
<file path=[Content_Types].xml><?xml version="1.0" encoding="utf-8"?>
<Types xmlns="http://schemas.openxmlformats.org/package/2006/content-types">
  <Default Extension="png" ContentType="image/png"/>
  <Default Extension="emf" ContentType="image/x-emf"/>
  <Default Extension="jpeg" ContentType="image/jpeg"/>
  <Default Extension="mov" ContentType="video/quicktime"/>
  <Default Extension="rels" ContentType="application/vnd.openxmlformats-package.relationships+xml"/>
  <Default Extension="xml" ContentType="application/xml"/>
  <Default Extension="wdp" ContentType="image/vnd.ms-photo"/>
  <Default Extension="tif" ContentType="image/tiff"/>
  <Default Extension="tiff" ContentType="image/tiff"/>
  <Default Extension="mp4" ContentType="video/mp4"/>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presentation.xml" ContentType="application/vnd.openxmlformats-officedocument.presentationml.presentation.main+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slideMasters/slideMaster1.xml" ContentType="application/vnd.openxmlformats-officedocument.presentationml.slideMaster+xml"/>
  <Override PartName="/ppt/notesSlides/notesSlide12.xml" ContentType="application/vnd.openxmlformats-officedocument.presentationml.notesSlide+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21.xml" ContentType="application/vnd.openxmlformats-officedocument.presentationml.notesSlide+xml"/>
  <Override PartName="/ppt/notesSlides/notesSlide13.xml" ContentType="application/vnd.openxmlformats-officedocument.presentationml.notesSlide+xml"/>
  <Override PartName="/ppt/notesSlides/notesSlide20.xml" ContentType="application/vnd.openxmlformats-officedocument.presentationml.notesSlide+xml"/>
  <Override PartName="/ppt/notesSlides/notesSlide19.xml" ContentType="application/vnd.openxmlformats-officedocument.presentationml.notesSlide+xml"/>
  <Override PartName="/ppt/notesSlides/notesSlide18.xml" ContentType="application/vnd.openxmlformats-officedocument.presentationml.notesSlide+xml"/>
  <Override PartName="/ppt/notesSlides/notesSlide17.xml" ContentType="application/vnd.openxmlformats-officedocument.presentationml.notesSlide+xml"/>
  <Override PartName="/ppt/notesSlides/notesSlide14.xml" ContentType="application/vnd.openxmlformats-officedocument.presentationml.notesSlide+xml"/>
  <Override PartName="/ppt/notesSlides/notesSlide16.xml" ContentType="application/vnd.openxmlformats-officedocument.presentationml.notesSlide+xml"/>
  <Override PartName="/ppt/notesSlides/notesSlide15.xml" ContentType="application/vnd.openxmlformats-officedocument.presentationml.notesSlide+xml"/>
  <Override PartName="/ppt/theme/theme3.xml" ContentType="application/vnd.openxmlformats-officedocument.theme+xml"/>
  <Override PartName="/ppt/theme/theme2.xml" ContentType="application/vnd.openxmlformats-officedocument.theme+xml"/>
  <Override PartName="/ppt/theme/theme1.xml" ContentType="application/vnd.openxmlformats-officedocument.theme+xml"/>
  <Override PartName="/ppt/handoutMasters/handoutMaster1.xml" ContentType="application/vnd.openxmlformats-officedocument.presentationml.handoutMaster+xml"/>
  <Override PartName="/ppt/notesMasters/notesMaster1.xml" ContentType="application/vnd.openxmlformats-officedocument.presentationml.notesMaster+xml"/>
  <Override PartName="/ppt/tableStyles.xml" ContentType="application/vnd.openxmlformats-officedocument.presentationml.tableStyles+xml"/>
  <Override PartName="/ppt/viewProps.xml" ContentType="application/vnd.openxmlformats-officedocument.presentationml.viewProps+xml"/>
  <Override PartName="/ppt/presProps.xml" ContentType="application/vnd.openxmlformats-officedocument.presentationml.presProps+xml"/>
  <Override PartName="/ppt/tags/tag1.xml" ContentType="application/vnd.openxmlformats-officedocument.presentationml.tags+xml"/>
  <Override PartName="/docProps/app.xml" ContentType="application/vnd.openxmlformats-officedocument.extended-properties+xml"/>
  <Override PartName="/docProps/core.xml" ContentType="application/vnd.openxmlformats-package.core-properties+xml"/>
  <Override PartName="/ppt/tags/tag2.xml" ContentType="application/vnd.openxmlformats-officedocument.presentationml.tags+xml"/>
  <Override PartName="/customXml/itemProps2.xml" ContentType="application/vnd.openxmlformats-officedocument.customXmlProperties+xml"/>
  <Override PartName="/customXml/itemProps1.xml" ContentType="application/vnd.openxmlformats-officedocument.customXmlProperties+xml"/>
  <Override PartName="/customXml/itemProps3.xml" ContentType="application/vnd.openxmlformats-officedocument.customXml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firstSlideNum="0" showSpecialPlsOnTitleSld="0" saveSubsetFonts="1">
  <p:sldMasterIdLst>
    <p:sldMasterId id="2147483660" r:id="rId1"/>
  </p:sldMasterIdLst>
  <p:notesMasterIdLst>
    <p:notesMasterId r:id="rId23"/>
  </p:notesMasterIdLst>
  <p:handoutMasterIdLst>
    <p:handoutMasterId r:id="rId24"/>
  </p:handoutMasterIdLst>
  <p:sldIdLst>
    <p:sldId id="259" r:id="rId2"/>
    <p:sldId id="310" r:id="rId3"/>
    <p:sldId id="291" r:id="rId4"/>
    <p:sldId id="293" r:id="rId5"/>
    <p:sldId id="329" r:id="rId6"/>
    <p:sldId id="313" r:id="rId7"/>
    <p:sldId id="295" r:id="rId8"/>
    <p:sldId id="323" r:id="rId9"/>
    <p:sldId id="333" r:id="rId10"/>
    <p:sldId id="296" r:id="rId11"/>
    <p:sldId id="308" r:id="rId12"/>
    <p:sldId id="324" r:id="rId13"/>
    <p:sldId id="338" r:id="rId14"/>
    <p:sldId id="339" r:id="rId15"/>
    <p:sldId id="315" r:id="rId16"/>
    <p:sldId id="346" r:id="rId17"/>
    <p:sldId id="347" r:id="rId18"/>
    <p:sldId id="345" r:id="rId19"/>
    <p:sldId id="306" r:id="rId20"/>
    <p:sldId id="307" r:id="rId21"/>
    <p:sldId id="261" r:id="rId22"/>
  </p:sldIdLst>
  <p:sldSz cx="9144000" cy="6858000" type="screen4x3"/>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1F3BA597-3AB8-0042-9C22-11D03A35F28E}">
          <p14:sldIdLst>
            <p14:sldId id="259"/>
          </p14:sldIdLst>
        </p14:section>
        <p14:section name="What are MLIAPs/SNAP?" id="{68F3903B-3EF0-8340-AEA2-B39134B47752}">
          <p14:sldIdLst>
            <p14:sldId id="310"/>
            <p14:sldId id="291"/>
            <p14:sldId id="293"/>
            <p14:sldId id="329"/>
            <p14:sldId id="313"/>
            <p14:sldId id="295"/>
            <p14:sldId id="323"/>
            <p14:sldId id="333"/>
            <p14:sldId id="296"/>
          </p14:sldIdLst>
        </p14:section>
        <p14:section name="The trouble with training sets" id="{F665574F-C096-494B-94FE-6681F93E3DFD}">
          <p14:sldIdLst>
            <p14:sldId id="308"/>
            <p14:sldId id="324"/>
            <p14:sldId id="338"/>
            <p14:sldId id="339"/>
            <p14:sldId id="315"/>
            <p14:sldId id="346"/>
            <p14:sldId id="347"/>
            <p14:sldId id="345"/>
          </p14:sldIdLst>
        </p14:section>
        <p14:section name="End" id="{EAE494C9-3384-3A4C-9A8F-EF908C99D4BA}">
          <p14:sldIdLst>
            <p14:sldId id="306"/>
            <p14:sldId id="307"/>
          </p14:sldIdLst>
        </p14:section>
        <p14:section name="Extra slides" id="{D5F84B6C-1A46-594C-95AC-7005797474E7}">
          <p14:sldIdLst>
            <p14:sldId id="261"/>
          </p14:sldIdLst>
        </p14:section>
      </p14:sectionLst>
    </p:ex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8792A"/>
    <a:srgbClr val="003F70"/>
    <a:srgbClr val="00ADD9"/>
    <a:srgbClr val="0073D4"/>
    <a:srgbClr val="DCA138"/>
    <a:srgbClr val="F3F2E9"/>
    <a:srgbClr val="9B2905"/>
    <a:srgbClr val="BB9837"/>
    <a:srgbClr val="BEA434"/>
    <a:srgbClr val="9C872C"/>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3C2FFA5D-87B4-456A-9821-1D502468CF0F}" styleName="Themed Style 1 - Accent 1">
    <a:tblBg>
      <a:fillRef idx="2">
        <a:schemeClr val="accent1"/>
      </a:fillRef>
      <a:effectRef idx="1">
        <a:schemeClr val="accent1"/>
      </a:effectRef>
    </a:tblBg>
    <a:wholeTbl>
      <a:tcTxStyle>
        <a:fontRef idx="minor">
          <a:scrgbClr r="0" g="0" b="0"/>
        </a:fontRef>
        <a:schemeClr val="dk1"/>
      </a:tcTxStyle>
      <a:tcStyle>
        <a:tcBdr>
          <a:left>
            <a:lnRef idx="1">
              <a:schemeClr val="accent1"/>
            </a:lnRef>
          </a:left>
          <a:right>
            <a:lnRef idx="1">
              <a:schemeClr val="accent1"/>
            </a:lnRef>
          </a:right>
          <a:top>
            <a:lnRef idx="1">
              <a:schemeClr val="accent1"/>
            </a:lnRef>
          </a:top>
          <a:bottom>
            <a:lnRef idx="1">
              <a:schemeClr val="accent1"/>
            </a:lnRef>
          </a:bottom>
          <a:insideH>
            <a:lnRef idx="1">
              <a:schemeClr val="accent1"/>
            </a:lnRef>
          </a:insideH>
          <a:insideV>
            <a:lnRef idx="1">
              <a:schemeClr val="accent1"/>
            </a:lnRef>
          </a:insideV>
        </a:tcBdr>
        <a:fill>
          <a:noFill/>
        </a:fill>
      </a:tcStyle>
    </a:wholeTbl>
    <a:band1H>
      <a:tcStyle>
        <a:tcBdr/>
        <a:fill>
          <a:solidFill>
            <a:schemeClr val="accent1">
              <a:alpha val="40000"/>
            </a:schemeClr>
          </a:solidFill>
        </a:fill>
      </a:tcStyle>
    </a:band1H>
    <a:band2H>
      <a:tcStyle>
        <a:tcBdr/>
      </a:tcStyle>
    </a:band2H>
    <a:band1V>
      <a:tcStyle>
        <a:tcBdr>
          <a:top>
            <a:lnRef idx="1">
              <a:schemeClr val="accent1"/>
            </a:lnRef>
          </a:top>
          <a:bottom>
            <a:lnRef idx="1">
              <a:schemeClr val="accent1"/>
            </a:lnRef>
          </a:bottom>
        </a:tcBdr>
        <a:fill>
          <a:solidFill>
            <a:schemeClr val="accent1">
              <a:alpha val="40000"/>
            </a:schemeClr>
          </a:solidFill>
        </a:fill>
      </a:tcStyle>
    </a:band1V>
    <a:band2V>
      <a:tcStyle>
        <a:tcBdr/>
      </a:tcStyle>
    </a:band2V>
    <a:lastCol>
      <a:tcTxStyle b="on"/>
      <a:tcStyle>
        <a:tcBdr>
          <a:left>
            <a:lnRef idx="2">
              <a:schemeClr val="accent1"/>
            </a:lnRef>
          </a:left>
          <a:right>
            <a:lnRef idx="1">
              <a:schemeClr val="accent1"/>
            </a:lnRef>
          </a:right>
          <a:top>
            <a:lnRef idx="1">
              <a:schemeClr val="accent1"/>
            </a:lnRef>
          </a:top>
          <a:bottom>
            <a:lnRef idx="1">
              <a:schemeClr val="accent1"/>
            </a:lnRef>
          </a:bottom>
          <a:insideH>
            <a:lnRef idx="1">
              <a:schemeClr val="accent1"/>
            </a:lnRef>
          </a:insideH>
          <a:insideV>
            <a:ln>
              <a:noFill/>
            </a:ln>
          </a:insideV>
        </a:tcBdr>
      </a:tcStyle>
    </a:lastCol>
    <a:firstCol>
      <a:tcTxStyle b="on"/>
      <a:tcStyle>
        <a:tcBdr>
          <a:left>
            <a:lnRef idx="1">
              <a:schemeClr val="accent1"/>
            </a:lnRef>
          </a:left>
          <a:right>
            <a:lnRef idx="2">
              <a:schemeClr val="accent1"/>
            </a:lnRef>
          </a:right>
          <a:top>
            <a:lnRef idx="1">
              <a:schemeClr val="accent1"/>
            </a:lnRef>
          </a:top>
          <a:bottom>
            <a:lnRef idx="1">
              <a:schemeClr val="accent1"/>
            </a:lnRef>
          </a:bottom>
          <a:insideH>
            <a:lnRef idx="1">
              <a:schemeClr val="accent1"/>
            </a:lnRef>
          </a:insideH>
          <a:insideV>
            <a:ln>
              <a:noFill/>
            </a:ln>
          </a:insideV>
        </a:tcBdr>
      </a:tcStyle>
    </a:firstCol>
    <a:lastRow>
      <a:tcTxStyle b="on"/>
      <a:tcStyle>
        <a:tcBdr>
          <a:left>
            <a:lnRef idx="1">
              <a:schemeClr val="accent1"/>
            </a:lnRef>
          </a:left>
          <a:right>
            <a:lnRef idx="1">
              <a:schemeClr val="accent1"/>
            </a:lnRef>
          </a:right>
          <a:top>
            <a:lnRef idx="2">
              <a:schemeClr val="accent1"/>
            </a:lnRef>
          </a:top>
          <a:bottom>
            <a:lnRef idx="2">
              <a:schemeClr val="accent1"/>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1"/>
            </a:lnRef>
          </a:left>
          <a:right>
            <a:lnRef idx="1">
              <a:schemeClr val="accent1"/>
            </a:lnRef>
          </a:right>
          <a:top>
            <a:lnRef idx="1">
              <a:schemeClr val="accent1"/>
            </a:lnRef>
          </a:top>
          <a:bottom>
            <a:lnRef idx="2">
              <a:schemeClr val="lt1"/>
            </a:lnRef>
          </a:bottom>
          <a:insideH>
            <a:ln>
              <a:noFill/>
            </a:ln>
          </a:insideH>
          <a:insideV>
            <a:ln>
              <a:noFill/>
            </a:ln>
          </a:insideV>
        </a:tcBdr>
        <a:fill>
          <a:solidFill>
            <a:schemeClr val="accent1"/>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D113A9D2-9D6B-4929-AA2D-F23B5EE8CBE7}" styleName="Themed Style 2 - Accent 1">
    <a:tblBg>
      <a:fillRef idx="3">
        <a:schemeClr val="accent1"/>
      </a:fillRef>
      <a:effectRef idx="3">
        <a:schemeClr val="accent1"/>
      </a:effectRef>
    </a:tblBg>
    <a:wholeTbl>
      <a:tcTxStyle>
        <a:fontRef idx="minor">
          <a:scrgbClr r="0" g="0" b="0"/>
        </a:fontRef>
        <a:schemeClr val="lt1"/>
      </a:tcTxStyle>
      <a:tcStyle>
        <a:tcBdr>
          <a:left>
            <a:lnRef idx="1">
              <a:schemeClr val="accent1">
                <a:tint val="50000"/>
              </a:schemeClr>
            </a:lnRef>
          </a:left>
          <a:right>
            <a:lnRef idx="1">
              <a:schemeClr val="accent1">
                <a:tint val="50000"/>
              </a:schemeClr>
            </a:lnRef>
          </a:right>
          <a:top>
            <a:lnRef idx="1">
              <a:schemeClr val="accent1">
                <a:tint val="50000"/>
              </a:schemeClr>
            </a:lnRef>
          </a:top>
          <a:bottom>
            <a:lnRef idx="1">
              <a:schemeClr val="accent1">
                <a:tint val="50000"/>
              </a:schemeClr>
            </a:lnRef>
          </a:bottom>
          <a:insideH>
            <a:ln>
              <a:noFill/>
            </a:ln>
          </a:insideH>
          <a:insideV>
            <a:ln>
              <a:noFill/>
            </a:ln>
          </a:insideV>
        </a:tcBdr>
        <a:fill>
          <a:noFill/>
        </a:fill>
      </a:tcStyle>
    </a:wholeTbl>
    <a:band1H>
      <a:tcStyle>
        <a:tcBdr/>
        <a:fill>
          <a:solidFill>
            <a:schemeClr val="lt1">
              <a:alpha val="20000"/>
            </a:schemeClr>
          </a:solidFill>
        </a:fill>
      </a:tcStyle>
    </a:band1H>
    <a:band1V>
      <a:tcStyle>
        <a:tcBdr/>
        <a:fill>
          <a:solidFill>
            <a:schemeClr val="lt1">
              <a:alpha val="20000"/>
            </a:schemeClr>
          </a:solidFill>
        </a:fill>
      </a:tcStyle>
    </a:band1V>
    <a:lastCol>
      <a:tcTxStyle b="on"/>
      <a:tcStyle>
        <a:tcBdr>
          <a:left>
            <a:lnRef idx="2">
              <a:schemeClr val="lt1"/>
            </a:lnRef>
          </a:left>
        </a:tcBdr>
      </a:tcStyle>
    </a:lastCol>
    <a:firstCol>
      <a:tcTxStyle b="on"/>
      <a:tcStyle>
        <a:tcBdr>
          <a:right>
            <a:lnRef idx="2">
              <a:schemeClr val="lt1"/>
            </a:lnRef>
          </a:right>
        </a:tcBdr>
      </a:tcStyle>
    </a:firstCol>
    <a:lastRow>
      <a:tcTxStyle b="on"/>
      <a:tcStyle>
        <a:tcBdr>
          <a:top>
            <a:lnRef idx="2">
              <a:schemeClr val="lt1"/>
            </a:lnRef>
          </a:top>
        </a:tcBdr>
        <a:fill>
          <a:noFill/>
        </a:fill>
      </a:tcStyle>
    </a:lastRow>
    <a:seCell>
      <a:tcStyle>
        <a:tcBdr>
          <a:left>
            <a:ln>
              <a:noFill/>
            </a:ln>
          </a:left>
          <a:top>
            <a:ln>
              <a:noFill/>
            </a:ln>
          </a:top>
        </a:tcBdr>
      </a:tcStyle>
    </a:seCell>
    <a:swCell>
      <a:tcStyle>
        <a:tcBdr>
          <a:right>
            <a:ln>
              <a:noFill/>
            </a:ln>
          </a:right>
          <a:top>
            <a:ln>
              <a:noFill/>
            </a:ln>
          </a:top>
        </a:tcBdr>
      </a:tcStyle>
    </a:swCell>
    <a:firstRow>
      <a:tcTxStyle b="on"/>
      <a:tcStyle>
        <a:tcBdr>
          <a:bottom>
            <a:lnRef idx="3">
              <a:schemeClr val="lt1"/>
            </a:lnRef>
          </a:bottom>
        </a:tcBdr>
        <a:fill>
          <a:noFill/>
        </a:fill>
      </a:tcStyle>
    </a:firstRow>
    <a:neCell>
      <a:tcStyle>
        <a:tcBdr>
          <a:bottom>
            <a:ln>
              <a:noFill/>
            </a:ln>
          </a:bottom>
        </a:tcBdr>
      </a:tcStyle>
    </a:neCell>
  </a:tblStyle>
  <a:tblStyle styleId="{18603FDC-E32A-4AB5-989C-0864C3EAD2B8}" styleName="Themed Style 2 - Accent 2">
    <a:tblBg>
      <a:fillRef idx="3">
        <a:schemeClr val="accent2"/>
      </a:fillRef>
      <a:effectRef idx="3">
        <a:schemeClr val="accent2"/>
      </a:effectRef>
    </a:tblBg>
    <a:wholeTbl>
      <a:tcTxStyle>
        <a:fontRef idx="minor">
          <a:scrgbClr r="0" g="0" b="0"/>
        </a:fontRef>
        <a:schemeClr val="lt1"/>
      </a:tcTxStyle>
      <a:tcStyle>
        <a:tcBdr>
          <a:left>
            <a:lnRef idx="1">
              <a:schemeClr val="accent2">
                <a:tint val="50000"/>
              </a:schemeClr>
            </a:lnRef>
          </a:left>
          <a:right>
            <a:lnRef idx="1">
              <a:schemeClr val="accent2">
                <a:tint val="50000"/>
              </a:schemeClr>
            </a:lnRef>
          </a:right>
          <a:top>
            <a:lnRef idx="1">
              <a:schemeClr val="accent2">
                <a:tint val="50000"/>
              </a:schemeClr>
            </a:lnRef>
          </a:top>
          <a:bottom>
            <a:lnRef idx="1">
              <a:schemeClr val="accent2">
                <a:tint val="50000"/>
              </a:schemeClr>
            </a:lnRef>
          </a:bottom>
          <a:insideH>
            <a:ln>
              <a:noFill/>
            </a:ln>
          </a:insideH>
          <a:insideV>
            <a:ln>
              <a:noFill/>
            </a:ln>
          </a:insideV>
        </a:tcBdr>
        <a:fill>
          <a:noFill/>
        </a:fill>
      </a:tcStyle>
    </a:wholeTbl>
    <a:band1H>
      <a:tcStyle>
        <a:tcBdr/>
        <a:fill>
          <a:solidFill>
            <a:schemeClr val="lt1">
              <a:alpha val="20000"/>
            </a:schemeClr>
          </a:solidFill>
        </a:fill>
      </a:tcStyle>
    </a:band1H>
    <a:band1V>
      <a:tcStyle>
        <a:tcBdr/>
        <a:fill>
          <a:solidFill>
            <a:schemeClr val="lt1">
              <a:alpha val="20000"/>
            </a:schemeClr>
          </a:solidFill>
        </a:fill>
      </a:tcStyle>
    </a:band1V>
    <a:lastCol>
      <a:tcTxStyle b="on"/>
      <a:tcStyle>
        <a:tcBdr>
          <a:left>
            <a:lnRef idx="2">
              <a:schemeClr val="lt1"/>
            </a:lnRef>
          </a:left>
        </a:tcBdr>
      </a:tcStyle>
    </a:lastCol>
    <a:firstCol>
      <a:tcTxStyle b="on"/>
      <a:tcStyle>
        <a:tcBdr>
          <a:right>
            <a:lnRef idx="2">
              <a:schemeClr val="lt1"/>
            </a:lnRef>
          </a:right>
        </a:tcBdr>
      </a:tcStyle>
    </a:firstCol>
    <a:lastRow>
      <a:tcTxStyle b="on"/>
      <a:tcStyle>
        <a:tcBdr>
          <a:top>
            <a:lnRef idx="2">
              <a:schemeClr val="lt1"/>
            </a:lnRef>
          </a:top>
        </a:tcBdr>
        <a:fill>
          <a:noFill/>
        </a:fill>
      </a:tcStyle>
    </a:lastRow>
    <a:seCell>
      <a:tcStyle>
        <a:tcBdr>
          <a:left>
            <a:ln>
              <a:noFill/>
            </a:ln>
          </a:left>
          <a:top>
            <a:ln>
              <a:noFill/>
            </a:ln>
          </a:top>
        </a:tcBdr>
      </a:tcStyle>
    </a:seCell>
    <a:swCell>
      <a:tcStyle>
        <a:tcBdr>
          <a:right>
            <a:ln>
              <a:noFill/>
            </a:ln>
          </a:right>
          <a:top>
            <a:ln>
              <a:noFill/>
            </a:ln>
          </a:top>
        </a:tcBdr>
      </a:tcStyle>
    </a:swCell>
    <a:firstRow>
      <a:tcTxStyle b="on"/>
      <a:tcStyle>
        <a:tcBdr>
          <a:bottom>
            <a:lnRef idx="3">
              <a:schemeClr val="lt1"/>
            </a:lnRef>
          </a:bottom>
        </a:tcBdr>
        <a:fill>
          <a:noFill/>
        </a:fill>
      </a:tcStyle>
    </a:firstRow>
    <a:neCell>
      <a:tcStyle>
        <a:tcBdr>
          <a:bottom>
            <a:ln>
              <a:noFill/>
            </a:ln>
          </a:bottom>
        </a:tcBdr>
      </a:tcStyle>
    </a:neCell>
  </a:tblStyle>
  <a:tblStyle styleId="{0E3FDE45-AF77-4B5C-9715-49D594BDF05E}" styleName="Light Style 1 - Accent 2">
    <a:wholeTbl>
      <a:tcTxStyle>
        <a:fontRef idx="minor">
          <a:scrgbClr r="0" g="0" b="0"/>
        </a:fontRef>
        <a:schemeClr val="tx1"/>
      </a:tcTxStyle>
      <a:tcStyle>
        <a:tcBdr>
          <a:left>
            <a:ln>
              <a:noFill/>
            </a:ln>
          </a:left>
          <a:right>
            <a:ln>
              <a:noFill/>
            </a:ln>
          </a:right>
          <a:top>
            <a:ln w="12700" cmpd="sng">
              <a:solidFill>
                <a:schemeClr val="accent2"/>
              </a:solidFill>
            </a:ln>
          </a:top>
          <a:bottom>
            <a:ln w="12700" cmpd="sng">
              <a:solidFill>
                <a:schemeClr val="accent2"/>
              </a:solidFill>
            </a:ln>
          </a:bottom>
          <a:insideH>
            <a:ln>
              <a:noFill/>
            </a:ln>
          </a:insideH>
          <a:insideV>
            <a:ln>
              <a:noFill/>
            </a:ln>
          </a:insideV>
        </a:tcBdr>
        <a:fill>
          <a:noFill/>
        </a:fill>
      </a:tcStyle>
    </a:wholeTbl>
    <a:band1H>
      <a:tcStyle>
        <a:tcBdr/>
        <a:fill>
          <a:solidFill>
            <a:schemeClr val="accent2">
              <a:alpha val="20000"/>
            </a:schemeClr>
          </a:solidFill>
        </a:fill>
      </a:tcStyle>
    </a:band1H>
    <a:band2H>
      <a:tcStyle>
        <a:tcBdr/>
      </a:tcStyle>
    </a:band2H>
    <a:band1V>
      <a:tcStyle>
        <a:tcBdr/>
        <a:fill>
          <a:solidFill>
            <a:schemeClr val="accent2">
              <a:alpha val="20000"/>
            </a:schemeClr>
          </a:solidFill>
        </a:fill>
      </a:tcStyle>
    </a:band1V>
    <a:lastCol>
      <a:tcTxStyle b="on"/>
      <a:tcStyle>
        <a:tcBdr/>
      </a:tcStyle>
    </a:lastCol>
    <a:firstCol>
      <a:tcTxStyle b="on"/>
      <a:tcStyle>
        <a:tcBdr/>
      </a:tcStyle>
    </a:firstCol>
    <a:lastRow>
      <a:tcTxStyle b="on"/>
      <a:tcStyle>
        <a:tcBdr>
          <a:top>
            <a:ln w="12700" cmpd="sng">
              <a:solidFill>
                <a:schemeClr val="accent2"/>
              </a:solidFill>
            </a:ln>
          </a:top>
        </a:tcBdr>
        <a:fill>
          <a:noFill/>
        </a:fill>
      </a:tcStyle>
    </a:lastRow>
    <a:firstRow>
      <a:tcTxStyle b="on"/>
      <a:tcStyle>
        <a:tcBdr>
          <a:bottom>
            <a:ln w="12700" cmpd="sng">
              <a:solidFill>
                <a:schemeClr val="accent2"/>
              </a:solidFill>
            </a:ln>
          </a:bottom>
        </a:tcBdr>
        <a:fill>
          <a:noFill/>
        </a:fill>
      </a:tcStyle>
    </a:firstRow>
  </a:tblStyle>
  <a:tblStyle styleId="{5DA37D80-6434-44D0-A028-1B22A696006F}" styleName="Light Style 3 - Accent 2">
    <a:wholeTbl>
      <a:tcTxStyle>
        <a:fontRef idx="minor">
          <a:scrgbClr r="0" g="0" b="0"/>
        </a:fontRef>
        <a:schemeClr val="tx1"/>
      </a:tcTxStyle>
      <a:tcStyle>
        <a:tcBdr>
          <a:left>
            <a:ln w="12700" cmpd="sng">
              <a:solidFill>
                <a:schemeClr val="accent2"/>
              </a:solidFill>
            </a:ln>
          </a:left>
          <a:right>
            <a:ln w="12700" cmpd="sng">
              <a:solidFill>
                <a:schemeClr val="accent2"/>
              </a:solidFill>
            </a:ln>
          </a:right>
          <a:top>
            <a:ln w="12700" cmpd="sng">
              <a:solidFill>
                <a:schemeClr val="accent2"/>
              </a:solidFill>
            </a:ln>
          </a:top>
          <a:bottom>
            <a:ln w="12700" cmpd="sng">
              <a:solidFill>
                <a:schemeClr val="accent2"/>
              </a:solidFill>
            </a:ln>
          </a:bottom>
          <a:insideH>
            <a:ln w="12700" cmpd="sng">
              <a:solidFill>
                <a:schemeClr val="accent2"/>
              </a:solidFill>
            </a:ln>
          </a:insideH>
          <a:insideV>
            <a:ln w="12700" cmpd="sng">
              <a:solidFill>
                <a:schemeClr val="accent2"/>
              </a:solidFill>
            </a:ln>
          </a:insideV>
        </a:tcBdr>
        <a:fill>
          <a:noFill/>
        </a:fill>
      </a:tcStyle>
    </a:wholeTbl>
    <a:band1H>
      <a:tcStyle>
        <a:tcBdr/>
        <a:fill>
          <a:solidFill>
            <a:schemeClr val="accent2">
              <a:alpha val="20000"/>
            </a:schemeClr>
          </a:solidFill>
        </a:fill>
      </a:tcStyle>
    </a:band1H>
    <a:band1V>
      <a:tcStyle>
        <a:tcBdr/>
        <a:fill>
          <a:solidFill>
            <a:schemeClr val="accent2">
              <a:alpha val="20000"/>
            </a:schemeClr>
          </a:solidFill>
        </a:fill>
      </a:tcStyle>
    </a:band1V>
    <a:lastCol>
      <a:tcTxStyle b="on"/>
      <a:tcStyle>
        <a:tcBdr/>
      </a:tcStyle>
    </a:lastCol>
    <a:firstCol>
      <a:tcTxStyle b="on"/>
      <a:tcStyle>
        <a:tcBdr/>
      </a:tcStyle>
    </a:firstCol>
    <a:lastRow>
      <a:tcTxStyle b="on"/>
      <a:tcStyle>
        <a:tcBdr>
          <a:top>
            <a:ln w="50800" cmpd="dbl">
              <a:solidFill>
                <a:schemeClr val="accent2"/>
              </a:solidFill>
            </a:ln>
          </a:top>
        </a:tcBdr>
        <a:fill>
          <a:noFill/>
        </a:fill>
      </a:tcStyle>
    </a:lastRow>
    <a:firstRow>
      <a:tcTxStyle b="on"/>
      <a:tcStyle>
        <a:tcBdr>
          <a:bottom>
            <a:ln w="25400" cmpd="sng">
              <a:solidFill>
                <a:schemeClr val="accent2"/>
              </a:solidFill>
            </a:ln>
          </a:bottom>
        </a:tcBdr>
        <a:fill>
          <a:noFill/>
        </a:fill>
      </a:tcStyle>
    </a:firstRow>
  </a:tblStyle>
  <a:tblStyle styleId="{9DCAF9ED-07DC-4A11-8D7F-57B35C25682E}" styleName="Medium Style 1 - Accent 2">
    <a:wholeTbl>
      <a:tcTxStyle>
        <a:fontRef idx="minor">
          <a:scrgbClr r="0" g="0" b="0"/>
        </a:fontRef>
        <a:schemeClr val="dk1"/>
      </a:tcTxStyle>
      <a:tcStyle>
        <a:tcBdr>
          <a:left>
            <a:ln w="12700" cmpd="sng">
              <a:solidFill>
                <a:schemeClr val="accent2"/>
              </a:solidFill>
            </a:ln>
          </a:left>
          <a:right>
            <a:ln w="12700" cmpd="sng">
              <a:solidFill>
                <a:schemeClr val="accent2"/>
              </a:solidFill>
            </a:ln>
          </a:right>
          <a:top>
            <a:ln w="12700" cmpd="sng">
              <a:solidFill>
                <a:schemeClr val="accent2"/>
              </a:solidFill>
            </a:ln>
          </a:top>
          <a:bottom>
            <a:ln w="12700" cmpd="sng">
              <a:solidFill>
                <a:schemeClr val="accent2"/>
              </a:solidFill>
            </a:ln>
          </a:bottom>
          <a:insideH>
            <a:ln w="12700" cmpd="sng">
              <a:solidFill>
                <a:schemeClr val="accent2"/>
              </a:solidFill>
            </a:ln>
          </a:insideH>
          <a:insideV>
            <a:ln>
              <a:noFill/>
            </a:ln>
          </a:insideV>
        </a:tcBdr>
        <a:fill>
          <a:solidFill>
            <a:schemeClr val="lt1"/>
          </a:solidFill>
        </a:fill>
      </a:tcStyle>
    </a:wholeTbl>
    <a:band1H>
      <a:tcStyle>
        <a:tcBdr/>
        <a:fill>
          <a:solidFill>
            <a:schemeClr val="accent2">
              <a:tint val="20000"/>
            </a:schemeClr>
          </a:solidFill>
        </a:fill>
      </a:tcStyle>
    </a:band1H>
    <a:band1V>
      <a:tcStyle>
        <a:tcBdr/>
        <a:fill>
          <a:solidFill>
            <a:schemeClr val="accent2">
              <a:tint val="20000"/>
            </a:schemeClr>
          </a:solidFill>
        </a:fill>
      </a:tcStyle>
    </a:band1V>
    <a:lastCol>
      <a:tcTxStyle b="on"/>
      <a:tcStyle>
        <a:tcBdr/>
      </a:tcStyle>
    </a:lastCol>
    <a:firstCol>
      <a:tcTxStyle b="on"/>
      <a:tcStyle>
        <a:tcBdr/>
      </a:tcStyle>
    </a:firstCol>
    <a:lastRow>
      <a:tcTxStyle b="on"/>
      <a:tcStyle>
        <a:tcBdr>
          <a:top>
            <a:ln w="50800" cmpd="dbl">
              <a:solidFill>
                <a:schemeClr val="accent2"/>
              </a:solidFill>
            </a:ln>
          </a:top>
        </a:tcBdr>
        <a:fill>
          <a:solidFill>
            <a:schemeClr val="lt1"/>
          </a:solidFill>
        </a:fill>
      </a:tcStyle>
    </a:lastRow>
    <a:firstRow>
      <a:tcTxStyle b="on">
        <a:fontRef idx="minor">
          <a:scrgbClr r="0" g="0" b="0"/>
        </a:fontRef>
        <a:schemeClr val="lt1"/>
      </a:tcTxStyle>
      <a:tcStyle>
        <a:tcBdr/>
        <a:fill>
          <a:solidFill>
            <a:schemeClr val="accent2"/>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8715" autoAdjust="0"/>
    <p:restoredTop sz="72857" autoAdjust="0"/>
  </p:normalViewPr>
  <p:slideViewPr>
    <p:cSldViewPr>
      <p:cViewPr varScale="1">
        <p:scale>
          <a:sx n="91" d="100"/>
          <a:sy n="91" d="100"/>
        </p:scale>
        <p:origin x="2584" y="184"/>
      </p:cViewPr>
      <p:guideLst>
        <p:guide orient="horz" pos="2160"/>
        <p:guide pos="2880"/>
      </p:guideLst>
    </p:cSldViewPr>
  </p:slideViewPr>
  <p:notesTextViewPr>
    <p:cViewPr>
      <p:scale>
        <a:sx n="1" d="1"/>
        <a:sy n="1" d="1"/>
      </p:scale>
      <p:origin x="0" y="0"/>
    </p:cViewPr>
  </p:notesTextViewPr>
  <p:sorterViewPr>
    <p:cViewPr>
      <p:scale>
        <a:sx n="200" d="100"/>
        <a:sy n="200" d="100"/>
      </p:scale>
      <p:origin x="0" y="0"/>
    </p:cViewPr>
  </p:sorterViewPr>
  <p:notesViewPr>
    <p:cSldViewPr>
      <p:cViewPr varScale="1">
        <p:scale>
          <a:sx n="131" d="100"/>
          <a:sy n="131" d="100"/>
        </p:scale>
        <p:origin x="3072" y="184"/>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viewProps" Target="view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customXml" Target="../customXml/item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handoutMaster" Target="handoutMasters/handout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notesMaster" Target="notesMasters/notesMaster1.xml"/><Relationship Id="rId28"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customXml" Target="../customXml/item3.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heme" Target="theme/theme1.xml"/><Relationship Id="rId30" Type="http://schemas.openxmlformats.org/officeDocument/2006/relationships/customXml" Target="../customXml/item2.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8475" cy="466725"/>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970338" y="0"/>
            <a:ext cx="3038475" cy="466725"/>
          </a:xfrm>
          <a:prstGeom prst="rect">
            <a:avLst/>
          </a:prstGeom>
        </p:spPr>
        <p:txBody>
          <a:bodyPr vert="horz" lIns="91440" tIns="45720" rIns="91440" bIns="45720" rtlCol="0"/>
          <a:lstStyle>
            <a:lvl1pPr algn="r">
              <a:defRPr sz="1200"/>
            </a:lvl1pPr>
          </a:lstStyle>
          <a:p>
            <a:fld id="{853E4584-52B0-4AC8-8529-507C635BB158}" type="datetimeFigureOut">
              <a:rPr lang="en-US" smtClean="0"/>
              <a:t>7/20/22</a:t>
            </a:fld>
            <a:endParaRPr lang="en-US"/>
          </a:p>
        </p:txBody>
      </p:sp>
      <p:sp>
        <p:nvSpPr>
          <p:cNvPr id="4" name="Footer Placeholder 3"/>
          <p:cNvSpPr>
            <a:spLocks noGrp="1"/>
          </p:cNvSpPr>
          <p:nvPr>
            <p:ph type="ftr" sz="quarter" idx="2"/>
          </p:nvPr>
        </p:nvSpPr>
        <p:spPr>
          <a:xfrm>
            <a:off x="0" y="8829675"/>
            <a:ext cx="3038475" cy="466725"/>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970338" y="8829675"/>
            <a:ext cx="3038475" cy="466725"/>
          </a:xfrm>
          <a:prstGeom prst="rect">
            <a:avLst/>
          </a:prstGeom>
        </p:spPr>
        <p:txBody>
          <a:bodyPr vert="horz" lIns="91440" tIns="45720" rIns="91440" bIns="45720" rtlCol="0" anchor="b"/>
          <a:lstStyle>
            <a:lvl1pPr algn="r">
              <a:defRPr sz="1200"/>
            </a:lvl1pPr>
          </a:lstStyle>
          <a:p>
            <a:fld id="{98B36C24-B68E-48CD-9B61-793C9B963BAF}" type="slidenum">
              <a:rPr lang="en-US" smtClean="0"/>
              <a:t>‹#›</a:t>
            </a:fld>
            <a:endParaRPr lang="en-US"/>
          </a:p>
        </p:txBody>
      </p:sp>
    </p:spTree>
    <p:extLst>
      <p:ext uri="{BB962C8B-B14F-4D97-AF65-F5344CB8AC3E}">
        <p14:creationId xmlns:p14="http://schemas.microsoft.com/office/powerpoint/2010/main" val="3266511989"/>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8372" cy="465774"/>
          </a:xfrm>
          <a:prstGeom prst="rect">
            <a:avLst/>
          </a:prstGeom>
        </p:spPr>
        <p:txBody>
          <a:bodyPr vert="horz" lIns="91650" tIns="45825" rIns="91650" bIns="45825" rtlCol="0"/>
          <a:lstStyle>
            <a:lvl1pPr algn="l">
              <a:defRPr sz="1200"/>
            </a:lvl1pPr>
          </a:lstStyle>
          <a:p>
            <a:endParaRPr lang="en-US"/>
          </a:p>
        </p:txBody>
      </p:sp>
      <p:sp>
        <p:nvSpPr>
          <p:cNvPr id="3" name="Date Placeholder 2"/>
          <p:cNvSpPr>
            <a:spLocks noGrp="1"/>
          </p:cNvSpPr>
          <p:nvPr>
            <p:ph type="dt" idx="1"/>
          </p:nvPr>
        </p:nvSpPr>
        <p:spPr>
          <a:xfrm>
            <a:off x="3970436" y="0"/>
            <a:ext cx="3038372" cy="465774"/>
          </a:xfrm>
          <a:prstGeom prst="rect">
            <a:avLst/>
          </a:prstGeom>
        </p:spPr>
        <p:txBody>
          <a:bodyPr vert="horz" lIns="91650" tIns="45825" rIns="91650" bIns="45825" rtlCol="0"/>
          <a:lstStyle>
            <a:lvl1pPr algn="r">
              <a:defRPr sz="1200"/>
            </a:lvl1pPr>
          </a:lstStyle>
          <a:p>
            <a:fld id="{FA572981-2A84-DB45-9F93-E2FB5057B3FC}" type="datetimeFigureOut">
              <a:rPr lang="en-US" smtClean="0"/>
              <a:t>7/20/22</a:t>
            </a:fld>
            <a:endParaRPr lang="en-US"/>
          </a:p>
        </p:txBody>
      </p:sp>
      <p:sp>
        <p:nvSpPr>
          <p:cNvPr id="4" name="Slide Image Placeholder 3"/>
          <p:cNvSpPr>
            <a:spLocks noGrp="1" noRot="1" noChangeAspect="1"/>
          </p:cNvSpPr>
          <p:nvPr>
            <p:ph type="sldImg" idx="2"/>
          </p:nvPr>
        </p:nvSpPr>
        <p:spPr>
          <a:xfrm>
            <a:off x="1412875" y="1162050"/>
            <a:ext cx="4184650" cy="3138488"/>
          </a:xfrm>
          <a:prstGeom prst="rect">
            <a:avLst/>
          </a:prstGeom>
          <a:noFill/>
          <a:ln w="12700">
            <a:solidFill>
              <a:prstClr val="black"/>
            </a:solidFill>
          </a:ln>
        </p:spPr>
        <p:txBody>
          <a:bodyPr vert="horz" lIns="91650" tIns="45825" rIns="91650" bIns="45825" rtlCol="0" anchor="ctr"/>
          <a:lstStyle/>
          <a:p>
            <a:endParaRPr lang="en-US"/>
          </a:p>
        </p:txBody>
      </p:sp>
      <p:sp>
        <p:nvSpPr>
          <p:cNvPr id="5" name="Notes Placeholder 4"/>
          <p:cNvSpPr>
            <a:spLocks noGrp="1"/>
          </p:cNvSpPr>
          <p:nvPr>
            <p:ph type="body" sz="quarter" idx="3"/>
          </p:nvPr>
        </p:nvSpPr>
        <p:spPr>
          <a:xfrm>
            <a:off x="701040" y="4473337"/>
            <a:ext cx="5608320" cy="3661014"/>
          </a:xfrm>
          <a:prstGeom prst="rect">
            <a:avLst/>
          </a:prstGeom>
        </p:spPr>
        <p:txBody>
          <a:bodyPr vert="horz" lIns="91650" tIns="45825" rIns="91650" bIns="45825"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30627"/>
            <a:ext cx="3038372" cy="465773"/>
          </a:xfrm>
          <a:prstGeom prst="rect">
            <a:avLst/>
          </a:prstGeom>
        </p:spPr>
        <p:txBody>
          <a:bodyPr vert="horz" lIns="91650" tIns="45825" rIns="91650" bIns="45825" rtlCol="0" anchor="b"/>
          <a:lstStyle>
            <a:lvl1pPr algn="l">
              <a:defRPr sz="1200"/>
            </a:lvl1pPr>
          </a:lstStyle>
          <a:p>
            <a:endParaRPr lang="en-US"/>
          </a:p>
        </p:txBody>
      </p:sp>
      <p:sp>
        <p:nvSpPr>
          <p:cNvPr id="7" name="Slide Number Placeholder 6"/>
          <p:cNvSpPr>
            <a:spLocks noGrp="1"/>
          </p:cNvSpPr>
          <p:nvPr>
            <p:ph type="sldNum" sz="quarter" idx="5"/>
          </p:nvPr>
        </p:nvSpPr>
        <p:spPr>
          <a:xfrm>
            <a:off x="3970436" y="8830627"/>
            <a:ext cx="3038372" cy="465773"/>
          </a:xfrm>
          <a:prstGeom prst="rect">
            <a:avLst/>
          </a:prstGeom>
        </p:spPr>
        <p:txBody>
          <a:bodyPr vert="horz" lIns="91650" tIns="45825" rIns="91650" bIns="45825" rtlCol="0" anchor="b"/>
          <a:lstStyle>
            <a:lvl1pPr algn="r">
              <a:defRPr sz="1200"/>
            </a:lvl1pPr>
          </a:lstStyle>
          <a:p>
            <a:fld id="{7698BB17-5DC3-FA49-87DE-95D358C281D8}" type="slidenum">
              <a:rPr lang="en-US" smtClean="0"/>
              <a:t>‹#›</a:t>
            </a:fld>
            <a:endParaRPr lang="en-US"/>
          </a:p>
        </p:txBody>
      </p:sp>
    </p:spTree>
    <p:extLst>
      <p:ext uri="{BB962C8B-B14F-4D97-AF65-F5344CB8AC3E}">
        <p14:creationId xmlns:p14="http://schemas.microsoft.com/office/powerpoint/2010/main" val="1361867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698BB17-5DC3-FA49-87DE-95D358C281D8}" type="slidenum">
              <a:rPr lang="en-US" smtClean="0"/>
              <a:t>0</a:t>
            </a:fld>
            <a:endParaRPr lang="en-US"/>
          </a:p>
        </p:txBody>
      </p:sp>
    </p:spTree>
    <p:extLst>
      <p:ext uri="{BB962C8B-B14F-4D97-AF65-F5344CB8AC3E}">
        <p14:creationId xmlns:p14="http://schemas.microsoft.com/office/powerpoint/2010/main" val="107268500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7698BB17-5DC3-FA49-87DE-95D358C281D8}" type="slidenum">
              <a:rPr lang="en-US" smtClean="0"/>
              <a:t>1</a:t>
            </a:fld>
            <a:endParaRPr lang="en-US"/>
          </a:p>
        </p:txBody>
      </p:sp>
    </p:spTree>
    <p:extLst>
      <p:ext uri="{BB962C8B-B14F-4D97-AF65-F5344CB8AC3E}">
        <p14:creationId xmlns:p14="http://schemas.microsoft.com/office/powerpoint/2010/main" val="251583453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marR="0" lvl="0" indent="-171450" algn="l" defTabSz="457200" rtl="0" eaLnBrk="1" fontAlgn="auto" latinLnBrk="0" hangingPunct="1">
              <a:lnSpc>
                <a:spcPct val="100000"/>
              </a:lnSpc>
              <a:spcBef>
                <a:spcPts val="0"/>
              </a:spcBef>
              <a:spcAft>
                <a:spcPts val="0"/>
              </a:spcAft>
              <a:buClr>
                <a:srgbClr val="00ACD9"/>
              </a:buClr>
              <a:buSzTx/>
              <a:buFontTx/>
              <a:buChar char="-"/>
              <a:tabLst/>
              <a:defRPr/>
            </a:pPr>
            <a:endParaRPr kumimoji="0" lang="en-US" sz="1200" b="0" i="0" u="none" strike="noStrike" kern="1200" cap="none" spc="0" normalizeH="0" baseline="0" noProof="0" dirty="0">
              <a:ln>
                <a:noFill/>
              </a:ln>
              <a:solidFill>
                <a:prstClr val="black"/>
              </a:solidFill>
              <a:effectLst/>
              <a:uLnTx/>
              <a:uFillTx/>
              <a:latin typeface="Garamond" panose="02020404030301010803"/>
              <a:ea typeface="+mn-ea"/>
              <a:cs typeface="+mn-cs"/>
            </a:endParaRPr>
          </a:p>
        </p:txBody>
      </p:sp>
      <p:sp>
        <p:nvSpPr>
          <p:cNvPr id="4" name="Slide Number Placeholder 3"/>
          <p:cNvSpPr>
            <a:spLocks noGrp="1"/>
          </p:cNvSpPr>
          <p:nvPr>
            <p:ph type="sldNum" sz="quarter" idx="5"/>
          </p:nvPr>
        </p:nvSpPr>
        <p:spPr/>
        <p:txBody>
          <a:bodyPr/>
          <a:lstStyle/>
          <a:p>
            <a:fld id="{7698BB17-5DC3-FA49-87DE-95D358C281D8}" type="slidenum">
              <a:rPr lang="en-US" smtClean="0"/>
              <a:t>2</a:t>
            </a:fld>
            <a:endParaRPr lang="en-US"/>
          </a:p>
        </p:txBody>
      </p:sp>
    </p:spTree>
    <p:extLst>
      <p:ext uri="{BB962C8B-B14F-4D97-AF65-F5344CB8AC3E}">
        <p14:creationId xmlns:p14="http://schemas.microsoft.com/office/powerpoint/2010/main" val="410316111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marR="0" lvl="0" indent="-171450" algn="l" defTabSz="457200" rtl="0" eaLnBrk="1" fontAlgn="auto" latinLnBrk="0" hangingPunct="1">
              <a:lnSpc>
                <a:spcPct val="100000"/>
              </a:lnSpc>
              <a:spcBef>
                <a:spcPts val="0"/>
              </a:spcBef>
              <a:spcAft>
                <a:spcPts val="0"/>
              </a:spcAft>
              <a:buClr>
                <a:srgbClr val="00ACD9"/>
              </a:buClr>
              <a:buSzTx/>
              <a:buFontTx/>
              <a:buChar char="-"/>
              <a:tabLst/>
              <a:defRPr/>
            </a:pPr>
            <a:endParaRPr kumimoji="0" lang="en-US" sz="1200" b="0" i="0" u="none" strike="noStrike" kern="1200" cap="none" spc="0" normalizeH="0" baseline="0" noProof="0" dirty="0">
              <a:ln>
                <a:noFill/>
              </a:ln>
              <a:solidFill>
                <a:prstClr val="black"/>
              </a:solidFill>
              <a:effectLst/>
              <a:uLnTx/>
              <a:uFillTx/>
              <a:latin typeface="Garamond" panose="02020404030301010803"/>
              <a:ea typeface="+mn-ea"/>
              <a:cs typeface="+mn-cs"/>
            </a:endParaRPr>
          </a:p>
        </p:txBody>
      </p:sp>
      <p:sp>
        <p:nvSpPr>
          <p:cNvPr id="4" name="Slide Number Placeholder 3"/>
          <p:cNvSpPr>
            <a:spLocks noGrp="1"/>
          </p:cNvSpPr>
          <p:nvPr>
            <p:ph type="sldNum" sz="quarter" idx="5"/>
          </p:nvPr>
        </p:nvSpPr>
        <p:spPr/>
        <p:txBody>
          <a:bodyPr/>
          <a:lstStyle/>
          <a:p>
            <a:fld id="{7698BB17-5DC3-FA49-87DE-95D358C281D8}" type="slidenum">
              <a:rPr lang="en-US" smtClean="0"/>
              <a:t>3</a:t>
            </a:fld>
            <a:endParaRPr lang="en-US"/>
          </a:p>
        </p:txBody>
      </p:sp>
    </p:spTree>
    <p:extLst>
      <p:ext uri="{BB962C8B-B14F-4D97-AF65-F5344CB8AC3E}">
        <p14:creationId xmlns:p14="http://schemas.microsoft.com/office/powerpoint/2010/main" val="92038816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457200" rtl="0" eaLnBrk="1" fontAlgn="auto" latinLnBrk="0" hangingPunct="1">
              <a:lnSpc>
                <a:spcPct val="100000"/>
              </a:lnSpc>
              <a:spcBef>
                <a:spcPts val="0"/>
              </a:spcBef>
              <a:spcAft>
                <a:spcPts val="0"/>
              </a:spcAft>
              <a:buClr>
                <a:srgbClr val="00ACD9"/>
              </a:buClr>
              <a:buSzTx/>
              <a:buFont typeface="Arial" panose="020B0604020202020204" pitchFamily="34" charset="0"/>
              <a:buNone/>
              <a:tabLst/>
              <a:defRPr/>
            </a:pPr>
            <a:endParaRPr kumimoji="0" lang="en-US" sz="1200" b="0" i="0" u="none" strike="noStrike" kern="1200" cap="none" spc="0" normalizeH="0" baseline="0" noProof="0" dirty="0">
              <a:ln>
                <a:noFill/>
              </a:ln>
              <a:solidFill>
                <a:prstClr val="black"/>
              </a:solidFill>
              <a:effectLst/>
              <a:uLnTx/>
              <a:uFillTx/>
              <a:latin typeface="Garamond" panose="02020404030301010803"/>
              <a:ea typeface="+mn-ea"/>
              <a:cs typeface="+mn-cs"/>
            </a:endParaRPr>
          </a:p>
        </p:txBody>
      </p:sp>
      <p:sp>
        <p:nvSpPr>
          <p:cNvPr id="4" name="Slide Number Placeholder 3"/>
          <p:cNvSpPr>
            <a:spLocks noGrp="1"/>
          </p:cNvSpPr>
          <p:nvPr>
            <p:ph type="sldNum" sz="quarter" idx="5"/>
          </p:nvPr>
        </p:nvSpPr>
        <p:spPr/>
        <p:txBody>
          <a:bodyPr/>
          <a:lstStyle/>
          <a:p>
            <a:fld id="{7698BB17-5DC3-FA49-87DE-95D358C281D8}" type="slidenum">
              <a:rPr lang="en-US" smtClean="0"/>
              <a:t>4</a:t>
            </a:fld>
            <a:endParaRPr lang="en-US"/>
          </a:p>
        </p:txBody>
      </p:sp>
    </p:spTree>
    <p:extLst>
      <p:ext uri="{BB962C8B-B14F-4D97-AF65-F5344CB8AC3E}">
        <p14:creationId xmlns:p14="http://schemas.microsoft.com/office/powerpoint/2010/main" val="8006137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marR="0" lvl="0" indent="-171450" algn="l" defTabSz="457200" rtl="0" eaLnBrk="1" fontAlgn="auto" latinLnBrk="0" hangingPunct="1">
              <a:lnSpc>
                <a:spcPct val="100000"/>
              </a:lnSpc>
              <a:spcBef>
                <a:spcPts val="0"/>
              </a:spcBef>
              <a:spcAft>
                <a:spcPts val="0"/>
              </a:spcAft>
              <a:buClr>
                <a:srgbClr val="00ACD9"/>
              </a:buClr>
              <a:buSzTx/>
              <a:buFontTx/>
              <a:buChar char="-"/>
              <a:tabLst/>
              <a:defRPr/>
            </a:pPr>
            <a:endParaRPr kumimoji="0" lang="en-US" sz="1200" b="0" i="0" u="none" strike="noStrike" kern="1200" cap="none" spc="0" normalizeH="0" baseline="0" noProof="0" dirty="0">
              <a:ln>
                <a:noFill/>
              </a:ln>
              <a:solidFill>
                <a:prstClr val="black"/>
              </a:solidFill>
              <a:effectLst/>
              <a:uLnTx/>
              <a:uFillTx/>
              <a:latin typeface="Garamond" panose="02020404030301010803"/>
              <a:ea typeface="+mn-ea"/>
              <a:cs typeface="+mn-cs"/>
            </a:endParaRPr>
          </a:p>
        </p:txBody>
      </p:sp>
      <p:sp>
        <p:nvSpPr>
          <p:cNvPr id="4" name="Slide Number Placeholder 3"/>
          <p:cNvSpPr>
            <a:spLocks noGrp="1"/>
          </p:cNvSpPr>
          <p:nvPr>
            <p:ph type="sldNum" sz="quarter" idx="5"/>
          </p:nvPr>
        </p:nvSpPr>
        <p:spPr/>
        <p:txBody>
          <a:bodyPr/>
          <a:lstStyle/>
          <a:p>
            <a:fld id="{7698BB17-5DC3-FA49-87DE-95D358C281D8}" type="slidenum">
              <a:rPr lang="en-US" smtClean="0"/>
              <a:t>5</a:t>
            </a:fld>
            <a:endParaRPr lang="en-US"/>
          </a:p>
        </p:txBody>
      </p:sp>
    </p:spTree>
    <p:extLst>
      <p:ext uri="{BB962C8B-B14F-4D97-AF65-F5344CB8AC3E}">
        <p14:creationId xmlns:p14="http://schemas.microsoft.com/office/powerpoint/2010/main" val="156969980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Tx/>
              <a:buChar char="-"/>
            </a:pPr>
            <a:endParaRPr lang="en-US" dirty="0"/>
          </a:p>
        </p:txBody>
      </p:sp>
      <p:sp>
        <p:nvSpPr>
          <p:cNvPr id="4" name="Slide Number Placeholder 3"/>
          <p:cNvSpPr>
            <a:spLocks noGrp="1"/>
          </p:cNvSpPr>
          <p:nvPr>
            <p:ph type="sldNum" sz="quarter" idx="5"/>
          </p:nvPr>
        </p:nvSpPr>
        <p:spPr/>
        <p:txBody>
          <a:bodyPr/>
          <a:lstStyle/>
          <a:p>
            <a:fld id="{7698BB17-5DC3-FA49-87DE-95D358C281D8}" type="slidenum">
              <a:rPr lang="en-US" smtClean="0"/>
              <a:t>6</a:t>
            </a:fld>
            <a:endParaRPr lang="en-US"/>
          </a:p>
        </p:txBody>
      </p:sp>
    </p:spTree>
    <p:extLst>
      <p:ext uri="{BB962C8B-B14F-4D97-AF65-F5344CB8AC3E}">
        <p14:creationId xmlns:p14="http://schemas.microsoft.com/office/powerpoint/2010/main" val="135192696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Tx/>
              <a:buNone/>
            </a:pPr>
            <a:endParaRPr lang="en-US" dirty="0"/>
          </a:p>
        </p:txBody>
      </p:sp>
      <p:sp>
        <p:nvSpPr>
          <p:cNvPr id="4" name="Slide Number Placeholder 3"/>
          <p:cNvSpPr>
            <a:spLocks noGrp="1"/>
          </p:cNvSpPr>
          <p:nvPr>
            <p:ph type="sldNum" sz="quarter" idx="5"/>
          </p:nvPr>
        </p:nvSpPr>
        <p:spPr/>
        <p:txBody>
          <a:bodyPr/>
          <a:lstStyle/>
          <a:p>
            <a:fld id="{7698BB17-5DC3-FA49-87DE-95D358C281D8}" type="slidenum">
              <a:rPr lang="en-US" smtClean="0"/>
              <a:t>7</a:t>
            </a:fld>
            <a:endParaRPr lang="en-US"/>
          </a:p>
        </p:txBody>
      </p:sp>
    </p:spTree>
    <p:extLst>
      <p:ext uri="{BB962C8B-B14F-4D97-AF65-F5344CB8AC3E}">
        <p14:creationId xmlns:p14="http://schemas.microsoft.com/office/powerpoint/2010/main" val="225197898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5"/>
          </p:nvPr>
        </p:nvSpPr>
        <p:spPr/>
        <p:txBody>
          <a:bodyPr/>
          <a:lstStyle/>
          <a:p>
            <a:fld id="{7698BB17-5DC3-FA49-87DE-95D358C281D8}" type="slidenum">
              <a:rPr lang="en-US" smtClean="0"/>
              <a:t>8</a:t>
            </a:fld>
            <a:endParaRPr lang="en-US"/>
          </a:p>
        </p:txBody>
      </p:sp>
    </p:spTree>
    <p:extLst>
      <p:ext uri="{BB962C8B-B14F-4D97-AF65-F5344CB8AC3E}">
        <p14:creationId xmlns:p14="http://schemas.microsoft.com/office/powerpoint/2010/main" val="77160597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7698BB17-5DC3-FA49-87DE-95D358C281D8}" type="slidenum">
              <a:rPr lang="en-US" smtClean="0"/>
              <a:t>9</a:t>
            </a:fld>
            <a:endParaRPr lang="en-US"/>
          </a:p>
        </p:txBody>
      </p:sp>
    </p:spTree>
    <p:extLst>
      <p:ext uri="{BB962C8B-B14F-4D97-AF65-F5344CB8AC3E}">
        <p14:creationId xmlns:p14="http://schemas.microsoft.com/office/powerpoint/2010/main" val="71691174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Tx/>
              <a:buChar char="-"/>
            </a:pPr>
            <a:endParaRPr lang="en-US" dirty="0"/>
          </a:p>
        </p:txBody>
      </p:sp>
      <p:sp>
        <p:nvSpPr>
          <p:cNvPr id="4" name="Slide Number Placeholder 3"/>
          <p:cNvSpPr>
            <a:spLocks noGrp="1"/>
          </p:cNvSpPr>
          <p:nvPr>
            <p:ph type="sldNum" sz="quarter" idx="5"/>
          </p:nvPr>
        </p:nvSpPr>
        <p:spPr/>
        <p:txBody>
          <a:bodyPr/>
          <a:lstStyle/>
          <a:p>
            <a:fld id="{7698BB17-5DC3-FA49-87DE-95D358C281D8}" type="slidenum">
              <a:rPr lang="en-US" smtClean="0"/>
              <a:t>10</a:t>
            </a:fld>
            <a:endParaRPr lang="en-US"/>
          </a:p>
        </p:txBody>
      </p:sp>
    </p:spTree>
    <p:extLst>
      <p:ext uri="{BB962C8B-B14F-4D97-AF65-F5344CB8AC3E}">
        <p14:creationId xmlns:p14="http://schemas.microsoft.com/office/powerpoint/2010/main" val="3418535864"/>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Tx/>
              <a:buChar char="-"/>
            </a:pPr>
            <a:endParaRPr lang="en-US" dirty="0"/>
          </a:p>
        </p:txBody>
      </p:sp>
      <p:sp>
        <p:nvSpPr>
          <p:cNvPr id="4" name="Slide Number Placeholder 3"/>
          <p:cNvSpPr>
            <a:spLocks noGrp="1"/>
          </p:cNvSpPr>
          <p:nvPr>
            <p:ph type="sldNum" sz="quarter" idx="5"/>
          </p:nvPr>
        </p:nvSpPr>
        <p:spPr/>
        <p:txBody>
          <a:bodyPr/>
          <a:lstStyle/>
          <a:p>
            <a:fld id="{7698BB17-5DC3-FA49-87DE-95D358C281D8}" type="slidenum">
              <a:rPr lang="en-US" smtClean="0"/>
              <a:t>11</a:t>
            </a:fld>
            <a:endParaRPr lang="en-US"/>
          </a:p>
        </p:txBody>
      </p:sp>
    </p:spTree>
    <p:extLst>
      <p:ext uri="{BB962C8B-B14F-4D97-AF65-F5344CB8AC3E}">
        <p14:creationId xmlns:p14="http://schemas.microsoft.com/office/powerpoint/2010/main" val="46536517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Tx/>
              <a:buChar char="-"/>
            </a:pPr>
            <a:endParaRPr lang="en-US" sz="1200" dirty="0"/>
          </a:p>
        </p:txBody>
      </p:sp>
      <p:sp>
        <p:nvSpPr>
          <p:cNvPr id="4" name="Slide Number Placeholder 3"/>
          <p:cNvSpPr>
            <a:spLocks noGrp="1"/>
          </p:cNvSpPr>
          <p:nvPr>
            <p:ph type="sldNum" sz="quarter" idx="5"/>
          </p:nvPr>
        </p:nvSpPr>
        <p:spPr/>
        <p:txBody>
          <a:bodyPr/>
          <a:lstStyle/>
          <a:p>
            <a:fld id="{7698BB17-5DC3-FA49-87DE-95D358C281D8}" type="slidenum">
              <a:rPr lang="en-US" smtClean="0"/>
              <a:t>12</a:t>
            </a:fld>
            <a:endParaRPr lang="en-US"/>
          </a:p>
        </p:txBody>
      </p:sp>
    </p:spTree>
    <p:extLst>
      <p:ext uri="{BB962C8B-B14F-4D97-AF65-F5344CB8AC3E}">
        <p14:creationId xmlns:p14="http://schemas.microsoft.com/office/powerpoint/2010/main" val="193554942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Tx/>
              <a:buChar char="-"/>
            </a:pPr>
            <a:endParaRPr lang="en-US" dirty="0"/>
          </a:p>
        </p:txBody>
      </p:sp>
      <p:sp>
        <p:nvSpPr>
          <p:cNvPr id="4" name="Slide Number Placeholder 3"/>
          <p:cNvSpPr>
            <a:spLocks noGrp="1"/>
          </p:cNvSpPr>
          <p:nvPr>
            <p:ph type="sldNum" sz="quarter" idx="5"/>
          </p:nvPr>
        </p:nvSpPr>
        <p:spPr/>
        <p:txBody>
          <a:bodyPr/>
          <a:lstStyle/>
          <a:p>
            <a:fld id="{7698BB17-5DC3-FA49-87DE-95D358C281D8}" type="slidenum">
              <a:rPr lang="en-US" smtClean="0"/>
              <a:t>13</a:t>
            </a:fld>
            <a:endParaRPr lang="en-US"/>
          </a:p>
        </p:txBody>
      </p:sp>
    </p:spTree>
    <p:extLst>
      <p:ext uri="{BB962C8B-B14F-4D97-AF65-F5344CB8AC3E}">
        <p14:creationId xmlns:p14="http://schemas.microsoft.com/office/powerpoint/2010/main" val="64956293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7698BB17-5DC3-FA49-87DE-95D358C281D8}" type="slidenum">
              <a:rPr lang="en-US" smtClean="0"/>
              <a:t>14</a:t>
            </a:fld>
            <a:endParaRPr lang="en-US"/>
          </a:p>
        </p:txBody>
      </p:sp>
    </p:spTree>
    <p:extLst>
      <p:ext uri="{BB962C8B-B14F-4D97-AF65-F5344CB8AC3E}">
        <p14:creationId xmlns:p14="http://schemas.microsoft.com/office/powerpoint/2010/main" val="2513287624"/>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7698BB17-5DC3-FA49-87DE-95D358C281D8}" type="slidenum">
              <a:rPr lang="en-US" smtClean="0"/>
              <a:t>15</a:t>
            </a:fld>
            <a:endParaRPr lang="en-US"/>
          </a:p>
        </p:txBody>
      </p:sp>
    </p:spTree>
    <p:extLst>
      <p:ext uri="{BB962C8B-B14F-4D97-AF65-F5344CB8AC3E}">
        <p14:creationId xmlns:p14="http://schemas.microsoft.com/office/powerpoint/2010/main" val="2558894392"/>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7698BB17-5DC3-FA49-87DE-95D358C281D8}" type="slidenum">
              <a:rPr lang="en-US" smtClean="0"/>
              <a:t>16</a:t>
            </a:fld>
            <a:endParaRPr lang="en-US"/>
          </a:p>
        </p:txBody>
      </p:sp>
    </p:spTree>
    <p:extLst>
      <p:ext uri="{BB962C8B-B14F-4D97-AF65-F5344CB8AC3E}">
        <p14:creationId xmlns:p14="http://schemas.microsoft.com/office/powerpoint/2010/main" val="1138616610"/>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7698BB17-5DC3-FA49-87DE-95D358C281D8}" type="slidenum">
              <a:rPr lang="en-US" smtClean="0"/>
              <a:t>17</a:t>
            </a:fld>
            <a:endParaRPr lang="en-US"/>
          </a:p>
        </p:txBody>
      </p:sp>
    </p:spTree>
    <p:extLst>
      <p:ext uri="{BB962C8B-B14F-4D97-AF65-F5344CB8AC3E}">
        <p14:creationId xmlns:p14="http://schemas.microsoft.com/office/powerpoint/2010/main" val="1815308028"/>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7698BB17-5DC3-FA49-87DE-95D358C281D8}" type="slidenum">
              <a:rPr lang="en-US" smtClean="0"/>
              <a:t>18</a:t>
            </a:fld>
            <a:endParaRPr lang="en-US"/>
          </a:p>
        </p:txBody>
      </p:sp>
    </p:spTree>
    <p:extLst>
      <p:ext uri="{BB962C8B-B14F-4D97-AF65-F5344CB8AC3E}">
        <p14:creationId xmlns:p14="http://schemas.microsoft.com/office/powerpoint/2010/main" val="1429702164"/>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7698BB17-5DC3-FA49-87DE-95D358C281D8}" type="slidenum">
              <a:rPr lang="en-US" smtClean="0"/>
              <a:t>19</a:t>
            </a:fld>
            <a:endParaRPr lang="en-US"/>
          </a:p>
        </p:txBody>
      </p:sp>
    </p:spTree>
    <p:extLst>
      <p:ext uri="{BB962C8B-B14F-4D97-AF65-F5344CB8AC3E}">
        <p14:creationId xmlns:p14="http://schemas.microsoft.com/office/powerpoint/2010/main" val="168495366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698BB17-5DC3-FA49-87DE-95D358C281D8}" type="slidenum">
              <a:rPr lang="en-US" smtClean="0"/>
              <a:t>20</a:t>
            </a:fld>
            <a:endParaRPr lang="en-US"/>
          </a:p>
        </p:txBody>
      </p:sp>
    </p:spTree>
    <p:extLst>
      <p:ext uri="{BB962C8B-B14F-4D97-AF65-F5344CB8AC3E}">
        <p14:creationId xmlns:p14="http://schemas.microsoft.com/office/powerpoint/2010/main" val="3064272585"/>
      </p:ext>
    </p:extLst>
  </p:cSld>
  <p:clrMapOvr>
    <a:masterClrMapping/>
  </p:clrMapOvr>
</p:notes>
</file>

<file path=ppt/slideLayouts/_rels/slideLayout1.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1.png"/><Relationship Id="rId1" Type="http://schemas.openxmlformats.org/officeDocument/2006/relationships/slideMaster" Target="../slideMasters/slideMaster1.xml"/><Relationship Id="rId6" Type="http://schemas.openxmlformats.org/officeDocument/2006/relationships/image" Target="../media/image4.jpeg"/><Relationship Id="rId5" Type="http://schemas.openxmlformats.org/officeDocument/2006/relationships/image" Target="../media/image3.png"/><Relationship Id="rId4" Type="http://schemas.openxmlformats.org/officeDocument/2006/relationships/image" Target="../media/image2.png"/></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4" name="Date Placeholder 3"/>
          <p:cNvSpPr>
            <a:spLocks noGrp="1"/>
          </p:cNvSpPr>
          <p:nvPr>
            <p:ph type="dt" sz="half" idx="10"/>
          </p:nvPr>
        </p:nvSpPr>
        <p:spPr>
          <a:xfrm>
            <a:off x="628650" y="6356351"/>
            <a:ext cx="2057400" cy="365125"/>
          </a:xfrm>
          <a:prstGeom prst="rect">
            <a:avLst/>
          </a:prstGeom>
        </p:spPr>
        <p:txBody>
          <a:bodyPr/>
          <a:lstStyle/>
          <a:p>
            <a:endParaRPr lang="en-US"/>
          </a:p>
        </p:txBody>
      </p:sp>
      <p:sp>
        <p:nvSpPr>
          <p:cNvPr id="5" name="Footer Placeholder 4"/>
          <p:cNvSpPr>
            <a:spLocks noGrp="1"/>
          </p:cNvSpPr>
          <p:nvPr>
            <p:ph type="ftr" sz="quarter" idx="11"/>
          </p:nvPr>
        </p:nvSpPr>
        <p:spPr>
          <a:xfrm>
            <a:off x="3028950" y="6356351"/>
            <a:ext cx="30861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6457950" y="6356351"/>
            <a:ext cx="2057400" cy="365125"/>
          </a:xfrm>
          <a:prstGeom prst="rect">
            <a:avLst/>
          </a:prstGeom>
        </p:spPr>
        <p:txBody>
          <a:bodyPr/>
          <a:lstStyle/>
          <a:p>
            <a:fld id="{444E3ED1-12E9-4557-B548-E824D48E807E}" type="slidenum">
              <a:rPr lang="en-US" smtClean="0"/>
              <a:t>‹#›</a:t>
            </a:fld>
            <a:endParaRPr lang="en-US"/>
          </a:p>
        </p:txBody>
      </p:sp>
      <p:sp>
        <p:nvSpPr>
          <p:cNvPr id="7" name="Rectangle 6"/>
          <p:cNvSpPr/>
          <p:nvPr userDrawn="1"/>
        </p:nvSpPr>
        <p:spPr>
          <a:xfrm>
            <a:off x="7750" y="1269139"/>
            <a:ext cx="9136250" cy="2208954"/>
          </a:xfrm>
          <a:prstGeom prst="rect">
            <a:avLst/>
          </a:prstGeom>
          <a:gradFill>
            <a:gsLst>
              <a:gs pos="1000">
                <a:schemeClr val="bg1">
                  <a:alpha val="26000"/>
                </a:schemeClr>
              </a:gs>
              <a:gs pos="100000">
                <a:schemeClr val="bg1"/>
              </a:gs>
            </a:gsLst>
            <a:lin ang="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p:cNvSpPr/>
          <p:nvPr userDrawn="1"/>
        </p:nvSpPr>
        <p:spPr>
          <a:xfrm>
            <a:off x="7750" y="5943600"/>
            <a:ext cx="9136250" cy="815421"/>
          </a:xfrm>
          <a:prstGeom prst="rect">
            <a:avLst/>
          </a:prstGeom>
          <a:gradFill>
            <a:gsLst>
              <a:gs pos="1000">
                <a:schemeClr val="bg1">
                  <a:alpha val="26000"/>
                </a:schemeClr>
              </a:gs>
              <a:gs pos="100000">
                <a:schemeClr val="bg1"/>
              </a:gs>
            </a:gsLst>
            <a:lin ang="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9" name="Picture 8"/>
          <p:cNvPicPr>
            <a:picLocks noChangeAspect="1"/>
          </p:cNvPicPr>
          <p:nvPr userDrawn="1"/>
        </p:nvPicPr>
        <p:blipFill rotWithShape="1">
          <a:blip r:embed="rId2" cstate="screen">
            <a:duotone>
              <a:schemeClr val="accent1">
                <a:shade val="45000"/>
                <a:satMod val="135000"/>
              </a:schemeClr>
              <a:prstClr val="white"/>
            </a:duotone>
            <a:alphaModFix amt="8000"/>
            <a:extLst>
              <a:ext uri="{BEBA8EAE-BF5A-486C-A8C5-ECC9F3942E4B}">
                <a14:imgProps xmlns:a14="http://schemas.microsoft.com/office/drawing/2010/main">
                  <a14:imgLayer r:embed="rId3">
                    <a14:imgEffect>
                      <a14:saturation sat="66000"/>
                    </a14:imgEffect>
                  </a14:imgLayer>
                </a14:imgProps>
              </a:ext>
              <a:ext uri="{28A0092B-C50C-407E-A947-70E740481C1C}">
                <a14:useLocalDpi xmlns:a14="http://schemas.microsoft.com/office/drawing/2010/main"/>
              </a:ext>
            </a:extLst>
          </a:blip>
          <a:srcRect/>
          <a:stretch/>
        </p:blipFill>
        <p:spPr>
          <a:xfrm>
            <a:off x="5174858" y="1141444"/>
            <a:ext cx="3969142" cy="4544917"/>
          </a:xfrm>
          <a:prstGeom prst="rect">
            <a:avLst/>
          </a:prstGeom>
        </p:spPr>
      </p:pic>
      <p:sp>
        <p:nvSpPr>
          <p:cNvPr id="10" name="TextBox 9"/>
          <p:cNvSpPr txBox="1"/>
          <p:nvPr userDrawn="1"/>
        </p:nvSpPr>
        <p:spPr>
          <a:xfrm>
            <a:off x="2514600" y="6352401"/>
            <a:ext cx="5943600" cy="276999"/>
          </a:xfrm>
          <a:prstGeom prst="rect">
            <a:avLst/>
          </a:prstGeom>
          <a:noFill/>
        </p:spPr>
        <p:txBody>
          <a:bodyPr wrap="square">
            <a:spAutoFit/>
          </a:bodyPr>
          <a:lstStyle/>
          <a:p>
            <a:r>
              <a:rPr lang="en-US" sz="600" i="1" kern="1200" dirty="0">
                <a:solidFill>
                  <a:schemeClr val="tx1"/>
                </a:solidFill>
                <a:effectLst/>
                <a:latin typeface="Century Gothic" charset="0"/>
                <a:ea typeface="Century Gothic" charset="0"/>
                <a:cs typeface="Century Gothic" charset="0"/>
              </a:rPr>
              <a:t>Sandia National Laboratories is a </a:t>
            </a:r>
            <a:r>
              <a:rPr lang="en-US" sz="600" i="1" kern="1200" dirty="0" err="1">
                <a:solidFill>
                  <a:schemeClr val="tx1"/>
                </a:solidFill>
                <a:effectLst/>
                <a:latin typeface="Century Gothic" charset="0"/>
                <a:ea typeface="Century Gothic" charset="0"/>
                <a:cs typeface="Century Gothic" charset="0"/>
              </a:rPr>
              <a:t>multimission</a:t>
            </a:r>
            <a:r>
              <a:rPr lang="en-US" sz="600" i="1" kern="1200" dirty="0">
                <a:solidFill>
                  <a:schemeClr val="tx1"/>
                </a:solidFill>
                <a:effectLst/>
                <a:latin typeface="Century Gothic" charset="0"/>
                <a:ea typeface="Century Gothic" charset="0"/>
                <a:cs typeface="Century Gothic" charset="0"/>
              </a:rPr>
              <a:t> laboratory managed and operated by National Technology and Engineering Solutions of Sandia LLC, a wholly owned subsidiary of Honeywell International Inc. for the U.S. Department of Energy’s National Nuclear Security Administration under contract DE-NA0003525.</a:t>
            </a:r>
          </a:p>
        </p:txBody>
      </p:sp>
      <p:pic>
        <p:nvPicPr>
          <p:cNvPr id="14" name="Picture 13" descr="NNSAlogo_Black.jpg"/>
          <p:cNvPicPr>
            <a:picLocks noChangeAspect="1"/>
          </p:cNvPicPr>
          <p:nvPr userDrawn="1"/>
        </p:nvPicPr>
        <p:blipFill>
          <a:blip r:embed="rId4" cstate="print">
            <a:extLst>
              <a:ext uri="{28A0092B-C50C-407E-A947-70E740481C1C}">
                <a14:useLocalDpi xmlns:a14="http://schemas.microsoft.com/office/drawing/2010/main"/>
              </a:ext>
            </a:extLst>
          </a:blip>
          <a:srcRect/>
          <a:stretch>
            <a:fillRect/>
          </a:stretch>
        </p:blipFill>
        <p:spPr bwMode="auto">
          <a:xfrm>
            <a:off x="314025" y="6367075"/>
            <a:ext cx="1023938" cy="247650"/>
          </a:xfrm>
          <a:prstGeom prst="rect">
            <a:avLst/>
          </a:prstGeom>
          <a:noFill/>
          <a:ln w="9525">
            <a:noFill/>
            <a:miter lim="800000"/>
            <a:headEnd/>
            <a:tailEnd/>
          </a:ln>
        </p:spPr>
      </p:pic>
      <p:pic>
        <p:nvPicPr>
          <p:cNvPr id="15" name="Picture 12" descr="NNSAlogo_Black.jpg"/>
          <p:cNvPicPr>
            <a:picLocks noChangeAspect="1"/>
          </p:cNvPicPr>
          <p:nvPr userDrawn="1"/>
        </p:nvPicPr>
        <p:blipFill>
          <a:blip r:embed="rId5" cstate="print">
            <a:extLst>
              <a:ext uri="{28A0092B-C50C-407E-A947-70E740481C1C}">
                <a14:useLocalDpi xmlns:a14="http://schemas.microsoft.com/office/drawing/2010/main"/>
              </a:ext>
            </a:extLst>
          </a:blip>
          <a:stretch>
            <a:fillRect/>
          </a:stretch>
        </p:blipFill>
        <p:spPr bwMode="auto">
          <a:xfrm>
            <a:off x="1481366" y="6352784"/>
            <a:ext cx="850737" cy="276233"/>
          </a:xfrm>
          <a:prstGeom prst="rect">
            <a:avLst/>
          </a:prstGeom>
          <a:noFill/>
          <a:ln w="9525">
            <a:noFill/>
            <a:miter lim="800000"/>
            <a:headEnd/>
            <a:tailEnd/>
          </a:ln>
        </p:spPr>
      </p:pic>
      <p:sp>
        <p:nvSpPr>
          <p:cNvPr id="17" name="TextBox 16"/>
          <p:cNvSpPr txBox="1"/>
          <p:nvPr userDrawn="1"/>
        </p:nvSpPr>
        <p:spPr>
          <a:xfrm>
            <a:off x="1981200" y="380624"/>
            <a:ext cx="7162800" cy="1631216"/>
          </a:xfrm>
          <a:prstGeom prst="rect">
            <a:avLst/>
          </a:prstGeom>
          <a:noFill/>
        </p:spPr>
        <p:txBody>
          <a:bodyPr wrap="square" rtlCol="0">
            <a:spAutoFit/>
          </a:bodyPr>
          <a:lstStyle/>
          <a:p>
            <a:pPr algn="ctr"/>
            <a:r>
              <a:rPr lang="en-US" sz="3600" b="1" dirty="0"/>
              <a:t>MLDL</a:t>
            </a:r>
            <a:endParaRPr lang="en-US" sz="2800" b="1" dirty="0"/>
          </a:p>
          <a:p>
            <a:pPr algn="ctr"/>
            <a:r>
              <a:rPr lang="en-US" sz="3200" b="0" dirty="0"/>
              <a:t>Machine Learning and Deep Learning </a:t>
            </a:r>
          </a:p>
          <a:p>
            <a:pPr algn="ctr"/>
            <a:r>
              <a:rPr lang="en-US" sz="3200" b="0" dirty="0"/>
              <a:t>Conference 2022</a:t>
            </a:r>
            <a:endParaRPr lang="en-US" sz="2800" b="0" dirty="0"/>
          </a:p>
        </p:txBody>
      </p:sp>
      <p:pic>
        <p:nvPicPr>
          <p:cNvPr id="19" name="Picture 18"/>
          <p:cNvPicPr>
            <a:picLocks noChangeAspect="1"/>
          </p:cNvPicPr>
          <p:nvPr userDrawn="1"/>
        </p:nvPicPr>
        <p:blipFill rotWithShape="1">
          <a:blip r:embed="rId6" cstate="print">
            <a:extLst>
              <a:ext uri="{28A0092B-C50C-407E-A947-70E740481C1C}">
                <a14:useLocalDpi xmlns:a14="http://schemas.microsoft.com/office/drawing/2010/main" val="0"/>
              </a:ext>
            </a:extLst>
          </a:blip>
          <a:srcRect l="30252" t="17778" r="31112" b="24444"/>
          <a:stretch/>
        </p:blipFill>
        <p:spPr>
          <a:xfrm>
            <a:off x="0" y="0"/>
            <a:ext cx="1857392" cy="2146319"/>
          </a:xfrm>
          <a:prstGeom prst="rect">
            <a:avLst/>
          </a:prstGeom>
        </p:spPr>
      </p:pic>
    </p:spTree>
    <p:extLst>
      <p:ext uri="{BB962C8B-B14F-4D97-AF65-F5344CB8AC3E}">
        <p14:creationId xmlns:p14="http://schemas.microsoft.com/office/powerpoint/2010/main" val="74409749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10" name="Rectangle 9"/>
          <p:cNvSpPr/>
          <p:nvPr userDrawn="1"/>
        </p:nvSpPr>
        <p:spPr>
          <a:xfrm>
            <a:off x="-3" y="126536"/>
            <a:ext cx="9147877" cy="813728"/>
          </a:xfrm>
          <a:prstGeom prst="rect">
            <a:avLst/>
          </a:prstGeom>
          <a:solidFill>
            <a:schemeClr val="bg1">
              <a:alpha val="94000"/>
            </a:schemeClr>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p:cNvSpPr/>
          <p:nvPr userDrawn="1"/>
        </p:nvSpPr>
        <p:spPr>
          <a:xfrm>
            <a:off x="8229600" y="148974"/>
            <a:ext cx="838200" cy="765425"/>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3" name="Picture 12"/>
          <p:cNvPicPr>
            <a:picLocks noChangeAspect="1"/>
          </p:cNvPicPr>
          <p:nvPr userDrawn="1"/>
        </p:nvPicPr>
        <p:blipFill rotWithShape="1">
          <a:blip r:embed="rId2" cstate="print">
            <a:extLst>
              <a:ext uri="{28A0092B-C50C-407E-A947-70E740481C1C}">
                <a14:useLocalDpi xmlns:a14="http://schemas.microsoft.com/office/drawing/2010/main" val="0"/>
              </a:ext>
            </a:extLst>
          </a:blip>
          <a:srcRect l="30252" t="17778" r="31112" b="24444"/>
          <a:stretch/>
        </p:blipFill>
        <p:spPr>
          <a:xfrm>
            <a:off x="8305800" y="130970"/>
            <a:ext cx="689385" cy="796622"/>
          </a:xfrm>
          <a:prstGeom prst="rect">
            <a:avLst/>
          </a:prstGeom>
        </p:spPr>
      </p:pic>
    </p:spTree>
    <p:extLst>
      <p:ext uri="{BB962C8B-B14F-4D97-AF65-F5344CB8AC3E}">
        <p14:creationId xmlns:p14="http://schemas.microsoft.com/office/powerpoint/2010/main" val="4061683359"/>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6"/>
          <p:cNvSpPr/>
          <p:nvPr userDrawn="1"/>
        </p:nvSpPr>
        <p:spPr>
          <a:xfrm>
            <a:off x="0" y="0"/>
            <a:ext cx="9144000"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37540087"/>
      </p:ext>
    </p:extLst>
  </p:cSld>
  <p:clrMap bg1="lt1" tx1="dk1" bg2="lt2" tx2="dk2" accent1="accent1" accent2="accent2" accent3="accent3" accent4="accent4" accent5="accent5" accent6="accent6" hlink="hlink" folHlink="folHlink"/>
  <p:sldLayoutIdLst>
    <p:sldLayoutId id="2147483661" r:id="rId1"/>
    <p:sldLayoutId id="2147483662" r:id="rId2"/>
  </p:sldLayoutIdLst>
  <p:hf hdr="0" ftr="0" dt="0"/>
  <p:txStyles>
    <p:titleStyle>
      <a:lvl1pPr algn="l" defTabSz="685800" rtl="0" eaLnBrk="1" latinLnBrk="0" hangingPunct="1">
        <a:lnSpc>
          <a:spcPct val="90000"/>
        </a:lnSpc>
        <a:spcBef>
          <a:spcPct val="0"/>
        </a:spcBef>
        <a:buNone/>
        <a:defRPr sz="3300" kern="1200">
          <a:solidFill>
            <a:schemeClr val="tx1"/>
          </a:solidFill>
          <a:latin typeface="+mj-lt"/>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6.tiff"/><Relationship Id="rId2" Type="http://schemas.openxmlformats.org/officeDocument/2006/relationships/notesSlide" Target="../notesSlides/notesSlide4.xml"/><Relationship Id="rId1" Type="http://schemas.openxmlformats.org/officeDocument/2006/relationships/slideLayout" Target="../slideLayouts/slideLayout2.xml"/><Relationship Id="rId5" Type="http://schemas.openxmlformats.org/officeDocument/2006/relationships/image" Target="../media/image8.png"/><Relationship Id="rId4" Type="http://schemas.openxmlformats.org/officeDocument/2006/relationships/image" Target="../media/image7.png"/></Relationships>
</file>

<file path=ppt/slides/_rels/slide5.xml.rels><?xml version="1.0" encoding="UTF-8" standalone="yes"?>
<Relationships xmlns="http://schemas.openxmlformats.org/package/2006/relationships"><Relationship Id="rId3" Type="http://schemas.openxmlformats.org/officeDocument/2006/relationships/image" Target="../media/image6.tiff"/><Relationship Id="rId2" Type="http://schemas.openxmlformats.org/officeDocument/2006/relationships/notesSlide" Target="../notesSlides/notesSlide5.xml"/><Relationship Id="rId1" Type="http://schemas.openxmlformats.org/officeDocument/2006/relationships/slideLayout" Target="../slideLayouts/slideLayout2.xml"/><Relationship Id="rId5" Type="http://schemas.openxmlformats.org/officeDocument/2006/relationships/image" Target="../media/image8.png"/><Relationship Id="rId4" Type="http://schemas.openxmlformats.org/officeDocument/2006/relationships/image" Target="../media/image7.png"/></Relationships>
</file>

<file path=ppt/slides/_rels/slide6.xml.rels><?xml version="1.0" encoding="UTF-8" standalone="yes"?>
<Relationships xmlns="http://schemas.openxmlformats.org/package/2006/relationships"><Relationship Id="rId3" Type="http://schemas.openxmlformats.org/officeDocument/2006/relationships/image" Target="../media/image6.tiff"/><Relationship Id="rId2" Type="http://schemas.openxmlformats.org/officeDocument/2006/relationships/notesSlide" Target="../notesSlides/notesSlide6.xml"/><Relationship Id="rId1" Type="http://schemas.openxmlformats.org/officeDocument/2006/relationships/slideLayout" Target="../slideLayouts/slideLayout2.xml"/><Relationship Id="rId5" Type="http://schemas.openxmlformats.org/officeDocument/2006/relationships/image" Target="../media/image8.png"/><Relationship Id="rId4" Type="http://schemas.openxmlformats.org/officeDocument/2006/relationships/image" Target="../media/image7.png"/></Relationships>
</file>

<file path=ppt/slides/_rels/slide7.xml.rels><?xml version="1.0" encoding="UTF-8" standalone="yes"?>
<Relationships xmlns="http://schemas.openxmlformats.org/package/2006/relationships"><Relationship Id="rId3" Type="http://schemas.openxmlformats.org/officeDocument/2006/relationships/image" Target="../media/image9.emf"/><Relationship Id="rId7" Type="http://schemas.openxmlformats.org/officeDocument/2006/relationships/image" Target="../media/image11.emf"/><Relationship Id="rId2" Type="http://schemas.openxmlformats.org/officeDocument/2006/relationships/notesSlide" Target="../notesSlides/notesSlide7.xml"/><Relationship Id="rId1" Type="http://schemas.openxmlformats.org/officeDocument/2006/relationships/slideLayout" Target="../slideLayouts/slideLayout2.xml"/><Relationship Id="rId6" Type="http://schemas.openxmlformats.org/officeDocument/2006/relationships/image" Target="../media/image10.jpeg"/><Relationship Id="rId5" Type="http://schemas.openxmlformats.org/officeDocument/2006/relationships/image" Target="../media/image6.tiff"/><Relationship Id="rId4" Type="http://schemas.openxmlformats.org/officeDocument/2006/relationships/image" Target="../media/image8.png"/></Relationships>
</file>

<file path=ppt/slides/_rels/slide8.xml.rels><?xml version="1.0" encoding="UTF-8" standalone="yes"?>
<Relationships xmlns="http://schemas.openxmlformats.org/package/2006/relationships"><Relationship Id="rId8" Type="http://schemas.openxmlformats.org/officeDocument/2006/relationships/image" Target="../media/image16.jpeg"/><Relationship Id="rId13" Type="http://schemas.openxmlformats.org/officeDocument/2006/relationships/image" Target="../media/image21.emf"/><Relationship Id="rId18" Type="http://schemas.openxmlformats.org/officeDocument/2006/relationships/image" Target="../media/image26.emf"/><Relationship Id="rId3" Type="http://schemas.openxmlformats.org/officeDocument/2006/relationships/image" Target="../media/image12.png"/><Relationship Id="rId7" Type="http://schemas.openxmlformats.org/officeDocument/2006/relationships/hyperlink" Target="https://arxiv.org/abs/2201.09829v2" TargetMode="External"/><Relationship Id="rId12" Type="http://schemas.openxmlformats.org/officeDocument/2006/relationships/image" Target="../media/image20.png"/><Relationship Id="rId17" Type="http://schemas.openxmlformats.org/officeDocument/2006/relationships/image" Target="../media/image25.emf"/><Relationship Id="rId2" Type="http://schemas.openxmlformats.org/officeDocument/2006/relationships/notesSlide" Target="../notesSlides/notesSlide8.xml"/><Relationship Id="rId16" Type="http://schemas.openxmlformats.org/officeDocument/2006/relationships/image" Target="../media/image24.emf"/><Relationship Id="rId1" Type="http://schemas.openxmlformats.org/officeDocument/2006/relationships/slideLayout" Target="../slideLayouts/slideLayout2.xml"/><Relationship Id="rId6" Type="http://schemas.openxmlformats.org/officeDocument/2006/relationships/image" Target="../media/image15.png"/><Relationship Id="rId11" Type="http://schemas.openxmlformats.org/officeDocument/2006/relationships/image" Target="../media/image19.tiff"/><Relationship Id="rId5" Type="http://schemas.openxmlformats.org/officeDocument/2006/relationships/image" Target="../media/image14.png"/><Relationship Id="rId15" Type="http://schemas.openxmlformats.org/officeDocument/2006/relationships/image" Target="../media/image23.emf"/><Relationship Id="rId10" Type="http://schemas.openxmlformats.org/officeDocument/2006/relationships/image" Target="../media/image18.png"/><Relationship Id="rId19" Type="http://schemas.openxmlformats.org/officeDocument/2006/relationships/image" Target="../media/image27.jpeg"/><Relationship Id="rId4" Type="http://schemas.openxmlformats.org/officeDocument/2006/relationships/image" Target="../media/image13.png"/><Relationship Id="rId9" Type="http://schemas.openxmlformats.org/officeDocument/2006/relationships/image" Target="../media/image17.png"/><Relationship Id="rId14" Type="http://schemas.openxmlformats.org/officeDocument/2006/relationships/image" Target="../media/image22.emf"/></Relationships>
</file>

<file path=ppt/slides/_rels/slide9.xml.rels><?xml version="1.0" encoding="UTF-8" standalone="yes"?>
<Relationships xmlns="http://schemas.openxmlformats.org/package/2006/relationships"><Relationship Id="rId8" Type="http://schemas.openxmlformats.org/officeDocument/2006/relationships/image" Target="../media/image30.png"/><Relationship Id="rId3" Type="http://schemas.openxmlformats.org/officeDocument/2006/relationships/slideLayout" Target="../slideLayouts/slideLayout2.xml"/><Relationship Id="rId7" Type="http://schemas.openxmlformats.org/officeDocument/2006/relationships/image" Target="../media/image29.emf"/><Relationship Id="rId2" Type="http://schemas.openxmlformats.org/officeDocument/2006/relationships/video" Target="../media/media1.mov"/><Relationship Id="rId1" Type="http://schemas.microsoft.com/office/2007/relationships/media" Target="../media/media1.mov"/><Relationship Id="rId6" Type="http://schemas.openxmlformats.org/officeDocument/2006/relationships/hyperlink" Target="https://doi.org/10.1145/3458817.3487400" TargetMode="External"/><Relationship Id="rId5" Type="http://schemas.openxmlformats.org/officeDocument/2006/relationships/image" Target="../media/image28.png"/><Relationship Id="rId4" Type="http://schemas.openxmlformats.org/officeDocument/2006/relationships/notesSlide" Target="../notesSlides/notesSlide9.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8" Type="http://schemas.openxmlformats.org/officeDocument/2006/relationships/image" Target="../media/image35.png"/><Relationship Id="rId3" Type="http://schemas.openxmlformats.org/officeDocument/2006/relationships/notesSlide" Target="../notesSlides/notesSlide12.xml"/><Relationship Id="rId7" Type="http://schemas.openxmlformats.org/officeDocument/2006/relationships/image" Target="../media/image34.png"/><Relationship Id="rId2" Type="http://schemas.openxmlformats.org/officeDocument/2006/relationships/slideLayout" Target="../slideLayouts/slideLayout2.xml"/><Relationship Id="rId1" Type="http://schemas.openxmlformats.org/officeDocument/2006/relationships/tags" Target="../tags/tag1.xml"/><Relationship Id="rId6" Type="http://schemas.openxmlformats.org/officeDocument/2006/relationships/image" Target="../media/image33.png"/><Relationship Id="rId5" Type="http://schemas.openxmlformats.org/officeDocument/2006/relationships/image" Target="../media/image32.png"/><Relationship Id="rId10" Type="http://schemas.openxmlformats.org/officeDocument/2006/relationships/image" Target="../media/image37.png"/><Relationship Id="rId4" Type="http://schemas.openxmlformats.org/officeDocument/2006/relationships/image" Target="../media/image31.png"/><Relationship Id="rId9" Type="http://schemas.openxmlformats.org/officeDocument/2006/relationships/image" Target="../media/image36.png"/></Relationships>
</file>

<file path=ppt/slides/_rels/slide13.xml.rels><?xml version="1.0" encoding="UTF-8" standalone="yes"?>
<Relationships xmlns="http://schemas.openxmlformats.org/package/2006/relationships"><Relationship Id="rId8" Type="http://schemas.openxmlformats.org/officeDocument/2006/relationships/image" Target="../media/image41.png"/><Relationship Id="rId3" Type="http://schemas.openxmlformats.org/officeDocument/2006/relationships/slideLayout" Target="../slideLayouts/slideLayout2.xml"/><Relationship Id="rId7" Type="http://schemas.openxmlformats.org/officeDocument/2006/relationships/image" Target="../media/image40.png"/><Relationship Id="rId2" Type="http://schemas.openxmlformats.org/officeDocument/2006/relationships/video" Target="../media/media2.mp4"/><Relationship Id="rId1" Type="http://schemas.microsoft.com/office/2007/relationships/media" Target="../media/media2.mp4"/><Relationship Id="rId6" Type="http://schemas.openxmlformats.org/officeDocument/2006/relationships/image" Target="../media/image39.png"/><Relationship Id="rId5" Type="http://schemas.openxmlformats.org/officeDocument/2006/relationships/image" Target="../media/image38.png"/><Relationship Id="rId4" Type="http://schemas.openxmlformats.org/officeDocument/2006/relationships/notesSlide" Target="../notesSlides/notesSlide13.xml"/></Relationships>
</file>

<file path=ppt/slides/_rels/slide14.xml.rels><?xml version="1.0" encoding="UTF-8" standalone="yes"?>
<Relationships xmlns="http://schemas.openxmlformats.org/package/2006/relationships"><Relationship Id="rId8" Type="http://schemas.openxmlformats.org/officeDocument/2006/relationships/image" Target="../media/image38.png"/><Relationship Id="rId3" Type="http://schemas.openxmlformats.org/officeDocument/2006/relationships/slideLayout" Target="../slideLayouts/slideLayout2.xml"/><Relationship Id="rId7" Type="http://schemas.openxmlformats.org/officeDocument/2006/relationships/image" Target="../media/image44.tif"/><Relationship Id="rId2" Type="http://schemas.openxmlformats.org/officeDocument/2006/relationships/video" Target="../media/media2.mp4"/><Relationship Id="rId1" Type="http://schemas.microsoft.com/office/2007/relationships/media" Target="../media/media2.mp4"/><Relationship Id="rId6" Type="http://schemas.openxmlformats.org/officeDocument/2006/relationships/image" Target="../media/image43.png"/><Relationship Id="rId11" Type="http://schemas.openxmlformats.org/officeDocument/2006/relationships/image" Target="../media/image41.png"/><Relationship Id="rId5" Type="http://schemas.openxmlformats.org/officeDocument/2006/relationships/image" Target="../media/image42.emf"/><Relationship Id="rId10" Type="http://schemas.openxmlformats.org/officeDocument/2006/relationships/image" Target="../media/image40.png"/><Relationship Id="rId4" Type="http://schemas.openxmlformats.org/officeDocument/2006/relationships/notesSlide" Target="../notesSlides/notesSlide14.xml"/><Relationship Id="rId9" Type="http://schemas.openxmlformats.org/officeDocument/2006/relationships/image" Target="../media/image39.png"/></Relationships>
</file>

<file path=ppt/slides/_rels/slide15.xml.rels><?xml version="1.0" encoding="UTF-8" standalone="yes"?>
<Relationships xmlns="http://schemas.openxmlformats.org/package/2006/relationships"><Relationship Id="rId3" Type="http://schemas.openxmlformats.org/officeDocument/2006/relationships/notesSlide" Target="../notesSlides/notesSlide15.xml"/><Relationship Id="rId7" Type="http://schemas.openxmlformats.org/officeDocument/2006/relationships/image" Target="../media/image39.png"/><Relationship Id="rId2" Type="http://schemas.openxmlformats.org/officeDocument/2006/relationships/slideLayout" Target="../slideLayouts/slideLayout2.xml"/><Relationship Id="rId1" Type="http://schemas.openxmlformats.org/officeDocument/2006/relationships/tags" Target="../tags/tag2.xml"/><Relationship Id="rId6" Type="http://schemas.openxmlformats.org/officeDocument/2006/relationships/image" Target="../media/image46.png"/><Relationship Id="rId5" Type="http://schemas.openxmlformats.org/officeDocument/2006/relationships/image" Target="../media/image45.png"/><Relationship Id="rId4" Type="http://schemas.openxmlformats.org/officeDocument/2006/relationships/image" Target="../media/image31.png"/></Relationships>
</file>

<file path=ppt/slides/_rels/slide16.xml.rels><?xml version="1.0" encoding="UTF-8" standalone="yes"?>
<Relationships xmlns="http://schemas.openxmlformats.org/package/2006/relationships"><Relationship Id="rId8" Type="http://schemas.openxmlformats.org/officeDocument/2006/relationships/hyperlink" Target="https://arxiv.org/abs/2201.09829v2" TargetMode="External"/><Relationship Id="rId3" Type="http://schemas.openxmlformats.org/officeDocument/2006/relationships/image" Target="../media/image31.png"/><Relationship Id="rId7" Type="http://schemas.openxmlformats.org/officeDocument/2006/relationships/image" Target="../media/image47.png"/><Relationship Id="rId2" Type="http://schemas.openxmlformats.org/officeDocument/2006/relationships/notesSlide" Target="../notesSlides/notesSlide16.xml"/><Relationship Id="rId1" Type="http://schemas.openxmlformats.org/officeDocument/2006/relationships/slideLayout" Target="../slideLayouts/slideLayout2.xml"/><Relationship Id="rId6" Type="http://schemas.openxmlformats.org/officeDocument/2006/relationships/image" Target="../media/image39.png"/><Relationship Id="rId5" Type="http://schemas.openxmlformats.org/officeDocument/2006/relationships/image" Target="../media/image46.png"/><Relationship Id="rId4" Type="http://schemas.openxmlformats.org/officeDocument/2006/relationships/image" Target="../media/image45.png"/></Relationships>
</file>

<file path=ppt/slides/_rels/slide17.xml.rels><?xml version="1.0" encoding="UTF-8" standalone="yes"?>
<Relationships xmlns="http://schemas.openxmlformats.org/package/2006/relationships"><Relationship Id="rId8" Type="http://schemas.openxmlformats.org/officeDocument/2006/relationships/image" Target="../media/image45.png"/><Relationship Id="rId3" Type="http://schemas.openxmlformats.org/officeDocument/2006/relationships/image" Target="../media/image47.png"/><Relationship Id="rId7" Type="http://schemas.openxmlformats.org/officeDocument/2006/relationships/image" Target="../media/image31.png"/><Relationship Id="rId2" Type="http://schemas.openxmlformats.org/officeDocument/2006/relationships/notesSlide" Target="../notesSlides/notesSlide17.xml"/><Relationship Id="rId1" Type="http://schemas.openxmlformats.org/officeDocument/2006/relationships/slideLayout" Target="../slideLayouts/slideLayout2.xml"/><Relationship Id="rId6" Type="http://schemas.openxmlformats.org/officeDocument/2006/relationships/image" Target="../media/image49.png"/><Relationship Id="rId5" Type="http://schemas.openxmlformats.org/officeDocument/2006/relationships/image" Target="../media/image48.png"/><Relationship Id="rId10" Type="http://schemas.openxmlformats.org/officeDocument/2006/relationships/image" Target="../media/image39.png"/><Relationship Id="rId4" Type="http://schemas.openxmlformats.org/officeDocument/2006/relationships/hyperlink" Target="https://arxiv.org/abs/2201.09829v2" TargetMode="External"/><Relationship Id="rId9" Type="http://schemas.openxmlformats.org/officeDocument/2006/relationships/image" Target="../media/image46.png"/></Relationships>
</file>

<file path=ppt/slides/_rels/slide18.xml.rels><?xml version="1.0" encoding="UTF-8" standalone="yes"?>
<Relationships xmlns="http://schemas.openxmlformats.org/package/2006/relationships"><Relationship Id="rId8" Type="http://schemas.openxmlformats.org/officeDocument/2006/relationships/image" Target="../media/image39.png"/><Relationship Id="rId3" Type="http://schemas.openxmlformats.org/officeDocument/2006/relationships/image" Target="../media/image48.png"/><Relationship Id="rId7" Type="http://schemas.openxmlformats.org/officeDocument/2006/relationships/image" Target="../media/image46.png"/><Relationship Id="rId2" Type="http://schemas.openxmlformats.org/officeDocument/2006/relationships/notesSlide" Target="../notesSlides/notesSlide18.xml"/><Relationship Id="rId1" Type="http://schemas.openxmlformats.org/officeDocument/2006/relationships/slideLayout" Target="../slideLayouts/slideLayout2.xml"/><Relationship Id="rId6" Type="http://schemas.openxmlformats.org/officeDocument/2006/relationships/image" Target="../media/image45.png"/><Relationship Id="rId5" Type="http://schemas.openxmlformats.org/officeDocument/2006/relationships/image" Target="../media/image31.png"/><Relationship Id="rId10" Type="http://schemas.openxmlformats.org/officeDocument/2006/relationships/hyperlink" Target="https://arxiv.org/abs/2201.09829v2" TargetMode="External"/><Relationship Id="rId4" Type="http://schemas.openxmlformats.org/officeDocument/2006/relationships/image" Target="../media/image49.png"/><Relationship Id="rId9" Type="http://schemas.openxmlformats.org/officeDocument/2006/relationships/image" Target="../media/image47.png"/></Relationships>
</file>

<file path=ppt/slides/_rels/slide19.xml.rels><?xml version="1.0" encoding="UTF-8" standalone="yes"?>
<Relationships xmlns="http://schemas.openxmlformats.org/package/2006/relationships"><Relationship Id="rId8" Type="http://schemas.openxmlformats.org/officeDocument/2006/relationships/image" Target="../media/image24.emf"/><Relationship Id="rId13" Type="http://schemas.openxmlformats.org/officeDocument/2006/relationships/image" Target="../media/image48.png"/><Relationship Id="rId3" Type="http://schemas.openxmlformats.org/officeDocument/2006/relationships/image" Target="../media/image50.png"/><Relationship Id="rId7" Type="http://schemas.openxmlformats.org/officeDocument/2006/relationships/image" Target="../media/image23.emf"/><Relationship Id="rId12" Type="http://schemas.openxmlformats.org/officeDocument/2006/relationships/hyperlink" Target="mailto:megmcca@sandia.gov" TargetMode="External"/><Relationship Id="rId2" Type="http://schemas.openxmlformats.org/officeDocument/2006/relationships/notesSlide" Target="../notesSlides/notesSlide19.xml"/><Relationship Id="rId1" Type="http://schemas.openxmlformats.org/officeDocument/2006/relationships/slideLayout" Target="../slideLayouts/slideLayout2.xml"/><Relationship Id="rId6" Type="http://schemas.openxmlformats.org/officeDocument/2006/relationships/image" Target="../media/image53.png"/><Relationship Id="rId11" Type="http://schemas.openxmlformats.org/officeDocument/2006/relationships/image" Target="../media/image54.jpeg"/><Relationship Id="rId5" Type="http://schemas.openxmlformats.org/officeDocument/2006/relationships/image" Target="../media/image52.tiff"/><Relationship Id="rId10" Type="http://schemas.openxmlformats.org/officeDocument/2006/relationships/image" Target="../media/image26.emf"/><Relationship Id="rId4" Type="http://schemas.openxmlformats.org/officeDocument/2006/relationships/image" Target="../media/image51.png"/><Relationship Id="rId9" Type="http://schemas.openxmlformats.org/officeDocument/2006/relationships/image" Target="../media/image25.emf"/><Relationship Id="rId14" Type="http://schemas.openxmlformats.org/officeDocument/2006/relationships/image" Target="../media/image49.png"/></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idx="4294967295"/>
          </p:nvPr>
        </p:nvSpPr>
        <p:spPr>
          <a:xfrm>
            <a:off x="-152400" y="2209800"/>
            <a:ext cx="9448800" cy="2133600"/>
          </a:xfrm>
        </p:spPr>
        <p:txBody>
          <a:bodyPr>
            <a:normAutofit fontScale="90000"/>
          </a:bodyPr>
          <a:lstStyle/>
          <a:p>
            <a:pPr algn="ctr">
              <a:lnSpc>
                <a:spcPct val="150000"/>
              </a:lnSpc>
              <a:spcBef>
                <a:spcPts val="0"/>
              </a:spcBef>
            </a:pPr>
            <a:r>
              <a:rPr lang="en-US" sz="3600" b="1" dirty="0">
                <a:latin typeface="+mn-lt"/>
              </a:rPr>
              <a:t>Building a new generation of multiscale materials models with machine-learned interatomic potentials</a:t>
            </a:r>
          </a:p>
        </p:txBody>
      </p:sp>
      <p:sp>
        <p:nvSpPr>
          <p:cNvPr id="3" name="Subtitle 2"/>
          <p:cNvSpPr>
            <a:spLocks noGrp="1"/>
          </p:cNvSpPr>
          <p:nvPr>
            <p:ph type="subTitle" idx="4294967295"/>
          </p:nvPr>
        </p:nvSpPr>
        <p:spPr>
          <a:xfrm>
            <a:off x="752707" y="4724400"/>
            <a:ext cx="7772400" cy="1295400"/>
          </a:xfrm>
        </p:spPr>
        <p:txBody>
          <a:bodyPr>
            <a:normAutofit/>
          </a:bodyPr>
          <a:lstStyle/>
          <a:p>
            <a:r>
              <a:rPr lang="en-US" u="sng" dirty="0"/>
              <a:t>Megan McCarthy</a:t>
            </a:r>
            <a:r>
              <a:rPr lang="en-US" dirty="0"/>
              <a:t>, Department 1444 – Computational Multiscale</a:t>
            </a:r>
          </a:p>
          <a:p>
            <a:pPr>
              <a:spcBef>
                <a:spcPts val="600"/>
              </a:spcBef>
            </a:pPr>
            <a:r>
              <a:rPr lang="en-US" sz="1600" i="0" dirty="0">
                <a:solidFill>
                  <a:schemeClr val="accent1"/>
                </a:solidFill>
              </a:rPr>
              <a:t>Mitchell Wood 1444, Aidan Thompson, 1444</a:t>
            </a:r>
          </a:p>
          <a:p>
            <a:pPr>
              <a:spcBef>
                <a:spcPts val="600"/>
              </a:spcBef>
            </a:pPr>
            <a:r>
              <a:rPr lang="en-US" sz="1600" b="0" i="0" dirty="0">
                <a:solidFill>
                  <a:schemeClr val="bg2">
                    <a:lumMod val="75000"/>
                  </a:schemeClr>
                </a:solidFill>
              </a:rPr>
              <a:t>Funding: DOE, Office of Science, Fusion Energy Sciences </a:t>
            </a:r>
          </a:p>
          <a:p>
            <a:pPr>
              <a:spcBef>
                <a:spcPts val="600"/>
              </a:spcBef>
            </a:pPr>
            <a:r>
              <a:rPr lang="en-US" sz="1600" i="1" dirty="0"/>
              <a:t>SAND2022-8952 C</a:t>
            </a:r>
            <a:endParaRPr lang="en-US" sz="1200" i="0" dirty="0">
              <a:solidFill>
                <a:schemeClr val="bg2">
                  <a:lumMod val="75000"/>
                </a:schemeClr>
              </a:solidFill>
            </a:endParaRPr>
          </a:p>
        </p:txBody>
      </p:sp>
    </p:spTree>
    <p:extLst>
      <p:ext uri="{BB962C8B-B14F-4D97-AF65-F5344CB8AC3E}">
        <p14:creationId xmlns:p14="http://schemas.microsoft.com/office/powerpoint/2010/main" val="9920103"/>
      </p:ext>
    </p:extLst>
  </p:cSld>
  <p:clrMapOvr>
    <a:masterClrMapping/>
  </p:clrMapOvr>
  <mc:AlternateContent xmlns:mc="http://schemas.openxmlformats.org/markup-compatibility/2006" xmlns:p14="http://schemas.microsoft.com/office/powerpoint/2010/main">
    <mc:Choice Requires="p14">
      <p:transition spd="slow" p14:dur="2000" advTm="13587"/>
    </mc:Choice>
    <mc:Fallback xmlns="">
      <p:transition spd="slow" advTm="13587"/>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D9A364-D799-ED8B-3A0A-18D53F0A5913}"/>
              </a:ext>
            </a:extLst>
          </p:cNvPr>
          <p:cNvSpPr>
            <a:spLocks noGrp="1"/>
          </p:cNvSpPr>
          <p:nvPr>
            <p:ph type="title"/>
          </p:nvPr>
        </p:nvSpPr>
        <p:spPr>
          <a:xfrm>
            <a:off x="762000" y="2438400"/>
            <a:ext cx="7886700" cy="1828800"/>
          </a:xfrm>
        </p:spPr>
        <p:txBody>
          <a:bodyPr>
            <a:normAutofit/>
          </a:bodyPr>
          <a:lstStyle/>
          <a:p>
            <a:pPr algn="ctr"/>
            <a:r>
              <a:rPr lang="en-US" sz="4400" dirty="0"/>
              <a:t>What are interatomic potentials? Why add machine learning?</a:t>
            </a:r>
          </a:p>
        </p:txBody>
      </p:sp>
    </p:spTree>
    <p:extLst>
      <p:ext uri="{BB962C8B-B14F-4D97-AF65-F5344CB8AC3E}">
        <p14:creationId xmlns:p14="http://schemas.microsoft.com/office/powerpoint/2010/main" val="3811295005"/>
      </p:ext>
    </p:extLst>
  </p:cSld>
  <p:clrMapOvr>
    <a:masterClrMapping/>
  </p:clrMapOvr>
  <mc:AlternateContent xmlns:mc="http://schemas.openxmlformats.org/markup-compatibility/2006" xmlns:p14="http://schemas.microsoft.com/office/powerpoint/2010/main">
    <mc:Choice Requires="p14">
      <p:transition spd="slow" p14:dur="2000" advTm="12836"/>
    </mc:Choice>
    <mc:Fallback xmlns="">
      <p:transition spd="slow" advTm="12836"/>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Slide Number Placeholder 5">
            <a:extLst>
              <a:ext uri="{FF2B5EF4-FFF2-40B4-BE49-F238E27FC236}">
                <a16:creationId xmlns:a16="http://schemas.microsoft.com/office/drawing/2014/main" id="{67BCF260-F4E9-57F6-CFE1-9B69C659FE94}"/>
              </a:ext>
            </a:extLst>
          </p:cNvPr>
          <p:cNvSpPr>
            <a:spLocks noGrp="1"/>
          </p:cNvSpPr>
          <p:nvPr>
            <p:ph type="sldNum" sz="quarter" idx="4294967295"/>
          </p:nvPr>
        </p:nvSpPr>
        <p:spPr>
          <a:xfrm>
            <a:off x="8567530" y="6535611"/>
            <a:ext cx="609600" cy="414588"/>
          </a:xfrm>
          <a:prstGeom prst="rect">
            <a:avLst/>
          </a:prstGeom>
        </p:spPr>
        <p:txBody>
          <a:bodyPr/>
          <a:lstStyle/>
          <a:p>
            <a:fld id="{092552A5-1676-4338-8794-F2C241E2F684}" type="slidenum">
              <a:rPr lang="en-US" smtClean="0"/>
              <a:pPr/>
              <a:t>2</a:t>
            </a:fld>
            <a:endParaRPr lang="en-US" dirty="0"/>
          </a:p>
        </p:txBody>
      </p:sp>
      <p:sp>
        <p:nvSpPr>
          <p:cNvPr id="10" name="Title 1">
            <a:extLst>
              <a:ext uri="{FF2B5EF4-FFF2-40B4-BE49-F238E27FC236}">
                <a16:creationId xmlns:a16="http://schemas.microsoft.com/office/drawing/2014/main" id="{BACBDC19-6B0A-740D-0A9A-C5835E38BAE8}"/>
              </a:ext>
            </a:extLst>
          </p:cNvPr>
          <p:cNvSpPr txBox="1">
            <a:spLocks/>
          </p:cNvSpPr>
          <p:nvPr/>
        </p:nvSpPr>
        <p:spPr>
          <a:xfrm>
            <a:off x="84027" y="81762"/>
            <a:ext cx="7886700" cy="838201"/>
          </a:xfrm>
          <a:prstGeom prst="rect">
            <a:avLst/>
          </a:prstGeom>
        </p:spPr>
        <p:txBody>
          <a:bodyPr vert="horz" lIns="91440" tIns="45720" rIns="91440" bIns="45720" rtlCol="0" anchor="ctr">
            <a:noAutofit/>
          </a:bodyPr>
          <a:lstStyle>
            <a:lvl1pPr algn="l" defTabSz="685800" rtl="0" eaLnBrk="1" latinLnBrk="0" hangingPunct="1">
              <a:lnSpc>
                <a:spcPct val="90000"/>
              </a:lnSpc>
              <a:spcBef>
                <a:spcPct val="0"/>
              </a:spcBef>
              <a:buNone/>
              <a:defRPr sz="3300" kern="1200">
                <a:solidFill>
                  <a:schemeClr val="tx1"/>
                </a:solidFill>
                <a:latin typeface="+mj-lt"/>
                <a:ea typeface="+mj-ea"/>
                <a:cs typeface="+mj-cs"/>
              </a:defRPr>
            </a:lvl1pPr>
          </a:lstStyle>
          <a:p>
            <a:r>
              <a:rPr lang="en-US" sz="2400" b="1" dirty="0"/>
              <a:t>Physical models of materials are constrained to limited length- and time-scale regimes. </a:t>
            </a:r>
          </a:p>
        </p:txBody>
      </p:sp>
      <p:grpSp>
        <p:nvGrpSpPr>
          <p:cNvPr id="95" name="Group 94">
            <a:extLst>
              <a:ext uri="{FF2B5EF4-FFF2-40B4-BE49-F238E27FC236}">
                <a16:creationId xmlns:a16="http://schemas.microsoft.com/office/drawing/2014/main" id="{E91C14BE-EC8D-DDD7-5AA4-4866E8095D4F}"/>
              </a:ext>
            </a:extLst>
          </p:cNvPr>
          <p:cNvGrpSpPr/>
          <p:nvPr/>
        </p:nvGrpSpPr>
        <p:grpSpPr>
          <a:xfrm>
            <a:off x="1013906" y="1676400"/>
            <a:ext cx="7553624" cy="4191000"/>
            <a:chOff x="1230139" y="1143000"/>
            <a:chExt cx="6997034" cy="3882186"/>
          </a:xfrm>
        </p:grpSpPr>
        <p:grpSp>
          <p:nvGrpSpPr>
            <p:cNvPr id="96" name="Group 95">
              <a:extLst>
                <a:ext uri="{FF2B5EF4-FFF2-40B4-BE49-F238E27FC236}">
                  <a16:creationId xmlns:a16="http://schemas.microsoft.com/office/drawing/2014/main" id="{12CAAFA1-D7A7-EC83-8648-64B180456E98}"/>
                </a:ext>
              </a:extLst>
            </p:cNvPr>
            <p:cNvGrpSpPr/>
            <p:nvPr/>
          </p:nvGrpSpPr>
          <p:grpSpPr>
            <a:xfrm>
              <a:off x="4382542" y="1235050"/>
              <a:ext cx="2686722" cy="2072348"/>
              <a:chOff x="4508032" y="1351327"/>
              <a:chExt cx="3739316" cy="2884244"/>
            </a:xfrm>
          </p:grpSpPr>
          <p:sp>
            <p:nvSpPr>
              <p:cNvPr id="135" name="Oval 134">
                <a:extLst>
                  <a:ext uri="{FF2B5EF4-FFF2-40B4-BE49-F238E27FC236}">
                    <a16:creationId xmlns:a16="http://schemas.microsoft.com/office/drawing/2014/main" id="{04F2C2AE-FAE6-8448-0222-CF26B3A5C8B8}"/>
                  </a:ext>
                </a:extLst>
              </p:cNvPr>
              <p:cNvSpPr/>
              <p:nvPr/>
            </p:nvSpPr>
            <p:spPr>
              <a:xfrm>
                <a:off x="4508032" y="1351327"/>
                <a:ext cx="3739316" cy="2884244"/>
              </a:xfrm>
              <a:prstGeom prst="ellipse">
                <a:avLst/>
              </a:prstGeom>
              <a:solidFill>
                <a:srgbClr val="00ACD9">
                  <a:alpha val="20000"/>
                </a:srgbClr>
              </a:solidFill>
              <a:ln>
                <a:solidFill>
                  <a:srgbClr val="AEBFA7"/>
                </a:solid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2000" b="0" i="0" u="none" strike="noStrike" kern="1200" cap="none" spc="0" normalizeH="0" baseline="0" noProof="0" dirty="0">
                  <a:ln>
                    <a:noFill/>
                  </a:ln>
                  <a:solidFill>
                    <a:prstClr val="black">
                      <a:alpha val="20000"/>
                    </a:prstClr>
                  </a:solidFill>
                  <a:effectLst/>
                  <a:uLnTx/>
                  <a:uFillTx/>
                  <a:ea typeface="+mn-ea"/>
                  <a:cs typeface="+mn-cs"/>
                </a:endParaRPr>
              </a:p>
            </p:txBody>
          </p:sp>
          <p:sp>
            <p:nvSpPr>
              <p:cNvPr id="136" name="TextBox 135">
                <a:extLst>
                  <a:ext uri="{FF2B5EF4-FFF2-40B4-BE49-F238E27FC236}">
                    <a16:creationId xmlns:a16="http://schemas.microsoft.com/office/drawing/2014/main" id="{0715F35F-FF39-EDCB-A672-3E5AACCC604E}"/>
                  </a:ext>
                </a:extLst>
              </p:cNvPr>
              <p:cNvSpPr txBox="1"/>
              <p:nvPr/>
            </p:nvSpPr>
            <p:spPr>
              <a:xfrm>
                <a:off x="5726588" y="2115078"/>
                <a:ext cx="2263372" cy="833265"/>
              </a:xfrm>
              <a:prstGeom prst="rect">
                <a:avLst/>
              </a:prstGeom>
              <a:noFill/>
            </p:spPr>
            <p:txBody>
              <a:bodyPr wrap="non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b="0" i="0" u="none" strike="noStrike" kern="1200" cap="none" spc="0" normalizeH="0" baseline="0" noProof="0" dirty="0">
                    <a:ln>
                      <a:noFill/>
                    </a:ln>
                    <a:effectLst/>
                    <a:uLnTx/>
                    <a:uFillTx/>
                    <a:ea typeface="+mn-ea"/>
                    <a:cs typeface="+mn-cs"/>
                  </a:rPr>
                  <a:t>Solid Mechanics,</a:t>
                </a:r>
                <a:br>
                  <a:rPr kumimoji="0" lang="en-US" b="0" i="0" u="none" strike="noStrike" kern="1200" cap="none" spc="0" normalizeH="0" baseline="0" noProof="0" dirty="0">
                    <a:ln>
                      <a:noFill/>
                    </a:ln>
                    <a:effectLst/>
                    <a:uLnTx/>
                    <a:uFillTx/>
                    <a:ea typeface="+mn-ea"/>
                    <a:cs typeface="+mn-cs"/>
                  </a:rPr>
                </a:br>
                <a:r>
                  <a:rPr kumimoji="0" lang="en-US" b="0" i="0" u="none" strike="noStrike" kern="1200" cap="none" spc="0" normalizeH="0" baseline="0" noProof="0" dirty="0">
                    <a:ln>
                      <a:noFill/>
                    </a:ln>
                    <a:effectLst/>
                    <a:uLnTx/>
                    <a:uFillTx/>
                    <a:ea typeface="+mn-ea"/>
                    <a:cs typeface="+mn-cs"/>
                  </a:rPr>
                  <a:t> Hydrodynamics</a:t>
                </a:r>
              </a:p>
            </p:txBody>
          </p:sp>
        </p:grpSp>
        <p:grpSp>
          <p:nvGrpSpPr>
            <p:cNvPr id="97" name="Group 96">
              <a:extLst>
                <a:ext uri="{FF2B5EF4-FFF2-40B4-BE49-F238E27FC236}">
                  <a16:creationId xmlns:a16="http://schemas.microsoft.com/office/drawing/2014/main" id="{B4A0653F-F72A-583F-0442-0980AF2373C1}"/>
                </a:ext>
              </a:extLst>
            </p:cNvPr>
            <p:cNvGrpSpPr/>
            <p:nvPr/>
          </p:nvGrpSpPr>
          <p:grpSpPr>
            <a:xfrm>
              <a:off x="3836866" y="2090579"/>
              <a:ext cx="1846636" cy="1444063"/>
              <a:chOff x="3748573" y="2542032"/>
              <a:chExt cx="2570104" cy="2009812"/>
            </a:xfrm>
          </p:grpSpPr>
          <p:sp>
            <p:nvSpPr>
              <p:cNvPr id="133" name="Oval 132">
                <a:extLst>
                  <a:ext uri="{FF2B5EF4-FFF2-40B4-BE49-F238E27FC236}">
                    <a16:creationId xmlns:a16="http://schemas.microsoft.com/office/drawing/2014/main" id="{6EC88364-2F7C-37FD-D763-70B0FC569EB4}"/>
                  </a:ext>
                </a:extLst>
              </p:cNvPr>
              <p:cNvSpPr/>
              <p:nvPr/>
            </p:nvSpPr>
            <p:spPr>
              <a:xfrm>
                <a:off x="3748573" y="2542032"/>
                <a:ext cx="2450247" cy="2009812"/>
              </a:xfrm>
              <a:prstGeom prst="ellipse">
                <a:avLst/>
              </a:prstGeom>
              <a:solidFill>
                <a:srgbClr val="009051">
                  <a:alpha val="20000"/>
                </a:srgbClr>
              </a:solidFill>
              <a:ln>
                <a:solidFill>
                  <a:srgbClr val="AEBFA7"/>
                </a:solid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2000" b="0" i="0" u="none" strike="noStrike" kern="1200" cap="none" spc="0" normalizeH="0" baseline="0" noProof="0">
                  <a:ln>
                    <a:noFill/>
                  </a:ln>
                  <a:solidFill>
                    <a:prstClr val="white"/>
                  </a:solidFill>
                  <a:effectLst/>
                  <a:uLnTx/>
                  <a:uFillTx/>
                  <a:ea typeface="+mn-ea"/>
                  <a:cs typeface="+mn-cs"/>
                </a:endParaRPr>
              </a:p>
            </p:txBody>
          </p:sp>
          <p:sp>
            <p:nvSpPr>
              <p:cNvPr id="134" name="TextBox 133">
                <a:extLst>
                  <a:ext uri="{FF2B5EF4-FFF2-40B4-BE49-F238E27FC236}">
                    <a16:creationId xmlns:a16="http://schemas.microsoft.com/office/drawing/2014/main" id="{26E6775E-1CA7-C289-5A02-9ADF577F1388}"/>
                  </a:ext>
                </a:extLst>
              </p:cNvPr>
              <p:cNvSpPr txBox="1"/>
              <p:nvPr/>
            </p:nvSpPr>
            <p:spPr>
              <a:xfrm>
                <a:off x="3748573" y="3265934"/>
                <a:ext cx="2570104" cy="753905"/>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effectLst/>
                    <a:uLnTx/>
                    <a:uFillTx/>
                    <a:ea typeface="+mn-ea"/>
                    <a:cs typeface="+mn-cs"/>
                  </a:rPr>
                  <a:t>Kinetic Monte Carlo, Phase Field</a:t>
                </a:r>
              </a:p>
            </p:txBody>
          </p:sp>
        </p:grpSp>
        <p:cxnSp>
          <p:nvCxnSpPr>
            <p:cNvPr id="98" name="Straight Arrow Connector 97">
              <a:extLst>
                <a:ext uri="{FF2B5EF4-FFF2-40B4-BE49-F238E27FC236}">
                  <a16:creationId xmlns:a16="http://schemas.microsoft.com/office/drawing/2014/main" id="{1BA8800B-6D19-4F51-D671-761FAFB9EEAB}"/>
                </a:ext>
              </a:extLst>
            </p:cNvPr>
            <p:cNvCxnSpPr>
              <a:cxnSpLocks/>
            </p:cNvCxnSpPr>
            <p:nvPr/>
          </p:nvCxnSpPr>
          <p:spPr>
            <a:xfrm flipV="1">
              <a:off x="1735052" y="1408367"/>
              <a:ext cx="0" cy="3023319"/>
            </a:xfrm>
            <a:prstGeom prst="straightConnector1">
              <a:avLst/>
            </a:prstGeom>
            <a:ln w="6350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99" name="Straight Arrow Connector 98">
              <a:extLst>
                <a:ext uri="{FF2B5EF4-FFF2-40B4-BE49-F238E27FC236}">
                  <a16:creationId xmlns:a16="http://schemas.microsoft.com/office/drawing/2014/main" id="{9FF0AA83-A4EA-6B34-EB92-6B3432CAD18F}"/>
                </a:ext>
              </a:extLst>
            </p:cNvPr>
            <p:cNvCxnSpPr>
              <a:cxnSpLocks/>
            </p:cNvCxnSpPr>
            <p:nvPr/>
          </p:nvCxnSpPr>
          <p:spPr>
            <a:xfrm>
              <a:off x="1717295" y="4448185"/>
              <a:ext cx="5554800" cy="0"/>
            </a:xfrm>
            <a:prstGeom prst="straightConnector1">
              <a:avLst/>
            </a:prstGeom>
            <a:ln w="63500">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100" name="TextBox 99">
              <a:extLst>
                <a:ext uri="{FF2B5EF4-FFF2-40B4-BE49-F238E27FC236}">
                  <a16:creationId xmlns:a16="http://schemas.microsoft.com/office/drawing/2014/main" id="{D662CC91-E31F-C181-5C1B-7A80A0DB7ED6}"/>
                </a:ext>
              </a:extLst>
            </p:cNvPr>
            <p:cNvSpPr txBox="1"/>
            <p:nvPr/>
          </p:nvSpPr>
          <p:spPr>
            <a:xfrm>
              <a:off x="1487514" y="1143000"/>
              <a:ext cx="750164" cy="427647"/>
            </a:xfrm>
            <a:prstGeom prst="rect">
              <a:avLst/>
            </a:prstGeom>
            <a:noFill/>
          </p:spPr>
          <p:txBody>
            <a:bodyPr wrap="non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2400" b="0" i="0" u="none" strike="noStrike" kern="1200" cap="none" spc="0" normalizeH="0" baseline="0" noProof="0" dirty="0">
                  <a:ln>
                    <a:noFill/>
                  </a:ln>
                  <a:solidFill>
                    <a:prstClr val="black"/>
                  </a:solidFill>
                  <a:effectLst/>
                  <a:uLnTx/>
                  <a:uFillTx/>
                  <a:ea typeface="+mn-ea"/>
                  <a:cs typeface="+mn-cs"/>
                </a:rPr>
                <a:t>Time</a:t>
              </a:r>
            </a:p>
          </p:txBody>
        </p:sp>
        <p:sp>
          <p:nvSpPr>
            <p:cNvPr id="101" name="TextBox 100">
              <a:extLst>
                <a:ext uri="{FF2B5EF4-FFF2-40B4-BE49-F238E27FC236}">
                  <a16:creationId xmlns:a16="http://schemas.microsoft.com/office/drawing/2014/main" id="{81E66C4D-E872-6D26-5F17-2F56D3CC6B6D}"/>
                </a:ext>
              </a:extLst>
            </p:cNvPr>
            <p:cNvSpPr txBox="1"/>
            <p:nvPr/>
          </p:nvSpPr>
          <p:spPr>
            <a:xfrm>
              <a:off x="7272095" y="4315501"/>
              <a:ext cx="955078" cy="427647"/>
            </a:xfrm>
            <a:prstGeom prst="rect">
              <a:avLst/>
            </a:prstGeom>
            <a:noFill/>
          </p:spPr>
          <p:txBody>
            <a:bodyPr wrap="non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2400" b="0" i="0" u="none" strike="noStrike" kern="1200" cap="none" spc="0" normalizeH="0" baseline="0" noProof="0" dirty="0">
                  <a:ln>
                    <a:noFill/>
                  </a:ln>
                  <a:solidFill>
                    <a:prstClr val="black"/>
                  </a:solidFill>
                  <a:effectLst/>
                  <a:uLnTx/>
                  <a:uFillTx/>
                  <a:ea typeface="+mn-ea"/>
                  <a:cs typeface="+mn-cs"/>
                </a:rPr>
                <a:t>Length</a:t>
              </a:r>
            </a:p>
          </p:txBody>
        </p:sp>
        <p:cxnSp>
          <p:nvCxnSpPr>
            <p:cNvPr id="102" name="Straight Connector 101">
              <a:extLst>
                <a:ext uri="{FF2B5EF4-FFF2-40B4-BE49-F238E27FC236}">
                  <a16:creationId xmlns:a16="http://schemas.microsoft.com/office/drawing/2014/main" id="{4A280C8C-A5A3-F37C-D49A-5DF5DA52742B}"/>
                </a:ext>
              </a:extLst>
            </p:cNvPr>
            <p:cNvCxnSpPr>
              <a:cxnSpLocks/>
            </p:cNvCxnSpPr>
            <p:nvPr/>
          </p:nvCxnSpPr>
          <p:spPr>
            <a:xfrm>
              <a:off x="1665578" y="4110874"/>
              <a:ext cx="142054"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103" name="Straight Connector 102">
              <a:extLst>
                <a:ext uri="{FF2B5EF4-FFF2-40B4-BE49-F238E27FC236}">
                  <a16:creationId xmlns:a16="http://schemas.microsoft.com/office/drawing/2014/main" id="{1BDFA860-468D-3281-FBC3-7E6F73A71BC2}"/>
                </a:ext>
              </a:extLst>
            </p:cNvPr>
            <p:cNvCxnSpPr>
              <a:cxnSpLocks/>
            </p:cNvCxnSpPr>
            <p:nvPr/>
          </p:nvCxnSpPr>
          <p:spPr>
            <a:xfrm>
              <a:off x="1665578" y="3440851"/>
              <a:ext cx="142054"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104" name="Straight Connector 103">
              <a:extLst>
                <a:ext uri="{FF2B5EF4-FFF2-40B4-BE49-F238E27FC236}">
                  <a16:creationId xmlns:a16="http://schemas.microsoft.com/office/drawing/2014/main" id="{264B67F0-8EDE-A8C3-E409-0442A813F798}"/>
                </a:ext>
              </a:extLst>
            </p:cNvPr>
            <p:cNvCxnSpPr>
              <a:cxnSpLocks/>
            </p:cNvCxnSpPr>
            <p:nvPr/>
          </p:nvCxnSpPr>
          <p:spPr>
            <a:xfrm>
              <a:off x="1665578" y="2801401"/>
              <a:ext cx="142054"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105" name="Straight Connector 104">
              <a:extLst>
                <a:ext uri="{FF2B5EF4-FFF2-40B4-BE49-F238E27FC236}">
                  <a16:creationId xmlns:a16="http://schemas.microsoft.com/office/drawing/2014/main" id="{F0219616-2BB5-9B44-ED88-E552C56A4AA1}"/>
                </a:ext>
              </a:extLst>
            </p:cNvPr>
            <p:cNvCxnSpPr>
              <a:cxnSpLocks/>
            </p:cNvCxnSpPr>
            <p:nvPr/>
          </p:nvCxnSpPr>
          <p:spPr>
            <a:xfrm>
              <a:off x="1680485" y="2144551"/>
              <a:ext cx="142054"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106" name="Straight Connector 105">
              <a:extLst>
                <a:ext uri="{FF2B5EF4-FFF2-40B4-BE49-F238E27FC236}">
                  <a16:creationId xmlns:a16="http://schemas.microsoft.com/office/drawing/2014/main" id="{6D6D75C8-FA13-534A-FCE9-8312960ECC95}"/>
                </a:ext>
              </a:extLst>
            </p:cNvPr>
            <p:cNvCxnSpPr>
              <a:cxnSpLocks/>
            </p:cNvCxnSpPr>
            <p:nvPr/>
          </p:nvCxnSpPr>
          <p:spPr>
            <a:xfrm rot="5400000">
              <a:off x="2072539" y="4441566"/>
              <a:ext cx="142054"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107" name="Straight Connector 106">
              <a:extLst>
                <a:ext uri="{FF2B5EF4-FFF2-40B4-BE49-F238E27FC236}">
                  <a16:creationId xmlns:a16="http://schemas.microsoft.com/office/drawing/2014/main" id="{A317A5F3-11F2-E490-513A-7C4FC83669B7}"/>
                </a:ext>
              </a:extLst>
            </p:cNvPr>
            <p:cNvCxnSpPr>
              <a:cxnSpLocks/>
            </p:cNvCxnSpPr>
            <p:nvPr/>
          </p:nvCxnSpPr>
          <p:spPr>
            <a:xfrm rot="5400000">
              <a:off x="3398069" y="4448785"/>
              <a:ext cx="142054"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108" name="Straight Connector 107">
              <a:extLst>
                <a:ext uri="{FF2B5EF4-FFF2-40B4-BE49-F238E27FC236}">
                  <a16:creationId xmlns:a16="http://schemas.microsoft.com/office/drawing/2014/main" id="{1A924EF7-4A75-3E97-B579-E31B312AF8F8}"/>
                </a:ext>
              </a:extLst>
            </p:cNvPr>
            <p:cNvCxnSpPr>
              <a:cxnSpLocks/>
            </p:cNvCxnSpPr>
            <p:nvPr/>
          </p:nvCxnSpPr>
          <p:spPr>
            <a:xfrm rot="5400000">
              <a:off x="4723807" y="4447787"/>
              <a:ext cx="142054"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109" name="Straight Connector 108">
              <a:extLst>
                <a:ext uri="{FF2B5EF4-FFF2-40B4-BE49-F238E27FC236}">
                  <a16:creationId xmlns:a16="http://schemas.microsoft.com/office/drawing/2014/main" id="{6E773032-0754-4B53-99E3-51138796C682}"/>
                </a:ext>
              </a:extLst>
            </p:cNvPr>
            <p:cNvCxnSpPr>
              <a:cxnSpLocks/>
            </p:cNvCxnSpPr>
            <p:nvPr/>
          </p:nvCxnSpPr>
          <p:spPr>
            <a:xfrm rot="5400000">
              <a:off x="6047979" y="4447787"/>
              <a:ext cx="142054"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sp>
          <p:nvSpPr>
            <p:cNvPr id="110" name="TextBox 109">
              <a:extLst>
                <a:ext uri="{FF2B5EF4-FFF2-40B4-BE49-F238E27FC236}">
                  <a16:creationId xmlns:a16="http://schemas.microsoft.com/office/drawing/2014/main" id="{47C3B214-E179-60F4-1DEE-5176B5DCCBA8}"/>
                </a:ext>
              </a:extLst>
            </p:cNvPr>
            <p:cNvSpPr txBox="1"/>
            <p:nvPr/>
          </p:nvSpPr>
          <p:spPr>
            <a:xfrm>
              <a:off x="1244486" y="3883306"/>
              <a:ext cx="483365" cy="342118"/>
            </a:xfrm>
            <a:prstGeom prst="rect">
              <a:avLst/>
            </a:prstGeom>
            <a:noFill/>
          </p:spPr>
          <p:txBody>
            <a:bodyPr wrap="squar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b="0" i="0" u="none" strike="noStrike" kern="1200" cap="none" spc="0" normalizeH="0" baseline="0" noProof="0" dirty="0" err="1">
                  <a:ln>
                    <a:noFill/>
                  </a:ln>
                  <a:solidFill>
                    <a:prstClr val="black"/>
                  </a:solidFill>
                  <a:effectLst/>
                  <a:uLnTx/>
                  <a:uFillTx/>
                  <a:ea typeface="+mn-ea"/>
                  <a:cs typeface="+mn-cs"/>
                </a:rPr>
                <a:t>ps</a:t>
              </a:r>
              <a:endParaRPr kumimoji="0" lang="en-US" b="0" i="0" u="none" strike="noStrike" kern="1200" cap="none" spc="0" normalizeH="0" baseline="0" noProof="0" dirty="0">
                <a:ln>
                  <a:noFill/>
                </a:ln>
                <a:solidFill>
                  <a:prstClr val="black"/>
                </a:solidFill>
                <a:effectLst/>
                <a:uLnTx/>
                <a:uFillTx/>
                <a:ea typeface="+mn-ea"/>
                <a:cs typeface="+mn-cs"/>
              </a:endParaRPr>
            </a:p>
          </p:txBody>
        </p:sp>
        <p:sp>
          <p:nvSpPr>
            <p:cNvPr id="111" name="TextBox 110">
              <a:extLst>
                <a:ext uri="{FF2B5EF4-FFF2-40B4-BE49-F238E27FC236}">
                  <a16:creationId xmlns:a16="http://schemas.microsoft.com/office/drawing/2014/main" id="{5DED5415-61C2-0A1A-7A10-EDDE704FC916}"/>
                </a:ext>
              </a:extLst>
            </p:cNvPr>
            <p:cNvSpPr txBox="1"/>
            <p:nvPr/>
          </p:nvSpPr>
          <p:spPr>
            <a:xfrm>
              <a:off x="1246686" y="3237289"/>
              <a:ext cx="507006" cy="342118"/>
            </a:xfrm>
            <a:prstGeom prst="rect">
              <a:avLst/>
            </a:prstGeom>
            <a:noFill/>
          </p:spPr>
          <p:txBody>
            <a:bodyPr wrap="squar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b="0" i="0" u="none" strike="noStrike" kern="1200" cap="none" spc="0" normalizeH="0" baseline="0" noProof="0" dirty="0">
                  <a:ln>
                    <a:noFill/>
                  </a:ln>
                  <a:solidFill>
                    <a:prstClr val="black"/>
                  </a:solidFill>
                  <a:effectLst/>
                  <a:uLnTx/>
                  <a:uFillTx/>
                  <a:ea typeface="+mn-ea"/>
                  <a:cs typeface="+mn-cs"/>
                </a:rPr>
                <a:t>ns</a:t>
              </a:r>
            </a:p>
          </p:txBody>
        </p:sp>
        <p:sp>
          <p:nvSpPr>
            <p:cNvPr id="112" name="TextBox 111">
              <a:extLst>
                <a:ext uri="{FF2B5EF4-FFF2-40B4-BE49-F238E27FC236}">
                  <a16:creationId xmlns:a16="http://schemas.microsoft.com/office/drawing/2014/main" id="{AEE94F37-7F4D-3020-1A75-D161C78C801D}"/>
                </a:ext>
              </a:extLst>
            </p:cNvPr>
            <p:cNvSpPr txBox="1"/>
            <p:nvPr/>
          </p:nvSpPr>
          <p:spPr>
            <a:xfrm>
              <a:off x="1252732" y="2610229"/>
              <a:ext cx="516508" cy="342118"/>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b="0" i="0" u="none" strike="noStrike" kern="1200" cap="none" spc="0" normalizeH="0" baseline="0" noProof="0" dirty="0">
                  <a:ln>
                    <a:noFill/>
                  </a:ln>
                  <a:solidFill>
                    <a:prstClr val="black"/>
                  </a:solidFill>
                  <a:effectLst/>
                  <a:uLnTx/>
                  <a:uFillTx/>
                  <a:ea typeface="+mn-ea"/>
                  <a:cs typeface="+mn-cs"/>
                </a:rPr>
                <a:t>µs</a:t>
              </a:r>
            </a:p>
          </p:txBody>
        </p:sp>
        <p:sp>
          <p:nvSpPr>
            <p:cNvPr id="113" name="TextBox 112">
              <a:extLst>
                <a:ext uri="{FF2B5EF4-FFF2-40B4-BE49-F238E27FC236}">
                  <a16:creationId xmlns:a16="http://schemas.microsoft.com/office/drawing/2014/main" id="{5A3056DE-48EC-D925-BB60-50AE04BC0BDB}"/>
                </a:ext>
              </a:extLst>
            </p:cNvPr>
            <p:cNvSpPr txBox="1"/>
            <p:nvPr/>
          </p:nvSpPr>
          <p:spPr>
            <a:xfrm>
              <a:off x="1230139" y="1980972"/>
              <a:ext cx="507008" cy="342118"/>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b="0" i="0" u="none" strike="noStrike" kern="1200" cap="none" spc="0" normalizeH="0" baseline="0" noProof="0" dirty="0" err="1">
                  <a:ln>
                    <a:noFill/>
                  </a:ln>
                  <a:solidFill>
                    <a:prstClr val="black"/>
                  </a:solidFill>
                  <a:effectLst/>
                  <a:uLnTx/>
                  <a:uFillTx/>
                  <a:ea typeface="+mn-ea"/>
                  <a:cs typeface="+mn-cs"/>
                </a:rPr>
                <a:t>ms</a:t>
              </a:r>
              <a:endParaRPr kumimoji="0" lang="en-US" b="0" i="0" u="none" strike="noStrike" kern="1200" cap="none" spc="0" normalizeH="0" baseline="0" noProof="0" dirty="0">
                <a:ln>
                  <a:noFill/>
                </a:ln>
                <a:solidFill>
                  <a:prstClr val="black"/>
                </a:solidFill>
                <a:effectLst/>
                <a:uLnTx/>
                <a:uFillTx/>
                <a:ea typeface="+mn-ea"/>
                <a:cs typeface="+mn-cs"/>
              </a:endParaRPr>
            </a:p>
          </p:txBody>
        </p:sp>
        <p:sp>
          <p:nvSpPr>
            <p:cNvPr id="114" name="TextBox 113">
              <a:extLst>
                <a:ext uri="{FF2B5EF4-FFF2-40B4-BE49-F238E27FC236}">
                  <a16:creationId xmlns:a16="http://schemas.microsoft.com/office/drawing/2014/main" id="{D48A3D7B-7436-0EA8-E38D-4480356AE0E2}"/>
                </a:ext>
              </a:extLst>
            </p:cNvPr>
            <p:cNvSpPr txBox="1"/>
            <p:nvPr/>
          </p:nvSpPr>
          <p:spPr>
            <a:xfrm>
              <a:off x="1932747" y="4456021"/>
              <a:ext cx="454672" cy="342118"/>
            </a:xfrm>
            <a:prstGeom prst="rect">
              <a:avLst/>
            </a:prstGeom>
            <a:noFill/>
          </p:spPr>
          <p:txBody>
            <a:bodyPr wrap="non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b="0" i="0" u="none" strike="noStrike" kern="1200" cap="none" spc="0" normalizeH="0" baseline="0" noProof="0" dirty="0">
                  <a:ln>
                    <a:noFill/>
                  </a:ln>
                  <a:solidFill>
                    <a:prstClr val="black"/>
                  </a:solidFill>
                  <a:effectLst/>
                  <a:uLnTx/>
                  <a:uFillTx/>
                  <a:ea typeface="+mn-ea"/>
                  <a:cs typeface="+mn-cs"/>
                </a:rPr>
                <a:t>pm</a:t>
              </a:r>
            </a:p>
          </p:txBody>
        </p:sp>
        <p:sp>
          <p:nvSpPr>
            <p:cNvPr id="115" name="TextBox 114">
              <a:extLst>
                <a:ext uri="{FF2B5EF4-FFF2-40B4-BE49-F238E27FC236}">
                  <a16:creationId xmlns:a16="http://schemas.microsoft.com/office/drawing/2014/main" id="{3BA6FF71-158B-BE4F-9604-F9D3F34F3981}"/>
                </a:ext>
              </a:extLst>
            </p:cNvPr>
            <p:cNvSpPr txBox="1"/>
            <p:nvPr/>
          </p:nvSpPr>
          <p:spPr>
            <a:xfrm>
              <a:off x="3245054" y="4463702"/>
              <a:ext cx="454672" cy="342118"/>
            </a:xfrm>
            <a:prstGeom prst="rect">
              <a:avLst/>
            </a:prstGeom>
            <a:noFill/>
          </p:spPr>
          <p:txBody>
            <a:bodyPr wrap="non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b="0" i="0" u="none" strike="noStrike" kern="1200" cap="none" spc="0" normalizeH="0" baseline="0" noProof="0" dirty="0">
                  <a:ln>
                    <a:noFill/>
                  </a:ln>
                  <a:solidFill>
                    <a:prstClr val="black"/>
                  </a:solidFill>
                  <a:effectLst/>
                  <a:uLnTx/>
                  <a:uFillTx/>
                  <a:ea typeface="+mn-ea"/>
                  <a:cs typeface="+mn-cs"/>
                </a:rPr>
                <a:t>nm</a:t>
              </a:r>
            </a:p>
          </p:txBody>
        </p:sp>
        <p:sp>
          <p:nvSpPr>
            <p:cNvPr id="116" name="TextBox 115">
              <a:extLst>
                <a:ext uri="{FF2B5EF4-FFF2-40B4-BE49-F238E27FC236}">
                  <a16:creationId xmlns:a16="http://schemas.microsoft.com/office/drawing/2014/main" id="{033A5F1F-CDBB-1A11-0B0E-10C0A93CD4AC}"/>
                </a:ext>
              </a:extLst>
            </p:cNvPr>
            <p:cNvSpPr txBox="1"/>
            <p:nvPr/>
          </p:nvSpPr>
          <p:spPr>
            <a:xfrm>
              <a:off x="4495804" y="4431687"/>
              <a:ext cx="543263" cy="342118"/>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b="0" i="0" u="none" strike="noStrike" kern="1200" cap="none" spc="0" normalizeH="0" baseline="0" noProof="0" dirty="0">
                  <a:ln>
                    <a:noFill/>
                  </a:ln>
                  <a:solidFill>
                    <a:prstClr val="black"/>
                  </a:solidFill>
                  <a:effectLst/>
                  <a:uLnTx/>
                  <a:uFillTx/>
                  <a:ea typeface="+mn-ea"/>
                  <a:cs typeface="+mn-cs"/>
                </a:rPr>
                <a:t>µm</a:t>
              </a:r>
            </a:p>
          </p:txBody>
        </p:sp>
        <p:sp>
          <p:nvSpPr>
            <p:cNvPr id="117" name="TextBox 116">
              <a:extLst>
                <a:ext uri="{FF2B5EF4-FFF2-40B4-BE49-F238E27FC236}">
                  <a16:creationId xmlns:a16="http://schemas.microsoft.com/office/drawing/2014/main" id="{FC14EC96-7701-37B0-CEB8-C5ACA60CD4DB}"/>
                </a:ext>
              </a:extLst>
            </p:cNvPr>
            <p:cNvSpPr txBox="1"/>
            <p:nvPr/>
          </p:nvSpPr>
          <p:spPr>
            <a:xfrm>
              <a:off x="5846505" y="4423189"/>
              <a:ext cx="611444" cy="342118"/>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b="0" i="0" u="none" strike="noStrike" kern="1200" cap="none" spc="0" normalizeH="0" baseline="0" noProof="0" dirty="0">
                  <a:ln>
                    <a:noFill/>
                  </a:ln>
                  <a:solidFill>
                    <a:prstClr val="black"/>
                  </a:solidFill>
                  <a:effectLst/>
                  <a:uLnTx/>
                  <a:uFillTx/>
                  <a:ea typeface="+mn-ea"/>
                  <a:cs typeface="+mn-cs"/>
                </a:rPr>
                <a:t>mm</a:t>
              </a:r>
            </a:p>
          </p:txBody>
        </p:sp>
        <p:sp>
          <p:nvSpPr>
            <p:cNvPr id="118" name="Freeform 117">
              <a:extLst>
                <a:ext uri="{FF2B5EF4-FFF2-40B4-BE49-F238E27FC236}">
                  <a16:creationId xmlns:a16="http://schemas.microsoft.com/office/drawing/2014/main" id="{23F4FC8D-8883-F806-BE91-525605A3C04A}"/>
                </a:ext>
              </a:extLst>
            </p:cNvPr>
            <p:cNvSpPr/>
            <p:nvPr/>
          </p:nvSpPr>
          <p:spPr>
            <a:xfrm>
              <a:off x="2046863" y="4778041"/>
              <a:ext cx="4812547" cy="247145"/>
            </a:xfrm>
            <a:custGeom>
              <a:avLst/>
              <a:gdLst>
                <a:gd name="connsiteX0" fmla="*/ 0 w 2525530"/>
                <a:gd name="connsiteY0" fmla="*/ 0 h 1010212"/>
                <a:gd name="connsiteX1" fmla="*/ 2525530 w 2525530"/>
                <a:gd name="connsiteY1" fmla="*/ 0 h 1010212"/>
                <a:gd name="connsiteX2" fmla="*/ 2525530 w 2525530"/>
                <a:gd name="connsiteY2" fmla="*/ 1010212 h 1010212"/>
                <a:gd name="connsiteX3" fmla="*/ 0 w 2525530"/>
                <a:gd name="connsiteY3" fmla="*/ 1010212 h 1010212"/>
                <a:gd name="connsiteX4" fmla="*/ 0 w 2525530"/>
                <a:gd name="connsiteY4" fmla="*/ 0 h 101021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525530" h="1010212">
                  <a:moveTo>
                    <a:pt x="0" y="0"/>
                  </a:moveTo>
                  <a:lnTo>
                    <a:pt x="2525530" y="0"/>
                  </a:lnTo>
                  <a:lnTo>
                    <a:pt x="2525530" y="1010212"/>
                  </a:lnTo>
                  <a:lnTo>
                    <a:pt x="0" y="1010212"/>
                  </a:lnTo>
                  <a:lnTo>
                    <a:pt x="0" y="0"/>
                  </a:lnTo>
                  <a:close/>
                </a:path>
              </a:pathLst>
            </a:custGeom>
            <a:solidFill>
              <a:srgbClr val="004070"/>
            </a:solidFill>
            <a:ln w="19050">
              <a:solidFill>
                <a:srgbClr val="AEBFA7"/>
              </a:solidFill>
              <a:miter lim="800000"/>
            </a:ln>
            <a:effectLst>
              <a:outerShdw blurRad="63500" sx="102000" sy="102000" algn="ctr" rotWithShape="0">
                <a:prstClr val="black">
                  <a:alpha val="40000"/>
                </a:prstClr>
              </a:outerShdw>
            </a:effectLst>
            <a:scene3d>
              <a:camera prst="orthographicFront">
                <a:rot lat="0" lon="0" rev="0"/>
              </a:camera>
              <a:lightRig rig="threePt" dir="t">
                <a:rot lat="0" lon="0" rev="1200000"/>
              </a:lightRig>
            </a:scene3d>
            <a:sp3d/>
          </p:spPr>
          <p:style>
            <a:lnRef idx="0">
              <a:schemeClr val="accent1"/>
            </a:lnRef>
            <a:fillRef idx="3">
              <a:schemeClr val="accent1"/>
            </a:fillRef>
            <a:effectRef idx="3">
              <a:schemeClr val="accent1"/>
            </a:effectRef>
            <a:fontRef idx="minor">
              <a:schemeClr val="lt1"/>
            </a:fontRef>
          </p:style>
          <p:txBody>
            <a:bodyPr rot="0" spcFirstLastPara="0" vertOverflow="overflow" horzOverflow="overflow" vert="horz" wrap="square" lIns="182880" tIns="182880" rIns="182880" bIns="182880" numCol="1" spcCol="0" rtlCol="0" fromWordArt="0" anchor="ctr" anchorCtr="0" forceAA="0" compatLnSpc="1">
              <a:prstTxWarp prst="textNoShape">
                <a:avLst/>
              </a:prstTxWarp>
              <a:no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1" i="0" u="none" strike="noStrike" kern="1200" cap="none" spc="0" normalizeH="0" baseline="0" noProof="0" dirty="0">
                  <a:ln>
                    <a:noFill/>
                  </a:ln>
                  <a:solidFill>
                    <a:prstClr val="white"/>
                  </a:solidFill>
                  <a:effectLst/>
                  <a:uLnTx/>
                  <a:uFillTx/>
                  <a:ea typeface="+mn-ea"/>
                  <a:cs typeface="+mn-cs"/>
                </a:rPr>
                <a:t>Electronic	  Atomic	 	</a:t>
              </a:r>
              <a:r>
                <a:rPr kumimoji="0" lang="en-US" sz="1200" b="1" i="0" u="none" strike="noStrike" kern="1200" cap="none" spc="0" normalizeH="0" baseline="0" noProof="0" dirty="0" err="1">
                  <a:ln>
                    <a:noFill/>
                  </a:ln>
                  <a:solidFill>
                    <a:prstClr val="white"/>
                  </a:solidFill>
                  <a:effectLst/>
                  <a:uLnTx/>
                  <a:uFillTx/>
                  <a:ea typeface="+mn-ea"/>
                  <a:cs typeface="+mn-cs"/>
                </a:rPr>
                <a:t>Meso</a:t>
              </a:r>
              <a:r>
                <a:rPr kumimoji="0" lang="en-US" sz="1200" b="1" i="0" u="none" strike="noStrike" kern="1200" cap="none" spc="0" normalizeH="0" baseline="0" noProof="0" dirty="0">
                  <a:ln>
                    <a:noFill/>
                  </a:ln>
                  <a:solidFill>
                    <a:prstClr val="white"/>
                  </a:solidFill>
                  <a:effectLst/>
                  <a:uLnTx/>
                  <a:uFillTx/>
                  <a:ea typeface="+mn-ea"/>
                  <a:cs typeface="+mn-cs"/>
                </a:rPr>
                <a:t>		Continuum</a:t>
              </a:r>
            </a:p>
          </p:txBody>
        </p:sp>
        <p:grpSp>
          <p:nvGrpSpPr>
            <p:cNvPr id="119" name="Group 118">
              <a:extLst>
                <a:ext uri="{FF2B5EF4-FFF2-40B4-BE49-F238E27FC236}">
                  <a16:creationId xmlns:a16="http://schemas.microsoft.com/office/drawing/2014/main" id="{DC457F5A-A37F-DC75-7704-9C3172246C33}"/>
                </a:ext>
              </a:extLst>
            </p:cNvPr>
            <p:cNvGrpSpPr/>
            <p:nvPr/>
          </p:nvGrpSpPr>
          <p:grpSpPr>
            <a:xfrm>
              <a:off x="2236180" y="2984101"/>
              <a:ext cx="2558645" cy="1334783"/>
              <a:chOff x="1520777" y="3785615"/>
              <a:chExt cx="3561061" cy="1857719"/>
            </a:xfrm>
          </p:grpSpPr>
          <p:sp>
            <p:nvSpPr>
              <p:cNvPr id="131" name="Oval 130">
                <a:extLst>
                  <a:ext uri="{FF2B5EF4-FFF2-40B4-BE49-F238E27FC236}">
                    <a16:creationId xmlns:a16="http://schemas.microsoft.com/office/drawing/2014/main" id="{E6D077E6-1A01-8D1F-AC2A-25A51AFAC739}"/>
                  </a:ext>
                </a:extLst>
              </p:cNvPr>
              <p:cNvSpPr/>
              <p:nvPr/>
            </p:nvSpPr>
            <p:spPr>
              <a:xfrm>
                <a:off x="1520777" y="3785615"/>
                <a:ext cx="3561061" cy="1857719"/>
              </a:xfrm>
              <a:prstGeom prst="ellipse">
                <a:avLst/>
              </a:prstGeom>
              <a:solidFill>
                <a:srgbClr val="A13082">
                  <a:alpha val="85000"/>
                </a:srgbClr>
              </a:solidFill>
              <a:ln>
                <a:solidFill>
                  <a:srgbClr val="AEBFA7"/>
                </a:solid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2000" b="0" i="0" u="none" strike="noStrike" kern="1200" cap="none" spc="0" normalizeH="0" baseline="0" noProof="0">
                  <a:ln>
                    <a:noFill/>
                  </a:ln>
                  <a:solidFill>
                    <a:prstClr val="white"/>
                  </a:solidFill>
                  <a:effectLst/>
                  <a:uLnTx/>
                  <a:uFillTx/>
                  <a:ea typeface="+mn-ea"/>
                  <a:cs typeface="+mn-cs"/>
                </a:endParaRPr>
              </a:p>
            </p:txBody>
          </p:sp>
          <p:sp>
            <p:nvSpPr>
              <p:cNvPr id="132" name="TextBox 131">
                <a:extLst>
                  <a:ext uri="{FF2B5EF4-FFF2-40B4-BE49-F238E27FC236}">
                    <a16:creationId xmlns:a16="http://schemas.microsoft.com/office/drawing/2014/main" id="{F420369E-BB06-0919-BD1A-E0BDB5AC7034}"/>
                  </a:ext>
                </a:extLst>
              </p:cNvPr>
              <p:cNvSpPr txBox="1"/>
              <p:nvPr/>
            </p:nvSpPr>
            <p:spPr>
              <a:xfrm>
                <a:off x="1559883" y="4514419"/>
                <a:ext cx="3482849" cy="436472"/>
              </a:xfrm>
              <a:prstGeom prst="rect">
                <a:avLst/>
              </a:prstGeom>
              <a:noFill/>
            </p:spPr>
            <p:txBody>
              <a:bodyPr wrap="non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Atomistic Molecular Dynamics</a:t>
                </a:r>
              </a:p>
            </p:txBody>
          </p:sp>
        </p:grpSp>
        <p:grpSp>
          <p:nvGrpSpPr>
            <p:cNvPr id="120" name="Group 119">
              <a:extLst>
                <a:ext uri="{FF2B5EF4-FFF2-40B4-BE49-F238E27FC236}">
                  <a16:creationId xmlns:a16="http://schemas.microsoft.com/office/drawing/2014/main" id="{AE55C8D3-C302-CAF4-DFCA-8D472095E97E}"/>
                </a:ext>
              </a:extLst>
            </p:cNvPr>
            <p:cNvGrpSpPr/>
            <p:nvPr/>
          </p:nvGrpSpPr>
          <p:grpSpPr>
            <a:xfrm>
              <a:off x="1848647" y="3873902"/>
              <a:ext cx="1948017" cy="480871"/>
              <a:chOff x="981416" y="5024019"/>
              <a:chExt cx="2711205" cy="669265"/>
            </a:xfrm>
          </p:grpSpPr>
          <p:sp>
            <p:nvSpPr>
              <p:cNvPr id="129" name="Oval 128">
                <a:extLst>
                  <a:ext uri="{FF2B5EF4-FFF2-40B4-BE49-F238E27FC236}">
                    <a16:creationId xmlns:a16="http://schemas.microsoft.com/office/drawing/2014/main" id="{42159815-BC75-0593-FD0C-FB4ED27F4FD3}"/>
                  </a:ext>
                </a:extLst>
              </p:cNvPr>
              <p:cNvSpPr/>
              <p:nvPr/>
            </p:nvSpPr>
            <p:spPr>
              <a:xfrm>
                <a:off x="981416" y="5024019"/>
                <a:ext cx="2711205" cy="669265"/>
              </a:xfrm>
              <a:prstGeom prst="ellipse">
                <a:avLst/>
              </a:prstGeom>
              <a:solidFill>
                <a:srgbClr val="F6A025">
                  <a:alpha val="85000"/>
                </a:srgbClr>
              </a:solidFill>
              <a:ln>
                <a:solidFill>
                  <a:srgbClr val="AEBFA7"/>
                </a:solid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2000" b="0" i="0" u="none" strike="noStrike" kern="1200" cap="none" spc="0" normalizeH="0" baseline="0" noProof="0">
                  <a:ln>
                    <a:noFill/>
                  </a:ln>
                  <a:solidFill>
                    <a:prstClr val="white"/>
                  </a:solidFill>
                  <a:effectLst/>
                  <a:uLnTx/>
                  <a:uFillTx/>
                  <a:ea typeface="+mn-ea"/>
                  <a:cs typeface="+mn-cs"/>
                </a:endParaRPr>
              </a:p>
            </p:txBody>
          </p:sp>
          <p:sp>
            <p:nvSpPr>
              <p:cNvPr id="130" name="TextBox 129">
                <a:extLst>
                  <a:ext uri="{FF2B5EF4-FFF2-40B4-BE49-F238E27FC236}">
                    <a16:creationId xmlns:a16="http://schemas.microsoft.com/office/drawing/2014/main" id="{C56D3D5D-B379-56B2-8D96-E69B1759C82B}"/>
                  </a:ext>
                </a:extLst>
              </p:cNvPr>
              <p:cNvSpPr txBox="1"/>
              <p:nvPr/>
            </p:nvSpPr>
            <p:spPr>
              <a:xfrm>
                <a:off x="1186467" y="5149514"/>
                <a:ext cx="2363068" cy="436471"/>
              </a:xfrm>
              <a:prstGeom prst="rect">
                <a:avLst/>
              </a:prstGeom>
              <a:noFill/>
            </p:spPr>
            <p:txBody>
              <a:bodyPr wrap="non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Electronic Structure</a:t>
                </a:r>
              </a:p>
            </p:txBody>
          </p:sp>
        </p:grpSp>
      </p:grpSp>
    </p:spTree>
    <p:extLst>
      <p:ext uri="{BB962C8B-B14F-4D97-AF65-F5344CB8AC3E}">
        <p14:creationId xmlns:p14="http://schemas.microsoft.com/office/powerpoint/2010/main" val="1326992987"/>
      </p:ext>
    </p:extLst>
  </p:cSld>
  <p:clrMapOvr>
    <a:masterClrMapping/>
  </p:clrMapOvr>
  <mc:AlternateContent xmlns:mc="http://schemas.openxmlformats.org/markup-compatibility/2006" xmlns:p14="http://schemas.microsoft.com/office/powerpoint/2010/main">
    <mc:Choice Requires="p14">
      <p:transition spd="slow" p14:dur="2000" advTm="39694"/>
    </mc:Choice>
    <mc:Fallback xmlns="">
      <p:transition spd="slow" advTm="39694"/>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Slide Number Placeholder 5">
            <a:extLst>
              <a:ext uri="{FF2B5EF4-FFF2-40B4-BE49-F238E27FC236}">
                <a16:creationId xmlns:a16="http://schemas.microsoft.com/office/drawing/2014/main" id="{67BCF260-F4E9-57F6-CFE1-9B69C659FE94}"/>
              </a:ext>
            </a:extLst>
          </p:cNvPr>
          <p:cNvSpPr>
            <a:spLocks noGrp="1"/>
          </p:cNvSpPr>
          <p:nvPr>
            <p:ph type="sldNum" sz="quarter" idx="4294967295"/>
          </p:nvPr>
        </p:nvSpPr>
        <p:spPr>
          <a:xfrm>
            <a:off x="8567530" y="6535611"/>
            <a:ext cx="609600" cy="414588"/>
          </a:xfrm>
          <a:prstGeom prst="rect">
            <a:avLst/>
          </a:prstGeom>
        </p:spPr>
        <p:txBody>
          <a:bodyPr/>
          <a:lstStyle/>
          <a:p>
            <a:fld id="{092552A5-1676-4338-8794-F2C241E2F684}" type="slidenum">
              <a:rPr lang="en-US" smtClean="0"/>
              <a:pPr/>
              <a:t>3</a:t>
            </a:fld>
            <a:endParaRPr lang="en-US" dirty="0"/>
          </a:p>
        </p:txBody>
      </p:sp>
      <p:sp>
        <p:nvSpPr>
          <p:cNvPr id="10" name="Title 1">
            <a:extLst>
              <a:ext uri="{FF2B5EF4-FFF2-40B4-BE49-F238E27FC236}">
                <a16:creationId xmlns:a16="http://schemas.microsoft.com/office/drawing/2014/main" id="{BACBDC19-6B0A-740D-0A9A-C5835E38BAE8}"/>
              </a:ext>
            </a:extLst>
          </p:cNvPr>
          <p:cNvSpPr txBox="1">
            <a:spLocks/>
          </p:cNvSpPr>
          <p:nvPr/>
        </p:nvSpPr>
        <p:spPr>
          <a:xfrm>
            <a:off x="101989" y="59335"/>
            <a:ext cx="8040449" cy="838201"/>
          </a:xfrm>
          <a:prstGeom prst="rect">
            <a:avLst/>
          </a:prstGeom>
        </p:spPr>
        <p:txBody>
          <a:bodyPr vert="horz" lIns="91440" tIns="45720" rIns="91440" bIns="45720" rtlCol="0" anchor="ctr">
            <a:noAutofit/>
          </a:bodyPr>
          <a:lstStyle>
            <a:lvl1pPr algn="l" defTabSz="685800" rtl="0" eaLnBrk="1" latinLnBrk="0" hangingPunct="1">
              <a:lnSpc>
                <a:spcPct val="90000"/>
              </a:lnSpc>
              <a:spcBef>
                <a:spcPct val="0"/>
              </a:spcBef>
              <a:buNone/>
              <a:defRPr sz="3300" kern="1200">
                <a:solidFill>
                  <a:schemeClr val="tx1"/>
                </a:solidFill>
                <a:latin typeface="+mj-lt"/>
                <a:ea typeface="+mj-ea"/>
                <a:cs typeface="+mj-cs"/>
              </a:defRPr>
            </a:lvl1pPr>
          </a:lstStyle>
          <a:p>
            <a:endParaRPr lang="en-US" sz="2400" b="1" dirty="0"/>
          </a:p>
        </p:txBody>
      </p:sp>
      <p:grpSp>
        <p:nvGrpSpPr>
          <p:cNvPr id="11" name="Group 10">
            <a:extLst>
              <a:ext uri="{FF2B5EF4-FFF2-40B4-BE49-F238E27FC236}">
                <a16:creationId xmlns:a16="http://schemas.microsoft.com/office/drawing/2014/main" id="{FDC05FA0-A370-DAD9-8BBE-A621899F49D0}"/>
              </a:ext>
            </a:extLst>
          </p:cNvPr>
          <p:cNvGrpSpPr/>
          <p:nvPr/>
        </p:nvGrpSpPr>
        <p:grpSpPr>
          <a:xfrm>
            <a:off x="-21853" y="1430311"/>
            <a:ext cx="2864603" cy="2587444"/>
            <a:chOff x="362601" y="1641675"/>
            <a:chExt cx="2864603" cy="2587444"/>
          </a:xfrm>
        </p:grpSpPr>
        <p:pic>
          <p:nvPicPr>
            <p:cNvPr id="98" name="Picture 97">
              <a:extLst>
                <a:ext uri="{FF2B5EF4-FFF2-40B4-BE49-F238E27FC236}">
                  <a16:creationId xmlns:a16="http://schemas.microsoft.com/office/drawing/2014/main" id="{EBDA4800-DD97-6770-4872-1BAF5F587213}"/>
                </a:ext>
              </a:extLst>
            </p:cNvPr>
            <p:cNvPicPr>
              <a:picLocks noChangeAspect="1"/>
            </p:cNvPicPr>
            <p:nvPr/>
          </p:nvPicPr>
          <p:blipFill>
            <a:blip r:embed="rId3"/>
            <a:stretch>
              <a:fillRect/>
            </a:stretch>
          </p:blipFill>
          <p:spPr>
            <a:xfrm>
              <a:off x="1913157" y="3083575"/>
              <a:ext cx="1231459" cy="1145544"/>
            </a:xfrm>
            <a:prstGeom prst="rect">
              <a:avLst/>
            </a:prstGeom>
          </p:spPr>
        </p:pic>
        <p:sp>
          <p:nvSpPr>
            <p:cNvPr id="99" name="Rectangle 19">
              <a:extLst>
                <a:ext uri="{FF2B5EF4-FFF2-40B4-BE49-F238E27FC236}">
                  <a16:creationId xmlns:a16="http://schemas.microsoft.com/office/drawing/2014/main" id="{902DA086-4DF9-AC99-4142-616F0738F0BB}"/>
                </a:ext>
              </a:extLst>
            </p:cNvPr>
            <p:cNvSpPr>
              <a:spLocks noChangeArrowheads="1"/>
            </p:cNvSpPr>
            <p:nvPr/>
          </p:nvSpPr>
          <p:spPr bwMode="auto">
            <a:xfrm>
              <a:off x="486443" y="1940505"/>
              <a:ext cx="2659739" cy="1815882"/>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p>
              <a:pPr marL="285750" indent="-285750">
                <a:buFont typeface="Arial" panose="020B0604020202020204" pitchFamily="34" charset="0"/>
                <a:buChar char="•"/>
              </a:pPr>
              <a:r>
                <a:rPr lang="en-US" sz="1400" dirty="0"/>
                <a:t>Input: ion (atom) positions, </a:t>
              </a:r>
              <a:r>
                <a:rPr lang="en-US" sz="1400" b="1" dirty="0"/>
                <a:t>pseudopotential</a:t>
              </a:r>
            </a:p>
            <a:p>
              <a:pPr marL="285750" indent="-285750">
                <a:buFont typeface="Arial" panose="020B0604020202020204" pitchFamily="34" charset="0"/>
                <a:buChar char="•"/>
              </a:pPr>
              <a:r>
                <a:rPr lang="en-US" sz="1400" dirty="0"/>
                <a:t>Output: </a:t>
              </a:r>
              <a:r>
                <a:rPr lang="en-US" sz="1400" b="1" dirty="0"/>
                <a:t>electronic structure</a:t>
              </a:r>
              <a:r>
                <a:rPr lang="en-US" sz="1400" dirty="0"/>
                <a:t>, energy, forces, stress</a:t>
              </a:r>
            </a:p>
            <a:p>
              <a:pPr marL="285750" indent="-285750">
                <a:buFont typeface="Arial" panose="020B0604020202020204" pitchFamily="34" charset="0"/>
                <a:buChar char="•"/>
              </a:pPr>
              <a:r>
                <a:rPr lang="en-US" sz="1400" b="1" dirty="0">
                  <a:solidFill>
                    <a:srgbClr val="0073D4"/>
                  </a:solidFill>
                </a:rPr>
                <a:t>Immense predictive power</a:t>
              </a:r>
            </a:p>
            <a:p>
              <a:pPr marL="285750" indent="-285750">
                <a:buFont typeface="Arial" panose="020B0604020202020204" pitchFamily="34" charset="0"/>
                <a:buChar char="•"/>
              </a:pPr>
              <a:r>
                <a:rPr lang="en-US" sz="1400" b="1" dirty="0">
                  <a:solidFill>
                    <a:srgbClr val="C00000"/>
                  </a:solidFill>
                </a:rPr>
                <a:t>Expensive</a:t>
              </a:r>
            </a:p>
            <a:p>
              <a:pPr marL="285750" indent="-285750">
                <a:buFont typeface="Arial" panose="020B0604020202020204" pitchFamily="34" charset="0"/>
                <a:buChar char="•"/>
              </a:pPr>
              <a:r>
                <a:rPr lang="en-US" sz="1400" b="1" dirty="0">
                  <a:solidFill>
                    <a:srgbClr val="C00000"/>
                  </a:solidFill>
                </a:rPr>
                <a:t>O(N^3) scaling</a:t>
              </a:r>
            </a:p>
            <a:p>
              <a:pPr marL="285750" indent="-285750">
                <a:buFont typeface="Arial" panose="020B0604020202020204" pitchFamily="34" charset="0"/>
                <a:buChar char="•"/>
              </a:pPr>
              <a:r>
                <a:rPr lang="en-US" sz="1400" b="1" dirty="0">
                  <a:solidFill>
                    <a:srgbClr val="C00000"/>
                  </a:solidFill>
                </a:rPr>
                <a:t>N ~ 100s-1000s</a:t>
              </a:r>
            </a:p>
          </p:txBody>
        </p:sp>
        <p:sp>
          <p:nvSpPr>
            <p:cNvPr id="100" name="Rectangle 99">
              <a:extLst>
                <a:ext uri="{FF2B5EF4-FFF2-40B4-BE49-F238E27FC236}">
                  <a16:creationId xmlns:a16="http://schemas.microsoft.com/office/drawing/2014/main" id="{B3206059-4B2E-B087-C4F8-221843FE1748}"/>
                </a:ext>
              </a:extLst>
            </p:cNvPr>
            <p:cNvSpPr/>
            <p:nvPr/>
          </p:nvSpPr>
          <p:spPr>
            <a:xfrm>
              <a:off x="362601" y="1641675"/>
              <a:ext cx="2864603" cy="338554"/>
            </a:xfrm>
            <a:prstGeom prst="rect">
              <a:avLst/>
            </a:prstGeom>
          </p:spPr>
          <p:txBody>
            <a:bodyPr wrap="square">
              <a:spAutoFit/>
            </a:bodyPr>
            <a:lstStyle/>
            <a:p>
              <a:pPr algn="ctr"/>
              <a:r>
                <a:rPr lang="en-US" sz="1600" b="1" u="sng" dirty="0">
                  <a:ea typeface="ＭＳ Ｐゴシック" charset="0"/>
                  <a:cs typeface="ＭＳ Ｐゴシック" charset="0"/>
                </a:rPr>
                <a:t>Quantum Simulations</a:t>
              </a:r>
              <a:endParaRPr lang="en-US" sz="1600" u="sng" dirty="0"/>
            </a:p>
          </p:txBody>
        </p:sp>
      </p:grpSp>
      <p:sp>
        <p:nvSpPr>
          <p:cNvPr id="101" name="Rectangle 19">
            <a:extLst>
              <a:ext uri="{FF2B5EF4-FFF2-40B4-BE49-F238E27FC236}">
                <a16:creationId xmlns:a16="http://schemas.microsoft.com/office/drawing/2014/main" id="{12593E7F-93F9-4ECE-F37A-4B42BEF762F8}"/>
              </a:ext>
            </a:extLst>
          </p:cNvPr>
          <p:cNvSpPr>
            <a:spLocks noChangeArrowheads="1"/>
          </p:cNvSpPr>
          <p:nvPr/>
        </p:nvSpPr>
        <p:spPr bwMode="auto">
          <a:xfrm>
            <a:off x="6527438" y="1675273"/>
            <a:ext cx="2633788" cy="138499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p>
            <a:pPr marL="285750" indent="-285750">
              <a:buFont typeface="Arial" panose="020B0604020202020204" pitchFamily="34" charset="0"/>
              <a:buChar char="•"/>
            </a:pPr>
            <a:r>
              <a:rPr lang="en-US" sz="1400" dirty="0"/>
              <a:t>Input: atom positions, </a:t>
            </a:r>
            <a:r>
              <a:rPr lang="en-US" sz="1400" b="1" dirty="0"/>
              <a:t>interatomic potential</a:t>
            </a:r>
          </a:p>
          <a:p>
            <a:pPr marL="285750" indent="-285750">
              <a:buFont typeface="Arial" panose="020B0604020202020204" pitchFamily="34" charset="0"/>
              <a:buChar char="•"/>
            </a:pPr>
            <a:r>
              <a:rPr lang="en-US" sz="1400" dirty="0"/>
              <a:t>Output: energy, forces, stress</a:t>
            </a:r>
          </a:p>
          <a:p>
            <a:pPr marL="285750" indent="-285750">
              <a:buFont typeface="Arial" panose="020B0604020202020204" pitchFamily="34" charset="0"/>
              <a:buChar char="•"/>
            </a:pPr>
            <a:r>
              <a:rPr lang="en-US" sz="1400" b="1" dirty="0">
                <a:solidFill>
                  <a:srgbClr val="0073D4"/>
                </a:solidFill>
              </a:rPr>
              <a:t>O(N) scaling</a:t>
            </a:r>
          </a:p>
          <a:p>
            <a:pPr marL="285750" indent="-285750">
              <a:buFont typeface="Arial" panose="020B0604020202020204" pitchFamily="34" charset="0"/>
              <a:buChar char="•"/>
            </a:pPr>
            <a:r>
              <a:rPr lang="en-US" sz="1400" b="1" dirty="0">
                <a:solidFill>
                  <a:srgbClr val="0073D4"/>
                </a:solidFill>
              </a:rPr>
              <a:t>N ~ millions, billions</a:t>
            </a:r>
          </a:p>
          <a:p>
            <a:pPr marL="285750" indent="-285750">
              <a:buFont typeface="Arial" panose="020B0604020202020204" pitchFamily="34" charset="0"/>
              <a:buChar char="•"/>
            </a:pPr>
            <a:r>
              <a:rPr lang="en-US" sz="1400" b="1" dirty="0">
                <a:solidFill>
                  <a:srgbClr val="C00000"/>
                </a:solidFill>
              </a:rPr>
              <a:t>Accuracy is a problem</a:t>
            </a:r>
          </a:p>
        </p:txBody>
      </p:sp>
      <p:sp>
        <p:nvSpPr>
          <p:cNvPr id="102" name="Rectangle 101">
            <a:extLst>
              <a:ext uri="{FF2B5EF4-FFF2-40B4-BE49-F238E27FC236}">
                <a16:creationId xmlns:a16="http://schemas.microsoft.com/office/drawing/2014/main" id="{7315F409-C242-EB6D-9F0E-935D23F9A7B9}"/>
              </a:ext>
            </a:extLst>
          </p:cNvPr>
          <p:cNvSpPr/>
          <p:nvPr/>
        </p:nvSpPr>
        <p:spPr>
          <a:xfrm>
            <a:off x="6329835" y="1371600"/>
            <a:ext cx="2712176" cy="338554"/>
          </a:xfrm>
          <a:prstGeom prst="rect">
            <a:avLst/>
          </a:prstGeom>
        </p:spPr>
        <p:txBody>
          <a:bodyPr wrap="square">
            <a:spAutoFit/>
          </a:bodyPr>
          <a:lstStyle/>
          <a:p>
            <a:r>
              <a:rPr lang="en-US" sz="1600" b="1" u="sng" dirty="0">
                <a:ea typeface="ＭＳ Ｐゴシック" charset="0"/>
              </a:rPr>
              <a:t>Classical Molecular Dynamics</a:t>
            </a:r>
            <a:endParaRPr lang="en-US" sz="1600" u="sng" dirty="0"/>
          </a:p>
        </p:txBody>
      </p:sp>
      <p:pic>
        <p:nvPicPr>
          <p:cNvPr id="103" name="Picture 102">
            <a:extLst>
              <a:ext uri="{FF2B5EF4-FFF2-40B4-BE49-F238E27FC236}">
                <a16:creationId xmlns:a16="http://schemas.microsoft.com/office/drawing/2014/main" id="{3095A481-81CF-515D-5E50-FCBE43ABFE7D}"/>
              </a:ext>
            </a:extLst>
          </p:cNvPr>
          <p:cNvPicPr>
            <a:picLocks noChangeAspect="1"/>
          </p:cNvPicPr>
          <p:nvPr/>
        </p:nvPicPr>
        <p:blipFill>
          <a:blip r:embed="rId4"/>
          <a:stretch>
            <a:fillRect/>
          </a:stretch>
        </p:blipFill>
        <p:spPr>
          <a:xfrm>
            <a:off x="6781462" y="3082011"/>
            <a:ext cx="2057400" cy="526694"/>
          </a:xfrm>
          <a:prstGeom prst="rect">
            <a:avLst/>
          </a:prstGeom>
        </p:spPr>
      </p:pic>
      <p:pic>
        <p:nvPicPr>
          <p:cNvPr id="106" name="Picture 105">
            <a:extLst>
              <a:ext uri="{FF2B5EF4-FFF2-40B4-BE49-F238E27FC236}">
                <a16:creationId xmlns:a16="http://schemas.microsoft.com/office/drawing/2014/main" id="{FA95E474-BCD3-5799-C115-B088C9B10A80}"/>
              </a:ext>
            </a:extLst>
          </p:cNvPr>
          <p:cNvPicPr>
            <a:picLocks noChangeAspect="1"/>
          </p:cNvPicPr>
          <p:nvPr/>
        </p:nvPicPr>
        <p:blipFill>
          <a:blip r:embed="rId5"/>
          <a:stretch>
            <a:fillRect/>
          </a:stretch>
        </p:blipFill>
        <p:spPr>
          <a:xfrm>
            <a:off x="3586860" y="4986873"/>
            <a:ext cx="2231919" cy="1050201"/>
          </a:xfrm>
          <a:prstGeom prst="rect">
            <a:avLst/>
          </a:prstGeom>
        </p:spPr>
      </p:pic>
      <p:sp>
        <p:nvSpPr>
          <p:cNvPr id="107" name="Rectangle 106">
            <a:extLst>
              <a:ext uri="{FF2B5EF4-FFF2-40B4-BE49-F238E27FC236}">
                <a16:creationId xmlns:a16="http://schemas.microsoft.com/office/drawing/2014/main" id="{D35083F2-DA7D-EE10-F267-831EAD10F2E2}"/>
              </a:ext>
            </a:extLst>
          </p:cNvPr>
          <p:cNvSpPr/>
          <p:nvPr/>
        </p:nvSpPr>
        <p:spPr>
          <a:xfrm>
            <a:off x="2306107" y="4514161"/>
            <a:ext cx="4935819" cy="369332"/>
          </a:xfrm>
          <a:prstGeom prst="rect">
            <a:avLst/>
          </a:prstGeom>
        </p:spPr>
        <p:txBody>
          <a:bodyPr wrap="square">
            <a:spAutoFit/>
          </a:bodyPr>
          <a:lstStyle/>
          <a:p>
            <a:pPr algn="ctr"/>
            <a:r>
              <a:rPr lang="en-US" b="1" dirty="0"/>
              <a:t>Machine-Learned Interatomic Potential (MLIAP)</a:t>
            </a:r>
          </a:p>
        </p:txBody>
      </p:sp>
      <p:sp>
        <p:nvSpPr>
          <p:cNvPr id="108" name="Rectangle 107">
            <a:extLst>
              <a:ext uri="{FF2B5EF4-FFF2-40B4-BE49-F238E27FC236}">
                <a16:creationId xmlns:a16="http://schemas.microsoft.com/office/drawing/2014/main" id="{9C353871-AA56-1088-C374-C2081A41042C}"/>
              </a:ext>
            </a:extLst>
          </p:cNvPr>
          <p:cNvSpPr/>
          <p:nvPr/>
        </p:nvSpPr>
        <p:spPr>
          <a:xfrm>
            <a:off x="2959353" y="6182404"/>
            <a:ext cx="3358206" cy="400110"/>
          </a:xfrm>
          <a:prstGeom prst="rect">
            <a:avLst/>
          </a:prstGeom>
        </p:spPr>
        <p:txBody>
          <a:bodyPr wrap="square">
            <a:spAutoFit/>
          </a:bodyPr>
          <a:lstStyle/>
          <a:p>
            <a:pPr algn="ctr"/>
            <a:r>
              <a:rPr lang="en-US" sz="2000" i="1" dirty="0" err="1"/>
              <a:t>Energy</a:t>
            </a:r>
            <a:r>
              <a:rPr lang="en-US" sz="2000" i="1" baseline="-25000" dirty="0" err="1"/>
              <a:t>i</a:t>
            </a:r>
            <a:r>
              <a:rPr lang="en-US" sz="2000" i="1" dirty="0"/>
              <a:t> </a:t>
            </a:r>
            <a:r>
              <a:rPr lang="en-US" sz="2000" dirty="0"/>
              <a:t>= </a:t>
            </a:r>
            <a:r>
              <a:rPr lang="en-US" sz="2000" i="1" dirty="0"/>
              <a:t>U(features)</a:t>
            </a:r>
          </a:p>
        </p:txBody>
      </p:sp>
      <p:sp>
        <p:nvSpPr>
          <p:cNvPr id="14" name="Bent Arrow 13">
            <a:extLst>
              <a:ext uri="{FF2B5EF4-FFF2-40B4-BE49-F238E27FC236}">
                <a16:creationId xmlns:a16="http://schemas.microsoft.com/office/drawing/2014/main" id="{29ECA890-88C2-DCF3-3058-FDB0246953FD}"/>
              </a:ext>
            </a:extLst>
          </p:cNvPr>
          <p:cNvSpPr/>
          <p:nvPr/>
        </p:nvSpPr>
        <p:spPr>
          <a:xfrm rot="16200000" flipV="1">
            <a:off x="7099531" y="4453712"/>
            <a:ext cx="1066800" cy="1328235"/>
          </a:xfrm>
          <a:prstGeom prst="bentArrow">
            <a:avLst>
              <a:gd name="adj1" fmla="val 13571"/>
              <a:gd name="adj2" fmla="val 25000"/>
              <a:gd name="adj3" fmla="val 25000"/>
              <a:gd name="adj4" fmla="val 43750"/>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09" name="Bent Arrow 108">
            <a:extLst>
              <a:ext uri="{FF2B5EF4-FFF2-40B4-BE49-F238E27FC236}">
                <a16:creationId xmlns:a16="http://schemas.microsoft.com/office/drawing/2014/main" id="{2F2074AE-1ADC-3EB4-9AE8-0250F27EF218}"/>
              </a:ext>
            </a:extLst>
          </p:cNvPr>
          <p:cNvSpPr/>
          <p:nvPr/>
        </p:nvSpPr>
        <p:spPr>
          <a:xfrm rot="10800000" flipH="1">
            <a:off x="1239307" y="4447565"/>
            <a:ext cx="1066800" cy="1328235"/>
          </a:xfrm>
          <a:prstGeom prst="bentArrow">
            <a:avLst>
              <a:gd name="adj1" fmla="val 13571"/>
              <a:gd name="adj2" fmla="val 25000"/>
              <a:gd name="adj3" fmla="val 25000"/>
              <a:gd name="adj4" fmla="val 43750"/>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10" name="TextBox 109">
            <a:extLst>
              <a:ext uri="{FF2B5EF4-FFF2-40B4-BE49-F238E27FC236}">
                <a16:creationId xmlns:a16="http://schemas.microsoft.com/office/drawing/2014/main" id="{8223663A-B8D5-F713-FB69-49B5B61205F8}"/>
              </a:ext>
            </a:extLst>
          </p:cNvPr>
          <p:cNvSpPr txBox="1"/>
          <p:nvPr/>
        </p:nvSpPr>
        <p:spPr>
          <a:xfrm>
            <a:off x="987590" y="5912064"/>
            <a:ext cx="1570233" cy="369332"/>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dirty="0">
                <a:solidFill>
                  <a:prstClr val="black"/>
                </a:solidFill>
              </a:rPr>
              <a:t>Ground truth</a:t>
            </a:r>
            <a:endParaRPr kumimoji="0" lang="en-US" b="0" i="0" u="none" strike="noStrike" kern="1200" cap="none" spc="0" normalizeH="0" baseline="0" noProof="0" dirty="0">
              <a:ln>
                <a:noFill/>
              </a:ln>
              <a:solidFill>
                <a:prstClr val="black"/>
              </a:solidFill>
              <a:effectLst/>
              <a:uLnTx/>
              <a:uFillTx/>
              <a:ea typeface="+mn-ea"/>
              <a:cs typeface="+mn-cs"/>
            </a:endParaRPr>
          </a:p>
        </p:txBody>
      </p:sp>
      <p:sp>
        <p:nvSpPr>
          <p:cNvPr id="111" name="TextBox 110">
            <a:extLst>
              <a:ext uri="{FF2B5EF4-FFF2-40B4-BE49-F238E27FC236}">
                <a16:creationId xmlns:a16="http://schemas.microsoft.com/office/drawing/2014/main" id="{121E69A7-B729-B9B2-29DD-47C3FE6CA79D}"/>
              </a:ext>
            </a:extLst>
          </p:cNvPr>
          <p:cNvSpPr txBox="1"/>
          <p:nvPr/>
        </p:nvSpPr>
        <p:spPr>
          <a:xfrm>
            <a:off x="6510212" y="5912064"/>
            <a:ext cx="2384809" cy="369332"/>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dirty="0">
                <a:solidFill>
                  <a:prstClr val="black"/>
                </a:solidFill>
              </a:rPr>
              <a:t>Reduced order model</a:t>
            </a:r>
            <a:endParaRPr kumimoji="0" lang="en-US" b="0" i="0" u="none" strike="noStrike" kern="1200" cap="none" spc="0" normalizeH="0" baseline="0" noProof="0" dirty="0">
              <a:ln>
                <a:noFill/>
              </a:ln>
              <a:solidFill>
                <a:prstClr val="black"/>
              </a:solidFill>
              <a:effectLst/>
              <a:uLnTx/>
              <a:uFillTx/>
              <a:ea typeface="+mn-ea"/>
              <a:cs typeface="+mn-cs"/>
            </a:endParaRPr>
          </a:p>
        </p:txBody>
      </p:sp>
      <p:sp>
        <p:nvSpPr>
          <p:cNvPr id="112" name="Title 1">
            <a:extLst>
              <a:ext uri="{FF2B5EF4-FFF2-40B4-BE49-F238E27FC236}">
                <a16:creationId xmlns:a16="http://schemas.microsoft.com/office/drawing/2014/main" id="{43DE1E84-D327-9183-FFF2-6A8577759352}"/>
              </a:ext>
            </a:extLst>
          </p:cNvPr>
          <p:cNvSpPr txBox="1">
            <a:spLocks/>
          </p:cNvSpPr>
          <p:nvPr/>
        </p:nvSpPr>
        <p:spPr>
          <a:xfrm>
            <a:off x="84027" y="81762"/>
            <a:ext cx="7886700" cy="838201"/>
          </a:xfrm>
          <a:prstGeom prst="rect">
            <a:avLst/>
          </a:prstGeom>
        </p:spPr>
        <p:txBody>
          <a:bodyPr vert="horz" lIns="91440" tIns="45720" rIns="91440" bIns="45720" rtlCol="0" anchor="ctr">
            <a:noAutofit/>
          </a:bodyPr>
          <a:lstStyle>
            <a:lvl1pPr algn="l" defTabSz="685800" rtl="0" eaLnBrk="1" latinLnBrk="0" hangingPunct="1">
              <a:lnSpc>
                <a:spcPct val="90000"/>
              </a:lnSpc>
              <a:spcBef>
                <a:spcPct val="0"/>
              </a:spcBef>
              <a:buNone/>
              <a:defRPr sz="3300" kern="1200">
                <a:solidFill>
                  <a:schemeClr val="tx1"/>
                </a:solidFill>
                <a:latin typeface="+mj-lt"/>
                <a:ea typeface="+mj-ea"/>
                <a:cs typeface="+mj-cs"/>
              </a:defRPr>
            </a:lvl1pPr>
          </a:lstStyle>
          <a:p>
            <a:r>
              <a:rPr lang="en-US" sz="2400" b="1" dirty="0"/>
              <a:t>Quantum accuracy is critical in modern materials modeling, but is limited in system sizes and times.</a:t>
            </a:r>
          </a:p>
        </p:txBody>
      </p:sp>
      <p:sp>
        <p:nvSpPr>
          <p:cNvPr id="2" name="Rectangle 1">
            <a:extLst>
              <a:ext uri="{FF2B5EF4-FFF2-40B4-BE49-F238E27FC236}">
                <a16:creationId xmlns:a16="http://schemas.microsoft.com/office/drawing/2014/main" id="{3C9817D7-17A6-4615-5699-289EC69FC54C}"/>
              </a:ext>
            </a:extLst>
          </p:cNvPr>
          <p:cNvSpPr/>
          <p:nvPr/>
        </p:nvSpPr>
        <p:spPr>
          <a:xfrm>
            <a:off x="6363959" y="1336400"/>
            <a:ext cx="2694927" cy="2315314"/>
          </a:xfrm>
          <a:prstGeom prst="rect">
            <a:avLst/>
          </a:prstGeom>
          <a:ln>
            <a:noFill/>
          </a:ln>
        </p:spPr>
        <p:style>
          <a:lnRef idx="2">
            <a:schemeClr val="accent6"/>
          </a:lnRef>
          <a:fillRef idx="1">
            <a:schemeClr val="lt1"/>
          </a:fillRef>
          <a:effectRef idx="0">
            <a:schemeClr val="accent6"/>
          </a:effectRef>
          <a:fontRef idx="minor">
            <a:schemeClr val="dk1"/>
          </a:fontRef>
        </p:style>
        <p:txBody>
          <a:bodyPr rtlCol="0" anchor="ctr"/>
          <a:lstStyle/>
          <a:p>
            <a:pPr algn="ctr"/>
            <a:endParaRPr lang="en-US"/>
          </a:p>
        </p:txBody>
      </p:sp>
      <p:grpSp>
        <p:nvGrpSpPr>
          <p:cNvPr id="13" name="Group 12">
            <a:extLst>
              <a:ext uri="{FF2B5EF4-FFF2-40B4-BE49-F238E27FC236}">
                <a16:creationId xmlns:a16="http://schemas.microsoft.com/office/drawing/2014/main" id="{C4C1DFC3-C9C1-CEE3-B53F-67FD5DAAC72F}"/>
              </a:ext>
            </a:extLst>
          </p:cNvPr>
          <p:cNvGrpSpPr/>
          <p:nvPr/>
        </p:nvGrpSpPr>
        <p:grpSpPr>
          <a:xfrm>
            <a:off x="2775159" y="1403453"/>
            <a:ext cx="3803247" cy="2605915"/>
            <a:chOff x="2586061" y="982654"/>
            <a:chExt cx="3803247" cy="2605915"/>
          </a:xfrm>
        </p:grpSpPr>
        <p:cxnSp>
          <p:nvCxnSpPr>
            <p:cNvPr id="53" name="Straight Arrow Connector 52">
              <a:extLst>
                <a:ext uri="{FF2B5EF4-FFF2-40B4-BE49-F238E27FC236}">
                  <a16:creationId xmlns:a16="http://schemas.microsoft.com/office/drawing/2014/main" id="{85A62624-CBBD-F501-6501-9EEE0EB0D4CB}"/>
                </a:ext>
              </a:extLst>
            </p:cNvPr>
            <p:cNvCxnSpPr>
              <a:cxnSpLocks/>
            </p:cNvCxnSpPr>
            <p:nvPr/>
          </p:nvCxnSpPr>
          <p:spPr>
            <a:xfrm flipV="1">
              <a:off x="3028950" y="1311769"/>
              <a:ext cx="0" cy="1749869"/>
            </a:xfrm>
            <a:prstGeom prst="straightConnector1">
              <a:avLst/>
            </a:prstGeom>
            <a:ln w="6350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54" name="Straight Arrow Connector 53">
              <a:extLst>
                <a:ext uri="{FF2B5EF4-FFF2-40B4-BE49-F238E27FC236}">
                  <a16:creationId xmlns:a16="http://schemas.microsoft.com/office/drawing/2014/main" id="{68057175-8F24-6A5E-AD50-AF4F2F0305FA}"/>
                </a:ext>
              </a:extLst>
            </p:cNvPr>
            <p:cNvCxnSpPr>
              <a:cxnSpLocks/>
            </p:cNvCxnSpPr>
            <p:nvPr/>
          </p:nvCxnSpPr>
          <p:spPr>
            <a:xfrm>
              <a:off x="3012919" y="3076533"/>
              <a:ext cx="3144000" cy="0"/>
            </a:xfrm>
            <a:prstGeom prst="straightConnector1">
              <a:avLst/>
            </a:prstGeom>
            <a:ln w="63500">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55" name="TextBox 54">
              <a:extLst>
                <a:ext uri="{FF2B5EF4-FFF2-40B4-BE49-F238E27FC236}">
                  <a16:creationId xmlns:a16="http://schemas.microsoft.com/office/drawing/2014/main" id="{DE0B6E8B-402D-A4B9-0297-93AEC34E5024}"/>
                </a:ext>
              </a:extLst>
            </p:cNvPr>
            <p:cNvSpPr txBox="1"/>
            <p:nvPr/>
          </p:nvSpPr>
          <p:spPr>
            <a:xfrm>
              <a:off x="2709010" y="982654"/>
              <a:ext cx="601447" cy="338554"/>
            </a:xfrm>
            <a:prstGeom prst="rect">
              <a:avLst/>
            </a:prstGeom>
            <a:noFill/>
          </p:spPr>
          <p:txBody>
            <a:bodyPr wrap="non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Time</a:t>
              </a:r>
              <a:endParaRPr kumimoji="0" lang="en-US" sz="2000" b="0" i="0" u="none" strike="noStrike" kern="1200" cap="none" spc="0" normalizeH="0" baseline="0" noProof="0" dirty="0">
                <a:ln>
                  <a:noFill/>
                </a:ln>
                <a:solidFill>
                  <a:prstClr val="black"/>
                </a:solidFill>
                <a:effectLst/>
                <a:uLnTx/>
                <a:uFillTx/>
                <a:ea typeface="+mn-ea"/>
                <a:cs typeface="+mn-cs"/>
              </a:endParaRPr>
            </a:p>
          </p:txBody>
        </p:sp>
        <p:sp>
          <p:nvSpPr>
            <p:cNvPr id="56" name="TextBox 55">
              <a:extLst>
                <a:ext uri="{FF2B5EF4-FFF2-40B4-BE49-F238E27FC236}">
                  <a16:creationId xmlns:a16="http://schemas.microsoft.com/office/drawing/2014/main" id="{4954D373-2C37-4194-FF45-27C8B574BDD2}"/>
                </a:ext>
              </a:extLst>
            </p:cNvPr>
            <p:cNvSpPr txBox="1"/>
            <p:nvPr/>
          </p:nvSpPr>
          <p:spPr>
            <a:xfrm>
              <a:off x="5710917" y="2668180"/>
              <a:ext cx="678391" cy="307777"/>
            </a:xfrm>
            <a:prstGeom prst="rect">
              <a:avLst/>
            </a:prstGeom>
            <a:noFill/>
          </p:spPr>
          <p:txBody>
            <a:bodyPr wrap="non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prstClr val="black"/>
                  </a:solidFill>
                  <a:effectLst/>
                  <a:uLnTx/>
                  <a:uFillTx/>
                  <a:ea typeface="+mn-ea"/>
                  <a:cs typeface="+mn-cs"/>
                </a:rPr>
                <a:t>Length</a:t>
              </a:r>
            </a:p>
          </p:txBody>
        </p:sp>
        <p:cxnSp>
          <p:nvCxnSpPr>
            <p:cNvPr id="57" name="Straight Connector 56">
              <a:extLst>
                <a:ext uri="{FF2B5EF4-FFF2-40B4-BE49-F238E27FC236}">
                  <a16:creationId xmlns:a16="http://schemas.microsoft.com/office/drawing/2014/main" id="{3843DB32-6AC9-BC3B-BB88-1B7280899294}"/>
                </a:ext>
              </a:extLst>
            </p:cNvPr>
            <p:cNvCxnSpPr>
              <a:cxnSpLocks/>
            </p:cNvCxnSpPr>
            <p:nvPr/>
          </p:nvCxnSpPr>
          <p:spPr>
            <a:xfrm>
              <a:off x="2966228" y="2772004"/>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58" name="Straight Connector 57">
              <a:extLst>
                <a:ext uri="{FF2B5EF4-FFF2-40B4-BE49-F238E27FC236}">
                  <a16:creationId xmlns:a16="http://schemas.microsoft.com/office/drawing/2014/main" id="{CD122E7E-7AF4-A4D0-7DCD-3EFDF642D3A9}"/>
                </a:ext>
              </a:extLst>
            </p:cNvPr>
            <p:cNvCxnSpPr>
              <a:cxnSpLocks/>
            </p:cNvCxnSpPr>
            <p:nvPr/>
          </p:nvCxnSpPr>
          <p:spPr>
            <a:xfrm>
              <a:off x="2966228" y="2167099"/>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59" name="Straight Connector 58">
              <a:extLst>
                <a:ext uri="{FF2B5EF4-FFF2-40B4-BE49-F238E27FC236}">
                  <a16:creationId xmlns:a16="http://schemas.microsoft.com/office/drawing/2014/main" id="{9A7B2D61-06DC-D454-F6A3-CB23659F2884}"/>
                </a:ext>
              </a:extLst>
            </p:cNvPr>
            <p:cNvCxnSpPr>
              <a:cxnSpLocks/>
            </p:cNvCxnSpPr>
            <p:nvPr/>
          </p:nvCxnSpPr>
          <p:spPr>
            <a:xfrm>
              <a:off x="2966228" y="1589795"/>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61" name="Straight Connector 60">
              <a:extLst>
                <a:ext uri="{FF2B5EF4-FFF2-40B4-BE49-F238E27FC236}">
                  <a16:creationId xmlns:a16="http://schemas.microsoft.com/office/drawing/2014/main" id="{62DE4F59-9307-7D46-7575-815BC6E1BC47}"/>
                </a:ext>
              </a:extLst>
            </p:cNvPr>
            <p:cNvCxnSpPr>
              <a:cxnSpLocks/>
            </p:cNvCxnSpPr>
            <p:nvPr/>
          </p:nvCxnSpPr>
          <p:spPr>
            <a:xfrm rot="5400000">
              <a:off x="3333638" y="3070557"/>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62" name="Straight Connector 61">
              <a:extLst>
                <a:ext uri="{FF2B5EF4-FFF2-40B4-BE49-F238E27FC236}">
                  <a16:creationId xmlns:a16="http://schemas.microsoft.com/office/drawing/2014/main" id="{857B91E9-CA77-15CB-7B9A-21AE12D42AC7}"/>
                </a:ext>
              </a:extLst>
            </p:cNvPr>
            <p:cNvCxnSpPr>
              <a:cxnSpLocks/>
            </p:cNvCxnSpPr>
            <p:nvPr/>
          </p:nvCxnSpPr>
          <p:spPr>
            <a:xfrm rot="5400000">
              <a:off x="4530344" y="3077075"/>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63" name="Straight Connector 62">
              <a:extLst>
                <a:ext uri="{FF2B5EF4-FFF2-40B4-BE49-F238E27FC236}">
                  <a16:creationId xmlns:a16="http://schemas.microsoft.com/office/drawing/2014/main" id="{5D9E6B94-A5B1-B17C-C36E-E957E9FC7673}"/>
                </a:ext>
              </a:extLst>
            </p:cNvPr>
            <p:cNvCxnSpPr>
              <a:cxnSpLocks/>
            </p:cNvCxnSpPr>
            <p:nvPr/>
          </p:nvCxnSpPr>
          <p:spPr>
            <a:xfrm rot="5400000">
              <a:off x="5727237" y="3076174"/>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sp>
          <p:nvSpPr>
            <p:cNvPr id="65" name="TextBox 64">
              <a:extLst>
                <a:ext uri="{FF2B5EF4-FFF2-40B4-BE49-F238E27FC236}">
                  <a16:creationId xmlns:a16="http://schemas.microsoft.com/office/drawing/2014/main" id="{95DE93FB-AB6F-BD57-914C-9C5E826D255D}"/>
                </a:ext>
              </a:extLst>
            </p:cNvPr>
            <p:cNvSpPr txBox="1"/>
            <p:nvPr/>
          </p:nvSpPr>
          <p:spPr>
            <a:xfrm>
              <a:off x="2586061" y="2551711"/>
              <a:ext cx="436388" cy="338554"/>
            </a:xfrm>
            <a:prstGeom prst="rect">
              <a:avLst/>
            </a:prstGeom>
            <a:noFill/>
          </p:spPr>
          <p:txBody>
            <a:bodyPr wrap="squar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err="1">
                  <a:ln>
                    <a:noFill/>
                  </a:ln>
                  <a:solidFill>
                    <a:prstClr val="black"/>
                  </a:solidFill>
                  <a:effectLst/>
                  <a:uLnTx/>
                  <a:uFillTx/>
                  <a:ea typeface="+mn-ea"/>
                  <a:cs typeface="+mn-cs"/>
                </a:rPr>
                <a:t>ps</a:t>
              </a:r>
              <a:endParaRPr kumimoji="0" lang="en-US" sz="1600" b="0" i="0" u="none" strike="noStrike" kern="1200" cap="none" spc="0" normalizeH="0" baseline="0" noProof="0" dirty="0">
                <a:ln>
                  <a:noFill/>
                </a:ln>
                <a:solidFill>
                  <a:prstClr val="black"/>
                </a:solidFill>
                <a:effectLst/>
                <a:uLnTx/>
                <a:uFillTx/>
                <a:ea typeface="+mn-ea"/>
                <a:cs typeface="+mn-cs"/>
              </a:endParaRPr>
            </a:p>
          </p:txBody>
        </p:sp>
        <p:sp>
          <p:nvSpPr>
            <p:cNvPr id="66" name="TextBox 65">
              <a:extLst>
                <a:ext uri="{FF2B5EF4-FFF2-40B4-BE49-F238E27FC236}">
                  <a16:creationId xmlns:a16="http://schemas.microsoft.com/office/drawing/2014/main" id="{169AD7E8-F3C7-C2EE-CF59-50CCE3DB6967}"/>
                </a:ext>
              </a:extLst>
            </p:cNvPr>
            <p:cNvSpPr txBox="1"/>
            <p:nvPr/>
          </p:nvSpPr>
          <p:spPr>
            <a:xfrm>
              <a:off x="2588047" y="1968478"/>
              <a:ext cx="457732" cy="338554"/>
            </a:xfrm>
            <a:prstGeom prst="rect">
              <a:avLst/>
            </a:prstGeom>
            <a:noFill/>
          </p:spPr>
          <p:txBody>
            <a:bodyPr wrap="squar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ns</a:t>
              </a:r>
            </a:p>
          </p:txBody>
        </p:sp>
        <p:sp>
          <p:nvSpPr>
            <p:cNvPr id="67" name="TextBox 66">
              <a:extLst>
                <a:ext uri="{FF2B5EF4-FFF2-40B4-BE49-F238E27FC236}">
                  <a16:creationId xmlns:a16="http://schemas.microsoft.com/office/drawing/2014/main" id="{7DAC9520-5BF4-4BDA-7904-555A5E1170A9}"/>
                </a:ext>
              </a:extLst>
            </p:cNvPr>
            <p:cNvSpPr txBox="1"/>
            <p:nvPr/>
          </p:nvSpPr>
          <p:spPr>
            <a:xfrm>
              <a:off x="2593505" y="1417202"/>
              <a:ext cx="466310" cy="338554"/>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µs</a:t>
              </a:r>
            </a:p>
          </p:txBody>
        </p:sp>
        <p:sp>
          <p:nvSpPr>
            <p:cNvPr id="69" name="TextBox 68">
              <a:extLst>
                <a:ext uri="{FF2B5EF4-FFF2-40B4-BE49-F238E27FC236}">
                  <a16:creationId xmlns:a16="http://schemas.microsoft.com/office/drawing/2014/main" id="{C74CB9DA-BB38-38F1-AC95-18C9FB36FE65}"/>
                </a:ext>
              </a:extLst>
            </p:cNvPr>
            <p:cNvSpPr txBox="1"/>
            <p:nvPr/>
          </p:nvSpPr>
          <p:spPr>
            <a:xfrm>
              <a:off x="3207432" y="3068765"/>
              <a:ext cx="455574" cy="338554"/>
            </a:xfrm>
            <a:prstGeom prst="rect">
              <a:avLst/>
            </a:prstGeom>
            <a:noFill/>
          </p:spPr>
          <p:txBody>
            <a:bodyPr wrap="non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pm</a:t>
              </a:r>
            </a:p>
          </p:txBody>
        </p:sp>
        <p:sp>
          <p:nvSpPr>
            <p:cNvPr id="70" name="TextBox 69">
              <a:extLst>
                <a:ext uri="{FF2B5EF4-FFF2-40B4-BE49-F238E27FC236}">
                  <a16:creationId xmlns:a16="http://schemas.microsoft.com/office/drawing/2014/main" id="{8EF1F9D4-38E6-414D-2859-FF16434B8680}"/>
                </a:ext>
              </a:extLst>
            </p:cNvPr>
            <p:cNvSpPr txBox="1"/>
            <p:nvPr/>
          </p:nvSpPr>
          <p:spPr>
            <a:xfrm>
              <a:off x="4392200" y="3075700"/>
              <a:ext cx="455574" cy="338554"/>
            </a:xfrm>
            <a:prstGeom prst="rect">
              <a:avLst/>
            </a:prstGeom>
            <a:noFill/>
          </p:spPr>
          <p:txBody>
            <a:bodyPr wrap="non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nm</a:t>
              </a:r>
            </a:p>
          </p:txBody>
        </p:sp>
        <p:sp>
          <p:nvSpPr>
            <p:cNvPr id="71" name="TextBox 70">
              <a:extLst>
                <a:ext uri="{FF2B5EF4-FFF2-40B4-BE49-F238E27FC236}">
                  <a16:creationId xmlns:a16="http://schemas.microsoft.com/office/drawing/2014/main" id="{7178DB03-DAE0-7298-8570-5B94E79A51E8}"/>
                </a:ext>
              </a:extLst>
            </p:cNvPr>
            <p:cNvSpPr txBox="1"/>
            <p:nvPr/>
          </p:nvSpPr>
          <p:spPr>
            <a:xfrm>
              <a:off x="5521393" y="3061638"/>
              <a:ext cx="490465" cy="338554"/>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µm</a:t>
              </a:r>
            </a:p>
          </p:txBody>
        </p:sp>
        <p:sp>
          <p:nvSpPr>
            <p:cNvPr id="73" name="Freeform 72">
              <a:extLst>
                <a:ext uri="{FF2B5EF4-FFF2-40B4-BE49-F238E27FC236}">
                  <a16:creationId xmlns:a16="http://schemas.microsoft.com/office/drawing/2014/main" id="{7CAC8EBA-DBD9-754F-9DB2-D681FBF17E65}"/>
                </a:ext>
              </a:extLst>
            </p:cNvPr>
            <p:cNvSpPr/>
            <p:nvPr/>
          </p:nvSpPr>
          <p:spPr>
            <a:xfrm>
              <a:off x="3107539" y="3365443"/>
              <a:ext cx="3143995" cy="223126"/>
            </a:xfrm>
            <a:custGeom>
              <a:avLst/>
              <a:gdLst>
                <a:gd name="connsiteX0" fmla="*/ 0 w 2525530"/>
                <a:gd name="connsiteY0" fmla="*/ 0 h 1010212"/>
                <a:gd name="connsiteX1" fmla="*/ 2525530 w 2525530"/>
                <a:gd name="connsiteY1" fmla="*/ 0 h 1010212"/>
                <a:gd name="connsiteX2" fmla="*/ 2525530 w 2525530"/>
                <a:gd name="connsiteY2" fmla="*/ 1010212 h 1010212"/>
                <a:gd name="connsiteX3" fmla="*/ 0 w 2525530"/>
                <a:gd name="connsiteY3" fmla="*/ 1010212 h 1010212"/>
                <a:gd name="connsiteX4" fmla="*/ 0 w 2525530"/>
                <a:gd name="connsiteY4" fmla="*/ 0 h 101021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525530" h="1010212">
                  <a:moveTo>
                    <a:pt x="0" y="0"/>
                  </a:moveTo>
                  <a:lnTo>
                    <a:pt x="2525530" y="0"/>
                  </a:lnTo>
                  <a:lnTo>
                    <a:pt x="2525530" y="1010212"/>
                  </a:lnTo>
                  <a:lnTo>
                    <a:pt x="0" y="1010212"/>
                  </a:lnTo>
                  <a:lnTo>
                    <a:pt x="0" y="0"/>
                  </a:lnTo>
                  <a:close/>
                </a:path>
              </a:pathLst>
            </a:custGeom>
            <a:solidFill>
              <a:srgbClr val="004070"/>
            </a:solidFill>
            <a:ln w="19050">
              <a:solidFill>
                <a:srgbClr val="AEBFA7"/>
              </a:solidFill>
              <a:miter lim="800000"/>
            </a:ln>
            <a:effectLst>
              <a:outerShdw blurRad="63500" sx="102000" sy="102000" algn="ctr" rotWithShape="0">
                <a:prstClr val="black">
                  <a:alpha val="40000"/>
                </a:prstClr>
              </a:outerShdw>
            </a:effectLst>
            <a:scene3d>
              <a:camera prst="orthographicFront">
                <a:rot lat="0" lon="0" rev="0"/>
              </a:camera>
              <a:lightRig rig="threePt" dir="t">
                <a:rot lat="0" lon="0" rev="1200000"/>
              </a:lightRig>
            </a:scene3d>
            <a:sp3d/>
          </p:spPr>
          <p:style>
            <a:lnRef idx="0">
              <a:schemeClr val="accent1"/>
            </a:lnRef>
            <a:fillRef idx="3">
              <a:schemeClr val="accent1"/>
            </a:fillRef>
            <a:effectRef idx="3">
              <a:schemeClr val="accent1"/>
            </a:effectRef>
            <a:fontRef idx="minor">
              <a:schemeClr val="lt1"/>
            </a:fontRef>
          </p:style>
          <p:txBody>
            <a:bodyPr rot="0" spcFirstLastPara="0" vertOverflow="overflow" horzOverflow="overflow" vert="horz" wrap="square" lIns="182880" tIns="182880" rIns="182880" bIns="182880" numCol="1" spcCol="0" rtlCol="0" fromWordArt="0" anchor="ctr" anchorCtr="0" forceAA="0" compatLnSpc="1">
              <a:prstTxWarp prst="textNoShape">
                <a:avLst/>
              </a:prstTxWarp>
              <a:no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1" i="0" u="none" strike="noStrike" kern="1200" cap="none" spc="0" normalizeH="0" baseline="0" noProof="0" dirty="0">
                  <a:ln>
                    <a:noFill/>
                  </a:ln>
                  <a:solidFill>
                    <a:prstClr val="white"/>
                  </a:solidFill>
                  <a:effectLst/>
                  <a:uLnTx/>
                  <a:uFillTx/>
                  <a:ea typeface="+mn-ea"/>
                  <a:cs typeface="+mn-cs"/>
                </a:rPr>
                <a:t>Electronic	       Atomic 	          </a:t>
              </a:r>
              <a:r>
                <a:rPr kumimoji="0" lang="en-US" sz="1200" b="1" i="0" u="none" strike="noStrike" kern="1200" cap="none" spc="0" normalizeH="0" baseline="0" noProof="0" dirty="0" err="1">
                  <a:ln>
                    <a:noFill/>
                  </a:ln>
                  <a:solidFill>
                    <a:prstClr val="white"/>
                  </a:solidFill>
                  <a:effectLst/>
                  <a:uLnTx/>
                  <a:uFillTx/>
                  <a:ea typeface="+mn-ea"/>
                  <a:cs typeface="+mn-cs"/>
                </a:rPr>
                <a:t>Meso</a:t>
              </a:r>
              <a:endParaRPr kumimoji="0" lang="en-US" sz="1200" b="1" i="0" u="none" strike="noStrike" kern="1200" cap="none" spc="0" normalizeH="0" baseline="0" noProof="0" dirty="0">
                <a:ln>
                  <a:noFill/>
                </a:ln>
                <a:solidFill>
                  <a:prstClr val="white"/>
                </a:solidFill>
                <a:effectLst/>
                <a:uLnTx/>
                <a:uFillTx/>
                <a:ea typeface="+mn-ea"/>
                <a:cs typeface="+mn-cs"/>
              </a:endParaRPr>
            </a:p>
          </p:txBody>
        </p:sp>
        <p:grpSp>
          <p:nvGrpSpPr>
            <p:cNvPr id="74" name="Group 73">
              <a:extLst>
                <a:ext uri="{FF2B5EF4-FFF2-40B4-BE49-F238E27FC236}">
                  <a16:creationId xmlns:a16="http://schemas.microsoft.com/office/drawing/2014/main" id="{DAE4496E-E0D2-0B68-DD71-3A93BE4D7C96}"/>
                </a:ext>
              </a:extLst>
            </p:cNvPr>
            <p:cNvGrpSpPr/>
            <p:nvPr/>
          </p:nvGrpSpPr>
          <p:grpSpPr>
            <a:xfrm>
              <a:off x="3449853" y="1754739"/>
              <a:ext cx="2392531" cy="1205060"/>
              <a:chOff x="1472183" y="3785615"/>
              <a:chExt cx="3688325" cy="1857719"/>
            </a:xfrm>
          </p:grpSpPr>
          <p:sp>
            <p:nvSpPr>
              <p:cNvPr id="75" name="Oval 74">
                <a:extLst>
                  <a:ext uri="{FF2B5EF4-FFF2-40B4-BE49-F238E27FC236}">
                    <a16:creationId xmlns:a16="http://schemas.microsoft.com/office/drawing/2014/main" id="{6EF4BA18-6B6D-B0F9-7CE4-7AFD68BD781F}"/>
                  </a:ext>
                </a:extLst>
              </p:cNvPr>
              <p:cNvSpPr/>
              <p:nvPr/>
            </p:nvSpPr>
            <p:spPr>
              <a:xfrm>
                <a:off x="1520777" y="3785615"/>
                <a:ext cx="3561061" cy="1857719"/>
              </a:xfrm>
              <a:prstGeom prst="ellipse">
                <a:avLst/>
              </a:prstGeom>
              <a:solidFill>
                <a:srgbClr val="A13082">
                  <a:alpha val="85000"/>
                </a:srgbClr>
              </a:solidFill>
              <a:ln>
                <a:solidFill>
                  <a:srgbClr val="AEBFA7"/>
                </a:solid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ea typeface="+mn-ea"/>
                  <a:cs typeface="+mn-cs"/>
                </a:endParaRPr>
              </a:p>
            </p:txBody>
          </p:sp>
          <p:sp>
            <p:nvSpPr>
              <p:cNvPr id="76" name="TextBox 75">
                <a:extLst>
                  <a:ext uri="{FF2B5EF4-FFF2-40B4-BE49-F238E27FC236}">
                    <a16:creationId xmlns:a16="http://schemas.microsoft.com/office/drawing/2014/main" id="{F3D43B66-5232-245C-452F-51AFB7B2639F}"/>
                  </a:ext>
                </a:extLst>
              </p:cNvPr>
              <p:cNvSpPr txBox="1"/>
              <p:nvPr/>
            </p:nvSpPr>
            <p:spPr>
              <a:xfrm>
                <a:off x="1472183" y="4447571"/>
                <a:ext cx="3688325" cy="471191"/>
              </a:xfrm>
              <a:prstGeom prst="rect">
                <a:avLst/>
              </a:prstGeom>
              <a:noFill/>
            </p:spPr>
            <p:txBody>
              <a:bodyPr wrap="non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chemeClr val="bg1"/>
                    </a:solidFill>
                    <a:effectLst/>
                    <a:uLnTx/>
                    <a:uFillTx/>
                    <a:ea typeface="+mn-ea"/>
                    <a:cs typeface="+mn-cs"/>
                  </a:rPr>
                  <a:t>Atomistic Molecular Dynamics</a:t>
                </a:r>
              </a:p>
            </p:txBody>
          </p:sp>
        </p:grpSp>
        <p:grpSp>
          <p:nvGrpSpPr>
            <p:cNvPr id="77" name="Group 76">
              <a:extLst>
                <a:ext uri="{FF2B5EF4-FFF2-40B4-BE49-F238E27FC236}">
                  <a16:creationId xmlns:a16="http://schemas.microsoft.com/office/drawing/2014/main" id="{4E502C00-CC07-F3BF-7631-8C0E57F4D0FD}"/>
                </a:ext>
              </a:extLst>
            </p:cNvPr>
            <p:cNvGrpSpPr/>
            <p:nvPr/>
          </p:nvGrpSpPr>
          <p:grpSpPr>
            <a:xfrm>
              <a:off x="3131504" y="2558063"/>
              <a:ext cx="1758696" cy="434137"/>
              <a:chOff x="981416" y="5024019"/>
              <a:chExt cx="2711205" cy="669265"/>
            </a:xfrm>
          </p:grpSpPr>
          <p:sp>
            <p:nvSpPr>
              <p:cNvPr id="78" name="Oval 77">
                <a:extLst>
                  <a:ext uri="{FF2B5EF4-FFF2-40B4-BE49-F238E27FC236}">
                    <a16:creationId xmlns:a16="http://schemas.microsoft.com/office/drawing/2014/main" id="{E134D577-5E9C-BE65-3F09-AD7855CBAE3B}"/>
                  </a:ext>
                </a:extLst>
              </p:cNvPr>
              <p:cNvSpPr/>
              <p:nvPr/>
            </p:nvSpPr>
            <p:spPr>
              <a:xfrm>
                <a:off x="981416" y="5024019"/>
                <a:ext cx="2711205" cy="669265"/>
              </a:xfrm>
              <a:prstGeom prst="ellipse">
                <a:avLst/>
              </a:prstGeom>
              <a:solidFill>
                <a:srgbClr val="F6A025">
                  <a:alpha val="85000"/>
                </a:srgbClr>
              </a:solidFill>
              <a:ln>
                <a:solidFill>
                  <a:srgbClr val="AEBFA7"/>
                </a:solid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ea typeface="+mn-ea"/>
                  <a:cs typeface="+mn-cs"/>
                </a:endParaRPr>
              </a:p>
            </p:txBody>
          </p:sp>
          <p:sp>
            <p:nvSpPr>
              <p:cNvPr id="79" name="TextBox 78">
                <a:extLst>
                  <a:ext uri="{FF2B5EF4-FFF2-40B4-BE49-F238E27FC236}">
                    <a16:creationId xmlns:a16="http://schemas.microsoft.com/office/drawing/2014/main" id="{F48E1365-7DC5-A06A-E4CF-007EBC077C22}"/>
                  </a:ext>
                </a:extLst>
              </p:cNvPr>
              <p:cNvSpPr txBox="1"/>
              <p:nvPr/>
            </p:nvSpPr>
            <p:spPr>
              <a:xfrm>
                <a:off x="1082429" y="5167699"/>
                <a:ext cx="2488303" cy="471193"/>
              </a:xfrm>
              <a:prstGeom prst="rect">
                <a:avLst/>
              </a:prstGeom>
              <a:noFill/>
            </p:spPr>
            <p:txBody>
              <a:bodyPr wrap="non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chemeClr val="bg1"/>
                    </a:solidFill>
                    <a:effectLst/>
                    <a:uLnTx/>
                    <a:uFillTx/>
                    <a:ea typeface="+mn-ea"/>
                    <a:cs typeface="+mn-cs"/>
                  </a:rPr>
                  <a:t>Electronic Structure</a:t>
                </a:r>
              </a:p>
            </p:txBody>
          </p:sp>
        </p:grpSp>
      </p:grpSp>
      <p:sp>
        <p:nvSpPr>
          <p:cNvPr id="233" name="Rectangle 232">
            <a:extLst>
              <a:ext uri="{FF2B5EF4-FFF2-40B4-BE49-F238E27FC236}">
                <a16:creationId xmlns:a16="http://schemas.microsoft.com/office/drawing/2014/main" id="{197EE4F5-FA0E-0F17-5ECD-3A341E627578}"/>
              </a:ext>
            </a:extLst>
          </p:cNvPr>
          <p:cNvSpPr/>
          <p:nvPr/>
        </p:nvSpPr>
        <p:spPr>
          <a:xfrm>
            <a:off x="762000" y="4267200"/>
            <a:ext cx="8076862" cy="2315314"/>
          </a:xfrm>
          <a:prstGeom prst="rect">
            <a:avLst/>
          </a:prstGeom>
          <a:ln>
            <a:noFill/>
          </a:ln>
        </p:spPr>
        <p:style>
          <a:lnRef idx="2">
            <a:schemeClr val="accent6"/>
          </a:lnRef>
          <a:fillRef idx="1">
            <a:schemeClr val="lt1"/>
          </a:fillRef>
          <a:effectRef idx="0">
            <a:schemeClr val="accent6"/>
          </a:effectRef>
          <a:fontRef idx="minor">
            <a:schemeClr val="dk1"/>
          </a:fontRef>
        </p:style>
        <p:txBody>
          <a:bodyPr rtlCol="0" anchor="ctr"/>
          <a:lstStyle/>
          <a:p>
            <a:pPr algn="ctr"/>
            <a:endParaRPr lang="en-US"/>
          </a:p>
        </p:txBody>
      </p:sp>
    </p:spTree>
    <p:extLst>
      <p:ext uri="{BB962C8B-B14F-4D97-AF65-F5344CB8AC3E}">
        <p14:creationId xmlns:p14="http://schemas.microsoft.com/office/powerpoint/2010/main" val="1886350710"/>
      </p:ext>
    </p:extLst>
  </p:cSld>
  <p:clrMapOvr>
    <a:masterClrMapping/>
  </p:clrMapOvr>
  <mc:AlternateContent xmlns:mc="http://schemas.openxmlformats.org/markup-compatibility/2006" xmlns:p14="http://schemas.microsoft.com/office/powerpoint/2010/main">
    <mc:Choice Requires="p14">
      <p:transition spd="slow" p14:dur="2000" advTm="31214"/>
    </mc:Choice>
    <mc:Fallback xmlns="">
      <p:transition spd="slow" advTm="31214"/>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Slide Number Placeholder 5">
            <a:extLst>
              <a:ext uri="{FF2B5EF4-FFF2-40B4-BE49-F238E27FC236}">
                <a16:creationId xmlns:a16="http://schemas.microsoft.com/office/drawing/2014/main" id="{67BCF260-F4E9-57F6-CFE1-9B69C659FE94}"/>
              </a:ext>
            </a:extLst>
          </p:cNvPr>
          <p:cNvSpPr>
            <a:spLocks noGrp="1"/>
          </p:cNvSpPr>
          <p:nvPr>
            <p:ph type="sldNum" sz="quarter" idx="4294967295"/>
          </p:nvPr>
        </p:nvSpPr>
        <p:spPr>
          <a:xfrm>
            <a:off x="8567530" y="6535611"/>
            <a:ext cx="609600" cy="414588"/>
          </a:xfrm>
          <a:prstGeom prst="rect">
            <a:avLst/>
          </a:prstGeom>
        </p:spPr>
        <p:txBody>
          <a:bodyPr/>
          <a:lstStyle/>
          <a:p>
            <a:fld id="{092552A5-1676-4338-8794-F2C241E2F684}" type="slidenum">
              <a:rPr lang="en-US" smtClean="0"/>
              <a:pPr/>
              <a:t>4</a:t>
            </a:fld>
            <a:endParaRPr lang="en-US" dirty="0"/>
          </a:p>
        </p:txBody>
      </p:sp>
      <p:sp>
        <p:nvSpPr>
          <p:cNvPr id="10" name="Title 1">
            <a:extLst>
              <a:ext uri="{FF2B5EF4-FFF2-40B4-BE49-F238E27FC236}">
                <a16:creationId xmlns:a16="http://schemas.microsoft.com/office/drawing/2014/main" id="{BACBDC19-6B0A-740D-0A9A-C5835E38BAE8}"/>
              </a:ext>
            </a:extLst>
          </p:cNvPr>
          <p:cNvSpPr txBox="1">
            <a:spLocks/>
          </p:cNvSpPr>
          <p:nvPr/>
        </p:nvSpPr>
        <p:spPr>
          <a:xfrm>
            <a:off x="101989" y="59335"/>
            <a:ext cx="8040449" cy="838201"/>
          </a:xfrm>
          <a:prstGeom prst="rect">
            <a:avLst/>
          </a:prstGeom>
        </p:spPr>
        <p:txBody>
          <a:bodyPr vert="horz" lIns="91440" tIns="45720" rIns="91440" bIns="45720" rtlCol="0" anchor="ctr">
            <a:noAutofit/>
          </a:bodyPr>
          <a:lstStyle>
            <a:lvl1pPr algn="l" defTabSz="685800" rtl="0" eaLnBrk="1" latinLnBrk="0" hangingPunct="1">
              <a:lnSpc>
                <a:spcPct val="90000"/>
              </a:lnSpc>
              <a:spcBef>
                <a:spcPct val="0"/>
              </a:spcBef>
              <a:buNone/>
              <a:defRPr sz="3300" kern="1200">
                <a:solidFill>
                  <a:schemeClr val="tx1"/>
                </a:solidFill>
                <a:latin typeface="+mj-lt"/>
                <a:ea typeface="+mj-ea"/>
                <a:cs typeface="+mj-cs"/>
              </a:defRPr>
            </a:lvl1pPr>
          </a:lstStyle>
          <a:p>
            <a:endParaRPr lang="en-US" sz="2400" b="1" dirty="0"/>
          </a:p>
        </p:txBody>
      </p:sp>
      <p:grpSp>
        <p:nvGrpSpPr>
          <p:cNvPr id="13" name="Group 12">
            <a:extLst>
              <a:ext uri="{FF2B5EF4-FFF2-40B4-BE49-F238E27FC236}">
                <a16:creationId xmlns:a16="http://schemas.microsoft.com/office/drawing/2014/main" id="{C4C1DFC3-C9C1-CEE3-B53F-67FD5DAAC72F}"/>
              </a:ext>
            </a:extLst>
          </p:cNvPr>
          <p:cNvGrpSpPr/>
          <p:nvPr/>
        </p:nvGrpSpPr>
        <p:grpSpPr>
          <a:xfrm>
            <a:off x="2775159" y="1403453"/>
            <a:ext cx="3803247" cy="2605915"/>
            <a:chOff x="2586061" y="982654"/>
            <a:chExt cx="3803247" cy="2605915"/>
          </a:xfrm>
        </p:grpSpPr>
        <p:cxnSp>
          <p:nvCxnSpPr>
            <p:cNvPr id="53" name="Straight Arrow Connector 52">
              <a:extLst>
                <a:ext uri="{FF2B5EF4-FFF2-40B4-BE49-F238E27FC236}">
                  <a16:creationId xmlns:a16="http://schemas.microsoft.com/office/drawing/2014/main" id="{85A62624-CBBD-F501-6501-9EEE0EB0D4CB}"/>
                </a:ext>
              </a:extLst>
            </p:cNvPr>
            <p:cNvCxnSpPr>
              <a:cxnSpLocks/>
            </p:cNvCxnSpPr>
            <p:nvPr/>
          </p:nvCxnSpPr>
          <p:spPr>
            <a:xfrm flipV="1">
              <a:off x="3028950" y="1311769"/>
              <a:ext cx="0" cy="1749869"/>
            </a:xfrm>
            <a:prstGeom prst="straightConnector1">
              <a:avLst/>
            </a:prstGeom>
            <a:ln w="6350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54" name="Straight Arrow Connector 53">
              <a:extLst>
                <a:ext uri="{FF2B5EF4-FFF2-40B4-BE49-F238E27FC236}">
                  <a16:creationId xmlns:a16="http://schemas.microsoft.com/office/drawing/2014/main" id="{68057175-8F24-6A5E-AD50-AF4F2F0305FA}"/>
                </a:ext>
              </a:extLst>
            </p:cNvPr>
            <p:cNvCxnSpPr>
              <a:cxnSpLocks/>
            </p:cNvCxnSpPr>
            <p:nvPr/>
          </p:nvCxnSpPr>
          <p:spPr>
            <a:xfrm>
              <a:off x="3012919" y="3076533"/>
              <a:ext cx="3144000" cy="0"/>
            </a:xfrm>
            <a:prstGeom prst="straightConnector1">
              <a:avLst/>
            </a:prstGeom>
            <a:ln w="63500">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55" name="TextBox 54">
              <a:extLst>
                <a:ext uri="{FF2B5EF4-FFF2-40B4-BE49-F238E27FC236}">
                  <a16:creationId xmlns:a16="http://schemas.microsoft.com/office/drawing/2014/main" id="{DE0B6E8B-402D-A4B9-0297-93AEC34E5024}"/>
                </a:ext>
              </a:extLst>
            </p:cNvPr>
            <p:cNvSpPr txBox="1"/>
            <p:nvPr/>
          </p:nvSpPr>
          <p:spPr>
            <a:xfrm>
              <a:off x="2709010" y="982654"/>
              <a:ext cx="601447" cy="338554"/>
            </a:xfrm>
            <a:prstGeom prst="rect">
              <a:avLst/>
            </a:prstGeom>
            <a:noFill/>
          </p:spPr>
          <p:txBody>
            <a:bodyPr wrap="non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Time</a:t>
              </a:r>
              <a:endParaRPr kumimoji="0" lang="en-US" sz="2000" b="0" i="0" u="none" strike="noStrike" kern="1200" cap="none" spc="0" normalizeH="0" baseline="0" noProof="0" dirty="0">
                <a:ln>
                  <a:noFill/>
                </a:ln>
                <a:solidFill>
                  <a:prstClr val="black"/>
                </a:solidFill>
                <a:effectLst/>
                <a:uLnTx/>
                <a:uFillTx/>
                <a:ea typeface="+mn-ea"/>
                <a:cs typeface="+mn-cs"/>
              </a:endParaRPr>
            </a:p>
          </p:txBody>
        </p:sp>
        <p:sp>
          <p:nvSpPr>
            <p:cNvPr id="56" name="TextBox 55">
              <a:extLst>
                <a:ext uri="{FF2B5EF4-FFF2-40B4-BE49-F238E27FC236}">
                  <a16:creationId xmlns:a16="http://schemas.microsoft.com/office/drawing/2014/main" id="{4954D373-2C37-4194-FF45-27C8B574BDD2}"/>
                </a:ext>
              </a:extLst>
            </p:cNvPr>
            <p:cNvSpPr txBox="1"/>
            <p:nvPr/>
          </p:nvSpPr>
          <p:spPr>
            <a:xfrm>
              <a:off x="5710917" y="2668180"/>
              <a:ext cx="678391" cy="307777"/>
            </a:xfrm>
            <a:prstGeom prst="rect">
              <a:avLst/>
            </a:prstGeom>
            <a:noFill/>
          </p:spPr>
          <p:txBody>
            <a:bodyPr wrap="non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prstClr val="black"/>
                  </a:solidFill>
                  <a:effectLst/>
                  <a:uLnTx/>
                  <a:uFillTx/>
                  <a:ea typeface="+mn-ea"/>
                  <a:cs typeface="+mn-cs"/>
                </a:rPr>
                <a:t>Length</a:t>
              </a:r>
            </a:p>
          </p:txBody>
        </p:sp>
        <p:cxnSp>
          <p:nvCxnSpPr>
            <p:cNvPr id="57" name="Straight Connector 56">
              <a:extLst>
                <a:ext uri="{FF2B5EF4-FFF2-40B4-BE49-F238E27FC236}">
                  <a16:creationId xmlns:a16="http://schemas.microsoft.com/office/drawing/2014/main" id="{3843DB32-6AC9-BC3B-BB88-1B7280899294}"/>
                </a:ext>
              </a:extLst>
            </p:cNvPr>
            <p:cNvCxnSpPr>
              <a:cxnSpLocks/>
            </p:cNvCxnSpPr>
            <p:nvPr/>
          </p:nvCxnSpPr>
          <p:spPr>
            <a:xfrm>
              <a:off x="2966228" y="2772004"/>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58" name="Straight Connector 57">
              <a:extLst>
                <a:ext uri="{FF2B5EF4-FFF2-40B4-BE49-F238E27FC236}">
                  <a16:creationId xmlns:a16="http://schemas.microsoft.com/office/drawing/2014/main" id="{CD122E7E-7AF4-A4D0-7DCD-3EFDF642D3A9}"/>
                </a:ext>
              </a:extLst>
            </p:cNvPr>
            <p:cNvCxnSpPr>
              <a:cxnSpLocks/>
            </p:cNvCxnSpPr>
            <p:nvPr/>
          </p:nvCxnSpPr>
          <p:spPr>
            <a:xfrm>
              <a:off x="2966228" y="2167099"/>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59" name="Straight Connector 58">
              <a:extLst>
                <a:ext uri="{FF2B5EF4-FFF2-40B4-BE49-F238E27FC236}">
                  <a16:creationId xmlns:a16="http://schemas.microsoft.com/office/drawing/2014/main" id="{9A7B2D61-06DC-D454-F6A3-CB23659F2884}"/>
                </a:ext>
              </a:extLst>
            </p:cNvPr>
            <p:cNvCxnSpPr>
              <a:cxnSpLocks/>
            </p:cNvCxnSpPr>
            <p:nvPr/>
          </p:nvCxnSpPr>
          <p:spPr>
            <a:xfrm>
              <a:off x="2966228" y="1589795"/>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61" name="Straight Connector 60">
              <a:extLst>
                <a:ext uri="{FF2B5EF4-FFF2-40B4-BE49-F238E27FC236}">
                  <a16:creationId xmlns:a16="http://schemas.microsoft.com/office/drawing/2014/main" id="{62DE4F59-9307-7D46-7575-815BC6E1BC47}"/>
                </a:ext>
              </a:extLst>
            </p:cNvPr>
            <p:cNvCxnSpPr>
              <a:cxnSpLocks/>
            </p:cNvCxnSpPr>
            <p:nvPr/>
          </p:nvCxnSpPr>
          <p:spPr>
            <a:xfrm rot="5400000">
              <a:off x="3333638" y="3070557"/>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62" name="Straight Connector 61">
              <a:extLst>
                <a:ext uri="{FF2B5EF4-FFF2-40B4-BE49-F238E27FC236}">
                  <a16:creationId xmlns:a16="http://schemas.microsoft.com/office/drawing/2014/main" id="{857B91E9-CA77-15CB-7B9A-21AE12D42AC7}"/>
                </a:ext>
              </a:extLst>
            </p:cNvPr>
            <p:cNvCxnSpPr>
              <a:cxnSpLocks/>
            </p:cNvCxnSpPr>
            <p:nvPr/>
          </p:nvCxnSpPr>
          <p:spPr>
            <a:xfrm rot="5400000">
              <a:off x="4530344" y="3077075"/>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63" name="Straight Connector 62">
              <a:extLst>
                <a:ext uri="{FF2B5EF4-FFF2-40B4-BE49-F238E27FC236}">
                  <a16:creationId xmlns:a16="http://schemas.microsoft.com/office/drawing/2014/main" id="{5D9E6B94-A5B1-B17C-C36E-E957E9FC7673}"/>
                </a:ext>
              </a:extLst>
            </p:cNvPr>
            <p:cNvCxnSpPr>
              <a:cxnSpLocks/>
            </p:cNvCxnSpPr>
            <p:nvPr/>
          </p:nvCxnSpPr>
          <p:spPr>
            <a:xfrm rot="5400000">
              <a:off x="5727237" y="3076174"/>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sp>
          <p:nvSpPr>
            <p:cNvPr id="65" name="TextBox 64">
              <a:extLst>
                <a:ext uri="{FF2B5EF4-FFF2-40B4-BE49-F238E27FC236}">
                  <a16:creationId xmlns:a16="http://schemas.microsoft.com/office/drawing/2014/main" id="{95DE93FB-AB6F-BD57-914C-9C5E826D255D}"/>
                </a:ext>
              </a:extLst>
            </p:cNvPr>
            <p:cNvSpPr txBox="1"/>
            <p:nvPr/>
          </p:nvSpPr>
          <p:spPr>
            <a:xfrm>
              <a:off x="2586061" y="2551711"/>
              <a:ext cx="436388" cy="338554"/>
            </a:xfrm>
            <a:prstGeom prst="rect">
              <a:avLst/>
            </a:prstGeom>
            <a:noFill/>
          </p:spPr>
          <p:txBody>
            <a:bodyPr wrap="squar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err="1">
                  <a:ln>
                    <a:noFill/>
                  </a:ln>
                  <a:solidFill>
                    <a:prstClr val="black"/>
                  </a:solidFill>
                  <a:effectLst/>
                  <a:uLnTx/>
                  <a:uFillTx/>
                  <a:ea typeface="+mn-ea"/>
                  <a:cs typeface="+mn-cs"/>
                </a:rPr>
                <a:t>ps</a:t>
              </a:r>
              <a:endParaRPr kumimoji="0" lang="en-US" sz="1600" b="0" i="0" u="none" strike="noStrike" kern="1200" cap="none" spc="0" normalizeH="0" baseline="0" noProof="0" dirty="0">
                <a:ln>
                  <a:noFill/>
                </a:ln>
                <a:solidFill>
                  <a:prstClr val="black"/>
                </a:solidFill>
                <a:effectLst/>
                <a:uLnTx/>
                <a:uFillTx/>
                <a:ea typeface="+mn-ea"/>
                <a:cs typeface="+mn-cs"/>
              </a:endParaRPr>
            </a:p>
          </p:txBody>
        </p:sp>
        <p:sp>
          <p:nvSpPr>
            <p:cNvPr id="66" name="TextBox 65">
              <a:extLst>
                <a:ext uri="{FF2B5EF4-FFF2-40B4-BE49-F238E27FC236}">
                  <a16:creationId xmlns:a16="http://schemas.microsoft.com/office/drawing/2014/main" id="{169AD7E8-F3C7-C2EE-CF59-50CCE3DB6967}"/>
                </a:ext>
              </a:extLst>
            </p:cNvPr>
            <p:cNvSpPr txBox="1"/>
            <p:nvPr/>
          </p:nvSpPr>
          <p:spPr>
            <a:xfrm>
              <a:off x="2588047" y="1968478"/>
              <a:ext cx="457732" cy="338554"/>
            </a:xfrm>
            <a:prstGeom prst="rect">
              <a:avLst/>
            </a:prstGeom>
            <a:noFill/>
          </p:spPr>
          <p:txBody>
            <a:bodyPr wrap="squar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ns</a:t>
              </a:r>
            </a:p>
          </p:txBody>
        </p:sp>
        <p:sp>
          <p:nvSpPr>
            <p:cNvPr id="67" name="TextBox 66">
              <a:extLst>
                <a:ext uri="{FF2B5EF4-FFF2-40B4-BE49-F238E27FC236}">
                  <a16:creationId xmlns:a16="http://schemas.microsoft.com/office/drawing/2014/main" id="{7DAC9520-5BF4-4BDA-7904-555A5E1170A9}"/>
                </a:ext>
              </a:extLst>
            </p:cNvPr>
            <p:cNvSpPr txBox="1"/>
            <p:nvPr/>
          </p:nvSpPr>
          <p:spPr>
            <a:xfrm>
              <a:off x="2593505" y="1417202"/>
              <a:ext cx="466310" cy="338554"/>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µs</a:t>
              </a:r>
            </a:p>
          </p:txBody>
        </p:sp>
        <p:sp>
          <p:nvSpPr>
            <p:cNvPr id="69" name="TextBox 68">
              <a:extLst>
                <a:ext uri="{FF2B5EF4-FFF2-40B4-BE49-F238E27FC236}">
                  <a16:creationId xmlns:a16="http://schemas.microsoft.com/office/drawing/2014/main" id="{C74CB9DA-BB38-38F1-AC95-18C9FB36FE65}"/>
                </a:ext>
              </a:extLst>
            </p:cNvPr>
            <p:cNvSpPr txBox="1"/>
            <p:nvPr/>
          </p:nvSpPr>
          <p:spPr>
            <a:xfrm>
              <a:off x="3207432" y="3068765"/>
              <a:ext cx="455574" cy="338554"/>
            </a:xfrm>
            <a:prstGeom prst="rect">
              <a:avLst/>
            </a:prstGeom>
            <a:noFill/>
          </p:spPr>
          <p:txBody>
            <a:bodyPr wrap="non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pm</a:t>
              </a:r>
            </a:p>
          </p:txBody>
        </p:sp>
        <p:sp>
          <p:nvSpPr>
            <p:cNvPr id="70" name="TextBox 69">
              <a:extLst>
                <a:ext uri="{FF2B5EF4-FFF2-40B4-BE49-F238E27FC236}">
                  <a16:creationId xmlns:a16="http://schemas.microsoft.com/office/drawing/2014/main" id="{8EF1F9D4-38E6-414D-2859-FF16434B8680}"/>
                </a:ext>
              </a:extLst>
            </p:cNvPr>
            <p:cNvSpPr txBox="1"/>
            <p:nvPr/>
          </p:nvSpPr>
          <p:spPr>
            <a:xfrm>
              <a:off x="4392200" y="3075700"/>
              <a:ext cx="455574" cy="338554"/>
            </a:xfrm>
            <a:prstGeom prst="rect">
              <a:avLst/>
            </a:prstGeom>
            <a:noFill/>
          </p:spPr>
          <p:txBody>
            <a:bodyPr wrap="non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nm</a:t>
              </a:r>
            </a:p>
          </p:txBody>
        </p:sp>
        <p:sp>
          <p:nvSpPr>
            <p:cNvPr id="71" name="TextBox 70">
              <a:extLst>
                <a:ext uri="{FF2B5EF4-FFF2-40B4-BE49-F238E27FC236}">
                  <a16:creationId xmlns:a16="http://schemas.microsoft.com/office/drawing/2014/main" id="{7178DB03-DAE0-7298-8570-5B94E79A51E8}"/>
                </a:ext>
              </a:extLst>
            </p:cNvPr>
            <p:cNvSpPr txBox="1"/>
            <p:nvPr/>
          </p:nvSpPr>
          <p:spPr>
            <a:xfrm>
              <a:off x="5521393" y="3061638"/>
              <a:ext cx="490465" cy="338554"/>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µm</a:t>
              </a:r>
            </a:p>
          </p:txBody>
        </p:sp>
        <p:sp>
          <p:nvSpPr>
            <p:cNvPr id="73" name="Freeform 72">
              <a:extLst>
                <a:ext uri="{FF2B5EF4-FFF2-40B4-BE49-F238E27FC236}">
                  <a16:creationId xmlns:a16="http://schemas.microsoft.com/office/drawing/2014/main" id="{7CAC8EBA-DBD9-754F-9DB2-D681FBF17E65}"/>
                </a:ext>
              </a:extLst>
            </p:cNvPr>
            <p:cNvSpPr/>
            <p:nvPr/>
          </p:nvSpPr>
          <p:spPr>
            <a:xfrm>
              <a:off x="3107539" y="3365443"/>
              <a:ext cx="3143995" cy="223126"/>
            </a:xfrm>
            <a:custGeom>
              <a:avLst/>
              <a:gdLst>
                <a:gd name="connsiteX0" fmla="*/ 0 w 2525530"/>
                <a:gd name="connsiteY0" fmla="*/ 0 h 1010212"/>
                <a:gd name="connsiteX1" fmla="*/ 2525530 w 2525530"/>
                <a:gd name="connsiteY1" fmla="*/ 0 h 1010212"/>
                <a:gd name="connsiteX2" fmla="*/ 2525530 w 2525530"/>
                <a:gd name="connsiteY2" fmla="*/ 1010212 h 1010212"/>
                <a:gd name="connsiteX3" fmla="*/ 0 w 2525530"/>
                <a:gd name="connsiteY3" fmla="*/ 1010212 h 1010212"/>
                <a:gd name="connsiteX4" fmla="*/ 0 w 2525530"/>
                <a:gd name="connsiteY4" fmla="*/ 0 h 101021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525530" h="1010212">
                  <a:moveTo>
                    <a:pt x="0" y="0"/>
                  </a:moveTo>
                  <a:lnTo>
                    <a:pt x="2525530" y="0"/>
                  </a:lnTo>
                  <a:lnTo>
                    <a:pt x="2525530" y="1010212"/>
                  </a:lnTo>
                  <a:lnTo>
                    <a:pt x="0" y="1010212"/>
                  </a:lnTo>
                  <a:lnTo>
                    <a:pt x="0" y="0"/>
                  </a:lnTo>
                  <a:close/>
                </a:path>
              </a:pathLst>
            </a:custGeom>
            <a:solidFill>
              <a:srgbClr val="004070"/>
            </a:solidFill>
            <a:ln w="19050">
              <a:solidFill>
                <a:srgbClr val="AEBFA7"/>
              </a:solidFill>
              <a:miter lim="800000"/>
            </a:ln>
            <a:effectLst>
              <a:outerShdw blurRad="63500" sx="102000" sy="102000" algn="ctr" rotWithShape="0">
                <a:prstClr val="black">
                  <a:alpha val="40000"/>
                </a:prstClr>
              </a:outerShdw>
            </a:effectLst>
            <a:scene3d>
              <a:camera prst="orthographicFront">
                <a:rot lat="0" lon="0" rev="0"/>
              </a:camera>
              <a:lightRig rig="threePt" dir="t">
                <a:rot lat="0" lon="0" rev="1200000"/>
              </a:lightRig>
            </a:scene3d>
            <a:sp3d/>
          </p:spPr>
          <p:style>
            <a:lnRef idx="0">
              <a:schemeClr val="accent1"/>
            </a:lnRef>
            <a:fillRef idx="3">
              <a:schemeClr val="accent1"/>
            </a:fillRef>
            <a:effectRef idx="3">
              <a:schemeClr val="accent1"/>
            </a:effectRef>
            <a:fontRef idx="minor">
              <a:schemeClr val="lt1"/>
            </a:fontRef>
          </p:style>
          <p:txBody>
            <a:bodyPr rot="0" spcFirstLastPara="0" vertOverflow="overflow" horzOverflow="overflow" vert="horz" wrap="square" lIns="182880" tIns="182880" rIns="182880" bIns="182880" numCol="1" spcCol="0" rtlCol="0" fromWordArt="0" anchor="ctr" anchorCtr="0" forceAA="0" compatLnSpc="1">
              <a:prstTxWarp prst="textNoShape">
                <a:avLst/>
              </a:prstTxWarp>
              <a:no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1" i="0" u="none" strike="noStrike" kern="1200" cap="none" spc="0" normalizeH="0" baseline="0" noProof="0" dirty="0">
                  <a:ln>
                    <a:noFill/>
                  </a:ln>
                  <a:solidFill>
                    <a:prstClr val="white"/>
                  </a:solidFill>
                  <a:effectLst/>
                  <a:uLnTx/>
                  <a:uFillTx/>
                  <a:ea typeface="+mn-ea"/>
                  <a:cs typeface="+mn-cs"/>
                </a:rPr>
                <a:t>Electronic	       Atomic 	          </a:t>
              </a:r>
              <a:r>
                <a:rPr kumimoji="0" lang="en-US" sz="1200" b="1" i="0" u="none" strike="noStrike" kern="1200" cap="none" spc="0" normalizeH="0" baseline="0" noProof="0" dirty="0" err="1">
                  <a:ln>
                    <a:noFill/>
                  </a:ln>
                  <a:solidFill>
                    <a:prstClr val="white"/>
                  </a:solidFill>
                  <a:effectLst/>
                  <a:uLnTx/>
                  <a:uFillTx/>
                  <a:ea typeface="+mn-ea"/>
                  <a:cs typeface="+mn-cs"/>
                </a:rPr>
                <a:t>Meso</a:t>
              </a:r>
              <a:endParaRPr kumimoji="0" lang="en-US" sz="1200" b="1" i="0" u="none" strike="noStrike" kern="1200" cap="none" spc="0" normalizeH="0" baseline="0" noProof="0" dirty="0">
                <a:ln>
                  <a:noFill/>
                </a:ln>
                <a:solidFill>
                  <a:prstClr val="white"/>
                </a:solidFill>
                <a:effectLst/>
                <a:uLnTx/>
                <a:uFillTx/>
                <a:ea typeface="+mn-ea"/>
                <a:cs typeface="+mn-cs"/>
              </a:endParaRPr>
            </a:p>
          </p:txBody>
        </p:sp>
        <p:grpSp>
          <p:nvGrpSpPr>
            <p:cNvPr id="74" name="Group 73">
              <a:extLst>
                <a:ext uri="{FF2B5EF4-FFF2-40B4-BE49-F238E27FC236}">
                  <a16:creationId xmlns:a16="http://schemas.microsoft.com/office/drawing/2014/main" id="{DAE4496E-E0D2-0B68-DD71-3A93BE4D7C96}"/>
                </a:ext>
              </a:extLst>
            </p:cNvPr>
            <p:cNvGrpSpPr/>
            <p:nvPr/>
          </p:nvGrpSpPr>
          <p:grpSpPr>
            <a:xfrm>
              <a:off x="3449853" y="1754739"/>
              <a:ext cx="2392531" cy="1205060"/>
              <a:chOff x="1472183" y="3785615"/>
              <a:chExt cx="3688325" cy="1857719"/>
            </a:xfrm>
          </p:grpSpPr>
          <p:sp>
            <p:nvSpPr>
              <p:cNvPr id="75" name="Oval 74">
                <a:extLst>
                  <a:ext uri="{FF2B5EF4-FFF2-40B4-BE49-F238E27FC236}">
                    <a16:creationId xmlns:a16="http://schemas.microsoft.com/office/drawing/2014/main" id="{6EF4BA18-6B6D-B0F9-7CE4-7AFD68BD781F}"/>
                  </a:ext>
                </a:extLst>
              </p:cNvPr>
              <p:cNvSpPr/>
              <p:nvPr/>
            </p:nvSpPr>
            <p:spPr>
              <a:xfrm>
                <a:off x="1520777" y="3785615"/>
                <a:ext cx="3561061" cy="1857719"/>
              </a:xfrm>
              <a:prstGeom prst="ellipse">
                <a:avLst/>
              </a:prstGeom>
              <a:solidFill>
                <a:srgbClr val="A13082">
                  <a:alpha val="85000"/>
                </a:srgbClr>
              </a:solidFill>
              <a:ln>
                <a:solidFill>
                  <a:srgbClr val="AEBFA7"/>
                </a:solid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ea typeface="+mn-ea"/>
                  <a:cs typeface="+mn-cs"/>
                </a:endParaRPr>
              </a:p>
            </p:txBody>
          </p:sp>
          <p:sp>
            <p:nvSpPr>
              <p:cNvPr id="76" name="TextBox 75">
                <a:extLst>
                  <a:ext uri="{FF2B5EF4-FFF2-40B4-BE49-F238E27FC236}">
                    <a16:creationId xmlns:a16="http://schemas.microsoft.com/office/drawing/2014/main" id="{F3D43B66-5232-245C-452F-51AFB7B2639F}"/>
                  </a:ext>
                </a:extLst>
              </p:cNvPr>
              <p:cNvSpPr txBox="1"/>
              <p:nvPr/>
            </p:nvSpPr>
            <p:spPr>
              <a:xfrm>
                <a:off x="1472183" y="4447571"/>
                <a:ext cx="3688325" cy="471191"/>
              </a:xfrm>
              <a:prstGeom prst="rect">
                <a:avLst/>
              </a:prstGeom>
              <a:noFill/>
            </p:spPr>
            <p:txBody>
              <a:bodyPr wrap="non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chemeClr val="bg1"/>
                    </a:solidFill>
                    <a:effectLst/>
                    <a:uLnTx/>
                    <a:uFillTx/>
                    <a:ea typeface="+mn-ea"/>
                    <a:cs typeface="+mn-cs"/>
                  </a:rPr>
                  <a:t>Atomistic Molecular Dynamics</a:t>
                </a:r>
              </a:p>
            </p:txBody>
          </p:sp>
        </p:grpSp>
        <p:grpSp>
          <p:nvGrpSpPr>
            <p:cNvPr id="77" name="Group 76">
              <a:extLst>
                <a:ext uri="{FF2B5EF4-FFF2-40B4-BE49-F238E27FC236}">
                  <a16:creationId xmlns:a16="http://schemas.microsoft.com/office/drawing/2014/main" id="{4E502C00-CC07-F3BF-7631-8C0E57F4D0FD}"/>
                </a:ext>
              </a:extLst>
            </p:cNvPr>
            <p:cNvGrpSpPr/>
            <p:nvPr/>
          </p:nvGrpSpPr>
          <p:grpSpPr>
            <a:xfrm>
              <a:off x="3131504" y="2558063"/>
              <a:ext cx="1758696" cy="434137"/>
              <a:chOff x="981416" y="5024019"/>
              <a:chExt cx="2711205" cy="669265"/>
            </a:xfrm>
          </p:grpSpPr>
          <p:sp>
            <p:nvSpPr>
              <p:cNvPr id="78" name="Oval 77">
                <a:extLst>
                  <a:ext uri="{FF2B5EF4-FFF2-40B4-BE49-F238E27FC236}">
                    <a16:creationId xmlns:a16="http://schemas.microsoft.com/office/drawing/2014/main" id="{E134D577-5E9C-BE65-3F09-AD7855CBAE3B}"/>
                  </a:ext>
                </a:extLst>
              </p:cNvPr>
              <p:cNvSpPr/>
              <p:nvPr/>
            </p:nvSpPr>
            <p:spPr>
              <a:xfrm>
                <a:off x="981416" y="5024019"/>
                <a:ext cx="2711205" cy="669265"/>
              </a:xfrm>
              <a:prstGeom prst="ellipse">
                <a:avLst/>
              </a:prstGeom>
              <a:solidFill>
                <a:srgbClr val="F6A025">
                  <a:alpha val="85000"/>
                </a:srgbClr>
              </a:solidFill>
              <a:ln>
                <a:solidFill>
                  <a:srgbClr val="AEBFA7"/>
                </a:solid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ea typeface="+mn-ea"/>
                  <a:cs typeface="+mn-cs"/>
                </a:endParaRPr>
              </a:p>
            </p:txBody>
          </p:sp>
          <p:sp>
            <p:nvSpPr>
              <p:cNvPr id="79" name="TextBox 78">
                <a:extLst>
                  <a:ext uri="{FF2B5EF4-FFF2-40B4-BE49-F238E27FC236}">
                    <a16:creationId xmlns:a16="http://schemas.microsoft.com/office/drawing/2014/main" id="{F48E1365-7DC5-A06A-E4CF-007EBC077C22}"/>
                  </a:ext>
                </a:extLst>
              </p:cNvPr>
              <p:cNvSpPr txBox="1"/>
              <p:nvPr/>
            </p:nvSpPr>
            <p:spPr>
              <a:xfrm>
                <a:off x="1082429" y="5167699"/>
                <a:ext cx="2488303" cy="471193"/>
              </a:xfrm>
              <a:prstGeom prst="rect">
                <a:avLst/>
              </a:prstGeom>
              <a:noFill/>
            </p:spPr>
            <p:txBody>
              <a:bodyPr wrap="non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chemeClr val="bg1"/>
                    </a:solidFill>
                    <a:effectLst/>
                    <a:uLnTx/>
                    <a:uFillTx/>
                    <a:ea typeface="+mn-ea"/>
                    <a:cs typeface="+mn-cs"/>
                  </a:rPr>
                  <a:t>Electronic Structure</a:t>
                </a:r>
              </a:p>
            </p:txBody>
          </p:sp>
        </p:grpSp>
      </p:grpSp>
      <p:grpSp>
        <p:nvGrpSpPr>
          <p:cNvPr id="11" name="Group 10">
            <a:extLst>
              <a:ext uri="{FF2B5EF4-FFF2-40B4-BE49-F238E27FC236}">
                <a16:creationId xmlns:a16="http://schemas.microsoft.com/office/drawing/2014/main" id="{FDC05FA0-A370-DAD9-8BBE-A621899F49D0}"/>
              </a:ext>
            </a:extLst>
          </p:cNvPr>
          <p:cNvGrpSpPr/>
          <p:nvPr/>
        </p:nvGrpSpPr>
        <p:grpSpPr>
          <a:xfrm>
            <a:off x="-21853" y="1430311"/>
            <a:ext cx="2864603" cy="2587444"/>
            <a:chOff x="362601" y="1641675"/>
            <a:chExt cx="2864603" cy="2587444"/>
          </a:xfrm>
        </p:grpSpPr>
        <p:pic>
          <p:nvPicPr>
            <p:cNvPr id="98" name="Picture 97">
              <a:extLst>
                <a:ext uri="{FF2B5EF4-FFF2-40B4-BE49-F238E27FC236}">
                  <a16:creationId xmlns:a16="http://schemas.microsoft.com/office/drawing/2014/main" id="{EBDA4800-DD97-6770-4872-1BAF5F587213}"/>
                </a:ext>
              </a:extLst>
            </p:cNvPr>
            <p:cNvPicPr>
              <a:picLocks noChangeAspect="1"/>
            </p:cNvPicPr>
            <p:nvPr/>
          </p:nvPicPr>
          <p:blipFill>
            <a:blip r:embed="rId3"/>
            <a:stretch>
              <a:fillRect/>
            </a:stretch>
          </p:blipFill>
          <p:spPr>
            <a:xfrm>
              <a:off x="1913157" y="3083575"/>
              <a:ext cx="1231459" cy="1145544"/>
            </a:xfrm>
            <a:prstGeom prst="rect">
              <a:avLst/>
            </a:prstGeom>
          </p:spPr>
        </p:pic>
        <p:sp>
          <p:nvSpPr>
            <p:cNvPr id="99" name="Rectangle 19">
              <a:extLst>
                <a:ext uri="{FF2B5EF4-FFF2-40B4-BE49-F238E27FC236}">
                  <a16:creationId xmlns:a16="http://schemas.microsoft.com/office/drawing/2014/main" id="{902DA086-4DF9-AC99-4142-616F0738F0BB}"/>
                </a:ext>
              </a:extLst>
            </p:cNvPr>
            <p:cNvSpPr>
              <a:spLocks noChangeArrowheads="1"/>
            </p:cNvSpPr>
            <p:nvPr/>
          </p:nvSpPr>
          <p:spPr bwMode="auto">
            <a:xfrm>
              <a:off x="486443" y="1940505"/>
              <a:ext cx="2659739" cy="1815882"/>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p>
              <a:pPr marL="285750" indent="-285750">
                <a:buFont typeface="Arial" panose="020B0604020202020204" pitchFamily="34" charset="0"/>
                <a:buChar char="•"/>
              </a:pPr>
              <a:r>
                <a:rPr lang="en-US" sz="1400" dirty="0"/>
                <a:t>Input: ion (atom) positions, </a:t>
              </a:r>
              <a:r>
                <a:rPr lang="en-US" sz="1400" b="1" dirty="0"/>
                <a:t>pseudopotential</a:t>
              </a:r>
            </a:p>
            <a:p>
              <a:pPr marL="285750" indent="-285750">
                <a:buFont typeface="Arial" panose="020B0604020202020204" pitchFamily="34" charset="0"/>
                <a:buChar char="•"/>
              </a:pPr>
              <a:r>
                <a:rPr lang="en-US" sz="1400" dirty="0"/>
                <a:t>Output: </a:t>
              </a:r>
              <a:r>
                <a:rPr lang="en-US" sz="1400" b="1" dirty="0"/>
                <a:t>electronic structure</a:t>
              </a:r>
              <a:r>
                <a:rPr lang="en-US" sz="1400" dirty="0"/>
                <a:t>, energy, forces, stress</a:t>
              </a:r>
            </a:p>
            <a:p>
              <a:pPr marL="285750" indent="-285750">
                <a:buFont typeface="Arial" panose="020B0604020202020204" pitchFamily="34" charset="0"/>
                <a:buChar char="•"/>
              </a:pPr>
              <a:r>
                <a:rPr lang="en-US" sz="1400" b="1" dirty="0">
                  <a:solidFill>
                    <a:srgbClr val="0073D4"/>
                  </a:solidFill>
                </a:rPr>
                <a:t>Immense predictive power</a:t>
              </a:r>
            </a:p>
            <a:p>
              <a:pPr marL="285750" indent="-285750">
                <a:buFont typeface="Arial" panose="020B0604020202020204" pitchFamily="34" charset="0"/>
                <a:buChar char="•"/>
              </a:pPr>
              <a:r>
                <a:rPr lang="en-US" sz="1400" b="1" dirty="0">
                  <a:solidFill>
                    <a:srgbClr val="C00000"/>
                  </a:solidFill>
                </a:rPr>
                <a:t>Expensive</a:t>
              </a:r>
            </a:p>
            <a:p>
              <a:pPr marL="285750" indent="-285750">
                <a:buFont typeface="Arial" panose="020B0604020202020204" pitchFamily="34" charset="0"/>
                <a:buChar char="•"/>
              </a:pPr>
              <a:r>
                <a:rPr lang="en-US" sz="1400" b="1" dirty="0">
                  <a:solidFill>
                    <a:srgbClr val="C00000"/>
                  </a:solidFill>
                </a:rPr>
                <a:t>O(N^3) scaling</a:t>
              </a:r>
            </a:p>
            <a:p>
              <a:pPr marL="285750" indent="-285750">
                <a:buFont typeface="Arial" panose="020B0604020202020204" pitchFamily="34" charset="0"/>
                <a:buChar char="•"/>
              </a:pPr>
              <a:r>
                <a:rPr lang="en-US" sz="1400" b="1" dirty="0">
                  <a:solidFill>
                    <a:srgbClr val="C00000"/>
                  </a:solidFill>
                </a:rPr>
                <a:t>N ~ 100s-1000s</a:t>
              </a:r>
            </a:p>
          </p:txBody>
        </p:sp>
        <p:sp>
          <p:nvSpPr>
            <p:cNvPr id="100" name="Rectangle 99">
              <a:extLst>
                <a:ext uri="{FF2B5EF4-FFF2-40B4-BE49-F238E27FC236}">
                  <a16:creationId xmlns:a16="http://schemas.microsoft.com/office/drawing/2014/main" id="{B3206059-4B2E-B087-C4F8-221843FE1748}"/>
                </a:ext>
              </a:extLst>
            </p:cNvPr>
            <p:cNvSpPr/>
            <p:nvPr/>
          </p:nvSpPr>
          <p:spPr>
            <a:xfrm>
              <a:off x="362601" y="1641675"/>
              <a:ext cx="2864603" cy="338554"/>
            </a:xfrm>
            <a:prstGeom prst="rect">
              <a:avLst/>
            </a:prstGeom>
          </p:spPr>
          <p:txBody>
            <a:bodyPr wrap="square">
              <a:spAutoFit/>
            </a:bodyPr>
            <a:lstStyle/>
            <a:p>
              <a:pPr algn="ctr"/>
              <a:r>
                <a:rPr lang="en-US" sz="1600" b="1" u="sng" dirty="0">
                  <a:ea typeface="ＭＳ Ｐゴシック" charset="0"/>
                  <a:cs typeface="ＭＳ Ｐゴシック" charset="0"/>
                </a:rPr>
                <a:t>Quantum Simulations</a:t>
              </a:r>
              <a:endParaRPr lang="en-US" sz="1600" u="sng" dirty="0"/>
            </a:p>
          </p:txBody>
        </p:sp>
      </p:grpSp>
      <p:sp>
        <p:nvSpPr>
          <p:cNvPr id="101" name="Rectangle 19">
            <a:extLst>
              <a:ext uri="{FF2B5EF4-FFF2-40B4-BE49-F238E27FC236}">
                <a16:creationId xmlns:a16="http://schemas.microsoft.com/office/drawing/2014/main" id="{12593E7F-93F9-4ECE-F37A-4B42BEF762F8}"/>
              </a:ext>
            </a:extLst>
          </p:cNvPr>
          <p:cNvSpPr>
            <a:spLocks noChangeArrowheads="1"/>
          </p:cNvSpPr>
          <p:nvPr/>
        </p:nvSpPr>
        <p:spPr bwMode="auto">
          <a:xfrm>
            <a:off x="6527438" y="1675273"/>
            <a:ext cx="2633788" cy="138499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p>
            <a:pPr marL="285750" indent="-285750">
              <a:buFont typeface="Arial" panose="020B0604020202020204" pitchFamily="34" charset="0"/>
              <a:buChar char="•"/>
            </a:pPr>
            <a:r>
              <a:rPr lang="en-US" sz="1400" dirty="0"/>
              <a:t>Input: atom positions, </a:t>
            </a:r>
            <a:r>
              <a:rPr lang="en-US" sz="1400" b="1" dirty="0"/>
              <a:t>interatomic potential</a:t>
            </a:r>
          </a:p>
          <a:p>
            <a:pPr marL="285750" indent="-285750">
              <a:buFont typeface="Arial" panose="020B0604020202020204" pitchFamily="34" charset="0"/>
              <a:buChar char="•"/>
            </a:pPr>
            <a:r>
              <a:rPr lang="en-US" sz="1400" dirty="0"/>
              <a:t>Output: energy, forces, stress</a:t>
            </a:r>
          </a:p>
          <a:p>
            <a:pPr marL="285750" indent="-285750">
              <a:buFont typeface="Arial" panose="020B0604020202020204" pitchFamily="34" charset="0"/>
              <a:buChar char="•"/>
            </a:pPr>
            <a:r>
              <a:rPr lang="en-US" sz="1400" b="1" dirty="0">
                <a:solidFill>
                  <a:srgbClr val="0073D4"/>
                </a:solidFill>
              </a:rPr>
              <a:t>O(N) scaling</a:t>
            </a:r>
          </a:p>
          <a:p>
            <a:pPr marL="285750" indent="-285750">
              <a:buFont typeface="Arial" panose="020B0604020202020204" pitchFamily="34" charset="0"/>
              <a:buChar char="•"/>
            </a:pPr>
            <a:r>
              <a:rPr lang="en-US" sz="1400" b="1" dirty="0">
                <a:solidFill>
                  <a:srgbClr val="0073D4"/>
                </a:solidFill>
              </a:rPr>
              <a:t>N ~ millions, billions</a:t>
            </a:r>
          </a:p>
          <a:p>
            <a:pPr marL="285750" indent="-285750">
              <a:buFont typeface="Arial" panose="020B0604020202020204" pitchFamily="34" charset="0"/>
              <a:buChar char="•"/>
            </a:pPr>
            <a:r>
              <a:rPr lang="en-US" sz="1400" b="1" dirty="0">
                <a:solidFill>
                  <a:srgbClr val="C00000"/>
                </a:solidFill>
              </a:rPr>
              <a:t>Accuracy is a problem</a:t>
            </a:r>
          </a:p>
        </p:txBody>
      </p:sp>
      <p:sp>
        <p:nvSpPr>
          <p:cNvPr id="102" name="Rectangle 101">
            <a:extLst>
              <a:ext uri="{FF2B5EF4-FFF2-40B4-BE49-F238E27FC236}">
                <a16:creationId xmlns:a16="http://schemas.microsoft.com/office/drawing/2014/main" id="{7315F409-C242-EB6D-9F0E-935D23F9A7B9}"/>
              </a:ext>
            </a:extLst>
          </p:cNvPr>
          <p:cNvSpPr/>
          <p:nvPr/>
        </p:nvSpPr>
        <p:spPr>
          <a:xfrm>
            <a:off x="6329835" y="1371600"/>
            <a:ext cx="2712176" cy="338554"/>
          </a:xfrm>
          <a:prstGeom prst="rect">
            <a:avLst/>
          </a:prstGeom>
        </p:spPr>
        <p:txBody>
          <a:bodyPr wrap="square">
            <a:spAutoFit/>
          </a:bodyPr>
          <a:lstStyle/>
          <a:p>
            <a:r>
              <a:rPr lang="en-US" sz="1600" b="1" u="sng" dirty="0">
                <a:ea typeface="ＭＳ Ｐゴシック" charset="0"/>
              </a:rPr>
              <a:t>Classical Molecular Dynamics</a:t>
            </a:r>
            <a:endParaRPr lang="en-US" sz="1600" u="sng" dirty="0"/>
          </a:p>
        </p:txBody>
      </p:sp>
      <p:pic>
        <p:nvPicPr>
          <p:cNvPr id="103" name="Picture 102">
            <a:extLst>
              <a:ext uri="{FF2B5EF4-FFF2-40B4-BE49-F238E27FC236}">
                <a16:creationId xmlns:a16="http://schemas.microsoft.com/office/drawing/2014/main" id="{3095A481-81CF-515D-5E50-FCBE43ABFE7D}"/>
              </a:ext>
            </a:extLst>
          </p:cNvPr>
          <p:cNvPicPr>
            <a:picLocks noChangeAspect="1"/>
          </p:cNvPicPr>
          <p:nvPr/>
        </p:nvPicPr>
        <p:blipFill>
          <a:blip r:embed="rId4"/>
          <a:stretch>
            <a:fillRect/>
          </a:stretch>
        </p:blipFill>
        <p:spPr>
          <a:xfrm>
            <a:off x="6781462" y="3082011"/>
            <a:ext cx="2057400" cy="526694"/>
          </a:xfrm>
          <a:prstGeom prst="rect">
            <a:avLst/>
          </a:prstGeom>
        </p:spPr>
      </p:pic>
      <p:pic>
        <p:nvPicPr>
          <p:cNvPr id="106" name="Picture 105">
            <a:extLst>
              <a:ext uri="{FF2B5EF4-FFF2-40B4-BE49-F238E27FC236}">
                <a16:creationId xmlns:a16="http://schemas.microsoft.com/office/drawing/2014/main" id="{FA95E474-BCD3-5799-C115-B088C9B10A80}"/>
              </a:ext>
            </a:extLst>
          </p:cNvPr>
          <p:cNvPicPr>
            <a:picLocks noChangeAspect="1"/>
          </p:cNvPicPr>
          <p:nvPr/>
        </p:nvPicPr>
        <p:blipFill>
          <a:blip r:embed="rId5"/>
          <a:stretch>
            <a:fillRect/>
          </a:stretch>
        </p:blipFill>
        <p:spPr>
          <a:xfrm>
            <a:off x="3586860" y="4986873"/>
            <a:ext cx="2231919" cy="1050201"/>
          </a:xfrm>
          <a:prstGeom prst="rect">
            <a:avLst/>
          </a:prstGeom>
        </p:spPr>
      </p:pic>
      <p:sp>
        <p:nvSpPr>
          <p:cNvPr id="107" name="Rectangle 106">
            <a:extLst>
              <a:ext uri="{FF2B5EF4-FFF2-40B4-BE49-F238E27FC236}">
                <a16:creationId xmlns:a16="http://schemas.microsoft.com/office/drawing/2014/main" id="{D35083F2-DA7D-EE10-F267-831EAD10F2E2}"/>
              </a:ext>
            </a:extLst>
          </p:cNvPr>
          <p:cNvSpPr/>
          <p:nvPr/>
        </p:nvSpPr>
        <p:spPr>
          <a:xfrm>
            <a:off x="2306107" y="4514161"/>
            <a:ext cx="4935819" cy="369332"/>
          </a:xfrm>
          <a:prstGeom prst="rect">
            <a:avLst/>
          </a:prstGeom>
        </p:spPr>
        <p:txBody>
          <a:bodyPr wrap="square">
            <a:spAutoFit/>
          </a:bodyPr>
          <a:lstStyle/>
          <a:p>
            <a:pPr algn="ctr"/>
            <a:r>
              <a:rPr lang="en-US" b="1" dirty="0"/>
              <a:t>Machine-Learned Interatomic Potential (MLIAP)</a:t>
            </a:r>
          </a:p>
        </p:txBody>
      </p:sp>
      <p:sp>
        <p:nvSpPr>
          <p:cNvPr id="108" name="Rectangle 107">
            <a:extLst>
              <a:ext uri="{FF2B5EF4-FFF2-40B4-BE49-F238E27FC236}">
                <a16:creationId xmlns:a16="http://schemas.microsoft.com/office/drawing/2014/main" id="{9C353871-AA56-1088-C374-C2081A41042C}"/>
              </a:ext>
            </a:extLst>
          </p:cNvPr>
          <p:cNvSpPr/>
          <p:nvPr/>
        </p:nvSpPr>
        <p:spPr>
          <a:xfrm>
            <a:off x="2959353" y="6182404"/>
            <a:ext cx="3358206" cy="400110"/>
          </a:xfrm>
          <a:prstGeom prst="rect">
            <a:avLst/>
          </a:prstGeom>
        </p:spPr>
        <p:txBody>
          <a:bodyPr wrap="square">
            <a:spAutoFit/>
          </a:bodyPr>
          <a:lstStyle/>
          <a:p>
            <a:pPr algn="ctr"/>
            <a:r>
              <a:rPr lang="en-US" sz="2000" i="1" dirty="0" err="1"/>
              <a:t>Energy</a:t>
            </a:r>
            <a:r>
              <a:rPr lang="en-US" sz="2000" i="1" baseline="-25000" dirty="0" err="1"/>
              <a:t>i</a:t>
            </a:r>
            <a:r>
              <a:rPr lang="en-US" sz="2000" i="1" dirty="0"/>
              <a:t> </a:t>
            </a:r>
            <a:r>
              <a:rPr lang="en-US" sz="2000" dirty="0"/>
              <a:t>= </a:t>
            </a:r>
            <a:r>
              <a:rPr lang="en-US" sz="2000" i="1" dirty="0"/>
              <a:t>U(features)</a:t>
            </a:r>
          </a:p>
        </p:txBody>
      </p:sp>
      <p:sp>
        <p:nvSpPr>
          <p:cNvPr id="14" name="Bent Arrow 13">
            <a:extLst>
              <a:ext uri="{FF2B5EF4-FFF2-40B4-BE49-F238E27FC236}">
                <a16:creationId xmlns:a16="http://schemas.microsoft.com/office/drawing/2014/main" id="{29ECA890-88C2-DCF3-3058-FDB0246953FD}"/>
              </a:ext>
            </a:extLst>
          </p:cNvPr>
          <p:cNvSpPr/>
          <p:nvPr/>
        </p:nvSpPr>
        <p:spPr>
          <a:xfrm rot="16200000" flipV="1">
            <a:off x="7099531" y="4453712"/>
            <a:ext cx="1066800" cy="1328235"/>
          </a:xfrm>
          <a:prstGeom prst="bentArrow">
            <a:avLst>
              <a:gd name="adj1" fmla="val 13571"/>
              <a:gd name="adj2" fmla="val 25000"/>
              <a:gd name="adj3" fmla="val 25000"/>
              <a:gd name="adj4" fmla="val 43750"/>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09" name="Bent Arrow 108">
            <a:extLst>
              <a:ext uri="{FF2B5EF4-FFF2-40B4-BE49-F238E27FC236}">
                <a16:creationId xmlns:a16="http://schemas.microsoft.com/office/drawing/2014/main" id="{2F2074AE-1ADC-3EB4-9AE8-0250F27EF218}"/>
              </a:ext>
            </a:extLst>
          </p:cNvPr>
          <p:cNvSpPr/>
          <p:nvPr/>
        </p:nvSpPr>
        <p:spPr>
          <a:xfrm rot="10800000" flipH="1">
            <a:off x="1239307" y="4447565"/>
            <a:ext cx="1066800" cy="1328235"/>
          </a:xfrm>
          <a:prstGeom prst="bentArrow">
            <a:avLst>
              <a:gd name="adj1" fmla="val 13571"/>
              <a:gd name="adj2" fmla="val 25000"/>
              <a:gd name="adj3" fmla="val 25000"/>
              <a:gd name="adj4" fmla="val 43750"/>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10" name="TextBox 109">
            <a:extLst>
              <a:ext uri="{FF2B5EF4-FFF2-40B4-BE49-F238E27FC236}">
                <a16:creationId xmlns:a16="http://schemas.microsoft.com/office/drawing/2014/main" id="{8223663A-B8D5-F713-FB69-49B5B61205F8}"/>
              </a:ext>
            </a:extLst>
          </p:cNvPr>
          <p:cNvSpPr txBox="1"/>
          <p:nvPr/>
        </p:nvSpPr>
        <p:spPr>
          <a:xfrm>
            <a:off x="987590" y="5912064"/>
            <a:ext cx="1570233" cy="369332"/>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dirty="0">
                <a:solidFill>
                  <a:prstClr val="black"/>
                </a:solidFill>
              </a:rPr>
              <a:t>Ground truth</a:t>
            </a:r>
            <a:endParaRPr kumimoji="0" lang="en-US" b="0" i="0" u="none" strike="noStrike" kern="1200" cap="none" spc="0" normalizeH="0" baseline="0" noProof="0" dirty="0">
              <a:ln>
                <a:noFill/>
              </a:ln>
              <a:solidFill>
                <a:prstClr val="black"/>
              </a:solidFill>
              <a:effectLst/>
              <a:uLnTx/>
              <a:uFillTx/>
              <a:ea typeface="+mn-ea"/>
              <a:cs typeface="+mn-cs"/>
            </a:endParaRPr>
          </a:p>
        </p:txBody>
      </p:sp>
      <p:sp>
        <p:nvSpPr>
          <p:cNvPr id="111" name="TextBox 110">
            <a:extLst>
              <a:ext uri="{FF2B5EF4-FFF2-40B4-BE49-F238E27FC236}">
                <a16:creationId xmlns:a16="http://schemas.microsoft.com/office/drawing/2014/main" id="{121E69A7-B729-B9B2-29DD-47C3FE6CA79D}"/>
              </a:ext>
            </a:extLst>
          </p:cNvPr>
          <p:cNvSpPr txBox="1"/>
          <p:nvPr/>
        </p:nvSpPr>
        <p:spPr>
          <a:xfrm>
            <a:off x="6510212" y="5912064"/>
            <a:ext cx="2384809" cy="369332"/>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dirty="0">
                <a:solidFill>
                  <a:prstClr val="black"/>
                </a:solidFill>
              </a:rPr>
              <a:t>Reduced order model</a:t>
            </a:r>
            <a:endParaRPr kumimoji="0" lang="en-US" b="0" i="0" u="none" strike="noStrike" kern="1200" cap="none" spc="0" normalizeH="0" baseline="0" noProof="0" dirty="0">
              <a:ln>
                <a:noFill/>
              </a:ln>
              <a:solidFill>
                <a:prstClr val="black"/>
              </a:solidFill>
              <a:effectLst/>
              <a:uLnTx/>
              <a:uFillTx/>
              <a:ea typeface="+mn-ea"/>
              <a:cs typeface="+mn-cs"/>
            </a:endParaRPr>
          </a:p>
        </p:txBody>
      </p:sp>
      <p:sp>
        <p:nvSpPr>
          <p:cNvPr id="112" name="Title 1">
            <a:extLst>
              <a:ext uri="{FF2B5EF4-FFF2-40B4-BE49-F238E27FC236}">
                <a16:creationId xmlns:a16="http://schemas.microsoft.com/office/drawing/2014/main" id="{43DE1E84-D327-9183-FFF2-6A8577759352}"/>
              </a:ext>
            </a:extLst>
          </p:cNvPr>
          <p:cNvSpPr txBox="1">
            <a:spLocks/>
          </p:cNvSpPr>
          <p:nvPr/>
        </p:nvSpPr>
        <p:spPr>
          <a:xfrm>
            <a:off x="84027" y="81762"/>
            <a:ext cx="7886700" cy="838201"/>
          </a:xfrm>
          <a:prstGeom prst="rect">
            <a:avLst/>
          </a:prstGeom>
        </p:spPr>
        <p:txBody>
          <a:bodyPr vert="horz" lIns="91440" tIns="45720" rIns="91440" bIns="45720" rtlCol="0" anchor="ctr">
            <a:noAutofit/>
          </a:bodyPr>
          <a:lstStyle>
            <a:lvl1pPr algn="l" defTabSz="685800" rtl="0" eaLnBrk="1" latinLnBrk="0" hangingPunct="1">
              <a:lnSpc>
                <a:spcPct val="90000"/>
              </a:lnSpc>
              <a:spcBef>
                <a:spcPct val="0"/>
              </a:spcBef>
              <a:buNone/>
              <a:defRPr sz="3300" kern="1200">
                <a:solidFill>
                  <a:schemeClr val="tx1"/>
                </a:solidFill>
                <a:latin typeface="+mj-lt"/>
                <a:ea typeface="+mj-ea"/>
                <a:cs typeface="+mj-cs"/>
              </a:defRPr>
            </a:lvl1pPr>
          </a:lstStyle>
          <a:p>
            <a:r>
              <a:rPr lang="en-US" sz="2400" b="1" dirty="0"/>
              <a:t>Molecular dynamics (MD) codes can simulate much larger systems, but traditional interatomic potentials limit accuracy.</a:t>
            </a:r>
          </a:p>
        </p:txBody>
      </p:sp>
      <p:sp>
        <p:nvSpPr>
          <p:cNvPr id="2" name="Rectangle 1">
            <a:extLst>
              <a:ext uri="{FF2B5EF4-FFF2-40B4-BE49-F238E27FC236}">
                <a16:creationId xmlns:a16="http://schemas.microsoft.com/office/drawing/2014/main" id="{3C9817D7-17A6-4615-5699-289EC69FC54C}"/>
              </a:ext>
            </a:extLst>
          </p:cNvPr>
          <p:cNvSpPr/>
          <p:nvPr/>
        </p:nvSpPr>
        <p:spPr>
          <a:xfrm>
            <a:off x="762000" y="4267200"/>
            <a:ext cx="8076862" cy="2315314"/>
          </a:xfrm>
          <a:prstGeom prst="rect">
            <a:avLst/>
          </a:prstGeom>
          <a:ln>
            <a:noFill/>
          </a:ln>
        </p:spPr>
        <p:style>
          <a:lnRef idx="2">
            <a:schemeClr val="accent6"/>
          </a:lnRef>
          <a:fillRef idx="1">
            <a:schemeClr val="lt1"/>
          </a:fillRef>
          <a:effectRef idx="0">
            <a:schemeClr val="accent6"/>
          </a:effectRef>
          <a:fontRef idx="minor">
            <a:schemeClr val="dk1"/>
          </a:fontRef>
        </p:style>
        <p:txBody>
          <a:bodyPr rtlCol="0" anchor="ctr"/>
          <a:lstStyle/>
          <a:p>
            <a:pPr algn="ctr"/>
            <a:endParaRPr lang="en-US"/>
          </a:p>
        </p:txBody>
      </p:sp>
    </p:spTree>
    <p:extLst>
      <p:ext uri="{BB962C8B-B14F-4D97-AF65-F5344CB8AC3E}">
        <p14:creationId xmlns:p14="http://schemas.microsoft.com/office/powerpoint/2010/main" val="742441063"/>
      </p:ext>
    </p:extLst>
  </p:cSld>
  <p:clrMapOvr>
    <a:masterClrMapping/>
  </p:clrMapOvr>
  <mc:AlternateContent xmlns:mc="http://schemas.openxmlformats.org/markup-compatibility/2006" xmlns:p14="http://schemas.microsoft.com/office/powerpoint/2010/main">
    <mc:Choice Requires="p14">
      <p:transition spd="slow" p14:dur="2000" advTm="43885"/>
    </mc:Choice>
    <mc:Fallback xmlns="">
      <p:transition spd="slow" advTm="43885"/>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Slide Number Placeholder 5">
            <a:extLst>
              <a:ext uri="{FF2B5EF4-FFF2-40B4-BE49-F238E27FC236}">
                <a16:creationId xmlns:a16="http://schemas.microsoft.com/office/drawing/2014/main" id="{67BCF260-F4E9-57F6-CFE1-9B69C659FE94}"/>
              </a:ext>
            </a:extLst>
          </p:cNvPr>
          <p:cNvSpPr>
            <a:spLocks noGrp="1"/>
          </p:cNvSpPr>
          <p:nvPr>
            <p:ph type="sldNum" sz="quarter" idx="4294967295"/>
          </p:nvPr>
        </p:nvSpPr>
        <p:spPr>
          <a:xfrm>
            <a:off x="8567530" y="6535611"/>
            <a:ext cx="609600" cy="414588"/>
          </a:xfrm>
          <a:prstGeom prst="rect">
            <a:avLst/>
          </a:prstGeom>
        </p:spPr>
        <p:txBody>
          <a:bodyPr/>
          <a:lstStyle/>
          <a:p>
            <a:fld id="{092552A5-1676-4338-8794-F2C241E2F684}" type="slidenum">
              <a:rPr lang="en-US" smtClean="0"/>
              <a:pPr/>
              <a:t>5</a:t>
            </a:fld>
            <a:endParaRPr lang="en-US" dirty="0"/>
          </a:p>
        </p:txBody>
      </p:sp>
      <p:sp>
        <p:nvSpPr>
          <p:cNvPr id="10" name="Title 1">
            <a:extLst>
              <a:ext uri="{FF2B5EF4-FFF2-40B4-BE49-F238E27FC236}">
                <a16:creationId xmlns:a16="http://schemas.microsoft.com/office/drawing/2014/main" id="{BACBDC19-6B0A-740D-0A9A-C5835E38BAE8}"/>
              </a:ext>
            </a:extLst>
          </p:cNvPr>
          <p:cNvSpPr txBox="1">
            <a:spLocks/>
          </p:cNvSpPr>
          <p:nvPr/>
        </p:nvSpPr>
        <p:spPr>
          <a:xfrm>
            <a:off x="101989" y="59335"/>
            <a:ext cx="8040449" cy="838201"/>
          </a:xfrm>
          <a:prstGeom prst="rect">
            <a:avLst/>
          </a:prstGeom>
        </p:spPr>
        <p:txBody>
          <a:bodyPr vert="horz" lIns="91440" tIns="45720" rIns="91440" bIns="45720" rtlCol="0" anchor="ctr">
            <a:noAutofit/>
          </a:bodyPr>
          <a:lstStyle>
            <a:lvl1pPr algn="l" defTabSz="685800" rtl="0" eaLnBrk="1" latinLnBrk="0" hangingPunct="1">
              <a:lnSpc>
                <a:spcPct val="90000"/>
              </a:lnSpc>
              <a:spcBef>
                <a:spcPct val="0"/>
              </a:spcBef>
              <a:buNone/>
              <a:defRPr sz="3300" kern="1200">
                <a:solidFill>
                  <a:schemeClr val="tx1"/>
                </a:solidFill>
                <a:latin typeface="+mj-lt"/>
                <a:ea typeface="+mj-ea"/>
                <a:cs typeface="+mj-cs"/>
              </a:defRPr>
            </a:lvl1pPr>
          </a:lstStyle>
          <a:p>
            <a:endParaRPr lang="en-US" sz="2400" b="1" dirty="0"/>
          </a:p>
        </p:txBody>
      </p:sp>
      <p:grpSp>
        <p:nvGrpSpPr>
          <p:cNvPr id="13" name="Group 12">
            <a:extLst>
              <a:ext uri="{FF2B5EF4-FFF2-40B4-BE49-F238E27FC236}">
                <a16:creationId xmlns:a16="http://schemas.microsoft.com/office/drawing/2014/main" id="{C4C1DFC3-C9C1-CEE3-B53F-67FD5DAAC72F}"/>
              </a:ext>
            </a:extLst>
          </p:cNvPr>
          <p:cNvGrpSpPr/>
          <p:nvPr/>
        </p:nvGrpSpPr>
        <p:grpSpPr>
          <a:xfrm>
            <a:off x="2775159" y="1403453"/>
            <a:ext cx="3803247" cy="2605915"/>
            <a:chOff x="2586061" y="982654"/>
            <a:chExt cx="3803247" cy="2605915"/>
          </a:xfrm>
        </p:grpSpPr>
        <p:cxnSp>
          <p:nvCxnSpPr>
            <p:cNvPr id="53" name="Straight Arrow Connector 52">
              <a:extLst>
                <a:ext uri="{FF2B5EF4-FFF2-40B4-BE49-F238E27FC236}">
                  <a16:creationId xmlns:a16="http://schemas.microsoft.com/office/drawing/2014/main" id="{85A62624-CBBD-F501-6501-9EEE0EB0D4CB}"/>
                </a:ext>
              </a:extLst>
            </p:cNvPr>
            <p:cNvCxnSpPr>
              <a:cxnSpLocks/>
            </p:cNvCxnSpPr>
            <p:nvPr/>
          </p:nvCxnSpPr>
          <p:spPr>
            <a:xfrm flipV="1">
              <a:off x="3028950" y="1311769"/>
              <a:ext cx="0" cy="1749869"/>
            </a:xfrm>
            <a:prstGeom prst="straightConnector1">
              <a:avLst/>
            </a:prstGeom>
            <a:ln w="6350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54" name="Straight Arrow Connector 53">
              <a:extLst>
                <a:ext uri="{FF2B5EF4-FFF2-40B4-BE49-F238E27FC236}">
                  <a16:creationId xmlns:a16="http://schemas.microsoft.com/office/drawing/2014/main" id="{68057175-8F24-6A5E-AD50-AF4F2F0305FA}"/>
                </a:ext>
              </a:extLst>
            </p:cNvPr>
            <p:cNvCxnSpPr>
              <a:cxnSpLocks/>
            </p:cNvCxnSpPr>
            <p:nvPr/>
          </p:nvCxnSpPr>
          <p:spPr>
            <a:xfrm>
              <a:off x="3012919" y="3076533"/>
              <a:ext cx="3144000" cy="0"/>
            </a:xfrm>
            <a:prstGeom prst="straightConnector1">
              <a:avLst/>
            </a:prstGeom>
            <a:ln w="63500">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55" name="TextBox 54">
              <a:extLst>
                <a:ext uri="{FF2B5EF4-FFF2-40B4-BE49-F238E27FC236}">
                  <a16:creationId xmlns:a16="http://schemas.microsoft.com/office/drawing/2014/main" id="{DE0B6E8B-402D-A4B9-0297-93AEC34E5024}"/>
                </a:ext>
              </a:extLst>
            </p:cNvPr>
            <p:cNvSpPr txBox="1"/>
            <p:nvPr/>
          </p:nvSpPr>
          <p:spPr>
            <a:xfrm>
              <a:off x="2709010" y="982654"/>
              <a:ext cx="601447" cy="338554"/>
            </a:xfrm>
            <a:prstGeom prst="rect">
              <a:avLst/>
            </a:prstGeom>
            <a:noFill/>
          </p:spPr>
          <p:txBody>
            <a:bodyPr wrap="non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Time</a:t>
              </a:r>
              <a:endParaRPr kumimoji="0" lang="en-US" sz="2000" b="0" i="0" u="none" strike="noStrike" kern="1200" cap="none" spc="0" normalizeH="0" baseline="0" noProof="0" dirty="0">
                <a:ln>
                  <a:noFill/>
                </a:ln>
                <a:solidFill>
                  <a:prstClr val="black"/>
                </a:solidFill>
                <a:effectLst/>
                <a:uLnTx/>
                <a:uFillTx/>
                <a:ea typeface="+mn-ea"/>
                <a:cs typeface="+mn-cs"/>
              </a:endParaRPr>
            </a:p>
          </p:txBody>
        </p:sp>
        <p:sp>
          <p:nvSpPr>
            <p:cNvPr id="56" name="TextBox 55">
              <a:extLst>
                <a:ext uri="{FF2B5EF4-FFF2-40B4-BE49-F238E27FC236}">
                  <a16:creationId xmlns:a16="http://schemas.microsoft.com/office/drawing/2014/main" id="{4954D373-2C37-4194-FF45-27C8B574BDD2}"/>
                </a:ext>
              </a:extLst>
            </p:cNvPr>
            <p:cNvSpPr txBox="1"/>
            <p:nvPr/>
          </p:nvSpPr>
          <p:spPr>
            <a:xfrm>
              <a:off x="5710917" y="2668180"/>
              <a:ext cx="678391" cy="307777"/>
            </a:xfrm>
            <a:prstGeom prst="rect">
              <a:avLst/>
            </a:prstGeom>
            <a:noFill/>
          </p:spPr>
          <p:txBody>
            <a:bodyPr wrap="non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prstClr val="black"/>
                  </a:solidFill>
                  <a:effectLst/>
                  <a:uLnTx/>
                  <a:uFillTx/>
                  <a:ea typeface="+mn-ea"/>
                  <a:cs typeface="+mn-cs"/>
                </a:rPr>
                <a:t>Length</a:t>
              </a:r>
            </a:p>
          </p:txBody>
        </p:sp>
        <p:cxnSp>
          <p:nvCxnSpPr>
            <p:cNvPr id="57" name="Straight Connector 56">
              <a:extLst>
                <a:ext uri="{FF2B5EF4-FFF2-40B4-BE49-F238E27FC236}">
                  <a16:creationId xmlns:a16="http://schemas.microsoft.com/office/drawing/2014/main" id="{3843DB32-6AC9-BC3B-BB88-1B7280899294}"/>
                </a:ext>
              </a:extLst>
            </p:cNvPr>
            <p:cNvCxnSpPr>
              <a:cxnSpLocks/>
            </p:cNvCxnSpPr>
            <p:nvPr/>
          </p:nvCxnSpPr>
          <p:spPr>
            <a:xfrm>
              <a:off x="2966228" y="2772004"/>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58" name="Straight Connector 57">
              <a:extLst>
                <a:ext uri="{FF2B5EF4-FFF2-40B4-BE49-F238E27FC236}">
                  <a16:creationId xmlns:a16="http://schemas.microsoft.com/office/drawing/2014/main" id="{CD122E7E-7AF4-A4D0-7DCD-3EFDF642D3A9}"/>
                </a:ext>
              </a:extLst>
            </p:cNvPr>
            <p:cNvCxnSpPr>
              <a:cxnSpLocks/>
            </p:cNvCxnSpPr>
            <p:nvPr/>
          </p:nvCxnSpPr>
          <p:spPr>
            <a:xfrm>
              <a:off x="2966228" y="2167099"/>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59" name="Straight Connector 58">
              <a:extLst>
                <a:ext uri="{FF2B5EF4-FFF2-40B4-BE49-F238E27FC236}">
                  <a16:creationId xmlns:a16="http://schemas.microsoft.com/office/drawing/2014/main" id="{9A7B2D61-06DC-D454-F6A3-CB23659F2884}"/>
                </a:ext>
              </a:extLst>
            </p:cNvPr>
            <p:cNvCxnSpPr>
              <a:cxnSpLocks/>
            </p:cNvCxnSpPr>
            <p:nvPr/>
          </p:nvCxnSpPr>
          <p:spPr>
            <a:xfrm>
              <a:off x="2966228" y="1589795"/>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61" name="Straight Connector 60">
              <a:extLst>
                <a:ext uri="{FF2B5EF4-FFF2-40B4-BE49-F238E27FC236}">
                  <a16:creationId xmlns:a16="http://schemas.microsoft.com/office/drawing/2014/main" id="{62DE4F59-9307-7D46-7575-815BC6E1BC47}"/>
                </a:ext>
              </a:extLst>
            </p:cNvPr>
            <p:cNvCxnSpPr>
              <a:cxnSpLocks/>
            </p:cNvCxnSpPr>
            <p:nvPr/>
          </p:nvCxnSpPr>
          <p:spPr>
            <a:xfrm rot="5400000">
              <a:off x="3333638" y="3070557"/>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62" name="Straight Connector 61">
              <a:extLst>
                <a:ext uri="{FF2B5EF4-FFF2-40B4-BE49-F238E27FC236}">
                  <a16:creationId xmlns:a16="http://schemas.microsoft.com/office/drawing/2014/main" id="{857B91E9-CA77-15CB-7B9A-21AE12D42AC7}"/>
                </a:ext>
              </a:extLst>
            </p:cNvPr>
            <p:cNvCxnSpPr>
              <a:cxnSpLocks/>
            </p:cNvCxnSpPr>
            <p:nvPr/>
          </p:nvCxnSpPr>
          <p:spPr>
            <a:xfrm rot="5400000">
              <a:off x="4530344" y="3077075"/>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63" name="Straight Connector 62">
              <a:extLst>
                <a:ext uri="{FF2B5EF4-FFF2-40B4-BE49-F238E27FC236}">
                  <a16:creationId xmlns:a16="http://schemas.microsoft.com/office/drawing/2014/main" id="{5D9E6B94-A5B1-B17C-C36E-E957E9FC7673}"/>
                </a:ext>
              </a:extLst>
            </p:cNvPr>
            <p:cNvCxnSpPr>
              <a:cxnSpLocks/>
            </p:cNvCxnSpPr>
            <p:nvPr/>
          </p:nvCxnSpPr>
          <p:spPr>
            <a:xfrm rot="5400000">
              <a:off x="5727237" y="3076174"/>
              <a:ext cx="12824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sp>
          <p:nvSpPr>
            <p:cNvPr id="65" name="TextBox 64">
              <a:extLst>
                <a:ext uri="{FF2B5EF4-FFF2-40B4-BE49-F238E27FC236}">
                  <a16:creationId xmlns:a16="http://schemas.microsoft.com/office/drawing/2014/main" id="{95DE93FB-AB6F-BD57-914C-9C5E826D255D}"/>
                </a:ext>
              </a:extLst>
            </p:cNvPr>
            <p:cNvSpPr txBox="1"/>
            <p:nvPr/>
          </p:nvSpPr>
          <p:spPr>
            <a:xfrm>
              <a:off x="2586061" y="2551711"/>
              <a:ext cx="436388" cy="338554"/>
            </a:xfrm>
            <a:prstGeom prst="rect">
              <a:avLst/>
            </a:prstGeom>
            <a:noFill/>
          </p:spPr>
          <p:txBody>
            <a:bodyPr wrap="squar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err="1">
                  <a:ln>
                    <a:noFill/>
                  </a:ln>
                  <a:solidFill>
                    <a:prstClr val="black"/>
                  </a:solidFill>
                  <a:effectLst/>
                  <a:uLnTx/>
                  <a:uFillTx/>
                  <a:ea typeface="+mn-ea"/>
                  <a:cs typeface="+mn-cs"/>
                </a:rPr>
                <a:t>ps</a:t>
              </a:r>
              <a:endParaRPr kumimoji="0" lang="en-US" sz="1600" b="0" i="0" u="none" strike="noStrike" kern="1200" cap="none" spc="0" normalizeH="0" baseline="0" noProof="0" dirty="0">
                <a:ln>
                  <a:noFill/>
                </a:ln>
                <a:solidFill>
                  <a:prstClr val="black"/>
                </a:solidFill>
                <a:effectLst/>
                <a:uLnTx/>
                <a:uFillTx/>
                <a:ea typeface="+mn-ea"/>
                <a:cs typeface="+mn-cs"/>
              </a:endParaRPr>
            </a:p>
          </p:txBody>
        </p:sp>
        <p:sp>
          <p:nvSpPr>
            <p:cNvPr id="66" name="TextBox 65">
              <a:extLst>
                <a:ext uri="{FF2B5EF4-FFF2-40B4-BE49-F238E27FC236}">
                  <a16:creationId xmlns:a16="http://schemas.microsoft.com/office/drawing/2014/main" id="{169AD7E8-F3C7-C2EE-CF59-50CCE3DB6967}"/>
                </a:ext>
              </a:extLst>
            </p:cNvPr>
            <p:cNvSpPr txBox="1"/>
            <p:nvPr/>
          </p:nvSpPr>
          <p:spPr>
            <a:xfrm>
              <a:off x="2588047" y="1968478"/>
              <a:ext cx="457732" cy="338554"/>
            </a:xfrm>
            <a:prstGeom prst="rect">
              <a:avLst/>
            </a:prstGeom>
            <a:noFill/>
          </p:spPr>
          <p:txBody>
            <a:bodyPr wrap="squar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ns</a:t>
              </a:r>
            </a:p>
          </p:txBody>
        </p:sp>
        <p:sp>
          <p:nvSpPr>
            <p:cNvPr id="67" name="TextBox 66">
              <a:extLst>
                <a:ext uri="{FF2B5EF4-FFF2-40B4-BE49-F238E27FC236}">
                  <a16:creationId xmlns:a16="http://schemas.microsoft.com/office/drawing/2014/main" id="{7DAC9520-5BF4-4BDA-7904-555A5E1170A9}"/>
                </a:ext>
              </a:extLst>
            </p:cNvPr>
            <p:cNvSpPr txBox="1"/>
            <p:nvPr/>
          </p:nvSpPr>
          <p:spPr>
            <a:xfrm>
              <a:off x="2593505" y="1417202"/>
              <a:ext cx="466310" cy="338554"/>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µs</a:t>
              </a:r>
            </a:p>
          </p:txBody>
        </p:sp>
        <p:sp>
          <p:nvSpPr>
            <p:cNvPr id="69" name="TextBox 68">
              <a:extLst>
                <a:ext uri="{FF2B5EF4-FFF2-40B4-BE49-F238E27FC236}">
                  <a16:creationId xmlns:a16="http://schemas.microsoft.com/office/drawing/2014/main" id="{C74CB9DA-BB38-38F1-AC95-18C9FB36FE65}"/>
                </a:ext>
              </a:extLst>
            </p:cNvPr>
            <p:cNvSpPr txBox="1"/>
            <p:nvPr/>
          </p:nvSpPr>
          <p:spPr>
            <a:xfrm>
              <a:off x="3207432" y="3068765"/>
              <a:ext cx="455574" cy="338554"/>
            </a:xfrm>
            <a:prstGeom prst="rect">
              <a:avLst/>
            </a:prstGeom>
            <a:noFill/>
          </p:spPr>
          <p:txBody>
            <a:bodyPr wrap="non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pm</a:t>
              </a:r>
            </a:p>
          </p:txBody>
        </p:sp>
        <p:sp>
          <p:nvSpPr>
            <p:cNvPr id="70" name="TextBox 69">
              <a:extLst>
                <a:ext uri="{FF2B5EF4-FFF2-40B4-BE49-F238E27FC236}">
                  <a16:creationId xmlns:a16="http://schemas.microsoft.com/office/drawing/2014/main" id="{8EF1F9D4-38E6-414D-2859-FF16434B8680}"/>
                </a:ext>
              </a:extLst>
            </p:cNvPr>
            <p:cNvSpPr txBox="1"/>
            <p:nvPr/>
          </p:nvSpPr>
          <p:spPr>
            <a:xfrm>
              <a:off x="4392200" y="3075700"/>
              <a:ext cx="455574" cy="338554"/>
            </a:xfrm>
            <a:prstGeom prst="rect">
              <a:avLst/>
            </a:prstGeom>
            <a:noFill/>
          </p:spPr>
          <p:txBody>
            <a:bodyPr wrap="none" rtlCol="0"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nm</a:t>
              </a:r>
            </a:p>
          </p:txBody>
        </p:sp>
        <p:sp>
          <p:nvSpPr>
            <p:cNvPr id="71" name="TextBox 70">
              <a:extLst>
                <a:ext uri="{FF2B5EF4-FFF2-40B4-BE49-F238E27FC236}">
                  <a16:creationId xmlns:a16="http://schemas.microsoft.com/office/drawing/2014/main" id="{7178DB03-DAE0-7298-8570-5B94E79A51E8}"/>
                </a:ext>
              </a:extLst>
            </p:cNvPr>
            <p:cNvSpPr txBox="1"/>
            <p:nvPr/>
          </p:nvSpPr>
          <p:spPr>
            <a:xfrm>
              <a:off x="5521393" y="3061638"/>
              <a:ext cx="490465" cy="338554"/>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µm</a:t>
              </a:r>
            </a:p>
          </p:txBody>
        </p:sp>
        <p:sp>
          <p:nvSpPr>
            <p:cNvPr id="73" name="Freeform 72">
              <a:extLst>
                <a:ext uri="{FF2B5EF4-FFF2-40B4-BE49-F238E27FC236}">
                  <a16:creationId xmlns:a16="http://schemas.microsoft.com/office/drawing/2014/main" id="{7CAC8EBA-DBD9-754F-9DB2-D681FBF17E65}"/>
                </a:ext>
              </a:extLst>
            </p:cNvPr>
            <p:cNvSpPr/>
            <p:nvPr/>
          </p:nvSpPr>
          <p:spPr>
            <a:xfrm>
              <a:off x="3107539" y="3365443"/>
              <a:ext cx="3143995" cy="223126"/>
            </a:xfrm>
            <a:custGeom>
              <a:avLst/>
              <a:gdLst>
                <a:gd name="connsiteX0" fmla="*/ 0 w 2525530"/>
                <a:gd name="connsiteY0" fmla="*/ 0 h 1010212"/>
                <a:gd name="connsiteX1" fmla="*/ 2525530 w 2525530"/>
                <a:gd name="connsiteY1" fmla="*/ 0 h 1010212"/>
                <a:gd name="connsiteX2" fmla="*/ 2525530 w 2525530"/>
                <a:gd name="connsiteY2" fmla="*/ 1010212 h 1010212"/>
                <a:gd name="connsiteX3" fmla="*/ 0 w 2525530"/>
                <a:gd name="connsiteY3" fmla="*/ 1010212 h 1010212"/>
                <a:gd name="connsiteX4" fmla="*/ 0 w 2525530"/>
                <a:gd name="connsiteY4" fmla="*/ 0 h 101021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525530" h="1010212">
                  <a:moveTo>
                    <a:pt x="0" y="0"/>
                  </a:moveTo>
                  <a:lnTo>
                    <a:pt x="2525530" y="0"/>
                  </a:lnTo>
                  <a:lnTo>
                    <a:pt x="2525530" y="1010212"/>
                  </a:lnTo>
                  <a:lnTo>
                    <a:pt x="0" y="1010212"/>
                  </a:lnTo>
                  <a:lnTo>
                    <a:pt x="0" y="0"/>
                  </a:lnTo>
                  <a:close/>
                </a:path>
              </a:pathLst>
            </a:custGeom>
            <a:solidFill>
              <a:srgbClr val="004070"/>
            </a:solidFill>
            <a:ln w="19050">
              <a:solidFill>
                <a:srgbClr val="AEBFA7"/>
              </a:solidFill>
              <a:miter lim="800000"/>
            </a:ln>
            <a:effectLst>
              <a:outerShdw blurRad="63500" sx="102000" sy="102000" algn="ctr" rotWithShape="0">
                <a:prstClr val="black">
                  <a:alpha val="40000"/>
                </a:prstClr>
              </a:outerShdw>
            </a:effectLst>
            <a:scene3d>
              <a:camera prst="orthographicFront">
                <a:rot lat="0" lon="0" rev="0"/>
              </a:camera>
              <a:lightRig rig="threePt" dir="t">
                <a:rot lat="0" lon="0" rev="1200000"/>
              </a:lightRig>
            </a:scene3d>
            <a:sp3d/>
          </p:spPr>
          <p:style>
            <a:lnRef idx="0">
              <a:schemeClr val="accent1"/>
            </a:lnRef>
            <a:fillRef idx="3">
              <a:schemeClr val="accent1"/>
            </a:fillRef>
            <a:effectRef idx="3">
              <a:schemeClr val="accent1"/>
            </a:effectRef>
            <a:fontRef idx="minor">
              <a:schemeClr val="lt1"/>
            </a:fontRef>
          </p:style>
          <p:txBody>
            <a:bodyPr rot="0" spcFirstLastPara="0" vertOverflow="overflow" horzOverflow="overflow" vert="horz" wrap="square" lIns="182880" tIns="182880" rIns="182880" bIns="182880" numCol="1" spcCol="0" rtlCol="0" fromWordArt="0" anchor="ctr" anchorCtr="0" forceAA="0" compatLnSpc="1">
              <a:prstTxWarp prst="textNoShape">
                <a:avLst/>
              </a:prstTxWarp>
              <a:no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1" i="0" u="none" strike="noStrike" kern="1200" cap="none" spc="0" normalizeH="0" baseline="0" noProof="0" dirty="0">
                  <a:ln>
                    <a:noFill/>
                  </a:ln>
                  <a:solidFill>
                    <a:prstClr val="white"/>
                  </a:solidFill>
                  <a:effectLst/>
                  <a:uLnTx/>
                  <a:uFillTx/>
                  <a:ea typeface="+mn-ea"/>
                  <a:cs typeface="+mn-cs"/>
                </a:rPr>
                <a:t>Electronic	       Atomic 	          </a:t>
              </a:r>
              <a:r>
                <a:rPr kumimoji="0" lang="en-US" sz="1200" b="1" i="0" u="none" strike="noStrike" kern="1200" cap="none" spc="0" normalizeH="0" baseline="0" noProof="0" dirty="0" err="1">
                  <a:ln>
                    <a:noFill/>
                  </a:ln>
                  <a:solidFill>
                    <a:prstClr val="white"/>
                  </a:solidFill>
                  <a:effectLst/>
                  <a:uLnTx/>
                  <a:uFillTx/>
                  <a:ea typeface="+mn-ea"/>
                  <a:cs typeface="+mn-cs"/>
                </a:rPr>
                <a:t>Meso</a:t>
              </a:r>
              <a:endParaRPr kumimoji="0" lang="en-US" sz="1200" b="1" i="0" u="none" strike="noStrike" kern="1200" cap="none" spc="0" normalizeH="0" baseline="0" noProof="0" dirty="0">
                <a:ln>
                  <a:noFill/>
                </a:ln>
                <a:solidFill>
                  <a:prstClr val="white"/>
                </a:solidFill>
                <a:effectLst/>
                <a:uLnTx/>
                <a:uFillTx/>
                <a:ea typeface="+mn-ea"/>
                <a:cs typeface="+mn-cs"/>
              </a:endParaRPr>
            </a:p>
          </p:txBody>
        </p:sp>
        <p:grpSp>
          <p:nvGrpSpPr>
            <p:cNvPr id="74" name="Group 73">
              <a:extLst>
                <a:ext uri="{FF2B5EF4-FFF2-40B4-BE49-F238E27FC236}">
                  <a16:creationId xmlns:a16="http://schemas.microsoft.com/office/drawing/2014/main" id="{DAE4496E-E0D2-0B68-DD71-3A93BE4D7C96}"/>
                </a:ext>
              </a:extLst>
            </p:cNvPr>
            <p:cNvGrpSpPr/>
            <p:nvPr/>
          </p:nvGrpSpPr>
          <p:grpSpPr>
            <a:xfrm>
              <a:off x="3481375" y="1754739"/>
              <a:ext cx="2309978" cy="1205060"/>
              <a:chOff x="1520777" y="3785615"/>
              <a:chExt cx="3561061" cy="1857719"/>
            </a:xfrm>
          </p:grpSpPr>
          <p:sp>
            <p:nvSpPr>
              <p:cNvPr id="75" name="Oval 74">
                <a:extLst>
                  <a:ext uri="{FF2B5EF4-FFF2-40B4-BE49-F238E27FC236}">
                    <a16:creationId xmlns:a16="http://schemas.microsoft.com/office/drawing/2014/main" id="{6EF4BA18-6B6D-B0F9-7CE4-7AFD68BD781F}"/>
                  </a:ext>
                </a:extLst>
              </p:cNvPr>
              <p:cNvSpPr/>
              <p:nvPr/>
            </p:nvSpPr>
            <p:spPr>
              <a:xfrm>
                <a:off x="1520777" y="3785615"/>
                <a:ext cx="3561061" cy="1857719"/>
              </a:xfrm>
              <a:prstGeom prst="ellipse">
                <a:avLst/>
              </a:prstGeom>
              <a:solidFill>
                <a:srgbClr val="A13082">
                  <a:alpha val="85000"/>
                </a:srgbClr>
              </a:solidFill>
              <a:ln>
                <a:solidFill>
                  <a:srgbClr val="AEBFA7"/>
                </a:solid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ea typeface="+mn-ea"/>
                  <a:cs typeface="+mn-cs"/>
                </a:endParaRPr>
              </a:p>
            </p:txBody>
          </p:sp>
          <p:sp>
            <p:nvSpPr>
              <p:cNvPr id="76" name="TextBox 75">
                <a:extLst>
                  <a:ext uri="{FF2B5EF4-FFF2-40B4-BE49-F238E27FC236}">
                    <a16:creationId xmlns:a16="http://schemas.microsoft.com/office/drawing/2014/main" id="{F3D43B66-5232-245C-452F-51AFB7B2639F}"/>
                  </a:ext>
                </a:extLst>
              </p:cNvPr>
              <p:cNvSpPr txBox="1"/>
              <p:nvPr/>
            </p:nvSpPr>
            <p:spPr>
              <a:xfrm>
                <a:off x="1707819" y="4253893"/>
                <a:ext cx="3204540" cy="711702"/>
              </a:xfrm>
              <a:prstGeom prst="rect">
                <a:avLst/>
              </a:prstGeom>
              <a:noFill/>
            </p:spPr>
            <p:txBody>
              <a:bodyPr wrap="non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chemeClr val="bg1"/>
                    </a:solidFill>
                    <a:effectLst/>
                    <a:uLnTx/>
                    <a:uFillTx/>
                    <a:ea typeface="+mn-ea"/>
                    <a:cs typeface="+mn-cs"/>
                  </a:rPr>
                  <a:t>Atomistic Molecular Dynamics</a:t>
                </a:r>
                <a:endParaRPr lang="en-US" sz="1200" dirty="0">
                  <a:solidFill>
                    <a:schemeClr val="bg1"/>
                  </a:solidFill>
                </a:endParaRPr>
              </a:p>
              <a:p>
                <a:pPr lvl="0" algn="ctr" defTabSz="457200">
                  <a:defRPr/>
                </a:pPr>
                <a:r>
                  <a:rPr lang="en-US" sz="1200" b="1" i="1" dirty="0">
                    <a:solidFill>
                      <a:schemeClr val="bg1"/>
                    </a:solidFill>
                    <a:sym typeface="Wingdings" pitchFamily="2" charset="2"/>
                  </a:rPr>
                  <a:t> Model, model evaluation</a:t>
                </a:r>
                <a:endParaRPr lang="en-US" sz="1200" b="1" i="1" dirty="0">
                  <a:solidFill>
                    <a:schemeClr val="bg1"/>
                  </a:solidFill>
                </a:endParaRPr>
              </a:p>
            </p:txBody>
          </p:sp>
        </p:grpSp>
        <p:grpSp>
          <p:nvGrpSpPr>
            <p:cNvPr id="77" name="Group 76">
              <a:extLst>
                <a:ext uri="{FF2B5EF4-FFF2-40B4-BE49-F238E27FC236}">
                  <a16:creationId xmlns:a16="http://schemas.microsoft.com/office/drawing/2014/main" id="{4E502C00-CC07-F3BF-7631-8C0E57F4D0FD}"/>
                </a:ext>
              </a:extLst>
            </p:cNvPr>
            <p:cNvGrpSpPr/>
            <p:nvPr/>
          </p:nvGrpSpPr>
          <p:grpSpPr>
            <a:xfrm>
              <a:off x="3131504" y="2555646"/>
              <a:ext cx="1758696" cy="461665"/>
              <a:chOff x="981416" y="5020291"/>
              <a:chExt cx="2711205" cy="711702"/>
            </a:xfrm>
          </p:grpSpPr>
          <p:sp>
            <p:nvSpPr>
              <p:cNvPr id="78" name="Oval 77">
                <a:extLst>
                  <a:ext uri="{FF2B5EF4-FFF2-40B4-BE49-F238E27FC236}">
                    <a16:creationId xmlns:a16="http://schemas.microsoft.com/office/drawing/2014/main" id="{E134D577-5E9C-BE65-3F09-AD7855CBAE3B}"/>
                  </a:ext>
                </a:extLst>
              </p:cNvPr>
              <p:cNvSpPr/>
              <p:nvPr/>
            </p:nvSpPr>
            <p:spPr>
              <a:xfrm>
                <a:off x="981416" y="5024019"/>
                <a:ext cx="2711205" cy="669265"/>
              </a:xfrm>
              <a:prstGeom prst="ellipse">
                <a:avLst/>
              </a:prstGeom>
              <a:solidFill>
                <a:srgbClr val="F6A025">
                  <a:alpha val="85000"/>
                </a:srgbClr>
              </a:solidFill>
              <a:ln>
                <a:solidFill>
                  <a:srgbClr val="AEBFA7"/>
                </a:solid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ea typeface="+mn-ea"/>
                  <a:cs typeface="+mn-cs"/>
                </a:endParaRPr>
              </a:p>
            </p:txBody>
          </p:sp>
          <p:sp>
            <p:nvSpPr>
              <p:cNvPr id="79" name="TextBox 78">
                <a:extLst>
                  <a:ext uri="{FF2B5EF4-FFF2-40B4-BE49-F238E27FC236}">
                    <a16:creationId xmlns:a16="http://schemas.microsoft.com/office/drawing/2014/main" id="{F48E1365-7DC5-A06A-E4CF-007EBC077C22}"/>
                  </a:ext>
                </a:extLst>
              </p:cNvPr>
              <p:cNvSpPr txBox="1"/>
              <p:nvPr/>
            </p:nvSpPr>
            <p:spPr>
              <a:xfrm>
                <a:off x="1217737" y="5020291"/>
                <a:ext cx="2185421" cy="711702"/>
              </a:xfrm>
              <a:prstGeom prst="rect">
                <a:avLst/>
              </a:prstGeom>
              <a:noFill/>
            </p:spPr>
            <p:txBody>
              <a:bodyPr wrap="non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chemeClr val="bg1"/>
                    </a:solidFill>
                    <a:effectLst/>
                    <a:uLnTx/>
                    <a:uFillTx/>
                    <a:ea typeface="+mn-ea"/>
                    <a:cs typeface="+mn-cs"/>
                  </a:rPr>
                  <a:t>Electronic Structure</a:t>
                </a: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200" b="1" i="1" u="none" strike="noStrike" kern="1200" cap="none" spc="0" normalizeH="0" baseline="0" noProof="0" dirty="0">
                    <a:ln>
                      <a:noFill/>
                    </a:ln>
                    <a:solidFill>
                      <a:schemeClr val="bg1"/>
                    </a:solidFill>
                    <a:effectLst/>
                    <a:uLnTx/>
                    <a:uFillTx/>
                    <a:ea typeface="+mn-ea"/>
                    <a:cs typeface="+mn-cs"/>
                    <a:sym typeface="Wingdings" pitchFamily="2" charset="2"/>
                  </a:rPr>
                  <a:t> Training</a:t>
                </a:r>
                <a:endParaRPr kumimoji="0" lang="en-US" sz="1200" b="1" i="1" u="none" strike="noStrike" kern="1200" cap="none" spc="0" normalizeH="0" baseline="0" noProof="0" dirty="0">
                  <a:ln>
                    <a:noFill/>
                  </a:ln>
                  <a:solidFill>
                    <a:schemeClr val="bg1"/>
                  </a:solidFill>
                  <a:effectLst/>
                  <a:uLnTx/>
                  <a:uFillTx/>
                  <a:ea typeface="+mn-ea"/>
                  <a:cs typeface="+mn-cs"/>
                </a:endParaRPr>
              </a:p>
            </p:txBody>
          </p:sp>
        </p:grpSp>
      </p:grpSp>
      <p:grpSp>
        <p:nvGrpSpPr>
          <p:cNvPr id="11" name="Group 10">
            <a:extLst>
              <a:ext uri="{FF2B5EF4-FFF2-40B4-BE49-F238E27FC236}">
                <a16:creationId xmlns:a16="http://schemas.microsoft.com/office/drawing/2014/main" id="{FDC05FA0-A370-DAD9-8BBE-A621899F49D0}"/>
              </a:ext>
            </a:extLst>
          </p:cNvPr>
          <p:cNvGrpSpPr/>
          <p:nvPr/>
        </p:nvGrpSpPr>
        <p:grpSpPr>
          <a:xfrm>
            <a:off x="-21853" y="1430311"/>
            <a:ext cx="2864603" cy="2587444"/>
            <a:chOff x="362601" y="1641675"/>
            <a:chExt cx="2864603" cy="2587444"/>
          </a:xfrm>
        </p:grpSpPr>
        <p:pic>
          <p:nvPicPr>
            <p:cNvPr id="98" name="Picture 97">
              <a:extLst>
                <a:ext uri="{FF2B5EF4-FFF2-40B4-BE49-F238E27FC236}">
                  <a16:creationId xmlns:a16="http://schemas.microsoft.com/office/drawing/2014/main" id="{EBDA4800-DD97-6770-4872-1BAF5F587213}"/>
                </a:ext>
              </a:extLst>
            </p:cNvPr>
            <p:cNvPicPr>
              <a:picLocks noChangeAspect="1"/>
            </p:cNvPicPr>
            <p:nvPr/>
          </p:nvPicPr>
          <p:blipFill>
            <a:blip r:embed="rId3"/>
            <a:stretch>
              <a:fillRect/>
            </a:stretch>
          </p:blipFill>
          <p:spPr>
            <a:xfrm>
              <a:off x="1913157" y="3083575"/>
              <a:ext cx="1231459" cy="1145544"/>
            </a:xfrm>
            <a:prstGeom prst="rect">
              <a:avLst/>
            </a:prstGeom>
          </p:spPr>
        </p:pic>
        <p:sp>
          <p:nvSpPr>
            <p:cNvPr id="99" name="Rectangle 19">
              <a:extLst>
                <a:ext uri="{FF2B5EF4-FFF2-40B4-BE49-F238E27FC236}">
                  <a16:creationId xmlns:a16="http://schemas.microsoft.com/office/drawing/2014/main" id="{902DA086-4DF9-AC99-4142-616F0738F0BB}"/>
                </a:ext>
              </a:extLst>
            </p:cNvPr>
            <p:cNvSpPr>
              <a:spLocks noChangeArrowheads="1"/>
            </p:cNvSpPr>
            <p:nvPr/>
          </p:nvSpPr>
          <p:spPr bwMode="auto">
            <a:xfrm>
              <a:off x="486443" y="1940505"/>
              <a:ext cx="2659739" cy="1815882"/>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p>
              <a:pPr marL="285750" indent="-285750">
                <a:buFont typeface="Arial" panose="020B0604020202020204" pitchFamily="34" charset="0"/>
                <a:buChar char="•"/>
              </a:pPr>
              <a:r>
                <a:rPr lang="en-US" sz="1400" dirty="0"/>
                <a:t>Input: ion (atom) positions, </a:t>
              </a:r>
              <a:r>
                <a:rPr lang="en-US" sz="1400" b="1" dirty="0"/>
                <a:t>pseudopotential</a:t>
              </a:r>
            </a:p>
            <a:p>
              <a:pPr marL="285750" indent="-285750">
                <a:buFont typeface="Arial" panose="020B0604020202020204" pitchFamily="34" charset="0"/>
                <a:buChar char="•"/>
              </a:pPr>
              <a:r>
                <a:rPr lang="en-US" sz="1400" dirty="0"/>
                <a:t>Output: </a:t>
              </a:r>
              <a:r>
                <a:rPr lang="en-US" sz="1400" b="1" dirty="0"/>
                <a:t>electronic structure</a:t>
              </a:r>
              <a:r>
                <a:rPr lang="en-US" sz="1400" dirty="0"/>
                <a:t>, energy, forces, stress</a:t>
              </a:r>
            </a:p>
            <a:p>
              <a:pPr marL="285750" indent="-285750">
                <a:buFont typeface="Arial" panose="020B0604020202020204" pitchFamily="34" charset="0"/>
                <a:buChar char="•"/>
              </a:pPr>
              <a:r>
                <a:rPr lang="en-US" sz="1400" b="1" dirty="0">
                  <a:solidFill>
                    <a:srgbClr val="0073D4"/>
                  </a:solidFill>
                </a:rPr>
                <a:t>Immense predictive power</a:t>
              </a:r>
            </a:p>
            <a:p>
              <a:pPr marL="285750" indent="-285750">
                <a:buFont typeface="Arial" panose="020B0604020202020204" pitchFamily="34" charset="0"/>
                <a:buChar char="•"/>
              </a:pPr>
              <a:r>
                <a:rPr lang="en-US" sz="1400" b="1" dirty="0">
                  <a:solidFill>
                    <a:srgbClr val="C00000"/>
                  </a:solidFill>
                </a:rPr>
                <a:t>Expensive</a:t>
              </a:r>
            </a:p>
            <a:p>
              <a:pPr marL="285750" indent="-285750">
                <a:buFont typeface="Arial" panose="020B0604020202020204" pitchFamily="34" charset="0"/>
                <a:buChar char="•"/>
              </a:pPr>
              <a:r>
                <a:rPr lang="en-US" sz="1400" b="1" dirty="0">
                  <a:solidFill>
                    <a:srgbClr val="C00000"/>
                  </a:solidFill>
                </a:rPr>
                <a:t>O(N^3) scaling</a:t>
              </a:r>
            </a:p>
            <a:p>
              <a:pPr marL="285750" indent="-285750">
                <a:buFont typeface="Arial" panose="020B0604020202020204" pitchFamily="34" charset="0"/>
                <a:buChar char="•"/>
              </a:pPr>
              <a:r>
                <a:rPr lang="en-US" sz="1400" b="1" dirty="0">
                  <a:solidFill>
                    <a:srgbClr val="C00000"/>
                  </a:solidFill>
                </a:rPr>
                <a:t>N ~ 100s-1000s</a:t>
              </a:r>
            </a:p>
          </p:txBody>
        </p:sp>
        <p:sp>
          <p:nvSpPr>
            <p:cNvPr id="100" name="Rectangle 99">
              <a:extLst>
                <a:ext uri="{FF2B5EF4-FFF2-40B4-BE49-F238E27FC236}">
                  <a16:creationId xmlns:a16="http://schemas.microsoft.com/office/drawing/2014/main" id="{B3206059-4B2E-B087-C4F8-221843FE1748}"/>
                </a:ext>
              </a:extLst>
            </p:cNvPr>
            <p:cNvSpPr/>
            <p:nvPr/>
          </p:nvSpPr>
          <p:spPr>
            <a:xfrm>
              <a:off x="362601" y="1641675"/>
              <a:ext cx="2864603" cy="338554"/>
            </a:xfrm>
            <a:prstGeom prst="rect">
              <a:avLst/>
            </a:prstGeom>
          </p:spPr>
          <p:txBody>
            <a:bodyPr wrap="square">
              <a:spAutoFit/>
            </a:bodyPr>
            <a:lstStyle/>
            <a:p>
              <a:pPr algn="ctr"/>
              <a:r>
                <a:rPr lang="en-US" sz="1600" b="1" u="sng" dirty="0">
                  <a:ea typeface="ＭＳ Ｐゴシック" charset="0"/>
                  <a:cs typeface="ＭＳ Ｐゴシック" charset="0"/>
                </a:rPr>
                <a:t>Quantum Simulations</a:t>
              </a:r>
              <a:endParaRPr lang="en-US" sz="1600" u="sng" dirty="0"/>
            </a:p>
          </p:txBody>
        </p:sp>
      </p:grpSp>
      <p:sp>
        <p:nvSpPr>
          <p:cNvPr id="101" name="Rectangle 19">
            <a:extLst>
              <a:ext uri="{FF2B5EF4-FFF2-40B4-BE49-F238E27FC236}">
                <a16:creationId xmlns:a16="http://schemas.microsoft.com/office/drawing/2014/main" id="{12593E7F-93F9-4ECE-F37A-4B42BEF762F8}"/>
              </a:ext>
            </a:extLst>
          </p:cNvPr>
          <p:cNvSpPr>
            <a:spLocks noChangeArrowheads="1"/>
          </p:cNvSpPr>
          <p:nvPr/>
        </p:nvSpPr>
        <p:spPr bwMode="auto">
          <a:xfrm>
            <a:off x="6527438" y="1675273"/>
            <a:ext cx="2633788" cy="138499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p>
            <a:pPr marL="285750" indent="-285750">
              <a:buFont typeface="Arial" panose="020B0604020202020204" pitchFamily="34" charset="0"/>
              <a:buChar char="•"/>
            </a:pPr>
            <a:r>
              <a:rPr lang="en-US" sz="1400" dirty="0"/>
              <a:t>Input: atom positions, </a:t>
            </a:r>
            <a:r>
              <a:rPr lang="en-US" sz="1400" b="1" dirty="0"/>
              <a:t>interatomic potential</a:t>
            </a:r>
          </a:p>
          <a:p>
            <a:pPr marL="285750" indent="-285750">
              <a:buFont typeface="Arial" panose="020B0604020202020204" pitchFamily="34" charset="0"/>
              <a:buChar char="•"/>
            </a:pPr>
            <a:r>
              <a:rPr lang="en-US" sz="1400" dirty="0"/>
              <a:t>Output: energy, forces, stress</a:t>
            </a:r>
          </a:p>
          <a:p>
            <a:pPr marL="285750" indent="-285750">
              <a:buFont typeface="Arial" panose="020B0604020202020204" pitchFamily="34" charset="0"/>
              <a:buChar char="•"/>
            </a:pPr>
            <a:r>
              <a:rPr lang="en-US" sz="1400" b="1" dirty="0">
                <a:solidFill>
                  <a:srgbClr val="0073D4"/>
                </a:solidFill>
              </a:rPr>
              <a:t>O(N) scaling</a:t>
            </a:r>
          </a:p>
          <a:p>
            <a:pPr marL="285750" indent="-285750">
              <a:buFont typeface="Arial" panose="020B0604020202020204" pitchFamily="34" charset="0"/>
              <a:buChar char="•"/>
            </a:pPr>
            <a:r>
              <a:rPr lang="en-US" sz="1400" b="1" dirty="0">
                <a:solidFill>
                  <a:srgbClr val="0073D4"/>
                </a:solidFill>
              </a:rPr>
              <a:t>N ~ millions, billions</a:t>
            </a:r>
          </a:p>
          <a:p>
            <a:pPr marL="285750" indent="-285750">
              <a:buFont typeface="Arial" panose="020B0604020202020204" pitchFamily="34" charset="0"/>
              <a:buChar char="•"/>
            </a:pPr>
            <a:r>
              <a:rPr lang="en-US" sz="1400" b="1" dirty="0">
                <a:solidFill>
                  <a:srgbClr val="C00000"/>
                </a:solidFill>
              </a:rPr>
              <a:t>Accuracy is a problem</a:t>
            </a:r>
          </a:p>
        </p:txBody>
      </p:sp>
      <p:sp>
        <p:nvSpPr>
          <p:cNvPr id="102" name="Rectangle 101">
            <a:extLst>
              <a:ext uri="{FF2B5EF4-FFF2-40B4-BE49-F238E27FC236}">
                <a16:creationId xmlns:a16="http://schemas.microsoft.com/office/drawing/2014/main" id="{7315F409-C242-EB6D-9F0E-935D23F9A7B9}"/>
              </a:ext>
            </a:extLst>
          </p:cNvPr>
          <p:cNvSpPr/>
          <p:nvPr/>
        </p:nvSpPr>
        <p:spPr>
          <a:xfrm>
            <a:off x="6329835" y="1371600"/>
            <a:ext cx="2712176" cy="338554"/>
          </a:xfrm>
          <a:prstGeom prst="rect">
            <a:avLst/>
          </a:prstGeom>
        </p:spPr>
        <p:txBody>
          <a:bodyPr wrap="square">
            <a:spAutoFit/>
          </a:bodyPr>
          <a:lstStyle/>
          <a:p>
            <a:r>
              <a:rPr lang="en-US" sz="1600" b="1" u="sng" dirty="0">
                <a:ea typeface="ＭＳ Ｐゴシック" charset="0"/>
              </a:rPr>
              <a:t>Classical Molecular Dynamics</a:t>
            </a:r>
            <a:endParaRPr lang="en-US" sz="1600" u="sng" dirty="0"/>
          </a:p>
        </p:txBody>
      </p:sp>
      <p:pic>
        <p:nvPicPr>
          <p:cNvPr id="103" name="Picture 102">
            <a:extLst>
              <a:ext uri="{FF2B5EF4-FFF2-40B4-BE49-F238E27FC236}">
                <a16:creationId xmlns:a16="http://schemas.microsoft.com/office/drawing/2014/main" id="{3095A481-81CF-515D-5E50-FCBE43ABFE7D}"/>
              </a:ext>
            </a:extLst>
          </p:cNvPr>
          <p:cNvPicPr>
            <a:picLocks noChangeAspect="1"/>
          </p:cNvPicPr>
          <p:nvPr/>
        </p:nvPicPr>
        <p:blipFill>
          <a:blip r:embed="rId4"/>
          <a:stretch>
            <a:fillRect/>
          </a:stretch>
        </p:blipFill>
        <p:spPr>
          <a:xfrm>
            <a:off x="6781462" y="3082011"/>
            <a:ext cx="2057400" cy="526694"/>
          </a:xfrm>
          <a:prstGeom prst="rect">
            <a:avLst/>
          </a:prstGeom>
        </p:spPr>
      </p:pic>
      <p:pic>
        <p:nvPicPr>
          <p:cNvPr id="106" name="Picture 105">
            <a:extLst>
              <a:ext uri="{FF2B5EF4-FFF2-40B4-BE49-F238E27FC236}">
                <a16:creationId xmlns:a16="http://schemas.microsoft.com/office/drawing/2014/main" id="{FA95E474-BCD3-5799-C115-B088C9B10A80}"/>
              </a:ext>
            </a:extLst>
          </p:cNvPr>
          <p:cNvPicPr>
            <a:picLocks noChangeAspect="1"/>
          </p:cNvPicPr>
          <p:nvPr/>
        </p:nvPicPr>
        <p:blipFill>
          <a:blip r:embed="rId5"/>
          <a:stretch>
            <a:fillRect/>
          </a:stretch>
        </p:blipFill>
        <p:spPr>
          <a:xfrm>
            <a:off x="3586860" y="4986873"/>
            <a:ext cx="2231919" cy="1050201"/>
          </a:xfrm>
          <a:prstGeom prst="rect">
            <a:avLst/>
          </a:prstGeom>
        </p:spPr>
      </p:pic>
      <p:sp>
        <p:nvSpPr>
          <p:cNvPr id="107" name="Rectangle 106">
            <a:extLst>
              <a:ext uri="{FF2B5EF4-FFF2-40B4-BE49-F238E27FC236}">
                <a16:creationId xmlns:a16="http://schemas.microsoft.com/office/drawing/2014/main" id="{D35083F2-DA7D-EE10-F267-831EAD10F2E2}"/>
              </a:ext>
            </a:extLst>
          </p:cNvPr>
          <p:cNvSpPr/>
          <p:nvPr/>
        </p:nvSpPr>
        <p:spPr>
          <a:xfrm>
            <a:off x="1838350" y="4459824"/>
            <a:ext cx="5890432" cy="400110"/>
          </a:xfrm>
          <a:prstGeom prst="rect">
            <a:avLst/>
          </a:prstGeom>
        </p:spPr>
        <p:txBody>
          <a:bodyPr wrap="square">
            <a:spAutoFit/>
          </a:bodyPr>
          <a:lstStyle/>
          <a:p>
            <a:pPr algn="ctr"/>
            <a:r>
              <a:rPr lang="en-US" sz="2000" b="1" u="sng" dirty="0"/>
              <a:t>Machine-Learned Interatomic Potential (MLIAP)</a:t>
            </a:r>
          </a:p>
        </p:txBody>
      </p:sp>
      <p:sp>
        <p:nvSpPr>
          <p:cNvPr id="108" name="Rectangle 107">
            <a:extLst>
              <a:ext uri="{FF2B5EF4-FFF2-40B4-BE49-F238E27FC236}">
                <a16:creationId xmlns:a16="http://schemas.microsoft.com/office/drawing/2014/main" id="{9C353871-AA56-1088-C374-C2081A41042C}"/>
              </a:ext>
            </a:extLst>
          </p:cNvPr>
          <p:cNvSpPr/>
          <p:nvPr/>
        </p:nvSpPr>
        <p:spPr>
          <a:xfrm>
            <a:off x="2902195" y="6139986"/>
            <a:ext cx="3358206" cy="400110"/>
          </a:xfrm>
          <a:prstGeom prst="rect">
            <a:avLst/>
          </a:prstGeom>
        </p:spPr>
        <p:txBody>
          <a:bodyPr wrap="square">
            <a:spAutoFit/>
          </a:bodyPr>
          <a:lstStyle/>
          <a:p>
            <a:pPr algn="ctr"/>
            <a:r>
              <a:rPr lang="en-US" sz="2000" i="1" dirty="0" err="1"/>
              <a:t>Energy</a:t>
            </a:r>
            <a:r>
              <a:rPr lang="en-US" sz="2000" i="1" baseline="-25000" dirty="0" err="1"/>
              <a:t>i</a:t>
            </a:r>
            <a:r>
              <a:rPr lang="en-US" sz="2000" i="1" dirty="0"/>
              <a:t> </a:t>
            </a:r>
            <a:r>
              <a:rPr lang="en-US" sz="2000" dirty="0"/>
              <a:t>= </a:t>
            </a:r>
            <a:r>
              <a:rPr lang="en-US" sz="2000" i="1" dirty="0"/>
              <a:t>U(features)</a:t>
            </a:r>
          </a:p>
        </p:txBody>
      </p:sp>
      <p:sp>
        <p:nvSpPr>
          <p:cNvPr id="14" name="Bent Arrow 13">
            <a:extLst>
              <a:ext uri="{FF2B5EF4-FFF2-40B4-BE49-F238E27FC236}">
                <a16:creationId xmlns:a16="http://schemas.microsoft.com/office/drawing/2014/main" id="{29ECA890-88C2-DCF3-3058-FDB0246953FD}"/>
              </a:ext>
            </a:extLst>
          </p:cNvPr>
          <p:cNvSpPr/>
          <p:nvPr/>
        </p:nvSpPr>
        <p:spPr>
          <a:xfrm rot="16200000" flipV="1">
            <a:off x="7099531" y="4453712"/>
            <a:ext cx="1066800" cy="1328235"/>
          </a:xfrm>
          <a:prstGeom prst="bentArrow">
            <a:avLst>
              <a:gd name="adj1" fmla="val 13571"/>
              <a:gd name="adj2" fmla="val 25000"/>
              <a:gd name="adj3" fmla="val 25000"/>
              <a:gd name="adj4" fmla="val 43750"/>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09" name="Bent Arrow 108">
            <a:extLst>
              <a:ext uri="{FF2B5EF4-FFF2-40B4-BE49-F238E27FC236}">
                <a16:creationId xmlns:a16="http://schemas.microsoft.com/office/drawing/2014/main" id="{2F2074AE-1ADC-3EB4-9AE8-0250F27EF218}"/>
              </a:ext>
            </a:extLst>
          </p:cNvPr>
          <p:cNvSpPr/>
          <p:nvPr/>
        </p:nvSpPr>
        <p:spPr>
          <a:xfrm rot="10800000" flipH="1">
            <a:off x="1239307" y="4447565"/>
            <a:ext cx="1066800" cy="1328235"/>
          </a:xfrm>
          <a:prstGeom prst="bentArrow">
            <a:avLst>
              <a:gd name="adj1" fmla="val 13571"/>
              <a:gd name="adj2" fmla="val 25000"/>
              <a:gd name="adj3" fmla="val 25000"/>
              <a:gd name="adj4" fmla="val 43750"/>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10" name="TextBox 109">
            <a:extLst>
              <a:ext uri="{FF2B5EF4-FFF2-40B4-BE49-F238E27FC236}">
                <a16:creationId xmlns:a16="http://schemas.microsoft.com/office/drawing/2014/main" id="{8223663A-B8D5-F713-FB69-49B5B61205F8}"/>
              </a:ext>
            </a:extLst>
          </p:cNvPr>
          <p:cNvSpPr txBox="1"/>
          <p:nvPr/>
        </p:nvSpPr>
        <p:spPr>
          <a:xfrm>
            <a:off x="987590" y="5912064"/>
            <a:ext cx="1570233" cy="369332"/>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dirty="0">
                <a:solidFill>
                  <a:prstClr val="black"/>
                </a:solidFill>
              </a:rPr>
              <a:t>Ground truth</a:t>
            </a:r>
            <a:endParaRPr kumimoji="0" lang="en-US" b="0" i="0" u="none" strike="noStrike" kern="1200" cap="none" spc="0" normalizeH="0" baseline="0" noProof="0" dirty="0">
              <a:ln>
                <a:noFill/>
              </a:ln>
              <a:solidFill>
                <a:prstClr val="black"/>
              </a:solidFill>
              <a:effectLst/>
              <a:uLnTx/>
              <a:uFillTx/>
              <a:ea typeface="+mn-ea"/>
              <a:cs typeface="+mn-cs"/>
            </a:endParaRPr>
          </a:p>
        </p:txBody>
      </p:sp>
      <p:sp>
        <p:nvSpPr>
          <p:cNvPr id="111" name="TextBox 110">
            <a:extLst>
              <a:ext uri="{FF2B5EF4-FFF2-40B4-BE49-F238E27FC236}">
                <a16:creationId xmlns:a16="http://schemas.microsoft.com/office/drawing/2014/main" id="{121E69A7-B729-B9B2-29DD-47C3FE6CA79D}"/>
              </a:ext>
            </a:extLst>
          </p:cNvPr>
          <p:cNvSpPr txBox="1"/>
          <p:nvPr/>
        </p:nvSpPr>
        <p:spPr>
          <a:xfrm>
            <a:off x="6510212" y="5912064"/>
            <a:ext cx="2384809" cy="369332"/>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dirty="0">
                <a:solidFill>
                  <a:prstClr val="black"/>
                </a:solidFill>
              </a:rPr>
              <a:t>Reduced order model</a:t>
            </a:r>
            <a:endParaRPr kumimoji="0" lang="en-US" b="0" i="0" u="none" strike="noStrike" kern="1200" cap="none" spc="0" normalizeH="0" baseline="0" noProof="0" dirty="0">
              <a:ln>
                <a:noFill/>
              </a:ln>
              <a:solidFill>
                <a:prstClr val="black"/>
              </a:solidFill>
              <a:effectLst/>
              <a:uLnTx/>
              <a:uFillTx/>
              <a:ea typeface="+mn-ea"/>
              <a:cs typeface="+mn-cs"/>
            </a:endParaRPr>
          </a:p>
        </p:txBody>
      </p:sp>
      <p:sp>
        <p:nvSpPr>
          <p:cNvPr id="112" name="Title 1">
            <a:extLst>
              <a:ext uri="{FF2B5EF4-FFF2-40B4-BE49-F238E27FC236}">
                <a16:creationId xmlns:a16="http://schemas.microsoft.com/office/drawing/2014/main" id="{43DE1E84-D327-9183-FFF2-6A8577759352}"/>
              </a:ext>
            </a:extLst>
          </p:cNvPr>
          <p:cNvSpPr txBox="1">
            <a:spLocks/>
          </p:cNvSpPr>
          <p:nvPr/>
        </p:nvSpPr>
        <p:spPr>
          <a:xfrm>
            <a:off x="84027" y="81762"/>
            <a:ext cx="7886700" cy="838201"/>
          </a:xfrm>
          <a:prstGeom prst="rect">
            <a:avLst/>
          </a:prstGeom>
        </p:spPr>
        <p:txBody>
          <a:bodyPr vert="horz" lIns="91440" tIns="45720" rIns="91440" bIns="45720" rtlCol="0" anchor="ctr">
            <a:noAutofit/>
          </a:bodyPr>
          <a:lstStyle>
            <a:lvl1pPr algn="l" defTabSz="685800" rtl="0" eaLnBrk="1" latinLnBrk="0" hangingPunct="1">
              <a:lnSpc>
                <a:spcPct val="90000"/>
              </a:lnSpc>
              <a:spcBef>
                <a:spcPct val="0"/>
              </a:spcBef>
              <a:buNone/>
              <a:defRPr sz="3300" kern="1200">
                <a:solidFill>
                  <a:schemeClr val="tx1"/>
                </a:solidFill>
                <a:latin typeface="+mj-lt"/>
                <a:ea typeface="+mj-ea"/>
                <a:cs typeface="+mj-cs"/>
              </a:defRPr>
            </a:lvl1pPr>
          </a:lstStyle>
          <a:p>
            <a:r>
              <a:rPr lang="en-US" sz="2400" b="1" dirty="0"/>
              <a:t>Machine learning is being used to successfully bridge quantum- and atomic-scale modeling and simulation. </a:t>
            </a:r>
          </a:p>
        </p:txBody>
      </p:sp>
    </p:spTree>
    <p:extLst>
      <p:ext uri="{BB962C8B-B14F-4D97-AF65-F5344CB8AC3E}">
        <p14:creationId xmlns:p14="http://schemas.microsoft.com/office/powerpoint/2010/main" val="2780249662"/>
      </p:ext>
    </p:extLst>
  </p:cSld>
  <p:clrMapOvr>
    <a:masterClrMapping/>
  </p:clrMapOvr>
  <mc:AlternateContent xmlns:mc="http://schemas.openxmlformats.org/markup-compatibility/2006" xmlns:p14="http://schemas.microsoft.com/office/powerpoint/2010/main">
    <mc:Choice Requires="p14">
      <p:transition spd="slow" p14:dur="2000" advTm="31413"/>
    </mc:Choice>
    <mc:Fallback xmlns="">
      <p:transition spd="slow" advTm="31413"/>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7" name="Picture 26">
            <a:extLst>
              <a:ext uri="{FF2B5EF4-FFF2-40B4-BE49-F238E27FC236}">
                <a16:creationId xmlns:a16="http://schemas.microsoft.com/office/drawing/2014/main" id="{76364497-BD8D-3C70-C30C-ECEA6EC1BFB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71769" y="2176752"/>
            <a:ext cx="6674009" cy="3639312"/>
          </a:xfrm>
          <a:prstGeom prst="rect">
            <a:avLst/>
          </a:prstGeom>
        </p:spPr>
      </p:pic>
      <p:sp>
        <p:nvSpPr>
          <p:cNvPr id="2" name="Title 1">
            <a:extLst>
              <a:ext uri="{FF2B5EF4-FFF2-40B4-BE49-F238E27FC236}">
                <a16:creationId xmlns:a16="http://schemas.microsoft.com/office/drawing/2014/main" id="{4CFBF0B9-F735-2B0F-E17D-55B62E41543D}"/>
              </a:ext>
            </a:extLst>
          </p:cNvPr>
          <p:cNvSpPr>
            <a:spLocks noGrp="1"/>
          </p:cNvSpPr>
          <p:nvPr>
            <p:ph type="title"/>
          </p:nvPr>
        </p:nvSpPr>
        <p:spPr>
          <a:xfrm>
            <a:off x="140246" y="97800"/>
            <a:ext cx="7886700" cy="838201"/>
          </a:xfrm>
        </p:spPr>
        <p:txBody>
          <a:bodyPr>
            <a:noAutofit/>
          </a:bodyPr>
          <a:lstStyle/>
          <a:p>
            <a:r>
              <a:rPr lang="en-US" sz="2400" b="1" dirty="0"/>
              <a:t>MLIAPs can be developed with a variety of descriptors and ML methods.</a:t>
            </a:r>
          </a:p>
        </p:txBody>
      </p:sp>
      <p:sp>
        <p:nvSpPr>
          <p:cNvPr id="6" name="Slide Number Placeholder 5">
            <a:extLst>
              <a:ext uri="{FF2B5EF4-FFF2-40B4-BE49-F238E27FC236}">
                <a16:creationId xmlns:a16="http://schemas.microsoft.com/office/drawing/2014/main" id="{67BCF260-F4E9-57F6-CFE1-9B69C659FE94}"/>
              </a:ext>
            </a:extLst>
          </p:cNvPr>
          <p:cNvSpPr>
            <a:spLocks noGrp="1"/>
          </p:cNvSpPr>
          <p:nvPr>
            <p:ph type="sldNum" sz="quarter" idx="4294967295"/>
          </p:nvPr>
        </p:nvSpPr>
        <p:spPr>
          <a:xfrm>
            <a:off x="8567530" y="6535611"/>
            <a:ext cx="609600" cy="414588"/>
          </a:xfrm>
          <a:prstGeom prst="rect">
            <a:avLst/>
          </a:prstGeom>
        </p:spPr>
        <p:txBody>
          <a:bodyPr/>
          <a:lstStyle/>
          <a:p>
            <a:fld id="{092552A5-1676-4338-8794-F2C241E2F684}" type="slidenum">
              <a:rPr lang="en-US" smtClean="0"/>
              <a:pPr/>
              <a:t>6</a:t>
            </a:fld>
            <a:endParaRPr lang="en-US" dirty="0"/>
          </a:p>
        </p:txBody>
      </p:sp>
      <p:sp>
        <p:nvSpPr>
          <p:cNvPr id="23" name="Rectangle 22">
            <a:extLst>
              <a:ext uri="{FF2B5EF4-FFF2-40B4-BE49-F238E27FC236}">
                <a16:creationId xmlns:a16="http://schemas.microsoft.com/office/drawing/2014/main" id="{8DA1F84D-D99D-4C7C-A9AC-3BE4D1A7486F}"/>
              </a:ext>
            </a:extLst>
          </p:cNvPr>
          <p:cNvSpPr/>
          <p:nvPr/>
        </p:nvSpPr>
        <p:spPr>
          <a:xfrm>
            <a:off x="-172978" y="3407025"/>
            <a:ext cx="2137148" cy="1200329"/>
          </a:xfrm>
          <a:prstGeom prst="rect">
            <a:avLst/>
          </a:prstGeom>
        </p:spPr>
        <p:txBody>
          <a:bodyPr wrap="square">
            <a:spAutoFit/>
          </a:bodyPr>
          <a:lstStyle/>
          <a:p>
            <a:pPr algn="ctr"/>
            <a:r>
              <a:rPr lang="en-US" b="1" dirty="0"/>
              <a:t>Hyperparameter</a:t>
            </a:r>
          </a:p>
          <a:p>
            <a:pPr algn="ctr"/>
            <a:r>
              <a:rPr lang="en-US" b="1" dirty="0"/>
              <a:t>Optimization</a:t>
            </a:r>
          </a:p>
          <a:p>
            <a:pPr algn="ctr"/>
            <a:r>
              <a:rPr lang="en-US" b="1" dirty="0"/>
              <a:t>(Single Objective GA)</a:t>
            </a:r>
          </a:p>
        </p:txBody>
      </p:sp>
      <p:sp>
        <p:nvSpPr>
          <p:cNvPr id="25" name="Rectangle 24">
            <a:extLst>
              <a:ext uri="{FF2B5EF4-FFF2-40B4-BE49-F238E27FC236}">
                <a16:creationId xmlns:a16="http://schemas.microsoft.com/office/drawing/2014/main" id="{C32A3A58-5DC9-75F8-9734-B055B5C65218}"/>
              </a:ext>
            </a:extLst>
          </p:cNvPr>
          <p:cNvSpPr/>
          <p:nvPr/>
        </p:nvSpPr>
        <p:spPr>
          <a:xfrm>
            <a:off x="304800" y="-726439"/>
            <a:ext cx="2473369" cy="276999"/>
          </a:xfrm>
          <a:prstGeom prst="rect">
            <a:avLst/>
          </a:prstGeom>
        </p:spPr>
        <p:txBody>
          <a:bodyPr wrap="none">
            <a:spAutoFit/>
          </a:bodyPr>
          <a:lstStyle/>
          <a:p>
            <a:r>
              <a:rPr lang="en-US" sz="1200" dirty="0"/>
              <a:t>https://</a:t>
            </a:r>
            <a:r>
              <a:rPr lang="en-US" sz="1200" dirty="0" err="1"/>
              <a:t>github.com</a:t>
            </a:r>
            <a:r>
              <a:rPr lang="en-US" sz="1200" dirty="0"/>
              <a:t>/FitSNAP/FitSNAP</a:t>
            </a:r>
          </a:p>
        </p:txBody>
      </p:sp>
      <p:pic>
        <p:nvPicPr>
          <p:cNvPr id="26" name="Picture 25">
            <a:extLst>
              <a:ext uri="{FF2B5EF4-FFF2-40B4-BE49-F238E27FC236}">
                <a16:creationId xmlns:a16="http://schemas.microsoft.com/office/drawing/2014/main" id="{B34BE818-39DE-B66E-A4CE-BACD3C276B21}"/>
              </a:ext>
            </a:extLst>
          </p:cNvPr>
          <p:cNvPicPr>
            <a:picLocks noChangeAspect="1"/>
          </p:cNvPicPr>
          <p:nvPr/>
        </p:nvPicPr>
        <p:blipFill>
          <a:blip r:embed="rId4"/>
          <a:stretch>
            <a:fillRect/>
          </a:stretch>
        </p:blipFill>
        <p:spPr>
          <a:xfrm>
            <a:off x="5495142" y="4597288"/>
            <a:ext cx="2753262" cy="1295512"/>
          </a:xfrm>
          <a:prstGeom prst="rect">
            <a:avLst/>
          </a:prstGeom>
        </p:spPr>
      </p:pic>
      <p:sp>
        <p:nvSpPr>
          <p:cNvPr id="28" name="TextBox 27">
            <a:extLst>
              <a:ext uri="{FF2B5EF4-FFF2-40B4-BE49-F238E27FC236}">
                <a16:creationId xmlns:a16="http://schemas.microsoft.com/office/drawing/2014/main" id="{B5931A29-0798-FC74-BD1D-208360C96C16}"/>
              </a:ext>
            </a:extLst>
          </p:cNvPr>
          <p:cNvSpPr txBox="1"/>
          <p:nvPr/>
        </p:nvSpPr>
        <p:spPr>
          <a:xfrm>
            <a:off x="6561942" y="2133321"/>
            <a:ext cx="1686462" cy="1338828"/>
          </a:xfrm>
          <a:prstGeom prst="rect">
            <a:avLst/>
          </a:prstGeom>
          <a:noFill/>
        </p:spPr>
        <p:txBody>
          <a:bodyPr wrap="square" rtlCol="0">
            <a:spAutoFit/>
          </a:bodyPr>
          <a:lstStyle/>
          <a:p>
            <a:r>
              <a:rPr lang="en-US" sz="1350" dirty="0"/>
              <a:t>Ground truth</a:t>
            </a:r>
          </a:p>
          <a:p>
            <a:r>
              <a:rPr lang="en-US" sz="1350" dirty="0"/>
              <a:t>energies, </a:t>
            </a:r>
          </a:p>
          <a:p>
            <a:r>
              <a:rPr lang="en-US" sz="1350" dirty="0"/>
              <a:t>forces,</a:t>
            </a:r>
          </a:p>
          <a:p>
            <a:r>
              <a:rPr lang="en-US" sz="1350" dirty="0"/>
              <a:t>stresses</a:t>
            </a:r>
          </a:p>
          <a:p>
            <a:r>
              <a:rPr lang="en-US" sz="1350" i="1" dirty="0"/>
              <a:t>(DFT = Density Functional Theory)</a:t>
            </a:r>
          </a:p>
        </p:txBody>
      </p:sp>
      <p:pic>
        <p:nvPicPr>
          <p:cNvPr id="29" name="Picture 28">
            <a:extLst>
              <a:ext uri="{FF2B5EF4-FFF2-40B4-BE49-F238E27FC236}">
                <a16:creationId xmlns:a16="http://schemas.microsoft.com/office/drawing/2014/main" id="{7BF6D446-2A30-8496-2280-E59615142203}"/>
              </a:ext>
            </a:extLst>
          </p:cNvPr>
          <p:cNvPicPr>
            <a:picLocks noChangeAspect="1"/>
          </p:cNvPicPr>
          <p:nvPr/>
        </p:nvPicPr>
        <p:blipFill>
          <a:blip r:embed="rId5"/>
          <a:stretch>
            <a:fillRect/>
          </a:stretch>
        </p:blipFill>
        <p:spPr>
          <a:xfrm>
            <a:off x="7713974" y="2089829"/>
            <a:ext cx="1290353" cy="1200329"/>
          </a:xfrm>
          <a:prstGeom prst="rect">
            <a:avLst/>
          </a:prstGeom>
        </p:spPr>
      </p:pic>
      <p:pic>
        <p:nvPicPr>
          <p:cNvPr id="30" name="Picture 29">
            <a:extLst>
              <a:ext uri="{FF2B5EF4-FFF2-40B4-BE49-F238E27FC236}">
                <a16:creationId xmlns:a16="http://schemas.microsoft.com/office/drawing/2014/main" id="{FC082110-8FC5-1B75-B8F9-5708B5EEC634}"/>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3132942" y="3990196"/>
            <a:ext cx="1600200" cy="364933"/>
          </a:xfrm>
          <a:prstGeom prst="rect">
            <a:avLst/>
          </a:prstGeom>
        </p:spPr>
      </p:pic>
      <p:pic>
        <p:nvPicPr>
          <p:cNvPr id="12" name="Picture 11">
            <a:extLst>
              <a:ext uri="{FF2B5EF4-FFF2-40B4-BE49-F238E27FC236}">
                <a16:creationId xmlns:a16="http://schemas.microsoft.com/office/drawing/2014/main" id="{88315003-A587-5D64-FBDF-12D2CDD0C088}"/>
              </a:ext>
            </a:extLst>
          </p:cNvPr>
          <p:cNvPicPr>
            <a:picLocks noChangeAspect="1"/>
          </p:cNvPicPr>
          <p:nvPr/>
        </p:nvPicPr>
        <p:blipFill rotWithShape="1">
          <a:blip r:embed="rId7"/>
          <a:srcRect t="43109" b="43592"/>
          <a:stretch/>
        </p:blipFill>
        <p:spPr>
          <a:xfrm>
            <a:off x="5316221" y="5892800"/>
            <a:ext cx="3016378" cy="519157"/>
          </a:xfrm>
          <a:prstGeom prst="rect">
            <a:avLst/>
          </a:prstGeom>
        </p:spPr>
      </p:pic>
      <p:sp>
        <p:nvSpPr>
          <p:cNvPr id="13" name="Rectangle 12">
            <a:extLst>
              <a:ext uri="{FF2B5EF4-FFF2-40B4-BE49-F238E27FC236}">
                <a16:creationId xmlns:a16="http://schemas.microsoft.com/office/drawing/2014/main" id="{E8030A80-EE91-F25C-F6DA-1CEDA8BBAC25}"/>
              </a:ext>
            </a:extLst>
          </p:cNvPr>
          <p:cNvSpPr/>
          <p:nvPr/>
        </p:nvSpPr>
        <p:spPr>
          <a:xfrm>
            <a:off x="5319685" y="6348761"/>
            <a:ext cx="2760038" cy="276999"/>
          </a:xfrm>
          <a:prstGeom prst="rect">
            <a:avLst/>
          </a:prstGeom>
        </p:spPr>
        <p:txBody>
          <a:bodyPr wrap="square">
            <a:spAutoFit/>
          </a:bodyPr>
          <a:lstStyle/>
          <a:p>
            <a:pPr algn="ctr"/>
            <a:r>
              <a:rPr lang="en-US" sz="1200" dirty="0"/>
              <a:t>Spectral Neighbor Analysis</a:t>
            </a:r>
          </a:p>
        </p:txBody>
      </p:sp>
      <p:sp>
        <p:nvSpPr>
          <p:cNvPr id="14" name="Rectangle 13">
            <a:extLst>
              <a:ext uri="{FF2B5EF4-FFF2-40B4-BE49-F238E27FC236}">
                <a16:creationId xmlns:a16="http://schemas.microsoft.com/office/drawing/2014/main" id="{CE0C1157-3CBE-1664-45D8-F2621BDA68BE}"/>
              </a:ext>
            </a:extLst>
          </p:cNvPr>
          <p:cNvSpPr/>
          <p:nvPr/>
        </p:nvSpPr>
        <p:spPr>
          <a:xfrm>
            <a:off x="1354488" y="5348467"/>
            <a:ext cx="3489835" cy="1200329"/>
          </a:xfrm>
          <a:prstGeom prst="rect">
            <a:avLst/>
          </a:prstGeom>
          <a:solidFill>
            <a:schemeClr val="bg1"/>
          </a:solidFill>
        </p:spPr>
        <p:txBody>
          <a:bodyPr wrap="square">
            <a:spAutoFit/>
          </a:bodyPr>
          <a:lstStyle/>
          <a:p>
            <a:pPr algn="ctr"/>
            <a:r>
              <a:rPr lang="en-US" sz="1200" dirty="0"/>
              <a:t>Creates a Spectral Neighbor Analysis Potential (SNAP)</a:t>
            </a:r>
          </a:p>
          <a:p>
            <a:pPr algn="ctr"/>
            <a:endParaRPr lang="en-US" sz="1200" dirty="0"/>
          </a:p>
          <a:p>
            <a:pPr algn="ctr"/>
            <a:r>
              <a:rPr lang="en-US" sz="1200" dirty="0"/>
              <a:t>Outputs energy and force errors</a:t>
            </a:r>
          </a:p>
          <a:p>
            <a:pPr algn="ctr"/>
            <a:endParaRPr lang="en-US" sz="1200" dirty="0"/>
          </a:p>
          <a:p>
            <a:pPr algn="ctr"/>
            <a:r>
              <a:rPr lang="en-US" sz="1200" dirty="0"/>
              <a:t>Sets up for material property and/or hyperparameter optimization (often, SOGA objective functions)</a:t>
            </a:r>
          </a:p>
        </p:txBody>
      </p:sp>
      <p:sp>
        <p:nvSpPr>
          <p:cNvPr id="15" name="Rectangle 14">
            <a:extLst>
              <a:ext uri="{FF2B5EF4-FFF2-40B4-BE49-F238E27FC236}">
                <a16:creationId xmlns:a16="http://schemas.microsoft.com/office/drawing/2014/main" id="{91615391-DC06-3A25-5C2D-214522D67916}"/>
              </a:ext>
            </a:extLst>
          </p:cNvPr>
          <p:cNvSpPr/>
          <p:nvPr/>
        </p:nvSpPr>
        <p:spPr>
          <a:xfrm>
            <a:off x="1725208" y="2490434"/>
            <a:ext cx="2537848" cy="461665"/>
          </a:xfrm>
          <a:prstGeom prst="rect">
            <a:avLst/>
          </a:prstGeom>
          <a:solidFill>
            <a:schemeClr val="bg1"/>
          </a:solidFill>
        </p:spPr>
        <p:txBody>
          <a:bodyPr wrap="square">
            <a:spAutoFit/>
          </a:bodyPr>
          <a:lstStyle/>
          <a:p>
            <a:pPr algn="ctr"/>
            <a:r>
              <a:rPr lang="en-US" sz="1200" dirty="0"/>
              <a:t>Adjusts hyperparameters based on objective functions  </a:t>
            </a:r>
          </a:p>
        </p:txBody>
      </p:sp>
      <p:sp>
        <p:nvSpPr>
          <p:cNvPr id="31" name="TextBox 30">
            <a:extLst>
              <a:ext uri="{FF2B5EF4-FFF2-40B4-BE49-F238E27FC236}">
                <a16:creationId xmlns:a16="http://schemas.microsoft.com/office/drawing/2014/main" id="{FD11895D-9362-FE35-191A-D106C0293CCB}"/>
              </a:ext>
            </a:extLst>
          </p:cNvPr>
          <p:cNvSpPr txBox="1"/>
          <p:nvPr/>
        </p:nvSpPr>
        <p:spPr>
          <a:xfrm>
            <a:off x="141992" y="1425573"/>
            <a:ext cx="4353808" cy="338554"/>
          </a:xfrm>
          <a:prstGeom prst="rect">
            <a:avLst/>
          </a:prstGeom>
          <a:noFill/>
        </p:spPr>
        <p:txBody>
          <a:bodyPr wrap="square">
            <a:spAutoFit/>
          </a:bodyPr>
          <a:lstStyle/>
          <a:p>
            <a:pPr algn="ctr"/>
            <a:r>
              <a:rPr lang="en-US" sz="1600" b="1" dirty="0"/>
              <a:t>Optimization loop</a:t>
            </a:r>
            <a:endParaRPr lang="en-US" sz="1200" dirty="0"/>
          </a:p>
        </p:txBody>
      </p:sp>
      <p:sp>
        <p:nvSpPr>
          <p:cNvPr id="32" name="TextBox 31">
            <a:extLst>
              <a:ext uri="{FF2B5EF4-FFF2-40B4-BE49-F238E27FC236}">
                <a16:creationId xmlns:a16="http://schemas.microsoft.com/office/drawing/2014/main" id="{6C74A0AC-54BF-1FEB-F4AA-E4652580FFED}"/>
              </a:ext>
            </a:extLst>
          </p:cNvPr>
          <p:cNvSpPr txBox="1"/>
          <p:nvPr/>
        </p:nvSpPr>
        <p:spPr>
          <a:xfrm>
            <a:off x="4495800" y="1454259"/>
            <a:ext cx="4353808" cy="338554"/>
          </a:xfrm>
          <a:prstGeom prst="rect">
            <a:avLst/>
          </a:prstGeom>
          <a:noFill/>
        </p:spPr>
        <p:txBody>
          <a:bodyPr wrap="square">
            <a:spAutoFit/>
          </a:bodyPr>
          <a:lstStyle/>
          <a:p>
            <a:pPr algn="ctr"/>
            <a:r>
              <a:rPr lang="en-US" sz="1600" b="1" dirty="0"/>
              <a:t>Individual material model (MLIAP)</a:t>
            </a:r>
            <a:endParaRPr lang="en-US" sz="1200" dirty="0"/>
          </a:p>
        </p:txBody>
      </p:sp>
      <p:cxnSp>
        <p:nvCxnSpPr>
          <p:cNvPr id="34" name="Straight Connector 33">
            <a:extLst>
              <a:ext uri="{FF2B5EF4-FFF2-40B4-BE49-F238E27FC236}">
                <a16:creationId xmlns:a16="http://schemas.microsoft.com/office/drawing/2014/main" id="{80DE731E-A5C1-7105-9B9F-83FD39D84F9C}"/>
              </a:ext>
            </a:extLst>
          </p:cNvPr>
          <p:cNvCxnSpPr>
            <a:cxnSpLocks/>
          </p:cNvCxnSpPr>
          <p:nvPr/>
        </p:nvCxnSpPr>
        <p:spPr>
          <a:xfrm>
            <a:off x="4495800" y="1271043"/>
            <a:ext cx="0" cy="467739"/>
          </a:xfrm>
          <a:prstGeom prst="line">
            <a:avLst/>
          </a:prstGeom>
        </p:spPr>
        <p:style>
          <a:lnRef idx="1">
            <a:schemeClr val="accent1"/>
          </a:lnRef>
          <a:fillRef idx="0">
            <a:schemeClr val="accent1"/>
          </a:fillRef>
          <a:effectRef idx="0">
            <a:schemeClr val="accent1"/>
          </a:effectRef>
          <a:fontRef idx="minor">
            <a:schemeClr val="tx1"/>
          </a:fontRef>
        </p:style>
      </p:cxnSp>
      <p:cxnSp>
        <p:nvCxnSpPr>
          <p:cNvPr id="35" name="Straight Connector 34">
            <a:extLst>
              <a:ext uri="{FF2B5EF4-FFF2-40B4-BE49-F238E27FC236}">
                <a16:creationId xmlns:a16="http://schemas.microsoft.com/office/drawing/2014/main" id="{12BC5DDF-9000-C19E-6144-32BF726585DA}"/>
              </a:ext>
            </a:extLst>
          </p:cNvPr>
          <p:cNvCxnSpPr>
            <a:cxnSpLocks/>
          </p:cNvCxnSpPr>
          <p:nvPr/>
        </p:nvCxnSpPr>
        <p:spPr>
          <a:xfrm>
            <a:off x="620486" y="1738782"/>
            <a:ext cx="8099816" cy="10539"/>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36" name="TextBox 35">
            <a:extLst>
              <a:ext uri="{FF2B5EF4-FFF2-40B4-BE49-F238E27FC236}">
                <a16:creationId xmlns:a16="http://schemas.microsoft.com/office/drawing/2014/main" id="{E094B47F-6B8D-A570-DA7F-F625893B564B}"/>
              </a:ext>
            </a:extLst>
          </p:cNvPr>
          <p:cNvSpPr txBox="1"/>
          <p:nvPr/>
        </p:nvSpPr>
        <p:spPr>
          <a:xfrm>
            <a:off x="5371654" y="6628130"/>
            <a:ext cx="2662132" cy="230832"/>
          </a:xfrm>
          <a:prstGeom prst="rect">
            <a:avLst/>
          </a:prstGeom>
          <a:noFill/>
        </p:spPr>
        <p:txBody>
          <a:bodyPr wrap="square">
            <a:spAutoFit/>
          </a:bodyPr>
          <a:lstStyle/>
          <a:p>
            <a:pPr algn="ctr"/>
            <a:r>
              <a:rPr lang="en-US" sz="900" dirty="0">
                <a:latin typeface="Gill Sans MT" panose="020B0502020104020203" pitchFamily="34" charset="0"/>
              </a:rPr>
              <a:t>Thompson </a:t>
            </a:r>
            <a:r>
              <a:rPr lang="en-US" sz="900" i="1" dirty="0">
                <a:latin typeface="Gill Sans MT" panose="020B0502020104020203" pitchFamily="34" charset="0"/>
              </a:rPr>
              <a:t>et al. </a:t>
            </a:r>
            <a:r>
              <a:rPr lang="en-US" sz="900" dirty="0">
                <a:latin typeface="Gill Sans MT" panose="020B0502020104020203" pitchFamily="34" charset="0"/>
              </a:rPr>
              <a:t>J. Comp. Phys. </a:t>
            </a:r>
            <a:r>
              <a:rPr lang="en-US" sz="900" b="1" dirty="0">
                <a:latin typeface="Gill Sans MT" panose="020B0502020104020203" pitchFamily="34" charset="0"/>
              </a:rPr>
              <a:t>285</a:t>
            </a:r>
            <a:r>
              <a:rPr lang="en-US" sz="900" dirty="0">
                <a:latin typeface="Gill Sans MT" panose="020B0502020104020203" pitchFamily="34" charset="0"/>
              </a:rPr>
              <a:t> 2015 </a:t>
            </a:r>
            <a:endParaRPr lang="en-US" sz="900" dirty="0"/>
          </a:p>
        </p:txBody>
      </p:sp>
    </p:spTree>
    <p:extLst>
      <p:ext uri="{BB962C8B-B14F-4D97-AF65-F5344CB8AC3E}">
        <p14:creationId xmlns:p14="http://schemas.microsoft.com/office/powerpoint/2010/main" val="1416342320"/>
      </p:ext>
    </p:extLst>
  </p:cSld>
  <p:clrMapOvr>
    <a:masterClrMapping/>
  </p:clrMapOvr>
  <mc:AlternateContent xmlns:mc="http://schemas.openxmlformats.org/markup-compatibility/2006" xmlns:p14="http://schemas.microsoft.com/office/powerpoint/2010/main">
    <mc:Choice Requires="p14">
      <p:transition spd="slow" p14:dur="2000" advTm="116441"/>
    </mc:Choice>
    <mc:Fallback xmlns="">
      <p:transition spd="slow" advTm="116441"/>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CFBF0B9-F735-2B0F-E17D-55B62E41543D}"/>
              </a:ext>
            </a:extLst>
          </p:cNvPr>
          <p:cNvSpPr>
            <a:spLocks noGrp="1"/>
          </p:cNvSpPr>
          <p:nvPr>
            <p:ph type="title"/>
          </p:nvPr>
        </p:nvSpPr>
        <p:spPr>
          <a:xfrm>
            <a:off x="111400" y="13544"/>
            <a:ext cx="7886700" cy="838201"/>
          </a:xfrm>
        </p:spPr>
        <p:txBody>
          <a:bodyPr>
            <a:noAutofit/>
          </a:bodyPr>
          <a:lstStyle/>
          <a:p>
            <a:r>
              <a:rPr lang="en-US" sz="2400" b="1" dirty="0" err="1"/>
              <a:t>FitSNAP</a:t>
            </a:r>
            <a:r>
              <a:rPr lang="en-US" sz="2400" b="1" dirty="0"/>
              <a:t> is designed to give the user flexibility in model and descriptor choice.</a:t>
            </a:r>
          </a:p>
        </p:txBody>
      </p:sp>
      <p:sp>
        <p:nvSpPr>
          <p:cNvPr id="25" name="Rectangle 24">
            <a:extLst>
              <a:ext uri="{FF2B5EF4-FFF2-40B4-BE49-F238E27FC236}">
                <a16:creationId xmlns:a16="http://schemas.microsoft.com/office/drawing/2014/main" id="{C32A3A58-5DC9-75F8-9734-B055B5C65218}"/>
              </a:ext>
            </a:extLst>
          </p:cNvPr>
          <p:cNvSpPr/>
          <p:nvPr/>
        </p:nvSpPr>
        <p:spPr>
          <a:xfrm>
            <a:off x="304800" y="-726439"/>
            <a:ext cx="2473369" cy="276999"/>
          </a:xfrm>
          <a:prstGeom prst="rect">
            <a:avLst/>
          </a:prstGeom>
        </p:spPr>
        <p:txBody>
          <a:bodyPr wrap="none">
            <a:spAutoFit/>
          </a:bodyPr>
          <a:lstStyle/>
          <a:p>
            <a:r>
              <a:rPr lang="en-US" sz="1200" dirty="0"/>
              <a:t>https://</a:t>
            </a:r>
            <a:r>
              <a:rPr lang="en-US" sz="1200" dirty="0" err="1"/>
              <a:t>github.com</a:t>
            </a:r>
            <a:r>
              <a:rPr lang="en-US" sz="1200" dirty="0"/>
              <a:t>/FitSNAP/FitSNAP</a:t>
            </a:r>
          </a:p>
        </p:txBody>
      </p:sp>
      <p:sp>
        <p:nvSpPr>
          <p:cNvPr id="776" name="Slide Number Placeholder 5">
            <a:extLst>
              <a:ext uri="{FF2B5EF4-FFF2-40B4-BE49-F238E27FC236}">
                <a16:creationId xmlns:a16="http://schemas.microsoft.com/office/drawing/2014/main" id="{433677BA-C360-87D7-95C4-D45BF4F0603F}"/>
              </a:ext>
            </a:extLst>
          </p:cNvPr>
          <p:cNvSpPr>
            <a:spLocks noGrp="1"/>
          </p:cNvSpPr>
          <p:nvPr>
            <p:ph type="sldNum" sz="quarter" idx="4294967295"/>
          </p:nvPr>
        </p:nvSpPr>
        <p:spPr>
          <a:xfrm>
            <a:off x="8686800" y="6484093"/>
            <a:ext cx="2057400" cy="365125"/>
          </a:xfrm>
          <a:prstGeom prst="rect">
            <a:avLst/>
          </a:prstGeom>
        </p:spPr>
        <p:txBody>
          <a:bodyPr/>
          <a:lstStyle/>
          <a:p>
            <a:fld id="{092552A5-1676-4338-8794-F2C241E2F684}" type="slidenum">
              <a:rPr lang="en-US" smtClean="0"/>
              <a:pPr/>
              <a:t>7</a:t>
            </a:fld>
            <a:endParaRPr lang="en-US" dirty="0"/>
          </a:p>
        </p:txBody>
      </p:sp>
      <p:grpSp>
        <p:nvGrpSpPr>
          <p:cNvPr id="80" name="Group 79">
            <a:extLst>
              <a:ext uri="{FF2B5EF4-FFF2-40B4-BE49-F238E27FC236}">
                <a16:creationId xmlns:a16="http://schemas.microsoft.com/office/drawing/2014/main" id="{ABAB14ED-2DC0-F327-7FE2-45CD0FF5D799}"/>
              </a:ext>
            </a:extLst>
          </p:cNvPr>
          <p:cNvGrpSpPr/>
          <p:nvPr/>
        </p:nvGrpSpPr>
        <p:grpSpPr>
          <a:xfrm>
            <a:off x="-33444" y="3317674"/>
            <a:ext cx="2952884" cy="1354505"/>
            <a:chOff x="822046" y="1532184"/>
            <a:chExt cx="2952884" cy="1354505"/>
          </a:xfrm>
        </p:grpSpPr>
        <p:sp>
          <p:nvSpPr>
            <p:cNvPr id="778" name="TextBox 777">
              <a:extLst>
                <a:ext uri="{FF2B5EF4-FFF2-40B4-BE49-F238E27FC236}">
                  <a16:creationId xmlns:a16="http://schemas.microsoft.com/office/drawing/2014/main" id="{2969D22F-E4D7-6FD8-6CFB-907EB5B343FF}"/>
                </a:ext>
              </a:extLst>
            </p:cNvPr>
            <p:cNvSpPr txBox="1"/>
            <p:nvPr/>
          </p:nvSpPr>
          <p:spPr>
            <a:xfrm>
              <a:off x="980046" y="1532184"/>
              <a:ext cx="2754503" cy="276999"/>
            </a:xfrm>
            <a:prstGeom prst="rect">
              <a:avLst/>
            </a:prstGeom>
            <a:noFill/>
          </p:spPr>
          <p:txBody>
            <a:bodyPr wrap="square" rtlCol="0">
              <a:spAutoFit/>
            </a:bodyPr>
            <a:lstStyle/>
            <a:p>
              <a:pPr algn="ctr"/>
              <a:r>
                <a:rPr lang="en-US" sz="1200" b="1" u="sng" dirty="0"/>
                <a:t>Polynomial models</a:t>
              </a:r>
            </a:p>
          </p:txBody>
        </p:sp>
        <p:grpSp>
          <p:nvGrpSpPr>
            <p:cNvPr id="784" name="Group 783">
              <a:extLst>
                <a:ext uri="{FF2B5EF4-FFF2-40B4-BE49-F238E27FC236}">
                  <a16:creationId xmlns:a16="http://schemas.microsoft.com/office/drawing/2014/main" id="{991392DF-65E1-A375-B681-915285A3C360}"/>
                </a:ext>
              </a:extLst>
            </p:cNvPr>
            <p:cNvGrpSpPr/>
            <p:nvPr/>
          </p:nvGrpSpPr>
          <p:grpSpPr>
            <a:xfrm>
              <a:off x="822046" y="1830535"/>
              <a:ext cx="2952884" cy="1056154"/>
              <a:chOff x="3530" y="4327708"/>
              <a:chExt cx="3828236" cy="1369240"/>
            </a:xfrm>
          </p:grpSpPr>
          <p:pic>
            <p:nvPicPr>
              <p:cNvPr id="785" name="Picture 784">
                <a:extLst>
                  <a:ext uri="{FF2B5EF4-FFF2-40B4-BE49-F238E27FC236}">
                    <a16:creationId xmlns:a16="http://schemas.microsoft.com/office/drawing/2014/main" id="{BC822B69-D899-6DA5-BB55-C7665EE95455}"/>
                  </a:ext>
                </a:extLst>
              </p:cNvPr>
              <p:cNvPicPr>
                <a:picLocks noChangeAspect="1"/>
              </p:cNvPicPr>
              <p:nvPr/>
            </p:nvPicPr>
            <p:blipFill>
              <a:blip r:embed="rId3"/>
              <a:stretch>
                <a:fillRect/>
              </a:stretch>
            </p:blipFill>
            <p:spPr>
              <a:xfrm>
                <a:off x="382139" y="4327708"/>
                <a:ext cx="2797518" cy="448725"/>
              </a:xfrm>
              <a:prstGeom prst="rect">
                <a:avLst/>
              </a:prstGeom>
            </p:spPr>
          </p:pic>
          <p:sp>
            <p:nvSpPr>
              <p:cNvPr id="786" name="TextBox 785">
                <a:extLst>
                  <a:ext uri="{FF2B5EF4-FFF2-40B4-BE49-F238E27FC236}">
                    <a16:creationId xmlns:a16="http://schemas.microsoft.com/office/drawing/2014/main" id="{B53B9C87-B51C-698E-B1B6-6BA8FBC05499}"/>
                  </a:ext>
                </a:extLst>
              </p:cNvPr>
              <p:cNvSpPr txBox="1"/>
              <p:nvPr/>
            </p:nvSpPr>
            <p:spPr>
              <a:xfrm>
                <a:off x="1993891" y="5339003"/>
                <a:ext cx="705642" cy="215444"/>
              </a:xfrm>
              <a:prstGeom prst="rect">
                <a:avLst/>
              </a:prstGeom>
              <a:noFill/>
            </p:spPr>
            <p:txBody>
              <a:bodyPr wrap="none" rtlCol="0">
                <a:spAutoFit/>
              </a:bodyPr>
              <a:lstStyle/>
              <a:p>
                <a:r>
                  <a:rPr lang="en-US" sz="800" dirty="0"/>
                  <a:t>DFT Training</a:t>
                </a:r>
              </a:p>
            </p:txBody>
          </p:sp>
          <p:sp>
            <p:nvSpPr>
              <p:cNvPr id="787" name="TextBox 786">
                <a:extLst>
                  <a:ext uri="{FF2B5EF4-FFF2-40B4-BE49-F238E27FC236}">
                    <a16:creationId xmlns:a16="http://schemas.microsoft.com/office/drawing/2014/main" id="{8E9D1EC5-BD95-C154-1FFF-18D7F42CDABD}"/>
                  </a:ext>
                </a:extLst>
              </p:cNvPr>
              <p:cNvSpPr txBox="1"/>
              <p:nvPr/>
            </p:nvSpPr>
            <p:spPr>
              <a:xfrm>
                <a:off x="768005" y="5058312"/>
                <a:ext cx="922047" cy="215444"/>
              </a:xfrm>
              <a:prstGeom prst="rect">
                <a:avLst/>
              </a:prstGeom>
              <a:noFill/>
            </p:spPr>
            <p:txBody>
              <a:bodyPr wrap="none" rtlCol="0">
                <a:spAutoFit/>
              </a:bodyPr>
              <a:lstStyle/>
              <a:p>
                <a:r>
                  <a:rPr lang="en-US" sz="800" dirty="0"/>
                  <a:t>Set of Descriptors</a:t>
                </a:r>
              </a:p>
            </p:txBody>
          </p:sp>
          <p:sp>
            <p:nvSpPr>
              <p:cNvPr id="788" name="TextBox 787">
                <a:extLst>
                  <a:ext uri="{FF2B5EF4-FFF2-40B4-BE49-F238E27FC236}">
                    <a16:creationId xmlns:a16="http://schemas.microsoft.com/office/drawing/2014/main" id="{CC708192-6A85-BDCA-ADAB-CB52DE529E14}"/>
                  </a:ext>
                </a:extLst>
              </p:cNvPr>
              <p:cNvSpPr txBox="1"/>
              <p:nvPr/>
            </p:nvSpPr>
            <p:spPr>
              <a:xfrm>
                <a:off x="3530" y="5058312"/>
                <a:ext cx="527709" cy="215444"/>
              </a:xfrm>
              <a:prstGeom prst="rect">
                <a:avLst/>
              </a:prstGeom>
              <a:noFill/>
            </p:spPr>
            <p:txBody>
              <a:bodyPr wrap="none" rtlCol="0">
                <a:spAutoFit/>
              </a:bodyPr>
              <a:lstStyle/>
              <a:p>
                <a:r>
                  <a:rPr lang="en-US" sz="800" dirty="0"/>
                  <a:t>Weights</a:t>
                </a:r>
              </a:p>
            </p:txBody>
          </p:sp>
          <p:cxnSp>
            <p:nvCxnSpPr>
              <p:cNvPr id="789" name="Straight Arrow Connector 788">
                <a:extLst>
                  <a:ext uri="{FF2B5EF4-FFF2-40B4-BE49-F238E27FC236}">
                    <a16:creationId xmlns:a16="http://schemas.microsoft.com/office/drawing/2014/main" id="{59F9888F-55ED-8B37-9AA1-5BD42FF1957F}"/>
                  </a:ext>
                </a:extLst>
              </p:cNvPr>
              <p:cNvCxnSpPr>
                <a:cxnSpLocks/>
              </p:cNvCxnSpPr>
              <p:nvPr/>
            </p:nvCxnSpPr>
            <p:spPr>
              <a:xfrm flipV="1">
                <a:off x="590050" y="4735016"/>
                <a:ext cx="348053" cy="323297"/>
              </a:xfrm>
              <a:prstGeom prst="straightConnector1">
                <a:avLst/>
              </a:prstGeom>
              <a:ln w="50800">
                <a:solidFill>
                  <a:schemeClr val="accent4"/>
                </a:solidFill>
                <a:prstDash val="sysDot"/>
                <a:tailEnd type="triangle"/>
              </a:ln>
            </p:spPr>
            <p:style>
              <a:lnRef idx="2">
                <a:schemeClr val="accent1"/>
              </a:lnRef>
              <a:fillRef idx="0">
                <a:schemeClr val="accent1"/>
              </a:fillRef>
              <a:effectRef idx="1">
                <a:schemeClr val="accent1"/>
              </a:effectRef>
              <a:fontRef idx="minor">
                <a:schemeClr val="tx1"/>
              </a:fontRef>
            </p:style>
          </p:cxnSp>
          <p:cxnSp>
            <p:nvCxnSpPr>
              <p:cNvPr id="790" name="Straight Arrow Connector 789">
                <a:extLst>
                  <a:ext uri="{FF2B5EF4-FFF2-40B4-BE49-F238E27FC236}">
                    <a16:creationId xmlns:a16="http://schemas.microsoft.com/office/drawing/2014/main" id="{38FA268B-F783-6049-BD49-E19B52870402}"/>
                  </a:ext>
                </a:extLst>
              </p:cNvPr>
              <p:cNvCxnSpPr>
                <a:cxnSpLocks/>
              </p:cNvCxnSpPr>
              <p:nvPr/>
            </p:nvCxnSpPr>
            <p:spPr>
              <a:xfrm flipV="1">
                <a:off x="1352398" y="4735016"/>
                <a:ext cx="1" cy="323297"/>
              </a:xfrm>
              <a:prstGeom prst="straightConnector1">
                <a:avLst/>
              </a:prstGeom>
              <a:ln w="50800">
                <a:solidFill>
                  <a:schemeClr val="accent4"/>
                </a:solidFill>
                <a:prstDash val="sysDot"/>
                <a:tailEnd type="triangle"/>
              </a:ln>
            </p:spPr>
            <p:style>
              <a:lnRef idx="2">
                <a:schemeClr val="accent1"/>
              </a:lnRef>
              <a:fillRef idx="0">
                <a:schemeClr val="accent1"/>
              </a:fillRef>
              <a:effectRef idx="1">
                <a:schemeClr val="accent1"/>
              </a:effectRef>
              <a:fontRef idx="minor">
                <a:schemeClr val="tx1"/>
              </a:fontRef>
            </p:style>
          </p:cxnSp>
          <p:cxnSp>
            <p:nvCxnSpPr>
              <p:cNvPr id="791" name="Straight Arrow Connector 790">
                <a:extLst>
                  <a:ext uri="{FF2B5EF4-FFF2-40B4-BE49-F238E27FC236}">
                    <a16:creationId xmlns:a16="http://schemas.microsoft.com/office/drawing/2014/main" id="{71EFEC35-D836-50C3-587D-853A5854772B}"/>
                  </a:ext>
                </a:extLst>
              </p:cNvPr>
              <p:cNvCxnSpPr>
                <a:cxnSpLocks/>
                <a:stCxn id="786" idx="0"/>
              </p:cNvCxnSpPr>
              <p:nvPr/>
            </p:nvCxnSpPr>
            <p:spPr>
              <a:xfrm flipH="1" flipV="1">
                <a:off x="1993892" y="4745533"/>
                <a:ext cx="352820" cy="593470"/>
              </a:xfrm>
              <a:prstGeom prst="straightConnector1">
                <a:avLst/>
              </a:prstGeom>
              <a:ln w="50800">
                <a:solidFill>
                  <a:schemeClr val="accent4"/>
                </a:solidFill>
                <a:prstDash val="sysDot"/>
                <a:tailEnd type="triangle"/>
              </a:ln>
            </p:spPr>
            <p:style>
              <a:lnRef idx="2">
                <a:schemeClr val="accent1"/>
              </a:lnRef>
              <a:fillRef idx="0">
                <a:schemeClr val="accent1"/>
              </a:fillRef>
              <a:effectRef idx="1">
                <a:schemeClr val="accent1"/>
              </a:effectRef>
              <a:fontRef idx="minor">
                <a:schemeClr val="tx1"/>
              </a:fontRef>
            </p:style>
          </p:cxnSp>
          <p:cxnSp>
            <p:nvCxnSpPr>
              <p:cNvPr id="792" name="Straight Arrow Connector 791">
                <a:extLst>
                  <a:ext uri="{FF2B5EF4-FFF2-40B4-BE49-F238E27FC236}">
                    <a16:creationId xmlns:a16="http://schemas.microsoft.com/office/drawing/2014/main" id="{1B8C7194-A148-98AD-08B4-B82E5B786279}"/>
                  </a:ext>
                </a:extLst>
              </p:cNvPr>
              <p:cNvCxnSpPr>
                <a:cxnSpLocks/>
              </p:cNvCxnSpPr>
              <p:nvPr/>
            </p:nvCxnSpPr>
            <p:spPr>
              <a:xfrm flipH="1" flipV="1">
                <a:off x="2782858" y="4753910"/>
                <a:ext cx="590930" cy="593470"/>
              </a:xfrm>
              <a:prstGeom prst="straightConnector1">
                <a:avLst/>
              </a:prstGeom>
              <a:ln w="50800">
                <a:solidFill>
                  <a:schemeClr val="accent4"/>
                </a:solidFill>
                <a:prstDash val="sysDot"/>
                <a:tailEnd type="triangle"/>
              </a:ln>
            </p:spPr>
            <p:style>
              <a:lnRef idx="2">
                <a:schemeClr val="accent1"/>
              </a:lnRef>
              <a:fillRef idx="0">
                <a:schemeClr val="accent1"/>
              </a:fillRef>
              <a:effectRef idx="1">
                <a:schemeClr val="accent1"/>
              </a:effectRef>
              <a:fontRef idx="minor">
                <a:schemeClr val="tx1"/>
              </a:fontRef>
            </p:style>
          </p:cxnSp>
          <p:sp>
            <p:nvSpPr>
              <p:cNvPr id="793" name="TextBox 792">
                <a:extLst>
                  <a:ext uri="{FF2B5EF4-FFF2-40B4-BE49-F238E27FC236}">
                    <a16:creationId xmlns:a16="http://schemas.microsoft.com/office/drawing/2014/main" id="{07B51EC0-975E-3994-13D0-AE729D66C153}"/>
                  </a:ext>
                </a:extLst>
              </p:cNvPr>
              <p:cNvSpPr txBox="1"/>
              <p:nvPr/>
            </p:nvSpPr>
            <p:spPr>
              <a:xfrm>
                <a:off x="3047577" y="5358394"/>
                <a:ext cx="784189" cy="338554"/>
              </a:xfrm>
              <a:prstGeom prst="rect">
                <a:avLst/>
              </a:prstGeom>
              <a:noFill/>
            </p:spPr>
            <p:txBody>
              <a:bodyPr wrap="none" rtlCol="0">
                <a:spAutoFit/>
              </a:bodyPr>
              <a:lstStyle/>
              <a:p>
                <a:r>
                  <a:rPr lang="en-US" sz="800" dirty="0"/>
                  <a:t>Regularization</a:t>
                </a:r>
              </a:p>
              <a:p>
                <a:pPr algn="ctr"/>
                <a:r>
                  <a:rPr lang="en-US" sz="800" dirty="0"/>
                  <a:t>Penalty</a:t>
                </a:r>
              </a:p>
            </p:txBody>
          </p:sp>
        </p:grpSp>
      </p:grpSp>
      <p:cxnSp>
        <p:nvCxnSpPr>
          <p:cNvPr id="798" name="Straight Connector 797">
            <a:extLst>
              <a:ext uri="{FF2B5EF4-FFF2-40B4-BE49-F238E27FC236}">
                <a16:creationId xmlns:a16="http://schemas.microsoft.com/office/drawing/2014/main" id="{49D9EE20-1765-B286-01C1-49088C0654ED}"/>
              </a:ext>
            </a:extLst>
          </p:cNvPr>
          <p:cNvCxnSpPr>
            <a:cxnSpLocks/>
          </p:cNvCxnSpPr>
          <p:nvPr/>
        </p:nvCxnSpPr>
        <p:spPr>
          <a:xfrm>
            <a:off x="3299096" y="958824"/>
            <a:ext cx="0" cy="2317176"/>
          </a:xfrm>
          <a:prstGeom prst="line">
            <a:avLst/>
          </a:prstGeom>
          <a:ln w="9525">
            <a:solidFill>
              <a:schemeClr val="tx1"/>
            </a:solidFill>
          </a:ln>
        </p:spPr>
        <p:style>
          <a:lnRef idx="1">
            <a:schemeClr val="accent1"/>
          </a:lnRef>
          <a:fillRef idx="0">
            <a:schemeClr val="accent1"/>
          </a:fillRef>
          <a:effectRef idx="0">
            <a:schemeClr val="accent1"/>
          </a:effectRef>
          <a:fontRef idx="minor">
            <a:schemeClr val="tx1"/>
          </a:fontRef>
        </p:style>
      </p:cxnSp>
      <p:grpSp>
        <p:nvGrpSpPr>
          <p:cNvPr id="82" name="Group 81">
            <a:extLst>
              <a:ext uri="{FF2B5EF4-FFF2-40B4-BE49-F238E27FC236}">
                <a16:creationId xmlns:a16="http://schemas.microsoft.com/office/drawing/2014/main" id="{41AF8083-4CEC-DD6C-0A3B-3AA868DA9E94}"/>
              </a:ext>
            </a:extLst>
          </p:cNvPr>
          <p:cNvGrpSpPr/>
          <p:nvPr/>
        </p:nvGrpSpPr>
        <p:grpSpPr>
          <a:xfrm>
            <a:off x="3296258" y="958824"/>
            <a:ext cx="3077285" cy="2076615"/>
            <a:chOff x="3563735" y="1000156"/>
            <a:chExt cx="3077285" cy="2076615"/>
          </a:xfrm>
        </p:grpSpPr>
        <p:grpSp>
          <p:nvGrpSpPr>
            <p:cNvPr id="52" name="Group 51">
              <a:extLst>
                <a:ext uri="{FF2B5EF4-FFF2-40B4-BE49-F238E27FC236}">
                  <a16:creationId xmlns:a16="http://schemas.microsoft.com/office/drawing/2014/main" id="{EFDC307D-F82F-14E0-46DF-5361E5C65D1A}"/>
                </a:ext>
              </a:extLst>
            </p:cNvPr>
            <p:cNvGrpSpPr/>
            <p:nvPr/>
          </p:nvGrpSpPr>
          <p:grpSpPr>
            <a:xfrm>
              <a:off x="3563735" y="1000156"/>
              <a:ext cx="3077285" cy="2076615"/>
              <a:chOff x="-227071" y="3155780"/>
              <a:chExt cx="3077285" cy="2076615"/>
            </a:xfrm>
          </p:grpSpPr>
          <p:sp>
            <p:nvSpPr>
              <p:cNvPr id="795" name="TextBox 794">
                <a:extLst>
                  <a:ext uri="{FF2B5EF4-FFF2-40B4-BE49-F238E27FC236}">
                    <a16:creationId xmlns:a16="http://schemas.microsoft.com/office/drawing/2014/main" id="{71BAB9E0-2B53-B2AE-1A55-E3D641B7DFC0}"/>
                  </a:ext>
                </a:extLst>
              </p:cNvPr>
              <p:cNvSpPr txBox="1"/>
              <p:nvPr/>
            </p:nvSpPr>
            <p:spPr>
              <a:xfrm>
                <a:off x="-227071" y="3155780"/>
                <a:ext cx="3077285" cy="276999"/>
              </a:xfrm>
              <a:prstGeom prst="rect">
                <a:avLst/>
              </a:prstGeom>
              <a:noFill/>
            </p:spPr>
            <p:txBody>
              <a:bodyPr wrap="square">
                <a:spAutoFit/>
              </a:bodyPr>
              <a:lstStyle/>
              <a:p>
                <a:pPr algn="ctr"/>
                <a:r>
                  <a:rPr lang="en-US" sz="1200" b="1" u="sng" dirty="0"/>
                  <a:t>Linear SNAP, Quadratic SNAP</a:t>
                </a:r>
              </a:p>
            </p:txBody>
          </p:sp>
          <p:pic>
            <p:nvPicPr>
              <p:cNvPr id="4" name="Picture 3">
                <a:extLst>
                  <a:ext uri="{FF2B5EF4-FFF2-40B4-BE49-F238E27FC236}">
                    <a16:creationId xmlns:a16="http://schemas.microsoft.com/office/drawing/2014/main" id="{0B0389C6-B7D5-CC13-A9AE-14F0A61397F8}"/>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69728" y="3392144"/>
                <a:ext cx="2451379" cy="1840251"/>
              </a:xfrm>
              <a:prstGeom prst="rect">
                <a:avLst/>
              </a:prstGeom>
            </p:spPr>
          </p:pic>
          <p:pic>
            <p:nvPicPr>
              <p:cNvPr id="797" name="Picture 796">
                <a:extLst>
                  <a:ext uri="{FF2B5EF4-FFF2-40B4-BE49-F238E27FC236}">
                    <a16:creationId xmlns:a16="http://schemas.microsoft.com/office/drawing/2014/main" id="{D00E1D4C-B805-F6A2-DAF9-324B81689D77}"/>
                  </a:ext>
                </a:extLst>
              </p:cNvPr>
              <p:cNvPicPr>
                <a:picLocks noChangeAspect="1"/>
              </p:cNvPicPr>
              <p:nvPr/>
            </p:nvPicPr>
            <p:blipFill rotWithShape="1">
              <a:blip r:embed="rId5"/>
              <a:srcRect b="45384"/>
              <a:stretch/>
            </p:blipFill>
            <p:spPr>
              <a:xfrm>
                <a:off x="610804" y="3743842"/>
                <a:ext cx="1401533" cy="227083"/>
              </a:xfrm>
              <a:prstGeom prst="rect">
                <a:avLst/>
              </a:prstGeom>
              <a:ln>
                <a:solidFill>
                  <a:schemeClr val="tx1"/>
                </a:solidFill>
              </a:ln>
            </p:spPr>
          </p:pic>
        </p:grpSp>
        <p:sp>
          <p:nvSpPr>
            <p:cNvPr id="61" name="TextBox 60">
              <a:extLst>
                <a:ext uri="{FF2B5EF4-FFF2-40B4-BE49-F238E27FC236}">
                  <a16:creationId xmlns:a16="http://schemas.microsoft.com/office/drawing/2014/main" id="{8B4855CD-19A8-BE1E-2993-698DF9E47B0C}"/>
                </a:ext>
              </a:extLst>
            </p:cNvPr>
            <p:cNvSpPr txBox="1"/>
            <p:nvPr/>
          </p:nvSpPr>
          <p:spPr>
            <a:xfrm>
              <a:off x="4265429" y="2201135"/>
              <a:ext cx="1005749" cy="461665"/>
            </a:xfrm>
            <a:prstGeom prst="rect">
              <a:avLst/>
            </a:prstGeom>
            <a:noFill/>
          </p:spPr>
          <p:txBody>
            <a:bodyPr wrap="square" rtlCol="0">
              <a:spAutoFit/>
            </a:bodyPr>
            <a:lstStyle/>
            <a:p>
              <a:r>
                <a:rPr lang="en-US" sz="800" dirty="0"/>
                <a:t>Wood &amp; Thompson, J Chem Phys </a:t>
              </a:r>
              <a:r>
                <a:rPr lang="en-US" sz="800" b="1" dirty="0"/>
                <a:t>148, </a:t>
              </a:r>
              <a:r>
                <a:rPr lang="en-US" sz="800" dirty="0"/>
                <a:t>2018</a:t>
              </a:r>
            </a:p>
          </p:txBody>
        </p:sp>
      </p:grpSp>
      <p:grpSp>
        <p:nvGrpSpPr>
          <p:cNvPr id="87" name="Group 86">
            <a:extLst>
              <a:ext uri="{FF2B5EF4-FFF2-40B4-BE49-F238E27FC236}">
                <a16:creationId xmlns:a16="http://schemas.microsoft.com/office/drawing/2014/main" id="{CA39E496-EE7C-4131-12EB-BC04F06366BD}"/>
              </a:ext>
            </a:extLst>
          </p:cNvPr>
          <p:cNvGrpSpPr/>
          <p:nvPr/>
        </p:nvGrpSpPr>
        <p:grpSpPr>
          <a:xfrm>
            <a:off x="81699" y="4721934"/>
            <a:ext cx="3894693" cy="2225361"/>
            <a:chOff x="5006978" y="5018354"/>
            <a:chExt cx="3325056" cy="1947368"/>
          </a:xfrm>
        </p:grpSpPr>
        <p:pic>
          <p:nvPicPr>
            <p:cNvPr id="51" name="Picture 50">
              <a:extLst>
                <a:ext uri="{FF2B5EF4-FFF2-40B4-BE49-F238E27FC236}">
                  <a16:creationId xmlns:a16="http://schemas.microsoft.com/office/drawing/2014/main" id="{AB0DEC24-ABB0-744C-DB51-497792A5B2A9}"/>
                </a:ext>
              </a:extLst>
            </p:cNvPr>
            <p:cNvPicPr>
              <a:picLocks noChangeAspect="1"/>
            </p:cNvPicPr>
            <p:nvPr/>
          </p:nvPicPr>
          <p:blipFill>
            <a:blip r:embed="rId6"/>
            <a:stretch>
              <a:fillRect/>
            </a:stretch>
          </p:blipFill>
          <p:spPr>
            <a:xfrm>
              <a:off x="5006978" y="5133897"/>
              <a:ext cx="3325056" cy="1724103"/>
            </a:xfrm>
            <a:prstGeom prst="rect">
              <a:avLst/>
            </a:prstGeom>
          </p:spPr>
        </p:pic>
        <p:sp>
          <p:nvSpPr>
            <p:cNvPr id="84" name="TextBox 83">
              <a:extLst>
                <a:ext uri="{FF2B5EF4-FFF2-40B4-BE49-F238E27FC236}">
                  <a16:creationId xmlns:a16="http://schemas.microsoft.com/office/drawing/2014/main" id="{28585797-6EDB-8749-E635-5F1E1AC52EE8}"/>
                </a:ext>
              </a:extLst>
            </p:cNvPr>
            <p:cNvSpPr txBox="1"/>
            <p:nvPr/>
          </p:nvSpPr>
          <p:spPr>
            <a:xfrm>
              <a:off x="5521080" y="5018354"/>
              <a:ext cx="2685448" cy="242396"/>
            </a:xfrm>
            <a:prstGeom prst="rect">
              <a:avLst/>
            </a:prstGeom>
            <a:noFill/>
          </p:spPr>
          <p:txBody>
            <a:bodyPr wrap="square">
              <a:spAutoFit/>
            </a:bodyPr>
            <a:lstStyle/>
            <a:p>
              <a:pPr algn="ctr"/>
              <a:r>
                <a:rPr lang="en-US" sz="1200" b="1" u="sng" dirty="0"/>
                <a:t>Neural network models</a:t>
              </a:r>
              <a:endParaRPr lang="en-US" sz="1200" u="sng" dirty="0"/>
            </a:p>
          </p:txBody>
        </p:sp>
        <p:sp>
          <p:nvSpPr>
            <p:cNvPr id="88" name="TextBox 87">
              <a:extLst>
                <a:ext uri="{FF2B5EF4-FFF2-40B4-BE49-F238E27FC236}">
                  <a16:creationId xmlns:a16="http://schemas.microsoft.com/office/drawing/2014/main" id="{7CFDA492-5FB6-AF48-4A11-6F6FB15833CB}"/>
                </a:ext>
              </a:extLst>
            </p:cNvPr>
            <p:cNvSpPr txBox="1"/>
            <p:nvPr/>
          </p:nvSpPr>
          <p:spPr>
            <a:xfrm>
              <a:off x="5701563" y="6750278"/>
              <a:ext cx="2227194" cy="215444"/>
            </a:xfrm>
            <a:prstGeom prst="rect">
              <a:avLst/>
            </a:prstGeom>
            <a:noFill/>
          </p:spPr>
          <p:txBody>
            <a:bodyPr wrap="square" rtlCol="0">
              <a:spAutoFit/>
            </a:bodyPr>
            <a:lstStyle/>
            <a:p>
              <a:r>
                <a:rPr lang="en-US" sz="800" dirty="0"/>
                <a:t>D. de Oca </a:t>
              </a:r>
              <a:r>
                <a:rPr lang="en-US" sz="800" dirty="0" err="1"/>
                <a:t>Zapiain</a:t>
              </a:r>
              <a:r>
                <a:rPr lang="en-US" sz="800" dirty="0"/>
                <a:t>,</a:t>
              </a:r>
              <a:r>
                <a:rPr lang="en-US" sz="800" b="1" dirty="0">
                  <a:solidFill>
                    <a:srgbClr val="000000"/>
                  </a:solidFill>
                  <a:latin typeface="Arial" panose="020B0604020202020204" pitchFamily="34" charset="0"/>
                  <a:cs typeface="Arial" panose="020B0604020202020204" pitchFamily="34" charset="0"/>
                </a:rPr>
                <a:t> </a:t>
              </a:r>
              <a:r>
                <a:rPr lang="en-US" sz="800" dirty="0">
                  <a:solidFill>
                    <a:srgbClr val="000000"/>
                  </a:solidFill>
                  <a:latin typeface="Arial" panose="020B0604020202020204" pitchFamily="34" charset="0"/>
                  <a:cs typeface="Arial" panose="020B0604020202020204" pitchFamily="34" charset="0"/>
                  <a:hlinkClick r:id="rId7"/>
                </a:rPr>
                <a:t>arXiv:2201.09829v2</a:t>
              </a:r>
              <a:endParaRPr lang="en-US" sz="800" dirty="0">
                <a:latin typeface="Arial" panose="020B0604020202020204" pitchFamily="34" charset="0"/>
                <a:cs typeface="Arial" panose="020B0604020202020204" pitchFamily="34" charset="0"/>
              </a:endParaRPr>
            </a:p>
          </p:txBody>
        </p:sp>
      </p:grpSp>
      <p:grpSp>
        <p:nvGrpSpPr>
          <p:cNvPr id="81" name="Group 80">
            <a:extLst>
              <a:ext uri="{FF2B5EF4-FFF2-40B4-BE49-F238E27FC236}">
                <a16:creationId xmlns:a16="http://schemas.microsoft.com/office/drawing/2014/main" id="{912650BD-A53F-79D0-F6F5-733962477221}"/>
              </a:ext>
            </a:extLst>
          </p:cNvPr>
          <p:cNvGrpSpPr/>
          <p:nvPr/>
        </p:nvGrpSpPr>
        <p:grpSpPr>
          <a:xfrm>
            <a:off x="6095450" y="979578"/>
            <a:ext cx="3138097" cy="2079557"/>
            <a:chOff x="635661" y="3131416"/>
            <a:chExt cx="3138097" cy="2079557"/>
          </a:xfrm>
        </p:grpSpPr>
        <p:grpSp>
          <p:nvGrpSpPr>
            <p:cNvPr id="53" name="Group 52">
              <a:extLst>
                <a:ext uri="{FF2B5EF4-FFF2-40B4-BE49-F238E27FC236}">
                  <a16:creationId xmlns:a16="http://schemas.microsoft.com/office/drawing/2014/main" id="{0C4EEBF9-9FAB-F0E1-E7A2-DB00D37436F2}"/>
                </a:ext>
              </a:extLst>
            </p:cNvPr>
            <p:cNvGrpSpPr/>
            <p:nvPr/>
          </p:nvGrpSpPr>
          <p:grpSpPr>
            <a:xfrm>
              <a:off x="635661" y="3131416"/>
              <a:ext cx="3138097" cy="2079557"/>
              <a:chOff x="5732148" y="832812"/>
              <a:chExt cx="3138097" cy="2079557"/>
            </a:xfrm>
          </p:grpSpPr>
          <p:pic>
            <p:nvPicPr>
              <p:cNvPr id="30" name="Picture 29">
                <a:extLst>
                  <a:ext uri="{FF2B5EF4-FFF2-40B4-BE49-F238E27FC236}">
                    <a16:creationId xmlns:a16="http://schemas.microsoft.com/office/drawing/2014/main" id="{A372177C-09AD-7E4E-E9B2-85A936C775E2}"/>
                  </a:ext>
                </a:extLst>
              </p:cNvPr>
              <p:cNvPicPr>
                <a:picLocks noChangeAspect="1"/>
              </p:cNvPicPr>
              <p:nvPr/>
            </p:nvPicPr>
            <p:blipFill>
              <a:blip r:embed="rId8"/>
              <a:stretch>
                <a:fillRect/>
              </a:stretch>
            </p:blipFill>
            <p:spPr>
              <a:xfrm>
                <a:off x="6879100" y="2533625"/>
                <a:ext cx="1482204" cy="378744"/>
              </a:xfrm>
              <a:prstGeom prst="rect">
                <a:avLst/>
              </a:prstGeom>
            </p:spPr>
          </p:pic>
          <p:pic>
            <p:nvPicPr>
              <p:cNvPr id="31" name="Picture 30">
                <a:extLst>
                  <a:ext uri="{FF2B5EF4-FFF2-40B4-BE49-F238E27FC236}">
                    <a16:creationId xmlns:a16="http://schemas.microsoft.com/office/drawing/2014/main" id="{03FEEF1E-0DA6-F967-5447-E2B1BB2ACBB3}"/>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5732148" y="1339878"/>
                <a:ext cx="2914059" cy="1226333"/>
              </a:xfrm>
              <a:prstGeom prst="rect">
                <a:avLst/>
              </a:prstGeom>
            </p:spPr>
          </p:pic>
          <p:sp>
            <p:nvSpPr>
              <p:cNvPr id="32" name="TextBox 31">
                <a:extLst>
                  <a:ext uri="{FF2B5EF4-FFF2-40B4-BE49-F238E27FC236}">
                    <a16:creationId xmlns:a16="http://schemas.microsoft.com/office/drawing/2014/main" id="{8B679DE1-C9D3-3521-44CB-69FA2608A031}"/>
                  </a:ext>
                </a:extLst>
              </p:cNvPr>
              <p:cNvSpPr txBox="1"/>
              <p:nvPr/>
            </p:nvSpPr>
            <p:spPr>
              <a:xfrm>
                <a:off x="5792960" y="832812"/>
                <a:ext cx="3077285" cy="276999"/>
              </a:xfrm>
              <a:prstGeom prst="rect">
                <a:avLst/>
              </a:prstGeom>
              <a:noFill/>
            </p:spPr>
            <p:txBody>
              <a:bodyPr wrap="square">
                <a:spAutoFit/>
              </a:bodyPr>
              <a:lstStyle/>
              <a:p>
                <a:pPr algn="ctr"/>
                <a:r>
                  <a:rPr lang="en-US" sz="1200" b="1" u="sng" dirty="0"/>
                  <a:t>Explicit Multi-Element (EME) SNAP</a:t>
                </a:r>
                <a:endParaRPr lang="en-US" sz="1200" u="sng" dirty="0"/>
              </a:p>
            </p:txBody>
          </p:sp>
        </p:grpSp>
        <p:sp>
          <p:nvSpPr>
            <p:cNvPr id="89" name="TextBox 88">
              <a:extLst>
                <a:ext uri="{FF2B5EF4-FFF2-40B4-BE49-F238E27FC236}">
                  <a16:creationId xmlns:a16="http://schemas.microsoft.com/office/drawing/2014/main" id="{3584B01D-D50B-1373-DDA0-DA70817943DB}"/>
                </a:ext>
              </a:extLst>
            </p:cNvPr>
            <p:cNvSpPr txBox="1"/>
            <p:nvPr/>
          </p:nvSpPr>
          <p:spPr>
            <a:xfrm>
              <a:off x="1220362" y="3388791"/>
              <a:ext cx="2239091" cy="215444"/>
            </a:xfrm>
            <a:prstGeom prst="rect">
              <a:avLst/>
            </a:prstGeom>
            <a:noFill/>
          </p:spPr>
          <p:txBody>
            <a:bodyPr wrap="square" rtlCol="0">
              <a:spAutoFit/>
            </a:bodyPr>
            <a:lstStyle/>
            <a:p>
              <a:r>
                <a:rPr lang="en-US" sz="800" dirty="0" err="1"/>
                <a:t>Cusentino</a:t>
              </a:r>
              <a:r>
                <a:rPr lang="en-US" sz="800" dirty="0"/>
                <a:t>, Wood, Thompson, </a:t>
              </a:r>
              <a:r>
                <a:rPr lang="en-US" sz="800" dirty="0" err="1"/>
                <a:t>JoPC</a:t>
              </a:r>
              <a:r>
                <a:rPr lang="en-US" sz="800" dirty="0"/>
                <a:t> </a:t>
              </a:r>
              <a:r>
                <a:rPr lang="en-US" sz="800" b="1" dirty="0"/>
                <a:t>147, </a:t>
              </a:r>
              <a:r>
                <a:rPr lang="en-US" sz="800" dirty="0"/>
                <a:t>2020</a:t>
              </a:r>
            </a:p>
          </p:txBody>
        </p:sp>
      </p:grpSp>
      <p:grpSp>
        <p:nvGrpSpPr>
          <p:cNvPr id="85" name="Group 84">
            <a:extLst>
              <a:ext uri="{FF2B5EF4-FFF2-40B4-BE49-F238E27FC236}">
                <a16:creationId xmlns:a16="http://schemas.microsoft.com/office/drawing/2014/main" id="{9E479AAC-9F3E-A07A-66BC-F31DD65FBAFB}"/>
              </a:ext>
            </a:extLst>
          </p:cNvPr>
          <p:cNvGrpSpPr/>
          <p:nvPr/>
        </p:nvGrpSpPr>
        <p:grpSpPr>
          <a:xfrm>
            <a:off x="5828527" y="3234970"/>
            <a:ext cx="3265442" cy="1607893"/>
            <a:chOff x="5847925" y="1392239"/>
            <a:chExt cx="3433282" cy="1690536"/>
          </a:xfrm>
        </p:grpSpPr>
        <p:grpSp>
          <p:nvGrpSpPr>
            <p:cNvPr id="83" name="Group 82">
              <a:extLst>
                <a:ext uri="{FF2B5EF4-FFF2-40B4-BE49-F238E27FC236}">
                  <a16:creationId xmlns:a16="http://schemas.microsoft.com/office/drawing/2014/main" id="{9721965F-C738-B874-2380-A05202FAD6D1}"/>
                </a:ext>
              </a:extLst>
            </p:cNvPr>
            <p:cNvGrpSpPr/>
            <p:nvPr/>
          </p:nvGrpSpPr>
          <p:grpSpPr>
            <a:xfrm>
              <a:off x="7226172" y="1392239"/>
              <a:ext cx="2055035" cy="1690536"/>
              <a:chOff x="1779892" y="5117438"/>
              <a:chExt cx="2055035" cy="1690536"/>
            </a:xfrm>
          </p:grpSpPr>
          <p:pic>
            <p:nvPicPr>
              <p:cNvPr id="34" name="Picture 4">
                <a:extLst>
                  <a:ext uri="{FF2B5EF4-FFF2-40B4-BE49-F238E27FC236}">
                    <a16:creationId xmlns:a16="http://schemas.microsoft.com/office/drawing/2014/main" id="{E23AD96C-16BD-0D06-57D1-496C6A98E145}"/>
                  </a:ext>
                </a:extLst>
              </p:cNvPr>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1801309" y="5160577"/>
                <a:ext cx="1741808" cy="1647397"/>
              </a:xfrm>
              <a:prstGeom prst="rect">
                <a:avLst/>
              </a:prstGeom>
              <a:noFill/>
              <a:extLst>
                <a:ext uri="{909E8E84-426E-40DD-AFC4-6F175D3DCCD1}">
                  <a14:hiddenFill xmlns:a14="http://schemas.microsoft.com/office/drawing/2010/main">
                    <a:solidFill>
                      <a:srgbClr val="FFFFFF"/>
                    </a:solidFill>
                  </a14:hiddenFill>
                </a:ext>
              </a:extLst>
            </p:spPr>
          </p:pic>
          <p:sp>
            <p:nvSpPr>
              <p:cNvPr id="35" name="Rectangle 34">
                <a:extLst>
                  <a:ext uri="{FF2B5EF4-FFF2-40B4-BE49-F238E27FC236}">
                    <a16:creationId xmlns:a16="http://schemas.microsoft.com/office/drawing/2014/main" id="{13971A5F-BCC7-E679-D298-BB36FA9A98A7}"/>
                  </a:ext>
                </a:extLst>
              </p:cNvPr>
              <p:cNvSpPr/>
              <p:nvPr/>
            </p:nvSpPr>
            <p:spPr>
              <a:xfrm>
                <a:off x="3455785" y="6270612"/>
                <a:ext cx="379142" cy="214720"/>
              </a:xfrm>
              <a:prstGeom prst="rect">
                <a:avLst/>
              </a:prstGeom>
            </p:spPr>
            <p:txBody>
              <a:bodyPr wrap="none">
                <a:spAutoFit/>
              </a:bodyPr>
              <a:lstStyle/>
              <a:p>
                <a:r>
                  <a:rPr lang="en-US" sz="1050" dirty="0"/>
                  <a:t>EME</a:t>
                </a:r>
              </a:p>
            </p:txBody>
          </p:sp>
          <p:sp>
            <p:nvSpPr>
              <p:cNvPr id="36" name="Rectangle 35">
                <a:extLst>
                  <a:ext uri="{FF2B5EF4-FFF2-40B4-BE49-F238E27FC236}">
                    <a16:creationId xmlns:a16="http://schemas.microsoft.com/office/drawing/2014/main" id="{3F26D7C2-98E4-E327-9A8E-ECB4C39E4E0F}"/>
                  </a:ext>
                </a:extLst>
              </p:cNvPr>
              <p:cNvSpPr/>
              <p:nvPr/>
            </p:nvSpPr>
            <p:spPr>
              <a:xfrm>
                <a:off x="2084003" y="5117438"/>
                <a:ext cx="519694" cy="253916"/>
              </a:xfrm>
              <a:prstGeom prst="rect">
                <a:avLst/>
              </a:prstGeom>
            </p:spPr>
            <p:txBody>
              <a:bodyPr wrap="none">
                <a:spAutoFit/>
              </a:bodyPr>
              <a:lstStyle/>
              <a:p>
                <a:r>
                  <a:rPr lang="en-US" sz="1050" dirty="0"/>
                  <a:t>Linear</a:t>
                </a:r>
              </a:p>
            </p:txBody>
          </p:sp>
          <p:sp>
            <p:nvSpPr>
              <p:cNvPr id="37" name="Oval 36">
                <a:extLst>
                  <a:ext uri="{FF2B5EF4-FFF2-40B4-BE49-F238E27FC236}">
                    <a16:creationId xmlns:a16="http://schemas.microsoft.com/office/drawing/2014/main" id="{2F973BFD-A5C0-1C14-C17D-98871E03BC00}"/>
                  </a:ext>
                </a:extLst>
              </p:cNvPr>
              <p:cNvSpPr/>
              <p:nvPr/>
            </p:nvSpPr>
            <p:spPr>
              <a:xfrm>
                <a:off x="2219735" y="5342901"/>
                <a:ext cx="73799" cy="63657"/>
              </a:xfrm>
              <a:prstGeom prst="ellipse">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100"/>
              </a:p>
            </p:txBody>
          </p:sp>
          <p:sp>
            <p:nvSpPr>
              <p:cNvPr id="38" name="Oval 37">
                <a:extLst>
                  <a:ext uri="{FF2B5EF4-FFF2-40B4-BE49-F238E27FC236}">
                    <a16:creationId xmlns:a16="http://schemas.microsoft.com/office/drawing/2014/main" id="{EBD6E99A-9275-9F09-AF0D-9F2C744427FF}"/>
                  </a:ext>
                </a:extLst>
              </p:cNvPr>
              <p:cNvSpPr/>
              <p:nvPr/>
            </p:nvSpPr>
            <p:spPr>
              <a:xfrm>
                <a:off x="3395134" y="6443943"/>
                <a:ext cx="73799" cy="63657"/>
              </a:xfrm>
              <a:prstGeom prst="ellipse">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100"/>
              </a:p>
            </p:txBody>
          </p:sp>
          <p:cxnSp>
            <p:nvCxnSpPr>
              <p:cNvPr id="39" name="Straight Arrow Connector 38">
                <a:extLst>
                  <a:ext uri="{FF2B5EF4-FFF2-40B4-BE49-F238E27FC236}">
                    <a16:creationId xmlns:a16="http://schemas.microsoft.com/office/drawing/2014/main" id="{9DB6E0B8-4093-B1A6-809D-C2C546F7BE95}"/>
                  </a:ext>
                </a:extLst>
              </p:cNvPr>
              <p:cNvCxnSpPr>
                <a:cxnSpLocks/>
              </p:cNvCxnSpPr>
              <p:nvPr/>
            </p:nvCxnSpPr>
            <p:spPr>
              <a:xfrm>
                <a:off x="2333384" y="5342901"/>
                <a:ext cx="1122401" cy="997542"/>
              </a:xfrm>
              <a:prstGeom prst="straightConnector1">
                <a:avLst/>
              </a:prstGeom>
              <a:ln w="28575">
                <a:solidFill>
                  <a:schemeClr val="tx1"/>
                </a:solidFill>
                <a:headEnd type="triangle"/>
                <a:tailEnd type="triangle"/>
              </a:ln>
            </p:spPr>
            <p:style>
              <a:lnRef idx="1">
                <a:schemeClr val="accent1"/>
              </a:lnRef>
              <a:fillRef idx="0">
                <a:schemeClr val="accent1"/>
              </a:fillRef>
              <a:effectRef idx="0">
                <a:schemeClr val="accent1"/>
              </a:effectRef>
              <a:fontRef idx="minor">
                <a:schemeClr val="tx1"/>
              </a:fontRef>
            </p:style>
          </p:cxnSp>
          <p:sp>
            <p:nvSpPr>
              <p:cNvPr id="41" name="Oval 40">
                <a:extLst>
                  <a:ext uri="{FF2B5EF4-FFF2-40B4-BE49-F238E27FC236}">
                    <a16:creationId xmlns:a16="http://schemas.microsoft.com/office/drawing/2014/main" id="{231050B6-1A62-7562-5B36-502B33E0D7B0}"/>
                  </a:ext>
                </a:extLst>
              </p:cNvPr>
              <p:cNvSpPr/>
              <p:nvPr/>
            </p:nvSpPr>
            <p:spPr>
              <a:xfrm>
                <a:off x="3012157" y="6077536"/>
                <a:ext cx="73799" cy="63657"/>
              </a:xfrm>
              <a:prstGeom prst="ellipse">
                <a:avLst/>
              </a:prstGeom>
              <a:solidFill>
                <a:srgbClr val="FF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100"/>
              </a:p>
            </p:txBody>
          </p:sp>
          <p:sp>
            <p:nvSpPr>
              <p:cNvPr id="42" name="Oval 41">
                <a:extLst>
                  <a:ext uri="{FF2B5EF4-FFF2-40B4-BE49-F238E27FC236}">
                    <a16:creationId xmlns:a16="http://schemas.microsoft.com/office/drawing/2014/main" id="{B42E521B-CB70-5FB5-D1EC-752BB3957B06}"/>
                  </a:ext>
                </a:extLst>
              </p:cNvPr>
              <p:cNvSpPr/>
              <p:nvPr/>
            </p:nvSpPr>
            <p:spPr>
              <a:xfrm>
                <a:off x="2620178" y="5852799"/>
                <a:ext cx="73799" cy="63657"/>
              </a:xfrm>
              <a:prstGeom prst="ellipse">
                <a:avLst/>
              </a:prstGeom>
              <a:solidFill>
                <a:srgbClr val="FF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100"/>
              </a:p>
            </p:txBody>
          </p:sp>
          <p:sp>
            <p:nvSpPr>
              <p:cNvPr id="44" name="Rectangle 43">
                <a:extLst>
                  <a:ext uri="{FF2B5EF4-FFF2-40B4-BE49-F238E27FC236}">
                    <a16:creationId xmlns:a16="http://schemas.microsoft.com/office/drawing/2014/main" id="{BCE84592-AB1E-25B0-D96C-C1B60EC8CD63}"/>
                  </a:ext>
                </a:extLst>
              </p:cNvPr>
              <p:cNvSpPr/>
              <p:nvPr/>
            </p:nvSpPr>
            <p:spPr>
              <a:xfrm rot="16200000">
                <a:off x="1398479" y="5802696"/>
                <a:ext cx="978270" cy="215444"/>
              </a:xfrm>
              <a:prstGeom prst="rect">
                <a:avLst/>
              </a:prstGeom>
              <a:solidFill>
                <a:schemeClr val="bg1"/>
              </a:solidFill>
            </p:spPr>
            <p:txBody>
              <a:bodyPr wrap="square">
                <a:spAutoFit/>
              </a:bodyPr>
              <a:lstStyle/>
              <a:p>
                <a:pPr algn="ctr"/>
                <a:r>
                  <a:rPr lang="en-US" sz="800" i="1" dirty="0"/>
                  <a:t>Weighted RSME</a:t>
                </a:r>
              </a:p>
            </p:txBody>
          </p:sp>
          <p:pic>
            <p:nvPicPr>
              <p:cNvPr id="46" name="Picture 45">
                <a:extLst>
                  <a:ext uri="{FF2B5EF4-FFF2-40B4-BE49-F238E27FC236}">
                    <a16:creationId xmlns:a16="http://schemas.microsoft.com/office/drawing/2014/main" id="{CF0055C4-93F2-4E8B-0B52-99ED06B35F32}"/>
                  </a:ext>
                </a:extLst>
              </p:cNvPr>
              <p:cNvPicPr>
                <a:picLocks noChangeAspect="1"/>
              </p:cNvPicPr>
              <p:nvPr/>
            </p:nvPicPr>
            <p:blipFill rotWithShape="1">
              <a:blip r:embed="rId11"/>
              <a:srcRect l="-3897" r="51948"/>
              <a:stretch/>
            </p:blipFill>
            <p:spPr>
              <a:xfrm>
                <a:off x="2318386" y="6071884"/>
                <a:ext cx="445724" cy="388340"/>
              </a:xfrm>
              <a:prstGeom prst="rect">
                <a:avLst/>
              </a:prstGeom>
            </p:spPr>
          </p:pic>
        </p:grpSp>
        <p:sp>
          <p:nvSpPr>
            <p:cNvPr id="47" name="TextBox 46">
              <a:extLst>
                <a:ext uri="{FF2B5EF4-FFF2-40B4-BE49-F238E27FC236}">
                  <a16:creationId xmlns:a16="http://schemas.microsoft.com/office/drawing/2014/main" id="{C5500FD1-FBF1-E510-1462-099232C86591}"/>
                </a:ext>
              </a:extLst>
            </p:cNvPr>
            <p:cNvSpPr txBox="1"/>
            <p:nvPr/>
          </p:nvSpPr>
          <p:spPr>
            <a:xfrm>
              <a:off x="5847925" y="1553829"/>
              <a:ext cx="1456726" cy="1067866"/>
            </a:xfrm>
            <a:prstGeom prst="rect">
              <a:avLst/>
            </a:prstGeom>
            <a:noFill/>
          </p:spPr>
          <p:txBody>
            <a:bodyPr wrap="square">
              <a:spAutoFit/>
            </a:bodyPr>
            <a:lstStyle/>
            <a:p>
              <a:pPr algn="ctr"/>
              <a:r>
                <a:rPr lang="en-US" sz="1000" b="1" dirty="0"/>
                <a:t>In progress: </a:t>
              </a:r>
              <a:r>
                <a:rPr lang="en-US" sz="1000" b="1" u="sng" dirty="0"/>
                <a:t>‘</a:t>
              </a:r>
              <a:r>
                <a:rPr lang="en-US" sz="1000" b="1" u="sng" dirty="0" err="1"/>
                <a:t>ChEmbedded</a:t>
              </a:r>
              <a:r>
                <a:rPr lang="en-US" sz="1000" b="1" u="sng" dirty="0"/>
                <a:t>’ SNAP</a:t>
              </a:r>
              <a:endParaRPr lang="en-US" sz="1000" u="sng" dirty="0"/>
            </a:p>
            <a:p>
              <a:pPr algn="ctr"/>
              <a:endParaRPr lang="en-US" sz="1000" dirty="0"/>
            </a:p>
            <a:p>
              <a:pPr algn="ctr"/>
              <a:r>
                <a:rPr lang="en-US" sz="1000" dirty="0"/>
                <a:t>Tunes accuracy/speed between linear/EME SNAP</a:t>
              </a:r>
            </a:p>
          </p:txBody>
        </p:sp>
        <p:sp>
          <p:nvSpPr>
            <p:cNvPr id="90" name="TextBox 89">
              <a:extLst>
                <a:ext uri="{FF2B5EF4-FFF2-40B4-BE49-F238E27FC236}">
                  <a16:creationId xmlns:a16="http://schemas.microsoft.com/office/drawing/2014/main" id="{E00AA20E-CCA4-7CE7-CBC4-902643D9355B}"/>
                </a:ext>
              </a:extLst>
            </p:cNvPr>
            <p:cNvSpPr txBox="1"/>
            <p:nvPr/>
          </p:nvSpPr>
          <p:spPr>
            <a:xfrm>
              <a:off x="7973691" y="1612169"/>
              <a:ext cx="1078844" cy="307777"/>
            </a:xfrm>
            <a:prstGeom prst="rect">
              <a:avLst/>
            </a:prstGeom>
            <a:noFill/>
          </p:spPr>
          <p:txBody>
            <a:bodyPr wrap="square" rtlCol="0">
              <a:spAutoFit/>
            </a:bodyPr>
            <a:lstStyle/>
            <a:p>
              <a:pPr algn="ctr"/>
              <a:r>
                <a:rPr lang="en-US" sz="700" dirty="0"/>
                <a:t>L. Lopes, N. Lubbers (LANL)</a:t>
              </a:r>
            </a:p>
          </p:txBody>
        </p:sp>
      </p:grpSp>
      <p:grpSp>
        <p:nvGrpSpPr>
          <p:cNvPr id="79" name="Group 78">
            <a:extLst>
              <a:ext uri="{FF2B5EF4-FFF2-40B4-BE49-F238E27FC236}">
                <a16:creationId xmlns:a16="http://schemas.microsoft.com/office/drawing/2014/main" id="{9BF4F7FE-F28A-187A-DEF9-E3739E8EE8C6}"/>
              </a:ext>
            </a:extLst>
          </p:cNvPr>
          <p:cNvGrpSpPr/>
          <p:nvPr/>
        </p:nvGrpSpPr>
        <p:grpSpPr>
          <a:xfrm>
            <a:off x="4931098" y="4968427"/>
            <a:ext cx="3295883" cy="1812131"/>
            <a:chOff x="4138181" y="5171252"/>
            <a:chExt cx="3295883" cy="1812131"/>
          </a:xfrm>
        </p:grpSpPr>
        <p:pic>
          <p:nvPicPr>
            <p:cNvPr id="60" name="Picture 59">
              <a:extLst>
                <a:ext uri="{FF2B5EF4-FFF2-40B4-BE49-F238E27FC236}">
                  <a16:creationId xmlns:a16="http://schemas.microsoft.com/office/drawing/2014/main" id="{2848229D-D561-A116-8CFF-A90B8673DA42}"/>
                </a:ext>
              </a:extLst>
            </p:cNvPr>
            <p:cNvPicPr>
              <a:picLocks noChangeAspect="1"/>
            </p:cNvPicPr>
            <p:nvPr/>
          </p:nvPicPr>
          <p:blipFill>
            <a:blip r:embed="rId12"/>
            <a:stretch>
              <a:fillRect/>
            </a:stretch>
          </p:blipFill>
          <p:spPr>
            <a:xfrm>
              <a:off x="4138181" y="5443734"/>
              <a:ext cx="3181350" cy="1539649"/>
            </a:xfrm>
            <a:prstGeom prst="rect">
              <a:avLst/>
            </a:prstGeom>
          </p:spPr>
        </p:pic>
        <p:sp>
          <p:nvSpPr>
            <p:cNvPr id="86" name="TextBox 85">
              <a:extLst>
                <a:ext uri="{FF2B5EF4-FFF2-40B4-BE49-F238E27FC236}">
                  <a16:creationId xmlns:a16="http://schemas.microsoft.com/office/drawing/2014/main" id="{FA4A4AD3-AE6D-4D80-6C5E-9F4DAE5C1850}"/>
                </a:ext>
              </a:extLst>
            </p:cNvPr>
            <p:cNvSpPr txBox="1"/>
            <p:nvPr/>
          </p:nvSpPr>
          <p:spPr>
            <a:xfrm>
              <a:off x="4484634" y="5171252"/>
              <a:ext cx="2588475" cy="276999"/>
            </a:xfrm>
            <a:prstGeom prst="rect">
              <a:avLst/>
            </a:prstGeom>
            <a:noFill/>
          </p:spPr>
          <p:txBody>
            <a:bodyPr wrap="square">
              <a:spAutoFit/>
            </a:bodyPr>
            <a:lstStyle/>
            <a:p>
              <a:pPr algn="ctr"/>
              <a:r>
                <a:rPr lang="en-US" sz="1200" b="1" u="sng" dirty="0"/>
                <a:t>Atomic Cluster Expansion (ACE)</a:t>
              </a:r>
              <a:endParaRPr lang="en-US" sz="1200" u="sng" dirty="0"/>
            </a:p>
          </p:txBody>
        </p:sp>
        <p:sp>
          <p:nvSpPr>
            <p:cNvPr id="91" name="TextBox 90">
              <a:extLst>
                <a:ext uri="{FF2B5EF4-FFF2-40B4-BE49-F238E27FC236}">
                  <a16:creationId xmlns:a16="http://schemas.microsoft.com/office/drawing/2014/main" id="{7E076CBD-2564-922D-28DA-A2C9FFB80449}"/>
                </a:ext>
              </a:extLst>
            </p:cNvPr>
            <p:cNvSpPr txBox="1"/>
            <p:nvPr/>
          </p:nvSpPr>
          <p:spPr>
            <a:xfrm>
              <a:off x="6390718" y="6511407"/>
              <a:ext cx="1043346" cy="336176"/>
            </a:xfrm>
            <a:prstGeom prst="rect">
              <a:avLst/>
            </a:prstGeom>
            <a:noFill/>
          </p:spPr>
          <p:txBody>
            <a:bodyPr wrap="square" rtlCol="0">
              <a:spAutoFit/>
            </a:bodyPr>
            <a:lstStyle/>
            <a:p>
              <a:r>
                <a:rPr lang="en-US" sz="800" dirty="0" err="1"/>
                <a:t>Lysogorskiy</a:t>
              </a:r>
              <a:r>
                <a:rPr lang="en-US" sz="800" dirty="0"/>
                <a:t> et al., </a:t>
              </a:r>
              <a:r>
                <a:rPr lang="en-US" sz="800" dirty="0" err="1"/>
                <a:t>npj</a:t>
              </a:r>
              <a:r>
                <a:rPr lang="en-US" sz="800" dirty="0"/>
                <a:t> </a:t>
              </a:r>
              <a:r>
                <a:rPr lang="en-US" sz="800" b="1" dirty="0"/>
                <a:t>7, </a:t>
              </a:r>
              <a:r>
                <a:rPr lang="en-US" sz="800" dirty="0"/>
                <a:t>2021</a:t>
              </a:r>
            </a:p>
          </p:txBody>
        </p:sp>
      </p:grpSp>
      <p:sp>
        <p:nvSpPr>
          <p:cNvPr id="6" name="Rectangle 5">
            <a:extLst>
              <a:ext uri="{FF2B5EF4-FFF2-40B4-BE49-F238E27FC236}">
                <a16:creationId xmlns:a16="http://schemas.microsoft.com/office/drawing/2014/main" id="{8798D8D6-3B89-554B-6F32-E045D51D63C9}"/>
              </a:ext>
            </a:extLst>
          </p:cNvPr>
          <p:cNvSpPr/>
          <p:nvPr/>
        </p:nvSpPr>
        <p:spPr>
          <a:xfrm>
            <a:off x="-56034" y="3276000"/>
            <a:ext cx="4153737" cy="3671295"/>
          </a:xfrm>
          <a:prstGeom prst="rect">
            <a:avLst/>
          </a:prstGeom>
          <a:noFill/>
          <a:ln>
            <a:solidFill>
              <a:schemeClr val="bg2">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2" name="Picture 61">
            <a:extLst>
              <a:ext uri="{FF2B5EF4-FFF2-40B4-BE49-F238E27FC236}">
                <a16:creationId xmlns:a16="http://schemas.microsoft.com/office/drawing/2014/main" id="{59660BD3-6A3F-193F-A7DB-793AA1129623}"/>
              </a:ext>
            </a:extLst>
          </p:cNvPr>
          <p:cNvPicPr>
            <a:picLocks noChangeAspect="1"/>
          </p:cNvPicPr>
          <p:nvPr/>
        </p:nvPicPr>
        <p:blipFill>
          <a:blip r:embed="rId13"/>
          <a:stretch>
            <a:fillRect/>
          </a:stretch>
        </p:blipFill>
        <p:spPr>
          <a:xfrm>
            <a:off x="2884227" y="3444147"/>
            <a:ext cx="976271" cy="1113025"/>
          </a:xfrm>
          <a:prstGeom prst="rect">
            <a:avLst/>
          </a:prstGeom>
        </p:spPr>
      </p:pic>
      <p:pic>
        <p:nvPicPr>
          <p:cNvPr id="63" name="Picture 62">
            <a:extLst>
              <a:ext uri="{FF2B5EF4-FFF2-40B4-BE49-F238E27FC236}">
                <a16:creationId xmlns:a16="http://schemas.microsoft.com/office/drawing/2014/main" id="{C29D87E8-D463-26D2-1DE7-93E967473DF7}"/>
              </a:ext>
            </a:extLst>
          </p:cNvPr>
          <p:cNvPicPr>
            <a:picLocks noChangeAspect="1"/>
          </p:cNvPicPr>
          <p:nvPr/>
        </p:nvPicPr>
        <p:blipFill>
          <a:blip r:embed="rId14"/>
          <a:stretch>
            <a:fillRect/>
          </a:stretch>
        </p:blipFill>
        <p:spPr>
          <a:xfrm>
            <a:off x="4412330" y="3363929"/>
            <a:ext cx="1285980" cy="1119739"/>
          </a:xfrm>
          <a:prstGeom prst="rect">
            <a:avLst/>
          </a:prstGeom>
        </p:spPr>
      </p:pic>
      <p:grpSp>
        <p:nvGrpSpPr>
          <p:cNvPr id="7" name="Group 6">
            <a:extLst>
              <a:ext uri="{FF2B5EF4-FFF2-40B4-BE49-F238E27FC236}">
                <a16:creationId xmlns:a16="http://schemas.microsoft.com/office/drawing/2014/main" id="{72DECFB8-0EF9-729B-5373-F8447CA3F7AB}"/>
              </a:ext>
            </a:extLst>
          </p:cNvPr>
          <p:cNvGrpSpPr/>
          <p:nvPr/>
        </p:nvGrpSpPr>
        <p:grpSpPr>
          <a:xfrm>
            <a:off x="253107" y="1405865"/>
            <a:ext cx="2963063" cy="1788515"/>
            <a:chOff x="1653785" y="1053548"/>
            <a:chExt cx="8853572" cy="5650410"/>
          </a:xfrm>
        </p:grpSpPr>
        <p:pic>
          <p:nvPicPr>
            <p:cNvPr id="64" name="Picture 63">
              <a:extLst>
                <a:ext uri="{FF2B5EF4-FFF2-40B4-BE49-F238E27FC236}">
                  <a16:creationId xmlns:a16="http://schemas.microsoft.com/office/drawing/2014/main" id="{E315913F-4470-A26C-DF2B-AEB45E0F8AAF}"/>
                </a:ext>
              </a:extLst>
            </p:cNvPr>
            <p:cNvPicPr>
              <a:picLocks noChangeAspect="1"/>
            </p:cNvPicPr>
            <p:nvPr/>
          </p:nvPicPr>
          <p:blipFill>
            <a:blip r:embed="rId15"/>
            <a:stretch>
              <a:fillRect/>
            </a:stretch>
          </p:blipFill>
          <p:spPr>
            <a:xfrm>
              <a:off x="2046017" y="1063487"/>
              <a:ext cx="3083295" cy="3515196"/>
            </a:xfrm>
            <a:prstGeom prst="rect">
              <a:avLst/>
            </a:prstGeom>
          </p:spPr>
        </p:pic>
        <p:pic>
          <p:nvPicPr>
            <p:cNvPr id="65" name="Picture 64">
              <a:extLst>
                <a:ext uri="{FF2B5EF4-FFF2-40B4-BE49-F238E27FC236}">
                  <a16:creationId xmlns:a16="http://schemas.microsoft.com/office/drawing/2014/main" id="{B99BFFF2-056E-9990-286C-74D0598B9AF9}"/>
                </a:ext>
              </a:extLst>
            </p:cNvPr>
            <p:cNvPicPr>
              <a:picLocks noChangeAspect="1"/>
            </p:cNvPicPr>
            <p:nvPr/>
          </p:nvPicPr>
          <p:blipFill>
            <a:blip r:embed="rId16"/>
            <a:stretch>
              <a:fillRect/>
            </a:stretch>
          </p:blipFill>
          <p:spPr>
            <a:xfrm>
              <a:off x="4167958" y="1053548"/>
              <a:ext cx="3856083" cy="3255754"/>
            </a:xfrm>
            <a:prstGeom prst="rect">
              <a:avLst/>
            </a:prstGeom>
          </p:spPr>
        </p:pic>
        <p:pic>
          <p:nvPicPr>
            <p:cNvPr id="66" name="Picture 65">
              <a:extLst>
                <a:ext uri="{FF2B5EF4-FFF2-40B4-BE49-F238E27FC236}">
                  <a16:creationId xmlns:a16="http://schemas.microsoft.com/office/drawing/2014/main" id="{FFBE0871-0D17-1F50-5622-23A4EF566E6D}"/>
                </a:ext>
              </a:extLst>
            </p:cNvPr>
            <p:cNvPicPr>
              <a:picLocks noChangeAspect="1"/>
            </p:cNvPicPr>
            <p:nvPr/>
          </p:nvPicPr>
          <p:blipFill>
            <a:blip r:embed="rId17"/>
            <a:stretch>
              <a:fillRect/>
            </a:stretch>
          </p:blipFill>
          <p:spPr>
            <a:xfrm>
              <a:off x="1653785" y="3498574"/>
              <a:ext cx="5655365" cy="3166883"/>
            </a:xfrm>
            <a:prstGeom prst="rect">
              <a:avLst/>
            </a:prstGeom>
          </p:spPr>
        </p:pic>
        <p:pic>
          <p:nvPicPr>
            <p:cNvPr id="67" name="Picture 66">
              <a:extLst>
                <a:ext uri="{FF2B5EF4-FFF2-40B4-BE49-F238E27FC236}">
                  <a16:creationId xmlns:a16="http://schemas.microsoft.com/office/drawing/2014/main" id="{94C92064-1E57-4C3B-B1C4-7D2BB107BCB2}"/>
                </a:ext>
              </a:extLst>
            </p:cNvPr>
            <p:cNvPicPr>
              <a:picLocks noChangeAspect="1"/>
            </p:cNvPicPr>
            <p:nvPr/>
          </p:nvPicPr>
          <p:blipFill>
            <a:blip r:embed="rId18"/>
            <a:stretch>
              <a:fillRect/>
            </a:stretch>
          </p:blipFill>
          <p:spPr>
            <a:xfrm>
              <a:off x="6442253" y="3164357"/>
              <a:ext cx="4065104" cy="3539601"/>
            </a:xfrm>
            <a:prstGeom prst="rect">
              <a:avLst/>
            </a:prstGeom>
          </p:spPr>
        </p:pic>
      </p:grpSp>
      <p:pic>
        <p:nvPicPr>
          <p:cNvPr id="68" name="Picture 67">
            <a:extLst>
              <a:ext uri="{FF2B5EF4-FFF2-40B4-BE49-F238E27FC236}">
                <a16:creationId xmlns:a16="http://schemas.microsoft.com/office/drawing/2014/main" id="{423B9635-DF81-8D0F-504E-ABD28891C5B3}"/>
              </a:ext>
            </a:extLst>
          </p:cNvPr>
          <p:cNvPicPr>
            <a:picLocks noChangeAspect="1"/>
          </p:cNvPicPr>
          <p:nvPr/>
        </p:nvPicPr>
        <p:blipFill>
          <a:blip r:embed="rId19" cstate="print">
            <a:extLst>
              <a:ext uri="{28A0092B-C50C-407E-A947-70E740481C1C}">
                <a14:useLocalDpi xmlns:a14="http://schemas.microsoft.com/office/drawing/2010/main" val="0"/>
              </a:ext>
            </a:extLst>
          </a:blip>
          <a:stretch>
            <a:fillRect/>
          </a:stretch>
        </p:blipFill>
        <p:spPr>
          <a:xfrm>
            <a:off x="748576" y="1033668"/>
            <a:ext cx="1361339" cy="310460"/>
          </a:xfrm>
          <a:prstGeom prst="rect">
            <a:avLst/>
          </a:prstGeom>
        </p:spPr>
      </p:pic>
    </p:spTree>
    <p:extLst>
      <p:ext uri="{BB962C8B-B14F-4D97-AF65-F5344CB8AC3E}">
        <p14:creationId xmlns:p14="http://schemas.microsoft.com/office/powerpoint/2010/main" val="719036277"/>
      </p:ext>
    </p:extLst>
  </p:cSld>
  <p:clrMapOvr>
    <a:masterClrMapping/>
  </p:clrMapOvr>
  <mc:AlternateContent xmlns:mc="http://schemas.openxmlformats.org/markup-compatibility/2006" xmlns:p14="http://schemas.microsoft.com/office/powerpoint/2010/main">
    <mc:Choice Requires="p14">
      <p:transition spd="slow" p14:dur="2000" advTm="39904"/>
    </mc:Choice>
    <mc:Fallback xmlns="">
      <p:transition spd="slow" advTm="39904"/>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D9794C5C-10D9-6C80-8CF8-ECBDFF4844C6}"/>
              </a:ext>
            </a:extLst>
          </p:cNvPr>
          <p:cNvSpPr/>
          <p:nvPr/>
        </p:nvSpPr>
        <p:spPr>
          <a:xfrm>
            <a:off x="-24809" y="4380614"/>
            <a:ext cx="3879886" cy="196122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SNAP carbon:</a:t>
            </a:r>
          </a:p>
          <a:p>
            <a:pPr marL="171450" indent="-171450" algn="ctr">
              <a:buFontTx/>
              <a:buChar char="-"/>
            </a:pPr>
            <a:r>
              <a:rPr lang="en-US" sz="1400" dirty="0">
                <a:solidFill>
                  <a:schemeClr val="tx1"/>
                </a:solidFill>
              </a:rPr>
              <a:t>Simulations with </a:t>
            </a:r>
            <a:r>
              <a:rPr lang="en-US" sz="1400" u="sng" dirty="0">
                <a:solidFill>
                  <a:schemeClr val="tx1"/>
                </a:solidFill>
              </a:rPr>
              <a:t>billions</a:t>
            </a:r>
            <a:r>
              <a:rPr lang="en-US" sz="1400" dirty="0">
                <a:solidFill>
                  <a:schemeClr val="tx1"/>
                </a:solidFill>
              </a:rPr>
              <a:t> of atoms!</a:t>
            </a:r>
          </a:p>
          <a:p>
            <a:pPr marL="171450" indent="-171450" algn="ctr">
              <a:buFontTx/>
              <a:buChar char="-"/>
            </a:pPr>
            <a:endParaRPr lang="en-US" sz="1400" dirty="0">
              <a:solidFill>
                <a:schemeClr val="tx1"/>
              </a:solidFill>
            </a:endParaRPr>
          </a:p>
          <a:p>
            <a:pPr marL="171450" indent="-171450" algn="ctr">
              <a:buFontTx/>
              <a:buChar char="-"/>
            </a:pPr>
            <a:r>
              <a:rPr lang="en-US" sz="1400" u="sng" dirty="0">
                <a:solidFill>
                  <a:schemeClr val="tx1"/>
                </a:solidFill>
              </a:rPr>
              <a:t>New insights </a:t>
            </a:r>
            <a:r>
              <a:rPr lang="en-US" sz="1400" dirty="0">
                <a:solidFill>
                  <a:schemeClr val="tx1"/>
                </a:solidFill>
              </a:rPr>
              <a:t>into physics of phase changes and deformation mechanics</a:t>
            </a:r>
          </a:p>
          <a:p>
            <a:pPr marL="171450" indent="-171450" algn="ctr">
              <a:buFontTx/>
              <a:buChar char="-"/>
            </a:pPr>
            <a:endParaRPr lang="en-US" sz="1400" dirty="0">
              <a:solidFill>
                <a:schemeClr val="tx1"/>
              </a:solidFill>
            </a:endParaRPr>
          </a:p>
          <a:p>
            <a:pPr marL="171450" indent="-171450" algn="ctr">
              <a:buFontTx/>
              <a:buChar char="-"/>
            </a:pPr>
            <a:r>
              <a:rPr lang="en-US" sz="1400" dirty="0">
                <a:solidFill>
                  <a:schemeClr val="tx1"/>
                </a:solidFill>
              </a:rPr>
              <a:t>Extremely computationally efficient - SNAP on Summit (GPUs), Gordon Bell Finalist 2021</a:t>
            </a:r>
          </a:p>
        </p:txBody>
      </p:sp>
      <p:sp>
        <p:nvSpPr>
          <p:cNvPr id="2" name="Title 1">
            <a:extLst>
              <a:ext uri="{FF2B5EF4-FFF2-40B4-BE49-F238E27FC236}">
                <a16:creationId xmlns:a16="http://schemas.microsoft.com/office/drawing/2014/main" id="{4CFBF0B9-F735-2B0F-E17D-55B62E41543D}"/>
              </a:ext>
            </a:extLst>
          </p:cNvPr>
          <p:cNvSpPr>
            <a:spLocks noGrp="1"/>
          </p:cNvSpPr>
          <p:nvPr>
            <p:ph type="title"/>
          </p:nvPr>
        </p:nvSpPr>
        <p:spPr>
          <a:xfrm>
            <a:off x="145192" y="50027"/>
            <a:ext cx="7886700" cy="838201"/>
          </a:xfrm>
        </p:spPr>
        <p:txBody>
          <a:bodyPr>
            <a:noAutofit/>
          </a:bodyPr>
          <a:lstStyle/>
          <a:p>
            <a:r>
              <a:rPr lang="en-US" sz="2000" b="1" dirty="0"/>
              <a:t>MLIAPs enable us to run extremely accurate MD simulations at previously-impossible length and time scales!</a:t>
            </a:r>
          </a:p>
        </p:txBody>
      </p:sp>
      <p:sp>
        <p:nvSpPr>
          <p:cNvPr id="6" name="Slide Number Placeholder 5">
            <a:extLst>
              <a:ext uri="{FF2B5EF4-FFF2-40B4-BE49-F238E27FC236}">
                <a16:creationId xmlns:a16="http://schemas.microsoft.com/office/drawing/2014/main" id="{67BCF260-F4E9-57F6-CFE1-9B69C659FE94}"/>
              </a:ext>
            </a:extLst>
          </p:cNvPr>
          <p:cNvSpPr>
            <a:spLocks noGrp="1"/>
          </p:cNvSpPr>
          <p:nvPr>
            <p:ph type="sldNum" sz="quarter" idx="4294967295"/>
          </p:nvPr>
        </p:nvSpPr>
        <p:spPr>
          <a:xfrm>
            <a:off x="8788875" y="6611779"/>
            <a:ext cx="609600" cy="414588"/>
          </a:xfrm>
          <a:prstGeom prst="rect">
            <a:avLst/>
          </a:prstGeom>
        </p:spPr>
        <p:txBody>
          <a:bodyPr/>
          <a:lstStyle/>
          <a:p>
            <a:fld id="{092552A5-1676-4338-8794-F2C241E2F684}" type="slidenum">
              <a:rPr lang="en-US" sz="1200" smtClean="0"/>
              <a:pPr/>
              <a:t>8</a:t>
            </a:fld>
            <a:endParaRPr lang="en-US" sz="1200" dirty="0"/>
          </a:p>
        </p:txBody>
      </p:sp>
      <p:pic>
        <p:nvPicPr>
          <p:cNvPr id="13" name="movie_big-4k.mov" descr="movie_big-4k.mov">
            <a:hlinkClick r:id="" action="ppaction://media"/>
            <a:extLst>
              <a:ext uri="{FF2B5EF4-FFF2-40B4-BE49-F238E27FC236}">
                <a16:creationId xmlns:a16="http://schemas.microsoft.com/office/drawing/2014/main" id="{F40B8132-AB02-3A13-A51F-CD070B2D941F}"/>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678423" y="1438235"/>
            <a:ext cx="7787154" cy="2595720"/>
          </a:xfrm>
          <a:prstGeom prst="rect">
            <a:avLst/>
          </a:prstGeom>
        </p:spPr>
      </p:pic>
      <p:sp>
        <p:nvSpPr>
          <p:cNvPr id="3" name="Rectangle 1">
            <a:extLst>
              <a:ext uri="{FF2B5EF4-FFF2-40B4-BE49-F238E27FC236}">
                <a16:creationId xmlns:a16="http://schemas.microsoft.com/office/drawing/2014/main" id="{37CC2105-62EB-640B-0F86-2076418459D5}"/>
              </a:ext>
            </a:extLst>
          </p:cNvPr>
          <p:cNvSpPr>
            <a:spLocks noChangeArrowheads="1"/>
          </p:cNvSpPr>
          <p:nvPr/>
        </p:nvSpPr>
        <p:spPr bwMode="auto">
          <a:xfrm>
            <a:off x="496205" y="985650"/>
            <a:ext cx="8151590" cy="40780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lvl="0" eaLnBrk="0" fontAlgn="base" hangingPunct="0">
              <a:spcBef>
                <a:spcPct val="0"/>
              </a:spcBef>
              <a:spcAft>
                <a:spcPct val="0"/>
              </a:spcAft>
            </a:pPr>
            <a:r>
              <a:rPr lang="en-US" sz="1000" i="1" dirty="0">
                <a:solidFill>
                  <a:srgbClr val="000000"/>
                </a:solidFill>
              </a:rPr>
              <a:t>From USF, Sandia, NERSC, NVIDIA, KTH</a:t>
            </a:r>
            <a:r>
              <a:rPr lang="en-US" sz="1000" dirty="0">
                <a:solidFill>
                  <a:srgbClr val="000000"/>
                </a:solidFill>
              </a:rPr>
              <a:t>:  </a:t>
            </a:r>
            <a:r>
              <a:rPr kumimoji="0" lang="en-US" altLang="en-US" sz="1000" b="0" i="0" u="none" strike="noStrike" cap="none" normalizeH="0" baseline="0" dirty="0">
                <a:ln>
                  <a:noFill/>
                </a:ln>
                <a:solidFill>
                  <a:schemeClr val="tx1"/>
                </a:solidFill>
                <a:effectLst/>
              </a:rPr>
              <a:t>K. Nguyen-Cong, J. Willman, S. Moore, A. </a:t>
            </a:r>
            <a:r>
              <a:rPr kumimoji="0" lang="en-US" altLang="en-US" sz="1000" b="0" i="0" u="none" strike="noStrike" cap="none" normalizeH="0" baseline="0" dirty="0" err="1">
                <a:ln>
                  <a:noFill/>
                </a:ln>
                <a:solidFill>
                  <a:schemeClr val="tx1"/>
                </a:solidFill>
                <a:effectLst/>
              </a:rPr>
              <a:t>Belonoshko</a:t>
            </a:r>
            <a:r>
              <a:rPr lang="en-US" altLang="en-US" sz="1000" dirty="0"/>
              <a:t>, </a:t>
            </a:r>
            <a:r>
              <a:rPr kumimoji="0" lang="en-US" altLang="en-US" sz="1000" b="0" i="0" u="none" strike="noStrike" cap="none" normalizeH="0" baseline="0" dirty="0">
                <a:ln>
                  <a:noFill/>
                </a:ln>
                <a:solidFill>
                  <a:schemeClr val="tx1"/>
                </a:solidFill>
                <a:effectLst/>
              </a:rPr>
              <a:t>R. Gayatri, E. Weinberg, M. Wood, A. Thompson, I. </a:t>
            </a:r>
            <a:r>
              <a:rPr kumimoji="0" lang="en-US" altLang="en-US" sz="1000" b="0" i="0" u="none" strike="noStrike" cap="none" normalizeH="0" baseline="0" dirty="0" err="1">
                <a:ln>
                  <a:noFill/>
                </a:ln>
                <a:solidFill>
                  <a:schemeClr val="tx1"/>
                </a:solidFill>
                <a:effectLst/>
              </a:rPr>
              <a:t>Oleynik</a:t>
            </a:r>
            <a:endParaRPr kumimoji="0" lang="en-US" altLang="en-US" sz="1000" b="0" i="0" u="none" strike="noStrike" cap="none" normalizeH="0" baseline="0" dirty="0">
              <a:ln>
                <a:noFill/>
              </a:ln>
              <a:solidFill>
                <a:schemeClr val="tx1"/>
              </a:solidFill>
              <a:effectLst/>
            </a:endParaRPr>
          </a:p>
          <a:p>
            <a:pPr lvl="0" algn="ctr" eaLnBrk="0" fontAlgn="base" hangingPunct="0">
              <a:spcBef>
                <a:spcPct val="0"/>
              </a:spcBef>
              <a:spcAft>
                <a:spcPct val="0"/>
              </a:spcAft>
            </a:pPr>
            <a:r>
              <a:rPr lang="en-US" sz="1050" dirty="0">
                <a:hlinkClick r:id="rId6"/>
              </a:rPr>
              <a:t>doi.org/10.1145/3458817.3487400</a:t>
            </a:r>
            <a:endParaRPr kumimoji="0" lang="en-US" altLang="en-US" sz="1050" b="0" i="0" u="none" strike="noStrike" cap="none" normalizeH="0" baseline="0" dirty="0">
              <a:ln>
                <a:noFill/>
              </a:ln>
              <a:solidFill>
                <a:schemeClr val="tx1"/>
              </a:solidFill>
              <a:effectLst/>
              <a:latin typeface="Arial" panose="020B0604020202020204" pitchFamily="34" charset="0"/>
            </a:endParaRPr>
          </a:p>
        </p:txBody>
      </p:sp>
      <p:pic>
        <p:nvPicPr>
          <p:cNvPr id="32" name="Picture 31">
            <a:extLst>
              <a:ext uri="{FF2B5EF4-FFF2-40B4-BE49-F238E27FC236}">
                <a16:creationId xmlns:a16="http://schemas.microsoft.com/office/drawing/2014/main" id="{8CC195E7-8999-CEC3-3344-DCA46DC92FBF}"/>
              </a:ext>
            </a:extLst>
          </p:cNvPr>
          <p:cNvPicPr>
            <a:picLocks noChangeAspect="1"/>
          </p:cNvPicPr>
          <p:nvPr/>
        </p:nvPicPr>
        <p:blipFill rotWithShape="1">
          <a:blip r:embed="rId7"/>
          <a:srcRect l="2914" t="6158" r="37988" b="3377"/>
          <a:stretch/>
        </p:blipFill>
        <p:spPr>
          <a:xfrm>
            <a:off x="3748011" y="4226383"/>
            <a:ext cx="3016672" cy="2479217"/>
          </a:xfrm>
          <a:prstGeom prst="rect">
            <a:avLst/>
          </a:prstGeom>
        </p:spPr>
      </p:pic>
      <p:pic>
        <p:nvPicPr>
          <p:cNvPr id="33" name="Picture 32">
            <a:extLst>
              <a:ext uri="{FF2B5EF4-FFF2-40B4-BE49-F238E27FC236}">
                <a16:creationId xmlns:a16="http://schemas.microsoft.com/office/drawing/2014/main" id="{61F6C4DE-F542-7615-2E52-1C078C584CE8}"/>
              </a:ext>
            </a:extLst>
          </p:cNvPr>
          <p:cNvPicPr>
            <a:picLocks noChangeAspect="1"/>
          </p:cNvPicPr>
          <p:nvPr/>
        </p:nvPicPr>
        <p:blipFill>
          <a:blip r:embed="rId8"/>
          <a:stretch>
            <a:fillRect/>
          </a:stretch>
        </p:blipFill>
        <p:spPr>
          <a:xfrm>
            <a:off x="6764683" y="4294425"/>
            <a:ext cx="2328316" cy="2133600"/>
          </a:xfrm>
          <a:prstGeom prst="rect">
            <a:avLst/>
          </a:prstGeom>
        </p:spPr>
      </p:pic>
    </p:spTree>
    <p:extLst>
      <p:ext uri="{BB962C8B-B14F-4D97-AF65-F5344CB8AC3E}">
        <p14:creationId xmlns:p14="http://schemas.microsoft.com/office/powerpoint/2010/main" val="1512659023"/>
      </p:ext>
    </p:extLst>
  </p:cSld>
  <p:clrMapOvr>
    <a:masterClrMapping/>
  </p:clrMapOvr>
  <mc:AlternateContent xmlns:mc="http://schemas.openxmlformats.org/markup-compatibility/2006" xmlns:p14="http://schemas.microsoft.com/office/powerpoint/2010/main">
    <mc:Choice Requires="p14">
      <p:transition spd="slow" p14:dur="2000" advTm="83420"/>
    </mc:Choice>
    <mc:Fallback xmlns="">
      <p:transition spd="slow" advTm="83420"/>
    </mc:Fallback>
  </mc:AlternateContent>
  <p:timing>
    <p:tnLst>
      <p:par>
        <p:cTn id="1" dur="indefinite" restart="never" nodeType="tmRoot">
          <p:childTnLst>
            <p:video>
              <p:cMediaNode vol="80000">
                <p:cTn id="2" fill="hold" display="0">
                  <p:stCondLst>
                    <p:cond delay="indefinite"/>
                  </p:stCondLst>
                </p:cTn>
                <p:tgtEl>
                  <p:spTgt spid="13"/>
                </p:tgtEl>
              </p:cMediaNode>
            </p:video>
          </p:childTnLst>
        </p:cTn>
      </p:par>
    </p:tnLst>
  </p:timing>
  <p:extLst>
    <p:ext uri="{E180D4A7-C9FB-4DFB-919C-405C955672EB}">
      <p14:showEvtLst xmlns:p14="http://schemas.microsoft.com/office/powerpoint/2010/main">
        <p14:playEvt time="29905" objId="13"/>
        <p14:stopEvt time="57669" objId="13"/>
      </p14:showEvtLst>
    </p:ext>
  </p:extLs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 name="Rectangle 511">
            <a:extLst>
              <a:ext uri="{FF2B5EF4-FFF2-40B4-BE49-F238E27FC236}">
                <a16:creationId xmlns:a16="http://schemas.microsoft.com/office/drawing/2014/main" id="{352E8CA3-4E6B-45FB-62DC-B91C7DB01018}"/>
              </a:ext>
            </a:extLst>
          </p:cNvPr>
          <p:cNvSpPr/>
          <p:nvPr/>
        </p:nvSpPr>
        <p:spPr>
          <a:xfrm>
            <a:off x="1368276" y="9481967"/>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prstClr val="white"/>
              </a:solidFill>
              <a:effectLst/>
              <a:uLnTx/>
              <a:uFillTx/>
              <a:latin typeface="Trebuchet MS" panose="020B0603020202020204"/>
              <a:ea typeface="+mn-ea"/>
              <a:cs typeface="+mn-cs"/>
            </a:endParaRPr>
          </a:p>
        </p:txBody>
      </p:sp>
      <p:sp>
        <p:nvSpPr>
          <p:cNvPr id="513" name="Rectangle 512">
            <a:extLst>
              <a:ext uri="{FF2B5EF4-FFF2-40B4-BE49-F238E27FC236}">
                <a16:creationId xmlns:a16="http://schemas.microsoft.com/office/drawing/2014/main" id="{7B9140E2-A99C-D5E9-D1E8-B71FA4B83D0D}"/>
              </a:ext>
            </a:extLst>
          </p:cNvPr>
          <p:cNvSpPr/>
          <p:nvPr/>
        </p:nvSpPr>
        <p:spPr>
          <a:xfrm>
            <a:off x="1434667" y="9506185"/>
            <a:ext cx="1225296" cy="369332"/>
          </a:xfrm>
          <a:prstGeom prst="rect">
            <a:avLst/>
          </a:prstGeom>
        </p:spPr>
        <p:txBody>
          <a:bodyPr wrap="square">
            <a:spAutoFit/>
          </a:bodyPr>
          <a:lstStyle/>
          <a:p>
            <a:pPr marL="0" marR="0" lvl="0" indent="0" algn="ctr"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000000"/>
                </a:solidFill>
                <a:effectLst/>
                <a:uLnTx/>
                <a:uFillTx/>
                <a:latin typeface="Garamond" panose="02020404030301010803"/>
                <a:ea typeface="+mn-ea"/>
                <a:cs typeface="+mn-cs"/>
              </a:rPr>
              <a:t>-</a:t>
            </a:r>
          </a:p>
        </p:txBody>
      </p:sp>
      <p:sp>
        <p:nvSpPr>
          <p:cNvPr id="524" name="Rectangle 523">
            <a:extLst>
              <a:ext uri="{FF2B5EF4-FFF2-40B4-BE49-F238E27FC236}">
                <a16:creationId xmlns:a16="http://schemas.microsoft.com/office/drawing/2014/main" id="{148026B4-0660-E525-DFE3-B56A8A550E4B}"/>
              </a:ext>
            </a:extLst>
          </p:cNvPr>
          <p:cNvSpPr/>
          <p:nvPr/>
        </p:nvSpPr>
        <p:spPr>
          <a:xfrm>
            <a:off x="1368276" y="9900131"/>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25" name="Rectangle 524">
            <a:extLst>
              <a:ext uri="{FF2B5EF4-FFF2-40B4-BE49-F238E27FC236}">
                <a16:creationId xmlns:a16="http://schemas.microsoft.com/office/drawing/2014/main" id="{4057D023-CC6E-CBA9-9BC7-94ABF51197D7}"/>
              </a:ext>
            </a:extLst>
          </p:cNvPr>
          <p:cNvSpPr/>
          <p:nvPr/>
        </p:nvSpPr>
        <p:spPr>
          <a:xfrm>
            <a:off x="1434667" y="9924349"/>
            <a:ext cx="1225296" cy="369332"/>
          </a:xfrm>
          <a:prstGeom prst="rect">
            <a:avLst/>
          </a:prstGeom>
        </p:spPr>
        <p:txBody>
          <a:bodyPr wrap="square">
            <a:spAutoFit/>
          </a:bodyPr>
          <a:lstStyle/>
          <a:p>
            <a:pPr marL="0" marR="0" lvl="0" indent="0" algn="ctr"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12846D"/>
                </a:solidFill>
                <a:effectLst/>
                <a:uLnTx/>
                <a:uFillTx/>
                <a:latin typeface="Garamond" panose="02020404030301010803"/>
                <a:ea typeface="+mn-ea"/>
                <a:cs typeface="+mn-cs"/>
              </a:rPr>
              <a:t>-</a:t>
            </a:r>
          </a:p>
        </p:txBody>
      </p:sp>
      <p:sp>
        <p:nvSpPr>
          <p:cNvPr id="537" name="Rectangle 536">
            <a:extLst>
              <a:ext uri="{FF2B5EF4-FFF2-40B4-BE49-F238E27FC236}">
                <a16:creationId xmlns:a16="http://schemas.microsoft.com/office/drawing/2014/main" id="{3828FEF3-2E8D-C23B-6165-38F605664B0A}"/>
              </a:ext>
            </a:extLst>
          </p:cNvPr>
          <p:cNvSpPr/>
          <p:nvPr/>
        </p:nvSpPr>
        <p:spPr>
          <a:xfrm>
            <a:off x="1425029" y="11261782"/>
            <a:ext cx="1225296" cy="369332"/>
          </a:xfrm>
          <a:prstGeom prst="rect">
            <a:avLst/>
          </a:prstGeom>
        </p:spPr>
        <p:txBody>
          <a:bodyPr wrap="square">
            <a:spAutoFit/>
          </a:bodyPr>
          <a:lstStyle/>
          <a:p>
            <a:pPr marL="0" marR="0" lvl="0" indent="0" algn="ctr" defTabSz="914400" rtl="0" eaLnBrk="1" fontAlgn="base" latinLnBrk="0" hangingPunct="1">
              <a:lnSpc>
                <a:spcPct val="100000"/>
              </a:lnSpc>
              <a:spcBef>
                <a:spcPts val="300"/>
              </a:spcBef>
              <a:spcAft>
                <a:spcPct val="0"/>
              </a:spcAft>
              <a:buClrTx/>
              <a:buSzTx/>
              <a:buFontTx/>
              <a:buNone/>
              <a:tabLst/>
              <a:defRPr/>
            </a:pPr>
            <a:r>
              <a:rPr kumimoji="0" lang="en-US" sz="1800" b="0" i="0" u="none" strike="noStrike" kern="1200" cap="none" spc="0" normalizeH="0" baseline="0" noProof="0" dirty="0">
                <a:ln>
                  <a:noFill/>
                </a:ln>
                <a:solidFill>
                  <a:srgbClr val="12846D"/>
                </a:solidFill>
                <a:effectLst/>
                <a:uLnTx/>
                <a:uFillTx/>
                <a:latin typeface="Garamond" panose="02020404030301010803"/>
                <a:ea typeface="+mn-ea"/>
                <a:cs typeface="+mn-cs"/>
              </a:rPr>
              <a:t>2022</a:t>
            </a:r>
          </a:p>
        </p:txBody>
      </p:sp>
      <p:sp>
        <p:nvSpPr>
          <p:cNvPr id="548" name="Rectangle 547">
            <a:extLst>
              <a:ext uri="{FF2B5EF4-FFF2-40B4-BE49-F238E27FC236}">
                <a16:creationId xmlns:a16="http://schemas.microsoft.com/office/drawing/2014/main" id="{50236414-384A-30A4-A7E9-69CFFDC980C0}"/>
              </a:ext>
            </a:extLst>
          </p:cNvPr>
          <p:cNvSpPr/>
          <p:nvPr/>
        </p:nvSpPr>
        <p:spPr>
          <a:xfrm>
            <a:off x="1358640" y="10355518"/>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49" name="Rectangle 548">
            <a:extLst>
              <a:ext uri="{FF2B5EF4-FFF2-40B4-BE49-F238E27FC236}">
                <a16:creationId xmlns:a16="http://schemas.microsoft.com/office/drawing/2014/main" id="{0B5782EB-1716-11F1-F364-AFFBFC81DFC3}"/>
              </a:ext>
            </a:extLst>
          </p:cNvPr>
          <p:cNvSpPr/>
          <p:nvPr/>
        </p:nvSpPr>
        <p:spPr>
          <a:xfrm>
            <a:off x="1425031" y="10379736"/>
            <a:ext cx="1225296" cy="369332"/>
          </a:xfrm>
          <a:prstGeom prst="rect">
            <a:avLst/>
          </a:prstGeom>
        </p:spPr>
        <p:txBody>
          <a:bodyPr wrap="square">
            <a:spAutoFit/>
          </a:bodyPr>
          <a:lstStyle/>
          <a:p>
            <a:pPr marL="0" marR="0" lvl="0" indent="0" algn="ctr"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12846D"/>
                </a:solidFill>
                <a:effectLst/>
                <a:uLnTx/>
                <a:uFillTx/>
                <a:latin typeface="Garamond" panose="02020404030301010803"/>
                <a:ea typeface="+mn-ea"/>
                <a:cs typeface="+mn-cs"/>
              </a:rPr>
              <a:t>-</a:t>
            </a:r>
          </a:p>
        </p:txBody>
      </p:sp>
      <p:sp>
        <p:nvSpPr>
          <p:cNvPr id="560" name="Rectangle 559">
            <a:extLst>
              <a:ext uri="{FF2B5EF4-FFF2-40B4-BE49-F238E27FC236}">
                <a16:creationId xmlns:a16="http://schemas.microsoft.com/office/drawing/2014/main" id="{652E5E4F-35B4-822B-770D-5424B60AC520}"/>
              </a:ext>
            </a:extLst>
          </p:cNvPr>
          <p:cNvSpPr/>
          <p:nvPr/>
        </p:nvSpPr>
        <p:spPr>
          <a:xfrm>
            <a:off x="1368276" y="10812719"/>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61" name="Rectangle 560">
            <a:extLst>
              <a:ext uri="{FF2B5EF4-FFF2-40B4-BE49-F238E27FC236}">
                <a16:creationId xmlns:a16="http://schemas.microsoft.com/office/drawing/2014/main" id="{7A61E882-7C82-852C-C05A-174FD39BA7A0}"/>
              </a:ext>
            </a:extLst>
          </p:cNvPr>
          <p:cNvSpPr/>
          <p:nvPr/>
        </p:nvSpPr>
        <p:spPr>
          <a:xfrm>
            <a:off x="1434667" y="10836937"/>
            <a:ext cx="1225296" cy="369332"/>
          </a:xfrm>
          <a:prstGeom prst="rect">
            <a:avLst/>
          </a:prstGeom>
        </p:spPr>
        <p:txBody>
          <a:bodyPr wrap="square">
            <a:spAutoFit/>
          </a:bodyPr>
          <a:lstStyle/>
          <a:p>
            <a:pPr marL="0" marR="0" lvl="0" indent="0" algn="ctr"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12846D"/>
                </a:solidFill>
                <a:effectLst/>
                <a:uLnTx/>
                <a:uFillTx/>
                <a:latin typeface="Garamond" panose="02020404030301010803"/>
                <a:ea typeface="+mn-ea"/>
                <a:cs typeface="+mn-cs"/>
              </a:rPr>
              <a:t>-</a:t>
            </a:r>
          </a:p>
        </p:txBody>
      </p:sp>
      <p:sp>
        <p:nvSpPr>
          <p:cNvPr id="2" name="Title 1">
            <a:extLst>
              <a:ext uri="{FF2B5EF4-FFF2-40B4-BE49-F238E27FC236}">
                <a16:creationId xmlns:a16="http://schemas.microsoft.com/office/drawing/2014/main" id="{4CFBF0B9-F735-2B0F-E17D-55B62E41543D}"/>
              </a:ext>
            </a:extLst>
          </p:cNvPr>
          <p:cNvSpPr>
            <a:spLocks noGrp="1"/>
          </p:cNvSpPr>
          <p:nvPr>
            <p:ph type="title"/>
          </p:nvPr>
        </p:nvSpPr>
        <p:spPr>
          <a:xfrm>
            <a:off x="140246" y="97800"/>
            <a:ext cx="6683360" cy="838201"/>
          </a:xfrm>
        </p:spPr>
        <p:txBody>
          <a:bodyPr>
            <a:noAutofit/>
          </a:bodyPr>
          <a:lstStyle/>
          <a:p>
            <a:r>
              <a:rPr lang="en-US" sz="2400" b="1" dirty="0"/>
              <a:t>A (non-exhaustive) list of SNAP MLIAPs in use</a:t>
            </a:r>
          </a:p>
        </p:txBody>
      </p:sp>
      <p:sp>
        <p:nvSpPr>
          <p:cNvPr id="25" name="Rectangle 24">
            <a:extLst>
              <a:ext uri="{FF2B5EF4-FFF2-40B4-BE49-F238E27FC236}">
                <a16:creationId xmlns:a16="http://schemas.microsoft.com/office/drawing/2014/main" id="{C32A3A58-5DC9-75F8-9734-B055B5C65218}"/>
              </a:ext>
            </a:extLst>
          </p:cNvPr>
          <p:cNvSpPr/>
          <p:nvPr/>
        </p:nvSpPr>
        <p:spPr>
          <a:xfrm>
            <a:off x="304800" y="-726439"/>
            <a:ext cx="2473369" cy="276999"/>
          </a:xfrm>
          <a:prstGeom prst="rect">
            <a:avLst/>
          </a:prstGeom>
        </p:spPr>
        <p:txBody>
          <a:bodyPr wrap="none">
            <a:spAutoFit/>
          </a:bodyPr>
          <a:lstStyle/>
          <a:p>
            <a:r>
              <a:rPr lang="en-US" sz="1200" dirty="0"/>
              <a:t>https://</a:t>
            </a:r>
            <a:r>
              <a:rPr lang="en-US" sz="1200" dirty="0" err="1"/>
              <a:t>github.com</a:t>
            </a:r>
            <a:r>
              <a:rPr lang="en-US" sz="1200" dirty="0"/>
              <a:t>/FitSNAP/FitSNAP</a:t>
            </a:r>
          </a:p>
        </p:txBody>
      </p:sp>
      <p:sp>
        <p:nvSpPr>
          <p:cNvPr id="510" name="Rectangle 509">
            <a:extLst>
              <a:ext uri="{FF2B5EF4-FFF2-40B4-BE49-F238E27FC236}">
                <a16:creationId xmlns:a16="http://schemas.microsoft.com/office/drawing/2014/main" id="{3ECF9055-DF11-5BD6-747E-D44B4A855181}"/>
              </a:ext>
            </a:extLst>
          </p:cNvPr>
          <p:cNvSpPr/>
          <p:nvPr/>
        </p:nvSpPr>
        <p:spPr>
          <a:xfrm>
            <a:off x="405330" y="9481967"/>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400" b="0" i="0" u="none" strike="noStrike" kern="1200" cap="none" spc="0" normalizeH="0" baseline="0" noProof="0" dirty="0">
              <a:ln>
                <a:noFill/>
              </a:ln>
              <a:solidFill>
                <a:prstClr val="white"/>
              </a:solidFill>
              <a:effectLst/>
              <a:uLnTx/>
              <a:uFillTx/>
              <a:latin typeface="Trebuchet MS" panose="020B0603020202020204"/>
              <a:ea typeface="+mn-ea"/>
              <a:cs typeface="+mn-cs"/>
            </a:endParaRPr>
          </a:p>
        </p:txBody>
      </p:sp>
      <p:sp>
        <p:nvSpPr>
          <p:cNvPr id="511" name="Rectangle 510">
            <a:extLst>
              <a:ext uri="{FF2B5EF4-FFF2-40B4-BE49-F238E27FC236}">
                <a16:creationId xmlns:a16="http://schemas.microsoft.com/office/drawing/2014/main" id="{A3D93C9E-70A7-91AE-BB57-292D388A97E8}"/>
              </a:ext>
            </a:extLst>
          </p:cNvPr>
          <p:cNvSpPr/>
          <p:nvPr/>
        </p:nvSpPr>
        <p:spPr>
          <a:xfrm>
            <a:off x="471721" y="9506185"/>
            <a:ext cx="1225296" cy="338554"/>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600" b="0" i="0" u="none" strike="noStrike" kern="1200" cap="none" spc="0" normalizeH="0" baseline="0" noProof="0" dirty="0" err="1">
                <a:ln>
                  <a:noFill/>
                </a:ln>
                <a:solidFill>
                  <a:srgbClr val="000000"/>
                </a:solidFill>
                <a:effectLst/>
                <a:uLnTx/>
                <a:uFillTx/>
                <a:latin typeface="Garamond" panose="02020404030301010803"/>
                <a:ea typeface="+mn-ea"/>
                <a:cs typeface="+mn-cs"/>
              </a:rPr>
              <a:t>MoNbTaTi</a:t>
            </a:r>
            <a:endParaRPr kumimoji="0" lang="en-US" sz="1600" b="0" i="0" u="none" strike="noStrike" kern="1200" cap="none" spc="0" normalizeH="0" baseline="0" noProof="0" dirty="0">
              <a:ln>
                <a:noFill/>
              </a:ln>
              <a:solidFill>
                <a:srgbClr val="000000"/>
              </a:solidFill>
              <a:effectLst/>
              <a:uLnTx/>
              <a:uFillTx/>
              <a:latin typeface="Garamond" panose="02020404030301010803"/>
              <a:ea typeface="+mn-ea"/>
              <a:cs typeface="+mn-cs"/>
            </a:endParaRPr>
          </a:p>
        </p:txBody>
      </p:sp>
      <p:sp>
        <p:nvSpPr>
          <p:cNvPr id="514" name="Rectangle 513">
            <a:extLst>
              <a:ext uri="{FF2B5EF4-FFF2-40B4-BE49-F238E27FC236}">
                <a16:creationId xmlns:a16="http://schemas.microsoft.com/office/drawing/2014/main" id="{62E74603-FF89-4104-93A8-994179A50384}"/>
              </a:ext>
            </a:extLst>
          </p:cNvPr>
          <p:cNvSpPr/>
          <p:nvPr/>
        </p:nvSpPr>
        <p:spPr>
          <a:xfrm>
            <a:off x="2582405" y="9481967"/>
            <a:ext cx="3550919"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prstClr val="white"/>
              </a:solidFill>
              <a:effectLst/>
              <a:uLnTx/>
              <a:uFillTx/>
              <a:latin typeface="Trebuchet MS" panose="020B0603020202020204"/>
              <a:ea typeface="+mn-ea"/>
              <a:cs typeface="+mn-cs"/>
            </a:endParaRPr>
          </a:p>
        </p:txBody>
      </p:sp>
      <p:sp>
        <p:nvSpPr>
          <p:cNvPr id="515" name="Rectangle 514">
            <a:extLst>
              <a:ext uri="{FF2B5EF4-FFF2-40B4-BE49-F238E27FC236}">
                <a16:creationId xmlns:a16="http://schemas.microsoft.com/office/drawing/2014/main" id="{41C5594C-17CC-7AAD-B7B4-224591CE864F}"/>
              </a:ext>
            </a:extLst>
          </p:cNvPr>
          <p:cNvSpPr/>
          <p:nvPr/>
        </p:nvSpPr>
        <p:spPr>
          <a:xfrm>
            <a:off x="2648796" y="9506185"/>
            <a:ext cx="3557999"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000000"/>
                </a:solidFill>
                <a:effectLst/>
                <a:uLnTx/>
                <a:uFillTx/>
                <a:latin typeface="Garamond" panose="02020404030301010803"/>
                <a:ea typeface="+mn-ea"/>
                <a:cs typeface="+mn-cs"/>
              </a:rPr>
              <a:t>HEA alloy design</a:t>
            </a:r>
          </a:p>
        </p:txBody>
      </p:sp>
      <p:sp>
        <p:nvSpPr>
          <p:cNvPr id="516" name="Rectangle 515">
            <a:extLst>
              <a:ext uri="{FF2B5EF4-FFF2-40B4-BE49-F238E27FC236}">
                <a16:creationId xmlns:a16="http://schemas.microsoft.com/office/drawing/2014/main" id="{4B52E6E6-30B5-7EF0-7530-D29FFF34B5E4}"/>
              </a:ext>
            </a:extLst>
          </p:cNvPr>
          <p:cNvSpPr/>
          <p:nvPr/>
        </p:nvSpPr>
        <p:spPr>
          <a:xfrm>
            <a:off x="5192576" y="9481967"/>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prstClr val="white"/>
              </a:solidFill>
              <a:effectLst/>
              <a:uLnTx/>
              <a:uFillTx/>
              <a:latin typeface="Trebuchet MS" panose="020B0603020202020204"/>
              <a:ea typeface="+mn-ea"/>
              <a:cs typeface="+mn-cs"/>
            </a:endParaRPr>
          </a:p>
        </p:txBody>
      </p:sp>
      <p:sp>
        <p:nvSpPr>
          <p:cNvPr id="517" name="Rectangle 516">
            <a:extLst>
              <a:ext uri="{FF2B5EF4-FFF2-40B4-BE49-F238E27FC236}">
                <a16:creationId xmlns:a16="http://schemas.microsoft.com/office/drawing/2014/main" id="{332DAD1C-0B28-C771-17D5-74A483280F24}"/>
              </a:ext>
            </a:extLst>
          </p:cNvPr>
          <p:cNvSpPr/>
          <p:nvPr/>
        </p:nvSpPr>
        <p:spPr>
          <a:xfrm>
            <a:off x="5258967" y="9506185"/>
            <a:ext cx="1225296"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000000"/>
                </a:solidFill>
                <a:effectLst/>
                <a:uLnTx/>
                <a:uFillTx/>
                <a:latin typeface="Garamond" panose="02020404030301010803"/>
                <a:ea typeface="+mn-ea"/>
                <a:cs typeface="+mn-cs"/>
              </a:rPr>
              <a:t>-</a:t>
            </a:r>
          </a:p>
        </p:txBody>
      </p:sp>
      <p:sp>
        <p:nvSpPr>
          <p:cNvPr id="518" name="Rectangle 517">
            <a:extLst>
              <a:ext uri="{FF2B5EF4-FFF2-40B4-BE49-F238E27FC236}">
                <a16:creationId xmlns:a16="http://schemas.microsoft.com/office/drawing/2014/main" id="{2CED520B-B983-907C-3C1D-DDF346A5BBEF}"/>
              </a:ext>
            </a:extLst>
          </p:cNvPr>
          <p:cNvSpPr/>
          <p:nvPr/>
        </p:nvSpPr>
        <p:spPr>
          <a:xfrm>
            <a:off x="6413603" y="9481967"/>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prstClr val="white"/>
              </a:solidFill>
              <a:effectLst/>
              <a:uLnTx/>
              <a:uFillTx/>
              <a:latin typeface="Trebuchet MS" panose="020B0603020202020204"/>
              <a:ea typeface="+mn-ea"/>
              <a:cs typeface="+mn-cs"/>
            </a:endParaRPr>
          </a:p>
        </p:txBody>
      </p:sp>
      <p:sp>
        <p:nvSpPr>
          <p:cNvPr id="519" name="Rectangle 518">
            <a:extLst>
              <a:ext uri="{FF2B5EF4-FFF2-40B4-BE49-F238E27FC236}">
                <a16:creationId xmlns:a16="http://schemas.microsoft.com/office/drawing/2014/main" id="{C34809FA-E004-2942-9360-14120D19B3E2}"/>
              </a:ext>
            </a:extLst>
          </p:cNvPr>
          <p:cNvSpPr/>
          <p:nvPr/>
        </p:nvSpPr>
        <p:spPr>
          <a:xfrm>
            <a:off x="6479994" y="9506185"/>
            <a:ext cx="1225296"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000000"/>
                </a:solidFill>
                <a:effectLst/>
                <a:uLnTx/>
                <a:uFillTx/>
                <a:latin typeface="Garamond" panose="02020404030301010803"/>
                <a:ea typeface="+mn-ea"/>
                <a:cs typeface="+mn-cs"/>
              </a:rPr>
              <a:t>&gt;5,000</a:t>
            </a:r>
          </a:p>
        </p:txBody>
      </p:sp>
      <p:sp>
        <p:nvSpPr>
          <p:cNvPr id="520" name="Rectangle 519">
            <a:extLst>
              <a:ext uri="{FF2B5EF4-FFF2-40B4-BE49-F238E27FC236}">
                <a16:creationId xmlns:a16="http://schemas.microsoft.com/office/drawing/2014/main" id="{EC7B90C8-1939-0AC3-04E4-F473D62CAB85}"/>
              </a:ext>
            </a:extLst>
          </p:cNvPr>
          <p:cNvSpPr/>
          <p:nvPr/>
        </p:nvSpPr>
        <p:spPr>
          <a:xfrm>
            <a:off x="7636462" y="9481967"/>
            <a:ext cx="1377264"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prstClr val="white"/>
              </a:solidFill>
              <a:effectLst/>
              <a:uLnTx/>
              <a:uFillTx/>
              <a:latin typeface="Trebuchet MS" panose="020B0603020202020204"/>
              <a:ea typeface="+mn-ea"/>
              <a:cs typeface="+mn-cs"/>
            </a:endParaRPr>
          </a:p>
        </p:txBody>
      </p:sp>
      <p:sp>
        <p:nvSpPr>
          <p:cNvPr id="522" name="Rectangle 521">
            <a:extLst>
              <a:ext uri="{FF2B5EF4-FFF2-40B4-BE49-F238E27FC236}">
                <a16:creationId xmlns:a16="http://schemas.microsoft.com/office/drawing/2014/main" id="{3041383B-BA46-A5CC-DABA-741CA3A3D369}"/>
              </a:ext>
            </a:extLst>
          </p:cNvPr>
          <p:cNvSpPr/>
          <p:nvPr/>
        </p:nvSpPr>
        <p:spPr>
          <a:xfrm>
            <a:off x="405330" y="9900131"/>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4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23" name="Rectangle 522">
            <a:extLst>
              <a:ext uri="{FF2B5EF4-FFF2-40B4-BE49-F238E27FC236}">
                <a16:creationId xmlns:a16="http://schemas.microsoft.com/office/drawing/2014/main" id="{8CC22303-7963-9266-0028-02D35CDCD290}"/>
              </a:ext>
            </a:extLst>
          </p:cNvPr>
          <p:cNvSpPr/>
          <p:nvPr/>
        </p:nvSpPr>
        <p:spPr>
          <a:xfrm>
            <a:off x="471721" y="9924349"/>
            <a:ext cx="1225296" cy="338554"/>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600" b="0" i="0" u="none" strike="noStrike" kern="1200" cap="none" spc="0" normalizeH="0" baseline="0" noProof="0" dirty="0" err="1">
                <a:ln>
                  <a:noFill/>
                </a:ln>
                <a:solidFill>
                  <a:srgbClr val="12846D"/>
                </a:solidFill>
                <a:effectLst/>
                <a:uLnTx/>
                <a:uFillTx/>
                <a:latin typeface="Garamond" panose="02020404030301010803"/>
                <a:ea typeface="+mn-ea"/>
                <a:cs typeface="+mn-cs"/>
              </a:rPr>
              <a:t>GeSe</a:t>
            </a:r>
            <a:endParaRPr kumimoji="0" lang="en-US" sz="1600" b="0" i="0" u="none" strike="noStrike" kern="1200" cap="none" spc="0" normalizeH="0" baseline="0" noProof="0" dirty="0">
              <a:ln>
                <a:noFill/>
              </a:ln>
              <a:solidFill>
                <a:srgbClr val="12846D"/>
              </a:solidFill>
              <a:effectLst/>
              <a:uLnTx/>
              <a:uFillTx/>
              <a:latin typeface="Garamond" panose="02020404030301010803"/>
              <a:ea typeface="+mn-ea"/>
              <a:cs typeface="+mn-cs"/>
            </a:endParaRPr>
          </a:p>
        </p:txBody>
      </p:sp>
      <p:sp>
        <p:nvSpPr>
          <p:cNvPr id="526" name="Rectangle 525">
            <a:extLst>
              <a:ext uri="{FF2B5EF4-FFF2-40B4-BE49-F238E27FC236}">
                <a16:creationId xmlns:a16="http://schemas.microsoft.com/office/drawing/2014/main" id="{B86322EF-0CF7-4B6C-693A-8DBD74BF537D}"/>
              </a:ext>
            </a:extLst>
          </p:cNvPr>
          <p:cNvSpPr/>
          <p:nvPr/>
        </p:nvSpPr>
        <p:spPr>
          <a:xfrm>
            <a:off x="2582405" y="9900131"/>
            <a:ext cx="3550919"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27" name="Rectangle 526">
            <a:extLst>
              <a:ext uri="{FF2B5EF4-FFF2-40B4-BE49-F238E27FC236}">
                <a16:creationId xmlns:a16="http://schemas.microsoft.com/office/drawing/2014/main" id="{EAD796A5-245C-E124-0F96-092B906D54A2}"/>
              </a:ext>
            </a:extLst>
          </p:cNvPr>
          <p:cNvSpPr/>
          <p:nvPr/>
        </p:nvSpPr>
        <p:spPr>
          <a:xfrm>
            <a:off x="2648796" y="9924349"/>
            <a:ext cx="3557999"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12846D"/>
                </a:solidFill>
                <a:effectLst/>
                <a:uLnTx/>
                <a:uFillTx/>
                <a:latin typeface="Garamond" panose="02020404030301010803"/>
                <a:ea typeface="+mn-ea"/>
                <a:cs typeface="+mn-cs"/>
              </a:rPr>
              <a:t>Vitrification</a:t>
            </a:r>
          </a:p>
        </p:txBody>
      </p:sp>
      <p:sp>
        <p:nvSpPr>
          <p:cNvPr id="528" name="Rectangle 527">
            <a:extLst>
              <a:ext uri="{FF2B5EF4-FFF2-40B4-BE49-F238E27FC236}">
                <a16:creationId xmlns:a16="http://schemas.microsoft.com/office/drawing/2014/main" id="{0FB04B5A-CAF5-F74E-42C7-42985C7B4BF1}"/>
              </a:ext>
            </a:extLst>
          </p:cNvPr>
          <p:cNvSpPr/>
          <p:nvPr/>
        </p:nvSpPr>
        <p:spPr>
          <a:xfrm>
            <a:off x="5192576" y="9900131"/>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29" name="Rectangle 528">
            <a:extLst>
              <a:ext uri="{FF2B5EF4-FFF2-40B4-BE49-F238E27FC236}">
                <a16:creationId xmlns:a16="http://schemas.microsoft.com/office/drawing/2014/main" id="{076917C9-CE70-8AA6-1B18-3DB765E2EE92}"/>
              </a:ext>
            </a:extLst>
          </p:cNvPr>
          <p:cNvSpPr/>
          <p:nvPr/>
        </p:nvSpPr>
        <p:spPr>
          <a:xfrm>
            <a:off x="5258967" y="9924349"/>
            <a:ext cx="1225296"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12846D"/>
                </a:solidFill>
                <a:effectLst/>
                <a:uLnTx/>
                <a:uFillTx/>
                <a:latin typeface="Garamond" panose="02020404030301010803"/>
                <a:ea typeface="+mn-ea"/>
                <a:cs typeface="+mn-cs"/>
              </a:rPr>
              <a:t>-</a:t>
            </a:r>
          </a:p>
        </p:txBody>
      </p:sp>
      <p:sp>
        <p:nvSpPr>
          <p:cNvPr id="530" name="Rectangle 529">
            <a:extLst>
              <a:ext uri="{FF2B5EF4-FFF2-40B4-BE49-F238E27FC236}">
                <a16:creationId xmlns:a16="http://schemas.microsoft.com/office/drawing/2014/main" id="{7BBEB03C-9D0A-26C7-0AB8-429B09C3BDA5}"/>
              </a:ext>
            </a:extLst>
          </p:cNvPr>
          <p:cNvSpPr/>
          <p:nvPr/>
        </p:nvSpPr>
        <p:spPr>
          <a:xfrm>
            <a:off x="6413603" y="9900131"/>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31" name="Rectangle 530">
            <a:extLst>
              <a:ext uri="{FF2B5EF4-FFF2-40B4-BE49-F238E27FC236}">
                <a16:creationId xmlns:a16="http://schemas.microsoft.com/office/drawing/2014/main" id="{484F56B3-9E37-5148-1DEE-E32240214705}"/>
              </a:ext>
            </a:extLst>
          </p:cNvPr>
          <p:cNvSpPr/>
          <p:nvPr/>
        </p:nvSpPr>
        <p:spPr>
          <a:xfrm>
            <a:off x="6479994" y="9924349"/>
            <a:ext cx="1225296"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12846D"/>
                </a:solidFill>
                <a:effectLst/>
                <a:uLnTx/>
                <a:uFillTx/>
                <a:latin typeface="Garamond" panose="02020404030301010803"/>
                <a:ea typeface="+mn-ea"/>
                <a:cs typeface="+mn-cs"/>
              </a:rPr>
              <a:t>&gt;5,000</a:t>
            </a:r>
          </a:p>
        </p:txBody>
      </p:sp>
      <p:sp>
        <p:nvSpPr>
          <p:cNvPr id="532" name="Rectangle 531">
            <a:extLst>
              <a:ext uri="{FF2B5EF4-FFF2-40B4-BE49-F238E27FC236}">
                <a16:creationId xmlns:a16="http://schemas.microsoft.com/office/drawing/2014/main" id="{35C27500-8993-B1E1-F725-B6F0F7284007}"/>
              </a:ext>
            </a:extLst>
          </p:cNvPr>
          <p:cNvSpPr/>
          <p:nvPr/>
        </p:nvSpPr>
        <p:spPr>
          <a:xfrm>
            <a:off x="7636462" y="9900131"/>
            <a:ext cx="1377264"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33" name="Rectangle 532">
            <a:extLst>
              <a:ext uri="{FF2B5EF4-FFF2-40B4-BE49-F238E27FC236}">
                <a16:creationId xmlns:a16="http://schemas.microsoft.com/office/drawing/2014/main" id="{AFBBB08A-598D-0FFB-DDB7-F2B502BACBB3}"/>
              </a:ext>
            </a:extLst>
          </p:cNvPr>
          <p:cNvSpPr/>
          <p:nvPr/>
        </p:nvSpPr>
        <p:spPr>
          <a:xfrm>
            <a:off x="7711321" y="9616200"/>
            <a:ext cx="1380010"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12846D"/>
                </a:solidFill>
                <a:effectLst/>
                <a:uLnTx/>
                <a:uFillTx/>
                <a:latin typeface="Garamond" panose="02020404030301010803"/>
                <a:ea typeface="+mn-ea"/>
                <a:cs typeface="+mn-cs"/>
              </a:rPr>
              <a:t>EME</a:t>
            </a:r>
          </a:p>
        </p:txBody>
      </p:sp>
      <p:sp>
        <p:nvSpPr>
          <p:cNvPr id="535" name="Rectangle 534">
            <a:extLst>
              <a:ext uri="{FF2B5EF4-FFF2-40B4-BE49-F238E27FC236}">
                <a16:creationId xmlns:a16="http://schemas.microsoft.com/office/drawing/2014/main" id="{597AB02D-0A27-5A26-B428-4B1CB0E6863D}"/>
              </a:ext>
            </a:extLst>
          </p:cNvPr>
          <p:cNvSpPr/>
          <p:nvPr/>
        </p:nvSpPr>
        <p:spPr>
          <a:xfrm>
            <a:off x="462083" y="11261782"/>
            <a:ext cx="1225296" cy="338554"/>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600" b="0" i="0" u="none" strike="noStrike" kern="1200" cap="none" spc="0" normalizeH="0" baseline="0" noProof="0" dirty="0">
                <a:ln>
                  <a:noFill/>
                </a:ln>
                <a:solidFill>
                  <a:srgbClr val="12846D"/>
                </a:solidFill>
                <a:effectLst/>
                <a:uLnTx/>
                <a:uFillTx/>
                <a:latin typeface="Garamond" panose="02020404030301010803"/>
                <a:ea typeface="+mn-ea"/>
                <a:cs typeface="+mn-cs"/>
              </a:rPr>
              <a:t>W</a:t>
            </a:r>
          </a:p>
        </p:txBody>
      </p:sp>
      <p:sp>
        <p:nvSpPr>
          <p:cNvPr id="539" name="Rectangle 538">
            <a:extLst>
              <a:ext uri="{FF2B5EF4-FFF2-40B4-BE49-F238E27FC236}">
                <a16:creationId xmlns:a16="http://schemas.microsoft.com/office/drawing/2014/main" id="{9CFC21E5-A60E-6B45-DCAF-7D693DF8E996}"/>
              </a:ext>
            </a:extLst>
          </p:cNvPr>
          <p:cNvSpPr/>
          <p:nvPr/>
        </p:nvSpPr>
        <p:spPr>
          <a:xfrm>
            <a:off x="2639158" y="11261782"/>
            <a:ext cx="3557999"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800" b="0" i="0" u="none" strike="noStrike" kern="1200" cap="none" spc="0" normalizeH="0" baseline="0" noProof="0" dirty="0">
                <a:ln>
                  <a:noFill/>
                </a:ln>
                <a:solidFill>
                  <a:srgbClr val="12846D"/>
                </a:solidFill>
                <a:effectLst/>
                <a:uLnTx/>
                <a:uFillTx/>
                <a:latin typeface="Garamond" panose="02020404030301010803"/>
                <a:ea typeface="+mn-ea"/>
                <a:cs typeface="+mn-cs"/>
              </a:rPr>
              <a:t>Model f</a:t>
            </a:r>
            <a:r>
              <a:rPr kumimoji="0" lang="en-US" sz="1800" b="0" i="0" u="none" strike="noStrike" kern="1200" cap="none" spc="0" normalizeH="0" baseline="0" noProof="0" dirty="0" err="1">
                <a:ln>
                  <a:noFill/>
                </a:ln>
                <a:solidFill>
                  <a:srgbClr val="12846D"/>
                </a:solidFill>
                <a:effectLst/>
                <a:uLnTx/>
                <a:uFillTx/>
                <a:latin typeface="Garamond" panose="02020404030301010803"/>
                <a:ea typeface="+mn-ea"/>
                <a:cs typeface="+mn-cs"/>
              </a:rPr>
              <a:t>orm</a:t>
            </a:r>
            <a:r>
              <a:rPr kumimoji="0" lang="en-US" sz="1800" b="0" i="0" u="none" strike="noStrike" kern="1200" cap="none" spc="0" normalizeH="0" baseline="0" noProof="0" dirty="0">
                <a:ln>
                  <a:noFill/>
                </a:ln>
                <a:solidFill>
                  <a:srgbClr val="12846D"/>
                </a:solidFill>
                <a:effectLst/>
                <a:uLnTx/>
                <a:uFillTx/>
                <a:latin typeface="Garamond" panose="02020404030301010803"/>
                <a:ea typeface="+mn-ea"/>
                <a:cs typeface="+mn-cs"/>
              </a:rPr>
              <a:t> selection</a:t>
            </a:r>
          </a:p>
        </p:txBody>
      </p:sp>
      <p:sp>
        <p:nvSpPr>
          <p:cNvPr id="540" name="Rectangle 539">
            <a:extLst>
              <a:ext uri="{FF2B5EF4-FFF2-40B4-BE49-F238E27FC236}">
                <a16:creationId xmlns:a16="http://schemas.microsoft.com/office/drawing/2014/main" id="{78D728A1-D97E-0B33-79B1-73E083AB2D01}"/>
              </a:ext>
            </a:extLst>
          </p:cNvPr>
          <p:cNvSpPr/>
          <p:nvPr/>
        </p:nvSpPr>
        <p:spPr>
          <a:xfrm>
            <a:off x="2129543" y="10774838"/>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41" name="Rectangle 540">
            <a:extLst>
              <a:ext uri="{FF2B5EF4-FFF2-40B4-BE49-F238E27FC236}">
                <a16:creationId xmlns:a16="http://schemas.microsoft.com/office/drawing/2014/main" id="{E782F051-4802-8142-D4D9-052185E06FBA}"/>
              </a:ext>
            </a:extLst>
          </p:cNvPr>
          <p:cNvSpPr/>
          <p:nvPr/>
        </p:nvSpPr>
        <p:spPr>
          <a:xfrm>
            <a:off x="5249329" y="11261782"/>
            <a:ext cx="1225296"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800" b="0" i="0" u="none" strike="noStrike" kern="1200" cap="none" spc="0" normalizeH="0" baseline="0" noProof="0" dirty="0">
                <a:ln>
                  <a:noFill/>
                </a:ln>
                <a:solidFill>
                  <a:srgbClr val="12846D"/>
                </a:solidFill>
                <a:effectLst/>
                <a:uLnTx/>
                <a:uFillTx/>
                <a:latin typeface="Garamond" panose="02020404030301010803"/>
                <a:ea typeface="+mn-ea"/>
                <a:cs typeface="+mn-cs"/>
              </a:rPr>
              <a:t>-</a:t>
            </a:r>
          </a:p>
        </p:txBody>
      </p:sp>
      <p:sp>
        <p:nvSpPr>
          <p:cNvPr id="542" name="Rectangle 541">
            <a:extLst>
              <a:ext uri="{FF2B5EF4-FFF2-40B4-BE49-F238E27FC236}">
                <a16:creationId xmlns:a16="http://schemas.microsoft.com/office/drawing/2014/main" id="{71A2D34F-D559-A1B5-2D3D-6DB4F81F58E9}"/>
              </a:ext>
            </a:extLst>
          </p:cNvPr>
          <p:cNvSpPr/>
          <p:nvPr/>
        </p:nvSpPr>
        <p:spPr>
          <a:xfrm>
            <a:off x="3350570" y="10774838"/>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43" name="Rectangle 542">
            <a:extLst>
              <a:ext uri="{FF2B5EF4-FFF2-40B4-BE49-F238E27FC236}">
                <a16:creationId xmlns:a16="http://schemas.microsoft.com/office/drawing/2014/main" id="{C38F4FB1-2E5D-EF67-9F9D-A4A972F3B8E5}"/>
              </a:ext>
            </a:extLst>
          </p:cNvPr>
          <p:cNvSpPr/>
          <p:nvPr/>
        </p:nvSpPr>
        <p:spPr>
          <a:xfrm>
            <a:off x="6470356" y="11261782"/>
            <a:ext cx="1225296"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800" b="0" i="0" u="none" strike="noStrike" kern="1200" cap="none" spc="0" normalizeH="0" baseline="0" noProof="0" dirty="0">
                <a:ln>
                  <a:noFill/>
                </a:ln>
                <a:solidFill>
                  <a:srgbClr val="12846D"/>
                </a:solidFill>
                <a:effectLst/>
                <a:uLnTx/>
                <a:uFillTx/>
                <a:latin typeface="Garamond" panose="02020404030301010803"/>
                <a:ea typeface="+mn-ea"/>
                <a:cs typeface="+mn-cs"/>
              </a:rPr>
              <a:t>330,000</a:t>
            </a:r>
          </a:p>
        </p:txBody>
      </p:sp>
      <p:sp>
        <p:nvSpPr>
          <p:cNvPr id="544" name="Rectangle 543">
            <a:extLst>
              <a:ext uri="{FF2B5EF4-FFF2-40B4-BE49-F238E27FC236}">
                <a16:creationId xmlns:a16="http://schemas.microsoft.com/office/drawing/2014/main" id="{AC800160-0D2B-8742-EA28-BD6B83B54836}"/>
              </a:ext>
            </a:extLst>
          </p:cNvPr>
          <p:cNvSpPr/>
          <p:nvPr/>
        </p:nvSpPr>
        <p:spPr>
          <a:xfrm>
            <a:off x="4573429" y="10774838"/>
            <a:ext cx="1377264"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45" name="Rectangle 544">
            <a:extLst>
              <a:ext uri="{FF2B5EF4-FFF2-40B4-BE49-F238E27FC236}">
                <a16:creationId xmlns:a16="http://schemas.microsoft.com/office/drawing/2014/main" id="{240052FE-2C10-F8FF-655C-9815D9E92E11}"/>
              </a:ext>
            </a:extLst>
          </p:cNvPr>
          <p:cNvSpPr/>
          <p:nvPr/>
        </p:nvSpPr>
        <p:spPr>
          <a:xfrm>
            <a:off x="7701683" y="11261782"/>
            <a:ext cx="1380010"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800" b="0" i="0" u="none" strike="noStrike" kern="1200" cap="none" spc="0" normalizeH="0" baseline="0" noProof="0" dirty="0">
                <a:ln>
                  <a:noFill/>
                </a:ln>
                <a:solidFill>
                  <a:srgbClr val="12846D"/>
                </a:solidFill>
                <a:effectLst/>
                <a:uLnTx/>
                <a:uFillTx/>
                <a:latin typeface="Garamond" panose="02020404030301010803"/>
                <a:ea typeface="+mn-ea"/>
                <a:cs typeface="+mn-cs"/>
              </a:rPr>
              <a:t>NN</a:t>
            </a:r>
          </a:p>
        </p:txBody>
      </p:sp>
      <p:sp>
        <p:nvSpPr>
          <p:cNvPr id="546" name="Rectangle 545">
            <a:extLst>
              <a:ext uri="{FF2B5EF4-FFF2-40B4-BE49-F238E27FC236}">
                <a16:creationId xmlns:a16="http://schemas.microsoft.com/office/drawing/2014/main" id="{1B946704-7815-3270-E98C-264DF907D047}"/>
              </a:ext>
            </a:extLst>
          </p:cNvPr>
          <p:cNvSpPr/>
          <p:nvPr/>
        </p:nvSpPr>
        <p:spPr>
          <a:xfrm>
            <a:off x="395694" y="10355518"/>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4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47" name="Rectangle 546">
            <a:extLst>
              <a:ext uri="{FF2B5EF4-FFF2-40B4-BE49-F238E27FC236}">
                <a16:creationId xmlns:a16="http://schemas.microsoft.com/office/drawing/2014/main" id="{CF493ABF-86EC-1CEA-1851-50B06EDA646F}"/>
              </a:ext>
            </a:extLst>
          </p:cNvPr>
          <p:cNvSpPr/>
          <p:nvPr/>
        </p:nvSpPr>
        <p:spPr>
          <a:xfrm>
            <a:off x="462085" y="10379736"/>
            <a:ext cx="1225296" cy="338554"/>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600" b="0" i="0" u="none" strike="noStrike" kern="1200" cap="none" spc="0" normalizeH="0" baseline="0" noProof="0" dirty="0" err="1">
                <a:ln>
                  <a:noFill/>
                </a:ln>
                <a:solidFill>
                  <a:srgbClr val="12846D"/>
                </a:solidFill>
                <a:effectLst/>
                <a:uLnTx/>
                <a:uFillTx/>
                <a:latin typeface="Garamond" panose="02020404030301010803"/>
                <a:ea typeface="+mn-ea"/>
                <a:cs typeface="+mn-cs"/>
              </a:rPr>
              <a:t>LiMoS</a:t>
            </a:r>
            <a:endParaRPr kumimoji="0" lang="en-US" sz="1600" b="0" i="0" u="none" strike="noStrike" kern="1200" cap="none" spc="0" normalizeH="0" baseline="0" noProof="0" dirty="0">
              <a:ln>
                <a:noFill/>
              </a:ln>
              <a:solidFill>
                <a:srgbClr val="12846D"/>
              </a:solidFill>
              <a:effectLst/>
              <a:uLnTx/>
              <a:uFillTx/>
              <a:latin typeface="Garamond" panose="02020404030301010803"/>
              <a:ea typeface="+mn-ea"/>
              <a:cs typeface="+mn-cs"/>
            </a:endParaRPr>
          </a:p>
        </p:txBody>
      </p:sp>
      <p:sp>
        <p:nvSpPr>
          <p:cNvPr id="550" name="Rectangle 549">
            <a:extLst>
              <a:ext uri="{FF2B5EF4-FFF2-40B4-BE49-F238E27FC236}">
                <a16:creationId xmlns:a16="http://schemas.microsoft.com/office/drawing/2014/main" id="{441E9152-FDD4-081C-F9CE-2961C5D31E22}"/>
              </a:ext>
            </a:extLst>
          </p:cNvPr>
          <p:cNvSpPr/>
          <p:nvPr/>
        </p:nvSpPr>
        <p:spPr>
          <a:xfrm>
            <a:off x="2572769" y="10355518"/>
            <a:ext cx="3550919"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51" name="Rectangle 550">
            <a:extLst>
              <a:ext uri="{FF2B5EF4-FFF2-40B4-BE49-F238E27FC236}">
                <a16:creationId xmlns:a16="http://schemas.microsoft.com/office/drawing/2014/main" id="{4BC9BAD7-8AE4-F742-EF1F-CE6702431E59}"/>
              </a:ext>
            </a:extLst>
          </p:cNvPr>
          <p:cNvSpPr/>
          <p:nvPr/>
        </p:nvSpPr>
        <p:spPr>
          <a:xfrm>
            <a:off x="2639160" y="10379736"/>
            <a:ext cx="3557999"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12846D"/>
                </a:solidFill>
                <a:effectLst/>
                <a:uLnTx/>
                <a:uFillTx/>
                <a:latin typeface="Garamond" panose="02020404030301010803"/>
                <a:ea typeface="+mn-ea"/>
                <a:cs typeface="+mn-cs"/>
              </a:rPr>
              <a:t>Li-ion batteries</a:t>
            </a:r>
          </a:p>
        </p:txBody>
      </p:sp>
      <p:sp>
        <p:nvSpPr>
          <p:cNvPr id="552" name="Rectangle 551">
            <a:extLst>
              <a:ext uri="{FF2B5EF4-FFF2-40B4-BE49-F238E27FC236}">
                <a16:creationId xmlns:a16="http://schemas.microsoft.com/office/drawing/2014/main" id="{B88545B0-B7B0-418C-ED2F-318BDFC4DAE0}"/>
              </a:ext>
            </a:extLst>
          </p:cNvPr>
          <p:cNvSpPr/>
          <p:nvPr/>
        </p:nvSpPr>
        <p:spPr>
          <a:xfrm>
            <a:off x="5182940" y="10355518"/>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53" name="Rectangle 552">
            <a:extLst>
              <a:ext uri="{FF2B5EF4-FFF2-40B4-BE49-F238E27FC236}">
                <a16:creationId xmlns:a16="http://schemas.microsoft.com/office/drawing/2014/main" id="{C5ACE975-5359-07FA-6C42-5EA9E8DBFF68}"/>
              </a:ext>
            </a:extLst>
          </p:cNvPr>
          <p:cNvSpPr/>
          <p:nvPr/>
        </p:nvSpPr>
        <p:spPr>
          <a:xfrm>
            <a:off x="5249331" y="10379736"/>
            <a:ext cx="1225296"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12846D"/>
                </a:solidFill>
                <a:effectLst/>
                <a:uLnTx/>
                <a:uFillTx/>
                <a:latin typeface="Garamond" panose="02020404030301010803"/>
                <a:ea typeface="+mn-ea"/>
                <a:cs typeface="+mn-cs"/>
              </a:rPr>
              <a:t>-</a:t>
            </a:r>
          </a:p>
        </p:txBody>
      </p:sp>
      <p:sp>
        <p:nvSpPr>
          <p:cNvPr id="554" name="Rectangle 553">
            <a:extLst>
              <a:ext uri="{FF2B5EF4-FFF2-40B4-BE49-F238E27FC236}">
                <a16:creationId xmlns:a16="http://schemas.microsoft.com/office/drawing/2014/main" id="{4CC0D9B6-F7C9-F151-230C-12F1F419BF8E}"/>
              </a:ext>
            </a:extLst>
          </p:cNvPr>
          <p:cNvSpPr/>
          <p:nvPr/>
        </p:nvSpPr>
        <p:spPr>
          <a:xfrm>
            <a:off x="6403967" y="10355518"/>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55" name="Rectangle 554">
            <a:extLst>
              <a:ext uri="{FF2B5EF4-FFF2-40B4-BE49-F238E27FC236}">
                <a16:creationId xmlns:a16="http://schemas.microsoft.com/office/drawing/2014/main" id="{1B75A9E4-7CB3-BBCB-75B9-51FAE3403ED1}"/>
              </a:ext>
            </a:extLst>
          </p:cNvPr>
          <p:cNvSpPr/>
          <p:nvPr/>
        </p:nvSpPr>
        <p:spPr>
          <a:xfrm>
            <a:off x="6470358" y="10379736"/>
            <a:ext cx="1225296"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12846D"/>
                </a:solidFill>
                <a:effectLst/>
                <a:uLnTx/>
                <a:uFillTx/>
                <a:latin typeface="Garamond" panose="02020404030301010803"/>
                <a:ea typeface="+mn-ea"/>
                <a:cs typeface="+mn-cs"/>
              </a:rPr>
              <a:t>&gt;5,000</a:t>
            </a:r>
          </a:p>
        </p:txBody>
      </p:sp>
      <p:sp>
        <p:nvSpPr>
          <p:cNvPr id="556" name="Rectangle 555">
            <a:extLst>
              <a:ext uri="{FF2B5EF4-FFF2-40B4-BE49-F238E27FC236}">
                <a16:creationId xmlns:a16="http://schemas.microsoft.com/office/drawing/2014/main" id="{41455CC6-3159-53E6-0B53-A721337040FE}"/>
              </a:ext>
            </a:extLst>
          </p:cNvPr>
          <p:cNvSpPr/>
          <p:nvPr/>
        </p:nvSpPr>
        <p:spPr>
          <a:xfrm>
            <a:off x="7626826" y="10355518"/>
            <a:ext cx="1377264"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57" name="Rectangle 556">
            <a:extLst>
              <a:ext uri="{FF2B5EF4-FFF2-40B4-BE49-F238E27FC236}">
                <a16:creationId xmlns:a16="http://schemas.microsoft.com/office/drawing/2014/main" id="{B4E3946E-0AB6-E33D-90F5-26D54442E551}"/>
              </a:ext>
            </a:extLst>
          </p:cNvPr>
          <p:cNvSpPr/>
          <p:nvPr/>
        </p:nvSpPr>
        <p:spPr>
          <a:xfrm>
            <a:off x="7701685" y="10379736"/>
            <a:ext cx="1380010"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12846D"/>
                </a:solidFill>
                <a:effectLst/>
                <a:uLnTx/>
                <a:uFillTx/>
                <a:latin typeface="Garamond" panose="02020404030301010803"/>
                <a:ea typeface="+mn-ea"/>
                <a:cs typeface="+mn-cs"/>
              </a:rPr>
              <a:t>-</a:t>
            </a:r>
          </a:p>
        </p:txBody>
      </p:sp>
      <p:sp>
        <p:nvSpPr>
          <p:cNvPr id="558" name="Rectangle 557">
            <a:extLst>
              <a:ext uri="{FF2B5EF4-FFF2-40B4-BE49-F238E27FC236}">
                <a16:creationId xmlns:a16="http://schemas.microsoft.com/office/drawing/2014/main" id="{987679CD-6CFA-C12E-FE2F-827F5C2B49F6}"/>
              </a:ext>
            </a:extLst>
          </p:cNvPr>
          <p:cNvSpPr/>
          <p:nvPr/>
        </p:nvSpPr>
        <p:spPr>
          <a:xfrm>
            <a:off x="405330" y="10812719"/>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4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59" name="Rectangle 558">
            <a:extLst>
              <a:ext uri="{FF2B5EF4-FFF2-40B4-BE49-F238E27FC236}">
                <a16:creationId xmlns:a16="http://schemas.microsoft.com/office/drawing/2014/main" id="{9CCEAAE7-C16A-13EB-03EC-C5CE436ABCD7}"/>
              </a:ext>
            </a:extLst>
          </p:cNvPr>
          <p:cNvSpPr/>
          <p:nvPr/>
        </p:nvSpPr>
        <p:spPr>
          <a:xfrm>
            <a:off x="471721" y="10836937"/>
            <a:ext cx="1225296" cy="338554"/>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600" b="0" i="0" u="none" strike="noStrike" kern="1200" cap="none" spc="0" normalizeH="0" baseline="0" noProof="0" dirty="0" err="1">
                <a:ln>
                  <a:noFill/>
                </a:ln>
                <a:solidFill>
                  <a:srgbClr val="12846D"/>
                </a:solidFill>
                <a:effectLst/>
                <a:uLnTx/>
                <a:uFillTx/>
                <a:latin typeface="Garamond" panose="02020404030301010803"/>
                <a:ea typeface="+mn-ea"/>
                <a:cs typeface="+mn-cs"/>
              </a:rPr>
              <a:t>SiGeSnPb</a:t>
            </a:r>
            <a:endParaRPr kumimoji="0" lang="en-US" sz="1600" b="0" i="0" u="none" strike="noStrike" kern="1200" cap="none" spc="0" normalizeH="0" baseline="0" noProof="0" dirty="0">
              <a:ln>
                <a:noFill/>
              </a:ln>
              <a:solidFill>
                <a:srgbClr val="12846D"/>
              </a:solidFill>
              <a:effectLst/>
              <a:uLnTx/>
              <a:uFillTx/>
              <a:latin typeface="Garamond" panose="02020404030301010803"/>
              <a:ea typeface="+mn-ea"/>
              <a:cs typeface="+mn-cs"/>
            </a:endParaRPr>
          </a:p>
        </p:txBody>
      </p:sp>
      <p:sp>
        <p:nvSpPr>
          <p:cNvPr id="562" name="Rectangle 561">
            <a:extLst>
              <a:ext uri="{FF2B5EF4-FFF2-40B4-BE49-F238E27FC236}">
                <a16:creationId xmlns:a16="http://schemas.microsoft.com/office/drawing/2014/main" id="{CF8148F0-7A50-62F8-D79E-0C7EB4F55E1A}"/>
              </a:ext>
            </a:extLst>
          </p:cNvPr>
          <p:cNvSpPr/>
          <p:nvPr/>
        </p:nvSpPr>
        <p:spPr>
          <a:xfrm>
            <a:off x="2582405" y="10812719"/>
            <a:ext cx="3550919"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63" name="Rectangle 562">
            <a:extLst>
              <a:ext uri="{FF2B5EF4-FFF2-40B4-BE49-F238E27FC236}">
                <a16:creationId xmlns:a16="http://schemas.microsoft.com/office/drawing/2014/main" id="{EB0C74D9-1881-5416-C8A7-DDCFA416387D}"/>
              </a:ext>
            </a:extLst>
          </p:cNvPr>
          <p:cNvSpPr/>
          <p:nvPr/>
        </p:nvSpPr>
        <p:spPr>
          <a:xfrm>
            <a:off x="2648796" y="10836937"/>
            <a:ext cx="3557999"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12846D"/>
                </a:solidFill>
                <a:effectLst/>
                <a:uLnTx/>
                <a:uFillTx/>
                <a:latin typeface="Garamond" panose="02020404030301010803"/>
                <a:ea typeface="+mn-ea"/>
                <a:cs typeface="+mn-cs"/>
              </a:rPr>
              <a:t>Thermoelectric materials</a:t>
            </a:r>
          </a:p>
        </p:txBody>
      </p:sp>
      <p:sp>
        <p:nvSpPr>
          <p:cNvPr id="564" name="Rectangle 563">
            <a:extLst>
              <a:ext uri="{FF2B5EF4-FFF2-40B4-BE49-F238E27FC236}">
                <a16:creationId xmlns:a16="http://schemas.microsoft.com/office/drawing/2014/main" id="{00CC7ED9-CAE6-7D1D-55F5-029797CB9827}"/>
              </a:ext>
            </a:extLst>
          </p:cNvPr>
          <p:cNvSpPr/>
          <p:nvPr/>
        </p:nvSpPr>
        <p:spPr>
          <a:xfrm>
            <a:off x="5192576" y="10812719"/>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65" name="Rectangle 564">
            <a:extLst>
              <a:ext uri="{FF2B5EF4-FFF2-40B4-BE49-F238E27FC236}">
                <a16:creationId xmlns:a16="http://schemas.microsoft.com/office/drawing/2014/main" id="{D5C43CB9-2F58-EA0F-D238-F347C990C145}"/>
              </a:ext>
            </a:extLst>
          </p:cNvPr>
          <p:cNvSpPr/>
          <p:nvPr/>
        </p:nvSpPr>
        <p:spPr>
          <a:xfrm>
            <a:off x="5258967" y="10836937"/>
            <a:ext cx="1225296"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12846D"/>
                </a:solidFill>
                <a:effectLst/>
                <a:uLnTx/>
                <a:uFillTx/>
                <a:latin typeface="Garamond" panose="02020404030301010803"/>
                <a:ea typeface="+mn-ea"/>
                <a:cs typeface="+mn-cs"/>
              </a:rPr>
              <a:t>-</a:t>
            </a:r>
          </a:p>
        </p:txBody>
      </p:sp>
      <p:sp>
        <p:nvSpPr>
          <p:cNvPr id="566" name="Rectangle 565">
            <a:extLst>
              <a:ext uri="{FF2B5EF4-FFF2-40B4-BE49-F238E27FC236}">
                <a16:creationId xmlns:a16="http://schemas.microsoft.com/office/drawing/2014/main" id="{8954FE09-1788-964E-94BF-C13652CA813C}"/>
              </a:ext>
            </a:extLst>
          </p:cNvPr>
          <p:cNvSpPr/>
          <p:nvPr/>
        </p:nvSpPr>
        <p:spPr>
          <a:xfrm>
            <a:off x="6413603" y="10812719"/>
            <a:ext cx="1222858"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67" name="Rectangle 566">
            <a:extLst>
              <a:ext uri="{FF2B5EF4-FFF2-40B4-BE49-F238E27FC236}">
                <a16:creationId xmlns:a16="http://schemas.microsoft.com/office/drawing/2014/main" id="{1CBE7E8D-D3B3-A046-27BC-30F879714EDD}"/>
              </a:ext>
            </a:extLst>
          </p:cNvPr>
          <p:cNvSpPr/>
          <p:nvPr/>
        </p:nvSpPr>
        <p:spPr>
          <a:xfrm>
            <a:off x="6479994" y="10836937"/>
            <a:ext cx="1225296"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12846D"/>
                </a:solidFill>
                <a:effectLst/>
                <a:uLnTx/>
                <a:uFillTx/>
                <a:latin typeface="Garamond" panose="02020404030301010803"/>
                <a:ea typeface="+mn-ea"/>
                <a:cs typeface="+mn-cs"/>
              </a:rPr>
              <a:t>&gt;5,000</a:t>
            </a:r>
          </a:p>
        </p:txBody>
      </p:sp>
      <p:sp>
        <p:nvSpPr>
          <p:cNvPr id="568" name="Rectangle 567">
            <a:extLst>
              <a:ext uri="{FF2B5EF4-FFF2-40B4-BE49-F238E27FC236}">
                <a16:creationId xmlns:a16="http://schemas.microsoft.com/office/drawing/2014/main" id="{75040CB5-ED09-B623-719D-0EBEF7C0A68C}"/>
              </a:ext>
            </a:extLst>
          </p:cNvPr>
          <p:cNvSpPr/>
          <p:nvPr/>
        </p:nvSpPr>
        <p:spPr>
          <a:xfrm>
            <a:off x="7636462" y="10812719"/>
            <a:ext cx="1377264" cy="457201"/>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12846D"/>
              </a:solidFill>
              <a:effectLst/>
              <a:uLnTx/>
              <a:uFillTx/>
              <a:latin typeface="Trebuchet MS" panose="020B0603020202020204"/>
              <a:ea typeface="+mn-ea"/>
              <a:cs typeface="+mn-cs"/>
            </a:endParaRPr>
          </a:p>
        </p:txBody>
      </p:sp>
      <p:sp>
        <p:nvSpPr>
          <p:cNvPr id="569" name="Rectangle 568">
            <a:extLst>
              <a:ext uri="{FF2B5EF4-FFF2-40B4-BE49-F238E27FC236}">
                <a16:creationId xmlns:a16="http://schemas.microsoft.com/office/drawing/2014/main" id="{B28D859A-D0C7-8641-7891-C90F5072D5EF}"/>
              </a:ext>
            </a:extLst>
          </p:cNvPr>
          <p:cNvSpPr/>
          <p:nvPr/>
        </p:nvSpPr>
        <p:spPr>
          <a:xfrm>
            <a:off x="7711321" y="10528788"/>
            <a:ext cx="1380010" cy="369332"/>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b="0" i="0" u="none" strike="noStrike" kern="1200" cap="none" spc="0" normalizeH="0" baseline="0" noProof="0" dirty="0">
                <a:ln>
                  <a:noFill/>
                </a:ln>
                <a:solidFill>
                  <a:srgbClr val="12846D"/>
                </a:solidFill>
                <a:effectLst/>
                <a:uLnTx/>
                <a:uFillTx/>
                <a:latin typeface="Garamond" panose="02020404030301010803"/>
                <a:ea typeface="+mn-ea"/>
                <a:cs typeface="+mn-cs"/>
              </a:rPr>
              <a:t>-</a:t>
            </a:r>
          </a:p>
        </p:txBody>
      </p:sp>
      <p:sp>
        <p:nvSpPr>
          <p:cNvPr id="670" name="TextBox 669">
            <a:extLst>
              <a:ext uri="{FF2B5EF4-FFF2-40B4-BE49-F238E27FC236}">
                <a16:creationId xmlns:a16="http://schemas.microsoft.com/office/drawing/2014/main" id="{1360DC28-9609-4609-41AC-CB6C042E543E}"/>
              </a:ext>
            </a:extLst>
          </p:cNvPr>
          <p:cNvSpPr txBox="1"/>
          <p:nvPr/>
        </p:nvSpPr>
        <p:spPr>
          <a:xfrm>
            <a:off x="6353841" y="696817"/>
            <a:ext cx="1918154" cy="276999"/>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200" b="1" i="0" u="none" strike="noStrike" kern="1200" cap="none" spc="0" normalizeH="0" baseline="0" noProof="0" dirty="0">
                <a:ln>
                  <a:noFill/>
                </a:ln>
                <a:solidFill>
                  <a:prstClr val="black"/>
                </a:solidFill>
                <a:effectLst/>
                <a:uLnTx/>
                <a:uFillTx/>
                <a:ea typeface="+mn-ea"/>
                <a:cs typeface="+mn-cs"/>
              </a:rPr>
              <a:t>SNL Involved</a:t>
            </a:r>
            <a:r>
              <a:rPr kumimoji="0" lang="en-US" sz="1200" b="0" i="0" u="none" strike="noStrike" kern="1200" cap="none" spc="0" normalizeH="0" baseline="0" noProof="0" dirty="0">
                <a:ln>
                  <a:noFill/>
                </a:ln>
                <a:solidFill>
                  <a:prstClr val="black"/>
                </a:solidFill>
                <a:effectLst/>
                <a:uLnTx/>
                <a:uFillTx/>
                <a:ea typeface="+mn-ea"/>
                <a:cs typeface="+mn-cs"/>
              </a:rPr>
              <a:t>, </a:t>
            </a:r>
            <a:r>
              <a:rPr kumimoji="0" lang="en-US" sz="1200" b="0" i="0" u="none" strike="noStrike" kern="1200" cap="none" spc="0" normalizeH="0" baseline="0" noProof="0" dirty="0">
                <a:ln>
                  <a:noFill/>
                </a:ln>
                <a:solidFill>
                  <a:srgbClr val="C8792A"/>
                </a:solidFill>
                <a:effectLst/>
                <a:uLnTx/>
                <a:uFillTx/>
                <a:ea typeface="+mn-ea"/>
                <a:cs typeface="+mn-cs"/>
              </a:rPr>
              <a:t>Independent</a:t>
            </a:r>
          </a:p>
        </p:txBody>
      </p:sp>
      <p:sp>
        <p:nvSpPr>
          <p:cNvPr id="418" name="Rectangle 417">
            <a:extLst>
              <a:ext uri="{FF2B5EF4-FFF2-40B4-BE49-F238E27FC236}">
                <a16:creationId xmlns:a16="http://schemas.microsoft.com/office/drawing/2014/main" id="{C86464E3-F636-D6C2-4836-65F116B44782}"/>
              </a:ext>
            </a:extLst>
          </p:cNvPr>
          <p:cNvSpPr/>
          <p:nvPr/>
        </p:nvSpPr>
        <p:spPr>
          <a:xfrm>
            <a:off x="279132" y="1454768"/>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19" name="Freeform 418">
            <a:extLst>
              <a:ext uri="{FF2B5EF4-FFF2-40B4-BE49-F238E27FC236}">
                <a16:creationId xmlns:a16="http://schemas.microsoft.com/office/drawing/2014/main" id="{8A813B91-87F1-B220-70AC-93F0EE6C67C5}"/>
              </a:ext>
            </a:extLst>
          </p:cNvPr>
          <p:cNvSpPr/>
          <p:nvPr/>
        </p:nvSpPr>
        <p:spPr>
          <a:xfrm>
            <a:off x="282015" y="1063799"/>
            <a:ext cx="1060162" cy="397449"/>
          </a:xfrm>
          <a:custGeom>
            <a:avLst/>
            <a:gdLst>
              <a:gd name="connsiteX0" fmla="*/ 0 w 2525530"/>
              <a:gd name="connsiteY0" fmla="*/ 0 h 1010212"/>
              <a:gd name="connsiteX1" fmla="*/ 2525530 w 2525530"/>
              <a:gd name="connsiteY1" fmla="*/ 0 h 1010212"/>
              <a:gd name="connsiteX2" fmla="*/ 2525530 w 2525530"/>
              <a:gd name="connsiteY2" fmla="*/ 1010212 h 1010212"/>
              <a:gd name="connsiteX3" fmla="*/ 0 w 2525530"/>
              <a:gd name="connsiteY3" fmla="*/ 1010212 h 1010212"/>
              <a:gd name="connsiteX4" fmla="*/ 0 w 2525530"/>
              <a:gd name="connsiteY4" fmla="*/ 0 h 101021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525530" h="1010212">
                <a:moveTo>
                  <a:pt x="0" y="0"/>
                </a:moveTo>
                <a:lnTo>
                  <a:pt x="2525530" y="0"/>
                </a:lnTo>
                <a:lnTo>
                  <a:pt x="2525530" y="1010212"/>
                </a:lnTo>
                <a:lnTo>
                  <a:pt x="0" y="1010212"/>
                </a:lnTo>
                <a:lnTo>
                  <a:pt x="0" y="0"/>
                </a:lnTo>
                <a:close/>
              </a:path>
            </a:pathLst>
          </a:custGeom>
          <a:solidFill>
            <a:srgbClr val="00ACD9"/>
          </a:solidFill>
          <a:ln w="19050">
            <a:noFill/>
            <a:miter lim="800000"/>
          </a:ln>
          <a:effectLst/>
          <a:scene3d>
            <a:camera prst="orthographicFront">
              <a:rot lat="0" lon="0" rev="0"/>
            </a:camera>
            <a:lightRig rig="threePt" dir="t">
              <a:rot lat="0" lon="0" rev="1200000"/>
            </a:lightRig>
          </a:scene3d>
          <a:sp3d/>
        </p:spPr>
        <p:style>
          <a:lnRef idx="0">
            <a:schemeClr val="accent1"/>
          </a:lnRef>
          <a:fillRef idx="3">
            <a:schemeClr val="accent1"/>
          </a:fillRef>
          <a:effectRef idx="3">
            <a:schemeClr val="accent1"/>
          </a:effectRef>
          <a:fontRef idx="minor">
            <a:schemeClr val="lt1"/>
          </a:fontRef>
        </p:style>
        <p:txBody>
          <a:bodyPr rot="0" spcFirstLastPara="0" vertOverflow="overflow" horzOverflow="overflow" vert="horz" wrap="square" lIns="182880" tIns="182880" rIns="182880" bIns="182880" numCol="1" spcCol="0" rtlCol="0" fromWordArt="0" anchor="ctr" anchorCtr="0" forceAA="0" compatLnSpc="1">
            <a:prstTxWarp prst="textNoShape">
              <a:avLst/>
            </a:prstTxWarp>
            <a:noAutofit/>
          </a:bodyPr>
          <a:lstStyle/>
          <a:p>
            <a:pPr marL="0" marR="0" lvl="0" indent="0" algn="l" defTabSz="914400" rtl="0" eaLnBrk="1" fontAlgn="base" latinLnBrk="0" hangingPunct="1">
              <a:lnSpc>
                <a:spcPct val="90000"/>
              </a:lnSpc>
              <a:spcBef>
                <a:spcPct val="0"/>
              </a:spcBef>
              <a:spcAft>
                <a:spcPct val="0"/>
              </a:spcAft>
              <a:buClrTx/>
              <a:buSzTx/>
              <a:buFontTx/>
              <a:buNone/>
              <a:tabLst/>
              <a:defRPr/>
            </a:pPr>
            <a:endParaRPr kumimoji="0" lang="en-US" sz="1400" b="1" i="0" u="none" strike="noStrike" kern="1200" cap="none" spc="0" normalizeH="0" baseline="0" noProof="0" dirty="0">
              <a:ln>
                <a:noFill/>
              </a:ln>
              <a:solidFill>
                <a:prstClr val="black"/>
              </a:solidFill>
              <a:effectLst/>
              <a:uLnTx/>
              <a:uFillTx/>
              <a:ea typeface="+mn-ea"/>
              <a:cs typeface="+mn-cs"/>
            </a:endParaRPr>
          </a:p>
        </p:txBody>
      </p:sp>
      <p:sp>
        <p:nvSpPr>
          <p:cNvPr id="420" name="Rectangle 419">
            <a:extLst>
              <a:ext uri="{FF2B5EF4-FFF2-40B4-BE49-F238E27FC236}">
                <a16:creationId xmlns:a16="http://schemas.microsoft.com/office/drawing/2014/main" id="{3D89D102-2944-6425-46C0-E3452D590806}"/>
              </a:ext>
            </a:extLst>
          </p:cNvPr>
          <p:cNvSpPr/>
          <p:nvPr/>
        </p:nvSpPr>
        <p:spPr>
          <a:xfrm>
            <a:off x="336846" y="1475821"/>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Ta</a:t>
            </a:r>
          </a:p>
        </p:txBody>
      </p:sp>
      <p:sp>
        <p:nvSpPr>
          <p:cNvPr id="421" name="Rectangle 420">
            <a:extLst>
              <a:ext uri="{FF2B5EF4-FFF2-40B4-BE49-F238E27FC236}">
                <a16:creationId xmlns:a16="http://schemas.microsoft.com/office/drawing/2014/main" id="{88DB0230-8C22-3028-3E68-BDC8CC6A59FC}"/>
              </a:ext>
            </a:extLst>
          </p:cNvPr>
          <p:cNvSpPr/>
          <p:nvPr/>
        </p:nvSpPr>
        <p:spPr>
          <a:xfrm>
            <a:off x="279130" y="1092375"/>
            <a:ext cx="1065930" cy="307777"/>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a:ln>
                  <a:noFill/>
                </a:ln>
                <a:solidFill>
                  <a:prstClr val="white"/>
                </a:solidFill>
                <a:effectLst/>
                <a:uLnTx/>
                <a:uFillTx/>
                <a:ea typeface="+mn-ea"/>
                <a:cs typeface="+mn-cs"/>
              </a:rPr>
              <a:t>System</a:t>
            </a:r>
          </a:p>
        </p:txBody>
      </p:sp>
      <p:sp>
        <p:nvSpPr>
          <p:cNvPr id="422" name="Rectangle 421">
            <a:extLst>
              <a:ext uri="{FF2B5EF4-FFF2-40B4-BE49-F238E27FC236}">
                <a16:creationId xmlns:a16="http://schemas.microsoft.com/office/drawing/2014/main" id="{7BB70FB5-7809-1A57-5A0B-EB0E13F5D63E}"/>
              </a:ext>
            </a:extLst>
          </p:cNvPr>
          <p:cNvSpPr/>
          <p:nvPr/>
        </p:nvSpPr>
        <p:spPr>
          <a:xfrm>
            <a:off x="279132" y="1823641"/>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23" name="Rectangle 422">
            <a:extLst>
              <a:ext uri="{FF2B5EF4-FFF2-40B4-BE49-F238E27FC236}">
                <a16:creationId xmlns:a16="http://schemas.microsoft.com/office/drawing/2014/main" id="{EF53F9D5-4BD5-B4DE-F9C2-541DFDFB25DC}"/>
              </a:ext>
            </a:extLst>
          </p:cNvPr>
          <p:cNvSpPr/>
          <p:nvPr/>
        </p:nvSpPr>
        <p:spPr>
          <a:xfrm>
            <a:off x="336846" y="1844694"/>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err="1">
                <a:ln>
                  <a:noFill/>
                </a:ln>
                <a:solidFill>
                  <a:srgbClr val="000000"/>
                </a:solidFill>
                <a:effectLst/>
                <a:uLnTx/>
                <a:uFillTx/>
                <a:ea typeface="+mn-ea"/>
                <a:cs typeface="+mn-cs"/>
              </a:rPr>
              <a:t>InP</a:t>
            </a:r>
            <a:endParaRPr kumimoji="0" lang="en-US" sz="1200" b="1" i="0" u="none" strike="noStrike" kern="1200" cap="none" spc="0" normalizeH="0" baseline="0" noProof="0" dirty="0">
              <a:ln>
                <a:noFill/>
              </a:ln>
              <a:solidFill>
                <a:srgbClr val="000000"/>
              </a:solidFill>
              <a:effectLst/>
              <a:uLnTx/>
              <a:uFillTx/>
              <a:ea typeface="+mn-ea"/>
              <a:cs typeface="+mn-cs"/>
            </a:endParaRPr>
          </a:p>
        </p:txBody>
      </p:sp>
      <p:sp>
        <p:nvSpPr>
          <p:cNvPr id="424" name="Rectangle 423">
            <a:extLst>
              <a:ext uri="{FF2B5EF4-FFF2-40B4-BE49-F238E27FC236}">
                <a16:creationId xmlns:a16="http://schemas.microsoft.com/office/drawing/2014/main" id="{9DF10072-B11E-96A9-42AA-A8AA6A86E40F}"/>
              </a:ext>
            </a:extLst>
          </p:cNvPr>
          <p:cNvSpPr/>
          <p:nvPr/>
        </p:nvSpPr>
        <p:spPr>
          <a:xfrm>
            <a:off x="279132" y="2175021"/>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25" name="Rectangle 424">
            <a:extLst>
              <a:ext uri="{FF2B5EF4-FFF2-40B4-BE49-F238E27FC236}">
                <a16:creationId xmlns:a16="http://schemas.microsoft.com/office/drawing/2014/main" id="{831E4602-8082-0CC8-C7EC-6F708A22AC09}"/>
              </a:ext>
            </a:extLst>
          </p:cNvPr>
          <p:cNvSpPr/>
          <p:nvPr/>
        </p:nvSpPr>
        <p:spPr>
          <a:xfrm>
            <a:off x="336846" y="2196074"/>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err="1">
                <a:ln>
                  <a:noFill/>
                </a:ln>
                <a:solidFill>
                  <a:srgbClr val="000000"/>
                </a:solidFill>
                <a:effectLst/>
                <a:uLnTx/>
                <a:uFillTx/>
                <a:ea typeface="+mn-ea"/>
                <a:cs typeface="+mn-cs"/>
              </a:rPr>
              <a:t>WBeHe</a:t>
            </a:r>
            <a:endParaRPr kumimoji="0" lang="en-US" sz="1200" b="1" i="0" u="none" strike="noStrike" kern="1200" cap="none" spc="0" normalizeH="0" baseline="0" noProof="0" dirty="0">
              <a:ln>
                <a:noFill/>
              </a:ln>
              <a:solidFill>
                <a:srgbClr val="000000"/>
              </a:solidFill>
              <a:effectLst/>
              <a:uLnTx/>
              <a:uFillTx/>
              <a:ea typeface="+mn-ea"/>
              <a:cs typeface="+mn-cs"/>
            </a:endParaRPr>
          </a:p>
        </p:txBody>
      </p:sp>
      <p:sp>
        <p:nvSpPr>
          <p:cNvPr id="426" name="Rectangle 425">
            <a:extLst>
              <a:ext uri="{FF2B5EF4-FFF2-40B4-BE49-F238E27FC236}">
                <a16:creationId xmlns:a16="http://schemas.microsoft.com/office/drawing/2014/main" id="{F1366298-105D-EA3B-F375-F2C9813B2539}"/>
              </a:ext>
            </a:extLst>
          </p:cNvPr>
          <p:cNvSpPr/>
          <p:nvPr/>
        </p:nvSpPr>
        <p:spPr>
          <a:xfrm>
            <a:off x="272051" y="2928553"/>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427" name="Rectangle 426">
            <a:extLst>
              <a:ext uri="{FF2B5EF4-FFF2-40B4-BE49-F238E27FC236}">
                <a16:creationId xmlns:a16="http://schemas.microsoft.com/office/drawing/2014/main" id="{52D74DE9-74FB-0B2B-5AF9-747B06C2EF07}"/>
              </a:ext>
            </a:extLst>
          </p:cNvPr>
          <p:cNvSpPr/>
          <p:nvPr/>
        </p:nvSpPr>
        <p:spPr>
          <a:xfrm>
            <a:off x="329766" y="2949606"/>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Actinides</a:t>
            </a:r>
          </a:p>
        </p:txBody>
      </p:sp>
      <p:sp>
        <p:nvSpPr>
          <p:cNvPr id="428" name="Rectangle 427">
            <a:extLst>
              <a:ext uri="{FF2B5EF4-FFF2-40B4-BE49-F238E27FC236}">
                <a16:creationId xmlns:a16="http://schemas.microsoft.com/office/drawing/2014/main" id="{A4AAA610-26FC-1813-F263-5B0A5C771975}"/>
              </a:ext>
            </a:extLst>
          </p:cNvPr>
          <p:cNvSpPr/>
          <p:nvPr/>
        </p:nvSpPr>
        <p:spPr>
          <a:xfrm>
            <a:off x="272051" y="3297427"/>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429" name="Rectangle 428">
            <a:extLst>
              <a:ext uri="{FF2B5EF4-FFF2-40B4-BE49-F238E27FC236}">
                <a16:creationId xmlns:a16="http://schemas.microsoft.com/office/drawing/2014/main" id="{82C58710-3A5E-D77C-9F2B-A664E976EFB0}"/>
              </a:ext>
            </a:extLst>
          </p:cNvPr>
          <p:cNvSpPr/>
          <p:nvPr/>
        </p:nvSpPr>
        <p:spPr>
          <a:xfrm>
            <a:off x="329766" y="3318480"/>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err="1">
                <a:ln>
                  <a:noFill/>
                </a:ln>
                <a:solidFill>
                  <a:srgbClr val="C8792A"/>
                </a:solidFill>
                <a:effectLst/>
                <a:uLnTx/>
                <a:uFillTx/>
                <a:ea typeface="+mn-ea"/>
                <a:cs typeface="+mn-cs"/>
              </a:rPr>
              <a:t>NiMo</a:t>
            </a:r>
            <a:endParaRPr kumimoji="0" lang="en-US" sz="1200" b="0" i="0" u="none" strike="noStrike" kern="1200" cap="none" spc="0" normalizeH="0" baseline="0" noProof="0" dirty="0">
              <a:ln>
                <a:noFill/>
              </a:ln>
              <a:solidFill>
                <a:srgbClr val="C8792A"/>
              </a:solidFill>
              <a:effectLst/>
              <a:uLnTx/>
              <a:uFillTx/>
              <a:ea typeface="+mn-ea"/>
              <a:cs typeface="+mn-cs"/>
            </a:endParaRPr>
          </a:p>
        </p:txBody>
      </p:sp>
      <p:sp>
        <p:nvSpPr>
          <p:cNvPr id="430" name="Rectangle 429">
            <a:extLst>
              <a:ext uri="{FF2B5EF4-FFF2-40B4-BE49-F238E27FC236}">
                <a16:creationId xmlns:a16="http://schemas.microsoft.com/office/drawing/2014/main" id="{EA5937C6-0755-1A43-BDDC-AD34565216B8}"/>
              </a:ext>
            </a:extLst>
          </p:cNvPr>
          <p:cNvSpPr/>
          <p:nvPr/>
        </p:nvSpPr>
        <p:spPr>
          <a:xfrm>
            <a:off x="272051" y="3648806"/>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431" name="Rectangle 430">
            <a:extLst>
              <a:ext uri="{FF2B5EF4-FFF2-40B4-BE49-F238E27FC236}">
                <a16:creationId xmlns:a16="http://schemas.microsoft.com/office/drawing/2014/main" id="{C1011EDF-962C-FF0B-7271-AA7CA5955592}"/>
              </a:ext>
            </a:extLst>
          </p:cNvPr>
          <p:cNvSpPr/>
          <p:nvPr/>
        </p:nvSpPr>
        <p:spPr>
          <a:xfrm>
            <a:off x="329766" y="3669859"/>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err="1">
                <a:ln>
                  <a:noFill/>
                </a:ln>
                <a:solidFill>
                  <a:srgbClr val="C8792A"/>
                </a:solidFill>
                <a:effectLst/>
                <a:uLnTx/>
                <a:uFillTx/>
                <a:ea typeface="+mn-ea"/>
                <a:cs typeface="+mn-cs"/>
              </a:rPr>
              <a:t>LiN</a:t>
            </a:r>
            <a:endParaRPr kumimoji="0" lang="en-US" sz="1200" b="0" i="0" u="none" strike="noStrike" kern="1200" cap="none" spc="0" normalizeH="0" baseline="0" noProof="0" dirty="0">
              <a:ln>
                <a:noFill/>
              </a:ln>
              <a:solidFill>
                <a:srgbClr val="C8792A"/>
              </a:solidFill>
              <a:effectLst/>
              <a:uLnTx/>
              <a:uFillTx/>
              <a:ea typeface="+mn-ea"/>
              <a:cs typeface="+mn-cs"/>
            </a:endParaRPr>
          </a:p>
        </p:txBody>
      </p:sp>
      <p:sp>
        <p:nvSpPr>
          <p:cNvPr id="432" name="Rectangle 431">
            <a:extLst>
              <a:ext uri="{FF2B5EF4-FFF2-40B4-BE49-F238E27FC236}">
                <a16:creationId xmlns:a16="http://schemas.microsoft.com/office/drawing/2014/main" id="{08BE8946-F03E-03BF-60D1-F936C8083031}"/>
              </a:ext>
            </a:extLst>
          </p:cNvPr>
          <p:cNvSpPr/>
          <p:nvPr/>
        </p:nvSpPr>
        <p:spPr>
          <a:xfrm>
            <a:off x="272051" y="4000201"/>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12846D"/>
              </a:solidFill>
              <a:effectLst/>
              <a:uLnTx/>
              <a:uFillTx/>
              <a:ea typeface="+mn-ea"/>
              <a:cs typeface="+mn-cs"/>
            </a:endParaRPr>
          </a:p>
        </p:txBody>
      </p:sp>
      <p:sp>
        <p:nvSpPr>
          <p:cNvPr id="433" name="Rectangle 432">
            <a:extLst>
              <a:ext uri="{FF2B5EF4-FFF2-40B4-BE49-F238E27FC236}">
                <a16:creationId xmlns:a16="http://schemas.microsoft.com/office/drawing/2014/main" id="{DE8826B8-D5E6-5688-EAA0-54A5D341EE28}"/>
              </a:ext>
            </a:extLst>
          </p:cNvPr>
          <p:cNvSpPr/>
          <p:nvPr/>
        </p:nvSpPr>
        <p:spPr>
          <a:xfrm>
            <a:off x="329766" y="4021254"/>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Various</a:t>
            </a:r>
          </a:p>
        </p:txBody>
      </p:sp>
      <p:sp>
        <p:nvSpPr>
          <p:cNvPr id="434" name="Rectangle 433">
            <a:extLst>
              <a:ext uri="{FF2B5EF4-FFF2-40B4-BE49-F238E27FC236}">
                <a16:creationId xmlns:a16="http://schemas.microsoft.com/office/drawing/2014/main" id="{64DB7452-D030-10A8-7B75-B616CF4BA9A1}"/>
              </a:ext>
            </a:extLst>
          </p:cNvPr>
          <p:cNvSpPr/>
          <p:nvPr/>
        </p:nvSpPr>
        <p:spPr>
          <a:xfrm>
            <a:off x="272051" y="4369074"/>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35" name="Rectangle 434">
            <a:extLst>
              <a:ext uri="{FF2B5EF4-FFF2-40B4-BE49-F238E27FC236}">
                <a16:creationId xmlns:a16="http://schemas.microsoft.com/office/drawing/2014/main" id="{233E5305-EFB8-E6F9-6A00-A7054C62B80F}"/>
              </a:ext>
            </a:extLst>
          </p:cNvPr>
          <p:cNvSpPr/>
          <p:nvPr/>
        </p:nvSpPr>
        <p:spPr>
          <a:xfrm>
            <a:off x="329766" y="4390127"/>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err="1">
                <a:ln>
                  <a:noFill/>
                </a:ln>
                <a:solidFill>
                  <a:srgbClr val="000000"/>
                </a:solidFill>
                <a:effectLst/>
                <a:uLnTx/>
                <a:uFillTx/>
                <a:ea typeface="+mn-ea"/>
                <a:cs typeface="+mn-cs"/>
              </a:rPr>
              <a:t>InP</a:t>
            </a:r>
            <a:endParaRPr kumimoji="0" lang="en-US" sz="1200" b="1" i="0" u="none" strike="noStrike" kern="1200" cap="none" spc="0" normalizeH="0" baseline="0" noProof="0" dirty="0">
              <a:ln>
                <a:noFill/>
              </a:ln>
              <a:solidFill>
                <a:srgbClr val="000000"/>
              </a:solidFill>
              <a:effectLst/>
              <a:uLnTx/>
              <a:uFillTx/>
              <a:ea typeface="+mn-ea"/>
              <a:cs typeface="+mn-cs"/>
            </a:endParaRPr>
          </a:p>
        </p:txBody>
      </p:sp>
      <p:sp>
        <p:nvSpPr>
          <p:cNvPr id="436" name="Rectangle 435">
            <a:extLst>
              <a:ext uri="{FF2B5EF4-FFF2-40B4-BE49-F238E27FC236}">
                <a16:creationId xmlns:a16="http://schemas.microsoft.com/office/drawing/2014/main" id="{D960E592-7E3E-6A20-BFD0-06607F18382B}"/>
              </a:ext>
            </a:extLst>
          </p:cNvPr>
          <p:cNvSpPr/>
          <p:nvPr/>
        </p:nvSpPr>
        <p:spPr>
          <a:xfrm>
            <a:off x="263628" y="5523041"/>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37" name="Rectangle 436">
            <a:extLst>
              <a:ext uri="{FF2B5EF4-FFF2-40B4-BE49-F238E27FC236}">
                <a16:creationId xmlns:a16="http://schemas.microsoft.com/office/drawing/2014/main" id="{2784CF8C-7C55-6C68-6E1B-E0982649A336}"/>
              </a:ext>
            </a:extLst>
          </p:cNvPr>
          <p:cNvSpPr/>
          <p:nvPr/>
        </p:nvSpPr>
        <p:spPr>
          <a:xfrm>
            <a:off x="321343" y="5544094"/>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Al</a:t>
            </a:r>
          </a:p>
        </p:txBody>
      </p:sp>
      <p:sp>
        <p:nvSpPr>
          <p:cNvPr id="438" name="Rectangle 437">
            <a:extLst>
              <a:ext uri="{FF2B5EF4-FFF2-40B4-BE49-F238E27FC236}">
                <a16:creationId xmlns:a16="http://schemas.microsoft.com/office/drawing/2014/main" id="{D79BA797-83FB-9781-1DAA-2B0367E50359}"/>
              </a:ext>
            </a:extLst>
          </p:cNvPr>
          <p:cNvSpPr/>
          <p:nvPr/>
        </p:nvSpPr>
        <p:spPr>
          <a:xfrm>
            <a:off x="1345060" y="1454768"/>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39" name="Freeform 438">
            <a:extLst>
              <a:ext uri="{FF2B5EF4-FFF2-40B4-BE49-F238E27FC236}">
                <a16:creationId xmlns:a16="http://schemas.microsoft.com/office/drawing/2014/main" id="{69BEE05F-0B92-BEEB-F0A9-DEC14CA0936B}"/>
              </a:ext>
            </a:extLst>
          </p:cNvPr>
          <p:cNvSpPr/>
          <p:nvPr/>
        </p:nvSpPr>
        <p:spPr>
          <a:xfrm>
            <a:off x="1347944" y="1063799"/>
            <a:ext cx="1060162" cy="397449"/>
          </a:xfrm>
          <a:custGeom>
            <a:avLst/>
            <a:gdLst>
              <a:gd name="connsiteX0" fmla="*/ 0 w 2525530"/>
              <a:gd name="connsiteY0" fmla="*/ 0 h 1010212"/>
              <a:gd name="connsiteX1" fmla="*/ 2525530 w 2525530"/>
              <a:gd name="connsiteY1" fmla="*/ 0 h 1010212"/>
              <a:gd name="connsiteX2" fmla="*/ 2525530 w 2525530"/>
              <a:gd name="connsiteY2" fmla="*/ 1010212 h 1010212"/>
              <a:gd name="connsiteX3" fmla="*/ 0 w 2525530"/>
              <a:gd name="connsiteY3" fmla="*/ 1010212 h 1010212"/>
              <a:gd name="connsiteX4" fmla="*/ 0 w 2525530"/>
              <a:gd name="connsiteY4" fmla="*/ 0 h 101021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525530" h="1010212">
                <a:moveTo>
                  <a:pt x="0" y="0"/>
                </a:moveTo>
                <a:lnTo>
                  <a:pt x="2525530" y="0"/>
                </a:lnTo>
                <a:lnTo>
                  <a:pt x="2525530" y="1010212"/>
                </a:lnTo>
                <a:lnTo>
                  <a:pt x="0" y="1010212"/>
                </a:lnTo>
                <a:lnTo>
                  <a:pt x="0" y="0"/>
                </a:lnTo>
                <a:close/>
              </a:path>
            </a:pathLst>
          </a:custGeom>
          <a:solidFill>
            <a:srgbClr val="00ACD9"/>
          </a:solidFill>
          <a:ln w="19050">
            <a:noFill/>
            <a:miter lim="800000"/>
          </a:ln>
          <a:effectLst/>
          <a:scene3d>
            <a:camera prst="orthographicFront">
              <a:rot lat="0" lon="0" rev="0"/>
            </a:camera>
            <a:lightRig rig="threePt" dir="t">
              <a:rot lat="0" lon="0" rev="1200000"/>
            </a:lightRig>
          </a:scene3d>
          <a:sp3d/>
        </p:spPr>
        <p:style>
          <a:lnRef idx="0">
            <a:schemeClr val="accent1"/>
          </a:lnRef>
          <a:fillRef idx="3">
            <a:schemeClr val="accent1"/>
          </a:fillRef>
          <a:effectRef idx="3">
            <a:schemeClr val="accent1"/>
          </a:effectRef>
          <a:fontRef idx="minor">
            <a:schemeClr val="lt1"/>
          </a:fontRef>
        </p:style>
        <p:txBody>
          <a:bodyPr rot="0" spcFirstLastPara="0" vertOverflow="overflow" horzOverflow="overflow" vert="horz" wrap="square" lIns="182880" tIns="182880" rIns="182880" bIns="182880" numCol="1" spcCol="0" rtlCol="0" fromWordArt="0" anchor="ctr" anchorCtr="0" forceAA="0" compatLnSpc="1">
            <a:prstTxWarp prst="textNoShape">
              <a:avLst/>
            </a:prstTxWarp>
            <a:noAutofit/>
          </a:bodyPr>
          <a:lstStyle/>
          <a:p>
            <a:pPr marL="0" marR="0" lvl="0" indent="0" algn="l" defTabSz="914400" rtl="0" eaLnBrk="1" fontAlgn="base" latinLnBrk="0" hangingPunct="1">
              <a:lnSpc>
                <a:spcPct val="90000"/>
              </a:lnSpc>
              <a:spcBef>
                <a:spcPct val="0"/>
              </a:spcBef>
              <a:spcAft>
                <a:spcPct val="0"/>
              </a:spcAft>
              <a:buClrTx/>
              <a:buSzTx/>
              <a:buFontTx/>
              <a:buNone/>
              <a:tabLst/>
              <a:defRPr/>
            </a:pPr>
            <a:endParaRPr kumimoji="0" lang="en-US" sz="1400" b="1" i="0" u="none" strike="noStrike" kern="1200" cap="none" spc="0" normalizeH="0" baseline="0" noProof="0" dirty="0">
              <a:ln>
                <a:noFill/>
              </a:ln>
              <a:solidFill>
                <a:prstClr val="black"/>
              </a:solidFill>
              <a:effectLst/>
              <a:uLnTx/>
              <a:uFillTx/>
              <a:ea typeface="+mn-ea"/>
              <a:cs typeface="+mn-cs"/>
            </a:endParaRPr>
          </a:p>
        </p:txBody>
      </p:sp>
      <p:sp>
        <p:nvSpPr>
          <p:cNvPr id="440" name="Rectangle 439">
            <a:extLst>
              <a:ext uri="{FF2B5EF4-FFF2-40B4-BE49-F238E27FC236}">
                <a16:creationId xmlns:a16="http://schemas.microsoft.com/office/drawing/2014/main" id="{DBDB120A-7D7F-7DC0-F424-A329E0F85D30}"/>
              </a:ext>
            </a:extLst>
          </p:cNvPr>
          <p:cNvSpPr/>
          <p:nvPr/>
        </p:nvSpPr>
        <p:spPr>
          <a:xfrm>
            <a:off x="1402775" y="1475821"/>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2014</a:t>
            </a:r>
          </a:p>
        </p:txBody>
      </p:sp>
      <p:sp>
        <p:nvSpPr>
          <p:cNvPr id="441" name="Rectangle 440">
            <a:extLst>
              <a:ext uri="{FF2B5EF4-FFF2-40B4-BE49-F238E27FC236}">
                <a16:creationId xmlns:a16="http://schemas.microsoft.com/office/drawing/2014/main" id="{E925F2E1-65A7-59B9-312E-29821AC50392}"/>
              </a:ext>
            </a:extLst>
          </p:cNvPr>
          <p:cNvSpPr/>
          <p:nvPr/>
        </p:nvSpPr>
        <p:spPr>
          <a:xfrm>
            <a:off x="1345058" y="1092375"/>
            <a:ext cx="1065930" cy="307777"/>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a:ln>
                  <a:noFill/>
                </a:ln>
                <a:solidFill>
                  <a:prstClr val="white"/>
                </a:solidFill>
                <a:effectLst/>
                <a:uLnTx/>
                <a:uFillTx/>
                <a:ea typeface="+mn-ea"/>
                <a:cs typeface="+mn-cs"/>
              </a:rPr>
              <a:t>Year</a:t>
            </a:r>
          </a:p>
        </p:txBody>
      </p:sp>
      <p:sp>
        <p:nvSpPr>
          <p:cNvPr id="442" name="Rectangle 441">
            <a:extLst>
              <a:ext uri="{FF2B5EF4-FFF2-40B4-BE49-F238E27FC236}">
                <a16:creationId xmlns:a16="http://schemas.microsoft.com/office/drawing/2014/main" id="{CBA5C839-880A-99E9-E9C3-458C85D0FACB}"/>
              </a:ext>
            </a:extLst>
          </p:cNvPr>
          <p:cNvSpPr/>
          <p:nvPr/>
        </p:nvSpPr>
        <p:spPr>
          <a:xfrm>
            <a:off x="1345060" y="1823641"/>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43" name="Rectangle 442">
            <a:extLst>
              <a:ext uri="{FF2B5EF4-FFF2-40B4-BE49-F238E27FC236}">
                <a16:creationId xmlns:a16="http://schemas.microsoft.com/office/drawing/2014/main" id="{F1FBD17B-D8B2-4620-9DA0-B1F159660400}"/>
              </a:ext>
            </a:extLst>
          </p:cNvPr>
          <p:cNvSpPr/>
          <p:nvPr/>
        </p:nvSpPr>
        <p:spPr>
          <a:xfrm>
            <a:off x="1402775" y="1844694"/>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2015</a:t>
            </a:r>
          </a:p>
        </p:txBody>
      </p:sp>
      <p:sp>
        <p:nvSpPr>
          <p:cNvPr id="444" name="Rectangle 443">
            <a:extLst>
              <a:ext uri="{FF2B5EF4-FFF2-40B4-BE49-F238E27FC236}">
                <a16:creationId xmlns:a16="http://schemas.microsoft.com/office/drawing/2014/main" id="{0A2A82B7-C5B6-E286-440B-ADBCA086EAD4}"/>
              </a:ext>
            </a:extLst>
          </p:cNvPr>
          <p:cNvSpPr/>
          <p:nvPr/>
        </p:nvSpPr>
        <p:spPr>
          <a:xfrm>
            <a:off x="1345060" y="2175021"/>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45" name="Rectangle 444">
            <a:extLst>
              <a:ext uri="{FF2B5EF4-FFF2-40B4-BE49-F238E27FC236}">
                <a16:creationId xmlns:a16="http://schemas.microsoft.com/office/drawing/2014/main" id="{1305FBBE-6A1A-61B1-9144-940A134CD2AA}"/>
              </a:ext>
            </a:extLst>
          </p:cNvPr>
          <p:cNvSpPr/>
          <p:nvPr/>
        </p:nvSpPr>
        <p:spPr>
          <a:xfrm>
            <a:off x="1402775" y="2196074"/>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2017</a:t>
            </a:r>
          </a:p>
        </p:txBody>
      </p:sp>
      <p:sp>
        <p:nvSpPr>
          <p:cNvPr id="446" name="Rectangle 445">
            <a:extLst>
              <a:ext uri="{FF2B5EF4-FFF2-40B4-BE49-F238E27FC236}">
                <a16:creationId xmlns:a16="http://schemas.microsoft.com/office/drawing/2014/main" id="{80E48666-58C8-6EA1-0C58-AD010F3C13BB}"/>
              </a:ext>
            </a:extLst>
          </p:cNvPr>
          <p:cNvSpPr/>
          <p:nvPr/>
        </p:nvSpPr>
        <p:spPr>
          <a:xfrm>
            <a:off x="1337980" y="2928553"/>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447" name="Rectangle 446">
            <a:extLst>
              <a:ext uri="{FF2B5EF4-FFF2-40B4-BE49-F238E27FC236}">
                <a16:creationId xmlns:a16="http://schemas.microsoft.com/office/drawing/2014/main" id="{ED380C97-E0FD-AFA8-3CF2-C5B5208FF9FF}"/>
              </a:ext>
            </a:extLst>
          </p:cNvPr>
          <p:cNvSpPr/>
          <p:nvPr/>
        </p:nvSpPr>
        <p:spPr>
          <a:xfrm>
            <a:off x="1395694" y="2949606"/>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2018</a:t>
            </a:r>
          </a:p>
        </p:txBody>
      </p:sp>
      <p:sp>
        <p:nvSpPr>
          <p:cNvPr id="448" name="Rectangle 447">
            <a:extLst>
              <a:ext uri="{FF2B5EF4-FFF2-40B4-BE49-F238E27FC236}">
                <a16:creationId xmlns:a16="http://schemas.microsoft.com/office/drawing/2014/main" id="{7D1CEA85-74D5-1792-9887-F012A4F1529B}"/>
              </a:ext>
            </a:extLst>
          </p:cNvPr>
          <p:cNvSpPr/>
          <p:nvPr/>
        </p:nvSpPr>
        <p:spPr>
          <a:xfrm>
            <a:off x="1337980" y="3297427"/>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449" name="Rectangle 448">
            <a:extLst>
              <a:ext uri="{FF2B5EF4-FFF2-40B4-BE49-F238E27FC236}">
                <a16:creationId xmlns:a16="http://schemas.microsoft.com/office/drawing/2014/main" id="{72322120-0198-87EF-3531-4805B1AD9F28}"/>
              </a:ext>
            </a:extLst>
          </p:cNvPr>
          <p:cNvSpPr/>
          <p:nvPr/>
        </p:nvSpPr>
        <p:spPr>
          <a:xfrm>
            <a:off x="1395694" y="3318480"/>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2018</a:t>
            </a:r>
          </a:p>
        </p:txBody>
      </p:sp>
      <p:sp>
        <p:nvSpPr>
          <p:cNvPr id="450" name="Rectangle 449">
            <a:extLst>
              <a:ext uri="{FF2B5EF4-FFF2-40B4-BE49-F238E27FC236}">
                <a16:creationId xmlns:a16="http://schemas.microsoft.com/office/drawing/2014/main" id="{9A01F4DE-9C23-DD79-8CBC-17117B56A41E}"/>
              </a:ext>
            </a:extLst>
          </p:cNvPr>
          <p:cNvSpPr/>
          <p:nvPr/>
        </p:nvSpPr>
        <p:spPr>
          <a:xfrm>
            <a:off x="1337980" y="3648806"/>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451" name="Rectangle 450">
            <a:extLst>
              <a:ext uri="{FF2B5EF4-FFF2-40B4-BE49-F238E27FC236}">
                <a16:creationId xmlns:a16="http://schemas.microsoft.com/office/drawing/2014/main" id="{396AFAAB-17F5-65B1-F9DB-C70618285D4E}"/>
              </a:ext>
            </a:extLst>
          </p:cNvPr>
          <p:cNvSpPr/>
          <p:nvPr/>
        </p:nvSpPr>
        <p:spPr>
          <a:xfrm>
            <a:off x="1395694" y="3669859"/>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2019</a:t>
            </a:r>
          </a:p>
        </p:txBody>
      </p:sp>
      <p:sp>
        <p:nvSpPr>
          <p:cNvPr id="452" name="Rectangle 451">
            <a:extLst>
              <a:ext uri="{FF2B5EF4-FFF2-40B4-BE49-F238E27FC236}">
                <a16:creationId xmlns:a16="http://schemas.microsoft.com/office/drawing/2014/main" id="{2A61557A-B4D5-B021-809F-7172E25D36D3}"/>
              </a:ext>
            </a:extLst>
          </p:cNvPr>
          <p:cNvSpPr/>
          <p:nvPr/>
        </p:nvSpPr>
        <p:spPr>
          <a:xfrm>
            <a:off x="1337980" y="4000201"/>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12846D"/>
              </a:solidFill>
              <a:effectLst/>
              <a:uLnTx/>
              <a:uFillTx/>
              <a:ea typeface="+mn-ea"/>
              <a:cs typeface="+mn-cs"/>
            </a:endParaRPr>
          </a:p>
        </p:txBody>
      </p:sp>
      <p:sp>
        <p:nvSpPr>
          <p:cNvPr id="453" name="Rectangle 452">
            <a:extLst>
              <a:ext uri="{FF2B5EF4-FFF2-40B4-BE49-F238E27FC236}">
                <a16:creationId xmlns:a16="http://schemas.microsoft.com/office/drawing/2014/main" id="{2EEB558C-F04B-4B09-6432-96FA41CF19C3}"/>
              </a:ext>
            </a:extLst>
          </p:cNvPr>
          <p:cNvSpPr/>
          <p:nvPr/>
        </p:nvSpPr>
        <p:spPr>
          <a:xfrm>
            <a:off x="1395694" y="4021254"/>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2020</a:t>
            </a:r>
          </a:p>
        </p:txBody>
      </p:sp>
      <p:sp>
        <p:nvSpPr>
          <p:cNvPr id="454" name="Rectangle 453">
            <a:extLst>
              <a:ext uri="{FF2B5EF4-FFF2-40B4-BE49-F238E27FC236}">
                <a16:creationId xmlns:a16="http://schemas.microsoft.com/office/drawing/2014/main" id="{6C142E34-B9D5-B1ED-8C9A-278E8D283BA7}"/>
              </a:ext>
            </a:extLst>
          </p:cNvPr>
          <p:cNvSpPr/>
          <p:nvPr/>
        </p:nvSpPr>
        <p:spPr>
          <a:xfrm>
            <a:off x="1337980" y="4369074"/>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55" name="Rectangle 454">
            <a:extLst>
              <a:ext uri="{FF2B5EF4-FFF2-40B4-BE49-F238E27FC236}">
                <a16:creationId xmlns:a16="http://schemas.microsoft.com/office/drawing/2014/main" id="{1A98468A-56D6-8E7F-5EF9-A32D50E63447}"/>
              </a:ext>
            </a:extLst>
          </p:cNvPr>
          <p:cNvSpPr/>
          <p:nvPr/>
        </p:nvSpPr>
        <p:spPr>
          <a:xfrm>
            <a:off x="1395694" y="4390127"/>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2020</a:t>
            </a:r>
          </a:p>
        </p:txBody>
      </p:sp>
      <p:sp>
        <p:nvSpPr>
          <p:cNvPr id="456" name="Rectangle 455">
            <a:extLst>
              <a:ext uri="{FF2B5EF4-FFF2-40B4-BE49-F238E27FC236}">
                <a16:creationId xmlns:a16="http://schemas.microsoft.com/office/drawing/2014/main" id="{76A16FF2-ED5A-7535-C919-5F76030CE306}"/>
              </a:ext>
            </a:extLst>
          </p:cNvPr>
          <p:cNvSpPr/>
          <p:nvPr/>
        </p:nvSpPr>
        <p:spPr>
          <a:xfrm>
            <a:off x="1329557" y="5523041"/>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57" name="Rectangle 456">
            <a:extLst>
              <a:ext uri="{FF2B5EF4-FFF2-40B4-BE49-F238E27FC236}">
                <a16:creationId xmlns:a16="http://schemas.microsoft.com/office/drawing/2014/main" id="{299B3BD9-3977-13FD-54E9-7B73E28C8221}"/>
              </a:ext>
            </a:extLst>
          </p:cNvPr>
          <p:cNvSpPr/>
          <p:nvPr/>
        </p:nvSpPr>
        <p:spPr>
          <a:xfrm>
            <a:off x="1387271" y="5544094"/>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2021</a:t>
            </a:r>
          </a:p>
        </p:txBody>
      </p:sp>
      <p:sp>
        <p:nvSpPr>
          <p:cNvPr id="614" name="Rectangle 613">
            <a:extLst>
              <a:ext uri="{FF2B5EF4-FFF2-40B4-BE49-F238E27FC236}">
                <a16:creationId xmlns:a16="http://schemas.microsoft.com/office/drawing/2014/main" id="{60790E9B-6575-3FC7-57AC-6F667E59FF5C}"/>
              </a:ext>
            </a:extLst>
          </p:cNvPr>
          <p:cNvSpPr/>
          <p:nvPr/>
        </p:nvSpPr>
        <p:spPr>
          <a:xfrm>
            <a:off x="273643" y="2545108"/>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615" name="Rectangle 614">
            <a:extLst>
              <a:ext uri="{FF2B5EF4-FFF2-40B4-BE49-F238E27FC236}">
                <a16:creationId xmlns:a16="http://schemas.microsoft.com/office/drawing/2014/main" id="{EE0AFE70-83B3-1F83-399C-7D82C5FCCCE0}"/>
              </a:ext>
            </a:extLst>
          </p:cNvPr>
          <p:cNvSpPr/>
          <p:nvPr/>
        </p:nvSpPr>
        <p:spPr>
          <a:xfrm>
            <a:off x="331357" y="2566161"/>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Mo</a:t>
            </a:r>
          </a:p>
        </p:txBody>
      </p:sp>
      <p:sp>
        <p:nvSpPr>
          <p:cNvPr id="616" name="Rectangle 615">
            <a:extLst>
              <a:ext uri="{FF2B5EF4-FFF2-40B4-BE49-F238E27FC236}">
                <a16:creationId xmlns:a16="http://schemas.microsoft.com/office/drawing/2014/main" id="{EE019009-7C0C-ED5E-2B8F-E8149811872B}"/>
              </a:ext>
            </a:extLst>
          </p:cNvPr>
          <p:cNvSpPr/>
          <p:nvPr/>
        </p:nvSpPr>
        <p:spPr>
          <a:xfrm>
            <a:off x="1339571" y="2545108"/>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617" name="Rectangle 616">
            <a:extLst>
              <a:ext uri="{FF2B5EF4-FFF2-40B4-BE49-F238E27FC236}">
                <a16:creationId xmlns:a16="http://schemas.microsoft.com/office/drawing/2014/main" id="{F03B827A-4A9D-A715-DF71-3A6E67819CB6}"/>
              </a:ext>
            </a:extLst>
          </p:cNvPr>
          <p:cNvSpPr/>
          <p:nvPr/>
        </p:nvSpPr>
        <p:spPr>
          <a:xfrm>
            <a:off x="1397286" y="2566161"/>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2017</a:t>
            </a:r>
          </a:p>
        </p:txBody>
      </p:sp>
      <p:sp>
        <p:nvSpPr>
          <p:cNvPr id="628" name="Rectangle 627">
            <a:extLst>
              <a:ext uri="{FF2B5EF4-FFF2-40B4-BE49-F238E27FC236}">
                <a16:creationId xmlns:a16="http://schemas.microsoft.com/office/drawing/2014/main" id="{9D6233ED-8D74-07A9-C096-B073480BB14F}"/>
              </a:ext>
            </a:extLst>
          </p:cNvPr>
          <p:cNvSpPr/>
          <p:nvPr/>
        </p:nvSpPr>
        <p:spPr>
          <a:xfrm>
            <a:off x="263628" y="5899439"/>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29" name="Rectangle 628">
            <a:extLst>
              <a:ext uri="{FF2B5EF4-FFF2-40B4-BE49-F238E27FC236}">
                <a16:creationId xmlns:a16="http://schemas.microsoft.com/office/drawing/2014/main" id="{8E5CC874-881D-7ADF-9EDA-EDB4B2568305}"/>
              </a:ext>
            </a:extLst>
          </p:cNvPr>
          <p:cNvSpPr/>
          <p:nvPr/>
        </p:nvSpPr>
        <p:spPr>
          <a:xfrm>
            <a:off x="321342" y="5920492"/>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Fe</a:t>
            </a:r>
          </a:p>
        </p:txBody>
      </p:sp>
      <p:sp>
        <p:nvSpPr>
          <p:cNvPr id="630" name="Rectangle 629">
            <a:extLst>
              <a:ext uri="{FF2B5EF4-FFF2-40B4-BE49-F238E27FC236}">
                <a16:creationId xmlns:a16="http://schemas.microsoft.com/office/drawing/2014/main" id="{83D600B3-987E-89AE-C43C-5585345E4A84}"/>
              </a:ext>
            </a:extLst>
          </p:cNvPr>
          <p:cNvSpPr/>
          <p:nvPr/>
        </p:nvSpPr>
        <p:spPr>
          <a:xfrm>
            <a:off x="1329556" y="5899439"/>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31" name="Rectangle 630">
            <a:extLst>
              <a:ext uri="{FF2B5EF4-FFF2-40B4-BE49-F238E27FC236}">
                <a16:creationId xmlns:a16="http://schemas.microsoft.com/office/drawing/2014/main" id="{C24E3A7F-322A-FC3D-36D5-E986A39E5069}"/>
              </a:ext>
            </a:extLst>
          </p:cNvPr>
          <p:cNvSpPr/>
          <p:nvPr/>
        </p:nvSpPr>
        <p:spPr>
          <a:xfrm>
            <a:off x="1387271" y="5920492"/>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2021</a:t>
            </a:r>
          </a:p>
        </p:txBody>
      </p:sp>
      <p:sp>
        <p:nvSpPr>
          <p:cNvPr id="642" name="Rectangle 641">
            <a:extLst>
              <a:ext uri="{FF2B5EF4-FFF2-40B4-BE49-F238E27FC236}">
                <a16:creationId xmlns:a16="http://schemas.microsoft.com/office/drawing/2014/main" id="{94515953-875A-5001-7E76-847DDC1385EA}"/>
              </a:ext>
            </a:extLst>
          </p:cNvPr>
          <p:cNvSpPr/>
          <p:nvPr/>
        </p:nvSpPr>
        <p:spPr>
          <a:xfrm>
            <a:off x="269784" y="4729360"/>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43" name="Rectangle 642">
            <a:extLst>
              <a:ext uri="{FF2B5EF4-FFF2-40B4-BE49-F238E27FC236}">
                <a16:creationId xmlns:a16="http://schemas.microsoft.com/office/drawing/2014/main" id="{E1E994D4-395D-1558-176A-71AC964500AC}"/>
              </a:ext>
            </a:extLst>
          </p:cNvPr>
          <p:cNvSpPr/>
          <p:nvPr/>
        </p:nvSpPr>
        <p:spPr>
          <a:xfrm>
            <a:off x="327499" y="4750413"/>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err="1">
                <a:ln>
                  <a:noFill/>
                </a:ln>
                <a:solidFill>
                  <a:srgbClr val="000000"/>
                </a:solidFill>
                <a:effectLst/>
                <a:uLnTx/>
                <a:uFillTx/>
                <a:ea typeface="+mn-ea"/>
                <a:cs typeface="+mn-cs"/>
              </a:rPr>
              <a:t>AlNbTi</a:t>
            </a:r>
            <a:endParaRPr kumimoji="0" lang="en-US" sz="1200" b="1" i="0" u="none" strike="noStrike" kern="1200" cap="none" spc="0" normalizeH="0" baseline="0" noProof="0" dirty="0">
              <a:ln>
                <a:noFill/>
              </a:ln>
              <a:solidFill>
                <a:srgbClr val="000000"/>
              </a:solidFill>
              <a:effectLst/>
              <a:uLnTx/>
              <a:uFillTx/>
              <a:ea typeface="+mn-ea"/>
              <a:cs typeface="+mn-cs"/>
            </a:endParaRPr>
          </a:p>
        </p:txBody>
      </p:sp>
      <p:sp>
        <p:nvSpPr>
          <p:cNvPr id="644" name="Rectangle 643">
            <a:extLst>
              <a:ext uri="{FF2B5EF4-FFF2-40B4-BE49-F238E27FC236}">
                <a16:creationId xmlns:a16="http://schemas.microsoft.com/office/drawing/2014/main" id="{E03FAAC7-D01C-9487-7DAC-08AE9A653C6F}"/>
              </a:ext>
            </a:extLst>
          </p:cNvPr>
          <p:cNvSpPr/>
          <p:nvPr/>
        </p:nvSpPr>
        <p:spPr>
          <a:xfrm>
            <a:off x="1335713" y="4729360"/>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45" name="Rectangle 644">
            <a:extLst>
              <a:ext uri="{FF2B5EF4-FFF2-40B4-BE49-F238E27FC236}">
                <a16:creationId xmlns:a16="http://schemas.microsoft.com/office/drawing/2014/main" id="{059C0C20-45FF-EA3B-CB53-FC144DBF827E}"/>
              </a:ext>
            </a:extLst>
          </p:cNvPr>
          <p:cNvSpPr/>
          <p:nvPr/>
        </p:nvSpPr>
        <p:spPr>
          <a:xfrm>
            <a:off x="1393427" y="4750413"/>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2020</a:t>
            </a:r>
          </a:p>
        </p:txBody>
      </p:sp>
      <p:sp>
        <p:nvSpPr>
          <p:cNvPr id="656" name="Rectangle 655">
            <a:extLst>
              <a:ext uri="{FF2B5EF4-FFF2-40B4-BE49-F238E27FC236}">
                <a16:creationId xmlns:a16="http://schemas.microsoft.com/office/drawing/2014/main" id="{FC53DD53-2480-0476-FD44-EA35286FD76F}"/>
              </a:ext>
            </a:extLst>
          </p:cNvPr>
          <p:cNvSpPr/>
          <p:nvPr/>
        </p:nvSpPr>
        <p:spPr>
          <a:xfrm>
            <a:off x="271507" y="5135833"/>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657" name="Rectangle 656">
            <a:extLst>
              <a:ext uri="{FF2B5EF4-FFF2-40B4-BE49-F238E27FC236}">
                <a16:creationId xmlns:a16="http://schemas.microsoft.com/office/drawing/2014/main" id="{B5457758-88D4-B57B-DDD9-A122EB923CAD}"/>
              </a:ext>
            </a:extLst>
          </p:cNvPr>
          <p:cNvSpPr/>
          <p:nvPr/>
        </p:nvSpPr>
        <p:spPr>
          <a:xfrm>
            <a:off x="329222" y="5156886"/>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Si</a:t>
            </a:r>
          </a:p>
        </p:txBody>
      </p:sp>
      <p:sp>
        <p:nvSpPr>
          <p:cNvPr id="658" name="Rectangle 657">
            <a:extLst>
              <a:ext uri="{FF2B5EF4-FFF2-40B4-BE49-F238E27FC236}">
                <a16:creationId xmlns:a16="http://schemas.microsoft.com/office/drawing/2014/main" id="{CF0CD225-7044-3974-B540-E3E33A746B9B}"/>
              </a:ext>
            </a:extLst>
          </p:cNvPr>
          <p:cNvSpPr/>
          <p:nvPr/>
        </p:nvSpPr>
        <p:spPr>
          <a:xfrm>
            <a:off x="1337435" y="5135833"/>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659" name="Rectangle 658">
            <a:extLst>
              <a:ext uri="{FF2B5EF4-FFF2-40B4-BE49-F238E27FC236}">
                <a16:creationId xmlns:a16="http://schemas.microsoft.com/office/drawing/2014/main" id="{754085D7-70F8-621A-8EF4-4883CAF243AF}"/>
              </a:ext>
            </a:extLst>
          </p:cNvPr>
          <p:cNvSpPr/>
          <p:nvPr/>
        </p:nvSpPr>
        <p:spPr>
          <a:xfrm>
            <a:off x="1395150" y="5156886"/>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2020</a:t>
            </a:r>
          </a:p>
        </p:txBody>
      </p:sp>
      <p:sp>
        <p:nvSpPr>
          <p:cNvPr id="458" name="Rectangle 457">
            <a:extLst>
              <a:ext uri="{FF2B5EF4-FFF2-40B4-BE49-F238E27FC236}">
                <a16:creationId xmlns:a16="http://schemas.microsoft.com/office/drawing/2014/main" id="{B5D15137-B561-8F02-9CC4-053152A24434}"/>
              </a:ext>
            </a:extLst>
          </p:cNvPr>
          <p:cNvSpPr/>
          <p:nvPr/>
        </p:nvSpPr>
        <p:spPr>
          <a:xfrm>
            <a:off x="2402521" y="1454768"/>
            <a:ext cx="1974499"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59" name="Freeform 458">
            <a:extLst>
              <a:ext uri="{FF2B5EF4-FFF2-40B4-BE49-F238E27FC236}">
                <a16:creationId xmlns:a16="http://schemas.microsoft.com/office/drawing/2014/main" id="{FD939A8F-6F62-F0B4-A7E2-1DB408DCEB1C}"/>
              </a:ext>
            </a:extLst>
          </p:cNvPr>
          <p:cNvSpPr/>
          <p:nvPr/>
        </p:nvSpPr>
        <p:spPr>
          <a:xfrm>
            <a:off x="2404365" y="1063799"/>
            <a:ext cx="1969145" cy="397449"/>
          </a:xfrm>
          <a:custGeom>
            <a:avLst/>
            <a:gdLst>
              <a:gd name="connsiteX0" fmla="*/ 0 w 2525530"/>
              <a:gd name="connsiteY0" fmla="*/ 0 h 1010212"/>
              <a:gd name="connsiteX1" fmla="*/ 2525530 w 2525530"/>
              <a:gd name="connsiteY1" fmla="*/ 0 h 1010212"/>
              <a:gd name="connsiteX2" fmla="*/ 2525530 w 2525530"/>
              <a:gd name="connsiteY2" fmla="*/ 1010212 h 1010212"/>
              <a:gd name="connsiteX3" fmla="*/ 0 w 2525530"/>
              <a:gd name="connsiteY3" fmla="*/ 1010212 h 1010212"/>
              <a:gd name="connsiteX4" fmla="*/ 0 w 2525530"/>
              <a:gd name="connsiteY4" fmla="*/ 0 h 101021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525530" h="1010212">
                <a:moveTo>
                  <a:pt x="0" y="0"/>
                </a:moveTo>
                <a:lnTo>
                  <a:pt x="2525530" y="0"/>
                </a:lnTo>
                <a:lnTo>
                  <a:pt x="2525530" y="1010212"/>
                </a:lnTo>
                <a:lnTo>
                  <a:pt x="0" y="1010212"/>
                </a:lnTo>
                <a:lnTo>
                  <a:pt x="0" y="0"/>
                </a:lnTo>
                <a:close/>
              </a:path>
            </a:pathLst>
          </a:custGeom>
          <a:solidFill>
            <a:srgbClr val="00ACD9"/>
          </a:solidFill>
          <a:ln w="19050">
            <a:noFill/>
            <a:miter lim="800000"/>
          </a:ln>
          <a:effectLst/>
          <a:scene3d>
            <a:camera prst="orthographicFront">
              <a:rot lat="0" lon="0" rev="0"/>
            </a:camera>
            <a:lightRig rig="threePt" dir="t">
              <a:rot lat="0" lon="0" rev="1200000"/>
            </a:lightRig>
          </a:scene3d>
          <a:sp3d/>
        </p:spPr>
        <p:style>
          <a:lnRef idx="0">
            <a:schemeClr val="accent1"/>
          </a:lnRef>
          <a:fillRef idx="3">
            <a:schemeClr val="accent1"/>
          </a:fillRef>
          <a:effectRef idx="3">
            <a:schemeClr val="accent1"/>
          </a:effectRef>
          <a:fontRef idx="minor">
            <a:schemeClr val="lt1"/>
          </a:fontRef>
        </p:style>
        <p:txBody>
          <a:bodyPr rot="0" spcFirstLastPara="0" vertOverflow="overflow" horzOverflow="overflow" vert="horz" wrap="square" lIns="182880" tIns="182880" rIns="182880" bIns="182880" numCol="1" spcCol="0" rtlCol="0" fromWordArt="0" anchor="ctr" anchorCtr="0" forceAA="0" compatLnSpc="1">
            <a:prstTxWarp prst="textNoShape">
              <a:avLst/>
            </a:prstTxWarp>
            <a:noAutofit/>
          </a:bodyPr>
          <a:lstStyle/>
          <a:p>
            <a:pPr marL="0" marR="0" lvl="0" indent="0" algn="l" defTabSz="914400" rtl="0" eaLnBrk="1" fontAlgn="base" latinLnBrk="0" hangingPunct="1">
              <a:lnSpc>
                <a:spcPct val="90000"/>
              </a:lnSpc>
              <a:spcBef>
                <a:spcPct val="0"/>
              </a:spcBef>
              <a:spcAft>
                <a:spcPct val="0"/>
              </a:spcAft>
              <a:buClrTx/>
              <a:buSzTx/>
              <a:buFontTx/>
              <a:buNone/>
              <a:tabLst/>
              <a:defRPr/>
            </a:pPr>
            <a:endParaRPr kumimoji="0" lang="en-US" sz="1400" b="1" i="0" u="none" strike="noStrike" kern="1200" cap="none" spc="0" normalizeH="0" baseline="0" noProof="0" dirty="0">
              <a:ln>
                <a:noFill/>
              </a:ln>
              <a:solidFill>
                <a:prstClr val="black"/>
              </a:solidFill>
              <a:effectLst/>
              <a:uLnTx/>
              <a:uFillTx/>
              <a:ea typeface="+mn-ea"/>
              <a:cs typeface="+mn-cs"/>
            </a:endParaRPr>
          </a:p>
        </p:txBody>
      </p:sp>
      <p:sp>
        <p:nvSpPr>
          <p:cNvPr id="460" name="Rectangle 459">
            <a:extLst>
              <a:ext uri="{FF2B5EF4-FFF2-40B4-BE49-F238E27FC236}">
                <a16:creationId xmlns:a16="http://schemas.microsoft.com/office/drawing/2014/main" id="{470105FE-1D39-FB69-E55B-E8A85638A538}"/>
              </a:ext>
            </a:extLst>
          </p:cNvPr>
          <p:cNvSpPr/>
          <p:nvPr/>
        </p:nvSpPr>
        <p:spPr>
          <a:xfrm>
            <a:off x="2439438" y="1475821"/>
            <a:ext cx="1978436"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Dislocation motion</a:t>
            </a:r>
          </a:p>
        </p:txBody>
      </p:sp>
      <p:sp>
        <p:nvSpPr>
          <p:cNvPr id="461" name="Rectangle 460">
            <a:extLst>
              <a:ext uri="{FF2B5EF4-FFF2-40B4-BE49-F238E27FC236}">
                <a16:creationId xmlns:a16="http://schemas.microsoft.com/office/drawing/2014/main" id="{304E990E-3C36-0E6B-1412-9DF2318C8BDB}"/>
              </a:ext>
            </a:extLst>
          </p:cNvPr>
          <p:cNvSpPr/>
          <p:nvPr/>
        </p:nvSpPr>
        <p:spPr>
          <a:xfrm>
            <a:off x="2402520" y="1092375"/>
            <a:ext cx="1979858" cy="307777"/>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a:ln>
                  <a:noFill/>
                </a:ln>
                <a:solidFill>
                  <a:prstClr val="white"/>
                </a:solidFill>
                <a:effectLst/>
                <a:uLnTx/>
                <a:uFillTx/>
                <a:ea typeface="+mn-ea"/>
                <a:cs typeface="+mn-cs"/>
              </a:rPr>
              <a:t>Usage</a:t>
            </a:r>
          </a:p>
        </p:txBody>
      </p:sp>
      <p:sp>
        <p:nvSpPr>
          <p:cNvPr id="462" name="Rectangle 461">
            <a:extLst>
              <a:ext uri="{FF2B5EF4-FFF2-40B4-BE49-F238E27FC236}">
                <a16:creationId xmlns:a16="http://schemas.microsoft.com/office/drawing/2014/main" id="{B9F5D7ED-BEE9-A997-FBE6-9AEA072EEBF4}"/>
              </a:ext>
            </a:extLst>
          </p:cNvPr>
          <p:cNvSpPr/>
          <p:nvPr/>
        </p:nvSpPr>
        <p:spPr>
          <a:xfrm>
            <a:off x="2402521" y="1823641"/>
            <a:ext cx="1974499"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63" name="Rectangle 462">
            <a:extLst>
              <a:ext uri="{FF2B5EF4-FFF2-40B4-BE49-F238E27FC236}">
                <a16:creationId xmlns:a16="http://schemas.microsoft.com/office/drawing/2014/main" id="{0F8A076A-5FEA-742B-7CBC-50527CF10691}"/>
              </a:ext>
            </a:extLst>
          </p:cNvPr>
          <p:cNvSpPr/>
          <p:nvPr/>
        </p:nvSpPr>
        <p:spPr>
          <a:xfrm>
            <a:off x="2439438" y="1844694"/>
            <a:ext cx="1978436" cy="261610"/>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100" b="1" i="0" u="none" strike="noStrike" kern="1200" cap="none" spc="0" normalizeH="0" baseline="0" noProof="0" dirty="0">
                <a:ln>
                  <a:noFill/>
                </a:ln>
                <a:solidFill>
                  <a:srgbClr val="000000"/>
                </a:solidFill>
                <a:effectLst/>
                <a:uLnTx/>
                <a:uFillTx/>
                <a:ea typeface="+mn-ea"/>
                <a:cs typeface="+mn-cs"/>
              </a:rPr>
              <a:t>Radiation damage, defects</a:t>
            </a:r>
          </a:p>
        </p:txBody>
      </p:sp>
      <p:sp>
        <p:nvSpPr>
          <p:cNvPr id="464" name="Rectangle 463">
            <a:extLst>
              <a:ext uri="{FF2B5EF4-FFF2-40B4-BE49-F238E27FC236}">
                <a16:creationId xmlns:a16="http://schemas.microsoft.com/office/drawing/2014/main" id="{AF2D24D3-8CC2-4654-E551-16F33819AE54}"/>
              </a:ext>
            </a:extLst>
          </p:cNvPr>
          <p:cNvSpPr/>
          <p:nvPr/>
        </p:nvSpPr>
        <p:spPr>
          <a:xfrm>
            <a:off x="2402521" y="2175021"/>
            <a:ext cx="1974499"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65" name="Rectangle 464">
            <a:extLst>
              <a:ext uri="{FF2B5EF4-FFF2-40B4-BE49-F238E27FC236}">
                <a16:creationId xmlns:a16="http://schemas.microsoft.com/office/drawing/2014/main" id="{36AB3006-8DEA-1E59-4D02-27D136F3FD98}"/>
              </a:ext>
            </a:extLst>
          </p:cNvPr>
          <p:cNvSpPr/>
          <p:nvPr/>
        </p:nvSpPr>
        <p:spPr>
          <a:xfrm>
            <a:off x="2439438" y="2196074"/>
            <a:ext cx="1978436"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Plasma facing materials</a:t>
            </a:r>
          </a:p>
        </p:txBody>
      </p:sp>
      <p:sp>
        <p:nvSpPr>
          <p:cNvPr id="466" name="Rectangle 465">
            <a:extLst>
              <a:ext uri="{FF2B5EF4-FFF2-40B4-BE49-F238E27FC236}">
                <a16:creationId xmlns:a16="http://schemas.microsoft.com/office/drawing/2014/main" id="{B83C9067-C00D-5075-D16E-A437F78E56FD}"/>
              </a:ext>
            </a:extLst>
          </p:cNvPr>
          <p:cNvSpPr/>
          <p:nvPr/>
        </p:nvSpPr>
        <p:spPr>
          <a:xfrm>
            <a:off x="2397992" y="2928553"/>
            <a:ext cx="1974499"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12846D"/>
              </a:solidFill>
              <a:effectLst/>
              <a:uLnTx/>
              <a:uFillTx/>
              <a:ea typeface="+mn-ea"/>
              <a:cs typeface="+mn-cs"/>
            </a:endParaRPr>
          </a:p>
        </p:txBody>
      </p:sp>
      <p:sp>
        <p:nvSpPr>
          <p:cNvPr id="467" name="Rectangle 466">
            <a:extLst>
              <a:ext uri="{FF2B5EF4-FFF2-40B4-BE49-F238E27FC236}">
                <a16:creationId xmlns:a16="http://schemas.microsoft.com/office/drawing/2014/main" id="{385B1636-17A1-E91C-C777-7E3869CD7A26}"/>
              </a:ext>
            </a:extLst>
          </p:cNvPr>
          <p:cNvSpPr/>
          <p:nvPr/>
        </p:nvSpPr>
        <p:spPr>
          <a:xfrm>
            <a:off x="2434909" y="2949606"/>
            <a:ext cx="1978436"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Shock, phase transitions</a:t>
            </a:r>
          </a:p>
        </p:txBody>
      </p:sp>
      <p:sp>
        <p:nvSpPr>
          <p:cNvPr id="468" name="Rectangle 467">
            <a:extLst>
              <a:ext uri="{FF2B5EF4-FFF2-40B4-BE49-F238E27FC236}">
                <a16:creationId xmlns:a16="http://schemas.microsoft.com/office/drawing/2014/main" id="{22516D04-9484-6694-C458-189850BD555B}"/>
              </a:ext>
            </a:extLst>
          </p:cNvPr>
          <p:cNvSpPr/>
          <p:nvPr/>
        </p:nvSpPr>
        <p:spPr>
          <a:xfrm>
            <a:off x="2397992" y="3297427"/>
            <a:ext cx="1974499"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12846D"/>
              </a:solidFill>
              <a:effectLst/>
              <a:uLnTx/>
              <a:uFillTx/>
              <a:ea typeface="+mn-ea"/>
              <a:cs typeface="+mn-cs"/>
            </a:endParaRPr>
          </a:p>
        </p:txBody>
      </p:sp>
      <p:sp>
        <p:nvSpPr>
          <p:cNvPr id="469" name="Rectangle 468">
            <a:extLst>
              <a:ext uri="{FF2B5EF4-FFF2-40B4-BE49-F238E27FC236}">
                <a16:creationId xmlns:a16="http://schemas.microsoft.com/office/drawing/2014/main" id="{38605F53-5E9B-E8DF-6A4E-031FF610DF9B}"/>
              </a:ext>
            </a:extLst>
          </p:cNvPr>
          <p:cNvSpPr/>
          <p:nvPr/>
        </p:nvSpPr>
        <p:spPr>
          <a:xfrm>
            <a:off x="2434909" y="3318480"/>
            <a:ext cx="1978436"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Phase diagram prediction</a:t>
            </a:r>
          </a:p>
        </p:txBody>
      </p:sp>
      <p:sp>
        <p:nvSpPr>
          <p:cNvPr id="470" name="Rectangle 469">
            <a:extLst>
              <a:ext uri="{FF2B5EF4-FFF2-40B4-BE49-F238E27FC236}">
                <a16:creationId xmlns:a16="http://schemas.microsoft.com/office/drawing/2014/main" id="{8ABA9E03-572A-F1FF-C0CA-E3736E6917E0}"/>
              </a:ext>
            </a:extLst>
          </p:cNvPr>
          <p:cNvSpPr/>
          <p:nvPr/>
        </p:nvSpPr>
        <p:spPr>
          <a:xfrm>
            <a:off x="2397992" y="3648806"/>
            <a:ext cx="1974499"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12846D"/>
              </a:solidFill>
              <a:effectLst/>
              <a:uLnTx/>
              <a:uFillTx/>
              <a:ea typeface="+mn-ea"/>
              <a:cs typeface="+mn-cs"/>
            </a:endParaRPr>
          </a:p>
        </p:txBody>
      </p:sp>
      <p:sp>
        <p:nvSpPr>
          <p:cNvPr id="471" name="Rectangle 470">
            <a:extLst>
              <a:ext uri="{FF2B5EF4-FFF2-40B4-BE49-F238E27FC236}">
                <a16:creationId xmlns:a16="http://schemas.microsoft.com/office/drawing/2014/main" id="{E8C9A7EE-6A25-A76C-1B0C-5CA23A65D31F}"/>
              </a:ext>
            </a:extLst>
          </p:cNvPr>
          <p:cNvSpPr/>
          <p:nvPr/>
        </p:nvSpPr>
        <p:spPr>
          <a:xfrm>
            <a:off x="2434909" y="3669859"/>
            <a:ext cx="1978436"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Super-Ionic Conductor</a:t>
            </a:r>
          </a:p>
        </p:txBody>
      </p:sp>
      <p:sp>
        <p:nvSpPr>
          <p:cNvPr id="472" name="Rectangle 471">
            <a:extLst>
              <a:ext uri="{FF2B5EF4-FFF2-40B4-BE49-F238E27FC236}">
                <a16:creationId xmlns:a16="http://schemas.microsoft.com/office/drawing/2014/main" id="{03FA4826-48B9-9424-A54A-F6123AFCDDA0}"/>
              </a:ext>
            </a:extLst>
          </p:cNvPr>
          <p:cNvSpPr/>
          <p:nvPr/>
        </p:nvSpPr>
        <p:spPr>
          <a:xfrm>
            <a:off x="2397992" y="4000201"/>
            <a:ext cx="1974499"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12846D"/>
              </a:solidFill>
              <a:effectLst/>
              <a:uLnTx/>
              <a:uFillTx/>
              <a:ea typeface="+mn-ea"/>
              <a:cs typeface="+mn-cs"/>
            </a:endParaRPr>
          </a:p>
        </p:txBody>
      </p:sp>
      <p:sp>
        <p:nvSpPr>
          <p:cNvPr id="473" name="Rectangle 472">
            <a:extLst>
              <a:ext uri="{FF2B5EF4-FFF2-40B4-BE49-F238E27FC236}">
                <a16:creationId xmlns:a16="http://schemas.microsoft.com/office/drawing/2014/main" id="{0E8EDD47-7EC1-24AF-065B-8584B2DE22A3}"/>
              </a:ext>
            </a:extLst>
          </p:cNvPr>
          <p:cNvSpPr/>
          <p:nvPr/>
        </p:nvSpPr>
        <p:spPr>
          <a:xfrm>
            <a:off x="2434909" y="4021254"/>
            <a:ext cx="1978436"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Accuracy/Cost comparison</a:t>
            </a:r>
          </a:p>
        </p:txBody>
      </p:sp>
      <p:sp>
        <p:nvSpPr>
          <p:cNvPr id="474" name="Rectangle 473">
            <a:extLst>
              <a:ext uri="{FF2B5EF4-FFF2-40B4-BE49-F238E27FC236}">
                <a16:creationId xmlns:a16="http://schemas.microsoft.com/office/drawing/2014/main" id="{928EB13D-EB06-AE13-575A-63C2B6B1F136}"/>
              </a:ext>
            </a:extLst>
          </p:cNvPr>
          <p:cNvSpPr/>
          <p:nvPr/>
        </p:nvSpPr>
        <p:spPr>
          <a:xfrm>
            <a:off x="2397992" y="4369074"/>
            <a:ext cx="1974499"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75" name="Rectangle 474">
            <a:extLst>
              <a:ext uri="{FF2B5EF4-FFF2-40B4-BE49-F238E27FC236}">
                <a16:creationId xmlns:a16="http://schemas.microsoft.com/office/drawing/2014/main" id="{38F11A5F-EA62-5A94-F52B-16B5A50BF9BB}"/>
              </a:ext>
            </a:extLst>
          </p:cNvPr>
          <p:cNvSpPr/>
          <p:nvPr/>
        </p:nvSpPr>
        <p:spPr>
          <a:xfrm>
            <a:off x="2434909" y="4390127"/>
            <a:ext cx="1978436" cy="261610"/>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100" b="1" i="0" u="none" strike="noStrike" kern="1200" cap="none" spc="0" normalizeH="0" baseline="0" noProof="0" dirty="0">
                <a:ln>
                  <a:noFill/>
                </a:ln>
                <a:solidFill>
                  <a:srgbClr val="000000"/>
                </a:solidFill>
                <a:effectLst/>
                <a:uLnTx/>
                <a:uFillTx/>
                <a:ea typeface="+mn-ea"/>
                <a:cs typeface="+mn-cs"/>
              </a:rPr>
              <a:t>Radiation damage, defects</a:t>
            </a:r>
          </a:p>
        </p:txBody>
      </p:sp>
      <p:sp>
        <p:nvSpPr>
          <p:cNvPr id="476" name="Rectangle 475">
            <a:extLst>
              <a:ext uri="{FF2B5EF4-FFF2-40B4-BE49-F238E27FC236}">
                <a16:creationId xmlns:a16="http://schemas.microsoft.com/office/drawing/2014/main" id="{25A682C0-BCAB-A71F-6BC7-047BEE459610}"/>
              </a:ext>
            </a:extLst>
          </p:cNvPr>
          <p:cNvSpPr/>
          <p:nvPr/>
        </p:nvSpPr>
        <p:spPr>
          <a:xfrm>
            <a:off x="2392605" y="5523041"/>
            <a:ext cx="1974499"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77" name="Rectangle 476">
            <a:extLst>
              <a:ext uri="{FF2B5EF4-FFF2-40B4-BE49-F238E27FC236}">
                <a16:creationId xmlns:a16="http://schemas.microsoft.com/office/drawing/2014/main" id="{D98A6BEE-0FE4-9BAC-E6D2-46EE97981A46}"/>
              </a:ext>
            </a:extLst>
          </p:cNvPr>
          <p:cNvSpPr/>
          <p:nvPr/>
        </p:nvSpPr>
        <p:spPr>
          <a:xfrm>
            <a:off x="2429521" y="5544094"/>
            <a:ext cx="1978436" cy="261610"/>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100" b="1" i="0" u="none" strike="noStrike" kern="1200" cap="none" spc="0" normalizeH="0" baseline="0" noProof="0" dirty="0">
                <a:ln>
                  <a:noFill/>
                </a:ln>
                <a:solidFill>
                  <a:srgbClr val="000000"/>
                </a:solidFill>
                <a:effectLst/>
                <a:uLnTx/>
                <a:uFillTx/>
                <a:ea typeface="+mn-ea"/>
                <a:cs typeface="+mn-cs"/>
              </a:rPr>
              <a:t>Predicting electron density</a:t>
            </a:r>
          </a:p>
        </p:txBody>
      </p:sp>
      <p:sp>
        <p:nvSpPr>
          <p:cNvPr id="618" name="Rectangle 617">
            <a:extLst>
              <a:ext uri="{FF2B5EF4-FFF2-40B4-BE49-F238E27FC236}">
                <a16:creationId xmlns:a16="http://schemas.microsoft.com/office/drawing/2014/main" id="{C6AD694B-95BD-40EA-E668-B3A298EE8A86}"/>
              </a:ext>
            </a:extLst>
          </p:cNvPr>
          <p:cNvSpPr/>
          <p:nvPr/>
        </p:nvSpPr>
        <p:spPr>
          <a:xfrm>
            <a:off x="2399010" y="2545108"/>
            <a:ext cx="1974499"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12846D"/>
              </a:solidFill>
              <a:effectLst/>
              <a:uLnTx/>
              <a:uFillTx/>
              <a:ea typeface="+mn-ea"/>
              <a:cs typeface="+mn-cs"/>
            </a:endParaRPr>
          </a:p>
        </p:txBody>
      </p:sp>
      <p:sp>
        <p:nvSpPr>
          <p:cNvPr id="619" name="Rectangle 618">
            <a:extLst>
              <a:ext uri="{FF2B5EF4-FFF2-40B4-BE49-F238E27FC236}">
                <a16:creationId xmlns:a16="http://schemas.microsoft.com/office/drawing/2014/main" id="{17D488A7-82AC-8257-4452-C616E3BAFB59}"/>
              </a:ext>
            </a:extLst>
          </p:cNvPr>
          <p:cNvSpPr/>
          <p:nvPr/>
        </p:nvSpPr>
        <p:spPr>
          <a:xfrm>
            <a:off x="2435927" y="2566161"/>
            <a:ext cx="1978436"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Phase diagram prediction</a:t>
            </a:r>
          </a:p>
        </p:txBody>
      </p:sp>
      <p:sp>
        <p:nvSpPr>
          <p:cNvPr id="632" name="Rectangle 631">
            <a:extLst>
              <a:ext uri="{FF2B5EF4-FFF2-40B4-BE49-F238E27FC236}">
                <a16:creationId xmlns:a16="http://schemas.microsoft.com/office/drawing/2014/main" id="{C6F225D1-4E97-B02E-6261-4F4BEF3E13FE}"/>
              </a:ext>
            </a:extLst>
          </p:cNvPr>
          <p:cNvSpPr/>
          <p:nvPr/>
        </p:nvSpPr>
        <p:spPr>
          <a:xfrm>
            <a:off x="2392604" y="5899439"/>
            <a:ext cx="1974499"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33" name="Rectangle 632">
            <a:extLst>
              <a:ext uri="{FF2B5EF4-FFF2-40B4-BE49-F238E27FC236}">
                <a16:creationId xmlns:a16="http://schemas.microsoft.com/office/drawing/2014/main" id="{6546795F-05C9-F652-043B-53E874D65A9B}"/>
              </a:ext>
            </a:extLst>
          </p:cNvPr>
          <p:cNvSpPr/>
          <p:nvPr/>
        </p:nvSpPr>
        <p:spPr>
          <a:xfrm>
            <a:off x="2429521" y="5920492"/>
            <a:ext cx="1978436" cy="261610"/>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100" b="1" i="0" u="none" strike="noStrike" kern="1200" cap="none" spc="0" normalizeH="0" baseline="0" noProof="0" dirty="0">
                <a:ln>
                  <a:noFill/>
                </a:ln>
                <a:solidFill>
                  <a:srgbClr val="000000"/>
                </a:solidFill>
                <a:effectLst/>
                <a:uLnTx/>
                <a:uFillTx/>
                <a:ea typeface="+mn-ea"/>
                <a:cs typeface="+mn-cs"/>
              </a:rPr>
              <a:t>Magnetic phase transition</a:t>
            </a:r>
          </a:p>
        </p:txBody>
      </p:sp>
      <p:sp>
        <p:nvSpPr>
          <p:cNvPr id="646" name="Rectangle 645">
            <a:extLst>
              <a:ext uri="{FF2B5EF4-FFF2-40B4-BE49-F238E27FC236}">
                <a16:creationId xmlns:a16="http://schemas.microsoft.com/office/drawing/2014/main" id="{B3E5E7AE-B755-6205-C642-5C0A0AD975FF}"/>
              </a:ext>
            </a:extLst>
          </p:cNvPr>
          <p:cNvSpPr/>
          <p:nvPr/>
        </p:nvSpPr>
        <p:spPr>
          <a:xfrm>
            <a:off x="2396542" y="4729360"/>
            <a:ext cx="1974499"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47" name="Rectangle 646">
            <a:extLst>
              <a:ext uri="{FF2B5EF4-FFF2-40B4-BE49-F238E27FC236}">
                <a16:creationId xmlns:a16="http://schemas.microsoft.com/office/drawing/2014/main" id="{2EC0D805-5494-DC44-5C3E-11911C22FFA3}"/>
              </a:ext>
            </a:extLst>
          </p:cNvPr>
          <p:cNvSpPr/>
          <p:nvPr/>
        </p:nvSpPr>
        <p:spPr>
          <a:xfrm>
            <a:off x="2433459" y="4750413"/>
            <a:ext cx="1978436" cy="261610"/>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100" b="1" i="0" u="none" strike="noStrike" kern="1200" cap="none" spc="0" normalizeH="0" baseline="0" noProof="0" dirty="0">
                <a:ln>
                  <a:noFill/>
                </a:ln>
                <a:solidFill>
                  <a:srgbClr val="000000"/>
                </a:solidFill>
                <a:effectLst/>
                <a:uLnTx/>
                <a:uFillTx/>
                <a:ea typeface="+mn-ea"/>
                <a:cs typeface="+mn-cs"/>
              </a:rPr>
              <a:t>High entropy alloy design</a:t>
            </a:r>
          </a:p>
        </p:txBody>
      </p:sp>
      <p:sp>
        <p:nvSpPr>
          <p:cNvPr id="660" name="Rectangle 659">
            <a:extLst>
              <a:ext uri="{FF2B5EF4-FFF2-40B4-BE49-F238E27FC236}">
                <a16:creationId xmlns:a16="http://schemas.microsoft.com/office/drawing/2014/main" id="{56BA85FA-EBAE-5D0A-238F-3AE6695B5C48}"/>
              </a:ext>
            </a:extLst>
          </p:cNvPr>
          <p:cNvSpPr/>
          <p:nvPr/>
        </p:nvSpPr>
        <p:spPr>
          <a:xfrm>
            <a:off x="2397644" y="5135833"/>
            <a:ext cx="1974499"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661" name="Rectangle 660">
            <a:extLst>
              <a:ext uri="{FF2B5EF4-FFF2-40B4-BE49-F238E27FC236}">
                <a16:creationId xmlns:a16="http://schemas.microsoft.com/office/drawing/2014/main" id="{7C26DED1-5E0B-1771-813E-B77B9D872B22}"/>
              </a:ext>
            </a:extLst>
          </p:cNvPr>
          <p:cNvSpPr/>
          <p:nvPr/>
        </p:nvSpPr>
        <p:spPr>
          <a:xfrm>
            <a:off x="2434561" y="5156886"/>
            <a:ext cx="1978436"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Neural network SNAP</a:t>
            </a:r>
          </a:p>
        </p:txBody>
      </p:sp>
      <p:sp>
        <p:nvSpPr>
          <p:cNvPr id="478" name="Rectangle 477">
            <a:extLst>
              <a:ext uri="{FF2B5EF4-FFF2-40B4-BE49-F238E27FC236}">
                <a16:creationId xmlns:a16="http://schemas.microsoft.com/office/drawing/2014/main" id="{D23BAA31-C36F-99B9-185B-63E36B4CF577}"/>
              </a:ext>
            </a:extLst>
          </p:cNvPr>
          <p:cNvSpPr/>
          <p:nvPr/>
        </p:nvSpPr>
        <p:spPr>
          <a:xfrm>
            <a:off x="5719942" y="1454768"/>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79" name="Freeform 478">
            <a:extLst>
              <a:ext uri="{FF2B5EF4-FFF2-40B4-BE49-F238E27FC236}">
                <a16:creationId xmlns:a16="http://schemas.microsoft.com/office/drawing/2014/main" id="{509206DB-F17E-B19A-BCDE-54B800217DED}"/>
              </a:ext>
            </a:extLst>
          </p:cNvPr>
          <p:cNvSpPr/>
          <p:nvPr/>
        </p:nvSpPr>
        <p:spPr>
          <a:xfrm>
            <a:off x="5722826" y="1063799"/>
            <a:ext cx="1060162" cy="397449"/>
          </a:xfrm>
          <a:custGeom>
            <a:avLst/>
            <a:gdLst>
              <a:gd name="connsiteX0" fmla="*/ 0 w 2525530"/>
              <a:gd name="connsiteY0" fmla="*/ 0 h 1010212"/>
              <a:gd name="connsiteX1" fmla="*/ 2525530 w 2525530"/>
              <a:gd name="connsiteY1" fmla="*/ 0 h 1010212"/>
              <a:gd name="connsiteX2" fmla="*/ 2525530 w 2525530"/>
              <a:gd name="connsiteY2" fmla="*/ 1010212 h 1010212"/>
              <a:gd name="connsiteX3" fmla="*/ 0 w 2525530"/>
              <a:gd name="connsiteY3" fmla="*/ 1010212 h 1010212"/>
              <a:gd name="connsiteX4" fmla="*/ 0 w 2525530"/>
              <a:gd name="connsiteY4" fmla="*/ 0 h 101021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525530" h="1010212">
                <a:moveTo>
                  <a:pt x="0" y="0"/>
                </a:moveTo>
                <a:lnTo>
                  <a:pt x="2525530" y="0"/>
                </a:lnTo>
                <a:lnTo>
                  <a:pt x="2525530" y="1010212"/>
                </a:lnTo>
                <a:lnTo>
                  <a:pt x="0" y="1010212"/>
                </a:lnTo>
                <a:lnTo>
                  <a:pt x="0" y="0"/>
                </a:lnTo>
                <a:close/>
              </a:path>
            </a:pathLst>
          </a:custGeom>
          <a:solidFill>
            <a:srgbClr val="00ACD9"/>
          </a:solidFill>
          <a:ln w="19050">
            <a:noFill/>
            <a:miter lim="800000"/>
          </a:ln>
          <a:effectLst/>
          <a:scene3d>
            <a:camera prst="orthographicFront">
              <a:rot lat="0" lon="0" rev="0"/>
            </a:camera>
            <a:lightRig rig="threePt" dir="t">
              <a:rot lat="0" lon="0" rev="1200000"/>
            </a:lightRig>
          </a:scene3d>
          <a:sp3d/>
        </p:spPr>
        <p:style>
          <a:lnRef idx="0">
            <a:schemeClr val="accent1"/>
          </a:lnRef>
          <a:fillRef idx="3">
            <a:schemeClr val="accent1"/>
          </a:fillRef>
          <a:effectRef idx="3">
            <a:schemeClr val="accent1"/>
          </a:effectRef>
          <a:fontRef idx="minor">
            <a:schemeClr val="lt1"/>
          </a:fontRef>
        </p:style>
        <p:txBody>
          <a:bodyPr rot="0" spcFirstLastPara="0" vertOverflow="overflow" horzOverflow="overflow" vert="horz" wrap="square" lIns="182880" tIns="182880" rIns="182880" bIns="182880" numCol="1" spcCol="0" rtlCol="0" fromWordArt="0" anchor="ctr" anchorCtr="0" forceAA="0" compatLnSpc="1">
            <a:prstTxWarp prst="textNoShape">
              <a:avLst/>
            </a:prstTxWarp>
            <a:noAutofit/>
          </a:bodyPr>
          <a:lstStyle/>
          <a:p>
            <a:pPr marL="0" marR="0" lvl="0" indent="0" algn="l" defTabSz="914400" rtl="0" eaLnBrk="1" fontAlgn="base" latinLnBrk="0" hangingPunct="1">
              <a:lnSpc>
                <a:spcPct val="90000"/>
              </a:lnSpc>
              <a:spcBef>
                <a:spcPct val="0"/>
              </a:spcBef>
              <a:spcAft>
                <a:spcPct val="0"/>
              </a:spcAft>
              <a:buClrTx/>
              <a:buSzTx/>
              <a:buFontTx/>
              <a:buNone/>
              <a:tabLst/>
              <a:defRPr/>
            </a:pPr>
            <a:endParaRPr kumimoji="0" lang="en-US" sz="1400" b="1" i="0" u="none" strike="noStrike" kern="1200" cap="none" spc="0" normalizeH="0" baseline="0" noProof="0" dirty="0">
              <a:ln>
                <a:noFill/>
              </a:ln>
              <a:solidFill>
                <a:prstClr val="black"/>
              </a:solidFill>
              <a:effectLst/>
              <a:uLnTx/>
              <a:uFillTx/>
              <a:ea typeface="+mn-ea"/>
              <a:cs typeface="+mn-cs"/>
            </a:endParaRPr>
          </a:p>
        </p:txBody>
      </p:sp>
      <p:sp>
        <p:nvSpPr>
          <p:cNvPr id="480" name="Rectangle 479">
            <a:extLst>
              <a:ext uri="{FF2B5EF4-FFF2-40B4-BE49-F238E27FC236}">
                <a16:creationId xmlns:a16="http://schemas.microsoft.com/office/drawing/2014/main" id="{60E13A6A-6B07-E13D-6026-2AC0EE3C098D}"/>
              </a:ext>
            </a:extLst>
          </p:cNvPr>
          <p:cNvSpPr/>
          <p:nvPr/>
        </p:nvSpPr>
        <p:spPr>
          <a:xfrm>
            <a:off x="5777657" y="1475821"/>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31</a:t>
            </a:r>
          </a:p>
        </p:txBody>
      </p:sp>
      <p:sp>
        <p:nvSpPr>
          <p:cNvPr id="481" name="Rectangle 480">
            <a:extLst>
              <a:ext uri="{FF2B5EF4-FFF2-40B4-BE49-F238E27FC236}">
                <a16:creationId xmlns:a16="http://schemas.microsoft.com/office/drawing/2014/main" id="{90E76F13-E51A-21EA-E094-860045C8114D}"/>
              </a:ext>
            </a:extLst>
          </p:cNvPr>
          <p:cNvSpPr/>
          <p:nvPr/>
        </p:nvSpPr>
        <p:spPr>
          <a:xfrm>
            <a:off x="5719941" y="1092375"/>
            <a:ext cx="1065930" cy="307777"/>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err="1">
                <a:ln>
                  <a:noFill/>
                </a:ln>
                <a:solidFill>
                  <a:prstClr val="white"/>
                </a:solidFill>
                <a:effectLst/>
                <a:uLnTx/>
                <a:uFillTx/>
                <a:ea typeface="+mn-ea"/>
                <a:cs typeface="+mn-cs"/>
              </a:rPr>
              <a:t>N</a:t>
            </a:r>
            <a:r>
              <a:rPr kumimoji="0" lang="en-US" sz="1400" b="1" i="0" u="none" strike="noStrike" kern="1200" cap="none" spc="0" normalizeH="0" baseline="-25000" noProof="0" dirty="0" err="1">
                <a:ln>
                  <a:noFill/>
                </a:ln>
                <a:solidFill>
                  <a:prstClr val="white"/>
                </a:solidFill>
                <a:effectLst/>
                <a:uLnTx/>
                <a:uFillTx/>
                <a:ea typeface="+mn-ea"/>
                <a:cs typeface="+mn-cs"/>
              </a:rPr>
              <a:t>DoF</a:t>
            </a:r>
            <a:endParaRPr kumimoji="0" lang="en-US" sz="1400" b="1" i="0" u="none" strike="noStrike" kern="1200" cap="none" spc="0" normalizeH="0" baseline="-25000" noProof="0" dirty="0">
              <a:ln>
                <a:noFill/>
              </a:ln>
              <a:solidFill>
                <a:prstClr val="white"/>
              </a:solidFill>
              <a:effectLst/>
              <a:uLnTx/>
              <a:uFillTx/>
              <a:ea typeface="+mn-ea"/>
              <a:cs typeface="+mn-cs"/>
            </a:endParaRPr>
          </a:p>
        </p:txBody>
      </p:sp>
      <p:sp>
        <p:nvSpPr>
          <p:cNvPr id="482" name="Rectangle 481">
            <a:extLst>
              <a:ext uri="{FF2B5EF4-FFF2-40B4-BE49-F238E27FC236}">
                <a16:creationId xmlns:a16="http://schemas.microsoft.com/office/drawing/2014/main" id="{EA295E59-CA08-B24B-6F18-B730C0D9F95E}"/>
              </a:ext>
            </a:extLst>
          </p:cNvPr>
          <p:cNvSpPr/>
          <p:nvPr/>
        </p:nvSpPr>
        <p:spPr>
          <a:xfrm>
            <a:off x="5719942" y="1823641"/>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83" name="Rectangle 482">
            <a:extLst>
              <a:ext uri="{FF2B5EF4-FFF2-40B4-BE49-F238E27FC236}">
                <a16:creationId xmlns:a16="http://schemas.microsoft.com/office/drawing/2014/main" id="{000B7695-D9EF-95C5-6427-592D45965294}"/>
              </a:ext>
            </a:extLst>
          </p:cNvPr>
          <p:cNvSpPr/>
          <p:nvPr/>
        </p:nvSpPr>
        <p:spPr>
          <a:xfrm>
            <a:off x="5777657" y="1844694"/>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31</a:t>
            </a:r>
          </a:p>
        </p:txBody>
      </p:sp>
      <p:sp>
        <p:nvSpPr>
          <p:cNvPr id="484" name="Rectangle 483">
            <a:extLst>
              <a:ext uri="{FF2B5EF4-FFF2-40B4-BE49-F238E27FC236}">
                <a16:creationId xmlns:a16="http://schemas.microsoft.com/office/drawing/2014/main" id="{AE2D5179-B94B-BAE9-BE22-05F3E6C0F7E7}"/>
              </a:ext>
            </a:extLst>
          </p:cNvPr>
          <p:cNvSpPr/>
          <p:nvPr/>
        </p:nvSpPr>
        <p:spPr>
          <a:xfrm>
            <a:off x="5719942" y="2175021"/>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85" name="Rectangle 484">
            <a:extLst>
              <a:ext uri="{FF2B5EF4-FFF2-40B4-BE49-F238E27FC236}">
                <a16:creationId xmlns:a16="http://schemas.microsoft.com/office/drawing/2014/main" id="{F9D31379-B630-7EE7-8FE7-0FF0751A7698}"/>
              </a:ext>
            </a:extLst>
          </p:cNvPr>
          <p:cNvSpPr/>
          <p:nvPr/>
        </p:nvSpPr>
        <p:spPr>
          <a:xfrm>
            <a:off x="5777657" y="2196074"/>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56</a:t>
            </a:r>
          </a:p>
        </p:txBody>
      </p:sp>
      <p:sp>
        <p:nvSpPr>
          <p:cNvPr id="486" name="Rectangle 485">
            <a:extLst>
              <a:ext uri="{FF2B5EF4-FFF2-40B4-BE49-F238E27FC236}">
                <a16:creationId xmlns:a16="http://schemas.microsoft.com/office/drawing/2014/main" id="{AB625F5B-7E88-4828-AAA6-FA7C2EBC7166}"/>
              </a:ext>
            </a:extLst>
          </p:cNvPr>
          <p:cNvSpPr/>
          <p:nvPr/>
        </p:nvSpPr>
        <p:spPr>
          <a:xfrm>
            <a:off x="5712862" y="2928553"/>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487" name="Rectangle 486">
            <a:extLst>
              <a:ext uri="{FF2B5EF4-FFF2-40B4-BE49-F238E27FC236}">
                <a16:creationId xmlns:a16="http://schemas.microsoft.com/office/drawing/2014/main" id="{C086D758-8791-69C7-C1BA-4E9A5A69BB04}"/>
              </a:ext>
            </a:extLst>
          </p:cNvPr>
          <p:cNvSpPr/>
          <p:nvPr/>
        </p:nvSpPr>
        <p:spPr>
          <a:xfrm>
            <a:off x="5770576" y="2949606"/>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56</a:t>
            </a:r>
          </a:p>
        </p:txBody>
      </p:sp>
      <p:sp>
        <p:nvSpPr>
          <p:cNvPr id="488" name="Rectangle 487">
            <a:extLst>
              <a:ext uri="{FF2B5EF4-FFF2-40B4-BE49-F238E27FC236}">
                <a16:creationId xmlns:a16="http://schemas.microsoft.com/office/drawing/2014/main" id="{7BDCED83-632F-3064-7FE0-9BA559B66B78}"/>
              </a:ext>
            </a:extLst>
          </p:cNvPr>
          <p:cNvSpPr/>
          <p:nvPr/>
        </p:nvSpPr>
        <p:spPr>
          <a:xfrm>
            <a:off x="5712862" y="3297427"/>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489" name="Rectangle 488">
            <a:extLst>
              <a:ext uri="{FF2B5EF4-FFF2-40B4-BE49-F238E27FC236}">
                <a16:creationId xmlns:a16="http://schemas.microsoft.com/office/drawing/2014/main" id="{A176517F-1767-9FAA-682B-0C0E29E3DB57}"/>
              </a:ext>
            </a:extLst>
          </p:cNvPr>
          <p:cNvSpPr/>
          <p:nvPr/>
        </p:nvSpPr>
        <p:spPr>
          <a:xfrm>
            <a:off x="5770576" y="3318480"/>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31</a:t>
            </a:r>
          </a:p>
        </p:txBody>
      </p:sp>
      <p:sp>
        <p:nvSpPr>
          <p:cNvPr id="490" name="Rectangle 489">
            <a:extLst>
              <a:ext uri="{FF2B5EF4-FFF2-40B4-BE49-F238E27FC236}">
                <a16:creationId xmlns:a16="http://schemas.microsoft.com/office/drawing/2014/main" id="{95EED11C-04AD-D48C-B4C3-C629E035FE3A}"/>
              </a:ext>
            </a:extLst>
          </p:cNvPr>
          <p:cNvSpPr/>
          <p:nvPr/>
        </p:nvSpPr>
        <p:spPr>
          <a:xfrm>
            <a:off x="5712862" y="3648806"/>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491" name="Rectangle 490">
            <a:extLst>
              <a:ext uri="{FF2B5EF4-FFF2-40B4-BE49-F238E27FC236}">
                <a16:creationId xmlns:a16="http://schemas.microsoft.com/office/drawing/2014/main" id="{B9ABA8B6-D5D2-A773-9E24-F475447F0BCE}"/>
              </a:ext>
            </a:extLst>
          </p:cNvPr>
          <p:cNvSpPr/>
          <p:nvPr/>
        </p:nvSpPr>
        <p:spPr>
          <a:xfrm>
            <a:off x="5770576" y="3669859"/>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31</a:t>
            </a:r>
          </a:p>
        </p:txBody>
      </p:sp>
      <p:sp>
        <p:nvSpPr>
          <p:cNvPr id="492" name="Rectangle 491">
            <a:extLst>
              <a:ext uri="{FF2B5EF4-FFF2-40B4-BE49-F238E27FC236}">
                <a16:creationId xmlns:a16="http://schemas.microsoft.com/office/drawing/2014/main" id="{DF2F392E-E371-AD22-D797-A1214A9AD576}"/>
              </a:ext>
            </a:extLst>
          </p:cNvPr>
          <p:cNvSpPr/>
          <p:nvPr/>
        </p:nvSpPr>
        <p:spPr>
          <a:xfrm>
            <a:off x="5712862" y="4000201"/>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12846D"/>
              </a:solidFill>
              <a:effectLst/>
              <a:uLnTx/>
              <a:uFillTx/>
              <a:ea typeface="+mn-ea"/>
              <a:cs typeface="+mn-cs"/>
            </a:endParaRPr>
          </a:p>
        </p:txBody>
      </p:sp>
      <p:sp>
        <p:nvSpPr>
          <p:cNvPr id="493" name="Rectangle 492">
            <a:extLst>
              <a:ext uri="{FF2B5EF4-FFF2-40B4-BE49-F238E27FC236}">
                <a16:creationId xmlns:a16="http://schemas.microsoft.com/office/drawing/2014/main" id="{2AD455D4-4314-D3D7-90C5-4672310835A0}"/>
              </a:ext>
            </a:extLst>
          </p:cNvPr>
          <p:cNvSpPr/>
          <p:nvPr/>
        </p:nvSpPr>
        <p:spPr>
          <a:xfrm>
            <a:off x="5770576" y="4021254"/>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10-130</a:t>
            </a:r>
          </a:p>
        </p:txBody>
      </p:sp>
      <p:sp>
        <p:nvSpPr>
          <p:cNvPr id="494" name="Rectangle 493">
            <a:extLst>
              <a:ext uri="{FF2B5EF4-FFF2-40B4-BE49-F238E27FC236}">
                <a16:creationId xmlns:a16="http://schemas.microsoft.com/office/drawing/2014/main" id="{DAFB502E-500A-1E35-9D33-5D80F8A9B438}"/>
              </a:ext>
            </a:extLst>
          </p:cNvPr>
          <p:cNvSpPr/>
          <p:nvPr/>
        </p:nvSpPr>
        <p:spPr>
          <a:xfrm>
            <a:off x="5712862" y="4369074"/>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95" name="Rectangle 494">
            <a:extLst>
              <a:ext uri="{FF2B5EF4-FFF2-40B4-BE49-F238E27FC236}">
                <a16:creationId xmlns:a16="http://schemas.microsoft.com/office/drawing/2014/main" id="{1296FDEC-DD72-FED9-CC6B-CDFB456A42A0}"/>
              </a:ext>
            </a:extLst>
          </p:cNvPr>
          <p:cNvSpPr/>
          <p:nvPr/>
        </p:nvSpPr>
        <p:spPr>
          <a:xfrm>
            <a:off x="5770576" y="4390127"/>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241</a:t>
            </a:r>
          </a:p>
        </p:txBody>
      </p:sp>
      <p:sp>
        <p:nvSpPr>
          <p:cNvPr id="496" name="Rectangle 495">
            <a:extLst>
              <a:ext uri="{FF2B5EF4-FFF2-40B4-BE49-F238E27FC236}">
                <a16:creationId xmlns:a16="http://schemas.microsoft.com/office/drawing/2014/main" id="{81E0BD48-AEAB-4F40-BFBB-44125CD628A1}"/>
              </a:ext>
            </a:extLst>
          </p:cNvPr>
          <p:cNvSpPr/>
          <p:nvPr/>
        </p:nvSpPr>
        <p:spPr>
          <a:xfrm>
            <a:off x="5704439" y="5523041"/>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97" name="Rectangle 496">
            <a:extLst>
              <a:ext uri="{FF2B5EF4-FFF2-40B4-BE49-F238E27FC236}">
                <a16:creationId xmlns:a16="http://schemas.microsoft.com/office/drawing/2014/main" id="{BEABEA50-1412-A75A-7F9D-5A0043A33344}"/>
              </a:ext>
            </a:extLst>
          </p:cNvPr>
          <p:cNvSpPr/>
          <p:nvPr/>
        </p:nvSpPr>
        <p:spPr>
          <a:xfrm>
            <a:off x="5762154" y="5544094"/>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91</a:t>
            </a:r>
          </a:p>
        </p:txBody>
      </p:sp>
      <p:sp>
        <p:nvSpPr>
          <p:cNvPr id="498" name="Rectangle 497">
            <a:extLst>
              <a:ext uri="{FF2B5EF4-FFF2-40B4-BE49-F238E27FC236}">
                <a16:creationId xmlns:a16="http://schemas.microsoft.com/office/drawing/2014/main" id="{44694574-2B82-3F27-0296-8C5ED1F61507}"/>
              </a:ext>
            </a:extLst>
          </p:cNvPr>
          <p:cNvSpPr/>
          <p:nvPr/>
        </p:nvSpPr>
        <p:spPr>
          <a:xfrm>
            <a:off x="6781396" y="1454768"/>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499" name="Freeform 498">
            <a:extLst>
              <a:ext uri="{FF2B5EF4-FFF2-40B4-BE49-F238E27FC236}">
                <a16:creationId xmlns:a16="http://schemas.microsoft.com/office/drawing/2014/main" id="{29B95960-1CFC-9B5E-B875-BDB1694711F1}"/>
              </a:ext>
            </a:extLst>
          </p:cNvPr>
          <p:cNvSpPr/>
          <p:nvPr/>
        </p:nvSpPr>
        <p:spPr>
          <a:xfrm>
            <a:off x="6784279" y="1063799"/>
            <a:ext cx="1060162" cy="397449"/>
          </a:xfrm>
          <a:custGeom>
            <a:avLst/>
            <a:gdLst>
              <a:gd name="connsiteX0" fmla="*/ 0 w 2525530"/>
              <a:gd name="connsiteY0" fmla="*/ 0 h 1010212"/>
              <a:gd name="connsiteX1" fmla="*/ 2525530 w 2525530"/>
              <a:gd name="connsiteY1" fmla="*/ 0 h 1010212"/>
              <a:gd name="connsiteX2" fmla="*/ 2525530 w 2525530"/>
              <a:gd name="connsiteY2" fmla="*/ 1010212 h 1010212"/>
              <a:gd name="connsiteX3" fmla="*/ 0 w 2525530"/>
              <a:gd name="connsiteY3" fmla="*/ 1010212 h 1010212"/>
              <a:gd name="connsiteX4" fmla="*/ 0 w 2525530"/>
              <a:gd name="connsiteY4" fmla="*/ 0 h 101021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525530" h="1010212">
                <a:moveTo>
                  <a:pt x="0" y="0"/>
                </a:moveTo>
                <a:lnTo>
                  <a:pt x="2525530" y="0"/>
                </a:lnTo>
                <a:lnTo>
                  <a:pt x="2525530" y="1010212"/>
                </a:lnTo>
                <a:lnTo>
                  <a:pt x="0" y="1010212"/>
                </a:lnTo>
                <a:lnTo>
                  <a:pt x="0" y="0"/>
                </a:lnTo>
                <a:close/>
              </a:path>
            </a:pathLst>
          </a:custGeom>
          <a:solidFill>
            <a:srgbClr val="00ACD9"/>
          </a:solidFill>
          <a:ln w="19050">
            <a:noFill/>
            <a:miter lim="800000"/>
          </a:ln>
          <a:effectLst/>
          <a:scene3d>
            <a:camera prst="orthographicFront">
              <a:rot lat="0" lon="0" rev="0"/>
            </a:camera>
            <a:lightRig rig="threePt" dir="t">
              <a:rot lat="0" lon="0" rev="1200000"/>
            </a:lightRig>
          </a:scene3d>
          <a:sp3d/>
        </p:spPr>
        <p:style>
          <a:lnRef idx="0">
            <a:schemeClr val="accent1"/>
          </a:lnRef>
          <a:fillRef idx="3">
            <a:schemeClr val="accent1"/>
          </a:fillRef>
          <a:effectRef idx="3">
            <a:schemeClr val="accent1"/>
          </a:effectRef>
          <a:fontRef idx="minor">
            <a:schemeClr val="lt1"/>
          </a:fontRef>
        </p:style>
        <p:txBody>
          <a:bodyPr rot="0" spcFirstLastPara="0" vertOverflow="overflow" horzOverflow="overflow" vert="horz" wrap="square" lIns="182880" tIns="182880" rIns="182880" bIns="182880" numCol="1" spcCol="0" rtlCol="0" fromWordArt="0" anchor="ctr" anchorCtr="0" forceAA="0" compatLnSpc="1">
            <a:prstTxWarp prst="textNoShape">
              <a:avLst/>
            </a:prstTxWarp>
            <a:noAutofit/>
          </a:bodyPr>
          <a:lstStyle/>
          <a:p>
            <a:pPr marL="0" marR="0" lvl="0" indent="0" algn="l" defTabSz="914400" rtl="0" eaLnBrk="1" fontAlgn="base" latinLnBrk="0" hangingPunct="1">
              <a:lnSpc>
                <a:spcPct val="90000"/>
              </a:lnSpc>
              <a:spcBef>
                <a:spcPct val="0"/>
              </a:spcBef>
              <a:spcAft>
                <a:spcPct val="0"/>
              </a:spcAft>
              <a:buClrTx/>
              <a:buSzTx/>
              <a:buFontTx/>
              <a:buNone/>
              <a:tabLst/>
              <a:defRPr/>
            </a:pPr>
            <a:endParaRPr kumimoji="0" lang="en-US" sz="1400" b="1" i="0" u="none" strike="noStrike" kern="1200" cap="none" spc="0" normalizeH="0" baseline="0" noProof="0" dirty="0">
              <a:ln>
                <a:noFill/>
              </a:ln>
              <a:solidFill>
                <a:prstClr val="black"/>
              </a:solidFill>
              <a:effectLst/>
              <a:uLnTx/>
              <a:uFillTx/>
              <a:ea typeface="+mn-ea"/>
              <a:cs typeface="+mn-cs"/>
            </a:endParaRPr>
          </a:p>
        </p:txBody>
      </p:sp>
      <p:sp>
        <p:nvSpPr>
          <p:cNvPr id="500" name="Rectangle 499">
            <a:extLst>
              <a:ext uri="{FF2B5EF4-FFF2-40B4-BE49-F238E27FC236}">
                <a16:creationId xmlns:a16="http://schemas.microsoft.com/office/drawing/2014/main" id="{1B28FFE4-D0A8-7E0D-4A8B-977BF3F5E9EF}"/>
              </a:ext>
            </a:extLst>
          </p:cNvPr>
          <p:cNvSpPr/>
          <p:nvPr/>
        </p:nvSpPr>
        <p:spPr>
          <a:xfrm>
            <a:off x="6839110" y="1475821"/>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363</a:t>
            </a:r>
          </a:p>
        </p:txBody>
      </p:sp>
      <p:sp>
        <p:nvSpPr>
          <p:cNvPr id="501" name="Rectangle 500">
            <a:extLst>
              <a:ext uri="{FF2B5EF4-FFF2-40B4-BE49-F238E27FC236}">
                <a16:creationId xmlns:a16="http://schemas.microsoft.com/office/drawing/2014/main" id="{6A62DBBE-E273-60EF-9FCC-D5924A73F090}"/>
              </a:ext>
            </a:extLst>
          </p:cNvPr>
          <p:cNvSpPr/>
          <p:nvPr/>
        </p:nvSpPr>
        <p:spPr>
          <a:xfrm>
            <a:off x="6781394" y="1092375"/>
            <a:ext cx="1065930" cy="307777"/>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err="1">
                <a:ln>
                  <a:noFill/>
                </a:ln>
                <a:solidFill>
                  <a:prstClr val="white"/>
                </a:solidFill>
                <a:effectLst/>
                <a:uLnTx/>
                <a:uFillTx/>
                <a:ea typeface="+mn-ea"/>
                <a:cs typeface="+mn-cs"/>
              </a:rPr>
              <a:t>N</a:t>
            </a:r>
            <a:r>
              <a:rPr kumimoji="0" lang="en-US" sz="1400" b="1" i="0" u="none" strike="noStrike" kern="1200" cap="none" spc="0" normalizeH="0" baseline="-25000" noProof="0" dirty="0" err="1">
                <a:ln>
                  <a:noFill/>
                </a:ln>
                <a:solidFill>
                  <a:prstClr val="white"/>
                </a:solidFill>
                <a:effectLst/>
                <a:uLnTx/>
                <a:uFillTx/>
                <a:ea typeface="+mn-ea"/>
                <a:cs typeface="+mn-cs"/>
              </a:rPr>
              <a:t>Training</a:t>
            </a:r>
            <a:endParaRPr kumimoji="0" lang="en-US" sz="1400" b="1" i="0" u="none" strike="noStrike" kern="1200" cap="none" spc="0" normalizeH="0" baseline="-25000" noProof="0" dirty="0">
              <a:ln>
                <a:noFill/>
              </a:ln>
              <a:solidFill>
                <a:prstClr val="white"/>
              </a:solidFill>
              <a:effectLst/>
              <a:uLnTx/>
              <a:uFillTx/>
              <a:ea typeface="+mn-ea"/>
              <a:cs typeface="+mn-cs"/>
            </a:endParaRPr>
          </a:p>
        </p:txBody>
      </p:sp>
      <p:sp>
        <p:nvSpPr>
          <p:cNvPr id="502" name="Rectangle 501">
            <a:extLst>
              <a:ext uri="{FF2B5EF4-FFF2-40B4-BE49-F238E27FC236}">
                <a16:creationId xmlns:a16="http://schemas.microsoft.com/office/drawing/2014/main" id="{65288E21-6824-2754-41A8-A3B2D354CFB7}"/>
              </a:ext>
            </a:extLst>
          </p:cNvPr>
          <p:cNvSpPr/>
          <p:nvPr/>
        </p:nvSpPr>
        <p:spPr>
          <a:xfrm>
            <a:off x="6781396" y="1823641"/>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503" name="Rectangle 502">
            <a:extLst>
              <a:ext uri="{FF2B5EF4-FFF2-40B4-BE49-F238E27FC236}">
                <a16:creationId xmlns:a16="http://schemas.microsoft.com/office/drawing/2014/main" id="{20DBFDC5-E52E-17F2-384E-3AFC4590944D}"/>
              </a:ext>
            </a:extLst>
          </p:cNvPr>
          <p:cNvSpPr/>
          <p:nvPr/>
        </p:nvSpPr>
        <p:spPr>
          <a:xfrm>
            <a:off x="6839110" y="1844694"/>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665</a:t>
            </a:r>
          </a:p>
        </p:txBody>
      </p:sp>
      <p:sp>
        <p:nvSpPr>
          <p:cNvPr id="504" name="Rectangle 503">
            <a:extLst>
              <a:ext uri="{FF2B5EF4-FFF2-40B4-BE49-F238E27FC236}">
                <a16:creationId xmlns:a16="http://schemas.microsoft.com/office/drawing/2014/main" id="{75E9EB63-DA0B-9D58-19E2-839E2B72EC43}"/>
              </a:ext>
            </a:extLst>
          </p:cNvPr>
          <p:cNvSpPr/>
          <p:nvPr/>
        </p:nvSpPr>
        <p:spPr>
          <a:xfrm>
            <a:off x="6781396" y="2175021"/>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505" name="Rectangle 504">
            <a:extLst>
              <a:ext uri="{FF2B5EF4-FFF2-40B4-BE49-F238E27FC236}">
                <a16:creationId xmlns:a16="http://schemas.microsoft.com/office/drawing/2014/main" id="{281A8A22-8AA8-75CC-54E6-86AE1E595DEA}"/>
              </a:ext>
            </a:extLst>
          </p:cNvPr>
          <p:cNvSpPr/>
          <p:nvPr/>
        </p:nvSpPr>
        <p:spPr>
          <a:xfrm>
            <a:off x="6839110" y="2196074"/>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25,052</a:t>
            </a:r>
          </a:p>
        </p:txBody>
      </p:sp>
      <p:sp>
        <p:nvSpPr>
          <p:cNvPr id="506" name="Rectangle 505">
            <a:extLst>
              <a:ext uri="{FF2B5EF4-FFF2-40B4-BE49-F238E27FC236}">
                <a16:creationId xmlns:a16="http://schemas.microsoft.com/office/drawing/2014/main" id="{CE6A6892-4CB1-5205-F7BF-027F6FB6C8EF}"/>
              </a:ext>
            </a:extLst>
          </p:cNvPr>
          <p:cNvSpPr/>
          <p:nvPr/>
        </p:nvSpPr>
        <p:spPr>
          <a:xfrm>
            <a:off x="6774315" y="2928553"/>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507" name="Rectangle 506">
            <a:extLst>
              <a:ext uri="{FF2B5EF4-FFF2-40B4-BE49-F238E27FC236}">
                <a16:creationId xmlns:a16="http://schemas.microsoft.com/office/drawing/2014/main" id="{4806E8D4-728E-89E6-088D-811C692006C1}"/>
              </a:ext>
            </a:extLst>
          </p:cNvPr>
          <p:cNvSpPr/>
          <p:nvPr/>
        </p:nvSpPr>
        <p:spPr>
          <a:xfrm>
            <a:off x="6832029" y="2949606"/>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20,000</a:t>
            </a:r>
          </a:p>
        </p:txBody>
      </p:sp>
      <p:sp>
        <p:nvSpPr>
          <p:cNvPr id="508" name="Rectangle 507">
            <a:extLst>
              <a:ext uri="{FF2B5EF4-FFF2-40B4-BE49-F238E27FC236}">
                <a16:creationId xmlns:a16="http://schemas.microsoft.com/office/drawing/2014/main" id="{8FD4EAFD-5126-0B68-787F-38BF73DD7ECA}"/>
              </a:ext>
            </a:extLst>
          </p:cNvPr>
          <p:cNvSpPr/>
          <p:nvPr/>
        </p:nvSpPr>
        <p:spPr>
          <a:xfrm>
            <a:off x="6774315" y="3297427"/>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509" name="Rectangle 508">
            <a:extLst>
              <a:ext uri="{FF2B5EF4-FFF2-40B4-BE49-F238E27FC236}">
                <a16:creationId xmlns:a16="http://schemas.microsoft.com/office/drawing/2014/main" id="{94B27A83-E1A3-EF5C-C214-AA2F689CCD5B}"/>
              </a:ext>
            </a:extLst>
          </p:cNvPr>
          <p:cNvSpPr/>
          <p:nvPr/>
        </p:nvSpPr>
        <p:spPr>
          <a:xfrm>
            <a:off x="6832029" y="3318480"/>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2,000</a:t>
            </a:r>
          </a:p>
        </p:txBody>
      </p:sp>
      <p:sp>
        <p:nvSpPr>
          <p:cNvPr id="521" name="Rectangle 520">
            <a:extLst>
              <a:ext uri="{FF2B5EF4-FFF2-40B4-BE49-F238E27FC236}">
                <a16:creationId xmlns:a16="http://schemas.microsoft.com/office/drawing/2014/main" id="{5B0689B2-4D72-223F-73AB-D0F386EE7020}"/>
              </a:ext>
            </a:extLst>
          </p:cNvPr>
          <p:cNvSpPr/>
          <p:nvPr/>
        </p:nvSpPr>
        <p:spPr>
          <a:xfrm>
            <a:off x="6774315" y="3648806"/>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534" name="Rectangle 533">
            <a:extLst>
              <a:ext uri="{FF2B5EF4-FFF2-40B4-BE49-F238E27FC236}">
                <a16:creationId xmlns:a16="http://schemas.microsoft.com/office/drawing/2014/main" id="{E01217CF-8014-40C7-8377-FF4E8954149B}"/>
              </a:ext>
            </a:extLst>
          </p:cNvPr>
          <p:cNvSpPr/>
          <p:nvPr/>
        </p:nvSpPr>
        <p:spPr>
          <a:xfrm>
            <a:off x="6832029" y="3669859"/>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3,000</a:t>
            </a:r>
          </a:p>
        </p:txBody>
      </p:sp>
      <p:sp>
        <p:nvSpPr>
          <p:cNvPr id="536" name="Rectangle 535">
            <a:extLst>
              <a:ext uri="{FF2B5EF4-FFF2-40B4-BE49-F238E27FC236}">
                <a16:creationId xmlns:a16="http://schemas.microsoft.com/office/drawing/2014/main" id="{9E14D98F-9EE4-BEF3-E574-3E0A22E33FFB}"/>
              </a:ext>
            </a:extLst>
          </p:cNvPr>
          <p:cNvSpPr/>
          <p:nvPr/>
        </p:nvSpPr>
        <p:spPr>
          <a:xfrm>
            <a:off x="6774315" y="4000201"/>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12846D"/>
              </a:solidFill>
              <a:effectLst/>
              <a:uLnTx/>
              <a:uFillTx/>
              <a:ea typeface="+mn-ea"/>
              <a:cs typeface="+mn-cs"/>
            </a:endParaRPr>
          </a:p>
        </p:txBody>
      </p:sp>
      <p:sp>
        <p:nvSpPr>
          <p:cNvPr id="538" name="Rectangle 537">
            <a:extLst>
              <a:ext uri="{FF2B5EF4-FFF2-40B4-BE49-F238E27FC236}">
                <a16:creationId xmlns:a16="http://schemas.microsoft.com/office/drawing/2014/main" id="{2A4FD514-438E-B235-1F8A-FA60E4E38D4B}"/>
              </a:ext>
            </a:extLst>
          </p:cNvPr>
          <p:cNvSpPr/>
          <p:nvPr/>
        </p:nvSpPr>
        <p:spPr>
          <a:xfrm>
            <a:off x="6832029" y="4021254"/>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1,000</a:t>
            </a:r>
          </a:p>
        </p:txBody>
      </p:sp>
      <p:sp>
        <p:nvSpPr>
          <p:cNvPr id="570" name="Rectangle 569">
            <a:extLst>
              <a:ext uri="{FF2B5EF4-FFF2-40B4-BE49-F238E27FC236}">
                <a16:creationId xmlns:a16="http://schemas.microsoft.com/office/drawing/2014/main" id="{5A1C4568-698F-02EC-2BAB-EF3EEED58F08}"/>
              </a:ext>
            </a:extLst>
          </p:cNvPr>
          <p:cNvSpPr/>
          <p:nvPr/>
        </p:nvSpPr>
        <p:spPr>
          <a:xfrm>
            <a:off x="6774315" y="4369074"/>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571" name="Rectangle 570">
            <a:extLst>
              <a:ext uri="{FF2B5EF4-FFF2-40B4-BE49-F238E27FC236}">
                <a16:creationId xmlns:a16="http://schemas.microsoft.com/office/drawing/2014/main" id="{3F0AA1C1-B1DB-FD12-E141-01152F647221}"/>
              </a:ext>
            </a:extLst>
          </p:cNvPr>
          <p:cNvSpPr/>
          <p:nvPr/>
        </p:nvSpPr>
        <p:spPr>
          <a:xfrm>
            <a:off x="6832029" y="4390127"/>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1,000</a:t>
            </a:r>
          </a:p>
        </p:txBody>
      </p:sp>
      <p:sp>
        <p:nvSpPr>
          <p:cNvPr id="572" name="Rectangle 571">
            <a:extLst>
              <a:ext uri="{FF2B5EF4-FFF2-40B4-BE49-F238E27FC236}">
                <a16:creationId xmlns:a16="http://schemas.microsoft.com/office/drawing/2014/main" id="{0C9F51CE-7262-6312-2F8B-87D69B169471}"/>
              </a:ext>
            </a:extLst>
          </p:cNvPr>
          <p:cNvSpPr/>
          <p:nvPr/>
        </p:nvSpPr>
        <p:spPr>
          <a:xfrm>
            <a:off x="6765892" y="5523041"/>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573" name="Rectangle 572">
            <a:extLst>
              <a:ext uri="{FF2B5EF4-FFF2-40B4-BE49-F238E27FC236}">
                <a16:creationId xmlns:a16="http://schemas.microsoft.com/office/drawing/2014/main" id="{42CB3026-21EC-7C81-9A3B-C79C78C405BB}"/>
              </a:ext>
            </a:extLst>
          </p:cNvPr>
          <p:cNvSpPr/>
          <p:nvPr/>
        </p:nvSpPr>
        <p:spPr>
          <a:xfrm>
            <a:off x="6823607" y="5544094"/>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30</a:t>
            </a:r>
          </a:p>
        </p:txBody>
      </p:sp>
      <p:sp>
        <p:nvSpPr>
          <p:cNvPr id="574" name="Rectangle 573">
            <a:extLst>
              <a:ext uri="{FF2B5EF4-FFF2-40B4-BE49-F238E27FC236}">
                <a16:creationId xmlns:a16="http://schemas.microsoft.com/office/drawing/2014/main" id="{E8D35C67-FA61-C069-BB2D-EAEEFCB384FA}"/>
              </a:ext>
            </a:extLst>
          </p:cNvPr>
          <p:cNvSpPr/>
          <p:nvPr/>
        </p:nvSpPr>
        <p:spPr>
          <a:xfrm>
            <a:off x="7843897" y="1454768"/>
            <a:ext cx="1197272"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575" name="Freeform 574">
            <a:extLst>
              <a:ext uri="{FF2B5EF4-FFF2-40B4-BE49-F238E27FC236}">
                <a16:creationId xmlns:a16="http://schemas.microsoft.com/office/drawing/2014/main" id="{12212D2A-E4FF-0F8F-5140-8D93F952F430}"/>
              </a:ext>
            </a:extLst>
          </p:cNvPr>
          <p:cNvSpPr/>
          <p:nvPr/>
        </p:nvSpPr>
        <p:spPr>
          <a:xfrm>
            <a:off x="7846781" y="1063799"/>
            <a:ext cx="1194025" cy="397449"/>
          </a:xfrm>
          <a:custGeom>
            <a:avLst/>
            <a:gdLst>
              <a:gd name="connsiteX0" fmla="*/ 0 w 2525530"/>
              <a:gd name="connsiteY0" fmla="*/ 0 h 1010212"/>
              <a:gd name="connsiteX1" fmla="*/ 2525530 w 2525530"/>
              <a:gd name="connsiteY1" fmla="*/ 0 h 1010212"/>
              <a:gd name="connsiteX2" fmla="*/ 2525530 w 2525530"/>
              <a:gd name="connsiteY2" fmla="*/ 1010212 h 1010212"/>
              <a:gd name="connsiteX3" fmla="*/ 0 w 2525530"/>
              <a:gd name="connsiteY3" fmla="*/ 1010212 h 1010212"/>
              <a:gd name="connsiteX4" fmla="*/ 0 w 2525530"/>
              <a:gd name="connsiteY4" fmla="*/ 0 h 101021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525530" h="1010212">
                <a:moveTo>
                  <a:pt x="0" y="0"/>
                </a:moveTo>
                <a:lnTo>
                  <a:pt x="2525530" y="0"/>
                </a:lnTo>
                <a:lnTo>
                  <a:pt x="2525530" y="1010212"/>
                </a:lnTo>
                <a:lnTo>
                  <a:pt x="0" y="1010212"/>
                </a:lnTo>
                <a:lnTo>
                  <a:pt x="0" y="0"/>
                </a:lnTo>
                <a:close/>
              </a:path>
            </a:pathLst>
          </a:custGeom>
          <a:solidFill>
            <a:srgbClr val="00ACD9"/>
          </a:solidFill>
          <a:ln w="19050">
            <a:noFill/>
            <a:miter lim="800000"/>
          </a:ln>
          <a:effectLst/>
          <a:scene3d>
            <a:camera prst="orthographicFront">
              <a:rot lat="0" lon="0" rev="0"/>
            </a:camera>
            <a:lightRig rig="threePt" dir="t">
              <a:rot lat="0" lon="0" rev="1200000"/>
            </a:lightRig>
          </a:scene3d>
          <a:sp3d/>
        </p:spPr>
        <p:style>
          <a:lnRef idx="0">
            <a:schemeClr val="accent1"/>
          </a:lnRef>
          <a:fillRef idx="3">
            <a:schemeClr val="accent1"/>
          </a:fillRef>
          <a:effectRef idx="3">
            <a:schemeClr val="accent1"/>
          </a:effectRef>
          <a:fontRef idx="minor">
            <a:schemeClr val="lt1"/>
          </a:fontRef>
        </p:style>
        <p:txBody>
          <a:bodyPr rot="0" spcFirstLastPara="0" vertOverflow="overflow" horzOverflow="overflow" vert="horz" wrap="square" lIns="182880" tIns="182880" rIns="182880" bIns="182880" numCol="1" spcCol="0" rtlCol="0" fromWordArt="0" anchor="ctr" anchorCtr="0" forceAA="0" compatLnSpc="1">
            <a:prstTxWarp prst="textNoShape">
              <a:avLst/>
            </a:prstTxWarp>
            <a:noAutofit/>
          </a:bodyPr>
          <a:lstStyle/>
          <a:p>
            <a:pPr marL="0" marR="0" lvl="0" indent="0" algn="l" defTabSz="914400" rtl="0" eaLnBrk="1" fontAlgn="base" latinLnBrk="0" hangingPunct="1">
              <a:lnSpc>
                <a:spcPct val="90000"/>
              </a:lnSpc>
              <a:spcBef>
                <a:spcPct val="0"/>
              </a:spcBef>
              <a:spcAft>
                <a:spcPct val="0"/>
              </a:spcAft>
              <a:buClrTx/>
              <a:buSzTx/>
              <a:buFontTx/>
              <a:buNone/>
              <a:tabLst/>
              <a:defRPr/>
            </a:pPr>
            <a:endParaRPr kumimoji="0" lang="en-US" sz="1400" b="1" i="0" u="none" strike="noStrike" kern="1200" cap="none" spc="0" normalizeH="0" baseline="0" noProof="0" dirty="0">
              <a:ln>
                <a:noFill/>
              </a:ln>
              <a:solidFill>
                <a:prstClr val="black"/>
              </a:solidFill>
              <a:effectLst/>
              <a:uLnTx/>
              <a:uFillTx/>
              <a:ea typeface="+mn-ea"/>
              <a:cs typeface="+mn-cs"/>
            </a:endParaRPr>
          </a:p>
        </p:txBody>
      </p:sp>
      <p:sp>
        <p:nvSpPr>
          <p:cNvPr id="576" name="Rectangle 575">
            <a:extLst>
              <a:ext uri="{FF2B5EF4-FFF2-40B4-BE49-F238E27FC236}">
                <a16:creationId xmlns:a16="http://schemas.microsoft.com/office/drawing/2014/main" id="{DC96AF52-AE60-2F70-AD4C-100E964A7F1E}"/>
              </a:ext>
            </a:extLst>
          </p:cNvPr>
          <p:cNvSpPr/>
          <p:nvPr/>
        </p:nvSpPr>
        <p:spPr>
          <a:xfrm>
            <a:off x="7908973" y="1475821"/>
            <a:ext cx="1199659"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Linear</a:t>
            </a:r>
          </a:p>
        </p:txBody>
      </p:sp>
      <p:sp>
        <p:nvSpPr>
          <p:cNvPr id="577" name="Rectangle 576">
            <a:extLst>
              <a:ext uri="{FF2B5EF4-FFF2-40B4-BE49-F238E27FC236}">
                <a16:creationId xmlns:a16="http://schemas.microsoft.com/office/drawing/2014/main" id="{05917AD0-947A-1B9F-E470-43AA64C34CC1}"/>
              </a:ext>
            </a:extLst>
          </p:cNvPr>
          <p:cNvSpPr/>
          <p:nvPr/>
        </p:nvSpPr>
        <p:spPr>
          <a:xfrm>
            <a:off x="7843895" y="1092375"/>
            <a:ext cx="1200522" cy="307777"/>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a:ln>
                  <a:noFill/>
                </a:ln>
                <a:solidFill>
                  <a:prstClr val="white"/>
                </a:solidFill>
                <a:effectLst/>
                <a:uLnTx/>
                <a:uFillTx/>
                <a:ea typeface="+mn-ea"/>
                <a:cs typeface="+mn-cs"/>
              </a:rPr>
              <a:t>Descriptors</a:t>
            </a:r>
          </a:p>
        </p:txBody>
      </p:sp>
      <p:sp>
        <p:nvSpPr>
          <p:cNvPr id="578" name="Rectangle 577">
            <a:extLst>
              <a:ext uri="{FF2B5EF4-FFF2-40B4-BE49-F238E27FC236}">
                <a16:creationId xmlns:a16="http://schemas.microsoft.com/office/drawing/2014/main" id="{A8F41E8C-EF99-DA84-6C8C-06EE9967A608}"/>
              </a:ext>
            </a:extLst>
          </p:cNvPr>
          <p:cNvSpPr/>
          <p:nvPr/>
        </p:nvSpPr>
        <p:spPr>
          <a:xfrm>
            <a:off x="7843897" y="1823641"/>
            <a:ext cx="1197272"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579" name="Rectangle 578">
            <a:extLst>
              <a:ext uri="{FF2B5EF4-FFF2-40B4-BE49-F238E27FC236}">
                <a16:creationId xmlns:a16="http://schemas.microsoft.com/office/drawing/2014/main" id="{D8C49039-B49E-8BDD-CAB7-74FC17B743D3}"/>
              </a:ext>
            </a:extLst>
          </p:cNvPr>
          <p:cNvSpPr/>
          <p:nvPr/>
        </p:nvSpPr>
        <p:spPr>
          <a:xfrm>
            <a:off x="7908973" y="1844694"/>
            <a:ext cx="1199659"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Linear</a:t>
            </a:r>
          </a:p>
        </p:txBody>
      </p:sp>
      <p:sp>
        <p:nvSpPr>
          <p:cNvPr id="580" name="Rectangle 579">
            <a:extLst>
              <a:ext uri="{FF2B5EF4-FFF2-40B4-BE49-F238E27FC236}">
                <a16:creationId xmlns:a16="http://schemas.microsoft.com/office/drawing/2014/main" id="{56479315-FA5D-513F-866C-12F6B393F38D}"/>
              </a:ext>
            </a:extLst>
          </p:cNvPr>
          <p:cNvSpPr/>
          <p:nvPr/>
        </p:nvSpPr>
        <p:spPr>
          <a:xfrm>
            <a:off x="7843897" y="2175021"/>
            <a:ext cx="1197272"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581" name="Rectangle 580">
            <a:extLst>
              <a:ext uri="{FF2B5EF4-FFF2-40B4-BE49-F238E27FC236}">
                <a16:creationId xmlns:a16="http://schemas.microsoft.com/office/drawing/2014/main" id="{D2B75502-AF74-6DF7-83B6-8788DEFFC541}"/>
              </a:ext>
            </a:extLst>
          </p:cNvPr>
          <p:cNvSpPr/>
          <p:nvPr/>
        </p:nvSpPr>
        <p:spPr>
          <a:xfrm>
            <a:off x="7908973" y="2196074"/>
            <a:ext cx="1199659"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Linear</a:t>
            </a:r>
          </a:p>
        </p:txBody>
      </p:sp>
      <p:sp>
        <p:nvSpPr>
          <p:cNvPr id="582" name="Rectangle 581">
            <a:extLst>
              <a:ext uri="{FF2B5EF4-FFF2-40B4-BE49-F238E27FC236}">
                <a16:creationId xmlns:a16="http://schemas.microsoft.com/office/drawing/2014/main" id="{ECA13152-EEED-104E-0BA4-5DDC6200189E}"/>
              </a:ext>
            </a:extLst>
          </p:cNvPr>
          <p:cNvSpPr/>
          <p:nvPr/>
        </p:nvSpPr>
        <p:spPr>
          <a:xfrm>
            <a:off x="7836817" y="2928553"/>
            <a:ext cx="1197272"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583" name="Rectangle 582">
            <a:extLst>
              <a:ext uri="{FF2B5EF4-FFF2-40B4-BE49-F238E27FC236}">
                <a16:creationId xmlns:a16="http://schemas.microsoft.com/office/drawing/2014/main" id="{911A002E-AF56-4133-A1FB-54A6ECC64EA8}"/>
              </a:ext>
            </a:extLst>
          </p:cNvPr>
          <p:cNvSpPr/>
          <p:nvPr/>
        </p:nvSpPr>
        <p:spPr>
          <a:xfrm>
            <a:off x="7901892" y="2949606"/>
            <a:ext cx="1199659"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Quadratic</a:t>
            </a:r>
          </a:p>
        </p:txBody>
      </p:sp>
      <p:sp>
        <p:nvSpPr>
          <p:cNvPr id="584" name="Rectangle 583">
            <a:extLst>
              <a:ext uri="{FF2B5EF4-FFF2-40B4-BE49-F238E27FC236}">
                <a16:creationId xmlns:a16="http://schemas.microsoft.com/office/drawing/2014/main" id="{DF44554A-FCA8-E69A-BB9A-FE683FC52D39}"/>
              </a:ext>
            </a:extLst>
          </p:cNvPr>
          <p:cNvSpPr/>
          <p:nvPr/>
        </p:nvSpPr>
        <p:spPr>
          <a:xfrm>
            <a:off x="7836817" y="3297427"/>
            <a:ext cx="1197272"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585" name="Rectangle 584">
            <a:extLst>
              <a:ext uri="{FF2B5EF4-FFF2-40B4-BE49-F238E27FC236}">
                <a16:creationId xmlns:a16="http://schemas.microsoft.com/office/drawing/2014/main" id="{7010D3CB-EF64-A157-717C-F75AFC082724}"/>
              </a:ext>
            </a:extLst>
          </p:cNvPr>
          <p:cNvSpPr/>
          <p:nvPr/>
        </p:nvSpPr>
        <p:spPr>
          <a:xfrm>
            <a:off x="7901892" y="3318480"/>
            <a:ext cx="1199659"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Linear</a:t>
            </a:r>
          </a:p>
        </p:txBody>
      </p:sp>
      <p:sp>
        <p:nvSpPr>
          <p:cNvPr id="586" name="Rectangle 585">
            <a:extLst>
              <a:ext uri="{FF2B5EF4-FFF2-40B4-BE49-F238E27FC236}">
                <a16:creationId xmlns:a16="http://schemas.microsoft.com/office/drawing/2014/main" id="{473E411F-2172-AC51-94AB-3371CB0CB588}"/>
              </a:ext>
            </a:extLst>
          </p:cNvPr>
          <p:cNvSpPr/>
          <p:nvPr/>
        </p:nvSpPr>
        <p:spPr>
          <a:xfrm>
            <a:off x="7836817" y="3648806"/>
            <a:ext cx="1197272"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587" name="Rectangle 586">
            <a:extLst>
              <a:ext uri="{FF2B5EF4-FFF2-40B4-BE49-F238E27FC236}">
                <a16:creationId xmlns:a16="http://schemas.microsoft.com/office/drawing/2014/main" id="{9B53D4C9-1C68-5752-9B30-A302C02DABCE}"/>
              </a:ext>
            </a:extLst>
          </p:cNvPr>
          <p:cNvSpPr/>
          <p:nvPr/>
        </p:nvSpPr>
        <p:spPr>
          <a:xfrm>
            <a:off x="7901892" y="3669859"/>
            <a:ext cx="1199659"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err="1">
                <a:ln>
                  <a:noFill/>
                </a:ln>
                <a:solidFill>
                  <a:srgbClr val="C8792A"/>
                </a:solidFill>
                <a:effectLst/>
                <a:uLnTx/>
                <a:uFillTx/>
                <a:ea typeface="+mn-ea"/>
                <a:cs typeface="+mn-cs"/>
              </a:rPr>
              <a:t>Lin+Charge</a:t>
            </a:r>
            <a:endParaRPr kumimoji="0" lang="en-US" sz="1200" b="0" i="0" u="none" strike="noStrike" kern="1200" cap="none" spc="0" normalizeH="0" baseline="0" noProof="0" dirty="0">
              <a:ln>
                <a:noFill/>
              </a:ln>
              <a:solidFill>
                <a:srgbClr val="C8792A"/>
              </a:solidFill>
              <a:effectLst/>
              <a:uLnTx/>
              <a:uFillTx/>
              <a:ea typeface="+mn-ea"/>
              <a:cs typeface="+mn-cs"/>
            </a:endParaRPr>
          </a:p>
        </p:txBody>
      </p:sp>
      <p:sp>
        <p:nvSpPr>
          <p:cNvPr id="588" name="Rectangle 587">
            <a:extLst>
              <a:ext uri="{FF2B5EF4-FFF2-40B4-BE49-F238E27FC236}">
                <a16:creationId xmlns:a16="http://schemas.microsoft.com/office/drawing/2014/main" id="{4543D3AA-D8DA-C519-66C4-9F480B1647D1}"/>
              </a:ext>
            </a:extLst>
          </p:cNvPr>
          <p:cNvSpPr/>
          <p:nvPr/>
        </p:nvSpPr>
        <p:spPr>
          <a:xfrm>
            <a:off x="7836817" y="4000201"/>
            <a:ext cx="1197272"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12846D"/>
              </a:solidFill>
              <a:effectLst/>
              <a:uLnTx/>
              <a:uFillTx/>
              <a:ea typeface="+mn-ea"/>
              <a:cs typeface="+mn-cs"/>
            </a:endParaRPr>
          </a:p>
        </p:txBody>
      </p:sp>
      <p:sp>
        <p:nvSpPr>
          <p:cNvPr id="589" name="Rectangle 588">
            <a:extLst>
              <a:ext uri="{FF2B5EF4-FFF2-40B4-BE49-F238E27FC236}">
                <a16:creationId xmlns:a16="http://schemas.microsoft.com/office/drawing/2014/main" id="{35167D6A-46B9-DD85-FFDD-92BD73F4436E}"/>
              </a:ext>
            </a:extLst>
          </p:cNvPr>
          <p:cNvSpPr/>
          <p:nvPr/>
        </p:nvSpPr>
        <p:spPr>
          <a:xfrm>
            <a:off x="7901892" y="4021254"/>
            <a:ext cx="1199659"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Lin, Quad</a:t>
            </a:r>
          </a:p>
        </p:txBody>
      </p:sp>
      <p:sp>
        <p:nvSpPr>
          <p:cNvPr id="590" name="Rectangle 589">
            <a:extLst>
              <a:ext uri="{FF2B5EF4-FFF2-40B4-BE49-F238E27FC236}">
                <a16:creationId xmlns:a16="http://schemas.microsoft.com/office/drawing/2014/main" id="{DAF81C1E-F6C1-32F5-F2FC-78BDB6BAB541}"/>
              </a:ext>
            </a:extLst>
          </p:cNvPr>
          <p:cNvSpPr/>
          <p:nvPr/>
        </p:nvSpPr>
        <p:spPr>
          <a:xfrm>
            <a:off x="7836817" y="4369074"/>
            <a:ext cx="1197272"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591" name="Rectangle 590">
            <a:extLst>
              <a:ext uri="{FF2B5EF4-FFF2-40B4-BE49-F238E27FC236}">
                <a16:creationId xmlns:a16="http://schemas.microsoft.com/office/drawing/2014/main" id="{6AEC9298-84AF-692E-CED2-67F9FAA465C1}"/>
              </a:ext>
            </a:extLst>
          </p:cNvPr>
          <p:cNvSpPr/>
          <p:nvPr/>
        </p:nvSpPr>
        <p:spPr>
          <a:xfrm>
            <a:off x="7901892" y="4390127"/>
            <a:ext cx="1199659"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EME</a:t>
            </a:r>
          </a:p>
        </p:txBody>
      </p:sp>
      <p:sp>
        <p:nvSpPr>
          <p:cNvPr id="592" name="Rectangle 591">
            <a:extLst>
              <a:ext uri="{FF2B5EF4-FFF2-40B4-BE49-F238E27FC236}">
                <a16:creationId xmlns:a16="http://schemas.microsoft.com/office/drawing/2014/main" id="{B7E56C72-2610-FC38-1772-E4CB9892A9DB}"/>
              </a:ext>
            </a:extLst>
          </p:cNvPr>
          <p:cNvSpPr/>
          <p:nvPr/>
        </p:nvSpPr>
        <p:spPr>
          <a:xfrm>
            <a:off x="7828394" y="5523041"/>
            <a:ext cx="1197272"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593" name="Rectangle 592">
            <a:extLst>
              <a:ext uri="{FF2B5EF4-FFF2-40B4-BE49-F238E27FC236}">
                <a16:creationId xmlns:a16="http://schemas.microsoft.com/office/drawing/2014/main" id="{9BD33580-E72B-6A8D-948B-DBBA4A84DFCF}"/>
              </a:ext>
            </a:extLst>
          </p:cNvPr>
          <p:cNvSpPr/>
          <p:nvPr/>
        </p:nvSpPr>
        <p:spPr>
          <a:xfrm>
            <a:off x="7893470" y="5544094"/>
            <a:ext cx="1199659"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NN</a:t>
            </a:r>
          </a:p>
        </p:txBody>
      </p:sp>
      <p:sp>
        <p:nvSpPr>
          <p:cNvPr id="594" name="Rectangle 593">
            <a:extLst>
              <a:ext uri="{FF2B5EF4-FFF2-40B4-BE49-F238E27FC236}">
                <a16:creationId xmlns:a16="http://schemas.microsoft.com/office/drawing/2014/main" id="{5BE1A082-4B46-F907-5115-D5F5F97ECD2C}"/>
              </a:ext>
            </a:extLst>
          </p:cNvPr>
          <p:cNvSpPr/>
          <p:nvPr/>
        </p:nvSpPr>
        <p:spPr>
          <a:xfrm>
            <a:off x="4123056" y="1454768"/>
            <a:ext cx="1600760"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595" name="Freeform 594">
            <a:extLst>
              <a:ext uri="{FF2B5EF4-FFF2-40B4-BE49-F238E27FC236}">
                <a16:creationId xmlns:a16="http://schemas.microsoft.com/office/drawing/2014/main" id="{7B3C64CC-941E-417B-EE35-E40B4D2942C1}"/>
              </a:ext>
            </a:extLst>
          </p:cNvPr>
          <p:cNvSpPr/>
          <p:nvPr/>
        </p:nvSpPr>
        <p:spPr>
          <a:xfrm>
            <a:off x="4125938" y="1063799"/>
            <a:ext cx="1596419" cy="397449"/>
          </a:xfrm>
          <a:custGeom>
            <a:avLst/>
            <a:gdLst>
              <a:gd name="connsiteX0" fmla="*/ 0 w 2525530"/>
              <a:gd name="connsiteY0" fmla="*/ 0 h 1010212"/>
              <a:gd name="connsiteX1" fmla="*/ 2525530 w 2525530"/>
              <a:gd name="connsiteY1" fmla="*/ 0 h 1010212"/>
              <a:gd name="connsiteX2" fmla="*/ 2525530 w 2525530"/>
              <a:gd name="connsiteY2" fmla="*/ 1010212 h 1010212"/>
              <a:gd name="connsiteX3" fmla="*/ 0 w 2525530"/>
              <a:gd name="connsiteY3" fmla="*/ 1010212 h 1010212"/>
              <a:gd name="connsiteX4" fmla="*/ 0 w 2525530"/>
              <a:gd name="connsiteY4" fmla="*/ 0 h 101021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525530" h="1010212">
                <a:moveTo>
                  <a:pt x="0" y="0"/>
                </a:moveTo>
                <a:lnTo>
                  <a:pt x="2525530" y="0"/>
                </a:lnTo>
                <a:lnTo>
                  <a:pt x="2525530" y="1010212"/>
                </a:lnTo>
                <a:lnTo>
                  <a:pt x="0" y="1010212"/>
                </a:lnTo>
                <a:lnTo>
                  <a:pt x="0" y="0"/>
                </a:lnTo>
                <a:close/>
              </a:path>
            </a:pathLst>
          </a:custGeom>
          <a:solidFill>
            <a:srgbClr val="00ACD9"/>
          </a:solidFill>
          <a:ln w="19050">
            <a:noFill/>
            <a:miter lim="800000"/>
          </a:ln>
          <a:effectLst/>
          <a:scene3d>
            <a:camera prst="orthographicFront">
              <a:rot lat="0" lon="0" rev="0"/>
            </a:camera>
            <a:lightRig rig="threePt" dir="t">
              <a:rot lat="0" lon="0" rev="1200000"/>
            </a:lightRig>
          </a:scene3d>
          <a:sp3d/>
        </p:spPr>
        <p:style>
          <a:lnRef idx="0">
            <a:schemeClr val="accent1"/>
          </a:lnRef>
          <a:fillRef idx="3">
            <a:schemeClr val="accent1"/>
          </a:fillRef>
          <a:effectRef idx="3">
            <a:schemeClr val="accent1"/>
          </a:effectRef>
          <a:fontRef idx="minor">
            <a:schemeClr val="lt1"/>
          </a:fontRef>
        </p:style>
        <p:txBody>
          <a:bodyPr rot="0" spcFirstLastPara="0" vertOverflow="overflow" horzOverflow="overflow" vert="horz" wrap="square" lIns="182880" tIns="182880" rIns="182880" bIns="182880" numCol="1" spcCol="0" rtlCol="0" fromWordArt="0" anchor="ctr" anchorCtr="0" forceAA="0" compatLnSpc="1">
            <a:prstTxWarp prst="textNoShape">
              <a:avLst/>
            </a:prstTxWarp>
            <a:noAutofit/>
          </a:bodyPr>
          <a:lstStyle/>
          <a:p>
            <a:pPr marL="0" marR="0" lvl="0" indent="0" algn="l" defTabSz="914400" rtl="0" eaLnBrk="1" fontAlgn="base" latinLnBrk="0" hangingPunct="1">
              <a:lnSpc>
                <a:spcPct val="90000"/>
              </a:lnSpc>
              <a:spcBef>
                <a:spcPct val="0"/>
              </a:spcBef>
              <a:spcAft>
                <a:spcPct val="0"/>
              </a:spcAft>
              <a:buClrTx/>
              <a:buSzTx/>
              <a:buFontTx/>
              <a:buNone/>
              <a:tabLst/>
              <a:defRPr/>
            </a:pPr>
            <a:endParaRPr kumimoji="0" lang="en-US" sz="1400" b="1" i="0" u="none" strike="noStrike" kern="1200" cap="none" spc="0" normalizeH="0" baseline="0" noProof="0" dirty="0">
              <a:ln>
                <a:noFill/>
              </a:ln>
              <a:solidFill>
                <a:prstClr val="black"/>
              </a:solidFill>
              <a:effectLst/>
              <a:uLnTx/>
              <a:uFillTx/>
              <a:ea typeface="+mn-ea"/>
              <a:cs typeface="+mn-cs"/>
            </a:endParaRPr>
          </a:p>
        </p:txBody>
      </p:sp>
      <p:sp>
        <p:nvSpPr>
          <p:cNvPr id="596" name="Rectangle 595">
            <a:extLst>
              <a:ext uri="{FF2B5EF4-FFF2-40B4-BE49-F238E27FC236}">
                <a16:creationId xmlns:a16="http://schemas.microsoft.com/office/drawing/2014/main" id="{4BE33316-1A26-AF3F-E11C-3524B2F901A6}"/>
              </a:ext>
            </a:extLst>
          </p:cNvPr>
          <p:cNvSpPr/>
          <p:nvPr/>
        </p:nvSpPr>
        <p:spPr>
          <a:xfrm>
            <a:off x="4180769" y="1475821"/>
            <a:ext cx="1603951"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SNL, Thompson</a:t>
            </a:r>
          </a:p>
        </p:txBody>
      </p:sp>
      <p:sp>
        <p:nvSpPr>
          <p:cNvPr id="597" name="Rectangle 596">
            <a:extLst>
              <a:ext uri="{FF2B5EF4-FFF2-40B4-BE49-F238E27FC236}">
                <a16:creationId xmlns:a16="http://schemas.microsoft.com/office/drawing/2014/main" id="{BB227848-70A8-0647-A295-5E9CCD9B9E85}"/>
              </a:ext>
            </a:extLst>
          </p:cNvPr>
          <p:cNvSpPr/>
          <p:nvPr/>
        </p:nvSpPr>
        <p:spPr>
          <a:xfrm>
            <a:off x="4123054" y="1092375"/>
            <a:ext cx="1605104" cy="307777"/>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a:ln>
                  <a:noFill/>
                </a:ln>
                <a:solidFill>
                  <a:prstClr val="white"/>
                </a:solidFill>
                <a:effectLst/>
                <a:uLnTx/>
                <a:uFillTx/>
                <a:ea typeface="+mn-ea"/>
                <a:cs typeface="+mn-cs"/>
              </a:rPr>
              <a:t>Origin</a:t>
            </a:r>
            <a:endParaRPr kumimoji="0" lang="en-US" sz="1400" b="1" i="0" u="none" strike="noStrike" kern="1200" cap="none" spc="0" normalizeH="0" baseline="-25000" noProof="0" dirty="0">
              <a:ln>
                <a:noFill/>
              </a:ln>
              <a:solidFill>
                <a:prstClr val="white"/>
              </a:solidFill>
              <a:effectLst/>
              <a:uLnTx/>
              <a:uFillTx/>
              <a:ea typeface="+mn-ea"/>
              <a:cs typeface="+mn-cs"/>
            </a:endParaRPr>
          </a:p>
        </p:txBody>
      </p:sp>
      <p:sp>
        <p:nvSpPr>
          <p:cNvPr id="598" name="Rectangle 597">
            <a:extLst>
              <a:ext uri="{FF2B5EF4-FFF2-40B4-BE49-F238E27FC236}">
                <a16:creationId xmlns:a16="http://schemas.microsoft.com/office/drawing/2014/main" id="{C7C2604C-26EB-0895-7038-7F831465ADD3}"/>
              </a:ext>
            </a:extLst>
          </p:cNvPr>
          <p:cNvSpPr/>
          <p:nvPr/>
        </p:nvSpPr>
        <p:spPr>
          <a:xfrm>
            <a:off x="4123056" y="1823641"/>
            <a:ext cx="1600760"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599" name="Rectangle 598">
            <a:extLst>
              <a:ext uri="{FF2B5EF4-FFF2-40B4-BE49-F238E27FC236}">
                <a16:creationId xmlns:a16="http://schemas.microsoft.com/office/drawing/2014/main" id="{B6DC21C0-8E2D-14CF-B6AC-2D1866751792}"/>
              </a:ext>
            </a:extLst>
          </p:cNvPr>
          <p:cNvSpPr/>
          <p:nvPr/>
        </p:nvSpPr>
        <p:spPr>
          <a:xfrm>
            <a:off x="4180769" y="1844694"/>
            <a:ext cx="1603951"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SNL, Thompson</a:t>
            </a:r>
          </a:p>
        </p:txBody>
      </p:sp>
      <p:sp>
        <p:nvSpPr>
          <p:cNvPr id="600" name="Rectangle 599">
            <a:extLst>
              <a:ext uri="{FF2B5EF4-FFF2-40B4-BE49-F238E27FC236}">
                <a16:creationId xmlns:a16="http://schemas.microsoft.com/office/drawing/2014/main" id="{1B554AC7-A85E-FA0D-216E-51F786A85250}"/>
              </a:ext>
            </a:extLst>
          </p:cNvPr>
          <p:cNvSpPr/>
          <p:nvPr/>
        </p:nvSpPr>
        <p:spPr>
          <a:xfrm>
            <a:off x="4123056" y="2175021"/>
            <a:ext cx="1600760"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01" name="Rectangle 600">
            <a:extLst>
              <a:ext uri="{FF2B5EF4-FFF2-40B4-BE49-F238E27FC236}">
                <a16:creationId xmlns:a16="http://schemas.microsoft.com/office/drawing/2014/main" id="{F580A5E7-1098-8665-8259-8E09F5D8C775}"/>
              </a:ext>
            </a:extLst>
          </p:cNvPr>
          <p:cNvSpPr/>
          <p:nvPr/>
        </p:nvSpPr>
        <p:spPr>
          <a:xfrm>
            <a:off x="4180769" y="2196074"/>
            <a:ext cx="1603951"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SNL, Wood</a:t>
            </a:r>
          </a:p>
        </p:txBody>
      </p:sp>
      <p:sp>
        <p:nvSpPr>
          <p:cNvPr id="602" name="Rectangle 601">
            <a:extLst>
              <a:ext uri="{FF2B5EF4-FFF2-40B4-BE49-F238E27FC236}">
                <a16:creationId xmlns:a16="http://schemas.microsoft.com/office/drawing/2014/main" id="{DAFEA4B7-218A-8B40-0D7F-675243669AD9}"/>
              </a:ext>
            </a:extLst>
          </p:cNvPr>
          <p:cNvSpPr/>
          <p:nvPr/>
        </p:nvSpPr>
        <p:spPr>
          <a:xfrm>
            <a:off x="4115975" y="2928553"/>
            <a:ext cx="1600760"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603" name="Rectangle 602">
            <a:extLst>
              <a:ext uri="{FF2B5EF4-FFF2-40B4-BE49-F238E27FC236}">
                <a16:creationId xmlns:a16="http://schemas.microsoft.com/office/drawing/2014/main" id="{EF47BC6E-48AE-8850-6D51-D0E3D4DE84FF}"/>
              </a:ext>
            </a:extLst>
          </p:cNvPr>
          <p:cNvSpPr/>
          <p:nvPr/>
        </p:nvSpPr>
        <p:spPr>
          <a:xfrm>
            <a:off x="4173689" y="2949606"/>
            <a:ext cx="1603951"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SNL/LLNL</a:t>
            </a:r>
          </a:p>
        </p:txBody>
      </p:sp>
      <p:sp>
        <p:nvSpPr>
          <p:cNvPr id="604" name="Rectangle 603">
            <a:extLst>
              <a:ext uri="{FF2B5EF4-FFF2-40B4-BE49-F238E27FC236}">
                <a16:creationId xmlns:a16="http://schemas.microsoft.com/office/drawing/2014/main" id="{352CF720-F052-DF95-FAA2-22E5BECA22E8}"/>
              </a:ext>
            </a:extLst>
          </p:cNvPr>
          <p:cNvSpPr/>
          <p:nvPr/>
        </p:nvSpPr>
        <p:spPr>
          <a:xfrm>
            <a:off x="4115975" y="3297427"/>
            <a:ext cx="1600760"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605" name="Rectangle 604">
            <a:extLst>
              <a:ext uri="{FF2B5EF4-FFF2-40B4-BE49-F238E27FC236}">
                <a16:creationId xmlns:a16="http://schemas.microsoft.com/office/drawing/2014/main" id="{9E12006E-9B81-D8F5-9625-FCCCFEDCBBC3}"/>
              </a:ext>
            </a:extLst>
          </p:cNvPr>
          <p:cNvSpPr/>
          <p:nvPr/>
        </p:nvSpPr>
        <p:spPr>
          <a:xfrm>
            <a:off x="4173689" y="3318480"/>
            <a:ext cx="1603951"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UCSD, Ong</a:t>
            </a:r>
          </a:p>
        </p:txBody>
      </p:sp>
      <p:sp>
        <p:nvSpPr>
          <p:cNvPr id="606" name="Rectangle 605">
            <a:extLst>
              <a:ext uri="{FF2B5EF4-FFF2-40B4-BE49-F238E27FC236}">
                <a16:creationId xmlns:a16="http://schemas.microsoft.com/office/drawing/2014/main" id="{164DCFDD-B2F0-D7C9-3A77-AEB25F71FE80}"/>
              </a:ext>
            </a:extLst>
          </p:cNvPr>
          <p:cNvSpPr/>
          <p:nvPr/>
        </p:nvSpPr>
        <p:spPr>
          <a:xfrm>
            <a:off x="4115975" y="3648806"/>
            <a:ext cx="1600760"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607" name="Rectangle 606">
            <a:extLst>
              <a:ext uri="{FF2B5EF4-FFF2-40B4-BE49-F238E27FC236}">
                <a16:creationId xmlns:a16="http://schemas.microsoft.com/office/drawing/2014/main" id="{9F549E32-FA87-2A80-21D3-E586ABC8364A}"/>
              </a:ext>
            </a:extLst>
          </p:cNvPr>
          <p:cNvSpPr/>
          <p:nvPr/>
        </p:nvSpPr>
        <p:spPr>
          <a:xfrm>
            <a:off x="4173689" y="3669859"/>
            <a:ext cx="1603951"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UCSD, Ong</a:t>
            </a:r>
          </a:p>
        </p:txBody>
      </p:sp>
      <p:sp>
        <p:nvSpPr>
          <p:cNvPr id="608" name="Rectangle 607">
            <a:extLst>
              <a:ext uri="{FF2B5EF4-FFF2-40B4-BE49-F238E27FC236}">
                <a16:creationId xmlns:a16="http://schemas.microsoft.com/office/drawing/2014/main" id="{C100BA9C-E524-B718-E2AB-C530D552FA82}"/>
              </a:ext>
            </a:extLst>
          </p:cNvPr>
          <p:cNvSpPr/>
          <p:nvPr/>
        </p:nvSpPr>
        <p:spPr>
          <a:xfrm>
            <a:off x="4115975" y="4000201"/>
            <a:ext cx="1600760"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12846D"/>
              </a:solidFill>
              <a:effectLst/>
              <a:uLnTx/>
              <a:uFillTx/>
              <a:ea typeface="+mn-ea"/>
              <a:cs typeface="+mn-cs"/>
            </a:endParaRPr>
          </a:p>
        </p:txBody>
      </p:sp>
      <p:sp>
        <p:nvSpPr>
          <p:cNvPr id="609" name="Rectangle 608">
            <a:extLst>
              <a:ext uri="{FF2B5EF4-FFF2-40B4-BE49-F238E27FC236}">
                <a16:creationId xmlns:a16="http://schemas.microsoft.com/office/drawing/2014/main" id="{6257AF3A-8268-72AE-8433-49274E703613}"/>
              </a:ext>
            </a:extLst>
          </p:cNvPr>
          <p:cNvSpPr/>
          <p:nvPr/>
        </p:nvSpPr>
        <p:spPr>
          <a:xfrm>
            <a:off x="4173689" y="4021254"/>
            <a:ext cx="1603951"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UCSD/SNL</a:t>
            </a:r>
          </a:p>
        </p:txBody>
      </p:sp>
      <p:sp>
        <p:nvSpPr>
          <p:cNvPr id="610" name="Rectangle 609">
            <a:extLst>
              <a:ext uri="{FF2B5EF4-FFF2-40B4-BE49-F238E27FC236}">
                <a16:creationId xmlns:a16="http://schemas.microsoft.com/office/drawing/2014/main" id="{42868E4D-B563-92B8-B59C-FB25CFB5409E}"/>
              </a:ext>
            </a:extLst>
          </p:cNvPr>
          <p:cNvSpPr/>
          <p:nvPr/>
        </p:nvSpPr>
        <p:spPr>
          <a:xfrm>
            <a:off x="4115975" y="4369074"/>
            <a:ext cx="1600760"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11" name="Rectangle 610">
            <a:extLst>
              <a:ext uri="{FF2B5EF4-FFF2-40B4-BE49-F238E27FC236}">
                <a16:creationId xmlns:a16="http://schemas.microsoft.com/office/drawing/2014/main" id="{89008BCD-CE78-73CC-4D96-8079B33808BF}"/>
              </a:ext>
            </a:extLst>
          </p:cNvPr>
          <p:cNvSpPr/>
          <p:nvPr/>
        </p:nvSpPr>
        <p:spPr>
          <a:xfrm>
            <a:off x="4173689" y="4390127"/>
            <a:ext cx="1603951"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SNL, </a:t>
            </a:r>
            <a:r>
              <a:rPr kumimoji="0" lang="en-US" sz="1200" b="1" i="0" u="none" strike="noStrike" kern="1200" cap="none" spc="0" normalizeH="0" baseline="0" noProof="0" dirty="0" err="1">
                <a:ln>
                  <a:noFill/>
                </a:ln>
                <a:solidFill>
                  <a:srgbClr val="000000"/>
                </a:solidFill>
                <a:effectLst/>
                <a:uLnTx/>
                <a:uFillTx/>
                <a:ea typeface="+mn-ea"/>
                <a:cs typeface="+mn-cs"/>
              </a:rPr>
              <a:t>Cusentino</a:t>
            </a:r>
            <a:endParaRPr kumimoji="0" lang="en-US" sz="1200" b="1" i="0" u="none" strike="noStrike" kern="1200" cap="none" spc="0" normalizeH="0" baseline="0" noProof="0" dirty="0">
              <a:ln>
                <a:noFill/>
              </a:ln>
              <a:solidFill>
                <a:srgbClr val="000000"/>
              </a:solidFill>
              <a:effectLst/>
              <a:uLnTx/>
              <a:uFillTx/>
              <a:ea typeface="+mn-ea"/>
              <a:cs typeface="+mn-cs"/>
            </a:endParaRPr>
          </a:p>
        </p:txBody>
      </p:sp>
      <p:sp>
        <p:nvSpPr>
          <p:cNvPr id="612" name="Rectangle 611">
            <a:extLst>
              <a:ext uri="{FF2B5EF4-FFF2-40B4-BE49-F238E27FC236}">
                <a16:creationId xmlns:a16="http://schemas.microsoft.com/office/drawing/2014/main" id="{DFAAF24D-C4B4-3ABF-10E7-8A94D4FBD235}"/>
              </a:ext>
            </a:extLst>
          </p:cNvPr>
          <p:cNvSpPr/>
          <p:nvPr/>
        </p:nvSpPr>
        <p:spPr>
          <a:xfrm>
            <a:off x="4107552" y="5523041"/>
            <a:ext cx="1600760"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13" name="Rectangle 612">
            <a:extLst>
              <a:ext uri="{FF2B5EF4-FFF2-40B4-BE49-F238E27FC236}">
                <a16:creationId xmlns:a16="http://schemas.microsoft.com/office/drawing/2014/main" id="{F3B1D071-B75B-927F-7F5E-1283DCB1E16C}"/>
              </a:ext>
            </a:extLst>
          </p:cNvPr>
          <p:cNvSpPr/>
          <p:nvPr/>
        </p:nvSpPr>
        <p:spPr>
          <a:xfrm>
            <a:off x="4165266" y="5544094"/>
            <a:ext cx="1603951"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SNL, Ellis</a:t>
            </a:r>
          </a:p>
        </p:txBody>
      </p:sp>
      <p:sp>
        <p:nvSpPr>
          <p:cNvPr id="620" name="Rectangle 619">
            <a:extLst>
              <a:ext uri="{FF2B5EF4-FFF2-40B4-BE49-F238E27FC236}">
                <a16:creationId xmlns:a16="http://schemas.microsoft.com/office/drawing/2014/main" id="{89A27D97-37A8-5693-52B0-BDF390B2803C}"/>
              </a:ext>
            </a:extLst>
          </p:cNvPr>
          <p:cNvSpPr/>
          <p:nvPr/>
        </p:nvSpPr>
        <p:spPr>
          <a:xfrm>
            <a:off x="5714454" y="2545108"/>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621" name="Rectangle 620">
            <a:extLst>
              <a:ext uri="{FF2B5EF4-FFF2-40B4-BE49-F238E27FC236}">
                <a16:creationId xmlns:a16="http://schemas.microsoft.com/office/drawing/2014/main" id="{E3EAB070-4AED-9A77-BC85-02BED039D92C}"/>
              </a:ext>
            </a:extLst>
          </p:cNvPr>
          <p:cNvSpPr/>
          <p:nvPr/>
        </p:nvSpPr>
        <p:spPr>
          <a:xfrm>
            <a:off x="5772168" y="2566161"/>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31</a:t>
            </a:r>
          </a:p>
        </p:txBody>
      </p:sp>
      <p:sp>
        <p:nvSpPr>
          <p:cNvPr id="622" name="Rectangle 621">
            <a:extLst>
              <a:ext uri="{FF2B5EF4-FFF2-40B4-BE49-F238E27FC236}">
                <a16:creationId xmlns:a16="http://schemas.microsoft.com/office/drawing/2014/main" id="{25FC5E39-5C62-63FB-6E04-34A2D34A14CA}"/>
              </a:ext>
            </a:extLst>
          </p:cNvPr>
          <p:cNvSpPr/>
          <p:nvPr/>
        </p:nvSpPr>
        <p:spPr>
          <a:xfrm>
            <a:off x="6775907" y="2545108"/>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623" name="Rectangle 622">
            <a:extLst>
              <a:ext uri="{FF2B5EF4-FFF2-40B4-BE49-F238E27FC236}">
                <a16:creationId xmlns:a16="http://schemas.microsoft.com/office/drawing/2014/main" id="{BBCFAD89-D752-2EC5-263F-34AC0D8422E5}"/>
              </a:ext>
            </a:extLst>
          </p:cNvPr>
          <p:cNvSpPr/>
          <p:nvPr/>
        </p:nvSpPr>
        <p:spPr>
          <a:xfrm>
            <a:off x="6833621" y="2566161"/>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1000</a:t>
            </a:r>
          </a:p>
        </p:txBody>
      </p:sp>
      <p:sp>
        <p:nvSpPr>
          <p:cNvPr id="624" name="Rectangle 623">
            <a:extLst>
              <a:ext uri="{FF2B5EF4-FFF2-40B4-BE49-F238E27FC236}">
                <a16:creationId xmlns:a16="http://schemas.microsoft.com/office/drawing/2014/main" id="{8F508632-A43F-126E-9014-8683A468593F}"/>
              </a:ext>
            </a:extLst>
          </p:cNvPr>
          <p:cNvSpPr/>
          <p:nvPr/>
        </p:nvSpPr>
        <p:spPr>
          <a:xfrm>
            <a:off x="7838408" y="2545108"/>
            <a:ext cx="1197272"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625" name="Rectangle 624">
            <a:extLst>
              <a:ext uri="{FF2B5EF4-FFF2-40B4-BE49-F238E27FC236}">
                <a16:creationId xmlns:a16="http://schemas.microsoft.com/office/drawing/2014/main" id="{7CF3E186-A933-A13F-6C34-A51EB89D5203}"/>
              </a:ext>
            </a:extLst>
          </p:cNvPr>
          <p:cNvSpPr/>
          <p:nvPr/>
        </p:nvSpPr>
        <p:spPr>
          <a:xfrm>
            <a:off x="7903484" y="2566161"/>
            <a:ext cx="1199659"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Linear</a:t>
            </a:r>
          </a:p>
        </p:txBody>
      </p:sp>
      <p:sp>
        <p:nvSpPr>
          <p:cNvPr id="626" name="Rectangle 625">
            <a:extLst>
              <a:ext uri="{FF2B5EF4-FFF2-40B4-BE49-F238E27FC236}">
                <a16:creationId xmlns:a16="http://schemas.microsoft.com/office/drawing/2014/main" id="{E82E1009-5753-E6DF-463A-3A129FBB3513}"/>
              </a:ext>
            </a:extLst>
          </p:cNvPr>
          <p:cNvSpPr/>
          <p:nvPr/>
        </p:nvSpPr>
        <p:spPr>
          <a:xfrm>
            <a:off x="4117567" y="2545108"/>
            <a:ext cx="1600760"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627" name="Rectangle 626">
            <a:extLst>
              <a:ext uri="{FF2B5EF4-FFF2-40B4-BE49-F238E27FC236}">
                <a16:creationId xmlns:a16="http://schemas.microsoft.com/office/drawing/2014/main" id="{685AF444-0202-AF06-F943-5BF71DF42DE6}"/>
              </a:ext>
            </a:extLst>
          </p:cNvPr>
          <p:cNvSpPr/>
          <p:nvPr/>
        </p:nvSpPr>
        <p:spPr>
          <a:xfrm>
            <a:off x="4175280" y="2566161"/>
            <a:ext cx="1603951"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UCSD, Ong</a:t>
            </a:r>
          </a:p>
        </p:txBody>
      </p:sp>
      <p:sp>
        <p:nvSpPr>
          <p:cNvPr id="634" name="Rectangle 633">
            <a:extLst>
              <a:ext uri="{FF2B5EF4-FFF2-40B4-BE49-F238E27FC236}">
                <a16:creationId xmlns:a16="http://schemas.microsoft.com/office/drawing/2014/main" id="{27706B0E-36F4-6011-42B5-D0DC06B442FA}"/>
              </a:ext>
            </a:extLst>
          </p:cNvPr>
          <p:cNvSpPr/>
          <p:nvPr/>
        </p:nvSpPr>
        <p:spPr>
          <a:xfrm>
            <a:off x="5704438" y="5899439"/>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35" name="Rectangle 634">
            <a:extLst>
              <a:ext uri="{FF2B5EF4-FFF2-40B4-BE49-F238E27FC236}">
                <a16:creationId xmlns:a16="http://schemas.microsoft.com/office/drawing/2014/main" id="{0489C0EB-BC1D-F3E4-9446-6332E542F6D7}"/>
              </a:ext>
            </a:extLst>
          </p:cNvPr>
          <p:cNvSpPr/>
          <p:nvPr/>
        </p:nvSpPr>
        <p:spPr>
          <a:xfrm>
            <a:off x="5762153" y="5920492"/>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1596</a:t>
            </a:r>
          </a:p>
        </p:txBody>
      </p:sp>
      <p:sp>
        <p:nvSpPr>
          <p:cNvPr id="636" name="Rectangle 635">
            <a:extLst>
              <a:ext uri="{FF2B5EF4-FFF2-40B4-BE49-F238E27FC236}">
                <a16:creationId xmlns:a16="http://schemas.microsoft.com/office/drawing/2014/main" id="{1914F8F2-52C5-CD3F-BAE9-F9E1D90900D3}"/>
              </a:ext>
            </a:extLst>
          </p:cNvPr>
          <p:cNvSpPr/>
          <p:nvPr/>
        </p:nvSpPr>
        <p:spPr>
          <a:xfrm>
            <a:off x="6765891" y="5899439"/>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37" name="Rectangle 636">
            <a:extLst>
              <a:ext uri="{FF2B5EF4-FFF2-40B4-BE49-F238E27FC236}">
                <a16:creationId xmlns:a16="http://schemas.microsoft.com/office/drawing/2014/main" id="{FFBD8277-991D-D562-4255-4ABABC5FA63A}"/>
              </a:ext>
            </a:extLst>
          </p:cNvPr>
          <p:cNvSpPr/>
          <p:nvPr/>
        </p:nvSpPr>
        <p:spPr>
          <a:xfrm>
            <a:off x="6823606" y="5920492"/>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683</a:t>
            </a:r>
          </a:p>
        </p:txBody>
      </p:sp>
      <p:sp>
        <p:nvSpPr>
          <p:cNvPr id="638" name="Rectangle 637">
            <a:extLst>
              <a:ext uri="{FF2B5EF4-FFF2-40B4-BE49-F238E27FC236}">
                <a16:creationId xmlns:a16="http://schemas.microsoft.com/office/drawing/2014/main" id="{EA11C541-F03F-FED3-12FB-E73059E2FCCF}"/>
              </a:ext>
            </a:extLst>
          </p:cNvPr>
          <p:cNvSpPr/>
          <p:nvPr/>
        </p:nvSpPr>
        <p:spPr>
          <a:xfrm>
            <a:off x="7828393" y="5899439"/>
            <a:ext cx="1197272"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39" name="Rectangle 638">
            <a:extLst>
              <a:ext uri="{FF2B5EF4-FFF2-40B4-BE49-F238E27FC236}">
                <a16:creationId xmlns:a16="http://schemas.microsoft.com/office/drawing/2014/main" id="{2D87C7DD-94E2-B38C-828B-CD7AAC65EAB0}"/>
              </a:ext>
            </a:extLst>
          </p:cNvPr>
          <p:cNvSpPr/>
          <p:nvPr/>
        </p:nvSpPr>
        <p:spPr>
          <a:xfrm>
            <a:off x="7893469" y="5920492"/>
            <a:ext cx="1199659"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err="1">
                <a:ln>
                  <a:noFill/>
                </a:ln>
                <a:solidFill>
                  <a:srgbClr val="000000"/>
                </a:solidFill>
                <a:effectLst/>
                <a:uLnTx/>
                <a:uFillTx/>
                <a:ea typeface="+mn-ea"/>
                <a:cs typeface="+mn-cs"/>
              </a:rPr>
              <a:t>Quad+Spin</a:t>
            </a:r>
            <a:endParaRPr kumimoji="0" lang="en-US" sz="1200" b="1" i="0" u="none" strike="noStrike" kern="1200" cap="none" spc="0" normalizeH="0" baseline="0" noProof="0" dirty="0">
              <a:ln>
                <a:noFill/>
              </a:ln>
              <a:solidFill>
                <a:srgbClr val="000000"/>
              </a:solidFill>
              <a:effectLst/>
              <a:uLnTx/>
              <a:uFillTx/>
              <a:ea typeface="+mn-ea"/>
              <a:cs typeface="+mn-cs"/>
            </a:endParaRPr>
          </a:p>
        </p:txBody>
      </p:sp>
      <p:sp>
        <p:nvSpPr>
          <p:cNvPr id="640" name="Rectangle 639">
            <a:extLst>
              <a:ext uri="{FF2B5EF4-FFF2-40B4-BE49-F238E27FC236}">
                <a16:creationId xmlns:a16="http://schemas.microsoft.com/office/drawing/2014/main" id="{780F178E-F7B0-3BC4-E52E-530C81F20D05}"/>
              </a:ext>
            </a:extLst>
          </p:cNvPr>
          <p:cNvSpPr/>
          <p:nvPr/>
        </p:nvSpPr>
        <p:spPr>
          <a:xfrm>
            <a:off x="4107551" y="5899439"/>
            <a:ext cx="1600760"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41" name="Rectangle 640">
            <a:extLst>
              <a:ext uri="{FF2B5EF4-FFF2-40B4-BE49-F238E27FC236}">
                <a16:creationId xmlns:a16="http://schemas.microsoft.com/office/drawing/2014/main" id="{8B23F1D9-134C-0EC2-380D-8DE04466B020}"/>
              </a:ext>
            </a:extLst>
          </p:cNvPr>
          <p:cNvSpPr/>
          <p:nvPr/>
        </p:nvSpPr>
        <p:spPr>
          <a:xfrm>
            <a:off x="4165265" y="5920492"/>
            <a:ext cx="1603951"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SNL, </a:t>
            </a:r>
            <a:r>
              <a:rPr kumimoji="0" lang="en-US" sz="1200" b="1" i="0" u="none" strike="noStrike" kern="1200" cap="none" spc="0" normalizeH="0" baseline="0" noProof="0" dirty="0" err="1">
                <a:ln>
                  <a:noFill/>
                </a:ln>
                <a:solidFill>
                  <a:srgbClr val="000000"/>
                </a:solidFill>
                <a:effectLst/>
                <a:uLnTx/>
                <a:uFillTx/>
                <a:ea typeface="+mn-ea"/>
                <a:cs typeface="+mn-cs"/>
              </a:rPr>
              <a:t>Nikolov</a:t>
            </a:r>
            <a:endParaRPr kumimoji="0" lang="en-US" sz="1200" b="1" i="0" u="none" strike="noStrike" kern="1200" cap="none" spc="0" normalizeH="0" baseline="0" noProof="0" dirty="0">
              <a:ln>
                <a:noFill/>
              </a:ln>
              <a:solidFill>
                <a:srgbClr val="000000"/>
              </a:solidFill>
              <a:effectLst/>
              <a:uLnTx/>
              <a:uFillTx/>
              <a:ea typeface="+mn-ea"/>
              <a:cs typeface="+mn-cs"/>
            </a:endParaRPr>
          </a:p>
        </p:txBody>
      </p:sp>
      <p:sp>
        <p:nvSpPr>
          <p:cNvPr id="648" name="Rectangle 647">
            <a:extLst>
              <a:ext uri="{FF2B5EF4-FFF2-40B4-BE49-F238E27FC236}">
                <a16:creationId xmlns:a16="http://schemas.microsoft.com/office/drawing/2014/main" id="{46C0818E-6AF5-99D0-7CC1-C2A6D84DCB90}"/>
              </a:ext>
            </a:extLst>
          </p:cNvPr>
          <p:cNvSpPr/>
          <p:nvPr/>
        </p:nvSpPr>
        <p:spPr>
          <a:xfrm>
            <a:off x="5710595" y="4729360"/>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49" name="Rectangle 648">
            <a:extLst>
              <a:ext uri="{FF2B5EF4-FFF2-40B4-BE49-F238E27FC236}">
                <a16:creationId xmlns:a16="http://schemas.microsoft.com/office/drawing/2014/main" id="{A22E3461-1B31-931F-68A7-5027410C549F}"/>
              </a:ext>
            </a:extLst>
          </p:cNvPr>
          <p:cNvSpPr/>
          <p:nvPr/>
        </p:nvSpPr>
        <p:spPr>
          <a:xfrm>
            <a:off x="5768309" y="4750413"/>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1596</a:t>
            </a:r>
          </a:p>
        </p:txBody>
      </p:sp>
      <p:sp>
        <p:nvSpPr>
          <p:cNvPr id="650" name="Rectangle 649">
            <a:extLst>
              <a:ext uri="{FF2B5EF4-FFF2-40B4-BE49-F238E27FC236}">
                <a16:creationId xmlns:a16="http://schemas.microsoft.com/office/drawing/2014/main" id="{E5AF8D4A-EA32-B6B6-3AB0-7F47E8805816}"/>
              </a:ext>
            </a:extLst>
          </p:cNvPr>
          <p:cNvSpPr/>
          <p:nvPr/>
        </p:nvSpPr>
        <p:spPr>
          <a:xfrm>
            <a:off x="6772048" y="4729360"/>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51" name="Rectangle 650">
            <a:extLst>
              <a:ext uri="{FF2B5EF4-FFF2-40B4-BE49-F238E27FC236}">
                <a16:creationId xmlns:a16="http://schemas.microsoft.com/office/drawing/2014/main" id="{C664FF51-DE19-CE28-0E0E-F1F2BD5E2FDF}"/>
              </a:ext>
            </a:extLst>
          </p:cNvPr>
          <p:cNvSpPr/>
          <p:nvPr/>
        </p:nvSpPr>
        <p:spPr>
          <a:xfrm>
            <a:off x="6829762" y="4750413"/>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7,250</a:t>
            </a:r>
          </a:p>
        </p:txBody>
      </p:sp>
      <p:sp>
        <p:nvSpPr>
          <p:cNvPr id="652" name="Rectangle 651">
            <a:extLst>
              <a:ext uri="{FF2B5EF4-FFF2-40B4-BE49-F238E27FC236}">
                <a16:creationId xmlns:a16="http://schemas.microsoft.com/office/drawing/2014/main" id="{74F46940-89A2-BA99-FB3A-A8416B54AA1B}"/>
              </a:ext>
            </a:extLst>
          </p:cNvPr>
          <p:cNvSpPr/>
          <p:nvPr/>
        </p:nvSpPr>
        <p:spPr>
          <a:xfrm>
            <a:off x="7834549" y="4729360"/>
            <a:ext cx="1197272"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53" name="Rectangle 652">
            <a:extLst>
              <a:ext uri="{FF2B5EF4-FFF2-40B4-BE49-F238E27FC236}">
                <a16:creationId xmlns:a16="http://schemas.microsoft.com/office/drawing/2014/main" id="{7D03D53B-AEAD-2E38-48B0-F46E27399709}"/>
              </a:ext>
            </a:extLst>
          </p:cNvPr>
          <p:cNvSpPr/>
          <p:nvPr/>
        </p:nvSpPr>
        <p:spPr>
          <a:xfrm>
            <a:off x="7899625" y="4750413"/>
            <a:ext cx="1199659"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Quadratic</a:t>
            </a:r>
          </a:p>
        </p:txBody>
      </p:sp>
      <p:sp>
        <p:nvSpPr>
          <p:cNvPr id="654" name="Rectangle 653">
            <a:extLst>
              <a:ext uri="{FF2B5EF4-FFF2-40B4-BE49-F238E27FC236}">
                <a16:creationId xmlns:a16="http://schemas.microsoft.com/office/drawing/2014/main" id="{1BB13746-F618-6A29-07EA-56901003854D}"/>
              </a:ext>
            </a:extLst>
          </p:cNvPr>
          <p:cNvSpPr/>
          <p:nvPr/>
        </p:nvSpPr>
        <p:spPr>
          <a:xfrm>
            <a:off x="4113708" y="4729360"/>
            <a:ext cx="1600760"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1" i="0" u="none" strike="noStrike" kern="1200" cap="none" spc="0" normalizeH="0" baseline="0" noProof="0" dirty="0">
              <a:ln>
                <a:noFill/>
              </a:ln>
              <a:solidFill>
                <a:prstClr val="white"/>
              </a:solidFill>
              <a:effectLst/>
              <a:uLnTx/>
              <a:uFillTx/>
              <a:ea typeface="+mn-ea"/>
              <a:cs typeface="+mn-cs"/>
            </a:endParaRPr>
          </a:p>
        </p:txBody>
      </p:sp>
      <p:sp>
        <p:nvSpPr>
          <p:cNvPr id="655" name="Rectangle 654">
            <a:extLst>
              <a:ext uri="{FF2B5EF4-FFF2-40B4-BE49-F238E27FC236}">
                <a16:creationId xmlns:a16="http://schemas.microsoft.com/office/drawing/2014/main" id="{5C5187C3-A08A-C1CA-4C27-1673F52C0425}"/>
              </a:ext>
            </a:extLst>
          </p:cNvPr>
          <p:cNvSpPr/>
          <p:nvPr/>
        </p:nvSpPr>
        <p:spPr>
          <a:xfrm>
            <a:off x="4171422" y="4750413"/>
            <a:ext cx="1603951"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1" i="0" u="none" strike="noStrike" kern="1200" cap="none" spc="0" normalizeH="0" baseline="0" noProof="0" dirty="0">
                <a:ln>
                  <a:noFill/>
                </a:ln>
                <a:solidFill>
                  <a:srgbClr val="000000"/>
                </a:solidFill>
                <a:effectLst/>
                <a:uLnTx/>
                <a:uFillTx/>
                <a:ea typeface="+mn-ea"/>
                <a:cs typeface="+mn-cs"/>
              </a:rPr>
              <a:t>SNL, </a:t>
            </a:r>
            <a:r>
              <a:rPr kumimoji="0" lang="en-US" sz="1200" b="1" i="0" u="none" strike="noStrike" kern="1200" cap="none" spc="0" normalizeH="0" baseline="0" noProof="0" dirty="0" err="1">
                <a:ln>
                  <a:noFill/>
                </a:ln>
                <a:solidFill>
                  <a:srgbClr val="000000"/>
                </a:solidFill>
                <a:effectLst/>
                <a:uLnTx/>
                <a:uFillTx/>
                <a:ea typeface="+mn-ea"/>
                <a:cs typeface="+mn-cs"/>
              </a:rPr>
              <a:t>Tranchida</a:t>
            </a:r>
            <a:endParaRPr kumimoji="0" lang="en-US" sz="1200" b="1" i="0" u="none" strike="noStrike" kern="1200" cap="none" spc="0" normalizeH="0" baseline="0" noProof="0" dirty="0">
              <a:ln>
                <a:noFill/>
              </a:ln>
              <a:solidFill>
                <a:srgbClr val="000000"/>
              </a:solidFill>
              <a:effectLst/>
              <a:uLnTx/>
              <a:uFillTx/>
              <a:ea typeface="+mn-ea"/>
              <a:cs typeface="+mn-cs"/>
            </a:endParaRPr>
          </a:p>
        </p:txBody>
      </p:sp>
      <p:sp>
        <p:nvSpPr>
          <p:cNvPr id="662" name="Rectangle 661">
            <a:extLst>
              <a:ext uri="{FF2B5EF4-FFF2-40B4-BE49-F238E27FC236}">
                <a16:creationId xmlns:a16="http://schemas.microsoft.com/office/drawing/2014/main" id="{FC1782A6-058E-F677-CAAC-5F56B3685A7E}"/>
              </a:ext>
            </a:extLst>
          </p:cNvPr>
          <p:cNvSpPr/>
          <p:nvPr/>
        </p:nvSpPr>
        <p:spPr>
          <a:xfrm>
            <a:off x="5712318" y="5135833"/>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663" name="Rectangle 662">
            <a:extLst>
              <a:ext uri="{FF2B5EF4-FFF2-40B4-BE49-F238E27FC236}">
                <a16:creationId xmlns:a16="http://schemas.microsoft.com/office/drawing/2014/main" id="{63973C42-F238-9F5F-ED34-765BE6C21729}"/>
              </a:ext>
            </a:extLst>
          </p:cNvPr>
          <p:cNvSpPr/>
          <p:nvPr/>
        </p:nvSpPr>
        <p:spPr>
          <a:xfrm>
            <a:off x="5770032" y="5156886"/>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1596</a:t>
            </a:r>
          </a:p>
        </p:txBody>
      </p:sp>
      <p:sp>
        <p:nvSpPr>
          <p:cNvPr id="664" name="Rectangle 663">
            <a:extLst>
              <a:ext uri="{FF2B5EF4-FFF2-40B4-BE49-F238E27FC236}">
                <a16:creationId xmlns:a16="http://schemas.microsoft.com/office/drawing/2014/main" id="{24849E94-BBFD-B88F-595E-EBBDF7964FFC}"/>
              </a:ext>
            </a:extLst>
          </p:cNvPr>
          <p:cNvSpPr/>
          <p:nvPr/>
        </p:nvSpPr>
        <p:spPr>
          <a:xfrm>
            <a:off x="6773771" y="5135833"/>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665" name="Rectangle 664">
            <a:extLst>
              <a:ext uri="{FF2B5EF4-FFF2-40B4-BE49-F238E27FC236}">
                <a16:creationId xmlns:a16="http://schemas.microsoft.com/office/drawing/2014/main" id="{E672078E-2CB2-B5D5-B7D7-F68D0142A860}"/>
              </a:ext>
            </a:extLst>
          </p:cNvPr>
          <p:cNvSpPr/>
          <p:nvPr/>
        </p:nvSpPr>
        <p:spPr>
          <a:xfrm>
            <a:off x="6831485" y="5156886"/>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&gt;5,000</a:t>
            </a:r>
          </a:p>
        </p:txBody>
      </p:sp>
      <p:sp>
        <p:nvSpPr>
          <p:cNvPr id="666" name="Rectangle 665">
            <a:extLst>
              <a:ext uri="{FF2B5EF4-FFF2-40B4-BE49-F238E27FC236}">
                <a16:creationId xmlns:a16="http://schemas.microsoft.com/office/drawing/2014/main" id="{69D7B533-5C17-A665-9A74-84317EE03771}"/>
              </a:ext>
            </a:extLst>
          </p:cNvPr>
          <p:cNvSpPr/>
          <p:nvPr/>
        </p:nvSpPr>
        <p:spPr>
          <a:xfrm>
            <a:off x="7836272" y="5135833"/>
            <a:ext cx="1197272"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667" name="Rectangle 666">
            <a:extLst>
              <a:ext uri="{FF2B5EF4-FFF2-40B4-BE49-F238E27FC236}">
                <a16:creationId xmlns:a16="http://schemas.microsoft.com/office/drawing/2014/main" id="{E3329B49-A12A-E861-E05D-1FE2100C2321}"/>
              </a:ext>
            </a:extLst>
          </p:cNvPr>
          <p:cNvSpPr/>
          <p:nvPr/>
        </p:nvSpPr>
        <p:spPr>
          <a:xfrm>
            <a:off x="7901348" y="5156886"/>
            <a:ext cx="1199659"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NN</a:t>
            </a:r>
          </a:p>
        </p:txBody>
      </p:sp>
      <p:sp>
        <p:nvSpPr>
          <p:cNvPr id="668" name="Rectangle 667">
            <a:extLst>
              <a:ext uri="{FF2B5EF4-FFF2-40B4-BE49-F238E27FC236}">
                <a16:creationId xmlns:a16="http://schemas.microsoft.com/office/drawing/2014/main" id="{409826BE-1293-8E63-D390-0DFC4E931E6F}"/>
              </a:ext>
            </a:extLst>
          </p:cNvPr>
          <p:cNvSpPr/>
          <p:nvPr/>
        </p:nvSpPr>
        <p:spPr>
          <a:xfrm>
            <a:off x="4115431" y="5135833"/>
            <a:ext cx="1600760"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b="0" i="0" u="none" strike="noStrike" kern="1200" cap="none" spc="0" normalizeH="0" baseline="0" noProof="0" dirty="0">
              <a:ln>
                <a:noFill/>
              </a:ln>
              <a:solidFill>
                <a:srgbClr val="C8792A"/>
              </a:solidFill>
              <a:effectLst/>
              <a:uLnTx/>
              <a:uFillTx/>
              <a:ea typeface="+mn-ea"/>
              <a:cs typeface="+mn-cs"/>
            </a:endParaRPr>
          </a:p>
        </p:txBody>
      </p:sp>
      <p:sp>
        <p:nvSpPr>
          <p:cNvPr id="669" name="Rectangle 668">
            <a:extLst>
              <a:ext uri="{FF2B5EF4-FFF2-40B4-BE49-F238E27FC236}">
                <a16:creationId xmlns:a16="http://schemas.microsoft.com/office/drawing/2014/main" id="{10ED7E74-04B4-01FF-02B1-8F74688C295E}"/>
              </a:ext>
            </a:extLst>
          </p:cNvPr>
          <p:cNvSpPr/>
          <p:nvPr/>
        </p:nvSpPr>
        <p:spPr>
          <a:xfrm>
            <a:off x="4173145" y="5156886"/>
            <a:ext cx="1603951"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b="0" i="0" u="none" strike="noStrike" kern="1200" cap="none" spc="0" normalizeH="0" baseline="0" noProof="0" dirty="0">
                <a:ln>
                  <a:noFill/>
                </a:ln>
                <a:solidFill>
                  <a:srgbClr val="C8792A"/>
                </a:solidFill>
                <a:effectLst/>
                <a:uLnTx/>
                <a:uFillTx/>
                <a:ea typeface="+mn-ea"/>
                <a:cs typeface="+mn-cs"/>
              </a:rPr>
              <a:t>UNLV, Zhu</a:t>
            </a:r>
          </a:p>
        </p:txBody>
      </p:sp>
      <p:sp>
        <p:nvSpPr>
          <p:cNvPr id="671" name="Slide Number Placeholder 5">
            <a:extLst>
              <a:ext uri="{FF2B5EF4-FFF2-40B4-BE49-F238E27FC236}">
                <a16:creationId xmlns:a16="http://schemas.microsoft.com/office/drawing/2014/main" id="{1CC0FA63-9C31-2585-0E9F-F1B3FA4E182D}"/>
              </a:ext>
            </a:extLst>
          </p:cNvPr>
          <p:cNvSpPr txBox="1">
            <a:spLocks/>
          </p:cNvSpPr>
          <p:nvPr/>
        </p:nvSpPr>
        <p:spPr>
          <a:xfrm>
            <a:off x="8567530" y="6535611"/>
            <a:ext cx="609600" cy="414588"/>
          </a:xfrm>
          <a:prstGeom prst="rect">
            <a:avLst/>
          </a:prstGeom>
        </p:spPr>
        <p:txBody>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092552A5-1676-4338-8794-F2C241E2F684}" type="slidenum">
              <a:rPr lang="en-US" smtClean="0"/>
              <a:pPr/>
              <a:t>9</a:t>
            </a:fld>
            <a:endParaRPr lang="en-US" dirty="0"/>
          </a:p>
        </p:txBody>
      </p:sp>
      <p:sp>
        <p:nvSpPr>
          <p:cNvPr id="329" name="Rectangle 328">
            <a:extLst>
              <a:ext uri="{FF2B5EF4-FFF2-40B4-BE49-F238E27FC236}">
                <a16:creationId xmlns:a16="http://schemas.microsoft.com/office/drawing/2014/main" id="{5843D2EF-1255-2464-B9C6-F032F9A52E6B}"/>
              </a:ext>
            </a:extLst>
          </p:cNvPr>
          <p:cNvSpPr/>
          <p:nvPr/>
        </p:nvSpPr>
        <p:spPr>
          <a:xfrm>
            <a:off x="263625" y="6206354"/>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i="0" u="none" strike="noStrike" kern="1200" cap="none" spc="0" normalizeH="0" baseline="0" noProof="0" dirty="0">
              <a:ln>
                <a:noFill/>
              </a:ln>
              <a:solidFill>
                <a:srgbClr val="C8792A"/>
              </a:solidFill>
              <a:effectLst/>
              <a:uLnTx/>
              <a:uFillTx/>
              <a:ea typeface="+mn-ea"/>
              <a:cs typeface="+mn-cs"/>
            </a:endParaRPr>
          </a:p>
        </p:txBody>
      </p:sp>
      <p:sp>
        <p:nvSpPr>
          <p:cNvPr id="330" name="Rectangle 329">
            <a:extLst>
              <a:ext uri="{FF2B5EF4-FFF2-40B4-BE49-F238E27FC236}">
                <a16:creationId xmlns:a16="http://schemas.microsoft.com/office/drawing/2014/main" id="{F763E8B7-9C3C-EDC9-659E-62900E390432}"/>
              </a:ext>
            </a:extLst>
          </p:cNvPr>
          <p:cNvSpPr/>
          <p:nvPr/>
        </p:nvSpPr>
        <p:spPr>
          <a:xfrm>
            <a:off x="321339" y="6227407"/>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lang="en-US" sz="1200" dirty="0">
                <a:solidFill>
                  <a:srgbClr val="C8792A"/>
                </a:solidFill>
              </a:rPr>
              <a:t>W</a:t>
            </a:r>
            <a:endParaRPr kumimoji="0" lang="en-US" sz="1200" i="0" u="none" strike="noStrike" kern="1200" cap="none" spc="0" normalizeH="0" baseline="0" noProof="0" dirty="0">
              <a:ln>
                <a:noFill/>
              </a:ln>
              <a:solidFill>
                <a:srgbClr val="C8792A"/>
              </a:solidFill>
              <a:effectLst/>
              <a:uLnTx/>
              <a:uFillTx/>
              <a:ea typeface="+mn-ea"/>
              <a:cs typeface="+mn-cs"/>
            </a:endParaRPr>
          </a:p>
        </p:txBody>
      </p:sp>
      <p:sp>
        <p:nvSpPr>
          <p:cNvPr id="331" name="Rectangle 330">
            <a:extLst>
              <a:ext uri="{FF2B5EF4-FFF2-40B4-BE49-F238E27FC236}">
                <a16:creationId xmlns:a16="http://schemas.microsoft.com/office/drawing/2014/main" id="{BFC12D86-D4D5-5924-9559-15ED6A0E0B21}"/>
              </a:ext>
            </a:extLst>
          </p:cNvPr>
          <p:cNvSpPr/>
          <p:nvPr/>
        </p:nvSpPr>
        <p:spPr>
          <a:xfrm>
            <a:off x="1329553" y="6206354"/>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i="0" u="none" strike="noStrike" kern="1200" cap="none" spc="0" normalizeH="0" baseline="0" noProof="0" dirty="0">
              <a:ln>
                <a:noFill/>
              </a:ln>
              <a:solidFill>
                <a:srgbClr val="C8792A"/>
              </a:solidFill>
              <a:effectLst/>
              <a:uLnTx/>
              <a:uFillTx/>
              <a:ea typeface="+mn-ea"/>
              <a:cs typeface="+mn-cs"/>
            </a:endParaRPr>
          </a:p>
        </p:txBody>
      </p:sp>
      <p:sp>
        <p:nvSpPr>
          <p:cNvPr id="332" name="Rectangle 331">
            <a:extLst>
              <a:ext uri="{FF2B5EF4-FFF2-40B4-BE49-F238E27FC236}">
                <a16:creationId xmlns:a16="http://schemas.microsoft.com/office/drawing/2014/main" id="{41B4DC1A-93D4-13BC-1DDB-F366614631BB}"/>
              </a:ext>
            </a:extLst>
          </p:cNvPr>
          <p:cNvSpPr/>
          <p:nvPr/>
        </p:nvSpPr>
        <p:spPr>
          <a:xfrm>
            <a:off x="1387268" y="6227407"/>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i="0" u="none" strike="noStrike" kern="1200" cap="none" spc="0" normalizeH="0" baseline="0" noProof="0" dirty="0">
                <a:ln>
                  <a:noFill/>
                </a:ln>
                <a:solidFill>
                  <a:srgbClr val="C8792A"/>
                </a:solidFill>
                <a:effectLst/>
                <a:uLnTx/>
                <a:uFillTx/>
                <a:ea typeface="+mn-ea"/>
                <a:cs typeface="+mn-cs"/>
              </a:rPr>
              <a:t>2022</a:t>
            </a:r>
          </a:p>
        </p:txBody>
      </p:sp>
      <p:sp>
        <p:nvSpPr>
          <p:cNvPr id="333" name="Rectangle 332">
            <a:extLst>
              <a:ext uri="{FF2B5EF4-FFF2-40B4-BE49-F238E27FC236}">
                <a16:creationId xmlns:a16="http://schemas.microsoft.com/office/drawing/2014/main" id="{AA67D6FC-E44A-393D-1CD1-27EB2316E341}"/>
              </a:ext>
            </a:extLst>
          </p:cNvPr>
          <p:cNvSpPr/>
          <p:nvPr/>
        </p:nvSpPr>
        <p:spPr>
          <a:xfrm>
            <a:off x="2392601" y="6206354"/>
            <a:ext cx="1974499"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i="0" u="none" strike="noStrike" kern="1200" cap="none" spc="0" normalizeH="0" baseline="0" noProof="0" dirty="0">
              <a:ln>
                <a:noFill/>
              </a:ln>
              <a:solidFill>
                <a:srgbClr val="C8792A"/>
              </a:solidFill>
              <a:effectLst/>
              <a:uLnTx/>
              <a:uFillTx/>
              <a:ea typeface="+mn-ea"/>
              <a:cs typeface="+mn-cs"/>
            </a:endParaRPr>
          </a:p>
        </p:txBody>
      </p:sp>
      <p:sp>
        <p:nvSpPr>
          <p:cNvPr id="334" name="Rectangle 333">
            <a:extLst>
              <a:ext uri="{FF2B5EF4-FFF2-40B4-BE49-F238E27FC236}">
                <a16:creationId xmlns:a16="http://schemas.microsoft.com/office/drawing/2014/main" id="{2F4EC16D-8C39-BB5A-4FF1-08485381A8E1}"/>
              </a:ext>
            </a:extLst>
          </p:cNvPr>
          <p:cNvSpPr/>
          <p:nvPr/>
        </p:nvSpPr>
        <p:spPr>
          <a:xfrm>
            <a:off x="2429518" y="6227407"/>
            <a:ext cx="1978436" cy="261610"/>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100" i="0" u="none" strike="noStrike" kern="1200" cap="none" spc="0" normalizeH="0" baseline="0" noProof="0" dirty="0">
                <a:ln>
                  <a:noFill/>
                </a:ln>
                <a:solidFill>
                  <a:srgbClr val="C8792A"/>
                </a:solidFill>
                <a:effectLst/>
                <a:uLnTx/>
                <a:uFillTx/>
                <a:ea typeface="+mn-ea"/>
                <a:cs typeface="+mn-cs"/>
              </a:rPr>
              <a:t>Model form selection</a:t>
            </a:r>
          </a:p>
        </p:txBody>
      </p:sp>
      <p:sp>
        <p:nvSpPr>
          <p:cNvPr id="335" name="Rectangle 334">
            <a:extLst>
              <a:ext uri="{FF2B5EF4-FFF2-40B4-BE49-F238E27FC236}">
                <a16:creationId xmlns:a16="http://schemas.microsoft.com/office/drawing/2014/main" id="{4B68A70C-507D-AB9E-4906-069483D7EEE6}"/>
              </a:ext>
            </a:extLst>
          </p:cNvPr>
          <p:cNvSpPr/>
          <p:nvPr/>
        </p:nvSpPr>
        <p:spPr>
          <a:xfrm>
            <a:off x="5704435" y="6206354"/>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i="0" u="none" strike="noStrike" kern="1200" cap="none" spc="0" normalizeH="0" baseline="0" noProof="0" dirty="0">
              <a:ln>
                <a:noFill/>
              </a:ln>
              <a:solidFill>
                <a:srgbClr val="C8792A"/>
              </a:solidFill>
              <a:effectLst/>
              <a:uLnTx/>
              <a:uFillTx/>
              <a:ea typeface="+mn-ea"/>
              <a:cs typeface="+mn-cs"/>
            </a:endParaRPr>
          </a:p>
        </p:txBody>
      </p:sp>
      <p:sp>
        <p:nvSpPr>
          <p:cNvPr id="336" name="Rectangle 335">
            <a:extLst>
              <a:ext uri="{FF2B5EF4-FFF2-40B4-BE49-F238E27FC236}">
                <a16:creationId xmlns:a16="http://schemas.microsoft.com/office/drawing/2014/main" id="{B5F676C1-C8EB-041F-38FC-7D2952FDC91A}"/>
              </a:ext>
            </a:extLst>
          </p:cNvPr>
          <p:cNvSpPr/>
          <p:nvPr/>
        </p:nvSpPr>
        <p:spPr>
          <a:xfrm>
            <a:off x="5762150" y="6227407"/>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i="0" u="none" strike="noStrike" kern="1200" cap="none" spc="0" normalizeH="0" baseline="0" noProof="0" dirty="0">
                <a:ln>
                  <a:noFill/>
                </a:ln>
                <a:solidFill>
                  <a:srgbClr val="C8792A"/>
                </a:solidFill>
                <a:effectLst/>
                <a:uLnTx/>
                <a:uFillTx/>
                <a:ea typeface="+mn-ea"/>
                <a:cs typeface="+mn-cs"/>
              </a:rPr>
              <a:t>-</a:t>
            </a:r>
          </a:p>
        </p:txBody>
      </p:sp>
      <p:sp>
        <p:nvSpPr>
          <p:cNvPr id="337" name="Rectangle 336">
            <a:extLst>
              <a:ext uri="{FF2B5EF4-FFF2-40B4-BE49-F238E27FC236}">
                <a16:creationId xmlns:a16="http://schemas.microsoft.com/office/drawing/2014/main" id="{38DBCA7D-B102-4213-C37D-4967EE0A4CA7}"/>
              </a:ext>
            </a:extLst>
          </p:cNvPr>
          <p:cNvSpPr/>
          <p:nvPr/>
        </p:nvSpPr>
        <p:spPr>
          <a:xfrm>
            <a:off x="6765888" y="6206354"/>
            <a:ext cx="1063045"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i="0" u="none" strike="noStrike" kern="1200" cap="none" spc="0" normalizeH="0" baseline="0" noProof="0" dirty="0">
              <a:ln>
                <a:noFill/>
              </a:ln>
              <a:solidFill>
                <a:srgbClr val="C8792A"/>
              </a:solidFill>
              <a:effectLst/>
              <a:uLnTx/>
              <a:uFillTx/>
              <a:ea typeface="+mn-ea"/>
              <a:cs typeface="+mn-cs"/>
            </a:endParaRPr>
          </a:p>
        </p:txBody>
      </p:sp>
      <p:sp>
        <p:nvSpPr>
          <p:cNvPr id="338" name="Rectangle 337">
            <a:extLst>
              <a:ext uri="{FF2B5EF4-FFF2-40B4-BE49-F238E27FC236}">
                <a16:creationId xmlns:a16="http://schemas.microsoft.com/office/drawing/2014/main" id="{8A303523-C80E-93B1-5EF9-598F5D1A4272}"/>
              </a:ext>
            </a:extLst>
          </p:cNvPr>
          <p:cNvSpPr/>
          <p:nvPr/>
        </p:nvSpPr>
        <p:spPr>
          <a:xfrm>
            <a:off x="6823603" y="6227407"/>
            <a:ext cx="1065164"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i="0" u="none" strike="noStrike" kern="1200" cap="none" spc="0" normalizeH="0" baseline="0" noProof="0" dirty="0">
                <a:ln>
                  <a:noFill/>
                </a:ln>
                <a:solidFill>
                  <a:srgbClr val="C8792A"/>
                </a:solidFill>
                <a:effectLst/>
                <a:uLnTx/>
                <a:uFillTx/>
                <a:ea typeface="+mn-ea"/>
                <a:cs typeface="+mn-cs"/>
              </a:rPr>
              <a:t>330,000</a:t>
            </a:r>
          </a:p>
        </p:txBody>
      </p:sp>
      <p:sp>
        <p:nvSpPr>
          <p:cNvPr id="339" name="Rectangle 338">
            <a:extLst>
              <a:ext uri="{FF2B5EF4-FFF2-40B4-BE49-F238E27FC236}">
                <a16:creationId xmlns:a16="http://schemas.microsoft.com/office/drawing/2014/main" id="{5322CC85-26F0-D535-7C29-BBB455FF51E5}"/>
              </a:ext>
            </a:extLst>
          </p:cNvPr>
          <p:cNvSpPr/>
          <p:nvPr/>
        </p:nvSpPr>
        <p:spPr>
          <a:xfrm>
            <a:off x="7828390" y="6206354"/>
            <a:ext cx="1197272"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i="0" u="none" strike="noStrike" kern="1200" cap="none" spc="0" normalizeH="0" baseline="0" noProof="0" dirty="0">
              <a:ln>
                <a:noFill/>
              </a:ln>
              <a:solidFill>
                <a:srgbClr val="C8792A"/>
              </a:solidFill>
              <a:effectLst/>
              <a:uLnTx/>
              <a:uFillTx/>
              <a:ea typeface="+mn-ea"/>
              <a:cs typeface="+mn-cs"/>
            </a:endParaRPr>
          </a:p>
        </p:txBody>
      </p:sp>
      <p:sp>
        <p:nvSpPr>
          <p:cNvPr id="340" name="Rectangle 339">
            <a:extLst>
              <a:ext uri="{FF2B5EF4-FFF2-40B4-BE49-F238E27FC236}">
                <a16:creationId xmlns:a16="http://schemas.microsoft.com/office/drawing/2014/main" id="{01CAB806-D742-9063-5641-06CB38F81AC1}"/>
              </a:ext>
            </a:extLst>
          </p:cNvPr>
          <p:cNvSpPr/>
          <p:nvPr/>
        </p:nvSpPr>
        <p:spPr>
          <a:xfrm>
            <a:off x="7893466" y="6227407"/>
            <a:ext cx="1199659"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kumimoji="0" lang="en-US" sz="1200" i="0" u="none" strike="noStrike" kern="1200" cap="none" spc="0" normalizeH="0" baseline="0" noProof="0" dirty="0">
                <a:ln>
                  <a:noFill/>
                </a:ln>
                <a:solidFill>
                  <a:srgbClr val="C8792A"/>
                </a:solidFill>
                <a:effectLst/>
                <a:uLnTx/>
                <a:uFillTx/>
                <a:ea typeface="+mn-ea"/>
                <a:cs typeface="+mn-cs"/>
              </a:rPr>
              <a:t>NN</a:t>
            </a:r>
          </a:p>
        </p:txBody>
      </p:sp>
      <p:sp>
        <p:nvSpPr>
          <p:cNvPr id="341" name="Rectangle 340">
            <a:extLst>
              <a:ext uri="{FF2B5EF4-FFF2-40B4-BE49-F238E27FC236}">
                <a16:creationId xmlns:a16="http://schemas.microsoft.com/office/drawing/2014/main" id="{D0BB9132-7012-8B5A-576E-382DB57F3250}"/>
              </a:ext>
            </a:extLst>
          </p:cNvPr>
          <p:cNvSpPr/>
          <p:nvPr/>
        </p:nvSpPr>
        <p:spPr>
          <a:xfrm>
            <a:off x="4107548" y="6206354"/>
            <a:ext cx="1600760" cy="397450"/>
          </a:xfrm>
          <a:prstGeom prst="rect">
            <a:avLst/>
          </a:prstGeom>
          <a:gradFill flip="none" rotWithShape="1">
            <a:gsLst>
              <a:gs pos="0">
                <a:schemeClr val="bg1">
                  <a:alpha val="0"/>
                </a:schemeClr>
              </a:gs>
              <a:gs pos="50000">
                <a:schemeClr val="bg1">
                  <a:lumMod val="95000"/>
                </a:schemeClr>
              </a:gs>
              <a:gs pos="100000">
                <a:schemeClr val="bg1">
                  <a:lumMod val="85000"/>
                </a:schemeClr>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100" i="0" u="none" strike="noStrike" kern="1200" cap="none" spc="0" normalizeH="0" baseline="0" noProof="0" dirty="0">
              <a:ln>
                <a:noFill/>
              </a:ln>
              <a:solidFill>
                <a:srgbClr val="C8792A"/>
              </a:solidFill>
              <a:effectLst/>
              <a:uLnTx/>
              <a:uFillTx/>
              <a:ea typeface="+mn-ea"/>
              <a:cs typeface="+mn-cs"/>
            </a:endParaRPr>
          </a:p>
        </p:txBody>
      </p:sp>
      <p:sp>
        <p:nvSpPr>
          <p:cNvPr id="342" name="Rectangle 341">
            <a:extLst>
              <a:ext uri="{FF2B5EF4-FFF2-40B4-BE49-F238E27FC236}">
                <a16:creationId xmlns:a16="http://schemas.microsoft.com/office/drawing/2014/main" id="{6CE01014-50E3-1D68-13B7-33A2180DC154}"/>
              </a:ext>
            </a:extLst>
          </p:cNvPr>
          <p:cNvSpPr/>
          <p:nvPr/>
        </p:nvSpPr>
        <p:spPr>
          <a:xfrm>
            <a:off x="4165262" y="6227407"/>
            <a:ext cx="1603951" cy="276999"/>
          </a:xfrm>
          <a:prstGeom prst="rect">
            <a:avLst/>
          </a:prstGeom>
        </p:spPr>
        <p:txBody>
          <a:bodyPr wrap="square">
            <a:spAutoFit/>
          </a:bodyPr>
          <a:lstStyle/>
          <a:p>
            <a:pPr marL="0" marR="0" lvl="0" indent="0" algn="l" defTabSz="914400" rtl="0" eaLnBrk="1" fontAlgn="base" latinLnBrk="0" hangingPunct="1">
              <a:lnSpc>
                <a:spcPct val="100000"/>
              </a:lnSpc>
              <a:spcBef>
                <a:spcPts val="300"/>
              </a:spcBef>
              <a:spcAft>
                <a:spcPct val="0"/>
              </a:spcAft>
              <a:buClrTx/>
              <a:buSzTx/>
              <a:buFontTx/>
              <a:buNone/>
              <a:tabLst/>
              <a:defRPr/>
            </a:pPr>
            <a:r>
              <a:rPr lang="en-US" sz="1200" dirty="0">
                <a:solidFill>
                  <a:srgbClr val="C8792A"/>
                </a:solidFill>
              </a:rPr>
              <a:t>LANL/SNL</a:t>
            </a:r>
            <a:endParaRPr kumimoji="0" lang="en-US" sz="1200" i="0" u="none" strike="noStrike" kern="1200" cap="none" spc="0" normalizeH="0" baseline="0" noProof="0" dirty="0">
              <a:ln>
                <a:noFill/>
              </a:ln>
              <a:solidFill>
                <a:srgbClr val="C8792A"/>
              </a:solidFill>
              <a:effectLst/>
              <a:uLnTx/>
              <a:uFillTx/>
              <a:ea typeface="+mn-ea"/>
              <a:cs typeface="+mn-cs"/>
            </a:endParaRPr>
          </a:p>
        </p:txBody>
      </p:sp>
    </p:spTree>
    <p:extLst>
      <p:ext uri="{BB962C8B-B14F-4D97-AF65-F5344CB8AC3E}">
        <p14:creationId xmlns:p14="http://schemas.microsoft.com/office/powerpoint/2010/main" val="1782298808"/>
      </p:ext>
    </p:extLst>
  </p:cSld>
  <p:clrMapOvr>
    <a:masterClrMapping/>
  </p:clrMapOvr>
  <mc:AlternateContent xmlns:mc="http://schemas.openxmlformats.org/markup-compatibility/2006" xmlns:p14="http://schemas.microsoft.com/office/powerpoint/2010/main">
    <mc:Choice Requires="p14">
      <p:transition spd="slow" p14:dur="2000" advTm="21662"/>
    </mc:Choice>
    <mc:Fallback xmlns="">
      <p:transition spd="slow" advTm="21662"/>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D9A364-D799-ED8B-3A0A-18D53F0A5913}"/>
              </a:ext>
            </a:extLst>
          </p:cNvPr>
          <p:cNvSpPr>
            <a:spLocks noGrp="1"/>
          </p:cNvSpPr>
          <p:nvPr>
            <p:ph type="title"/>
          </p:nvPr>
        </p:nvSpPr>
        <p:spPr>
          <a:xfrm>
            <a:off x="1028700" y="2766218"/>
            <a:ext cx="7086600" cy="1325563"/>
          </a:xfrm>
        </p:spPr>
        <p:txBody>
          <a:bodyPr>
            <a:normAutofit fontScale="90000"/>
          </a:bodyPr>
          <a:lstStyle/>
          <a:p>
            <a:pPr algn="ctr"/>
            <a:r>
              <a:rPr lang="en-US" sz="4400" dirty="0"/>
              <a:t>The trouble with (atomistic) training sets</a:t>
            </a:r>
            <a:br>
              <a:rPr lang="en-US" sz="4400" dirty="0"/>
            </a:br>
            <a:r>
              <a:rPr lang="en-US" sz="1600" i="1" dirty="0"/>
              <a:t>… and some solutions!</a:t>
            </a:r>
            <a:endParaRPr lang="en-US" sz="4400" i="1" dirty="0"/>
          </a:p>
        </p:txBody>
      </p:sp>
    </p:spTree>
    <p:extLst>
      <p:ext uri="{BB962C8B-B14F-4D97-AF65-F5344CB8AC3E}">
        <p14:creationId xmlns:p14="http://schemas.microsoft.com/office/powerpoint/2010/main" val="2973029223"/>
      </p:ext>
    </p:extLst>
  </p:cSld>
  <p:clrMapOvr>
    <a:masterClrMapping/>
  </p:clrMapOvr>
  <mc:AlternateContent xmlns:mc="http://schemas.openxmlformats.org/markup-compatibility/2006" xmlns:p14="http://schemas.microsoft.com/office/powerpoint/2010/main">
    <mc:Choice Requires="p14">
      <p:transition spd="slow" p14:dur="2000" advTm="9390"/>
    </mc:Choice>
    <mc:Fallback xmlns="">
      <p:transition spd="slow" advTm="9390"/>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CFBF0B9-F735-2B0F-E17D-55B62E41543D}"/>
              </a:ext>
            </a:extLst>
          </p:cNvPr>
          <p:cNvSpPr>
            <a:spLocks noGrp="1"/>
          </p:cNvSpPr>
          <p:nvPr>
            <p:ph type="title"/>
          </p:nvPr>
        </p:nvSpPr>
        <p:spPr>
          <a:xfrm>
            <a:off x="140246" y="97800"/>
            <a:ext cx="7886700" cy="838201"/>
          </a:xfrm>
        </p:spPr>
        <p:txBody>
          <a:bodyPr>
            <a:noAutofit/>
          </a:bodyPr>
          <a:lstStyle/>
          <a:p>
            <a:r>
              <a:rPr lang="en-US" sz="2400" b="1" dirty="0"/>
              <a:t>Creating and curating MLIAP training sets is one of the field’s biggest challenges.</a:t>
            </a:r>
          </a:p>
        </p:txBody>
      </p:sp>
      <p:sp>
        <p:nvSpPr>
          <p:cNvPr id="25" name="Rectangle 24">
            <a:extLst>
              <a:ext uri="{FF2B5EF4-FFF2-40B4-BE49-F238E27FC236}">
                <a16:creationId xmlns:a16="http://schemas.microsoft.com/office/drawing/2014/main" id="{C32A3A58-5DC9-75F8-9734-B055B5C65218}"/>
              </a:ext>
            </a:extLst>
          </p:cNvPr>
          <p:cNvSpPr/>
          <p:nvPr/>
        </p:nvSpPr>
        <p:spPr>
          <a:xfrm>
            <a:off x="304800" y="-726439"/>
            <a:ext cx="2473369" cy="276999"/>
          </a:xfrm>
          <a:prstGeom prst="rect">
            <a:avLst/>
          </a:prstGeom>
        </p:spPr>
        <p:txBody>
          <a:bodyPr wrap="none">
            <a:spAutoFit/>
          </a:bodyPr>
          <a:lstStyle/>
          <a:p>
            <a:r>
              <a:rPr lang="en-US" sz="1200" dirty="0"/>
              <a:t>https://</a:t>
            </a:r>
            <a:r>
              <a:rPr lang="en-US" sz="1200" dirty="0" err="1"/>
              <a:t>github.com</a:t>
            </a:r>
            <a:r>
              <a:rPr lang="en-US" sz="1200" dirty="0"/>
              <a:t>/FitSNAP/FitSNAP</a:t>
            </a:r>
          </a:p>
        </p:txBody>
      </p:sp>
      <p:grpSp>
        <p:nvGrpSpPr>
          <p:cNvPr id="4" name="Group 3">
            <a:extLst>
              <a:ext uri="{FF2B5EF4-FFF2-40B4-BE49-F238E27FC236}">
                <a16:creationId xmlns:a16="http://schemas.microsoft.com/office/drawing/2014/main" id="{803560F4-3C02-AA32-FBEA-F172D127D10A}"/>
              </a:ext>
            </a:extLst>
          </p:cNvPr>
          <p:cNvGrpSpPr/>
          <p:nvPr/>
        </p:nvGrpSpPr>
        <p:grpSpPr>
          <a:xfrm>
            <a:off x="0" y="1041204"/>
            <a:ext cx="5520293" cy="2964233"/>
            <a:chOff x="-142748" y="990600"/>
            <a:chExt cx="5886056" cy="3160637"/>
          </a:xfrm>
        </p:grpSpPr>
        <p:sp>
          <p:nvSpPr>
            <p:cNvPr id="143" name="TextBox 142">
              <a:extLst>
                <a:ext uri="{FF2B5EF4-FFF2-40B4-BE49-F238E27FC236}">
                  <a16:creationId xmlns:a16="http://schemas.microsoft.com/office/drawing/2014/main" id="{D22DA898-DD52-780A-981A-FBB8C8AC35A8}"/>
                </a:ext>
              </a:extLst>
            </p:cNvPr>
            <p:cNvSpPr txBox="1"/>
            <p:nvPr/>
          </p:nvSpPr>
          <p:spPr>
            <a:xfrm>
              <a:off x="665004" y="3807446"/>
              <a:ext cx="2272755" cy="324447"/>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n-US" sz="1600" dirty="0">
                  <a:solidFill>
                    <a:prstClr val="black"/>
                  </a:solidFill>
                </a:rPr>
                <a:t>Bulk crystal </a:t>
              </a:r>
              <a:endParaRPr kumimoji="0" lang="en-US" sz="1600" b="0" i="0" u="none" strike="noStrike" kern="1200" cap="none" spc="0" normalizeH="0" baseline="0" noProof="0" dirty="0">
                <a:ln>
                  <a:noFill/>
                </a:ln>
                <a:solidFill>
                  <a:prstClr val="black"/>
                </a:solidFill>
                <a:effectLst/>
                <a:uLnTx/>
                <a:uFillTx/>
              </a:endParaRPr>
            </a:p>
          </p:txBody>
        </p:sp>
        <p:pic>
          <p:nvPicPr>
            <p:cNvPr id="144" name="Picture 143">
              <a:extLst>
                <a:ext uri="{FF2B5EF4-FFF2-40B4-BE49-F238E27FC236}">
                  <a16:creationId xmlns:a16="http://schemas.microsoft.com/office/drawing/2014/main" id="{5A9A9403-8B38-AB9A-6A32-015FD35700C3}"/>
                </a:ext>
              </a:extLst>
            </p:cNvPr>
            <p:cNvPicPr>
              <a:picLocks noChangeAspect="1"/>
            </p:cNvPicPr>
            <p:nvPr/>
          </p:nvPicPr>
          <p:blipFill>
            <a:blip r:embed="rId4"/>
            <a:stretch>
              <a:fillRect/>
            </a:stretch>
          </p:blipFill>
          <p:spPr>
            <a:xfrm>
              <a:off x="0" y="2253333"/>
              <a:ext cx="1715523" cy="1598055"/>
            </a:xfrm>
            <a:prstGeom prst="rect">
              <a:avLst/>
            </a:prstGeom>
          </p:spPr>
        </p:pic>
        <p:pic>
          <p:nvPicPr>
            <p:cNvPr id="145" name="Picture 144">
              <a:extLst>
                <a:ext uri="{FF2B5EF4-FFF2-40B4-BE49-F238E27FC236}">
                  <a16:creationId xmlns:a16="http://schemas.microsoft.com/office/drawing/2014/main" id="{058A5339-2E13-5AF5-282B-024F3BD11A69}"/>
                </a:ext>
              </a:extLst>
            </p:cNvPr>
            <p:cNvPicPr>
              <a:picLocks noChangeAspect="1"/>
            </p:cNvPicPr>
            <p:nvPr/>
          </p:nvPicPr>
          <p:blipFill>
            <a:blip r:embed="rId5"/>
            <a:stretch>
              <a:fillRect/>
            </a:stretch>
          </p:blipFill>
          <p:spPr>
            <a:xfrm>
              <a:off x="1742207" y="2303751"/>
              <a:ext cx="1557503" cy="1471203"/>
            </a:xfrm>
            <a:prstGeom prst="rect">
              <a:avLst/>
            </a:prstGeom>
          </p:spPr>
        </p:pic>
        <p:sp>
          <p:nvSpPr>
            <p:cNvPr id="146" name="TextBox 145">
              <a:extLst>
                <a:ext uri="{FF2B5EF4-FFF2-40B4-BE49-F238E27FC236}">
                  <a16:creationId xmlns:a16="http://schemas.microsoft.com/office/drawing/2014/main" id="{618D2674-F363-7850-EDD5-DE4D90D9D4D3}"/>
                </a:ext>
              </a:extLst>
            </p:cNvPr>
            <p:cNvSpPr txBox="1"/>
            <p:nvPr/>
          </p:nvSpPr>
          <p:spPr>
            <a:xfrm>
              <a:off x="3046417" y="3772104"/>
              <a:ext cx="1841263" cy="379133"/>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Interfaces</a:t>
              </a:r>
            </a:p>
          </p:txBody>
        </p:sp>
        <p:pic>
          <p:nvPicPr>
            <p:cNvPr id="147" name="Picture 146">
              <a:extLst>
                <a:ext uri="{FF2B5EF4-FFF2-40B4-BE49-F238E27FC236}">
                  <a16:creationId xmlns:a16="http://schemas.microsoft.com/office/drawing/2014/main" id="{AD59D217-D3BA-7399-345E-CC1F339297A6}"/>
                </a:ext>
              </a:extLst>
            </p:cNvPr>
            <p:cNvPicPr>
              <a:picLocks noChangeAspect="1"/>
            </p:cNvPicPr>
            <p:nvPr/>
          </p:nvPicPr>
          <p:blipFill>
            <a:blip r:embed="rId6"/>
            <a:stretch>
              <a:fillRect/>
            </a:stretch>
          </p:blipFill>
          <p:spPr>
            <a:xfrm>
              <a:off x="3383875" y="1181391"/>
              <a:ext cx="1166348" cy="2650293"/>
            </a:xfrm>
            <a:prstGeom prst="rect">
              <a:avLst/>
            </a:prstGeom>
          </p:spPr>
        </p:pic>
        <p:pic>
          <p:nvPicPr>
            <p:cNvPr id="148" name="Picture 147">
              <a:extLst>
                <a:ext uri="{FF2B5EF4-FFF2-40B4-BE49-F238E27FC236}">
                  <a16:creationId xmlns:a16="http://schemas.microsoft.com/office/drawing/2014/main" id="{C7559F4B-72EC-7AA1-BC86-3822F0A660E0}"/>
                </a:ext>
              </a:extLst>
            </p:cNvPr>
            <p:cNvPicPr>
              <a:picLocks noChangeAspect="1"/>
            </p:cNvPicPr>
            <p:nvPr/>
          </p:nvPicPr>
          <p:blipFill>
            <a:blip r:embed="rId7"/>
            <a:stretch>
              <a:fillRect/>
            </a:stretch>
          </p:blipFill>
          <p:spPr>
            <a:xfrm>
              <a:off x="4606014" y="990600"/>
              <a:ext cx="1027881" cy="2966170"/>
            </a:xfrm>
            <a:prstGeom prst="rect">
              <a:avLst/>
            </a:prstGeom>
          </p:spPr>
        </p:pic>
        <p:sp>
          <p:nvSpPr>
            <p:cNvPr id="149" name="TextBox 148">
              <a:extLst>
                <a:ext uri="{FF2B5EF4-FFF2-40B4-BE49-F238E27FC236}">
                  <a16:creationId xmlns:a16="http://schemas.microsoft.com/office/drawing/2014/main" id="{F40EC059-1212-1F1A-279C-C3CA9922ACD0}"/>
                </a:ext>
              </a:extLst>
            </p:cNvPr>
            <p:cNvSpPr txBox="1"/>
            <p:nvPr/>
          </p:nvSpPr>
          <p:spPr>
            <a:xfrm>
              <a:off x="4611795" y="3772104"/>
              <a:ext cx="1131513" cy="379133"/>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Liquids</a:t>
              </a:r>
            </a:p>
          </p:txBody>
        </p:sp>
        <p:sp>
          <p:nvSpPr>
            <p:cNvPr id="150" name="TextBox 149">
              <a:extLst>
                <a:ext uri="{FF2B5EF4-FFF2-40B4-BE49-F238E27FC236}">
                  <a16:creationId xmlns:a16="http://schemas.microsoft.com/office/drawing/2014/main" id="{2A1602A9-C821-D6CC-3396-0C09AC2BAF0A}"/>
                </a:ext>
              </a:extLst>
            </p:cNvPr>
            <p:cNvSpPr txBox="1"/>
            <p:nvPr/>
          </p:nvSpPr>
          <p:spPr>
            <a:xfrm>
              <a:off x="989108" y="1781603"/>
              <a:ext cx="365660" cy="379133"/>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W</a:t>
              </a:r>
            </a:p>
          </p:txBody>
        </p:sp>
        <p:sp>
          <p:nvSpPr>
            <p:cNvPr id="151" name="TextBox 150">
              <a:extLst>
                <a:ext uri="{FF2B5EF4-FFF2-40B4-BE49-F238E27FC236}">
                  <a16:creationId xmlns:a16="http://schemas.microsoft.com/office/drawing/2014/main" id="{C6DB9862-713D-5AA6-28D2-34F5F9E5BBC5}"/>
                </a:ext>
              </a:extLst>
            </p:cNvPr>
            <p:cNvSpPr txBox="1"/>
            <p:nvPr/>
          </p:nvSpPr>
          <p:spPr>
            <a:xfrm>
              <a:off x="1953126" y="1781029"/>
              <a:ext cx="506586" cy="379133"/>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a:ln>
                    <a:noFill/>
                  </a:ln>
                  <a:solidFill>
                    <a:prstClr val="black"/>
                  </a:solidFill>
                  <a:effectLst/>
                  <a:uLnTx/>
                  <a:uFillTx/>
                  <a:ea typeface="+mn-ea"/>
                  <a:cs typeface="+mn-cs"/>
                </a:rPr>
                <a:t>Zr</a:t>
              </a:r>
            </a:p>
          </p:txBody>
        </p:sp>
        <p:sp>
          <p:nvSpPr>
            <p:cNvPr id="152" name="TextBox 151">
              <a:extLst>
                <a:ext uri="{FF2B5EF4-FFF2-40B4-BE49-F238E27FC236}">
                  <a16:creationId xmlns:a16="http://schemas.microsoft.com/office/drawing/2014/main" id="{1C8EEB9E-9B4D-3E14-F451-7714BFF9CE27}"/>
                </a:ext>
              </a:extLst>
            </p:cNvPr>
            <p:cNvSpPr txBox="1"/>
            <p:nvPr/>
          </p:nvSpPr>
          <p:spPr>
            <a:xfrm>
              <a:off x="3046417" y="1810436"/>
              <a:ext cx="506586" cy="379133"/>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prstClr val="black"/>
                  </a:solidFill>
                  <a:effectLst/>
                  <a:uLnTx/>
                  <a:uFillTx/>
                  <a:ea typeface="+mn-ea"/>
                  <a:cs typeface="+mn-cs"/>
                </a:rPr>
                <a:t>C</a:t>
              </a:r>
            </a:p>
          </p:txBody>
        </p:sp>
        <p:pic>
          <p:nvPicPr>
            <p:cNvPr id="153" name="Picture 152">
              <a:extLst>
                <a:ext uri="{FF2B5EF4-FFF2-40B4-BE49-F238E27FC236}">
                  <a16:creationId xmlns:a16="http://schemas.microsoft.com/office/drawing/2014/main" id="{46D06A0C-8599-9752-40D1-9BEC92759C99}"/>
                </a:ext>
              </a:extLst>
            </p:cNvPr>
            <p:cNvPicPr>
              <a:picLocks noChangeAspect="1"/>
            </p:cNvPicPr>
            <p:nvPr/>
          </p:nvPicPr>
          <p:blipFill>
            <a:blip r:embed="rId8"/>
            <a:stretch>
              <a:fillRect/>
            </a:stretch>
          </p:blipFill>
          <p:spPr>
            <a:xfrm>
              <a:off x="450104" y="1696354"/>
              <a:ext cx="551827" cy="539830"/>
            </a:xfrm>
            <a:prstGeom prst="rect">
              <a:avLst/>
            </a:prstGeom>
          </p:spPr>
        </p:pic>
        <p:pic>
          <p:nvPicPr>
            <p:cNvPr id="154" name="Picture 153">
              <a:extLst>
                <a:ext uri="{FF2B5EF4-FFF2-40B4-BE49-F238E27FC236}">
                  <a16:creationId xmlns:a16="http://schemas.microsoft.com/office/drawing/2014/main" id="{5A4E4B31-BDAC-1460-D89C-A63E0DC85267}"/>
                </a:ext>
              </a:extLst>
            </p:cNvPr>
            <p:cNvPicPr>
              <a:picLocks noChangeAspect="1"/>
            </p:cNvPicPr>
            <p:nvPr/>
          </p:nvPicPr>
          <p:blipFill>
            <a:blip r:embed="rId9"/>
            <a:stretch>
              <a:fillRect/>
            </a:stretch>
          </p:blipFill>
          <p:spPr>
            <a:xfrm>
              <a:off x="1403808" y="1695741"/>
              <a:ext cx="565617" cy="539907"/>
            </a:xfrm>
            <a:prstGeom prst="rect">
              <a:avLst/>
            </a:prstGeom>
          </p:spPr>
        </p:pic>
        <p:pic>
          <p:nvPicPr>
            <p:cNvPr id="155" name="Picture 154">
              <a:extLst>
                <a:ext uri="{FF2B5EF4-FFF2-40B4-BE49-F238E27FC236}">
                  <a16:creationId xmlns:a16="http://schemas.microsoft.com/office/drawing/2014/main" id="{904D73F3-6E98-00FF-1ED0-A40708D89C72}"/>
                </a:ext>
              </a:extLst>
            </p:cNvPr>
            <p:cNvPicPr>
              <a:picLocks noChangeAspect="1"/>
            </p:cNvPicPr>
            <p:nvPr/>
          </p:nvPicPr>
          <p:blipFill>
            <a:blip r:embed="rId10"/>
            <a:stretch>
              <a:fillRect/>
            </a:stretch>
          </p:blipFill>
          <p:spPr>
            <a:xfrm>
              <a:off x="2490108" y="1693879"/>
              <a:ext cx="506586" cy="547440"/>
            </a:xfrm>
            <a:prstGeom prst="rect">
              <a:avLst/>
            </a:prstGeom>
          </p:spPr>
        </p:pic>
        <p:sp>
          <p:nvSpPr>
            <p:cNvPr id="156" name="TextBox 155">
              <a:extLst>
                <a:ext uri="{FF2B5EF4-FFF2-40B4-BE49-F238E27FC236}">
                  <a16:creationId xmlns:a16="http://schemas.microsoft.com/office/drawing/2014/main" id="{468A96F3-E4F7-1B5D-9975-819FAD251DC7}"/>
                </a:ext>
              </a:extLst>
            </p:cNvPr>
            <p:cNvSpPr txBox="1"/>
            <p:nvPr/>
          </p:nvSpPr>
          <p:spPr>
            <a:xfrm>
              <a:off x="-142748" y="1025414"/>
              <a:ext cx="2834493" cy="393803"/>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b="1" i="0" u="none" strike="noStrike" kern="1200" cap="none" spc="0" normalizeH="0" baseline="0" noProof="0" dirty="0">
                  <a:ln>
                    <a:noFill/>
                  </a:ln>
                  <a:solidFill>
                    <a:prstClr val="black"/>
                  </a:solidFill>
                  <a:effectLst/>
                  <a:uLnTx/>
                  <a:uFillTx/>
                </a:rPr>
                <a:t>Hand-crafted training sets</a:t>
              </a:r>
            </a:p>
          </p:txBody>
        </p:sp>
      </p:grpSp>
      <p:sp>
        <p:nvSpPr>
          <p:cNvPr id="3" name="TextBox 2">
            <a:extLst>
              <a:ext uri="{FF2B5EF4-FFF2-40B4-BE49-F238E27FC236}">
                <a16:creationId xmlns:a16="http://schemas.microsoft.com/office/drawing/2014/main" id="{38ABBE70-EC32-4A9D-5D4A-2FD4F7A585D2}"/>
              </a:ext>
            </a:extLst>
          </p:cNvPr>
          <p:cNvSpPr txBox="1"/>
          <p:nvPr/>
        </p:nvSpPr>
        <p:spPr>
          <a:xfrm>
            <a:off x="5727903" y="1087764"/>
            <a:ext cx="3368332" cy="3046988"/>
          </a:xfrm>
          <a:prstGeom prst="rect">
            <a:avLst/>
          </a:prstGeom>
          <a:noFill/>
        </p:spPr>
        <p:txBody>
          <a:bodyPr wrap="square" rtlCol="0">
            <a:spAutoFit/>
          </a:bodyPr>
          <a:lstStyle/>
          <a:p>
            <a:r>
              <a:rPr lang="en-US" sz="1600" b="1" dirty="0"/>
              <a:t>Up to now:</a:t>
            </a:r>
          </a:p>
          <a:p>
            <a:r>
              <a:rPr lang="en-US" sz="1600" dirty="0"/>
              <a:t>Curated training sets created by hand </a:t>
            </a:r>
            <a:r>
              <a:rPr lang="en-US" sz="1600" i="1" dirty="0"/>
              <a:t>from scratch</a:t>
            </a:r>
            <a:r>
              <a:rPr lang="en-US" sz="1600" dirty="0"/>
              <a:t>, using physical intuition</a:t>
            </a:r>
          </a:p>
          <a:p>
            <a:endParaRPr lang="en-US" sz="1600" dirty="0"/>
          </a:p>
          <a:p>
            <a:r>
              <a:rPr lang="en-US" sz="1600" b="1" dirty="0">
                <a:solidFill>
                  <a:srgbClr val="0073D4"/>
                </a:solidFill>
              </a:rPr>
              <a:t>Pros: Works very well with targeted (i.e., limited) materials systems and specific conditions, experts + physical intuition can spot model failures well</a:t>
            </a:r>
          </a:p>
          <a:p>
            <a:endParaRPr lang="en-US" sz="1600" dirty="0"/>
          </a:p>
          <a:p>
            <a:r>
              <a:rPr lang="en-US" sz="1600" b="1" dirty="0">
                <a:solidFill>
                  <a:srgbClr val="C00000"/>
                </a:solidFill>
              </a:rPr>
              <a:t>Cons: transferability, not easy to automate (initial training + retraining), </a:t>
            </a:r>
            <a:r>
              <a:rPr lang="en-US" sz="1600" b="1" u="sng" dirty="0">
                <a:solidFill>
                  <a:srgbClr val="C00000"/>
                </a:solidFill>
              </a:rPr>
              <a:t>need expert(s)</a:t>
            </a:r>
          </a:p>
        </p:txBody>
      </p:sp>
      <p:sp>
        <p:nvSpPr>
          <p:cNvPr id="20" name="TextBox 19">
            <a:extLst>
              <a:ext uri="{FF2B5EF4-FFF2-40B4-BE49-F238E27FC236}">
                <a16:creationId xmlns:a16="http://schemas.microsoft.com/office/drawing/2014/main" id="{1CFFDB70-9658-821E-6FAF-D22893F2940B}"/>
              </a:ext>
            </a:extLst>
          </p:cNvPr>
          <p:cNvSpPr txBox="1"/>
          <p:nvPr/>
        </p:nvSpPr>
        <p:spPr>
          <a:xfrm>
            <a:off x="1211437" y="3976107"/>
            <a:ext cx="3203071" cy="261610"/>
          </a:xfrm>
          <a:prstGeom prst="rect">
            <a:avLst/>
          </a:prstGeom>
          <a:noFill/>
        </p:spPr>
        <p:txBody>
          <a:bodyPr wrap="square" rtlCol="0">
            <a:spAutoFit/>
          </a:bodyPr>
          <a:lstStyle/>
          <a:p>
            <a:pPr algn="ctr"/>
            <a:r>
              <a:rPr lang="en-US" sz="1100" i="1" dirty="0"/>
              <a:t>E. Sikorski (SNL 1444)</a:t>
            </a:r>
          </a:p>
        </p:txBody>
      </p:sp>
      <p:sp>
        <p:nvSpPr>
          <p:cNvPr id="59" name="TextBox 58">
            <a:extLst>
              <a:ext uri="{FF2B5EF4-FFF2-40B4-BE49-F238E27FC236}">
                <a16:creationId xmlns:a16="http://schemas.microsoft.com/office/drawing/2014/main" id="{761E1E20-7697-8BC0-25BE-9DB1D86F3661}"/>
              </a:ext>
            </a:extLst>
          </p:cNvPr>
          <p:cNvSpPr txBox="1"/>
          <p:nvPr/>
        </p:nvSpPr>
        <p:spPr>
          <a:xfrm>
            <a:off x="1111854" y="4566431"/>
            <a:ext cx="7303813" cy="1754326"/>
          </a:xfrm>
          <a:prstGeom prst="rect">
            <a:avLst/>
          </a:prstGeom>
          <a:noFill/>
        </p:spPr>
        <p:txBody>
          <a:bodyPr wrap="square">
            <a:spAutoFit/>
          </a:bodyPr>
          <a:lstStyle/>
          <a:p>
            <a:pPr algn="ctr"/>
            <a:r>
              <a:rPr lang="en-US" i="1" u="sng" dirty="0"/>
              <a:t>Automation is needed</a:t>
            </a:r>
            <a:r>
              <a:rPr lang="en-US" i="1" dirty="0"/>
              <a:t>! Two approaches in the pipeline:</a:t>
            </a:r>
          </a:p>
          <a:p>
            <a:pPr algn="ctr"/>
            <a:endParaRPr lang="en-US" b="1" dirty="0"/>
          </a:p>
          <a:p>
            <a:pPr algn="ctr"/>
            <a:r>
              <a:rPr lang="en-US" b="1" dirty="0"/>
              <a:t>Active learning with uncertainty quantification</a:t>
            </a:r>
          </a:p>
          <a:p>
            <a:pPr algn="ctr"/>
            <a:endParaRPr lang="en-US" b="1" dirty="0"/>
          </a:p>
          <a:p>
            <a:pPr algn="ctr"/>
            <a:r>
              <a:rPr lang="en-US" b="1" dirty="0"/>
              <a:t>Automated training set generation using ‘max entropy’ approach</a:t>
            </a:r>
          </a:p>
          <a:p>
            <a:pPr algn="ctr"/>
            <a:endParaRPr lang="en-US" b="1" dirty="0"/>
          </a:p>
        </p:txBody>
      </p:sp>
    </p:spTree>
    <p:custDataLst>
      <p:tags r:id="rId1"/>
    </p:custDataLst>
    <p:extLst>
      <p:ext uri="{BB962C8B-B14F-4D97-AF65-F5344CB8AC3E}">
        <p14:creationId xmlns:p14="http://schemas.microsoft.com/office/powerpoint/2010/main" val="3717509148"/>
      </p:ext>
    </p:extLst>
  </p:cSld>
  <p:clrMapOvr>
    <a:masterClrMapping/>
  </p:clrMapOvr>
  <mc:AlternateContent xmlns:mc="http://schemas.openxmlformats.org/markup-compatibility/2006" xmlns:p14="http://schemas.microsoft.com/office/powerpoint/2010/main">
    <mc:Choice Requires="p14">
      <p:transition spd="slow" p14:dur="2000" advTm="53153"/>
    </mc:Choice>
    <mc:Fallback xmlns="">
      <p:transition spd="slow" advTm="53153"/>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9"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CFBF0B9-F735-2B0F-E17D-55B62E41543D}"/>
              </a:ext>
            </a:extLst>
          </p:cNvPr>
          <p:cNvSpPr>
            <a:spLocks noGrp="1"/>
          </p:cNvSpPr>
          <p:nvPr>
            <p:ph type="title"/>
          </p:nvPr>
        </p:nvSpPr>
        <p:spPr>
          <a:xfrm>
            <a:off x="140246" y="97800"/>
            <a:ext cx="7886700" cy="838201"/>
          </a:xfrm>
        </p:spPr>
        <p:txBody>
          <a:bodyPr>
            <a:noAutofit/>
          </a:bodyPr>
          <a:lstStyle/>
          <a:p>
            <a:r>
              <a:rPr lang="en-US" sz="2400" b="1" dirty="0"/>
              <a:t>Experts can observe and correct model errors using physical intuition (‘active learning’), but it is time-consuming.</a:t>
            </a:r>
          </a:p>
        </p:txBody>
      </p:sp>
      <p:sp>
        <p:nvSpPr>
          <p:cNvPr id="25" name="Rectangle 24">
            <a:extLst>
              <a:ext uri="{FF2B5EF4-FFF2-40B4-BE49-F238E27FC236}">
                <a16:creationId xmlns:a16="http://schemas.microsoft.com/office/drawing/2014/main" id="{C32A3A58-5DC9-75F8-9734-B055B5C65218}"/>
              </a:ext>
            </a:extLst>
          </p:cNvPr>
          <p:cNvSpPr/>
          <p:nvPr/>
        </p:nvSpPr>
        <p:spPr>
          <a:xfrm>
            <a:off x="304800" y="-726439"/>
            <a:ext cx="2473369" cy="276999"/>
          </a:xfrm>
          <a:prstGeom prst="rect">
            <a:avLst/>
          </a:prstGeom>
        </p:spPr>
        <p:txBody>
          <a:bodyPr wrap="none">
            <a:spAutoFit/>
          </a:bodyPr>
          <a:lstStyle/>
          <a:p>
            <a:r>
              <a:rPr lang="en-US" sz="1200" dirty="0"/>
              <a:t>https://</a:t>
            </a:r>
            <a:r>
              <a:rPr lang="en-US" sz="1200" dirty="0" err="1"/>
              <a:t>github.com</a:t>
            </a:r>
            <a:r>
              <a:rPr lang="en-US" sz="1200" dirty="0"/>
              <a:t>/FitSNAP/FitSNAP</a:t>
            </a:r>
          </a:p>
        </p:txBody>
      </p:sp>
      <p:pic>
        <p:nvPicPr>
          <p:cNvPr id="22" name="C_black_hole" descr="C_black_hole">
            <a:hlinkClick r:id="" action="ppaction://media"/>
            <a:extLst>
              <a:ext uri="{FF2B5EF4-FFF2-40B4-BE49-F238E27FC236}">
                <a16:creationId xmlns:a16="http://schemas.microsoft.com/office/drawing/2014/main" id="{B116F875-9398-7C1E-D3F3-8C7279175B36}"/>
              </a:ext>
            </a:extLst>
          </p:cNvPr>
          <p:cNvPicPr>
            <a:picLocks noChangeAspect="1"/>
          </p:cNvPicPr>
          <p:nvPr>
            <a:videoFile r:link="rId2"/>
            <p:extLst>
              <p:ext uri="{DAA4B4D4-6D71-4841-9C94-3DE7FCFB9230}">
                <p14:media xmlns:p14="http://schemas.microsoft.com/office/powerpoint/2010/main" r:embed="rId1"/>
              </p:ext>
            </p:extLst>
          </p:nvPr>
        </p:nvPicPr>
        <p:blipFill rotWithShape="1">
          <a:blip r:embed="rId5"/>
          <a:srcRect l="13329" r="38016" b="39323"/>
          <a:stretch/>
        </p:blipFill>
        <p:spPr>
          <a:xfrm>
            <a:off x="1112365" y="1303366"/>
            <a:ext cx="2097147" cy="1961485"/>
          </a:xfrm>
          <a:prstGeom prst="rect">
            <a:avLst/>
          </a:prstGeom>
        </p:spPr>
      </p:pic>
      <p:sp>
        <p:nvSpPr>
          <p:cNvPr id="23" name="Cube 22">
            <a:extLst>
              <a:ext uri="{FF2B5EF4-FFF2-40B4-BE49-F238E27FC236}">
                <a16:creationId xmlns:a16="http://schemas.microsoft.com/office/drawing/2014/main" id="{CB67CF7E-636E-DF53-66FF-328A77521CE2}"/>
              </a:ext>
            </a:extLst>
          </p:cNvPr>
          <p:cNvSpPr/>
          <p:nvPr/>
        </p:nvSpPr>
        <p:spPr>
          <a:xfrm>
            <a:off x="1290302" y="1639372"/>
            <a:ext cx="1169518" cy="899630"/>
          </a:xfrm>
          <a:prstGeom prst="cube">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24" name="TextBox 23">
            <a:extLst>
              <a:ext uri="{FF2B5EF4-FFF2-40B4-BE49-F238E27FC236}">
                <a16:creationId xmlns:a16="http://schemas.microsoft.com/office/drawing/2014/main" id="{867DB8F3-A63E-DEDF-F48D-0A9BA0A7FF80}"/>
              </a:ext>
            </a:extLst>
          </p:cNvPr>
          <p:cNvSpPr txBox="1"/>
          <p:nvPr/>
        </p:nvSpPr>
        <p:spPr>
          <a:xfrm>
            <a:off x="5114" y="1900580"/>
            <a:ext cx="984565" cy="584775"/>
          </a:xfrm>
          <a:prstGeom prst="rect">
            <a:avLst/>
          </a:prstGeom>
          <a:noFill/>
        </p:spPr>
        <p:txBody>
          <a:bodyPr wrap="none" rtlCol="0">
            <a:spAutoFit/>
          </a:bodyPr>
          <a:lstStyle/>
          <a:p>
            <a:pPr algn="ctr"/>
            <a:r>
              <a:rPr lang="en-US" sz="1600" dirty="0"/>
              <a:t>Hands-on</a:t>
            </a:r>
            <a:br>
              <a:rPr lang="en-US" sz="1600" dirty="0"/>
            </a:br>
            <a:r>
              <a:rPr lang="en-US" sz="1600" dirty="0"/>
              <a:t>route:</a:t>
            </a:r>
          </a:p>
        </p:txBody>
      </p:sp>
      <p:sp>
        <p:nvSpPr>
          <p:cNvPr id="26" name="TextBox 25">
            <a:extLst>
              <a:ext uri="{FF2B5EF4-FFF2-40B4-BE49-F238E27FC236}">
                <a16:creationId xmlns:a16="http://schemas.microsoft.com/office/drawing/2014/main" id="{B2DF5377-6820-1304-1499-D6DE8B3A9B7F}"/>
              </a:ext>
            </a:extLst>
          </p:cNvPr>
          <p:cNvSpPr txBox="1"/>
          <p:nvPr/>
        </p:nvSpPr>
        <p:spPr>
          <a:xfrm>
            <a:off x="1731271" y="1003879"/>
            <a:ext cx="859531" cy="338554"/>
          </a:xfrm>
          <a:prstGeom prst="rect">
            <a:avLst/>
          </a:prstGeom>
          <a:noFill/>
        </p:spPr>
        <p:txBody>
          <a:bodyPr wrap="none" rtlCol="0">
            <a:spAutoFit/>
          </a:bodyPr>
          <a:lstStyle/>
          <a:p>
            <a:r>
              <a:rPr lang="en-US" sz="1600" dirty="0"/>
              <a:t>Run MD</a:t>
            </a:r>
          </a:p>
        </p:txBody>
      </p:sp>
      <p:grpSp>
        <p:nvGrpSpPr>
          <p:cNvPr id="27" name="Group 26">
            <a:extLst>
              <a:ext uri="{FF2B5EF4-FFF2-40B4-BE49-F238E27FC236}">
                <a16:creationId xmlns:a16="http://schemas.microsoft.com/office/drawing/2014/main" id="{1806F00C-EB52-FAC8-5568-DC29B80A2424}"/>
              </a:ext>
            </a:extLst>
          </p:cNvPr>
          <p:cNvGrpSpPr/>
          <p:nvPr/>
        </p:nvGrpSpPr>
        <p:grpSpPr>
          <a:xfrm>
            <a:off x="4220512" y="1825647"/>
            <a:ext cx="1345584" cy="1067672"/>
            <a:chOff x="5499738" y="1627539"/>
            <a:chExt cx="1674705" cy="1328818"/>
          </a:xfrm>
        </p:grpSpPr>
        <p:pic>
          <p:nvPicPr>
            <p:cNvPr id="28" name="Picture 27">
              <a:extLst>
                <a:ext uri="{FF2B5EF4-FFF2-40B4-BE49-F238E27FC236}">
                  <a16:creationId xmlns:a16="http://schemas.microsoft.com/office/drawing/2014/main" id="{981053FC-1DA9-E5F4-ED15-6AA88AEA2692}"/>
                </a:ext>
              </a:extLst>
            </p:cNvPr>
            <p:cNvPicPr>
              <a:picLocks noChangeAspect="1"/>
            </p:cNvPicPr>
            <p:nvPr/>
          </p:nvPicPr>
          <p:blipFill rotWithShape="1">
            <a:blip r:embed="rId6"/>
            <a:srcRect l="8344" t="17046" r="36817" b="37741"/>
            <a:stretch/>
          </p:blipFill>
          <p:spPr>
            <a:xfrm>
              <a:off x="5551713" y="1785498"/>
              <a:ext cx="1455575" cy="1119675"/>
            </a:xfrm>
            <a:prstGeom prst="rect">
              <a:avLst/>
            </a:prstGeom>
          </p:spPr>
        </p:pic>
        <p:sp>
          <p:nvSpPr>
            <p:cNvPr id="29" name="Cube 28">
              <a:extLst>
                <a:ext uri="{FF2B5EF4-FFF2-40B4-BE49-F238E27FC236}">
                  <a16:creationId xmlns:a16="http://schemas.microsoft.com/office/drawing/2014/main" id="{D65913B0-4E89-55C7-044C-0BD63EC643A8}"/>
                </a:ext>
              </a:extLst>
            </p:cNvPr>
            <p:cNvSpPr/>
            <p:nvPr/>
          </p:nvSpPr>
          <p:spPr>
            <a:xfrm>
              <a:off x="5551714" y="1785500"/>
              <a:ext cx="1455575" cy="1119674"/>
            </a:xfrm>
            <a:prstGeom prst="cube">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30" name="Triangle 29">
              <a:extLst>
                <a:ext uri="{FF2B5EF4-FFF2-40B4-BE49-F238E27FC236}">
                  <a16:creationId xmlns:a16="http://schemas.microsoft.com/office/drawing/2014/main" id="{C08D01EF-11FF-5B47-6871-ADD0392C1258}"/>
                </a:ext>
              </a:extLst>
            </p:cNvPr>
            <p:cNvSpPr/>
            <p:nvPr/>
          </p:nvSpPr>
          <p:spPr>
            <a:xfrm rot="18840485">
              <a:off x="5382899" y="1744378"/>
              <a:ext cx="438539" cy="204861"/>
            </a:xfrm>
            <a:prstGeom prst="triangl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31" name="Triangle 30">
              <a:extLst>
                <a:ext uri="{FF2B5EF4-FFF2-40B4-BE49-F238E27FC236}">
                  <a16:creationId xmlns:a16="http://schemas.microsoft.com/office/drawing/2014/main" id="{4E6A7BE4-B704-C46C-F048-426ED07FF8A4}"/>
                </a:ext>
              </a:extLst>
            </p:cNvPr>
            <p:cNvSpPr/>
            <p:nvPr/>
          </p:nvSpPr>
          <p:spPr>
            <a:xfrm rot="8108139">
              <a:off x="6735904" y="2751496"/>
              <a:ext cx="438539" cy="204861"/>
            </a:xfrm>
            <a:prstGeom prst="triangl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32" name="Striped Right Arrow 31">
            <a:extLst>
              <a:ext uri="{FF2B5EF4-FFF2-40B4-BE49-F238E27FC236}">
                <a16:creationId xmlns:a16="http://schemas.microsoft.com/office/drawing/2014/main" id="{7A36B4C8-AD38-1F7C-EDAB-53F8DB163789}"/>
              </a:ext>
            </a:extLst>
          </p:cNvPr>
          <p:cNvSpPr/>
          <p:nvPr/>
        </p:nvSpPr>
        <p:spPr>
          <a:xfrm>
            <a:off x="3404590" y="2289875"/>
            <a:ext cx="580809" cy="458162"/>
          </a:xfrm>
          <a:prstGeom prst="stripedRightArrow">
            <a:avLst>
              <a:gd name="adj1" fmla="val 54045"/>
              <a:gd name="adj2" fmla="val 88430"/>
            </a:avLst>
          </a:prstGeom>
          <a:solidFill>
            <a:srgbClr val="00ACD9"/>
          </a:solidFill>
          <a:ln>
            <a:solidFill>
              <a:srgbClr val="00407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33" name="Striped Right Arrow 32">
            <a:extLst>
              <a:ext uri="{FF2B5EF4-FFF2-40B4-BE49-F238E27FC236}">
                <a16:creationId xmlns:a16="http://schemas.microsoft.com/office/drawing/2014/main" id="{B93B0B5B-094C-32F5-35F0-25088FCA4615}"/>
              </a:ext>
            </a:extLst>
          </p:cNvPr>
          <p:cNvSpPr/>
          <p:nvPr/>
        </p:nvSpPr>
        <p:spPr>
          <a:xfrm>
            <a:off x="5827628" y="2289875"/>
            <a:ext cx="580809" cy="458162"/>
          </a:xfrm>
          <a:prstGeom prst="stripedRightArrow">
            <a:avLst>
              <a:gd name="adj1" fmla="val 54045"/>
              <a:gd name="adj2" fmla="val 88430"/>
            </a:avLst>
          </a:prstGeom>
          <a:solidFill>
            <a:srgbClr val="00ACD9"/>
          </a:solidFill>
          <a:ln>
            <a:solidFill>
              <a:srgbClr val="00407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34" name="TextBox 33">
            <a:extLst>
              <a:ext uri="{FF2B5EF4-FFF2-40B4-BE49-F238E27FC236}">
                <a16:creationId xmlns:a16="http://schemas.microsoft.com/office/drawing/2014/main" id="{B16CC52A-192B-6B44-6FE4-E607A8B95B84}"/>
              </a:ext>
            </a:extLst>
          </p:cNvPr>
          <p:cNvSpPr txBox="1"/>
          <p:nvPr/>
        </p:nvSpPr>
        <p:spPr>
          <a:xfrm>
            <a:off x="3959257" y="1527778"/>
            <a:ext cx="1878784" cy="338554"/>
          </a:xfrm>
          <a:prstGeom prst="rect">
            <a:avLst/>
          </a:prstGeom>
          <a:noFill/>
        </p:spPr>
        <p:txBody>
          <a:bodyPr wrap="none" rtlCol="0">
            <a:spAutoFit/>
          </a:bodyPr>
          <a:lstStyle/>
          <a:p>
            <a:r>
              <a:rPr lang="en-US" sz="1600" dirty="0"/>
              <a:t>Carve out structures</a:t>
            </a:r>
          </a:p>
        </p:txBody>
      </p:sp>
      <p:sp>
        <p:nvSpPr>
          <p:cNvPr id="35" name="TextBox 34">
            <a:extLst>
              <a:ext uri="{FF2B5EF4-FFF2-40B4-BE49-F238E27FC236}">
                <a16:creationId xmlns:a16="http://schemas.microsoft.com/office/drawing/2014/main" id="{8D4BCEA3-9FD2-AFF2-9A98-E2CEF0D8FB40}"/>
              </a:ext>
            </a:extLst>
          </p:cNvPr>
          <p:cNvSpPr txBox="1"/>
          <p:nvPr/>
        </p:nvSpPr>
        <p:spPr>
          <a:xfrm>
            <a:off x="3741441" y="2964866"/>
            <a:ext cx="2314416" cy="338554"/>
          </a:xfrm>
          <a:prstGeom prst="rect">
            <a:avLst/>
          </a:prstGeom>
          <a:noFill/>
        </p:spPr>
        <p:txBody>
          <a:bodyPr wrap="none" rtlCol="0">
            <a:spAutoFit/>
          </a:bodyPr>
          <a:lstStyle/>
          <a:p>
            <a:r>
              <a:rPr lang="en-US" sz="1600" dirty="0"/>
              <a:t>Run quantum simulations</a:t>
            </a:r>
          </a:p>
        </p:txBody>
      </p:sp>
      <p:sp>
        <p:nvSpPr>
          <p:cNvPr id="36" name="TextBox 35">
            <a:extLst>
              <a:ext uri="{FF2B5EF4-FFF2-40B4-BE49-F238E27FC236}">
                <a16:creationId xmlns:a16="http://schemas.microsoft.com/office/drawing/2014/main" id="{AF62A0CF-02EF-3F20-5110-AD4F59CC3BEF}"/>
              </a:ext>
            </a:extLst>
          </p:cNvPr>
          <p:cNvSpPr txBox="1"/>
          <p:nvPr/>
        </p:nvSpPr>
        <p:spPr>
          <a:xfrm>
            <a:off x="6984741" y="995352"/>
            <a:ext cx="1510670" cy="338554"/>
          </a:xfrm>
          <a:prstGeom prst="rect">
            <a:avLst/>
          </a:prstGeom>
          <a:noFill/>
        </p:spPr>
        <p:txBody>
          <a:bodyPr wrap="none" rtlCol="0">
            <a:spAutoFit/>
          </a:bodyPr>
          <a:lstStyle/>
          <a:p>
            <a:r>
              <a:rPr lang="en-US" sz="1600" dirty="0"/>
              <a:t>Re-Train ML-IAP</a:t>
            </a:r>
          </a:p>
        </p:txBody>
      </p:sp>
      <p:grpSp>
        <p:nvGrpSpPr>
          <p:cNvPr id="38" name="Group 37">
            <a:extLst>
              <a:ext uri="{FF2B5EF4-FFF2-40B4-BE49-F238E27FC236}">
                <a16:creationId xmlns:a16="http://schemas.microsoft.com/office/drawing/2014/main" id="{F9CE9AE2-2F8E-4BFC-174C-8F9AA20986DC}"/>
              </a:ext>
            </a:extLst>
          </p:cNvPr>
          <p:cNvGrpSpPr/>
          <p:nvPr/>
        </p:nvGrpSpPr>
        <p:grpSpPr>
          <a:xfrm>
            <a:off x="6808756" y="1316831"/>
            <a:ext cx="2245599" cy="2093000"/>
            <a:chOff x="8847881" y="1204678"/>
            <a:chExt cx="2794858" cy="2604935"/>
          </a:xfrm>
        </p:grpSpPr>
        <p:grpSp>
          <p:nvGrpSpPr>
            <p:cNvPr id="39" name="Group 38">
              <a:extLst>
                <a:ext uri="{FF2B5EF4-FFF2-40B4-BE49-F238E27FC236}">
                  <a16:creationId xmlns:a16="http://schemas.microsoft.com/office/drawing/2014/main" id="{B316E1AB-D450-C4B0-3D46-F1DBC2408628}"/>
                </a:ext>
              </a:extLst>
            </p:cNvPr>
            <p:cNvGrpSpPr/>
            <p:nvPr/>
          </p:nvGrpSpPr>
          <p:grpSpPr>
            <a:xfrm>
              <a:off x="8847881" y="1204678"/>
              <a:ext cx="2725935" cy="2604935"/>
              <a:chOff x="8735452" y="1204678"/>
              <a:chExt cx="2992073" cy="2859259"/>
            </a:xfrm>
          </p:grpSpPr>
          <p:pic>
            <p:nvPicPr>
              <p:cNvPr id="42" name="Picture 41">
                <a:extLst>
                  <a:ext uri="{FF2B5EF4-FFF2-40B4-BE49-F238E27FC236}">
                    <a16:creationId xmlns:a16="http://schemas.microsoft.com/office/drawing/2014/main" id="{4AF1E549-C29B-9B7F-2509-A3109E660987}"/>
                  </a:ext>
                </a:extLst>
              </p:cNvPr>
              <p:cNvPicPr>
                <a:picLocks noChangeAspect="1"/>
              </p:cNvPicPr>
              <p:nvPr/>
            </p:nvPicPr>
            <p:blipFill rotWithShape="1">
              <a:blip r:embed="rId7"/>
              <a:srcRect t="24917" r="52555"/>
              <a:stretch/>
            </p:blipFill>
            <p:spPr>
              <a:xfrm>
                <a:off x="8735452" y="1204678"/>
                <a:ext cx="2782977" cy="2859259"/>
              </a:xfrm>
              <a:prstGeom prst="rect">
                <a:avLst/>
              </a:prstGeom>
            </p:spPr>
          </p:pic>
          <p:sp>
            <p:nvSpPr>
              <p:cNvPr id="43" name="Triangle 42">
                <a:extLst>
                  <a:ext uri="{FF2B5EF4-FFF2-40B4-BE49-F238E27FC236}">
                    <a16:creationId xmlns:a16="http://schemas.microsoft.com/office/drawing/2014/main" id="{23967F33-512A-61A5-F550-54A0811FCDC4}"/>
                  </a:ext>
                </a:extLst>
              </p:cNvPr>
              <p:cNvSpPr/>
              <p:nvPr/>
            </p:nvSpPr>
            <p:spPr>
              <a:xfrm rot="2708313">
                <a:off x="11299418" y="1764215"/>
                <a:ext cx="438022" cy="418193"/>
              </a:xfrm>
              <a:prstGeom prst="triangl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40" name="Rectangle 39">
              <a:extLst>
                <a:ext uri="{FF2B5EF4-FFF2-40B4-BE49-F238E27FC236}">
                  <a16:creationId xmlns:a16="http://schemas.microsoft.com/office/drawing/2014/main" id="{03222532-BC5A-E38F-AE29-231095A32C9C}"/>
                </a:ext>
              </a:extLst>
            </p:cNvPr>
            <p:cNvSpPr/>
            <p:nvPr/>
          </p:nvSpPr>
          <p:spPr>
            <a:xfrm>
              <a:off x="10048943" y="1969674"/>
              <a:ext cx="1334375" cy="98500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pic>
          <p:nvPicPr>
            <p:cNvPr id="41" name="Picture 40">
              <a:extLst>
                <a:ext uri="{FF2B5EF4-FFF2-40B4-BE49-F238E27FC236}">
                  <a16:creationId xmlns:a16="http://schemas.microsoft.com/office/drawing/2014/main" id="{D8D77F50-C1D0-3C3E-0840-064542463E7A}"/>
                </a:ext>
              </a:extLst>
            </p:cNvPr>
            <p:cNvPicPr>
              <a:picLocks noChangeAspect="1"/>
            </p:cNvPicPr>
            <p:nvPr/>
          </p:nvPicPr>
          <p:blipFill rotWithShape="1">
            <a:blip r:embed="rId8"/>
            <a:srcRect l="208"/>
            <a:stretch/>
          </p:blipFill>
          <p:spPr>
            <a:xfrm>
              <a:off x="10026988" y="2271592"/>
              <a:ext cx="1615751" cy="367979"/>
            </a:xfrm>
            <a:prstGeom prst="rect">
              <a:avLst/>
            </a:prstGeom>
          </p:spPr>
        </p:pic>
      </p:grpSp>
      <p:sp>
        <p:nvSpPr>
          <p:cNvPr id="44" name="TextBox 43">
            <a:extLst>
              <a:ext uri="{FF2B5EF4-FFF2-40B4-BE49-F238E27FC236}">
                <a16:creationId xmlns:a16="http://schemas.microsoft.com/office/drawing/2014/main" id="{0FEC6A1F-822C-AEEA-872E-2E569C3D583E}"/>
              </a:ext>
            </a:extLst>
          </p:cNvPr>
          <p:cNvSpPr txBox="1"/>
          <p:nvPr/>
        </p:nvSpPr>
        <p:spPr>
          <a:xfrm>
            <a:off x="1023749" y="3416550"/>
            <a:ext cx="7386395" cy="307777"/>
          </a:xfrm>
          <a:prstGeom prst="rect">
            <a:avLst/>
          </a:prstGeom>
          <a:noFill/>
        </p:spPr>
        <p:txBody>
          <a:bodyPr wrap="square" rtlCol="0">
            <a:spAutoFit/>
          </a:bodyPr>
          <a:lstStyle/>
          <a:p>
            <a:pPr algn="ctr"/>
            <a:r>
              <a:rPr lang="en-US" sz="1400" b="1" dirty="0"/>
              <a:t>How can we get our software to automatically recognize model failures?</a:t>
            </a:r>
          </a:p>
        </p:txBody>
      </p:sp>
    </p:spTree>
    <p:extLst>
      <p:ext uri="{BB962C8B-B14F-4D97-AF65-F5344CB8AC3E}">
        <p14:creationId xmlns:p14="http://schemas.microsoft.com/office/powerpoint/2010/main" val="989278766"/>
      </p:ext>
    </p:extLst>
  </p:cSld>
  <p:clrMapOvr>
    <a:masterClrMapping/>
  </p:clrMapOvr>
  <mc:AlternateContent xmlns:mc="http://schemas.openxmlformats.org/markup-compatibility/2006" xmlns:p14="http://schemas.microsoft.com/office/powerpoint/2010/main">
    <mc:Choice Requires="p14">
      <p:transition spd="slow" p14:dur="2000" advTm="54745"/>
    </mc:Choice>
    <mc:Fallback xmlns="">
      <p:transition spd="slow" advTm="54745"/>
    </mc:Fallback>
  </mc:AlternateContent>
  <p:timing>
    <p:tnLst>
      <p:par>
        <p:cTn id="1" dur="indefinite" restart="never" nodeType="tmRoot">
          <p:childTnLst>
            <p:video>
              <p:cMediaNode vol="80000">
                <p:cTn id="2" fill="hold" display="0">
                  <p:stCondLst>
                    <p:cond delay="indefinite"/>
                  </p:stCondLst>
                </p:cTn>
                <p:tgtEl>
                  <p:spTgt spid="22"/>
                </p:tgtEl>
              </p:cMediaNode>
            </p:video>
          </p:childTnLst>
        </p:cTn>
      </p:par>
    </p:tnLst>
  </p:timing>
  <p:extLst>
    <p:ext uri="{E180D4A7-C9FB-4DFB-919C-405C955672EB}">
      <p14:showEvtLst xmlns:p14="http://schemas.microsoft.com/office/powerpoint/2010/main">
        <p14:playEvt time="12046" objId="22"/>
        <p14:stopEvt time="15671" objId="22"/>
        <p14:playEvt time="18026" objId="22"/>
        <p14:stopEvt time="21674" objId="22"/>
      </p14:showEvtLst>
    </p:ext>
  </p:extLs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CFBF0B9-F735-2B0F-E17D-55B62E41543D}"/>
              </a:ext>
            </a:extLst>
          </p:cNvPr>
          <p:cNvSpPr>
            <a:spLocks noGrp="1"/>
          </p:cNvSpPr>
          <p:nvPr>
            <p:ph type="title"/>
          </p:nvPr>
        </p:nvSpPr>
        <p:spPr>
          <a:xfrm>
            <a:off x="140246" y="97800"/>
            <a:ext cx="7886700" cy="838201"/>
          </a:xfrm>
        </p:spPr>
        <p:txBody>
          <a:bodyPr>
            <a:noAutofit/>
          </a:bodyPr>
          <a:lstStyle/>
          <a:p>
            <a:r>
              <a:rPr lang="en-US" sz="2400" b="1" dirty="0"/>
              <a:t>Active learning paired with uncertainty quantification can improve MLIAP training efficiency.</a:t>
            </a:r>
          </a:p>
        </p:txBody>
      </p:sp>
      <p:sp>
        <p:nvSpPr>
          <p:cNvPr id="25" name="Rectangle 24">
            <a:extLst>
              <a:ext uri="{FF2B5EF4-FFF2-40B4-BE49-F238E27FC236}">
                <a16:creationId xmlns:a16="http://schemas.microsoft.com/office/drawing/2014/main" id="{C32A3A58-5DC9-75F8-9734-B055B5C65218}"/>
              </a:ext>
            </a:extLst>
          </p:cNvPr>
          <p:cNvSpPr/>
          <p:nvPr/>
        </p:nvSpPr>
        <p:spPr>
          <a:xfrm>
            <a:off x="304800" y="-726439"/>
            <a:ext cx="2473369" cy="276999"/>
          </a:xfrm>
          <a:prstGeom prst="rect">
            <a:avLst/>
          </a:prstGeom>
        </p:spPr>
        <p:txBody>
          <a:bodyPr wrap="none">
            <a:spAutoFit/>
          </a:bodyPr>
          <a:lstStyle/>
          <a:p>
            <a:r>
              <a:rPr lang="en-US" sz="1200" dirty="0"/>
              <a:t>https://</a:t>
            </a:r>
            <a:r>
              <a:rPr lang="en-US" sz="1200" dirty="0" err="1"/>
              <a:t>github.com</a:t>
            </a:r>
            <a:r>
              <a:rPr lang="en-US" sz="1200" dirty="0"/>
              <a:t>/FitSNAP/FitSNAP</a:t>
            </a:r>
          </a:p>
        </p:txBody>
      </p:sp>
      <p:pic>
        <p:nvPicPr>
          <p:cNvPr id="54" name="Picture 53">
            <a:extLst>
              <a:ext uri="{FF2B5EF4-FFF2-40B4-BE49-F238E27FC236}">
                <a16:creationId xmlns:a16="http://schemas.microsoft.com/office/drawing/2014/main" id="{C50409CB-BB76-84EF-7D31-A6D38215899A}"/>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26083" y="3918839"/>
            <a:ext cx="4210858" cy="2741089"/>
          </a:xfrm>
          <a:prstGeom prst="rect">
            <a:avLst/>
          </a:prstGeom>
        </p:spPr>
      </p:pic>
      <p:sp>
        <p:nvSpPr>
          <p:cNvPr id="63" name="TextBox 62">
            <a:extLst>
              <a:ext uri="{FF2B5EF4-FFF2-40B4-BE49-F238E27FC236}">
                <a16:creationId xmlns:a16="http://schemas.microsoft.com/office/drawing/2014/main" id="{0EEE6C56-DA0B-CDB1-14E6-530DDE1F1D87}"/>
              </a:ext>
            </a:extLst>
          </p:cNvPr>
          <p:cNvSpPr txBox="1"/>
          <p:nvPr/>
        </p:nvSpPr>
        <p:spPr>
          <a:xfrm>
            <a:off x="426367" y="3774073"/>
            <a:ext cx="4212951" cy="307777"/>
          </a:xfrm>
          <a:prstGeom prst="rect">
            <a:avLst/>
          </a:prstGeom>
          <a:noFill/>
        </p:spPr>
        <p:txBody>
          <a:bodyPr wrap="square" rtlCol="0">
            <a:spAutoFit/>
          </a:bodyPr>
          <a:lstStyle/>
          <a:p>
            <a:pPr algn="ctr"/>
            <a:r>
              <a:rPr lang="en-US" sz="1400" b="1" dirty="0"/>
              <a:t>Pool-based, uncertainty-informed AL paradigm</a:t>
            </a:r>
          </a:p>
        </p:txBody>
      </p:sp>
      <p:grpSp>
        <p:nvGrpSpPr>
          <p:cNvPr id="3" name="Group 2">
            <a:extLst>
              <a:ext uri="{FF2B5EF4-FFF2-40B4-BE49-F238E27FC236}">
                <a16:creationId xmlns:a16="http://schemas.microsoft.com/office/drawing/2014/main" id="{A6CB4B88-40CA-6230-C996-BC255D3FFCFE}"/>
              </a:ext>
            </a:extLst>
          </p:cNvPr>
          <p:cNvGrpSpPr/>
          <p:nvPr/>
        </p:nvGrpSpPr>
        <p:grpSpPr>
          <a:xfrm>
            <a:off x="5110099" y="3991688"/>
            <a:ext cx="3708269" cy="2837409"/>
            <a:chOff x="508160" y="1483241"/>
            <a:chExt cx="4694090" cy="3484058"/>
          </a:xfrm>
        </p:grpSpPr>
        <p:pic>
          <p:nvPicPr>
            <p:cNvPr id="55" name="Picture 54">
              <a:extLst>
                <a:ext uri="{FF2B5EF4-FFF2-40B4-BE49-F238E27FC236}">
                  <a16:creationId xmlns:a16="http://schemas.microsoft.com/office/drawing/2014/main" id="{95F38380-1B5D-B3A3-AB4B-3F3F255B38D9}"/>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508160" y="1483241"/>
              <a:ext cx="4694090" cy="3484058"/>
            </a:xfrm>
            <a:prstGeom prst="rect">
              <a:avLst/>
            </a:prstGeom>
          </p:spPr>
        </p:pic>
        <p:sp>
          <p:nvSpPr>
            <p:cNvPr id="61" name="Oval 60">
              <a:extLst>
                <a:ext uri="{FF2B5EF4-FFF2-40B4-BE49-F238E27FC236}">
                  <a16:creationId xmlns:a16="http://schemas.microsoft.com/office/drawing/2014/main" id="{93366F68-74B8-2A8C-6B97-75F5473B3507}"/>
                </a:ext>
              </a:extLst>
            </p:cNvPr>
            <p:cNvSpPr/>
            <p:nvPr/>
          </p:nvSpPr>
          <p:spPr>
            <a:xfrm>
              <a:off x="1881304" y="2436594"/>
              <a:ext cx="980129" cy="2045282"/>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62" name="Straight Arrow Connector 61">
              <a:extLst>
                <a:ext uri="{FF2B5EF4-FFF2-40B4-BE49-F238E27FC236}">
                  <a16:creationId xmlns:a16="http://schemas.microsoft.com/office/drawing/2014/main" id="{23D9BC2B-8E69-AC89-7516-76C4EEC5F823}"/>
                </a:ext>
              </a:extLst>
            </p:cNvPr>
            <p:cNvCxnSpPr/>
            <p:nvPr/>
          </p:nvCxnSpPr>
          <p:spPr>
            <a:xfrm flipH="1">
              <a:off x="2796298" y="2700022"/>
              <a:ext cx="416169" cy="140623"/>
            </a:xfrm>
            <a:prstGeom prst="straightConnector1">
              <a:avLst/>
            </a:prstGeom>
            <a:ln w="22225">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p:pic>
        <p:nvPicPr>
          <p:cNvPr id="59" name="Picture 58">
            <a:extLst>
              <a:ext uri="{FF2B5EF4-FFF2-40B4-BE49-F238E27FC236}">
                <a16:creationId xmlns:a16="http://schemas.microsoft.com/office/drawing/2014/main" id="{DA1FD441-6E9D-6A7E-DE82-327EC9F4E8A9}"/>
              </a:ext>
            </a:extLst>
          </p:cNvPr>
          <p:cNvPicPr>
            <a:picLocks noChangeAspect="1"/>
          </p:cNvPicPr>
          <p:nvPr/>
        </p:nvPicPr>
        <p:blipFill rotWithShape="1">
          <a:blip r:embed="rId7"/>
          <a:srcRect l="8137" r="17763"/>
          <a:stretch/>
        </p:blipFill>
        <p:spPr>
          <a:xfrm>
            <a:off x="7764801" y="5230915"/>
            <a:ext cx="763917" cy="697985"/>
          </a:xfrm>
          <a:prstGeom prst="rect">
            <a:avLst/>
          </a:prstGeom>
          <a:ln>
            <a:solidFill>
              <a:schemeClr val="tx1">
                <a:lumMod val="50000"/>
                <a:lumOff val="50000"/>
              </a:schemeClr>
            </a:solidFill>
          </a:ln>
        </p:spPr>
      </p:pic>
      <p:sp useBgFill="1">
        <p:nvSpPr>
          <p:cNvPr id="60" name="TextBox 59">
            <a:extLst>
              <a:ext uri="{FF2B5EF4-FFF2-40B4-BE49-F238E27FC236}">
                <a16:creationId xmlns:a16="http://schemas.microsoft.com/office/drawing/2014/main" id="{386C07F3-5479-D0F8-E4CC-D9AB25B3886A}"/>
              </a:ext>
            </a:extLst>
          </p:cNvPr>
          <p:cNvSpPr txBox="1"/>
          <p:nvPr/>
        </p:nvSpPr>
        <p:spPr>
          <a:xfrm>
            <a:off x="7158471" y="4615267"/>
            <a:ext cx="1919532" cy="553998"/>
          </a:xfrm>
          <a:prstGeom prst="rect">
            <a:avLst/>
          </a:prstGeom>
          <a:ln w="22225">
            <a:solidFill>
              <a:schemeClr val="accent1">
                <a:shade val="50000"/>
              </a:schemeClr>
            </a:solidFill>
          </a:ln>
        </p:spPr>
        <p:txBody>
          <a:bodyPr wrap="square" rtlCol="0">
            <a:spAutoFit/>
          </a:bodyPr>
          <a:lstStyle/>
          <a:p>
            <a:pPr algn="ctr"/>
            <a:r>
              <a:rPr lang="en-US" sz="1000" dirty="0"/>
              <a:t>Structures with high predictive uncertainty added here provide a large improvement in accuracy</a:t>
            </a:r>
          </a:p>
        </p:txBody>
      </p:sp>
      <p:sp>
        <p:nvSpPr>
          <p:cNvPr id="66" name="TextBox 65">
            <a:extLst>
              <a:ext uri="{FF2B5EF4-FFF2-40B4-BE49-F238E27FC236}">
                <a16:creationId xmlns:a16="http://schemas.microsoft.com/office/drawing/2014/main" id="{698B5745-8E9D-2611-DEF0-A04E76D29D95}"/>
              </a:ext>
            </a:extLst>
          </p:cNvPr>
          <p:cNvSpPr txBox="1"/>
          <p:nvPr/>
        </p:nvSpPr>
        <p:spPr>
          <a:xfrm>
            <a:off x="-15055" y="6230898"/>
            <a:ext cx="1616183" cy="646331"/>
          </a:xfrm>
          <a:prstGeom prst="rect">
            <a:avLst/>
          </a:prstGeom>
          <a:noFill/>
        </p:spPr>
        <p:txBody>
          <a:bodyPr wrap="square" rtlCol="0">
            <a:spAutoFit/>
          </a:bodyPr>
          <a:lstStyle/>
          <a:p>
            <a:r>
              <a:rPr lang="en-US" sz="1200" dirty="0"/>
              <a:t>L. Williams (SNL 8351) </a:t>
            </a:r>
          </a:p>
          <a:p>
            <a:r>
              <a:rPr lang="en-US" sz="1200" dirty="0"/>
              <a:t>K. Sargsyan (SNL 8351)</a:t>
            </a:r>
          </a:p>
          <a:p>
            <a:r>
              <a:rPr lang="en-US" sz="1200" dirty="0"/>
              <a:t>H. </a:t>
            </a:r>
            <a:r>
              <a:rPr lang="en-US" sz="1200" dirty="0" err="1"/>
              <a:t>Najm</a:t>
            </a:r>
            <a:r>
              <a:rPr lang="en-US" sz="1200" dirty="0"/>
              <a:t> (SNL 8300)</a:t>
            </a:r>
          </a:p>
        </p:txBody>
      </p:sp>
      <p:sp>
        <p:nvSpPr>
          <p:cNvPr id="19" name="TextBox 18">
            <a:extLst>
              <a:ext uri="{FF2B5EF4-FFF2-40B4-BE49-F238E27FC236}">
                <a16:creationId xmlns:a16="http://schemas.microsoft.com/office/drawing/2014/main" id="{BEB8FC22-D37C-E4CC-559F-0185380435C5}"/>
              </a:ext>
            </a:extLst>
          </p:cNvPr>
          <p:cNvSpPr txBox="1"/>
          <p:nvPr/>
        </p:nvSpPr>
        <p:spPr>
          <a:xfrm>
            <a:off x="4504184" y="3773871"/>
            <a:ext cx="5067634" cy="307777"/>
          </a:xfrm>
          <a:prstGeom prst="rect">
            <a:avLst/>
          </a:prstGeom>
          <a:noFill/>
        </p:spPr>
        <p:txBody>
          <a:bodyPr wrap="square" rtlCol="0">
            <a:spAutoFit/>
          </a:bodyPr>
          <a:lstStyle/>
          <a:p>
            <a:pPr algn="ctr"/>
            <a:r>
              <a:rPr lang="en-US" sz="1400" b="1" dirty="0"/>
              <a:t>Implementation</a:t>
            </a:r>
          </a:p>
        </p:txBody>
      </p:sp>
      <p:pic>
        <p:nvPicPr>
          <p:cNvPr id="22" name="C_black_hole" descr="C_black_hole">
            <a:hlinkClick r:id="" action="ppaction://media"/>
            <a:extLst>
              <a:ext uri="{FF2B5EF4-FFF2-40B4-BE49-F238E27FC236}">
                <a16:creationId xmlns:a16="http://schemas.microsoft.com/office/drawing/2014/main" id="{B116F875-9398-7C1E-D3F3-8C7279175B36}"/>
              </a:ext>
            </a:extLst>
          </p:cNvPr>
          <p:cNvPicPr>
            <a:picLocks noChangeAspect="1"/>
          </p:cNvPicPr>
          <p:nvPr>
            <a:videoFile r:link="rId2"/>
            <p:extLst>
              <p:ext uri="{DAA4B4D4-6D71-4841-9C94-3DE7FCFB9230}">
                <p14:media xmlns:p14="http://schemas.microsoft.com/office/powerpoint/2010/main" r:embed="rId1"/>
              </p:ext>
            </p:extLst>
          </p:nvPr>
        </p:nvPicPr>
        <p:blipFill rotWithShape="1">
          <a:blip r:embed="rId8"/>
          <a:srcRect l="13329" r="38016" b="39323"/>
          <a:stretch/>
        </p:blipFill>
        <p:spPr>
          <a:xfrm>
            <a:off x="1112365" y="1303366"/>
            <a:ext cx="2097147" cy="1961485"/>
          </a:xfrm>
          <a:prstGeom prst="rect">
            <a:avLst/>
          </a:prstGeom>
        </p:spPr>
      </p:pic>
      <p:sp>
        <p:nvSpPr>
          <p:cNvPr id="23" name="Cube 22">
            <a:extLst>
              <a:ext uri="{FF2B5EF4-FFF2-40B4-BE49-F238E27FC236}">
                <a16:creationId xmlns:a16="http://schemas.microsoft.com/office/drawing/2014/main" id="{CB67CF7E-636E-DF53-66FF-328A77521CE2}"/>
              </a:ext>
            </a:extLst>
          </p:cNvPr>
          <p:cNvSpPr/>
          <p:nvPr/>
        </p:nvSpPr>
        <p:spPr>
          <a:xfrm>
            <a:off x="1290302" y="1639372"/>
            <a:ext cx="1169518" cy="899630"/>
          </a:xfrm>
          <a:prstGeom prst="cube">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24" name="TextBox 23">
            <a:extLst>
              <a:ext uri="{FF2B5EF4-FFF2-40B4-BE49-F238E27FC236}">
                <a16:creationId xmlns:a16="http://schemas.microsoft.com/office/drawing/2014/main" id="{867DB8F3-A63E-DEDF-F48D-0A9BA0A7FF80}"/>
              </a:ext>
            </a:extLst>
          </p:cNvPr>
          <p:cNvSpPr txBox="1"/>
          <p:nvPr/>
        </p:nvSpPr>
        <p:spPr>
          <a:xfrm>
            <a:off x="5114" y="1900580"/>
            <a:ext cx="984565" cy="584775"/>
          </a:xfrm>
          <a:prstGeom prst="rect">
            <a:avLst/>
          </a:prstGeom>
          <a:noFill/>
        </p:spPr>
        <p:txBody>
          <a:bodyPr wrap="none" rtlCol="0">
            <a:spAutoFit/>
          </a:bodyPr>
          <a:lstStyle/>
          <a:p>
            <a:pPr algn="ctr"/>
            <a:r>
              <a:rPr lang="en-US" sz="1600" dirty="0"/>
              <a:t>Hands-on</a:t>
            </a:r>
            <a:br>
              <a:rPr lang="en-US" sz="1600" dirty="0"/>
            </a:br>
            <a:r>
              <a:rPr lang="en-US" sz="1600" dirty="0"/>
              <a:t>route:</a:t>
            </a:r>
          </a:p>
        </p:txBody>
      </p:sp>
      <p:sp>
        <p:nvSpPr>
          <p:cNvPr id="26" name="TextBox 25">
            <a:extLst>
              <a:ext uri="{FF2B5EF4-FFF2-40B4-BE49-F238E27FC236}">
                <a16:creationId xmlns:a16="http://schemas.microsoft.com/office/drawing/2014/main" id="{B2DF5377-6820-1304-1499-D6DE8B3A9B7F}"/>
              </a:ext>
            </a:extLst>
          </p:cNvPr>
          <p:cNvSpPr txBox="1"/>
          <p:nvPr/>
        </p:nvSpPr>
        <p:spPr>
          <a:xfrm>
            <a:off x="1731271" y="1003879"/>
            <a:ext cx="859531" cy="338554"/>
          </a:xfrm>
          <a:prstGeom prst="rect">
            <a:avLst/>
          </a:prstGeom>
          <a:noFill/>
        </p:spPr>
        <p:txBody>
          <a:bodyPr wrap="none" rtlCol="0">
            <a:spAutoFit/>
          </a:bodyPr>
          <a:lstStyle/>
          <a:p>
            <a:r>
              <a:rPr lang="en-US" sz="1600" dirty="0"/>
              <a:t>Run MD</a:t>
            </a:r>
          </a:p>
        </p:txBody>
      </p:sp>
      <p:grpSp>
        <p:nvGrpSpPr>
          <p:cNvPr id="27" name="Group 26">
            <a:extLst>
              <a:ext uri="{FF2B5EF4-FFF2-40B4-BE49-F238E27FC236}">
                <a16:creationId xmlns:a16="http://schemas.microsoft.com/office/drawing/2014/main" id="{1806F00C-EB52-FAC8-5568-DC29B80A2424}"/>
              </a:ext>
            </a:extLst>
          </p:cNvPr>
          <p:cNvGrpSpPr/>
          <p:nvPr/>
        </p:nvGrpSpPr>
        <p:grpSpPr>
          <a:xfrm>
            <a:off x="4220512" y="1825647"/>
            <a:ext cx="1345584" cy="1067672"/>
            <a:chOff x="5499738" y="1627539"/>
            <a:chExt cx="1674705" cy="1328818"/>
          </a:xfrm>
        </p:grpSpPr>
        <p:pic>
          <p:nvPicPr>
            <p:cNvPr id="28" name="Picture 27">
              <a:extLst>
                <a:ext uri="{FF2B5EF4-FFF2-40B4-BE49-F238E27FC236}">
                  <a16:creationId xmlns:a16="http://schemas.microsoft.com/office/drawing/2014/main" id="{981053FC-1DA9-E5F4-ED15-6AA88AEA2692}"/>
                </a:ext>
              </a:extLst>
            </p:cNvPr>
            <p:cNvPicPr>
              <a:picLocks noChangeAspect="1"/>
            </p:cNvPicPr>
            <p:nvPr/>
          </p:nvPicPr>
          <p:blipFill rotWithShape="1">
            <a:blip r:embed="rId9"/>
            <a:srcRect l="8344" t="17046" r="36817" b="37741"/>
            <a:stretch/>
          </p:blipFill>
          <p:spPr>
            <a:xfrm>
              <a:off x="5551713" y="1785498"/>
              <a:ext cx="1455575" cy="1119675"/>
            </a:xfrm>
            <a:prstGeom prst="rect">
              <a:avLst/>
            </a:prstGeom>
          </p:spPr>
        </p:pic>
        <p:sp>
          <p:nvSpPr>
            <p:cNvPr id="29" name="Cube 28">
              <a:extLst>
                <a:ext uri="{FF2B5EF4-FFF2-40B4-BE49-F238E27FC236}">
                  <a16:creationId xmlns:a16="http://schemas.microsoft.com/office/drawing/2014/main" id="{D65913B0-4E89-55C7-044C-0BD63EC643A8}"/>
                </a:ext>
              </a:extLst>
            </p:cNvPr>
            <p:cNvSpPr/>
            <p:nvPr/>
          </p:nvSpPr>
          <p:spPr>
            <a:xfrm>
              <a:off x="5551714" y="1785500"/>
              <a:ext cx="1455575" cy="1119674"/>
            </a:xfrm>
            <a:prstGeom prst="cube">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30" name="Triangle 29">
              <a:extLst>
                <a:ext uri="{FF2B5EF4-FFF2-40B4-BE49-F238E27FC236}">
                  <a16:creationId xmlns:a16="http://schemas.microsoft.com/office/drawing/2014/main" id="{C08D01EF-11FF-5B47-6871-ADD0392C1258}"/>
                </a:ext>
              </a:extLst>
            </p:cNvPr>
            <p:cNvSpPr/>
            <p:nvPr/>
          </p:nvSpPr>
          <p:spPr>
            <a:xfrm rot="18840485">
              <a:off x="5382899" y="1744378"/>
              <a:ext cx="438539" cy="204861"/>
            </a:xfrm>
            <a:prstGeom prst="triangl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31" name="Triangle 30">
              <a:extLst>
                <a:ext uri="{FF2B5EF4-FFF2-40B4-BE49-F238E27FC236}">
                  <a16:creationId xmlns:a16="http://schemas.microsoft.com/office/drawing/2014/main" id="{4E6A7BE4-B704-C46C-F048-426ED07FF8A4}"/>
                </a:ext>
              </a:extLst>
            </p:cNvPr>
            <p:cNvSpPr/>
            <p:nvPr/>
          </p:nvSpPr>
          <p:spPr>
            <a:xfrm rot="8108139">
              <a:off x="6735904" y="2751496"/>
              <a:ext cx="438539" cy="204861"/>
            </a:xfrm>
            <a:prstGeom prst="triangl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32" name="Striped Right Arrow 31">
            <a:extLst>
              <a:ext uri="{FF2B5EF4-FFF2-40B4-BE49-F238E27FC236}">
                <a16:creationId xmlns:a16="http://schemas.microsoft.com/office/drawing/2014/main" id="{7A36B4C8-AD38-1F7C-EDAB-53F8DB163789}"/>
              </a:ext>
            </a:extLst>
          </p:cNvPr>
          <p:cNvSpPr/>
          <p:nvPr/>
        </p:nvSpPr>
        <p:spPr>
          <a:xfrm>
            <a:off x="3404590" y="2289875"/>
            <a:ext cx="580809" cy="458162"/>
          </a:xfrm>
          <a:prstGeom prst="stripedRightArrow">
            <a:avLst>
              <a:gd name="adj1" fmla="val 54045"/>
              <a:gd name="adj2" fmla="val 88430"/>
            </a:avLst>
          </a:prstGeom>
          <a:solidFill>
            <a:srgbClr val="00ACD9"/>
          </a:solidFill>
          <a:ln>
            <a:solidFill>
              <a:srgbClr val="00407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33" name="Striped Right Arrow 32">
            <a:extLst>
              <a:ext uri="{FF2B5EF4-FFF2-40B4-BE49-F238E27FC236}">
                <a16:creationId xmlns:a16="http://schemas.microsoft.com/office/drawing/2014/main" id="{B93B0B5B-094C-32F5-35F0-25088FCA4615}"/>
              </a:ext>
            </a:extLst>
          </p:cNvPr>
          <p:cNvSpPr/>
          <p:nvPr/>
        </p:nvSpPr>
        <p:spPr>
          <a:xfrm>
            <a:off x="5827628" y="2289875"/>
            <a:ext cx="580809" cy="458162"/>
          </a:xfrm>
          <a:prstGeom prst="stripedRightArrow">
            <a:avLst>
              <a:gd name="adj1" fmla="val 54045"/>
              <a:gd name="adj2" fmla="val 88430"/>
            </a:avLst>
          </a:prstGeom>
          <a:solidFill>
            <a:srgbClr val="00ACD9"/>
          </a:solidFill>
          <a:ln>
            <a:solidFill>
              <a:srgbClr val="00407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34" name="TextBox 33">
            <a:extLst>
              <a:ext uri="{FF2B5EF4-FFF2-40B4-BE49-F238E27FC236}">
                <a16:creationId xmlns:a16="http://schemas.microsoft.com/office/drawing/2014/main" id="{B16CC52A-192B-6B44-6FE4-E607A8B95B84}"/>
              </a:ext>
            </a:extLst>
          </p:cNvPr>
          <p:cNvSpPr txBox="1"/>
          <p:nvPr/>
        </p:nvSpPr>
        <p:spPr>
          <a:xfrm>
            <a:off x="3959257" y="1527778"/>
            <a:ext cx="1878784" cy="338554"/>
          </a:xfrm>
          <a:prstGeom prst="rect">
            <a:avLst/>
          </a:prstGeom>
          <a:noFill/>
        </p:spPr>
        <p:txBody>
          <a:bodyPr wrap="none" rtlCol="0">
            <a:spAutoFit/>
          </a:bodyPr>
          <a:lstStyle/>
          <a:p>
            <a:r>
              <a:rPr lang="en-US" sz="1600" dirty="0"/>
              <a:t>Carve out structures</a:t>
            </a:r>
          </a:p>
        </p:txBody>
      </p:sp>
      <p:sp>
        <p:nvSpPr>
          <p:cNvPr id="36" name="TextBox 35">
            <a:extLst>
              <a:ext uri="{FF2B5EF4-FFF2-40B4-BE49-F238E27FC236}">
                <a16:creationId xmlns:a16="http://schemas.microsoft.com/office/drawing/2014/main" id="{AF62A0CF-02EF-3F20-5110-AD4F59CC3BEF}"/>
              </a:ext>
            </a:extLst>
          </p:cNvPr>
          <p:cNvSpPr txBox="1"/>
          <p:nvPr/>
        </p:nvSpPr>
        <p:spPr>
          <a:xfrm>
            <a:off x="6984741" y="995352"/>
            <a:ext cx="1510670" cy="338554"/>
          </a:xfrm>
          <a:prstGeom prst="rect">
            <a:avLst/>
          </a:prstGeom>
          <a:noFill/>
        </p:spPr>
        <p:txBody>
          <a:bodyPr wrap="none" rtlCol="0">
            <a:spAutoFit/>
          </a:bodyPr>
          <a:lstStyle/>
          <a:p>
            <a:r>
              <a:rPr lang="en-US" sz="1600" dirty="0"/>
              <a:t>Re-Train ML-IAP</a:t>
            </a:r>
          </a:p>
        </p:txBody>
      </p:sp>
      <p:cxnSp>
        <p:nvCxnSpPr>
          <p:cNvPr id="37" name="Straight Connector 36">
            <a:extLst>
              <a:ext uri="{FF2B5EF4-FFF2-40B4-BE49-F238E27FC236}">
                <a16:creationId xmlns:a16="http://schemas.microsoft.com/office/drawing/2014/main" id="{8FC47357-8573-8A0D-5E0A-1ECF5FA0E3C6}"/>
              </a:ext>
            </a:extLst>
          </p:cNvPr>
          <p:cNvCxnSpPr>
            <a:cxnSpLocks/>
          </p:cNvCxnSpPr>
          <p:nvPr/>
        </p:nvCxnSpPr>
        <p:spPr>
          <a:xfrm>
            <a:off x="162453" y="3728261"/>
            <a:ext cx="8683463" cy="0"/>
          </a:xfrm>
          <a:prstGeom prst="line">
            <a:avLst/>
          </a:prstGeom>
          <a:ln w="9525">
            <a:solidFill>
              <a:schemeClr val="tx1"/>
            </a:solidFill>
          </a:ln>
        </p:spPr>
        <p:style>
          <a:lnRef idx="1">
            <a:schemeClr val="accent1"/>
          </a:lnRef>
          <a:fillRef idx="0">
            <a:schemeClr val="accent1"/>
          </a:fillRef>
          <a:effectRef idx="0">
            <a:schemeClr val="accent1"/>
          </a:effectRef>
          <a:fontRef idx="minor">
            <a:schemeClr val="tx1"/>
          </a:fontRef>
        </p:style>
      </p:cxnSp>
      <p:grpSp>
        <p:nvGrpSpPr>
          <p:cNvPr id="38" name="Group 37">
            <a:extLst>
              <a:ext uri="{FF2B5EF4-FFF2-40B4-BE49-F238E27FC236}">
                <a16:creationId xmlns:a16="http://schemas.microsoft.com/office/drawing/2014/main" id="{F9CE9AE2-2F8E-4BFC-174C-8F9AA20986DC}"/>
              </a:ext>
            </a:extLst>
          </p:cNvPr>
          <p:cNvGrpSpPr/>
          <p:nvPr/>
        </p:nvGrpSpPr>
        <p:grpSpPr>
          <a:xfrm>
            <a:off x="6808756" y="1316831"/>
            <a:ext cx="2245599" cy="2093000"/>
            <a:chOff x="8847881" y="1204678"/>
            <a:chExt cx="2794858" cy="2604935"/>
          </a:xfrm>
        </p:grpSpPr>
        <p:grpSp>
          <p:nvGrpSpPr>
            <p:cNvPr id="39" name="Group 38">
              <a:extLst>
                <a:ext uri="{FF2B5EF4-FFF2-40B4-BE49-F238E27FC236}">
                  <a16:creationId xmlns:a16="http://schemas.microsoft.com/office/drawing/2014/main" id="{B316E1AB-D450-C4B0-3D46-F1DBC2408628}"/>
                </a:ext>
              </a:extLst>
            </p:cNvPr>
            <p:cNvGrpSpPr/>
            <p:nvPr/>
          </p:nvGrpSpPr>
          <p:grpSpPr>
            <a:xfrm>
              <a:off x="8847881" y="1204678"/>
              <a:ext cx="2725935" cy="2604935"/>
              <a:chOff x="8735452" y="1204678"/>
              <a:chExt cx="2992073" cy="2859259"/>
            </a:xfrm>
          </p:grpSpPr>
          <p:pic>
            <p:nvPicPr>
              <p:cNvPr id="42" name="Picture 41">
                <a:extLst>
                  <a:ext uri="{FF2B5EF4-FFF2-40B4-BE49-F238E27FC236}">
                    <a16:creationId xmlns:a16="http://schemas.microsoft.com/office/drawing/2014/main" id="{4AF1E549-C29B-9B7F-2509-A3109E660987}"/>
                  </a:ext>
                </a:extLst>
              </p:cNvPr>
              <p:cNvPicPr>
                <a:picLocks noChangeAspect="1"/>
              </p:cNvPicPr>
              <p:nvPr/>
            </p:nvPicPr>
            <p:blipFill rotWithShape="1">
              <a:blip r:embed="rId10"/>
              <a:srcRect t="24917" r="52555"/>
              <a:stretch/>
            </p:blipFill>
            <p:spPr>
              <a:xfrm>
                <a:off x="8735452" y="1204678"/>
                <a:ext cx="2782977" cy="2859259"/>
              </a:xfrm>
              <a:prstGeom prst="rect">
                <a:avLst/>
              </a:prstGeom>
            </p:spPr>
          </p:pic>
          <p:sp>
            <p:nvSpPr>
              <p:cNvPr id="43" name="Triangle 42">
                <a:extLst>
                  <a:ext uri="{FF2B5EF4-FFF2-40B4-BE49-F238E27FC236}">
                    <a16:creationId xmlns:a16="http://schemas.microsoft.com/office/drawing/2014/main" id="{23967F33-512A-61A5-F550-54A0811FCDC4}"/>
                  </a:ext>
                </a:extLst>
              </p:cNvPr>
              <p:cNvSpPr/>
              <p:nvPr/>
            </p:nvSpPr>
            <p:spPr>
              <a:xfrm rot="2708313">
                <a:off x="11299418" y="1764215"/>
                <a:ext cx="438022" cy="418193"/>
              </a:xfrm>
              <a:prstGeom prst="triangl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40" name="Rectangle 39">
              <a:extLst>
                <a:ext uri="{FF2B5EF4-FFF2-40B4-BE49-F238E27FC236}">
                  <a16:creationId xmlns:a16="http://schemas.microsoft.com/office/drawing/2014/main" id="{03222532-BC5A-E38F-AE29-231095A32C9C}"/>
                </a:ext>
              </a:extLst>
            </p:cNvPr>
            <p:cNvSpPr/>
            <p:nvPr/>
          </p:nvSpPr>
          <p:spPr>
            <a:xfrm>
              <a:off x="10048943" y="1969674"/>
              <a:ext cx="1334375" cy="98500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pic>
          <p:nvPicPr>
            <p:cNvPr id="41" name="Picture 40">
              <a:extLst>
                <a:ext uri="{FF2B5EF4-FFF2-40B4-BE49-F238E27FC236}">
                  <a16:creationId xmlns:a16="http://schemas.microsoft.com/office/drawing/2014/main" id="{D8D77F50-C1D0-3C3E-0840-064542463E7A}"/>
                </a:ext>
              </a:extLst>
            </p:cNvPr>
            <p:cNvPicPr>
              <a:picLocks noChangeAspect="1"/>
            </p:cNvPicPr>
            <p:nvPr/>
          </p:nvPicPr>
          <p:blipFill rotWithShape="1">
            <a:blip r:embed="rId11"/>
            <a:srcRect l="208"/>
            <a:stretch/>
          </p:blipFill>
          <p:spPr>
            <a:xfrm>
              <a:off x="10026988" y="2271592"/>
              <a:ext cx="1615751" cy="367979"/>
            </a:xfrm>
            <a:prstGeom prst="rect">
              <a:avLst/>
            </a:prstGeom>
          </p:spPr>
        </p:pic>
      </p:grpSp>
      <p:pic>
        <p:nvPicPr>
          <p:cNvPr id="51" name="Picture 50">
            <a:extLst>
              <a:ext uri="{FF2B5EF4-FFF2-40B4-BE49-F238E27FC236}">
                <a16:creationId xmlns:a16="http://schemas.microsoft.com/office/drawing/2014/main" id="{FE7FC7E6-9A16-D05B-5E64-85107373C83C}"/>
              </a:ext>
            </a:extLst>
          </p:cNvPr>
          <p:cNvPicPr>
            <a:picLocks noChangeAspect="1"/>
          </p:cNvPicPr>
          <p:nvPr/>
        </p:nvPicPr>
        <p:blipFill rotWithShape="1">
          <a:blip r:embed="rId11"/>
          <a:srcRect l="208"/>
          <a:stretch/>
        </p:blipFill>
        <p:spPr>
          <a:xfrm>
            <a:off x="1998402" y="5019551"/>
            <a:ext cx="1184800" cy="269832"/>
          </a:xfrm>
          <a:prstGeom prst="rect">
            <a:avLst/>
          </a:prstGeom>
        </p:spPr>
      </p:pic>
      <p:sp>
        <p:nvSpPr>
          <p:cNvPr id="45" name="TextBox 44">
            <a:extLst>
              <a:ext uri="{FF2B5EF4-FFF2-40B4-BE49-F238E27FC236}">
                <a16:creationId xmlns:a16="http://schemas.microsoft.com/office/drawing/2014/main" id="{15F4B394-5103-2345-5CEF-D7A949675074}"/>
              </a:ext>
            </a:extLst>
          </p:cNvPr>
          <p:cNvSpPr txBox="1"/>
          <p:nvPr/>
        </p:nvSpPr>
        <p:spPr>
          <a:xfrm>
            <a:off x="3741441" y="2964866"/>
            <a:ext cx="2394373" cy="338554"/>
          </a:xfrm>
          <a:prstGeom prst="rect">
            <a:avLst/>
          </a:prstGeom>
          <a:noFill/>
        </p:spPr>
        <p:txBody>
          <a:bodyPr wrap="none" rtlCol="0">
            <a:spAutoFit/>
          </a:bodyPr>
          <a:lstStyle/>
          <a:p>
            <a:r>
              <a:rPr lang="en-US" sz="1600" dirty="0"/>
              <a:t>Run quantum simulations</a:t>
            </a:r>
          </a:p>
        </p:txBody>
      </p:sp>
      <p:sp>
        <p:nvSpPr>
          <p:cNvPr id="46" name="TextBox 45">
            <a:extLst>
              <a:ext uri="{FF2B5EF4-FFF2-40B4-BE49-F238E27FC236}">
                <a16:creationId xmlns:a16="http://schemas.microsoft.com/office/drawing/2014/main" id="{52D40E00-0F31-D032-7E3F-99B257383A30}"/>
              </a:ext>
            </a:extLst>
          </p:cNvPr>
          <p:cNvSpPr txBox="1"/>
          <p:nvPr/>
        </p:nvSpPr>
        <p:spPr>
          <a:xfrm>
            <a:off x="95368" y="4940430"/>
            <a:ext cx="1643399" cy="246221"/>
          </a:xfrm>
          <a:prstGeom prst="rect">
            <a:avLst/>
          </a:prstGeom>
          <a:noFill/>
        </p:spPr>
        <p:txBody>
          <a:bodyPr wrap="none" rtlCol="0">
            <a:spAutoFit/>
          </a:bodyPr>
          <a:lstStyle/>
          <a:p>
            <a:r>
              <a:rPr lang="en-US" sz="1000" b="1" dirty="0"/>
              <a:t>(run quantum simulations)</a:t>
            </a:r>
          </a:p>
        </p:txBody>
      </p:sp>
      <p:sp>
        <p:nvSpPr>
          <p:cNvPr id="47" name="TextBox 46">
            <a:extLst>
              <a:ext uri="{FF2B5EF4-FFF2-40B4-BE49-F238E27FC236}">
                <a16:creationId xmlns:a16="http://schemas.microsoft.com/office/drawing/2014/main" id="{1F97FD56-F2A1-D5A3-EE15-01E05DEFC3FF}"/>
              </a:ext>
            </a:extLst>
          </p:cNvPr>
          <p:cNvSpPr txBox="1"/>
          <p:nvPr/>
        </p:nvSpPr>
        <p:spPr>
          <a:xfrm>
            <a:off x="1023749" y="3416550"/>
            <a:ext cx="7386395" cy="307777"/>
          </a:xfrm>
          <a:prstGeom prst="rect">
            <a:avLst/>
          </a:prstGeom>
          <a:noFill/>
        </p:spPr>
        <p:txBody>
          <a:bodyPr wrap="square" rtlCol="0">
            <a:spAutoFit/>
          </a:bodyPr>
          <a:lstStyle/>
          <a:p>
            <a:pPr algn="ctr"/>
            <a:r>
              <a:rPr lang="en-US" sz="1400" b="1" dirty="0"/>
              <a:t>How can we get our software to automatically recognize model failures?</a:t>
            </a:r>
          </a:p>
        </p:txBody>
      </p:sp>
    </p:spTree>
    <p:extLst>
      <p:ext uri="{BB962C8B-B14F-4D97-AF65-F5344CB8AC3E}">
        <p14:creationId xmlns:p14="http://schemas.microsoft.com/office/powerpoint/2010/main" val="14920797"/>
      </p:ext>
    </p:extLst>
  </p:cSld>
  <p:clrMapOvr>
    <a:masterClrMapping/>
  </p:clrMapOvr>
  <mc:AlternateContent xmlns:mc="http://schemas.openxmlformats.org/markup-compatibility/2006" xmlns:p14="http://schemas.microsoft.com/office/powerpoint/2010/main">
    <mc:Choice Requires="p14">
      <p:transition spd="slow" p14:dur="2000" advTm="73599"/>
    </mc:Choice>
    <mc:Fallback xmlns="">
      <p:transition spd="slow" advTm="73599"/>
    </mc:Fallback>
  </mc:AlternateContent>
  <p:timing>
    <p:tnLst>
      <p:par>
        <p:cTn id="1" dur="indefinite" restart="never" nodeType="tmRoot">
          <p:childTnLst>
            <p:video>
              <p:cMediaNode vol="80000">
                <p:cTn id="2" fill="hold" display="0">
                  <p:stCondLst>
                    <p:cond delay="indefinite"/>
                  </p:stCondLst>
                </p:cTn>
                <p:tgtEl>
                  <p:spTgt spid="22"/>
                </p:tgtEl>
              </p:cMediaNode>
            </p:video>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CFBF0B9-F735-2B0F-E17D-55B62E41543D}"/>
              </a:ext>
            </a:extLst>
          </p:cNvPr>
          <p:cNvSpPr>
            <a:spLocks noGrp="1"/>
          </p:cNvSpPr>
          <p:nvPr>
            <p:ph type="title"/>
          </p:nvPr>
        </p:nvSpPr>
        <p:spPr>
          <a:xfrm>
            <a:off x="140246" y="97800"/>
            <a:ext cx="7886700" cy="838201"/>
          </a:xfrm>
        </p:spPr>
        <p:txBody>
          <a:bodyPr>
            <a:noAutofit/>
          </a:bodyPr>
          <a:lstStyle/>
          <a:p>
            <a:r>
              <a:rPr lang="en-US" sz="2400" b="1" dirty="0"/>
              <a:t>‘Bad structures’ can be very effective in making MLIAP performance more robust.</a:t>
            </a:r>
          </a:p>
        </p:txBody>
      </p:sp>
      <p:sp>
        <p:nvSpPr>
          <p:cNvPr id="25" name="Rectangle 24">
            <a:extLst>
              <a:ext uri="{FF2B5EF4-FFF2-40B4-BE49-F238E27FC236}">
                <a16:creationId xmlns:a16="http://schemas.microsoft.com/office/drawing/2014/main" id="{C32A3A58-5DC9-75F8-9734-B055B5C65218}"/>
              </a:ext>
            </a:extLst>
          </p:cNvPr>
          <p:cNvSpPr/>
          <p:nvPr/>
        </p:nvSpPr>
        <p:spPr>
          <a:xfrm>
            <a:off x="304800" y="-726439"/>
            <a:ext cx="2473369" cy="276999"/>
          </a:xfrm>
          <a:prstGeom prst="rect">
            <a:avLst/>
          </a:prstGeom>
        </p:spPr>
        <p:txBody>
          <a:bodyPr wrap="none">
            <a:spAutoFit/>
          </a:bodyPr>
          <a:lstStyle/>
          <a:p>
            <a:r>
              <a:rPr lang="en-US" sz="1200" dirty="0"/>
              <a:t>https://</a:t>
            </a:r>
            <a:r>
              <a:rPr lang="en-US" sz="1200" dirty="0" err="1"/>
              <a:t>github.com</a:t>
            </a:r>
            <a:r>
              <a:rPr lang="en-US" sz="1200" dirty="0"/>
              <a:t>/FitSNAP/FitSNAP</a:t>
            </a:r>
          </a:p>
        </p:txBody>
      </p:sp>
      <p:pic>
        <p:nvPicPr>
          <p:cNvPr id="59" name="Picture 58">
            <a:extLst>
              <a:ext uri="{FF2B5EF4-FFF2-40B4-BE49-F238E27FC236}">
                <a16:creationId xmlns:a16="http://schemas.microsoft.com/office/drawing/2014/main" id="{1072B480-B32E-E90D-0D57-BE3B07184781}"/>
              </a:ext>
            </a:extLst>
          </p:cNvPr>
          <p:cNvPicPr>
            <a:picLocks noChangeAspect="1"/>
          </p:cNvPicPr>
          <p:nvPr/>
        </p:nvPicPr>
        <p:blipFill>
          <a:blip r:embed="rId4"/>
          <a:stretch>
            <a:fillRect/>
          </a:stretch>
        </p:blipFill>
        <p:spPr>
          <a:xfrm>
            <a:off x="216100" y="1327213"/>
            <a:ext cx="1325384" cy="1234631"/>
          </a:xfrm>
          <a:prstGeom prst="rect">
            <a:avLst/>
          </a:prstGeom>
        </p:spPr>
      </p:pic>
      <p:grpSp>
        <p:nvGrpSpPr>
          <p:cNvPr id="60" name="Group 59">
            <a:extLst>
              <a:ext uri="{FF2B5EF4-FFF2-40B4-BE49-F238E27FC236}">
                <a16:creationId xmlns:a16="http://schemas.microsoft.com/office/drawing/2014/main" id="{EE5633DD-5B80-CD7B-D25E-B704E5F4DAE7}"/>
              </a:ext>
            </a:extLst>
          </p:cNvPr>
          <p:cNvGrpSpPr/>
          <p:nvPr/>
        </p:nvGrpSpPr>
        <p:grpSpPr>
          <a:xfrm>
            <a:off x="926682" y="2855979"/>
            <a:ext cx="2648356" cy="1351945"/>
            <a:chOff x="485478" y="3040286"/>
            <a:chExt cx="1783750" cy="910577"/>
          </a:xfrm>
        </p:grpSpPr>
        <p:pic>
          <p:nvPicPr>
            <p:cNvPr id="66" name="Picture 65">
              <a:extLst>
                <a:ext uri="{FF2B5EF4-FFF2-40B4-BE49-F238E27FC236}">
                  <a16:creationId xmlns:a16="http://schemas.microsoft.com/office/drawing/2014/main" id="{E556B11F-7C53-FA0D-4BE0-BE724E1C050A}"/>
                </a:ext>
              </a:extLst>
            </p:cNvPr>
            <p:cNvPicPr>
              <a:picLocks noChangeAspect="1"/>
            </p:cNvPicPr>
            <p:nvPr/>
          </p:nvPicPr>
          <p:blipFill>
            <a:blip r:embed="rId5"/>
            <a:stretch>
              <a:fillRect/>
            </a:stretch>
          </p:blipFill>
          <p:spPr>
            <a:xfrm>
              <a:off x="1361353" y="3040286"/>
              <a:ext cx="907875" cy="910577"/>
            </a:xfrm>
            <a:prstGeom prst="rect">
              <a:avLst/>
            </a:prstGeom>
          </p:spPr>
        </p:pic>
        <p:pic>
          <p:nvPicPr>
            <p:cNvPr id="67" name="Picture 66">
              <a:extLst>
                <a:ext uri="{FF2B5EF4-FFF2-40B4-BE49-F238E27FC236}">
                  <a16:creationId xmlns:a16="http://schemas.microsoft.com/office/drawing/2014/main" id="{7F29CC53-AC08-21B0-1A39-7B7E35559662}"/>
                </a:ext>
              </a:extLst>
            </p:cNvPr>
            <p:cNvPicPr>
              <a:picLocks noChangeAspect="1"/>
            </p:cNvPicPr>
            <p:nvPr/>
          </p:nvPicPr>
          <p:blipFill>
            <a:blip r:embed="rId6"/>
            <a:stretch>
              <a:fillRect/>
            </a:stretch>
          </p:blipFill>
          <p:spPr>
            <a:xfrm>
              <a:off x="485478" y="3159720"/>
              <a:ext cx="839349" cy="724556"/>
            </a:xfrm>
            <a:prstGeom prst="rect">
              <a:avLst/>
            </a:prstGeom>
          </p:spPr>
        </p:pic>
      </p:grpSp>
      <p:sp>
        <p:nvSpPr>
          <p:cNvPr id="61" name="TextBox 60">
            <a:extLst>
              <a:ext uri="{FF2B5EF4-FFF2-40B4-BE49-F238E27FC236}">
                <a16:creationId xmlns:a16="http://schemas.microsoft.com/office/drawing/2014/main" id="{1BAC61F0-570C-BACA-655D-A715FB376BBD}"/>
              </a:ext>
            </a:extLst>
          </p:cNvPr>
          <p:cNvSpPr txBox="1"/>
          <p:nvPr/>
        </p:nvSpPr>
        <p:spPr>
          <a:xfrm>
            <a:off x="-76200" y="1065163"/>
            <a:ext cx="3767910" cy="276999"/>
          </a:xfrm>
          <a:prstGeom prst="rect">
            <a:avLst/>
          </a:prstGeom>
          <a:noFill/>
        </p:spPr>
        <p:txBody>
          <a:bodyPr wrap="square" rtlCol="0">
            <a:spAutoFit/>
          </a:bodyPr>
          <a:lstStyle/>
          <a:p>
            <a:pPr algn="ctr"/>
            <a:r>
              <a:rPr lang="en-US" sz="1200" b="1" dirty="0"/>
              <a:t>Physics-based or model failure, hand-selected</a:t>
            </a:r>
          </a:p>
        </p:txBody>
      </p:sp>
      <p:sp>
        <p:nvSpPr>
          <p:cNvPr id="62" name="TextBox 61">
            <a:extLst>
              <a:ext uri="{FF2B5EF4-FFF2-40B4-BE49-F238E27FC236}">
                <a16:creationId xmlns:a16="http://schemas.microsoft.com/office/drawing/2014/main" id="{D6F1FDF1-6F00-EC75-CD5B-D276115AADE5}"/>
              </a:ext>
            </a:extLst>
          </p:cNvPr>
          <p:cNvSpPr txBox="1"/>
          <p:nvPr/>
        </p:nvSpPr>
        <p:spPr>
          <a:xfrm>
            <a:off x="-145332" y="2670006"/>
            <a:ext cx="3903704" cy="276999"/>
          </a:xfrm>
          <a:prstGeom prst="rect">
            <a:avLst/>
          </a:prstGeom>
          <a:noFill/>
        </p:spPr>
        <p:txBody>
          <a:bodyPr wrap="square" rtlCol="0">
            <a:spAutoFit/>
          </a:bodyPr>
          <a:lstStyle/>
          <a:p>
            <a:pPr algn="ctr"/>
            <a:r>
              <a:rPr lang="en-US" sz="1200" b="1" dirty="0"/>
              <a:t>Physics-based, “physically improbable,” semi-automated </a:t>
            </a:r>
          </a:p>
        </p:txBody>
      </p:sp>
      <p:sp>
        <p:nvSpPr>
          <p:cNvPr id="64" name="TextBox 63">
            <a:extLst>
              <a:ext uri="{FF2B5EF4-FFF2-40B4-BE49-F238E27FC236}">
                <a16:creationId xmlns:a16="http://schemas.microsoft.com/office/drawing/2014/main" id="{28853DCB-CE4E-E13A-0FEC-7274A9CA84E3}"/>
              </a:ext>
            </a:extLst>
          </p:cNvPr>
          <p:cNvSpPr txBox="1"/>
          <p:nvPr/>
        </p:nvSpPr>
        <p:spPr>
          <a:xfrm>
            <a:off x="746380" y="4151738"/>
            <a:ext cx="1758454" cy="246221"/>
          </a:xfrm>
          <a:prstGeom prst="rect">
            <a:avLst/>
          </a:prstGeom>
          <a:noFill/>
        </p:spPr>
        <p:txBody>
          <a:bodyPr wrap="square" rtlCol="0">
            <a:spAutoFit/>
          </a:bodyPr>
          <a:lstStyle/>
          <a:p>
            <a:pPr algn="ctr"/>
            <a:r>
              <a:rPr lang="en-US" sz="1000" i="1" dirty="0"/>
              <a:t>E. Sikorski (SNL 1444)</a:t>
            </a:r>
          </a:p>
        </p:txBody>
      </p:sp>
      <p:sp>
        <p:nvSpPr>
          <p:cNvPr id="65" name="TextBox 64">
            <a:extLst>
              <a:ext uri="{FF2B5EF4-FFF2-40B4-BE49-F238E27FC236}">
                <a16:creationId xmlns:a16="http://schemas.microsoft.com/office/drawing/2014/main" id="{636FAE43-0381-D309-8EB9-BB49C5B95CE5}"/>
              </a:ext>
            </a:extLst>
          </p:cNvPr>
          <p:cNvSpPr txBox="1"/>
          <p:nvPr/>
        </p:nvSpPr>
        <p:spPr>
          <a:xfrm>
            <a:off x="90395" y="3033304"/>
            <a:ext cx="950491" cy="369332"/>
          </a:xfrm>
          <a:prstGeom prst="rect">
            <a:avLst/>
          </a:prstGeom>
          <a:noFill/>
        </p:spPr>
        <p:txBody>
          <a:bodyPr wrap="square">
            <a:spAutoFit/>
          </a:bodyPr>
          <a:lstStyle/>
          <a:p>
            <a:r>
              <a:rPr lang="en-US" sz="1800" i="1" dirty="0"/>
              <a:t>USPEX</a:t>
            </a:r>
            <a:endParaRPr lang="en-US" i="1" dirty="0"/>
          </a:p>
        </p:txBody>
      </p:sp>
      <p:grpSp>
        <p:nvGrpSpPr>
          <p:cNvPr id="68" name="Group 67">
            <a:extLst>
              <a:ext uri="{FF2B5EF4-FFF2-40B4-BE49-F238E27FC236}">
                <a16:creationId xmlns:a16="http://schemas.microsoft.com/office/drawing/2014/main" id="{80E7C61C-00FD-0D21-CAED-6BDECD2E4CFE}"/>
              </a:ext>
            </a:extLst>
          </p:cNvPr>
          <p:cNvGrpSpPr/>
          <p:nvPr/>
        </p:nvGrpSpPr>
        <p:grpSpPr>
          <a:xfrm>
            <a:off x="1749791" y="1327379"/>
            <a:ext cx="1345584" cy="1067672"/>
            <a:chOff x="5499738" y="1627539"/>
            <a:chExt cx="1674705" cy="1328818"/>
          </a:xfrm>
        </p:grpSpPr>
        <p:pic>
          <p:nvPicPr>
            <p:cNvPr id="69" name="Picture 68">
              <a:extLst>
                <a:ext uri="{FF2B5EF4-FFF2-40B4-BE49-F238E27FC236}">
                  <a16:creationId xmlns:a16="http://schemas.microsoft.com/office/drawing/2014/main" id="{08B603CA-212A-8B7D-5B6E-2DEB8095B00A}"/>
                </a:ext>
              </a:extLst>
            </p:cNvPr>
            <p:cNvPicPr>
              <a:picLocks noChangeAspect="1"/>
            </p:cNvPicPr>
            <p:nvPr/>
          </p:nvPicPr>
          <p:blipFill rotWithShape="1">
            <a:blip r:embed="rId7"/>
            <a:srcRect l="8344" t="17046" r="36817" b="37741"/>
            <a:stretch/>
          </p:blipFill>
          <p:spPr>
            <a:xfrm>
              <a:off x="5551713" y="1785498"/>
              <a:ext cx="1455575" cy="1119675"/>
            </a:xfrm>
            <a:prstGeom prst="rect">
              <a:avLst/>
            </a:prstGeom>
          </p:spPr>
        </p:pic>
        <p:sp>
          <p:nvSpPr>
            <p:cNvPr id="70" name="Cube 69">
              <a:extLst>
                <a:ext uri="{FF2B5EF4-FFF2-40B4-BE49-F238E27FC236}">
                  <a16:creationId xmlns:a16="http://schemas.microsoft.com/office/drawing/2014/main" id="{1E2BC186-223D-9F80-6A1C-11F3851BB1FC}"/>
                </a:ext>
              </a:extLst>
            </p:cNvPr>
            <p:cNvSpPr/>
            <p:nvPr/>
          </p:nvSpPr>
          <p:spPr>
            <a:xfrm>
              <a:off x="5551714" y="1785500"/>
              <a:ext cx="1455575" cy="1119674"/>
            </a:xfrm>
            <a:prstGeom prst="cube">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1" name="Triangle 70">
              <a:extLst>
                <a:ext uri="{FF2B5EF4-FFF2-40B4-BE49-F238E27FC236}">
                  <a16:creationId xmlns:a16="http://schemas.microsoft.com/office/drawing/2014/main" id="{43DAFB11-F8E6-D8C8-B069-31538D130551}"/>
                </a:ext>
              </a:extLst>
            </p:cNvPr>
            <p:cNvSpPr/>
            <p:nvPr/>
          </p:nvSpPr>
          <p:spPr>
            <a:xfrm rot="18840485">
              <a:off x="5382899" y="1744378"/>
              <a:ext cx="438539" cy="204861"/>
            </a:xfrm>
            <a:prstGeom prst="triangl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2" name="Triangle 71">
              <a:extLst>
                <a:ext uri="{FF2B5EF4-FFF2-40B4-BE49-F238E27FC236}">
                  <a16:creationId xmlns:a16="http://schemas.microsoft.com/office/drawing/2014/main" id="{EB5B5C26-E463-D67A-B550-E5449B600FDE}"/>
                </a:ext>
              </a:extLst>
            </p:cNvPr>
            <p:cNvSpPr/>
            <p:nvPr/>
          </p:nvSpPr>
          <p:spPr>
            <a:xfrm rot="8108139">
              <a:off x="6735904" y="2751496"/>
              <a:ext cx="438539" cy="204861"/>
            </a:xfrm>
            <a:prstGeom prst="triangl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35" name="TextBox 34">
            <a:extLst>
              <a:ext uri="{FF2B5EF4-FFF2-40B4-BE49-F238E27FC236}">
                <a16:creationId xmlns:a16="http://schemas.microsoft.com/office/drawing/2014/main" id="{C18B7DF9-1E17-03A1-B591-428725FBC116}"/>
              </a:ext>
            </a:extLst>
          </p:cNvPr>
          <p:cNvSpPr txBox="1"/>
          <p:nvPr/>
        </p:nvSpPr>
        <p:spPr>
          <a:xfrm>
            <a:off x="70733" y="3412113"/>
            <a:ext cx="801718" cy="861774"/>
          </a:xfrm>
          <a:prstGeom prst="rect">
            <a:avLst/>
          </a:prstGeom>
          <a:noFill/>
        </p:spPr>
        <p:txBody>
          <a:bodyPr wrap="square" rtlCol="0">
            <a:spAutoFit/>
          </a:bodyPr>
          <a:lstStyle/>
          <a:p>
            <a:r>
              <a:rPr lang="en-US" sz="1000" dirty="0"/>
              <a:t>A. </a:t>
            </a:r>
            <a:r>
              <a:rPr lang="en-US" sz="1000" dirty="0" err="1"/>
              <a:t>Oganov</a:t>
            </a:r>
            <a:r>
              <a:rPr lang="en-US" sz="1000" dirty="0"/>
              <a:t> et al., J. Chem. Phys. </a:t>
            </a:r>
            <a:r>
              <a:rPr lang="en-US" sz="1000" b="1" dirty="0"/>
              <a:t>124,</a:t>
            </a:r>
            <a:r>
              <a:rPr lang="en-US" sz="1000" dirty="0"/>
              <a:t> 2006 </a:t>
            </a:r>
          </a:p>
        </p:txBody>
      </p:sp>
    </p:spTree>
    <p:custDataLst>
      <p:tags r:id="rId1"/>
    </p:custDataLst>
    <p:extLst>
      <p:ext uri="{BB962C8B-B14F-4D97-AF65-F5344CB8AC3E}">
        <p14:creationId xmlns:p14="http://schemas.microsoft.com/office/powerpoint/2010/main" val="4474215"/>
      </p:ext>
    </p:extLst>
  </p:cSld>
  <p:clrMapOvr>
    <a:masterClrMapping/>
  </p:clrMapOvr>
  <mc:AlternateContent xmlns:mc="http://schemas.openxmlformats.org/markup-compatibility/2006" xmlns:p14="http://schemas.microsoft.com/office/powerpoint/2010/main">
    <mc:Choice Requires="p14">
      <p:transition spd="slow" p14:dur="2000" advTm="48767"/>
    </mc:Choice>
    <mc:Fallback xmlns="">
      <p:transition spd="slow" advTm="48767"/>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CFBF0B9-F735-2B0F-E17D-55B62E41543D}"/>
              </a:ext>
            </a:extLst>
          </p:cNvPr>
          <p:cNvSpPr>
            <a:spLocks noGrp="1"/>
          </p:cNvSpPr>
          <p:nvPr>
            <p:ph type="title"/>
          </p:nvPr>
        </p:nvSpPr>
        <p:spPr>
          <a:xfrm>
            <a:off x="140246" y="97800"/>
            <a:ext cx="7886700" cy="838201"/>
          </a:xfrm>
        </p:spPr>
        <p:txBody>
          <a:bodyPr>
            <a:noAutofit/>
          </a:bodyPr>
          <a:lstStyle/>
          <a:p>
            <a:r>
              <a:rPr lang="en-US" sz="2400" b="1" dirty="0"/>
              <a:t>Emphasizing descriptor diversity over physical ‘correctness’ can benefit training sets/MLIAPs.</a:t>
            </a:r>
          </a:p>
        </p:txBody>
      </p:sp>
      <p:sp>
        <p:nvSpPr>
          <p:cNvPr id="25" name="Rectangle 24">
            <a:extLst>
              <a:ext uri="{FF2B5EF4-FFF2-40B4-BE49-F238E27FC236}">
                <a16:creationId xmlns:a16="http://schemas.microsoft.com/office/drawing/2014/main" id="{C32A3A58-5DC9-75F8-9734-B055B5C65218}"/>
              </a:ext>
            </a:extLst>
          </p:cNvPr>
          <p:cNvSpPr/>
          <p:nvPr/>
        </p:nvSpPr>
        <p:spPr>
          <a:xfrm>
            <a:off x="304800" y="-726439"/>
            <a:ext cx="2473369" cy="276999"/>
          </a:xfrm>
          <a:prstGeom prst="rect">
            <a:avLst/>
          </a:prstGeom>
        </p:spPr>
        <p:txBody>
          <a:bodyPr wrap="none">
            <a:spAutoFit/>
          </a:bodyPr>
          <a:lstStyle/>
          <a:p>
            <a:r>
              <a:rPr lang="en-US" sz="1200" dirty="0"/>
              <a:t>https://</a:t>
            </a:r>
            <a:r>
              <a:rPr lang="en-US" sz="1200" dirty="0" err="1"/>
              <a:t>github.com</a:t>
            </a:r>
            <a:r>
              <a:rPr lang="en-US" sz="1200" dirty="0"/>
              <a:t>/FitSNAP/FitSNAP</a:t>
            </a:r>
          </a:p>
        </p:txBody>
      </p:sp>
      <p:sp>
        <p:nvSpPr>
          <p:cNvPr id="57" name="TextBox 56">
            <a:extLst>
              <a:ext uri="{FF2B5EF4-FFF2-40B4-BE49-F238E27FC236}">
                <a16:creationId xmlns:a16="http://schemas.microsoft.com/office/drawing/2014/main" id="{EFC23219-853E-E11D-8A32-1FAF02BFA7D4}"/>
              </a:ext>
            </a:extLst>
          </p:cNvPr>
          <p:cNvSpPr txBox="1"/>
          <p:nvPr/>
        </p:nvSpPr>
        <p:spPr>
          <a:xfrm>
            <a:off x="4648200" y="3644785"/>
            <a:ext cx="3752321" cy="307777"/>
          </a:xfrm>
          <a:prstGeom prst="rect">
            <a:avLst/>
          </a:prstGeom>
          <a:noFill/>
        </p:spPr>
        <p:txBody>
          <a:bodyPr wrap="square" rtlCol="0">
            <a:spAutoFit/>
          </a:bodyPr>
          <a:lstStyle/>
          <a:p>
            <a:pPr algn="ctr"/>
            <a:r>
              <a:rPr lang="en-US" sz="1400" b="1" dirty="0"/>
              <a:t>‘Bad structures’ increase descriptor diversity!</a:t>
            </a:r>
          </a:p>
        </p:txBody>
      </p:sp>
      <p:pic>
        <p:nvPicPr>
          <p:cNvPr id="59" name="Picture 58">
            <a:extLst>
              <a:ext uri="{FF2B5EF4-FFF2-40B4-BE49-F238E27FC236}">
                <a16:creationId xmlns:a16="http://schemas.microsoft.com/office/drawing/2014/main" id="{1072B480-B32E-E90D-0D57-BE3B07184781}"/>
              </a:ext>
            </a:extLst>
          </p:cNvPr>
          <p:cNvPicPr>
            <a:picLocks noChangeAspect="1"/>
          </p:cNvPicPr>
          <p:nvPr/>
        </p:nvPicPr>
        <p:blipFill>
          <a:blip r:embed="rId3"/>
          <a:stretch>
            <a:fillRect/>
          </a:stretch>
        </p:blipFill>
        <p:spPr>
          <a:xfrm>
            <a:off x="216100" y="1327213"/>
            <a:ext cx="1325384" cy="1234631"/>
          </a:xfrm>
          <a:prstGeom prst="rect">
            <a:avLst/>
          </a:prstGeom>
        </p:spPr>
      </p:pic>
      <p:grpSp>
        <p:nvGrpSpPr>
          <p:cNvPr id="60" name="Group 59">
            <a:extLst>
              <a:ext uri="{FF2B5EF4-FFF2-40B4-BE49-F238E27FC236}">
                <a16:creationId xmlns:a16="http://schemas.microsoft.com/office/drawing/2014/main" id="{EE5633DD-5B80-CD7B-D25E-B704E5F4DAE7}"/>
              </a:ext>
            </a:extLst>
          </p:cNvPr>
          <p:cNvGrpSpPr/>
          <p:nvPr/>
        </p:nvGrpSpPr>
        <p:grpSpPr>
          <a:xfrm>
            <a:off x="926682" y="2855979"/>
            <a:ext cx="2648356" cy="1351945"/>
            <a:chOff x="485478" y="3040286"/>
            <a:chExt cx="1783750" cy="910577"/>
          </a:xfrm>
        </p:grpSpPr>
        <p:pic>
          <p:nvPicPr>
            <p:cNvPr id="66" name="Picture 65">
              <a:extLst>
                <a:ext uri="{FF2B5EF4-FFF2-40B4-BE49-F238E27FC236}">
                  <a16:creationId xmlns:a16="http://schemas.microsoft.com/office/drawing/2014/main" id="{E556B11F-7C53-FA0D-4BE0-BE724E1C050A}"/>
                </a:ext>
              </a:extLst>
            </p:cNvPr>
            <p:cNvPicPr>
              <a:picLocks noChangeAspect="1"/>
            </p:cNvPicPr>
            <p:nvPr/>
          </p:nvPicPr>
          <p:blipFill>
            <a:blip r:embed="rId4"/>
            <a:stretch>
              <a:fillRect/>
            </a:stretch>
          </p:blipFill>
          <p:spPr>
            <a:xfrm>
              <a:off x="1361353" y="3040286"/>
              <a:ext cx="907875" cy="910577"/>
            </a:xfrm>
            <a:prstGeom prst="rect">
              <a:avLst/>
            </a:prstGeom>
          </p:spPr>
        </p:pic>
        <p:pic>
          <p:nvPicPr>
            <p:cNvPr id="67" name="Picture 66">
              <a:extLst>
                <a:ext uri="{FF2B5EF4-FFF2-40B4-BE49-F238E27FC236}">
                  <a16:creationId xmlns:a16="http://schemas.microsoft.com/office/drawing/2014/main" id="{7F29CC53-AC08-21B0-1A39-7B7E35559662}"/>
                </a:ext>
              </a:extLst>
            </p:cNvPr>
            <p:cNvPicPr>
              <a:picLocks noChangeAspect="1"/>
            </p:cNvPicPr>
            <p:nvPr/>
          </p:nvPicPr>
          <p:blipFill>
            <a:blip r:embed="rId5"/>
            <a:stretch>
              <a:fillRect/>
            </a:stretch>
          </p:blipFill>
          <p:spPr>
            <a:xfrm>
              <a:off x="485478" y="3159720"/>
              <a:ext cx="839349" cy="724556"/>
            </a:xfrm>
            <a:prstGeom prst="rect">
              <a:avLst/>
            </a:prstGeom>
          </p:spPr>
        </p:pic>
      </p:grpSp>
      <p:sp>
        <p:nvSpPr>
          <p:cNvPr id="61" name="TextBox 60">
            <a:extLst>
              <a:ext uri="{FF2B5EF4-FFF2-40B4-BE49-F238E27FC236}">
                <a16:creationId xmlns:a16="http://schemas.microsoft.com/office/drawing/2014/main" id="{1BAC61F0-570C-BACA-655D-A715FB376BBD}"/>
              </a:ext>
            </a:extLst>
          </p:cNvPr>
          <p:cNvSpPr txBox="1"/>
          <p:nvPr/>
        </p:nvSpPr>
        <p:spPr>
          <a:xfrm>
            <a:off x="-76200" y="1065163"/>
            <a:ext cx="3767910" cy="276999"/>
          </a:xfrm>
          <a:prstGeom prst="rect">
            <a:avLst/>
          </a:prstGeom>
          <a:noFill/>
        </p:spPr>
        <p:txBody>
          <a:bodyPr wrap="square" rtlCol="0">
            <a:spAutoFit/>
          </a:bodyPr>
          <a:lstStyle/>
          <a:p>
            <a:pPr algn="ctr"/>
            <a:r>
              <a:rPr lang="en-US" sz="1200" b="1" dirty="0"/>
              <a:t>Physics-based or model failure, hand-selected</a:t>
            </a:r>
          </a:p>
        </p:txBody>
      </p:sp>
      <p:sp>
        <p:nvSpPr>
          <p:cNvPr id="62" name="TextBox 61">
            <a:extLst>
              <a:ext uri="{FF2B5EF4-FFF2-40B4-BE49-F238E27FC236}">
                <a16:creationId xmlns:a16="http://schemas.microsoft.com/office/drawing/2014/main" id="{D6F1FDF1-6F00-EC75-CD5B-D276115AADE5}"/>
              </a:ext>
            </a:extLst>
          </p:cNvPr>
          <p:cNvSpPr txBox="1"/>
          <p:nvPr/>
        </p:nvSpPr>
        <p:spPr>
          <a:xfrm>
            <a:off x="-145332" y="2670006"/>
            <a:ext cx="3903704" cy="276999"/>
          </a:xfrm>
          <a:prstGeom prst="rect">
            <a:avLst/>
          </a:prstGeom>
          <a:noFill/>
        </p:spPr>
        <p:txBody>
          <a:bodyPr wrap="square" rtlCol="0">
            <a:spAutoFit/>
          </a:bodyPr>
          <a:lstStyle/>
          <a:p>
            <a:pPr algn="ctr"/>
            <a:r>
              <a:rPr lang="en-US" sz="1200" b="1" dirty="0"/>
              <a:t>Physics-based, “physically improbable,” semi-automated </a:t>
            </a:r>
          </a:p>
        </p:txBody>
      </p:sp>
      <p:sp>
        <p:nvSpPr>
          <p:cNvPr id="64" name="TextBox 63">
            <a:extLst>
              <a:ext uri="{FF2B5EF4-FFF2-40B4-BE49-F238E27FC236}">
                <a16:creationId xmlns:a16="http://schemas.microsoft.com/office/drawing/2014/main" id="{28853DCB-CE4E-E13A-0FEC-7274A9CA84E3}"/>
              </a:ext>
            </a:extLst>
          </p:cNvPr>
          <p:cNvSpPr txBox="1"/>
          <p:nvPr/>
        </p:nvSpPr>
        <p:spPr>
          <a:xfrm>
            <a:off x="746380" y="4151738"/>
            <a:ext cx="1758454" cy="246221"/>
          </a:xfrm>
          <a:prstGeom prst="rect">
            <a:avLst/>
          </a:prstGeom>
          <a:noFill/>
        </p:spPr>
        <p:txBody>
          <a:bodyPr wrap="square" rtlCol="0">
            <a:spAutoFit/>
          </a:bodyPr>
          <a:lstStyle/>
          <a:p>
            <a:pPr algn="ctr"/>
            <a:r>
              <a:rPr lang="en-US" sz="1000" i="1" dirty="0"/>
              <a:t>E. Sikorski (SNL 1444)</a:t>
            </a:r>
          </a:p>
        </p:txBody>
      </p:sp>
      <p:sp>
        <p:nvSpPr>
          <p:cNvPr id="65" name="TextBox 64">
            <a:extLst>
              <a:ext uri="{FF2B5EF4-FFF2-40B4-BE49-F238E27FC236}">
                <a16:creationId xmlns:a16="http://schemas.microsoft.com/office/drawing/2014/main" id="{636FAE43-0381-D309-8EB9-BB49C5B95CE5}"/>
              </a:ext>
            </a:extLst>
          </p:cNvPr>
          <p:cNvSpPr txBox="1"/>
          <p:nvPr/>
        </p:nvSpPr>
        <p:spPr>
          <a:xfrm>
            <a:off x="90395" y="3033304"/>
            <a:ext cx="950491" cy="369332"/>
          </a:xfrm>
          <a:prstGeom prst="rect">
            <a:avLst/>
          </a:prstGeom>
          <a:noFill/>
        </p:spPr>
        <p:txBody>
          <a:bodyPr wrap="square">
            <a:spAutoFit/>
          </a:bodyPr>
          <a:lstStyle/>
          <a:p>
            <a:r>
              <a:rPr lang="en-US" sz="1800" i="1" dirty="0"/>
              <a:t>USPEX</a:t>
            </a:r>
            <a:endParaRPr lang="en-US" i="1" dirty="0"/>
          </a:p>
        </p:txBody>
      </p:sp>
      <p:grpSp>
        <p:nvGrpSpPr>
          <p:cNvPr id="68" name="Group 67">
            <a:extLst>
              <a:ext uri="{FF2B5EF4-FFF2-40B4-BE49-F238E27FC236}">
                <a16:creationId xmlns:a16="http://schemas.microsoft.com/office/drawing/2014/main" id="{80E7C61C-00FD-0D21-CAED-6BDECD2E4CFE}"/>
              </a:ext>
            </a:extLst>
          </p:cNvPr>
          <p:cNvGrpSpPr/>
          <p:nvPr/>
        </p:nvGrpSpPr>
        <p:grpSpPr>
          <a:xfrm>
            <a:off x="1749791" y="1327379"/>
            <a:ext cx="1345584" cy="1067672"/>
            <a:chOff x="5499738" y="1627539"/>
            <a:chExt cx="1674705" cy="1328818"/>
          </a:xfrm>
        </p:grpSpPr>
        <p:pic>
          <p:nvPicPr>
            <p:cNvPr id="69" name="Picture 68">
              <a:extLst>
                <a:ext uri="{FF2B5EF4-FFF2-40B4-BE49-F238E27FC236}">
                  <a16:creationId xmlns:a16="http://schemas.microsoft.com/office/drawing/2014/main" id="{08B603CA-212A-8B7D-5B6E-2DEB8095B00A}"/>
                </a:ext>
              </a:extLst>
            </p:cNvPr>
            <p:cNvPicPr>
              <a:picLocks noChangeAspect="1"/>
            </p:cNvPicPr>
            <p:nvPr/>
          </p:nvPicPr>
          <p:blipFill rotWithShape="1">
            <a:blip r:embed="rId6"/>
            <a:srcRect l="8344" t="17046" r="36817" b="37741"/>
            <a:stretch/>
          </p:blipFill>
          <p:spPr>
            <a:xfrm>
              <a:off x="5551713" y="1785498"/>
              <a:ext cx="1455575" cy="1119675"/>
            </a:xfrm>
            <a:prstGeom prst="rect">
              <a:avLst/>
            </a:prstGeom>
          </p:spPr>
        </p:pic>
        <p:sp>
          <p:nvSpPr>
            <p:cNvPr id="70" name="Cube 69">
              <a:extLst>
                <a:ext uri="{FF2B5EF4-FFF2-40B4-BE49-F238E27FC236}">
                  <a16:creationId xmlns:a16="http://schemas.microsoft.com/office/drawing/2014/main" id="{1E2BC186-223D-9F80-6A1C-11F3851BB1FC}"/>
                </a:ext>
              </a:extLst>
            </p:cNvPr>
            <p:cNvSpPr/>
            <p:nvPr/>
          </p:nvSpPr>
          <p:spPr>
            <a:xfrm>
              <a:off x="5551714" y="1785500"/>
              <a:ext cx="1455575" cy="1119674"/>
            </a:xfrm>
            <a:prstGeom prst="cube">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1" name="Triangle 70">
              <a:extLst>
                <a:ext uri="{FF2B5EF4-FFF2-40B4-BE49-F238E27FC236}">
                  <a16:creationId xmlns:a16="http://schemas.microsoft.com/office/drawing/2014/main" id="{43DAFB11-F8E6-D8C8-B069-31538D130551}"/>
                </a:ext>
              </a:extLst>
            </p:cNvPr>
            <p:cNvSpPr/>
            <p:nvPr/>
          </p:nvSpPr>
          <p:spPr>
            <a:xfrm rot="18840485">
              <a:off x="5382899" y="1744378"/>
              <a:ext cx="438539" cy="204861"/>
            </a:xfrm>
            <a:prstGeom prst="triangl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2" name="Triangle 71">
              <a:extLst>
                <a:ext uri="{FF2B5EF4-FFF2-40B4-BE49-F238E27FC236}">
                  <a16:creationId xmlns:a16="http://schemas.microsoft.com/office/drawing/2014/main" id="{EB5B5C26-E463-D67A-B550-E5449B600FDE}"/>
                </a:ext>
              </a:extLst>
            </p:cNvPr>
            <p:cNvSpPr/>
            <p:nvPr/>
          </p:nvSpPr>
          <p:spPr>
            <a:xfrm rot="8108139">
              <a:off x="6735904" y="2751496"/>
              <a:ext cx="438539" cy="204861"/>
            </a:xfrm>
            <a:prstGeom prst="triangl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35" name="TextBox 34">
            <a:extLst>
              <a:ext uri="{FF2B5EF4-FFF2-40B4-BE49-F238E27FC236}">
                <a16:creationId xmlns:a16="http://schemas.microsoft.com/office/drawing/2014/main" id="{C18B7DF9-1E17-03A1-B591-428725FBC116}"/>
              </a:ext>
            </a:extLst>
          </p:cNvPr>
          <p:cNvSpPr txBox="1"/>
          <p:nvPr/>
        </p:nvSpPr>
        <p:spPr>
          <a:xfrm>
            <a:off x="70733" y="3412113"/>
            <a:ext cx="801718" cy="861774"/>
          </a:xfrm>
          <a:prstGeom prst="rect">
            <a:avLst/>
          </a:prstGeom>
          <a:noFill/>
        </p:spPr>
        <p:txBody>
          <a:bodyPr wrap="square" rtlCol="0">
            <a:spAutoFit/>
          </a:bodyPr>
          <a:lstStyle/>
          <a:p>
            <a:r>
              <a:rPr lang="en-US" sz="1000" dirty="0"/>
              <a:t>A. </a:t>
            </a:r>
            <a:r>
              <a:rPr lang="en-US" sz="1000" dirty="0" err="1"/>
              <a:t>Oganov</a:t>
            </a:r>
            <a:r>
              <a:rPr lang="en-US" sz="1000" dirty="0"/>
              <a:t> et al., J. Chem. Phys. </a:t>
            </a:r>
            <a:r>
              <a:rPr lang="en-US" sz="1000" b="1" dirty="0"/>
              <a:t>124,</a:t>
            </a:r>
            <a:r>
              <a:rPr lang="en-US" sz="1000" dirty="0"/>
              <a:t> 2006 </a:t>
            </a:r>
          </a:p>
        </p:txBody>
      </p:sp>
      <p:cxnSp>
        <p:nvCxnSpPr>
          <p:cNvPr id="38" name="Straight Arrow Connector 37">
            <a:extLst>
              <a:ext uri="{FF2B5EF4-FFF2-40B4-BE49-F238E27FC236}">
                <a16:creationId xmlns:a16="http://schemas.microsoft.com/office/drawing/2014/main" id="{61A40701-B603-3869-B6E5-CA8432BDF4D4}"/>
              </a:ext>
            </a:extLst>
          </p:cNvPr>
          <p:cNvCxnSpPr>
            <a:cxnSpLocks/>
          </p:cNvCxnSpPr>
          <p:nvPr/>
        </p:nvCxnSpPr>
        <p:spPr>
          <a:xfrm>
            <a:off x="3775083" y="3778626"/>
            <a:ext cx="956490" cy="0"/>
          </a:xfrm>
          <a:prstGeom prst="straightConnector1">
            <a:avLst/>
          </a:prstGeom>
          <a:ln w="57150">
            <a:solidFill>
              <a:srgbClr val="C00000"/>
            </a:solidFill>
            <a:tailEnd type="triangle"/>
          </a:ln>
        </p:spPr>
        <p:style>
          <a:lnRef idx="1">
            <a:schemeClr val="accent1"/>
          </a:lnRef>
          <a:fillRef idx="0">
            <a:schemeClr val="accent1"/>
          </a:fillRef>
          <a:effectRef idx="0">
            <a:schemeClr val="accent1"/>
          </a:effectRef>
          <a:fontRef idx="minor">
            <a:schemeClr val="tx1"/>
          </a:fontRef>
        </p:style>
      </p:cxnSp>
      <p:sp>
        <p:nvSpPr>
          <p:cNvPr id="44" name="TextBox 43">
            <a:extLst>
              <a:ext uri="{FF2B5EF4-FFF2-40B4-BE49-F238E27FC236}">
                <a16:creationId xmlns:a16="http://schemas.microsoft.com/office/drawing/2014/main" id="{F5D539B9-974F-366D-63A4-F695BC53AC4D}"/>
              </a:ext>
            </a:extLst>
          </p:cNvPr>
          <p:cNvSpPr txBox="1"/>
          <p:nvPr/>
        </p:nvSpPr>
        <p:spPr>
          <a:xfrm>
            <a:off x="4703854" y="3868930"/>
            <a:ext cx="3534841" cy="307777"/>
          </a:xfrm>
          <a:prstGeom prst="rect">
            <a:avLst/>
          </a:prstGeom>
          <a:noFill/>
        </p:spPr>
        <p:txBody>
          <a:bodyPr wrap="square" rtlCol="0">
            <a:spAutoFit/>
          </a:bodyPr>
          <a:lstStyle/>
          <a:p>
            <a:pPr algn="ctr"/>
            <a:r>
              <a:rPr lang="en-US" sz="1400" b="1" dirty="0">
                <a:sym typeface="Wingdings" panose="05000000000000000000" pitchFamily="2" charset="2"/>
              </a:rPr>
              <a:t> Fewer extrapolations, more</a:t>
            </a:r>
            <a:r>
              <a:rPr lang="en-US" sz="1400" b="1" dirty="0"/>
              <a:t> interpolations</a:t>
            </a:r>
          </a:p>
        </p:txBody>
      </p:sp>
      <p:pic>
        <p:nvPicPr>
          <p:cNvPr id="36" name="Picture 35">
            <a:extLst>
              <a:ext uri="{FF2B5EF4-FFF2-40B4-BE49-F238E27FC236}">
                <a16:creationId xmlns:a16="http://schemas.microsoft.com/office/drawing/2014/main" id="{F903A24B-13EE-D4CD-9431-5CAAE675579F}"/>
              </a:ext>
            </a:extLst>
          </p:cNvPr>
          <p:cNvPicPr>
            <a:picLocks noChangeAspect="1"/>
          </p:cNvPicPr>
          <p:nvPr/>
        </p:nvPicPr>
        <p:blipFill rotWithShape="1">
          <a:blip r:embed="rId7"/>
          <a:srcRect l="907" t="72" r="50987" b="3859"/>
          <a:stretch/>
        </p:blipFill>
        <p:spPr>
          <a:xfrm>
            <a:off x="3651157" y="1536908"/>
            <a:ext cx="2739374" cy="2129646"/>
          </a:xfrm>
          <a:prstGeom prst="rect">
            <a:avLst/>
          </a:prstGeom>
        </p:spPr>
      </p:pic>
      <p:sp>
        <p:nvSpPr>
          <p:cNvPr id="37" name="TextBox 36">
            <a:extLst>
              <a:ext uri="{FF2B5EF4-FFF2-40B4-BE49-F238E27FC236}">
                <a16:creationId xmlns:a16="http://schemas.microsoft.com/office/drawing/2014/main" id="{9AAF1142-EEE7-8296-8DB3-47AE3D47BA09}"/>
              </a:ext>
            </a:extLst>
          </p:cNvPr>
          <p:cNvSpPr txBox="1"/>
          <p:nvPr/>
        </p:nvSpPr>
        <p:spPr>
          <a:xfrm>
            <a:off x="5048392" y="1188858"/>
            <a:ext cx="3904722" cy="415498"/>
          </a:xfrm>
          <a:prstGeom prst="rect">
            <a:avLst/>
          </a:prstGeom>
          <a:noFill/>
        </p:spPr>
        <p:txBody>
          <a:bodyPr wrap="square" rtlCol="0">
            <a:spAutoFit/>
          </a:bodyPr>
          <a:lstStyle/>
          <a:p>
            <a:pPr algn="ctr"/>
            <a:r>
              <a:rPr lang="en-US" sz="1050" dirty="0"/>
              <a:t>D. de Oca </a:t>
            </a:r>
            <a:r>
              <a:rPr lang="en-US" sz="1050" dirty="0" err="1"/>
              <a:t>Zapiain</a:t>
            </a:r>
            <a:r>
              <a:rPr lang="en-US" sz="1050" dirty="0"/>
              <a:t> (SNL 1864), M. Wood (SNL 1444), C. Pereyra (UC Davis), N. Lubbers (LANL), D. Perez (LANL), A. Thompson (SNL 1444)</a:t>
            </a:r>
          </a:p>
        </p:txBody>
      </p:sp>
      <p:sp>
        <p:nvSpPr>
          <p:cNvPr id="39" name="TextBox 38">
            <a:extLst>
              <a:ext uri="{FF2B5EF4-FFF2-40B4-BE49-F238E27FC236}">
                <a16:creationId xmlns:a16="http://schemas.microsoft.com/office/drawing/2014/main" id="{D2C2E527-C896-C2BC-F1B0-9DA8069547B7}"/>
              </a:ext>
            </a:extLst>
          </p:cNvPr>
          <p:cNvSpPr txBox="1"/>
          <p:nvPr/>
        </p:nvSpPr>
        <p:spPr>
          <a:xfrm>
            <a:off x="3922158" y="1319663"/>
            <a:ext cx="1563392" cy="246221"/>
          </a:xfrm>
          <a:prstGeom prst="rect">
            <a:avLst/>
          </a:prstGeom>
          <a:noFill/>
        </p:spPr>
        <p:txBody>
          <a:bodyPr wrap="square">
            <a:spAutoFit/>
          </a:bodyPr>
          <a:lstStyle/>
          <a:p>
            <a:r>
              <a:rPr lang="en-US" sz="1000" b="0" i="0" u="none" strike="noStrike" dirty="0">
                <a:solidFill>
                  <a:srgbClr val="000000"/>
                </a:solidFill>
                <a:effectLst/>
                <a:latin typeface="Arial" panose="020B0604020202020204" pitchFamily="34" charset="0"/>
                <a:cs typeface="Arial" panose="020B0604020202020204" pitchFamily="34" charset="0"/>
                <a:hlinkClick r:id="rId8"/>
              </a:rPr>
              <a:t>arXiv:2201.09829v2</a:t>
            </a:r>
            <a:endParaRPr lang="en-US" sz="1000" dirty="0">
              <a:latin typeface="Arial" panose="020B0604020202020204" pitchFamily="34" charset="0"/>
              <a:cs typeface="Arial" panose="020B0604020202020204" pitchFamily="34" charset="0"/>
            </a:endParaRPr>
          </a:p>
        </p:txBody>
      </p:sp>
      <p:pic>
        <p:nvPicPr>
          <p:cNvPr id="40" name="Picture 39">
            <a:extLst>
              <a:ext uri="{FF2B5EF4-FFF2-40B4-BE49-F238E27FC236}">
                <a16:creationId xmlns:a16="http://schemas.microsoft.com/office/drawing/2014/main" id="{04EBC96A-A8D2-5117-2349-EBDC53D6FEA9}"/>
              </a:ext>
            </a:extLst>
          </p:cNvPr>
          <p:cNvPicPr>
            <a:picLocks noChangeAspect="1"/>
          </p:cNvPicPr>
          <p:nvPr/>
        </p:nvPicPr>
        <p:blipFill rotWithShape="1">
          <a:blip r:embed="rId7"/>
          <a:srcRect l="50879" t="1015" r="611" b="2916"/>
          <a:stretch/>
        </p:blipFill>
        <p:spPr>
          <a:xfrm>
            <a:off x="6368643" y="1503556"/>
            <a:ext cx="2814384" cy="2169747"/>
          </a:xfrm>
          <a:prstGeom prst="rect">
            <a:avLst/>
          </a:prstGeom>
        </p:spPr>
      </p:pic>
      <p:sp>
        <p:nvSpPr>
          <p:cNvPr id="41" name="TextBox 40">
            <a:extLst>
              <a:ext uri="{FF2B5EF4-FFF2-40B4-BE49-F238E27FC236}">
                <a16:creationId xmlns:a16="http://schemas.microsoft.com/office/drawing/2014/main" id="{BC5217F7-62D0-EB08-768D-C8B73033E644}"/>
              </a:ext>
            </a:extLst>
          </p:cNvPr>
          <p:cNvSpPr txBox="1"/>
          <p:nvPr/>
        </p:nvSpPr>
        <p:spPr>
          <a:xfrm>
            <a:off x="4102676" y="1140099"/>
            <a:ext cx="1100243" cy="253916"/>
          </a:xfrm>
          <a:prstGeom prst="rect">
            <a:avLst/>
          </a:prstGeom>
          <a:noFill/>
        </p:spPr>
        <p:txBody>
          <a:bodyPr wrap="square">
            <a:spAutoFit/>
          </a:bodyPr>
          <a:lstStyle/>
          <a:p>
            <a:r>
              <a:rPr lang="en-US" sz="1050" dirty="0"/>
              <a:t>Under review:</a:t>
            </a:r>
            <a:endParaRPr lang="en-US" dirty="0"/>
          </a:p>
        </p:txBody>
      </p:sp>
    </p:spTree>
    <p:extLst>
      <p:ext uri="{BB962C8B-B14F-4D97-AF65-F5344CB8AC3E}">
        <p14:creationId xmlns:p14="http://schemas.microsoft.com/office/powerpoint/2010/main" val="2405079101"/>
      </p:ext>
    </p:extLst>
  </p:cSld>
  <p:clrMapOvr>
    <a:masterClrMapping/>
  </p:clrMapOvr>
  <mc:AlternateContent xmlns:mc="http://schemas.openxmlformats.org/markup-compatibility/2006" xmlns:p14="http://schemas.microsoft.com/office/powerpoint/2010/main">
    <mc:Choice Requires="p14">
      <p:transition spd="slow" p14:dur="2000" advTm="37326"/>
    </mc:Choice>
    <mc:Fallback xmlns="">
      <p:transition spd="slow" advTm="37326"/>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3" name="Picture 162">
            <a:extLst>
              <a:ext uri="{FF2B5EF4-FFF2-40B4-BE49-F238E27FC236}">
                <a16:creationId xmlns:a16="http://schemas.microsoft.com/office/drawing/2014/main" id="{DA07D5D6-A061-4830-3FA9-2FA1F72E3FE8}"/>
              </a:ext>
            </a:extLst>
          </p:cNvPr>
          <p:cNvPicPr>
            <a:picLocks noChangeAspect="1"/>
          </p:cNvPicPr>
          <p:nvPr/>
        </p:nvPicPr>
        <p:blipFill rotWithShape="1">
          <a:blip r:embed="rId3"/>
          <a:srcRect l="907" t="72" r="50987" b="3859"/>
          <a:stretch/>
        </p:blipFill>
        <p:spPr>
          <a:xfrm>
            <a:off x="3651157" y="1536908"/>
            <a:ext cx="2739374" cy="2129646"/>
          </a:xfrm>
          <a:prstGeom prst="rect">
            <a:avLst/>
          </a:prstGeom>
        </p:spPr>
      </p:pic>
      <p:sp>
        <p:nvSpPr>
          <p:cNvPr id="2" name="Title 1">
            <a:extLst>
              <a:ext uri="{FF2B5EF4-FFF2-40B4-BE49-F238E27FC236}">
                <a16:creationId xmlns:a16="http://schemas.microsoft.com/office/drawing/2014/main" id="{4CFBF0B9-F735-2B0F-E17D-55B62E41543D}"/>
              </a:ext>
            </a:extLst>
          </p:cNvPr>
          <p:cNvSpPr>
            <a:spLocks noGrp="1"/>
          </p:cNvSpPr>
          <p:nvPr>
            <p:ph type="title"/>
          </p:nvPr>
        </p:nvSpPr>
        <p:spPr>
          <a:xfrm>
            <a:off x="140246" y="97800"/>
            <a:ext cx="7886700" cy="838201"/>
          </a:xfrm>
        </p:spPr>
        <p:txBody>
          <a:bodyPr>
            <a:noAutofit/>
          </a:bodyPr>
          <a:lstStyle/>
          <a:p>
            <a:r>
              <a:rPr lang="en-US" sz="2400" b="1" dirty="0"/>
              <a:t>Emphasizing descriptor diversity over physical ‘correctness’ can benefit training sets/MLIAPs.</a:t>
            </a:r>
          </a:p>
        </p:txBody>
      </p:sp>
      <p:sp>
        <p:nvSpPr>
          <p:cNvPr id="25" name="Rectangle 24">
            <a:extLst>
              <a:ext uri="{FF2B5EF4-FFF2-40B4-BE49-F238E27FC236}">
                <a16:creationId xmlns:a16="http://schemas.microsoft.com/office/drawing/2014/main" id="{C32A3A58-5DC9-75F8-9734-B055B5C65218}"/>
              </a:ext>
            </a:extLst>
          </p:cNvPr>
          <p:cNvSpPr/>
          <p:nvPr/>
        </p:nvSpPr>
        <p:spPr>
          <a:xfrm>
            <a:off x="304800" y="-726439"/>
            <a:ext cx="2473369" cy="276999"/>
          </a:xfrm>
          <a:prstGeom prst="rect">
            <a:avLst/>
          </a:prstGeom>
        </p:spPr>
        <p:txBody>
          <a:bodyPr wrap="none">
            <a:spAutoFit/>
          </a:bodyPr>
          <a:lstStyle/>
          <a:p>
            <a:r>
              <a:rPr lang="en-US" sz="1200" dirty="0"/>
              <a:t>https://</a:t>
            </a:r>
            <a:r>
              <a:rPr lang="en-US" sz="1200" dirty="0" err="1"/>
              <a:t>github.com</a:t>
            </a:r>
            <a:r>
              <a:rPr lang="en-US" sz="1200" dirty="0"/>
              <a:t>/FitSNAP/FitSNAP</a:t>
            </a:r>
          </a:p>
        </p:txBody>
      </p:sp>
      <p:sp>
        <p:nvSpPr>
          <p:cNvPr id="177" name="TextBox 176">
            <a:extLst>
              <a:ext uri="{FF2B5EF4-FFF2-40B4-BE49-F238E27FC236}">
                <a16:creationId xmlns:a16="http://schemas.microsoft.com/office/drawing/2014/main" id="{D9C95A2D-7B1A-0F6C-383C-0F9894C7B535}"/>
              </a:ext>
            </a:extLst>
          </p:cNvPr>
          <p:cNvSpPr txBox="1"/>
          <p:nvPr/>
        </p:nvSpPr>
        <p:spPr>
          <a:xfrm>
            <a:off x="5048392" y="1188858"/>
            <a:ext cx="3904722" cy="415498"/>
          </a:xfrm>
          <a:prstGeom prst="rect">
            <a:avLst/>
          </a:prstGeom>
          <a:noFill/>
        </p:spPr>
        <p:txBody>
          <a:bodyPr wrap="square" rtlCol="0">
            <a:spAutoFit/>
          </a:bodyPr>
          <a:lstStyle/>
          <a:p>
            <a:pPr algn="ctr"/>
            <a:r>
              <a:rPr lang="en-US" sz="1050" dirty="0"/>
              <a:t>D. de Oca </a:t>
            </a:r>
            <a:r>
              <a:rPr lang="en-US" sz="1050" dirty="0" err="1"/>
              <a:t>Zapiain</a:t>
            </a:r>
            <a:r>
              <a:rPr lang="en-US" sz="1050" dirty="0"/>
              <a:t> (SNL 1864), M. Wood (SNL 1444), C. Pereyra (UC Davis), N. Lubbers (LANL), D. Perez (LANL), A. Thompson (SNL 1444)</a:t>
            </a:r>
          </a:p>
        </p:txBody>
      </p:sp>
      <p:sp>
        <p:nvSpPr>
          <p:cNvPr id="178" name="TextBox 177">
            <a:extLst>
              <a:ext uri="{FF2B5EF4-FFF2-40B4-BE49-F238E27FC236}">
                <a16:creationId xmlns:a16="http://schemas.microsoft.com/office/drawing/2014/main" id="{85CF62FC-D394-84C0-804D-68C68316FBB9}"/>
              </a:ext>
            </a:extLst>
          </p:cNvPr>
          <p:cNvSpPr txBox="1"/>
          <p:nvPr/>
        </p:nvSpPr>
        <p:spPr>
          <a:xfrm>
            <a:off x="3922158" y="1319663"/>
            <a:ext cx="1563392" cy="246221"/>
          </a:xfrm>
          <a:prstGeom prst="rect">
            <a:avLst/>
          </a:prstGeom>
          <a:noFill/>
        </p:spPr>
        <p:txBody>
          <a:bodyPr wrap="square">
            <a:spAutoFit/>
          </a:bodyPr>
          <a:lstStyle/>
          <a:p>
            <a:r>
              <a:rPr lang="en-US" sz="1000" b="0" i="0" u="none" strike="noStrike" dirty="0">
                <a:solidFill>
                  <a:srgbClr val="000000"/>
                </a:solidFill>
                <a:effectLst/>
                <a:latin typeface="Arial" panose="020B0604020202020204" pitchFamily="34" charset="0"/>
                <a:cs typeface="Arial" panose="020B0604020202020204" pitchFamily="34" charset="0"/>
                <a:hlinkClick r:id="rId4"/>
              </a:rPr>
              <a:t>arXiv:2201.09829v2</a:t>
            </a:r>
            <a:endParaRPr lang="en-US" sz="1000" dirty="0">
              <a:latin typeface="Arial" panose="020B0604020202020204" pitchFamily="34" charset="0"/>
              <a:cs typeface="Arial" panose="020B0604020202020204" pitchFamily="34" charset="0"/>
            </a:endParaRPr>
          </a:p>
        </p:txBody>
      </p:sp>
      <p:pic>
        <p:nvPicPr>
          <p:cNvPr id="32" name="Picture 31">
            <a:extLst>
              <a:ext uri="{FF2B5EF4-FFF2-40B4-BE49-F238E27FC236}">
                <a16:creationId xmlns:a16="http://schemas.microsoft.com/office/drawing/2014/main" id="{4B42DB5A-A019-B51B-E9EE-0FBCC35676F4}"/>
              </a:ext>
            </a:extLst>
          </p:cNvPr>
          <p:cNvPicPr>
            <a:picLocks noChangeAspect="1"/>
          </p:cNvPicPr>
          <p:nvPr/>
        </p:nvPicPr>
        <p:blipFill rotWithShape="1">
          <a:blip r:embed="rId3"/>
          <a:srcRect l="50879" t="1015" r="611" b="2916"/>
          <a:stretch/>
        </p:blipFill>
        <p:spPr>
          <a:xfrm>
            <a:off x="6368643" y="1503556"/>
            <a:ext cx="2814384" cy="2169747"/>
          </a:xfrm>
          <a:prstGeom prst="rect">
            <a:avLst/>
          </a:prstGeom>
        </p:spPr>
      </p:pic>
      <p:sp>
        <p:nvSpPr>
          <p:cNvPr id="53" name="Rectangle 52">
            <a:extLst>
              <a:ext uri="{FF2B5EF4-FFF2-40B4-BE49-F238E27FC236}">
                <a16:creationId xmlns:a16="http://schemas.microsoft.com/office/drawing/2014/main" id="{8611C022-C380-C25D-AA6C-56C543F04C07}"/>
              </a:ext>
            </a:extLst>
          </p:cNvPr>
          <p:cNvSpPr/>
          <p:nvPr/>
        </p:nvSpPr>
        <p:spPr>
          <a:xfrm>
            <a:off x="-143143" y="5325693"/>
            <a:ext cx="1040854" cy="553998"/>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000" b="0" i="1" u="none" strike="noStrike" kern="1200" cap="none" spc="0" normalizeH="0" baseline="0" noProof="0" dirty="0" err="1">
                <a:ln>
                  <a:noFill/>
                </a:ln>
                <a:solidFill>
                  <a:prstClr val="black"/>
                </a:solidFill>
                <a:effectLst/>
                <a:uLnTx/>
                <a:uFillTx/>
                <a:latin typeface="Arial" panose="020B0604020202020204"/>
                <a:ea typeface="+mn-ea"/>
                <a:cs typeface="+mn-cs"/>
              </a:rPr>
              <a:t>Karabin</a:t>
            </a:r>
            <a:r>
              <a:rPr kumimoji="0" lang="en-US" sz="1000" b="0" i="1" u="none" strike="noStrike" kern="1200" cap="none" spc="0" normalizeH="0" baseline="0" noProof="0" dirty="0">
                <a:ln>
                  <a:noFill/>
                </a:ln>
                <a:solidFill>
                  <a:prstClr val="black"/>
                </a:solidFill>
                <a:effectLst/>
                <a:uLnTx/>
                <a:uFillTx/>
                <a:latin typeface="Arial" panose="020B0604020202020204"/>
                <a:ea typeface="+mn-ea"/>
                <a:cs typeface="+mn-cs"/>
              </a:rPr>
              <a:t> and Perez, JCP </a:t>
            </a:r>
            <a:r>
              <a:rPr kumimoji="0" lang="en-US" sz="1000" b="1" i="1" u="none" strike="noStrike" kern="1200" cap="none" spc="0" normalizeH="0" baseline="0" noProof="0" dirty="0">
                <a:ln>
                  <a:noFill/>
                </a:ln>
                <a:solidFill>
                  <a:prstClr val="black"/>
                </a:solidFill>
                <a:effectLst/>
                <a:uLnTx/>
                <a:uFillTx/>
                <a:latin typeface="Arial" panose="020B0604020202020204"/>
                <a:ea typeface="+mn-ea"/>
                <a:cs typeface="+mn-cs"/>
              </a:rPr>
              <a:t>153</a:t>
            </a:r>
            <a:r>
              <a:rPr kumimoji="0" lang="en-US" sz="1000" b="0" i="1" u="none" strike="noStrike" kern="1200" cap="none" spc="0" normalizeH="0" baseline="0" noProof="0" dirty="0">
                <a:ln>
                  <a:noFill/>
                </a:ln>
                <a:solidFill>
                  <a:prstClr val="black"/>
                </a:solidFill>
                <a:effectLst/>
                <a:uLnTx/>
                <a:uFillTx/>
                <a:latin typeface="Arial" panose="020B0604020202020204"/>
                <a:ea typeface="+mn-ea"/>
                <a:cs typeface="+mn-cs"/>
              </a:rPr>
              <a:t>, 2020</a:t>
            </a:r>
          </a:p>
        </p:txBody>
      </p:sp>
      <p:pic>
        <p:nvPicPr>
          <p:cNvPr id="54" name="Picture 53">
            <a:extLst>
              <a:ext uri="{FF2B5EF4-FFF2-40B4-BE49-F238E27FC236}">
                <a16:creationId xmlns:a16="http://schemas.microsoft.com/office/drawing/2014/main" id="{E818D5AE-B50E-A944-7C2D-0BB4D10BB6A4}"/>
              </a:ext>
            </a:extLst>
          </p:cNvPr>
          <p:cNvPicPr>
            <a:picLocks noChangeAspect="1"/>
          </p:cNvPicPr>
          <p:nvPr/>
        </p:nvPicPr>
        <p:blipFill>
          <a:blip r:embed="rId5"/>
          <a:stretch>
            <a:fillRect/>
          </a:stretch>
        </p:blipFill>
        <p:spPr>
          <a:xfrm>
            <a:off x="751077" y="4771900"/>
            <a:ext cx="2580216" cy="1517774"/>
          </a:xfrm>
          <a:prstGeom prst="rect">
            <a:avLst/>
          </a:prstGeom>
        </p:spPr>
      </p:pic>
      <p:pic>
        <p:nvPicPr>
          <p:cNvPr id="55" name="Picture 54">
            <a:extLst>
              <a:ext uri="{FF2B5EF4-FFF2-40B4-BE49-F238E27FC236}">
                <a16:creationId xmlns:a16="http://schemas.microsoft.com/office/drawing/2014/main" id="{1C370D21-92E5-6293-D598-61D3387CD89F}"/>
              </a:ext>
            </a:extLst>
          </p:cNvPr>
          <p:cNvPicPr>
            <a:picLocks noChangeAspect="1"/>
          </p:cNvPicPr>
          <p:nvPr/>
        </p:nvPicPr>
        <p:blipFill>
          <a:blip r:embed="rId6"/>
          <a:stretch>
            <a:fillRect/>
          </a:stretch>
        </p:blipFill>
        <p:spPr>
          <a:xfrm>
            <a:off x="586666" y="6404916"/>
            <a:ext cx="2569769" cy="341120"/>
          </a:xfrm>
          <a:prstGeom prst="rect">
            <a:avLst/>
          </a:prstGeom>
        </p:spPr>
      </p:pic>
      <p:sp>
        <p:nvSpPr>
          <p:cNvPr id="57" name="TextBox 56">
            <a:extLst>
              <a:ext uri="{FF2B5EF4-FFF2-40B4-BE49-F238E27FC236}">
                <a16:creationId xmlns:a16="http://schemas.microsoft.com/office/drawing/2014/main" id="{EFC23219-853E-E11D-8A32-1FAF02BFA7D4}"/>
              </a:ext>
            </a:extLst>
          </p:cNvPr>
          <p:cNvSpPr txBox="1"/>
          <p:nvPr/>
        </p:nvSpPr>
        <p:spPr>
          <a:xfrm>
            <a:off x="4648200" y="3644785"/>
            <a:ext cx="3752321" cy="307777"/>
          </a:xfrm>
          <a:prstGeom prst="rect">
            <a:avLst/>
          </a:prstGeom>
          <a:noFill/>
        </p:spPr>
        <p:txBody>
          <a:bodyPr wrap="square" rtlCol="0">
            <a:spAutoFit/>
          </a:bodyPr>
          <a:lstStyle/>
          <a:p>
            <a:pPr algn="ctr"/>
            <a:r>
              <a:rPr lang="en-US" sz="1400" b="1" dirty="0"/>
              <a:t>‘Bad structures’ increase descriptor diversity!</a:t>
            </a:r>
          </a:p>
        </p:txBody>
      </p:sp>
      <p:pic>
        <p:nvPicPr>
          <p:cNvPr id="59" name="Picture 58">
            <a:extLst>
              <a:ext uri="{FF2B5EF4-FFF2-40B4-BE49-F238E27FC236}">
                <a16:creationId xmlns:a16="http://schemas.microsoft.com/office/drawing/2014/main" id="{1072B480-B32E-E90D-0D57-BE3B07184781}"/>
              </a:ext>
            </a:extLst>
          </p:cNvPr>
          <p:cNvPicPr>
            <a:picLocks noChangeAspect="1"/>
          </p:cNvPicPr>
          <p:nvPr/>
        </p:nvPicPr>
        <p:blipFill>
          <a:blip r:embed="rId7"/>
          <a:stretch>
            <a:fillRect/>
          </a:stretch>
        </p:blipFill>
        <p:spPr>
          <a:xfrm>
            <a:off x="216100" y="1327213"/>
            <a:ext cx="1325384" cy="1234631"/>
          </a:xfrm>
          <a:prstGeom prst="rect">
            <a:avLst/>
          </a:prstGeom>
        </p:spPr>
      </p:pic>
      <p:grpSp>
        <p:nvGrpSpPr>
          <p:cNvPr id="60" name="Group 59">
            <a:extLst>
              <a:ext uri="{FF2B5EF4-FFF2-40B4-BE49-F238E27FC236}">
                <a16:creationId xmlns:a16="http://schemas.microsoft.com/office/drawing/2014/main" id="{EE5633DD-5B80-CD7B-D25E-B704E5F4DAE7}"/>
              </a:ext>
            </a:extLst>
          </p:cNvPr>
          <p:cNvGrpSpPr/>
          <p:nvPr/>
        </p:nvGrpSpPr>
        <p:grpSpPr>
          <a:xfrm>
            <a:off x="926682" y="2855979"/>
            <a:ext cx="2648356" cy="1351945"/>
            <a:chOff x="485478" y="3040286"/>
            <a:chExt cx="1783750" cy="910577"/>
          </a:xfrm>
        </p:grpSpPr>
        <p:pic>
          <p:nvPicPr>
            <p:cNvPr id="66" name="Picture 65">
              <a:extLst>
                <a:ext uri="{FF2B5EF4-FFF2-40B4-BE49-F238E27FC236}">
                  <a16:creationId xmlns:a16="http://schemas.microsoft.com/office/drawing/2014/main" id="{E556B11F-7C53-FA0D-4BE0-BE724E1C050A}"/>
                </a:ext>
              </a:extLst>
            </p:cNvPr>
            <p:cNvPicPr>
              <a:picLocks noChangeAspect="1"/>
            </p:cNvPicPr>
            <p:nvPr/>
          </p:nvPicPr>
          <p:blipFill>
            <a:blip r:embed="rId8"/>
            <a:stretch>
              <a:fillRect/>
            </a:stretch>
          </p:blipFill>
          <p:spPr>
            <a:xfrm>
              <a:off x="1361353" y="3040286"/>
              <a:ext cx="907875" cy="910577"/>
            </a:xfrm>
            <a:prstGeom prst="rect">
              <a:avLst/>
            </a:prstGeom>
          </p:spPr>
        </p:pic>
        <p:pic>
          <p:nvPicPr>
            <p:cNvPr id="67" name="Picture 66">
              <a:extLst>
                <a:ext uri="{FF2B5EF4-FFF2-40B4-BE49-F238E27FC236}">
                  <a16:creationId xmlns:a16="http://schemas.microsoft.com/office/drawing/2014/main" id="{7F29CC53-AC08-21B0-1A39-7B7E35559662}"/>
                </a:ext>
              </a:extLst>
            </p:cNvPr>
            <p:cNvPicPr>
              <a:picLocks noChangeAspect="1"/>
            </p:cNvPicPr>
            <p:nvPr/>
          </p:nvPicPr>
          <p:blipFill>
            <a:blip r:embed="rId9"/>
            <a:stretch>
              <a:fillRect/>
            </a:stretch>
          </p:blipFill>
          <p:spPr>
            <a:xfrm>
              <a:off x="485478" y="3159720"/>
              <a:ext cx="839349" cy="724556"/>
            </a:xfrm>
            <a:prstGeom prst="rect">
              <a:avLst/>
            </a:prstGeom>
          </p:spPr>
        </p:pic>
      </p:grpSp>
      <p:sp>
        <p:nvSpPr>
          <p:cNvPr id="61" name="TextBox 60">
            <a:extLst>
              <a:ext uri="{FF2B5EF4-FFF2-40B4-BE49-F238E27FC236}">
                <a16:creationId xmlns:a16="http://schemas.microsoft.com/office/drawing/2014/main" id="{1BAC61F0-570C-BACA-655D-A715FB376BBD}"/>
              </a:ext>
            </a:extLst>
          </p:cNvPr>
          <p:cNvSpPr txBox="1"/>
          <p:nvPr/>
        </p:nvSpPr>
        <p:spPr>
          <a:xfrm>
            <a:off x="-76200" y="1065163"/>
            <a:ext cx="3767910" cy="276999"/>
          </a:xfrm>
          <a:prstGeom prst="rect">
            <a:avLst/>
          </a:prstGeom>
          <a:noFill/>
        </p:spPr>
        <p:txBody>
          <a:bodyPr wrap="square" rtlCol="0">
            <a:spAutoFit/>
          </a:bodyPr>
          <a:lstStyle/>
          <a:p>
            <a:pPr algn="ctr"/>
            <a:r>
              <a:rPr lang="en-US" sz="1200" b="1" dirty="0"/>
              <a:t>Physics-based or model failure, hand-selected</a:t>
            </a:r>
          </a:p>
        </p:txBody>
      </p:sp>
      <p:sp>
        <p:nvSpPr>
          <p:cNvPr id="62" name="TextBox 61">
            <a:extLst>
              <a:ext uri="{FF2B5EF4-FFF2-40B4-BE49-F238E27FC236}">
                <a16:creationId xmlns:a16="http://schemas.microsoft.com/office/drawing/2014/main" id="{D6F1FDF1-6F00-EC75-CD5B-D276115AADE5}"/>
              </a:ext>
            </a:extLst>
          </p:cNvPr>
          <p:cNvSpPr txBox="1"/>
          <p:nvPr/>
        </p:nvSpPr>
        <p:spPr>
          <a:xfrm>
            <a:off x="-145332" y="2670006"/>
            <a:ext cx="3903704" cy="276999"/>
          </a:xfrm>
          <a:prstGeom prst="rect">
            <a:avLst/>
          </a:prstGeom>
          <a:noFill/>
        </p:spPr>
        <p:txBody>
          <a:bodyPr wrap="square" rtlCol="0">
            <a:spAutoFit/>
          </a:bodyPr>
          <a:lstStyle/>
          <a:p>
            <a:pPr algn="ctr"/>
            <a:r>
              <a:rPr lang="en-US" sz="1200" b="1" dirty="0"/>
              <a:t>Physics-based, “physically improbable,” semi-automated </a:t>
            </a:r>
          </a:p>
        </p:txBody>
      </p:sp>
      <p:sp>
        <p:nvSpPr>
          <p:cNvPr id="64" name="TextBox 63">
            <a:extLst>
              <a:ext uri="{FF2B5EF4-FFF2-40B4-BE49-F238E27FC236}">
                <a16:creationId xmlns:a16="http://schemas.microsoft.com/office/drawing/2014/main" id="{28853DCB-CE4E-E13A-0FEC-7274A9CA84E3}"/>
              </a:ext>
            </a:extLst>
          </p:cNvPr>
          <p:cNvSpPr txBox="1"/>
          <p:nvPr/>
        </p:nvSpPr>
        <p:spPr>
          <a:xfrm>
            <a:off x="746380" y="4151738"/>
            <a:ext cx="1758454" cy="246221"/>
          </a:xfrm>
          <a:prstGeom prst="rect">
            <a:avLst/>
          </a:prstGeom>
          <a:noFill/>
        </p:spPr>
        <p:txBody>
          <a:bodyPr wrap="square" rtlCol="0">
            <a:spAutoFit/>
          </a:bodyPr>
          <a:lstStyle/>
          <a:p>
            <a:pPr algn="ctr"/>
            <a:r>
              <a:rPr lang="en-US" sz="1000" i="1" dirty="0"/>
              <a:t>E. Sikorski (SNL 1444)</a:t>
            </a:r>
          </a:p>
        </p:txBody>
      </p:sp>
      <p:sp>
        <p:nvSpPr>
          <p:cNvPr id="65" name="TextBox 64">
            <a:extLst>
              <a:ext uri="{FF2B5EF4-FFF2-40B4-BE49-F238E27FC236}">
                <a16:creationId xmlns:a16="http://schemas.microsoft.com/office/drawing/2014/main" id="{636FAE43-0381-D309-8EB9-BB49C5B95CE5}"/>
              </a:ext>
            </a:extLst>
          </p:cNvPr>
          <p:cNvSpPr txBox="1"/>
          <p:nvPr/>
        </p:nvSpPr>
        <p:spPr>
          <a:xfrm>
            <a:off x="90395" y="3033304"/>
            <a:ext cx="950491" cy="369332"/>
          </a:xfrm>
          <a:prstGeom prst="rect">
            <a:avLst/>
          </a:prstGeom>
          <a:noFill/>
        </p:spPr>
        <p:txBody>
          <a:bodyPr wrap="square">
            <a:spAutoFit/>
          </a:bodyPr>
          <a:lstStyle/>
          <a:p>
            <a:r>
              <a:rPr lang="en-US" sz="1800" i="1" dirty="0"/>
              <a:t>USPEX</a:t>
            </a:r>
            <a:endParaRPr lang="en-US" i="1" dirty="0"/>
          </a:p>
        </p:txBody>
      </p:sp>
      <p:grpSp>
        <p:nvGrpSpPr>
          <p:cNvPr id="68" name="Group 67">
            <a:extLst>
              <a:ext uri="{FF2B5EF4-FFF2-40B4-BE49-F238E27FC236}">
                <a16:creationId xmlns:a16="http://schemas.microsoft.com/office/drawing/2014/main" id="{80E7C61C-00FD-0D21-CAED-6BDECD2E4CFE}"/>
              </a:ext>
            </a:extLst>
          </p:cNvPr>
          <p:cNvGrpSpPr/>
          <p:nvPr/>
        </p:nvGrpSpPr>
        <p:grpSpPr>
          <a:xfrm>
            <a:off x="1749791" y="1327379"/>
            <a:ext cx="1345584" cy="1067672"/>
            <a:chOff x="5499738" y="1627539"/>
            <a:chExt cx="1674705" cy="1328818"/>
          </a:xfrm>
        </p:grpSpPr>
        <p:pic>
          <p:nvPicPr>
            <p:cNvPr id="69" name="Picture 68">
              <a:extLst>
                <a:ext uri="{FF2B5EF4-FFF2-40B4-BE49-F238E27FC236}">
                  <a16:creationId xmlns:a16="http://schemas.microsoft.com/office/drawing/2014/main" id="{08B603CA-212A-8B7D-5B6E-2DEB8095B00A}"/>
                </a:ext>
              </a:extLst>
            </p:cNvPr>
            <p:cNvPicPr>
              <a:picLocks noChangeAspect="1"/>
            </p:cNvPicPr>
            <p:nvPr/>
          </p:nvPicPr>
          <p:blipFill rotWithShape="1">
            <a:blip r:embed="rId10"/>
            <a:srcRect l="8344" t="17046" r="36817" b="37741"/>
            <a:stretch/>
          </p:blipFill>
          <p:spPr>
            <a:xfrm>
              <a:off x="5551713" y="1785498"/>
              <a:ext cx="1455575" cy="1119675"/>
            </a:xfrm>
            <a:prstGeom prst="rect">
              <a:avLst/>
            </a:prstGeom>
          </p:spPr>
        </p:pic>
        <p:sp>
          <p:nvSpPr>
            <p:cNvPr id="70" name="Cube 69">
              <a:extLst>
                <a:ext uri="{FF2B5EF4-FFF2-40B4-BE49-F238E27FC236}">
                  <a16:creationId xmlns:a16="http://schemas.microsoft.com/office/drawing/2014/main" id="{1E2BC186-223D-9F80-6A1C-11F3851BB1FC}"/>
                </a:ext>
              </a:extLst>
            </p:cNvPr>
            <p:cNvSpPr/>
            <p:nvPr/>
          </p:nvSpPr>
          <p:spPr>
            <a:xfrm>
              <a:off x="5551714" y="1785500"/>
              <a:ext cx="1455575" cy="1119674"/>
            </a:xfrm>
            <a:prstGeom prst="cube">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1" name="Triangle 70">
              <a:extLst>
                <a:ext uri="{FF2B5EF4-FFF2-40B4-BE49-F238E27FC236}">
                  <a16:creationId xmlns:a16="http://schemas.microsoft.com/office/drawing/2014/main" id="{43DAFB11-F8E6-D8C8-B069-31538D130551}"/>
                </a:ext>
              </a:extLst>
            </p:cNvPr>
            <p:cNvSpPr/>
            <p:nvPr/>
          </p:nvSpPr>
          <p:spPr>
            <a:xfrm rot="18840485">
              <a:off x="5382899" y="1744378"/>
              <a:ext cx="438539" cy="204861"/>
            </a:xfrm>
            <a:prstGeom prst="triangl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2" name="Triangle 71">
              <a:extLst>
                <a:ext uri="{FF2B5EF4-FFF2-40B4-BE49-F238E27FC236}">
                  <a16:creationId xmlns:a16="http://schemas.microsoft.com/office/drawing/2014/main" id="{EB5B5C26-E463-D67A-B550-E5449B600FDE}"/>
                </a:ext>
              </a:extLst>
            </p:cNvPr>
            <p:cNvSpPr/>
            <p:nvPr/>
          </p:nvSpPr>
          <p:spPr>
            <a:xfrm rot="8108139">
              <a:off x="6735904" y="2751496"/>
              <a:ext cx="438539" cy="204861"/>
            </a:xfrm>
            <a:prstGeom prst="triangl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35" name="TextBox 34">
            <a:extLst>
              <a:ext uri="{FF2B5EF4-FFF2-40B4-BE49-F238E27FC236}">
                <a16:creationId xmlns:a16="http://schemas.microsoft.com/office/drawing/2014/main" id="{C18B7DF9-1E17-03A1-B591-428725FBC116}"/>
              </a:ext>
            </a:extLst>
          </p:cNvPr>
          <p:cNvSpPr txBox="1"/>
          <p:nvPr/>
        </p:nvSpPr>
        <p:spPr>
          <a:xfrm>
            <a:off x="70733" y="3412113"/>
            <a:ext cx="801718" cy="861774"/>
          </a:xfrm>
          <a:prstGeom prst="rect">
            <a:avLst/>
          </a:prstGeom>
          <a:noFill/>
        </p:spPr>
        <p:txBody>
          <a:bodyPr wrap="square" rtlCol="0">
            <a:spAutoFit/>
          </a:bodyPr>
          <a:lstStyle/>
          <a:p>
            <a:r>
              <a:rPr lang="en-US" sz="1000" dirty="0"/>
              <a:t>A. </a:t>
            </a:r>
            <a:r>
              <a:rPr lang="en-US" sz="1000" dirty="0" err="1"/>
              <a:t>Oganov</a:t>
            </a:r>
            <a:r>
              <a:rPr lang="en-US" sz="1000" dirty="0"/>
              <a:t> et al., J. Chem. Phys. </a:t>
            </a:r>
            <a:r>
              <a:rPr lang="en-US" sz="1000" b="1" dirty="0"/>
              <a:t>124,</a:t>
            </a:r>
            <a:r>
              <a:rPr lang="en-US" sz="1000" dirty="0"/>
              <a:t> 2006 </a:t>
            </a:r>
          </a:p>
        </p:txBody>
      </p:sp>
      <p:cxnSp>
        <p:nvCxnSpPr>
          <p:cNvPr id="38" name="Straight Arrow Connector 37">
            <a:extLst>
              <a:ext uri="{FF2B5EF4-FFF2-40B4-BE49-F238E27FC236}">
                <a16:creationId xmlns:a16="http://schemas.microsoft.com/office/drawing/2014/main" id="{61A40701-B603-3869-B6E5-CA8432BDF4D4}"/>
              </a:ext>
            </a:extLst>
          </p:cNvPr>
          <p:cNvCxnSpPr>
            <a:cxnSpLocks/>
          </p:cNvCxnSpPr>
          <p:nvPr/>
        </p:nvCxnSpPr>
        <p:spPr>
          <a:xfrm>
            <a:off x="3775083" y="3778626"/>
            <a:ext cx="956490" cy="0"/>
          </a:xfrm>
          <a:prstGeom prst="straightConnector1">
            <a:avLst/>
          </a:prstGeom>
          <a:ln w="57150">
            <a:solidFill>
              <a:srgbClr val="C00000"/>
            </a:solidFill>
            <a:tailEnd type="triangle"/>
          </a:ln>
        </p:spPr>
        <p:style>
          <a:lnRef idx="1">
            <a:schemeClr val="accent1"/>
          </a:lnRef>
          <a:fillRef idx="0">
            <a:schemeClr val="accent1"/>
          </a:fillRef>
          <a:effectRef idx="0">
            <a:schemeClr val="accent1"/>
          </a:effectRef>
          <a:fontRef idx="minor">
            <a:schemeClr val="tx1"/>
          </a:fontRef>
        </p:style>
      </p:cxnSp>
      <p:sp>
        <p:nvSpPr>
          <p:cNvPr id="42" name="TextBox 41">
            <a:extLst>
              <a:ext uri="{FF2B5EF4-FFF2-40B4-BE49-F238E27FC236}">
                <a16:creationId xmlns:a16="http://schemas.microsoft.com/office/drawing/2014/main" id="{32FFC65A-4448-FE4A-38DB-94760C27916B}"/>
              </a:ext>
            </a:extLst>
          </p:cNvPr>
          <p:cNvSpPr txBox="1"/>
          <p:nvPr/>
        </p:nvSpPr>
        <p:spPr>
          <a:xfrm>
            <a:off x="4102676" y="1140099"/>
            <a:ext cx="1100243" cy="253916"/>
          </a:xfrm>
          <a:prstGeom prst="rect">
            <a:avLst/>
          </a:prstGeom>
          <a:noFill/>
        </p:spPr>
        <p:txBody>
          <a:bodyPr wrap="square">
            <a:spAutoFit/>
          </a:bodyPr>
          <a:lstStyle/>
          <a:p>
            <a:r>
              <a:rPr lang="en-US" sz="1050" dirty="0"/>
              <a:t>Under review:</a:t>
            </a:r>
            <a:endParaRPr lang="en-US" dirty="0"/>
          </a:p>
        </p:txBody>
      </p:sp>
      <p:sp>
        <p:nvSpPr>
          <p:cNvPr id="44" name="TextBox 43">
            <a:extLst>
              <a:ext uri="{FF2B5EF4-FFF2-40B4-BE49-F238E27FC236}">
                <a16:creationId xmlns:a16="http://schemas.microsoft.com/office/drawing/2014/main" id="{F5D539B9-974F-366D-63A4-F695BC53AC4D}"/>
              </a:ext>
            </a:extLst>
          </p:cNvPr>
          <p:cNvSpPr txBox="1"/>
          <p:nvPr/>
        </p:nvSpPr>
        <p:spPr>
          <a:xfrm>
            <a:off x="4703854" y="3868930"/>
            <a:ext cx="3534841" cy="307777"/>
          </a:xfrm>
          <a:prstGeom prst="rect">
            <a:avLst/>
          </a:prstGeom>
          <a:noFill/>
        </p:spPr>
        <p:txBody>
          <a:bodyPr wrap="square" rtlCol="0">
            <a:spAutoFit/>
          </a:bodyPr>
          <a:lstStyle/>
          <a:p>
            <a:pPr algn="ctr"/>
            <a:r>
              <a:rPr lang="en-US" sz="1400" b="1" dirty="0">
                <a:sym typeface="Wingdings" panose="05000000000000000000" pitchFamily="2" charset="2"/>
              </a:rPr>
              <a:t> Fewer extrapolations, more</a:t>
            </a:r>
            <a:r>
              <a:rPr lang="en-US" sz="1400" b="1" dirty="0"/>
              <a:t> interpolations</a:t>
            </a:r>
          </a:p>
        </p:txBody>
      </p:sp>
      <p:sp>
        <p:nvSpPr>
          <p:cNvPr id="84" name="TextBox 83">
            <a:extLst>
              <a:ext uri="{FF2B5EF4-FFF2-40B4-BE49-F238E27FC236}">
                <a16:creationId xmlns:a16="http://schemas.microsoft.com/office/drawing/2014/main" id="{B925C963-F8E6-873E-C586-63BE456984BF}"/>
              </a:ext>
            </a:extLst>
          </p:cNvPr>
          <p:cNvSpPr txBox="1"/>
          <p:nvPr/>
        </p:nvSpPr>
        <p:spPr>
          <a:xfrm>
            <a:off x="-124912" y="4495786"/>
            <a:ext cx="4200699" cy="276999"/>
          </a:xfrm>
          <a:prstGeom prst="rect">
            <a:avLst/>
          </a:prstGeom>
          <a:noFill/>
        </p:spPr>
        <p:txBody>
          <a:bodyPr wrap="square" rtlCol="0">
            <a:spAutoFit/>
          </a:bodyPr>
          <a:lstStyle/>
          <a:p>
            <a:pPr algn="ctr"/>
            <a:r>
              <a:rPr lang="en-US" sz="1200" b="1" u="sng" dirty="0"/>
              <a:t>Descriptor-based</a:t>
            </a:r>
            <a:r>
              <a:rPr lang="en-US" sz="1200" b="1" dirty="0"/>
              <a:t> structure generation: entropy maximization</a:t>
            </a:r>
          </a:p>
        </p:txBody>
      </p:sp>
      <p:cxnSp>
        <p:nvCxnSpPr>
          <p:cNvPr id="127" name="Straight Arrow Connector 126">
            <a:extLst>
              <a:ext uri="{FF2B5EF4-FFF2-40B4-BE49-F238E27FC236}">
                <a16:creationId xmlns:a16="http://schemas.microsoft.com/office/drawing/2014/main" id="{80FC2473-B0DC-A6B1-72FC-3BC3AEDB45AD}"/>
              </a:ext>
            </a:extLst>
          </p:cNvPr>
          <p:cNvCxnSpPr>
            <a:cxnSpLocks/>
          </p:cNvCxnSpPr>
          <p:nvPr/>
        </p:nvCxnSpPr>
        <p:spPr>
          <a:xfrm flipH="1">
            <a:off x="3156435" y="3796283"/>
            <a:ext cx="629868" cy="775717"/>
          </a:xfrm>
          <a:prstGeom prst="straightConnector1">
            <a:avLst/>
          </a:prstGeom>
          <a:ln w="57150">
            <a:solidFill>
              <a:srgbClr val="C00000"/>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666170134"/>
      </p:ext>
    </p:extLst>
  </p:cSld>
  <p:clrMapOvr>
    <a:masterClrMapping/>
  </p:clrMapOvr>
  <mc:AlternateContent xmlns:mc="http://schemas.openxmlformats.org/markup-compatibility/2006" xmlns:p14="http://schemas.microsoft.com/office/powerpoint/2010/main">
    <mc:Choice Requires="p14">
      <p:transition spd="slow" p14:dur="2000" advTm="108756"/>
    </mc:Choice>
    <mc:Fallback xmlns="">
      <p:transition spd="slow" advTm="108756"/>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CFBF0B9-F735-2B0F-E17D-55B62E41543D}"/>
              </a:ext>
            </a:extLst>
          </p:cNvPr>
          <p:cNvSpPr>
            <a:spLocks noGrp="1"/>
          </p:cNvSpPr>
          <p:nvPr>
            <p:ph type="title"/>
          </p:nvPr>
        </p:nvSpPr>
        <p:spPr>
          <a:xfrm>
            <a:off x="140246" y="97800"/>
            <a:ext cx="7886700" cy="838201"/>
          </a:xfrm>
        </p:spPr>
        <p:txBody>
          <a:bodyPr>
            <a:noAutofit/>
          </a:bodyPr>
          <a:lstStyle/>
          <a:p>
            <a:r>
              <a:rPr lang="en-US" sz="2400" b="1" dirty="0"/>
              <a:t>Entropy maximation methods can be used to generate an entire training set from scratch.</a:t>
            </a:r>
          </a:p>
        </p:txBody>
      </p:sp>
      <p:sp>
        <p:nvSpPr>
          <p:cNvPr id="25" name="Rectangle 24">
            <a:extLst>
              <a:ext uri="{FF2B5EF4-FFF2-40B4-BE49-F238E27FC236}">
                <a16:creationId xmlns:a16="http://schemas.microsoft.com/office/drawing/2014/main" id="{C32A3A58-5DC9-75F8-9734-B055B5C65218}"/>
              </a:ext>
            </a:extLst>
          </p:cNvPr>
          <p:cNvSpPr/>
          <p:nvPr/>
        </p:nvSpPr>
        <p:spPr>
          <a:xfrm>
            <a:off x="304800" y="-726439"/>
            <a:ext cx="2473369" cy="276999"/>
          </a:xfrm>
          <a:prstGeom prst="rect">
            <a:avLst/>
          </a:prstGeom>
        </p:spPr>
        <p:txBody>
          <a:bodyPr wrap="none">
            <a:spAutoFit/>
          </a:bodyPr>
          <a:lstStyle/>
          <a:p>
            <a:r>
              <a:rPr lang="en-US" sz="1200" dirty="0"/>
              <a:t>https://</a:t>
            </a:r>
            <a:r>
              <a:rPr lang="en-US" sz="1200" dirty="0" err="1"/>
              <a:t>github.com</a:t>
            </a:r>
            <a:r>
              <a:rPr lang="en-US" sz="1200" dirty="0"/>
              <a:t>/FitSNAP/FitSNAP</a:t>
            </a:r>
          </a:p>
        </p:txBody>
      </p:sp>
      <p:sp>
        <p:nvSpPr>
          <p:cNvPr id="53" name="Rectangle 52">
            <a:extLst>
              <a:ext uri="{FF2B5EF4-FFF2-40B4-BE49-F238E27FC236}">
                <a16:creationId xmlns:a16="http://schemas.microsoft.com/office/drawing/2014/main" id="{8611C022-C380-C25D-AA6C-56C543F04C07}"/>
              </a:ext>
            </a:extLst>
          </p:cNvPr>
          <p:cNvSpPr/>
          <p:nvPr/>
        </p:nvSpPr>
        <p:spPr>
          <a:xfrm>
            <a:off x="-143143" y="5325693"/>
            <a:ext cx="1040854" cy="553998"/>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000" b="0" i="1" u="none" strike="noStrike" kern="1200" cap="none" spc="0" normalizeH="0" baseline="0" noProof="0" dirty="0" err="1">
                <a:ln>
                  <a:noFill/>
                </a:ln>
                <a:solidFill>
                  <a:prstClr val="black"/>
                </a:solidFill>
                <a:effectLst/>
                <a:uLnTx/>
                <a:uFillTx/>
                <a:latin typeface="Arial" panose="020B0604020202020204"/>
                <a:ea typeface="+mn-ea"/>
                <a:cs typeface="+mn-cs"/>
              </a:rPr>
              <a:t>Karabin</a:t>
            </a:r>
            <a:r>
              <a:rPr kumimoji="0" lang="en-US" sz="1000" b="0" i="1" u="none" strike="noStrike" kern="1200" cap="none" spc="0" normalizeH="0" baseline="0" noProof="0" dirty="0">
                <a:ln>
                  <a:noFill/>
                </a:ln>
                <a:solidFill>
                  <a:prstClr val="black"/>
                </a:solidFill>
                <a:effectLst/>
                <a:uLnTx/>
                <a:uFillTx/>
                <a:latin typeface="Arial" panose="020B0604020202020204"/>
                <a:ea typeface="+mn-ea"/>
                <a:cs typeface="+mn-cs"/>
              </a:rPr>
              <a:t> and Perez, JCP </a:t>
            </a:r>
            <a:r>
              <a:rPr kumimoji="0" lang="en-US" sz="1000" b="1" i="1" u="none" strike="noStrike" kern="1200" cap="none" spc="0" normalizeH="0" baseline="0" noProof="0" dirty="0">
                <a:ln>
                  <a:noFill/>
                </a:ln>
                <a:solidFill>
                  <a:prstClr val="black"/>
                </a:solidFill>
                <a:effectLst/>
                <a:uLnTx/>
                <a:uFillTx/>
                <a:latin typeface="Arial" panose="020B0604020202020204"/>
                <a:ea typeface="+mn-ea"/>
                <a:cs typeface="+mn-cs"/>
              </a:rPr>
              <a:t>153</a:t>
            </a:r>
            <a:r>
              <a:rPr kumimoji="0" lang="en-US" sz="1000" b="0" i="1" u="none" strike="noStrike" kern="1200" cap="none" spc="0" normalizeH="0" baseline="0" noProof="0" dirty="0">
                <a:ln>
                  <a:noFill/>
                </a:ln>
                <a:solidFill>
                  <a:prstClr val="black"/>
                </a:solidFill>
                <a:effectLst/>
                <a:uLnTx/>
                <a:uFillTx/>
                <a:latin typeface="Arial" panose="020B0604020202020204"/>
                <a:ea typeface="+mn-ea"/>
                <a:cs typeface="+mn-cs"/>
              </a:rPr>
              <a:t>, 2020</a:t>
            </a:r>
          </a:p>
        </p:txBody>
      </p:sp>
      <p:pic>
        <p:nvPicPr>
          <p:cNvPr id="54" name="Picture 53">
            <a:extLst>
              <a:ext uri="{FF2B5EF4-FFF2-40B4-BE49-F238E27FC236}">
                <a16:creationId xmlns:a16="http://schemas.microsoft.com/office/drawing/2014/main" id="{E818D5AE-B50E-A944-7C2D-0BB4D10BB6A4}"/>
              </a:ext>
            </a:extLst>
          </p:cNvPr>
          <p:cNvPicPr>
            <a:picLocks noChangeAspect="1"/>
          </p:cNvPicPr>
          <p:nvPr/>
        </p:nvPicPr>
        <p:blipFill>
          <a:blip r:embed="rId3"/>
          <a:stretch>
            <a:fillRect/>
          </a:stretch>
        </p:blipFill>
        <p:spPr>
          <a:xfrm>
            <a:off x="751077" y="4771900"/>
            <a:ext cx="2580216" cy="1517774"/>
          </a:xfrm>
          <a:prstGeom prst="rect">
            <a:avLst/>
          </a:prstGeom>
        </p:spPr>
      </p:pic>
      <p:pic>
        <p:nvPicPr>
          <p:cNvPr id="55" name="Picture 54">
            <a:extLst>
              <a:ext uri="{FF2B5EF4-FFF2-40B4-BE49-F238E27FC236}">
                <a16:creationId xmlns:a16="http://schemas.microsoft.com/office/drawing/2014/main" id="{1C370D21-92E5-6293-D598-61D3387CD89F}"/>
              </a:ext>
            </a:extLst>
          </p:cNvPr>
          <p:cNvPicPr>
            <a:picLocks noChangeAspect="1"/>
          </p:cNvPicPr>
          <p:nvPr/>
        </p:nvPicPr>
        <p:blipFill>
          <a:blip r:embed="rId4"/>
          <a:stretch>
            <a:fillRect/>
          </a:stretch>
        </p:blipFill>
        <p:spPr>
          <a:xfrm>
            <a:off x="586666" y="6404916"/>
            <a:ext cx="2569769" cy="341120"/>
          </a:xfrm>
          <a:prstGeom prst="rect">
            <a:avLst/>
          </a:prstGeom>
        </p:spPr>
      </p:pic>
      <p:sp>
        <p:nvSpPr>
          <p:cNvPr id="57" name="TextBox 56">
            <a:extLst>
              <a:ext uri="{FF2B5EF4-FFF2-40B4-BE49-F238E27FC236}">
                <a16:creationId xmlns:a16="http://schemas.microsoft.com/office/drawing/2014/main" id="{EFC23219-853E-E11D-8A32-1FAF02BFA7D4}"/>
              </a:ext>
            </a:extLst>
          </p:cNvPr>
          <p:cNvSpPr txBox="1"/>
          <p:nvPr/>
        </p:nvSpPr>
        <p:spPr>
          <a:xfrm>
            <a:off x="4648200" y="3644785"/>
            <a:ext cx="3752321" cy="307777"/>
          </a:xfrm>
          <a:prstGeom prst="rect">
            <a:avLst/>
          </a:prstGeom>
          <a:noFill/>
        </p:spPr>
        <p:txBody>
          <a:bodyPr wrap="square" rtlCol="0">
            <a:spAutoFit/>
          </a:bodyPr>
          <a:lstStyle/>
          <a:p>
            <a:pPr algn="ctr"/>
            <a:r>
              <a:rPr lang="en-US" sz="1400" b="1" dirty="0"/>
              <a:t>‘Bad structures’ increase descriptor diversity!</a:t>
            </a:r>
          </a:p>
        </p:txBody>
      </p:sp>
      <p:pic>
        <p:nvPicPr>
          <p:cNvPr id="59" name="Picture 58">
            <a:extLst>
              <a:ext uri="{FF2B5EF4-FFF2-40B4-BE49-F238E27FC236}">
                <a16:creationId xmlns:a16="http://schemas.microsoft.com/office/drawing/2014/main" id="{1072B480-B32E-E90D-0D57-BE3B07184781}"/>
              </a:ext>
            </a:extLst>
          </p:cNvPr>
          <p:cNvPicPr>
            <a:picLocks noChangeAspect="1"/>
          </p:cNvPicPr>
          <p:nvPr/>
        </p:nvPicPr>
        <p:blipFill>
          <a:blip r:embed="rId5"/>
          <a:stretch>
            <a:fillRect/>
          </a:stretch>
        </p:blipFill>
        <p:spPr>
          <a:xfrm>
            <a:off x="216100" y="1327213"/>
            <a:ext cx="1325384" cy="1234631"/>
          </a:xfrm>
          <a:prstGeom prst="rect">
            <a:avLst/>
          </a:prstGeom>
        </p:spPr>
      </p:pic>
      <p:grpSp>
        <p:nvGrpSpPr>
          <p:cNvPr id="60" name="Group 59">
            <a:extLst>
              <a:ext uri="{FF2B5EF4-FFF2-40B4-BE49-F238E27FC236}">
                <a16:creationId xmlns:a16="http://schemas.microsoft.com/office/drawing/2014/main" id="{EE5633DD-5B80-CD7B-D25E-B704E5F4DAE7}"/>
              </a:ext>
            </a:extLst>
          </p:cNvPr>
          <p:cNvGrpSpPr/>
          <p:nvPr/>
        </p:nvGrpSpPr>
        <p:grpSpPr>
          <a:xfrm>
            <a:off x="926682" y="2855979"/>
            <a:ext cx="2648356" cy="1351945"/>
            <a:chOff x="485478" y="3040286"/>
            <a:chExt cx="1783750" cy="910577"/>
          </a:xfrm>
        </p:grpSpPr>
        <p:pic>
          <p:nvPicPr>
            <p:cNvPr id="66" name="Picture 65">
              <a:extLst>
                <a:ext uri="{FF2B5EF4-FFF2-40B4-BE49-F238E27FC236}">
                  <a16:creationId xmlns:a16="http://schemas.microsoft.com/office/drawing/2014/main" id="{E556B11F-7C53-FA0D-4BE0-BE724E1C050A}"/>
                </a:ext>
              </a:extLst>
            </p:cNvPr>
            <p:cNvPicPr>
              <a:picLocks noChangeAspect="1"/>
            </p:cNvPicPr>
            <p:nvPr/>
          </p:nvPicPr>
          <p:blipFill>
            <a:blip r:embed="rId6"/>
            <a:stretch>
              <a:fillRect/>
            </a:stretch>
          </p:blipFill>
          <p:spPr>
            <a:xfrm>
              <a:off x="1361353" y="3040286"/>
              <a:ext cx="907875" cy="910577"/>
            </a:xfrm>
            <a:prstGeom prst="rect">
              <a:avLst/>
            </a:prstGeom>
          </p:spPr>
        </p:pic>
        <p:pic>
          <p:nvPicPr>
            <p:cNvPr id="67" name="Picture 66">
              <a:extLst>
                <a:ext uri="{FF2B5EF4-FFF2-40B4-BE49-F238E27FC236}">
                  <a16:creationId xmlns:a16="http://schemas.microsoft.com/office/drawing/2014/main" id="{7F29CC53-AC08-21B0-1A39-7B7E35559662}"/>
                </a:ext>
              </a:extLst>
            </p:cNvPr>
            <p:cNvPicPr>
              <a:picLocks noChangeAspect="1"/>
            </p:cNvPicPr>
            <p:nvPr/>
          </p:nvPicPr>
          <p:blipFill>
            <a:blip r:embed="rId7"/>
            <a:stretch>
              <a:fillRect/>
            </a:stretch>
          </p:blipFill>
          <p:spPr>
            <a:xfrm>
              <a:off x="485478" y="3159720"/>
              <a:ext cx="839349" cy="724556"/>
            </a:xfrm>
            <a:prstGeom prst="rect">
              <a:avLst/>
            </a:prstGeom>
          </p:spPr>
        </p:pic>
      </p:grpSp>
      <p:sp>
        <p:nvSpPr>
          <p:cNvPr id="61" name="TextBox 60">
            <a:extLst>
              <a:ext uri="{FF2B5EF4-FFF2-40B4-BE49-F238E27FC236}">
                <a16:creationId xmlns:a16="http://schemas.microsoft.com/office/drawing/2014/main" id="{1BAC61F0-570C-BACA-655D-A715FB376BBD}"/>
              </a:ext>
            </a:extLst>
          </p:cNvPr>
          <p:cNvSpPr txBox="1"/>
          <p:nvPr/>
        </p:nvSpPr>
        <p:spPr>
          <a:xfrm>
            <a:off x="-76200" y="1065163"/>
            <a:ext cx="3767910" cy="276999"/>
          </a:xfrm>
          <a:prstGeom prst="rect">
            <a:avLst/>
          </a:prstGeom>
          <a:noFill/>
        </p:spPr>
        <p:txBody>
          <a:bodyPr wrap="square" rtlCol="0">
            <a:spAutoFit/>
          </a:bodyPr>
          <a:lstStyle/>
          <a:p>
            <a:pPr algn="ctr"/>
            <a:r>
              <a:rPr lang="en-US" sz="1200" b="1" dirty="0"/>
              <a:t>Physics-based or model failure, hand-selected</a:t>
            </a:r>
          </a:p>
        </p:txBody>
      </p:sp>
      <p:sp>
        <p:nvSpPr>
          <p:cNvPr id="62" name="TextBox 61">
            <a:extLst>
              <a:ext uri="{FF2B5EF4-FFF2-40B4-BE49-F238E27FC236}">
                <a16:creationId xmlns:a16="http://schemas.microsoft.com/office/drawing/2014/main" id="{D6F1FDF1-6F00-EC75-CD5B-D276115AADE5}"/>
              </a:ext>
            </a:extLst>
          </p:cNvPr>
          <p:cNvSpPr txBox="1"/>
          <p:nvPr/>
        </p:nvSpPr>
        <p:spPr>
          <a:xfrm>
            <a:off x="-145332" y="2670006"/>
            <a:ext cx="3903704" cy="276999"/>
          </a:xfrm>
          <a:prstGeom prst="rect">
            <a:avLst/>
          </a:prstGeom>
          <a:noFill/>
        </p:spPr>
        <p:txBody>
          <a:bodyPr wrap="square" rtlCol="0">
            <a:spAutoFit/>
          </a:bodyPr>
          <a:lstStyle/>
          <a:p>
            <a:pPr algn="ctr"/>
            <a:r>
              <a:rPr lang="en-US" sz="1200" b="1" dirty="0"/>
              <a:t>Physics-based, “physically improbable,” semi-automated </a:t>
            </a:r>
          </a:p>
        </p:txBody>
      </p:sp>
      <p:sp>
        <p:nvSpPr>
          <p:cNvPr id="64" name="TextBox 63">
            <a:extLst>
              <a:ext uri="{FF2B5EF4-FFF2-40B4-BE49-F238E27FC236}">
                <a16:creationId xmlns:a16="http://schemas.microsoft.com/office/drawing/2014/main" id="{28853DCB-CE4E-E13A-0FEC-7274A9CA84E3}"/>
              </a:ext>
            </a:extLst>
          </p:cNvPr>
          <p:cNvSpPr txBox="1"/>
          <p:nvPr/>
        </p:nvSpPr>
        <p:spPr>
          <a:xfrm>
            <a:off x="746380" y="4151738"/>
            <a:ext cx="1758454" cy="246221"/>
          </a:xfrm>
          <a:prstGeom prst="rect">
            <a:avLst/>
          </a:prstGeom>
          <a:noFill/>
        </p:spPr>
        <p:txBody>
          <a:bodyPr wrap="square" rtlCol="0">
            <a:spAutoFit/>
          </a:bodyPr>
          <a:lstStyle/>
          <a:p>
            <a:pPr algn="ctr"/>
            <a:r>
              <a:rPr lang="en-US" sz="1000" i="1" dirty="0"/>
              <a:t>E. Sikorski (SNL 1444)</a:t>
            </a:r>
          </a:p>
        </p:txBody>
      </p:sp>
      <p:sp>
        <p:nvSpPr>
          <p:cNvPr id="65" name="TextBox 64">
            <a:extLst>
              <a:ext uri="{FF2B5EF4-FFF2-40B4-BE49-F238E27FC236}">
                <a16:creationId xmlns:a16="http://schemas.microsoft.com/office/drawing/2014/main" id="{636FAE43-0381-D309-8EB9-BB49C5B95CE5}"/>
              </a:ext>
            </a:extLst>
          </p:cNvPr>
          <p:cNvSpPr txBox="1"/>
          <p:nvPr/>
        </p:nvSpPr>
        <p:spPr>
          <a:xfrm>
            <a:off x="90395" y="3033304"/>
            <a:ext cx="950491" cy="369332"/>
          </a:xfrm>
          <a:prstGeom prst="rect">
            <a:avLst/>
          </a:prstGeom>
          <a:noFill/>
        </p:spPr>
        <p:txBody>
          <a:bodyPr wrap="square">
            <a:spAutoFit/>
          </a:bodyPr>
          <a:lstStyle/>
          <a:p>
            <a:r>
              <a:rPr lang="en-US" sz="1800" i="1" dirty="0"/>
              <a:t>USPEX</a:t>
            </a:r>
            <a:endParaRPr lang="en-US" i="1" dirty="0"/>
          </a:p>
        </p:txBody>
      </p:sp>
      <p:grpSp>
        <p:nvGrpSpPr>
          <p:cNvPr id="68" name="Group 67">
            <a:extLst>
              <a:ext uri="{FF2B5EF4-FFF2-40B4-BE49-F238E27FC236}">
                <a16:creationId xmlns:a16="http://schemas.microsoft.com/office/drawing/2014/main" id="{80E7C61C-00FD-0D21-CAED-6BDECD2E4CFE}"/>
              </a:ext>
            </a:extLst>
          </p:cNvPr>
          <p:cNvGrpSpPr/>
          <p:nvPr/>
        </p:nvGrpSpPr>
        <p:grpSpPr>
          <a:xfrm>
            <a:off x="1749791" y="1327379"/>
            <a:ext cx="1345584" cy="1067672"/>
            <a:chOff x="5499738" y="1627539"/>
            <a:chExt cx="1674705" cy="1328818"/>
          </a:xfrm>
        </p:grpSpPr>
        <p:pic>
          <p:nvPicPr>
            <p:cNvPr id="69" name="Picture 68">
              <a:extLst>
                <a:ext uri="{FF2B5EF4-FFF2-40B4-BE49-F238E27FC236}">
                  <a16:creationId xmlns:a16="http://schemas.microsoft.com/office/drawing/2014/main" id="{08B603CA-212A-8B7D-5B6E-2DEB8095B00A}"/>
                </a:ext>
              </a:extLst>
            </p:cNvPr>
            <p:cNvPicPr>
              <a:picLocks noChangeAspect="1"/>
            </p:cNvPicPr>
            <p:nvPr/>
          </p:nvPicPr>
          <p:blipFill rotWithShape="1">
            <a:blip r:embed="rId8"/>
            <a:srcRect l="8344" t="17046" r="36817" b="37741"/>
            <a:stretch/>
          </p:blipFill>
          <p:spPr>
            <a:xfrm>
              <a:off x="5551713" y="1785498"/>
              <a:ext cx="1455575" cy="1119675"/>
            </a:xfrm>
            <a:prstGeom prst="rect">
              <a:avLst/>
            </a:prstGeom>
          </p:spPr>
        </p:pic>
        <p:sp>
          <p:nvSpPr>
            <p:cNvPr id="70" name="Cube 69">
              <a:extLst>
                <a:ext uri="{FF2B5EF4-FFF2-40B4-BE49-F238E27FC236}">
                  <a16:creationId xmlns:a16="http://schemas.microsoft.com/office/drawing/2014/main" id="{1E2BC186-223D-9F80-6A1C-11F3851BB1FC}"/>
                </a:ext>
              </a:extLst>
            </p:cNvPr>
            <p:cNvSpPr/>
            <p:nvPr/>
          </p:nvSpPr>
          <p:spPr>
            <a:xfrm>
              <a:off x="5551714" y="1785500"/>
              <a:ext cx="1455575" cy="1119674"/>
            </a:xfrm>
            <a:prstGeom prst="cube">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1" name="Triangle 70">
              <a:extLst>
                <a:ext uri="{FF2B5EF4-FFF2-40B4-BE49-F238E27FC236}">
                  <a16:creationId xmlns:a16="http://schemas.microsoft.com/office/drawing/2014/main" id="{43DAFB11-F8E6-D8C8-B069-31538D130551}"/>
                </a:ext>
              </a:extLst>
            </p:cNvPr>
            <p:cNvSpPr/>
            <p:nvPr/>
          </p:nvSpPr>
          <p:spPr>
            <a:xfrm rot="18840485">
              <a:off x="5382899" y="1744378"/>
              <a:ext cx="438539" cy="204861"/>
            </a:xfrm>
            <a:prstGeom prst="triangl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sp>
          <p:nvSpPr>
            <p:cNvPr id="72" name="Triangle 71">
              <a:extLst>
                <a:ext uri="{FF2B5EF4-FFF2-40B4-BE49-F238E27FC236}">
                  <a16:creationId xmlns:a16="http://schemas.microsoft.com/office/drawing/2014/main" id="{EB5B5C26-E463-D67A-B550-E5449B600FDE}"/>
                </a:ext>
              </a:extLst>
            </p:cNvPr>
            <p:cNvSpPr/>
            <p:nvPr/>
          </p:nvSpPr>
          <p:spPr>
            <a:xfrm rot="8108139">
              <a:off x="6735904" y="2751496"/>
              <a:ext cx="438539" cy="204861"/>
            </a:xfrm>
            <a:prstGeom prst="triangl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a:p>
          </p:txBody>
        </p:sp>
      </p:grpSp>
      <p:sp>
        <p:nvSpPr>
          <p:cNvPr id="35" name="TextBox 34">
            <a:extLst>
              <a:ext uri="{FF2B5EF4-FFF2-40B4-BE49-F238E27FC236}">
                <a16:creationId xmlns:a16="http://schemas.microsoft.com/office/drawing/2014/main" id="{C18B7DF9-1E17-03A1-B591-428725FBC116}"/>
              </a:ext>
            </a:extLst>
          </p:cNvPr>
          <p:cNvSpPr txBox="1"/>
          <p:nvPr/>
        </p:nvSpPr>
        <p:spPr>
          <a:xfrm>
            <a:off x="70733" y="3412113"/>
            <a:ext cx="801718" cy="861774"/>
          </a:xfrm>
          <a:prstGeom prst="rect">
            <a:avLst/>
          </a:prstGeom>
          <a:noFill/>
        </p:spPr>
        <p:txBody>
          <a:bodyPr wrap="square" rtlCol="0">
            <a:spAutoFit/>
          </a:bodyPr>
          <a:lstStyle/>
          <a:p>
            <a:r>
              <a:rPr lang="en-US" sz="1000" dirty="0"/>
              <a:t>A. </a:t>
            </a:r>
            <a:r>
              <a:rPr lang="en-US" sz="1000" dirty="0" err="1"/>
              <a:t>Oganov</a:t>
            </a:r>
            <a:r>
              <a:rPr lang="en-US" sz="1000" dirty="0"/>
              <a:t> et al., J. Chem. Phys. </a:t>
            </a:r>
            <a:r>
              <a:rPr lang="en-US" sz="1000" b="1" dirty="0"/>
              <a:t>124,</a:t>
            </a:r>
            <a:r>
              <a:rPr lang="en-US" sz="1000" dirty="0"/>
              <a:t> 2006 </a:t>
            </a:r>
          </a:p>
        </p:txBody>
      </p:sp>
      <p:cxnSp>
        <p:nvCxnSpPr>
          <p:cNvPr id="38" name="Straight Arrow Connector 37">
            <a:extLst>
              <a:ext uri="{FF2B5EF4-FFF2-40B4-BE49-F238E27FC236}">
                <a16:creationId xmlns:a16="http://schemas.microsoft.com/office/drawing/2014/main" id="{61A40701-B603-3869-B6E5-CA8432BDF4D4}"/>
              </a:ext>
            </a:extLst>
          </p:cNvPr>
          <p:cNvCxnSpPr>
            <a:cxnSpLocks/>
          </p:cNvCxnSpPr>
          <p:nvPr/>
        </p:nvCxnSpPr>
        <p:spPr>
          <a:xfrm>
            <a:off x="3775083" y="3783408"/>
            <a:ext cx="956490" cy="0"/>
          </a:xfrm>
          <a:prstGeom prst="straightConnector1">
            <a:avLst/>
          </a:prstGeom>
          <a:ln w="57150">
            <a:solidFill>
              <a:srgbClr val="C00000"/>
            </a:solidFill>
            <a:tailEnd type="triangle"/>
          </a:ln>
        </p:spPr>
        <p:style>
          <a:lnRef idx="1">
            <a:schemeClr val="accent1"/>
          </a:lnRef>
          <a:fillRef idx="0">
            <a:schemeClr val="accent1"/>
          </a:fillRef>
          <a:effectRef idx="0">
            <a:schemeClr val="accent1"/>
          </a:effectRef>
          <a:fontRef idx="minor">
            <a:schemeClr val="tx1"/>
          </a:fontRef>
        </p:style>
      </p:cxnSp>
      <p:sp>
        <p:nvSpPr>
          <p:cNvPr id="43" name="TextBox 42">
            <a:extLst>
              <a:ext uri="{FF2B5EF4-FFF2-40B4-BE49-F238E27FC236}">
                <a16:creationId xmlns:a16="http://schemas.microsoft.com/office/drawing/2014/main" id="{A624F10B-F691-8519-A699-A78C19EBAD68}"/>
              </a:ext>
            </a:extLst>
          </p:cNvPr>
          <p:cNvSpPr txBox="1"/>
          <p:nvPr/>
        </p:nvSpPr>
        <p:spPr>
          <a:xfrm>
            <a:off x="4061577" y="4671467"/>
            <a:ext cx="4657391" cy="1631216"/>
          </a:xfrm>
          <a:prstGeom prst="rect">
            <a:avLst/>
          </a:prstGeom>
          <a:noFill/>
        </p:spPr>
        <p:txBody>
          <a:bodyPr wrap="square" rtlCol="0">
            <a:spAutoFit/>
          </a:bodyPr>
          <a:lstStyle/>
          <a:p>
            <a:pPr algn="ctr"/>
            <a:r>
              <a:rPr lang="en-US" sz="2000" b="1" dirty="0"/>
              <a:t>Entropy maximization training set generation: ‘ignores’ physics (less human bias), fully automated, can be used to generate training data for any ML model </a:t>
            </a:r>
            <a:r>
              <a:rPr lang="en-US" sz="2000" i="1" dirty="0"/>
              <a:t>(works in </a:t>
            </a:r>
            <a:r>
              <a:rPr lang="en-US" sz="2000" i="1" u="sng" dirty="0"/>
              <a:t>descriptor</a:t>
            </a:r>
            <a:r>
              <a:rPr lang="en-US" sz="2000" i="1" dirty="0"/>
              <a:t> space)</a:t>
            </a:r>
          </a:p>
        </p:txBody>
      </p:sp>
      <p:cxnSp>
        <p:nvCxnSpPr>
          <p:cNvPr id="34" name="Straight Arrow Connector 33">
            <a:extLst>
              <a:ext uri="{FF2B5EF4-FFF2-40B4-BE49-F238E27FC236}">
                <a16:creationId xmlns:a16="http://schemas.microsoft.com/office/drawing/2014/main" id="{BD7A55FD-F5E1-2E51-0D31-64BEEE4C103B}"/>
              </a:ext>
            </a:extLst>
          </p:cNvPr>
          <p:cNvCxnSpPr>
            <a:cxnSpLocks/>
          </p:cNvCxnSpPr>
          <p:nvPr/>
        </p:nvCxnSpPr>
        <p:spPr>
          <a:xfrm flipH="1">
            <a:off x="3156435" y="3796283"/>
            <a:ext cx="629868" cy="775717"/>
          </a:xfrm>
          <a:prstGeom prst="straightConnector1">
            <a:avLst/>
          </a:prstGeom>
          <a:ln w="57150">
            <a:solidFill>
              <a:srgbClr val="C00000"/>
            </a:solidFill>
            <a:tailEnd type="triangle"/>
          </a:ln>
        </p:spPr>
        <p:style>
          <a:lnRef idx="1">
            <a:schemeClr val="accent1"/>
          </a:lnRef>
          <a:fillRef idx="0">
            <a:schemeClr val="accent1"/>
          </a:fillRef>
          <a:effectRef idx="0">
            <a:schemeClr val="accent1"/>
          </a:effectRef>
          <a:fontRef idx="minor">
            <a:schemeClr val="tx1"/>
          </a:fontRef>
        </p:style>
      </p:cxnSp>
      <p:sp>
        <p:nvSpPr>
          <p:cNvPr id="36" name="TextBox 35">
            <a:extLst>
              <a:ext uri="{FF2B5EF4-FFF2-40B4-BE49-F238E27FC236}">
                <a16:creationId xmlns:a16="http://schemas.microsoft.com/office/drawing/2014/main" id="{2A05B373-26A0-B745-F638-F60878DB143E}"/>
              </a:ext>
            </a:extLst>
          </p:cNvPr>
          <p:cNvSpPr txBox="1"/>
          <p:nvPr/>
        </p:nvSpPr>
        <p:spPr>
          <a:xfrm>
            <a:off x="-124912" y="4495786"/>
            <a:ext cx="4200699" cy="276999"/>
          </a:xfrm>
          <a:prstGeom prst="rect">
            <a:avLst/>
          </a:prstGeom>
          <a:noFill/>
        </p:spPr>
        <p:txBody>
          <a:bodyPr wrap="square" rtlCol="0">
            <a:spAutoFit/>
          </a:bodyPr>
          <a:lstStyle/>
          <a:p>
            <a:pPr algn="ctr"/>
            <a:r>
              <a:rPr lang="en-US" sz="1200" b="1" u="sng" dirty="0"/>
              <a:t>Descriptor-based</a:t>
            </a:r>
            <a:r>
              <a:rPr lang="en-US" sz="1200" b="1" dirty="0"/>
              <a:t> structure generation: entropy maximization</a:t>
            </a:r>
          </a:p>
        </p:txBody>
      </p:sp>
      <p:sp>
        <p:nvSpPr>
          <p:cNvPr id="37" name="TextBox 36">
            <a:extLst>
              <a:ext uri="{FF2B5EF4-FFF2-40B4-BE49-F238E27FC236}">
                <a16:creationId xmlns:a16="http://schemas.microsoft.com/office/drawing/2014/main" id="{326C7263-4219-3A90-8C2D-91DD78036FFC}"/>
              </a:ext>
            </a:extLst>
          </p:cNvPr>
          <p:cNvSpPr txBox="1"/>
          <p:nvPr/>
        </p:nvSpPr>
        <p:spPr>
          <a:xfrm>
            <a:off x="4703854" y="3868930"/>
            <a:ext cx="3534841" cy="307777"/>
          </a:xfrm>
          <a:prstGeom prst="rect">
            <a:avLst/>
          </a:prstGeom>
          <a:noFill/>
        </p:spPr>
        <p:txBody>
          <a:bodyPr wrap="square" rtlCol="0">
            <a:spAutoFit/>
          </a:bodyPr>
          <a:lstStyle/>
          <a:p>
            <a:pPr algn="ctr"/>
            <a:r>
              <a:rPr lang="en-US" sz="1400" b="1" dirty="0">
                <a:sym typeface="Wingdings" panose="05000000000000000000" pitchFamily="2" charset="2"/>
              </a:rPr>
              <a:t> Fewer extrapolations, more</a:t>
            </a:r>
            <a:r>
              <a:rPr lang="en-US" sz="1400" b="1" dirty="0"/>
              <a:t> interpolations</a:t>
            </a:r>
          </a:p>
        </p:txBody>
      </p:sp>
      <p:pic>
        <p:nvPicPr>
          <p:cNvPr id="73" name="Picture 72">
            <a:extLst>
              <a:ext uri="{FF2B5EF4-FFF2-40B4-BE49-F238E27FC236}">
                <a16:creationId xmlns:a16="http://schemas.microsoft.com/office/drawing/2014/main" id="{715D6F15-5A5C-FDC8-01B3-FC76C87BD554}"/>
              </a:ext>
            </a:extLst>
          </p:cNvPr>
          <p:cNvPicPr>
            <a:picLocks noChangeAspect="1"/>
          </p:cNvPicPr>
          <p:nvPr/>
        </p:nvPicPr>
        <p:blipFill rotWithShape="1">
          <a:blip r:embed="rId9"/>
          <a:srcRect l="907" t="72" r="50987" b="3859"/>
          <a:stretch/>
        </p:blipFill>
        <p:spPr>
          <a:xfrm>
            <a:off x="3651157" y="1536908"/>
            <a:ext cx="2739374" cy="2129646"/>
          </a:xfrm>
          <a:prstGeom prst="rect">
            <a:avLst/>
          </a:prstGeom>
        </p:spPr>
      </p:pic>
      <p:sp>
        <p:nvSpPr>
          <p:cNvPr id="74" name="TextBox 73">
            <a:extLst>
              <a:ext uri="{FF2B5EF4-FFF2-40B4-BE49-F238E27FC236}">
                <a16:creationId xmlns:a16="http://schemas.microsoft.com/office/drawing/2014/main" id="{987C7C1C-E19F-0742-C4FA-EBEA8E60B88F}"/>
              </a:ext>
            </a:extLst>
          </p:cNvPr>
          <p:cNvSpPr txBox="1"/>
          <p:nvPr/>
        </p:nvSpPr>
        <p:spPr>
          <a:xfrm>
            <a:off x="5048392" y="1188858"/>
            <a:ext cx="3904722" cy="415498"/>
          </a:xfrm>
          <a:prstGeom prst="rect">
            <a:avLst/>
          </a:prstGeom>
          <a:noFill/>
        </p:spPr>
        <p:txBody>
          <a:bodyPr wrap="square" rtlCol="0">
            <a:spAutoFit/>
          </a:bodyPr>
          <a:lstStyle/>
          <a:p>
            <a:pPr algn="ctr"/>
            <a:r>
              <a:rPr lang="en-US" sz="1050" dirty="0"/>
              <a:t>D. de Oca </a:t>
            </a:r>
            <a:r>
              <a:rPr lang="en-US" sz="1050" dirty="0" err="1"/>
              <a:t>Zapiain</a:t>
            </a:r>
            <a:r>
              <a:rPr lang="en-US" sz="1050" dirty="0"/>
              <a:t> (SNL 1864), M. Wood (SNL 1444), C. Pereyra (UC Davis), N. Lubbers (LANL), D. Perez (LANL), A. Thompson (SNL 1444)</a:t>
            </a:r>
          </a:p>
        </p:txBody>
      </p:sp>
      <p:sp>
        <p:nvSpPr>
          <p:cNvPr id="75" name="TextBox 74">
            <a:extLst>
              <a:ext uri="{FF2B5EF4-FFF2-40B4-BE49-F238E27FC236}">
                <a16:creationId xmlns:a16="http://schemas.microsoft.com/office/drawing/2014/main" id="{9735EC0F-F3B5-9B5E-9EEA-01ECD6B443CE}"/>
              </a:ext>
            </a:extLst>
          </p:cNvPr>
          <p:cNvSpPr txBox="1"/>
          <p:nvPr/>
        </p:nvSpPr>
        <p:spPr>
          <a:xfrm>
            <a:off x="3922158" y="1319663"/>
            <a:ext cx="1563392" cy="246221"/>
          </a:xfrm>
          <a:prstGeom prst="rect">
            <a:avLst/>
          </a:prstGeom>
          <a:noFill/>
        </p:spPr>
        <p:txBody>
          <a:bodyPr wrap="square">
            <a:spAutoFit/>
          </a:bodyPr>
          <a:lstStyle/>
          <a:p>
            <a:r>
              <a:rPr lang="en-US" sz="1000" b="0" i="0" u="none" strike="noStrike" dirty="0">
                <a:solidFill>
                  <a:srgbClr val="000000"/>
                </a:solidFill>
                <a:effectLst/>
                <a:latin typeface="Arial" panose="020B0604020202020204" pitchFamily="34" charset="0"/>
                <a:cs typeface="Arial" panose="020B0604020202020204" pitchFamily="34" charset="0"/>
                <a:hlinkClick r:id="rId10"/>
              </a:rPr>
              <a:t>arXiv:2201.09829v2</a:t>
            </a:r>
            <a:endParaRPr lang="en-US" sz="1000" dirty="0">
              <a:latin typeface="Arial" panose="020B0604020202020204" pitchFamily="34" charset="0"/>
              <a:cs typeface="Arial" panose="020B0604020202020204" pitchFamily="34" charset="0"/>
            </a:endParaRPr>
          </a:p>
        </p:txBody>
      </p:sp>
      <p:pic>
        <p:nvPicPr>
          <p:cNvPr id="76" name="Picture 75">
            <a:extLst>
              <a:ext uri="{FF2B5EF4-FFF2-40B4-BE49-F238E27FC236}">
                <a16:creationId xmlns:a16="http://schemas.microsoft.com/office/drawing/2014/main" id="{1F7D1A80-0B02-CD9E-D293-4F44C9E58B73}"/>
              </a:ext>
            </a:extLst>
          </p:cNvPr>
          <p:cNvPicPr>
            <a:picLocks noChangeAspect="1"/>
          </p:cNvPicPr>
          <p:nvPr/>
        </p:nvPicPr>
        <p:blipFill rotWithShape="1">
          <a:blip r:embed="rId9"/>
          <a:srcRect l="50879" t="1015" r="611" b="2916"/>
          <a:stretch/>
        </p:blipFill>
        <p:spPr>
          <a:xfrm>
            <a:off x="6368643" y="1503556"/>
            <a:ext cx="2814384" cy="2169747"/>
          </a:xfrm>
          <a:prstGeom prst="rect">
            <a:avLst/>
          </a:prstGeom>
        </p:spPr>
      </p:pic>
      <p:sp>
        <p:nvSpPr>
          <p:cNvPr id="77" name="TextBox 76">
            <a:extLst>
              <a:ext uri="{FF2B5EF4-FFF2-40B4-BE49-F238E27FC236}">
                <a16:creationId xmlns:a16="http://schemas.microsoft.com/office/drawing/2014/main" id="{A78E09C0-0C6C-8AB7-425C-8B370DDE42A2}"/>
              </a:ext>
            </a:extLst>
          </p:cNvPr>
          <p:cNvSpPr txBox="1"/>
          <p:nvPr/>
        </p:nvSpPr>
        <p:spPr>
          <a:xfrm>
            <a:off x="4102676" y="1140099"/>
            <a:ext cx="1100243" cy="253916"/>
          </a:xfrm>
          <a:prstGeom prst="rect">
            <a:avLst/>
          </a:prstGeom>
          <a:noFill/>
        </p:spPr>
        <p:txBody>
          <a:bodyPr wrap="square">
            <a:spAutoFit/>
          </a:bodyPr>
          <a:lstStyle/>
          <a:p>
            <a:r>
              <a:rPr lang="en-US" sz="1050" dirty="0"/>
              <a:t>Under review:</a:t>
            </a:r>
            <a:endParaRPr lang="en-US" dirty="0"/>
          </a:p>
        </p:txBody>
      </p:sp>
    </p:spTree>
    <p:extLst>
      <p:ext uri="{BB962C8B-B14F-4D97-AF65-F5344CB8AC3E}">
        <p14:creationId xmlns:p14="http://schemas.microsoft.com/office/powerpoint/2010/main" val="2478394144"/>
      </p:ext>
    </p:extLst>
  </p:cSld>
  <p:clrMapOvr>
    <a:masterClrMapping/>
  </p:clrMapOvr>
  <mc:AlternateContent xmlns:mc="http://schemas.openxmlformats.org/markup-compatibility/2006" xmlns:p14="http://schemas.microsoft.com/office/powerpoint/2010/main">
    <mc:Choice Requires="p14">
      <p:transition spd="slow" p14:dur="2000" advTm="62069"/>
    </mc:Choice>
    <mc:Fallback xmlns="">
      <p:transition spd="slow" advTm="62069"/>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CFBF0B9-F735-2B0F-E17D-55B62E41543D}"/>
              </a:ext>
            </a:extLst>
          </p:cNvPr>
          <p:cNvSpPr>
            <a:spLocks noGrp="1"/>
          </p:cNvSpPr>
          <p:nvPr>
            <p:ph type="title"/>
          </p:nvPr>
        </p:nvSpPr>
        <p:spPr>
          <a:xfrm>
            <a:off x="140246" y="97800"/>
            <a:ext cx="7886700" cy="838201"/>
          </a:xfrm>
        </p:spPr>
        <p:txBody>
          <a:bodyPr>
            <a:noAutofit/>
          </a:bodyPr>
          <a:lstStyle/>
          <a:p>
            <a:r>
              <a:rPr lang="en-US" sz="2400" b="1" dirty="0"/>
              <a:t>Conclusion</a:t>
            </a:r>
          </a:p>
        </p:txBody>
      </p:sp>
      <p:sp>
        <p:nvSpPr>
          <p:cNvPr id="25" name="Rectangle 24">
            <a:extLst>
              <a:ext uri="{FF2B5EF4-FFF2-40B4-BE49-F238E27FC236}">
                <a16:creationId xmlns:a16="http://schemas.microsoft.com/office/drawing/2014/main" id="{C32A3A58-5DC9-75F8-9734-B055B5C65218}"/>
              </a:ext>
            </a:extLst>
          </p:cNvPr>
          <p:cNvSpPr/>
          <p:nvPr/>
        </p:nvSpPr>
        <p:spPr>
          <a:xfrm>
            <a:off x="304800" y="-726439"/>
            <a:ext cx="2473369" cy="276999"/>
          </a:xfrm>
          <a:prstGeom prst="rect">
            <a:avLst/>
          </a:prstGeom>
        </p:spPr>
        <p:txBody>
          <a:bodyPr wrap="none">
            <a:spAutoFit/>
          </a:bodyPr>
          <a:lstStyle/>
          <a:p>
            <a:r>
              <a:rPr lang="en-US" sz="1200" dirty="0"/>
              <a:t>https://</a:t>
            </a:r>
            <a:r>
              <a:rPr lang="en-US" sz="1200" dirty="0" err="1"/>
              <a:t>github.com</a:t>
            </a:r>
            <a:r>
              <a:rPr lang="en-US" sz="1200" dirty="0"/>
              <a:t>/FitSNAP/FitSNAP</a:t>
            </a:r>
          </a:p>
        </p:txBody>
      </p:sp>
      <p:pic>
        <p:nvPicPr>
          <p:cNvPr id="41" name="Picture 40">
            <a:extLst>
              <a:ext uri="{FF2B5EF4-FFF2-40B4-BE49-F238E27FC236}">
                <a16:creationId xmlns:a16="http://schemas.microsoft.com/office/drawing/2014/main" id="{CC10DAAE-B511-6ACB-E9C0-0D0C697E0FA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288850" y="5562600"/>
            <a:ext cx="2428747" cy="1214374"/>
          </a:xfrm>
          <a:prstGeom prst="rect">
            <a:avLst/>
          </a:prstGeom>
        </p:spPr>
      </p:pic>
      <p:pic>
        <p:nvPicPr>
          <p:cNvPr id="42" name="Picture 41" descr="DOE_SC_Horizontal.png">
            <a:extLst>
              <a:ext uri="{FF2B5EF4-FFF2-40B4-BE49-F238E27FC236}">
                <a16:creationId xmlns:a16="http://schemas.microsoft.com/office/drawing/2014/main" id="{536A9150-C975-6E8E-A6AD-BD24653A708E}"/>
              </a:ext>
            </a:extLst>
          </p:cNvPr>
          <p:cNvPicPr>
            <a:picLocks noChangeAspect="1"/>
          </p:cNvPicPr>
          <p:nvPr/>
        </p:nvPicPr>
        <p:blipFill>
          <a:blip r:embed="rId4" cstate="print"/>
          <a:stretch>
            <a:fillRect/>
          </a:stretch>
        </p:blipFill>
        <p:spPr>
          <a:xfrm>
            <a:off x="4970051" y="5917001"/>
            <a:ext cx="3932339" cy="681392"/>
          </a:xfrm>
          <a:prstGeom prst="rect">
            <a:avLst/>
          </a:prstGeom>
        </p:spPr>
      </p:pic>
      <p:pic>
        <p:nvPicPr>
          <p:cNvPr id="43" name="Picture 42">
            <a:extLst>
              <a:ext uri="{FF2B5EF4-FFF2-40B4-BE49-F238E27FC236}">
                <a16:creationId xmlns:a16="http://schemas.microsoft.com/office/drawing/2014/main" id="{26361E96-452E-1375-1811-4CB3776C5954}"/>
              </a:ext>
            </a:extLst>
          </p:cNvPr>
          <p:cNvPicPr>
            <a:picLocks noChangeAspect="1"/>
          </p:cNvPicPr>
          <p:nvPr/>
        </p:nvPicPr>
        <p:blipFill>
          <a:blip r:embed="rId5"/>
          <a:stretch>
            <a:fillRect/>
          </a:stretch>
        </p:blipFill>
        <p:spPr>
          <a:xfrm>
            <a:off x="160761" y="5833826"/>
            <a:ext cx="2037161" cy="814864"/>
          </a:xfrm>
          <a:prstGeom prst="rect">
            <a:avLst/>
          </a:prstGeom>
        </p:spPr>
      </p:pic>
      <p:pic>
        <p:nvPicPr>
          <p:cNvPr id="46" name="Picture 45">
            <a:extLst>
              <a:ext uri="{FF2B5EF4-FFF2-40B4-BE49-F238E27FC236}">
                <a16:creationId xmlns:a16="http://schemas.microsoft.com/office/drawing/2014/main" id="{791EE0A0-C74E-FC78-1944-B708EB9DB603}"/>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3109690" y="3287945"/>
            <a:ext cx="2927192" cy="2172627"/>
          </a:xfrm>
          <a:prstGeom prst="rect">
            <a:avLst/>
          </a:prstGeom>
        </p:spPr>
      </p:pic>
      <p:grpSp>
        <p:nvGrpSpPr>
          <p:cNvPr id="17" name="Group 16">
            <a:extLst>
              <a:ext uri="{FF2B5EF4-FFF2-40B4-BE49-F238E27FC236}">
                <a16:creationId xmlns:a16="http://schemas.microsoft.com/office/drawing/2014/main" id="{C08557B0-5B81-A2A1-508D-114DF0EB3E58}"/>
              </a:ext>
            </a:extLst>
          </p:cNvPr>
          <p:cNvGrpSpPr/>
          <p:nvPr/>
        </p:nvGrpSpPr>
        <p:grpSpPr>
          <a:xfrm>
            <a:off x="276169" y="3675638"/>
            <a:ext cx="2560444" cy="1545493"/>
            <a:chOff x="1653785" y="1053548"/>
            <a:chExt cx="8853572" cy="5650410"/>
          </a:xfrm>
        </p:grpSpPr>
        <p:pic>
          <p:nvPicPr>
            <p:cNvPr id="18" name="Picture 17">
              <a:extLst>
                <a:ext uri="{FF2B5EF4-FFF2-40B4-BE49-F238E27FC236}">
                  <a16:creationId xmlns:a16="http://schemas.microsoft.com/office/drawing/2014/main" id="{D6CDDFDB-84E7-63AA-6656-A7AD97DFD6FF}"/>
                </a:ext>
              </a:extLst>
            </p:cNvPr>
            <p:cNvPicPr>
              <a:picLocks noChangeAspect="1"/>
            </p:cNvPicPr>
            <p:nvPr/>
          </p:nvPicPr>
          <p:blipFill>
            <a:blip r:embed="rId7"/>
            <a:stretch>
              <a:fillRect/>
            </a:stretch>
          </p:blipFill>
          <p:spPr>
            <a:xfrm>
              <a:off x="2046017" y="1063487"/>
              <a:ext cx="3083295" cy="3515196"/>
            </a:xfrm>
            <a:prstGeom prst="rect">
              <a:avLst/>
            </a:prstGeom>
          </p:spPr>
        </p:pic>
        <p:pic>
          <p:nvPicPr>
            <p:cNvPr id="19" name="Picture 18">
              <a:extLst>
                <a:ext uri="{FF2B5EF4-FFF2-40B4-BE49-F238E27FC236}">
                  <a16:creationId xmlns:a16="http://schemas.microsoft.com/office/drawing/2014/main" id="{C9D58A23-641F-7F92-3A07-03E85A4FFAA2}"/>
                </a:ext>
              </a:extLst>
            </p:cNvPr>
            <p:cNvPicPr>
              <a:picLocks noChangeAspect="1"/>
            </p:cNvPicPr>
            <p:nvPr/>
          </p:nvPicPr>
          <p:blipFill>
            <a:blip r:embed="rId8"/>
            <a:stretch>
              <a:fillRect/>
            </a:stretch>
          </p:blipFill>
          <p:spPr>
            <a:xfrm>
              <a:off x="4167958" y="1053548"/>
              <a:ext cx="3856083" cy="3255754"/>
            </a:xfrm>
            <a:prstGeom prst="rect">
              <a:avLst/>
            </a:prstGeom>
          </p:spPr>
        </p:pic>
        <p:pic>
          <p:nvPicPr>
            <p:cNvPr id="20" name="Picture 19">
              <a:extLst>
                <a:ext uri="{FF2B5EF4-FFF2-40B4-BE49-F238E27FC236}">
                  <a16:creationId xmlns:a16="http://schemas.microsoft.com/office/drawing/2014/main" id="{C5F726A0-7CBB-6E1E-E94B-EEB40D25D6BF}"/>
                </a:ext>
              </a:extLst>
            </p:cNvPr>
            <p:cNvPicPr>
              <a:picLocks noChangeAspect="1"/>
            </p:cNvPicPr>
            <p:nvPr/>
          </p:nvPicPr>
          <p:blipFill>
            <a:blip r:embed="rId9"/>
            <a:stretch>
              <a:fillRect/>
            </a:stretch>
          </p:blipFill>
          <p:spPr>
            <a:xfrm>
              <a:off x="1653785" y="3498574"/>
              <a:ext cx="5655365" cy="3166883"/>
            </a:xfrm>
            <a:prstGeom prst="rect">
              <a:avLst/>
            </a:prstGeom>
          </p:spPr>
        </p:pic>
        <p:pic>
          <p:nvPicPr>
            <p:cNvPr id="21" name="Picture 20">
              <a:extLst>
                <a:ext uri="{FF2B5EF4-FFF2-40B4-BE49-F238E27FC236}">
                  <a16:creationId xmlns:a16="http://schemas.microsoft.com/office/drawing/2014/main" id="{4C646A93-9D25-037A-E589-A9397383818A}"/>
                </a:ext>
              </a:extLst>
            </p:cNvPr>
            <p:cNvPicPr>
              <a:picLocks noChangeAspect="1"/>
            </p:cNvPicPr>
            <p:nvPr/>
          </p:nvPicPr>
          <p:blipFill>
            <a:blip r:embed="rId10"/>
            <a:stretch>
              <a:fillRect/>
            </a:stretch>
          </p:blipFill>
          <p:spPr>
            <a:xfrm>
              <a:off x="6442253" y="3164357"/>
              <a:ext cx="4065104" cy="3539601"/>
            </a:xfrm>
            <a:prstGeom prst="rect">
              <a:avLst/>
            </a:prstGeom>
          </p:spPr>
        </p:pic>
      </p:grpSp>
      <p:pic>
        <p:nvPicPr>
          <p:cNvPr id="22" name="Picture 21">
            <a:extLst>
              <a:ext uri="{FF2B5EF4-FFF2-40B4-BE49-F238E27FC236}">
                <a16:creationId xmlns:a16="http://schemas.microsoft.com/office/drawing/2014/main" id="{76A5EFC6-414C-0B97-D4B4-AA64DD0EBA93}"/>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702090" y="3288950"/>
            <a:ext cx="1464281" cy="333936"/>
          </a:xfrm>
          <a:prstGeom prst="rect">
            <a:avLst/>
          </a:prstGeom>
        </p:spPr>
      </p:pic>
      <p:sp>
        <p:nvSpPr>
          <p:cNvPr id="23" name="TextBox 22">
            <a:extLst>
              <a:ext uri="{FF2B5EF4-FFF2-40B4-BE49-F238E27FC236}">
                <a16:creationId xmlns:a16="http://schemas.microsoft.com/office/drawing/2014/main" id="{5253748E-ED86-811C-A6D0-5764083DC13F}"/>
              </a:ext>
            </a:extLst>
          </p:cNvPr>
          <p:cNvSpPr txBox="1"/>
          <p:nvPr/>
        </p:nvSpPr>
        <p:spPr>
          <a:xfrm>
            <a:off x="228600" y="1295400"/>
            <a:ext cx="8534400" cy="2308324"/>
          </a:xfrm>
          <a:prstGeom prst="rect">
            <a:avLst/>
          </a:prstGeom>
          <a:noFill/>
        </p:spPr>
        <p:txBody>
          <a:bodyPr wrap="square">
            <a:spAutoFit/>
          </a:bodyPr>
          <a:lstStyle/>
          <a:p>
            <a:pPr marL="0" indent="0" algn="ctr">
              <a:spcAft>
                <a:spcPts val="0"/>
              </a:spcAft>
              <a:buNone/>
            </a:pPr>
            <a:r>
              <a:rPr lang="en-US" sz="1800" dirty="0"/>
              <a:t>Machine-learned interatomic potentials (MLIAPs) allow us to buil</a:t>
            </a:r>
            <a:r>
              <a:rPr lang="en-US" dirty="0"/>
              <a:t>d very accurate</a:t>
            </a:r>
            <a:r>
              <a:rPr lang="en-US" sz="1800" dirty="0"/>
              <a:t> and fast-running materials models to explore nanoscale phenomena!</a:t>
            </a:r>
          </a:p>
          <a:p>
            <a:pPr marL="0" indent="0" algn="ctr">
              <a:spcAft>
                <a:spcPts val="0"/>
              </a:spcAft>
              <a:buNone/>
            </a:pPr>
            <a:endParaRPr lang="en-US" dirty="0"/>
          </a:p>
          <a:p>
            <a:pPr marL="0" indent="0" algn="ctr">
              <a:spcAft>
                <a:spcPts val="0"/>
              </a:spcAft>
              <a:buNone/>
            </a:pPr>
            <a:r>
              <a:rPr lang="en-US" sz="1800" dirty="0"/>
              <a:t>Augmenting MLIAP development with active learning and automated training set generation increases model development throughput, allowing us to do more cool science more quickly!</a:t>
            </a:r>
            <a:endParaRPr lang="en-US" dirty="0"/>
          </a:p>
          <a:p>
            <a:pPr marL="0" indent="0">
              <a:spcAft>
                <a:spcPts val="0"/>
              </a:spcAft>
              <a:buNone/>
            </a:pPr>
            <a:endParaRPr lang="en-US" sz="1800" dirty="0">
              <a:solidFill>
                <a:srgbClr val="002060"/>
              </a:solidFill>
            </a:endParaRPr>
          </a:p>
          <a:p>
            <a:pPr marL="0" indent="0">
              <a:spcAft>
                <a:spcPts val="0"/>
              </a:spcAft>
              <a:buNone/>
            </a:pPr>
            <a:endParaRPr lang="en-US" sz="1800" dirty="0">
              <a:solidFill>
                <a:srgbClr val="002060"/>
              </a:solidFill>
            </a:endParaRPr>
          </a:p>
        </p:txBody>
      </p:sp>
      <p:sp>
        <p:nvSpPr>
          <p:cNvPr id="24" name="TextBox 23">
            <a:extLst>
              <a:ext uri="{FF2B5EF4-FFF2-40B4-BE49-F238E27FC236}">
                <a16:creationId xmlns:a16="http://schemas.microsoft.com/office/drawing/2014/main" id="{6D6F7672-729F-3968-09A5-61AE93E1A875}"/>
              </a:ext>
            </a:extLst>
          </p:cNvPr>
          <p:cNvSpPr txBox="1"/>
          <p:nvPr/>
        </p:nvSpPr>
        <p:spPr>
          <a:xfrm>
            <a:off x="5604105" y="5556827"/>
            <a:ext cx="3474915" cy="276999"/>
          </a:xfrm>
          <a:prstGeom prst="rect">
            <a:avLst/>
          </a:prstGeom>
          <a:noFill/>
        </p:spPr>
        <p:txBody>
          <a:bodyPr wrap="square">
            <a:spAutoFit/>
          </a:bodyPr>
          <a:lstStyle/>
          <a:p>
            <a:pPr algn="r"/>
            <a:r>
              <a:rPr lang="en-US" sz="1200" dirty="0"/>
              <a:t>Contact: </a:t>
            </a:r>
            <a:r>
              <a:rPr lang="en-US" sz="1200" dirty="0">
                <a:hlinkClick r:id="rId12"/>
              </a:rPr>
              <a:t>megmcca@sandia.gov</a:t>
            </a:r>
            <a:r>
              <a:rPr lang="en-US" sz="1200" dirty="0"/>
              <a:t>   </a:t>
            </a:r>
          </a:p>
        </p:txBody>
      </p:sp>
      <p:pic>
        <p:nvPicPr>
          <p:cNvPr id="33" name="Picture 32">
            <a:extLst>
              <a:ext uri="{FF2B5EF4-FFF2-40B4-BE49-F238E27FC236}">
                <a16:creationId xmlns:a16="http://schemas.microsoft.com/office/drawing/2014/main" id="{3A7368D7-1CCC-8CA6-D416-09C69483FC6C}"/>
              </a:ext>
            </a:extLst>
          </p:cNvPr>
          <p:cNvPicPr>
            <a:picLocks noChangeAspect="1"/>
          </p:cNvPicPr>
          <p:nvPr/>
        </p:nvPicPr>
        <p:blipFill>
          <a:blip r:embed="rId13"/>
          <a:stretch>
            <a:fillRect/>
          </a:stretch>
        </p:blipFill>
        <p:spPr>
          <a:xfrm>
            <a:off x="6455861" y="3388961"/>
            <a:ext cx="2580216" cy="1517774"/>
          </a:xfrm>
          <a:prstGeom prst="rect">
            <a:avLst/>
          </a:prstGeom>
        </p:spPr>
      </p:pic>
      <p:pic>
        <p:nvPicPr>
          <p:cNvPr id="34" name="Picture 33">
            <a:extLst>
              <a:ext uri="{FF2B5EF4-FFF2-40B4-BE49-F238E27FC236}">
                <a16:creationId xmlns:a16="http://schemas.microsoft.com/office/drawing/2014/main" id="{3641E355-7392-220F-903A-4EC40BFD2395}"/>
              </a:ext>
            </a:extLst>
          </p:cNvPr>
          <p:cNvPicPr>
            <a:picLocks noChangeAspect="1"/>
          </p:cNvPicPr>
          <p:nvPr/>
        </p:nvPicPr>
        <p:blipFill>
          <a:blip r:embed="rId14"/>
          <a:stretch>
            <a:fillRect/>
          </a:stretch>
        </p:blipFill>
        <p:spPr>
          <a:xfrm>
            <a:off x="6509251" y="4929528"/>
            <a:ext cx="2569769" cy="341120"/>
          </a:xfrm>
          <a:prstGeom prst="rect">
            <a:avLst/>
          </a:prstGeom>
        </p:spPr>
      </p:pic>
    </p:spTree>
    <p:extLst>
      <p:ext uri="{BB962C8B-B14F-4D97-AF65-F5344CB8AC3E}">
        <p14:creationId xmlns:p14="http://schemas.microsoft.com/office/powerpoint/2010/main" val="2914581456"/>
      </p:ext>
    </p:extLst>
  </p:cSld>
  <p:clrMapOvr>
    <a:masterClrMapping/>
  </p:clrMapOvr>
  <mc:AlternateContent xmlns:mc="http://schemas.openxmlformats.org/markup-compatibility/2006" xmlns:p14="http://schemas.microsoft.com/office/powerpoint/2010/main">
    <mc:Choice Requires="p14">
      <p:transition spd="slow" p14:dur="2000" advTm="11075"/>
    </mc:Choice>
    <mc:Fallback xmlns="">
      <p:transition spd="slow" advTm="11075"/>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CFBF0B9-F735-2B0F-E17D-55B62E41543D}"/>
              </a:ext>
            </a:extLst>
          </p:cNvPr>
          <p:cNvSpPr>
            <a:spLocks noGrp="1"/>
          </p:cNvSpPr>
          <p:nvPr>
            <p:ph type="title"/>
          </p:nvPr>
        </p:nvSpPr>
        <p:spPr>
          <a:xfrm>
            <a:off x="140246" y="97800"/>
            <a:ext cx="7886700" cy="838201"/>
          </a:xfrm>
        </p:spPr>
        <p:txBody>
          <a:bodyPr>
            <a:noAutofit/>
          </a:bodyPr>
          <a:lstStyle/>
          <a:p>
            <a:endParaRPr lang="en-US" sz="2400" b="1" dirty="0"/>
          </a:p>
        </p:txBody>
      </p:sp>
      <p:sp>
        <p:nvSpPr>
          <p:cNvPr id="25" name="Rectangle 24">
            <a:extLst>
              <a:ext uri="{FF2B5EF4-FFF2-40B4-BE49-F238E27FC236}">
                <a16:creationId xmlns:a16="http://schemas.microsoft.com/office/drawing/2014/main" id="{C32A3A58-5DC9-75F8-9734-B055B5C65218}"/>
              </a:ext>
            </a:extLst>
          </p:cNvPr>
          <p:cNvSpPr/>
          <p:nvPr/>
        </p:nvSpPr>
        <p:spPr>
          <a:xfrm>
            <a:off x="304800" y="-726439"/>
            <a:ext cx="2473369" cy="276999"/>
          </a:xfrm>
          <a:prstGeom prst="rect">
            <a:avLst/>
          </a:prstGeom>
        </p:spPr>
        <p:txBody>
          <a:bodyPr wrap="none">
            <a:spAutoFit/>
          </a:bodyPr>
          <a:lstStyle/>
          <a:p>
            <a:r>
              <a:rPr lang="en-US" sz="1200" dirty="0"/>
              <a:t>https://</a:t>
            </a:r>
            <a:r>
              <a:rPr lang="en-US" sz="1200" dirty="0" err="1"/>
              <a:t>github.com</a:t>
            </a:r>
            <a:r>
              <a:rPr lang="en-US" sz="1200" dirty="0"/>
              <a:t>/FitSNAP/FitSNAP</a:t>
            </a:r>
          </a:p>
        </p:txBody>
      </p:sp>
    </p:spTree>
    <p:extLst>
      <p:ext uri="{BB962C8B-B14F-4D97-AF65-F5344CB8AC3E}">
        <p14:creationId xmlns:p14="http://schemas.microsoft.com/office/powerpoint/2010/main" val="3573403236"/>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 name="Title 2"/>
          <p:cNvSpPr>
            <a:spLocks noGrp="1"/>
          </p:cNvSpPr>
          <p:nvPr>
            <p:ph type="title"/>
          </p:nvPr>
        </p:nvSpPr>
        <p:spPr>
          <a:xfrm>
            <a:off x="628650" y="-30162"/>
            <a:ext cx="7886700" cy="1165194"/>
          </a:xfrm>
        </p:spPr>
        <p:txBody>
          <a:bodyPr>
            <a:normAutofit/>
          </a:bodyPr>
          <a:lstStyle/>
          <a:p>
            <a:r>
              <a:rPr lang="en-US" sz="3200" dirty="0"/>
              <a:t>Abstract</a:t>
            </a:r>
          </a:p>
        </p:txBody>
      </p:sp>
      <p:sp>
        <p:nvSpPr>
          <p:cNvPr id="4" name="Content Placeholder 3"/>
          <p:cNvSpPr>
            <a:spLocks noGrp="1"/>
          </p:cNvSpPr>
          <p:nvPr>
            <p:ph idx="1"/>
          </p:nvPr>
        </p:nvSpPr>
        <p:spPr/>
        <p:txBody>
          <a:bodyPr>
            <a:normAutofit/>
          </a:bodyPr>
          <a:lstStyle/>
          <a:p>
            <a:endParaRPr lang="en-US" u="sng" dirty="0"/>
          </a:p>
          <a:p>
            <a:endParaRPr lang="en-US" u="sng" dirty="0"/>
          </a:p>
          <a:p>
            <a:endParaRPr lang="en-US" u="sng" dirty="0"/>
          </a:p>
          <a:p>
            <a:endParaRPr lang="en-US" u="sng" dirty="0"/>
          </a:p>
          <a:p>
            <a:endParaRPr lang="en-US" u="sng" dirty="0"/>
          </a:p>
          <a:p>
            <a:pPr marL="0" indent="0">
              <a:buNone/>
            </a:pPr>
            <a:endParaRPr lang="en-US" u="sng" dirty="0"/>
          </a:p>
          <a:p>
            <a:endParaRPr lang="en-US" u="sng" dirty="0"/>
          </a:p>
          <a:p>
            <a:endParaRPr lang="en-US" u="sng" dirty="0"/>
          </a:p>
          <a:p>
            <a:endParaRPr lang="en-US" u="sng" dirty="0"/>
          </a:p>
          <a:p>
            <a:pPr marL="0" indent="0">
              <a:buNone/>
            </a:pPr>
            <a:endParaRPr lang="en-US" dirty="0"/>
          </a:p>
        </p:txBody>
      </p:sp>
      <p:sp>
        <p:nvSpPr>
          <p:cNvPr id="8" name="Slide Number Placeholder 7"/>
          <p:cNvSpPr>
            <a:spLocks noGrp="1"/>
          </p:cNvSpPr>
          <p:nvPr>
            <p:ph type="sldNum" sz="quarter" idx="4294967295"/>
          </p:nvPr>
        </p:nvSpPr>
        <p:spPr>
          <a:xfrm>
            <a:off x="8567530" y="6535611"/>
            <a:ext cx="609600" cy="414588"/>
          </a:xfrm>
          <a:prstGeom prst="rect">
            <a:avLst/>
          </a:prstGeom>
        </p:spPr>
        <p:txBody>
          <a:bodyPr/>
          <a:lstStyle/>
          <a:p>
            <a:fld id="{092552A5-1676-4338-8794-F2C241E2F684}" type="slidenum">
              <a:rPr lang="en-US" smtClean="0"/>
              <a:pPr/>
              <a:t>20</a:t>
            </a:fld>
            <a:endParaRPr lang="en-US" dirty="0"/>
          </a:p>
        </p:txBody>
      </p:sp>
      <p:sp>
        <p:nvSpPr>
          <p:cNvPr id="19" name="Content Placeholder 2"/>
          <p:cNvSpPr txBox="1">
            <a:spLocks/>
          </p:cNvSpPr>
          <p:nvPr/>
        </p:nvSpPr>
        <p:spPr>
          <a:xfrm>
            <a:off x="685800" y="1135031"/>
            <a:ext cx="7772400" cy="5586445"/>
          </a:xfrm>
          <a:prstGeom prst="rect">
            <a:avLst/>
          </a:prstGeom>
        </p:spPr>
        <p:txBody>
          <a:bodyPr/>
          <a:lstStyle>
            <a:lvl1pPr marL="236538" indent="-236538" algn="l" defTabSz="914400" rtl="0" eaLnBrk="1" latinLnBrk="0" hangingPunct="1">
              <a:lnSpc>
                <a:spcPct val="100000"/>
              </a:lnSpc>
              <a:spcBef>
                <a:spcPts val="1200"/>
              </a:spcBef>
              <a:buClr>
                <a:schemeClr val="tx2"/>
              </a:buClr>
              <a:buFont typeface="Arial" panose="020B0604020202020204" pitchFamily="34" charset="0"/>
              <a:buChar char="•"/>
              <a:tabLst/>
              <a:defRPr sz="2000" b="0" kern="1200">
                <a:solidFill>
                  <a:schemeClr val="tx1">
                    <a:lumMod val="90000"/>
                    <a:lumOff val="10000"/>
                  </a:schemeClr>
                </a:solidFill>
                <a:latin typeface="Century Gothic" charset="0"/>
                <a:ea typeface="Century Gothic" charset="0"/>
                <a:cs typeface="Century Gothic" charset="0"/>
              </a:defRPr>
            </a:lvl1pPr>
            <a:lvl2pPr marL="465138" indent="-228600" algn="l" defTabSz="914400" rtl="0" eaLnBrk="1" latinLnBrk="0" hangingPunct="1">
              <a:lnSpc>
                <a:spcPct val="90000"/>
              </a:lnSpc>
              <a:spcBef>
                <a:spcPts val="600"/>
              </a:spcBef>
              <a:buClr>
                <a:schemeClr val="tx2"/>
              </a:buClr>
              <a:buSzPct val="70000"/>
              <a:buFont typeface="Courier New" charset="0"/>
              <a:buChar char="o"/>
              <a:tabLst/>
              <a:defRPr sz="1800" kern="1200">
                <a:solidFill>
                  <a:schemeClr val="tx1">
                    <a:lumMod val="90000"/>
                    <a:lumOff val="10000"/>
                  </a:schemeClr>
                </a:solidFill>
                <a:latin typeface="Century Gothic" charset="0"/>
                <a:ea typeface="Century Gothic" charset="0"/>
                <a:cs typeface="Century Gothic" charset="0"/>
              </a:defRPr>
            </a:lvl2pPr>
            <a:lvl3pPr marL="693738" indent="-228600" algn="l" defTabSz="914400" rtl="0" eaLnBrk="1" latinLnBrk="0" hangingPunct="1">
              <a:lnSpc>
                <a:spcPct val="80000"/>
              </a:lnSpc>
              <a:spcBef>
                <a:spcPts val="600"/>
              </a:spcBef>
              <a:buClr>
                <a:schemeClr val="tx2"/>
              </a:buClr>
              <a:buSzPct val="80000"/>
              <a:buFont typeface="Arial" charset="0"/>
              <a:buChar char="•"/>
              <a:tabLst/>
              <a:defRPr sz="1600" kern="1200">
                <a:solidFill>
                  <a:schemeClr val="tx1">
                    <a:lumMod val="90000"/>
                    <a:lumOff val="10000"/>
                  </a:schemeClr>
                </a:solidFill>
                <a:latin typeface="Century Gothic" charset="0"/>
                <a:ea typeface="Century Gothic" charset="0"/>
                <a:cs typeface="Century Gothic" charset="0"/>
              </a:defRPr>
            </a:lvl3pPr>
            <a:lvl4pPr marL="922338" indent="-228600" algn="l" defTabSz="914400" rtl="0" eaLnBrk="1" latinLnBrk="0" hangingPunct="1">
              <a:lnSpc>
                <a:spcPct val="80000"/>
              </a:lnSpc>
              <a:spcBef>
                <a:spcPts val="600"/>
              </a:spcBef>
              <a:buClr>
                <a:schemeClr val="tx2"/>
              </a:buClr>
              <a:buSzPct val="80000"/>
              <a:buFont typeface="Arial" panose="020B0604020202020204" pitchFamily="34" charset="0"/>
              <a:buChar char="–"/>
              <a:tabLst/>
              <a:defRPr sz="1400" kern="1200">
                <a:solidFill>
                  <a:schemeClr val="tx1">
                    <a:lumMod val="90000"/>
                    <a:lumOff val="10000"/>
                  </a:schemeClr>
                </a:solidFill>
                <a:latin typeface="Century Gothic" charset="0"/>
                <a:ea typeface="Century Gothic" charset="0"/>
                <a:cs typeface="Century Gothic" charset="0"/>
              </a:defRPr>
            </a:lvl4pPr>
            <a:lvl5pPr marL="1150938" indent="-228600" algn="l" defTabSz="914400" rtl="0" eaLnBrk="1" latinLnBrk="0" hangingPunct="1">
              <a:lnSpc>
                <a:spcPct val="80000"/>
              </a:lnSpc>
              <a:spcBef>
                <a:spcPts val="600"/>
              </a:spcBef>
              <a:buClr>
                <a:schemeClr val="tx2"/>
              </a:buClr>
              <a:buSzPct val="70000"/>
              <a:buFont typeface="ArialMT" charset="0"/>
              <a:buChar char="&gt;"/>
              <a:tabLst/>
              <a:defRPr sz="1200" kern="1200">
                <a:solidFill>
                  <a:schemeClr val="tx1">
                    <a:lumMod val="90000"/>
                    <a:lumOff val="10000"/>
                  </a:schemeClr>
                </a:solidFill>
                <a:latin typeface="Century Gothic" charset="0"/>
                <a:ea typeface="Century Gothic" charset="0"/>
                <a:cs typeface="Century Gothic" charset="0"/>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lnSpc>
                <a:spcPct val="150000"/>
              </a:lnSpc>
              <a:spcBef>
                <a:spcPts val="0"/>
              </a:spcBef>
              <a:buNone/>
            </a:pPr>
            <a:r>
              <a:rPr lang="en-US" sz="1200" b="1" dirty="0"/>
              <a:t>Building a new generation of multiscale materials models with machine-learned interatomic potentials</a:t>
            </a:r>
            <a:endParaRPr lang="en-US" sz="1200" dirty="0"/>
          </a:p>
          <a:p>
            <a:pPr marL="0" indent="0">
              <a:lnSpc>
                <a:spcPct val="150000"/>
              </a:lnSpc>
              <a:spcBef>
                <a:spcPts val="0"/>
              </a:spcBef>
              <a:buNone/>
            </a:pPr>
            <a:endParaRPr lang="en-US" sz="1100" dirty="0"/>
          </a:p>
          <a:p>
            <a:pPr marL="0" indent="0">
              <a:lnSpc>
                <a:spcPct val="150000"/>
              </a:lnSpc>
              <a:spcBef>
                <a:spcPts val="0"/>
              </a:spcBef>
              <a:buNone/>
            </a:pPr>
            <a:r>
              <a:rPr lang="en-US" sz="1100" dirty="0"/>
              <a:t>Excellent physical models exist to simulate material behavior at specific length and time scales. However, many challenges still remain in linking materials behavior </a:t>
            </a:r>
            <a:r>
              <a:rPr lang="en-US" sz="1100" i="1" dirty="0"/>
              <a:t>across</a:t>
            </a:r>
            <a:r>
              <a:rPr lang="en-US" sz="1100" dirty="0"/>
              <a:t> scales. Applying the techniques of machine learning to the issue of multiscale simulation has led to a revolution in atomistic materials modeling. Machine-learned interatomic potentials (MLIAPs) connect extremely accurate but computationally expensive quantum modeling techniques with lower fidelity but fast classical molecular dynamics (MD) models. In other words, MLIAPs allow MD simulations to achieve quantum accuracy at unprecedented system sizes and time scales. The diversity of model forms and feature sets for MLIAPs, paired with popular MD codes such as LAMMPS, has also opened new pathways to accelerating MLIAP development. These developments have enabled significant progress to be made in challenging scientific and engineering areas, including modeling conditions inside future fusion reactors, understanding magnetic materials in extreme environments, and accelerated exploration of complex alloy systems.</a:t>
            </a:r>
          </a:p>
          <a:p>
            <a:pPr marL="0" indent="0">
              <a:lnSpc>
                <a:spcPct val="150000"/>
              </a:lnSpc>
              <a:spcBef>
                <a:spcPts val="0"/>
              </a:spcBef>
              <a:buNone/>
            </a:pPr>
            <a:endParaRPr lang="en-US" sz="1100" dirty="0"/>
          </a:p>
          <a:p>
            <a:pPr marL="0" indent="0">
              <a:lnSpc>
                <a:spcPct val="150000"/>
              </a:lnSpc>
              <a:spcBef>
                <a:spcPts val="0"/>
              </a:spcBef>
              <a:buNone/>
            </a:pPr>
            <a:r>
              <a:rPr lang="en-US" sz="1100" dirty="0"/>
              <a:t>Though MLIAPs represent a new paradigm in the atomistic modeling community, the traditional problems in ML/DL regarding retaining accuracy while extrapolating remain. This talk will overview our group’s strategies to address these issues using the open-source and user-friendly </a:t>
            </a:r>
            <a:r>
              <a:rPr lang="en-US" sz="1100" dirty="0" err="1"/>
              <a:t>FitSNAP</a:t>
            </a:r>
            <a:r>
              <a:rPr lang="en-US" sz="1100" dirty="0"/>
              <a:t> MLIAP generation code. We will explore how current implementations of active learning, uncertainty quantification, and automated training set generation are systematically improving MLIAP simulation accuracy and extrapolative capabilities. </a:t>
            </a:r>
          </a:p>
        </p:txBody>
      </p:sp>
    </p:spTree>
    <p:extLst>
      <p:ext uri="{BB962C8B-B14F-4D97-AF65-F5344CB8AC3E}">
        <p14:creationId xmlns:p14="http://schemas.microsoft.com/office/powerpoint/2010/main" val="373257755"/>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TIMING" val="|37.6"/>
</p:tagLst>
</file>

<file path=ppt/tags/tag2.xml><?xml version="1.0" encoding="utf-8"?>
<p:tagLst xmlns:a="http://schemas.openxmlformats.org/drawingml/2006/main" xmlns:r="http://schemas.openxmlformats.org/officeDocument/2006/relationships" xmlns:p="http://schemas.openxmlformats.org/presentationml/2006/main">
  <p:tag name="TIMING" val="|57.6"/>
</p:tagLst>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Unknown Document Type" ma:contentTypeID="0x010104" ma:contentTypeVersion="0" ma:contentTypeDescription="" ma:contentTypeScope="" ma:versionID="05d83ceaa0bbd2e3bc716e6e66bd857a">
  <xsd:schema xmlns:xsd="http://www.w3.org/2001/XMLSchema" xmlns:xs="http://www.w3.org/2001/XMLSchema" xmlns:p="http://schemas.microsoft.com/office/2006/metadata/properties" targetNamespace="http://schemas.microsoft.com/office/2006/metadata/properties" ma:root="true" ma:fieldsID="b3d69fe45253d5ff147bb69036b756a7">
    <xsd:element name="properties">
      <xsd:complexType>
        <xsd:sequence>
          <xsd:element name="documentManagement">
            <xsd:complexType>
              <xsd:all/>
            </xsd:complexType>
          </xsd:element>
        </xsd:sequence>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ma:readOnly="true"/>
        <xsd:element ref="dc:title" minOccurs="0" maxOccurs="1" ma:index="3"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p:properties>
</file>

<file path=customXml/itemProps1.xml><?xml version="1.0" encoding="utf-8"?>
<ds:datastoreItem xmlns:ds="http://schemas.openxmlformats.org/officeDocument/2006/customXml" ds:itemID="{73CB08DE-5901-46A6-92ED-33FAA24FF09F}"/>
</file>

<file path=customXml/itemProps2.xml><?xml version="1.0" encoding="utf-8"?>
<ds:datastoreItem xmlns:ds="http://schemas.openxmlformats.org/officeDocument/2006/customXml" ds:itemID="{E9BECDB4-AE91-4C90-9265-18B821F05E53}"/>
</file>

<file path=customXml/itemProps3.xml><?xml version="1.0" encoding="utf-8"?>
<ds:datastoreItem xmlns:ds="http://schemas.openxmlformats.org/officeDocument/2006/customXml" ds:itemID="{CBD7B81C-A7DD-489A-9C3A-D5818140557E}"/>
</file>

<file path=docProps/app.xml><?xml version="1.0" encoding="utf-8"?>
<Properties xmlns="http://schemas.openxmlformats.org/officeDocument/2006/extended-properties" xmlns:vt="http://schemas.openxmlformats.org/officeDocument/2006/docPropsVTypes">
  <Template/>
  <TotalTime>23886</TotalTime>
  <Words>2162</Words>
  <Application>Microsoft Macintosh PowerPoint</Application>
  <PresentationFormat>On-screen Show (4:3)</PresentationFormat>
  <Paragraphs>444</Paragraphs>
  <Slides>21</Slides>
  <Notes>21</Notes>
  <HiddenSlides>0</HiddenSlides>
  <MMClips>3</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21</vt:i4>
      </vt:variant>
    </vt:vector>
  </HeadingPairs>
  <TitlesOfParts>
    <vt:vector size="29" baseType="lpstr">
      <vt:lpstr>Arial</vt:lpstr>
      <vt:lpstr>Calibri</vt:lpstr>
      <vt:lpstr>Calibri Light</vt:lpstr>
      <vt:lpstr>Century Gothic</vt:lpstr>
      <vt:lpstr>Garamond</vt:lpstr>
      <vt:lpstr>Gill Sans MT</vt:lpstr>
      <vt:lpstr>Trebuchet MS</vt:lpstr>
      <vt:lpstr>Office Theme</vt:lpstr>
      <vt:lpstr>Building a new generation of multiscale materials models with machine-learned interatomic potentials</vt:lpstr>
      <vt:lpstr>What are interatomic potentials? Why add machine learning?</vt:lpstr>
      <vt:lpstr>PowerPoint Presentation</vt:lpstr>
      <vt:lpstr>PowerPoint Presentation</vt:lpstr>
      <vt:lpstr>PowerPoint Presentation</vt:lpstr>
      <vt:lpstr>PowerPoint Presentation</vt:lpstr>
      <vt:lpstr>MLIAPs can be developed with a variety of descriptors and ML methods.</vt:lpstr>
      <vt:lpstr>FitSNAP is designed to give the user flexibility in model and descriptor choice.</vt:lpstr>
      <vt:lpstr>MLIAPs enable us to run extremely accurate MD simulations at previously-impossible length and time scales!</vt:lpstr>
      <vt:lpstr>A (non-exhaustive) list of SNAP MLIAPs in use</vt:lpstr>
      <vt:lpstr>The trouble with (atomistic) training sets … and some solutions!</vt:lpstr>
      <vt:lpstr>Creating and curating MLIAP training sets is one of the field’s biggest challenges.</vt:lpstr>
      <vt:lpstr>Experts can observe and correct model errors using physical intuition (‘active learning’), but it is time-consuming.</vt:lpstr>
      <vt:lpstr>Active learning paired with uncertainty quantification can improve MLIAP training efficiency.</vt:lpstr>
      <vt:lpstr>‘Bad structures’ can be very effective in making MLIAP performance more robust.</vt:lpstr>
      <vt:lpstr>Emphasizing descriptor diversity over physical ‘correctness’ can benefit training sets/MLIAPs.</vt:lpstr>
      <vt:lpstr>Emphasizing descriptor diversity over physical ‘correctness’ can benefit training sets/MLIAPs.</vt:lpstr>
      <vt:lpstr>Entropy maximation methods can be used to generate an entire training set from scratch.</vt:lpstr>
      <vt:lpstr>Conclusion</vt:lpstr>
      <vt:lpstr>PowerPoint Presentation</vt:lpstr>
      <vt:lpstr>Abstract</vt:lpstr>
    </vt:vector>
  </TitlesOfParts>
  <Company>Sandia National Laboratories</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Sandia National Laboratories</dc:creator>
  <cp:lastModifiedBy>McCarthy, Megan Jeanne</cp:lastModifiedBy>
  <cp:revision>475</cp:revision>
  <cp:lastPrinted>2016-07-27T15:55:51Z</cp:lastPrinted>
  <dcterms:created xsi:type="dcterms:W3CDTF">2015-02-24T23:19:05Z</dcterms:created>
  <dcterms:modified xsi:type="dcterms:W3CDTF">2022-07-20T19:09:24Z</dcterms:modified>
</cp:coreProperties>
</file>