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58" r:id="rId5"/>
    <p:sldId id="360" r:id="rId6"/>
    <p:sldId id="337" r:id="rId7"/>
    <p:sldId id="266" r:id="rId8"/>
    <p:sldId id="389" r:id="rId9"/>
    <p:sldId id="374" r:id="rId10"/>
    <p:sldId id="390" r:id="rId11"/>
    <p:sldId id="499" r:id="rId12"/>
    <p:sldId id="412" r:id="rId13"/>
    <p:sldId id="391" r:id="rId14"/>
    <p:sldId id="491" r:id="rId15"/>
    <p:sldId id="492" r:id="rId16"/>
    <p:sldId id="493" r:id="rId17"/>
    <p:sldId id="494" r:id="rId18"/>
    <p:sldId id="495" r:id="rId19"/>
    <p:sldId id="496" r:id="rId20"/>
    <p:sldId id="414" r:id="rId21"/>
    <p:sldId id="415" r:id="rId22"/>
    <p:sldId id="417" r:id="rId23"/>
    <p:sldId id="419" r:id="rId24"/>
    <p:sldId id="400" r:id="rId25"/>
    <p:sldId id="469" r:id="rId26"/>
    <p:sldId id="471" r:id="rId27"/>
    <p:sldId id="473" r:id="rId28"/>
    <p:sldId id="476" r:id="rId29"/>
    <p:sldId id="477" r:id="rId30"/>
    <p:sldId id="479" r:id="rId31"/>
    <p:sldId id="481" r:id="rId32"/>
    <p:sldId id="503" r:id="rId33"/>
    <p:sldId id="486" r:id="rId34"/>
    <p:sldId id="404" r:id="rId35"/>
    <p:sldId id="505" r:id="rId36"/>
    <p:sldId id="504" r:id="rId37"/>
    <p:sldId id="349" r:id="rId38"/>
    <p:sldId id="410" r:id="rId39"/>
    <p:sldId id="348" r:id="rId40"/>
    <p:sldId id="50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4070"/>
    <a:srgbClr val="00A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p:restoredTop sz="86667" autoAdjust="0"/>
  </p:normalViewPr>
  <p:slideViewPr>
    <p:cSldViewPr snapToGrid="0" snapToObjects="1">
      <p:cViewPr varScale="1">
        <p:scale>
          <a:sx n="102" d="100"/>
          <a:sy n="102" d="100"/>
        </p:scale>
        <p:origin x="208" y="3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C89B6-0167-0549-A9D3-815C20C90D38}" type="datetimeFigureOut">
              <a:rPr lang="en-US" smtClean="0"/>
              <a:t>6/28/22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30F75-B5EC-044F-A636-30352D0A1350}" type="slidenum">
              <a:rPr lang="en-US" smtClean="0"/>
              <a:t>‹#›</a:t>
            </a:fld>
            <a:endParaRPr lang="en-US" dirty="0"/>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a:t>
            </a:fld>
            <a:endParaRPr lang="en-US" dirty="0"/>
          </a:p>
        </p:txBody>
      </p:sp>
    </p:spTree>
    <p:extLst>
      <p:ext uri="{BB962C8B-B14F-4D97-AF65-F5344CB8AC3E}">
        <p14:creationId xmlns:p14="http://schemas.microsoft.com/office/powerpoint/2010/main" val="399111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20</a:t>
            </a:fld>
            <a:endParaRPr lang="en-US" dirty="0"/>
          </a:p>
        </p:txBody>
      </p:sp>
    </p:spTree>
    <p:extLst>
      <p:ext uri="{BB962C8B-B14F-4D97-AF65-F5344CB8AC3E}">
        <p14:creationId xmlns:p14="http://schemas.microsoft.com/office/powerpoint/2010/main" val="3346777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21</a:t>
            </a:fld>
            <a:endParaRPr lang="en-US" dirty="0"/>
          </a:p>
        </p:txBody>
      </p:sp>
    </p:spTree>
    <p:extLst>
      <p:ext uri="{BB962C8B-B14F-4D97-AF65-F5344CB8AC3E}">
        <p14:creationId xmlns:p14="http://schemas.microsoft.com/office/powerpoint/2010/main" val="617009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22</a:t>
            </a:fld>
            <a:endParaRPr lang="en-US" dirty="0"/>
          </a:p>
        </p:txBody>
      </p:sp>
    </p:spTree>
    <p:extLst>
      <p:ext uri="{BB962C8B-B14F-4D97-AF65-F5344CB8AC3E}">
        <p14:creationId xmlns:p14="http://schemas.microsoft.com/office/powerpoint/2010/main" val="3676080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23</a:t>
            </a:fld>
            <a:endParaRPr lang="en-US" dirty="0"/>
          </a:p>
        </p:txBody>
      </p:sp>
    </p:spTree>
    <p:extLst>
      <p:ext uri="{BB962C8B-B14F-4D97-AF65-F5344CB8AC3E}">
        <p14:creationId xmlns:p14="http://schemas.microsoft.com/office/powerpoint/2010/main" val="2924829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24</a:t>
            </a:fld>
            <a:endParaRPr lang="en-US" dirty="0"/>
          </a:p>
        </p:txBody>
      </p:sp>
    </p:spTree>
    <p:extLst>
      <p:ext uri="{BB962C8B-B14F-4D97-AF65-F5344CB8AC3E}">
        <p14:creationId xmlns:p14="http://schemas.microsoft.com/office/powerpoint/2010/main" val="3670521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25</a:t>
            </a:fld>
            <a:endParaRPr lang="en-US" dirty="0"/>
          </a:p>
        </p:txBody>
      </p:sp>
    </p:spTree>
    <p:extLst>
      <p:ext uri="{BB962C8B-B14F-4D97-AF65-F5344CB8AC3E}">
        <p14:creationId xmlns:p14="http://schemas.microsoft.com/office/powerpoint/2010/main" val="79145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26</a:t>
            </a:fld>
            <a:endParaRPr lang="en-US" dirty="0"/>
          </a:p>
        </p:txBody>
      </p:sp>
    </p:spTree>
    <p:extLst>
      <p:ext uri="{BB962C8B-B14F-4D97-AF65-F5344CB8AC3E}">
        <p14:creationId xmlns:p14="http://schemas.microsoft.com/office/powerpoint/2010/main" val="3469402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27</a:t>
            </a:fld>
            <a:endParaRPr lang="en-US" dirty="0"/>
          </a:p>
        </p:txBody>
      </p:sp>
    </p:spTree>
    <p:extLst>
      <p:ext uri="{BB962C8B-B14F-4D97-AF65-F5344CB8AC3E}">
        <p14:creationId xmlns:p14="http://schemas.microsoft.com/office/powerpoint/2010/main" val="3272106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28</a:t>
            </a:fld>
            <a:endParaRPr lang="en-US" dirty="0"/>
          </a:p>
        </p:txBody>
      </p:sp>
    </p:spTree>
    <p:extLst>
      <p:ext uri="{BB962C8B-B14F-4D97-AF65-F5344CB8AC3E}">
        <p14:creationId xmlns:p14="http://schemas.microsoft.com/office/powerpoint/2010/main" val="2676551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29</a:t>
            </a:fld>
            <a:endParaRPr lang="en-US" dirty="0"/>
          </a:p>
        </p:txBody>
      </p:sp>
    </p:spTree>
    <p:extLst>
      <p:ext uri="{BB962C8B-B14F-4D97-AF65-F5344CB8AC3E}">
        <p14:creationId xmlns:p14="http://schemas.microsoft.com/office/powerpoint/2010/main" val="19691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430F75-B5EC-044F-A636-30352D0A1350}" type="slidenum">
              <a:rPr lang="en-US" smtClean="0"/>
              <a:t>3</a:t>
            </a:fld>
            <a:endParaRPr lang="en-US" dirty="0"/>
          </a:p>
        </p:txBody>
      </p:sp>
    </p:spTree>
    <p:extLst>
      <p:ext uri="{BB962C8B-B14F-4D97-AF65-F5344CB8AC3E}">
        <p14:creationId xmlns:p14="http://schemas.microsoft.com/office/powerpoint/2010/main" val="88012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30</a:t>
            </a:fld>
            <a:endParaRPr lang="en-US" dirty="0"/>
          </a:p>
        </p:txBody>
      </p:sp>
    </p:spTree>
    <p:extLst>
      <p:ext uri="{BB962C8B-B14F-4D97-AF65-F5344CB8AC3E}">
        <p14:creationId xmlns:p14="http://schemas.microsoft.com/office/powerpoint/2010/main" val="738233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31</a:t>
            </a:fld>
            <a:endParaRPr lang="en-US" dirty="0"/>
          </a:p>
        </p:txBody>
      </p:sp>
    </p:spTree>
    <p:extLst>
      <p:ext uri="{BB962C8B-B14F-4D97-AF65-F5344CB8AC3E}">
        <p14:creationId xmlns:p14="http://schemas.microsoft.com/office/powerpoint/2010/main" val="2801679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32</a:t>
            </a:fld>
            <a:endParaRPr lang="en-US" dirty="0"/>
          </a:p>
        </p:txBody>
      </p:sp>
    </p:spTree>
    <p:extLst>
      <p:ext uri="{BB962C8B-B14F-4D97-AF65-F5344CB8AC3E}">
        <p14:creationId xmlns:p14="http://schemas.microsoft.com/office/powerpoint/2010/main" val="1117688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33</a:t>
            </a:fld>
            <a:endParaRPr lang="en-US" dirty="0"/>
          </a:p>
        </p:txBody>
      </p:sp>
    </p:spTree>
    <p:extLst>
      <p:ext uri="{BB962C8B-B14F-4D97-AF65-F5344CB8AC3E}">
        <p14:creationId xmlns:p14="http://schemas.microsoft.com/office/powerpoint/2010/main" val="1772492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36</a:t>
            </a:fld>
            <a:endParaRPr lang="en-US" dirty="0"/>
          </a:p>
        </p:txBody>
      </p:sp>
    </p:spTree>
    <p:extLst>
      <p:ext uri="{BB962C8B-B14F-4D97-AF65-F5344CB8AC3E}">
        <p14:creationId xmlns:p14="http://schemas.microsoft.com/office/powerpoint/2010/main" val="3391156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37</a:t>
            </a:fld>
            <a:endParaRPr lang="en-US" dirty="0"/>
          </a:p>
        </p:txBody>
      </p:sp>
    </p:spTree>
    <p:extLst>
      <p:ext uri="{BB962C8B-B14F-4D97-AF65-F5344CB8AC3E}">
        <p14:creationId xmlns:p14="http://schemas.microsoft.com/office/powerpoint/2010/main" val="3758754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430F75-B5EC-044F-A636-30352D0A1350}" type="slidenum">
              <a:rPr lang="en-US" smtClean="0"/>
              <a:t>4</a:t>
            </a:fld>
            <a:endParaRPr lang="en-US" dirty="0"/>
          </a:p>
        </p:txBody>
      </p:sp>
    </p:spTree>
    <p:extLst>
      <p:ext uri="{BB962C8B-B14F-4D97-AF65-F5344CB8AC3E}">
        <p14:creationId xmlns:p14="http://schemas.microsoft.com/office/powerpoint/2010/main" val="1689138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7</a:t>
            </a:fld>
            <a:endParaRPr lang="en-US" dirty="0"/>
          </a:p>
        </p:txBody>
      </p:sp>
    </p:spTree>
    <p:extLst>
      <p:ext uri="{BB962C8B-B14F-4D97-AF65-F5344CB8AC3E}">
        <p14:creationId xmlns:p14="http://schemas.microsoft.com/office/powerpoint/2010/main" val="2675641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8</a:t>
            </a:fld>
            <a:endParaRPr lang="en-US" dirty="0"/>
          </a:p>
        </p:txBody>
      </p:sp>
    </p:spTree>
    <p:extLst>
      <p:ext uri="{BB962C8B-B14F-4D97-AF65-F5344CB8AC3E}">
        <p14:creationId xmlns:p14="http://schemas.microsoft.com/office/powerpoint/2010/main" val="2013172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9</a:t>
            </a:fld>
            <a:endParaRPr lang="en-US" dirty="0"/>
          </a:p>
        </p:txBody>
      </p:sp>
    </p:spTree>
    <p:extLst>
      <p:ext uri="{BB962C8B-B14F-4D97-AF65-F5344CB8AC3E}">
        <p14:creationId xmlns:p14="http://schemas.microsoft.com/office/powerpoint/2010/main" val="387792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17</a:t>
            </a:fld>
            <a:endParaRPr lang="en-US" dirty="0"/>
          </a:p>
        </p:txBody>
      </p:sp>
    </p:spTree>
    <p:extLst>
      <p:ext uri="{BB962C8B-B14F-4D97-AF65-F5344CB8AC3E}">
        <p14:creationId xmlns:p14="http://schemas.microsoft.com/office/powerpoint/2010/main" val="1579540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18</a:t>
            </a:fld>
            <a:endParaRPr lang="en-US" dirty="0"/>
          </a:p>
        </p:txBody>
      </p:sp>
    </p:spTree>
    <p:extLst>
      <p:ext uri="{BB962C8B-B14F-4D97-AF65-F5344CB8AC3E}">
        <p14:creationId xmlns:p14="http://schemas.microsoft.com/office/powerpoint/2010/main" val="4135149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19</a:t>
            </a:fld>
            <a:endParaRPr lang="en-US" dirty="0"/>
          </a:p>
        </p:txBody>
      </p:sp>
    </p:spTree>
    <p:extLst>
      <p:ext uri="{BB962C8B-B14F-4D97-AF65-F5344CB8AC3E}">
        <p14:creationId xmlns:p14="http://schemas.microsoft.com/office/powerpoint/2010/main" val="3389427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9BB4F62A-F143-0E44-AD26-04E6D9F03BB4}" type="datetime1">
              <a:rPr lang="en-US" smtClean="0"/>
              <a:t>6/28/22</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7" name="TextBox 26"/>
          <p:cNvSpPr txBox="1"/>
          <p:nvPr userDrawn="1"/>
        </p:nvSpPr>
        <p:spPr>
          <a:xfrm>
            <a:off x="10324346" y="5882090"/>
            <a:ext cx="1744463"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2000"/>
            <a:extLst>
              <a:ext uri="{28A0092B-C50C-407E-A947-70E740481C1C}">
                <a14:useLocalDpi xmlns:a14="http://schemas.microsoft.com/office/drawing/2010/main"/>
              </a:ext>
            </a:extLst>
          </a:blip>
          <a:srcRect/>
          <a:stretch/>
        </p:blipFill>
        <p:spPr>
          <a:xfrm>
            <a:off x="7565572" y="2915627"/>
            <a:ext cx="4626429" cy="3084286"/>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9BB4F62A-F143-0E44-AD26-04E6D9F03BB4}" type="datetime1">
              <a:rPr lang="en-US" smtClean="0"/>
              <a:t>6/28/22</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7" name="TextBox 26"/>
          <p:cNvSpPr txBox="1"/>
          <p:nvPr userDrawn="1"/>
        </p:nvSpPr>
        <p:spPr>
          <a:xfrm>
            <a:off x="10324346" y="5882090"/>
            <a:ext cx="1744463"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21CFFC65-F19B-E241-BA7B-613451C4E80D}" type="datetime1">
              <a:rPr lang="en-US" smtClean="0"/>
              <a:t>6/28/22</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4" name="Text Placeholder 3"/>
          <p:cNvSpPr>
            <a:spLocks noGrp="1"/>
          </p:cNvSpPr>
          <p:nvPr>
            <p:ph type="body" sz="quarter" idx="10"/>
          </p:nvPr>
        </p:nvSpPr>
        <p:spPr>
          <a:xfrm>
            <a:off x="720648" y="1441697"/>
            <a:ext cx="10058400" cy="33061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00D275FE-4322-F945-984E-F69B89073389}" type="datetime1">
              <a:rPr lang="en-US" smtClean="0"/>
              <a:t>6/28/22</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2E058465-9237-E546-85F0-B7E7FAA43EBF}" type="datetime1">
              <a:rPr lang="en-US" smtClean="0"/>
              <a:t>6/28/22</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20648" y="240503"/>
            <a:ext cx="10058400" cy="570225"/>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720648" y="1429233"/>
            <a:ext cx="10058400" cy="34336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rgbClr val="FFFFFF"/>
                </a:solidFill>
              </a:defRPr>
            </a:lvl1pPr>
          </a:lstStyle>
          <a:p>
            <a:fld id="{E30A8737-9ED8-534E-AB64-824F3EF1F57B}" type="datetime1">
              <a:rPr lang="en-US" smtClean="0"/>
              <a:t>6/28/22</a:t>
            </a:fld>
            <a:endParaRPr lang="en-US" dirty="0"/>
          </a:p>
        </p:txBody>
      </p:sp>
      <p:sp>
        <p:nvSpPr>
          <p:cNvPr id="5"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FFFFFF"/>
                </a:solidFill>
              </a:defRPr>
            </a:lvl1pPr>
          </a:lstStyle>
          <a:p>
            <a:fld id="{4FAB73BC-B049-4115-A692-8D63A059BFB8}" type="slidenum">
              <a:rPr lang="en-US" smtClean="0"/>
              <a:pPr/>
              <a:t>‹#›</a:t>
            </a:fld>
            <a:endParaRPr lang="en-US" dirty="0"/>
          </a:p>
        </p:txBody>
      </p:sp>
      <p:sp>
        <p:nvSpPr>
          <p:cNvPr id="12" name="Rectangle 11"/>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8"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68" r:id="rId2"/>
    <p:sldLayoutId id="2147483655" r:id="rId3"/>
    <p:sldLayoutId id="2147483662" r:id="rId4"/>
    <p:sldLayoutId id="214748366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400" b="0" i="0" kern="1200" spc="100" baseline="0">
          <a:solidFill>
            <a:schemeClr val="bg1"/>
          </a:solidFill>
          <a:latin typeface="Gill Sans MT" charset="0"/>
          <a:ea typeface="Gill Sans MT" charset="0"/>
          <a:cs typeface="Gill Sans MT" charset="0"/>
        </a:defRPr>
      </a:lvl1pPr>
    </p:titleStyle>
    <p:body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33.png"/><Relationship Id="rId7"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36.png"/><Relationship Id="rId7"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40.png"/><Relationship Id="rId7"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42.png"/><Relationship Id="rId7"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4.emf"/></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6.emf"/></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8.emf"/></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40080" y="1228439"/>
            <a:ext cx="6766560" cy="1690255"/>
          </a:xfrm>
        </p:spPr>
        <p:txBody>
          <a:bodyPr>
            <a:noAutofit/>
          </a:bodyPr>
          <a:lstStyle/>
          <a:p>
            <a:r>
              <a:rPr lang="en-US" sz="2800" dirty="0"/>
              <a:t>Using Reinforcement Learning to Control Grid Operation from Near-blackout to High Stability while Continuing to Serve Load</a:t>
            </a:r>
          </a:p>
        </p:txBody>
      </p:sp>
      <p:sp>
        <p:nvSpPr>
          <p:cNvPr id="2" name="TextBox 1">
            <a:extLst>
              <a:ext uri="{FF2B5EF4-FFF2-40B4-BE49-F238E27FC236}">
                <a16:creationId xmlns:a16="http://schemas.microsoft.com/office/drawing/2014/main" id="{889129D2-E21D-4B15-AAC4-287BE04EC8F3}"/>
              </a:ext>
            </a:extLst>
          </p:cNvPr>
          <p:cNvSpPr txBox="1"/>
          <p:nvPr/>
        </p:nvSpPr>
        <p:spPr>
          <a:xfrm>
            <a:off x="687680" y="3880971"/>
            <a:ext cx="6492240" cy="1754326"/>
          </a:xfrm>
          <a:prstGeom prst="rect">
            <a:avLst/>
          </a:prstGeom>
          <a:noFill/>
        </p:spPr>
        <p:txBody>
          <a:bodyPr wrap="square" rtlCol="0">
            <a:spAutoFit/>
          </a:bodyPr>
          <a:lstStyle/>
          <a:p>
            <a:r>
              <a:rPr lang="en-US" dirty="0"/>
              <a:t>Stephen J. </a:t>
            </a:r>
            <a:r>
              <a:rPr lang="en-US" dirty="0" err="1"/>
              <a:t>Verzi</a:t>
            </a:r>
            <a:r>
              <a:rPr lang="en-US" dirty="0"/>
              <a:t>, Ross </a:t>
            </a:r>
            <a:r>
              <a:rPr lang="en-US" dirty="0" err="1"/>
              <a:t>Guttromson</a:t>
            </a:r>
            <a:r>
              <a:rPr lang="en-US" dirty="0"/>
              <a:t>, Ace Sorensen, </a:t>
            </a:r>
            <a:r>
              <a:rPr lang="en-US" dirty="0" err="1"/>
              <a:t>Birk</a:t>
            </a:r>
            <a:r>
              <a:rPr lang="en-US" dirty="0"/>
              <a:t> Jones</a:t>
            </a:r>
          </a:p>
          <a:p>
            <a:r>
              <a:rPr lang="en-US" dirty="0"/>
              <a:t>Sandia National Laboratories</a:t>
            </a:r>
          </a:p>
          <a:p>
            <a:endParaRPr lang="en-US" dirty="0"/>
          </a:p>
          <a:p>
            <a:r>
              <a:rPr lang="en-US" dirty="0"/>
              <a:t>2022 Machine Learning / Deep Learning Workshop</a:t>
            </a:r>
          </a:p>
          <a:p>
            <a:r>
              <a:rPr lang="en-US" dirty="0"/>
              <a:t>July 25-28, 2022</a:t>
            </a:r>
          </a:p>
          <a:p>
            <a:endParaRPr lang="en-US" dirty="0"/>
          </a:p>
        </p:txBody>
      </p:sp>
      <p:sp>
        <p:nvSpPr>
          <p:cNvPr id="5" name="TextBox 4">
            <a:extLst>
              <a:ext uri="{FF2B5EF4-FFF2-40B4-BE49-F238E27FC236}">
                <a16:creationId xmlns:a16="http://schemas.microsoft.com/office/drawing/2014/main" id="{928017A2-9257-9047-8CEB-294B4DF53FED}"/>
              </a:ext>
            </a:extLst>
          </p:cNvPr>
          <p:cNvSpPr txBox="1"/>
          <p:nvPr/>
        </p:nvSpPr>
        <p:spPr>
          <a:xfrm>
            <a:off x="147322" y="6426850"/>
            <a:ext cx="1673856" cy="307777"/>
          </a:xfrm>
          <a:prstGeom prst="rect">
            <a:avLst/>
          </a:prstGeom>
          <a:noFill/>
        </p:spPr>
        <p:txBody>
          <a:bodyPr wrap="none" rtlCol="0">
            <a:spAutoFit/>
          </a:bodyPr>
          <a:lstStyle/>
          <a:p>
            <a:r>
              <a:rPr lang="en-US" sz="1400" dirty="0"/>
              <a:t>SAND2022-9013 PE</a:t>
            </a:r>
          </a:p>
        </p:txBody>
      </p:sp>
      <p:pic>
        <p:nvPicPr>
          <p:cNvPr id="6" name="Picture 5">
            <a:extLst>
              <a:ext uri="{FF2B5EF4-FFF2-40B4-BE49-F238E27FC236}">
                <a16:creationId xmlns:a16="http://schemas.microsoft.com/office/drawing/2014/main" id="{B32F9312-6E34-9843-B885-2F0E41723D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252" t="17778" r="31112" b="24444"/>
          <a:stretch/>
        </p:blipFill>
        <p:spPr>
          <a:xfrm>
            <a:off x="6623221" y="4280531"/>
            <a:ext cx="1857392" cy="2146319"/>
          </a:xfrm>
          <a:prstGeom prst="rect">
            <a:avLst/>
          </a:prstGeom>
        </p:spPr>
      </p:pic>
      <p:sp>
        <p:nvSpPr>
          <p:cNvPr id="3" name="TextBox 2">
            <a:extLst>
              <a:ext uri="{FF2B5EF4-FFF2-40B4-BE49-F238E27FC236}">
                <a16:creationId xmlns:a16="http://schemas.microsoft.com/office/drawing/2014/main" id="{743E4499-EF0E-D04C-B3C9-D2E46AAACB78}"/>
              </a:ext>
            </a:extLst>
          </p:cNvPr>
          <p:cNvSpPr txBox="1"/>
          <p:nvPr/>
        </p:nvSpPr>
        <p:spPr>
          <a:xfrm>
            <a:off x="1214901" y="5953610"/>
            <a:ext cx="5408320" cy="461665"/>
          </a:xfrm>
          <a:prstGeom prst="rect">
            <a:avLst/>
          </a:prstGeom>
          <a:noFill/>
        </p:spPr>
        <p:txBody>
          <a:bodyPr wrap="square" rtlCol="0">
            <a:spAutoFit/>
          </a:bodyPr>
          <a:lstStyle/>
          <a:p>
            <a:r>
              <a:rPr lang="en-US" sz="1200" dirty="0"/>
              <a:t>This work is currently funded through the DOE/OE Advanced Grid Modernization (AGM) Program under the guidance of Dr. Ali </a:t>
            </a:r>
            <a:r>
              <a:rPr lang="en-US" sz="1200" dirty="0" err="1"/>
              <a:t>Ghassemian</a:t>
            </a:r>
            <a:r>
              <a:rPr lang="en-US" sz="1200" dirty="0"/>
              <a:t>.</a:t>
            </a:r>
          </a:p>
        </p:txBody>
      </p:sp>
    </p:spTree>
    <p:extLst>
      <p:ext uri="{BB962C8B-B14F-4D97-AF65-F5344CB8AC3E}">
        <p14:creationId xmlns:p14="http://schemas.microsoft.com/office/powerpoint/2010/main" val="96299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Security / Stability Metrics</a:t>
            </a:r>
          </a:p>
        </p:txBody>
      </p:sp>
      <p:sp>
        <p:nvSpPr>
          <p:cNvPr id="3" name="Slide Number Placeholder 2"/>
          <p:cNvSpPr>
            <a:spLocks noGrp="1"/>
          </p:cNvSpPr>
          <p:nvPr>
            <p:ph type="sldNum" sz="quarter" idx="4"/>
          </p:nvPr>
        </p:nvSpPr>
        <p:spPr/>
        <p:txBody>
          <a:bodyPr/>
          <a:lstStyle/>
          <a:p>
            <a:fld id="{4FAB73BC-B049-4115-A692-8D63A059BFB8}" type="slidenum">
              <a:rPr lang="en-US" smtClean="0"/>
              <a:pPr/>
              <a:t>10</a:t>
            </a:fld>
            <a:endParaRPr lang="en-US" dirty="0"/>
          </a:p>
        </p:txBody>
      </p:sp>
      <p:grpSp>
        <p:nvGrpSpPr>
          <p:cNvPr id="11" name="Group 10">
            <a:extLst>
              <a:ext uri="{FF2B5EF4-FFF2-40B4-BE49-F238E27FC236}">
                <a16:creationId xmlns:a16="http://schemas.microsoft.com/office/drawing/2014/main" id="{02EED4D4-1F58-0047-B565-8B9096C568BB}"/>
              </a:ext>
            </a:extLst>
          </p:cNvPr>
          <p:cNvGrpSpPr/>
          <p:nvPr/>
        </p:nvGrpSpPr>
        <p:grpSpPr>
          <a:xfrm>
            <a:off x="727523" y="1511370"/>
            <a:ext cx="4754880" cy="4667090"/>
            <a:chOff x="581751" y="1511370"/>
            <a:chExt cx="4754880" cy="4667090"/>
          </a:xfrm>
        </p:grpSpPr>
        <p:sp>
          <p:nvSpPr>
            <p:cNvPr id="7" name="TextBox 6"/>
            <p:cNvSpPr txBox="1"/>
            <p:nvPr/>
          </p:nvSpPr>
          <p:spPr>
            <a:xfrm>
              <a:off x="1064436" y="5532129"/>
              <a:ext cx="3789509" cy="646331"/>
            </a:xfrm>
            <a:prstGeom prst="rect">
              <a:avLst/>
            </a:prstGeom>
            <a:noFill/>
          </p:spPr>
          <p:txBody>
            <a:bodyPr wrap="square" rtlCol="0">
              <a:spAutoFit/>
            </a:bodyPr>
            <a:lstStyle/>
            <a:p>
              <a:pPr algn="ctr"/>
              <a:r>
                <a:rPr lang="en-US" dirty="0"/>
                <a:t>Overlapping Power Grid Stability Level Curves</a:t>
              </a:r>
            </a:p>
          </p:txBody>
        </p:sp>
        <p:pic>
          <p:nvPicPr>
            <p:cNvPr id="9" name="Picture 8">
              <a:extLst>
                <a:ext uri="{FF2B5EF4-FFF2-40B4-BE49-F238E27FC236}">
                  <a16:creationId xmlns:a16="http://schemas.microsoft.com/office/drawing/2014/main" id="{65EAB2D9-CECA-8540-99BB-547F4DF14CC4}"/>
                </a:ext>
              </a:extLst>
            </p:cNvPr>
            <p:cNvPicPr>
              <a:picLocks noChangeAspect="1"/>
            </p:cNvPicPr>
            <p:nvPr/>
          </p:nvPicPr>
          <p:blipFill>
            <a:blip r:embed="rId2"/>
            <a:stretch>
              <a:fillRect/>
            </a:stretch>
          </p:blipFill>
          <p:spPr>
            <a:xfrm>
              <a:off x="581751" y="1511370"/>
              <a:ext cx="4754880" cy="3835259"/>
            </a:xfrm>
            <a:prstGeom prst="rect">
              <a:avLst/>
            </a:prstGeom>
          </p:spPr>
        </p:pic>
      </p:grpSp>
      <p:grpSp>
        <p:nvGrpSpPr>
          <p:cNvPr id="4" name="Group 3">
            <a:extLst>
              <a:ext uri="{FF2B5EF4-FFF2-40B4-BE49-F238E27FC236}">
                <a16:creationId xmlns:a16="http://schemas.microsoft.com/office/drawing/2014/main" id="{EA99B15A-F187-144A-AA9F-B6E0D5BDBD28}"/>
              </a:ext>
            </a:extLst>
          </p:cNvPr>
          <p:cNvGrpSpPr/>
          <p:nvPr/>
        </p:nvGrpSpPr>
        <p:grpSpPr>
          <a:xfrm>
            <a:off x="6766512" y="1511370"/>
            <a:ext cx="4148413" cy="4667091"/>
            <a:chOff x="6766512" y="1511370"/>
            <a:chExt cx="4148413" cy="4667091"/>
          </a:xfrm>
        </p:grpSpPr>
        <p:sp>
          <p:nvSpPr>
            <p:cNvPr id="8" name="TextBox 7"/>
            <p:cNvSpPr txBox="1"/>
            <p:nvPr/>
          </p:nvSpPr>
          <p:spPr>
            <a:xfrm>
              <a:off x="7178852" y="5532130"/>
              <a:ext cx="3323731" cy="646331"/>
            </a:xfrm>
            <a:prstGeom prst="rect">
              <a:avLst/>
            </a:prstGeom>
            <a:noFill/>
          </p:spPr>
          <p:txBody>
            <a:bodyPr wrap="none" rtlCol="0">
              <a:spAutoFit/>
            </a:bodyPr>
            <a:lstStyle/>
            <a:p>
              <a:pPr algn="ctr"/>
              <a:r>
                <a:rPr lang="en-US" dirty="0"/>
                <a:t>Individual Power Grid Stability</a:t>
              </a:r>
            </a:p>
            <a:p>
              <a:pPr algn="ctr"/>
              <a:r>
                <a:rPr lang="en-US" dirty="0"/>
                <a:t> Level Curves</a:t>
              </a:r>
            </a:p>
          </p:txBody>
        </p:sp>
        <p:pic>
          <p:nvPicPr>
            <p:cNvPr id="10" name="Picture 9">
              <a:extLst>
                <a:ext uri="{FF2B5EF4-FFF2-40B4-BE49-F238E27FC236}">
                  <a16:creationId xmlns:a16="http://schemas.microsoft.com/office/drawing/2014/main" id="{174729B9-75A6-E842-B84D-CEE28AE377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512" y="1511370"/>
              <a:ext cx="4148413" cy="3887365"/>
            </a:xfrm>
            <a:prstGeom prst="rect">
              <a:avLst/>
            </a:prstGeom>
          </p:spPr>
        </p:pic>
      </p:grpSp>
    </p:spTree>
    <p:extLst>
      <p:ext uri="{BB962C8B-B14F-4D97-AF65-F5344CB8AC3E}">
        <p14:creationId xmlns:p14="http://schemas.microsoft.com/office/powerpoint/2010/main" val="403976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en-US" sz="3200" dirty="0"/>
                  <a:t>Security / Stability -&gt; Reward Objective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i="1">
                            <a:latin typeface="Cambria Math" panose="02040503050406030204" pitchFamily="18" charset="0"/>
                          </a:rPr>
                          <m:t>1</m:t>
                        </m:r>
                      </m:sup>
                    </m:sSup>
                  </m:oMath>
                </a14:m>
                <a:endParaRPr lang="en-US" sz="3200" dirty="0">
                  <a:latin typeface="Cambria Math" panose="02040503050406030204" pitchFamily="18" charset="0"/>
                  <a:ea typeface="Cambria Math" panose="02040503050406030204" pitchFamily="18" charset="0"/>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513" t="-17391" b="-32609"/>
                </a:stretch>
              </a:blipFill>
            </p:spPr>
            <p:txBody>
              <a:bodyPr/>
              <a:lstStyle/>
              <a:p>
                <a:r>
                  <a:rPr lang="en-US">
                    <a:noFill/>
                  </a:rPr>
                  <a:t> </a:t>
                </a:r>
              </a:p>
            </p:txBody>
          </p:sp>
        </mc:Fallback>
      </mc:AlternateContent>
      <p:sp>
        <p:nvSpPr>
          <p:cNvPr id="3" name="Slide Number Placeholder 2"/>
          <p:cNvSpPr>
            <a:spLocks noGrp="1"/>
          </p:cNvSpPr>
          <p:nvPr>
            <p:ph type="sldNum" sz="quarter" idx="4"/>
          </p:nvPr>
        </p:nvSpPr>
        <p:spPr/>
        <p:txBody>
          <a:bodyPr/>
          <a:lstStyle/>
          <a:p>
            <a:fld id="{4FAB73BC-B049-4115-A692-8D63A059BFB8}" type="slidenum">
              <a:rPr lang="en-US" smtClean="0"/>
              <a:pPr/>
              <a:t>11</a:t>
            </a:fld>
            <a:endParaRPr lang="en-US" dirty="0"/>
          </a:p>
        </p:txBody>
      </p:sp>
      <p:grpSp>
        <p:nvGrpSpPr>
          <p:cNvPr id="5" name="Group 4">
            <a:extLst>
              <a:ext uri="{FF2B5EF4-FFF2-40B4-BE49-F238E27FC236}">
                <a16:creationId xmlns:a16="http://schemas.microsoft.com/office/drawing/2014/main" id="{FEF805E2-9182-F64C-BE2B-30BC308C8568}"/>
              </a:ext>
            </a:extLst>
          </p:cNvPr>
          <p:cNvGrpSpPr/>
          <p:nvPr/>
        </p:nvGrpSpPr>
        <p:grpSpPr>
          <a:xfrm>
            <a:off x="6683596" y="1450855"/>
            <a:ext cx="4314258" cy="4450607"/>
            <a:chOff x="6683596" y="1450855"/>
            <a:chExt cx="4314258" cy="4450607"/>
          </a:xfrm>
        </p:grpSpPr>
        <p:sp>
          <p:nvSpPr>
            <p:cNvPr id="8" name="TextBox 7"/>
            <p:cNvSpPr txBox="1"/>
            <p:nvPr/>
          </p:nvSpPr>
          <p:spPr>
            <a:xfrm>
              <a:off x="6683596" y="5532130"/>
              <a:ext cx="4314258" cy="369332"/>
            </a:xfrm>
            <a:prstGeom prst="rect">
              <a:avLst/>
            </a:prstGeom>
            <a:noFill/>
          </p:spPr>
          <p:txBody>
            <a:bodyPr wrap="none" rtlCol="0">
              <a:spAutoFit/>
            </a:bodyPr>
            <a:lstStyle/>
            <a:p>
              <a:pPr algn="ctr"/>
              <a:r>
                <a:rPr lang="en-US" dirty="0"/>
                <a:t>2D Slice of Reward (Learning Objective)</a:t>
              </a:r>
            </a:p>
          </p:txBody>
        </p:sp>
        <p:pic>
          <p:nvPicPr>
            <p:cNvPr id="12" name="Picture 11">
              <a:extLst>
                <a:ext uri="{FF2B5EF4-FFF2-40B4-BE49-F238E27FC236}">
                  <a16:creationId xmlns:a16="http://schemas.microsoft.com/office/drawing/2014/main" id="{10673FD9-24B4-B140-A3F9-B377CE8E77E9}"/>
                </a:ext>
              </a:extLst>
            </p:cNvPr>
            <p:cNvPicPr>
              <a:picLocks noChangeAspect="1"/>
            </p:cNvPicPr>
            <p:nvPr/>
          </p:nvPicPr>
          <p:blipFill>
            <a:blip r:embed="rId3"/>
            <a:srcRect t="22" b="22"/>
            <a:stretch/>
          </p:blipFill>
          <p:spPr bwMode="auto">
            <a:xfrm>
              <a:off x="6874757" y="1450855"/>
              <a:ext cx="3931920" cy="3956288"/>
            </a:xfrm>
            <a:prstGeom prst="rect">
              <a:avLst/>
            </a:prstGeom>
            <a:ln>
              <a:noFill/>
            </a:ln>
            <a:extLst>
              <a:ext uri="{53640926-AAD7-44D8-BBD7-CCE9431645EC}">
                <a14:shadowObscured xmlns:a14="http://schemas.microsoft.com/office/drawing/2010/main"/>
              </a:ext>
            </a:extLst>
          </p:spPr>
        </p:pic>
      </p:grpSp>
      <p:grpSp>
        <p:nvGrpSpPr>
          <p:cNvPr id="13" name="Group 12">
            <a:extLst>
              <a:ext uri="{FF2B5EF4-FFF2-40B4-BE49-F238E27FC236}">
                <a16:creationId xmlns:a16="http://schemas.microsoft.com/office/drawing/2014/main" id="{4D99D33C-F499-7A4B-9EF7-C340EC653436}"/>
              </a:ext>
            </a:extLst>
          </p:cNvPr>
          <p:cNvGrpSpPr/>
          <p:nvPr/>
        </p:nvGrpSpPr>
        <p:grpSpPr>
          <a:xfrm>
            <a:off x="727523" y="1511370"/>
            <a:ext cx="4754880" cy="4667090"/>
            <a:chOff x="581751" y="1511370"/>
            <a:chExt cx="4754880" cy="4667090"/>
          </a:xfrm>
        </p:grpSpPr>
        <p:sp>
          <p:nvSpPr>
            <p:cNvPr id="14" name="TextBox 13">
              <a:extLst>
                <a:ext uri="{FF2B5EF4-FFF2-40B4-BE49-F238E27FC236}">
                  <a16:creationId xmlns:a16="http://schemas.microsoft.com/office/drawing/2014/main" id="{952EEAEE-0068-A044-B1B1-AFE339BAAB37}"/>
                </a:ext>
              </a:extLst>
            </p:cNvPr>
            <p:cNvSpPr txBox="1"/>
            <p:nvPr/>
          </p:nvSpPr>
          <p:spPr>
            <a:xfrm>
              <a:off x="1064436" y="5532129"/>
              <a:ext cx="3789509" cy="646331"/>
            </a:xfrm>
            <a:prstGeom prst="rect">
              <a:avLst/>
            </a:prstGeom>
            <a:noFill/>
          </p:spPr>
          <p:txBody>
            <a:bodyPr wrap="square" rtlCol="0">
              <a:spAutoFit/>
            </a:bodyPr>
            <a:lstStyle/>
            <a:p>
              <a:pPr algn="ctr"/>
              <a:r>
                <a:rPr lang="en-US" dirty="0"/>
                <a:t>Overlapping Power Grid Stability Level Curves</a:t>
              </a:r>
            </a:p>
          </p:txBody>
        </p:sp>
        <p:pic>
          <p:nvPicPr>
            <p:cNvPr id="15" name="Picture 14">
              <a:extLst>
                <a:ext uri="{FF2B5EF4-FFF2-40B4-BE49-F238E27FC236}">
                  <a16:creationId xmlns:a16="http://schemas.microsoft.com/office/drawing/2014/main" id="{CD287260-B331-DD4D-AB9B-1CF8C1714FA6}"/>
                </a:ext>
              </a:extLst>
            </p:cNvPr>
            <p:cNvPicPr>
              <a:picLocks noChangeAspect="1"/>
            </p:cNvPicPr>
            <p:nvPr/>
          </p:nvPicPr>
          <p:blipFill>
            <a:blip r:embed="rId4"/>
            <a:stretch>
              <a:fillRect/>
            </a:stretch>
          </p:blipFill>
          <p:spPr>
            <a:xfrm>
              <a:off x="581751" y="1511370"/>
              <a:ext cx="4754880" cy="3835259"/>
            </a:xfrm>
            <a:prstGeom prst="rect">
              <a:avLst/>
            </a:prstGeom>
          </p:spPr>
        </p:pic>
      </p:grpSp>
    </p:spTree>
    <p:extLst>
      <p:ext uri="{BB962C8B-B14F-4D97-AF65-F5344CB8AC3E}">
        <p14:creationId xmlns:p14="http://schemas.microsoft.com/office/powerpoint/2010/main" val="130506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en-US" sz="3200" dirty="0"/>
                  <a:t>Security / Stability -&gt; Reward Objective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i="1">
                            <a:latin typeface="Cambria Math" panose="02040503050406030204" pitchFamily="18" charset="0"/>
                          </a:rPr>
                          <m:t>2</m:t>
                        </m:r>
                      </m:sup>
                    </m:sSup>
                  </m:oMath>
                </a14:m>
                <a:endParaRPr lang="en-US" sz="3200" dirty="0">
                  <a:latin typeface="Cambria Math" panose="02040503050406030204" pitchFamily="18" charset="0"/>
                  <a:ea typeface="Cambria Math" panose="02040503050406030204" pitchFamily="18" charset="0"/>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513" t="-17391" b="-32609"/>
                </a:stretch>
              </a:blipFill>
            </p:spPr>
            <p:txBody>
              <a:bodyPr/>
              <a:lstStyle/>
              <a:p>
                <a:r>
                  <a:rPr lang="en-US">
                    <a:noFill/>
                  </a:rPr>
                  <a:t> </a:t>
                </a:r>
              </a:p>
            </p:txBody>
          </p:sp>
        </mc:Fallback>
      </mc:AlternateContent>
      <p:sp>
        <p:nvSpPr>
          <p:cNvPr id="3" name="Slide Number Placeholder 2"/>
          <p:cNvSpPr>
            <a:spLocks noGrp="1"/>
          </p:cNvSpPr>
          <p:nvPr>
            <p:ph type="sldNum" sz="quarter" idx="4"/>
          </p:nvPr>
        </p:nvSpPr>
        <p:spPr/>
        <p:txBody>
          <a:bodyPr/>
          <a:lstStyle/>
          <a:p>
            <a:fld id="{4FAB73BC-B049-4115-A692-8D63A059BFB8}" type="slidenum">
              <a:rPr lang="en-US" smtClean="0"/>
              <a:pPr/>
              <a:t>12</a:t>
            </a:fld>
            <a:endParaRPr lang="en-US" dirty="0"/>
          </a:p>
        </p:txBody>
      </p:sp>
      <p:grpSp>
        <p:nvGrpSpPr>
          <p:cNvPr id="5" name="Group 4">
            <a:extLst>
              <a:ext uri="{FF2B5EF4-FFF2-40B4-BE49-F238E27FC236}">
                <a16:creationId xmlns:a16="http://schemas.microsoft.com/office/drawing/2014/main" id="{FEF805E2-9182-F64C-BE2B-30BC308C8568}"/>
              </a:ext>
            </a:extLst>
          </p:cNvPr>
          <p:cNvGrpSpPr/>
          <p:nvPr/>
        </p:nvGrpSpPr>
        <p:grpSpPr>
          <a:xfrm>
            <a:off x="6683596" y="1450855"/>
            <a:ext cx="4314258" cy="4450607"/>
            <a:chOff x="6683596" y="1450855"/>
            <a:chExt cx="4314258" cy="4450607"/>
          </a:xfrm>
        </p:grpSpPr>
        <p:sp>
          <p:nvSpPr>
            <p:cNvPr id="8" name="TextBox 7"/>
            <p:cNvSpPr txBox="1"/>
            <p:nvPr/>
          </p:nvSpPr>
          <p:spPr>
            <a:xfrm>
              <a:off x="6683596" y="5532130"/>
              <a:ext cx="4314258" cy="369332"/>
            </a:xfrm>
            <a:prstGeom prst="rect">
              <a:avLst/>
            </a:prstGeom>
            <a:noFill/>
          </p:spPr>
          <p:txBody>
            <a:bodyPr wrap="none" rtlCol="0">
              <a:spAutoFit/>
            </a:bodyPr>
            <a:lstStyle/>
            <a:p>
              <a:pPr algn="ctr"/>
              <a:r>
                <a:rPr lang="en-US" dirty="0"/>
                <a:t>2D Slice of Reward (Learning Objective)</a:t>
              </a:r>
            </a:p>
          </p:txBody>
        </p:sp>
        <p:pic>
          <p:nvPicPr>
            <p:cNvPr id="12" name="Picture 11">
              <a:extLst>
                <a:ext uri="{FF2B5EF4-FFF2-40B4-BE49-F238E27FC236}">
                  <a16:creationId xmlns:a16="http://schemas.microsoft.com/office/drawing/2014/main" id="{10673FD9-24B4-B140-A3F9-B377CE8E77E9}"/>
                </a:ext>
              </a:extLst>
            </p:cNvPr>
            <p:cNvPicPr>
              <a:picLocks noChangeAspect="1"/>
            </p:cNvPicPr>
            <p:nvPr/>
          </p:nvPicPr>
          <p:blipFill>
            <a:blip r:embed="rId3">
              <a:extLst>
                <a:ext uri="{28A0092B-C50C-407E-A947-70E740481C1C}">
                  <a14:useLocalDpi xmlns:a14="http://schemas.microsoft.com/office/drawing/2010/main" val="0"/>
                </a:ext>
              </a:extLst>
            </a:blip>
            <a:srcRect t="30" b="30"/>
            <a:stretch>
              <a:fillRect/>
            </a:stretch>
          </p:blipFill>
          <p:spPr bwMode="auto">
            <a:xfrm>
              <a:off x="6874757" y="1450855"/>
              <a:ext cx="3931920" cy="3956288"/>
            </a:xfrm>
            <a:prstGeom prst="rect">
              <a:avLst/>
            </a:prstGeom>
            <a:ln>
              <a:noFill/>
            </a:ln>
            <a:extLst>
              <a:ext uri="{53640926-AAD7-44D8-BBD7-CCE9431645EC}">
                <a14:shadowObscured xmlns:a14="http://schemas.microsoft.com/office/drawing/2010/main"/>
              </a:ext>
            </a:extLst>
          </p:spPr>
        </p:pic>
      </p:grpSp>
      <p:grpSp>
        <p:nvGrpSpPr>
          <p:cNvPr id="13" name="Group 12">
            <a:extLst>
              <a:ext uri="{FF2B5EF4-FFF2-40B4-BE49-F238E27FC236}">
                <a16:creationId xmlns:a16="http://schemas.microsoft.com/office/drawing/2014/main" id="{4D99D33C-F499-7A4B-9EF7-C340EC653436}"/>
              </a:ext>
            </a:extLst>
          </p:cNvPr>
          <p:cNvGrpSpPr/>
          <p:nvPr/>
        </p:nvGrpSpPr>
        <p:grpSpPr>
          <a:xfrm>
            <a:off x="727523" y="1511370"/>
            <a:ext cx="4754880" cy="4667090"/>
            <a:chOff x="581751" y="1511370"/>
            <a:chExt cx="4754880" cy="4667090"/>
          </a:xfrm>
        </p:grpSpPr>
        <p:sp>
          <p:nvSpPr>
            <p:cNvPr id="14" name="TextBox 13">
              <a:extLst>
                <a:ext uri="{FF2B5EF4-FFF2-40B4-BE49-F238E27FC236}">
                  <a16:creationId xmlns:a16="http://schemas.microsoft.com/office/drawing/2014/main" id="{952EEAEE-0068-A044-B1B1-AFE339BAAB37}"/>
                </a:ext>
              </a:extLst>
            </p:cNvPr>
            <p:cNvSpPr txBox="1"/>
            <p:nvPr/>
          </p:nvSpPr>
          <p:spPr>
            <a:xfrm>
              <a:off x="1064436" y="5532129"/>
              <a:ext cx="3789509" cy="646331"/>
            </a:xfrm>
            <a:prstGeom prst="rect">
              <a:avLst/>
            </a:prstGeom>
            <a:noFill/>
          </p:spPr>
          <p:txBody>
            <a:bodyPr wrap="square" rtlCol="0">
              <a:spAutoFit/>
            </a:bodyPr>
            <a:lstStyle/>
            <a:p>
              <a:pPr algn="ctr"/>
              <a:r>
                <a:rPr lang="en-US" dirty="0"/>
                <a:t>Overlapping Power Grid Stability Level Curves</a:t>
              </a:r>
            </a:p>
          </p:txBody>
        </p:sp>
        <p:pic>
          <p:nvPicPr>
            <p:cNvPr id="15" name="Picture 14">
              <a:extLst>
                <a:ext uri="{FF2B5EF4-FFF2-40B4-BE49-F238E27FC236}">
                  <a16:creationId xmlns:a16="http://schemas.microsoft.com/office/drawing/2014/main" id="{CD287260-B331-DD4D-AB9B-1CF8C1714FA6}"/>
                </a:ext>
              </a:extLst>
            </p:cNvPr>
            <p:cNvPicPr>
              <a:picLocks noChangeAspect="1"/>
            </p:cNvPicPr>
            <p:nvPr/>
          </p:nvPicPr>
          <p:blipFill>
            <a:blip r:embed="rId4"/>
            <a:stretch>
              <a:fillRect/>
            </a:stretch>
          </p:blipFill>
          <p:spPr>
            <a:xfrm>
              <a:off x="581751" y="1511370"/>
              <a:ext cx="4754880" cy="3835259"/>
            </a:xfrm>
            <a:prstGeom prst="rect">
              <a:avLst/>
            </a:prstGeom>
          </p:spPr>
        </p:pic>
      </p:grpSp>
    </p:spTree>
    <p:extLst>
      <p:ext uri="{BB962C8B-B14F-4D97-AF65-F5344CB8AC3E}">
        <p14:creationId xmlns:p14="http://schemas.microsoft.com/office/powerpoint/2010/main" val="121656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en-US" sz="3200" dirty="0"/>
                  <a:t>Security / Stability -&gt; Reward Objective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i="1">
                            <a:latin typeface="Cambria Math" panose="02040503050406030204" pitchFamily="18" charset="0"/>
                          </a:rPr>
                          <m:t>3</m:t>
                        </m:r>
                      </m:sup>
                    </m:sSup>
                  </m:oMath>
                </a14:m>
                <a:endParaRPr lang="en-US" sz="3200" dirty="0">
                  <a:latin typeface="Cambria Math" panose="02040503050406030204" pitchFamily="18" charset="0"/>
                  <a:ea typeface="Cambria Math" panose="02040503050406030204" pitchFamily="18" charset="0"/>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513" t="-17391" b="-32609"/>
                </a:stretch>
              </a:blipFill>
            </p:spPr>
            <p:txBody>
              <a:bodyPr/>
              <a:lstStyle/>
              <a:p>
                <a:r>
                  <a:rPr lang="en-US">
                    <a:noFill/>
                  </a:rPr>
                  <a:t> </a:t>
                </a:r>
              </a:p>
            </p:txBody>
          </p:sp>
        </mc:Fallback>
      </mc:AlternateContent>
      <p:sp>
        <p:nvSpPr>
          <p:cNvPr id="3" name="Slide Number Placeholder 2"/>
          <p:cNvSpPr>
            <a:spLocks noGrp="1"/>
          </p:cNvSpPr>
          <p:nvPr>
            <p:ph type="sldNum" sz="quarter" idx="4"/>
          </p:nvPr>
        </p:nvSpPr>
        <p:spPr/>
        <p:txBody>
          <a:bodyPr/>
          <a:lstStyle/>
          <a:p>
            <a:fld id="{4FAB73BC-B049-4115-A692-8D63A059BFB8}" type="slidenum">
              <a:rPr lang="en-US" smtClean="0"/>
              <a:pPr/>
              <a:t>13</a:t>
            </a:fld>
            <a:endParaRPr lang="en-US" dirty="0"/>
          </a:p>
        </p:txBody>
      </p:sp>
      <p:grpSp>
        <p:nvGrpSpPr>
          <p:cNvPr id="5" name="Group 4">
            <a:extLst>
              <a:ext uri="{FF2B5EF4-FFF2-40B4-BE49-F238E27FC236}">
                <a16:creationId xmlns:a16="http://schemas.microsoft.com/office/drawing/2014/main" id="{FEF805E2-9182-F64C-BE2B-30BC308C8568}"/>
              </a:ext>
            </a:extLst>
          </p:cNvPr>
          <p:cNvGrpSpPr/>
          <p:nvPr/>
        </p:nvGrpSpPr>
        <p:grpSpPr>
          <a:xfrm>
            <a:off x="6683596" y="1450855"/>
            <a:ext cx="4314258" cy="4450607"/>
            <a:chOff x="6683596" y="1450855"/>
            <a:chExt cx="4314258" cy="4450607"/>
          </a:xfrm>
        </p:grpSpPr>
        <p:sp>
          <p:nvSpPr>
            <p:cNvPr id="8" name="TextBox 7"/>
            <p:cNvSpPr txBox="1"/>
            <p:nvPr/>
          </p:nvSpPr>
          <p:spPr>
            <a:xfrm>
              <a:off x="6683596" y="5532130"/>
              <a:ext cx="4314258" cy="369332"/>
            </a:xfrm>
            <a:prstGeom prst="rect">
              <a:avLst/>
            </a:prstGeom>
            <a:noFill/>
          </p:spPr>
          <p:txBody>
            <a:bodyPr wrap="none" rtlCol="0">
              <a:spAutoFit/>
            </a:bodyPr>
            <a:lstStyle/>
            <a:p>
              <a:pPr algn="ctr"/>
              <a:r>
                <a:rPr lang="en-US" dirty="0"/>
                <a:t>2D Slice of Reward (Learning Objective)</a:t>
              </a:r>
            </a:p>
          </p:txBody>
        </p:sp>
        <p:pic>
          <p:nvPicPr>
            <p:cNvPr id="12" name="Picture 11">
              <a:extLst>
                <a:ext uri="{FF2B5EF4-FFF2-40B4-BE49-F238E27FC236}">
                  <a16:creationId xmlns:a16="http://schemas.microsoft.com/office/drawing/2014/main" id="{10673FD9-24B4-B140-A3F9-B377CE8E77E9}"/>
                </a:ext>
              </a:extLst>
            </p:cNvPr>
            <p:cNvPicPr>
              <a:picLocks noChangeAspect="1"/>
            </p:cNvPicPr>
            <p:nvPr/>
          </p:nvPicPr>
          <p:blipFill>
            <a:blip r:embed="rId3"/>
            <a:srcRect t="22" b="22"/>
            <a:stretch/>
          </p:blipFill>
          <p:spPr bwMode="auto">
            <a:xfrm>
              <a:off x="6874757" y="1450855"/>
              <a:ext cx="3931920" cy="3956288"/>
            </a:xfrm>
            <a:prstGeom prst="rect">
              <a:avLst/>
            </a:prstGeom>
            <a:ln>
              <a:noFill/>
            </a:ln>
            <a:extLst>
              <a:ext uri="{53640926-AAD7-44D8-BBD7-CCE9431645EC}">
                <a14:shadowObscured xmlns:a14="http://schemas.microsoft.com/office/drawing/2010/main"/>
              </a:ext>
            </a:extLst>
          </p:spPr>
        </p:pic>
      </p:grpSp>
      <p:grpSp>
        <p:nvGrpSpPr>
          <p:cNvPr id="13" name="Group 12">
            <a:extLst>
              <a:ext uri="{FF2B5EF4-FFF2-40B4-BE49-F238E27FC236}">
                <a16:creationId xmlns:a16="http://schemas.microsoft.com/office/drawing/2014/main" id="{4D99D33C-F499-7A4B-9EF7-C340EC653436}"/>
              </a:ext>
            </a:extLst>
          </p:cNvPr>
          <p:cNvGrpSpPr/>
          <p:nvPr/>
        </p:nvGrpSpPr>
        <p:grpSpPr>
          <a:xfrm>
            <a:off x="727523" y="1511370"/>
            <a:ext cx="4754880" cy="4667090"/>
            <a:chOff x="581751" y="1511370"/>
            <a:chExt cx="4754880" cy="4667090"/>
          </a:xfrm>
        </p:grpSpPr>
        <p:sp>
          <p:nvSpPr>
            <p:cNvPr id="14" name="TextBox 13">
              <a:extLst>
                <a:ext uri="{FF2B5EF4-FFF2-40B4-BE49-F238E27FC236}">
                  <a16:creationId xmlns:a16="http://schemas.microsoft.com/office/drawing/2014/main" id="{952EEAEE-0068-A044-B1B1-AFE339BAAB37}"/>
                </a:ext>
              </a:extLst>
            </p:cNvPr>
            <p:cNvSpPr txBox="1"/>
            <p:nvPr/>
          </p:nvSpPr>
          <p:spPr>
            <a:xfrm>
              <a:off x="1064436" y="5532129"/>
              <a:ext cx="3789509" cy="646331"/>
            </a:xfrm>
            <a:prstGeom prst="rect">
              <a:avLst/>
            </a:prstGeom>
            <a:noFill/>
          </p:spPr>
          <p:txBody>
            <a:bodyPr wrap="square" rtlCol="0">
              <a:spAutoFit/>
            </a:bodyPr>
            <a:lstStyle/>
            <a:p>
              <a:pPr algn="ctr"/>
              <a:r>
                <a:rPr lang="en-US" dirty="0"/>
                <a:t>Overlapping Power Grid Stability Level Curves</a:t>
              </a:r>
            </a:p>
          </p:txBody>
        </p:sp>
        <p:pic>
          <p:nvPicPr>
            <p:cNvPr id="15" name="Picture 14">
              <a:extLst>
                <a:ext uri="{FF2B5EF4-FFF2-40B4-BE49-F238E27FC236}">
                  <a16:creationId xmlns:a16="http://schemas.microsoft.com/office/drawing/2014/main" id="{CD287260-B331-DD4D-AB9B-1CF8C1714FA6}"/>
                </a:ext>
              </a:extLst>
            </p:cNvPr>
            <p:cNvPicPr>
              <a:picLocks noChangeAspect="1"/>
            </p:cNvPicPr>
            <p:nvPr/>
          </p:nvPicPr>
          <p:blipFill>
            <a:blip r:embed="rId4"/>
            <a:stretch>
              <a:fillRect/>
            </a:stretch>
          </p:blipFill>
          <p:spPr>
            <a:xfrm>
              <a:off x="581751" y="1511370"/>
              <a:ext cx="4754880" cy="3835259"/>
            </a:xfrm>
            <a:prstGeom prst="rect">
              <a:avLst/>
            </a:prstGeom>
          </p:spPr>
        </p:pic>
      </p:grpSp>
    </p:spTree>
    <p:extLst>
      <p:ext uri="{BB962C8B-B14F-4D97-AF65-F5344CB8AC3E}">
        <p14:creationId xmlns:p14="http://schemas.microsoft.com/office/powerpoint/2010/main" val="182694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en-US" sz="3200" dirty="0"/>
                  <a:t>Feasibility (3D) &amp; Reward (2D slice) Objective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i="1">
                            <a:latin typeface="Cambria Math" panose="02040503050406030204" pitchFamily="18" charset="0"/>
                          </a:rPr>
                          <m:t>1</m:t>
                        </m:r>
                      </m:sup>
                    </m:sSup>
                  </m:oMath>
                </a14:m>
                <a:endParaRPr lang="en-US" sz="3200" dirty="0"/>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513" t="-13043" b="-34783"/>
                </a:stretch>
              </a:blipFill>
            </p:spPr>
            <p:txBody>
              <a:bodyPr/>
              <a:lstStyle/>
              <a:p>
                <a:r>
                  <a:rPr lang="en-US">
                    <a:noFill/>
                  </a:rPr>
                  <a:t> </a:t>
                </a:r>
              </a:p>
            </p:txBody>
          </p:sp>
        </mc:Fallback>
      </mc:AlternateContent>
      <p:sp>
        <p:nvSpPr>
          <p:cNvPr id="3" name="Slide Number Placeholder 2"/>
          <p:cNvSpPr>
            <a:spLocks noGrp="1"/>
          </p:cNvSpPr>
          <p:nvPr>
            <p:ph type="sldNum" sz="quarter" idx="4"/>
          </p:nvPr>
        </p:nvSpPr>
        <p:spPr/>
        <p:txBody>
          <a:bodyPr/>
          <a:lstStyle/>
          <a:p>
            <a:fld id="{4FAB73BC-B049-4115-A692-8D63A059BFB8}" type="slidenum">
              <a:rPr lang="en-US" smtClean="0"/>
              <a:pPr/>
              <a:t>14</a:t>
            </a:fld>
            <a:endParaRPr lang="en-US" dirty="0"/>
          </a:p>
        </p:txBody>
      </p:sp>
      <p:sp>
        <p:nvSpPr>
          <p:cNvPr id="7" name="TextBox 6"/>
          <p:cNvSpPr txBox="1"/>
          <p:nvPr/>
        </p:nvSpPr>
        <p:spPr>
          <a:xfrm>
            <a:off x="1243492" y="5532130"/>
            <a:ext cx="3789509" cy="369332"/>
          </a:xfrm>
          <a:prstGeom prst="rect">
            <a:avLst/>
          </a:prstGeom>
          <a:noFill/>
        </p:spPr>
        <p:txBody>
          <a:bodyPr wrap="square" rtlCol="0">
            <a:spAutoFit/>
          </a:bodyPr>
          <a:lstStyle/>
          <a:p>
            <a:pPr algn="ctr"/>
            <a:r>
              <a:rPr lang="en-US" dirty="0"/>
              <a:t>3D Reward Space</a:t>
            </a:r>
          </a:p>
        </p:txBody>
      </p:sp>
      <p:grpSp>
        <p:nvGrpSpPr>
          <p:cNvPr id="5" name="Group 4">
            <a:extLst>
              <a:ext uri="{FF2B5EF4-FFF2-40B4-BE49-F238E27FC236}">
                <a16:creationId xmlns:a16="http://schemas.microsoft.com/office/drawing/2014/main" id="{FEF805E2-9182-F64C-BE2B-30BC308C8568}"/>
              </a:ext>
            </a:extLst>
          </p:cNvPr>
          <p:cNvGrpSpPr/>
          <p:nvPr/>
        </p:nvGrpSpPr>
        <p:grpSpPr>
          <a:xfrm>
            <a:off x="6683596" y="1450855"/>
            <a:ext cx="4314258" cy="4450607"/>
            <a:chOff x="6683596" y="1450855"/>
            <a:chExt cx="4314258" cy="4450607"/>
          </a:xfrm>
        </p:grpSpPr>
        <p:sp>
          <p:nvSpPr>
            <p:cNvPr id="8" name="TextBox 7"/>
            <p:cNvSpPr txBox="1"/>
            <p:nvPr/>
          </p:nvSpPr>
          <p:spPr>
            <a:xfrm>
              <a:off x="6683596" y="5532130"/>
              <a:ext cx="4314258" cy="369332"/>
            </a:xfrm>
            <a:prstGeom prst="rect">
              <a:avLst/>
            </a:prstGeom>
            <a:noFill/>
          </p:spPr>
          <p:txBody>
            <a:bodyPr wrap="none" rtlCol="0">
              <a:spAutoFit/>
            </a:bodyPr>
            <a:lstStyle/>
            <a:p>
              <a:pPr algn="ctr"/>
              <a:r>
                <a:rPr lang="en-US" dirty="0"/>
                <a:t>2D Slice of Reward (Learning Objective)</a:t>
              </a:r>
            </a:p>
          </p:txBody>
        </p:sp>
        <p:pic>
          <p:nvPicPr>
            <p:cNvPr id="12" name="Picture 11">
              <a:extLst>
                <a:ext uri="{FF2B5EF4-FFF2-40B4-BE49-F238E27FC236}">
                  <a16:creationId xmlns:a16="http://schemas.microsoft.com/office/drawing/2014/main" id="{10673FD9-24B4-B140-A3F9-B377CE8E77E9}"/>
                </a:ext>
              </a:extLst>
            </p:cNvPr>
            <p:cNvPicPr>
              <a:picLocks noChangeAspect="1"/>
            </p:cNvPicPr>
            <p:nvPr/>
          </p:nvPicPr>
          <p:blipFill>
            <a:blip r:embed="rId3"/>
            <a:srcRect t="22" b="22"/>
            <a:stretch/>
          </p:blipFill>
          <p:spPr bwMode="auto">
            <a:xfrm>
              <a:off x="6874757" y="1450855"/>
              <a:ext cx="3931920" cy="3956288"/>
            </a:xfrm>
            <a:prstGeom prst="rect">
              <a:avLst/>
            </a:prstGeom>
            <a:ln>
              <a:noFill/>
            </a:ln>
            <a:extLst>
              <a:ext uri="{53640926-AAD7-44D8-BBD7-CCE9431645EC}">
                <a14:shadowObscured xmlns:a14="http://schemas.microsoft.com/office/drawing/2010/main"/>
              </a:ext>
            </a:extLst>
          </p:spPr>
        </p:pic>
      </p:grpSp>
      <p:grpSp>
        <p:nvGrpSpPr>
          <p:cNvPr id="10" name="Group 9">
            <a:extLst>
              <a:ext uri="{FF2B5EF4-FFF2-40B4-BE49-F238E27FC236}">
                <a16:creationId xmlns:a16="http://schemas.microsoft.com/office/drawing/2014/main" id="{8AA891D7-6794-0141-9775-3E6FACA017C4}"/>
              </a:ext>
            </a:extLst>
          </p:cNvPr>
          <p:cNvGrpSpPr>
            <a:grpSpLocks noChangeAspect="1"/>
          </p:cNvGrpSpPr>
          <p:nvPr/>
        </p:nvGrpSpPr>
        <p:grpSpPr>
          <a:xfrm>
            <a:off x="585216" y="1508760"/>
            <a:ext cx="5120640" cy="4025151"/>
            <a:chOff x="2551176" y="1508760"/>
            <a:chExt cx="6400800" cy="5031432"/>
          </a:xfrm>
        </p:grpSpPr>
        <p:pic>
          <p:nvPicPr>
            <p:cNvPr id="13" name="Picture 12">
              <a:extLst>
                <a:ext uri="{FF2B5EF4-FFF2-40B4-BE49-F238E27FC236}">
                  <a16:creationId xmlns:a16="http://schemas.microsoft.com/office/drawing/2014/main" id="{23798B22-19BF-034B-A499-39DECF5C9D75}"/>
                </a:ext>
              </a:extLst>
            </p:cNvPr>
            <p:cNvPicPr>
              <a:picLocks noChangeAspect="1"/>
            </p:cNvPicPr>
            <p:nvPr/>
          </p:nvPicPr>
          <p:blipFill>
            <a:blip r:embed="rId4"/>
            <a:stretch>
              <a:fillRect/>
            </a:stretch>
          </p:blipFill>
          <p:spPr>
            <a:xfrm>
              <a:off x="2551176" y="1508760"/>
              <a:ext cx="6400800" cy="4800600"/>
            </a:xfrm>
            <a:prstGeom prst="rect">
              <a:avLst/>
            </a:prstGeom>
          </p:spPr>
        </p:pic>
        <p:sp>
          <p:nvSpPr>
            <p:cNvPr id="14" name="TextBox 13">
              <a:extLst>
                <a:ext uri="{FF2B5EF4-FFF2-40B4-BE49-F238E27FC236}">
                  <a16:creationId xmlns:a16="http://schemas.microsoft.com/office/drawing/2014/main" id="{4AC8ED28-2B32-4D4A-9608-2AB6396EB7C4}"/>
                </a:ext>
              </a:extLst>
            </p:cNvPr>
            <p:cNvSpPr txBox="1"/>
            <p:nvPr/>
          </p:nvSpPr>
          <p:spPr>
            <a:xfrm>
              <a:off x="2867699" y="6155471"/>
              <a:ext cx="5874026" cy="384721"/>
            </a:xfrm>
            <a:prstGeom prst="rect">
              <a:avLst/>
            </a:prstGeom>
            <a:noFill/>
          </p:spPr>
          <p:txBody>
            <a:bodyPr wrap="square" rtlCol="0">
              <a:spAutoFit/>
            </a:bodyPr>
            <a:lstStyle/>
            <a:p>
              <a:pPr defTabSz="914400"/>
              <a:r>
                <a:rPr lang="en-US" sz="1400" dirty="0">
                  <a:solidFill>
                    <a:prstClr val="black"/>
                  </a:solidFill>
                  <a:latin typeface="Calibri" panose="020F0502020204030204"/>
                </a:rPr>
                <a:t>Optimum (3D) discretized feasible load is at (2.24,0.80,2.88)</a:t>
              </a:r>
            </a:p>
          </p:txBody>
        </p:sp>
      </p:grpSp>
    </p:spTree>
    <p:extLst>
      <p:ext uri="{BB962C8B-B14F-4D97-AF65-F5344CB8AC3E}">
        <p14:creationId xmlns:p14="http://schemas.microsoft.com/office/powerpoint/2010/main" val="390849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en-US" sz="3200" dirty="0"/>
                  <a:t>Feasibility (3D) &amp; Reward (2D slice) Objective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i="1">
                            <a:latin typeface="Cambria Math" panose="02040503050406030204" pitchFamily="18" charset="0"/>
                          </a:rPr>
                          <m:t>2</m:t>
                        </m:r>
                      </m:sup>
                    </m:sSup>
                  </m:oMath>
                </a14:m>
                <a:endParaRPr lang="en-US" sz="3200" dirty="0"/>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513" t="-13043" b="-34783"/>
                </a:stretch>
              </a:blipFill>
            </p:spPr>
            <p:txBody>
              <a:bodyPr/>
              <a:lstStyle/>
              <a:p>
                <a:r>
                  <a:rPr lang="en-US">
                    <a:noFill/>
                  </a:rPr>
                  <a:t> </a:t>
                </a:r>
              </a:p>
            </p:txBody>
          </p:sp>
        </mc:Fallback>
      </mc:AlternateContent>
      <p:sp>
        <p:nvSpPr>
          <p:cNvPr id="3" name="Slide Number Placeholder 2"/>
          <p:cNvSpPr>
            <a:spLocks noGrp="1"/>
          </p:cNvSpPr>
          <p:nvPr>
            <p:ph type="sldNum" sz="quarter" idx="4"/>
          </p:nvPr>
        </p:nvSpPr>
        <p:spPr/>
        <p:txBody>
          <a:bodyPr/>
          <a:lstStyle/>
          <a:p>
            <a:fld id="{4FAB73BC-B049-4115-A692-8D63A059BFB8}" type="slidenum">
              <a:rPr lang="en-US" smtClean="0"/>
              <a:pPr/>
              <a:t>15</a:t>
            </a:fld>
            <a:endParaRPr lang="en-US" dirty="0"/>
          </a:p>
        </p:txBody>
      </p:sp>
      <p:sp>
        <p:nvSpPr>
          <p:cNvPr id="7" name="TextBox 6"/>
          <p:cNvSpPr txBox="1"/>
          <p:nvPr/>
        </p:nvSpPr>
        <p:spPr>
          <a:xfrm>
            <a:off x="1243492" y="5532130"/>
            <a:ext cx="3789509" cy="369332"/>
          </a:xfrm>
          <a:prstGeom prst="rect">
            <a:avLst/>
          </a:prstGeom>
          <a:noFill/>
        </p:spPr>
        <p:txBody>
          <a:bodyPr wrap="square" rtlCol="0">
            <a:spAutoFit/>
          </a:bodyPr>
          <a:lstStyle/>
          <a:p>
            <a:pPr algn="ctr"/>
            <a:r>
              <a:rPr lang="en-US" dirty="0"/>
              <a:t>3D Reward Space</a:t>
            </a:r>
          </a:p>
        </p:txBody>
      </p:sp>
      <p:grpSp>
        <p:nvGrpSpPr>
          <p:cNvPr id="5" name="Group 4">
            <a:extLst>
              <a:ext uri="{FF2B5EF4-FFF2-40B4-BE49-F238E27FC236}">
                <a16:creationId xmlns:a16="http://schemas.microsoft.com/office/drawing/2014/main" id="{FEF805E2-9182-F64C-BE2B-30BC308C8568}"/>
              </a:ext>
            </a:extLst>
          </p:cNvPr>
          <p:cNvGrpSpPr/>
          <p:nvPr/>
        </p:nvGrpSpPr>
        <p:grpSpPr>
          <a:xfrm>
            <a:off x="6683596" y="1450855"/>
            <a:ext cx="4314258" cy="4450607"/>
            <a:chOff x="6683596" y="1450855"/>
            <a:chExt cx="4314258" cy="4450607"/>
          </a:xfrm>
        </p:grpSpPr>
        <p:sp>
          <p:nvSpPr>
            <p:cNvPr id="8" name="TextBox 7"/>
            <p:cNvSpPr txBox="1"/>
            <p:nvPr/>
          </p:nvSpPr>
          <p:spPr>
            <a:xfrm>
              <a:off x="6683596" y="5532130"/>
              <a:ext cx="4314258" cy="369332"/>
            </a:xfrm>
            <a:prstGeom prst="rect">
              <a:avLst/>
            </a:prstGeom>
            <a:noFill/>
          </p:spPr>
          <p:txBody>
            <a:bodyPr wrap="none" rtlCol="0">
              <a:spAutoFit/>
            </a:bodyPr>
            <a:lstStyle/>
            <a:p>
              <a:pPr algn="ctr"/>
              <a:r>
                <a:rPr lang="en-US" dirty="0"/>
                <a:t>2D Slice of Reward (Learning Objective)</a:t>
              </a:r>
            </a:p>
          </p:txBody>
        </p:sp>
        <p:pic>
          <p:nvPicPr>
            <p:cNvPr id="12" name="Picture 11">
              <a:extLst>
                <a:ext uri="{FF2B5EF4-FFF2-40B4-BE49-F238E27FC236}">
                  <a16:creationId xmlns:a16="http://schemas.microsoft.com/office/drawing/2014/main" id="{10673FD9-24B4-B140-A3F9-B377CE8E77E9}"/>
                </a:ext>
              </a:extLst>
            </p:cNvPr>
            <p:cNvPicPr>
              <a:picLocks noChangeAspect="1"/>
            </p:cNvPicPr>
            <p:nvPr/>
          </p:nvPicPr>
          <p:blipFill>
            <a:blip r:embed="rId3">
              <a:extLst>
                <a:ext uri="{28A0092B-C50C-407E-A947-70E740481C1C}">
                  <a14:useLocalDpi xmlns:a14="http://schemas.microsoft.com/office/drawing/2010/main" val="0"/>
                </a:ext>
              </a:extLst>
            </a:blip>
            <a:srcRect t="30" b="30"/>
            <a:stretch>
              <a:fillRect/>
            </a:stretch>
          </p:blipFill>
          <p:spPr bwMode="auto">
            <a:xfrm>
              <a:off x="6874757" y="1450855"/>
              <a:ext cx="3931920" cy="3956288"/>
            </a:xfrm>
            <a:prstGeom prst="rect">
              <a:avLst/>
            </a:prstGeom>
            <a:ln>
              <a:noFill/>
            </a:ln>
            <a:extLst>
              <a:ext uri="{53640926-AAD7-44D8-BBD7-CCE9431645EC}">
                <a14:shadowObscured xmlns:a14="http://schemas.microsoft.com/office/drawing/2010/main"/>
              </a:ext>
            </a:extLst>
          </p:spPr>
        </p:pic>
      </p:grpSp>
      <p:grpSp>
        <p:nvGrpSpPr>
          <p:cNvPr id="10" name="Group 9">
            <a:extLst>
              <a:ext uri="{FF2B5EF4-FFF2-40B4-BE49-F238E27FC236}">
                <a16:creationId xmlns:a16="http://schemas.microsoft.com/office/drawing/2014/main" id="{8AA891D7-6794-0141-9775-3E6FACA017C4}"/>
              </a:ext>
            </a:extLst>
          </p:cNvPr>
          <p:cNvGrpSpPr>
            <a:grpSpLocks noChangeAspect="1"/>
          </p:cNvGrpSpPr>
          <p:nvPr/>
        </p:nvGrpSpPr>
        <p:grpSpPr>
          <a:xfrm>
            <a:off x="585216" y="1508760"/>
            <a:ext cx="5120640" cy="4025151"/>
            <a:chOff x="2551176" y="1508760"/>
            <a:chExt cx="6400800" cy="5031432"/>
          </a:xfrm>
        </p:grpSpPr>
        <p:pic>
          <p:nvPicPr>
            <p:cNvPr id="13" name="Picture 12">
              <a:extLst>
                <a:ext uri="{FF2B5EF4-FFF2-40B4-BE49-F238E27FC236}">
                  <a16:creationId xmlns:a16="http://schemas.microsoft.com/office/drawing/2014/main" id="{23798B22-19BF-034B-A499-39DECF5C9D75}"/>
                </a:ext>
              </a:extLst>
            </p:cNvPr>
            <p:cNvPicPr>
              <a:picLocks noChangeAspect="1"/>
            </p:cNvPicPr>
            <p:nvPr/>
          </p:nvPicPr>
          <p:blipFill>
            <a:blip r:embed="rId4"/>
            <a:stretch>
              <a:fillRect/>
            </a:stretch>
          </p:blipFill>
          <p:spPr>
            <a:xfrm>
              <a:off x="2551176" y="1508760"/>
              <a:ext cx="6400800" cy="4800600"/>
            </a:xfrm>
            <a:prstGeom prst="rect">
              <a:avLst/>
            </a:prstGeom>
          </p:spPr>
        </p:pic>
        <p:sp>
          <p:nvSpPr>
            <p:cNvPr id="14" name="TextBox 13">
              <a:extLst>
                <a:ext uri="{FF2B5EF4-FFF2-40B4-BE49-F238E27FC236}">
                  <a16:creationId xmlns:a16="http://schemas.microsoft.com/office/drawing/2014/main" id="{4AC8ED28-2B32-4D4A-9608-2AB6396EB7C4}"/>
                </a:ext>
              </a:extLst>
            </p:cNvPr>
            <p:cNvSpPr txBox="1"/>
            <p:nvPr/>
          </p:nvSpPr>
          <p:spPr>
            <a:xfrm>
              <a:off x="2867699" y="6155471"/>
              <a:ext cx="5874026" cy="384721"/>
            </a:xfrm>
            <a:prstGeom prst="rect">
              <a:avLst/>
            </a:prstGeom>
            <a:noFill/>
          </p:spPr>
          <p:txBody>
            <a:bodyPr wrap="square" rtlCol="0">
              <a:spAutoFit/>
            </a:bodyPr>
            <a:lstStyle/>
            <a:p>
              <a:pPr defTabSz="914400"/>
              <a:r>
                <a:rPr lang="en-US" sz="1400" dirty="0">
                  <a:solidFill>
                    <a:prstClr val="black"/>
                  </a:solidFill>
                  <a:latin typeface="Calibri" panose="020F0502020204030204"/>
                </a:rPr>
                <a:t>Optimum (3D) discretized feasible load is at (2.24,0.80,2.88)</a:t>
              </a:r>
            </a:p>
          </p:txBody>
        </p:sp>
      </p:grpSp>
    </p:spTree>
    <p:extLst>
      <p:ext uri="{BB962C8B-B14F-4D97-AF65-F5344CB8AC3E}">
        <p14:creationId xmlns:p14="http://schemas.microsoft.com/office/powerpoint/2010/main" val="150971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en-US" sz="3200" dirty="0"/>
                  <a:t>Feasibility (3D) &amp; Reward (2D slice) Objective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i="1">
                            <a:latin typeface="Cambria Math" panose="02040503050406030204" pitchFamily="18" charset="0"/>
                          </a:rPr>
                          <m:t>3</m:t>
                        </m:r>
                      </m:sup>
                    </m:sSup>
                  </m:oMath>
                </a14:m>
                <a:endParaRPr lang="en-US" sz="3200" dirty="0"/>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513" t="-13043" b="-34783"/>
                </a:stretch>
              </a:blipFill>
            </p:spPr>
            <p:txBody>
              <a:bodyPr/>
              <a:lstStyle/>
              <a:p>
                <a:r>
                  <a:rPr lang="en-US">
                    <a:noFill/>
                  </a:rPr>
                  <a:t> </a:t>
                </a:r>
              </a:p>
            </p:txBody>
          </p:sp>
        </mc:Fallback>
      </mc:AlternateContent>
      <p:sp>
        <p:nvSpPr>
          <p:cNvPr id="3" name="Slide Number Placeholder 2"/>
          <p:cNvSpPr>
            <a:spLocks noGrp="1"/>
          </p:cNvSpPr>
          <p:nvPr>
            <p:ph type="sldNum" sz="quarter" idx="4"/>
          </p:nvPr>
        </p:nvSpPr>
        <p:spPr/>
        <p:txBody>
          <a:bodyPr/>
          <a:lstStyle/>
          <a:p>
            <a:fld id="{4FAB73BC-B049-4115-A692-8D63A059BFB8}" type="slidenum">
              <a:rPr lang="en-US" smtClean="0"/>
              <a:pPr/>
              <a:t>16</a:t>
            </a:fld>
            <a:endParaRPr lang="en-US" dirty="0"/>
          </a:p>
        </p:txBody>
      </p:sp>
      <p:sp>
        <p:nvSpPr>
          <p:cNvPr id="7" name="TextBox 6"/>
          <p:cNvSpPr txBox="1"/>
          <p:nvPr/>
        </p:nvSpPr>
        <p:spPr>
          <a:xfrm>
            <a:off x="1243492" y="5532130"/>
            <a:ext cx="3789509" cy="369332"/>
          </a:xfrm>
          <a:prstGeom prst="rect">
            <a:avLst/>
          </a:prstGeom>
          <a:noFill/>
        </p:spPr>
        <p:txBody>
          <a:bodyPr wrap="square" rtlCol="0">
            <a:spAutoFit/>
          </a:bodyPr>
          <a:lstStyle/>
          <a:p>
            <a:pPr algn="ctr"/>
            <a:r>
              <a:rPr lang="en-US" dirty="0"/>
              <a:t>3D Reward Space</a:t>
            </a:r>
          </a:p>
        </p:txBody>
      </p:sp>
      <p:grpSp>
        <p:nvGrpSpPr>
          <p:cNvPr id="5" name="Group 4">
            <a:extLst>
              <a:ext uri="{FF2B5EF4-FFF2-40B4-BE49-F238E27FC236}">
                <a16:creationId xmlns:a16="http://schemas.microsoft.com/office/drawing/2014/main" id="{FEF805E2-9182-F64C-BE2B-30BC308C8568}"/>
              </a:ext>
            </a:extLst>
          </p:cNvPr>
          <p:cNvGrpSpPr/>
          <p:nvPr/>
        </p:nvGrpSpPr>
        <p:grpSpPr>
          <a:xfrm>
            <a:off x="6683596" y="1450855"/>
            <a:ext cx="4314258" cy="4450607"/>
            <a:chOff x="6683596" y="1450855"/>
            <a:chExt cx="4314258" cy="4450607"/>
          </a:xfrm>
        </p:grpSpPr>
        <p:sp>
          <p:nvSpPr>
            <p:cNvPr id="8" name="TextBox 7"/>
            <p:cNvSpPr txBox="1"/>
            <p:nvPr/>
          </p:nvSpPr>
          <p:spPr>
            <a:xfrm>
              <a:off x="6683596" y="5532130"/>
              <a:ext cx="4314258" cy="369332"/>
            </a:xfrm>
            <a:prstGeom prst="rect">
              <a:avLst/>
            </a:prstGeom>
            <a:noFill/>
          </p:spPr>
          <p:txBody>
            <a:bodyPr wrap="none" rtlCol="0">
              <a:spAutoFit/>
            </a:bodyPr>
            <a:lstStyle/>
            <a:p>
              <a:pPr algn="ctr"/>
              <a:r>
                <a:rPr lang="en-US" dirty="0"/>
                <a:t>2D Slice of Reward (Learning Objective)</a:t>
              </a:r>
            </a:p>
          </p:txBody>
        </p:sp>
        <p:pic>
          <p:nvPicPr>
            <p:cNvPr id="12" name="Picture 11">
              <a:extLst>
                <a:ext uri="{FF2B5EF4-FFF2-40B4-BE49-F238E27FC236}">
                  <a16:creationId xmlns:a16="http://schemas.microsoft.com/office/drawing/2014/main" id="{10673FD9-24B4-B140-A3F9-B377CE8E77E9}"/>
                </a:ext>
              </a:extLst>
            </p:cNvPr>
            <p:cNvPicPr>
              <a:picLocks noChangeAspect="1"/>
            </p:cNvPicPr>
            <p:nvPr/>
          </p:nvPicPr>
          <p:blipFill>
            <a:blip r:embed="rId3"/>
            <a:srcRect t="22" b="22"/>
            <a:stretch/>
          </p:blipFill>
          <p:spPr bwMode="auto">
            <a:xfrm>
              <a:off x="6874757" y="1450855"/>
              <a:ext cx="3931920" cy="3956288"/>
            </a:xfrm>
            <a:prstGeom prst="rect">
              <a:avLst/>
            </a:prstGeom>
            <a:ln>
              <a:noFill/>
            </a:ln>
            <a:extLst>
              <a:ext uri="{53640926-AAD7-44D8-BBD7-CCE9431645EC}">
                <a14:shadowObscured xmlns:a14="http://schemas.microsoft.com/office/drawing/2010/main"/>
              </a:ext>
            </a:extLst>
          </p:spPr>
        </p:pic>
      </p:grpSp>
      <p:grpSp>
        <p:nvGrpSpPr>
          <p:cNvPr id="10" name="Group 9">
            <a:extLst>
              <a:ext uri="{FF2B5EF4-FFF2-40B4-BE49-F238E27FC236}">
                <a16:creationId xmlns:a16="http://schemas.microsoft.com/office/drawing/2014/main" id="{8AA891D7-6794-0141-9775-3E6FACA017C4}"/>
              </a:ext>
            </a:extLst>
          </p:cNvPr>
          <p:cNvGrpSpPr>
            <a:grpSpLocks noChangeAspect="1"/>
          </p:cNvGrpSpPr>
          <p:nvPr/>
        </p:nvGrpSpPr>
        <p:grpSpPr>
          <a:xfrm>
            <a:off x="585216" y="1508760"/>
            <a:ext cx="5120640" cy="4025151"/>
            <a:chOff x="2551176" y="1508760"/>
            <a:chExt cx="6400800" cy="5031432"/>
          </a:xfrm>
        </p:grpSpPr>
        <p:pic>
          <p:nvPicPr>
            <p:cNvPr id="13" name="Picture 12">
              <a:extLst>
                <a:ext uri="{FF2B5EF4-FFF2-40B4-BE49-F238E27FC236}">
                  <a16:creationId xmlns:a16="http://schemas.microsoft.com/office/drawing/2014/main" id="{23798B22-19BF-034B-A499-39DECF5C9D75}"/>
                </a:ext>
              </a:extLst>
            </p:cNvPr>
            <p:cNvPicPr>
              <a:picLocks noChangeAspect="1"/>
            </p:cNvPicPr>
            <p:nvPr/>
          </p:nvPicPr>
          <p:blipFill>
            <a:blip r:embed="rId4"/>
            <a:stretch>
              <a:fillRect/>
            </a:stretch>
          </p:blipFill>
          <p:spPr>
            <a:xfrm>
              <a:off x="2551176" y="1508760"/>
              <a:ext cx="6400800" cy="4800600"/>
            </a:xfrm>
            <a:prstGeom prst="rect">
              <a:avLst/>
            </a:prstGeom>
          </p:spPr>
        </p:pic>
        <p:sp>
          <p:nvSpPr>
            <p:cNvPr id="14" name="TextBox 13">
              <a:extLst>
                <a:ext uri="{FF2B5EF4-FFF2-40B4-BE49-F238E27FC236}">
                  <a16:creationId xmlns:a16="http://schemas.microsoft.com/office/drawing/2014/main" id="{4AC8ED28-2B32-4D4A-9608-2AB6396EB7C4}"/>
                </a:ext>
              </a:extLst>
            </p:cNvPr>
            <p:cNvSpPr txBox="1"/>
            <p:nvPr/>
          </p:nvSpPr>
          <p:spPr>
            <a:xfrm>
              <a:off x="2867699" y="6155471"/>
              <a:ext cx="5874026" cy="384721"/>
            </a:xfrm>
            <a:prstGeom prst="rect">
              <a:avLst/>
            </a:prstGeom>
            <a:noFill/>
          </p:spPr>
          <p:txBody>
            <a:bodyPr wrap="square" rtlCol="0">
              <a:spAutoFit/>
            </a:bodyPr>
            <a:lstStyle/>
            <a:p>
              <a:pPr defTabSz="914400"/>
              <a:r>
                <a:rPr lang="en-US" sz="1400" dirty="0">
                  <a:solidFill>
                    <a:prstClr val="black"/>
                  </a:solidFill>
                  <a:latin typeface="Calibri" panose="020F0502020204030204"/>
                </a:rPr>
                <a:t>Optimum (3D) discretized feasible load is at (2.24,0.80,2.88)</a:t>
              </a:r>
            </a:p>
          </p:txBody>
        </p:sp>
      </p:grpSp>
    </p:spTree>
    <p:extLst>
      <p:ext uri="{BB962C8B-B14F-4D97-AF65-F5344CB8AC3E}">
        <p14:creationId xmlns:p14="http://schemas.microsoft.com/office/powerpoint/2010/main" val="43416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Learning Results (Objective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i="1">
                            <a:latin typeface="Cambria Math" panose="02040503050406030204" pitchFamily="18" charset="0"/>
                          </a:rPr>
                          <m:t>1</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17</a:t>
            </a:fld>
            <a:endParaRPr lang="en-US" dirty="0"/>
          </a:p>
        </p:txBody>
      </p:sp>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Results in discretized 25x25x25 navigation space (15,000 episodes) </a:t>
            </a:r>
          </a:p>
        </p:txBody>
      </p:sp>
      <p:sp>
        <p:nvSpPr>
          <p:cNvPr id="18" name="TextBox 17">
            <a:extLst>
              <a:ext uri="{FF2B5EF4-FFF2-40B4-BE49-F238E27FC236}">
                <a16:creationId xmlns:a16="http://schemas.microsoft.com/office/drawing/2014/main" id="{054F68EE-6C2E-4947-9289-76909FF32E1C}"/>
              </a:ext>
            </a:extLst>
          </p:cNvPr>
          <p:cNvSpPr txBox="1"/>
          <p:nvPr/>
        </p:nvSpPr>
        <p:spPr>
          <a:xfrm>
            <a:off x="5530574" y="5919053"/>
            <a:ext cx="3304755" cy="523220"/>
          </a:xfrm>
          <a:prstGeom prst="rect">
            <a:avLst/>
          </a:prstGeom>
          <a:noFill/>
        </p:spPr>
        <p:txBody>
          <a:bodyPr wrap="square" rtlCol="0">
            <a:spAutoFit/>
          </a:bodyPr>
          <a:lstStyle/>
          <a:p>
            <a:pPr defTabSz="914400"/>
            <a:r>
              <a:rPr lang="en-US" sz="1400" dirty="0">
                <a:solidFill>
                  <a:prstClr val="black"/>
                </a:solidFill>
                <a:latin typeface="Calibri" panose="020F0502020204030204"/>
              </a:rPr>
              <a:t>Optimum (3D) discretized feasible load is at (2.24,0.64,3.04) &amp; (2.24,0.80,2.88)</a:t>
            </a:r>
          </a:p>
        </p:txBody>
      </p:sp>
      <p:graphicFrame>
        <p:nvGraphicFramePr>
          <p:cNvPr id="19" name="Table 20">
            <a:extLst>
              <a:ext uri="{FF2B5EF4-FFF2-40B4-BE49-F238E27FC236}">
                <a16:creationId xmlns:a16="http://schemas.microsoft.com/office/drawing/2014/main" id="{BAC9EB27-4E69-A648-9A36-07E426E1518E}"/>
              </a:ext>
            </a:extLst>
          </p:cNvPr>
          <p:cNvGraphicFramePr>
            <a:graphicFrameLocks noGrp="1"/>
          </p:cNvGraphicFramePr>
          <p:nvPr/>
        </p:nvGraphicFramePr>
        <p:xfrm>
          <a:off x="564722" y="4159801"/>
          <a:ext cx="4859476" cy="2377440"/>
        </p:xfrm>
        <a:graphic>
          <a:graphicData uri="http://schemas.openxmlformats.org/drawingml/2006/table">
            <a:tbl>
              <a:tblPr firstRow="1" bandRow="1"/>
              <a:tblGrid>
                <a:gridCol w="1214869">
                  <a:extLst>
                    <a:ext uri="{9D8B030D-6E8A-4147-A177-3AD203B41FA5}">
                      <a16:colId xmlns:a16="http://schemas.microsoft.com/office/drawing/2014/main" val="3850396973"/>
                    </a:ext>
                  </a:extLst>
                </a:gridCol>
                <a:gridCol w="1214869">
                  <a:extLst>
                    <a:ext uri="{9D8B030D-6E8A-4147-A177-3AD203B41FA5}">
                      <a16:colId xmlns:a16="http://schemas.microsoft.com/office/drawing/2014/main" val="844695504"/>
                    </a:ext>
                  </a:extLst>
                </a:gridCol>
                <a:gridCol w="1214869">
                  <a:extLst>
                    <a:ext uri="{9D8B030D-6E8A-4147-A177-3AD203B41FA5}">
                      <a16:colId xmlns:a16="http://schemas.microsoft.com/office/drawing/2014/main" val="2322713155"/>
                    </a:ext>
                  </a:extLst>
                </a:gridCol>
                <a:gridCol w="1214869">
                  <a:extLst>
                    <a:ext uri="{9D8B030D-6E8A-4147-A177-3AD203B41FA5}">
                      <a16:colId xmlns:a16="http://schemas.microsoft.com/office/drawing/2014/main" val="3622321034"/>
                    </a:ext>
                  </a:extLst>
                </a:gridCol>
              </a:tblGrid>
              <a:tr h="516118">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Final state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Trained RL agent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Random player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marL="0" algn="l" defTabSz="914354" rtl="0" eaLnBrk="1" latinLnBrk="0" hangingPunct="1"/>
                      <a:r>
                        <a:rPr lang="en-US" sz="1800" b="1" kern="1200" dirty="0">
                          <a:solidFill>
                            <a:schemeClr val="lt1"/>
                          </a:solidFill>
                          <a:latin typeface="Calibri" panose="020F0502020204030204"/>
                          <a:ea typeface="+mn-ea"/>
                          <a:cs typeface="+mn-cs"/>
                        </a:rPr>
                        <a:t>Greedy player</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7415228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Penalty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39.4%</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38.5%</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35.4%</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71935061"/>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Failure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2.0%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43.4%</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0.0%</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960352171"/>
                  </a:ext>
                </a:extLst>
              </a:tr>
              <a:tr h="0">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Feasible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58.6%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18.2%</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64.6%</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05202653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Optimum / Feasible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451 / 3038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 / 941</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384 / 3348</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980561204"/>
                  </a:ext>
                </a:extLst>
              </a:tr>
            </a:tbl>
          </a:graphicData>
        </a:graphic>
      </p:graphicFrame>
      <p:sp>
        <p:nvSpPr>
          <p:cNvPr id="20" name="TextBox 19">
            <a:extLst>
              <a:ext uri="{FF2B5EF4-FFF2-40B4-BE49-F238E27FC236}">
                <a16:creationId xmlns:a16="http://schemas.microsoft.com/office/drawing/2014/main" id="{7A2AC542-682A-E54E-A5E5-630A6B44E44A}"/>
              </a:ext>
            </a:extLst>
          </p:cNvPr>
          <p:cNvSpPr txBox="1"/>
          <p:nvPr/>
        </p:nvSpPr>
        <p:spPr>
          <a:xfrm>
            <a:off x="8941706" y="4323684"/>
            <a:ext cx="2558264" cy="825867"/>
          </a:xfrm>
          <a:prstGeom prst="rect">
            <a:avLst/>
          </a:prstGeom>
          <a:noFill/>
        </p:spPr>
        <p:txBody>
          <a:bodyPr wrap="none" rtlCol="0">
            <a:spAutoFit/>
          </a:bodyPr>
          <a:lstStyle/>
          <a:p>
            <a:pPr>
              <a:spcAft>
                <a:spcPts val="700"/>
              </a:spcAft>
            </a:pPr>
            <a:r>
              <a:rPr lang="en-US" sz="1200" dirty="0"/>
              <a:t>Feasible: all stabilities are &gt;= 1.00</a:t>
            </a:r>
          </a:p>
          <a:p>
            <a:pPr>
              <a:spcAft>
                <a:spcPts val="700"/>
              </a:spcAft>
            </a:pPr>
            <a:r>
              <a:rPr lang="en-US" sz="1200" dirty="0"/>
              <a:t>Failure: any stability is &lt;= 0.00</a:t>
            </a:r>
          </a:p>
          <a:p>
            <a:pPr>
              <a:spcAft>
                <a:spcPts val="700"/>
              </a:spcAft>
            </a:pPr>
            <a:r>
              <a:rPr lang="en-US" sz="1200" dirty="0"/>
              <a:t>Penalty: all other states</a:t>
            </a:r>
          </a:p>
        </p:txBody>
      </p:sp>
      <p:graphicFrame>
        <p:nvGraphicFramePr>
          <p:cNvPr id="22" name="Table 22">
            <a:extLst>
              <a:ext uri="{FF2B5EF4-FFF2-40B4-BE49-F238E27FC236}">
                <a16:creationId xmlns:a16="http://schemas.microsoft.com/office/drawing/2014/main" id="{BEDFC334-F21A-8246-933E-BD7B0EA3D948}"/>
              </a:ext>
            </a:extLst>
          </p:cNvPr>
          <p:cNvGraphicFramePr>
            <a:graphicFrameLocks noGrp="1"/>
          </p:cNvGraphicFramePr>
          <p:nvPr/>
        </p:nvGraphicFramePr>
        <p:xfrm>
          <a:off x="6362888" y="4039914"/>
          <a:ext cx="2558264" cy="1097280"/>
        </p:xfrm>
        <a:graphic>
          <a:graphicData uri="http://schemas.openxmlformats.org/drawingml/2006/table">
            <a:tbl>
              <a:tblPr firstRow="1" bandRow="1">
                <a:tableStyleId>{5940675A-B579-460E-94D1-54222C63F5DA}</a:tableStyleId>
              </a:tblPr>
              <a:tblGrid>
                <a:gridCol w="1058329">
                  <a:extLst>
                    <a:ext uri="{9D8B030D-6E8A-4147-A177-3AD203B41FA5}">
                      <a16:colId xmlns:a16="http://schemas.microsoft.com/office/drawing/2014/main" val="850777619"/>
                    </a:ext>
                  </a:extLst>
                </a:gridCol>
                <a:gridCol w="1499935">
                  <a:extLst>
                    <a:ext uri="{9D8B030D-6E8A-4147-A177-3AD203B41FA5}">
                      <a16:colId xmlns:a16="http://schemas.microsoft.com/office/drawing/2014/main" val="3854088056"/>
                    </a:ext>
                  </a:extLst>
                </a:gridCol>
              </a:tblGrid>
              <a:tr h="207588">
                <a:tc>
                  <a:txBody>
                    <a:bodyPr/>
                    <a:lstStyle/>
                    <a:p>
                      <a:r>
                        <a:rPr lang="en-US" sz="1200" dirty="0"/>
                        <a:t>Total %</a:t>
                      </a:r>
                    </a:p>
                  </a:txBody>
                  <a:tcPr/>
                </a:tc>
                <a:tc>
                  <a:txBody>
                    <a:bodyPr/>
                    <a:lstStyle/>
                    <a:p>
                      <a:r>
                        <a:rPr lang="en-US" sz="1200" dirty="0"/>
                        <a:t>Category</a:t>
                      </a:r>
                    </a:p>
                  </a:txBody>
                  <a:tcPr/>
                </a:tc>
                <a:extLst>
                  <a:ext uri="{0D108BD9-81ED-4DB2-BD59-A6C34878D82A}">
                    <a16:rowId xmlns:a16="http://schemas.microsoft.com/office/drawing/2014/main" val="1165477833"/>
                  </a:ext>
                </a:extLst>
              </a:tr>
              <a:tr h="207588">
                <a:tc>
                  <a:txBody>
                    <a:bodyPr/>
                    <a:lstStyle/>
                    <a:p>
                      <a:r>
                        <a:rPr lang="en-US" sz="1200" dirty="0"/>
                        <a:t>31.8</a:t>
                      </a:r>
                    </a:p>
                  </a:txBody>
                  <a:tcPr/>
                </a:tc>
                <a:tc>
                  <a:txBody>
                    <a:bodyPr/>
                    <a:lstStyle/>
                    <a:p>
                      <a:r>
                        <a:rPr lang="en-US" sz="1200" dirty="0"/>
                        <a:t>Feasible (green)</a:t>
                      </a:r>
                    </a:p>
                  </a:txBody>
                  <a:tcPr/>
                </a:tc>
                <a:extLst>
                  <a:ext uri="{0D108BD9-81ED-4DB2-BD59-A6C34878D82A}">
                    <a16:rowId xmlns:a16="http://schemas.microsoft.com/office/drawing/2014/main" val="2857507670"/>
                  </a:ext>
                </a:extLst>
              </a:tr>
              <a:tr h="207588">
                <a:tc>
                  <a:txBody>
                    <a:bodyPr/>
                    <a:lstStyle/>
                    <a:p>
                      <a:r>
                        <a:rPr lang="en-US" sz="1200" dirty="0"/>
                        <a:t>35.1</a:t>
                      </a:r>
                    </a:p>
                  </a:txBody>
                  <a:tcPr/>
                </a:tc>
                <a:tc>
                  <a:txBody>
                    <a:bodyPr/>
                    <a:lstStyle/>
                    <a:p>
                      <a:r>
                        <a:rPr lang="en-US" sz="1200" dirty="0"/>
                        <a:t>Failure (red)</a:t>
                      </a:r>
                    </a:p>
                  </a:txBody>
                  <a:tcPr/>
                </a:tc>
                <a:extLst>
                  <a:ext uri="{0D108BD9-81ED-4DB2-BD59-A6C34878D82A}">
                    <a16:rowId xmlns:a16="http://schemas.microsoft.com/office/drawing/2014/main" val="323072202"/>
                  </a:ext>
                </a:extLst>
              </a:tr>
              <a:tr h="207588">
                <a:tc>
                  <a:txBody>
                    <a:bodyPr/>
                    <a:lstStyle/>
                    <a:p>
                      <a:r>
                        <a:rPr lang="en-US" sz="1200" dirty="0"/>
                        <a:t>33.2</a:t>
                      </a:r>
                    </a:p>
                  </a:txBody>
                  <a:tcPr/>
                </a:tc>
                <a:tc>
                  <a:txBody>
                    <a:bodyPr/>
                    <a:lstStyle/>
                    <a:p>
                      <a:r>
                        <a:rPr lang="en-US" sz="1200" dirty="0"/>
                        <a:t>Penalty (yellow)</a:t>
                      </a:r>
                    </a:p>
                  </a:txBody>
                  <a:tcPr/>
                </a:tc>
                <a:extLst>
                  <a:ext uri="{0D108BD9-81ED-4DB2-BD59-A6C34878D82A}">
                    <a16:rowId xmlns:a16="http://schemas.microsoft.com/office/drawing/2014/main" val="974034380"/>
                  </a:ext>
                </a:extLst>
              </a:tr>
            </a:tbl>
          </a:graphicData>
        </a:graphic>
      </p:graphicFrame>
      <p:sp>
        <p:nvSpPr>
          <p:cNvPr id="24" name="TextBox 23">
            <a:extLst>
              <a:ext uri="{FF2B5EF4-FFF2-40B4-BE49-F238E27FC236}">
                <a16:creationId xmlns:a16="http://schemas.microsoft.com/office/drawing/2014/main" id="{602DDC2C-FF37-3146-B52C-327C74A04991}"/>
              </a:ext>
            </a:extLst>
          </p:cNvPr>
          <p:cNvSpPr txBox="1"/>
          <p:nvPr/>
        </p:nvSpPr>
        <p:spPr>
          <a:xfrm>
            <a:off x="5781268" y="4041648"/>
            <a:ext cx="585418" cy="1100301"/>
          </a:xfrm>
          <a:prstGeom prst="rect">
            <a:avLst/>
          </a:prstGeom>
          <a:noFill/>
        </p:spPr>
        <p:txBody>
          <a:bodyPr wrap="none" rtlCol="0">
            <a:spAutoFit/>
          </a:bodyPr>
          <a:lstStyle/>
          <a:p>
            <a:pPr algn="r">
              <a:spcAft>
                <a:spcPts val="700"/>
              </a:spcAft>
            </a:pPr>
            <a:r>
              <a:rPr lang="en-US" sz="1200" dirty="0"/>
              <a:t>15625</a:t>
            </a:r>
          </a:p>
          <a:p>
            <a:pPr algn="r">
              <a:spcAft>
                <a:spcPts val="700"/>
              </a:spcAft>
            </a:pPr>
            <a:r>
              <a:rPr lang="en-US" sz="1200" dirty="0"/>
              <a:t>4968</a:t>
            </a:r>
          </a:p>
          <a:p>
            <a:pPr algn="r">
              <a:spcAft>
                <a:spcPts val="700"/>
              </a:spcAft>
            </a:pPr>
            <a:r>
              <a:rPr lang="en-US" sz="1200" dirty="0"/>
              <a:t>5477</a:t>
            </a:r>
          </a:p>
          <a:p>
            <a:pPr algn="r">
              <a:spcAft>
                <a:spcPts val="700"/>
              </a:spcAft>
            </a:pPr>
            <a:r>
              <a:rPr lang="en-US" sz="1200" dirty="0"/>
              <a:t>5180</a:t>
            </a:r>
          </a:p>
        </p:txBody>
      </p:sp>
      <p:sp>
        <p:nvSpPr>
          <p:cNvPr id="26" name="TextBox 25">
            <a:extLst>
              <a:ext uri="{FF2B5EF4-FFF2-40B4-BE49-F238E27FC236}">
                <a16:creationId xmlns:a16="http://schemas.microsoft.com/office/drawing/2014/main" id="{A16F245B-91DB-084A-88C2-79ABEA1203B1}"/>
              </a:ext>
            </a:extLst>
          </p:cNvPr>
          <p:cNvSpPr txBox="1"/>
          <p:nvPr/>
        </p:nvSpPr>
        <p:spPr>
          <a:xfrm>
            <a:off x="9436512" y="3790469"/>
            <a:ext cx="2284600" cy="369332"/>
          </a:xfrm>
          <a:prstGeom prst="rect">
            <a:avLst/>
          </a:prstGeom>
          <a:noFill/>
        </p:spPr>
        <p:txBody>
          <a:bodyPr wrap="none" rtlCol="0">
            <a:spAutoFit/>
          </a:bodyPr>
          <a:lstStyle/>
          <a:p>
            <a:r>
              <a:rPr lang="en-US" dirty="0"/>
              <a:t>episode = 50 actions</a:t>
            </a:r>
          </a:p>
        </p:txBody>
      </p:sp>
      <p:pic>
        <p:nvPicPr>
          <p:cNvPr id="21" name="Picture 20">
            <a:extLst>
              <a:ext uri="{FF2B5EF4-FFF2-40B4-BE49-F238E27FC236}">
                <a16:creationId xmlns:a16="http://schemas.microsoft.com/office/drawing/2014/main" id="{4B74CD4C-D63A-6440-AB58-610F0CF5AD17}"/>
              </a:ext>
            </a:extLst>
          </p:cNvPr>
          <p:cNvPicPr>
            <a:picLocks noChangeAspect="1"/>
          </p:cNvPicPr>
          <p:nvPr/>
        </p:nvPicPr>
        <p:blipFill>
          <a:blip r:embed="rId4"/>
          <a:srcRect t="22" b="22"/>
          <a:stretch/>
        </p:blipFill>
        <p:spPr bwMode="auto">
          <a:xfrm>
            <a:off x="3506784" y="1641754"/>
            <a:ext cx="2377440" cy="2392169"/>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26F1FE6-DDD5-6D40-BDEC-F15B7DDF559D}"/>
              </a:ext>
            </a:extLst>
          </p:cNvPr>
          <p:cNvPicPr>
            <a:picLocks noChangeAspect="1"/>
          </p:cNvPicPr>
          <p:nvPr/>
        </p:nvPicPr>
        <p:blipFill>
          <a:blip r:embed="rId5"/>
          <a:srcRect/>
          <a:stretch/>
        </p:blipFill>
        <p:spPr>
          <a:xfrm>
            <a:off x="6250106" y="1641754"/>
            <a:ext cx="2377438" cy="2393235"/>
          </a:xfrm>
          <a:prstGeom prst="rect">
            <a:avLst/>
          </a:prstGeom>
        </p:spPr>
      </p:pic>
      <p:grpSp>
        <p:nvGrpSpPr>
          <p:cNvPr id="9" name="Group 8">
            <a:extLst>
              <a:ext uri="{FF2B5EF4-FFF2-40B4-BE49-F238E27FC236}">
                <a16:creationId xmlns:a16="http://schemas.microsoft.com/office/drawing/2014/main" id="{5DDE4554-3AFB-4843-A61C-1A4701563E4D}"/>
              </a:ext>
            </a:extLst>
          </p:cNvPr>
          <p:cNvGrpSpPr/>
          <p:nvPr/>
        </p:nvGrpSpPr>
        <p:grpSpPr>
          <a:xfrm>
            <a:off x="8913914" y="1715593"/>
            <a:ext cx="2911370" cy="1987037"/>
            <a:chOff x="8650157" y="1731613"/>
            <a:chExt cx="2911370" cy="1987037"/>
          </a:xfrm>
        </p:grpSpPr>
        <p:pic>
          <p:nvPicPr>
            <p:cNvPr id="7" name="Picture 6">
              <a:extLst>
                <a:ext uri="{FF2B5EF4-FFF2-40B4-BE49-F238E27FC236}">
                  <a16:creationId xmlns:a16="http://schemas.microsoft.com/office/drawing/2014/main" id="{588BEA31-3049-8747-9FD4-1BAE2409405D}"/>
                </a:ext>
              </a:extLst>
            </p:cNvPr>
            <p:cNvPicPr>
              <a:picLocks noChangeAspect="1"/>
            </p:cNvPicPr>
            <p:nvPr/>
          </p:nvPicPr>
          <p:blipFill>
            <a:blip r:embed="rId6"/>
            <a:srcRect/>
            <a:stretch/>
          </p:blipFill>
          <p:spPr>
            <a:xfrm>
              <a:off x="8918060" y="2118371"/>
              <a:ext cx="2643467" cy="1309906"/>
            </a:xfrm>
            <a:prstGeom prst="rect">
              <a:avLst/>
            </a:prstGeom>
          </p:spPr>
        </p:pic>
        <p:sp>
          <p:nvSpPr>
            <p:cNvPr id="8" name="TextBox 7">
              <a:extLst>
                <a:ext uri="{FF2B5EF4-FFF2-40B4-BE49-F238E27FC236}">
                  <a16:creationId xmlns:a16="http://schemas.microsoft.com/office/drawing/2014/main" id="{9228A84E-50F3-8A4C-822E-457F2BA2D18C}"/>
                </a:ext>
              </a:extLst>
            </p:cNvPr>
            <p:cNvSpPr txBox="1"/>
            <p:nvPr/>
          </p:nvSpPr>
          <p:spPr>
            <a:xfrm>
              <a:off x="9278313" y="1731613"/>
              <a:ext cx="1922962" cy="369332"/>
            </a:xfrm>
            <a:prstGeom prst="rect">
              <a:avLst/>
            </a:prstGeom>
            <a:noFill/>
          </p:spPr>
          <p:txBody>
            <a:bodyPr wrap="none" rtlCol="0">
              <a:spAutoFit/>
            </a:bodyPr>
            <a:lstStyle/>
            <a:p>
              <a:r>
                <a:rPr lang="en-US" dirty="0"/>
                <a:t>Training Progress</a:t>
              </a:r>
            </a:p>
          </p:txBody>
        </p:sp>
        <p:sp>
          <p:nvSpPr>
            <p:cNvPr id="25" name="TextBox 24">
              <a:extLst>
                <a:ext uri="{FF2B5EF4-FFF2-40B4-BE49-F238E27FC236}">
                  <a16:creationId xmlns:a16="http://schemas.microsoft.com/office/drawing/2014/main" id="{BBFDDD5C-787B-AC46-BA7D-9FBA657CA2FC}"/>
                </a:ext>
              </a:extLst>
            </p:cNvPr>
            <p:cNvSpPr txBox="1"/>
            <p:nvPr/>
          </p:nvSpPr>
          <p:spPr>
            <a:xfrm>
              <a:off x="9839935" y="3410873"/>
              <a:ext cx="798617" cy="307777"/>
            </a:xfrm>
            <a:prstGeom prst="rect">
              <a:avLst/>
            </a:prstGeom>
            <a:noFill/>
          </p:spPr>
          <p:txBody>
            <a:bodyPr wrap="none" rtlCol="0">
              <a:spAutoFit/>
            </a:bodyPr>
            <a:lstStyle/>
            <a:p>
              <a:r>
                <a:rPr lang="en-US" sz="1400" dirty="0"/>
                <a:t>episode</a:t>
              </a:r>
            </a:p>
          </p:txBody>
        </p:sp>
        <p:sp>
          <p:nvSpPr>
            <p:cNvPr id="27" name="TextBox 26">
              <a:extLst>
                <a:ext uri="{FF2B5EF4-FFF2-40B4-BE49-F238E27FC236}">
                  <a16:creationId xmlns:a16="http://schemas.microsoft.com/office/drawing/2014/main" id="{EC40FF70-B3CD-924B-BFE2-6B836AA7BB98}"/>
                </a:ext>
              </a:extLst>
            </p:cNvPr>
            <p:cNvSpPr txBox="1"/>
            <p:nvPr/>
          </p:nvSpPr>
          <p:spPr>
            <a:xfrm rot="16200000">
              <a:off x="8220392" y="2674234"/>
              <a:ext cx="1167307" cy="307777"/>
            </a:xfrm>
            <a:prstGeom prst="rect">
              <a:avLst/>
            </a:prstGeom>
            <a:noFill/>
          </p:spPr>
          <p:txBody>
            <a:bodyPr wrap="none" rtlCol="0">
              <a:spAutoFit/>
            </a:bodyPr>
            <a:lstStyle/>
            <a:p>
              <a:r>
                <a:rPr lang="en-US" sz="1400" dirty="0"/>
                <a:t>final reward</a:t>
              </a:r>
            </a:p>
          </p:txBody>
        </p:sp>
      </p:grpSp>
      <p:pic>
        <p:nvPicPr>
          <p:cNvPr id="30" name="Picture 29">
            <a:extLst>
              <a:ext uri="{FF2B5EF4-FFF2-40B4-BE49-F238E27FC236}">
                <a16:creationId xmlns:a16="http://schemas.microsoft.com/office/drawing/2014/main" id="{536C35EF-8104-E547-B4F1-D0E8C75E32AE}"/>
              </a:ext>
            </a:extLst>
          </p:cNvPr>
          <p:cNvPicPr>
            <a:picLocks noChangeAspect="1"/>
          </p:cNvPicPr>
          <p:nvPr/>
        </p:nvPicPr>
        <p:blipFill>
          <a:blip r:embed="rId7"/>
          <a:stretch>
            <a:fillRect/>
          </a:stretch>
        </p:blipFill>
        <p:spPr>
          <a:xfrm>
            <a:off x="9077739" y="5184404"/>
            <a:ext cx="1922375" cy="1441781"/>
          </a:xfrm>
          <a:prstGeom prst="rect">
            <a:avLst/>
          </a:prstGeom>
        </p:spPr>
      </p:pic>
      <p:pic>
        <p:nvPicPr>
          <p:cNvPr id="23" name="Picture 22">
            <a:extLst>
              <a:ext uri="{FF2B5EF4-FFF2-40B4-BE49-F238E27FC236}">
                <a16:creationId xmlns:a16="http://schemas.microsoft.com/office/drawing/2014/main" id="{FC3253D0-8B65-674C-8E07-6407A0D560FD}"/>
              </a:ext>
            </a:extLst>
          </p:cNvPr>
          <p:cNvPicPr>
            <a:picLocks noChangeAspect="1"/>
          </p:cNvPicPr>
          <p:nvPr/>
        </p:nvPicPr>
        <p:blipFill>
          <a:blip r:embed="rId8"/>
          <a:stretch>
            <a:fillRect/>
          </a:stretch>
        </p:blipFill>
        <p:spPr>
          <a:xfrm>
            <a:off x="91440" y="1536192"/>
            <a:ext cx="3174234" cy="2560320"/>
          </a:xfrm>
          <a:prstGeom prst="rect">
            <a:avLst/>
          </a:prstGeom>
        </p:spPr>
      </p:pic>
    </p:spTree>
    <p:extLst>
      <p:ext uri="{BB962C8B-B14F-4D97-AF65-F5344CB8AC3E}">
        <p14:creationId xmlns:p14="http://schemas.microsoft.com/office/powerpoint/2010/main" val="410659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Learning Results (Objective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2</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18</a:t>
            </a:fld>
            <a:endParaRPr lang="en-US" dirty="0"/>
          </a:p>
        </p:txBody>
      </p:sp>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Results in discretized 25x25x25 navigation space (15,000 episodes) </a:t>
            </a:r>
          </a:p>
        </p:txBody>
      </p:sp>
      <p:sp>
        <p:nvSpPr>
          <p:cNvPr id="18" name="TextBox 17">
            <a:extLst>
              <a:ext uri="{FF2B5EF4-FFF2-40B4-BE49-F238E27FC236}">
                <a16:creationId xmlns:a16="http://schemas.microsoft.com/office/drawing/2014/main" id="{054F68EE-6C2E-4947-9289-76909FF32E1C}"/>
              </a:ext>
            </a:extLst>
          </p:cNvPr>
          <p:cNvSpPr txBox="1"/>
          <p:nvPr/>
        </p:nvSpPr>
        <p:spPr>
          <a:xfrm>
            <a:off x="5530574" y="5919053"/>
            <a:ext cx="3304755" cy="523220"/>
          </a:xfrm>
          <a:prstGeom prst="rect">
            <a:avLst/>
          </a:prstGeom>
          <a:noFill/>
        </p:spPr>
        <p:txBody>
          <a:bodyPr wrap="square" rtlCol="0">
            <a:spAutoFit/>
          </a:bodyPr>
          <a:lstStyle/>
          <a:p>
            <a:pPr defTabSz="914400"/>
            <a:r>
              <a:rPr lang="en-US" sz="1400" dirty="0">
                <a:solidFill>
                  <a:prstClr val="black"/>
                </a:solidFill>
                <a:latin typeface="Calibri" panose="020F0502020204030204"/>
              </a:rPr>
              <a:t>Optimum (3D) discretized feasible load is at (2.24,0.64,3.04) &amp; (2.24,0.80,2.88)</a:t>
            </a:r>
          </a:p>
        </p:txBody>
      </p:sp>
      <p:graphicFrame>
        <p:nvGraphicFramePr>
          <p:cNvPr id="19" name="Table 20">
            <a:extLst>
              <a:ext uri="{FF2B5EF4-FFF2-40B4-BE49-F238E27FC236}">
                <a16:creationId xmlns:a16="http://schemas.microsoft.com/office/drawing/2014/main" id="{BAC9EB27-4E69-A648-9A36-07E426E1518E}"/>
              </a:ext>
            </a:extLst>
          </p:cNvPr>
          <p:cNvGraphicFramePr>
            <a:graphicFrameLocks noGrp="1"/>
          </p:cNvGraphicFramePr>
          <p:nvPr>
            <p:extLst>
              <p:ext uri="{D42A27DB-BD31-4B8C-83A1-F6EECF244321}">
                <p14:modId xmlns:p14="http://schemas.microsoft.com/office/powerpoint/2010/main" val="1706016405"/>
              </p:ext>
            </p:extLst>
          </p:nvPr>
        </p:nvGraphicFramePr>
        <p:xfrm>
          <a:off x="564722" y="4159801"/>
          <a:ext cx="4859476" cy="2377440"/>
        </p:xfrm>
        <a:graphic>
          <a:graphicData uri="http://schemas.openxmlformats.org/drawingml/2006/table">
            <a:tbl>
              <a:tblPr firstRow="1" bandRow="1"/>
              <a:tblGrid>
                <a:gridCol w="1214869">
                  <a:extLst>
                    <a:ext uri="{9D8B030D-6E8A-4147-A177-3AD203B41FA5}">
                      <a16:colId xmlns:a16="http://schemas.microsoft.com/office/drawing/2014/main" val="3850396973"/>
                    </a:ext>
                  </a:extLst>
                </a:gridCol>
                <a:gridCol w="1214869">
                  <a:extLst>
                    <a:ext uri="{9D8B030D-6E8A-4147-A177-3AD203B41FA5}">
                      <a16:colId xmlns:a16="http://schemas.microsoft.com/office/drawing/2014/main" val="844695504"/>
                    </a:ext>
                  </a:extLst>
                </a:gridCol>
                <a:gridCol w="1214869">
                  <a:extLst>
                    <a:ext uri="{9D8B030D-6E8A-4147-A177-3AD203B41FA5}">
                      <a16:colId xmlns:a16="http://schemas.microsoft.com/office/drawing/2014/main" val="2322713155"/>
                    </a:ext>
                  </a:extLst>
                </a:gridCol>
                <a:gridCol w="1214869">
                  <a:extLst>
                    <a:ext uri="{9D8B030D-6E8A-4147-A177-3AD203B41FA5}">
                      <a16:colId xmlns:a16="http://schemas.microsoft.com/office/drawing/2014/main" val="3622321034"/>
                    </a:ext>
                  </a:extLst>
                </a:gridCol>
              </a:tblGrid>
              <a:tr h="516118">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Final state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Trained RL agent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Random player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marL="0" algn="l" defTabSz="914354" rtl="0" eaLnBrk="1" latinLnBrk="0" hangingPunct="1"/>
                      <a:r>
                        <a:rPr lang="en-US" sz="1800" b="1" kern="1200" dirty="0">
                          <a:solidFill>
                            <a:schemeClr val="lt1"/>
                          </a:solidFill>
                          <a:latin typeface="Calibri" panose="020F0502020204030204"/>
                          <a:ea typeface="+mn-ea"/>
                          <a:cs typeface="+mn-cs"/>
                        </a:rPr>
                        <a:t>Greedy player</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7415228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Penalty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0.1%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37.7%</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1.7%</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71935061"/>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Failure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44.1%</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0.0%</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960352171"/>
                  </a:ext>
                </a:extLst>
              </a:tr>
              <a:tr h="0">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Feasible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97.7%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18.2%</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98.3%</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05202653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Optimum / Feasible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445 / 5061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0 / 943</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443 / 5092</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980561204"/>
                  </a:ext>
                </a:extLst>
              </a:tr>
            </a:tbl>
          </a:graphicData>
        </a:graphic>
      </p:graphicFrame>
      <p:sp>
        <p:nvSpPr>
          <p:cNvPr id="20" name="TextBox 19">
            <a:extLst>
              <a:ext uri="{FF2B5EF4-FFF2-40B4-BE49-F238E27FC236}">
                <a16:creationId xmlns:a16="http://schemas.microsoft.com/office/drawing/2014/main" id="{7A2AC542-682A-E54E-A5E5-630A6B44E44A}"/>
              </a:ext>
            </a:extLst>
          </p:cNvPr>
          <p:cNvSpPr txBox="1"/>
          <p:nvPr/>
        </p:nvSpPr>
        <p:spPr>
          <a:xfrm>
            <a:off x="8941706" y="4323684"/>
            <a:ext cx="2558264" cy="825867"/>
          </a:xfrm>
          <a:prstGeom prst="rect">
            <a:avLst/>
          </a:prstGeom>
          <a:noFill/>
        </p:spPr>
        <p:txBody>
          <a:bodyPr wrap="none" rtlCol="0">
            <a:spAutoFit/>
          </a:bodyPr>
          <a:lstStyle/>
          <a:p>
            <a:pPr>
              <a:spcAft>
                <a:spcPts val="700"/>
              </a:spcAft>
            </a:pPr>
            <a:r>
              <a:rPr lang="en-US" sz="1200" dirty="0"/>
              <a:t>Feasible: all stabilities are &gt;= 1.00</a:t>
            </a:r>
          </a:p>
          <a:p>
            <a:pPr>
              <a:spcAft>
                <a:spcPts val="700"/>
              </a:spcAft>
            </a:pPr>
            <a:r>
              <a:rPr lang="en-US" sz="1200" dirty="0"/>
              <a:t>Failure: any stability is &lt;= 0.00</a:t>
            </a:r>
          </a:p>
          <a:p>
            <a:pPr>
              <a:spcAft>
                <a:spcPts val="700"/>
              </a:spcAft>
            </a:pPr>
            <a:r>
              <a:rPr lang="en-US" sz="1200" dirty="0"/>
              <a:t>Penalty: all other states</a:t>
            </a:r>
          </a:p>
        </p:txBody>
      </p:sp>
      <p:graphicFrame>
        <p:nvGraphicFramePr>
          <p:cNvPr id="22" name="Table 22">
            <a:extLst>
              <a:ext uri="{FF2B5EF4-FFF2-40B4-BE49-F238E27FC236}">
                <a16:creationId xmlns:a16="http://schemas.microsoft.com/office/drawing/2014/main" id="{BEDFC334-F21A-8246-933E-BD7B0EA3D948}"/>
              </a:ext>
            </a:extLst>
          </p:cNvPr>
          <p:cNvGraphicFramePr>
            <a:graphicFrameLocks noGrp="1"/>
          </p:cNvGraphicFramePr>
          <p:nvPr/>
        </p:nvGraphicFramePr>
        <p:xfrm>
          <a:off x="6362888" y="4039914"/>
          <a:ext cx="2558264" cy="1097280"/>
        </p:xfrm>
        <a:graphic>
          <a:graphicData uri="http://schemas.openxmlformats.org/drawingml/2006/table">
            <a:tbl>
              <a:tblPr firstRow="1" bandRow="1">
                <a:tableStyleId>{5940675A-B579-460E-94D1-54222C63F5DA}</a:tableStyleId>
              </a:tblPr>
              <a:tblGrid>
                <a:gridCol w="1058329">
                  <a:extLst>
                    <a:ext uri="{9D8B030D-6E8A-4147-A177-3AD203B41FA5}">
                      <a16:colId xmlns:a16="http://schemas.microsoft.com/office/drawing/2014/main" val="850777619"/>
                    </a:ext>
                  </a:extLst>
                </a:gridCol>
                <a:gridCol w="1499935">
                  <a:extLst>
                    <a:ext uri="{9D8B030D-6E8A-4147-A177-3AD203B41FA5}">
                      <a16:colId xmlns:a16="http://schemas.microsoft.com/office/drawing/2014/main" val="3854088056"/>
                    </a:ext>
                  </a:extLst>
                </a:gridCol>
              </a:tblGrid>
              <a:tr h="207588">
                <a:tc>
                  <a:txBody>
                    <a:bodyPr/>
                    <a:lstStyle/>
                    <a:p>
                      <a:r>
                        <a:rPr lang="en-US" sz="1200" dirty="0"/>
                        <a:t>Total %</a:t>
                      </a:r>
                    </a:p>
                  </a:txBody>
                  <a:tcPr/>
                </a:tc>
                <a:tc>
                  <a:txBody>
                    <a:bodyPr/>
                    <a:lstStyle/>
                    <a:p>
                      <a:r>
                        <a:rPr lang="en-US" sz="1200" dirty="0"/>
                        <a:t>Category</a:t>
                      </a:r>
                    </a:p>
                  </a:txBody>
                  <a:tcPr/>
                </a:tc>
                <a:extLst>
                  <a:ext uri="{0D108BD9-81ED-4DB2-BD59-A6C34878D82A}">
                    <a16:rowId xmlns:a16="http://schemas.microsoft.com/office/drawing/2014/main" val="1165477833"/>
                  </a:ext>
                </a:extLst>
              </a:tr>
              <a:tr h="207588">
                <a:tc>
                  <a:txBody>
                    <a:bodyPr/>
                    <a:lstStyle/>
                    <a:p>
                      <a:r>
                        <a:rPr lang="en-US" sz="1200" dirty="0"/>
                        <a:t>31.8</a:t>
                      </a:r>
                    </a:p>
                  </a:txBody>
                  <a:tcPr/>
                </a:tc>
                <a:tc>
                  <a:txBody>
                    <a:bodyPr/>
                    <a:lstStyle/>
                    <a:p>
                      <a:r>
                        <a:rPr lang="en-US" sz="1200" dirty="0"/>
                        <a:t>Feasible (green)</a:t>
                      </a:r>
                    </a:p>
                  </a:txBody>
                  <a:tcPr/>
                </a:tc>
                <a:extLst>
                  <a:ext uri="{0D108BD9-81ED-4DB2-BD59-A6C34878D82A}">
                    <a16:rowId xmlns:a16="http://schemas.microsoft.com/office/drawing/2014/main" val="2857507670"/>
                  </a:ext>
                </a:extLst>
              </a:tr>
              <a:tr h="207588">
                <a:tc>
                  <a:txBody>
                    <a:bodyPr/>
                    <a:lstStyle/>
                    <a:p>
                      <a:r>
                        <a:rPr lang="en-US" sz="1200" dirty="0"/>
                        <a:t>35.1</a:t>
                      </a:r>
                    </a:p>
                  </a:txBody>
                  <a:tcPr/>
                </a:tc>
                <a:tc>
                  <a:txBody>
                    <a:bodyPr/>
                    <a:lstStyle/>
                    <a:p>
                      <a:r>
                        <a:rPr lang="en-US" sz="1200" dirty="0"/>
                        <a:t>Failure (red)</a:t>
                      </a:r>
                    </a:p>
                  </a:txBody>
                  <a:tcPr/>
                </a:tc>
                <a:extLst>
                  <a:ext uri="{0D108BD9-81ED-4DB2-BD59-A6C34878D82A}">
                    <a16:rowId xmlns:a16="http://schemas.microsoft.com/office/drawing/2014/main" val="323072202"/>
                  </a:ext>
                </a:extLst>
              </a:tr>
              <a:tr h="207588">
                <a:tc>
                  <a:txBody>
                    <a:bodyPr/>
                    <a:lstStyle/>
                    <a:p>
                      <a:r>
                        <a:rPr lang="en-US" sz="1200" dirty="0"/>
                        <a:t>33.2</a:t>
                      </a:r>
                    </a:p>
                  </a:txBody>
                  <a:tcPr/>
                </a:tc>
                <a:tc>
                  <a:txBody>
                    <a:bodyPr/>
                    <a:lstStyle/>
                    <a:p>
                      <a:r>
                        <a:rPr lang="en-US" sz="1200" dirty="0"/>
                        <a:t>Penalty (yellow)</a:t>
                      </a:r>
                    </a:p>
                  </a:txBody>
                  <a:tcPr/>
                </a:tc>
                <a:extLst>
                  <a:ext uri="{0D108BD9-81ED-4DB2-BD59-A6C34878D82A}">
                    <a16:rowId xmlns:a16="http://schemas.microsoft.com/office/drawing/2014/main" val="974034380"/>
                  </a:ext>
                </a:extLst>
              </a:tr>
            </a:tbl>
          </a:graphicData>
        </a:graphic>
      </p:graphicFrame>
      <p:sp>
        <p:nvSpPr>
          <p:cNvPr id="24" name="TextBox 23">
            <a:extLst>
              <a:ext uri="{FF2B5EF4-FFF2-40B4-BE49-F238E27FC236}">
                <a16:creationId xmlns:a16="http://schemas.microsoft.com/office/drawing/2014/main" id="{602DDC2C-FF37-3146-B52C-327C74A04991}"/>
              </a:ext>
            </a:extLst>
          </p:cNvPr>
          <p:cNvSpPr txBox="1"/>
          <p:nvPr/>
        </p:nvSpPr>
        <p:spPr>
          <a:xfrm>
            <a:off x="5781268" y="4041648"/>
            <a:ext cx="585418" cy="1100301"/>
          </a:xfrm>
          <a:prstGeom prst="rect">
            <a:avLst/>
          </a:prstGeom>
          <a:noFill/>
        </p:spPr>
        <p:txBody>
          <a:bodyPr wrap="none" rtlCol="0">
            <a:spAutoFit/>
          </a:bodyPr>
          <a:lstStyle/>
          <a:p>
            <a:pPr algn="r">
              <a:spcAft>
                <a:spcPts val="700"/>
              </a:spcAft>
            </a:pPr>
            <a:r>
              <a:rPr lang="en-US" sz="1200" dirty="0"/>
              <a:t>15625</a:t>
            </a:r>
          </a:p>
          <a:p>
            <a:pPr algn="r">
              <a:spcAft>
                <a:spcPts val="700"/>
              </a:spcAft>
            </a:pPr>
            <a:r>
              <a:rPr lang="en-US" sz="1200" dirty="0"/>
              <a:t>4968</a:t>
            </a:r>
          </a:p>
          <a:p>
            <a:pPr algn="r">
              <a:spcAft>
                <a:spcPts val="700"/>
              </a:spcAft>
            </a:pPr>
            <a:r>
              <a:rPr lang="en-US" sz="1200" dirty="0"/>
              <a:t>5477</a:t>
            </a:r>
          </a:p>
          <a:p>
            <a:pPr algn="r">
              <a:spcAft>
                <a:spcPts val="700"/>
              </a:spcAft>
            </a:pPr>
            <a:r>
              <a:rPr lang="en-US" sz="1200" dirty="0"/>
              <a:t>5180</a:t>
            </a:r>
          </a:p>
        </p:txBody>
      </p:sp>
      <p:sp>
        <p:nvSpPr>
          <p:cNvPr id="26" name="TextBox 25">
            <a:extLst>
              <a:ext uri="{FF2B5EF4-FFF2-40B4-BE49-F238E27FC236}">
                <a16:creationId xmlns:a16="http://schemas.microsoft.com/office/drawing/2014/main" id="{A16F245B-91DB-084A-88C2-79ABEA1203B1}"/>
              </a:ext>
            </a:extLst>
          </p:cNvPr>
          <p:cNvSpPr txBox="1"/>
          <p:nvPr/>
        </p:nvSpPr>
        <p:spPr>
          <a:xfrm>
            <a:off x="9436512" y="3790469"/>
            <a:ext cx="2284600" cy="369332"/>
          </a:xfrm>
          <a:prstGeom prst="rect">
            <a:avLst/>
          </a:prstGeom>
          <a:noFill/>
        </p:spPr>
        <p:txBody>
          <a:bodyPr wrap="none" rtlCol="0">
            <a:spAutoFit/>
          </a:bodyPr>
          <a:lstStyle/>
          <a:p>
            <a:r>
              <a:rPr lang="en-US" dirty="0"/>
              <a:t>episode = 50 actions</a:t>
            </a:r>
          </a:p>
        </p:txBody>
      </p:sp>
      <p:pic>
        <p:nvPicPr>
          <p:cNvPr id="21" name="Picture 20">
            <a:extLst>
              <a:ext uri="{FF2B5EF4-FFF2-40B4-BE49-F238E27FC236}">
                <a16:creationId xmlns:a16="http://schemas.microsoft.com/office/drawing/2014/main" id="{4B74CD4C-D63A-6440-AB58-610F0CF5AD17}"/>
              </a:ext>
            </a:extLst>
          </p:cNvPr>
          <p:cNvPicPr>
            <a:picLocks noChangeAspect="1"/>
          </p:cNvPicPr>
          <p:nvPr/>
        </p:nvPicPr>
        <p:blipFill>
          <a:blip r:embed="rId4"/>
          <a:srcRect t="22" b="22"/>
          <a:stretch/>
        </p:blipFill>
        <p:spPr bwMode="auto">
          <a:xfrm>
            <a:off x="3506784" y="1641754"/>
            <a:ext cx="2377440" cy="2392169"/>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26F1FE6-DDD5-6D40-BDEC-F15B7DDF559D}"/>
              </a:ext>
            </a:extLst>
          </p:cNvPr>
          <p:cNvPicPr>
            <a:picLocks noChangeAspect="1"/>
          </p:cNvPicPr>
          <p:nvPr/>
        </p:nvPicPr>
        <p:blipFill>
          <a:blip r:embed="rId5"/>
          <a:srcRect/>
          <a:stretch/>
        </p:blipFill>
        <p:spPr>
          <a:xfrm>
            <a:off x="6250106" y="1641754"/>
            <a:ext cx="2377438" cy="2393234"/>
          </a:xfrm>
          <a:prstGeom prst="rect">
            <a:avLst/>
          </a:prstGeom>
        </p:spPr>
      </p:pic>
      <p:grpSp>
        <p:nvGrpSpPr>
          <p:cNvPr id="9" name="Group 8">
            <a:extLst>
              <a:ext uri="{FF2B5EF4-FFF2-40B4-BE49-F238E27FC236}">
                <a16:creationId xmlns:a16="http://schemas.microsoft.com/office/drawing/2014/main" id="{5DDE4554-3AFB-4843-A61C-1A4701563E4D}"/>
              </a:ext>
            </a:extLst>
          </p:cNvPr>
          <p:cNvGrpSpPr/>
          <p:nvPr/>
        </p:nvGrpSpPr>
        <p:grpSpPr>
          <a:xfrm>
            <a:off x="8913914" y="1715593"/>
            <a:ext cx="2911370" cy="1987037"/>
            <a:chOff x="8650157" y="1731613"/>
            <a:chExt cx="2911370" cy="1987037"/>
          </a:xfrm>
        </p:grpSpPr>
        <p:pic>
          <p:nvPicPr>
            <p:cNvPr id="7" name="Picture 6">
              <a:extLst>
                <a:ext uri="{FF2B5EF4-FFF2-40B4-BE49-F238E27FC236}">
                  <a16:creationId xmlns:a16="http://schemas.microsoft.com/office/drawing/2014/main" id="{588BEA31-3049-8747-9FD4-1BAE2409405D}"/>
                </a:ext>
              </a:extLst>
            </p:cNvPr>
            <p:cNvPicPr>
              <a:picLocks noChangeAspect="1"/>
            </p:cNvPicPr>
            <p:nvPr/>
          </p:nvPicPr>
          <p:blipFill>
            <a:blip r:embed="rId6"/>
            <a:srcRect/>
            <a:stretch/>
          </p:blipFill>
          <p:spPr>
            <a:xfrm>
              <a:off x="8918060" y="2118371"/>
              <a:ext cx="2643467" cy="1309905"/>
            </a:xfrm>
            <a:prstGeom prst="rect">
              <a:avLst/>
            </a:prstGeom>
          </p:spPr>
        </p:pic>
        <p:sp>
          <p:nvSpPr>
            <p:cNvPr id="8" name="TextBox 7">
              <a:extLst>
                <a:ext uri="{FF2B5EF4-FFF2-40B4-BE49-F238E27FC236}">
                  <a16:creationId xmlns:a16="http://schemas.microsoft.com/office/drawing/2014/main" id="{9228A84E-50F3-8A4C-822E-457F2BA2D18C}"/>
                </a:ext>
              </a:extLst>
            </p:cNvPr>
            <p:cNvSpPr txBox="1"/>
            <p:nvPr/>
          </p:nvSpPr>
          <p:spPr>
            <a:xfrm>
              <a:off x="9278313" y="1731613"/>
              <a:ext cx="1922962" cy="369332"/>
            </a:xfrm>
            <a:prstGeom prst="rect">
              <a:avLst/>
            </a:prstGeom>
            <a:noFill/>
          </p:spPr>
          <p:txBody>
            <a:bodyPr wrap="none" rtlCol="0">
              <a:spAutoFit/>
            </a:bodyPr>
            <a:lstStyle/>
            <a:p>
              <a:r>
                <a:rPr lang="en-US" dirty="0"/>
                <a:t>Training Progress</a:t>
              </a:r>
            </a:p>
          </p:txBody>
        </p:sp>
        <p:sp>
          <p:nvSpPr>
            <p:cNvPr id="25" name="TextBox 24">
              <a:extLst>
                <a:ext uri="{FF2B5EF4-FFF2-40B4-BE49-F238E27FC236}">
                  <a16:creationId xmlns:a16="http://schemas.microsoft.com/office/drawing/2014/main" id="{BBFDDD5C-787B-AC46-BA7D-9FBA657CA2FC}"/>
                </a:ext>
              </a:extLst>
            </p:cNvPr>
            <p:cNvSpPr txBox="1"/>
            <p:nvPr/>
          </p:nvSpPr>
          <p:spPr>
            <a:xfrm>
              <a:off x="9839935" y="3410873"/>
              <a:ext cx="798617" cy="307777"/>
            </a:xfrm>
            <a:prstGeom prst="rect">
              <a:avLst/>
            </a:prstGeom>
            <a:noFill/>
          </p:spPr>
          <p:txBody>
            <a:bodyPr wrap="none" rtlCol="0">
              <a:spAutoFit/>
            </a:bodyPr>
            <a:lstStyle/>
            <a:p>
              <a:r>
                <a:rPr lang="en-US" sz="1400" dirty="0"/>
                <a:t>episode</a:t>
              </a:r>
            </a:p>
          </p:txBody>
        </p:sp>
        <p:sp>
          <p:nvSpPr>
            <p:cNvPr id="27" name="TextBox 26">
              <a:extLst>
                <a:ext uri="{FF2B5EF4-FFF2-40B4-BE49-F238E27FC236}">
                  <a16:creationId xmlns:a16="http://schemas.microsoft.com/office/drawing/2014/main" id="{EC40FF70-B3CD-924B-BFE2-6B836AA7BB98}"/>
                </a:ext>
              </a:extLst>
            </p:cNvPr>
            <p:cNvSpPr txBox="1"/>
            <p:nvPr/>
          </p:nvSpPr>
          <p:spPr>
            <a:xfrm rot="16200000">
              <a:off x="8220392" y="2674234"/>
              <a:ext cx="1167307" cy="307777"/>
            </a:xfrm>
            <a:prstGeom prst="rect">
              <a:avLst/>
            </a:prstGeom>
            <a:noFill/>
          </p:spPr>
          <p:txBody>
            <a:bodyPr wrap="none" rtlCol="0">
              <a:spAutoFit/>
            </a:bodyPr>
            <a:lstStyle/>
            <a:p>
              <a:r>
                <a:rPr lang="en-US" sz="1400" dirty="0"/>
                <a:t>final reward</a:t>
              </a:r>
            </a:p>
          </p:txBody>
        </p:sp>
      </p:grpSp>
      <p:pic>
        <p:nvPicPr>
          <p:cNvPr id="30" name="Picture 29">
            <a:extLst>
              <a:ext uri="{FF2B5EF4-FFF2-40B4-BE49-F238E27FC236}">
                <a16:creationId xmlns:a16="http://schemas.microsoft.com/office/drawing/2014/main" id="{536C35EF-8104-E547-B4F1-D0E8C75E32AE}"/>
              </a:ext>
            </a:extLst>
          </p:cNvPr>
          <p:cNvPicPr>
            <a:picLocks noChangeAspect="1"/>
          </p:cNvPicPr>
          <p:nvPr/>
        </p:nvPicPr>
        <p:blipFill>
          <a:blip r:embed="rId7"/>
          <a:stretch>
            <a:fillRect/>
          </a:stretch>
        </p:blipFill>
        <p:spPr>
          <a:xfrm>
            <a:off x="9077739" y="5184404"/>
            <a:ext cx="1922375" cy="1441781"/>
          </a:xfrm>
          <a:prstGeom prst="rect">
            <a:avLst/>
          </a:prstGeom>
        </p:spPr>
      </p:pic>
      <p:pic>
        <p:nvPicPr>
          <p:cNvPr id="23" name="Picture 22">
            <a:extLst>
              <a:ext uri="{FF2B5EF4-FFF2-40B4-BE49-F238E27FC236}">
                <a16:creationId xmlns:a16="http://schemas.microsoft.com/office/drawing/2014/main" id="{FC3253D0-8B65-674C-8E07-6407A0D560FD}"/>
              </a:ext>
            </a:extLst>
          </p:cNvPr>
          <p:cNvPicPr>
            <a:picLocks noChangeAspect="1"/>
          </p:cNvPicPr>
          <p:nvPr/>
        </p:nvPicPr>
        <p:blipFill>
          <a:blip r:embed="rId8"/>
          <a:stretch>
            <a:fillRect/>
          </a:stretch>
        </p:blipFill>
        <p:spPr>
          <a:xfrm>
            <a:off x="91440" y="1536192"/>
            <a:ext cx="3174234" cy="2560320"/>
          </a:xfrm>
          <a:prstGeom prst="rect">
            <a:avLst/>
          </a:prstGeom>
        </p:spPr>
      </p:pic>
    </p:spTree>
    <p:extLst>
      <p:ext uri="{BB962C8B-B14F-4D97-AF65-F5344CB8AC3E}">
        <p14:creationId xmlns:p14="http://schemas.microsoft.com/office/powerpoint/2010/main" val="57374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Learning Results (Objective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3</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19</a:t>
            </a:fld>
            <a:endParaRPr lang="en-US" dirty="0"/>
          </a:p>
        </p:txBody>
      </p:sp>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Results in discretized 25x25x25 navigation space (15,000 episodes) </a:t>
            </a:r>
          </a:p>
        </p:txBody>
      </p:sp>
      <p:sp>
        <p:nvSpPr>
          <p:cNvPr id="18" name="TextBox 17">
            <a:extLst>
              <a:ext uri="{FF2B5EF4-FFF2-40B4-BE49-F238E27FC236}">
                <a16:creationId xmlns:a16="http://schemas.microsoft.com/office/drawing/2014/main" id="{054F68EE-6C2E-4947-9289-76909FF32E1C}"/>
              </a:ext>
            </a:extLst>
          </p:cNvPr>
          <p:cNvSpPr txBox="1"/>
          <p:nvPr/>
        </p:nvSpPr>
        <p:spPr>
          <a:xfrm>
            <a:off x="5530574" y="5919053"/>
            <a:ext cx="3304755" cy="523220"/>
          </a:xfrm>
          <a:prstGeom prst="rect">
            <a:avLst/>
          </a:prstGeom>
          <a:noFill/>
        </p:spPr>
        <p:txBody>
          <a:bodyPr wrap="square" rtlCol="0">
            <a:spAutoFit/>
          </a:bodyPr>
          <a:lstStyle/>
          <a:p>
            <a:pPr defTabSz="914400"/>
            <a:r>
              <a:rPr lang="en-US" sz="1400" dirty="0">
                <a:solidFill>
                  <a:prstClr val="black"/>
                </a:solidFill>
                <a:latin typeface="Calibri" panose="020F0502020204030204"/>
              </a:rPr>
              <a:t>Optimum (3D) discretized feasible load is at (2.24,0.64,3.04) &amp; (2.24,0.80,2.88)</a:t>
            </a:r>
          </a:p>
        </p:txBody>
      </p:sp>
      <p:graphicFrame>
        <p:nvGraphicFramePr>
          <p:cNvPr id="19" name="Table 20">
            <a:extLst>
              <a:ext uri="{FF2B5EF4-FFF2-40B4-BE49-F238E27FC236}">
                <a16:creationId xmlns:a16="http://schemas.microsoft.com/office/drawing/2014/main" id="{BAC9EB27-4E69-A648-9A36-07E426E1518E}"/>
              </a:ext>
            </a:extLst>
          </p:cNvPr>
          <p:cNvGraphicFramePr>
            <a:graphicFrameLocks noGrp="1"/>
          </p:cNvGraphicFramePr>
          <p:nvPr>
            <p:extLst>
              <p:ext uri="{D42A27DB-BD31-4B8C-83A1-F6EECF244321}">
                <p14:modId xmlns:p14="http://schemas.microsoft.com/office/powerpoint/2010/main" val="404827530"/>
              </p:ext>
            </p:extLst>
          </p:nvPr>
        </p:nvGraphicFramePr>
        <p:xfrm>
          <a:off x="564722" y="4159801"/>
          <a:ext cx="4859476" cy="2377440"/>
        </p:xfrm>
        <a:graphic>
          <a:graphicData uri="http://schemas.openxmlformats.org/drawingml/2006/table">
            <a:tbl>
              <a:tblPr firstRow="1" bandRow="1"/>
              <a:tblGrid>
                <a:gridCol w="1214869">
                  <a:extLst>
                    <a:ext uri="{9D8B030D-6E8A-4147-A177-3AD203B41FA5}">
                      <a16:colId xmlns:a16="http://schemas.microsoft.com/office/drawing/2014/main" val="3850396973"/>
                    </a:ext>
                  </a:extLst>
                </a:gridCol>
                <a:gridCol w="1214869">
                  <a:extLst>
                    <a:ext uri="{9D8B030D-6E8A-4147-A177-3AD203B41FA5}">
                      <a16:colId xmlns:a16="http://schemas.microsoft.com/office/drawing/2014/main" val="844695504"/>
                    </a:ext>
                  </a:extLst>
                </a:gridCol>
                <a:gridCol w="1214869">
                  <a:extLst>
                    <a:ext uri="{9D8B030D-6E8A-4147-A177-3AD203B41FA5}">
                      <a16:colId xmlns:a16="http://schemas.microsoft.com/office/drawing/2014/main" val="2322713155"/>
                    </a:ext>
                  </a:extLst>
                </a:gridCol>
                <a:gridCol w="1214869">
                  <a:extLst>
                    <a:ext uri="{9D8B030D-6E8A-4147-A177-3AD203B41FA5}">
                      <a16:colId xmlns:a16="http://schemas.microsoft.com/office/drawing/2014/main" val="3622321034"/>
                    </a:ext>
                  </a:extLst>
                </a:gridCol>
              </a:tblGrid>
              <a:tr h="516118">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Final state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Trained RL agent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Random player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marL="0" algn="l" defTabSz="914354" rtl="0" eaLnBrk="1" latinLnBrk="0" hangingPunct="1"/>
                      <a:r>
                        <a:rPr lang="en-US" sz="1800" b="1" kern="1200" dirty="0">
                          <a:solidFill>
                            <a:schemeClr val="lt1"/>
                          </a:solidFill>
                          <a:latin typeface="Calibri" panose="020F0502020204030204"/>
                          <a:ea typeface="+mn-ea"/>
                          <a:cs typeface="+mn-cs"/>
                        </a:rPr>
                        <a:t>Greedy player</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7415228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Penalty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0.1%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39.0%</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1.7%</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71935061"/>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Failure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43.8%</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0.0%</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960352171"/>
                  </a:ext>
                </a:extLst>
              </a:tr>
              <a:tr h="0">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Feasible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98.4%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17.2%</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98.3%</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05202653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Optimum / Feasible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398 / 5096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 / 890</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443 / 5092</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980561204"/>
                  </a:ext>
                </a:extLst>
              </a:tr>
            </a:tbl>
          </a:graphicData>
        </a:graphic>
      </p:graphicFrame>
      <p:sp>
        <p:nvSpPr>
          <p:cNvPr id="20" name="TextBox 19">
            <a:extLst>
              <a:ext uri="{FF2B5EF4-FFF2-40B4-BE49-F238E27FC236}">
                <a16:creationId xmlns:a16="http://schemas.microsoft.com/office/drawing/2014/main" id="{7A2AC542-682A-E54E-A5E5-630A6B44E44A}"/>
              </a:ext>
            </a:extLst>
          </p:cNvPr>
          <p:cNvSpPr txBox="1"/>
          <p:nvPr/>
        </p:nvSpPr>
        <p:spPr>
          <a:xfrm>
            <a:off x="8941706" y="4323684"/>
            <a:ext cx="2558264" cy="825867"/>
          </a:xfrm>
          <a:prstGeom prst="rect">
            <a:avLst/>
          </a:prstGeom>
          <a:noFill/>
        </p:spPr>
        <p:txBody>
          <a:bodyPr wrap="none" rtlCol="0">
            <a:spAutoFit/>
          </a:bodyPr>
          <a:lstStyle/>
          <a:p>
            <a:pPr>
              <a:spcAft>
                <a:spcPts val="700"/>
              </a:spcAft>
            </a:pPr>
            <a:r>
              <a:rPr lang="en-US" sz="1200" dirty="0"/>
              <a:t>Feasible: all stabilities are &gt;= 1.00</a:t>
            </a:r>
          </a:p>
          <a:p>
            <a:pPr>
              <a:spcAft>
                <a:spcPts val="700"/>
              </a:spcAft>
            </a:pPr>
            <a:r>
              <a:rPr lang="en-US" sz="1200" dirty="0"/>
              <a:t>Failure: any stability is &lt;= 0.00</a:t>
            </a:r>
          </a:p>
          <a:p>
            <a:pPr>
              <a:spcAft>
                <a:spcPts val="700"/>
              </a:spcAft>
            </a:pPr>
            <a:r>
              <a:rPr lang="en-US" sz="1200" dirty="0"/>
              <a:t>Penalty: all other states</a:t>
            </a:r>
          </a:p>
        </p:txBody>
      </p:sp>
      <p:graphicFrame>
        <p:nvGraphicFramePr>
          <p:cNvPr id="22" name="Table 22">
            <a:extLst>
              <a:ext uri="{FF2B5EF4-FFF2-40B4-BE49-F238E27FC236}">
                <a16:creationId xmlns:a16="http://schemas.microsoft.com/office/drawing/2014/main" id="{BEDFC334-F21A-8246-933E-BD7B0EA3D948}"/>
              </a:ext>
            </a:extLst>
          </p:cNvPr>
          <p:cNvGraphicFramePr>
            <a:graphicFrameLocks noGrp="1"/>
          </p:cNvGraphicFramePr>
          <p:nvPr/>
        </p:nvGraphicFramePr>
        <p:xfrm>
          <a:off x="6362888" y="4039914"/>
          <a:ext cx="2558264" cy="1097280"/>
        </p:xfrm>
        <a:graphic>
          <a:graphicData uri="http://schemas.openxmlformats.org/drawingml/2006/table">
            <a:tbl>
              <a:tblPr firstRow="1" bandRow="1">
                <a:tableStyleId>{5940675A-B579-460E-94D1-54222C63F5DA}</a:tableStyleId>
              </a:tblPr>
              <a:tblGrid>
                <a:gridCol w="1058329">
                  <a:extLst>
                    <a:ext uri="{9D8B030D-6E8A-4147-A177-3AD203B41FA5}">
                      <a16:colId xmlns:a16="http://schemas.microsoft.com/office/drawing/2014/main" val="850777619"/>
                    </a:ext>
                  </a:extLst>
                </a:gridCol>
                <a:gridCol w="1499935">
                  <a:extLst>
                    <a:ext uri="{9D8B030D-6E8A-4147-A177-3AD203B41FA5}">
                      <a16:colId xmlns:a16="http://schemas.microsoft.com/office/drawing/2014/main" val="3854088056"/>
                    </a:ext>
                  </a:extLst>
                </a:gridCol>
              </a:tblGrid>
              <a:tr h="207588">
                <a:tc>
                  <a:txBody>
                    <a:bodyPr/>
                    <a:lstStyle/>
                    <a:p>
                      <a:r>
                        <a:rPr lang="en-US" sz="1200" dirty="0"/>
                        <a:t>Total %</a:t>
                      </a:r>
                    </a:p>
                  </a:txBody>
                  <a:tcPr/>
                </a:tc>
                <a:tc>
                  <a:txBody>
                    <a:bodyPr/>
                    <a:lstStyle/>
                    <a:p>
                      <a:r>
                        <a:rPr lang="en-US" sz="1200" dirty="0"/>
                        <a:t>Category</a:t>
                      </a:r>
                    </a:p>
                  </a:txBody>
                  <a:tcPr/>
                </a:tc>
                <a:extLst>
                  <a:ext uri="{0D108BD9-81ED-4DB2-BD59-A6C34878D82A}">
                    <a16:rowId xmlns:a16="http://schemas.microsoft.com/office/drawing/2014/main" val="1165477833"/>
                  </a:ext>
                </a:extLst>
              </a:tr>
              <a:tr h="207588">
                <a:tc>
                  <a:txBody>
                    <a:bodyPr/>
                    <a:lstStyle/>
                    <a:p>
                      <a:r>
                        <a:rPr lang="en-US" sz="1200" dirty="0"/>
                        <a:t>31.8</a:t>
                      </a:r>
                    </a:p>
                  </a:txBody>
                  <a:tcPr/>
                </a:tc>
                <a:tc>
                  <a:txBody>
                    <a:bodyPr/>
                    <a:lstStyle/>
                    <a:p>
                      <a:r>
                        <a:rPr lang="en-US" sz="1200" dirty="0"/>
                        <a:t>Feasible (green)</a:t>
                      </a:r>
                    </a:p>
                  </a:txBody>
                  <a:tcPr/>
                </a:tc>
                <a:extLst>
                  <a:ext uri="{0D108BD9-81ED-4DB2-BD59-A6C34878D82A}">
                    <a16:rowId xmlns:a16="http://schemas.microsoft.com/office/drawing/2014/main" val="2857507670"/>
                  </a:ext>
                </a:extLst>
              </a:tr>
              <a:tr h="207588">
                <a:tc>
                  <a:txBody>
                    <a:bodyPr/>
                    <a:lstStyle/>
                    <a:p>
                      <a:r>
                        <a:rPr lang="en-US" sz="1200" dirty="0"/>
                        <a:t>35.1</a:t>
                      </a:r>
                    </a:p>
                  </a:txBody>
                  <a:tcPr/>
                </a:tc>
                <a:tc>
                  <a:txBody>
                    <a:bodyPr/>
                    <a:lstStyle/>
                    <a:p>
                      <a:r>
                        <a:rPr lang="en-US" sz="1200" dirty="0"/>
                        <a:t>Failure (red)</a:t>
                      </a:r>
                    </a:p>
                  </a:txBody>
                  <a:tcPr/>
                </a:tc>
                <a:extLst>
                  <a:ext uri="{0D108BD9-81ED-4DB2-BD59-A6C34878D82A}">
                    <a16:rowId xmlns:a16="http://schemas.microsoft.com/office/drawing/2014/main" val="323072202"/>
                  </a:ext>
                </a:extLst>
              </a:tr>
              <a:tr h="207588">
                <a:tc>
                  <a:txBody>
                    <a:bodyPr/>
                    <a:lstStyle/>
                    <a:p>
                      <a:r>
                        <a:rPr lang="en-US" sz="1200" dirty="0"/>
                        <a:t>33.2</a:t>
                      </a:r>
                    </a:p>
                  </a:txBody>
                  <a:tcPr/>
                </a:tc>
                <a:tc>
                  <a:txBody>
                    <a:bodyPr/>
                    <a:lstStyle/>
                    <a:p>
                      <a:r>
                        <a:rPr lang="en-US" sz="1200" dirty="0"/>
                        <a:t>Penalty (yellow)</a:t>
                      </a:r>
                    </a:p>
                  </a:txBody>
                  <a:tcPr/>
                </a:tc>
                <a:extLst>
                  <a:ext uri="{0D108BD9-81ED-4DB2-BD59-A6C34878D82A}">
                    <a16:rowId xmlns:a16="http://schemas.microsoft.com/office/drawing/2014/main" val="974034380"/>
                  </a:ext>
                </a:extLst>
              </a:tr>
            </a:tbl>
          </a:graphicData>
        </a:graphic>
      </p:graphicFrame>
      <p:sp>
        <p:nvSpPr>
          <p:cNvPr id="24" name="TextBox 23">
            <a:extLst>
              <a:ext uri="{FF2B5EF4-FFF2-40B4-BE49-F238E27FC236}">
                <a16:creationId xmlns:a16="http://schemas.microsoft.com/office/drawing/2014/main" id="{602DDC2C-FF37-3146-B52C-327C74A04991}"/>
              </a:ext>
            </a:extLst>
          </p:cNvPr>
          <p:cNvSpPr txBox="1"/>
          <p:nvPr/>
        </p:nvSpPr>
        <p:spPr>
          <a:xfrm>
            <a:off x="5781268" y="4041648"/>
            <a:ext cx="585418" cy="1100301"/>
          </a:xfrm>
          <a:prstGeom prst="rect">
            <a:avLst/>
          </a:prstGeom>
          <a:noFill/>
        </p:spPr>
        <p:txBody>
          <a:bodyPr wrap="none" rtlCol="0">
            <a:spAutoFit/>
          </a:bodyPr>
          <a:lstStyle/>
          <a:p>
            <a:pPr algn="r">
              <a:spcAft>
                <a:spcPts val="700"/>
              </a:spcAft>
            </a:pPr>
            <a:r>
              <a:rPr lang="en-US" sz="1200" dirty="0"/>
              <a:t>15625</a:t>
            </a:r>
          </a:p>
          <a:p>
            <a:pPr algn="r">
              <a:spcAft>
                <a:spcPts val="700"/>
              </a:spcAft>
            </a:pPr>
            <a:r>
              <a:rPr lang="en-US" sz="1200" dirty="0"/>
              <a:t>4968</a:t>
            </a:r>
          </a:p>
          <a:p>
            <a:pPr algn="r">
              <a:spcAft>
                <a:spcPts val="700"/>
              </a:spcAft>
            </a:pPr>
            <a:r>
              <a:rPr lang="en-US" sz="1200" dirty="0"/>
              <a:t>5477</a:t>
            </a:r>
          </a:p>
          <a:p>
            <a:pPr algn="r">
              <a:spcAft>
                <a:spcPts val="700"/>
              </a:spcAft>
            </a:pPr>
            <a:r>
              <a:rPr lang="en-US" sz="1200" dirty="0"/>
              <a:t>5180</a:t>
            </a:r>
          </a:p>
        </p:txBody>
      </p:sp>
      <p:sp>
        <p:nvSpPr>
          <p:cNvPr id="26" name="TextBox 25">
            <a:extLst>
              <a:ext uri="{FF2B5EF4-FFF2-40B4-BE49-F238E27FC236}">
                <a16:creationId xmlns:a16="http://schemas.microsoft.com/office/drawing/2014/main" id="{A16F245B-91DB-084A-88C2-79ABEA1203B1}"/>
              </a:ext>
            </a:extLst>
          </p:cNvPr>
          <p:cNvSpPr txBox="1"/>
          <p:nvPr/>
        </p:nvSpPr>
        <p:spPr>
          <a:xfrm>
            <a:off x="9436512" y="3790469"/>
            <a:ext cx="2284600" cy="369332"/>
          </a:xfrm>
          <a:prstGeom prst="rect">
            <a:avLst/>
          </a:prstGeom>
          <a:noFill/>
        </p:spPr>
        <p:txBody>
          <a:bodyPr wrap="none" rtlCol="0">
            <a:spAutoFit/>
          </a:bodyPr>
          <a:lstStyle/>
          <a:p>
            <a:r>
              <a:rPr lang="en-US" dirty="0"/>
              <a:t>episode = 50 actions</a:t>
            </a:r>
          </a:p>
        </p:txBody>
      </p:sp>
      <p:pic>
        <p:nvPicPr>
          <p:cNvPr id="21" name="Picture 20">
            <a:extLst>
              <a:ext uri="{FF2B5EF4-FFF2-40B4-BE49-F238E27FC236}">
                <a16:creationId xmlns:a16="http://schemas.microsoft.com/office/drawing/2014/main" id="{4B74CD4C-D63A-6440-AB58-610F0CF5AD17}"/>
              </a:ext>
            </a:extLst>
          </p:cNvPr>
          <p:cNvPicPr>
            <a:picLocks noChangeAspect="1"/>
          </p:cNvPicPr>
          <p:nvPr/>
        </p:nvPicPr>
        <p:blipFill>
          <a:blip r:embed="rId4"/>
          <a:srcRect t="22" b="22"/>
          <a:stretch/>
        </p:blipFill>
        <p:spPr bwMode="auto">
          <a:xfrm>
            <a:off x="3506784" y="1641754"/>
            <a:ext cx="2377440" cy="2392169"/>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26F1FE6-DDD5-6D40-BDEC-F15B7DDF559D}"/>
              </a:ext>
            </a:extLst>
          </p:cNvPr>
          <p:cNvPicPr>
            <a:picLocks noChangeAspect="1"/>
          </p:cNvPicPr>
          <p:nvPr/>
        </p:nvPicPr>
        <p:blipFill>
          <a:blip r:embed="rId5"/>
          <a:srcRect/>
          <a:stretch/>
        </p:blipFill>
        <p:spPr>
          <a:xfrm>
            <a:off x="6250106" y="1641754"/>
            <a:ext cx="2377437" cy="2393234"/>
          </a:xfrm>
          <a:prstGeom prst="rect">
            <a:avLst/>
          </a:prstGeom>
        </p:spPr>
      </p:pic>
      <p:grpSp>
        <p:nvGrpSpPr>
          <p:cNvPr id="9" name="Group 8">
            <a:extLst>
              <a:ext uri="{FF2B5EF4-FFF2-40B4-BE49-F238E27FC236}">
                <a16:creationId xmlns:a16="http://schemas.microsoft.com/office/drawing/2014/main" id="{5DDE4554-3AFB-4843-A61C-1A4701563E4D}"/>
              </a:ext>
            </a:extLst>
          </p:cNvPr>
          <p:cNvGrpSpPr/>
          <p:nvPr/>
        </p:nvGrpSpPr>
        <p:grpSpPr>
          <a:xfrm>
            <a:off x="8913914" y="1715593"/>
            <a:ext cx="2911369" cy="1987037"/>
            <a:chOff x="8650157" y="1731613"/>
            <a:chExt cx="2911369" cy="1987037"/>
          </a:xfrm>
        </p:grpSpPr>
        <p:pic>
          <p:nvPicPr>
            <p:cNvPr id="7" name="Picture 6">
              <a:extLst>
                <a:ext uri="{FF2B5EF4-FFF2-40B4-BE49-F238E27FC236}">
                  <a16:creationId xmlns:a16="http://schemas.microsoft.com/office/drawing/2014/main" id="{588BEA31-3049-8747-9FD4-1BAE2409405D}"/>
                </a:ext>
              </a:extLst>
            </p:cNvPr>
            <p:cNvPicPr>
              <a:picLocks noChangeAspect="1"/>
            </p:cNvPicPr>
            <p:nvPr/>
          </p:nvPicPr>
          <p:blipFill>
            <a:blip r:embed="rId6"/>
            <a:srcRect/>
            <a:stretch/>
          </p:blipFill>
          <p:spPr>
            <a:xfrm>
              <a:off x="8918061" y="2118371"/>
              <a:ext cx="2643465" cy="1309905"/>
            </a:xfrm>
            <a:prstGeom prst="rect">
              <a:avLst/>
            </a:prstGeom>
          </p:spPr>
        </p:pic>
        <p:sp>
          <p:nvSpPr>
            <p:cNvPr id="8" name="TextBox 7">
              <a:extLst>
                <a:ext uri="{FF2B5EF4-FFF2-40B4-BE49-F238E27FC236}">
                  <a16:creationId xmlns:a16="http://schemas.microsoft.com/office/drawing/2014/main" id="{9228A84E-50F3-8A4C-822E-457F2BA2D18C}"/>
                </a:ext>
              </a:extLst>
            </p:cNvPr>
            <p:cNvSpPr txBox="1"/>
            <p:nvPr/>
          </p:nvSpPr>
          <p:spPr>
            <a:xfrm>
              <a:off x="9278313" y="1731613"/>
              <a:ext cx="1922962" cy="369332"/>
            </a:xfrm>
            <a:prstGeom prst="rect">
              <a:avLst/>
            </a:prstGeom>
            <a:noFill/>
          </p:spPr>
          <p:txBody>
            <a:bodyPr wrap="none" rtlCol="0">
              <a:spAutoFit/>
            </a:bodyPr>
            <a:lstStyle/>
            <a:p>
              <a:r>
                <a:rPr lang="en-US" dirty="0"/>
                <a:t>Training Progress</a:t>
              </a:r>
            </a:p>
          </p:txBody>
        </p:sp>
        <p:sp>
          <p:nvSpPr>
            <p:cNvPr id="25" name="TextBox 24">
              <a:extLst>
                <a:ext uri="{FF2B5EF4-FFF2-40B4-BE49-F238E27FC236}">
                  <a16:creationId xmlns:a16="http://schemas.microsoft.com/office/drawing/2014/main" id="{BBFDDD5C-787B-AC46-BA7D-9FBA657CA2FC}"/>
                </a:ext>
              </a:extLst>
            </p:cNvPr>
            <p:cNvSpPr txBox="1"/>
            <p:nvPr/>
          </p:nvSpPr>
          <p:spPr>
            <a:xfrm>
              <a:off x="9839935" y="3410873"/>
              <a:ext cx="798617" cy="307777"/>
            </a:xfrm>
            <a:prstGeom prst="rect">
              <a:avLst/>
            </a:prstGeom>
            <a:noFill/>
          </p:spPr>
          <p:txBody>
            <a:bodyPr wrap="none" rtlCol="0">
              <a:spAutoFit/>
            </a:bodyPr>
            <a:lstStyle/>
            <a:p>
              <a:r>
                <a:rPr lang="en-US" sz="1400" dirty="0"/>
                <a:t>episode</a:t>
              </a:r>
            </a:p>
          </p:txBody>
        </p:sp>
        <p:sp>
          <p:nvSpPr>
            <p:cNvPr id="27" name="TextBox 26">
              <a:extLst>
                <a:ext uri="{FF2B5EF4-FFF2-40B4-BE49-F238E27FC236}">
                  <a16:creationId xmlns:a16="http://schemas.microsoft.com/office/drawing/2014/main" id="{EC40FF70-B3CD-924B-BFE2-6B836AA7BB98}"/>
                </a:ext>
              </a:extLst>
            </p:cNvPr>
            <p:cNvSpPr txBox="1"/>
            <p:nvPr/>
          </p:nvSpPr>
          <p:spPr>
            <a:xfrm rot="16200000">
              <a:off x="8220392" y="2674234"/>
              <a:ext cx="1167307" cy="307777"/>
            </a:xfrm>
            <a:prstGeom prst="rect">
              <a:avLst/>
            </a:prstGeom>
            <a:noFill/>
          </p:spPr>
          <p:txBody>
            <a:bodyPr wrap="none" rtlCol="0">
              <a:spAutoFit/>
            </a:bodyPr>
            <a:lstStyle/>
            <a:p>
              <a:r>
                <a:rPr lang="en-US" sz="1400" dirty="0"/>
                <a:t>final reward</a:t>
              </a:r>
            </a:p>
          </p:txBody>
        </p:sp>
      </p:grpSp>
      <p:pic>
        <p:nvPicPr>
          <p:cNvPr id="30" name="Picture 29">
            <a:extLst>
              <a:ext uri="{FF2B5EF4-FFF2-40B4-BE49-F238E27FC236}">
                <a16:creationId xmlns:a16="http://schemas.microsoft.com/office/drawing/2014/main" id="{536C35EF-8104-E547-B4F1-D0E8C75E32AE}"/>
              </a:ext>
            </a:extLst>
          </p:cNvPr>
          <p:cNvPicPr>
            <a:picLocks noChangeAspect="1"/>
          </p:cNvPicPr>
          <p:nvPr/>
        </p:nvPicPr>
        <p:blipFill>
          <a:blip r:embed="rId7"/>
          <a:stretch>
            <a:fillRect/>
          </a:stretch>
        </p:blipFill>
        <p:spPr>
          <a:xfrm>
            <a:off x="9077739" y="5184404"/>
            <a:ext cx="1922375" cy="1441781"/>
          </a:xfrm>
          <a:prstGeom prst="rect">
            <a:avLst/>
          </a:prstGeom>
        </p:spPr>
      </p:pic>
      <p:pic>
        <p:nvPicPr>
          <p:cNvPr id="23" name="Picture 22">
            <a:extLst>
              <a:ext uri="{FF2B5EF4-FFF2-40B4-BE49-F238E27FC236}">
                <a16:creationId xmlns:a16="http://schemas.microsoft.com/office/drawing/2014/main" id="{FC3253D0-8B65-674C-8E07-6407A0D560FD}"/>
              </a:ext>
            </a:extLst>
          </p:cNvPr>
          <p:cNvPicPr>
            <a:picLocks noChangeAspect="1"/>
          </p:cNvPicPr>
          <p:nvPr/>
        </p:nvPicPr>
        <p:blipFill>
          <a:blip r:embed="rId8"/>
          <a:stretch>
            <a:fillRect/>
          </a:stretch>
        </p:blipFill>
        <p:spPr>
          <a:xfrm>
            <a:off x="91440" y="1536192"/>
            <a:ext cx="3174234" cy="2560320"/>
          </a:xfrm>
          <a:prstGeom prst="rect">
            <a:avLst/>
          </a:prstGeom>
        </p:spPr>
      </p:pic>
    </p:spTree>
    <p:extLst>
      <p:ext uri="{BB962C8B-B14F-4D97-AF65-F5344CB8AC3E}">
        <p14:creationId xmlns:p14="http://schemas.microsoft.com/office/powerpoint/2010/main" val="247920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323B-09A7-DB44-8D7F-DC8202A829AC}"/>
              </a:ext>
            </a:extLst>
          </p:cNvPr>
          <p:cNvSpPr>
            <a:spLocks noGrp="1"/>
          </p:cNvSpPr>
          <p:nvPr>
            <p:ph type="title"/>
          </p:nvPr>
        </p:nvSpPr>
        <p:spPr/>
        <p:txBody>
          <a:bodyPr/>
          <a:lstStyle/>
          <a:p>
            <a:r>
              <a:rPr lang="en-US" dirty="0"/>
              <a:t>Problem Statement and Solutions Researched</a:t>
            </a:r>
          </a:p>
        </p:txBody>
      </p:sp>
      <p:sp>
        <p:nvSpPr>
          <p:cNvPr id="3" name="Slide Number Placeholder 2">
            <a:extLst>
              <a:ext uri="{FF2B5EF4-FFF2-40B4-BE49-F238E27FC236}">
                <a16:creationId xmlns:a16="http://schemas.microsoft.com/office/drawing/2014/main" id="{0030FFFA-6605-E349-B79E-E1DA880F4AFF}"/>
              </a:ext>
            </a:extLst>
          </p:cNvPr>
          <p:cNvSpPr>
            <a:spLocks noGrp="1"/>
          </p:cNvSpPr>
          <p:nvPr>
            <p:ph type="sldNum" sz="quarter" idx="4"/>
          </p:nvPr>
        </p:nvSpPr>
        <p:spPr/>
        <p:txBody>
          <a:bodyPr/>
          <a:lstStyle/>
          <a:p>
            <a:fld id="{4FAB73BC-B049-4115-A692-8D63A059BFB8}" type="slidenum">
              <a:rPr lang="en-US" smtClean="0"/>
              <a:pPr/>
              <a:t>2</a:t>
            </a:fld>
            <a:endParaRPr lang="en-US" dirty="0"/>
          </a:p>
        </p:txBody>
      </p:sp>
      <p:sp>
        <p:nvSpPr>
          <p:cNvPr id="4" name="TextBox 3">
            <a:extLst>
              <a:ext uri="{FF2B5EF4-FFF2-40B4-BE49-F238E27FC236}">
                <a16:creationId xmlns:a16="http://schemas.microsoft.com/office/drawing/2014/main" id="{A5004A8A-86C4-CD47-84AD-3CEC439CEED5}"/>
              </a:ext>
            </a:extLst>
          </p:cNvPr>
          <p:cNvSpPr txBox="1"/>
          <p:nvPr/>
        </p:nvSpPr>
        <p:spPr>
          <a:xfrm>
            <a:off x="647212" y="955570"/>
            <a:ext cx="9722498" cy="4161332"/>
          </a:xfrm>
          <a:prstGeom prst="rect">
            <a:avLst/>
          </a:prstGeom>
          <a:noFill/>
        </p:spPr>
        <p:txBody>
          <a:bodyPr wrap="square" rtlCol="0" anchor="t">
            <a:spAutoFit/>
          </a:bodyPr>
          <a:lstStyle/>
          <a:p>
            <a:pPr marL="274637" lvl="1" defTabSz="914354">
              <a:lnSpc>
                <a:spcPct val="90000"/>
              </a:lnSpc>
              <a:spcBef>
                <a:spcPts val="200"/>
              </a:spcBef>
              <a:spcAft>
                <a:spcPts val="400"/>
              </a:spcAft>
              <a:buClr>
                <a:srgbClr val="00B0F0"/>
              </a:buClr>
            </a:pPr>
            <a:r>
              <a:rPr lang="en-US" sz="2400" dirty="0">
                <a:latin typeface="Garamond" charset="0"/>
              </a:rPr>
              <a:t>Grid operating security studies are typically employed to establish operating boundaries, ensuring secure and stable operation for a range of operations under NERC guidelines. However, if these boundaries are violated, the existing system security margins will be largely unknown. As an alternative to the use of complex optimizations over dynamic conditions, this work employs the use of reinforcement-based machine learning to identify a sequence of secure state transitions which place the grid in a higher degree of operating security with greater static and dynamic stability margins. The approach requires the training of a machine learning agent to accomplish this task using modeled data and employs it as a decision support tool under severe, near- blackout conditions.</a:t>
            </a:r>
          </a:p>
          <a:p>
            <a:pPr marL="274637" lvl="1" defTabSz="914354">
              <a:lnSpc>
                <a:spcPct val="90000"/>
              </a:lnSpc>
              <a:spcBef>
                <a:spcPts val="200"/>
              </a:spcBef>
              <a:spcAft>
                <a:spcPts val="400"/>
              </a:spcAft>
              <a:buClr>
                <a:srgbClr val="00B0F0"/>
              </a:buClr>
            </a:pPr>
            <a:endParaRPr lang="en-US" sz="2400" dirty="0">
              <a:latin typeface="Garamond" charset="0"/>
            </a:endParaRPr>
          </a:p>
        </p:txBody>
      </p:sp>
    </p:spTree>
    <p:extLst>
      <p:ext uri="{BB962C8B-B14F-4D97-AF65-F5344CB8AC3E}">
        <p14:creationId xmlns:p14="http://schemas.microsoft.com/office/powerpoint/2010/main" val="925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Learning Results (Objective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3</m:t>
                        </m:r>
                      </m:sup>
                    </m:sSup>
                    <m:r>
                      <a:rPr lang="en-US" sz="3200" i="1">
                        <a:latin typeface="Cambria Math" panose="02040503050406030204" pitchFamily="18" charset="0"/>
                      </a:rPr>
                      <m:t> </m:t>
                    </m:r>
                  </m:oMath>
                </a14:m>
                <a:r>
                  <a:rPr lang="en-US" sz="3200" dirty="0"/>
                  <a:t>w/ Prioritized Replay)</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20</a:t>
            </a:fld>
            <a:endParaRPr lang="en-US" dirty="0"/>
          </a:p>
        </p:txBody>
      </p:sp>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Results in discretized 25x25x25 navigation space (15,000 episodes) </a:t>
            </a:r>
          </a:p>
        </p:txBody>
      </p:sp>
      <p:sp>
        <p:nvSpPr>
          <p:cNvPr id="18" name="TextBox 17">
            <a:extLst>
              <a:ext uri="{FF2B5EF4-FFF2-40B4-BE49-F238E27FC236}">
                <a16:creationId xmlns:a16="http://schemas.microsoft.com/office/drawing/2014/main" id="{054F68EE-6C2E-4947-9289-76909FF32E1C}"/>
              </a:ext>
            </a:extLst>
          </p:cNvPr>
          <p:cNvSpPr txBox="1"/>
          <p:nvPr/>
        </p:nvSpPr>
        <p:spPr>
          <a:xfrm>
            <a:off x="5530574" y="5919053"/>
            <a:ext cx="3304755" cy="523220"/>
          </a:xfrm>
          <a:prstGeom prst="rect">
            <a:avLst/>
          </a:prstGeom>
          <a:noFill/>
        </p:spPr>
        <p:txBody>
          <a:bodyPr wrap="square" rtlCol="0">
            <a:spAutoFit/>
          </a:bodyPr>
          <a:lstStyle/>
          <a:p>
            <a:pPr defTabSz="914400"/>
            <a:r>
              <a:rPr lang="en-US" sz="1400" dirty="0">
                <a:solidFill>
                  <a:prstClr val="black"/>
                </a:solidFill>
                <a:latin typeface="Calibri" panose="020F0502020204030204"/>
              </a:rPr>
              <a:t>Optimum (3D) discretized feasible load is at (2.24,0.64,3.04) &amp; (2.24,0.80,2.88)</a:t>
            </a:r>
          </a:p>
        </p:txBody>
      </p:sp>
      <p:graphicFrame>
        <p:nvGraphicFramePr>
          <p:cNvPr id="19" name="Table 20">
            <a:extLst>
              <a:ext uri="{FF2B5EF4-FFF2-40B4-BE49-F238E27FC236}">
                <a16:creationId xmlns:a16="http://schemas.microsoft.com/office/drawing/2014/main" id="{BAC9EB27-4E69-A648-9A36-07E426E1518E}"/>
              </a:ext>
            </a:extLst>
          </p:cNvPr>
          <p:cNvGraphicFramePr>
            <a:graphicFrameLocks noGrp="1"/>
          </p:cNvGraphicFramePr>
          <p:nvPr>
            <p:extLst>
              <p:ext uri="{D42A27DB-BD31-4B8C-83A1-F6EECF244321}">
                <p14:modId xmlns:p14="http://schemas.microsoft.com/office/powerpoint/2010/main" val="3291087170"/>
              </p:ext>
            </p:extLst>
          </p:nvPr>
        </p:nvGraphicFramePr>
        <p:xfrm>
          <a:off x="564722" y="4159801"/>
          <a:ext cx="4859476" cy="2377440"/>
        </p:xfrm>
        <a:graphic>
          <a:graphicData uri="http://schemas.openxmlformats.org/drawingml/2006/table">
            <a:tbl>
              <a:tblPr firstRow="1" bandRow="1"/>
              <a:tblGrid>
                <a:gridCol w="1214869">
                  <a:extLst>
                    <a:ext uri="{9D8B030D-6E8A-4147-A177-3AD203B41FA5}">
                      <a16:colId xmlns:a16="http://schemas.microsoft.com/office/drawing/2014/main" val="3850396973"/>
                    </a:ext>
                  </a:extLst>
                </a:gridCol>
                <a:gridCol w="1214869">
                  <a:extLst>
                    <a:ext uri="{9D8B030D-6E8A-4147-A177-3AD203B41FA5}">
                      <a16:colId xmlns:a16="http://schemas.microsoft.com/office/drawing/2014/main" val="844695504"/>
                    </a:ext>
                  </a:extLst>
                </a:gridCol>
                <a:gridCol w="1214869">
                  <a:extLst>
                    <a:ext uri="{9D8B030D-6E8A-4147-A177-3AD203B41FA5}">
                      <a16:colId xmlns:a16="http://schemas.microsoft.com/office/drawing/2014/main" val="2322713155"/>
                    </a:ext>
                  </a:extLst>
                </a:gridCol>
                <a:gridCol w="1214869">
                  <a:extLst>
                    <a:ext uri="{9D8B030D-6E8A-4147-A177-3AD203B41FA5}">
                      <a16:colId xmlns:a16="http://schemas.microsoft.com/office/drawing/2014/main" val="3622321034"/>
                    </a:ext>
                  </a:extLst>
                </a:gridCol>
              </a:tblGrid>
              <a:tr h="516118">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Final state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Trained RL agent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Random player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marL="0" algn="l" defTabSz="914354" rtl="0" eaLnBrk="1" latinLnBrk="0" hangingPunct="1"/>
                      <a:r>
                        <a:rPr lang="en-US" sz="1800" b="1" kern="1200" dirty="0">
                          <a:solidFill>
                            <a:schemeClr val="lt1"/>
                          </a:solidFill>
                          <a:latin typeface="Calibri" panose="020F0502020204030204"/>
                          <a:ea typeface="+mn-ea"/>
                          <a:cs typeface="+mn-cs"/>
                        </a:rPr>
                        <a:t>Greedy player</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7415228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Penalty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0.0%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39.0%</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1.7%</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71935061"/>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Failure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44.1%</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0.0%</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960352171"/>
                  </a:ext>
                </a:extLst>
              </a:tr>
              <a:tr h="0">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Feasible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98.7%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16.9%</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98.3%</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05202653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Optimum / Feasible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593 / 5115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 / 876</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443 / 5092</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980561204"/>
                  </a:ext>
                </a:extLst>
              </a:tr>
            </a:tbl>
          </a:graphicData>
        </a:graphic>
      </p:graphicFrame>
      <p:sp>
        <p:nvSpPr>
          <p:cNvPr id="20" name="TextBox 19">
            <a:extLst>
              <a:ext uri="{FF2B5EF4-FFF2-40B4-BE49-F238E27FC236}">
                <a16:creationId xmlns:a16="http://schemas.microsoft.com/office/drawing/2014/main" id="{7A2AC542-682A-E54E-A5E5-630A6B44E44A}"/>
              </a:ext>
            </a:extLst>
          </p:cNvPr>
          <p:cNvSpPr txBox="1"/>
          <p:nvPr/>
        </p:nvSpPr>
        <p:spPr>
          <a:xfrm>
            <a:off x="8941706" y="4323684"/>
            <a:ext cx="2558264" cy="825867"/>
          </a:xfrm>
          <a:prstGeom prst="rect">
            <a:avLst/>
          </a:prstGeom>
          <a:noFill/>
        </p:spPr>
        <p:txBody>
          <a:bodyPr wrap="none" rtlCol="0">
            <a:spAutoFit/>
          </a:bodyPr>
          <a:lstStyle/>
          <a:p>
            <a:pPr>
              <a:spcAft>
                <a:spcPts val="700"/>
              </a:spcAft>
            </a:pPr>
            <a:r>
              <a:rPr lang="en-US" sz="1200" dirty="0"/>
              <a:t>Feasible: all stabilities are &gt;= 1.00</a:t>
            </a:r>
          </a:p>
          <a:p>
            <a:pPr>
              <a:spcAft>
                <a:spcPts val="700"/>
              </a:spcAft>
            </a:pPr>
            <a:r>
              <a:rPr lang="en-US" sz="1200" dirty="0"/>
              <a:t>Failure: any stability is &lt;= 0.00</a:t>
            </a:r>
          </a:p>
          <a:p>
            <a:pPr>
              <a:spcAft>
                <a:spcPts val="700"/>
              </a:spcAft>
            </a:pPr>
            <a:r>
              <a:rPr lang="en-US" sz="1200" dirty="0"/>
              <a:t>Penalty: all other states</a:t>
            </a:r>
          </a:p>
        </p:txBody>
      </p:sp>
      <p:graphicFrame>
        <p:nvGraphicFramePr>
          <p:cNvPr id="22" name="Table 22">
            <a:extLst>
              <a:ext uri="{FF2B5EF4-FFF2-40B4-BE49-F238E27FC236}">
                <a16:creationId xmlns:a16="http://schemas.microsoft.com/office/drawing/2014/main" id="{BEDFC334-F21A-8246-933E-BD7B0EA3D948}"/>
              </a:ext>
            </a:extLst>
          </p:cNvPr>
          <p:cNvGraphicFramePr>
            <a:graphicFrameLocks noGrp="1"/>
          </p:cNvGraphicFramePr>
          <p:nvPr/>
        </p:nvGraphicFramePr>
        <p:xfrm>
          <a:off x="6362888" y="4039914"/>
          <a:ext cx="2558264" cy="1097280"/>
        </p:xfrm>
        <a:graphic>
          <a:graphicData uri="http://schemas.openxmlformats.org/drawingml/2006/table">
            <a:tbl>
              <a:tblPr firstRow="1" bandRow="1">
                <a:tableStyleId>{5940675A-B579-460E-94D1-54222C63F5DA}</a:tableStyleId>
              </a:tblPr>
              <a:tblGrid>
                <a:gridCol w="1058329">
                  <a:extLst>
                    <a:ext uri="{9D8B030D-6E8A-4147-A177-3AD203B41FA5}">
                      <a16:colId xmlns:a16="http://schemas.microsoft.com/office/drawing/2014/main" val="850777619"/>
                    </a:ext>
                  </a:extLst>
                </a:gridCol>
                <a:gridCol w="1499935">
                  <a:extLst>
                    <a:ext uri="{9D8B030D-6E8A-4147-A177-3AD203B41FA5}">
                      <a16:colId xmlns:a16="http://schemas.microsoft.com/office/drawing/2014/main" val="3854088056"/>
                    </a:ext>
                  </a:extLst>
                </a:gridCol>
              </a:tblGrid>
              <a:tr h="207588">
                <a:tc>
                  <a:txBody>
                    <a:bodyPr/>
                    <a:lstStyle/>
                    <a:p>
                      <a:r>
                        <a:rPr lang="en-US" sz="1200" dirty="0"/>
                        <a:t>Total %</a:t>
                      </a:r>
                    </a:p>
                  </a:txBody>
                  <a:tcPr/>
                </a:tc>
                <a:tc>
                  <a:txBody>
                    <a:bodyPr/>
                    <a:lstStyle/>
                    <a:p>
                      <a:r>
                        <a:rPr lang="en-US" sz="1200" dirty="0"/>
                        <a:t>Category</a:t>
                      </a:r>
                    </a:p>
                  </a:txBody>
                  <a:tcPr/>
                </a:tc>
                <a:extLst>
                  <a:ext uri="{0D108BD9-81ED-4DB2-BD59-A6C34878D82A}">
                    <a16:rowId xmlns:a16="http://schemas.microsoft.com/office/drawing/2014/main" val="1165477833"/>
                  </a:ext>
                </a:extLst>
              </a:tr>
              <a:tr h="207588">
                <a:tc>
                  <a:txBody>
                    <a:bodyPr/>
                    <a:lstStyle/>
                    <a:p>
                      <a:r>
                        <a:rPr lang="en-US" sz="1200" dirty="0"/>
                        <a:t>31.8</a:t>
                      </a:r>
                    </a:p>
                  </a:txBody>
                  <a:tcPr/>
                </a:tc>
                <a:tc>
                  <a:txBody>
                    <a:bodyPr/>
                    <a:lstStyle/>
                    <a:p>
                      <a:r>
                        <a:rPr lang="en-US" sz="1200" dirty="0"/>
                        <a:t>Feasible (green)</a:t>
                      </a:r>
                    </a:p>
                  </a:txBody>
                  <a:tcPr/>
                </a:tc>
                <a:extLst>
                  <a:ext uri="{0D108BD9-81ED-4DB2-BD59-A6C34878D82A}">
                    <a16:rowId xmlns:a16="http://schemas.microsoft.com/office/drawing/2014/main" val="2857507670"/>
                  </a:ext>
                </a:extLst>
              </a:tr>
              <a:tr h="207588">
                <a:tc>
                  <a:txBody>
                    <a:bodyPr/>
                    <a:lstStyle/>
                    <a:p>
                      <a:r>
                        <a:rPr lang="en-US" sz="1200" dirty="0"/>
                        <a:t>35.1</a:t>
                      </a:r>
                    </a:p>
                  </a:txBody>
                  <a:tcPr/>
                </a:tc>
                <a:tc>
                  <a:txBody>
                    <a:bodyPr/>
                    <a:lstStyle/>
                    <a:p>
                      <a:r>
                        <a:rPr lang="en-US" sz="1200" dirty="0"/>
                        <a:t>Failure (red)</a:t>
                      </a:r>
                    </a:p>
                  </a:txBody>
                  <a:tcPr/>
                </a:tc>
                <a:extLst>
                  <a:ext uri="{0D108BD9-81ED-4DB2-BD59-A6C34878D82A}">
                    <a16:rowId xmlns:a16="http://schemas.microsoft.com/office/drawing/2014/main" val="323072202"/>
                  </a:ext>
                </a:extLst>
              </a:tr>
              <a:tr h="207588">
                <a:tc>
                  <a:txBody>
                    <a:bodyPr/>
                    <a:lstStyle/>
                    <a:p>
                      <a:r>
                        <a:rPr lang="en-US" sz="1200" dirty="0"/>
                        <a:t>33.2</a:t>
                      </a:r>
                    </a:p>
                  </a:txBody>
                  <a:tcPr/>
                </a:tc>
                <a:tc>
                  <a:txBody>
                    <a:bodyPr/>
                    <a:lstStyle/>
                    <a:p>
                      <a:r>
                        <a:rPr lang="en-US" sz="1200" dirty="0"/>
                        <a:t>Penalty (yellow)</a:t>
                      </a:r>
                    </a:p>
                  </a:txBody>
                  <a:tcPr/>
                </a:tc>
                <a:extLst>
                  <a:ext uri="{0D108BD9-81ED-4DB2-BD59-A6C34878D82A}">
                    <a16:rowId xmlns:a16="http://schemas.microsoft.com/office/drawing/2014/main" val="974034380"/>
                  </a:ext>
                </a:extLst>
              </a:tr>
            </a:tbl>
          </a:graphicData>
        </a:graphic>
      </p:graphicFrame>
      <p:sp>
        <p:nvSpPr>
          <p:cNvPr id="24" name="TextBox 23">
            <a:extLst>
              <a:ext uri="{FF2B5EF4-FFF2-40B4-BE49-F238E27FC236}">
                <a16:creationId xmlns:a16="http://schemas.microsoft.com/office/drawing/2014/main" id="{602DDC2C-FF37-3146-B52C-327C74A04991}"/>
              </a:ext>
            </a:extLst>
          </p:cNvPr>
          <p:cNvSpPr txBox="1"/>
          <p:nvPr/>
        </p:nvSpPr>
        <p:spPr>
          <a:xfrm>
            <a:off x="5781268" y="4041648"/>
            <a:ext cx="585418" cy="1100301"/>
          </a:xfrm>
          <a:prstGeom prst="rect">
            <a:avLst/>
          </a:prstGeom>
          <a:noFill/>
        </p:spPr>
        <p:txBody>
          <a:bodyPr wrap="none" rtlCol="0">
            <a:spAutoFit/>
          </a:bodyPr>
          <a:lstStyle/>
          <a:p>
            <a:pPr algn="r">
              <a:spcAft>
                <a:spcPts val="700"/>
              </a:spcAft>
            </a:pPr>
            <a:r>
              <a:rPr lang="en-US" sz="1200" dirty="0"/>
              <a:t>15625</a:t>
            </a:r>
          </a:p>
          <a:p>
            <a:pPr algn="r">
              <a:spcAft>
                <a:spcPts val="700"/>
              </a:spcAft>
            </a:pPr>
            <a:r>
              <a:rPr lang="en-US" sz="1200" dirty="0"/>
              <a:t>4968</a:t>
            </a:r>
          </a:p>
          <a:p>
            <a:pPr algn="r">
              <a:spcAft>
                <a:spcPts val="700"/>
              </a:spcAft>
            </a:pPr>
            <a:r>
              <a:rPr lang="en-US" sz="1200" dirty="0"/>
              <a:t>5477</a:t>
            </a:r>
          </a:p>
          <a:p>
            <a:pPr algn="r">
              <a:spcAft>
                <a:spcPts val="700"/>
              </a:spcAft>
            </a:pPr>
            <a:r>
              <a:rPr lang="en-US" sz="1200" dirty="0"/>
              <a:t>5180</a:t>
            </a:r>
          </a:p>
        </p:txBody>
      </p:sp>
      <p:sp>
        <p:nvSpPr>
          <p:cNvPr id="26" name="TextBox 25">
            <a:extLst>
              <a:ext uri="{FF2B5EF4-FFF2-40B4-BE49-F238E27FC236}">
                <a16:creationId xmlns:a16="http://schemas.microsoft.com/office/drawing/2014/main" id="{A16F245B-91DB-084A-88C2-79ABEA1203B1}"/>
              </a:ext>
            </a:extLst>
          </p:cNvPr>
          <p:cNvSpPr txBox="1"/>
          <p:nvPr/>
        </p:nvSpPr>
        <p:spPr>
          <a:xfrm>
            <a:off x="9436512" y="3790469"/>
            <a:ext cx="2284600" cy="369332"/>
          </a:xfrm>
          <a:prstGeom prst="rect">
            <a:avLst/>
          </a:prstGeom>
          <a:noFill/>
        </p:spPr>
        <p:txBody>
          <a:bodyPr wrap="none" rtlCol="0">
            <a:spAutoFit/>
          </a:bodyPr>
          <a:lstStyle/>
          <a:p>
            <a:r>
              <a:rPr lang="en-US" dirty="0"/>
              <a:t>episode = 50 actions</a:t>
            </a:r>
          </a:p>
        </p:txBody>
      </p:sp>
      <p:pic>
        <p:nvPicPr>
          <p:cNvPr id="21" name="Picture 20">
            <a:extLst>
              <a:ext uri="{FF2B5EF4-FFF2-40B4-BE49-F238E27FC236}">
                <a16:creationId xmlns:a16="http://schemas.microsoft.com/office/drawing/2014/main" id="{4B74CD4C-D63A-6440-AB58-610F0CF5AD17}"/>
              </a:ext>
            </a:extLst>
          </p:cNvPr>
          <p:cNvPicPr>
            <a:picLocks noChangeAspect="1"/>
          </p:cNvPicPr>
          <p:nvPr/>
        </p:nvPicPr>
        <p:blipFill>
          <a:blip r:embed="rId4"/>
          <a:srcRect t="22" b="22"/>
          <a:stretch/>
        </p:blipFill>
        <p:spPr bwMode="auto">
          <a:xfrm>
            <a:off x="3506784" y="1641754"/>
            <a:ext cx="2377440" cy="2392169"/>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26F1FE6-DDD5-6D40-BDEC-F15B7DDF559D}"/>
              </a:ext>
            </a:extLst>
          </p:cNvPr>
          <p:cNvPicPr>
            <a:picLocks noChangeAspect="1"/>
          </p:cNvPicPr>
          <p:nvPr/>
        </p:nvPicPr>
        <p:blipFill>
          <a:blip r:embed="rId5"/>
          <a:srcRect/>
          <a:stretch/>
        </p:blipFill>
        <p:spPr>
          <a:xfrm>
            <a:off x="6250106" y="1641754"/>
            <a:ext cx="2377437" cy="2393233"/>
          </a:xfrm>
          <a:prstGeom prst="rect">
            <a:avLst/>
          </a:prstGeom>
        </p:spPr>
      </p:pic>
      <p:grpSp>
        <p:nvGrpSpPr>
          <p:cNvPr id="9" name="Group 8">
            <a:extLst>
              <a:ext uri="{FF2B5EF4-FFF2-40B4-BE49-F238E27FC236}">
                <a16:creationId xmlns:a16="http://schemas.microsoft.com/office/drawing/2014/main" id="{5DDE4554-3AFB-4843-A61C-1A4701563E4D}"/>
              </a:ext>
            </a:extLst>
          </p:cNvPr>
          <p:cNvGrpSpPr/>
          <p:nvPr/>
        </p:nvGrpSpPr>
        <p:grpSpPr>
          <a:xfrm>
            <a:off x="8913914" y="1715593"/>
            <a:ext cx="2911369" cy="1987037"/>
            <a:chOff x="8650157" y="1731613"/>
            <a:chExt cx="2911369" cy="1987037"/>
          </a:xfrm>
        </p:grpSpPr>
        <p:pic>
          <p:nvPicPr>
            <p:cNvPr id="7" name="Picture 6">
              <a:extLst>
                <a:ext uri="{FF2B5EF4-FFF2-40B4-BE49-F238E27FC236}">
                  <a16:creationId xmlns:a16="http://schemas.microsoft.com/office/drawing/2014/main" id="{588BEA31-3049-8747-9FD4-1BAE2409405D}"/>
                </a:ext>
              </a:extLst>
            </p:cNvPr>
            <p:cNvPicPr>
              <a:picLocks noChangeAspect="1"/>
            </p:cNvPicPr>
            <p:nvPr/>
          </p:nvPicPr>
          <p:blipFill>
            <a:blip r:embed="rId6"/>
            <a:srcRect/>
            <a:stretch/>
          </p:blipFill>
          <p:spPr>
            <a:xfrm>
              <a:off x="8918061" y="2118371"/>
              <a:ext cx="2643465" cy="1309904"/>
            </a:xfrm>
            <a:prstGeom prst="rect">
              <a:avLst/>
            </a:prstGeom>
          </p:spPr>
        </p:pic>
        <p:sp>
          <p:nvSpPr>
            <p:cNvPr id="8" name="TextBox 7">
              <a:extLst>
                <a:ext uri="{FF2B5EF4-FFF2-40B4-BE49-F238E27FC236}">
                  <a16:creationId xmlns:a16="http://schemas.microsoft.com/office/drawing/2014/main" id="{9228A84E-50F3-8A4C-822E-457F2BA2D18C}"/>
                </a:ext>
              </a:extLst>
            </p:cNvPr>
            <p:cNvSpPr txBox="1"/>
            <p:nvPr/>
          </p:nvSpPr>
          <p:spPr>
            <a:xfrm>
              <a:off x="9278313" y="1731613"/>
              <a:ext cx="1922962" cy="369332"/>
            </a:xfrm>
            <a:prstGeom prst="rect">
              <a:avLst/>
            </a:prstGeom>
            <a:noFill/>
          </p:spPr>
          <p:txBody>
            <a:bodyPr wrap="none" rtlCol="0">
              <a:spAutoFit/>
            </a:bodyPr>
            <a:lstStyle/>
            <a:p>
              <a:r>
                <a:rPr lang="en-US" dirty="0"/>
                <a:t>Training Progress</a:t>
              </a:r>
            </a:p>
          </p:txBody>
        </p:sp>
        <p:sp>
          <p:nvSpPr>
            <p:cNvPr id="25" name="TextBox 24">
              <a:extLst>
                <a:ext uri="{FF2B5EF4-FFF2-40B4-BE49-F238E27FC236}">
                  <a16:creationId xmlns:a16="http://schemas.microsoft.com/office/drawing/2014/main" id="{BBFDDD5C-787B-AC46-BA7D-9FBA657CA2FC}"/>
                </a:ext>
              </a:extLst>
            </p:cNvPr>
            <p:cNvSpPr txBox="1"/>
            <p:nvPr/>
          </p:nvSpPr>
          <p:spPr>
            <a:xfrm>
              <a:off x="9839935" y="3410873"/>
              <a:ext cx="798617" cy="307777"/>
            </a:xfrm>
            <a:prstGeom prst="rect">
              <a:avLst/>
            </a:prstGeom>
            <a:noFill/>
          </p:spPr>
          <p:txBody>
            <a:bodyPr wrap="none" rtlCol="0">
              <a:spAutoFit/>
            </a:bodyPr>
            <a:lstStyle/>
            <a:p>
              <a:r>
                <a:rPr lang="en-US" sz="1400" dirty="0"/>
                <a:t>episode</a:t>
              </a:r>
            </a:p>
          </p:txBody>
        </p:sp>
        <p:sp>
          <p:nvSpPr>
            <p:cNvPr id="27" name="TextBox 26">
              <a:extLst>
                <a:ext uri="{FF2B5EF4-FFF2-40B4-BE49-F238E27FC236}">
                  <a16:creationId xmlns:a16="http://schemas.microsoft.com/office/drawing/2014/main" id="{EC40FF70-B3CD-924B-BFE2-6B836AA7BB98}"/>
                </a:ext>
              </a:extLst>
            </p:cNvPr>
            <p:cNvSpPr txBox="1"/>
            <p:nvPr/>
          </p:nvSpPr>
          <p:spPr>
            <a:xfrm rot="16200000">
              <a:off x="8220392" y="2674234"/>
              <a:ext cx="1167307" cy="307777"/>
            </a:xfrm>
            <a:prstGeom prst="rect">
              <a:avLst/>
            </a:prstGeom>
            <a:noFill/>
          </p:spPr>
          <p:txBody>
            <a:bodyPr wrap="none" rtlCol="0">
              <a:spAutoFit/>
            </a:bodyPr>
            <a:lstStyle/>
            <a:p>
              <a:r>
                <a:rPr lang="en-US" sz="1400" dirty="0"/>
                <a:t>final reward</a:t>
              </a:r>
            </a:p>
          </p:txBody>
        </p:sp>
      </p:grpSp>
      <p:pic>
        <p:nvPicPr>
          <p:cNvPr id="30" name="Picture 29">
            <a:extLst>
              <a:ext uri="{FF2B5EF4-FFF2-40B4-BE49-F238E27FC236}">
                <a16:creationId xmlns:a16="http://schemas.microsoft.com/office/drawing/2014/main" id="{536C35EF-8104-E547-B4F1-D0E8C75E32AE}"/>
              </a:ext>
            </a:extLst>
          </p:cNvPr>
          <p:cNvPicPr>
            <a:picLocks noChangeAspect="1"/>
          </p:cNvPicPr>
          <p:nvPr/>
        </p:nvPicPr>
        <p:blipFill>
          <a:blip r:embed="rId7"/>
          <a:stretch>
            <a:fillRect/>
          </a:stretch>
        </p:blipFill>
        <p:spPr>
          <a:xfrm>
            <a:off x="9077739" y="5184404"/>
            <a:ext cx="1922375" cy="1441781"/>
          </a:xfrm>
          <a:prstGeom prst="rect">
            <a:avLst/>
          </a:prstGeom>
        </p:spPr>
      </p:pic>
      <p:pic>
        <p:nvPicPr>
          <p:cNvPr id="23" name="Picture 22">
            <a:extLst>
              <a:ext uri="{FF2B5EF4-FFF2-40B4-BE49-F238E27FC236}">
                <a16:creationId xmlns:a16="http://schemas.microsoft.com/office/drawing/2014/main" id="{FC3253D0-8B65-674C-8E07-6407A0D560FD}"/>
              </a:ext>
            </a:extLst>
          </p:cNvPr>
          <p:cNvPicPr>
            <a:picLocks noChangeAspect="1"/>
          </p:cNvPicPr>
          <p:nvPr/>
        </p:nvPicPr>
        <p:blipFill>
          <a:blip r:embed="rId8"/>
          <a:stretch>
            <a:fillRect/>
          </a:stretch>
        </p:blipFill>
        <p:spPr>
          <a:xfrm>
            <a:off x="91440" y="1536192"/>
            <a:ext cx="3174234" cy="2560320"/>
          </a:xfrm>
          <a:prstGeom prst="rect">
            <a:avLst/>
          </a:prstGeom>
        </p:spPr>
      </p:pic>
    </p:spTree>
    <p:extLst>
      <p:ext uri="{BB962C8B-B14F-4D97-AF65-F5344CB8AC3E}">
        <p14:creationId xmlns:p14="http://schemas.microsoft.com/office/powerpoint/2010/main" val="126791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Learning Results – Reward and Load Served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1</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21</a:t>
            </a:fld>
            <a:endParaRPr lang="en-US" dirty="0"/>
          </a:p>
        </p:txBody>
      </p:sp>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Percent of optimal and penalized final load served (15,000 episodes)</a:t>
            </a:r>
          </a:p>
        </p:txBody>
      </p:sp>
      <p:grpSp>
        <p:nvGrpSpPr>
          <p:cNvPr id="10" name="Group 9">
            <a:extLst>
              <a:ext uri="{FF2B5EF4-FFF2-40B4-BE49-F238E27FC236}">
                <a16:creationId xmlns:a16="http://schemas.microsoft.com/office/drawing/2014/main" id="{D2734234-2BEA-DE4A-B838-CAF82EB4B45E}"/>
              </a:ext>
            </a:extLst>
          </p:cNvPr>
          <p:cNvGrpSpPr/>
          <p:nvPr/>
        </p:nvGrpSpPr>
        <p:grpSpPr>
          <a:xfrm>
            <a:off x="6096677" y="1883727"/>
            <a:ext cx="5210725" cy="3999142"/>
            <a:chOff x="6096677" y="1883727"/>
            <a:chExt cx="5210725" cy="3999142"/>
          </a:xfrm>
        </p:grpSpPr>
        <p:pic>
          <p:nvPicPr>
            <p:cNvPr id="8" name="Picture 7">
              <a:extLst>
                <a:ext uri="{FF2B5EF4-FFF2-40B4-BE49-F238E27FC236}">
                  <a16:creationId xmlns:a16="http://schemas.microsoft.com/office/drawing/2014/main" id="{C9A222D5-26F6-3444-919F-91B3F2D642E2}"/>
                </a:ext>
              </a:extLst>
            </p:cNvPr>
            <p:cNvPicPr>
              <a:picLocks noChangeAspect="1"/>
            </p:cNvPicPr>
            <p:nvPr/>
          </p:nvPicPr>
          <p:blipFill>
            <a:blip r:embed="rId4"/>
            <a:srcRect/>
            <a:stretch/>
          </p:blipFill>
          <p:spPr>
            <a:xfrm>
              <a:off x="6096677" y="1883727"/>
              <a:ext cx="5210725" cy="3502861"/>
            </a:xfrm>
            <a:prstGeom prst="rect">
              <a:avLst/>
            </a:prstGeom>
          </p:spPr>
        </p:pic>
        <p:sp>
          <p:nvSpPr>
            <p:cNvPr id="9" name="TextBox 8">
              <a:extLst>
                <a:ext uri="{FF2B5EF4-FFF2-40B4-BE49-F238E27FC236}">
                  <a16:creationId xmlns:a16="http://schemas.microsoft.com/office/drawing/2014/main" id="{7A7FD698-DE7E-864E-A963-69FBD0789C18}"/>
                </a:ext>
              </a:extLst>
            </p:cNvPr>
            <p:cNvSpPr txBox="1"/>
            <p:nvPr/>
          </p:nvSpPr>
          <p:spPr>
            <a:xfrm>
              <a:off x="7310561" y="5513537"/>
              <a:ext cx="2782957" cy="369332"/>
            </a:xfrm>
            <a:prstGeom prst="rect">
              <a:avLst/>
            </a:prstGeom>
            <a:noFill/>
          </p:spPr>
          <p:txBody>
            <a:bodyPr wrap="square" rtlCol="0">
              <a:spAutoFit/>
            </a:bodyPr>
            <a:lstStyle/>
            <a:p>
              <a:pPr defTabSz="914400"/>
              <a:r>
                <a:rPr lang="en-US" dirty="0">
                  <a:solidFill>
                    <a:prstClr val="black"/>
                  </a:solidFill>
                  <a:latin typeface="Calibri" panose="020F0502020204030204"/>
                </a:rPr>
                <a:t>Penalized final load served</a:t>
              </a:r>
            </a:p>
          </p:txBody>
        </p:sp>
      </p:grpSp>
      <p:graphicFrame>
        <p:nvGraphicFramePr>
          <p:cNvPr id="12" name="Table 20">
            <a:extLst>
              <a:ext uri="{FF2B5EF4-FFF2-40B4-BE49-F238E27FC236}">
                <a16:creationId xmlns:a16="http://schemas.microsoft.com/office/drawing/2014/main" id="{2BE8997A-03AF-DF46-AB7C-AA21D4BD37B8}"/>
              </a:ext>
            </a:extLst>
          </p:cNvPr>
          <p:cNvGraphicFramePr>
            <a:graphicFrameLocks noGrp="1"/>
          </p:cNvGraphicFramePr>
          <p:nvPr>
            <p:extLst>
              <p:ext uri="{D42A27DB-BD31-4B8C-83A1-F6EECF244321}">
                <p14:modId xmlns:p14="http://schemas.microsoft.com/office/powerpoint/2010/main" val="4252132183"/>
              </p:ext>
            </p:extLst>
          </p:nvPr>
        </p:nvGraphicFramePr>
        <p:xfrm>
          <a:off x="720648" y="2514600"/>
          <a:ext cx="4859476" cy="1828800"/>
        </p:xfrm>
        <a:graphic>
          <a:graphicData uri="http://schemas.openxmlformats.org/drawingml/2006/table">
            <a:tbl>
              <a:tblPr firstRow="1" bandRow="1"/>
              <a:tblGrid>
                <a:gridCol w="1306935">
                  <a:extLst>
                    <a:ext uri="{9D8B030D-6E8A-4147-A177-3AD203B41FA5}">
                      <a16:colId xmlns:a16="http://schemas.microsoft.com/office/drawing/2014/main" val="3850396973"/>
                    </a:ext>
                  </a:extLst>
                </a:gridCol>
                <a:gridCol w="1205947">
                  <a:extLst>
                    <a:ext uri="{9D8B030D-6E8A-4147-A177-3AD203B41FA5}">
                      <a16:colId xmlns:a16="http://schemas.microsoft.com/office/drawing/2014/main" val="844695504"/>
                    </a:ext>
                  </a:extLst>
                </a:gridCol>
                <a:gridCol w="1192696">
                  <a:extLst>
                    <a:ext uri="{9D8B030D-6E8A-4147-A177-3AD203B41FA5}">
                      <a16:colId xmlns:a16="http://schemas.microsoft.com/office/drawing/2014/main" val="2322713155"/>
                    </a:ext>
                  </a:extLst>
                </a:gridCol>
                <a:gridCol w="1153898">
                  <a:extLst>
                    <a:ext uri="{9D8B030D-6E8A-4147-A177-3AD203B41FA5}">
                      <a16:colId xmlns:a16="http://schemas.microsoft.com/office/drawing/2014/main" val="3622321034"/>
                    </a:ext>
                  </a:extLst>
                </a:gridCol>
              </a:tblGrid>
              <a:tr h="516118">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Final state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Trained RL agent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Random player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marL="0" algn="l" defTabSz="914354" rtl="0" eaLnBrk="1" latinLnBrk="0" hangingPunct="1"/>
                      <a:r>
                        <a:rPr lang="en-US" sz="1800" b="1" kern="1200" dirty="0">
                          <a:solidFill>
                            <a:schemeClr val="lt1"/>
                          </a:solidFill>
                          <a:latin typeface="Calibri" panose="020F0502020204030204"/>
                          <a:ea typeface="+mn-ea"/>
                          <a:cs typeface="+mn-cs"/>
                        </a:rPr>
                        <a:t>Greedy player</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7415228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Average percent of optimal load served</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56.7%</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13.7%</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59.8%</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71935061"/>
                  </a:ext>
                </a:extLst>
              </a:tr>
            </a:tbl>
          </a:graphicData>
        </a:graphic>
      </p:graphicFrame>
      <p:sp>
        <p:nvSpPr>
          <p:cNvPr id="13" name="TextBox 12">
            <a:extLst>
              <a:ext uri="{FF2B5EF4-FFF2-40B4-BE49-F238E27FC236}">
                <a16:creationId xmlns:a16="http://schemas.microsoft.com/office/drawing/2014/main" id="{0CF2A117-6A79-364F-B605-1955DAF0CA1B}"/>
              </a:ext>
            </a:extLst>
          </p:cNvPr>
          <p:cNvSpPr txBox="1"/>
          <p:nvPr/>
        </p:nvSpPr>
        <p:spPr>
          <a:xfrm>
            <a:off x="1333181" y="4529932"/>
            <a:ext cx="3634409" cy="307777"/>
          </a:xfrm>
          <a:prstGeom prst="rect">
            <a:avLst/>
          </a:prstGeom>
          <a:noFill/>
        </p:spPr>
        <p:txBody>
          <a:bodyPr wrap="square" rtlCol="0">
            <a:spAutoFit/>
          </a:bodyPr>
          <a:lstStyle/>
          <a:p>
            <a:pPr defTabSz="914400"/>
            <a:r>
              <a:rPr lang="en-US" sz="1400" dirty="0">
                <a:solidFill>
                  <a:prstClr val="black"/>
                </a:solidFill>
                <a:latin typeface="Calibri" panose="020F0502020204030204"/>
              </a:rPr>
              <a:t>Optimal (3D) discretized feasible load is 6.167</a:t>
            </a:r>
          </a:p>
        </p:txBody>
      </p:sp>
    </p:spTree>
    <p:extLst>
      <p:ext uri="{BB962C8B-B14F-4D97-AF65-F5344CB8AC3E}">
        <p14:creationId xmlns:p14="http://schemas.microsoft.com/office/powerpoint/2010/main" val="280283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Learning Results – Reward and Load Served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2</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22</a:t>
            </a:fld>
            <a:endParaRPr lang="en-US" dirty="0"/>
          </a:p>
        </p:txBody>
      </p:sp>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Percent of optimal and penalized final load served (15,000 episodes)</a:t>
            </a:r>
          </a:p>
        </p:txBody>
      </p:sp>
      <p:grpSp>
        <p:nvGrpSpPr>
          <p:cNvPr id="10" name="Group 9">
            <a:extLst>
              <a:ext uri="{FF2B5EF4-FFF2-40B4-BE49-F238E27FC236}">
                <a16:creationId xmlns:a16="http://schemas.microsoft.com/office/drawing/2014/main" id="{D2734234-2BEA-DE4A-B838-CAF82EB4B45E}"/>
              </a:ext>
            </a:extLst>
          </p:cNvPr>
          <p:cNvGrpSpPr/>
          <p:nvPr/>
        </p:nvGrpSpPr>
        <p:grpSpPr>
          <a:xfrm>
            <a:off x="6096678" y="1883727"/>
            <a:ext cx="5210723" cy="3999142"/>
            <a:chOff x="6096678" y="1883727"/>
            <a:chExt cx="5210723" cy="3999142"/>
          </a:xfrm>
        </p:grpSpPr>
        <p:pic>
          <p:nvPicPr>
            <p:cNvPr id="8" name="Picture 7">
              <a:extLst>
                <a:ext uri="{FF2B5EF4-FFF2-40B4-BE49-F238E27FC236}">
                  <a16:creationId xmlns:a16="http://schemas.microsoft.com/office/drawing/2014/main" id="{C9A222D5-26F6-3444-919F-91B3F2D642E2}"/>
                </a:ext>
              </a:extLst>
            </p:cNvPr>
            <p:cNvPicPr>
              <a:picLocks noChangeAspect="1"/>
            </p:cNvPicPr>
            <p:nvPr/>
          </p:nvPicPr>
          <p:blipFill>
            <a:blip r:embed="rId4"/>
            <a:srcRect/>
            <a:stretch/>
          </p:blipFill>
          <p:spPr>
            <a:xfrm>
              <a:off x="6096678" y="1883727"/>
              <a:ext cx="5210723" cy="3502861"/>
            </a:xfrm>
            <a:prstGeom prst="rect">
              <a:avLst/>
            </a:prstGeom>
          </p:spPr>
        </p:pic>
        <p:sp>
          <p:nvSpPr>
            <p:cNvPr id="9" name="TextBox 8">
              <a:extLst>
                <a:ext uri="{FF2B5EF4-FFF2-40B4-BE49-F238E27FC236}">
                  <a16:creationId xmlns:a16="http://schemas.microsoft.com/office/drawing/2014/main" id="{7A7FD698-DE7E-864E-A963-69FBD0789C18}"/>
                </a:ext>
              </a:extLst>
            </p:cNvPr>
            <p:cNvSpPr txBox="1"/>
            <p:nvPr/>
          </p:nvSpPr>
          <p:spPr>
            <a:xfrm>
              <a:off x="7310561" y="5513537"/>
              <a:ext cx="2782957" cy="369332"/>
            </a:xfrm>
            <a:prstGeom prst="rect">
              <a:avLst/>
            </a:prstGeom>
            <a:noFill/>
          </p:spPr>
          <p:txBody>
            <a:bodyPr wrap="square" rtlCol="0">
              <a:spAutoFit/>
            </a:bodyPr>
            <a:lstStyle/>
            <a:p>
              <a:pPr defTabSz="914400"/>
              <a:r>
                <a:rPr lang="en-US" dirty="0">
                  <a:solidFill>
                    <a:prstClr val="black"/>
                  </a:solidFill>
                  <a:latin typeface="Calibri" panose="020F0502020204030204"/>
                </a:rPr>
                <a:t>Penalized final load served</a:t>
              </a:r>
            </a:p>
          </p:txBody>
        </p:sp>
      </p:grpSp>
      <p:graphicFrame>
        <p:nvGraphicFramePr>
          <p:cNvPr id="12" name="Table 20">
            <a:extLst>
              <a:ext uri="{FF2B5EF4-FFF2-40B4-BE49-F238E27FC236}">
                <a16:creationId xmlns:a16="http://schemas.microsoft.com/office/drawing/2014/main" id="{2BE8997A-03AF-DF46-AB7C-AA21D4BD37B8}"/>
              </a:ext>
            </a:extLst>
          </p:cNvPr>
          <p:cNvGraphicFramePr>
            <a:graphicFrameLocks noGrp="1"/>
          </p:cNvGraphicFramePr>
          <p:nvPr>
            <p:extLst>
              <p:ext uri="{D42A27DB-BD31-4B8C-83A1-F6EECF244321}">
                <p14:modId xmlns:p14="http://schemas.microsoft.com/office/powerpoint/2010/main" val="139894923"/>
              </p:ext>
            </p:extLst>
          </p:nvPr>
        </p:nvGraphicFramePr>
        <p:xfrm>
          <a:off x="720648" y="2514600"/>
          <a:ext cx="4859476" cy="1828800"/>
        </p:xfrm>
        <a:graphic>
          <a:graphicData uri="http://schemas.openxmlformats.org/drawingml/2006/table">
            <a:tbl>
              <a:tblPr firstRow="1" bandRow="1"/>
              <a:tblGrid>
                <a:gridCol w="1306935">
                  <a:extLst>
                    <a:ext uri="{9D8B030D-6E8A-4147-A177-3AD203B41FA5}">
                      <a16:colId xmlns:a16="http://schemas.microsoft.com/office/drawing/2014/main" val="3850396973"/>
                    </a:ext>
                  </a:extLst>
                </a:gridCol>
                <a:gridCol w="1205947">
                  <a:extLst>
                    <a:ext uri="{9D8B030D-6E8A-4147-A177-3AD203B41FA5}">
                      <a16:colId xmlns:a16="http://schemas.microsoft.com/office/drawing/2014/main" val="844695504"/>
                    </a:ext>
                  </a:extLst>
                </a:gridCol>
                <a:gridCol w="1192696">
                  <a:extLst>
                    <a:ext uri="{9D8B030D-6E8A-4147-A177-3AD203B41FA5}">
                      <a16:colId xmlns:a16="http://schemas.microsoft.com/office/drawing/2014/main" val="2322713155"/>
                    </a:ext>
                  </a:extLst>
                </a:gridCol>
                <a:gridCol w="1153898">
                  <a:extLst>
                    <a:ext uri="{9D8B030D-6E8A-4147-A177-3AD203B41FA5}">
                      <a16:colId xmlns:a16="http://schemas.microsoft.com/office/drawing/2014/main" val="3622321034"/>
                    </a:ext>
                  </a:extLst>
                </a:gridCol>
              </a:tblGrid>
              <a:tr h="516118">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Final state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Trained RL agent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Random player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marL="0" algn="l" defTabSz="914354" rtl="0" eaLnBrk="1" latinLnBrk="0" hangingPunct="1"/>
                      <a:r>
                        <a:rPr lang="en-US" sz="1800" b="1" kern="1200" dirty="0">
                          <a:solidFill>
                            <a:schemeClr val="lt1"/>
                          </a:solidFill>
                          <a:latin typeface="Calibri" panose="020F0502020204030204"/>
                          <a:ea typeface="+mn-ea"/>
                          <a:cs typeface="+mn-cs"/>
                        </a:rPr>
                        <a:t>Greedy player</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7415228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Average percent of optimal load served</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93.3%</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13.8%</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89.4%</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71935061"/>
                  </a:ext>
                </a:extLst>
              </a:tr>
            </a:tbl>
          </a:graphicData>
        </a:graphic>
      </p:graphicFrame>
      <p:sp>
        <p:nvSpPr>
          <p:cNvPr id="13" name="TextBox 12">
            <a:extLst>
              <a:ext uri="{FF2B5EF4-FFF2-40B4-BE49-F238E27FC236}">
                <a16:creationId xmlns:a16="http://schemas.microsoft.com/office/drawing/2014/main" id="{0CF2A117-6A79-364F-B605-1955DAF0CA1B}"/>
              </a:ext>
            </a:extLst>
          </p:cNvPr>
          <p:cNvSpPr txBox="1"/>
          <p:nvPr/>
        </p:nvSpPr>
        <p:spPr>
          <a:xfrm>
            <a:off x="1333181" y="4529932"/>
            <a:ext cx="3634409" cy="307777"/>
          </a:xfrm>
          <a:prstGeom prst="rect">
            <a:avLst/>
          </a:prstGeom>
          <a:noFill/>
        </p:spPr>
        <p:txBody>
          <a:bodyPr wrap="square" rtlCol="0">
            <a:spAutoFit/>
          </a:bodyPr>
          <a:lstStyle/>
          <a:p>
            <a:pPr defTabSz="914400"/>
            <a:r>
              <a:rPr lang="en-US" sz="1400" dirty="0">
                <a:solidFill>
                  <a:prstClr val="black"/>
                </a:solidFill>
                <a:latin typeface="Calibri" panose="020F0502020204030204"/>
              </a:rPr>
              <a:t>Optimal (3D) discretized feasible load is 6.167</a:t>
            </a:r>
          </a:p>
        </p:txBody>
      </p:sp>
    </p:spTree>
    <p:extLst>
      <p:ext uri="{BB962C8B-B14F-4D97-AF65-F5344CB8AC3E}">
        <p14:creationId xmlns:p14="http://schemas.microsoft.com/office/powerpoint/2010/main" val="262072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Learning Results – Reward and Load Served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3</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23</a:t>
            </a:fld>
            <a:endParaRPr lang="en-US" dirty="0"/>
          </a:p>
        </p:txBody>
      </p:sp>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Percent of optimal and penalized final load served (15,000 episodes)</a:t>
            </a:r>
          </a:p>
        </p:txBody>
      </p:sp>
      <p:grpSp>
        <p:nvGrpSpPr>
          <p:cNvPr id="10" name="Group 9">
            <a:extLst>
              <a:ext uri="{FF2B5EF4-FFF2-40B4-BE49-F238E27FC236}">
                <a16:creationId xmlns:a16="http://schemas.microsoft.com/office/drawing/2014/main" id="{D2734234-2BEA-DE4A-B838-CAF82EB4B45E}"/>
              </a:ext>
            </a:extLst>
          </p:cNvPr>
          <p:cNvGrpSpPr/>
          <p:nvPr/>
        </p:nvGrpSpPr>
        <p:grpSpPr>
          <a:xfrm>
            <a:off x="6096678" y="1883727"/>
            <a:ext cx="5210723" cy="3999142"/>
            <a:chOff x="6096678" y="1883727"/>
            <a:chExt cx="5210723" cy="3999142"/>
          </a:xfrm>
        </p:grpSpPr>
        <p:pic>
          <p:nvPicPr>
            <p:cNvPr id="8" name="Picture 7">
              <a:extLst>
                <a:ext uri="{FF2B5EF4-FFF2-40B4-BE49-F238E27FC236}">
                  <a16:creationId xmlns:a16="http://schemas.microsoft.com/office/drawing/2014/main" id="{C9A222D5-26F6-3444-919F-91B3F2D642E2}"/>
                </a:ext>
              </a:extLst>
            </p:cNvPr>
            <p:cNvPicPr>
              <a:picLocks noChangeAspect="1"/>
            </p:cNvPicPr>
            <p:nvPr/>
          </p:nvPicPr>
          <p:blipFill>
            <a:blip r:embed="rId4"/>
            <a:srcRect/>
            <a:stretch/>
          </p:blipFill>
          <p:spPr>
            <a:xfrm>
              <a:off x="6096678" y="1883727"/>
              <a:ext cx="5210723" cy="3502860"/>
            </a:xfrm>
            <a:prstGeom prst="rect">
              <a:avLst/>
            </a:prstGeom>
          </p:spPr>
        </p:pic>
        <p:sp>
          <p:nvSpPr>
            <p:cNvPr id="9" name="TextBox 8">
              <a:extLst>
                <a:ext uri="{FF2B5EF4-FFF2-40B4-BE49-F238E27FC236}">
                  <a16:creationId xmlns:a16="http://schemas.microsoft.com/office/drawing/2014/main" id="{7A7FD698-DE7E-864E-A963-69FBD0789C18}"/>
                </a:ext>
              </a:extLst>
            </p:cNvPr>
            <p:cNvSpPr txBox="1"/>
            <p:nvPr/>
          </p:nvSpPr>
          <p:spPr>
            <a:xfrm>
              <a:off x="7310561" y="5513537"/>
              <a:ext cx="2782957" cy="369332"/>
            </a:xfrm>
            <a:prstGeom prst="rect">
              <a:avLst/>
            </a:prstGeom>
            <a:noFill/>
          </p:spPr>
          <p:txBody>
            <a:bodyPr wrap="square" rtlCol="0">
              <a:spAutoFit/>
            </a:bodyPr>
            <a:lstStyle/>
            <a:p>
              <a:pPr defTabSz="914400"/>
              <a:r>
                <a:rPr lang="en-US" dirty="0">
                  <a:solidFill>
                    <a:prstClr val="black"/>
                  </a:solidFill>
                  <a:latin typeface="Calibri" panose="020F0502020204030204"/>
                </a:rPr>
                <a:t>Penalized final load served</a:t>
              </a:r>
            </a:p>
          </p:txBody>
        </p:sp>
      </p:grpSp>
      <p:graphicFrame>
        <p:nvGraphicFramePr>
          <p:cNvPr id="12" name="Table 20">
            <a:extLst>
              <a:ext uri="{FF2B5EF4-FFF2-40B4-BE49-F238E27FC236}">
                <a16:creationId xmlns:a16="http://schemas.microsoft.com/office/drawing/2014/main" id="{2BE8997A-03AF-DF46-AB7C-AA21D4BD37B8}"/>
              </a:ext>
            </a:extLst>
          </p:cNvPr>
          <p:cNvGraphicFramePr>
            <a:graphicFrameLocks noGrp="1"/>
          </p:cNvGraphicFramePr>
          <p:nvPr>
            <p:extLst>
              <p:ext uri="{D42A27DB-BD31-4B8C-83A1-F6EECF244321}">
                <p14:modId xmlns:p14="http://schemas.microsoft.com/office/powerpoint/2010/main" val="1625878951"/>
              </p:ext>
            </p:extLst>
          </p:nvPr>
        </p:nvGraphicFramePr>
        <p:xfrm>
          <a:off x="720648" y="2514600"/>
          <a:ext cx="4859476" cy="1828800"/>
        </p:xfrm>
        <a:graphic>
          <a:graphicData uri="http://schemas.openxmlformats.org/drawingml/2006/table">
            <a:tbl>
              <a:tblPr firstRow="1" bandRow="1"/>
              <a:tblGrid>
                <a:gridCol w="1306935">
                  <a:extLst>
                    <a:ext uri="{9D8B030D-6E8A-4147-A177-3AD203B41FA5}">
                      <a16:colId xmlns:a16="http://schemas.microsoft.com/office/drawing/2014/main" val="3850396973"/>
                    </a:ext>
                  </a:extLst>
                </a:gridCol>
                <a:gridCol w="1205947">
                  <a:extLst>
                    <a:ext uri="{9D8B030D-6E8A-4147-A177-3AD203B41FA5}">
                      <a16:colId xmlns:a16="http://schemas.microsoft.com/office/drawing/2014/main" val="844695504"/>
                    </a:ext>
                  </a:extLst>
                </a:gridCol>
                <a:gridCol w="1192696">
                  <a:extLst>
                    <a:ext uri="{9D8B030D-6E8A-4147-A177-3AD203B41FA5}">
                      <a16:colId xmlns:a16="http://schemas.microsoft.com/office/drawing/2014/main" val="2322713155"/>
                    </a:ext>
                  </a:extLst>
                </a:gridCol>
                <a:gridCol w="1153898">
                  <a:extLst>
                    <a:ext uri="{9D8B030D-6E8A-4147-A177-3AD203B41FA5}">
                      <a16:colId xmlns:a16="http://schemas.microsoft.com/office/drawing/2014/main" val="3622321034"/>
                    </a:ext>
                  </a:extLst>
                </a:gridCol>
              </a:tblGrid>
              <a:tr h="516118">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Final state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Trained RL agent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Random player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marL="0" algn="l" defTabSz="914354" rtl="0" eaLnBrk="1" latinLnBrk="0" hangingPunct="1"/>
                      <a:r>
                        <a:rPr lang="en-US" sz="1800" b="1" kern="1200" dirty="0">
                          <a:solidFill>
                            <a:schemeClr val="lt1"/>
                          </a:solidFill>
                          <a:latin typeface="Calibri" panose="020F0502020204030204"/>
                          <a:ea typeface="+mn-ea"/>
                          <a:cs typeface="+mn-cs"/>
                        </a:rPr>
                        <a:t>Greedy player</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7415228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Average percent of optimal load served</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94.6%</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12.9%</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89.4%</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71935061"/>
                  </a:ext>
                </a:extLst>
              </a:tr>
            </a:tbl>
          </a:graphicData>
        </a:graphic>
      </p:graphicFrame>
      <p:sp>
        <p:nvSpPr>
          <p:cNvPr id="13" name="TextBox 12">
            <a:extLst>
              <a:ext uri="{FF2B5EF4-FFF2-40B4-BE49-F238E27FC236}">
                <a16:creationId xmlns:a16="http://schemas.microsoft.com/office/drawing/2014/main" id="{0CF2A117-6A79-364F-B605-1955DAF0CA1B}"/>
              </a:ext>
            </a:extLst>
          </p:cNvPr>
          <p:cNvSpPr txBox="1"/>
          <p:nvPr/>
        </p:nvSpPr>
        <p:spPr>
          <a:xfrm>
            <a:off x="1333181" y="4529932"/>
            <a:ext cx="3634409" cy="307777"/>
          </a:xfrm>
          <a:prstGeom prst="rect">
            <a:avLst/>
          </a:prstGeom>
          <a:noFill/>
        </p:spPr>
        <p:txBody>
          <a:bodyPr wrap="square" rtlCol="0">
            <a:spAutoFit/>
          </a:bodyPr>
          <a:lstStyle/>
          <a:p>
            <a:pPr defTabSz="914400"/>
            <a:r>
              <a:rPr lang="en-US" sz="1400" dirty="0">
                <a:solidFill>
                  <a:prstClr val="black"/>
                </a:solidFill>
                <a:latin typeface="Calibri" panose="020F0502020204030204"/>
              </a:rPr>
              <a:t>Optimal (3D) discretized feasible load is 6.167</a:t>
            </a:r>
          </a:p>
        </p:txBody>
      </p:sp>
    </p:spTree>
    <p:extLst>
      <p:ext uri="{BB962C8B-B14F-4D97-AF65-F5344CB8AC3E}">
        <p14:creationId xmlns:p14="http://schemas.microsoft.com/office/powerpoint/2010/main" val="1179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Learning Results – Reward and Load Served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3</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24</a:t>
            </a:fld>
            <a:endParaRPr lang="en-US" dirty="0"/>
          </a:p>
        </p:txBody>
      </p:sp>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Percent of optimal and penalized final load served (15,000 episodes, w/ prioritized replay)</a:t>
            </a:r>
          </a:p>
        </p:txBody>
      </p:sp>
      <p:grpSp>
        <p:nvGrpSpPr>
          <p:cNvPr id="10" name="Group 9">
            <a:extLst>
              <a:ext uri="{FF2B5EF4-FFF2-40B4-BE49-F238E27FC236}">
                <a16:creationId xmlns:a16="http://schemas.microsoft.com/office/drawing/2014/main" id="{D2734234-2BEA-DE4A-B838-CAF82EB4B45E}"/>
              </a:ext>
            </a:extLst>
          </p:cNvPr>
          <p:cNvGrpSpPr/>
          <p:nvPr/>
        </p:nvGrpSpPr>
        <p:grpSpPr>
          <a:xfrm>
            <a:off x="6096678" y="1883727"/>
            <a:ext cx="5210722" cy="3999142"/>
            <a:chOff x="6096678" y="1883727"/>
            <a:chExt cx="5210722" cy="3999142"/>
          </a:xfrm>
        </p:grpSpPr>
        <p:pic>
          <p:nvPicPr>
            <p:cNvPr id="8" name="Picture 7">
              <a:extLst>
                <a:ext uri="{FF2B5EF4-FFF2-40B4-BE49-F238E27FC236}">
                  <a16:creationId xmlns:a16="http://schemas.microsoft.com/office/drawing/2014/main" id="{C9A222D5-26F6-3444-919F-91B3F2D642E2}"/>
                </a:ext>
              </a:extLst>
            </p:cNvPr>
            <p:cNvPicPr>
              <a:picLocks noChangeAspect="1"/>
            </p:cNvPicPr>
            <p:nvPr/>
          </p:nvPicPr>
          <p:blipFill>
            <a:blip r:embed="rId4"/>
            <a:srcRect/>
            <a:stretch/>
          </p:blipFill>
          <p:spPr>
            <a:xfrm>
              <a:off x="6096678" y="1883727"/>
              <a:ext cx="5210722" cy="3502860"/>
            </a:xfrm>
            <a:prstGeom prst="rect">
              <a:avLst/>
            </a:prstGeom>
          </p:spPr>
        </p:pic>
        <p:sp>
          <p:nvSpPr>
            <p:cNvPr id="9" name="TextBox 8">
              <a:extLst>
                <a:ext uri="{FF2B5EF4-FFF2-40B4-BE49-F238E27FC236}">
                  <a16:creationId xmlns:a16="http://schemas.microsoft.com/office/drawing/2014/main" id="{7A7FD698-DE7E-864E-A963-69FBD0789C18}"/>
                </a:ext>
              </a:extLst>
            </p:cNvPr>
            <p:cNvSpPr txBox="1"/>
            <p:nvPr/>
          </p:nvSpPr>
          <p:spPr>
            <a:xfrm>
              <a:off x="7310561" y="5513537"/>
              <a:ext cx="2782957" cy="369332"/>
            </a:xfrm>
            <a:prstGeom prst="rect">
              <a:avLst/>
            </a:prstGeom>
            <a:noFill/>
          </p:spPr>
          <p:txBody>
            <a:bodyPr wrap="square" rtlCol="0">
              <a:spAutoFit/>
            </a:bodyPr>
            <a:lstStyle/>
            <a:p>
              <a:pPr defTabSz="914400"/>
              <a:r>
                <a:rPr lang="en-US" dirty="0">
                  <a:solidFill>
                    <a:prstClr val="black"/>
                  </a:solidFill>
                  <a:latin typeface="Calibri" panose="020F0502020204030204"/>
                </a:rPr>
                <a:t>Penalized final load served</a:t>
              </a:r>
            </a:p>
          </p:txBody>
        </p:sp>
      </p:grpSp>
      <p:graphicFrame>
        <p:nvGraphicFramePr>
          <p:cNvPr id="12" name="Table 20">
            <a:extLst>
              <a:ext uri="{FF2B5EF4-FFF2-40B4-BE49-F238E27FC236}">
                <a16:creationId xmlns:a16="http://schemas.microsoft.com/office/drawing/2014/main" id="{2BE8997A-03AF-DF46-AB7C-AA21D4BD37B8}"/>
              </a:ext>
            </a:extLst>
          </p:cNvPr>
          <p:cNvGraphicFramePr>
            <a:graphicFrameLocks noGrp="1"/>
          </p:cNvGraphicFramePr>
          <p:nvPr>
            <p:extLst>
              <p:ext uri="{D42A27DB-BD31-4B8C-83A1-F6EECF244321}">
                <p14:modId xmlns:p14="http://schemas.microsoft.com/office/powerpoint/2010/main" val="2773909004"/>
              </p:ext>
            </p:extLst>
          </p:nvPr>
        </p:nvGraphicFramePr>
        <p:xfrm>
          <a:off x="720648" y="2514600"/>
          <a:ext cx="4859476" cy="1828800"/>
        </p:xfrm>
        <a:graphic>
          <a:graphicData uri="http://schemas.openxmlformats.org/drawingml/2006/table">
            <a:tbl>
              <a:tblPr firstRow="1" bandRow="1"/>
              <a:tblGrid>
                <a:gridCol w="1306935">
                  <a:extLst>
                    <a:ext uri="{9D8B030D-6E8A-4147-A177-3AD203B41FA5}">
                      <a16:colId xmlns:a16="http://schemas.microsoft.com/office/drawing/2014/main" val="3850396973"/>
                    </a:ext>
                  </a:extLst>
                </a:gridCol>
                <a:gridCol w="1205947">
                  <a:extLst>
                    <a:ext uri="{9D8B030D-6E8A-4147-A177-3AD203B41FA5}">
                      <a16:colId xmlns:a16="http://schemas.microsoft.com/office/drawing/2014/main" val="844695504"/>
                    </a:ext>
                  </a:extLst>
                </a:gridCol>
                <a:gridCol w="1192696">
                  <a:extLst>
                    <a:ext uri="{9D8B030D-6E8A-4147-A177-3AD203B41FA5}">
                      <a16:colId xmlns:a16="http://schemas.microsoft.com/office/drawing/2014/main" val="2322713155"/>
                    </a:ext>
                  </a:extLst>
                </a:gridCol>
                <a:gridCol w="1153898">
                  <a:extLst>
                    <a:ext uri="{9D8B030D-6E8A-4147-A177-3AD203B41FA5}">
                      <a16:colId xmlns:a16="http://schemas.microsoft.com/office/drawing/2014/main" val="3622321034"/>
                    </a:ext>
                  </a:extLst>
                </a:gridCol>
              </a:tblGrid>
              <a:tr h="516118">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Final state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Trained RL agent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54" rtl="0" eaLnBrk="1" latinLnBrk="0" hangingPunct="1">
                        <a:defRPr sz="1800" b="1" kern="1200">
                          <a:solidFill>
                            <a:schemeClr val="lt1"/>
                          </a:solidFill>
                          <a:latin typeface="Calibri" panose="020F0502020204030204"/>
                        </a:defRPr>
                      </a:lvl1pPr>
                      <a:lvl2pPr marL="457178" algn="l" defTabSz="914354" rtl="0" eaLnBrk="1" latinLnBrk="0" hangingPunct="1">
                        <a:defRPr sz="1800" b="1" kern="1200">
                          <a:solidFill>
                            <a:schemeClr val="lt1"/>
                          </a:solidFill>
                          <a:latin typeface="Calibri" panose="020F0502020204030204"/>
                        </a:defRPr>
                      </a:lvl2pPr>
                      <a:lvl3pPr marL="914354" algn="l" defTabSz="914354" rtl="0" eaLnBrk="1" latinLnBrk="0" hangingPunct="1">
                        <a:defRPr sz="1800" b="1" kern="1200">
                          <a:solidFill>
                            <a:schemeClr val="lt1"/>
                          </a:solidFill>
                          <a:latin typeface="Calibri" panose="020F0502020204030204"/>
                        </a:defRPr>
                      </a:lvl3pPr>
                      <a:lvl4pPr marL="1371532" algn="l" defTabSz="914354" rtl="0" eaLnBrk="1" latinLnBrk="0" hangingPunct="1">
                        <a:defRPr sz="1800" b="1" kern="1200">
                          <a:solidFill>
                            <a:schemeClr val="lt1"/>
                          </a:solidFill>
                          <a:latin typeface="Calibri" panose="020F0502020204030204"/>
                        </a:defRPr>
                      </a:lvl4pPr>
                      <a:lvl5pPr marL="1828709" algn="l" defTabSz="914354" rtl="0" eaLnBrk="1" latinLnBrk="0" hangingPunct="1">
                        <a:defRPr sz="1800" b="1" kern="1200">
                          <a:solidFill>
                            <a:schemeClr val="lt1"/>
                          </a:solidFill>
                          <a:latin typeface="Calibri" panose="020F0502020204030204"/>
                        </a:defRPr>
                      </a:lvl5pPr>
                      <a:lvl6pPr marL="2285886" algn="l" defTabSz="914354" rtl="0" eaLnBrk="1" latinLnBrk="0" hangingPunct="1">
                        <a:defRPr sz="1800" b="1" kern="1200">
                          <a:solidFill>
                            <a:schemeClr val="lt1"/>
                          </a:solidFill>
                          <a:latin typeface="Calibri" panose="020F0502020204030204"/>
                        </a:defRPr>
                      </a:lvl6pPr>
                      <a:lvl7pPr marL="2743062" algn="l" defTabSz="914354" rtl="0" eaLnBrk="1" latinLnBrk="0" hangingPunct="1">
                        <a:defRPr sz="1800" b="1" kern="1200">
                          <a:solidFill>
                            <a:schemeClr val="lt1"/>
                          </a:solidFill>
                          <a:latin typeface="Calibri" panose="020F0502020204030204"/>
                        </a:defRPr>
                      </a:lvl7pPr>
                      <a:lvl8pPr marL="3200240" algn="l" defTabSz="914354" rtl="0" eaLnBrk="1" latinLnBrk="0" hangingPunct="1">
                        <a:defRPr sz="1800" b="1" kern="1200">
                          <a:solidFill>
                            <a:schemeClr val="lt1"/>
                          </a:solidFill>
                          <a:latin typeface="Calibri" panose="020F0502020204030204"/>
                        </a:defRPr>
                      </a:lvl8pPr>
                      <a:lvl9pPr marL="3657418" algn="l" defTabSz="914354" rtl="0" eaLnBrk="1" latinLnBrk="0" hangingPunct="1">
                        <a:defRPr sz="1800" b="1" kern="1200">
                          <a:solidFill>
                            <a:schemeClr val="lt1"/>
                          </a:solidFill>
                          <a:latin typeface="Calibri" panose="020F0502020204030204"/>
                        </a:defRPr>
                      </a:lvl9pPr>
                    </a:lstStyle>
                    <a:p>
                      <a:r>
                        <a:rPr lang="en-US" dirty="0"/>
                        <a:t>Random player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marL="0" algn="l" defTabSz="914354" rtl="0" eaLnBrk="1" latinLnBrk="0" hangingPunct="1"/>
                      <a:r>
                        <a:rPr lang="en-US" sz="1800" b="1" kern="1200" dirty="0">
                          <a:solidFill>
                            <a:schemeClr val="lt1"/>
                          </a:solidFill>
                          <a:latin typeface="Calibri" panose="020F0502020204030204"/>
                          <a:ea typeface="+mn-ea"/>
                          <a:cs typeface="+mn-cs"/>
                        </a:rPr>
                        <a:t>Greedy player</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74152286"/>
                  </a:ext>
                </a:extLst>
              </a:tr>
              <a:tr h="304979">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r>
                        <a:rPr lang="en-US" dirty="0"/>
                        <a:t>Average percent of optimal load served</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92.9%</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54" rtl="0" eaLnBrk="1" latinLnBrk="0" hangingPunct="1">
                        <a:defRPr sz="1800" kern="1200">
                          <a:solidFill>
                            <a:schemeClr val="dk1"/>
                          </a:solidFill>
                          <a:latin typeface="Calibri" panose="020F0502020204030204"/>
                        </a:defRPr>
                      </a:lvl1pPr>
                      <a:lvl2pPr marL="457178" algn="l" defTabSz="914354" rtl="0" eaLnBrk="1" latinLnBrk="0" hangingPunct="1">
                        <a:defRPr sz="1800" kern="1200">
                          <a:solidFill>
                            <a:schemeClr val="dk1"/>
                          </a:solidFill>
                          <a:latin typeface="Calibri" panose="020F0502020204030204"/>
                        </a:defRPr>
                      </a:lvl2pPr>
                      <a:lvl3pPr marL="914354" algn="l" defTabSz="914354" rtl="0" eaLnBrk="1" latinLnBrk="0" hangingPunct="1">
                        <a:defRPr sz="1800" kern="1200">
                          <a:solidFill>
                            <a:schemeClr val="dk1"/>
                          </a:solidFill>
                          <a:latin typeface="Calibri" panose="020F0502020204030204"/>
                        </a:defRPr>
                      </a:lvl3pPr>
                      <a:lvl4pPr marL="1371532" algn="l" defTabSz="914354" rtl="0" eaLnBrk="1" latinLnBrk="0" hangingPunct="1">
                        <a:defRPr sz="1800" kern="1200">
                          <a:solidFill>
                            <a:schemeClr val="dk1"/>
                          </a:solidFill>
                          <a:latin typeface="Calibri" panose="020F0502020204030204"/>
                        </a:defRPr>
                      </a:lvl4pPr>
                      <a:lvl5pPr marL="1828709" algn="l" defTabSz="914354" rtl="0" eaLnBrk="1" latinLnBrk="0" hangingPunct="1">
                        <a:defRPr sz="1800" kern="1200">
                          <a:solidFill>
                            <a:schemeClr val="dk1"/>
                          </a:solidFill>
                          <a:latin typeface="Calibri" panose="020F0502020204030204"/>
                        </a:defRPr>
                      </a:lvl5pPr>
                      <a:lvl6pPr marL="2285886" algn="l" defTabSz="914354" rtl="0" eaLnBrk="1" latinLnBrk="0" hangingPunct="1">
                        <a:defRPr sz="1800" kern="1200">
                          <a:solidFill>
                            <a:schemeClr val="dk1"/>
                          </a:solidFill>
                          <a:latin typeface="Calibri" panose="020F0502020204030204"/>
                        </a:defRPr>
                      </a:lvl6pPr>
                      <a:lvl7pPr marL="2743062" algn="l" defTabSz="914354" rtl="0" eaLnBrk="1" latinLnBrk="0" hangingPunct="1">
                        <a:defRPr sz="1800" kern="1200">
                          <a:solidFill>
                            <a:schemeClr val="dk1"/>
                          </a:solidFill>
                          <a:latin typeface="Calibri" panose="020F0502020204030204"/>
                        </a:defRPr>
                      </a:lvl7pPr>
                      <a:lvl8pPr marL="3200240" algn="l" defTabSz="914354" rtl="0" eaLnBrk="1" latinLnBrk="0" hangingPunct="1">
                        <a:defRPr sz="1800" kern="1200">
                          <a:solidFill>
                            <a:schemeClr val="dk1"/>
                          </a:solidFill>
                          <a:latin typeface="Calibri" panose="020F0502020204030204"/>
                        </a:defRPr>
                      </a:lvl8pPr>
                      <a:lvl9pPr marL="3657418" algn="l" defTabSz="914354" rtl="0" eaLnBrk="1" latinLnBrk="0" hangingPunct="1">
                        <a:defRPr sz="1800" kern="1200">
                          <a:solidFill>
                            <a:schemeClr val="dk1"/>
                          </a:solidFill>
                          <a:latin typeface="Calibri" panose="020F0502020204030204"/>
                        </a:defRPr>
                      </a:lvl9pPr>
                    </a:lstStyle>
                    <a:p>
                      <a:pPr algn="r"/>
                      <a:r>
                        <a:rPr lang="en-US" dirty="0"/>
                        <a:t>12.8%</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algn="r" defTabSz="914354" rtl="0" eaLnBrk="1" latinLnBrk="0" hangingPunct="1"/>
                      <a:r>
                        <a:rPr lang="en-US" sz="1800" kern="1200" dirty="0">
                          <a:solidFill>
                            <a:schemeClr val="dk1"/>
                          </a:solidFill>
                          <a:latin typeface="Calibri" panose="020F0502020204030204"/>
                          <a:ea typeface="+mn-ea"/>
                          <a:cs typeface="+mn-cs"/>
                        </a:rPr>
                        <a:t>89.4%</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71935061"/>
                  </a:ext>
                </a:extLst>
              </a:tr>
            </a:tbl>
          </a:graphicData>
        </a:graphic>
      </p:graphicFrame>
      <p:sp>
        <p:nvSpPr>
          <p:cNvPr id="13" name="TextBox 12">
            <a:extLst>
              <a:ext uri="{FF2B5EF4-FFF2-40B4-BE49-F238E27FC236}">
                <a16:creationId xmlns:a16="http://schemas.microsoft.com/office/drawing/2014/main" id="{0CF2A117-6A79-364F-B605-1955DAF0CA1B}"/>
              </a:ext>
            </a:extLst>
          </p:cNvPr>
          <p:cNvSpPr txBox="1"/>
          <p:nvPr/>
        </p:nvSpPr>
        <p:spPr>
          <a:xfrm>
            <a:off x="1333181" y="4529932"/>
            <a:ext cx="3634409" cy="307777"/>
          </a:xfrm>
          <a:prstGeom prst="rect">
            <a:avLst/>
          </a:prstGeom>
          <a:noFill/>
        </p:spPr>
        <p:txBody>
          <a:bodyPr wrap="square" rtlCol="0">
            <a:spAutoFit/>
          </a:bodyPr>
          <a:lstStyle/>
          <a:p>
            <a:pPr defTabSz="914400"/>
            <a:r>
              <a:rPr lang="en-US" sz="1400" dirty="0">
                <a:solidFill>
                  <a:prstClr val="black"/>
                </a:solidFill>
                <a:latin typeface="Calibri" panose="020F0502020204030204"/>
              </a:rPr>
              <a:t>Optimal (3D) discretized feasible load is 6.167</a:t>
            </a:r>
          </a:p>
        </p:txBody>
      </p:sp>
    </p:spTree>
    <p:extLst>
      <p:ext uri="{BB962C8B-B14F-4D97-AF65-F5344CB8AC3E}">
        <p14:creationId xmlns:p14="http://schemas.microsoft.com/office/powerpoint/2010/main" val="404867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Feasibility Space – 3D Navigation</a:t>
            </a:r>
          </a:p>
        </p:txBody>
      </p:sp>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25</a:t>
            </a:fld>
            <a:endParaRPr lang="en-US" dirty="0"/>
          </a:p>
        </p:txBody>
      </p:sp>
      <mc:AlternateContent xmlns:mc="http://schemas.openxmlformats.org/markup-compatibility/2006">
        <mc:Choice xmlns:a14="http://schemas.microsoft.com/office/drawing/2010/main" Requires="a14">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Discretized 25x25x25 feasibility space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𝑅</m:t>
                        </m:r>
                      </m:e>
                      <m:sup>
                        <m:r>
                          <a:rPr lang="en-US" sz="2800" b="0" i="1" smtClean="0">
                            <a:latin typeface="Cambria Math" panose="02040503050406030204" pitchFamily="18" charset="0"/>
                          </a:rPr>
                          <m:t>1</m:t>
                        </m:r>
                      </m:sup>
                    </m:sSup>
                  </m:oMath>
                </a14:m>
                <a:r>
                  <a:rPr lang="en-US" sz="2800" dirty="0"/>
                  <a:t>,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𝑅</m:t>
                        </m:r>
                      </m:e>
                      <m:sup>
                        <m:r>
                          <a:rPr lang="en-US" sz="2800" b="0" i="1" smtClean="0">
                            <a:latin typeface="Cambria Math" panose="02040503050406030204" pitchFamily="18" charset="0"/>
                          </a:rPr>
                          <m:t>2</m:t>
                        </m:r>
                      </m:sup>
                    </m:sSup>
                  </m:oMath>
                </a14:m>
                <a:r>
                  <a:rPr lang="en-US" sz="2800" dirty="0"/>
                  <a:t>, and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𝑅</m:t>
                        </m:r>
                      </m:e>
                      <m:sup>
                        <m:r>
                          <a:rPr lang="en-US" sz="2800" i="1">
                            <a:latin typeface="Cambria Math" panose="02040503050406030204" pitchFamily="18" charset="0"/>
                          </a:rPr>
                          <m:t>3</m:t>
                        </m:r>
                      </m:sup>
                    </m:sSup>
                  </m:oMath>
                </a14:m>
                <a:r>
                  <a:rPr lang="en-US" sz="2800" dirty="0"/>
                  <a:t>) </a:t>
                </a:r>
              </a:p>
            </p:txBody>
          </p:sp>
        </mc:Choice>
        <mc:Fallback>
          <p:sp>
            <p:nvSpPr>
              <p:cNvPr id="4" name="Text Placeholder 3">
                <a:extLst>
                  <a:ext uri="{FF2B5EF4-FFF2-40B4-BE49-F238E27FC236}">
                    <a16:creationId xmlns:a16="http://schemas.microsoft.com/office/drawing/2014/main" id="{5EC4AA82-3FDE-F740-A6DF-E014D92AD77B}"/>
                  </a:ext>
                </a:extLst>
              </p:cNvPr>
              <p:cNvSpPr>
                <a:spLocks noGrp="1" noRot="1" noChangeAspect="1" noMove="1" noResize="1" noEditPoints="1" noAdjustHandles="1" noChangeArrowheads="1" noChangeShapeType="1" noTextEdit="1"/>
              </p:cNvSpPr>
              <p:nvPr>
                <p:ph type="body" sz="quarter" idx="10"/>
              </p:nvPr>
            </p:nvSpPr>
            <p:spPr>
              <a:xfrm>
                <a:off x="720648" y="978703"/>
                <a:ext cx="10168128" cy="3310128"/>
              </a:xfrm>
              <a:blipFill>
                <a:blip r:embed="rId3"/>
                <a:stretch>
                  <a:fillRect l="-1247" t="-306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828AF758-8082-1879-7CCD-AB2CB37928E7}"/>
              </a:ext>
            </a:extLst>
          </p:cNvPr>
          <p:cNvGrpSpPr/>
          <p:nvPr/>
        </p:nvGrpSpPr>
        <p:grpSpPr>
          <a:xfrm>
            <a:off x="2551176" y="1508760"/>
            <a:ext cx="6400800" cy="4954488"/>
            <a:chOff x="2551176" y="1508760"/>
            <a:chExt cx="6400800" cy="4954488"/>
          </a:xfrm>
        </p:grpSpPr>
        <p:pic>
          <p:nvPicPr>
            <p:cNvPr id="5" name="Picture 4">
              <a:extLst>
                <a:ext uri="{FF2B5EF4-FFF2-40B4-BE49-F238E27FC236}">
                  <a16:creationId xmlns:a16="http://schemas.microsoft.com/office/drawing/2014/main" id="{2E9BB62E-97DD-7E9C-4B5F-4DEB2BA4D1FE}"/>
                </a:ext>
              </a:extLst>
            </p:cNvPr>
            <p:cNvPicPr>
              <a:picLocks noChangeAspect="1"/>
            </p:cNvPicPr>
            <p:nvPr/>
          </p:nvPicPr>
          <p:blipFill>
            <a:blip r:embed="rId4"/>
            <a:stretch>
              <a:fillRect/>
            </a:stretch>
          </p:blipFill>
          <p:spPr>
            <a:xfrm>
              <a:off x="2551176" y="1508760"/>
              <a:ext cx="6400800" cy="4800600"/>
            </a:xfrm>
            <a:prstGeom prst="rect">
              <a:avLst/>
            </a:prstGeom>
          </p:spPr>
        </p:pic>
        <p:sp>
          <p:nvSpPr>
            <p:cNvPr id="7" name="TextBox 6">
              <a:extLst>
                <a:ext uri="{FF2B5EF4-FFF2-40B4-BE49-F238E27FC236}">
                  <a16:creationId xmlns:a16="http://schemas.microsoft.com/office/drawing/2014/main" id="{7724BB3A-8019-0547-A298-FD75DA523331}"/>
                </a:ext>
              </a:extLst>
            </p:cNvPr>
            <p:cNvSpPr txBox="1"/>
            <p:nvPr/>
          </p:nvSpPr>
          <p:spPr>
            <a:xfrm>
              <a:off x="2867699" y="6155471"/>
              <a:ext cx="5874026" cy="307777"/>
            </a:xfrm>
            <a:prstGeom prst="rect">
              <a:avLst/>
            </a:prstGeom>
            <a:noFill/>
          </p:spPr>
          <p:txBody>
            <a:bodyPr wrap="square" rtlCol="0">
              <a:spAutoFit/>
            </a:bodyPr>
            <a:lstStyle/>
            <a:p>
              <a:pPr defTabSz="914400"/>
              <a:r>
                <a:rPr lang="en-US" sz="1400" dirty="0">
                  <a:solidFill>
                    <a:prstClr val="black"/>
                  </a:solidFill>
                  <a:latin typeface="Calibri" panose="020F0502020204030204"/>
                </a:rPr>
                <a:t>Optimum (3D) discretized feasible load is at (2.24,0.80,2.88)</a:t>
              </a:r>
            </a:p>
          </p:txBody>
        </p:sp>
      </p:grpSp>
    </p:spTree>
    <p:extLst>
      <p:ext uri="{BB962C8B-B14F-4D97-AF65-F5344CB8AC3E}">
        <p14:creationId xmlns:p14="http://schemas.microsoft.com/office/powerpoint/2010/main" val="103685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Example 3D Navigation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1</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26</a:t>
            </a:fld>
            <a:endParaRPr lang="en-US" dirty="0"/>
          </a:p>
        </p:txBody>
      </p:sp>
      <p:pic>
        <p:nvPicPr>
          <p:cNvPr id="7" name="Picture 6">
            <a:extLst>
              <a:ext uri="{FF2B5EF4-FFF2-40B4-BE49-F238E27FC236}">
                <a16:creationId xmlns:a16="http://schemas.microsoft.com/office/drawing/2014/main" id="{C75DD9EB-B55D-FE71-B4ED-1EB09A07AC46}"/>
              </a:ext>
            </a:extLst>
          </p:cNvPr>
          <p:cNvPicPr>
            <a:picLocks noChangeAspect="1"/>
          </p:cNvPicPr>
          <p:nvPr/>
        </p:nvPicPr>
        <p:blipFill>
          <a:blip r:embed="rId4"/>
          <a:stretch>
            <a:fillRect/>
          </a:stretch>
        </p:blipFill>
        <p:spPr>
          <a:xfrm>
            <a:off x="2551176" y="1508760"/>
            <a:ext cx="6400800" cy="4800600"/>
          </a:xfrm>
          <a:prstGeom prst="rect">
            <a:avLst/>
          </a:prstGeom>
        </p:spPr>
      </p:pic>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Example navigation for 3 different starting states (15,000 episodes)</a:t>
            </a:r>
          </a:p>
        </p:txBody>
      </p:sp>
    </p:spTree>
    <p:extLst>
      <p:ext uri="{BB962C8B-B14F-4D97-AF65-F5344CB8AC3E}">
        <p14:creationId xmlns:p14="http://schemas.microsoft.com/office/powerpoint/2010/main" val="318357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Example 3D Navigation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2</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27</a:t>
            </a:fld>
            <a:endParaRPr lang="en-US" dirty="0"/>
          </a:p>
        </p:txBody>
      </p:sp>
      <p:pic>
        <p:nvPicPr>
          <p:cNvPr id="7" name="Picture 6">
            <a:extLst>
              <a:ext uri="{FF2B5EF4-FFF2-40B4-BE49-F238E27FC236}">
                <a16:creationId xmlns:a16="http://schemas.microsoft.com/office/drawing/2014/main" id="{937359D3-0EEE-A379-42C7-CC6FF87AC03C}"/>
              </a:ext>
            </a:extLst>
          </p:cNvPr>
          <p:cNvPicPr>
            <a:picLocks noChangeAspect="1"/>
          </p:cNvPicPr>
          <p:nvPr/>
        </p:nvPicPr>
        <p:blipFill>
          <a:blip r:embed="rId4"/>
          <a:stretch>
            <a:fillRect/>
          </a:stretch>
        </p:blipFill>
        <p:spPr>
          <a:xfrm>
            <a:off x="2551176" y="1508760"/>
            <a:ext cx="6400800" cy="4800600"/>
          </a:xfrm>
          <a:prstGeom prst="rect">
            <a:avLst/>
          </a:prstGeom>
        </p:spPr>
      </p:pic>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Example navigation for 3 different starting states (15,000 episodes)</a:t>
            </a:r>
          </a:p>
        </p:txBody>
      </p:sp>
    </p:spTree>
    <p:extLst>
      <p:ext uri="{BB962C8B-B14F-4D97-AF65-F5344CB8AC3E}">
        <p14:creationId xmlns:p14="http://schemas.microsoft.com/office/powerpoint/2010/main" val="185966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Example 3D Navigation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3</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28</a:t>
            </a:fld>
            <a:endParaRPr lang="en-US" dirty="0"/>
          </a:p>
        </p:txBody>
      </p:sp>
      <p:pic>
        <p:nvPicPr>
          <p:cNvPr id="5" name="Picture 4">
            <a:extLst>
              <a:ext uri="{FF2B5EF4-FFF2-40B4-BE49-F238E27FC236}">
                <a16:creationId xmlns:a16="http://schemas.microsoft.com/office/drawing/2014/main" id="{49780387-3A7C-3CD7-20AD-465D80FE85E9}"/>
              </a:ext>
            </a:extLst>
          </p:cNvPr>
          <p:cNvPicPr>
            <a:picLocks noChangeAspect="1"/>
          </p:cNvPicPr>
          <p:nvPr/>
        </p:nvPicPr>
        <p:blipFill>
          <a:blip r:embed="rId4"/>
          <a:stretch>
            <a:fillRect/>
          </a:stretch>
        </p:blipFill>
        <p:spPr>
          <a:xfrm>
            <a:off x="2551176" y="1508760"/>
            <a:ext cx="6400800" cy="4800600"/>
          </a:xfrm>
          <a:prstGeom prst="rect">
            <a:avLst/>
          </a:prstGeom>
        </p:spPr>
      </p:pic>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Example navigation for 3 different starting states (15,000 episodes)</a:t>
            </a:r>
          </a:p>
        </p:txBody>
      </p:sp>
    </p:spTree>
    <p:extLst>
      <p:ext uri="{BB962C8B-B14F-4D97-AF65-F5344CB8AC3E}">
        <p14:creationId xmlns:p14="http://schemas.microsoft.com/office/powerpoint/2010/main" val="76961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Example 3D Navigation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3</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29</a:t>
            </a:fld>
            <a:endParaRPr lang="en-US" dirty="0"/>
          </a:p>
        </p:txBody>
      </p:sp>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Example navigation for 3 different starting states (15,000 episodes, w/ prioritized replay)</a:t>
            </a:r>
          </a:p>
        </p:txBody>
      </p:sp>
    </p:spTree>
    <p:extLst>
      <p:ext uri="{BB962C8B-B14F-4D97-AF65-F5344CB8AC3E}">
        <p14:creationId xmlns:p14="http://schemas.microsoft.com/office/powerpoint/2010/main" val="152296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Outline</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3</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2807692"/>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Project Purpose</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Technical Approach</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Results</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Conclusions/Summary</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Future Work</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Acknowledgments and Contacts</a:t>
            </a:r>
          </a:p>
        </p:txBody>
      </p:sp>
    </p:spTree>
    <p:extLst>
      <p:ext uri="{BB962C8B-B14F-4D97-AF65-F5344CB8AC3E}">
        <p14:creationId xmlns:p14="http://schemas.microsoft.com/office/powerpoint/2010/main" val="4134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Example 3D Navigation Movie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i="1">
                            <a:latin typeface="Cambria Math" panose="02040503050406030204" pitchFamily="18" charset="0"/>
                          </a:rPr>
                          <m:t>1</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5"/>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30</a:t>
            </a:fld>
            <a:endParaRPr lang="en-US" dirty="0"/>
          </a:p>
        </p:txBody>
      </p:sp>
      <p:pic>
        <p:nvPicPr>
          <p:cNvPr id="6" name="ExampleTrajectories_3_Rotating_obj1_15000_episodes.mp4" descr="ExampleTrajectories_3_Rotating_obj1_15000_episodes.mp4">
            <a:hlinkClick r:id="" action="ppaction://media"/>
            <a:extLst>
              <a:ext uri="{FF2B5EF4-FFF2-40B4-BE49-F238E27FC236}">
                <a16:creationId xmlns:a16="http://schemas.microsoft.com/office/drawing/2014/main" id="{084058ED-AEFE-3FB7-0E1D-D50FB165B4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51176" y="1508760"/>
            <a:ext cx="6400800" cy="4800600"/>
          </a:xfrm>
          <a:prstGeom prst="rect">
            <a:avLst/>
          </a:prstGeom>
        </p:spPr>
      </p:pic>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Example navigation for 3 different starting states (15,000 episodes)</a:t>
            </a:r>
          </a:p>
        </p:txBody>
      </p:sp>
    </p:spTree>
    <p:extLst>
      <p:ext uri="{BB962C8B-B14F-4D97-AF65-F5344CB8AC3E}">
        <p14:creationId xmlns:p14="http://schemas.microsoft.com/office/powerpoint/2010/main" val="290858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Example 3D Navigation Movie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2</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5"/>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31</a:t>
            </a:fld>
            <a:endParaRPr lang="en-US" dirty="0"/>
          </a:p>
        </p:txBody>
      </p:sp>
      <p:pic>
        <p:nvPicPr>
          <p:cNvPr id="7" name="ExampleTrajectories_3_Rotating_obj2_15000_episodes.mp4" descr="ExampleTrajectories_3_Rotating_obj2_15000_episodes.mp4">
            <a:hlinkClick r:id="" action="ppaction://media"/>
            <a:extLst>
              <a:ext uri="{FF2B5EF4-FFF2-40B4-BE49-F238E27FC236}">
                <a16:creationId xmlns:a16="http://schemas.microsoft.com/office/drawing/2014/main" id="{3F34ED75-3654-1817-1BDD-64B1F123E6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51176" y="1508760"/>
            <a:ext cx="6400800" cy="4800600"/>
          </a:xfrm>
          <a:prstGeom prst="rect">
            <a:avLst/>
          </a:prstGeom>
        </p:spPr>
      </p:pic>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Example navigation for 3 different starting states (15,000 episodes)</a:t>
            </a:r>
          </a:p>
        </p:txBody>
      </p:sp>
    </p:spTree>
    <p:extLst>
      <p:ext uri="{BB962C8B-B14F-4D97-AF65-F5344CB8AC3E}">
        <p14:creationId xmlns:p14="http://schemas.microsoft.com/office/powerpoint/2010/main" val="335929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Example 3D Navigation Movie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3</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32</a:t>
            </a:fld>
            <a:endParaRPr lang="en-US" dirty="0"/>
          </a:p>
        </p:txBody>
      </p:sp>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Example navigation for 3 different starting states (15,000 episodes)</a:t>
            </a:r>
          </a:p>
        </p:txBody>
      </p:sp>
    </p:spTree>
    <p:extLst>
      <p:ext uri="{BB962C8B-B14F-4D97-AF65-F5344CB8AC3E}">
        <p14:creationId xmlns:p14="http://schemas.microsoft.com/office/powerpoint/2010/main" val="155113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Example 3D Navigation Movie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b="0" i="1" smtClean="0">
                            <a:latin typeface="Cambria Math" panose="02040503050406030204" pitchFamily="18" charset="0"/>
                          </a:rPr>
                          <m:t>3</m:t>
                        </m:r>
                      </m:sup>
                    </m:sSup>
                  </m:oMath>
                </a14:m>
                <a:r>
                  <a:rPr lang="en-US" sz="3200" dirty="0"/>
                  <a:t>)</a:t>
                </a:r>
              </a:p>
            </p:txBody>
          </p:sp>
        </mc:Choice>
        <mc:Fallback>
          <p:sp>
            <p:nvSpPr>
              <p:cNvPr id="2" name="Title 1">
                <a:extLst>
                  <a:ext uri="{FF2B5EF4-FFF2-40B4-BE49-F238E27FC236}">
                    <a16:creationId xmlns:a16="http://schemas.microsoft.com/office/drawing/2014/main" id="{940CA24D-5FD1-E645-B682-8653431070BC}"/>
                  </a:ext>
                </a:extLst>
              </p:cNvPr>
              <p:cNvSpPr>
                <a:spLocks noGrp="1" noRot="1" noChangeAspect="1" noMove="1" noResize="1" noEditPoints="1" noAdjustHandles="1" noChangeArrowheads="1" noChangeShapeType="1" noTextEdit="1"/>
              </p:cNvSpPr>
              <p:nvPr>
                <p:ph type="title"/>
              </p:nvPr>
            </p:nvSpPr>
            <p:spPr>
              <a:blipFill>
                <a:blip r:embed="rId3"/>
                <a:stretch>
                  <a:fillRect l="-1513" t="-13043" b="-3478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33</a:t>
            </a:fld>
            <a:endParaRPr lang="en-US" dirty="0"/>
          </a:p>
        </p:txBody>
      </p:sp>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720648" y="978703"/>
            <a:ext cx="10168128" cy="3310128"/>
          </a:xfrm>
        </p:spPr>
        <p:txBody>
          <a:bodyPr>
            <a:normAutofit/>
          </a:bodyPr>
          <a:lstStyle/>
          <a:p>
            <a:r>
              <a:rPr lang="en-US" sz="2800" dirty="0"/>
              <a:t>Example navigation for 3 different starting states (15,000 episodes, w/ prioritized replay)</a:t>
            </a:r>
          </a:p>
        </p:txBody>
      </p:sp>
    </p:spTree>
    <p:extLst>
      <p:ext uri="{BB962C8B-B14F-4D97-AF65-F5344CB8AC3E}">
        <p14:creationId xmlns:p14="http://schemas.microsoft.com/office/powerpoint/2010/main" val="26991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0035-F0A3-0243-BA24-0CF599989D39}"/>
              </a:ext>
            </a:extLst>
          </p:cNvPr>
          <p:cNvSpPr>
            <a:spLocks noGrp="1"/>
          </p:cNvSpPr>
          <p:nvPr>
            <p:ph type="title"/>
          </p:nvPr>
        </p:nvSpPr>
        <p:spPr/>
        <p:txBody>
          <a:bodyPr/>
          <a:lstStyle/>
          <a:p>
            <a:r>
              <a:rPr lang="en-US" sz="3200" dirty="0"/>
              <a:t>Conclusions</a:t>
            </a:r>
          </a:p>
        </p:txBody>
      </p:sp>
      <p:sp>
        <p:nvSpPr>
          <p:cNvPr id="3" name="Slide Number Placeholder 2">
            <a:extLst>
              <a:ext uri="{FF2B5EF4-FFF2-40B4-BE49-F238E27FC236}">
                <a16:creationId xmlns:a16="http://schemas.microsoft.com/office/drawing/2014/main" id="{DA7EC3A8-F900-8D4C-A7F4-FC47CD44483D}"/>
              </a:ext>
            </a:extLst>
          </p:cNvPr>
          <p:cNvSpPr>
            <a:spLocks noGrp="1"/>
          </p:cNvSpPr>
          <p:nvPr>
            <p:ph type="sldNum" sz="quarter" idx="4"/>
          </p:nvPr>
        </p:nvSpPr>
        <p:spPr/>
        <p:txBody>
          <a:bodyPr/>
          <a:lstStyle/>
          <a:p>
            <a:fld id="{4FAB73BC-B049-4115-A692-8D63A059BFB8}" type="slidenum">
              <a:rPr lang="en-US" smtClean="0"/>
              <a:pPr/>
              <a:t>34</a:t>
            </a:fld>
            <a:endParaRPr lang="en-US" dirty="0"/>
          </a:p>
        </p:txBody>
      </p:sp>
      <p:sp>
        <p:nvSpPr>
          <p:cNvPr id="4" name="Text Placeholder 3">
            <a:extLst>
              <a:ext uri="{FF2B5EF4-FFF2-40B4-BE49-F238E27FC236}">
                <a16:creationId xmlns:a16="http://schemas.microsoft.com/office/drawing/2014/main" id="{DA250346-3283-5346-92A3-4D81D51FDB37}"/>
              </a:ext>
            </a:extLst>
          </p:cNvPr>
          <p:cNvSpPr>
            <a:spLocks noGrp="1"/>
          </p:cNvSpPr>
          <p:nvPr>
            <p:ph type="body" sz="quarter" idx="10"/>
          </p:nvPr>
        </p:nvSpPr>
        <p:spPr>
          <a:xfrm>
            <a:off x="720647" y="1441697"/>
            <a:ext cx="11055341" cy="3306153"/>
          </a:xfrm>
        </p:spPr>
        <p:txBody>
          <a:bodyPr>
            <a:normAutofit fontScale="62500" lnSpcReduction="20000"/>
          </a:bodyPr>
          <a:lstStyle/>
          <a:p>
            <a:pPr>
              <a:buFont typeface="Arial" panose="020B0604020202020204" pitchFamily="34" charset="0"/>
              <a:buChar char="•"/>
            </a:pPr>
            <a:r>
              <a:rPr lang="en-US" sz="4300" dirty="0"/>
              <a:t>We demonstrated the feasibility of this approach</a:t>
            </a:r>
          </a:p>
          <a:p>
            <a:pPr>
              <a:buFont typeface="Arial" panose="020B0604020202020204" pitchFamily="34" charset="0"/>
              <a:buChar char="•"/>
            </a:pPr>
            <a:r>
              <a:rPr lang="en-US" sz="4300" dirty="0"/>
              <a:t>We verified that reinforcement learning can better achieve objectives than</a:t>
            </a:r>
          </a:p>
          <a:p>
            <a:pPr lvl="1">
              <a:buFont typeface="Arial" panose="020B0604020202020204" pitchFamily="34" charset="0"/>
              <a:buChar char="•"/>
            </a:pPr>
            <a:r>
              <a:rPr lang="en-US" sz="3900" dirty="0"/>
              <a:t>Random state walk</a:t>
            </a:r>
          </a:p>
          <a:p>
            <a:pPr lvl="1">
              <a:buFont typeface="Arial" panose="020B0604020202020204" pitchFamily="34" charset="0"/>
              <a:buChar char="•"/>
            </a:pPr>
            <a:r>
              <a:rPr lang="en-US" sz="3900" dirty="0"/>
              <a:t>Greedy state transition</a:t>
            </a:r>
          </a:p>
          <a:p>
            <a:pPr>
              <a:buFont typeface="Arial" panose="020B0604020202020204" pitchFamily="34" charset="0"/>
              <a:buChar char="•"/>
            </a:pPr>
            <a:r>
              <a:rPr lang="en-US" sz="4300" dirty="0"/>
              <a:t>Higher-fidelity navigation requires more training</a:t>
            </a:r>
          </a:p>
          <a:p>
            <a:pPr>
              <a:buFont typeface="Arial" panose="020B0604020202020204" pitchFamily="34" charset="0"/>
              <a:buChar char="•"/>
            </a:pPr>
            <a:r>
              <a:rPr lang="en-US" sz="4300" dirty="0"/>
              <a:t>Recent paper accepted and presented at IEEE KPEC 2022</a:t>
            </a:r>
          </a:p>
          <a:p>
            <a:pPr lvl="1">
              <a:buFont typeface="Arial" panose="020B0604020202020204" pitchFamily="34" charset="0"/>
              <a:buChar char="•"/>
            </a:pPr>
            <a:r>
              <a:rPr lang="en-US" sz="4100" dirty="0"/>
              <a:t>Presenting at IEEE PES GM (July 19</a:t>
            </a:r>
            <a:r>
              <a:rPr lang="en-US" sz="4100" baseline="30000" dirty="0"/>
              <a:t>th</a:t>
            </a:r>
            <a:r>
              <a:rPr lang="en-US" sz="4100" dirty="0"/>
              <a:t>)</a:t>
            </a:r>
          </a:p>
          <a:p>
            <a:pPr lvl="1">
              <a:buFont typeface="Arial" panose="020B0604020202020204" pitchFamily="34" charset="0"/>
              <a:buChar char="•"/>
            </a:pPr>
            <a:r>
              <a:rPr lang="en-US" sz="4100" dirty="0"/>
              <a:t>Other manuscripts in progress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402363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0035-F0A3-0243-BA24-0CF599989D39}"/>
              </a:ext>
            </a:extLst>
          </p:cNvPr>
          <p:cNvSpPr>
            <a:spLocks noGrp="1"/>
          </p:cNvSpPr>
          <p:nvPr>
            <p:ph type="title"/>
          </p:nvPr>
        </p:nvSpPr>
        <p:spPr/>
        <p:txBody>
          <a:bodyPr/>
          <a:lstStyle/>
          <a:p>
            <a:r>
              <a:rPr lang="en-US" sz="3200" dirty="0"/>
              <a:t>Future Work</a:t>
            </a:r>
          </a:p>
        </p:txBody>
      </p:sp>
      <p:sp>
        <p:nvSpPr>
          <p:cNvPr id="3" name="Slide Number Placeholder 2">
            <a:extLst>
              <a:ext uri="{FF2B5EF4-FFF2-40B4-BE49-F238E27FC236}">
                <a16:creationId xmlns:a16="http://schemas.microsoft.com/office/drawing/2014/main" id="{DA7EC3A8-F900-8D4C-A7F4-FC47CD44483D}"/>
              </a:ext>
            </a:extLst>
          </p:cNvPr>
          <p:cNvSpPr>
            <a:spLocks noGrp="1"/>
          </p:cNvSpPr>
          <p:nvPr>
            <p:ph type="sldNum" sz="quarter" idx="4"/>
          </p:nvPr>
        </p:nvSpPr>
        <p:spPr/>
        <p:txBody>
          <a:bodyPr/>
          <a:lstStyle/>
          <a:p>
            <a:fld id="{4FAB73BC-B049-4115-A692-8D63A059BFB8}" type="slidenum">
              <a:rPr lang="en-US" smtClean="0"/>
              <a:pPr/>
              <a:t>35</a:t>
            </a:fld>
            <a:endParaRPr lang="en-US" dirty="0"/>
          </a:p>
        </p:txBody>
      </p:sp>
      <p:sp>
        <p:nvSpPr>
          <p:cNvPr id="4" name="Text Placeholder 3">
            <a:extLst>
              <a:ext uri="{FF2B5EF4-FFF2-40B4-BE49-F238E27FC236}">
                <a16:creationId xmlns:a16="http://schemas.microsoft.com/office/drawing/2014/main" id="{DA250346-3283-5346-92A3-4D81D51FDB37}"/>
              </a:ext>
            </a:extLst>
          </p:cNvPr>
          <p:cNvSpPr>
            <a:spLocks noGrp="1"/>
          </p:cNvSpPr>
          <p:nvPr>
            <p:ph type="body" sz="quarter" idx="10"/>
          </p:nvPr>
        </p:nvSpPr>
        <p:spPr>
          <a:xfrm>
            <a:off x="720647" y="1441697"/>
            <a:ext cx="10820563" cy="3834638"/>
          </a:xfrm>
        </p:spPr>
        <p:txBody>
          <a:bodyPr>
            <a:noAutofit/>
          </a:bodyPr>
          <a:lstStyle/>
          <a:p>
            <a:pPr>
              <a:buFont typeface="Arial" panose="020B0604020202020204" pitchFamily="34" charset="0"/>
              <a:buChar char="•"/>
            </a:pPr>
            <a:r>
              <a:rPr lang="en-US" sz="2800" dirty="0"/>
              <a:t>Scalability of State Space Dimensions- Map reduction without losing fidelity</a:t>
            </a:r>
          </a:p>
          <a:p>
            <a:pPr>
              <a:buFont typeface="Arial" panose="020B0604020202020204" pitchFamily="34" charset="0"/>
              <a:buChar char="•"/>
            </a:pPr>
            <a:r>
              <a:rPr lang="en-US" sz="2800" dirty="0"/>
              <a:t>Modify solution from discrete space to continuous space</a:t>
            </a:r>
          </a:p>
          <a:p>
            <a:pPr>
              <a:buFont typeface="Arial" panose="020B0604020202020204" pitchFamily="34" charset="0"/>
              <a:buChar char="•"/>
            </a:pPr>
            <a:r>
              <a:rPr lang="en-US" sz="2800" dirty="0"/>
              <a:t>Evaluation of tool across multiple scenarios – Checking solution accuracy against many constraints</a:t>
            </a:r>
          </a:p>
          <a:p>
            <a:pPr>
              <a:buFont typeface="Arial" panose="020B0604020202020204" pitchFamily="34" charset="0"/>
              <a:buChar char="•"/>
            </a:pPr>
            <a:r>
              <a:rPr lang="en-US" sz="2800" dirty="0"/>
              <a:t>Use of Transfer Learning – Allows a DNN to be trained for a specific system without starting from a blank DNN</a:t>
            </a:r>
          </a:p>
          <a:p>
            <a:pPr>
              <a:buFont typeface="Arial" panose="020B0604020202020204" pitchFamily="34" charset="0"/>
              <a:buChar char="•"/>
            </a:pPr>
            <a:r>
              <a:rPr lang="en-US" sz="2800" dirty="0"/>
              <a:t>DNN partitioning – Provides metadata, allowing insights into each solution (geography, type of security constraint, etc.)</a:t>
            </a:r>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137905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Our Team – Sandia</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36</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154151"/>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Stephen J. </a:t>
            </a:r>
            <a:r>
              <a:rPr lang="en-US" sz="2800" dirty="0" err="1">
                <a:latin typeface="Garamond" charset="0"/>
              </a:rPr>
              <a:t>Verzi</a:t>
            </a:r>
            <a:r>
              <a:rPr lang="en-US" sz="2800" dirty="0">
                <a:latin typeface="Garamond" charset="0"/>
              </a:rPr>
              <a:t> (co-PI)</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Ross </a:t>
            </a:r>
            <a:r>
              <a:rPr lang="en-US" sz="2800" dirty="0" err="1">
                <a:latin typeface="Garamond" charset="0"/>
              </a:rPr>
              <a:t>Guttromson</a:t>
            </a:r>
            <a:r>
              <a:rPr lang="en-US" sz="2800" dirty="0">
                <a:latin typeface="Garamond" charset="0"/>
              </a:rPr>
              <a:t> (co-PI)</a:t>
            </a:r>
          </a:p>
          <a:p>
            <a:pPr lvl="1" indent="-182563" defTabSz="914354">
              <a:lnSpc>
                <a:spcPct val="90000"/>
              </a:lnSpc>
              <a:spcBef>
                <a:spcPts val="200"/>
              </a:spcBef>
              <a:spcAft>
                <a:spcPts val="400"/>
              </a:spcAft>
              <a:buClr>
                <a:srgbClr val="00B0F0"/>
              </a:buClr>
              <a:buFont typeface="Calibri" pitchFamily="34" charset="0"/>
              <a:buChar char="◦"/>
            </a:pPr>
            <a:r>
              <a:rPr lang="en-US" sz="2800" dirty="0" err="1">
                <a:latin typeface="Garamond" charset="0"/>
              </a:rPr>
              <a:t>Asael</a:t>
            </a:r>
            <a:r>
              <a:rPr lang="en-US" sz="2800" dirty="0">
                <a:latin typeface="Garamond" charset="0"/>
              </a:rPr>
              <a:t> “Ace” Sorensen (deep reinforcement machine learning)</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Christian “</a:t>
            </a:r>
            <a:r>
              <a:rPr lang="en-US" sz="2800" dirty="0" err="1">
                <a:latin typeface="Garamond" charset="0"/>
              </a:rPr>
              <a:t>Birk</a:t>
            </a:r>
            <a:r>
              <a:rPr lang="en-US" sz="2800" dirty="0">
                <a:latin typeface="Garamond" charset="0"/>
              </a:rPr>
              <a:t>” Jones (grid modeling)</a:t>
            </a:r>
          </a:p>
          <a:p>
            <a:pPr marL="514350" lvl="1" indent="-514350">
              <a:lnSpc>
                <a:spcPct val="80000"/>
              </a:lnSpc>
              <a:spcBef>
                <a:spcPts val="0"/>
              </a:spcBef>
            </a:pPr>
            <a:endParaRPr lang="en-US" sz="3600" dirty="0"/>
          </a:p>
          <a:p>
            <a:pPr marL="514350" lvl="1" indent="-514350">
              <a:lnSpc>
                <a:spcPct val="80000"/>
              </a:lnSpc>
              <a:spcBef>
                <a:spcPts val="0"/>
              </a:spcBef>
            </a:pPr>
            <a:endParaRPr lang="en-US" sz="3600" dirty="0"/>
          </a:p>
          <a:p>
            <a:pPr marL="514350" lvl="1" indent="-514350">
              <a:lnSpc>
                <a:spcPct val="80000"/>
              </a:lnSpc>
              <a:spcBef>
                <a:spcPts val="0"/>
              </a:spcBef>
            </a:pPr>
            <a:endParaRPr lang="en-US" sz="3600" dirty="0"/>
          </a:p>
          <a:p>
            <a:pPr marL="365760" lvl="1">
              <a:lnSpc>
                <a:spcPct val="80000"/>
              </a:lnSpc>
            </a:pPr>
            <a:r>
              <a:rPr lang="en-US" sz="2400" dirty="0">
                <a:latin typeface="Garamond" charset="0"/>
              </a:rPr>
              <a:t>The authors would like to acknowledge project support and sponsorship by Dr. Ali </a:t>
            </a:r>
            <a:r>
              <a:rPr lang="en-US" sz="2400" dirty="0" err="1">
                <a:latin typeface="Garamond" charset="0"/>
              </a:rPr>
              <a:t>Ghassemian</a:t>
            </a:r>
            <a:r>
              <a:rPr lang="en-US" sz="2400" dirty="0">
                <a:latin typeface="Garamond" charset="0"/>
              </a:rPr>
              <a:t> of the Department of Energy’s (DOE) Office of Electricity (OE) Advanced Grid Modeling (AGM) program.</a:t>
            </a:r>
          </a:p>
        </p:txBody>
      </p:sp>
      <p:sp>
        <p:nvSpPr>
          <p:cNvPr id="5" name="TextBox 4">
            <a:extLst>
              <a:ext uri="{FF2B5EF4-FFF2-40B4-BE49-F238E27FC236}">
                <a16:creationId xmlns:a16="http://schemas.microsoft.com/office/drawing/2014/main" id="{C4961077-C622-A06E-DB47-C18C4A487C9A}"/>
              </a:ext>
            </a:extLst>
          </p:cNvPr>
          <p:cNvSpPr txBox="1"/>
          <p:nvPr/>
        </p:nvSpPr>
        <p:spPr>
          <a:xfrm>
            <a:off x="1167060" y="3249908"/>
            <a:ext cx="5274527" cy="830997"/>
          </a:xfrm>
          <a:prstGeom prst="rect">
            <a:avLst/>
          </a:prstGeom>
          <a:noFill/>
        </p:spPr>
        <p:txBody>
          <a:bodyPr wrap="square" rtlCol="0">
            <a:spAutoFit/>
          </a:bodyPr>
          <a:lstStyle/>
          <a:p>
            <a:pPr algn="just"/>
            <a:r>
              <a:rPr lang="en-US" sz="1200" b="0" i="0" kern="1200" dirty="0">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1200" dirty="0"/>
          </a:p>
        </p:txBody>
      </p:sp>
    </p:spTree>
    <p:extLst>
      <p:ext uri="{BB962C8B-B14F-4D97-AF65-F5344CB8AC3E}">
        <p14:creationId xmlns:p14="http://schemas.microsoft.com/office/powerpoint/2010/main" val="224278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Thank You</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37</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9722498" cy="483979"/>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Questions?</a:t>
            </a:r>
            <a:endParaRPr lang="en-US" sz="2400" dirty="0">
              <a:latin typeface="Garamond" charset="0"/>
            </a:endParaRPr>
          </a:p>
        </p:txBody>
      </p:sp>
      <p:sp>
        <p:nvSpPr>
          <p:cNvPr id="6" name="Content Placeholder 3">
            <a:extLst>
              <a:ext uri="{FF2B5EF4-FFF2-40B4-BE49-F238E27FC236}">
                <a16:creationId xmlns:a16="http://schemas.microsoft.com/office/drawing/2014/main" id="{5482448C-010E-1803-6A26-63DC7B07105B}"/>
              </a:ext>
            </a:extLst>
          </p:cNvPr>
          <p:cNvSpPr txBox="1">
            <a:spLocks/>
          </p:cNvSpPr>
          <p:nvPr/>
        </p:nvSpPr>
        <p:spPr>
          <a:xfrm>
            <a:off x="838200" y="2604305"/>
            <a:ext cx="10515600" cy="3676946"/>
          </a:xfrm>
          <a:prstGeom prst="rect">
            <a:avLst/>
          </a:prstGeom>
        </p:spPr>
        <p:txBody>
          <a:bodyPr>
            <a:normAutofit fontScale="25000" lnSpcReduction="20000"/>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spcBef>
                <a:spcPts val="600"/>
              </a:spcBef>
              <a:buNone/>
            </a:pPr>
            <a:r>
              <a:rPr lang="en-US" sz="5600" b="1" dirty="0">
                <a:solidFill>
                  <a:schemeClr val="tx1"/>
                </a:solidFill>
              </a:rPr>
              <a:t>References</a:t>
            </a:r>
          </a:p>
          <a:p>
            <a:pPr marL="514350" indent="-514350">
              <a:lnSpc>
                <a:spcPct val="120000"/>
              </a:lnSpc>
              <a:spcBef>
                <a:spcPts val="600"/>
              </a:spcBef>
              <a:spcAft>
                <a:spcPts val="0"/>
              </a:spcAft>
              <a:buFont typeface="+mj-lt"/>
              <a:buAutoNum type="arabicPeriod"/>
            </a:pPr>
            <a:r>
              <a:rPr lang="en-US" sz="4000" dirty="0">
                <a:solidFill>
                  <a:schemeClr val="tx1"/>
                </a:solidFill>
              </a:rPr>
              <a:t>Y. Zhou, B. Zhang, C. Xu, T. Lan, R. </a:t>
            </a:r>
            <a:r>
              <a:rPr lang="en-US" sz="4000" dirty="0" err="1">
                <a:solidFill>
                  <a:schemeClr val="tx1"/>
                </a:solidFill>
              </a:rPr>
              <a:t>Diao</a:t>
            </a:r>
            <a:r>
              <a:rPr lang="en-US" sz="4000" dirty="0">
                <a:solidFill>
                  <a:schemeClr val="tx1"/>
                </a:solidFill>
              </a:rPr>
              <a:t>, D. Shi, Z. Wang, and W. Lee "A data-driven method for fast AC optimal power flow solutions via deep reinforcement learning," Journal of Modern Power Systems and Clean Energy, vol. 8, no. 6, pp. 1128-1139, 2020. https://</a:t>
            </a:r>
            <a:r>
              <a:rPr lang="en-US" sz="4000" dirty="0" err="1">
                <a:solidFill>
                  <a:schemeClr val="tx1"/>
                </a:solidFill>
              </a:rPr>
              <a:t>doi.org</a:t>
            </a:r>
            <a:r>
              <a:rPr lang="en-US" sz="4000" dirty="0">
                <a:solidFill>
                  <a:schemeClr val="tx1"/>
                </a:solidFill>
              </a:rPr>
              <a:t>/10.35833/MPCE.2020.000522</a:t>
            </a:r>
          </a:p>
          <a:p>
            <a:pPr marL="514350" indent="-514350">
              <a:lnSpc>
                <a:spcPct val="120000"/>
              </a:lnSpc>
              <a:spcBef>
                <a:spcPts val="600"/>
              </a:spcBef>
              <a:spcAft>
                <a:spcPts val="0"/>
              </a:spcAft>
              <a:buFont typeface="+mj-lt"/>
              <a:buAutoNum type="arabicPeriod"/>
            </a:pPr>
            <a:r>
              <a:rPr lang="en-US" sz="4000" dirty="0">
                <a:solidFill>
                  <a:schemeClr val="tx1"/>
                </a:solidFill>
              </a:rPr>
              <a:t>Y. Zhang, J. Wu, Z. Chen, Y. Huang, and Z. Zheng, "Sequential node/link recovery strategy of power grids based on Q-learning approach," in 2019 IEEE International Symposium on Circuits and Systems (ISCAS), pp. 1-5, 2019. </a:t>
            </a:r>
            <a:r>
              <a:rPr lang="en-US" sz="4000" dirty="0" err="1">
                <a:solidFill>
                  <a:schemeClr val="tx1"/>
                </a:solidFill>
              </a:rPr>
              <a:t>doi</a:t>
            </a:r>
            <a:r>
              <a:rPr lang="en-US" sz="4000" dirty="0">
                <a:solidFill>
                  <a:schemeClr val="tx1"/>
                </a:solidFill>
              </a:rPr>
              <a:t>: 10.1109/ISCAS.2019.8702107</a:t>
            </a:r>
          </a:p>
          <a:p>
            <a:pPr marL="514350" indent="-514350">
              <a:lnSpc>
                <a:spcPct val="120000"/>
              </a:lnSpc>
              <a:spcBef>
                <a:spcPts val="600"/>
              </a:spcBef>
              <a:spcAft>
                <a:spcPts val="0"/>
              </a:spcAft>
              <a:buFont typeface="+mj-lt"/>
              <a:buAutoNum type="arabicPeriod"/>
            </a:pPr>
            <a:r>
              <a:rPr lang="en-US" sz="4000" dirty="0">
                <a:solidFill>
                  <a:schemeClr val="tx1"/>
                </a:solidFill>
              </a:rPr>
              <a:t>M. </a:t>
            </a:r>
            <a:r>
              <a:rPr lang="en-US" sz="4000" dirty="0" err="1">
                <a:solidFill>
                  <a:schemeClr val="tx1"/>
                </a:solidFill>
              </a:rPr>
              <a:t>Mandich</a:t>
            </a:r>
            <a:r>
              <a:rPr lang="en-US" sz="4000" dirty="0">
                <a:solidFill>
                  <a:schemeClr val="tx1"/>
                </a:solidFill>
              </a:rPr>
              <a:t>, "Power System Stability Assessment with Supervised Machine Learning," Masters thesis, University of Tennessee, 2021.</a:t>
            </a:r>
          </a:p>
          <a:p>
            <a:pPr marL="514350" indent="-514350">
              <a:lnSpc>
                <a:spcPct val="120000"/>
              </a:lnSpc>
              <a:spcBef>
                <a:spcPts val="600"/>
              </a:spcBef>
              <a:spcAft>
                <a:spcPts val="0"/>
              </a:spcAft>
              <a:buFont typeface="+mj-lt"/>
              <a:buAutoNum type="arabicPeriod"/>
            </a:pPr>
            <a:r>
              <a:rPr lang="en-US" sz="4000" dirty="0">
                <a:solidFill>
                  <a:schemeClr val="tx1"/>
                </a:solidFill>
              </a:rPr>
              <a:t>Power System Toolbox. (2008). Cherry Tree Scientific Software.</a:t>
            </a:r>
          </a:p>
          <a:p>
            <a:pPr marL="514350" indent="-514350">
              <a:lnSpc>
                <a:spcPct val="120000"/>
              </a:lnSpc>
              <a:spcBef>
                <a:spcPts val="600"/>
              </a:spcBef>
              <a:spcAft>
                <a:spcPts val="0"/>
              </a:spcAft>
              <a:buFont typeface="+mj-lt"/>
              <a:buAutoNum type="arabicPeriod"/>
            </a:pPr>
            <a:r>
              <a:rPr lang="en-US" sz="4000" dirty="0">
                <a:solidFill>
                  <a:schemeClr val="tx1"/>
                </a:solidFill>
              </a:rPr>
              <a:t>J. D. Glover, M. S. </a:t>
            </a:r>
            <a:r>
              <a:rPr lang="en-US" sz="4000" dirty="0" err="1">
                <a:solidFill>
                  <a:schemeClr val="tx1"/>
                </a:solidFill>
              </a:rPr>
              <a:t>Sarma</a:t>
            </a:r>
            <a:r>
              <a:rPr lang="en-US" sz="4000" dirty="0">
                <a:solidFill>
                  <a:schemeClr val="tx1"/>
                </a:solidFill>
              </a:rPr>
              <a:t>, and T. </a:t>
            </a:r>
            <a:r>
              <a:rPr lang="en-US" sz="4000" dirty="0" err="1">
                <a:solidFill>
                  <a:schemeClr val="tx1"/>
                </a:solidFill>
              </a:rPr>
              <a:t>Overbye</a:t>
            </a:r>
            <a:r>
              <a:rPr lang="en-US" sz="4000" dirty="0">
                <a:solidFill>
                  <a:schemeClr val="tx1"/>
                </a:solidFill>
              </a:rPr>
              <a:t>, Power System Analysis &amp; Design, SI Version. Stamford, CT: Cengage Learning, 2012. ISBN: 978-1-111-42579-1</a:t>
            </a:r>
          </a:p>
          <a:p>
            <a:pPr marL="514350" indent="-514350">
              <a:lnSpc>
                <a:spcPct val="120000"/>
              </a:lnSpc>
              <a:spcBef>
                <a:spcPts val="600"/>
              </a:spcBef>
              <a:spcAft>
                <a:spcPts val="0"/>
              </a:spcAft>
              <a:buFont typeface="+mj-lt"/>
              <a:buAutoNum type="arabicPeriod"/>
            </a:pPr>
            <a:r>
              <a:rPr lang="en-US" sz="4000" dirty="0">
                <a:solidFill>
                  <a:schemeClr val="tx1"/>
                </a:solidFill>
              </a:rPr>
              <a:t>P. </a:t>
            </a:r>
            <a:r>
              <a:rPr lang="en-US" sz="4000" dirty="0" err="1">
                <a:solidFill>
                  <a:schemeClr val="tx1"/>
                </a:solidFill>
              </a:rPr>
              <a:t>Kundur</a:t>
            </a:r>
            <a:r>
              <a:rPr lang="en-US" sz="4000" dirty="0">
                <a:solidFill>
                  <a:schemeClr val="tx1"/>
                </a:solidFill>
              </a:rPr>
              <a:t>, Power System Stability and Control. New York, NY: </a:t>
            </a:r>
            <a:r>
              <a:rPr lang="en-US" sz="4000" dirty="0" err="1">
                <a:solidFill>
                  <a:schemeClr val="tx1"/>
                </a:solidFill>
              </a:rPr>
              <a:t>McGraw-hill</a:t>
            </a:r>
            <a:r>
              <a:rPr lang="en-US" sz="4000" dirty="0">
                <a:solidFill>
                  <a:schemeClr val="tx1"/>
                </a:solidFill>
              </a:rPr>
              <a:t>, 1994. ISBN: 978-0-070-35948-1</a:t>
            </a:r>
          </a:p>
          <a:p>
            <a:pPr marL="514350" indent="-514350">
              <a:lnSpc>
                <a:spcPct val="120000"/>
              </a:lnSpc>
              <a:spcBef>
                <a:spcPts val="600"/>
              </a:spcBef>
              <a:spcAft>
                <a:spcPts val="0"/>
              </a:spcAft>
              <a:buFont typeface="+mj-lt"/>
              <a:buAutoNum type="arabicPeriod"/>
            </a:pPr>
            <a:r>
              <a:rPr lang="en-US" sz="4000" dirty="0">
                <a:solidFill>
                  <a:schemeClr val="tx1"/>
                </a:solidFill>
              </a:rPr>
              <a:t>C. J. Watkins and P. Dayan, "Q-learning," Machine learning, vol. 8, no. 3-4, pp. 279-292, 1992. https://</a:t>
            </a:r>
            <a:r>
              <a:rPr lang="en-US" sz="4000" dirty="0" err="1">
                <a:solidFill>
                  <a:schemeClr val="tx1"/>
                </a:solidFill>
              </a:rPr>
              <a:t>doi.org</a:t>
            </a:r>
            <a:r>
              <a:rPr lang="en-US" sz="4000" dirty="0">
                <a:solidFill>
                  <a:schemeClr val="tx1"/>
                </a:solidFill>
              </a:rPr>
              <a:t>/10.1007/BF00992698</a:t>
            </a:r>
          </a:p>
          <a:p>
            <a:pPr marL="514350" indent="-514350">
              <a:lnSpc>
                <a:spcPct val="120000"/>
              </a:lnSpc>
              <a:spcBef>
                <a:spcPts val="600"/>
              </a:spcBef>
              <a:spcAft>
                <a:spcPts val="0"/>
              </a:spcAft>
              <a:buFont typeface="+mj-lt"/>
              <a:buAutoNum type="arabicPeriod"/>
            </a:pPr>
            <a:r>
              <a:rPr lang="en-US" sz="4000" dirty="0">
                <a:solidFill>
                  <a:schemeClr val="tx1"/>
                </a:solidFill>
              </a:rPr>
              <a:t>V. </a:t>
            </a:r>
            <a:r>
              <a:rPr lang="en-US" sz="4000" dirty="0" err="1">
                <a:solidFill>
                  <a:schemeClr val="tx1"/>
                </a:solidFill>
              </a:rPr>
              <a:t>Mnih</a:t>
            </a:r>
            <a:r>
              <a:rPr lang="en-US" sz="4000" dirty="0">
                <a:solidFill>
                  <a:schemeClr val="tx1"/>
                </a:solidFill>
              </a:rPr>
              <a:t>, K. </a:t>
            </a:r>
            <a:r>
              <a:rPr lang="en-US" sz="4000" dirty="0" err="1">
                <a:solidFill>
                  <a:schemeClr val="tx1"/>
                </a:solidFill>
              </a:rPr>
              <a:t>Kavukcuoglu</a:t>
            </a:r>
            <a:r>
              <a:rPr lang="en-US" sz="4000" dirty="0">
                <a:solidFill>
                  <a:schemeClr val="tx1"/>
                </a:solidFill>
              </a:rPr>
              <a:t>, D. Silver, A. Graves, I. </a:t>
            </a:r>
            <a:r>
              <a:rPr lang="en-US" sz="4000" dirty="0" err="1">
                <a:solidFill>
                  <a:schemeClr val="tx1"/>
                </a:solidFill>
              </a:rPr>
              <a:t>Antonoglou</a:t>
            </a:r>
            <a:r>
              <a:rPr lang="en-US" sz="4000" dirty="0">
                <a:solidFill>
                  <a:schemeClr val="tx1"/>
                </a:solidFill>
              </a:rPr>
              <a:t>, D. </a:t>
            </a:r>
            <a:r>
              <a:rPr lang="en-US" sz="4000" dirty="0" err="1">
                <a:solidFill>
                  <a:schemeClr val="tx1"/>
                </a:solidFill>
              </a:rPr>
              <a:t>Wierstra</a:t>
            </a:r>
            <a:r>
              <a:rPr lang="en-US" sz="4000" dirty="0">
                <a:solidFill>
                  <a:schemeClr val="tx1"/>
                </a:solidFill>
              </a:rPr>
              <a:t>, and M. </a:t>
            </a:r>
            <a:r>
              <a:rPr lang="en-US" sz="4000" dirty="0" err="1">
                <a:solidFill>
                  <a:schemeClr val="tx1"/>
                </a:solidFill>
              </a:rPr>
              <a:t>Riedmiller</a:t>
            </a:r>
            <a:r>
              <a:rPr lang="en-US" sz="4000" dirty="0">
                <a:solidFill>
                  <a:schemeClr val="tx1"/>
                </a:solidFill>
              </a:rPr>
              <a:t>, "Playing </a:t>
            </a:r>
            <a:r>
              <a:rPr lang="en-US" sz="4000" dirty="0" err="1">
                <a:solidFill>
                  <a:schemeClr val="tx1"/>
                </a:solidFill>
              </a:rPr>
              <a:t>atari</a:t>
            </a:r>
            <a:r>
              <a:rPr lang="en-US" sz="4000" dirty="0">
                <a:solidFill>
                  <a:schemeClr val="tx1"/>
                </a:solidFill>
              </a:rPr>
              <a:t> with deep reinforcement learning," </a:t>
            </a:r>
            <a:r>
              <a:rPr lang="en-US" sz="4000" dirty="0" err="1">
                <a:solidFill>
                  <a:schemeClr val="tx1"/>
                </a:solidFill>
              </a:rPr>
              <a:t>arXiv</a:t>
            </a:r>
            <a:r>
              <a:rPr lang="en-US" sz="4000" dirty="0">
                <a:solidFill>
                  <a:schemeClr val="tx1"/>
                </a:solidFill>
              </a:rPr>
              <a:t> preprint arXiv:1312.5602, 2013.</a:t>
            </a:r>
          </a:p>
          <a:p>
            <a:pPr marL="514350" indent="-514350">
              <a:lnSpc>
                <a:spcPct val="120000"/>
              </a:lnSpc>
              <a:spcBef>
                <a:spcPts val="600"/>
              </a:spcBef>
              <a:spcAft>
                <a:spcPts val="0"/>
              </a:spcAft>
              <a:buFont typeface="+mj-lt"/>
              <a:buAutoNum type="arabicPeriod"/>
            </a:pPr>
            <a:r>
              <a:rPr lang="en-US" sz="4000" dirty="0">
                <a:solidFill>
                  <a:schemeClr val="tx1"/>
                </a:solidFill>
              </a:rPr>
              <a:t>T. Bailey, J. Johnson, and D. Levin, "Deep reinforcement learning for online distribution power system cybersecurity protection," in 2021 IEEE International Conference on Communications, Control, and Computing Technologies for Smart Grids (</a:t>
            </a:r>
            <a:r>
              <a:rPr lang="en-US" sz="4000" dirty="0" err="1">
                <a:solidFill>
                  <a:schemeClr val="tx1"/>
                </a:solidFill>
              </a:rPr>
              <a:t>SmartGridComm</a:t>
            </a:r>
            <a:r>
              <a:rPr lang="en-US" sz="4000" dirty="0">
                <a:solidFill>
                  <a:schemeClr val="tx1"/>
                </a:solidFill>
              </a:rPr>
              <a:t>), pp. 227-232, 2021. https://</a:t>
            </a:r>
            <a:r>
              <a:rPr lang="en-US" sz="4000" dirty="0" err="1">
                <a:solidFill>
                  <a:schemeClr val="tx1"/>
                </a:solidFill>
              </a:rPr>
              <a:t>doi.org</a:t>
            </a:r>
            <a:r>
              <a:rPr lang="en-US" sz="4000" dirty="0">
                <a:solidFill>
                  <a:schemeClr val="tx1"/>
                </a:solidFill>
              </a:rPr>
              <a:t>/10.1109/SmartGridComm51999.2021.9631991</a:t>
            </a:r>
          </a:p>
          <a:p>
            <a:pPr marL="514350" indent="-514350">
              <a:lnSpc>
                <a:spcPct val="120000"/>
              </a:lnSpc>
              <a:spcBef>
                <a:spcPts val="600"/>
              </a:spcBef>
              <a:spcAft>
                <a:spcPts val="0"/>
              </a:spcAft>
              <a:buFont typeface="+mj-lt"/>
              <a:buAutoNum type="arabicPeriod"/>
            </a:pPr>
            <a:r>
              <a:rPr lang="en-US" sz="4000" dirty="0">
                <a:solidFill>
                  <a:schemeClr val="tx1"/>
                </a:solidFill>
              </a:rPr>
              <a:t>A. </a:t>
            </a:r>
            <a:r>
              <a:rPr lang="en-US" sz="4000" dirty="0" err="1">
                <a:solidFill>
                  <a:schemeClr val="tx1"/>
                </a:solidFill>
              </a:rPr>
              <a:t>Paszke</a:t>
            </a:r>
            <a:r>
              <a:rPr lang="en-US" sz="4000" dirty="0">
                <a:solidFill>
                  <a:schemeClr val="tx1"/>
                </a:solidFill>
              </a:rPr>
              <a:t> et al., "</a:t>
            </a:r>
            <a:r>
              <a:rPr lang="en-US" sz="4000" dirty="0" err="1">
                <a:solidFill>
                  <a:schemeClr val="tx1"/>
                </a:solidFill>
              </a:rPr>
              <a:t>Pytorch</a:t>
            </a:r>
            <a:r>
              <a:rPr lang="en-US" sz="4000" dirty="0">
                <a:solidFill>
                  <a:schemeClr val="tx1"/>
                </a:solidFill>
              </a:rPr>
              <a:t>: An imperative style, high-performance deep learning library," Advances in neural information processing systems, vol. 32, pp. 8026-8037, 2019.</a:t>
            </a:r>
          </a:p>
          <a:p>
            <a:pPr marL="514350" indent="-514350">
              <a:lnSpc>
                <a:spcPct val="120000"/>
              </a:lnSpc>
              <a:spcBef>
                <a:spcPts val="600"/>
              </a:spcBef>
              <a:spcAft>
                <a:spcPts val="0"/>
              </a:spcAft>
              <a:buFont typeface="+mj-lt"/>
              <a:buAutoNum type="arabicPeriod"/>
            </a:pPr>
            <a:r>
              <a:rPr lang="en-US" sz="4000" dirty="0">
                <a:solidFill>
                  <a:schemeClr val="tx1"/>
                </a:solidFill>
              </a:rPr>
              <a:t>R. S. Sutton, and A. G. </a:t>
            </a:r>
            <a:r>
              <a:rPr lang="en-US" sz="4000" dirty="0" err="1">
                <a:solidFill>
                  <a:schemeClr val="tx1"/>
                </a:solidFill>
              </a:rPr>
              <a:t>Barto</a:t>
            </a:r>
            <a:r>
              <a:rPr lang="en-US" sz="4000" dirty="0">
                <a:solidFill>
                  <a:schemeClr val="tx1"/>
                </a:solidFill>
              </a:rPr>
              <a:t>, Reinforcement Learning: An Introduction, Cambridge, MA: A Bradford Book, 2018. ISBN: 978-0-262-03924-6</a:t>
            </a:r>
          </a:p>
          <a:p>
            <a:pPr marL="514350" indent="-514350">
              <a:lnSpc>
                <a:spcPct val="120000"/>
              </a:lnSpc>
              <a:spcBef>
                <a:spcPts val="600"/>
              </a:spcBef>
              <a:spcAft>
                <a:spcPts val="0"/>
              </a:spcAft>
              <a:buFont typeface="+mj-lt"/>
              <a:buAutoNum type="arabicPeriod"/>
            </a:pPr>
            <a:r>
              <a:rPr lang="en-US" sz="4000" dirty="0">
                <a:solidFill>
                  <a:schemeClr val="tx1"/>
                </a:solidFill>
              </a:rPr>
              <a:t>Verzi, S., </a:t>
            </a:r>
            <a:r>
              <a:rPr lang="en-US" sz="4000" dirty="0" err="1">
                <a:solidFill>
                  <a:schemeClr val="tx1"/>
                </a:solidFill>
              </a:rPr>
              <a:t>Guttromson</a:t>
            </a:r>
            <a:r>
              <a:rPr lang="en-US" sz="4000" dirty="0">
                <a:solidFill>
                  <a:schemeClr val="tx1"/>
                </a:solidFill>
              </a:rPr>
              <a:t>, R., &amp; Sorensen, A. (2022). “Using Reinforcement Learning to Increase Grid Security Under Contingency Condition,” To appear in the proceedings of the Kansas Power &amp; Energy Conference (KPEC) 2022. https://</a:t>
            </a:r>
            <a:r>
              <a:rPr lang="en-US" sz="4000" dirty="0" err="1">
                <a:solidFill>
                  <a:schemeClr val="tx1"/>
                </a:solidFill>
              </a:rPr>
              <a:t>www.kpec-ksu.org</a:t>
            </a:r>
            <a:r>
              <a:rPr lang="en-US" sz="4000" dirty="0">
                <a:solidFill>
                  <a:schemeClr val="tx1"/>
                </a:solidFill>
              </a:rPr>
              <a:t>/program. </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12550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sz="3200" dirty="0"/>
              <a:t>Project Objective and Purpose</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4</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647212" y="1314388"/>
            <a:ext cx="5760720" cy="3477875"/>
          </a:xfrm>
          <a:prstGeom prst="rect">
            <a:avLst/>
          </a:prstGeom>
          <a:noFill/>
        </p:spPr>
        <p:txBody>
          <a:bodyPr wrap="square" rtlCol="0" anchor="t">
            <a:spAutoFit/>
          </a:bodyPr>
          <a:lstStyle/>
          <a:p>
            <a:r>
              <a:rPr lang="en-US" sz="2000" dirty="0"/>
              <a:t>In the infrequent occurrence when grid operations depart from planned criteria, how do we move to a ‘good’ operating point?</a:t>
            </a:r>
          </a:p>
          <a:p>
            <a:endParaRPr lang="en-US" sz="2000" dirty="0"/>
          </a:p>
          <a:p>
            <a:r>
              <a:rPr lang="en-US" sz="2000" dirty="0"/>
              <a:t>Where are we? Where do we want to go? What path do we take?</a:t>
            </a:r>
          </a:p>
          <a:p>
            <a:endParaRPr lang="en-US" sz="2000" dirty="0"/>
          </a:p>
          <a:p>
            <a:r>
              <a:rPr lang="en-US" sz="2000" dirty="0"/>
              <a:t>During near blackout conditions, grid operators may have an opportunity to restore the system to a safe condition if a real-time decision support tool is available.</a:t>
            </a:r>
          </a:p>
          <a:p>
            <a:endParaRPr lang="en-US" sz="2000" dirty="0"/>
          </a:p>
          <a:p>
            <a:r>
              <a:rPr lang="en-US" sz="2000" dirty="0"/>
              <a:t>This project investigates the development of a real-time decision support tool for that purpose.</a:t>
            </a:r>
          </a:p>
          <a:p>
            <a:endParaRPr lang="en-US" sz="2000" dirty="0"/>
          </a:p>
        </p:txBody>
      </p:sp>
      <p:grpSp>
        <p:nvGrpSpPr>
          <p:cNvPr id="5" name="Group 4">
            <a:extLst>
              <a:ext uri="{FF2B5EF4-FFF2-40B4-BE49-F238E27FC236}">
                <a16:creationId xmlns:a16="http://schemas.microsoft.com/office/drawing/2014/main" id="{0A61769A-667A-894B-8F95-8A8699EB77BB}"/>
              </a:ext>
            </a:extLst>
          </p:cNvPr>
          <p:cNvGrpSpPr/>
          <p:nvPr/>
        </p:nvGrpSpPr>
        <p:grpSpPr>
          <a:xfrm>
            <a:off x="6799284" y="1291238"/>
            <a:ext cx="4624927" cy="4507678"/>
            <a:chOff x="5638800" y="2095500"/>
            <a:chExt cx="3168781" cy="3150632"/>
          </a:xfrm>
        </p:grpSpPr>
        <p:pic>
          <p:nvPicPr>
            <p:cNvPr id="6" name="Picture 5">
              <a:extLst>
                <a:ext uri="{FF2B5EF4-FFF2-40B4-BE49-F238E27FC236}">
                  <a16:creationId xmlns:a16="http://schemas.microsoft.com/office/drawing/2014/main" id="{E25CEED0-E7E0-974B-90CA-E1D6B3250060}"/>
                </a:ext>
              </a:extLst>
            </p:cNvPr>
            <p:cNvPicPr>
              <a:picLocks noChangeAspect="1"/>
            </p:cNvPicPr>
            <p:nvPr/>
          </p:nvPicPr>
          <p:blipFill>
            <a:blip r:embed="rId3"/>
            <a:stretch>
              <a:fillRect/>
            </a:stretch>
          </p:blipFill>
          <p:spPr>
            <a:xfrm>
              <a:off x="5638800" y="2095500"/>
              <a:ext cx="3168781" cy="2667000"/>
            </a:xfrm>
            <a:prstGeom prst="rect">
              <a:avLst/>
            </a:prstGeom>
          </p:spPr>
        </p:pic>
        <p:sp>
          <p:nvSpPr>
            <p:cNvPr id="7" name="TextBox 6">
              <a:extLst>
                <a:ext uri="{FF2B5EF4-FFF2-40B4-BE49-F238E27FC236}">
                  <a16:creationId xmlns:a16="http://schemas.microsoft.com/office/drawing/2014/main" id="{C66EFD4C-3A08-364D-B6DD-3606DFF99C80}"/>
                </a:ext>
              </a:extLst>
            </p:cNvPr>
            <p:cNvSpPr txBox="1"/>
            <p:nvPr/>
          </p:nvSpPr>
          <p:spPr>
            <a:xfrm>
              <a:off x="5707572" y="4876800"/>
              <a:ext cx="3031236" cy="369332"/>
            </a:xfrm>
            <a:prstGeom prst="rect">
              <a:avLst/>
            </a:prstGeom>
            <a:noFill/>
          </p:spPr>
          <p:txBody>
            <a:bodyPr wrap="square" rtlCol="0">
              <a:spAutoFit/>
            </a:bodyPr>
            <a:lstStyle/>
            <a:p>
              <a:r>
                <a:rPr lang="en-US" sz="900" dirty="0"/>
                <a:t>Image from North American Electric Reliability Corporation (NERC),  Reliability Concepts document, </a:t>
              </a:r>
              <a:r>
                <a:rPr lang="en-US" sz="900" dirty="0" err="1"/>
                <a:t>pg</a:t>
              </a:r>
              <a:r>
                <a:rPr lang="en-US" sz="900" dirty="0"/>
                <a:t> 40.</a:t>
              </a:r>
            </a:p>
          </p:txBody>
        </p:sp>
      </p:grpSp>
    </p:spTree>
    <p:extLst>
      <p:ext uri="{BB962C8B-B14F-4D97-AF65-F5344CB8AC3E}">
        <p14:creationId xmlns:p14="http://schemas.microsoft.com/office/powerpoint/2010/main" val="154120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95145-5F5B-134F-A6B1-58F87364FAEF}"/>
              </a:ext>
            </a:extLst>
          </p:cNvPr>
          <p:cNvSpPr>
            <a:spLocks noGrp="1"/>
          </p:cNvSpPr>
          <p:nvPr>
            <p:ph type="title"/>
          </p:nvPr>
        </p:nvSpPr>
        <p:spPr/>
        <p:txBody>
          <a:bodyPr/>
          <a:lstStyle/>
          <a:p>
            <a:br>
              <a:rPr lang="en-US" sz="3200" dirty="0"/>
            </a:br>
            <a:r>
              <a:rPr lang="en-US" sz="3200" dirty="0"/>
              <a:t>General Method</a:t>
            </a:r>
          </a:p>
        </p:txBody>
      </p:sp>
      <p:sp>
        <p:nvSpPr>
          <p:cNvPr id="3" name="Slide Number Placeholder 2">
            <a:extLst>
              <a:ext uri="{FF2B5EF4-FFF2-40B4-BE49-F238E27FC236}">
                <a16:creationId xmlns:a16="http://schemas.microsoft.com/office/drawing/2014/main" id="{A10A209B-07CB-614C-BA44-938F07E824EF}"/>
              </a:ext>
            </a:extLst>
          </p:cNvPr>
          <p:cNvSpPr>
            <a:spLocks noGrp="1"/>
          </p:cNvSpPr>
          <p:nvPr>
            <p:ph type="sldNum" sz="quarter" idx="4"/>
          </p:nvPr>
        </p:nvSpPr>
        <p:spPr/>
        <p:txBody>
          <a:bodyPr/>
          <a:lstStyle/>
          <a:p>
            <a:fld id="{4FAB73BC-B049-4115-A692-8D63A059BFB8}" type="slidenum">
              <a:rPr lang="en-US" smtClean="0"/>
              <a:pPr/>
              <a:t>5</a:t>
            </a:fld>
            <a:endParaRPr lang="en-US" dirty="0"/>
          </a:p>
        </p:txBody>
      </p:sp>
      <p:sp>
        <p:nvSpPr>
          <p:cNvPr id="5" name="TextBox 4">
            <a:extLst>
              <a:ext uri="{FF2B5EF4-FFF2-40B4-BE49-F238E27FC236}">
                <a16:creationId xmlns:a16="http://schemas.microsoft.com/office/drawing/2014/main" id="{1801D7CE-9F52-0A45-ABD2-5FD7F2779FD6}"/>
              </a:ext>
            </a:extLst>
          </p:cNvPr>
          <p:cNvSpPr txBox="1"/>
          <p:nvPr/>
        </p:nvSpPr>
        <p:spPr>
          <a:xfrm>
            <a:off x="720648" y="1016234"/>
            <a:ext cx="7406640" cy="3539430"/>
          </a:xfrm>
          <a:prstGeom prst="rect">
            <a:avLst/>
          </a:prstGeom>
          <a:noFill/>
        </p:spPr>
        <p:txBody>
          <a:bodyPr wrap="square" rtlCol="0" anchor="t">
            <a:spAutoFit/>
          </a:bodyPr>
          <a:lstStyle/>
          <a:p>
            <a:r>
              <a:rPr lang="en-US" sz="2000" dirty="0"/>
              <a:t>The solution method uses Deep Neural Networks (DNNs) to represent the sequence of control actions and dispatches needed for the grid to increase its stability margins.</a:t>
            </a:r>
          </a:p>
          <a:p>
            <a:endParaRPr lang="en-US" sz="1200" dirty="0"/>
          </a:p>
          <a:p>
            <a:r>
              <a:rPr lang="en-US" sz="2000" dirty="0"/>
              <a:t>Our approach offers the potential of a speedy solution to this problem, with a low risk of non-convergence. The solution will not be proven optimal, although it will be demonstrated to be feasible and ‘good’ during off-line testing. </a:t>
            </a:r>
          </a:p>
          <a:p>
            <a:endParaRPr lang="en-US" sz="1200" dirty="0"/>
          </a:p>
          <a:p>
            <a:r>
              <a:rPr lang="en-US" sz="2000" dirty="0"/>
              <a:t>Based on recent work conducted at Sandia</a:t>
            </a:r>
          </a:p>
          <a:p>
            <a:endParaRPr lang="en-US" sz="2000" dirty="0"/>
          </a:p>
          <a:p>
            <a:endParaRPr lang="en-US" sz="2000" dirty="0"/>
          </a:p>
        </p:txBody>
      </p:sp>
      <p:pic>
        <p:nvPicPr>
          <p:cNvPr id="6" name="Picture 5">
            <a:extLst>
              <a:ext uri="{FF2B5EF4-FFF2-40B4-BE49-F238E27FC236}">
                <a16:creationId xmlns:a16="http://schemas.microsoft.com/office/drawing/2014/main" id="{F513AFA0-E6C9-4E44-9BB1-AAE9547CEBB9}"/>
              </a:ext>
            </a:extLst>
          </p:cNvPr>
          <p:cNvPicPr>
            <a:picLocks noChangeAspect="1"/>
          </p:cNvPicPr>
          <p:nvPr/>
        </p:nvPicPr>
        <p:blipFill>
          <a:blip r:embed="rId2"/>
          <a:stretch>
            <a:fillRect/>
          </a:stretch>
        </p:blipFill>
        <p:spPr>
          <a:xfrm>
            <a:off x="8464259" y="1255350"/>
            <a:ext cx="2787174" cy="3590482"/>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C8D3144-A365-0146-8552-7BF092F9BF1D}"/>
                  </a:ext>
                </a:extLst>
              </p:cNvPr>
              <p:cNvSpPr txBox="1"/>
              <p:nvPr/>
            </p:nvSpPr>
            <p:spPr>
              <a:xfrm>
                <a:off x="1813694" y="4319498"/>
                <a:ext cx="5706688" cy="1614866"/>
              </a:xfrm>
              <a:prstGeom prst="rect">
                <a:avLst/>
              </a:prstGeom>
              <a:solidFill>
                <a:schemeClr val="bg1"/>
              </a:solidFill>
              <a:ln>
                <a:solidFill>
                  <a:schemeClr val="tx1"/>
                </a:solidFill>
              </a:ln>
            </p:spPr>
            <p:txBody>
              <a:bodyPr wrap="square" rtlCol="0">
                <a:spAutoFit/>
              </a:bodyPr>
              <a:lstStyle/>
              <a:p>
                <a:r>
                  <a:rPr lang="en-US" dirty="0"/>
                  <a:t>Markov decision process (MDP):</a:t>
                </a:r>
              </a:p>
              <a:p>
                <a:endParaRPr lang="en-US" dirty="0"/>
              </a:p>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r>
                            <a:rPr lang="en-US" b="0" i="1" smtClean="0">
                              <a:latin typeface="Cambria Math" panose="02040503050406030204" pitchFamily="18" charset="0"/>
                            </a:rPr>
                            <m:t>𝑟</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m:t>
                                  </m:r>
                                </m:sub>
                              </m:sSub>
                            </m:e>
                          </m:d>
                        </m:e>
                      </m:d>
                    </m:oMath>
                  </m:oMathPara>
                </a14:m>
                <a:endParaRPr lang="en-US" dirty="0"/>
              </a:p>
              <a:p>
                <a:endParaRPr lang="en-US" dirty="0"/>
              </a:p>
              <a:p>
                <a:r>
                  <a:rPr lang="en-US" dirty="0"/>
                  <a:t>(states, actions, transition function, reward function)</a:t>
                </a:r>
              </a:p>
            </p:txBody>
          </p:sp>
        </mc:Choice>
        <mc:Fallback xmlns="">
          <p:sp>
            <p:nvSpPr>
              <p:cNvPr id="14" name="TextBox 13">
                <a:extLst>
                  <a:ext uri="{FF2B5EF4-FFF2-40B4-BE49-F238E27FC236}">
                    <a16:creationId xmlns:a16="http://schemas.microsoft.com/office/drawing/2014/main" id="{0C8D3144-A365-0146-8552-7BF092F9BF1D}"/>
                  </a:ext>
                </a:extLst>
              </p:cNvPr>
              <p:cNvSpPr txBox="1">
                <a:spLocks noRot="1" noChangeAspect="1" noMove="1" noResize="1" noEditPoints="1" noAdjustHandles="1" noChangeArrowheads="1" noChangeShapeType="1" noTextEdit="1"/>
              </p:cNvSpPr>
              <p:nvPr/>
            </p:nvSpPr>
            <p:spPr>
              <a:xfrm>
                <a:off x="1813694" y="4319498"/>
                <a:ext cx="5706688" cy="1614866"/>
              </a:xfrm>
              <a:prstGeom prst="rect">
                <a:avLst/>
              </a:prstGeom>
              <a:blipFill>
                <a:blip r:embed="rId3"/>
                <a:stretch>
                  <a:fillRect l="-887" t="-1550" r="-665" b="-465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51376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95145-5F5B-134F-A6B1-58F87364FAEF}"/>
              </a:ext>
            </a:extLst>
          </p:cNvPr>
          <p:cNvSpPr>
            <a:spLocks noGrp="1"/>
          </p:cNvSpPr>
          <p:nvPr>
            <p:ph type="title"/>
          </p:nvPr>
        </p:nvSpPr>
        <p:spPr/>
        <p:txBody>
          <a:bodyPr/>
          <a:lstStyle/>
          <a:p>
            <a:br>
              <a:rPr lang="en-US" sz="3200" dirty="0"/>
            </a:br>
            <a:r>
              <a:rPr lang="en-US" sz="3200" dirty="0"/>
              <a:t>General Method</a:t>
            </a:r>
          </a:p>
        </p:txBody>
      </p:sp>
      <p:sp>
        <p:nvSpPr>
          <p:cNvPr id="3" name="Slide Number Placeholder 2">
            <a:extLst>
              <a:ext uri="{FF2B5EF4-FFF2-40B4-BE49-F238E27FC236}">
                <a16:creationId xmlns:a16="http://schemas.microsoft.com/office/drawing/2014/main" id="{A10A209B-07CB-614C-BA44-938F07E824EF}"/>
              </a:ext>
            </a:extLst>
          </p:cNvPr>
          <p:cNvSpPr>
            <a:spLocks noGrp="1"/>
          </p:cNvSpPr>
          <p:nvPr>
            <p:ph type="sldNum" sz="quarter" idx="4"/>
          </p:nvPr>
        </p:nvSpPr>
        <p:spPr/>
        <p:txBody>
          <a:bodyPr/>
          <a:lstStyle/>
          <a:p>
            <a:fld id="{4FAB73BC-B049-4115-A692-8D63A059BFB8}" type="slidenum">
              <a:rPr lang="en-US" smtClean="0"/>
              <a:pPr/>
              <a:t>6</a:t>
            </a:fld>
            <a:endParaRPr lang="en-US" dirty="0"/>
          </a:p>
        </p:txBody>
      </p:sp>
      <p:sp>
        <p:nvSpPr>
          <p:cNvPr id="5" name="TextBox 4">
            <a:extLst>
              <a:ext uri="{FF2B5EF4-FFF2-40B4-BE49-F238E27FC236}">
                <a16:creationId xmlns:a16="http://schemas.microsoft.com/office/drawing/2014/main" id="{1801D7CE-9F52-0A45-ABD2-5FD7F2779FD6}"/>
              </a:ext>
            </a:extLst>
          </p:cNvPr>
          <p:cNvSpPr txBox="1"/>
          <p:nvPr/>
        </p:nvSpPr>
        <p:spPr>
          <a:xfrm>
            <a:off x="720648" y="1016234"/>
            <a:ext cx="7406640" cy="3539430"/>
          </a:xfrm>
          <a:prstGeom prst="rect">
            <a:avLst/>
          </a:prstGeom>
          <a:noFill/>
        </p:spPr>
        <p:txBody>
          <a:bodyPr wrap="square" rtlCol="0" anchor="t">
            <a:spAutoFit/>
          </a:bodyPr>
          <a:lstStyle/>
          <a:p>
            <a:r>
              <a:rPr lang="en-US" sz="2000" dirty="0"/>
              <a:t>The solution method uses Deep Neural </a:t>
            </a:r>
            <a:r>
              <a:rPr lang="en-US" sz="2000"/>
              <a:t>Networks to </a:t>
            </a:r>
            <a:r>
              <a:rPr lang="en-US" sz="2000" dirty="0"/>
              <a:t>represent the sequence of control actions and dispatches needed for the grid to increase its stability margins.</a:t>
            </a:r>
          </a:p>
          <a:p>
            <a:endParaRPr lang="en-US" sz="1200" dirty="0"/>
          </a:p>
          <a:p>
            <a:r>
              <a:rPr lang="en-US" sz="2000" dirty="0"/>
              <a:t>Our approach offers the potential of a speedy solution to this problem, with a low risk of non-convergence. The solution will not be proven optimal, although it will be demonstrated to be feasible and ‘good’ during off-line testing. </a:t>
            </a:r>
          </a:p>
          <a:p>
            <a:endParaRPr lang="en-US" sz="1200" dirty="0"/>
          </a:p>
          <a:p>
            <a:r>
              <a:rPr lang="en-US" sz="2000" dirty="0"/>
              <a:t>Based on recent work conducted at Sandia</a:t>
            </a:r>
          </a:p>
          <a:p>
            <a:endParaRPr lang="en-US" sz="2000" dirty="0"/>
          </a:p>
          <a:p>
            <a:endParaRPr lang="en-US" sz="2000" dirty="0"/>
          </a:p>
        </p:txBody>
      </p:sp>
      <p:pic>
        <p:nvPicPr>
          <p:cNvPr id="6" name="Picture 5">
            <a:extLst>
              <a:ext uri="{FF2B5EF4-FFF2-40B4-BE49-F238E27FC236}">
                <a16:creationId xmlns:a16="http://schemas.microsoft.com/office/drawing/2014/main" id="{F513AFA0-E6C9-4E44-9BB1-AAE9547CEBB9}"/>
              </a:ext>
            </a:extLst>
          </p:cNvPr>
          <p:cNvPicPr>
            <a:picLocks noChangeAspect="1"/>
          </p:cNvPicPr>
          <p:nvPr/>
        </p:nvPicPr>
        <p:blipFill>
          <a:blip r:embed="rId2"/>
          <a:stretch>
            <a:fillRect/>
          </a:stretch>
        </p:blipFill>
        <p:spPr>
          <a:xfrm>
            <a:off x="8464259" y="1255350"/>
            <a:ext cx="2787174" cy="3590482"/>
          </a:xfrm>
          <a:prstGeom prst="rect">
            <a:avLst/>
          </a:prstGeom>
        </p:spPr>
      </p:pic>
      <p:grpSp>
        <p:nvGrpSpPr>
          <p:cNvPr id="11" name="Group 10">
            <a:extLst>
              <a:ext uri="{FF2B5EF4-FFF2-40B4-BE49-F238E27FC236}">
                <a16:creationId xmlns:a16="http://schemas.microsoft.com/office/drawing/2014/main" id="{75CC4524-BD1C-B578-218D-3BC3BB200E19}"/>
              </a:ext>
            </a:extLst>
          </p:cNvPr>
          <p:cNvGrpSpPr/>
          <p:nvPr/>
        </p:nvGrpSpPr>
        <p:grpSpPr>
          <a:xfrm>
            <a:off x="1646451" y="4270478"/>
            <a:ext cx="6019800" cy="2349763"/>
            <a:chOff x="1646451" y="4270478"/>
            <a:chExt cx="6019800" cy="2349763"/>
          </a:xfrm>
        </p:grpSpPr>
        <p:grpSp>
          <p:nvGrpSpPr>
            <p:cNvPr id="9" name="Group 8">
              <a:extLst>
                <a:ext uri="{FF2B5EF4-FFF2-40B4-BE49-F238E27FC236}">
                  <a16:creationId xmlns:a16="http://schemas.microsoft.com/office/drawing/2014/main" id="{2D8E9622-3826-5E4E-9416-DB4659CDB3C0}"/>
                </a:ext>
              </a:extLst>
            </p:cNvPr>
            <p:cNvGrpSpPr/>
            <p:nvPr/>
          </p:nvGrpSpPr>
          <p:grpSpPr>
            <a:xfrm>
              <a:off x="1646451" y="4396215"/>
              <a:ext cx="6019800" cy="2224026"/>
              <a:chOff x="1720593" y="4482714"/>
              <a:chExt cx="6019800" cy="2224026"/>
            </a:xfrm>
          </p:grpSpPr>
          <p:pic>
            <p:nvPicPr>
              <p:cNvPr id="8" name="Picture 7">
                <a:extLst>
                  <a:ext uri="{FF2B5EF4-FFF2-40B4-BE49-F238E27FC236}">
                    <a16:creationId xmlns:a16="http://schemas.microsoft.com/office/drawing/2014/main" id="{732ACCA9-3F36-384A-BDBA-FD3818CFDBC5}"/>
                  </a:ext>
                </a:extLst>
              </p:cNvPr>
              <p:cNvPicPr>
                <a:picLocks noChangeAspect="1"/>
              </p:cNvPicPr>
              <p:nvPr/>
            </p:nvPicPr>
            <p:blipFill>
              <a:blip r:embed="rId3"/>
              <a:stretch>
                <a:fillRect/>
              </a:stretch>
            </p:blipFill>
            <p:spPr>
              <a:xfrm>
                <a:off x="1720593" y="4482714"/>
                <a:ext cx="6019800" cy="1885472"/>
              </a:xfrm>
              <a:prstGeom prst="rect">
                <a:avLst/>
              </a:prstGeom>
            </p:spPr>
          </p:pic>
          <p:sp>
            <p:nvSpPr>
              <p:cNvPr id="4" name="TextBox 3">
                <a:extLst>
                  <a:ext uri="{FF2B5EF4-FFF2-40B4-BE49-F238E27FC236}">
                    <a16:creationId xmlns:a16="http://schemas.microsoft.com/office/drawing/2014/main" id="{3108A3AC-EB6C-C043-8048-DBADC7CF4872}"/>
                  </a:ext>
                </a:extLst>
              </p:cNvPr>
              <p:cNvSpPr txBox="1"/>
              <p:nvPr/>
            </p:nvSpPr>
            <p:spPr>
              <a:xfrm>
                <a:off x="4439387" y="6368186"/>
                <a:ext cx="582211" cy="338554"/>
              </a:xfrm>
              <a:prstGeom prst="rect">
                <a:avLst/>
              </a:prstGeom>
              <a:noFill/>
            </p:spPr>
            <p:txBody>
              <a:bodyPr wrap="none" rtlCol="0">
                <a:spAutoFit/>
              </a:bodyPr>
              <a:lstStyle/>
              <a:p>
                <a:r>
                  <a:rPr lang="en-US" sz="1600" dirty="0"/>
                  <a:t>DQN</a:t>
                </a:r>
              </a:p>
            </p:txBody>
          </p:sp>
        </p:grpSp>
        <p:grpSp>
          <p:nvGrpSpPr>
            <p:cNvPr id="7" name="Group 6">
              <a:extLst>
                <a:ext uri="{FF2B5EF4-FFF2-40B4-BE49-F238E27FC236}">
                  <a16:creationId xmlns:a16="http://schemas.microsoft.com/office/drawing/2014/main" id="{A918B265-6E73-AF4E-B386-727E8F117B67}"/>
                </a:ext>
              </a:extLst>
            </p:cNvPr>
            <p:cNvGrpSpPr/>
            <p:nvPr/>
          </p:nvGrpSpPr>
          <p:grpSpPr>
            <a:xfrm>
              <a:off x="3518336" y="4270478"/>
              <a:ext cx="2083231" cy="1169551"/>
              <a:chOff x="3518336" y="4270478"/>
              <a:chExt cx="2083231" cy="1169551"/>
            </a:xfrm>
          </p:grpSpPr>
          <p:sp>
            <p:nvSpPr>
              <p:cNvPr id="10" name="TextBox 9">
                <a:extLst>
                  <a:ext uri="{FF2B5EF4-FFF2-40B4-BE49-F238E27FC236}">
                    <a16:creationId xmlns:a16="http://schemas.microsoft.com/office/drawing/2014/main" id="{96576D9A-AFA7-9548-AAC8-BBDC526C0F2B}"/>
                  </a:ext>
                </a:extLst>
              </p:cNvPr>
              <p:cNvSpPr txBox="1"/>
              <p:nvPr/>
            </p:nvSpPr>
            <p:spPr>
              <a:xfrm>
                <a:off x="3518336" y="4270478"/>
                <a:ext cx="2083231" cy="1169551"/>
              </a:xfrm>
              <a:prstGeom prst="rect">
                <a:avLst/>
              </a:prstGeom>
              <a:solidFill>
                <a:schemeClr val="bg1"/>
              </a:solidFill>
              <a:ln>
                <a:solidFill>
                  <a:schemeClr val="tx1"/>
                </a:solidFill>
              </a:ln>
            </p:spPr>
            <p:txBody>
              <a:bodyPr wrap="square" rtlCol="0">
                <a:spAutoFit/>
              </a:bodyPr>
              <a:lstStyle/>
              <a:p>
                <a:endParaRPr lang="en-US" sz="1400" dirty="0"/>
              </a:p>
              <a:p>
                <a:endParaRPr lang="en-US" sz="1400" dirty="0"/>
              </a:p>
              <a:p>
                <a:endParaRPr lang="en-US" sz="1400" dirty="0"/>
              </a:p>
              <a:p>
                <a:r>
                  <a:rPr lang="en-US" sz="1400" dirty="0"/>
                  <a:t>Discrete 3D grid sample navigation environment</a:t>
                </a:r>
              </a:p>
            </p:txBody>
          </p:sp>
          <p:pic>
            <p:nvPicPr>
              <p:cNvPr id="13" name="Picture 12">
                <a:extLst>
                  <a:ext uri="{FF2B5EF4-FFF2-40B4-BE49-F238E27FC236}">
                    <a16:creationId xmlns:a16="http://schemas.microsoft.com/office/drawing/2014/main" id="{00D889F0-09B1-8F44-873B-04744DE50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142" y="4396215"/>
                <a:ext cx="1037617" cy="548640"/>
              </a:xfrm>
              <a:prstGeom prst="rect">
                <a:avLst/>
              </a:prstGeom>
            </p:spPr>
          </p:pic>
        </p:grpSp>
      </p:grpSp>
    </p:spTree>
    <p:extLst>
      <p:ext uri="{BB962C8B-B14F-4D97-AF65-F5344CB8AC3E}">
        <p14:creationId xmlns:p14="http://schemas.microsoft.com/office/powerpoint/2010/main" val="189935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0648" y="249186"/>
            <a:ext cx="10058400" cy="570225"/>
          </a:xfrm>
        </p:spPr>
        <p:txBody>
          <a:bodyPr/>
          <a:lstStyle/>
          <a:p>
            <a:r>
              <a:rPr lang="en-US" sz="3200" dirty="0"/>
              <a:t>Defining the State Space and Security Metrics</a:t>
            </a:r>
          </a:p>
        </p:txBody>
      </p:sp>
      <p:sp>
        <p:nvSpPr>
          <p:cNvPr id="2" name="Slide Number Placeholder 1"/>
          <p:cNvSpPr>
            <a:spLocks noGrp="1"/>
          </p:cNvSpPr>
          <p:nvPr>
            <p:ph type="sldNum" sz="quarter" idx="4"/>
          </p:nvPr>
        </p:nvSpPr>
        <p:spPr>
          <a:xfrm>
            <a:off x="64951" y="445603"/>
            <a:ext cx="419397" cy="365125"/>
          </a:xfrm>
        </p:spPr>
        <p:txBody>
          <a:bodyPr/>
          <a:lstStyle/>
          <a:p>
            <a:fld id="{4FAB73BC-B049-4115-A692-8D63A059BFB8}" type="slidenum">
              <a:rPr lang="en-US" smtClean="0"/>
              <a:pPr/>
              <a:t>7</a:t>
            </a:fld>
            <a:endParaRPr lang="en-US" dirty="0"/>
          </a:p>
        </p:txBody>
      </p:sp>
      <p:sp>
        <p:nvSpPr>
          <p:cNvPr id="23" name="TextBox 22">
            <a:extLst>
              <a:ext uri="{FF2B5EF4-FFF2-40B4-BE49-F238E27FC236}">
                <a16:creationId xmlns:a16="http://schemas.microsoft.com/office/drawing/2014/main" id="{937A78F9-F00B-5947-AA7F-1B9EC2B06EDD}"/>
              </a:ext>
            </a:extLst>
          </p:cNvPr>
          <p:cNvSpPr txBox="1"/>
          <p:nvPr/>
        </p:nvSpPr>
        <p:spPr>
          <a:xfrm>
            <a:off x="647212" y="955570"/>
            <a:ext cx="9722498" cy="1169744"/>
          </a:xfrm>
          <a:prstGeom prst="rect">
            <a:avLst/>
          </a:prstGeom>
          <a:noFill/>
        </p:spPr>
        <p:txBody>
          <a:bodyPr wrap="square" rtlCol="0" anchor="t">
            <a:spAutoFit/>
          </a:bodyPr>
          <a:lstStyle/>
          <a:p>
            <a:pPr marL="274637" lvl="1" defTabSz="914354">
              <a:lnSpc>
                <a:spcPct val="90000"/>
              </a:lnSpc>
              <a:spcBef>
                <a:spcPts val="200"/>
              </a:spcBef>
              <a:spcAft>
                <a:spcPts val="400"/>
              </a:spcAft>
              <a:buClr>
                <a:srgbClr val="00B0F0"/>
              </a:buClr>
            </a:pPr>
            <a:r>
              <a:rPr lang="en-US" sz="2400" dirty="0">
                <a:latin typeface="Garamond" charset="0"/>
              </a:rPr>
              <a:t>We started with data sampled from a 3 generator system model (ℛ^3 control dimensions) and associated multi-dimension security scores</a:t>
            </a:r>
          </a:p>
          <a:p>
            <a:pPr marL="274637" lvl="1" defTabSz="914354">
              <a:lnSpc>
                <a:spcPct val="90000"/>
              </a:lnSpc>
              <a:spcBef>
                <a:spcPts val="200"/>
              </a:spcBef>
              <a:spcAft>
                <a:spcPts val="400"/>
              </a:spcAft>
              <a:buClr>
                <a:srgbClr val="00B0F0"/>
              </a:buClr>
            </a:pPr>
            <a:endParaRPr lang="en-US" sz="2400" dirty="0">
              <a:latin typeface="Garamond" charset="0"/>
            </a:endParaRPr>
          </a:p>
        </p:txBody>
      </p:sp>
      <p:grpSp>
        <p:nvGrpSpPr>
          <p:cNvPr id="5" name="Group 4">
            <a:extLst>
              <a:ext uri="{FF2B5EF4-FFF2-40B4-BE49-F238E27FC236}">
                <a16:creationId xmlns:a16="http://schemas.microsoft.com/office/drawing/2014/main" id="{B2206E4C-0336-224D-9F0E-1799ED2A7AD1}"/>
              </a:ext>
            </a:extLst>
          </p:cNvPr>
          <p:cNvGrpSpPr/>
          <p:nvPr/>
        </p:nvGrpSpPr>
        <p:grpSpPr>
          <a:xfrm>
            <a:off x="838417" y="1907025"/>
            <a:ext cx="6246920" cy="3825623"/>
            <a:chOff x="5065860" y="2076807"/>
            <a:chExt cx="6246920" cy="3825623"/>
          </a:xfrm>
        </p:grpSpPr>
        <p:pic>
          <p:nvPicPr>
            <p:cNvPr id="7" name="Picture 6">
              <a:extLst>
                <a:ext uri="{FF2B5EF4-FFF2-40B4-BE49-F238E27FC236}">
                  <a16:creationId xmlns:a16="http://schemas.microsoft.com/office/drawing/2014/main" id="{FB5216F0-41EA-0D47-A395-DFCE9CA41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5860" y="2599374"/>
              <a:ext cx="6246920" cy="3303056"/>
            </a:xfrm>
            <a:prstGeom prst="rect">
              <a:avLst/>
            </a:prstGeom>
          </p:spPr>
        </p:pic>
        <p:sp>
          <p:nvSpPr>
            <p:cNvPr id="4" name="TextBox 3">
              <a:extLst>
                <a:ext uri="{FF2B5EF4-FFF2-40B4-BE49-F238E27FC236}">
                  <a16:creationId xmlns:a16="http://schemas.microsoft.com/office/drawing/2014/main" id="{A825C3B3-4B56-BF41-A97D-6AA4ECC4C28A}"/>
                </a:ext>
              </a:extLst>
            </p:cNvPr>
            <p:cNvSpPr txBox="1"/>
            <p:nvPr/>
          </p:nvSpPr>
          <p:spPr>
            <a:xfrm>
              <a:off x="5769907" y="2076807"/>
              <a:ext cx="4662238" cy="369332"/>
            </a:xfrm>
            <a:prstGeom prst="rect">
              <a:avLst/>
            </a:prstGeom>
            <a:noFill/>
          </p:spPr>
          <p:txBody>
            <a:bodyPr wrap="none" rtlCol="0">
              <a:spAutoFit/>
            </a:bodyPr>
            <a:lstStyle/>
            <a:p>
              <a:r>
                <a:rPr lang="en-US" dirty="0"/>
                <a:t>Proof-of-concept: power grid model (</a:t>
              </a:r>
              <a:r>
                <a:rPr lang="en-US" dirty="0">
                  <a:latin typeface="Garamond" charset="0"/>
                </a:rPr>
                <a:t>ℛ^3</a:t>
              </a:r>
              <a:r>
                <a:rPr lang="en-US" dirty="0"/>
                <a:t>)</a:t>
              </a:r>
            </a:p>
          </p:txBody>
        </p:sp>
      </p:grpSp>
      <p:graphicFrame>
        <p:nvGraphicFramePr>
          <p:cNvPr id="6" name="Table 5">
            <a:extLst>
              <a:ext uri="{FF2B5EF4-FFF2-40B4-BE49-F238E27FC236}">
                <a16:creationId xmlns:a16="http://schemas.microsoft.com/office/drawing/2014/main" id="{8FA83A70-42EA-114C-AF4E-C3D76200E23B}"/>
              </a:ext>
            </a:extLst>
          </p:cNvPr>
          <p:cNvGraphicFramePr>
            <a:graphicFrameLocks noGrp="1"/>
          </p:cNvGraphicFramePr>
          <p:nvPr/>
        </p:nvGraphicFramePr>
        <p:xfrm>
          <a:off x="7836110" y="2392085"/>
          <a:ext cx="3706533" cy="2073829"/>
        </p:xfrm>
        <a:graphic>
          <a:graphicData uri="http://schemas.openxmlformats.org/drawingml/2006/table">
            <a:tbl>
              <a:tblPr/>
              <a:tblGrid>
                <a:gridCol w="3706533">
                  <a:extLst>
                    <a:ext uri="{9D8B030D-6E8A-4147-A177-3AD203B41FA5}">
                      <a16:colId xmlns:a16="http://schemas.microsoft.com/office/drawing/2014/main" val="806374167"/>
                    </a:ext>
                  </a:extLst>
                </a:gridCol>
              </a:tblGrid>
              <a:tr h="610789">
                <a:tc>
                  <a:txBody>
                    <a:bodyPr/>
                    <a:lstStyle/>
                    <a:p>
                      <a:pPr marL="0" marR="0" algn="ctr">
                        <a:spcBef>
                          <a:spcPts val="0"/>
                        </a:spcBef>
                        <a:spcAft>
                          <a:spcPts val="0"/>
                        </a:spcAft>
                      </a:pPr>
                      <a:r>
                        <a:rPr lang="en-US" sz="2400" b="1" dirty="0">
                          <a:effectLst/>
                          <a:latin typeface="Times New Roman" panose="02020603050405020304" pitchFamily="18" charset="0"/>
                          <a:ea typeface="SimSun" panose="02010600030101010101" pitchFamily="2" charset="-122"/>
                        </a:rPr>
                        <a:t>Security Metrics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7761166"/>
                  </a:ext>
                </a:extLst>
              </a:tr>
              <a:tr h="305395">
                <a:tc>
                  <a:txBody>
                    <a:bodyPr/>
                    <a:lstStyle/>
                    <a:p>
                      <a:pPr marL="0" marR="0" algn="l">
                        <a:spcBef>
                          <a:spcPts val="0"/>
                        </a:spcBef>
                        <a:spcAft>
                          <a:spcPts val="0"/>
                        </a:spcAft>
                      </a:pPr>
                      <a:r>
                        <a:rPr lang="en-US" sz="2400">
                          <a:effectLst/>
                          <a:latin typeface="Times New Roman" panose="02020603050405020304" pitchFamily="18" charset="0"/>
                          <a:ea typeface="SimSun" panose="02010600030101010101" pitchFamily="2" charset="-122"/>
                        </a:rPr>
                        <a:t>Bus Voltage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2803276"/>
                  </a:ext>
                </a:extLst>
              </a:tr>
              <a:tr h="295497">
                <a:tc>
                  <a:txBody>
                    <a:bodyPr/>
                    <a:lstStyle/>
                    <a:p>
                      <a:pPr marL="0" marR="0" algn="l">
                        <a:spcBef>
                          <a:spcPts val="0"/>
                        </a:spcBef>
                        <a:spcAft>
                          <a:spcPts val="0"/>
                        </a:spcAft>
                      </a:pPr>
                      <a:r>
                        <a:rPr lang="en-US" sz="2400">
                          <a:effectLst/>
                          <a:latin typeface="Times New Roman" panose="02020603050405020304" pitchFamily="18" charset="0"/>
                          <a:ea typeface="SimSun" panose="02010600030101010101" pitchFamily="2" charset="-122"/>
                        </a:rPr>
                        <a:t>Line Flow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98136"/>
                  </a:ext>
                </a:extLst>
              </a:tr>
              <a:tr h="305395">
                <a:tc>
                  <a:txBody>
                    <a:bodyPr/>
                    <a:lstStyle/>
                    <a:p>
                      <a:pPr marL="0" marR="0" algn="l">
                        <a:spcBef>
                          <a:spcPts val="0"/>
                        </a:spcBef>
                        <a:spcAft>
                          <a:spcPts val="0"/>
                        </a:spcAft>
                      </a:pPr>
                      <a:r>
                        <a:rPr lang="en-US" sz="2400">
                          <a:effectLst/>
                          <a:latin typeface="Times New Roman" panose="02020603050405020304" pitchFamily="18" charset="0"/>
                          <a:ea typeface="SimSun" panose="02010600030101010101" pitchFamily="2" charset="-122"/>
                        </a:rPr>
                        <a:t>Transient Stability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767391"/>
                  </a:ext>
                </a:extLst>
              </a:tr>
              <a:tr h="305395">
                <a:tc>
                  <a:txBody>
                    <a:bodyPr/>
                    <a:lstStyle/>
                    <a:p>
                      <a:pPr marL="0" marR="0" algn="l">
                        <a:spcBef>
                          <a:spcPts val="0"/>
                        </a:spcBef>
                        <a:spcAft>
                          <a:spcPts val="0"/>
                        </a:spcAft>
                      </a:pPr>
                      <a:r>
                        <a:rPr lang="en-US" sz="2400" dirty="0">
                          <a:effectLst/>
                          <a:latin typeface="Times New Roman" panose="02020603050405020304" pitchFamily="18" charset="0"/>
                          <a:ea typeface="SimSun" panose="02010600030101010101" pitchFamily="2" charset="-122"/>
                        </a:rPr>
                        <a:t>Small Signal Stability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374160"/>
                  </a:ext>
                </a:extLst>
              </a:tr>
            </a:tbl>
          </a:graphicData>
        </a:graphic>
      </p:graphicFrame>
      <p:sp>
        <p:nvSpPr>
          <p:cNvPr id="11" name="TextBox 10">
            <a:extLst>
              <a:ext uri="{FF2B5EF4-FFF2-40B4-BE49-F238E27FC236}">
                <a16:creationId xmlns:a16="http://schemas.microsoft.com/office/drawing/2014/main" id="{78FAA246-522D-944B-BCC2-8975EC6CE79C}"/>
              </a:ext>
            </a:extLst>
          </p:cNvPr>
          <p:cNvSpPr txBox="1"/>
          <p:nvPr/>
        </p:nvSpPr>
        <p:spPr>
          <a:xfrm>
            <a:off x="7836110" y="4804158"/>
            <a:ext cx="3516844" cy="1200329"/>
          </a:xfrm>
          <a:prstGeom prst="rect">
            <a:avLst/>
          </a:prstGeom>
          <a:noFill/>
        </p:spPr>
        <p:txBody>
          <a:bodyPr wrap="square" rtlCol="0">
            <a:spAutoFit/>
          </a:bodyPr>
          <a:lstStyle/>
          <a:p>
            <a:r>
              <a:rPr lang="en-US" dirty="0">
                <a:solidFill>
                  <a:srgbClr val="0432FF"/>
                </a:solidFill>
              </a:rPr>
              <a:t>Normalize each such that</a:t>
            </a:r>
          </a:p>
          <a:p>
            <a:r>
              <a:rPr lang="en-US" dirty="0">
                <a:solidFill>
                  <a:srgbClr val="0432FF"/>
                </a:solidFill>
              </a:rPr>
              <a:t>1 is feasible,</a:t>
            </a:r>
          </a:p>
          <a:p>
            <a:r>
              <a:rPr lang="en-US" dirty="0">
                <a:solidFill>
                  <a:srgbClr val="0432FF"/>
                </a:solidFill>
              </a:rPr>
              <a:t>0 is failure, and</a:t>
            </a:r>
          </a:p>
          <a:p>
            <a:r>
              <a:rPr lang="en-US" dirty="0">
                <a:solidFill>
                  <a:srgbClr val="0432FF"/>
                </a:solidFill>
              </a:rPr>
              <a:t>between 0 and 1 is penalty</a:t>
            </a:r>
          </a:p>
        </p:txBody>
      </p:sp>
    </p:spTree>
    <p:extLst>
      <p:ext uri="{BB962C8B-B14F-4D97-AF65-F5344CB8AC3E}">
        <p14:creationId xmlns:p14="http://schemas.microsoft.com/office/powerpoint/2010/main" val="54593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0648" y="249186"/>
            <a:ext cx="10058400" cy="570225"/>
          </a:xfrm>
        </p:spPr>
        <p:txBody>
          <a:bodyPr/>
          <a:lstStyle/>
          <a:p>
            <a:r>
              <a:rPr lang="en-US" sz="3200" dirty="0"/>
              <a:t>Actions and State Transitions</a:t>
            </a:r>
          </a:p>
        </p:txBody>
      </p:sp>
      <p:sp>
        <p:nvSpPr>
          <p:cNvPr id="2" name="Slide Number Placeholder 1"/>
          <p:cNvSpPr>
            <a:spLocks noGrp="1"/>
          </p:cNvSpPr>
          <p:nvPr>
            <p:ph type="sldNum" sz="quarter" idx="4"/>
          </p:nvPr>
        </p:nvSpPr>
        <p:spPr>
          <a:xfrm>
            <a:off x="64951" y="445603"/>
            <a:ext cx="419397" cy="365125"/>
          </a:xfrm>
        </p:spPr>
        <p:txBody>
          <a:bodyPr/>
          <a:lstStyle/>
          <a:p>
            <a:fld id="{4FAB73BC-B049-4115-A692-8D63A059BFB8}" type="slidenum">
              <a:rPr lang="en-US" smtClean="0"/>
              <a:pPr/>
              <a:t>8</a:t>
            </a:fld>
            <a:endParaRPr lang="en-US" dirty="0"/>
          </a:p>
        </p:txBody>
      </p:sp>
      <p:sp>
        <p:nvSpPr>
          <p:cNvPr id="10" name="TextBox 9">
            <a:extLst>
              <a:ext uri="{FF2B5EF4-FFF2-40B4-BE49-F238E27FC236}">
                <a16:creationId xmlns:a16="http://schemas.microsoft.com/office/drawing/2014/main" id="{62756A99-998F-0CDB-CF15-D509156980F6}"/>
              </a:ext>
            </a:extLst>
          </p:cNvPr>
          <p:cNvSpPr txBox="1"/>
          <p:nvPr/>
        </p:nvSpPr>
        <p:spPr>
          <a:xfrm>
            <a:off x="647212" y="1314388"/>
            <a:ext cx="9722498" cy="4312143"/>
          </a:xfrm>
          <a:prstGeom prst="rect">
            <a:avLst/>
          </a:prstGeom>
          <a:noFill/>
        </p:spPr>
        <p:txBody>
          <a:bodyPr wrap="square" rtlCol="0" anchor="t">
            <a:spAutoFit/>
          </a:bodyPr>
          <a:lstStyle/>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Actions (7)</a:t>
            </a:r>
          </a:p>
          <a:p>
            <a:pPr lvl="2" indent="-182563" defTabSz="914354">
              <a:lnSpc>
                <a:spcPct val="90000"/>
              </a:lnSpc>
              <a:spcBef>
                <a:spcPts val="200"/>
              </a:spcBef>
              <a:spcAft>
                <a:spcPts val="400"/>
              </a:spcAft>
              <a:buClr>
                <a:srgbClr val="00B0F0"/>
              </a:buClr>
              <a:buFont typeface="Calibri" pitchFamily="34" charset="0"/>
              <a:buChar char="◦"/>
            </a:pPr>
            <a:r>
              <a:rPr lang="en-US" sz="2400" dirty="0">
                <a:latin typeface="Garamond" charset="0"/>
              </a:rPr>
              <a:t>Increase/decrease single generator output or keep all the same</a:t>
            </a:r>
          </a:p>
          <a:p>
            <a:pPr lvl="2" indent="-182563" defTabSz="914354">
              <a:lnSpc>
                <a:spcPct val="90000"/>
              </a:lnSpc>
              <a:spcBef>
                <a:spcPts val="200"/>
              </a:spcBef>
              <a:spcAft>
                <a:spcPts val="400"/>
              </a:spcAft>
              <a:buClr>
                <a:srgbClr val="00B0F0"/>
              </a:buClr>
              <a:buFont typeface="Calibri" pitchFamily="34" charset="0"/>
              <a:buChar char="◦"/>
            </a:pPr>
            <a:r>
              <a:rPr lang="en-US" sz="2400" dirty="0">
                <a:latin typeface="Garamond" charset="0"/>
              </a:rPr>
              <a:t>For 3 control dimensions (G1, G2, G3) the action set is</a:t>
            </a:r>
          </a:p>
          <a:p>
            <a:pPr lvl="3" indent="-182563" defTabSz="914354">
              <a:lnSpc>
                <a:spcPct val="90000"/>
              </a:lnSpc>
              <a:spcBef>
                <a:spcPts val="200"/>
              </a:spcBef>
              <a:spcAft>
                <a:spcPts val="400"/>
              </a:spcAft>
              <a:buClr>
                <a:srgbClr val="00B0F0"/>
              </a:buClr>
              <a:buFont typeface="Calibri" pitchFamily="34" charset="0"/>
              <a:buChar char="◦"/>
            </a:pPr>
            <a:r>
              <a:rPr lang="en-US" sz="2000" dirty="0">
                <a:latin typeface="Garamond" charset="0"/>
              </a:rPr>
              <a:t>{stay, decrease G1, increase G1, decrease G2, increase G2, decrease G3, increase G3}</a:t>
            </a:r>
          </a:p>
          <a:p>
            <a:pPr lvl="2" indent="-182563" defTabSz="914354">
              <a:lnSpc>
                <a:spcPct val="90000"/>
              </a:lnSpc>
              <a:spcBef>
                <a:spcPts val="200"/>
              </a:spcBef>
              <a:spcAft>
                <a:spcPts val="400"/>
              </a:spcAft>
              <a:buClr>
                <a:srgbClr val="00B0F0"/>
              </a:buClr>
              <a:buFont typeface="Calibri" pitchFamily="34" charset="0"/>
              <a:buChar char="◦"/>
            </a:pPr>
            <a:r>
              <a:rPr lang="en-US" sz="2400" dirty="0">
                <a:latin typeface="Garamond" charset="0"/>
              </a:rPr>
              <a:t>In the 3D visualizations this set is</a:t>
            </a:r>
          </a:p>
          <a:p>
            <a:pPr lvl="3" indent="-182563" defTabSz="914354">
              <a:lnSpc>
                <a:spcPct val="90000"/>
              </a:lnSpc>
              <a:spcBef>
                <a:spcPts val="200"/>
              </a:spcBef>
              <a:spcAft>
                <a:spcPts val="400"/>
              </a:spcAft>
              <a:buClr>
                <a:srgbClr val="00B0F0"/>
              </a:buClr>
              <a:buFont typeface="Calibri" pitchFamily="34" charset="0"/>
              <a:buChar char="◦"/>
            </a:pPr>
            <a:r>
              <a:rPr lang="en-US" sz="2000" dirty="0">
                <a:latin typeface="Garamond" charset="0"/>
              </a:rPr>
              <a:t>{stay, backward, forward, left, right, down, up}</a:t>
            </a:r>
          </a:p>
          <a:p>
            <a:pPr lvl="1" indent="-182563" defTabSz="914354">
              <a:lnSpc>
                <a:spcPct val="90000"/>
              </a:lnSpc>
              <a:spcBef>
                <a:spcPts val="200"/>
              </a:spcBef>
              <a:spcAft>
                <a:spcPts val="400"/>
              </a:spcAft>
              <a:buClr>
                <a:srgbClr val="00B0F0"/>
              </a:buClr>
              <a:buFont typeface="Calibri" pitchFamily="34" charset="0"/>
              <a:buChar char="◦"/>
            </a:pPr>
            <a:r>
              <a:rPr lang="en-US" sz="2800" dirty="0">
                <a:latin typeface="Garamond" charset="0"/>
              </a:rPr>
              <a:t>State Transitions</a:t>
            </a:r>
          </a:p>
          <a:p>
            <a:pPr lvl="2" indent="-182563" defTabSz="914354">
              <a:lnSpc>
                <a:spcPct val="90000"/>
              </a:lnSpc>
              <a:spcBef>
                <a:spcPts val="200"/>
              </a:spcBef>
              <a:spcAft>
                <a:spcPts val="400"/>
              </a:spcAft>
              <a:buClr>
                <a:srgbClr val="00B0F0"/>
              </a:buClr>
              <a:buFont typeface="Calibri" pitchFamily="34" charset="0"/>
              <a:buChar char="◦"/>
            </a:pPr>
            <a:r>
              <a:rPr lang="en-US" sz="2400" dirty="0">
                <a:latin typeface="Garamond" charset="0"/>
              </a:rPr>
              <a:t>Effect on grid state managed by power flow model</a:t>
            </a:r>
          </a:p>
          <a:p>
            <a:pPr lvl="2" indent="-182563" defTabSz="914354">
              <a:lnSpc>
                <a:spcPct val="90000"/>
              </a:lnSpc>
              <a:spcBef>
                <a:spcPts val="200"/>
              </a:spcBef>
              <a:spcAft>
                <a:spcPts val="400"/>
              </a:spcAft>
              <a:buClr>
                <a:srgbClr val="00B0F0"/>
              </a:buClr>
              <a:buFont typeface="Calibri" pitchFamily="34" charset="0"/>
              <a:buChar char="◦"/>
            </a:pPr>
            <a:r>
              <a:rPr lang="en-US" sz="2400" dirty="0">
                <a:latin typeface="Garamond" charset="0"/>
              </a:rPr>
              <a:t>Exhaustively sampled using 25 discrete values (i.e., cardinality of state space is 25^3)</a:t>
            </a:r>
          </a:p>
        </p:txBody>
      </p:sp>
    </p:spTree>
    <p:extLst>
      <p:ext uri="{BB962C8B-B14F-4D97-AF65-F5344CB8AC3E}">
        <p14:creationId xmlns:p14="http://schemas.microsoft.com/office/powerpoint/2010/main" val="193742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CA24D-5FD1-E645-B682-8653431070BC}"/>
              </a:ext>
            </a:extLst>
          </p:cNvPr>
          <p:cNvSpPr>
            <a:spLocks noGrp="1"/>
          </p:cNvSpPr>
          <p:nvPr>
            <p:ph type="title"/>
          </p:nvPr>
        </p:nvSpPr>
        <p:spPr/>
        <p:txBody>
          <a:bodyPr/>
          <a:lstStyle/>
          <a:p>
            <a:r>
              <a:rPr lang="en-US" sz="3200" dirty="0"/>
              <a:t>Reward Objective Function</a:t>
            </a:r>
          </a:p>
        </p:txBody>
      </p:sp>
      <p:sp>
        <p:nvSpPr>
          <p:cNvPr id="3" name="Slide Number Placeholder 2">
            <a:extLst>
              <a:ext uri="{FF2B5EF4-FFF2-40B4-BE49-F238E27FC236}">
                <a16:creationId xmlns:a16="http://schemas.microsoft.com/office/drawing/2014/main" id="{D65A68F1-4DB3-B54F-9B02-019C40DD6E55}"/>
              </a:ext>
            </a:extLst>
          </p:cNvPr>
          <p:cNvSpPr>
            <a:spLocks noGrp="1"/>
          </p:cNvSpPr>
          <p:nvPr>
            <p:ph type="sldNum" sz="quarter" idx="4"/>
          </p:nvPr>
        </p:nvSpPr>
        <p:spPr/>
        <p:txBody>
          <a:bodyPr/>
          <a:lstStyle/>
          <a:p>
            <a:fld id="{4FAB73BC-B049-4115-A692-8D63A059BFB8}" type="slidenum">
              <a:rPr lang="en-US" smtClean="0"/>
              <a:pPr/>
              <a:t>9</a:t>
            </a:fld>
            <a:endParaRPr lang="en-US" dirty="0"/>
          </a:p>
        </p:txBody>
      </p:sp>
      <mc:AlternateContent xmlns:mc="http://schemas.openxmlformats.org/markup-compatibility/2006">
        <mc:Choice xmlns:a14="http://schemas.microsoft.com/office/drawing/2010/main" Requires="a14">
          <p:sp>
            <p:nvSpPr>
              <p:cNvPr id="4" name="Text Placeholder 3">
                <a:extLst>
                  <a:ext uri="{FF2B5EF4-FFF2-40B4-BE49-F238E27FC236}">
                    <a16:creationId xmlns:a16="http://schemas.microsoft.com/office/drawing/2014/main" id="{5EC4AA82-3FDE-F740-A6DF-E014D92AD77B}"/>
                  </a:ext>
                </a:extLst>
              </p:cNvPr>
              <p:cNvSpPr>
                <a:spLocks noGrp="1"/>
              </p:cNvSpPr>
              <p:nvPr>
                <p:ph type="body" sz="quarter" idx="10"/>
              </p:nvPr>
            </p:nvSpPr>
            <p:spPr>
              <a:xfrm>
                <a:off x="6400800" y="978408"/>
                <a:ext cx="5120640" cy="5029200"/>
              </a:xfrm>
            </p:spPr>
            <p:txBody>
              <a:bodyPr>
                <a:normAutofit/>
              </a:bodyPr>
              <a:lstStyle/>
              <a:p>
                <a:r>
                  <a:rPr lang="en-US" sz="2800" dirty="0"/>
                  <a:t>Feasibility of state </a:t>
                </a:r>
                <a14:m>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𝑆</m:t>
                        </m:r>
                      </m:e>
                      <m:sub>
                        <m:r>
                          <a:rPr lang="en-US" sz="2800" i="1" dirty="0">
                            <a:latin typeface="Cambria Math" panose="02040503050406030204" pitchFamily="18" charset="0"/>
                          </a:rPr>
                          <m:t>𝑖</m:t>
                        </m:r>
                      </m:sub>
                    </m:sSub>
                  </m:oMath>
                </a14:m>
                <a:endParaRPr lang="en-US" sz="2800" dirty="0"/>
              </a:p>
              <a:p>
                <a:pPr lvl="1"/>
                <a14:m>
                  <m:oMath xmlns:m="http://schemas.openxmlformats.org/officeDocument/2006/math">
                    <m:r>
                      <a:rPr lang="en-US" sz="1400" i="1" dirty="0" smtClean="0">
                        <a:latin typeface="Cambria Math" panose="02040503050406030204" pitchFamily="18" charset="0"/>
                      </a:rPr>
                      <m:t>𝑓</m:t>
                    </m:r>
                    <m:d>
                      <m:dPr>
                        <m:ctrlPr>
                          <a:rPr lang="en-US" sz="1400" i="1" dirty="0" smtClean="0">
                            <a:latin typeface="Cambria Math" panose="02040503050406030204" pitchFamily="18" charset="0"/>
                          </a:rPr>
                        </m:ctrlPr>
                      </m:dPr>
                      <m:e>
                        <m:sSub>
                          <m:sSubPr>
                            <m:ctrlPr>
                              <a:rPr lang="en-US" sz="1400" i="1" dirty="0" smtClean="0">
                                <a:latin typeface="Cambria Math" panose="02040503050406030204" pitchFamily="18" charset="0"/>
                              </a:rPr>
                            </m:ctrlPr>
                          </m:sSubPr>
                          <m:e>
                            <m:r>
                              <a:rPr lang="en-US" sz="1400" b="0" i="1" dirty="0" smtClean="0">
                                <a:latin typeface="Cambria Math" panose="02040503050406030204" pitchFamily="18" charset="0"/>
                              </a:rPr>
                              <m:t>𝑆</m:t>
                            </m:r>
                          </m:e>
                          <m:sub>
                            <m:r>
                              <a:rPr lang="en-US" sz="1400" b="0" i="1" dirty="0" smtClean="0">
                                <a:latin typeface="Cambria Math" panose="02040503050406030204" pitchFamily="18" charset="0"/>
                              </a:rPr>
                              <m:t>𝑖</m:t>
                            </m:r>
                          </m:sub>
                        </m:sSub>
                      </m:e>
                    </m:d>
                    <m:r>
                      <a:rPr lang="en-US" sz="1400" b="0" i="1" dirty="0" smtClean="0">
                        <a:latin typeface="Cambria Math" panose="02040503050406030204" pitchFamily="18" charset="0"/>
                      </a:rPr>
                      <m:t>=</m:t>
                    </m:r>
                    <m:d>
                      <m:dPr>
                        <m:begChr m:val="{"/>
                        <m:endChr m:val=""/>
                        <m:ctrlPr>
                          <a:rPr lang="en-US" sz="1400" b="0" i="1" dirty="0" smtClean="0">
                            <a:latin typeface="Cambria Math" panose="02040503050406030204" pitchFamily="18" charset="0"/>
                          </a:rPr>
                        </m:ctrlPr>
                      </m:dPr>
                      <m:e>
                        <m:m>
                          <m:mPr>
                            <m:mcs>
                              <m:mc>
                                <m:mcPr>
                                  <m:count m:val="2"/>
                                  <m:mcJc m:val="center"/>
                                </m:mcPr>
                              </m:mc>
                            </m:mcs>
                            <m:ctrlPr>
                              <a:rPr lang="en-US" sz="1400" b="0" i="1" dirty="0" smtClean="0">
                                <a:latin typeface="Cambria Math" panose="02040503050406030204" pitchFamily="18" charset="0"/>
                              </a:rPr>
                            </m:ctrlPr>
                          </m:mPr>
                          <m:mr>
                            <m:e>
                              <m:r>
                                <m:rPr>
                                  <m:brk m:alnAt="7"/>
                                </m:rPr>
                                <a:rPr lang="en-US" sz="1400" b="0" i="1" dirty="0" smtClean="0">
                                  <a:latin typeface="Cambria Math" panose="02040503050406030204" pitchFamily="18" charset="0"/>
                                </a:rPr>
                                <m:t>1</m:t>
                              </m:r>
                            </m:e>
                            <m:e>
                              <m:r>
                                <m:rPr>
                                  <m:nor/>
                                </m:rPr>
                                <a:rPr lang="en-US" sz="1400" b="0" i="0" dirty="0" smtClean="0">
                                  <a:latin typeface="Cambria Math" panose="02040503050406030204" pitchFamily="18" charset="0"/>
                                </a:rPr>
                                <m:t>when</m:t>
                              </m:r>
                              <m:sSub>
                                <m:sSubPr>
                                  <m:ctrlPr>
                                    <a:rPr lang="en-US" sz="1400" i="1" dirty="0">
                                      <a:latin typeface="Cambria Math" panose="02040503050406030204" pitchFamily="18" charset="0"/>
                                    </a:rPr>
                                  </m:ctrlPr>
                                </m:sSubPr>
                                <m:e>
                                  <m:r>
                                    <a:rPr lang="en-US" sz="1400" b="0" i="1" dirty="0" smtClean="0">
                                      <a:latin typeface="Cambria Math" panose="02040503050406030204" pitchFamily="18" charset="0"/>
                                    </a:rPr>
                                    <m:t> </m:t>
                                  </m:r>
                                  <m:r>
                                    <a:rPr lang="en-US" sz="1400" i="1" dirty="0">
                                      <a:latin typeface="Cambria Math" panose="02040503050406030204" pitchFamily="18" charset="0"/>
                                    </a:rPr>
                                    <m:t>𝑆</m:t>
                                  </m:r>
                                </m:e>
                                <m:sub>
                                  <m:r>
                                    <a:rPr lang="en-US" sz="1400" i="1" dirty="0">
                                      <a:latin typeface="Cambria Math" panose="02040503050406030204" pitchFamily="18" charset="0"/>
                                    </a:rPr>
                                    <m:t>𝑖</m:t>
                                  </m:r>
                                </m:sub>
                              </m:sSub>
                              <m:r>
                                <a:rPr lang="en-US" sz="1400" b="0" i="1" dirty="0" smtClean="0">
                                  <a:latin typeface="Cambria Math" panose="02040503050406030204" pitchFamily="18" charset="0"/>
                                </a:rPr>
                                <m:t> </m:t>
                              </m:r>
                              <m:r>
                                <m:rPr>
                                  <m:nor/>
                                </m:rPr>
                                <a:rPr lang="en-US" sz="1400" b="0" i="0" dirty="0" smtClean="0">
                                  <a:latin typeface="Cambria Math" panose="02040503050406030204" pitchFamily="18" charset="0"/>
                                </a:rPr>
                                <m:t>is</m:t>
                              </m:r>
                              <m:r>
                                <m:rPr>
                                  <m:nor/>
                                </m:rPr>
                                <a:rPr lang="en-US" sz="1400" b="0" i="0" dirty="0" smtClean="0">
                                  <a:latin typeface="Cambria Math" panose="02040503050406030204" pitchFamily="18" charset="0"/>
                                </a:rPr>
                                <m:t> </m:t>
                              </m:r>
                              <m:r>
                                <m:rPr>
                                  <m:nor/>
                                </m:rPr>
                                <a:rPr lang="en-US" sz="1400" b="0" i="0" dirty="0" smtClean="0">
                                  <a:latin typeface="Cambria Math" panose="02040503050406030204" pitchFamily="18" charset="0"/>
                                </a:rPr>
                                <m:t>feasible</m:t>
                              </m:r>
                            </m:e>
                          </m:mr>
                          <m:mr>
                            <m:e>
                              <m:r>
                                <a:rPr lang="en-US" sz="1400" b="0" i="1" dirty="0" smtClean="0">
                                  <a:latin typeface="Cambria Math" panose="02040503050406030204" pitchFamily="18" charset="0"/>
                                </a:rPr>
                                <m:t>1&gt;&amp;&gt;0</m:t>
                              </m:r>
                            </m:e>
                            <m:e>
                              <m:r>
                                <m:rPr>
                                  <m:nor/>
                                </m:rPr>
                                <a:rPr lang="en-US" sz="1400" dirty="0">
                                  <a:latin typeface="Cambria Math" panose="02040503050406030204" pitchFamily="18" charset="0"/>
                                </a:rPr>
                                <m:t>when</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 </m:t>
                                  </m:r>
                                  <m:r>
                                    <a:rPr lang="en-US" sz="1400" i="1" dirty="0">
                                      <a:latin typeface="Cambria Math" panose="02040503050406030204" pitchFamily="18" charset="0"/>
                                    </a:rPr>
                                    <m:t>𝑆</m:t>
                                  </m:r>
                                </m:e>
                                <m:sub>
                                  <m:r>
                                    <a:rPr lang="en-US" sz="1400" i="1" dirty="0">
                                      <a:latin typeface="Cambria Math" panose="02040503050406030204" pitchFamily="18" charset="0"/>
                                    </a:rPr>
                                    <m:t>𝑖</m:t>
                                  </m:r>
                                </m:sub>
                              </m:sSub>
                              <m:r>
                                <a:rPr lang="en-US" sz="1400" i="1" dirty="0">
                                  <a:latin typeface="Cambria Math" panose="02040503050406030204" pitchFamily="18" charset="0"/>
                                </a:rPr>
                                <m:t> </m:t>
                              </m:r>
                              <m:r>
                                <m:rPr>
                                  <m:nor/>
                                </m:rPr>
                                <a:rPr lang="en-US" sz="1400" dirty="0">
                                  <a:latin typeface="Cambria Math" panose="02040503050406030204" pitchFamily="18" charset="0"/>
                                </a:rPr>
                                <m:t>is</m:t>
                              </m:r>
                              <m:r>
                                <m:rPr>
                                  <m:nor/>
                                </m:rPr>
                                <a:rPr lang="en-US" sz="1400" dirty="0">
                                  <a:latin typeface="Cambria Math" panose="02040503050406030204" pitchFamily="18" charset="0"/>
                                </a:rPr>
                                <m:t> </m:t>
                              </m:r>
                              <m:r>
                                <m:rPr>
                                  <m:nor/>
                                </m:rPr>
                                <a:rPr lang="en-US" sz="1400" b="0" i="0" dirty="0" smtClean="0">
                                  <a:latin typeface="Cambria Math" panose="02040503050406030204" pitchFamily="18" charset="0"/>
                                </a:rPr>
                                <m:t>not</m:t>
                              </m:r>
                              <m:r>
                                <m:rPr>
                                  <m:nor/>
                                </m:rPr>
                                <a:rPr lang="en-US" sz="1400" b="0" i="0" dirty="0" smtClean="0">
                                  <a:latin typeface="Cambria Math" panose="02040503050406030204" pitchFamily="18" charset="0"/>
                                </a:rPr>
                                <m:t> </m:t>
                              </m:r>
                              <m:r>
                                <m:rPr>
                                  <m:nor/>
                                </m:rPr>
                                <a:rPr lang="en-US" sz="1400" dirty="0">
                                  <a:latin typeface="Cambria Math" panose="02040503050406030204" pitchFamily="18" charset="0"/>
                                </a:rPr>
                                <m:t>feasible</m:t>
                              </m:r>
                              <m:r>
                                <m:rPr>
                                  <m:nor/>
                                </m:rPr>
                                <a:rPr lang="en-US" sz="1400" b="0" i="0" dirty="0" smtClean="0">
                                  <a:latin typeface="Cambria Math" panose="02040503050406030204" pitchFamily="18" charset="0"/>
                                </a:rPr>
                                <m:t> </m:t>
                              </m:r>
                              <m:r>
                                <m:rPr>
                                  <m:nor/>
                                </m:rPr>
                                <a:rPr lang="en-US" sz="1400" b="0" i="0" dirty="0" smtClean="0">
                                  <a:latin typeface="Cambria Math" panose="02040503050406030204" pitchFamily="18" charset="0"/>
                                </a:rPr>
                                <m:t>and</m:t>
                              </m:r>
                              <m:r>
                                <m:rPr>
                                  <m:nor/>
                                </m:rPr>
                                <a:rPr lang="en-US" sz="1400" b="0" i="0" dirty="0" smtClean="0">
                                  <a:latin typeface="Cambria Math" panose="02040503050406030204" pitchFamily="18" charset="0"/>
                                </a:rPr>
                                <m:t> </m:t>
                              </m:r>
                              <m:r>
                                <m:rPr>
                                  <m:nor/>
                                </m:rPr>
                                <a:rPr lang="en-US" sz="1400" b="0" i="0" dirty="0" smtClean="0">
                                  <a:latin typeface="Cambria Math" panose="02040503050406030204" pitchFamily="18" charset="0"/>
                                </a:rPr>
                                <m:t>not</m:t>
                              </m:r>
                              <m:r>
                                <m:rPr>
                                  <m:nor/>
                                </m:rPr>
                                <a:rPr lang="en-US" sz="1400" b="0" i="0" dirty="0" smtClean="0">
                                  <a:latin typeface="Cambria Math" panose="02040503050406030204" pitchFamily="18" charset="0"/>
                                </a:rPr>
                                <m:t> </m:t>
                              </m:r>
                              <m:r>
                                <m:rPr>
                                  <m:nor/>
                                </m:rPr>
                                <a:rPr lang="en-US" sz="1400" b="0" i="0" dirty="0" smtClean="0">
                                  <a:latin typeface="Cambria Math" panose="02040503050406030204" pitchFamily="18" charset="0"/>
                                </a:rPr>
                                <m:t>failure</m:t>
                              </m:r>
                            </m:e>
                          </m:mr>
                          <m:mr>
                            <m:e>
                              <m:r>
                                <a:rPr lang="en-US" sz="1400" b="0" i="1" dirty="0" smtClean="0">
                                  <a:latin typeface="Cambria Math" panose="02040503050406030204" pitchFamily="18" charset="0"/>
                                </a:rPr>
                                <m:t>0</m:t>
                              </m:r>
                            </m:e>
                            <m:e>
                              <m:r>
                                <m:rPr>
                                  <m:nor/>
                                </m:rPr>
                                <a:rPr lang="en-US" sz="1400" dirty="0">
                                  <a:latin typeface="Cambria Math" panose="02040503050406030204" pitchFamily="18" charset="0"/>
                                </a:rPr>
                                <m:t>when</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 </m:t>
                                  </m:r>
                                  <m:r>
                                    <a:rPr lang="en-US" sz="1400" i="1" dirty="0">
                                      <a:latin typeface="Cambria Math" panose="02040503050406030204" pitchFamily="18" charset="0"/>
                                    </a:rPr>
                                    <m:t>𝑆</m:t>
                                  </m:r>
                                </m:e>
                                <m:sub>
                                  <m:r>
                                    <a:rPr lang="en-US" sz="1400" i="1" dirty="0">
                                      <a:latin typeface="Cambria Math" panose="02040503050406030204" pitchFamily="18" charset="0"/>
                                    </a:rPr>
                                    <m:t>𝑖</m:t>
                                  </m:r>
                                </m:sub>
                              </m:sSub>
                              <m:r>
                                <a:rPr lang="en-US" sz="1400" i="1" dirty="0">
                                  <a:latin typeface="Cambria Math" panose="02040503050406030204" pitchFamily="18" charset="0"/>
                                </a:rPr>
                                <m:t> </m:t>
                              </m:r>
                              <m:r>
                                <m:rPr>
                                  <m:nor/>
                                </m:rPr>
                                <a:rPr lang="en-US" sz="1400" dirty="0">
                                  <a:latin typeface="Cambria Math" panose="02040503050406030204" pitchFamily="18" charset="0"/>
                                </a:rPr>
                                <m:t>is</m:t>
                              </m:r>
                              <m:r>
                                <m:rPr>
                                  <m:nor/>
                                </m:rPr>
                                <a:rPr lang="en-US" sz="1400" dirty="0">
                                  <a:latin typeface="Cambria Math" panose="02040503050406030204" pitchFamily="18" charset="0"/>
                                </a:rPr>
                                <m:t> </m:t>
                              </m:r>
                              <m:r>
                                <m:rPr>
                                  <m:nor/>
                                </m:rPr>
                                <a:rPr lang="en-US" sz="1400" dirty="0">
                                  <a:latin typeface="Cambria Math" panose="02040503050406030204" pitchFamily="18" charset="0"/>
                                </a:rPr>
                                <m:t>failure</m:t>
                              </m:r>
                            </m:e>
                          </m:mr>
                        </m:m>
                      </m:e>
                    </m:d>
                  </m:oMath>
                </a14:m>
                <a:endParaRPr lang="en-US" sz="2600" dirty="0"/>
              </a:p>
              <a:p>
                <a:r>
                  <a:rPr lang="en-US" sz="2800" dirty="0"/>
                  <a:t>Load for (dispatch) state </a:t>
                </a:r>
                <a14:m>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𝑆</m:t>
                        </m:r>
                      </m:e>
                      <m:sub>
                        <m:r>
                          <a:rPr lang="en-US" sz="2800" i="1" dirty="0">
                            <a:latin typeface="Cambria Math" panose="02040503050406030204" pitchFamily="18" charset="0"/>
                          </a:rPr>
                          <m:t>𝑖</m:t>
                        </m:r>
                      </m:sub>
                    </m:sSub>
                  </m:oMath>
                </a14:m>
                <a:endParaRPr lang="en-US" sz="2800" dirty="0"/>
              </a:p>
              <a:p>
                <a:pPr lvl="1"/>
                <a14:m>
                  <m:oMath xmlns:m="http://schemas.openxmlformats.org/officeDocument/2006/math">
                    <m:r>
                      <a:rPr lang="en-US" sz="1600" i="1" dirty="0" smtClean="0">
                        <a:latin typeface="Cambria Math" panose="02040503050406030204" pitchFamily="18" charset="0"/>
                      </a:rPr>
                      <m:t>𝑙</m:t>
                    </m:r>
                    <m:d>
                      <m:dPr>
                        <m:ctrlPr>
                          <a:rPr lang="en-US" sz="1600" i="1" dirty="0" smtClean="0">
                            <a:latin typeface="Cambria Math" panose="02040503050406030204" pitchFamily="18" charset="0"/>
                          </a:rPr>
                        </m:ctrlPr>
                      </m:dPr>
                      <m:e>
                        <m:sSub>
                          <m:sSubPr>
                            <m:ctrlPr>
                              <a:rPr lang="en-US" sz="1600" i="1" dirty="0" smtClean="0">
                                <a:latin typeface="Cambria Math" panose="02040503050406030204" pitchFamily="18" charset="0"/>
                              </a:rPr>
                            </m:ctrlPr>
                          </m:sSubPr>
                          <m:e>
                            <m:r>
                              <a:rPr lang="en-US" sz="1600" b="0" i="1" dirty="0" smtClean="0">
                                <a:latin typeface="Cambria Math" panose="02040503050406030204" pitchFamily="18" charset="0"/>
                              </a:rPr>
                              <m:t>𝑆</m:t>
                            </m:r>
                          </m:e>
                          <m:sub>
                            <m:r>
                              <a:rPr lang="en-US" sz="1600" b="0" i="1" dirty="0" smtClean="0">
                                <a:latin typeface="Cambria Math" panose="02040503050406030204" pitchFamily="18" charset="0"/>
                              </a:rPr>
                              <m:t>𝑖</m:t>
                            </m:r>
                          </m:sub>
                        </m:sSub>
                      </m:e>
                    </m:d>
                    <m:r>
                      <a:rPr lang="en-US" sz="1600" b="0" i="1" dirty="0" smtClean="0">
                        <a:latin typeface="Cambria Math" panose="02040503050406030204" pitchFamily="18" charset="0"/>
                      </a:rPr>
                      <m:t>=</m:t>
                    </m:r>
                    <m:r>
                      <m:rPr>
                        <m:nor/>
                      </m:rPr>
                      <a:rPr lang="en-US" sz="1600" b="0" i="0" dirty="0" smtClean="0">
                        <a:latin typeface="Cambria Math" panose="02040503050406030204" pitchFamily="18" charset="0"/>
                      </a:rPr>
                      <m:t>load</m:t>
                    </m:r>
                    <m:r>
                      <m:rPr>
                        <m:nor/>
                      </m:rPr>
                      <a:rPr lang="en-US" sz="1600" b="0" i="0" dirty="0" smtClean="0">
                        <a:latin typeface="Cambria Math" panose="02040503050406030204" pitchFamily="18" charset="0"/>
                      </a:rPr>
                      <m:t> </m:t>
                    </m:r>
                    <m:r>
                      <m:rPr>
                        <m:nor/>
                      </m:rPr>
                      <a:rPr lang="en-US" sz="1600" b="0" i="0" dirty="0" smtClean="0">
                        <a:latin typeface="Cambria Math" panose="02040503050406030204" pitchFamily="18" charset="0"/>
                      </a:rPr>
                      <m:t>for</m:t>
                    </m:r>
                    <m:r>
                      <m:rPr>
                        <m:nor/>
                      </m:rPr>
                      <a:rPr lang="en-US" sz="1600" b="0" i="0" dirty="0" smtClean="0">
                        <a:latin typeface="Cambria Math" panose="02040503050406030204" pitchFamily="18" charset="0"/>
                      </a:rPr>
                      <m:t> </m:t>
                    </m:r>
                    <m:r>
                      <m:rPr>
                        <m:nor/>
                      </m:rPr>
                      <a:rPr lang="en-US" sz="1600" b="0" i="0" dirty="0" smtClean="0">
                        <a:latin typeface="Cambria Math" panose="02040503050406030204" pitchFamily="18" charset="0"/>
                      </a:rPr>
                      <m:t>dispatch</m:t>
                    </m:r>
                    <m:r>
                      <m:rPr>
                        <m:nor/>
                      </m:rPr>
                      <a:rPr lang="en-US" sz="1600" b="0" i="0" dirty="0" smtClean="0">
                        <a:latin typeface="Cambria Math" panose="02040503050406030204" pitchFamily="18" charset="0"/>
                      </a:rPr>
                      <m:t> </m:t>
                    </m:r>
                    <m:r>
                      <m:rPr>
                        <m:nor/>
                      </m:rPr>
                      <a:rPr lang="en-US" sz="1600" b="0" i="0" dirty="0" smtClean="0">
                        <a:latin typeface="Cambria Math" panose="02040503050406030204" pitchFamily="18" charset="0"/>
                      </a:rPr>
                      <m:t>state</m:t>
                    </m:r>
                    <m:r>
                      <a:rPr lang="en-US" sz="1600" b="0" i="1" dirty="0" smtClean="0">
                        <a:latin typeface="Cambria Math" panose="02040503050406030204" pitchFamily="18" charset="0"/>
                      </a:rPr>
                      <m:t> </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𝑆</m:t>
                        </m:r>
                      </m:e>
                      <m:sub>
                        <m:r>
                          <a:rPr lang="en-US" sz="1400" i="1" dirty="0">
                            <a:latin typeface="Cambria Math" panose="02040503050406030204" pitchFamily="18" charset="0"/>
                          </a:rPr>
                          <m:t>𝑖</m:t>
                        </m:r>
                      </m:sub>
                    </m:sSub>
                    <m:r>
                      <a:rPr lang="en-US" sz="1400" b="0" i="1" dirty="0" smtClean="0">
                        <a:latin typeface="Cambria Math" panose="02040503050406030204" pitchFamily="18" charset="0"/>
                      </a:rPr>
                      <m:t> </m:t>
                    </m:r>
                    <m:r>
                      <m:rPr>
                        <m:nor/>
                      </m:rPr>
                      <a:rPr lang="en-US" sz="1400" b="0" i="0" dirty="0" smtClean="0">
                        <a:latin typeface="Cambria Math" panose="02040503050406030204" pitchFamily="18" charset="0"/>
                      </a:rPr>
                      <m:t>provided</m:t>
                    </m:r>
                    <m:r>
                      <m:rPr>
                        <m:nor/>
                      </m:rPr>
                      <a:rPr lang="en-US" sz="1400" b="0" i="0" dirty="0" smtClean="0">
                        <a:latin typeface="Cambria Math" panose="02040503050406030204" pitchFamily="18" charset="0"/>
                      </a:rPr>
                      <m:t> </m:t>
                    </m:r>
                    <m:r>
                      <m:rPr>
                        <m:nor/>
                      </m:rPr>
                      <a:rPr lang="en-US" sz="1400" b="0" i="0" dirty="0" smtClean="0">
                        <a:latin typeface="Cambria Math" panose="02040503050406030204" pitchFamily="18" charset="0"/>
                      </a:rPr>
                      <m:t>by</m:t>
                    </m:r>
                    <m:r>
                      <m:rPr>
                        <m:nor/>
                      </m:rPr>
                      <a:rPr lang="en-US" sz="1400" b="0" i="0" dirty="0" smtClean="0">
                        <a:latin typeface="Cambria Math" panose="02040503050406030204" pitchFamily="18" charset="0"/>
                      </a:rPr>
                      <m:t> </m:t>
                    </m:r>
                    <m:r>
                      <m:rPr>
                        <m:nor/>
                      </m:rPr>
                      <a:rPr lang="en-US" sz="1400" b="0" i="0" dirty="0" smtClean="0">
                        <a:latin typeface="Cambria Math" panose="02040503050406030204" pitchFamily="18" charset="0"/>
                      </a:rPr>
                      <m:t>grid</m:t>
                    </m:r>
                    <m:r>
                      <m:rPr>
                        <m:nor/>
                      </m:rPr>
                      <a:rPr lang="en-US" sz="1400" b="0" i="0" dirty="0" smtClean="0">
                        <a:latin typeface="Cambria Math" panose="02040503050406030204" pitchFamily="18" charset="0"/>
                      </a:rPr>
                      <m:t> </m:t>
                    </m:r>
                    <m:r>
                      <m:rPr>
                        <m:nor/>
                      </m:rPr>
                      <a:rPr lang="en-US" sz="1400" b="0" i="0" dirty="0" smtClean="0">
                        <a:latin typeface="Cambria Math" panose="02040503050406030204" pitchFamily="18" charset="0"/>
                      </a:rPr>
                      <m:t>model</m:t>
                    </m:r>
                  </m:oMath>
                </a14:m>
                <a:endParaRPr lang="en-US" sz="1600" dirty="0"/>
              </a:p>
            </p:txBody>
          </p:sp>
        </mc:Choice>
        <mc:Fallback>
          <p:sp>
            <p:nvSpPr>
              <p:cNvPr id="4" name="Text Placeholder 3">
                <a:extLst>
                  <a:ext uri="{FF2B5EF4-FFF2-40B4-BE49-F238E27FC236}">
                    <a16:creationId xmlns:a16="http://schemas.microsoft.com/office/drawing/2014/main" id="{5EC4AA82-3FDE-F740-A6DF-E014D92AD77B}"/>
                  </a:ext>
                </a:extLst>
              </p:cNvPr>
              <p:cNvSpPr>
                <a:spLocks noGrp="1" noRot="1" noChangeAspect="1" noMove="1" noResize="1" noEditPoints="1" noAdjustHandles="1" noChangeArrowheads="1" noChangeShapeType="1" noTextEdit="1"/>
              </p:cNvSpPr>
              <p:nvPr>
                <p:ph type="body" sz="quarter" idx="10"/>
              </p:nvPr>
            </p:nvSpPr>
            <p:spPr>
              <a:xfrm>
                <a:off x="6400800" y="978408"/>
                <a:ext cx="5120640" cy="5029200"/>
              </a:xfrm>
              <a:blipFill>
                <a:blip r:embed="rId3"/>
                <a:stretch>
                  <a:fillRect l="-10149" t="-289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 Placeholder 3">
                <a:extLst>
                  <a:ext uri="{FF2B5EF4-FFF2-40B4-BE49-F238E27FC236}">
                    <a16:creationId xmlns:a16="http://schemas.microsoft.com/office/drawing/2014/main" id="{582FB7D7-C2B9-FCB9-282D-B83B846F382F}"/>
                  </a:ext>
                </a:extLst>
              </p:cNvPr>
              <p:cNvSpPr txBox="1">
                <a:spLocks/>
              </p:cNvSpPr>
              <p:nvPr/>
            </p:nvSpPr>
            <p:spPr>
              <a:xfrm>
                <a:off x="722376" y="978703"/>
                <a:ext cx="5577840" cy="5029200"/>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tx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tx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14:m>
                  <m:oMath xmlns:m="http://schemas.openxmlformats.org/officeDocument/2006/math">
                    <m:sSup>
                      <m:sSupPr>
                        <m:ctrlPr>
                          <a:rPr lang="en-US" sz="1600" i="1" smtClean="0">
                            <a:latin typeface="Cambria Math" panose="02040503050406030204" pitchFamily="18" charset="0"/>
                          </a:rPr>
                        </m:ctrlPr>
                      </m:sSupPr>
                      <m:e>
                        <m:r>
                          <a:rPr lang="en-US" sz="1600" i="1" smtClean="0">
                            <a:latin typeface="Cambria Math" panose="02040503050406030204" pitchFamily="18" charset="0"/>
                          </a:rPr>
                          <m:t>𝑅</m:t>
                        </m:r>
                      </m:e>
                      <m:sup>
                        <m:r>
                          <a:rPr lang="en-US" sz="1600" i="1" smtClean="0">
                            <a:latin typeface="Cambria Math" panose="02040503050406030204" pitchFamily="18" charset="0"/>
                          </a:rPr>
                          <m:t>1</m:t>
                        </m:r>
                      </m:sup>
                    </m:sSup>
                    <m:d>
                      <m:dPr>
                        <m:ctrlPr>
                          <a:rPr lang="en-US" sz="1600" i="1" smtClean="0">
                            <a:latin typeface="Cambria Math" panose="02040503050406030204" pitchFamily="18" charset="0"/>
                          </a:rPr>
                        </m:ctrlPr>
                      </m:dPr>
                      <m:e>
                        <m:sSub>
                          <m:sSubPr>
                            <m:ctrlPr>
                              <a:rPr lang="en-US" sz="1600" i="1" smtClean="0">
                                <a:latin typeface="Cambria Math" panose="02040503050406030204" pitchFamily="18" charset="0"/>
                              </a:rPr>
                            </m:ctrlPr>
                          </m:sSubPr>
                          <m:e>
                            <m:r>
                              <a:rPr lang="en-US" sz="1600" i="1" smtClean="0">
                                <a:latin typeface="Cambria Math" panose="02040503050406030204" pitchFamily="18" charset="0"/>
                              </a:rPr>
                              <m:t>𝑆</m:t>
                            </m:r>
                          </m:e>
                          <m:sub>
                            <m:r>
                              <a:rPr lang="en-US" sz="1600" i="1" smtClean="0">
                                <a:latin typeface="Cambria Math" panose="02040503050406030204" pitchFamily="18" charset="0"/>
                              </a:rPr>
                              <m:t>𝑖</m:t>
                            </m:r>
                          </m:sub>
                        </m:sSub>
                      </m:e>
                    </m:d>
                    <m:r>
                      <a:rPr lang="en-US" sz="1600" i="1" smtClean="0">
                        <a:latin typeface="Cambria Math" panose="02040503050406030204" pitchFamily="18" charset="0"/>
                      </a:rPr>
                      <m:t>=</m:t>
                    </m:r>
                    <m:f>
                      <m:fPr>
                        <m:ctrlPr>
                          <a:rPr lang="en-US" sz="1600" i="1" smtClean="0">
                            <a:latin typeface="Cambria Math" panose="02040503050406030204" pitchFamily="18" charset="0"/>
                          </a:rPr>
                        </m:ctrlPr>
                      </m:fPr>
                      <m:num>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num>
                      <m:den>
                        <m:func>
                          <m:funcPr>
                            <m:ctrlPr>
                              <a:rPr lang="en-US" sz="1600" i="1" smtClean="0">
                                <a:latin typeface="Cambria Math" panose="02040503050406030204" pitchFamily="18" charset="0"/>
                              </a:rPr>
                            </m:ctrlPr>
                          </m:funcPr>
                          <m:fName>
                            <m:limLow>
                              <m:limLowPr>
                                <m:ctrlPr>
                                  <a:rPr lang="en-US" sz="1600" i="1" smtClean="0">
                                    <a:latin typeface="Cambria Math" panose="02040503050406030204" pitchFamily="18" charset="0"/>
                                  </a:rPr>
                                </m:ctrlPr>
                              </m:limLowPr>
                              <m:e>
                                <m:r>
                                  <m:rPr>
                                    <m:sty m:val="p"/>
                                  </m:rPr>
                                  <a:rPr lang="en-US" sz="1600" smtClean="0">
                                    <a:latin typeface="Cambria Math" panose="02040503050406030204" pitchFamily="18" charset="0"/>
                                  </a:rPr>
                                  <m:t>max</m:t>
                                </m:r>
                              </m:e>
                              <m:lim>
                                <m:r>
                                  <a:rPr lang="en-US" sz="1600" i="1" smtClean="0">
                                    <a:latin typeface="Cambria Math" panose="02040503050406030204" pitchFamily="18" charset="0"/>
                                  </a:rPr>
                                  <m:t>𝑗</m:t>
                                </m:r>
                              </m:lim>
                            </m:limLow>
                          </m:fName>
                          <m:e>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smtClean="0">
                                        <a:latin typeface="Cambria Math" panose="02040503050406030204" pitchFamily="18" charset="0"/>
                                      </a:rPr>
                                      <m:t>𝑗</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smtClean="0">
                                        <a:latin typeface="Cambria Math" panose="02040503050406030204" pitchFamily="18" charset="0"/>
                                      </a:rPr>
                                      <m:t>𝑗</m:t>
                                    </m:r>
                                  </m:sub>
                                </m:sSub>
                              </m:e>
                            </m:d>
                          </m:e>
                        </m:func>
                      </m:den>
                    </m:f>
                  </m:oMath>
                </a14:m>
                <a:endParaRPr lang="en-US" sz="1600" dirty="0"/>
              </a:p>
              <a:p>
                <a:pPr lvl="1"/>
                <a:endParaRPr lang="en-US" sz="1600" i="1" dirty="0">
                  <a:latin typeface="Cambria Math" panose="02040503050406030204" pitchFamily="18" charset="0"/>
                </a:endParaRPr>
              </a:p>
              <a:p>
                <a:pPr lvl="1"/>
                <a14:m>
                  <m:oMath xmlns:m="http://schemas.openxmlformats.org/officeDocument/2006/math">
                    <m:sSup>
                      <m:sSupPr>
                        <m:ctrlPr>
                          <a:rPr lang="en-US" sz="1600" i="1" smtClean="0">
                            <a:latin typeface="Cambria Math" panose="02040503050406030204" pitchFamily="18" charset="0"/>
                          </a:rPr>
                        </m:ctrlPr>
                      </m:sSupPr>
                      <m:e>
                        <m:r>
                          <a:rPr lang="en-US" sz="1600" i="1" smtClean="0">
                            <a:latin typeface="Cambria Math" panose="02040503050406030204" pitchFamily="18" charset="0"/>
                          </a:rPr>
                          <m:t>𝑅</m:t>
                        </m:r>
                      </m:e>
                      <m:sup>
                        <m:r>
                          <a:rPr lang="en-US" sz="1600" i="1" smtClean="0">
                            <a:latin typeface="Cambria Math" panose="02040503050406030204" pitchFamily="18" charset="0"/>
                          </a:rPr>
                          <m:t>2</m:t>
                        </m:r>
                      </m:sup>
                    </m:sSup>
                    <m:d>
                      <m:dPr>
                        <m:ctrlPr>
                          <a:rPr lang="en-US" sz="1600" i="1" smtClean="0">
                            <a:latin typeface="Cambria Math" panose="02040503050406030204" pitchFamily="18" charset="0"/>
                          </a:rPr>
                        </m:ctrlPr>
                      </m:dPr>
                      <m:e>
                        <m:sSub>
                          <m:sSubPr>
                            <m:ctrlPr>
                              <a:rPr lang="en-US" sz="1600" i="1" smtClean="0">
                                <a:latin typeface="Cambria Math" panose="02040503050406030204" pitchFamily="18" charset="0"/>
                              </a:rPr>
                            </m:ctrlPr>
                          </m:sSubPr>
                          <m:e>
                            <m:r>
                              <a:rPr lang="en-US" sz="1600" i="1" smtClean="0">
                                <a:latin typeface="Cambria Math" panose="02040503050406030204" pitchFamily="18" charset="0"/>
                              </a:rPr>
                              <m:t>𝑆</m:t>
                            </m:r>
                          </m:e>
                          <m:sub>
                            <m:r>
                              <a:rPr lang="en-US" sz="1600" i="1" smtClean="0">
                                <a:latin typeface="Cambria Math" panose="02040503050406030204" pitchFamily="18" charset="0"/>
                              </a:rPr>
                              <m:t>𝑖</m:t>
                            </m:r>
                          </m:sub>
                        </m:sSub>
                      </m:e>
                    </m:d>
                    <m:r>
                      <a:rPr lang="en-US" sz="1600" i="1" smtClean="0">
                        <a:latin typeface="Cambria Math" panose="02040503050406030204" pitchFamily="18" charset="0"/>
                      </a:rPr>
                      <m:t>=</m:t>
                    </m:r>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f>
                                <m:fPr>
                                  <m:ctrlPr>
                                    <a:rPr lang="en-US" sz="1600" i="1">
                                      <a:latin typeface="Cambria Math" panose="02040503050406030204" pitchFamily="18" charset="0"/>
                                    </a:rPr>
                                  </m:ctrlPr>
                                </m:fPr>
                                <m:num>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num>
                                <m:den>
                                  <m:func>
                                    <m:funcPr>
                                      <m:ctrlPr>
                                        <a:rPr lang="en-US" sz="1600" i="1">
                                          <a:latin typeface="Cambria Math" panose="02040503050406030204" pitchFamily="18" charset="0"/>
                                        </a:rPr>
                                      </m:ctrlPr>
                                    </m:funcPr>
                                    <m:fName>
                                      <m:limLow>
                                        <m:limLowPr>
                                          <m:ctrlPr>
                                            <a:rPr lang="en-US" sz="1600" i="1">
                                              <a:latin typeface="Cambria Math" panose="02040503050406030204" pitchFamily="18" charset="0"/>
                                            </a:rPr>
                                          </m:ctrlPr>
                                        </m:limLowPr>
                                        <m:e>
                                          <m:r>
                                            <m:rPr>
                                              <m:sty m:val="p"/>
                                            </m:rPr>
                                            <a:rPr lang="en-US" sz="1600">
                                              <a:latin typeface="Cambria Math" panose="02040503050406030204" pitchFamily="18" charset="0"/>
                                            </a:rPr>
                                            <m:t>max</m:t>
                                          </m:r>
                                        </m:e>
                                        <m:lim>
                                          <m:r>
                                            <a:rPr lang="en-US" sz="1600" i="1">
                                              <a:latin typeface="Cambria Math" panose="02040503050406030204" pitchFamily="18" charset="0"/>
                                            </a:rPr>
                                            <m:t>𝑗</m:t>
                                          </m:r>
                                        </m:lim>
                                      </m:limLow>
                                    </m:fName>
                                    <m:e>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𝑗</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𝑗</m:t>
                                              </m:r>
                                            </m:sub>
                                          </m:sSub>
                                        </m:e>
                                      </m:d>
                                    </m:e>
                                  </m:func>
                                </m:den>
                              </m:f>
                              <m:r>
                                <a:rPr lang="en-US" sz="1600" i="1" smtClean="0">
                                  <a:latin typeface="Cambria Math" panose="02040503050406030204" pitchFamily="18" charset="0"/>
                                </a:rPr>
                                <m:t>+1</m:t>
                              </m:r>
                            </m:e>
                            <m:e>
                              <m:r>
                                <m:rPr>
                                  <m:nor/>
                                </m:rPr>
                                <a:rPr lang="en-US" sz="1600" smtClean="0">
                                  <a:latin typeface="Cambria Math" panose="02040503050406030204" pitchFamily="18" charset="0"/>
                                </a:rPr>
                                <m:t>if</m:t>
                              </m:r>
                              <m:r>
                                <m:rPr>
                                  <m:nor/>
                                </m:rPr>
                                <a:rPr lang="en-US" sz="1600" smtClean="0">
                                  <a:latin typeface="Cambria Math" panose="02040503050406030204" pitchFamily="18" charset="0"/>
                                </a:rPr>
                                <m:t> </m:t>
                              </m:r>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r>
                                <a:rPr lang="en-US" sz="1600" i="1" smtClean="0">
                                  <a:latin typeface="Cambria Math" panose="02040503050406030204" pitchFamily="18" charset="0"/>
                                </a:rPr>
                                <m:t>=1</m:t>
                              </m:r>
                            </m:e>
                          </m:mr>
                          <m:mr>
                            <m:e>
                              <m:f>
                                <m:fPr>
                                  <m:ctrlPr>
                                    <a:rPr lang="en-US" sz="1600" i="1">
                                      <a:latin typeface="Cambria Math" panose="02040503050406030204" pitchFamily="18" charset="0"/>
                                    </a:rPr>
                                  </m:ctrlPr>
                                </m:fPr>
                                <m:num>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num>
                                <m:den>
                                  <m:func>
                                    <m:funcPr>
                                      <m:ctrlPr>
                                        <a:rPr lang="en-US" sz="1600" i="1">
                                          <a:latin typeface="Cambria Math" panose="02040503050406030204" pitchFamily="18" charset="0"/>
                                        </a:rPr>
                                      </m:ctrlPr>
                                    </m:funcPr>
                                    <m:fName>
                                      <m:limLow>
                                        <m:limLowPr>
                                          <m:ctrlPr>
                                            <a:rPr lang="en-US" sz="1600" i="1">
                                              <a:latin typeface="Cambria Math" panose="02040503050406030204" pitchFamily="18" charset="0"/>
                                            </a:rPr>
                                          </m:ctrlPr>
                                        </m:limLowPr>
                                        <m:e>
                                          <m:r>
                                            <m:rPr>
                                              <m:sty m:val="p"/>
                                            </m:rPr>
                                            <a:rPr lang="en-US" sz="1600">
                                              <a:latin typeface="Cambria Math" panose="02040503050406030204" pitchFamily="18" charset="0"/>
                                            </a:rPr>
                                            <m:t>max</m:t>
                                          </m:r>
                                        </m:e>
                                        <m:lim>
                                          <m:r>
                                            <a:rPr lang="en-US" sz="1600" i="1">
                                              <a:latin typeface="Cambria Math" panose="02040503050406030204" pitchFamily="18" charset="0"/>
                                            </a:rPr>
                                            <m:t>𝑗</m:t>
                                          </m:r>
                                        </m:lim>
                                      </m:limLow>
                                    </m:fName>
                                    <m:e>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𝑗</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𝑗</m:t>
                                              </m:r>
                                            </m:sub>
                                          </m:sSub>
                                        </m:e>
                                      </m:d>
                                    </m:e>
                                  </m:func>
                                </m:den>
                              </m:f>
                            </m:e>
                            <m:e>
                              <m:r>
                                <m:rPr>
                                  <m:nor/>
                                </m:rPr>
                                <a:rPr lang="en-US" sz="1600" smtClean="0">
                                  <a:latin typeface="Cambria Math" panose="02040503050406030204" pitchFamily="18" charset="0"/>
                                </a:rPr>
                                <m:t>otherwise</m:t>
                              </m:r>
                            </m:e>
                          </m:mr>
                        </m:m>
                      </m:e>
                    </m:d>
                  </m:oMath>
                </a14:m>
                <a:r>
                  <a:rPr lang="en-US" sz="1600" dirty="0"/>
                  <a:t>,  then re-normalize</a:t>
                </a:r>
              </a:p>
              <a:p>
                <a:pPr lvl="1"/>
                <a:endParaRPr lang="en-US" sz="1600" i="1" dirty="0">
                  <a:latin typeface="Cambria Math" panose="02040503050406030204" pitchFamily="18" charset="0"/>
                </a:endParaRPr>
              </a:p>
              <a:p>
                <a:pPr lvl="1"/>
                <a:endParaRPr lang="en-US" sz="1600" i="1" dirty="0">
                  <a:latin typeface="Cambria Math" panose="02040503050406030204" pitchFamily="18" charset="0"/>
                </a:endParaRPr>
              </a:p>
              <a:p>
                <a:pPr lvl="1"/>
                <a14:m>
                  <m:oMath xmlns:m="http://schemas.openxmlformats.org/officeDocument/2006/math">
                    <m:sSup>
                      <m:sSupPr>
                        <m:ctrlPr>
                          <a:rPr lang="en-US" sz="1600" i="1" smtClean="0">
                            <a:latin typeface="Cambria Math" panose="02040503050406030204" pitchFamily="18" charset="0"/>
                          </a:rPr>
                        </m:ctrlPr>
                      </m:sSupPr>
                      <m:e>
                        <m:r>
                          <a:rPr lang="en-US" sz="1600" i="1" smtClean="0">
                            <a:latin typeface="Cambria Math" panose="02040503050406030204" pitchFamily="18" charset="0"/>
                          </a:rPr>
                          <m:t>𝑅</m:t>
                        </m:r>
                      </m:e>
                      <m:sup>
                        <m:r>
                          <a:rPr lang="en-US" sz="1600" i="1" smtClean="0">
                            <a:latin typeface="Cambria Math" panose="02040503050406030204" pitchFamily="18" charset="0"/>
                          </a:rPr>
                          <m:t>3</m:t>
                        </m:r>
                      </m:sup>
                    </m:sSup>
                    <m:d>
                      <m:dPr>
                        <m:ctrlPr>
                          <a:rPr lang="en-US" sz="1600" i="1" smtClean="0">
                            <a:latin typeface="Cambria Math" panose="02040503050406030204" pitchFamily="18" charset="0"/>
                          </a:rPr>
                        </m:ctrlPr>
                      </m:dPr>
                      <m:e>
                        <m:sSub>
                          <m:sSubPr>
                            <m:ctrlPr>
                              <a:rPr lang="en-US" sz="1600" i="1" smtClean="0">
                                <a:latin typeface="Cambria Math" panose="02040503050406030204" pitchFamily="18" charset="0"/>
                              </a:rPr>
                            </m:ctrlPr>
                          </m:sSubPr>
                          <m:e>
                            <m:r>
                              <a:rPr lang="en-US" sz="1600" i="1" smtClean="0">
                                <a:latin typeface="Cambria Math" panose="02040503050406030204" pitchFamily="18" charset="0"/>
                              </a:rPr>
                              <m:t>𝑆</m:t>
                            </m:r>
                          </m:e>
                          <m:sub>
                            <m:r>
                              <a:rPr lang="en-US" sz="1600" i="1" smtClean="0">
                                <a:latin typeface="Cambria Math" panose="02040503050406030204" pitchFamily="18" charset="0"/>
                              </a:rPr>
                              <m:t>𝑖</m:t>
                            </m:r>
                          </m:sub>
                        </m:sSub>
                      </m:e>
                    </m:d>
                    <m:r>
                      <a:rPr lang="en-US" sz="1600" i="1" smtClean="0">
                        <a:latin typeface="Cambria Math" panose="02040503050406030204" pitchFamily="18" charset="0"/>
                      </a:rPr>
                      <m:t>=</m:t>
                    </m:r>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f>
                                <m:fPr>
                                  <m:ctrlPr>
                                    <a:rPr lang="en-US" sz="1600" i="1">
                                      <a:latin typeface="Cambria Math" panose="02040503050406030204" pitchFamily="18" charset="0"/>
                                    </a:rPr>
                                  </m:ctrlPr>
                                </m:fPr>
                                <m:num>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num>
                                <m:den>
                                  <m:func>
                                    <m:funcPr>
                                      <m:ctrlPr>
                                        <a:rPr lang="en-US" sz="1600" i="1">
                                          <a:latin typeface="Cambria Math" panose="02040503050406030204" pitchFamily="18" charset="0"/>
                                        </a:rPr>
                                      </m:ctrlPr>
                                    </m:funcPr>
                                    <m:fName>
                                      <m:limLow>
                                        <m:limLowPr>
                                          <m:ctrlPr>
                                            <a:rPr lang="en-US" sz="1600" i="1">
                                              <a:latin typeface="Cambria Math" panose="02040503050406030204" pitchFamily="18" charset="0"/>
                                            </a:rPr>
                                          </m:ctrlPr>
                                        </m:limLowPr>
                                        <m:e>
                                          <m:r>
                                            <m:rPr>
                                              <m:sty m:val="p"/>
                                            </m:rPr>
                                            <a:rPr lang="en-US" sz="1600">
                                              <a:latin typeface="Cambria Math" panose="02040503050406030204" pitchFamily="18" charset="0"/>
                                            </a:rPr>
                                            <m:t>max</m:t>
                                          </m:r>
                                        </m:e>
                                        <m:lim>
                                          <m:r>
                                            <a:rPr lang="en-US" sz="1600" i="1">
                                              <a:latin typeface="Cambria Math" panose="02040503050406030204" pitchFamily="18" charset="0"/>
                                            </a:rPr>
                                            <m:t>𝑗</m:t>
                                          </m:r>
                                        </m:lim>
                                      </m:limLow>
                                    </m:fName>
                                    <m:e>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𝑗</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𝑗</m:t>
                                              </m:r>
                                            </m:sub>
                                          </m:sSub>
                                        </m:e>
                                      </m:d>
                                    </m:e>
                                  </m:func>
                                </m:den>
                              </m:f>
                              <m:r>
                                <a:rPr lang="en-US" sz="1600" i="1">
                                  <a:latin typeface="Cambria Math" panose="02040503050406030204" pitchFamily="18" charset="0"/>
                                </a:rPr>
                                <m:t>+</m:t>
                              </m:r>
                              <m:r>
                                <a:rPr lang="en-US" sz="1600" i="1" smtClean="0">
                                  <a:latin typeface="Cambria Math" panose="02040503050406030204" pitchFamily="18" charset="0"/>
                                </a:rPr>
                                <m:t>2</m:t>
                              </m:r>
                            </m:e>
                            <m:e>
                              <m:r>
                                <m:rPr>
                                  <m:nor/>
                                </m:rPr>
                                <a:rPr lang="en-US" sz="1600">
                                  <a:latin typeface="Cambria Math" panose="02040503050406030204" pitchFamily="18" charset="0"/>
                                </a:rPr>
                                <m:t>if</m:t>
                              </m:r>
                              <m:r>
                                <m:rPr>
                                  <m:nor/>
                                </m:rPr>
                                <a:rPr lang="en-US" sz="1600">
                                  <a:latin typeface="Cambria Math" panose="02040503050406030204" pitchFamily="18" charset="0"/>
                                </a:rPr>
                                <m:t> </m:t>
                              </m:r>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r>
                                <a:rPr lang="en-US" sz="1600" i="1">
                                  <a:latin typeface="Cambria Math" panose="02040503050406030204" pitchFamily="18" charset="0"/>
                                </a:rPr>
                                <m:t>=1</m:t>
                              </m:r>
                            </m:e>
                          </m:mr>
                          <m:mr>
                            <m:e>
                              <m:f>
                                <m:fPr>
                                  <m:ctrlPr>
                                    <a:rPr lang="en-US" sz="1600" i="1">
                                      <a:latin typeface="Cambria Math" panose="02040503050406030204" pitchFamily="18" charset="0"/>
                                    </a:rPr>
                                  </m:ctrlPr>
                                </m:fPr>
                                <m:num>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num>
                                <m:den>
                                  <m:func>
                                    <m:funcPr>
                                      <m:ctrlPr>
                                        <a:rPr lang="en-US" sz="1600" i="1">
                                          <a:latin typeface="Cambria Math" panose="02040503050406030204" pitchFamily="18" charset="0"/>
                                        </a:rPr>
                                      </m:ctrlPr>
                                    </m:funcPr>
                                    <m:fName>
                                      <m:limLow>
                                        <m:limLowPr>
                                          <m:ctrlPr>
                                            <a:rPr lang="en-US" sz="1600" i="1">
                                              <a:latin typeface="Cambria Math" panose="02040503050406030204" pitchFamily="18" charset="0"/>
                                            </a:rPr>
                                          </m:ctrlPr>
                                        </m:limLowPr>
                                        <m:e>
                                          <m:r>
                                            <m:rPr>
                                              <m:sty m:val="p"/>
                                            </m:rPr>
                                            <a:rPr lang="en-US" sz="1600">
                                              <a:latin typeface="Cambria Math" panose="02040503050406030204" pitchFamily="18" charset="0"/>
                                            </a:rPr>
                                            <m:t>max</m:t>
                                          </m:r>
                                        </m:e>
                                        <m:lim>
                                          <m:r>
                                            <a:rPr lang="en-US" sz="1600" i="1">
                                              <a:latin typeface="Cambria Math" panose="02040503050406030204" pitchFamily="18" charset="0"/>
                                            </a:rPr>
                                            <m:t>𝑗</m:t>
                                          </m:r>
                                        </m:lim>
                                      </m:limLow>
                                    </m:fName>
                                    <m:e>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𝑗</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𝑗</m:t>
                                              </m:r>
                                            </m:sub>
                                          </m:sSub>
                                        </m:e>
                                      </m:d>
                                    </m:e>
                                  </m:func>
                                </m:den>
                              </m:f>
                              <m:r>
                                <a:rPr lang="en-US" sz="1600" i="1">
                                  <a:latin typeface="Cambria Math" panose="02040503050406030204" pitchFamily="18" charset="0"/>
                                </a:rPr>
                                <m:t>+1</m:t>
                              </m:r>
                            </m:e>
                            <m:e>
                              <m:r>
                                <m:rPr>
                                  <m:nor/>
                                </m:rPr>
                                <a:rPr lang="en-US" sz="1600">
                                  <a:latin typeface="Cambria Math" panose="02040503050406030204" pitchFamily="18" charset="0"/>
                                </a:rPr>
                                <m:t>if</m:t>
                              </m:r>
                              <m:r>
                                <m:rPr>
                                  <m:nor/>
                                </m:rPr>
                                <a:rPr lang="en-US" sz="1600">
                                  <a:latin typeface="Cambria Math" panose="02040503050406030204" pitchFamily="18" charset="0"/>
                                </a:rPr>
                                <m:t> </m:t>
                              </m:r>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r>
                                <a:rPr lang="en-US" sz="1600" i="1" smtClean="0">
                                  <a:latin typeface="Cambria Math" panose="02040503050406030204" pitchFamily="18" charset="0"/>
                                </a:rPr>
                                <m:t>&gt;0</m:t>
                              </m:r>
                            </m:e>
                          </m:mr>
                          <m:mr>
                            <m:e>
                              <m:f>
                                <m:fPr>
                                  <m:ctrlPr>
                                    <a:rPr lang="en-US" sz="1600" i="1">
                                      <a:latin typeface="Cambria Math" panose="02040503050406030204" pitchFamily="18" charset="0"/>
                                    </a:rPr>
                                  </m:ctrlPr>
                                </m:fPr>
                                <m:num>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𝑖</m:t>
                                          </m:r>
                                        </m:sub>
                                      </m:sSub>
                                    </m:e>
                                  </m:d>
                                </m:num>
                                <m:den>
                                  <m:func>
                                    <m:funcPr>
                                      <m:ctrlPr>
                                        <a:rPr lang="en-US" sz="1600" i="1">
                                          <a:latin typeface="Cambria Math" panose="02040503050406030204" pitchFamily="18" charset="0"/>
                                        </a:rPr>
                                      </m:ctrlPr>
                                    </m:funcPr>
                                    <m:fName>
                                      <m:limLow>
                                        <m:limLowPr>
                                          <m:ctrlPr>
                                            <a:rPr lang="en-US" sz="1600" i="1">
                                              <a:latin typeface="Cambria Math" panose="02040503050406030204" pitchFamily="18" charset="0"/>
                                            </a:rPr>
                                          </m:ctrlPr>
                                        </m:limLowPr>
                                        <m:e>
                                          <m:r>
                                            <m:rPr>
                                              <m:sty m:val="p"/>
                                            </m:rPr>
                                            <a:rPr lang="en-US" sz="1600">
                                              <a:latin typeface="Cambria Math" panose="02040503050406030204" pitchFamily="18" charset="0"/>
                                            </a:rPr>
                                            <m:t>max</m:t>
                                          </m:r>
                                        </m:e>
                                        <m:lim>
                                          <m:r>
                                            <a:rPr lang="en-US" sz="1600" i="1">
                                              <a:latin typeface="Cambria Math" panose="02040503050406030204" pitchFamily="18" charset="0"/>
                                            </a:rPr>
                                            <m:t>𝑗</m:t>
                                          </m:r>
                                        </m:lim>
                                      </m:limLow>
                                    </m:fName>
                                    <m:e>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𝑗</m:t>
                                              </m:r>
                                            </m:sub>
                                          </m:sSub>
                                        </m:e>
                                      </m:d>
                                      <m:r>
                                        <a:rPr lang="en-US" sz="1600" i="1">
                                          <a:latin typeface="Cambria Math" panose="02040503050406030204" pitchFamily="18" charset="0"/>
                                        </a:rPr>
                                        <m:t>𝑙</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𝑗</m:t>
                                              </m:r>
                                            </m:sub>
                                          </m:sSub>
                                        </m:e>
                                      </m:d>
                                    </m:e>
                                  </m:func>
                                </m:den>
                              </m:f>
                            </m:e>
                            <m:e>
                              <m:r>
                                <m:rPr>
                                  <m:nor/>
                                </m:rPr>
                                <a:rPr lang="en-US" sz="1600" smtClean="0">
                                  <a:latin typeface="Cambria Math" panose="02040503050406030204" pitchFamily="18" charset="0"/>
                                </a:rPr>
                                <m:t>otherwise</m:t>
                              </m:r>
                            </m:e>
                          </m:mr>
                        </m:m>
                      </m:e>
                    </m:d>
                  </m:oMath>
                </a14:m>
                <a:r>
                  <a:rPr lang="en-US" sz="1600" dirty="0"/>
                  <a:t>,  then re-normalize</a:t>
                </a:r>
              </a:p>
            </p:txBody>
          </p:sp>
        </mc:Choice>
        <mc:Fallback>
          <p:sp>
            <p:nvSpPr>
              <p:cNvPr id="5" name="Text Placeholder 3">
                <a:extLst>
                  <a:ext uri="{FF2B5EF4-FFF2-40B4-BE49-F238E27FC236}">
                    <a16:creationId xmlns:a16="http://schemas.microsoft.com/office/drawing/2014/main" id="{582FB7D7-C2B9-FCB9-282D-B83B846F382F}"/>
                  </a:ext>
                </a:extLst>
              </p:cNvPr>
              <p:cNvSpPr txBox="1">
                <a:spLocks noRot="1" noChangeAspect="1" noMove="1" noResize="1" noEditPoints="1" noAdjustHandles="1" noChangeArrowheads="1" noChangeShapeType="1" noTextEdit="1"/>
              </p:cNvSpPr>
              <p:nvPr/>
            </p:nvSpPr>
            <p:spPr>
              <a:xfrm>
                <a:off x="722376" y="978703"/>
                <a:ext cx="5577840" cy="5029200"/>
              </a:xfrm>
              <a:prstGeom prst="rect">
                <a:avLst/>
              </a:prstGeom>
              <a:blipFill>
                <a:blip r:embed="rId4"/>
                <a:stretch>
                  <a:fillRect r="-682"/>
                </a:stretch>
              </a:blipFill>
            </p:spPr>
            <p:txBody>
              <a:bodyPr/>
              <a:lstStyle/>
              <a:p>
                <a:r>
                  <a:rPr lang="en-US">
                    <a:noFill/>
                  </a:rPr>
                  <a:t> </a:t>
                </a:r>
              </a:p>
            </p:txBody>
          </p:sp>
        </mc:Fallback>
      </mc:AlternateContent>
    </p:spTree>
    <p:extLst>
      <p:ext uri="{BB962C8B-B14F-4D97-AF65-F5344CB8AC3E}">
        <p14:creationId xmlns:p14="http://schemas.microsoft.com/office/powerpoint/2010/main" val="88722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 Theme 1">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4201CDC876D449A8DC8EE22FA89408" ma:contentTypeVersion="0" ma:contentTypeDescription="Create a new document." ma:contentTypeScope="" ma:versionID="28355e8e3fc219f7969e6dd8fcd87c9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C02B7A-1867-4C29-90E1-9A89E628439D}">
  <ds:schemaRefs>
    <ds:schemaRef ds:uri="http://schemas.microsoft.com/sharepoint/v3/contenttype/forms"/>
  </ds:schemaRefs>
</ds:datastoreItem>
</file>

<file path=customXml/itemProps2.xml><?xml version="1.0" encoding="utf-8"?>
<ds:datastoreItem xmlns:ds="http://schemas.openxmlformats.org/officeDocument/2006/customXml" ds:itemID="{03BBBE3E-7901-44EC-A168-EAD8A51F98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4541906-A7C2-4A23-BB67-B51657693DEF}">
  <ds:schemaRef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elements/1.1/"/>
    <ds:schemaRef ds:uri="http://purl.org/dc/terms/"/>
  </ds:schemaRefs>
</ds:datastoreItem>
</file>

<file path=docProps/app.xml><?xml version="1.0" encoding="utf-8"?>
<Properties xmlns="http://schemas.openxmlformats.org/officeDocument/2006/extended-properties" xmlns:vt="http://schemas.openxmlformats.org/officeDocument/2006/docPropsVTypes">
  <Template>Sandia2018_16x9_1</Template>
  <TotalTime>26709</TotalTime>
  <Words>2641</Words>
  <Application>Microsoft Macintosh PowerPoint</Application>
  <PresentationFormat>Widescreen</PresentationFormat>
  <Paragraphs>442</Paragraphs>
  <Slides>37</Slides>
  <Notes>25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Cambria Math</vt:lpstr>
      <vt:lpstr>Garamond</vt:lpstr>
      <vt:lpstr>Gill Sans MT</vt:lpstr>
      <vt:lpstr>Times New Roman</vt:lpstr>
      <vt:lpstr>Trebuchet MS</vt:lpstr>
      <vt:lpstr>Sandia Theme 1</vt:lpstr>
      <vt:lpstr>Using Reinforcement Learning to Control Grid Operation from Near-blackout to High Stability while Continuing to Serve Load</vt:lpstr>
      <vt:lpstr>Problem Statement and Solutions Researched</vt:lpstr>
      <vt:lpstr>Outline</vt:lpstr>
      <vt:lpstr>Project Objective and Purpose</vt:lpstr>
      <vt:lpstr> General Method</vt:lpstr>
      <vt:lpstr> General Method</vt:lpstr>
      <vt:lpstr>Defining the State Space and Security Metrics</vt:lpstr>
      <vt:lpstr>Actions and State Transitions</vt:lpstr>
      <vt:lpstr>Reward Objective Function</vt:lpstr>
      <vt:lpstr>Security / Stability Metrics</vt:lpstr>
      <vt:lpstr>Security / Stability -&gt; Reward Objective R^1</vt:lpstr>
      <vt:lpstr>Security / Stability -&gt; Reward Objective R^2</vt:lpstr>
      <vt:lpstr>Security / Stability -&gt; Reward Objective R^3</vt:lpstr>
      <vt:lpstr>Feasibility (3D) &amp; Reward (2D slice) Objective R^1</vt:lpstr>
      <vt:lpstr>Feasibility (3D) &amp; Reward (2D slice) Objective R^2</vt:lpstr>
      <vt:lpstr>Feasibility (3D) &amp; Reward (2D slice) Objective R^3</vt:lpstr>
      <vt:lpstr>Learning Results (Objective R^1)</vt:lpstr>
      <vt:lpstr>Learning Results (Objective R^2)</vt:lpstr>
      <vt:lpstr>Learning Results (Objective R^3)</vt:lpstr>
      <vt:lpstr>Learning Results (Objective R^3  w/ Prioritized Replay)</vt:lpstr>
      <vt:lpstr>Learning Results – Reward and Load Served (R^1)</vt:lpstr>
      <vt:lpstr>Learning Results – Reward and Load Served (R^2)</vt:lpstr>
      <vt:lpstr>Learning Results – Reward and Load Served (R^3)</vt:lpstr>
      <vt:lpstr>Learning Results – Reward and Load Served (R^3)</vt:lpstr>
      <vt:lpstr>Feasibility Space – 3D Navigation</vt:lpstr>
      <vt:lpstr>Example 3D Navigation (R^1)</vt:lpstr>
      <vt:lpstr>Example 3D Navigation (R^2)</vt:lpstr>
      <vt:lpstr>Example 3D Navigation (R^3)</vt:lpstr>
      <vt:lpstr>Example 3D Navigation (R^3)</vt:lpstr>
      <vt:lpstr>Example 3D Navigation Movie (R^1)</vt:lpstr>
      <vt:lpstr>Example 3D Navigation Movie (R^2)</vt:lpstr>
      <vt:lpstr>Example 3D Navigation Movie (R^3)</vt:lpstr>
      <vt:lpstr>Example 3D Navigation Movie (R^3)</vt:lpstr>
      <vt:lpstr>Conclusions</vt:lpstr>
      <vt:lpstr>Future Work</vt:lpstr>
      <vt:lpstr>Our Team – Sandia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Verzi, Stephen J</cp:lastModifiedBy>
  <cp:revision>400</cp:revision>
  <dcterms:created xsi:type="dcterms:W3CDTF">2017-10-14T01:15:26Z</dcterms:created>
  <dcterms:modified xsi:type="dcterms:W3CDTF">2022-07-06T04:01:09Z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0x010100174201CDC876D449A8DC8EE22FA89408</vt:lpwstr>
  </property>
</Properties>
</file>