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57" r:id="rId4"/>
    <p:sldId id="259" r:id="rId5"/>
    <p:sldId id="258" r:id="rId6"/>
    <p:sldId id="260" r:id="rId7"/>
    <p:sldId id="263" r:id="rId8"/>
    <p:sldId id="261" r:id="rId9"/>
    <p:sldId id="280" r:id="rId10"/>
    <p:sldId id="262" r:id="rId11"/>
    <p:sldId id="265" r:id="rId12"/>
    <p:sldId id="264" r:id="rId13"/>
    <p:sldId id="266" r:id="rId14"/>
    <p:sldId id="267" r:id="rId15"/>
    <p:sldId id="269" r:id="rId16"/>
    <p:sldId id="270" r:id="rId17"/>
    <p:sldId id="271" r:id="rId18"/>
    <p:sldId id="275" r:id="rId19"/>
    <p:sldId id="276" r:id="rId20"/>
    <p:sldId id="277" r:id="rId21"/>
    <p:sldId id="278" r:id="rId22"/>
    <p:sldId id="272" r:id="rId23"/>
    <p:sldId id="274" r:id="rId24"/>
    <p:sldId id="27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7"/>
      <p:italic r:id="rId27"/>
      <p:boldItalic r:id="rId27"/>
    </p:embeddedFont>
    <p:embeddedFont>
      <p:font typeface="Gill Sans MT" panose="020B0502020104020203" pitchFamily="34" charset="0"/>
      <p:regular r:id="rId27"/>
      <p:bold r:id="rId27"/>
      <p:italic r:id="rId27"/>
      <p:boldItalic r:id="rId27"/>
    </p:embeddedFont>
    <p:embeddedFont>
      <p:font typeface="Open Sans" panose="020B0606030504020204" pitchFamily="34" charset="0"/>
      <p:regular r:id="rId27"/>
      <p:bold r:id="rId27"/>
      <p:italic r:id="rId27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54AD3B0-F273-CD49-8F0E-DC28AB91C5D2}">
          <p14:sldIdLst>
            <p14:sldId id="256"/>
            <p14:sldId id="279"/>
            <p14:sldId id="257"/>
            <p14:sldId id="259"/>
            <p14:sldId id="258"/>
            <p14:sldId id="260"/>
            <p14:sldId id="263"/>
            <p14:sldId id="261"/>
            <p14:sldId id="280"/>
            <p14:sldId id="262"/>
            <p14:sldId id="265"/>
            <p14:sldId id="264"/>
            <p14:sldId id="266"/>
            <p14:sldId id="267"/>
            <p14:sldId id="269"/>
            <p14:sldId id="270"/>
            <p14:sldId id="271"/>
            <p14:sldId id="275"/>
            <p14:sldId id="276"/>
            <p14:sldId id="277"/>
            <p14:sldId id="278"/>
            <p14:sldId id="272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21" autoAdjust="0"/>
    <p:restoredTop sz="94859" autoAdjust="0"/>
  </p:normalViewPr>
  <p:slideViewPr>
    <p:cSldViewPr snapToGrid="0">
      <p:cViewPr varScale="1">
        <p:scale>
          <a:sx n="112" d="100"/>
          <a:sy n="112" d="100"/>
        </p:scale>
        <p:origin x="108" y="42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NUL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6757-9C0D-4702-BB97-A36D06B82A6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2660-DD1E-439C-A35C-08E699EA1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A8AEBE3-2A78-4553-A048-1052FD0BFCEE}"/>
              </a:ext>
            </a:extLst>
          </p:cNvPr>
          <p:cNvSpPr txBox="1"/>
          <p:nvPr userDrawn="1"/>
        </p:nvSpPr>
        <p:spPr>
          <a:xfrm>
            <a:off x="912699" y="1027565"/>
            <a:ext cx="36856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0" spc="150" baseline="0" dirty="0">
                <a:latin typeface="Open Sans" panose="020B0606030504020204" pitchFamily="34" charset="0"/>
              </a:rPr>
              <a:t>Exceptional service in the national interest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FA23B5-009B-43C4-80A7-C03C5E9B2438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3237716"/>
            <a:ext cx="5439594" cy="274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4D8E4C0-8EBE-47B3-A4E8-E3E997D9065E}"/>
              </a:ext>
            </a:extLst>
          </p:cNvPr>
          <p:cNvGrpSpPr/>
          <p:nvPr userDrawn="1"/>
        </p:nvGrpSpPr>
        <p:grpSpPr>
          <a:xfrm>
            <a:off x="966239" y="6037064"/>
            <a:ext cx="5992470" cy="682997"/>
            <a:chOff x="1131349" y="5584945"/>
            <a:chExt cx="5992470" cy="682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FB0AD0-7E5C-444F-A213-E4D1C978651D}"/>
                </a:ext>
              </a:extLst>
            </p:cNvPr>
            <p:cNvSpPr txBox="1"/>
            <p:nvPr/>
          </p:nvSpPr>
          <p:spPr>
            <a:xfrm>
              <a:off x="1131349" y="5776717"/>
              <a:ext cx="5992470" cy="491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800" b="0" i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Sandia National Laboratories is a </a:t>
              </a:r>
              <a:r>
                <a:rPr lang="en-US" sz="800" b="0" i="0" kern="1200" dirty="0" err="1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multimission</a:t>
              </a:r>
              <a:r>
                <a:rPr lang="en-US" sz="800" b="0" i="0" kern="1200" dirty="0">
                  <a:solidFill>
                    <a:schemeClr val="bg2">
                      <a:lumMod val="50000"/>
                    </a:schemeClr>
                  </a:solidFill>
                  <a:effectLst/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  </a:r>
              <a:endParaRPr lang="en-US" sz="800" b="0" i="0" dirty="0">
                <a:solidFill>
                  <a:schemeClr val="bg2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FF9DC8B-A630-4000-81A8-938ABB75B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9176" y="5584945"/>
              <a:ext cx="654939" cy="15919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AEFA8F-A32F-4615-854B-DA6C0554A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4924" y="5597275"/>
              <a:ext cx="463192" cy="134533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2DFD4-0E3A-4834-AD65-D98BBF3953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244" y="6517494"/>
            <a:ext cx="2341466" cy="235145"/>
          </a:xfrm>
        </p:spPr>
        <p:txBody>
          <a:bodyPr>
            <a:noAutofit/>
          </a:bodyPr>
          <a:lstStyle>
            <a:lvl1pPr marL="0" indent="0">
              <a:buNone/>
              <a:defRPr sz="800" b="1" i="0">
                <a:solidFill>
                  <a:schemeClr val="bg2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 sz="900"/>
            </a:lvl2pPr>
            <a:lvl3pPr marL="384030" indent="0">
              <a:buNone/>
              <a:defRPr sz="900"/>
            </a:lvl3pPr>
            <a:lvl4pPr marL="566901" indent="0">
              <a:buNone/>
              <a:defRPr sz="900"/>
            </a:lvl4pPr>
            <a:lvl5pPr marL="749772" indent="0">
              <a:buNone/>
              <a:defRPr sz="900"/>
            </a:lvl5pPr>
          </a:lstStyle>
          <a:p>
            <a:pPr lvl="0"/>
            <a:r>
              <a:rPr lang="en-US" dirty="0"/>
              <a:t>ENTER SAND20XX-XXXX 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5A8305-7B08-7546-BBD5-49325047FB8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39" y="479998"/>
            <a:ext cx="1278290" cy="49236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3D04E94B-3A59-0E41-8C45-B4E8BF8C03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6239" y="1415454"/>
            <a:ext cx="5992470" cy="1655158"/>
          </a:xfrm>
        </p:spPr>
        <p:txBody>
          <a:bodyPr anchor="b">
            <a:normAutofit/>
          </a:bodyPr>
          <a:lstStyle>
            <a:lvl1pPr marL="0" indent="3175" algn="l">
              <a:lnSpc>
                <a:spcPts val="3700"/>
              </a:lnSpc>
              <a:defRPr sz="3600" b="1" i="0" spc="31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49F3884-7C35-1E4F-BCDA-CD38F10FE8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3684" y="3458578"/>
            <a:ext cx="5915025" cy="941972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add Speakers/Authors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301E34A-815A-104F-9D50-3FDA42335D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4066" y="4544880"/>
            <a:ext cx="5915025" cy="801203"/>
          </a:xfrm>
        </p:spPr>
        <p:txBody>
          <a:bodyPr>
            <a:normAutofit/>
          </a:bodyPr>
          <a:lstStyle>
            <a:lvl1pPr marL="0" indent="0">
              <a:buNone/>
              <a:defRPr sz="1200" b="0" i="0" cap="all" spc="11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LOCATION OR ADDITIONAL CONTENT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893DD06-6732-3D43-AAFC-78DE88C101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84" y="5527183"/>
            <a:ext cx="5915025" cy="411162"/>
          </a:xfrm>
        </p:spPr>
        <p:txBody>
          <a:bodyPr>
            <a:normAutofit/>
          </a:bodyPr>
          <a:lstStyle>
            <a:lvl1pPr marL="0" indent="0">
              <a:buNone/>
              <a:defRPr sz="1200" b="0" i="0" spc="110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8403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66901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749772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Date Month DD, 20YY</a:t>
            </a:r>
          </a:p>
        </p:txBody>
      </p:sp>
    </p:spTree>
    <p:extLst>
      <p:ext uri="{BB962C8B-B14F-4D97-AF65-F5344CB8AC3E}">
        <p14:creationId xmlns:p14="http://schemas.microsoft.com/office/powerpoint/2010/main" val="37634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F14BC1-EF08-4D47-A220-B7A9E87E1F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225" y="2617445"/>
            <a:ext cx="10687050" cy="147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01159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384030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566901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749772" indent="0" algn="ctr">
              <a:buNone/>
              <a:defRPr sz="4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085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9" y="428098"/>
            <a:ext cx="9955268" cy="447391"/>
          </a:xfrm>
        </p:spPr>
        <p:txBody>
          <a:bodyPr/>
          <a:lstStyle>
            <a:lvl1pPr marL="0" indent="0" algn="l">
              <a:defRPr b="1" i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and Content - 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D9171B-1652-4839-9910-A84CBDD2A0B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0725" y="1361542"/>
            <a:ext cx="10726738" cy="4702708"/>
          </a:xfrm>
        </p:spPr>
        <p:txBody>
          <a:bodyPr/>
          <a:lstStyle>
            <a:lvl1pPr marL="225425" indent="-225425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29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00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771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42" indent="-182870">
              <a:buClrTx/>
              <a:buFont typeface="Wingdings" panose="05000000000000000000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1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649" y="417938"/>
            <a:ext cx="9955268" cy="447391"/>
          </a:xfrm>
        </p:spPr>
        <p:txBody>
          <a:bodyPr/>
          <a:lstStyle>
            <a:lvl1pPr marL="0" indent="0" algn="l">
              <a:defRPr b="1" i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Only -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938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48372-3C01-4DBA-9550-0F9C8B5D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3F0AA-09C9-4EE9-AAE1-8C831DC46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3D700-893A-49AD-81D4-209F3470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9600-64B8-4ED7-B301-89E0B07114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BA9A1-60F3-4C27-8CDE-106A049B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C20F6-0AB4-4F29-8D92-B16681B5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B82-8D19-48B1-8AFB-0162BB3F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0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13E1-4C28-4795-AB3E-717DBA116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42B27-57A2-4A94-B7DD-1EB3CB7D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27F7D-25E4-4C9B-8BEE-5132D109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9600-64B8-4ED7-B301-89E0B071143A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63851-B806-419E-8CEC-0D80393E7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157E-AF1B-477E-82C1-D03DB3C5E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3B82-8D19-48B1-8AFB-0162BB3F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649" y="417091"/>
            <a:ext cx="10883555" cy="447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648" y="1429233"/>
            <a:ext cx="10883556" cy="34336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0DB31C-AA7C-6846-8A0A-50CABE067D13}"/>
              </a:ext>
            </a:extLst>
          </p:cNvPr>
          <p:cNvSpPr txBox="1"/>
          <p:nvPr userDrawn="1"/>
        </p:nvSpPr>
        <p:spPr>
          <a:xfrm>
            <a:off x="11433986" y="6585590"/>
            <a:ext cx="63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BDBFEF-15AC-4523-A89A-651BE318B6DD}" type="slidenum">
              <a:rPr lang="en-US" sz="1050" b="0" i="0" smtClean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050" b="0" i="0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66" r:id="rId3"/>
    <p:sldLayoutId id="2147483685" r:id="rId4"/>
    <p:sldLayoutId id="2147483717" r:id="rId5"/>
    <p:sldLayoutId id="214748371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354" rtl="0" eaLnBrk="1" latinLnBrk="0" hangingPunct="1">
        <a:lnSpc>
          <a:spcPct val="85000"/>
        </a:lnSpc>
        <a:spcBef>
          <a:spcPct val="0"/>
        </a:spcBef>
        <a:buNone/>
        <a:defRPr sz="3000" b="1" i="0" kern="1200" cap="none" spc="1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354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tx1"/>
        </a:buClr>
        <a:buSzPct val="100000"/>
        <a:buFontTx/>
        <a:buNone/>
        <a:defRPr sz="20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384029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566900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749771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932642" indent="-182870" algn="l" defTabSz="914354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4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7388E2-F8C5-4AF0-9C38-EEC2AAA0E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SAND2022-9852 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99D0A-661F-4931-BE6D-5B0EACDD3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Shortest Path Navigation using Reinforcement Learning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67673-9FA0-47C7-A9E5-68F29B03EB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Srideep</a:t>
            </a:r>
            <a:r>
              <a:rPr lang="en-US" dirty="0"/>
              <a:t> </a:t>
            </a:r>
            <a:r>
              <a:rPr lang="en-US" dirty="0" err="1"/>
              <a:t>Musuvathy</a:t>
            </a:r>
            <a:r>
              <a:rPr lang="en-US" dirty="0"/>
              <a:t>, Tyson Bailey, Abel Osvaldo Gomez Rivera, Meghan Sahakian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AE05A-632E-4892-B6EC-C80FC9AD3D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RELACSS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5CB5-4D72-40F7-A68E-9C640F96F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7/14/2022</a:t>
            </a:r>
          </a:p>
        </p:txBody>
      </p:sp>
    </p:spTree>
    <p:extLst>
      <p:ext uri="{BB962C8B-B14F-4D97-AF65-F5344CB8AC3E}">
        <p14:creationId xmlns:p14="http://schemas.microsoft.com/office/powerpoint/2010/main" val="4998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9ECB-999E-45FB-99B6-7A3ABEB6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(State Space)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5521-5EE2-4FF6-99A7-9BBF71FC3F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So we changed the problem slightly, rather than keeping all nodes in memory as to which ones we’ve visited, we propose simply keeping track of what node we are on, and a subset of nodes we can see.</a:t>
            </a:r>
          </a:p>
          <a:p>
            <a:r>
              <a:rPr lang="en-US" dirty="0"/>
              <a:t>This means that if we have a very large network, we don’t need such a large input space.</a:t>
            </a:r>
          </a:p>
          <a:p>
            <a:r>
              <a:rPr lang="en-US" dirty="0"/>
              <a:t>We default it to 3 slots currently</a:t>
            </a:r>
          </a:p>
          <a:p>
            <a:r>
              <a:rPr lang="en-US" dirty="0"/>
              <a:t>The available nodes are filtered by the probability, then all remaining nodes are shuffled and the first 3 selected. </a:t>
            </a:r>
          </a:p>
          <a:p>
            <a:r>
              <a:rPr lang="en-US" dirty="0"/>
              <a:t>If less than 3 are available the slots will contain a 0 starting in the rightmost column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8F74D7-85E7-4334-BE14-CE54EEF0BEC2}"/>
              </a:ext>
            </a:extLst>
          </p:cNvPr>
          <p:cNvSpPr/>
          <p:nvPr/>
        </p:nvSpPr>
        <p:spPr>
          <a:xfrm>
            <a:off x="4689468" y="4999059"/>
            <a:ext cx="2582562" cy="350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39ECB-999E-45FB-99B6-7A3ABEB6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(State Space)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9A967D-3E7B-4734-B102-EBC5C754F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032719"/>
              </p:ext>
            </p:extLst>
          </p:nvPr>
        </p:nvGraphicFramePr>
        <p:xfrm>
          <a:off x="1616365" y="2821045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198">
                  <a:extLst>
                    <a:ext uri="{9D8B030D-6E8A-4147-A177-3AD203B41FA5}">
                      <a16:colId xmlns:a16="http://schemas.microsoft.com/office/drawing/2014/main" val="1614053958"/>
                    </a:ext>
                  </a:extLst>
                </a:gridCol>
                <a:gridCol w="930802">
                  <a:extLst>
                    <a:ext uri="{9D8B030D-6E8A-4147-A177-3AD203B41FA5}">
                      <a16:colId xmlns:a16="http://schemas.microsoft.com/office/drawing/2014/main" val="119717348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004470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2218368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741357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196982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35314709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39294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415410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422EC03-D60F-4C86-9B15-D92C1156E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84610"/>
              </p:ext>
            </p:extLst>
          </p:nvPr>
        </p:nvGraphicFramePr>
        <p:xfrm>
          <a:off x="2962658" y="4223096"/>
          <a:ext cx="44206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166">
                  <a:extLst>
                    <a:ext uri="{9D8B030D-6E8A-4147-A177-3AD203B41FA5}">
                      <a16:colId xmlns:a16="http://schemas.microsoft.com/office/drawing/2014/main" val="2097201416"/>
                    </a:ext>
                  </a:extLst>
                </a:gridCol>
                <a:gridCol w="1105166">
                  <a:extLst>
                    <a:ext uri="{9D8B030D-6E8A-4147-A177-3AD203B41FA5}">
                      <a16:colId xmlns:a16="http://schemas.microsoft.com/office/drawing/2014/main" val="1441488540"/>
                    </a:ext>
                  </a:extLst>
                </a:gridCol>
                <a:gridCol w="1105166">
                  <a:extLst>
                    <a:ext uri="{9D8B030D-6E8A-4147-A177-3AD203B41FA5}">
                      <a16:colId xmlns:a16="http://schemas.microsoft.com/office/drawing/2014/main" val="3036085601"/>
                    </a:ext>
                  </a:extLst>
                </a:gridCol>
                <a:gridCol w="1105166">
                  <a:extLst>
                    <a:ext uri="{9D8B030D-6E8A-4147-A177-3AD203B41FA5}">
                      <a16:colId xmlns:a16="http://schemas.microsoft.com/office/drawing/2014/main" val="3524020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Slot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58991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E3A886-18F7-4456-AFB2-4F44214D7259}"/>
              </a:ext>
            </a:extLst>
          </p:cNvPr>
          <p:cNvCxnSpPr>
            <a:cxnSpLocks/>
          </p:cNvCxnSpPr>
          <p:nvPr/>
        </p:nvCxnSpPr>
        <p:spPr>
          <a:xfrm>
            <a:off x="5340927" y="3326822"/>
            <a:ext cx="0" cy="860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4A1D192-3C6F-40DA-8DB6-D5C0F7B64E61}"/>
              </a:ext>
            </a:extLst>
          </p:cNvPr>
          <p:cNvSpPr txBox="1"/>
          <p:nvPr/>
        </p:nvSpPr>
        <p:spPr>
          <a:xfrm>
            <a:off x="3601995" y="46297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11FBF1-3BE6-4627-9548-1E32F97CFC7E}"/>
              </a:ext>
            </a:extLst>
          </p:cNvPr>
          <p:cNvSpPr txBox="1"/>
          <p:nvPr/>
        </p:nvSpPr>
        <p:spPr>
          <a:xfrm>
            <a:off x="4578179" y="4593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6605E-C6D8-4F65-A138-500CE64F1042}"/>
              </a:ext>
            </a:extLst>
          </p:cNvPr>
          <p:cNvSpPr txBox="1"/>
          <p:nvPr/>
        </p:nvSpPr>
        <p:spPr>
          <a:xfrm>
            <a:off x="5679063" y="4593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751BA-1421-41F4-BD9F-6581D97E70B8}"/>
              </a:ext>
            </a:extLst>
          </p:cNvPr>
          <p:cNvSpPr txBox="1"/>
          <p:nvPr/>
        </p:nvSpPr>
        <p:spPr>
          <a:xfrm>
            <a:off x="6629104" y="4593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F453D-927B-416C-964D-DA9CF1069F90}"/>
              </a:ext>
            </a:extLst>
          </p:cNvPr>
          <p:cNvSpPr txBox="1"/>
          <p:nvPr/>
        </p:nvSpPr>
        <p:spPr>
          <a:xfrm>
            <a:off x="3752838" y="50161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68C70-C6B3-4FEC-9DCF-EB453BA94A64}"/>
              </a:ext>
            </a:extLst>
          </p:cNvPr>
          <p:cNvSpPr txBox="1"/>
          <p:nvPr/>
        </p:nvSpPr>
        <p:spPr>
          <a:xfrm>
            <a:off x="4729022" y="4980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AE2EC0-EE2A-42A9-B757-17F137C3114F}"/>
              </a:ext>
            </a:extLst>
          </p:cNvPr>
          <p:cNvSpPr txBox="1"/>
          <p:nvPr/>
        </p:nvSpPr>
        <p:spPr>
          <a:xfrm>
            <a:off x="5829906" y="4980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58A6A-84DE-4E38-A865-616906BD6774}"/>
              </a:ext>
            </a:extLst>
          </p:cNvPr>
          <p:cNvSpPr txBox="1"/>
          <p:nvPr/>
        </p:nvSpPr>
        <p:spPr>
          <a:xfrm>
            <a:off x="6779947" y="4980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AC97D73-AEF6-467D-8FA5-14BDBCF9A65F}"/>
              </a:ext>
            </a:extLst>
          </p:cNvPr>
          <p:cNvSpPr/>
          <p:nvPr/>
        </p:nvSpPr>
        <p:spPr>
          <a:xfrm rot="10800000" flipV="1">
            <a:off x="7461531" y="5016117"/>
            <a:ext cx="3355819" cy="499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Randomized Order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7446AC56-9AA8-41C0-89F4-216684F06C84}"/>
              </a:ext>
            </a:extLst>
          </p:cNvPr>
          <p:cNvSpPr/>
          <p:nvPr/>
        </p:nvSpPr>
        <p:spPr>
          <a:xfrm>
            <a:off x="523425" y="4138522"/>
            <a:ext cx="2399679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 0 selected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4268ACC-E5AB-4F5C-A6F6-DA1F205B24B3}"/>
              </a:ext>
            </a:extLst>
          </p:cNvPr>
          <p:cNvSpPr/>
          <p:nvPr/>
        </p:nvSpPr>
        <p:spPr>
          <a:xfrm>
            <a:off x="933333" y="4676591"/>
            <a:ext cx="2629108" cy="11468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Selects slot that contains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3CB67F-409E-40FD-A0B9-CA54D8CA0492}"/>
              </a:ext>
            </a:extLst>
          </p:cNvPr>
          <p:cNvSpPr txBox="1"/>
          <p:nvPr/>
        </p:nvSpPr>
        <p:spPr>
          <a:xfrm>
            <a:off x="4021293" y="53667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0C8BA7-2C12-4197-905F-5AF4B7C47B49}"/>
              </a:ext>
            </a:extLst>
          </p:cNvPr>
          <p:cNvSpPr txBox="1"/>
          <p:nvPr/>
        </p:nvSpPr>
        <p:spPr>
          <a:xfrm>
            <a:off x="4997477" y="5330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AAEF55-F1D8-4D41-A16B-2AFB826379B3}"/>
              </a:ext>
            </a:extLst>
          </p:cNvPr>
          <p:cNvSpPr txBox="1"/>
          <p:nvPr/>
        </p:nvSpPr>
        <p:spPr>
          <a:xfrm>
            <a:off x="6098361" y="5330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3B5BED-AD16-4456-849F-6E8910BAD967}"/>
              </a:ext>
            </a:extLst>
          </p:cNvPr>
          <p:cNvSpPr txBox="1"/>
          <p:nvPr/>
        </p:nvSpPr>
        <p:spPr>
          <a:xfrm>
            <a:off x="7048402" y="53309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59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450B-6A83-48B8-8FA2-E696D389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(Action Space)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49416-AD71-41EA-B12D-6DB8D39698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Similar to the state space, we chose to reduce our action space from enumerating all possible nodes we can visit, we constrain it to only being able to select a slot from the visible/available nodes.</a:t>
            </a:r>
          </a:p>
          <a:p>
            <a:r>
              <a:rPr lang="en-US" dirty="0"/>
              <a:t>If the agent selects an empty slot that is a “do nothing” action.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E41CABB-6ACB-42D7-927D-D20BFC22605B}"/>
              </a:ext>
            </a:extLst>
          </p:cNvPr>
          <p:cNvGraphicFramePr>
            <a:graphicFrameLocks noGrp="1"/>
          </p:cNvGraphicFramePr>
          <p:nvPr/>
        </p:nvGraphicFramePr>
        <p:xfrm>
          <a:off x="1651000" y="5360656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300236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460616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0773826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226869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792504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7904059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78925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7589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709D988-8928-44AE-BE6A-7E325C8F9FCB}"/>
              </a:ext>
            </a:extLst>
          </p:cNvPr>
          <p:cNvGraphicFramePr>
            <a:graphicFrameLocks noGrp="1"/>
          </p:cNvGraphicFramePr>
          <p:nvPr/>
        </p:nvGraphicFramePr>
        <p:xfrm>
          <a:off x="4816763" y="6176963"/>
          <a:ext cx="11614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474">
                  <a:extLst>
                    <a:ext uri="{9D8B030D-6E8A-4147-A177-3AD203B41FA5}">
                      <a16:colId xmlns:a16="http://schemas.microsoft.com/office/drawing/2014/main" val="1359042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1,2,3…n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69431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37ADE5-0535-45F5-9899-4FB7361CEAFF}"/>
              </a:ext>
            </a:extLst>
          </p:cNvPr>
          <p:cNvCxnSpPr>
            <a:endCxn id="6" idx="0"/>
          </p:cNvCxnSpPr>
          <p:nvPr/>
        </p:nvCxnSpPr>
        <p:spPr>
          <a:xfrm>
            <a:off x="5397500" y="5791200"/>
            <a:ext cx="0" cy="38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0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FF1E-E9AE-4C1F-8C23-1192CCBE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7419-BB0C-4F1B-95AC-AD0BFECF09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After taking 10000 timesteps training (not that long) the below is an example run</a:t>
            </a:r>
          </a:p>
          <a:p>
            <a:r>
              <a:rPr lang="en-US" dirty="0"/>
              <a:t>For the following run, our agent started on s1, and could see s2. It chose to move to s2. </a:t>
            </a:r>
          </a:p>
          <a:p>
            <a:r>
              <a:rPr lang="en-US" dirty="0"/>
              <a:t>Then it was in s2 and was able to see s3 or s1, so it chose to go to s3.</a:t>
            </a:r>
          </a:p>
          <a:p>
            <a:r>
              <a:rPr lang="en-US" dirty="0"/>
              <a:t>Finally while it was in s3, the chances of seeing s7 are quite high and it took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22E2E-7473-4CDC-B818-E0B7945B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5" y="5332485"/>
            <a:ext cx="12157805" cy="9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FF1E-E9AE-4C1F-8C23-1192CCBE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7419-BB0C-4F1B-95AC-AD0BFECF09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Another example from the same training run</a:t>
            </a:r>
          </a:p>
          <a:p>
            <a:r>
              <a:rPr lang="en-US" dirty="0"/>
              <a:t>For the following run, our agent started on s1, but couldn’t see anything so it wasn’t able to move. </a:t>
            </a:r>
          </a:p>
          <a:p>
            <a:r>
              <a:rPr lang="en-US" dirty="0"/>
              <a:t>The next round it could see s2. It chose to move to s2. </a:t>
            </a:r>
          </a:p>
          <a:p>
            <a:r>
              <a:rPr lang="en-US" dirty="0"/>
              <a:t>Then it was in s2 and was able to see s7, so it chose to go to s7.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9F988-E244-4150-ACCD-49B736C18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4" y="5222297"/>
            <a:ext cx="11963012" cy="9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FF1E-E9AE-4C1F-8C23-1192CCBE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7419-BB0C-4F1B-95AC-AD0BFECF09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Another example from the same training run</a:t>
            </a:r>
          </a:p>
          <a:p>
            <a:r>
              <a:rPr lang="en-US" dirty="0"/>
              <a:t>For the following run, our agent started on s1, and it could see all 3 edges.</a:t>
            </a:r>
          </a:p>
          <a:p>
            <a:r>
              <a:rPr lang="en-US" dirty="0"/>
              <a:t>Here it can decide, does it go to s7 or s3, it chooses s7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77059-6A96-4424-BAA1-31964E843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2" y="5191124"/>
            <a:ext cx="12092836" cy="6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FF1E-E9AE-4C1F-8C23-1192CCBE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7419-BB0C-4F1B-95AC-AD0BFECF09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Another example from the same training run</a:t>
            </a:r>
          </a:p>
          <a:p>
            <a:r>
              <a:rPr lang="en-US" dirty="0"/>
              <a:t>This does the same thing as last run, but if you note, all the prior runs, picked the 0</a:t>
            </a:r>
            <a:r>
              <a:rPr lang="en-US" baseline="30000" dirty="0"/>
              <a:t>th</a:t>
            </a:r>
            <a:r>
              <a:rPr lang="en-US" dirty="0"/>
              <a:t> slot every time, it just happened to be that the best action was in slot 0 each time. </a:t>
            </a:r>
          </a:p>
          <a:p>
            <a:r>
              <a:rPr lang="en-US" dirty="0"/>
              <a:t>However, this example shows the agent learned that 7 was the important number and not slot 0.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38F7F-5ED2-4862-8F68-6BBCC9CDB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" y="5055177"/>
            <a:ext cx="12136829" cy="57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FF1E-E9AE-4C1F-8C23-1192CCBEE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7419-BB0C-4F1B-95AC-AD0BFECF09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Finally just to show, we do have the possible nodes in a shuffled order, this is the code that defines the path, you can see 3,7,1 in the code, but the state below shows 1,3,7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38F7F-5ED2-4862-8F68-6BBCC9CDB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1" y="6176963"/>
            <a:ext cx="12136829" cy="576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5A7C4C-5B22-41D6-B035-19022CE7FC35}"/>
              </a:ext>
            </a:extLst>
          </p:cNvPr>
          <p:cNvSpPr txBox="1"/>
          <p:nvPr/>
        </p:nvSpPr>
        <p:spPr>
          <a:xfrm>
            <a:off x="1032164" y="3429000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self.lookup</a:t>
            </a:r>
            <a:r>
              <a:rPr lang="en-US" dirty="0"/>
              <a:t> = {</a:t>
            </a:r>
          </a:p>
          <a:p>
            <a:r>
              <a:rPr lang="en-US" dirty="0"/>
              <a:t>            1 : [2],</a:t>
            </a:r>
          </a:p>
          <a:p>
            <a:r>
              <a:rPr lang="en-US" dirty="0"/>
              <a:t>            2 : [3,7,1],</a:t>
            </a:r>
          </a:p>
          <a:p>
            <a:r>
              <a:rPr lang="en-US" dirty="0"/>
              <a:t>            3 : [4,6,7,2],</a:t>
            </a:r>
          </a:p>
          <a:p>
            <a:r>
              <a:rPr lang="en-US" dirty="0"/>
              <a:t>            4 : [5,3],</a:t>
            </a:r>
          </a:p>
          <a:p>
            <a:r>
              <a:rPr lang="en-US" dirty="0"/>
              <a:t>            5 : [4],</a:t>
            </a:r>
          </a:p>
          <a:p>
            <a:r>
              <a:rPr lang="en-US" dirty="0"/>
              <a:t>            6 : [3],</a:t>
            </a:r>
          </a:p>
          <a:p>
            <a:r>
              <a:rPr lang="en-US" dirty="0"/>
              <a:t>            7 : [2,3]</a:t>
            </a:r>
          </a:p>
          <a:p>
            <a:r>
              <a:rPr lang="en-US" dirty="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35245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BD8E-0C27-496E-B0E8-97CB6F87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it more interesting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85AAB-3B44-4DB9-8B13-A252BB1B0A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Next we asked the question, can we learn on a more general graph and then perform the same experiment on the same smaller graph and achieve our desired goal?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0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44D6-ADA8-4DE6-A6CB-9825D42A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E35E0-2C67-4375-97A8-711A6C1C20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20 node fully connected graph.</a:t>
            </a:r>
          </a:p>
          <a:p>
            <a:r>
              <a:rPr lang="en-US" dirty="0"/>
              <a:t>Green lines indicate active edges for a given timestep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BB874-551B-481C-8A9F-AD5D52CBD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45" y="2162086"/>
            <a:ext cx="4645873" cy="45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AB18-79E2-467A-8E22-A07A7CBB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RL in 60 seconds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4246FAA-8D05-4DB3-AF36-D6477FF0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314" y="4117328"/>
            <a:ext cx="2499011" cy="156188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995961"/>
                      <a:gd name="connsiteY0" fmla="*/ 0 h 1872476"/>
                      <a:gd name="connsiteX1" fmla="*/ 569233 w 2995961"/>
                      <a:gd name="connsiteY1" fmla="*/ 0 h 1872476"/>
                      <a:gd name="connsiteX2" fmla="*/ 1078546 w 2995961"/>
                      <a:gd name="connsiteY2" fmla="*/ 0 h 1872476"/>
                      <a:gd name="connsiteX3" fmla="*/ 1617819 w 2995961"/>
                      <a:gd name="connsiteY3" fmla="*/ 0 h 1872476"/>
                      <a:gd name="connsiteX4" fmla="*/ 2246971 w 2995961"/>
                      <a:gd name="connsiteY4" fmla="*/ 0 h 1872476"/>
                      <a:gd name="connsiteX5" fmla="*/ 2995961 w 2995961"/>
                      <a:gd name="connsiteY5" fmla="*/ 0 h 1872476"/>
                      <a:gd name="connsiteX6" fmla="*/ 2995961 w 2995961"/>
                      <a:gd name="connsiteY6" fmla="*/ 586709 h 1872476"/>
                      <a:gd name="connsiteX7" fmla="*/ 2995961 w 2995961"/>
                      <a:gd name="connsiteY7" fmla="*/ 1154694 h 1872476"/>
                      <a:gd name="connsiteX8" fmla="*/ 2995961 w 2995961"/>
                      <a:gd name="connsiteY8" fmla="*/ 1872476 h 1872476"/>
                      <a:gd name="connsiteX9" fmla="*/ 2396769 w 2995961"/>
                      <a:gd name="connsiteY9" fmla="*/ 1872476 h 1872476"/>
                      <a:gd name="connsiteX10" fmla="*/ 1857496 w 2995961"/>
                      <a:gd name="connsiteY10" fmla="*/ 1872476 h 1872476"/>
                      <a:gd name="connsiteX11" fmla="*/ 1198384 w 2995961"/>
                      <a:gd name="connsiteY11" fmla="*/ 1872476 h 1872476"/>
                      <a:gd name="connsiteX12" fmla="*/ 629152 w 2995961"/>
                      <a:gd name="connsiteY12" fmla="*/ 1872476 h 1872476"/>
                      <a:gd name="connsiteX13" fmla="*/ 0 w 2995961"/>
                      <a:gd name="connsiteY13" fmla="*/ 1872476 h 1872476"/>
                      <a:gd name="connsiteX14" fmla="*/ 0 w 2995961"/>
                      <a:gd name="connsiteY14" fmla="*/ 1229593 h 1872476"/>
                      <a:gd name="connsiteX15" fmla="*/ 0 w 2995961"/>
                      <a:gd name="connsiteY15" fmla="*/ 624159 h 1872476"/>
                      <a:gd name="connsiteX16" fmla="*/ 0 w 2995961"/>
                      <a:gd name="connsiteY16" fmla="*/ 0 h 1872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95961" h="1872476" fill="none" extrusionOk="0">
                        <a:moveTo>
                          <a:pt x="0" y="0"/>
                        </a:moveTo>
                        <a:cubicBezTo>
                          <a:pt x="250081" y="17915"/>
                          <a:pt x="432594" y="-124"/>
                          <a:pt x="569233" y="0"/>
                        </a:cubicBezTo>
                        <a:cubicBezTo>
                          <a:pt x="705872" y="124"/>
                          <a:pt x="894963" y="-15665"/>
                          <a:pt x="1078546" y="0"/>
                        </a:cubicBezTo>
                        <a:cubicBezTo>
                          <a:pt x="1262129" y="15665"/>
                          <a:pt x="1509863" y="2445"/>
                          <a:pt x="1617819" y="0"/>
                        </a:cubicBezTo>
                        <a:cubicBezTo>
                          <a:pt x="1725775" y="-2445"/>
                          <a:pt x="2061813" y="-20467"/>
                          <a:pt x="2246971" y="0"/>
                        </a:cubicBezTo>
                        <a:cubicBezTo>
                          <a:pt x="2432129" y="20467"/>
                          <a:pt x="2631923" y="20421"/>
                          <a:pt x="2995961" y="0"/>
                        </a:cubicBezTo>
                        <a:cubicBezTo>
                          <a:pt x="3015094" y="277888"/>
                          <a:pt x="2974706" y="383356"/>
                          <a:pt x="2995961" y="586709"/>
                        </a:cubicBezTo>
                        <a:cubicBezTo>
                          <a:pt x="3017216" y="790062"/>
                          <a:pt x="3017556" y="870773"/>
                          <a:pt x="2995961" y="1154694"/>
                        </a:cubicBezTo>
                        <a:cubicBezTo>
                          <a:pt x="2974366" y="1438615"/>
                          <a:pt x="2978036" y="1549557"/>
                          <a:pt x="2995961" y="1872476"/>
                        </a:cubicBezTo>
                        <a:cubicBezTo>
                          <a:pt x="2745632" y="1881024"/>
                          <a:pt x="2566103" y="1881820"/>
                          <a:pt x="2396769" y="1872476"/>
                        </a:cubicBezTo>
                        <a:cubicBezTo>
                          <a:pt x="2227435" y="1863132"/>
                          <a:pt x="1995387" y="1872132"/>
                          <a:pt x="1857496" y="1872476"/>
                        </a:cubicBezTo>
                        <a:cubicBezTo>
                          <a:pt x="1719605" y="1872820"/>
                          <a:pt x="1449920" y="1901222"/>
                          <a:pt x="1198384" y="1872476"/>
                        </a:cubicBezTo>
                        <a:cubicBezTo>
                          <a:pt x="946848" y="1843730"/>
                          <a:pt x="882188" y="1884523"/>
                          <a:pt x="629152" y="1872476"/>
                        </a:cubicBezTo>
                        <a:cubicBezTo>
                          <a:pt x="376116" y="1860429"/>
                          <a:pt x="217647" y="1884322"/>
                          <a:pt x="0" y="1872476"/>
                        </a:cubicBezTo>
                        <a:cubicBezTo>
                          <a:pt x="762" y="1730867"/>
                          <a:pt x="-23675" y="1397991"/>
                          <a:pt x="0" y="1229593"/>
                        </a:cubicBezTo>
                        <a:cubicBezTo>
                          <a:pt x="23675" y="1061195"/>
                          <a:pt x="-20474" y="905897"/>
                          <a:pt x="0" y="624159"/>
                        </a:cubicBezTo>
                        <a:cubicBezTo>
                          <a:pt x="20474" y="342421"/>
                          <a:pt x="-27722" y="303923"/>
                          <a:pt x="0" y="0"/>
                        </a:cubicBezTo>
                        <a:close/>
                      </a:path>
                      <a:path w="2995961" h="1872476" stroke="0" extrusionOk="0">
                        <a:moveTo>
                          <a:pt x="0" y="0"/>
                        </a:moveTo>
                        <a:cubicBezTo>
                          <a:pt x="210296" y="-26609"/>
                          <a:pt x="405580" y="-11560"/>
                          <a:pt x="569233" y="0"/>
                        </a:cubicBezTo>
                        <a:cubicBezTo>
                          <a:pt x="732886" y="11560"/>
                          <a:pt x="939867" y="1468"/>
                          <a:pt x="1078546" y="0"/>
                        </a:cubicBezTo>
                        <a:cubicBezTo>
                          <a:pt x="1217225" y="-1468"/>
                          <a:pt x="1462285" y="-21473"/>
                          <a:pt x="1737657" y="0"/>
                        </a:cubicBezTo>
                        <a:cubicBezTo>
                          <a:pt x="2013029" y="21473"/>
                          <a:pt x="2034318" y="16694"/>
                          <a:pt x="2306890" y="0"/>
                        </a:cubicBezTo>
                        <a:cubicBezTo>
                          <a:pt x="2579462" y="-16694"/>
                          <a:pt x="2820784" y="15473"/>
                          <a:pt x="2995961" y="0"/>
                        </a:cubicBezTo>
                        <a:cubicBezTo>
                          <a:pt x="3023090" y="269298"/>
                          <a:pt x="2969096" y="508952"/>
                          <a:pt x="2995961" y="661608"/>
                        </a:cubicBezTo>
                        <a:cubicBezTo>
                          <a:pt x="3022826" y="814264"/>
                          <a:pt x="3020035" y="1135373"/>
                          <a:pt x="2995961" y="1285767"/>
                        </a:cubicBezTo>
                        <a:cubicBezTo>
                          <a:pt x="2971887" y="1436161"/>
                          <a:pt x="2998671" y="1635896"/>
                          <a:pt x="2995961" y="1872476"/>
                        </a:cubicBezTo>
                        <a:cubicBezTo>
                          <a:pt x="2806909" y="1879898"/>
                          <a:pt x="2574272" y="1880229"/>
                          <a:pt x="2456688" y="1872476"/>
                        </a:cubicBezTo>
                        <a:cubicBezTo>
                          <a:pt x="2339104" y="1864723"/>
                          <a:pt x="2079394" y="1894290"/>
                          <a:pt x="1857496" y="1872476"/>
                        </a:cubicBezTo>
                        <a:cubicBezTo>
                          <a:pt x="1635598" y="1850662"/>
                          <a:pt x="1420157" y="1861686"/>
                          <a:pt x="1258304" y="1872476"/>
                        </a:cubicBezTo>
                        <a:cubicBezTo>
                          <a:pt x="1096451" y="1883266"/>
                          <a:pt x="881322" y="1867223"/>
                          <a:pt x="689071" y="1872476"/>
                        </a:cubicBezTo>
                        <a:cubicBezTo>
                          <a:pt x="496820" y="1877729"/>
                          <a:pt x="277939" y="1874508"/>
                          <a:pt x="0" y="1872476"/>
                        </a:cubicBezTo>
                        <a:cubicBezTo>
                          <a:pt x="-16050" y="1646541"/>
                          <a:pt x="-29073" y="1435412"/>
                          <a:pt x="0" y="1210868"/>
                        </a:cubicBezTo>
                        <a:cubicBezTo>
                          <a:pt x="29073" y="986324"/>
                          <a:pt x="28440" y="687551"/>
                          <a:pt x="0" y="549260"/>
                        </a:cubicBezTo>
                        <a:cubicBezTo>
                          <a:pt x="-28440" y="410969"/>
                          <a:pt x="16225" y="1762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3CCF60-4614-4E18-886D-6DC745312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273" y="4484234"/>
            <a:ext cx="741538" cy="83687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A01CF66-D233-4866-BBA0-9EBBE928189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084325" y="4898270"/>
            <a:ext cx="536948" cy="440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5A5DCCE-6E11-43E5-8730-D0502D342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10" y="4397041"/>
            <a:ext cx="741538" cy="83687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094966-F59E-424A-85D4-C00742A2DC01}"/>
              </a:ext>
            </a:extLst>
          </p:cNvPr>
          <p:cNvCxnSpPr>
            <a:cxnSpLocks/>
            <a:stCxn id="7" idx="3"/>
            <a:endCxn id="4" idx="1"/>
          </p:cNvCxnSpPr>
          <p:nvPr/>
        </p:nvCxnSpPr>
        <p:spPr>
          <a:xfrm>
            <a:off x="4065748" y="4815481"/>
            <a:ext cx="519566" cy="82789"/>
          </a:xfrm>
          <a:prstGeom prst="straightConnector1">
            <a:avLst/>
          </a:prstGeom>
          <a:ln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444D5F-9E99-4AD9-9A5D-65BE31DB480E}"/>
              </a:ext>
            </a:extLst>
          </p:cNvPr>
          <p:cNvSpPr txBox="1"/>
          <p:nvPr/>
        </p:nvSpPr>
        <p:spPr>
          <a:xfrm>
            <a:off x="7325728" y="5321067"/>
            <a:ext cx="1647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Offensive Agent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4924-5C2D-4713-BC26-5B2E4C231CF5}"/>
              </a:ext>
            </a:extLst>
          </p:cNvPr>
          <p:cNvSpPr txBox="1"/>
          <p:nvPr/>
        </p:nvSpPr>
        <p:spPr>
          <a:xfrm>
            <a:off x="2878822" y="5251197"/>
            <a:ext cx="182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Defensive Agent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CC652-2ED2-4C7E-B84F-01C84D9E09D2}"/>
              </a:ext>
            </a:extLst>
          </p:cNvPr>
          <p:cNvSpPr txBox="1"/>
          <p:nvPr/>
        </p:nvSpPr>
        <p:spPr>
          <a:xfrm>
            <a:off x="5114943" y="5702771"/>
            <a:ext cx="167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Network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681B30-75AB-4F53-ACD9-CCF964BE8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161" y="1699967"/>
            <a:ext cx="3507658" cy="18821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3151BF-EDF9-4A65-A0D4-781847E23BF3}"/>
              </a:ext>
            </a:extLst>
          </p:cNvPr>
          <p:cNvSpPr txBox="1"/>
          <p:nvPr/>
        </p:nvSpPr>
        <p:spPr>
          <a:xfrm>
            <a:off x="3694979" y="6157946"/>
            <a:ext cx="48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test and protect our systems?</a:t>
            </a:r>
          </a:p>
        </p:txBody>
      </p:sp>
    </p:spTree>
    <p:extLst>
      <p:ext uri="{BB962C8B-B14F-4D97-AF65-F5344CB8AC3E}">
        <p14:creationId xmlns:p14="http://schemas.microsoft.com/office/powerpoint/2010/main" val="2398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A27F-BCAD-444B-AE47-2B685121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7990A-989E-46F7-8D2D-94FE822864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agent was successful on the smaller graph starting from s1 similar to the earlier experiments. </a:t>
            </a:r>
          </a:p>
          <a:p>
            <a:r>
              <a:rPr lang="en-US" dirty="0"/>
              <a:t>However, repeated running based on probabilities it occasionally jumped into a segment of the network it got stuck in (namely s4/s5), more training might be required</a:t>
            </a:r>
          </a:p>
          <a:p>
            <a:r>
              <a:rPr lang="en-US" dirty="0"/>
              <a:t>Would this work in a higher fidelity environment?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F3486A7-BCCB-4EA7-936B-3673C0D3D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984" y="3021286"/>
            <a:ext cx="1867875" cy="3613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B921-CAFA-4F20-B3F8-EFF7486B2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48" y="3429000"/>
            <a:ext cx="3434200" cy="338343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444BEB6-1D62-48FC-B597-3A1CDD850799}"/>
              </a:ext>
            </a:extLst>
          </p:cNvPr>
          <p:cNvSpPr/>
          <p:nvPr/>
        </p:nvSpPr>
        <p:spPr>
          <a:xfrm>
            <a:off x="7050024" y="4572000"/>
            <a:ext cx="1243584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B96F-CF21-4D60-9C2B-1C2AEC1B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Fidelity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3FB10-BF47-4694-9E7D-A4411C3006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Built the above network in </a:t>
            </a:r>
            <a:r>
              <a:rPr lang="en-US" dirty="0" err="1"/>
              <a:t>Septre</a:t>
            </a:r>
            <a:r>
              <a:rPr lang="en-US" dirty="0"/>
              <a:t>, using virtual machines.</a:t>
            </a:r>
          </a:p>
          <a:p>
            <a:r>
              <a:rPr lang="en-US" dirty="0"/>
              <a:t>Built a translation layer to enable moving around between machines.</a:t>
            </a:r>
          </a:p>
          <a:p>
            <a:r>
              <a:rPr lang="en-US" dirty="0"/>
              <a:t>Built a tool to search for a target file on the machine</a:t>
            </a:r>
          </a:p>
          <a:p>
            <a:r>
              <a:rPr lang="en-US" dirty="0"/>
              <a:t>Check for any missing edges, and force the agent to return to the last node it has full access to.</a:t>
            </a:r>
          </a:p>
          <a:p>
            <a:r>
              <a:rPr lang="en-US" dirty="0"/>
              <a:t>Built a python script that turns the network edge between s2 and s7 on and off for a minute at a time.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C54D5-2094-4A5C-AD15-84120EDA85F3}"/>
              </a:ext>
            </a:extLst>
          </p:cNvPr>
          <p:cNvSpPr/>
          <p:nvPr/>
        </p:nvSpPr>
        <p:spPr>
          <a:xfrm>
            <a:off x="3894178" y="5064492"/>
            <a:ext cx="3071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worked!</a:t>
            </a:r>
          </a:p>
        </p:txBody>
      </p:sp>
    </p:spTree>
    <p:extLst>
      <p:ext uri="{BB962C8B-B14F-4D97-AF65-F5344CB8AC3E}">
        <p14:creationId xmlns:p14="http://schemas.microsoft.com/office/powerpoint/2010/main" val="14590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6E29-D0A5-435C-B710-979C827D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A0A00-75EA-44EF-95E3-1188247B0A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This approach seems to work well with some appearance of generalization</a:t>
            </a:r>
          </a:p>
          <a:p>
            <a:pPr lvl="1"/>
            <a:r>
              <a:rPr lang="en-US" dirty="0"/>
              <a:t>It avoids hardcoding the underlying graph structure.</a:t>
            </a:r>
          </a:p>
          <a:p>
            <a:pPr lvl="1"/>
            <a:r>
              <a:rPr lang="en-US" dirty="0"/>
              <a:t>It prevents you from requiring total knowledge of all nodes present ahead of time</a:t>
            </a:r>
          </a:p>
          <a:p>
            <a:pPr lvl="1"/>
            <a:r>
              <a:rPr lang="en-US" dirty="0"/>
              <a:t>It avoids having a static policy that fails when an edge is removed, because it prefers the policy and the edge isn’t in the state. 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Got stuck in the smaller graph, more training may fix this</a:t>
            </a:r>
          </a:p>
          <a:p>
            <a:pPr lvl="1"/>
            <a:r>
              <a:rPr lang="en-US" dirty="0"/>
              <a:t>Larger graphs (200 nodes) may require a LOT more time to train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A7F4-DEE1-4C7A-AF70-F49395BB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9898-F7F7-45E4-A11D-124E4F538F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define what a target machine is? In this case we consider S7 to be our goal node, we could replace the “hard coded” S7 with a node that has a flag of interest. </a:t>
            </a:r>
          </a:p>
          <a:p>
            <a:r>
              <a:rPr lang="en-US" dirty="0"/>
              <a:t>How would this affect the problem? This becomes a shortest path from all nodes to all other nodes (</a:t>
            </a:r>
            <a:r>
              <a:rPr lang="en-US" dirty="0" err="1"/>
              <a:t>Dijkstras</a:t>
            </a:r>
            <a:r>
              <a:rPr lang="en-US" dirty="0"/>
              <a:t> algorithm)</a:t>
            </a:r>
          </a:p>
          <a:p>
            <a:r>
              <a:rPr lang="en-US" dirty="0"/>
              <a:t>Requires a translation layer to work in the target environment</a:t>
            </a:r>
          </a:p>
        </p:txBody>
      </p:sp>
    </p:spTree>
    <p:extLst>
      <p:ext uri="{BB962C8B-B14F-4D97-AF65-F5344CB8AC3E}">
        <p14:creationId xmlns:p14="http://schemas.microsoft.com/office/powerpoint/2010/main" val="32093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A7F4-DEE1-4C7A-AF70-F49395BB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39898-F7F7-45E4-A11D-124E4F538F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Defensive Agent experimentation</a:t>
            </a:r>
          </a:p>
          <a:p>
            <a:r>
              <a:rPr lang="en-US" dirty="0"/>
              <a:t>Improve fidelity of target environment</a:t>
            </a:r>
          </a:p>
          <a:p>
            <a:r>
              <a:rPr lang="en-US" dirty="0"/>
              <a:t>Continue Attacking Agent training</a:t>
            </a:r>
          </a:p>
          <a:p>
            <a:pPr lvl="1"/>
            <a:r>
              <a:rPr lang="en-US" dirty="0"/>
              <a:t>Possibly compare other RL algorithms</a:t>
            </a:r>
          </a:p>
          <a:p>
            <a:pPr lvl="1"/>
            <a:r>
              <a:rPr lang="en-US" dirty="0"/>
              <a:t>Add more useful capabilities, such as scanning for and copying files</a:t>
            </a:r>
          </a:p>
          <a:p>
            <a:r>
              <a:rPr lang="en-US" dirty="0"/>
              <a:t>Better definition of scoring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34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A130-F9BB-40A8-A18B-B124E4D5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098AB-207F-4E98-9EC4-D021069E61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is for an attacker to navigate a graph with edges that can disappear based on some probability function</a:t>
            </a:r>
          </a:p>
          <a:p>
            <a:r>
              <a:rPr lang="en-US" dirty="0"/>
              <a:t>The probability of disappearing is simply a stand in for a defensive agent killing edges on the network to constrain the attacker</a:t>
            </a:r>
          </a:p>
          <a:p>
            <a:r>
              <a:rPr lang="en-US" dirty="0"/>
              <a:t>Can our agent learn to take a longer path if it’s more reliable?</a:t>
            </a:r>
          </a:p>
        </p:txBody>
      </p:sp>
    </p:spTree>
    <p:extLst>
      <p:ext uri="{BB962C8B-B14F-4D97-AF65-F5344CB8AC3E}">
        <p14:creationId xmlns:p14="http://schemas.microsoft.com/office/powerpoint/2010/main" val="325588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534A-E813-4589-B436-D9EA2564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A41D8-F872-4EF7-B122-799F39380E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76" y="1362075"/>
            <a:ext cx="2430635" cy="4702175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353CF2-0A0C-4D7B-AB2C-C0CB5B033975}"/>
              </a:ext>
            </a:extLst>
          </p:cNvPr>
          <p:cNvCxnSpPr/>
          <p:nvPr/>
        </p:nvCxnSpPr>
        <p:spPr>
          <a:xfrm>
            <a:off x="5306291" y="3276600"/>
            <a:ext cx="976745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8B7C619-110B-4FD1-A843-41372355D15B}"/>
              </a:ext>
            </a:extLst>
          </p:cNvPr>
          <p:cNvSpPr txBox="1"/>
          <p:nvPr/>
        </p:nvSpPr>
        <p:spPr>
          <a:xfrm>
            <a:off x="3131126" y="2630269"/>
            <a:ext cx="315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of successful transition from s2 to s3</a:t>
            </a:r>
          </a:p>
        </p:txBody>
      </p:sp>
    </p:spTree>
    <p:extLst>
      <p:ext uri="{BB962C8B-B14F-4D97-AF65-F5344CB8AC3E}">
        <p14:creationId xmlns:p14="http://schemas.microsoft.com/office/powerpoint/2010/main" val="28132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E76D0-ECA2-40FE-B2BF-462123BA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AA12-F178-4636-9A00-59BBC4D341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First attempt was to use the following state representation: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D6AE8FA-1515-48AF-B155-6743224CC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58050"/>
              </p:ext>
            </p:extLst>
          </p:nvPr>
        </p:nvGraphicFramePr>
        <p:xfrm>
          <a:off x="1504060" y="2957175"/>
          <a:ext cx="82403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576">
                  <a:extLst>
                    <a:ext uri="{9D8B030D-6E8A-4147-A177-3AD203B41FA5}">
                      <a16:colId xmlns:a16="http://schemas.microsoft.com/office/drawing/2014/main" val="1614053958"/>
                    </a:ext>
                  </a:extLst>
                </a:gridCol>
                <a:gridCol w="670501">
                  <a:extLst>
                    <a:ext uri="{9D8B030D-6E8A-4147-A177-3AD203B41FA5}">
                      <a16:colId xmlns:a16="http://schemas.microsoft.com/office/drawing/2014/main" val="1197173488"/>
                    </a:ext>
                  </a:extLst>
                </a:gridCol>
                <a:gridCol w="1030038">
                  <a:extLst>
                    <a:ext uri="{9D8B030D-6E8A-4147-A177-3AD203B41FA5}">
                      <a16:colId xmlns:a16="http://schemas.microsoft.com/office/drawing/2014/main" val="600447018"/>
                    </a:ext>
                  </a:extLst>
                </a:gridCol>
                <a:gridCol w="1030038">
                  <a:extLst>
                    <a:ext uri="{9D8B030D-6E8A-4147-A177-3AD203B41FA5}">
                      <a16:colId xmlns:a16="http://schemas.microsoft.com/office/drawing/2014/main" val="1222183686"/>
                    </a:ext>
                  </a:extLst>
                </a:gridCol>
                <a:gridCol w="1030038">
                  <a:extLst>
                    <a:ext uri="{9D8B030D-6E8A-4147-A177-3AD203B41FA5}">
                      <a16:colId xmlns:a16="http://schemas.microsoft.com/office/drawing/2014/main" val="1574135725"/>
                    </a:ext>
                  </a:extLst>
                </a:gridCol>
                <a:gridCol w="1030038">
                  <a:extLst>
                    <a:ext uri="{9D8B030D-6E8A-4147-A177-3AD203B41FA5}">
                      <a16:colId xmlns:a16="http://schemas.microsoft.com/office/drawing/2014/main" val="151969828"/>
                    </a:ext>
                  </a:extLst>
                </a:gridCol>
                <a:gridCol w="1030038">
                  <a:extLst>
                    <a:ext uri="{9D8B030D-6E8A-4147-A177-3AD203B41FA5}">
                      <a16:colId xmlns:a16="http://schemas.microsoft.com/office/drawing/2014/main" val="1353147090"/>
                    </a:ext>
                  </a:extLst>
                </a:gridCol>
                <a:gridCol w="1030038">
                  <a:extLst>
                    <a:ext uri="{9D8B030D-6E8A-4147-A177-3AD203B41FA5}">
                      <a16:colId xmlns:a16="http://schemas.microsoft.com/office/drawing/2014/main" val="439294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41541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0586BC-860A-498F-80EE-6B70E4BF737D}"/>
              </a:ext>
            </a:extLst>
          </p:cNvPr>
          <p:cNvCxnSpPr/>
          <p:nvPr/>
        </p:nvCxnSpPr>
        <p:spPr>
          <a:xfrm flipV="1">
            <a:off x="1731818" y="3429000"/>
            <a:ext cx="207818" cy="78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40D86F-9055-4FE4-B457-265D8D4ED53B}"/>
              </a:ext>
            </a:extLst>
          </p:cNvPr>
          <p:cNvSpPr txBox="1"/>
          <p:nvPr/>
        </p:nvSpPr>
        <p:spPr>
          <a:xfrm>
            <a:off x="1117599" y="4312767"/>
            <a:ext cx="259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node we are on</a:t>
            </a:r>
          </a:p>
          <a:p>
            <a:r>
              <a:rPr lang="en-US" dirty="0"/>
              <a:t>values 1 through 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75DE6C-71E3-49E9-B979-7F64E5EBDE63}"/>
              </a:ext>
            </a:extLst>
          </p:cNvPr>
          <p:cNvCxnSpPr>
            <a:cxnSpLocks/>
          </p:cNvCxnSpPr>
          <p:nvPr/>
        </p:nvCxnSpPr>
        <p:spPr>
          <a:xfrm flipH="1" flipV="1">
            <a:off x="3352801" y="3491345"/>
            <a:ext cx="966353" cy="82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41CFA6-8742-474D-B44E-EB00C744DC36}"/>
              </a:ext>
            </a:extLst>
          </p:cNvPr>
          <p:cNvCxnSpPr>
            <a:cxnSpLocks/>
          </p:cNvCxnSpPr>
          <p:nvPr/>
        </p:nvCxnSpPr>
        <p:spPr>
          <a:xfrm flipH="1" flipV="1">
            <a:off x="4163292" y="3462952"/>
            <a:ext cx="817417" cy="84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CF0AF5-D33A-40DD-A4DA-0577B6662912}"/>
              </a:ext>
            </a:extLst>
          </p:cNvPr>
          <p:cNvCxnSpPr>
            <a:cxnSpLocks/>
          </p:cNvCxnSpPr>
          <p:nvPr/>
        </p:nvCxnSpPr>
        <p:spPr>
          <a:xfrm flipH="1" flipV="1">
            <a:off x="5036129" y="3408183"/>
            <a:ext cx="748144" cy="904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6ED2CA-A799-4E43-AFBD-639864817A78}"/>
              </a:ext>
            </a:extLst>
          </p:cNvPr>
          <p:cNvCxnSpPr>
            <a:cxnSpLocks/>
          </p:cNvCxnSpPr>
          <p:nvPr/>
        </p:nvCxnSpPr>
        <p:spPr>
          <a:xfrm flipV="1">
            <a:off x="6227618" y="3462952"/>
            <a:ext cx="1" cy="84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A71A403-9337-4028-B670-F4E272BF6EA0}"/>
              </a:ext>
            </a:extLst>
          </p:cNvPr>
          <p:cNvCxnSpPr>
            <a:cxnSpLocks/>
          </p:cNvCxnSpPr>
          <p:nvPr/>
        </p:nvCxnSpPr>
        <p:spPr>
          <a:xfrm flipV="1">
            <a:off x="6833755" y="3432573"/>
            <a:ext cx="304800" cy="880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A3088F-0C21-4B0B-ADDB-627FE174A15C}"/>
              </a:ext>
            </a:extLst>
          </p:cNvPr>
          <p:cNvCxnSpPr>
            <a:cxnSpLocks/>
          </p:cNvCxnSpPr>
          <p:nvPr/>
        </p:nvCxnSpPr>
        <p:spPr>
          <a:xfrm flipV="1">
            <a:off x="7486650" y="3429000"/>
            <a:ext cx="677142" cy="94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C3EEA8-76C4-41B7-AE13-C74A24AFEB07}"/>
              </a:ext>
            </a:extLst>
          </p:cNvPr>
          <p:cNvCxnSpPr>
            <a:cxnSpLocks/>
          </p:cNvCxnSpPr>
          <p:nvPr/>
        </p:nvCxnSpPr>
        <p:spPr>
          <a:xfrm flipV="1">
            <a:off x="8397586" y="3531645"/>
            <a:ext cx="781053" cy="91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CD32DB-939C-4D91-A758-04140D6CA7AC}"/>
              </a:ext>
            </a:extLst>
          </p:cNvPr>
          <p:cNvSpPr txBox="1"/>
          <p:nvPr/>
        </p:nvSpPr>
        <p:spPr>
          <a:xfrm>
            <a:off x="4319154" y="4383157"/>
            <a:ext cx="417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Whether we have visited a particular node</a:t>
            </a:r>
          </a:p>
          <a:p>
            <a:r>
              <a:rPr lang="en-US" dirty="0"/>
              <a:t>Values 0 and 1</a:t>
            </a:r>
          </a:p>
        </p:txBody>
      </p:sp>
    </p:spTree>
    <p:extLst>
      <p:ext uri="{BB962C8B-B14F-4D97-AF65-F5344CB8AC3E}">
        <p14:creationId xmlns:p14="http://schemas.microsoft.com/office/powerpoint/2010/main" val="6011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554E-8ADA-46AE-B1C0-EF136AFF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8332-6486-40E1-AAD9-E00CC86F254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Similar to the state space we have the option of selecting *any* node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EA7E0DB-B722-490B-A949-F6C048CF8765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3058160"/>
          <a:ext cx="8128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43002360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14606165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0773826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12268691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7925047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479040592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78925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875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5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312E-74D7-4334-A0F9-435EE5A0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E7C94-5C1B-4425-9C4F-8E4C2EE611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-1 for each step</a:t>
            </a:r>
          </a:p>
          <a:p>
            <a:r>
              <a:rPr lang="en-US" dirty="0"/>
              <a:t>100 for finding the terminating node.</a:t>
            </a:r>
          </a:p>
          <a:p>
            <a:r>
              <a:rPr lang="en-US" dirty="0"/>
              <a:t>Given the probabilities proposed in the graph, statically the agent should *prefer* to take S2-&gt;S3-&gt;S7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35BC-6718-4A60-93E8-36CA0C2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992A-5E68-4A2D-A369-78CF5F63DE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Able to train (easily) using PPO and solve the problem.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2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635BC-6718-4A60-93E8-36CA0C2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992A-5E68-4A2D-A369-78CF5F63DE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when training, we teach the agent to follow the longer path, but what happens if the shorter path exists how can we make the agent take it?</a:t>
            </a:r>
          </a:p>
          <a:p>
            <a:r>
              <a:rPr lang="en-US" dirty="0"/>
              <a:t>Since RL tends to find a optimal path, or policy, training on a system that behaves a certain way will result in a policy that is static, meaning that if we train it to prefer s2-&gt;s3-&gt;s7 then we will always attempt that path, independent of whether s2-&gt;s7 is possible.</a:t>
            </a:r>
          </a:p>
          <a:p>
            <a:r>
              <a:rPr lang="en-US" dirty="0"/>
              <a:t>The current state structure and action space, require complete knowledge of the graph, meaning that you have all nodes in your state, as well as all nodes in your 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Theme 1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SNL White Space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SandiaBrand</Template>
  <TotalTime>2957</TotalTime>
  <Words>1319</Words>
  <Application>Microsoft Office PowerPoint</Application>
  <PresentationFormat>Widescreen</PresentationFormat>
  <Paragraphs>159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Wingdings</vt:lpstr>
      <vt:lpstr>Gill Sans MT</vt:lpstr>
      <vt:lpstr>Open Sans</vt:lpstr>
      <vt:lpstr>Sandia Theme 1</vt:lpstr>
      <vt:lpstr>Shortest Path Navigation using Reinforcement Learning</vt:lpstr>
      <vt:lpstr>Cyber RL in 60 seconds</vt:lpstr>
      <vt:lpstr>Problem</vt:lpstr>
      <vt:lpstr>Network</vt:lpstr>
      <vt:lpstr>State Representations</vt:lpstr>
      <vt:lpstr>Action Space</vt:lpstr>
      <vt:lpstr>Rewards</vt:lpstr>
      <vt:lpstr>Results</vt:lpstr>
      <vt:lpstr>Issues Arise</vt:lpstr>
      <vt:lpstr>Solution (State Space)</vt:lpstr>
      <vt:lpstr>Solution (State Space)</vt:lpstr>
      <vt:lpstr>Solution (Action Space)</vt:lpstr>
      <vt:lpstr>Results</vt:lpstr>
      <vt:lpstr>Results</vt:lpstr>
      <vt:lpstr>Results</vt:lpstr>
      <vt:lpstr>Results</vt:lpstr>
      <vt:lpstr>Results</vt:lpstr>
      <vt:lpstr>Making it more interesting</vt:lpstr>
      <vt:lpstr>Large Graph</vt:lpstr>
      <vt:lpstr>Results</vt:lpstr>
      <vt:lpstr>Higher Fidelity Environment</vt:lpstr>
      <vt:lpstr>Summary</vt:lpstr>
      <vt:lpstr>Core Challenges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Salem, Marianne Nancy</dc:creator>
  <cp:lastModifiedBy>Bailey, Tyson</cp:lastModifiedBy>
  <cp:revision>102</cp:revision>
  <dcterms:created xsi:type="dcterms:W3CDTF">2019-12-18T20:58:44Z</dcterms:created>
  <dcterms:modified xsi:type="dcterms:W3CDTF">2022-07-20T14:01:41Z</dcterms:modified>
</cp:coreProperties>
</file>