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5.xml" ContentType="application/vnd.openxmlformats-officedocument.presentationml.notesSlide+xml"/>
  <Override PartName="/ppt/slideLayouts/slideLayout2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0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2"/>
  </p:notesMasterIdLst>
  <p:handoutMasterIdLst>
    <p:handoutMasterId r:id="rId13"/>
  </p:handoutMasterIdLst>
  <p:sldIdLst>
    <p:sldId id="259" r:id="rId2"/>
    <p:sldId id="282" r:id="rId3"/>
    <p:sldId id="283" r:id="rId4"/>
    <p:sldId id="284" r:id="rId5"/>
    <p:sldId id="287" r:id="rId6"/>
    <p:sldId id="285" r:id="rId7"/>
    <p:sldId id="289" r:id="rId8"/>
    <p:sldId id="290" r:id="rId9"/>
    <p:sldId id="291" r:id="rId10"/>
    <p:sldId id="286" r:id="rId11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A138"/>
    <a:srgbClr val="9EC4E6"/>
    <a:srgbClr val="F8CCAE"/>
    <a:srgbClr val="BB9837"/>
    <a:srgbClr val="C8792A"/>
    <a:srgbClr val="9B2905"/>
    <a:srgbClr val="A9CBE9"/>
    <a:srgbClr val="0073D4"/>
    <a:srgbClr val="F3F2E9"/>
    <a:srgbClr val="BEA4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6" autoAdjust="0"/>
    <p:restoredTop sz="89796" autoAdjust="0"/>
  </p:normalViewPr>
  <p:slideViewPr>
    <p:cSldViewPr>
      <p:cViewPr varScale="1">
        <p:scale>
          <a:sx n="122" d="100"/>
          <a:sy n="122" d="100"/>
        </p:scale>
        <p:origin x="672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>
      <p:cViewPr varScale="1">
        <p:scale>
          <a:sx n="131" d="100"/>
          <a:sy n="131" d="100"/>
        </p:scale>
        <p:origin x="307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20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3E4584-52B0-4AC8-8529-507C635BB158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B36C24-B68E-48CD-9B61-793C9B963B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5119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372" cy="465774"/>
          </a:xfrm>
          <a:prstGeom prst="rect">
            <a:avLst/>
          </a:prstGeom>
        </p:spPr>
        <p:txBody>
          <a:bodyPr vert="horz" lIns="91650" tIns="45825" rIns="91650" bIns="4582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436" y="0"/>
            <a:ext cx="3038372" cy="465774"/>
          </a:xfrm>
          <a:prstGeom prst="rect">
            <a:avLst/>
          </a:prstGeom>
        </p:spPr>
        <p:txBody>
          <a:bodyPr vert="horz" lIns="91650" tIns="45825" rIns="91650" bIns="45825" rtlCol="0"/>
          <a:lstStyle>
            <a:lvl1pPr algn="r">
              <a:defRPr sz="1200"/>
            </a:lvl1pPr>
          </a:lstStyle>
          <a:p>
            <a:fld id="{FA572981-2A84-DB45-9F93-E2FB5057B3FC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2875" y="1162050"/>
            <a:ext cx="4184650" cy="3138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650" tIns="45825" rIns="91650" bIns="4582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337"/>
            <a:ext cx="5608320" cy="3661014"/>
          </a:xfrm>
          <a:prstGeom prst="rect">
            <a:avLst/>
          </a:prstGeom>
        </p:spPr>
        <p:txBody>
          <a:bodyPr vert="horz" lIns="91650" tIns="45825" rIns="91650" bIns="4582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0627"/>
            <a:ext cx="3038372" cy="465773"/>
          </a:xfrm>
          <a:prstGeom prst="rect">
            <a:avLst/>
          </a:prstGeom>
        </p:spPr>
        <p:txBody>
          <a:bodyPr vert="horz" lIns="91650" tIns="45825" rIns="91650" bIns="4582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436" y="8830627"/>
            <a:ext cx="3038372" cy="465773"/>
          </a:xfrm>
          <a:prstGeom prst="rect">
            <a:avLst/>
          </a:prstGeom>
        </p:spPr>
        <p:txBody>
          <a:bodyPr vert="horz" lIns="91650" tIns="45825" rIns="91650" bIns="45825" rtlCol="0" anchor="b"/>
          <a:lstStyle>
            <a:lvl1pPr algn="r">
              <a:defRPr sz="1200"/>
            </a:lvl1pPr>
          </a:lstStyle>
          <a:p>
            <a:fld id="{7698BB17-5DC3-FA49-87DE-95D358C281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86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98BB17-5DC3-FA49-87DE-95D358C281D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6850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98BB17-5DC3-FA49-87DE-95D358C281D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8759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98BB17-5DC3-FA49-87DE-95D358C281D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1406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98BB17-5DC3-FA49-87DE-95D358C281D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283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98BB17-5DC3-FA49-87DE-95D358C281D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8993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98BB17-5DC3-FA49-87DE-95D358C281D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5816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98BB17-5DC3-FA49-87DE-95D358C281D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7211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98BB17-5DC3-FA49-87DE-95D358C281D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4616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98BB17-5DC3-FA49-87DE-95D358C281D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7200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98BB17-5DC3-FA49-87DE-95D358C281D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493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FA47C-2E7B-43B0-BB18-DD5774AD5073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E3ED1-12E9-4557-B548-E824D48E807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7750" y="1269139"/>
            <a:ext cx="9136250" cy="2208954"/>
          </a:xfrm>
          <a:prstGeom prst="rect">
            <a:avLst/>
          </a:prstGeom>
          <a:gradFill>
            <a:gsLst>
              <a:gs pos="1000">
                <a:schemeClr val="bg1">
                  <a:alpha val="26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7750" y="5943600"/>
            <a:ext cx="9136250" cy="815421"/>
          </a:xfrm>
          <a:prstGeom prst="rect">
            <a:avLst/>
          </a:prstGeom>
          <a:gradFill>
            <a:gsLst>
              <a:gs pos="1000">
                <a:schemeClr val="bg1">
                  <a:alpha val="26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alphaModFix amt="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74858" y="1141444"/>
            <a:ext cx="3969142" cy="4544917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2514600" y="6352401"/>
            <a:ext cx="59436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" i="1" kern="1200" dirty="0">
                <a:solidFill>
                  <a:schemeClr val="tx1"/>
                </a:solidFill>
                <a:effectLst/>
                <a:latin typeface="Century Gothic" charset="0"/>
                <a:ea typeface="Century Gothic" charset="0"/>
                <a:cs typeface="Century Gothic" charset="0"/>
              </a:rPr>
              <a:t>Sandia National Laboratories is a </a:t>
            </a:r>
            <a:r>
              <a:rPr lang="en-US" sz="600" i="1" kern="1200" dirty="0" err="1">
                <a:solidFill>
                  <a:schemeClr val="tx1"/>
                </a:solidFill>
                <a:effectLst/>
                <a:latin typeface="Century Gothic" charset="0"/>
                <a:ea typeface="Century Gothic" charset="0"/>
                <a:cs typeface="Century Gothic" charset="0"/>
              </a:rPr>
              <a:t>multimission</a:t>
            </a:r>
            <a:r>
              <a:rPr lang="en-US" sz="600" i="1" kern="1200" dirty="0">
                <a:solidFill>
                  <a:schemeClr val="tx1"/>
                </a:solidFill>
                <a:effectLst/>
                <a:latin typeface="Century Gothic" charset="0"/>
                <a:ea typeface="Century Gothic" charset="0"/>
                <a:cs typeface="Century Gothic" charset="0"/>
              </a:rPr>
              <a:t> laboratory managed and operated by National Technology and Engineering Solutions of Sandia LLC, a wholly owned subsidiary of Honeywell International Inc. for the U.S. Department of Energy’s National Nuclear Security Administration under contract DE-NA0003525.</a:t>
            </a:r>
          </a:p>
        </p:txBody>
      </p:sp>
      <p:pic>
        <p:nvPicPr>
          <p:cNvPr id="14" name="Picture 13" descr="NNSAlogo_Black.jp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025" y="6367075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2" descr="NNSAlogo_Black.jp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481366" y="6352784"/>
            <a:ext cx="85073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 userDrawn="1"/>
        </p:nvSpPr>
        <p:spPr>
          <a:xfrm>
            <a:off x="1981200" y="228600"/>
            <a:ext cx="7162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MLDL</a:t>
            </a:r>
            <a:endParaRPr lang="en-US" sz="3200" b="1" dirty="0"/>
          </a:p>
          <a:p>
            <a:pPr algn="ctr"/>
            <a:r>
              <a:rPr lang="en-US" sz="3600" dirty="0"/>
              <a:t>Machine Learning and Deep Learning </a:t>
            </a:r>
          </a:p>
          <a:p>
            <a:pPr algn="ctr"/>
            <a:r>
              <a:rPr lang="en-US" sz="3600" dirty="0"/>
              <a:t>Conference 2022</a:t>
            </a:r>
            <a:endParaRPr lang="en-US" sz="3200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52" t="17778" r="31112" b="24444"/>
          <a:stretch/>
        </p:blipFill>
        <p:spPr>
          <a:xfrm>
            <a:off x="0" y="0"/>
            <a:ext cx="1857392" cy="2146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097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5F375-20DB-AA44-904B-17AE0702F3C7}" type="datetime8">
              <a:rPr lang="en-US" smtClean="0"/>
              <a:t>7/7/2022 3:19 PM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Official Use Only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52A5-1676-4338-8794-F2C241E2F68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3649412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5F375-20DB-AA44-904B-17AE0702F3C7}" type="datetime8">
              <a:rPr lang="en-US" smtClean="0"/>
              <a:t>7/7/2022 3:19 PM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Official Use Only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52A5-1676-4338-8794-F2C241E2F68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3508417"/>
      </p:ext>
    </p:extLst>
  </p:cSld>
  <p:clrMapOvr>
    <a:masterClrMapping/>
  </p:clrMapOvr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6727424"/>
            <a:ext cx="9144000" cy="130576"/>
          </a:xfrm>
          <a:prstGeom prst="rect">
            <a:avLst/>
          </a:prstGeom>
        </p:spPr>
      </p:pic>
      <p:sp>
        <p:nvSpPr>
          <p:cNvPr id="23" name="Rectangle 22"/>
          <p:cNvSpPr/>
          <p:nvPr userDrawn="1"/>
        </p:nvSpPr>
        <p:spPr>
          <a:xfrm>
            <a:off x="16217" y="6528028"/>
            <a:ext cx="9136250" cy="220198"/>
          </a:xfrm>
          <a:prstGeom prst="rect">
            <a:avLst/>
          </a:prstGeom>
          <a:gradFill>
            <a:gsLst>
              <a:gs pos="1000">
                <a:schemeClr val="bg1">
                  <a:alpha val="26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0"/>
            <a:ext cx="9144000" cy="1067705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-3" y="126536"/>
            <a:ext cx="9147877" cy="813728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637" y="100672"/>
            <a:ext cx="7579963" cy="882214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0073D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13"/>
          </p:nvPr>
        </p:nvSpPr>
        <p:spPr>
          <a:xfrm>
            <a:off x="268637" y="1152740"/>
            <a:ext cx="8690029" cy="5340634"/>
          </a:xfrm>
        </p:spPr>
        <p:txBody>
          <a:bodyPr>
            <a:normAutofit/>
          </a:bodyPr>
          <a:lstStyle>
            <a:lvl1pPr>
              <a:spcBef>
                <a:spcPts val="1200"/>
              </a:spcBef>
              <a:defRPr sz="2000" b="0">
                <a:latin typeface="Century Gothic" charset="0"/>
                <a:ea typeface="Century Gothic" charset="0"/>
                <a:cs typeface="Century Gothic" charset="0"/>
              </a:defRPr>
            </a:lvl1pPr>
            <a:lvl2pPr>
              <a:lnSpc>
                <a:spcPct val="90000"/>
              </a:lnSpc>
              <a:defRPr sz="1800">
                <a:latin typeface="Century Gothic" charset="0"/>
                <a:ea typeface="Century Gothic" charset="0"/>
                <a:cs typeface="Century Gothic" charset="0"/>
              </a:defRPr>
            </a:lvl2pPr>
            <a:lvl3pPr>
              <a:lnSpc>
                <a:spcPct val="80000"/>
              </a:lnSpc>
              <a:defRPr sz="1600">
                <a:latin typeface="Century Gothic" charset="0"/>
                <a:ea typeface="Century Gothic" charset="0"/>
                <a:cs typeface="Century Gothic" charset="0"/>
              </a:defRPr>
            </a:lvl3pPr>
            <a:lvl4pPr>
              <a:lnSpc>
                <a:spcPct val="80000"/>
              </a:lnSpc>
              <a:defRPr sz="1400">
                <a:latin typeface="Century Gothic" charset="0"/>
                <a:ea typeface="Century Gothic" charset="0"/>
                <a:cs typeface="Century Gothic" charset="0"/>
              </a:defRPr>
            </a:lvl4pPr>
            <a:lvl5pPr>
              <a:lnSpc>
                <a:spcPct val="80000"/>
              </a:lnSpc>
              <a:defRPr sz="1200">
                <a:latin typeface="Century Gothic" charset="0"/>
                <a:ea typeface="Century Gothic" charset="0"/>
                <a:cs typeface="Century Gothic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16217" y="6549872"/>
            <a:ext cx="9136250" cy="198353"/>
          </a:xfrm>
          <a:prstGeom prst="rect">
            <a:avLst/>
          </a:prstGeom>
          <a:gradFill>
            <a:gsLst>
              <a:gs pos="1000">
                <a:schemeClr val="bg1">
                  <a:alpha val="26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5066" y="6493405"/>
            <a:ext cx="2133600" cy="36459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rgbClr val="0073D4"/>
                </a:solidFill>
              </a:defRPr>
            </a:lvl1pPr>
          </a:lstStyle>
          <a:p>
            <a:fld id="{092552A5-1676-4338-8794-F2C241E2F68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440267" y="6493404"/>
            <a:ext cx="1769533" cy="364596"/>
          </a:xfrm>
          <a:prstGeom prst="rect">
            <a:avLst/>
          </a:prstGeom>
          <a:ln/>
        </p:spPr>
        <p:txBody>
          <a:bodyPr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smtClean="0">
                <a:solidFill>
                  <a:srgbClr val="0073D4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fld id="{9FE7283C-DB1C-0C40-9A35-8CE000AFB611}" type="datetime8">
              <a:rPr lang="en-US" smtClean="0"/>
              <a:t>7/7/2022 3:19 PM</a:t>
            </a:fld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8229600" y="148974"/>
            <a:ext cx="838200" cy="7654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52" t="17778" r="31112" b="24444"/>
          <a:stretch/>
        </p:blipFill>
        <p:spPr>
          <a:xfrm>
            <a:off x="8305800" y="130970"/>
            <a:ext cx="689385" cy="796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1879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-3878" y="1066800"/>
            <a:ext cx="9144000" cy="5791200"/>
          </a:xfrm>
          <a:prstGeom prst="rect">
            <a:avLst/>
          </a:prstGeom>
          <a:solidFill>
            <a:schemeClr val="tx2">
              <a:lumMod val="60000"/>
              <a:lumOff val="40000"/>
              <a:alpha val="1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6727424"/>
            <a:ext cx="9144000" cy="130576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16217" y="6528028"/>
            <a:ext cx="9136250" cy="220198"/>
          </a:xfrm>
          <a:prstGeom prst="rect">
            <a:avLst/>
          </a:prstGeom>
          <a:gradFill>
            <a:gsLst>
              <a:gs pos="1000">
                <a:schemeClr val="bg1">
                  <a:alpha val="26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0"/>
            <a:ext cx="9144000" cy="1067705"/>
          </a:xfrm>
          <a:prstGeom prst="rect">
            <a:avLst/>
          </a:prstGeom>
        </p:spPr>
      </p:pic>
      <p:sp>
        <p:nvSpPr>
          <p:cNvPr id="22" name="Rectangle 21"/>
          <p:cNvSpPr/>
          <p:nvPr userDrawn="1"/>
        </p:nvSpPr>
        <p:spPr>
          <a:xfrm>
            <a:off x="-2" y="126536"/>
            <a:ext cx="9147876" cy="813728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268637" y="100672"/>
            <a:ext cx="7579963" cy="882214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0073D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59" r="70791"/>
          <a:stretch/>
        </p:blipFill>
        <p:spPr>
          <a:xfrm>
            <a:off x="7949169" y="36957"/>
            <a:ext cx="1009497" cy="99288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schemeClr val="tx2">
                <a:alpha val="40000"/>
              </a:schemeClr>
            </a:outerShdw>
          </a:effectLst>
        </p:spPr>
      </p:pic>
      <p:sp>
        <p:nvSpPr>
          <p:cNvPr id="13" name="Rectangle 12"/>
          <p:cNvSpPr/>
          <p:nvPr userDrawn="1"/>
        </p:nvSpPr>
        <p:spPr>
          <a:xfrm>
            <a:off x="16217" y="6549872"/>
            <a:ext cx="9136250" cy="198353"/>
          </a:xfrm>
          <a:prstGeom prst="rect">
            <a:avLst/>
          </a:prstGeom>
          <a:gradFill>
            <a:gsLst>
              <a:gs pos="1000">
                <a:schemeClr val="bg1">
                  <a:alpha val="26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5066" y="6493405"/>
            <a:ext cx="2133600" cy="36459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rgbClr val="0073D4"/>
                </a:solidFill>
              </a:defRPr>
            </a:lvl1pPr>
          </a:lstStyle>
          <a:p>
            <a:fld id="{092552A5-1676-4338-8794-F2C241E2F68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440267" y="6493404"/>
            <a:ext cx="1769533" cy="364596"/>
          </a:xfrm>
          <a:prstGeom prst="rect">
            <a:avLst/>
          </a:prstGeom>
          <a:ln/>
        </p:spPr>
        <p:txBody>
          <a:bodyPr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smtClean="0">
                <a:solidFill>
                  <a:srgbClr val="0073D4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fld id="{E09E03D4-B16F-AA4A-B27E-BBE4591C7D74}" type="datetime8">
              <a:rPr lang="en-US" smtClean="0"/>
              <a:t>7/7/2022 3:19 PM</a:t>
            </a:fld>
            <a:endParaRPr lang="en-US" dirty="0"/>
          </a:p>
        </p:txBody>
      </p:sp>
      <p:sp>
        <p:nvSpPr>
          <p:cNvPr id="20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49193" y="6493405"/>
            <a:ext cx="2895600" cy="364595"/>
          </a:xfrm>
          <a:prstGeom prst="rect">
            <a:avLst/>
          </a:prstGeom>
          <a:ln/>
        </p:spPr>
        <p:txBody>
          <a:bodyPr anchor="ctr"/>
          <a:lstStyle>
            <a:lvl1pPr algn="ctr">
              <a:defRPr sz="1000" i="1">
                <a:solidFill>
                  <a:srgbClr val="0073D4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n-US"/>
              <a:t>Official Use Only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2889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 cstate="print">
            <a:alphaModFix amt="3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878" y="0"/>
            <a:ext cx="9144000" cy="1067705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-3878" y="1064378"/>
            <a:ext cx="9144000" cy="5793622"/>
          </a:xfrm>
          <a:prstGeom prst="rect">
            <a:avLst/>
          </a:prstGeom>
          <a:solidFill>
            <a:schemeClr val="tx2">
              <a:lumMod val="60000"/>
              <a:lumOff val="40000"/>
              <a:alpha val="1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6727424"/>
            <a:ext cx="9144000" cy="130576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16217" y="6549872"/>
            <a:ext cx="9136250" cy="198353"/>
          </a:xfrm>
          <a:prstGeom prst="rect">
            <a:avLst/>
          </a:prstGeom>
          <a:gradFill>
            <a:gsLst>
              <a:gs pos="1000">
                <a:schemeClr val="bg1">
                  <a:alpha val="26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5066" y="6493405"/>
            <a:ext cx="2133600" cy="36459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rgbClr val="0073D4"/>
                </a:solidFill>
              </a:defRPr>
            </a:lvl1pPr>
          </a:lstStyle>
          <a:p>
            <a:fld id="{092552A5-1676-4338-8794-F2C241E2F68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6" name="Rectangle 25"/>
          <p:cNvSpPr/>
          <p:nvPr userDrawn="1"/>
        </p:nvSpPr>
        <p:spPr>
          <a:xfrm>
            <a:off x="-3878" y="0"/>
            <a:ext cx="9144000" cy="1064378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59" r="70791"/>
          <a:stretch/>
        </p:blipFill>
        <p:spPr>
          <a:xfrm>
            <a:off x="7949169" y="36957"/>
            <a:ext cx="1009497" cy="99288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schemeClr val="tx2">
                <a:alpha val="40000"/>
              </a:schemeClr>
            </a:outerShdw>
          </a:effectLst>
        </p:spPr>
      </p:pic>
      <p:sp>
        <p:nvSpPr>
          <p:cNvPr id="28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440267" y="6493404"/>
            <a:ext cx="1769533" cy="364596"/>
          </a:xfrm>
          <a:prstGeom prst="rect">
            <a:avLst/>
          </a:prstGeom>
          <a:ln/>
        </p:spPr>
        <p:txBody>
          <a:bodyPr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smtClean="0">
                <a:solidFill>
                  <a:srgbClr val="0073D4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fld id="{E94BE5AE-A56F-EF40-9CF7-0F7036EF8883}" type="datetime8">
              <a:rPr lang="en-US" smtClean="0"/>
              <a:t>7/7/2022 3:19 PM</a:t>
            </a:fld>
            <a:endParaRPr lang="en-US" dirty="0"/>
          </a:p>
        </p:txBody>
      </p:sp>
      <p:sp>
        <p:nvSpPr>
          <p:cNvPr id="29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49193" y="6493405"/>
            <a:ext cx="2895600" cy="364595"/>
          </a:xfrm>
          <a:prstGeom prst="rect">
            <a:avLst/>
          </a:prstGeom>
          <a:ln/>
        </p:spPr>
        <p:txBody>
          <a:bodyPr anchor="ctr"/>
          <a:lstStyle>
            <a:lvl1pPr algn="ctr">
              <a:defRPr sz="1000" i="1">
                <a:solidFill>
                  <a:srgbClr val="0073D4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n-US"/>
              <a:t>Official Use Only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889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7283C-DB1C-0C40-9A35-8CE000AFB611}" type="datetime8">
              <a:rPr lang="en-US" smtClean="0"/>
              <a:t>7/7/2022 3:19 PM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52A5-1676-4338-8794-F2C241E2F68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6217" y="6528028"/>
            <a:ext cx="9136250" cy="220198"/>
          </a:xfrm>
          <a:prstGeom prst="rect">
            <a:avLst/>
          </a:prstGeom>
          <a:gradFill>
            <a:gsLst>
              <a:gs pos="1000">
                <a:schemeClr val="bg1">
                  <a:alpha val="26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-3" y="126536"/>
            <a:ext cx="9147877" cy="813728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16217" y="6549872"/>
            <a:ext cx="9136250" cy="198353"/>
          </a:xfrm>
          <a:prstGeom prst="rect">
            <a:avLst/>
          </a:prstGeom>
          <a:gradFill>
            <a:gsLst>
              <a:gs pos="1000">
                <a:schemeClr val="bg1">
                  <a:alpha val="26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12" name="Rectangle 11"/>
          <p:cNvSpPr/>
          <p:nvPr userDrawn="1"/>
        </p:nvSpPr>
        <p:spPr>
          <a:xfrm>
            <a:off x="8229600" y="148974"/>
            <a:ext cx="838200" cy="7654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52" t="17778" r="31112" b="24444"/>
          <a:stretch/>
        </p:blipFill>
        <p:spPr>
          <a:xfrm>
            <a:off x="8305800" y="130970"/>
            <a:ext cx="689385" cy="796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683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5F375-20DB-AA44-904B-17AE0702F3C7}" type="datetime8">
              <a:rPr lang="en-US" smtClean="0"/>
              <a:t>7/7/2022 3:19 PM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Official Use Only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52A5-1676-4338-8794-F2C241E2F68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1662973"/>
      </p:ext>
    </p:extLst>
  </p:cSld>
  <p:clrMapOvr>
    <a:masterClrMapping/>
  </p:clrMapOvr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5F375-20DB-AA44-904B-17AE0702F3C7}" type="datetime8">
              <a:rPr lang="en-US" smtClean="0"/>
              <a:t>7/7/2022 3:19 PM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Official Use Only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52A5-1676-4338-8794-F2C241E2F68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191640"/>
      </p:ext>
    </p:extLst>
  </p:cSld>
  <p:clrMapOvr>
    <a:masterClrMapping/>
  </p:clrMapOvr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5F375-20DB-AA44-904B-17AE0702F3C7}" type="datetime8">
              <a:rPr lang="en-US" smtClean="0"/>
              <a:t>7/7/2022 3:19 PM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Official Use Only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52A5-1676-4338-8794-F2C241E2F68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8647666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E03D4-B16F-AA4A-B27E-BBE4591C7D74}" type="datetime8">
              <a:rPr lang="en-US" smtClean="0"/>
              <a:t>7/7/2022 3:19 PM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Official Use Only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52A5-1676-4338-8794-F2C241E2F68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-3878" y="1066800"/>
            <a:ext cx="9144000" cy="5791200"/>
          </a:xfrm>
          <a:prstGeom prst="rect">
            <a:avLst/>
          </a:prstGeom>
          <a:solidFill>
            <a:schemeClr val="tx2">
              <a:lumMod val="60000"/>
              <a:lumOff val="40000"/>
              <a:alpha val="1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6727424"/>
            <a:ext cx="9144000" cy="130576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16217" y="6528028"/>
            <a:ext cx="9136250" cy="220198"/>
          </a:xfrm>
          <a:prstGeom prst="rect">
            <a:avLst/>
          </a:prstGeom>
          <a:gradFill>
            <a:gsLst>
              <a:gs pos="1000">
                <a:schemeClr val="bg1">
                  <a:alpha val="26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0"/>
            <a:ext cx="9144000" cy="1067705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-2" y="126536"/>
            <a:ext cx="9147876" cy="813728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59" r="70791"/>
          <a:stretch/>
        </p:blipFill>
        <p:spPr>
          <a:xfrm>
            <a:off x="7949169" y="36957"/>
            <a:ext cx="1009497" cy="99288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schemeClr val="tx2">
                <a:alpha val="40000"/>
              </a:schemeClr>
            </a:outerShdw>
          </a:effectLst>
        </p:spPr>
      </p:pic>
      <p:sp>
        <p:nvSpPr>
          <p:cNvPr id="12" name="Rectangle 11"/>
          <p:cNvSpPr/>
          <p:nvPr userDrawn="1"/>
        </p:nvSpPr>
        <p:spPr>
          <a:xfrm>
            <a:off x="16217" y="6549872"/>
            <a:ext cx="9136250" cy="198353"/>
          </a:xfrm>
          <a:prstGeom prst="rect">
            <a:avLst/>
          </a:prstGeom>
          <a:gradFill>
            <a:gsLst>
              <a:gs pos="1000">
                <a:schemeClr val="bg1">
                  <a:alpha val="26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667276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BE5AE-A56F-EF40-9CF7-0F7036EF8883}" type="datetime8">
              <a:rPr lang="en-US" smtClean="0"/>
              <a:t>7/7/2022 3:19 PM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Official Use Only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52A5-1676-4338-8794-F2C241E2F68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alphaModFix amt="3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878" y="0"/>
            <a:ext cx="9144000" cy="1067705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3878" y="1064378"/>
            <a:ext cx="9144000" cy="5793622"/>
          </a:xfrm>
          <a:prstGeom prst="rect">
            <a:avLst/>
          </a:prstGeom>
          <a:solidFill>
            <a:schemeClr val="tx2">
              <a:lumMod val="60000"/>
              <a:lumOff val="40000"/>
              <a:alpha val="1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6727424"/>
            <a:ext cx="9144000" cy="130576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16217" y="6549872"/>
            <a:ext cx="9136250" cy="198353"/>
          </a:xfrm>
          <a:prstGeom prst="rect">
            <a:avLst/>
          </a:prstGeom>
          <a:gradFill>
            <a:gsLst>
              <a:gs pos="1000">
                <a:schemeClr val="bg1">
                  <a:alpha val="26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9" name="Rectangle 8"/>
          <p:cNvSpPr/>
          <p:nvPr userDrawn="1"/>
        </p:nvSpPr>
        <p:spPr>
          <a:xfrm>
            <a:off x="-3878" y="0"/>
            <a:ext cx="9144000" cy="1064378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59" r="70791"/>
          <a:stretch/>
        </p:blipFill>
        <p:spPr>
          <a:xfrm>
            <a:off x="7949169" y="36957"/>
            <a:ext cx="1009497" cy="99288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schemeClr val="tx2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5113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5F375-20DB-AA44-904B-17AE0702F3C7}" type="datetime8">
              <a:rPr lang="en-US" smtClean="0"/>
              <a:t>7/7/2022 3:19 PM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Official Use Only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52A5-1676-4338-8794-F2C241E2F68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835995"/>
      </p:ext>
    </p:extLst>
  </p:cSld>
  <p:clrMapOvr>
    <a:masterClrMapping/>
  </p:clrMapOvr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5F375-20DB-AA44-904B-17AE0702F3C7}" type="datetime8">
              <a:rPr lang="en-US" smtClean="0"/>
              <a:t>7/7/2022 3:19 PM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Official Use Only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52A5-1676-4338-8794-F2C241E2F68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484564"/>
      </p:ext>
    </p:extLst>
  </p:cSld>
  <p:clrMapOvr>
    <a:masterClrMapping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65F375-20DB-AA44-904B-17AE0702F3C7}" type="datetime8">
              <a:rPr lang="en-US" smtClean="0"/>
              <a:t>7/7/2022 3:19 PM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Official Use Only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2552A5-1676-4338-8794-F2C241E2F68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16217" y="6549872"/>
            <a:ext cx="9136250" cy="198353"/>
          </a:xfrm>
          <a:prstGeom prst="rect">
            <a:avLst/>
          </a:prstGeom>
          <a:gradFill>
            <a:gsLst>
              <a:gs pos="1000">
                <a:schemeClr val="bg1">
                  <a:alpha val="26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337540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50" r:id="rId12"/>
    <p:sldLayoutId id="2147483654" r:id="rId13"/>
    <p:sldLayoutId id="2147483655" r:id="rId14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12" Type="http://schemas.openxmlformats.org/officeDocument/2006/relationships/hyperlink" Target="http://www.publicdomainfiles.com/show_file.php?id=13924972217063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microsoft.com/office/2007/relationships/hdphoto" Target="../media/hdphoto2.wdp"/><Relationship Id="rId15" Type="http://schemas.microsoft.com/office/2007/relationships/hdphoto" Target="../media/hdphoto3.wdp"/><Relationship Id="rId10" Type="http://schemas.openxmlformats.org/officeDocument/2006/relationships/hyperlink" Target="https://pixabay.com/de/junge-kopf-rot-brille-gl%C3%BCcklich-305598/" TargetMode="External"/><Relationship Id="rId4" Type="http://schemas.openxmlformats.org/officeDocument/2006/relationships/image" Target="../media/image11.png"/><Relationship Id="rId9" Type="http://schemas.openxmlformats.org/officeDocument/2006/relationships/image" Target="../media/image15.png"/><Relationship Id="rId1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pn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11" Type="http://schemas.openxmlformats.org/officeDocument/2006/relationships/image" Target="../media/image49.jpe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pn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image" Target="../media/image57.jpeg"/><Relationship Id="rId4" Type="http://schemas.openxmlformats.org/officeDocument/2006/relationships/image" Target="../media/image51.png"/><Relationship Id="rId9" Type="http://schemas.openxmlformats.org/officeDocument/2006/relationships/image" Target="../media/image5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jpe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85800" y="2819400"/>
            <a:ext cx="8382000" cy="609600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Utilization of the critic subnetwork of a generative adversarial network as detector of morphological material change in image data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762000" y="4191000"/>
            <a:ext cx="7772400" cy="1295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Ariana Beste/7555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600" dirty="0">
                <a:solidFill>
                  <a:schemeClr val="accent1"/>
                </a:solidFill>
              </a:rPr>
              <a:t>Dan Bolintineanu</a:t>
            </a:r>
            <a:r>
              <a:rPr lang="en-US" sz="1600" i="0" dirty="0">
                <a:solidFill>
                  <a:schemeClr val="accent1"/>
                </a:solidFill>
              </a:rPr>
              <a:t>/</a:t>
            </a:r>
            <a:r>
              <a:rPr lang="en-US" sz="1600" dirty="0">
                <a:solidFill>
                  <a:schemeClr val="accent1"/>
                </a:solidFill>
              </a:rPr>
              <a:t>1516, Dan Bufford/7555</a:t>
            </a:r>
            <a:endParaRPr lang="en-US" sz="1600" i="0" dirty="0">
              <a:solidFill>
                <a:schemeClr val="accent1"/>
              </a:solidFill>
            </a:endParaRPr>
          </a:p>
          <a:p>
            <a:pPr marL="0" indent="0">
              <a:spcBef>
                <a:spcPts val="600"/>
              </a:spcBef>
              <a:buNone/>
            </a:pPr>
            <a:endParaRPr lang="cs-CZ" sz="1600" i="0" dirty="0">
              <a:solidFill>
                <a:schemeClr val="accent1"/>
              </a:solidFill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sz="1600" b="0" i="0" dirty="0">
                <a:solidFill>
                  <a:schemeClr val="bg2">
                    <a:lumMod val="75000"/>
                  </a:schemeClr>
                </a:solidFill>
              </a:rPr>
              <a:t>FY22 Exploratory Express LDRD, Project 226346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1D14C2-9C76-4F25-8EEF-B9DFCEFDFA5F}"/>
              </a:ext>
            </a:extLst>
          </p:cNvPr>
          <p:cNvSpPr txBox="1"/>
          <p:nvPr/>
        </p:nvSpPr>
        <p:spPr>
          <a:xfrm>
            <a:off x="765908" y="5791200"/>
            <a:ext cx="1896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SAND2022-9134 C</a:t>
            </a:r>
          </a:p>
        </p:txBody>
      </p:sp>
    </p:spTree>
    <p:extLst>
      <p:ext uri="{BB962C8B-B14F-4D97-AF65-F5344CB8AC3E}">
        <p14:creationId xmlns:p14="http://schemas.microsoft.com/office/powerpoint/2010/main" val="99201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106363"/>
            <a:ext cx="788670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Conclusions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28650" y="1219200"/>
            <a:ext cx="7886700" cy="4953000"/>
          </a:xfrm>
        </p:spPr>
        <p:txBody>
          <a:bodyPr>
            <a:noAutofit/>
          </a:bodyPr>
          <a:lstStyle/>
          <a:p>
            <a:pPr marL="0" indent="0">
              <a:spcAft>
                <a:spcPts val="0"/>
              </a:spcAft>
              <a:buNone/>
            </a:pPr>
            <a:r>
              <a:rPr lang="en-US" sz="2400" dirty="0">
                <a:solidFill>
                  <a:srgbClr val="002060"/>
                </a:solidFill>
              </a:rPr>
              <a:t>Concept works, the critic of a GAN can be used as a detector of morphological change but significant improvements needed before the critic can be used in practice:</a:t>
            </a:r>
          </a:p>
          <a:p>
            <a:r>
              <a:rPr lang="en-US" sz="2400" dirty="0">
                <a:solidFill>
                  <a:srgbClr val="002060"/>
                </a:solidFill>
              </a:rPr>
              <a:t>Image generation without “blobs”</a:t>
            </a:r>
          </a:p>
          <a:p>
            <a:r>
              <a:rPr lang="en-US" sz="2400" dirty="0">
                <a:solidFill>
                  <a:srgbClr val="C00000"/>
                </a:solidFill>
              </a:rPr>
              <a:t>Increase critic sensitivity</a:t>
            </a:r>
          </a:p>
          <a:p>
            <a:r>
              <a:rPr lang="en-US" sz="2400" dirty="0">
                <a:solidFill>
                  <a:srgbClr val="002060"/>
                </a:solidFill>
              </a:rPr>
              <a:t>Increase of training image size</a:t>
            </a:r>
          </a:p>
          <a:p>
            <a:pPr marL="0" indent="0">
              <a:spcAft>
                <a:spcPts val="0"/>
              </a:spcAft>
              <a:buNone/>
            </a:pPr>
            <a:endParaRPr lang="en-US" sz="2400" dirty="0">
              <a:solidFill>
                <a:srgbClr val="002060"/>
              </a:solidFill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en-US" sz="2400" dirty="0">
                <a:solidFill>
                  <a:srgbClr val="002060"/>
                </a:solidFill>
              </a:rPr>
              <a:t>Help (ideas, collaborations) from ML/DL community very much appreciated 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sz="2400" dirty="0">
                <a:solidFill>
                  <a:srgbClr val="002060"/>
                </a:solidFill>
              </a:rPr>
              <a:t>Potentially interested customers: NA-193, Aging &amp; Lifetimes</a:t>
            </a:r>
          </a:p>
          <a:p>
            <a:pPr marL="0" indent="0">
              <a:spcAft>
                <a:spcPts val="0"/>
              </a:spcAft>
              <a:buNone/>
            </a:pP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7283C-DB1C-0C40-9A35-8CE000AFB611}" type="datetime8">
              <a:rPr lang="en-US" smtClean="0"/>
              <a:t>7/7/2022 3:19 PM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52A5-1676-4338-8794-F2C241E2F684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4330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106363"/>
            <a:ext cx="788670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Problem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7283C-DB1C-0C40-9A35-8CE000AFB611}" type="datetime8">
              <a:rPr lang="en-US" smtClean="0"/>
              <a:t>7/7/2022 3:19 PM</a:t>
            </a:fld>
            <a:endParaRPr lang="en-US" dirty="0"/>
          </a:p>
        </p:txBody>
      </p:sp>
      <p:sp>
        <p:nvSpPr>
          <p:cNvPr id="7" name="TextBox 82">
            <a:extLst>
              <a:ext uri="{FF2B5EF4-FFF2-40B4-BE49-F238E27FC236}">
                <a16:creationId xmlns:a16="http://schemas.microsoft.com/office/drawing/2014/main" id="{DD68EF80-2426-48C3-8E6B-D2D8DA383802}"/>
              </a:ext>
            </a:extLst>
          </p:cNvPr>
          <p:cNvSpPr txBox="1"/>
          <p:nvPr/>
        </p:nvSpPr>
        <p:spPr>
          <a:xfrm rot="19126507">
            <a:off x="24947" y="1734264"/>
            <a:ext cx="1441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C00000"/>
                </a:solidFill>
              </a:rPr>
              <a:t>Surveillance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4D7C48-C3C3-4290-AE0F-18A64ED4CD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362697" y="2813737"/>
            <a:ext cx="1233084" cy="7689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4BF5D1-4DD4-4F8C-B003-0298C42A83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lasticWrap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3316" y="2888699"/>
            <a:ext cx="1233084" cy="7689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53EB1F4-0DF2-4C57-9BC7-759AC35819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Diffused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137241" y="2590800"/>
            <a:ext cx="1233084" cy="7689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770E2A2-E58C-45B6-91BD-490A27710D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encilGrayscal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7860" y="2665762"/>
            <a:ext cx="1233084" cy="7689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9AFA914-4A8C-4D7D-AEBE-BE25E3419E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8478" y="2740723"/>
            <a:ext cx="1233084" cy="7689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72ADE7A-C39D-4384-B1BD-0A754A0DC9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1395596" y="1403765"/>
            <a:ext cx="1233084" cy="1166611"/>
          </a:xfrm>
          <a:prstGeom prst="rect">
            <a:avLst/>
          </a:prstGeom>
        </p:spPr>
      </p:pic>
      <p:sp>
        <p:nvSpPr>
          <p:cNvPr id="15" name="Arrow: Curved Up 14">
            <a:extLst>
              <a:ext uri="{FF2B5EF4-FFF2-40B4-BE49-F238E27FC236}">
                <a16:creationId xmlns:a16="http://schemas.microsoft.com/office/drawing/2014/main" id="{8093F103-D0DD-4CC0-AC20-C664E4E99620}"/>
              </a:ext>
            </a:extLst>
          </p:cNvPr>
          <p:cNvSpPr/>
          <p:nvPr/>
        </p:nvSpPr>
        <p:spPr>
          <a:xfrm rot="19603739">
            <a:off x="2458260" y="2083503"/>
            <a:ext cx="892754" cy="427048"/>
          </a:xfrm>
          <a:prstGeom prst="curvedUpArrow">
            <a:avLst>
              <a:gd name="adj1" fmla="val 25607"/>
              <a:gd name="adj2" fmla="val 91246"/>
              <a:gd name="adj3" fmla="val 45070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EAA84D4-0B3D-452C-9637-222F13900822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50000"/>
            <a:extLs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2895600" y="876660"/>
            <a:ext cx="955734" cy="12569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DEEA402-F641-4A15-997D-58F9792945F9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50000"/>
            <a:extLs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 rot="10800000">
            <a:off x="2971801" y="990600"/>
            <a:ext cx="955734" cy="12569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C925AC9-AE21-437C-9915-9E5BD0D2819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 rot="5400000">
            <a:off x="2994567" y="784767"/>
            <a:ext cx="888670" cy="1351795"/>
          </a:xfrm>
          <a:prstGeom prst="rect">
            <a:avLst/>
          </a:prstGeom>
        </p:spPr>
      </p:pic>
      <p:sp>
        <p:nvSpPr>
          <p:cNvPr id="19" name="Arrow: Curved Up 18">
            <a:extLst>
              <a:ext uri="{FF2B5EF4-FFF2-40B4-BE49-F238E27FC236}">
                <a16:creationId xmlns:a16="http://schemas.microsoft.com/office/drawing/2014/main" id="{0C7FEAFF-6BDE-4267-8C19-66A773BF389C}"/>
              </a:ext>
            </a:extLst>
          </p:cNvPr>
          <p:cNvSpPr/>
          <p:nvPr/>
        </p:nvSpPr>
        <p:spPr>
          <a:xfrm rot="19603739">
            <a:off x="1464973" y="2672466"/>
            <a:ext cx="922621" cy="427048"/>
          </a:xfrm>
          <a:prstGeom prst="curvedUpArrow">
            <a:avLst>
              <a:gd name="adj1" fmla="val 25000"/>
              <a:gd name="adj2" fmla="val 91246"/>
              <a:gd name="adj3" fmla="val 45070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TextBox 98">
            <a:extLst>
              <a:ext uri="{FF2B5EF4-FFF2-40B4-BE49-F238E27FC236}">
                <a16:creationId xmlns:a16="http://schemas.microsoft.com/office/drawing/2014/main" id="{27251630-BC7E-420F-81CA-B2586EB11EC8}"/>
              </a:ext>
            </a:extLst>
          </p:cNvPr>
          <p:cNvSpPr txBox="1"/>
          <p:nvPr/>
        </p:nvSpPr>
        <p:spPr>
          <a:xfrm>
            <a:off x="4424427" y="1155249"/>
            <a:ext cx="34873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accent4">
                    <a:lumMod val="50000"/>
                  </a:schemeClr>
                </a:solidFill>
              </a:rPr>
              <a:t>Traditional morphology analysis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3C0E26C-B856-493B-8196-47527EE9457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05027" y="1612899"/>
            <a:ext cx="2144138" cy="953424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19AFE14-71FE-4A71-9A9C-8315C45460F8}"/>
              </a:ext>
            </a:extLst>
          </p:cNvPr>
          <p:cNvCxnSpPr/>
          <p:nvPr/>
        </p:nvCxnSpPr>
        <p:spPr>
          <a:xfrm>
            <a:off x="2743200" y="2814879"/>
            <a:ext cx="1955623" cy="0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105">
            <a:extLst>
              <a:ext uri="{FF2B5EF4-FFF2-40B4-BE49-F238E27FC236}">
                <a16:creationId xmlns:a16="http://schemas.microsoft.com/office/drawing/2014/main" id="{F6FBF24E-C928-4CA8-A5EE-CFC0A011599E}"/>
              </a:ext>
            </a:extLst>
          </p:cNvPr>
          <p:cNvSpPr txBox="1"/>
          <p:nvPr/>
        </p:nvSpPr>
        <p:spPr>
          <a:xfrm>
            <a:off x="3148293" y="2323762"/>
            <a:ext cx="1603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Segmentation</a:t>
            </a:r>
          </a:p>
        </p:txBody>
      </p:sp>
      <p:sp>
        <p:nvSpPr>
          <p:cNvPr id="24" name="TextBox 106">
            <a:extLst>
              <a:ext uri="{FF2B5EF4-FFF2-40B4-BE49-F238E27FC236}">
                <a16:creationId xmlns:a16="http://schemas.microsoft.com/office/drawing/2014/main" id="{B7059CEC-63B1-405A-AAA7-4DC6DF75724C}"/>
              </a:ext>
            </a:extLst>
          </p:cNvPr>
          <p:cNvSpPr txBox="1"/>
          <p:nvPr/>
        </p:nvSpPr>
        <p:spPr>
          <a:xfrm>
            <a:off x="2878867" y="2874543"/>
            <a:ext cx="1921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Dimensionality Reduction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9FD151C-AB6E-4B64-877A-E732486AC8EF}"/>
              </a:ext>
            </a:extLst>
          </p:cNvPr>
          <p:cNvSpPr/>
          <p:nvPr/>
        </p:nvSpPr>
        <p:spPr>
          <a:xfrm>
            <a:off x="4873951" y="2607380"/>
            <a:ext cx="2144138" cy="86177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ea typeface="Calibri" panose="020F0502020204030204" pitchFamily="34" charset="0"/>
                <a:cs typeface="Times New Roman" panose="02020603050405020304" pitchFamily="18" charset="0"/>
              </a:rPr>
              <a:t>Single-point metrics </a:t>
            </a:r>
          </a:p>
          <a:p>
            <a:r>
              <a:rPr lang="en-US" sz="1600" dirty="0">
                <a:ea typeface="Calibri" panose="020F0502020204030204" pitchFamily="34" charset="0"/>
                <a:cs typeface="Times New Roman" panose="02020603050405020304" pitchFamily="18" charset="0"/>
              </a:rPr>
              <a:t>Spatial correlations</a:t>
            </a:r>
          </a:p>
          <a:p>
            <a:r>
              <a:rPr lang="en-US" sz="1600" dirty="0">
                <a:ea typeface="Calibri" panose="020F0502020204030204" pitchFamily="34" charset="0"/>
                <a:cs typeface="Times New Roman" panose="02020603050405020304" pitchFamily="18" charset="0"/>
              </a:rPr>
              <a:t>Regional statistics</a:t>
            </a:r>
            <a:endParaRPr lang="en-US" sz="1600" dirty="0"/>
          </a:p>
        </p:txBody>
      </p:sp>
      <p:sp>
        <p:nvSpPr>
          <p:cNvPr id="26" name="TextBox 108">
            <a:extLst>
              <a:ext uri="{FF2B5EF4-FFF2-40B4-BE49-F238E27FC236}">
                <a16:creationId xmlns:a16="http://schemas.microsoft.com/office/drawing/2014/main" id="{FB4F65F6-B23A-4449-8E41-94E6D4623F2B}"/>
              </a:ext>
            </a:extLst>
          </p:cNvPr>
          <p:cNvSpPr txBox="1"/>
          <p:nvPr/>
        </p:nvSpPr>
        <p:spPr>
          <a:xfrm>
            <a:off x="6883629" y="1600200"/>
            <a:ext cx="24889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priori choice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Information loss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Dependence on experimental setup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4E8F6AC-8BB2-45F3-A01F-9A38804EBF2E}"/>
              </a:ext>
            </a:extLst>
          </p:cNvPr>
          <p:cNvCxnSpPr>
            <a:cxnSpLocks/>
          </p:cNvCxnSpPr>
          <p:nvPr/>
        </p:nvCxnSpPr>
        <p:spPr>
          <a:xfrm>
            <a:off x="533400" y="4839578"/>
            <a:ext cx="2243737" cy="0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113">
            <a:extLst>
              <a:ext uri="{FF2B5EF4-FFF2-40B4-BE49-F238E27FC236}">
                <a16:creationId xmlns:a16="http://schemas.microsoft.com/office/drawing/2014/main" id="{7E61EF77-CAD3-4C30-9999-F25DBF03C493}"/>
              </a:ext>
            </a:extLst>
          </p:cNvPr>
          <p:cNvSpPr txBox="1"/>
          <p:nvPr/>
        </p:nvSpPr>
        <p:spPr>
          <a:xfrm>
            <a:off x="748205" y="4387111"/>
            <a:ext cx="1776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Original images</a:t>
            </a:r>
          </a:p>
        </p:txBody>
      </p:sp>
      <p:sp>
        <p:nvSpPr>
          <p:cNvPr id="29" name="TextBox 114">
            <a:extLst>
              <a:ext uri="{FF2B5EF4-FFF2-40B4-BE49-F238E27FC236}">
                <a16:creationId xmlns:a16="http://schemas.microsoft.com/office/drawing/2014/main" id="{A4F5B49D-4AF6-42A6-B0D6-1EBCDE853775}"/>
              </a:ext>
            </a:extLst>
          </p:cNvPr>
          <p:cNvSpPr txBox="1"/>
          <p:nvPr/>
        </p:nvSpPr>
        <p:spPr>
          <a:xfrm>
            <a:off x="602230" y="4992469"/>
            <a:ext cx="2413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Representation of complex function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A5900FB-7C17-4190-84F6-064037DBB73F}"/>
              </a:ext>
            </a:extLst>
          </p:cNvPr>
          <p:cNvGrpSpPr/>
          <p:nvPr/>
        </p:nvGrpSpPr>
        <p:grpSpPr>
          <a:xfrm>
            <a:off x="2967098" y="3878202"/>
            <a:ext cx="3433702" cy="2370198"/>
            <a:chOff x="3702438" y="3734023"/>
            <a:chExt cx="3433702" cy="2370198"/>
          </a:xfrm>
        </p:grpSpPr>
        <p:sp>
          <p:nvSpPr>
            <p:cNvPr id="38" name="TextBox 111">
              <a:extLst>
                <a:ext uri="{FF2B5EF4-FFF2-40B4-BE49-F238E27FC236}">
                  <a16:creationId xmlns:a16="http://schemas.microsoft.com/office/drawing/2014/main" id="{2739535D-7ABF-4990-BDC1-0D65749F1C1A}"/>
                </a:ext>
              </a:extLst>
            </p:cNvPr>
            <p:cNvSpPr txBox="1"/>
            <p:nvPr/>
          </p:nvSpPr>
          <p:spPr>
            <a:xfrm>
              <a:off x="4509918" y="3734023"/>
              <a:ext cx="192437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 dirty="0">
                  <a:solidFill>
                    <a:schemeClr val="accent4">
                      <a:lumMod val="50000"/>
                    </a:schemeClr>
                  </a:solidFill>
                </a:rPr>
                <a:t>Computer Vision</a:t>
              </a: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4AB6D18F-229C-46B6-895F-BC6E14139DF9}"/>
                </a:ext>
              </a:extLst>
            </p:cNvPr>
            <p:cNvGrpSpPr/>
            <p:nvPr/>
          </p:nvGrpSpPr>
          <p:grpSpPr>
            <a:xfrm>
              <a:off x="3702438" y="4166032"/>
              <a:ext cx="3433702" cy="1563623"/>
              <a:chOff x="3702438" y="4166032"/>
              <a:chExt cx="3433702" cy="1563623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8F3DD772-EE3E-4756-80DD-7D6FFE3D8E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colorTemperature colorTemp="11252"/>
                        </a14:imgEffect>
                        <a14:imgEffect>
                          <a14:saturation sat="66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702438" y="4166032"/>
                <a:ext cx="3433702" cy="1563623"/>
              </a:xfrm>
              <a:prstGeom prst="rect">
                <a:avLst/>
              </a:prstGeom>
            </p:spPr>
          </p:pic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C8D50754-8986-468A-87E8-64A9CEC7822D}"/>
                  </a:ext>
                </a:extLst>
              </p:cNvPr>
              <p:cNvSpPr/>
              <p:nvPr/>
            </p:nvSpPr>
            <p:spPr>
              <a:xfrm>
                <a:off x="3924232" y="5473610"/>
                <a:ext cx="3106400" cy="200460"/>
              </a:xfrm>
              <a:prstGeom prst="rect">
                <a:avLst/>
              </a:prstGeom>
              <a:solidFill>
                <a:srgbClr val="FFF5DC"/>
              </a:solidFill>
              <a:ln>
                <a:solidFill>
                  <a:srgbClr val="FFF5DC"/>
                </a:solidFill>
              </a:ln>
              <a:effectLst>
                <a:glow rad="127000">
                  <a:srgbClr val="FFF5DC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6FFF8617-D623-4F10-BE5F-1DC321A0F2AB}"/>
                </a:ext>
              </a:extLst>
            </p:cNvPr>
            <p:cNvSpPr/>
            <p:nvPr/>
          </p:nvSpPr>
          <p:spPr>
            <a:xfrm>
              <a:off x="4031270" y="5765667"/>
              <a:ext cx="2911374" cy="338554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>
                  <a:ea typeface="Calibri" panose="020F0502020204030204" pitchFamily="34" charset="0"/>
                  <a:cs typeface="Times New Roman" panose="02020603050405020304" pitchFamily="18" charset="0"/>
                </a:rPr>
                <a:t>Convolutional neural network</a:t>
              </a:r>
            </a:p>
          </p:txBody>
        </p:sp>
      </p:grp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2DE8F63-1E81-4B2C-8955-D8F6414EFB14}"/>
              </a:ext>
            </a:extLst>
          </p:cNvPr>
          <p:cNvCxnSpPr/>
          <p:nvPr/>
        </p:nvCxnSpPr>
        <p:spPr>
          <a:xfrm flipV="1">
            <a:off x="533400" y="3619998"/>
            <a:ext cx="0" cy="121958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124">
            <a:extLst>
              <a:ext uri="{FF2B5EF4-FFF2-40B4-BE49-F238E27FC236}">
                <a16:creationId xmlns:a16="http://schemas.microsoft.com/office/drawing/2014/main" id="{FE5EB750-058D-46CB-B081-2A755737649B}"/>
              </a:ext>
            </a:extLst>
          </p:cNvPr>
          <p:cNvSpPr txBox="1"/>
          <p:nvPr/>
        </p:nvSpPr>
        <p:spPr>
          <a:xfrm>
            <a:off x="6553200" y="4742715"/>
            <a:ext cx="2747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 prior choice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Little information loss</a:t>
            </a:r>
          </a:p>
        </p:txBody>
      </p:sp>
      <p:sp>
        <p:nvSpPr>
          <p:cNvPr id="37" name="TextBox 129">
            <a:extLst>
              <a:ext uri="{FF2B5EF4-FFF2-40B4-BE49-F238E27FC236}">
                <a16:creationId xmlns:a16="http://schemas.microsoft.com/office/drawing/2014/main" id="{0B992794-085A-49E2-8C9A-D50A4096CEF1}"/>
              </a:ext>
            </a:extLst>
          </p:cNvPr>
          <p:cNvSpPr txBox="1"/>
          <p:nvPr/>
        </p:nvSpPr>
        <p:spPr>
          <a:xfrm>
            <a:off x="6553200" y="5297269"/>
            <a:ext cx="25955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Reduced dependence on experimental setup</a:t>
            </a: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AC62D15B-0341-4502-A53D-61F2BAB37487}"/>
              </a:ext>
            </a:extLst>
          </p:cNvPr>
          <p:cNvSpPr/>
          <p:nvPr/>
        </p:nvSpPr>
        <p:spPr>
          <a:xfrm>
            <a:off x="6747470" y="3283452"/>
            <a:ext cx="2052883" cy="106725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Lack of test data</a:t>
            </a:r>
          </a:p>
        </p:txBody>
      </p:sp>
    </p:spTree>
    <p:extLst>
      <p:ext uri="{BB962C8B-B14F-4D97-AF65-F5344CB8AC3E}">
        <p14:creationId xmlns:p14="http://schemas.microsoft.com/office/powerpoint/2010/main" val="13890296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106363"/>
            <a:ext cx="788670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Algorithmic Approach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7283C-DB1C-0C40-9A35-8CE000AFB611}" type="datetime8">
              <a:rPr lang="en-US" smtClean="0"/>
              <a:t>7/7/2022 3:19 PM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52A5-1676-4338-8794-F2C241E2F684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TextBox 22">
            <a:extLst>
              <a:ext uri="{FF2B5EF4-FFF2-40B4-BE49-F238E27FC236}">
                <a16:creationId xmlns:a16="http://schemas.microsoft.com/office/drawing/2014/main" id="{CD63EC40-6180-43BA-9509-C262D39CF913}"/>
              </a:ext>
            </a:extLst>
          </p:cNvPr>
          <p:cNvSpPr txBox="1"/>
          <p:nvPr/>
        </p:nvSpPr>
        <p:spPr>
          <a:xfrm>
            <a:off x="5874204" y="1016615"/>
            <a:ext cx="3064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Wasserstein Generative Adversarial Network (WGAN)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F9D5197-D1DB-406F-BDA1-CE1990E07D78}"/>
              </a:ext>
            </a:extLst>
          </p:cNvPr>
          <p:cNvGrpSpPr/>
          <p:nvPr/>
        </p:nvGrpSpPr>
        <p:grpSpPr>
          <a:xfrm>
            <a:off x="1371600" y="1209675"/>
            <a:ext cx="4624210" cy="2904782"/>
            <a:chOff x="322000" y="480081"/>
            <a:chExt cx="4624210" cy="290478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A75DF61-ED9E-49DA-B815-1EC0C2360635}"/>
                </a:ext>
              </a:extLst>
            </p:cNvPr>
            <p:cNvSpPr/>
            <p:nvPr/>
          </p:nvSpPr>
          <p:spPr>
            <a:xfrm>
              <a:off x="322000" y="2362689"/>
              <a:ext cx="120486" cy="286712"/>
            </a:xfrm>
            <a:prstGeom prst="rect">
              <a:avLst/>
            </a:prstGeom>
            <a:blipFill>
              <a:blip r:embed="rId3"/>
              <a:tile tx="0" ty="0" sx="100000" sy="100000" flip="none" algn="tl"/>
            </a:blipFill>
            <a:scene3d>
              <a:camera prst="obliqueTopRight"/>
              <a:lightRig rig="threePt" dir="t"/>
            </a:scene3d>
            <a:sp3d extrusionH="508000" contourW="12700">
              <a:extrusionClr>
                <a:schemeClr val="bg1"/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1A92AB9B-DE7B-4ECF-8938-A1ABD5646B19}"/>
                </a:ext>
              </a:extLst>
            </p:cNvPr>
            <p:cNvCxnSpPr/>
            <p:nvPr/>
          </p:nvCxnSpPr>
          <p:spPr>
            <a:xfrm>
              <a:off x="534177" y="2505521"/>
              <a:ext cx="23644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0D5D630-E153-4E04-B8A2-5B9B9F2AB6D0}"/>
                </a:ext>
              </a:extLst>
            </p:cNvPr>
            <p:cNvGrpSpPr/>
            <p:nvPr/>
          </p:nvGrpSpPr>
          <p:grpSpPr>
            <a:xfrm>
              <a:off x="741874" y="480081"/>
              <a:ext cx="4204336" cy="2904782"/>
              <a:chOff x="741874" y="480081"/>
              <a:chExt cx="4204336" cy="2904782"/>
            </a:xfrm>
          </p:grpSpPr>
          <p:sp>
            <p:nvSpPr>
              <p:cNvPr id="14" name="TextBox 4">
                <a:extLst>
                  <a:ext uri="{FF2B5EF4-FFF2-40B4-BE49-F238E27FC236}">
                    <a16:creationId xmlns:a16="http://schemas.microsoft.com/office/drawing/2014/main" id="{A6E446DD-22D0-4D9C-AEB1-850562817C9B}"/>
                  </a:ext>
                </a:extLst>
              </p:cNvPr>
              <p:cNvSpPr txBox="1"/>
              <p:nvPr/>
            </p:nvSpPr>
            <p:spPr>
              <a:xfrm rot="1215614">
                <a:off x="3755677" y="546961"/>
                <a:ext cx="7729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Critic</a:t>
                </a: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8CFA278C-C3EF-4B8D-A871-A9482542F553}"/>
                  </a:ext>
                </a:extLst>
              </p:cNvPr>
              <p:cNvSpPr/>
              <p:nvPr/>
            </p:nvSpPr>
            <p:spPr>
              <a:xfrm>
                <a:off x="1665668" y="2232154"/>
                <a:ext cx="268915" cy="546735"/>
              </a:xfrm>
              <a:prstGeom prst="rect">
                <a:avLst/>
              </a:prstGeom>
              <a:solidFill>
                <a:schemeClr val="bg1">
                  <a:alpha val="96000"/>
                </a:schemeClr>
              </a:solidFill>
              <a:scene3d>
                <a:camera prst="obliqueTopRight"/>
                <a:lightRig rig="threePt" dir="t"/>
              </a:scene3d>
              <a:sp3d extrusionH="1016000" contourW="12700">
                <a:extrusionClr>
                  <a:schemeClr val="bg1"/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DF90433-CF15-4B60-935B-EA2B49C63B23}"/>
                  </a:ext>
                </a:extLst>
              </p:cNvPr>
              <p:cNvSpPr/>
              <p:nvPr/>
            </p:nvSpPr>
            <p:spPr>
              <a:xfrm>
                <a:off x="848621" y="2442472"/>
                <a:ext cx="586792" cy="158595"/>
              </a:xfrm>
              <a:prstGeom prst="rect">
                <a:avLst/>
              </a:prstGeom>
              <a:solidFill>
                <a:schemeClr val="bg1">
                  <a:alpha val="96000"/>
                </a:schemeClr>
              </a:solidFill>
              <a:scene3d>
                <a:camera prst="obliqueTopRight"/>
                <a:lightRig rig="threePt" dir="t"/>
              </a:scene3d>
              <a:sp3d extrusionH="1016000" contourW="12700">
                <a:extrusionClr>
                  <a:schemeClr val="bg1"/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23F98560-828F-46BD-86D5-DEF7951D602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177843" y="1976483"/>
                <a:ext cx="142907" cy="1123310"/>
              </a:xfrm>
              <a:prstGeom prst="rect">
                <a:avLst/>
              </a:prstGeom>
              <a:solidFill>
                <a:schemeClr val="bg1">
                  <a:alpha val="96000"/>
                </a:schemeClr>
              </a:solidFill>
              <a:scene3d>
                <a:camera prst="obliqueTopRight"/>
                <a:lightRig rig="threePt" dir="t"/>
              </a:scene3d>
              <a:sp3d extrusionH="1016000" contourW="12700">
                <a:extrusionClr>
                  <a:schemeClr val="bg1"/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9" name="Trapezoid 18">
                <a:extLst>
                  <a:ext uri="{FF2B5EF4-FFF2-40B4-BE49-F238E27FC236}">
                    <a16:creationId xmlns:a16="http://schemas.microsoft.com/office/drawing/2014/main" id="{D84AC3F6-3F26-4745-B85A-8CDA6EF5A56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>
                <a:off x="785406" y="1522339"/>
                <a:ext cx="1866716" cy="1858331"/>
              </a:xfrm>
              <a:prstGeom prst="trapezoid">
                <a:avLst>
                  <a:gd name="adj" fmla="val 40476"/>
                </a:avLst>
              </a:prstGeom>
              <a:solidFill>
                <a:schemeClr val="accent1">
                  <a:alpha val="28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0" name="TextBox 12">
                <a:extLst>
                  <a:ext uri="{FF2B5EF4-FFF2-40B4-BE49-F238E27FC236}">
                    <a16:creationId xmlns:a16="http://schemas.microsoft.com/office/drawing/2014/main" id="{6372A69E-FB18-4BDE-8E48-6F43C15A8E83}"/>
                  </a:ext>
                </a:extLst>
              </p:cNvPr>
              <p:cNvSpPr txBox="1"/>
              <p:nvPr/>
            </p:nvSpPr>
            <p:spPr>
              <a:xfrm rot="20409445">
                <a:off x="741874" y="1662592"/>
                <a:ext cx="12786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Generator</a:t>
                </a: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413BA1C4-7C4F-47AC-B3A2-FD7C7B7196B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09026" y="966785"/>
                <a:ext cx="144977" cy="1123310"/>
              </a:xfrm>
              <a:prstGeom prst="rect">
                <a:avLst/>
              </a:prstGeom>
              <a:solidFill>
                <a:schemeClr val="bg1">
                  <a:alpha val="96000"/>
                </a:schemeClr>
              </a:solidFill>
              <a:scene3d>
                <a:camera prst="obliqueTopRight"/>
                <a:lightRig rig="threePt" dir="t"/>
              </a:scene3d>
              <a:sp3d extrusionH="1016000" contourW="12700">
                <a:extrusionClr>
                  <a:schemeClr val="bg1"/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1D8C5C14-FDA3-45A4-95C7-9FD81B5E7C0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011358" y="1445641"/>
                <a:ext cx="590066" cy="158595"/>
              </a:xfrm>
              <a:prstGeom prst="rect">
                <a:avLst/>
              </a:prstGeom>
              <a:solidFill>
                <a:schemeClr val="bg1">
                  <a:alpha val="96000"/>
                </a:schemeClr>
              </a:solidFill>
              <a:scene3d>
                <a:camera prst="obliqueTopRight"/>
                <a:lightRig rig="threePt" dir="t"/>
              </a:scene3d>
              <a:sp3d extrusionH="1016000" contourW="12700">
                <a:extrusionClr>
                  <a:schemeClr val="bg1"/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CD28160F-2076-4ED3-8765-79FFEEB0F03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496927" y="1253987"/>
                <a:ext cx="281920" cy="546735"/>
              </a:xfrm>
              <a:prstGeom prst="rect">
                <a:avLst/>
              </a:prstGeom>
              <a:solidFill>
                <a:schemeClr val="bg1">
                  <a:alpha val="96000"/>
                </a:schemeClr>
              </a:solidFill>
              <a:scene3d>
                <a:camera prst="obliqueTopRight"/>
                <a:lightRig rig="threePt" dir="t"/>
              </a:scene3d>
              <a:sp3d extrusionH="1016000" contourW="12700">
                <a:extrusionClr>
                  <a:schemeClr val="bg1"/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4" name="Trapezoid 23">
                <a:extLst>
                  <a:ext uri="{FF2B5EF4-FFF2-40B4-BE49-F238E27FC236}">
                    <a16:creationId xmlns:a16="http://schemas.microsoft.com/office/drawing/2014/main" id="{6F55DCBC-FC85-4C5E-A188-2A47DE7B780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3112073" y="412878"/>
                <a:ext cx="1766934" cy="1901340"/>
              </a:xfrm>
              <a:prstGeom prst="trapezoid">
                <a:avLst>
                  <a:gd name="adj" fmla="val 40476"/>
                </a:avLst>
              </a:prstGeom>
              <a:solidFill>
                <a:schemeClr val="accent2">
                  <a:lumMod val="75000"/>
                  <a:alpha val="28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34F9506D-ACE6-40DD-B115-D70D2369B14A}"/>
                  </a:ext>
                </a:extLst>
              </p:cNvPr>
              <p:cNvCxnSpPr/>
              <p:nvPr/>
            </p:nvCxnSpPr>
            <p:spPr>
              <a:xfrm>
                <a:off x="2561162" y="1077884"/>
                <a:ext cx="185761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4C93916C-A2D9-4E51-889C-BBDF36BE9D1F}"/>
                  </a:ext>
                </a:extLst>
              </p:cNvPr>
              <p:cNvCxnSpPr/>
              <p:nvPr/>
            </p:nvCxnSpPr>
            <p:spPr>
              <a:xfrm>
                <a:off x="2561162" y="2499871"/>
                <a:ext cx="185761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AA122E09-7AF0-476E-8193-371FC8C3541D}"/>
                  </a:ext>
                </a:extLst>
              </p:cNvPr>
              <p:cNvCxnSpPr/>
              <p:nvPr/>
            </p:nvCxnSpPr>
            <p:spPr>
              <a:xfrm>
                <a:off x="2741460" y="1077884"/>
                <a:ext cx="0" cy="141909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FD181754-322C-49E3-92BF-1714275FF477}"/>
                  </a:ext>
                </a:extLst>
              </p:cNvPr>
              <p:cNvCxnSpPr/>
              <p:nvPr/>
            </p:nvCxnSpPr>
            <p:spPr>
              <a:xfrm>
                <a:off x="2752387" y="1507778"/>
                <a:ext cx="236444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DA0157E6-C980-4692-8C5D-2833816B0B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3" y="1038229"/>
            <a:ext cx="1202597" cy="1193496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E2EFEC0A-0169-4F69-85F1-A87005B66BD3}"/>
              </a:ext>
            </a:extLst>
          </p:cNvPr>
          <p:cNvSpPr txBox="1"/>
          <p:nvPr/>
        </p:nvSpPr>
        <p:spPr>
          <a:xfrm>
            <a:off x="2647618" y="6274215"/>
            <a:ext cx="64531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aseline="300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1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0" u="none" strike="noStrike" baseline="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Hsu, T., et al., </a:t>
            </a:r>
            <a:r>
              <a:rPr lang="en-US" sz="1200" b="0" i="1" u="none" strike="noStrike" baseline="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Microstructure Generation via Generative Adversarial Network for Heterogeneous, Topologically Complex 3D Materials.</a:t>
            </a:r>
            <a:r>
              <a:rPr lang="en-US" sz="1200" b="0" i="0" u="none" strike="noStrike" baseline="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200" b="0" i="0" u="none" strike="noStrike" baseline="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Jom</a:t>
            </a:r>
            <a:r>
              <a:rPr lang="en-US" sz="1200" b="0" i="0" u="none" strike="noStrike" baseline="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, 2020</a:t>
            </a:r>
            <a:endParaRPr lang="en-US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EFE0C18-0648-4D6C-B407-89E74EE34407}"/>
              </a:ext>
            </a:extLst>
          </p:cNvPr>
          <p:cNvSpPr txBox="1"/>
          <p:nvPr/>
        </p:nvSpPr>
        <p:spPr>
          <a:xfrm>
            <a:off x="41870" y="986799"/>
            <a:ext cx="20574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Utilization of previous implementation</a:t>
            </a:r>
            <a:r>
              <a:rPr lang="en-US" sz="1600" baseline="30000" dirty="0">
                <a:solidFill>
                  <a:schemeClr val="bg2">
                    <a:lumMod val="50000"/>
                  </a:schemeClr>
                </a:solidFill>
              </a:rPr>
              <a:t>1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 to generate realistic microstructures from SEM images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4BB631C-B9B6-4B04-8674-361A57A0656E}"/>
              </a:ext>
            </a:extLst>
          </p:cNvPr>
          <p:cNvSpPr txBox="1"/>
          <p:nvPr/>
        </p:nvSpPr>
        <p:spPr>
          <a:xfrm>
            <a:off x="6199746" y="1807478"/>
            <a:ext cx="29442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Critic</a:t>
            </a:r>
          </a:p>
          <a:p>
            <a:r>
              <a:rPr lang="en-US" dirty="0"/>
              <a:t>Scores generated images according to how well they resemble the training images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27F7984-9C35-4C5D-8615-55896C74DC54}"/>
              </a:ext>
            </a:extLst>
          </p:cNvPr>
          <p:cNvSpPr txBox="1"/>
          <p:nvPr/>
        </p:nvSpPr>
        <p:spPr>
          <a:xfrm>
            <a:off x="3982979" y="3099197"/>
            <a:ext cx="24561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Generator</a:t>
            </a:r>
          </a:p>
          <a:p>
            <a:r>
              <a:rPr lang="en-US" dirty="0"/>
              <a:t>Generates synthetic images that resemble training images as closely as possible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0A649BDA-CDF2-4350-8413-F239946E3EAF}"/>
              </a:ext>
            </a:extLst>
          </p:cNvPr>
          <p:cNvSpPr/>
          <p:nvPr/>
        </p:nvSpPr>
        <p:spPr>
          <a:xfrm>
            <a:off x="6439150" y="3284637"/>
            <a:ext cx="2258454" cy="1325162"/>
          </a:xfrm>
          <a:prstGeom prst="roundRect">
            <a:avLst/>
          </a:prstGeom>
          <a:solidFill>
            <a:srgbClr val="F8CCAE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Critic and generator </a:t>
            </a:r>
            <a:r>
              <a:rPr lang="en-US" b="1" dirty="0">
                <a:solidFill>
                  <a:srgbClr val="C00000"/>
                </a:solidFill>
              </a:rPr>
              <a:t>trained</a:t>
            </a:r>
            <a:r>
              <a:rPr lang="en-US" dirty="0"/>
              <a:t> together with </a:t>
            </a:r>
            <a:r>
              <a:rPr lang="en-US" dirty="0">
                <a:solidFill>
                  <a:schemeClr val="tx1"/>
                </a:solidFill>
              </a:rPr>
              <a:t>images of </a:t>
            </a:r>
            <a:r>
              <a:rPr lang="en-US" b="1" dirty="0">
                <a:solidFill>
                  <a:srgbClr val="C00000"/>
                </a:solidFill>
              </a:rPr>
              <a:t>pristine material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3B5ED440-965A-45D3-B1A1-C8FC3EACEC54}"/>
              </a:ext>
            </a:extLst>
          </p:cNvPr>
          <p:cNvSpPr/>
          <p:nvPr/>
        </p:nvSpPr>
        <p:spPr>
          <a:xfrm>
            <a:off x="3982979" y="4922389"/>
            <a:ext cx="4869846" cy="1113586"/>
          </a:xfrm>
          <a:prstGeom prst="ellipse">
            <a:avLst/>
          </a:prstGeom>
          <a:solidFill>
            <a:srgbClr val="9EC4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Critic </a:t>
            </a:r>
            <a:r>
              <a:rPr lang="en-US" b="1" dirty="0">
                <a:solidFill>
                  <a:srgbClr val="C00000"/>
                </a:solidFill>
              </a:rPr>
              <a:t>tested</a:t>
            </a:r>
            <a:r>
              <a:rPr lang="en-US" dirty="0">
                <a:solidFill>
                  <a:schemeClr val="tx1"/>
                </a:solidFill>
              </a:rPr>
              <a:t> with images of potentially </a:t>
            </a:r>
            <a:r>
              <a:rPr lang="en-US" b="1" dirty="0">
                <a:solidFill>
                  <a:srgbClr val="C00000"/>
                </a:solidFill>
              </a:rPr>
              <a:t>altered material </a:t>
            </a:r>
            <a:r>
              <a:rPr lang="en-US" dirty="0">
                <a:solidFill>
                  <a:schemeClr val="tx1"/>
                </a:solidFill>
              </a:rPr>
              <a:t>morphology -&gt; Image scores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A34704F-9A52-4813-A83D-D7E4D3F3B493}"/>
              </a:ext>
            </a:extLst>
          </p:cNvPr>
          <p:cNvSpPr txBox="1"/>
          <p:nvPr/>
        </p:nvSpPr>
        <p:spPr>
          <a:xfrm>
            <a:off x="232545" y="4187483"/>
            <a:ext cx="339842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Generator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3 up-sampling/convolutional (</a:t>
            </a:r>
            <a:r>
              <a:rPr lang="en-US" sz="1600" dirty="0" err="1">
                <a:solidFill>
                  <a:schemeClr val="bg2">
                    <a:lumMod val="50000"/>
                  </a:schemeClr>
                </a:solidFill>
              </a:rPr>
              <a:t>ReLu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)/batch normalization layers, 1 convolutional (Tanh) layer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Filters 256-128-64-32</a:t>
            </a:r>
          </a:p>
          <a:p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Critic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7 convolutional layers (</a:t>
            </a:r>
            <a:r>
              <a:rPr lang="en-US" sz="1600" dirty="0" err="1">
                <a:solidFill>
                  <a:schemeClr val="bg2">
                    <a:lumMod val="50000"/>
                  </a:schemeClr>
                </a:solidFill>
              </a:rPr>
              <a:t>LeakyReLu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Filters 32-32-64-64-128-128-256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2622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23372037-4CCE-48CD-B296-F0BB1FA17B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1518" y="5061611"/>
            <a:ext cx="1378341" cy="140440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F29D5A6-9E69-49A5-8ED2-9A29C28480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0" y="5068667"/>
            <a:ext cx="1374304" cy="141085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88995E1-4985-46D4-BC8A-6C037D223C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1282" y="5070203"/>
            <a:ext cx="1374304" cy="14044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106363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/>
              <a:t>Data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7283C-DB1C-0C40-9A35-8CE000AFB611}" type="datetime8">
              <a:rPr lang="en-US" smtClean="0"/>
              <a:t>7/7/2022 3:19 PM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569075"/>
            <a:ext cx="2057400" cy="365125"/>
          </a:xfrm>
        </p:spPr>
        <p:txBody>
          <a:bodyPr/>
          <a:lstStyle/>
          <a:p>
            <a:fld id="{092552A5-1676-4338-8794-F2C241E2F684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C9975E-0E14-4AEB-9FE2-CDA099BF6379}"/>
              </a:ext>
            </a:extLst>
          </p:cNvPr>
          <p:cNvSpPr txBox="1"/>
          <p:nvPr/>
        </p:nvSpPr>
        <p:spPr>
          <a:xfrm>
            <a:off x="8211" y="1331123"/>
            <a:ext cx="3581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CT scan of pristine Pharmatose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1800 2d images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Each 2d image 2,000x2,000 pixels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Batch:  64 down-sampled (1/4) 512x512 cropped segments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DF024BF-8235-4EF3-8E6D-C50D2E1186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034" y="2719094"/>
            <a:ext cx="2348065" cy="239236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C32B15A-5764-4D1F-BE8F-4B7B25E89A0F}"/>
              </a:ext>
            </a:extLst>
          </p:cNvPr>
          <p:cNvSpPr txBox="1"/>
          <p:nvPr/>
        </p:nvSpPr>
        <p:spPr>
          <a:xfrm>
            <a:off x="1066800" y="1034534"/>
            <a:ext cx="945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Training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5BDF2C-E0D0-4FB1-911F-A358992861EC}"/>
              </a:ext>
            </a:extLst>
          </p:cNvPr>
          <p:cNvSpPr txBox="1"/>
          <p:nvPr/>
        </p:nvSpPr>
        <p:spPr>
          <a:xfrm>
            <a:off x="91597" y="5378066"/>
            <a:ext cx="289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HMX microstructure generation with single 3,000x3,000 pixel SEM image </a:t>
            </a:r>
            <a:r>
              <a:rPr lang="en-US" sz="1400" baseline="30000" dirty="0">
                <a:solidFill>
                  <a:schemeClr val="bg2">
                    <a:lumMod val="50000"/>
                  </a:schemeClr>
                </a:solidFill>
              </a:rPr>
              <a:t>1</a:t>
            </a:r>
            <a:endParaRPr lang="en-US"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026C78-D918-4406-BA0C-FBB3765FA3B8}"/>
              </a:ext>
            </a:extLst>
          </p:cNvPr>
          <p:cNvSpPr txBox="1"/>
          <p:nvPr/>
        </p:nvSpPr>
        <p:spPr>
          <a:xfrm>
            <a:off x="5777948" y="1066800"/>
            <a:ext cx="851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Testing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D913488-FFDD-4378-8BB3-C5E8A81A953B}"/>
              </a:ext>
            </a:extLst>
          </p:cNvPr>
          <p:cNvSpPr txBox="1"/>
          <p:nvPr/>
        </p:nvSpPr>
        <p:spPr>
          <a:xfrm>
            <a:off x="3672736" y="1291860"/>
            <a:ext cx="20894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>
                <a:solidFill>
                  <a:srgbClr val="0070C0"/>
                </a:solidFill>
              </a:rPr>
              <a:t>Image Transformations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021F580-A3EF-43E4-AA35-C3FD3B6499B4}"/>
              </a:ext>
            </a:extLst>
          </p:cNvPr>
          <p:cNvSpPr txBox="1"/>
          <p:nvPr/>
        </p:nvSpPr>
        <p:spPr>
          <a:xfrm>
            <a:off x="3680680" y="2998462"/>
            <a:ext cx="19205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>
                <a:solidFill>
                  <a:srgbClr val="0070C0"/>
                </a:solidFill>
              </a:rPr>
              <a:t>Varying Particle Sizes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D2DA1BD-EBD2-4E3B-8430-0C8D85B22677}"/>
              </a:ext>
            </a:extLst>
          </p:cNvPr>
          <p:cNvSpPr txBox="1"/>
          <p:nvPr/>
        </p:nvSpPr>
        <p:spPr>
          <a:xfrm>
            <a:off x="3684522" y="4735025"/>
            <a:ext cx="20190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>
                <a:solidFill>
                  <a:srgbClr val="0070C0"/>
                </a:solidFill>
              </a:rPr>
              <a:t>Aged Material (120°C)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A2ECB6C-39BD-4C2C-9D63-EB1C6240F002}"/>
              </a:ext>
            </a:extLst>
          </p:cNvPr>
          <p:cNvSpPr txBox="1"/>
          <p:nvPr/>
        </p:nvSpPr>
        <p:spPr>
          <a:xfrm>
            <a:off x="4317765" y="6139377"/>
            <a:ext cx="890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2D050"/>
                </a:solidFill>
              </a:rPr>
              <a:t>Pristine</a:t>
            </a:r>
            <a:endParaRPr lang="en-US" sz="1400" dirty="0">
              <a:solidFill>
                <a:srgbClr val="92D05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898F394-D2EE-4F08-AE97-1C2802938581}"/>
              </a:ext>
            </a:extLst>
          </p:cNvPr>
          <p:cNvSpPr txBox="1"/>
          <p:nvPr/>
        </p:nvSpPr>
        <p:spPr>
          <a:xfrm>
            <a:off x="6052062" y="6155809"/>
            <a:ext cx="886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2D050"/>
                </a:solidFill>
              </a:rPr>
              <a:t>1 Week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E97B695-856C-4F37-89F5-4A05855C43FD}"/>
              </a:ext>
            </a:extLst>
          </p:cNvPr>
          <p:cNvSpPr txBox="1"/>
          <p:nvPr/>
        </p:nvSpPr>
        <p:spPr>
          <a:xfrm>
            <a:off x="7675693" y="6155809"/>
            <a:ext cx="973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2D050"/>
                </a:solidFill>
              </a:rPr>
              <a:t>2 Weeks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CB5A616-B4A4-4881-940E-A35E322C27BD}"/>
              </a:ext>
            </a:extLst>
          </p:cNvPr>
          <p:cNvSpPr/>
          <p:nvPr/>
        </p:nvSpPr>
        <p:spPr>
          <a:xfrm>
            <a:off x="0" y="1034534"/>
            <a:ext cx="3352800" cy="4205871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75F0817C-D67F-4195-BBBC-69D0C78EF7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1283" y="3326753"/>
            <a:ext cx="1374304" cy="139823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11DA8C6-FB76-4BE2-99EB-D019BB9A50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01518" y="3322468"/>
            <a:ext cx="1374304" cy="139819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314780F-36CA-440D-BDAD-4F90DDAC47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1641" y="3322468"/>
            <a:ext cx="1374304" cy="140023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BDBBB6E-BECE-41E0-B787-3305AD24CA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94701" y="1625282"/>
            <a:ext cx="1364715" cy="1383171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09D11BDE-4DD2-4AC5-B065-27CF45D9E849}"/>
              </a:ext>
            </a:extLst>
          </p:cNvPr>
          <p:cNvSpPr/>
          <p:nvPr/>
        </p:nvSpPr>
        <p:spPr>
          <a:xfrm>
            <a:off x="628650" y="6420883"/>
            <a:ext cx="1123950" cy="2085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BA9F7A-2865-42CD-A37B-CDCB74729903}"/>
              </a:ext>
            </a:extLst>
          </p:cNvPr>
          <p:cNvSpPr txBox="1"/>
          <p:nvPr/>
        </p:nvSpPr>
        <p:spPr>
          <a:xfrm>
            <a:off x="82978" y="5956730"/>
            <a:ext cx="33528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/>
            <a:r>
              <a:rPr lang="en-US" sz="1200" b="0" i="0" u="none" strike="noStrike" baseline="300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1200" b="0" i="0" u="none" strike="noStrike" baseline="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Chun, S., et al., </a:t>
            </a:r>
            <a:r>
              <a:rPr lang="en-US" sz="1200" b="0" i="1" u="none" strike="noStrike" baseline="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Deep learning for synthetic microstructure generation in a materials-by-design framework for heterogeneous energetic materials.</a:t>
            </a:r>
            <a:r>
              <a:rPr lang="en-US" sz="1200" b="0" i="0" u="none" strike="noStrike" baseline="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Scientific Reports, 2020. </a:t>
            </a:r>
            <a:r>
              <a:rPr lang="en-US" sz="1200" b="1" i="0" u="none" strike="noStrike" baseline="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1200" b="0" i="0" u="none" strike="noStrike" baseline="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(1).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18C589BF-FFB0-4B46-BBE0-C6C92329FD2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10864" y="1620856"/>
            <a:ext cx="1357833" cy="138759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31B3D78-4029-4710-A093-E6A72645C07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01095" y="1620855"/>
            <a:ext cx="1359824" cy="1387597"/>
          </a:xfrm>
          <a:prstGeom prst="rect">
            <a:avLst/>
          </a:prstGeom>
        </p:spPr>
      </p:pic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A6C80332-A863-411E-9763-A86186855B22}"/>
              </a:ext>
            </a:extLst>
          </p:cNvPr>
          <p:cNvSpPr/>
          <p:nvPr/>
        </p:nvSpPr>
        <p:spPr>
          <a:xfrm>
            <a:off x="3513411" y="1026847"/>
            <a:ext cx="5401989" cy="576088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F7506C-0888-442A-8D31-85A87B6586C3}"/>
              </a:ext>
            </a:extLst>
          </p:cNvPr>
          <p:cNvSpPr txBox="1"/>
          <p:nvPr/>
        </p:nvSpPr>
        <p:spPr>
          <a:xfrm>
            <a:off x="4572000" y="2719094"/>
            <a:ext cx="639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2D050"/>
                </a:solidFill>
              </a:rPr>
              <a:t>Swirl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7EED5F2-EB63-4430-9A8E-1D1F27C2A228}"/>
              </a:ext>
            </a:extLst>
          </p:cNvPr>
          <p:cNvSpPr txBox="1"/>
          <p:nvPr/>
        </p:nvSpPr>
        <p:spPr>
          <a:xfrm>
            <a:off x="6282174" y="2712357"/>
            <a:ext cx="664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2D050"/>
                </a:solidFill>
              </a:rPr>
              <a:t>Polar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B4A971F-2908-4EA8-B9F0-CB63CC6E0600}"/>
              </a:ext>
            </a:extLst>
          </p:cNvPr>
          <p:cNvSpPr txBox="1"/>
          <p:nvPr/>
        </p:nvSpPr>
        <p:spPr>
          <a:xfrm>
            <a:off x="7911666" y="2712357"/>
            <a:ext cx="705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2D050"/>
                </a:solidFill>
              </a:rPr>
              <a:t>Wave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7C0F500-230B-4CE6-949A-531DBA4B713A}"/>
              </a:ext>
            </a:extLst>
          </p:cNvPr>
          <p:cNvSpPr txBox="1"/>
          <p:nvPr/>
        </p:nvSpPr>
        <p:spPr>
          <a:xfrm>
            <a:off x="4489501" y="4388500"/>
            <a:ext cx="692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2D050"/>
                </a:solidFill>
              </a:rPr>
              <a:t>Large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D539843-691E-4B29-9DF0-E5FA6985CEA1}"/>
              </a:ext>
            </a:extLst>
          </p:cNvPr>
          <p:cNvSpPr txBox="1"/>
          <p:nvPr/>
        </p:nvSpPr>
        <p:spPr>
          <a:xfrm>
            <a:off x="5961473" y="4399209"/>
            <a:ext cx="978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2D050"/>
                </a:solidFill>
              </a:rPr>
              <a:t>Medium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20AC505-B7D4-413E-BBDA-19179E00EE4F}"/>
              </a:ext>
            </a:extLst>
          </p:cNvPr>
          <p:cNvSpPr txBox="1"/>
          <p:nvPr/>
        </p:nvSpPr>
        <p:spPr>
          <a:xfrm>
            <a:off x="7926413" y="4399209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2D050"/>
                </a:solidFill>
              </a:rPr>
              <a:t>Small</a:t>
            </a:r>
          </a:p>
        </p:txBody>
      </p:sp>
    </p:spTree>
    <p:extLst>
      <p:ext uri="{BB962C8B-B14F-4D97-AF65-F5344CB8AC3E}">
        <p14:creationId xmlns:p14="http://schemas.microsoft.com/office/powerpoint/2010/main" val="19664334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76200"/>
            <a:ext cx="788670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Results – Image Generation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7283C-DB1C-0C40-9A35-8CE000AFB611}" type="datetime8">
              <a:rPr lang="en-US" smtClean="0"/>
              <a:t>7/7/2022 3:19 PM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52A5-1676-4338-8794-F2C241E2F684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FD5D93-F30F-48ED-A87D-BDA8F2CCDC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997" y="1243501"/>
            <a:ext cx="2095203" cy="14750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FB0E8E-EEB7-4B8F-BD26-5DE10EFE2F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2806564"/>
            <a:ext cx="2057400" cy="14640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6828273-3E9E-40D7-B35E-9D906AF580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1" y="4405523"/>
            <a:ext cx="2095203" cy="15030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D75A641-246D-46FB-BEC9-0337384AD37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243501"/>
            <a:ext cx="1752600" cy="1752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F93CE54-99B8-4C47-B515-3DBBDE5C9190}"/>
              </a:ext>
            </a:extLst>
          </p:cNvPr>
          <p:cNvSpPr txBox="1"/>
          <p:nvPr/>
        </p:nvSpPr>
        <p:spPr>
          <a:xfrm rot="16200000">
            <a:off x="-1060293" y="3374098"/>
            <a:ext cx="2877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Critic scores (1000 images)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2FF412C-0D94-472A-BBC0-351AC2F3F13D}"/>
              </a:ext>
            </a:extLst>
          </p:cNvPr>
          <p:cNvSpPr txBox="1"/>
          <p:nvPr/>
        </p:nvSpPr>
        <p:spPr>
          <a:xfrm>
            <a:off x="3352800" y="877100"/>
            <a:ext cx="584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Real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126FB5D-141E-4C73-99C2-924C00C6952E}"/>
              </a:ext>
            </a:extLst>
          </p:cNvPr>
          <p:cNvSpPr txBox="1"/>
          <p:nvPr/>
        </p:nvSpPr>
        <p:spPr>
          <a:xfrm rot="16200000">
            <a:off x="2581143" y="2884338"/>
            <a:ext cx="1163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Image 440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BE0B617-FB34-4282-9FF4-AF77454B22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550" y="1231778"/>
            <a:ext cx="1752600" cy="17526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85170EF-7BFF-49AB-8E7F-4D47DB13C12F}"/>
              </a:ext>
            </a:extLst>
          </p:cNvPr>
          <p:cNvSpPr txBox="1"/>
          <p:nvPr/>
        </p:nvSpPr>
        <p:spPr>
          <a:xfrm>
            <a:off x="5410200" y="862446"/>
            <a:ext cx="1164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Epoch 800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8AA42EA-0A2F-4FE4-A95D-01927D0F939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723" y="3394290"/>
            <a:ext cx="1752600" cy="17526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63F1BF1-4771-47CC-9601-82C26B2E0D6C}"/>
              </a:ext>
            </a:extLst>
          </p:cNvPr>
          <p:cNvSpPr txBox="1"/>
          <p:nvPr/>
        </p:nvSpPr>
        <p:spPr>
          <a:xfrm>
            <a:off x="3344008" y="3066843"/>
            <a:ext cx="1164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Epoch 700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A44A9A6-CC5B-4898-A9E1-1E3E89AD646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650" y="3371239"/>
            <a:ext cx="1752600" cy="17526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8949B90-3B03-4BE4-AD94-65519A2AE751}"/>
              </a:ext>
            </a:extLst>
          </p:cNvPr>
          <p:cNvSpPr txBox="1"/>
          <p:nvPr/>
        </p:nvSpPr>
        <p:spPr>
          <a:xfrm>
            <a:off x="5486400" y="3036222"/>
            <a:ext cx="1164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Epoch 600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8D1F60B-322B-4C64-8705-39567A342D06}"/>
              </a:ext>
            </a:extLst>
          </p:cNvPr>
          <p:cNvSpPr txBox="1"/>
          <p:nvPr/>
        </p:nvSpPr>
        <p:spPr>
          <a:xfrm>
            <a:off x="2978367" y="5275811"/>
            <a:ext cx="569639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For a given epoch, the critic scores real and fake images similarly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Scores vary significantly between epochs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“Blobs” in fake images don’t seem to improve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Training restriction 512x512 pixels image size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5DA8A04-4966-4C4F-B77F-E93F821EF315}"/>
              </a:ext>
            </a:extLst>
          </p:cNvPr>
          <p:cNvCxnSpPr>
            <a:cxnSpLocks/>
          </p:cNvCxnSpPr>
          <p:nvPr/>
        </p:nvCxnSpPr>
        <p:spPr>
          <a:xfrm flipH="1" flipV="1">
            <a:off x="6841409" y="4074609"/>
            <a:ext cx="762000" cy="178290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03A871D-268E-4777-B04F-2346A3B9C09F}"/>
              </a:ext>
            </a:extLst>
          </p:cNvPr>
          <p:cNvCxnSpPr>
            <a:cxnSpLocks/>
          </p:cNvCxnSpPr>
          <p:nvPr/>
        </p:nvCxnSpPr>
        <p:spPr>
          <a:xfrm flipH="1" flipV="1">
            <a:off x="6803477" y="1944788"/>
            <a:ext cx="762000" cy="178290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39E825D-8DDB-42EA-92F2-75501494855D}"/>
              </a:ext>
            </a:extLst>
          </p:cNvPr>
          <p:cNvCxnSpPr>
            <a:cxnSpLocks/>
          </p:cNvCxnSpPr>
          <p:nvPr/>
        </p:nvCxnSpPr>
        <p:spPr>
          <a:xfrm flipH="1" flipV="1">
            <a:off x="4707314" y="4092300"/>
            <a:ext cx="762000" cy="178290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67676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011A2002-6620-481A-B72A-E33FE85DB984}"/>
              </a:ext>
            </a:extLst>
          </p:cNvPr>
          <p:cNvSpPr/>
          <p:nvPr/>
        </p:nvSpPr>
        <p:spPr>
          <a:xfrm>
            <a:off x="3471837" y="4443604"/>
            <a:ext cx="1799895" cy="1325563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DCA138"/>
              </a:gs>
            </a:gsLst>
            <a:lin ang="5400000" scaled="1"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76200"/>
            <a:ext cx="788670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Results – Image Generation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7283C-DB1C-0C40-9A35-8CE000AFB611}" type="datetime8">
              <a:rPr lang="en-US" smtClean="0"/>
              <a:t>7/7/2022 3:19 PM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52A5-1676-4338-8794-F2C241E2F684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F1E801-247E-4445-91F0-E615E0DC8F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422" y="1064119"/>
            <a:ext cx="3571578" cy="25143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A615EDE-50E6-46B4-9E80-011BBE77ABA4}"/>
              </a:ext>
            </a:extLst>
          </p:cNvPr>
          <p:cNvSpPr txBox="1"/>
          <p:nvPr/>
        </p:nvSpPr>
        <p:spPr>
          <a:xfrm>
            <a:off x="5852220" y="1095474"/>
            <a:ext cx="28779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100 images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2E9F51-6308-4535-BBEC-C5088A3D6BFB}"/>
              </a:ext>
            </a:extLst>
          </p:cNvPr>
          <p:cNvSpPr txBox="1"/>
          <p:nvPr/>
        </p:nvSpPr>
        <p:spPr>
          <a:xfrm>
            <a:off x="1000422" y="3792412"/>
            <a:ext cx="12103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Converging?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A132AA-D8C6-4901-8A70-AC97EEBA1173}"/>
              </a:ext>
            </a:extLst>
          </p:cNvPr>
          <p:cNvSpPr txBox="1"/>
          <p:nvPr/>
        </p:nvSpPr>
        <p:spPr>
          <a:xfrm>
            <a:off x="1838622" y="3530941"/>
            <a:ext cx="28779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Critic scores (1000 images)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E11A87E-B020-4BF8-97CD-E7AB85F81A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3242" y="1347197"/>
            <a:ext cx="2732108" cy="195999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EC0A37E-EC1E-43DC-9E1A-696E2EB323B8}"/>
              </a:ext>
            </a:extLst>
          </p:cNvPr>
          <p:cNvSpPr txBox="1"/>
          <p:nvPr/>
        </p:nvSpPr>
        <p:spPr>
          <a:xfrm rot="16200000">
            <a:off x="676521" y="2182814"/>
            <a:ext cx="5583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Count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984206D-3224-4A05-B560-C96F619440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1477" y="3405021"/>
            <a:ext cx="2732107" cy="195999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D87EE25-F624-4864-90DE-8E9DD36413C9}"/>
              </a:ext>
            </a:extLst>
          </p:cNvPr>
          <p:cNvSpPr txBox="1"/>
          <p:nvPr/>
        </p:nvSpPr>
        <p:spPr>
          <a:xfrm rot="16200000">
            <a:off x="5434542" y="2185495"/>
            <a:ext cx="5583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Count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A4E2249-5F4C-4C3D-9A22-F4D1A428885C}"/>
              </a:ext>
            </a:extLst>
          </p:cNvPr>
          <p:cNvSpPr txBox="1"/>
          <p:nvPr/>
        </p:nvSpPr>
        <p:spPr>
          <a:xfrm rot="16200000">
            <a:off x="5434542" y="4305105"/>
            <a:ext cx="5583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Count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8C69525-3768-400C-9AAF-C6DA7EBF2623}"/>
              </a:ext>
            </a:extLst>
          </p:cNvPr>
          <p:cNvSpPr txBox="1"/>
          <p:nvPr/>
        </p:nvSpPr>
        <p:spPr>
          <a:xfrm>
            <a:off x="7086600" y="5324345"/>
            <a:ext cx="637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Voxel </a:t>
            </a:r>
            <a:r>
              <a:rPr lang="en-US" sz="1200" baseline="30000" dirty="0">
                <a:solidFill>
                  <a:schemeClr val="bg2">
                    <a:lumMod val="50000"/>
                  </a:schemeClr>
                </a:solidFill>
              </a:rPr>
              <a:t>-1</a:t>
            </a:r>
            <a:endParaRPr lang="en-US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0A89973-13EF-4061-85A1-A5545229C46D}"/>
              </a:ext>
            </a:extLst>
          </p:cNvPr>
          <p:cNvSpPr txBox="1"/>
          <p:nvPr/>
        </p:nvSpPr>
        <p:spPr>
          <a:xfrm>
            <a:off x="5752473" y="5564890"/>
            <a:ext cx="33058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Volume fraction: epoch 800 closest to real images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Interfacial line length: different epochs similar distribution</a:t>
            </a:r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36F9EB5-CB6F-405D-B8A6-AA6C3302B9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329" y="4363828"/>
            <a:ext cx="2883768" cy="190437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7AC9A3D-F3AA-4FC3-A827-C0ADC2B7D8D2}"/>
              </a:ext>
            </a:extLst>
          </p:cNvPr>
          <p:cNvSpPr txBox="1"/>
          <p:nvPr/>
        </p:nvSpPr>
        <p:spPr>
          <a:xfrm>
            <a:off x="3481339" y="4495800"/>
            <a:ext cx="17998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Despite “blobs” image properties appear to be well reproduced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E1D2E99-A64D-41CF-B155-1E032DC8AFA3}"/>
              </a:ext>
            </a:extLst>
          </p:cNvPr>
          <p:cNvSpPr txBox="1"/>
          <p:nvPr/>
        </p:nvSpPr>
        <p:spPr>
          <a:xfrm>
            <a:off x="2133600" y="6043399"/>
            <a:ext cx="28779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100 images</a:t>
            </a:r>
          </a:p>
        </p:txBody>
      </p:sp>
    </p:spTree>
    <p:extLst>
      <p:ext uri="{BB962C8B-B14F-4D97-AF65-F5344CB8AC3E}">
        <p14:creationId xmlns:p14="http://schemas.microsoft.com/office/powerpoint/2010/main" val="1253150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76200"/>
            <a:ext cx="788670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Results – Scores for transformed images 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7283C-DB1C-0C40-9A35-8CE000AFB611}" type="datetime8">
              <a:rPr lang="en-US" smtClean="0"/>
              <a:t>7/7/2022 3:19 PM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52A5-1676-4338-8794-F2C241E2F684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615EDE-50E6-46B4-9E80-011BBE77ABA4}"/>
              </a:ext>
            </a:extLst>
          </p:cNvPr>
          <p:cNvSpPr txBox="1"/>
          <p:nvPr/>
        </p:nvSpPr>
        <p:spPr>
          <a:xfrm>
            <a:off x="6342275" y="1063823"/>
            <a:ext cx="28779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100 images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A132AA-D8C6-4901-8A70-AC97EEBA1173}"/>
              </a:ext>
            </a:extLst>
          </p:cNvPr>
          <p:cNvSpPr txBox="1"/>
          <p:nvPr/>
        </p:nvSpPr>
        <p:spPr>
          <a:xfrm>
            <a:off x="517832" y="3419274"/>
            <a:ext cx="2971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Critic scores (1000 images, critic epoch 800)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C0A37E-EC1E-43DC-9E1A-696E2EB323B8}"/>
              </a:ext>
            </a:extLst>
          </p:cNvPr>
          <p:cNvSpPr txBox="1"/>
          <p:nvPr/>
        </p:nvSpPr>
        <p:spPr>
          <a:xfrm rot="16200000">
            <a:off x="-214017" y="2070158"/>
            <a:ext cx="6981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Count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D87EE25-F624-4864-90DE-8E9DD36413C9}"/>
              </a:ext>
            </a:extLst>
          </p:cNvPr>
          <p:cNvSpPr txBox="1"/>
          <p:nvPr/>
        </p:nvSpPr>
        <p:spPr>
          <a:xfrm rot="16200000">
            <a:off x="6015976" y="2051640"/>
            <a:ext cx="5583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Count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8C69525-3768-400C-9AAF-C6DA7EBF2623}"/>
              </a:ext>
            </a:extLst>
          </p:cNvPr>
          <p:cNvSpPr txBox="1"/>
          <p:nvPr/>
        </p:nvSpPr>
        <p:spPr>
          <a:xfrm>
            <a:off x="7339095" y="4866975"/>
            <a:ext cx="637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Voxel </a:t>
            </a:r>
            <a:r>
              <a:rPr lang="en-US" sz="1200" baseline="30000" dirty="0">
                <a:solidFill>
                  <a:schemeClr val="bg2">
                    <a:lumMod val="50000"/>
                  </a:schemeClr>
                </a:solidFill>
              </a:rPr>
              <a:t>-1</a:t>
            </a:r>
            <a:endParaRPr lang="en-US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681F3C-C5DB-42B6-9BE0-3EEAB6362B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665" y="1249363"/>
            <a:ext cx="3367004" cy="22267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57BC82D-58FE-4981-AE55-2D6A0EF178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2275" y="1325417"/>
            <a:ext cx="2529780" cy="176683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4EE8E6E-B6D3-4FEC-B03A-1E1183FD82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0375" y="3172421"/>
            <a:ext cx="2491680" cy="1731939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5A19569-0879-4228-94BE-6116562ED055}"/>
              </a:ext>
            </a:extLst>
          </p:cNvPr>
          <p:cNvSpPr/>
          <p:nvPr/>
        </p:nvSpPr>
        <p:spPr>
          <a:xfrm>
            <a:off x="3891894" y="3989813"/>
            <a:ext cx="2057400" cy="1774906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DCA138"/>
              </a:gs>
            </a:gsLst>
            <a:lin ang="5400000" scaled="1"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4097D71-91F8-4D89-8EE9-953666EE3310}"/>
              </a:ext>
            </a:extLst>
          </p:cNvPr>
          <p:cNvSpPr txBox="1"/>
          <p:nvPr/>
        </p:nvSpPr>
        <p:spPr>
          <a:xfrm>
            <a:off x="3967401" y="3989812"/>
            <a:ext cx="20113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Although there is some response, critic is not sensitive enough to pick up differences in particle shape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A36056C-1A3B-4223-B0EC-42444D19AD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286733"/>
            <a:ext cx="1156110" cy="115611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0A9258F-75B4-40C3-B8FC-C2E99DC4EC7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029" y="2489978"/>
            <a:ext cx="1165171" cy="115610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8E4C51E-6549-4605-B6C7-780003E87F8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807" y="2491893"/>
            <a:ext cx="1154194" cy="115419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A886BD48-41AF-4615-89EB-A995D8B82DA0}"/>
              </a:ext>
            </a:extLst>
          </p:cNvPr>
          <p:cNvSpPr txBox="1"/>
          <p:nvPr/>
        </p:nvSpPr>
        <p:spPr>
          <a:xfrm>
            <a:off x="5606683" y="2166592"/>
            <a:ext cx="5390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92D050"/>
                </a:solidFill>
              </a:rPr>
              <a:t>Swirl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52EA176-033D-43C5-9C43-B8C8FE196D23}"/>
              </a:ext>
            </a:extLst>
          </p:cNvPr>
          <p:cNvSpPr txBox="1"/>
          <p:nvPr/>
        </p:nvSpPr>
        <p:spPr>
          <a:xfrm>
            <a:off x="4393616" y="3383386"/>
            <a:ext cx="5593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92D050"/>
                </a:solidFill>
              </a:rPr>
              <a:t>Polar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8AC17E3-7FFA-40C6-B842-4A539D14D9A3}"/>
              </a:ext>
            </a:extLst>
          </p:cNvPr>
          <p:cNvSpPr txBox="1"/>
          <p:nvPr/>
        </p:nvSpPr>
        <p:spPr>
          <a:xfrm>
            <a:off x="5553399" y="3372921"/>
            <a:ext cx="5921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92D050"/>
                </a:solidFill>
              </a:rPr>
              <a:t>Wave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ECA2F9A9-6836-4EFA-934C-B7B6DB49AD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946" y="4053470"/>
            <a:ext cx="3216096" cy="212383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A4E2249-5F4C-4C3D-9A22-F4D1A428885C}"/>
              </a:ext>
            </a:extLst>
          </p:cNvPr>
          <p:cNvSpPr txBox="1"/>
          <p:nvPr/>
        </p:nvSpPr>
        <p:spPr>
          <a:xfrm rot="16200000">
            <a:off x="6064376" y="4028379"/>
            <a:ext cx="5583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Count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FFF84636-7682-4110-AA11-86C9A3DC5A7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880" y="5578825"/>
            <a:ext cx="2987539" cy="1195015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24C11017-8018-4528-94F9-D05399D8E609}"/>
              </a:ext>
            </a:extLst>
          </p:cNvPr>
          <p:cNvSpPr txBox="1"/>
          <p:nvPr/>
        </p:nvSpPr>
        <p:spPr>
          <a:xfrm>
            <a:off x="6128254" y="5053192"/>
            <a:ext cx="2877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Two-point correlation function Example image, polar transformation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D59BCECE-12D3-40F5-9D02-0137CAD0C95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029" y="1282229"/>
            <a:ext cx="1156996" cy="1156996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B9BA60C7-86E9-4076-A3A0-F2F275D6AA51}"/>
              </a:ext>
            </a:extLst>
          </p:cNvPr>
          <p:cNvSpPr txBox="1"/>
          <p:nvPr/>
        </p:nvSpPr>
        <p:spPr>
          <a:xfrm>
            <a:off x="4210225" y="2178919"/>
            <a:ext cx="7373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92D050"/>
                </a:solidFill>
              </a:rPr>
              <a:t>Pristine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5E57C4D-5814-4CD6-8BDD-46FDE6604AD8}"/>
              </a:ext>
            </a:extLst>
          </p:cNvPr>
          <p:cNvSpPr txBox="1"/>
          <p:nvPr/>
        </p:nvSpPr>
        <p:spPr>
          <a:xfrm>
            <a:off x="2653130" y="5923182"/>
            <a:ext cx="28779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100 images</a:t>
            </a:r>
          </a:p>
        </p:txBody>
      </p:sp>
    </p:spTree>
    <p:extLst>
      <p:ext uri="{BB962C8B-B14F-4D97-AF65-F5344CB8AC3E}">
        <p14:creationId xmlns:p14="http://schemas.microsoft.com/office/powerpoint/2010/main" val="3593851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76200"/>
            <a:ext cx="788670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Results – Scores for varying particle sizes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7283C-DB1C-0C40-9A35-8CE000AFB611}" type="datetime8">
              <a:rPr lang="en-US" smtClean="0"/>
              <a:t>7/7/2022 3:19 PM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18274" y="6356351"/>
            <a:ext cx="2057400" cy="365125"/>
          </a:xfrm>
        </p:spPr>
        <p:txBody>
          <a:bodyPr/>
          <a:lstStyle/>
          <a:p>
            <a:fld id="{092552A5-1676-4338-8794-F2C241E2F684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615EDE-50E6-46B4-9E80-011BBE77ABA4}"/>
              </a:ext>
            </a:extLst>
          </p:cNvPr>
          <p:cNvSpPr txBox="1"/>
          <p:nvPr/>
        </p:nvSpPr>
        <p:spPr>
          <a:xfrm>
            <a:off x="6234553" y="1428402"/>
            <a:ext cx="28779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100 images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A132AA-D8C6-4901-8A70-AC97EEBA1173}"/>
              </a:ext>
            </a:extLst>
          </p:cNvPr>
          <p:cNvSpPr txBox="1"/>
          <p:nvPr/>
        </p:nvSpPr>
        <p:spPr>
          <a:xfrm>
            <a:off x="461393" y="3473111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Critic scores (1000 images, critic epoch 800)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C0A37E-EC1E-43DC-9E1A-696E2EB323B8}"/>
              </a:ext>
            </a:extLst>
          </p:cNvPr>
          <p:cNvSpPr txBox="1"/>
          <p:nvPr/>
        </p:nvSpPr>
        <p:spPr>
          <a:xfrm rot="16200000">
            <a:off x="-140678" y="2317090"/>
            <a:ext cx="5583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Count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D87EE25-F624-4864-90DE-8E9DD36413C9}"/>
              </a:ext>
            </a:extLst>
          </p:cNvPr>
          <p:cNvSpPr txBox="1"/>
          <p:nvPr/>
        </p:nvSpPr>
        <p:spPr>
          <a:xfrm rot="16200000">
            <a:off x="6025399" y="2380434"/>
            <a:ext cx="5583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Count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A4E2249-5F4C-4C3D-9A22-F4D1A428885C}"/>
              </a:ext>
            </a:extLst>
          </p:cNvPr>
          <p:cNvSpPr txBox="1"/>
          <p:nvPr/>
        </p:nvSpPr>
        <p:spPr>
          <a:xfrm rot="16200000">
            <a:off x="6025400" y="4446507"/>
            <a:ext cx="5583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Count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8C69525-3768-400C-9AAF-C6DA7EBF2623}"/>
              </a:ext>
            </a:extLst>
          </p:cNvPr>
          <p:cNvSpPr txBox="1"/>
          <p:nvPr/>
        </p:nvSpPr>
        <p:spPr>
          <a:xfrm>
            <a:off x="7543800" y="5329077"/>
            <a:ext cx="637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Voxel </a:t>
            </a:r>
            <a:r>
              <a:rPr lang="en-US" sz="1200" baseline="30000" dirty="0">
                <a:solidFill>
                  <a:schemeClr val="bg2">
                    <a:lumMod val="50000"/>
                  </a:schemeClr>
                </a:solidFill>
              </a:rPr>
              <a:t>-1</a:t>
            </a:r>
            <a:endParaRPr lang="en-US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1FDFD0-0512-4BE0-9DF9-D43CA6D195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8273" y="3564207"/>
            <a:ext cx="2552222" cy="18309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FCCB5E9-81BC-470A-AC39-EB8DDCD063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8273" y="1672898"/>
            <a:ext cx="2552221" cy="18309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A2BD44F-7EC3-43EF-867C-32501A6B09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651" y="1281564"/>
            <a:ext cx="3360297" cy="222227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DDFC6CA-069C-43F0-8B48-CA2B8D8DEE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457" y="4110777"/>
            <a:ext cx="3121584" cy="2061423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81DC23C1-9B8A-4C10-865B-F8401C92AB75}"/>
              </a:ext>
            </a:extLst>
          </p:cNvPr>
          <p:cNvSpPr/>
          <p:nvPr/>
        </p:nvSpPr>
        <p:spPr>
          <a:xfrm>
            <a:off x="3932454" y="4211313"/>
            <a:ext cx="2057400" cy="1477327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DCA138"/>
              </a:gs>
            </a:gsLst>
            <a:lin ang="5400000" scaled="1"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94D628A-FF66-47EA-A429-3DD0B37C3BDB}"/>
              </a:ext>
            </a:extLst>
          </p:cNvPr>
          <p:cNvSpPr txBox="1"/>
          <p:nvPr/>
        </p:nvSpPr>
        <p:spPr>
          <a:xfrm>
            <a:off x="3978497" y="4211314"/>
            <a:ext cx="201135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Critic scores images of different particle sizes differently and in consistent order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E80CD92-6ECD-46D2-BCE1-07264868C01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176" y="1398634"/>
            <a:ext cx="1167892" cy="116789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5B2836A-BDF0-48DF-9F7E-25328CDDE65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1391520"/>
            <a:ext cx="1167891" cy="116789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341DC25-A961-4010-9D48-7FD2D49F8E91}"/>
              </a:ext>
            </a:extLst>
          </p:cNvPr>
          <p:cNvSpPr txBox="1"/>
          <p:nvPr/>
        </p:nvSpPr>
        <p:spPr>
          <a:xfrm>
            <a:off x="4136242" y="2258749"/>
            <a:ext cx="7373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92D050"/>
                </a:solidFill>
              </a:rPr>
              <a:t>Pristine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F79A006-6441-43A8-B7ED-81C659CBF3CA}"/>
              </a:ext>
            </a:extLst>
          </p:cNvPr>
          <p:cNvSpPr txBox="1"/>
          <p:nvPr/>
        </p:nvSpPr>
        <p:spPr>
          <a:xfrm>
            <a:off x="5557366" y="2251634"/>
            <a:ext cx="5799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92D050"/>
                </a:solidFill>
              </a:rPr>
              <a:t>Large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11F6A1DA-57EC-4608-A8CD-BC72C7D1D08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2634911"/>
            <a:ext cx="1167891" cy="1167891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ACD38D10-6980-430C-92E2-2DF3C9465138}"/>
              </a:ext>
            </a:extLst>
          </p:cNvPr>
          <p:cNvSpPr txBox="1"/>
          <p:nvPr/>
        </p:nvSpPr>
        <p:spPr>
          <a:xfrm>
            <a:off x="4076267" y="3496910"/>
            <a:ext cx="80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92D050"/>
                </a:solidFill>
              </a:rPr>
              <a:t>Medium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95E6E4F2-15BB-46D8-A289-3E4E32FD011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176" y="2634583"/>
            <a:ext cx="1181902" cy="1181902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A6C2AF2A-A8BB-48F5-8144-82A979553484}"/>
              </a:ext>
            </a:extLst>
          </p:cNvPr>
          <p:cNvSpPr txBox="1"/>
          <p:nvPr/>
        </p:nvSpPr>
        <p:spPr>
          <a:xfrm>
            <a:off x="5587073" y="3508708"/>
            <a:ext cx="5790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92D050"/>
                </a:solidFill>
              </a:rPr>
              <a:t>Small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0522872-7C9E-4256-BCDC-80DD96610A03}"/>
              </a:ext>
            </a:extLst>
          </p:cNvPr>
          <p:cNvSpPr txBox="1"/>
          <p:nvPr/>
        </p:nvSpPr>
        <p:spPr>
          <a:xfrm>
            <a:off x="2493491" y="5929580"/>
            <a:ext cx="28779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100 images</a:t>
            </a:r>
          </a:p>
        </p:txBody>
      </p:sp>
    </p:spTree>
    <p:extLst>
      <p:ext uri="{BB962C8B-B14F-4D97-AF65-F5344CB8AC3E}">
        <p14:creationId xmlns:p14="http://schemas.microsoft.com/office/powerpoint/2010/main" val="25620137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76200"/>
            <a:ext cx="788670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Results – </a:t>
            </a:r>
            <a:r>
              <a:rPr lang="en-US" sz="3200" dirty="0">
                <a:solidFill>
                  <a:schemeClr val="bg2">
                    <a:lumMod val="75000"/>
                  </a:schemeClr>
                </a:solidFill>
              </a:rPr>
              <a:t>Scores for </a:t>
            </a:r>
            <a:r>
              <a:rPr lang="en-US" sz="3200" dirty="0"/>
              <a:t>aged data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7283C-DB1C-0C40-9A35-8CE000AFB611}" type="datetime8">
              <a:rPr lang="en-US" smtClean="0"/>
              <a:t>7/7/2022 3:19 PM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52A5-1676-4338-8794-F2C241E2F684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615EDE-50E6-46B4-9E80-011BBE77ABA4}"/>
              </a:ext>
            </a:extLst>
          </p:cNvPr>
          <p:cNvSpPr txBox="1"/>
          <p:nvPr/>
        </p:nvSpPr>
        <p:spPr>
          <a:xfrm>
            <a:off x="6071126" y="1051308"/>
            <a:ext cx="28779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100 images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D87EE25-F624-4864-90DE-8E9DD36413C9}"/>
              </a:ext>
            </a:extLst>
          </p:cNvPr>
          <p:cNvSpPr txBox="1"/>
          <p:nvPr/>
        </p:nvSpPr>
        <p:spPr>
          <a:xfrm rot="16200000">
            <a:off x="5879121" y="2044060"/>
            <a:ext cx="5583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Count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8C69525-3768-400C-9AAF-C6DA7EBF2623}"/>
              </a:ext>
            </a:extLst>
          </p:cNvPr>
          <p:cNvSpPr txBox="1"/>
          <p:nvPr/>
        </p:nvSpPr>
        <p:spPr>
          <a:xfrm>
            <a:off x="7345673" y="4997895"/>
            <a:ext cx="637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Voxel </a:t>
            </a:r>
            <a:r>
              <a:rPr lang="en-US" sz="1200" baseline="30000" dirty="0">
                <a:solidFill>
                  <a:schemeClr val="bg2">
                    <a:lumMod val="50000"/>
                  </a:schemeClr>
                </a:solidFill>
              </a:rPr>
              <a:t>-1</a:t>
            </a:r>
            <a:endParaRPr lang="en-US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5A19569-0879-4228-94BE-6116562ED055}"/>
              </a:ext>
            </a:extLst>
          </p:cNvPr>
          <p:cNvSpPr/>
          <p:nvPr/>
        </p:nvSpPr>
        <p:spPr>
          <a:xfrm>
            <a:off x="528197" y="2799014"/>
            <a:ext cx="1886028" cy="1647044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DCA138"/>
              </a:gs>
            </a:gsLst>
            <a:lin ang="5400000" scaled="1"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4097D71-91F8-4D89-8EE9-953666EE3310}"/>
              </a:ext>
            </a:extLst>
          </p:cNvPr>
          <p:cNvSpPr txBox="1"/>
          <p:nvPr/>
        </p:nvSpPr>
        <p:spPr>
          <a:xfrm>
            <a:off x="605864" y="2884165"/>
            <a:ext cx="18860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Unlikely, that critic scores can differentiate between materials …</a:t>
            </a:r>
          </a:p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A4E2249-5F4C-4C3D-9A22-F4D1A428885C}"/>
              </a:ext>
            </a:extLst>
          </p:cNvPr>
          <p:cNvSpPr txBox="1"/>
          <p:nvPr/>
        </p:nvSpPr>
        <p:spPr>
          <a:xfrm rot="16200000">
            <a:off x="5828042" y="4028379"/>
            <a:ext cx="5583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Count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3433C7-ABC1-45F4-9545-857A88E4FA3D}"/>
              </a:ext>
            </a:extLst>
          </p:cNvPr>
          <p:cNvSpPr txBox="1"/>
          <p:nvPr/>
        </p:nvSpPr>
        <p:spPr>
          <a:xfrm>
            <a:off x="297426" y="1268990"/>
            <a:ext cx="27634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Network training in progress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Scores will be available soon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332C89-6A46-4737-B983-8FFBD2B8D6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708" y="1225672"/>
            <a:ext cx="1156110" cy="115611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B9BA60C7-86E9-4076-A3A0-F2F275D6AA51}"/>
              </a:ext>
            </a:extLst>
          </p:cNvPr>
          <p:cNvSpPr txBox="1"/>
          <p:nvPr/>
        </p:nvSpPr>
        <p:spPr>
          <a:xfrm>
            <a:off x="3691304" y="2091851"/>
            <a:ext cx="7373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92D050"/>
                </a:solidFill>
              </a:rPr>
              <a:t>Pristine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5A7BBDE-16E1-4033-B3FB-D775DB459C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863" y="1225672"/>
            <a:ext cx="1155310" cy="115531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C6ABADB-96A7-4E0D-8F8A-E3601AFB33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666" y="2449870"/>
            <a:ext cx="1155310" cy="115531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E07F9F53-C517-4ADB-9C23-7242294826C3}"/>
              </a:ext>
            </a:extLst>
          </p:cNvPr>
          <p:cNvSpPr txBox="1"/>
          <p:nvPr/>
        </p:nvSpPr>
        <p:spPr>
          <a:xfrm>
            <a:off x="4907895" y="2091740"/>
            <a:ext cx="7040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92D050"/>
                </a:solidFill>
              </a:rPr>
              <a:t>1 week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D1CE4F6-C309-4663-A67F-18A08683BAD9}"/>
              </a:ext>
            </a:extLst>
          </p:cNvPr>
          <p:cNvSpPr txBox="1"/>
          <p:nvPr/>
        </p:nvSpPr>
        <p:spPr>
          <a:xfrm>
            <a:off x="3640549" y="3315942"/>
            <a:ext cx="772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92D050"/>
                </a:solidFill>
              </a:rPr>
              <a:t>2 weeks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5987A97-C272-46B0-B98D-68D18ECA61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35645" y="4060356"/>
            <a:ext cx="3258862" cy="21520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1C661D-7733-4AC0-970D-4987532626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5720" y="1310105"/>
            <a:ext cx="2528738" cy="18140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1CFDF63-6B78-4818-81C9-021CBAE4EF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82172" y="3256764"/>
            <a:ext cx="2592286" cy="181048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EA6E138-174E-4950-9692-B16C5CA9F19A}"/>
              </a:ext>
            </a:extLst>
          </p:cNvPr>
          <p:cNvSpPr txBox="1"/>
          <p:nvPr/>
        </p:nvSpPr>
        <p:spPr>
          <a:xfrm>
            <a:off x="6301716" y="5323666"/>
            <a:ext cx="272552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Only subtle differences between pristine and aged material using traditional metrics.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F701A68-4D0E-4832-99BE-79ED60F7D4BB}"/>
              </a:ext>
            </a:extLst>
          </p:cNvPr>
          <p:cNvSpPr txBox="1"/>
          <p:nvPr/>
        </p:nvSpPr>
        <p:spPr>
          <a:xfrm>
            <a:off x="4910803" y="5968286"/>
            <a:ext cx="28779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100 images</a:t>
            </a:r>
          </a:p>
        </p:txBody>
      </p:sp>
    </p:spTree>
    <p:extLst>
      <p:ext uri="{BB962C8B-B14F-4D97-AF65-F5344CB8AC3E}">
        <p14:creationId xmlns:p14="http://schemas.microsoft.com/office/powerpoint/2010/main" val="2623239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Unknown Document Type" ma:contentTypeID="0x010104" ma:contentTypeVersion="0" ma:contentTypeDescription="" ma:contentTypeScope="" ma:versionID="05d83ceaa0bbd2e3bc716e6e66bd857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b3d69fe45253d5ff147bb69036b756a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2338752-FD31-4F2E-B869-6C2480654BE3}"/>
</file>

<file path=customXml/itemProps2.xml><?xml version="1.0" encoding="utf-8"?>
<ds:datastoreItem xmlns:ds="http://schemas.openxmlformats.org/officeDocument/2006/customXml" ds:itemID="{CD33C0F4-3FEC-4582-A6B7-50CB5CB6C6E2}"/>
</file>

<file path=customXml/itemProps3.xml><?xml version="1.0" encoding="utf-8"?>
<ds:datastoreItem xmlns:ds="http://schemas.openxmlformats.org/officeDocument/2006/customXml" ds:itemID="{0B677CC9-7E58-487D-8F54-ACC068974E2F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14172</TotalTime>
  <Words>650</Words>
  <Application>Microsoft Office PowerPoint</Application>
  <PresentationFormat>On-screen Show (4:3)</PresentationFormat>
  <Paragraphs>162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Century Gothic</vt:lpstr>
      <vt:lpstr>Times New Roman</vt:lpstr>
      <vt:lpstr>Office Theme</vt:lpstr>
      <vt:lpstr>Utilization of the critic subnetwork of a generative adversarial network as detector of morphological material change in image data</vt:lpstr>
      <vt:lpstr>Problem</vt:lpstr>
      <vt:lpstr>Algorithmic Approach</vt:lpstr>
      <vt:lpstr>Data</vt:lpstr>
      <vt:lpstr>Results – Image Generation</vt:lpstr>
      <vt:lpstr>Results – Image Generation</vt:lpstr>
      <vt:lpstr>Results – Scores for transformed images  </vt:lpstr>
      <vt:lpstr>Results – Scores for varying particle sizes </vt:lpstr>
      <vt:lpstr>Results – Scores for aged data </vt:lpstr>
      <vt:lpstr>Conclusions</vt:lpstr>
    </vt:vector>
  </TitlesOfParts>
  <Company>Sandia National Laboratories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Sandia National Laboratories</dc:creator>
  <cp:lastModifiedBy>Beste, Ariana</cp:lastModifiedBy>
  <cp:revision>418</cp:revision>
  <cp:lastPrinted>2016-07-27T15:55:51Z</cp:lastPrinted>
  <dcterms:created xsi:type="dcterms:W3CDTF">2015-02-24T23:19:05Z</dcterms:created>
  <dcterms:modified xsi:type="dcterms:W3CDTF">2022-07-07T21:33:50Z</dcterms:modified>
</cp:coreProperties>
</file>