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97" r:id="rId3"/>
    <p:sldId id="301" r:id="rId4"/>
    <p:sldId id="287" r:id="rId5"/>
    <p:sldId id="290" r:id="rId6"/>
    <p:sldId id="291" r:id="rId7"/>
    <p:sldId id="302" r:id="rId8"/>
    <p:sldId id="303" r:id="rId9"/>
    <p:sldId id="300" r:id="rId10"/>
    <p:sldId id="293" r:id="rId11"/>
    <p:sldId id="296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F438C-F36B-4CD1-971E-C62D05E4BF2D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0D099-F1A3-4967-8EC1-8EC66A50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M 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228439"/>
            <a:ext cx="12192000" cy="1690255"/>
          </a:xfrm>
          <a:prstGeom prst="rect">
            <a:avLst/>
          </a:prstGeom>
          <a:solidFill>
            <a:schemeClr val="tx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572" y="2915624"/>
            <a:ext cx="4626429" cy="47827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65572" y="0"/>
            <a:ext cx="2623459" cy="6858000"/>
          </a:xfrm>
          <a:prstGeom prst="rect">
            <a:avLst/>
          </a:prstGeom>
          <a:solidFill>
            <a:srgbClr val="00ACD9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7681" y="1228439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0412" y="5306898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459789"/>
            <a:ext cx="724296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AE269BD-13B6-4721-997E-3A8D9D6769AF}" type="datetime1">
              <a:rPr lang="en-US" smtClean="0"/>
              <a:t>7/6/2022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65572" y="6459789"/>
            <a:ext cx="2623459" cy="365125"/>
          </a:xfrm>
        </p:spPr>
        <p:txBody>
          <a:bodyPr/>
          <a:lstStyle/>
          <a:p>
            <a:r>
              <a:rPr lang="en-US"/>
              <a:t>SAND2022-9044 PE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8003737" y="282288"/>
            <a:ext cx="1834523" cy="7104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" y="1228439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700411" y="5019736"/>
            <a:ext cx="222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pc="300" dirty="0">
                <a:solidFill>
                  <a:srgbClr val="00ACD9"/>
                </a:solidFill>
              </a:rPr>
              <a:t>PRESENTED BY</a:t>
            </a: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45" y="5673785"/>
            <a:ext cx="9399784" cy="365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6794" y="5626954"/>
            <a:ext cx="564475" cy="16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371" y="5595527"/>
            <a:ext cx="776320" cy="1948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80342" y="5912353"/>
            <a:ext cx="183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4C4365-4EFF-3A4A-8E6F-426FD8AF8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040" y="1228439"/>
            <a:ext cx="2839915" cy="1677378"/>
          </a:xfrm>
          <a:prstGeom prst="rect">
            <a:avLst/>
          </a:prstGeom>
        </p:spPr>
      </p:pic>
      <p:pic>
        <p:nvPicPr>
          <p:cNvPr id="29" name="Picture 28" descr="NM_System_From_Above">
            <a:extLst>
              <a:ext uri="{FF2B5EF4-FFF2-40B4-BE49-F238E27FC236}">
                <a16:creationId xmlns:a16="http://schemas.microsoft.com/office/drawing/2014/main" id="{8368FC48-E1B6-EE4F-8BFF-DF1A46ADC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2903505"/>
            <a:ext cx="1993420" cy="1329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E1D233-EE47-DD4A-B84D-1E476FCC5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2257" y="2903505"/>
            <a:ext cx="1764389" cy="1328400"/>
          </a:xfrm>
          <a:prstGeom prst="rect">
            <a:avLst/>
          </a:prstGeom>
        </p:spPr>
      </p:pic>
      <p:pic>
        <p:nvPicPr>
          <p:cNvPr id="33" name="Picture 32" descr="PV arrays at VT RTC.11.27.2014.JPG">
            <a:extLst>
              <a:ext uri="{FF2B5EF4-FFF2-40B4-BE49-F238E27FC236}">
                <a16:creationId xmlns:a16="http://schemas.microsoft.com/office/drawing/2014/main" id="{575AA08C-C264-7242-9B60-D0316E0C55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646" y="2900924"/>
            <a:ext cx="1926300" cy="1328400"/>
          </a:xfrm>
          <a:prstGeom prst="rect">
            <a:avLst/>
          </a:prstGeom>
        </p:spPr>
      </p:pic>
      <p:pic>
        <p:nvPicPr>
          <p:cNvPr id="34" name="Picture 33" descr="FL.RTC.Stion.Frameless.Array.jpg">
            <a:extLst>
              <a:ext uri="{FF2B5EF4-FFF2-40B4-BE49-F238E27FC236}">
                <a16:creationId xmlns:a16="http://schemas.microsoft.com/office/drawing/2014/main" id="{9AC1937A-2B3A-0B42-89F4-51BD77BB39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"/>
          <a:stretch/>
        </p:blipFill>
        <p:spPr>
          <a:xfrm>
            <a:off x="5666386" y="2898343"/>
            <a:ext cx="1900361" cy="13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M 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email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12192000" cy="8747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"/>
            <a:ext cx="4038961" cy="87470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112603"/>
            <a:ext cx="12192000" cy="1695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0694" y="3112607"/>
            <a:ext cx="6190211" cy="1690255"/>
          </a:xfrm>
        </p:spPr>
        <p:txBody>
          <a:bodyPr anchor="ctr">
            <a:normAutofit/>
          </a:bodyPr>
          <a:lstStyle>
            <a:lvl1pPr algn="l">
              <a:lnSpc>
                <a:spcPts val="3700"/>
              </a:lnSpc>
              <a:defRPr sz="3600" spc="31" baseline="0">
                <a:solidFill>
                  <a:schemeClr val="bg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0696" y="5064546"/>
            <a:ext cx="6261331" cy="3531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51" y="6599583"/>
            <a:ext cx="724296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C89159-D34F-4A05-8CE6-1E7D525AA9A2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60" y="6599583"/>
            <a:ext cx="2512064" cy="254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SAND2022-9044 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11125" y="6459788"/>
            <a:ext cx="419397" cy="365125"/>
          </a:xfrm>
        </p:spPr>
        <p:txBody>
          <a:bodyPr/>
          <a:lstStyle/>
          <a:p>
            <a:fld id="{406863CA-0FCA-450B-8AC6-29A3710786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3112607"/>
            <a:ext cx="203131" cy="1690255"/>
          </a:xfrm>
          <a:prstGeom prst="rect">
            <a:avLst/>
          </a:pr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 dirty="0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960" y="4893378"/>
            <a:ext cx="8153043" cy="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0409-0BB4-4C17-97FE-22A051831A13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SAND2022-9044 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63CA-0FCA-450B-8AC6-29A37107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Double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933E-2B12-4B2A-BBCB-2B51D970484F}" type="datetime1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63CA-0FCA-450B-8AC6-29A3710786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725" y="1125414"/>
            <a:ext cx="4934487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887330" y="1125414"/>
            <a:ext cx="4891718" cy="488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9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44D4-E9D5-4E3D-9ED5-9E5E397BDBB7}" type="datetime1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SAND2022-9044 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63CA-0FCA-450B-8AC6-29A37107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AC76-F5D3-4E98-8C7A-D6F69E859D07}" type="datetime1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SAND2022-9044 PE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63CA-0FCA-450B-8AC6-29A371078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238399" y="310896"/>
            <a:ext cx="685800" cy="64008"/>
          </a:xfrm>
          <a:prstGeom prst="rect">
            <a:avLst/>
          </a:prstGeom>
          <a:solidFill>
            <a:srgbClr val="00A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8" y="359772"/>
            <a:ext cx="10058400" cy="5702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058400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51" y="6599583"/>
            <a:ext cx="2472271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fld id="{6F0EDD9C-6F26-4F4B-B5C8-2B0B351670DD}" type="datetime1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599583"/>
            <a:ext cx="4822804" cy="2514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</a:lstStyle>
          <a:p>
            <a:r>
              <a:rPr lang="en-US"/>
              <a:t>SAND2022-9044 PE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51" y="437652"/>
            <a:ext cx="419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06863CA-0FCA-450B-8AC6-29A3710786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06200" y="321774"/>
            <a:ext cx="685800" cy="368300"/>
          </a:xfrm>
          <a:prstGeom prst="rect">
            <a:avLst/>
          </a:prstGeom>
          <a:solidFill>
            <a:srgbClr val="00AC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9425" y="380825"/>
            <a:ext cx="259675" cy="25161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65" b="-2"/>
          <a:stretch/>
        </p:blipFill>
        <p:spPr>
          <a:xfrm rot="16200000">
            <a:off x="8725899" y="3391897"/>
            <a:ext cx="6857999" cy="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2800" b="0" i="0" kern="1200" spc="100" baseline="0">
          <a:solidFill>
            <a:schemeClr val="bg2">
              <a:lumMod val="25000"/>
            </a:schemeClr>
          </a:solidFill>
          <a:latin typeface="Gill Sans MT" charset="0"/>
          <a:ea typeface="Gill Sans MT" charset="0"/>
          <a:cs typeface="Gill Sans MT" charset="0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00B0F0"/>
        </a:buClr>
        <a:buSzPct val="100000"/>
        <a:buFont typeface="Calibri" panose="020F0502020204030204" pitchFamily="34" charset="0"/>
        <a:buChar char=" "/>
        <a:defRPr sz="20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8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F0"/>
        </a:buClr>
        <a:buFont typeface="Calibri" pitchFamily="34" charset="0"/>
        <a:buChar char="◦"/>
        <a:defRPr sz="1400" kern="1200">
          <a:solidFill>
            <a:schemeClr val="bg2">
              <a:lumMod val="25000"/>
            </a:schemeClr>
          </a:solidFill>
          <a:latin typeface="Garamond" charset="0"/>
          <a:ea typeface="Garamond" charset="0"/>
          <a:cs typeface="Garamond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soft-matter.github.io/trackpy/v0.5.0/index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bgpierc@sandia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E47D-5182-4177-B567-C3886C28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0694" y="3112607"/>
            <a:ext cx="7689394" cy="1690255"/>
          </a:xfrm>
        </p:spPr>
        <p:txBody>
          <a:bodyPr>
            <a:normAutofit/>
          </a:bodyPr>
          <a:lstStyle/>
          <a:p>
            <a:r>
              <a:rPr lang="en-US" dirty="0"/>
              <a:t>Transfer Learning with Auto-Generated Labels for Cloud Segmentation</a:t>
            </a:r>
            <a:br>
              <a:rPr lang="en-US" dirty="0"/>
            </a:br>
            <a:r>
              <a:rPr lang="en-US" sz="2000" dirty="0"/>
              <a:t>With application in forecasting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3D901-98DD-4B3D-8CD2-B6F6161B6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Pierce, Sandia National Labs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0BC96-919B-4BD4-9217-F25A7E7A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15914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507D-26B5-421C-9EF2-E91FC256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tracking &amp; prediction by applying colloidal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2AF7-65B3-4AE5-A873-6EDD8B3C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4"/>
            <a:ext cx="8392355" cy="28018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Crocker and Weeks, 1996 present a method for tracking colloidal particles</a:t>
            </a:r>
          </a:p>
          <a:p>
            <a:pPr marL="544059" lvl="1" indent="-342900">
              <a:buFont typeface="+mj-lt"/>
              <a:buAutoNum type="arabicPeriod"/>
            </a:pPr>
            <a:r>
              <a:rPr lang="en-US" dirty="0"/>
              <a:t>Isolate particles from binary mask</a:t>
            </a:r>
          </a:p>
          <a:p>
            <a:pPr marL="544059" lvl="1" indent="-342900">
              <a:buFont typeface="+mj-lt"/>
              <a:buAutoNum type="arabicPeriod"/>
            </a:pPr>
            <a:r>
              <a:rPr lang="en-US" dirty="0"/>
              <a:t>Find brightness maxima</a:t>
            </a:r>
          </a:p>
          <a:p>
            <a:pPr marL="544059" lvl="1" indent="-342900">
              <a:buFont typeface="+mj-lt"/>
              <a:buAutoNum type="arabicPeriod"/>
            </a:pPr>
            <a:r>
              <a:rPr lang="en-US" dirty="0"/>
              <a:t>Use maxima to locate centroids</a:t>
            </a:r>
          </a:p>
          <a:p>
            <a:pPr marL="544059" lvl="1" indent="-342900">
              <a:buFont typeface="+mj-lt"/>
              <a:buAutoNum type="arabicPeriod"/>
            </a:pPr>
            <a:r>
              <a:rPr lang="en-US" dirty="0"/>
              <a:t>Link though time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Implemented in open-source Python </a:t>
            </a:r>
            <a:r>
              <a:rPr lang="en-US" dirty="0">
                <a:hlinkClick r:id="rId2"/>
              </a:rPr>
              <a:t>trackpy</a:t>
            </a:r>
            <a:r>
              <a:rPr lang="en-US" dirty="0"/>
              <a:t> package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Easy to apply to new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Provides exactly the statistics we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8B2E1-38CA-4849-9653-6FF3AA120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78" y="76281"/>
            <a:ext cx="1374506" cy="41547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4A8813-0302-41FC-9421-EF4DB7119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1" y="4622184"/>
            <a:ext cx="3070764" cy="21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9605E5C-9B68-4BA0-B2A5-F10818C38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37" y="4622184"/>
            <a:ext cx="3382990" cy="22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1DAF83B-E305-4619-A8C5-5C2EF525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88" y="4643041"/>
            <a:ext cx="3256501" cy="22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2C56C-6488-4CC8-AB9E-E43DBBAD46FC}"/>
              </a:ext>
            </a:extLst>
          </p:cNvPr>
          <p:cNvSpPr txBox="1"/>
          <p:nvPr/>
        </p:nvSpPr>
        <p:spPr>
          <a:xfrm>
            <a:off x="851327" y="4308528"/>
            <a:ext cx="21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Locate objects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40652-72AC-4512-BC63-3EDEE1E0E943}"/>
              </a:ext>
            </a:extLst>
          </p:cNvPr>
          <p:cNvSpPr txBox="1"/>
          <p:nvPr/>
        </p:nvSpPr>
        <p:spPr>
          <a:xfrm>
            <a:off x="4518511" y="4308528"/>
            <a:ext cx="21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level drift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DA049B-88DA-4573-95ED-7A7E234FF7AD}"/>
              </a:ext>
            </a:extLst>
          </p:cNvPr>
          <p:cNvCxnSpPr/>
          <p:nvPr/>
        </p:nvCxnSpPr>
        <p:spPr>
          <a:xfrm>
            <a:off x="7989376" y="1635071"/>
            <a:ext cx="1381125" cy="450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49CBA2-6748-451C-81C3-0610A782FDBA}"/>
              </a:ext>
            </a:extLst>
          </p:cNvPr>
          <p:cNvSpPr txBox="1"/>
          <p:nvPr/>
        </p:nvSpPr>
        <p:spPr>
          <a:xfrm>
            <a:off x="8772449" y="4297604"/>
            <a:ext cx="2138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 drift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FE9C22-B4D5-4BED-853E-B13C1A78DA51}"/>
              </a:ext>
            </a:extLst>
          </p:cNvPr>
          <p:cNvSpPr/>
          <p:nvPr/>
        </p:nvSpPr>
        <p:spPr>
          <a:xfrm>
            <a:off x="3425125" y="5675137"/>
            <a:ext cx="193729" cy="33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6EDE817-F295-4859-996B-7507E8B82651}"/>
              </a:ext>
            </a:extLst>
          </p:cNvPr>
          <p:cNvSpPr/>
          <p:nvPr/>
        </p:nvSpPr>
        <p:spPr>
          <a:xfrm>
            <a:off x="7370814" y="5675137"/>
            <a:ext cx="193729" cy="330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4FADF-DBCF-4BFC-9DC5-17A00FE6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4899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A5CE-1D25-4B31-B7ED-74796E06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8" y="345086"/>
            <a:ext cx="10058400" cy="570225"/>
          </a:xfrm>
        </p:spPr>
        <p:txBody>
          <a:bodyPr/>
          <a:lstStyle/>
          <a:p>
            <a:r>
              <a:rPr lang="en-US" dirty="0"/>
              <a:t>Using motion linkages to predict future cloud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FF71-0501-4CEB-9062-59AC60D9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4324050" cy="5142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Trackpy links particles through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This provides us with their </a:t>
            </a:r>
            <a:r>
              <a:rPr lang="en-US" i="1" dirty="0" err="1"/>
              <a:t>xy</a:t>
            </a:r>
            <a:r>
              <a:rPr lang="en-US" i="1" dirty="0"/>
              <a:t> </a:t>
            </a:r>
            <a:r>
              <a:rPr lang="en-US" dirty="0"/>
              <a:t>position over </a:t>
            </a:r>
            <a:r>
              <a:rPr lang="en-US" i="1" dirty="0"/>
              <a:t>n </a:t>
            </a:r>
            <a:r>
              <a:rPr lang="en-US" dirty="0"/>
              <a:t>minutes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do we predict the future?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Numerical gradients via Taylor expansion/central differences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Once gradient is calculated, take mean with respect to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/>
              <a:t>directions.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This is projected cloud drift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458527-009D-4DAE-B8C1-0FC95B96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18" y="4104033"/>
            <a:ext cx="35909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A2B9CE8-27AB-467D-9094-E77C99FB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48" y="1079803"/>
            <a:ext cx="3714314" cy="36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27832-1917-4513-B736-00E219BF3CDB}"/>
              </a:ext>
            </a:extLst>
          </p:cNvPr>
          <p:cNvSpPr txBox="1"/>
          <p:nvPr/>
        </p:nvSpPr>
        <p:spPr>
          <a:xfrm>
            <a:off x="9223899" y="781235"/>
            <a:ext cx="4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89ADF-0F30-4B82-8C43-9A1D5CBB7382}"/>
              </a:ext>
            </a:extLst>
          </p:cNvPr>
          <p:cNvSpPr txBox="1"/>
          <p:nvPr/>
        </p:nvSpPr>
        <p:spPr>
          <a:xfrm>
            <a:off x="9223899" y="4820575"/>
            <a:ext cx="45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8F63A-5657-426F-9F97-BE827FCA70F3}"/>
              </a:ext>
            </a:extLst>
          </p:cNvPr>
          <p:cNvSpPr txBox="1"/>
          <p:nvPr/>
        </p:nvSpPr>
        <p:spPr>
          <a:xfrm>
            <a:off x="11301274" y="2618913"/>
            <a:ext cx="35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2DC59-FE70-4CC1-8706-AFC15A1FB4D4}"/>
              </a:ext>
            </a:extLst>
          </p:cNvPr>
          <p:cNvSpPr txBox="1"/>
          <p:nvPr/>
        </p:nvSpPr>
        <p:spPr>
          <a:xfrm>
            <a:off x="6569476" y="2618913"/>
            <a:ext cx="45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5AD33-9DBE-432F-9A9C-2324304F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28789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3ED4-B8E4-4A4E-B042-FF8CE6D2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ML + colloidal tracking viable for cloud segmentation and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4540-7A7E-4392-B73E-61F90C92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2"/>
            <a:ext cx="10749302" cy="4927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Deep Learning achieves great accuracy on cloud segmentation, but can be </a:t>
            </a:r>
            <a:r>
              <a:rPr lang="en-US" sz="2400" dirty="0">
                <a:solidFill>
                  <a:srgbClr val="FF0000"/>
                </a:solidFill>
              </a:rPr>
              <a:t>hindered by lack of a training dataset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This can be addressed with imperfect, autogenerated labels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Simple colloidal tracking algorithms can be repurposed for motion tracking and prediction of clouds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These methods are useful to calculate projected input to grid as short-term forecasts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Additional use in single-axis tracking optimization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If we encounter an extended period of cloudiness, move tracker to horizonal to absorb diffuse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Questions?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41358-4578-434E-A714-1159A1ABA9BB}"/>
              </a:ext>
            </a:extLst>
          </p:cNvPr>
          <p:cNvSpPr txBox="1"/>
          <p:nvPr/>
        </p:nvSpPr>
        <p:spPr>
          <a:xfrm>
            <a:off x="7618010" y="5184398"/>
            <a:ext cx="2228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Contact</a:t>
            </a:r>
          </a:p>
          <a:p>
            <a:endParaRPr lang="en-US" dirty="0"/>
          </a:p>
          <a:p>
            <a:r>
              <a:rPr lang="en-US" dirty="0"/>
              <a:t>Ben Pierce, Sandia National Labs</a:t>
            </a:r>
          </a:p>
          <a:p>
            <a:r>
              <a:rPr lang="en-US" dirty="0">
                <a:hlinkClick r:id="rId2"/>
              </a:rPr>
              <a:t>bgpierc@sandia.gov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3C4B6F-2BB0-4256-859F-C75E4531F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306" y="4744570"/>
            <a:ext cx="2069977" cy="199567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8546-E5C3-4460-B3DD-619A7AD1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30472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BDDA8-C5E8-4346-89EB-BE0B35E5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AFEBA-E03F-43E1-B78E-5F184F2E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10058400" cy="49715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Forecasting in the near future useful for PV to balance inputs to the grid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Short term power prediction impacted by cloud behavior.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u="sng" dirty="0"/>
              <a:t>Clouds in front of Sun = change in irradiance received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Task I: Identify clouds from image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Easy for humans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Hard to do automatically due to various sky conditions</a:t>
            </a:r>
          </a:p>
          <a:p>
            <a:pPr marL="0" indent="0">
              <a:buNone/>
            </a:pPr>
            <a:r>
              <a:rPr lang="en-US" dirty="0"/>
              <a:t>Task II: Track &amp; predict cloud movement through time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Will there be clouds in front of the Sun in the next 10 minutes?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2F5BA-0890-4475-9EC6-58650AD87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779" y="265427"/>
            <a:ext cx="1720311" cy="1720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7AAA3-2E3C-418A-9A37-53145B13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779" y="2529447"/>
            <a:ext cx="1720311" cy="170567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0B85B07-98E6-4B4B-AD80-4CC87C7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372" y="4682847"/>
            <a:ext cx="2214718" cy="21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C8C6F35D-7276-4ABF-9C54-95B10F5EE956}"/>
              </a:ext>
            </a:extLst>
          </p:cNvPr>
          <p:cNvSpPr/>
          <p:nvPr/>
        </p:nvSpPr>
        <p:spPr>
          <a:xfrm>
            <a:off x="9497961" y="2080083"/>
            <a:ext cx="383458" cy="353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B511EB2-0645-4544-B7F6-09ABA4AEF154}"/>
              </a:ext>
            </a:extLst>
          </p:cNvPr>
          <p:cNvSpPr/>
          <p:nvPr/>
        </p:nvSpPr>
        <p:spPr>
          <a:xfrm>
            <a:off x="9496731" y="4282289"/>
            <a:ext cx="383458" cy="353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1CE6EB-49F1-4BC2-9242-188AC00E9000}"/>
              </a:ext>
            </a:extLst>
          </p:cNvPr>
          <p:cNvCxnSpPr>
            <a:cxnSpLocks/>
          </p:cNvCxnSpPr>
          <p:nvPr/>
        </p:nvCxnSpPr>
        <p:spPr>
          <a:xfrm flipV="1">
            <a:off x="5187696" y="2881198"/>
            <a:ext cx="4376928" cy="79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5876FD-3FC1-47C9-9C9D-FBFC224E52BE}"/>
              </a:ext>
            </a:extLst>
          </p:cNvPr>
          <p:cNvCxnSpPr>
            <a:cxnSpLocks/>
          </p:cNvCxnSpPr>
          <p:nvPr/>
        </p:nvCxnSpPr>
        <p:spPr>
          <a:xfrm>
            <a:off x="6736080" y="4458981"/>
            <a:ext cx="2400546" cy="97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D36428-9A1A-4E89-9F00-829E7041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19381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8BB2-1DC1-41E3-8C52-9AA2229BF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I: Cloud Segmentation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55750-1A06-46D2-8632-D9A706595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5DBAD-9CBE-427E-A374-0C903B76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21637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6887-7BBE-4F65-91F6-74AB7FAF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Segmentation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49ACC-5FFF-431E-BAC5-098EF0623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3859101" cy="463060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Need some method to isolate clouds within an image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“Segmentation”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Multiple classical (i.e. non-ML methods)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Differ in various ways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Sensitive to changes in image type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Camera distortion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Luminosity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Obstructions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Filtering approach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Find some image transform to isolate clouds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How do we find a general, robust model that can adapt to the data?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AE973B-5A79-4D7E-A06F-3CDDC9BD6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52" y="3041541"/>
            <a:ext cx="6576392" cy="15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0967B49-8177-4CC3-9486-A2C7D6DC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57" y="172613"/>
            <a:ext cx="3758582" cy="27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B3FE-AA2C-4D2E-ABF7-7DBBF66C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23" y="5098053"/>
            <a:ext cx="5200650" cy="14001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DDA8E-59C4-45DE-9AC7-B66BADD8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11012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F6239-3082-4432-A1FC-9A807F31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23" y="3555021"/>
            <a:ext cx="4687377" cy="3122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3DFAA4-99FD-42AE-BAC5-F93915AC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ML model be trained with auto-generated labels?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A32D-D91F-4EC6-8106-7BF928C9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798990"/>
            <a:ext cx="10129421" cy="29438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Problem: training data is </a:t>
            </a:r>
            <a:r>
              <a:rPr lang="en-US" sz="2400" b="1" dirty="0"/>
              <a:t>expensive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Manual (human) labeling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Idea: use (all) classical methods as training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Learn from strengths/weakness from all methods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Challenge: </a:t>
            </a:r>
            <a:r>
              <a:rPr lang="en-US" sz="2400" b="1" dirty="0"/>
              <a:t>Can </a:t>
            </a:r>
            <a:r>
              <a:rPr lang="en-US" sz="2400" b="1" dirty="0" err="1"/>
              <a:t>UNet</a:t>
            </a:r>
            <a:r>
              <a:rPr lang="en-US" sz="2400" b="1" dirty="0"/>
              <a:t> model learn from imperfect, auto-generated training data?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Also: does this process generalize well to different sources of data?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DCFB0-A40B-498C-9A40-3303274C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6" y="4022609"/>
            <a:ext cx="2964332" cy="21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9F453CC-D33B-4B62-B121-D78B4CAB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550" y="2014836"/>
            <a:ext cx="1249043" cy="46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81DBBD-5C27-4342-B8A6-20B675693B52}"/>
              </a:ext>
            </a:extLst>
          </p:cNvPr>
          <p:cNvCxnSpPr/>
          <p:nvPr/>
        </p:nvCxnSpPr>
        <p:spPr>
          <a:xfrm flipV="1">
            <a:off x="3520288" y="4525505"/>
            <a:ext cx="664254" cy="774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7E2239-9A8A-4729-9A25-98CD86238836}"/>
              </a:ext>
            </a:extLst>
          </p:cNvPr>
          <p:cNvCxnSpPr>
            <a:cxnSpLocks/>
            <a:endCxn id="23" idx="1"/>
          </p:cNvCxnSpPr>
          <p:nvPr/>
        </p:nvCxnSpPr>
        <p:spPr>
          <a:xfrm flipH="1">
            <a:off x="9546903" y="2852150"/>
            <a:ext cx="729600" cy="1472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35DECC-80FD-4405-883B-9127CA064DEA}"/>
              </a:ext>
            </a:extLst>
          </p:cNvPr>
          <p:cNvCxnSpPr>
            <a:cxnSpLocks/>
            <a:endCxn id="23" idx="1"/>
          </p:cNvCxnSpPr>
          <p:nvPr/>
        </p:nvCxnSpPr>
        <p:spPr>
          <a:xfrm flipH="1">
            <a:off x="9546903" y="4003661"/>
            <a:ext cx="729600" cy="320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9E3385-5BCB-4599-9B64-17F664670965}"/>
              </a:ext>
            </a:extLst>
          </p:cNvPr>
          <p:cNvCxnSpPr>
            <a:cxnSpLocks/>
            <a:endCxn id="23" idx="1"/>
          </p:cNvCxnSpPr>
          <p:nvPr/>
        </p:nvCxnSpPr>
        <p:spPr>
          <a:xfrm flipH="1" flipV="1">
            <a:off x="9546903" y="4324330"/>
            <a:ext cx="588938" cy="76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E4B8FB-505F-4D73-BD40-3DD6F4E774D3}"/>
              </a:ext>
            </a:extLst>
          </p:cNvPr>
          <p:cNvCxnSpPr>
            <a:cxnSpLocks/>
            <a:endCxn id="23" idx="1"/>
          </p:cNvCxnSpPr>
          <p:nvPr/>
        </p:nvCxnSpPr>
        <p:spPr>
          <a:xfrm flipH="1" flipV="1">
            <a:off x="9546903" y="4324330"/>
            <a:ext cx="729600" cy="181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351893C-1EA0-4E62-A7E9-E8916A3C450C}"/>
              </a:ext>
            </a:extLst>
          </p:cNvPr>
          <p:cNvSpPr/>
          <p:nvPr/>
        </p:nvSpPr>
        <p:spPr>
          <a:xfrm rot="10800000" flipH="1">
            <a:off x="8926718" y="3789639"/>
            <a:ext cx="620185" cy="1069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3A7635D-660A-4ABE-AC38-D0901909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12" y="3872607"/>
            <a:ext cx="911575" cy="9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BAE345B-2F13-4F2C-8C13-4CDF8D8B4F6D}"/>
              </a:ext>
            </a:extLst>
          </p:cNvPr>
          <p:cNvSpPr txBox="1"/>
          <p:nvPr/>
        </p:nvSpPr>
        <p:spPr>
          <a:xfrm>
            <a:off x="1362824" y="3687941"/>
            <a:ext cx="1092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A02641-EF2F-456F-8EF7-5C766807F2F0}"/>
              </a:ext>
            </a:extLst>
          </p:cNvPr>
          <p:cNvSpPr txBox="1"/>
          <p:nvPr/>
        </p:nvSpPr>
        <p:spPr>
          <a:xfrm>
            <a:off x="8064412" y="3553252"/>
            <a:ext cx="9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893F6-345F-45C7-9B7E-E2265C25335F}"/>
              </a:ext>
            </a:extLst>
          </p:cNvPr>
          <p:cNvSpPr txBox="1"/>
          <p:nvPr/>
        </p:nvSpPr>
        <p:spPr>
          <a:xfrm>
            <a:off x="1053389" y="6175679"/>
            <a:ext cx="196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RBG (128,128,3)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D557A-65E1-4E58-A173-395313E0BCB1}"/>
              </a:ext>
            </a:extLst>
          </p:cNvPr>
          <p:cNvSpPr txBox="1"/>
          <p:nvPr/>
        </p:nvSpPr>
        <p:spPr>
          <a:xfrm>
            <a:off x="8029431" y="4831015"/>
            <a:ext cx="116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(128,128,1) probability map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0FBFC-6304-46B6-9F1B-50D1AEB1504D}"/>
              </a:ext>
            </a:extLst>
          </p:cNvPr>
          <p:cNvSpPr txBox="1"/>
          <p:nvPr/>
        </p:nvSpPr>
        <p:spPr>
          <a:xfrm>
            <a:off x="10316678" y="6622597"/>
            <a:ext cx="1804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(128,128,1) Binary {0,1}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B9B1B-6A4D-4867-ACDB-D3DA896FECA9}"/>
              </a:ext>
            </a:extLst>
          </p:cNvPr>
          <p:cNvSpPr txBox="1"/>
          <p:nvPr/>
        </p:nvSpPr>
        <p:spPr>
          <a:xfrm>
            <a:off x="4951375" y="1150409"/>
            <a:ext cx="7137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Supervised learning requires large ground-truth training set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4F917A-028A-485A-BE94-95A1218D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4074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E660-A4F4-4A58-988E-1CBAC96B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Performant, Sample Efficient ML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0D03-B044-4421-87AC-2F30EDE86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929997"/>
            <a:ext cx="5605460" cy="31840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Three subsets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In sample ground truth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31F0D"/>
                </a:solidFill>
              </a:rPr>
              <a:t>In sample masks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Out of sample masks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Masks generated via classical algorithms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Differences &amp; challenges for generalization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Cameras (hemispheric vs rectangular)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Cloud types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Geographic location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55E06-5C87-4FB4-8677-C3E48E27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5" y="0"/>
            <a:ext cx="4932547" cy="4285864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610BCACD-0B63-4350-ADAD-54694D1FDEF3}"/>
              </a:ext>
            </a:extLst>
          </p:cNvPr>
          <p:cNvSpPr/>
          <p:nvPr/>
        </p:nvSpPr>
        <p:spPr>
          <a:xfrm rot="17417102">
            <a:off x="7448197" y="3056654"/>
            <a:ext cx="627681" cy="17590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4BCED-DFE7-4A38-92C8-34F9F27CE0E0}"/>
              </a:ext>
            </a:extLst>
          </p:cNvPr>
          <p:cNvSpPr txBox="1"/>
          <p:nvPr/>
        </p:nvSpPr>
        <p:spPr>
          <a:xfrm rot="845963">
            <a:off x="7099181" y="4193557"/>
            <a:ext cx="15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Classical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DF112-62A6-469F-9ED2-E716C633A9D7}"/>
              </a:ext>
            </a:extLst>
          </p:cNvPr>
          <p:cNvSpPr txBox="1"/>
          <p:nvPr/>
        </p:nvSpPr>
        <p:spPr>
          <a:xfrm>
            <a:off x="8363811" y="4345406"/>
            <a:ext cx="740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In-sample truth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7925F-2D2A-4D67-8ADC-83D064663795}"/>
              </a:ext>
            </a:extLst>
          </p:cNvPr>
          <p:cNvSpPr txBox="1"/>
          <p:nvPr/>
        </p:nvSpPr>
        <p:spPr>
          <a:xfrm>
            <a:off x="8729827" y="4779431"/>
            <a:ext cx="1090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25000"/>
                  </a:schemeClr>
                </a:solidFill>
              </a:rPr>
              <a:t>Out of sample masks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57F82C-2367-434C-9B86-645B21B76027}"/>
              </a:ext>
            </a:extLst>
          </p:cNvPr>
          <p:cNvSpPr txBox="1"/>
          <p:nvPr/>
        </p:nvSpPr>
        <p:spPr>
          <a:xfrm>
            <a:off x="9200986" y="5462751"/>
            <a:ext cx="1090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In-sample</a:t>
            </a:r>
            <a:r>
              <a:rPr lang="en-US" sz="900" dirty="0"/>
              <a:t> masks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ED152-0966-4FB4-9E9A-15E10F1BFEF1}"/>
              </a:ext>
            </a:extLst>
          </p:cNvPr>
          <p:cNvSpPr txBox="1"/>
          <p:nvPr/>
        </p:nvSpPr>
        <p:spPr>
          <a:xfrm>
            <a:off x="9802837" y="5838117"/>
            <a:ext cx="1417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Out of sample masks + in sample truth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3C7F92-6B39-4839-8169-A8C102E858FF}"/>
              </a:ext>
            </a:extLst>
          </p:cNvPr>
          <p:cNvCxnSpPr>
            <a:stCxn id="10" idx="0"/>
          </p:cNvCxnSpPr>
          <p:nvPr/>
        </p:nvCxnSpPr>
        <p:spPr>
          <a:xfrm flipV="1">
            <a:off x="8734006" y="3719593"/>
            <a:ext cx="271072" cy="625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3DD5C3-7FCE-459B-BEC4-4137521B24A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275168" y="3895445"/>
            <a:ext cx="258462" cy="883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97B003-6778-40CE-A100-27445D55770D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9746327" y="3719593"/>
            <a:ext cx="291568" cy="174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6792E0D7-D19D-4190-AD01-B6EBC27DB103}"/>
              </a:ext>
            </a:extLst>
          </p:cNvPr>
          <p:cNvSpPr/>
          <p:nvPr/>
        </p:nvSpPr>
        <p:spPr>
          <a:xfrm rot="6340921">
            <a:off x="10335496" y="3925113"/>
            <a:ext cx="608499" cy="7250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8AE6F5-39D9-488B-8C22-7D2F576D60AA}"/>
              </a:ext>
            </a:extLst>
          </p:cNvPr>
          <p:cNvCxnSpPr>
            <a:cxnSpLocks/>
            <a:stCxn id="22" idx="1"/>
            <a:endCxn id="15" idx="0"/>
          </p:cNvCxnSpPr>
          <p:nvPr/>
        </p:nvCxnSpPr>
        <p:spPr>
          <a:xfrm flipH="1">
            <a:off x="10511805" y="4580561"/>
            <a:ext cx="45702" cy="125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7563E9A7-654F-44B5-BAFE-F2FB16DAD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7" y="4516395"/>
            <a:ext cx="2079093" cy="19845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B32E58-07C9-4A31-BA13-D7CC6D9B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42" y="4627919"/>
            <a:ext cx="2280424" cy="168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B513EBD-65EF-4E5D-B660-65DFB9AAC519}"/>
              </a:ext>
            </a:extLst>
          </p:cNvPr>
          <p:cNvSpPr txBox="1"/>
          <p:nvPr/>
        </p:nvSpPr>
        <p:spPr>
          <a:xfrm>
            <a:off x="4537297" y="4567675"/>
            <a:ext cx="4034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7030A0"/>
                </a:solidFill>
                <a:latin typeface="+mj-lt"/>
              </a:rPr>
              <a:t>When trained on G.T. model </a:t>
            </a:r>
            <a:r>
              <a:rPr lang="en-US" b="1" dirty="0">
                <a:solidFill>
                  <a:srgbClr val="7030A0"/>
                </a:solidFill>
                <a:latin typeface="+mj-lt"/>
              </a:rPr>
              <a:t>performs better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then previous state of the art</a:t>
            </a: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Model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can generalize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out of sample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Location &amp; camera independent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B050"/>
                </a:solidFill>
                <a:latin typeface="+mj-lt"/>
              </a:rPr>
              <a:t>Masks created by classical algo. can be used to 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boost initial performance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w/o ground truth training data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4FBAC9-7473-4C38-BAA2-898DDA2816A6}"/>
              </a:ext>
            </a:extLst>
          </p:cNvPr>
          <p:cNvSpPr txBox="1"/>
          <p:nvPr/>
        </p:nvSpPr>
        <p:spPr>
          <a:xfrm>
            <a:off x="768281" y="4130564"/>
            <a:ext cx="108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Dataset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550D98-8776-4815-ABB9-553704AF7EC6}"/>
              </a:ext>
            </a:extLst>
          </p:cNvPr>
          <p:cNvSpPr/>
          <p:nvPr/>
        </p:nvSpPr>
        <p:spPr>
          <a:xfrm>
            <a:off x="9386808" y="184356"/>
            <a:ext cx="651088" cy="2778200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99A8DA-691E-4272-BF69-27843424B88A}"/>
              </a:ext>
            </a:extLst>
          </p:cNvPr>
          <p:cNvSpPr/>
          <p:nvPr/>
        </p:nvSpPr>
        <p:spPr>
          <a:xfrm>
            <a:off x="10291667" y="184356"/>
            <a:ext cx="1179685" cy="18435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86A862-F4A1-4BEB-B72E-0FBA8AC7F488}"/>
              </a:ext>
            </a:extLst>
          </p:cNvPr>
          <p:cNvSpPr/>
          <p:nvPr/>
        </p:nvSpPr>
        <p:spPr>
          <a:xfrm>
            <a:off x="8930148" y="359772"/>
            <a:ext cx="545691" cy="116812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501337-CB50-4C2A-B437-FA066F83B62D}"/>
              </a:ext>
            </a:extLst>
          </p:cNvPr>
          <p:cNvSpPr txBox="1"/>
          <p:nvPr/>
        </p:nvSpPr>
        <p:spPr>
          <a:xfrm>
            <a:off x="2955192" y="4152772"/>
            <a:ext cx="108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Dataset 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F26F6B-4058-4CC0-84FF-2690B3A8A5CF}"/>
              </a:ext>
            </a:extLst>
          </p:cNvPr>
          <p:cNvCxnSpPr/>
          <p:nvPr/>
        </p:nvCxnSpPr>
        <p:spPr>
          <a:xfrm>
            <a:off x="4811697" y="2414726"/>
            <a:ext cx="2265843" cy="173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293D6F-A66A-42B5-9E66-30564604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21434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48123-C2DB-403C-B34F-37649574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BF68A-A37A-40E0-A4C7-83116031A7DD}"/>
              </a:ext>
            </a:extLst>
          </p:cNvPr>
          <p:cNvSpPr txBox="1"/>
          <p:nvPr/>
        </p:nvSpPr>
        <p:spPr>
          <a:xfrm>
            <a:off x="494950" y="1023457"/>
            <a:ext cx="2910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Additional metrics include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F1 Score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Precision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Recall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Area under ROC curve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Performance of </a:t>
            </a:r>
            <a:r>
              <a:rPr lang="en-US" dirty="0" err="1">
                <a:latin typeface="+mj-lt"/>
              </a:rPr>
              <a:t>UNet</a:t>
            </a:r>
            <a:r>
              <a:rPr lang="en-US" dirty="0">
                <a:latin typeface="+mj-lt"/>
              </a:rPr>
              <a:t> models appears to be quite good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Reasonable precision/recall trade-off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19FC2E-DF31-4A8F-AC6D-D9CC9CC0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44" y="644884"/>
            <a:ext cx="8400156" cy="57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3A92AE1-8A77-422F-85B6-23A7CD748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" y="4256238"/>
            <a:ext cx="37623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B6F5304-6F80-42F9-AA3C-670B6A97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5961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FB805-3700-4C09-9275-045246E7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convergence with additional samples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6335AC-5D0B-4E0B-834E-367BBB36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648" y="1429233"/>
            <a:ext cx="5160035" cy="34336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Training process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Train model on autogenerated labels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Add hand-labeled samples on different dataset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Within ~50 samples, we start to see comparable performance to full 1000 </a:t>
            </a:r>
            <a:r>
              <a:rPr lang="en-US" dirty="0" err="1"/>
              <a:t>imgs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Note that without the transfer learning, accuracy does not exceed 65% in these 60 samples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290DA2-92FE-4393-B5EB-1D9ABE408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6268"/>
            <a:ext cx="5664127" cy="4204747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20315EA-F56A-44CD-97EC-26E70D1E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14020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5D4B8-3E13-4CBA-BD7E-6D3EA090E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II: Motion tracking &amp; prediction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786C9F-79EF-4BE2-AE19-772647B43D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A10197-5574-4D0B-BFF0-B03E8108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SAND2022-9044 PE </a:t>
            </a:r>
          </a:p>
        </p:txBody>
      </p:sp>
    </p:spTree>
    <p:extLst>
      <p:ext uri="{BB962C8B-B14F-4D97-AF65-F5344CB8AC3E}">
        <p14:creationId xmlns:p14="http://schemas.microsoft.com/office/powerpoint/2010/main" val="42452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(White Background)">
  <a:themeElements>
    <a:clrScheme name="Sandia 2018">
      <a:dk1>
        <a:srgbClr val="000000"/>
      </a:dk1>
      <a:lt1>
        <a:srgbClr val="FFFFFF"/>
      </a:lt1>
      <a:dk2>
        <a:srgbClr val="005376"/>
      </a:dk2>
      <a:lt2>
        <a:srgbClr val="E7E6E6"/>
      </a:lt2>
      <a:accent1>
        <a:srgbClr val="008E74"/>
      </a:accent1>
      <a:accent2>
        <a:srgbClr val="6CB312"/>
      </a:accent2>
      <a:accent3>
        <a:srgbClr val="FFA033"/>
      </a:accent3>
      <a:accent4>
        <a:srgbClr val="A92C00"/>
      </a:accent4>
      <a:accent5>
        <a:srgbClr val="7D0D7C"/>
      </a:accent5>
      <a:accent6>
        <a:srgbClr val="00ADD0"/>
      </a:accent6>
      <a:hlink>
        <a:srgbClr val="0563C1"/>
      </a:hlink>
      <a:folHlink>
        <a:srgbClr val="954F7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1C924A-5122-4E6E-962A-2AFC9EBF9D46}"/>
</file>

<file path=customXml/itemProps2.xml><?xml version="1.0" encoding="utf-8"?>
<ds:datastoreItem xmlns:ds="http://schemas.openxmlformats.org/officeDocument/2006/customXml" ds:itemID="{B9B52C5A-6348-4BFF-8582-20791A8A6A20}"/>
</file>

<file path=customXml/itemProps3.xml><?xml version="1.0" encoding="utf-8"?>
<ds:datastoreItem xmlns:ds="http://schemas.openxmlformats.org/officeDocument/2006/customXml" ds:itemID="{94C13DBB-9DD0-431C-8B67-4ECD7E408626}"/>
</file>

<file path=docProps/app.xml><?xml version="1.0" encoding="utf-8"?>
<Properties xmlns="http://schemas.openxmlformats.org/officeDocument/2006/extended-properties" xmlns:vt="http://schemas.openxmlformats.org/officeDocument/2006/docPropsVTypes">
  <TotalTime>33896</TotalTime>
  <Words>697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Gill Sans MT</vt:lpstr>
      <vt:lpstr>Trebuchet MS</vt:lpstr>
      <vt:lpstr>Wingdings</vt:lpstr>
      <vt:lpstr>Sandia Theme (White Background)</vt:lpstr>
      <vt:lpstr>Transfer Learning with Auto-Generated Labels for Cloud Segmentation With application in forecasting</vt:lpstr>
      <vt:lpstr>Introduction &amp; Objective</vt:lpstr>
      <vt:lpstr>Part I: Cloud Segmentation</vt:lpstr>
      <vt:lpstr>Classical Segmentation Methods</vt:lpstr>
      <vt:lpstr>Can a ML model be trained with auto-generated labels?</vt:lpstr>
      <vt:lpstr>Performant, Sample Efficient ML </vt:lpstr>
      <vt:lpstr>Performance Metrics</vt:lpstr>
      <vt:lpstr>Quick convergence with additional samples</vt:lpstr>
      <vt:lpstr>Part II: Motion tracking &amp; prediction</vt:lpstr>
      <vt:lpstr>Motion tracking &amp; prediction by applying colloidal tracking</vt:lpstr>
      <vt:lpstr>Using motion linkages to predict future cloud motion</vt:lpstr>
      <vt:lpstr>ML + colloidal tracking viable for cloud segmentation and prediction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Segmenation &amp; Motion  Tracking in Sky Images A Case Study using Machine Learning for PV Applications</dc:title>
  <dc:creator>Pierce, Benjamin Garrett</dc:creator>
  <cp:lastModifiedBy>Pierce, Benjamin Garrett</cp:lastModifiedBy>
  <cp:revision>109</cp:revision>
  <dcterms:created xsi:type="dcterms:W3CDTF">2022-05-09T15:56:54Z</dcterms:created>
  <dcterms:modified xsi:type="dcterms:W3CDTF">2022-07-06T17:08:42Z</dcterms:modified>
</cp:coreProperties>
</file>