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6"/>
  </p:notesMasterIdLst>
  <p:handoutMasterIdLst>
    <p:handoutMasterId r:id="rId17"/>
  </p:handoutMasterIdLst>
  <p:sldIdLst>
    <p:sldId id="311" r:id="rId2"/>
    <p:sldId id="269" r:id="rId3"/>
    <p:sldId id="270" r:id="rId4"/>
    <p:sldId id="275" r:id="rId5"/>
    <p:sldId id="276" r:id="rId6"/>
    <p:sldId id="298" r:id="rId7"/>
    <p:sldId id="297" r:id="rId8"/>
    <p:sldId id="282" r:id="rId9"/>
    <p:sldId id="310" r:id="rId10"/>
    <p:sldId id="272" r:id="rId11"/>
    <p:sldId id="274" r:id="rId12"/>
    <p:sldId id="279" r:id="rId13"/>
    <p:sldId id="290" r:id="rId14"/>
    <p:sldId id="30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80" autoAdjust="0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July 5,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E9DFFF-5217-394D-BABA-72CF8A6F04AB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0AFDAEE-0952-D94A-AAF4-475445A40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701" y="19050"/>
            <a:ext cx="1359089" cy="1359089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167" y="7772400"/>
            <a:ext cx="114039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39845495-D57E-4D99-AAAE-A5A62A5F6BC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316938" y="3348630"/>
            <a:ext cx="3626662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54488F3-58D7-4A41-B1B8-BDA1F1A37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551839" y="4038008"/>
            <a:ext cx="4962167" cy="437197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D85BD6F-419E-AF42-6E4B-D8DEF28F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3167" y="1577572"/>
            <a:ext cx="4410433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BE0F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19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2340F88C-CB16-4721-9B50-CB131F33C6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316938" y="3348630"/>
            <a:ext cx="3626662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167" y="7772400"/>
            <a:ext cx="114039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6597AED-5058-D345-B5D0-A4749C9DE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21230" y="3886200"/>
            <a:ext cx="4726380" cy="47263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EE8F9AD-EF06-D638-9167-8C57CB89C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3167" y="1597925"/>
            <a:ext cx="4410433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98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418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7/5/22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635E-32BE-E34E-838B-AFB78E249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890" y="1880315"/>
            <a:ext cx="3837904" cy="30522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Multifidelity Deep Operator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7778-D6F9-D047-A030-8A27B02B6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Amanda Howard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82BFE-8C2A-D443-B183-EBE9DF7E91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Mauro </a:t>
            </a:r>
            <a:r>
              <a:rPr lang="en-US" dirty="0" err="1"/>
              <a:t>Perego</a:t>
            </a:r>
            <a:r>
              <a:rPr lang="en-US" dirty="0"/>
              <a:t>, George </a:t>
            </a:r>
            <a:r>
              <a:rPr lang="en-US" dirty="0" err="1"/>
              <a:t>Karniadakis</a:t>
            </a:r>
            <a:r>
              <a:rPr lang="en-US" dirty="0"/>
              <a:t>, </a:t>
            </a:r>
            <a:r>
              <a:rPr lang="en-US" dirty="0" err="1"/>
              <a:t>Panos</a:t>
            </a:r>
            <a:r>
              <a:rPr lang="en-US" dirty="0"/>
              <a:t> </a:t>
            </a:r>
            <a:r>
              <a:rPr lang="en-US" dirty="0" err="1"/>
              <a:t>Stinis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2BA45-2EC9-9441-A769-F72474C3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7B58D-FCC6-8647-A251-3623BB96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problem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12F14C-08E3-E241-9EB1-95B29F628D49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1454009" y="4340229"/>
            <a:ext cx="7443989" cy="33084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C91081-678E-3644-9EAF-648D312BEA74}"/>
                  </a:ext>
                </a:extLst>
              </p:cNvPr>
              <p:cNvSpPr txBox="1"/>
              <p:nvPr/>
            </p:nvSpPr>
            <p:spPr>
              <a:xfrm>
                <a:off x="1609860" y="1869075"/>
                <a:ext cx="4268476" cy="202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𝒢𝒫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C91081-678E-3644-9EAF-648D312B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60" y="1869075"/>
                <a:ext cx="4268476" cy="2020297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A79E50-AF92-0E4C-B9A3-53CA870487A2}"/>
                  </a:ext>
                </a:extLst>
              </p:cNvPr>
              <p:cNvSpPr txBox="1"/>
              <p:nvPr/>
            </p:nvSpPr>
            <p:spPr>
              <a:xfrm>
                <a:off x="9131329" y="1642035"/>
                <a:ext cx="4217821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High fidelity data: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1/99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Low fidelity data: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1/9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Interpolated linearly between points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Test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Average of 10 runs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A79E50-AF92-0E4C-B9A3-53CA87048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329" y="1642035"/>
                <a:ext cx="4217821" cy="2554545"/>
              </a:xfrm>
              <a:prstGeom prst="rect">
                <a:avLst/>
              </a:prstGeom>
              <a:blipFill>
                <a:blip r:embed="rId4"/>
                <a:stretch>
                  <a:fillRect l="-1802" t="-1485" r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160356D-FD99-8541-B0E8-A283EE9319A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283520" y="5219282"/>
              <a:ext cx="2193925" cy="185420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2193925">
                      <a:extLst>
                        <a:ext uri="{9D8B030D-6E8A-4147-A177-3AD203B41FA5}">
                          <a16:colId xmlns:a16="http://schemas.microsoft.com/office/drawing/2014/main" val="2718475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=500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81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=10000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654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067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769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7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160356D-FD99-8541-B0E8-A283EE931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465601"/>
                  </p:ext>
                </p:extLst>
              </p:nvPr>
            </p:nvGraphicFramePr>
            <p:xfrm>
              <a:off x="11283520" y="5219282"/>
              <a:ext cx="2193925" cy="185420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2193925">
                      <a:extLst>
                        <a:ext uri="{9D8B030D-6E8A-4147-A177-3AD203B41FA5}">
                          <a16:colId xmlns:a16="http://schemas.microsoft.com/office/drawing/2014/main" val="2718475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5" r="-575" b="-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81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5" t="-96667" r="-5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654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5" t="-203448" r="-575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067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5" t="-293333" r="-575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769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5" t="-406897" r="-575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77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48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2BA45-2EC9-9441-A769-F72474C3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7B58D-FCC6-8647-A251-3623BB96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problem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6">
                <a:extLst>
                  <a:ext uri="{FF2B5EF4-FFF2-40B4-BE49-F238E27FC236}">
                    <a16:creationId xmlns:a16="http://schemas.microsoft.com/office/drawing/2014/main" id="{BE4DAB68-CCD1-644C-8DDF-8430319B7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639210"/>
                  </p:ext>
                </p:extLst>
              </p:nvPr>
            </p:nvGraphicFramePr>
            <p:xfrm>
              <a:off x="1563383" y="2099508"/>
              <a:ext cx="4778724" cy="195520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610711">
                      <a:extLst>
                        <a:ext uri="{9D8B030D-6E8A-4147-A177-3AD203B41FA5}">
                          <a16:colId xmlns:a16="http://schemas.microsoft.com/office/drawing/2014/main" val="2976072824"/>
                        </a:ext>
                      </a:extLst>
                    </a:gridCol>
                    <a:gridCol w="2168013">
                      <a:extLst>
                        <a:ext uri="{9D8B030D-6E8A-4147-A177-3AD203B41FA5}">
                          <a16:colId xmlns:a16="http://schemas.microsoft.com/office/drawing/2014/main" val="9595001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Minimum MSE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9435927"/>
                      </a:ext>
                    </a:extLst>
                  </a:tr>
                  <a:tr h="2975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Low fidelity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0.0234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7109166"/>
                      </a:ext>
                    </a:extLst>
                  </a:tr>
                  <a:tr h="2793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Single fidelity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0.068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/>
                            <a:t>0.047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955551"/>
                      </a:ext>
                    </a:extLst>
                  </a:tr>
                  <a:tr h="428961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MF, composite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﻿0.00253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/>
                            <a:t>﻿0.0004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229097"/>
                      </a:ext>
                    </a:extLst>
                  </a:tr>
                  <a:tr h="428961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MF, with physics, 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0.00067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0325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6">
                <a:extLst>
                  <a:ext uri="{FF2B5EF4-FFF2-40B4-BE49-F238E27FC236}">
                    <a16:creationId xmlns:a16="http://schemas.microsoft.com/office/drawing/2014/main" id="{BE4DAB68-CCD1-644C-8DDF-8430319B7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639210"/>
                  </p:ext>
                </p:extLst>
              </p:nvPr>
            </p:nvGraphicFramePr>
            <p:xfrm>
              <a:off x="1563383" y="2099508"/>
              <a:ext cx="4778724" cy="195520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610711">
                      <a:extLst>
                        <a:ext uri="{9D8B030D-6E8A-4147-A177-3AD203B41FA5}">
                          <a16:colId xmlns:a16="http://schemas.microsoft.com/office/drawing/2014/main" val="2976072824"/>
                        </a:ext>
                      </a:extLst>
                    </a:gridCol>
                    <a:gridCol w="2168013">
                      <a:extLst>
                        <a:ext uri="{9D8B030D-6E8A-4147-A177-3AD203B41FA5}">
                          <a16:colId xmlns:a16="http://schemas.microsoft.com/office/drawing/2014/main" val="95950013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Minimum MSE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94359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Low fidelity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0.0234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71091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Single fidelity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053" t="-206897" r="-585" b="-2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55551"/>
                      </a:ext>
                    </a:extLst>
                  </a:tr>
                  <a:tr h="428961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MF, composite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053" t="-261765" r="-585" b="-1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4229097"/>
                      </a:ext>
                    </a:extLst>
                  </a:tr>
                  <a:tr h="428961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MF, with physics, 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0.00067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0325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D19D302B-252C-3745-9E3F-7E41FD5C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06" y="4114800"/>
            <a:ext cx="8394190" cy="35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EE9FC-DCF8-2D44-A7F7-15C93C4F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2700A-35E2-2B40-9A17-B047BD54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Burgers equation</a:t>
            </a:r>
            <a:br>
              <a:rPr lang="en-US" dirty="0"/>
            </a:br>
            <a:endParaRPr lang="en-US" dirty="0"/>
          </a:p>
        </p:txBody>
      </p:sp>
      <p:pic>
        <p:nvPicPr>
          <p:cNvPr id="26" name="Content Placeholder 25" descr="Text, letter&#10;&#10;Description automatically generated">
            <a:extLst>
              <a:ext uri="{FF2B5EF4-FFF2-40B4-BE49-F238E27FC236}">
                <a16:creationId xmlns:a16="http://schemas.microsoft.com/office/drawing/2014/main" id="{12900026-6029-F14E-8C5A-58CDA8E3AD5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8686800" y="1767927"/>
            <a:ext cx="4625262" cy="1939486"/>
          </a:xfrm>
        </p:spPr>
      </p:pic>
      <p:pic>
        <p:nvPicPr>
          <p:cNvPr id="27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A842240E-D545-FB47-A56C-9D837F50F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02" y="4210477"/>
            <a:ext cx="12801600" cy="31417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1A432C-0709-E644-A816-20CD07478282}"/>
              </a:ext>
            </a:extLst>
          </p:cNvPr>
          <p:cNvSpPr txBox="1"/>
          <p:nvPr/>
        </p:nvSpPr>
        <p:spPr>
          <a:xfrm>
            <a:off x="1519084" y="2109019"/>
            <a:ext cx="529343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fidelity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Physics enforced as high fidelity model</a:t>
            </a:r>
          </a:p>
        </p:txBody>
      </p:sp>
    </p:spTree>
    <p:extLst>
      <p:ext uri="{BB962C8B-B14F-4D97-AF65-F5344CB8AC3E}">
        <p14:creationId xmlns:p14="http://schemas.microsoft.com/office/powerpoint/2010/main" val="3392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75CBE-8C40-874B-9758-19579108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304342-06CC-5D44-ABB5-A2D6B7D074FD}"/>
                  </a:ext>
                </a:extLst>
              </p:cNvPr>
              <p:cNvSpPr txBox="1"/>
              <p:nvPr/>
            </p:nvSpPr>
            <p:spPr>
              <a:xfrm>
                <a:off x="7301746" y="1220655"/>
                <a:ext cx="380142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=200 </m:t>
                    </m:r>
                  </m:oMath>
                </a14:m>
                <a:r>
                  <a:rPr lang="en-US" dirty="0"/>
                  <a:t>with noise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304342-06CC-5D44-ABB5-A2D6B7D0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746" y="1220655"/>
                <a:ext cx="3801425" cy="424732"/>
              </a:xfrm>
              <a:prstGeom prst="rect">
                <a:avLst/>
              </a:prstGeom>
              <a:blipFill>
                <a:blip r:embed="rId2"/>
                <a:stretch>
                  <a:fillRect t="-8824" r="-1000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42C52ACD-BD01-CC4E-90E4-034FEA0F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13" y="1645387"/>
            <a:ext cx="10036894" cy="4182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C67F3-C1C6-4B42-B37D-941F22EE1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11" y="5827426"/>
            <a:ext cx="8694297" cy="21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E6C672-1503-4CBC-87E7-B290F1280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31F14-E2BC-4F49-9089-63F739D511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920B2-2D2E-114C-B287-56ECA609702A}"/>
              </a:ext>
            </a:extLst>
          </p:cNvPr>
          <p:cNvSpPr/>
          <p:nvPr/>
        </p:nvSpPr>
        <p:spPr>
          <a:xfrm>
            <a:off x="1398680" y="5241403"/>
            <a:ext cx="45178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https://</a:t>
            </a:r>
            <a:r>
              <a:rPr lang="en-US" dirty="0" err="1">
                <a:solidFill>
                  <a:schemeClr val="accent2"/>
                </a:solidFill>
              </a:rPr>
              <a:t>arxiv.org</a:t>
            </a:r>
            <a:r>
              <a:rPr lang="en-US" dirty="0">
                <a:solidFill>
                  <a:schemeClr val="accent2"/>
                </a:solidFill>
              </a:rPr>
              <a:t>/pdf/2204.09157.pdf</a:t>
            </a:r>
          </a:p>
        </p:txBody>
      </p:sp>
    </p:spTree>
    <p:extLst>
      <p:ext uri="{BB962C8B-B14F-4D97-AF65-F5344CB8AC3E}">
        <p14:creationId xmlns:p14="http://schemas.microsoft.com/office/powerpoint/2010/main" val="20870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7797F-A685-7E4C-8F44-E7183A70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A51123-EAAC-5744-B783-3133A0C6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framework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45AE5-3E18-AE4B-A15E-4B1957AD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51" y="1391456"/>
            <a:ext cx="13113273" cy="4938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91C05-8E94-2441-8C4C-4E013EA4E63A}"/>
                  </a:ext>
                </a:extLst>
              </p:cNvPr>
              <p:cNvSpPr txBox="1"/>
              <p:nvPr/>
            </p:nvSpPr>
            <p:spPr>
              <a:xfrm>
                <a:off x="3276600" y="6274241"/>
                <a:ext cx="10407849" cy="1240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𝐿𝐹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𝑛𝑙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𝑝h𝑦𝑠𝑖𝑐𝑠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91C05-8E94-2441-8C4C-4E013EA4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274241"/>
                <a:ext cx="10407849" cy="1240724"/>
              </a:xfrm>
              <a:prstGeom prst="rect">
                <a:avLst/>
              </a:prstGeom>
              <a:blipFill>
                <a:blip r:embed="rId3"/>
                <a:stretch>
                  <a:fillRect t="-91919" b="-10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7C69285-FBD7-9E4B-ACAD-F4086DCFEA99}"/>
              </a:ext>
            </a:extLst>
          </p:cNvPr>
          <p:cNvSpPr txBox="1"/>
          <p:nvPr/>
        </p:nvSpPr>
        <p:spPr>
          <a:xfrm>
            <a:off x="1064745" y="7746301"/>
            <a:ext cx="66805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DeepONet: https://</a:t>
            </a:r>
            <a:r>
              <a:rPr lang="en-US" dirty="0" err="1"/>
              <a:t>arxiv.org</a:t>
            </a:r>
            <a:r>
              <a:rPr lang="en-US" dirty="0"/>
              <a:t>/abs/2110.01654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8C8B4-6935-C54F-86F2-F9D954845716}"/>
              </a:ext>
            </a:extLst>
          </p:cNvPr>
          <p:cNvSpPr txBox="1"/>
          <p:nvPr/>
        </p:nvSpPr>
        <p:spPr>
          <a:xfrm>
            <a:off x="696686" y="259080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446DF-397E-D942-A024-D2987545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E3F01-4FE7-BA44-80E4-5AAD14E8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composite training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80DD-15DE-C341-AD57-8140A081A92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No need to know the low fidelity values for the same input samples and at the same locations of the high fidelity values </a:t>
            </a:r>
          </a:p>
          <a:p>
            <a:r>
              <a:rPr lang="en-US" dirty="0"/>
              <a:t>Reduces inaccuracies due to interpolation</a:t>
            </a:r>
          </a:p>
          <a:p>
            <a:r>
              <a:rPr lang="en-US" dirty="0"/>
              <a:t>Adaptive to available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E723F41-BDAB-524F-816E-FEB2938A2F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55939" y="5433060"/>
              <a:ext cx="9298329" cy="222504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756213">
                      <a:extLst>
                        <a:ext uri="{9D8B030D-6E8A-4147-A177-3AD203B41FA5}">
                          <a16:colId xmlns:a16="http://schemas.microsoft.com/office/drawing/2014/main" val="973565050"/>
                        </a:ext>
                      </a:extLst>
                    </a:gridCol>
                    <a:gridCol w="8542116">
                      <a:extLst>
                        <a:ext uri="{9D8B030D-6E8A-4147-A177-3AD203B41FA5}">
                          <a16:colId xmlns:a16="http://schemas.microsoft.com/office/drawing/2014/main" val="397925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low-fidelity input samples in the training data set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8291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locations for evaluating input samples to the low-fidelity network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2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Length of the low-fidelity output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963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high-fidelity input samples in the training data set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86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locations for evaluating input samples to the high-fidelity network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9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Length of the high-fidelity output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666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E723F41-BDAB-524F-816E-FEB2938A2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776737"/>
                  </p:ext>
                </p:extLst>
              </p:nvPr>
            </p:nvGraphicFramePr>
            <p:xfrm>
              <a:off x="4355939" y="5433060"/>
              <a:ext cx="9298329" cy="222504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756213">
                      <a:extLst>
                        <a:ext uri="{9D8B030D-6E8A-4147-A177-3AD203B41FA5}">
                          <a16:colId xmlns:a16="http://schemas.microsoft.com/office/drawing/2014/main" val="973565050"/>
                        </a:ext>
                      </a:extLst>
                    </a:gridCol>
                    <a:gridCol w="8542116">
                      <a:extLst>
                        <a:ext uri="{9D8B030D-6E8A-4147-A177-3AD203B41FA5}">
                          <a16:colId xmlns:a16="http://schemas.microsoft.com/office/drawing/2014/main" val="397925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897" r="-1125000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low-fidelity input samples in the training data set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8291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333" r="-1125000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locations for evaluating input samples to the low-fidelity network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2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345" r="-1125000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Length of the low-fidelity output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963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345" r="-112500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high-fidelity input samples in the training data set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86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6667" r="-11250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Number of locations for evaluating input samples to the high-fidelity network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9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3793" r="-112500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Length of the high-fidelity output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6668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3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EA023-124A-2244-A979-DF022D7F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0A9AC-AC5D-A74A-B34A-FB271710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jump function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C551C4-8BC8-E548-9D26-B808FDCF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22" y="4818886"/>
            <a:ext cx="54864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535AD6-73C7-9D4B-9F24-662BC95C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07" y="4818886"/>
            <a:ext cx="5486400" cy="2743200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D61DF7E4-290F-5948-B388-A520B881B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53" y="1800856"/>
            <a:ext cx="7072131" cy="1609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11640DD5-06D3-EF47-BAE2-8BA0B26522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800371" y="1927354"/>
              <a:ext cx="2193925" cy="148336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2193925">
                      <a:extLst>
                        <a:ext uri="{9D8B030D-6E8A-4147-A177-3AD203B41FA5}">
                          <a16:colId xmlns:a16="http://schemas.microsoft.com/office/drawing/2014/main" val="20516689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8517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=38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309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99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39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11640DD5-06D3-EF47-BAE2-8BA0B26522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818351"/>
                  </p:ext>
                </p:extLst>
              </p:nvPr>
            </p:nvGraphicFramePr>
            <p:xfrm>
              <a:off x="11800371" y="1927354"/>
              <a:ext cx="2193925" cy="148336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2193925">
                      <a:extLst>
                        <a:ext uri="{9D8B030D-6E8A-4147-A177-3AD203B41FA5}">
                          <a16:colId xmlns:a16="http://schemas.microsoft.com/office/drawing/2014/main" val="20516689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8" r="-1156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517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8" t="-103448" r="-1156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309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8" t="-196667" r="-11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399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8" t="-306897" r="-115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239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9098CCA-9182-DA42-A10F-364FC9151D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869"/>
          <a:stretch/>
        </p:blipFill>
        <p:spPr>
          <a:xfrm>
            <a:off x="1759353" y="4114800"/>
            <a:ext cx="7735362" cy="3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63270-AA7B-6646-B648-E6C154AF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5BA7F-1CB7-814F-B8C3-3D09352B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sheets: multiresolution</a:t>
            </a:r>
            <a:br>
              <a:rPr lang="en-US" dirty="0"/>
            </a:b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52B9A3-F50E-6243-8A4F-B0AD1570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25" y="7238349"/>
            <a:ext cx="6065475" cy="690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4AD402-27BD-B544-9D56-EB54C9E9000A}"/>
                  </a:ext>
                </a:extLst>
              </p:cNvPr>
              <p:cNvSpPr txBox="1"/>
              <p:nvPr/>
            </p:nvSpPr>
            <p:spPr>
              <a:xfrm>
                <a:off x="1316432" y="6813617"/>
                <a:ext cx="1603131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4AD402-27BD-B544-9D56-EB54C9E90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32" y="6813617"/>
                <a:ext cx="1603131" cy="424732"/>
              </a:xfrm>
              <a:prstGeom prst="rect">
                <a:avLst/>
              </a:prstGeom>
              <a:blipFill>
                <a:blip r:embed="rId3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FC66857-DE1C-3A4D-A2E0-B914B30B58C5}"/>
              </a:ext>
            </a:extLst>
          </p:cNvPr>
          <p:cNvSpPr txBox="1"/>
          <p:nvPr/>
        </p:nvSpPr>
        <p:spPr>
          <a:xfrm>
            <a:off x="1249725" y="2411506"/>
            <a:ext cx="15339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L</a:t>
            </a:r>
            <a:r>
              <a:rPr lang="en-US" dirty="0"/>
              <a:t> = 15x15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B2F6A0-D61E-DD40-8E7C-F0EB3A72C83B}"/>
              </a:ext>
            </a:extLst>
          </p:cNvPr>
          <p:cNvSpPr txBox="1"/>
          <p:nvPr/>
        </p:nvSpPr>
        <p:spPr>
          <a:xfrm>
            <a:off x="1249725" y="4482035"/>
            <a:ext cx="15712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H</a:t>
            </a:r>
            <a:r>
              <a:rPr lang="en-US" dirty="0"/>
              <a:t> = 41x41</a:t>
            </a:r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F9C643E6-E121-E44A-9F76-68460876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492" y="1788886"/>
            <a:ext cx="2319826" cy="2108933"/>
          </a:xfrm>
          <a:prstGeom prst="rect">
            <a:avLst/>
          </a:prstGeom>
        </p:spPr>
      </p:pic>
      <p:pic>
        <p:nvPicPr>
          <p:cNvPr id="34" name="Picture 33" descr="Chart&#10;&#10;Description automatically generated">
            <a:extLst>
              <a:ext uri="{FF2B5EF4-FFF2-40B4-BE49-F238E27FC236}">
                <a16:creationId xmlns:a16="http://schemas.microsoft.com/office/drawing/2014/main" id="{6E9E28C5-8AB0-CA45-954D-29809A53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893" y="1788887"/>
            <a:ext cx="2319825" cy="2108932"/>
          </a:xfrm>
          <a:prstGeom prst="rect">
            <a:avLst/>
          </a:prstGeom>
        </p:spPr>
      </p:pic>
      <p:pic>
        <p:nvPicPr>
          <p:cNvPr id="36" name="Picture 35" descr="Chart&#10;&#10;Description automatically generated">
            <a:extLst>
              <a:ext uri="{FF2B5EF4-FFF2-40B4-BE49-F238E27FC236}">
                <a16:creationId xmlns:a16="http://schemas.microsoft.com/office/drawing/2014/main" id="{49FC1353-72C8-BE45-9A4B-BE8969A0A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294" y="1804563"/>
            <a:ext cx="2319825" cy="2108932"/>
          </a:xfrm>
          <a:prstGeom prst="rect">
            <a:avLst/>
          </a:prstGeom>
        </p:spPr>
      </p:pic>
      <p:pic>
        <p:nvPicPr>
          <p:cNvPr id="38" name="Picture 37" descr="Chart&#10;&#10;Description automatically generated">
            <a:extLst>
              <a:ext uri="{FF2B5EF4-FFF2-40B4-BE49-F238E27FC236}">
                <a16:creationId xmlns:a16="http://schemas.microsoft.com/office/drawing/2014/main" id="{EBCB86F7-F6DD-1F42-915C-20558EF8E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696" y="1804563"/>
            <a:ext cx="2319824" cy="2108931"/>
          </a:xfrm>
          <a:prstGeom prst="rect">
            <a:avLst/>
          </a:prstGeom>
        </p:spPr>
      </p:pic>
      <p:pic>
        <p:nvPicPr>
          <p:cNvPr id="40" name="Picture 39" descr="Chart, bubble chart&#10;&#10;Description automatically generated">
            <a:extLst>
              <a:ext uri="{FF2B5EF4-FFF2-40B4-BE49-F238E27FC236}">
                <a16:creationId xmlns:a16="http://schemas.microsoft.com/office/drawing/2014/main" id="{1D6F3B85-7EE0-674A-A842-40857F0CF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560" y="4136146"/>
            <a:ext cx="2319827" cy="2108934"/>
          </a:xfrm>
          <a:prstGeom prst="rect">
            <a:avLst/>
          </a:prstGeom>
        </p:spPr>
      </p:pic>
      <p:pic>
        <p:nvPicPr>
          <p:cNvPr id="42" name="Picture 41" descr="Chart, histogram&#10;&#10;Description automatically generated">
            <a:extLst>
              <a:ext uri="{FF2B5EF4-FFF2-40B4-BE49-F238E27FC236}">
                <a16:creationId xmlns:a16="http://schemas.microsoft.com/office/drawing/2014/main" id="{43A0C215-1F64-DE45-8892-484B14794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893" y="4136146"/>
            <a:ext cx="2319827" cy="2108934"/>
          </a:xfrm>
          <a:prstGeom prst="rect">
            <a:avLst/>
          </a:prstGeom>
        </p:spPr>
      </p:pic>
      <p:pic>
        <p:nvPicPr>
          <p:cNvPr id="44" name="Picture 43" descr="A picture containing chart&#10;&#10;Description automatically generated">
            <a:extLst>
              <a:ext uri="{FF2B5EF4-FFF2-40B4-BE49-F238E27FC236}">
                <a16:creationId xmlns:a16="http://schemas.microsoft.com/office/drawing/2014/main" id="{BEECEA97-2F04-214E-9C02-F6B5CFB9B4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6228" y="4136146"/>
            <a:ext cx="2319825" cy="2108932"/>
          </a:xfrm>
          <a:prstGeom prst="rect">
            <a:avLst/>
          </a:prstGeom>
        </p:spPr>
      </p:pic>
      <p:pic>
        <p:nvPicPr>
          <p:cNvPr id="46" name="Picture 45" descr="Chart&#10;&#10;Description automatically generated">
            <a:extLst>
              <a:ext uri="{FF2B5EF4-FFF2-40B4-BE49-F238E27FC236}">
                <a16:creationId xmlns:a16="http://schemas.microsoft.com/office/drawing/2014/main" id="{D8BFAA92-C2FD-CD4C-BCCE-FB776E8A1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9563" y="4114800"/>
            <a:ext cx="2319825" cy="21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145AE5-3E18-AE4B-A15E-4B1957AD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57" y="1807140"/>
            <a:ext cx="13113273" cy="49383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AC66AE-3B05-FF47-8145-7F3BE3D86BB2}"/>
              </a:ext>
            </a:extLst>
          </p:cNvPr>
          <p:cNvSpPr/>
          <p:nvPr/>
        </p:nvSpPr>
        <p:spPr>
          <a:xfrm>
            <a:off x="6482048" y="2157310"/>
            <a:ext cx="1062478" cy="1939340"/>
          </a:xfrm>
          <a:prstGeom prst="rect">
            <a:avLst/>
          </a:prstGeom>
          <a:solidFill>
            <a:srgbClr val="E7E6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C60A5-9BB3-1247-9882-1B74B53295AD}"/>
              </a:ext>
            </a:extLst>
          </p:cNvPr>
          <p:cNvSpPr/>
          <p:nvPr/>
        </p:nvSpPr>
        <p:spPr>
          <a:xfrm>
            <a:off x="11253019" y="3486613"/>
            <a:ext cx="3194500" cy="379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9B132F44-7B53-AA4A-826A-44C852119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53" t="49874"/>
          <a:stretch/>
        </p:blipFill>
        <p:spPr>
          <a:xfrm>
            <a:off x="11253019" y="4902459"/>
            <a:ext cx="2504245" cy="1099545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179F14A1-7895-CB4E-82C7-F81DDD23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49" b="48540"/>
          <a:stretch/>
        </p:blipFill>
        <p:spPr>
          <a:xfrm>
            <a:off x="6772529" y="2149401"/>
            <a:ext cx="631188" cy="545481"/>
          </a:xfrm>
          <a:prstGeom prst="rect">
            <a:avLst/>
          </a:prstGeom>
        </p:spPr>
      </p:pic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E2258555-44B4-324F-A4D4-2F57BA45E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8" t="49095" r="49551" b="-555"/>
          <a:stretch/>
        </p:blipFill>
        <p:spPr>
          <a:xfrm>
            <a:off x="6772528" y="2680447"/>
            <a:ext cx="631189" cy="545482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6761279-608B-3E4B-A5E2-9CCAF7BF9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527" y="3803590"/>
            <a:ext cx="631190" cy="573809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30A11CD1-5743-2947-88E4-A8AF6E5E2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527" y="3225929"/>
            <a:ext cx="631190" cy="573809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77018D76-E5D2-0549-85EC-7337B7D85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108" y="4110938"/>
            <a:ext cx="750538" cy="682307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B31C68C7-9F4F-1B46-83B5-E8C56731A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4109" y="3428631"/>
            <a:ext cx="750537" cy="6823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BD9FD84-27D2-C948-8A66-9ED860CA1B9F}"/>
              </a:ext>
            </a:extLst>
          </p:cNvPr>
          <p:cNvSpPr/>
          <p:nvPr/>
        </p:nvSpPr>
        <p:spPr>
          <a:xfrm>
            <a:off x="6183984" y="5777659"/>
            <a:ext cx="2179937" cy="352565"/>
          </a:xfrm>
          <a:prstGeom prst="rect">
            <a:avLst/>
          </a:prstGeom>
          <a:solidFill>
            <a:srgbClr val="E7E6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hart, bubble chart&#10;&#10;Description automatically generated">
            <a:extLst>
              <a:ext uri="{FF2B5EF4-FFF2-40B4-BE49-F238E27FC236}">
                <a16:creationId xmlns:a16="http://schemas.microsoft.com/office/drawing/2014/main" id="{0B17A404-3692-BC45-9CE3-45BD520B4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53" t="55955"/>
          <a:stretch/>
        </p:blipFill>
        <p:spPr>
          <a:xfrm>
            <a:off x="6183984" y="5511198"/>
            <a:ext cx="1602556" cy="6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63270-AA7B-6646-B648-E6C154AF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5BA7F-1CB7-814F-B8C3-3D09352B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sheets: multiresolution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 descr="Chart, bubble chart&#10;&#10;Description automatically generated">
            <a:extLst>
              <a:ext uri="{FF2B5EF4-FFF2-40B4-BE49-F238E27FC236}">
                <a16:creationId xmlns:a16="http://schemas.microsoft.com/office/drawing/2014/main" id="{14B38F57-1724-AE49-A219-92509315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44144"/>
            <a:ext cx="7435122" cy="3252866"/>
          </a:xfrm>
          <a:prstGeom prst="rect">
            <a:avLst/>
          </a:prstGeom>
        </p:spPr>
      </p:pic>
      <p:pic>
        <p:nvPicPr>
          <p:cNvPr id="21" name="Content Placeholder 20" descr="Chart&#10;&#10;Description automatically generated">
            <a:extLst>
              <a:ext uri="{FF2B5EF4-FFF2-40B4-BE49-F238E27FC236}">
                <a16:creationId xmlns:a16="http://schemas.microsoft.com/office/drawing/2014/main" id="{F6E99DDF-3046-0146-999B-5ACE924CB9AE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9862631" y="4259010"/>
            <a:ext cx="4131665" cy="2754443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BB7536A-8D45-C744-9CE7-588FBF6053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550994" y="1902312"/>
              <a:ext cx="2193925" cy="185420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2193925">
                      <a:extLst>
                        <a:ext uri="{9D8B030D-6E8A-4147-A177-3AD203B41FA5}">
                          <a16:colId xmlns:a16="http://schemas.microsoft.com/office/drawing/2014/main" val="2718475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SF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1800" dirty="0"/>
                            <a:t> or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81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dirty="0" smtClean="0"/>
                                  <m:t>MF</m:t>
                                </m:r>
                                <m:r>
                                  <a:rPr lang="en-US" sz="1800" b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654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MF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408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067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7694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BB7536A-8D45-C744-9CE7-588FBF605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262095"/>
                  </p:ext>
                </p:extLst>
              </p:nvPr>
            </p:nvGraphicFramePr>
            <p:xfrm>
              <a:off x="11550994" y="1902312"/>
              <a:ext cx="2193925" cy="185636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2193925">
                      <a:extLst>
                        <a:ext uri="{9D8B030D-6E8A-4147-A177-3AD203B41FA5}">
                          <a16:colId xmlns:a16="http://schemas.microsoft.com/office/drawing/2014/main" val="2718475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" t="-6897" r="-575" b="-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81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" t="-103333" r="-5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654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" t="-210345" r="-575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408492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" t="-300000" r="-575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067024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" t="-413793" r="-575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7694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72C4532B-6C8F-8847-A2DF-9CAF21617C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8991" y="5636232"/>
              <a:ext cx="7709940" cy="2084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251200">
                      <a:extLst>
                        <a:ext uri="{9D8B030D-6E8A-4147-A177-3AD203B41FA5}">
                          <a16:colId xmlns:a16="http://schemas.microsoft.com/office/drawing/2014/main" val="3432294636"/>
                        </a:ext>
                      </a:extLst>
                    </a:gridCol>
                    <a:gridCol w="2045324">
                      <a:extLst>
                        <a:ext uri="{9D8B030D-6E8A-4147-A177-3AD203B41FA5}">
                          <a16:colId xmlns:a16="http://schemas.microsoft.com/office/drawing/2014/main" val="3889048440"/>
                        </a:ext>
                      </a:extLst>
                    </a:gridCol>
                    <a:gridCol w="2413416">
                      <a:extLst>
                        <a:ext uri="{9D8B030D-6E8A-4147-A177-3AD203B41FA5}">
                          <a16:colId xmlns:a16="http://schemas.microsoft.com/office/drawing/2014/main" val="2646238563"/>
                        </a:ext>
                      </a:extLst>
                    </a:gridCol>
                  </a:tblGrid>
                  <a:tr h="4956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MSE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relative L2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7232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Single fidelity,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0.15814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0.66923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3293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Single fidelity,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=50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0.00012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0.05074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9497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Multifidelity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8.8973×10</a:t>
                          </a:r>
                          <a:r>
                            <a:rPr lang="en-US" sz="2160" strike="noStrike" kern="1200" baseline="30000" dirty="0">
                              <a:solidFill>
                                <a:schemeClr val="dk1"/>
                              </a:solidFill>
                              <a:effectLst/>
                            </a:rPr>
                            <a:t>−5 </a:t>
                          </a:r>
                          <a:endParaRPr lang="en-US" strike="noStrike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0.04442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294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72C4532B-6C8F-8847-A2DF-9CAF21617C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8991" y="5636232"/>
              <a:ext cx="7709940" cy="2084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251200">
                      <a:extLst>
                        <a:ext uri="{9D8B030D-6E8A-4147-A177-3AD203B41FA5}">
                          <a16:colId xmlns:a16="http://schemas.microsoft.com/office/drawing/2014/main" val="3432294636"/>
                        </a:ext>
                      </a:extLst>
                    </a:gridCol>
                    <a:gridCol w="2045324">
                      <a:extLst>
                        <a:ext uri="{9D8B030D-6E8A-4147-A177-3AD203B41FA5}">
                          <a16:colId xmlns:a16="http://schemas.microsoft.com/office/drawing/2014/main" val="3889048440"/>
                        </a:ext>
                      </a:extLst>
                    </a:gridCol>
                    <a:gridCol w="2413416">
                      <a:extLst>
                        <a:ext uri="{9D8B030D-6E8A-4147-A177-3AD203B41FA5}">
                          <a16:colId xmlns:a16="http://schemas.microsoft.com/office/drawing/2014/main" val="2646238563"/>
                        </a:ext>
                      </a:extLst>
                    </a:gridCol>
                  </a:tblGrid>
                  <a:tr h="7498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MSE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relative L2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72323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167568" r="-138281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0.15814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0.66923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32936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75000" r="-138281" b="-1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0.00012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0.05074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9497617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Multifidelity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8.8973×10</a:t>
                          </a:r>
                          <a:r>
                            <a:rPr lang="en-US" sz="2160" strike="noStrike" kern="1200" baseline="30000" dirty="0">
                              <a:solidFill>
                                <a:schemeClr val="dk1"/>
                              </a:solidFill>
                              <a:effectLst/>
                            </a:rPr>
                            <a:t>−5 </a:t>
                          </a:r>
                          <a:endParaRPr lang="en-US" strike="noStrike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6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0.04442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294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46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815A6-5A0C-FE41-A916-29400740645F}"/>
              </a:ext>
            </a:extLst>
          </p:cNvPr>
          <p:cNvSpPr/>
          <p:nvPr/>
        </p:nvSpPr>
        <p:spPr>
          <a:xfrm>
            <a:off x="-185058" y="1399814"/>
            <a:ext cx="15000515" cy="683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14F35-FF67-4B44-A85E-752AF67C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7143D4-4115-0549-91CD-EF5C9648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sheets: multiresolution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DAF7BA0-85D6-DC43-8B57-7DB5537D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13349"/>
            <a:ext cx="10852880" cy="2374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EB5874-5AD9-9A4C-8D93-74EF37AD7BE3}"/>
                  </a:ext>
                </a:extLst>
              </p:cNvPr>
              <p:cNvSpPr/>
              <p:nvPr/>
            </p:nvSpPr>
            <p:spPr>
              <a:xfrm>
                <a:off x="6099419" y="1882517"/>
                <a:ext cx="13972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EB5874-5AD9-9A4C-8D93-74EF37AD7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19" y="1882517"/>
                <a:ext cx="1397242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AD6A3E-609A-0E42-AB45-E1C9DB07C686}"/>
                  </a:ext>
                </a:extLst>
              </p:cNvPr>
              <p:cNvSpPr/>
              <p:nvPr/>
            </p:nvSpPr>
            <p:spPr>
              <a:xfrm>
                <a:off x="5306125" y="5187567"/>
                <a:ext cx="2983830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Multifidelity,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AD6A3E-609A-0E42-AB45-E1C9DB07C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25" y="5187567"/>
                <a:ext cx="2983830" cy="794064"/>
              </a:xfrm>
              <a:prstGeom prst="rect">
                <a:avLst/>
              </a:prstGeom>
              <a:blipFill>
                <a:blip r:embed="rId4"/>
                <a:stretch>
                  <a:fillRect l="-2966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E48E2E4-7F68-B941-AB40-8E11B2A37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584599"/>
            <a:ext cx="10852880" cy="23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7797F-A685-7E4C-8F44-E7183A70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A51123-EAAC-5744-B783-3133A0C6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framework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45AE5-3E18-AE4B-A15E-4B1957AD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51" y="1391456"/>
            <a:ext cx="13113273" cy="4938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91C05-8E94-2441-8C4C-4E013EA4E63A}"/>
                  </a:ext>
                </a:extLst>
              </p:cNvPr>
              <p:cNvSpPr txBox="1"/>
              <p:nvPr/>
            </p:nvSpPr>
            <p:spPr>
              <a:xfrm>
                <a:off x="3276600" y="6274241"/>
                <a:ext cx="10407849" cy="1240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𝐿𝐹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𝑛𝑙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𝑝h𝑦𝑠𝑖𝑐𝑠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91C05-8E94-2441-8C4C-4E013EA4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274241"/>
                <a:ext cx="10407849" cy="1240724"/>
              </a:xfrm>
              <a:prstGeom prst="rect">
                <a:avLst/>
              </a:prstGeom>
              <a:blipFill>
                <a:blip r:embed="rId3"/>
                <a:stretch>
                  <a:fillRect t="-91919" b="-10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7C69285-FBD7-9E4B-ACAD-F4086DCFEA99}"/>
              </a:ext>
            </a:extLst>
          </p:cNvPr>
          <p:cNvSpPr txBox="1"/>
          <p:nvPr/>
        </p:nvSpPr>
        <p:spPr>
          <a:xfrm>
            <a:off x="1064745" y="7746301"/>
            <a:ext cx="66805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DeepONet: https://</a:t>
            </a:r>
            <a:r>
              <a:rPr lang="en-US" dirty="0" err="1"/>
              <a:t>arxiv.org</a:t>
            </a:r>
            <a:r>
              <a:rPr lang="en-US" dirty="0"/>
              <a:t>/abs/2110.01654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8C8B4-6935-C54F-86F2-F9D954845716}"/>
              </a:ext>
            </a:extLst>
          </p:cNvPr>
          <p:cNvSpPr txBox="1"/>
          <p:nvPr/>
        </p:nvSpPr>
        <p:spPr>
          <a:xfrm>
            <a:off x="696686" y="259080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1.potx" id="{67A745C7-3CA8-44F1-8F45-244060EEEDAC}" vid="{94DE1E9B-A210-4CA1-9854-5C10012B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4</TotalTime>
  <Words>460</Words>
  <Application>Microsoft Macintosh PowerPoint</Application>
  <PresentationFormat>Custom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PNNL_Option_4</vt:lpstr>
      <vt:lpstr>Multifidelity Deep Operator Networks</vt:lpstr>
      <vt:lpstr>General framework </vt:lpstr>
      <vt:lpstr>Advantages of composite training </vt:lpstr>
      <vt:lpstr>One-dimensional jump function </vt:lpstr>
      <vt:lpstr>Ice sheets: multiresolution </vt:lpstr>
      <vt:lpstr>PowerPoint Presentation</vt:lpstr>
      <vt:lpstr>Ice sheets: multiresolution </vt:lpstr>
      <vt:lpstr>Ice sheets: multiresolution  </vt:lpstr>
      <vt:lpstr>General framework </vt:lpstr>
      <vt:lpstr>Poisson problem </vt:lpstr>
      <vt:lpstr>Poisson problem </vt:lpstr>
      <vt:lpstr>Burgers equation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Multifidelity Deep Operator Networks</dc:title>
  <dc:creator>Howard, Amanda A</dc:creator>
  <cp:lastModifiedBy>Howard, Amanda A</cp:lastModifiedBy>
  <cp:revision>1</cp:revision>
  <dcterms:created xsi:type="dcterms:W3CDTF">2022-07-05T16:56:09Z</dcterms:created>
  <dcterms:modified xsi:type="dcterms:W3CDTF">2022-07-05T17:00:28Z</dcterms:modified>
</cp:coreProperties>
</file>