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7.xml.rels" ContentType="application/vnd.openxmlformats-package.relationships+xml"/>
  <Override PartName="/ppt/notesSlides/_rels/notesSlide1.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media/image1.png" ContentType="image/png"/>
  <Override PartName="/ppt/media/hdphoto1.wdp" ContentType="image/vnd.ms-photo"/>
  <Override PartName="/ppt/media/image8.png" ContentType="image/png"/>
  <Override PartName="/ppt/media/image2.png" ContentType="image/png"/>
  <Override PartName="/ppt/media/image3.png" ContentType="image/png"/>
  <Override PartName="/ppt/media/image4.jpeg" ContentType="image/jpeg"/>
  <Override PartName="/ppt/media/image5.jpeg" ContentType="image/jpeg"/>
  <Override PartName="/ppt/media/image9.png" ContentType="image/png"/>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xml" ContentType="application/vnd.openxmlformats-officedocument.presentationml.slide+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media/image7.png" ContentType="image/png"/>
  <Override PartName="/ppt/media/image6.png" ContentType="image/png"/>
  <Override PartName="/ppt/media/image10.jpeg" ContentType="image/jpeg"/>
  <Override PartName="/customXml/itemProps2.xml" ContentType="application/vnd.openxmlformats-officedocument.customXmlProperties+xml"/>
  <Override PartName="/customXml/itemProps1.xml" ContentType="application/vnd.openxmlformats-officedocument.customXmlProperties+xml"/>
  <Override PartName="/ppt/_rels/presentation.xml.rels" ContentType="application/vnd.openxmlformats-package.relationships+xml"/>
  <Override PartName="/customXml/itemProps3.xml" ContentType="application/vnd.openxmlformats-officedocument.customXml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Lst>
  <p:sldSz cx="9144000" cy="6858000"/>
  <p:notesSz cx="7010400" cy="9296400"/>
</p:presentation>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ustomXml" Target="../customXml/item2.xml"/><Relationship Id="rId3" Type="http://schemas.openxmlformats.org/officeDocument/2006/relationships/slideMaster" Target="slideMasters/slideMaster2.xml"/><Relationship Id="rId7" Type="http://schemas.openxmlformats.org/officeDocument/2006/relationships/slide" Target="slides/slide3.xml"/><Relationship Id="rId12" Type="http://schemas.openxmlformats.org/officeDocument/2006/relationships/customXml" Target="../customXml/item1.xml"/><Relationship Id="rId2" Type="http://schemas.openxmlformats.org/officeDocument/2006/relationships/slideMaster" Target="slideMasters/slideMaster1.xml"/><Relationship Id="rId1" Type="http://schemas.openxmlformats.org/officeDocument/2006/relationships/theme" Target="theme/theme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customXml" Target="../customXml/item3.xml"/></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00"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01"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02"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03"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04"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796C1BC5-593F-4351-B09E-E31C87D4E58E}"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PlaceHolder 1"/>
          <p:cNvSpPr>
            <a:spLocks noGrp="1"/>
          </p:cNvSpPr>
          <p:nvPr>
            <p:ph type="sldImg"/>
          </p:nvPr>
        </p:nvSpPr>
        <p:spPr>
          <a:xfrm>
            <a:off x="1413000" y="1162080"/>
            <a:ext cx="4179240" cy="3133080"/>
          </a:xfrm>
          <a:prstGeom prst="rect">
            <a:avLst/>
          </a:prstGeom>
        </p:spPr>
      </p:sp>
      <p:sp>
        <p:nvSpPr>
          <p:cNvPr id="142" name="PlaceHolder 2"/>
          <p:cNvSpPr>
            <a:spLocks noGrp="1"/>
          </p:cNvSpPr>
          <p:nvPr>
            <p:ph type="body"/>
          </p:nvPr>
        </p:nvSpPr>
        <p:spPr>
          <a:xfrm>
            <a:off x="700920" y="4473360"/>
            <a:ext cx="5603040" cy="3655440"/>
          </a:xfrm>
          <a:prstGeom prst="rect">
            <a:avLst/>
          </a:prstGeom>
        </p:spPr>
        <p:txBody>
          <a:bodyPr lIns="91800" rIns="91800" tIns="0" bIns="0">
            <a:noAutofit/>
          </a:bodyPr>
          <a:p>
            <a:endParaRPr b="0" lang="en-US" sz="2000" spc="-1" strike="noStrike">
              <a:latin typeface="Arial"/>
            </a:endParaRPr>
          </a:p>
        </p:txBody>
      </p:sp>
      <p:sp>
        <p:nvSpPr>
          <p:cNvPr id="143" name="CustomShape 3"/>
          <p:cNvSpPr/>
          <p:nvPr/>
        </p:nvSpPr>
        <p:spPr>
          <a:xfrm>
            <a:off x="3970440" y="8830800"/>
            <a:ext cx="3033000" cy="460440"/>
          </a:xfrm>
          <a:prstGeom prst="rect">
            <a:avLst/>
          </a:prstGeom>
          <a:noFill/>
          <a:ln>
            <a:noFill/>
          </a:ln>
        </p:spPr>
        <p:style>
          <a:lnRef idx="0"/>
          <a:fillRef idx="0"/>
          <a:effectRef idx="0"/>
          <a:fontRef idx="minor"/>
        </p:style>
        <p:txBody>
          <a:bodyPr lIns="91800" rIns="91800" tIns="45000" bIns="45000" anchor="b">
            <a:noAutofit/>
          </a:bodyPr>
          <a:p>
            <a:pPr algn="r">
              <a:lnSpc>
                <a:spcPct val="100000"/>
              </a:lnSpc>
            </a:pPr>
            <a:fld id="{D058FC33-05B2-4466-B790-5502ED9219E4}" type="slidenum">
              <a:rPr b="0" lang="en-US" sz="1200" spc="-1" strike="noStrike">
                <a:solidFill>
                  <a:srgbClr val="000000"/>
                </a:solidFill>
                <a:latin typeface="+mn-lt"/>
                <a:ea typeface="+mn-ea"/>
              </a:rPr>
              <a:t>7</a:t>
            </a:fld>
            <a:endParaRPr b="0" lang="en-US" sz="12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PlaceHolder 1"/>
          <p:cNvSpPr>
            <a:spLocks noGrp="1"/>
          </p:cNvSpPr>
          <p:nvPr>
            <p:ph type="sldImg"/>
          </p:nvPr>
        </p:nvSpPr>
        <p:spPr>
          <a:xfrm>
            <a:off x="1413000" y="1162080"/>
            <a:ext cx="4179240" cy="3133080"/>
          </a:xfrm>
          <a:prstGeom prst="rect">
            <a:avLst/>
          </a:prstGeom>
        </p:spPr>
      </p:sp>
      <p:sp>
        <p:nvSpPr>
          <p:cNvPr id="145" name="PlaceHolder 2"/>
          <p:cNvSpPr>
            <a:spLocks noGrp="1"/>
          </p:cNvSpPr>
          <p:nvPr>
            <p:ph type="body"/>
          </p:nvPr>
        </p:nvSpPr>
        <p:spPr>
          <a:xfrm>
            <a:off x="700920" y="4473360"/>
            <a:ext cx="5603040" cy="3655440"/>
          </a:xfrm>
          <a:prstGeom prst="rect">
            <a:avLst/>
          </a:prstGeom>
        </p:spPr>
        <p:txBody>
          <a:bodyPr lIns="91800" rIns="91800" tIns="0" bIns="0">
            <a:noAutofit/>
          </a:bodyPr>
          <a:p>
            <a:endParaRPr b="0" lang="en-US" sz="2000" spc="-1" strike="noStrike">
              <a:latin typeface="Arial"/>
            </a:endParaRPr>
          </a:p>
        </p:txBody>
      </p:sp>
      <p:sp>
        <p:nvSpPr>
          <p:cNvPr id="146" name="CustomShape 3"/>
          <p:cNvSpPr/>
          <p:nvPr/>
        </p:nvSpPr>
        <p:spPr>
          <a:xfrm>
            <a:off x="3970440" y="8830800"/>
            <a:ext cx="3033000" cy="460440"/>
          </a:xfrm>
          <a:prstGeom prst="rect">
            <a:avLst/>
          </a:prstGeom>
          <a:noFill/>
          <a:ln>
            <a:noFill/>
          </a:ln>
        </p:spPr>
        <p:style>
          <a:lnRef idx="0"/>
          <a:fillRef idx="0"/>
          <a:effectRef idx="0"/>
          <a:fontRef idx="minor"/>
        </p:style>
        <p:txBody>
          <a:bodyPr lIns="91800" rIns="91800" tIns="45000" bIns="45000" anchor="b">
            <a:noAutofit/>
          </a:bodyPr>
          <a:p>
            <a:pPr algn="r">
              <a:lnSpc>
                <a:spcPct val="100000"/>
              </a:lnSpc>
            </a:pPr>
            <a:fld id="{44DDC90F-CE38-4BDB-A2B1-75F366C1B063}" type="slidenum">
              <a:rPr b="0" lang="en-US" sz="1200" spc="-1" strike="noStrike">
                <a:solidFill>
                  <a:srgbClr val="000000"/>
                </a:solidFill>
                <a:latin typeface="+mn-lt"/>
                <a:ea typeface="+mn-ea"/>
              </a:rPr>
              <a:t>7</a:t>
            </a:fld>
            <a:endParaRPr b="0" lang="en-US" sz="12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type="sldImg"/>
          </p:nvPr>
        </p:nvSpPr>
        <p:spPr>
          <a:xfrm>
            <a:off x="1413000" y="1162080"/>
            <a:ext cx="4179240" cy="3133080"/>
          </a:xfrm>
          <a:prstGeom prst="rect">
            <a:avLst/>
          </a:prstGeom>
        </p:spPr>
      </p:sp>
      <p:sp>
        <p:nvSpPr>
          <p:cNvPr id="148" name="PlaceHolder 2"/>
          <p:cNvSpPr>
            <a:spLocks noGrp="1"/>
          </p:cNvSpPr>
          <p:nvPr>
            <p:ph type="body"/>
          </p:nvPr>
        </p:nvSpPr>
        <p:spPr>
          <a:xfrm>
            <a:off x="700920" y="4473360"/>
            <a:ext cx="5603040" cy="3655440"/>
          </a:xfrm>
          <a:prstGeom prst="rect">
            <a:avLst/>
          </a:prstGeom>
        </p:spPr>
        <p:txBody>
          <a:bodyPr lIns="91800" rIns="91800" tIns="0" bIns="0">
            <a:noAutofit/>
          </a:bodyPr>
          <a:p>
            <a:endParaRPr b="0" lang="en-US" sz="2000" spc="-1" strike="noStrike">
              <a:latin typeface="Arial"/>
            </a:endParaRPr>
          </a:p>
        </p:txBody>
      </p:sp>
      <p:sp>
        <p:nvSpPr>
          <p:cNvPr id="149" name="CustomShape 3"/>
          <p:cNvSpPr/>
          <p:nvPr/>
        </p:nvSpPr>
        <p:spPr>
          <a:xfrm>
            <a:off x="3970440" y="8830800"/>
            <a:ext cx="3033000" cy="460440"/>
          </a:xfrm>
          <a:prstGeom prst="rect">
            <a:avLst/>
          </a:prstGeom>
          <a:noFill/>
          <a:ln>
            <a:noFill/>
          </a:ln>
        </p:spPr>
        <p:style>
          <a:lnRef idx="0"/>
          <a:fillRef idx="0"/>
          <a:effectRef idx="0"/>
          <a:fontRef idx="minor"/>
        </p:style>
        <p:txBody>
          <a:bodyPr lIns="91800" rIns="91800" tIns="45000" bIns="45000" anchor="b">
            <a:noAutofit/>
          </a:bodyPr>
          <a:p>
            <a:pPr algn="r">
              <a:lnSpc>
                <a:spcPct val="100000"/>
              </a:lnSpc>
            </a:pPr>
            <a:fld id="{7BB56E3A-C2D6-485A-94D9-977D11CE929E}" type="slidenum">
              <a:rPr b="0" lang="en-US" sz="1200" spc="-1" strike="noStrike">
                <a:solidFill>
                  <a:srgbClr val="000000"/>
                </a:solidFill>
                <a:latin typeface="+mn-lt"/>
                <a:ea typeface="+mn-ea"/>
              </a:rPr>
              <a:t>7</a:t>
            </a:fld>
            <a:endParaRPr b="0" lang="en-US" sz="12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type="sldImg"/>
          </p:nvPr>
        </p:nvSpPr>
        <p:spPr>
          <a:xfrm>
            <a:off x="1413000" y="1162080"/>
            <a:ext cx="4179240" cy="3133080"/>
          </a:xfrm>
          <a:prstGeom prst="rect">
            <a:avLst/>
          </a:prstGeom>
        </p:spPr>
      </p:sp>
      <p:sp>
        <p:nvSpPr>
          <p:cNvPr id="151" name="PlaceHolder 2"/>
          <p:cNvSpPr>
            <a:spLocks noGrp="1"/>
          </p:cNvSpPr>
          <p:nvPr>
            <p:ph type="body"/>
          </p:nvPr>
        </p:nvSpPr>
        <p:spPr>
          <a:xfrm>
            <a:off x="700920" y="4473360"/>
            <a:ext cx="5603040" cy="3655440"/>
          </a:xfrm>
          <a:prstGeom prst="rect">
            <a:avLst/>
          </a:prstGeom>
        </p:spPr>
        <p:txBody>
          <a:bodyPr lIns="91800" rIns="91800" tIns="0" bIns="0">
            <a:noAutofit/>
          </a:bodyPr>
          <a:p>
            <a:endParaRPr b="0" lang="en-US" sz="2000" spc="-1" strike="noStrike">
              <a:latin typeface="Arial"/>
            </a:endParaRPr>
          </a:p>
        </p:txBody>
      </p:sp>
      <p:sp>
        <p:nvSpPr>
          <p:cNvPr id="152" name="CustomShape 3"/>
          <p:cNvSpPr/>
          <p:nvPr/>
        </p:nvSpPr>
        <p:spPr>
          <a:xfrm>
            <a:off x="3970440" y="8830800"/>
            <a:ext cx="3033000" cy="460440"/>
          </a:xfrm>
          <a:prstGeom prst="rect">
            <a:avLst/>
          </a:prstGeom>
          <a:noFill/>
          <a:ln>
            <a:noFill/>
          </a:ln>
        </p:spPr>
        <p:style>
          <a:lnRef idx="0"/>
          <a:fillRef idx="0"/>
          <a:effectRef idx="0"/>
          <a:fontRef idx="minor"/>
        </p:style>
        <p:txBody>
          <a:bodyPr lIns="91800" rIns="91800" tIns="45000" bIns="45000" anchor="b">
            <a:noAutofit/>
          </a:bodyPr>
          <a:p>
            <a:pPr algn="r">
              <a:lnSpc>
                <a:spcPct val="100000"/>
              </a:lnSpc>
            </a:pPr>
            <a:fld id="{DAFE8A84-7FD8-4482-A314-F16087A52DF5}" type="slidenum">
              <a:rPr b="0" lang="en-US" sz="1200" spc="-1" strike="noStrike">
                <a:solidFill>
                  <a:srgbClr val="000000"/>
                </a:solidFill>
                <a:latin typeface="+mn-lt"/>
                <a:ea typeface="+mn-ea"/>
              </a:rPr>
              <a:t>7</a:t>
            </a:fld>
            <a:endParaRPr b="0" lang="en-US" sz="12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PlaceHolder 1"/>
          <p:cNvSpPr>
            <a:spLocks noGrp="1"/>
          </p:cNvSpPr>
          <p:nvPr>
            <p:ph type="sldImg"/>
          </p:nvPr>
        </p:nvSpPr>
        <p:spPr>
          <a:xfrm>
            <a:off x="1413000" y="1162080"/>
            <a:ext cx="4179240" cy="3133080"/>
          </a:xfrm>
          <a:prstGeom prst="rect">
            <a:avLst/>
          </a:prstGeom>
        </p:spPr>
      </p:sp>
      <p:sp>
        <p:nvSpPr>
          <p:cNvPr id="154" name="PlaceHolder 2"/>
          <p:cNvSpPr>
            <a:spLocks noGrp="1"/>
          </p:cNvSpPr>
          <p:nvPr>
            <p:ph type="body"/>
          </p:nvPr>
        </p:nvSpPr>
        <p:spPr>
          <a:xfrm>
            <a:off x="700920" y="4473360"/>
            <a:ext cx="5603040" cy="3655440"/>
          </a:xfrm>
          <a:prstGeom prst="rect">
            <a:avLst/>
          </a:prstGeom>
        </p:spPr>
        <p:txBody>
          <a:bodyPr lIns="91800" rIns="91800" tIns="0" bIns="0">
            <a:noAutofit/>
          </a:bodyPr>
          <a:p>
            <a:endParaRPr b="0" lang="en-US" sz="2000" spc="-1" strike="noStrike">
              <a:latin typeface="Arial"/>
            </a:endParaRPr>
          </a:p>
        </p:txBody>
      </p:sp>
      <p:sp>
        <p:nvSpPr>
          <p:cNvPr id="155" name="CustomShape 3"/>
          <p:cNvSpPr/>
          <p:nvPr/>
        </p:nvSpPr>
        <p:spPr>
          <a:xfrm>
            <a:off x="3970440" y="8830800"/>
            <a:ext cx="3033000" cy="460440"/>
          </a:xfrm>
          <a:prstGeom prst="rect">
            <a:avLst/>
          </a:prstGeom>
          <a:noFill/>
          <a:ln>
            <a:noFill/>
          </a:ln>
        </p:spPr>
        <p:style>
          <a:lnRef idx="0"/>
          <a:fillRef idx="0"/>
          <a:effectRef idx="0"/>
          <a:fontRef idx="minor"/>
        </p:style>
        <p:txBody>
          <a:bodyPr lIns="91800" rIns="91800" tIns="45000" bIns="45000" anchor="b">
            <a:noAutofit/>
          </a:bodyPr>
          <a:p>
            <a:pPr algn="r">
              <a:lnSpc>
                <a:spcPct val="100000"/>
              </a:lnSpc>
            </a:pPr>
            <a:fld id="{D6DF36FF-1C4E-402A-98B8-99DB8FD62ED8}"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PlaceHolder 1"/>
          <p:cNvSpPr>
            <a:spLocks noGrp="1"/>
          </p:cNvSpPr>
          <p:nvPr>
            <p:ph type="sldImg"/>
          </p:nvPr>
        </p:nvSpPr>
        <p:spPr>
          <a:xfrm>
            <a:off x="1413000" y="1162080"/>
            <a:ext cx="4179240" cy="3133080"/>
          </a:xfrm>
          <a:prstGeom prst="rect">
            <a:avLst/>
          </a:prstGeom>
        </p:spPr>
      </p:sp>
      <p:sp>
        <p:nvSpPr>
          <p:cNvPr id="157" name="PlaceHolder 2"/>
          <p:cNvSpPr>
            <a:spLocks noGrp="1"/>
          </p:cNvSpPr>
          <p:nvPr>
            <p:ph type="body"/>
          </p:nvPr>
        </p:nvSpPr>
        <p:spPr>
          <a:xfrm>
            <a:off x="700920" y="4473360"/>
            <a:ext cx="5603040" cy="3655440"/>
          </a:xfrm>
          <a:prstGeom prst="rect">
            <a:avLst/>
          </a:prstGeom>
        </p:spPr>
        <p:txBody>
          <a:bodyPr lIns="91800" rIns="91800" tIns="0" bIns="0">
            <a:noAutofit/>
          </a:bodyPr>
          <a:p>
            <a:endParaRPr b="0" lang="en-US" sz="2000" spc="-1" strike="noStrike">
              <a:latin typeface="Arial"/>
            </a:endParaRPr>
          </a:p>
        </p:txBody>
      </p:sp>
      <p:sp>
        <p:nvSpPr>
          <p:cNvPr id="158" name="CustomShape 3"/>
          <p:cNvSpPr/>
          <p:nvPr/>
        </p:nvSpPr>
        <p:spPr>
          <a:xfrm>
            <a:off x="3970440" y="8830800"/>
            <a:ext cx="3033000" cy="460440"/>
          </a:xfrm>
          <a:prstGeom prst="rect">
            <a:avLst/>
          </a:prstGeom>
          <a:noFill/>
          <a:ln>
            <a:noFill/>
          </a:ln>
        </p:spPr>
        <p:style>
          <a:lnRef idx="0"/>
          <a:fillRef idx="0"/>
          <a:effectRef idx="0"/>
          <a:fontRef idx="minor"/>
        </p:style>
        <p:txBody>
          <a:bodyPr lIns="91800" rIns="91800" tIns="45000" bIns="45000" anchor="b">
            <a:noAutofit/>
          </a:bodyPr>
          <a:p>
            <a:pPr algn="r">
              <a:lnSpc>
                <a:spcPct val="100000"/>
              </a:lnSpc>
            </a:pPr>
            <a:fld id="{4A55FD53-DEFF-44F0-8A9D-7BD2B6493DFF}"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sldImg"/>
          </p:nvPr>
        </p:nvSpPr>
        <p:spPr>
          <a:xfrm>
            <a:off x="1413000" y="1162080"/>
            <a:ext cx="4179240" cy="3133080"/>
          </a:xfrm>
          <a:prstGeom prst="rect">
            <a:avLst/>
          </a:prstGeom>
        </p:spPr>
      </p:sp>
      <p:sp>
        <p:nvSpPr>
          <p:cNvPr id="160" name="PlaceHolder 2"/>
          <p:cNvSpPr>
            <a:spLocks noGrp="1"/>
          </p:cNvSpPr>
          <p:nvPr>
            <p:ph type="body"/>
          </p:nvPr>
        </p:nvSpPr>
        <p:spPr>
          <a:xfrm>
            <a:off x="700920" y="4473360"/>
            <a:ext cx="5603040" cy="3655440"/>
          </a:xfrm>
          <a:prstGeom prst="rect">
            <a:avLst/>
          </a:prstGeom>
        </p:spPr>
        <p:txBody>
          <a:bodyPr lIns="91800" rIns="91800" tIns="0" bIns="0">
            <a:noAutofit/>
          </a:bodyPr>
          <a:p>
            <a:endParaRPr b="0" lang="en-US" sz="2000" spc="-1" strike="noStrike">
              <a:latin typeface="Arial"/>
            </a:endParaRPr>
          </a:p>
        </p:txBody>
      </p:sp>
      <p:sp>
        <p:nvSpPr>
          <p:cNvPr id="161" name="CustomShape 3"/>
          <p:cNvSpPr/>
          <p:nvPr/>
        </p:nvSpPr>
        <p:spPr>
          <a:xfrm>
            <a:off x="3970440" y="8830800"/>
            <a:ext cx="3033000" cy="460440"/>
          </a:xfrm>
          <a:prstGeom prst="rect">
            <a:avLst/>
          </a:prstGeom>
          <a:noFill/>
          <a:ln>
            <a:noFill/>
          </a:ln>
        </p:spPr>
        <p:style>
          <a:lnRef idx="0"/>
          <a:fillRef idx="0"/>
          <a:effectRef idx="0"/>
          <a:fontRef idx="minor"/>
        </p:style>
        <p:txBody>
          <a:bodyPr lIns="91800" rIns="91800" tIns="45000" bIns="45000" anchor="b">
            <a:noAutofit/>
          </a:bodyPr>
          <a:p>
            <a:pPr algn="r">
              <a:lnSpc>
                <a:spcPct val="100000"/>
              </a:lnSpc>
            </a:pPr>
            <a:fld id="{A836AE0E-4820-4E97-BBF0-4A769975FB24}"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6"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7"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4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4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42"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4"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5"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6"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7"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8"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9"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4"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71"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9"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5"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86"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9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91"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93"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94"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95"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96"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7"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8"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2"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microsoft.com/office/2007/relationships/hdphoto" Target="../media/hdphoto1.wdp"/><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jpeg"/><Relationship Id="rId7" Type="http://schemas.openxmlformats.org/officeDocument/2006/relationships/slideLayout" Target="../slideLayouts/slideLayout1.xml"/><Relationship Id="rId8" Type="http://schemas.openxmlformats.org/officeDocument/2006/relationships/slideLayout" Target="../slideLayouts/slideLayout2.xml"/><Relationship Id="rId9" Type="http://schemas.openxmlformats.org/officeDocument/2006/relationships/slideLayout" Target="../slideLayouts/slideLayout3.xml"/><Relationship Id="rId10" Type="http://schemas.openxmlformats.org/officeDocument/2006/relationships/slideLayout" Target="../slideLayouts/slideLayout4.xml"/><Relationship Id="rId11" Type="http://schemas.openxmlformats.org/officeDocument/2006/relationships/slideLayout" Target="../slideLayouts/slideLayout5.xml"/><Relationship Id="rId12" Type="http://schemas.openxmlformats.org/officeDocument/2006/relationships/slideLayout" Target="../slideLayouts/slideLayout6.xml"/><Relationship Id="rId13" Type="http://schemas.openxmlformats.org/officeDocument/2006/relationships/slideLayout" Target="../slideLayouts/slideLayout7.xml"/><Relationship Id="rId14" Type="http://schemas.openxmlformats.org/officeDocument/2006/relationships/slideLayout" Target="../slideLayouts/slideLayout8.xml"/><Relationship Id="rId15" Type="http://schemas.openxmlformats.org/officeDocument/2006/relationships/slideLayout" Target="../slideLayouts/slideLayout9.xml"/><Relationship Id="rId16" Type="http://schemas.openxmlformats.org/officeDocument/2006/relationships/slideLayout" Target="../slideLayouts/slideLayout10.xml"/><Relationship Id="rId17" Type="http://schemas.openxmlformats.org/officeDocument/2006/relationships/slideLayout" Target="../slideLayouts/slideLayout11.xml"/><Relationship Id="rId18"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5.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0" y="0"/>
            <a:ext cx="9138600" cy="6852600"/>
          </a:xfrm>
          <a:prstGeom prst="rect">
            <a:avLst/>
          </a:prstGeom>
          <a:noFill/>
          <a:ln>
            <a:noFill/>
          </a:ln>
        </p:spPr>
        <p:style>
          <a:lnRef idx="2">
            <a:schemeClr val="accent1">
              <a:shade val="50000"/>
            </a:schemeClr>
          </a:lnRef>
          <a:fillRef idx="1">
            <a:schemeClr val="accent1"/>
          </a:fillRef>
          <a:effectRef idx="0">
            <a:schemeClr val="accent1"/>
          </a:effectRef>
          <a:fontRef idx="minor"/>
        </p:style>
      </p:sp>
      <p:sp>
        <p:nvSpPr>
          <p:cNvPr id="1" name="CustomShape 2"/>
          <p:cNvSpPr/>
          <p:nvPr/>
        </p:nvSpPr>
        <p:spPr>
          <a:xfrm>
            <a:off x="16200" y="6549840"/>
            <a:ext cx="9130680" cy="192960"/>
          </a:xfrm>
          <a:prstGeom prst="rect">
            <a:avLst/>
          </a:prstGeom>
          <a:gradFill rotWithShape="0">
            <a:gsLst>
              <a:gs pos="1000">
                <a:srgbClr val="ffffff">
                  <a:alpha val="26274"/>
                </a:srgbClr>
              </a:gs>
              <a:gs pos="100000">
                <a:srgbClr val="ffffff"/>
              </a:gs>
            </a:gsLst>
            <a:lin ang="0"/>
          </a:gradFill>
          <a:ln>
            <a:noFill/>
          </a:ln>
        </p:spPr>
        <p:style>
          <a:lnRef idx="2">
            <a:schemeClr val="accent1">
              <a:shade val="50000"/>
            </a:schemeClr>
          </a:lnRef>
          <a:fillRef idx="1">
            <a:schemeClr val="accent1"/>
          </a:fillRef>
          <a:effectRef idx="0">
            <a:schemeClr val="accent1"/>
          </a:effectRef>
          <a:fontRef idx="minor"/>
        </p:style>
      </p:sp>
      <p:sp>
        <p:nvSpPr>
          <p:cNvPr id="2" name="CustomShape 3"/>
          <p:cNvSpPr/>
          <p:nvPr/>
        </p:nvSpPr>
        <p:spPr>
          <a:xfrm>
            <a:off x="7920" y="1269000"/>
            <a:ext cx="9130680" cy="2203560"/>
          </a:xfrm>
          <a:prstGeom prst="rect">
            <a:avLst/>
          </a:prstGeom>
          <a:gradFill rotWithShape="0">
            <a:gsLst>
              <a:gs pos="1000">
                <a:srgbClr val="ffffff">
                  <a:alpha val="26274"/>
                </a:srgbClr>
              </a:gs>
              <a:gs pos="100000">
                <a:srgbClr val="ffffff"/>
              </a:gs>
            </a:gsLst>
            <a:lin ang="0"/>
          </a:gradFill>
          <a:ln>
            <a:noFill/>
          </a:ln>
        </p:spPr>
        <p:style>
          <a:lnRef idx="2">
            <a:schemeClr val="accent1">
              <a:shade val="50000"/>
            </a:schemeClr>
          </a:lnRef>
          <a:fillRef idx="1">
            <a:schemeClr val="accent1"/>
          </a:fillRef>
          <a:effectRef idx="0">
            <a:schemeClr val="accent1"/>
          </a:effectRef>
          <a:fontRef idx="minor"/>
        </p:style>
      </p:sp>
      <p:sp>
        <p:nvSpPr>
          <p:cNvPr id="3" name="CustomShape 4"/>
          <p:cNvSpPr/>
          <p:nvPr/>
        </p:nvSpPr>
        <p:spPr>
          <a:xfrm>
            <a:off x="7920" y="5943600"/>
            <a:ext cx="9130680" cy="810000"/>
          </a:xfrm>
          <a:prstGeom prst="rect">
            <a:avLst/>
          </a:prstGeom>
          <a:gradFill rotWithShape="0">
            <a:gsLst>
              <a:gs pos="1000">
                <a:srgbClr val="ffffff">
                  <a:alpha val="26274"/>
                </a:srgbClr>
              </a:gs>
              <a:gs pos="100000">
                <a:srgbClr val="ffffff"/>
              </a:gs>
            </a:gsLst>
            <a:lin ang="0"/>
          </a:gradFill>
          <a:ln>
            <a:noFill/>
          </a:ln>
        </p:spPr>
        <p:style>
          <a:lnRef idx="2">
            <a:schemeClr val="accent1">
              <a:shade val="50000"/>
            </a:schemeClr>
          </a:lnRef>
          <a:fillRef idx="1">
            <a:schemeClr val="accent1"/>
          </a:fillRef>
          <a:effectRef idx="0">
            <a:schemeClr val="accent1"/>
          </a:effectRef>
          <a:fontRef idx="minor"/>
        </p:style>
      </p:sp>
      <p:pic>
        <p:nvPicPr>
          <p:cNvPr id="4" name="Picture 8" descr=""/>
          <p:cNvPicPr/>
          <p:nvPr/>
        </p:nvPicPr>
        <p:blipFill>
          <a:blip r:embed="rId2">
            <a:alphaModFix amt="8000"/>
            <a:extLst>
              <a:ext uri="{BEBA8EAE-BF5A-486C-A8C5-ECC9F3942E4B}">
                <a14:imgProps xmlns:a14="http://schemas.microsoft.com/office/drawing/2010/main">
                  <a14:imgLayer r:embed="rId3">
                    <a14:imgEffect>
                      <a14:saturation sat="66000"/>
                    </a14:imgEffect>
                  </a14:imgLayer>
                </a14:imgProps>
              </a:ext>
            </a:extLst>
          </a:blip>
          <a:stretch/>
        </p:blipFill>
        <p:spPr>
          <a:xfrm>
            <a:off x="5175000" y="1141560"/>
            <a:ext cx="3963600" cy="4539600"/>
          </a:xfrm>
          <a:prstGeom prst="rect">
            <a:avLst/>
          </a:prstGeom>
          <a:ln>
            <a:noFill/>
          </a:ln>
        </p:spPr>
      </p:pic>
      <p:sp>
        <p:nvSpPr>
          <p:cNvPr id="5" name="CustomShape 5"/>
          <p:cNvSpPr/>
          <p:nvPr/>
        </p:nvSpPr>
        <p:spPr>
          <a:xfrm>
            <a:off x="2514600" y="6352560"/>
            <a:ext cx="593820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i="1" lang="en-US" sz="600" spc="-1" strike="noStrike">
                <a:solidFill>
                  <a:srgbClr val="000000"/>
                </a:solidFill>
                <a:latin typeface="Century Gothic"/>
                <a:ea typeface="Century Gothic"/>
              </a:rPr>
              <a:t>Sandia National Laboratories is a multimission laboratory managed and operated by National Technology and Engineering Solutions of Sandia LLC, a wholly owned subsidiary of Honeywell International Inc. for the U.S. Department of Energy’s National Nuclear Security Administration under contract DE-NA0003525.</a:t>
            </a:r>
            <a:endParaRPr b="0" lang="en-US" sz="600" spc="-1" strike="noStrike">
              <a:latin typeface="Arial"/>
            </a:endParaRPr>
          </a:p>
        </p:txBody>
      </p:sp>
      <p:pic>
        <p:nvPicPr>
          <p:cNvPr id="6" name="Picture 13" descr="NNSAlogo_Black.jpg"/>
          <p:cNvPicPr/>
          <p:nvPr/>
        </p:nvPicPr>
        <p:blipFill>
          <a:blip r:embed="rId4"/>
          <a:stretch/>
        </p:blipFill>
        <p:spPr>
          <a:xfrm>
            <a:off x="313920" y="6366960"/>
            <a:ext cx="1018440" cy="242280"/>
          </a:xfrm>
          <a:prstGeom prst="rect">
            <a:avLst/>
          </a:prstGeom>
          <a:ln w="9360">
            <a:noFill/>
          </a:ln>
        </p:spPr>
      </p:pic>
      <p:pic>
        <p:nvPicPr>
          <p:cNvPr id="7" name="Picture 12" descr="NNSAlogo_Black.jpg"/>
          <p:cNvPicPr/>
          <p:nvPr/>
        </p:nvPicPr>
        <p:blipFill>
          <a:blip r:embed="rId5"/>
          <a:stretch/>
        </p:blipFill>
        <p:spPr>
          <a:xfrm>
            <a:off x="1481400" y="6352920"/>
            <a:ext cx="845280" cy="270720"/>
          </a:xfrm>
          <a:prstGeom prst="rect">
            <a:avLst/>
          </a:prstGeom>
          <a:ln w="9360">
            <a:noFill/>
          </a:ln>
        </p:spPr>
      </p:pic>
      <p:sp>
        <p:nvSpPr>
          <p:cNvPr id="8" name="CustomShape 6"/>
          <p:cNvSpPr/>
          <p:nvPr/>
        </p:nvSpPr>
        <p:spPr>
          <a:xfrm>
            <a:off x="1981080" y="228600"/>
            <a:ext cx="7157520" cy="17964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US" sz="4000" spc="-1" strike="noStrike">
                <a:solidFill>
                  <a:srgbClr val="000000"/>
                </a:solidFill>
                <a:latin typeface="Calibri"/>
                <a:ea typeface="DejaVu Sans"/>
              </a:rPr>
              <a:t>MLDL</a:t>
            </a:r>
            <a:endParaRPr b="0" lang="en-US" sz="4000" spc="-1" strike="noStrike">
              <a:latin typeface="Arial"/>
            </a:endParaRPr>
          </a:p>
          <a:p>
            <a:pPr algn="ctr">
              <a:lnSpc>
                <a:spcPct val="100000"/>
              </a:lnSpc>
            </a:pPr>
            <a:r>
              <a:rPr b="0" lang="en-US" sz="3600" spc="-1" strike="noStrike">
                <a:solidFill>
                  <a:srgbClr val="000000"/>
                </a:solidFill>
                <a:latin typeface="Calibri"/>
                <a:ea typeface="DejaVu Sans"/>
              </a:rPr>
              <a:t>Machine Learning and Deep Learning </a:t>
            </a:r>
            <a:endParaRPr b="0" lang="en-US" sz="3600" spc="-1" strike="noStrike">
              <a:latin typeface="Arial"/>
            </a:endParaRPr>
          </a:p>
          <a:p>
            <a:pPr algn="ctr">
              <a:lnSpc>
                <a:spcPct val="100000"/>
              </a:lnSpc>
            </a:pPr>
            <a:r>
              <a:rPr b="0" lang="en-US" sz="3600" spc="-1" strike="noStrike">
                <a:solidFill>
                  <a:srgbClr val="000000"/>
                </a:solidFill>
                <a:latin typeface="Calibri"/>
                <a:ea typeface="DejaVu Sans"/>
              </a:rPr>
              <a:t>Conference 2022</a:t>
            </a:r>
            <a:endParaRPr b="0" lang="en-US" sz="3600" spc="-1" strike="noStrike">
              <a:latin typeface="Arial"/>
            </a:endParaRPr>
          </a:p>
        </p:txBody>
      </p:sp>
      <p:pic>
        <p:nvPicPr>
          <p:cNvPr id="9" name="Picture 18" descr=""/>
          <p:cNvPicPr/>
          <p:nvPr/>
        </p:nvPicPr>
        <p:blipFill>
          <a:blip r:embed="rId6"/>
          <a:srcRect l="30254" t="17779" r="31116" b="24442"/>
          <a:stretch/>
        </p:blipFill>
        <p:spPr>
          <a:xfrm>
            <a:off x="0" y="0"/>
            <a:ext cx="1851840" cy="2140920"/>
          </a:xfrm>
          <a:prstGeom prst="rect">
            <a:avLst/>
          </a:prstGeom>
          <a:ln>
            <a:noFill/>
          </a:ln>
        </p:spPr>
      </p:pic>
      <p:sp>
        <p:nvSpPr>
          <p:cNvPr id="10" name="CustomShape 7"/>
          <p:cNvSpPr/>
          <p:nvPr/>
        </p:nvSpPr>
        <p:spPr>
          <a:xfrm>
            <a:off x="2626560" y="156600"/>
            <a:ext cx="3107160" cy="230400"/>
          </a:xfrm>
          <a:prstGeom prst="rect">
            <a:avLst/>
          </a:prstGeom>
          <a:noFill/>
          <a:ln>
            <a:noFill/>
          </a:ln>
        </p:spPr>
        <p:style>
          <a:lnRef idx="0"/>
          <a:fillRef idx="0"/>
          <a:effectRef idx="0"/>
          <a:fontRef idx="minor"/>
        </p:style>
        <p:txBody>
          <a:bodyPr lIns="90000" rIns="90000" tIns="45000" bIns="45000">
            <a:noAutofit/>
          </a:bodyPr>
          <a:p>
            <a:pPr algn="ctr">
              <a:lnSpc>
                <a:spcPct val="100000"/>
              </a:lnSpc>
            </a:pPr>
            <a:r>
              <a:rPr b="0" lang="en-US" sz="1000" spc="-1" strike="noStrike">
                <a:solidFill>
                  <a:srgbClr val="000000"/>
                </a:solidFill>
                <a:latin typeface="Arial"/>
                <a:ea typeface="DejaVu Sans"/>
              </a:rPr>
              <a:t>Unclassified Unlimited Release</a:t>
            </a:r>
            <a:endParaRPr b="0" lang="en-US" sz="1000" spc="-1" strike="noStrike">
              <a:latin typeface="Arial"/>
            </a:endParaRPr>
          </a:p>
        </p:txBody>
      </p:sp>
      <p:sp>
        <p:nvSpPr>
          <p:cNvPr id="11" name="CustomShape 8"/>
          <p:cNvSpPr/>
          <p:nvPr/>
        </p:nvSpPr>
        <p:spPr>
          <a:xfrm>
            <a:off x="2662560" y="6636960"/>
            <a:ext cx="3107160" cy="230400"/>
          </a:xfrm>
          <a:prstGeom prst="rect">
            <a:avLst/>
          </a:prstGeom>
          <a:noFill/>
          <a:ln>
            <a:noFill/>
          </a:ln>
        </p:spPr>
        <p:style>
          <a:lnRef idx="0"/>
          <a:fillRef idx="0"/>
          <a:effectRef idx="0"/>
          <a:fontRef idx="minor"/>
        </p:style>
        <p:txBody>
          <a:bodyPr lIns="90000" rIns="90000" tIns="45000" bIns="45000">
            <a:noAutofit/>
          </a:bodyPr>
          <a:p>
            <a:pPr algn="ctr">
              <a:lnSpc>
                <a:spcPct val="100000"/>
              </a:lnSpc>
            </a:pPr>
            <a:r>
              <a:rPr b="0" lang="en-US" sz="1000" spc="-1" strike="noStrike">
                <a:solidFill>
                  <a:srgbClr val="000000"/>
                </a:solidFill>
                <a:latin typeface="Arial"/>
                <a:ea typeface="DejaVu Sans"/>
              </a:rPr>
              <a:t>Unclassified Unlimited Release</a:t>
            </a:r>
            <a:endParaRPr b="0" lang="en-US" sz="1000" spc="-1" strike="noStrike">
              <a:latin typeface="Arial"/>
            </a:endParaRPr>
          </a:p>
        </p:txBody>
      </p:sp>
      <p:sp>
        <p:nvSpPr>
          <p:cNvPr id="12"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3"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7"/>
    <p:sldLayoutId id="2147483650" r:id="rId8"/>
    <p:sldLayoutId id="2147483651" r:id="rId9"/>
    <p:sldLayoutId id="2147483652" r:id="rId10"/>
    <p:sldLayoutId id="2147483653" r:id="rId11"/>
    <p:sldLayoutId id="2147483654" r:id="rId12"/>
    <p:sldLayoutId id="2147483655" r:id="rId13"/>
    <p:sldLayoutId id="2147483656" r:id="rId14"/>
    <p:sldLayoutId id="2147483657" r:id="rId15"/>
    <p:sldLayoutId id="2147483658" r:id="rId16"/>
    <p:sldLayoutId id="2147483659" r:id="rId17"/>
    <p:sldLayoutId id="2147483660" r:id="rId18"/>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0" name="CustomShape 1"/>
          <p:cNvSpPr/>
          <p:nvPr/>
        </p:nvSpPr>
        <p:spPr>
          <a:xfrm>
            <a:off x="0" y="0"/>
            <a:ext cx="9138600" cy="6852600"/>
          </a:xfrm>
          <a:prstGeom prst="rect">
            <a:avLst/>
          </a:prstGeom>
          <a:noFill/>
          <a:ln>
            <a:noFill/>
          </a:ln>
        </p:spPr>
        <p:style>
          <a:lnRef idx="2">
            <a:schemeClr val="accent1">
              <a:shade val="50000"/>
            </a:schemeClr>
          </a:lnRef>
          <a:fillRef idx="1">
            <a:schemeClr val="accent1"/>
          </a:fillRef>
          <a:effectRef idx="0">
            <a:schemeClr val="accent1"/>
          </a:effectRef>
          <a:fontRef idx="minor"/>
        </p:style>
      </p:sp>
      <p:sp>
        <p:nvSpPr>
          <p:cNvPr id="51" name="CustomShape 2"/>
          <p:cNvSpPr/>
          <p:nvPr/>
        </p:nvSpPr>
        <p:spPr>
          <a:xfrm>
            <a:off x="16200" y="6549840"/>
            <a:ext cx="9130680" cy="192960"/>
          </a:xfrm>
          <a:prstGeom prst="rect">
            <a:avLst/>
          </a:prstGeom>
          <a:gradFill rotWithShape="0">
            <a:gsLst>
              <a:gs pos="1000">
                <a:srgbClr val="ffffff">
                  <a:alpha val="26274"/>
                </a:srgbClr>
              </a:gs>
              <a:gs pos="100000">
                <a:srgbClr val="ffffff"/>
              </a:gs>
            </a:gsLst>
            <a:lin ang="0"/>
          </a:gradFill>
          <a:ln>
            <a:noFill/>
          </a:ln>
        </p:spPr>
        <p:style>
          <a:lnRef idx="2">
            <a:schemeClr val="accent1">
              <a:shade val="50000"/>
            </a:schemeClr>
          </a:lnRef>
          <a:fillRef idx="1">
            <a:schemeClr val="accent1"/>
          </a:fillRef>
          <a:effectRef idx="0">
            <a:schemeClr val="accent1"/>
          </a:effectRef>
          <a:fontRef idx="minor"/>
        </p:style>
      </p:sp>
      <p:sp>
        <p:nvSpPr>
          <p:cNvPr id="52" name="CustomShape 3"/>
          <p:cNvSpPr/>
          <p:nvPr/>
        </p:nvSpPr>
        <p:spPr>
          <a:xfrm>
            <a:off x="16200" y="6527880"/>
            <a:ext cx="9130680" cy="214920"/>
          </a:xfrm>
          <a:prstGeom prst="rect">
            <a:avLst/>
          </a:prstGeom>
          <a:gradFill rotWithShape="0">
            <a:gsLst>
              <a:gs pos="1000">
                <a:srgbClr val="ffffff">
                  <a:alpha val="26274"/>
                </a:srgbClr>
              </a:gs>
              <a:gs pos="100000">
                <a:srgbClr val="ffffff"/>
              </a:gs>
            </a:gsLst>
            <a:lin ang="0"/>
          </a:gradFill>
          <a:ln>
            <a:noFill/>
          </a:ln>
        </p:spPr>
        <p:style>
          <a:lnRef idx="2">
            <a:schemeClr val="accent1">
              <a:shade val="50000"/>
            </a:schemeClr>
          </a:lnRef>
          <a:fillRef idx="1">
            <a:schemeClr val="accent1"/>
          </a:fillRef>
          <a:effectRef idx="0">
            <a:schemeClr val="accent1"/>
          </a:effectRef>
          <a:fontRef idx="minor"/>
        </p:style>
      </p:sp>
      <p:sp>
        <p:nvSpPr>
          <p:cNvPr id="53" name="CustomShape 4"/>
          <p:cNvSpPr/>
          <p:nvPr/>
        </p:nvSpPr>
        <p:spPr>
          <a:xfrm>
            <a:off x="0" y="126360"/>
            <a:ext cx="9142560" cy="808200"/>
          </a:xfrm>
          <a:prstGeom prst="rect">
            <a:avLst/>
          </a:prstGeom>
          <a:solidFill>
            <a:schemeClr val="bg1">
              <a:alpha val="94000"/>
            </a:schemeClr>
          </a:solidFill>
          <a:ln>
            <a:noFill/>
          </a:ln>
          <a:effectLst>
            <a:outerShdw algn="tl" blurRad="50800" dir="2700000" dist="37674" rotWithShape="0">
              <a:srgbClr val="000000">
                <a:alpha val="40000"/>
              </a:srgbClr>
            </a:outerShdw>
          </a:effectLst>
        </p:spPr>
        <p:style>
          <a:lnRef idx="2">
            <a:schemeClr val="accent1">
              <a:shade val="50000"/>
            </a:schemeClr>
          </a:lnRef>
          <a:fillRef idx="1">
            <a:schemeClr val="accent1"/>
          </a:fillRef>
          <a:effectRef idx="0">
            <a:schemeClr val="accent1"/>
          </a:effectRef>
          <a:fontRef idx="minor"/>
        </p:style>
      </p:sp>
      <p:sp>
        <p:nvSpPr>
          <p:cNvPr id="54" name="CustomShape 5"/>
          <p:cNvSpPr/>
          <p:nvPr/>
        </p:nvSpPr>
        <p:spPr>
          <a:xfrm>
            <a:off x="16200" y="6549840"/>
            <a:ext cx="9130680" cy="192960"/>
          </a:xfrm>
          <a:prstGeom prst="rect">
            <a:avLst/>
          </a:prstGeom>
          <a:gradFill rotWithShape="0">
            <a:gsLst>
              <a:gs pos="1000">
                <a:srgbClr val="ffffff">
                  <a:alpha val="26274"/>
                </a:srgbClr>
              </a:gs>
              <a:gs pos="100000">
                <a:srgbClr val="ffffff"/>
              </a:gs>
            </a:gsLst>
            <a:lin ang="0"/>
          </a:gradFill>
          <a:ln>
            <a:noFill/>
          </a:ln>
        </p:spPr>
        <p:style>
          <a:lnRef idx="2">
            <a:schemeClr val="accent1">
              <a:shade val="50000"/>
            </a:schemeClr>
          </a:lnRef>
          <a:fillRef idx="1">
            <a:schemeClr val="accent1"/>
          </a:fillRef>
          <a:effectRef idx="0">
            <a:schemeClr val="accent1"/>
          </a:effectRef>
          <a:fontRef idx="minor"/>
        </p:style>
      </p:sp>
      <p:sp>
        <p:nvSpPr>
          <p:cNvPr id="55" name="CustomShape 6"/>
          <p:cNvSpPr/>
          <p:nvPr/>
        </p:nvSpPr>
        <p:spPr>
          <a:xfrm>
            <a:off x="8229600" y="149040"/>
            <a:ext cx="832680" cy="7599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p:style>
      </p:sp>
      <p:pic>
        <p:nvPicPr>
          <p:cNvPr id="56" name="Picture 12" descr=""/>
          <p:cNvPicPr/>
          <p:nvPr/>
        </p:nvPicPr>
        <p:blipFill>
          <a:blip r:embed="rId2"/>
          <a:srcRect l="30244" t="17767" r="31112" b="24446"/>
          <a:stretch/>
        </p:blipFill>
        <p:spPr>
          <a:xfrm>
            <a:off x="8305920" y="131040"/>
            <a:ext cx="684000" cy="791280"/>
          </a:xfrm>
          <a:prstGeom prst="rect">
            <a:avLst/>
          </a:prstGeom>
          <a:ln>
            <a:noFill/>
          </a:ln>
        </p:spPr>
      </p:pic>
      <p:sp>
        <p:nvSpPr>
          <p:cNvPr id="57" name="CustomShape 7"/>
          <p:cNvSpPr/>
          <p:nvPr/>
        </p:nvSpPr>
        <p:spPr>
          <a:xfrm>
            <a:off x="2626560" y="156960"/>
            <a:ext cx="3107160" cy="230400"/>
          </a:xfrm>
          <a:prstGeom prst="rect">
            <a:avLst/>
          </a:prstGeom>
          <a:noFill/>
          <a:ln>
            <a:noFill/>
          </a:ln>
        </p:spPr>
        <p:style>
          <a:lnRef idx="0"/>
          <a:fillRef idx="0"/>
          <a:effectRef idx="0"/>
          <a:fontRef idx="minor"/>
        </p:style>
        <p:txBody>
          <a:bodyPr lIns="90000" rIns="90000" tIns="45000" bIns="45000">
            <a:noAutofit/>
          </a:bodyPr>
          <a:p>
            <a:pPr algn="ctr">
              <a:lnSpc>
                <a:spcPct val="100000"/>
              </a:lnSpc>
            </a:pPr>
            <a:r>
              <a:rPr b="0" lang="en-US" sz="1000" spc="-1" strike="noStrike">
                <a:solidFill>
                  <a:srgbClr val="000000"/>
                </a:solidFill>
                <a:latin typeface="Arial"/>
                <a:ea typeface="DejaVu Sans"/>
              </a:rPr>
              <a:t>Unclassified Unlimited Release</a:t>
            </a:r>
            <a:endParaRPr b="0" lang="en-US" sz="1000" spc="-1" strike="noStrike">
              <a:latin typeface="Arial"/>
            </a:endParaRPr>
          </a:p>
        </p:txBody>
      </p:sp>
      <p:sp>
        <p:nvSpPr>
          <p:cNvPr id="58" name="CustomShape 8"/>
          <p:cNvSpPr/>
          <p:nvPr/>
        </p:nvSpPr>
        <p:spPr>
          <a:xfrm>
            <a:off x="2626560" y="156960"/>
            <a:ext cx="3107160" cy="230400"/>
          </a:xfrm>
          <a:prstGeom prst="rect">
            <a:avLst/>
          </a:prstGeom>
          <a:noFill/>
          <a:ln>
            <a:noFill/>
          </a:ln>
        </p:spPr>
        <p:style>
          <a:lnRef idx="0"/>
          <a:fillRef idx="0"/>
          <a:effectRef idx="0"/>
          <a:fontRef idx="minor"/>
        </p:style>
        <p:txBody>
          <a:bodyPr lIns="90000" rIns="90000" tIns="45000" bIns="45000">
            <a:noAutofit/>
          </a:bodyPr>
          <a:p>
            <a:pPr algn="ctr">
              <a:lnSpc>
                <a:spcPct val="100000"/>
              </a:lnSpc>
            </a:pPr>
            <a:r>
              <a:rPr b="0" lang="en-US" sz="1000" spc="-1" strike="noStrike">
                <a:solidFill>
                  <a:srgbClr val="000000"/>
                </a:solidFill>
                <a:latin typeface="Arial"/>
                <a:ea typeface="DejaVu Sans"/>
              </a:rPr>
              <a:t>Unclassified Unlimited Release</a:t>
            </a:r>
            <a:endParaRPr b="0" lang="en-US" sz="1000" spc="-1" strike="noStrike">
              <a:latin typeface="Arial"/>
            </a:endParaRPr>
          </a:p>
        </p:txBody>
      </p:sp>
      <p:sp>
        <p:nvSpPr>
          <p:cNvPr id="59" name="CustomShape 9"/>
          <p:cNvSpPr/>
          <p:nvPr/>
        </p:nvSpPr>
        <p:spPr>
          <a:xfrm>
            <a:off x="2626560" y="156960"/>
            <a:ext cx="3107160" cy="230400"/>
          </a:xfrm>
          <a:prstGeom prst="rect">
            <a:avLst/>
          </a:prstGeom>
          <a:noFill/>
          <a:ln>
            <a:noFill/>
          </a:ln>
        </p:spPr>
        <p:style>
          <a:lnRef idx="0"/>
          <a:fillRef idx="0"/>
          <a:effectRef idx="0"/>
          <a:fontRef idx="minor"/>
        </p:style>
        <p:txBody>
          <a:bodyPr lIns="90000" rIns="90000" tIns="45000" bIns="45000">
            <a:noAutofit/>
          </a:bodyPr>
          <a:p>
            <a:pPr algn="ctr">
              <a:lnSpc>
                <a:spcPct val="100000"/>
              </a:lnSpc>
            </a:pPr>
            <a:r>
              <a:rPr b="0" lang="en-US" sz="1000" spc="-1" strike="noStrike">
                <a:solidFill>
                  <a:srgbClr val="000000"/>
                </a:solidFill>
                <a:latin typeface="Arial"/>
                <a:ea typeface="DejaVu Sans"/>
              </a:rPr>
              <a:t>Unclassified Unlimited Release</a:t>
            </a:r>
            <a:endParaRPr b="0" lang="en-US" sz="1000" spc="-1" strike="noStrike">
              <a:latin typeface="Arial"/>
            </a:endParaRPr>
          </a:p>
        </p:txBody>
      </p:sp>
      <p:sp>
        <p:nvSpPr>
          <p:cNvPr id="60" name="CustomShape 10"/>
          <p:cNvSpPr/>
          <p:nvPr/>
        </p:nvSpPr>
        <p:spPr>
          <a:xfrm>
            <a:off x="2698560" y="6637320"/>
            <a:ext cx="3107160" cy="230400"/>
          </a:xfrm>
          <a:prstGeom prst="rect">
            <a:avLst/>
          </a:prstGeom>
          <a:noFill/>
          <a:ln>
            <a:noFill/>
          </a:ln>
        </p:spPr>
        <p:style>
          <a:lnRef idx="0"/>
          <a:fillRef idx="0"/>
          <a:effectRef idx="0"/>
          <a:fontRef idx="minor"/>
        </p:style>
        <p:txBody>
          <a:bodyPr lIns="90000" rIns="90000" tIns="45000" bIns="45000">
            <a:noAutofit/>
          </a:bodyPr>
          <a:p>
            <a:pPr algn="ctr">
              <a:lnSpc>
                <a:spcPct val="100000"/>
              </a:lnSpc>
            </a:pPr>
            <a:r>
              <a:rPr b="0" lang="en-US" sz="1000" spc="-1" strike="noStrike">
                <a:solidFill>
                  <a:srgbClr val="000000"/>
                </a:solidFill>
                <a:latin typeface="Arial"/>
                <a:ea typeface="DejaVu Sans"/>
              </a:rPr>
              <a:t>Unclassified Unlimited Release</a:t>
            </a:r>
            <a:endParaRPr b="0" lang="en-US" sz="1000" spc="-1" strike="noStrike">
              <a:latin typeface="Arial"/>
            </a:endParaRPr>
          </a:p>
        </p:txBody>
      </p:sp>
      <p:sp>
        <p:nvSpPr>
          <p:cNvPr id="61" name="PlaceHolder 1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62" name="PlaceHolder 1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Relationship Id="rId3"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9.png"/><Relationship Id="rId3" Type="http://schemas.openxmlformats.org/officeDocument/2006/relationships/slideLayout" Target="../slideLayouts/slideLayout13.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13.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1"/>
          <p:cNvSpPr/>
          <p:nvPr/>
        </p:nvSpPr>
        <p:spPr>
          <a:xfrm>
            <a:off x="618120" y="2620080"/>
            <a:ext cx="5634360" cy="604080"/>
          </a:xfrm>
          <a:prstGeom prst="rect">
            <a:avLst/>
          </a:prstGeom>
          <a:noFill/>
          <a:ln>
            <a:noFill/>
          </a:ln>
        </p:spPr>
        <p:style>
          <a:lnRef idx="0"/>
          <a:fillRef idx="0"/>
          <a:effectRef idx="0"/>
          <a:fontRef idx="minor"/>
        </p:style>
        <p:txBody>
          <a:bodyPr lIns="90000" rIns="90000" tIns="45000" bIns="45000" anchor="ctr">
            <a:normAutofit fontScale="15000"/>
          </a:bodyPr>
          <a:p>
            <a:pPr>
              <a:lnSpc>
                <a:spcPct val="90000"/>
              </a:lnSpc>
            </a:pPr>
            <a:r>
              <a:rPr b="0" lang="en-US" sz="3300" spc="-1" strike="noStrike">
                <a:solidFill>
                  <a:srgbClr val="000000"/>
                </a:solidFill>
                <a:latin typeface="Calibri Light"/>
                <a:ea typeface="DejaVu Sans"/>
              </a:rPr>
              <a:t>POMDP Modeling for Cyber-Defense of Industrial Control Systems</a:t>
            </a:r>
            <a:endParaRPr b="0" lang="en-US" sz="3300" spc="-1" strike="noStrike">
              <a:latin typeface="Arial"/>
            </a:endParaRPr>
          </a:p>
        </p:txBody>
      </p:sp>
      <p:sp>
        <p:nvSpPr>
          <p:cNvPr id="106" name="CustomShape 2"/>
          <p:cNvSpPr/>
          <p:nvPr/>
        </p:nvSpPr>
        <p:spPr>
          <a:xfrm>
            <a:off x="618120" y="4191120"/>
            <a:ext cx="3350520" cy="1289880"/>
          </a:xfrm>
          <a:prstGeom prst="rect">
            <a:avLst/>
          </a:prstGeom>
          <a:noFill/>
          <a:ln>
            <a:noFill/>
          </a:ln>
        </p:spPr>
        <p:style>
          <a:lnRef idx="0"/>
          <a:fillRef idx="0"/>
          <a:effectRef idx="0"/>
          <a:fontRef idx="minor"/>
        </p:style>
        <p:txBody>
          <a:bodyPr lIns="90000" rIns="90000" tIns="45000" bIns="45000">
            <a:normAutofit fontScale="81000"/>
          </a:bodyPr>
          <a:p>
            <a:pPr marL="171360" indent="-165960">
              <a:lnSpc>
                <a:spcPct val="90000"/>
              </a:lnSpc>
              <a:spcBef>
                <a:spcPts val="751"/>
              </a:spcBef>
              <a:tabLst>
                <a:tab algn="l" pos="0"/>
              </a:tabLst>
            </a:pPr>
            <a:r>
              <a:rPr b="0" lang="en-US" sz="1800" spc="-1" strike="noStrike">
                <a:solidFill>
                  <a:srgbClr val="000000"/>
                </a:solidFill>
                <a:latin typeface="Calibri"/>
                <a:ea typeface="DejaVu Sans"/>
              </a:rPr>
              <a:t>Robert G. Cole (x05823)</a:t>
            </a:r>
            <a:endParaRPr b="0" lang="en-US" sz="1800" spc="-1" strike="noStrike">
              <a:latin typeface="Arial"/>
            </a:endParaRPr>
          </a:p>
          <a:p>
            <a:pPr marL="171360" indent="-165960">
              <a:lnSpc>
                <a:spcPct val="90000"/>
              </a:lnSpc>
              <a:spcBef>
                <a:spcPts val="601"/>
              </a:spcBef>
              <a:tabLst>
                <a:tab algn="l" pos="0"/>
              </a:tabLst>
            </a:pPr>
            <a:r>
              <a:rPr b="0" lang="en-US" sz="1600" spc="-1" strike="noStrike">
                <a:solidFill>
                  <a:srgbClr val="5b9bd5"/>
                </a:solidFill>
                <a:latin typeface="Calibri"/>
                <a:ea typeface="DejaVu Sans"/>
              </a:rPr>
              <a:t>T. Bailey, D. Cardona, A. Fahey, A. Gonzales, D. Jose, A. Outkin, J. Robinson, C. Sturgill and S. Walsh</a:t>
            </a:r>
            <a:endParaRPr b="0" lang="en-US" sz="1600" spc="-1" strike="noStrike">
              <a:latin typeface="Arial"/>
            </a:endParaRPr>
          </a:p>
          <a:p>
            <a:pPr marL="171360" indent="-165960">
              <a:lnSpc>
                <a:spcPct val="90000"/>
              </a:lnSpc>
              <a:spcBef>
                <a:spcPts val="601"/>
              </a:spcBef>
              <a:tabLst>
                <a:tab algn="l" pos="0"/>
              </a:tabLst>
            </a:pPr>
            <a:endParaRPr b="0" lang="en-US" sz="1600" spc="-1" strike="noStrike">
              <a:latin typeface="Arial"/>
            </a:endParaRPr>
          </a:p>
          <a:p>
            <a:pPr marL="171360" indent="-165960">
              <a:lnSpc>
                <a:spcPct val="90000"/>
              </a:lnSpc>
              <a:spcBef>
                <a:spcPts val="601"/>
              </a:spcBef>
              <a:tabLst>
                <a:tab algn="l" pos="0"/>
              </a:tabLst>
            </a:pPr>
            <a:r>
              <a:rPr b="0" lang="en-US" sz="1600" spc="-1" strike="noStrike">
                <a:solidFill>
                  <a:srgbClr val="729fcf"/>
                </a:solidFill>
                <a:latin typeface="Calibri"/>
                <a:ea typeface="DejaVu Sans"/>
              </a:rPr>
              <a:t>Funding Source (SPP)</a:t>
            </a:r>
            <a:endParaRPr b="0" lang="en-US" sz="1600" spc="-1" strike="noStrike">
              <a:latin typeface="Arial"/>
            </a:endParaRPr>
          </a:p>
        </p:txBody>
      </p:sp>
      <p:pic>
        <p:nvPicPr>
          <p:cNvPr id="107" name="" descr=""/>
          <p:cNvPicPr/>
          <p:nvPr/>
        </p:nvPicPr>
        <p:blipFill>
          <a:blip r:embed="rId1"/>
          <a:stretch/>
        </p:blipFill>
        <p:spPr>
          <a:xfrm>
            <a:off x="4200480" y="3588480"/>
            <a:ext cx="4568760" cy="251136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8" name="CustomShape 1"/>
          <p:cNvSpPr/>
          <p:nvPr/>
        </p:nvSpPr>
        <p:spPr>
          <a:xfrm>
            <a:off x="628560" y="-30240"/>
            <a:ext cx="7881480" cy="115992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en-US" sz="3200" spc="-1" strike="noStrike">
                <a:solidFill>
                  <a:srgbClr val="000000"/>
                </a:solidFill>
                <a:latin typeface="Calibri Light"/>
                <a:ea typeface="DejaVu Sans"/>
              </a:rPr>
              <a:t>Abstract</a:t>
            </a:r>
            <a:endParaRPr b="0" lang="en-US" sz="3200" spc="-1" strike="noStrike">
              <a:latin typeface="Arial"/>
            </a:endParaRPr>
          </a:p>
        </p:txBody>
      </p:sp>
      <p:sp>
        <p:nvSpPr>
          <p:cNvPr id="109" name="CustomShape 2"/>
          <p:cNvSpPr/>
          <p:nvPr/>
        </p:nvSpPr>
        <p:spPr>
          <a:xfrm>
            <a:off x="6458040" y="6356520"/>
            <a:ext cx="2052000" cy="35964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1F541BE6-BBB8-46D2-81AD-A2471F322976}" type="slidenum">
              <a:rPr b="0" lang="en-US" sz="900" spc="-1" strike="noStrike">
                <a:solidFill>
                  <a:srgbClr val="8b8b8b"/>
                </a:solidFill>
                <a:latin typeface="Calibri"/>
                <a:ea typeface="DejaVu Sans"/>
              </a:rPr>
              <a:t>2</a:t>
            </a:fld>
            <a:endParaRPr b="0" lang="en-US" sz="900" spc="-1" strike="noStrike">
              <a:latin typeface="Arial"/>
            </a:endParaRPr>
          </a:p>
        </p:txBody>
      </p:sp>
      <p:sp>
        <p:nvSpPr>
          <p:cNvPr id="110" name="CustomShape 3"/>
          <p:cNvSpPr/>
          <p:nvPr/>
        </p:nvSpPr>
        <p:spPr>
          <a:xfrm>
            <a:off x="685800" y="1135080"/>
            <a:ext cx="7767000" cy="4269600"/>
          </a:xfrm>
          <a:prstGeom prst="rect">
            <a:avLst/>
          </a:prstGeom>
          <a:noFill/>
          <a:ln>
            <a:noFill/>
          </a:ln>
        </p:spPr>
        <p:style>
          <a:lnRef idx="0"/>
          <a:fillRef idx="0"/>
          <a:effectRef idx="0"/>
          <a:fontRef idx="minor"/>
        </p:style>
        <p:txBody>
          <a:bodyPr lIns="90000" rIns="90000" tIns="45000" bIns="45000">
            <a:noAutofit/>
          </a:bodyPr>
          <a:p>
            <a:pPr>
              <a:lnSpc>
                <a:spcPct val="100000"/>
              </a:lnSpc>
              <a:spcBef>
                <a:spcPts val="1199"/>
              </a:spcBef>
              <a:tabLst>
                <a:tab algn="l" pos="0"/>
              </a:tabLst>
            </a:pPr>
            <a:r>
              <a:rPr b="0" lang="en-US" sz="1400" spc="-1" strike="noStrike">
                <a:solidFill>
                  <a:srgbClr val="002060"/>
                </a:solidFill>
                <a:latin typeface="Century Gothic"/>
                <a:ea typeface="Century Gothic"/>
              </a:rPr>
              <a:t>The DoD’s mission success depends critically upon the performance of numerous Supervisory Control and Data Acquisition (SCADA) / Industrial Control Systems (ICS).  SCADA/ICS systems are known to be under constant malicious cyber attack by nation state actors.  It is absolutely critical that we provide effective and extensive protection.  However, the nation suffers from a lack of trained and experienced cyber defenders.  One mitigation is the development of Decision Support Systems (DSS) to advise novice cyber defenders as to the optimal actions to perform to maximize the protection of the SCADA/ICS systems for which they are responsible. </a:t>
            </a:r>
            <a:endParaRPr b="0" lang="en-US" sz="1400" spc="-1" strike="noStrike">
              <a:latin typeface="Arial"/>
            </a:endParaRPr>
          </a:p>
          <a:p>
            <a:pPr>
              <a:lnSpc>
                <a:spcPct val="100000"/>
              </a:lnSpc>
              <a:spcBef>
                <a:spcPts val="1199"/>
              </a:spcBef>
              <a:tabLst>
                <a:tab algn="l" pos="0"/>
              </a:tabLst>
            </a:pPr>
            <a:r>
              <a:rPr b="0" lang="en-US" sz="1400" spc="-1" strike="noStrike">
                <a:solidFill>
                  <a:srgbClr val="002060"/>
                </a:solidFill>
                <a:latin typeface="Century Gothic"/>
                <a:ea typeface="Century Gothic"/>
              </a:rPr>
              <a:t>We are developing a DSS for cyber defenders of SCADA/ICS systems.  The core of our DSS development is a Partial Observable Markov Decision Process (POMDP) model of the SCADA/ICS.  The POMDP model is comprised of threat actor attack models, system security states, cyber activity sensor observations, operator actions and a utility based reward structure.  We are developing an extensive emulation model of an exemplar DoD-based SCADA/ICS environment.  The emulation modeling is based upon the SCEPTRE emulation environment.  The sensor environment is provided by Security Onion and Elasticsearch.  Our attack execution is provided by attack scripts using the Cobalt Strike commercial platform.  This platform is providing the test framework for the effectiveness of our DSS development.</a:t>
            </a:r>
            <a:endParaRPr b="0" lang="en-US" sz="1400" spc="-1" strike="noStrike">
              <a:latin typeface="Arial"/>
            </a:endParaRPr>
          </a:p>
          <a:p>
            <a:pPr>
              <a:lnSpc>
                <a:spcPct val="100000"/>
              </a:lnSpc>
              <a:spcBef>
                <a:spcPts val="1199"/>
              </a:spcBef>
              <a:tabLst>
                <a:tab algn="l" pos="0"/>
              </a:tabLst>
            </a:pPr>
            <a:r>
              <a:rPr b="0" lang="en-US" sz="1400" spc="-1" strike="noStrike">
                <a:solidFill>
                  <a:srgbClr val="002060"/>
                </a:solidFill>
                <a:latin typeface="Century Gothic"/>
                <a:ea typeface="Century Gothic"/>
              </a:rPr>
              <a:t>In addition, we describe the complexity of the POMDP model development, our work on developing an AI Expert System Shell which hides the AI parts of the DSS and collects only local domain expertise from the operators, our efforts on designing a hybrid Human/Machine ‘Centaur’ system and the capabilities of our emulation SCADA/ICS test bed and associated attack scripting.</a:t>
            </a:r>
            <a:endParaRPr b="0" lang="en-US" sz="1400" spc="-1" strike="noStrike">
              <a:latin typeface="Arial"/>
            </a:endParaRPr>
          </a:p>
          <a:p>
            <a:pPr>
              <a:lnSpc>
                <a:spcPct val="100000"/>
              </a:lnSpc>
              <a:spcBef>
                <a:spcPts val="1199"/>
              </a:spcBef>
              <a:tabLst>
                <a:tab algn="l" pos="0"/>
              </a:tabLst>
            </a:pPr>
            <a:endParaRPr b="0" lang="en-US" sz="14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1"/>
          <p:cNvSpPr/>
          <p:nvPr/>
        </p:nvSpPr>
        <p:spPr>
          <a:xfrm>
            <a:off x="628560" y="-106200"/>
            <a:ext cx="7881480" cy="132012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en-US" sz="3200" spc="-1" strike="noStrike">
                <a:solidFill>
                  <a:srgbClr val="000000"/>
                </a:solidFill>
                <a:latin typeface="Calibri Light"/>
                <a:ea typeface="DejaVu Sans"/>
              </a:rPr>
              <a:t>Problem you are trying to solve</a:t>
            </a:r>
            <a:endParaRPr b="0" lang="en-US" sz="3200" spc="-1" strike="noStrike">
              <a:latin typeface="Arial"/>
            </a:endParaRPr>
          </a:p>
        </p:txBody>
      </p:sp>
      <p:sp>
        <p:nvSpPr>
          <p:cNvPr id="112" name="CustomShape 2"/>
          <p:cNvSpPr/>
          <p:nvPr/>
        </p:nvSpPr>
        <p:spPr>
          <a:xfrm>
            <a:off x="376560" y="1465560"/>
            <a:ext cx="6661080" cy="3286080"/>
          </a:xfrm>
          <a:prstGeom prst="rect">
            <a:avLst/>
          </a:prstGeom>
          <a:noFill/>
          <a:ln>
            <a:noFill/>
          </a:ln>
        </p:spPr>
        <p:style>
          <a:lnRef idx="0"/>
          <a:fillRef idx="0"/>
          <a:effectRef idx="0"/>
          <a:fontRef idx="minor"/>
        </p:style>
        <p:txBody>
          <a:bodyPr lIns="90000" rIns="90000" tIns="45000" bIns="45000">
            <a:noAutofit/>
          </a:bodyPr>
          <a:p>
            <a:pPr marL="171360" indent="-165960">
              <a:lnSpc>
                <a:spcPct val="90000"/>
              </a:lnSpc>
              <a:spcBef>
                <a:spcPts val="751"/>
              </a:spcBef>
              <a:tabLst>
                <a:tab algn="l" pos="0"/>
              </a:tabLst>
            </a:pPr>
            <a:r>
              <a:rPr b="0" lang="en-US" sz="2100" spc="-1" strike="noStrike">
                <a:solidFill>
                  <a:srgbClr val="000000"/>
                </a:solidFill>
                <a:latin typeface="Calibri"/>
                <a:ea typeface="DejaVu Sans"/>
              </a:rPr>
              <a:t>To Design, Develop and Test a Decision Support System (DSS) to support novice cyber defenders of the nation’s critical SCADA/ICS infrastructure.  The DSS must be:</a:t>
            </a:r>
            <a:endParaRPr b="0" lang="en-US" sz="2100" spc="-1" strike="noStrike">
              <a:latin typeface="Arial"/>
            </a:endParaRPr>
          </a:p>
          <a:p>
            <a:pPr lvl="2" marL="648000" indent="-211320">
              <a:lnSpc>
                <a:spcPct val="90000"/>
              </a:lnSpc>
              <a:spcBef>
                <a:spcPts val="751"/>
              </a:spcBef>
              <a:buClr>
                <a:srgbClr val="000000"/>
              </a:buClr>
              <a:buSzPct val="45000"/>
              <a:buFont typeface="Wingdings" charset="2"/>
              <a:buChar char=""/>
              <a:tabLst>
                <a:tab algn="l" pos="0"/>
              </a:tabLst>
            </a:pPr>
            <a:r>
              <a:rPr b="0" lang="en-US" sz="2100" spc="-1" strike="noStrike">
                <a:solidFill>
                  <a:srgbClr val="000000"/>
                </a:solidFill>
                <a:latin typeface="Calibri"/>
                <a:ea typeface="DejaVu Sans"/>
              </a:rPr>
              <a:t>Effective in the defense of SCADA/ICS environments,</a:t>
            </a:r>
            <a:endParaRPr b="0" lang="en-US" sz="2100" spc="-1" strike="noStrike">
              <a:latin typeface="Arial"/>
            </a:endParaRPr>
          </a:p>
          <a:p>
            <a:pPr lvl="2" marL="648000" indent="-211320">
              <a:lnSpc>
                <a:spcPct val="90000"/>
              </a:lnSpc>
              <a:spcBef>
                <a:spcPts val="751"/>
              </a:spcBef>
              <a:buClr>
                <a:srgbClr val="000000"/>
              </a:buClr>
              <a:buSzPct val="45000"/>
              <a:buFont typeface="Wingdings" charset="2"/>
              <a:buChar char=""/>
              <a:tabLst>
                <a:tab algn="l" pos="0"/>
              </a:tabLst>
            </a:pPr>
            <a:r>
              <a:rPr b="0" lang="en-US" sz="2100" spc="-1" strike="noStrike">
                <a:solidFill>
                  <a:srgbClr val="000000"/>
                </a:solidFill>
                <a:latin typeface="Calibri"/>
                <a:ea typeface="DejaVu Sans"/>
              </a:rPr>
              <a:t>Contain an AI Expert System Shell, which hides the AI parts and collects only the useful domain expertise,</a:t>
            </a:r>
            <a:endParaRPr b="0" lang="en-US" sz="2100" spc="-1" strike="noStrike">
              <a:latin typeface="Arial"/>
            </a:endParaRPr>
          </a:p>
          <a:p>
            <a:pPr lvl="2" marL="648000" indent="-211320">
              <a:lnSpc>
                <a:spcPct val="90000"/>
              </a:lnSpc>
              <a:spcBef>
                <a:spcPts val="751"/>
              </a:spcBef>
              <a:buClr>
                <a:srgbClr val="000000"/>
              </a:buClr>
              <a:buSzPct val="45000"/>
              <a:buFont typeface="Wingdings" charset="2"/>
              <a:buChar char=""/>
              <a:tabLst>
                <a:tab algn="l" pos="0"/>
              </a:tabLst>
            </a:pPr>
            <a:r>
              <a:rPr b="0" lang="en-US" sz="2100" spc="-1" strike="noStrike">
                <a:solidFill>
                  <a:srgbClr val="000000"/>
                </a:solidFill>
                <a:latin typeface="Calibri"/>
                <a:ea typeface="DejaVu Sans"/>
              </a:rPr>
              <a:t>Intuitive and easily described,</a:t>
            </a:r>
            <a:endParaRPr b="0" lang="en-US" sz="2100" spc="-1" strike="noStrike">
              <a:latin typeface="Arial"/>
            </a:endParaRPr>
          </a:p>
          <a:p>
            <a:pPr lvl="2" marL="648000" indent="-211320">
              <a:lnSpc>
                <a:spcPct val="90000"/>
              </a:lnSpc>
              <a:spcBef>
                <a:spcPts val="751"/>
              </a:spcBef>
              <a:buClr>
                <a:srgbClr val="000000"/>
              </a:buClr>
              <a:buSzPct val="45000"/>
              <a:buFont typeface="Wingdings" charset="2"/>
              <a:buChar char=""/>
              <a:tabLst>
                <a:tab algn="l" pos="0"/>
              </a:tabLst>
            </a:pPr>
            <a:r>
              <a:rPr b="0" lang="en-US" sz="2100" spc="-1" strike="noStrike">
                <a:solidFill>
                  <a:srgbClr val="000000"/>
                </a:solidFill>
                <a:latin typeface="Calibri"/>
                <a:ea typeface="DejaVu Sans"/>
              </a:rPr>
              <a:t>Scalable and</a:t>
            </a:r>
            <a:endParaRPr b="0" lang="en-US" sz="2100" spc="-1" strike="noStrike">
              <a:latin typeface="Arial"/>
            </a:endParaRPr>
          </a:p>
          <a:p>
            <a:pPr lvl="2" marL="648000" indent="-211320">
              <a:lnSpc>
                <a:spcPct val="90000"/>
              </a:lnSpc>
              <a:spcBef>
                <a:spcPts val="751"/>
              </a:spcBef>
              <a:buClr>
                <a:srgbClr val="000000"/>
              </a:buClr>
              <a:buSzPct val="45000"/>
              <a:buFont typeface="Wingdings" charset="2"/>
              <a:buChar char=""/>
              <a:tabLst>
                <a:tab algn="l" pos="0"/>
              </a:tabLst>
            </a:pPr>
            <a:r>
              <a:rPr b="0" lang="en-US" sz="2100" spc="-1" strike="noStrike">
                <a:solidFill>
                  <a:srgbClr val="000000"/>
                </a:solidFill>
                <a:latin typeface="Calibri"/>
                <a:ea typeface="DejaVu Sans"/>
              </a:rPr>
              <a:t>Well tested and validated.</a:t>
            </a:r>
            <a:endParaRPr b="0" lang="en-US" sz="2100" spc="-1" strike="noStrike">
              <a:latin typeface="Arial"/>
            </a:endParaRPr>
          </a:p>
        </p:txBody>
      </p:sp>
      <p:sp>
        <p:nvSpPr>
          <p:cNvPr id="113" name="CustomShape 3"/>
          <p:cNvSpPr/>
          <p:nvPr/>
        </p:nvSpPr>
        <p:spPr>
          <a:xfrm>
            <a:off x="628560" y="6356520"/>
            <a:ext cx="2052000" cy="35964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E69738B3-E963-403D-839F-B175D8A786AD}" type="datetime">
              <a:rPr b="0" lang="en-US" sz="900" spc="-1" strike="noStrike">
                <a:solidFill>
                  <a:srgbClr val="8b8b8b"/>
                </a:solidFill>
                <a:latin typeface="Calibri"/>
                <a:ea typeface="DejaVu Sans"/>
              </a:rPr>
              <a:t>7/5/22</a:t>
            </a:fld>
            <a:r>
              <a:rPr b="0" lang="en-US" sz="900" spc="-1" strike="noStrike">
                <a:solidFill>
                  <a:srgbClr val="8b8b8b"/>
                </a:solidFill>
                <a:latin typeface="Calibri"/>
                <a:ea typeface="DejaVu Sans"/>
              </a:rPr>
              <a:t> </a:t>
            </a:r>
            <a:fld id="{8CC3643A-1464-42EB-873D-59E3A1A1C5AF}" type="datetime12">
              <a:rPr b="0" lang="en-US" sz="900" spc="-1" strike="noStrike">
                <a:solidFill>
                  <a:srgbClr val="8b8b8b"/>
                </a:solidFill>
                <a:latin typeface="Calibri"/>
                <a:ea typeface="DejaVu Sans"/>
              </a:rPr>
              <a:t>04:45 PM</a:t>
            </a:fld>
            <a:endParaRPr b="0" lang="en-US" sz="900" spc="-1" strike="noStrike">
              <a:latin typeface="Arial"/>
            </a:endParaRPr>
          </a:p>
        </p:txBody>
      </p:sp>
      <p:sp>
        <p:nvSpPr>
          <p:cNvPr id="114" name="CustomShape 4"/>
          <p:cNvSpPr/>
          <p:nvPr/>
        </p:nvSpPr>
        <p:spPr>
          <a:xfrm>
            <a:off x="6458040" y="6356520"/>
            <a:ext cx="2052000" cy="35964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A94C5ECD-69AE-465C-82BD-B31D028C194D}" type="slidenum">
              <a:rPr b="0" lang="en-US" sz="900" spc="-1" strike="noStrike">
                <a:solidFill>
                  <a:srgbClr val="8b8b8b"/>
                </a:solidFill>
                <a:latin typeface="Calibri"/>
                <a:ea typeface="DejaVu Sans"/>
              </a:rPr>
              <a:t>3</a:t>
            </a:fld>
            <a:endParaRPr b="0" lang="en-US" sz="900" spc="-1" strike="noStrike">
              <a:latin typeface="Arial"/>
            </a:endParaRPr>
          </a:p>
        </p:txBody>
      </p:sp>
      <p:pic>
        <p:nvPicPr>
          <p:cNvPr id="115" name="" descr=""/>
          <p:cNvPicPr/>
          <p:nvPr/>
        </p:nvPicPr>
        <p:blipFill>
          <a:blip r:embed="rId1"/>
          <a:srcRect l="0" t="10129" r="0" b="0"/>
          <a:stretch/>
        </p:blipFill>
        <p:spPr>
          <a:xfrm>
            <a:off x="4344480" y="4023360"/>
            <a:ext cx="4568760" cy="2256480"/>
          </a:xfrm>
          <a:prstGeom prst="rect">
            <a:avLst/>
          </a:prstGeom>
          <a:ln>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1"/>
          <p:cNvSpPr/>
          <p:nvPr/>
        </p:nvSpPr>
        <p:spPr>
          <a:xfrm>
            <a:off x="628560" y="-106200"/>
            <a:ext cx="7881480" cy="132012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en-US" sz="2800" spc="-1" strike="noStrike">
                <a:solidFill>
                  <a:srgbClr val="000000"/>
                </a:solidFill>
                <a:latin typeface="Calibri Light"/>
                <a:ea typeface="DejaVu Sans"/>
              </a:rPr>
              <a:t>Algorithmic approach of your solution</a:t>
            </a:r>
            <a:endParaRPr b="0" lang="en-US" sz="2800" spc="-1" strike="noStrike">
              <a:latin typeface="Arial"/>
            </a:endParaRPr>
          </a:p>
        </p:txBody>
      </p:sp>
      <p:sp>
        <p:nvSpPr>
          <p:cNvPr id="117" name="CustomShape 2"/>
          <p:cNvSpPr/>
          <p:nvPr/>
        </p:nvSpPr>
        <p:spPr>
          <a:xfrm>
            <a:off x="556560" y="1501560"/>
            <a:ext cx="4286520" cy="4345920"/>
          </a:xfrm>
          <a:prstGeom prst="rect">
            <a:avLst/>
          </a:prstGeom>
          <a:noFill/>
          <a:ln>
            <a:noFill/>
          </a:ln>
        </p:spPr>
        <p:style>
          <a:lnRef idx="0"/>
          <a:fillRef idx="0"/>
          <a:effectRef idx="0"/>
          <a:fontRef idx="minor"/>
        </p:style>
        <p:txBody>
          <a:bodyPr lIns="90000" rIns="90000" tIns="45000" bIns="45000">
            <a:normAutofit fontScale="94000"/>
          </a:bodyPr>
          <a:p>
            <a:pPr marL="171360" indent="-165960">
              <a:lnSpc>
                <a:spcPct val="90000"/>
              </a:lnSpc>
              <a:spcBef>
                <a:spcPts val="751"/>
              </a:spcBef>
              <a:buClr>
                <a:srgbClr val="000000"/>
              </a:buClr>
              <a:buFont typeface="Arial"/>
              <a:buChar char="•"/>
            </a:pPr>
            <a:r>
              <a:rPr b="0" lang="en-US" sz="1800" spc="-1" strike="noStrike">
                <a:solidFill>
                  <a:srgbClr val="000000"/>
                </a:solidFill>
                <a:latin typeface="Calibri"/>
                <a:ea typeface="DejaVu Sans"/>
              </a:rPr>
              <a:t>We have chosen to implement our DSS based upon a Partially Observable Markov Decision Process (POMDP) models.</a:t>
            </a:r>
            <a:endParaRPr b="0" lang="en-US" sz="1800" spc="-1" strike="noStrike">
              <a:latin typeface="Arial"/>
            </a:endParaRPr>
          </a:p>
          <a:p>
            <a:pPr marL="171360" indent="-165960">
              <a:lnSpc>
                <a:spcPct val="90000"/>
              </a:lnSpc>
              <a:spcBef>
                <a:spcPts val="751"/>
              </a:spcBef>
              <a:buClr>
                <a:srgbClr val="000000"/>
              </a:buClr>
              <a:buFont typeface="Arial"/>
              <a:buChar char="•"/>
            </a:pPr>
            <a:r>
              <a:rPr b="0" lang="en-US" sz="1800" spc="-1" strike="noStrike">
                <a:solidFill>
                  <a:srgbClr val="000000"/>
                </a:solidFill>
                <a:latin typeface="Calibri"/>
                <a:ea typeface="DejaVu Sans"/>
              </a:rPr>
              <a:t>The models comprising the brains of the DSS will be based upon Domain Expertise and will ‘hit the ground running’.</a:t>
            </a:r>
            <a:endParaRPr b="0" lang="en-US" sz="1800" spc="-1" strike="noStrike">
              <a:latin typeface="Arial"/>
            </a:endParaRPr>
          </a:p>
          <a:p>
            <a:pPr marL="171360" indent="-165960">
              <a:lnSpc>
                <a:spcPct val="90000"/>
              </a:lnSpc>
              <a:spcBef>
                <a:spcPts val="751"/>
              </a:spcBef>
              <a:buClr>
                <a:srgbClr val="000000"/>
              </a:buClr>
              <a:buFont typeface="Arial"/>
              <a:buChar char="•"/>
            </a:pPr>
            <a:r>
              <a:rPr b="0" lang="en-US" sz="1800" spc="-1" strike="noStrike">
                <a:solidFill>
                  <a:srgbClr val="000000"/>
                </a:solidFill>
                <a:latin typeface="Calibri"/>
                <a:ea typeface="DejaVu Sans"/>
              </a:rPr>
              <a:t>The POMDP models comprising the DSS will not require vast data sets for Deep Machine Learning.</a:t>
            </a:r>
            <a:endParaRPr b="0" lang="en-US" sz="1800" spc="-1" strike="noStrike">
              <a:latin typeface="Arial"/>
            </a:endParaRPr>
          </a:p>
          <a:p>
            <a:pPr lvl="2" marL="648000" indent="-211320">
              <a:lnSpc>
                <a:spcPct val="90000"/>
              </a:lnSpc>
              <a:spcBef>
                <a:spcPts val="751"/>
              </a:spcBef>
              <a:buClr>
                <a:srgbClr val="000000"/>
              </a:buClr>
              <a:buSzPct val="45000"/>
              <a:buFont typeface="Wingdings" charset="2"/>
              <a:buChar char=""/>
            </a:pPr>
            <a:r>
              <a:rPr b="0" lang="en-US" sz="1600" spc="-1" strike="noStrike">
                <a:solidFill>
                  <a:srgbClr val="000000"/>
                </a:solidFill>
                <a:latin typeface="Calibri"/>
                <a:ea typeface="DejaVu Sans"/>
              </a:rPr>
              <a:t>Large data sets from SCADA/ICS and malicious attacks are extremely hard to obtain.</a:t>
            </a:r>
            <a:endParaRPr b="0" lang="en-US" sz="1600" spc="-1" strike="noStrike">
              <a:latin typeface="Arial"/>
            </a:endParaRPr>
          </a:p>
          <a:p>
            <a:pPr marL="171360" indent="-165960">
              <a:lnSpc>
                <a:spcPct val="90000"/>
              </a:lnSpc>
              <a:spcBef>
                <a:spcPts val="751"/>
              </a:spcBef>
              <a:buClr>
                <a:srgbClr val="000000"/>
              </a:buClr>
              <a:buFont typeface="Arial"/>
              <a:buChar char="•"/>
            </a:pPr>
            <a:r>
              <a:rPr b="0" lang="en-US" sz="1800" spc="-1" strike="noStrike">
                <a:solidFill>
                  <a:srgbClr val="000000"/>
                </a:solidFill>
                <a:latin typeface="Calibri"/>
                <a:ea typeface="DejaVu Sans"/>
              </a:rPr>
              <a:t>The POMDP models comprising the DSS will not require learning optimal policies through extensive trial and error.</a:t>
            </a:r>
            <a:r>
              <a:rPr b="0" lang="en-US" sz="2100" spc="-1" strike="noStrike">
                <a:solidFill>
                  <a:srgbClr val="000000"/>
                </a:solidFill>
                <a:latin typeface="Calibri"/>
                <a:ea typeface="DejaVu Sans"/>
              </a:rPr>
              <a:t> </a:t>
            </a:r>
            <a:endParaRPr b="0" lang="en-US" sz="2100" spc="-1" strike="noStrike">
              <a:latin typeface="Arial"/>
            </a:endParaRPr>
          </a:p>
          <a:p>
            <a:pPr lvl="2" marL="648000" indent="-211320">
              <a:lnSpc>
                <a:spcPct val="90000"/>
              </a:lnSpc>
              <a:spcBef>
                <a:spcPts val="751"/>
              </a:spcBef>
              <a:buClr>
                <a:srgbClr val="000000"/>
              </a:buClr>
              <a:buSzPct val="45000"/>
              <a:buFont typeface="Wingdings" charset="2"/>
              <a:buChar char=""/>
            </a:pPr>
            <a:r>
              <a:rPr b="0" lang="en-US" sz="1600" spc="-1" strike="noStrike">
                <a:solidFill>
                  <a:srgbClr val="000000"/>
                </a:solidFill>
                <a:latin typeface="Calibri"/>
                <a:ea typeface="DejaVu Sans"/>
              </a:rPr>
              <a:t>In these environments trials cannot be performed on actual systems.</a:t>
            </a:r>
            <a:endParaRPr b="0" lang="en-US" sz="1600" spc="-1" strike="noStrike">
              <a:latin typeface="Arial"/>
            </a:endParaRPr>
          </a:p>
          <a:p>
            <a:pPr lvl="2" marL="648000" indent="-211320">
              <a:lnSpc>
                <a:spcPct val="90000"/>
              </a:lnSpc>
              <a:spcBef>
                <a:spcPts val="751"/>
              </a:spcBef>
              <a:buClr>
                <a:srgbClr val="000000"/>
              </a:buClr>
              <a:buSzPct val="45000"/>
              <a:buFont typeface="Wingdings" charset="2"/>
              <a:buChar char=""/>
            </a:pPr>
            <a:r>
              <a:rPr b="0" lang="en-US" sz="1600" spc="-1" strike="noStrike">
                <a:solidFill>
                  <a:srgbClr val="000000"/>
                </a:solidFill>
                <a:latin typeface="Calibri"/>
                <a:ea typeface="DejaVu Sans"/>
              </a:rPr>
              <a:t>On emulation models trials are extremely time consuming.</a:t>
            </a:r>
            <a:endParaRPr b="0" lang="en-US" sz="1600" spc="-1" strike="noStrike">
              <a:latin typeface="Arial"/>
            </a:endParaRPr>
          </a:p>
        </p:txBody>
      </p:sp>
      <p:sp>
        <p:nvSpPr>
          <p:cNvPr id="118" name="CustomShape 3"/>
          <p:cNvSpPr/>
          <p:nvPr/>
        </p:nvSpPr>
        <p:spPr>
          <a:xfrm>
            <a:off x="628560" y="6356520"/>
            <a:ext cx="2052000" cy="35964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3B3970ED-FF03-4EC4-AB17-4CF6050CD88B}" type="datetime">
              <a:rPr b="0" lang="en-US" sz="900" spc="-1" strike="noStrike">
                <a:solidFill>
                  <a:srgbClr val="8b8b8b"/>
                </a:solidFill>
                <a:latin typeface="Calibri"/>
                <a:ea typeface="DejaVu Sans"/>
              </a:rPr>
              <a:t>7/5/22</a:t>
            </a:fld>
            <a:r>
              <a:rPr b="0" lang="en-US" sz="900" spc="-1" strike="noStrike">
                <a:solidFill>
                  <a:srgbClr val="8b8b8b"/>
                </a:solidFill>
                <a:latin typeface="Calibri"/>
                <a:ea typeface="DejaVu Sans"/>
              </a:rPr>
              <a:t> </a:t>
            </a:r>
            <a:fld id="{FA77B2FB-EB89-42A4-909D-B3F3100BF5DC}" type="datetime12">
              <a:rPr b="0" lang="en-US" sz="900" spc="-1" strike="noStrike">
                <a:solidFill>
                  <a:srgbClr val="8b8b8b"/>
                </a:solidFill>
                <a:latin typeface="Calibri"/>
                <a:ea typeface="DejaVu Sans"/>
              </a:rPr>
              <a:t>04:45 PM</a:t>
            </a:fld>
            <a:endParaRPr b="0" lang="en-US" sz="900" spc="-1" strike="noStrike">
              <a:latin typeface="Arial"/>
            </a:endParaRPr>
          </a:p>
        </p:txBody>
      </p:sp>
      <p:sp>
        <p:nvSpPr>
          <p:cNvPr id="119" name="CustomShape 4"/>
          <p:cNvSpPr/>
          <p:nvPr/>
        </p:nvSpPr>
        <p:spPr>
          <a:xfrm>
            <a:off x="6458040" y="6356520"/>
            <a:ext cx="2052000" cy="35964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E4730CFD-F444-4E00-BAB7-3098AF4B4303}" type="slidenum">
              <a:rPr b="0" lang="en-US" sz="900" spc="-1" strike="noStrike">
                <a:solidFill>
                  <a:srgbClr val="8b8b8b"/>
                </a:solidFill>
                <a:latin typeface="Calibri"/>
                <a:ea typeface="DejaVu Sans"/>
              </a:rPr>
              <a:t>4</a:t>
            </a:fld>
            <a:endParaRPr b="0" lang="en-US" sz="900" spc="-1" strike="noStrike">
              <a:latin typeface="Arial"/>
            </a:endParaRPr>
          </a:p>
        </p:txBody>
      </p:sp>
      <p:pic>
        <p:nvPicPr>
          <p:cNvPr id="120" name="" descr=""/>
          <p:cNvPicPr/>
          <p:nvPr/>
        </p:nvPicPr>
        <p:blipFill>
          <a:blip r:embed="rId1"/>
          <a:stretch/>
        </p:blipFill>
        <p:spPr>
          <a:xfrm>
            <a:off x="5164560" y="1311480"/>
            <a:ext cx="3654360" cy="2182320"/>
          </a:xfrm>
          <a:prstGeom prst="rect">
            <a:avLst/>
          </a:prstGeom>
          <a:ln>
            <a:noFill/>
          </a:ln>
        </p:spPr>
      </p:pic>
      <p:pic>
        <p:nvPicPr>
          <p:cNvPr id="121" name="" descr=""/>
          <p:cNvPicPr/>
          <p:nvPr/>
        </p:nvPicPr>
        <p:blipFill>
          <a:blip r:embed="rId2"/>
          <a:stretch/>
        </p:blipFill>
        <p:spPr>
          <a:xfrm>
            <a:off x="5208480" y="4145040"/>
            <a:ext cx="3654360" cy="1651680"/>
          </a:xfrm>
          <a:prstGeom prst="rect">
            <a:avLst/>
          </a:prstGeom>
          <a:ln>
            <a:noFill/>
          </a:ln>
        </p:spPr>
      </p:pic>
      <p:sp>
        <p:nvSpPr>
          <p:cNvPr id="122" name="CustomShape 5"/>
          <p:cNvSpPr/>
          <p:nvPr/>
        </p:nvSpPr>
        <p:spPr>
          <a:xfrm>
            <a:off x="5738400" y="3389040"/>
            <a:ext cx="2648520" cy="257760"/>
          </a:xfrm>
          <a:prstGeom prst="rect">
            <a:avLst/>
          </a:prstGeom>
          <a:noFill/>
          <a:ln>
            <a:noFill/>
          </a:ln>
        </p:spPr>
        <p:style>
          <a:lnRef idx="0"/>
          <a:fillRef idx="0"/>
          <a:effectRef idx="0"/>
          <a:fontRef idx="minor"/>
        </p:style>
        <p:txBody>
          <a:bodyPr lIns="90000" rIns="90000" tIns="45000" bIns="45000">
            <a:noAutofit/>
          </a:bodyPr>
          <a:p>
            <a:pPr algn="ctr">
              <a:lnSpc>
                <a:spcPct val="100000"/>
              </a:lnSpc>
            </a:pPr>
            <a:r>
              <a:rPr b="1" lang="en-US" sz="1200" spc="-1" strike="noStrike">
                <a:solidFill>
                  <a:srgbClr val="000000"/>
                </a:solidFill>
                <a:latin typeface="Arial"/>
                <a:ea typeface="DejaVu Sans"/>
              </a:rPr>
              <a:t>POMDP Components</a:t>
            </a:r>
            <a:endParaRPr b="0" lang="en-US" sz="1200" spc="-1" strike="noStrike">
              <a:latin typeface="Arial"/>
            </a:endParaRPr>
          </a:p>
        </p:txBody>
      </p:sp>
      <p:sp>
        <p:nvSpPr>
          <p:cNvPr id="123" name="CustomShape 6"/>
          <p:cNvSpPr/>
          <p:nvPr/>
        </p:nvSpPr>
        <p:spPr>
          <a:xfrm>
            <a:off x="5738400" y="5909400"/>
            <a:ext cx="2853720" cy="428400"/>
          </a:xfrm>
          <a:prstGeom prst="rect">
            <a:avLst/>
          </a:prstGeom>
          <a:noFill/>
          <a:ln>
            <a:noFill/>
          </a:ln>
        </p:spPr>
        <p:style>
          <a:lnRef idx="0"/>
          <a:fillRef idx="0"/>
          <a:effectRef idx="0"/>
          <a:fontRef idx="minor"/>
        </p:style>
        <p:txBody>
          <a:bodyPr lIns="90000" rIns="90000" tIns="45000" bIns="45000">
            <a:noAutofit/>
          </a:bodyPr>
          <a:p>
            <a:pPr algn="ctr">
              <a:lnSpc>
                <a:spcPct val="100000"/>
              </a:lnSpc>
            </a:pPr>
            <a:r>
              <a:rPr b="1" lang="en-US" sz="1200" spc="-1" strike="noStrike">
                <a:solidFill>
                  <a:srgbClr val="000000"/>
                </a:solidFill>
                <a:latin typeface="Arial"/>
                <a:ea typeface="DejaVu Sans"/>
              </a:rPr>
              <a:t>The BASICS POMDP Logic Model</a:t>
            </a:r>
            <a:r>
              <a:rPr b="1" lang="en-US" sz="1200" spc="-1" strike="noStrike">
                <a:solidFill>
                  <a:srgbClr val="000000"/>
                </a:solidFill>
                <a:latin typeface="Arial"/>
                <a:ea typeface="DejaVu Sans"/>
              </a:rPr>
              <a:t>	</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628560" y="-106200"/>
            <a:ext cx="7881480" cy="132012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en-US" sz="3300" spc="-1" strike="noStrike">
                <a:solidFill>
                  <a:srgbClr val="000000"/>
                </a:solidFill>
                <a:latin typeface="Calibri Light"/>
                <a:ea typeface="DejaVu Sans"/>
              </a:rPr>
              <a:t>Description of the data used</a:t>
            </a:r>
            <a:endParaRPr b="0" lang="en-US" sz="3300" spc="-1" strike="noStrike">
              <a:latin typeface="Arial"/>
            </a:endParaRPr>
          </a:p>
        </p:txBody>
      </p:sp>
      <p:sp>
        <p:nvSpPr>
          <p:cNvPr id="125" name="CustomShape 2"/>
          <p:cNvSpPr/>
          <p:nvPr/>
        </p:nvSpPr>
        <p:spPr>
          <a:xfrm>
            <a:off x="628560" y="1825560"/>
            <a:ext cx="7881480" cy="4345920"/>
          </a:xfrm>
          <a:prstGeom prst="rect">
            <a:avLst/>
          </a:prstGeom>
          <a:noFill/>
          <a:ln>
            <a:noFill/>
          </a:ln>
        </p:spPr>
        <p:style>
          <a:lnRef idx="0"/>
          <a:fillRef idx="0"/>
          <a:effectRef idx="0"/>
          <a:fontRef idx="minor"/>
        </p:style>
      </p:sp>
      <p:sp>
        <p:nvSpPr>
          <p:cNvPr id="126" name="CustomShape 3"/>
          <p:cNvSpPr/>
          <p:nvPr/>
        </p:nvSpPr>
        <p:spPr>
          <a:xfrm>
            <a:off x="628560" y="6356520"/>
            <a:ext cx="2052000" cy="35964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B5FA3FE7-94CD-4C26-9A0E-2DDA47359B01}" type="datetime">
              <a:rPr b="0" lang="en-US" sz="900" spc="-1" strike="noStrike">
                <a:solidFill>
                  <a:srgbClr val="8b8b8b"/>
                </a:solidFill>
                <a:latin typeface="Calibri"/>
                <a:ea typeface="DejaVu Sans"/>
              </a:rPr>
              <a:t>7/5/22</a:t>
            </a:fld>
            <a:r>
              <a:rPr b="0" lang="en-US" sz="900" spc="-1" strike="noStrike">
                <a:solidFill>
                  <a:srgbClr val="8b8b8b"/>
                </a:solidFill>
                <a:latin typeface="Calibri"/>
                <a:ea typeface="DejaVu Sans"/>
              </a:rPr>
              <a:t> </a:t>
            </a:r>
            <a:fld id="{15B310A1-6BE7-4D4B-835F-964622521C67}" type="datetime12">
              <a:rPr b="0" lang="en-US" sz="900" spc="-1" strike="noStrike">
                <a:solidFill>
                  <a:srgbClr val="8b8b8b"/>
                </a:solidFill>
                <a:latin typeface="Calibri"/>
                <a:ea typeface="DejaVu Sans"/>
              </a:rPr>
              <a:t>04:45 PM</a:t>
            </a:fld>
            <a:endParaRPr b="0" lang="en-US" sz="900" spc="-1" strike="noStrike">
              <a:latin typeface="Arial"/>
            </a:endParaRPr>
          </a:p>
        </p:txBody>
      </p:sp>
      <p:sp>
        <p:nvSpPr>
          <p:cNvPr id="127" name="CustomShape 4"/>
          <p:cNvSpPr/>
          <p:nvPr/>
        </p:nvSpPr>
        <p:spPr>
          <a:xfrm>
            <a:off x="6458040" y="6356520"/>
            <a:ext cx="2052000" cy="35964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845C1E42-F868-498C-BAE8-E08AA0E02549}" type="slidenum">
              <a:rPr b="0" lang="en-US" sz="900" spc="-1" strike="noStrike">
                <a:solidFill>
                  <a:srgbClr val="8b8b8b"/>
                </a:solidFill>
                <a:latin typeface="Calibri"/>
                <a:ea typeface="DejaVu Sans"/>
              </a:rPr>
              <a:t>5</a:t>
            </a:fld>
            <a:endParaRPr b="0" lang="en-US" sz="900" spc="-1" strike="noStrike">
              <a:latin typeface="Arial"/>
            </a:endParaRPr>
          </a:p>
        </p:txBody>
      </p:sp>
      <p:sp>
        <p:nvSpPr>
          <p:cNvPr id="128" name="CustomShape 5"/>
          <p:cNvSpPr/>
          <p:nvPr/>
        </p:nvSpPr>
        <p:spPr>
          <a:xfrm>
            <a:off x="628560" y="1534680"/>
            <a:ext cx="7881480" cy="565560"/>
          </a:xfrm>
          <a:prstGeom prst="rect">
            <a:avLst/>
          </a:prstGeom>
          <a:noFill/>
          <a:ln>
            <a:noFill/>
          </a:ln>
        </p:spPr>
        <p:style>
          <a:lnRef idx="0"/>
          <a:fillRef idx="0"/>
          <a:effectRef idx="0"/>
          <a:fontRef idx="minor"/>
        </p:style>
        <p:txBody>
          <a:bodyPr lIns="90000" rIns="90000" tIns="45000" bIns="45000">
            <a:noAutofit/>
          </a:bodyPr>
          <a:p>
            <a:pPr marL="216000" indent="-211320">
              <a:lnSpc>
                <a:spcPct val="90000"/>
              </a:lnSpc>
              <a:spcBef>
                <a:spcPts val="751"/>
              </a:spcBef>
              <a:tabLst>
                <a:tab algn="l" pos="0"/>
              </a:tabLst>
            </a:pPr>
            <a:r>
              <a:rPr b="0" lang="en-US" sz="2800" spc="-1" strike="noStrike">
                <a:solidFill>
                  <a:srgbClr val="002060"/>
                </a:solidFill>
                <a:latin typeface="Calibri"/>
                <a:ea typeface="DejaVu Sans"/>
              </a:rPr>
              <a:t>No data.  Just Experimentation, Test and Evaluation.</a:t>
            </a:r>
            <a:endParaRPr b="0" lang="en-US" sz="2800" spc="-1" strike="noStrike">
              <a:latin typeface="Arial"/>
            </a:endParaRPr>
          </a:p>
        </p:txBody>
      </p:sp>
      <p:sp>
        <p:nvSpPr>
          <p:cNvPr id="129" name="CustomShape 6"/>
          <p:cNvSpPr/>
          <p:nvPr/>
        </p:nvSpPr>
        <p:spPr>
          <a:xfrm>
            <a:off x="412560" y="1187640"/>
            <a:ext cx="3724560" cy="4971960"/>
          </a:xfrm>
          <a:prstGeom prst="rect">
            <a:avLst/>
          </a:prstGeom>
          <a:noFill/>
          <a:ln>
            <a:noFill/>
          </a:ln>
        </p:spPr>
        <p:style>
          <a:lnRef idx="0"/>
          <a:fillRef idx="0"/>
          <a:effectRef idx="0"/>
          <a:fontRef idx="minor"/>
        </p:style>
        <p:txBody>
          <a:bodyPr lIns="90000" rIns="90000" tIns="45000" bIns="45000">
            <a:noAutofit/>
          </a:bodyPr>
          <a:p>
            <a:pPr marL="216000" indent="-211320">
              <a:lnSpc>
                <a:spcPct val="90000"/>
              </a:lnSpc>
              <a:spcBef>
                <a:spcPts val="751"/>
              </a:spcBef>
              <a:tabLst>
                <a:tab algn="l" pos="0"/>
              </a:tabLst>
            </a:pPr>
            <a:endParaRPr b="0" lang="en-US" sz="1800" spc="-1" strike="noStrike">
              <a:latin typeface="Arial"/>
            </a:endParaRPr>
          </a:p>
          <a:p>
            <a:pPr marL="216000" indent="-211320">
              <a:lnSpc>
                <a:spcPct val="90000"/>
              </a:lnSpc>
              <a:spcBef>
                <a:spcPts val="751"/>
              </a:spcBef>
              <a:tabLst>
                <a:tab algn="l" pos="0"/>
              </a:tabLst>
            </a:pPr>
            <a:r>
              <a:rPr b="0" lang="en-US" sz="2400" spc="-1" strike="noStrike">
                <a:solidFill>
                  <a:srgbClr val="002060"/>
                </a:solidFill>
                <a:latin typeface="Calibri"/>
                <a:ea typeface="DejaVu Sans"/>
              </a:rPr>
              <a:t> </a:t>
            </a:r>
            <a:endParaRPr b="0" lang="en-US" sz="2400" spc="-1" strike="noStrike">
              <a:latin typeface="Arial"/>
            </a:endParaRPr>
          </a:p>
          <a:p>
            <a:pPr lvl="1" marL="432000" indent="-211320">
              <a:lnSpc>
                <a:spcPct val="90000"/>
              </a:lnSpc>
              <a:spcBef>
                <a:spcPts val="751"/>
              </a:spcBef>
              <a:buClr>
                <a:srgbClr val="000000"/>
              </a:buClr>
              <a:buSzPct val="45000"/>
              <a:buFont typeface="Wingdings" charset="2"/>
              <a:buChar char=""/>
              <a:tabLst>
                <a:tab algn="l" pos="0"/>
              </a:tabLst>
            </a:pPr>
            <a:r>
              <a:rPr b="0" lang="en-US" sz="1400" spc="-1" strike="noStrike">
                <a:solidFill>
                  <a:srgbClr val="002060"/>
                </a:solidFill>
                <a:latin typeface="Calibri"/>
                <a:ea typeface="DejaVu Sans"/>
              </a:rPr>
              <a:t>Our approach does not require the extensive data sets for training as with Machine Learning and Deep Learning.</a:t>
            </a:r>
            <a:endParaRPr b="0" lang="en-US" sz="1400" spc="-1" strike="noStrike">
              <a:latin typeface="Arial"/>
            </a:endParaRPr>
          </a:p>
          <a:p>
            <a:pPr lvl="1" marL="432000" indent="-211320">
              <a:lnSpc>
                <a:spcPct val="90000"/>
              </a:lnSpc>
              <a:spcBef>
                <a:spcPts val="751"/>
              </a:spcBef>
              <a:buClr>
                <a:srgbClr val="000000"/>
              </a:buClr>
              <a:buSzPct val="45000"/>
              <a:buFont typeface="Wingdings" charset="2"/>
              <a:buChar char=""/>
              <a:tabLst>
                <a:tab algn="l" pos="0"/>
              </a:tabLst>
            </a:pPr>
            <a:r>
              <a:rPr b="0" lang="en-US" sz="1400" spc="-1" strike="noStrike">
                <a:solidFill>
                  <a:srgbClr val="002060"/>
                </a:solidFill>
                <a:latin typeface="Calibri"/>
                <a:ea typeface="DejaVu Sans"/>
              </a:rPr>
              <a:t>Our approach does not require the extensive trial and error (exploration and exploitation) learning as with Reinforcement Learning.</a:t>
            </a:r>
            <a:endParaRPr b="0" lang="en-US" sz="1400" spc="-1" strike="noStrike">
              <a:latin typeface="Arial"/>
            </a:endParaRPr>
          </a:p>
          <a:p>
            <a:pPr lvl="1" marL="432000" indent="-211320">
              <a:lnSpc>
                <a:spcPct val="90000"/>
              </a:lnSpc>
              <a:spcBef>
                <a:spcPts val="751"/>
              </a:spcBef>
              <a:buClr>
                <a:srgbClr val="000000"/>
              </a:buClr>
              <a:buSzPct val="45000"/>
              <a:buFont typeface="Wingdings" charset="2"/>
              <a:buChar char=""/>
              <a:tabLst>
                <a:tab algn="l" pos="0"/>
              </a:tabLst>
            </a:pPr>
            <a:r>
              <a:rPr b="0" lang="en-US" sz="1400" spc="-1" strike="noStrike">
                <a:solidFill>
                  <a:srgbClr val="002060"/>
                </a:solidFill>
                <a:latin typeface="Calibri"/>
                <a:ea typeface="DejaVu Sans"/>
              </a:rPr>
              <a:t>Instead, we use domain expertise to develop our POMDP models and then extensively test them out on high fidelity emulation models of SCADA/ICS systems. </a:t>
            </a:r>
            <a:endParaRPr b="0" lang="en-US" sz="1400" spc="-1" strike="noStrike">
              <a:latin typeface="Arial"/>
            </a:endParaRPr>
          </a:p>
          <a:p>
            <a:pPr lvl="1" marL="432000" indent="-211320">
              <a:lnSpc>
                <a:spcPct val="90000"/>
              </a:lnSpc>
              <a:spcBef>
                <a:spcPts val="751"/>
              </a:spcBef>
              <a:buClr>
                <a:srgbClr val="000000"/>
              </a:buClr>
              <a:buSzPct val="45000"/>
              <a:buFont typeface="Wingdings" charset="2"/>
              <a:buChar char=""/>
              <a:tabLst>
                <a:tab algn="l" pos="0"/>
              </a:tabLst>
            </a:pPr>
            <a:r>
              <a:rPr b="0" lang="en-US" sz="1400" spc="-1" strike="noStrike">
                <a:solidFill>
                  <a:srgbClr val="002060"/>
                </a:solidFill>
                <a:latin typeface="Calibri"/>
                <a:ea typeface="DejaVu Sans"/>
              </a:rPr>
              <a:t>We are using SCEPTRE to emulate SCADA/ICS environments and CobaltStrike for cyber attack scripting and we plan on running live Red Team attacks against our systems in the future.</a:t>
            </a:r>
            <a:endParaRPr b="0" lang="en-US" sz="1400" spc="-1" strike="noStrike">
              <a:latin typeface="Arial"/>
            </a:endParaRPr>
          </a:p>
          <a:p>
            <a:pPr lvl="1" marL="432000" indent="-211320">
              <a:lnSpc>
                <a:spcPct val="90000"/>
              </a:lnSpc>
              <a:spcBef>
                <a:spcPts val="751"/>
              </a:spcBef>
              <a:buClr>
                <a:srgbClr val="000000"/>
              </a:buClr>
              <a:buSzPct val="45000"/>
              <a:buFont typeface="Wingdings" charset="2"/>
              <a:buChar char=""/>
              <a:tabLst>
                <a:tab algn="l" pos="0"/>
              </a:tabLst>
            </a:pPr>
            <a:r>
              <a:rPr b="0" lang="en-US" sz="1400" spc="-1" strike="noStrike">
                <a:solidFill>
                  <a:srgbClr val="002060"/>
                </a:solidFill>
                <a:latin typeface="Calibri"/>
                <a:ea typeface="DejaVu Sans"/>
              </a:rPr>
              <a:t>We are looking towards on-site testing on live ICS facilities (at first, decision support only) in the near future.</a:t>
            </a:r>
            <a:endParaRPr b="0" lang="en-US" sz="1400" spc="-1" strike="noStrike">
              <a:latin typeface="Arial"/>
            </a:endParaRPr>
          </a:p>
        </p:txBody>
      </p:sp>
      <p:sp>
        <p:nvSpPr>
          <p:cNvPr id="130" name="CustomShape 7"/>
          <p:cNvSpPr/>
          <p:nvPr/>
        </p:nvSpPr>
        <p:spPr>
          <a:xfrm>
            <a:off x="4222800" y="5657400"/>
            <a:ext cx="4752000" cy="428400"/>
          </a:xfrm>
          <a:prstGeom prst="rect">
            <a:avLst/>
          </a:prstGeom>
          <a:noFill/>
          <a:ln>
            <a:noFill/>
          </a:ln>
        </p:spPr>
        <p:style>
          <a:lnRef idx="0"/>
          <a:fillRef idx="0"/>
          <a:effectRef idx="0"/>
          <a:fontRef idx="minor"/>
        </p:style>
        <p:txBody>
          <a:bodyPr lIns="90000" rIns="90000" tIns="45000" bIns="45000">
            <a:noAutofit/>
          </a:bodyPr>
          <a:p>
            <a:pPr algn="ctr">
              <a:lnSpc>
                <a:spcPct val="100000"/>
              </a:lnSpc>
            </a:pPr>
            <a:r>
              <a:rPr b="1" lang="en-US" sz="1200" spc="-1" strike="noStrike">
                <a:solidFill>
                  <a:srgbClr val="000000"/>
                </a:solidFill>
                <a:latin typeface="Arial"/>
                <a:ea typeface="DejaVu Sans"/>
              </a:rPr>
              <a:t>SCEPTRE Emulation Modeling of Industrial Control Systems.</a:t>
            </a:r>
            <a:r>
              <a:rPr b="1" lang="en-US" sz="1200" spc="-1" strike="noStrike">
                <a:solidFill>
                  <a:srgbClr val="000000"/>
                </a:solidFill>
                <a:latin typeface="Arial"/>
                <a:ea typeface="DejaVu Sans"/>
              </a:rPr>
              <a:t>	</a:t>
            </a:r>
            <a:endParaRPr b="0" lang="en-US" sz="1200" spc="-1" strike="noStrike">
              <a:latin typeface="Arial"/>
            </a:endParaRPr>
          </a:p>
        </p:txBody>
      </p:sp>
      <p:pic>
        <p:nvPicPr>
          <p:cNvPr id="131" name="" descr=""/>
          <p:cNvPicPr/>
          <p:nvPr/>
        </p:nvPicPr>
        <p:blipFill>
          <a:blip r:embed="rId1"/>
          <a:stretch/>
        </p:blipFill>
        <p:spPr>
          <a:xfrm>
            <a:off x="4231080" y="2163960"/>
            <a:ext cx="4571640" cy="3529080"/>
          </a:xfrm>
          <a:prstGeom prst="rect">
            <a:avLst/>
          </a:prstGeom>
          <a:ln>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CustomShape 1"/>
          <p:cNvSpPr/>
          <p:nvPr/>
        </p:nvSpPr>
        <p:spPr>
          <a:xfrm>
            <a:off x="628560" y="-76320"/>
            <a:ext cx="7881480" cy="132012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en-US" sz="3200" spc="-1" strike="noStrike">
                <a:solidFill>
                  <a:srgbClr val="000000"/>
                </a:solidFill>
                <a:latin typeface="Calibri Light"/>
                <a:ea typeface="DejaVu Sans"/>
              </a:rPr>
              <a:t>Results</a:t>
            </a:r>
            <a:endParaRPr b="0" lang="en-US" sz="3200" spc="-1" strike="noStrike">
              <a:latin typeface="Arial"/>
            </a:endParaRPr>
          </a:p>
        </p:txBody>
      </p:sp>
      <p:sp>
        <p:nvSpPr>
          <p:cNvPr id="133" name="CustomShape 2"/>
          <p:cNvSpPr/>
          <p:nvPr/>
        </p:nvSpPr>
        <p:spPr>
          <a:xfrm>
            <a:off x="628560" y="1825560"/>
            <a:ext cx="7881480" cy="4345920"/>
          </a:xfrm>
          <a:prstGeom prst="rect">
            <a:avLst/>
          </a:prstGeom>
          <a:noFill/>
          <a:ln>
            <a:noFill/>
          </a:ln>
        </p:spPr>
        <p:style>
          <a:lnRef idx="0"/>
          <a:fillRef idx="0"/>
          <a:effectRef idx="0"/>
          <a:fontRef idx="minor"/>
        </p:style>
      </p:sp>
      <p:sp>
        <p:nvSpPr>
          <p:cNvPr id="134" name="CustomShape 3"/>
          <p:cNvSpPr/>
          <p:nvPr/>
        </p:nvSpPr>
        <p:spPr>
          <a:xfrm>
            <a:off x="628560" y="6356520"/>
            <a:ext cx="2052000" cy="35964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B5ADB3B5-EAFE-415E-8218-15805724BB7C}" type="datetime">
              <a:rPr b="0" lang="en-US" sz="900" spc="-1" strike="noStrike">
                <a:solidFill>
                  <a:srgbClr val="8b8b8b"/>
                </a:solidFill>
                <a:latin typeface="Calibri"/>
                <a:ea typeface="DejaVu Sans"/>
              </a:rPr>
              <a:t>7/5/22</a:t>
            </a:fld>
            <a:r>
              <a:rPr b="0" lang="en-US" sz="900" spc="-1" strike="noStrike">
                <a:solidFill>
                  <a:srgbClr val="8b8b8b"/>
                </a:solidFill>
                <a:latin typeface="Calibri"/>
                <a:ea typeface="DejaVu Sans"/>
              </a:rPr>
              <a:t> </a:t>
            </a:r>
            <a:fld id="{2D79DDB0-6C07-455D-B219-55311D40B64D}" type="datetime12">
              <a:rPr b="0" lang="en-US" sz="900" spc="-1" strike="noStrike">
                <a:solidFill>
                  <a:srgbClr val="8b8b8b"/>
                </a:solidFill>
                <a:latin typeface="Calibri"/>
                <a:ea typeface="DejaVu Sans"/>
              </a:rPr>
              <a:t>04:45 PM</a:t>
            </a:fld>
            <a:endParaRPr b="0" lang="en-US" sz="900" spc="-1" strike="noStrike">
              <a:latin typeface="Arial"/>
            </a:endParaRPr>
          </a:p>
        </p:txBody>
      </p:sp>
      <p:sp>
        <p:nvSpPr>
          <p:cNvPr id="135" name="CustomShape 4"/>
          <p:cNvSpPr/>
          <p:nvPr/>
        </p:nvSpPr>
        <p:spPr>
          <a:xfrm>
            <a:off x="6458040" y="6356520"/>
            <a:ext cx="2052000" cy="35964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23B3B27F-372F-4FAA-A31C-24A4CA23B997}" type="slidenum">
              <a:rPr b="0" lang="en-US" sz="900" spc="-1" strike="noStrike">
                <a:solidFill>
                  <a:srgbClr val="8b8b8b"/>
                </a:solidFill>
                <a:latin typeface="Calibri"/>
                <a:ea typeface="DejaVu Sans"/>
              </a:rPr>
              <a:t>6</a:t>
            </a:fld>
            <a:endParaRPr b="0" lang="en-US" sz="900" spc="-1" strike="noStrike">
              <a:latin typeface="Arial"/>
            </a:endParaRPr>
          </a:p>
        </p:txBody>
      </p:sp>
      <p:sp>
        <p:nvSpPr>
          <p:cNvPr id="136" name="CustomShape 5"/>
          <p:cNvSpPr/>
          <p:nvPr/>
        </p:nvSpPr>
        <p:spPr>
          <a:xfrm>
            <a:off x="628560" y="1318680"/>
            <a:ext cx="7881480" cy="3592080"/>
          </a:xfrm>
          <a:prstGeom prst="rect">
            <a:avLst/>
          </a:prstGeom>
          <a:noFill/>
          <a:ln>
            <a:noFill/>
          </a:ln>
        </p:spPr>
        <p:style>
          <a:lnRef idx="0"/>
          <a:fillRef idx="0"/>
          <a:effectRef idx="0"/>
          <a:fontRef idx="minor"/>
        </p:style>
        <p:txBody>
          <a:bodyPr lIns="90000" rIns="90000" tIns="45000" bIns="45000">
            <a:noAutofit/>
          </a:bodyPr>
          <a:p>
            <a:pPr>
              <a:lnSpc>
                <a:spcPct val="90000"/>
              </a:lnSpc>
              <a:spcBef>
                <a:spcPts val="751"/>
              </a:spcBef>
              <a:tabLst>
                <a:tab algn="l" pos="0"/>
              </a:tabLst>
            </a:pPr>
            <a:r>
              <a:rPr b="0" lang="en-US" sz="2400" spc="-1" strike="noStrike">
                <a:solidFill>
                  <a:srgbClr val="002060"/>
                </a:solidFill>
                <a:latin typeface="Calibri"/>
                <a:ea typeface="DejaVu Sans"/>
              </a:rPr>
              <a:t>We are extending the operational domains of Partial Observable Markov Decision Processes (an Artificial Intelligence) to cyber defense of Industrial Control Systems and experimenting, testing and evaluating their performance in high fidelity emulated systems which we have developed.</a:t>
            </a:r>
            <a:endParaRPr b="0" lang="en-US" sz="2400" spc="-1" strike="noStrike">
              <a:latin typeface="Arial"/>
            </a:endParaRPr>
          </a:p>
          <a:p>
            <a:pPr>
              <a:lnSpc>
                <a:spcPct val="90000"/>
              </a:lnSpc>
              <a:spcBef>
                <a:spcPts val="751"/>
              </a:spcBef>
              <a:tabLst>
                <a:tab algn="l" pos="0"/>
              </a:tabLst>
            </a:pPr>
            <a:endParaRPr b="0" lang="en-US" sz="2400" spc="-1" strike="noStrike">
              <a:latin typeface="Arial"/>
            </a:endParaRPr>
          </a:p>
          <a:p>
            <a:pPr>
              <a:lnSpc>
                <a:spcPct val="90000"/>
              </a:lnSpc>
              <a:spcBef>
                <a:spcPts val="751"/>
              </a:spcBef>
              <a:tabLst>
                <a:tab algn="l" pos="0"/>
              </a:tabLst>
            </a:pPr>
            <a:r>
              <a:rPr b="0" lang="en-US" sz="2400" spc="-1" strike="noStrike">
                <a:solidFill>
                  <a:srgbClr val="002060"/>
                </a:solidFill>
                <a:latin typeface="Calibri"/>
                <a:ea typeface="DejaVu Sans"/>
              </a:rPr>
              <a:t>We are developing a Decision Support System for cyber defenders of Industrial Control Systems based upon the highest level (i.e. Type 4 ) of Artificial Intelligence.</a:t>
            </a:r>
            <a:endParaRPr b="0" lang="en-US" sz="2400" spc="-1" strike="noStrike">
              <a:latin typeface="Arial"/>
            </a:endParaRPr>
          </a:p>
          <a:p>
            <a:pPr>
              <a:lnSpc>
                <a:spcPct val="90000"/>
              </a:lnSpc>
              <a:spcBef>
                <a:spcPts val="751"/>
              </a:spcBef>
              <a:tabLst>
                <a:tab algn="l" pos="0"/>
              </a:tabLst>
            </a:pP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CustomShape 1"/>
          <p:cNvSpPr/>
          <p:nvPr/>
        </p:nvSpPr>
        <p:spPr>
          <a:xfrm>
            <a:off x="628560" y="-106200"/>
            <a:ext cx="7881480" cy="132012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en-US" sz="3200" spc="-1" strike="noStrike">
                <a:solidFill>
                  <a:srgbClr val="000000"/>
                </a:solidFill>
                <a:latin typeface="Calibri Light"/>
                <a:ea typeface="DejaVu Sans"/>
              </a:rPr>
              <a:t>Conclusions</a:t>
            </a:r>
            <a:endParaRPr b="0" lang="en-US" sz="3200" spc="-1" strike="noStrike">
              <a:latin typeface="Arial"/>
            </a:endParaRPr>
          </a:p>
        </p:txBody>
      </p:sp>
      <p:sp>
        <p:nvSpPr>
          <p:cNvPr id="138" name="CustomShape 2"/>
          <p:cNvSpPr/>
          <p:nvPr/>
        </p:nvSpPr>
        <p:spPr>
          <a:xfrm>
            <a:off x="628560" y="1354680"/>
            <a:ext cx="7881480" cy="4232880"/>
          </a:xfrm>
          <a:prstGeom prst="rect">
            <a:avLst/>
          </a:prstGeom>
          <a:noFill/>
          <a:ln>
            <a:noFill/>
          </a:ln>
        </p:spPr>
        <p:style>
          <a:lnRef idx="0"/>
          <a:fillRef idx="0"/>
          <a:effectRef idx="0"/>
          <a:fontRef idx="minor"/>
        </p:style>
        <p:txBody>
          <a:bodyPr lIns="90000" rIns="90000" tIns="45000" bIns="45000">
            <a:noAutofit/>
          </a:bodyPr>
          <a:p>
            <a:pPr>
              <a:lnSpc>
                <a:spcPct val="90000"/>
              </a:lnSpc>
              <a:spcBef>
                <a:spcPts val="751"/>
              </a:spcBef>
              <a:tabLst>
                <a:tab algn="l" pos="0"/>
              </a:tabLst>
            </a:pPr>
            <a:r>
              <a:rPr b="0" lang="en-US" sz="2400" spc="-1" strike="noStrike">
                <a:solidFill>
                  <a:srgbClr val="002060"/>
                </a:solidFill>
                <a:latin typeface="Calibri"/>
                <a:ea typeface="DejaVu Sans"/>
              </a:rPr>
              <a:t>All Artificial Intelligence (AI) is not covered within ML, DL, and RL; we believe there is a role for Partial Observable Markov Decision Processes (POMDPs) in application to cyber defense of ICS.</a:t>
            </a:r>
            <a:endParaRPr b="0" lang="en-US" sz="2400" spc="-1" strike="noStrike">
              <a:latin typeface="Arial"/>
            </a:endParaRPr>
          </a:p>
          <a:p>
            <a:pPr>
              <a:lnSpc>
                <a:spcPct val="90000"/>
              </a:lnSpc>
              <a:spcBef>
                <a:spcPts val="751"/>
              </a:spcBef>
              <a:tabLst>
                <a:tab algn="l" pos="0"/>
              </a:tabLst>
            </a:pPr>
            <a:endParaRPr b="0" lang="en-US" sz="2400" spc="-1" strike="noStrike">
              <a:latin typeface="Arial"/>
            </a:endParaRPr>
          </a:p>
          <a:p>
            <a:pPr>
              <a:lnSpc>
                <a:spcPct val="90000"/>
              </a:lnSpc>
              <a:spcBef>
                <a:spcPts val="751"/>
              </a:spcBef>
              <a:tabLst>
                <a:tab algn="l" pos="0"/>
              </a:tabLst>
            </a:pPr>
            <a:r>
              <a:rPr b="0" lang="en-US" sz="2400" spc="-1" strike="noStrike">
                <a:solidFill>
                  <a:srgbClr val="002060"/>
                </a:solidFill>
                <a:latin typeface="Calibri"/>
                <a:ea typeface="DejaVu Sans"/>
              </a:rPr>
              <a:t>We believe that POMDPs offer a attractive alternative to develop Decision Support Systems for the cyber defense of critical ICS which do not require large data sets and which offer a path to explain-ability of its actions.</a:t>
            </a:r>
            <a:endParaRPr b="0" lang="en-US" sz="2400" spc="-1" strike="noStrike">
              <a:latin typeface="Arial"/>
            </a:endParaRPr>
          </a:p>
          <a:p>
            <a:pPr>
              <a:lnSpc>
                <a:spcPct val="90000"/>
              </a:lnSpc>
              <a:spcBef>
                <a:spcPts val="751"/>
              </a:spcBef>
              <a:tabLst>
                <a:tab algn="l" pos="0"/>
              </a:tabLst>
            </a:pPr>
            <a:endParaRPr b="0" lang="en-US" sz="2400" spc="-1" strike="noStrike">
              <a:latin typeface="Arial"/>
            </a:endParaRPr>
          </a:p>
        </p:txBody>
      </p:sp>
      <p:sp>
        <p:nvSpPr>
          <p:cNvPr id="139" name="CustomShape 3"/>
          <p:cNvSpPr/>
          <p:nvPr/>
        </p:nvSpPr>
        <p:spPr>
          <a:xfrm>
            <a:off x="628560" y="6356520"/>
            <a:ext cx="2052000" cy="35964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11B18ABC-6DC3-41AB-A4CE-9F033A061565}" type="datetime">
              <a:rPr b="0" lang="en-US" sz="900" spc="-1" strike="noStrike">
                <a:solidFill>
                  <a:srgbClr val="8b8b8b"/>
                </a:solidFill>
                <a:latin typeface="Calibri"/>
                <a:ea typeface="DejaVu Sans"/>
              </a:rPr>
              <a:t>7/5/22</a:t>
            </a:fld>
            <a:r>
              <a:rPr b="0" lang="en-US" sz="900" spc="-1" strike="noStrike">
                <a:solidFill>
                  <a:srgbClr val="8b8b8b"/>
                </a:solidFill>
                <a:latin typeface="Calibri"/>
                <a:ea typeface="DejaVu Sans"/>
              </a:rPr>
              <a:t> </a:t>
            </a:r>
            <a:fld id="{64895738-1400-4CE3-96F6-3D27DD82084B}" type="datetime12">
              <a:rPr b="0" lang="en-US" sz="900" spc="-1" strike="noStrike">
                <a:solidFill>
                  <a:srgbClr val="8b8b8b"/>
                </a:solidFill>
                <a:latin typeface="Calibri"/>
                <a:ea typeface="DejaVu Sans"/>
              </a:rPr>
              <a:t>04:45 PM</a:t>
            </a:fld>
            <a:endParaRPr b="0" lang="en-US" sz="900" spc="-1" strike="noStrike">
              <a:latin typeface="Arial"/>
            </a:endParaRPr>
          </a:p>
        </p:txBody>
      </p:sp>
      <p:sp>
        <p:nvSpPr>
          <p:cNvPr id="140" name="CustomShape 4"/>
          <p:cNvSpPr/>
          <p:nvPr/>
        </p:nvSpPr>
        <p:spPr>
          <a:xfrm>
            <a:off x="6458040" y="6356520"/>
            <a:ext cx="2052000" cy="35964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2538DDE9-C34E-4ACA-9B78-C3D5519FC550}" type="slidenum">
              <a:rPr b="0" lang="en-US" sz="900" spc="-1" strike="noStrike">
                <a:solidFill>
                  <a:srgbClr val="8b8b8b"/>
                </a:solidFill>
                <a:latin typeface="Calibri"/>
                <a:ea typeface="DejaVu Sans"/>
              </a:rPr>
              <a:t>7</a:t>
            </a:fld>
            <a:endParaRPr b="0" lang="en-US" sz="9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EC0CD3B-7BFF-4F65-A081-7FA693F230CC}"/>
</file>

<file path=customXml/itemProps2.xml><?xml version="1.0" encoding="utf-8"?>
<ds:datastoreItem xmlns:ds="http://schemas.openxmlformats.org/officeDocument/2006/customXml" ds:itemID="{0C03224F-89FF-4E61-A935-BA237155A0F7}"/>
</file>

<file path=customXml/itemProps3.xml><?xml version="1.0" encoding="utf-8"?>
<ds:datastoreItem xmlns:ds="http://schemas.openxmlformats.org/officeDocument/2006/customXml" ds:itemID="{DAAE9F17-DEAB-4E86-94CF-97F1C371C753}"/>
</file>

<file path=docProps/app.xml><?xml version="1.0" encoding="utf-8"?>
<Properties xmlns="http://schemas.openxmlformats.org/officeDocument/2006/extended-properties" xmlns:vt="http://schemas.openxmlformats.org/officeDocument/2006/docPropsVTypes">
  <Template/>
  <TotalTime>11766</TotalTime>
  <Application>LibreOffice/6.4.7.2$Linux_X86_64 LibreOffice_project/40$Build-2</Application>
  <Words>186</Words>
  <Paragraphs>47</Paragraphs>
  <Company>Sandia National Laboratories</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Sandia National Laboratories</dc:creator>
  <dc:description/>
  <cp:lastModifiedBy/>
  <cp:revision>401</cp:revision>
  <cp:lastPrinted>2016-07-27T15:55:51Z</cp:lastPrinted>
  <dcterms:created xsi:type="dcterms:W3CDTF">2015-02-24T23:19:05Z</dcterms:created>
  <dcterms:modified xsi:type="dcterms:W3CDTF">2022-07-05T16:45:17Z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Sandia National Laboratories</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7</vt:i4>
  </property>
  <property fmtid="{D5CDD505-2E9C-101B-9397-08002B2CF9AE}" pid="9" name="PresentationFormat">
    <vt:lpwstr>On-screen Show (4:3)</vt:lpwstr>
  </property>
  <property fmtid="{D5CDD505-2E9C-101B-9397-08002B2CF9AE}" pid="10" name="ScaleCrop">
    <vt:bool>false</vt:bool>
  </property>
  <property fmtid="{D5CDD505-2E9C-101B-9397-08002B2CF9AE}" pid="11" name="ShareDoc">
    <vt:bool>false</vt:bool>
  </property>
  <property fmtid="{D5CDD505-2E9C-101B-9397-08002B2CF9AE}" pid="12" name="Slides">
    <vt:i4>7</vt:i4>
  </property>
</Properties>
</file>