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EB Garamond"/>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EBGaramond-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EBGaramond-italic.fntdata"/><Relationship Id="rId10" Type="http://schemas.openxmlformats.org/officeDocument/2006/relationships/slide" Target="slides/slide4.xml"/><Relationship Id="rId32" Type="http://schemas.openxmlformats.org/officeDocument/2006/relationships/font" Target="fonts/EBGaramond-bold.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EBGaramond-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890059f182_12_54:notes"/>
          <p:cNvSpPr txBox="1"/>
          <p:nvPr>
            <p:ph idx="1" type="body"/>
          </p:nvPr>
        </p:nvSpPr>
        <p:spPr>
          <a:xfrm>
            <a:off x="685787" y="4343386"/>
            <a:ext cx="5486382" cy="4114795"/>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sz="1400"/>
              <a:t>I’m Diana McSpadden from Jefferson Lab, and working with a team from JLab’s EPSCI group, and Naomi Jarvis from CMU. </a:t>
            </a:r>
            <a:endParaRPr sz="1400"/>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None/>
            </a:pPr>
            <a:r>
              <a:rPr lang="en" sz="1400">
                <a:solidFill>
                  <a:schemeClr val="dk1"/>
                </a:solidFill>
              </a:rPr>
              <a:t>I’m will Introduce Jefferson Lab’s GlueX central drift chamber known as the CDC</a:t>
            </a:r>
            <a:endParaRPr sz="1400">
              <a:solidFill>
                <a:schemeClr val="dk1"/>
              </a:solidFill>
            </a:endParaRPr>
          </a:p>
          <a:p>
            <a:pPr indent="0" lvl="0" marL="0" rtl="0" algn="l">
              <a:spcBef>
                <a:spcPts val="0"/>
              </a:spcBef>
              <a:spcAft>
                <a:spcPts val="0"/>
              </a:spcAft>
              <a:buNone/>
            </a:pPr>
            <a:r>
              <a:rPr lang="en" sz="1400">
                <a:solidFill>
                  <a:schemeClr val="dk1"/>
                </a:solidFill>
              </a:rPr>
              <a:t>And the motivation for and the system implemented to control CDC gain for changing environmental and experimental conditions using an ML model and the associated uncertainty quantification.</a:t>
            </a:r>
            <a:endParaRPr sz="1400">
              <a:solidFill>
                <a:schemeClr val="dk1"/>
              </a:solidFill>
            </a:endParaRPr>
          </a:p>
          <a:p>
            <a:pPr indent="0" lvl="0" marL="0" rtl="0" algn="l">
              <a:spcBef>
                <a:spcPts val="0"/>
              </a:spcBef>
              <a:spcAft>
                <a:spcPts val="0"/>
              </a:spcAft>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 sz="1500">
                <a:solidFill>
                  <a:schemeClr val="dk1"/>
                </a:solidFill>
              </a:rPr>
              <a:t>I will show results from the system working in an autonomous mode.</a:t>
            </a:r>
            <a:endParaRPr sz="1800">
              <a:solidFill>
                <a:schemeClr val="dk1"/>
              </a:solidFill>
            </a:endParaRPr>
          </a:p>
        </p:txBody>
      </p:sp>
      <p:sp>
        <p:nvSpPr>
          <p:cNvPr id="106" name="Google Shape;106;g890059f182_12_54:notes"/>
          <p:cNvSpPr/>
          <p:nvPr>
            <p:ph idx="2" type="sldImg"/>
          </p:nvPr>
        </p:nvSpPr>
        <p:spPr>
          <a:xfrm>
            <a:off x="381184" y="685795"/>
            <a:ext cx="6096294"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3a76682f7b_0_201: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The load model module is called by the Control System</a:t>
            </a:r>
            <a:endParaRPr/>
          </a:p>
          <a:p>
            <a:pPr indent="0" lvl="0" marL="0" rtl="0" algn="l">
              <a:spcBef>
                <a:spcPts val="0"/>
              </a:spcBef>
              <a:spcAft>
                <a:spcPts val="0"/>
              </a:spcAft>
              <a:buNone/>
            </a:pPr>
            <a:r>
              <a:rPr lang="en"/>
              <a:t>A</a:t>
            </a:r>
            <a:r>
              <a:rPr lang="en"/>
              <a:t>nd </a:t>
            </a:r>
            <a:r>
              <a:rPr lang="en"/>
              <a:t>is a python script that loads the model and supporting </a:t>
            </a:r>
            <a:r>
              <a:rPr lang="en"/>
              <a:t>model</a:t>
            </a:r>
            <a:r>
              <a:rPr lang="en"/>
              <a:t> files so it does not need to be reloaded for every call to predict.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rPr lang="en"/>
              <a:t>The requested </a:t>
            </a:r>
            <a:r>
              <a:rPr lang="en"/>
              <a:t>model</a:t>
            </a:r>
            <a:r>
              <a:rPr lang="en"/>
              <a:t> is identified in the System Configuration.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also supports hot swapping of models which could support an online training scenario.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Currently, Load Model uses our trained Gaussian Process model.</a:t>
            </a:r>
            <a:endParaRPr/>
          </a:p>
        </p:txBody>
      </p:sp>
      <p:sp>
        <p:nvSpPr>
          <p:cNvPr id="226" name="Google Shape;226;g13a76682f7b_0_201: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3a76682f7b_0_230: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We began with over 122 available features</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After feature importance testing  we landed on a few number of reasonable environmental variables - atmospheric pressure and temperature</a:t>
            </a:r>
            <a:endParaRPr sz="1400">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And a Single experimental variable related to the beam current, our variable is the current drawn from a CDC HV board.</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it is reasonable to ask about the rich particle tracking data; however, analyzing the data read from the detector itself takes too long. We want to </a:t>
            </a:r>
            <a:r>
              <a:rPr b="1" lang="en" sz="1400">
                <a:solidFill>
                  <a:schemeClr val="dk1"/>
                </a:solidFill>
                <a:latin typeface="Calibri"/>
                <a:ea typeface="Calibri"/>
                <a:cs typeface="Calibri"/>
                <a:sym typeface="Calibri"/>
              </a:rPr>
              <a:t>predict calibration constants before ever taking the data</a:t>
            </a:r>
            <a:r>
              <a:rPr lang="en" sz="1400">
                <a:solidFill>
                  <a:schemeClr val="dk1"/>
                </a:solidFill>
                <a:latin typeface="Calibri"/>
                <a:ea typeface="Calibri"/>
                <a:cs typeface="Calibri"/>
                <a:sym typeface="Calibri"/>
              </a:rPr>
              <a:t>, as opposed to deriving them from the data after it is taken.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For our near-real time system, we have three readily available input features, and our target value is the conventionally calculated gain </a:t>
            </a:r>
            <a:r>
              <a:rPr lang="en" sz="1400">
                <a:solidFill>
                  <a:schemeClr val="dk1"/>
                </a:solidFill>
                <a:latin typeface="Calibri"/>
                <a:ea typeface="Calibri"/>
                <a:cs typeface="Calibri"/>
                <a:sym typeface="Calibri"/>
              </a:rPr>
              <a:t>correction</a:t>
            </a:r>
            <a:r>
              <a:rPr lang="en" sz="1400">
                <a:solidFill>
                  <a:schemeClr val="dk1"/>
                </a:solidFill>
                <a:latin typeface="Calibri"/>
                <a:ea typeface="Calibri"/>
                <a:cs typeface="Calibri"/>
                <a:sym typeface="Calibri"/>
              </a:rPr>
              <a:t> factor.</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You can see this is not a big data problem. - we have 480 training runs, 121 test runs. And few features.</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#####Because pressure is known to be the primary driver of gain, we pressure balanced our training and test sets to include equal proportions of low, medium, and high pressures. Low and high pressures are less common, and we wanted both training and test to proportionally include runs with relatively extreme atmospheric pressures.</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We could use additional experimental variables, and it is reasonable to ask about post-reconstruction particle tracking data; however, this data is not available in a time scale that is reasonable - particle tracking construction takes significant processing time, and we are looking for a system that could be run on a much faster time scale than track reconstruction.</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37" name="Google Shape;237;g13a76682f7b_0_230: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3a76682f7b_0_260: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sz="1400">
                <a:solidFill>
                  <a:schemeClr val="dk1"/>
                </a:solidFill>
                <a:latin typeface="Calibri"/>
                <a:ea typeface="Calibri"/>
                <a:cs typeface="Calibri"/>
                <a:sym typeface="Calibri"/>
              </a:rPr>
              <a:t>A Gaussian Process suited our needs.</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We have smaller data and GP’s work well for smaller data sets</a:t>
            </a:r>
            <a:endParaRPr sz="1400">
              <a:solidFill>
                <a:schemeClr val="dk1"/>
              </a:solidFill>
              <a:latin typeface="Calibri"/>
              <a:ea typeface="Calibri"/>
              <a:cs typeface="Calibri"/>
              <a:sym typeface="Calibri"/>
            </a:endParaRPr>
          </a:p>
          <a:p>
            <a:pPr indent="-317500" lvl="1" marL="9144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A Gaussian Process provides an uncertainty quantification - our detector expert, who also works on the months long calibration efforts, does NOT want us to set the HV to an uncertain value.</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We use the GPFlow python library for our Gaussian Process</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#####Even as we acquire additional training data, the data will not grow outside a Guassian Process’s ability to create the covariance matrix</a:t>
            </a:r>
            <a:endParaRPr/>
          </a:p>
          <a:p>
            <a:pPr indent="0" lvl="0" marL="0" rtl="0" algn="l">
              <a:spcBef>
                <a:spcPts val="0"/>
              </a:spcBef>
              <a:spcAft>
                <a:spcPts val="0"/>
              </a:spcAft>
              <a:buNone/>
            </a:pPr>
            <a:r>
              <a:t/>
            </a:r>
            <a:endParaRPr/>
          </a:p>
        </p:txBody>
      </p:sp>
      <p:sp>
        <p:nvSpPr>
          <p:cNvPr id="250" name="Google Shape;250;g13a76682f7b_0_260: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3a76682f7b_0_208: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sz="1200"/>
              <a:t>The System Configuration module is a json file that can be </a:t>
            </a:r>
            <a:r>
              <a:rPr lang="en" sz="1200"/>
              <a:t>edited while the system is running, which results in the Control System re-initializing.</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Configurations settings include:</a:t>
            </a:r>
            <a:endParaRPr sz="1200"/>
          </a:p>
          <a:p>
            <a:pPr indent="0" lvl="0" marL="0" rtl="0" algn="l">
              <a:spcBef>
                <a:spcPts val="0"/>
              </a:spcBef>
              <a:spcAft>
                <a:spcPts val="0"/>
              </a:spcAft>
              <a:buNone/>
            </a:pPr>
            <a:r>
              <a:rPr lang="en" sz="1200"/>
              <a:t>[CLICK]</a:t>
            </a:r>
            <a:endParaRPr sz="1200"/>
          </a:p>
          <a:p>
            <a:pPr indent="0" lvl="0" marL="0" rtl="0" algn="l">
              <a:spcBef>
                <a:spcPts val="0"/>
              </a:spcBef>
              <a:spcAft>
                <a:spcPts val="0"/>
              </a:spcAft>
              <a:buNone/>
            </a:pPr>
            <a:r>
              <a:rPr lang="en" sz="1200"/>
              <a:t>model file, </a:t>
            </a:r>
            <a:endParaRPr sz="1200"/>
          </a:p>
          <a:p>
            <a:pPr indent="0" lvl="0" marL="0" rtl="0" algn="l">
              <a:spcBef>
                <a:spcPts val="0"/>
              </a:spcBef>
              <a:spcAft>
                <a:spcPts val="0"/>
              </a:spcAft>
              <a:buNone/>
            </a:pPr>
            <a:r>
              <a:rPr lang="en" sz="1200"/>
              <a:t>the ideal gain correction factor for the current experiment, </a:t>
            </a:r>
            <a:endParaRPr sz="1200"/>
          </a:p>
          <a:p>
            <a:pPr indent="0" lvl="0" marL="0" rtl="0" algn="l">
              <a:spcBef>
                <a:spcPts val="0"/>
              </a:spcBef>
              <a:spcAft>
                <a:spcPts val="0"/>
              </a:spcAft>
              <a:buNone/>
            </a:pPr>
            <a:r>
              <a:rPr lang="en" sz="1200"/>
              <a:t>default input variables, </a:t>
            </a:r>
            <a:endParaRPr sz="1200"/>
          </a:p>
          <a:p>
            <a:pPr indent="0" lvl="0" marL="0" rtl="0" algn="l">
              <a:spcBef>
                <a:spcPts val="0"/>
              </a:spcBef>
              <a:spcAft>
                <a:spcPts val="0"/>
              </a:spcAft>
              <a:buNone/>
            </a:pPr>
            <a:r>
              <a:rPr lang="en" sz="1200"/>
              <a:t>whether the system should correct the gain correction factor when uncertainty is high, </a:t>
            </a:r>
            <a:endParaRPr sz="1200"/>
          </a:p>
          <a:p>
            <a:pPr indent="0" lvl="0" marL="0" rtl="0" algn="l">
              <a:spcBef>
                <a:spcPts val="0"/>
              </a:spcBef>
              <a:spcAft>
                <a:spcPts val="0"/>
              </a:spcAft>
              <a:buNone/>
            </a:pPr>
            <a:r>
              <a:rPr lang="en" sz="1200"/>
              <a:t>and the threshold for high uncertainty.</a:t>
            </a:r>
            <a:endParaRPr sz="1200"/>
          </a:p>
        </p:txBody>
      </p:sp>
      <p:sp>
        <p:nvSpPr>
          <p:cNvPr id="260" name="Google Shape;260;g13a76682f7b_0_208: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3a76682f7b_0_215: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The UQ correction configuration is used by the Predict module, which is a </a:t>
            </a:r>
            <a:r>
              <a:rPr lang="en"/>
              <a:t>python</a:t>
            </a:r>
            <a:r>
              <a:rPr lang="en"/>
              <a:t> file called by the Control System that predicts using the loaded model, and performs any uncertainty correction to the gain correction factor.</a:t>
            </a:r>
            <a:endParaRPr/>
          </a:p>
        </p:txBody>
      </p:sp>
      <p:sp>
        <p:nvSpPr>
          <p:cNvPr id="272" name="Google Shape;272;g13a76682f7b_0_215: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3a76682f7b_0_290: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We used absolute % error as our criteria. On test set data our mean % error was 0.7% with only 3 of 106 test set runs with over 2% error.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also validated the errors to validate that the Gaussian Process was modeling errors as expected. The results are acceptable.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Additionally, we created an uncertainty threshold surface. </a:t>
            </a:r>
            <a:endParaRPr/>
          </a:p>
          <a:p>
            <a:pPr indent="0" lvl="0" marL="0" rtl="0" algn="l">
              <a:spcBef>
                <a:spcPts val="0"/>
              </a:spcBef>
              <a:spcAft>
                <a:spcPts val="0"/>
              </a:spcAft>
              <a:buNone/>
            </a:pPr>
            <a:r>
              <a:rPr b="1" lang="en"/>
              <a:t>[CLICK]</a:t>
            </a:r>
            <a:endParaRPr b="1"/>
          </a:p>
          <a:p>
            <a:pPr indent="0" lvl="0" marL="0" rtl="0" algn="l">
              <a:spcBef>
                <a:spcPts val="0"/>
              </a:spcBef>
              <a:spcAft>
                <a:spcPts val="0"/>
              </a:spcAft>
              <a:buNone/>
            </a:pPr>
            <a:r>
              <a:rPr lang="en"/>
              <a:t>For a given threshold of % of gain, we can compare a prediction standard deviation and determine if the prediction lives inside or outside our threshold surface. Here we visually plot the threshold surface. I show two certainty surfaces at a 3% threshold. The plot on the left is with a set of training data that did not include many runs with low current. The plot on the right is with training data that did include low current runs. You can see that the certainty surface at low currents (the part of the plot facing us) is larger with the additional low current training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Using System Configuration we can choose to only set the CDC high voltage to value where we are certain. If we receive a prediction with a standard deviation outside a selected threshold, we project to the closest point in Euclidean distance to the certainty surface and use the associated gain correction factor prediction, and corresponding high voltage setting.</a:t>
            </a:r>
            <a:endParaRPr/>
          </a:p>
        </p:txBody>
      </p:sp>
      <p:sp>
        <p:nvSpPr>
          <p:cNvPr id="282" name="Google Shape;282;g13a76682f7b_0_290: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3a76682f7b_0_222: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Now that we are </a:t>
            </a:r>
            <a:r>
              <a:rPr lang="en"/>
              <a:t>running</a:t>
            </a:r>
            <a:r>
              <a:rPr lang="en"/>
              <a:t> our system, how do we log and monitor.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Every prediction made by the system is logged to a MySQL database. </a:t>
            </a:r>
            <a:endParaRPr/>
          </a:p>
          <a:p>
            <a:pPr indent="0" lvl="0" marL="0" rtl="0" algn="l">
              <a:spcBef>
                <a:spcPts val="0"/>
              </a:spcBef>
              <a:spcAft>
                <a:spcPts val="0"/>
              </a:spcAft>
              <a:buNone/>
            </a:pPr>
            <a:r>
              <a:rPr lang="en"/>
              <a:t>The date/time, </a:t>
            </a:r>
            <a:endParaRPr/>
          </a:p>
          <a:p>
            <a:pPr indent="0" lvl="0" marL="0" rtl="0" algn="l">
              <a:spcBef>
                <a:spcPts val="0"/>
              </a:spcBef>
              <a:spcAft>
                <a:spcPts val="0"/>
              </a:spcAft>
              <a:buNone/>
            </a:pPr>
            <a:r>
              <a:rPr lang="en"/>
              <a:t>model used, </a:t>
            </a:r>
            <a:endParaRPr/>
          </a:p>
          <a:p>
            <a:pPr indent="0" lvl="0" marL="0" rtl="0" algn="l">
              <a:spcBef>
                <a:spcPts val="0"/>
              </a:spcBef>
              <a:spcAft>
                <a:spcPts val="0"/>
              </a:spcAft>
              <a:buNone/>
            </a:pPr>
            <a:r>
              <a:rPr lang="en"/>
              <a:t>input and output, </a:t>
            </a:r>
            <a:endParaRPr/>
          </a:p>
          <a:p>
            <a:pPr indent="0" lvl="0" marL="0" rtl="0" algn="l">
              <a:spcBef>
                <a:spcPts val="0"/>
              </a:spcBef>
              <a:spcAft>
                <a:spcPts val="0"/>
              </a:spcAft>
              <a:buNone/>
            </a:pPr>
            <a:r>
              <a:rPr lang="en"/>
              <a:t>standard deviation, </a:t>
            </a:r>
            <a:endParaRPr/>
          </a:p>
          <a:p>
            <a:pPr indent="0" lvl="0" marL="0" rtl="0" algn="l">
              <a:spcBef>
                <a:spcPts val="0"/>
              </a:spcBef>
              <a:spcAft>
                <a:spcPts val="0"/>
              </a:spcAft>
              <a:buNone/>
            </a:pPr>
            <a:r>
              <a:rPr lang="en"/>
              <a:t>UQ corrected gain correction factor, </a:t>
            </a:r>
            <a:endParaRPr/>
          </a:p>
          <a:p>
            <a:pPr indent="0" lvl="0" marL="0" rtl="0" algn="l">
              <a:spcBef>
                <a:spcPts val="0"/>
              </a:spcBef>
              <a:spcAft>
                <a:spcPts val="0"/>
              </a:spcAft>
              <a:buNone/>
            </a:pPr>
            <a:r>
              <a:rPr lang="en"/>
              <a:t>and the recommended high voltage are all saved.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connected a grafana dashboard to the database and have a RoboCDC dashboard</a:t>
            </a:r>
            <a:endParaRPr/>
          </a:p>
        </p:txBody>
      </p:sp>
      <p:sp>
        <p:nvSpPr>
          <p:cNvPr id="295" name="Google Shape;295;g13a76682f7b_0_222: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3a76682f7b_0_319: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sz="1300"/>
              <a:t>Here’s </a:t>
            </a:r>
            <a:r>
              <a:rPr lang="en" sz="1300"/>
              <a:t>the dashboard from our latest experiment.</a:t>
            </a:r>
            <a:endParaRPr sz="1300"/>
          </a:p>
        </p:txBody>
      </p:sp>
      <p:sp>
        <p:nvSpPr>
          <p:cNvPr id="304" name="Google Shape;304;g13a76682f7b_0_319: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2f3b07f35d_0_154: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But Does The Model and System 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tested the system by splitting the straws of the CDC into 2 halves in software to verify both the model and system worked.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orange half was kept at 2130V.</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blue half we controlled the high voltage using the ML system every 5 minutes.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did not use UQ </a:t>
            </a:r>
            <a:r>
              <a:rPr lang="en"/>
              <a:t>correction</a:t>
            </a:r>
            <a:r>
              <a:rPr lang="en"/>
              <a:t> for the cosmic test because the risk was low.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Half the physicists went on vacation during the experiment (that’s our detector expert in a skate ski race), and the other half monitored from their living room. This was truly autonomous.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should see stabilized gains on the ML-controlled side and we must verify all modules of the system work as expected.</a:t>
            </a:r>
            <a:endParaRPr/>
          </a:p>
          <a:p>
            <a:pPr indent="0" lvl="0" marL="0" rtl="0" algn="l">
              <a:spcBef>
                <a:spcPts val="0"/>
              </a:spcBef>
              <a:spcAft>
                <a:spcPts val="0"/>
              </a:spcAft>
              <a:buNone/>
            </a:pPr>
            <a:r>
              <a:rPr lang="en"/>
              <a:t>So, what did we see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r>
              <a:rPr lang="en">
                <a:solidFill>
                  <a:schemeClr val="dk1"/>
                </a:solidFill>
              </a:rPr>
              <a:t>For a cosmic ray test there is no electron beam. We set the current input parameter to 9 uA (micro amps, in case anyone asks), which was the current for which we had the most training data.</a:t>
            </a:r>
            <a:endParaRPr/>
          </a:p>
        </p:txBody>
      </p:sp>
      <p:sp>
        <p:nvSpPr>
          <p:cNvPr id="312" name="Google Shape;312;g12f3b07f35d_0_154: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2f3b07f35d_0_168: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The plot shows most probable value for gain for the controlled (blue side) vs. for the orange side that was not controlled. We extract the gain correction value from the orange and blue sides and hoped the blue would be flat and it 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MPV is extracted from a Landau fit to the pulse height from hits on track. </a:t>
            </a:r>
            <a:r>
              <a:rPr lang="en">
                <a:solidFill>
                  <a:schemeClr val="dk1"/>
                </a:solidFill>
              </a:rPr>
              <a:t>We were able to separate the tracks in the different sides of the CDC (via software) and then fit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highlight>
                  <a:schemeClr val="accent4"/>
                </a:highlight>
              </a:rPr>
              <a:t>[I need Torri’s description of how we got the MPV for the cosmic run in case I am asked]</a:t>
            </a:r>
            <a:endParaRPr>
              <a:highlight>
                <a:schemeClr val="accent4"/>
              </a:highlight>
            </a:endParaRPr>
          </a:p>
          <a:p>
            <a:pPr indent="0" lvl="0" marL="0" rtl="0" algn="l">
              <a:spcBef>
                <a:spcPts val="0"/>
              </a:spcBef>
              <a:spcAft>
                <a:spcPts val="0"/>
              </a:spcAft>
              <a:buNone/>
            </a:pPr>
            <a:r>
              <a:t/>
            </a:r>
            <a:endParaRPr>
              <a:highlight>
                <a:schemeClr val="accent4"/>
              </a:highlight>
            </a:endParaRPr>
          </a:p>
          <a:p>
            <a:pPr indent="0" lvl="0" marL="0" rtl="0" algn="l">
              <a:spcBef>
                <a:spcPts val="0"/>
              </a:spcBef>
              <a:spcAft>
                <a:spcPts val="0"/>
              </a:spcAft>
              <a:buNone/>
            </a:pPr>
            <a:r>
              <a:rPr lang="en">
                <a:highlight>
                  <a:schemeClr val="accent4"/>
                </a:highlight>
              </a:rPr>
              <a:t>Here we are plotting the Most Probable Value, extracted from a Landau fit to the pulse height from hits on </a:t>
            </a:r>
            <a:r>
              <a:rPr lang="en">
                <a:highlight>
                  <a:schemeClr val="accent4"/>
                </a:highlight>
              </a:rPr>
              <a:t>tracks</a:t>
            </a:r>
            <a:r>
              <a:rPr lang="en">
                <a:highlight>
                  <a:schemeClr val="accent4"/>
                </a:highlight>
              </a:rPr>
              <a:t>. </a:t>
            </a:r>
            <a:r>
              <a:rPr lang="en">
                <a:highlight>
                  <a:schemeClr val="accent4"/>
                </a:highlight>
              </a:rPr>
              <a:t>We were able to separate the tracks in the different sides of the CDC (via software) and then fit them. </a:t>
            </a:r>
            <a:r>
              <a:rPr lang="en">
                <a:highlight>
                  <a:schemeClr val="accent4"/>
                </a:highlight>
              </a:rPr>
              <a:t> You might not need to go in to that much detail, but the point is we would like to see this distribution be much more flat throughout the experiment even in the presence of changing atmospheric pressure, current, temperature, and whatever else. The GCFs are initially extracted using this method, but are later fine tuned with dE/dx (except for cosmics we do not have dE/dx information at all because there is no magnetic field, so this is our next best option). You could emphasize the orange is what we typically see during an experiment, because the HV is normally kept constant. The blue gives us a lot of confidence that adjusting the HV can stabilize the chamber gain. </a:t>
            </a:r>
            <a:endParaRPr>
              <a:highlight>
                <a:schemeClr val="accent4"/>
              </a:highligh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25" name="Google Shape;325;g12f3b07f35d_0_168: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3a76682f7b_0_21: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Thomas Jefferson National Accelerator Facility</a:t>
            </a:r>
            <a:r>
              <a:rPr lang="en"/>
              <a:t> is located in Newport News, Virginia and is home to the Continuous Electron Beam Accelerator Facility, or CEBAF, show from above. The accelerator serves 4 experimental halls.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initially focused on Hall D, outlined in red.</a:t>
            </a:r>
            <a:endParaRPr/>
          </a:p>
        </p:txBody>
      </p:sp>
      <p:sp>
        <p:nvSpPr>
          <p:cNvPr id="115" name="Google Shape;115;g13a76682f7b_0_21: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30f5d41761_2_7: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The blue line is much more stable than the orange line. SUCCESS!</a:t>
            </a:r>
            <a:endParaRPr/>
          </a:p>
        </p:txBody>
      </p:sp>
      <p:sp>
        <p:nvSpPr>
          <p:cNvPr id="334" name="Google Shape;334;g130f5d41761_2_7: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2f3b07f35d_0_189: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Our next steps are implementing the system during a beam-on experiment with UQ correction. Which is actually happening right now.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rPr lang="en"/>
              <a:t>We are very interested in calibration and control of multiple detector systems to optimize physics results.</a:t>
            </a:r>
            <a:endParaRPr/>
          </a:p>
        </p:txBody>
      </p:sp>
      <p:sp>
        <p:nvSpPr>
          <p:cNvPr id="343" name="Google Shape;343;g12f3b07f35d_0_189: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3a76682f7b_0_352: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Thank you to all the groups that contribute to this work.</a:t>
            </a:r>
            <a:endParaRPr/>
          </a:p>
        </p:txBody>
      </p:sp>
      <p:sp>
        <p:nvSpPr>
          <p:cNvPr id="353" name="Google Shape;353;g13a76682f7b_0_352: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3a76682f7b_0_342: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And I included some </a:t>
            </a:r>
            <a:r>
              <a:rPr lang="en"/>
              <a:t>references.</a:t>
            </a:r>
            <a:endParaRPr/>
          </a:p>
        </p:txBody>
      </p:sp>
      <p:sp>
        <p:nvSpPr>
          <p:cNvPr id="361" name="Google Shape;361;g13a76682f7b_0_342: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2032642a56_0_10: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This is a small step towards self-driving labs.</a:t>
            </a:r>
            <a:endParaRPr/>
          </a:p>
        </p:txBody>
      </p:sp>
      <p:sp>
        <p:nvSpPr>
          <p:cNvPr id="369" name="Google Shape;369;g12032642a56_0_10: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3a76682f7b_0_34: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Hall D is the home of the GlueX experiment. The GlueX detector is composed of multiple particle detectors.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rPr lang="en"/>
              <a:t>I have outlined a couple people in red to provide a scale for the detectors. </a:t>
            </a:r>
            <a:endParaRPr/>
          </a:p>
          <a:p>
            <a:pPr indent="0" lvl="0" marL="0" rtl="0" algn="l">
              <a:spcBef>
                <a:spcPts val="0"/>
              </a:spcBef>
              <a:spcAft>
                <a:spcPts val="0"/>
              </a:spcAft>
              <a:buClr>
                <a:schemeClr val="dk1"/>
              </a:buClr>
              <a:buSzPts val="1100"/>
              <a:buFont typeface="Arial"/>
              <a:buNone/>
            </a:pPr>
            <a:r>
              <a:rPr lang="en">
                <a:solidFill>
                  <a:schemeClr val="dk1"/>
                </a:solidFill>
              </a:rPr>
              <a:t>[CLICK]</a:t>
            </a:r>
            <a:endParaRPr/>
          </a:p>
          <a:p>
            <a:pPr indent="0" lvl="0" marL="0" rtl="0" algn="l">
              <a:spcBef>
                <a:spcPts val="0"/>
              </a:spcBef>
              <a:spcAft>
                <a:spcPts val="0"/>
              </a:spcAft>
              <a:buNone/>
            </a:pPr>
            <a:r>
              <a:rPr lang="en"/>
              <a:t>One of the detectors is the central drift chamber known as the CDC, shown on the left.</a:t>
            </a:r>
            <a:endParaRPr/>
          </a:p>
          <a:p>
            <a:pPr indent="0" lvl="0" marL="0" rtl="0" algn="l">
              <a:spcBef>
                <a:spcPts val="0"/>
              </a:spcBef>
              <a:spcAft>
                <a:spcPts val="0"/>
              </a:spcAft>
              <a:buNone/>
            </a:pPr>
            <a:r>
              <a:rPr lang="en"/>
              <a:t>On the right, the CDC is inside the red solenoid tube.</a:t>
            </a:r>
            <a:endParaRPr/>
          </a:p>
        </p:txBody>
      </p:sp>
      <p:sp>
        <p:nvSpPr>
          <p:cNvPr id="130" name="Google Shape;130;g13a76682f7b_0_34: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3a76682f7b_0_127: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330200" lvl="0" marL="457200" rtl="0" algn="l">
              <a:spcBef>
                <a:spcPts val="0"/>
              </a:spcBef>
              <a:spcAft>
                <a:spcPts val="0"/>
              </a:spcAft>
              <a:buClr>
                <a:schemeClr val="dk1"/>
              </a:buClr>
              <a:buSzPts val="1600"/>
              <a:buChar char="●"/>
            </a:pPr>
            <a:r>
              <a:rPr lang="en" sz="1400">
                <a:solidFill>
                  <a:schemeClr val="dk1"/>
                </a:solidFill>
                <a:latin typeface="Calibri"/>
                <a:ea typeface="Calibri"/>
                <a:cs typeface="Calibri"/>
                <a:sym typeface="Calibri"/>
              </a:rPr>
              <a:t>The CDC is used to detect, identify, and track charged particles.</a:t>
            </a:r>
            <a:endParaRPr sz="14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Char char="●"/>
            </a:pPr>
            <a:r>
              <a:rPr lang="en" sz="1400">
                <a:solidFill>
                  <a:schemeClr val="dk1"/>
                </a:solidFill>
                <a:latin typeface="Calibri"/>
                <a:ea typeface="Calibri"/>
                <a:cs typeface="Calibri"/>
                <a:sym typeface="Calibri"/>
              </a:rPr>
              <a:t>Within the CDC are over 35 hundred anode wires in Aluminized Mylar tubes filled with a gas mix- [prop]: I am holding one of the unused tubes.</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CLICK</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The CDC requires 2 calibrations: chamber gain, the focus of this talk, and a time to distance calibration.</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The gain calibration is the most straightforward and varies the most, +/- 33%</a:t>
            </a:r>
            <a:endParaRPr sz="14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There is </a:t>
            </a:r>
            <a:r>
              <a:rPr b="1" lang="en" sz="1400">
                <a:solidFill>
                  <a:schemeClr val="dk1"/>
                </a:solidFill>
                <a:latin typeface="Calibri"/>
                <a:ea typeface="Calibri"/>
                <a:cs typeface="Calibri"/>
                <a:sym typeface="Calibri"/>
              </a:rPr>
              <a:t>one </a:t>
            </a:r>
            <a:r>
              <a:rPr lang="en" sz="1400">
                <a:solidFill>
                  <a:schemeClr val="dk1"/>
                </a:solidFill>
                <a:latin typeface="Calibri"/>
                <a:ea typeface="Calibri"/>
                <a:cs typeface="Calibri"/>
                <a:sym typeface="Calibri"/>
              </a:rPr>
              <a:t>CDC control available: the operating voltage.</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en"/>
              <a:t>#### Gain calibration is primarily due to the condition of the gas in the tubes.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They are at these angle to increase resolution.</a:t>
            </a:r>
            <a:endParaRPr/>
          </a:p>
        </p:txBody>
      </p:sp>
      <p:sp>
        <p:nvSpPr>
          <p:cNvPr id="145" name="Google Shape;145;g13a76682f7b_0_127: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3a76682f7b_0_156: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Calibration of the CDC is required to provide reliable particle identification for physics analysis.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Calibrations are Iterative and time consuming and calibration of all Hall D detectors can take up to </a:t>
            </a:r>
            <a:r>
              <a:rPr b="1" lang="en"/>
              <a:t>months </a:t>
            </a:r>
            <a:r>
              <a:rPr lang="en"/>
              <a:t>depending on complexity.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rPr lang="en"/>
              <a:t>This is an impediment to analysis/publication.</a:t>
            </a:r>
            <a:endParaRPr/>
          </a:p>
          <a:p>
            <a:pPr indent="0" lvl="0" marL="0" rtl="0" algn="l">
              <a:spcBef>
                <a:spcPts val="0"/>
              </a:spcBef>
              <a:spcAft>
                <a:spcPts val="0"/>
              </a:spcAft>
              <a:buNone/>
            </a:pPr>
            <a:r>
              <a:rPr lang="en"/>
              <a:t>Conventionally, data is take in ~2 hour chunks, each known as a run. 2 hours because that is the time for which conditions are</a:t>
            </a:r>
            <a:r>
              <a:rPr lang="en"/>
              <a:t> stable enough for calibration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the CDC expert must keep an eye on weather, and has had to call shift workers if a storm is rolling through and ask them to stop and re-start a new run in order to have run data that is able to be calibrated.</a:t>
            </a:r>
            <a:endParaRPr/>
          </a:p>
          <a:p>
            <a:pPr indent="0" lvl="0" marL="0" rtl="0" algn="l">
              <a:spcBef>
                <a:spcPts val="0"/>
              </a:spcBef>
              <a:spcAft>
                <a:spcPts val="0"/>
              </a:spcAft>
              <a:buNone/>
            </a:pPr>
            <a:r>
              <a:rPr lang="en"/>
              <a:t>Even without storms, each time we stop and start a run we lose data during the minutes of downtime.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Clr>
                <a:schemeClr val="dk1"/>
              </a:buClr>
              <a:buSzPts val="1100"/>
              <a:buFont typeface="Arial"/>
              <a:buNone/>
            </a:pPr>
            <a:r>
              <a:rPr lang="en" sz="1300">
                <a:solidFill>
                  <a:schemeClr val="dk1"/>
                </a:solidFill>
              </a:rPr>
              <a:t>You can stabilize the HV and change the GCF through offline calibration, this is the conventional method</a:t>
            </a:r>
            <a:r>
              <a:rPr b="1" lang="en" sz="1300">
                <a:solidFill>
                  <a:schemeClr val="dk1"/>
                </a:solidFill>
              </a:rPr>
              <a:t> --OR-- </a:t>
            </a:r>
            <a:r>
              <a:rPr lang="en" sz="1300">
                <a:solidFill>
                  <a:schemeClr val="dk1"/>
                </a:solidFill>
              </a:rPr>
              <a:t>stabilize the GCF and change the HV - this is what we want to do so that we are calibrating via control, while online.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have </a:t>
            </a:r>
            <a:r>
              <a:rPr b="1" lang="en"/>
              <a:t>multiple </a:t>
            </a:r>
            <a:r>
              <a:rPr lang="en"/>
              <a:t>motivations for ML control and calibration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would like a system to adjust CDC HV to control for changing environmental and experimental conditions.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would also like to produce calibration constants while online.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a first step towards autonomously controlled detectors.</a:t>
            </a:r>
            <a:endParaRPr/>
          </a:p>
          <a:p>
            <a:pPr indent="0" lvl="0" marL="0" rtl="0" algn="l">
              <a:spcBef>
                <a:spcPts val="0"/>
              </a:spcBef>
              <a:spcAft>
                <a:spcPts val="0"/>
              </a:spcAft>
              <a:buNone/>
            </a:pPr>
            <a:r>
              <a:t/>
            </a:r>
            <a:endParaRPr/>
          </a:p>
        </p:txBody>
      </p:sp>
      <p:sp>
        <p:nvSpPr>
          <p:cNvPr id="158" name="Google Shape;158;g13a76682f7b_0_156: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3a76682f7b_0_179: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I’ve described</a:t>
            </a:r>
            <a:r>
              <a:rPr lang="en"/>
              <a:t> the motivation for a machine learning system to control CDC gain. Here’s a chart of the system, which, for this talk I will cheekily call RoboCDC.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designed the system to be modular, and have implemented RoboCDC.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I’ll describe the elements, including the Gaussian Process model.</a:t>
            </a:r>
            <a:endParaRPr/>
          </a:p>
        </p:txBody>
      </p:sp>
      <p:sp>
        <p:nvSpPr>
          <p:cNvPr id="175" name="Google Shape;175;g13a76682f7b_0_179: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3a76682f7b_0_193: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EPICS is the Experimental Physics and Industrial Control System and stores measurements of environmental and experimental conditions at JLab.</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RoboCDC created new EPICS variables: one is a toggle for whether RoboCDC is controlling CDC HV. This toggle enables the Control System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rPr lang="en"/>
              <a:t>to run RoboCDC in a predict-only mode without controlling the CDC high voltage, but still to predict and store the gain correct factor calibration constants.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rPr lang="en"/>
              <a:t>Additionally</a:t>
            </a:r>
            <a:r>
              <a:rPr lang="en"/>
              <a:t>, EPICS is the source of our near real time input features for Predict.</a:t>
            </a:r>
            <a:endParaRPr/>
          </a:p>
        </p:txBody>
      </p:sp>
      <p:sp>
        <p:nvSpPr>
          <p:cNvPr id="183" name="Google Shape;183;g13a76682f7b_0_193: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3a76682f7b_0_280: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The Control System retrieves configuration from EPICS and System Configuration, and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rPr lang="en"/>
              <a:t>controls when we reload the model,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rPr lang="en"/>
              <a:t>at what frequency we predict,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whether we recommend the high voltage to the CDC by updating an EPICS parameter for CDC high voltage set point,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rPr lang="en"/>
              <a:t>and logs all predictions.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[CLICK]</a:t>
            </a:r>
            <a:endParaRPr/>
          </a:p>
          <a:p>
            <a:pPr indent="0" lvl="0" marL="0" rtl="0" algn="l">
              <a:spcBef>
                <a:spcPts val="0"/>
              </a:spcBef>
              <a:spcAft>
                <a:spcPts val="0"/>
              </a:spcAft>
              <a:buNone/>
            </a:pPr>
            <a:r>
              <a:rPr lang="en"/>
              <a:t>The control system is also configured to work in either an autonomous or human-in-the-loop mode based on System Configuration.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a:t>
            </a:r>
            <a:r>
              <a:rPr lang="en">
                <a:solidFill>
                  <a:schemeClr val="dk1"/>
                </a:solidFill>
              </a:rPr>
              <a:t>If the CDC high voltage set point is updated the rate of change is ~10V/s and we expect to only see changes between 0 and 5 V.</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94" name="Google Shape;194;g13a76682f7b_0_280: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3a76682f7b_0_302: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457200" rtl="0" algn="l">
              <a:spcBef>
                <a:spcPts val="0"/>
              </a:spcBef>
              <a:spcAft>
                <a:spcPts val="0"/>
              </a:spcAft>
              <a:buNone/>
            </a:pPr>
            <a:r>
              <a:rPr lang="en" sz="1300"/>
              <a:t>Our model predicts the gain correction factor, so how do we determine how to set the CDC high voltage?</a:t>
            </a:r>
            <a:endParaRPr sz="1300"/>
          </a:p>
          <a:p>
            <a:pPr indent="0" lvl="0" marL="457200" rtl="0" algn="l">
              <a:spcBef>
                <a:spcPts val="0"/>
              </a:spcBef>
              <a:spcAft>
                <a:spcPts val="0"/>
              </a:spcAft>
              <a:buNone/>
            </a:pPr>
            <a:r>
              <a:t/>
            </a:r>
            <a:endParaRPr sz="1300"/>
          </a:p>
          <a:p>
            <a:pPr indent="-311150" lvl="0" marL="457200" rtl="0" algn="l">
              <a:spcBef>
                <a:spcPts val="0"/>
              </a:spcBef>
              <a:spcAft>
                <a:spcPts val="0"/>
              </a:spcAft>
              <a:buSzPts val="1300"/>
              <a:buAutoNum type="arabicPeriod"/>
            </a:pPr>
            <a:r>
              <a:rPr lang="en" sz="1300"/>
              <a:t>Well, we know there is a relationship between voltage and gain</a:t>
            </a:r>
            <a:endParaRPr sz="1300"/>
          </a:p>
          <a:p>
            <a:pPr indent="-311150" lvl="0" marL="457200" rtl="0" algn="l">
              <a:spcBef>
                <a:spcPts val="0"/>
              </a:spcBef>
              <a:spcAft>
                <a:spcPts val="0"/>
              </a:spcAft>
              <a:buSzPts val="1300"/>
              <a:buAutoNum type="arabicPeriod"/>
            </a:pPr>
            <a:r>
              <a:rPr lang="en" sz="1300"/>
              <a:t>We train the model to predict a gain correction factor</a:t>
            </a:r>
            <a:endParaRPr sz="1300"/>
          </a:p>
          <a:p>
            <a:pPr indent="-311150" lvl="0" marL="457200" rtl="0" algn="l">
              <a:spcBef>
                <a:spcPts val="0"/>
              </a:spcBef>
              <a:spcAft>
                <a:spcPts val="0"/>
              </a:spcAft>
              <a:buSzPts val="1300"/>
              <a:buAutoNum type="arabicPeriod"/>
            </a:pPr>
            <a:r>
              <a:rPr lang="en" sz="1300"/>
              <a:t>Then, the Control System uses the gain correction factor prediction to identify a stabilizing high voltage using the known relationship shown in the plot, </a:t>
            </a:r>
            <a:r>
              <a:rPr b="1" lang="en" sz="1300"/>
              <a:t>and </a:t>
            </a:r>
            <a:r>
              <a:rPr lang="en" sz="1300"/>
              <a:t>we also </a:t>
            </a:r>
            <a:r>
              <a:rPr lang="en" sz="1300"/>
              <a:t>have</a:t>
            </a:r>
            <a:r>
              <a:rPr lang="en" sz="1300"/>
              <a:t> the corresponding gain correction factor calibration.</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 You can stabilize the HV and change the GCF --OR-- stabilize the GCF and change the HV - this is what we want to do so that we are calibrating while online.</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##Two normalization calcs: the quadratic HV relationship and the ratio comparing the GCF at 2125V.</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a:t>
            </a:r>
            <a:r>
              <a:rPr lang="en" sz="1300"/>
              <a:t>The Control System initialization uses the known behavior of relative gain vs. HV to find the desired HV based on the predicted gain correction factor.</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##During RoboCDC initialization the CDC is operated at 2125V and the Control System asks for the predicted gain correction facts at ideal pressure. </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##This becomes our ideal GCF. Then in production </a:t>
            </a:r>
            <a:r>
              <a:rPr lang="en" sz="1300"/>
              <a:t>the</a:t>
            </a:r>
            <a:r>
              <a:rPr lang="en" sz="1300"/>
              <a:t> Control System asks for the predicted gain correction factor at </a:t>
            </a:r>
            <a:r>
              <a:rPr lang="en" sz="1300"/>
              <a:t>prevailing</a:t>
            </a:r>
            <a:r>
              <a:rPr lang="en" sz="1300"/>
              <a:t> conditions and calculates the relative change in gain needed using known behavior of relative gain vs HV to find our new CDC HV set point.</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a:t>####The relationship comes from historical data. We know how this detector behaves in terms of gain when changing high voltage from high voltage scans done for every past run period.</a:t>
            </a:r>
            <a:endParaRPr sz="1300"/>
          </a:p>
          <a:p>
            <a:pPr indent="0" lvl="0" marL="0" rtl="0" algn="l">
              <a:spcBef>
                <a:spcPts val="0"/>
              </a:spcBef>
              <a:spcAft>
                <a:spcPts val="0"/>
              </a:spcAft>
              <a:buNone/>
            </a:pPr>
            <a:r>
              <a:t/>
            </a:r>
            <a:endParaRPr/>
          </a:p>
        </p:txBody>
      </p:sp>
      <p:sp>
        <p:nvSpPr>
          <p:cNvPr id="208" name="Google Shape;208;g13a76682f7b_0_302:notes"/>
          <p:cNvSpPr/>
          <p:nvPr>
            <p:ph idx="2" type="sldImg"/>
          </p:nvPr>
        </p:nvSpPr>
        <p:spPr>
          <a:xfrm>
            <a:off x="381184" y="685795"/>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56" name="Shape 56"/>
        <p:cNvGrpSpPr/>
        <p:nvPr/>
      </p:nvGrpSpPr>
      <p:grpSpPr>
        <a:xfrm>
          <a:off x="0" y="0"/>
          <a:ext cx="0" cy="0"/>
          <a:chOff x="0" y="0"/>
          <a:chExt cx="0" cy="0"/>
        </a:xfrm>
      </p:grpSpPr>
      <p:sp>
        <p:nvSpPr>
          <p:cNvPr id="57" name="Google Shape;57;p14"/>
          <p:cNvSpPr txBox="1"/>
          <p:nvPr>
            <p:ph type="title"/>
          </p:nvPr>
        </p:nvSpPr>
        <p:spPr>
          <a:xfrm>
            <a:off x="457200" y="146070"/>
            <a:ext cx="8229240" cy="2980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4"/>
          <p:cNvSpPr txBox="1"/>
          <p:nvPr>
            <p:ph idx="1" type="subTitle"/>
          </p:nvPr>
        </p:nvSpPr>
        <p:spPr>
          <a:xfrm>
            <a:off x="457200" y="1200150"/>
            <a:ext cx="8229240" cy="339417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59" name="Shape 5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60" name="Shape 60"/>
        <p:cNvGrpSpPr/>
        <p:nvPr/>
      </p:nvGrpSpPr>
      <p:grpSpPr>
        <a:xfrm>
          <a:off x="0" y="0"/>
          <a:ext cx="0" cy="0"/>
          <a:chOff x="0" y="0"/>
          <a:chExt cx="0" cy="0"/>
        </a:xfrm>
      </p:grpSpPr>
      <p:sp>
        <p:nvSpPr>
          <p:cNvPr id="61" name="Google Shape;61;p16"/>
          <p:cNvSpPr txBox="1"/>
          <p:nvPr>
            <p:ph type="title"/>
          </p:nvPr>
        </p:nvSpPr>
        <p:spPr>
          <a:xfrm>
            <a:off x="457200" y="146070"/>
            <a:ext cx="8229240" cy="2980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6"/>
          <p:cNvSpPr txBox="1"/>
          <p:nvPr>
            <p:ph idx="1" type="body"/>
          </p:nvPr>
        </p:nvSpPr>
        <p:spPr>
          <a:xfrm>
            <a:off x="457200" y="1200150"/>
            <a:ext cx="8229240" cy="339417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63" name="Shape 63"/>
        <p:cNvGrpSpPr/>
        <p:nvPr/>
      </p:nvGrpSpPr>
      <p:grpSpPr>
        <a:xfrm>
          <a:off x="0" y="0"/>
          <a:ext cx="0" cy="0"/>
          <a:chOff x="0" y="0"/>
          <a:chExt cx="0" cy="0"/>
        </a:xfrm>
      </p:grpSpPr>
      <p:sp>
        <p:nvSpPr>
          <p:cNvPr id="64" name="Google Shape;64;p17"/>
          <p:cNvSpPr txBox="1"/>
          <p:nvPr>
            <p:ph type="title"/>
          </p:nvPr>
        </p:nvSpPr>
        <p:spPr>
          <a:xfrm>
            <a:off x="457200" y="146070"/>
            <a:ext cx="8229240" cy="2980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7"/>
          <p:cNvSpPr txBox="1"/>
          <p:nvPr>
            <p:ph idx="1" type="body"/>
          </p:nvPr>
        </p:nvSpPr>
        <p:spPr>
          <a:xfrm>
            <a:off x="457200" y="1200150"/>
            <a:ext cx="4015800" cy="339417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66" name="Google Shape;66;p17"/>
          <p:cNvSpPr txBox="1"/>
          <p:nvPr>
            <p:ph idx="2" type="body"/>
          </p:nvPr>
        </p:nvSpPr>
        <p:spPr>
          <a:xfrm>
            <a:off x="4674240" y="1200150"/>
            <a:ext cx="4015800" cy="339417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 name="Shape 67"/>
        <p:cNvGrpSpPr/>
        <p:nvPr/>
      </p:nvGrpSpPr>
      <p:grpSpPr>
        <a:xfrm>
          <a:off x="0" y="0"/>
          <a:ext cx="0" cy="0"/>
          <a:chOff x="0" y="0"/>
          <a:chExt cx="0" cy="0"/>
        </a:xfrm>
      </p:grpSpPr>
      <p:sp>
        <p:nvSpPr>
          <p:cNvPr id="68" name="Google Shape;68;p18"/>
          <p:cNvSpPr txBox="1"/>
          <p:nvPr>
            <p:ph type="title"/>
          </p:nvPr>
        </p:nvSpPr>
        <p:spPr>
          <a:xfrm>
            <a:off x="457200" y="146070"/>
            <a:ext cx="8229240" cy="2980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69" name="Shape 69"/>
        <p:cNvGrpSpPr/>
        <p:nvPr/>
      </p:nvGrpSpPr>
      <p:grpSpPr>
        <a:xfrm>
          <a:off x="0" y="0"/>
          <a:ext cx="0" cy="0"/>
          <a:chOff x="0" y="0"/>
          <a:chExt cx="0" cy="0"/>
        </a:xfrm>
      </p:grpSpPr>
      <p:sp>
        <p:nvSpPr>
          <p:cNvPr id="70" name="Google Shape;70;p19"/>
          <p:cNvSpPr txBox="1"/>
          <p:nvPr>
            <p:ph idx="1" type="subTitle"/>
          </p:nvPr>
        </p:nvSpPr>
        <p:spPr>
          <a:xfrm>
            <a:off x="457200" y="146070"/>
            <a:ext cx="8229240" cy="138267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71" name="Shape 71"/>
        <p:cNvGrpSpPr/>
        <p:nvPr/>
      </p:nvGrpSpPr>
      <p:grpSpPr>
        <a:xfrm>
          <a:off x="0" y="0"/>
          <a:ext cx="0" cy="0"/>
          <a:chOff x="0" y="0"/>
          <a:chExt cx="0" cy="0"/>
        </a:xfrm>
      </p:grpSpPr>
      <p:sp>
        <p:nvSpPr>
          <p:cNvPr id="72" name="Google Shape;72;p20"/>
          <p:cNvSpPr txBox="1"/>
          <p:nvPr>
            <p:ph type="title"/>
          </p:nvPr>
        </p:nvSpPr>
        <p:spPr>
          <a:xfrm>
            <a:off x="457200" y="146070"/>
            <a:ext cx="8229240" cy="2980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0"/>
          <p:cNvSpPr txBox="1"/>
          <p:nvPr>
            <p:ph idx="1" type="body"/>
          </p:nvPr>
        </p:nvSpPr>
        <p:spPr>
          <a:xfrm>
            <a:off x="457200" y="1200150"/>
            <a:ext cx="40158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4" name="Google Shape;74;p20"/>
          <p:cNvSpPr txBox="1"/>
          <p:nvPr>
            <p:ph idx="2" type="body"/>
          </p:nvPr>
        </p:nvSpPr>
        <p:spPr>
          <a:xfrm>
            <a:off x="4674240" y="1200150"/>
            <a:ext cx="4015800" cy="339417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5" name="Google Shape;75;p20"/>
          <p:cNvSpPr txBox="1"/>
          <p:nvPr>
            <p:ph idx="3" type="body"/>
          </p:nvPr>
        </p:nvSpPr>
        <p:spPr>
          <a:xfrm>
            <a:off x="457200" y="2973240"/>
            <a:ext cx="40158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76" name="Shape 76"/>
        <p:cNvGrpSpPr/>
        <p:nvPr/>
      </p:nvGrpSpPr>
      <p:grpSpPr>
        <a:xfrm>
          <a:off x="0" y="0"/>
          <a:ext cx="0" cy="0"/>
          <a:chOff x="0" y="0"/>
          <a:chExt cx="0" cy="0"/>
        </a:xfrm>
      </p:grpSpPr>
      <p:sp>
        <p:nvSpPr>
          <p:cNvPr id="77" name="Google Shape;77;p21"/>
          <p:cNvSpPr txBox="1"/>
          <p:nvPr>
            <p:ph type="title"/>
          </p:nvPr>
        </p:nvSpPr>
        <p:spPr>
          <a:xfrm>
            <a:off x="457200" y="146070"/>
            <a:ext cx="8229240" cy="2980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1"/>
          <p:cNvSpPr txBox="1"/>
          <p:nvPr>
            <p:ph idx="1" type="body"/>
          </p:nvPr>
        </p:nvSpPr>
        <p:spPr>
          <a:xfrm>
            <a:off x="457200" y="1200150"/>
            <a:ext cx="4015800" cy="339417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9" name="Google Shape;79;p21"/>
          <p:cNvSpPr txBox="1"/>
          <p:nvPr>
            <p:ph idx="2" type="body"/>
          </p:nvPr>
        </p:nvSpPr>
        <p:spPr>
          <a:xfrm>
            <a:off x="4674240" y="1200150"/>
            <a:ext cx="40158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0" name="Google Shape;80;p21"/>
          <p:cNvSpPr txBox="1"/>
          <p:nvPr>
            <p:ph idx="3" type="body"/>
          </p:nvPr>
        </p:nvSpPr>
        <p:spPr>
          <a:xfrm>
            <a:off x="4674240" y="2973240"/>
            <a:ext cx="40158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81" name="Shape 81"/>
        <p:cNvGrpSpPr/>
        <p:nvPr/>
      </p:nvGrpSpPr>
      <p:grpSpPr>
        <a:xfrm>
          <a:off x="0" y="0"/>
          <a:ext cx="0" cy="0"/>
          <a:chOff x="0" y="0"/>
          <a:chExt cx="0" cy="0"/>
        </a:xfrm>
      </p:grpSpPr>
      <p:sp>
        <p:nvSpPr>
          <p:cNvPr id="82" name="Google Shape;82;p22"/>
          <p:cNvSpPr txBox="1"/>
          <p:nvPr>
            <p:ph type="title"/>
          </p:nvPr>
        </p:nvSpPr>
        <p:spPr>
          <a:xfrm>
            <a:off x="457200" y="146070"/>
            <a:ext cx="8229240" cy="2980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2"/>
          <p:cNvSpPr txBox="1"/>
          <p:nvPr>
            <p:ph idx="1" type="body"/>
          </p:nvPr>
        </p:nvSpPr>
        <p:spPr>
          <a:xfrm>
            <a:off x="457200" y="1200150"/>
            <a:ext cx="40158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4" name="Google Shape;84;p22"/>
          <p:cNvSpPr txBox="1"/>
          <p:nvPr>
            <p:ph idx="2" type="body"/>
          </p:nvPr>
        </p:nvSpPr>
        <p:spPr>
          <a:xfrm>
            <a:off x="4674240" y="1200150"/>
            <a:ext cx="40158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5" name="Google Shape;85;p22"/>
          <p:cNvSpPr txBox="1"/>
          <p:nvPr>
            <p:ph idx="3" type="body"/>
          </p:nvPr>
        </p:nvSpPr>
        <p:spPr>
          <a:xfrm>
            <a:off x="457200" y="2973240"/>
            <a:ext cx="822924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86" name="Shape 86"/>
        <p:cNvGrpSpPr/>
        <p:nvPr/>
      </p:nvGrpSpPr>
      <p:grpSpPr>
        <a:xfrm>
          <a:off x="0" y="0"/>
          <a:ext cx="0" cy="0"/>
          <a:chOff x="0" y="0"/>
          <a:chExt cx="0" cy="0"/>
        </a:xfrm>
      </p:grpSpPr>
      <p:sp>
        <p:nvSpPr>
          <p:cNvPr id="87" name="Google Shape;87;p23"/>
          <p:cNvSpPr txBox="1"/>
          <p:nvPr>
            <p:ph type="title"/>
          </p:nvPr>
        </p:nvSpPr>
        <p:spPr>
          <a:xfrm>
            <a:off x="457200" y="146070"/>
            <a:ext cx="8229240" cy="2980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23"/>
          <p:cNvSpPr txBox="1"/>
          <p:nvPr>
            <p:ph idx="1" type="body"/>
          </p:nvPr>
        </p:nvSpPr>
        <p:spPr>
          <a:xfrm>
            <a:off x="457200" y="1200150"/>
            <a:ext cx="822924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9" name="Google Shape;89;p23"/>
          <p:cNvSpPr txBox="1"/>
          <p:nvPr>
            <p:ph idx="2" type="body"/>
          </p:nvPr>
        </p:nvSpPr>
        <p:spPr>
          <a:xfrm>
            <a:off x="457200" y="2973240"/>
            <a:ext cx="822924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90" name="Shape 90"/>
        <p:cNvGrpSpPr/>
        <p:nvPr/>
      </p:nvGrpSpPr>
      <p:grpSpPr>
        <a:xfrm>
          <a:off x="0" y="0"/>
          <a:ext cx="0" cy="0"/>
          <a:chOff x="0" y="0"/>
          <a:chExt cx="0" cy="0"/>
        </a:xfrm>
      </p:grpSpPr>
      <p:sp>
        <p:nvSpPr>
          <p:cNvPr id="91" name="Google Shape;91;p24"/>
          <p:cNvSpPr txBox="1"/>
          <p:nvPr>
            <p:ph type="title"/>
          </p:nvPr>
        </p:nvSpPr>
        <p:spPr>
          <a:xfrm>
            <a:off x="457200" y="146070"/>
            <a:ext cx="8229240" cy="2980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4"/>
          <p:cNvSpPr txBox="1"/>
          <p:nvPr>
            <p:ph idx="1" type="body"/>
          </p:nvPr>
        </p:nvSpPr>
        <p:spPr>
          <a:xfrm>
            <a:off x="457200" y="1200150"/>
            <a:ext cx="40158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3" name="Google Shape;93;p24"/>
          <p:cNvSpPr txBox="1"/>
          <p:nvPr>
            <p:ph idx="2" type="body"/>
          </p:nvPr>
        </p:nvSpPr>
        <p:spPr>
          <a:xfrm>
            <a:off x="4674240" y="1200150"/>
            <a:ext cx="40158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4" name="Google Shape;94;p24"/>
          <p:cNvSpPr txBox="1"/>
          <p:nvPr>
            <p:ph idx="3" type="body"/>
          </p:nvPr>
        </p:nvSpPr>
        <p:spPr>
          <a:xfrm>
            <a:off x="457200" y="2973240"/>
            <a:ext cx="40158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5" name="Google Shape;95;p24"/>
          <p:cNvSpPr txBox="1"/>
          <p:nvPr>
            <p:ph idx="4" type="body"/>
          </p:nvPr>
        </p:nvSpPr>
        <p:spPr>
          <a:xfrm>
            <a:off x="4674240" y="2973240"/>
            <a:ext cx="40158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96" name="Shape 96"/>
        <p:cNvGrpSpPr/>
        <p:nvPr/>
      </p:nvGrpSpPr>
      <p:grpSpPr>
        <a:xfrm>
          <a:off x="0" y="0"/>
          <a:ext cx="0" cy="0"/>
          <a:chOff x="0" y="0"/>
          <a:chExt cx="0" cy="0"/>
        </a:xfrm>
      </p:grpSpPr>
      <p:sp>
        <p:nvSpPr>
          <p:cNvPr id="97" name="Google Shape;97;p25"/>
          <p:cNvSpPr txBox="1"/>
          <p:nvPr>
            <p:ph type="title"/>
          </p:nvPr>
        </p:nvSpPr>
        <p:spPr>
          <a:xfrm>
            <a:off x="457200" y="146070"/>
            <a:ext cx="8229240" cy="29808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5"/>
          <p:cNvSpPr txBox="1"/>
          <p:nvPr>
            <p:ph idx="1" type="body"/>
          </p:nvPr>
        </p:nvSpPr>
        <p:spPr>
          <a:xfrm>
            <a:off x="457200" y="1200150"/>
            <a:ext cx="26496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9" name="Google Shape;99;p25"/>
          <p:cNvSpPr txBox="1"/>
          <p:nvPr>
            <p:ph idx="2" type="body"/>
          </p:nvPr>
        </p:nvSpPr>
        <p:spPr>
          <a:xfrm>
            <a:off x="3239640" y="1200150"/>
            <a:ext cx="26496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0" name="Google Shape;100;p25"/>
          <p:cNvSpPr txBox="1"/>
          <p:nvPr>
            <p:ph idx="3" type="body"/>
          </p:nvPr>
        </p:nvSpPr>
        <p:spPr>
          <a:xfrm>
            <a:off x="6022080" y="1200150"/>
            <a:ext cx="26496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1" name="Google Shape;101;p25"/>
          <p:cNvSpPr txBox="1"/>
          <p:nvPr>
            <p:ph idx="4" type="body"/>
          </p:nvPr>
        </p:nvSpPr>
        <p:spPr>
          <a:xfrm>
            <a:off x="457200" y="2973240"/>
            <a:ext cx="26496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2" name="Google Shape;102;p25"/>
          <p:cNvSpPr txBox="1"/>
          <p:nvPr>
            <p:ph idx="5" type="body"/>
          </p:nvPr>
        </p:nvSpPr>
        <p:spPr>
          <a:xfrm>
            <a:off x="3239640" y="2973240"/>
            <a:ext cx="26496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3" name="Google Shape;103;p25"/>
          <p:cNvSpPr txBox="1"/>
          <p:nvPr>
            <p:ph idx="6" type="body"/>
          </p:nvPr>
        </p:nvSpPr>
        <p:spPr>
          <a:xfrm>
            <a:off x="6022080" y="2973240"/>
            <a:ext cx="2649600" cy="1618920"/>
          </a:xfrm>
          <a:prstGeom prst="rect">
            <a:avLst/>
          </a:prstGeom>
          <a:noFill/>
          <a:ln>
            <a:noFill/>
          </a:ln>
        </p:spPr>
        <p:txBody>
          <a:bodyPr anchorCtr="0" anchor="t" bIns="0" lIns="0" spcFirstLastPara="1" rIns="0" wrap="square" tIns="0">
            <a:no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3.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85800" y="1597860"/>
            <a:ext cx="7772040" cy="11021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52" name="Google Shape;52;p13"/>
          <p:cNvSpPr txBox="1"/>
          <p:nvPr>
            <p:ph idx="10" type="dt"/>
          </p:nvPr>
        </p:nvSpPr>
        <p:spPr>
          <a:xfrm>
            <a:off x="3505320" y="4795740"/>
            <a:ext cx="2133360" cy="27351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53" name="Google Shape;53;p13"/>
          <p:cNvSpPr txBox="1"/>
          <p:nvPr>
            <p:ph idx="11" type="ftr"/>
          </p:nvPr>
        </p:nvSpPr>
        <p:spPr>
          <a:xfrm>
            <a:off x="3124080" y="4767390"/>
            <a:ext cx="2895120" cy="273510"/>
          </a:xfrm>
          <a:prstGeom prst="rect">
            <a:avLst/>
          </a:prstGeom>
          <a:noFill/>
          <a:ln>
            <a:noFill/>
          </a:ln>
        </p:spPr>
        <p:txBody>
          <a:bodyPr anchorCtr="0" anchor="t" bIns="45000" lIns="90000" spcFirstLastPara="1" rIns="90000" wrap="square" tIns="4500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54" name="Google Shape;54;p13"/>
          <p:cNvSpPr txBox="1"/>
          <p:nvPr>
            <p:ph idx="12" type="sldNum"/>
          </p:nvPr>
        </p:nvSpPr>
        <p:spPr>
          <a:xfrm>
            <a:off x="3505320" y="4984200"/>
            <a:ext cx="2133360" cy="14229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buNone/>
              <a:defRPr b="0" i="0" sz="1000" u="none" cap="none" strike="noStrike">
                <a:solidFill>
                  <a:schemeClr val="lt1"/>
                </a:solidFill>
                <a:latin typeface="EB Garamond"/>
                <a:ea typeface="EB Garamond"/>
                <a:cs typeface="EB Garamond"/>
                <a:sym typeface="EB Garamond"/>
              </a:defRPr>
            </a:lvl1pPr>
            <a:lvl2pPr indent="0" lvl="1" marL="0" marR="0" rtl="0" algn="ctr">
              <a:lnSpc>
                <a:spcPct val="100000"/>
              </a:lnSpc>
              <a:spcBef>
                <a:spcPts val="0"/>
              </a:spcBef>
              <a:buNone/>
              <a:defRPr b="0" i="0" sz="1000" u="none" cap="none" strike="noStrike">
                <a:solidFill>
                  <a:schemeClr val="lt1"/>
                </a:solidFill>
                <a:latin typeface="EB Garamond"/>
                <a:ea typeface="EB Garamond"/>
                <a:cs typeface="EB Garamond"/>
                <a:sym typeface="EB Garamond"/>
              </a:defRPr>
            </a:lvl2pPr>
            <a:lvl3pPr indent="0" lvl="2" marL="0" marR="0" rtl="0" algn="ctr">
              <a:lnSpc>
                <a:spcPct val="100000"/>
              </a:lnSpc>
              <a:spcBef>
                <a:spcPts val="0"/>
              </a:spcBef>
              <a:buNone/>
              <a:defRPr b="0" i="0" sz="1000" u="none" cap="none" strike="noStrike">
                <a:solidFill>
                  <a:schemeClr val="lt1"/>
                </a:solidFill>
                <a:latin typeface="EB Garamond"/>
                <a:ea typeface="EB Garamond"/>
                <a:cs typeface="EB Garamond"/>
                <a:sym typeface="EB Garamond"/>
              </a:defRPr>
            </a:lvl3pPr>
            <a:lvl4pPr indent="0" lvl="3" marL="0" marR="0" rtl="0" algn="ctr">
              <a:lnSpc>
                <a:spcPct val="100000"/>
              </a:lnSpc>
              <a:spcBef>
                <a:spcPts val="0"/>
              </a:spcBef>
              <a:buNone/>
              <a:defRPr b="0" i="0" sz="1000" u="none" cap="none" strike="noStrike">
                <a:solidFill>
                  <a:schemeClr val="lt1"/>
                </a:solidFill>
                <a:latin typeface="EB Garamond"/>
                <a:ea typeface="EB Garamond"/>
                <a:cs typeface="EB Garamond"/>
                <a:sym typeface="EB Garamond"/>
              </a:defRPr>
            </a:lvl4pPr>
            <a:lvl5pPr indent="0" lvl="4" marL="0" marR="0" rtl="0" algn="ctr">
              <a:lnSpc>
                <a:spcPct val="100000"/>
              </a:lnSpc>
              <a:spcBef>
                <a:spcPts val="0"/>
              </a:spcBef>
              <a:buNone/>
              <a:defRPr b="0" i="0" sz="1000" u="none" cap="none" strike="noStrike">
                <a:solidFill>
                  <a:schemeClr val="lt1"/>
                </a:solidFill>
                <a:latin typeface="EB Garamond"/>
                <a:ea typeface="EB Garamond"/>
                <a:cs typeface="EB Garamond"/>
                <a:sym typeface="EB Garamond"/>
              </a:defRPr>
            </a:lvl5pPr>
            <a:lvl6pPr indent="0" lvl="5" marL="0" marR="0" rtl="0" algn="ctr">
              <a:lnSpc>
                <a:spcPct val="100000"/>
              </a:lnSpc>
              <a:spcBef>
                <a:spcPts val="0"/>
              </a:spcBef>
              <a:buNone/>
              <a:defRPr b="0" i="0" sz="1000" u="none" cap="none" strike="noStrike">
                <a:solidFill>
                  <a:schemeClr val="lt1"/>
                </a:solidFill>
                <a:latin typeface="EB Garamond"/>
                <a:ea typeface="EB Garamond"/>
                <a:cs typeface="EB Garamond"/>
                <a:sym typeface="EB Garamond"/>
              </a:defRPr>
            </a:lvl6pPr>
            <a:lvl7pPr indent="0" lvl="6" marL="0" marR="0" rtl="0" algn="ctr">
              <a:lnSpc>
                <a:spcPct val="100000"/>
              </a:lnSpc>
              <a:spcBef>
                <a:spcPts val="0"/>
              </a:spcBef>
              <a:buNone/>
              <a:defRPr b="0" i="0" sz="1000" u="none" cap="none" strike="noStrike">
                <a:solidFill>
                  <a:schemeClr val="lt1"/>
                </a:solidFill>
                <a:latin typeface="EB Garamond"/>
                <a:ea typeface="EB Garamond"/>
                <a:cs typeface="EB Garamond"/>
                <a:sym typeface="EB Garamond"/>
              </a:defRPr>
            </a:lvl7pPr>
            <a:lvl8pPr indent="0" lvl="7" marL="0" marR="0" rtl="0" algn="ctr">
              <a:lnSpc>
                <a:spcPct val="100000"/>
              </a:lnSpc>
              <a:spcBef>
                <a:spcPts val="0"/>
              </a:spcBef>
              <a:buNone/>
              <a:defRPr b="0" i="0" sz="1000" u="none" cap="none" strike="noStrike">
                <a:solidFill>
                  <a:schemeClr val="lt1"/>
                </a:solidFill>
                <a:latin typeface="EB Garamond"/>
                <a:ea typeface="EB Garamond"/>
                <a:cs typeface="EB Garamond"/>
                <a:sym typeface="EB Garamond"/>
              </a:defRPr>
            </a:lvl8pPr>
            <a:lvl9pPr indent="0" lvl="8" marL="0" marR="0" rtl="0" algn="ctr">
              <a:lnSpc>
                <a:spcPct val="100000"/>
              </a:lnSpc>
              <a:spcBef>
                <a:spcPts val="0"/>
              </a:spcBef>
              <a:buNone/>
              <a:defRPr b="0" i="0" sz="1000" u="none" cap="none" strike="noStrike">
                <a:solidFill>
                  <a:schemeClr val="lt1"/>
                </a:solidFill>
                <a:latin typeface="EB Garamond"/>
                <a:ea typeface="EB Garamond"/>
                <a:cs typeface="EB Garamond"/>
                <a:sym typeface="EB Garamond"/>
              </a:defRPr>
            </a:lvl9pPr>
          </a:lstStyle>
          <a:p>
            <a:pPr indent="0" lvl="0" marL="0" rtl="0" algn="ctr">
              <a:spcBef>
                <a:spcPts val="0"/>
              </a:spcBef>
              <a:spcAft>
                <a:spcPts val="0"/>
              </a:spcAft>
              <a:buNone/>
            </a:pPr>
            <a:fld id="{00000000-1234-1234-1234-123412341234}" type="slidenum">
              <a:rPr lang="en"/>
              <a:t>‹#›</a:t>
            </a:fld>
            <a:endParaRPr>
              <a:latin typeface="Times New Roman"/>
              <a:ea typeface="Times New Roman"/>
              <a:cs typeface="Times New Roman"/>
              <a:sym typeface="Times New Roman"/>
            </a:endParaRPr>
          </a:p>
        </p:txBody>
      </p:sp>
      <p:sp>
        <p:nvSpPr>
          <p:cNvPr id="55" name="Google Shape;55;p13"/>
          <p:cNvSpPr txBox="1"/>
          <p:nvPr>
            <p:ph idx="1" type="body"/>
          </p:nvPr>
        </p:nvSpPr>
        <p:spPr>
          <a:xfrm>
            <a:off x="457200" y="1203390"/>
            <a:ext cx="8229240" cy="298296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33.png"/><Relationship Id="rId5" Type="http://schemas.openxmlformats.org/officeDocument/2006/relationships/image" Target="../media/image3.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17.jpg"/><Relationship Id="rId5"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19.jp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8.jp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8.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8.jp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8.jp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8.jpg"/><Relationship Id="rId4"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8.jp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1.png"/><Relationship Id="rId5"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8.jp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8.jp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8.jpg"/><Relationship Id="rId4" Type="http://schemas.openxmlformats.org/officeDocument/2006/relationships/hyperlink" Target="http://www.gluex.org/thanks" TargetMode="External"/></Relationships>
</file>

<file path=ppt/slides/_rels/slide23.xml.rels><?xml version="1.0" encoding="UTF-8" standalone="yes"?><Relationships xmlns="http://schemas.openxmlformats.org/package/2006/relationships"><Relationship Id="rId10" Type="http://schemas.openxmlformats.org/officeDocument/2006/relationships/hyperlink" Target="https://doi.org/10.1088/1748-0221/17/03/C03043" TargetMode="External"/><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8.jpg"/><Relationship Id="rId4" Type="http://schemas.openxmlformats.org/officeDocument/2006/relationships/hyperlink" Target="https://doi.org/10.1016/j.nima.2020.164807" TargetMode="External"/><Relationship Id="rId9" Type="http://schemas.openxmlformats.org/officeDocument/2006/relationships/hyperlink" Target="https://doi.org/10.1088/1748-0221/17/03/C03043" TargetMode="External"/><Relationship Id="rId5" Type="http://schemas.openxmlformats.org/officeDocument/2006/relationships/hyperlink" Target="https://doi.org/10.1016/j.nima.2020.164807" TargetMode="External"/><Relationship Id="rId6" Type="http://schemas.openxmlformats.org/officeDocument/2006/relationships/hyperlink" Target="https://doi.org/10.1016/j.nima.2020.164807" TargetMode="External"/><Relationship Id="rId7" Type="http://schemas.openxmlformats.org/officeDocument/2006/relationships/hyperlink" Target="https://doi.org/10.1016/j.nima.2020.163727" TargetMode="External"/><Relationship Id="rId8" Type="http://schemas.openxmlformats.org/officeDocument/2006/relationships/hyperlink" Target="https://epics.anl.go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8.jp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6.png"/><Relationship Id="rId5" Type="http://schemas.openxmlformats.org/officeDocument/2006/relationships/hyperlink" Target="https://doi.org/10.1016/j.nima.2020.164807" TargetMode="External"/><Relationship Id="rId6"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10.jpg"/><Relationship Id="rId5" Type="http://schemas.openxmlformats.org/officeDocument/2006/relationships/image" Target="../media/image5.png"/><Relationship Id="rId6"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12.png"/><Relationship Id="rId5" Type="http://schemas.openxmlformats.org/officeDocument/2006/relationships/image" Target="../media/image29.pn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8.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15.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7" name="Shape 107"/>
        <p:cNvGrpSpPr/>
        <p:nvPr/>
      </p:nvGrpSpPr>
      <p:grpSpPr>
        <a:xfrm>
          <a:off x="0" y="0"/>
          <a:ext cx="0" cy="0"/>
          <a:chOff x="0" y="0"/>
          <a:chExt cx="0" cy="0"/>
        </a:xfrm>
      </p:grpSpPr>
      <p:sp>
        <p:nvSpPr>
          <p:cNvPr id="108" name="Google Shape;108;p26"/>
          <p:cNvSpPr txBox="1"/>
          <p:nvPr/>
        </p:nvSpPr>
        <p:spPr>
          <a:xfrm>
            <a:off x="346500" y="712800"/>
            <a:ext cx="7053000" cy="2377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3200">
                <a:latin typeface="Calibri"/>
                <a:ea typeface="Calibri"/>
                <a:cs typeface="Calibri"/>
                <a:sym typeface="Calibri"/>
              </a:rPr>
              <a:t>Gaussian Process for Autonomous Control and Calibration of the GlueX Central Drift Chamber</a:t>
            </a:r>
            <a:endParaRPr sz="3000">
              <a:latin typeface="Calibri"/>
              <a:ea typeface="Calibri"/>
              <a:cs typeface="Calibri"/>
              <a:sym typeface="Calibri"/>
            </a:endParaRPr>
          </a:p>
        </p:txBody>
      </p:sp>
      <p:sp>
        <p:nvSpPr>
          <p:cNvPr id="109" name="Google Shape;109;p26"/>
          <p:cNvSpPr txBox="1"/>
          <p:nvPr/>
        </p:nvSpPr>
        <p:spPr>
          <a:xfrm>
            <a:off x="42775" y="3175925"/>
            <a:ext cx="8868900" cy="872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lang="en" sz="2300">
                <a:solidFill>
                  <a:srgbClr val="666666"/>
                </a:solidFill>
                <a:latin typeface="Calibri"/>
                <a:ea typeface="Calibri"/>
                <a:cs typeface="Calibri"/>
                <a:sym typeface="Calibri"/>
              </a:rPr>
              <a:t>Diana McSpadden</a:t>
            </a:r>
            <a:r>
              <a:rPr lang="en" sz="1800">
                <a:solidFill>
                  <a:srgbClr val="666666"/>
                </a:solidFill>
                <a:latin typeface="Calibri"/>
                <a:ea typeface="Calibri"/>
                <a:cs typeface="Calibri"/>
                <a:sym typeface="Calibri"/>
              </a:rPr>
              <a:t>, </a:t>
            </a:r>
            <a:endParaRPr sz="1800">
              <a:solidFill>
                <a:srgbClr val="666666"/>
              </a:solidFill>
              <a:latin typeface="Calibri"/>
              <a:ea typeface="Calibri"/>
              <a:cs typeface="Calibri"/>
              <a:sym typeface="Calibri"/>
            </a:endParaRPr>
          </a:p>
          <a:p>
            <a:pPr indent="0" lvl="0" marL="0" rtl="0" algn="l">
              <a:spcBef>
                <a:spcPts val="0"/>
              </a:spcBef>
              <a:spcAft>
                <a:spcPts val="0"/>
              </a:spcAft>
              <a:buClr>
                <a:srgbClr val="000000"/>
              </a:buClr>
              <a:buFont typeface="Arial"/>
              <a:buNone/>
            </a:pPr>
            <a:r>
              <a:rPr b="1" lang="en" sz="1900">
                <a:solidFill>
                  <a:srgbClr val="666666"/>
                </a:solidFill>
                <a:latin typeface="Calibri"/>
                <a:ea typeface="Calibri"/>
                <a:cs typeface="Calibri"/>
                <a:sym typeface="Calibri"/>
              </a:rPr>
              <a:t>Naomi Jarvis, </a:t>
            </a:r>
            <a:r>
              <a:rPr b="1" lang="en" sz="1800">
                <a:solidFill>
                  <a:srgbClr val="666666"/>
                </a:solidFill>
                <a:latin typeface="Calibri"/>
                <a:ea typeface="Calibri"/>
                <a:cs typeface="Calibri"/>
                <a:sym typeface="Calibri"/>
              </a:rPr>
              <a:t>David Lawrence</a:t>
            </a:r>
            <a:r>
              <a:rPr lang="en" sz="1800">
                <a:solidFill>
                  <a:srgbClr val="666666"/>
                </a:solidFill>
                <a:latin typeface="Calibri"/>
                <a:ea typeface="Calibri"/>
                <a:cs typeface="Calibri"/>
                <a:sym typeface="Calibri"/>
              </a:rPr>
              <a:t>, </a:t>
            </a:r>
            <a:r>
              <a:rPr b="1" lang="en" sz="1800">
                <a:solidFill>
                  <a:srgbClr val="666666"/>
                </a:solidFill>
                <a:latin typeface="Calibri"/>
                <a:ea typeface="Calibri"/>
                <a:cs typeface="Calibri"/>
                <a:sym typeface="Calibri"/>
              </a:rPr>
              <a:t>Thomas Britton</a:t>
            </a:r>
            <a:r>
              <a:rPr lang="en" sz="1800">
                <a:solidFill>
                  <a:srgbClr val="666666"/>
                </a:solidFill>
                <a:latin typeface="Calibri"/>
                <a:ea typeface="Calibri"/>
                <a:cs typeface="Calibri"/>
                <a:sym typeface="Calibri"/>
              </a:rPr>
              <a:t>, Torri Jeske, Nikhil Kalra</a:t>
            </a:r>
            <a:endParaRPr>
              <a:solidFill>
                <a:srgbClr val="666666"/>
              </a:solidFill>
              <a:latin typeface="Calibri"/>
              <a:ea typeface="Calibri"/>
              <a:cs typeface="Calibri"/>
              <a:sym typeface="Calibri"/>
            </a:endParaRPr>
          </a:p>
          <a:p>
            <a:pPr indent="0" lvl="0" marL="0" rtl="0" algn="ctr">
              <a:spcBef>
                <a:spcPts val="0"/>
              </a:spcBef>
              <a:spcAft>
                <a:spcPts val="0"/>
              </a:spcAft>
              <a:buClr>
                <a:srgbClr val="000000"/>
              </a:buClr>
              <a:buFont typeface="Arial"/>
              <a:buNone/>
            </a:pPr>
            <a:r>
              <a:t/>
            </a:r>
            <a:endParaRPr sz="1800">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2200">
              <a:solidFill>
                <a:srgbClr val="8B8B8B"/>
              </a:solidFill>
              <a:latin typeface="EB Garamond"/>
              <a:ea typeface="EB Garamond"/>
              <a:cs typeface="EB Garamond"/>
              <a:sym typeface="EB Garamond"/>
            </a:endParaRPr>
          </a:p>
        </p:txBody>
      </p:sp>
      <p:pic>
        <p:nvPicPr>
          <p:cNvPr id="110" name="Google Shape;110;p26"/>
          <p:cNvPicPr preferRelativeResize="0"/>
          <p:nvPr/>
        </p:nvPicPr>
        <p:blipFill rotWithShape="1">
          <a:blip r:embed="rId4">
            <a:alphaModFix/>
          </a:blip>
          <a:srcRect b="0" l="0" r="0" t="0"/>
          <a:stretch/>
        </p:blipFill>
        <p:spPr>
          <a:xfrm>
            <a:off x="1332467" y="4127489"/>
            <a:ext cx="3103733" cy="274320"/>
          </a:xfrm>
          <a:prstGeom prst="rect">
            <a:avLst/>
          </a:prstGeom>
          <a:noFill/>
          <a:ln>
            <a:noFill/>
          </a:ln>
        </p:spPr>
      </p:pic>
      <p:pic>
        <p:nvPicPr>
          <p:cNvPr id="111" name="Google Shape;111;p26"/>
          <p:cNvPicPr preferRelativeResize="0"/>
          <p:nvPr/>
        </p:nvPicPr>
        <p:blipFill>
          <a:blip r:embed="rId5">
            <a:alphaModFix/>
          </a:blip>
          <a:stretch>
            <a:fillRect/>
          </a:stretch>
        </p:blipFill>
        <p:spPr>
          <a:xfrm>
            <a:off x="7453750" y="615525"/>
            <a:ext cx="1581400" cy="1783525"/>
          </a:xfrm>
          <a:prstGeom prst="rect">
            <a:avLst/>
          </a:prstGeom>
          <a:noFill/>
          <a:ln>
            <a:noFill/>
          </a:ln>
        </p:spPr>
      </p:pic>
      <p:pic>
        <p:nvPicPr>
          <p:cNvPr id="112" name="Google Shape;112;p26"/>
          <p:cNvPicPr preferRelativeResize="0"/>
          <p:nvPr/>
        </p:nvPicPr>
        <p:blipFill rotWithShape="1">
          <a:blip r:embed="rId6">
            <a:alphaModFix/>
          </a:blip>
          <a:srcRect b="24993" l="0" r="0" t="24636"/>
          <a:stretch/>
        </p:blipFill>
        <p:spPr>
          <a:xfrm>
            <a:off x="146252" y="4015589"/>
            <a:ext cx="907869" cy="45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7" name="Shape 227"/>
        <p:cNvGrpSpPr/>
        <p:nvPr/>
      </p:nvGrpSpPr>
      <p:grpSpPr>
        <a:xfrm>
          <a:off x="0" y="0"/>
          <a:ext cx="0" cy="0"/>
          <a:chOff x="0" y="0"/>
          <a:chExt cx="0" cy="0"/>
        </a:xfrm>
      </p:grpSpPr>
      <p:pic>
        <p:nvPicPr>
          <p:cNvPr id="228" name="Google Shape;228;p35"/>
          <p:cNvPicPr preferRelativeResize="0"/>
          <p:nvPr/>
        </p:nvPicPr>
        <p:blipFill>
          <a:blip r:embed="rId4">
            <a:alphaModFix/>
          </a:blip>
          <a:stretch>
            <a:fillRect/>
          </a:stretch>
        </p:blipFill>
        <p:spPr>
          <a:xfrm>
            <a:off x="555613" y="697175"/>
            <a:ext cx="8032775" cy="4041649"/>
          </a:xfrm>
          <a:prstGeom prst="rect">
            <a:avLst/>
          </a:prstGeom>
          <a:noFill/>
          <a:ln>
            <a:noFill/>
          </a:ln>
        </p:spPr>
      </p:pic>
      <p:sp>
        <p:nvSpPr>
          <p:cNvPr id="229" name="Google Shape;229;p35"/>
          <p:cNvSpPr txBox="1"/>
          <p:nvPr/>
        </p:nvSpPr>
        <p:spPr>
          <a:xfrm>
            <a:off x="194575" y="178200"/>
            <a:ext cx="88149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3500">
                <a:latin typeface="Calibri"/>
                <a:ea typeface="Calibri"/>
                <a:cs typeface="Calibri"/>
                <a:sym typeface="Calibri"/>
              </a:rPr>
              <a:t>Robo CDC: Load Model</a:t>
            </a:r>
            <a:endParaRPr sz="3300" strike="noStrike">
              <a:solidFill>
                <a:srgbClr val="000000"/>
              </a:solidFill>
              <a:latin typeface="Calibri"/>
              <a:ea typeface="Calibri"/>
              <a:cs typeface="Calibri"/>
              <a:sym typeface="Calibri"/>
            </a:endParaRPr>
          </a:p>
        </p:txBody>
      </p:sp>
      <p:sp>
        <p:nvSpPr>
          <p:cNvPr id="230" name="Google Shape;230;p35"/>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231" name="Google Shape;231;p35"/>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chemeClr val="lt1"/>
                </a:solidFill>
                <a:latin typeface="EB Garamond"/>
                <a:ea typeface="EB Garamond"/>
                <a:cs typeface="EB Garamond"/>
                <a:sym typeface="EB Garamond"/>
              </a:rPr>
              <a:t>July,2022</a:t>
            </a:r>
            <a:endParaRPr sz="1000">
              <a:solidFill>
                <a:srgbClr val="FFFFFF"/>
              </a:solidFill>
              <a:latin typeface="EB Garamond"/>
              <a:ea typeface="EB Garamond"/>
              <a:cs typeface="EB Garamond"/>
              <a:sym typeface="EB Garamond"/>
            </a:endParaRPr>
          </a:p>
        </p:txBody>
      </p:sp>
      <p:sp>
        <p:nvSpPr>
          <p:cNvPr id="232" name="Google Shape;232;p35"/>
          <p:cNvSpPr/>
          <p:nvPr/>
        </p:nvSpPr>
        <p:spPr>
          <a:xfrm>
            <a:off x="5691475" y="796050"/>
            <a:ext cx="1055100" cy="12180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5"/>
          <p:cNvSpPr/>
          <p:nvPr/>
        </p:nvSpPr>
        <p:spPr>
          <a:xfrm>
            <a:off x="1469800" y="1738950"/>
            <a:ext cx="785400" cy="5496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5"/>
          <p:cNvSpPr/>
          <p:nvPr/>
        </p:nvSpPr>
        <p:spPr>
          <a:xfrm flipH="1">
            <a:off x="4682800" y="1738950"/>
            <a:ext cx="785400" cy="5496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8" name="Shape 238"/>
        <p:cNvGrpSpPr/>
        <p:nvPr/>
      </p:nvGrpSpPr>
      <p:grpSpPr>
        <a:xfrm>
          <a:off x="0" y="0"/>
          <a:ext cx="0" cy="0"/>
          <a:chOff x="0" y="0"/>
          <a:chExt cx="0" cy="0"/>
        </a:xfrm>
      </p:grpSpPr>
      <p:sp>
        <p:nvSpPr>
          <p:cNvPr id="239" name="Google Shape;239;p36"/>
          <p:cNvSpPr txBox="1"/>
          <p:nvPr/>
        </p:nvSpPr>
        <p:spPr>
          <a:xfrm>
            <a:off x="111500" y="178200"/>
            <a:ext cx="90075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3400">
                <a:latin typeface="Calibri"/>
                <a:ea typeface="Calibri"/>
                <a:cs typeface="Calibri"/>
                <a:sym typeface="Calibri"/>
              </a:rPr>
              <a:t>The Model: Environmental and Experimental Data</a:t>
            </a:r>
            <a:endParaRPr sz="3200" strike="noStrike">
              <a:solidFill>
                <a:srgbClr val="000000"/>
              </a:solidFill>
              <a:latin typeface="Calibri"/>
              <a:ea typeface="Calibri"/>
              <a:cs typeface="Calibri"/>
              <a:sym typeface="Calibri"/>
            </a:endParaRPr>
          </a:p>
        </p:txBody>
      </p:sp>
      <p:sp>
        <p:nvSpPr>
          <p:cNvPr id="240" name="Google Shape;240;p36"/>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241" name="Google Shape;241;p36"/>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chemeClr val="lt1"/>
                </a:solidFill>
                <a:latin typeface="EB Garamond"/>
                <a:ea typeface="EB Garamond"/>
                <a:cs typeface="EB Garamond"/>
                <a:sym typeface="EB Garamond"/>
              </a:rPr>
              <a:t>July,2022</a:t>
            </a:r>
            <a:endParaRPr sz="1000">
              <a:solidFill>
                <a:srgbClr val="FFFFFF"/>
              </a:solidFill>
              <a:latin typeface="EB Garamond"/>
              <a:ea typeface="EB Garamond"/>
              <a:cs typeface="EB Garamond"/>
              <a:sym typeface="EB Garamond"/>
            </a:endParaRPr>
          </a:p>
        </p:txBody>
      </p:sp>
      <p:sp>
        <p:nvSpPr>
          <p:cNvPr id="242" name="Google Shape;242;p36"/>
          <p:cNvSpPr txBox="1"/>
          <p:nvPr/>
        </p:nvSpPr>
        <p:spPr>
          <a:xfrm>
            <a:off x="206600" y="689825"/>
            <a:ext cx="5110200" cy="3972000"/>
          </a:xfrm>
          <a:prstGeom prst="rect">
            <a:avLst/>
          </a:prstGeom>
          <a:noFill/>
          <a:ln>
            <a:noFill/>
          </a:ln>
        </p:spPr>
        <p:txBody>
          <a:bodyPr anchorCtr="0" anchor="t" bIns="45700" lIns="91425" spcFirstLastPara="1" rIns="91425" wrap="square" tIns="45700">
            <a:spAutoFit/>
          </a:bodyPr>
          <a:lstStyle/>
          <a:p>
            <a:pPr indent="-323850" lvl="0" marL="457200" marR="0" rtl="0" algn="l">
              <a:lnSpc>
                <a:spcPct val="115000"/>
              </a:lnSpc>
              <a:spcBef>
                <a:spcPts val="0"/>
              </a:spcBef>
              <a:spcAft>
                <a:spcPts val="0"/>
              </a:spcAft>
              <a:buClr>
                <a:srgbClr val="000000"/>
              </a:buClr>
              <a:buSzPts val="1500"/>
              <a:buFont typeface="Calibri"/>
              <a:buChar char="●"/>
            </a:pPr>
            <a:r>
              <a:rPr lang="en" sz="1500">
                <a:latin typeface="Calibri"/>
                <a:ea typeface="Calibri"/>
                <a:cs typeface="Calibri"/>
                <a:sym typeface="Calibri"/>
              </a:rPr>
              <a:t>Began with 122 available features, reduced our features to </a:t>
            </a:r>
            <a:r>
              <a:rPr b="1" lang="en" sz="1500">
                <a:latin typeface="Calibri"/>
                <a:ea typeface="Calibri"/>
                <a:cs typeface="Calibri"/>
                <a:sym typeface="Calibri"/>
              </a:rPr>
              <a:t>3 </a:t>
            </a:r>
            <a:r>
              <a:rPr lang="en" sz="1500">
                <a:latin typeface="Calibri"/>
                <a:ea typeface="Calibri"/>
                <a:cs typeface="Calibri"/>
                <a:sym typeface="Calibri"/>
              </a:rPr>
              <a:t>after evaluation.</a:t>
            </a:r>
            <a:endParaRPr sz="1500">
              <a:latin typeface="Calibri"/>
              <a:ea typeface="Calibri"/>
              <a:cs typeface="Calibri"/>
              <a:sym typeface="Calibri"/>
            </a:endParaRPr>
          </a:p>
          <a:p>
            <a:pPr indent="-323850" lvl="0" marL="457200" marR="0" rtl="0" algn="l">
              <a:lnSpc>
                <a:spcPct val="115000"/>
              </a:lnSpc>
              <a:spcBef>
                <a:spcPts val="0"/>
              </a:spcBef>
              <a:spcAft>
                <a:spcPts val="0"/>
              </a:spcAft>
              <a:buSzPts val="1500"/>
              <a:buFont typeface="Calibri"/>
              <a:buChar char="●"/>
            </a:pPr>
            <a:r>
              <a:rPr lang="en" sz="1500">
                <a:latin typeface="Calibri"/>
                <a:ea typeface="Calibri"/>
                <a:cs typeface="Calibri"/>
                <a:sym typeface="Calibri"/>
              </a:rPr>
              <a:t>Selected features are </a:t>
            </a:r>
            <a:r>
              <a:rPr b="1" lang="en" sz="1500">
                <a:latin typeface="Calibri"/>
                <a:ea typeface="Calibri"/>
                <a:cs typeface="Calibri"/>
                <a:sym typeface="Calibri"/>
              </a:rPr>
              <a:t>readily available</a:t>
            </a:r>
            <a:r>
              <a:rPr lang="en" sz="1500">
                <a:latin typeface="Calibri"/>
                <a:ea typeface="Calibri"/>
                <a:cs typeface="Calibri"/>
                <a:sym typeface="Calibri"/>
              </a:rPr>
              <a:t> from EPICS in </a:t>
            </a:r>
            <a:r>
              <a:rPr b="1" lang="en" sz="1500">
                <a:latin typeface="Calibri"/>
                <a:ea typeface="Calibri"/>
                <a:cs typeface="Calibri"/>
                <a:sym typeface="Calibri"/>
              </a:rPr>
              <a:t>near real time</a:t>
            </a:r>
            <a:r>
              <a:rPr lang="en" sz="1500">
                <a:latin typeface="Calibri"/>
                <a:ea typeface="Calibri"/>
                <a:cs typeface="Calibri"/>
                <a:sym typeface="Calibri"/>
              </a:rPr>
              <a:t>.</a:t>
            </a:r>
            <a:endParaRPr sz="1500">
              <a:latin typeface="Calibri"/>
              <a:ea typeface="Calibri"/>
              <a:cs typeface="Calibri"/>
              <a:sym typeface="Calibri"/>
            </a:endParaRPr>
          </a:p>
          <a:p>
            <a:pPr indent="-323850" lvl="1" marL="914400" marR="0" rtl="0" algn="l">
              <a:lnSpc>
                <a:spcPct val="115000"/>
              </a:lnSpc>
              <a:spcBef>
                <a:spcPts val="0"/>
              </a:spcBef>
              <a:spcAft>
                <a:spcPts val="0"/>
              </a:spcAft>
              <a:buSzPts val="1500"/>
              <a:buFont typeface="Calibri"/>
              <a:buChar char="○"/>
            </a:pPr>
            <a:r>
              <a:rPr lang="en" sz="1500">
                <a:latin typeface="Calibri"/>
                <a:ea typeface="Calibri"/>
                <a:cs typeface="Calibri"/>
                <a:sym typeface="Calibri"/>
              </a:rPr>
              <a:t>Atmospheric pressure, gas temperature</a:t>
            </a:r>
            <a:endParaRPr sz="1500">
              <a:latin typeface="Calibri"/>
              <a:ea typeface="Calibri"/>
              <a:cs typeface="Calibri"/>
              <a:sym typeface="Calibri"/>
            </a:endParaRPr>
          </a:p>
          <a:p>
            <a:pPr indent="-323850" lvl="1" marL="914400" marR="0" rtl="0" algn="l">
              <a:lnSpc>
                <a:spcPct val="115000"/>
              </a:lnSpc>
              <a:spcBef>
                <a:spcPts val="0"/>
              </a:spcBef>
              <a:spcAft>
                <a:spcPts val="0"/>
              </a:spcAft>
              <a:buSzPts val="1500"/>
              <a:buFont typeface="Calibri"/>
              <a:buChar char="○"/>
            </a:pPr>
            <a:r>
              <a:rPr lang="en" sz="1500">
                <a:latin typeface="Calibri"/>
                <a:ea typeface="Calibri"/>
                <a:cs typeface="Calibri"/>
                <a:sym typeface="Calibri"/>
              </a:rPr>
              <a:t>Current drawn by the innermost ring of CDC HV boards</a:t>
            </a:r>
            <a:endParaRPr sz="1500">
              <a:latin typeface="Calibri"/>
              <a:ea typeface="Calibri"/>
              <a:cs typeface="Calibri"/>
              <a:sym typeface="Calibri"/>
            </a:endParaRPr>
          </a:p>
          <a:p>
            <a:pPr indent="-323850" lvl="0" marL="457200" marR="0" rtl="0" algn="l">
              <a:lnSpc>
                <a:spcPct val="115000"/>
              </a:lnSpc>
              <a:spcBef>
                <a:spcPts val="0"/>
              </a:spcBef>
              <a:spcAft>
                <a:spcPts val="0"/>
              </a:spcAft>
              <a:buSzPts val="1500"/>
              <a:buFont typeface="Calibri"/>
              <a:buChar char="●"/>
            </a:pPr>
            <a:r>
              <a:rPr b="1" lang="en" sz="1500">
                <a:latin typeface="Calibri"/>
                <a:ea typeface="Calibri"/>
                <a:cs typeface="Calibri"/>
                <a:sym typeface="Calibri"/>
              </a:rPr>
              <a:t>Training and Test Data</a:t>
            </a:r>
            <a:r>
              <a:rPr lang="en" sz="1500">
                <a:latin typeface="Calibri"/>
                <a:ea typeface="Calibri"/>
                <a:cs typeface="Calibri"/>
                <a:sym typeface="Calibri"/>
              </a:rPr>
              <a:t>:</a:t>
            </a:r>
            <a:endParaRPr sz="1500">
              <a:latin typeface="Calibri"/>
              <a:ea typeface="Calibri"/>
              <a:cs typeface="Calibri"/>
              <a:sym typeface="Calibri"/>
            </a:endParaRPr>
          </a:p>
          <a:p>
            <a:pPr indent="-323850" lvl="1" marL="914400" marR="0" rtl="0" algn="l">
              <a:lnSpc>
                <a:spcPct val="115000"/>
              </a:lnSpc>
              <a:spcBef>
                <a:spcPts val="0"/>
              </a:spcBef>
              <a:spcAft>
                <a:spcPts val="0"/>
              </a:spcAft>
              <a:buSzPts val="1500"/>
              <a:buFont typeface="Calibri"/>
              <a:buChar char="○"/>
            </a:pPr>
            <a:r>
              <a:rPr lang="en" sz="1500">
                <a:latin typeface="Calibri"/>
                <a:ea typeface="Calibri"/>
                <a:cs typeface="Calibri"/>
                <a:sym typeface="Calibri"/>
              </a:rPr>
              <a:t>536 runs from 2020 run period</a:t>
            </a:r>
            <a:endParaRPr sz="1500">
              <a:latin typeface="Calibri"/>
              <a:ea typeface="Calibri"/>
              <a:cs typeface="Calibri"/>
              <a:sym typeface="Calibri"/>
            </a:endParaRPr>
          </a:p>
          <a:p>
            <a:pPr indent="-323850" lvl="1" marL="914400" marR="0" rtl="0" algn="l">
              <a:lnSpc>
                <a:spcPct val="115000"/>
              </a:lnSpc>
              <a:spcBef>
                <a:spcPts val="0"/>
              </a:spcBef>
              <a:spcAft>
                <a:spcPts val="0"/>
              </a:spcAft>
              <a:buSzPts val="1500"/>
              <a:buFont typeface="Calibri"/>
              <a:buChar char="○"/>
            </a:pPr>
            <a:r>
              <a:rPr lang="en" sz="1500">
                <a:latin typeface="Calibri"/>
                <a:ea typeface="Calibri"/>
                <a:cs typeface="Calibri"/>
                <a:sym typeface="Calibri"/>
              </a:rPr>
              <a:t>65 runs from 2021 run period</a:t>
            </a:r>
            <a:endParaRPr sz="1500">
              <a:latin typeface="Calibri"/>
              <a:ea typeface="Calibri"/>
              <a:cs typeface="Calibri"/>
              <a:sym typeface="Calibri"/>
            </a:endParaRPr>
          </a:p>
          <a:p>
            <a:pPr indent="-323850" lvl="1" marL="914400" marR="0" rtl="0" algn="l">
              <a:lnSpc>
                <a:spcPct val="115000"/>
              </a:lnSpc>
              <a:spcBef>
                <a:spcPts val="0"/>
              </a:spcBef>
              <a:spcAft>
                <a:spcPts val="0"/>
              </a:spcAft>
              <a:buSzPts val="1500"/>
              <a:buFont typeface="Calibri"/>
              <a:buChar char="○"/>
            </a:pPr>
            <a:r>
              <a:rPr lang="en" sz="1500">
                <a:latin typeface="Calibri"/>
                <a:ea typeface="Calibri"/>
                <a:cs typeface="Calibri"/>
                <a:sym typeface="Calibri"/>
              </a:rPr>
              <a:t>“</a:t>
            </a:r>
            <a:r>
              <a:rPr b="1" lang="en" sz="1500">
                <a:latin typeface="Calibri"/>
                <a:ea typeface="Calibri"/>
                <a:cs typeface="Calibri"/>
                <a:sym typeface="Calibri"/>
              </a:rPr>
              <a:t>Pressure balanced</a:t>
            </a:r>
            <a:r>
              <a:rPr lang="en" sz="1500">
                <a:latin typeface="Calibri"/>
                <a:ea typeface="Calibri"/>
                <a:cs typeface="Calibri"/>
                <a:sym typeface="Calibri"/>
              </a:rPr>
              <a:t>” train and test sets:</a:t>
            </a:r>
            <a:endParaRPr sz="1500">
              <a:latin typeface="Calibri"/>
              <a:ea typeface="Calibri"/>
              <a:cs typeface="Calibri"/>
              <a:sym typeface="Calibri"/>
            </a:endParaRPr>
          </a:p>
          <a:p>
            <a:pPr indent="-317500" lvl="2" marL="1371600" marR="0" rtl="0" algn="l">
              <a:lnSpc>
                <a:spcPct val="115000"/>
              </a:lnSpc>
              <a:spcBef>
                <a:spcPts val="0"/>
              </a:spcBef>
              <a:spcAft>
                <a:spcPts val="0"/>
              </a:spcAft>
              <a:buSzPts val="1400"/>
              <a:buFont typeface="Calibri"/>
              <a:buChar char="■"/>
            </a:pPr>
            <a:r>
              <a:rPr lang="en">
                <a:latin typeface="Calibri"/>
                <a:ea typeface="Calibri"/>
                <a:cs typeface="Calibri"/>
                <a:sym typeface="Calibri"/>
              </a:rPr>
              <a:t>Equal proportions of low, medium, and high atmospheric pressure</a:t>
            </a:r>
            <a:endParaRPr>
              <a:latin typeface="Calibri"/>
              <a:ea typeface="Calibri"/>
              <a:cs typeface="Calibri"/>
              <a:sym typeface="Calibri"/>
            </a:endParaRPr>
          </a:p>
          <a:p>
            <a:pPr indent="-317500" lvl="2" marL="1371600" marR="0" rtl="0" algn="l">
              <a:lnSpc>
                <a:spcPct val="115000"/>
              </a:lnSpc>
              <a:spcBef>
                <a:spcPts val="0"/>
              </a:spcBef>
              <a:spcAft>
                <a:spcPts val="0"/>
              </a:spcAft>
              <a:buSzPts val="1400"/>
              <a:buFont typeface="Calibri"/>
              <a:buChar char="■"/>
            </a:pPr>
            <a:r>
              <a:rPr lang="en">
                <a:latin typeface="Calibri"/>
                <a:ea typeface="Calibri"/>
                <a:cs typeface="Calibri"/>
                <a:sym typeface="Calibri"/>
              </a:rPr>
              <a:t>Training: 480 runs</a:t>
            </a:r>
            <a:endParaRPr>
              <a:latin typeface="Calibri"/>
              <a:ea typeface="Calibri"/>
              <a:cs typeface="Calibri"/>
              <a:sym typeface="Calibri"/>
            </a:endParaRPr>
          </a:p>
          <a:p>
            <a:pPr indent="-317500" lvl="2" marL="1371600" marR="0" rtl="0" algn="l">
              <a:lnSpc>
                <a:spcPct val="115000"/>
              </a:lnSpc>
              <a:spcBef>
                <a:spcPts val="0"/>
              </a:spcBef>
              <a:spcAft>
                <a:spcPts val="0"/>
              </a:spcAft>
              <a:buSzPts val="1400"/>
              <a:buFont typeface="Calibri"/>
              <a:buChar char="■"/>
            </a:pPr>
            <a:r>
              <a:rPr lang="en">
                <a:latin typeface="Calibri"/>
                <a:ea typeface="Calibri"/>
                <a:cs typeface="Calibri"/>
                <a:sym typeface="Calibri"/>
              </a:rPr>
              <a:t>Test: 121 runs</a:t>
            </a:r>
            <a:endParaRPr>
              <a:latin typeface="Calibri"/>
              <a:ea typeface="Calibri"/>
              <a:cs typeface="Calibri"/>
              <a:sym typeface="Calibri"/>
            </a:endParaRPr>
          </a:p>
        </p:txBody>
      </p:sp>
      <p:sp>
        <p:nvSpPr>
          <p:cNvPr id="243" name="Google Shape;243;p3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grpSp>
        <p:nvGrpSpPr>
          <p:cNvPr id="244" name="Google Shape;244;p36"/>
          <p:cNvGrpSpPr/>
          <p:nvPr/>
        </p:nvGrpSpPr>
        <p:grpSpPr>
          <a:xfrm>
            <a:off x="5955300" y="597318"/>
            <a:ext cx="3163700" cy="2339825"/>
            <a:chOff x="5909400" y="689975"/>
            <a:chExt cx="3163700" cy="2339825"/>
          </a:xfrm>
        </p:grpSpPr>
        <p:pic>
          <p:nvPicPr>
            <p:cNvPr id="245" name="Google Shape;245;p36"/>
            <p:cNvPicPr preferRelativeResize="0"/>
            <p:nvPr/>
          </p:nvPicPr>
          <p:blipFill>
            <a:blip r:embed="rId4">
              <a:alphaModFix/>
            </a:blip>
            <a:stretch>
              <a:fillRect/>
            </a:stretch>
          </p:blipFill>
          <p:spPr>
            <a:xfrm>
              <a:off x="5909400" y="689975"/>
              <a:ext cx="2952750" cy="1971675"/>
            </a:xfrm>
            <a:prstGeom prst="rect">
              <a:avLst/>
            </a:prstGeom>
            <a:noFill/>
            <a:ln>
              <a:noFill/>
            </a:ln>
          </p:spPr>
        </p:pic>
        <p:sp>
          <p:nvSpPr>
            <p:cNvPr id="246" name="Google Shape;246;p36"/>
            <p:cNvSpPr txBox="1"/>
            <p:nvPr/>
          </p:nvSpPr>
          <p:spPr>
            <a:xfrm>
              <a:off x="6073100" y="2521900"/>
              <a:ext cx="3000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chemeClr val="dk1"/>
                  </a:solidFill>
                  <a:latin typeface="Calibri"/>
                  <a:ea typeface="Calibri"/>
                  <a:cs typeface="Calibri"/>
                  <a:sym typeface="Calibri"/>
                </a:rPr>
                <a:t>Example Shapely value analysis for feature important evaluation.</a:t>
              </a:r>
              <a:endParaRPr sz="1200"/>
            </a:p>
          </p:txBody>
        </p:sp>
      </p:grpSp>
      <p:pic>
        <p:nvPicPr>
          <p:cNvPr id="247" name="Google Shape;247;p36"/>
          <p:cNvPicPr preferRelativeResize="0"/>
          <p:nvPr/>
        </p:nvPicPr>
        <p:blipFill>
          <a:blip r:embed="rId5">
            <a:alphaModFix/>
          </a:blip>
          <a:stretch>
            <a:fillRect/>
          </a:stretch>
        </p:blipFill>
        <p:spPr>
          <a:xfrm>
            <a:off x="5816745" y="3048350"/>
            <a:ext cx="2890919" cy="1747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1" name="Shape 251"/>
        <p:cNvGrpSpPr/>
        <p:nvPr/>
      </p:nvGrpSpPr>
      <p:grpSpPr>
        <a:xfrm>
          <a:off x="0" y="0"/>
          <a:ext cx="0" cy="0"/>
          <a:chOff x="0" y="0"/>
          <a:chExt cx="0" cy="0"/>
        </a:xfrm>
      </p:grpSpPr>
      <p:sp>
        <p:nvSpPr>
          <p:cNvPr id="252" name="Google Shape;252;p37"/>
          <p:cNvSpPr txBox="1"/>
          <p:nvPr/>
        </p:nvSpPr>
        <p:spPr>
          <a:xfrm>
            <a:off x="111500" y="178200"/>
            <a:ext cx="90075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3500">
                <a:latin typeface="Calibri"/>
                <a:ea typeface="Calibri"/>
                <a:cs typeface="Calibri"/>
                <a:sym typeface="Calibri"/>
              </a:rPr>
              <a:t>The Model: Data Science Technique</a:t>
            </a:r>
            <a:endParaRPr sz="3300" strike="noStrike">
              <a:solidFill>
                <a:srgbClr val="000000"/>
              </a:solidFill>
              <a:latin typeface="Calibri"/>
              <a:ea typeface="Calibri"/>
              <a:cs typeface="Calibri"/>
              <a:sym typeface="Calibri"/>
            </a:endParaRPr>
          </a:p>
        </p:txBody>
      </p:sp>
      <p:sp>
        <p:nvSpPr>
          <p:cNvPr id="253" name="Google Shape;253;p37"/>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254" name="Google Shape;254;p37"/>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chemeClr val="lt1"/>
                </a:solidFill>
                <a:latin typeface="EB Garamond"/>
                <a:ea typeface="EB Garamond"/>
                <a:cs typeface="EB Garamond"/>
                <a:sym typeface="EB Garamond"/>
              </a:rPr>
              <a:t>July,2022</a:t>
            </a:r>
            <a:endParaRPr sz="1000">
              <a:solidFill>
                <a:srgbClr val="FFFFFF"/>
              </a:solidFill>
              <a:latin typeface="EB Garamond"/>
              <a:ea typeface="EB Garamond"/>
              <a:cs typeface="EB Garamond"/>
              <a:sym typeface="EB Garamond"/>
            </a:endParaRPr>
          </a:p>
        </p:txBody>
      </p:sp>
      <p:sp>
        <p:nvSpPr>
          <p:cNvPr id="255" name="Google Shape;255;p37"/>
          <p:cNvSpPr txBox="1"/>
          <p:nvPr/>
        </p:nvSpPr>
        <p:spPr>
          <a:xfrm>
            <a:off x="206600" y="689825"/>
            <a:ext cx="4418100" cy="37479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lang="en" sz="2100">
                <a:latin typeface="Calibri"/>
                <a:ea typeface="Calibri"/>
                <a:cs typeface="Calibri"/>
                <a:sym typeface="Calibri"/>
              </a:rPr>
              <a:t>Gaussian Process</a:t>
            </a:r>
            <a:endParaRPr b="1" sz="2100">
              <a:latin typeface="Calibri"/>
              <a:ea typeface="Calibri"/>
              <a:cs typeface="Calibri"/>
              <a:sym typeface="Calibri"/>
            </a:endParaRPr>
          </a:p>
          <a:p>
            <a:pPr indent="-323850" lvl="0" marL="457200" marR="0" rtl="0" algn="l">
              <a:lnSpc>
                <a:spcPct val="115000"/>
              </a:lnSpc>
              <a:spcBef>
                <a:spcPts val="0"/>
              </a:spcBef>
              <a:spcAft>
                <a:spcPts val="0"/>
              </a:spcAft>
              <a:buSzPts val="1500"/>
              <a:buFont typeface="Calibri"/>
              <a:buChar char="●"/>
            </a:pPr>
            <a:r>
              <a:rPr lang="en" sz="1500">
                <a:latin typeface="Calibri"/>
                <a:ea typeface="Calibri"/>
                <a:cs typeface="Calibri"/>
                <a:sym typeface="Calibri"/>
              </a:rPr>
              <a:t>3 features</a:t>
            </a:r>
            <a:endParaRPr sz="1500">
              <a:latin typeface="Calibri"/>
              <a:ea typeface="Calibri"/>
              <a:cs typeface="Calibri"/>
              <a:sym typeface="Calibri"/>
            </a:endParaRPr>
          </a:p>
          <a:p>
            <a:pPr indent="-323850" lvl="0" marL="457200" marR="0" rtl="0" algn="l">
              <a:lnSpc>
                <a:spcPct val="115000"/>
              </a:lnSpc>
              <a:spcBef>
                <a:spcPts val="0"/>
              </a:spcBef>
              <a:spcAft>
                <a:spcPts val="0"/>
              </a:spcAft>
              <a:buSzPts val="1500"/>
              <a:buFont typeface="Calibri"/>
              <a:buChar char="●"/>
            </a:pPr>
            <a:r>
              <a:rPr lang="en" sz="1500">
                <a:latin typeface="Calibri"/>
                <a:ea typeface="Calibri"/>
                <a:cs typeface="Calibri"/>
                <a:sym typeface="Calibri"/>
              </a:rPr>
              <a:t>1 target</a:t>
            </a:r>
            <a:endParaRPr sz="1500">
              <a:latin typeface="Calibri"/>
              <a:ea typeface="Calibri"/>
              <a:cs typeface="Calibri"/>
              <a:sym typeface="Calibri"/>
            </a:endParaRPr>
          </a:p>
          <a:p>
            <a:pPr indent="-323850" lvl="0" marL="457200" marR="0" rtl="0" algn="l">
              <a:lnSpc>
                <a:spcPct val="115000"/>
              </a:lnSpc>
              <a:spcBef>
                <a:spcPts val="0"/>
              </a:spcBef>
              <a:spcAft>
                <a:spcPts val="0"/>
              </a:spcAft>
              <a:buSzPts val="1500"/>
              <a:buFont typeface="Calibri"/>
              <a:buChar char="●"/>
            </a:pPr>
            <a:r>
              <a:rPr lang="en" sz="1500">
                <a:latin typeface="Calibri"/>
                <a:ea typeface="Calibri"/>
                <a:cs typeface="Calibri"/>
                <a:sym typeface="Calibri"/>
              </a:rPr>
              <a:t>GP calculates PDF over all admissible functions that fit the data</a:t>
            </a:r>
            <a:endParaRPr sz="1500">
              <a:latin typeface="Calibri"/>
              <a:ea typeface="Calibri"/>
              <a:cs typeface="Calibri"/>
              <a:sym typeface="Calibri"/>
            </a:endParaRPr>
          </a:p>
          <a:p>
            <a:pPr indent="-323850" lvl="0" marL="457200" marR="0" rtl="0" algn="l">
              <a:lnSpc>
                <a:spcPct val="115000"/>
              </a:lnSpc>
              <a:spcBef>
                <a:spcPts val="0"/>
              </a:spcBef>
              <a:spcAft>
                <a:spcPts val="0"/>
              </a:spcAft>
              <a:buSzPts val="1500"/>
              <a:buFont typeface="Calibri"/>
              <a:buChar char="●"/>
            </a:pPr>
            <a:r>
              <a:rPr lang="en" sz="1500">
                <a:latin typeface="Calibri"/>
                <a:ea typeface="Calibri"/>
                <a:cs typeface="Calibri"/>
                <a:sym typeface="Calibri"/>
              </a:rPr>
              <a:t>GP provides the standard deviation - which we can exploit for uncertainty </a:t>
            </a:r>
            <a:r>
              <a:rPr lang="en" sz="1500">
                <a:latin typeface="Calibri"/>
                <a:ea typeface="Calibri"/>
                <a:cs typeface="Calibri"/>
                <a:sym typeface="Calibri"/>
              </a:rPr>
              <a:t>quantification</a:t>
            </a:r>
            <a:endParaRPr sz="1500">
              <a:latin typeface="Calibri"/>
              <a:ea typeface="Calibri"/>
              <a:cs typeface="Calibri"/>
              <a:sym typeface="Calibri"/>
            </a:endParaRPr>
          </a:p>
          <a:p>
            <a:pPr indent="-323850" lvl="0" marL="457200" marR="0" rtl="0" algn="l">
              <a:lnSpc>
                <a:spcPct val="115000"/>
              </a:lnSpc>
              <a:spcBef>
                <a:spcPts val="0"/>
              </a:spcBef>
              <a:spcAft>
                <a:spcPts val="0"/>
              </a:spcAft>
              <a:buSzPts val="1500"/>
              <a:buFont typeface="Calibri"/>
              <a:buChar char="●"/>
            </a:pPr>
            <a:r>
              <a:rPr lang="en" sz="1500">
                <a:latin typeface="Calibri"/>
                <a:ea typeface="Calibri"/>
                <a:cs typeface="Calibri"/>
                <a:sym typeface="Calibri"/>
              </a:rPr>
              <a:t>We initially used a basic GP kernel: Radial Basis Function + White Noise</a:t>
            </a:r>
            <a:endParaRPr sz="1500">
              <a:latin typeface="Calibri"/>
              <a:ea typeface="Calibri"/>
              <a:cs typeface="Calibri"/>
              <a:sym typeface="Calibri"/>
            </a:endParaRPr>
          </a:p>
          <a:p>
            <a:pPr indent="0" lvl="0" marL="0" marR="0" rtl="0" algn="l">
              <a:lnSpc>
                <a:spcPct val="115000"/>
              </a:lnSpc>
              <a:spcBef>
                <a:spcPts val="0"/>
              </a:spcBef>
              <a:spcAft>
                <a:spcPts val="0"/>
              </a:spcAft>
              <a:buNone/>
            </a:pPr>
            <a:r>
              <a:t/>
            </a:r>
            <a:endParaRPr sz="1500">
              <a:latin typeface="Calibri"/>
              <a:ea typeface="Calibri"/>
              <a:cs typeface="Calibri"/>
              <a:sym typeface="Calibri"/>
            </a:endParaRPr>
          </a:p>
          <a:p>
            <a:pPr indent="0" lvl="0" marL="0" marR="0" rtl="0" algn="l">
              <a:lnSpc>
                <a:spcPct val="115000"/>
              </a:lnSpc>
              <a:spcBef>
                <a:spcPts val="0"/>
              </a:spcBef>
              <a:spcAft>
                <a:spcPts val="0"/>
              </a:spcAft>
              <a:buNone/>
            </a:pPr>
            <a:r>
              <a:t/>
            </a:r>
            <a:endParaRPr sz="1500">
              <a:latin typeface="Calibri"/>
              <a:ea typeface="Calibri"/>
              <a:cs typeface="Calibri"/>
              <a:sym typeface="Calibri"/>
            </a:endParaRPr>
          </a:p>
          <a:p>
            <a:pPr indent="0" lvl="0" marL="0" marR="0" rtl="0" algn="l">
              <a:lnSpc>
                <a:spcPct val="115000"/>
              </a:lnSpc>
              <a:spcBef>
                <a:spcPts val="0"/>
              </a:spcBef>
              <a:spcAft>
                <a:spcPts val="0"/>
              </a:spcAft>
              <a:buNone/>
            </a:pPr>
            <a:r>
              <a:rPr b="1" lang="en" sz="1900">
                <a:latin typeface="Calibri"/>
                <a:ea typeface="Calibri"/>
                <a:cs typeface="Calibri"/>
                <a:sym typeface="Calibri"/>
              </a:rPr>
              <a:t>Do </a:t>
            </a:r>
            <a:r>
              <a:rPr b="1" lang="en" sz="1900">
                <a:highlight>
                  <a:srgbClr val="FFFF00"/>
                </a:highlight>
                <a:latin typeface="Calibri"/>
                <a:ea typeface="Calibri"/>
                <a:cs typeface="Calibri"/>
                <a:sym typeface="Calibri"/>
              </a:rPr>
              <a:t>not</a:t>
            </a:r>
            <a:r>
              <a:rPr b="1" lang="en" sz="1900">
                <a:highlight>
                  <a:schemeClr val="lt1"/>
                </a:highlight>
                <a:latin typeface="Calibri"/>
                <a:ea typeface="Calibri"/>
                <a:cs typeface="Calibri"/>
                <a:sym typeface="Calibri"/>
              </a:rPr>
              <a:t> </a:t>
            </a:r>
            <a:r>
              <a:rPr b="1" lang="en" sz="1900">
                <a:latin typeface="Calibri"/>
                <a:ea typeface="Calibri"/>
                <a:cs typeface="Calibri"/>
                <a:sym typeface="Calibri"/>
              </a:rPr>
              <a:t>set the CDC HV to a value for which we are uncertain</a:t>
            </a:r>
            <a:endParaRPr b="1" sz="1900">
              <a:latin typeface="Calibri"/>
              <a:ea typeface="Calibri"/>
              <a:cs typeface="Calibri"/>
              <a:sym typeface="Calibri"/>
            </a:endParaRPr>
          </a:p>
        </p:txBody>
      </p:sp>
      <p:pic>
        <p:nvPicPr>
          <p:cNvPr id="256" name="Google Shape;256;p37"/>
          <p:cNvPicPr preferRelativeResize="0"/>
          <p:nvPr/>
        </p:nvPicPr>
        <p:blipFill>
          <a:blip r:embed="rId4">
            <a:alphaModFix/>
          </a:blip>
          <a:stretch>
            <a:fillRect/>
          </a:stretch>
        </p:blipFill>
        <p:spPr>
          <a:xfrm>
            <a:off x="4777100" y="604200"/>
            <a:ext cx="4214501" cy="2589633"/>
          </a:xfrm>
          <a:prstGeom prst="rect">
            <a:avLst/>
          </a:prstGeom>
          <a:noFill/>
          <a:ln>
            <a:noFill/>
          </a:ln>
        </p:spPr>
      </p:pic>
      <p:pic>
        <p:nvPicPr>
          <p:cNvPr id="257" name="Google Shape;257;p37"/>
          <p:cNvPicPr preferRelativeResize="0"/>
          <p:nvPr/>
        </p:nvPicPr>
        <p:blipFill>
          <a:blip r:embed="rId5">
            <a:alphaModFix/>
          </a:blip>
          <a:stretch>
            <a:fillRect/>
          </a:stretch>
        </p:blipFill>
        <p:spPr>
          <a:xfrm>
            <a:off x="6178450" y="4116275"/>
            <a:ext cx="1411800" cy="321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1" name="Shape 261"/>
        <p:cNvGrpSpPr/>
        <p:nvPr/>
      </p:nvGrpSpPr>
      <p:grpSpPr>
        <a:xfrm>
          <a:off x="0" y="0"/>
          <a:ext cx="0" cy="0"/>
          <a:chOff x="0" y="0"/>
          <a:chExt cx="0" cy="0"/>
        </a:xfrm>
      </p:grpSpPr>
      <p:pic>
        <p:nvPicPr>
          <p:cNvPr id="262" name="Google Shape;262;p38"/>
          <p:cNvPicPr preferRelativeResize="0"/>
          <p:nvPr/>
        </p:nvPicPr>
        <p:blipFill>
          <a:blip r:embed="rId4">
            <a:alphaModFix/>
          </a:blip>
          <a:stretch>
            <a:fillRect/>
          </a:stretch>
        </p:blipFill>
        <p:spPr>
          <a:xfrm>
            <a:off x="557784" y="694944"/>
            <a:ext cx="8018996" cy="4041649"/>
          </a:xfrm>
          <a:prstGeom prst="rect">
            <a:avLst/>
          </a:prstGeom>
          <a:noFill/>
          <a:ln>
            <a:noFill/>
          </a:ln>
        </p:spPr>
      </p:pic>
      <p:sp>
        <p:nvSpPr>
          <p:cNvPr id="263" name="Google Shape;263;p38"/>
          <p:cNvSpPr txBox="1"/>
          <p:nvPr/>
        </p:nvSpPr>
        <p:spPr>
          <a:xfrm>
            <a:off x="194575" y="178200"/>
            <a:ext cx="88149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3500">
                <a:latin typeface="Calibri"/>
                <a:ea typeface="Calibri"/>
                <a:cs typeface="Calibri"/>
                <a:sym typeface="Calibri"/>
              </a:rPr>
              <a:t>RoboCDC: System Configuration</a:t>
            </a:r>
            <a:endParaRPr sz="3300" strike="noStrike">
              <a:solidFill>
                <a:srgbClr val="000000"/>
              </a:solidFill>
              <a:latin typeface="Calibri"/>
              <a:ea typeface="Calibri"/>
              <a:cs typeface="Calibri"/>
              <a:sym typeface="Calibri"/>
            </a:endParaRPr>
          </a:p>
        </p:txBody>
      </p:sp>
      <p:sp>
        <p:nvSpPr>
          <p:cNvPr id="264" name="Google Shape;264;p38"/>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265" name="Google Shape;265;p38"/>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chemeClr val="lt1"/>
                </a:solidFill>
                <a:latin typeface="EB Garamond"/>
                <a:ea typeface="EB Garamond"/>
                <a:cs typeface="EB Garamond"/>
                <a:sym typeface="EB Garamond"/>
              </a:rPr>
              <a:t>July,2022</a:t>
            </a:r>
            <a:endParaRPr sz="1000">
              <a:solidFill>
                <a:srgbClr val="FFFFFF"/>
              </a:solidFill>
              <a:latin typeface="EB Garamond"/>
              <a:ea typeface="EB Garamond"/>
              <a:cs typeface="EB Garamond"/>
              <a:sym typeface="EB Garamond"/>
            </a:endParaRPr>
          </a:p>
        </p:txBody>
      </p:sp>
      <p:sp>
        <p:nvSpPr>
          <p:cNvPr id="266" name="Google Shape;266;p38"/>
          <p:cNvSpPr/>
          <p:nvPr/>
        </p:nvSpPr>
        <p:spPr>
          <a:xfrm>
            <a:off x="3712175" y="1485741"/>
            <a:ext cx="1260900" cy="10860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8"/>
          <p:cNvSpPr txBox="1"/>
          <p:nvPr/>
        </p:nvSpPr>
        <p:spPr>
          <a:xfrm>
            <a:off x="411725" y="3363525"/>
            <a:ext cx="8655000" cy="1322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35714"/>
              </a:lnSpc>
              <a:spcBef>
                <a:spcPts val="0"/>
              </a:spcBef>
              <a:spcAft>
                <a:spcPts val="0"/>
              </a:spcAft>
              <a:buNone/>
            </a:pPr>
            <a:r>
              <a:rPr lang="en" sz="1150">
                <a:solidFill>
                  <a:srgbClr val="D4D4D4"/>
                </a:solidFill>
                <a:highlight>
                  <a:srgbClr val="1E1E1E"/>
                </a:highlight>
                <a:latin typeface="Courier New"/>
                <a:ea typeface="Courier New"/>
                <a:cs typeface="Courier New"/>
                <a:sym typeface="Courier New"/>
              </a:rPr>
              <a:t>{</a:t>
            </a:r>
            <a:r>
              <a:rPr lang="en" sz="1150">
                <a:solidFill>
                  <a:srgbClr val="CE9178"/>
                </a:solidFill>
                <a:highlight>
                  <a:srgbClr val="1E1E1E"/>
                </a:highlight>
                <a:latin typeface="Courier New"/>
                <a:ea typeface="Courier New"/>
                <a:cs typeface="Courier New"/>
                <a:sym typeface="Courier New"/>
              </a:rPr>
              <a:t>"model_name"</a:t>
            </a:r>
            <a:r>
              <a:rPr lang="en" sz="1150">
                <a:solidFill>
                  <a:srgbClr val="D4D4D4"/>
                </a:solidFill>
                <a:highlight>
                  <a:srgbClr val="1E1E1E"/>
                </a:highlight>
                <a:latin typeface="Courier New"/>
                <a:ea typeface="Courier New"/>
                <a:cs typeface="Courier New"/>
                <a:sym typeface="Courier New"/>
              </a:rPr>
              <a:t>: </a:t>
            </a:r>
            <a:r>
              <a:rPr lang="en" sz="1150">
                <a:solidFill>
                  <a:srgbClr val="CE9178"/>
                </a:solidFill>
                <a:highlight>
                  <a:srgbClr val="1E1E1E"/>
                </a:highlight>
                <a:latin typeface="Courier New"/>
                <a:ea typeface="Courier New"/>
                <a:cs typeface="Courier New"/>
                <a:sym typeface="Courier New"/>
              </a:rPr>
              <a:t>"[PKL FILE LOCATION]"</a:t>
            </a:r>
            <a:r>
              <a:rPr lang="en" sz="1150">
                <a:solidFill>
                  <a:srgbClr val="D4D4D4"/>
                </a:solidFill>
                <a:highlight>
                  <a:srgbClr val="1E1E1E"/>
                </a:highlight>
                <a:latin typeface="Courier New"/>
                <a:ea typeface="Courier New"/>
                <a:cs typeface="Courier New"/>
                <a:sym typeface="Courier New"/>
              </a:rPr>
              <a:t>, </a:t>
            </a:r>
            <a:endParaRPr sz="1150">
              <a:solidFill>
                <a:srgbClr val="D4D4D4"/>
              </a:solidFill>
              <a:highlight>
                <a:srgbClr val="1E1E1E"/>
              </a:highlight>
              <a:latin typeface="Courier New"/>
              <a:ea typeface="Courier New"/>
              <a:cs typeface="Courier New"/>
              <a:sym typeface="Courier New"/>
            </a:endParaRPr>
          </a:p>
          <a:p>
            <a:pPr indent="0" lvl="0" marL="0" rtl="0" algn="l">
              <a:lnSpc>
                <a:spcPct val="135714"/>
              </a:lnSpc>
              <a:spcBef>
                <a:spcPts val="0"/>
              </a:spcBef>
              <a:spcAft>
                <a:spcPts val="0"/>
              </a:spcAft>
              <a:buNone/>
            </a:pPr>
            <a:r>
              <a:rPr lang="en" sz="1150">
                <a:solidFill>
                  <a:srgbClr val="CE9178"/>
                </a:solidFill>
                <a:highlight>
                  <a:srgbClr val="1E1E1E"/>
                </a:highlight>
                <a:latin typeface="Courier New"/>
                <a:ea typeface="Courier New"/>
                <a:cs typeface="Courier New"/>
                <a:sym typeface="Courier New"/>
              </a:rPr>
              <a:t>"poll_time"</a:t>
            </a:r>
            <a:r>
              <a:rPr lang="en" sz="1150">
                <a:solidFill>
                  <a:srgbClr val="D4D4D4"/>
                </a:solidFill>
                <a:highlight>
                  <a:srgbClr val="1E1E1E"/>
                </a:highlight>
                <a:latin typeface="Courier New"/>
                <a:ea typeface="Courier New"/>
                <a:cs typeface="Courier New"/>
                <a:sym typeface="Courier New"/>
              </a:rPr>
              <a:t>: 1, </a:t>
            </a:r>
            <a:r>
              <a:rPr lang="en" sz="1150">
                <a:solidFill>
                  <a:srgbClr val="CE9178"/>
                </a:solidFill>
                <a:highlight>
                  <a:srgbClr val="1E1E1E"/>
                </a:highlight>
                <a:latin typeface="Courier New"/>
                <a:ea typeface="Courier New"/>
                <a:cs typeface="Courier New"/>
                <a:sym typeface="Courier New"/>
              </a:rPr>
              <a:t>"rec_scale"</a:t>
            </a:r>
            <a:r>
              <a:rPr lang="en" sz="1150">
                <a:solidFill>
                  <a:srgbClr val="D4D4D4"/>
                </a:solidFill>
                <a:highlight>
                  <a:srgbClr val="1E1E1E"/>
                </a:highlight>
                <a:latin typeface="Courier New"/>
                <a:ea typeface="Courier New"/>
                <a:cs typeface="Courier New"/>
                <a:sym typeface="Courier New"/>
              </a:rPr>
              <a:t>: -1, </a:t>
            </a:r>
            <a:r>
              <a:rPr lang="en" sz="1150">
                <a:solidFill>
                  <a:srgbClr val="CE9178"/>
                </a:solidFill>
                <a:highlight>
                  <a:srgbClr val="1E1E1E"/>
                </a:highlight>
                <a:latin typeface="Courier New"/>
                <a:ea typeface="Courier New"/>
                <a:cs typeface="Courier New"/>
                <a:sym typeface="Courier New"/>
              </a:rPr>
              <a:t>"control_window"</a:t>
            </a:r>
            <a:r>
              <a:rPr lang="en" sz="1150">
                <a:solidFill>
                  <a:srgbClr val="D4D4D4"/>
                </a:solidFill>
                <a:highlight>
                  <a:srgbClr val="1E1E1E"/>
                </a:highlight>
                <a:latin typeface="Courier New"/>
                <a:ea typeface="Courier New"/>
                <a:cs typeface="Courier New"/>
                <a:sym typeface="Courier New"/>
              </a:rPr>
              <a:t>: [HV_MIN, HV_MAX], </a:t>
            </a:r>
            <a:r>
              <a:rPr lang="en" sz="1150">
                <a:solidFill>
                  <a:srgbClr val="CE9178"/>
                </a:solidFill>
                <a:highlight>
                  <a:srgbClr val="1E1E1E"/>
                </a:highlight>
                <a:latin typeface="Courier New"/>
                <a:ea typeface="Courier New"/>
                <a:cs typeface="Courier New"/>
                <a:sym typeface="Courier New"/>
              </a:rPr>
              <a:t>"epics_trailing_window"</a:t>
            </a:r>
            <a:r>
              <a:rPr lang="en" sz="1150">
                <a:solidFill>
                  <a:srgbClr val="D4D4D4"/>
                </a:solidFill>
                <a:highlight>
                  <a:srgbClr val="1E1E1E"/>
                </a:highlight>
                <a:latin typeface="Courier New"/>
                <a:ea typeface="Courier New"/>
                <a:cs typeface="Courier New"/>
                <a:sym typeface="Courier New"/>
              </a:rPr>
              <a:t>: 15, </a:t>
            </a:r>
            <a:r>
              <a:rPr lang="en" sz="1150">
                <a:solidFill>
                  <a:srgbClr val="CE9178"/>
                </a:solidFill>
                <a:highlight>
                  <a:srgbClr val="1E1E1E"/>
                </a:highlight>
                <a:latin typeface="Courier New"/>
                <a:ea typeface="Courier New"/>
                <a:cs typeface="Courier New"/>
                <a:sym typeface="Courier New"/>
              </a:rPr>
              <a:t>"ideal_gcf"</a:t>
            </a:r>
            <a:r>
              <a:rPr lang="en" sz="1150">
                <a:solidFill>
                  <a:srgbClr val="D4D4D4"/>
                </a:solidFill>
                <a:highlight>
                  <a:srgbClr val="1E1E1E"/>
                </a:highlight>
                <a:latin typeface="Courier New"/>
                <a:ea typeface="Courier New"/>
                <a:cs typeface="Courier New"/>
                <a:sym typeface="Courier New"/>
              </a:rPr>
              <a:t>: 0.141, </a:t>
            </a:r>
            <a:r>
              <a:rPr lang="en" sz="1150">
                <a:solidFill>
                  <a:srgbClr val="CE9178"/>
                </a:solidFill>
                <a:highlight>
                  <a:srgbClr val="1E1E1E"/>
                </a:highlight>
                <a:latin typeface="Courier New"/>
                <a:ea typeface="Courier New"/>
                <a:cs typeface="Courier New"/>
                <a:sym typeface="Courier New"/>
              </a:rPr>
              <a:t>"default_hvbi"</a:t>
            </a:r>
            <a:r>
              <a:rPr lang="en" sz="1150">
                <a:solidFill>
                  <a:srgbClr val="D4D4D4"/>
                </a:solidFill>
                <a:highlight>
                  <a:srgbClr val="1E1E1E"/>
                </a:highlight>
                <a:latin typeface="Courier New"/>
                <a:ea typeface="Courier New"/>
                <a:cs typeface="Courier New"/>
                <a:sym typeface="Courier New"/>
              </a:rPr>
              <a:t>: 9.0, </a:t>
            </a:r>
            <a:r>
              <a:rPr lang="en" sz="1150">
                <a:solidFill>
                  <a:srgbClr val="CE9178"/>
                </a:solidFill>
                <a:highlight>
                  <a:srgbClr val="1E1E1E"/>
                </a:highlight>
                <a:latin typeface="Courier New"/>
                <a:ea typeface="Courier New"/>
                <a:cs typeface="Courier New"/>
                <a:sym typeface="Courier New"/>
              </a:rPr>
              <a:t>"require_human"</a:t>
            </a:r>
            <a:r>
              <a:rPr lang="en" sz="1150">
                <a:solidFill>
                  <a:srgbClr val="D4D4D4"/>
                </a:solidFill>
                <a:highlight>
                  <a:srgbClr val="1E1E1E"/>
                </a:highlight>
                <a:latin typeface="Courier New"/>
                <a:ea typeface="Courier New"/>
                <a:cs typeface="Courier New"/>
                <a:sym typeface="Courier New"/>
              </a:rPr>
              <a:t>: 0, </a:t>
            </a:r>
            <a:r>
              <a:rPr lang="en" sz="1150">
                <a:solidFill>
                  <a:srgbClr val="CE9178"/>
                </a:solidFill>
                <a:highlight>
                  <a:srgbClr val="1E1E1E"/>
                </a:highlight>
                <a:latin typeface="Courier New"/>
                <a:ea typeface="Courier New"/>
                <a:cs typeface="Courier New"/>
                <a:sym typeface="Courier New"/>
              </a:rPr>
              <a:t>"control_mask"</a:t>
            </a:r>
            <a:r>
              <a:rPr lang="en" sz="1150">
                <a:solidFill>
                  <a:srgbClr val="D4D4D4"/>
                </a:solidFill>
                <a:highlight>
                  <a:srgbClr val="1E1E1E"/>
                </a:highlight>
                <a:latin typeface="Courier New"/>
                <a:ea typeface="Courier New"/>
                <a:cs typeface="Courier New"/>
                <a:sym typeface="Courier New"/>
              </a:rPr>
              <a:t>: </a:t>
            </a:r>
            <a:r>
              <a:rPr lang="en" sz="1150">
                <a:solidFill>
                  <a:srgbClr val="CE9178"/>
                </a:solidFill>
                <a:highlight>
                  <a:srgbClr val="1E1E1E"/>
                </a:highlight>
                <a:latin typeface="Courier New"/>
                <a:ea typeface="Courier New"/>
                <a:cs typeface="Courier New"/>
                <a:sym typeface="Courier New"/>
              </a:rPr>
              <a:t>"ALL"</a:t>
            </a:r>
            <a:r>
              <a:rPr lang="en" sz="1150">
                <a:solidFill>
                  <a:srgbClr val="D4D4D4"/>
                </a:solidFill>
                <a:highlight>
                  <a:srgbClr val="1E1E1E"/>
                </a:highlight>
                <a:latin typeface="Courier New"/>
                <a:ea typeface="Courier New"/>
                <a:cs typeface="Courier New"/>
                <a:sym typeface="Courier New"/>
              </a:rPr>
              <a:t>, </a:t>
            </a:r>
            <a:r>
              <a:rPr lang="en" sz="1150">
                <a:solidFill>
                  <a:srgbClr val="CE9178"/>
                </a:solidFill>
                <a:highlight>
                  <a:srgbClr val="1E1E1E"/>
                </a:highlight>
                <a:latin typeface="Courier New"/>
                <a:ea typeface="Courier New"/>
                <a:cs typeface="Courier New"/>
                <a:sym typeface="Courier New"/>
              </a:rPr>
              <a:t>"debug"</a:t>
            </a:r>
            <a:r>
              <a:rPr lang="en" sz="1150">
                <a:solidFill>
                  <a:srgbClr val="D4D4D4"/>
                </a:solidFill>
                <a:highlight>
                  <a:srgbClr val="1E1E1E"/>
                </a:highlight>
                <a:latin typeface="Courier New"/>
                <a:ea typeface="Courier New"/>
                <a:cs typeface="Courier New"/>
                <a:sym typeface="Courier New"/>
              </a:rPr>
              <a:t>: 0, </a:t>
            </a:r>
            <a:r>
              <a:rPr lang="en" sz="1150">
                <a:solidFill>
                  <a:srgbClr val="CE9178"/>
                </a:solidFill>
                <a:highlight>
                  <a:srgbClr val="1E1E1E"/>
                </a:highlight>
                <a:latin typeface="Courier New"/>
                <a:ea typeface="Courier New"/>
                <a:cs typeface="Courier New"/>
                <a:sym typeface="Courier New"/>
              </a:rPr>
              <a:t>"default_temp"</a:t>
            </a:r>
            <a:r>
              <a:rPr lang="en" sz="1150">
                <a:solidFill>
                  <a:srgbClr val="D4D4D4"/>
                </a:solidFill>
                <a:highlight>
                  <a:srgbClr val="1E1E1E"/>
                </a:highlight>
                <a:latin typeface="Courier New"/>
                <a:ea typeface="Courier New"/>
                <a:cs typeface="Courier New"/>
                <a:sym typeface="Courier New"/>
              </a:rPr>
              <a:t>: 298.84999999999997, </a:t>
            </a:r>
            <a:r>
              <a:rPr lang="en" sz="1150">
                <a:solidFill>
                  <a:srgbClr val="CE9178"/>
                </a:solidFill>
                <a:highlight>
                  <a:srgbClr val="1E1E1E"/>
                </a:highlight>
                <a:latin typeface="Courier New"/>
                <a:ea typeface="Courier New"/>
                <a:cs typeface="Courier New"/>
                <a:sym typeface="Courier New"/>
              </a:rPr>
              <a:t>"default_pressure"</a:t>
            </a:r>
            <a:r>
              <a:rPr lang="en" sz="1150">
                <a:solidFill>
                  <a:srgbClr val="D4D4D4"/>
                </a:solidFill>
                <a:highlight>
                  <a:srgbClr val="1E1E1E"/>
                </a:highlight>
                <a:latin typeface="Courier New"/>
                <a:ea typeface="Courier New"/>
                <a:cs typeface="Courier New"/>
                <a:sym typeface="Courier New"/>
              </a:rPr>
              <a:t>: 100, </a:t>
            </a:r>
            <a:r>
              <a:rPr lang="en" sz="1150">
                <a:solidFill>
                  <a:srgbClr val="CE9178"/>
                </a:solidFill>
                <a:highlight>
                  <a:srgbClr val="1E1E1E"/>
                </a:highlight>
                <a:latin typeface="Courier New"/>
                <a:ea typeface="Courier New"/>
                <a:cs typeface="Courier New"/>
                <a:sym typeface="Courier New"/>
              </a:rPr>
              <a:t>"baseline_V"</a:t>
            </a:r>
            <a:r>
              <a:rPr lang="en" sz="1150">
                <a:solidFill>
                  <a:srgbClr val="D4D4D4"/>
                </a:solidFill>
                <a:highlight>
                  <a:srgbClr val="1E1E1E"/>
                </a:highlight>
                <a:latin typeface="Courier New"/>
                <a:ea typeface="Courier New"/>
                <a:cs typeface="Courier New"/>
                <a:sym typeface="Courier New"/>
              </a:rPr>
              <a:t>: 2125, </a:t>
            </a:r>
            <a:r>
              <a:rPr lang="en" sz="1150">
                <a:solidFill>
                  <a:srgbClr val="CE9178"/>
                </a:solidFill>
                <a:highlight>
                  <a:srgbClr val="1E1E1E"/>
                </a:highlight>
                <a:latin typeface="Courier New"/>
                <a:ea typeface="Courier New"/>
                <a:cs typeface="Courier New"/>
                <a:sym typeface="Courier New"/>
              </a:rPr>
              <a:t>"fail_safe_timeout"</a:t>
            </a:r>
            <a:r>
              <a:rPr lang="en" sz="1150">
                <a:solidFill>
                  <a:srgbClr val="D4D4D4"/>
                </a:solidFill>
                <a:highlight>
                  <a:srgbClr val="1E1E1E"/>
                </a:highlight>
                <a:latin typeface="Courier New"/>
                <a:ea typeface="Courier New"/>
                <a:cs typeface="Courier New"/>
                <a:sym typeface="Courier New"/>
              </a:rPr>
              <a:t>: 90, </a:t>
            </a:r>
            <a:r>
              <a:rPr lang="en" sz="1150">
                <a:solidFill>
                  <a:srgbClr val="CE9178"/>
                </a:solidFill>
                <a:highlight>
                  <a:srgbClr val="1E1E1E"/>
                </a:highlight>
                <a:latin typeface="Courier New"/>
                <a:ea typeface="Courier New"/>
                <a:cs typeface="Courier New"/>
                <a:sym typeface="Courier New"/>
              </a:rPr>
              <a:t>"confidence_threshold"</a:t>
            </a:r>
            <a:r>
              <a:rPr lang="en" sz="1150">
                <a:solidFill>
                  <a:srgbClr val="D4D4D4"/>
                </a:solidFill>
                <a:highlight>
                  <a:srgbClr val="1E1E1E"/>
                </a:highlight>
                <a:latin typeface="Courier New"/>
                <a:ea typeface="Courier New"/>
                <a:cs typeface="Courier New"/>
                <a:sym typeface="Courier New"/>
              </a:rPr>
              <a:t>: 0.03, </a:t>
            </a:r>
            <a:r>
              <a:rPr lang="en" sz="1150">
                <a:solidFill>
                  <a:srgbClr val="CE9178"/>
                </a:solidFill>
                <a:highlight>
                  <a:srgbClr val="1E1E1E"/>
                </a:highlight>
                <a:latin typeface="Courier New"/>
                <a:ea typeface="Courier New"/>
                <a:cs typeface="Courier New"/>
                <a:sym typeface="Courier New"/>
              </a:rPr>
              <a:t>"UQcorrection"</a:t>
            </a:r>
            <a:r>
              <a:rPr lang="en" sz="1150">
                <a:solidFill>
                  <a:srgbClr val="D4D4D4"/>
                </a:solidFill>
                <a:highlight>
                  <a:srgbClr val="1E1E1E"/>
                </a:highlight>
                <a:latin typeface="Courier New"/>
                <a:ea typeface="Courier New"/>
                <a:cs typeface="Courier New"/>
                <a:sym typeface="Courier New"/>
              </a:rPr>
              <a:t>: 1}</a:t>
            </a:r>
            <a:endParaRPr sz="1500"/>
          </a:p>
        </p:txBody>
      </p:sp>
      <p:sp>
        <p:nvSpPr>
          <p:cNvPr id="268" name="Google Shape;268;p38"/>
          <p:cNvSpPr/>
          <p:nvPr/>
        </p:nvSpPr>
        <p:spPr>
          <a:xfrm>
            <a:off x="1469800" y="1738950"/>
            <a:ext cx="785400" cy="5496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8"/>
          <p:cNvSpPr/>
          <p:nvPr/>
        </p:nvSpPr>
        <p:spPr>
          <a:xfrm rot="-5400000">
            <a:off x="5873025" y="2022150"/>
            <a:ext cx="785400" cy="5496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3" name="Shape 273"/>
        <p:cNvGrpSpPr/>
        <p:nvPr/>
      </p:nvGrpSpPr>
      <p:grpSpPr>
        <a:xfrm>
          <a:off x="0" y="0"/>
          <a:ext cx="0" cy="0"/>
          <a:chOff x="0" y="0"/>
          <a:chExt cx="0" cy="0"/>
        </a:xfrm>
      </p:grpSpPr>
      <p:pic>
        <p:nvPicPr>
          <p:cNvPr id="274" name="Google Shape;274;p39"/>
          <p:cNvPicPr preferRelativeResize="0"/>
          <p:nvPr/>
        </p:nvPicPr>
        <p:blipFill>
          <a:blip r:embed="rId4">
            <a:alphaModFix/>
          </a:blip>
          <a:stretch>
            <a:fillRect/>
          </a:stretch>
        </p:blipFill>
        <p:spPr>
          <a:xfrm>
            <a:off x="557784" y="694944"/>
            <a:ext cx="8018996" cy="4041649"/>
          </a:xfrm>
          <a:prstGeom prst="rect">
            <a:avLst/>
          </a:prstGeom>
          <a:noFill/>
          <a:ln>
            <a:noFill/>
          </a:ln>
        </p:spPr>
      </p:pic>
      <p:sp>
        <p:nvSpPr>
          <p:cNvPr id="275" name="Google Shape;275;p39"/>
          <p:cNvSpPr txBox="1"/>
          <p:nvPr/>
        </p:nvSpPr>
        <p:spPr>
          <a:xfrm>
            <a:off x="194575" y="178200"/>
            <a:ext cx="88149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3500">
                <a:latin typeface="Calibri"/>
                <a:ea typeface="Calibri"/>
                <a:cs typeface="Calibri"/>
                <a:sym typeface="Calibri"/>
              </a:rPr>
              <a:t>Modular System: Predict</a:t>
            </a:r>
            <a:endParaRPr sz="3300" strike="noStrike">
              <a:solidFill>
                <a:srgbClr val="000000"/>
              </a:solidFill>
              <a:latin typeface="Calibri"/>
              <a:ea typeface="Calibri"/>
              <a:cs typeface="Calibri"/>
              <a:sym typeface="Calibri"/>
            </a:endParaRPr>
          </a:p>
        </p:txBody>
      </p:sp>
      <p:sp>
        <p:nvSpPr>
          <p:cNvPr id="276" name="Google Shape;276;p39"/>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277" name="Google Shape;277;p39"/>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chemeClr val="lt1"/>
                </a:solidFill>
                <a:latin typeface="EB Garamond"/>
                <a:ea typeface="EB Garamond"/>
                <a:cs typeface="EB Garamond"/>
                <a:sym typeface="EB Garamond"/>
              </a:rPr>
              <a:t>July,2022</a:t>
            </a:r>
            <a:endParaRPr sz="1000">
              <a:solidFill>
                <a:srgbClr val="FFFFFF"/>
              </a:solidFill>
              <a:latin typeface="EB Garamond"/>
              <a:ea typeface="EB Garamond"/>
              <a:cs typeface="EB Garamond"/>
              <a:sym typeface="EB Garamond"/>
            </a:endParaRPr>
          </a:p>
        </p:txBody>
      </p:sp>
      <p:sp>
        <p:nvSpPr>
          <p:cNvPr id="278" name="Google Shape;278;p39"/>
          <p:cNvSpPr/>
          <p:nvPr/>
        </p:nvSpPr>
        <p:spPr>
          <a:xfrm>
            <a:off x="5589825" y="2871675"/>
            <a:ext cx="1158300" cy="13791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9"/>
          <p:cNvSpPr/>
          <p:nvPr/>
        </p:nvSpPr>
        <p:spPr>
          <a:xfrm>
            <a:off x="1469800" y="1738950"/>
            <a:ext cx="785400" cy="5496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3" name="Shape 283"/>
        <p:cNvGrpSpPr/>
        <p:nvPr/>
      </p:nvGrpSpPr>
      <p:grpSpPr>
        <a:xfrm>
          <a:off x="0" y="0"/>
          <a:ext cx="0" cy="0"/>
          <a:chOff x="0" y="0"/>
          <a:chExt cx="0" cy="0"/>
        </a:xfrm>
      </p:grpSpPr>
      <p:sp>
        <p:nvSpPr>
          <p:cNvPr id="284" name="Google Shape;284;p40"/>
          <p:cNvSpPr txBox="1"/>
          <p:nvPr/>
        </p:nvSpPr>
        <p:spPr>
          <a:xfrm>
            <a:off x="194575" y="178200"/>
            <a:ext cx="88149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3500">
                <a:latin typeface="Calibri"/>
                <a:ea typeface="Calibri"/>
                <a:cs typeface="Calibri"/>
                <a:sym typeface="Calibri"/>
              </a:rPr>
              <a:t>RoboCDC: Validation and Use of UQ</a:t>
            </a:r>
            <a:endParaRPr sz="3300" strike="noStrike">
              <a:solidFill>
                <a:srgbClr val="000000"/>
              </a:solidFill>
              <a:latin typeface="Calibri"/>
              <a:ea typeface="Calibri"/>
              <a:cs typeface="Calibri"/>
              <a:sym typeface="Calibri"/>
            </a:endParaRPr>
          </a:p>
        </p:txBody>
      </p:sp>
      <p:sp>
        <p:nvSpPr>
          <p:cNvPr id="285" name="Google Shape;285;p40"/>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286" name="Google Shape;286;p40"/>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chemeClr val="lt1"/>
                </a:solidFill>
                <a:latin typeface="EB Garamond"/>
                <a:ea typeface="EB Garamond"/>
                <a:cs typeface="EB Garamond"/>
                <a:sym typeface="EB Garamond"/>
              </a:rPr>
              <a:t>July,2022</a:t>
            </a:r>
            <a:endParaRPr sz="1000">
              <a:solidFill>
                <a:srgbClr val="FFFFFF"/>
              </a:solidFill>
              <a:latin typeface="EB Garamond"/>
              <a:ea typeface="EB Garamond"/>
              <a:cs typeface="EB Garamond"/>
              <a:sym typeface="EB Garamond"/>
            </a:endParaRPr>
          </a:p>
        </p:txBody>
      </p:sp>
      <p:sp>
        <p:nvSpPr>
          <p:cNvPr id="287" name="Google Shape;287;p40"/>
          <p:cNvSpPr txBox="1"/>
          <p:nvPr>
            <p:ph idx="1" type="body"/>
          </p:nvPr>
        </p:nvSpPr>
        <p:spPr>
          <a:xfrm>
            <a:off x="194575" y="726800"/>
            <a:ext cx="4312200" cy="1649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Calibri"/>
                <a:ea typeface="Calibri"/>
                <a:cs typeface="Calibri"/>
                <a:sym typeface="Calibri"/>
              </a:rPr>
              <a:t>Model Performance on Test Data</a:t>
            </a:r>
            <a:endParaRPr b="1">
              <a:latin typeface="Calibri"/>
              <a:ea typeface="Calibri"/>
              <a:cs typeface="Calibri"/>
              <a:sym typeface="Calibri"/>
            </a:endParaRPr>
          </a:p>
          <a:p>
            <a:pPr indent="-317500" lvl="0" marL="457200" rtl="0" algn="l">
              <a:spcBef>
                <a:spcPts val="0"/>
              </a:spcBef>
              <a:spcAft>
                <a:spcPts val="0"/>
              </a:spcAft>
              <a:buSzPts val="1400"/>
              <a:buChar char="●"/>
            </a:pPr>
            <a:r>
              <a:rPr b="1" lang="en">
                <a:latin typeface="Calibri"/>
                <a:ea typeface="Calibri"/>
                <a:cs typeface="Calibri"/>
                <a:sym typeface="Calibri"/>
              </a:rPr>
              <a:t>Percent Error</a:t>
            </a:r>
            <a:r>
              <a:rPr lang="en">
                <a:latin typeface="Calibri"/>
                <a:ea typeface="Calibri"/>
                <a:cs typeface="Calibri"/>
                <a:sym typeface="Calibri"/>
              </a:rPr>
              <a:t> used as criteria: </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
                <a:latin typeface="Calibri"/>
                <a:ea typeface="Calibri"/>
                <a:cs typeface="Calibri"/>
                <a:sym typeface="Calibri"/>
              </a:rPr>
              <a:t>Mean % Error: 0.7%</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
                <a:latin typeface="Calibri"/>
                <a:ea typeface="Calibri"/>
                <a:cs typeface="Calibri"/>
                <a:sym typeface="Calibri"/>
              </a:rPr>
              <a:t>Max % Error: 3.4% (only 3/106 test set runs over 2% error)</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p:txBody>
      </p:sp>
      <p:sp>
        <p:nvSpPr>
          <p:cNvPr id="288" name="Google Shape;288;p40"/>
          <p:cNvSpPr txBox="1"/>
          <p:nvPr/>
        </p:nvSpPr>
        <p:spPr>
          <a:xfrm>
            <a:off x="4640600" y="666750"/>
            <a:ext cx="4940700" cy="15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Validate the Model’s Stdv/Errors/Uncertainty Quantification:</a:t>
            </a:r>
            <a:endParaRPr b="1" sz="18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800">
                <a:solidFill>
                  <a:schemeClr val="dk1"/>
                </a:solidFill>
                <a:latin typeface="Calibri"/>
                <a:ea typeface="Calibri"/>
                <a:cs typeface="Calibri"/>
                <a:sym typeface="Calibri"/>
              </a:rPr>
              <a:t>Within 1 stdv: 74%</a:t>
            </a:r>
            <a:endParaRPr sz="18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800">
                <a:solidFill>
                  <a:schemeClr val="dk1"/>
                </a:solidFill>
                <a:latin typeface="Calibri"/>
                <a:ea typeface="Calibri"/>
                <a:cs typeface="Calibri"/>
                <a:sym typeface="Calibri"/>
              </a:rPr>
              <a:t>Within 2 stdv: 92%</a:t>
            </a:r>
            <a:endParaRPr sz="1800">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 sz="1800">
                <a:solidFill>
                  <a:schemeClr val="dk1"/>
                </a:solidFill>
                <a:latin typeface="Calibri"/>
                <a:ea typeface="Calibri"/>
                <a:cs typeface="Calibri"/>
                <a:sym typeface="Calibri"/>
              </a:rPr>
              <a:t>Within 3 stdv: 99%</a:t>
            </a:r>
            <a:endParaRPr>
              <a:latin typeface="Calibri"/>
              <a:ea typeface="Calibri"/>
              <a:cs typeface="Calibri"/>
              <a:sym typeface="Calibri"/>
            </a:endParaRPr>
          </a:p>
        </p:txBody>
      </p:sp>
      <p:grpSp>
        <p:nvGrpSpPr>
          <p:cNvPr id="289" name="Google Shape;289;p40"/>
          <p:cNvGrpSpPr/>
          <p:nvPr/>
        </p:nvGrpSpPr>
        <p:grpSpPr>
          <a:xfrm>
            <a:off x="2131674" y="2571750"/>
            <a:ext cx="4940701" cy="2223998"/>
            <a:chOff x="2131674" y="2571750"/>
            <a:chExt cx="4940701" cy="2223998"/>
          </a:xfrm>
        </p:grpSpPr>
        <p:pic>
          <p:nvPicPr>
            <p:cNvPr id="290" name="Google Shape;290;p40"/>
            <p:cNvPicPr preferRelativeResize="0"/>
            <p:nvPr/>
          </p:nvPicPr>
          <p:blipFill>
            <a:blip r:embed="rId4">
              <a:alphaModFix/>
            </a:blip>
            <a:stretch>
              <a:fillRect/>
            </a:stretch>
          </p:blipFill>
          <p:spPr>
            <a:xfrm>
              <a:off x="2131674" y="2915796"/>
              <a:ext cx="4940699" cy="1879951"/>
            </a:xfrm>
            <a:prstGeom prst="rect">
              <a:avLst/>
            </a:prstGeom>
            <a:noFill/>
            <a:ln>
              <a:noFill/>
            </a:ln>
          </p:spPr>
        </p:pic>
        <p:sp>
          <p:nvSpPr>
            <p:cNvPr id="291" name="Google Shape;291;p40"/>
            <p:cNvSpPr txBox="1"/>
            <p:nvPr/>
          </p:nvSpPr>
          <p:spPr>
            <a:xfrm>
              <a:off x="2212775" y="2571750"/>
              <a:ext cx="2083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Calibri"/>
                  <a:ea typeface="Calibri"/>
                  <a:cs typeface="Calibri"/>
                  <a:sym typeface="Calibri"/>
                </a:rPr>
                <a:t>Few low current training runs</a:t>
              </a:r>
              <a:endParaRPr b="1" sz="1500">
                <a:latin typeface="Calibri"/>
                <a:ea typeface="Calibri"/>
                <a:cs typeface="Calibri"/>
                <a:sym typeface="Calibri"/>
              </a:endParaRPr>
            </a:p>
          </p:txBody>
        </p:sp>
        <p:sp>
          <p:nvSpPr>
            <p:cNvPr id="292" name="Google Shape;292;p40"/>
            <p:cNvSpPr txBox="1"/>
            <p:nvPr/>
          </p:nvSpPr>
          <p:spPr>
            <a:xfrm>
              <a:off x="4989175" y="2571750"/>
              <a:ext cx="2083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More </a:t>
              </a:r>
              <a:r>
                <a:rPr b="1" lang="en">
                  <a:latin typeface="Calibri"/>
                  <a:ea typeface="Calibri"/>
                  <a:cs typeface="Calibri"/>
                  <a:sym typeface="Calibri"/>
                </a:rPr>
                <a:t>low current </a:t>
              </a:r>
              <a:r>
                <a:rPr b="1" lang="en">
                  <a:latin typeface="Calibri"/>
                  <a:ea typeface="Calibri"/>
                  <a:cs typeface="Calibri"/>
                  <a:sym typeface="Calibri"/>
                </a:rPr>
                <a:t>training </a:t>
              </a:r>
              <a:r>
                <a:rPr b="1" lang="en">
                  <a:latin typeface="Calibri"/>
                  <a:ea typeface="Calibri"/>
                  <a:cs typeface="Calibri"/>
                  <a:sym typeface="Calibri"/>
                </a:rPr>
                <a:t>runs</a:t>
              </a:r>
              <a:endParaRPr b="1">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6" name="Shape 296"/>
        <p:cNvGrpSpPr/>
        <p:nvPr/>
      </p:nvGrpSpPr>
      <p:grpSpPr>
        <a:xfrm>
          <a:off x="0" y="0"/>
          <a:ext cx="0" cy="0"/>
          <a:chOff x="0" y="0"/>
          <a:chExt cx="0" cy="0"/>
        </a:xfrm>
      </p:grpSpPr>
      <p:pic>
        <p:nvPicPr>
          <p:cNvPr id="297" name="Google Shape;297;p41"/>
          <p:cNvPicPr preferRelativeResize="0"/>
          <p:nvPr/>
        </p:nvPicPr>
        <p:blipFill>
          <a:blip r:embed="rId4">
            <a:alphaModFix/>
          </a:blip>
          <a:stretch>
            <a:fillRect/>
          </a:stretch>
        </p:blipFill>
        <p:spPr>
          <a:xfrm>
            <a:off x="557784" y="694944"/>
            <a:ext cx="8009811" cy="4041649"/>
          </a:xfrm>
          <a:prstGeom prst="rect">
            <a:avLst/>
          </a:prstGeom>
          <a:noFill/>
          <a:ln>
            <a:noFill/>
          </a:ln>
        </p:spPr>
      </p:pic>
      <p:sp>
        <p:nvSpPr>
          <p:cNvPr id="298" name="Google Shape;298;p41"/>
          <p:cNvSpPr txBox="1"/>
          <p:nvPr/>
        </p:nvSpPr>
        <p:spPr>
          <a:xfrm>
            <a:off x="194575" y="178200"/>
            <a:ext cx="88149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3500">
                <a:latin typeface="Calibri"/>
                <a:ea typeface="Calibri"/>
                <a:cs typeface="Calibri"/>
                <a:sym typeface="Calibri"/>
              </a:rPr>
              <a:t>Modular System: Logging and Dashboard</a:t>
            </a:r>
            <a:endParaRPr sz="3300" strike="noStrike">
              <a:solidFill>
                <a:srgbClr val="000000"/>
              </a:solidFill>
              <a:latin typeface="Calibri"/>
              <a:ea typeface="Calibri"/>
              <a:cs typeface="Calibri"/>
              <a:sym typeface="Calibri"/>
            </a:endParaRPr>
          </a:p>
        </p:txBody>
      </p:sp>
      <p:sp>
        <p:nvSpPr>
          <p:cNvPr id="299" name="Google Shape;299;p41"/>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300" name="Google Shape;300;p41"/>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chemeClr val="lt1"/>
                </a:solidFill>
                <a:latin typeface="EB Garamond"/>
                <a:ea typeface="EB Garamond"/>
                <a:cs typeface="EB Garamond"/>
                <a:sym typeface="EB Garamond"/>
              </a:rPr>
              <a:t>July,2022</a:t>
            </a:r>
            <a:endParaRPr sz="1000">
              <a:solidFill>
                <a:srgbClr val="FFFFFF"/>
              </a:solidFill>
              <a:latin typeface="EB Garamond"/>
              <a:ea typeface="EB Garamond"/>
              <a:cs typeface="EB Garamond"/>
              <a:sym typeface="EB Garamond"/>
            </a:endParaRPr>
          </a:p>
        </p:txBody>
      </p:sp>
      <p:sp>
        <p:nvSpPr>
          <p:cNvPr id="301" name="Google Shape;301;p41"/>
          <p:cNvSpPr/>
          <p:nvPr/>
        </p:nvSpPr>
        <p:spPr>
          <a:xfrm>
            <a:off x="6623275" y="957325"/>
            <a:ext cx="2133300" cy="35169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5" name="Shape 305"/>
        <p:cNvGrpSpPr/>
        <p:nvPr/>
      </p:nvGrpSpPr>
      <p:grpSpPr>
        <a:xfrm>
          <a:off x="0" y="0"/>
          <a:ext cx="0" cy="0"/>
          <a:chOff x="0" y="0"/>
          <a:chExt cx="0" cy="0"/>
        </a:xfrm>
      </p:grpSpPr>
      <p:sp>
        <p:nvSpPr>
          <p:cNvPr id="306" name="Google Shape;306;p42"/>
          <p:cNvSpPr txBox="1"/>
          <p:nvPr/>
        </p:nvSpPr>
        <p:spPr>
          <a:xfrm>
            <a:off x="194575" y="178200"/>
            <a:ext cx="88149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3500">
                <a:latin typeface="Calibri"/>
                <a:ea typeface="Calibri"/>
                <a:cs typeface="Calibri"/>
                <a:sym typeface="Calibri"/>
              </a:rPr>
              <a:t>Modular System: Dashboard</a:t>
            </a:r>
            <a:endParaRPr sz="3300" strike="noStrike">
              <a:solidFill>
                <a:srgbClr val="000000"/>
              </a:solidFill>
              <a:latin typeface="Calibri"/>
              <a:ea typeface="Calibri"/>
              <a:cs typeface="Calibri"/>
              <a:sym typeface="Calibri"/>
            </a:endParaRPr>
          </a:p>
        </p:txBody>
      </p:sp>
      <p:sp>
        <p:nvSpPr>
          <p:cNvPr id="307" name="Google Shape;307;p42"/>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308" name="Google Shape;308;p42"/>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chemeClr val="lt1"/>
                </a:solidFill>
                <a:latin typeface="EB Garamond"/>
                <a:ea typeface="EB Garamond"/>
                <a:cs typeface="EB Garamond"/>
                <a:sym typeface="EB Garamond"/>
              </a:rPr>
              <a:t>July,2022</a:t>
            </a:r>
            <a:endParaRPr sz="1000">
              <a:solidFill>
                <a:srgbClr val="FFFFFF"/>
              </a:solidFill>
              <a:latin typeface="EB Garamond"/>
              <a:ea typeface="EB Garamond"/>
              <a:cs typeface="EB Garamond"/>
              <a:sym typeface="EB Garamond"/>
            </a:endParaRPr>
          </a:p>
        </p:txBody>
      </p:sp>
      <p:pic>
        <p:nvPicPr>
          <p:cNvPr id="309" name="Google Shape;309;p42"/>
          <p:cNvPicPr preferRelativeResize="0"/>
          <p:nvPr/>
        </p:nvPicPr>
        <p:blipFill>
          <a:blip r:embed="rId4">
            <a:alphaModFix/>
          </a:blip>
          <a:stretch>
            <a:fillRect/>
          </a:stretch>
        </p:blipFill>
        <p:spPr>
          <a:xfrm>
            <a:off x="1007063" y="698425"/>
            <a:ext cx="7129816" cy="40391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3" name="Shape 313"/>
        <p:cNvGrpSpPr/>
        <p:nvPr/>
      </p:nvGrpSpPr>
      <p:grpSpPr>
        <a:xfrm>
          <a:off x="0" y="0"/>
          <a:ext cx="0" cy="0"/>
          <a:chOff x="0" y="0"/>
          <a:chExt cx="0" cy="0"/>
        </a:xfrm>
      </p:grpSpPr>
      <p:pic>
        <p:nvPicPr>
          <p:cNvPr id="314" name="Google Shape;314;p43"/>
          <p:cNvPicPr preferRelativeResize="0"/>
          <p:nvPr/>
        </p:nvPicPr>
        <p:blipFill>
          <a:blip r:embed="rId4">
            <a:alphaModFix/>
          </a:blip>
          <a:stretch>
            <a:fillRect/>
          </a:stretch>
        </p:blipFill>
        <p:spPr>
          <a:xfrm>
            <a:off x="5452225" y="1084650"/>
            <a:ext cx="3158401" cy="3078249"/>
          </a:xfrm>
          <a:prstGeom prst="rect">
            <a:avLst/>
          </a:prstGeom>
          <a:noFill/>
          <a:ln>
            <a:noFill/>
          </a:ln>
        </p:spPr>
      </p:pic>
      <p:sp>
        <p:nvSpPr>
          <p:cNvPr id="315" name="Google Shape;315;p43"/>
          <p:cNvSpPr txBox="1"/>
          <p:nvPr/>
        </p:nvSpPr>
        <p:spPr>
          <a:xfrm>
            <a:off x="457200" y="178200"/>
            <a:ext cx="82293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4000">
                <a:latin typeface="Calibri"/>
                <a:ea typeface="Calibri"/>
                <a:cs typeface="Calibri"/>
                <a:sym typeface="Calibri"/>
              </a:rPr>
              <a:t>But Does It Work: Cosmics Test</a:t>
            </a:r>
            <a:endParaRPr sz="4000" strike="noStrike">
              <a:solidFill>
                <a:srgbClr val="000000"/>
              </a:solidFill>
              <a:latin typeface="Calibri"/>
              <a:ea typeface="Calibri"/>
              <a:cs typeface="Calibri"/>
              <a:sym typeface="Calibri"/>
            </a:endParaRPr>
          </a:p>
        </p:txBody>
      </p:sp>
      <p:sp>
        <p:nvSpPr>
          <p:cNvPr id="316" name="Google Shape;316;p43"/>
          <p:cNvSpPr txBox="1"/>
          <p:nvPr/>
        </p:nvSpPr>
        <p:spPr>
          <a:xfrm>
            <a:off x="457550" y="754378"/>
            <a:ext cx="8229300" cy="1417200"/>
          </a:xfrm>
          <a:prstGeom prst="rect">
            <a:avLst/>
          </a:prstGeom>
          <a:noFill/>
          <a:ln>
            <a:noFill/>
          </a:ln>
        </p:spPr>
        <p:txBody>
          <a:bodyPr anchorCtr="0" anchor="t" bIns="45700" lIns="91425" spcFirstLastPara="1" rIns="91425" wrap="square" tIns="45700">
            <a:noAutofit/>
          </a:bodyPr>
          <a:lstStyle/>
          <a:p>
            <a:pPr indent="-336550" lvl="0" marL="457200" marR="0" rtl="0" algn="l">
              <a:spcBef>
                <a:spcPts val="1417"/>
              </a:spcBef>
              <a:spcAft>
                <a:spcPts val="0"/>
              </a:spcAft>
              <a:buSzPts val="1700"/>
              <a:buFont typeface="EB Garamond"/>
              <a:buChar char="●"/>
            </a:pPr>
            <a:r>
              <a:rPr lang="en" sz="1700">
                <a:latin typeface="Calibri"/>
                <a:ea typeface="Calibri"/>
                <a:cs typeface="Calibri"/>
                <a:sym typeface="Calibri"/>
              </a:rPr>
              <a:t>Split the CDC into </a:t>
            </a:r>
            <a:r>
              <a:rPr b="1" lang="en" sz="1700">
                <a:latin typeface="Calibri"/>
                <a:ea typeface="Calibri"/>
                <a:cs typeface="Calibri"/>
                <a:sym typeface="Calibri"/>
              </a:rPr>
              <a:t>2 halves</a:t>
            </a:r>
            <a:endParaRPr b="1" sz="1700">
              <a:latin typeface="Calibri"/>
              <a:ea typeface="Calibri"/>
              <a:cs typeface="Calibri"/>
              <a:sym typeface="Calibri"/>
            </a:endParaRPr>
          </a:p>
          <a:p>
            <a:pPr indent="-336550" lvl="1" marL="914400" marR="0" rtl="0" algn="l">
              <a:spcBef>
                <a:spcPts val="0"/>
              </a:spcBef>
              <a:spcAft>
                <a:spcPts val="0"/>
              </a:spcAft>
              <a:buSzPts val="1700"/>
              <a:buFont typeface="EB Garamond"/>
              <a:buChar char="○"/>
            </a:pPr>
            <a:r>
              <a:rPr lang="en" sz="1700">
                <a:latin typeface="Calibri"/>
                <a:ea typeface="Calibri"/>
                <a:cs typeface="Calibri"/>
                <a:sym typeface="Calibri"/>
              </a:rPr>
              <a:t>Leave one side at a </a:t>
            </a:r>
            <a:r>
              <a:rPr b="1" lang="en" sz="1700">
                <a:latin typeface="Calibri"/>
                <a:ea typeface="Calibri"/>
                <a:cs typeface="Calibri"/>
                <a:sym typeface="Calibri"/>
              </a:rPr>
              <a:t>fixed HV (conventional)</a:t>
            </a:r>
            <a:endParaRPr b="1" sz="1700">
              <a:latin typeface="Calibri"/>
              <a:ea typeface="Calibri"/>
              <a:cs typeface="Calibri"/>
              <a:sym typeface="Calibri"/>
            </a:endParaRPr>
          </a:p>
          <a:p>
            <a:pPr indent="-336550" lvl="1" marL="914400" marR="0" rtl="0" algn="l">
              <a:spcBef>
                <a:spcPts val="0"/>
              </a:spcBef>
              <a:spcAft>
                <a:spcPts val="0"/>
              </a:spcAft>
              <a:buSzPts val="1700"/>
              <a:buFont typeface="EB Garamond"/>
              <a:buChar char="○"/>
            </a:pPr>
            <a:r>
              <a:rPr lang="en" sz="1700">
                <a:latin typeface="Calibri"/>
                <a:ea typeface="Calibri"/>
                <a:cs typeface="Calibri"/>
                <a:sym typeface="Calibri"/>
              </a:rPr>
              <a:t>Let the </a:t>
            </a:r>
            <a:r>
              <a:rPr b="1" lang="en" sz="1700">
                <a:latin typeface="Calibri"/>
                <a:ea typeface="Calibri"/>
                <a:cs typeface="Calibri"/>
                <a:sym typeface="Calibri"/>
              </a:rPr>
              <a:t>ML control the other</a:t>
            </a:r>
            <a:endParaRPr b="1" sz="1700">
              <a:latin typeface="Calibri"/>
              <a:ea typeface="Calibri"/>
              <a:cs typeface="Calibri"/>
              <a:sym typeface="Calibri"/>
            </a:endParaRPr>
          </a:p>
          <a:p>
            <a:pPr indent="-336550" lvl="2" marL="1371600" marR="0" rtl="0" algn="l">
              <a:spcBef>
                <a:spcPts val="0"/>
              </a:spcBef>
              <a:spcAft>
                <a:spcPts val="0"/>
              </a:spcAft>
              <a:buSzPts val="1700"/>
              <a:buFont typeface="Calibri"/>
              <a:buChar char="■"/>
            </a:pPr>
            <a:r>
              <a:rPr b="1" lang="en" sz="1700">
                <a:latin typeface="Calibri"/>
                <a:ea typeface="Calibri"/>
                <a:cs typeface="Calibri"/>
                <a:sym typeface="Calibri"/>
              </a:rPr>
              <a:t>Autonomously </a:t>
            </a:r>
            <a:r>
              <a:rPr lang="en" sz="1700">
                <a:latin typeface="Calibri"/>
                <a:ea typeface="Calibri"/>
                <a:cs typeface="Calibri"/>
                <a:sym typeface="Calibri"/>
              </a:rPr>
              <a:t>adjust HV every 5 min</a:t>
            </a:r>
            <a:endParaRPr sz="2100">
              <a:latin typeface="Calibri"/>
              <a:ea typeface="Calibri"/>
              <a:cs typeface="Calibri"/>
              <a:sym typeface="Calibri"/>
            </a:endParaRPr>
          </a:p>
        </p:txBody>
      </p:sp>
      <p:sp>
        <p:nvSpPr>
          <p:cNvPr id="317" name="Google Shape;317;p43"/>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318" name="Google Shape;318;p43"/>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000">
                <a:solidFill>
                  <a:schemeClr val="lt1"/>
                </a:solidFill>
                <a:latin typeface="EB Garamond"/>
                <a:ea typeface="EB Garamond"/>
                <a:cs typeface="EB Garamond"/>
                <a:sym typeface="EB Garamond"/>
              </a:rPr>
              <a:t>06/07/22</a:t>
            </a:r>
            <a:endParaRPr b="0" i="0" sz="1000" u="none" cap="none" strike="noStrike">
              <a:latin typeface="Times New Roman"/>
              <a:ea typeface="Times New Roman"/>
              <a:cs typeface="Times New Roman"/>
              <a:sym typeface="Times New Roman"/>
            </a:endParaRPr>
          </a:p>
        </p:txBody>
      </p:sp>
      <p:sp>
        <p:nvSpPr>
          <p:cNvPr id="319" name="Google Shape;319;p43"/>
          <p:cNvSpPr txBox="1"/>
          <p:nvPr/>
        </p:nvSpPr>
        <p:spPr>
          <a:xfrm>
            <a:off x="651875" y="4045150"/>
            <a:ext cx="6348900" cy="538800"/>
          </a:xfrm>
          <a:prstGeom prst="rect">
            <a:avLst/>
          </a:prstGeom>
          <a:noFill/>
          <a:ln>
            <a:noFill/>
          </a:ln>
        </p:spPr>
        <p:txBody>
          <a:bodyPr anchorCtr="0" anchor="t" bIns="91425" lIns="91425" spcFirstLastPara="1" rIns="91425" wrap="square" tIns="91425">
            <a:spAutoFit/>
          </a:bodyPr>
          <a:lstStyle/>
          <a:p>
            <a:pPr indent="0" lvl="0" marL="0" rtl="0" algn="l">
              <a:spcBef>
                <a:spcPts val="1417"/>
              </a:spcBef>
              <a:spcAft>
                <a:spcPts val="0"/>
              </a:spcAft>
              <a:buNone/>
            </a:pPr>
            <a:r>
              <a:rPr lang="en" sz="2300">
                <a:solidFill>
                  <a:schemeClr val="dk1"/>
                </a:solidFill>
                <a:latin typeface="Calibri"/>
                <a:ea typeface="Calibri"/>
                <a:cs typeface="Calibri"/>
                <a:sym typeface="Calibri"/>
              </a:rPr>
              <a:t>Should see the ML system side’s gains stabilized</a:t>
            </a:r>
            <a:endParaRPr b="1" sz="1600"/>
          </a:p>
        </p:txBody>
      </p:sp>
      <p:grpSp>
        <p:nvGrpSpPr>
          <p:cNvPr id="320" name="Google Shape;320;p43"/>
          <p:cNvGrpSpPr/>
          <p:nvPr/>
        </p:nvGrpSpPr>
        <p:grpSpPr>
          <a:xfrm>
            <a:off x="503660" y="2382575"/>
            <a:ext cx="4068340" cy="1434443"/>
            <a:chOff x="503660" y="2382575"/>
            <a:chExt cx="4068340" cy="1434443"/>
          </a:xfrm>
        </p:grpSpPr>
        <p:pic>
          <p:nvPicPr>
            <p:cNvPr id="321" name="Google Shape;321;p43"/>
            <p:cNvPicPr preferRelativeResize="0"/>
            <p:nvPr/>
          </p:nvPicPr>
          <p:blipFill>
            <a:blip r:embed="rId5">
              <a:alphaModFix/>
            </a:blip>
            <a:stretch>
              <a:fillRect/>
            </a:stretch>
          </p:blipFill>
          <p:spPr>
            <a:xfrm>
              <a:off x="2937359" y="2382575"/>
              <a:ext cx="1634641" cy="1417321"/>
            </a:xfrm>
            <a:prstGeom prst="rect">
              <a:avLst/>
            </a:prstGeom>
            <a:noFill/>
            <a:ln>
              <a:noFill/>
            </a:ln>
          </p:spPr>
        </p:pic>
        <p:pic>
          <p:nvPicPr>
            <p:cNvPr id="322" name="Google Shape;322;p43"/>
            <p:cNvPicPr preferRelativeResize="0"/>
            <p:nvPr/>
          </p:nvPicPr>
          <p:blipFill>
            <a:blip r:embed="rId6">
              <a:alphaModFix/>
            </a:blip>
            <a:stretch>
              <a:fillRect/>
            </a:stretch>
          </p:blipFill>
          <p:spPr>
            <a:xfrm>
              <a:off x="503660" y="2399699"/>
              <a:ext cx="2182671" cy="1417319"/>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6" name="Shape 326"/>
        <p:cNvGrpSpPr/>
        <p:nvPr/>
      </p:nvGrpSpPr>
      <p:grpSpPr>
        <a:xfrm>
          <a:off x="0" y="0"/>
          <a:ext cx="0" cy="0"/>
          <a:chOff x="0" y="0"/>
          <a:chExt cx="0" cy="0"/>
        </a:xfrm>
      </p:grpSpPr>
      <p:sp>
        <p:nvSpPr>
          <p:cNvPr id="327" name="Google Shape;327;p44"/>
          <p:cNvSpPr txBox="1"/>
          <p:nvPr/>
        </p:nvSpPr>
        <p:spPr>
          <a:xfrm>
            <a:off x="457200" y="178200"/>
            <a:ext cx="82293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4000">
                <a:latin typeface="Calibri"/>
                <a:ea typeface="Calibri"/>
                <a:cs typeface="Calibri"/>
                <a:sym typeface="Calibri"/>
              </a:rPr>
              <a:t>Cosmics Test Results</a:t>
            </a:r>
            <a:endParaRPr sz="4000" strike="noStrike">
              <a:solidFill>
                <a:srgbClr val="000000"/>
              </a:solidFill>
              <a:latin typeface="Calibri"/>
              <a:ea typeface="Calibri"/>
              <a:cs typeface="Calibri"/>
              <a:sym typeface="Calibri"/>
            </a:endParaRPr>
          </a:p>
        </p:txBody>
      </p:sp>
      <p:sp>
        <p:nvSpPr>
          <p:cNvPr id="328" name="Google Shape;328;p44"/>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329" name="Google Shape;329;p44"/>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000">
                <a:solidFill>
                  <a:schemeClr val="lt1"/>
                </a:solidFill>
                <a:latin typeface="EB Garamond"/>
                <a:ea typeface="EB Garamond"/>
                <a:cs typeface="EB Garamond"/>
                <a:sym typeface="EB Garamond"/>
              </a:rPr>
              <a:t>06/07/22</a:t>
            </a:r>
            <a:endParaRPr b="0" i="0" sz="1000" u="none" cap="none" strike="noStrike">
              <a:latin typeface="Times New Roman"/>
              <a:ea typeface="Times New Roman"/>
              <a:cs typeface="Times New Roman"/>
              <a:sym typeface="Times New Roman"/>
            </a:endParaRPr>
          </a:p>
        </p:txBody>
      </p:sp>
      <p:pic>
        <p:nvPicPr>
          <p:cNvPr id="330" name="Google Shape;330;p44"/>
          <p:cNvPicPr preferRelativeResize="0"/>
          <p:nvPr/>
        </p:nvPicPr>
        <p:blipFill>
          <a:blip r:embed="rId4">
            <a:alphaModFix/>
          </a:blip>
          <a:stretch>
            <a:fillRect/>
          </a:stretch>
        </p:blipFill>
        <p:spPr>
          <a:xfrm>
            <a:off x="228300" y="1409338"/>
            <a:ext cx="8534400" cy="2428875"/>
          </a:xfrm>
          <a:prstGeom prst="rect">
            <a:avLst/>
          </a:prstGeom>
          <a:noFill/>
          <a:ln>
            <a:noFill/>
          </a:ln>
        </p:spPr>
      </p:pic>
      <p:sp>
        <p:nvSpPr>
          <p:cNvPr id="331" name="Google Shape;331;p44"/>
          <p:cNvSpPr txBox="1"/>
          <p:nvPr/>
        </p:nvSpPr>
        <p:spPr>
          <a:xfrm>
            <a:off x="5687100" y="3838225"/>
            <a:ext cx="2499300" cy="923400"/>
          </a:xfrm>
          <a:prstGeom prst="rect">
            <a:avLst/>
          </a:prstGeom>
          <a:noFill/>
          <a:ln>
            <a:noFill/>
          </a:ln>
          <a:effectLst>
            <a:reflection blurRad="0" dir="5400000" dist="38100" endA="0" fadeDir="5400012" kx="0" rotWithShape="0" algn="bl" stPos="0" sy="-100000" ky="0"/>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E69138"/>
                </a:solidFill>
              </a:rPr>
              <a:t>Conventional in orange</a:t>
            </a:r>
            <a:endParaRPr b="1" sz="1600">
              <a:solidFill>
                <a:srgbClr val="E69138"/>
              </a:solidFill>
            </a:endParaRPr>
          </a:p>
          <a:p>
            <a:pPr indent="0" lvl="0" marL="0" rtl="0" algn="l">
              <a:spcBef>
                <a:spcPts val="0"/>
              </a:spcBef>
              <a:spcAft>
                <a:spcPts val="0"/>
              </a:spcAft>
              <a:buNone/>
            </a:pPr>
            <a:r>
              <a:t/>
            </a:r>
            <a:endParaRPr b="1" sz="1600"/>
          </a:p>
          <a:p>
            <a:pPr indent="0" lvl="0" marL="0" rtl="0" algn="l">
              <a:spcBef>
                <a:spcPts val="0"/>
              </a:spcBef>
              <a:spcAft>
                <a:spcPts val="0"/>
              </a:spcAft>
              <a:buNone/>
            </a:pPr>
            <a:r>
              <a:rPr b="1" lang="en" sz="1600">
                <a:solidFill>
                  <a:srgbClr val="0067A5"/>
                </a:solidFill>
              </a:rPr>
              <a:t>ML in blue</a:t>
            </a:r>
            <a:endParaRPr b="1" sz="1600">
              <a:solidFill>
                <a:srgbClr val="0067A5"/>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 name="Shape 116"/>
        <p:cNvGrpSpPr/>
        <p:nvPr/>
      </p:nvGrpSpPr>
      <p:grpSpPr>
        <a:xfrm>
          <a:off x="0" y="0"/>
          <a:ext cx="0" cy="0"/>
          <a:chOff x="0" y="0"/>
          <a:chExt cx="0" cy="0"/>
        </a:xfrm>
      </p:grpSpPr>
      <p:sp>
        <p:nvSpPr>
          <p:cNvPr id="117" name="Google Shape;117;p27"/>
          <p:cNvSpPr txBox="1"/>
          <p:nvPr/>
        </p:nvSpPr>
        <p:spPr>
          <a:xfrm>
            <a:off x="457200" y="178200"/>
            <a:ext cx="82293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3300">
                <a:latin typeface="Calibri"/>
                <a:ea typeface="Calibri"/>
                <a:cs typeface="Calibri"/>
                <a:sym typeface="Calibri"/>
              </a:rPr>
              <a:t>Thomas </a:t>
            </a:r>
            <a:r>
              <a:rPr lang="en" sz="3300">
                <a:latin typeface="Calibri"/>
                <a:ea typeface="Calibri"/>
                <a:cs typeface="Calibri"/>
                <a:sym typeface="Calibri"/>
              </a:rPr>
              <a:t>Jefferson National </a:t>
            </a:r>
            <a:r>
              <a:rPr lang="en" sz="3300">
                <a:latin typeface="Calibri"/>
                <a:ea typeface="Calibri"/>
                <a:cs typeface="Calibri"/>
                <a:sym typeface="Calibri"/>
              </a:rPr>
              <a:t>Accelerator</a:t>
            </a:r>
            <a:r>
              <a:rPr lang="en" sz="3300">
                <a:latin typeface="Calibri"/>
                <a:ea typeface="Calibri"/>
                <a:cs typeface="Calibri"/>
                <a:sym typeface="Calibri"/>
              </a:rPr>
              <a:t> Facility</a:t>
            </a:r>
            <a:endParaRPr sz="3300" strike="noStrike">
              <a:solidFill>
                <a:srgbClr val="000000"/>
              </a:solidFill>
              <a:latin typeface="Calibri"/>
              <a:ea typeface="Calibri"/>
              <a:cs typeface="Calibri"/>
              <a:sym typeface="Calibri"/>
            </a:endParaRPr>
          </a:p>
        </p:txBody>
      </p:sp>
      <p:sp>
        <p:nvSpPr>
          <p:cNvPr id="118" name="Google Shape;118;p27"/>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119" name="Google Shape;119;p27"/>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000">
                <a:solidFill>
                  <a:schemeClr val="lt1"/>
                </a:solidFill>
                <a:latin typeface="EB Garamond"/>
                <a:ea typeface="EB Garamond"/>
                <a:cs typeface="EB Garamond"/>
                <a:sym typeface="EB Garamond"/>
              </a:rPr>
              <a:t>July,2022</a:t>
            </a:r>
            <a:endParaRPr b="0" i="0" sz="1000" u="none" cap="none" strike="noStrike">
              <a:latin typeface="Times New Roman"/>
              <a:ea typeface="Times New Roman"/>
              <a:cs typeface="Times New Roman"/>
              <a:sym typeface="Times New Roman"/>
            </a:endParaRPr>
          </a:p>
        </p:txBody>
      </p:sp>
      <p:pic>
        <p:nvPicPr>
          <p:cNvPr id="120" name="Google Shape;120;p27"/>
          <p:cNvPicPr preferRelativeResize="0"/>
          <p:nvPr/>
        </p:nvPicPr>
        <p:blipFill>
          <a:blip r:embed="rId4">
            <a:alphaModFix/>
          </a:blip>
          <a:stretch>
            <a:fillRect/>
          </a:stretch>
        </p:blipFill>
        <p:spPr>
          <a:xfrm>
            <a:off x="66900" y="661200"/>
            <a:ext cx="4954605" cy="4039141"/>
          </a:xfrm>
          <a:prstGeom prst="rect">
            <a:avLst/>
          </a:prstGeom>
          <a:noFill/>
          <a:ln>
            <a:noFill/>
          </a:ln>
        </p:spPr>
      </p:pic>
      <p:sp>
        <p:nvSpPr>
          <p:cNvPr id="121" name="Google Shape;121;p27"/>
          <p:cNvSpPr/>
          <p:nvPr/>
        </p:nvSpPr>
        <p:spPr>
          <a:xfrm>
            <a:off x="3419500" y="2737775"/>
            <a:ext cx="135300" cy="142200"/>
          </a:xfrm>
          <a:prstGeom prst="donut">
            <a:avLst>
              <a:gd fmla="val 25000" name="adj"/>
            </a:avLst>
          </a:prstGeom>
          <a:solidFill>
            <a:srgbClr val="FF3333"/>
          </a:solidFill>
          <a:ln cap="flat" cmpd="sng" w="9525">
            <a:solidFill>
              <a:srgbClr val="FF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3333"/>
              </a:solidFill>
            </a:endParaRPr>
          </a:p>
        </p:txBody>
      </p:sp>
      <p:pic>
        <p:nvPicPr>
          <p:cNvPr id="122" name="Google Shape;122;p27"/>
          <p:cNvPicPr preferRelativeResize="0"/>
          <p:nvPr/>
        </p:nvPicPr>
        <p:blipFill>
          <a:blip r:embed="rId5">
            <a:alphaModFix/>
          </a:blip>
          <a:stretch>
            <a:fillRect/>
          </a:stretch>
        </p:blipFill>
        <p:spPr>
          <a:xfrm>
            <a:off x="5085605" y="1077825"/>
            <a:ext cx="3810000" cy="2000250"/>
          </a:xfrm>
          <a:prstGeom prst="rect">
            <a:avLst/>
          </a:prstGeom>
          <a:noFill/>
          <a:ln>
            <a:noFill/>
          </a:ln>
        </p:spPr>
      </p:pic>
      <p:cxnSp>
        <p:nvCxnSpPr>
          <p:cNvPr id="123" name="Google Shape;123;p27"/>
          <p:cNvCxnSpPr>
            <a:stCxn id="121" idx="6"/>
          </p:cNvCxnSpPr>
          <p:nvPr/>
        </p:nvCxnSpPr>
        <p:spPr>
          <a:xfrm flipH="1" rot="10800000">
            <a:off x="3554800" y="1080875"/>
            <a:ext cx="1541400" cy="1728000"/>
          </a:xfrm>
          <a:prstGeom prst="straightConnector1">
            <a:avLst/>
          </a:prstGeom>
          <a:noFill/>
          <a:ln cap="flat" cmpd="sng" w="28575">
            <a:solidFill>
              <a:srgbClr val="FF3333"/>
            </a:solidFill>
            <a:prstDash val="solid"/>
            <a:round/>
            <a:headEnd len="med" w="med" type="none"/>
            <a:tailEnd len="med" w="med" type="none"/>
          </a:ln>
        </p:spPr>
      </p:cxnSp>
      <p:cxnSp>
        <p:nvCxnSpPr>
          <p:cNvPr id="124" name="Google Shape;124;p27"/>
          <p:cNvCxnSpPr>
            <a:stCxn id="121" idx="5"/>
          </p:cNvCxnSpPr>
          <p:nvPr/>
        </p:nvCxnSpPr>
        <p:spPr>
          <a:xfrm>
            <a:off x="3534986" y="2859150"/>
            <a:ext cx="1545600" cy="201600"/>
          </a:xfrm>
          <a:prstGeom prst="straightConnector1">
            <a:avLst/>
          </a:prstGeom>
          <a:noFill/>
          <a:ln cap="flat" cmpd="sng" w="28575">
            <a:solidFill>
              <a:srgbClr val="FF3333"/>
            </a:solidFill>
            <a:prstDash val="solid"/>
            <a:round/>
            <a:headEnd len="med" w="med" type="none"/>
            <a:tailEnd len="med" w="med" type="none"/>
          </a:ln>
        </p:spPr>
      </p:cxnSp>
      <p:sp>
        <p:nvSpPr>
          <p:cNvPr id="125" name="Google Shape;125;p27"/>
          <p:cNvSpPr txBox="1"/>
          <p:nvPr/>
        </p:nvSpPr>
        <p:spPr>
          <a:xfrm>
            <a:off x="5293825" y="3170700"/>
            <a:ext cx="3561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4 experimental halls</a:t>
            </a:r>
            <a:endParaRPr/>
          </a:p>
          <a:p>
            <a:pPr indent="0" lvl="0" marL="0" rtl="0" algn="l">
              <a:spcBef>
                <a:spcPts val="0"/>
              </a:spcBef>
              <a:spcAft>
                <a:spcPts val="0"/>
              </a:spcAft>
              <a:buNone/>
            </a:pPr>
            <a:r>
              <a:rPr lang="en"/>
              <a:t>Up to 12 GeV electron beam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(initially) focused on on </a:t>
            </a:r>
            <a:r>
              <a:rPr b="1" lang="en">
                <a:solidFill>
                  <a:srgbClr val="FF3333"/>
                </a:solidFill>
              </a:rPr>
              <a:t>Hall D</a:t>
            </a:r>
            <a:endParaRPr b="1">
              <a:solidFill>
                <a:srgbClr val="FF3333"/>
              </a:solidFill>
            </a:endParaRPr>
          </a:p>
        </p:txBody>
      </p:sp>
      <p:sp>
        <p:nvSpPr>
          <p:cNvPr id="126" name="Google Shape;126;p27"/>
          <p:cNvSpPr/>
          <p:nvPr/>
        </p:nvSpPr>
        <p:spPr>
          <a:xfrm>
            <a:off x="8057200" y="1378350"/>
            <a:ext cx="513000" cy="273600"/>
          </a:xfrm>
          <a:prstGeom prst="rect">
            <a:avLst/>
          </a:prstGeom>
          <a:noFill/>
          <a:ln cap="flat" cmpd="sng" w="19050">
            <a:solidFill>
              <a:srgbClr val="FF33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7"/>
          <p:cNvSpPr txBox="1"/>
          <p:nvPr/>
        </p:nvSpPr>
        <p:spPr>
          <a:xfrm>
            <a:off x="5340725" y="725775"/>
            <a:ext cx="144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CEBAF Center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5" name="Shape 335"/>
        <p:cNvGrpSpPr/>
        <p:nvPr/>
      </p:nvGrpSpPr>
      <p:grpSpPr>
        <a:xfrm>
          <a:off x="0" y="0"/>
          <a:ext cx="0" cy="0"/>
          <a:chOff x="0" y="0"/>
          <a:chExt cx="0" cy="0"/>
        </a:xfrm>
      </p:grpSpPr>
      <p:sp>
        <p:nvSpPr>
          <p:cNvPr id="336" name="Google Shape;336;p45"/>
          <p:cNvSpPr txBox="1"/>
          <p:nvPr/>
        </p:nvSpPr>
        <p:spPr>
          <a:xfrm>
            <a:off x="457200" y="178200"/>
            <a:ext cx="82293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4000">
                <a:latin typeface="Calibri"/>
                <a:ea typeface="Calibri"/>
                <a:cs typeface="Calibri"/>
                <a:sym typeface="Calibri"/>
              </a:rPr>
              <a:t>Cosmics Test Results</a:t>
            </a:r>
            <a:endParaRPr sz="4000" strike="noStrike">
              <a:solidFill>
                <a:srgbClr val="000000"/>
              </a:solidFill>
              <a:latin typeface="Calibri"/>
              <a:ea typeface="Calibri"/>
              <a:cs typeface="Calibri"/>
              <a:sym typeface="Calibri"/>
            </a:endParaRPr>
          </a:p>
        </p:txBody>
      </p:sp>
      <p:sp>
        <p:nvSpPr>
          <p:cNvPr id="337" name="Google Shape;337;p45"/>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338" name="Google Shape;338;p45"/>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chemeClr val="lt1"/>
                </a:solidFill>
                <a:latin typeface="EB Garamond"/>
                <a:ea typeface="EB Garamond"/>
                <a:cs typeface="EB Garamond"/>
                <a:sym typeface="EB Garamond"/>
              </a:rPr>
              <a:t>06/07/22</a:t>
            </a:r>
            <a:endParaRPr b="0" i="0" sz="1000" u="none" cap="none" strike="noStrike">
              <a:latin typeface="Times New Roman"/>
              <a:ea typeface="Times New Roman"/>
              <a:cs typeface="Times New Roman"/>
              <a:sym typeface="Times New Roman"/>
            </a:endParaRPr>
          </a:p>
        </p:txBody>
      </p:sp>
      <p:pic>
        <p:nvPicPr>
          <p:cNvPr id="339" name="Google Shape;339;p45"/>
          <p:cNvPicPr preferRelativeResize="0"/>
          <p:nvPr/>
        </p:nvPicPr>
        <p:blipFill>
          <a:blip r:embed="rId4">
            <a:alphaModFix/>
          </a:blip>
          <a:stretch>
            <a:fillRect/>
          </a:stretch>
        </p:blipFill>
        <p:spPr>
          <a:xfrm>
            <a:off x="228300" y="1409338"/>
            <a:ext cx="8534400" cy="2428875"/>
          </a:xfrm>
          <a:prstGeom prst="rect">
            <a:avLst/>
          </a:prstGeom>
          <a:noFill/>
          <a:ln>
            <a:noFill/>
          </a:ln>
        </p:spPr>
      </p:pic>
      <p:sp>
        <p:nvSpPr>
          <p:cNvPr id="340" name="Google Shape;340;p45"/>
          <p:cNvSpPr/>
          <p:nvPr/>
        </p:nvSpPr>
        <p:spPr>
          <a:xfrm rot="1319996">
            <a:off x="-57149" y="2039681"/>
            <a:ext cx="8190882" cy="1216142"/>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SUCCESS!</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4" name="Shape 344"/>
        <p:cNvGrpSpPr/>
        <p:nvPr/>
      </p:nvGrpSpPr>
      <p:grpSpPr>
        <a:xfrm>
          <a:off x="0" y="0"/>
          <a:ext cx="0" cy="0"/>
          <a:chOff x="0" y="0"/>
          <a:chExt cx="0" cy="0"/>
        </a:xfrm>
      </p:grpSpPr>
      <p:sp>
        <p:nvSpPr>
          <p:cNvPr id="345" name="Google Shape;345;p46"/>
          <p:cNvSpPr txBox="1"/>
          <p:nvPr/>
        </p:nvSpPr>
        <p:spPr>
          <a:xfrm>
            <a:off x="457200" y="178200"/>
            <a:ext cx="82293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4000">
                <a:latin typeface="Calibri"/>
                <a:ea typeface="Calibri"/>
                <a:cs typeface="Calibri"/>
                <a:sym typeface="Calibri"/>
              </a:rPr>
              <a:t>Next Steps</a:t>
            </a:r>
            <a:endParaRPr sz="4000" strike="noStrike">
              <a:solidFill>
                <a:srgbClr val="000000"/>
              </a:solidFill>
              <a:latin typeface="Calibri"/>
              <a:ea typeface="Calibri"/>
              <a:cs typeface="Calibri"/>
              <a:sym typeface="Calibri"/>
            </a:endParaRPr>
          </a:p>
        </p:txBody>
      </p:sp>
      <p:sp>
        <p:nvSpPr>
          <p:cNvPr id="346" name="Google Shape;346;p46"/>
          <p:cNvSpPr txBox="1"/>
          <p:nvPr/>
        </p:nvSpPr>
        <p:spPr>
          <a:xfrm>
            <a:off x="205750" y="754375"/>
            <a:ext cx="7406700" cy="1058400"/>
          </a:xfrm>
          <a:prstGeom prst="rect">
            <a:avLst/>
          </a:prstGeom>
          <a:noFill/>
          <a:ln>
            <a:noFill/>
          </a:ln>
        </p:spPr>
        <p:txBody>
          <a:bodyPr anchorCtr="0" anchor="t" bIns="45700" lIns="91425" spcFirstLastPara="1" rIns="91425" wrap="square" tIns="45700">
            <a:noAutofit/>
          </a:bodyPr>
          <a:lstStyle/>
          <a:p>
            <a:pPr indent="-368300" lvl="0" marL="457200" marR="0" rtl="0" algn="l">
              <a:spcBef>
                <a:spcPts val="1417"/>
              </a:spcBef>
              <a:spcAft>
                <a:spcPts val="0"/>
              </a:spcAft>
              <a:buSzPts val="2200"/>
              <a:buFont typeface="Calibri"/>
              <a:buChar char="●"/>
            </a:pPr>
            <a:r>
              <a:rPr lang="en" sz="2200" u="sng">
                <a:latin typeface="Calibri"/>
                <a:ea typeface="Calibri"/>
                <a:cs typeface="Calibri"/>
                <a:sym typeface="Calibri"/>
              </a:rPr>
              <a:t>Production Experiment</a:t>
            </a:r>
            <a:endParaRPr sz="2200" u="sng">
              <a:latin typeface="Calibri"/>
              <a:ea typeface="Calibri"/>
              <a:cs typeface="Calibri"/>
              <a:sym typeface="Calibri"/>
            </a:endParaRPr>
          </a:p>
          <a:p>
            <a:pPr indent="-368300" lvl="1" marL="914400" marR="0" rtl="0" algn="l">
              <a:spcBef>
                <a:spcPts val="0"/>
              </a:spcBef>
              <a:spcAft>
                <a:spcPts val="0"/>
              </a:spcAft>
              <a:buSzPts val="2200"/>
              <a:buFont typeface="EB Garamond"/>
              <a:buChar char="○"/>
            </a:pPr>
            <a:r>
              <a:rPr lang="en" sz="2200">
                <a:latin typeface="Calibri"/>
                <a:ea typeface="Calibri"/>
                <a:cs typeface="Calibri"/>
                <a:sym typeface="Calibri"/>
              </a:rPr>
              <a:t>Beam and UQ on - </a:t>
            </a:r>
            <a:r>
              <a:rPr b="1" lang="en" sz="2200">
                <a:latin typeface="Calibri"/>
                <a:ea typeface="Calibri"/>
                <a:cs typeface="Calibri"/>
                <a:sym typeface="Calibri"/>
              </a:rPr>
              <a:t>DONE</a:t>
            </a:r>
            <a:endParaRPr b="1" sz="2200">
              <a:latin typeface="Calibri"/>
              <a:ea typeface="Calibri"/>
              <a:cs typeface="Calibri"/>
              <a:sym typeface="Calibri"/>
            </a:endParaRPr>
          </a:p>
        </p:txBody>
      </p:sp>
      <p:sp>
        <p:nvSpPr>
          <p:cNvPr id="347" name="Google Shape;347;p46"/>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348" name="Google Shape;348;p46"/>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000">
                <a:solidFill>
                  <a:schemeClr val="lt1"/>
                </a:solidFill>
                <a:latin typeface="EB Garamond"/>
                <a:ea typeface="EB Garamond"/>
                <a:cs typeface="EB Garamond"/>
                <a:sym typeface="EB Garamond"/>
              </a:rPr>
              <a:t>06/07/22</a:t>
            </a:r>
            <a:endParaRPr b="0" i="0" sz="1000" u="none" cap="none" strike="noStrike">
              <a:latin typeface="Times New Roman"/>
              <a:ea typeface="Times New Roman"/>
              <a:cs typeface="Times New Roman"/>
              <a:sym typeface="Times New Roman"/>
            </a:endParaRPr>
          </a:p>
        </p:txBody>
      </p:sp>
      <p:pic>
        <p:nvPicPr>
          <p:cNvPr id="349" name="Google Shape;349;p46"/>
          <p:cNvPicPr preferRelativeResize="0"/>
          <p:nvPr/>
        </p:nvPicPr>
        <p:blipFill>
          <a:blip r:embed="rId4">
            <a:alphaModFix/>
          </a:blip>
          <a:stretch>
            <a:fillRect/>
          </a:stretch>
        </p:blipFill>
        <p:spPr>
          <a:xfrm>
            <a:off x="5638627" y="1309927"/>
            <a:ext cx="3128025" cy="2081575"/>
          </a:xfrm>
          <a:prstGeom prst="rect">
            <a:avLst/>
          </a:prstGeom>
          <a:noFill/>
          <a:ln>
            <a:noFill/>
          </a:ln>
        </p:spPr>
      </p:pic>
      <p:sp>
        <p:nvSpPr>
          <p:cNvPr id="350" name="Google Shape;350;p46"/>
          <p:cNvSpPr txBox="1"/>
          <p:nvPr/>
        </p:nvSpPr>
        <p:spPr>
          <a:xfrm>
            <a:off x="205750" y="1951588"/>
            <a:ext cx="5411400" cy="2893800"/>
          </a:xfrm>
          <a:prstGeom prst="rect">
            <a:avLst/>
          </a:prstGeom>
          <a:noFill/>
          <a:ln>
            <a:noFill/>
          </a:ln>
        </p:spPr>
        <p:txBody>
          <a:bodyPr anchorCtr="0" anchor="t" bIns="91425" lIns="91425" spcFirstLastPara="1" rIns="91425" wrap="square" tIns="91425">
            <a:spAutoFit/>
          </a:bodyPr>
          <a:lstStyle/>
          <a:p>
            <a:pPr indent="-368300" lvl="0" marL="457200" rtl="0" algn="l">
              <a:spcBef>
                <a:spcPts val="1417"/>
              </a:spcBef>
              <a:spcAft>
                <a:spcPts val="0"/>
              </a:spcAft>
              <a:buClr>
                <a:schemeClr val="dk1"/>
              </a:buClr>
              <a:buSzPts val="2200"/>
              <a:buFont typeface="Calibri"/>
              <a:buChar char="●"/>
            </a:pPr>
            <a:r>
              <a:rPr lang="en" sz="2200" u="sng">
                <a:solidFill>
                  <a:schemeClr val="dk1"/>
                </a:solidFill>
                <a:latin typeface="Calibri"/>
                <a:ea typeface="Calibri"/>
                <a:cs typeface="Calibri"/>
                <a:sym typeface="Calibri"/>
              </a:rPr>
              <a:t>Other Detectors and Interoperability</a:t>
            </a:r>
            <a:endParaRPr sz="2200" u="sng">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In and out of GlueX</a:t>
            </a:r>
            <a:endParaRPr sz="2200">
              <a:solidFill>
                <a:schemeClr val="dk1"/>
              </a:solidFill>
              <a:latin typeface="Calibri"/>
              <a:ea typeface="Calibri"/>
              <a:cs typeface="Calibri"/>
              <a:sym typeface="Calibri"/>
            </a:endParaRPr>
          </a:p>
          <a:p>
            <a:pPr indent="-368300" lvl="2" marL="1371600" rtl="0" algn="l">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Forward Drift Chamber </a:t>
            </a:r>
            <a:endParaRPr sz="2200">
              <a:solidFill>
                <a:schemeClr val="dk1"/>
              </a:solidFill>
              <a:latin typeface="Calibri"/>
              <a:ea typeface="Calibri"/>
              <a:cs typeface="Calibri"/>
              <a:sym typeface="Calibri"/>
            </a:endParaRPr>
          </a:p>
          <a:p>
            <a:pPr indent="-368300" lvl="2" marL="1371600" rtl="0" algn="l">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Barrel Calorimeter</a:t>
            </a:r>
            <a:endParaRPr sz="2200">
              <a:solidFill>
                <a:schemeClr val="dk1"/>
              </a:solidFill>
              <a:latin typeface="Calibri"/>
              <a:ea typeface="Calibri"/>
              <a:cs typeface="Calibri"/>
              <a:sym typeface="Calibri"/>
            </a:endParaRPr>
          </a:p>
          <a:p>
            <a:pPr indent="-368300" lvl="2" marL="1371600" rtl="0" algn="l">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Time of Flight Detector</a:t>
            </a:r>
            <a:endParaRPr sz="2200" u="sng">
              <a:solidFill>
                <a:schemeClr val="dk1"/>
              </a:solidFill>
              <a:latin typeface="Calibri"/>
              <a:ea typeface="Calibri"/>
              <a:cs typeface="Calibri"/>
              <a:sym typeface="Calibri"/>
            </a:endParaRPr>
          </a:p>
          <a:p>
            <a:pPr indent="-368300" lvl="1" marL="914400" rtl="0" algn="l">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Smart bridge between detectors </a:t>
            </a:r>
            <a:endParaRPr sz="2200">
              <a:solidFill>
                <a:schemeClr val="dk1"/>
              </a:solidFill>
              <a:latin typeface="Calibri"/>
              <a:ea typeface="Calibri"/>
              <a:cs typeface="Calibri"/>
              <a:sym typeface="Calibri"/>
            </a:endParaRPr>
          </a:p>
          <a:p>
            <a:pPr indent="-368300" lvl="2" marL="1371600" rtl="0" algn="l">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Afterall, we want to </a:t>
            </a:r>
            <a:r>
              <a:rPr b="1" lang="en" sz="2200">
                <a:solidFill>
                  <a:schemeClr val="dk1"/>
                </a:solidFill>
                <a:latin typeface="Calibri"/>
                <a:ea typeface="Calibri"/>
                <a:cs typeface="Calibri"/>
                <a:sym typeface="Calibri"/>
              </a:rPr>
              <a:t>optimize the physics results….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4" name="Shape 354"/>
        <p:cNvGrpSpPr/>
        <p:nvPr/>
      </p:nvGrpSpPr>
      <p:grpSpPr>
        <a:xfrm>
          <a:off x="0" y="0"/>
          <a:ext cx="0" cy="0"/>
          <a:chOff x="0" y="0"/>
          <a:chExt cx="0" cy="0"/>
        </a:xfrm>
      </p:grpSpPr>
      <p:sp>
        <p:nvSpPr>
          <p:cNvPr id="355" name="Google Shape;355;p47"/>
          <p:cNvSpPr txBox="1"/>
          <p:nvPr/>
        </p:nvSpPr>
        <p:spPr>
          <a:xfrm>
            <a:off x="202375" y="601975"/>
            <a:ext cx="8828400" cy="3394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2000">
                <a:solidFill>
                  <a:srgbClr val="1D1C1D"/>
                </a:solidFill>
                <a:highlight>
                  <a:srgbClr val="FFFFFF"/>
                </a:highlight>
                <a:latin typeface="Calibri"/>
                <a:ea typeface="Calibri"/>
                <a:cs typeface="Calibri"/>
                <a:sym typeface="Calibri"/>
              </a:rPr>
              <a:t>Jefferson Science Associates, LLC operated Thomas Jefferson National Accelerator Facility for the United States Department of Energy under U.S. DOE Contract No. DE-AC05-06OR23177</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2000">
                <a:solidFill>
                  <a:schemeClr val="dk1"/>
                </a:solidFill>
                <a:latin typeface="Calibri"/>
                <a:ea typeface="Calibri"/>
                <a:cs typeface="Calibri"/>
                <a:sym typeface="Calibri"/>
              </a:rPr>
              <a:t>This work was supported by the US DOE as LAB 20-2261.</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2000">
                <a:solidFill>
                  <a:schemeClr val="dk1"/>
                </a:solidFill>
                <a:latin typeface="Calibri"/>
                <a:ea typeface="Calibri"/>
                <a:cs typeface="Calibri"/>
                <a:sym typeface="Calibri"/>
              </a:rPr>
              <a:t>The Carnegie Mellon Group is supported by the U.S. Department of Energy, Office of Science, Office of Nuclear Physics, DOE Grant No. DE-FG02-87ER40315.</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2000">
                <a:solidFill>
                  <a:schemeClr val="dk1"/>
                </a:solidFill>
                <a:latin typeface="Calibri"/>
                <a:ea typeface="Calibri"/>
                <a:cs typeface="Calibri"/>
                <a:sym typeface="Calibri"/>
              </a:rPr>
              <a:t>GlueX acknowledges the support of several funding agencies and computing facilities:  </a:t>
            </a:r>
            <a:r>
              <a:rPr lang="en" sz="2000" u="sng">
                <a:solidFill>
                  <a:schemeClr val="dk1"/>
                </a:solidFill>
                <a:latin typeface="Calibri"/>
                <a:ea typeface="Calibri"/>
                <a:cs typeface="Calibri"/>
                <a:sym typeface="Calibri"/>
                <a:hlinkClick r:id="rId4">
                  <a:extLst>
                    <a:ext uri="{A12FA001-AC4F-418D-AE19-62706E023703}">
                      <ahyp:hlinkClr val="tx"/>
                    </a:ext>
                  </a:extLst>
                </a:hlinkClick>
              </a:rPr>
              <a:t>www.gluex.org/thanks</a:t>
            </a:r>
            <a:r>
              <a:rPr lang="en" sz="2500">
                <a:latin typeface="Calibri"/>
                <a:ea typeface="Calibri"/>
                <a:cs typeface="Calibri"/>
                <a:sym typeface="Calibri"/>
              </a:rPr>
              <a:t>.</a:t>
            </a:r>
            <a:endParaRPr sz="2500">
              <a:latin typeface="Calibri"/>
              <a:ea typeface="Calibri"/>
              <a:cs typeface="Calibri"/>
              <a:sym typeface="Calibri"/>
            </a:endParaRPr>
          </a:p>
          <a:p>
            <a:pPr indent="0" lvl="0" marL="0" marR="0" rtl="0" algn="l">
              <a:lnSpc>
                <a:spcPct val="115000"/>
              </a:lnSpc>
              <a:spcBef>
                <a:spcPts val="1417"/>
              </a:spcBef>
              <a:spcAft>
                <a:spcPts val="0"/>
              </a:spcAft>
              <a:buNone/>
            </a:pPr>
            <a:r>
              <a:t/>
            </a:r>
            <a:endParaRPr sz="2500">
              <a:latin typeface="EB Garamond"/>
              <a:ea typeface="EB Garamond"/>
              <a:cs typeface="EB Garamond"/>
              <a:sym typeface="EB Garamond"/>
            </a:endParaRPr>
          </a:p>
        </p:txBody>
      </p:sp>
      <p:sp>
        <p:nvSpPr>
          <p:cNvPr id="356" name="Google Shape;356;p47"/>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357" name="Google Shape;357;p47"/>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FFFFFF"/>
                </a:solidFill>
                <a:latin typeface="EB Garamond"/>
                <a:ea typeface="EB Garamond"/>
                <a:cs typeface="EB Garamond"/>
                <a:sym typeface="EB Garamond"/>
              </a:rPr>
              <a:t>July,2022</a:t>
            </a:r>
            <a:endParaRPr b="0" i="0" sz="1000" u="none" cap="none" strike="noStrike">
              <a:latin typeface="Times New Roman"/>
              <a:ea typeface="Times New Roman"/>
              <a:cs typeface="Times New Roman"/>
              <a:sym typeface="Times New Roman"/>
            </a:endParaRPr>
          </a:p>
        </p:txBody>
      </p:sp>
      <p:sp>
        <p:nvSpPr>
          <p:cNvPr id="358" name="Google Shape;358;p47"/>
          <p:cNvSpPr txBox="1"/>
          <p:nvPr/>
        </p:nvSpPr>
        <p:spPr>
          <a:xfrm>
            <a:off x="457200" y="178200"/>
            <a:ext cx="82293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4000">
                <a:latin typeface="Calibri"/>
                <a:ea typeface="Calibri"/>
                <a:cs typeface="Calibri"/>
                <a:sym typeface="Calibri"/>
              </a:rPr>
              <a:t>Acknowledgements</a:t>
            </a:r>
            <a:endParaRPr sz="4000"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2" name="Shape 362"/>
        <p:cNvGrpSpPr/>
        <p:nvPr/>
      </p:nvGrpSpPr>
      <p:grpSpPr>
        <a:xfrm>
          <a:off x="0" y="0"/>
          <a:ext cx="0" cy="0"/>
          <a:chOff x="0" y="0"/>
          <a:chExt cx="0" cy="0"/>
        </a:xfrm>
      </p:grpSpPr>
      <p:sp>
        <p:nvSpPr>
          <p:cNvPr id="363" name="Google Shape;363;p48"/>
          <p:cNvSpPr txBox="1"/>
          <p:nvPr/>
        </p:nvSpPr>
        <p:spPr>
          <a:xfrm>
            <a:off x="202375" y="601975"/>
            <a:ext cx="8828400" cy="33942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Font typeface="Arial"/>
              <a:buNone/>
            </a:pPr>
            <a:r>
              <a:rPr lang="en" sz="1500">
                <a:solidFill>
                  <a:schemeClr val="dk1"/>
                </a:solidFill>
                <a:latin typeface="Calibri"/>
                <a:ea typeface="Calibri"/>
                <a:cs typeface="Calibri"/>
                <a:sym typeface="Calibri"/>
              </a:rPr>
              <a:t>GlueX Detector  </a:t>
            </a:r>
            <a:r>
              <a:rPr lang="en" sz="1500" u="sng">
                <a:solidFill>
                  <a:srgbClr val="0563C1"/>
                </a:solidFill>
                <a:latin typeface="Calibri"/>
                <a:ea typeface="Calibri"/>
                <a:cs typeface="Calibri"/>
                <a:sym typeface="Calibri"/>
                <a:hlinkClick r:id="rId4">
                  <a:extLst>
                    <a:ext uri="{A12FA001-AC4F-418D-AE19-62706E023703}">
                      <ahyp:hlinkClr val="tx"/>
                    </a:ext>
                  </a:extLst>
                </a:hlinkClick>
              </a:rPr>
              <a:t>NIM A</a:t>
            </a:r>
            <a:r>
              <a:rPr b="1" lang="en" sz="1500" u="sng">
                <a:solidFill>
                  <a:srgbClr val="0563C1"/>
                </a:solidFill>
                <a:latin typeface="Calibri"/>
                <a:ea typeface="Calibri"/>
                <a:cs typeface="Calibri"/>
                <a:sym typeface="Calibri"/>
                <a:hlinkClick r:id="rId5">
                  <a:extLst>
                    <a:ext uri="{A12FA001-AC4F-418D-AE19-62706E023703}">
                      <ahyp:hlinkClr val="tx"/>
                    </a:ext>
                  </a:extLst>
                </a:hlinkClick>
              </a:rPr>
              <a:t>987</a:t>
            </a:r>
            <a:r>
              <a:rPr lang="en" sz="1500" u="sng">
                <a:solidFill>
                  <a:srgbClr val="0563C1"/>
                </a:solidFill>
                <a:latin typeface="Calibri"/>
                <a:ea typeface="Calibri"/>
                <a:cs typeface="Calibri"/>
                <a:sym typeface="Calibri"/>
                <a:hlinkClick r:id="rId6">
                  <a:extLst>
                    <a:ext uri="{A12FA001-AC4F-418D-AE19-62706E023703}">
                      <ahyp:hlinkClr val="tx"/>
                    </a:ext>
                  </a:extLst>
                </a:hlinkClick>
              </a:rPr>
              <a:t>, 164807 (2021)</a:t>
            </a:r>
            <a:endParaRPr sz="15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Font typeface="Arial"/>
              <a:buNone/>
            </a:pPr>
            <a:r>
              <a:rPr lang="en" sz="1500">
                <a:solidFill>
                  <a:schemeClr val="dk1"/>
                </a:solidFill>
                <a:latin typeface="Calibri"/>
                <a:ea typeface="Calibri"/>
                <a:cs typeface="Calibri"/>
                <a:sym typeface="Calibri"/>
              </a:rPr>
              <a:t>GlueX Central Drift Chamber </a:t>
            </a:r>
            <a:r>
              <a:rPr lang="en" sz="1500" u="sng">
                <a:solidFill>
                  <a:srgbClr val="0563C1"/>
                </a:solidFill>
                <a:latin typeface="Calibri"/>
                <a:ea typeface="Calibri"/>
                <a:cs typeface="Calibri"/>
                <a:sym typeface="Calibri"/>
                <a:hlinkClick r:id="rId7">
                  <a:extLst>
                    <a:ext uri="{A12FA001-AC4F-418D-AE19-62706E023703}">
                      <ahyp:hlinkClr val="tx"/>
                    </a:ext>
                  </a:extLst>
                </a:hlinkClick>
              </a:rPr>
              <a:t>NIM A962, 163727 (2020)</a:t>
            </a:r>
            <a:endParaRPr sz="15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Font typeface="Arial"/>
              <a:buNone/>
            </a:pPr>
            <a:r>
              <a:rPr lang="en" sz="1500">
                <a:solidFill>
                  <a:schemeClr val="dk1"/>
                </a:solidFill>
                <a:latin typeface="Calibri"/>
                <a:ea typeface="Calibri"/>
                <a:cs typeface="Calibri"/>
                <a:sym typeface="Calibri"/>
              </a:rPr>
              <a:t>Experimental Physics and Industrial Control System </a:t>
            </a:r>
            <a:r>
              <a:rPr lang="en" sz="1500" u="sng">
                <a:solidFill>
                  <a:srgbClr val="0563C1"/>
                </a:solidFill>
                <a:latin typeface="Calibri"/>
                <a:ea typeface="Calibri"/>
                <a:cs typeface="Calibri"/>
                <a:sym typeface="Calibri"/>
                <a:hlinkClick r:id="rId8">
                  <a:extLst>
                    <a:ext uri="{A12FA001-AC4F-418D-AE19-62706E023703}">
                      <ahyp:hlinkClr val="tx"/>
                    </a:ext>
                  </a:extLst>
                </a:hlinkClick>
              </a:rPr>
              <a:t>https://epics.anl.gov/</a:t>
            </a:r>
            <a:endParaRPr sz="2500">
              <a:latin typeface="EB Garamond"/>
              <a:ea typeface="EB Garamond"/>
              <a:cs typeface="EB Garamond"/>
              <a:sym typeface="EB Garamond"/>
            </a:endParaRPr>
          </a:p>
          <a:p>
            <a:pPr indent="0" lvl="0" marL="0" rtl="0" algn="l">
              <a:lnSpc>
                <a:spcPct val="115000"/>
              </a:lnSpc>
              <a:spcBef>
                <a:spcPts val="600"/>
              </a:spcBef>
              <a:spcAft>
                <a:spcPts val="0"/>
              </a:spcAft>
              <a:buNone/>
            </a:pPr>
            <a:r>
              <a:t/>
            </a:r>
            <a:endParaRPr sz="1100">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 sz="1500">
                <a:solidFill>
                  <a:schemeClr val="dk1"/>
                </a:solidFill>
                <a:latin typeface="Calibri"/>
                <a:ea typeface="Calibri"/>
                <a:cs typeface="Calibri"/>
                <a:sym typeface="Calibri"/>
              </a:rPr>
              <a:t>T. Jeske , D. McSpadden, N. Kalra, T. Britton, N. Jarvis, D. Lawrence. </a:t>
            </a:r>
            <a:r>
              <a:rPr b="1" i="1" lang="en" sz="1500">
                <a:solidFill>
                  <a:schemeClr val="dk1"/>
                </a:solidFill>
                <a:latin typeface="Calibri"/>
                <a:ea typeface="Calibri"/>
                <a:cs typeface="Calibri"/>
                <a:sym typeface="Calibri"/>
              </a:rPr>
              <a:t>Using AI to Predict Calibrations for the Central Drift Chamber in GlueX at Jefferson Laboratory</a:t>
            </a:r>
            <a:r>
              <a:rPr lang="en" sz="1500">
                <a:solidFill>
                  <a:schemeClr val="dk1"/>
                </a:solidFill>
                <a:latin typeface="Calibri"/>
                <a:ea typeface="Calibri"/>
                <a:cs typeface="Calibri"/>
                <a:sym typeface="Calibri"/>
              </a:rPr>
              <a:t>, ACAT, 2021.</a:t>
            </a:r>
            <a:endParaRPr sz="1500">
              <a:solidFill>
                <a:schemeClr val="dk1"/>
              </a:solidFill>
              <a:latin typeface="Calibri"/>
              <a:ea typeface="Calibri"/>
              <a:cs typeface="Calibri"/>
              <a:sym typeface="Calibri"/>
            </a:endParaRPr>
          </a:p>
          <a:p>
            <a:pPr indent="0" lvl="0" marL="0" rtl="0" algn="l">
              <a:lnSpc>
                <a:spcPct val="115000"/>
              </a:lnSpc>
              <a:spcBef>
                <a:spcPts val="600"/>
              </a:spcBef>
              <a:spcAft>
                <a:spcPts val="0"/>
              </a:spcAft>
              <a:buClr>
                <a:schemeClr val="dk1"/>
              </a:buClr>
              <a:buSzPts val="1100"/>
              <a:buFont typeface="Arial"/>
              <a:buNone/>
            </a:pPr>
            <a:r>
              <a:rPr b="1" lang="en" sz="1500">
                <a:solidFill>
                  <a:schemeClr val="dk1"/>
                </a:solidFill>
                <a:latin typeface="Calibri"/>
                <a:ea typeface="Calibri"/>
                <a:cs typeface="Calibri"/>
                <a:sym typeface="Calibri"/>
              </a:rPr>
              <a:t> </a:t>
            </a:r>
            <a:r>
              <a:rPr lang="en" sz="1500">
                <a:solidFill>
                  <a:schemeClr val="dk1"/>
                </a:solidFill>
                <a:latin typeface="Calibri"/>
                <a:ea typeface="Calibri"/>
                <a:cs typeface="Calibri"/>
                <a:sym typeface="Calibri"/>
              </a:rPr>
              <a:t>T. Jeske , D. McSpadden, N. Jarvis, K. Rajput, T. Britton, D. Lawrence. </a:t>
            </a:r>
            <a:r>
              <a:rPr b="1" i="1" lang="en" sz="1500">
                <a:solidFill>
                  <a:schemeClr val="dk1"/>
                </a:solidFill>
                <a:latin typeface="Calibri"/>
                <a:ea typeface="Calibri"/>
                <a:cs typeface="Calibri"/>
                <a:sym typeface="Calibri"/>
              </a:rPr>
              <a:t>AI for Experimental Controls at Jefferson Lab</a:t>
            </a:r>
            <a:r>
              <a:rPr lang="en" sz="1500">
                <a:solidFill>
                  <a:schemeClr val="dk1"/>
                </a:solidFill>
                <a:latin typeface="Calibri"/>
                <a:ea typeface="Calibri"/>
                <a:cs typeface="Calibri"/>
                <a:sym typeface="Calibri"/>
              </a:rPr>
              <a:t>,</a:t>
            </a:r>
            <a:r>
              <a:rPr lang="en" sz="1500">
                <a:solidFill>
                  <a:schemeClr val="dk1"/>
                </a:solidFill>
                <a:uFill>
                  <a:noFill/>
                </a:uFill>
                <a:latin typeface="Calibri"/>
                <a:ea typeface="Calibri"/>
                <a:cs typeface="Calibri"/>
                <a:sym typeface="Calibri"/>
                <a:hlinkClick r:id="rId9">
                  <a:extLst>
                    <a:ext uri="{A12FA001-AC4F-418D-AE19-62706E023703}">
                      <ahyp:hlinkClr val="tx"/>
                    </a:ext>
                  </a:extLst>
                </a:hlinkClick>
              </a:rPr>
              <a:t> </a:t>
            </a:r>
            <a:r>
              <a:rPr lang="en" sz="1500" u="sng">
                <a:solidFill>
                  <a:schemeClr val="hlink"/>
                </a:solidFill>
                <a:latin typeface="Calibri"/>
                <a:ea typeface="Calibri"/>
                <a:cs typeface="Calibri"/>
                <a:sym typeface="Calibri"/>
                <a:hlinkClick r:id="rId10"/>
              </a:rPr>
              <a:t>https://doi.org/10.1088/1748-0221/17/03/C03043</a:t>
            </a:r>
            <a:r>
              <a:rPr lang="en" sz="1500">
                <a:solidFill>
                  <a:schemeClr val="dk1"/>
                </a:solidFill>
                <a:latin typeface="Calibri"/>
                <a:ea typeface="Calibri"/>
                <a:cs typeface="Calibri"/>
                <a:sym typeface="Calibri"/>
              </a:rPr>
              <a:t>, 2021.</a:t>
            </a:r>
            <a:endParaRPr sz="1500">
              <a:solidFill>
                <a:schemeClr val="dk1"/>
              </a:solidFill>
              <a:latin typeface="Calibri"/>
              <a:ea typeface="Calibri"/>
              <a:cs typeface="Calibri"/>
              <a:sym typeface="Calibri"/>
            </a:endParaRPr>
          </a:p>
          <a:p>
            <a:pPr indent="0" lvl="0" marL="0" rtl="0" algn="l">
              <a:lnSpc>
                <a:spcPct val="150000"/>
              </a:lnSpc>
              <a:spcBef>
                <a:spcPts val="0"/>
              </a:spcBef>
              <a:spcAft>
                <a:spcPts val="0"/>
              </a:spcAft>
              <a:buNone/>
            </a:pPr>
            <a:r>
              <a:t/>
            </a:r>
            <a:endParaRPr sz="2500">
              <a:latin typeface="EB Garamond"/>
              <a:ea typeface="EB Garamond"/>
              <a:cs typeface="EB Garamond"/>
              <a:sym typeface="EB Garamond"/>
            </a:endParaRPr>
          </a:p>
          <a:p>
            <a:pPr indent="0" lvl="0" marL="0" marR="0" rtl="0" algn="l">
              <a:lnSpc>
                <a:spcPct val="115000"/>
              </a:lnSpc>
              <a:spcBef>
                <a:spcPts val="1417"/>
              </a:spcBef>
              <a:spcAft>
                <a:spcPts val="0"/>
              </a:spcAft>
              <a:buNone/>
            </a:pPr>
            <a:r>
              <a:t/>
            </a:r>
            <a:endParaRPr sz="2500">
              <a:latin typeface="EB Garamond"/>
              <a:ea typeface="EB Garamond"/>
              <a:cs typeface="EB Garamond"/>
              <a:sym typeface="EB Garamond"/>
            </a:endParaRPr>
          </a:p>
        </p:txBody>
      </p:sp>
      <p:sp>
        <p:nvSpPr>
          <p:cNvPr id="364" name="Google Shape;364;p48"/>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365" name="Google Shape;365;p48"/>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FFFFFF"/>
                </a:solidFill>
                <a:latin typeface="EB Garamond"/>
                <a:ea typeface="EB Garamond"/>
                <a:cs typeface="EB Garamond"/>
                <a:sym typeface="EB Garamond"/>
              </a:rPr>
              <a:t>July,2022</a:t>
            </a:r>
            <a:endParaRPr b="0" i="0" sz="1000" u="none" cap="none" strike="noStrike">
              <a:latin typeface="Times New Roman"/>
              <a:ea typeface="Times New Roman"/>
              <a:cs typeface="Times New Roman"/>
              <a:sym typeface="Times New Roman"/>
            </a:endParaRPr>
          </a:p>
        </p:txBody>
      </p:sp>
      <p:sp>
        <p:nvSpPr>
          <p:cNvPr id="366" name="Google Shape;366;p48"/>
          <p:cNvSpPr txBox="1"/>
          <p:nvPr/>
        </p:nvSpPr>
        <p:spPr>
          <a:xfrm>
            <a:off x="457200" y="178200"/>
            <a:ext cx="82293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4000">
                <a:latin typeface="Calibri"/>
                <a:ea typeface="Calibri"/>
                <a:cs typeface="Calibri"/>
                <a:sym typeface="Calibri"/>
              </a:rPr>
              <a:t>References</a:t>
            </a:r>
            <a:endParaRPr sz="4000"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0" name="Shape 370"/>
        <p:cNvGrpSpPr/>
        <p:nvPr/>
      </p:nvGrpSpPr>
      <p:grpSpPr>
        <a:xfrm>
          <a:off x="0" y="0"/>
          <a:ext cx="0" cy="0"/>
          <a:chOff x="0" y="0"/>
          <a:chExt cx="0" cy="0"/>
        </a:xfrm>
      </p:grpSpPr>
      <p:sp>
        <p:nvSpPr>
          <p:cNvPr id="371" name="Google Shape;371;p49"/>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372" name="Google Shape;372;p49"/>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1000">
                <a:solidFill>
                  <a:srgbClr val="FFFFFF"/>
                </a:solidFill>
                <a:latin typeface="EB Garamond"/>
                <a:ea typeface="EB Garamond"/>
                <a:cs typeface="EB Garamond"/>
                <a:sym typeface="EB Garamond"/>
              </a:rPr>
              <a:t>July,2022</a:t>
            </a:r>
            <a:endParaRPr b="0" i="0" sz="1000" u="none" cap="none" strike="noStrike">
              <a:latin typeface="Times New Roman"/>
              <a:ea typeface="Times New Roman"/>
              <a:cs typeface="Times New Roman"/>
              <a:sym typeface="Times New Roman"/>
            </a:endParaRPr>
          </a:p>
        </p:txBody>
      </p:sp>
      <p:sp>
        <p:nvSpPr>
          <p:cNvPr id="373" name="Google Shape;373;p49"/>
          <p:cNvSpPr txBox="1"/>
          <p:nvPr/>
        </p:nvSpPr>
        <p:spPr>
          <a:xfrm>
            <a:off x="457200" y="178200"/>
            <a:ext cx="8229300" cy="273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lang="en" sz="4000">
                <a:latin typeface="Calibri"/>
                <a:ea typeface="Calibri"/>
                <a:cs typeface="Calibri"/>
                <a:sym typeface="Calibri"/>
              </a:rPr>
              <a:t>Small Step Towards Self-Driving Labs</a:t>
            </a:r>
            <a:endParaRPr sz="4000" strike="noStrike">
              <a:solidFill>
                <a:srgbClr val="000000"/>
              </a:solidFill>
              <a:latin typeface="Calibri"/>
              <a:ea typeface="Calibri"/>
              <a:cs typeface="Calibri"/>
              <a:sym typeface="Calibri"/>
            </a:endParaRPr>
          </a:p>
        </p:txBody>
      </p:sp>
      <p:pic>
        <p:nvPicPr>
          <p:cNvPr id="374" name="Google Shape;374;p49"/>
          <p:cNvPicPr preferRelativeResize="0"/>
          <p:nvPr/>
        </p:nvPicPr>
        <p:blipFill>
          <a:blip r:embed="rId4">
            <a:alphaModFix/>
          </a:blip>
          <a:stretch>
            <a:fillRect/>
          </a:stretch>
        </p:blipFill>
        <p:spPr>
          <a:xfrm>
            <a:off x="2466976" y="1466101"/>
            <a:ext cx="4210048" cy="23681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 name="Shape 131"/>
        <p:cNvGrpSpPr/>
        <p:nvPr/>
      </p:nvGrpSpPr>
      <p:grpSpPr>
        <a:xfrm>
          <a:off x="0" y="0"/>
          <a:ext cx="0" cy="0"/>
          <a:chOff x="0" y="0"/>
          <a:chExt cx="0" cy="0"/>
        </a:xfrm>
      </p:grpSpPr>
      <p:pic>
        <p:nvPicPr>
          <p:cNvPr id="132" name="Google Shape;132;p28"/>
          <p:cNvPicPr preferRelativeResize="0"/>
          <p:nvPr/>
        </p:nvPicPr>
        <p:blipFill>
          <a:blip r:embed="rId4">
            <a:alphaModFix/>
          </a:blip>
          <a:stretch>
            <a:fillRect/>
          </a:stretch>
        </p:blipFill>
        <p:spPr>
          <a:xfrm>
            <a:off x="47908" y="1349251"/>
            <a:ext cx="4924795" cy="2995288"/>
          </a:xfrm>
          <a:prstGeom prst="rect">
            <a:avLst/>
          </a:prstGeom>
          <a:noFill/>
          <a:ln>
            <a:noFill/>
          </a:ln>
        </p:spPr>
      </p:pic>
      <p:sp>
        <p:nvSpPr>
          <p:cNvPr id="133" name="Google Shape;133;p28"/>
          <p:cNvSpPr txBox="1"/>
          <p:nvPr/>
        </p:nvSpPr>
        <p:spPr>
          <a:xfrm>
            <a:off x="457200" y="178200"/>
            <a:ext cx="82293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4000">
                <a:latin typeface="Calibri"/>
                <a:ea typeface="Calibri"/>
                <a:cs typeface="Calibri"/>
                <a:sym typeface="Calibri"/>
              </a:rPr>
              <a:t>GlueX: </a:t>
            </a:r>
            <a:r>
              <a:rPr lang="en" sz="4000">
                <a:solidFill>
                  <a:srgbClr val="980000"/>
                </a:solidFill>
                <a:latin typeface="Calibri"/>
                <a:ea typeface="Calibri"/>
                <a:cs typeface="Calibri"/>
                <a:sym typeface="Calibri"/>
              </a:rPr>
              <a:t>Central Drift Chamber (</a:t>
            </a:r>
            <a:r>
              <a:rPr b="1" lang="en" sz="4000">
                <a:solidFill>
                  <a:srgbClr val="980000"/>
                </a:solidFill>
                <a:latin typeface="Calibri"/>
                <a:ea typeface="Calibri"/>
                <a:cs typeface="Calibri"/>
                <a:sym typeface="Calibri"/>
              </a:rPr>
              <a:t>CDC</a:t>
            </a:r>
            <a:r>
              <a:rPr lang="en" sz="4000">
                <a:solidFill>
                  <a:srgbClr val="980000"/>
                </a:solidFill>
                <a:latin typeface="Calibri"/>
                <a:ea typeface="Calibri"/>
                <a:cs typeface="Calibri"/>
                <a:sym typeface="Calibri"/>
              </a:rPr>
              <a:t>)</a:t>
            </a:r>
            <a:endParaRPr sz="4000" strike="noStrike">
              <a:solidFill>
                <a:srgbClr val="980000"/>
              </a:solidFill>
              <a:latin typeface="Calibri"/>
              <a:ea typeface="Calibri"/>
              <a:cs typeface="Calibri"/>
              <a:sym typeface="Calibri"/>
            </a:endParaRPr>
          </a:p>
        </p:txBody>
      </p:sp>
      <p:sp>
        <p:nvSpPr>
          <p:cNvPr id="134" name="Google Shape;134;p28"/>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135" name="Google Shape;135;p28"/>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000">
                <a:solidFill>
                  <a:schemeClr val="lt1"/>
                </a:solidFill>
                <a:latin typeface="EB Garamond"/>
                <a:ea typeface="EB Garamond"/>
                <a:cs typeface="EB Garamond"/>
                <a:sym typeface="EB Garamond"/>
              </a:rPr>
              <a:t>July,2022</a:t>
            </a:r>
            <a:endParaRPr sz="1000">
              <a:solidFill>
                <a:srgbClr val="FFFFFF"/>
              </a:solidFill>
              <a:latin typeface="EB Garamond"/>
              <a:ea typeface="EB Garamond"/>
              <a:cs typeface="EB Garamond"/>
              <a:sym typeface="EB Garamond"/>
            </a:endParaRPr>
          </a:p>
        </p:txBody>
      </p:sp>
      <p:sp>
        <p:nvSpPr>
          <p:cNvPr id="136" name="Google Shape;136;p28"/>
          <p:cNvSpPr txBox="1"/>
          <p:nvPr/>
        </p:nvSpPr>
        <p:spPr>
          <a:xfrm>
            <a:off x="76775" y="666750"/>
            <a:ext cx="6997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 sz="2000" u="sng" cap="none" strike="noStrike">
                <a:solidFill>
                  <a:srgbClr val="0563C1"/>
                </a:solidFill>
                <a:latin typeface="Calibri"/>
                <a:ea typeface="Calibri"/>
                <a:cs typeface="Calibri"/>
                <a:sym typeface="Calibri"/>
                <a:hlinkClick r:id="rId5">
                  <a:extLst>
                    <a:ext uri="{A12FA001-AC4F-418D-AE19-62706E023703}">
                      <ahyp:hlinkClr val="tx"/>
                    </a:ext>
                  </a:extLst>
                </a:hlinkClick>
              </a:rPr>
              <a:t>GlueX detector</a:t>
            </a:r>
            <a:r>
              <a:rPr b="0" i="0" lang="en" sz="2000" u="none" cap="none" strike="noStrike">
                <a:solidFill>
                  <a:srgbClr val="000000"/>
                </a:solidFill>
                <a:latin typeface="Calibri"/>
                <a:ea typeface="Calibri"/>
                <a:cs typeface="Calibri"/>
                <a:sym typeface="Calibri"/>
              </a:rPr>
              <a:t> located in Hall D at Jefferson Lab, VA</a:t>
            </a:r>
            <a:endParaRPr/>
          </a:p>
        </p:txBody>
      </p:sp>
      <p:pic>
        <p:nvPicPr>
          <p:cNvPr id="137" name="Google Shape;137;p28"/>
          <p:cNvPicPr preferRelativeResize="0"/>
          <p:nvPr/>
        </p:nvPicPr>
        <p:blipFill rotWithShape="1">
          <a:blip r:embed="rId6">
            <a:alphaModFix/>
          </a:blip>
          <a:srcRect b="26750" l="28303" r="17886" t="0"/>
          <a:stretch/>
        </p:blipFill>
        <p:spPr>
          <a:xfrm>
            <a:off x="5243877" y="1098385"/>
            <a:ext cx="3836027" cy="3481274"/>
          </a:xfrm>
          <a:prstGeom prst="rect">
            <a:avLst/>
          </a:prstGeom>
          <a:noFill/>
          <a:ln>
            <a:noFill/>
          </a:ln>
        </p:spPr>
      </p:pic>
      <p:sp>
        <p:nvSpPr>
          <p:cNvPr id="138" name="Google Shape;138;p28"/>
          <p:cNvSpPr/>
          <p:nvPr/>
        </p:nvSpPr>
        <p:spPr>
          <a:xfrm>
            <a:off x="7327375" y="3355925"/>
            <a:ext cx="514500" cy="7251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8"/>
          <p:cNvSpPr/>
          <p:nvPr/>
        </p:nvSpPr>
        <p:spPr>
          <a:xfrm>
            <a:off x="6771500" y="1661725"/>
            <a:ext cx="514500" cy="7251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8"/>
          <p:cNvSpPr/>
          <p:nvPr/>
        </p:nvSpPr>
        <p:spPr>
          <a:xfrm>
            <a:off x="3649175" y="3477725"/>
            <a:ext cx="922800" cy="323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8"/>
          <p:cNvSpPr txBox="1"/>
          <p:nvPr/>
        </p:nvSpPr>
        <p:spPr>
          <a:xfrm>
            <a:off x="4081000" y="3549125"/>
            <a:ext cx="514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latin typeface="Calibri"/>
                <a:ea typeface="Calibri"/>
                <a:cs typeface="Calibri"/>
                <a:sym typeface="Calibri"/>
              </a:rPr>
              <a:t>(</a:t>
            </a:r>
            <a:r>
              <a:rPr b="1" lang="en" sz="900">
                <a:latin typeface="Calibri"/>
                <a:ea typeface="Calibri"/>
                <a:cs typeface="Calibri"/>
                <a:sym typeface="Calibri"/>
              </a:rPr>
              <a:t>CDC)</a:t>
            </a:r>
            <a:endParaRPr b="1" sz="900">
              <a:latin typeface="Calibri"/>
              <a:ea typeface="Calibri"/>
              <a:cs typeface="Calibri"/>
              <a:sym typeface="Calibri"/>
            </a:endParaRPr>
          </a:p>
        </p:txBody>
      </p:sp>
      <p:cxnSp>
        <p:nvCxnSpPr>
          <p:cNvPr id="142" name="Google Shape;142;p28"/>
          <p:cNvCxnSpPr/>
          <p:nvPr/>
        </p:nvCxnSpPr>
        <p:spPr>
          <a:xfrm>
            <a:off x="3256475" y="2922200"/>
            <a:ext cx="673800" cy="614700"/>
          </a:xfrm>
          <a:prstGeom prst="straightConnector1">
            <a:avLst/>
          </a:prstGeom>
          <a:noFill/>
          <a:ln cap="flat" cmpd="sng" w="38100">
            <a:solidFill>
              <a:srgbClr val="FF3333"/>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9"/>
          <p:cNvSpPr txBox="1"/>
          <p:nvPr/>
        </p:nvSpPr>
        <p:spPr>
          <a:xfrm>
            <a:off x="457200" y="178200"/>
            <a:ext cx="82293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4000">
                <a:latin typeface="Calibri"/>
                <a:ea typeface="Calibri"/>
                <a:cs typeface="Calibri"/>
                <a:sym typeface="Calibri"/>
              </a:rPr>
              <a:t>The CDC</a:t>
            </a:r>
            <a:endParaRPr sz="4000" strike="noStrike">
              <a:solidFill>
                <a:srgbClr val="000000"/>
              </a:solidFill>
              <a:latin typeface="Calibri"/>
              <a:ea typeface="Calibri"/>
              <a:cs typeface="Calibri"/>
              <a:sym typeface="Calibri"/>
            </a:endParaRPr>
          </a:p>
        </p:txBody>
      </p:sp>
      <p:sp>
        <p:nvSpPr>
          <p:cNvPr id="148" name="Google Shape;148;p29"/>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149" name="Google Shape;149;p29"/>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000">
                <a:solidFill>
                  <a:schemeClr val="lt1"/>
                </a:solidFill>
                <a:latin typeface="EB Garamond"/>
                <a:ea typeface="EB Garamond"/>
                <a:cs typeface="EB Garamond"/>
                <a:sym typeface="EB Garamond"/>
              </a:rPr>
              <a:t>July,2022</a:t>
            </a:r>
            <a:endParaRPr sz="1000">
              <a:solidFill>
                <a:srgbClr val="FFFFFF"/>
              </a:solidFill>
              <a:latin typeface="EB Garamond"/>
              <a:ea typeface="EB Garamond"/>
              <a:cs typeface="EB Garamond"/>
              <a:sym typeface="EB Garamond"/>
            </a:endParaRPr>
          </a:p>
        </p:txBody>
      </p:sp>
      <p:sp>
        <p:nvSpPr>
          <p:cNvPr id="150" name="Google Shape;150;p29"/>
          <p:cNvSpPr txBox="1"/>
          <p:nvPr/>
        </p:nvSpPr>
        <p:spPr>
          <a:xfrm>
            <a:off x="206600" y="762100"/>
            <a:ext cx="4418100" cy="1557600"/>
          </a:xfrm>
          <a:prstGeom prst="rect">
            <a:avLst/>
          </a:prstGeom>
          <a:noFill/>
          <a:ln>
            <a:noFill/>
          </a:ln>
        </p:spPr>
        <p:txBody>
          <a:bodyPr anchorCtr="0" anchor="t" bIns="45700" lIns="91425" spcFirstLastPara="1" rIns="91425" wrap="square" tIns="45700">
            <a:spAutoFit/>
          </a:bodyPr>
          <a:lstStyle/>
          <a:p>
            <a:pPr indent="-336550" lvl="0" marL="457200" rtl="0" algn="l">
              <a:lnSpc>
                <a:spcPct val="115000"/>
              </a:lnSpc>
              <a:spcBef>
                <a:spcPts val="0"/>
              </a:spcBef>
              <a:spcAft>
                <a:spcPts val="0"/>
              </a:spcAft>
              <a:buSzPts val="1700"/>
              <a:buFont typeface="Calibri"/>
              <a:buChar char="●"/>
            </a:pPr>
            <a:r>
              <a:rPr b="1" lang="en" sz="1700">
                <a:latin typeface="Calibri"/>
                <a:ea typeface="Calibri"/>
                <a:cs typeface="Calibri"/>
                <a:sym typeface="Calibri"/>
              </a:rPr>
              <a:t>Measures drift time and deposited charge, used for particle identification</a:t>
            </a:r>
            <a:endParaRPr b="1" sz="1700"/>
          </a:p>
          <a:p>
            <a:pPr indent="-336550" lvl="0" marL="457200" marR="0" rtl="0" algn="l">
              <a:lnSpc>
                <a:spcPct val="115000"/>
              </a:lnSpc>
              <a:spcBef>
                <a:spcPts val="0"/>
              </a:spcBef>
              <a:spcAft>
                <a:spcPts val="0"/>
              </a:spcAft>
              <a:buClr>
                <a:srgbClr val="000000"/>
              </a:buClr>
              <a:buSzPts val="1700"/>
              <a:buFont typeface="Calibri"/>
              <a:buChar char="●"/>
            </a:pPr>
            <a:r>
              <a:rPr lang="en" sz="1700">
                <a:solidFill>
                  <a:srgbClr val="000000"/>
                </a:solidFill>
                <a:latin typeface="Calibri"/>
                <a:ea typeface="Calibri"/>
                <a:cs typeface="Calibri"/>
                <a:sym typeface="Calibri"/>
              </a:rPr>
              <a:t>3522 anode wires at 2125V inside 1.6cm diameter straw </a:t>
            </a:r>
            <a:endParaRPr sz="1700"/>
          </a:p>
          <a:p>
            <a:pPr indent="-336550" lvl="0" marL="457200" marR="0" rtl="0" algn="l">
              <a:lnSpc>
                <a:spcPct val="115000"/>
              </a:lnSpc>
              <a:spcBef>
                <a:spcPts val="0"/>
              </a:spcBef>
              <a:spcAft>
                <a:spcPts val="0"/>
              </a:spcAft>
              <a:buClr>
                <a:srgbClr val="000000"/>
              </a:buClr>
              <a:buSzPts val="1700"/>
              <a:buFont typeface="Calibri"/>
              <a:buChar char="●"/>
            </a:pPr>
            <a:r>
              <a:rPr lang="en" sz="1700">
                <a:latin typeface="Calibri"/>
                <a:ea typeface="Calibri"/>
                <a:cs typeface="Calibri"/>
                <a:sym typeface="Calibri"/>
              </a:rPr>
              <a:t>50:50 </a:t>
            </a:r>
            <a:r>
              <a:rPr lang="en" sz="1700">
                <a:solidFill>
                  <a:srgbClr val="000000"/>
                </a:solidFill>
                <a:latin typeface="Calibri"/>
                <a:ea typeface="Calibri"/>
                <a:cs typeface="Calibri"/>
                <a:sym typeface="Calibri"/>
              </a:rPr>
              <a:t>Ar/CO</a:t>
            </a:r>
            <a:r>
              <a:rPr baseline="-25000" lang="en" sz="1700">
                <a:solidFill>
                  <a:srgbClr val="000000"/>
                </a:solidFill>
                <a:latin typeface="Calibri"/>
                <a:ea typeface="Calibri"/>
                <a:cs typeface="Calibri"/>
                <a:sym typeface="Calibri"/>
              </a:rPr>
              <a:t>2</a:t>
            </a:r>
            <a:r>
              <a:rPr lang="en" sz="1700">
                <a:solidFill>
                  <a:srgbClr val="000000"/>
                </a:solidFill>
                <a:latin typeface="Calibri"/>
                <a:ea typeface="Calibri"/>
                <a:cs typeface="Calibri"/>
                <a:sym typeface="Calibri"/>
              </a:rPr>
              <a:t> gas mix</a:t>
            </a:r>
            <a:endParaRPr sz="1700">
              <a:latin typeface="Calibri"/>
              <a:ea typeface="Calibri"/>
              <a:cs typeface="Calibri"/>
              <a:sym typeface="Calibri"/>
            </a:endParaRPr>
          </a:p>
        </p:txBody>
      </p:sp>
      <p:grpSp>
        <p:nvGrpSpPr>
          <p:cNvPr id="151" name="Google Shape;151;p29"/>
          <p:cNvGrpSpPr/>
          <p:nvPr/>
        </p:nvGrpSpPr>
        <p:grpSpPr>
          <a:xfrm>
            <a:off x="920180" y="2841238"/>
            <a:ext cx="7646350" cy="1952866"/>
            <a:chOff x="194680" y="2809500"/>
            <a:chExt cx="7646350" cy="1952866"/>
          </a:xfrm>
        </p:grpSpPr>
        <p:pic>
          <p:nvPicPr>
            <p:cNvPr id="152" name="Google Shape;152;p29"/>
            <p:cNvPicPr preferRelativeResize="0"/>
            <p:nvPr/>
          </p:nvPicPr>
          <p:blipFill rotWithShape="1">
            <a:blip r:embed="rId4">
              <a:alphaModFix/>
            </a:blip>
            <a:srcRect b="0" l="0" r="0" t="13359"/>
            <a:stretch/>
          </p:blipFill>
          <p:spPr>
            <a:xfrm>
              <a:off x="194680" y="2835050"/>
              <a:ext cx="1666620" cy="1925252"/>
            </a:xfrm>
            <a:prstGeom prst="rect">
              <a:avLst/>
            </a:prstGeom>
            <a:noFill/>
            <a:ln>
              <a:noFill/>
            </a:ln>
          </p:spPr>
        </p:pic>
        <p:pic>
          <p:nvPicPr>
            <p:cNvPr id="153" name="Google Shape;153;p29"/>
            <p:cNvPicPr preferRelativeResize="0"/>
            <p:nvPr/>
          </p:nvPicPr>
          <p:blipFill>
            <a:blip r:embed="rId5">
              <a:alphaModFix/>
            </a:blip>
            <a:stretch>
              <a:fillRect/>
            </a:stretch>
          </p:blipFill>
          <p:spPr>
            <a:xfrm>
              <a:off x="4624800" y="2809500"/>
              <a:ext cx="3216230" cy="1916400"/>
            </a:xfrm>
            <a:prstGeom prst="rect">
              <a:avLst/>
            </a:prstGeom>
            <a:noFill/>
            <a:ln>
              <a:noFill/>
            </a:ln>
          </p:spPr>
        </p:pic>
        <p:pic>
          <p:nvPicPr>
            <p:cNvPr id="154" name="Google Shape;154;p29"/>
            <p:cNvPicPr preferRelativeResize="0"/>
            <p:nvPr/>
          </p:nvPicPr>
          <p:blipFill rotWithShape="1">
            <a:blip r:embed="rId6">
              <a:alphaModFix/>
            </a:blip>
            <a:srcRect b="0" l="0" r="0" t="0"/>
            <a:stretch/>
          </p:blipFill>
          <p:spPr>
            <a:xfrm>
              <a:off x="1990301" y="2832982"/>
              <a:ext cx="2581698" cy="1929384"/>
            </a:xfrm>
            <a:prstGeom prst="rect">
              <a:avLst/>
            </a:prstGeom>
            <a:noFill/>
            <a:ln>
              <a:noFill/>
            </a:ln>
          </p:spPr>
        </p:pic>
      </p:grpSp>
      <p:sp>
        <p:nvSpPr>
          <p:cNvPr id="155" name="Google Shape;155;p29"/>
          <p:cNvSpPr txBox="1"/>
          <p:nvPr/>
        </p:nvSpPr>
        <p:spPr>
          <a:xfrm>
            <a:off x="4701000" y="792650"/>
            <a:ext cx="4418100" cy="1858500"/>
          </a:xfrm>
          <a:prstGeom prst="rect">
            <a:avLst/>
          </a:prstGeom>
          <a:noFill/>
          <a:ln>
            <a:noFill/>
          </a:ln>
        </p:spPr>
        <p:txBody>
          <a:bodyPr anchorCtr="0" anchor="t" bIns="45700" lIns="91425" spcFirstLastPara="1" rIns="91425" wrap="square" tIns="45700">
            <a:spAutoFit/>
          </a:bodyPr>
          <a:lstStyle/>
          <a:p>
            <a:pPr indent="-336550" lvl="0" marL="457200" marR="0" rtl="0" algn="l">
              <a:lnSpc>
                <a:spcPct val="115000"/>
              </a:lnSpc>
              <a:spcBef>
                <a:spcPts val="0"/>
              </a:spcBef>
              <a:spcAft>
                <a:spcPts val="0"/>
              </a:spcAft>
              <a:buSzPts val="1700"/>
              <a:buFont typeface="Calibri"/>
              <a:buChar char="●"/>
            </a:pPr>
            <a:r>
              <a:rPr lang="en" sz="1700">
                <a:latin typeface="Calibri"/>
                <a:ea typeface="Calibri"/>
                <a:cs typeface="Calibri"/>
                <a:sym typeface="Calibri"/>
              </a:rPr>
              <a:t>Requires two calibrations: </a:t>
            </a:r>
            <a:r>
              <a:rPr b="1" lang="en" sz="1700">
                <a:latin typeface="Calibri"/>
                <a:ea typeface="Calibri"/>
                <a:cs typeface="Calibri"/>
                <a:sym typeface="Calibri"/>
              </a:rPr>
              <a:t>chamber gain</a:t>
            </a:r>
            <a:r>
              <a:rPr lang="en" sz="1700">
                <a:latin typeface="Calibri"/>
                <a:ea typeface="Calibri"/>
                <a:cs typeface="Calibri"/>
                <a:sym typeface="Calibri"/>
              </a:rPr>
              <a:t> and drift time-to-distance</a:t>
            </a:r>
            <a:endParaRPr sz="1700">
              <a:latin typeface="Calibri"/>
              <a:ea typeface="Calibri"/>
              <a:cs typeface="Calibri"/>
              <a:sym typeface="Calibri"/>
            </a:endParaRPr>
          </a:p>
          <a:p>
            <a:pPr indent="-336550" lvl="1" marL="914400" marR="0" rtl="0" algn="l">
              <a:lnSpc>
                <a:spcPct val="115000"/>
              </a:lnSpc>
              <a:spcBef>
                <a:spcPts val="0"/>
              </a:spcBef>
              <a:spcAft>
                <a:spcPts val="0"/>
              </a:spcAft>
              <a:buSzPts val="1700"/>
              <a:buFont typeface="Calibri"/>
              <a:buChar char="○"/>
            </a:pPr>
            <a:r>
              <a:rPr b="1" lang="en" sz="1700">
                <a:latin typeface="Calibri"/>
                <a:ea typeface="Calibri"/>
                <a:cs typeface="Calibri"/>
                <a:sym typeface="Calibri"/>
              </a:rPr>
              <a:t>Gain Correction Factor</a:t>
            </a:r>
            <a:r>
              <a:rPr lang="en" sz="1700">
                <a:latin typeface="Calibri"/>
                <a:ea typeface="Calibri"/>
                <a:cs typeface="Calibri"/>
                <a:sym typeface="Calibri"/>
              </a:rPr>
              <a:t>: gain calibrations have the most variation +/- 33%</a:t>
            </a:r>
            <a:endParaRPr sz="1700">
              <a:latin typeface="Calibri"/>
              <a:ea typeface="Calibri"/>
              <a:cs typeface="Calibri"/>
              <a:sym typeface="Calibri"/>
            </a:endParaRPr>
          </a:p>
          <a:p>
            <a:pPr indent="-336550" lvl="0" marL="457200" marR="0" rtl="0" algn="l">
              <a:lnSpc>
                <a:spcPct val="115000"/>
              </a:lnSpc>
              <a:spcBef>
                <a:spcPts val="0"/>
              </a:spcBef>
              <a:spcAft>
                <a:spcPts val="0"/>
              </a:spcAft>
              <a:buSzPts val="1700"/>
              <a:buFont typeface="Calibri"/>
              <a:buChar char="●"/>
            </a:pPr>
            <a:r>
              <a:rPr lang="en" sz="1700">
                <a:latin typeface="Calibri"/>
                <a:ea typeface="Calibri"/>
                <a:cs typeface="Calibri"/>
                <a:sym typeface="Calibri"/>
              </a:rPr>
              <a:t>Has </a:t>
            </a:r>
            <a:r>
              <a:rPr b="1" lang="en" sz="1700">
                <a:latin typeface="Calibri"/>
                <a:ea typeface="Calibri"/>
                <a:cs typeface="Calibri"/>
                <a:sym typeface="Calibri"/>
              </a:rPr>
              <a:t>one </a:t>
            </a:r>
            <a:r>
              <a:rPr lang="en" sz="1700">
                <a:latin typeface="Calibri"/>
                <a:ea typeface="Calibri"/>
                <a:cs typeface="Calibri"/>
                <a:sym typeface="Calibri"/>
              </a:rPr>
              <a:t>control</a:t>
            </a:r>
            <a:r>
              <a:rPr lang="en" sz="1700">
                <a:latin typeface="Calibri"/>
                <a:ea typeface="Calibri"/>
                <a:cs typeface="Calibri"/>
                <a:sym typeface="Calibri"/>
              </a:rPr>
              <a:t>: </a:t>
            </a:r>
            <a:r>
              <a:rPr b="1" lang="en" sz="1700">
                <a:latin typeface="Calibri"/>
                <a:ea typeface="Calibri"/>
                <a:cs typeface="Calibri"/>
                <a:sym typeface="Calibri"/>
              </a:rPr>
              <a:t>operating voltage</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grpSp>
        <p:nvGrpSpPr>
          <p:cNvPr id="160" name="Google Shape;160;p30"/>
          <p:cNvGrpSpPr/>
          <p:nvPr/>
        </p:nvGrpSpPr>
        <p:grpSpPr>
          <a:xfrm>
            <a:off x="4147294" y="3042862"/>
            <a:ext cx="4996917" cy="1752832"/>
            <a:chOff x="4147294" y="3042862"/>
            <a:chExt cx="4996917" cy="1752832"/>
          </a:xfrm>
        </p:grpSpPr>
        <p:pic>
          <p:nvPicPr>
            <p:cNvPr id="161" name="Google Shape;161;p30"/>
            <p:cNvPicPr preferRelativeResize="0"/>
            <p:nvPr/>
          </p:nvPicPr>
          <p:blipFill>
            <a:blip r:embed="rId4">
              <a:alphaModFix/>
            </a:blip>
            <a:stretch>
              <a:fillRect/>
            </a:stretch>
          </p:blipFill>
          <p:spPr>
            <a:xfrm>
              <a:off x="4147294" y="3042862"/>
              <a:ext cx="4996917" cy="1752832"/>
            </a:xfrm>
            <a:prstGeom prst="rect">
              <a:avLst/>
            </a:prstGeom>
            <a:noFill/>
            <a:ln>
              <a:noFill/>
            </a:ln>
          </p:spPr>
        </p:pic>
        <p:sp>
          <p:nvSpPr>
            <p:cNvPr id="162" name="Google Shape;162;p30"/>
            <p:cNvSpPr txBox="1"/>
            <p:nvPr/>
          </p:nvSpPr>
          <p:spPr>
            <a:xfrm>
              <a:off x="6072181" y="3986472"/>
              <a:ext cx="503861" cy="41540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ML</a:t>
              </a:r>
              <a:endParaRPr b="1" sz="1500"/>
            </a:p>
          </p:txBody>
        </p:sp>
      </p:grpSp>
      <p:sp>
        <p:nvSpPr>
          <p:cNvPr id="163" name="Google Shape;163;p30"/>
          <p:cNvSpPr txBox="1"/>
          <p:nvPr/>
        </p:nvSpPr>
        <p:spPr>
          <a:xfrm>
            <a:off x="194575" y="178200"/>
            <a:ext cx="88149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3400">
                <a:latin typeface="Calibri"/>
                <a:ea typeface="Calibri"/>
                <a:cs typeface="Calibri"/>
                <a:sym typeface="Calibri"/>
              </a:rPr>
              <a:t>Conventional Calibration and Motivation for ML</a:t>
            </a:r>
            <a:endParaRPr sz="3200" strike="noStrike">
              <a:solidFill>
                <a:srgbClr val="000000"/>
              </a:solidFill>
              <a:latin typeface="Calibri"/>
              <a:ea typeface="Calibri"/>
              <a:cs typeface="Calibri"/>
              <a:sym typeface="Calibri"/>
            </a:endParaRPr>
          </a:p>
        </p:txBody>
      </p:sp>
      <p:sp>
        <p:nvSpPr>
          <p:cNvPr id="164" name="Google Shape;164;p30"/>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165" name="Google Shape;165;p30"/>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000">
                <a:solidFill>
                  <a:schemeClr val="lt1"/>
                </a:solidFill>
                <a:latin typeface="EB Garamond"/>
                <a:ea typeface="EB Garamond"/>
                <a:cs typeface="EB Garamond"/>
                <a:sym typeface="EB Garamond"/>
              </a:rPr>
              <a:t>July,2022</a:t>
            </a:r>
            <a:endParaRPr sz="1000">
              <a:solidFill>
                <a:srgbClr val="FFFFFF"/>
              </a:solidFill>
              <a:latin typeface="EB Garamond"/>
              <a:ea typeface="EB Garamond"/>
              <a:cs typeface="EB Garamond"/>
              <a:sym typeface="EB Garamond"/>
            </a:endParaRPr>
          </a:p>
        </p:txBody>
      </p:sp>
      <p:sp>
        <p:nvSpPr>
          <p:cNvPr id="166" name="Google Shape;166;p30"/>
          <p:cNvSpPr txBox="1"/>
          <p:nvPr>
            <p:ph idx="1" type="body"/>
          </p:nvPr>
        </p:nvSpPr>
        <p:spPr>
          <a:xfrm>
            <a:off x="195163" y="1123950"/>
            <a:ext cx="4312200" cy="33942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sz="2000"/>
              <a:t>Conventional</a:t>
            </a:r>
            <a:endParaRPr b="1" sz="2000"/>
          </a:p>
          <a:p>
            <a:pPr indent="0" lvl="0" marL="0" rtl="0" algn="l">
              <a:spcBef>
                <a:spcPts val="0"/>
              </a:spcBef>
              <a:spcAft>
                <a:spcPts val="0"/>
              </a:spcAft>
              <a:buNone/>
            </a:pPr>
            <a:r>
              <a:t/>
            </a:r>
            <a:endParaRPr/>
          </a:p>
          <a:p>
            <a:pPr indent="-311150" lvl="0" marL="457200" rtl="0" algn="l">
              <a:spcBef>
                <a:spcPts val="0"/>
              </a:spcBef>
              <a:spcAft>
                <a:spcPts val="0"/>
              </a:spcAft>
              <a:buSzPts val="1300"/>
              <a:buChar char="●"/>
            </a:pPr>
            <a:r>
              <a:rPr b="1" lang="en" sz="1700"/>
              <a:t>Control</a:t>
            </a:r>
            <a:r>
              <a:rPr lang="en" sz="1700"/>
              <a:t>: </a:t>
            </a:r>
            <a:r>
              <a:rPr lang="en" sz="1700"/>
              <a:t>CDC operating voltage </a:t>
            </a:r>
            <a:r>
              <a:rPr b="1" i="1" lang="en" sz="1700"/>
              <a:t>fixed </a:t>
            </a:r>
            <a:r>
              <a:rPr lang="en" sz="1700"/>
              <a:t> at 2125 V</a:t>
            </a:r>
            <a:endParaRPr sz="1700"/>
          </a:p>
          <a:p>
            <a:pPr indent="0" lvl="0" marL="457200" rtl="0" algn="l">
              <a:spcBef>
                <a:spcPts val="0"/>
              </a:spcBef>
              <a:spcAft>
                <a:spcPts val="0"/>
              </a:spcAft>
              <a:buNone/>
            </a:pPr>
            <a:r>
              <a:t/>
            </a:r>
            <a:endParaRPr sz="1700"/>
          </a:p>
          <a:p>
            <a:pPr indent="0" lvl="0" marL="457200" rtl="0" algn="l">
              <a:spcBef>
                <a:spcPts val="0"/>
              </a:spcBef>
              <a:spcAft>
                <a:spcPts val="0"/>
              </a:spcAft>
              <a:buNone/>
            </a:pPr>
            <a:r>
              <a:t/>
            </a:r>
            <a:endParaRPr b="1" sz="1700"/>
          </a:p>
          <a:p>
            <a:pPr indent="-311150" lvl="0" marL="457200" rtl="0" algn="l">
              <a:spcBef>
                <a:spcPts val="0"/>
              </a:spcBef>
              <a:spcAft>
                <a:spcPts val="0"/>
              </a:spcAft>
              <a:buSzPts val="1300"/>
              <a:buChar char="●"/>
            </a:pPr>
            <a:r>
              <a:rPr b="1" lang="en" sz="1700"/>
              <a:t>Calibrate</a:t>
            </a:r>
            <a:r>
              <a:rPr lang="en" sz="1700"/>
              <a:t>: calibration values </a:t>
            </a:r>
            <a:r>
              <a:rPr b="1" lang="en" sz="1700"/>
              <a:t>iteratively, </a:t>
            </a:r>
            <a:r>
              <a:rPr lang="en" sz="1700"/>
              <a:t>produced after the experiment</a:t>
            </a:r>
            <a:endParaRPr sz="1700"/>
          </a:p>
          <a:p>
            <a:pPr indent="-336550" lvl="1" marL="914400" rtl="0" algn="l">
              <a:spcBef>
                <a:spcPts val="0"/>
              </a:spcBef>
              <a:spcAft>
                <a:spcPts val="0"/>
              </a:spcAft>
              <a:buSzPts val="1700"/>
              <a:buChar char="○"/>
            </a:pPr>
            <a:r>
              <a:rPr b="1" lang="en" sz="1700"/>
              <a:t>~2 hour runs</a:t>
            </a:r>
            <a:endParaRPr b="1" sz="1700"/>
          </a:p>
        </p:txBody>
      </p:sp>
      <p:sp>
        <p:nvSpPr>
          <p:cNvPr id="167" name="Google Shape;167;p30"/>
          <p:cNvSpPr txBox="1"/>
          <p:nvPr>
            <p:ph idx="1" type="body"/>
          </p:nvPr>
        </p:nvSpPr>
        <p:spPr>
          <a:xfrm>
            <a:off x="4636650" y="1123950"/>
            <a:ext cx="4448400" cy="33942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sz="2000"/>
              <a:t>ML</a:t>
            </a:r>
            <a:endParaRPr b="1" sz="2000"/>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b="1" lang="en" sz="1700"/>
              <a:t>Control</a:t>
            </a:r>
            <a:r>
              <a:rPr lang="en" sz="1700"/>
              <a:t>: Stabilize detector response to changing environmental/experimental conditions by </a:t>
            </a:r>
            <a:r>
              <a:rPr b="1" i="1" lang="en" sz="1700"/>
              <a:t>adjusting</a:t>
            </a:r>
            <a:r>
              <a:rPr lang="en" sz="1700"/>
              <a:t> CDC HV</a:t>
            </a:r>
            <a:endParaRPr sz="1700"/>
          </a:p>
          <a:p>
            <a:pPr indent="0" lvl="0" marL="457200" rtl="0" algn="l">
              <a:spcBef>
                <a:spcPts val="0"/>
              </a:spcBef>
              <a:spcAft>
                <a:spcPts val="0"/>
              </a:spcAft>
              <a:buNone/>
            </a:pPr>
            <a:r>
              <a:t/>
            </a:r>
            <a:endParaRPr sz="1700"/>
          </a:p>
          <a:p>
            <a:pPr indent="-317500" lvl="0" marL="457200" rtl="0" algn="l">
              <a:spcBef>
                <a:spcPts val="0"/>
              </a:spcBef>
              <a:spcAft>
                <a:spcPts val="0"/>
              </a:spcAft>
              <a:buSzPts val="1400"/>
              <a:buChar char="●"/>
            </a:pPr>
            <a:r>
              <a:rPr b="1" lang="en" sz="1700"/>
              <a:t>Calibrate</a:t>
            </a:r>
            <a:r>
              <a:rPr lang="en" sz="1700"/>
              <a:t>: </a:t>
            </a:r>
            <a:r>
              <a:rPr b="1" lang="en" sz="1700"/>
              <a:t>online </a:t>
            </a:r>
            <a:r>
              <a:rPr lang="en" sz="1700"/>
              <a:t>calibration values produced during the experiment</a:t>
            </a:r>
            <a:endParaRPr b="1" sz="1700"/>
          </a:p>
        </p:txBody>
      </p:sp>
      <p:sp>
        <p:nvSpPr>
          <p:cNvPr id="168" name="Google Shape;168;p30"/>
          <p:cNvSpPr txBox="1"/>
          <p:nvPr/>
        </p:nvSpPr>
        <p:spPr>
          <a:xfrm>
            <a:off x="2874925" y="642175"/>
            <a:ext cx="3454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0563C1"/>
                </a:solidFill>
              </a:rPr>
              <a:t>Calibration Paradigms</a:t>
            </a:r>
            <a:endParaRPr b="1" sz="2400">
              <a:solidFill>
                <a:srgbClr val="0563C1"/>
              </a:solidFill>
            </a:endParaRPr>
          </a:p>
        </p:txBody>
      </p:sp>
      <p:grpSp>
        <p:nvGrpSpPr>
          <p:cNvPr id="169" name="Google Shape;169;p30"/>
          <p:cNvGrpSpPr/>
          <p:nvPr/>
        </p:nvGrpSpPr>
        <p:grpSpPr>
          <a:xfrm>
            <a:off x="998725" y="3652700"/>
            <a:ext cx="2705101" cy="1143000"/>
            <a:chOff x="278375" y="3299050"/>
            <a:chExt cx="2705101" cy="1143000"/>
          </a:xfrm>
        </p:grpSpPr>
        <p:pic>
          <p:nvPicPr>
            <p:cNvPr id="170" name="Google Shape;170;p30"/>
            <p:cNvPicPr preferRelativeResize="0"/>
            <p:nvPr/>
          </p:nvPicPr>
          <p:blipFill>
            <a:blip r:embed="rId5">
              <a:alphaModFix/>
            </a:blip>
            <a:stretch>
              <a:fillRect/>
            </a:stretch>
          </p:blipFill>
          <p:spPr>
            <a:xfrm>
              <a:off x="278375" y="3299050"/>
              <a:ext cx="1084452" cy="1143000"/>
            </a:xfrm>
            <a:prstGeom prst="rect">
              <a:avLst/>
            </a:prstGeom>
            <a:noFill/>
            <a:ln>
              <a:noFill/>
            </a:ln>
          </p:spPr>
        </p:pic>
        <p:pic>
          <p:nvPicPr>
            <p:cNvPr id="171" name="Google Shape;171;p30"/>
            <p:cNvPicPr preferRelativeResize="0"/>
            <p:nvPr/>
          </p:nvPicPr>
          <p:blipFill>
            <a:blip r:embed="rId6">
              <a:alphaModFix/>
            </a:blip>
            <a:stretch>
              <a:fillRect/>
            </a:stretch>
          </p:blipFill>
          <p:spPr>
            <a:xfrm>
              <a:off x="1675423" y="3367001"/>
              <a:ext cx="1308053" cy="1007098"/>
            </a:xfrm>
            <a:prstGeom prst="rect">
              <a:avLst/>
            </a:prstGeom>
            <a:noFill/>
            <a:ln>
              <a:noFill/>
            </a:ln>
          </p:spPr>
        </p:pic>
      </p:grpSp>
      <p:sp>
        <p:nvSpPr>
          <p:cNvPr id="172" name="Google Shape;172;p30"/>
          <p:cNvSpPr/>
          <p:nvPr/>
        </p:nvSpPr>
        <p:spPr>
          <a:xfrm>
            <a:off x="4652925" y="1144650"/>
            <a:ext cx="4356600" cy="3651000"/>
          </a:xfrm>
          <a:prstGeom prst="rect">
            <a:avLst/>
          </a:prstGeom>
          <a:noFill/>
          <a:ln cap="flat" cmpd="sng" w="38100">
            <a:solidFill>
              <a:srgbClr val="D81D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6" name="Shape 176"/>
        <p:cNvGrpSpPr/>
        <p:nvPr/>
      </p:nvGrpSpPr>
      <p:grpSpPr>
        <a:xfrm>
          <a:off x="0" y="0"/>
          <a:ext cx="0" cy="0"/>
          <a:chOff x="0" y="0"/>
          <a:chExt cx="0" cy="0"/>
        </a:xfrm>
      </p:grpSpPr>
      <p:sp>
        <p:nvSpPr>
          <p:cNvPr id="177" name="Google Shape;177;p31"/>
          <p:cNvSpPr txBox="1"/>
          <p:nvPr/>
        </p:nvSpPr>
        <p:spPr>
          <a:xfrm>
            <a:off x="194575" y="178200"/>
            <a:ext cx="88149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3500">
                <a:latin typeface="Calibri"/>
                <a:ea typeface="Calibri"/>
                <a:cs typeface="Calibri"/>
                <a:sym typeface="Calibri"/>
              </a:rPr>
              <a:t>Modular System: RoboCDC</a:t>
            </a:r>
            <a:endParaRPr sz="3300" strike="noStrike">
              <a:solidFill>
                <a:srgbClr val="000000"/>
              </a:solidFill>
              <a:latin typeface="Calibri"/>
              <a:ea typeface="Calibri"/>
              <a:cs typeface="Calibri"/>
              <a:sym typeface="Calibri"/>
            </a:endParaRPr>
          </a:p>
        </p:txBody>
      </p:sp>
      <p:sp>
        <p:nvSpPr>
          <p:cNvPr id="178" name="Google Shape;178;p31"/>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179" name="Google Shape;179;p31"/>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chemeClr val="lt1"/>
                </a:solidFill>
                <a:latin typeface="EB Garamond"/>
                <a:ea typeface="EB Garamond"/>
                <a:cs typeface="EB Garamond"/>
                <a:sym typeface="EB Garamond"/>
              </a:rPr>
              <a:t>July,2022</a:t>
            </a:r>
            <a:endParaRPr sz="1000">
              <a:solidFill>
                <a:srgbClr val="FFFFFF"/>
              </a:solidFill>
              <a:latin typeface="EB Garamond"/>
              <a:ea typeface="EB Garamond"/>
              <a:cs typeface="EB Garamond"/>
              <a:sym typeface="EB Garamond"/>
            </a:endParaRPr>
          </a:p>
        </p:txBody>
      </p:sp>
      <p:pic>
        <p:nvPicPr>
          <p:cNvPr id="180" name="Google Shape;180;p31"/>
          <p:cNvPicPr preferRelativeResize="0"/>
          <p:nvPr/>
        </p:nvPicPr>
        <p:blipFill>
          <a:blip r:embed="rId4">
            <a:alphaModFix/>
          </a:blip>
          <a:stretch>
            <a:fillRect/>
          </a:stretch>
        </p:blipFill>
        <p:spPr>
          <a:xfrm>
            <a:off x="563388" y="698425"/>
            <a:ext cx="8017214" cy="40391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4" name="Shape 184"/>
        <p:cNvGrpSpPr/>
        <p:nvPr/>
      </p:nvGrpSpPr>
      <p:grpSpPr>
        <a:xfrm>
          <a:off x="0" y="0"/>
          <a:ext cx="0" cy="0"/>
          <a:chOff x="0" y="0"/>
          <a:chExt cx="0" cy="0"/>
        </a:xfrm>
      </p:grpSpPr>
      <p:pic>
        <p:nvPicPr>
          <p:cNvPr id="185" name="Google Shape;185;p32"/>
          <p:cNvPicPr preferRelativeResize="0"/>
          <p:nvPr/>
        </p:nvPicPr>
        <p:blipFill>
          <a:blip r:embed="rId4">
            <a:alphaModFix/>
          </a:blip>
          <a:stretch>
            <a:fillRect/>
          </a:stretch>
        </p:blipFill>
        <p:spPr>
          <a:xfrm>
            <a:off x="553288" y="697175"/>
            <a:ext cx="8037367" cy="4041649"/>
          </a:xfrm>
          <a:prstGeom prst="rect">
            <a:avLst/>
          </a:prstGeom>
          <a:noFill/>
          <a:ln>
            <a:noFill/>
          </a:ln>
        </p:spPr>
      </p:pic>
      <p:sp>
        <p:nvSpPr>
          <p:cNvPr id="186" name="Google Shape;186;p32"/>
          <p:cNvSpPr txBox="1"/>
          <p:nvPr/>
        </p:nvSpPr>
        <p:spPr>
          <a:xfrm>
            <a:off x="194575" y="178200"/>
            <a:ext cx="88149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3500">
                <a:latin typeface="Calibri"/>
                <a:ea typeface="Calibri"/>
                <a:cs typeface="Calibri"/>
                <a:sym typeface="Calibri"/>
              </a:rPr>
              <a:t>RoboCDC: EPICS</a:t>
            </a:r>
            <a:endParaRPr sz="3300" strike="noStrike">
              <a:solidFill>
                <a:srgbClr val="000000"/>
              </a:solidFill>
              <a:latin typeface="Calibri"/>
              <a:ea typeface="Calibri"/>
              <a:cs typeface="Calibri"/>
              <a:sym typeface="Calibri"/>
            </a:endParaRPr>
          </a:p>
        </p:txBody>
      </p:sp>
      <p:sp>
        <p:nvSpPr>
          <p:cNvPr id="187" name="Google Shape;187;p32"/>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188" name="Google Shape;188;p32"/>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chemeClr val="lt1"/>
                </a:solidFill>
                <a:latin typeface="EB Garamond"/>
                <a:ea typeface="EB Garamond"/>
                <a:cs typeface="EB Garamond"/>
                <a:sym typeface="EB Garamond"/>
              </a:rPr>
              <a:t>July,2022</a:t>
            </a:r>
            <a:endParaRPr sz="1000">
              <a:solidFill>
                <a:srgbClr val="FFFFFF"/>
              </a:solidFill>
              <a:latin typeface="EB Garamond"/>
              <a:ea typeface="EB Garamond"/>
              <a:cs typeface="EB Garamond"/>
              <a:sym typeface="EB Garamond"/>
            </a:endParaRPr>
          </a:p>
        </p:txBody>
      </p:sp>
      <p:sp>
        <p:nvSpPr>
          <p:cNvPr id="189" name="Google Shape;189;p32"/>
          <p:cNvSpPr/>
          <p:nvPr/>
        </p:nvSpPr>
        <p:spPr>
          <a:xfrm>
            <a:off x="1754225" y="2831400"/>
            <a:ext cx="1252500" cy="14925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2"/>
          <p:cNvSpPr/>
          <p:nvPr/>
        </p:nvSpPr>
        <p:spPr>
          <a:xfrm>
            <a:off x="1393875" y="1727575"/>
            <a:ext cx="785400" cy="5496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2"/>
          <p:cNvSpPr/>
          <p:nvPr/>
        </p:nvSpPr>
        <p:spPr>
          <a:xfrm flipH="1">
            <a:off x="7700800" y="2979350"/>
            <a:ext cx="785400" cy="5496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 name="Shape 195"/>
        <p:cNvGrpSpPr/>
        <p:nvPr/>
      </p:nvGrpSpPr>
      <p:grpSpPr>
        <a:xfrm>
          <a:off x="0" y="0"/>
          <a:ext cx="0" cy="0"/>
          <a:chOff x="0" y="0"/>
          <a:chExt cx="0" cy="0"/>
        </a:xfrm>
      </p:grpSpPr>
      <p:pic>
        <p:nvPicPr>
          <p:cNvPr id="196" name="Google Shape;196;p33"/>
          <p:cNvPicPr preferRelativeResize="0"/>
          <p:nvPr/>
        </p:nvPicPr>
        <p:blipFill>
          <a:blip r:embed="rId4">
            <a:alphaModFix/>
          </a:blip>
          <a:stretch>
            <a:fillRect/>
          </a:stretch>
        </p:blipFill>
        <p:spPr>
          <a:xfrm>
            <a:off x="567075" y="697175"/>
            <a:ext cx="8009811" cy="4041649"/>
          </a:xfrm>
          <a:prstGeom prst="rect">
            <a:avLst/>
          </a:prstGeom>
          <a:noFill/>
          <a:ln>
            <a:noFill/>
          </a:ln>
        </p:spPr>
      </p:pic>
      <p:sp>
        <p:nvSpPr>
          <p:cNvPr id="197" name="Google Shape;197;p33"/>
          <p:cNvSpPr txBox="1"/>
          <p:nvPr/>
        </p:nvSpPr>
        <p:spPr>
          <a:xfrm>
            <a:off x="194575" y="178200"/>
            <a:ext cx="88149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3500">
                <a:latin typeface="Calibri"/>
                <a:ea typeface="Calibri"/>
                <a:cs typeface="Calibri"/>
                <a:sym typeface="Calibri"/>
              </a:rPr>
              <a:t>RoboCDC: Control System</a:t>
            </a:r>
            <a:endParaRPr sz="3300" strike="noStrike">
              <a:solidFill>
                <a:srgbClr val="000000"/>
              </a:solidFill>
              <a:latin typeface="Calibri"/>
              <a:ea typeface="Calibri"/>
              <a:cs typeface="Calibri"/>
              <a:sym typeface="Calibri"/>
            </a:endParaRPr>
          </a:p>
        </p:txBody>
      </p:sp>
      <p:sp>
        <p:nvSpPr>
          <p:cNvPr id="198" name="Google Shape;198;p33"/>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199" name="Google Shape;199;p33"/>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chemeClr val="lt1"/>
                </a:solidFill>
                <a:latin typeface="EB Garamond"/>
                <a:ea typeface="EB Garamond"/>
                <a:cs typeface="EB Garamond"/>
                <a:sym typeface="EB Garamond"/>
              </a:rPr>
              <a:t>July,2022</a:t>
            </a:r>
            <a:endParaRPr sz="1000">
              <a:solidFill>
                <a:srgbClr val="FFFFFF"/>
              </a:solidFill>
              <a:latin typeface="EB Garamond"/>
              <a:ea typeface="EB Garamond"/>
              <a:cs typeface="EB Garamond"/>
              <a:sym typeface="EB Garamond"/>
            </a:endParaRPr>
          </a:p>
        </p:txBody>
      </p:sp>
      <p:sp>
        <p:nvSpPr>
          <p:cNvPr id="200" name="Google Shape;200;p33"/>
          <p:cNvSpPr/>
          <p:nvPr/>
        </p:nvSpPr>
        <p:spPr>
          <a:xfrm>
            <a:off x="2012250" y="1001225"/>
            <a:ext cx="1619700" cy="16392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3"/>
          <p:cNvSpPr/>
          <p:nvPr/>
        </p:nvSpPr>
        <p:spPr>
          <a:xfrm>
            <a:off x="1226850" y="3337375"/>
            <a:ext cx="785400" cy="5496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3"/>
          <p:cNvSpPr/>
          <p:nvPr/>
        </p:nvSpPr>
        <p:spPr>
          <a:xfrm>
            <a:off x="5168175" y="819875"/>
            <a:ext cx="785400" cy="5496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3"/>
          <p:cNvSpPr/>
          <p:nvPr/>
        </p:nvSpPr>
        <p:spPr>
          <a:xfrm>
            <a:off x="5094825" y="3053250"/>
            <a:ext cx="785400" cy="5496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3"/>
          <p:cNvSpPr/>
          <p:nvPr/>
        </p:nvSpPr>
        <p:spPr>
          <a:xfrm flipH="1">
            <a:off x="7642300" y="2950425"/>
            <a:ext cx="785400" cy="5496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3"/>
          <p:cNvSpPr/>
          <p:nvPr/>
        </p:nvSpPr>
        <p:spPr>
          <a:xfrm flipH="1">
            <a:off x="4663450" y="1826775"/>
            <a:ext cx="785400" cy="5496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9" name="Shape 209"/>
        <p:cNvGrpSpPr/>
        <p:nvPr/>
      </p:nvGrpSpPr>
      <p:grpSpPr>
        <a:xfrm>
          <a:off x="0" y="0"/>
          <a:ext cx="0" cy="0"/>
          <a:chOff x="0" y="0"/>
          <a:chExt cx="0" cy="0"/>
        </a:xfrm>
      </p:grpSpPr>
      <p:sp>
        <p:nvSpPr>
          <p:cNvPr id="210" name="Google Shape;210;p34"/>
          <p:cNvSpPr txBox="1"/>
          <p:nvPr/>
        </p:nvSpPr>
        <p:spPr>
          <a:xfrm>
            <a:off x="194575" y="178200"/>
            <a:ext cx="8814900" cy="27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 sz="3500">
                <a:latin typeface="Calibri"/>
                <a:ea typeface="Calibri"/>
                <a:cs typeface="Calibri"/>
                <a:sym typeface="Calibri"/>
              </a:rPr>
              <a:t>RoboCDC: Setting CDC HV</a:t>
            </a:r>
            <a:endParaRPr sz="3300" strike="noStrike">
              <a:solidFill>
                <a:srgbClr val="000000"/>
              </a:solidFill>
              <a:latin typeface="Calibri"/>
              <a:ea typeface="Calibri"/>
              <a:cs typeface="Calibri"/>
              <a:sym typeface="Calibri"/>
            </a:endParaRPr>
          </a:p>
        </p:txBody>
      </p:sp>
      <p:sp>
        <p:nvSpPr>
          <p:cNvPr id="211" name="Google Shape;211;p34"/>
          <p:cNvSpPr txBox="1"/>
          <p:nvPr/>
        </p:nvSpPr>
        <p:spPr>
          <a:xfrm>
            <a:off x="3505320" y="4984200"/>
            <a:ext cx="2133300" cy="14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lang="en" sz="1000" strike="noStrike">
                <a:solidFill>
                  <a:srgbClr val="FFFFFF"/>
                </a:solidFill>
                <a:latin typeface="EB Garamond"/>
                <a:ea typeface="EB Garamond"/>
                <a:cs typeface="EB Garamond"/>
                <a:sym typeface="EB Garamond"/>
              </a:rPr>
              <a:t>‹#›</a:t>
            </a:fld>
            <a:endParaRPr b="0" sz="1000" strike="noStrike">
              <a:latin typeface="Times New Roman"/>
              <a:ea typeface="Times New Roman"/>
              <a:cs typeface="Times New Roman"/>
              <a:sym typeface="Times New Roman"/>
            </a:endParaRPr>
          </a:p>
        </p:txBody>
      </p:sp>
      <p:sp>
        <p:nvSpPr>
          <p:cNvPr id="212" name="Google Shape;212;p34"/>
          <p:cNvSpPr txBox="1"/>
          <p:nvPr/>
        </p:nvSpPr>
        <p:spPr>
          <a:xfrm>
            <a:off x="3505320" y="4795740"/>
            <a:ext cx="2133300" cy="273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1000">
                <a:solidFill>
                  <a:schemeClr val="lt1"/>
                </a:solidFill>
                <a:latin typeface="EB Garamond"/>
                <a:ea typeface="EB Garamond"/>
                <a:cs typeface="EB Garamond"/>
                <a:sym typeface="EB Garamond"/>
              </a:rPr>
              <a:t>July,2022</a:t>
            </a:r>
            <a:endParaRPr sz="1000">
              <a:solidFill>
                <a:srgbClr val="FFFFFF"/>
              </a:solidFill>
              <a:latin typeface="EB Garamond"/>
              <a:ea typeface="EB Garamond"/>
              <a:cs typeface="EB Garamond"/>
              <a:sym typeface="EB Garamond"/>
            </a:endParaRPr>
          </a:p>
        </p:txBody>
      </p:sp>
      <p:sp>
        <p:nvSpPr>
          <p:cNvPr id="213" name="Google Shape;213;p34"/>
          <p:cNvSpPr txBox="1"/>
          <p:nvPr>
            <p:ph idx="1" type="body"/>
          </p:nvPr>
        </p:nvSpPr>
        <p:spPr>
          <a:xfrm>
            <a:off x="118975" y="666750"/>
            <a:ext cx="4638900" cy="26142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a:solidFill>
                  <a:schemeClr val="dk1"/>
                </a:solidFill>
                <a:latin typeface="Calibri"/>
                <a:ea typeface="Calibri"/>
                <a:cs typeface="Calibri"/>
                <a:sym typeface="Calibri"/>
              </a:rPr>
              <a:t>Control System In Production:</a:t>
            </a:r>
            <a:endParaRPr b="1">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Ideal GCF: GCF at standard pressure (101.3 kPa) and 2125 V</a:t>
            </a:r>
            <a:endParaRPr>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Predicted GCF: Predicted GCF at </a:t>
            </a:r>
            <a:r>
              <a:rPr b="1" lang="en">
                <a:solidFill>
                  <a:schemeClr val="dk1"/>
                </a:solidFill>
                <a:latin typeface="Calibri"/>
                <a:ea typeface="Calibri"/>
                <a:cs typeface="Calibri"/>
                <a:sym typeface="Calibri"/>
              </a:rPr>
              <a:t>prevailing conditions</a:t>
            </a:r>
            <a:endParaRPr b="1" sz="1200">
              <a:solidFill>
                <a:schemeClr val="dk1"/>
              </a:solidFill>
            </a:endParaRPr>
          </a:p>
          <a:p>
            <a:pPr indent="-342900" lvl="0" marL="457200" rtl="0" algn="l">
              <a:lnSpc>
                <a:spcPct val="115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Recommended HV: Obtained from known behaviour of HV</a:t>
            </a:r>
            <a:endParaRPr sz="1900"/>
          </a:p>
          <a:p>
            <a:pPr indent="0" lvl="0" marL="0" rtl="0" algn="l">
              <a:spcBef>
                <a:spcPts val="0"/>
              </a:spcBef>
              <a:spcAft>
                <a:spcPts val="0"/>
              </a:spcAft>
              <a:buNone/>
            </a:pPr>
            <a:r>
              <a:t/>
            </a:r>
            <a:endParaRPr sz="2000"/>
          </a:p>
          <a:p>
            <a:pPr indent="0" lvl="0" marL="0" rtl="0" algn="l">
              <a:spcBef>
                <a:spcPts val="0"/>
              </a:spcBef>
              <a:spcAft>
                <a:spcPts val="0"/>
              </a:spcAft>
              <a:buNone/>
            </a:pPr>
            <a:r>
              <a:rPr lang="en" sz="2000"/>
              <a:t>	</a:t>
            </a:r>
            <a:endParaRPr sz="2000"/>
          </a:p>
        </p:txBody>
      </p:sp>
      <p:grpSp>
        <p:nvGrpSpPr>
          <p:cNvPr id="214" name="Google Shape;214;p34"/>
          <p:cNvGrpSpPr/>
          <p:nvPr/>
        </p:nvGrpSpPr>
        <p:grpSpPr>
          <a:xfrm>
            <a:off x="317675" y="666750"/>
            <a:ext cx="9201701" cy="4129005"/>
            <a:chOff x="89075" y="666750"/>
            <a:chExt cx="9201701" cy="4129005"/>
          </a:xfrm>
        </p:grpSpPr>
        <p:pic>
          <p:nvPicPr>
            <p:cNvPr id="215" name="Google Shape;215;p34"/>
            <p:cNvPicPr preferRelativeResize="0"/>
            <p:nvPr/>
          </p:nvPicPr>
          <p:blipFill>
            <a:blip r:embed="rId4">
              <a:alphaModFix/>
            </a:blip>
            <a:stretch>
              <a:fillRect/>
            </a:stretch>
          </p:blipFill>
          <p:spPr>
            <a:xfrm>
              <a:off x="4934350" y="666750"/>
              <a:ext cx="4356426" cy="2954375"/>
            </a:xfrm>
            <a:prstGeom prst="rect">
              <a:avLst/>
            </a:prstGeom>
            <a:noFill/>
            <a:ln>
              <a:noFill/>
            </a:ln>
          </p:spPr>
        </p:pic>
        <p:grpSp>
          <p:nvGrpSpPr>
            <p:cNvPr id="216" name="Google Shape;216;p34"/>
            <p:cNvGrpSpPr/>
            <p:nvPr/>
          </p:nvGrpSpPr>
          <p:grpSpPr>
            <a:xfrm>
              <a:off x="89075" y="3241275"/>
              <a:ext cx="4632351" cy="1554480"/>
              <a:chOff x="2255825" y="3241275"/>
              <a:chExt cx="4632351" cy="1554480"/>
            </a:xfrm>
          </p:grpSpPr>
          <p:pic>
            <p:nvPicPr>
              <p:cNvPr id="217" name="Google Shape;217;p34"/>
              <p:cNvPicPr preferRelativeResize="0"/>
              <p:nvPr/>
            </p:nvPicPr>
            <p:blipFill>
              <a:blip r:embed="rId5">
                <a:alphaModFix/>
              </a:blip>
              <a:stretch>
                <a:fillRect/>
              </a:stretch>
            </p:blipFill>
            <p:spPr>
              <a:xfrm>
                <a:off x="2255825" y="3241275"/>
                <a:ext cx="4632351" cy="1554480"/>
              </a:xfrm>
              <a:prstGeom prst="rect">
                <a:avLst/>
              </a:prstGeom>
              <a:noFill/>
              <a:ln>
                <a:noFill/>
              </a:ln>
            </p:spPr>
          </p:pic>
          <p:sp>
            <p:nvSpPr>
              <p:cNvPr id="218" name="Google Shape;218;p34"/>
              <p:cNvSpPr txBox="1"/>
              <p:nvPr/>
            </p:nvSpPr>
            <p:spPr>
              <a:xfrm>
                <a:off x="4040275" y="4078106"/>
                <a:ext cx="467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ML</a:t>
                </a:r>
                <a:endParaRPr b="1" sz="1500"/>
              </a:p>
            </p:txBody>
          </p:sp>
        </p:grpSp>
        <p:sp>
          <p:nvSpPr>
            <p:cNvPr id="219" name="Google Shape;219;p34"/>
            <p:cNvSpPr txBox="1"/>
            <p:nvPr/>
          </p:nvSpPr>
          <p:spPr>
            <a:xfrm>
              <a:off x="2739600" y="4331375"/>
              <a:ext cx="7473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20" name="Google Shape;220;p34"/>
            <p:cNvSpPr txBox="1"/>
            <p:nvPr/>
          </p:nvSpPr>
          <p:spPr>
            <a:xfrm>
              <a:off x="2642250" y="3818400"/>
              <a:ext cx="963600" cy="365700"/>
            </a:xfrm>
            <a:prstGeom prst="rect">
              <a:avLst/>
            </a:prstGeom>
            <a:solidFill>
              <a:schemeClr val="lt1"/>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rgbClr val="D81D24"/>
                  </a:solidFill>
                </a:rPr>
                <a:t>CDC HV</a:t>
              </a:r>
              <a:endParaRPr b="1">
                <a:solidFill>
                  <a:srgbClr val="D81D24"/>
                </a:solidFill>
              </a:endParaRPr>
            </a:p>
          </p:txBody>
        </p:sp>
        <p:sp>
          <p:nvSpPr>
            <p:cNvPr id="221" name="Google Shape;221;p34"/>
            <p:cNvSpPr txBox="1"/>
            <p:nvPr/>
          </p:nvSpPr>
          <p:spPr>
            <a:xfrm>
              <a:off x="3757825" y="3855500"/>
              <a:ext cx="1297500" cy="402300"/>
            </a:xfrm>
            <a:prstGeom prst="rect">
              <a:avLst/>
            </a:prstGeom>
            <a:solidFill>
              <a:schemeClr val="lt1"/>
            </a:solid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a:solidFill>
                    <a:schemeClr val="dk1"/>
                  </a:solidFill>
                </a:rPr>
                <a:t>CDC gain</a:t>
              </a:r>
              <a:endParaRPr b="1">
                <a:solidFill>
                  <a:schemeClr val="dk1"/>
                </a:solidFill>
              </a:endParaRPr>
            </a:p>
          </p:txBody>
        </p:sp>
      </p:grpSp>
      <p:sp>
        <p:nvSpPr>
          <p:cNvPr id="222" name="Google Shape;222;p34"/>
          <p:cNvSpPr txBox="1"/>
          <p:nvPr/>
        </p:nvSpPr>
        <p:spPr>
          <a:xfrm>
            <a:off x="5847350" y="3443850"/>
            <a:ext cx="3296700" cy="554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t>Relative </a:t>
            </a:r>
            <a:r>
              <a:rPr b="1" lang="en" sz="1200"/>
              <a:t>Gain Correction Factor</a:t>
            </a:r>
            <a:endParaRPr b="1" sz="1200"/>
          </a:p>
          <a:p>
            <a:pPr indent="0" lvl="0" marL="0" rtl="0" algn="ctr">
              <a:spcBef>
                <a:spcPts val="0"/>
              </a:spcBef>
              <a:spcAft>
                <a:spcPts val="0"/>
              </a:spcAft>
              <a:buNone/>
            </a:pPr>
            <a:r>
              <a:rPr b="1" lang="en" sz="1200"/>
              <a:t>(Predicted GCF / Ideal GCF)</a:t>
            </a:r>
            <a:endParaRPr b="1" sz="1200"/>
          </a:p>
        </p:txBody>
      </p:sp>
      <p:sp>
        <p:nvSpPr>
          <p:cNvPr id="223" name="Google Shape;223;p34"/>
          <p:cNvSpPr txBox="1"/>
          <p:nvPr/>
        </p:nvSpPr>
        <p:spPr>
          <a:xfrm rot="-5400000">
            <a:off x="3924800" y="1781475"/>
            <a:ext cx="23823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Recommended </a:t>
            </a:r>
            <a:r>
              <a:rPr b="1" lang="en"/>
              <a:t>HV (V)</a:t>
            </a:r>
            <a:endParaRPr b="1"/>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