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2" r:id="rId4"/>
  </p:sldMasterIdLst>
  <p:notesMasterIdLst>
    <p:notesMasterId r:id="rId14"/>
  </p:notesMasterIdLst>
  <p:sldIdLst>
    <p:sldId id="256" r:id="rId5"/>
    <p:sldId id="271" r:id="rId6"/>
    <p:sldId id="265" r:id="rId7"/>
    <p:sldId id="272" r:id="rId8"/>
    <p:sldId id="273" r:id="rId9"/>
    <p:sldId id="257" r:id="rId10"/>
    <p:sldId id="274" r:id="rId11"/>
    <p:sldId id="259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F68D50-DD2C-EB74-72ED-871A67E1550F}" name="John M. Shaver" initials="JMS" userId="S::John.Shaver@inl.gov::371acd96-c5d1-45c8-bef4-110f37af7b2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519E"/>
    <a:srgbClr val="2DA9E1"/>
    <a:srgbClr val="1C3665"/>
    <a:srgbClr val="8EC4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94"/>
  </p:normalViewPr>
  <p:slideViewPr>
    <p:cSldViewPr snapToGrid="0" snapToObjects="1">
      <p:cViewPr varScale="1">
        <p:scale>
          <a:sx n="101" d="100"/>
          <a:sy n="101" d="100"/>
        </p:scale>
        <p:origin x="6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9992B-A26C-6A4B-AC27-2602734F286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CCFD4-A7F8-054B-8822-BC244B953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1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Hex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7A4BE5-FE46-EA43-B6B0-450DE02CC3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blue/green box bottom">
            <a:extLst>
              <a:ext uri="{FF2B5EF4-FFF2-40B4-BE49-F238E27FC236}">
                <a16:creationId xmlns:a16="http://schemas.microsoft.com/office/drawing/2014/main" id="{01F9400E-D49A-AA40-B4BD-53F03EC31D76}"/>
              </a:ext>
            </a:extLst>
          </p:cNvPr>
          <p:cNvGrpSpPr/>
          <p:nvPr userDrawn="1"/>
        </p:nvGrpSpPr>
        <p:grpSpPr>
          <a:xfrm>
            <a:off x="0" y="5340350"/>
            <a:ext cx="12192000" cy="1517650"/>
            <a:chOff x="0" y="5340350"/>
            <a:chExt cx="12192000" cy="15176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C04B8F3-C379-C04D-8634-1CDEC81586E2}"/>
                </a:ext>
              </a:extLst>
            </p:cNvPr>
            <p:cNvSpPr/>
            <p:nvPr userDrawn="1"/>
          </p:nvSpPr>
          <p:spPr bwMode="auto">
            <a:xfrm>
              <a:off x="0" y="5444519"/>
              <a:ext cx="12192000" cy="1413481"/>
            </a:xfrm>
            <a:prstGeom prst="rect">
              <a:avLst/>
            </a:prstGeom>
            <a:solidFill>
              <a:srgbClr val="07519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3207E4-91BC-AB48-939F-AAC2AA29BF23}"/>
                </a:ext>
              </a:extLst>
            </p:cNvPr>
            <p:cNvSpPr/>
            <p:nvPr userDrawn="1"/>
          </p:nvSpPr>
          <p:spPr bwMode="auto">
            <a:xfrm>
              <a:off x="0" y="5340350"/>
              <a:ext cx="12192000" cy="104169"/>
            </a:xfrm>
            <a:prstGeom prst="rect">
              <a:avLst/>
            </a:prstGeom>
            <a:solidFill>
              <a:srgbClr val="8EC42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1DFF24A-6025-2847-8C93-29954BFB7B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7144" y="1938829"/>
            <a:ext cx="9354855" cy="2292350"/>
          </a:xfrm>
          <a:prstGeom prst="rect">
            <a:avLst/>
          </a:prstGeom>
          <a:noFill/>
        </p:spPr>
        <p:txBody>
          <a:bodyPr wrap="square" lIns="365760" tIns="822960" rIns="1097280" bIns="822960" anchor="ctr" anchorCtr="0"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" indent="0">
              <a:buFontTx/>
              <a:buNone/>
              <a:tabLst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</a:p>
          <a:p>
            <a:pPr lvl="1"/>
            <a:r>
              <a:rPr lang="en-US" dirty="0"/>
              <a:t>Click to edit 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6BFF5DD-7DCF-9548-B217-A9B72A1797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5024" y="5910196"/>
            <a:ext cx="3191255" cy="473702"/>
          </a:xfrm>
          <a:prstGeom prst="rect">
            <a:avLst/>
          </a:prstGeom>
        </p:spPr>
      </p:pic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45BFF713-8DD6-6843-86C3-2D1862E3CA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0142" y="273297"/>
            <a:ext cx="2541981" cy="1392237"/>
          </a:xfrm>
          <a:effectLst/>
        </p:spPr>
        <p:txBody>
          <a:bodyPr lIns="0" rIns="0" bIns="0" anchor="b" anchorCtr="0">
            <a:noAutofit/>
          </a:bodyPr>
          <a:lstStyle>
            <a:lvl1pPr marL="7938" indent="0">
              <a:buFontTx/>
              <a:buNone/>
              <a:tabLst/>
              <a:defRPr sz="1600" b="1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2pPr>
            <a:lvl3pPr marL="7938" indent="0">
              <a:buFontTx/>
              <a:buNone/>
              <a:tabLst/>
              <a:defRPr sz="16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4pPr>
            <a:lvl5pPr marL="1828800" indent="0">
              <a:buFontTx/>
              <a:buNone/>
              <a:defRPr b="0" i="0">
                <a:solidFill>
                  <a:schemeClr val="bg1"/>
                </a:solidFill>
                <a:latin typeface="Myriad Pro Cond" panose="020B0506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86395B-C668-6A2C-767F-271F7618CD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6234422" y="6027702"/>
            <a:ext cx="1968500" cy="3175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71D40B-6CB1-19DD-7A32-86467D380D26}"/>
              </a:ext>
            </a:extLst>
          </p:cNvPr>
          <p:cNvCxnSpPr>
            <a:cxnSpLocks/>
          </p:cNvCxnSpPr>
          <p:nvPr userDrawn="1"/>
        </p:nvCxnSpPr>
        <p:spPr>
          <a:xfrm>
            <a:off x="8352766" y="6008183"/>
            <a:ext cx="0" cy="35560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78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1920">
          <p15:clr>
            <a:srgbClr val="FBAE40"/>
          </p15:clr>
        </p15:guide>
        <p15:guide id="4" pos="532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0018A3-14FE-A04B-A3B4-D9AA55483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(2 lines max)</a:t>
            </a:r>
          </a:p>
        </p:txBody>
      </p:sp>
    </p:spTree>
    <p:extLst>
      <p:ext uri="{BB962C8B-B14F-4D97-AF65-F5344CB8AC3E}">
        <p14:creationId xmlns:p14="http://schemas.microsoft.com/office/powerpoint/2010/main" val="5465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Blue Box Bullet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CB96BB-242F-BC47-80BF-E45DB97245BA}"/>
              </a:ext>
            </a:extLst>
          </p:cNvPr>
          <p:cNvSpPr/>
          <p:nvPr userDrawn="1"/>
        </p:nvSpPr>
        <p:spPr>
          <a:xfrm>
            <a:off x="6843714" y="0"/>
            <a:ext cx="5346699" cy="62377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2FA9CB-507A-AA48-963A-8D5E37B7CF5B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79016F-99B0-6B40-B3F7-87F0068FC0E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DAHO NATIONAL LABORATORY">
            <a:extLst>
              <a:ext uri="{FF2B5EF4-FFF2-40B4-BE49-F238E27FC236}">
                <a16:creationId xmlns:a16="http://schemas.microsoft.com/office/drawing/2014/main" id="{BD942965-6C07-5D4A-809D-5FC754D59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14" name="Title Placeholder BIG box blue right">
            <a:extLst>
              <a:ext uri="{FF2B5EF4-FFF2-40B4-BE49-F238E27FC236}">
                <a16:creationId xmlns:a16="http://schemas.microsoft.com/office/drawing/2014/main" id="{AB7EA1D9-8A57-3143-9688-4BB8599F98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0063" y="0"/>
            <a:ext cx="5340350" cy="907549"/>
          </a:xfrm>
          <a:prstGeom prst="rect">
            <a:avLst/>
          </a:prstGeom>
          <a:noFill/>
        </p:spPr>
        <p:txBody>
          <a:bodyPr lIns="274320" tIns="365760" rIns="274320">
            <a:normAutofit/>
          </a:bodyPr>
          <a:lstStyle>
            <a:lvl1pPr marL="0" indent="0">
              <a:buFontTx/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box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8B584E-1ECA-5646-9DA7-61B8110256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16947" y="1064712"/>
            <a:ext cx="4598987" cy="4515349"/>
          </a:xfrm>
          <a:prstGeom prst="rect">
            <a:avLst/>
          </a:prstGeom>
        </p:spPr>
        <p:txBody>
          <a:bodyPr lIns="0">
            <a:normAutofit/>
          </a:bodyPr>
          <a:lstStyle>
            <a:lvl1pPr marL="347663" indent="-342900">
              <a:buClr>
                <a:schemeClr val="bg1"/>
              </a:buClr>
              <a:tabLst/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bullet list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Picture Placeholder">
            <a:extLst>
              <a:ext uri="{FF2B5EF4-FFF2-40B4-BE49-F238E27FC236}">
                <a16:creationId xmlns:a16="http://schemas.microsoft.com/office/drawing/2014/main" id="{6EF42CC7-103E-EA4C-89A2-543032DA33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43714" cy="62282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3890074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25992-890C-EC4B-B676-6CCEF133B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0" y="1709738"/>
            <a:ext cx="10409299" cy="2852737"/>
          </a:xfrm>
        </p:spPr>
        <p:txBody>
          <a:bodyPr anchor="ctr" anchorCtr="0"/>
          <a:lstStyle>
            <a:lvl1pPr>
              <a:defRPr sz="48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303FD-B916-FD4E-85C2-3EBF655BC1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38150" y="4589463"/>
            <a:ext cx="104093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FDE18-9616-B043-9C71-522DAD29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2FF7A-5905-EB40-919B-9225D0871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7509E-6005-DB4B-9578-84532E5F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82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0D34-E50C-7946-9657-29EA34F40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FB48-1F38-8C46-B4B3-0871CA9880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8150" y="1739901"/>
            <a:ext cx="5081650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7F5AB-BF51-4044-8164-B8ADFB34B0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2148" y="1739901"/>
            <a:ext cx="5081651" cy="4351338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3E568-D8E9-CE46-B564-4CAF0B6E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C80FD-FB7C-F246-A242-07AFCB2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BDEBE-950D-C343-A00C-8D9FA1E3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2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0D34-E50C-7946-9657-29EA34F401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FFB48-1F38-8C46-B4B3-0871CA9880E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8150" y="2412999"/>
            <a:ext cx="5081650" cy="376396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7F5AB-BF51-4044-8164-B8ADFB34B0A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2148" y="2412999"/>
            <a:ext cx="5081651" cy="3763963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3E568-D8E9-CE46-B564-4CAF0B6E4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3C80FD-FB7C-F246-A242-07AFCB2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BDEBE-950D-C343-A00C-8D9FA1E3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72D795B-85F6-1F49-922A-F4131787307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38213" y="1589087"/>
            <a:ext cx="5081587" cy="766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1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4E34B4F-F908-104C-90F3-5135E2E8C74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0625" y="1589087"/>
            <a:ext cx="5081587" cy="766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subhead 2 </a:t>
            </a:r>
          </a:p>
        </p:txBody>
      </p:sp>
    </p:spTree>
    <p:extLst>
      <p:ext uri="{BB962C8B-B14F-4D97-AF65-F5344CB8AC3E}">
        <p14:creationId xmlns:p14="http://schemas.microsoft.com/office/powerpoint/2010/main" val="1790085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Sta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07">
            <a:extLst>
              <a:ext uri="{FF2B5EF4-FFF2-40B4-BE49-F238E27FC236}">
                <a16:creationId xmlns:a16="http://schemas.microsoft.com/office/drawing/2014/main" id="{4647A912-5093-6043-8161-0D98167F24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336550"/>
            <a:ext cx="12192000" cy="6858000"/>
          </a:xfrm>
          <a:prstGeom prst="rect">
            <a:avLst/>
          </a:prstGeom>
        </p:spPr>
      </p:pic>
      <p:grpSp>
        <p:nvGrpSpPr>
          <p:cNvPr id="11" name="Bottom Bar">
            <a:extLst>
              <a:ext uri="{FF2B5EF4-FFF2-40B4-BE49-F238E27FC236}">
                <a16:creationId xmlns:a16="http://schemas.microsoft.com/office/drawing/2014/main" id="{DC935C4B-E372-E04B-8493-E90A79CBC7F4}"/>
              </a:ext>
            </a:extLst>
          </p:cNvPr>
          <p:cNvGrpSpPr/>
          <p:nvPr userDrawn="1"/>
        </p:nvGrpSpPr>
        <p:grpSpPr>
          <a:xfrm>
            <a:off x="0" y="6247747"/>
            <a:ext cx="12192000" cy="610252"/>
            <a:chOff x="0" y="6247747"/>
            <a:chExt cx="12192000" cy="61025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574F32-F3B5-224E-B6D3-DC767B30A5BE}"/>
                </a:ext>
              </a:extLst>
            </p:cNvPr>
            <p:cNvSpPr/>
            <p:nvPr/>
          </p:nvSpPr>
          <p:spPr>
            <a:xfrm>
              <a:off x="0" y="6334125"/>
              <a:ext cx="12192000" cy="52387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8EE050A-3114-2641-96C8-48D281A062A0}"/>
                </a:ext>
              </a:extLst>
            </p:cNvPr>
            <p:cNvSpPr/>
            <p:nvPr/>
          </p:nvSpPr>
          <p:spPr>
            <a:xfrm>
              <a:off x="0" y="6247747"/>
              <a:ext cx="12192000" cy="863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F59F24B-A93D-B046-B78A-2C31137D1AC5}"/>
              </a:ext>
            </a:extLst>
          </p:cNvPr>
          <p:cNvSpPr txBox="1"/>
          <p:nvPr userDrawn="1"/>
        </p:nvSpPr>
        <p:spPr>
          <a:xfrm>
            <a:off x="2872408" y="5178483"/>
            <a:ext cx="64471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1">
                    <a:lumMod val="65000"/>
                  </a:schemeClr>
                </a:solidFill>
              </a:rPr>
              <a:t>Battelle Energy Alliance manages INL for the U.S. Department of Energy’s Office of Nuclear Energy. </a:t>
            </a:r>
            <a:br>
              <a:rPr lang="en-US" sz="1050" i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50" i="1" dirty="0">
                <a:solidFill>
                  <a:schemeClr val="bg1">
                    <a:lumMod val="65000"/>
                  </a:schemeClr>
                </a:solidFill>
              </a:rPr>
              <a:t>INL is the nation’s center for nuclear energy research and development, and also performs research </a:t>
            </a:r>
            <a:br>
              <a:rPr lang="en-US" sz="1050" i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50" i="1" dirty="0">
                <a:solidFill>
                  <a:schemeClr val="bg1">
                    <a:lumMod val="65000"/>
                  </a:schemeClr>
                </a:solidFill>
              </a:rPr>
              <a:t>in each of DOE’s strategic goal areas: energy, national security, science and the environment.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Web Address">
            <a:extLst>
              <a:ext uri="{FF2B5EF4-FFF2-40B4-BE49-F238E27FC236}">
                <a16:creationId xmlns:a16="http://schemas.microsoft.com/office/drawing/2014/main" id="{53FCC0DF-9440-B040-A076-DF507B404D83}"/>
              </a:ext>
            </a:extLst>
          </p:cNvPr>
          <p:cNvSpPr txBox="1"/>
          <p:nvPr userDrawn="1"/>
        </p:nvSpPr>
        <p:spPr>
          <a:xfrm>
            <a:off x="4100945" y="6417425"/>
            <a:ext cx="399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600" dirty="0">
                <a:solidFill>
                  <a:schemeClr val="bg1">
                    <a:alpha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WWW.INL.GOV</a:t>
            </a:r>
          </a:p>
        </p:txBody>
      </p:sp>
    </p:spTree>
    <p:extLst>
      <p:ext uri="{BB962C8B-B14F-4D97-AF65-F5344CB8AC3E}">
        <p14:creationId xmlns:p14="http://schemas.microsoft.com/office/powerpoint/2010/main" val="118252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9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u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365512-1A58-B241-838D-EFAB0E25F8AF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89965-9C98-C446-B0C8-8151A52702B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DAHO NATIONAL LABORATORY">
            <a:extLst>
              <a:ext uri="{FF2B5EF4-FFF2-40B4-BE49-F238E27FC236}">
                <a16:creationId xmlns:a16="http://schemas.microsoft.com/office/drawing/2014/main" id="{C9B294FD-1F7F-4240-B2BD-1DD570DF2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4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E6D6083-77A6-334A-8C7F-A5F18D4F5F8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8213" y="1739901"/>
            <a:ext cx="10415587" cy="432752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34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Fu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2365512-1A58-B241-838D-EFAB0E25F8AF}"/>
              </a:ext>
            </a:extLst>
          </p:cNvPr>
          <p:cNvSpPr/>
          <p:nvPr userDrawn="1"/>
        </p:nvSpPr>
        <p:spPr>
          <a:xfrm>
            <a:off x="0" y="6335712"/>
            <a:ext cx="12192000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E89965-9C98-C446-B0C8-8151A52702B5}"/>
              </a:ext>
            </a:extLst>
          </p:cNvPr>
          <p:cNvSpPr/>
          <p:nvPr userDrawn="1"/>
        </p:nvSpPr>
        <p:spPr>
          <a:xfrm>
            <a:off x="0" y="6237795"/>
            <a:ext cx="12192000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DAHO NATIONAL LABORATORY">
            <a:extLst>
              <a:ext uri="{FF2B5EF4-FFF2-40B4-BE49-F238E27FC236}">
                <a16:creationId xmlns:a16="http://schemas.microsoft.com/office/drawing/2014/main" id="{C9B294FD-1F7F-4240-B2BD-1DD570DF2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5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40345" y="1739901"/>
            <a:ext cx="5013454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8150" y="1739901"/>
            <a:ext cx="5081650" cy="4207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181027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(Reduce font for title longer than 2 lines)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50" y="1739901"/>
            <a:ext cx="5013454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05329EE-4FB4-5A4D-AB92-8FB39F6378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2149" y="1739901"/>
            <a:ext cx="5081650" cy="4207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39232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EC5EE-7A70-7D44-877F-2A9D26623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(2 lines max)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</p:spTree>
    <p:extLst>
      <p:ext uri="{BB962C8B-B14F-4D97-AF65-F5344CB8AC3E}">
        <p14:creationId xmlns:p14="http://schemas.microsoft.com/office/powerpoint/2010/main" val="199123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6444-081A-D54B-830B-A94153C0EF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149" y="1739901"/>
            <a:ext cx="6704153" cy="4207040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E2218-371C-0D41-97AF-B220A81F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4A3B-E186-AB40-96C6-355AF9A6FE76}" type="datetimeFigureOut">
              <a:rPr lang="en-US" smtClean="0"/>
              <a:t>6/27/2022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462E5-D969-3443-B549-CE7B6CCBE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785-2799-4146-A523-CFA98FEB9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577FA-F7D9-2C48-919F-F962E3BF95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2EB56D-A175-2340-8316-CB2D73FC70C2}"/>
              </a:ext>
            </a:extLst>
          </p:cNvPr>
          <p:cNvSpPr/>
          <p:nvPr userDrawn="1"/>
        </p:nvSpPr>
        <p:spPr>
          <a:xfrm>
            <a:off x="8465770" y="-1"/>
            <a:ext cx="3726230" cy="623779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EB60818-A426-D644-9EEA-D2FB1CBDFB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71283" y="522288"/>
            <a:ext cx="2919664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photo icon below to insert picture</a:t>
            </a:r>
            <a:br>
              <a:rPr lang="en-US" dirty="0"/>
            </a:br>
            <a:r>
              <a:rPr lang="en-US" dirty="0"/>
              <a:t>(if replacing picture, you will have to reset your crop area)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EFBD4CC-FEFF-654C-B1A3-229DA69D10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8151" y="558602"/>
            <a:ext cx="6704151" cy="1005229"/>
          </a:xfrm>
        </p:spPr>
        <p:txBody>
          <a:bodyPr/>
          <a:lstStyle/>
          <a:p>
            <a:r>
              <a:rPr lang="en-US" dirty="0"/>
              <a:t>Click to edit title</a:t>
            </a:r>
            <a:br>
              <a:rPr lang="en-US" dirty="0"/>
            </a:br>
            <a:r>
              <a:rPr lang="en-US" dirty="0"/>
              <a:t>(2 lines max)</a:t>
            </a:r>
          </a:p>
        </p:txBody>
      </p:sp>
    </p:spTree>
    <p:extLst>
      <p:ext uri="{BB962C8B-B14F-4D97-AF65-F5344CB8AC3E}">
        <p14:creationId xmlns:p14="http://schemas.microsoft.com/office/powerpoint/2010/main" val="392473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EB3FEC5-4760-DC48-B91E-CFC0C33F63A9}"/>
              </a:ext>
            </a:extLst>
          </p:cNvPr>
          <p:cNvSpPr/>
          <p:nvPr userDrawn="1"/>
        </p:nvSpPr>
        <p:spPr>
          <a:xfrm>
            <a:off x="8465769" y="6335712"/>
            <a:ext cx="3726231" cy="5222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EAE68D-24FC-6749-A309-042231DB68DA}"/>
              </a:ext>
            </a:extLst>
          </p:cNvPr>
          <p:cNvSpPr/>
          <p:nvPr userDrawn="1"/>
        </p:nvSpPr>
        <p:spPr>
          <a:xfrm>
            <a:off x="8465769" y="6237795"/>
            <a:ext cx="3726231" cy="979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IDAHO NATIONAL LABORATORY">
            <a:extLst>
              <a:ext uri="{FF2B5EF4-FFF2-40B4-BE49-F238E27FC236}">
                <a16:creationId xmlns:a16="http://schemas.microsoft.com/office/drawing/2014/main" id="{C491F914-E346-2146-A51D-D37D67DBC11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944584" y="6543675"/>
            <a:ext cx="2768600" cy="127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82502A-5BF2-8845-923F-AAF24377F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51" y="558602"/>
            <a:ext cx="10415648" cy="1008797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B4A4D-34FE-994A-AFE8-DCF682312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150" y="1739901"/>
            <a:ext cx="10415649" cy="435133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0CF24-C629-E54C-BA9B-20518F01F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1" y="6492875"/>
            <a:ext cx="1546302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l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7CD4A3B-E186-AB40-96C6-355AF9A6FE76}" type="datetimeFigureOut">
              <a:rPr lang="en-US" smtClean="0"/>
              <a:pPr/>
              <a:t>6/27/2022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4D85-E219-4F49-88C8-4DC17F06D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8150" y="6492875"/>
            <a:ext cx="5060066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ctr">
              <a:defRPr sz="100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7F2A8-2F01-4745-8AFB-4EEC8D271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5020" y="6492875"/>
            <a:ext cx="434428" cy="365125"/>
          </a:xfrm>
          <a:prstGeom prst="rect">
            <a:avLst/>
          </a:prstGeom>
        </p:spPr>
        <p:txBody>
          <a:bodyPr vert="horz" lIns="91440" tIns="45720" rIns="91440" bIns="155448" rtlCol="0" anchor="ctr"/>
          <a:lstStyle>
            <a:lvl1pPr algn="ctr">
              <a:defRPr sz="1000" b="1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2B577FA-F7D9-2C48-919F-F962E3BF952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blue/green box top">
            <a:extLst>
              <a:ext uri="{FF2B5EF4-FFF2-40B4-BE49-F238E27FC236}">
                <a16:creationId xmlns:a16="http://schemas.microsoft.com/office/drawing/2014/main" id="{2FE8E780-1DE8-B245-8215-3ECC2513C073}"/>
              </a:ext>
            </a:extLst>
          </p:cNvPr>
          <p:cNvGrpSpPr/>
          <p:nvPr userDrawn="1"/>
        </p:nvGrpSpPr>
        <p:grpSpPr>
          <a:xfrm>
            <a:off x="0" y="522288"/>
            <a:ext cx="744467" cy="547190"/>
            <a:chOff x="0" y="711956"/>
            <a:chExt cx="3721100" cy="62020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A2A1D5-CB4B-1A40-8711-4F412AA9927B}"/>
                </a:ext>
              </a:extLst>
            </p:cNvPr>
            <p:cNvSpPr/>
            <p:nvPr userDrawn="1"/>
          </p:nvSpPr>
          <p:spPr>
            <a:xfrm rot="10800000">
              <a:off x="0" y="711956"/>
              <a:ext cx="3721100" cy="52228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B5F476-DD08-5B45-A331-21193BD3472A}"/>
                </a:ext>
              </a:extLst>
            </p:cNvPr>
            <p:cNvSpPr/>
            <p:nvPr userDrawn="1"/>
          </p:nvSpPr>
          <p:spPr>
            <a:xfrm rot="10800000">
              <a:off x="0" y="1234244"/>
              <a:ext cx="3721100" cy="9791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516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4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10" r:id="rId8"/>
    <p:sldLayoutId id="2147483711" r:id="rId9"/>
    <p:sldLayoutId id="2147483712" r:id="rId10"/>
    <p:sldLayoutId id="2147483713" r:id="rId11"/>
    <p:sldLayoutId id="2147483695" r:id="rId12"/>
    <p:sldLayoutId id="2147483696" r:id="rId13"/>
    <p:sldLayoutId id="2147483709" r:id="rId14"/>
    <p:sldLayoutId id="214748371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−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−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FFBDF4-D027-5540-A4D0-49BD3CCE65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2659" y="2389997"/>
            <a:ext cx="10979341" cy="2107438"/>
          </a:xfrm>
        </p:spPr>
        <p:txBody>
          <a:bodyPr/>
          <a:lstStyle/>
          <a:p>
            <a:r>
              <a:rPr lang="en-US" sz="3000" dirty="0"/>
              <a:t>Use of Machine Learning for Signature Development in a Multi-Sensor Environment for Safeguard Applications of Solvent Extraction Processes</a:t>
            </a:r>
            <a:endParaRPr lang="en-US" sz="3000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FA6BA-7AEF-C349-A828-FB83B670B5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400" b="0" dirty="0"/>
              <a:t>July 25-28, 2022</a:t>
            </a:r>
          </a:p>
          <a:p>
            <a:pPr>
              <a:spcBef>
                <a:spcPts val="2000"/>
              </a:spcBef>
            </a:pPr>
            <a:r>
              <a:rPr lang="en-US" dirty="0"/>
              <a:t>Cody Walker</a:t>
            </a:r>
          </a:p>
          <a:p>
            <a:pPr>
              <a:spcBef>
                <a:spcPts val="500"/>
              </a:spcBef>
            </a:pPr>
            <a:r>
              <a:rPr lang="en-US" b="0" dirty="0"/>
              <a:t>Research Scientist</a:t>
            </a:r>
          </a:p>
        </p:txBody>
      </p:sp>
    </p:spTree>
    <p:extLst>
      <p:ext uri="{BB962C8B-B14F-4D97-AF65-F5344CB8AC3E}">
        <p14:creationId xmlns:p14="http://schemas.microsoft.com/office/powerpoint/2010/main" val="1665996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77202-7887-F358-F6B1-FD7AFE253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098" y="563683"/>
            <a:ext cx="9269237" cy="518652"/>
          </a:xfrm>
        </p:spPr>
        <p:txBody>
          <a:bodyPr/>
          <a:lstStyle/>
          <a:p>
            <a:r>
              <a:rPr lang="en-US" dirty="0"/>
              <a:t>Goals and impacts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406E885-F320-FFED-284A-69E052E6D8D4}"/>
              </a:ext>
            </a:extLst>
          </p:cNvPr>
          <p:cNvGrpSpPr/>
          <p:nvPr/>
        </p:nvGrpSpPr>
        <p:grpSpPr>
          <a:xfrm>
            <a:off x="1849465" y="1278230"/>
            <a:ext cx="8406079" cy="926355"/>
            <a:chOff x="325464" y="1278229"/>
            <a:chExt cx="8406079" cy="926355"/>
          </a:xfrm>
        </p:grpSpPr>
        <p:sp>
          <p:nvSpPr>
            <p:cNvPr id="5" name="Rectangle: Top Corners Snipped 4">
              <a:extLst>
                <a:ext uri="{FF2B5EF4-FFF2-40B4-BE49-F238E27FC236}">
                  <a16:creationId xmlns:a16="http://schemas.microsoft.com/office/drawing/2014/main" id="{8C55EC19-3A27-8EB8-CD90-FD5285C4E99D}"/>
                </a:ext>
              </a:extLst>
            </p:cNvPr>
            <p:cNvSpPr/>
            <p:nvPr/>
          </p:nvSpPr>
          <p:spPr>
            <a:xfrm rot="5400000">
              <a:off x="4977449" y="-1549510"/>
              <a:ext cx="926354" cy="6581834"/>
            </a:xfrm>
            <a:prstGeom prst="snip2SameRect">
              <a:avLst>
                <a:gd name="adj1" fmla="val 2464"/>
                <a:gd name="adj2" fmla="val 0"/>
              </a:avLst>
            </a:prstGeom>
            <a:noFill/>
            <a:ln>
              <a:solidFill>
                <a:srgbClr val="8EC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6" name="Arrow: Chevron 4">
              <a:extLst>
                <a:ext uri="{FF2B5EF4-FFF2-40B4-BE49-F238E27FC236}">
                  <a16:creationId xmlns:a16="http://schemas.microsoft.com/office/drawing/2014/main" id="{0B231B21-F302-8CC9-7FA4-8CB8E5355868}"/>
                </a:ext>
              </a:extLst>
            </p:cNvPr>
            <p:cNvSpPr txBox="1"/>
            <p:nvPr/>
          </p:nvSpPr>
          <p:spPr>
            <a:xfrm>
              <a:off x="325464" y="1503710"/>
              <a:ext cx="1720312" cy="4674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schemeClr val="bg1"/>
                  </a:solidFill>
                </a:rPr>
                <a:t>SIGNIFICANCE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3DA6521-23C9-A593-6BE6-663D288D57E9}"/>
                </a:ext>
              </a:extLst>
            </p:cNvPr>
            <p:cNvSpPr txBox="1"/>
            <p:nvPr/>
          </p:nvSpPr>
          <p:spPr>
            <a:xfrm>
              <a:off x="2149706" y="1306792"/>
              <a:ext cx="65256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6509D"/>
                  </a:solidFill>
                </a:rPr>
                <a:t>Integrate a variety of atypical sensors into a system of centrifugal contactors for signal discovery.</a:t>
              </a:r>
              <a:endParaRPr lang="en-US" b="1" dirty="0">
                <a:solidFill>
                  <a:srgbClr val="07519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1F7552F-57DE-8B60-623A-7A6F8AE0B290}"/>
                </a:ext>
              </a:extLst>
            </p:cNvPr>
            <p:cNvSpPr/>
            <p:nvPr/>
          </p:nvSpPr>
          <p:spPr>
            <a:xfrm>
              <a:off x="348341" y="1278229"/>
              <a:ext cx="1801368" cy="926354"/>
            </a:xfrm>
            <a:prstGeom prst="rect">
              <a:avLst/>
            </a:prstGeom>
            <a:solidFill>
              <a:srgbClr val="0650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>
                  <a:solidFill>
                    <a:schemeClr val="bg1"/>
                  </a:solidFill>
                </a:rPr>
                <a:t>Goal 1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C36AE27-9749-A357-C8F0-873327B9B676}"/>
              </a:ext>
            </a:extLst>
          </p:cNvPr>
          <p:cNvGrpSpPr/>
          <p:nvPr/>
        </p:nvGrpSpPr>
        <p:grpSpPr>
          <a:xfrm>
            <a:off x="1849465" y="2351090"/>
            <a:ext cx="8406079" cy="943147"/>
            <a:chOff x="325464" y="2288635"/>
            <a:chExt cx="8406079" cy="943147"/>
          </a:xfrm>
        </p:grpSpPr>
        <p:sp>
          <p:nvSpPr>
            <p:cNvPr id="18" name="Rectangle: Top Corners Snipped 17">
              <a:extLst>
                <a:ext uri="{FF2B5EF4-FFF2-40B4-BE49-F238E27FC236}">
                  <a16:creationId xmlns:a16="http://schemas.microsoft.com/office/drawing/2014/main" id="{DB50DF60-5D9F-34A3-56C2-760D121B10E7}"/>
                </a:ext>
              </a:extLst>
            </p:cNvPr>
            <p:cNvSpPr/>
            <p:nvPr/>
          </p:nvSpPr>
          <p:spPr>
            <a:xfrm rot="5400000">
              <a:off x="4969053" y="-530708"/>
              <a:ext cx="943146" cy="6581834"/>
            </a:xfrm>
            <a:prstGeom prst="snip2SameRect">
              <a:avLst>
                <a:gd name="adj1" fmla="val 2464"/>
                <a:gd name="adj2" fmla="val 0"/>
              </a:avLst>
            </a:prstGeom>
            <a:noFill/>
            <a:ln>
              <a:solidFill>
                <a:srgbClr val="8EC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19" name="Arrow: Chevron 4">
              <a:extLst>
                <a:ext uri="{FF2B5EF4-FFF2-40B4-BE49-F238E27FC236}">
                  <a16:creationId xmlns:a16="http://schemas.microsoft.com/office/drawing/2014/main" id="{65F4E5B3-39FF-459B-CDBD-4341B6B16F8B}"/>
                </a:ext>
              </a:extLst>
            </p:cNvPr>
            <p:cNvSpPr txBox="1"/>
            <p:nvPr/>
          </p:nvSpPr>
          <p:spPr>
            <a:xfrm>
              <a:off x="325464" y="2445070"/>
              <a:ext cx="1720312" cy="3243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schemeClr val="bg1"/>
                  </a:solidFill>
                </a:rPr>
                <a:t>SIGNIFICANCE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8B5CFD-A521-4E28-7C1B-34B64171F9F2}"/>
                </a:ext>
              </a:extLst>
            </p:cNvPr>
            <p:cNvSpPr txBox="1"/>
            <p:nvPr/>
          </p:nvSpPr>
          <p:spPr>
            <a:xfrm>
              <a:off x="2149706" y="2308452"/>
              <a:ext cx="65256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6509D"/>
                  </a:solidFill>
                </a:rPr>
                <a:t>Use data science and signal analysis techniques to extract features that identify process stages and equipment usage in various stages of operation.</a:t>
              </a:r>
              <a:endParaRPr lang="en-US" b="1" dirty="0">
                <a:solidFill>
                  <a:srgbClr val="07519E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11FCD19-8DCD-C760-B9D2-6888BFE59250}"/>
                </a:ext>
              </a:extLst>
            </p:cNvPr>
            <p:cNvSpPr/>
            <p:nvPr/>
          </p:nvSpPr>
          <p:spPr>
            <a:xfrm>
              <a:off x="348341" y="2288635"/>
              <a:ext cx="1801368" cy="943147"/>
            </a:xfrm>
            <a:prstGeom prst="rect">
              <a:avLst/>
            </a:prstGeom>
            <a:solidFill>
              <a:srgbClr val="0650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>
                  <a:solidFill>
                    <a:schemeClr val="bg1"/>
                  </a:solidFill>
                </a:rPr>
                <a:t>Goal 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CAC0788-8D1A-2CB8-CA71-A691158197CA}"/>
              </a:ext>
            </a:extLst>
          </p:cNvPr>
          <p:cNvGrpSpPr/>
          <p:nvPr/>
        </p:nvGrpSpPr>
        <p:grpSpPr>
          <a:xfrm>
            <a:off x="1851032" y="3440741"/>
            <a:ext cx="8410482" cy="1754326"/>
            <a:chOff x="327032" y="3446161"/>
            <a:chExt cx="8410482" cy="1754326"/>
          </a:xfrm>
        </p:grpSpPr>
        <p:sp>
          <p:nvSpPr>
            <p:cNvPr id="23" name="Rectangle: Top Corners Snipped 22">
              <a:extLst>
                <a:ext uri="{FF2B5EF4-FFF2-40B4-BE49-F238E27FC236}">
                  <a16:creationId xmlns:a16="http://schemas.microsoft.com/office/drawing/2014/main" id="{36588C94-55E3-FC7E-19E3-7FCC63B6E9B9}"/>
                </a:ext>
              </a:extLst>
            </p:cNvPr>
            <p:cNvSpPr/>
            <p:nvPr/>
          </p:nvSpPr>
          <p:spPr>
            <a:xfrm rot="5400000">
              <a:off x="4565032" y="1032407"/>
              <a:ext cx="1754325" cy="6581834"/>
            </a:xfrm>
            <a:prstGeom prst="snip2SameRect">
              <a:avLst>
                <a:gd name="adj1" fmla="val 2464"/>
                <a:gd name="adj2" fmla="val 0"/>
              </a:avLst>
            </a:prstGeom>
            <a:noFill/>
            <a:ln>
              <a:solidFill>
                <a:srgbClr val="8EC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24" name="Arrow: Chevron 4">
              <a:extLst>
                <a:ext uri="{FF2B5EF4-FFF2-40B4-BE49-F238E27FC236}">
                  <a16:creationId xmlns:a16="http://schemas.microsoft.com/office/drawing/2014/main" id="{02486A43-24F2-536D-45F7-CBB9CDA67F01}"/>
                </a:ext>
              </a:extLst>
            </p:cNvPr>
            <p:cNvSpPr txBox="1"/>
            <p:nvPr/>
          </p:nvSpPr>
          <p:spPr>
            <a:xfrm>
              <a:off x="327032" y="3686957"/>
              <a:ext cx="1720312" cy="4992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schemeClr val="bg1"/>
                  </a:solidFill>
                </a:rPr>
                <a:t>SIGNIFICANCE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6229866-4A2B-F440-590F-9F388255A1BB}"/>
                </a:ext>
              </a:extLst>
            </p:cNvPr>
            <p:cNvSpPr txBox="1"/>
            <p:nvPr/>
          </p:nvSpPr>
          <p:spPr>
            <a:xfrm>
              <a:off x="2157245" y="3446161"/>
              <a:ext cx="658026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6509D"/>
                  </a:solidFill>
                </a:rPr>
                <a:t>Equip system operators with process awareness so they can be informed of: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rgbClr val="06509D"/>
                  </a:solidFill>
                </a:rPr>
                <a:t>Process conditions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rgbClr val="06509D"/>
                  </a:solidFill>
                </a:rPr>
                <a:t>Normal/abnormal operations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rgbClr val="06509D"/>
                  </a:solidFill>
                </a:rPr>
                <a:t>Ways to improve process operations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b="1" dirty="0">
                  <a:solidFill>
                    <a:srgbClr val="06509D"/>
                  </a:solidFill>
                </a:rPr>
                <a:t>Equipment failures and predictions of failure.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5F65E24-B540-109E-1FDF-F7B083585F99}"/>
                </a:ext>
              </a:extLst>
            </p:cNvPr>
            <p:cNvSpPr/>
            <p:nvPr/>
          </p:nvSpPr>
          <p:spPr>
            <a:xfrm>
              <a:off x="349909" y="3446161"/>
              <a:ext cx="1801368" cy="1754326"/>
            </a:xfrm>
            <a:prstGeom prst="rect">
              <a:avLst/>
            </a:prstGeom>
            <a:solidFill>
              <a:srgbClr val="0650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>
                  <a:solidFill>
                    <a:schemeClr val="bg1"/>
                  </a:solidFill>
                </a:rPr>
                <a:t>Local Impact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7CB08DB-7E89-0E78-B2AB-FC8DF42C05C7}"/>
              </a:ext>
            </a:extLst>
          </p:cNvPr>
          <p:cNvGrpSpPr/>
          <p:nvPr/>
        </p:nvGrpSpPr>
        <p:grpSpPr>
          <a:xfrm>
            <a:off x="1862030" y="5341572"/>
            <a:ext cx="8406080" cy="946931"/>
            <a:chOff x="338030" y="4967096"/>
            <a:chExt cx="8406080" cy="946931"/>
          </a:xfrm>
        </p:grpSpPr>
        <p:sp>
          <p:nvSpPr>
            <p:cNvPr id="29" name="Rectangle: Top Corners Snipped 28">
              <a:extLst>
                <a:ext uri="{FF2B5EF4-FFF2-40B4-BE49-F238E27FC236}">
                  <a16:creationId xmlns:a16="http://schemas.microsoft.com/office/drawing/2014/main" id="{CC968DBB-5A62-983D-92B6-22026214D868}"/>
                </a:ext>
              </a:extLst>
            </p:cNvPr>
            <p:cNvSpPr/>
            <p:nvPr/>
          </p:nvSpPr>
          <p:spPr>
            <a:xfrm rot="5400000">
              <a:off x="4979728" y="2149645"/>
              <a:ext cx="946929" cy="6581834"/>
            </a:xfrm>
            <a:prstGeom prst="snip2SameRect">
              <a:avLst>
                <a:gd name="adj1" fmla="val 2464"/>
                <a:gd name="adj2" fmla="val 0"/>
              </a:avLst>
            </a:prstGeom>
            <a:noFill/>
            <a:ln>
              <a:solidFill>
                <a:srgbClr val="8EC4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30" name="Arrow: Chevron 4">
              <a:extLst>
                <a:ext uri="{FF2B5EF4-FFF2-40B4-BE49-F238E27FC236}">
                  <a16:creationId xmlns:a16="http://schemas.microsoft.com/office/drawing/2014/main" id="{B35F13FA-79CB-503E-3F1D-687253A9A6AF}"/>
                </a:ext>
              </a:extLst>
            </p:cNvPr>
            <p:cNvSpPr txBox="1"/>
            <p:nvPr/>
          </p:nvSpPr>
          <p:spPr>
            <a:xfrm>
              <a:off x="338030" y="5207893"/>
              <a:ext cx="1720312" cy="4992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>
                  <a:solidFill>
                    <a:schemeClr val="bg1"/>
                  </a:solidFill>
                </a:rPr>
                <a:t>SIGNIFICANCE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4681481-B13D-A21E-2041-3275F4B86826}"/>
                </a:ext>
              </a:extLst>
            </p:cNvPr>
            <p:cNvSpPr txBox="1"/>
            <p:nvPr/>
          </p:nvSpPr>
          <p:spPr>
            <a:xfrm>
              <a:off x="2159133" y="4990696"/>
              <a:ext cx="65802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6509D"/>
                  </a:solidFill>
                </a:rPr>
                <a:t>If features provide evidence of diversion, this research could potentially enhance the safeguarding of special nuclear materials.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4F7D343-BB05-BAC3-48A2-5223DED8FCE2}"/>
                </a:ext>
              </a:extLst>
            </p:cNvPr>
            <p:cNvSpPr/>
            <p:nvPr/>
          </p:nvSpPr>
          <p:spPr>
            <a:xfrm>
              <a:off x="360907" y="4967096"/>
              <a:ext cx="1801368" cy="946931"/>
            </a:xfrm>
            <a:prstGeom prst="rect">
              <a:avLst/>
            </a:prstGeom>
            <a:solidFill>
              <a:srgbClr val="0650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b="1" dirty="0">
                  <a:solidFill>
                    <a:schemeClr val="bg1"/>
                  </a:solidFill>
                </a:rPr>
                <a:t>Broad Impact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5210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E0444-5ACE-D49A-9CE8-07A714720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947" y="563683"/>
            <a:ext cx="9944590" cy="565776"/>
          </a:xfrm>
        </p:spPr>
        <p:txBody>
          <a:bodyPr/>
          <a:lstStyle/>
          <a:p>
            <a:r>
              <a:rPr lang="en-US" dirty="0"/>
              <a:t>Many types of sensors for monitoring a chemical separation process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0BC0126-5E0D-CA39-829D-50413C781F36}"/>
              </a:ext>
            </a:extLst>
          </p:cNvPr>
          <p:cNvGrpSpPr/>
          <p:nvPr/>
        </p:nvGrpSpPr>
        <p:grpSpPr>
          <a:xfrm>
            <a:off x="1612127" y="1711603"/>
            <a:ext cx="8864589" cy="4190454"/>
            <a:chOff x="-61587" y="1075534"/>
            <a:chExt cx="9151504" cy="4326085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8CDACF1F-300A-A97A-533F-14308622018E}"/>
                </a:ext>
              </a:extLst>
            </p:cNvPr>
            <p:cNvSpPr/>
            <p:nvPr/>
          </p:nvSpPr>
          <p:spPr>
            <a:xfrm flipH="1">
              <a:off x="-12325" y="3476293"/>
              <a:ext cx="707745" cy="98875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6" descr="Government Scientific Source">
              <a:extLst>
                <a:ext uri="{FF2B5EF4-FFF2-40B4-BE49-F238E27FC236}">
                  <a16:creationId xmlns:a16="http://schemas.microsoft.com/office/drawing/2014/main" id="{BD537CA2-ED1B-534C-685F-9FA2A0B6D3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0913" y="4269994"/>
              <a:ext cx="1212381" cy="1131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old Room Temperatures - Store At Room Temperature Icon - 828x828 PNG  Download - PNGkit">
              <a:extLst>
                <a:ext uri="{FF2B5EF4-FFF2-40B4-BE49-F238E27FC236}">
                  <a16:creationId xmlns:a16="http://schemas.microsoft.com/office/drawing/2014/main" id="{110919E8-6720-6486-8A69-AA319758DB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955" y="3030336"/>
              <a:ext cx="435352" cy="495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Arrow: Bent 9">
              <a:extLst>
                <a:ext uri="{FF2B5EF4-FFF2-40B4-BE49-F238E27FC236}">
                  <a16:creationId xmlns:a16="http://schemas.microsoft.com/office/drawing/2014/main" id="{1002EE54-645D-96A5-46B4-4861C998368E}"/>
                </a:ext>
              </a:extLst>
            </p:cNvPr>
            <p:cNvSpPr/>
            <p:nvPr/>
          </p:nvSpPr>
          <p:spPr>
            <a:xfrm flipH="1">
              <a:off x="7227722" y="3484273"/>
              <a:ext cx="343764" cy="769676"/>
            </a:xfrm>
            <a:prstGeom prst="bentArrow">
              <a:avLst/>
            </a:prstGeom>
            <a:noFill/>
            <a:ln w="22225">
              <a:solidFill>
                <a:srgbClr val="D295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4941EAF-088E-53D7-0A72-9BA3E3ED9085}"/>
                </a:ext>
              </a:extLst>
            </p:cNvPr>
            <p:cNvSpPr/>
            <p:nvPr/>
          </p:nvSpPr>
          <p:spPr>
            <a:xfrm>
              <a:off x="5896420" y="3261559"/>
              <a:ext cx="1255507" cy="975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D295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26175E7-5030-D476-6E07-E2364176F6F2}"/>
                </a:ext>
              </a:extLst>
            </p:cNvPr>
            <p:cNvGrpSpPr/>
            <p:nvPr/>
          </p:nvGrpSpPr>
          <p:grpSpPr>
            <a:xfrm>
              <a:off x="7495757" y="4064490"/>
              <a:ext cx="941480" cy="1131625"/>
              <a:chOff x="8749132" y="5615786"/>
              <a:chExt cx="1062584" cy="1277187"/>
            </a:xfrm>
          </p:grpSpPr>
          <p:pic>
            <p:nvPicPr>
              <p:cNvPr id="164" name="Picture 6" descr="Government Scientific Source">
                <a:extLst>
                  <a:ext uri="{FF2B5EF4-FFF2-40B4-BE49-F238E27FC236}">
                    <a16:creationId xmlns:a16="http://schemas.microsoft.com/office/drawing/2014/main" id="{8231393F-21A1-6746-F784-318A861943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459"/>
              <a:stretch/>
            </p:blipFill>
            <p:spPr bwMode="auto">
              <a:xfrm>
                <a:off x="8749132" y="5615786"/>
                <a:ext cx="1062584" cy="12771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1057A046-FFAB-62EA-0AE7-56659883B57A}"/>
                  </a:ext>
                </a:extLst>
              </p:cNvPr>
              <p:cNvGrpSpPr/>
              <p:nvPr/>
            </p:nvGrpSpPr>
            <p:grpSpPr>
              <a:xfrm>
                <a:off x="9177542" y="6216480"/>
                <a:ext cx="520038" cy="584595"/>
                <a:chOff x="9177542" y="6216480"/>
                <a:chExt cx="520038" cy="584595"/>
              </a:xfrm>
            </p:grpSpPr>
            <p:sp>
              <p:nvSpPr>
                <p:cNvPr id="166" name="Rectangle: Rounded Corners 165">
                  <a:extLst>
                    <a:ext uri="{FF2B5EF4-FFF2-40B4-BE49-F238E27FC236}">
                      <a16:creationId xmlns:a16="http://schemas.microsoft.com/office/drawing/2014/main" id="{A86CFF48-7B7A-25CD-B6F4-FE9938E1E059}"/>
                    </a:ext>
                  </a:extLst>
                </p:cNvPr>
                <p:cNvSpPr/>
                <p:nvPr/>
              </p:nvSpPr>
              <p:spPr>
                <a:xfrm>
                  <a:off x="9177542" y="6251692"/>
                  <a:ext cx="515704" cy="549383"/>
                </a:xfrm>
                <a:prstGeom prst="roundRect">
                  <a:avLst/>
                </a:prstGeom>
                <a:solidFill>
                  <a:srgbClr val="DBF2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38915BB2-B419-F4EA-3FB2-E4C44C018901}"/>
                    </a:ext>
                  </a:extLst>
                </p:cNvPr>
                <p:cNvSpPr/>
                <p:nvPr/>
              </p:nvSpPr>
              <p:spPr>
                <a:xfrm>
                  <a:off x="9181876" y="6216480"/>
                  <a:ext cx="515704" cy="93289"/>
                </a:xfrm>
                <a:prstGeom prst="rect">
                  <a:avLst/>
                </a:prstGeom>
                <a:solidFill>
                  <a:srgbClr val="D2DAE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D1044DC-1489-4743-80BB-3B5718C7CB75}"/>
                </a:ext>
              </a:extLst>
            </p:cNvPr>
            <p:cNvSpPr/>
            <p:nvPr/>
          </p:nvSpPr>
          <p:spPr>
            <a:xfrm>
              <a:off x="8329133" y="3404450"/>
              <a:ext cx="718046" cy="98875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279ABBDE-0F6B-3A8C-B305-CE59196EA3B3}"/>
                </a:ext>
              </a:extLst>
            </p:cNvPr>
            <p:cNvSpPr/>
            <p:nvPr/>
          </p:nvSpPr>
          <p:spPr>
            <a:xfrm>
              <a:off x="8293943" y="3365781"/>
              <a:ext cx="792915" cy="9838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A802A8A9-BC28-3BF2-0672-35859CF9716B}"/>
                </a:ext>
              </a:extLst>
            </p:cNvPr>
            <p:cNvSpPr/>
            <p:nvPr/>
          </p:nvSpPr>
          <p:spPr>
            <a:xfrm>
              <a:off x="8345516" y="3867502"/>
              <a:ext cx="691154" cy="516367"/>
            </a:xfrm>
            <a:prstGeom prst="roundRect">
              <a:avLst/>
            </a:prstGeom>
            <a:solidFill>
              <a:srgbClr val="DBF22E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48ED46D-6A41-A833-1919-33E77FC98579}"/>
                </a:ext>
              </a:extLst>
            </p:cNvPr>
            <p:cNvSpPr/>
            <p:nvPr/>
          </p:nvSpPr>
          <p:spPr>
            <a:xfrm>
              <a:off x="8137421" y="3884770"/>
              <a:ext cx="215025" cy="9838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D561257-6DDF-E51E-2BD6-6CA11BA60D52}"/>
                </a:ext>
              </a:extLst>
            </p:cNvPr>
            <p:cNvSpPr/>
            <p:nvPr/>
          </p:nvSpPr>
          <p:spPr>
            <a:xfrm>
              <a:off x="8337415" y="3837274"/>
              <a:ext cx="691154" cy="9838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70F93CC-D63C-FD5F-B6C8-BE063E21F2EB}"/>
                </a:ext>
              </a:extLst>
            </p:cNvPr>
            <p:cNvSpPr/>
            <p:nvPr/>
          </p:nvSpPr>
          <p:spPr>
            <a:xfrm>
              <a:off x="8339121" y="3927230"/>
              <a:ext cx="549127" cy="75110"/>
            </a:xfrm>
            <a:prstGeom prst="roundRect">
              <a:avLst/>
            </a:prstGeom>
            <a:solidFill>
              <a:srgbClr val="DBF22E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016C128-F5BE-E58D-D0C2-D26482CE33E1}"/>
                </a:ext>
              </a:extLst>
            </p:cNvPr>
            <p:cNvSpPr txBox="1"/>
            <p:nvPr/>
          </p:nvSpPr>
          <p:spPr>
            <a:xfrm>
              <a:off x="7785111" y="4726310"/>
              <a:ext cx="669661" cy="413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Organic </a:t>
              </a:r>
            </a:p>
            <a:p>
              <a:pPr algn="ctr"/>
              <a:r>
                <a:rPr lang="en-US" sz="1000" dirty="0"/>
                <a:t>Effluent</a:t>
              </a:r>
            </a:p>
          </p:txBody>
        </p:sp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3C0FB529-FA2F-D0E9-FC7F-9B37411506FE}"/>
                </a:ext>
              </a:extLst>
            </p:cNvPr>
            <p:cNvSpPr/>
            <p:nvPr/>
          </p:nvSpPr>
          <p:spPr>
            <a:xfrm>
              <a:off x="8396940" y="3538731"/>
              <a:ext cx="74004" cy="98389"/>
            </a:xfrm>
            <a:prstGeom prst="flowChartConnector">
              <a:avLst/>
            </a:prstGeom>
            <a:solidFill>
              <a:srgbClr val="DBF2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364F7FA-E25B-BB81-C02F-A6AB62502B50}"/>
                </a:ext>
              </a:extLst>
            </p:cNvPr>
            <p:cNvGrpSpPr/>
            <p:nvPr/>
          </p:nvGrpSpPr>
          <p:grpSpPr>
            <a:xfrm>
              <a:off x="8392072" y="3230504"/>
              <a:ext cx="74004" cy="760358"/>
              <a:chOff x="10072580" y="4581660"/>
              <a:chExt cx="102980" cy="858164"/>
            </a:xfrm>
          </p:grpSpPr>
          <p:sp>
            <p:nvSpPr>
              <p:cNvPr id="162" name="Flowchart: Connector 161">
                <a:extLst>
                  <a:ext uri="{FF2B5EF4-FFF2-40B4-BE49-F238E27FC236}">
                    <a16:creationId xmlns:a16="http://schemas.microsoft.com/office/drawing/2014/main" id="{70E9867D-D261-5BFE-76D0-02E877644E76}"/>
                  </a:ext>
                </a:extLst>
              </p:cNvPr>
              <p:cNvSpPr/>
              <p:nvPr/>
            </p:nvSpPr>
            <p:spPr>
              <a:xfrm>
                <a:off x="10072580" y="4581660"/>
                <a:ext cx="82544" cy="111045"/>
              </a:xfrm>
              <a:prstGeom prst="flowChartConnector">
                <a:avLst/>
              </a:prstGeom>
              <a:solidFill>
                <a:srgbClr val="DBF2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Flowchart: Connector 162">
                <a:extLst>
                  <a:ext uri="{FF2B5EF4-FFF2-40B4-BE49-F238E27FC236}">
                    <a16:creationId xmlns:a16="http://schemas.microsoft.com/office/drawing/2014/main" id="{FDF1E4BA-82F8-43BC-C22E-1D404E7DDFD8}"/>
                  </a:ext>
                </a:extLst>
              </p:cNvPr>
              <p:cNvSpPr/>
              <p:nvPr/>
            </p:nvSpPr>
            <p:spPr>
              <a:xfrm>
                <a:off x="10093016" y="5328779"/>
                <a:ext cx="82544" cy="111045"/>
              </a:xfrm>
              <a:prstGeom prst="flowChartConnector">
                <a:avLst/>
              </a:prstGeom>
              <a:solidFill>
                <a:srgbClr val="DBF22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  <a:p>
                <a:pPr algn="ctr"/>
                <a:endParaRPr lang="en-US" dirty="0"/>
              </a:p>
            </p:txBody>
          </p:sp>
        </p:grpSp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34B733FC-12BF-A304-2D2E-2FE0028A515B}"/>
                </a:ext>
              </a:extLst>
            </p:cNvPr>
            <p:cNvSpPr/>
            <p:nvPr/>
          </p:nvSpPr>
          <p:spPr>
            <a:xfrm>
              <a:off x="8111906" y="3968590"/>
              <a:ext cx="74004" cy="98389"/>
            </a:xfrm>
            <a:prstGeom prst="flowChartConnector">
              <a:avLst/>
            </a:prstGeom>
            <a:solidFill>
              <a:srgbClr val="DBF2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id="{C28FA043-2118-C7F1-1780-51E7F5B86A4A}"/>
                </a:ext>
              </a:extLst>
            </p:cNvPr>
            <p:cNvSpPr/>
            <p:nvPr/>
          </p:nvSpPr>
          <p:spPr>
            <a:xfrm>
              <a:off x="8103600" y="4148531"/>
              <a:ext cx="74004" cy="98389"/>
            </a:xfrm>
            <a:prstGeom prst="flowChartConnector">
              <a:avLst/>
            </a:prstGeom>
            <a:solidFill>
              <a:srgbClr val="DBF2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57329B17-C3F8-B2D5-5C30-0A73A530CF59}"/>
                </a:ext>
              </a:extLst>
            </p:cNvPr>
            <p:cNvSpPr/>
            <p:nvPr/>
          </p:nvSpPr>
          <p:spPr>
            <a:xfrm>
              <a:off x="8045939" y="4622674"/>
              <a:ext cx="74004" cy="98389"/>
            </a:xfrm>
            <a:prstGeom prst="flowChartConnector">
              <a:avLst/>
            </a:prstGeom>
            <a:solidFill>
              <a:srgbClr val="DBF2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5A516B1-0122-2858-179A-8CC274B3FEB9}"/>
                </a:ext>
              </a:extLst>
            </p:cNvPr>
            <p:cNvGrpSpPr/>
            <p:nvPr/>
          </p:nvGrpSpPr>
          <p:grpSpPr>
            <a:xfrm>
              <a:off x="8566040" y="2565797"/>
              <a:ext cx="75222" cy="1506328"/>
              <a:chOff x="11241033" y="4249370"/>
              <a:chExt cx="74009" cy="1280011"/>
            </a:xfrm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B2F55913-0B5F-13ED-8826-40483E57582B}"/>
                  </a:ext>
                </a:extLst>
              </p:cNvPr>
              <p:cNvSpPr/>
              <p:nvPr/>
            </p:nvSpPr>
            <p:spPr>
              <a:xfrm>
                <a:off x="11255179" y="4249370"/>
                <a:ext cx="45719" cy="128001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D40297AC-63C5-49D8-B62E-32A1B59760B4}"/>
                  </a:ext>
                </a:extLst>
              </p:cNvPr>
              <p:cNvSpPr/>
              <p:nvPr/>
            </p:nvSpPr>
            <p:spPr>
              <a:xfrm flipH="1">
                <a:off x="11241033" y="4249370"/>
                <a:ext cx="74009" cy="393219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01DBF15-1708-D279-96E8-DD43002E678C}"/>
                </a:ext>
              </a:extLst>
            </p:cNvPr>
            <p:cNvSpPr txBox="1"/>
            <p:nvPr/>
          </p:nvSpPr>
          <p:spPr>
            <a:xfrm>
              <a:off x="6479858" y="1950201"/>
              <a:ext cx="1640084" cy="285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Conductivity Probe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7BC2137-4F94-A5EF-CFCE-E1644270D9DD}"/>
                </a:ext>
              </a:extLst>
            </p:cNvPr>
            <p:cNvSpPr/>
            <p:nvPr/>
          </p:nvSpPr>
          <p:spPr>
            <a:xfrm>
              <a:off x="8709443" y="2565797"/>
              <a:ext cx="46161" cy="17725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E1DB0A3-6B44-2DB1-BF39-5DC02391F5F4}"/>
                </a:ext>
              </a:extLst>
            </p:cNvPr>
            <p:cNvSpPr/>
            <p:nvPr/>
          </p:nvSpPr>
          <p:spPr>
            <a:xfrm flipH="1">
              <a:off x="8696908" y="2565797"/>
              <a:ext cx="71841" cy="54451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C7D43B6-6808-DAB8-5F3B-36AABEBF794C}"/>
                </a:ext>
              </a:extLst>
            </p:cNvPr>
            <p:cNvSpPr txBox="1"/>
            <p:nvPr/>
          </p:nvSpPr>
          <p:spPr>
            <a:xfrm>
              <a:off x="7207863" y="2155740"/>
              <a:ext cx="912079" cy="285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pH Probe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052845A-10E1-C2FF-9DCC-0181037E67DC}"/>
                </a:ext>
              </a:extLst>
            </p:cNvPr>
            <p:cNvGrpSpPr/>
            <p:nvPr/>
          </p:nvGrpSpPr>
          <p:grpSpPr>
            <a:xfrm>
              <a:off x="8809568" y="2560841"/>
              <a:ext cx="56488" cy="1613806"/>
              <a:chOff x="11611041" y="4244237"/>
              <a:chExt cx="74009" cy="1280011"/>
            </a:xfrm>
          </p:grpSpPr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A42806B0-5647-DE68-C01E-B7178664816E}"/>
                  </a:ext>
                </a:extLst>
              </p:cNvPr>
              <p:cNvSpPr/>
              <p:nvPr/>
            </p:nvSpPr>
            <p:spPr>
              <a:xfrm>
                <a:off x="11625187" y="4244237"/>
                <a:ext cx="45719" cy="128001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7DD19DE6-3894-4886-9D65-21CB0AB72326}"/>
                  </a:ext>
                </a:extLst>
              </p:cNvPr>
              <p:cNvSpPr/>
              <p:nvPr/>
            </p:nvSpPr>
            <p:spPr>
              <a:xfrm flipH="1">
                <a:off x="11611041" y="4244237"/>
                <a:ext cx="74009" cy="39321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7C978F8-B59A-4430-729D-BB4826885880}"/>
                </a:ext>
              </a:extLst>
            </p:cNvPr>
            <p:cNvGrpSpPr/>
            <p:nvPr/>
          </p:nvGrpSpPr>
          <p:grpSpPr>
            <a:xfrm>
              <a:off x="33087" y="3048137"/>
              <a:ext cx="122502" cy="520157"/>
              <a:chOff x="254645" y="4258305"/>
              <a:chExt cx="159640" cy="587065"/>
            </a:xfrm>
          </p:grpSpPr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8E3D26BF-F5B0-4730-21BC-A72796508364}"/>
                  </a:ext>
                </a:extLst>
              </p:cNvPr>
              <p:cNvSpPr/>
              <p:nvPr/>
            </p:nvSpPr>
            <p:spPr>
              <a:xfrm>
                <a:off x="282496" y="4267714"/>
                <a:ext cx="109500" cy="57765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F1E27D4B-A9FA-A29A-40CA-5BFA244D5E80}"/>
                  </a:ext>
                </a:extLst>
              </p:cNvPr>
              <p:cNvSpPr/>
              <p:nvPr/>
            </p:nvSpPr>
            <p:spPr>
              <a:xfrm flipH="1">
                <a:off x="254645" y="4258305"/>
                <a:ext cx="159640" cy="337533"/>
              </a:xfrm>
              <a:prstGeom prst="rect">
                <a:avLst/>
              </a:prstGeom>
              <a:solidFill>
                <a:srgbClr val="1D49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" name="Arrow: Bent-Up 31">
              <a:extLst>
                <a:ext uri="{FF2B5EF4-FFF2-40B4-BE49-F238E27FC236}">
                  <a16:creationId xmlns:a16="http://schemas.microsoft.com/office/drawing/2014/main" id="{D3917C7E-585C-1910-CFE3-25265EEBC27F}"/>
                </a:ext>
              </a:extLst>
            </p:cNvPr>
            <p:cNvSpPr/>
            <p:nvPr/>
          </p:nvSpPr>
          <p:spPr>
            <a:xfrm flipV="1">
              <a:off x="8039135" y="2206372"/>
              <a:ext cx="602128" cy="344252"/>
            </a:xfrm>
            <a:prstGeom prst="bentUpArrow">
              <a:avLst>
                <a:gd name="adj1" fmla="val 9957"/>
                <a:gd name="adj2" fmla="val 9998"/>
                <a:gd name="adj3" fmla="val 19194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Arrow: Bent-Up 32">
              <a:extLst>
                <a:ext uri="{FF2B5EF4-FFF2-40B4-BE49-F238E27FC236}">
                  <a16:creationId xmlns:a16="http://schemas.microsoft.com/office/drawing/2014/main" id="{8B8074AE-6B85-3203-27A9-5D21529A5C3D}"/>
                </a:ext>
              </a:extLst>
            </p:cNvPr>
            <p:cNvSpPr/>
            <p:nvPr/>
          </p:nvSpPr>
          <p:spPr>
            <a:xfrm flipV="1">
              <a:off x="8039134" y="2062790"/>
              <a:ext cx="728005" cy="498051"/>
            </a:xfrm>
            <a:prstGeom prst="bentUpArrow">
              <a:avLst>
                <a:gd name="adj1" fmla="val 6611"/>
                <a:gd name="adj2" fmla="val 6194"/>
                <a:gd name="adj3" fmla="val 15442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Arrow: Bent-Up 33">
              <a:extLst>
                <a:ext uri="{FF2B5EF4-FFF2-40B4-BE49-F238E27FC236}">
                  <a16:creationId xmlns:a16="http://schemas.microsoft.com/office/drawing/2014/main" id="{5505E828-27AB-D4C1-6FC4-7C8163D83A93}"/>
                </a:ext>
              </a:extLst>
            </p:cNvPr>
            <p:cNvSpPr/>
            <p:nvPr/>
          </p:nvSpPr>
          <p:spPr>
            <a:xfrm flipV="1">
              <a:off x="8039134" y="1908431"/>
              <a:ext cx="827067" cy="644606"/>
            </a:xfrm>
            <a:prstGeom prst="bentUpArrow">
              <a:avLst>
                <a:gd name="adj1" fmla="val 4824"/>
                <a:gd name="adj2" fmla="val 5003"/>
                <a:gd name="adj3" fmla="val 11587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Arrow: Bent-Up 34">
              <a:extLst>
                <a:ext uri="{FF2B5EF4-FFF2-40B4-BE49-F238E27FC236}">
                  <a16:creationId xmlns:a16="http://schemas.microsoft.com/office/drawing/2014/main" id="{3D8EF08B-4C87-652E-FCFD-8FFF9963F628}"/>
                </a:ext>
              </a:extLst>
            </p:cNvPr>
            <p:cNvSpPr/>
            <p:nvPr/>
          </p:nvSpPr>
          <p:spPr>
            <a:xfrm flipH="1" flipV="1">
              <a:off x="69463" y="1748873"/>
              <a:ext cx="893211" cy="1274474"/>
            </a:xfrm>
            <a:prstGeom prst="bentUpArrow">
              <a:avLst>
                <a:gd name="adj1" fmla="val 6180"/>
                <a:gd name="adj2" fmla="val 3229"/>
                <a:gd name="adj3" fmla="val 8424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7C65AB2-C2D6-553E-79A2-C348B608DFA7}"/>
                </a:ext>
              </a:extLst>
            </p:cNvPr>
            <p:cNvSpPr txBox="1"/>
            <p:nvPr/>
          </p:nvSpPr>
          <p:spPr>
            <a:xfrm>
              <a:off x="6461305" y="1744662"/>
              <a:ext cx="1658638" cy="285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Temperature Probe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D33FC79-8D3E-7A0E-0AE7-50610FB19047}"/>
                </a:ext>
              </a:extLst>
            </p:cNvPr>
            <p:cNvSpPr txBox="1"/>
            <p:nvPr/>
          </p:nvSpPr>
          <p:spPr>
            <a:xfrm>
              <a:off x="936273" y="1617600"/>
              <a:ext cx="1022788" cy="285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RGB Color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F222568-65B5-FADA-8899-CC61DE5DCE0A}"/>
                </a:ext>
              </a:extLst>
            </p:cNvPr>
            <p:cNvSpPr/>
            <p:nvPr/>
          </p:nvSpPr>
          <p:spPr>
            <a:xfrm>
              <a:off x="3523308" y="3286024"/>
              <a:ext cx="956101" cy="99303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1D4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72EC8E8-A146-1564-88D5-DA26379AB4A6}"/>
                </a:ext>
              </a:extLst>
            </p:cNvPr>
            <p:cNvSpPr/>
            <p:nvPr/>
          </p:nvSpPr>
          <p:spPr>
            <a:xfrm>
              <a:off x="4677193" y="3286024"/>
              <a:ext cx="1255507" cy="975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D295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A51060D-492F-8236-EDA9-B90B2BB73DCC}"/>
                </a:ext>
              </a:extLst>
            </p:cNvPr>
            <p:cNvGrpSpPr/>
            <p:nvPr/>
          </p:nvGrpSpPr>
          <p:grpSpPr>
            <a:xfrm>
              <a:off x="4243221" y="1308118"/>
              <a:ext cx="524395" cy="2226315"/>
              <a:chOff x="4913278" y="1488423"/>
              <a:chExt cx="591848" cy="2512689"/>
            </a:xfrm>
          </p:grpSpPr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FE0E2912-E51A-5D64-A527-984FA0611E95}"/>
                  </a:ext>
                </a:extLst>
              </p:cNvPr>
              <p:cNvSpPr/>
              <p:nvPr/>
            </p:nvSpPr>
            <p:spPr>
              <a:xfrm>
                <a:off x="4950999" y="1488423"/>
                <a:ext cx="510010" cy="372884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97A0AE4B-0396-53B0-C570-D33E571CEBEB}"/>
                  </a:ext>
                </a:extLst>
              </p:cNvPr>
              <p:cNvSpPr/>
              <p:nvPr/>
            </p:nvSpPr>
            <p:spPr>
              <a:xfrm>
                <a:off x="4963367" y="2497728"/>
                <a:ext cx="497652" cy="158940"/>
              </a:xfrm>
              <a:prstGeom prst="rect">
                <a:avLst/>
              </a:prstGeom>
              <a:solidFill>
                <a:srgbClr val="74B3B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282BFD44-0B97-D32D-6EFF-662646EBF6B7}"/>
                  </a:ext>
                </a:extLst>
              </p:cNvPr>
              <p:cNvSpPr/>
              <p:nvPr/>
            </p:nvSpPr>
            <p:spPr>
              <a:xfrm>
                <a:off x="4955170" y="3153322"/>
                <a:ext cx="519322" cy="30257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#9</a:t>
                </a: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FCE938E3-7713-912D-E4C7-5674439D57D2}"/>
                  </a:ext>
                </a:extLst>
              </p:cNvPr>
              <p:cNvSpPr/>
              <p:nvPr/>
            </p:nvSpPr>
            <p:spPr>
              <a:xfrm>
                <a:off x="4913278" y="3077488"/>
                <a:ext cx="591848" cy="7924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E98EB786-ADFB-80BC-38EB-5DB2D2B9CCBC}"/>
                  </a:ext>
                </a:extLst>
              </p:cNvPr>
              <p:cNvSpPr/>
              <p:nvPr/>
            </p:nvSpPr>
            <p:spPr>
              <a:xfrm>
                <a:off x="5083324" y="2737097"/>
                <a:ext cx="257914" cy="29303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F1D1B284-D39E-9D77-AF6A-167BBD4E0A2A}"/>
                  </a:ext>
                </a:extLst>
              </p:cNvPr>
              <p:cNvSpPr/>
              <p:nvPr/>
            </p:nvSpPr>
            <p:spPr>
              <a:xfrm>
                <a:off x="4998202" y="2665996"/>
                <a:ext cx="422329" cy="7361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A84A8B05-A756-5296-5904-66F8B30BAAF6}"/>
                  </a:ext>
                </a:extLst>
              </p:cNvPr>
              <p:cNvSpPr/>
              <p:nvPr/>
            </p:nvSpPr>
            <p:spPr>
              <a:xfrm>
                <a:off x="4936045" y="1795299"/>
                <a:ext cx="546644" cy="739886"/>
              </a:xfrm>
              <a:prstGeom prst="rect">
                <a:avLst/>
              </a:prstGeom>
              <a:solidFill>
                <a:srgbClr val="74B3B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C70A6A90-EB72-00D5-1F7E-976626F05276}"/>
                  </a:ext>
                </a:extLst>
              </p:cNvPr>
              <p:cNvCxnSpPr/>
              <p:nvPr/>
            </p:nvCxnSpPr>
            <p:spPr>
              <a:xfrm>
                <a:off x="5010936" y="1872135"/>
                <a:ext cx="0" cy="59804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DCCE04E3-4917-201C-D9F3-9E343EDF4EC7}"/>
                  </a:ext>
                </a:extLst>
              </p:cNvPr>
              <p:cNvCxnSpPr/>
              <p:nvPr/>
            </p:nvCxnSpPr>
            <p:spPr>
              <a:xfrm>
                <a:off x="5087437" y="1872135"/>
                <a:ext cx="0" cy="59804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CACD2D6F-0E79-BA3D-6431-F9D8C7642CA0}"/>
                  </a:ext>
                </a:extLst>
              </p:cNvPr>
              <p:cNvCxnSpPr/>
              <p:nvPr/>
            </p:nvCxnSpPr>
            <p:spPr>
              <a:xfrm>
                <a:off x="5165442" y="1872135"/>
                <a:ext cx="0" cy="59804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7EB845EC-FD42-14D5-A518-E8BEC61D6D2E}"/>
                  </a:ext>
                </a:extLst>
              </p:cNvPr>
              <p:cNvCxnSpPr/>
              <p:nvPr/>
            </p:nvCxnSpPr>
            <p:spPr>
              <a:xfrm>
                <a:off x="5252116" y="1872135"/>
                <a:ext cx="0" cy="59804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8FA19295-90CD-5A42-0770-831C8DC8DD0E}"/>
                  </a:ext>
                </a:extLst>
              </p:cNvPr>
              <p:cNvCxnSpPr/>
              <p:nvPr/>
            </p:nvCxnSpPr>
            <p:spPr>
              <a:xfrm>
                <a:off x="5334358" y="1872135"/>
                <a:ext cx="0" cy="59804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80AE8924-CE7A-C900-999A-7BBDC0672406}"/>
                  </a:ext>
                </a:extLst>
              </p:cNvPr>
              <p:cNvCxnSpPr/>
              <p:nvPr/>
            </p:nvCxnSpPr>
            <p:spPr>
              <a:xfrm>
                <a:off x="5411500" y="1872135"/>
                <a:ext cx="0" cy="598043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BB61E4CB-2959-69FD-4846-615783676BB3}"/>
                  </a:ext>
                </a:extLst>
              </p:cNvPr>
              <p:cNvSpPr/>
              <p:nvPr/>
            </p:nvSpPr>
            <p:spPr>
              <a:xfrm>
                <a:off x="4983140" y="3027437"/>
                <a:ext cx="452124" cy="457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1BA7C19C-D69B-84B5-9A53-83666FA5F5D6}"/>
                  </a:ext>
                </a:extLst>
              </p:cNvPr>
              <p:cNvSpPr/>
              <p:nvPr/>
            </p:nvSpPr>
            <p:spPr>
              <a:xfrm>
                <a:off x="5032462" y="3455296"/>
                <a:ext cx="364420" cy="51574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D5A6CADE-5BC4-B8A0-89F1-C1C1C1AC3700}"/>
                  </a:ext>
                </a:extLst>
              </p:cNvPr>
              <p:cNvSpPr/>
              <p:nvPr/>
            </p:nvSpPr>
            <p:spPr>
              <a:xfrm>
                <a:off x="5011510" y="3923894"/>
                <a:ext cx="406642" cy="7721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A6C6B7C-3601-471F-DBCD-479728C1C39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51097" y="3330988"/>
              <a:ext cx="122980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w="sm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341257BA-78C4-44BE-7805-870741D26200}"/>
                </a:ext>
              </a:extLst>
            </p:cNvPr>
            <p:cNvCxnSpPr>
              <a:cxnSpLocks/>
            </p:cNvCxnSpPr>
            <p:nvPr/>
          </p:nvCxnSpPr>
          <p:spPr>
            <a:xfrm>
              <a:off x="3605246" y="3335340"/>
              <a:ext cx="138800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w="sm" len="me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Arrow: Curved Up 45">
              <a:extLst>
                <a:ext uri="{FF2B5EF4-FFF2-40B4-BE49-F238E27FC236}">
                  <a16:creationId xmlns:a16="http://schemas.microsoft.com/office/drawing/2014/main" id="{BD839E00-4CAE-FFBD-83B8-CFA0781852AD}"/>
                </a:ext>
              </a:extLst>
            </p:cNvPr>
            <p:cNvSpPr/>
            <p:nvPr/>
          </p:nvSpPr>
          <p:spPr>
            <a:xfrm rot="5400000" flipH="1">
              <a:off x="4365086" y="3198610"/>
              <a:ext cx="181358" cy="120480"/>
            </a:xfrm>
            <a:prstGeom prst="curvedUp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Arrow: Curved Up 46">
              <a:extLst>
                <a:ext uri="{FF2B5EF4-FFF2-40B4-BE49-F238E27FC236}">
                  <a16:creationId xmlns:a16="http://schemas.microsoft.com/office/drawing/2014/main" id="{F7026F62-4BE3-9912-05E0-EC3867613D8B}"/>
                </a:ext>
              </a:extLst>
            </p:cNvPr>
            <p:cNvSpPr/>
            <p:nvPr/>
          </p:nvSpPr>
          <p:spPr>
            <a:xfrm rot="5400000" flipV="1">
              <a:off x="4508325" y="3143134"/>
              <a:ext cx="152569" cy="120481"/>
            </a:xfrm>
            <a:prstGeom prst="curvedUp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Arrow: Bent-Up 47">
              <a:extLst>
                <a:ext uri="{FF2B5EF4-FFF2-40B4-BE49-F238E27FC236}">
                  <a16:creationId xmlns:a16="http://schemas.microsoft.com/office/drawing/2014/main" id="{F0809113-E31B-6994-7A98-1422AC9127C9}"/>
                </a:ext>
              </a:extLst>
            </p:cNvPr>
            <p:cNvSpPr/>
            <p:nvPr/>
          </p:nvSpPr>
          <p:spPr>
            <a:xfrm rot="10800000" flipH="1">
              <a:off x="4747736" y="2805763"/>
              <a:ext cx="3761609" cy="397823"/>
            </a:xfrm>
            <a:prstGeom prst="bentUpArrow">
              <a:avLst/>
            </a:prstGeom>
            <a:solidFill>
              <a:srgbClr val="DBF22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B56451D-8A75-24D6-1495-E03D40490865}"/>
                </a:ext>
              </a:extLst>
            </p:cNvPr>
            <p:cNvGrpSpPr/>
            <p:nvPr/>
          </p:nvGrpSpPr>
          <p:grpSpPr>
            <a:xfrm>
              <a:off x="1753789" y="3187034"/>
              <a:ext cx="1072339" cy="1082184"/>
              <a:chOff x="3009784" y="4309102"/>
              <a:chExt cx="1210275" cy="1221387"/>
            </a:xfrm>
          </p:grpSpPr>
          <p:sp>
            <p:nvSpPr>
              <p:cNvPr id="137" name="Arrow: Bent 136">
                <a:extLst>
                  <a:ext uri="{FF2B5EF4-FFF2-40B4-BE49-F238E27FC236}">
                    <a16:creationId xmlns:a16="http://schemas.microsoft.com/office/drawing/2014/main" id="{1414E29D-08AE-7D61-1F29-446F4F6AF4F2}"/>
                  </a:ext>
                </a:extLst>
              </p:cNvPr>
              <p:cNvSpPr/>
              <p:nvPr/>
            </p:nvSpPr>
            <p:spPr>
              <a:xfrm>
                <a:off x="3009784" y="4661809"/>
                <a:ext cx="434591" cy="868680"/>
              </a:xfrm>
              <a:prstGeom prst="bentArrow">
                <a:avLst/>
              </a:prstGeom>
              <a:noFill/>
              <a:ln w="222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5111E1FD-8BBC-7285-A57C-E02A592D069E}"/>
                  </a:ext>
                </a:extLst>
              </p:cNvPr>
              <p:cNvSpPr/>
              <p:nvPr/>
            </p:nvSpPr>
            <p:spPr>
              <a:xfrm>
                <a:off x="3249629" y="4436277"/>
                <a:ext cx="970430" cy="1072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1D4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39" name="Picture 2" descr="Water Pump Icon - Download Water Pump Icon 2734490 | Noun Project">
                <a:extLst>
                  <a:ext uri="{FF2B5EF4-FFF2-40B4-BE49-F238E27FC236}">
                    <a16:creationId xmlns:a16="http://schemas.microsoft.com/office/drawing/2014/main" id="{9BB33056-4202-CF8F-347C-7616E3A668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430" r="15415"/>
              <a:stretch/>
            </p:blipFill>
            <p:spPr bwMode="auto">
              <a:xfrm>
                <a:off x="3155747" y="4309102"/>
                <a:ext cx="444693" cy="6524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963306D-B6C8-B06D-58F1-C3DAF3F4E8E8}"/>
                </a:ext>
              </a:extLst>
            </p:cNvPr>
            <p:cNvSpPr/>
            <p:nvPr/>
          </p:nvSpPr>
          <p:spPr>
            <a:xfrm>
              <a:off x="1478576" y="4168824"/>
              <a:ext cx="1290764" cy="109790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Aqueous </a:t>
              </a:r>
            </a:p>
            <a:p>
              <a:pPr algn="ctr"/>
              <a:r>
                <a:rPr lang="en-US" dirty="0"/>
                <a:t>Feed Tank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FAF90C5-7472-5594-B1F1-70C5F0F123A0}"/>
                </a:ext>
              </a:extLst>
            </p:cNvPr>
            <p:cNvSpPr txBox="1"/>
            <p:nvPr/>
          </p:nvSpPr>
          <p:spPr>
            <a:xfrm>
              <a:off x="1699990" y="2922085"/>
              <a:ext cx="767241" cy="413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Aqueous </a:t>
              </a:r>
            </a:p>
            <a:p>
              <a:pPr algn="ctr"/>
              <a:r>
                <a:rPr lang="en-US" sz="1000" dirty="0"/>
                <a:t>Pump</a:t>
              </a:r>
            </a:p>
          </p:txBody>
        </p:sp>
        <p:sp>
          <p:nvSpPr>
            <p:cNvPr id="52" name="Arrow: Bent-Up 51">
              <a:extLst>
                <a:ext uri="{FF2B5EF4-FFF2-40B4-BE49-F238E27FC236}">
                  <a16:creationId xmlns:a16="http://schemas.microsoft.com/office/drawing/2014/main" id="{7B31CB6A-FC4C-B899-6305-A03FE2A98F2B}"/>
                </a:ext>
              </a:extLst>
            </p:cNvPr>
            <p:cNvSpPr/>
            <p:nvPr/>
          </p:nvSpPr>
          <p:spPr>
            <a:xfrm rot="10800000">
              <a:off x="508469" y="2808685"/>
              <a:ext cx="3768172" cy="403654"/>
            </a:xfrm>
            <a:prstGeom prst="bentUpArrow">
              <a:avLst/>
            </a:prstGeom>
            <a:solidFill>
              <a:srgbClr val="20AFE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4" name="Picture 2" descr="Water Pump Icon - Download Water Pump Icon 2734490 | Noun Project">
              <a:extLst>
                <a:ext uri="{FF2B5EF4-FFF2-40B4-BE49-F238E27FC236}">
                  <a16:creationId xmlns:a16="http://schemas.microsoft.com/office/drawing/2014/main" id="{9C1F0A61-37CF-1F9D-8E2F-35D0F6DF0F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91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94" r="16666"/>
            <a:stretch/>
          </p:blipFill>
          <p:spPr bwMode="auto">
            <a:xfrm flipH="1">
              <a:off x="6937141" y="3154932"/>
              <a:ext cx="389298" cy="578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504C7A9-BBCC-0941-B778-DD829E4673AA}"/>
                </a:ext>
              </a:extLst>
            </p:cNvPr>
            <p:cNvSpPr/>
            <p:nvPr/>
          </p:nvSpPr>
          <p:spPr>
            <a:xfrm>
              <a:off x="6509373" y="4100515"/>
              <a:ext cx="1257234" cy="112530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Organic 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Feed Tank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A209CFA-F844-39E0-AE07-20E9B41B9FCA}"/>
                </a:ext>
              </a:extLst>
            </p:cNvPr>
            <p:cNvSpPr txBox="1"/>
            <p:nvPr/>
          </p:nvSpPr>
          <p:spPr>
            <a:xfrm>
              <a:off x="6709575" y="2883725"/>
              <a:ext cx="877582" cy="413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Organic </a:t>
              </a:r>
            </a:p>
            <a:p>
              <a:pPr algn="ctr"/>
              <a:r>
                <a:rPr lang="en-US" sz="1000" dirty="0"/>
                <a:t>Pump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E32B0FF-0E77-D528-D653-EBC4B2479864}"/>
                </a:ext>
              </a:extLst>
            </p:cNvPr>
            <p:cNvSpPr txBox="1"/>
            <p:nvPr/>
          </p:nvSpPr>
          <p:spPr>
            <a:xfrm>
              <a:off x="6392993" y="2583827"/>
              <a:ext cx="1066103" cy="254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Organic Out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0EF1785-680E-4A2A-BC67-19D3328E2220}"/>
                </a:ext>
              </a:extLst>
            </p:cNvPr>
            <p:cNvSpPr txBox="1"/>
            <p:nvPr/>
          </p:nvSpPr>
          <p:spPr>
            <a:xfrm>
              <a:off x="2121893" y="2590553"/>
              <a:ext cx="1066103" cy="254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Aqueous Out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BA6C03E-5546-AD98-1DFA-066433623915}"/>
                </a:ext>
              </a:extLst>
            </p:cNvPr>
            <p:cNvSpPr txBox="1"/>
            <p:nvPr/>
          </p:nvSpPr>
          <p:spPr>
            <a:xfrm>
              <a:off x="2467232" y="1075534"/>
              <a:ext cx="1878301" cy="317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Centrifuge Motor 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1FC87C4-8EFC-A28A-0376-015F77FACD5F}"/>
                </a:ext>
              </a:extLst>
            </p:cNvPr>
            <p:cNvGrpSpPr/>
            <p:nvPr/>
          </p:nvGrpSpPr>
          <p:grpSpPr>
            <a:xfrm>
              <a:off x="2366074" y="1372734"/>
              <a:ext cx="1877147" cy="1219809"/>
              <a:chOff x="3236546" y="2240403"/>
              <a:chExt cx="2118606" cy="1376715"/>
            </a:xfrm>
          </p:grpSpPr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F544558B-E4C6-9892-7480-8480F49FE073}"/>
                  </a:ext>
                </a:extLst>
              </p:cNvPr>
              <p:cNvGrpSpPr/>
              <p:nvPr/>
            </p:nvGrpSpPr>
            <p:grpSpPr>
              <a:xfrm>
                <a:off x="3236546" y="2240403"/>
                <a:ext cx="2007333" cy="1376715"/>
                <a:chOff x="3006203" y="1538992"/>
                <a:chExt cx="2007333" cy="1376715"/>
              </a:xfrm>
            </p:grpSpPr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59BCB235-6EB8-4225-E7A1-2D669E6426B1}"/>
                    </a:ext>
                  </a:extLst>
                </p:cNvPr>
                <p:cNvSpPr/>
                <p:nvPr/>
              </p:nvSpPr>
              <p:spPr>
                <a:xfrm>
                  <a:off x="4055941" y="1538992"/>
                  <a:ext cx="957595" cy="49259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F1E2E4D4-C5D2-94CA-EBA7-31B7008C27AC}"/>
                    </a:ext>
                  </a:extLst>
                </p:cNvPr>
                <p:cNvSpPr/>
                <p:nvPr/>
              </p:nvSpPr>
              <p:spPr>
                <a:xfrm>
                  <a:off x="4113106" y="1591253"/>
                  <a:ext cx="813224" cy="38649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 dirty="0">
                      <a:solidFill>
                        <a:schemeClr val="tx1"/>
                      </a:solidFill>
                    </a:rPr>
                    <a:t>RPM</a:t>
                  </a: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887BF3D6-FB9D-1E83-34D0-93AFA62EB2B0}"/>
                    </a:ext>
                  </a:extLst>
                </p:cNvPr>
                <p:cNvSpPr txBox="1"/>
                <p:nvPr/>
              </p:nvSpPr>
              <p:spPr>
                <a:xfrm>
                  <a:off x="3006203" y="2557097"/>
                  <a:ext cx="1619378" cy="358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/>
                    <a:t>Motor Current</a:t>
                  </a:r>
                </a:p>
              </p:txBody>
            </p:sp>
          </p:grpSp>
          <p:sp>
            <p:nvSpPr>
              <p:cNvPr id="127" name="Arrow: Bent-Up 126">
                <a:extLst>
                  <a:ext uri="{FF2B5EF4-FFF2-40B4-BE49-F238E27FC236}">
                    <a16:creationId xmlns:a16="http://schemas.microsoft.com/office/drawing/2014/main" id="{E6465705-4791-D9F8-CF4C-6E037567B7E7}"/>
                  </a:ext>
                </a:extLst>
              </p:cNvPr>
              <p:cNvSpPr/>
              <p:nvPr/>
            </p:nvSpPr>
            <p:spPr>
              <a:xfrm rot="5400000">
                <a:off x="4835345" y="2677777"/>
                <a:ext cx="447765" cy="591849"/>
              </a:xfrm>
              <a:prstGeom prst="bentUpArrow">
                <a:avLst>
                  <a:gd name="adj1" fmla="val 6611"/>
                  <a:gd name="adj2" fmla="val 7033"/>
                  <a:gd name="adj3" fmla="val 30914"/>
                </a:avLst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698E5794-27B7-F2EB-8E6A-0FFE5921FC05}"/>
                </a:ext>
              </a:extLst>
            </p:cNvPr>
            <p:cNvSpPr/>
            <p:nvPr/>
          </p:nvSpPr>
          <p:spPr>
            <a:xfrm flipH="1">
              <a:off x="906944" y="4836400"/>
              <a:ext cx="450373" cy="486769"/>
            </a:xfrm>
            <a:prstGeom prst="roundRect">
              <a:avLst/>
            </a:prstGeom>
            <a:solidFill>
              <a:srgbClr val="20A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C06AD53-1867-3450-F40A-B07C24D6DE14}"/>
                </a:ext>
              </a:extLst>
            </p:cNvPr>
            <p:cNvSpPr/>
            <p:nvPr/>
          </p:nvSpPr>
          <p:spPr>
            <a:xfrm flipH="1">
              <a:off x="911539" y="4815214"/>
              <a:ext cx="450373" cy="82657"/>
            </a:xfrm>
            <a:prstGeom prst="rect">
              <a:avLst/>
            </a:prstGeom>
            <a:solidFill>
              <a:srgbClr val="D2DA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D38B7E06-4007-8154-7464-5A1B36E15EA3}"/>
                </a:ext>
              </a:extLst>
            </p:cNvPr>
            <p:cNvSpPr/>
            <p:nvPr/>
          </p:nvSpPr>
          <p:spPr>
            <a:xfrm flipH="1">
              <a:off x="-61587" y="3437624"/>
              <a:ext cx="781540" cy="9838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81C4C70F-DF69-5314-0186-D5CC5DE711AF}"/>
                </a:ext>
              </a:extLst>
            </p:cNvPr>
            <p:cNvSpPr/>
            <p:nvPr/>
          </p:nvSpPr>
          <p:spPr>
            <a:xfrm flipH="1">
              <a:off x="2092" y="3923611"/>
              <a:ext cx="681239" cy="516367"/>
            </a:xfrm>
            <a:prstGeom prst="roundRect">
              <a:avLst/>
            </a:prstGeom>
            <a:solidFill>
              <a:srgbClr val="20AFE8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B824E1B9-7785-30C1-E09D-80D10D8A0270}"/>
                </a:ext>
              </a:extLst>
            </p:cNvPr>
            <p:cNvSpPr/>
            <p:nvPr/>
          </p:nvSpPr>
          <p:spPr>
            <a:xfrm flipH="1">
              <a:off x="675159" y="3949341"/>
              <a:ext cx="211940" cy="9838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27A02BE6-A521-E023-BA53-6F23651E247E}"/>
                </a:ext>
              </a:extLst>
            </p:cNvPr>
            <p:cNvSpPr/>
            <p:nvPr/>
          </p:nvSpPr>
          <p:spPr>
            <a:xfrm flipH="1">
              <a:off x="2091" y="3911745"/>
              <a:ext cx="685992" cy="9838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EE352908-14BC-A021-181C-1F45872102F3}"/>
                </a:ext>
              </a:extLst>
            </p:cNvPr>
            <p:cNvSpPr/>
            <p:nvPr/>
          </p:nvSpPr>
          <p:spPr>
            <a:xfrm flipH="1">
              <a:off x="354734" y="4005595"/>
              <a:ext cx="541249" cy="40508"/>
            </a:xfrm>
            <a:prstGeom prst="roundRect">
              <a:avLst/>
            </a:prstGeom>
            <a:solidFill>
              <a:srgbClr val="20AFE8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63480BA-F985-D788-15B9-C82795D8EA9C}"/>
                </a:ext>
              </a:extLst>
            </p:cNvPr>
            <p:cNvSpPr txBox="1"/>
            <p:nvPr/>
          </p:nvSpPr>
          <p:spPr>
            <a:xfrm flipH="1">
              <a:off x="777790" y="4952246"/>
              <a:ext cx="701918" cy="413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Aqueous </a:t>
              </a:r>
            </a:p>
            <a:p>
              <a:pPr algn="ctr"/>
              <a:r>
                <a:rPr lang="en-US" sz="1000" dirty="0"/>
                <a:t>Effluent</a:t>
              </a:r>
            </a:p>
          </p:txBody>
        </p:sp>
        <p:sp>
          <p:nvSpPr>
            <p:cNvPr id="72" name="Flowchart: Connector 71">
              <a:extLst>
                <a:ext uri="{FF2B5EF4-FFF2-40B4-BE49-F238E27FC236}">
                  <a16:creationId xmlns:a16="http://schemas.microsoft.com/office/drawing/2014/main" id="{FC83BF7D-E9B2-9472-97DC-55D69E1DAF89}"/>
                </a:ext>
              </a:extLst>
            </p:cNvPr>
            <p:cNvSpPr/>
            <p:nvPr/>
          </p:nvSpPr>
          <p:spPr>
            <a:xfrm flipH="1">
              <a:off x="555644" y="3610574"/>
              <a:ext cx="72942" cy="98389"/>
            </a:xfrm>
            <a:prstGeom prst="flowChartConnector">
              <a:avLst/>
            </a:prstGeom>
            <a:solidFill>
              <a:srgbClr val="20A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0A6CBE42-9AA4-B6C8-693B-584A716ED8BF}"/>
                </a:ext>
              </a:extLst>
            </p:cNvPr>
            <p:cNvGrpSpPr/>
            <p:nvPr/>
          </p:nvGrpSpPr>
          <p:grpSpPr>
            <a:xfrm flipH="1">
              <a:off x="560441" y="3302347"/>
              <a:ext cx="72942" cy="760358"/>
              <a:chOff x="10072580" y="4581660"/>
              <a:chExt cx="102980" cy="858164"/>
            </a:xfrm>
            <a:solidFill>
              <a:srgbClr val="20AFE8"/>
            </a:solidFill>
          </p:grpSpPr>
          <p:sp>
            <p:nvSpPr>
              <p:cNvPr id="124" name="Flowchart: Connector 123">
                <a:extLst>
                  <a:ext uri="{FF2B5EF4-FFF2-40B4-BE49-F238E27FC236}">
                    <a16:creationId xmlns:a16="http://schemas.microsoft.com/office/drawing/2014/main" id="{26686FEA-0EB1-1CF6-371A-7DB8569CD7EF}"/>
                  </a:ext>
                </a:extLst>
              </p:cNvPr>
              <p:cNvSpPr/>
              <p:nvPr/>
            </p:nvSpPr>
            <p:spPr>
              <a:xfrm>
                <a:off x="10072580" y="4581660"/>
                <a:ext cx="82544" cy="111045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Flowchart: Connector 124">
                <a:extLst>
                  <a:ext uri="{FF2B5EF4-FFF2-40B4-BE49-F238E27FC236}">
                    <a16:creationId xmlns:a16="http://schemas.microsoft.com/office/drawing/2014/main" id="{848CBD02-4DE7-669A-BE08-BDE9EC2E7AB7}"/>
                  </a:ext>
                </a:extLst>
              </p:cNvPr>
              <p:cNvSpPr/>
              <p:nvPr/>
            </p:nvSpPr>
            <p:spPr>
              <a:xfrm>
                <a:off x="10093016" y="5328779"/>
                <a:ext cx="82544" cy="111045"/>
              </a:xfrm>
              <a:prstGeom prst="flowChartConnector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Flowchart: Connector 73">
              <a:extLst>
                <a:ext uri="{FF2B5EF4-FFF2-40B4-BE49-F238E27FC236}">
                  <a16:creationId xmlns:a16="http://schemas.microsoft.com/office/drawing/2014/main" id="{36E300C5-DCFD-1104-1038-E5F38AD540A8}"/>
                </a:ext>
              </a:extLst>
            </p:cNvPr>
            <p:cNvSpPr/>
            <p:nvPr/>
          </p:nvSpPr>
          <p:spPr>
            <a:xfrm flipH="1">
              <a:off x="869114" y="4064490"/>
              <a:ext cx="72942" cy="98389"/>
            </a:xfrm>
            <a:prstGeom prst="flowChartConnector">
              <a:avLst/>
            </a:prstGeom>
            <a:solidFill>
              <a:srgbClr val="20A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lowchart: Connector 74">
              <a:extLst>
                <a:ext uri="{FF2B5EF4-FFF2-40B4-BE49-F238E27FC236}">
                  <a16:creationId xmlns:a16="http://schemas.microsoft.com/office/drawing/2014/main" id="{193431E0-1534-8E66-88DA-BBD3519AEA41}"/>
                </a:ext>
              </a:extLst>
            </p:cNvPr>
            <p:cNvSpPr/>
            <p:nvPr/>
          </p:nvSpPr>
          <p:spPr>
            <a:xfrm flipH="1">
              <a:off x="889732" y="4273217"/>
              <a:ext cx="72942" cy="98389"/>
            </a:xfrm>
            <a:prstGeom prst="flowChartConnector">
              <a:avLst/>
            </a:prstGeom>
            <a:solidFill>
              <a:srgbClr val="20A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lowchart: Connector 75">
              <a:extLst>
                <a:ext uri="{FF2B5EF4-FFF2-40B4-BE49-F238E27FC236}">
                  <a16:creationId xmlns:a16="http://schemas.microsoft.com/office/drawing/2014/main" id="{73616407-0FAB-4B50-2E90-F92B5167E9CD}"/>
                </a:ext>
              </a:extLst>
            </p:cNvPr>
            <p:cNvSpPr/>
            <p:nvPr/>
          </p:nvSpPr>
          <p:spPr>
            <a:xfrm flipH="1">
              <a:off x="1141529" y="4841165"/>
              <a:ext cx="72942" cy="98389"/>
            </a:xfrm>
            <a:prstGeom prst="flowChartConnector">
              <a:avLst/>
            </a:prstGeom>
            <a:solidFill>
              <a:srgbClr val="20AF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46681FA4-1C64-3DD0-7908-2528960C53EC}"/>
                </a:ext>
              </a:extLst>
            </p:cNvPr>
            <p:cNvGrpSpPr/>
            <p:nvPr/>
          </p:nvGrpSpPr>
          <p:grpSpPr>
            <a:xfrm flipH="1">
              <a:off x="387768" y="2637639"/>
              <a:ext cx="74143" cy="1506328"/>
              <a:chOff x="11241033" y="4249370"/>
              <a:chExt cx="74009" cy="1280011"/>
            </a:xfrm>
          </p:grpSpPr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309B0C3-91DE-6A6A-90B5-C6F75314D424}"/>
                  </a:ext>
                </a:extLst>
              </p:cNvPr>
              <p:cNvSpPr/>
              <p:nvPr/>
            </p:nvSpPr>
            <p:spPr>
              <a:xfrm>
                <a:off x="11255179" y="4249370"/>
                <a:ext cx="45719" cy="128001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74C3FDD2-38B6-D084-1F6F-D88BAFBC75CA}"/>
                  </a:ext>
                </a:extLst>
              </p:cNvPr>
              <p:cNvSpPr/>
              <p:nvPr/>
            </p:nvSpPr>
            <p:spPr>
              <a:xfrm flipH="1">
                <a:off x="11241033" y="4249370"/>
                <a:ext cx="74009" cy="393219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93C0B404-3C47-800A-80D2-CDECFD5242BC}"/>
                </a:ext>
              </a:extLst>
            </p:cNvPr>
            <p:cNvSpPr txBox="1"/>
            <p:nvPr/>
          </p:nvSpPr>
          <p:spPr>
            <a:xfrm flipH="1">
              <a:off x="921556" y="2009566"/>
              <a:ext cx="2051567" cy="285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Conductivity Probe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3C74E343-B41F-0FD5-650F-0D1FE02E38A0}"/>
                </a:ext>
              </a:extLst>
            </p:cNvPr>
            <p:cNvSpPr/>
            <p:nvPr/>
          </p:nvSpPr>
          <p:spPr>
            <a:xfrm flipH="1">
              <a:off x="275067" y="2637639"/>
              <a:ext cx="45499" cy="17725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4DA1822-6676-4E9D-A016-44FD7A6143BE}"/>
                </a:ext>
              </a:extLst>
            </p:cNvPr>
            <p:cNvSpPr/>
            <p:nvPr/>
          </p:nvSpPr>
          <p:spPr>
            <a:xfrm>
              <a:off x="262111" y="2637639"/>
              <a:ext cx="70811" cy="54451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185B21C-7237-6265-ED2B-1E5876C68699}"/>
                </a:ext>
              </a:extLst>
            </p:cNvPr>
            <p:cNvSpPr txBox="1"/>
            <p:nvPr/>
          </p:nvSpPr>
          <p:spPr>
            <a:xfrm flipH="1">
              <a:off x="921556" y="2246666"/>
              <a:ext cx="1786275" cy="285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pH Probe</a:t>
              </a: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6C83A5CE-0C24-B308-8756-F52495382391}"/>
                </a:ext>
              </a:extLst>
            </p:cNvPr>
            <p:cNvGrpSpPr/>
            <p:nvPr/>
          </p:nvGrpSpPr>
          <p:grpSpPr>
            <a:xfrm flipH="1">
              <a:off x="166199" y="2632684"/>
              <a:ext cx="55677" cy="1613806"/>
              <a:chOff x="11611041" y="4244237"/>
              <a:chExt cx="74009" cy="1280011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8D0A360A-E188-12C3-6CCB-D112B42EE421}"/>
                  </a:ext>
                </a:extLst>
              </p:cNvPr>
              <p:cNvSpPr/>
              <p:nvPr/>
            </p:nvSpPr>
            <p:spPr>
              <a:xfrm>
                <a:off x="11625187" y="4244237"/>
                <a:ext cx="45719" cy="128001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A1B3B4CC-3F7B-46F1-98A4-F014DA7BF0DC}"/>
                  </a:ext>
                </a:extLst>
              </p:cNvPr>
              <p:cNvSpPr/>
              <p:nvPr/>
            </p:nvSpPr>
            <p:spPr>
              <a:xfrm flipH="1">
                <a:off x="11611041" y="4244237"/>
                <a:ext cx="74009" cy="393219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3" name="Arrow: Bent-Up 82">
              <a:extLst>
                <a:ext uri="{FF2B5EF4-FFF2-40B4-BE49-F238E27FC236}">
                  <a16:creationId xmlns:a16="http://schemas.microsoft.com/office/drawing/2014/main" id="{CA21A65C-3F0F-8059-F249-3F1DCC91E60A}"/>
                </a:ext>
              </a:extLst>
            </p:cNvPr>
            <p:cNvSpPr/>
            <p:nvPr/>
          </p:nvSpPr>
          <p:spPr>
            <a:xfrm flipH="1" flipV="1">
              <a:off x="387768" y="2278215"/>
              <a:ext cx="593490" cy="344252"/>
            </a:xfrm>
            <a:prstGeom prst="bentUpArrow">
              <a:avLst>
                <a:gd name="adj1" fmla="val 9957"/>
                <a:gd name="adj2" fmla="val 9998"/>
                <a:gd name="adj3" fmla="val 19194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Arrow: Bent-Up 83">
              <a:extLst>
                <a:ext uri="{FF2B5EF4-FFF2-40B4-BE49-F238E27FC236}">
                  <a16:creationId xmlns:a16="http://schemas.microsoft.com/office/drawing/2014/main" id="{47818164-3EB5-2F01-8F66-5D46B92B9016}"/>
                </a:ext>
              </a:extLst>
            </p:cNvPr>
            <p:cNvSpPr/>
            <p:nvPr/>
          </p:nvSpPr>
          <p:spPr>
            <a:xfrm flipH="1" flipV="1">
              <a:off x="263698" y="2134633"/>
              <a:ext cx="717561" cy="498051"/>
            </a:xfrm>
            <a:prstGeom prst="bentUpArrow">
              <a:avLst>
                <a:gd name="adj1" fmla="val 6611"/>
                <a:gd name="adj2" fmla="val 6194"/>
                <a:gd name="adj3" fmla="val 15442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Arrow: Bent-Up 84">
              <a:extLst>
                <a:ext uri="{FF2B5EF4-FFF2-40B4-BE49-F238E27FC236}">
                  <a16:creationId xmlns:a16="http://schemas.microsoft.com/office/drawing/2014/main" id="{0E678B93-71A6-5B8E-3CD0-A8E1569A3127}"/>
                </a:ext>
              </a:extLst>
            </p:cNvPr>
            <p:cNvSpPr/>
            <p:nvPr/>
          </p:nvSpPr>
          <p:spPr>
            <a:xfrm flipH="1" flipV="1">
              <a:off x="166056" y="1980274"/>
              <a:ext cx="815203" cy="644606"/>
            </a:xfrm>
            <a:prstGeom prst="bentUpArrow">
              <a:avLst>
                <a:gd name="adj1" fmla="val 4824"/>
                <a:gd name="adj2" fmla="val 5003"/>
                <a:gd name="adj3" fmla="val 11587"/>
              </a:avLst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B0F39AA-7EA8-0A45-03F7-F480F65A5D95}"/>
                </a:ext>
              </a:extLst>
            </p:cNvPr>
            <p:cNvSpPr txBox="1"/>
            <p:nvPr/>
          </p:nvSpPr>
          <p:spPr>
            <a:xfrm flipH="1">
              <a:off x="921556" y="1772465"/>
              <a:ext cx="2034668" cy="285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Temperature Probe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DF7AA4F-6639-AF3B-567E-C26580FB26B1}"/>
                </a:ext>
              </a:extLst>
            </p:cNvPr>
            <p:cNvSpPr txBox="1"/>
            <p:nvPr/>
          </p:nvSpPr>
          <p:spPr>
            <a:xfrm>
              <a:off x="6906840" y="1269413"/>
              <a:ext cx="2125937" cy="3812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Organic Sensors 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64979AB-E709-BFD0-4010-F490585306EF}"/>
                </a:ext>
              </a:extLst>
            </p:cNvPr>
            <p:cNvSpPr txBox="1"/>
            <p:nvPr/>
          </p:nvSpPr>
          <p:spPr>
            <a:xfrm>
              <a:off x="8463" y="1269414"/>
              <a:ext cx="2237278" cy="3812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Aqueous Sensors 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DED84331-E6DD-7458-75BC-AEFDEBA294C2}"/>
                </a:ext>
              </a:extLst>
            </p:cNvPr>
            <p:cNvGrpSpPr/>
            <p:nvPr/>
          </p:nvGrpSpPr>
          <p:grpSpPr>
            <a:xfrm>
              <a:off x="2534672" y="3110308"/>
              <a:ext cx="977957" cy="476607"/>
              <a:chOff x="3678423" y="4223282"/>
              <a:chExt cx="1103753" cy="537914"/>
            </a:xfrm>
          </p:grpSpPr>
          <p:sp>
            <p:nvSpPr>
              <p:cNvPr id="118" name="Rectangle: Rounded Corners 117">
                <a:extLst>
                  <a:ext uri="{FF2B5EF4-FFF2-40B4-BE49-F238E27FC236}">
                    <a16:creationId xmlns:a16="http://schemas.microsoft.com/office/drawing/2014/main" id="{856FC1B8-0AC7-354E-563F-AE41218B4881}"/>
                  </a:ext>
                </a:extLst>
              </p:cNvPr>
              <p:cNvSpPr/>
              <p:nvPr/>
            </p:nvSpPr>
            <p:spPr>
              <a:xfrm>
                <a:off x="3678423" y="4256796"/>
                <a:ext cx="1103753" cy="455577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70C0"/>
                  </a:gs>
                  <a:gs pos="22000">
                    <a:srgbClr val="FFFF00"/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6D4A2265-2382-9923-7E6E-B5E663C91933}"/>
                  </a:ext>
                </a:extLst>
              </p:cNvPr>
              <p:cNvSpPr txBox="1"/>
              <p:nvPr/>
            </p:nvSpPr>
            <p:spPr>
              <a:xfrm>
                <a:off x="3704321" y="4223282"/>
                <a:ext cx="1031795" cy="537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Aqueous </a:t>
                </a:r>
              </a:p>
              <a:p>
                <a:pPr algn="ctr"/>
                <a:r>
                  <a:rPr lang="en-US" sz="1200" b="1" dirty="0"/>
                  <a:t>Heater</a:t>
                </a:r>
              </a:p>
            </p:txBody>
          </p: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4EC062D-0199-1E5B-3957-38E63A01BDA1}"/>
                </a:ext>
              </a:extLst>
            </p:cNvPr>
            <p:cNvSpPr txBox="1"/>
            <p:nvPr/>
          </p:nvSpPr>
          <p:spPr>
            <a:xfrm>
              <a:off x="-39827" y="4419822"/>
              <a:ext cx="741746" cy="413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Aqueous </a:t>
              </a:r>
            </a:p>
            <a:p>
              <a:r>
                <a:rPr lang="en-US" sz="1000" dirty="0"/>
                <a:t>Beaker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6EC07F9-4101-BA49-9182-F454B50F98DA}"/>
                </a:ext>
              </a:extLst>
            </p:cNvPr>
            <p:cNvSpPr txBox="1"/>
            <p:nvPr/>
          </p:nvSpPr>
          <p:spPr>
            <a:xfrm>
              <a:off x="8356249" y="4343761"/>
              <a:ext cx="733668" cy="413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Organic </a:t>
              </a:r>
            </a:p>
            <a:p>
              <a:r>
                <a:rPr lang="en-US" sz="1000" dirty="0"/>
                <a:t>Beaker</a:t>
              </a: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D72AE9A9-B463-76DB-7866-B38A31AC729C}"/>
                </a:ext>
              </a:extLst>
            </p:cNvPr>
            <p:cNvGrpSpPr/>
            <p:nvPr/>
          </p:nvGrpSpPr>
          <p:grpSpPr>
            <a:xfrm flipH="1">
              <a:off x="5709548" y="3111228"/>
              <a:ext cx="977957" cy="476608"/>
              <a:chOff x="3678423" y="4248232"/>
              <a:chExt cx="1103753" cy="537914"/>
            </a:xfrm>
          </p:grpSpPr>
          <p:sp>
            <p:nvSpPr>
              <p:cNvPr id="116" name="Rectangle: Rounded Corners 115">
                <a:extLst>
                  <a:ext uri="{FF2B5EF4-FFF2-40B4-BE49-F238E27FC236}">
                    <a16:creationId xmlns:a16="http://schemas.microsoft.com/office/drawing/2014/main" id="{CBF7695E-22B6-F09D-76E2-3C989C73C3B9}"/>
                  </a:ext>
                </a:extLst>
              </p:cNvPr>
              <p:cNvSpPr/>
              <p:nvPr/>
            </p:nvSpPr>
            <p:spPr>
              <a:xfrm>
                <a:off x="3678423" y="4256796"/>
                <a:ext cx="1103753" cy="455577"/>
              </a:xfrm>
              <a:prstGeom prst="roundRect">
                <a:avLst/>
              </a:prstGeom>
              <a:gradFill flip="none" rotWithShape="1">
                <a:gsLst>
                  <a:gs pos="0">
                    <a:srgbClr val="0070C0"/>
                  </a:gs>
                  <a:gs pos="22000">
                    <a:srgbClr val="FFFF00"/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0E1BC624-FD25-28AA-C1CA-04308D15A3E6}"/>
                  </a:ext>
                </a:extLst>
              </p:cNvPr>
              <p:cNvSpPr txBox="1"/>
              <p:nvPr/>
            </p:nvSpPr>
            <p:spPr>
              <a:xfrm>
                <a:off x="3761699" y="4248232"/>
                <a:ext cx="915062" cy="537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Organic</a:t>
                </a:r>
              </a:p>
              <a:p>
                <a:pPr algn="ctr"/>
                <a:r>
                  <a:rPr lang="en-US" sz="1200" b="1" dirty="0"/>
                  <a:t>Heater</a:t>
                </a:r>
              </a:p>
            </p:txBody>
          </p:sp>
        </p:grpSp>
        <p:pic>
          <p:nvPicPr>
            <p:cNvPr id="104" name="Graphic 103" descr="High voltage outline">
              <a:extLst>
                <a:ext uri="{FF2B5EF4-FFF2-40B4-BE49-F238E27FC236}">
                  <a16:creationId xmlns:a16="http://schemas.microsoft.com/office/drawing/2014/main" id="{A97D4052-861B-033E-E8DB-F1D075703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966774" y="1796083"/>
              <a:ext cx="490858" cy="490858"/>
            </a:xfrm>
            <a:prstGeom prst="rect">
              <a:avLst/>
            </a:prstGeom>
          </p:spPr>
        </p:pic>
      </p:grpSp>
      <p:sp>
        <p:nvSpPr>
          <p:cNvPr id="170" name="TextBox 169">
            <a:extLst>
              <a:ext uri="{FF2B5EF4-FFF2-40B4-BE49-F238E27FC236}">
                <a16:creationId xmlns:a16="http://schemas.microsoft.com/office/drawing/2014/main" id="{275B5CB1-92F5-8F75-CCF0-6A8C4E02553E}"/>
              </a:ext>
            </a:extLst>
          </p:cNvPr>
          <p:cNvSpPr txBox="1"/>
          <p:nvPr/>
        </p:nvSpPr>
        <p:spPr>
          <a:xfrm>
            <a:off x="3434579" y="4185205"/>
            <a:ext cx="1171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Aqueous </a:t>
            </a:r>
          </a:p>
          <a:p>
            <a:pPr algn="ctr"/>
            <a:r>
              <a:rPr lang="en-US" sz="1200" b="1" dirty="0"/>
              <a:t>Flow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A5E3829B-6F78-EDF3-0CB5-CA96946D8878}"/>
              </a:ext>
            </a:extLst>
          </p:cNvPr>
          <p:cNvSpPr txBox="1"/>
          <p:nvPr/>
        </p:nvSpPr>
        <p:spPr>
          <a:xfrm>
            <a:off x="7476086" y="4152197"/>
            <a:ext cx="1171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Organic </a:t>
            </a:r>
          </a:p>
          <a:p>
            <a:pPr algn="ctr"/>
            <a:r>
              <a:rPr lang="en-US" sz="1200" b="1" dirty="0"/>
              <a:t>Flow</a:t>
            </a:r>
          </a:p>
        </p:txBody>
      </p:sp>
      <p:pic>
        <p:nvPicPr>
          <p:cNvPr id="172" name="Picture 4" descr="Cold Room Temperatures - Store At Room Temperature Icon - 828x828 PNG  Download - PNGkit">
            <a:extLst>
              <a:ext uri="{FF2B5EF4-FFF2-40B4-BE49-F238E27FC236}">
                <a16:creationId xmlns:a16="http://schemas.microsoft.com/office/drawing/2014/main" id="{0E93A9FB-FF2A-F947-68AA-3C1057281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318" y="3563441"/>
            <a:ext cx="421703" cy="48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8885AF64-43A1-80AC-51ED-04D0FBC2C92A}"/>
              </a:ext>
            </a:extLst>
          </p:cNvPr>
          <p:cNvSpPr/>
          <p:nvPr/>
        </p:nvSpPr>
        <p:spPr>
          <a:xfrm>
            <a:off x="6275778" y="2405464"/>
            <a:ext cx="78101" cy="27699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AD58E4DC-8C1A-7DEE-D2F6-5A21DF8CA05B}"/>
              </a:ext>
            </a:extLst>
          </p:cNvPr>
          <p:cNvSpPr/>
          <p:nvPr/>
        </p:nvSpPr>
        <p:spPr>
          <a:xfrm>
            <a:off x="6265725" y="3342291"/>
            <a:ext cx="78101" cy="27699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: Rounded Corners 174">
            <a:extLst>
              <a:ext uri="{FF2B5EF4-FFF2-40B4-BE49-F238E27FC236}">
                <a16:creationId xmlns:a16="http://schemas.microsoft.com/office/drawing/2014/main" id="{0B08B7FA-2070-2B95-CB8F-4ACA5220324A}"/>
              </a:ext>
            </a:extLst>
          </p:cNvPr>
          <p:cNvSpPr/>
          <p:nvPr/>
        </p:nvSpPr>
        <p:spPr>
          <a:xfrm rot="5400000">
            <a:off x="6009642" y="3998204"/>
            <a:ext cx="78101" cy="27699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A14A5DD-84AA-1637-614E-6B054ECC5384}"/>
              </a:ext>
            </a:extLst>
          </p:cNvPr>
          <p:cNvSpPr txBox="1"/>
          <p:nvPr/>
        </p:nvSpPr>
        <p:spPr>
          <a:xfrm flipH="1">
            <a:off x="6267595" y="2160658"/>
            <a:ext cx="1535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Multimodal sensor</a:t>
            </a:r>
          </a:p>
        </p:txBody>
      </p: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CED8DBF0-9B02-E9E2-C2C8-CEB1AEDEBDBA}"/>
              </a:ext>
            </a:extLst>
          </p:cNvPr>
          <p:cNvCxnSpPr>
            <a:cxnSpLocks/>
            <a:stCxn id="176" idx="2"/>
          </p:cNvCxnSpPr>
          <p:nvPr/>
        </p:nvCxnSpPr>
        <p:spPr>
          <a:xfrm flipH="1">
            <a:off x="6444789" y="2437656"/>
            <a:ext cx="590612" cy="178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067E62C4-3848-305F-A060-1CC6F6B21316}"/>
              </a:ext>
            </a:extLst>
          </p:cNvPr>
          <p:cNvCxnSpPr>
            <a:cxnSpLocks/>
            <a:stCxn id="176" idx="2"/>
          </p:cNvCxnSpPr>
          <p:nvPr/>
        </p:nvCxnSpPr>
        <p:spPr>
          <a:xfrm flipH="1">
            <a:off x="6369251" y="2437657"/>
            <a:ext cx="666150" cy="863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5C16E30D-850B-04A8-DEBB-1416410654E5}"/>
              </a:ext>
            </a:extLst>
          </p:cNvPr>
          <p:cNvCxnSpPr>
            <a:cxnSpLocks/>
            <a:stCxn id="176" idx="2"/>
          </p:cNvCxnSpPr>
          <p:nvPr/>
        </p:nvCxnSpPr>
        <p:spPr>
          <a:xfrm flipH="1">
            <a:off x="6256421" y="2437657"/>
            <a:ext cx="778981" cy="16071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6" name="Rectangle 185">
            <a:extLst>
              <a:ext uri="{FF2B5EF4-FFF2-40B4-BE49-F238E27FC236}">
                <a16:creationId xmlns:a16="http://schemas.microsoft.com/office/drawing/2014/main" id="{1715702B-1568-D26E-2AA0-6ACAB1ADF828}"/>
              </a:ext>
            </a:extLst>
          </p:cNvPr>
          <p:cNvSpPr/>
          <p:nvPr/>
        </p:nvSpPr>
        <p:spPr>
          <a:xfrm>
            <a:off x="4609028" y="5635487"/>
            <a:ext cx="1324934" cy="35169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Infrasound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05057754-9DA9-0E0A-BE55-50B01201ED25}"/>
              </a:ext>
            </a:extLst>
          </p:cNvPr>
          <p:cNvSpPr/>
          <p:nvPr/>
        </p:nvSpPr>
        <p:spPr>
          <a:xfrm>
            <a:off x="4609028" y="6070578"/>
            <a:ext cx="1324934" cy="3516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Seismic</a:t>
            </a:r>
          </a:p>
        </p:txBody>
      </p:sp>
      <p:pic>
        <p:nvPicPr>
          <p:cNvPr id="168" name="Graphic 167" descr="Camera outline">
            <a:extLst>
              <a:ext uri="{FF2B5EF4-FFF2-40B4-BE49-F238E27FC236}">
                <a16:creationId xmlns:a16="http://schemas.microsoft.com/office/drawing/2014/main" id="{9D0817F9-8A6E-1BEC-1ED6-ABE3B349CB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11815" y="5846265"/>
            <a:ext cx="441513" cy="573443"/>
          </a:xfrm>
          <a:prstGeom prst="rect">
            <a:avLst/>
          </a:prstGeom>
        </p:spPr>
      </p:pic>
      <p:sp>
        <p:nvSpPr>
          <p:cNvPr id="179" name="TextBox 178">
            <a:extLst>
              <a:ext uri="{FF2B5EF4-FFF2-40B4-BE49-F238E27FC236}">
                <a16:creationId xmlns:a16="http://schemas.microsoft.com/office/drawing/2014/main" id="{807847D1-B400-0868-687F-787165FFE13A}"/>
              </a:ext>
            </a:extLst>
          </p:cNvPr>
          <p:cNvSpPr txBox="1"/>
          <p:nvPr/>
        </p:nvSpPr>
        <p:spPr>
          <a:xfrm>
            <a:off x="6275777" y="5636790"/>
            <a:ext cx="13869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Thermal Camera</a:t>
            </a:r>
          </a:p>
        </p:txBody>
      </p:sp>
    </p:spTree>
    <p:extLst>
      <p:ext uri="{BB962C8B-B14F-4D97-AF65-F5344CB8AC3E}">
        <p14:creationId xmlns:p14="http://schemas.microsoft.com/office/powerpoint/2010/main" val="3671782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EF41ED14-8C5D-99F3-4775-B35C3B6AC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797" y="1510918"/>
            <a:ext cx="7233795" cy="4069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784A26-0A2D-406D-95D4-73F145536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Atypical sensors can generate new insights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C0012-94FD-731A-25CB-3B8245E57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655" y="1516206"/>
            <a:ext cx="5380439" cy="4351338"/>
          </a:xfrm>
        </p:spPr>
        <p:txBody>
          <a:bodyPr/>
          <a:lstStyle/>
          <a:p>
            <a:r>
              <a:rPr lang="en-US" dirty="0"/>
              <a:t>Colorimetric sensors monitor the organic concentration throughout the process.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 organic present (color of container)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Organic slowly introduced in the solution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Concentration of organic increasing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CC78BC9D-1AE6-8000-7146-7CAD8567BCC4}"/>
              </a:ext>
            </a:extLst>
          </p:cNvPr>
          <p:cNvSpPr/>
          <p:nvPr/>
        </p:nvSpPr>
        <p:spPr>
          <a:xfrm rot="5400000">
            <a:off x="7063052" y="1241111"/>
            <a:ext cx="219770" cy="127348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981E33E9-D376-C984-2DD0-7C72AE060601}"/>
              </a:ext>
            </a:extLst>
          </p:cNvPr>
          <p:cNvSpPr/>
          <p:nvPr/>
        </p:nvSpPr>
        <p:spPr>
          <a:xfrm rot="5400000">
            <a:off x="8137373" y="1481486"/>
            <a:ext cx="211921" cy="78489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934C622A-D633-3772-CBCE-F7CD0F98B0B5}"/>
              </a:ext>
            </a:extLst>
          </p:cNvPr>
          <p:cNvSpPr/>
          <p:nvPr/>
        </p:nvSpPr>
        <p:spPr>
          <a:xfrm rot="5400000">
            <a:off x="10052212" y="364676"/>
            <a:ext cx="243915" cy="2994369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9A7CBF-9403-5DD0-1597-5423E5697858}"/>
              </a:ext>
            </a:extLst>
          </p:cNvPr>
          <p:cNvSpPr txBox="1"/>
          <p:nvPr/>
        </p:nvSpPr>
        <p:spPr>
          <a:xfrm>
            <a:off x="6984424" y="145372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C046DA-3427-7311-0DFB-1CA62A0B3EEB}"/>
              </a:ext>
            </a:extLst>
          </p:cNvPr>
          <p:cNvSpPr txBox="1"/>
          <p:nvPr/>
        </p:nvSpPr>
        <p:spPr>
          <a:xfrm>
            <a:off x="8069401" y="145372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95530C-5BCE-EF54-CB25-F9891C6F66E2}"/>
              </a:ext>
            </a:extLst>
          </p:cNvPr>
          <p:cNvSpPr txBox="1"/>
          <p:nvPr/>
        </p:nvSpPr>
        <p:spPr>
          <a:xfrm>
            <a:off x="9985656" y="143992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</a:t>
            </a:r>
          </a:p>
        </p:txBody>
      </p:sp>
      <p:pic>
        <p:nvPicPr>
          <p:cNvPr id="12" name="Picture 11" descr="A picture containing floor, indoor&#10;&#10;Description automatically generated">
            <a:extLst>
              <a:ext uri="{FF2B5EF4-FFF2-40B4-BE49-F238E27FC236}">
                <a16:creationId xmlns:a16="http://schemas.microsoft.com/office/drawing/2014/main" id="{59E6F546-B36D-0C01-227C-07E0FC4A45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60" t="8863" r="20413" b="21238"/>
          <a:stretch/>
        </p:blipFill>
        <p:spPr>
          <a:xfrm>
            <a:off x="789479" y="4120686"/>
            <a:ext cx="1495625" cy="2535176"/>
          </a:xfrm>
          <a:prstGeom prst="rect">
            <a:avLst/>
          </a:prstGeom>
        </p:spPr>
      </p:pic>
      <p:pic>
        <p:nvPicPr>
          <p:cNvPr id="13" name="Picture 12" descr="A picture containing indoor, miller&#10;&#10;Description automatically generated">
            <a:extLst>
              <a:ext uri="{FF2B5EF4-FFF2-40B4-BE49-F238E27FC236}">
                <a16:creationId xmlns:a16="http://schemas.microsoft.com/office/drawing/2014/main" id="{5DE28B99-B9C5-53FC-44FA-82ACC4CE5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638" y="4156007"/>
            <a:ext cx="1827775" cy="24370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6C7F2A7C-858A-E641-1654-FD0DA5207294}"/>
              </a:ext>
            </a:extLst>
          </p:cNvPr>
          <p:cNvSpPr/>
          <p:nvPr/>
        </p:nvSpPr>
        <p:spPr>
          <a:xfrm rot="10800000">
            <a:off x="3830276" y="5821914"/>
            <a:ext cx="816289" cy="655385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98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2119A-0EC1-55B6-880D-DC0780D39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Yolov5 is being used with an infrared camera to gauge the temperature of motors and contactors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AA6C9-108C-98D9-FA53-A15FAC91E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62" y="1770608"/>
            <a:ext cx="6765775" cy="4351338"/>
          </a:xfrm>
        </p:spPr>
        <p:txBody>
          <a:bodyPr/>
          <a:lstStyle/>
          <a:p>
            <a:r>
              <a:rPr lang="en-US" sz="2000" dirty="0"/>
              <a:t>Images from an infrared camera are processed to locate thermally active equipment (e.g., motors). </a:t>
            </a:r>
          </a:p>
          <a:p>
            <a:r>
              <a:rPr lang="en-US" sz="2000" dirty="0"/>
              <a:t>The approximate temperature is measured based on the color of the object.</a:t>
            </a:r>
          </a:p>
          <a:p>
            <a:r>
              <a:rPr lang="en-US" sz="2000" dirty="0"/>
              <a:t>This temperature is then used as a process variable to determine whether the component is “healthy” or “faulted.”</a:t>
            </a:r>
          </a:p>
          <a:p>
            <a:r>
              <a:rPr lang="en-US" sz="2000" dirty="0"/>
              <a:t>Instead of using one thermocouple per component, the infrared camera covers multiple units.</a:t>
            </a:r>
          </a:p>
        </p:txBody>
      </p:sp>
      <p:pic>
        <p:nvPicPr>
          <p:cNvPr id="7" name="Picture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5DE6D9DF-76C9-9F82-7F66-831CCC2F9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757" y="2051726"/>
            <a:ext cx="4258040" cy="31935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C63FCD-1DEA-720F-B512-FADE7F620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03" y="4813480"/>
            <a:ext cx="6199570" cy="13994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17EC55-DCD6-773F-93D7-93D7D18A15AA}"/>
              </a:ext>
            </a:extLst>
          </p:cNvPr>
          <p:cNvSpPr txBox="1"/>
          <p:nvPr/>
        </p:nvSpPr>
        <p:spPr>
          <a:xfrm>
            <a:off x="6543173" y="6304002"/>
            <a:ext cx="18265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effectLst/>
              </a:rPr>
              <a:t>He, K., Zhang, X., Ren, S., &amp; Sun, J. (2016). Deep Residual Learning for Image Recognition. </a:t>
            </a:r>
            <a:r>
              <a:rPr lang="en-US" sz="600" i="1" dirty="0">
                <a:effectLst/>
              </a:rPr>
              <a:t>Proceedings of the IEEE Conference on Computer Vision and Pattern Recognition</a:t>
            </a:r>
            <a:r>
              <a:rPr lang="en-US" sz="600" dirty="0">
                <a:effectLst/>
              </a:rPr>
              <a:t>, 8.</a:t>
            </a:r>
          </a:p>
          <a:p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21992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13701-5DFC-A845-ABEE-258D0E315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50" y="558602"/>
            <a:ext cx="7373863" cy="1008797"/>
          </a:xfrm>
        </p:spPr>
        <p:txBody>
          <a:bodyPr/>
          <a:lstStyle/>
          <a:p>
            <a:r>
              <a:rPr lang="en-US" dirty="0"/>
              <a:t>Contactor fault identified in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3E1C6-BA43-104A-8ACE-1179C840E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58" y="1253331"/>
            <a:ext cx="4430720" cy="4351338"/>
          </a:xfrm>
        </p:spPr>
        <p:txBody>
          <a:bodyPr/>
          <a:lstStyle/>
          <a:p>
            <a:r>
              <a:rPr lang="en-US" dirty="0"/>
              <a:t>An event caused a contactor to flood.</a:t>
            </a:r>
          </a:p>
          <a:p>
            <a:r>
              <a:rPr lang="en-US" dirty="0"/>
              <a:t>The entire event occurred within 10 seconds (initiation to shutoff).</a:t>
            </a:r>
          </a:p>
          <a:p>
            <a:r>
              <a:rPr lang="en-US" dirty="0"/>
              <a:t>It was captured by the vibrations and infrared cameras.</a:t>
            </a:r>
          </a:p>
          <a:p>
            <a:endParaRPr lang="en-US" dirty="0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A4F5D861-524E-14AB-9A5C-CA7BF9740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597" y="1063000"/>
            <a:ext cx="3366780" cy="25024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91C6B1-EB30-401C-0FE0-BFA15DDD9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134" y="1031376"/>
            <a:ext cx="3301275" cy="25024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796A3A-91BD-875D-F2CB-2020DB9B7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9372" y="3647673"/>
            <a:ext cx="3301275" cy="24938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6D3B32-2794-51F1-ED38-0FC85CB580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6054" y="3631800"/>
            <a:ext cx="3249434" cy="250968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E4A97BD-99F0-8737-ACE4-DC2E7FFC3249}"/>
              </a:ext>
            </a:extLst>
          </p:cNvPr>
          <p:cNvCxnSpPr/>
          <p:nvPr/>
        </p:nvCxnSpPr>
        <p:spPr>
          <a:xfrm>
            <a:off x="7919461" y="2417470"/>
            <a:ext cx="13931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7DD2DA7-7B60-F221-270D-7CF18D75C79C}"/>
              </a:ext>
            </a:extLst>
          </p:cNvPr>
          <p:cNvCxnSpPr/>
          <p:nvPr/>
        </p:nvCxnSpPr>
        <p:spPr>
          <a:xfrm>
            <a:off x="7969825" y="4740099"/>
            <a:ext cx="139318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CD7C9E6-0FF6-1AF2-B580-D9C50CA58014}"/>
              </a:ext>
            </a:extLst>
          </p:cNvPr>
          <p:cNvCxnSpPr>
            <a:cxnSpLocks/>
          </p:cNvCxnSpPr>
          <p:nvPr/>
        </p:nvCxnSpPr>
        <p:spPr>
          <a:xfrm flipH="1">
            <a:off x="8123639" y="3111102"/>
            <a:ext cx="1137295" cy="1119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0A72329-EC59-29B8-DA47-2C4B16CF4B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007" y="3769309"/>
            <a:ext cx="3732787" cy="27995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1A8DCF2-C07D-9A59-3EC0-6592616D7B7E}"/>
              </a:ext>
            </a:extLst>
          </p:cNvPr>
          <p:cNvSpPr/>
          <p:nvPr/>
        </p:nvSpPr>
        <p:spPr>
          <a:xfrm>
            <a:off x="3677222" y="4230572"/>
            <a:ext cx="667780" cy="75770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BDDD3C8D-930E-A589-8E92-791C0057402D}"/>
              </a:ext>
            </a:extLst>
          </p:cNvPr>
          <p:cNvSpPr/>
          <p:nvPr/>
        </p:nvSpPr>
        <p:spPr>
          <a:xfrm rot="10800000">
            <a:off x="3718455" y="4933158"/>
            <a:ext cx="589291" cy="84543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44EA51-05D7-E1D9-A4D2-71C12278A31F}"/>
              </a:ext>
            </a:extLst>
          </p:cNvPr>
          <p:cNvSpPr/>
          <p:nvPr/>
        </p:nvSpPr>
        <p:spPr>
          <a:xfrm>
            <a:off x="7142524" y="1031376"/>
            <a:ext cx="616140" cy="1930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3EB9C3-567B-B2F7-3113-4DCA8F6900A7}"/>
              </a:ext>
            </a:extLst>
          </p:cNvPr>
          <p:cNvSpPr/>
          <p:nvPr/>
        </p:nvSpPr>
        <p:spPr>
          <a:xfrm>
            <a:off x="10579700" y="3646086"/>
            <a:ext cx="616140" cy="1930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34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5F3D3914-8FC6-CCE7-6C38-BBAEA9C0F251}"/>
              </a:ext>
            </a:extLst>
          </p:cNvPr>
          <p:cNvSpPr/>
          <p:nvPr/>
        </p:nvSpPr>
        <p:spPr>
          <a:xfrm>
            <a:off x="6792711" y="4661340"/>
            <a:ext cx="920747" cy="5292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FCAF09C-F8DD-99AB-FFC7-6306F39C975E}"/>
              </a:ext>
            </a:extLst>
          </p:cNvPr>
          <p:cNvSpPr/>
          <p:nvPr/>
        </p:nvSpPr>
        <p:spPr>
          <a:xfrm>
            <a:off x="10643148" y="4995846"/>
            <a:ext cx="710328" cy="21584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2372B92-09D2-F570-F0A5-2A8669959C91}"/>
              </a:ext>
            </a:extLst>
          </p:cNvPr>
          <p:cNvSpPr/>
          <p:nvPr/>
        </p:nvSpPr>
        <p:spPr>
          <a:xfrm>
            <a:off x="10643148" y="4658343"/>
            <a:ext cx="710328" cy="21584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F05E6E-7362-17F0-586D-AE96136DE8D2}"/>
              </a:ext>
            </a:extLst>
          </p:cNvPr>
          <p:cNvSpPr/>
          <p:nvPr/>
        </p:nvSpPr>
        <p:spPr>
          <a:xfrm>
            <a:off x="8606337" y="4061820"/>
            <a:ext cx="1165566" cy="24271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80B84765-DA25-C62C-B21C-C151DA81E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020" y="1454551"/>
            <a:ext cx="2769800" cy="15580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08BCF7-9499-5578-FF52-2421095FE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wrangling and feature extraction enable easy analysis of large, complex 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9EF19-E5E2-8B5B-3FE8-693734ED8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74" y="1766009"/>
            <a:ext cx="5075902" cy="4191798"/>
          </a:xfrm>
        </p:spPr>
        <p:txBody>
          <a:bodyPr/>
          <a:lstStyle/>
          <a:p>
            <a:r>
              <a:rPr lang="en-US" dirty="0"/>
              <a:t>Measurement sources include vibration, acoustic, current, conductive, flow, colorimetric, pH, viscosity, density, humidity, and thermal data.</a:t>
            </a:r>
          </a:p>
          <a:p>
            <a:r>
              <a:rPr lang="en-US" dirty="0"/>
              <a:t>These measurements vary in magnitude, frequency, and location.</a:t>
            </a:r>
          </a:p>
          <a:p>
            <a:r>
              <a:rPr lang="en-US" dirty="0"/>
              <a:t>Feature importance is determined by using SHAP values.</a:t>
            </a:r>
          </a:p>
          <a:p>
            <a:r>
              <a:rPr lang="en-US" dirty="0"/>
              <a:t>Information is being used to detect operational changes that are either intentional (e.g., changing operational set points) or malicious (e.g., flow diversion) in nature.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6A2F9A50-9FEE-A203-BE08-62944F795934}"/>
              </a:ext>
            </a:extLst>
          </p:cNvPr>
          <p:cNvSpPr/>
          <p:nvPr/>
        </p:nvSpPr>
        <p:spPr>
          <a:xfrm rot="5400000">
            <a:off x="7637405" y="2065874"/>
            <a:ext cx="217041" cy="194844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CCC6DB-190F-8721-6B71-6B03D1DE9245}"/>
                  </a:ext>
                </a:extLst>
              </p:cNvPr>
              <p:cNvSpPr txBox="1"/>
              <p:nvPr/>
            </p:nvSpPr>
            <p:spPr>
              <a:xfrm>
                <a:off x="6869108" y="3246097"/>
                <a:ext cx="798231" cy="350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sample</m:t>
                          </m:r>
                        </m:num>
                        <m:den>
                          <m: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10 </m:t>
                          </m:r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seconds</m:t>
                          </m:r>
                        </m:den>
                      </m:f>
                    </m:oMath>
                  </m:oMathPara>
                </a14:m>
                <a:endParaRPr lang="en-US" sz="1200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CCC6DB-190F-8721-6B71-6B03D1DE9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108" y="3246097"/>
                <a:ext cx="798231" cy="350673"/>
              </a:xfrm>
              <a:prstGeom prst="rect">
                <a:avLst/>
              </a:prstGeom>
              <a:blipFill>
                <a:blip r:embed="rId4"/>
                <a:stretch>
                  <a:fillRect l="-2290" t="-5172" r="-3053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9D00697-2949-DED5-57F8-1BD9A8C58820}"/>
              </a:ext>
            </a:extLst>
          </p:cNvPr>
          <p:cNvSpPr txBox="1"/>
          <p:nvPr/>
        </p:nvSpPr>
        <p:spPr>
          <a:xfrm>
            <a:off x="7828242" y="3201819"/>
            <a:ext cx="1223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Determine organic %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5865DB66-6CB5-441B-D24E-DD99E9DF5446}"/>
              </a:ext>
            </a:extLst>
          </p:cNvPr>
          <p:cNvSpPr/>
          <p:nvPr/>
        </p:nvSpPr>
        <p:spPr>
          <a:xfrm rot="5400000">
            <a:off x="10281839" y="2065873"/>
            <a:ext cx="217041" cy="194844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6DBD20F-5B41-1726-777D-1BD3F6D06E5C}"/>
                  </a:ext>
                </a:extLst>
              </p:cNvPr>
              <p:cNvSpPr txBox="1"/>
              <p:nvPr/>
            </p:nvSpPr>
            <p:spPr>
              <a:xfrm>
                <a:off x="10496319" y="3253663"/>
                <a:ext cx="1070806" cy="3506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12,800 </m:t>
                          </m:r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samples</m:t>
                          </m:r>
                        </m:num>
                        <m:den>
                          <m: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 panose="02040503050406030204" pitchFamily="18" charset="0"/>
                            </a:rPr>
                            <m:t>second</m:t>
                          </m:r>
                        </m:den>
                      </m:f>
                    </m:oMath>
                  </m:oMathPara>
                </a14:m>
                <a:endParaRPr lang="en-US" sz="1200" dirty="0">
                  <a:latin typeface="+mj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6DBD20F-5B41-1726-777D-1BD3F6D06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6319" y="3253663"/>
                <a:ext cx="1070806" cy="350673"/>
              </a:xfrm>
              <a:prstGeom prst="rect">
                <a:avLst/>
              </a:prstGeom>
              <a:blipFill>
                <a:blip r:embed="rId5"/>
                <a:stretch>
                  <a:fillRect l="-2857" t="-7018" r="-1714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40A7A4E6-330F-80EA-4D29-B2649A4CC4D7}"/>
              </a:ext>
            </a:extLst>
          </p:cNvPr>
          <p:cNvSpPr txBox="1"/>
          <p:nvPr/>
        </p:nvSpPr>
        <p:spPr>
          <a:xfrm>
            <a:off x="9335121" y="3146587"/>
            <a:ext cx="1463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Determine operating condition (rpm)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2882485A-425E-CC5D-F70B-42821850F157}"/>
              </a:ext>
            </a:extLst>
          </p:cNvPr>
          <p:cNvSpPr/>
          <p:nvPr/>
        </p:nvSpPr>
        <p:spPr>
          <a:xfrm rot="5400000">
            <a:off x="9123003" y="2578193"/>
            <a:ext cx="215843" cy="266743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9E30DBB-E5C8-61D9-1E17-0369A4149E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2067" y="1615719"/>
            <a:ext cx="2042562" cy="13260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B1ABBF7-236C-84E2-15FF-FC28F4C53964}"/>
              </a:ext>
            </a:extLst>
          </p:cNvPr>
          <p:cNvSpPr txBox="1"/>
          <p:nvPr/>
        </p:nvSpPr>
        <p:spPr>
          <a:xfrm>
            <a:off x="10186190" y="1350904"/>
            <a:ext cx="1463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Motor rpm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7746732-AFFD-BDD8-DD3D-BB9ABD0FFD64}"/>
              </a:ext>
            </a:extLst>
          </p:cNvPr>
          <p:cNvCxnSpPr>
            <a:cxnSpLocks/>
          </p:cNvCxnSpPr>
          <p:nvPr/>
        </p:nvCxnSpPr>
        <p:spPr>
          <a:xfrm flipH="1">
            <a:off x="10313348" y="1588270"/>
            <a:ext cx="251297" cy="220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ight Brace 20">
            <a:extLst>
              <a:ext uri="{FF2B5EF4-FFF2-40B4-BE49-F238E27FC236}">
                <a16:creationId xmlns:a16="http://schemas.microsoft.com/office/drawing/2014/main" id="{8FE1016A-0601-23B9-B1BB-7912030A29D6}"/>
              </a:ext>
            </a:extLst>
          </p:cNvPr>
          <p:cNvSpPr/>
          <p:nvPr/>
        </p:nvSpPr>
        <p:spPr>
          <a:xfrm>
            <a:off x="6520843" y="4633318"/>
            <a:ext cx="171505" cy="58820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621EB1-0D99-5F6E-DE2D-5F1D94FEA31F}"/>
              </a:ext>
            </a:extLst>
          </p:cNvPr>
          <p:cNvSpPr txBox="1"/>
          <p:nvPr/>
        </p:nvSpPr>
        <p:spPr>
          <a:xfrm>
            <a:off x="5588539" y="4591618"/>
            <a:ext cx="101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Vibration, pH, thermal, density, etc.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A0A3AC-D2A0-BE62-3E09-276F0AA9CA2C}"/>
              </a:ext>
            </a:extLst>
          </p:cNvPr>
          <p:cNvSpPr txBox="1"/>
          <p:nvPr/>
        </p:nvSpPr>
        <p:spPr>
          <a:xfrm>
            <a:off x="8381512" y="4044677"/>
            <a:ext cx="1441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Operating State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5B16A5-E087-0EEF-ED7F-8ADFFE9D7E53}"/>
              </a:ext>
            </a:extLst>
          </p:cNvPr>
          <p:cNvSpPr txBox="1"/>
          <p:nvPr/>
        </p:nvSpPr>
        <p:spPr>
          <a:xfrm>
            <a:off x="9966543" y="4625264"/>
            <a:ext cx="1441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“Healthy”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1BD667-2B94-31E2-8562-4216ADA4B91E}"/>
              </a:ext>
            </a:extLst>
          </p:cNvPr>
          <p:cNvSpPr txBox="1"/>
          <p:nvPr/>
        </p:nvSpPr>
        <p:spPr>
          <a:xfrm>
            <a:off x="9956653" y="4961344"/>
            <a:ext cx="1441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“Faulted”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05F4985-F3DF-FECF-D0BA-68AC8F412487}"/>
              </a:ext>
            </a:extLst>
          </p:cNvPr>
          <p:cNvSpPr/>
          <p:nvPr/>
        </p:nvSpPr>
        <p:spPr>
          <a:xfrm>
            <a:off x="8164875" y="4558581"/>
            <a:ext cx="2106317" cy="7673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709A66-F909-34CB-1830-B3F5B6E0732F}"/>
              </a:ext>
            </a:extLst>
          </p:cNvPr>
          <p:cNvSpPr txBox="1"/>
          <p:nvPr/>
        </p:nvSpPr>
        <p:spPr>
          <a:xfrm>
            <a:off x="8114694" y="4597092"/>
            <a:ext cx="2195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Classification of System Health Using Support Vector Machine and Random Forest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4A91E3C-8297-1E71-A46B-1753D202145C}"/>
              </a:ext>
            </a:extLst>
          </p:cNvPr>
          <p:cNvSpPr txBox="1"/>
          <p:nvPr/>
        </p:nvSpPr>
        <p:spPr>
          <a:xfrm>
            <a:off x="6532176" y="4693067"/>
            <a:ext cx="1441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Extracted Features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801D4FD-6BAE-F86A-4A84-9F5AFC152AC2}"/>
              </a:ext>
            </a:extLst>
          </p:cNvPr>
          <p:cNvSpPr txBox="1"/>
          <p:nvPr/>
        </p:nvSpPr>
        <p:spPr>
          <a:xfrm>
            <a:off x="6968516" y="1413889"/>
            <a:ext cx="1719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Colorimetric sensor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73085AC-D930-591C-C942-D59945DFC0F5}"/>
              </a:ext>
            </a:extLst>
          </p:cNvPr>
          <p:cNvCxnSpPr/>
          <p:nvPr/>
        </p:nvCxnSpPr>
        <p:spPr>
          <a:xfrm>
            <a:off x="9230924" y="4352230"/>
            <a:ext cx="0" cy="164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803F1EF-B788-FB8B-6E3D-20F09A474886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7778287" y="4920258"/>
            <a:ext cx="336407" cy="3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7D7DE6B-4F6C-A7E6-46B9-0E56D78FFCB9}"/>
              </a:ext>
            </a:extLst>
          </p:cNvPr>
          <p:cNvCxnSpPr>
            <a:cxnSpLocks/>
          </p:cNvCxnSpPr>
          <p:nvPr/>
        </p:nvCxnSpPr>
        <p:spPr>
          <a:xfrm flipV="1">
            <a:off x="10282257" y="4761942"/>
            <a:ext cx="336407" cy="3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8E37C7C-7367-668D-AF1D-7126C4830DD4}"/>
              </a:ext>
            </a:extLst>
          </p:cNvPr>
          <p:cNvCxnSpPr>
            <a:cxnSpLocks/>
          </p:cNvCxnSpPr>
          <p:nvPr/>
        </p:nvCxnSpPr>
        <p:spPr>
          <a:xfrm flipV="1">
            <a:off x="10282256" y="5091937"/>
            <a:ext cx="336407" cy="36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014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87CD-44FE-4F49-AAE9-E4B66EF4C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303" y="563683"/>
            <a:ext cx="9124032" cy="569682"/>
          </a:xfrm>
        </p:spPr>
        <p:txBody>
          <a:bodyPr/>
          <a:lstStyle/>
          <a:p>
            <a:r>
              <a:rPr lang="en-US" dirty="0" err="1"/>
              <a:t>MUSSDBear</a:t>
            </a:r>
            <a:r>
              <a:rPr lang="en-US" dirty="0"/>
              <a:t> Team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A969568-9D9A-099E-6D28-7C1CFF770990}"/>
              </a:ext>
            </a:extLst>
          </p:cNvPr>
          <p:cNvGrpSpPr/>
          <p:nvPr/>
        </p:nvGrpSpPr>
        <p:grpSpPr>
          <a:xfrm>
            <a:off x="2100282" y="1077234"/>
            <a:ext cx="2282889" cy="2337115"/>
            <a:chOff x="576281" y="1162076"/>
            <a:chExt cx="2282889" cy="233711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2190956-1D8C-AB31-DACA-92D8CC9E0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1455" y="1162076"/>
              <a:ext cx="1272540" cy="154686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B37EEC7-C7A4-26CD-28AE-F7228C59B511}"/>
                </a:ext>
              </a:extLst>
            </p:cNvPr>
            <p:cNvSpPr/>
            <p:nvPr/>
          </p:nvSpPr>
          <p:spPr>
            <a:xfrm>
              <a:off x="576281" y="2675946"/>
              <a:ext cx="2282889" cy="823245"/>
            </a:xfrm>
            <a:prstGeom prst="rect">
              <a:avLst/>
            </a:prstGeom>
            <a:solidFill>
              <a:srgbClr val="0650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Luis Ocampo Giraldo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Safeguards, data collections, data communications, signal analysis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3CFA965-45D3-B3B5-19F7-4ECE179B725F}"/>
              </a:ext>
            </a:extLst>
          </p:cNvPr>
          <p:cNvGrpSpPr/>
          <p:nvPr/>
        </p:nvGrpSpPr>
        <p:grpSpPr>
          <a:xfrm>
            <a:off x="4954557" y="1077234"/>
            <a:ext cx="2282889" cy="2337115"/>
            <a:chOff x="3493228" y="1162076"/>
            <a:chExt cx="2282889" cy="2337115"/>
          </a:xfrm>
        </p:grpSpPr>
        <p:pic>
          <p:nvPicPr>
            <p:cNvPr id="9" name="Picture 8" descr="A picture containing person, outdoor, smiling, person&#10;&#10;Description automatically generated">
              <a:extLst>
                <a:ext uri="{FF2B5EF4-FFF2-40B4-BE49-F238E27FC236}">
                  <a16:creationId xmlns:a16="http://schemas.microsoft.com/office/drawing/2014/main" id="{3A75397D-4619-F483-A308-FB7FB737A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65837" y="1162076"/>
              <a:ext cx="1137671" cy="154533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5851755-3B19-B268-631F-D777F63AAF6E}"/>
                </a:ext>
              </a:extLst>
            </p:cNvPr>
            <p:cNvSpPr/>
            <p:nvPr/>
          </p:nvSpPr>
          <p:spPr>
            <a:xfrm>
              <a:off x="3493228" y="2675946"/>
              <a:ext cx="2282889" cy="823245"/>
            </a:xfrm>
            <a:prstGeom prst="rect">
              <a:avLst/>
            </a:prstGeom>
            <a:solidFill>
              <a:srgbClr val="0650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Cody Walker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Machine learning, statistics, signal analysis, feature extraction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649F67F-E541-A8AC-AA07-B6446AC42848}"/>
              </a:ext>
            </a:extLst>
          </p:cNvPr>
          <p:cNvGrpSpPr/>
          <p:nvPr/>
        </p:nvGrpSpPr>
        <p:grpSpPr>
          <a:xfrm>
            <a:off x="7808833" y="1077233"/>
            <a:ext cx="2282889" cy="2334956"/>
            <a:chOff x="6284832" y="1162076"/>
            <a:chExt cx="2282889" cy="233495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E4A6888-6D0E-A787-B7B6-F06677F13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2680" y="1162076"/>
              <a:ext cx="1147193" cy="154533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AAF6FEE-B702-59FF-0FA9-E602CCB93850}"/>
                </a:ext>
              </a:extLst>
            </p:cNvPr>
            <p:cNvSpPr/>
            <p:nvPr/>
          </p:nvSpPr>
          <p:spPr>
            <a:xfrm>
              <a:off x="6284832" y="2675946"/>
              <a:ext cx="2282889" cy="821086"/>
            </a:xfrm>
            <a:prstGeom prst="rect">
              <a:avLst/>
            </a:prstGeom>
            <a:solidFill>
              <a:srgbClr val="0650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Mitchell Greenhalgh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Extraction process expert, sensor installation, process operations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F205C6-9579-0943-7549-9F8A1C9BEE27}"/>
              </a:ext>
            </a:extLst>
          </p:cNvPr>
          <p:cNvGrpSpPr/>
          <p:nvPr/>
        </p:nvGrpSpPr>
        <p:grpSpPr>
          <a:xfrm>
            <a:off x="1887143" y="3540937"/>
            <a:ext cx="1988287" cy="2658115"/>
            <a:chOff x="363142" y="3540936"/>
            <a:chExt cx="1988287" cy="265811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4E79B80-FDAE-1EE1-03E7-47A2825EBC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8546" y="3540936"/>
              <a:ext cx="1257479" cy="1545336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60BEBAD-9E72-A5D2-E61B-5997E9C5AD8B}"/>
                </a:ext>
              </a:extLst>
            </p:cNvPr>
            <p:cNvSpPr/>
            <p:nvPr/>
          </p:nvSpPr>
          <p:spPr>
            <a:xfrm>
              <a:off x="363142" y="4975284"/>
              <a:ext cx="1988287" cy="1223767"/>
            </a:xfrm>
            <a:prstGeom prst="rect">
              <a:avLst/>
            </a:prstGeom>
            <a:solidFill>
              <a:srgbClr val="0650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Jay Hix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Sensor installation, sensor communications &amp; networking, data collections, LabView expert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7AB6CF-2F89-4D72-1E2F-25B724F17973}"/>
              </a:ext>
            </a:extLst>
          </p:cNvPr>
          <p:cNvGrpSpPr/>
          <p:nvPr/>
        </p:nvGrpSpPr>
        <p:grpSpPr>
          <a:xfrm>
            <a:off x="4079335" y="3540936"/>
            <a:ext cx="1989154" cy="2658114"/>
            <a:chOff x="2547813" y="3540936"/>
            <a:chExt cx="1989154" cy="265811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AE7D17C-16EC-B5A4-D106-CD8DE9666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81757" y="3540936"/>
              <a:ext cx="1121267" cy="1545336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C177C06-AE8F-7DAC-C165-78B300D978B6}"/>
                </a:ext>
              </a:extLst>
            </p:cNvPr>
            <p:cNvSpPr/>
            <p:nvPr/>
          </p:nvSpPr>
          <p:spPr>
            <a:xfrm>
              <a:off x="2547813" y="4975284"/>
              <a:ext cx="1989154" cy="1223766"/>
            </a:xfrm>
            <a:prstGeom prst="rect">
              <a:avLst/>
            </a:prstGeom>
            <a:solidFill>
              <a:srgbClr val="0650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Katherine Wilsdon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Deep Lynx integration and programming, GUI programming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64C9E96-F4A4-6266-D49C-3C9E01906F66}"/>
              </a:ext>
            </a:extLst>
          </p:cNvPr>
          <p:cNvGrpSpPr/>
          <p:nvPr/>
        </p:nvGrpSpPr>
        <p:grpSpPr>
          <a:xfrm>
            <a:off x="8465455" y="3540937"/>
            <a:ext cx="1988287" cy="2658113"/>
            <a:chOff x="6941454" y="3540936"/>
            <a:chExt cx="1988287" cy="265811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4F61007-BDDD-6705-DE65-D065FEF1F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11120" y="3540936"/>
              <a:ext cx="1048955" cy="154533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87486A-4894-3762-2E43-7F42AA301158}"/>
                </a:ext>
              </a:extLst>
            </p:cNvPr>
            <p:cNvSpPr/>
            <p:nvPr/>
          </p:nvSpPr>
          <p:spPr>
            <a:xfrm>
              <a:off x="6941454" y="4975284"/>
              <a:ext cx="1988287" cy="1223765"/>
            </a:xfrm>
            <a:prstGeom prst="rect">
              <a:avLst/>
            </a:prstGeom>
            <a:solidFill>
              <a:srgbClr val="0650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Edna Cárdenas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Data collections, signal analysis, feature extraction, experiment planning &amp; organization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827B2C1-A8AF-C7BD-3D17-C4C63A37800C}"/>
              </a:ext>
            </a:extLst>
          </p:cNvPr>
          <p:cNvGrpSpPr/>
          <p:nvPr/>
        </p:nvGrpSpPr>
        <p:grpSpPr>
          <a:xfrm>
            <a:off x="6272395" y="3540937"/>
            <a:ext cx="1989154" cy="2658113"/>
            <a:chOff x="4767461" y="3540936"/>
            <a:chExt cx="1989154" cy="2658113"/>
          </a:xfrm>
        </p:grpSpPr>
        <p:pic>
          <p:nvPicPr>
            <p:cNvPr id="17" name="Picture 16" descr="A person with a beard&#10;&#10;Description automatically generated with low confidence">
              <a:extLst>
                <a:ext uri="{FF2B5EF4-FFF2-40B4-BE49-F238E27FC236}">
                  <a16:creationId xmlns:a16="http://schemas.microsoft.com/office/drawing/2014/main" id="{B391ED7C-8439-3E60-1C95-27D3C604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11325" y="3540936"/>
              <a:ext cx="1301426" cy="1570108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B15E015-04F9-65E0-898C-11DC969E9DCE}"/>
                </a:ext>
              </a:extLst>
            </p:cNvPr>
            <p:cNvSpPr/>
            <p:nvPr/>
          </p:nvSpPr>
          <p:spPr>
            <a:xfrm>
              <a:off x="4767461" y="4975284"/>
              <a:ext cx="1989154" cy="1223765"/>
            </a:xfrm>
            <a:prstGeom prst="rect">
              <a:avLst/>
            </a:prstGeom>
            <a:solidFill>
              <a:srgbClr val="06509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James Johnson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Sensor installation, sensor communications &amp; networking, data collections, LabView expert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7641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921924"/>
      </p:ext>
    </p:extLst>
  </p:cSld>
  <p:clrMapOvr>
    <a:masterClrMapping/>
  </p:clrMapOvr>
</p:sld>
</file>

<file path=ppt/theme/theme1.xml><?xml version="1.0" encoding="utf-8"?>
<a:theme xmlns:a="http://schemas.openxmlformats.org/drawingml/2006/main" name="INL 2020">
  <a:themeElements>
    <a:clrScheme name="INL 2020">
      <a:dk1>
        <a:srgbClr val="000000"/>
      </a:dk1>
      <a:lt1>
        <a:srgbClr val="FFFFFF"/>
      </a:lt1>
      <a:dk2>
        <a:srgbClr val="06509D"/>
      </a:dk2>
      <a:lt2>
        <a:srgbClr val="2CA8E1"/>
      </a:lt2>
      <a:accent1>
        <a:srgbClr val="8EC423"/>
      </a:accent1>
      <a:accent2>
        <a:srgbClr val="2CA8E1"/>
      </a:accent2>
      <a:accent3>
        <a:srgbClr val="832369"/>
      </a:accent3>
      <a:accent4>
        <a:srgbClr val="CF1D4C"/>
      </a:accent4>
      <a:accent5>
        <a:srgbClr val="F78E20"/>
      </a:accent5>
      <a:accent6>
        <a:srgbClr val="59595C"/>
      </a:accent6>
      <a:hlink>
        <a:srgbClr val="7F7F7F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L_2022_hexLight_wide" id="{CEFDF9B7-2EEF-1B45-8602-C6B97692D5D0}" vid="{DB340F32-68AB-BF4D-AB27-BC335893EF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E82F965877DA48B42BD2A948B41834" ma:contentTypeVersion="1" ma:contentTypeDescription="Create a new document." ma:contentTypeScope="" ma:versionID="2256d34d26a10fb9041f5e82347b058b">
  <xsd:schema xmlns:xsd="http://www.w3.org/2001/XMLSchema" xmlns:xs="http://www.w3.org/2001/XMLSchema" xmlns:p="http://schemas.microsoft.com/office/2006/metadata/properties" xmlns:ns2="e13a543c-6713-4e5a-aa83-cb6a8e4cb4d2" targetNamespace="http://schemas.microsoft.com/office/2006/metadata/properties" ma:root="true" ma:fieldsID="fe980c8458d991d66740f43b520c8eeb" ns2:_="">
    <xsd:import namespace="e13a543c-6713-4e5a-aa83-cb6a8e4cb4d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3a543c-6713-4e5a-aa83-cb6a8e4cb4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7AF8C6-E10B-4783-A4B1-8FFF49C2B0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3a543c-6713-4e5a-aa83-cb6a8e4cb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E72521-46AD-4BAF-8AA5-1067FA40190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B987B27-07C2-425E-9FC8-8EB9D2FCBB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2022_AI_ML_SNL_presentation_Walker</Template>
  <TotalTime>319</TotalTime>
  <Words>637</Words>
  <Application>Microsoft Office PowerPoint</Application>
  <PresentationFormat>Widescreen</PresentationFormat>
  <Paragraphs>115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Calibri</vt:lpstr>
      <vt:lpstr>Cambria Math</vt:lpstr>
      <vt:lpstr>Myriad Pro Cond</vt:lpstr>
      <vt:lpstr>Times New Roman</vt:lpstr>
      <vt:lpstr>INL 2020</vt:lpstr>
      <vt:lpstr>PowerPoint Presentation</vt:lpstr>
      <vt:lpstr>Goals and impacts</vt:lpstr>
      <vt:lpstr>Many types of sensors for monitoring a chemical separation process</vt:lpstr>
      <vt:lpstr>Atypical sensors can generate new insights</vt:lpstr>
      <vt:lpstr>Yolov5 is being used with an infrared camera to gauge the temperature of motors and contactors</vt:lpstr>
      <vt:lpstr>Contactor fault identified in the data</vt:lpstr>
      <vt:lpstr>Data wrangling and feature extraction enable easy analysis of large, complex datasets</vt:lpstr>
      <vt:lpstr>MUSSDBear Team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Cody M. Walker</dc:creator>
  <cp:keywords/>
  <dc:description/>
  <cp:lastModifiedBy>Cody M. Walker</cp:lastModifiedBy>
  <cp:revision>32</cp:revision>
  <dcterms:created xsi:type="dcterms:W3CDTF">2022-06-14T20:25:53Z</dcterms:created>
  <dcterms:modified xsi:type="dcterms:W3CDTF">2022-06-27T19:10:28Z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0x010100E7E82F965877DA48B42BD2A948B41834</vt:lpwstr>
  </property>
</Properties>
</file>