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9"/>
  </p:notesMasterIdLst>
  <p:sldIdLst>
    <p:sldId id="258" r:id="rId2"/>
    <p:sldId id="257" r:id="rId3"/>
    <p:sldId id="261" r:id="rId4"/>
    <p:sldId id="265" r:id="rId5"/>
    <p:sldId id="266" r:id="rId6"/>
    <p:sldId id="262" r:id="rId7"/>
    <p:sldId id="263" r:id="rId8"/>
    <p:sldId id="268" r:id="rId9"/>
    <p:sldId id="270" r:id="rId10"/>
    <p:sldId id="267" r:id="rId11"/>
    <p:sldId id="271" r:id="rId12"/>
    <p:sldId id="272" r:id="rId13"/>
    <p:sldId id="273" r:id="rId14"/>
    <p:sldId id="274" r:id="rId15"/>
    <p:sldId id="259" r:id="rId16"/>
    <p:sldId id="269" r:id="rId17"/>
    <p:sldId id="26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3544" autoAdjust="0"/>
  </p:normalViewPr>
  <p:slideViewPr>
    <p:cSldViewPr snapToGrid="0" showGuides="1">
      <p:cViewPr varScale="1">
        <p:scale>
          <a:sx n="108" d="100"/>
          <a:sy n="108" d="100"/>
        </p:scale>
        <p:origin x="816" y="86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nl.app.box.com/file/94212002389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text: </a:t>
            </a:r>
            <a:r>
              <a:rPr lang="en-US" dirty="0" smtClean="0">
                <a:hlinkClick r:id="rId3"/>
              </a:rPr>
              <a:t>https://anl.app.box.com/file/942120023891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51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6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5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2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37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1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3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6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0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7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1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8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Large IMAGES w/bullets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Annual Sandia MLDL Workshop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6825"/>
            <a:ext cx="7118173" cy="2029968"/>
          </a:xfrm>
        </p:spPr>
        <p:txBody>
          <a:bodyPr/>
          <a:lstStyle/>
          <a:p>
            <a:r>
              <a:rPr lang="en-US" dirty="0"/>
              <a:t>Automated knowledge sharing with NLP ensemble recommendations to enhance laboratory operations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Matthew T. Dearing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AIOps Technical Lead</a:t>
            </a:r>
          </a:p>
          <a:p>
            <a:r>
              <a:rPr lang="en-US" dirty="0" smtClean="0"/>
              <a:t>BIS ESS</a:t>
            </a:r>
          </a:p>
          <a:p>
            <a:r>
              <a:rPr lang="en-US" dirty="0"/>
              <a:t>m</a:t>
            </a:r>
            <a:r>
              <a:rPr lang="en-US" dirty="0" smtClean="0"/>
              <a:t>dearing@anl.gov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Faming Li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Machine Learning Engineer</a:t>
            </a:r>
          </a:p>
          <a:p>
            <a:r>
              <a:rPr lang="en-US" dirty="0" smtClean="0"/>
              <a:t>BIS ESS</a:t>
            </a:r>
          </a:p>
          <a:p>
            <a:r>
              <a:rPr lang="en-US" dirty="0" smtClean="0"/>
              <a:t>fli@anl.gov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27, </a:t>
            </a:r>
            <a:r>
              <a:rPr lang="en-US" dirty="0" smtClean="0"/>
              <a:t>2022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75" y="1266825"/>
            <a:ext cx="2025825" cy="20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420721"/>
            <a:ext cx="8526781" cy="3282846"/>
          </a:xfrm>
        </p:spPr>
        <p:txBody>
          <a:bodyPr/>
          <a:lstStyle/>
          <a:p>
            <a:pPr marL="107950" indent="-171450"/>
            <a:endParaRPr lang="en-US" sz="1600" dirty="0" smtClean="0"/>
          </a:p>
          <a:p>
            <a:pPr marL="107950" indent="-171450"/>
            <a:r>
              <a:rPr lang="en-US" dirty="0" smtClean="0">
                <a:solidFill>
                  <a:schemeClr val="tx1"/>
                </a:solidFill>
              </a:rPr>
              <a:t>Inputs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 smtClean="0"/>
          </a:p>
          <a:p>
            <a:pPr marL="455612" lvl="1" indent="-171450"/>
            <a:r>
              <a:rPr lang="en-US" sz="1600" dirty="0" smtClean="0"/>
              <a:t>Single </a:t>
            </a:r>
            <a:r>
              <a:rPr lang="en-US" sz="1600" dirty="0"/>
              <a:t>L</a:t>
            </a:r>
            <a:r>
              <a:rPr lang="en-US" sz="1600" dirty="0" smtClean="0"/>
              <a:t>essons </a:t>
            </a:r>
            <a:r>
              <a:rPr lang="en-US" sz="1600" dirty="0"/>
              <a:t>L</a:t>
            </a:r>
            <a:r>
              <a:rPr lang="en-US" sz="1600" dirty="0" smtClean="0"/>
              <a:t>earned document text and metadata.</a:t>
            </a:r>
          </a:p>
          <a:p>
            <a:pPr marL="455612" lvl="1" indent="-171450"/>
            <a:r>
              <a:rPr lang="en-US" sz="1600" dirty="0" smtClean="0"/>
              <a:t>Selected t</a:t>
            </a:r>
            <a:r>
              <a:rPr lang="en-US" sz="1600" dirty="0" smtClean="0"/>
              <a:t>ext from all active WCD records (~700 in production).</a:t>
            </a:r>
            <a:br>
              <a:rPr lang="en-US" sz="1600" dirty="0" smtClean="0"/>
            </a:br>
            <a:endParaRPr lang="en-US" sz="1600" dirty="0" smtClean="0"/>
          </a:p>
          <a:p>
            <a:pPr marL="107950" indent="-171450"/>
            <a:r>
              <a:rPr lang="en-US" dirty="0" smtClean="0"/>
              <a:t>Text data </a:t>
            </a:r>
            <a:r>
              <a:rPr lang="en-US" dirty="0"/>
              <a:t>components used </a:t>
            </a:r>
            <a:r>
              <a:rPr lang="en-US" dirty="0" smtClean="0"/>
              <a:t>in similarity comparisons</a:t>
            </a:r>
            <a:br>
              <a:rPr lang="en-US" dirty="0" smtClean="0"/>
            </a:br>
            <a:endParaRPr lang="en-US" sz="1600" dirty="0" smtClean="0"/>
          </a:p>
          <a:p>
            <a:pPr marL="455612" lvl="1" indent="-171450"/>
            <a:r>
              <a:rPr lang="en-US" sz="1600" b="1" dirty="0" smtClean="0"/>
              <a:t>Lessons learned: </a:t>
            </a:r>
            <a:r>
              <a:rPr lang="en-US" sz="1600" dirty="0" smtClean="0"/>
              <a:t>title, topics, summary, content text</a:t>
            </a:r>
          </a:p>
          <a:p>
            <a:pPr marL="455612" lvl="1" indent="-171450"/>
            <a:r>
              <a:rPr lang="en-US" sz="1600" b="1" dirty="0" smtClean="0"/>
              <a:t>WCDs</a:t>
            </a:r>
            <a:r>
              <a:rPr lang="en-US" sz="1600" dirty="0" smtClean="0"/>
              <a:t>: title, scope and tasks details, attachment text</a:t>
            </a:r>
            <a:endParaRPr lang="en-US" sz="1600" dirty="0"/>
          </a:p>
          <a:p>
            <a:pPr marL="0" indent="0">
              <a:buNone/>
            </a:pPr>
            <a:endParaRPr lang="en-US" sz="1400" dirty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Wcd-ai</a:t>
            </a:r>
            <a:r>
              <a:rPr lang="en-US" dirty="0" smtClean="0"/>
              <a:t> recommendation engine 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 smtClean="0"/>
              <a:t>High-level </a:t>
            </a:r>
            <a:r>
              <a:rPr lang="en-US" b="0" dirty="0" smtClean="0"/>
              <a:t>summary </a:t>
            </a:r>
            <a:r>
              <a:rPr lang="en-US" b="0" dirty="0" smtClean="0"/>
              <a:t>of </a:t>
            </a:r>
            <a:r>
              <a:rPr lang="en-US" b="0" dirty="0" smtClean="0"/>
              <a:t>our ensemble </a:t>
            </a:r>
            <a:r>
              <a:rPr lang="en-US" b="0" dirty="0" smtClean="0"/>
              <a:t>technique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95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420721"/>
            <a:ext cx="8526781" cy="3282846"/>
          </a:xfrm>
        </p:spPr>
        <p:txBody>
          <a:bodyPr/>
          <a:lstStyle/>
          <a:p>
            <a:pPr marL="107950" indent="-171450"/>
            <a:endParaRPr lang="en-US" sz="1600" dirty="0" smtClean="0"/>
          </a:p>
          <a:p>
            <a:pPr marL="107950" indent="-171450"/>
            <a:r>
              <a:rPr lang="en-US" dirty="0" smtClean="0"/>
              <a:t>Core algorithms integrated to generate vectors for </a:t>
            </a:r>
            <a:r>
              <a:rPr lang="en-US" dirty="0" smtClean="0"/>
              <a:t>cosine </a:t>
            </a:r>
            <a:r>
              <a:rPr lang="en-US" dirty="0"/>
              <a:t>similarity </a:t>
            </a:r>
            <a:r>
              <a:rPr lang="en-US" dirty="0" smtClean="0"/>
              <a:t>scoring</a:t>
            </a:r>
            <a:br>
              <a:rPr lang="en-US" dirty="0" smtClean="0"/>
            </a:br>
            <a:endParaRPr lang="en-US" sz="1600" dirty="0" smtClean="0"/>
          </a:p>
          <a:p>
            <a:pPr marL="455612" lvl="1" indent="-171450"/>
            <a:r>
              <a:rPr lang="en-US" sz="1600" dirty="0" smtClean="0"/>
              <a:t>TF-IDF </a:t>
            </a:r>
            <a:r>
              <a:rPr lang="en-US" sz="1600" dirty="0" err="1" smtClean="0"/>
              <a:t>vectorizer</a:t>
            </a:r>
            <a:endParaRPr lang="en-US" sz="1600" dirty="0" smtClean="0"/>
          </a:p>
          <a:p>
            <a:pPr marL="455612" lvl="1" indent="-171450"/>
            <a:r>
              <a:rPr lang="en-US" sz="1600" dirty="0"/>
              <a:t>d</a:t>
            </a:r>
            <a:r>
              <a:rPr lang="en-US" sz="1600" dirty="0" smtClean="0"/>
              <a:t>oc2vec with pre-trained </a:t>
            </a:r>
            <a:r>
              <a:rPr lang="en-US" sz="1600" i="1" dirty="0" smtClean="0"/>
              <a:t>English Wikipedia DBOW </a:t>
            </a:r>
            <a:r>
              <a:rPr lang="en-US" sz="1600" dirty="0" smtClean="0"/>
              <a:t>model </a:t>
            </a:r>
            <a:r>
              <a:rPr lang="en-US" sz="1200" dirty="0" smtClean="0"/>
              <a:t>(669,549 vocab size)</a:t>
            </a:r>
          </a:p>
          <a:p>
            <a:pPr marL="455612" lvl="1" indent="-171450"/>
            <a:r>
              <a:rPr lang="en-US" sz="1600" dirty="0" smtClean="0"/>
              <a:t>BERT sentence transformer with </a:t>
            </a:r>
            <a:r>
              <a:rPr lang="en-US" sz="1600" i="1" dirty="0" err="1" smtClean="0"/>
              <a:t>bert</a:t>
            </a:r>
            <a:r>
              <a:rPr lang="en-US" sz="1600" i="1" dirty="0" smtClean="0"/>
              <a:t>-base-</a:t>
            </a:r>
            <a:r>
              <a:rPr lang="en-US" sz="1600" i="1" dirty="0" err="1" smtClean="0"/>
              <a:t>nli</a:t>
            </a:r>
            <a:r>
              <a:rPr lang="en-US" sz="1600" i="1" dirty="0" smtClean="0"/>
              <a:t>-mean-tokens</a:t>
            </a:r>
            <a:r>
              <a:rPr lang="en-US" sz="1600" dirty="0"/>
              <a:t> model </a:t>
            </a:r>
            <a:r>
              <a:rPr lang="en-US" sz="1200" dirty="0"/>
              <a:t>(arXiv:1908.10084 [cs.CL</a:t>
            </a:r>
            <a:r>
              <a:rPr lang="en-US" sz="1200" dirty="0" smtClean="0"/>
              <a:t>])</a:t>
            </a:r>
            <a:endParaRPr lang="en-US" sz="1200" dirty="0" smtClean="0"/>
          </a:p>
          <a:p>
            <a:pPr marL="455612" lvl="1" indent="-171450"/>
            <a:r>
              <a:rPr lang="en-US" sz="1600" dirty="0" smtClean="0"/>
              <a:t>Universal </a:t>
            </a:r>
            <a:r>
              <a:rPr lang="en-US" sz="1600" dirty="0"/>
              <a:t>Sentence Encoder </a:t>
            </a:r>
            <a:r>
              <a:rPr lang="en-US" sz="1200" dirty="0"/>
              <a:t>(arXiv:1803.11175 [cs.CL</a:t>
            </a:r>
            <a:r>
              <a:rPr lang="en-US" sz="1200" dirty="0" smtClean="0"/>
              <a:t>])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107950" indent="-171450"/>
            <a:r>
              <a:rPr lang="en-US" dirty="0" smtClean="0"/>
              <a:t>Output</a:t>
            </a:r>
            <a:br>
              <a:rPr lang="en-US" dirty="0" smtClean="0"/>
            </a:br>
            <a:endParaRPr lang="en-US" sz="1600" dirty="0"/>
          </a:p>
          <a:p>
            <a:pPr marL="455612" lvl="1" indent="-171450"/>
            <a:r>
              <a:rPr lang="en-US" sz="1600" dirty="0" smtClean="0"/>
              <a:t>Pairwise similarity score matrix, n</a:t>
            </a:r>
            <a:r>
              <a:rPr lang="en-US" sz="1600" dirty="0" smtClean="0"/>
              <a:t>ormalized across each NLP algorithm.</a:t>
            </a:r>
          </a:p>
          <a:p>
            <a:pPr marL="455612" lvl="1" indent="-171450"/>
            <a:r>
              <a:rPr lang="en-US" sz="1600" dirty="0" smtClean="0"/>
              <a:t>Average pairwise score.</a:t>
            </a:r>
          </a:p>
          <a:p>
            <a:pPr marL="107950" indent="-171450"/>
            <a:endParaRPr lang="en-US" sz="1400" dirty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Wcd-ai</a:t>
            </a:r>
            <a:r>
              <a:rPr lang="en-US" dirty="0" smtClean="0"/>
              <a:t> recommendation engine 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 smtClean="0"/>
              <a:t>High-level </a:t>
            </a:r>
            <a:r>
              <a:rPr lang="en-US" b="0" dirty="0" smtClean="0"/>
              <a:t>summary </a:t>
            </a:r>
            <a:r>
              <a:rPr lang="en-US" b="0" dirty="0" smtClean="0"/>
              <a:t>of </a:t>
            </a:r>
            <a:r>
              <a:rPr lang="en-US" b="0" dirty="0" smtClean="0"/>
              <a:t>our ensemble </a:t>
            </a:r>
            <a:r>
              <a:rPr lang="en-US" b="0" dirty="0" smtClean="0"/>
              <a:t>technique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363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420721"/>
            <a:ext cx="8526781" cy="3282846"/>
          </a:xfrm>
        </p:spPr>
        <p:txBody>
          <a:bodyPr/>
          <a:lstStyle/>
          <a:p>
            <a:pPr marL="107950" indent="-171450"/>
            <a:endParaRPr lang="en-US" sz="1600" dirty="0" smtClean="0"/>
          </a:p>
          <a:p>
            <a:pPr marL="107950" indent="-171450"/>
            <a:r>
              <a:rPr lang="en-US" dirty="0" smtClean="0"/>
              <a:t>Recommendation threshold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  <a:p>
            <a:pPr marL="455612" lvl="1" indent="-171450"/>
            <a:r>
              <a:rPr lang="en-US" sz="1600" i="1" dirty="0" smtClean="0"/>
              <a:t>Aggregate </a:t>
            </a:r>
            <a:r>
              <a:rPr lang="en-US" sz="1600" i="1" dirty="0" smtClean="0"/>
              <a:t>scores: </a:t>
            </a:r>
            <a:r>
              <a:rPr lang="en-US" sz="1600" dirty="0" smtClean="0"/>
              <a:t>WCD-Lessons Learned pairwise score occurring in </a:t>
            </a:r>
            <a:br>
              <a:rPr lang="en-US" sz="1600" dirty="0" smtClean="0"/>
            </a:br>
            <a:r>
              <a:rPr lang="en-US" sz="1600" b="1" dirty="0" smtClean="0"/>
              <a:t>t</a:t>
            </a:r>
            <a:r>
              <a:rPr lang="en-US" sz="1600" b="1" dirty="0" smtClean="0"/>
              <a:t>op </a:t>
            </a:r>
            <a:r>
              <a:rPr lang="en-US" sz="1600" b="1" dirty="0" smtClean="0">
                <a:solidFill>
                  <a:schemeClr val="tx2"/>
                </a:solidFill>
              </a:rPr>
              <a:t>1%</a:t>
            </a:r>
            <a:r>
              <a:rPr lang="en-US" sz="1600" b="1" dirty="0" smtClean="0"/>
              <a:t> for &gt;= </a:t>
            </a:r>
            <a:r>
              <a:rPr lang="en-US" sz="1600" b="1" dirty="0" smtClean="0">
                <a:solidFill>
                  <a:schemeClr val="tx2"/>
                </a:solidFill>
              </a:rPr>
              <a:t>2</a:t>
            </a:r>
            <a:r>
              <a:rPr lang="en-US" sz="1600" b="1" dirty="0" smtClean="0"/>
              <a:t> similarity algorithms </a:t>
            </a:r>
          </a:p>
          <a:p>
            <a:pPr marL="738187" lvl="2" indent="-171450"/>
            <a:endParaRPr lang="en-US" sz="1600" dirty="0"/>
          </a:p>
          <a:p>
            <a:pPr marL="107950" indent="-171450"/>
            <a:r>
              <a:rPr lang="en-US" dirty="0" smtClean="0"/>
              <a:t>Early results – with a </a:t>
            </a:r>
            <a:r>
              <a:rPr lang="en-US" i="1" dirty="0" smtClean="0"/>
              <a:t>limited</a:t>
            </a:r>
            <a:r>
              <a:rPr lang="en-US" dirty="0" smtClean="0"/>
              <a:t> initial truth set curated by our SME team</a:t>
            </a:r>
            <a:br>
              <a:rPr lang="en-US" dirty="0" smtClean="0"/>
            </a:br>
            <a:endParaRPr lang="en-US" sz="1600" dirty="0" smtClean="0"/>
          </a:p>
          <a:p>
            <a:pPr marL="455612" lvl="1" indent="-171450"/>
            <a:r>
              <a:rPr lang="en-US" sz="1600" dirty="0" smtClean="0"/>
              <a:t>TP: </a:t>
            </a:r>
            <a:r>
              <a:rPr lang="en-US" sz="1600" b="1" dirty="0" smtClean="0">
                <a:solidFill>
                  <a:srgbClr val="00B050"/>
                </a:solidFill>
              </a:rPr>
              <a:t>66%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/>
              <a:t>|</a:t>
            </a:r>
            <a:r>
              <a:rPr lang="en-US" sz="1600" dirty="0" smtClean="0"/>
              <a:t> </a:t>
            </a:r>
            <a:r>
              <a:rPr lang="en-US" sz="1600" dirty="0" smtClean="0"/>
              <a:t>FP: </a:t>
            </a:r>
            <a:r>
              <a:rPr lang="en-US" sz="1600" b="1" dirty="0" smtClean="0">
                <a:solidFill>
                  <a:srgbClr val="FF0000"/>
                </a:solidFill>
              </a:rPr>
              <a:t>34%</a:t>
            </a:r>
          </a:p>
          <a:p>
            <a:pPr marL="455612" lvl="1" indent="-171450"/>
            <a:r>
              <a:rPr lang="en-US" sz="1600" dirty="0" smtClean="0"/>
              <a:t>Matched WCD not </a:t>
            </a:r>
            <a:r>
              <a:rPr lang="en-US" sz="1600" i="1" dirty="0" smtClean="0"/>
              <a:t>always</a:t>
            </a:r>
            <a:r>
              <a:rPr lang="en-US" sz="1600" dirty="0" smtClean="0"/>
              <a:t> identified for every Lessons Learned (a good thing).</a:t>
            </a:r>
          </a:p>
          <a:p>
            <a:pPr marL="455612" lvl="1" indent="-171450"/>
            <a:r>
              <a:rPr lang="en-US" sz="1600" dirty="0" smtClean="0"/>
              <a:t>SME-evaluated ‘not relevant’ recommendations are often subtle.</a:t>
            </a:r>
          </a:p>
          <a:p>
            <a:pPr marL="455612" lvl="1" indent="-171450"/>
            <a:r>
              <a:rPr lang="en-US" sz="1600" dirty="0" smtClean="0"/>
              <a:t>Challenge: some Lessons Learned are very general.</a:t>
            </a:r>
          </a:p>
          <a:p>
            <a:pPr marL="107950" indent="-171450"/>
            <a:endParaRPr lang="en-US" sz="1400" dirty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Wcd-ai</a:t>
            </a:r>
            <a:r>
              <a:rPr lang="en-US" dirty="0" smtClean="0"/>
              <a:t> recommendation engine 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 smtClean="0"/>
              <a:t>High-level </a:t>
            </a:r>
            <a:r>
              <a:rPr lang="en-US" b="0" dirty="0" smtClean="0"/>
              <a:t>summary </a:t>
            </a:r>
            <a:r>
              <a:rPr lang="en-US" b="0" dirty="0" smtClean="0"/>
              <a:t>of </a:t>
            </a:r>
            <a:r>
              <a:rPr lang="en-US" b="0" dirty="0" smtClean="0"/>
              <a:t>our ensemble </a:t>
            </a:r>
            <a:r>
              <a:rPr lang="en-US" b="0" dirty="0" smtClean="0"/>
              <a:t>technique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577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94020" y="1420721"/>
            <a:ext cx="3489960" cy="3282846"/>
          </a:xfrm>
        </p:spPr>
        <p:txBody>
          <a:bodyPr/>
          <a:lstStyle/>
          <a:p>
            <a:pPr marL="107950" indent="-171450"/>
            <a:endParaRPr lang="en-US" sz="1600" dirty="0" smtClean="0"/>
          </a:p>
          <a:p>
            <a:r>
              <a:rPr lang="en-US" dirty="0" smtClean="0"/>
              <a:t>Recommended for WCD titles: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(1) On-road </a:t>
            </a:r>
            <a:r>
              <a:rPr lang="en-US" sz="1600" dirty="0"/>
              <a:t>test vehicle </a:t>
            </a:r>
            <a:r>
              <a:rPr lang="en-US" sz="1600" dirty="0" smtClean="0"/>
              <a:t>operation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>
                <a:solidFill>
                  <a:srgbClr val="00B050"/>
                </a:solidFill>
              </a:rPr>
              <a:t>Relevant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(2) AVTC Vehicle </a:t>
            </a:r>
            <a:r>
              <a:rPr lang="en-US" sz="1600" dirty="0" smtClean="0"/>
              <a:t>Inspection</a:t>
            </a:r>
            <a:br>
              <a:rPr lang="en-US" sz="1600" dirty="0" smtClean="0"/>
            </a:br>
            <a:r>
              <a:rPr lang="en-US" sz="1600" b="1" dirty="0" smtClean="0">
                <a:solidFill>
                  <a:schemeClr val="accent6"/>
                </a:solidFill>
              </a:rPr>
              <a:t>Not relevant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  <a:p>
            <a:pPr marL="107950" indent="-171450"/>
            <a:endParaRPr lang="en-US" sz="1400" dirty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Wcd-ai</a:t>
            </a:r>
            <a:r>
              <a:rPr lang="en-US" dirty="0" smtClean="0"/>
              <a:t> recommendation engine 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 smtClean="0"/>
              <a:t>Example results</a:t>
            </a:r>
            <a:endParaRPr lang="en-US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" y="1451985"/>
            <a:ext cx="4945380" cy="234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8680" y="1420721"/>
            <a:ext cx="4305300" cy="3282846"/>
          </a:xfrm>
        </p:spPr>
        <p:txBody>
          <a:bodyPr/>
          <a:lstStyle/>
          <a:p>
            <a:pPr marL="107950" indent="-171450"/>
            <a:endParaRPr lang="en-US" sz="1600" dirty="0" smtClean="0"/>
          </a:p>
          <a:p>
            <a:r>
              <a:rPr lang="en-US" dirty="0" smtClean="0"/>
              <a:t>Recommended for WCD titles: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(1</a:t>
            </a:r>
            <a:r>
              <a:rPr lang="en-US" sz="1600" dirty="0"/>
              <a:t>) Facility Hazard Analysis-Dry Lab </a:t>
            </a:r>
            <a:r>
              <a:rPr lang="en-US" sz="1600" dirty="0" smtClean="0"/>
              <a:t>Activities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>
                <a:solidFill>
                  <a:srgbClr val="00B050"/>
                </a:solidFill>
              </a:rPr>
              <a:t>Relevant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(2) Electrical/Electronic Work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>
                <a:solidFill>
                  <a:srgbClr val="00B050"/>
                </a:solidFill>
              </a:rPr>
              <a:t>Relevant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  <a:p>
            <a:pPr marL="107950" indent="-171450"/>
            <a:endParaRPr lang="en-US" sz="1400" dirty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Wcd-ai</a:t>
            </a:r>
            <a:r>
              <a:rPr lang="en-US" dirty="0" smtClean="0"/>
              <a:t> recommendation engine 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 smtClean="0"/>
              <a:t>Example results</a:t>
            </a:r>
            <a:endParaRPr lang="en-US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01" y="1420721"/>
            <a:ext cx="3784509" cy="314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420721"/>
            <a:ext cx="8526781" cy="3282846"/>
          </a:xfrm>
        </p:spPr>
        <p:txBody>
          <a:bodyPr/>
          <a:lstStyle/>
          <a:p>
            <a:pPr marL="107950" indent="-171450"/>
            <a:endParaRPr lang="en-US" sz="1600" dirty="0" smtClean="0"/>
          </a:p>
          <a:p>
            <a:pPr marL="107950" indent="-171450"/>
            <a:r>
              <a:rPr lang="en-US" sz="1600" dirty="0" smtClean="0"/>
              <a:t>Anticipated designation as a </a:t>
            </a:r>
            <a:r>
              <a:rPr lang="en-US" sz="1600" b="1" dirty="0" smtClean="0"/>
              <a:t>complex-wide best </a:t>
            </a:r>
            <a:r>
              <a:rPr lang="en-US" sz="1600" b="1" dirty="0" smtClean="0"/>
              <a:t>practice </a:t>
            </a:r>
            <a:r>
              <a:rPr lang="en-US" sz="1600" dirty="0" smtClean="0"/>
              <a:t>following a </a:t>
            </a:r>
            <a:r>
              <a:rPr lang="en-US" sz="1600" dirty="0"/>
              <a:t>recent </a:t>
            </a:r>
            <a:r>
              <a:rPr lang="en-US" sz="1600" dirty="0" smtClean="0"/>
              <a:t>Argonne program review by </a:t>
            </a:r>
            <a:r>
              <a:rPr lang="en-US" sz="1600" dirty="0"/>
              <a:t>the DOE Office of Enterprise Assessments (EA-32</a:t>
            </a:r>
            <a:r>
              <a:rPr lang="en-US" sz="1600" dirty="0" smtClean="0"/>
              <a:t>).</a:t>
            </a:r>
          </a:p>
          <a:p>
            <a:pPr marL="0" indent="0">
              <a:buNone/>
            </a:pPr>
            <a:endParaRPr lang="en-US" sz="1000" dirty="0" smtClean="0"/>
          </a:p>
          <a:p>
            <a:pPr marL="107950" indent="-171450"/>
            <a:r>
              <a:rPr lang="en-US" sz="1600" dirty="0" smtClean="0"/>
              <a:t>Expanded pilot to launch in August 2022.</a:t>
            </a:r>
            <a:endParaRPr lang="en-US" sz="1400" dirty="0" smtClean="0"/>
          </a:p>
          <a:p>
            <a:pPr marL="455612" lvl="1" indent="-171450"/>
            <a:r>
              <a:rPr lang="en-US" sz="1400" dirty="0" smtClean="0"/>
              <a:t>User feedback will guide fine-tuning (and </a:t>
            </a:r>
            <a:r>
              <a:rPr lang="en-US" sz="1400" i="1" dirty="0" smtClean="0"/>
              <a:t>increase</a:t>
            </a:r>
            <a:r>
              <a:rPr lang="en-US" sz="1400" dirty="0" smtClean="0"/>
              <a:t> our SME-curated truth set baseline).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107950" indent="-171450"/>
            <a:r>
              <a:rPr lang="en-US" sz="1600" dirty="0" smtClean="0"/>
              <a:t>Continued experimentation to enhance the ensemble </a:t>
            </a:r>
            <a:r>
              <a:rPr lang="en-US" sz="1600" dirty="0" smtClean="0"/>
              <a:t>semantic similarity algorithms:</a:t>
            </a:r>
            <a:endParaRPr lang="en-US" sz="1400" dirty="0" smtClean="0"/>
          </a:p>
          <a:p>
            <a:pPr marL="455612" lvl="1" indent="-171450"/>
            <a:r>
              <a:rPr lang="en-US" sz="1400" dirty="0" smtClean="0"/>
              <a:t>Explore alternate BERT sentence transformer pre-trained models.</a:t>
            </a:r>
          </a:p>
          <a:p>
            <a:pPr marL="455612" lvl="1" indent="-171450"/>
            <a:r>
              <a:rPr lang="en-US" sz="1400" dirty="0" smtClean="0"/>
              <a:t>Long-form semantic comparisons to </a:t>
            </a:r>
            <a:r>
              <a:rPr lang="en-US" sz="1400" i="1" dirty="0" smtClean="0"/>
              <a:t>target</a:t>
            </a:r>
            <a:r>
              <a:rPr lang="en-US" sz="1400" dirty="0" smtClean="0"/>
              <a:t> most related information in attachments.</a:t>
            </a:r>
          </a:p>
          <a:p>
            <a:pPr marL="455612" lvl="1" indent="-171450"/>
            <a:r>
              <a:rPr lang="en-US" sz="1400" dirty="0" smtClean="0"/>
              <a:t>K-means to filter recommendation output into learned “relevant” clusters.</a:t>
            </a:r>
          </a:p>
          <a:p>
            <a:pPr marL="455612" lvl="1" indent="-171450"/>
            <a:r>
              <a:rPr lang="en-US" sz="1400" dirty="0" smtClean="0"/>
              <a:t>Knowledge graph of Lessons Learned to leverage graph algorithms for predicting related content. </a:t>
            </a:r>
          </a:p>
          <a:p>
            <a:pPr marL="455612" lvl="1" indent="-171450"/>
            <a:endParaRPr lang="en-US" sz="1600" dirty="0"/>
          </a:p>
          <a:p>
            <a:pPr marL="107950" indent="-171450"/>
            <a:endParaRPr lang="en-US" sz="1400" dirty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Wcd-ai</a:t>
            </a:r>
            <a:r>
              <a:rPr lang="en-US" dirty="0" smtClean="0"/>
              <a:t> </a:t>
            </a:r>
            <a:r>
              <a:rPr lang="en-US" dirty="0" smtClean="0"/>
              <a:t>What’s next 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 smtClean="0"/>
              <a:t>An expectation of continuous improvement and algorithm fine-tuning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29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ending is just the beginning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intro </a:t>
            </a:r>
            <a:r>
              <a:rPr lang="en-US" dirty="0" smtClean="0"/>
              <a:t>to AI for Operations at </a:t>
            </a:r>
            <a:r>
              <a:rPr lang="en-US" dirty="0" smtClean="0"/>
              <a:t>Argonne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The operational business challenge: </a:t>
            </a:r>
            <a:br>
              <a:rPr lang="en-US" dirty="0" smtClean="0"/>
            </a:br>
            <a:r>
              <a:rPr lang="en-US" sz="1600" b="1" i="1" dirty="0" smtClean="0">
                <a:solidFill>
                  <a:schemeClr val="accent6"/>
                </a:solidFill>
              </a:rPr>
              <a:t>Discovering and applying related </a:t>
            </a:r>
            <a:r>
              <a:rPr lang="en-US" sz="1600" b="1" i="1" dirty="0" smtClean="0">
                <a:solidFill>
                  <a:schemeClr val="accent6"/>
                </a:solidFill>
              </a:rPr>
              <a:t>lessons learned is </a:t>
            </a:r>
            <a:r>
              <a:rPr lang="en-US" sz="1600" b="1" i="1" dirty="0" smtClean="0">
                <a:solidFill>
                  <a:schemeClr val="accent6"/>
                </a:solidFill>
              </a:rPr>
              <a:t>crucial for laboratory safety.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Phase 1: </a:t>
            </a:r>
            <a:r>
              <a:rPr lang="en-US" dirty="0" smtClean="0"/>
              <a:t>Generate related keywords to initiate the manual search process.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Phase 2: </a:t>
            </a:r>
            <a:r>
              <a:rPr lang="en-US" dirty="0"/>
              <a:t>A</a:t>
            </a:r>
            <a:r>
              <a:rPr lang="en-US" dirty="0" smtClean="0"/>
              <a:t>utomated direct recommendations of related Lessons Learned.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What’s next</a:t>
            </a:r>
            <a:r>
              <a:rPr lang="en-US" dirty="0" smtClean="0"/>
              <a:t>? </a:t>
            </a:r>
            <a:r>
              <a:rPr lang="en-US" dirty="0" smtClean="0"/>
              <a:t>and DOE best </a:t>
            </a:r>
            <a:r>
              <a:rPr lang="en-US" dirty="0" smtClean="0"/>
              <a:t>practice </a:t>
            </a:r>
            <a:r>
              <a:rPr lang="en-US" dirty="0" smtClean="0"/>
              <a:t>designation.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FF0000"/>
                </a:solidFill>
              </a:rPr>
              <a:t>AI </a:t>
            </a:r>
            <a:r>
              <a:rPr lang="en-US" dirty="0" smtClean="0"/>
              <a:t>in operations? 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443" y="0"/>
            <a:ext cx="3564557" cy="80251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r>
              <a:rPr lang="en-US" sz="1400" b="0" dirty="0"/>
              <a:t>l</a:t>
            </a:r>
            <a:r>
              <a:rPr lang="en-US" sz="1400" b="0" dirty="0" smtClean="0"/>
              <a:t>ittle ideas </a:t>
            </a:r>
            <a:r>
              <a:rPr lang="en-US" b="0" dirty="0"/>
              <a:t>to </a:t>
            </a:r>
            <a:r>
              <a:rPr lang="en-US" sz="2800" b="0" dirty="0"/>
              <a:t>Big I</a:t>
            </a:r>
            <a:r>
              <a:rPr lang="en-US" sz="2800" b="0" dirty="0" smtClean="0"/>
              <a:t>deas </a:t>
            </a:r>
            <a:r>
              <a:rPr lang="en-US" b="0" i="1" dirty="0">
                <a:solidFill>
                  <a:srgbClr val="0070C0"/>
                </a:solidFill>
              </a:rPr>
              <a:t>… </a:t>
            </a:r>
            <a:r>
              <a:rPr lang="en-US" b="0" i="1" dirty="0" smtClean="0">
                <a:solidFill>
                  <a:srgbClr val="0070C0"/>
                </a:solidFill>
              </a:rPr>
              <a:t>all include similar ideas</a:t>
            </a:r>
            <a:endParaRPr lang="en-US" b="0" i="1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541789"/>
            <a:ext cx="8686801" cy="3136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u="sng" dirty="0" smtClean="0"/>
              <a:t>Recommendations</a:t>
            </a:r>
            <a:r>
              <a:rPr lang="en-US" sz="1600" dirty="0" smtClean="0"/>
              <a:t> to support business process decisions.</a:t>
            </a:r>
          </a:p>
          <a:p>
            <a:pPr>
              <a:lnSpc>
                <a:spcPct val="150000"/>
              </a:lnSpc>
            </a:pPr>
            <a:r>
              <a:rPr lang="en-US" sz="1600" b="1" u="sng" dirty="0" smtClean="0"/>
              <a:t>Predictions</a:t>
            </a:r>
            <a:r>
              <a:rPr lang="en-US" sz="1600" dirty="0" smtClean="0"/>
              <a:t> for operational next steps, assignments, and proactive issue resolutions.</a:t>
            </a:r>
          </a:p>
          <a:p>
            <a:pPr>
              <a:lnSpc>
                <a:spcPct val="150000"/>
              </a:lnSpc>
            </a:pPr>
            <a:r>
              <a:rPr lang="en-US" sz="1600" b="1" u="sng" dirty="0" smtClean="0"/>
              <a:t>Automating</a:t>
            </a:r>
            <a:r>
              <a:rPr lang="en-US" sz="1600" dirty="0" smtClean="0"/>
              <a:t> routine processes that require excessive person-hours.</a:t>
            </a:r>
          </a:p>
          <a:p>
            <a:pPr>
              <a:lnSpc>
                <a:spcPct val="150000"/>
              </a:lnSpc>
            </a:pPr>
            <a:r>
              <a:rPr lang="en-US" sz="1600" b="1" u="sng" dirty="0" smtClean="0"/>
              <a:t>Mining</a:t>
            </a:r>
            <a:r>
              <a:rPr lang="en-US" sz="1600" dirty="0" smtClean="0"/>
              <a:t> of related valuable information not otherwise discoverable.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b="1" u="sng" dirty="0" smtClean="0"/>
              <a:t>Detection</a:t>
            </a:r>
            <a:r>
              <a:rPr lang="en-US" sz="1600" dirty="0" smtClean="0"/>
              <a:t> of anomalies and errors in operations and processes not otherwise observable.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b="1" u="sng" dirty="0"/>
              <a:t>A</a:t>
            </a:r>
            <a:r>
              <a:rPr lang="en-US" sz="1600" b="1" u="sng" dirty="0" smtClean="0"/>
              <a:t>ssisted</a:t>
            </a:r>
            <a:r>
              <a:rPr lang="en-US" sz="1600" dirty="0" smtClean="0"/>
              <a:t> decision-making through advanced data and text-based analytics.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b="1" u="sng" dirty="0"/>
              <a:t>M</a:t>
            </a:r>
            <a:r>
              <a:rPr lang="en-US" sz="1600" b="1" u="sng" dirty="0" smtClean="0"/>
              <a:t>onitoring</a:t>
            </a:r>
            <a:r>
              <a:rPr lang="en-US" sz="1600" dirty="0" smtClean="0"/>
              <a:t> of performance risks and system issues before occurrence.</a:t>
            </a:r>
          </a:p>
        </p:txBody>
      </p:sp>
    </p:spTree>
    <p:extLst>
      <p:ext uri="{BB962C8B-B14F-4D97-AF65-F5344CB8AC3E}">
        <p14:creationId xmlns:p14="http://schemas.microsoft.com/office/powerpoint/2010/main" val="26905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420721"/>
            <a:ext cx="8564381" cy="3282846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 smtClean="0"/>
              <a:t>A </a:t>
            </a:r>
            <a:r>
              <a:rPr lang="en-US" sz="1600" dirty="0" smtClean="0"/>
              <a:t>2019 assessment of </a:t>
            </a:r>
            <a:r>
              <a:rPr lang="en-US" sz="1600" dirty="0" smtClean="0"/>
              <a:t>Argonne</a:t>
            </a:r>
            <a:br>
              <a:rPr lang="en-US" sz="1600" dirty="0" smtClean="0"/>
            </a:br>
            <a:r>
              <a:rPr lang="en-US" sz="1600" b="1" dirty="0" smtClean="0"/>
              <a:t>Work Control Documents</a:t>
            </a:r>
            <a:r>
              <a:rPr lang="en-US" sz="1600" dirty="0" smtClean="0"/>
              <a:t> (</a:t>
            </a:r>
            <a:r>
              <a:rPr lang="en-US" sz="1600" b="1" dirty="0" smtClean="0"/>
              <a:t>WCD</a:t>
            </a:r>
            <a:r>
              <a:rPr lang="en-US" sz="1600" dirty="0" smtClean="0"/>
              <a:t>) </a:t>
            </a:r>
            <a:br>
              <a:rPr lang="en-US" sz="1600" dirty="0" smtClean="0"/>
            </a:br>
            <a:r>
              <a:rPr lang="en-US" sz="1600" dirty="0" smtClean="0"/>
              <a:t>found overall positive quality…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… </a:t>
            </a:r>
            <a:r>
              <a:rPr lang="en-US" sz="1600" i="1" dirty="0" smtClean="0">
                <a:solidFill>
                  <a:srgbClr val="FF0000"/>
                </a:solidFill>
              </a:rPr>
              <a:t>except</a:t>
            </a:r>
            <a:r>
              <a:rPr lang="en-US" sz="1600" dirty="0" smtClean="0"/>
              <a:t> </a:t>
            </a:r>
            <a:r>
              <a:rPr lang="en-US" sz="1600" dirty="0" smtClean="0"/>
              <a:t>for </a:t>
            </a:r>
            <a:r>
              <a:rPr lang="en-US" sz="1600" dirty="0" smtClean="0"/>
              <a:t>incorporating related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Lessons Learned.</a:t>
            </a:r>
          </a:p>
          <a:p>
            <a:endParaRPr lang="en-US" sz="1600" dirty="0" smtClean="0"/>
          </a:p>
          <a:p>
            <a:r>
              <a:rPr lang="en-US" sz="1600" dirty="0" smtClean="0"/>
              <a:t>Not making the same mistakes </a:t>
            </a:r>
            <a:r>
              <a:rPr lang="en-US" sz="1600" i="1" dirty="0" smtClean="0"/>
              <a:t>twice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is key to </a:t>
            </a:r>
            <a:r>
              <a:rPr lang="en-US" sz="1600" dirty="0" smtClean="0"/>
              <a:t>laboratory-wide safety</a:t>
            </a:r>
            <a:r>
              <a:rPr lang="en-US" sz="1600" dirty="0" smtClean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so </a:t>
            </a:r>
            <a:r>
              <a:rPr lang="en-US" sz="1600" dirty="0" smtClean="0"/>
              <a:t>a very high </a:t>
            </a:r>
            <a:r>
              <a:rPr lang="en-US" sz="1600" dirty="0" smtClean="0"/>
              <a:t>value is </a:t>
            </a:r>
            <a:r>
              <a:rPr lang="en-US" sz="1600" dirty="0" smtClean="0"/>
              <a:t>placed on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identifying Lessons </a:t>
            </a:r>
            <a:r>
              <a:rPr lang="en-US" sz="1600" dirty="0" smtClean="0"/>
              <a:t>Learned.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Lessons learned are hard to find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 smtClean="0"/>
              <a:t>Or, </a:t>
            </a:r>
            <a:r>
              <a:rPr lang="en-US" b="0" dirty="0" smtClean="0"/>
              <a:t>is it </a:t>
            </a:r>
            <a:r>
              <a:rPr lang="en-US" b="0" dirty="0" smtClean="0"/>
              <a:t>just </a:t>
            </a:r>
            <a:r>
              <a:rPr lang="en-US" b="0" dirty="0" smtClean="0"/>
              <a:t>hard to get started?</a:t>
            </a:r>
            <a:endParaRPr lang="en-US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4120930" y="1047303"/>
            <a:ext cx="4900650" cy="3732121"/>
            <a:chOff x="2112334" y="981955"/>
            <a:chExt cx="6402129" cy="48753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2334" y="981955"/>
              <a:ext cx="6402129" cy="487535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112334" y="1757916"/>
              <a:ext cx="4735033" cy="21974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420721"/>
            <a:ext cx="8564381" cy="3282846"/>
          </a:xfrm>
        </p:spPr>
        <p:txBody>
          <a:bodyPr/>
          <a:lstStyle/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500" dirty="0"/>
          </a:p>
          <a:p>
            <a:r>
              <a:rPr lang="en-US" dirty="0" smtClean="0"/>
              <a:t>Supporting operational excellence across the U.S. Department of Energy.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~ 3,400 Lessons Learned documents published today.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600" b="1" dirty="0"/>
              <a:t>DOEOPEXSHARE.doe.gov</a:t>
            </a:r>
            <a:r>
              <a:rPr lang="en-US" sz="1600" dirty="0"/>
              <a:t> is a one-stop resource for the most current and historical operating experience information.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 comprehensive </a:t>
            </a:r>
            <a:r>
              <a:rPr lang="en-US" sz="1600" dirty="0"/>
              <a:t>library </a:t>
            </a:r>
            <a:r>
              <a:rPr lang="en-US" sz="1600" dirty="0" smtClean="0"/>
              <a:t>containing </a:t>
            </a:r>
            <a:r>
              <a:rPr lang="en-US" sz="1600" dirty="0"/>
              <a:t>various types of content that cover all elements and disciplines for the whole user community.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Lessons learned on </a:t>
            </a:r>
            <a:r>
              <a:rPr lang="en-US" dirty="0" err="1" smtClean="0"/>
              <a:t>opexshare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 smtClean="0"/>
              <a:t>DOE-hosted searchable repository for the laboratory </a:t>
            </a:r>
            <a:r>
              <a:rPr lang="en-US" b="0" dirty="0" smtClean="0"/>
              <a:t>complex</a:t>
            </a:r>
            <a:endParaRPr lang="en-US" b="0" dirty="0"/>
          </a:p>
        </p:txBody>
      </p:sp>
      <p:pic>
        <p:nvPicPr>
          <p:cNvPr id="12" name="Picture 2" descr="https://doeopexshare.doe.gov/dist/9a8183f8e3edc8650f5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14" y="1420721"/>
            <a:ext cx="2049181" cy="8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815" y="1420721"/>
            <a:ext cx="4648965" cy="9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mdearing\AppData\Local\Microsoft\Windows\INetCache\Content.Word\work safety word clou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27" y="2164100"/>
            <a:ext cx="2016027" cy="1342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420721"/>
            <a:ext cx="8564381" cy="3282846"/>
          </a:xfrm>
        </p:spPr>
        <p:txBody>
          <a:bodyPr/>
          <a:lstStyle/>
          <a:p>
            <a:r>
              <a:rPr lang="en-US" sz="1600" dirty="0" smtClean="0"/>
              <a:t>Apply state-of-the-art </a:t>
            </a:r>
            <a:r>
              <a:rPr lang="en-US" sz="1600" dirty="0"/>
              <a:t>NLP algorithms and knowledge mining </a:t>
            </a:r>
            <a:r>
              <a:rPr lang="en-US" sz="1600" dirty="0" smtClean="0"/>
              <a:t>techniques to support Work Control Document authors to identify meaningful lessons </a:t>
            </a:r>
            <a:r>
              <a:rPr lang="en-US" sz="1600" dirty="0"/>
              <a:t>learned </a:t>
            </a:r>
            <a:r>
              <a:rPr lang="en-US" sz="1600" dirty="0" smtClean="0"/>
              <a:t>for improving </a:t>
            </a:r>
            <a:br>
              <a:rPr lang="en-US" sz="1600" dirty="0" smtClean="0"/>
            </a:br>
            <a:r>
              <a:rPr lang="en-US" sz="1600" dirty="0" smtClean="0"/>
              <a:t>work </a:t>
            </a:r>
            <a:r>
              <a:rPr lang="en-US" sz="1600" dirty="0"/>
              <a:t>planning and safety outcomes. </a:t>
            </a:r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Phase 1: WCD-AI </a:t>
            </a:r>
            <a:r>
              <a:rPr lang="en-US" dirty="0" smtClean="0"/>
              <a:t>keyword discovery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 smtClean="0"/>
              <a:t>Knowledge mining to augment search for related </a:t>
            </a:r>
            <a:r>
              <a:rPr lang="en-US" b="0" dirty="0"/>
              <a:t>Lessons </a:t>
            </a:r>
            <a:r>
              <a:rPr lang="en-US" b="0" dirty="0" smtClean="0"/>
              <a:t>Learned</a:t>
            </a:r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620" y="2305140"/>
            <a:ext cx="4136605" cy="2433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2305140"/>
            <a:ext cx="2279913" cy="1354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7155" y="3446169"/>
            <a:ext cx="3202305" cy="13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420721"/>
            <a:ext cx="8526781" cy="3282846"/>
          </a:xfrm>
        </p:spPr>
        <p:txBody>
          <a:bodyPr/>
          <a:lstStyle/>
          <a:p>
            <a:pPr marL="107950" indent="-171450"/>
            <a:r>
              <a:rPr lang="en-US" sz="1600" dirty="0"/>
              <a:t>Ensemble </a:t>
            </a:r>
            <a:r>
              <a:rPr lang="en-US" sz="1600" dirty="0" smtClean="0"/>
              <a:t>of state-of-the-art </a:t>
            </a:r>
            <a:r>
              <a:rPr lang="en-US" sz="1600" dirty="0"/>
              <a:t>NLP </a:t>
            </a:r>
            <a:r>
              <a:rPr lang="en-US" sz="1600" dirty="0" smtClean="0"/>
              <a:t>algorithms to </a:t>
            </a:r>
            <a:r>
              <a:rPr lang="en-US" sz="1600" dirty="0"/>
              <a:t>automate the discovery of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>
                <a:solidFill>
                  <a:schemeClr val="tx2"/>
                </a:solidFill>
              </a:rPr>
              <a:t>new </a:t>
            </a:r>
            <a:r>
              <a:rPr lang="en-US" sz="1600" b="1" i="1" dirty="0">
                <a:solidFill>
                  <a:schemeClr val="tx2"/>
                </a:solidFill>
              </a:rPr>
              <a:t>L</a:t>
            </a:r>
            <a:r>
              <a:rPr lang="en-US" sz="1600" b="1" i="1" dirty="0" smtClean="0">
                <a:solidFill>
                  <a:schemeClr val="tx2"/>
                </a:solidFill>
              </a:rPr>
              <a:t>essons </a:t>
            </a:r>
            <a:r>
              <a:rPr lang="en-US" sz="1600" b="1" i="1" dirty="0">
                <a:solidFill>
                  <a:schemeClr val="tx2"/>
                </a:solidFill>
              </a:rPr>
              <a:t>L</a:t>
            </a:r>
            <a:r>
              <a:rPr lang="en-US" sz="1600" b="1" i="1" dirty="0" smtClean="0">
                <a:solidFill>
                  <a:schemeClr val="tx2"/>
                </a:solidFill>
              </a:rPr>
              <a:t>earned </a:t>
            </a:r>
            <a:r>
              <a:rPr lang="en-US" sz="1600" dirty="0"/>
              <a:t>related to </a:t>
            </a:r>
            <a:r>
              <a:rPr lang="en-US" sz="1600" dirty="0" smtClean="0"/>
              <a:t>active Work Control Document-authorized work.</a:t>
            </a:r>
          </a:p>
          <a:p>
            <a:pPr marL="107950" indent="-171450"/>
            <a:r>
              <a:rPr lang="en-US" sz="1600" dirty="0" smtClean="0"/>
              <a:t>Support maximizing continuous </a:t>
            </a:r>
            <a:r>
              <a:rPr lang="en-US" sz="1600" dirty="0"/>
              <a:t>safety </a:t>
            </a:r>
            <a:r>
              <a:rPr lang="en-US" sz="1600" dirty="0" smtClean="0"/>
              <a:t>by periodically informing key personnel of </a:t>
            </a:r>
            <a:r>
              <a:rPr lang="en-US" sz="1600" dirty="0"/>
              <a:t>the latest </a:t>
            </a:r>
            <a:r>
              <a:rPr lang="en-US" sz="1600" dirty="0" smtClean="0"/>
              <a:t>safety knowledge not previously </a:t>
            </a:r>
            <a:r>
              <a:rPr lang="en-US" sz="1600" dirty="0"/>
              <a:t>available during planning stages.</a:t>
            </a:r>
          </a:p>
          <a:p>
            <a:pPr marL="107950" indent="-171450"/>
            <a:endParaRPr lang="en-US" sz="1400" dirty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Phase 2: </a:t>
            </a:r>
            <a:r>
              <a:rPr lang="en-US" dirty="0" err="1" smtClean="0"/>
              <a:t>Wcd-ai</a:t>
            </a:r>
            <a:r>
              <a:rPr lang="en-US" dirty="0" smtClean="0"/>
              <a:t> </a:t>
            </a:r>
            <a:r>
              <a:rPr lang="en-US" dirty="0" smtClean="0"/>
              <a:t>recommender 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/>
              <a:t>Recommend </a:t>
            </a:r>
            <a:r>
              <a:rPr lang="en-US" b="0" dirty="0" smtClean="0"/>
              <a:t>recent Lessons </a:t>
            </a:r>
            <a:r>
              <a:rPr lang="en-US" b="0" dirty="0"/>
              <a:t>Learned for </a:t>
            </a:r>
            <a:r>
              <a:rPr lang="en-US" b="0" dirty="0" smtClean="0"/>
              <a:t>ongoing work projects</a:t>
            </a:r>
            <a:endParaRPr lang="en-US" b="0" dirty="0"/>
          </a:p>
        </p:txBody>
      </p:sp>
      <p:pic>
        <p:nvPicPr>
          <p:cNvPr id="2050" name="Picture 2" descr="https://doeopexshare.doe.gov/dist/9a8183f8e3edc8650f5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99" y="2478694"/>
            <a:ext cx="1404064" cy="5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3097111"/>
            <a:ext cx="3556465" cy="15485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4208881" y="2825106"/>
            <a:ext cx="4775099" cy="13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420721"/>
            <a:ext cx="8526781" cy="3282846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107950" indent="-171450"/>
            <a:endParaRPr lang="en-US" sz="1400" dirty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Wcd-ai</a:t>
            </a:r>
            <a:r>
              <a:rPr lang="en-US" dirty="0" smtClean="0"/>
              <a:t> data </a:t>
            </a:r>
            <a:r>
              <a:rPr lang="en-US" dirty="0" smtClean="0"/>
              <a:t>&amp; Process pipeline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 smtClean="0"/>
              <a:t>Discovering new related Lessons </a:t>
            </a:r>
            <a:r>
              <a:rPr lang="en-US" b="0" dirty="0"/>
              <a:t>L</a:t>
            </a:r>
            <a:r>
              <a:rPr lang="en-US" b="0" dirty="0" smtClean="0"/>
              <a:t>earned workflow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81" y="1420721"/>
            <a:ext cx="7985415" cy="3266991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8007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1" y="1420721"/>
            <a:ext cx="7985415" cy="3266991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tile tx="0" ty="0" sx="100000" sy="100000" flip="none" algn="tl"/>
          </a:blip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420721"/>
            <a:ext cx="8526781" cy="3282846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107950" indent="-171450"/>
            <a:endParaRPr lang="en-US" sz="1400" dirty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0" y="16336"/>
            <a:ext cx="1394960" cy="14043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1" y="360244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Wcd-ai</a:t>
            </a:r>
            <a:r>
              <a:rPr lang="en-US" dirty="0"/>
              <a:t> data &amp; Process pipeline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073546"/>
            <a:ext cx="8372901" cy="347175"/>
          </a:xfrm>
        </p:spPr>
        <p:txBody>
          <a:bodyPr/>
          <a:lstStyle/>
          <a:p>
            <a:pPr marL="107950" indent="-171450"/>
            <a:r>
              <a:rPr lang="en-US" b="0" dirty="0" smtClean="0"/>
              <a:t>Discovering new related Lessons </a:t>
            </a:r>
            <a:r>
              <a:rPr lang="en-US" b="0" dirty="0"/>
              <a:t>L</a:t>
            </a:r>
            <a:r>
              <a:rPr lang="en-US" b="0" dirty="0" smtClean="0"/>
              <a:t>earned workflow</a:t>
            </a:r>
            <a:endParaRPr lang="en-US" b="0" dirty="0"/>
          </a:p>
        </p:txBody>
      </p:sp>
      <p:sp>
        <p:nvSpPr>
          <p:cNvPr id="2" name="Oval 1"/>
          <p:cNvSpPr/>
          <p:nvPr/>
        </p:nvSpPr>
        <p:spPr>
          <a:xfrm>
            <a:off x="4992163" y="1879521"/>
            <a:ext cx="1562100" cy="1487714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0B1F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759</TotalTime>
  <Words>892</Words>
  <Application>Microsoft Office PowerPoint</Application>
  <PresentationFormat>On-screen Show (16:9)</PresentationFormat>
  <Paragraphs>143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presentation_16x9</vt:lpstr>
      <vt:lpstr>Automated knowledge sharing with NLP ensemble recommendations to enhance laboratory operations</vt:lpstr>
      <vt:lpstr>Just an outline</vt:lpstr>
      <vt:lpstr>Why AI in operations?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Dearing, Matthew T.</cp:lastModifiedBy>
  <cp:revision>41</cp:revision>
  <cp:lastPrinted>2015-09-08T15:35:42Z</cp:lastPrinted>
  <dcterms:created xsi:type="dcterms:W3CDTF">2018-07-03T17:34:09Z</dcterms:created>
  <dcterms:modified xsi:type="dcterms:W3CDTF">2022-07-08T02:15:38Z</dcterms:modified>
</cp:coreProperties>
</file>