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64" r:id="rId5"/>
    <p:sldId id="282" r:id="rId6"/>
    <p:sldId id="283" r:id="rId7"/>
    <p:sldId id="445" r:id="rId8"/>
    <p:sldId id="287" r:id="rId9"/>
    <p:sldId id="447" r:id="rId10"/>
    <p:sldId id="449" r:id="rId11"/>
    <p:sldId id="448" r:id="rId12"/>
    <p:sldId id="288" r:id="rId13"/>
    <p:sldId id="450" r:id="rId14"/>
    <p:sldId id="442" r:id="rId15"/>
    <p:sldId id="433" r:id="rId16"/>
    <p:sldId id="431" r:id="rId17"/>
    <p:sldId id="256" r:id="rId18"/>
    <p:sldId id="257" r:id="rId19"/>
    <p:sldId id="258" r:id="rId20"/>
    <p:sldId id="260" r:id="rId21"/>
    <p:sldId id="261" r:id="rId22"/>
    <p:sldId id="284" r:id="rId23"/>
    <p:sldId id="443" r:id="rId24"/>
    <p:sldId id="44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4070"/>
    <a:srgbClr val="0800FF"/>
    <a:srgbClr val="00ACD9"/>
    <a:srgbClr val="FCCBC3"/>
    <a:srgbClr val="038D74"/>
    <a:srgbClr val="103060"/>
    <a:srgbClr val="00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053DC-0477-6249-89F6-593CF679DC3D}" v="80" dt="2022-05-24T15:21:06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9"/>
    <p:restoredTop sz="94704"/>
  </p:normalViewPr>
  <p:slideViewPr>
    <p:cSldViewPr snapToGrid="0">
      <p:cViewPr varScale="1">
        <p:scale>
          <a:sx n="131" d="100"/>
          <a:sy n="131" d="100"/>
        </p:scale>
        <p:origin x="16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7/6/22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5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of the advancements being made in ML are coded in Python and are inaccessible to C++ codes used at the laboratory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40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conscious decision has been made to be performant at the cost of flexibility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goal is to allow quick prototyping of ideas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to 'predict' the aging behavior, but understand the effect of changes in device behavior and how that affects circuit level performance.  </a:t>
            </a:r>
          </a:p>
          <a:p>
            <a:endParaRPr lang="en-US"/>
          </a:p>
          <a:p>
            <a:r>
              <a:rPr lang="en-US"/>
              <a:t>Device level behavior can be captured with TCAD models.  </a:t>
            </a:r>
          </a:p>
          <a:p>
            <a:endParaRPr lang="en-US"/>
          </a:p>
          <a:p>
            <a:r>
              <a:rPr lang="en-US"/>
              <a:t>What impacts to small changes in devices (information that we have) have on the circuit response.  </a:t>
            </a:r>
          </a:p>
          <a:p>
            <a:endParaRPr lang="en-US">
              <a:cs typeface="Calibri" panose="020F0502020204030204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b="1"/>
              <a:t>Not intended as a tool to  or a tool that necessarily uses perfectly calibrated device data</a:t>
            </a:r>
            <a:endParaRPr lang="en-US"/>
          </a:p>
          <a:p>
            <a:pPr marL="342900" indent="-342900">
              <a:buFont typeface="Arial,Sans-Serif"/>
              <a:buChar char="•"/>
            </a:pPr>
            <a:endParaRPr lang="en-US"/>
          </a:p>
          <a:p>
            <a:endParaRPr lang="en-US">
              <a:cs typeface="Calibri" panose="020F0502020204030204"/>
            </a:endParaRPr>
          </a:p>
          <a:p>
            <a:endParaRPr lang="en-US"/>
          </a:p>
          <a:p>
            <a:r>
              <a:rPr lang="en-US"/>
              <a:t>Combine 7 and 8, just </a:t>
            </a:r>
            <a:r>
              <a:rPr lang="en-US" err="1"/>
              <a:t>describve</a:t>
            </a:r>
            <a:r>
              <a:rPr lang="en-US"/>
              <a:t> what we are trying to accomplish.  Not a question and answer slide, it is an answer slide.</a:t>
            </a:r>
          </a:p>
          <a:p>
            <a:endParaRPr lang="en-US"/>
          </a:p>
          <a:p>
            <a:r>
              <a:rPr lang="en-US"/>
              <a:t>Not trying to model all of the physics in the device.  Capture changes in device behavior and assess the circuit level performance.  </a:t>
            </a: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6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2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94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Move circuit die to previous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3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1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4376"/>
            <a:ext cx="7565572" cy="542787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25470AC0-F851-4F42-81C0-4DA18E3995C3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4971A4-C13F-3D45-B61F-9FFC7F112945}"/>
              </a:ext>
            </a:extLst>
          </p:cNvPr>
          <p:cNvSpPr txBox="1"/>
          <p:nvPr userDrawn="1"/>
        </p:nvSpPr>
        <p:spPr>
          <a:xfrm>
            <a:off x="7565571" y="4523339"/>
            <a:ext cx="2623458" cy="923330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OFFICIAL USE ONLY</a:t>
            </a:r>
          </a:p>
          <a:p>
            <a:pPr algn="ctr"/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May be exempt from public release under the Freedom of Information </a:t>
            </a:r>
            <a:b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Act (5 U.S.C. 552), exemption number and category</a:t>
            </a:r>
            <a:b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600" u="sng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Exemption # , Category Name</a:t>
            </a:r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  <a:p>
            <a:pPr algn="ctr"/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</a:p>
          <a:p>
            <a:pPr algn="ctr"/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Department of Energy review required before public release</a:t>
            </a:r>
          </a:p>
          <a:p>
            <a:pPr algn="ctr"/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 </a:t>
            </a:r>
          </a:p>
          <a:p>
            <a:pPr algn="ctr"/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Name/Org: </a:t>
            </a:r>
            <a:r>
              <a:rPr lang="en-US" sz="600" u="sng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Name here/0000</a:t>
            </a:r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    Date: </a:t>
            </a:r>
            <a:r>
              <a:rPr lang="en-US" sz="600" u="sng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00/00/2018</a:t>
            </a:r>
            <a:endParaRPr lang="en-US" sz="60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en-US" sz="6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Guidance (if applicable) ____________________________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D86B5-BB97-A948-9743-F688A29736E5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59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4038963" cy="64597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9DE1D6B-2DB5-CF4B-B253-A5C72AC679BC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5727FC-CC34-4C42-8A19-07C719D2FBA7}" type="datetime1">
              <a:rPr lang="en-US" smtClean="0"/>
              <a:t>7/6/22</a:t>
            </a:fld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8D5EA00-CE93-144D-9F07-44D3A578C8CA}" type="datetime1">
              <a:rPr lang="en-US" smtClean="0"/>
              <a:t>7/6/22</a:t>
            </a:fld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99E7B58-CD16-8B4A-AA81-DEB6C380F7FA}" type="datetime1">
              <a:rPr lang="en-US" smtClean="0"/>
              <a:t>7/6/22</a:t>
            </a:fld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7565572" cy="39644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3B105667-D388-5D4C-BDB2-94BF7677C107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874708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B82F93BC-B1FB-5F47-9613-6751D226D3FD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22"/>
          <a:stretch/>
        </p:blipFill>
        <p:spPr>
          <a:xfrm>
            <a:off x="0" y="0"/>
            <a:ext cx="12192000" cy="554736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871B9563-9AD1-DD4B-934F-92C97B3506AB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7F8-7161-3645-A7E0-5C7BB6283CB6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FA69-DF2C-FF4C-A217-CD0FDF20FBB9}" type="datetime1">
              <a:rPr lang="en-US" smtClean="0"/>
              <a:t>7/6/22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2C82-8EBB-0D45-A516-ECB5C37A2D75}" type="datetime1">
              <a:rPr lang="en-US" smtClean="0"/>
              <a:t>7/6/22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9C1E760-5205-6749-943F-3907CA03C664}" type="datetime1">
              <a:rPr lang="en-US" smtClean="0"/>
              <a:t>7/6/22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189029" y="5912353"/>
            <a:ext cx="2002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  <a:p>
            <a:pPr algn="ctr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SAND2022-9031 C</a:t>
            </a:r>
            <a:endParaRPr lang="en-US" sz="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7"/>
            <a:ext cx="4626429" cy="308428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75C65D7-C451-5345-9F94-4D5E6E8715BD}" type="datetime1">
              <a:rPr lang="en-US" smtClean="0"/>
              <a:t>7/6/22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7283A0D-1152-C548-8A57-50583A007A5B}" type="datetime1">
              <a:rPr lang="en-US" smtClean="0"/>
              <a:t>7/6/22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4" r:id="rId3"/>
    <p:sldLayoutId id="2147483667" r:id="rId4"/>
    <p:sldLayoutId id="2147483660" r:id="rId5"/>
    <p:sldLayoutId id="2147483654" r:id="rId6"/>
    <p:sldLayoutId id="2147483661" r:id="rId7"/>
    <p:sldLayoutId id="2147483651" r:id="rId8"/>
    <p:sldLayoutId id="2147483668" r:id="rId9"/>
    <p:sldLayoutId id="2147483665" r:id="rId10"/>
    <p:sldLayoutId id="2147483669" r:id="rId11"/>
    <p:sldLayoutId id="2147483655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hyperlink" Target="https://www.google.com/url?sa=i&amp;url=https%3A%2F%2Fwww.researchgate.net%2Ffigure%2FBi-cubic-spline-interpolation_fig1_280062913&amp;psig=AOvVaw2pM35sXdHsS8L6K_HMXuS5&amp;ust=1595284161094000&amp;source=images&amp;cd=vfe&amp;ved=0CAIQjRxqFwoTCIi0gOCu2uoCFQAAAAAdAAAAABAD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535E5-AEE7-D04B-9C63-1CD1C4A15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411" y="1446319"/>
            <a:ext cx="6642871" cy="169025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Python Data-Driven Model Integration for the </a:t>
            </a:r>
            <a:br>
              <a:rPr lang="en-US" dirty="0"/>
            </a:br>
            <a:r>
              <a:rPr lang="en-US" dirty="0"/>
              <a:t>Xyce Circuit Simulator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9D1AB-0E09-6546-935E-820176348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411" y="4345209"/>
            <a:ext cx="5736098" cy="1266835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Garamond"/>
              </a:rPr>
              <a:t>Paul Kuberry        	(SNL, 1442)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latin typeface="Garamond"/>
              </a:rPr>
              <a:t>Biliana</a:t>
            </a:r>
            <a:r>
              <a:rPr lang="en-US" sz="1200" dirty="0">
                <a:latin typeface="Garamond"/>
              </a:rPr>
              <a:t> </a:t>
            </a:r>
            <a:r>
              <a:rPr lang="en-US" sz="1200" dirty="0" err="1">
                <a:latin typeface="Garamond"/>
              </a:rPr>
              <a:t>Paskaleva</a:t>
            </a:r>
            <a:r>
              <a:rPr lang="en-US" sz="1200" dirty="0">
                <a:latin typeface="Garamond"/>
              </a:rPr>
              <a:t>  	(SNL, 1356)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Garamond"/>
              </a:rPr>
              <a:t>Ting Mei		(SNL, 1355)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Garamond"/>
              </a:rPr>
              <a:t>Eric </a:t>
            </a:r>
            <a:r>
              <a:rPr lang="en-US" sz="1200" dirty="0" err="1">
                <a:latin typeface="Garamond"/>
              </a:rPr>
              <a:t>Keiter</a:t>
            </a:r>
            <a:r>
              <a:rPr lang="en-US" sz="1200" dirty="0">
                <a:latin typeface="Garamond"/>
              </a:rPr>
              <a:t>	(SNL, 1355)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Garamond"/>
              </a:rPr>
              <a:t>Pavel </a:t>
            </a:r>
            <a:r>
              <a:rPr lang="en-US" sz="1200" dirty="0" err="1">
                <a:latin typeface="Garamond"/>
              </a:rPr>
              <a:t>Bochev</a:t>
            </a:r>
            <a:r>
              <a:rPr lang="en-US" sz="1200" dirty="0">
                <a:latin typeface="Garamond"/>
              </a:rPr>
              <a:t>	(SNL, 1400)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Garamond"/>
              </a:rPr>
              <a:t>Thomas </a:t>
            </a:r>
            <a:r>
              <a:rPr lang="en-US" sz="1200" dirty="0" err="1">
                <a:latin typeface="Garamond"/>
              </a:rPr>
              <a:t>Buchheit</a:t>
            </a:r>
            <a:r>
              <a:rPr lang="en-US" sz="1200" dirty="0">
                <a:latin typeface="Garamond"/>
              </a:rPr>
              <a:t>	(SNL, 1356)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Garamond"/>
              </a:rPr>
              <a:t>Matthew Glickman 	(SNL, 1462)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191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F1064D-3431-214C-8B40-4EBCC84D4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35" y="6172819"/>
            <a:ext cx="2680760" cy="4645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F2B6B3-6796-E645-A468-66EFF7C11B2C}"/>
              </a:ext>
            </a:extLst>
          </p:cNvPr>
          <p:cNvSpPr/>
          <p:nvPr/>
        </p:nvSpPr>
        <p:spPr>
          <a:xfrm>
            <a:off x="700411" y="3862969"/>
            <a:ext cx="6784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77"/>
                <a:ea typeface="Gill Sans" charset="0"/>
                <a:cs typeface="Gill Sans" charset="0"/>
              </a:rPr>
              <a:t>July 27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77"/>
                <a:ea typeface="Gill Sans" charset="0"/>
                <a:cs typeface="Gill Sans" charset="0"/>
              </a:rPr>
              <a:t>th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77"/>
                <a:ea typeface="Gill Sans" charset="0"/>
                <a:cs typeface="Gill Sans" charset="0"/>
              </a:rPr>
              <a:t>, 2022</a:t>
            </a:r>
          </a:p>
        </p:txBody>
      </p:sp>
      <p:sp>
        <p:nvSpPr>
          <p:cNvPr id="12" name="Subtitle 12">
            <a:extLst>
              <a:ext uri="{FF2B5EF4-FFF2-40B4-BE49-F238E27FC236}">
                <a16:creationId xmlns:a16="http://schemas.microsoft.com/office/drawing/2014/main" id="{B9193CFB-5FEA-3C43-8346-E39E60C8678B}"/>
              </a:ext>
            </a:extLst>
          </p:cNvPr>
          <p:cNvSpPr txBox="1">
            <a:spLocks/>
          </p:cNvSpPr>
          <p:nvPr/>
        </p:nvSpPr>
        <p:spPr>
          <a:xfrm>
            <a:off x="722876" y="5715869"/>
            <a:ext cx="6261331" cy="35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800" kern="12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7EBEB9-21AD-E0CA-129A-DE60952C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899" y="181895"/>
            <a:ext cx="955101" cy="4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70D3BE-659C-6A8C-CE15-841ABC3E78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17778" r="31112" b="24444"/>
          <a:stretch/>
        </p:blipFill>
        <p:spPr>
          <a:xfrm>
            <a:off x="7662041" y="2842817"/>
            <a:ext cx="2427890" cy="28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F55E8-BD80-89A3-1E76-728699A1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Dependencies of Xyce-PyMi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D4103-F5A1-BA0A-1BAD-D48F0D18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897CCB-FD72-48FA-83C5-DB635099653F}"/>
              </a:ext>
            </a:extLst>
          </p:cNvPr>
          <p:cNvGrpSpPr/>
          <p:nvPr/>
        </p:nvGrpSpPr>
        <p:grpSpPr>
          <a:xfrm>
            <a:off x="1885315" y="956930"/>
            <a:ext cx="8421370" cy="4175820"/>
            <a:chOff x="945914" y="801122"/>
            <a:chExt cx="10262544" cy="534172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63EFC4A-7D77-656E-06C2-8F7AA1053133}"/>
                </a:ext>
              </a:extLst>
            </p:cNvPr>
            <p:cNvSpPr/>
            <p:nvPr/>
          </p:nvSpPr>
          <p:spPr>
            <a:xfrm>
              <a:off x="6200517" y="1862243"/>
              <a:ext cx="1252728" cy="59436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Python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DB03E8C-4C9D-D2EA-7D86-E13C2E0473C4}"/>
                </a:ext>
              </a:extLst>
            </p:cNvPr>
            <p:cNvSpPr/>
            <p:nvPr/>
          </p:nvSpPr>
          <p:spPr>
            <a:xfrm>
              <a:off x="7724069" y="1862243"/>
              <a:ext cx="1252728" cy="59436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pip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BD6E7D4-9F83-9B0E-FB15-848D27EF89A8}"/>
                </a:ext>
              </a:extLst>
            </p:cNvPr>
            <p:cNvSpPr/>
            <p:nvPr/>
          </p:nvSpPr>
          <p:spPr>
            <a:xfrm>
              <a:off x="5362254" y="801122"/>
              <a:ext cx="1252728" cy="59436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Xyce-PyMi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505FFEA-476E-7CD7-2839-CCCB0890E8C9}"/>
                </a:ext>
              </a:extLst>
            </p:cNvPr>
            <p:cNvSpPr/>
            <p:nvPr/>
          </p:nvSpPr>
          <p:spPr>
            <a:xfrm>
              <a:off x="4066791" y="1862243"/>
              <a:ext cx="1252728" cy="59436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Xyce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0F52145-8D6A-8A18-D599-A5C8A2EB91B2}"/>
                </a:ext>
              </a:extLst>
            </p:cNvPr>
            <p:cNvSpPr/>
            <p:nvPr/>
          </p:nvSpPr>
          <p:spPr>
            <a:xfrm>
              <a:off x="3117034" y="2951272"/>
              <a:ext cx="1252728" cy="59436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Trilinos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53AEAD3-3593-5AED-D146-C01A6B75848F}"/>
                </a:ext>
              </a:extLst>
            </p:cNvPr>
            <p:cNvSpPr/>
            <p:nvPr/>
          </p:nvSpPr>
          <p:spPr>
            <a:xfrm>
              <a:off x="1864306" y="4003180"/>
              <a:ext cx="1252728" cy="59436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Suite-Sparse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6641B03-ED67-3D64-BF7F-E3915CAA1FAE}"/>
                </a:ext>
              </a:extLst>
            </p:cNvPr>
            <p:cNvSpPr/>
            <p:nvPr/>
          </p:nvSpPr>
          <p:spPr>
            <a:xfrm>
              <a:off x="4426885" y="4003180"/>
              <a:ext cx="1252728" cy="59436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flex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EB66DE0-5A60-7881-78F8-89D8A70A23C0}"/>
                </a:ext>
              </a:extLst>
            </p:cNvPr>
            <p:cNvSpPr/>
            <p:nvPr/>
          </p:nvSpPr>
          <p:spPr>
            <a:xfrm>
              <a:off x="6072793" y="4003180"/>
              <a:ext cx="1252728" cy="59436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bison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32423FD-F6F6-B811-60EF-F971BE5B9D9E}"/>
                </a:ext>
              </a:extLst>
            </p:cNvPr>
            <p:cNvSpPr/>
            <p:nvPr/>
          </p:nvSpPr>
          <p:spPr>
            <a:xfrm>
              <a:off x="2490670" y="5525931"/>
              <a:ext cx="1252728" cy="59436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LAPACK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4813736-3D0E-BBC6-ADC5-DDA83B886499}"/>
                </a:ext>
              </a:extLst>
            </p:cNvPr>
            <p:cNvSpPr/>
            <p:nvPr/>
          </p:nvSpPr>
          <p:spPr>
            <a:xfrm>
              <a:off x="945914" y="5548483"/>
              <a:ext cx="1252728" cy="59436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BLAS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3F57FF-F38E-5B0F-F223-D3AB76E119E1}"/>
                </a:ext>
              </a:extLst>
            </p:cNvPr>
            <p:cNvCxnSpPr>
              <a:stCxn id="13" idx="0"/>
              <a:endCxn id="9" idx="2"/>
            </p:cNvCxnSpPr>
            <p:nvPr/>
          </p:nvCxnSpPr>
          <p:spPr>
            <a:xfrm flipV="1">
              <a:off x="1572278" y="4597540"/>
              <a:ext cx="918392" cy="950943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D44DAB-2A79-CFEB-1E2A-64862D935B16}"/>
                </a:ext>
              </a:extLst>
            </p:cNvPr>
            <p:cNvCxnSpPr>
              <a:stCxn id="12" idx="0"/>
              <a:endCxn id="9" idx="2"/>
            </p:cNvCxnSpPr>
            <p:nvPr/>
          </p:nvCxnSpPr>
          <p:spPr>
            <a:xfrm flipH="1" flipV="1">
              <a:off x="2490670" y="4597540"/>
              <a:ext cx="626364" cy="928391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18ED24A-A0BB-19F5-AA8C-D24F079DBFD0}"/>
                </a:ext>
              </a:extLst>
            </p:cNvPr>
            <p:cNvCxnSpPr>
              <a:stCxn id="9" idx="0"/>
              <a:endCxn id="8" idx="2"/>
            </p:cNvCxnSpPr>
            <p:nvPr/>
          </p:nvCxnSpPr>
          <p:spPr>
            <a:xfrm flipV="1">
              <a:off x="2490670" y="3545632"/>
              <a:ext cx="1252728" cy="457548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958178-AC4D-8123-21A0-019EF1D09D9E}"/>
                </a:ext>
              </a:extLst>
            </p:cNvPr>
            <p:cNvCxnSpPr>
              <a:stCxn id="10" idx="0"/>
              <a:endCxn id="7" idx="2"/>
            </p:cNvCxnSpPr>
            <p:nvPr/>
          </p:nvCxnSpPr>
          <p:spPr>
            <a:xfrm flipH="1" flipV="1">
              <a:off x="4693155" y="2456603"/>
              <a:ext cx="360094" cy="1546577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20858EB-1C3C-6EC3-098D-4E6E207F066C}"/>
                </a:ext>
              </a:extLst>
            </p:cNvPr>
            <p:cNvCxnSpPr>
              <a:stCxn id="11" idx="0"/>
              <a:endCxn id="7" idx="2"/>
            </p:cNvCxnSpPr>
            <p:nvPr/>
          </p:nvCxnSpPr>
          <p:spPr>
            <a:xfrm flipH="1" flipV="1">
              <a:off x="4693155" y="2456603"/>
              <a:ext cx="2006002" cy="1546577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C6C7D62-401A-30DF-5916-4F285CF8143D}"/>
                </a:ext>
              </a:extLst>
            </p:cNvPr>
            <p:cNvCxnSpPr>
              <a:stCxn id="8" idx="0"/>
            </p:cNvCxnSpPr>
            <p:nvPr/>
          </p:nvCxnSpPr>
          <p:spPr>
            <a:xfrm flipV="1">
              <a:off x="3743398" y="2456603"/>
              <a:ext cx="949757" cy="494669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50E935D-9105-3387-2BFB-5464E7D18C3B}"/>
                </a:ext>
              </a:extLst>
            </p:cNvPr>
            <p:cNvCxnSpPr>
              <a:stCxn id="7" idx="0"/>
              <a:endCxn id="6" idx="2"/>
            </p:cNvCxnSpPr>
            <p:nvPr/>
          </p:nvCxnSpPr>
          <p:spPr>
            <a:xfrm flipV="1">
              <a:off x="4693155" y="1395482"/>
              <a:ext cx="1295463" cy="466761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8CA972C-328D-085E-7D5E-9F1946237C0C}"/>
                </a:ext>
              </a:extLst>
            </p:cNvPr>
            <p:cNvCxnSpPr>
              <a:stCxn id="4" idx="0"/>
              <a:endCxn id="6" idx="2"/>
            </p:cNvCxnSpPr>
            <p:nvPr/>
          </p:nvCxnSpPr>
          <p:spPr>
            <a:xfrm flipH="1" flipV="1">
              <a:off x="5988618" y="1395482"/>
              <a:ext cx="838263" cy="466761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8AC00B3-A97A-E7F4-5727-C8E588B0EC2C}"/>
                </a:ext>
              </a:extLst>
            </p:cNvPr>
            <p:cNvCxnSpPr>
              <a:stCxn id="5" idx="0"/>
              <a:endCxn id="6" idx="2"/>
            </p:cNvCxnSpPr>
            <p:nvPr/>
          </p:nvCxnSpPr>
          <p:spPr>
            <a:xfrm flipH="1" flipV="1">
              <a:off x="5988618" y="1395482"/>
              <a:ext cx="2361815" cy="466761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10DC36-EEB2-46F2-F32D-EE1D6E521FFE}"/>
                </a:ext>
              </a:extLst>
            </p:cNvPr>
            <p:cNvCxnSpPr>
              <a:stCxn id="5" idx="1"/>
              <a:endCxn id="4" idx="3"/>
            </p:cNvCxnSpPr>
            <p:nvPr/>
          </p:nvCxnSpPr>
          <p:spPr>
            <a:xfrm flipH="1">
              <a:off x="7453245" y="2159423"/>
              <a:ext cx="270824" cy="0"/>
            </a:xfrm>
            <a:prstGeom prst="straightConnector1">
              <a:avLst/>
            </a:prstGeom>
            <a:ln w="34925">
              <a:solidFill>
                <a:schemeClr val="tx2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6C06C5B-B232-F5C8-89D4-E848A8DCFB59}"/>
                </a:ext>
              </a:extLst>
            </p:cNvPr>
            <p:cNvSpPr/>
            <p:nvPr/>
          </p:nvSpPr>
          <p:spPr>
            <a:xfrm>
              <a:off x="7728295" y="2951272"/>
              <a:ext cx="1252728" cy="59436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pybind11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36C7D64-BF3D-F11D-D385-E088A91CBA90}"/>
                </a:ext>
              </a:extLst>
            </p:cNvPr>
            <p:cNvSpPr/>
            <p:nvPr/>
          </p:nvSpPr>
          <p:spPr>
            <a:xfrm>
              <a:off x="9851569" y="2951272"/>
              <a:ext cx="1356889" cy="594360"/>
            </a:xfrm>
            <a:prstGeom prst="roundRect">
              <a:avLst/>
            </a:prstGeom>
            <a:solidFill>
              <a:schemeClr val="accent3">
                <a:lumMod val="75000"/>
                <a:alpha val="39642"/>
              </a:schemeClr>
            </a:solidFill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tensorflow</a:t>
              </a:r>
              <a:endParaRPr lang="en-US" sz="14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B70B77A-5899-C02C-EE64-BAC7C64B5F09}"/>
                </a:ext>
              </a:extLst>
            </p:cNvPr>
            <p:cNvCxnSpPr>
              <a:cxnSpLocks/>
              <a:stCxn id="25" idx="0"/>
              <a:endCxn id="5" idx="2"/>
            </p:cNvCxnSpPr>
            <p:nvPr/>
          </p:nvCxnSpPr>
          <p:spPr>
            <a:xfrm flipH="1" flipV="1">
              <a:off x="8350433" y="2456603"/>
              <a:ext cx="4226" cy="494669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9965819-7582-8BB9-1371-35B6D9D262F8}"/>
                </a:ext>
              </a:extLst>
            </p:cNvPr>
            <p:cNvCxnSpPr>
              <a:cxnSpLocks/>
              <a:stCxn id="26" idx="0"/>
              <a:endCxn id="5" idx="2"/>
            </p:cNvCxnSpPr>
            <p:nvPr/>
          </p:nvCxnSpPr>
          <p:spPr>
            <a:xfrm flipH="1" flipV="1">
              <a:off x="8350433" y="2456603"/>
              <a:ext cx="2179581" cy="494669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9CCBC2E2-85EE-AD40-DDF0-BB3E142F2DBB}"/>
                </a:ext>
              </a:extLst>
            </p:cNvPr>
            <p:cNvSpPr/>
            <p:nvPr/>
          </p:nvSpPr>
          <p:spPr>
            <a:xfrm>
              <a:off x="9851568" y="4003180"/>
              <a:ext cx="1356889" cy="594360"/>
            </a:xfrm>
            <a:prstGeom prst="roundRect">
              <a:avLst/>
            </a:prstGeom>
            <a:solidFill>
              <a:schemeClr val="accent3">
                <a:lumMod val="75000"/>
                <a:alpha val="39642"/>
              </a:schemeClr>
            </a:solidFill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numpy</a:t>
              </a:r>
              <a:endParaRPr lang="en-US" sz="1400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042B899-CBCD-B606-51EF-8996CE9005A1}"/>
                </a:ext>
              </a:extLst>
            </p:cNvPr>
            <p:cNvCxnSpPr>
              <a:cxnSpLocks/>
              <a:stCxn id="33" idx="0"/>
              <a:endCxn id="5" idx="2"/>
            </p:cNvCxnSpPr>
            <p:nvPr/>
          </p:nvCxnSpPr>
          <p:spPr>
            <a:xfrm flipH="1" flipV="1">
              <a:off x="8350433" y="2456603"/>
              <a:ext cx="2179580" cy="1546577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99E3F9E-E12F-9CDF-4C67-C01E148A2704}"/>
              </a:ext>
            </a:extLst>
          </p:cNvPr>
          <p:cNvSpPr txBox="1"/>
          <p:nvPr/>
        </p:nvSpPr>
        <p:spPr>
          <a:xfrm>
            <a:off x="256736" y="5460587"/>
            <a:ext cx="11515060" cy="615553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r>
              <a:rPr lang="en-US" sz="1700" dirty="0">
                <a:solidFill>
                  <a:srgbClr val="F6F921"/>
                </a:solidFill>
                <a:effectLst/>
                <a:latin typeface="Menlo" panose="020B0609030804020204" pitchFamily="49" charset="0"/>
              </a:rPr>
              <a:t>. </a:t>
            </a:r>
            <a:r>
              <a:rPr lang="en-US" sz="17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/projects/</a:t>
            </a:r>
            <a:r>
              <a:rPr lang="en-US" sz="17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gmls_xyce</a:t>
            </a:r>
            <a:r>
              <a:rPr lang="en-US" sz="17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700" dirty="0" err="1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load_xyce_pymi.rc</a:t>
            </a:r>
            <a:r>
              <a:rPr lang="en-US" sz="1700" dirty="0">
                <a:solidFill>
                  <a:schemeClr val="bg1"/>
                </a:solidFill>
                <a:effectLst/>
                <a:latin typeface="Menlo" panose="020B0609030804020204" pitchFamily="49" charset="0"/>
              </a:rPr>
              <a:t> &amp;&amp; </a:t>
            </a:r>
            <a:r>
              <a:rPr lang="en-US" sz="1700" dirty="0">
                <a:solidFill>
                  <a:srgbClr val="F6F921"/>
                </a:solidFill>
                <a:effectLst/>
                <a:latin typeface="Menlo" panose="020B0609030804020204" pitchFamily="49" charset="0"/>
              </a:rPr>
              <a:t>eval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700" dirty="0">
                <a:solidFill>
                  <a:srgbClr val="F6F921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sz="1700" dirty="0">
                <a:solidFill>
                  <a:srgbClr val="FC4EFF"/>
                </a:solidFill>
                <a:effectLst/>
                <a:latin typeface="Menlo" panose="020B0609030804020204" pitchFamily="49" charset="0"/>
              </a:rPr>
              <a:t>LD_LIBRARY_PATH=</a:t>
            </a:r>
            <a:r>
              <a:rPr lang="en-US" sz="1700" dirty="0">
                <a:solidFill>
                  <a:srgbClr val="72F4FF"/>
                </a:solidFill>
                <a:effectLst/>
                <a:latin typeface="Menlo" panose="020B0609030804020204" pitchFamily="49" charset="0"/>
              </a:rPr>
              <a:t>$PYMI_LD_LIBRARY_PATH</a:t>
            </a:r>
            <a:r>
              <a:rPr lang="en-US" sz="1700" dirty="0">
                <a:solidFill>
                  <a:srgbClr val="FC4EFF"/>
                </a:solidFill>
                <a:effectLst/>
                <a:latin typeface="Menlo" panose="020B0609030804020204" pitchFamily="49" charset="0"/>
              </a:rPr>
              <a:t> PYTHONPATH=</a:t>
            </a:r>
            <a:r>
              <a:rPr lang="en-US" sz="1700" dirty="0">
                <a:solidFill>
                  <a:srgbClr val="72F4FF"/>
                </a:solidFill>
                <a:effectLst/>
                <a:latin typeface="Menlo" panose="020B0609030804020204" pitchFamily="49" charset="0"/>
              </a:rPr>
              <a:t>$PYMI_PYTHONPATH</a:t>
            </a:r>
            <a:r>
              <a:rPr lang="en-US" sz="1700" dirty="0">
                <a:solidFill>
                  <a:srgbClr val="FC4EFF"/>
                </a:solidFill>
                <a:effectLst/>
                <a:latin typeface="Menlo" panose="020B0609030804020204" pitchFamily="49" charset="0"/>
              </a:rPr>
              <a:t> PATH=</a:t>
            </a:r>
            <a:r>
              <a:rPr lang="en-US" sz="1700" dirty="0">
                <a:solidFill>
                  <a:srgbClr val="72F4FF"/>
                </a:solidFill>
                <a:effectLst/>
                <a:latin typeface="Menlo" panose="020B0609030804020204" pitchFamily="49" charset="0"/>
              </a:rPr>
              <a:t>$PYMI_PATH</a:t>
            </a:r>
            <a:r>
              <a:rPr lang="en-US" sz="1700" dirty="0">
                <a:solidFill>
                  <a:srgbClr val="FC4EFF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700" dirty="0">
                <a:solidFill>
                  <a:srgbClr val="72F4FF"/>
                </a:solidFill>
                <a:effectLst/>
                <a:latin typeface="Menlo" panose="020B0609030804020204" pitchFamily="49" charset="0"/>
              </a:rPr>
              <a:t>$PYMI_PREPEND</a:t>
            </a:r>
            <a:r>
              <a:rPr lang="en-US" sz="1700" dirty="0">
                <a:solidFill>
                  <a:srgbClr val="FC4EFF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700" dirty="0">
                <a:solidFill>
                  <a:srgbClr val="72F4FF"/>
                </a:solidFill>
                <a:effectLst/>
                <a:latin typeface="Menlo" panose="020B0609030804020204" pitchFamily="49" charset="0"/>
              </a:rPr>
              <a:t>$PYMI_EXECUTABLE</a:t>
            </a:r>
            <a:r>
              <a:rPr lang="en-US" sz="1700" dirty="0">
                <a:solidFill>
                  <a:srgbClr val="F6F921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sz="17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700" dirty="0">
                <a:solidFill>
                  <a:srgbClr val="72F4FF"/>
                </a:solidFill>
                <a:effectLst/>
                <a:latin typeface="Menlo" panose="020B0609030804020204" pitchFamily="49" charset="0"/>
              </a:rPr>
              <a:t>$*</a:t>
            </a:r>
          </a:p>
        </p:txBody>
      </p:sp>
      <p:sp>
        <p:nvSpPr>
          <p:cNvPr id="32" name="Bent-Up Arrow 31">
            <a:extLst>
              <a:ext uri="{FF2B5EF4-FFF2-40B4-BE49-F238E27FC236}">
                <a16:creationId xmlns:a16="http://schemas.microsoft.com/office/drawing/2014/main" id="{A2901448-E692-CA46-0DE0-2C43C2763591}"/>
              </a:ext>
            </a:extLst>
          </p:cNvPr>
          <p:cNvSpPr/>
          <p:nvPr/>
        </p:nvSpPr>
        <p:spPr>
          <a:xfrm rot="10800000" flipV="1">
            <a:off x="720647" y="6090527"/>
            <a:ext cx="523362" cy="526970"/>
          </a:xfrm>
          <a:prstGeom prst="bentUpArrow">
            <a:avLst>
              <a:gd name="adj1" fmla="val 14691"/>
              <a:gd name="adj2" fmla="val 25000"/>
              <a:gd name="adj3" fmla="val 3165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40D5A4-30CB-E8BC-2F87-C041CC4AB19B}"/>
              </a:ext>
            </a:extLst>
          </p:cNvPr>
          <p:cNvSpPr txBox="1"/>
          <p:nvPr/>
        </p:nvSpPr>
        <p:spPr>
          <a:xfrm>
            <a:off x="1300273" y="6169346"/>
            <a:ext cx="1006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Spack to load Xyce-PyMi provides the values for the above referred variables and enables</a:t>
            </a:r>
            <a:br>
              <a:rPr lang="en-US" dirty="0"/>
            </a:br>
            <a:r>
              <a:rPr lang="en-US" dirty="0"/>
              <a:t>users to use Xyce-PyMi without ever being aware of Spack</a:t>
            </a:r>
          </a:p>
        </p:txBody>
      </p:sp>
    </p:spTree>
    <p:extLst>
      <p:ext uri="{BB962C8B-B14F-4D97-AF65-F5344CB8AC3E}">
        <p14:creationId xmlns:p14="http://schemas.microsoft.com/office/powerpoint/2010/main" val="38537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8C27-9027-F242-3112-9A19CFE3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Our “data-to-simulation” pipeline in Xyce-</a:t>
            </a:r>
            <a:r>
              <a:rPr lang="en-US" b="1" err="1"/>
              <a:t>PyMi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0B444-B2C7-6883-FCCD-B78D58258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9" descr="Bi-cubic spline interpolation. | Download Scientific Diagram">
            <a:hlinkClick r:id="rId2"/>
            <a:extLst>
              <a:ext uri="{FF2B5EF4-FFF2-40B4-BE49-F238E27FC236}">
                <a16:creationId xmlns:a16="http://schemas.microsoft.com/office/drawing/2014/main" id="{68E87E24-F3B7-5B73-8EAE-E8ECC43F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06" y="2264146"/>
            <a:ext cx="2198255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10ED4-906A-F319-6A33-EA83D6C21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740188" y="4050946"/>
            <a:ext cx="1467555" cy="118872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18165-246C-CA8E-5D33-FCFDA23B1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" y="3081799"/>
            <a:ext cx="123627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603E9-33DA-9748-B12D-59348DD8A9EF}"/>
              </a:ext>
            </a:extLst>
          </p:cNvPr>
          <p:cNvSpPr txBox="1"/>
          <p:nvPr/>
        </p:nvSpPr>
        <p:spPr>
          <a:xfrm>
            <a:off x="9881526" y="2216237"/>
            <a:ext cx="129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8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Xyce-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8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PyMi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8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Xyce logo">
            <a:extLst>
              <a:ext uri="{FF2B5EF4-FFF2-40B4-BE49-F238E27FC236}">
                <a16:creationId xmlns:a16="http://schemas.microsoft.com/office/drawing/2014/main" id="{EA84F17A-8314-419A-04CA-7D4AF36F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801" y="1800164"/>
            <a:ext cx="106822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31A41-013A-F05C-2304-F1752C45D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992" y="1437001"/>
            <a:ext cx="1443661" cy="1157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2F76B-D2B5-E4D0-196C-4B2306D610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92" t="23457" r="8461" b="19397"/>
          <a:stretch/>
        </p:blipFill>
        <p:spPr>
          <a:xfrm>
            <a:off x="1250873" y="2998505"/>
            <a:ext cx="2411365" cy="20116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2D51802-9D35-FBA9-706A-6896C6879C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2127" y="2861345"/>
            <a:ext cx="3419393" cy="2286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2010F0A-F276-BEE7-D727-00AE9852A5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86" t="25185" r="8460" b="17273"/>
          <a:stretch/>
        </p:blipFill>
        <p:spPr>
          <a:xfrm>
            <a:off x="8975406" y="2998505"/>
            <a:ext cx="2651614" cy="237744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6CAF53F-30DD-C542-F9B0-1B214F431FED}"/>
              </a:ext>
            </a:extLst>
          </p:cNvPr>
          <p:cNvSpPr txBox="1"/>
          <p:nvPr/>
        </p:nvSpPr>
        <p:spPr>
          <a:xfrm>
            <a:off x="72956" y="5224755"/>
            <a:ext cx="3089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703020202090204" pitchFamily="34" charset="0"/>
              </a:rPr>
              <a:t>Measured or simulated (TCAD)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43C06F-E946-761D-421C-C8249DFB979B}"/>
              </a:ext>
            </a:extLst>
          </p:cNvPr>
          <p:cNvSpPr txBox="1"/>
          <p:nvPr/>
        </p:nvSpPr>
        <p:spPr>
          <a:xfrm>
            <a:off x="3351500" y="5224755"/>
            <a:ext cx="204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703020202090204" pitchFamily="34" charset="0"/>
              </a:rPr>
              <a:t>Data–driven models</a:t>
            </a:r>
            <a:endParaRPr lang="en-US" sz="1600" b="1">
              <a:solidFill>
                <a:srgbClr val="C00000"/>
              </a:solidFill>
              <a:latin typeface="Trebuchet MS" panose="020B070302020209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E93945-19DF-071C-BC28-FC09627A95B7}"/>
              </a:ext>
            </a:extLst>
          </p:cNvPr>
          <p:cNvSpPr txBox="1"/>
          <p:nvPr/>
        </p:nvSpPr>
        <p:spPr>
          <a:xfrm>
            <a:off x="5666896" y="5224755"/>
            <a:ext cx="3188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600" b="1">
                <a:solidFill>
                  <a:srgbClr val="C00000"/>
                </a:solidFill>
                <a:latin typeface="Trebuchet MS" panose="020B0703020202090204" pitchFamily="34" charset="0"/>
                <a:sym typeface="Wingdings" pitchFamily="2" charset="2"/>
              </a:rPr>
              <a:t>Xyce-</a:t>
            </a:r>
            <a:r>
              <a:rPr lang="en-US" sz="1600" b="1" err="1">
                <a:solidFill>
                  <a:srgbClr val="C00000"/>
                </a:solidFill>
                <a:latin typeface="Trebuchet MS" panose="020B0703020202090204" pitchFamily="34" charset="0"/>
                <a:sym typeface="Wingdings" pitchFamily="2" charset="2"/>
              </a:rPr>
              <a:t>PyMi</a:t>
            </a:r>
            <a:r>
              <a:rPr lang="en-US" sz="1600" b="1">
                <a:solidFill>
                  <a:srgbClr val="C00000"/>
                </a:solidFill>
                <a:latin typeface="Trebuchet MS" panose="020B0703020202090204" pitchFamily="34" charset="0"/>
                <a:sym typeface="Wingdings" pitchFamily="2" charset="2"/>
              </a:rPr>
              <a:t> LM148 circuit model</a:t>
            </a:r>
            <a:endParaRPr lang="en-US" sz="1600" b="1">
              <a:solidFill>
                <a:srgbClr val="C00000"/>
              </a:solidFill>
              <a:latin typeface="Trebuchet MS" panose="020B070302020209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90A507-E3D1-9573-438D-44A39A6F2151}"/>
              </a:ext>
            </a:extLst>
          </p:cNvPr>
          <p:cNvSpPr txBox="1"/>
          <p:nvPr/>
        </p:nvSpPr>
        <p:spPr>
          <a:xfrm>
            <a:off x="9069475" y="5224755"/>
            <a:ext cx="3330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Trebuchet MS" panose="020B0703020202090204" pitchFamily="34" charset="0"/>
              </a:rPr>
              <a:t>Data-driven LM148 simulations </a:t>
            </a:r>
            <a:endParaRPr lang="en-US" sz="1600" dirty="0"/>
          </a:p>
        </p:txBody>
      </p:sp>
      <p:pic>
        <p:nvPicPr>
          <p:cNvPr id="19" name="Picture 4" descr="v-nlp-wmesh">
            <a:extLst>
              <a:ext uri="{FF2B5EF4-FFF2-40B4-BE49-F238E27FC236}">
                <a16:creationId xmlns:a16="http://schemas.microsoft.com/office/drawing/2014/main" id="{CB8238EE-5F39-83EA-0CE0-0D4AC9D1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6" y="4187645"/>
            <a:ext cx="112314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9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E693D-1564-41C5-B357-DECC8C025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B93DC-F309-4540-9ED8-CC29481AC907}"/>
              </a:ext>
            </a:extLst>
          </p:cNvPr>
          <p:cNvSpPr txBox="1"/>
          <p:nvPr/>
        </p:nvSpPr>
        <p:spPr>
          <a:xfrm>
            <a:off x="1135116" y="1088052"/>
            <a:ext cx="268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LM148 Op-Amp Schematic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5F9DDC9-F3D9-406C-9053-9ABD88345541}"/>
              </a:ext>
            </a:extLst>
          </p:cNvPr>
          <p:cNvSpPr txBox="1"/>
          <p:nvPr/>
        </p:nvSpPr>
        <p:spPr>
          <a:xfrm>
            <a:off x="4879175" y="1456439"/>
            <a:ext cx="6881123" cy="32726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00"/>
              </a:lnSpc>
            </a:pPr>
            <a:endParaRPr lang="en-US"/>
          </a:p>
          <a:p>
            <a:pPr marL="285750" indent="-285750">
              <a:lnSpc>
                <a:spcPts val="2000"/>
              </a:lnSpc>
              <a:buFont typeface="Arial,Sans-Serif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Parameters thought to affect the forward characteristics of a transistor due to aging:</a:t>
            </a:r>
            <a:br>
              <a:rPr lang="en-US"/>
            </a:br>
            <a:r>
              <a:rPr lang="en-US" i="1"/>
              <a:t>Gain, Emitter Resistance, and Transport Saturation Current</a:t>
            </a:r>
          </a:p>
          <a:p>
            <a:pPr marL="285750" indent="-285750">
              <a:lnSpc>
                <a:spcPts val="2000"/>
              </a:lnSpc>
              <a:buFont typeface="Arial,Sans-Serif" panose="020B0604020202020204" pitchFamily="34" charset="0"/>
              <a:buChar char="•"/>
            </a:pPr>
            <a:endParaRPr lang="en-US" i="1"/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/>
              <a:t>Generate 30 transistor datasets by perturbing the aging related parameters</a:t>
            </a:r>
          </a:p>
          <a:p>
            <a:pPr>
              <a:lnSpc>
                <a:spcPts val="1400"/>
              </a:lnSpc>
            </a:pPr>
            <a:endParaRPr lang="en-US"/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/>
              <a:t>Extract 30 data driven (DD) models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/>
              <a:t>Execute 30 circuit simulations based on the 30 DD models, substituting all NPN transistors in the circuit with the</a:t>
            </a:r>
            <a:br>
              <a:rPr lang="en-US"/>
            </a:br>
            <a:r>
              <a:rPr lang="en-US"/>
              <a:t>same DD model instance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82CE4A22-03CC-41FF-B9F4-612D67EF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3" y="1518501"/>
            <a:ext cx="3889421" cy="3331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24619E-950B-4487-90BD-2DDD6851849B}"/>
              </a:ext>
            </a:extLst>
          </p:cNvPr>
          <p:cNvSpPr txBox="1"/>
          <p:nvPr/>
        </p:nvSpPr>
        <p:spPr>
          <a:xfrm>
            <a:off x="869855" y="190500"/>
            <a:ext cx="6044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00" dirty="0">
                <a:latin typeface="Gill Sans MT" charset="0"/>
              </a:rPr>
              <a:t>Demonstration Case: LM148 Op-Amp</a:t>
            </a:r>
          </a:p>
          <a:p>
            <a:r>
              <a:rPr lang="en-US" sz="1600" spc="100" dirty="0">
                <a:latin typeface="Gill Sans MT" charset="0"/>
              </a:rPr>
              <a:t>Vendor Supplied Model- Validated with Xyce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157EE-530E-97C3-F2FD-46332FAF384A}"/>
              </a:ext>
            </a:extLst>
          </p:cNvPr>
          <p:cNvSpPr txBox="1"/>
          <p:nvPr/>
        </p:nvSpPr>
        <p:spPr>
          <a:xfrm>
            <a:off x="1133980" y="4921793"/>
            <a:ext cx="38777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NPN transistors identified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B3E78-F05A-921C-4576-29D5ECC141AA}"/>
              </a:ext>
            </a:extLst>
          </p:cNvPr>
          <p:cNvSpPr txBox="1"/>
          <p:nvPr/>
        </p:nvSpPr>
        <p:spPr>
          <a:xfrm>
            <a:off x="633230" y="5595791"/>
            <a:ext cx="107468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Generate a statistical sampling of datasets for data-driven models derived from a gaussian distribution of three parameters used in the compact models for the NPN Transistors in the LM148.​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60B60-6111-D79E-289E-26B95431071E}"/>
              </a:ext>
            </a:extLst>
          </p:cNvPr>
          <p:cNvSpPr txBox="1"/>
          <p:nvPr/>
        </p:nvSpPr>
        <p:spPr>
          <a:xfrm>
            <a:off x="595144" y="2101049"/>
            <a:ext cx="3293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5AAA1-B8FA-7971-9864-AA9C9A1897DC}"/>
              </a:ext>
            </a:extLst>
          </p:cNvPr>
          <p:cNvSpPr txBox="1"/>
          <p:nvPr/>
        </p:nvSpPr>
        <p:spPr>
          <a:xfrm>
            <a:off x="1842982" y="2101048"/>
            <a:ext cx="3293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02B4D-B267-21B7-B905-B734A0DF4AA5}"/>
              </a:ext>
            </a:extLst>
          </p:cNvPr>
          <p:cNvSpPr txBox="1"/>
          <p:nvPr/>
        </p:nvSpPr>
        <p:spPr>
          <a:xfrm>
            <a:off x="4302860" y="1333934"/>
            <a:ext cx="7947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/>
              <a:t>V</a:t>
            </a:r>
            <a:r>
              <a:rPr lang="en-US" baseline="-25000" err="1"/>
              <a:t>cc</a:t>
            </a: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1405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D959-EA59-45B7-B309-3F92619BA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161395"/>
            <a:ext cx="10787411" cy="570225"/>
          </a:xfrm>
        </p:spPr>
        <p:txBody>
          <a:bodyPr/>
          <a:lstStyle/>
          <a:p>
            <a:r>
              <a:rPr lang="en-US" b="1" dirty="0"/>
              <a:t>Sandia Analysis Workbench (SAW)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1061E-6ADE-4F40-9664-2D794E28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B33AEF-2B07-0174-43B6-A45B65B5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53" y="810728"/>
            <a:ext cx="9712093" cy="55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A652CE-54C5-0440-6545-527A1E35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420131" y="64712"/>
            <a:ext cx="11430176" cy="6694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C9312-382B-B660-5764-6C54A77E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91" y="3014094"/>
            <a:ext cx="6845300" cy="15367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EE0A752-9C7B-C34D-DF6E-8A715E41C518}"/>
              </a:ext>
            </a:extLst>
          </p:cNvPr>
          <p:cNvSpPr/>
          <p:nvPr/>
        </p:nvSpPr>
        <p:spPr>
          <a:xfrm rot="4756875">
            <a:off x="4294012" y="2237936"/>
            <a:ext cx="1308459" cy="41240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2B67CBE-F4C4-5B1D-921C-1A7ACDF71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9D70A-C74B-0201-9FCE-F597FCD06A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57329" y="86498"/>
            <a:ext cx="11329684" cy="6635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6CECC-93DE-238C-51C8-FD59F5478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62" y="2803087"/>
            <a:ext cx="11597475" cy="3395068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9CEEBC7-E495-DCB3-BA17-4A1D4A61C553}"/>
              </a:ext>
            </a:extLst>
          </p:cNvPr>
          <p:cNvSpPr/>
          <p:nvPr/>
        </p:nvSpPr>
        <p:spPr>
          <a:xfrm rot="5818108">
            <a:off x="7327845" y="2101206"/>
            <a:ext cx="1235101" cy="38470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B7DEAD-7EEA-97A5-B417-0117F174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9D70A-C74B-0201-9FCE-F597FCD06A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09641" y="0"/>
            <a:ext cx="117094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BACA5-4598-9052-ECE1-60007E090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62" y="3852659"/>
            <a:ext cx="8140700" cy="22225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BCAB2FD8-3901-9D4B-D193-95A1BF64BB11}"/>
              </a:ext>
            </a:extLst>
          </p:cNvPr>
          <p:cNvSpPr/>
          <p:nvPr/>
        </p:nvSpPr>
        <p:spPr>
          <a:xfrm rot="7539109">
            <a:off x="9125270" y="3239062"/>
            <a:ext cx="1187780" cy="37987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836AA8D-85F7-F567-862A-631D2A550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59899-3A94-8C31-620B-D67FC727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987"/>
            <a:ext cx="12192000" cy="540202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DD47466-CD0E-8410-0ADE-6DAF203C7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6F4C3A-35C9-016F-4DE0-B141403F4954}"/>
              </a:ext>
            </a:extLst>
          </p:cNvPr>
          <p:cNvSpPr txBox="1">
            <a:spLocks/>
          </p:cNvSpPr>
          <p:nvPr/>
        </p:nvSpPr>
        <p:spPr>
          <a:xfrm>
            <a:off x="709496" y="442292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b="1">
                <a:solidFill>
                  <a:schemeClr val="tx1"/>
                </a:solidFill>
              </a:rPr>
              <a:t>Comparison of 30 data-driven circuit results </a:t>
            </a:r>
            <a:r>
              <a:rPr lang="en-US" b="1"/>
              <a:t>and exit criteria </a:t>
            </a:r>
          </a:p>
        </p:txBody>
      </p:sp>
    </p:spTree>
    <p:extLst>
      <p:ext uri="{BB962C8B-B14F-4D97-AF65-F5344CB8AC3E}">
        <p14:creationId xmlns:p14="http://schemas.microsoft.com/office/powerpoint/2010/main" val="32413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1C429-BB2C-BCAD-D2BD-65ECD863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933"/>
            <a:ext cx="12192000" cy="549813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0C6479F-38FB-B8F5-D63B-760558CE7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8E843A-6E11-A264-30FA-ECD046A7A650}"/>
              </a:ext>
            </a:extLst>
          </p:cNvPr>
          <p:cNvSpPr txBox="1">
            <a:spLocks/>
          </p:cNvSpPr>
          <p:nvPr/>
        </p:nvSpPr>
        <p:spPr>
          <a:xfrm>
            <a:off x="709496" y="442292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Single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comparison</a:t>
            </a:r>
            <a:r>
              <a:rPr lang="en-US" b="1" dirty="0">
                <a:solidFill>
                  <a:schemeClr val="tx1"/>
                </a:solidFill>
              </a:rPr>
              <a:t> of data-driven vs. synthetic circuit</a:t>
            </a:r>
          </a:p>
        </p:txBody>
      </p:sp>
    </p:spTree>
    <p:extLst>
      <p:ext uri="{BB962C8B-B14F-4D97-AF65-F5344CB8AC3E}">
        <p14:creationId xmlns:p14="http://schemas.microsoft.com/office/powerpoint/2010/main" val="18118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57251" y="-550302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AB270-45B5-8D48-8857-8FA52284ECAB}"/>
              </a:ext>
            </a:extLst>
          </p:cNvPr>
          <p:cNvSpPr txBox="1"/>
          <p:nvPr/>
        </p:nvSpPr>
        <p:spPr>
          <a:xfrm>
            <a:off x="1250450" y="1405786"/>
            <a:ext cx="416331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Courier" pitchFamily="2" charset="0"/>
              </a:rPr>
              <a:t>**************</a:t>
            </a:r>
          </a:p>
          <a:p>
            <a:r>
              <a:rPr lang="en-US" sz="700" dirty="0">
                <a:latin typeface="Courier" pitchFamily="2" charset="0"/>
              </a:rPr>
              <a:t>* Netlist for Operational Amplifier</a:t>
            </a:r>
          </a:p>
          <a:p>
            <a:r>
              <a:rPr lang="en-US" sz="700" dirty="0">
                <a:latin typeface="Courier" pitchFamily="2" charset="0"/>
              </a:rPr>
              <a:t>**************</a:t>
            </a:r>
          </a:p>
          <a:p>
            <a:r>
              <a:rPr lang="en-US" sz="700" dirty="0">
                <a:latin typeface="Courier" pitchFamily="2" charset="0"/>
              </a:rPr>
              <a:t>VDD     1   0  DC   2.5</a:t>
            </a:r>
          </a:p>
          <a:p>
            <a:r>
              <a:rPr lang="en-US" sz="700" dirty="0">
                <a:latin typeface="Courier" pitchFamily="2" charset="0"/>
              </a:rPr>
              <a:t>R1 1 4 1e4</a:t>
            </a:r>
          </a:p>
          <a:p>
            <a:r>
              <a:rPr lang="en-US" sz="700" dirty="0">
                <a:latin typeface="Courier" pitchFamily="2" charset="0"/>
              </a:rPr>
              <a:t>R2 1 5 1e4</a:t>
            </a:r>
          </a:p>
          <a:p>
            <a:r>
              <a:rPr lang="en-US" sz="700" dirty="0">
                <a:latin typeface="Courier" pitchFamily="2" charset="0"/>
              </a:rPr>
              <a:t>R3 6 0 5e3</a:t>
            </a:r>
          </a:p>
          <a:p>
            <a:r>
              <a:rPr lang="en-US" sz="700" dirty="0">
                <a:latin typeface="Courier" pitchFamily="2" charset="0"/>
              </a:rPr>
              <a:t>C1 4 0 5e-12</a:t>
            </a:r>
          </a:p>
          <a:p>
            <a:r>
              <a:rPr lang="en-US" sz="700" dirty="0">
                <a:latin typeface="Courier" pitchFamily="2" charset="0"/>
              </a:rPr>
              <a:t>C2 5 0 5e-12</a:t>
            </a:r>
          </a:p>
          <a:p>
            <a:r>
              <a:rPr lang="en-US" sz="700" b="1" dirty="0">
                <a:latin typeface="Courier" pitchFamily="2" charset="0"/>
              </a:rPr>
              <a:t>YGENEXT</a:t>
            </a:r>
            <a:r>
              <a:rPr lang="en-US" sz="700" dirty="0">
                <a:latin typeface="Courier" pitchFamily="2" charset="0"/>
              </a:rPr>
              <a:t> pyQ1 4 7 6</a:t>
            </a:r>
          </a:p>
          <a:p>
            <a:r>
              <a:rPr lang="en-US" sz="700" dirty="0">
                <a:latin typeface="Courier" pitchFamily="2" charset="0"/>
              </a:rPr>
              <a:t>+ SPARAMS={NAME=</a:t>
            </a:r>
            <a:r>
              <a:rPr lang="en-US" sz="700" b="1" dirty="0">
                <a:latin typeface="Courier" pitchFamily="2" charset="0"/>
              </a:rPr>
              <a:t>MODULENAME</a:t>
            </a:r>
            <a:r>
              <a:rPr lang="en-US" sz="700" dirty="0">
                <a:latin typeface="Courier" pitchFamily="2" charset="0"/>
              </a:rPr>
              <a:t>,DATAFILE </a:t>
            </a:r>
            <a:br>
              <a:rPr lang="en-US" sz="700" dirty="0">
                <a:latin typeface="Courier" pitchFamily="2" charset="0"/>
              </a:rPr>
            </a:br>
            <a:r>
              <a:rPr lang="en-US" sz="700" dirty="0">
                <a:latin typeface="Courier" pitchFamily="2" charset="0"/>
              </a:rPr>
              <a:t>           VALUE=</a:t>
            </a:r>
            <a:r>
              <a:rPr lang="en-US" sz="700" b="1" dirty="0">
                <a:latin typeface="Courier" pitchFamily="2" charset="0"/>
              </a:rPr>
              <a:t>../models/gmls_bjt_2N2222.py</a:t>
            </a:r>
            <a:r>
              <a:rPr lang="en-US" sz="700" dirty="0">
                <a:latin typeface="Courier" pitchFamily="2" charset="0"/>
              </a:rPr>
              <a:t>,../data/2N2222_alan.01.dat}</a:t>
            </a:r>
          </a:p>
          <a:p>
            <a:r>
              <a:rPr lang="en-US" sz="700" dirty="0">
                <a:latin typeface="Courier" pitchFamily="2" charset="0"/>
              </a:rPr>
              <a:t>RQ1 7 2 50</a:t>
            </a:r>
          </a:p>
          <a:p>
            <a:r>
              <a:rPr lang="en-US" sz="700" b="1" dirty="0">
                <a:latin typeface="Courier" pitchFamily="2" charset="0"/>
              </a:rPr>
              <a:t>YGENEXT</a:t>
            </a:r>
            <a:r>
              <a:rPr lang="en-US" sz="700" dirty="0">
                <a:latin typeface="Courier" pitchFamily="2" charset="0"/>
              </a:rPr>
              <a:t> pyQ2 5 8  6</a:t>
            </a:r>
          </a:p>
          <a:p>
            <a:r>
              <a:rPr lang="en-US" sz="700" dirty="0">
                <a:latin typeface="Courier" pitchFamily="2" charset="0"/>
              </a:rPr>
              <a:t>+ SPARAMS={NAME=</a:t>
            </a:r>
            <a:r>
              <a:rPr lang="en-US" sz="700" b="1" dirty="0">
                <a:latin typeface="Courier" pitchFamily="2" charset="0"/>
              </a:rPr>
              <a:t>MODULENAME</a:t>
            </a:r>
            <a:r>
              <a:rPr lang="en-US" sz="700" dirty="0">
                <a:latin typeface="Courier" pitchFamily="2" charset="0"/>
              </a:rPr>
              <a:t>,DATAFILE </a:t>
            </a:r>
            <a:br>
              <a:rPr lang="en-US" sz="700" dirty="0">
                <a:latin typeface="Courier" pitchFamily="2" charset="0"/>
              </a:rPr>
            </a:br>
            <a:r>
              <a:rPr lang="en-US" sz="700" dirty="0">
                <a:latin typeface="Courier" pitchFamily="2" charset="0"/>
              </a:rPr>
              <a:t>           VALUE=</a:t>
            </a:r>
            <a:r>
              <a:rPr lang="en-US" sz="700" b="1" dirty="0">
                <a:latin typeface="Courier" pitchFamily="2" charset="0"/>
              </a:rPr>
              <a:t>../models/gmls_bjt_2N2222.py</a:t>
            </a:r>
            <a:r>
              <a:rPr lang="en-US" sz="700" dirty="0">
                <a:latin typeface="Courier" pitchFamily="2" charset="0"/>
              </a:rPr>
              <a:t>,../data/2N2222_alan.01.dat}</a:t>
            </a:r>
          </a:p>
          <a:p>
            <a:r>
              <a:rPr lang="en-US" sz="700" dirty="0">
                <a:latin typeface="Courier" pitchFamily="2" charset="0"/>
              </a:rPr>
              <a:t>RQ2 8 3 50</a:t>
            </a:r>
          </a:p>
          <a:p>
            <a:r>
              <a:rPr lang="en-US" sz="700" dirty="0" err="1">
                <a:latin typeface="Courier" pitchFamily="2" charset="0"/>
              </a:rPr>
              <a:t>Em_plus</a:t>
            </a:r>
            <a:r>
              <a:rPr lang="en-US" sz="700" dirty="0">
                <a:latin typeface="Courier" pitchFamily="2" charset="0"/>
              </a:rPr>
              <a:t> 2 0 VALUE={1+50e-3*sin(2*pi*10*time)}</a:t>
            </a:r>
          </a:p>
          <a:p>
            <a:r>
              <a:rPr lang="en-US" sz="700" dirty="0" err="1">
                <a:latin typeface="Courier" pitchFamily="2" charset="0"/>
              </a:rPr>
              <a:t>Em_minus</a:t>
            </a:r>
            <a:r>
              <a:rPr lang="en-US" sz="700" dirty="0">
                <a:latin typeface="Courier" pitchFamily="2" charset="0"/>
              </a:rPr>
              <a:t> 3 0 VALUE={1-50e-3*sin(2*pi*10*time)}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37290-28A9-F542-AAC5-4E07CFB95A87}"/>
              </a:ext>
            </a:extLst>
          </p:cNvPr>
          <p:cNvSpPr txBox="1"/>
          <p:nvPr/>
        </p:nvSpPr>
        <p:spPr>
          <a:xfrm>
            <a:off x="1250449" y="958936"/>
            <a:ext cx="359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Operational Amplifier with BJTs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962E95-0719-B940-AC40-2C445A4F75AD}"/>
              </a:ext>
            </a:extLst>
          </p:cNvPr>
          <p:cNvCxnSpPr>
            <a:cxnSpLocks/>
          </p:cNvCxnSpPr>
          <p:nvPr/>
        </p:nvCxnSpPr>
        <p:spPr>
          <a:xfrm>
            <a:off x="1180289" y="3792147"/>
            <a:ext cx="9220200" cy="15389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A7535F-2C8B-D04C-8139-AAFB6BBCF41C}"/>
              </a:ext>
            </a:extLst>
          </p:cNvPr>
          <p:cNvSpPr txBox="1"/>
          <p:nvPr/>
        </p:nvSpPr>
        <p:spPr>
          <a:xfrm>
            <a:off x="4456890" y="3488108"/>
            <a:ext cx="7374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Runs GMLS on data generated from synthetic MMBT2222, NPN, Fairchild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97D37-18D8-164A-9184-0E8FAAC205F5}"/>
              </a:ext>
            </a:extLst>
          </p:cNvPr>
          <p:cNvSpPr txBox="1"/>
          <p:nvPr/>
        </p:nvSpPr>
        <p:spPr>
          <a:xfrm>
            <a:off x="5218890" y="6372807"/>
            <a:ext cx="7374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Runs GMLS on data generated from synthetic 1N4148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ADE0CD-EDDD-804E-A9E7-25B30991A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843" y="4455583"/>
            <a:ext cx="1629646" cy="1333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3808AC-B024-D84D-9E80-B35B358170B9}"/>
              </a:ext>
            </a:extLst>
          </p:cNvPr>
          <p:cNvSpPr/>
          <p:nvPr/>
        </p:nvSpPr>
        <p:spPr>
          <a:xfrm>
            <a:off x="1250449" y="3861696"/>
            <a:ext cx="526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Fast switching 1N4148 diode in bridge rectifier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FCF79-11D1-8040-80C0-9F57B801C03D}"/>
              </a:ext>
            </a:extLst>
          </p:cNvPr>
          <p:cNvSpPr/>
          <p:nvPr/>
        </p:nvSpPr>
        <p:spPr>
          <a:xfrm>
            <a:off x="1250449" y="4231029"/>
            <a:ext cx="45441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latin typeface="Courier" pitchFamily="2" charset="0"/>
              </a:rPr>
              <a:t>**************</a:t>
            </a:r>
          </a:p>
          <a:p>
            <a:r>
              <a:rPr lang="en-US" sz="700" dirty="0">
                <a:latin typeface="Courier" pitchFamily="2" charset="0"/>
              </a:rPr>
              <a:t>* Netlist for Bridge Rectifier</a:t>
            </a:r>
          </a:p>
          <a:p>
            <a:r>
              <a:rPr lang="en-US" sz="700" dirty="0">
                <a:latin typeface="Courier" pitchFamily="2" charset="0"/>
              </a:rPr>
              <a:t>**************</a:t>
            </a:r>
          </a:p>
          <a:p>
            <a:r>
              <a:rPr lang="en-US" sz="700" dirty="0">
                <a:latin typeface="Courier" pitchFamily="2" charset="0"/>
              </a:rPr>
              <a:t>V3 1 2 SIN (0 2 10)</a:t>
            </a:r>
          </a:p>
          <a:p>
            <a:r>
              <a:rPr lang="en-US" sz="700" dirty="0">
                <a:latin typeface="Courier" pitchFamily="2" charset="0"/>
              </a:rPr>
              <a:t>R3 3 0 10M</a:t>
            </a:r>
          </a:p>
          <a:p>
            <a:r>
              <a:rPr lang="en-US" sz="700" dirty="0">
                <a:latin typeface="Courier" pitchFamily="2" charset="0"/>
              </a:rPr>
              <a:t>R4 3 4 100K</a:t>
            </a:r>
          </a:p>
          <a:p>
            <a:r>
              <a:rPr lang="en-US" sz="700" b="1" dirty="0">
                <a:latin typeface="Courier" pitchFamily="2" charset="0"/>
              </a:rPr>
              <a:t>YGENEXT</a:t>
            </a:r>
            <a:r>
              <a:rPr lang="en-US" sz="700" dirty="0">
                <a:latin typeface="Courier" pitchFamily="2" charset="0"/>
              </a:rPr>
              <a:t> pyd3 1 4</a:t>
            </a:r>
          </a:p>
          <a:p>
            <a:r>
              <a:rPr lang="en-US" sz="700" dirty="0">
                <a:latin typeface="Courier" pitchFamily="2" charset="0"/>
              </a:rPr>
              <a:t>+ SPARAMS={NAME=</a:t>
            </a:r>
            <a:r>
              <a:rPr lang="en-US" sz="700" b="1" dirty="0">
                <a:latin typeface="Courier" pitchFamily="2" charset="0"/>
              </a:rPr>
              <a:t>MODULENAME</a:t>
            </a:r>
            <a:r>
              <a:rPr lang="en-US" sz="700" dirty="0">
                <a:latin typeface="Courier" pitchFamily="2" charset="0"/>
              </a:rPr>
              <a:t>,DATAFILE VALUE=</a:t>
            </a:r>
            <a:r>
              <a:rPr lang="en-US" sz="700" b="1" dirty="0">
                <a:latin typeface="Courier" pitchFamily="2" charset="0"/>
              </a:rPr>
              <a:t>../models/gmls_diode_1N4148.py</a:t>
            </a:r>
            <a:r>
              <a:rPr lang="en-US" sz="700" dirty="0">
                <a:latin typeface="Courier" pitchFamily="2" charset="0"/>
              </a:rPr>
              <a:t>,../data/1N4148_synthetic.dat}</a:t>
            </a:r>
          </a:p>
          <a:p>
            <a:r>
              <a:rPr lang="en-US" sz="700" b="1" dirty="0">
                <a:latin typeface="Courier" pitchFamily="2" charset="0"/>
              </a:rPr>
              <a:t>YGENEXT</a:t>
            </a:r>
            <a:r>
              <a:rPr lang="en-US" sz="700" dirty="0">
                <a:latin typeface="Courier" pitchFamily="2" charset="0"/>
              </a:rPr>
              <a:t> pyd1 3 1</a:t>
            </a:r>
          </a:p>
          <a:p>
            <a:r>
              <a:rPr lang="en-US" sz="700" dirty="0">
                <a:latin typeface="Courier" pitchFamily="2" charset="0"/>
              </a:rPr>
              <a:t>+ SPARAMS={NAME=</a:t>
            </a:r>
            <a:r>
              <a:rPr lang="en-US" sz="700" b="1" dirty="0">
                <a:latin typeface="Courier" pitchFamily="2" charset="0"/>
              </a:rPr>
              <a:t>MODULENAME</a:t>
            </a:r>
            <a:r>
              <a:rPr lang="en-US" sz="700" dirty="0">
                <a:latin typeface="Courier" pitchFamily="2" charset="0"/>
              </a:rPr>
              <a:t>,DATAFILE VALUE=</a:t>
            </a:r>
            <a:r>
              <a:rPr lang="en-US" sz="700" b="1" dirty="0">
                <a:latin typeface="Courier" pitchFamily="2" charset="0"/>
              </a:rPr>
              <a:t>../models/gmls_diode_1N4148.py</a:t>
            </a:r>
            <a:r>
              <a:rPr lang="en-US" sz="700" dirty="0">
                <a:latin typeface="Courier" pitchFamily="2" charset="0"/>
              </a:rPr>
              <a:t>,../data/1N4148_synthetic.dat}</a:t>
            </a:r>
          </a:p>
          <a:p>
            <a:r>
              <a:rPr lang="en-US" sz="700" b="1" dirty="0">
                <a:latin typeface="Courier" pitchFamily="2" charset="0"/>
              </a:rPr>
              <a:t>YGENEXT</a:t>
            </a:r>
            <a:r>
              <a:rPr lang="en-US" sz="700" dirty="0">
                <a:latin typeface="Courier" pitchFamily="2" charset="0"/>
              </a:rPr>
              <a:t> pyd4 3 2</a:t>
            </a:r>
          </a:p>
          <a:p>
            <a:r>
              <a:rPr lang="en-US" sz="700" dirty="0">
                <a:latin typeface="Courier" pitchFamily="2" charset="0"/>
              </a:rPr>
              <a:t>+ SPARAMS={NAME=</a:t>
            </a:r>
            <a:r>
              <a:rPr lang="en-US" sz="700" b="1" dirty="0">
                <a:latin typeface="Courier" pitchFamily="2" charset="0"/>
              </a:rPr>
              <a:t>MODULENAME</a:t>
            </a:r>
            <a:r>
              <a:rPr lang="en-US" sz="700" dirty="0">
                <a:latin typeface="Courier" pitchFamily="2" charset="0"/>
              </a:rPr>
              <a:t>,DATAFILE VALUE=</a:t>
            </a:r>
            <a:r>
              <a:rPr lang="en-US" sz="700" b="1" dirty="0">
                <a:latin typeface="Courier" pitchFamily="2" charset="0"/>
              </a:rPr>
              <a:t>../models/gmls_diode_1N4148.py</a:t>
            </a:r>
            <a:r>
              <a:rPr lang="en-US" sz="700" dirty="0">
                <a:latin typeface="Courier" pitchFamily="2" charset="0"/>
              </a:rPr>
              <a:t>,../data/1N4148_synthetic.dat}</a:t>
            </a:r>
          </a:p>
          <a:p>
            <a:r>
              <a:rPr lang="en-US" sz="700" b="1" dirty="0">
                <a:latin typeface="Courier" pitchFamily="2" charset="0"/>
              </a:rPr>
              <a:t>YGENEXT</a:t>
            </a:r>
            <a:r>
              <a:rPr lang="en-US" sz="700" dirty="0">
                <a:latin typeface="Courier" pitchFamily="2" charset="0"/>
              </a:rPr>
              <a:t> pyd2 2 4</a:t>
            </a:r>
          </a:p>
          <a:p>
            <a:r>
              <a:rPr lang="en-US" sz="700" dirty="0">
                <a:latin typeface="Courier" pitchFamily="2" charset="0"/>
              </a:rPr>
              <a:t>+ SPARAMS={NAME=</a:t>
            </a:r>
            <a:r>
              <a:rPr lang="en-US" sz="700" b="1" dirty="0">
                <a:latin typeface="Courier" pitchFamily="2" charset="0"/>
              </a:rPr>
              <a:t>MODULENAME</a:t>
            </a:r>
            <a:r>
              <a:rPr lang="en-US" sz="700" dirty="0">
                <a:latin typeface="Courier" pitchFamily="2" charset="0"/>
              </a:rPr>
              <a:t>,DATAFILE VALUE=</a:t>
            </a:r>
            <a:r>
              <a:rPr lang="en-US" sz="700" b="1" dirty="0">
                <a:latin typeface="Courier" pitchFamily="2" charset="0"/>
              </a:rPr>
              <a:t>../models/gmls_diode_1N4148.py</a:t>
            </a:r>
            <a:r>
              <a:rPr lang="en-US" sz="700" dirty="0">
                <a:latin typeface="Courier" pitchFamily="2" charset="0"/>
              </a:rPr>
              <a:t>,../data/1N4148_synthetic.dat}</a:t>
            </a:r>
          </a:p>
          <a:p>
            <a:r>
              <a:rPr lang="en-US" sz="700" dirty="0">
                <a:latin typeface="Courier" pitchFamily="2" charset="0"/>
              </a:rPr>
              <a:t>.TRAN 0 0.3s</a:t>
            </a:r>
          </a:p>
          <a:p>
            <a:r>
              <a:rPr lang="en-US" sz="700" dirty="0">
                <a:latin typeface="Courier" pitchFamily="2" charset="0"/>
              </a:rPr>
              <a:t>.options </a:t>
            </a:r>
            <a:r>
              <a:rPr lang="en-US" sz="700" dirty="0" err="1">
                <a:latin typeface="Courier" pitchFamily="2" charset="0"/>
              </a:rPr>
              <a:t>timeint</a:t>
            </a:r>
            <a:r>
              <a:rPr lang="en-US" sz="700" dirty="0">
                <a:latin typeface="Courier" pitchFamily="2" charset="0"/>
              </a:rPr>
              <a:t> </a:t>
            </a:r>
            <a:r>
              <a:rPr lang="en-US" sz="700" dirty="0" err="1">
                <a:latin typeface="Courier" pitchFamily="2" charset="0"/>
              </a:rPr>
              <a:t>reltol</a:t>
            </a:r>
            <a:r>
              <a:rPr lang="en-US" sz="700" dirty="0">
                <a:latin typeface="Courier" pitchFamily="2" charset="0"/>
              </a:rPr>
              <a:t>=1.0e-4</a:t>
            </a:r>
          </a:p>
          <a:p>
            <a:r>
              <a:rPr lang="en-US" sz="700" dirty="0">
                <a:latin typeface="Courier" pitchFamily="2" charset="0"/>
              </a:rPr>
              <a:t>.PRINT TRAN V(1) V(2) V(3) V(4) V(2,1) V(4,3)</a:t>
            </a:r>
          </a:p>
          <a:p>
            <a:r>
              <a:rPr lang="en-US" sz="700" dirty="0">
                <a:latin typeface="Courier" pitchFamily="2" charset="0"/>
              </a:rPr>
              <a:t>.END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8630E9-C5BF-C844-8290-174B46F37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995" y="892801"/>
            <a:ext cx="3196644" cy="25243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0D9793-2D9B-5E4A-BCB0-EC3C4A7EE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377" y="1079607"/>
            <a:ext cx="1585342" cy="143950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7A1E6-A61D-C1D0-4653-222C8281F7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" t="24660" r="-39" b="22007"/>
          <a:stretch/>
        </p:blipFill>
        <p:spPr>
          <a:xfrm>
            <a:off x="6977262" y="3860100"/>
            <a:ext cx="3660251" cy="2524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0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0"/>
    </mc:Choice>
    <mc:Fallback xmlns="">
      <p:transition spd="slow" advTm="99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0434" y="-460347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need for Python-defined models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DD4FE1-8F1D-024A-B6B6-935D87827EE8}"/>
              </a:ext>
            </a:extLst>
          </p:cNvPr>
          <p:cNvSpPr/>
          <p:nvPr/>
        </p:nvSpPr>
        <p:spPr>
          <a:xfrm>
            <a:off x="1621220" y="1460938"/>
            <a:ext cx="3429000" cy="3048000"/>
          </a:xfrm>
          <a:prstGeom prst="roundRect">
            <a:avLst/>
          </a:prstGeom>
          <a:solidFill>
            <a:srgbClr val="0040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National Laboratories Software Ecosystem</a:t>
            </a:r>
          </a:p>
          <a:p>
            <a:pPr algn="ctr"/>
            <a:r>
              <a:rPr lang="en-US" sz="2400" b="1" dirty="0"/>
              <a:t>(mostly C++)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2F11A4-F775-9D42-A7F5-2D7B28C465FB}"/>
              </a:ext>
            </a:extLst>
          </p:cNvPr>
          <p:cNvSpPr/>
          <p:nvPr/>
        </p:nvSpPr>
        <p:spPr>
          <a:xfrm>
            <a:off x="5964621" y="1460938"/>
            <a:ext cx="3777941" cy="3124200"/>
          </a:xfrm>
          <a:prstGeom prst="roundRect">
            <a:avLst/>
          </a:prstGeom>
          <a:solidFill>
            <a:srgbClr val="5319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  <a:p>
            <a:pPr algn="ctr"/>
            <a:br>
              <a:rPr lang="en-US" dirty="0"/>
            </a:br>
            <a:r>
              <a:rPr lang="en-US" sz="2400" b="1" dirty="0"/>
              <a:t>Machine Learning </a:t>
            </a:r>
            <a:br>
              <a:rPr lang="en-US" sz="2400" b="1" dirty="0"/>
            </a:br>
            <a:r>
              <a:rPr lang="en-US" sz="2400" b="1" dirty="0"/>
              <a:t>Software Ecosystem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ED9747-5159-564B-81A4-2BB58E7FC6AD}"/>
              </a:ext>
            </a:extLst>
          </p:cNvPr>
          <p:cNvSpPr/>
          <p:nvPr/>
        </p:nvSpPr>
        <p:spPr>
          <a:xfrm>
            <a:off x="6268489" y="3360729"/>
            <a:ext cx="3792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Raleway"/>
              </a:rPr>
              <a:t>“75% of ML developers and data scientists use Python”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Raleway"/>
              </a:rPr>
              <a:t>    - State of the Developer Nation      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Raleway"/>
              </a:rPr>
              <a:t>      (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Raleway"/>
              </a:rPr>
              <a:t>Slashdata.co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Raleway"/>
              </a:rPr>
              <a:t> 2020) 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FA1220-07FB-1F45-A00C-EDDBCCA98C47}"/>
              </a:ext>
            </a:extLst>
          </p:cNvPr>
          <p:cNvSpPr/>
          <p:nvPr/>
        </p:nvSpPr>
        <p:spPr>
          <a:xfrm>
            <a:off x="5507421" y="4603916"/>
            <a:ext cx="57133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https://s3-eu-west-1.amazonaws.com/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vm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-blog/uploads/2020/04/DE18-SoN-Digital-.pdf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6088D2-F466-ED49-8FA8-A73C6FA279E4}"/>
              </a:ext>
            </a:extLst>
          </p:cNvPr>
          <p:cNvCxnSpPr>
            <a:cxnSpLocks/>
          </p:cNvCxnSpPr>
          <p:nvPr/>
        </p:nvCxnSpPr>
        <p:spPr>
          <a:xfrm>
            <a:off x="5507420" y="1384738"/>
            <a:ext cx="0" cy="3657600"/>
          </a:xfrm>
          <a:prstGeom prst="line">
            <a:avLst/>
          </a:prstGeom>
          <a:ln w="920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22FBFD-C203-FE49-A778-2DD0F582E0D8}"/>
              </a:ext>
            </a:extLst>
          </p:cNvPr>
          <p:cNvSpPr txBox="1"/>
          <p:nvPr/>
        </p:nvSpPr>
        <p:spPr>
          <a:xfrm>
            <a:off x="1845970" y="5422221"/>
            <a:ext cx="823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goal is to enable ML advancements to impact design phases of</a:t>
            </a:r>
          </a:p>
          <a:p>
            <a:r>
              <a:rPr lang="en-US" dirty="0"/>
              <a:t>nuclear deterrence electrical systems via data-driven compact device models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F9F494C3-2A6E-4949-A6ED-684A5D31E4F5}"/>
              </a:ext>
            </a:extLst>
          </p:cNvPr>
          <p:cNvSpPr/>
          <p:nvPr/>
        </p:nvSpPr>
        <p:spPr>
          <a:xfrm>
            <a:off x="5507421" y="2380547"/>
            <a:ext cx="457200" cy="381000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3415EE7E-2B46-684E-846D-0003C5349B40}"/>
              </a:ext>
            </a:extLst>
          </p:cNvPr>
          <p:cNvSpPr/>
          <p:nvPr/>
        </p:nvSpPr>
        <p:spPr>
          <a:xfrm>
            <a:off x="5507420" y="3021691"/>
            <a:ext cx="455222" cy="381000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208A3C44-8747-D548-BA2E-B79B67EB4C3D}"/>
              </a:ext>
            </a:extLst>
          </p:cNvPr>
          <p:cNvSpPr/>
          <p:nvPr/>
        </p:nvSpPr>
        <p:spPr>
          <a:xfrm>
            <a:off x="5507420" y="3670738"/>
            <a:ext cx="455222" cy="381000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A853-1A92-AE4B-C8D8-E623D466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results using experiments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07BAA-27DA-ECBF-6C4E-5FF64C446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49F96-967B-4D28-147C-3AAB61484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22836" r="9739" b="22172"/>
          <a:stretch/>
        </p:blipFill>
        <p:spPr>
          <a:xfrm>
            <a:off x="3094349" y="1370929"/>
            <a:ext cx="2742425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77926-C646-4486-123B-868773CB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47" y="1508089"/>
            <a:ext cx="2647691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F6E78-C649-FB09-0FB2-16339360F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6" t="39946" r="8993" b="36871"/>
          <a:stretch/>
        </p:blipFill>
        <p:spPr>
          <a:xfrm>
            <a:off x="7264839" y="1539922"/>
            <a:ext cx="4812644" cy="17031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54615F-123C-8361-DC58-9D0E68170E9D}"/>
              </a:ext>
            </a:extLst>
          </p:cNvPr>
          <p:cNvGrpSpPr/>
          <p:nvPr/>
        </p:nvGrpSpPr>
        <p:grpSpPr>
          <a:xfrm>
            <a:off x="5836774" y="1619380"/>
            <a:ext cx="1681500" cy="1371600"/>
            <a:chOff x="1976796" y="5328351"/>
            <a:chExt cx="1681500" cy="1371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44548F-78D0-4430-7680-5210C698D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6796" y="5328351"/>
              <a:ext cx="1395668" cy="1371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2E88B2-CB28-F645-2201-D49F710E7E45}"/>
                </a:ext>
              </a:extLst>
            </p:cNvPr>
            <p:cNvSpPr txBox="1"/>
            <p:nvPr/>
          </p:nvSpPr>
          <p:spPr>
            <a:xfrm>
              <a:off x="3136678" y="5348101"/>
              <a:ext cx="5068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1N4148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D002AC-DD97-0A1D-9873-A0E65717C8C9}"/>
                </a:ext>
              </a:extLst>
            </p:cNvPr>
            <p:cNvSpPr txBox="1"/>
            <p:nvPr/>
          </p:nvSpPr>
          <p:spPr>
            <a:xfrm>
              <a:off x="3151426" y="5885012"/>
              <a:ext cx="5068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1N4148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6B45E2-EEF4-A36B-AB71-93165B68FAA7}"/>
                </a:ext>
              </a:extLst>
            </p:cNvPr>
            <p:cNvSpPr txBox="1"/>
            <p:nvPr/>
          </p:nvSpPr>
          <p:spPr>
            <a:xfrm>
              <a:off x="2240678" y="5381563"/>
              <a:ext cx="5068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1N4148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90DACA-E7D2-EB74-9597-F2E9BF5CAC40}"/>
                </a:ext>
              </a:extLst>
            </p:cNvPr>
            <p:cNvSpPr txBox="1"/>
            <p:nvPr/>
          </p:nvSpPr>
          <p:spPr>
            <a:xfrm>
              <a:off x="2247166" y="5865662"/>
              <a:ext cx="5068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1N4148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333F18-A60B-817D-E7F9-38849BD8D4AE}"/>
              </a:ext>
            </a:extLst>
          </p:cNvPr>
          <p:cNvSpPr txBox="1"/>
          <p:nvPr/>
        </p:nvSpPr>
        <p:spPr>
          <a:xfrm>
            <a:off x="606642" y="1024561"/>
            <a:ext cx="4822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Fast switching diode 1N4148 spline model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66B244-DD8E-61C7-700E-9260E178DEFD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6770" t="38064" r="8994" b="35616"/>
          <a:stretch/>
        </p:blipFill>
        <p:spPr>
          <a:xfrm>
            <a:off x="7379018" y="4563920"/>
            <a:ext cx="4361688" cy="1805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F42EAE-4241-74BA-DBEF-4E33B73497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07" t="45420" r="39321"/>
          <a:stretch/>
        </p:blipFill>
        <p:spPr>
          <a:xfrm>
            <a:off x="5868720" y="4772218"/>
            <a:ext cx="1448622" cy="137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621FE0-7DDC-051A-8DBA-B15E3159AD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6" t="27741" r="8994" b="22796"/>
          <a:stretch/>
        </p:blipFill>
        <p:spPr>
          <a:xfrm>
            <a:off x="248847" y="4695965"/>
            <a:ext cx="2717880" cy="2011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50B87-4240-9226-E7E0-41F6EFBEA5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24360" r="11176" b="23442"/>
          <a:stretch/>
        </p:blipFill>
        <p:spPr>
          <a:xfrm>
            <a:off x="2912492" y="4563920"/>
            <a:ext cx="2607979" cy="207654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8266F51-89C4-4E73-8B6D-74477659C7B9}"/>
              </a:ext>
            </a:extLst>
          </p:cNvPr>
          <p:cNvSpPr txBox="1">
            <a:spLocks/>
          </p:cNvSpPr>
          <p:nvPr/>
        </p:nvSpPr>
        <p:spPr>
          <a:xfrm>
            <a:off x="606642" y="3988150"/>
            <a:ext cx="67107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sz="1800" b="1" dirty="0"/>
              <a:t>Zener diode MMSZ5239 (9.1 V, 500 </a:t>
            </a:r>
            <a:r>
              <a:rPr lang="en-US" sz="1800" b="1" dirty="0" err="1"/>
              <a:t>mW</a:t>
            </a:r>
            <a:r>
              <a:rPr lang="en-US" sz="1800" b="1" dirty="0"/>
              <a:t>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838A75-A044-7E0A-A777-EB0AB8C66436}"/>
              </a:ext>
            </a:extLst>
          </p:cNvPr>
          <p:cNvCxnSpPr>
            <a:cxnSpLocks/>
          </p:cNvCxnSpPr>
          <p:nvPr/>
        </p:nvCxnSpPr>
        <p:spPr>
          <a:xfrm>
            <a:off x="248847" y="3826828"/>
            <a:ext cx="11570976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43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4C95B-221A-AFD5-2051-4C8AA96A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FE27D-1FB1-557F-E9B9-57EA987D1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8FD15-D86D-AD0C-68B8-44925CC8C54E}"/>
              </a:ext>
            </a:extLst>
          </p:cNvPr>
          <p:cNvSpPr txBox="1"/>
          <p:nvPr/>
        </p:nvSpPr>
        <p:spPr>
          <a:xfrm>
            <a:off x="1570607" y="2844186"/>
            <a:ext cx="9900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P. Kuberry, E.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Keiter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 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An embedded Python model interpreter for Xyce (Xyce-PyMi)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 </a:t>
            </a:r>
          </a:p>
          <a:p>
            <a:r>
              <a:rPr lang="en-US" b="0" i="1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Sandia Report SAND2021-9504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 2021. doi:10.2172/1813650.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67ADF-492A-BAEF-E459-187268F95D5E}"/>
              </a:ext>
            </a:extLst>
          </p:cNvPr>
          <p:cNvSpPr txBox="1"/>
          <p:nvPr/>
        </p:nvSpPr>
        <p:spPr>
          <a:xfrm>
            <a:off x="966952" y="2138375"/>
            <a:ext cx="3413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Installation / usage details: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1E41AC-011E-C051-09CB-EE572698AAAC}"/>
              </a:ext>
            </a:extLst>
          </p:cNvPr>
          <p:cNvSpPr txBox="1"/>
          <p:nvPr/>
        </p:nvSpPr>
        <p:spPr>
          <a:xfrm>
            <a:off x="1570607" y="36906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spack.readthedocs.io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3A45C-DE7A-4F0B-2C12-9816122B4F53}"/>
              </a:ext>
            </a:extLst>
          </p:cNvPr>
          <p:cNvSpPr txBox="1"/>
          <p:nvPr/>
        </p:nvSpPr>
        <p:spPr>
          <a:xfrm>
            <a:off x="1570607" y="42601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https://pybind11.readthedocs.io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BADE4-E1DC-D7A5-89B4-C1DCB5EE7795}"/>
              </a:ext>
            </a:extLst>
          </p:cNvPr>
          <p:cNvSpPr txBox="1"/>
          <p:nvPr/>
        </p:nvSpPr>
        <p:spPr>
          <a:xfrm>
            <a:off x="1570607" y="4829574"/>
            <a:ext cx="8680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https://cee-gitlab.sandia.gov/Xyce/code/</a:t>
            </a:r>
            <a:r>
              <a:rPr lang="en-US" dirty="0" err="1"/>
              <a:t>uur</a:t>
            </a:r>
            <a:r>
              <a:rPr lang="en-US" dirty="0"/>
              <a:t>-proprietary/</a:t>
            </a:r>
            <a:br>
              <a:rPr lang="en-US" dirty="0"/>
            </a:br>
            <a:r>
              <a:rPr lang="en-US" dirty="0"/>
              <a:t>Xyce/-/wikis/Developer-Guide/Building-and-Testing/Xyce-PyMi </a:t>
            </a:r>
          </a:p>
        </p:txBody>
      </p:sp>
    </p:spTree>
    <p:extLst>
      <p:ext uri="{BB962C8B-B14F-4D97-AF65-F5344CB8AC3E}">
        <p14:creationId xmlns:p14="http://schemas.microsoft.com/office/powerpoint/2010/main" val="8121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BC3803-83CA-0D4A-BB33-031337A465DC}"/>
              </a:ext>
            </a:extLst>
          </p:cNvPr>
          <p:cNvSpPr/>
          <p:nvPr/>
        </p:nvSpPr>
        <p:spPr>
          <a:xfrm>
            <a:off x="1752600" y="1143000"/>
            <a:ext cx="8382000" cy="2549788"/>
          </a:xfrm>
          <a:prstGeom prst="round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err="1"/>
              <a:t>Xyce</a:t>
            </a:r>
            <a:r>
              <a:rPr lang="en-US" dirty="0"/>
              <a:t> Python Model Interpreter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2817" y="-436902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is </a:t>
            </a:r>
            <a:r>
              <a:rPr lang="en-US" b="1" dirty="0" err="1">
                <a:solidFill>
                  <a:schemeClr val="tx1"/>
                </a:solidFill>
              </a:rPr>
              <a:t>Xyce-PyMi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8F5FF4-076A-3849-BFC9-03418DA83F7F}"/>
              </a:ext>
            </a:extLst>
          </p:cNvPr>
          <p:cNvSpPr/>
          <p:nvPr/>
        </p:nvSpPr>
        <p:spPr>
          <a:xfrm>
            <a:off x="1845992" y="1359239"/>
            <a:ext cx="3640409" cy="1600200"/>
          </a:xfrm>
          <a:prstGeom prst="roundRect">
            <a:avLst/>
          </a:prstGeom>
          <a:solidFill>
            <a:srgbClr val="0040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/>
              <a:t>National Laboratories Software Ecosystem</a:t>
            </a:r>
          </a:p>
          <a:p>
            <a:pPr algn="ctr"/>
            <a:r>
              <a:rPr lang="en-US" sz="2400" b="1" dirty="0"/>
              <a:t>(mostly C++)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6BD4629-9B0B-914B-91FB-9C9534E51980}"/>
              </a:ext>
            </a:extLst>
          </p:cNvPr>
          <p:cNvSpPr/>
          <p:nvPr/>
        </p:nvSpPr>
        <p:spPr>
          <a:xfrm>
            <a:off x="6398923" y="1359239"/>
            <a:ext cx="3640409" cy="1600200"/>
          </a:xfrm>
          <a:prstGeom prst="roundRect">
            <a:avLst/>
          </a:prstGeom>
          <a:solidFill>
            <a:srgbClr val="5319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en-US" dirty="0"/>
            </a:br>
            <a:r>
              <a:rPr lang="en-US" sz="2400" b="1" dirty="0"/>
              <a:t>Machine Learning </a:t>
            </a:r>
            <a:br>
              <a:rPr lang="en-US" sz="2400" b="1" dirty="0"/>
            </a:br>
            <a:r>
              <a:rPr lang="en-US" sz="2400" b="1" dirty="0"/>
              <a:t>Software Ecosystem</a:t>
            </a:r>
          </a:p>
        </p:txBody>
      </p:sp>
      <p:pic>
        <p:nvPicPr>
          <p:cNvPr id="19" name="Graphic 18" descr="Refresh with solid fill">
            <a:extLst>
              <a:ext uri="{FF2B5EF4-FFF2-40B4-BE49-F238E27FC236}">
                <a16:creationId xmlns:a16="http://schemas.microsoft.com/office/drawing/2014/main" id="{A8DB0DA7-6869-894B-8CDF-0EBD24A97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0054" y="1790700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117B22-3D98-894D-965D-2BEDED2534D7}"/>
              </a:ext>
            </a:extLst>
          </p:cNvPr>
          <p:cNvSpPr txBox="1"/>
          <p:nvPr/>
        </p:nvSpPr>
        <p:spPr>
          <a:xfrm>
            <a:off x="1570695" y="3909027"/>
            <a:ext cx="90506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Leverages General External interface (C++) from </a:t>
            </a:r>
            <a:r>
              <a:rPr lang="en-US" dirty="0" err="1"/>
              <a:t>Xyce</a:t>
            </a:r>
            <a:r>
              <a:rPr lang="en-US" dirty="0"/>
              <a:t>, by Tom Russo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 installable and callable capability for executing Python ML models in a production circuit simulation software (Xyce </a:t>
            </a:r>
            <a:r>
              <a:rPr lang="en-US" dirty="0">
                <a:sym typeface="Wingdings" pitchFamily="2" charset="2"/>
              </a:rPr>
              <a:t> </a:t>
            </a:r>
            <a:r>
              <a:rPr lang="en-US" dirty="0"/>
              <a:t>PyBind11)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data-driven compact device modeling approaches (GMLS, splines, deep neural networks) from ongoing LDRDs at Sandia such as </a:t>
            </a:r>
            <a:r>
              <a:rPr lang="en-US" i="1" dirty="0"/>
              <a:t>Data-Driven, Radiation-Aware, Agile Modeling Approach for Rapid Nuclear Deterrence Design Assessment</a:t>
            </a:r>
            <a:br>
              <a:rPr lang="en-US" i="1" dirty="0"/>
            </a:br>
            <a:r>
              <a:rPr lang="en-US" dirty="0"/>
              <a:t>as well as a multitude of other external/internal developments</a:t>
            </a: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6DBB-FA1C-9F02-5968-8C80937F7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79" y="284047"/>
            <a:ext cx="8323385" cy="570225"/>
          </a:xfrm>
        </p:spPr>
        <p:txBody>
          <a:bodyPr/>
          <a:lstStyle/>
          <a:p>
            <a:r>
              <a:rPr lang="en-US" b="1" dirty="0">
                <a:latin typeface="Gill Sans MT"/>
              </a:rPr>
              <a:t>Provide a tool that...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BBA90-81B5-8C3C-744E-15AE52C26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9AB21-56F2-8C54-8E8A-C3C6FD186040}"/>
              </a:ext>
            </a:extLst>
          </p:cNvPr>
          <p:cNvSpPr txBox="1"/>
          <p:nvPr/>
        </p:nvSpPr>
        <p:spPr>
          <a:xfrm>
            <a:off x="1018615" y="1770867"/>
            <a:ext cx="1055076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/>
              <a:t>rapidly assesses impact of device behavior on circuit level performance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Device changes may not be representable by underlying model parameters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performs this type of evaluation efficiently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Calibration using proprietary software is not required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Process is </a:t>
            </a:r>
            <a:r>
              <a:rPr lang="en-US" b="1" i="1" dirty="0"/>
              <a:t>automated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can use experimental or high-fidelity simulation data as an input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Example: Device behavior extracted from a TCAD simulation</a:t>
            </a:r>
          </a:p>
        </p:txBody>
      </p:sp>
    </p:spTree>
    <p:extLst>
      <p:ext uri="{BB962C8B-B14F-4D97-AF65-F5344CB8AC3E}">
        <p14:creationId xmlns:p14="http://schemas.microsoft.com/office/powerpoint/2010/main" val="21542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9003" y="-316511"/>
            <a:ext cx="11517549" cy="1325563"/>
          </a:xfrm>
        </p:spPr>
        <p:txBody>
          <a:bodyPr>
            <a:normAutofit/>
          </a:bodyPr>
          <a:lstStyle/>
          <a:p>
            <a:r>
              <a:rPr lang="en-US" sz="2300" b="1" dirty="0">
                <a:solidFill>
                  <a:schemeClr val="tx1"/>
                </a:solidFill>
              </a:rPr>
              <a:t>How to call and specify device/subcircuit behavior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2BF9E7-7CB1-064E-AB94-916F6ED11AD2}"/>
              </a:ext>
            </a:extLst>
          </p:cNvPr>
          <p:cNvSpPr/>
          <p:nvPr/>
        </p:nvSpPr>
        <p:spPr>
          <a:xfrm>
            <a:off x="1872076" y="1614958"/>
            <a:ext cx="3289175" cy="3312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6B08A05-FDAE-244D-962C-3B099C3678A7}"/>
              </a:ext>
            </a:extLst>
          </p:cNvPr>
          <p:cNvSpPr/>
          <p:nvPr/>
        </p:nvSpPr>
        <p:spPr>
          <a:xfrm>
            <a:off x="2394519" y="1654628"/>
            <a:ext cx="1049578" cy="25676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Xyce-PyMi</a:t>
            </a:r>
            <a:endParaRPr lang="en-US" sz="14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B9133D9-D557-C04D-A7BB-0A78EE4A37A9}"/>
              </a:ext>
            </a:extLst>
          </p:cNvPr>
          <p:cNvSpPr/>
          <p:nvPr/>
        </p:nvSpPr>
        <p:spPr>
          <a:xfrm>
            <a:off x="3494236" y="1654629"/>
            <a:ext cx="1318843" cy="2519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example.cir</a:t>
            </a:r>
            <a:endParaRPr lang="en-US" sz="1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090DD48-32A3-2E43-A021-D94BA43325CC}"/>
              </a:ext>
            </a:extLst>
          </p:cNvPr>
          <p:cNvSpPr/>
          <p:nvPr/>
        </p:nvSpPr>
        <p:spPr>
          <a:xfrm>
            <a:off x="1916680" y="1649783"/>
            <a:ext cx="399364" cy="256767"/>
          </a:xfrm>
          <a:prstGeom prst="roundRect">
            <a:avLst/>
          </a:prstGeom>
          <a:solidFill>
            <a:schemeClr val="tx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</a:rPr>
              <a:t>&gt;&gt;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CC5030-2518-954A-8E94-536B9E3BB29A}"/>
              </a:ext>
            </a:extLst>
          </p:cNvPr>
          <p:cNvSpPr/>
          <p:nvPr/>
        </p:nvSpPr>
        <p:spPr>
          <a:xfrm>
            <a:off x="5443500" y="1438575"/>
            <a:ext cx="4919701" cy="717938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</a:rPr>
              <a:t>* </a:t>
            </a:r>
            <a:r>
              <a:rPr lang="en-US" sz="1400" b="1" dirty="0" err="1">
                <a:solidFill>
                  <a:schemeClr val="accent5"/>
                </a:solidFill>
              </a:rPr>
              <a:t>example.cir</a:t>
            </a:r>
            <a:r>
              <a:rPr lang="en-US" sz="1400" dirty="0">
                <a:solidFill>
                  <a:schemeClr val="tx1"/>
                </a:solidFill>
              </a:rPr>
              <a:t> (Example of easy inclusion in a netlist)</a:t>
            </a:r>
          </a:p>
          <a:p>
            <a:r>
              <a:rPr lang="en-US" sz="1400" dirty="0">
                <a:solidFill>
                  <a:schemeClr val="tx1"/>
                </a:solidFill>
              </a:rPr>
              <a:t>YGENEXT </a:t>
            </a:r>
            <a:r>
              <a:rPr lang="en-US" sz="1400" dirty="0" err="1">
                <a:solidFill>
                  <a:schemeClr val="tx1"/>
                </a:solidFill>
              </a:rPr>
              <a:t>devicename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>
                <a:solidFill>
                  <a:schemeClr val="tx1"/>
                </a:solidFill>
              </a:rPr>
              <a:t>terminal1 terminal2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+ SPARAMS={NAME=MODULENAME VALUE=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</a:rPr>
              <a:t>PythonDevice</a:t>
            </a:r>
            <a:r>
              <a:rPr lang="en-US" sz="1400" dirty="0" err="1">
                <a:solidFill>
                  <a:schemeClr val="tx1"/>
                </a:solidFill>
              </a:rPr>
              <a:t>.py</a:t>
            </a:r>
            <a:r>
              <a:rPr lang="en-US" sz="1400" dirty="0">
                <a:solidFill>
                  <a:schemeClr val="tx1"/>
                </a:solidFill>
              </a:rPr>
              <a:t>}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274C89-3717-0940-A0EE-86EB3F039313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4813078" y="1773451"/>
            <a:ext cx="630422" cy="71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192C69E-4FDD-E448-86D8-FDB6847E1535}"/>
              </a:ext>
            </a:extLst>
          </p:cNvPr>
          <p:cNvSpPr/>
          <p:nvPr/>
        </p:nvSpPr>
        <p:spPr>
          <a:xfrm>
            <a:off x="5443500" y="2479220"/>
            <a:ext cx="4919700" cy="3677105"/>
          </a:xfrm>
          <a:prstGeom prst="rect">
            <a:avLst/>
          </a:prstGeom>
          <a:solidFill>
            <a:schemeClr val="accent3">
              <a:lumMod val="75000"/>
              <a:alpha val="10221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</a:rPr>
              <a:t># </a:t>
            </a:r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</a:rPr>
              <a:t>PythonDevice</a:t>
            </a:r>
            <a:r>
              <a:rPr lang="en-US" sz="1400" dirty="0" err="1">
                <a:solidFill>
                  <a:schemeClr val="tx1"/>
                </a:solidFill>
              </a:rPr>
              <a:t>.py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import </a:t>
            </a:r>
            <a:r>
              <a:rPr lang="en-US" sz="1400" dirty="0" err="1">
                <a:solidFill>
                  <a:schemeClr val="tx1"/>
                </a:solidFill>
              </a:rPr>
              <a:t>numpy</a:t>
            </a:r>
            <a:r>
              <a:rPr lang="en-US" sz="1400" dirty="0">
                <a:solidFill>
                  <a:schemeClr val="tx1"/>
                </a:solidFill>
              </a:rPr>
              <a:t> as np</a:t>
            </a:r>
          </a:p>
          <a:p>
            <a:r>
              <a:rPr lang="en-US" sz="1400" dirty="0">
                <a:solidFill>
                  <a:schemeClr val="tx1"/>
                </a:solidFill>
              </a:rPr>
              <a:t>from </a:t>
            </a:r>
            <a:r>
              <a:rPr lang="en-US" sz="1400" dirty="0" err="1">
                <a:solidFill>
                  <a:schemeClr val="tx1"/>
                </a:solidFill>
              </a:rPr>
              <a:t>BaseDevice</a:t>
            </a:r>
            <a:r>
              <a:rPr lang="en-US" sz="1400" dirty="0">
                <a:solidFill>
                  <a:schemeClr val="tx1"/>
                </a:solidFill>
              </a:rPr>
              <a:t> import </a:t>
            </a:r>
            <a:r>
              <a:rPr lang="en-US" sz="1400" dirty="0" err="1">
                <a:solidFill>
                  <a:schemeClr val="tx1"/>
                </a:solidFill>
              </a:rPr>
              <a:t>BaseDevice</a:t>
            </a:r>
            <a:endParaRPr lang="en-US" sz="1400" dirty="0">
              <a:solidFill>
                <a:schemeClr val="tx1"/>
              </a:solidFill>
            </a:endParaRPr>
          </a:p>
          <a:p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class Device(</a:t>
            </a:r>
            <a:r>
              <a:rPr lang="en-US" sz="1400" dirty="0" err="1">
                <a:solidFill>
                  <a:schemeClr val="tx1"/>
                </a:solidFill>
              </a:rPr>
              <a:t>BaseDevice</a:t>
            </a:r>
            <a:r>
              <a:rPr lang="en-US" sz="1400" dirty="0">
                <a:solidFill>
                  <a:schemeClr val="tx1"/>
                </a:solidFill>
              </a:rPr>
              <a:t>):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  def </a:t>
            </a:r>
            <a:r>
              <a:rPr lang="en-US" sz="1400" dirty="0" err="1">
                <a:solidFill>
                  <a:schemeClr val="tx1"/>
                </a:solidFill>
              </a:rPr>
              <a:t>computeXyceVectors</a:t>
            </a:r>
            <a:r>
              <a:rPr lang="en-US" sz="1400" dirty="0">
                <a:solidFill>
                  <a:schemeClr val="tx1"/>
                </a:solidFill>
              </a:rPr>
              <a:t>(…):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# definition of device in Python goes here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31EC67-9CE2-5145-913A-DE21F8AF3A79}"/>
              </a:ext>
            </a:extLst>
          </p:cNvPr>
          <p:cNvCxnSpPr>
            <a:cxnSpLocks/>
          </p:cNvCxnSpPr>
          <p:nvPr/>
        </p:nvCxnSpPr>
        <p:spPr>
          <a:xfrm flipH="1">
            <a:off x="6561889" y="2135839"/>
            <a:ext cx="2254479" cy="35649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791814-3E45-A740-B896-DEA5B8C9A569}"/>
              </a:ext>
            </a:extLst>
          </p:cNvPr>
          <p:cNvCxnSpPr>
            <a:cxnSpLocks/>
          </p:cNvCxnSpPr>
          <p:nvPr/>
        </p:nvCxnSpPr>
        <p:spPr>
          <a:xfrm>
            <a:off x="3014698" y="1906550"/>
            <a:ext cx="0" cy="28580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F686005-B196-B646-BB09-7EE00BF77805}"/>
              </a:ext>
            </a:extLst>
          </p:cNvPr>
          <p:cNvSpPr/>
          <p:nvPr/>
        </p:nvSpPr>
        <p:spPr>
          <a:xfrm>
            <a:off x="1415145" y="2204802"/>
            <a:ext cx="3918856" cy="3951523"/>
          </a:xfrm>
          <a:prstGeom prst="rect">
            <a:avLst/>
          </a:prstGeom>
          <a:solidFill>
            <a:schemeClr val="accent6">
              <a:lumMod val="75000"/>
              <a:alpha val="87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Xyce-PyMi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Xyce</a:t>
            </a:r>
            <a:r>
              <a:rPr lang="en-US" dirty="0"/>
              <a:t> </a:t>
            </a:r>
            <a:r>
              <a:rPr lang="en-US" b="1" dirty="0"/>
              <a:t>Py</a:t>
            </a:r>
            <a:r>
              <a:rPr lang="en-US" dirty="0"/>
              <a:t>thon </a:t>
            </a:r>
            <a:r>
              <a:rPr lang="en-US" b="1" dirty="0"/>
              <a:t>M</a:t>
            </a:r>
            <a:r>
              <a:rPr lang="en-US" dirty="0"/>
              <a:t>odel </a:t>
            </a:r>
            <a:r>
              <a:rPr lang="en-US" b="1" dirty="0"/>
              <a:t>I</a:t>
            </a:r>
            <a:r>
              <a:rPr lang="en-US" dirty="0"/>
              <a:t>nterpreter)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Full </a:t>
            </a:r>
            <a:r>
              <a:rPr lang="en-US" sz="1400" dirty="0" err="1"/>
              <a:t>Xyce</a:t>
            </a:r>
            <a:r>
              <a:rPr lang="en-US" sz="1400" dirty="0"/>
              <a:t> functionality + devices / subcircuits / circuits defined in Python</a:t>
            </a:r>
            <a:br>
              <a:rPr lang="en-US" sz="1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Python class defines how </a:t>
            </a:r>
            <a:r>
              <a:rPr lang="en-US" sz="1400" b="1" dirty="0"/>
              <a:t>F, Q, B, </a:t>
            </a:r>
            <a:r>
              <a:rPr lang="en-US" sz="1400" b="1" dirty="0" err="1"/>
              <a:t>dF</a:t>
            </a:r>
            <a:r>
              <a:rPr lang="en-US" sz="1400" b="1" dirty="0"/>
              <a:t>/</a:t>
            </a:r>
            <a:r>
              <a:rPr lang="en-US" sz="1400" b="1" dirty="0" err="1"/>
              <a:t>dX</a:t>
            </a:r>
            <a:r>
              <a:rPr lang="en-US" sz="1400" dirty="0"/>
              <a:t>, and</a:t>
            </a:r>
            <a:r>
              <a:rPr lang="en-US" sz="1400" b="1" dirty="0"/>
              <a:t> </a:t>
            </a:r>
            <a:r>
              <a:rPr lang="en-US" sz="1400" b="1" dirty="0" err="1"/>
              <a:t>dQ</a:t>
            </a:r>
            <a:r>
              <a:rPr lang="en-US" sz="1400" b="1" dirty="0"/>
              <a:t>/</a:t>
            </a:r>
            <a:r>
              <a:rPr lang="en-US" sz="1400" b="1" dirty="0" err="1"/>
              <a:t>dX</a:t>
            </a:r>
            <a:r>
              <a:rPr lang="en-US" sz="1400" dirty="0"/>
              <a:t> vectors/matrices are populated for </a:t>
            </a:r>
            <a:r>
              <a:rPr lang="en-US" sz="1400" dirty="0" err="1"/>
              <a:t>Xyce</a:t>
            </a:r>
            <a:r>
              <a:rPr lang="en-US" sz="1400" dirty="0"/>
              <a:t> DAE equation: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residual = f(</a:t>
            </a:r>
            <a:r>
              <a:rPr lang="en-US" sz="1400" dirty="0" err="1"/>
              <a:t>x,t</a:t>
            </a:r>
            <a:r>
              <a:rPr lang="en-US" sz="1400" dirty="0"/>
              <a:t>) +  </a:t>
            </a:r>
            <a:r>
              <a:rPr lang="en-US" sz="1400" dirty="0" err="1"/>
              <a:t>dq</a:t>
            </a:r>
            <a:r>
              <a:rPr lang="en-US" sz="1400" dirty="0"/>
              <a:t>(</a:t>
            </a:r>
            <a:r>
              <a:rPr lang="en-US" sz="1400" dirty="0" err="1"/>
              <a:t>x,t</a:t>
            </a:r>
            <a:r>
              <a:rPr lang="en-US" sz="1400" dirty="0"/>
              <a:t>)/dt - b(t)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Supports all popular machine learning frameworks such as </a:t>
            </a:r>
            <a:r>
              <a:rPr lang="en-US" sz="14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TensorFlow</a:t>
            </a:r>
            <a:r>
              <a:rPr lang="en-US" sz="1400" i="1" dirty="0"/>
              <a:t>, </a:t>
            </a:r>
            <a:r>
              <a:rPr lang="en-US" sz="14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Keras</a:t>
            </a:r>
            <a:r>
              <a:rPr lang="en-US" sz="1400" i="1" dirty="0"/>
              <a:t>, </a:t>
            </a:r>
            <a:r>
              <a:rPr lang="en-US" sz="1400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PyTorch</a:t>
            </a:r>
            <a:r>
              <a:rPr lang="en-US" sz="1400" i="1" dirty="0"/>
              <a:t>, </a:t>
            </a:r>
            <a:r>
              <a:rPr lang="en-US" sz="14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Jax</a:t>
            </a:r>
            <a:r>
              <a:rPr lang="en-US" sz="1400" i="1" dirty="0"/>
              <a:t>, </a:t>
            </a:r>
            <a:r>
              <a:rPr lang="en-US" sz="1400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Numba</a:t>
            </a:r>
            <a:r>
              <a:rPr lang="en-US" sz="1400" i="1" dirty="0"/>
              <a:t>, </a:t>
            </a:r>
            <a:r>
              <a:rPr lang="en-US" sz="1400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Scipy</a:t>
            </a:r>
            <a:r>
              <a:rPr lang="en-US" sz="1400" dirty="0"/>
              <a:t>, </a:t>
            </a:r>
            <a:r>
              <a:rPr lang="en-US" sz="1400" dirty="0" err="1"/>
              <a:t>etc</a:t>
            </a:r>
            <a:r>
              <a:rPr lang="en-US" sz="1400" dirty="0"/>
              <a:t>…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08F1AF5-E962-C84E-A867-10377478F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154" y="4093083"/>
            <a:ext cx="3957534" cy="19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F55E8-BD80-89A3-1E76-728699A1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Dependencies of Xyce-PyMi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D4103-F5A1-BA0A-1BAD-D48F0D18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3EFC4A-7D77-656E-06C2-8F7AA1053133}"/>
              </a:ext>
            </a:extLst>
          </p:cNvPr>
          <p:cNvSpPr/>
          <p:nvPr/>
        </p:nvSpPr>
        <p:spPr>
          <a:xfrm>
            <a:off x="6200517" y="2237628"/>
            <a:ext cx="1252728" cy="5943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Python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B03E8C-4C9D-D2EA-7D86-E13C2E0473C4}"/>
              </a:ext>
            </a:extLst>
          </p:cNvPr>
          <p:cNvSpPr/>
          <p:nvPr/>
        </p:nvSpPr>
        <p:spPr>
          <a:xfrm>
            <a:off x="7724069" y="2237628"/>
            <a:ext cx="1252728" cy="5943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D6E7D4-9F83-9B0E-FB15-848D27EF89A8}"/>
              </a:ext>
            </a:extLst>
          </p:cNvPr>
          <p:cNvSpPr/>
          <p:nvPr/>
        </p:nvSpPr>
        <p:spPr>
          <a:xfrm>
            <a:off x="5362254" y="1176507"/>
            <a:ext cx="1252728" cy="5943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Xyce-PyMi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05FFEA-476E-7CD7-2839-CCCB0890E8C9}"/>
              </a:ext>
            </a:extLst>
          </p:cNvPr>
          <p:cNvSpPr/>
          <p:nvPr/>
        </p:nvSpPr>
        <p:spPr>
          <a:xfrm>
            <a:off x="4066791" y="2237628"/>
            <a:ext cx="1252728" cy="594360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Xyce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F52145-8D6A-8A18-D599-A5C8A2EB91B2}"/>
              </a:ext>
            </a:extLst>
          </p:cNvPr>
          <p:cNvSpPr/>
          <p:nvPr/>
        </p:nvSpPr>
        <p:spPr>
          <a:xfrm>
            <a:off x="3117034" y="3326657"/>
            <a:ext cx="1252728" cy="594360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Trilinos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3AEAD3-3593-5AED-D146-C01A6B75848F}"/>
              </a:ext>
            </a:extLst>
          </p:cNvPr>
          <p:cNvSpPr/>
          <p:nvPr/>
        </p:nvSpPr>
        <p:spPr>
          <a:xfrm>
            <a:off x="1864306" y="4378565"/>
            <a:ext cx="1252728" cy="594360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Suite-Sparse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641B03-ED67-3D64-BF7F-E3915CAA1FAE}"/>
              </a:ext>
            </a:extLst>
          </p:cNvPr>
          <p:cNvSpPr/>
          <p:nvPr/>
        </p:nvSpPr>
        <p:spPr>
          <a:xfrm>
            <a:off x="4426885" y="4378565"/>
            <a:ext cx="1252728" cy="594360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flex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B66DE0-5A60-7881-78F8-89D8A70A23C0}"/>
              </a:ext>
            </a:extLst>
          </p:cNvPr>
          <p:cNvSpPr/>
          <p:nvPr/>
        </p:nvSpPr>
        <p:spPr>
          <a:xfrm>
            <a:off x="6072793" y="4378565"/>
            <a:ext cx="1252728" cy="594360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bison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32423FD-F6F6-B811-60EF-F971BE5B9D9E}"/>
              </a:ext>
            </a:extLst>
          </p:cNvPr>
          <p:cNvSpPr/>
          <p:nvPr/>
        </p:nvSpPr>
        <p:spPr>
          <a:xfrm>
            <a:off x="2490670" y="5901316"/>
            <a:ext cx="1252728" cy="594360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LAPACK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4813736-3D0E-BBC6-ADC5-DDA83B886499}"/>
              </a:ext>
            </a:extLst>
          </p:cNvPr>
          <p:cNvSpPr/>
          <p:nvPr/>
        </p:nvSpPr>
        <p:spPr>
          <a:xfrm>
            <a:off x="945914" y="5923868"/>
            <a:ext cx="1252728" cy="594360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3F57FF-F38E-5B0F-F223-D3AB76E119E1}"/>
              </a:ext>
            </a:extLst>
          </p:cNvPr>
          <p:cNvCxnSpPr>
            <a:stCxn id="13" idx="0"/>
            <a:endCxn id="9" idx="2"/>
          </p:cNvCxnSpPr>
          <p:nvPr/>
        </p:nvCxnSpPr>
        <p:spPr>
          <a:xfrm flipV="1">
            <a:off x="1572278" y="4972925"/>
            <a:ext cx="918392" cy="950943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D44DAB-2A79-CFEB-1E2A-64862D935B16}"/>
              </a:ext>
            </a:extLst>
          </p:cNvPr>
          <p:cNvCxnSpPr>
            <a:stCxn id="12" idx="0"/>
            <a:endCxn id="9" idx="2"/>
          </p:cNvCxnSpPr>
          <p:nvPr/>
        </p:nvCxnSpPr>
        <p:spPr>
          <a:xfrm flipH="1" flipV="1">
            <a:off x="2490670" y="4972925"/>
            <a:ext cx="626364" cy="928391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8ED24A-A0BB-19F5-AA8C-D24F079DBFD0}"/>
              </a:ext>
            </a:extLst>
          </p:cNvPr>
          <p:cNvCxnSpPr>
            <a:stCxn id="9" idx="0"/>
            <a:endCxn id="8" idx="2"/>
          </p:cNvCxnSpPr>
          <p:nvPr/>
        </p:nvCxnSpPr>
        <p:spPr>
          <a:xfrm flipV="1">
            <a:off x="2490670" y="3921017"/>
            <a:ext cx="1252728" cy="457548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958178-AC4D-8123-21A0-019EF1D09D9E}"/>
              </a:ext>
            </a:extLst>
          </p:cNvPr>
          <p:cNvCxnSpPr>
            <a:stCxn id="10" idx="0"/>
            <a:endCxn id="7" idx="2"/>
          </p:cNvCxnSpPr>
          <p:nvPr/>
        </p:nvCxnSpPr>
        <p:spPr>
          <a:xfrm flipH="1" flipV="1">
            <a:off x="4693155" y="2831988"/>
            <a:ext cx="360094" cy="1546577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0858EB-1C3C-6EC3-098D-4E6E207F066C}"/>
              </a:ext>
            </a:extLst>
          </p:cNvPr>
          <p:cNvCxnSpPr>
            <a:stCxn id="11" idx="0"/>
            <a:endCxn id="7" idx="2"/>
          </p:cNvCxnSpPr>
          <p:nvPr/>
        </p:nvCxnSpPr>
        <p:spPr>
          <a:xfrm flipH="1" flipV="1">
            <a:off x="4693155" y="2831988"/>
            <a:ext cx="2006002" cy="1546577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6C7D62-401A-30DF-5916-4F285CF8143D}"/>
              </a:ext>
            </a:extLst>
          </p:cNvPr>
          <p:cNvCxnSpPr>
            <a:stCxn id="8" idx="0"/>
          </p:cNvCxnSpPr>
          <p:nvPr/>
        </p:nvCxnSpPr>
        <p:spPr>
          <a:xfrm flipV="1">
            <a:off x="3743398" y="2831988"/>
            <a:ext cx="949757" cy="494669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0E935D-9105-3387-2BFB-5464E7D18C3B}"/>
              </a:ext>
            </a:extLst>
          </p:cNvPr>
          <p:cNvCxnSpPr>
            <a:stCxn id="7" idx="0"/>
            <a:endCxn id="6" idx="2"/>
          </p:cNvCxnSpPr>
          <p:nvPr/>
        </p:nvCxnSpPr>
        <p:spPr>
          <a:xfrm flipV="1">
            <a:off x="4693155" y="1770867"/>
            <a:ext cx="1295463" cy="466761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CA972C-328D-085E-7D5E-9F1946237C0C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H="1" flipV="1">
            <a:off x="5988618" y="1770867"/>
            <a:ext cx="838263" cy="466761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8AC00B3-A97A-E7F4-5727-C8E588B0EC2C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H="1" flipV="1">
            <a:off x="5988618" y="1770867"/>
            <a:ext cx="2361815" cy="466761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10DC36-EEB2-46F2-F32D-EE1D6E521FFE}"/>
              </a:ext>
            </a:extLst>
          </p:cNvPr>
          <p:cNvCxnSpPr>
            <a:stCxn id="5" idx="1"/>
            <a:endCxn id="4" idx="3"/>
          </p:cNvCxnSpPr>
          <p:nvPr/>
        </p:nvCxnSpPr>
        <p:spPr>
          <a:xfrm flipH="1">
            <a:off x="7453245" y="2534808"/>
            <a:ext cx="270824" cy="0"/>
          </a:xfrm>
          <a:prstGeom prst="straightConnector1">
            <a:avLst/>
          </a:prstGeom>
          <a:ln w="34925">
            <a:solidFill>
              <a:schemeClr val="tx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6C06C5B-B232-F5C8-89D4-E848A8DCFB59}"/>
              </a:ext>
            </a:extLst>
          </p:cNvPr>
          <p:cNvSpPr/>
          <p:nvPr/>
        </p:nvSpPr>
        <p:spPr>
          <a:xfrm>
            <a:off x="7728295" y="3326657"/>
            <a:ext cx="1252728" cy="5943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pybind11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36C7D64-BF3D-F11D-D385-E088A91CBA90}"/>
              </a:ext>
            </a:extLst>
          </p:cNvPr>
          <p:cNvSpPr/>
          <p:nvPr/>
        </p:nvSpPr>
        <p:spPr>
          <a:xfrm>
            <a:off x="9851569" y="3326657"/>
            <a:ext cx="1356889" cy="594360"/>
          </a:xfrm>
          <a:prstGeom prst="roundRect">
            <a:avLst/>
          </a:prstGeom>
          <a:solidFill>
            <a:schemeClr val="accent3">
              <a:lumMod val="75000"/>
              <a:alpha val="39642"/>
            </a:scheme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tensorflow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70B77A-5899-C02C-EE64-BAC7C64B5F09}"/>
              </a:ext>
            </a:extLst>
          </p:cNvPr>
          <p:cNvCxnSpPr>
            <a:cxnSpLocks/>
            <a:stCxn id="25" idx="0"/>
            <a:endCxn id="5" idx="2"/>
          </p:cNvCxnSpPr>
          <p:nvPr/>
        </p:nvCxnSpPr>
        <p:spPr>
          <a:xfrm flipH="1" flipV="1">
            <a:off x="8350433" y="2831988"/>
            <a:ext cx="4226" cy="494669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9965819-7582-8BB9-1371-35B6D9D262F8}"/>
              </a:ext>
            </a:extLst>
          </p:cNvPr>
          <p:cNvCxnSpPr>
            <a:cxnSpLocks/>
            <a:stCxn id="26" idx="0"/>
            <a:endCxn id="5" idx="2"/>
          </p:cNvCxnSpPr>
          <p:nvPr/>
        </p:nvCxnSpPr>
        <p:spPr>
          <a:xfrm flipH="1" flipV="1">
            <a:off x="8350433" y="2831988"/>
            <a:ext cx="2179581" cy="494669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CCBC2E2-85EE-AD40-DDF0-BB3E142F2DBB}"/>
              </a:ext>
            </a:extLst>
          </p:cNvPr>
          <p:cNvSpPr/>
          <p:nvPr/>
        </p:nvSpPr>
        <p:spPr>
          <a:xfrm>
            <a:off x="9851568" y="4378565"/>
            <a:ext cx="1356889" cy="594360"/>
          </a:xfrm>
          <a:prstGeom prst="roundRect">
            <a:avLst/>
          </a:prstGeom>
          <a:solidFill>
            <a:schemeClr val="accent3">
              <a:lumMod val="75000"/>
              <a:alpha val="39642"/>
            </a:scheme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numpy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042B899-CBCD-B606-51EF-8996CE9005A1}"/>
              </a:ext>
            </a:extLst>
          </p:cNvPr>
          <p:cNvCxnSpPr>
            <a:cxnSpLocks/>
            <a:stCxn id="33" idx="0"/>
            <a:endCxn id="5" idx="2"/>
          </p:cNvCxnSpPr>
          <p:nvPr/>
        </p:nvCxnSpPr>
        <p:spPr>
          <a:xfrm flipH="1" flipV="1">
            <a:off x="8350433" y="2831988"/>
            <a:ext cx="2179580" cy="1546577"/>
          </a:xfrm>
          <a:prstGeom prst="straightConnector1">
            <a:avLst/>
          </a:prstGeom>
          <a:ln w="34925">
            <a:solidFill>
              <a:schemeClr val="bg2">
                <a:lumMod val="25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9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AA0D-5597-348E-2323-5440CA75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Spack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0BAC3-51D3-9F89-0CF7-1CA268EE6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Spack logo">
            <a:extLst>
              <a:ext uri="{FF2B5EF4-FFF2-40B4-BE49-F238E27FC236}">
                <a16:creationId xmlns:a16="http://schemas.microsoft.com/office/drawing/2014/main" id="{72D1CDDE-979D-E37F-81D5-8963F056D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8" y="2417074"/>
            <a:ext cx="2825566" cy="28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3B4CB-6FF4-AE51-3D60-65039C5CC268}"/>
              </a:ext>
            </a:extLst>
          </p:cNvPr>
          <p:cNvSpPr txBox="1"/>
          <p:nvPr/>
        </p:nvSpPr>
        <p:spPr>
          <a:xfrm>
            <a:off x="566057" y="2573249"/>
            <a:ext cx="8098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Resources: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https://computing.llnl.gov/projects/</a:t>
            </a:r>
            <a:r>
              <a:rPr lang="en-US" dirty="0" err="1"/>
              <a:t>spack</a:t>
            </a:r>
            <a:r>
              <a:rPr lang="en-US" dirty="0"/>
              <a:t>-</a:t>
            </a:r>
            <a:r>
              <a:rPr lang="en-US" dirty="0" err="1"/>
              <a:t>hpc</a:t>
            </a:r>
            <a:r>
              <a:rPr lang="en-US" dirty="0"/>
              <a:t>-package-manager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https://spack-tutorial.readthedocs.io/en/latest/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72B25-0001-6B2F-0DC1-EEE349471D0C}"/>
              </a:ext>
            </a:extLst>
          </p:cNvPr>
          <p:cNvSpPr txBox="1"/>
          <p:nvPr/>
        </p:nvSpPr>
        <p:spPr>
          <a:xfrm>
            <a:off x="566057" y="1152312"/>
            <a:ext cx="1078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HPC Package Manager (like pip is to Python)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handles the complexity of connecting each software package with a consistent set of dependencies</a:t>
            </a:r>
          </a:p>
        </p:txBody>
      </p:sp>
      <p:pic>
        <p:nvPicPr>
          <p:cNvPr id="1028" name="Picture 4" descr="chart of ares packages managed by spack">
            <a:extLst>
              <a:ext uri="{FF2B5EF4-FFF2-40B4-BE49-F238E27FC236}">
                <a16:creationId xmlns:a16="http://schemas.microsoft.com/office/drawing/2014/main" id="{5087F6D5-9D5F-B2E8-601E-A315AE6F7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8" y="4257456"/>
            <a:ext cx="7529285" cy="23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287C-2411-B03C-2177-F934FFA8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34" y="72994"/>
            <a:ext cx="10058400" cy="570225"/>
          </a:xfrm>
        </p:spPr>
        <p:txBody>
          <a:bodyPr/>
          <a:lstStyle/>
          <a:p>
            <a:r>
              <a:rPr lang="en-US" dirty="0"/>
              <a:t>&gt;&gt; </a:t>
            </a:r>
            <a:r>
              <a:rPr lang="en-US" dirty="0" err="1"/>
              <a:t>spack</a:t>
            </a:r>
            <a:r>
              <a:rPr lang="en-US" dirty="0"/>
              <a:t> spec </a:t>
            </a:r>
            <a:r>
              <a:rPr lang="en-US" dirty="0" err="1"/>
              <a:t>xyce+pymi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6FF02-F919-3FCA-F5C0-7F23376D1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2E22DF-0819-6AD7-3593-76BAB9A38A92}"/>
              </a:ext>
            </a:extLst>
          </p:cNvPr>
          <p:cNvSpPr txBox="1"/>
          <p:nvPr/>
        </p:nvSpPr>
        <p:spPr>
          <a:xfrm>
            <a:off x="350849" y="671691"/>
            <a:ext cx="12875172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xyce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@github.master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~ipo+mpi~plugin+pymi~shared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build_type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=Release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cxxstd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=11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^bison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@3.8.2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^diffutils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@3.8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^libiconv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@1.16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libs=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shared,static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^m4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@1.4.19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+sigsegv patches=9dc5fbd,bfdffa7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^libsigsegv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@2.13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^perl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@5.34.0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+cpanm+shared+threads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^berkeley-db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@18.1.40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+cxx~docs+stl patches=b231fcc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^bzip2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@1.0.8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~debug~pic+shared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^gdbm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@1.19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^readline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@8.1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^ncurses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@6.2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~symlinks+termlib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abi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=none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    ^pkgconf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@1.8.0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^zlib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@1.2.11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+optimize+pic+shared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^cmake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@3.22.3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~doc+ncurses+openssl+ownlibs~qt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build_type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=Release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^openssl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@1.1.1n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~docs~shared certs=system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^flex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@2.6.3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+lex~nls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^findutils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@4.8.0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patches=440b954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^openmpi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@4.1.2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~atomics~cuda~cxx~cxx_exceptions~gpfs~internal-hwloc~java~legacylaunchers~lustre~memchecker~pmi~pmix+romio~singularity~sqlite3+static~thread_multiple+vt+wrapper-rpath fabrics=none schedulers=none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^hwloc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@2.7.0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~cairo~cuda~gl~libudev+libxml2~netloc~nvml~opencl~pci~rocm+shared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^libxml2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@2.9.12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~python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^xz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@5.2.5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~pic libs=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shared,static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^libevent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@2.1.12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+openssl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^openssh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@8.9p1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^libedit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@3.1-20210216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^py-pybind11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@2.9.1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~ipo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build_type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RelWithDebInfo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^py-pycompadre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@master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+trilinos debug=0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^trilinos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@13.2.0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~adios2+amesos+amesos2+anasazi+aztec+basker+belos~boost~chaco+complex~cuda~cuda_rdc~debug~dtk+epetra+epetraext+epetraextbtf+epetraextexperimental +epetraextgraphreorderings~exodus+explicit_template_instantiation~float+fortran~gtest+hdf5~hypre+ifpack~ifpack2~intrepid~intrepid2~ipo+isorropia+kokkos~mesquite~minitensor~ml+mpi~muelu~mumps+nox~openmp~panzer~phalanx~piro~python~rocm~rocm_rdc~rol~rythmos+sacado~scorec~shards+shared~shylu~stk+stokhos~stratimikos~strumpack+suite-sparse~superlu~superlu-dist~teko~tempus~thyra+tpetra+trilinoscouplings~wrapper~x11+zoltan~zoltan2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build_type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RelWithDebInfo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cxxstd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=14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gotype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long_long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patches=b9614a5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^hdf5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@1.12.1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~cxx~fortran+hl~ipo~java+mpi+shared~szip~threadsafe+tools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api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=default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build_type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RelWithDebInfo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patches=ee351eb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^metis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@5.1.0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~gdb~int64~real64+shared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build_type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=Release patches=4991da9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^parmetis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@4.0.3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~gdb~int64~ipo+shared 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build_type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900" dirty="0" err="1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RelWithDebInfo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patches=4f89253,50ed208,704b84f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^suite-sparse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@5.10.1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~cuda~graphblas~openmp+pic~tbb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^gmp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@6.2.1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^autoconf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@2.69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patches=35c4492,7793209,a49dd5b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D5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^automake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@1.16.5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^libtool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@2.4.6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^mpfr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@4.1.0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^autoconf-archive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@2019.01.06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    ^texinfo</a:t>
            </a:r>
            <a:r>
              <a:rPr lang="en-US" sz="900" dirty="0">
                <a:solidFill>
                  <a:srgbClr val="54D8E6"/>
                </a:solidFill>
                <a:effectLst/>
                <a:latin typeface="Menlo" panose="020B0609030804020204" pitchFamily="49" charset="0"/>
              </a:rPr>
              <a:t>@6.5</a:t>
            </a:r>
            <a:r>
              <a:rPr lang="en-US" sz="900" dirty="0">
                <a:solidFill>
                  <a:srgbClr val="56E23E"/>
                </a:solidFill>
                <a:effectLst/>
                <a:latin typeface="Menlo" panose="020B0609030804020204" pitchFamily="49" charset="0"/>
              </a:rPr>
              <a:t>%apple-clang@12.0.0</a:t>
            </a:r>
            <a:r>
              <a:rPr lang="en-US" sz="900" dirty="0">
                <a:solidFill>
                  <a:srgbClr val="0000D5"/>
                </a:solidFill>
                <a:effectLst/>
                <a:latin typeface="Menlo" panose="020B0609030804020204" pitchFamily="49" charset="0"/>
              </a:rPr>
              <a:t> patches=12f6edb,1732115</a:t>
            </a:r>
            <a:r>
              <a:rPr lang="en-US" sz="900" dirty="0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 arch=</a:t>
            </a:r>
            <a:r>
              <a:rPr lang="en-US" sz="900" dirty="0" err="1">
                <a:solidFill>
                  <a:srgbClr val="FC54FF"/>
                </a:solidFill>
                <a:effectLst/>
                <a:latin typeface="Menlo" panose="020B0609030804020204" pitchFamily="49" charset="0"/>
              </a:rPr>
              <a:t>darwin-catalina-skylake</a:t>
            </a:r>
            <a:endParaRPr lang="en-US" sz="900" dirty="0">
              <a:solidFill>
                <a:srgbClr val="FC54FF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56D71-651D-684A-BD68-4AE2D913F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B3801-830E-1B48-976D-E328E6635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8757" y="-603115"/>
            <a:ext cx="10505872" cy="13255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Installation / Execution using Spack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4B4FD-3F2E-F4A7-689F-7AFD09891E52}"/>
              </a:ext>
            </a:extLst>
          </p:cNvPr>
          <p:cNvSpPr txBox="1"/>
          <p:nvPr/>
        </p:nvSpPr>
        <p:spPr>
          <a:xfrm>
            <a:off x="325475" y="1288874"/>
            <a:ext cx="5873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Installation: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1)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git clone https://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github.com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spack.git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2)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source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/share/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/setup-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env.sh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3)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install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xyce+pymi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4)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pip install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tensorflow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{ other packages 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44120-F195-3D35-56E0-970BBFF3CB8E}"/>
              </a:ext>
            </a:extLst>
          </p:cNvPr>
          <p:cNvSpPr txBox="1"/>
          <p:nvPr/>
        </p:nvSpPr>
        <p:spPr>
          <a:xfrm>
            <a:off x="6349158" y="1288874"/>
            <a:ext cx="609777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Possibly Needed Post-Install: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(after noting library conflict when running)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5)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pip show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numpy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←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note version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6)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pip uninstall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numpy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7)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install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py-numpy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@</a:t>
            </a:r>
            <a:r>
              <a:rPr lang="en-US" sz="2000" dirty="0">
                <a:solidFill>
                  <a:schemeClr val="tx2"/>
                </a:solidFill>
              </a:rPr>
              <a:t>{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noted version</a:t>
            </a:r>
            <a:r>
              <a:rPr lang="en-US" sz="2000" dirty="0">
                <a:solidFill>
                  <a:schemeClr val="tx2"/>
                </a:solidFill>
              </a:rPr>
              <a:t>}</a:t>
            </a:r>
          </a:p>
        </p:txBody>
      </p:sp>
      <p:sp>
        <p:nvSpPr>
          <p:cNvPr id="11" name="Bent-Up Arrow 10">
            <a:extLst>
              <a:ext uri="{FF2B5EF4-FFF2-40B4-BE49-F238E27FC236}">
                <a16:creationId xmlns:a16="http://schemas.microsoft.com/office/drawing/2014/main" id="{FD7A180A-13FE-1355-7FDC-74C4E8F51A7D}"/>
              </a:ext>
            </a:extLst>
          </p:cNvPr>
          <p:cNvSpPr/>
          <p:nvPr/>
        </p:nvSpPr>
        <p:spPr>
          <a:xfrm rot="8138942">
            <a:off x="5893984" y="2897239"/>
            <a:ext cx="744279" cy="802758"/>
          </a:xfrm>
          <a:prstGeom prst="bentUpArrow">
            <a:avLst>
              <a:gd name="adj1" fmla="val 14899"/>
              <a:gd name="adj2" fmla="val 25000"/>
              <a:gd name="adj3" fmla="val 3065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85E70-7B81-85A2-3AEE-FB774FA5E7ED}"/>
              </a:ext>
            </a:extLst>
          </p:cNvPr>
          <p:cNvSpPr txBox="1"/>
          <p:nvPr/>
        </p:nvSpPr>
        <p:spPr>
          <a:xfrm>
            <a:off x="6444846" y="3319292"/>
            <a:ext cx="5421677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All Spack installed libraries are consistent. </a:t>
            </a:r>
            <a:br>
              <a:rPr lang="en-US" dirty="0"/>
            </a:br>
            <a:r>
              <a:rPr lang="en-US" dirty="0"/>
              <a:t>However, they may conflict with python packages</a:t>
            </a:r>
            <a:br>
              <a:rPr lang="en-US" dirty="0"/>
            </a:br>
            <a:r>
              <a:rPr lang="en-US" dirty="0"/>
              <a:t>later installed with pip.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Current Solution: </a:t>
            </a:r>
            <a:r>
              <a:rPr lang="en-US" dirty="0"/>
              <a:t>Install as many packages as possible with pip, note conflicts, and reinstall conflicting packages with Spack (minimum packages installed from source).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Future Solution: </a:t>
            </a:r>
            <a:r>
              <a:rPr lang="en-US" dirty="0"/>
              <a:t>(Developers)</a:t>
            </a:r>
            <a:r>
              <a:rPr lang="en-US" b="1" dirty="0"/>
              <a:t> </a:t>
            </a:r>
            <a:r>
              <a:rPr lang="en-US" dirty="0"/>
              <a:t>will change Xyce-PyMi behavior to build from static libraries, ensuring no conflict with pip installed packages.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BD2B1-48D3-8A7F-E50F-4A4359341116}"/>
              </a:ext>
            </a:extLst>
          </p:cNvPr>
          <p:cNvSpPr txBox="1"/>
          <p:nvPr/>
        </p:nvSpPr>
        <p:spPr>
          <a:xfrm>
            <a:off x="325475" y="3604666"/>
            <a:ext cx="62253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Loading / Execution: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1)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source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/share/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/setup-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env.sh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2)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spack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load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xyce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3)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Xyce-PyMi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netlist.cir</a:t>
            </a:r>
            <a:endParaRPr lang="en-US" sz="2000" dirty="0"/>
          </a:p>
        </p:txBody>
      </p:sp>
      <p:sp>
        <p:nvSpPr>
          <p:cNvPr id="15" name="Bent-Up Arrow 14">
            <a:extLst>
              <a:ext uri="{FF2B5EF4-FFF2-40B4-BE49-F238E27FC236}">
                <a16:creationId xmlns:a16="http://schemas.microsoft.com/office/drawing/2014/main" id="{860BC1DC-4A65-0D0B-A2CB-B10BA23020D9}"/>
              </a:ext>
            </a:extLst>
          </p:cNvPr>
          <p:cNvSpPr/>
          <p:nvPr/>
        </p:nvSpPr>
        <p:spPr>
          <a:xfrm rot="16200000">
            <a:off x="2514885" y="4450007"/>
            <a:ext cx="882992" cy="721960"/>
          </a:xfrm>
          <a:prstGeom prst="bentUpArrow">
            <a:avLst>
              <a:gd name="adj1" fmla="val 14691"/>
              <a:gd name="adj2" fmla="val 25000"/>
              <a:gd name="adj3" fmla="val 3165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7118ED-9A87-F687-BD54-1BA339014B31}"/>
              </a:ext>
            </a:extLst>
          </p:cNvPr>
          <p:cNvSpPr txBox="1"/>
          <p:nvPr/>
        </p:nvSpPr>
        <p:spPr>
          <a:xfrm>
            <a:off x="1278077" y="5252483"/>
            <a:ext cx="4214167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Loads </a:t>
            </a:r>
            <a:r>
              <a:rPr lang="en-US" dirty="0">
                <a:solidFill>
                  <a:schemeClr val="accent5"/>
                </a:solidFill>
              </a:rPr>
              <a:t>Xyce-PyMi</a:t>
            </a:r>
            <a:r>
              <a:rPr lang="en-US" dirty="0"/>
              <a:t>, </a:t>
            </a:r>
            <a:r>
              <a:rPr lang="en-US" dirty="0">
                <a:solidFill>
                  <a:schemeClr val="accent5"/>
                </a:solidFill>
              </a:rPr>
              <a:t>python</a:t>
            </a:r>
            <a:r>
              <a:rPr lang="en-US" dirty="0"/>
              <a:t>, and </a:t>
            </a:r>
            <a:r>
              <a:rPr lang="en-US" dirty="0">
                <a:solidFill>
                  <a:schemeClr val="accent5"/>
                </a:solidFill>
              </a:rPr>
              <a:t>pip </a:t>
            </a:r>
          </a:p>
          <a:p>
            <a:r>
              <a:rPr lang="en-US" dirty="0"/>
              <a:t>(all managed by Spack) into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$PATH</a:t>
            </a:r>
            <a:r>
              <a:rPr lang="en-US" dirty="0"/>
              <a:t>,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$LD_LIBRARY_PATH</a:t>
            </a:r>
            <a:r>
              <a:rPr lang="en-US" dirty="0"/>
              <a:t>, and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$PYTHONPATH</a:t>
            </a:r>
          </a:p>
        </p:txBody>
      </p:sp>
    </p:spTree>
    <p:extLst>
      <p:ext uri="{BB962C8B-B14F-4D97-AF65-F5344CB8AC3E}">
        <p14:creationId xmlns:p14="http://schemas.microsoft.com/office/powerpoint/2010/main" val="37563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  <p:bldP spid="11" grpId="0" animBg="1"/>
      <p:bldP spid="12" grpId="0" animBg="1"/>
      <p:bldP spid="14" grpId="0" build="p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2953990D61E64883C45246C5E4FBCA" ma:contentTypeVersion="6" ma:contentTypeDescription="Create a new document." ma:contentTypeScope="" ma:versionID="84b404aef218357b28c6cc9558484e09">
  <xsd:schema xmlns:xsd="http://www.w3.org/2001/XMLSchema" xmlns:xs="http://www.w3.org/2001/XMLSchema" xmlns:p="http://schemas.microsoft.com/office/2006/metadata/properties" xmlns:ns2="3db15c44-a657-4144-992b-6b2018340b6c" xmlns:ns3="b0285c92-05af-47f4-b82d-94e47153138b" targetNamespace="http://schemas.microsoft.com/office/2006/metadata/properties" ma:root="true" ma:fieldsID="fa7f735eefb63651636279f34b8632cf" ns2:_="" ns3:_="">
    <xsd:import namespace="3db15c44-a657-4144-992b-6b2018340b6c"/>
    <xsd:import namespace="b0285c92-05af-47f4-b82d-94e4715313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b15c44-a657-4144-992b-6b2018340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85c92-05af-47f4-b82d-94e47153138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ADA2AC-D64B-4FB6-BCD9-A40B6728110C}">
  <ds:schemaRefs>
    <ds:schemaRef ds:uri="http://schemas.microsoft.com/office/infopath/2007/PartnerControls"/>
    <ds:schemaRef ds:uri="http://schemas.microsoft.com/office/2006/documentManagement/types"/>
    <ds:schemaRef ds:uri="3db15c44-a657-4144-992b-6b2018340b6c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b0285c92-05af-47f4-b82d-94e47153138b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B977F9-0066-44D3-8436-82C93935AC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b15c44-a657-4144-992b-6b2018340b6c"/>
    <ds:schemaRef ds:uri="b0285c92-05af-47f4-b82d-94e4715313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70DACB-224F-4E4A-9922-834259BA1D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5137</TotalTime>
  <Words>2603</Words>
  <Application>Microsoft Macintosh PowerPoint</Application>
  <PresentationFormat>Widescreen</PresentationFormat>
  <Paragraphs>283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Arial,Sans-Serif</vt:lpstr>
      <vt:lpstr>Calibri</vt:lpstr>
      <vt:lpstr>Courier</vt:lpstr>
      <vt:lpstr>Garamond</vt:lpstr>
      <vt:lpstr>Gill Sans MT</vt:lpstr>
      <vt:lpstr>Helvetica Neue</vt:lpstr>
      <vt:lpstr>Menlo</vt:lpstr>
      <vt:lpstr>Raleway</vt:lpstr>
      <vt:lpstr>Trebuchet MS</vt:lpstr>
      <vt:lpstr>Sandia Theme 1</vt:lpstr>
      <vt:lpstr>Python Data-Driven Model Integration for the  Xyce Circuit Simulator  </vt:lpstr>
      <vt:lpstr>The need for Python-defined models</vt:lpstr>
      <vt:lpstr>What is Xyce-PyMi?</vt:lpstr>
      <vt:lpstr>Provide a tool that...</vt:lpstr>
      <vt:lpstr>How to call and specify device/subcircuit behavior</vt:lpstr>
      <vt:lpstr>Dependencies of Xyce-PyMi</vt:lpstr>
      <vt:lpstr>Spack</vt:lpstr>
      <vt:lpstr>&gt;&gt; spack spec xyce+pymi</vt:lpstr>
      <vt:lpstr>Installation / Execution using Spack</vt:lpstr>
      <vt:lpstr>Dependencies of Xyce-PyMi</vt:lpstr>
      <vt:lpstr>Our “data-to-simulation” pipeline in Xyce-PyMi</vt:lpstr>
      <vt:lpstr>PowerPoint Presentation</vt:lpstr>
      <vt:lpstr>Sandia Analysis Workbench (SAW)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</vt:lpstr>
      <vt:lpstr>Example results using experiments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Kuberry, Paul Allen</cp:lastModifiedBy>
  <cp:revision>49</cp:revision>
  <cp:lastPrinted>2022-05-24T13:27:27Z</cp:lastPrinted>
  <dcterms:created xsi:type="dcterms:W3CDTF">2017-10-14T01:15:26Z</dcterms:created>
  <dcterms:modified xsi:type="dcterms:W3CDTF">2022-07-06T15:15:08Z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0x010100682953990D61E64883C45246C5E4FBCA</vt:lpwstr>
  </property>
</Properties>
</file>