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21"/>
  </p:notesMasterIdLst>
  <p:sldIdLst>
    <p:sldId id="256" r:id="rId2"/>
    <p:sldId id="275" r:id="rId3"/>
    <p:sldId id="276" r:id="rId4"/>
    <p:sldId id="267" r:id="rId5"/>
    <p:sldId id="280" r:id="rId6"/>
    <p:sldId id="27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78" r:id="rId15"/>
    <p:sldId id="268" r:id="rId16"/>
    <p:sldId id="273" r:id="rId17"/>
    <p:sldId id="269" r:id="rId18"/>
    <p:sldId id="271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790EE3-E804-EF4B-ADDC-7E08F2C80603}">
          <p14:sldIdLst>
            <p14:sldId id="256"/>
            <p14:sldId id="275"/>
            <p14:sldId id="276"/>
            <p14:sldId id="267"/>
            <p14:sldId id="280"/>
            <p14:sldId id="277"/>
            <p14:sldId id="258"/>
            <p14:sldId id="260"/>
            <p14:sldId id="261"/>
            <p14:sldId id="262"/>
            <p14:sldId id="263"/>
            <p14:sldId id="264"/>
            <p14:sldId id="265"/>
            <p14:sldId id="278"/>
            <p14:sldId id="268"/>
            <p14:sldId id="273"/>
            <p14:sldId id="269"/>
            <p14:sldId id="271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10"/>
    <a:srgbClr val="1F77B4"/>
    <a:srgbClr val="D62728"/>
    <a:srgbClr val="4D73BF"/>
    <a:srgbClr val="2CA02C"/>
    <a:srgbClr val="FF7F0E"/>
    <a:srgbClr val="2D80B9"/>
    <a:srgbClr val="000000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8"/>
    <p:restoredTop sz="94780"/>
  </p:normalViewPr>
  <p:slideViewPr>
    <p:cSldViewPr snapToGrid="0" snapToObjects="1">
      <p:cViewPr varScale="1">
        <p:scale>
          <a:sx n="100" d="100"/>
          <a:sy n="100" d="100"/>
        </p:scale>
        <p:origin x="160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7/5/22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/>
              <a:t>SAND No: SAND2022-5307 C</a:t>
            </a:r>
            <a:endParaRPr lang="en-US" sz="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5004000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  <a:p>
            <a:pPr algn="ctr"/>
            <a:r>
              <a:rPr lang="en-US" sz="800" dirty="0"/>
              <a:t>SAND No:</a:t>
            </a:r>
            <a:endParaRPr lang="en-US" sz="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5004000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9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D0FB7A-0984-5F42-9BF9-4F16409CEBE3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  <a:p>
            <a:pPr algn="ctr"/>
            <a:r>
              <a:rPr lang="en-US" sz="800" dirty="0"/>
              <a:t>SAND No:</a:t>
            </a:r>
            <a:endParaRPr lang="en-US" sz="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5004000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95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  <a:p>
            <a:pPr algn="ctr"/>
            <a:r>
              <a:rPr lang="en-US" sz="800" dirty="0"/>
              <a:t>SAND No:</a:t>
            </a:r>
            <a:endParaRPr lang="en-US" sz="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5004000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9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  <a:p>
            <a:pPr algn="ctr"/>
            <a:r>
              <a:rPr lang="en-US" sz="800" dirty="0"/>
              <a:t>SAND No:</a:t>
            </a:r>
            <a:endParaRPr lang="en-US" sz="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5004000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6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5" r:id="rId3"/>
    <p:sldLayoutId id="2147483686" r:id="rId4"/>
    <p:sldLayoutId id="2147483676" r:id="rId5"/>
    <p:sldLayoutId id="2147483677" r:id="rId6"/>
    <p:sldLayoutId id="2147483764" r:id="rId7"/>
    <p:sldLayoutId id="2147483790" r:id="rId8"/>
    <p:sldLayoutId id="2147483803" r:id="rId9"/>
    <p:sldLayoutId id="214748381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10" Type="http://schemas.openxmlformats.org/officeDocument/2006/relationships/image" Target="../media/image58.png"/><Relationship Id="rId4" Type="http://schemas.openxmlformats.org/officeDocument/2006/relationships/image" Target="../media/image51.emf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9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Error-in-variables modelling for operator learning</a:t>
            </a:r>
            <a:endParaRPr lang="en-US" sz="3000" baseline="30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7682" y="5156200"/>
            <a:ext cx="6432966" cy="755463"/>
          </a:xfrm>
        </p:spPr>
        <p:txBody>
          <a:bodyPr>
            <a:normAutofit/>
          </a:bodyPr>
          <a:lstStyle/>
          <a:p>
            <a:r>
              <a:rPr lang="en-US" sz="1400" dirty="0"/>
              <a:t>Ravi G. Patel(1441), </a:t>
            </a:r>
            <a:r>
              <a:rPr lang="en-US" sz="1400" dirty="0" err="1"/>
              <a:t>Indu</a:t>
            </a:r>
            <a:r>
              <a:rPr lang="en-US" sz="1400" dirty="0"/>
              <a:t> Manickam(5555), MK Lee(University of Alabama), </a:t>
            </a:r>
            <a:r>
              <a:rPr lang="en-US" sz="1400" dirty="0" err="1"/>
              <a:t>Mamikon</a:t>
            </a:r>
            <a:r>
              <a:rPr lang="en-US" sz="1400" dirty="0"/>
              <a:t> </a:t>
            </a:r>
            <a:r>
              <a:rPr lang="en-US" sz="1400" dirty="0" err="1"/>
              <a:t>Gulian</a:t>
            </a:r>
            <a:r>
              <a:rPr lang="en-US" sz="1400" dirty="0"/>
              <a:t>(8734),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0" y="6459538"/>
            <a:ext cx="4191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B2542C11-E689-D34B-B402-4FB7A721558F}"/>
              </a:ext>
            </a:extLst>
          </p:cNvPr>
          <p:cNvSpPr txBox="1">
            <a:spLocks/>
          </p:cNvSpPr>
          <p:nvPr/>
        </p:nvSpPr>
        <p:spPr>
          <a:xfrm>
            <a:off x="700412" y="4103383"/>
            <a:ext cx="6261331" cy="36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800" kern="12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MLDL 2022 Workshop</a:t>
            </a:r>
          </a:p>
        </p:txBody>
      </p:sp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6BFA-5703-58AC-2CD8-ED5E9777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Attenuation bias for scalar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D3BD6-0DD6-ACD5-CC5F-82D5124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0117FFD-3AD2-F9FE-C9FC-D10630CEC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8" y="1205455"/>
            <a:ext cx="3959268" cy="492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5EE23C-C182-45D3-214F-5B56B7A154F9}"/>
              </a:ext>
            </a:extLst>
          </p:cNvPr>
          <p:cNvSpPr txBox="1"/>
          <p:nvPr/>
        </p:nvSpPr>
        <p:spPr>
          <a:xfrm>
            <a:off x="720648" y="6128896"/>
            <a:ext cx="431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Hutcheon, </a:t>
            </a:r>
            <a:r>
              <a:rPr lang="en-US" dirty="0" err="1"/>
              <a:t>Chiolero</a:t>
            </a:r>
            <a:r>
              <a:rPr lang="en-US" dirty="0"/>
              <a:t>, and Hanley, </a:t>
            </a:r>
            <a:r>
              <a:rPr lang="en-US" i="1" dirty="0"/>
              <a:t>BMJ, </a:t>
            </a:r>
            <a:r>
              <a:rPr lang="en-US" dirty="0"/>
              <a:t>2010</a:t>
            </a:r>
            <a:endParaRPr lang="en-US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F93DA9-80A8-76CB-2E13-8C87421B8DA2}"/>
              </a:ext>
            </a:extLst>
          </p:cNvPr>
          <p:cNvSpPr/>
          <p:nvPr/>
        </p:nvSpPr>
        <p:spPr>
          <a:xfrm>
            <a:off x="4679916" y="1556184"/>
            <a:ext cx="2739800" cy="1127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Slope is underpredicted  by OLS with error in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6EE79-5015-C8CC-1EA4-E373D87AEC68}"/>
              </a:ext>
            </a:extLst>
          </p:cNvPr>
          <p:cNvSpPr txBox="1"/>
          <p:nvPr/>
        </p:nvSpPr>
        <p:spPr>
          <a:xfrm>
            <a:off x="5749848" y="3863422"/>
            <a:ext cx="60754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True slope vs. predicted slope via OLS: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48D148-CD75-70C1-7281-0EE928ECB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613" y="4355865"/>
            <a:ext cx="3505200" cy="787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30B60C-8580-84C7-6C22-A0616AD336A7}"/>
              </a:ext>
            </a:extLst>
          </p:cNvPr>
          <p:cNvCxnSpPr>
            <a:cxnSpLocks/>
          </p:cNvCxnSpPr>
          <p:nvPr/>
        </p:nvCxnSpPr>
        <p:spPr>
          <a:xfrm flipH="1">
            <a:off x="4214191" y="2417172"/>
            <a:ext cx="643188" cy="703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1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4CB4-594D-8DDF-5A70-E981756E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Error-in-variable (</a:t>
            </a:r>
            <a:r>
              <a:rPr lang="en-US" dirty="0" err="1"/>
              <a:t>EiV</a:t>
            </a:r>
            <a:r>
              <a:rPr lang="en-US" dirty="0"/>
              <a:t>) models for standard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B4BB2-2188-0F37-EBE6-EE02B945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5B620D-A2FE-0CDA-F5B1-7669008F2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348547"/>
            <a:ext cx="9902086" cy="4351338"/>
          </a:xfrm>
        </p:spPr>
        <p:txBody>
          <a:bodyPr>
            <a:normAutofit/>
          </a:bodyPr>
          <a:lstStyle/>
          <a:p>
            <a:pPr marL="346075" indent="-227013">
              <a:buFont typeface="Arial" panose="020B0604020202020204" pitchFamily="34" charset="0"/>
              <a:buChar char="•"/>
            </a:pPr>
            <a:r>
              <a:rPr lang="en-US" sz="2800" dirty="0"/>
              <a:t>Given,</a:t>
            </a:r>
          </a:p>
          <a:p>
            <a:pPr marL="346075" indent="-227013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6075" indent="-227013">
              <a:buFont typeface="Arial" panose="020B0604020202020204" pitchFamily="34" charset="0"/>
              <a:buChar char="•"/>
            </a:pPr>
            <a:r>
              <a:rPr lang="en-US" sz="2800" dirty="0"/>
              <a:t>Find</a:t>
            </a:r>
          </a:p>
          <a:p>
            <a:pPr marL="346075" indent="-227013">
              <a:buFont typeface="Arial" panose="020B0604020202020204" pitchFamily="34" charset="0"/>
              <a:buChar char="•"/>
            </a:pPr>
            <a:r>
              <a:rPr lang="en-US" sz="2800" dirty="0"/>
              <a:t>Tools are narrowly tailored</a:t>
            </a:r>
          </a:p>
          <a:p>
            <a:pPr marL="346075" indent="-227013">
              <a:buFont typeface="Arial" panose="020B0604020202020204" pitchFamily="34" charset="0"/>
              <a:buChar char="•"/>
            </a:pPr>
            <a:r>
              <a:rPr lang="en-US" sz="2800" dirty="0"/>
              <a:t>Deming regression and total least-squares – variance/covariance must be known</a:t>
            </a:r>
          </a:p>
          <a:p>
            <a:pPr marL="346075" indent="-227013">
              <a:buFont typeface="Arial" panose="020B0604020202020204" pitchFamily="34" charset="0"/>
              <a:buChar char="•"/>
            </a:pPr>
            <a:r>
              <a:rPr lang="en-US" sz="2800" dirty="0"/>
              <a:t>Thesis with review of </a:t>
            </a:r>
            <a:r>
              <a:rPr lang="en-US" sz="2800" dirty="0" err="1"/>
              <a:t>EiV</a:t>
            </a:r>
            <a:r>
              <a:rPr lang="en-US" sz="2800" dirty="0"/>
              <a:t> models: </a:t>
            </a:r>
            <a:r>
              <a:rPr lang="en-US" sz="2800" dirty="0" err="1"/>
              <a:t>Zwanzig</a:t>
            </a:r>
            <a:r>
              <a:rPr lang="en-US" sz="2800" dirty="0"/>
              <a:t>, </a:t>
            </a:r>
            <a:r>
              <a:rPr lang="en-US" sz="2800" i="1" dirty="0"/>
              <a:t>Estimation in nonlinear functional error-in-variables models, </a:t>
            </a:r>
            <a:r>
              <a:rPr lang="en-US" sz="2800" dirty="0"/>
              <a:t>1997</a:t>
            </a:r>
            <a:endParaRPr lang="en-US" sz="2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78B21-4CCA-3A99-6AD6-9E197A207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24" y="1989340"/>
            <a:ext cx="59817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3CB736-1142-BBCD-3FAF-54761D07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50" y="2538627"/>
            <a:ext cx="177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EAE91-B5BB-CC1F-D7AA-7D23C6C0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of attenuation bias to discrete linear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01281-338A-B09A-4D5D-73ACD7F4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A38096-3AA6-65F3-5033-EDB5A9B79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7" y="1145951"/>
            <a:ext cx="10515600" cy="5195213"/>
          </a:xfrm>
        </p:spPr>
        <p:txBody>
          <a:bodyPr>
            <a:normAutofit/>
          </a:bodyPr>
          <a:lstStyle/>
          <a:p>
            <a:r>
              <a:rPr lang="en-US" sz="2800" dirty="0"/>
              <a:t>Given</a:t>
            </a:r>
          </a:p>
          <a:p>
            <a:r>
              <a:rPr lang="en-US" sz="2800" dirty="0"/>
              <a:t>Let          be finite dimensional and     be linear</a:t>
            </a:r>
          </a:p>
          <a:p>
            <a:r>
              <a:rPr lang="en-US" sz="2800" dirty="0"/>
              <a:t>Assume enough data such that the sample statistics converge</a:t>
            </a:r>
          </a:p>
          <a:p>
            <a:r>
              <a:rPr lang="en-US" sz="2800" dirty="0"/>
              <a:t>The optimum of the OLS problem,</a:t>
            </a:r>
          </a:p>
          <a:p>
            <a:endParaRPr lang="en-US" sz="2800" dirty="0"/>
          </a:p>
          <a:p>
            <a:r>
              <a:rPr lang="en-US" sz="2800" dirty="0"/>
              <a:t>is</a:t>
            </a:r>
          </a:p>
          <a:p>
            <a:r>
              <a:rPr lang="en-US" sz="2800" dirty="0"/>
              <a:t>With norm </a:t>
            </a:r>
            <a:r>
              <a:rPr lang="en-US" sz="2800" dirty="0" err="1"/>
              <a:t>upperbound</a:t>
            </a:r>
            <a:r>
              <a:rPr lang="en-US" sz="2800" dirty="0"/>
              <a:t>,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7925E-4060-87D6-5EFD-F3EE4E5BA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80" y="1831019"/>
            <a:ext cx="622300" cy="29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C1D0B-C340-1A65-0D8E-2FC4F0083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676" y="1831019"/>
            <a:ext cx="215900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FB6C6-20D1-B9DA-1603-5254E0102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" y="3315264"/>
            <a:ext cx="24130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8E2CF-8180-5796-67F1-D49108A27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70" y="3979656"/>
            <a:ext cx="4216400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C8D85A-8126-4270-8588-173CC65C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926" y="1208692"/>
            <a:ext cx="6019800" cy="34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AF647C-3703-D59C-0DAA-18A9C6D4E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070" y="5015409"/>
            <a:ext cx="3365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48C4-57C7-C1C3-0B3D-8484933B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EiV</a:t>
            </a:r>
            <a:r>
              <a:rPr lang="en-US" dirty="0"/>
              <a:t> model for operator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BDCD4-6BDC-7E75-81BF-68560DE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BAB1D7-3439-3C31-B8FC-5E5055626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2" y="1253330"/>
            <a:ext cx="10515600" cy="5465521"/>
          </a:xfrm>
        </p:spPr>
        <p:txBody>
          <a:bodyPr>
            <a:normAutofit/>
          </a:bodyPr>
          <a:lstStyle/>
          <a:p>
            <a:r>
              <a:rPr lang="en-US" sz="2800" dirty="0"/>
              <a:t>Error model,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Use maximum likelihood estimation (MLE)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Assume    is a smooth function and introduce a filter 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DD609-3189-6333-E9BD-310978D32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122" y="1881441"/>
            <a:ext cx="58039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ACDCB-4ED9-C185-BB8D-9A7E3ED86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22" y="3758955"/>
            <a:ext cx="3987800" cy="87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F624B6-3FAD-1655-F8CB-04010F3F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122" y="5749083"/>
            <a:ext cx="4000500" cy="87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9F65D-5170-9895-E837-747DE1BD4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17" y="5290594"/>
            <a:ext cx="1778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67159-5F81-24AA-2A00-CD18B96B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prior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8AF02-45FB-CAA5-8D6A-FFA238F19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4120229"/>
          </a:xfrm>
        </p:spPr>
        <p:txBody>
          <a:bodyPr>
            <a:normAutofit/>
          </a:bodyPr>
          <a:lstStyle/>
          <a:p>
            <a:r>
              <a:rPr lang="en-US" sz="2800" dirty="0"/>
              <a:t>Use a smooth spectral filter, </a:t>
            </a:r>
          </a:p>
          <a:p>
            <a:r>
              <a:rPr lang="en-US" sz="2800" dirty="0"/>
              <a:t>Use a Beta distribution for prior (approximation to            ),</a:t>
            </a:r>
          </a:p>
          <a:p>
            <a:endParaRPr lang="en-US" sz="2800" dirty="0"/>
          </a:p>
          <a:p>
            <a:r>
              <a:rPr lang="en-US" sz="2800" dirty="0"/>
              <a:t>Maximum a posteriori estimation (MAP),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         are hyperparameters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5F640-7E58-A6B8-7F98-643A2CE15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F6D41-CEA1-952E-C720-4D7250835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93" y="1460763"/>
            <a:ext cx="4025900" cy="38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52826-0E12-EE72-8624-041D58843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52" y="2550249"/>
            <a:ext cx="35941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1BA9E-88F0-7959-A630-256AFCC2F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996" y="2087139"/>
            <a:ext cx="9652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9718AD-0D3E-45CE-D67E-9CB46DB03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952" y="3671106"/>
            <a:ext cx="56515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2375EA-8D51-08AA-BD0B-3165B9D65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48" y="4896034"/>
            <a:ext cx="8001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CFCA6-C267-C4F7-187F-CC5AC317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the Burgers operator with noisy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5673B-1982-6559-C8C5-5A9D2209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503246-7BE4-DC17-E0F1-4D16F094F31F}"/>
              </a:ext>
            </a:extLst>
          </p:cNvPr>
          <p:cNvSpPr txBox="1">
            <a:spLocks/>
          </p:cNvSpPr>
          <p:nvPr/>
        </p:nvSpPr>
        <p:spPr>
          <a:xfrm>
            <a:off x="397229" y="2069010"/>
            <a:ext cx="3359762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Recover Burgers operator,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6C38C-2D32-3D9A-ADBA-0BE2F3676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8" y="3073400"/>
            <a:ext cx="1498600" cy="35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27129-F567-146A-5D1E-C6CE88796ED5}"/>
              </a:ext>
            </a:extLst>
          </p:cNvPr>
          <p:cNvSpPr txBox="1"/>
          <p:nvPr/>
        </p:nvSpPr>
        <p:spPr>
          <a:xfrm>
            <a:off x="8468155" y="1436577"/>
            <a:ext cx="8155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DF6709-8F27-F74D-5415-8302CE916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977" y="2032941"/>
            <a:ext cx="1778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79E91-3DEB-A9C6-F1DC-D2464016D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409" y="2020648"/>
            <a:ext cx="165100" cy="16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FD79C1-33FA-D86B-D8F5-BE2A44C5C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564" y="2529054"/>
            <a:ext cx="12065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A06A01-9113-FAFB-B00F-89B458E8F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564" y="3441170"/>
            <a:ext cx="1206500" cy="29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80E155-A774-A51F-DCE5-19D10D248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564" y="4353286"/>
            <a:ext cx="1206500" cy="29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748E8C-5F12-98AC-A558-E35CC737C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9564" y="5265402"/>
            <a:ext cx="1206500" cy="29210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683C5697-21DA-0D9A-BB62-3AE32BA3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64" y="2198041"/>
            <a:ext cx="5998707" cy="402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4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0F720-6C21-97D8-7A89-FF01D47F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EiV</a:t>
            </a:r>
            <a:r>
              <a:rPr lang="en-US" dirty="0"/>
              <a:t> model reduces attenuation bias in learning the Burgers operator – MOR-Physics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65DE5-3672-E190-7936-EB21E8DB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218F6-1F77-383E-DC70-7CACCC41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597" y="1948532"/>
            <a:ext cx="1498600" cy="35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3ECE12-808C-05F3-C113-E2D61BC6B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32" y="1808019"/>
            <a:ext cx="177800" cy="16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C65CD-D0AF-CFD2-BEA6-BBA59197C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064" y="1795726"/>
            <a:ext cx="165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86D5D-15B1-6F11-A743-E33E01F38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219" y="2304132"/>
            <a:ext cx="1206500" cy="29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14953-2136-1894-0588-A2C04A212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219" y="3216248"/>
            <a:ext cx="12065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29B4AE-DF40-2667-0D58-BA2FDCA6A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219" y="4128364"/>
            <a:ext cx="1206500" cy="29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DB617A-9450-5BEF-6B07-DBC6AEEA9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219" y="5040480"/>
            <a:ext cx="1206500" cy="292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562A11-2619-824B-65C0-EC6250A3D3C4}"/>
              </a:ext>
            </a:extLst>
          </p:cNvPr>
          <p:cNvSpPr/>
          <p:nvPr/>
        </p:nvSpPr>
        <p:spPr>
          <a:xfrm>
            <a:off x="389027" y="1632620"/>
            <a:ext cx="5706973" cy="4176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/>
              <a:t>Action of OLS operator on clean 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E6F130-50A2-53F4-3207-D179F30B4F8A}"/>
              </a:ext>
            </a:extLst>
          </p:cNvPr>
          <p:cNvSpPr/>
          <p:nvPr/>
        </p:nvSpPr>
        <p:spPr>
          <a:xfrm>
            <a:off x="6206333" y="1632619"/>
            <a:ext cx="5706973" cy="4176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/>
              <a:t>Action of </a:t>
            </a:r>
            <a:r>
              <a:rPr lang="en-US" sz="2600" dirty="0" err="1"/>
              <a:t>EiV</a:t>
            </a:r>
            <a:r>
              <a:rPr lang="en-US" sz="2600" dirty="0"/>
              <a:t> operator on clean u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902648D-3E1B-A821-6388-F0F1CBC37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33" y="2223341"/>
            <a:ext cx="51085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68B817F8-FC0F-C2CE-23DD-83F9FB358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4" y="2280958"/>
            <a:ext cx="51085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08E9E3-6731-7D94-1C6C-7638649C5073}"/>
              </a:ext>
            </a:extLst>
          </p:cNvPr>
          <p:cNvCxnSpPr>
            <a:cxnSpLocks/>
          </p:cNvCxnSpPr>
          <p:nvPr/>
        </p:nvCxnSpPr>
        <p:spPr>
          <a:xfrm flipH="1">
            <a:off x="2478505" y="2824891"/>
            <a:ext cx="138864" cy="11129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A34CC5C-7066-4B4A-8FF9-3047196B881E}"/>
              </a:ext>
            </a:extLst>
          </p:cNvPr>
          <p:cNvSpPr txBox="1"/>
          <p:nvPr/>
        </p:nvSpPr>
        <p:spPr>
          <a:xfrm>
            <a:off x="2577501" y="2554816"/>
            <a:ext cx="1832553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Increasing noise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9684FD-1B9F-A82D-F6FC-A4CCD028A535}"/>
              </a:ext>
            </a:extLst>
          </p:cNvPr>
          <p:cNvCxnSpPr>
            <a:cxnSpLocks/>
          </p:cNvCxnSpPr>
          <p:nvPr/>
        </p:nvCxnSpPr>
        <p:spPr>
          <a:xfrm flipH="1">
            <a:off x="8434137" y="2659773"/>
            <a:ext cx="213465" cy="8895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BDF1B2E-E95D-EFDC-7156-553CCB60E0BD}"/>
              </a:ext>
            </a:extLst>
          </p:cNvPr>
          <p:cNvSpPr txBox="1"/>
          <p:nvPr/>
        </p:nvSpPr>
        <p:spPr>
          <a:xfrm>
            <a:off x="8607734" y="2389698"/>
            <a:ext cx="1832553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Increasing noise</a:t>
            </a:r>
          </a:p>
        </p:txBody>
      </p:sp>
    </p:spTree>
    <p:extLst>
      <p:ext uri="{BB962C8B-B14F-4D97-AF65-F5344CB8AC3E}">
        <p14:creationId xmlns:p14="http://schemas.microsoft.com/office/powerpoint/2010/main" val="41467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7E03-33EA-D5D9-D578-427912DDF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EiV</a:t>
            </a:r>
            <a:r>
              <a:rPr lang="en-US" dirty="0"/>
              <a:t> model reduces attenuation bias in learning the 2D Burgers operator – MOR-Physics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73278-03A9-A4A2-8A8B-A1D97265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1CA70A-FC0A-87D9-E5C4-9C2746C0A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329" y="1878307"/>
            <a:ext cx="3619500" cy="187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D36E26-BD18-006C-C2C8-57B8C7DE9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"/>
          <a:stretch/>
        </p:blipFill>
        <p:spPr>
          <a:xfrm>
            <a:off x="8042889" y="1899569"/>
            <a:ext cx="3581400" cy="1917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803E47-536E-5ECA-3395-E14236D69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329" y="4169095"/>
            <a:ext cx="3581400" cy="1803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A94E00-4D5F-B43A-0D8A-FE63C4C80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315" y="4188859"/>
            <a:ext cx="3556000" cy="18161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2A67234-59C4-4497-D74A-BA48DB357F91}"/>
              </a:ext>
            </a:extLst>
          </p:cNvPr>
          <p:cNvSpPr txBox="1"/>
          <p:nvPr/>
        </p:nvSpPr>
        <p:spPr>
          <a:xfrm>
            <a:off x="6285079" y="6048716"/>
            <a:ext cx="326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EiV</a:t>
            </a:r>
            <a:r>
              <a:rPr lang="en-US" dirty="0"/>
              <a:t> learned model applied to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E982BE-8A58-30AC-9F91-C6370649329C}"/>
              </a:ext>
            </a:extLst>
          </p:cNvPr>
          <p:cNvCxnSpPr/>
          <p:nvPr/>
        </p:nvCxnSpPr>
        <p:spPr>
          <a:xfrm>
            <a:off x="6412362" y="1787043"/>
            <a:ext cx="31522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217120B-FCC9-BE51-6135-92151FC04AC5}"/>
              </a:ext>
            </a:extLst>
          </p:cNvPr>
          <p:cNvSpPr txBox="1"/>
          <p:nvPr/>
        </p:nvSpPr>
        <p:spPr>
          <a:xfrm>
            <a:off x="5497961" y="1373954"/>
            <a:ext cx="508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Signal to noise (SNR) in training data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401CD0-6C1C-A1C6-BE62-F73DF46E3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904" y="3939674"/>
            <a:ext cx="634959" cy="2054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203623E-E19B-F0DC-1BCC-6B842085E637}"/>
              </a:ext>
            </a:extLst>
          </p:cNvPr>
          <p:cNvSpPr txBox="1"/>
          <p:nvPr/>
        </p:nvSpPr>
        <p:spPr>
          <a:xfrm>
            <a:off x="6285079" y="3837033"/>
            <a:ext cx="33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OLS learned model applied to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C7D1F7B-9803-5FFA-DB58-CC030249B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620" y="6154732"/>
            <a:ext cx="634959" cy="2054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90F46-60C1-15DB-7A42-2966DC49BD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00" y="1545028"/>
            <a:ext cx="2628900" cy="2209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A8769C-6158-CF0D-4069-CC252457E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711" y="4035957"/>
            <a:ext cx="3124200" cy="2235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D97EFD3-ADFB-B399-4983-2EF917CCB4AF}"/>
              </a:ext>
            </a:extLst>
          </p:cNvPr>
          <p:cNvSpPr txBox="1"/>
          <p:nvPr/>
        </p:nvSpPr>
        <p:spPr>
          <a:xfrm>
            <a:off x="798603" y="6240022"/>
            <a:ext cx="247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 operator’s action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2148E2-B70E-3E3A-89A6-4368AA212762}"/>
              </a:ext>
            </a:extLst>
          </p:cNvPr>
          <p:cNvSpPr txBox="1"/>
          <p:nvPr/>
        </p:nvSpPr>
        <p:spPr>
          <a:xfrm>
            <a:off x="640700" y="3599315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Noise free test function </a:t>
            </a:r>
          </a:p>
        </p:txBody>
      </p:sp>
    </p:spTree>
    <p:extLst>
      <p:ext uri="{BB962C8B-B14F-4D97-AF65-F5344CB8AC3E}">
        <p14:creationId xmlns:p14="http://schemas.microsoft.com/office/powerpoint/2010/main" val="34397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F1E61-BFCB-B0F7-1574-E545B7503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on learning the Burgers operator with </a:t>
            </a:r>
            <a:r>
              <a:rPr lang="en-US" dirty="0" err="1"/>
              <a:t>EiV</a:t>
            </a:r>
            <a:r>
              <a:rPr lang="en-US" dirty="0"/>
              <a:t> vs. OLS – </a:t>
            </a:r>
            <a:r>
              <a:rPr lang="en-US" dirty="0" err="1"/>
              <a:t>DeepONets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2D852-20AC-7271-A374-CFD8503B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B3DC-B9C1-C158-BA33-DFA36515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89" y="1920874"/>
            <a:ext cx="5707462" cy="3558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D99E5-E9EC-23A6-7DFB-E93880F77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859" y="1985431"/>
            <a:ext cx="5707460" cy="3453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B7651E-67AC-36B3-FE46-B8F234F75816}"/>
              </a:ext>
            </a:extLst>
          </p:cNvPr>
          <p:cNvSpPr txBox="1"/>
          <p:nvPr/>
        </p:nvSpPr>
        <p:spPr>
          <a:xfrm>
            <a:off x="1377245" y="5479083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OLS ( ) and </a:t>
            </a:r>
            <a:r>
              <a:rPr lang="en-US" dirty="0" err="1"/>
              <a:t>EiV</a:t>
            </a:r>
            <a:r>
              <a:rPr lang="en-US" dirty="0"/>
              <a:t> ( ) training error vs. SNR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D42418-A4D3-3A9B-1588-17A5771465F9}"/>
              </a:ext>
            </a:extLst>
          </p:cNvPr>
          <p:cNvSpPr/>
          <p:nvPr/>
        </p:nvSpPr>
        <p:spPr>
          <a:xfrm>
            <a:off x="1973628" y="5628949"/>
            <a:ext cx="112888" cy="112888"/>
          </a:xfrm>
          <a:prstGeom prst="ellipse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FD36DD-1B4E-B7E4-96E3-DA81C7186E5A}"/>
              </a:ext>
            </a:extLst>
          </p:cNvPr>
          <p:cNvSpPr/>
          <p:nvPr/>
        </p:nvSpPr>
        <p:spPr>
          <a:xfrm>
            <a:off x="3113569" y="5637924"/>
            <a:ext cx="112888" cy="112888"/>
          </a:xfrm>
          <a:prstGeom prst="ellipse">
            <a:avLst/>
          </a:prstGeom>
          <a:solidFill>
            <a:srgbClr val="FF8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3F2066-D225-47A4-2079-F31067A308F3}"/>
              </a:ext>
            </a:extLst>
          </p:cNvPr>
          <p:cNvSpPr txBox="1"/>
          <p:nvPr/>
        </p:nvSpPr>
        <p:spPr>
          <a:xfrm>
            <a:off x="6957147" y="5479083"/>
            <a:ext cx="466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EiV</a:t>
            </a:r>
            <a:r>
              <a:rPr lang="en-US" dirty="0"/>
              <a:t> ( ) training error vs. number of samples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507212-BB66-EE09-DC33-837E2353C322}"/>
              </a:ext>
            </a:extLst>
          </p:cNvPr>
          <p:cNvSpPr/>
          <p:nvPr/>
        </p:nvSpPr>
        <p:spPr>
          <a:xfrm>
            <a:off x="7499230" y="5637508"/>
            <a:ext cx="112888" cy="112888"/>
          </a:xfrm>
          <a:prstGeom prst="ellipse">
            <a:avLst/>
          </a:prstGeom>
          <a:solidFill>
            <a:srgbClr val="FF8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0875-61B9-6255-0236-40B23E11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09679-DD23-6A01-C190-B09162FA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E67F6C-1D86-C56A-EF79-DDB77178A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929998"/>
            <a:ext cx="10058400" cy="6789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Failure to account for error in the independent variables leads to biased estimates for operator regression</a:t>
            </a:r>
          </a:p>
          <a:p>
            <a:pPr marL="0" indent="0">
              <a:buNone/>
            </a:pPr>
            <a:r>
              <a:rPr lang="en-US" sz="2800" dirty="0"/>
              <a:t>Developed an error-in-variables model to correct for bias</a:t>
            </a:r>
          </a:p>
          <a:p>
            <a:pPr marL="0" indent="0">
              <a:buNone/>
            </a:pPr>
            <a:r>
              <a:rPr lang="en-US" sz="2800" dirty="0"/>
              <a:t>Demonstrated this error model with MOR-Physics and </a:t>
            </a:r>
            <a:r>
              <a:rPr lang="en-US" sz="2800" dirty="0" err="1"/>
              <a:t>DeepONet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Future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Explore the full posterior distribution of operators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Besides the MAP, how do other plausible operators behave?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UQ - The action of operators sampled from the posterior will give error bars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Other error models, e.g. multiplicative noise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Relax smoothness assumption</a:t>
            </a:r>
          </a:p>
          <a:p>
            <a:pPr marL="14288" lvl="1" indent="0">
              <a:buNone/>
            </a:pPr>
            <a:r>
              <a:rPr lang="en-US" sz="2600" dirty="0"/>
              <a:t>Manuscript,</a:t>
            </a:r>
          </a:p>
          <a:p>
            <a:pPr marL="403225" lvl="1" indent="-239713">
              <a:buFont typeface="Arial" panose="020B0604020202020204" pitchFamily="34" charset="0"/>
              <a:buChar char="•"/>
            </a:pPr>
            <a:r>
              <a:rPr lang="en-US" sz="2600" dirty="0"/>
              <a:t>Patel et al., arXiv:2204.10909, 2022</a:t>
            </a:r>
          </a:p>
        </p:txBody>
      </p:sp>
    </p:spTree>
    <p:extLst>
      <p:ext uri="{BB962C8B-B14F-4D97-AF65-F5344CB8AC3E}">
        <p14:creationId xmlns:p14="http://schemas.microsoft.com/office/powerpoint/2010/main" val="34697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66AE-2E11-C0BC-8293-CF5CC03D0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– an ingredient for surrogate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FFB22-E132-33A0-176B-C4A225BE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D9452-9259-EA76-1CD7-BA118A46D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572" y="1036733"/>
            <a:ext cx="8042856" cy="4993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5E3824-7854-B0A2-195A-F1E90E98B07B}"/>
              </a:ext>
            </a:extLst>
          </p:cNvPr>
          <p:cNvSpPr txBox="1"/>
          <p:nvPr/>
        </p:nvSpPr>
        <p:spPr>
          <a:xfrm>
            <a:off x="1301257" y="6087393"/>
            <a:ext cx="97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Earth digital twin - combining MODIS and </a:t>
            </a:r>
            <a:r>
              <a:rPr lang="en-US" dirty="0" err="1"/>
              <a:t>Cloudsat</a:t>
            </a:r>
            <a:r>
              <a:rPr lang="en-US" dirty="0"/>
              <a:t> observations with ECMWF simulations</a:t>
            </a:r>
            <a:r>
              <a:rPr lang="en-US" baseline="30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034B9-8254-7377-B631-1CC847E2A12D}"/>
              </a:ext>
            </a:extLst>
          </p:cNvPr>
          <p:cNvSpPr txBox="1"/>
          <p:nvPr/>
        </p:nvSpPr>
        <p:spPr>
          <a:xfrm>
            <a:off x="720648" y="6488668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Bauer et al., </a:t>
            </a:r>
            <a:r>
              <a:rPr lang="en-US" i="1" dirty="0"/>
              <a:t>Nature Computational Science</a:t>
            </a:r>
            <a:r>
              <a:rPr 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524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66AE-2E11-C0BC-8293-CF5CC03D0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– an ingredient for surrogate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FFB22-E132-33A0-176B-C4A225BE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D9452-9259-EA76-1CD7-BA118A46D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572" y="1036733"/>
            <a:ext cx="8042856" cy="4993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5E3824-7854-B0A2-195A-F1E90E98B07B}"/>
              </a:ext>
            </a:extLst>
          </p:cNvPr>
          <p:cNvSpPr txBox="1"/>
          <p:nvPr/>
        </p:nvSpPr>
        <p:spPr>
          <a:xfrm>
            <a:off x="1301257" y="6087393"/>
            <a:ext cx="97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Earth digital twin - combining MODIS and </a:t>
            </a:r>
            <a:r>
              <a:rPr lang="en-US" dirty="0" err="1"/>
              <a:t>Cloudsat</a:t>
            </a:r>
            <a:r>
              <a:rPr lang="en-US" dirty="0"/>
              <a:t> observations with ECMWF simulations</a:t>
            </a:r>
            <a:r>
              <a:rPr lang="en-US" baseline="30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034B9-8254-7377-B631-1CC847E2A12D}"/>
              </a:ext>
            </a:extLst>
          </p:cNvPr>
          <p:cNvSpPr txBox="1"/>
          <p:nvPr/>
        </p:nvSpPr>
        <p:spPr>
          <a:xfrm>
            <a:off x="720648" y="6488668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Bauer et al., </a:t>
            </a:r>
            <a:r>
              <a:rPr lang="en-US" i="1" dirty="0"/>
              <a:t>Nature Computational Science</a:t>
            </a:r>
            <a:r>
              <a:rPr lang="en-US" dirty="0"/>
              <a:t>,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5411C-9974-3D2D-F89B-A45FA9B35B71}"/>
              </a:ext>
            </a:extLst>
          </p:cNvPr>
          <p:cNvSpPr/>
          <p:nvPr/>
        </p:nvSpPr>
        <p:spPr>
          <a:xfrm>
            <a:off x="1818289" y="1431379"/>
            <a:ext cx="8381311" cy="3800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Operator learning as a component of digital twins. FNO used to emulate NEMO simulations of coastal and ocean dynamics</a:t>
            </a:r>
            <a:r>
              <a:rPr lang="en-US" baseline="30000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FC3A7-0C7D-61BF-D942-019113E8C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46" y="1608317"/>
            <a:ext cx="7429500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41C14-A14E-8609-8886-A1167C80E61C}"/>
              </a:ext>
            </a:extLst>
          </p:cNvPr>
          <p:cNvSpPr txBox="1"/>
          <p:nvPr/>
        </p:nvSpPr>
        <p:spPr>
          <a:xfrm>
            <a:off x="7444288" y="6513744"/>
            <a:ext cx="402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</a:t>
            </a:r>
            <a:r>
              <a:rPr lang="en-US" dirty="0"/>
              <a:t>Jiang et al., arXiv:2110.07100, 2022</a:t>
            </a:r>
          </a:p>
        </p:txBody>
      </p:sp>
    </p:spTree>
    <p:extLst>
      <p:ext uri="{BB962C8B-B14F-4D97-AF65-F5344CB8AC3E}">
        <p14:creationId xmlns:p14="http://schemas.microsoft.com/office/powerpoint/2010/main" val="20380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DE72-8F60-03C8-4CC9-30EB25DD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67DC5-14EF-A850-8CD9-FA39956AA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73B4AA-0B9F-B698-B160-4DC278A1F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342543"/>
            <a:ext cx="1051560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MOR-Physics</a:t>
            </a:r>
            <a:r>
              <a:rPr lang="en-US" sz="2800" baseline="30000" dirty="0"/>
              <a:t>1,2					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DE3D95-A04C-548A-A654-1A7A14640D32}"/>
              </a:ext>
            </a:extLst>
          </p:cNvPr>
          <p:cNvSpPr txBox="1"/>
          <p:nvPr/>
        </p:nvSpPr>
        <p:spPr>
          <a:xfrm>
            <a:off x="666910" y="6162712"/>
            <a:ext cx="4955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Patel and Desjardins, arXiv:1810.08552, 2018</a:t>
            </a:r>
          </a:p>
          <a:p>
            <a:r>
              <a:rPr lang="en-US" baseline="30000" dirty="0"/>
              <a:t>2</a:t>
            </a:r>
            <a:r>
              <a:rPr lang="en-US" dirty="0"/>
              <a:t>Patel et al</a:t>
            </a:r>
            <a:r>
              <a:rPr lang="en-US" i="1" dirty="0"/>
              <a:t>., CMAME</a:t>
            </a:r>
            <a:r>
              <a:rPr lang="en-US" dirty="0"/>
              <a:t>, 2021</a:t>
            </a:r>
          </a:p>
          <a:p>
            <a:endParaRPr lang="en-US" i="1" baseline="300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1E67CCC-7F43-436D-409F-9093457B7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9" y="2232545"/>
            <a:ext cx="6152224" cy="239290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75D7488-D550-C170-EF56-97C6F2061129}"/>
              </a:ext>
            </a:extLst>
          </p:cNvPr>
          <p:cNvSpPr txBox="1"/>
          <p:nvPr/>
        </p:nvSpPr>
        <p:spPr>
          <a:xfrm>
            <a:off x="1558977" y="4856813"/>
            <a:ext cx="330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MOR-Physics parameterization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FECE61-3EDD-5C36-178F-211F4F94DF83}"/>
              </a:ext>
            </a:extLst>
          </p:cNvPr>
          <p:cNvSpPr txBox="1"/>
          <p:nvPr/>
        </p:nvSpPr>
        <p:spPr>
          <a:xfrm>
            <a:off x="7205571" y="5652075"/>
            <a:ext cx="459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MOR-physics learns dynamics of colloidal system from molecular dynamics simulations. Generalizes to unseen concentration and colloid diameter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9791AB5-BDE2-9611-E49B-723CFAAF9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626" y="-1462520"/>
            <a:ext cx="4390771" cy="32930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730C194-75F6-F5B4-F5C1-E826DD57B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872" y="1617005"/>
            <a:ext cx="4924725" cy="407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4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DE72-8F60-03C8-4CC9-30EB25DD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67DC5-14EF-A850-8CD9-FA39956AA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73B4AA-0B9F-B698-B160-4DC278A1F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027752"/>
            <a:ext cx="1051560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DeepONet</a:t>
            </a:r>
            <a:r>
              <a:rPr lang="en-US" sz="2800" baseline="30000" dirty="0"/>
              <a:t>1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DE3D95-A04C-548A-A654-1A7A14640D32}"/>
              </a:ext>
            </a:extLst>
          </p:cNvPr>
          <p:cNvSpPr txBox="1"/>
          <p:nvPr/>
        </p:nvSpPr>
        <p:spPr>
          <a:xfrm>
            <a:off x="274649" y="6179475"/>
            <a:ext cx="417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Lu, </a:t>
            </a:r>
            <a:r>
              <a:rPr lang="en-US" dirty="0" err="1"/>
              <a:t>Jin</a:t>
            </a:r>
            <a:r>
              <a:rPr lang="en-US" dirty="0"/>
              <a:t> and </a:t>
            </a:r>
            <a:r>
              <a:rPr lang="en-US" dirty="0" err="1"/>
              <a:t>Karniadakis</a:t>
            </a:r>
            <a:r>
              <a:rPr lang="en-US" dirty="0"/>
              <a:t>, </a:t>
            </a:r>
            <a:r>
              <a:rPr lang="en-US" i="1" dirty="0"/>
              <a:t>Nature, </a:t>
            </a:r>
            <a:r>
              <a:rPr lang="en-US" dirty="0"/>
              <a:t>2021</a:t>
            </a:r>
          </a:p>
          <a:p>
            <a:r>
              <a:rPr lang="en-US" baseline="30000" dirty="0"/>
              <a:t>1</a:t>
            </a:r>
            <a:r>
              <a:rPr lang="en-US" dirty="0"/>
              <a:t>Goswami et al., </a:t>
            </a:r>
            <a:r>
              <a:rPr lang="en-US" i="1" dirty="0"/>
              <a:t>CMAME, </a:t>
            </a:r>
            <a:r>
              <a:rPr lang="en-US" dirty="0"/>
              <a:t>2022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F1177-8042-3775-70D5-B7CDEDAFD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42" y="1996166"/>
            <a:ext cx="5337706" cy="3697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84208A-AA35-1719-36A3-9214362A1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57831"/>
            <a:ext cx="5671279" cy="524804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8DE3BC1-F24A-A860-DB5A-27C68B478BF9}"/>
              </a:ext>
            </a:extLst>
          </p:cNvPr>
          <p:cNvSpPr txBox="1"/>
          <p:nvPr/>
        </p:nvSpPr>
        <p:spPr>
          <a:xfrm>
            <a:off x="7205571" y="5902476"/>
            <a:ext cx="4489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Variational </a:t>
            </a:r>
            <a:r>
              <a:rPr lang="en-US" dirty="0" err="1"/>
              <a:t>DeepONet</a:t>
            </a:r>
            <a:r>
              <a:rPr lang="en-US" dirty="0"/>
              <a:t> learns crack path under shear loading. Generalizes to unseen crack tip locations.</a:t>
            </a:r>
            <a:r>
              <a:rPr lang="en-US" baseline="30000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FB55B5-77B2-E76B-0CAD-64D7F4812925}"/>
              </a:ext>
            </a:extLst>
          </p:cNvPr>
          <p:cNvSpPr txBox="1"/>
          <p:nvPr/>
        </p:nvSpPr>
        <p:spPr>
          <a:xfrm>
            <a:off x="874675" y="5533144"/>
            <a:ext cx="422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Unstacked </a:t>
            </a:r>
            <a:r>
              <a:rPr lang="en-US" dirty="0" err="1"/>
              <a:t>DeepONet</a:t>
            </a:r>
            <a:r>
              <a:rPr lang="en-US" dirty="0"/>
              <a:t> 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8934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66AE-2E11-C0BC-8293-CF5CC03D0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data is always noisy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FFB22-E132-33A0-176B-C4A225BE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E3824-7854-B0A2-195A-F1E90E98B07B}"/>
              </a:ext>
            </a:extLst>
          </p:cNvPr>
          <p:cNvSpPr txBox="1"/>
          <p:nvPr/>
        </p:nvSpPr>
        <p:spPr>
          <a:xfrm>
            <a:off x="3290520" y="5695219"/>
            <a:ext cx="573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Terrestrial MODIS data exhibits striped noise pattern</a:t>
            </a:r>
            <a:r>
              <a:rPr lang="en-US" baseline="30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034B9-8254-7377-B631-1CC847E2A12D}"/>
              </a:ext>
            </a:extLst>
          </p:cNvPr>
          <p:cNvSpPr txBox="1"/>
          <p:nvPr/>
        </p:nvSpPr>
        <p:spPr>
          <a:xfrm>
            <a:off x="720648" y="6488668"/>
            <a:ext cx="706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Liu et al., </a:t>
            </a:r>
            <a:r>
              <a:rPr lang="en-US" i="1" dirty="0"/>
              <a:t>IEEE GEOSCIENCE AND REMOTE SENSING LETTERS</a:t>
            </a:r>
            <a:r>
              <a:rPr lang="en-US" dirty="0"/>
              <a:t>, 2006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83D969-57A8-A53F-134C-9FD8DA119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07" y="1376956"/>
            <a:ext cx="8586308" cy="42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6768-513E-22F9-6A25-0882E653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Noisy independent variables lead to biased estimates in ordinary least-squares (OLS) operator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66A7F-4CE2-E208-A4DE-3CCCF645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BCC005-14D8-0008-CAFA-765BEFCD3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6" y="2925698"/>
            <a:ext cx="4826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C4B6744-CEF9-F597-C3EA-FF71C5BB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424" y="2936899"/>
            <a:ext cx="4699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557992-DE12-5A1D-FF72-B9206CE85A0A}"/>
              </a:ext>
            </a:extLst>
          </p:cNvPr>
          <p:cNvCxnSpPr/>
          <p:nvPr/>
        </p:nvCxnSpPr>
        <p:spPr>
          <a:xfrm>
            <a:off x="5491642" y="4458172"/>
            <a:ext cx="15645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5ECCD7F-4F98-BB64-D4BA-9915C6426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261" y="2047899"/>
            <a:ext cx="2705100" cy="88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3EA5AD-67F3-58C5-9761-B41D6A5F3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446" y="2098699"/>
            <a:ext cx="2743200" cy="83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D9496C-E57D-7320-B98A-68AF09E5609E}"/>
              </a:ext>
            </a:extLst>
          </p:cNvPr>
          <p:cNvSpPr txBox="1"/>
          <p:nvPr/>
        </p:nvSpPr>
        <p:spPr>
          <a:xfrm>
            <a:off x="738808" y="1489859"/>
            <a:ext cx="8178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Find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9E56E7-7466-A1D5-E933-FF0B3E2B9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191" y="1558281"/>
            <a:ext cx="1498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6768-513E-22F9-6A25-0882E653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Noisy independent variables lead to biased estimates in ordinary least-squares (OLS) operator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66A7F-4CE2-E208-A4DE-3CCCF645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BCC005-14D8-0008-CAFA-765BEFCD3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6" y="2925698"/>
            <a:ext cx="4826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C4B6744-CEF9-F597-C3EA-FF71C5BB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424" y="2936899"/>
            <a:ext cx="4699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557992-DE12-5A1D-FF72-B9206CE85A0A}"/>
              </a:ext>
            </a:extLst>
          </p:cNvPr>
          <p:cNvCxnSpPr/>
          <p:nvPr/>
        </p:nvCxnSpPr>
        <p:spPr>
          <a:xfrm>
            <a:off x="5491642" y="4458172"/>
            <a:ext cx="15645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5ECCD7F-4F98-BB64-D4BA-9915C6426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261" y="2047899"/>
            <a:ext cx="2705100" cy="88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3EA5AD-67F3-58C5-9761-B41D6A5F3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446" y="2098699"/>
            <a:ext cx="2743200" cy="83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D9496C-E57D-7320-B98A-68AF09E5609E}"/>
              </a:ext>
            </a:extLst>
          </p:cNvPr>
          <p:cNvSpPr txBox="1"/>
          <p:nvPr/>
        </p:nvSpPr>
        <p:spPr>
          <a:xfrm>
            <a:off x="738808" y="1489859"/>
            <a:ext cx="8178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Find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9E56E7-7466-A1D5-E933-FF0B3E2B9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191" y="1558281"/>
            <a:ext cx="1498600" cy="355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B4D544-A305-7581-4261-B7E4FE62FF57}"/>
              </a:ext>
            </a:extLst>
          </p:cNvPr>
          <p:cNvSpPr/>
          <p:nvPr/>
        </p:nvSpPr>
        <p:spPr>
          <a:xfrm>
            <a:off x="4569188" y="1558281"/>
            <a:ext cx="7462489" cy="5061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600" dirty="0"/>
              <a:t>Action of learned operators on noiseless test u: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D348152A-FC64-C822-57ED-4DB76A8D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89" y="2273985"/>
            <a:ext cx="5661834" cy="380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FB5E0CD-6FAB-B616-CBF8-B97AE360F5C1}"/>
              </a:ext>
            </a:extLst>
          </p:cNvPr>
          <p:cNvGrpSpPr/>
          <p:nvPr/>
        </p:nvGrpSpPr>
        <p:grpSpPr>
          <a:xfrm>
            <a:off x="917533" y="1328705"/>
            <a:ext cx="3133618" cy="1325563"/>
            <a:chOff x="1202076" y="2188396"/>
            <a:chExt cx="3133618" cy="13255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D7F4FA-4F18-66E5-1D7B-556625F43C00}"/>
                </a:ext>
              </a:extLst>
            </p:cNvPr>
            <p:cNvSpPr/>
            <p:nvPr/>
          </p:nvSpPr>
          <p:spPr>
            <a:xfrm>
              <a:off x="1202076" y="2188396"/>
              <a:ext cx="3133618" cy="13255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600" dirty="0"/>
                <a:t>OLS: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17AB395-4553-97C9-8A37-62FAC72E8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007"/>
            <a:stretch/>
          </p:blipFill>
          <p:spPr>
            <a:xfrm>
              <a:off x="1577998" y="2710773"/>
              <a:ext cx="2447820" cy="5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8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6768-513E-22F9-6A25-0882E653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Noisy independent variables lead to biased estimates in ordinary least-squares (OLS) operator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66A7F-4CE2-E208-A4DE-3CCCF645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BCC005-14D8-0008-CAFA-765BEFCD3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6" y="2925698"/>
            <a:ext cx="4826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C4B6744-CEF9-F597-C3EA-FF71C5BB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424" y="2936899"/>
            <a:ext cx="4699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557992-DE12-5A1D-FF72-B9206CE85A0A}"/>
              </a:ext>
            </a:extLst>
          </p:cNvPr>
          <p:cNvCxnSpPr/>
          <p:nvPr/>
        </p:nvCxnSpPr>
        <p:spPr>
          <a:xfrm>
            <a:off x="5491642" y="4458172"/>
            <a:ext cx="15645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5ECCD7F-4F98-BB64-D4BA-9915C6426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261" y="2047899"/>
            <a:ext cx="2705100" cy="88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3EA5AD-67F3-58C5-9761-B41D6A5F3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446" y="2098699"/>
            <a:ext cx="2743200" cy="83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D9496C-E57D-7320-B98A-68AF09E5609E}"/>
              </a:ext>
            </a:extLst>
          </p:cNvPr>
          <p:cNvSpPr txBox="1"/>
          <p:nvPr/>
        </p:nvSpPr>
        <p:spPr>
          <a:xfrm>
            <a:off x="738808" y="1489859"/>
            <a:ext cx="8178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Find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9E56E7-7466-A1D5-E933-FF0B3E2B9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191" y="1558281"/>
            <a:ext cx="1498600" cy="355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0FE7F6-5986-7A32-8DC0-FE214F74A162}"/>
              </a:ext>
            </a:extLst>
          </p:cNvPr>
          <p:cNvGrpSpPr/>
          <p:nvPr/>
        </p:nvGrpSpPr>
        <p:grpSpPr>
          <a:xfrm>
            <a:off x="917533" y="1328705"/>
            <a:ext cx="3133618" cy="1325563"/>
            <a:chOff x="1202076" y="2188396"/>
            <a:chExt cx="3133618" cy="13255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6E4B8B-9BA4-D448-7697-68A504356695}"/>
                </a:ext>
              </a:extLst>
            </p:cNvPr>
            <p:cNvSpPr/>
            <p:nvPr/>
          </p:nvSpPr>
          <p:spPr>
            <a:xfrm>
              <a:off x="1202076" y="2188396"/>
              <a:ext cx="3133618" cy="13255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600" dirty="0"/>
                <a:t>OLS: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35BCD3-6DD3-5507-BF08-B8ED17F0D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007"/>
            <a:stretch/>
          </p:blipFill>
          <p:spPr>
            <a:xfrm>
              <a:off x="1577998" y="2710773"/>
              <a:ext cx="2447820" cy="508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9B4D544-A305-7581-4261-B7E4FE62FF57}"/>
              </a:ext>
            </a:extLst>
          </p:cNvPr>
          <p:cNvSpPr/>
          <p:nvPr/>
        </p:nvSpPr>
        <p:spPr>
          <a:xfrm>
            <a:off x="4569188" y="1558281"/>
            <a:ext cx="7462489" cy="5061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600" dirty="0"/>
              <a:t>Action of learned operators on noiseless test u: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D348152A-FC64-C822-57ED-4DB76A8D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89" y="2273985"/>
            <a:ext cx="5661834" cy="380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A689454-B86C-3C83-430B-91B1FC214575}"/>
              </a:ext>
            </a:extLst>
          </p:cNvPr>
          <p:cNvSpPr/>
          <p:nvPr/>
        </p:nvSpPr>
        <p:spPr>
          <a:xfrm>
            <a:off x="539022" y="3699409"/>
            <a:ext cx="4546948" cy="27190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600" dirty="0"/>
              <a:t>Project 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Develop and demonstrate an error model that corrects for bias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Assuming smooth functions and white noise</a:t>
            </a:r>
          </a:p>
        </p:txBody>
      </p:sp>
    </p:spTree>
    <p:extLst>
      <p:ext uri="{BB962C8B-B14F-4D97-AF65-F5344CB8AC3E}">
        <p14:creationId xmlns:p14="http://schemas.microsoft.com/office/powerpoint/2010/main" val="19478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2CB872-9240-4049-BBFF-DD47F3CF47D8}"/>
</file>

<file path=customXml/itemProps2.xml><?xml version="1.0" encoding="utf-8"?>
<ds:datastoreItem xmlns:ds="http://schemas.openxmlformats.org/officeDocument/2006/customXml" ds:itemID="{D1ADE99B-C482-43B3-B504-76C29A788432}"/>
</file>

<file path=customXml/itemProps3.xml><?xml version="1.0" encoding="utf-8"?>
<ds:datastoreItem xmlns:ds="http://schemas.openxmlformats.org/officeDocument/2006/customXml" ds:itemID="{FC43692F-2CEB-4CB2-9945-55766EC46FC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46436</TotalTime>
  <Words>714</Words>
  <Application>Microsoft Macintosh PowerPoint</Application>
  <PresentationFormat>Widescreen</PresentationFormat>
  <Paragraphs>134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Garamond</vt:lpstr>
      <vt:lpstr>Gill Sans MT</vt:lpstr>
      <vt:lpstr>Trebuchet MS</vt:lpstr>
      <vt:lpstr>Sandia Theme (White Background)</vt:lpstr>
      <vt:lpstr>Error-in-variables modelling for operator learning</vt:lpstr>
      <vt:lpstr>Operator learning – an ingredient for surrogate models</vt:lpstr>
      <vt:lpstr>Operator learning – an ingredient for surrogate models</vt:lpstr>
      <vt:lpstr>Operator learning methods</vt:lpstr>
      <vt:lpstr>Operator learning methods</vt:lpstr>
      <vt:lpstr>Functional data is always noisy</vt:lpstr>
      <vt:lpstr>Noisy independent variables lead to biased estimates in ordinary least-squares (OLS) operator regression</vt:lpstr>
      <vt:lpstr>Noisy independent variables lead to biased estimates in ordinary least-squares (OLS) operator regression</vt:lpstr>
      <vt:lpstr>Noisy independent variables lead to biased estimates in ordinary least-squares (OLS) operator regression</vt:lpstr>
      <vt:lpstr>Attenuation bias for scalar linear regression</vt:lpstr>
      <vt:lpstr>Error-in-variable (EiV) models for standard regression</vt:lpstr>
      <vt:lpstr>Generalization of attenuation bias to discrete linear operators</vt:lpstr>
      <vt:lpstr>EiV model for operator regression</vt:lpstr>
      <vt:lpstr>Smoothness prior</vt:lpstr>
      <vt:lpstr>Learning the Burgers operator with noisy input</vt:lpstr>
      <vt:lpstr>EiV model reduces attenuation bias in learning the Burgers operator – MOR-Physics</vt:lpstr>
      <vt:lpstr>EiV model reduces attenuation bias in learning the 2D Burgers operator – MOR-Physics</vt:lpstr>
      <vt:lpstr>Statistics on learning the Burgers operator with EiV vs. OLS – DeepONets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Patel, Ravi Ghanshyam</cp:lastModifiedBy>
  <cp:revision>853</cp:revision>
  <dcterms:created xsi:type="dcterms:W3CDTF">2017-10-14T01:15:26Z</dcterms:created>
  <dcterms:modified xsi:type="dcterms:W3CDTF">2022-07-07T17:08:48Z</dcterms:modified>
</cp:coreProperties>
</file>