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3" r:id="rId4"/>
  </p:sldMasterIdLst>
  <p:notesMasterIdLst>
    <p:notesMasterId r:id="rId18"/>
  </p:notesMasterIdLst>
  <p:handoutMasterIdLst>
    <p:handoutMasterId r:id="rId19"/>
  </p:handoutMasterIdLst>
  <p:sldIdLst>
    <p:sldId id="886" r:id="rId5"/>
    <p:sldId id="330" r:id="rId6"/>
    <p:sldId id="893" r:id="rId7"/>
    <p:sldId id="900" r:id="rId8"/>
    <p:sldId id="891" r:id="rId9"/>
    <p:sldId id="888" r:id="rId10"/>
    <p:sldId id="889" r:id="rId11"/>
    <p:sldId id="895" r:id="rId12"/>
    <p:sldId id="899" r:id="rId13"/>
    <p:sldId id="898" r:id="rId14"/>
    <p:sldId id="406" r:id="rId15"/>
    <p:sldId id="327" r:id="rId16"/>
    <p:sldId id="328" r:id="rId17"/>
  </p:sldIdLst>
  <p:sldSz cx="14630400" cy="8229600"/>
  <p:notesSz cx="6858000" cy="9144000"/>
  <p:defaultTextStyle>
    <a:defPPr>
      <a:defRPr lang="en-US"/>
    </a:defPPr>
    <a:lvl1pPr marL="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1pPr>
    <a:lvl2pPr marL="54864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2pPr>
    <a:lvl3pPr marL="109728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3pPr>
    <a:lvl4pPr marL="164592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4pPr>
    <a:lvl5pPr marL="219456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5pPr>
    <a:lvl6pPr marL="274320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1AB"/>
    <a:srgbClr val="FF9300"/>
    <a:srgbClr val="719500"/>
    <a:srgbClr val="000000"/>
    <a:srgbClr val="007836"/>
    <a:srgbClr val="BE0F34"/>
    <a:srgbClr val="820150"/>
    <a:srgbClr val="502D7F"/>
    <a:srgbClr val="00338E"/>
    <a:srgbClr val="758F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775CB0F-F93E-9C4D-B2C9-482B86FC6C26}" v="2" dt="2022-07-07T18:34:11.1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884"/>
    <p:restoredTop sz="94694"/>
  </p:normalViewPr>
  <p:slideViewPr>
    <p:cSldViewPr snapToGrid="0">
      <p:cViewPr varScale="1">
        <p:scale>
          <a:sx n="97" d="100"/>
          <a:sy n="97" d="100"/>
        </p:scale>
        <p:origin x="408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aw Cortez, Wenceslao E" userId="47bb7567-b0a4-4db7-9b5c-d10ba07139be" providerId="ADAL" clId="{C775CB0F-F93E-9C4D-B2C9-482B86FC6C26}"/>
    <pc:docChg chg="modSld">
      <pc:chgData name="Shaw Cortez, Wenceslao E" userId="47bb7567-b0a4-4db7-9b5c-d10ba07139be" providerId="ADAL" clId="{C775CB0F-F93E-9C4D-B2C9-482B86FC6C26}" dt="2022-07-07T18:34:11.192" v="1" actId="207"/>
      <pc:docMkLst>
        <pc:docMk/>
      </pc:docMkLst>
      <pc:sldChg chg="modSp">
        <pc:chgData name="Shaw Cortez, Wenceslao E" userId="47bb7567-b0a4-4db7-9b5c-d10ba07139be" providerId="ADAL" clId="{C775CB0F-F93E-9C4D-B2C9-482B86FC6C26}" dt="2022-07-07T18:34:11.192" v="1" actId="207"/>
        <pc:sldMkLst>
          <pc:docMk/>
          <pc:sldMk cId="3160487068" sldId="888"/>
        </pc:sldMkLst>
        <pc:spChg chg="mod">
          <ac:chgData name="Shaw Cortez, Wenceslao E" userId="47bb7567-b0a4-4db7-9b5c-d10ba07139be" providerId="ADAL" clId="{C775CB0F-F93E-9C4D-B2C9-482B86FC6C26}" dt="2022-07-07T18:34:11.192" v="1" actId="207"/>
          <ac:spMkLst>
            <pc:docMk/>
            <pc:sldMk cId="3160487068" sldId="888"/>
            <ac:spMk id="28" creationId="{F7521B40-1831-774E-A85B-C06D72CBFAD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6A69A9C-1087-184F-8370-423E175D9D7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090E3D-F5E5-0D40-B323-A25B85CF9E8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6E50B8-2EF8-564F-AE86-D84E6C503530}" type="datetimeFigureOut">
              <a:rPr lang="en-US" smtClean="0"/>
              <a:t>7/8/22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E3AA97-2F38-5340-B685-1E0EA3E358D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B732F3-25A6-284F-A24C-5FD21AE6BEE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078BA3-E235-9946-9A4D-07E907F68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0003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AC8D20-1945-7145-91A2-3D134BDA25E2}" type="datetimeFigureOut">
              <a:rPr lang="en-US" smtClean="0"/>
              <a:t>7/8/22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0104DB-87CA-D64F-AB86-DB2520DDF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055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0104DB-87CA-D64F-AB86-DB2520DDF5D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699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Plain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36B83B-A5E4-524E-96A9-DFC12D58F12A}"/>
              </a:ext>
            </a:extLst>
          </p:cNvPr>
          <p:cNvSpPr/>
          <p:nvPr userDrawn="1"/>
        </p:nvSpPr>
        <p:spPr>
          <a:xfrm>
            <a:off x="914400" y="0"/>
            <a:ext cx="54864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1DF1AC-1D08-B945-A034-B740A35902F9}"/>
              </a:ext>
            </a:extLst>
          </p:cNvPr>
          <p:cNvSpPr txBox="1"/>
          <p:nvPr userDrawn="1"/>
        </p:nvSpPr>
        <p:spPr>
          <a:xfrm>
            <a:off x="1371600" y="7543800"/>
            <a:ext cx="3657600" cy="2286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800">
                <a:solidFill>
                  <a:srgbClr val="616265">
                    <a:alpha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PNNL is operated by Battelle for the U.S. Department of Energy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2743200"/>
            <a:ext cx="4572000" cy="18288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r">
              <a:defRPr sz="4800" b="1">
                <a:solidFill>
                  <a:srgbClr val="C8722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3061D5F4-8719-384B-945C-9A27060F99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0530" y="5669280"/>
            <a:ext cx="4572000" cy="27432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r">
              <a:buNone/>
              <a:defRPr sz="18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18" indent="0">
              <a:buNone/>
              <a:defRPr/>
            </a:lvl2pPr>
            <a:lvl3pPr marL="1097236" indent="0">
              <a:buNone/>
              <a:defRPr/>
            </a:lvl3pPr>
            <a:lvl4pPr marL="1645854" indent="0">
              <a:buNone/>
              <a:defRPr/>
            </a:lvl4pPr>
            <a:lvl5pPr marL="2194472" indent="0">
              <a:buNone/>
              <a:defRPr/>
            </a:lvl5pPr>
          </a:lstStyle>
          <a:p>
            <a:pPr lvl="0"/>
            <a:r>
              <a:rPr lang="en-US"/>
              <a:t>Click to add presenter’s name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3E2D432E-6648-6643-9C6E-38B1EFF5EE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71600" y="5983356"/>
            <a:ext cx="4572000" cy="27432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r">
              <a:buNone/>
              <a:defRPr sz="1600">
                <a:solidFill>
                  <a:srgbClr val="6162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18" indent="0">
              <a:buNone/>
              <a:defRPr/>
            </a:lvl2pPr>
            <a:lvl3pPr marL="1097236" indent="0">
              <a:buNone/>
              <a:defRPr/>
            </a:lvl3pPr>
            <a:lvl4pPr marL="1645854" indent="0">
              <a:buNone/>
              <a:defRPr/>
            </a:lvl4pPr>
            <a:lvl5pPr marL="2194472" indent="0">
              <a:buNone/>
              <a:defRPr/>
            </a:lvl5pPr>
          </a:lstStyle>
          <a:p>
            <a:pPr lvl="0"/>
            <a:r>
              <a:rPr lang="en-US"/>
              <a:t>Click to add presenter’s 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15389B-4BB4-1644-9B7E-35A85D0C1E3B}"/>
              </a:ext>
            </a:extLst>
          </p:cNvPr>
          <p:cNvSpPr txBox="1"/>
          <p:nvPr userDrawn="1"/>
        </p:nvSpPr>
        <p:spPr>
          <a:xfrm>
            <a:off x="3710609" y="-124570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5A7D3E1-BCC3-C843-81A0-EA4EDFB445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00" y="237744"/>
            <a:ext cx="1280160" cy="12492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617363-F73D-B74F-9647-C9D747AC70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0530" y="7178040"/>
            <a:ext cx="824484" cy="228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90C8FB-601C-A04C-84F7-213A857D3E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5536" y="7249637"/>
            <a:ext cx="929809" cy="155448"/>
          </a:xfrm>
          <a:prstGeom prst="rect">
            <a:avLst/>
          </a:prstGeom>
        </p:spPr>
      </p:pic>
      <p:sp>
        <p:nvSpPr>
          <p:cNvPr id="15" name="Date Placeholder 1">
            <a:extLst>
              <a:ext uri="{FF2B5EF4-FFF2-40B4-BE49-F238E27FC236}">
                <a16:creationId xmlns:a16="http://schemas.microsoft.com/office/drawing/2014/main" id="{9D9DB338-5D5C-4ACA-9ECF-C3E34C4412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51642" y="4915646"/>
            <a:ext cx="3290888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DDEDD5-3322-A24D-ACA4-F54400AB05D6}" type="datetime1">
              <a:rPr lang="en-US" smtClean="0"/>
              <a:t>7/8/22</a:t>
            </a:fld>
            <a:endParaRPr lang="en-US"/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F55B65E8-4040-44D0-A4FE-A050FD948A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89039" y="7730119"/>
            <a:ext cx="4937125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BUSINESS SENSITIVE</a:t>
            </a:r>
          </a:p>
        </p:txBody>
      </p:sp>
    </p:spTree>
    <p:extLst>
      <p:ext uri="{BB962C8B-B14F-4D97-AF65-F5344CB8AC3E}">
        <p14:creationId xmlns:p14="http://schemas.microsoft.com/office/powerpoint/2010/main" val="223785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+ qu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6EEDE-6486-774B-B0E3-751BBA42CE35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3994298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C1406DC-BAEC-4717-8F68-46C92F1663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00400" y="270935"/>
            <a:ext cx="10972800" cy="1310980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028E3363-7137-4431-9927-3AE087A5B2BE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371600" y="2057402"/>
            <a:ext cx="6923308" cy="5486401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22895" indent="-274298"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490" indent="-274298">
              <a:buFont typeface="Wingdings" panose="05000000000000000000" pitchFamily="2" charset="2"/>
              <a:buChar char="ü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68683" indent="-274298">
              <a:buFont typeface="Wingdings" panose="05000000000000000000" pitchFamily="2" charset="2"/>
              <a:buChar char="§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E76F451D-D169-4CA9-91EE-97F19A35C6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10" y="7795155"/>
            <a:ext cx="3108007" cy="4344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C8423-D944-454B-ACE8-C80CCFB8ED32}" type="datetime1">
              <a:rPr lang="en-US" smtClean="0"/>
              <a:t>7/8/22</a:t>
            </a:fld>
            <a:endParaRPr lang="en-US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8A19F790-0343-4862-A140-1B409986B7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2"/>
            <a:ext cx="12007822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BUSINESS SENSITIVE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9659DF-4510-4310-9623-97EBB505B81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686800" y="2046514"/>
            <a:ext cx="5486400" cy="5486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AE153D8-9D34-4E44-9A3D-536B857CC22D}"/>
              </a:ext>
            </a:extLst>
          </p:cNvPr>
          <p:cNvCxnSpPr>
            <a:cxnSpLocks/>
          </p:cNvCxnSpPr>
          <p:nvPr userDrawn="1"/>
        </p:nvCxnSpPr>
        <p:spPr>
          <a:xfrm>
            <a:off x="8460928" y="1581911"/>
            <a:ext cx="0" cy="61904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566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06286D3-8649-524C-AC90-FF2F69102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mall för rubrikformat</a:t>
            </a:r>
            <a:endParaRPr lang="en-GB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E417B25-3466-4D4E-9932-2BC6E1D868B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9322CB2E-9B96-4893-8D1B-F2C214C1B478}" type="datetime1">
              <a:rPr lang="sv-SE" smtClean="0"/>
              <a:t>2022-07-08</a:t>
            </a:fld>
            <a:endParaRPr lang="en-GB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1573EF2-0F29-FC4E-8D8C-6C9A6BED7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8348D-F2D3-AB47-AE2A-1D59B1E58D6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359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99213F7-29AE-3348-BA14-276452F17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EE58744-88EE-9F48-B53F-195692071B89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38669103-9FBF-4C55-AD52-2701A4BF26D4}" type="datetime1">
              <a:rPr lang="sv-SE" smtClean="0"/>
              <a:t>2022-07-08</a:t>
            </a:fld>
            <a:endParaRPr lang="en-GB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2052B00-675E-0049-A5DB-D785D6290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8348D-F2D3-AB47-AE2A-1D59B1E58D6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4CD2FD66-7FAA-AE47-8A10-92EF24064E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1320" y="1892301"/>
            <a:ext cx="13827760" cy="566673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402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32C2D5F-EA7C-6946-8E8C-7B84A7CCE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42A2319-CD13-BE4D-9C63-5A9EBFDCEC1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DFF055D-2895-4295-84BB-46AFE47279EF}" type="datetime1">
              <a:rPr lang="sv-SE" smtClean="0"/>
              <a:t>2022-07-08</a:t>
            </a:fld>
            <a:endParaRPr lang="en-GB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7540BA4-CF98-2846-8D40-8EA647BCD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8348D-F2D3-AB47-AE2A-1D59B1E58D6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Platshållare för innehåll 10">
            <a:extLst>
              <a:ext uri="{FF2B5EF4-FFF2-40B4-BE49-F238E27FC236}">
                <a16:creationId xmlns:a16="http://schemas.microsoft.com/office/drawing/2014/main" id="{C55E1E5B-E1F9-C645-91AF-7753BF8D8EB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699200" y="1779840"/>
            <a:ext cx="12095478" cy="5779200"/>
          </a:xfrm>
        </p:spPr>
        <p:txBody>
          <a:bodyPr/>
          <a:lstStyle>
            <a:lvl1pPr>
              <a:defRPr sz="2560"/>
            </a:lvl1pPr>
            <a:lvl2pPr>
              <a:defRPr sz="2240"/>
            </a:lvl2pPr>
            <a:lvl3pPr>
              <a:defRPr sz="1920"/>
            </a:lvl3pPr>
            <a:lvl4pPr>
              <a:defRPr sz="1920"/>
            </a:lvl4pPr>
            <a:lvl5pPr>
              <a:defRPr sz="192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647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6026595-8D7E-D24C-9263-B65316A326B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00800" y="457200"/>
            <a:ext cx="7772400" cy="73152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3338E046-DF9E-FC49-A812-491AB8058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994297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1D0CE8D1-2F12-5A44-A6B5-2CD466F52A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0800" y="6858000"/>
            <a:ext cx="77724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18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36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854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472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99B87A2-8960-403D-AE0D-D549462722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601" y="2295526"/>
            <a:ext cx="4572001" cy="1590676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1" name="Content Placeholder 13">
            <a:extLst>
              <a:ext uri="{FF2B5EF4-FFF2-40B4-BE49-F238E27FC236}">
                <a16:creationId xmlns:a16="http://schemas.microsoft.com/office/drawing/2014/main" id="{29354FF4-9871-4E1B-A45A-ABAA2BE2B69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394459" y="4373033"/>
            <a:ext cx="4572000" cy="3429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822928" indent="-274309">
              <a:buFont typeface="Wingdings" panose="05000000000000000000" pitchFamily="2" charset="2"/>
              <a:buChar char="§"/>
              <a:defRPr sz="2400"/>
            </a:lvl2pPr>
            <a:lvl3pPr marL="1371545" indent="-274309">
              <a:buFont typeface="Wingdings" panose="05000000000000000000" pitchFamily="2" charset="2"/>
              <a:buChar char="ü"/>
              <a:defRPr sz="2000"/>
            </a:lvl3pPr>
            <a:lvl4pPr>
              <a:defRPr sz="1800"/>
            </a:lvl4pPr>
            <a:lvl5pPr marL="2468782" indent="-274309">
              <a:buFont typeface="Wingdings" panose="05000000000000000000" pitchFamily="2" charset="2"/>
              <a:buChar char="§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47EFCEB6-2E27-4C42-A1E5-AC8A8BA837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9" y="7795155"/>
            <a:ext cx="3108007" cy="4344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C2174-1801-7546-812B-379FD9271F0B}" type="datetime1">
              <a:rPr lang="en-US" smtClean="0"/>
              <a:t>7/8/22</a:t>
            </a:fld>
            <a:endParaRPr lang="en-US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A86FAFB9-0DC0-4AB0-9E8B-6EC7C8ABAA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1"/>
            <a:ext cx="12007822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BUSINESS SENSITIVE</a:t>
            </a:r>
          </a:p>
        </p:txBody>
      </p:sp>
    </p:spTree>
    <p:extLst>
      <p:ext uri="{BB962C8B-B14F-4D97-AF65-F5344CB8AC3E}">
        <p14:creationId xmlns:p14="http://schemas.microsoft.com/office/powerpoint/2010/main" val="122180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3338E046-DF9E-FC49-A812-491AB8058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994297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F0C408BC-A7DE-4A08-AD26-56414D2DD808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430642" y="457199"/>
            <a:ext cx="7772400" cy="7315200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22928" indent="-274309"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545" indent="-274309">
              <a:buFont typeface="Wingdings" panose="05000000000000000000" pitchFamily="2" charset="2"/>
              <a:buChar char="ü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68782" indent="-274309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3C58F0F-5237-4527-BB8E-6EEF623543B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394459" y="4373033"/>
            <a:ext cx="4572000" cy="3429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822928" indent="-274309">
              <a:buFont typeface="Wingdings" panose="05000000000000000000" pitchFamily="2" charset="2"/>
              <a:buChar char="§"/>
              <a:defRPr sz="2400"/>
            </a:lvl2pPr>
            <a:lvl3pPr marL="1371545" indent="-274309">
              <a:buFont typeface="Wingdings" panose="05000000000000000000" pitchFamily="2" charset="2"/>
              <a:buChar char="ü"/>
              <a:defRPr sz="2000"/>
            </a:lvl3pPr>
            <a:lvl4pPr>
              <a:defRPr sz="1800"/>
            </a:lvl4pPr>
            <a:lvl5pPr marL="2468782" indent="-274309">
              <a:buFont typeface="Wingdings" panose="05000000000000000000" pitchFamily="2" charset="2"/>
              <a:buChar char="§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Date Placeholder 1">
            <a:extLst>
              <a:ext uri="{FF2B5EF4-FFF2-40B4-BE49-F238E27FC236}">
                <a16:creationId xmlns:a16="http://schemas.microsoft.com/office/drawing/2014/main" id="{33D0FD2D-15F4-4320-9C04-2023CAB47E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9" y="7795155"/>
            <a:ext cx="3108007" cy="4344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01726-6221-354F-AB09-90D6C49182F5}" type="datetime1">
              <a:rPr lang="en-US" smtClean="0"/>
              <a:t>7/8/22</a:t>
            </a:fld>
            <a:endParaRPr lang="en-US"/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08FBEF60-4239-4E67-A385-B22B813AD4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1"/>
            <a:ext cx="12007822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BUSINESS SENSITIVE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7614967-FAA9-4DA9-B7DE-539AA89235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601" y="2295526"/>
            <a:ext cx="4572001" cy="1590676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236544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6EEDE-6486-774B-B0E3-751BBA42CE35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3994297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C1406DC-BAEC-4717-8F68-46C92F1663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00400" y="270934"/>
            <a:ext cx="10972800" cy="1310980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028E3363-7137-4431-9927-3AE087A5B2BE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371600" y="2057401"/>
            <a:ext cx="12801600" cy="5486401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22928" indent="-274309"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545" indent="-274309">
              <a:buFont typeface="Wingdings" panose="05000000000000000000" pitchFamily="2" charset="2"/>
              <a:buChar char="ü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68782" indent="-274309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E76F451D-D169-4CA9-91EE-97F19A35C6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9" y="7795155"/>
            <a:ext cx="3108007" cy="4344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0A8A9-1F12-F140-A503-7339EF99AF70}" type="datetime1">
              <a:rPr lang="en-US" smtClean="0"/>
              <a:t>7/8/22</a:t>
            </a:fld>
            <a:endParaRPr lang="en-US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8A19F790-0343-4862-A140-1B409986B7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1"/>
            <a:ext cx="12007822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BUSINESS SENSITIVE</a:t>
            </a:r>
          </a:p>
        </p:txBody>
      </p:sp>
    </p:spTree>
    <p:extLst>
      <p:ext uri="{BB962C8B-B14F-4D97-AF65-F5344CB8AC3E}">
        <p14:creationId xmlns:p14="http://schemas.microsoft.com/office/powerpoint/2010/main" val="84511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Pictur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E2FC3-856F-2F4B-A52D-94189159AC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00800" y="457200"/>
            <a:ext cx="3657600" cy="34290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FD00854A-4EC7-2D48-A025-5B0B48548B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515600" y="457200"/>
            <a:ext cx="3657600" cy="34290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67A8C708-D197-CF47-8089-89928BE1E30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00800" y="4343400"/>
            <a:ext cx="3657600" cy="34290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3C4D2EBC-B863-FD49-A9DF-1381563078D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515600" y="4343400"/>
            <a:ext cx="3657600" cy="34290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E93B472-4A32-7C41-A565-485FDC3EB8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0800" y="2971800"/>
            <a:ext cx="36576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18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36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854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472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9F7807A-D120-BD49-9CBD-9174F26D79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00800" y="6858000"/>
            <a:ext cx="36576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18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36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854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472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08ED17FC-CAF8-9A40-9A88-897DEF9CFE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515600" y="2971800"/>
            <a:ext cx="36576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18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36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854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472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A16FA60-8BA9-8B4A-86AA-F8336C26C78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515600" y="6858000"/>
            <a:ext cx="36576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18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36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854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472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7DC2EC3E-C641-FD49-9F15-878B1AFFFD9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3994297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648737A-DE0E-48DB-87F0-65418715CF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601" y="2295526"/>
            <a:ext cx="4572001" cy="1590676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21" name="Content Placeholder 13">
            <a:extLst>
              <a:ext uri="{FF2B5EF4-FFF2-40B4-BE49-F238E27FC236}">
                <a16:creationId xmlns:a16="http://schemas.microsoft.com/office/drawing/2014/main" id="{97DA340F-6103-4F2C-B3B8-8D8A524DC19C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394459" y="4373033"/>
            <a:ext cx="4572000" cy="3429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822928" indent="-274309">
              <a:buFont typeface="Wingdings" panose="05000000000000000000" pitchFamily="2" charset="2"/>
              <a:buChar char="§"/>
              <a:defRPr sz="2400"/>
            </a:lvl2pPr>
            <a:lvl3pPr marL="1371545" indent="-274309">
              <a:buFont typeface="Wingdings" panose="05000000000000000000" pitchFamily="2" charset="2"/>
              <a:buChar char="ü"/>
              <a:defRPr sz="2000"/>
            </a:lvl3pPr>
            <a:lvl4pPr>
              <a:defRPr sz="1800"/>
            </a:lvl4pPr>
            <a:lvl5pPr marL="2468782" indent="-274309">
              <a:buFont typeface="Wingdings" panose="05000000000000000000" pitchFamily="2" charset="2"/>
              <a:buChar char="§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Date Placeholder 1">
            <a:extLst>
              <a:ext uri="{FF2B5EF4-FFF2-40B4-BE49-F238E27FC236}">
                <a16:creationId xmlns:a16="http://schemas.microsoft.com/office/drawing/2014/main" id="{EE384947-F0AD-4E73-95AD-CAD4DEE446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9" y="7795155"/>
            <a:ext cx="3108007" cy="4344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0CF650-0D7E-6E4E-8D6B-043AC836FE42}" type="datetime1">
              <a:rPr lang="en-US" smtClean="0"/>
              <a:t>7/8/22</a:t>
            </a:fld>
            <a:endParaRPr lang="en-US"/>
          </a:p>
        </p:txBody>
      </p:sp>
      <p:sp>
        <p:nvSpPr>
          <p:cNvPr id="26" name="Footer Placeholder 2">
            <a:extLst>
              <a:ext uri="{FF2B5EF4-FFF2-40B4-BE49-F238E27FC236}">
                <a16:creationId xmlns:a16="http://schemas.microsoft.com/office/drawing/2014/main" id="{8259C4D6-850D-4393-9434-3F69451FBF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1"/>
            <a:ext cx="12007822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BUSINESS SENSITIVE</a:t>
            </a:r>
          </a:p>
        </p:txBody>
      </p:sp>
    </p:spTree>
    <p:extLst>
      <p:ext uri="{BB962C8B-B14F-4D97-AF65-F5344CB8AC3E}">
        <p14:creationId xmlns:p14="http://schemas.microsoft.com/office/powerpoint/2010/main" val="73063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Picture Grid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E2FC3-856F-2F4B-A52D-94189159AC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71600" y="539496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E341CF1-EFF3-A64D-A9D4-B96C8CD8F3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71600" y="274320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D0629C78-28FC-874B-96C1-DFAAFF975D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37860" y="539496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5089EEED-3863-BD48-BCCB-4D264015DA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37860" y="274320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EEF5B44F-191D-F44D-8AB3-0B9E4AF4B4E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104120" y="539496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A26442AE-D905-374C-9CB4-1A1F44C08C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104120" y="274320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EBE105C-2ECB-0B46-923F-378B0A5AEB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71600" y="429768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18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36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854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472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8B0900D4-1543-834B-AE27-9A72FD91B3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7160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18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36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854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472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F64FB6B4-B0C6-5949-9F2B-7BCB7B2073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37860" y="429768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18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36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854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472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FDD81E0-346D-A544-A838-A6991588AE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3786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18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36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854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472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CDB91CB5-0E93-FA44-9508-60493542C7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104120" y="429768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18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36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854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472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92F736B8-F799-F047-BE4E-297E64A754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10412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18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36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854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472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183198DF-9C78-DD40-9CE1-2BC11B88882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3994297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BE0A6ECC-C9D0-4240-B978-69D09F2C99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00400" y="270934"/>
            <a:ext cx="10972800" cy="1310980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30" name="Date Placeholder 1">
            <a:extLst>
              <a:ext uri="{FF2B5EF4-FFF2-40B4-BE49-F238E27FC236}">
                <a16:creationId xmlns:a16="http://schemas.microsoft.com/office/drawing/2014/main" id="{E4CF0CE7-333F-4604-B518-6F7EE2AA82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9" y="7795155"/>
            <a:ext cx="3108007" cy="4344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DE04FB-B71A-094D-93D2-BF44A65A5E15}" type="datetime1">
              <a:rPr lang="en-US" smtClean="0"/>
              <a:t>7/8/22</a:t>
            </a:fld>
            <a:endParaRPr lang="en-US"/>
          </a:p>
        </p:txBody>
      </p:sp>
      <p:sp>
        <p:nvSpPr>
          <p:cNvPr id="31" name="Footer Placeholder 2">
            <a:extLst>
              <a:ext uri="{FF2B5EF4-FFF2-40B4-BE49-F238E27FC236}">
                <a16:creationId xmlns:a16="http://schemas.microsoft.com/office/drawing/2014/main" id="{21303C4E-FB0C-4A46-BF34-C99D885AA3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1"/>
            <a:ext cx="12007822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BUSINESS SENSITIVE</a:t>
            </a:r>
          </a:p>
        </p:txBody>
      </p:sp>
      <p:sp>
        <p:nvSpPr>
          <p:cNvPr id="32" name="Content Placeholder 4">
            <a:extLst>
              <a:ext uri="{FF2B5EF4-FFF2-40B4-BE49-F238E27FC236}">
                <a16:creationId xmlns:a16="http://schemas.microsoft.com/office/drawing/2014/main" id="{C14080C3-5390-4F4E-9C88-2C080B5CE5D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1371600" y="2194560"/>
            <a:ext cx="12801600" cy="525886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22928" indent="-274309"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545" indent="-274309">
              <a:buFont typeface="Wingdings" panose="05000000000000000000" pitchFamily="2" charset="2"/>
              <a:buChar char="ü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68782" indent="-274309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686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Pictur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E2FC3-856F-2F4B-A52D-94189159AC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71600" y="5060515"/>
            <a:ext cx="4069080" cy="2711885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E341CF1-EFF3-A64D-A9D4-B96C8CD8F3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71600" y="2066544"/>
            <a:ext cx="4069080" cy="2715768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D0629C78-28FC-874B-96C1-DFAAFF975D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37860" y="5060515"/>
            <a:ext cx="4069080" cy="2711885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5089EEED-3863-BD48-BCCB-4D264015DA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37860" y="2066544"/>
            <a:ext cx="4069080" cy="2715768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EEF5B44F-191D-F44D-8AB3-0B9E4AF4B4E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104120" y="5060515"/>
            <a:ext cx="4069080" cy="2711885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A26442AE-D905-374C-9CB4-1A1F44C08C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104120" y="2066544"/>
            <a:ext cx="4069080" cy="2715768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EBE105C-2ECB-0B46-923F-378B0A5AEB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71600" y="3959352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18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36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854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472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8B0900D4-1543-834B-AE27-9A72FD91B3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7160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18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36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854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472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F64FB6B4-B0C6-5949-9F2B-7BCB7B2073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37860" y="3959352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18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36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854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472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FDD81E0-346D-A544-A838-A6991588AE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3786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18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36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854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472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CDB91CB5-0E93-FA44-9508-60493542C7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104120" y="3959352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18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36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854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472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92F736B8-F799-F047-BE4E-297E64A754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10412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18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36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854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472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183198DF-9C78-DD40-9CE1-2BC11B88882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3994297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Date Placeholder 1">
            <a:extLst>
              <a:ext uri="{FF2B5EF4-FFF2-40B4-BE49-F238E27FC236}">
                <a16:creationId xmlns:a16="http://schemas.microsoft.com/office/drawing/2014/main" id="{68F188F7-153E-49D5-8DFC-1902520470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9" y="7795155"/>
            <a:ext cx="3108007" cy="4344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09831E-94E9-F844-B6A6-7C3E6F1468AE}" type="datetime1">
              <a:rPr lang="en-US" smtClean="0"/>
              <a:t>7/8/22</a:t>
            </a:fld>
            <a:endParaRPr lang="en-US"/>
          </a:p>
        </p:txBody>
      </p:sp>
      <p:sp>
        <p:nvSpPr>
          <p:cNvPr id="29" name="Footer Placeholder 2">
            <a:extLst>
              <a:ext uri="{FF2B5EF4-FFF2-40B4-BE49-F238E27FC236}">
                <a16:creationId xmlns:a16="http://schemas.microsoft.com/office/drawing/2014/main" id="{578EF931-9BED-4D2C-8850-F588C3E360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1"/>
            <a:ext cx="12007822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BUSINESS SENSITIVE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7B7AD090-7EA2-424E-A15B-B80A20326A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00400" y="270934"/>
            <a:ext cx="10972800" cy="1310980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427361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6EEDE-6486-774B-B0E3-751BBA42CE35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3994297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8F28E1ED-1888-403E-AAF0-8053EF9DF5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9" y="7795155"/>
            <a:ext cx="3108007" cy="4344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E40F2-5001-8442-BAF9-DC47029DC566}" type="datetime1">
              <a:rPr lang="en-US" smtClean="0"/>
              <a:t>7/8/22</a:t>
            </a:fld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27E8059-8EC0-42A2-8A9E-251427CDC0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1"/>
            <a:ext cx="12007822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BUSINESS SENSITIVE</a:t>
            </a:r>
          </a:p>
        </p:txBody>
      </p:sp>
    </p:spTree>
    <p:extLst>
      <p:ext uri="{BB962C8B-B14F-4D97-AF65-F5344CB8AC3E}">
        <p14:creationId xmlns:p14="http://schemas.microsoft.com/office/powerpoint/2010/main" val="89430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 You /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3994297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66D1A4-6DD7-B54C-AB7B-63074374BB93}"/>
              </a:ext>
            </a:extLst>
          </p:cNvPr>
          <p:cNvSpPr txBox="1"/>
          <p:nvPr userDrawn="1"/>
        </p:nvSpPr>
        <p:spPr>
          <a:xfrm>
            <a:off x="1371600" y="2057400"/>
            <a:ext cx="4572000" cy="54864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4800" b="1">
                <a:solidFill>
                  <a:srgbClr val="C872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B62A8373-42F9-431F-865E-129CCA0046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7" y="7772401"/>
            <a:ext cx="5471554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BUSINESS SENSITIVE</a:t>
            </a:r>
          </a:p>
        </p:txBody>
      </p:sp>
    </p:spTree>
    <p:extLst>
      <p:ext uri="{BB962C8B-B14F-4D97-AF65-F5344CB8AC3E}">
        <p14:creationId xmlns:p14="http://schemas.microsoft.com/office/powerpoint/2010/main" val="256557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66E2E79-0870-C54F-A06E-68682E53FD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545"/>
          <a:stretch/>
        </p:blipFill>
        <p:spPr>
          <a:xfrm>
            <a:off x="-8022" y="-1"/>
            <a:ext cx="12681286" cy="82296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CD7655-9358-A146-8E82-9EF0A1D199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00" y="-2"/>
            <a:ext cx="12344400" cy="82296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729221F-20F2-144C-A638-0A6C756C26C9}"/>
              </a:ext>
            </a:extLst>
          </p:cNvPr>
          <p:cNvSpPr/>
          <p:nvPr userDrawn="1"/>
        </p:nvSpPr>
        <p:spPr>
          <a:xfrm>
            <a:off x="914400" y="0"/>
            <a:ext cx="54864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88D28A-E737-5049-8A98-3AC3A6EA2CDB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00" y="237744"/>
            <a:ext cx="1280160" cy="124922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EAA279-64AD-4C24-987C-D056E5350C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89039" y="7627939"/>
            <a:ext cx="4937125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BUSINESS SENSITIVE</a:t>
            </a:r>
          </a:p>
        </p:txBody>
      </p:sp>
    </p:spTree>
    <p:extLst>
      <p:ext uri="{BB962C8B-B14F-4D97-AF65-F5344CB8AC3E}">
        <p14:creationId xmlns:p14="http://schemas.microsoft.com/office/powerpoint/2010/main" val="2418095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5" r:id="rId11"/>
    <p:sldLayoutId id="2147483746" r:id="rId12"/>
    <p:sldLayoutId id="2147483747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1097236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09" indent="-274309" algn="l" defTabSz="1097236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28" indent="-274309" algn="l" defTabSz="1097236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45" indent="-274309" algn="l" defTabSz="1097236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163" indent="-274309" algn="l" defTabSz="1097236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782" indent="-274309" algn="l" defTabSz="1097236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399" indent="-274309" algn="l" defTabSz="1097236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017" indent="-274309" algn="l" defTabSz="1097236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636" indent="-274309" algn="l" defTabSz="1097236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254" indent="-274309" algn="l" defTabSz="1097236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36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18" algn="l" defTabSz="1097236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36" algn="l" defTabSz="1097236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854" algn="l" defTabSz="1097236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472" algn="l" defTabSz="1097236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091" algn="l" defTabSz="1097236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708" algn="l" defTabSz="1097236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326" algn="l" defTabSz="1097236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8945" algn="l" defTabSz="1097236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9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arxiv.org/abs/2011.03699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2011.03699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2.mp4"/><Relationship Id="rId7" Type="http://schemas.openxmlformats.org/officeDocument/2006/relationships/image" Target="../media/image34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28.png"/><Relationship Id="rId7" Type="http://schemas.openxmlformats.org/officeDocument/2006/relationships/image" Target="../media/image59.png"/><Relationship Id="rId12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png"/><Relationship Id="rId11" Type="http://schemas.openxmlformats.org/officeDocument/2006/relationships/image" Target="../media/image26.png"/><Relationship Id="rId5" Type="http://schemas.openxmlformats.org/officeDocument/2006/relationships/image" Target="../media/image70.png"/><Relationship Id="rId10" Type="http://schemas.openxmlformats.org/officeDocument/2006/relationships/image" Target="../media/image25.png"/><Relationship Id="rId4" Type="http://schemas.openxmlformats.org/officeDocument/2006/relationships/image" Target="../media/image69.png"/><Relationship Id="rId9" Type="http://schemas.openxmlformats.org/officeDocument/2006/relationships/image" Target="../media/image72.png"/><Relationship Id="rId14" Type="http://schemas.openxmlformats.org/officeDocument/2006/relationships/image" Target="../media/image2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hyperlink" Target="https://github.com/pnnl/slim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github.com/pnnl/neuromancer" TargetMode="Externa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47B8E58-1977-524C-86FA-9A879B3633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0155" y="2055396"/>
            <a:ext cx="5499855" cy="1828800"/>
          </a:xfrm>
        </p:spPr>
        <p:txBody>
          <a:bodyPr/>
          <a:lstStyle/>
          <a:p>
            <a:r>
              <a:rPr lang="en-GB" sz="2800" dirty="0"/>
              <a:t>Safety for Learning-based Differentiable Predictive Control</a:t>
            </a:r>
            <a:br>
              <a:rPr lang="en-US" sz="2800" dirty="0"/>
            </a:br>
            <a:endParaRPr lang="en-US" sz="2800" b="0" i="1" dirty="0"/>
          </a:p>
        </p:txBody>
      </p:sp>
      <p:sp>
        <p:nvSpPr>
          <p:cNvPr id="4" name="Content Placeholder 8">
            <a:extLst>
              <a:ext uri="{FF2B5EF4-FFF2-40B4-BE49-F238E27FC236}">
                <a16:creationId xmlns:a16="http://schemas.microsoft.com/office/drawing/2014/main" id="{B90695F6-E1C1-BD46-8A0B-95F09EF0DF74}"/>
              </a:ext>
            </a:extLst>
          </p:cNvPr>
          <p:cNvSpPr txBox="1">
            <a:spLocks/>
          </p:cNvSpPr>
          <p:nvPr/>
        </p:nvSpPr>
        <p:spPr>
          <a:xfrm>
            <a:off x="1079500" y="4632341"/>
            <a:ext cx="5290510" cy="182880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74320" indent="-274320" algn="l" defTabSz="109728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6888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1752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316736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dirty="0" err="1">
                <a:solidFill>
                  <a:srgbClr val="616265"/>
                </a:solidFill>
                <a:cs typeface="Arial"/>
              </a:rPr>
              <a:t>Wenceslao</a:t>
            </a:r>
            <a:r>
              <a:rPr lang="en-US" sz="1800" b="1" dirty="0">
                <a:solidFill>
                  <a:srgbClr val="616265"/>
                </a:solidFill>
                <a:cs typeface="Arial"/>
              </a:rPr>
              <a:t> Shaw Cortez, </a:t>
            </a:r>
            <a:r>
              <a:rPr lang="en-US" sz="1800" i="1" dirty="0">
                <a:solidFill>
                  <a:srgbClr val="616265"/>
                </a:solidFill>
                <a:cs typeface="Arial"/>
              </a:rPr>
              <a:t>Data Scientist</a:t>
            </a:r>
          </a:p>
          <a:p>
            <a:pPr marL="0" indent="0" algn="ctr" defTabSz="1316736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i="1" dirty="0" err="1">
                <a:solidFill>
                  <a:srgbClr val="616265"/>
                </a:solidFill>
                <a:cs typeface="Arial"/>
              </a:rPr>
              <a:t>w.shawcortez@pnnl.gov</a:t>
            </a:r>
            <a:endParaRPr lang="en-US" sz="1800" i="1" dirty="0">
              <a:solidFill>
                <a:srgbClr val="616265"/>
              </a:solidFill>
              <a:cs typeface="Arial"/>
            </a:endParaRPr>
          </a:p>
          <a:p>
            <a:pPr marL="0" indent="0" algn="r" defTabSz="1316736">
              <a:lnSpc>
                <a:spcPct val="100000"/>
              </a:lnSpc>
              <a:spcBef>
                <a:spcPts val="0"/>
              </a:spcBef>
              <a:buNone/>
            </a:pPr>
            <a:endParaRPr lang="en-US" sz="1800" dirty="0">
              <a:solidFill>
                <a:srgbClr val="616265"/>
              </a:solidFill>
              <a:cs typeface="Arial"/>
            </a:endParaRPr>
          </a:p>
          <a:p>
            <a:pPr marL="0" indent="0" algn="ctr" defTabSz="1316736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i="1" dirty="0">
                <a:solidFill>
                  <a:srgbClr val="616265"/>
                </a:solidFill>
                <a:latin typeface="Arial"/>
                <a:cs typeface="Arial"/>
              </a:rPr>
              <a:t>Jan </a:t>
            </a:r>
            <a:r>
              <a:rPr lang="en-US" sz="1800" i="1" dirty="0" err="1">
                <a:solidFill>
                  <a:srgbClr val="616265"/>
                </a:solidFill>
                <a:latin typeface="Arial"/>
                <a:cs typeface="Arial"/>
              </a:rPr>
              <a:t>Drgona</a:t>
            </a:r>
            <a:r>
              <a:rPr lang="en-US" sz="1800" i="1" dirty="0">
                <a:solidFill>
                  <a:srgbClr val="616265"/>
                </a:solidFill>
                <a:latin typeface="Arial"/>
                <a:cs typeface="Arial"/>
              </a:rPr>
              <a:t>, Aaron </a:t>
            </a:r>
            <a:r>
              <a:rPr lang="en-US" sz="1800" i="1" dirty="0" err="1">
                <a:solidFill>
                  <a:srgbClr val="616265"/>
                </a:solidFill>
                <a:latin typeface="Arial"/>
                <a:cs typeface="Arial"/>
              </a:rPr>
              <a:t>Tuor</a:t>
            </a:r>
            <a:r>
              <a:rPr lang="en-US" sz="1800" i="1" dirty="0">
                <a:solidFill>
                  <a:srgbClr val="616265"/>
                </a:solidFill>
                <a:latin typeface="Arial"/>
                <a:cs typeface="Arial"/>
              </a:rPr>
              <a:t>, </a:t>
            </a:r>
            <a:r>
              <a:rPr lang="en-US" sz="1800" i="1" dirty="0" err="1">
                <a:solidFill>
                  <a:srgbClr val="616265"/>
                </a:solidFill>
                <a:latin typeface="Arial"/>
                <a:cs typeface="Arial"/>
              </a:rPr>
              <a:t>Mahantesh</a:t>
            </a:r>
            <a:r>
              <a:rPr lang="en-US" sz="1800" i="1" dirty="0">
                <a:solidFill>
                  <a:srgbClr val="616265"/>
                </a:solidFill>
                <a:latin typeface="Arial"/>
                <a:cs typeface="Arial"/>
              </a:rPr>
              <a:t> </a:t>
            </a:r>
            <a:r>
              <a:rPr lang="en-US" sz="1800" i="1" dirty="0" err="1">
                <a:solidFill>
                  <a:srgbClr val="616265"/>
                </a:solidFill>
                <a:latin typeface="Arial"/>
                <a:cs typeface="Arial"/>
              </a:rPr>
              <a:t>Halappanavar</a:t>
            </a:r>
            <a:r>
              <a:rPr lang="en-US" sz="1800" i="1" dirty="0">
                <a:solidFill>
                  <a:srgbClr val="616265"/>
                </a:solidFill>
                <a:latin typeface="Arial"/>
                <a:cs typeface="Arial"/>
              </a:rPr>
              <a:t>, </a:t>
            </a:r>
            <a:r>
              <a:rPr lang="en-US" sz="1800" i="1" dirty="0" err="1">
                <a:solidFill>
                  <a:srgbClr val="616265"/>
                </a:solidFill>
                <a:latin typeface="Arial"/>
                <a:cs typeface="Arial"/>
              </a:rPr>
              <a:t>Draguna</a:t>
            </a:r>
            <a:r>
              <a:rPr lang="en-US" sz="1800" i="1" dirty="0">
                <a:solidFill>
                  <a:srgbClr val="616265"/>
                </a:solidFill>
                <a:latin typeface="Arial"/>
                <a:cs typeface="Arial"/>
              </a:rPr>
              <a:t> </a:t>
            </a:r>
            <a:r>
              <a:rPr lang="en-US" sz="1800" i="1" dirty="0" err="1">
                <a:solidFill>
                  <a:srgbClr val="616265"/>
                </a:solidFill>
                <a:latin typeface="Arial"/>
                <a:cs typeface="Arial"/>
              </a:rPr>
              <a:t>Vrabie</a:t>
            </a:r>
            <a:endParaRPr lang="en-US" sz="1800" i="1" dirty="0">
              <a:solidFill>
                <a:srgbClr val="616265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091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0C81045-94EE-0EEF-840E-D144DE515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6128D43-2B93-6508-84C7-6CAF1F055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ZCBF and DPC Implementation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FB3F56-6C9B-4F8A-95C8-F88878D3E2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356" y="3243058"/>
            <a:ext cx="6648727" cy="49865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2C7CD4-17C3-CB28-001C-7D555F83A7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473" y="3174746"/>
            <a:ext cx="6648727" cy="49865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70B941C-02CC-4DD5-FD17-CE71D457722E}"/>
                  </a:ext>
                </a:extLst>
              </p:cNvPr>
              <p:cNvSpPr txBox="1"/>
              <p:nvPr/>
            </p:nvSpPr>
            <p:spPr>
              <a:xfrm>
                <a:off x="2548955" y="2212130"/>
                <a:ext cx="2658099" cy="332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𝐴𝑥</m:t>
                      </m:r>
                      <m:r>
                        <a:rPr lang="en-US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 + </m:t>
                      </m:r>
                      <m:r>
                        <a:rPr lang="en-US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 + </m:t>
                      </m:r>
                      <m:r>
                        <a:rPr lang="en-US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70B941C-02CC-4DD5-FD17-CE71D45772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8955" y="2212130"/>
                <a:ext cx="2658099" cy="332399"/>
              </a:xfrm>
              <a:prstGeom prst="rect">
                <a:avLst/>
              </a:prstGeom>
              <a:blipFill>
                <a:blip r:embed="rId4"/>
                <a:stretch>
                  <a:fillRect l="-952" t="-25926" r="-7143" b="-481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4AE68F2-109B-4DA0-C13B-BA7DF8BC00C0}"/>
                  </a:ext>
                </a:extLst>
              </p:cNvPr>
              <p:cNvSpPr txBox="1"/>
              <p:nvPr/>
            </p:nvSpPr>
            <p:spPr>
              <a:xfrm>
                <a:off x="1271226" y="2871950"/>
                <a:ext cx="5213555" cy="3369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:= </m:t>
                      </m:r>
                      <m:r>
                        <a:rPr lang="el-GR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𝜀</m:t>
                      </m:r>
                      <m:r>
                        <a:rPr lang="el-GR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 − ∥</m:t>
                      </m:r>
                      <m:r>
                        <a:rPr lang="en-US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 −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sSubSup>
                        <m:sSubSupPr>
                          <m:ctrlP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br>
                  <a:rPr lang="en-US" i="1" dirty="0">
                    <a:solidFill>
                      <a:schemeClr val="accent2"/>
                    </a:solidFill>
                    <a:latin typeface="Cambria Math" panose="02040503050406030204" pitchFamily="18" charset="0"/>
                  </a:rPr>
                </a:br>
                <a:endParaRPr lang="en-US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4AE68F2-109B-4DA0-C13B-BA7DF8BC00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1226" y="2871950"/>
                <a:ext cx="5213555" cy="336952"/>
              </a:xfrm>
              <a:prstGeom prst="rect">
                <a:avLst/>
              </a:prstGeom>
              <a:blipFill>
                <a:blip r:embed="rId5"/>
                <a:stretch>
                  <a:fillRect t="-7407" b="-407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5AF1D753-6A6C-8E55-0715-E60A04DAA4A7}"/>
              </a:ext>
            </a:extLst>
          </p:cNvPr>
          <p:cNvSpPr txBox="1"/>
          <p:nvPr/>
        </p:nvSpPr>
        <p:spPr>
          <a:xfrm>
            <a:off x="8716297" y="1879965"/>
            <a:ext cx="3942105" cy="14219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Barrier only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DPC only </a:t>
            </a:r>
            <a:r>
              <a:rPr lang="en-US" dirty="0">
                <a:solidFill>
                  <a:schemeClr val="accent2"/>
                </a:solidFill>
              </a:rPr>
              <a:t>(poorly trained)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ZCBF+DPC </a:t>
            </a:r>
            <a:r>
              <a:rPr lang="en-US" dirty="0">
                <a:solidFill>
                  <a:schemeClr val="accent2"/>
                </a:solidFill>
              </a:rPr>
              <a:t>(poorly trained)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C000"/>
                </a:solidFill>
              </a:rPr>
              <a:t>ZCBF+DPC </a:t>
            </a:r>
            <a:r>
              <a:rPr lang="en-US" dirty="0">
                <a:solidFill>
                  <a:schemeClr val="accent2"/>
                </a:solidFill>
              </a:rPr>
              <a:t>(ideally trained)</a:t>
            </a:r>
          </a:p>
        </p:txBody>
      </p:sp>
    </p:spTree>
    <p:extLst>
      <p:ext uri="{BB962C8B-B14F-4D97-AF65-F5344CB8AC3E}">
        <p14:creationId xmlns:p14="http://schemas.microsoft.com/office/powerpoint/2010/main" val="372091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546BB2-4CC2-D942-9DED-87753B0AA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8348D-F2D3-AB47-AE2A-1D59B1E58D64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C70780-77B1-6A40-A1D6-E65D07D77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Directions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FD01EF1B-7722-1F40-9F18-20A7A42EE607}"/>
                  </a:ext>
                </a:extLst>
              </p:cNvPr>
              <p:cNvSpPr>
                <a:spLocks noGrp="1"/>
              </p:cNvSpPr>
              <p:nvPr>
                <p:ph sz="quarter" idx="20"/>
              </p:nvPr>
            </p:nvSpPr>
            <p:spPr>
              <a:xfrm>
                <a:off x="1235892" y="2072150"/>
                <a:ext cx="6799006" cy="5486401"/>
              </a:xfrm>
            </p:spPr>
            <p:txBody>
              <a:bodyPr/>
              <a:lstStyle/>
              <a:p>
                <a:r>
                  <a:rPr lang="en-US" sz="2400" dirty="0">
                    <a:solidFill>
                      <a:schemeClr val="accent2"/>
                    </a:solidFill>
                  </a:rPr>
                  <a:t>Extend to more general systems, higher order: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sz="2400" b="0" i="1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400" b="0" i="1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0" i="1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2400" b="0" i="1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>
                  <a:solidFill>
                    <a:schemeClr val="accent2"/>
                  </a:solidFill>
                </a:endParaRPr>
              </a:p>
              <a:p>
                <a:r>
                  <a:rPr lang="en-US" sz="2400" dirty="0">
                    <a:solidFill>
                      <a:schemeClr val="accent2"/>
                    </a:solidFill>
                  </a:rPr>
                  <a:t>Synthesize ZCBFs via learning methods with guarantees</a:t>
                </a:r>
              </a:p>
              <a:p>
                <a:r>
                  <a:rPr lang="en-US" sz="2400" dirty="0">
                    <a:solidFill>
                      <a:schemeClr val="accent2"/>
                    </a:solidFill>
                  </a:rPr>
                  <a:t>Certify safety for </a:t>
                </a:r>
                <a:r>
                  <a:rPr lang="en-US" sz="2400">
                    <a:solidFill>
                      <a:schemeClr val="accent2"/>
                    </a:solidFill>
                  </a:rPr>
                  <a:t>learning-based controllers</a:t>
                </a:r>
                <a:endParaRPr lang="en-US" sz="240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FD01EF1B-7722-1F40-9F18-20A7A42EE60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20"/>
              </p:nvPr>
            </p:nvSpPr>
            <p:spPr>
              <a:xfrm>
                <a:off x="1235892" y="2072150"/>
                <a:ext cx="6799006" cy="5486401"/>
              </a:xfrm>
              <a:blipFill>
                <a:blip r:embed="rId2"/>
                <a:stretch>
                  <a:fillRect l="-1306" t="-1617" r="-16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75AEF41B-E57C-A748-801E-160AB0705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898" y="1641486"/>
            <a:ext cx="6595502" cy="494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87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Implementation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8348D-F2D3-AB47-AE2A-1D59B1E58D64}" type="slidenum">
              <a:rPr lang="en-GB" smtClean="0"/>
              <a:pPr/>
              <a:t>12</a:t>
            </a:fld>
            <a:endParaRPr lang="en-GB"/>
          </a:p>
        </p:txBody>
      </p:sp>
      <p:pic>
        <p:nvPicPr>
          <p:cNvPr id="5" name="NOMINAL_sped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98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4630400" cy="8229602"/>
          </a:xfrm>
          <a:prstGeom prst="rect">
            <a:avLst/>
          </a:prstGeom>
        </p:spPr>
      </p:pic>
      <p:sp>
        <p:nvSpPr>
          <p:cNvPr id="6" name="Rubrik 7">
            <a:extLst>
              <a:ext uri="{FF2B5EF4-FFF2-40B4-BE49-F238E27FC236}">
                <a16:creationId xmlns:a16="http://schemas.microsoft.com/office/drawing/2014/main" id="{387555E4-1462-704B-824D-672352429B62}"/>
              </a:ext>
            </a:extLst>
          </p:cNvPr>
          <p:cNvSpPr txBox="1">
            <a:spLocks/>
          </p:cNvSpPr>
          <p:nvPr/>
        </p:nvSpPr>
        <p:spPr>
          <a:xfrm>
            <a:off x="-13673" y="7297421"/>
            <a:ext cx="12085320" cy="1076960"/>
          </a:xfrm>
          <a:prstGeom prst="rect">
            <a:avLst/>
          </a:prstGeom>
        </p:spPr>
        <p:txBody>
          <a:bodyPr vert="horz" lIns="146304" tIns="73152" rIns="146304" bIns="73152" rtlCol="0" anchor="ctr">
            <a:no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sz="2880">
                <a:solidFill>
                  <a:srgbClr val="00B0F0"/>
                </a:solidFill>
              </a:rPr>
              <a:t>Demonstration 1: Nominal Control Only</a:t>
            </a:r>
          </a:p>
        </p:txBody>
      </p:sp>
    </p:spTree>
    <p:extLst>
      <p:ext uri="{BB962C8B-B14F-4D97-AF65-F5344CB8AC3E}">
        <p14:creationId xmlns:p14="http://schemas.microsoft.com/office/powerpoint/2010/main" val="7308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8348D-F2D3-AB47-AE2A-1D59B1E58D64}" type="slidenum">
              <a:rPr lang="en-GB" smtClean="0"/>
              <a:pPr/>
              <a:t>13</a:t>
            </a:fld>
            <a:endParaRPr lang="en-GB"/>
          </a:p>
        </p:txBody>
      </p:sp>
      <p:pic>
        <p:nvPicPr>
          <p:cNvPr id="5" name="BARRIER_small_sp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4630402" cy="8229600"/>
          </a:xfrm>
          <a:prstGeom prst="rect">
            <a:avLst/>
          </a:prstGeom>
        </p:spPr>
      </p:pic>
      <p:sp>
        <p:nvSpPr>
          <p:cNvPr id="6" name="Rubrik 7">
            <a:extLst>
              <a:ext uri="{FF2B5EF4-FFF2-40B4-BE49-F238E27FC236}">
                <a16:creationId xmlns:a16="http://schemas.microsoft.com/office/drawing/2014/main" id="{387555E4-1462-704B-824D-672352429B62}"/>
              </a:ext>
            </a:extLst>
          </p:cNvPr>
          <p:cNvSpPr txBox="1">
            <a:spLocks/>
          </p:cNvSpPr>
          <p:nvPr/>
        </p:nvSpPr>
        <p:spPr>
          <a:xfrm>
            <a:off x="1" y="7297421"/>
            <a:ext cx="12085320" cy="1076960"/>
          </a:xfrm>
          <a:prstGeom prst="rect">
            <a:avLst/>
          </a:prstGeom>
        </p:spPr>
        <p:txBody>
          <a:bodyPr vert="horz" lIns="146304" tIns="73152" rIns="146304" bIns="73152" rtlCol="0" anchor="ctr">
            <a:no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sz="2880">
                <a:solidFill>
                  <a:srgbClr val="00B0F0"/>
                </a:solidFill>
              </a:rPr>
              <a:t>Demonstration 2: Proposed Control Law</a:t>
            </a:r>
          </a:p>
        </p:txBody>
      </p:sp>
    </p:spTree>
    <p:extLst>
      <p:ext uri="{BB962C8B-B14F-4D97-AF65-F5344CB8AC3E}">
        <p14:creationId xmlns:p14="http://schemas.microsoft.com/office/powerpoint/2010/main" val="90305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8348D-F2D3-AB47-AE2A-1D59B1E58D64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Motivation: </a:t>
            </a:r>
            <a:r>
              <a:rPr lang="sv-SE" dirty="0" err="1"/>
              <a:t>Safety-Critical</a:t>
            </a:r>
            <a:r>
              <a:rPr lang="sv-SE" dirty="0"/>
              <a:t> Control</a:t>
            </a:r>
            <a:endParaRPr lang="en-US" dirty="0"/>
          </a:p>
        </p:txBody>
      </p:sp>
      <p:pic>
        <p:nvPicPr>
          <p:cNvPr id="1026" name="Picture 2" descr="A ‘collaborative’ rob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275" y="1579603"/>
            <a:ext cx="5180049" cy="316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35076" y="2100635"/>
            <a:ext cx="696908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400" dirty="0" err="1"/>
              <a:t>Increased</a:t>
            </a:r>
            <a:r>
              <a:rPr lang="sv-SE" sz="2400" dirty="0"/>
              <a:t> automation in human </a:t>
            </a:r>
            <a:r>
              <a:rPr lang="sv-SE" sz="2400" dirty="0" err="1"/>
              <a:t>environments</a:t>
            </a:r>
            <a:endParaRPr lang="sv-SE" sz="2400" dirty="0"/>
          </a:p>
          <a:p>
            <a:pPr marL="1188720" lvl="1" indent="-457200">
              <a:buFont typeface="Arial" panose="020B0604020202020204" pitchFamily="34" charset="0"/>
              <a:buChar char="•"/>
            </a:pPr>
            <a:r>
              <a:rPr lang="sv-SE" sz="2400" dirty="0"/>
              <a:t>Robots</a:t>
            </a:r>
          </a:p>
          <a:p>
            <a:pPr marL="1188720" lvl="1" indent="-457200">
              <a:buFont typeface="Arial" panose="020B0604020202020204" pitchFamily="34" charset="0"/>
              <a:buChar char="•"/>
            </a:pPr>
            <a:r>
              <a:rPr lang="sv-SE" sz="2400" dirty="0" err="1"/>
              <a:t>Automated</a:t>
            </a:r>
            <a:r>
              <a:rPr lang="sv-SE" sz="2400" dirty="0"/>
              <a:t> </a:t>
            </a:r>
            <a:r>
              <a:rPr lang="sv-SE" sz="2400" dirty="0" err="1"/>
              <a:t>vehicles</a:t>
            </a:r>
            <a:endParaRPr lang="sv-SE" sz="2400" dirty="0"/>
          </a:p>
          <a:p>
            <a:pPr marL="1188720" lvl="1" indent="-457200">
              <a:buFont typeface="Arial" panose="020B0604020202020204" pitchFamily="34" charset="0"/>
              <a:buChar char="•"/>
            </a:pPr>
            <a:endParaRPr lang="sv-SE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400" dirty="0" err="1"/>
              <a:t>Prevent</a:t>
            </a:r>
            <a:r>
              <a:rPr lang="sv-SE" sz="2400" dirty="0"/>
              <a:t> system </a:t>
            </a:r>
            <a:r>
              <a:rPr lang="sv-SE" sz="2400" dirty="0" err="1"/>
              <a:t>damage</a:t>
            </a:r>
            <a:endParaRPr lang="sv-SE" sz="2400" dirty="0"/>
          </a:p>
          <a:p>
            <a:endParaRPr lang="sv-SE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400" dirty="0"/>
              <a:t>Task </a:t>
            </a:r>
            <a:r>
              <a:rPr lang="sv-SE" sz="2400" dirty="0" err="1"/>
              <a:t>specifications</a:t>
            </a:r>
            <a:r>
              <a:rPr lang="sv-SE" sz="2400" dirty="0"/>
              <a:t> (not just </a:t>
            </a:r>
            <a:r>
              <a:rPr lang="sv-SE" sz="2400" dirty="0" err="1"/>
              <a:t>stability</a:t>
            </a:r>
            <a:r>
              <a:rPr lang="sv-SE" sz="2400" dirty="0"/>
              <a:t>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055695" y="5793881"/>
            <a:ext cx="3409827" cy="779502"/>
          </a:xfrm>
          <a:prstGeom prst="roundRect">
            <a:avLst/>
          </a:prstGeom>
          <a:solidFill>
            <a:srgbClr val="00B0F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3456" dirty="0" err="1">
                <a:solidFill>
                  <a:srgbClr val="FF0000"/>
                </a:solidFill>
              </a:rPr>
              <a:t>Safety</a:t>
            </a:r>
            <a:r>
              <a:rPr lang="sv-SE" sz="3456" dirty="0">
                <a:solidFill>
                  <a:srgbClr val="FF0000"/>
                </a:solidFill>
              </a:rPr>
              <a:t> is </a:t>
            </a:r>
            <a:r>
              <a:rPr lang="sv-SE" sz="3456" dirty="0" err="1">
                <a:solidFill>
                  <a:srgbClr val="FF0000"/>
                </a:solidFill>
              </a:rPr>
              <a:t>Critical</a:t>
            </a:r>
            <a:endParaRPr lang="en-US" sz="3456" dirty="0">
              <a:solidFill>
                <a:srgbClr val="FF0000"/>
              </a:solidFill>
            </a:endParaRPr>
          </a:p>
        </p:txBody>
      </p:sp>
      <p:pic>
        <p:nvPicPr>
          <p:cNvPr id="8" name="Picture 2" descr="A Fork in Road: How automated cars might make traffic a dream or a  nightmare... &amp;amp; one solution">
            <a:extLst>
              <a:ext uri="{FF2B5EF4-FFF2-40B4-BE49-F238E27FC236}">
                <a16:creationId xmlns:a16="http://schemas.microsoft.com/office/drawing/2014/main" id="{783BF7F8-F4A5-B240-8E68-D3A4C4F7C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162" y="5156104"/>
            <a:ext cx="5202273" cy="249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019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DF660B47-1408-7928-B49B-0D39A37FB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4585" y="4308839"/>
            <a:ext cx="5278615" cy="328144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057AD31-0420-455D-E024-4E4BDD317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EAA19C2-0CBE-730B-A361-D70F6D2A5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Predictive Control (MPC)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A2C991A-65F9-52B0-43F8-EC14CCD4E4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0415" y="1801064"/>
            <a:ext cx="4000896" cy="3030589"/>
          </a:xfrm>
          <a:prstGeom prst="rect">
            <a:avLst/>
          </a:prstGeom>
        </p:spPr>
      </p:pic>
      <p:pic>
        <p:nvPicPr>
          <p:cNvPr id="17" name="Picture 4" descr="Part 1: Background and Intro to MPC | Bloggy Blog">
            <a:extLst>
              <a:ext uri="{FF2B5EF4-FFF2-40B4-BE49-F238E27FC236}">
                <a16:creationId xmlns:a16="http://schemas.microsoft.com/office/drawing/2014/main" id="{88DB1087-867B-4258-B2D2-975642C62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235" y="1951132"/>
            <a:ext cx="4246567" cy="2360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E44AB27-E552-16E3-E657-F0915839F7CD}"/>
              </a:ext>
            </a:extLst>
          </p:cNvPr>
          <p:cNvSpPr txBox="1"/>
          <p:nvPr/>
        </p:nvSpPr>
        <p:spPr>
          <a:xfrm>
            <a:off x="1905837" y="5039997"/>
            <a:ext cx="5610472" cy="17466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150" b="1" dirty="0"/>
              <a:t>Model Predictive Control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50" dirty="0"/>
              <a:t>Advanced optimal control</a:t>
            </a:r>
            <a:endParaRPr lang="en-US" sz="2150" dirty="0"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50" dirty="0"/>
              <a:t>First devised for process control in 1970’s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50" dirty="0">
                <a:solidFill>
                  <a:srgbClr val="00B050"/>
                </a:solidFill>
                <a:cs typeface="Arial"/>
              </a:rPr>
              <a:t>Handles constraints and optimality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50" dirty="0">
                <a:solidFill>
                  <a:srgbClr val="FF0000"/>
                </a:solidFill>
                <a:cs typeface="Arial"/>
              </a:rPr>
              <a:t>Computationally expensive</a:t>
            </a:r>
          </a:p>
        </p:txBody>
      </p:sp>
      <p:sp>
        <p:nvSpPr>
          <p:cNvPr id="20" name="TextBox 2">
            <a:extLst>
              <a:ext uri="{FF2B5EF4-FFF2-40B4-BE49-F238E27FC236}">
                <a16:creationId xmlns:a16="http://schemas.microsoft.com/office/drawing/2014/main" id="{C451CCCA-8ECD-56C4-4AEC-9BC5ED96F952}"/>
              </a:ext>
            </a:extLst>
          </p:cNvPr>
          <p:cNvSpPr txBox="1"/>
          <p:nvPr/>
        </p:nvSpPr>
        <p:spPr>
          <a:xfrm>
            <a:off x="8076235" y="4714778"/>
            <a:ext cx="914400" cy="42319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150" dirty="0">
                <a:solidFill>
                  <a:srgbClr val="00B0F0"/>
                </a:solidFill>
                <a:cs typeface="Arial"/>
              </a:rPr>
              <a:t>Cost: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21" name="TextBox 3">
            <a:extLst>
              <a:ext uri="{FF2B5EF4-FFF2-40B4-BE49-F238E27FC236}">
                <a16:creationId xmlns:a16="http://schemas.microsoft.com/office/drawing/2014/main" id="{73936828-8846-E7AA-E4F3-9C06DD38B7CC}"/>
              </a:ext>
            </a:extLst>
          </p:cNvPr>
          <p:cNvSpPr txBox="1"/>
          <p:nvPr/>
        </p:nvSpPr>
        <p:spPr>
          <a:xfrm>
            <a:off x="8076235" y="5490120"/>
            <a:ext cx="1046243" cy="42319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50" dirty="0">
                <a:solidFill>
                  <a:srgbClr val="00B0F0"/>
                </a:solidFill>
                <a:cs typeface="Arial"/>
              </a:rPr>
              <a:t>Model: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22" name="TextBox 4">
            <a:extLst>
              <a:ext uri="{FF2B5EF4-FFF2-40B4-BE49-F238E27FC236}">
                <a16:creationId xmlns:a16="http://schemas.microsoft.com/office/drawing/2014/main" id="{CE3E0350-BB58-1EB6-404A-5EDD0123B1E2}"/>
              </a:ext>
            </a:extLst>
          </p:cNvPr>
          <p:cNvSpPr txBox="1"/>
          <p:nvPr/>
        </p:nvSpPr>
        <p:spPr>
          <a:xfrm>
            <a:off x="8076235" y="6158500"/>
            <a:ext cx="1729149" cy="42319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50" dirty="0">
                <a:solidFill>
                  <a:srgbClr val="00B0F0"/>
                </a:solidFill>
                <a:cs typeface="Arial"/>
              </a:rPr>
              <a:t>Constraints:</a:t>
            </a:r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55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12A5A3C-037C-F879-23CB-ED69FC5CD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95D5435-C29E-A956-3B43-BC7250B2F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Differentiable Predictive Control (DPC)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2CDFC0-3693-C780-80DA-2A7A2B908571}"/>
              </a:ext>
            </a:extLst>
          </p:cNvPr>
          <p:cNvSpPr/>
          <p:nvPr/>
        </p:nvSpPr>
        <p:spPr>
          <a:xfrm>
            <a:off x="1504619" y="1754958"/>
            <a:ext cx="12261479" cy="46166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/>
              <a:t>F</a:t>
            </a:r>
            <a:r>
              <a:rPr lang="en-US" sz="2400" b="1">
                <a:solidFill>
                  <a:schemeClr val="dk1"/>
                </a:solidFill>
              </a:rPr>
              <a:t>rom data to optimized control policy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16035C0-F30F-96C6-02E4-0485D1B8AA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860" y="2909851"/>
            <a:ext cx="5278615" cy="326328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40F06-649A-94B6-0527-0160BAF7E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3769" y="2909851"/>
            <a:ext cx="5278615" cy="328144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C449EE6-F41F-9697-692A-A4C3814062A2}"/>
              </a:ext>
            </a:extLst>
          </p:cNvPr>
          <p:cNvSpPr txBox="1"/>
          <p:nvPr/>
        </p:nvSpPr>
        <p:spPr>
          <a:xfrm>
            <a:off x="3722858" y="2456525"/>
            <a:ext cx="800219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MPC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1E15949-F088-B177-7187-EF96274F491D}"/>
              </a:ext>
            </a:extLst>
          </p:cNvPr>
          <p:cNvSpPr txBox="1"/>
          <p:nvPr/>
        </p:nvSpPr>
        <p:spPr>
          <a:xfrm>
            <a:off x="9838998" y="2447760"/>
            <a:ext cx="769763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DPC</a:t>
            </a:r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DF30C400-198F-9ACD-89F5-A3B733A03599}"/>
              </a:ext>
            </a:extLst>
          </p:cNvPr>
          <p:cNvSpPr/>
          <p:nvPr/>
        </p:nvSpPr>
        <p:spPr>
          <a:xfrm>
            <a:off x="6673180" y="330658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53199F0-DA24-173B-BD71-53297B15DB65}"/>
              </a:ext>
            </a:extLst>
          </p:cNvPr>
          <p:cNvCxnSpPr>
            <a:cxnSpLocks/>
          </p:cNvCxnSpPr>
          <p:nvPr/>
        </p:nvCxnSpPr>
        <p:spPr>
          <a:xfrm>
            <a:off x="1883769" y="6368280"/>
            <a:ext cx="11488993" cy="0"/>
          </a:xfrm>
          <a:prstGeom prst="line">
            <a:avLst/>
          </a:prstGeom>
          <a:ln w="444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803F70F3-21B1-6BDF-A1DD-8D8EDD5759FA}"/>
              </a:ext>
            </a:extLst>
          </p:cNvPr>
          <p:cNvSpPr/>
          <p:nvPr/>
        </p:nvSpPr>
        <p:spPr>
          <a:xfrm>
            <a:off x="6905708" y="7702392"/>
            <a:ext cx="73152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 err="1"/>
              <a:t>Drgona</a:t>
            </a:r>
            <a:r>
              <a:rPr lang="en-US" sz="1100" dirty="0"/>
              <a:t>, Jan, Karol </a:t>
            </a:r>
            <a:r>
              <a:rPr lang="en-US" sz="1100" dirty="0" err="1"/>
              <a:t>Kis</a:t>
            </a:r>
            <a:r>
              <a:rPr lang="en-US" sz="1100" dirty="0"/>
              <a:t>, Aaron </a:t>
            </a:r>
            <a:r>
              <a:rPr lang="en-US" sz="1100" dirty="0" err="1"/>
              <a:t>Tuor</a:t>
            </a:r>
            <a:r>
              <a:rPr lang="en-US" sz="1100" dirty="0"/>
              <a:t>, </a:t>
            </a:r>
            <a:r>
              <a:rPr lang="en-US" sz="1100" dirty="0" err="1"/>
              <a:t>Draguna</a:t>
            </a:r>
            <a:r>
              <a:rPr lang="en-US" sz="1100" dirty="0"/>
              <a:t> </a:t>
            </a:r>
            <a:r>
              <a:rPr lang="en-US" sz="1100" dirty="0" err="1"/>
              <a:t>Vrabie</a:t>
            </a:r>
            <a:r>
              <a:rPr lang="en-US" sz="1100" dirty="0"/>
              <a:t>, and Martin </a:t>
            </a:r>
            <a:r>
              <a:rPr lang="en-US" sz="1100" dirty="0" err="1"/>
              <a:t>Klauco</a:t>
            </a:r>
            <a:r>
              <a:rPr lang="en-US" sz="1100" dirty="0"/>
              <a:t>. “Deep Learning Alternative to Explicit Model Predictive Control for Unknown Nonlinear Systems.” 2021. </a:t>
            </a:r>
            <a:r>
              <a:rPr lang="en-US" sz="1100" dirty="0">
                <a:hlinkClick r:id="rId4"/>
              </a:rPr>
              <a:t>http://arxiv.org/abs/2011.03699</a:t>
            </a:r>
            <a:r>
              <a:rPr lang="en-US" sz="1100" dirty="0"/>
              <a:t>.</a:t>
            </a:r>
            <a:endParaRPr lang="en-US" sz="1100" dirty="0">
              <a:effectLst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FB5C10D-5346-BBBE-FD6A-65416FAB6DA1}"/>
              </a:ext>
            </a:extLst>
          </p:cNvPr>
          <p:cNvSpPr/>
          <p:nvPr/>
        </p:nvSpPr>
        <p:spPr>
          <a:xfrm>
            <a:off x="7930480" y="6412545"/>
            <a:ext cx="73152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89154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B050"/>
                </a:solidFill>
              </a:rPr>
              <a:t>Theoretical connection with MPC </a:t>
            </a:r>
          </a:p>
          <a:p>
            <a:pPr marL="89154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B050"/>
                </a:solidFill>
              </a:rPr>
              <a:t>Offline computation, no online optimization</a:t>
            </a:r>
          </a:p>
          <a:p>
            <a:pPr marL="89154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B050"/>
                </a:solidFill>
              </a:rPr>
              <a:t>Time-varying reference/constraints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A679F0-D2F0-ACBE-ED57-B485E7987858}"/>
              </a:ext>
            </a:extLst>
          </p:cNvPr>
          <p:cNvSpPr/>
          <p:nvPr/>
        </p:nvSpPr>
        <p:spPr>
          <a:xfrm>
            <a:off x="1927549" y="6478310"/>
            <a:ext cx="73152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B050"/>
                </a:solidFill>
                <a:cs typeface="Arial"/>
              </a:rPr>
              <a:t>Handles constraints and optimality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cs typeface="Arial"/>
              </a:rPr>
              <a:t>Computationally expensive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9506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12A5A3C-037C-F879-23CB-ED69FC5CD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95D5435-C29E-A956-3B43-BC7250B2F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Differentiable Predictive Control (DPC)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22FC784-7D0A-FB34-01F5-7639ABAC7C57}"/>
              </a:ext>
            </a:extLst>
          </p:cNvPr>
          <p:cNvGrpSpPr/>
          <p:nvPr/>
        </p:nvGrpSpPr>
        <p:grpSpPr>
          <a:xfrm>
            <a:off x="1307436" y="2386892"/>
            <a:ext cx="12686861" cy="3941983"/>
            <a:chOff x="1307435" y="3248869"/>
            <a:chExt cx="12686861" cy="3941983"/>
          </a:xfrm>
        </p:grpSpPr>
        <p:sp>
          <p:nvSpPr>
            <p:cNvPr id="6" name="AutoShape 2">
              <a:extLst>
                <a:ext uri="{FF2B5EF4-FFF2-40B4-BE49-F238E27FC236}">
                  <a16:creationId xmlns:a16="http://schemas.microsoft.com/office/drawing/2014/main" id="{9B369A92-529F-B22A-B67B-FD053A09656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217914" y="4419761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7" name="Picture 6" descr="Diagram&#10;&#10;Description automatically generated">
              <a:extLst>
                <a:ext uri="{FF2B5EF4-FFF2-40B4-BE49-F238E27FC236}">
                  <a16:creationId xmlns:a16="http://schemas.microsoft.com/office/drawing/2014/main" id="{85255DCB-C331-3911-CFA9-DB1842F1FF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2848" t="9680"/>
            <a:stretch/>
          </p:blipFill>
          <p:spPr>
            <a:xfrm>
              <a:off x="3880135" y="3248869"/>
              <a:ext cx="10114161" cy="3941983"/>
            </a:xfrm>
            <a:prstGeom prst="rect">
              <a:avLst/>
            </a:prstGeom>
          </p:spPr>
        </p:pic>
        <p:pic>
          <p:nvPicPr>
            <p:cNvPr id="8" name="Picture 7" descr="Diagram&#10;&#10;Description automatically generated">
              <a:extLst>
                <a:ext uri="{FF2B5EF4-FFF2-40B4-BE49-F238E27FC236}">
                  <a16:creationId xmlns:a16="http://schemas.microsoft.com/office/drawing/2014/main" id="{DED6EC82-4B27-C0B3-6720-D752836A4D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66518" r="76784"/>
            <a:stretch/>
          </p:blipFill>
          <p:spPr>
            <a:xfrm>
              <a:off x="1307435" y="4914900"/>
              <a:ext cx="2859582" cy="1373040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762CDFC0-3693-C780-80DA-2A7A2B908571}"/>
              </a:ext>
            </a:extLst>
          </p:cNvPr>
          <p:cNvSpPr/>
          <p:nvPr/>
        </p:nvSpPr>
        <p:spPr>
          <a:xfrm>
            <a:off x="1504619" y="1754958"/>
            <a:ext cx="12261479" cy="46166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/>
              <a:t>F</a:t>
            </a:r>
            <a:r>
              <a:rPr lang="en-US" sz="2400" b="1">
                <a:solidFill>
                  <a:schemeClr val="dk1"/>
                </a:solidFill>
              </a:rPr>
              <a:t>rom data to optimized control policy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758032-0439-B240-FED7-5193D44DFD19}"/>
              </a:ext>
            </a:extLst>
          </p:cNvPr>
          <p:cNvSpPr/>
          <p:nvPr/>
        </p:nvSpPr>
        <p:spPr>
          <a:xfrm>
            <a:off x="712618" y="6451951"/>
            <a:ext cx="7315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9154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Limited guarantees of stability/constraint satisfaction</a:t>
            </a:r>
          </a:p>
          <a:p>
            <a:pPr marL="89154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No robustness to perturbations (e.g. model uncertainty)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DBF23F5-86A4-96E7-1B95-59CCCA425AEE}"/>
              </a:ext>
            </a:extLst>
          </p:cNvPr>
          <p:cNvCxnSpPr>
            <a:cxnSpLocks/>
          </p:cNvCxnSpPr>
          <p:nvPr/>
        </p:nvCxnSpPr>
        <p:spPr>
          <a:xfrm>
            <a:off x="1883769" y="6368280"/>
            <a:ext cx="11488993" cy="0"/>
          </a:xfrm>
          <a:prstGeom prst="line">
            <a:avLst/>
          </a:prstGeom>
          <a:ln w="444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EF51F888-98DB-DE99-7234-73A75CB0A5BC}"/>
              </a:ext>
            </a:extLst>
          </p:cNvPr>
          <p:cNvSpPr/>
          <p:nvPr/>
        </p:nvSpPr>
        <p:spPr>
          <a:xfrm>
            <a:off x="6905708" y="7702392"/>
            <a:ext cx="73152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 err="1"/>
              <a:t>Drgona</a:t>
            </a:r>
            <a:r>
              <a:rPr lang="en-US" sz="1100" dirty="0"/>
              <a:t>, Jan, Karol </a:t>
            </a:r>
            <a:r>
              <a:rPr lang="en-US" sz="1100" dirty="0" err="1"/>
              <a:t>Kis</a:t>
            </a:r>
            <a:r>
              <a:rPr lang="en-US" sz="1100" dirty="0"/>
              <a:t>, Aaron </a:t>
            </a:r>
            <a:r>
              <a:rPr lang="en-US" sz="1100" dirty="0" err="1"/>
              <a:t>Tuor</a:t>
            </a:r>
            <a:r>
              <a:rPr lang="en-US" sz="1100" dirty="0"/>
              <a:t>, </a:t>
            </a:r>
            <a:r>
              <a:rPr lang="en-US" sz="1100" dirty="0" err="1"/>
              <a:t>Draguna</a:t>
            </a:r>
            <a:r>
              <a:rPr lang="en-US" sz="1100" dirty="0"/>
              <a:t> </a:t>
            </a:r>
            <a:r>
              <a:rPr lang="en-US" sz="1100" dirty="0" err="1"/>
              <a:t>Vrabie</a:t>
            </a:r>
            <a:r>
              <a:rPr lang="en-US" sz="1100" dirty="0"/>
              <a:t>, and Martin </a:t>
            </a:r>
            <a:r>
              <a:rPr lang="en-US" sz="1100" dirty="0" err="1"/>
              <a:t>Klauco</a:t>
            </a:r>
            <a:r>
              <a:rPr lang="en-US" sz="1100" dirty="0"/>
              <a:t>. “Deep Learning Alternative to Explicit Model Predictive Control for Unknown Nonlinear Systems.” 2021. </a:t>
            </a:r>
            <a:r>
              <a:rPr lang="en-US" sz="1100" dirty="0">
                <a:hlinkClick r:id="rId3"/>
              </a:rPr>
              <a:t>http://arxiv.org/abs/2011.03699</a:t>
            </a:r>
            <a:r>
              <a:rPr lang="en-US" sz="1100" dirty="0"/>
              <a:t>.</a:t>
            </a:r>
            <a:endParaRPr lang="en-US" sz="1100" dirty="0">
              <a:effectLst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5574DA4-6088-09EE-0B3E-2D0D2DB2037A}"/>
              </a:ext>
            </a:extLst>
          </p:cNvPr>
          <p:cNvSpPr/>
          <p:nvPr/>
        </p:nvSpPr>
        <p:spPr>
          <a:xfrm>
            <a:off x="7930480" y="6412545"/>
            <a:ext cx="73152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89154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B050"/>
                </a:solidFill>
              </a:rPr>
              <a:t>Theoretical connection with MPC </a:t>
            </a:r>
          </a:p>
          <a:p>
            <a:pPr marL="89154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B050"/>
                </a:solidFill>
              </a:rPr>
              <a:t>Offline computation, no online optimization</a:t>
            </a:r>
          </a:p>
          <a:p>
            <a:pPr marL="89154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B050"/>
                </a:solidFill>
              </a:rPr>
              <a:t>Time-varying reference/constraints </a:t>
            </a:r>
          </a:p>
        </p:txBody>
      </p:sp>
    </p:spTree>
    <p:extLst>
      <p:ext uri="{BB962C8B-B14F-4D97-AF65-F5344CB8AC3E}">
        <p14:creationId xmlns:p14="http://schemas.microsoft.com/office/powerpoint/2010/main" val="286735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C11FF9-BD20-D447-A5CF-405F1A47D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8348D-F2D3-AB47-AE2A-1D59B1E58D64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2916D5-CA12-4047-8F3B-CBB9BAB70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Zeroing Control Barrier Functions (ZCBFs)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6FA27C7-B780-D34E-932A-368AAF75158A}"/>
                  </a:ext>
                </a:extLst>
              </p:cNvPr>
              <p:cNvSpPr/>
              <p:nvPr/>
            </p:nvSpPr>
            <p:spPr>
              <a:xfrm>
                <a:off x="1053186" y="2200508"/>
                <a:ext cx="14126976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accent2"/>
                    </a:solidFill>
                    <a:ea typeface="Cambria Math" panose="02040503050406030204" pitchFamily="18" charset="0"/>
                  </a:rPr>
                  <a:t>Define a ‘corrective action’ to ensure safety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accent2"/>
                    </a:solidFill>
                    <a:ea typeface="Cambria Math" panose="02040503050406030204" pitchFamily="18" charset="0"/>
                  </a:rPr>
                  <a:t>System dynamics: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accent2"/>
                    </a:solidFill>
                    <a:ea typeface="Cambria Math" panose="02040503050406030204" pitchFamily="18" charset="0"/>
                  </a:rPr>
                  <a:t>Barrier function and safe set: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𝒞</m:t>
                    </m:r>
                    <m:r>
                      <a:rPr lang="en-AU" sz="2400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AU" sz="2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2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AU" sz="2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AU" sz="2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∈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ℝ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  <m:r>
                          <a:rPr lang="en-AU" sz="2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:  </m:t>
                        </m:r>
                        <m:r>
                          <a:rPr lang="en-US" sz="2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  <m:d>
                          <m:dPr>
                            <m:ctrlPr>
                              <a:rPr lang="en-US" sz="24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≥0</m:t>
                        </m:r>
                        <m:r>
                          <a:rPr lang="en-AU" sz="2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sz="2400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  </m:t>
                    </m:r>
                    <m:r>
                      <a:rPr lang="en-US" sz="2400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  <m:r>
                      <a:rPr lang="en-US" sz="2400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sz="2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sz="2400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400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endParaRPr lang="en-US" sz="2400" dirty="0">
                  <a:solidFill>
                    <a:schemeClr val="accent2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accent2"/>
                    </a:solidFill>
                  </a:rPr>
                  <a:t>Provides robustness to perturbations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accent2"/>
                    </a:solidFill>
                  </a:rPr>
                  <a:t>Safety control:</a:t>
                </a: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6FA27C7-B780-D34E-932A-368AAF7515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186" y="2200508"/>
                <a:ext cx="14126976" cy="1938992"/>
              </a:xfrm>
              <a:prstGeom prst="rect">
                <a:avLst/>
              </a:prstGeom>
              <a:blipFill>
                <a:blip r:embed="rId2"/>
                <a:stretch>
                  <a:fillRect l="-629" t="-2614" b="-65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7521B40-1831-774E-A85B-C06D72CBFADF}"/>
                  </a:ext>
                </a:extLst>
              </p:cNvPr>
              <p:cNvSpPr/>
              <p:nvPr/>
            </p:nvSpPr>
            <p:spPr>
              <a:xfrm>
                <a:off x="4044573" y="2574875"/>
                <a:ext cx="262110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240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AU" sz="2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AU" sz="2400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AU" sz="2400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AU" sz="2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2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AU" sz="2400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AU" sz="2400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AU" sz="2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2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AU" sz="240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7521B40-1831-774E-A85B-C06D72CBFA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4573" y="2574875"/>
                <a:ext cx="2621102" cy="461665"/>
              </a:xfrm>
              <a:prstGeom prst="rect">
                <a:avLst/>
              </a:prstGeom>
              <a:blipFill>
                <a:blip r:embed="rId3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30D13AB2-B51F-4E49-9C21-E3D5B0AE79EB}"/>
              </a:ext>
            </a:extLst>
          </p:cNvPr>
          <p:cNvSpPr/>
          <p:nvPr/>
        </p:nvSpPr>
        <p:spPr>
          <a:xfrm>
            <a:off x="846034" y="7728872"/>
            <a:ext cx="13820154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40" dirty="0"/>
              <a:t>Ames, A.D., X. Xu, J.W. Grizzle, and P. </a:t>
            </a:r>
            <a:r>
              <a:rPr lang="en-US" sz="1440" dirty="0" err="1"/>
              <a:t>Tabuada</a:t>
            </a:r>
            <a:r>
              <a:rPr lang="en-US" sz="1440" dirty="0"/>
              <a:t>. “Control Barrier Function Based Quadratic Programs for Safety Critical Systems.” IEEE Transactions on Automatic Control 62, no. 8 (2017): 3861–76.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B8278C8-70A9-0F49-880A-13F1BE0C84B9}"/>
              </a:ext>
            </a:extLst>
          </p:cNvPr>
          <p:cNvGrpSpPr/>
          <p:nvPr/>
        </p:nvGrpSpPr>
        <p:grpSpPr>
          <a:xfrm>
            <a:off x="10335405" y="2435275"/>
            <a:ext cx="4112115" cy="5258794"/>
            <a:chOff x="6835775" y="1780248"/>
            <a:chExt cx="2570072" cy="328674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5928135-54D5-1C44-BC72-AA594156EC77}"/>
                </a:ext>
              </a:extLst>
            </p:cNvPr>
            <p:cNvGrpSpPr/>
            <p:nvPr/>
          </p:nvGrpSpPr>
          <p:grpSpPr>
            <a:xfrm>
              <a:off x="6835775" y="1780248"/>
              <a:ext cx="2570072" cy="3286746"/>
              <a:chOff x="5642412" y="530958"/>
              <a:chExt cx="3280178" cy="4276420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B612F61F-071A-264A-AF67-DB4BF4EBE756}"/>
                  </a:ext>
                </a:extLst>
              </p:cNvPr>
              <p:cNvGrpSpPr/>
              <p:nvPr/>
            </p:nvGrpSpPr>
            <p:grpSpPr>
              <a:xfrm>
                <a:off x="5642412" y="2765514"/>
                <a:ext cx="1058310" cy="1629922"/>
                <a:chOff x="767572" y="3370324"/>
                <a:chExt cx="1058310" cy="1629922"/>
              </a:xfrm>
            </p:grpSpPr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9E2361BC-F9A3-204F-B5F6-1610B81D1C43}"/>
                    </a:ext>
                  </a:extLst>
                </p:cNvPr>
                <p:cNvGrpSpPr/>
                <p:nvPr/>
              </p:nvGrpSpPr>
              <p:grpSpPr>
                <a:xfrm>
                  <a:off x="1231289" y="3370324"/>
                  <a:ext cx="594593" cy="684963"/>
                  <a:chOff x="856639" y="3111500"/>
                  <a:chExt cx="594593" cy="684963"/>
                </a:xfrm>
              </p:grpSpPr>
              <p:sp>
                <p:nvSpPr>
                  <p:cNvPr id="22" name="Oval 21">
                    <a:extLst>
                      <a:ext uri="{FF2B5EF4-FFF2-40B4-BE49-F238E27FC236}">
                        <a16:creationId xmlns:a16="http://schemas.microsoft.com/office/drawing/2014/main" id="{70F1A681-3AA3-A149-8BF6-4CC9FDB80A5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1022350" y="3111500"/>
                    <a:ext cx="241300" cy="241300"/>
                  </a:xfrm>
                  <a:prstGeom prst="ellipse">
                    <a:avLst/>
                  </a:prstGeom>
                  <a:solidFill>
                    <a:schemeClr val="tx1"/>
                  </a:solidFill>
                  <a:ln w="1587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rot="0" spcFirstLastPara="0" vertOverflow="overflow" horzOverflow="overflow" vert="horz" wrap="square" lIns="146304" tIns="73152" rIns="146304" bIns="73152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defTabSz="146304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80" dirty="0">
                      <a:ea typeface="ＭＳ Ｐゴシック" pitchFamily="-96" charset="-128"/>
                    </a:endParaRP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3" name="TextBox 22">
                        <a:extLst>
                          <a:ext uri="{FF2B5EF4-FFF2-40B4-BE49-F238E27FC236}">
                            <a16:creationId xmlns:a16="http://schemas.microsoft.com/office/drawing/2014/main" id="{2BB561C7-0D45-CB49-99E5-87E407B16667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856639" y="3288912"/>
                        <a:ext cx="594593" cy="50755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AU" sz="3456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sz="3456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AU" sz="3456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US" sz="3456" dirty="0"/>
                      </a:p>
                    </p:txBody>
                  </p:sp>
                </mc:Choice>
                <mc:Fallback xmlns="">
                  <p:sp>
                    <p:nvSpPr>
                      <p:cNvPr id="23" name="TextBox 22">
                        <a:extLst>
                          <a:ext uri="{FF2B5EF4-FFF2-40B4-BE49-F238E27FC236}">
                            <a16:creationId xmlns:a16="http://schemas.microsoft.com/office/drawing/2014/main" id="{2BB561C7-0D45-CB49-99E5-87E407B16667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856639" y="3288912"/>
                        <a:ext cx="594593" cy="507551"/>
                      </a:xfrm>
                      <a:prstGeom prst="rect">
                        <a:avLst/>
                      </a:prstGeom>
                      <a:blipFill>
                        <a:blip r:embed="rId4"/>
                        <a:stretch>
                          <a:fillRect b="-8000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1" name="Rectangle 20">
                      <a:extLst>
                        <a:ext uri="{FF2B5EF4-FFF2-40B4-BE49-F238E27FC236}">
                          <a16:creationId xmlns:a16="http://schemas.microsoft.com/office/drawing/2014/main" id="{DF550D3F-FECC-074C-9169-9B5F3ADD0A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7572" y="4492695"/>
                      <a:ext cx="469230" cy="507551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3456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𝒞</m:t>
                            </m:r>
                          </m:oMath>
                        </m:oMathPara>
                      </a14:m>
                      <a:endParaRPr lang="en-US" sz="3456" dirty="0"/>
                    </a:p>
                  </p:txBody>
                </p:sp>
              </mc:Choice>
              <mc:Fallback xmlns="">
                <p:sp>
                  <p:nvSpPr>
                    <p:cNvPr id="21" name="Rectangle 20">
                      <a:extLst>
                        <a:ext uri="{FF2B5EF4-FFF2-40B4-BE49-F238E27FC236}">
                          <a16:creationId xmlns:a16="http://schemas.microsoft.com/office/drawing/2014/main" id="{DF550D3F-FECC-074C-9169-9B5F3ADD0AEA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67572" y="4492695"/>
                      <a:ext cx="469230" cy="507551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F5354DEF-8F48-A247-9698-C6D4AF92C8E1}"/>
                  </a:ext>
                </a:extLst>
              </p:cNvPr>
              <p:cNvSpPr/>
              <p:nvPr/>
            </p:nvSpPr>
            <p:spPr>
              <a:xfrm rot="2275162">
                <a:off x="5754553" y="530958"/>
                <a:ext cx="2500532" cy="427642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456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9B8B67E4-6DF7-D540-8762-55EC4486EAA7}"/>
                  </a:ext>
                </a:extLst>
              </p:cNvPr>
              <p:cNvSpPr/>
              <p:nvPr/>
            </p:nvSpPr>
            <p:spPr bwMode="auto">
              <a:xfrm rot="20790900" flipV="1">
                <a:off x="6511916" y="2284026"/>
                <a:ext cx="1900362" cy="624183"/>
              </a:xfrm>
              <a:custGeom>
                <a:avLst/>
                <a:gdLst>
                  <a:gd name="connsiteX0" fmla="*/ 0 w 1900362"/>
                  <a:gd name="connsiteY0" fmla="*/ 294199 h 624183"/>
                  <a:gd name="connsiteX1" fmla="*/ 318052 w 1900362"/>
                  <a:gd name="connsiteY1" fmla="*/ 349858 h 624183"/>
                  <a:gd name="connsiteX2" fmla="*/ 866692 w 1900362"/>
                  <a:gd name="connsiteY2" fmla="*/ 572494 h 624183"/>
                  <a:gd name="connsiteX3" fmla="*/ 1399429 w 1900362"/>
                  <a:gd name="connsiteY3" fmla="*/ 620202 h 624183"/>
                  <a:gd name="connsiteX4" fmla="*/ 1717482 w 1900362"/>
                  <a:gd name="connsiteY4" fmla="*/ 500932 h 624183"/>
                  <a:gd name="connsiteX5" fmla="*/ 1900362 w 1900362"/>
                  <a:gd name="connsiteY5" fmla="*/ 0 h 624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0362" h="624183">
                    <a:moveTo>
                      <a:pt x="0" y="294199"/>
                    </a:moveTo>
                    <a:cubicBezTo>
                      <a:pt x="86801" y="298837"/>
                      <a:pt x="173603" y="303475"/>
                      <a:pt x="318052" y="349858"/>
                    </a:cubicBezTo>
                    <a:cubicBezTo>
                      <a:pt x="462501" y="396241"/>
                      <a:pt x="686463" y="527437"/>
                      <a:pt x="866692" y="572494"/>
                    </a:cubicBezTo>
                    <a:cubicBezTo>
                      <a:pt x="1046921" y="617551"/>
                      <a:pt x="1257631" y="632129"/>
                      <a:pt x="1399429" y="620202"/>
                    </a:cubicBezTo>
                    <a:cubicBezTo>
                      <a:pt x="1541227" y="608275"/>
                      <a:pt x="1633993" y="604299"/>
                      <a:pt x="1717482" y="500932"/>
                    </a:cubicBezTo>
                    <a:cubicBezTo>
                      <a:pt x="1800971" y="397565"/>
                      <a:pt x="1850666" y="198782"/>
                      <a:pt x="1900362" y="0"/>
                    </a:cubicBezTo>
                  </a:path>
                </a:pathLst>
              </a:custGeom>
              <a:noFill/>
              <a:ln w="222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 sz="3456"/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C122CC55-39E1-F045-94F1-FE950BCAF323}"/>
                  </a:ext>
                </a:extLst>
              </p:cNvPr>
              <p:cNvGrpSpPr/>
              <p:nvPr/>
            </p:nvGrpSpPr>
            <p:grpSpPr>
              <a:xfrm rot="1293411">
                <a:off x="8008190" y="2180932"/>
                <a:ext cx="914400" cy="914400"/>
                <a:chOff x="8471291" y="3403717"/>
                <a:chExt cx="914400" cy="914400"/>
              </a:xfrm>
            </p:grpSpPr>
            <p:sp>
              <p:nvSpPr>
                <p:cNvPr id="15" name="Pie 14">
                  <a:extLst>
                    <a:ext uri="{FF2B5EF4-FFF2-40B4-BE49-F238E27FC236}">
                      <a16:creationId xmlns:a16="http://schemas.microsoft.com/office/drawing/2014/main" id="{79BB4EBF-795E-AA4B-A7AD-1613F62469D9}"/>
                    </a:ext>
                  </a:extLst>
                </p:cNvPr>
                <p:cNvSpPr/>
                <p:nvPr/>
              </p:nvSpPr>
              <p:spPr bwMode="auto">
                <a:xfrm rot="5423397">
                  <a:off x="8471291" y="3403717"/>
                  <a:ext cx="914400" cy="914400"/>
                </a:xfrm>
                <a:prstGeom prst="pie">
                  <a:avLst>
                    <a:gd name="adj1" fmla="val 0"/>
                    <a:gd name="adj2" fmla="val 10800000"/>
                  </a:avLst>
                </a:prstGeom>
                <a:solidFill>
                  <a:srgbClr val="FF0000">
                    <a:alpha val="31000"/>
                  </a:srgbClr>
                </a:solidFill>
                <a:ln w="158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Overflow="overflow" horzOverflow="overflow" vert="horz" wrap="square" lIns="146304" tIns="73152" rIns="146304" bIns="73152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146304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80" dirty="0">
                    <a:ea typeface="ＭＳ Ｐゴシック" pitchFamily="-96" charset="-128"/>
                  </a:endParaRPr>
                </a:p>
              </p:txBody>
            </p:sp>
            <p:cxnSp>
              <p:nvCxnSpPr>
                <p:cNvPr id="16" name="Straight Arrow Connector 15">
                  <a:extLst>
                    <a:ext uri="{FF2B5EF4-FFF2-40B4-BE49-F238E27FC236}">
                      <a16:creationId xmlns:a16="http://schemas.microsoft.com/office/drawing/2014/main" id="{DEBBE235-F94E-B44F-91FF-96D9042E31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511163" flipH="1">
                  <a:off x="8498350" y="3756686"/>
                  <a:ext cx="319665" cy="2647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Arrow Connector 16">
                  <a:extLst>
                    <a:ext uri="{FF2B5EF4-FFF2-40B4-BE49-F238E27FC236}">
                      <a16:creationId xmlns:a16="http://schemas.microsoft.com/office/drawing/2014/main" id="{27008469-2CD5-4142-BFBC-F0165CF33057}"/>
                    </a:ext>
                  </a:extLst>
                </p:cNvPr>
                <p:cNvCxnSpPr>
                  <a:cxnSpLocks/>
                  <a:endCxn id="15" idx="0"/>
                </p:cNvCxnSpPr>
                <p:nvPr/>
              </p:nvCxnSpPr>
              <p:spPr>
                <a:xfrm flipH="1">
                  <a:off x="8925379" y="3924867"/>
                  <a:ext cx="2784" cy="393239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Arrow Connector 17">
                  <a:extLst>
                    <a:ext uri="{FF2B5EF4-FFF2-40B4-BE49-F238E27FC236}">
                      <a16:creationId xmlns:a16="http://schemas.microsoft.com/office/drawing/2014/main" id="{6057ACBE-0B24-8542-8341-36E09C509558}"/>
                    </a:ext>
                  </a:extLst>
                </p:cNvPr>
                <p:cNvCxnSpPr>
                  <a:cxnSpLocks/>
                  <a:endCxn id="15" idx="2"/>
                </p:cNvCxnSpPr>
                <p:nvPr/>
              </p:nvCxnSpPr>
              <p:spPr>
                <a:xfrm flipV="1">
                  <a:off x="8931603" y="3403728"/>
                  <a:ext cx="0" cy="354281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Arrow Connector 18">
                  <a:extLst>
                    <a:ext uri="{FF2B5EF4-FFF2-40B4-BE49-F238E27FC236}">
                      <a16:creationId xmlns:a16="http://schemas.microsoft.com/office/drawing/2014/main" id="{0E745565-565D-864D-B8A9-AD06E1C6D5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577892" y="3968232"/>
                  <a:ext cx="242736" cy="177373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9D35F2AD-690B-2F4E-9C6B-8048B79B438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338210" y="2512667"/>
                <a:ext cx="241300" cy="241300"/>
              </a:xfrm>
              <a:prstGeom prst="ellipse">
                <a:avLst/>
              </a:prstGeom>
              <a:solidFill>
                <a:schemeClr val="tx1"/>
              </a:solidFill>
              <a:ln w="158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146304" tIns="73152" rIns="146304" bIns="73152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146304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80" dirty="0">
                  <a:ea typeface="ＭＳ Ｐゴシック" pitchFamily="-96" charset="-128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BC6214D9-75B8-764D-A2B6-F724B33719FF}"/>
                    </a:ext>
                  </a:extLst>
                </p:cNvPr>
                <p:cNvSpPr/>
                <p:nvPr/>
              </p:nvSpPr>
              <p:spPr>
                <a:xfrm>
                  <a:off x="8121548" y="3601466"/>
                  <a:ext cx="904334" cy="3900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456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456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𝒯</m:t>
                            </m:r>
                          </m:e>
                          <m:sub>
                            <m:r>
                              <a:rPr lang="en-US" sz="3456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  <m:d>
                          <m:dPr>
                            <m:ctrlPr>
                              <a:rPr lang="en-US" sz="3456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456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3456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3456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BC6214D9-75B8-764D-A2B6-F724B33719F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21548" y="3601466"/>
                  <a:ext cx="904334" cy="390091"/>
                </a:xfrm>
                <a:prstGeom prst="rect">
                  <a:avLst/>
                </a:prstGeom>
                <a:blipFill>
                  <a:blip r:embed="rId6"/>
                  <a:stretch>
                    <a:fillRect r="-5263" b="-2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DD98E2F-79D7-0BA9-5228-691ED4B9DFD7}"/>
              </a:ext>
            </a:extLst>
          </p:cNvPr>
          <p:cNvGrpSpPr/>
          <p:nvPr/>
        </p:nvGrpSpPr>
        <p:grpSpPr>
          <a:xfrm>
            <a:off x="1815732" y="4232394"/>
            <a:ext cx="6623582" cy="1820784"/>
            <a:chOff x="2514821" y="3349430"/>
            <a:chExt cx="4139739" cy="113799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D1EF5EEA-5629-68DA-E713-5D8E5824434C}"/>
                    </a:ext>
                  </a:extLst>
                </p:cNvPr>
                <p:cNvSpPr txBox="1"/>
                <p:nvPr/>
              </p:nvSpPr>
              <p:spPr>
                <a:xfrm>
                  <a:off x="3320767" y="3567154"/>
                  <a:ext cx="699871" cy="3039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AU" sz="2560" i="1" smtClean="0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sz="2560" i="1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sz="2560" b="0" i="1" smtClean="0">
                            <a:latin typeface="Cambria Math" panose="02040503050406030204" pitchFamily="18" charset="0"/>
                          </a:rPr>
                          <m:t>𝒰</m:t>
                        </m:r>
                      </m:oMath>
                    </m:oMathPara>
                  </a14:m>
                  <a:endParaRPr lang="en-US" sz="2560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D1EF5EEA-5629-68DA-E713-5D8E5824434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20767" y="3567154"/>
                  <a:ext cx="699871" cy="303929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EEFBCAD8-A6A8-1589-1E4E-29FCED5C7079}"/>
                    </a:ext>
                  </a:extLst>
                </p:cNvPr>
                <p:cNvSpPr txBox="1"/>
                <p:nvPr/>
              </p:nvSpPr>
              <p:spPr>
                <a:xfrm>
                  <a:off x="2514821" y="3349430"/>
                  <a:ext cx="3067306" cy="3039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AU" sz="256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AU" sz="256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p>
                            <m:r>
                              <a:rPr lang="en-AU" sz="2560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en-US" sz="256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56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560" i="1">
                            <a:latin typeface="Cambria Math" panose="02040503050406030204" pitchFamily="18" charset="0"/>
                          </a:rPr>
                          <m:t>)=</m:t>
                        </m:r>
                        <m:r>
                          <m:rPr>
                            <m:sty m:val="p"/>
                          </m:rPr>
                          <a:rPr lang="en-AU" sz="2560">
                            <a:latin typeface="Cambria Math" panose="02040503050406030204" pitchFamily="18" charset="0"/>
                          </a:rPr>
                          <m:t>argmin</m:t>
                        </m:r>
                        <m:r>
                          <a:rPr lang="en-AU" sz="2560" i="1">
                            <a:latin typeface="Cambria Math" panose="02040503050406030204" pitchFamily="18" charset="0"/>
                          </a:rPr>
                          <m:t>  </m:t>
                        </m:r>
                        <m:sSup>
                          <m:sSupPr>
                            <m:ctrlPr>
                              <a:rPr lang="en-AU" sz="256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AU" sz="256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AU" sz="2560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  <m:r>
                                  <a:rPr lang="en-AU" sz="256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AU" sz="256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AU" sz="2560" i="1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AU" sz="2560" i="1">
                                        <a:latin typeface="Cambria Math" panose="02040503050406030204" pitchFamily="18" charset="0"/>
                                      </a:rPr>
                                      <m:t>𝑛𝑜𝑚</m:t>
                                    </m:r>
                                  </m:sub>
                                </m:sSub>
                                <m:r>
                                  <a:rPr lang="en-US" sz="256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56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56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d>
                          </m:e>
                          <m:sup>
                            <m:r>
                              <a:rPr lang="en-AU" sz="256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sz="2560" dirty="0"/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EEFBCAD8-A6A8-1589-1E4E-29FCED5C707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14821" y="3349430"/>
                  <a:ext cx="3067306" cy="303929"/>
                </a:xfrm>
                <a:prstGeom prst="rect">
                  <a:avLst/>
                </a:prstGeom>
                <a:blipFill>
                  <a:blip r:embed="rId8"/>
                  <a:stretch>
                    <a:fillRect b="-2307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71A527E-EDB9-D04B-7525-C334B760398E}"/>
                </a:ext>
              </a:extLst>
            </p:cNvPr>
            <p:cNvSpPr txBox="1"/>
            <p:nvPr/>
          </p:nvSpPr>
          <p:spPr>
            <a:xfrm>
              <a:off x="3309037" y="3858554"/>
              <a:ext cx="1019310" cy="3039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6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subject to: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13B1EEB2-A73D-BD72-18CC-16AB0151EA42}"/>
                    </a:ext>
                  </a:extLst>
                </p:cNvPr>
                <p:cNvSpPr txBox="1"/>
                <p:nvPr/>
              </p:nvSpPr>
              <p:spPr>
                <a:xfrm>
                  <a:off x="3817846" y="4151791"/>
                  <a:ext cx="2836714" cy="3356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560">
                            <a:latin typeface="Cambria Math" panose="02040503050406030204" pitchFamily="18" charset="0"/>
                          </a:rPr>
                          <m:t>∇</m:t>
                        </m:r>
                        <m:sSup>
                          <m:sSupPr>
                            <m:ctrlPr>
                              <a:rPr lang="en-US" sz="256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560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p>
                            <m:r>
                              <a:rPr lang="en-US" sz="256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d>
                          <m:dPr>
                            <m:ctrlPr>
                              <a:rPr lang="en-US" sz="256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56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sz="256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56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sz="256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560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  <m:d>
                              <m:dPr>
                                <m:ctrlPr>
                                  <a:rPr lang="en-US" sz="256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56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  <m:r>
                          <a:rPr lang="en-US" sz="2560" i="1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AU" sz="2560" i="1">
                            <a:latin typeface="Cambria Math" panose="02040503050406030204" pitchFamily="18" charset="0"/>
                          </a:rPr>
                          <m:t>≥</m:t>
                        </m:r>
                        <m:r>
                          <a:rPr lang="en-US" sz="256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560" i="1"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sz="2560" i="1">
                            <a:latin typeface="Cambria Math" panose="02040503050406030204" pitchFamily="18" charset="0"/>
                          </a:rPr>
                          <m:t>h</m:t>
                        </m:r>
                        <m:d>
                          <m:dPr>
                            <m:ctrlPr>
                              <a:rPr lang="en-AU" sz="256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AU" sz="256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en-US" sz="2560" dirty="0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13B1EEB2-A73D-BD72-18CC-16AB0151EA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7846" y="4151791"/>
                  <a:ext cx="2836714" cy="335629"/>
                </a:xfrm>
                <a:prstGeom prst="rect">
                  <a:avLst/>
                </a:prstGeom>
                <a:blipFill>
                  <a:blip r:embed="rId9"/>
                  <a:stretch>
                    <a:fillRect b="-162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31CB515-FC95-BE6E-CF15-4120A7E99E27}"/>
              </a:ext>
            </a:extLst>
          </p:cNvPr>
          <p:cNvSpPr txBox="1"/>
          <p:nvPr/>
        </p:nvSpPr>
        <p:spPr>
          <a:xfrm>
            <a:off x="2524186" y="6638755"/>
            <a:ext cx="5830442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Aim: Combine with DPC for guaranteed safety</a:t>
            </a:r>
          </a:p>
        </p:txBody>
      </p:sp>
    </p:spTree>
    <p:extLst>
      <p:ext uri="{BB962C8B-B14F-4D97-AF65-F5344CB8AC3E}">
        <p14:creationId xmlns:p14="http://schemas.microsoft.com/office/powerpoint/2010/main" val="316048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057AD31-0420-455D-E024-4E4BDD317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EAA19C2-0CBE-730B-A361-D70F6D2A5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ZCBF Implementation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FAF971-BACA-2996-11BF-5E4D737633BC}"/>
              </a:ext>
            </a:extLst>
          </p:cNvPr>
          <p:cNvSpPr txBox="1"/>
          <p:nvPr/>
        </p:nvSpPr>
        <p:spPr>
          <a:xfrm>
            <a:off x="7739026" y="1693135"/>
            <a:ext cx="2247731" cy="4370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40" dirty="0"/>
              <a:t>Nominal Control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AFDA14-2510-BB17-9A90-66B57E863A2A}"/>
              </a:ext>
            </a:extLst>
          </p:cNvPr>
          <p:cNvSpPr txBox="1"/>
          <p:nvPr/>
        </p:nvSpPr>
        <p:spPr>
          <a:xfrm>
            <a:off x="10787640" y="1693135"/>
            <a:ext cx="4123958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40" dirty="0"/>
              <a:t>Nominal + Proposed Control</a:t>
            </a:r>
          </a:p>
        </p:txBody>
      </p:sp>
      <p:pic>
        <p:nvPicPr>
          <p:cNvPr id="7" name="MVI_4237_edited">
            <a:hlinkClick r:id="" action="ppaction://media"/>
            <a:extLst>
              <a:ext uri="{FF2B5EF4-FFF2-40B4-BE49-F238E27FC236}">
                <a16:creationId xmlns:a16="http://schemas.microsoft.com/office/drawing/2014/main" id="{50A94182-50CE-F4E3-C4E2-F5673B69B80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462" end="448"/>
                </p14:media>
              </p:ext>
            </p:extLst>
          </p:nvPr>
        </p:nvPicPr>
        <p:blipFill rotWithShape="1">
          <a:blip r:embed="rId5"/>
          <a:srcRect l="40084" r="7346" b="30534"/>
          <a:stretch>
            <a:fillRect/>
          </a:stretch>
        </p:blipFill>
        <p:spPr>
          <a:xfrm rot="16200000">
            <a:off x="6606914" y="2950485"/>
            <a:ext cx="4883811" cy="3630042"/>
          </a:xfrm>
          <a:prstGeom prst="rect">
            <a:avLst/>
          </a:prstGeom>
        </p:spPr>
      </p:pic>
      <p:pic>
        <p:nvPicPr>
          <p:cNvPr id="8" name="MVI_4235_edited">
            <a:hlinkClick r:id="" action="ppaction://media"/>
            <a:extLst>
              <a:ext uri="{FF2B5EF4-FFF2-40B4-BE49-F238E27FC236}">
                <a16:creationId xmlns:a16="http://schemas.microsoft.com/office/drawing/2014/main" id="{4A1C7069-598D-BA2C-B250-18ECCA5587C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784" end="5554"/>
                </p14:media>
              </p:ext>
            </p:extLst>
          </p:nvPr>
        </p:nvPicPr>
        <p:blipFill rotWithShape="1">
          <a:blip r:embed="rId6"/>
          <a:srcRect l="40200" t="2162" r="5709" b="27792"/>
          <a:stretch>
            <a:fillRect/>
          </a:stretch>
        </p:blipFill>
        <p:spPr>
          <a:xfrm rot="16200000">
            <a:off x="10350274" y="2982101"/>
            <a:ext cx="4883811" cy="355747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81A4646-76D7-C4FE-C073-6412C7B64687}"/>
              </a:ext>
            </a:extLst>
          </p:cNvPr>
          <p:cNvGrpSpPr/>
          <p:nvPr/>
        </p:nvGrpSpPr>
        <p:grpSpPr>
          <a:xfrm>
            <a:off x="1089268" y="4229842"/>
            <a:ext cx="5956043" cy="1785441"/>
            <a:chOff x="2514821" y="3349430"/>
            <a:chExt cx="3722527" cy="111590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A5E9DEA8-9CC7-4971-A1BE-6F66D1AB01EB}"/>
                    </a:ext>
                  </a:extLst>
                </p:cNvPr>
                <p:cNvSpPr txBox="1"/>
                <p:nvPr/>
              </p:nvSpPr>
              <p:spPr>
                <a:xfrm>
                  <a:off x="3320767" y="3567154"/>
                  <a:ext cx="662081" cy="2885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AU" sz="2400" i="1" smtClean="0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𝒰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A5E9DEA8-9CC7-4971-A1BE-6F66D1AB01E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20767" y="3567154"/>
                  <a:ext cx="662081" cy="28854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B76F5AFE-D5F3-4F27-4A9F-B8A4905C559F}"/>
                    </a:ext>
                  </a:extLst>
                </p:cNvPr>
                <p:cNvSpPr txBox="1"/>
                <p:nvPr/>
              </p:nvSpPr>
              <p:spPr>
                <a:xfrm>
                  <a:off x="2514821" y="3349430"/>
                  <a:ext cx="2881278" cy="2885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AU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AU" sz="240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p>
                            <m:r>
                              <a:rPr lang="en-AU" sz="2400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)=</m:t>
                        </m:r>
                        <m:r>
                          <m:rPr>
                            <m:sty m:val="p"/>
                          </m:rPr>
                          <a:rPr lang="en-AU" sz="2400">
                            <a:latin typeface="Cambria Math" panose="02040503050406030204" pitchFamily="18" charset="0"/>
                          </a:rPr>
                          <m:t>argmin</m:t>
                        </m:r>
                        <m:r>
                          <a:rPr lang="en-AU" sz="2400" i="1">
                            <a:latin typeface="Cambria Math" panose="02040503050406030204" pitchFamily="18" charset="0"/>
                          </a:rPr>
                          <m:t>  </m:t>
                        </m:r>
                        <m:sSup>
                          <m:sSupPr>
                            <m:ctrlPr>
                              <a:rPr lang="en-AU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AU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AU" sz="2400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  <m:r>
                                  <a:rPr lang="en-AU" sz="24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AU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AU" sz="2400" i="1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AU" sz="2400" i="1">
                                        <a:latin typeface="Cambria Math" panose="02040503050406030204" pitchFamily="18" charset="0"/>
                                      </a:rPr>
                                      <m:t>𝑛𝑜𝑚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d>
                          </m:e>
                          <m:sup>
                            <m:r>
                              <a:rPr lang="en-AU" sz="240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B76F5AFE-D5F3-4F27-4A9F-B8A4905C55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14821" y="3349430"/>
                  <a:ext cx="2881278" cy="288541"/>
                </a:xfrm>
                <a:prstGeom prst="rect">
                  <a:avLst/>
                </a:prstGeom>
                <a:blipFill>
                  <a:blip r:embed="rId8"/>
                  <a:stretch>
                    <a:fillRect b="-216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1F1FEE1-8FE3-3E34-2FE1-C2E204001FFC}"/>
                </a:ext>
              </a:extLst>
            </p:cNvPr>
            <p:cNvSpPr txBox="1"/>
            <p:nvPr/>
          </p:nvSpPr>
          <p:spPr>
            <a:xfrm>
              <a:off x="3309037" y="3858554"/>
              <a:ext cx="964327" cy="2885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subject to: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D5613F8F-41F2-2255-D394-D548DB1DEDD6}"/>
                    </a:ext>
                  </a:extLst>
                </p:cNvPr>
                <p:cNvSpPr txBox="1"/>
                <p:nvPr/>
              </p:nvSpPr>
              <p:spPr>
                <a:xfrm>
                  <a:off x="3573638" y="4147095"/>
                  <a:ext cx="2663710" cy="3182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∇</m:t>
                        </m:r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AU" sz="2400" i="1">
                            <a:latin typeface="Cambria Math" panose="02040503050406030204" pitchFamily="18" charset="0"/>
                          </a:rPr>
                          <m:t>≥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h</m:t>
                        </m:r>
                        <m:d>
                          <m:dPr>
                            <m:ctrlPr>
                              <a:rPr lang="en-AU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AU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D5613F8F-41F2-2255-D394-D548DB1DED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73638" y="4147095"/>
                  <a:ext cx="2663710" cy="318236"/>
                </a:xfrm>
                <a:prstGeom prst="rect">
                  <a:avLst/>
                </a:prstGeom>
                <a:blipFill>
                  <a:blip r:embed="rId9"/>
                  <a:stretch>
                    <a:fillRect b="-121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48A929E-A45B-65E9-BA33-8089587D48E1}"/>
              </a:ext>
            </a:extLst>
          </p:cNvPr>
          <p:cNvSpPr txBox="1"/>
          <p:nvPr/>
        </p:nvSpPr>
        <p:spPr>
          <a:xfrm>
            <a:off x="769137" y="1955432"/>
            <a:ext cx="60642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pPr marL="100584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Barrier function implementation</a:t>
            </a:r>
          </a:p>
          <a:p>
            <a:pPr marL="100584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QP-based controller</a:t>
            </a:r>
          </a:p>
          <a:p>
            <a:pPr marL="100584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Allows any desired control to be implemented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A147F41-8345-0F02-4675-089729B9FB27}"/>
              </a:ext>
            </a:extLst>
          </p:cNvPr>
          <p:cNvSpPr txBox="1"/>
          <p:nvPr/>
        </p:nvSpPr>
        <p:spPr>
          <a:xfrm>
            <a:off x="1253755" y="6651547"/>
            <a:ext cx="5817618" cy="14219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Extension: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Time-varying constraints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Sampled-data systems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Minimally invasive for reduced computation</a:t>
            </a:r>
          </a:p>
        </p:txBody>
      </p:sp>
    </p:spTree>
    <p:extLst>
      <p:ext uri="{BB962C8B-B14F-4D97-AF65-F5344CB8AC3E}">
        <p14:creationId xmlns:p14="http://schemas.microsoft.com/office/powerpoint/2010/main" val="3791276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89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42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 mute="1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 mute="1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A19E06-BE03-7D4C-926C-3032C42AB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8348D-F2D3-AB47-AE2A-1D59B1E58D64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5DECCC-EDB1-514A-BB51-117401F10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Modified </a:t>
            </a:r>
            <a:r>
              <a:rPr lang="en-US" dirty="0" err="1"/>
              <a:t>ZCBFs+DPC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8DE1F4DF-13E0-E741-BEEC-EFD0BA5F1E63}"/>
                  </a:ext>
                </a:extLst>
              </p:cNvPr>
              <p:cNvSpPr/>
              <p:nvPr/>
            </p:nvSpPr>
            <p:spPr>
              <a:xfrm>
                <a:off x="1170151" y="1846160"/>
                <a:ext cx="10807403" cy="30469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2400" i="1" dirty="0">
                  <a:solidFill>
                    <a:schemeClr val="accent2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accent2"/>
                    </a:solidFill>
                  </a:rPr>
                  <a:t>Time-varying constraints</a:t>
                </a:r>
                <a:endParaRPr lang="en-US" sz="2400" i="1" dirty="0">
                  <a:solidFill>
                    <a:schemeClr val="accent2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𝒞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AU" sz="240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AU" sz="2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2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AU" sz="2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AU" sz="2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∈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ℝ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  <m:r>
                          <a:rPr lang="en-AU" sz="2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:  </m:t>
                        </m:r>
                        <m:r>
                          <a:rPr lang="en-US" sz="2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  <m:d>
                          <m:dPr>
                            <m:ctrlPr>
                              <a:rPr lang="en-US" sz="24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4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sz="2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≥0</m:t>
                        </m:r>
                        <m:r>
                          <a:rPr lang="en-AU" sz="2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sz="240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  </m:t>
                    </m:r>
                    <m:r>
                      <a:rPr lang="en-US" sz="240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  <m:r>
                      <a:rPr lang="en-US" sz="240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sz="2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24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  <m:r>
                      <a:rPr lang="en-US" sz="240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40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endParaRPr lang="en-US" sz="2400" dirty="0">
                  <a:ea typeface="Cambria Math" panose="020405030504060302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accent2"/>
                    </a:solidFill>
                  </a:rPr>
                  <a:t>“Ring” condition,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𝒜</m:t>
                    </m:r>
                    <m:r>
                      <a:rPr lang="en-US" sz="240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40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chemeClr val="accent2"/>
                    </a:solidFill>
                  </a:rPr>
                  <a:t> reduces use of computational resources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accent2"/>
                    </a:solidFill>
                  </a:rPr>
                  <a:t>Sampled-data result </a:t>
                </a:r>
              </a:p>
              <a:p>
                <a:endParaRPr lang="en-US" sz="24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accent2"/>
                    </a:solidFill>
                  </a:rPr>
                  <a:t>ZCBF+DPC Controller:</a:t>
                </a:r>
              </a:p>
              <a:p>
                <a:pPr marL="1188720" lvl="1" indent="-457200">
                  <a:buFont typeface="Arial" panose="020B0604020202020204" pitchFamily="34" charset="0"/>
                  <a:buChar char="•"/>
                </a:pPr>
                <a:endParaRPr lang="en-US" sz="2400" dirty="0"/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8DE1F4DF-13E0-E741-BEEC-EFD0BA5F1E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0151" y="1846160"/>
                <a:ext cx="10807403" cy="3046988"/>
              </a:xfrm>
              <a:prstGeom prst="rect">
                <a:avLst/>
              </a:prstGeom>
              <a:blipFill>
                <a:blip r:embed="rId2"/>
                <a:stretch>
                  <a:fillRect l="-8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F5664415-6EF4-BE45-919F-CB08B2731D21}"/>
              </a:ext>
            </a:extLst>
          </p:cNvPr>
          <p:cNvGrpSpPr/>
          <p:nvPr/>
        </p:nvGrpSpPr>
        <p:grpSpPr>
          <a:xfrm>
            <a:off x="10172433" y="3461950"/>
            <a:ext cx="3902953" cy="4961905"/>
            <a:chOff x="5738040" y="1448966"/>
            <a:chExt cx="3208753" cy="3804739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0199D2E-9F9B-404B-A3CB-7A6F9D57F433}"/>
                </a:ext>
              </a:extLst>
            </p:cNvPr>
            <p:cNvSpPr/>
            <p:nvPr/>
          </p:nvSpPr>
          <p:spPr>
            <a:xfrm rot="2275162">
              <a:off x="6488789" y="1549862"/>
              <a:ext cx="2350349" cy="3703843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56">
                <a:solidFill>
                  <a:srgbClr val="FFC000"/>
                </a:solidFill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6963059F-8A44-E44F-BAA4-E038938DC1A3}"/>
                </a:ext>
              </a:extLst>
            </p:cNvPr>
            <p:cNvSpPr/>
            <p:nvPr/>
          </p:nvSpPr>
          <p:spPr>
            <a:xfrm rot="2275162">
              <a:off x="6744920" y="1704143"/>
              <a:ext cx="1959207" cy="332425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56"/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BC8FF833-CA61-1840-9E65-720B224EC419}"/>
                </a:ext>
              </a:extLst>
            </p:cNvPr>
            <p:cNvGrpSpPr/>
            <p:nvPr/>
          </p:nvGrpSpPr>
          <p:grpSpPr>
            <a:xfrm>
              <a:off x="7008860" y="3455113"/>
              <a:ext cx="470854" cy="490354"/>
              <a:chOff x="856639" y="3111500"/>
              <a:chExt cx="600951" cy="638006"/>
            </a:xfrm>
            <a:solidFill>
              <a:schemeClr val="bg1"/>
            </a:solidFill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" name="TextBox 49">
                    <a:extLst>
                      <a:ext uri="{FF2B5EF4-FFF2-40B4-BE49-F238E27FC236}">
                        <a16:creationId xmlns:a16="http://schemas.microsoft.com/office/drawing/2014/main" id="{948E7BF4-DC75-5E46-ACED-7497AB90D542}"/>
                      </a:ext>
                    </a:extLst>
                  </p:cNvPr>
                  <p:cNvSpPr txBox="1"/>
                  <p:nvPr/>
                </p:nvSpPr>
                <p:spPr>
                  <a:xfrm>
                    <a:off x="856639" y="3288912"/>
                    <a:ext cx="600951" cy="460594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AU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AU" sz="2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50" name="TextBox 49">
                    <a:extLst>
                      <a:ext uri="{FF2B5EF4-FFF2-40B4-BE49-F238E27FC236}">
                        <a16:creationId xmlns:a16="http://schemas.microsoft.com/office/drawing/2014/main" id="{948E7BF4-DC75-5E46-ACED-7497AB90D54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56639" y="3288912"/>
                    <a:ext cx="600951" cy="460594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b="-270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51F8C9F6-3DE0-6A4D-B387-546BDA93005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022350" y="3111500"/>
                <a:ext cx="241300" cy="241300"/>
              </a:xfrm>
              <a:prstGeom prst="ellipse">
                <a:avLst/>
              </a:prstGeom>
              <a:solidFill>
                <a:schemeClr val="tx1"/>
              </a:solidFill>
              <a:ln w="158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146304" tIns="73152" rIns="146304" bIns="73152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146304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80" dirty="0">
                  <a:ea typeface="ＭＳ Ｐゴシック" pitchFamily="-96" charset="-128"/>
                </a:endParaRPr>
              </a:p>
            </p:txBody>
          </p:sp>
        </p:grp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24E6267C-AFC6-4F43-8A08-66F2FDDB71D3}"/>
                </a:ext>
              </a:extLst>
            </p:cNvPr>
            <p:cNvSpPr/>
            <p:nvPr/>
          </p:nvSpPr>
          <p:spPr bwMode="auto">
            <a:xfrm rot="20790900" flipV="1">
              <a:off x="7326800" y="3085058"/>
              <a:ext cx="1488964" cy="479731"/>
            </a:xfrm>
            <a:custGeom>
              <a:avLst/>
              <a:gdLst>
                <a:gd name="connsiteX0" fmla="*/ 0 w 1900362"/>
                <a:gd name="connsiteY0" fmla="*/ 294199 h 624183"/>
                <a:gd name="connsiteX1" fmla="*/ 318052 w 1900362"/>
                <a:gd name="connsiteY1" fmla="*/ 349858 h 624183"/>
                <a:gd name="connsiteX2" fmla="*/ 866692 w 1900362"/>
                <a:gd name="connsiteY2" fmla="*/ 572494 h 624183"/>
                <a:gd name="connsiteX3" fmla="*/ 1399429 w 1900362"/>
                <a:gd name="connsiteY3" fmla="*/ 620202 h 624183"/>
                <a:gd name="connsiteX4" fmla="*/ 1717482 w 1900362"/>
                <a:gd name="connsiteY4" fmla="*/ 500932 h 624183"/>
                <a:gd name="connsiteX5" fmla="*/ 1900362 w 1900362"/>
                <a:gd name="connsiteY5" fmla="*/ 0 h 624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00362" h="624183">
                  <a:moveTo>
                    <a:pt x="0" y="294199"/>
                  </a:moveTo>
                  <a:cubicBezTo>
                    <a:pt x="86801" y="298837"/>
                    <a:pt x="173603" y="303475"/>
                    <a:pt x="318052" y="349858"/>
                  </a:cubicBezTo>
                  <a:cubicBezTo>
                    <a:pt x="462501" y="396241"/>
                    <a:pt x="686463" y="527437"/>
                    <a:pt x="866692" y="572494"/>
                  </a:cubicBezTo>
                  <a:cubicBezTo>
                    <a:pt x="1046921" y="617551"/>
                    <a:pt x="1257631" y="632129"/>
                    <a:pt x="1399429" y="620202"/>
                  </a:cubicBezTo>
                  <a:cubicBezTo>
                    <a:pt x="1541227" y="608275"/>
                    <a:pt x="1633993" y="604299"/>
                    <a:pt x="1717482" y="500932"/>
                  </a:cubicBezTo>
                  <a:cubicBezTo>
                    <a:pt x="1800971" y="397565"/>
                    <a:pt x="1850666" y="198782"/>
                    <a:pt x="1900362" y="0"/>
                  </a:cubicBezTo>
                </a:path>
              </a:pathLst>
            </a:custGeom>
            <a:solidFill>
              <a:schemeClr val="bg1"/>
            </a:solidFill>
            <a:ln w="222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 sz="3456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DEC1328-2D23-CE46-9D56-9224732D902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757731" y="3260786"/>
              <a:ext cx="189062" cy="185457"/>
            </a:xfrm>
            <a:prstGeom prst="ellipse">
              <a:avLst/>
            </a:prstGeom>
            <a:solidFill>
              <a:schemeClr val="tx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46304" tIns="73152" rIns="146304" bIns="73152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146304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80" dirty="0">
                <a:ea typeface="ＭＳ Ｐゴシック" pitchFamily="-96" charset="-128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DA08770-E6C2-FD48-BDBC-CB2BED56AF68}"/>
                </a:ext>
              </a:extLst>
            </p:cNvPr>
            <p:cNvSpPr/>
            <p:nvPr/>
          </p:nvSpPr>
          <p:spPr>
            <a:xfrm rot="2275162">
              <a:off x="6870514" y="1932002"/>
              <a:ext cx="1736905" cy="2908097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56">
                <a:solidFill>
                  <a:srgbClr val="FFC000"/>
                </a:solidFill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B67411A5-8082-5E48-8DAB-9D393F00C1CD}"/>
                </a:ext>
              </a:extLst>
            </p:cNvPr>
            <p:cNvCxnSpPr>
              <a:cxnSpLocks/>
            </p:cNvCxnSpPr>
            <p:nvPr/>
          </p:nvCxnSpPr>
          <p:spPr>
            <a:xfrm>
              <a:off x="6970207" y="1731473"/>
              <a:ext cx="278335" cy="344011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ECB3CAC5-2314-A644-B1C6-40A813FC48EA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7500213" y="2449633"/>
              <a:ext cx="278335" cy="344011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D30F8B4B-836D-A949-B40B-4228D9DF0D38}"/>
                    </a:ext>
                  </a:extLst>
                </p:cNvPr>
                <p:cNvSpPr/>
                <p:nvPr/>
              </p:nvSpPr>
              <p:spPr>
                <a:xfrm>
                  <a:off x="6601894" y="1448966"/>
                  <a:ext cx="774125" cy="35400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𝒜</m:t>
                        </m:r>
                        <m:r>
                          <a:rPr lang="en-US" sz="2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400" i="1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D30F8B4B-836D-A949-B40B-4228D9DF0D3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01894" y="1448966"/>
                  <a:ext cx="774125" cy="354000"/>
                </a:xfrm>
                <a:prstGeom prst="rect">
                  <a:avLst/>
                </a:prstGeom>
                <a:blipFill>
                  <a:blip r:embed="rId5"/>
                  <a:stretch>
                    <a:fillRect b="-157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74A6DE62-F018-3C49-9E26-4A3A0EB78CEE}"/>
                    </a:ext>
                  </a:extLst>
                </p:cNvPr>
                <p:cNvSpPr/>
                <p:nvPr/>
              </p:nvSpPr>
              <p:spPr>
                <a:xfrm>
                  <a:off x="5738040" y="4387117"/>
                  <a:ext cx="551245" cy="354000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𝒞</m:t>
                      </m:r>
                    </m:oMath>
                  </a14:m>
                  <a:r>
                    <a:rPr lang="en-US" sz="2400" i="1" dirty="0"/>
                    <a:t>(t)</a:t>
                  </a:r>
                </a:p>
              </p:txBody>
            </p:sp>
          </mc:Choice>
          <mc:Fallback xmlns=""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74A6DE62-F018-3C49-9E26-4A3A0EB78CE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38040" y="4387117"/>
                  <a:ext cx="551245" cy="354000"/>
                </a:xfrm>
                <a:prstGeom prst="rect">
                  <a:avLst/>
                </a:prstGeom>
                <a:blipFill>
                  <a:blip r:embed="rId6"/>
                  <a:stretch>
                    <a:fillRect l="-1887" t="-10811" r="-13208" b="-2702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65CE5E3-F417-4345-A9E1-1AA9DAF9A5B8}"/>
                  </a:ext>
                </a:extLst>
              </p:cNvPr>
              <p:cNvSpPr txBox="1"/>
              <p:nvPr/>
            </p:nvSpPr>
            <p:spPr>
              <a:xfrm>
                <a:off x="27997266" y="12987806"/>
                <a:ext cx="3879267" cy="5318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a:fld id="{825F15A7-03F4-43D7-82C5-3E23DA2F108C}" type="mathplaceholder">
                        <a:rPr lang="en-US" sz="3456" i="1">
                          <a:latin typeface="Cambria Math" panose="02040503050406030204" pitchFamily="18" charset="0"/>
                        </a:rPr>
                        <a:t>Type equation here.</a:t>
                      </a:fld>
                    </m:oMath>
                  </m:oMathPara>
                </a14:m>
                <a:endParaRPr lang="en-US" sz="3456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65CE5E3-F417-4345-A9E1-1AA9DAF9A5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97266" y="12987806"/>
                <a:ext cx="3879267" cy="531812"/>
              </a:xfrm>
              <a:prstGeom prst="rect">
                <a:avLst/>
              </a:prstGeom>
              <a:blipFill>
                <a:blip r:embed="rId7"/>
                <a:stretch>
                  <a:fillRect l="-2941" t="-4651" r="-1961" b="-418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>
            <a:extLst>
              <a:ext uri="{FF2B5EF4-FFF2-40B4-BE49-F238E27FC236}">
                <a16:creationId xmlns:a16="http://schemas.microsoft.com/office/drawing/2014/main" id="{67F87135-A4A1-A475-D583-15D710D0ACB3}"/>
              </a:ext>
            </a:extLst>
          </p:cNvPr>
          <p:cNvGrpSpPr/>
          <p:nvPr/>
        </p:nvGrpSpPr>
        <p:grpSpPr>
          <a:xfrm>
            <a:off x="2640038" y="5625697"/>
            <a:ext cx="6488585" cy="2045399"/>
            <a:chOff x="2514821" y="3349430"/>
            <a:chExt cx="4055365" cy="12783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D689BC34-18FE-345C-E728-17F93822FAD4}"/>
                    </a:ext>
                  </a:extLst>
                </p:cNvPr>
                <p:cNvSpPr txBox="1"/>
                <p:nvPr/>
              </p:nvSpPr>
              <p:spPr>
                <a:xfrm>
                  <a:off x="3320767" y="3567154"/>
                  <a:ext cx="662081" cy="2885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AU" sz="240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sz="2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𝒰</m:t>
                        </m:r>
                      </m:oMath>
                    </m:oMathPara>
                  </a14:m>
                  <a:endParaRPr lang="en-US" sz="2400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D689BC34-18FE-345C-E728-17F93822FAD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20767" y="3567154"/>
                  <a:ext cx="662081" cy="28854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4BD92EA2-E8B9-D2D2-1251-F6E33FEB030A}"/>
                    </a:ext>
                  </a:extLst>
                </p:cNvPr>
                <p:cNvSpPr txBox="1"/>
                <p:nvPr/>
              </p:nvSpPr>
              <p:spPr>
                <a:xfrm>
                  <a:off x="2514821" y="3349430"/>
                  <a:ext cx="2591695" cy="2885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AU" sz="240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AU" sz="24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p>
                            <m:r>
                              <a:rPr lang="en-AU" sz="24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en-US" sz="2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)=</m:t>
                        </m:r>
                        <m:r>
                          <m:rPr>
                            <m:sty m:val="p"/>
                          </m:rPr>
                          <a:rPr lang="en-AU" sz="2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argmin</m:t>
                        </m:r>
                        <m:r>
                          <a:rPr lang="en-AU" sz="2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sSup>
                          <m:sSupPr>
                            <m:ctrlPr>
                              <a:rPr lang="en-AU" sz="24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AU" sz="2400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AU" sz="2400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  <m:r>
                                  <a:rPr lang="en-AU" sz="2400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4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𝐷𝑃𝐶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AU" sz="240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4BD92EA2-E8B9-D2D2-1251-F6E33FEB03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14821" y="3349430"/>
                  <a:ext cx="2591695" cy="288541"/>
                </a:xfrm>
                <a:prstGeom prst="rect">
                  <a:avLst/>
                </a:prstGeom>
                <a:blipFill>
                  <a:blip r:embed="rId9"/>
                  <a:stretch>
                    <a:fillRect b="-216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0EE26F1-3DA6-70C9-75BC-45E93FB2B87A}"/>
                </a:ext>
              </a:extLst>
            </p:cNvPr>
            <p:cNvSpPr txBox="1"/>
            <p:nvPr/>
          </p:nvSpPr>
          <p:spPr>
            <a:xfrm>
              <a:off x="3309037" y="3858554"/>
              <a:ext cx="964327" cy="2885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subject to: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A6B076DB-4829-7311-E470-A99ECF28C8AA}"/>
                    </a:ext>
                  </a:extLst>
                </p:cNvPr>
                <p:cNvSpPr txBox="1"/>
                <p:nvPr/>
              </p:nvSpPr>
              <p:spPr>
                <a:xfrm>
                  <a:off x="3309037" y="4131195"/>
                  <a:ext cx="3261149" cy="496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40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∇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d>
                          <m:dPr>
                            <m:ctrlPr>
                              <a:rPr lang="en-US" sz="24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sz="2400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sz="24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4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  <m:d>
                              <m:dPr>
                                <m:ctrlPr>
                                  <a:rPr lang="en-US" sz="2400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  <m:r>
                          <a:rPr lang="en-US" sz="2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4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24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num>
                          <m:den>
                            <m:r>
                              <a:rPr lang="en-US" sz="24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24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  <m:r>
                          <a:rPr lang="en-AU" sz="2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≥</m:t>
                        </m:r>
                        <m:r>
                          <a:rPr lang="en-US" sz="2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sz="2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d>
                          <m:dPr>
                            <m:ctrlPr>
                              <a:rPr lang="en-AU" sz="24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AU" sz="24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4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oMath>
                    </m:oMathPara>
                  </a14:m>
                  <a:endParaRPr lang="en-US" sz="2400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A6B076DB-4829-7311-E470-A99ECF28C8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09037" y="4131195"/>
                  <a:ext cx="3261149" cy="496610"/>
                </a:xfrm>
                <a:prstGeom prst="rect">
                  <a:avLst/>
                </a:prstGeom>
                <a:blipFill>
                  <a:blip r:embed="rId10"/>
                  <a:stretch>
                    <a:fillRect b="-793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32ADC3D-9A9A-5A7A-A1ED-EA915D6A4CA0}"/>
                  </a:ext>
                </a:extLst>
              </p:cNvPr>
              <p:cNvSpPr txBox="1"/>
              <p:nvPr/>
            </p:nvSpPr>
            <p:spPr>
              <a:xfrm>
                <a:off x="2660588" y="4881763"/>
                <a:ext cx="205280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AU" sz="240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2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a:rPr lang="en-AU" sz="2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2400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sz="240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𝐷𝑃𝐶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32ADC3D-9A9A-5A7A-A1ED-EA915D6A4C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0588" y="4881763"/>
                <a:ext cx="2052806" cy="461665"/>
              </a:xfrm>
              <a:prstGeom prst="rect">
                <a:avLst/>
              </a:prstGeom>
              <a:blipFill>
                <a:blip r:embed="rId11"/>
                <a:stretch>
                  <a:fillRect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470642E-9A5C-21A5-7574-51EE649BB65A}"/>
                  </a:ext>
                </a:extLst>
              </p:cNvPr>
              <p:cNvSpPr txBox="1"/>
              <p:nvPr/>
            </p:nvSpPr>
            <p:spPr>
              <a:xfrm>
                <a:off x="1904699" y="4515758"/>
                <a:ext cx="173739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2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∉</m:t>
                    </m:r>
                    <m:r>
                      <a:rPr lang="en-US" sz="24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𝒜</m:t>
                    </m:r>
                    <m:r>
                      <a:rPr lang="en-US" sz="24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4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chemeClr val="accent2"/>
                    </a:solidFill>
                  </a:rPr>
                  <a:t>: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470642E-9A5C-21A5-7574-51EE649BB6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4699" y="4515758"/>
                <a:ext cx="1737399" cy="461665"/>
              </a:xfrm>
              <a:prstGeom prst="rect">
                <a:avLst/>
              </a:prstGeom>
              <a:blipFill>
                <a:blip r:embed="rId12"/>
                <a:stretch>
                  <a:fillRect l="-5072" t="-10526" r="-4348" b="-236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539FCBE-3609-F8D5-4F1E-EEC4FE0778EB}"/>
                  </a:ext>
                </a:extLst>
              </p:cNvPr>
              <p:cNvSpPr txBox="1"/>
              <p:nvPr/>
            </p:nvSpPr>
            <p:spPr>
              <a:xfrm>
                <a:off x="1904699" y="5355352"/>
                <a:ext cx="173259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2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4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𝒜</m:t>
                    </m:r>
                    <m:r>
                      <a:rPr lang="en-US" sz="24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4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chemeClr val="accent2"/>
                    </a:solidFill>
                  </a:rPr>
                  <a:t>:</a:t>
                </a: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539FCBE-3609-F8D5-4F1E-EEC4FE0778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4699" y="5355352"/>
                <a:ext cx="1732590" cy="461665"/>
              </a:xfrm>
              <a:prstGeom prst="rect">
                <a:avLst/>
              </a:prstGeom>
              <a:blipFill>
                <a:blip r:embed="rId13"/>
                <a:stretch>
                  <a:fillRect l="-5072" t="-10811" r="-4348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Picture 33">
            <a:extLst>
              <a:ext uri="{FF2B5EF4-FFF2-40B4-BE49-F238E27FC236}">
                <a16:creationId xmlns:a16="http://schemas.microsoft.com/office/drawing/2014/main" id="{0F62C181-DB53-A494-2F59-776C019F97B4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50"/>
          <a:stretch/>
        </p:blipFill>
        <p:spPr>
          <a:xfrm>
            <a:off x="9102404" y="-9728"/>
            <a:ext cx="5578670" cy="3068688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2017D8F-C866-7C5E-DD16-41D2B4FCE146}"/>
              </a:ext>
            </a:extLst>
          </p:cNvPr>
          <p:cNvCxnSpPr>
            <a:cxnSpLocks/>
          </p:cNvCxnSpPr>
          <p:nvPr/>
        </p:nvCxnSpPr>
        <p:spPr>
          <a:xfrm>
            <a:off x="12654397" y="270934"/>
            <a:ext cx="0" cy="3514651"/>
          </a:xfrm>
          <a:prstGeom prst="line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314BC91-4D0F-315E-5181-F1FAC21464FF}"/>
              </a:ext>
            </a:extLst>
          </p:cNvPr>
          <p:cNvSpPr txBox="1"/>
          <p:nvPr/>
        </p:nvSpPr>
        <p:spPr>
          <a:xfrm>
            <a:off x="12696858" y="3202884"/>
            <a:ext cx="1418337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Time slice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85F6C9A-99E1-B477-0B53-FBDA993C12EE}"/>
              </a:ext>
            </a:extLst>
          </p:cNvPr>
          <p:cNvSpPr txBox="1"/>
          <p:nvPr/>
        </p:nvSpPr>
        <p:spPr>
          <a:xfrm>
            <a:off x="4932540" y="4939921"/>
            <a:ext cx="66117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*if DPC is trained ‘properly’, the ZCBF never interferes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8996902-0E93-9B92-45A7-44687228519A}"/>
              </a:ext>
            </a:extLst>
          </p:cNvPr>
          <p:cNvSpPr txBox="1"/>
          <p:nvPr/>
        </p:nvSpPr>
        <p:spPr>
          <a:xfrm>
            <a:off x="6584874" y="6182446"/>
            <a:ext cx="40585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*Ensures robustness and safety</a:t>
            </a:r>
          </a:p>
        </p:txBody>
      </p:sp>
    </p:spTree>
    <p:extLst>
      <p:ext uri="{BB962C8B-B14F-4D97-AF65-F5344CB8AC3E}">
        <p14:creationId xmlns:p14="http://schemas.microsoft.com/office/powerpoint/2010/main" val="183749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A19E06-BE03-7D4C-926C-3032C42AB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8348D-F2D3-AB47-AE2A-1D59B1E58D64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5DECCC-EDB1-514A-BB51-117401F10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DPC: Training with Barriers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DE1F4DF-13E0-E741-BEEC-EFD0BA5F1E63}"/>
              </a:ext>
            </a:extLst>
          </p:cNvPr>
          <p:cNvSpPr/>
          <p:nvPr/>
        </p:nvSpPr>
        <p:spPr>
          <a:xfrm>
            <a:off x="1170151" y="1402246"/>
            <a:ext cx="1080740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1188720" lvl="1" indent="-4572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65CE5E3-F417-4345-A9E1-1AA9DAF9A5B8}"/>
                  </a:ext>
                </a:extLst>
              </p:cNvPr>
              <p:cNvSpPr txBox="1"/>
              <p:nvPr/>
            </p:nvSpPr>
            <p:spPr>
              <a:xfrm>
                <a:off x="27997266" y="12987806"/>
                <a:ext cx="3879267" cy="5318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a:fld id="{825F15A7-03F4-43D7-82C5-3E23DA2F108C}" type="mathplaceholder">
                        <a:rPr lang="en-US" sz="3456" i="1">
                          <a:latin typeface="Cambria Math" panose="02040503050406030204" pitchFamily="18" charset="0"/>
                        </a:rPr>
                        <a:t>Type equation here.</a:t>
                      </a:fld>
                    </m:oMath>
                  </m:oMathPara>
                </a14:m>
                <a:endParaRPr lang="en-US" sz="3456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65CE5E3-F417-4345-A9E1-1AA9DAF9A5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97266" y="12987806"/>
                <a:ext cx="3879267" cy="531812"/>
              </a:xfrm>
              <a:prstGeom prst="rect">
                <a:avLst/>
              </a:prstGeom>
              <a:blipFill>
                <a:blip r:embed="rId2"/>
                <a:stretch>
                  <a:fillRect l="-2941" t="-4651" r="-1961" b="-418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Picture 34">
            <a:extLst>
              <a:ext uri="{FF2B5EF4-FFF2-40B4-BE49-F238E27FC236}">
                <a16:creationId xmlns:a16="http://schemas.microsoft.com/office/drawing/2014/main" id="{3D942146-C413-760D-0B64-BAD8D4623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260" y="2856675"/>
            <a:ext cx="5278615" cy="3263285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887E1D49-7B6F-137D-22CC-B0DAA7B2AB8B}"/>
              </a:ext>
            </a:extLst>
          </p:cNvPr>
          <p:cNvSpPr txBox="1"/>
          <p:nvPr/>
        </p:nvSpPr>
        <p:spPr>
          <a:xfrm>
            <a:off x="3118398" y="2394584"/>
            <a:ext cx="769763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DPC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CBEE855-D22E-C4D4-8C38-427CC8E034ED}"/>
                  </a:ext>
                </a:extLst>
              </p:cNvPr>
              <p:cNvSpPr txBox="1"/>
              <p:nvPr/>
            </p:nvSpPr>
            <p:spPr>
              <a:xfrm>
                <a:off x="6308648" y="4367088"/>
                <a:ext cx="8330245" cy="7979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r>
                        <a:rPr lang="en-US" sz="2400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Sup>
                        <m:sSubSupPr>
                          <m:ctrlPr>
                            <a:rPr lang="en-US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sz="2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  <m:r>
                        <a:rPr lang="en-US" sz="24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  <m:sup>
                          <m:r>
                            <a:rPr lang="en-US" sz="2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  <m:r>
                        <a:rPr lang="en-US" sz="24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400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400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400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 + 1)= </m:t>
                      </m:r>
                      <m:r>
                        <a:rPr lang="en-US" sz="2400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2400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Sup>
                        <m:sSubSupPr>
                          <m:ctrlPr>
                            <a:rPr lang="en-US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  <m:r>
                        <a:rPr lang="en-US" sz="2400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400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400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 + 1) − </m:t>
                      </m:r>
                      <m:r>
                        <a:rPr lang="en-US" sz="2400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2400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Sup>
                        <m:sSubSupPr>
                          <m:ctrlPr>
                            <a:rPr lang="en-US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  <m:r>
                        <a:rPr lang="en-US" sz="2400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400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400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)+ </m:t>
                      </m:r>
                      <m:r>
                        <a:rPr lang="el-GR" sz="2400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l-GR" sz="2400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2400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Sup>
                        <m:sSubSupPr>
                          <m:ctrlPr>
                            <a:rPr lang="en-US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  <m:r>
                        <a:rPr lang="en-US" sz="2400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400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400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)) − </m:t>
                      </m:r>
                      <m:r>
                        <a:rPr lang="en-US" sz="2400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CBEE855-D22E-C4D4-8C38-427CC8E034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8648" y="4367088"/>
                <a:ext cx="8330245" cy="797911"/>
              </a:xfrm>
              <a:prstGeom prst="rect">
                <a:avLst/>
              </a:prstGeom>
              <a:blipFill>
                <a:blip r:embed="rId4"/>
                <a:stretch>
                  <a:fillRect b="-171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FA001DE-6F2F-9F8F-3ED4-A3EDD7D5A1F0}"/>
                  </a:ext>
                </a:extLst>
              </p:cNvPr>
              <p:cNvSpPr/>
              <p:nvPr/>
            </p:nvSpPr>
            <p:spPr>
              <a:xfrm>
                <a:off x="7132329" y="2758469"/>
                <a:ext cx="1770613" cy="4830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240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acc>
                      <m:r>
                        <a:rPr lang="en-US" sz="2400" i="1" dirty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≥−</m:t>
                      </m:r>
                      <m:r>
                        <a:rPr lang="en-US" sz="2400" i="1" dirty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d>
                        <m:dPr>
                          <m:ctrlPr>
                            <a:rPr lang="en-US" sz="2400" i="1" dirty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 dirty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d>
                      <m:r>
                        <a:rPr lang="en-US" sz="2400" i="1" dirty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FA001DE-6F2F-9F8F-3ED4-A3EDD7D5A1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2329" y="2758469"/>
                <a:ext cx="1770613" cy="483017"/>
              </a:xfrm>
              <a:prstGeom prst="rect">
                <a:avLst/>
              </a:prstGeom>
              <a:blipFill>
                <a:blip r:embed="rId5"/>
                <a:stretch>
                  <a:fillRect r="-1429" b="-205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F778D745-25DA-F369-9A08-D8951F3EEE0E}"/>
              </a:ext>
            </a:extLst>
          </p:cNvPr>
          <p:cNvSpPr txBox="1"/>
          <p:nvPr/>
        </p:nvSpPr>
        <p:spPr>
          <a:xfrm>
            <a:off x="6856332" y="3818450"/>
            <a:ext cx="4055726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Finite-difference approximation: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D105939-E052-BD69-A86D-1E205FF8E485}"/>
              </a:ext>
            </a:extLst>
          </p:cNvPr>
          <p:cNvSpPr txBox="1"/>
          <p:nvPr/>
        </p:nvSpPr>
        <p:spPr>
          <a:xfrm>
            <a:off x="6738968" y="2395598"/>
            <a:ext cx="2416046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Barrier Condition: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F0F5FB1-1D33-1129-6503-FB4BCBF22B8B}"/>
              </a:ext>
            </a:extLst>
          </p:cNvPr>
          <p:cNvCxnSpPr>
            <a:cxnSpLocks/>
          </p:cNvCxnSpPr>
          <p:nvPr/>
        </p:nvCxnSpPr>
        <p:spPr>
          <a:xfrm flipH="1" flipV="1">
            <a:off x="6061587" y="4110258"/>
            <a:ext cx="1070742" cy="500394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7A2862EF-62AE-3739-ED4C-E30EFC18327F}"/>
              </a:ext>
            </a:extLst>
          </p:cNvPr>
          <p:cNvSpPr txBox="1"/>
          <p:nvPr/>
        </p:nvSpPr>
        <p:spPr>
          <a:xfrm>
            <a:off x="1372596" y="6407997"/>
            <a:ext cx="73142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48618" lvl="1"/>
            <a:r>
              <a:rPr lang="en-US" sz="2000" b="1">
                <a:latin typeface="Arial"/>
                <a:cs typeface="Arial"/>
              </a:rPr>
              <a:t>Software products:</a:t>
            </a:r>
          </a:p>
          <a:p>
            <a:pPr marL="548618" lvl="1"/>
            <a:r>
              <a:rPr lang="en-US" sz="2000">
                <a:cs typeface="Arial"/>
                <a:hlinkClick r:id="rId6"/>
              </a:rPr>
              <a:t>https://github.com/pnnl/neuromancer</a:t>
            </a:r>
            <a:endParaRPr lang="en-US" sz="2000">
              <a:cs typeface="Arial"/>
            </a:endParaRPr>
          </a:p>
          <a:p>
            <a:pPr marL="548618" lvl="1"/>
            <a:r>
              <a:rPr lang="en-US" sz="2000">
                <a:hlinkClick r:id="rId7"/>
              </a:rPr>
              <a:t>https://github.com/pnnl/slim</a:t>
            </a:r>
            <a:r>
              <a:rPr lang="en-US" sz="2000">
                <a:cs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0204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4_PNNL_Option_4">
  <a:themeElements>
    <a:clrScheme name="PNNL">
      <a:dk1>
        <a:srgbClr val="616265"/>
      </a:dk1>
      <a:lt1>
        <a:srgbClr val="FFFFFF"/>
      </a:lt1>
      <a:dk2>
        <a:srgbClr val="D77600"/>
      </a:dk2>
      <a:lt2>
        <a:srgbClr val="B3B3B3"/>
      </a:lt2>
      <a:accent1>
        <a:srgbClr val="A63F1E"/>
      </a:accent1>
      <a:accent2>
        <a:srgbClr val="191C1F"/>
      </a:accent2>
      <a:accent3>
        <a:srgbClr val="F4AA00"/>
      </a:accent3>
      <a:accent4>
        <a:srgbClr val="007836"/>
      </a:accent4>
      <a:accent5>
        <a:srgbClr val="C10435"/>
      </a:accent5>
      <a:accent6>
        <a:srgbClr val="00338E"/>
      </a:accent6>
      <a:hlink>
        <a:srgbClr val="003698"/>
      </a:hlink>
      <a:folHlink>
        <a:srgbClr val="8A0752"/>
      </a:folHlink>
    </a:clrScheme>
    <a:fontScheme name="PNNL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verKickoffUW" id="{A03D8396-730F-9240-92B0-AC9505EB7C0E}" vid="{AAEEEC07-F968-2C47-9E16-120CEE4F7AA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20085CB8B23F342ACDEBE699BE0B4B5" ma:contentTypeVersion="11" ma:contentTypeDescription="Create a new document." ma:contentTypeScope="" ma:versionID="86d105f9468da412aeab35a7a80d6f76">
  <xsd:schema xmlns:xsd="http://www.w3.org/2001/XMLSchema" xmlns:xs="http://www.w3.org/2001/XMLSchema" xmlns:p="http://schemas.microsoft.com/office/2006/metadata/properties" xmlns:ns3="d996a367-3453-45c2-840a-fc4bb406191a" xmlns:ns4="c2edad15-0767-4ddc-83a6-fb2ca3941657" targetNamespace="http://schemas.microsoft.com/office/2006/metadata/properties" ma:root="true" ma:fieldsID="f782c121a97d68b3fce4dcd8ff7e88ad" ns3:_="" ns4:_="">
    <xsd:import namespace="d996a367-3453-45c2-840a-fc4bb406191a"/>
    <xsd:import namespace="c2edad15-0767-4ddc-83a6-fb2ca394165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96a367-3453-45c2-840a-fc4bb406191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edad15-0767-4ddc-83a6-fb2ca394165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7093194-0040-4338-B67C-D4E66C56B0AD}">
  <ds:schemaRefs>
    <ds:schemaRef ds:uri="c2edad15-0767-4ddc-83a6-fb2ca3941657"/>
    <ds:schemaRef ds:uri="d996a367-3453-45c2-840a-fc4bb406191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86D783F-1DCB-4CB8-9C73-A326ABFEB64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E3506FE-6F2B-4D64-9640-C97A2107FCA5}">
  <ds:schemaRefs>
    <ds:schemaRef ds:uri="http://www.w3.org/XML/1998/namespace"/>
    <ds:schemaRef ds:uri="http://purl.org/dc/elements/1.1/"/>
    <ds:schemaRef ds:uri="c2edad15-0767-4ddc-83a6-fb2ca3941657"/>
    <ds:schemaRef ds:uri="http://schemas.microsoft.com/office/2006/documentManagement/types"/>
    <ds:schemaRef ds:uri="d996a367-3453-45c2-840a-fc4bb406191a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3225</TotalTime>
  <Words>728</Words>
  <Application>Microsoft Macintosh PowerPoint</Application>
  <PresentationFormat>Custom</PresentationFormat>
  <Paragraphs>135</Paragraphs>
  <Slides>13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Cambria Math</vt:lpstr>
      <vt:lpstr>Wingdings</vt:lpstr>
      <vt:lpstr>4_PNNL_Option_4</vt:lpstr>
      <vt:lpstr>Safety for Learning-based Differentiable Predictive Control </vt:lpstr>
      <vt:lpstr>Motivation: Safety-Critical Control</vt:lpstr>
      <vt:lpstr>Model Predictive Control (MPC)</vt:lpstr>
      <vt:lpstr>Differentiable Predictive Control (DPC)</vt:lpstr>
      <vt:lpstr>Differentiable Predictive Control (DPC)</vt:lpstr>
      <vt:lpstr>Zeroing Control Barrier Functions (ZCBFs)</vt:lpstr>
      <vt:lpstr>ZCBF Implementation</vt:lpstr>
      <vt:lpstr>Modified ZCBFs+DPC</vt:lpstr>
      <vt:lpstr>DPC: Training with Barriers</vt:lpstr>
      <vt:lpstr>ZCBF and DPC Implementation</vt:lpstr>
      <vt:lpstr>Future Directions</vt:lpstr>
      <vt:lpstr>Implementation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Unicorn Face Project: 71136</dc:title>
  <dc:creator>McGarrah, Eric J</dc:creator>
  <cp:lastModifiedBy>Shaw Cortez, Wenceslao E</cp:lastModifiedBy>
  <cp:revision>20</cp:revision>
  <dcterms:created xsi:type="dcterms:W3CDTF">2019-08-25T14:49:14Z</dcterms:created>
  <dcterms:modified xsi:type="dcterms:W3CDTF">2022-07-08T14:48:05Z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0x010100820085CB8B23F342ACDEBE699BE0B4B5</vt:lpwstr>
  </property>
</Properties>
</file>