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0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9" r:id="rId2"/>
    <p:sldId id="293" r:id="rId3"/>
    <p:sldId id="287" r:id="rId4"/>
    <p:sldId id="295" r:id="rId5"/>
    <p:sldId id="296" r:id="rId6"/>
    <p:sldId id="282" r:id="rId7"/>
    <p:sldId id="283" r:id="rId8"/>
    <p:sldId id="297" r:id="rId9"/>
    <p:sldId id="300" r:id="rId10"/>
    <p:sldId id="299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D4"/>
    <a:srgbClr val="F3F2E9"/>
    <a:srgbClr val="DCA138"/>
    <a:srgbClr val="C8792A"/>
    <a:srgbClr val="9B2905"/>
    <a:srgbClr val="BB9837"/>
    <a:srgbClr val="BEA434"/>
    <a:srgbClr val="9C872C"/>
    <a:srgbClr val="0D1F35"/>
    <a:srgbClr val="A48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4" autoAdjust="0"/>
    <p:restoredTop sz="89841" autoAdjust="0"/>
  </p:normalViewPr>
  <p:slideViewPr>
    <p:cSldViewPr>
      <p:cViewPr varScale="1">
        <p:scale>
          <a:sx n="149" d="100"/>
          <a:sy n="149" d="100"/>
        </p:scale>
        <p:origin x="201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31" d="100"/>
          <a:sy n="131" d="100"/>
        </p:scale>
        <p:origin x="30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E4584-52B0-4AC8-8529-507C635BB158}" type="datetimeFigureOut">
              <a:rPr lang="en-US" smtClean="0"/>
              <a:t>7/9/22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36C24-B68E-48CD-9B61-793C9B96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11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577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577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FA572981-2A84-DB45-9F93-E2FB5057B3FC}" type="datetimeFigureOut">
              <a:rPr lang="en-US" smtClean="0"/>
              <a:t>7/9/22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0" tIns="45825" rIns="91650" bIns="458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337"/>
            <a:ext cx="5608320" cy="3661014"/>
          </a:xfrm>
          <a:prstGeom prst="rect">
            <a:avLst/>
          </a:prstGeom>
        </p:spPr>
        <p:txBody>
          <a:bodyPr vert="horz" lIns="91650" tIns="45825" rIns="91650" bIns="458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5773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5773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7698BB17-5DC3-FA49-87DE-95D358C2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BB17-5DC3-FA49-87DE-95D358C281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85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BB17-5DC3-FA49-87DE-95D358C281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0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BB17-5DC3-FA49-87DE-95D358C281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95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BB17-5DC3-FA49-87DE-95D358C281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19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{A} = \{ \text{all candidate actions} \} = \{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\} = \{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{Allow},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{Block} \}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{C} = \{ \text{all possible labels} \} = \{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\} = \{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{Benign},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{Malicious} \}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 \colon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{A} \times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{C} \to [0,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\ell(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&amp;=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{E} [ L(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{C}) ] = \sum_{j=1}^{\kappa} L(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C_j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\hat{p}_j(x')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BB17-5DC3-FA49-87DE-95D358C281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94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BB17-5DC3-FA49-87DE-95D358C281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30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\hat{p}(x') &amp;=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(x' \text{ is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{Malicious}}) 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\hat{c}(x') &amp;=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\begin{cases}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{Benign} &amp; \text{if } p(x')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 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{Malicious} &amp; \text{if } p(x') &gt; t\\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\end{cases}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 \text{Random variable} 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 ~~~~~~~~Q(x’)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(\hat{c}(x') =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{Benign}) &amp;=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(Q(x')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&amp;= F(t)\\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(\hat{c}(x') =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{Malicious}) &amp;=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(Q(x') &gt; t)\\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&amp;= 1 - F(t)\\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BB17-5DC3-FA49-87DE-95D358C281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40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(\hat{c}(x') =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{Benign}) &amp;= 0.8\\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(\hat{c}(x') =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{Malicious}) &amp;= 0.2\\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\text{Mean} &amp;= 0.5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(\hat{c}(x') =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{Benign}) &amp;= 0.3\\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(\hat{c}(x') =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{Malicious}) &amp;= 0.7\\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\text{Mean} &amp;= 0.58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BB17-5DC3-FA49-87DE-95D358C281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8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BB17-5DC3-FA49-87DE-95D358C281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38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BB17-5DC3-FA49-87DE-95D358C281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5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A47C-2E7B-43B0-BB18-DD5774AD5073}" type="datetimeFigureOut">
              <a:rPr lang="en-US" smtClean="0"/>
              <a:t>7/9/22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3ED1-12E9-4557-B548-E824D48E80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750" y="1269139"/>
            <a:ext cx="9136250" cy="2208954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750" y="5943600"/>
            <a:ext cx="9136250" cy="815421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4858" y="1141444"/>
            <a:ext cx="3969142" cy="45449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514600" y="6352401"/>
            <a:ext cx="5943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i="1" kern="1200" dirty="0">
                <a:solidFill>
                  <a:schemeClr val="tx1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Sandia National Laboratories is a </a:t>
            </a:r>
            <a:r>
              <a:rPr lang="en-US" sz="600" i="1" kern="1200" dirty="0" err="1">
                <a:solidFill>
                  <a:schemeClr val="tx1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multimission</a:t>
            </a:r>
            <a:r>
              <a:rPr lang="en-US" sz="600" i="1" kern="1200" dirty="0">
                <a:solidFill>
                  <a:schemeClr val="tx1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</a:t>
            </a:r>
          </a:p>
        </p:txBody>
      </p:sp>
      <p:pic>
        <p:nvPicPr>
          <p:cNvPr id="14" name="Picture 13" descr="NNSAlogo_Black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025" y="6367075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NNSAlogo_Black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81366" y="6352784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 userDrawn="1"/>
        </p:nvSpPr>
        <p:spPr>
          <a:xfrm>
            <a:off x="1981200" y="228600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MLDL</a:t>
            </a:r>
            <a:endParaRPr lang="en-US" sz="3200" b="1" dirty="0"/>
          </a:p>
          <a:p>
            <a:pPr algn="ctr"/>
            <a:r>
              <a:rPr lang="en-US" sz="3600" dirty="0"/>
              <a:t>Machine Learning and Deep Learning </a:t>
            </a:r>
          </a:p>
          <a:p>
            <a:pPr algn="ctr"/>
            <a:r>
              <a:rPr lang="en-US" sz="3600" dirty="0"/>
              <a:t>Conference 2022</a:t>
            </a:r>
            <a:endParaRPr lang="en-US" sz="3200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2" t="17778" r="31112" b="24444"/>
          <a:stretch/>
        </p:blipFill>
        <p:spPr>
          <a:xfrm>
            <a:off x="0" y="0"/>
            <a:ext cx="1857392" cy="21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9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F375-20DB-AA44-904B-17AE0702F3C7}" type="datetime8">
              <a:rPr lang="en-US" smtClean="0"/>
              <a:t>7/9/22 11:06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4941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F375-20DB-AA44-904B-17AE0702F3C7}" type="datetime8">
              <a:rPr lang="en-US" smtClean="0"/>
              <a:t>7/9/22 11:06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0841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727424"/>
            <a:ext cx="9144000" cy="130576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6217" y="6528028"/>
            <a:ext cx="9136250" cy="220198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9144000" cy="106770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3" y="126536"/>
            <a:ext cx="9147877" cy="81372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37" y="100672"/>
            <a:ext cx="7579963" cy="88221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73D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268637" y="1152740"/>
            <a:ext cx="8690029" cy="5340634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2000" b="0"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lnSpc>
                <a:spcPct val="90000"/>
              </a:lnSpc>
              <a:defRPr sz="1800"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lnSpc>
                <a:spcPct val="80000"/>
              </a:lnSpc>
              <a:defRPr sz="1600"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lnSpc>
                <a:spcPct val="80000"/>
              </a:lnSpc>
              <a:defRPr sz="140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lnSpc>
                <a:spcPct val="80000"/>
              </a:lnSpc>
              <a:defRPr sz="120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6217" y="6549872"/>
            <a:ext cx="9136250" cy="198353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5066" y="6493405"/>
            <a:ext cx="2133600" cy="36459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73D4"/>
                </a:solidFill>
              </a:defRPr>
            </a:lvl1pPr>
          </a:lstStyle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40267" y="6493404"/>
            <a:ext cx="1769533" cy="364596"/>
          </a:xfrm>
          <a:prstGeom prst="rect">
            <a:avLst/>
          </a:prstGeom>
          <a:ln/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0073D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9FE7283C-DB1C-0C40-9A35-8CE000AFB611}" type="datetime8">
              <a:rPr lang="en-US" smtClean="0"/>
              <a:t>7/9/22 11:06 AM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229600" y="148974"/>
            <a:ext cx="838200" cy="765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2" t="17778" r="31112" b="24444"/>
          <a:stretch/>
        </p:blipFill>
        <p:spPr>
          <a:xfrm>
            <a:off x="8305800" y="130970"/>
            <a:ext cx="689385" cy="79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87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3878" y="1066800"/>
            <a:ext cx="9144000" cy="5791200"/>
          </a:xfrm>
          <a:prstGeom prst="rect">
            <a:avLst/>
          </a:prstGeom>
          <a:solidFill>
            <a:schemeClr val="tx2">
              <a:lumMod val="60000"/>
              <a:lumOff val="40000"/>
              <a:alpha val="1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727424"/>
            <a:ext cx="9144000" cy="13057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6217" y="6528028"/>
            <a:ext cx="9136250" cy="220198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9144000" cy="106770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-2" y="126536"/>
            <a:ext cx="9147876" cy="81372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68637" y="100672"/>
            <a:ext cx="7579963" cy="88221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73D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9" r="70791"/>
          <a:stretch/>
        </p:blipFill>
        <p:spPr>
          <a:xfrm>
            <a:off x="7949169" y="36957"/>
            <a:ext cx="1009497" cy="9928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13" name="Rectangle 12"/>
          <p:cNvSpPr/>
          <p:nvPr userDrawn="1"/>
        </p:nvSpPr>
        <p:spPr>
          <a:xfrm>
            <a:off x="16217" y="6549872"/>
            <a:ext cx="9136250" cy="198353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5066" y="6493405"/>
            <a:ext cx="2133600" cy="36459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73D4"/>
                </a:solidFill>
              </a:defRPr>
            </a:lvl1pPr>
          </a:lstStyle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40267" y="6493404"/>
            <a:ext cx="1769533" cy="364596"/>
          </a:xfrm>
          <a:prstGeom prst="rect">
            <a:avLst/>
          </a:prstGeom>
          <a:ln/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0073D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09E03D4-B16F-AA4A-B27E-BBE4591C7D74}" type="datetime8">
              <a:rPr lang="en-US" smtClean="0"/>
              <a:t>7/9/22 11:06 AM</a:t>
            </a:fld>
            <a:endParaRPr lang="en-US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193" y="6493405"/>
            <a:ext cx="2895600" cy="364595"/>
          </a:xfrm>
          <a:prstGeom prst="rect">
            <a:avLst/>
          </a:prstGeom>
          <a:ln/>
        </p:spPr>
        <p:txBody>
          <a:bodyPr anchor="ctr"/>
          <a:lstStyle>
            <a:lvl1pPr algn="ctr">
              <a:defRPr sz="1000" i="1">
                <a:solidFill>
                  <a:srgbClr val="0073D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88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78" y="0"/>
            <a:ext cx="9144000" cy="106770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3878" y="1064378"/>
            <a:ext cx="9144000" cy="5793622"/>
          </a:xfrm>
          <a:prstGeom prst="rect">
            <a:avLst/>
          </a:prstGeom>
          <a:solidFill>
            <a:schemeClr val="tx2">
              <a:lumMod val="60000"/>
              <a:lumOff val="40000"/>
              <a:alpha val="1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727424"/>
            <a:ext cx="9144000" cy="13057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6217" y="6549872"/>
            <a:ext cx="9136250" cy="198353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5066" y="6493405"/>
            <a:ext cx="2133600" cy="36459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73D4"/>
                </a:solidFill>
              </a:defRPr>
            </a:lvl1pPr>
          </a:lstStyle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-3878" y="0"/>
            <a:ext cx="9144000" cy="106437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9" r="70791"/>
          <a:stretch/>
        </p:blipFill>
        <p:spPr>
          <a:xfrm>
            <a:off x="7949169" y="36957"/>
            <a:ext cx="1009497" cy="9928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40267" y="6493404"/>
            <a:ext cx="1769533" cy="364596"/>
          </a:xfrm>
          <a:prstGeom prst="rect">
            <a:avLst/>
          </a:prstGeom>
          <a:ln/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0073D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94BE5AE-A56F-EF40-9CF7-0F7036EF8883}" type="datetime8">
              <a:rPr lang="en-US" smtClean="0"/>
              <a:t>7/9/22 11:06 AM</a:t>
            </a:fld>
            <a:endParaRPr lang="en-US" dirty="0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193" y="6493405"/>
            <a:ext cx="2895600" cy="364595"/>
          </a:xfrm>
          <a:prstGeom prst="rect">
            <a:avLst/>
          </a:prstGeom>
          <a:ln/>
        </p:spPr>
        <p:txBody>
          <a:bodyPr anchor="ctr"/>
          <a:lstStyle>
            <a:lvl1pPr algn="ctr">
              <a:defRPr sz="1000" i="1">
                <a:solidFill>
                  <a:srgbClr val="0073D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7/9/22 11:06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217" y="6528028"/>
            <a:ext cx="9136250" cy="220198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3" y="126536"/>
            <a:ext cx="9147877" cy="81372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6217" y="6549872"/>
            <a:ext cx="9136250" cy="198353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2" name="Rectangle 11"/>
          <p:cNvSpPr/>
          <p:nvPr userDrawn="1"/>
        </p:nvSpPr>
        <p:spPr>
          <a:xfrm>
            <a:off x="8229600" y="148974"/>
            <a:ext cx="838200" cy="765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2" t="17778" r="31112" b="24444"/>
          <a:stretch/>
        </p:blipFill>
        <p:spPr>
          <a:xfrm>
            <a:off x="8305800" y="130970"/>
            <a:ext cx="689385" cy="79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8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F375-20DB-AA44-904B-17AE0702F3C7}" type="datetime8">
              <a:rPr lang="en-US" smtClean="0"/>
              <a:t>7/9/22 11:06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6297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F375-20DB-AA44-904B-17AE0702F3C7}" type="datetime8">
              <a:rPr lang="en-US" smtClean="0"/>
              <a:t>7/9/22 11:06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9164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F375-20DB-AA44-904B-17AE0702F3C7}" type="datetime8">
              <a:rPr lang="en-US" smtClean="0"/>
              <a:t>7/9/22 11:06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4766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03D4-B16F-AA4A-B27E-BBE4591C7D74}" type="datetime8">
              <a:rPr lang="en-US" smtClean="0"/>
              <a:t>7/9/22 11:06 AM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3878" y="1066800"/>
            <a:ext cx="9144000" cy="5791200"/>
          </a:xfrm>
          <a:prstGeom prst="rect">
            <a:avLst/>
          </a:prstGeom>
          <a:solidFill>
            <a:schemeClr val="tx2">
              <a:lumMod val="60000"/>
              <a:lumOff val="40000"/>
              <a:alpha val="1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727424"/>
            <a:ext cx="9144000" cy="13057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6217" y="6528028"/>
            <a:ext cx="9136250" cy="220198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9144000" cy="106770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2" y="126536"/>
            <a:ext cx="9147876" cy="81372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9" r="70791"/>
          <a:stretch/>
        </p:blipFill>
        <p:spPr>
          <a:xfrm>
            <a:off x="7949169" y="36957"/>
            <a:ext cx="1009497" cy="9928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12" name="Rectangle 11"/>
          <p:cNvSpPr/>
          <p:nvPr userDrawn="1"/>
        </p:nvSpPr>
        <p:spPr>
          <a:xfrm>
            <a:off x="16217" y="6549872"/>
            <a:ext cx="9136250" cy="198353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66727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E5AE-A56F-EF40-9CF7-0F7036EF8883}" type="datetime8">
              <a:rPr lang="en-US" smtClean="0"/>
              <a:t>7/9/22 11:06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78" y="0"/>
            <a:ext cx="9144000" cy="106770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3878" y="1064378"/>
            <a:ext cx="9144000" cy="5793622"/>
          </a:xfrm>
          <a:prstGeom prst="rect">
            <a:avLst/>
          </a:prstGeom>
          <a:solidFill>
            <a:schemeClr val="tx2">
              <a:lumMod val="60000"/>
              <a:lumOff val="40000"/>
              <a:alpha val="1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727424"/>
            <a:ext cx="9144000" cy="13057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6217" y="6549872"/>
            <a:ext cx="9136250" cy="198353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" name="Rectangle 8"/>
          <p:cNvSpPr/>
          <p:nvPr userDrawn="1"/>
        </p:nvSpPr>
        <p:spPr>
          <a:xfrm>
            <a:off x="-3878" y="0"/>
            <a:ext cx="9144000" cy="106437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9" r="70791"/>
          <a:stretch/>
        </p:blipFill>
        <p:spPr>
          <a:xfrm>
            <a:off x="7949169" y="36957"/>
            <a:ext cx="1009497" cy="9928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11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F375-20DB-AA44-904B-17AE0702F3C7}" type="datetime8">
              <a:rPr lang="en-US" smtClean="0"/>
              <a:t>7/9/22 11:06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3599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F375-20DB-AA44-904B-17AE0702F3C7}" type="datetime8">
              <a:rPr lang="en-US" smtClean="0"/>
              <a:t>7/9/22 11:06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8456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5F375-20DB-AA44-904B-17AE0702F3C7}" type="datetime8">
              <a:rPr lang="en-US" smtClean="0"/>
              <a:t>7/9/22 11:06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6217" y="6549872"/>
            <a:ext cx="9136250" cy="198353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3754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  <p:sldLayoutId id="2147483654" r:id="rId13"/>
    <p:sldLayoutId id="2147483655" r:id="rId1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2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31242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Decision Science for Machine Learning (</a:t>
            </a:r>
            <a:r>
              <a:rPr lang="en-US" dirty="0" err="1"/>
              <a:t>DeSciML</a:t>
            </a:r>
            <a:r>
              <a:rPr lang="en-US" dirty="0"/>
              <a:t>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0" y="4191000"/>
            <a:ext cx="7772400" cy="1295400"/>
          </a:xfrm>
        </p:spPr>
        <p:txBody>
          <a:bodyPr>
            <a:normAutofit/>
          </a:bodyPr>
          <a:lstStyle/>
          <a:p>
            <a:r>
              <a:rPr lang="en-US" dirty="0"/>
              <a:t>Rich Field / 5553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accent1"/>
                </a:solidFill>
              </a:rPr>
              <a:t>Michael Darling / 8732, J.D. </a:t>
            </a:r>
            <a:r>
              <a:rPr lang="en-US" sz="1600" dirty="0" err="1">
                <a:solidFill>
                  <a:schemeClr val="accent1"/>
                </a:solidFill>
              </a:rPr>
              <a:t>Doak</a:t>
            </a:r>
            <a:r>
              <a:rPr lang="en-US" sz="1600" dirty="0">
                <a:solidFill>
                  <a:schemeClr val="accent1"/>
                </a:solidFill>
              </a:rPr>
              <a:t> / 8765, James </a:t>
            </a:r>
            <a:r>
              <a:rPr lang="en-US" sz="1600" dirty="0" err="1">
                <a:solidFill>
                  <a:schemeClr val="accent1"/>
                </a:solidFill>
              </a:rPr>
              <a:t>Headen</a:t>
            </a:r>
            <a:r>
              <a:rPr lang="en-US" sz="1600" dirty="0">
                <a:solidFill>
                  <a:schemeClr val="accent1"/>
                </a:solidFill>
              </a:rPr>
              <a:t> / 6754, Mark Smith / 5493</a:t>
            </a:r>
            <a:endParaRPr lang="en-US" sz="1600" i="0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</a:pPr>
            <a:r>
              <a:rPr lang="cs-CZ" sz="1600" i="0" dirty="0">
                <a:solidFill>
                  <a:schemeClr val="accent1"/>
                </a:solidFill>
              </a:rPr>
              <a:t>J. Eric </a:t>
            </a:r>
            <a:r>
              <a:rPr lang="cs-CZ" sz="1600" i="0" dirty="0" err="1">
                <a:solidFill>
                  <a:schemeClr val="accent1"/>
                </a:solidFill>
              </a:rPr>
              <a:t>Bickel</a:t>
            </a:r>
            <a:r>
              <a:rPr lang="cs-CZ" sz="1600" dirty="0">
                <a:solidFill>
                  <a:schemeClr val="accent1"/>
                </a:solidFill>
              </a:rPr>
              <a:t> / </a:t>
            </a:r>
            <a:r>
              <a:rPr lang="cs-CZ" sz="1600" i="0" dirty="0">
                <a:solidFill>
                  <a:schemeClr val="accent1"/>
                </a:solidFill>
              </a:rPr>
              <a:t>UTA, Jason </a:t>
            </a:r>
            <a:r>
              <a:rPr lang="cs-CZ" sz="1600" i="0" dirty="0" err="1">
                <a:solidFill>
                  <a:schemeClr val="accent1"/>
                </a:solidFill>
              </a:rPr>
              <a:t>Boada</a:t>
            </a:r>
            <a:r>
              <a:rPr lang="cs-CZ" sz="1600" dirty="0">
                <a:solidFill>
                  <a:schemeClr val="accent1"/>
                </a:solidFill>
              </a:rPr>
              <a:t> / UTA, </a:t>
            </a:r>
            <a:r>
              <a:rPr lang="cs-CZ" sz="1600" dirty="0" err="1">
                <a:solidFill>
                  <a:schemeClr val="accent1"/>
                </a:solidFill>
              </a:rPr>
              <a:t>Zack</a:t>
            </a:r>
            <a:r>
              <a:rPr lang="cs-CZ" sz="1600" dirty="0">
                <a:solidFill>
                  <a:schemeClr val="accent1"/>
                </a:solidFill>
              </a:rPr>
              <a:t> Smith / UTA</a:t>
            </a:r>
            <a:r>
              <a:rPr lang="cs-CZ" sz="1600" i="0" dirty="0">
                <a:solidFill>
                  <a:schemeClr val="accent1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1600" b="0" i="0" dirty="0">
                <a:solidFill>
                  <a:schemeClr val="bg2">
                    <a:lumMod val="75000"/>
                  </a:schemeClr>
                </a:solidFill>
              </a:rPr>
              <a:t>LDRD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Project 222397</a:t>
            </a:r>
            <a:endParaRPr lang="en-US" sz="1600" b="0" i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1589E-2D06-186E-79A1-019D8F03B6F2}"/>
              </a:ext>
            </a:extLst>
          </p:cNvPr>
          <p:cNvSpPr txBox="1"/>
          <p:nvPr/>
        </p:nvSpPr>
        <p:spPr>
          <a:xfrm>
            <a:off x="7315200" y="6566602"/>
            <a:ext cx="1517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SAND2022-9199 C</a:t>
            </a:r>
          </a:p>
        </p:txBody>
      </p:sp>
    </p:spTree>
    <p:extLst>
      <p:ext uri="{BB962C8B-B14F-4D97-AF65-F5344CB8AC3E}">
        <p14:creationId xmlns:p14="http://schemas.microsoft.com/office/powerpoint/2010/main" val="9920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6363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Summary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Objective: Integrate machine learning, uncertainty, and decision making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We are particularly interested in high-consequence decisions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ML output (prediction) is not the same as a decision</a:t>
            </a:r>
          </a:p>
          <a:p>
            <a:pPr lvl="1"/>
            <a:endParaRPr lang="en-US" sz="15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We applied a decision-theoretic (DT) approach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Make the best decision you can for each instance, and not on average (e.g., cost-sensitive ML)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Traditional DT requires a deterministic input; we had to modify the formulation</a:t>
            </a:r>
          </a:p>
          <a:p>
            <a:pPr lvl="1"/>
            <a:endParaRPr lang="en-US" sz="15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Additional work that we don’t have time to share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Minimum prediction deviation (MPD)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Generalized to more than two classes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Multi-objective decisions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Image classification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7/9/22 11:06 AM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1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61D18D-C98A-57A5-6922-901405121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682608"/>
            <a:ext cx="8077200" cy="1038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6363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Overview of the Problem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4957763"/>
          </a:xfrm>
        </p:spPr>
        <p:txBody>
          <a:bodyPr/>
          <a:lstStyle/>
          <a:p>
            <a:r>
              <a:rPr lang="en-US" sz="1800" dirty="0">
                <a:solidFill>
                  <a:srgbClr val="002060"/>
                </a:solidFill>
              </a:rPr>
              <a:t>Objective: Use outputs from a ML classifier for decision-making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Make decisions for individual instances (high consequence applications)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Account for uncertainty in ML model outputs</a:t>
            </a:r>
          </a:p>
          <a:p>
            <a:pPr lvl="1"/>
            <a:endParaRPr lang="en-US" sz="16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ML classification is not the same as decision-making</a:t>
            </a:r>
          </a:p>
          <a:p>
            <a:pPr lvl="1"/>
            <a:endParaRPr lang="en-US" sz="15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Cost-sensitive ML is limited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Minimizes costs averaged over a population instead of optimizing individual decisions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Cost may not be the only objective</a:t>
            </a:r>
          </a:p>
          <a:p>
            <a:pPr lvl="1"/>
            <a:endParaRPr lang="en-US" sz="16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Decision theory can be used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Account for cost / consequences of each decision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Can consider multiple objectives (cost, risk, security, etc.)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Standard DT must be modified to handle uncertainty in ML model outputs</a:t>
            </a:r>
          </a:p>
          <a:p>
            <a:pPr lvl="1"/>
            <a:endParaRPr lang="en-US" sz="16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Example application: URL classification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7/9/22 11:06 AM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7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6363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Motivating Example: URL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95400"/>
                <a:ext cx="5162550" cy="5426076"/>
              </a:xfrm>
            </p:spPr>
            <p:txBody>
              <a:bodyPr>
                <a:normAutofit/>
              </a:bodyPr>
              <a:lstStyle/>
              <a:p>
                <a:r>
                  <a:rPr lang="en-US" sz="1800" b="1" dirty="0">
                    <a:solidFill>
                      <a:srgbClr val="002060"/>
                    </a:solidFill>
                  </a:rPr>
                  <a:t>Objective</a:t>
                </a:r>
                <a:r>
                  <a:rPr lang="en-US" sz="1800" dirty="0">
                    <a:solidFill>
                      <a:srgbClr val="002060"/>
                    </a:solidFill>
                  </a:rPr>
                  <a:t>: Decide whether or not to allow a connection with an external website</a:t>
                </a:r>
              </a:p>
              <a:p>
                <a:pPr lvl="1"/>
                <a:endParaRPr lang="en-US" sz="1500" dirty="0">
                  <a:solidFill>
                    <a:srgbClr val="002060"/>
                  </a:solidFill>
                </a:endParaRPr>
              </a:p>
              <a:p>
                <a:r>
                  <a:rPr lang="en-US" sz="1800" dirty="0">
                    <a:solidFill>
                      <a:srgbClr val="002060"/>
                    </a:solidFill>
                  </a:rPr>
                  <a:t>Training data: 127,684 labeled examples</a:t>
                </a:r>
              </a:p>
              <a:p>
                <a:pPr lvl="1"/>
                <a:r>
                  <a:rPr lang="en-US" sz="1600" dirty="0">
                    <a:solidFill>
                      <a:srgbClr val="002060"/>
                    </a:solidFill>
                  </a:rPr>
                  <a:t>50% labeled </a:t>
                </a:r>
                <a:r>
                  <a:rPr lang="en-US" sz="1600" b="1" dirty="0">
                    <a:solidFill>
                      <a:srgbClr val="002060"/>
                    </a:solidFill>
                  </a:rPr>
                  <a:t>Malicious</a:t>
                </a:r>
                <a:r>
                  <a:rPr lang="en-US" sz="1600" dirty="0">
                    <a:solidFill>
                      <a:srgbClr val="002060"/>
                    </a:solidFill>
                  </a:rPr>
                  <a:t>,</a:t>
                </a:r>
                <a:r>
                  <a:rPr lang="en-US" sz="16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>
                    <a:solidFill>
                      <a:srgbClr val="002060"/>
                    </a:solidFill>
                  </a:rPr>
                  <a:t>50% labeled </a:t>
                </a:r>
                <a:r>
                  <a:rPr lang="en-US" sz="1600" b="1" dirty="0">
                    <a:solidFill>
                      <a:srgbClr val="002060"/>
                    </a:solidFill>
                  </a:rPr>
                  <a:t>Benign</a:t>
                </a:r>
              </a:p>
              <a:p>
                <a:pPr lvl="1"/>
                <a:r>
                  <a:rPr lang="en-US" sz="1600" dirty="0">
                    <a:solidFill>
                      <a:srgbClr val="002060"/>
                    </a:solidFill>
                  </a:rPr>
                  <a:t>87 features: text, length, counts, patterns</a:t>
                </a:r>
              </a:p>
              <a:p>
                <a:pPr lvl="1"/>
                <a:endParaRPr lang="en-US" sz="1600" dirty="0">
                  <a:solidFill>
                    <a:srgbClr val="002060"/>
                  </a:solidFill>
                </a:endParaRPr>
              </a:p>
              <a:p>
                <a:r>
                  <a:rPr lang="en-US" sz="1800" dirty="0">
                    <a:solidFill>
                      <a:srgbClr val="002060"/>
                    </a:solidFill>
                  </a:rPr>
                  <a:t>Trained ML classifier</a:t>
                </a:r>
              </a:p>
              <a:p>
                <a:pPr lvl="1"/>
                <a:r>
                  <a:rPr lang="en-US" sz="1600" dirty="0">
                    <a:solidFill>
                      <a:srgbClr val="002060"/>
                    </a:solidFill>
                  </a:rPr>
                  <a:t>CART decision tree with probabilistic class predictions</a:t>
                </a:r>
              </a:p>
              <a:p>
                <a:pPr lvl="1"/>
                <a:endParaRPr lang="en-US" sz="1600" dirty="0">
                  <a:solidFill>
                    <a:srgbClr val="002060"/>
                  </a:solidFill>
                </a:endParaRPr>
              </a:p>
              <a:p>
                <a:r>
                  <a:rPr lang="en-US" sz="1800" dirty="0">
                    <a:solidFill>
                      <a:srgbClr val="00206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solidFill>
                      <a:srgbClr val="002060"/>
                    </a:solidFill>
                  </a:rPr>
                  <a:t> be a previously unseen URL</a:t>
                </a:r>
              </a:p>
              <a:p>
                <a:pPr lvl="1"/>
                <a:r>
                  <a:rPr lang="en-US" sz="1600" dirty="0">
                    <a:solidFill>
                      <a:srgbClr val="002060"/>
                    </a:solidFill>
                  </a:rPr>
                  <a:t>ML model provides an estimate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 that URL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 is </a:t>
                </a:r>
                <a:r>
                  <a:rPr lang="en-US" sz="1600" b="1" dirty="0">
                    <a:solidFill>
                      <a:srgbClr val="002060"/>
                    </a:solidFill>
                  </a:rPr>
                  <a:t>Malicious</a:t>
                </a:r>
                <a:r>
                  <a:rPr lang="en-US" sz="1600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 is </a:t>
                </a:r>
                <a:r>
                  <a:rPr lang="en-US" sz="1600" b="1" dirty="0">
                    <a:solidFill>
                      <a:srgbClr val="002060"/>
                    </a:solidFill>
                  </a:rPr>
                  <a:t>Benign</a:t>
                </a:r>
              </a:p>
              <a:p>
                <a:pPr lvl="1"/>
                <a:endParaRPr lang="en-US" sz="1600" b="1" dirty="0">
                  <a:solidFill>
                    <a:srgbClr val="002060"/>
                  </a:solidFill>
                </a:endParaRPr>
              </a:p>
              <a:p>
                <a:r>
                  <a:rPr lang="en-US" sz="1800" dirty="0">
                    <a:solidFill>
                      <a:srgbClr val="002060"/>
                    </a:solidFill>
                  </a:rPr>
                  <a:t>Possible actions</a:t>
                </a:r>
              </a:p>
              <a:p>
                <a:pPr lvl="1"/>
                <a:r>
                  <a:rPr lang="en-US" sz="1600" b="1" dirty="0">
                    <a:solidFill>
                      <a:srgbClr val="002060"/>
                    </a:solidFill>
                  </a:rPr>
                  <a:t>Allow </a:t>
                </a:r>
                <a:r>
                  <a:rPr lang="en-US" sz="1600" dirty="0">
                    <a:solidFill>
                      <a:srgbClr val="002060"/>
                    </a:solidFill>
                  </a:rPr>
                  <a:t>access to the website</a:t>
                </a:r>
              </a:p>
              <a:p>
                <a:pPr lvl="1"/>
                <a:r>
                  <a:rPr lang="en-US" sz="1600" b="1" dirty="0">
                    <a:solidFill>
                      <a:srgbClr val="002060"/>
                    </a:solidFill>
                  </a:rPr>
                  <a:t>Block</a:t>
                </a:r>
                <a:r>
                  <a:rPr lang="en-US" sz="1600" dirty="0">
                    <a:solidFill>
                      <a:srgbClr val="002060"/>
                    </a:solidFill>
                  </a:rPr>
                  <a:t> access to the website</a:t>
                </a:r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95400"/>
                <a:ext cx="5162550" cy="5426076"/>
              </a:xfrm>
              <a:blipFill>
                <a:blip r:embed="rId3"/>
                <a:stretch>
                  <a:fillRect l="-735" t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7/9/22 11:06 AM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16D2EF-EC12-1E43-EDBD-D651FF844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266" y="4800600"/>
            <a:ext cx="4037157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664D93-5414-4CAE-1BCD-CF5585CE317E}"/>
                  </a:ext>
                </a:extLst>
              </p:cNvPr>
              <p:cNvSpPr txBox="1"/>
              <p:nvPr/>
            </p:nvSpPr>
            <p:spPr>
              <a:xfrm>
                <a:off x="5079794" y="5696506"/>
                <a:ext cx="34355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What action should we take 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664D93-5414-4CAE-1BCD-CF5585CE3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794" y="5696506"/>
                <a:ext cx="3435556" cy="369332"/>
              </a:xfrm>
              <a:prstGeom prst="rect">
                <a:avLst/>
              </a:prstGeom>
              <a:blipFill>
                <a:blip r:embed="rId5"/>
                <a:stretch>
                  <a:fillRect l="-1103" t="-6667" r="-36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26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4F8E140-98E7-0A86-9E12-A8590D2E0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268" y="2177334"/>
            <a:ext cx="3434732" cy="1175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6363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Decision Theory Applied to ML Classification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7/9/22 11:06 AM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3CB1F53-C137-8AB9-1600-DDDF005A8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6437"/>
            <a:ext cx="5210175" cy="45767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002060"/>
                </a:solidFill>
              </a:rPr>
              <a:t>The collection of possible actions to take</a:t>
            </a:r>
          </a:p>
          <a:p>
            <a:pPr marL="685800" lvl="1" indent="-342900">
              <a:buFont typeface="+mj-lt"/>
              <a:buAutoNum type="arabicPeriod"/>
            </a:pPr>
            <a:endParaRPr lang="en-US" sz="1500" dirty="0">
              <a:solidFill>
                <a:srgbClr val="002060"/>
              </a:solidFill>
            </a:endParaRPr>
          </a:p>
          <a:p>
            <a:pPr marL="685800" lvl="1" indent="-342900">
              <a:buFont typeface="+mj-lt"/>
              <a:buAutoNum type="arabicPeriod"/>
            </a:pPr>
            <a:endParaRPr lang="en-US" sz="15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002060"/>
                </a:solidFill>
              </a:rPr>
              <a:t>The collection of possible states of nature (the true labels)</a:t>
            </a:r>
          </a:p>
          <a:p>
            <a:pPr marL="685800" lvl="1" indent="-342900">
              <a:buFont typeface="+mj-lt"/>
              <a:buAutoNum type="arabicPeriod"/>
            </a:pPr>
            <a:endParaRPr lang="en-US" sz="1500" dirty="0">
              <a:solidFill>
                <a:srgbClr val="002060"/>
              </a:solidFill>
            </a:endParaRPr>
          </a:p>
          <a:p>
            <a:pPr marL="685800" lvl="1" indent="-342900">
              <a:buFont typeface="+mj-lt"/>
              <a:buAutoNum type="arabicPeriod"/>
            </a:pPr>
            <a:endParaRPr lang="en-US" sz="15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002060"/>
                </a:solidFill>
              </a:rPr>
              <a:t>A loss function</a:t>
            </a:r>
          </a:p>
          <a:p>
            <a:pPr marL="685800" lvl="1" indent="-342900">
              <a:buFont typeface="+mj-lt"/>
              <a:buAutoNum type="arabicPeriod"/>
            </a:pPr>
            <a:endParaRPr lang="en-US" sz="1500" dirty="0">
              <a:solidFill>
                <a:srgbClr val="002060"/>
              </a:solidFill>
            </a:endParaRPr>
          </a:p>
          <a:p>
            <a:pPr lvl="1"/>
            <a:endParaRPr lang="en-US" sz="1600" dirty="0">
              <a:solidFill>
                <a:srgbClr val="002060"/>
              </a:solidFill>
            </a:endParaRP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Quantifies the consequences of taking an action given the true label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002060"/>
                </a:solidFill>
              </a:rPr>
              <a:t>The optimal action</a:t>
            </a:r>
          </a:p>
          <a:p>
            <a:pPr marL="685800" lvl="2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685800" lvl="2" indent="0">
              <a:buNone/>
            </a:pPr>
            <a:endParaRPr lang="en-US" sz="1600" dirty="0">
              <a:solidFill>
                <a:srgbClr val="002060"/>
              </a:solidFill>
            </a:endParaRPr>
          </a:p>
          <a:p>
            <a:pPr marL="685800" lvl="2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Choose the action with the minimum expected loss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CBBCF8-7DE0-D829-BBEB-84ABAB4C4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424237"/>
            <a:ext cx="4965700" cy="215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2D7B03-B470-8BD9-32D0-2E58A4D10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370137"/>
            <a:ext cx="4724400" cy="215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2BD096-7924-6E44-6731-E6E1FA1DC4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4201405"/>
            <a:ext cx="1638300" cy="2159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0599AC-A9A1-7A0E-063F-5B117EE82E05}"/>
              </a:ext>
            </a:extLst>
          </p:cNvPr>
          <p:cNvSpPr txBox="1"/>
          <p:nvPr/>
        </p:nvSpPr>
        <p:spPr>
          <a:xfrm>
            <a:off x="6457950" y="4215585"/>
            <a:ext cx="250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Decision-Making Process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424699-675A-F528-BB3B-52E4969DD809}"/>
              </a:ext>
            </a:extLst>
          </p:cNvPr>
          <p:cNvSpPr txBox="1"/>
          <p:nvPr/>
        </p:nvSpPr>
        <p:spPr>
          <a:xfrm>
            <a:off x="643378" y="1361045"/>
            <a:ext cx="4094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decision problem has 4 ingredients: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02E33-8461-F3FD-95E2-4630355A7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5326141"/>
            <a:ext cx="3505200" cy="5842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CC50BA1-CB29-3B53-57DD-391FBB339B82}"/>
              </a:ext>
            </a:extLst>
          </p:cNvPr>
          <p:cNvGrpSpPr/>
          <p:nvPr/>
        </p:nvGrpSpPr>
        <p:grpSpPr>
          <a:xfrm>
            <a:off x="6553200" y="4515007"/>
            <a:ext cx="2358895" cy="2206469"/>
            <a:chOff x="6553200" y="4515007"/>
            <a:chExt cx="2358895" cy="220646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A193C78-39F1-1A9C-050B-B63DAD69C112}"/>
                </a:ext>
              </a:extLst>
            </p:cNvPr>
            <p:cNvSpPr/>
            <p:nvPr/>
          </p:nvSpPr>
          <p:spPr>
            <a:xfrm>
              <a:off x="6553200" y="4515007"/>
              <a:ext cx="2358895" cy="2206469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A89FD1F-674A-790D-608F-4B702D8D0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06428" y="4631751"/>
              <a:ext cx="2252439" cy="19729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295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6363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Uncertainty in ML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4430081" cy="4351338"/>
              </a:xfrm>
            </p:spPr>
            <p:txBody>
              <a:bodyPr/>
              <a:lstStyle/>
              <a:p>
                <a:r>
                  <a:rPr lang="en-US" sz="1800" dirty="0">
                    <a:solidFill>
                      <a:srgbClr val="002060"/>
                    </a:solidFill>
                  </a:rPr>
                  <a:t>Data</a:t>
                </a:r>
              </a:p>
              <a:p>
                <a:pPr lvl="1"/>
                <a:r>
                  <a:rPr lang="en-US" sz="1600" dirty="0">
                    <a:solidFill>
                      <a:srgbClr val="002060"/>
                    </a:solidFill>
                  </a:rPr>
                  <a:t>Pre-processing</a:t>
                </a:r>
              </a:p>
              <a:p>
                <a:pPr lvl="1"/>
                <a:r>
                  <a:rPr lang="en-US" sz="1600" dirty="0">
                    <a:solidFill>
                      <a:srgbClr val="002060"/>
                    </a:solidFill>
                  </a:rPr>
                  <a:t>Errors on features and labels</a:t>
                </a:r>
              </a:p>
              <a:p>
                <a:pPr lvl="1"/>
                <a:r>
                  <a:rPr lang="en-US" sz="1600" dirty="0">
                    <a:solidFill>
                      <a:srgbClr val="002060"/>
                    </a:solidFill>
                  </a:rPr>
                  <a:t>Limited training data</a:t>
                </a:r>
              </a:p>
              <a:p>
                <a:pPr lvl="1"/>
                <a:r>
                  <a:rPr lang="en-US" sz="1600" dirty="0">
                    <a:solidFill>
                      <a:srgbClr val="002060"/>
                    </a:solidFill>
                  </a:rPr>
                  <a:t>Extrapolation</a:t>
                </a:r>
                <a:endParaRPr lang="en-US" sz="1500" dirty="0">
                  <a:solidFill>
                    <a:srgbClr val="002060"/>
                  </a:solidFill>
                </a:endParaRPr>
              </a:p>
              <a:p>
                <a:r>
                  <a:rPr lang="en-US" sz="1800" dirty="0">
                    <a:solidFill>
                      <a:srgbClr val="002060"/>
                    </a:solidFill>
                  </a:rPr>
                  <a:t>Model</a:t>
                </a:r>
              </a:p>
              <a:p>
                <a:pPr lvl="1"/>
                <a:r>
                  <a:rPr lang="en-US" sz="1600" dirty="0">
                    <a:solidFill>
                      <a:srgbClr val="002060"/>
                    </a:solidFill>
                  </a:rPr>
                  <a:t>Model form</a:t>
                </a:r>
              </a:p>
              <a:p>
                <a:pPr lvl="1"/>
                <a:r>
                  <a:rPr lang="en-US" sz="1600" dirty="0">
                    <a:solidFill>
                      <a:srgbClr val="002060"/>
                    </a:solidFill>
                  </a:rPr>
                  <a:t>Feature selection</a:t>
                </a:r>
              </a:p>
              <a:p>
                <a:r>
                  <a:rPr lang="en-US" sz="1800" dirty="0">
                    <a:solidFill>
                      <a:srgbClr val="002060"/>
                    </a:solidFill>
                  </a:rPr>
                  <a:t>This study</a:t>
                </a:r>
              </a:p>
              <a:p>
                <a:pPr lvl="1"/>
                <a:r>
                  <a:rPr lang="en-US" sz="1600" dirty="0">
                    <a:solidFill>
                      <a:srgbClr val="002060"/>
                    </a:solidFill>
                  </a:rPr>
                  <a:t>Bootstrap sampling of the training set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endParaRPr lang="en-US" sz="1600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sz="1600" dirty="0">
                    <a:solidFill>
                      <a:srgbClr val="002060"/>
                    </a:solidFill>
                  </a:rPr>
                  <a:t>Retrain the ML model for each sample</a:t>
                </a:r>
              </a:p>
              <a:p>
                <a:pPr lvl="1"/>
                <a:r>
                  <a:rPr lang="en-US" sz="1600" dirty="0">
                    <a:solidFill>
                      <a:srgbClr val="002060"/>
                    </a:solidFill>
                  </a:rPr>
                  <a:t>Predict on new instance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 with the ensemble of trained models</a:t>
                </a:r>
              </a:p>
              <a:p>
                <a:pPr lvl="1"/>
                <a:r>
                  <a:rPr lang="en-US" sz="1600" dirty="0">
                    <a:solidFill>
                      <a:srgbClr val="002060"/>
                    </a:solidFill>
                  </a:rPr>
                  <a:t>The output probability score is a random variable</a:t>
                </a:r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4430081" cy="4351338"/>
              </a:xfrm>
              <a:blipFill>
                <a:blip r:embed="rId3"/>
                <a:stretch>
                  <a:fillRect l="-857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7/9/22 11:06 AM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937C89-BA4C-56E8-C2DF-D60631952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074152"/>
            <a:ext cx="2754962" cy="27092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87E20E-E929-EDBE-E295-50C446F895C6}"/>
              </a:ext>
            </a:extLst>
          </p:cNvPr>
          <p:cNvSpPr txBox="1"/>
          <p:nvPr/>
        </p:nvSpPr>
        <p:spPr>
          <a:xfrm>
            <a:off x="5921212" y="3630996"/>
            <a:ext cx="2595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Output from 1,000 ML models for one instance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5DAE9C4-6FD9-C823-0FD1-7EB1DE543AE4}"/>
              </a:ext>
            </a:extLst>
          </p:cNvPr>
          <p:cNvCxnSpPr>
            <a:cxnSpLocks/>
          </p:cNvCxnSpPr>
          <p:nvPr/>
        </p:nvCxnSpPr>
        <p:spPr>
          <a:xfrm>
            <a:off x="3812338" y="5846894"/>
            <a:ext cx="1750262" cy="365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7BE2C2D-0C1A-0969-13F7-D7F3020F4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612919"/>
            <a:ext cx="3429000" cy="162700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C65D2D0-24E6-9017-ECE5-E2F4D43781A9}"/>
              </a:ext>
            </a:extLst>
          </p:cNvPr>
          <p:cNvSpPr/>
          <p:nvPr/>
        </p:nvSpPr>
        <p:spPr>
          <a:xfrm>
            <a:off x="7476640" y="1754769"/>
            <a:ext cx="810110" cy="15511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D1913F-07C4-38B0-B7AC-0AFD3CF7FA73}"/>
              </a:ext>
            </a:extLst>
          </p:cNvPr>
          <p:cNvCxnSpPr>
            <a:cxnSpLocks/>
          </p:cNvCxnSpPr>
          <p:nvPr/>
        </p:nvCxnSpPr>
        <p:spPr>
          <a:xfrm flipV="1">
            <a:off x="4479801" y="2971800"/>
            <a:ext cx="1311399" cy="1447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8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6363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Modify the Expected Loss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2060"/>
                </a:solidFill>
              </a:rPr>
              <a:t>The optimal action minimizes the expected loss</a:t>
            </a:r>
          </a:p>
          <a:p>
            <a:pPr lvl="1"/>
            <a:endParaRPr lang="en-US" sz="1600" dirty="0">
              <a:solidFill>
                <a:srgbClr val="002060"/>
              </a:solidFill>
            </a:endParaRPr>
          </a:p>
          <a:p>
            <a:pPr lvl="1"/>
            <a:endParaRPr lang="en-US" sz="1600" dirty="0">
              <a:solidFill>
                <a:srgbClr val="002060"/>
              </a:solidFill>
            </a:endParaRPr>
          </a:p>
          <a:p>
            <a:pPr lvl="1"/>
            <a:endParaRPr lang="en-US" sz="1600" dirty="0">
              <a:solidFill>
                <a:srgbClr val="002060"/>
              </a:solidFill>
            </a:endParaRPr>
          </a:p>
          <a:p>
            <a:endParaRPr lang="en-US" sz="1900" dirty="0">
              <a:solidFill>
                <a:srgbClr val="002060"/>
              </a:solidFill>
            </a:endParaRPr>
          </a:p>
          <a:p>
            <a:endParaRPr lang="en-US" sz="19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But the probability is now a random variable How do we handle this?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We could use the mean, majority voting, etc., but that doesn’t utilize all information</a:t>
            </a:r>
          </a:p>
          <a:p>
            <a:pPr lvl="1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7/9/22 11:06 AM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5B2362C-3668-DDE8-452E-0D5BB711E0F0}"/>
              </a:ext>
            </a:extLst>
          </p:cNvPr>
          <p:cNvGrpSpPr/>
          <p:nvPr/>
        </p:nvGrpSpPr>
        <p:grpSpPr>
          <a:xfrm>
            <a:off x="1993547" y="3034187"/>
            <a:ext cx="5156906" cy="803169"/>
            <a:chOff x="381000" y="3709562"/>
            <a:chExt cx="5156906" cy="80316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87A3FAD-9A07-BF4F-AD0B-543D6DAB3C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9604" b="21406"/>
            <a:stretch/>
          </p:blipFill>
          <p:spPr>
            <a:xfrm>
              <a:off x="381000" y="3709562"/>
              <a:ext cx="2756606" cy="63842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D9182F0-D8EF-859C-DCC8-262C4C1E0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0006" y="3801531"/>
              <a:ext cx="2247900" cy="711200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CC4F548-FE9B-2280-CCCA-4E5E72717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618" y="5494461"/>
            <a:ext cx="2603500" cy="850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C280BF-D9DE-09B6-F75C-2F317F51D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018" y="4814887"/>
            <a:ext cx="3710956" cy="1760784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ED190C0A-D610-84B4-1605-2945817F556E}"/>
              </a:ext>
            </a:extLst>
          </p:cNvPr>
          <p:cNvSpPr/>
          <p:nvPr/>
        </p:nvSpPr>
        <p:spPr>
          <a:xfrm>
            <a:off x="3086100" y="4968401"/>
            <a:ext cx="876723" cy="16787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B02CD2-3B53-56AF-378B-489B41481AEF}"/>
              </a:ext>
            </a:extLst>
          </p:cNvPr>
          <p:cNvCxnSpPr/>
          <p:nvPr/>
        </p:nvCxnSpPr>
        <p:spPr>
          <a:xfrm>
            <a:off x="3962823" y="5807763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9EB7BAFA-90DA-CE0C-C53B-9C1D8B9EB0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9768" y="5614194"/>
            <a:ext cx="1257300" cy="39370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1338A8-DF44-08AD-62B9-D9C9A07E4161}"/>
              </a:ext>
            </a:extLst>
          </p:cNvPr>
          <p:cNvCxnSpPr/>
          <p:nvPr/>
        </p:nvCxnSpPr>
        <p:spPr>
          <a:xfrm>
            <a:off x="5809768" y="5809566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D2DD18EC-3366-4167-3AA6-602BBBED96EF}"/>
              </a:ext>
            </a:extLst>
          </p:cNvPr>
          <p:cNvSpPr/>
          <p:nvPr/>
        </p:nvSpPr>
        <p:spPr>
          <a:xfrm>
            <a:off x="5999845" y="5026875"/>
            <a:ext cx="2915555" cy="167872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538D2-6742-117C-2808-76CC24FA1B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1775" y="2286000"/>
            <a:ext cx="3505200" cy="5842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B76BA368-A289-D0FD-5402-A29C4BEFCFCD}"/>
              </a:ext>
            </a:extLst>
          </p:cNvPr>
          <p:cNvSpPr/>
          <p:nvPr/>
        </p:nvSpPr>
        <p:spPr>
          <a:xfrm>
            <a:off x="5724102" y="2286000"/>
            <a:ext cx="648123" cy="584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2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6363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Examples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88156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Assume the ensemble of outputs follows a beta distribution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endParaRPr lang="en-US" sz="1800" dirty="0">
              <a:solidFill>
                <a:srgbClr val="002060"/>
              </a:solidFill>
            </a:endParaRPr>
          </a:p>
          <a:p>
            <a:endParaRPr lang="en-US" sz="1800" dirty="0">
              <a:solidFill>
                <a:srgbClr val="002060"/>
              </a:solidFill>
            </a:endParaRPr>
          </a:p>
          <a:p>
            <a:endParaRPr lang="en-US" sz="1800" dirty="0">
              <a:solidFill>
                <a:srgbClr val="002060"/>
              </a:solidFill>
            </a:endParaRPr>
          </a:p>
          <a:p>
            <a:endParaRPr lang="en-US" sz="1800" dirty="0">
              <a:solidFill>
                <a:srgbClr val="002060"/>
              </a:solidFill>
            </a:endParaRPr>
          </a:p>
          <a:p>
            <a:endParaRPr lang="en-US" sz="1800" dirty="0">
              <a:solidFill>
                <a:srgbClr val="002060"/>
              </a:solidFill>
            </a:endParaRPr>
          </a:p>
          <a:p>
            <a:endParaRPr lang="en-US" sz="18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Or a mixture of 2 Gaussian variables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7/9/22 11:06 AM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74A119-C893-7F09-4157-E16B4BE441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01"/>
          <a:stretch/>
        </p:blipFill>
        <p:spPr>
          <a:xfrm>
            <a:off x="1066800" y="1752600"/>
            <a:ext cx="4843829" cy="22961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EB60DB-F7A5-22FD-E2CD-4D6481B86F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44"/>
          <a:stretch/>
        </p:blipFill>
        <p:spPr>
          <a:xfrm>
            <a:off x="1220823" y="4419600"/>
            <a:ext cx="4646577" cy="22961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7EBF90-2C3C-1A88-26F5-BEDC08EED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429000"/>
            <a:ext cx="495300" cy="165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400A72-75A2-8665-F5D4-70D6E1C7BDDF}"/>
              </a:ext>
            </a:extLst>
          </p:cNvPr>
          <p:cNvSpPr txBox="1"/>
          <p:nvPr/>
        </p:nvSpPr>
        <p:spPr>
          <a:xfrm>
            <a:off x="1524000" y="1772873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PDF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AAE3CF-D4FD-B9F8-ED00-FB60A8A3569D}"/>
              </a:ext>
            </a:extLst>
          </p:cNvPr>
          <p:cNvSpPr txBox="1"/>
          <p:nvPr/>
        </p:nvSpPr>
        <p:spPr>
          <a:xfrm>
            <a:off x="1524000" y="445432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PDF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C9A0E1-2ACD-3345-2455-2BC7C880E4E4}"/>
              </a:ext>
            </a:extLst>
          </p:cNvPr>
          <p:cNvSpPr txBox="1"/>
          <p:nvPr/>
        </p:nvSpPr>
        <p:spPr>
          <a:xfrm>
            <a:off x="3962400" y="174390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8B3ABB-7850-1E3B-C1F7-54C0131A30A5}"/>
              </a:ext>
            </a:extLst>
          </p:cNvPr>
          <p:cNvSpPr txBox="1"/>
          <p:nvPr/>
        </p:nvSpPr>
        <p:spPr>
          <a:xfrm>
            <a:off x="3962399" y="441392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CDF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CCB0C2-234E-80B2-D963-9250DFB36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155" y="5376863"/>
            <a:ext cx="2971800" cy="876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8D30B1-9F2D-02ED-CFA7-AEDA03C0C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6305" y="1766582"/>
            <a:ext cx="2857500" cy="8763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A099D8C-F683-40C2-BF76-9FE0AC65DD48}"/>
              </a:ext>
            </a:extLst>
          </p:cNvPr>
          <p:cNvSpPr txBox="1"/>
          <p:nvPr/>
        </p:nvSpPr>
        <p:spPr>
          <a:xfrm>
            <a:off x="6311002" y="3491548"/>
            <a:ext cx="250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result is the same as the mean value only if the PDF is symmetric and t = 1/2</a:t>
            </a:r>
          </a:p>
        </p:txBody>
      </p:sp>
    </p:spTree>
    <p:extLst>
      <p:ext uri="{BB962C8B-B14F-4D97-AF65-F5344CB8AC3E}">
        <p14:creationId xmlns:p14="http://schemas.microsoft.com/office/powerpoint/2010/main" val="262326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6363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Comparing 4 Methods for Analysis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7753350" cy="4881563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Traditional method</a:t>
            </a:r>
          </a:p>
          <a:p>
            <a:pPr lvl="1"/>
            <a:r>
              <a:rPr lang="en-US" sz="1500" dirty="0">
                <a:solidFill>
                  <a:srgbClr val="002060"/>
                </a:solidFill>
              </a:rPr>
              <a:t>Decision = model output</a:t>
            </a:r>
          </a:p>
          <a:p>
            <a:pPr lvl="1"/>
            <a:r>
              <a:rPr lang="en-US" sz="1500" dirty="0">
                <a:solidFill>
                  <a:srgbClr val="002060"/>
                </a:solidFill>
              </a:rPr>
              <a:t>Uncertainty ignored</a:t>
            </a:r>
          </a:p>
          <a:p>
            <a:pPr lvl="1"/>
            <a:endParaRPr lang="en-US" sz="15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Cost-sensitive ML</a:t>
            </a:r>
          </a:p>
          <a:p>
            <a:pPr lvl="1"/>
            <a:r>
              <a:rPr lang="en-US" sz="1500" dirty="0">
                <a:solidFill>
                  <a:srgbClr val="002060"/>
                </a:solidFill>
              </a:rPr>
              <a:t>Consequences included in training (using loss function); averaged over the population</a:t>
            </a:r>
          </a:p>
          <a:p>
            <a:pPr lvl="1"/>
            <a:r>
              <a:rPr lang="en-US" sz="1500" dirty="0">
                <a:solidFill>
                  <a:srgbClr val="002060"/>
                </a:solidFill>
              </a:rPr>
              <a:t>Decision = model output</a:t>
            </a:r>
          </a:p>
          <a:p>
            <a:pPr lvl="1"/>
            <a:r>
              <a:rPr lang="en-US" sz="1500" dirty="0">
                <a:solidFill>
                  <a:srgbClr val="002060"/>
                </a:solidFill>
              </a:rPr>
              <a:t>Uncertainty ignored</a:t>
            </a:r>
          </a:p>
          <a:p>
            <a:pPr lvl="1"/>
            <a:endParaRPr lang="en-US" sz="15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Decision theory</a:t>
            </a:r>
          </a:p>
          <a:p>
            <a:pPr lvl="1"/>
            <a:r>
              <a:rPr lang="en-US" sz="1500" dirty="0">
                <a:solidFill>
                  <a:srgbClr val="002060"/>
                </a:solidFill>
              </a:rPr>
              <a:t>Consequence per instance quantified using a trained model</a:t>
            </a:r>
          </a:p>
          <a:p>
            <a:pPr lvl="1"/>
            <a:r>
              <a:rPr lang="en-US" sz="1500" dirty="0">
                <a:solidFill>
                  <a:srgbClr val="002060"/>
                </a:solidFill>
              </a:rPr>
              <a:t>Decision = action that minimizes expected loss</a:t>
            </a:r>
          </a:p>
          <a:p>
            <a:pPr lvl="1"/>
            <a:r>
              <a:rPr lang="en-US" sz="1500" dirty="0">
                <a:solidFill>
                  <a:srgbClr val="002060"/>
                </a:solidFill>
              </a:rPr>
              <a:t>Uncertainty ignored</a:t>
            </a:r>
          </a:p>
          <a:p>
            <a:pPr lvl="1"/>
            <a:endParaRPr lang="en-US" sz="15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7030A0"/>
                </a:solidFill>
              </a:rPr>
              <a:t>Decision theory with uncertainty</a:t>
            </a:r>
          </a:p>
          <a:p>
            <a:pPr lvl="1"/>
            <a:r>
              <a:rPr lang="en-US" sz="1500" dirty="0">
                <a:solidFill>
                  <a:srgbClr val="002060"/>
                </a:solidFill>
              </a:rPr>
              <a:t>Consequence per instance quantified using a trained model</a:t>
            </a:r>
          </a:p>
          <a:p>
            <a:pPr lvl="1"/>
            <a:r>
              <a:rPr lang="en-US" sz="1500" dirty="0">
                <a:solidFill>
                  <a:srgbClr val="002060"/>
                </a:solidFill>
              </a:rPr>
              <a:t>Decision = action that minimizes expected loss</a:t>
            </a:r>
          </a:p>
          <a:p>
            <a:pPr lvl="1"/>
            <a:r>
              <a:rPr lang="en-US" sz="1500" dirty="0">
                <a:solidFill>
                  <a:srgbClr val="002060"/>
                </a:solidFill>
              </a:rPr>
              <a:t>Uncertainty accounted for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7/9/22 11:06 AM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43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6363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Results for URL Classification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4248150" cy="488156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True label = </a:t>
            </a:r>
            <a:r>
              <a:rPr lang="en-US" sz="1800" b="1" dirty="0">
                <a:solidFill>
                  <a:srgbClr val="002060"/>
                </a:solidFill>
              </a:rPr>
              <a:t>Malicious</a:t>
            </a:r>
          </a:p>
          <a:p>
            <a:r>
              <a:rPr lang="en-US" sz="1800" dirty="0">
                <a:solidFill>
                  <a:srgbClr val="002060"/>
                </a:solidFill>
              </a:rPr>
              <a:t>PDF estimate from ensemble of ML models is at right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Traditional approach would call this </a:t>
            </a:r>
            <a:r>
              <a:rPr lang="en-US" sz="1600" b="1" dirty="0">
                <a:solidFill>
                  <a:srgbClr val="002060"/>
                </a:solidFill>
              </a:rPr>
              <a:t>Benign</a:t>
            </a:r>
            <a:r>
              <a:rPr lang="en-US" sz="1600" dirty="0">
                <a:solidFill>
                  <a:srgbClr val="002060"/>
                </a:solidFill>
              </a:rPr>
              <a:t> and therefore decide to </a:t>
            </a:r>
            <a:r>
              <a:rPr lang="en-US" sz="1600" b="1" dirty="0">
                <a:solidFill>
                  <a:srgbClr val="002060"/>
                </a:solidFill>
              </a:rPr>
              <a:t>Allow</a:t>
            </a:r>
          </a:p>
          <a:p>
            <a:r>
              <a:rPr lang="en-US" sz="1800" dirty="0">
                <a:solidFill>
                  <a:srgbClr val="002060"/>
                </a:solidFill>
              </a:rPr>
              <a:t>We apply decision-theoretic approach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Asymmetric loss function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Decision is to </a:t>
            </a:r>
            <a:r>
              <a:rPr lang="en-US" sz="1600" b="1" dirty="0">
                <a:solidFill>
                  <a:srgbClr val="002060"/>
                </a:solidFill>
              </a:rPr>
              <a:t>Block</a:t>
            </a:r>
          </a:p>
          <a:p>
            <a:r>
              <a:rPr lang="en-US" sz="1800" dirty="0">
                <a:solidFill>
                  <a:srgbClr val="002060"/>
                </a:solidFill>
              </a:rPr>
              <a:t>When we consider all test URLs in the dataset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7/9/22 11:06 AM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DC6760-4C51-89A5-1B4F-A9DCF3FB29E1}"/>
              </a:ext>
            </a:extLst>
          </p:cNvPr>
          <p:cNvGrpSpPr/>
          <p:nvPr/>
        </p:nvGrpSpPr>
        <p:grpSpPr>
          <a:xfrm>
            <a:off x="5432176" y="1219200"/>
            <a:ext cx="3308847" cy="2664699"/>
            <a:chOff x="2514600" y="3429000"/>
            <a:chExt cx="3308847" cy="266469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56D209D-B0F8-5A00-D26B-3F5D7F69C867}"/>
                </a:ext>
              </a:extLst>
            </p:cNvPr>
            <p:cNvGrpSpPr/>
            <p:nvPr/>
          </p:nvGrpSpPr>
          <p:grpSpPr>
            <a:xfrm>
              <a:off x="2514600" y="3429000"/>
              <a:ext cx="3308847" cy="2664699"/>
              <a:chOff x="2514600" y="3429000"/>
              <a:chExt cx="3308847" cy="266469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87AF66D-B014-4363-8472-027E269F35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31" t="10434" r="7392" b="9565"/>
              <a:stretch/>
            </p:blipFill>
            <p:spPr>
              <a:xfrm>
                <a:off x="2514600" y="3429000"/>
                <a:ext cx="3286539" cy="236220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F4DF45-E966-7B60-F9B5-9AE52F665176}"/>
                  </a:ext>
                </a:extLst>
              </p:cNvPr>
              <p:cNvSpPr txBox="1"/>
              <p:nvPr/>
            </p:nvSpPr>
            <p:spPr>
              <a:xfrm>
                <a:off x="2686050" y="5785922"/>
                <a:ext cx="31373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0         0.2        0.4         0.6        0.8         1.0</a:t>
                </a: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09CFAD-CB6C-EAF0-19C8-14A3D9DE5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3200" y="3604362"/>
              <a:ext cx="2527300" cy="419100"/>
            </a:xfrm>
            <a:prstGeom prst="rect">
              <a:avLst/>
            </a:prstGeom>
          </p:spPr>
        </p:pic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537203-0055-A71E-A8B7-0D65A295F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341515"/>
              </p:ext>
            </p:extLst>
          </p:nvPr>
        </p:nvGraphicFramePr>
        <p:xfrm>
          <a:off x="1790700" y="4093857"/>
          <a:ext cx="61722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733">
                  <a:extLst>
                    <a:ext uri="{9D8B030D-6E8A-4147-A177-3AD203B41FA5}">
                      <a16:colId xmlns:a16="http://schemas.microsoft.com/office/drawing/2014/main" val="2702934898"/>
                    </a:ext>
                  </a:extLst>
                </a:gridCol>
                <a:gridCol w="967555">
                  <a:extLst>
                    <a:ext uri="{9D8B030D-6E8A-4147-A177-3AD203B41FA5}">
                      <a16:colId xmlns:a16="http://schemas.microsoft.com/office/drawing/2014/main" val="3995285050"/>
                    </a:ext>
                  </a:extLst>
                </a:gridCol>
                <a:gridCol w="1523631">
                  <a:extLst>
                    <a:ext uri="{9D8B030D-6E8A-4147-A177-3AD203B41FA5}">
                      <a16:colId xmlns:a16="http://schemas.microsoft.com/office/drawing/2014/main" val="2917694723"/>
                    </a:ext>
                  </a:extLst>
                </a:gridCol>
                <a:gridCol w="1439025">
                  <a:extLst>
                    <a:ext uri="{9D8B030D-6E8A-4147-A177-3AD203B41FA5}">
                      <a16:colId xmlns:a16="http://schemas.microsoft.com/office/drawing/2014/main" val="109313948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1395662903"/>
                    </a:ext>
                  </a:extLst>
                </a:gridCol>
              </a:tblGrid>
              <a:tr h="333376">
                <a:tc>
                  <a:txBody>
                    <a:bodyPr/>
                    <a:lstStyle/>
                    <a:p>
                      <a:r>
                        <a:rPr lang="en-US" dirty="0"/>
                        <a:t>Approach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Accuracy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Malicious URLs Allowed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Benign URLs Blocked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loss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0021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Traditional approach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$62,275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3664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Cost-sensitive 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$18,815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0990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Decision theory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2,834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$8,155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3479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Decision theory with uncertainty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98.5%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$4,615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827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959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2A96F9-2632-4FA8-8B35-EAF6A61532F7}"/>
</file>

<file path=customXml/itemProps2.xml><?xml version="1.0" encoding="utf-8"?>
<ds:datastoreItem xmlns:ds="http://schemas.openxmlformats.org/officeDocument/2006/customXml" ds:itemID="{ECDB84EB-089A-4145-8F69-1D84B8E4D13D}"/>
</file>

<file path=customXml/itemProps3.xml><?xml version="1.0" encoding="utf-8"?>
<ds:datastoreItem xmlns:ds="http://schemas.openxmlformats.org/officeDocument/2006/customXml" ds:itemID="{1E2D85CE-176F-4E0D-9813-DE7CE66DEA8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20446</TotalTime>
  <Words>1165</Words>
  <Application>Microsoft Macintosh PowerPoint</Application>
  <PresentationFormat>On-screen Show (4:3)</PresentationFormat>
  <Paragraphs>221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Century Gothic</vt:lpstr>
      <vt:lpstr>Office Theme</vt:lpstr>
      <vt:lpstr>Decision Science for Machine Learning (DeSciML) </vt:lpstr>
      <vt:lpstr>Overview of the Problem</vt:lpstr>
      <vt:lpstr>Motivating Example: URL Classification</vt:lpstr>
      <vt:lpstr>Decision Theory Applied to ML Classification</vt:lpstr>
      <vt:lpstr>Uncertainty in ML Models</vt:lpstr>
      <vt:lpstr>Modify the Expected Loss</vt:lpstr>
      <vt:lpstr>Examples</vt:lpstr>
      <vt:lpstr>Comparing 4 Methods for Analysis</vt:lpstr>
      <vt:lpstr>Results for URL Classification</vt:lpstr>
      <vt:lpstr>Summary</vt:lpstr>
    </vt:vector>
  </TitlesOfParts>
  <Company>Sandia National Laboratories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Sandia National Laboratories</dc:creator>
  <cp:lastModifiedBy>Field, Richard V</cp:lastModifiedBy>
  <cp:revision>439</cp:revision>
  <cp:lastPrinted>2016-07-27T15:55:51Z</cp:lastPrinted>
  <dcterms:created xsi:type="dcterms:W3CDTF">2015-02-24T23:19:05Z</dcterms:created>
  <dcterms:modified xsi:type="dcterms:W3CDTF">2022-07-09T16:07:14Z</dcterms:modified>
</cp:coreProperties>
</file>