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  <p:sldMasterId id="2147483776" r:id="rId5"/>
    <p:sldMasterId id="2147483785" r:id="rId6"/>
    <p:sldMasterId id="2147483795" r:id="rId7"/>
  </p:sldMasterIdLst>
  <p:notesMasterIdLst>
    <p:notesMasterId r:id="rId24"/>
  </p:notesMasterIdLst>
  <p:sldIdLst>
    <p:sldId id="1117" r:id="rId8"/>
    <p:sldId id="1116" r:id="rId9"/>
    <p:sldId id="1092" r:id="rId10"/>
    <p:sldId id="1428" r:id="rId11"/>
    <p:sldId id="1406" r:id="rId12"/>
    <p:sldId id="1085" r:id="rId13"/>
    <p:sldId id="1420" r:id="rId14"/>
    <p:sldId id="1100" r:id="rId15"/>
    <p:sldId id="1426" r:id="rId16"/>
    <p:sldId id="1424" r:id="rId17"/>
    <p:sldId id="1405" r:id="rId18"/>
    <p:sldId id="1379" r:id="rId19"/>
    <p:sldId id="1397" r:id="rId20"/>
    <p:sldId id="1398" r:id="rId21"/>
    <p:sldId id="1417" r:id="rId22"/>
    <p:sldId id="1365" r:id="rId23"/>
  </p:sldIdLst>
  <p:sldSz cx="12192000" cy="6858000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96C0742-B830-455F-86F2-30C163125497}">
          <p14:sldIdLst>
            <p14:sldId id="1117"/>
            <p14:sldId id="1116"/>
            <p14:sldId id="1092"/>
            <p14:sldId id="1428"/>
            <p14:sldId id="1406"/>
            <p14:sldId id="1085"/>
            <p14:sldId id="1420"/>
            <p14:sldId id="1100"/>
            <p14:sldId id="1426"/>
            <p14:sldId id="1424"/>
            <p14:sldId id="1405"/>
            <p14:sldId id="1379"/>
            <p14:sldId id="1397"/>
            <p14:sldId id="1398"/>
            <p14:sldId id="1417"/>
            <p14:sldId id="1365"/>
          </p14:sldIdLst>
        </p14:section>
        <p14:section name="Untitled Section" id="{0FC1FF40-E33B-44CD-9835-1E91CFBE060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, Michelle K" initials="MMK" lastIdx="4" clrIdx="0">
    <p:extLst>
      <p:ext uri="{19B8F6BF-5375-455C-9EA6-DF929625EA0E}">
        <p15:presenceInfo xmlns:p15="http://schemas.microsoft.com/office/powerpoint/2012/main" userId="S-1-5-21-19610888-2120439649-608991905-219974" providerId="AD"/>
      </p:ext>
    </p:extLst>
  </p:cmAuthor>
  <p:cmAuthor id="2" name="Drgona, Jan" initials="DJ" lastIdx="2" clrIdx="1">
    <p:extLst>
      <p:ext uri="{19B8F6BF-5375-455C-9EA6-DF929625EA0E}">
        <p15:presenceInfo xmlns:p15="http://schemas.microsoft.com/office/powerpoint/2012/main" userId="S::jan.drgona@pnnl.gov::8107277a-43fb-42e1-8aa0-684adf187181" providerId="AD"/>
      </p:ext>
    </p:extLst>
  </p:cmAuthor>
  <p:cmAuthor id="3" name="Morse, Joanna R" initials="MJR" lastIdx="14" clrIdx="2">
    <p:extLst>
      <p:ext uri="{19B8F6BF-5375-455C-9EA6-DF929625EA0E}">
        <p15:presenceInfo xmlns:p15="http://schemas.microsoft.com/office/powerpoint/2012/main" userId="S::joanna.morse@pnnl.gov::ed91b46c-050e-43a6-841f-2ee7acac37f4" providerId="AD"/>
      </p:ext>
    </p:extLst>
  </p:cmAuthor>
  <p:cmAuthor id="4" name="Blake, Jennifer" initials="BJ" lastIdx="13" clrIdx="3">
    <p:extLst>
      <p:ext uri="{19B8F6BF-5375-455C-9EA6-DF929625EA0E}">
        <p15:presenceInfo xmlns:p15="http://schemas.microsoft.com/office/powerpoint/2012/main" userId="S::Jennifer.Blake@pnnl.gov::18c46799-5b14-4629-b3db-32d9fb0f43bf" providerId="AD"/>
      </p:ext>
    </p:extLst>
  </p:cmAuthor>
  <p:cmAuthor id="5" name="Machart, Kelly A" initials="MKA" lastIdx="1" clrIdx="4">
    <p:extLst>
      <p:ext uri="{19B8F6BF-5375-455C-9EA6-DF929625EA0E}">
        <p15:presenceInfo xmlns:p15="http://schemas.microsoft.com/office/powerpoint/2012/main" userId="S::kelly.machart@pnnl.gov::63c5e562-4ac0-486d-96bf-22c8ea1cf9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EDDEC"/>
    <a:srgbClr val="249EBB"/>
    <a:srgbClr val="FF5854"/>
    <a:srgbClr val="007B18"/>
    <a:srgbClr val="007116"/>
    <a:srgbClr val="1549AF"/>
    <a:srgbClr val="0432FF"/>
    <a:srgbClr val="790221"/>
    <a:srgbClr val="2271FF"/>
    <a:srgbClr val="616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32DF2-B67A-43E8-BE04-9065B760FC28}" v="2" dt="2022-05-23T20:25:53.918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1" autoAdjust="0"/>
    <p:restoredTop sz="88707" autoAdjust="0"/>
  </p:normalViewPr>
  <p:slideViewPr>
    <p:cSldViewPr snapToGrid="0" snapToObjects="1">
      <p:cViewPr varScale="1">
        <p:scale>
          <a:sx n="77" d="100"/>
          <a:sy n="77" d="100"/>
        </p:scale>
        <p:origin x="718" y="5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9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gona, Jan" userId="8107277a-43fb-42e1-8aa0-684adf187181" providerId="ADAL" clId="{7E832DF2-B67A-43E8-BE04-9065B760FC28}"/>
    <pc:docChg chg="undo custSel addSld delSld modSld modSection">
      <pc:chgData name="Drgona, Jan" userId="8107277a-43fb-42e1-8aa0-684adf187181" providerId="ADAL" clId="{7E832DF2-B67A-43E8-BE04-9065B760FC28}" dt="2022-05-23T20:33:23.899" v="269" actId="20577"/>
      <pc:docMkLst>
        <pc:docMk/>
      </pc:docMkLst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1244961172" sldId="273"/>
        </pc:sldMkLst>
      </pc:sldChg>
      <pc:sldChg chg="del">
        <pc:chgData name="Drgona, Jan" userId="8107277a-43fb-42e1-8aa0-684adf187181" providerId="ADAL" clId="{7E832DF2-B67A-43E8-BE04-9065B760FC28}" dt="2022-05-23T20:20:26.186" v="29" actId="47"/>
        <pc:sldMkLst>
          <pc:docMk/>
          <pc:sldMk cId="1165423220" sldId="281"/>
        </pc:sldMkLst>
      </pc:sldChg>
      <pc:sldChg chg="modSp mod">
        <pc:chgData name="Drgona, Jan" userId="8107277a-43fb-42e1-8aa0-684adf187181" providerId="ADAL" clId="{7E832DF2-B67A-43E8-BE04-9065B760FC28}" dt="2022-05-23T20:25:35.067" v="250" actId="20577"/>
        <pc:sldMkLst>
          <pc:docMk/>
          <pc:sldMk cId="2150487817" sldId="1085"/>
        </pc:sldMkLst>
        <pc:spChg chg="mod">
          <ac:chgData name="Drgona, Jan" userId="8107277a-43fb-42e1-8aa0-684adf187181" providerId="ADAL" clId="{7E832DF2-B67A-43E8-BE04-9065B760FC28}" dt="2022-05-23T20:25:35.067" v="250" actId="20577"/>
          <ac:spMkLst>
            <pc:docMk/>
            <pc:sldMk cId="2150487817" sldId="1085"/>
            <ac:spMk id="3" creationId="{9F207FEA-2D13-BB49-8F55-5AB58405AFD8}"/>
          </ac:spMkLst>
        </pc:spChg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1416906740" sldId="1112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831387436" sldId="1113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3387073483" sldId="1114"/>
        </pc:sldMkLst>
      </pc:sldChg>
      <pc:sldChg chg="modSp mod">
        <pc:chgData name="Drgona, Jan" userId="8107277a-43fb-42e1-8aa0-684adf187181" providerId="ADAL" clId="{7E832DF2-B67A-43E8-BE04-9065B760FC28}" dt="2022-05-23T20:33:23.899" v="269" actId="20577"/>
        <pc:sldMkLst>
          <pc:docMk/>
          <pc:sldMk cId="1152154647" sldId="1117"/>
        </pc:sldMkLst>
        <pc:spChg chg="mod">
          <ac:chgData name="Drgona, Jan" userId="8107277a-43fb-42e1-8aa0-684adf187181" providerId="ADAL" clId="{7E832DF2-B67A-43E8-BE04-9065B760FC28}" dt="2022-05-23T20:33:23.899" v="269" actId="20577"/>
          <ac:spMkLst>
            <pc:docMk/>
            <pc:sldMk cId="1152154647" sldId="1117"/>
            <ac:spMk id="9" creationId="{4EEB77A5-9700-44F3-8BDA-933A0A9BA3FE}"/>
          </ac:spMkLst>
        </pc:spChg>
      </pc:sldChg>
      <pc:sldChg chg="del">
        <pc:chgData name="Drgona, Jan" userId="8107277a-43fb-42e1-8aa0-684adf187181" providerId="ADAL" clId="{7E832DF2-B67A-43E8-BE04-9065B760FC28}" dt="2022-05-23T20:21:44.279" v="36" actId="47"/>
        <pc:sldMkLst>
          <pc:docMk/>
          <pc:sldMk cId="2415648056" sldId="1138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1309659687" sldId="1139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2104080610" sldId="1141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1847951567" sldId="1143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2461524116" sldId="1144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3807420109" sldId="1145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1014634263" sldId="1147"/>
        </pc:sldMkLst>
      </pc:sldChg>
      <pc:sldChg chg="del">
        <pc:chgData name="Drgona, Jan" userId="8107277a-43fb-42e1-8aa0-684adf187181" providerId="ADAL" clId="{7E832DF2-B67A-43E8-BE04-9065B760FC28}" dt="2022-05-23T20:20:29.755" v="31" actId="47"/>
        <pc:sldMkLst>
          <pc:docMk/>
          <pc:sldMk cId="3922190018" sldId="1157"/>
        </pc:sldMkLst>
      </pc:sldChg>
      <pc:sldChg chg="del">
        <pc:chgData name="Drgona, Jan" userId="8107277a-43fb-42e1-8aa0-684adf187181" providerId="ADAL" clId="{7E832DF2-B67A-43E8-BE04-9065B760FC28}" dt="2022-05-23T20:20:28.780" v="30" actId="47"/>
        <pc:sldMkLst>
          <pc:docMk/>
          <pc:sldMk cId="189467470" sldId="1158"/>
        </pc:sldMkLst>
      </pc:sldChg>
      <pc:sldChg chg="del">
        <pc:chgData name="Drgona, Jan" userId="8107277a-43fb-42e1-8aa0-684adf187181" providerId="ADAL" clId="{7E832DF2-B67A-43E8-BE04-9065B760FC28}" dt="2022-05-23T20:21:37.165" v="35" actId="47"/>
        <pc:sldMkLst>
          <pc:docMk/>
          <pc:sldMk cId="1619659474" sldId="1165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2998728626" sldId="1166"/>
        </pc:sldMkLst>
      </pc:sldChg>
      <pc:sldChg chg="del">
        <pc:chgData name="Drgona, Jan" userId="8107277a-43fb-42e1-8aa0-684adf187181" providerId="ADAL" clId="{7E832DF2-B67A-43E8-BE04-9065B760FC28}" dt="2022-05-23T20:24:18.690" v="213" actId="47"/>
        <pc:sldMkLst>
          <pc:docMk/>
          <pc:sldMk cId="651697254" sldId="1357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4167338639" sldId="1399"/>
        </pc:sldMkLst>
      </pc:sldChg>
      <pc:sldChg chg="del">
        <pc:chgData name="Drgona, Jan" userId="8107277a-43fb-42e1-8aa0-684adf187181" providerId="ADAL" clId="{7E832DF2-B67A-43E8-BE04-9065B760FC28}" dt="2022-05-23T20:20:20.480" v="28" actId="47"/>
        <pc:sldMkLst>
          <pc:docMk/>
          <pc:sldMk cId="4255072086" sldId="1414"/>
        </pc:sldMkLst>
      </pc:sldChg>
      <pc:sldChg chg="del">
        <pc:chgData name="Drgona, Jan" userId="8107277a-43fb-42e1-8aa0-684adf187181" providerId="ADAL" clId="{7E832DF2-B67A-43E8-BE04-9065B760FC28}" dt="2022-05-23T20:20:16.753" v="27" actId="47"/>
        <pc:sldMkLst>
          <pc:docMk/>
          <pc:sldMk cId="2343652363" sldId="1415"/>
        </pc:sldMkLst>
      </pc:sldChg>
      <pc:sldChg chg="del">
        <pc:chgData name="Drgona, Jan" userId="8107277a-43fb-42e1-8aa0-684adf187181" providerId="ADAL" clId="{7E832DF2-B67A-43E8-BE04-9065B760FC28}" dt="2022-05-23T20:24:28.876" v="214" actId="47"/>
        <pc:sldMkLst>
          <pc:docMk/>
          <pc:sldMk cId="1350903343" sldId="1419"/>
        </pc:sldMkLst>
      </pc:sldChg>
      <pc:sldChg chg="add del">
        <pc:chgData name="Drgona, Jan" userId="8107277a-43fb-42e1-8aa0-684adf187181" providerId="ADAL" clId="{7E832DF2-B67A-43E8-BE04-9065B760FC28}" dt="2022-05-23T20:25:22.067" v="215"/>
        <pc:sldMkLst>
          <pc:docMk/>
          <pc:sldMk cId="3019738144" sldId="1420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333874314" sldId="1421"/>
        </pc:sldMkLst>
      </pc:sldChg>
      <pc:sldChg chg="del">
        <pc:chgData name="Drgona, Jan" userId="8107277a-43fb-42e1-8aa0-684adf187181" providerId="ADAL" clId="{7E832DF2-B67A-43E8-BE04-9065B760FC28}" dt="2022-05-23T20:19:57.625" v="0" actId="47"/>
        <pc:sldMkLst>
          <pc:docMk/>
          <pc:sldMk cId="263674714" sldId="1423"/>
        </pc:sldMkLst>
      </pc:sldChg>
      <pc:sldChg chg="modSp add del mod">
        <pc:chgData name="Drgona, Jan" userId="8107277a-43fb-42e1-8aa0-684adf187181" providerId="ADAL" clId="{7E832DF2-B67A-43E8-BE04-9065B760FC28}" dt="2022-05-23T20:33:15.545" v="266" actId="20577"/>
        <pc:sldMkLst>
          <pc:docMk/>
          <pc:sldMk cId="4038752769" sldId="1424"/>
        </pc:sldMkLst>
        <pc:spChg chg="mod">
          <ac:chgData name="Drgona, Jan" userId="8107277a-43fb-42e1-8aa0-684adf187181" providerId="ADAL" clId="{7E832DF2-B67A-43E8-BE04-9065B760FC28}" dt="2022-05-23T20:33:15.545" v="266" actId="20577"/>
          <ac:spMkLst>
            <pc:docMk/>
            <pc:sldMk cId="4038752769" sldId="1424"/>
            <ac:spMk id="5" creationId="{EADD4A83-62CA-4BDB-9D5C-85B5BE0AAEE3}"/>
          </ac:spMkLst>
        </pc:spChg>
      </pc:sldChg>
      <pc:sldChg chg="del">
        <pc:chgData name="Drgona, Jan" userId="8107277a-43fb-42e1-8aa0-684adf187181" providerId="ADAL" clId="{7E832DF2-B67A-43E8-BE04-9065B760FC28}" dt="2022-05-23T20:20:53.393" v="32" actId="47"/>
        <pc:sldMkLst>
          <pc:docMk/>
          <pc:sldMk cId="1027847982" sldId="14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8800E-8382-534D-94A3-5916C678A93F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2E2EE-E77E-244D-9907-04DF2C698C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72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Visualization of one years of Grid operation data with Gephi Graph Analytics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104DB-87CA-D64F-AB86-DB2520DDF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61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17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77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waveform figure as a result – copy from previous slide </a:t>
            </a:r>
            <a:br>
              <a:rPr lang="en-US" dirty="0"/>
            </a:br>
            <a:r>
              <a:rPr lang="en-US" dirty="0"/>
              <a:t>replace discretize linearize with one block as iterative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2E2EE-E77E-244D-9907-04DF2C698C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42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2E2EE-E77E-244D-9907-04DF2C698C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441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2E2EE-E77E-244D-9907-04DF2C698C6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38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2E2EE-E77E-244D-9907-04DF2C698C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59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2E2EE-E77E-244D-9907-04DF2C698C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04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2E2EE-E77E-244D-9907-04DF2C698C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43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2E2EE-E77E-244D-9907-04DF2C698C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750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2E2EE-E77E-244D-9907-04DF2C698C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6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32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375"/>
              </a:spcAft>
            </a:pPr>
            <a:r>
              <a:rPr lang="en-US" sz="5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721" y="1382941"/>
            <a:ext cx="5867400" cy="148568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 fontAlgn="ctr">
              <a:defRPr sz="32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861" y="3989374"/>
            <a:ext cx="5842260" cy="66763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r">
              <a:buNone/>
              <a:defRPr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8121" y="4893110"/>
            <a:ext cx="3810000" cy="580581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r">
              <a:buNone/>
              <a:defRPr sz="24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/>
        </p:nvSpPr>
        <p:spPr>
          <a:xfrm>
            <a:off x="3092175" y="-1038086"/>
            <a:ext cx="184731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2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07" y="5981700"/>
            <a:ext cx="687071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614" y="6041364"/>
            <a:ext cx="774841" cy="12954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98EF2-1073-AF42-8944-A644F966E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8971" y="2912028"/>
            <a:ext cx="4629150" cy="670942"/>
          </a:xfrm>
        </p:spPr>
        <p:txBody>
          <a:bodyPr anchor="ctr"/>
          <a:lstStyle>
            <a:lvl1pPr marL="0" indent="0" algn="r">
              <a:buNone/>
              <a:defRPr sz="28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 title</a:t>
            </a:r>
          </a:p>
        </p:txBody>
      </p:sp>
      <p:pic>
        <p:nvPicPr>
          <p:cNvPr id="7" name="Picture 6" descr="A picture containing clothing&#10;&#10;Description automatically generated">
            <a:extLst>
              <a:ext uri="{FF2B5EF4-FFF2-40B4-BE49-F238E27FC236}">
                <a16:creationId xmlns:a16="http://schemas.microsoft.com/office/drawing/2014/main" id="{F74743D9-CD5D-7642-A2C4-7C89456194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52841" y="0"/>
            <a:ext cx="5239159" cy="6858000"/>
          </a:xfrm>
          <a:prstGeom prst="rect">
            <a:avLst/>
          </a:prstGeo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F6114278-9E87-5C46-A511-77A69B155B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81325" y="78200"/>
            <a:ext cx="2481666" cy="137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5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rgbClr val="249E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5" name="Picture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95C0D393-C501-F547-8FE2-1E29EBE80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2841" y="0"/>
            <a:ext cx="523915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A911E6-E59F-4353-921E-F6E8C6D94D8C}"/>
              </a:ext>
            </a:extLst>
          </p:cNvPr>
          <p:cNvSpPr/>
          <p:nvPr userDrawn="1"/>
        </p:nvSpPr>
        <p:spPr>
          <a:xfrm>
            <a:off x="4953000" y="6286500"/>
            <a:ext cx="1999841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C4593-6C0D-B247-9509-FD76EB3AA2C5}"/>
              </a:ext>
            </a:extLst>
          </p:cNvPr>
          <p:cNvSpPr txBox="1"/>
          <p:nvPr userDrawn="1"/>
        </p:nvSpPr>
        <p:spPr>
          <a:xfrm>
            <a:off x="5243106" y="6436069"/>
            <a:ext cx="1537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Business Sensitive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336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en-US" sz="667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092174" y="-1038086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1" y="4096371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9B2F-66FE-448D-B6D3-B68B6EAF65BE}" type="datetime4">
              <a:rPr lang="en-US" smtClean="0"/>
              <a:t>May 23, 2022</a:t>
            </a:fld>
            <a:endParaRPr lang="en-US" dirty="0"/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89F10523-3345-4D0C-BB62-C1BA0E2D4D3B}"/>
              </a:ext>
            </a:extLst>
          </p:cNvPr>
          <p:cNvSpPr/>
          <p:nvPr userDrawn="1"/>
        </p:nvSpPr>
        <p:spPr>
          <a:xfrm>
            <a:off x="2533650" y="201706"/>
            <a:ext cx="2476500" cy="1797923"/>
          </a:xfrm>
          <a:prstGeom prst="roundRect">
            <a:avLst>
              <a:gd name="adj" fmla="val 4037"/>
            </a:avLst>
          </a:prstGeom>
          <a:solidFill>
            <a:schemeClr val="bg1">
              <a:alpha val="50000"/>
            </a:schemeClr>
          </a:solidFill>
          <a:ln w="9525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5CCAD3-54A9-4D3B-8041-D88962077754}"/>
              </a:ext>
            </a:extLst>
          </p:cNvPr>
          <p:cNvSpPr txBox="1"/>
          <p:nvPr userDrawn="1"/>
        </p:nvSpPr>
        <p:spPr>
          <a:xfrm>
            <a:off x="2629188" y="247313"/>
            <a:ext cx="2285425" cy="22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33" b="1" dirty="0">
                <a:solidFill>
                  <a:srgbClr val="000000"/>
                </a:solidFill>
                <a:latin typeface="Arial"/>
                <a:cs typeface="Arial"/>
              </a:rPr>
              <a:t>OFFICIAL USE ONLY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88B495-B07B-4FA2-9FCB-4F6F8A386E4B}"/>
              </a:ext>
            </a:extLst>
          </p:cNvPr>
          <p:cNvSpPr txBox="1"/>
          <p:nvPr userDrawn="1"/>
        </p:nvSpPr>
        <p:spPr>
          <a:xfrm>
            <a:off x="2628900" y="460273"/>
            <a:ext cx="2286000" cy="15390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667" dirty="0">
                <a:solidFill>
                  <a:srgbClr val="000000"/>
                </a:solidFill>
                <a:latin typeface="Arial"/>
                <a:cs typeface="Arial"/>
              </a:rPr>
              <a:t>May be exempt from public release under the Freedom of Information Act (5 U.S.C. 552) exemption number(s) and category:</a:t>
            </a:r>
          </a:p>
          <a:p>
            <a:pPr>
              <a:spcAft>
                <a:spcPts val="500"/>
              </a:spcAft>
            </a:pPr>
            <a:endParaRPr lang="en-US" sz="5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1583"/>
              </a:spcAft>
            </a:pPr>
            <a:r>
              <a:rPr lang="en-US" sz="667" dirty="0">
                <a:solidFill>
                  <a:srgbClr val="000000"/>
                </a:solidFill>
                <a:latin typeface="Arial"/>
                <a:cs typeface="Arial"/>
              </a:rPr>
              <a:t>Department of Energy review required before public release.</a:t>
            </a:r>
          </a:p>
          <a:p>
            <a:pPr>
              <a:spcAft>
                <a:spcPts val="1417"/>
              </a:spcAft>
            </a:pPr>
            <a:r>
              <a:rPr lang="en-US" sz="583" i="0" dirty="0">
                <a:solidFill>
                  <a:srgbClr val="000000"/>
                </a:solidFill>
                <a:latin typeface="Arial"/>
                <a:cs typeface="Arial"/>
              </a:rPr>
              <a:t>Name/Organization</a:t>
            </a:r>
          </a:p>
          <a:p>
            <a:pPr>
              <a:spcAft>
                <a:spcPts val="1333"/>
              </a:spcAft>
            </a:pPr>
            <a:r>
              <a:rPr lang="en-US" sz="583" i="0" dirty="0">
                <a:solidFill>
                  <a:srgbClr val="000000"/>
                </a:solidFill>
                <a:latin typeface="Arial"/>
                <a:cs typeface="Arial"/>
              </a:rPr>
              <a:t>Date</a:t>
            </a:r>
          </a:p>
          <a:p>
            <a:pPr>
              <a:spcAft>
                <a:spcPts val="1250"/>
              </a:spcAft>
            </a:pPr>
            <a:r>
              <a:rPr lang="en-US" sz="583" i="0" dirty="0">
                <a:solidFill>
                  <a:srgbClr val="000000"/>
                </a:solidFill>
                <a:latin typeface="Arial"/>
                <a:cs typeface="Arial"/>
              </a:rPr>
              <a:t>Guidance (if applicable)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0FC11F-634A-4EDE-B1A3-396DD3D0C301}"/>
              </a:ext>
            </a:extLst>
          </p:cNvPr>
          <p:cNvCxnSpPr/>
          <p:nvPr userDrawn="1"/>
        </p:nvCxnSpPr>
        <p:spPr>
          <a:xfrm>
            <a:off x="2628758" y="1247166"/>
            <a:ext cx="2274674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8A3595-980A-4FF8-8F4C-9C068DA09BA4}"/>
              </a:ext>
            </a:extLst>
          </p:cNvPr>
          <p:cNvCxnSpPr/>
          <p:nvPr userDrawn="1"/>
        </p:nvCxnSpPr>
        <p:spPr>
          <a:xfrm>
            <a:off x="2626201" y="1508074"/>
            <a:ext cx="2279788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2D988F3-B31B-46BA-80F0-2802399425B1}"/>
              </a:ext>
            </a:extLst>
          </p:cNvPr>
          <p:cNvCxnSpPr/>
          <p:nvPr userDrawn="1"/>
        </p:nvCxnSpPr>
        <p:spPr>
          <a:xfrm>
            <a:off x="2631336" y="1768982"/>
            <a:ext cx="2276201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BD1AEAFB-B135-45F4-8BC2-6AC9E3501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9050" y="1121798"/>
            <a:ext cx="2279798" cy="1717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name/org here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DA1958D3-8AA0-4C29-96E9-5C42352104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9050" y="1380088"/>
            <a:ext cx="2280598" cy="17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5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date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076F9346-5A20-4945-A8D4-B092D23783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59050" y="1643492"/>
            <a:ext cx="2279798" cy="1747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guidance here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AC3C601-C415-4C1B-90F8-535CC4B9AA7C}"/>
              </a:ext>
            </a:extLst>
          </p:cNvPr>
          <p:cNvCxnSpPr/>
          <p:nvPr userDrawn="1"/>
        </p:nvCxnSpPr>
        <p:spPr>
          <a:xfrm>
            <a:off x="2628758" y="924990"/>
            <a:ext cx="2274674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FA09C15A-A749-44A1-8275-BCDCBE1620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59850" y="798344"/>
            <a:ext cx="2279798" cy="1717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US" sz="500" b="1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e.g., Exemption 7 Law Enforcement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C76D8EE1-A865-F146-970B-A04DE15CB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5874" y="6454729"/>
            <a:ext cx="472440" cy="4136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A2F7-E11F-9040-9AA9-A9CA764119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0447FD-172F-4531-B9E8-F88FF7F8295E}"/>
              </a:ext>
            </a:extLst>
          </p:cNvPr>
          <p:cNvSpPr/>
          <p:nvPr userDrawn="1"/>
        </p:nvSpPr>
        <p:spPr>
          <a:xfrm>
            <a:off x="5231219" y="6286500"/>
            <a:ext cx="2052083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176173-E7A4-6845-B498-8A24A786A5CE}"/>
              </a:ext>
            </a:extLst>
          </p:cNvPr>
          <p:cNvSpPr txBox="1"/>
          <p:nvPr userDrawn="1"/>
        </p:nvSpPr>
        <p:spPr>
          <a:xfrm>
            <a:off x="5243106" y="6436069"/>
            <a:ext cx="1608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OFFICIAL USE ONLY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16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/>
        </p:nvSpPr>
        <p:spPr>
          <a:xfrm>
            <a:off x="4191000" y="-106326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5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B813EE8-93F5-5947-A695-145EDAD067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43000" y="1714500"/>
            <a:ext cx="10668000" cy="4572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200025" indent="-200025">
              <a:buFont typeface="Arial" panose="020B0604020202020204" pitchFamily="34" charset="0"/>
              <a:buChar char="•"/>
              <a:tabLst>
                <a:tab pos="2574727" algn="l"/>
              </a:tabLst>
              <a:defRPr sz="175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28650" indent="-285750">
              <a:buFont typeface="Wingdings" panose="05000000000000000000" pitchFamily="2" charset="2"/>
              <a:buChar char="§"/>
              <a:defRPr sz="15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1550" indent="-285750">
              <a:buFont typeface="Wingdings" panose="05000000000000000000" pitchFamily="2" charset="2"/>
              <a:buChar char="ü"/>
              <a:defRPr sz="125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None/>
              <a:defRPr sz="175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None/>
              <a:defRPr sz="175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44CC3A-CB37-6C48-A103-B2B2CDEA95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8880" y="251460"/>
            <a:ext cx="9322902" cy="10668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Font typeface="Arial" panose="020B0604020202020204" pitchFamily="34" charset="0"/>
              <a:buNone/>
              <a:defRPr sz="225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600" indent="0">
              <a:buFont typeface="Arial" panose="020B0604020202020204" pitchFamily="34" charset="0"/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slide 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E1297-37AC-4EB2-B35C-7B1315CE4A10}"/>
              </a:ext>
            </a:extLst>
          </p:cNvPr>
          <p:cNvSpPr txBox="1"/>
          <p:nvPr userDrawn="1"/>
        </p:nvSpPr>
        <p:spPr>
          <a:xfrm>
            <a:off x="5243106" y="6436069"/>
            <a:ext cx="1608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OFFICIAL USE ONLY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88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58868" y="380999"/>
            <a:ext cx="4755803" cy="6096000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1927274"/>
            <a:ext cx="3810000" cy="457442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407689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587428-C3B7-3E44-87A9-A15675F8FA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820" y="87951"/>
            <a:ext cx="1066800" cy="1041020"/>
          </a:xfrm>
          <a:prstGeom prst="rect">
            <a:avLst/>
          </a:prstGeom>
          <a:noFill/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545FCEA4-7779-1042-AD6E-0C8569B938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977" y="5878249"/>
            <a:ext cx="1851660" cy="1028700"/>
          </a:xfrm>
          <a:prstGeom prst="rect">
            <a:avLst/>
          </a:prstGeom>
        </p:spPr>
      </p:pic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BC35A65B-216E-C349-B926-519B6B792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5874" y="6454729"/>
            <a:ext cx="472440" cy="4136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A2F7-E11F-9040-9AA9-A9CA764119B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C3AECD-7371-2A46-B5FE-F7A56589537C}"/>
              </a:ext>
            </a:extLst>
          </p:cNvPr>
          <p:cNvSpPr txBox="1"/>
          <p:nvPr userDrawn="1"/>
        </p:nvSpPr>
        <p:spPr>
          <a:xfrm>
            <a:off x="5327232" y="6482231"/>
            <a:ext cx="1537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Business Sensitive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10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en-US" sz="667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3333" b="1">
                <a:solidFill>
                  <a:srgbClr val="249E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092174" y="-1038086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1" y="4096371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May 23, 2022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44176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2DDE4D-A91F-B34B-BAEB-AB54E9087A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65918" y="53997"/>
            <a:ext cx="2612572" cy="1451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D139BA-E02A-AE45-A35D-13C5A6AF1FD1}"/>
              </a:ext>
            </a:extLst>
          </p:cNvPr>
          <p:cNvSpPr txBox="1"/>
          <p:nvPr userDrawn="1"/>
        </p:nvSpPr>
        <p:spPr>
          <a:xfrm>
            <a:off x="3622758" y="6521233"/>
            <a:ext cx="1548822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67" b="1" dirty="0"/>
              <a:t>Business Sensitive</a:t>
            </a:r>
            <a:endParaRPr lang="en-US" sz="1167" dirty="0"/>
          </a:p>
        </p:txBody>
      </p:sp>
    </p:spTree>
    <p:extLst>
      <p:ext uri="{BB962C8B-B14F-4D97-AF65-F5344CB8AC3E}">
        <p14:creationId xmlns:p14="http://schemas.microsoft.com/office/powerpoint/2010/main" val="6157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6477000" cy="6096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5715000"/>
            <a:ext cx="6477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BA9F06-3DAC-3446-B0AE-C16F081287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7174" y="174625"/>
            <a:ext cx="2252566" cy="12514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A9D2D9-E43A-2242-A761-6878E0B5E174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7" b="1" dirty="0"/>
              <a:t>Business Sensitive</a:t>
            </a:r>
            <a:endParaRPr lang="en-US" sz="1167" dirty="0"/>
          </a:p>
        </p:txBody>
      </p:sp>
    </p:spTree>
    <p:extLst>
      <p:ext uri="{BB962C8B-B14F-4D97-AF65-F5344CB8AC3E}">
        <p14:creationId xmlns:p14="http://schemas.microsoft.com/office/powerpoint/2010/main" val="97412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58868" y="380999"/>
            <a:ext cx="6477000" cy="6096000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1480E4-D8B6-734B-8400-8089A769C8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7174" y="174625"/>
            <a:ext cx="2252566" cy="1251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CDBA1D-A125-704B-AC5A-3254B61235BA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7" b="1" dirty="0"/>
              <a:t>Business Sensitive</a:t>
            </a:r>
            <a:endParaRPr lang="en-US" sz="1167" dirty="0"/>
          </a:p>
        </p:txBody>
      </p:sp>
    </p:spTree>
    <p:extLst>
      <p:ext uri="{BB962C8B-B14F-4D97-AF65-F5344CB8AC3E}">
        <p14:creationId xmlns:p14="http://schemas.microsoft.com/office/powerpoint/2010/main" val="3770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6905625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81482B-FE6E-EA46-9697-443D9FB9A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299" y="206375"/>
            <a:ext cx="2252566" cy="1251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D8AF83-4264-194A-817C-AD324FF89217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7" b="1" dirty="0"/>
              <a:t>Business Sensitive</a:t>
            </a:r>
            <a:endParaRPr lang="en-US" sz="1167" dirty="0"/>
          </a:p>
        </p:txBody>
      </p:sp>
    </p:spTree>
    <p:extLst>
      <p:ext uri="{BB962C8B-B14F-4D97-AF65-F5344CB8AC3E}">
        <p14:creationId xmlns:p14="http://schemas.microsoft.com/office/powerpoint/2010/main" val="34006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4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FD9870-9BB8-2B4C-A7CF-C2A599B3535F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7" b="1" dirty="0"/>
              <a:t>Business Sensitive</a:t>
            </a:r>
            <a:endParaRPr lang="en-US" sz="1167" dirty="0"/>
          </a:p>
        </p:txBody>
      </p:sp>
    </p:spTree>
    <p:extLst>
      <p:ext uri="{BB962C8B-B14F-4D97-AF65-F5344CB8AC3E}">
        <p14:creationId xmlns:p14="http://schemas.microsoft.com/office/powerpoint/2010/main" val="17623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6969125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143000" y="1828800"/>
            <a:ext cx="10668000" cy="438238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45F943D-40B6-C248-98C4-03A962047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299" y="206375"/>
            <a:ext cx="2252566" cy="12514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73A8B5-7CF6-8B43-9A42-93C636F26DB7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7" b="1" dirty="0"/>
              <a:t>Business Sensitive</a:t>
            </a:r>
            <a:endParaRPr lang="en-US" sz="1167" dirty="0"/>
          </a:p>
        </p:txBody>
      </p:sp>
    </p:spTree>
    <p:extLst>
      <p:ext uri="{BB962C8B-B14F-4D97-AF65-F5344CB8AC3E}">
        <p14:creationId xmlns:p14="http://schemas.microsoft.com/office/powerpoint/2010/main" val="32915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3">
            <a:extLst>
              <a:ext uri="{FF2B5EF4-FFF2-40B4-BE49-F238E27FC236}">
                <a16:creationId xmlns:a16="http://schemas.microsoft.com/office/drawing/2014/main" id="{CB0CFF8D-BEB8-7449-82F3-4E52F446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20" y="259656"/>
            <a:ext cx="9823740" cy="86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Click to insert slide title text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0BF8BE7-AB49-2C41-9052-0EE2CBFA6B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7620" y="1328738"/>
            <a:ext cx="10801005" cy="5148262"/>
          </a:xfrm>
        </p:spPr>
        <p:txBody>
          <a:bodyPr>
            <a:normAutofit/>
          </a:bodyPr>
          <a:lstStyle>
            <a:lvl1pPr marL="228600"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8479945B-7A78-4842-B0A7-F442F5BD5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5874" y="6454729"/>
            <a:ext cx="472440" cy="4136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A2F7-E11F-9040-9AA9-A9CA764119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73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7064375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C6B9C7-7D25-7D4F-9C0A-BA33F6B7DF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299" y="206375"/>
            <a:ext cx="2252566" cy="12514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1EC01A-CFFB-654C-9925-81FF0F056EA8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7" b="1" dirty="0"/>
              <a:t>Business Sensitive</a:t>
            </a:r>
            <a:endParaRPr lang="en-US" sz="1167" dirty="0"/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5/23/2022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5BDD2-55E1-AB43-9949-B03868233768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7" b="1" dirty="0"/>
              <a:t>Business Sensitive</a:t>
            </a:r>
            <a:endParaRPr lang="en-US" sz="1167" dirty="0"/>
          </a:p>
        </p:txBody>
      </p:sp>
    </p:spTree>
    <p:extLst>
      <p:ext uri="{BB962C8B-B14F-4D97-AF65-F5344CB8AC3E}">
        <p14:creationId xmlns:p14="http://schemas.microsoft.com/office/powerpoint/2010/main" val="13275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rgbClr val="249E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3" y="6477000"/>
            <a:ext cx="4559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4C6EF-283D-AF44-A6FC-2E58115F1DB4}"/>
              </a:ext>
            </a:extLst>
          </p:cNvPr>
          <p:cNvSpPr txBox="1"/>
          <p:nvPr userDrawn="1"/>
        </p:nvSpPr>
        <p:spPr>
          <a:xfrm>
            <a:off x="3622758" y="6521233"/>
            <a:ext cx="1548822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67" b="1" dirty="0"/>
              <a:t>Business Sensitive</a:t>
            </a:r>
            <a:endParaRPr lang="en-US" sz="1167" dirty="0"/>
          </a:p>
        </p:txBody>
      </p:sp>
    </p:spTree>
    <p:extLst>
      <p:ext uri="{BB962C8B-B14F-4D97-AF65-F5344CB8AC3E}">
        <p14:creationId xmlns:p14="http://schemas.microsoft.com/office/powerpoint/2010/main" val="345473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616265">
                    <a:alpha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3333" b="1">
                <a:solidFill>
                  <a:srgbClr val="249E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092174" y="-10380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1" y="4096371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ABD4F8E3-4ED9-44B4-99E6-8A3D2CF8D415}" type="datetime4">
              <a:rPr lang="en-US" smtClean="0">
                <a:solidFill>
                  <a:srgbClr val="616265">
                    <a:tint val="75000"/>
                  </a:srgbClr>
                </a:solidFill>
              </a:rPr>
              <a:pPr defTabSz="914363"/>
              <a:t>May 23, 2022</a:t>
            </a:fld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44176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2DDE4D-A91F-B34B-BAEB-AB54E9087A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65918" y="53997"/>
            <a:ext cx="2612572" cy="1451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D139BA-E02A-AE45-A35D-13C5A6AF1FD1}"/>
              </a:ext>
            </a:extLst>
          </p:cNvPr>
          <p:cNvSpPr txBox="1"/>
          <p:nvPr userDrawn="1"/>
        </p:nvSpPr>
        <p:spPr>
          <a:xfrm>
            <a:off x="3622758" y="6521233"/>
            <a:ext cx="1548822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Sensitive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6477000" cy="6096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5715000"/>
            <a:ext cx="6477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</a:rPr>
              <a:pPr defTabSz="914363"/>
              <a:t>5/23/2022</a:t>
            </a:fld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BA9F06-3DAC-3446-B0AE-C16F081287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7174" y="174625"/>
            <a:ext cx="2252566" cy="12514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A9D2D9-E43A-2242-A761-6878E0B5E174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Sensitive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5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58868" y="380999"/>
            <a:ext cx="6477000" cy="6096000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</a:rPr>
              <a:pPr defTabSz="914363"/>
              <a:t>5/23/2022</a:t>
            </a:fld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1480E4-D8B6-734B-8400-8089A769C8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7174" y="174625"/>
            <a:ext cx="2252566" cy="12514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CDBA1D-A125-704B-AC5A-3254B61235BA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Sensitive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7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6905625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</a:rPr>
              <a:pPr defTabSz="914363"/>
              <a:t>5/23/2022</a:t>
            </a:fld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81482B-FE6E-EA46-9697-443D9FB9A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299" y="206375"/>
            <a:ext cx="2252566" cy="1251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D8AF83-4264-194A-817C-AD324FF89217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Sensitive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4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</a:rPr>
              <a:pPr defTabSz="914363"/>
              <a:t>5/23/2022</a:t>
            </a:fld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FD9870-9BB8-2B4C-A7CF-C2A599B3535F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Sensitive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1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6969125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</a:rPr>
              <a:pPr defTabSz="914363"/>
              <a:t>5/23/2022</a:t>
            </a:fld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143000" y="1828800"/>
            <a:ext cx="10668000" cy="438238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45F943D-40B6-C248-98C4-03A962047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299" y="206375"/>
            <a:ext cx="2252566" cy="12514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B73A8B5-7CF6-8B43-9A42-93C636F26DB7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Sensitive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3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</a:rPr>
              <a:pPr defTabSz="914363"/>
              <a:t>5/23/2022</a:t>
            </a:fld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7064375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C6B9C7-7D25-7D4F-9C0A-BA33F6B7DF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6299" y="206375"/>
            <a:ext cx="2252566" cy="12514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1EC01A-CFFB-654C-9925-81FF0F056EA8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Sensitive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1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2CB14DE-19ED-C044-A0B1-27FF7275A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5874" y="6454729"/>
            <a:ext cx="472440" cy="4136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A2F7-E11F-9040-9AA9-A9CA764119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/>
              <a:pPr defTabSz="914363"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fld id="{9B7EE7B1-A6C1-4E39-8665-A73ED03F32E1}" type="datetimeFigureOut">
              <a:rPr lang="en-US" smtClean="0">
                <a:solidFill>
                  <a:srgbClr val="616265">
                    <a:tint val="75000"/>
                  </a:srgbClr>
                </a:solidFill>
              </a:rPr>
              <a:pPr defTabSz="914363"/>
              <a:t>5/23/2022</a:t>
            </a:fld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5BDD2-55E1-AB43-9949-B03868233768}"/>
              </a:ext>
            </a:extLst>
          </p:cNvPr>
          <p:cNvSpPr txBox="1"/>
          <p:nvPr userDrawn="1"/>
        </p:nvSpPr>
        <p:spPr>
          <a:xfrm>
            <a:off x="1147949" y="6531131"/>
            <a:ext cx="106482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Sensitive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63"/>
            <a:fld id="{FE7A4BB3-E848-5A44-82DF-322201952CD8}" type="slidenum">
              <a:rPr lang="en-US" smtClean="0">
                <a:solidFill>
                  <a:srgbClr val="FFFFFF"/>
                </a:solidFill>
              </a:rPr>
              <a:pPr defTabSz="914363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49EB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3" y="6477000"/>
            <a:ext cx="4559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4C6EF-283D-AF44-A6FC-2E58115F1DB4}"/>
              </a:ext>
            </a:extLst>
          </p:cNvPr>
          <p:cNvSpPr txBox="1"/>
          <p:nvPr userDrawn="1"/>
        </p:nvSpPr>
        <p:spPr>
          <a:xfrm>
            <a:off x="3622758" y="6521233"/>
            <a:ext cx="1548822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67" b="1" i="0" u="none" strike="noStrike" kern="1200" cap="none" spc="0" normalizeH="0" baseline="0" noProof="0" dirty="0">
                <a:ln>
                  <a:noFill/>
                </a:ln>
                <a:solidFill>
                  <a:srgbClr val="61626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Business Sensitive</a:t>
            </a:r>
            <a:endParaRPr kumimoji="0" lang="en-US" sz="1167" b="0" i="0" u="none" strike="noStrike" kern="1200" cap="none" spc="0" normalizeH="0" baseline="0" noProof="0" dirty="0">
              <a:ln>
                <a:noFill/>
              </a:ln>
              <a:solidFill>
                <a:srgbClr val="6162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43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5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75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0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5" name="Picture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95C0D393-C501-F547-8FE2-1E29EBE80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52841" y="0"/>
            <a:ext cx="5239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en-US" sz="667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0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092174" y="-1038086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1" y="4096371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9B2F-66FE-448D-B6D3-B68B6EAF65BE}" type="datetime4">
              <a:rPr lang="en-US" smtClean="0"/>
              <a:t>May 23, 2022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44176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7" b="1" cap="all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Official Use Only</a:t>
            </a: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89F10523-3345-4D0C-BB62-C1BA0E2D4D3B}"/>
              </a:ext>
            </a:extLst>
          </p:cNvPr>
          <p:cNvSpPr/>
          <p:nvPr userDrawn="1"/>
        </p:nvSpPr>
        <p:spPr>
          <a:xfrm>
            <a:off x="2533650" y="201706"/>
            <a:ext cx="2476500" cy="1797923"/>
          </a:xfrm>
          <a:prstGeom prst="roundRect">
            <a:avLst>
              <a:gd name="adj" fmla="val 4037"/>
            </a:avLst>
          </a:prstGeom>
          <a:solidFill>
            <a:schemeClr val="bg1">
              <a:alpha val="50000"/>
            </a:schemeClr>
          </a:solidFill>
          <a:ln w="9525" cmpd="sng">
            <a:solidFill>
              <a:srgbClr val="00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5CCAD3-54A9-4D3B-8041-D88962077754}"/>
              </a:ext>
            </a:extLst>
          </p:cNvPr>
          <p:cNvSpPr txBox="1"/>
          <p:nvPr userDrawn="1"/>
        </p:nvSpPr>
        <p:spPr>
          <a:xfrm>
            <a:off x="2629188" y="247313"/>
            <a:ext cx="2285425" cy="22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33" b="1" dirty="0">
                <a:solidFill>
                  <a:srgbClr val="000000"/>
                </a:solidFill>
                <a:latin typeface="Arial"/>
                <a:cs typeface="Arial"/>
              </a:rPr>
              <a:t>OFFICIAL USE ONLY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88B495-B07B-4FA2-9FCB-4F6F8A386E4B}"/>
              </a:ext>
            </a:extLst>
          </p:cNvPr>
          <p:cNvSpPr txBox="1"/>
          <p:nvPr userDrawn="1"/>
        </p:nvSpPr>
        <p:spPr>
          <a:xfrm>
            <a:off x="2628900" y="460273"/>
            <a:ext cx="2286000" cy="15390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667" dirty="0">
                <a:solidFill>
                  <a:srgbClr val="000000"/>
                </a:solidFill>
                <a:latin typeface="Arial"/>
                <a:cs typeface="Arial"/>
              </a:rPr>
              <a:t>May be exempt from public release under the Freedom of Information Act (5 U.S.C. 552) exemption number(s) and category:</a:t>
            </a:r>
          </a:p>
          <a:p>
            <a:pPr>
              <a:spcAft>
                <a:spcPts val="500"/>
              </a:spcAft>
            </a:pPr>
            <a:endParaRPr lang="en-US" sz="5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Aft>
                <a:spcPts val="1583"/>
              </a:spcAft>
            </a:pPr>
            <a:r>
              <a:rPr lang="en-US" sz="667" dirty="0">
                <a:solidFill>
                  <a:srgbClr val="000000"/>
                </a:solidFill>
                <a:latin typeface="Arial"/>
                <a:cs typeface="Arial"/>
              </a:rPr>
              <a:t>Department of Energy review required before public release.</a:t>
            </a:r>
          </a:p>
          <a:p>
            <a:pPr>
              <a:spcAft>
                <a:spcPts val="1417"/>
              </a:spcAft>
            </a:pPr>
            <a:r>
              <a:rPr lang="en-US" sz="583" i="0" dirty="0">
                <a:solidFill>
                  <a:srgbClr val="000000"/>
                </a:solidFill>
                <a:latin typeface="Arial"/>
                <a:cs typeface="Arial"/>
              </a:rPr>
              <a:t>Name/Organization</a:t>
            </a:r>
          </a:p>
          <a:p>
            <a:pPr>
              <a:spcAft>
                <a:spcPts val="1333"/>
              </a:spcAft>
            </a:pPr>
            <a:r>
              <a:rPr lang="en-US" sz="583" i="0" dirty="0">
                <a:solidFill>
                  <a:srgbClr val="000000"/>
                </a:solidFill>
                <a:latin typeface="Arial"/>
                <a:cs typeface="Arial"/>
              </a:rPr>
              <a:t>Date</a:t>
            </a:r>
          </a:p>
          <a:p>
            <a:pPr>
              <a:spcAft>
                <a:spcPts val="1250"/>
              </a:spcAft>
            </a:pPr>
            <a:r>
              <a:rPr lang="en-US" sz="583" i="0" dirty="0">
                <a:solidFill>
                  <a:srgbClr val="000000"/>
                </a:solidFill>
                <a:latin typeface="Arial"/>
                <a:cs typeface="Arial"/>
              </a:rPr>
              <a:t>Guidance (if applicable)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0FC11F-634A-4EDE-B1A3-396DD3D0C301}"/>
              </a:ext>
            </a:extLst>
          </p:cNvPr>
          <p:cNvCxnSpPr/>
          <p:nvPr userDrawn="1"/>
        </p:nvCxnSpPr>
        <p:spPr>
          <a:xfrm>
            <a:off x="2628758" y="1247166"/>
            <a:ext cx="2274674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D8A3595-980A-4FF8-8F4C-9C068DA09BA4}"/>
              </a:ext>
            </a:extLst>
          </p:cNvPr>
          <p:cNvCxnSpPr/>
          <p:nvPr userDrawn="1"/>
        </p:nvCxnSpPr>
        <p:spPr>
          <a:xfrm>
            <a:off x="2626201" y="1508074"/>
            <a:ext cx="2279788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2D988F3-B31B-46BA-80F0-2802399425B1}"/>
              </a:ext>
            </a:extLst>
          </p:cNvPr>
          <p:cNvCxnSpPr/>
          <p:nvPr userDrawn="1"/>
        </p:nvCxnSpPr>
        <p:spPr>
          <a:xfrm>
            <a:off x="2631336" y="1768982"/>
            <a:ext cx="2276201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BD1AEAFB-B135-45F4-8BC2-6AC9E35016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9050" y="1121798"/>
            <a:ext cx="2279798" cy="1717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name/org here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DA1958D3-8AA0-4C29-96E9-5C42352104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9050" y="1380088"/>
            <a:ext cx="2280598" cy="171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5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date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076F9346-5A20-4945-A8D4-B092D23783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59050" y="1643492"/>
            <a:ext cx="2279798" cy="1747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5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add guidance here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AC3C601-C415-4C1B-90F8-535CC4B9AA7C}"/>
              </a:ext>
            </a:extLst>
          </p:cNvPr>
          <p:cNvCxnSpPr/>
          <p:nvPr userDrawn="1"/>
        </p:nvCxnSpPr>
        <p:spPr>
          <a:xfrm>
            <a:off x="2628758" y="924990"/>
            <a:ext cx="2274674" cy="0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FA09C15A-A749-44A1-8275-BCDCBE1620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59850" y="798344"/>
            <a:ext cx="2279798" cy="1717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US" sz="500" b="1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e.g., Exemption 7 Law Enforcement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C76D8EE1-A865-F146-970B-A04DE15CB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5874" y="6454729"/>
            <a:ext cx="472440" cy="4136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A2F7-E11F-9040-9AA9-A9CA764119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7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61DC9-B0D7-4203-9C91-53428169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03A05-9C3E-443D-A5C0-9EE95A6E9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205F5-752D-4AED-8591-ED342700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1440-17C3-4961-BC50-99CEFA1A4981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D8D9D-D299-44B2-8E02-99D48962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4C28A-A1B8-4288-9F94-41101AFC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0DA08-5872-45DA-B015-C7DCCF38B2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2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/>
        </p:nvSpPr>
        <p:spPr>
          <a:xfrm>
            <a:off x="1143000" y="655232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375"/>
              </a:spcAft>
            </a:pPr>
            <a:r>
              <a:rPr lang="en-US" sz="5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721" y="1382941"/>
            <a:ext cx="5867400" cy="148568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r" fontAlgn="ctr">
              <a:defRPr sz="32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861" y="3989374"/>
            <a:ext cx="5842260" cy="667639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r">
              <a:buNone/>
              <a:defRPr sz="2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8121" y="4893110"/>
            <a:ext cx="3810000" cy="580581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lvl1pPr marL="0" indent="0" algn="r">
              <a:buNone/>
              <a:defRPr sz="24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/>
        </p:nvSpPr>
        <p:spPr>
          <a:xfrm>
            <a:off x="3092175" y="-1038086"/>
            <a:ext cx="184731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2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07" y="6247520"/>
            <a:ext cx="687071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094" y="6282076"/>
            <a:ext cx="774841" cy="12954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98EF2-1073-AF42-8944-A644F966E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8971" y="2912028"/>
            <a:ext cx="4629150" cy="670942"/>
          </a:xfrm>
        </p:spPr>
        <p:txBody>
          <a:bodyPr anchor="ctr"/>
          <a:lstStyle>
            <a:lvl1pPr marL="0" indent="0" algn="r">
              <a:buNone/>
              <a:defRPr sz="2800" b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pic>
        <p:nvPicPr>
          <p:cNvPr id="7" name="Picture 6" descr="A picture containing clothing&#10;&#10;Description automatically generated">
            <a:extLst>
              <a:ext uri="{FF2B5EF4-FFF2-40B4-BE49-F238E27FC236}">
                <a16:creationId xmlns:a16="http://schemas.microsoft.com/office/drawing/2014/main" id="{F74743D9-CD5D-7642-A2C4-7C89456194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52841" y="0"/>
            <a:ext cx="5239159" cy="6858000"/>
          </a:xfrm>
          <a:prstGeom prst="rect">
            <a:avLst/>
          </a:prstGeo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F6114278-9E87-5C46-A511-77A69B155B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81325" y="78200"/>
            <a:ext cx="2481666" cy="13787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F4C2E6-AC1C-4BBF-A77D-4C784301F79D}"/>
              </a:ext>
            </a:extLst>
          </p:cNvPr>
          <p:cNvSpPr/>
          <p:nvPr userDrawn="1"/>
        </p:nvSpPr>
        <p:spPr>
          <a:xfrm>
            <a:off x="5007935" y="6411616"/>
            <a:ext cx="1944906" cy="4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5FE453-0240-48C6-8A74-5DB277357FCF}"/>
              </a:ext>
            </a:extLst>
          </p:cNvPr>
          <p:cNvSpPr txBox="1"/>
          <p:nvPr userDrawn="1"/>
        </p:nvSpPr>
        <p:spPr>
          <a:xfrm>
            <a:off x="5327232" y="6436398"/>
            <a:ext cx="1537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Business Sensitive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92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3">
            <a:extLst>
              <a:ext uri="{FF2B5EF4-FFF2-40B4-BE49-F238E27FC236}">
                <a16:creationId xmlns:a16="http://schemas.microsoft.com/office/drawing/2014/main" id="{CB0CFF8D-BEB8-7449-82F3-4E52F446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20" y="259656"/>
            <a:ext cx="9823740" cy="86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Click to insert slide title text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0BF8BE7-AB49-2C41-9052-0EE2CBFA6B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7620" y="1328738"/>
            <a:ext cx="10801005" cy="5148262"/>
          </a:xfrm>
        </p:spPr>
        <p:txBody>
          <a:bodyPr>
            <a:normAutofit/>
          </a:bodyPr>
          <a:lstStyle>
            <a:lvl1pPr marL="228600"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8479945B-7A78-4842-B0A7-F442F5BD5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5874" y="6454729"/>
            <a:ext cx="472440" cy="4136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FAFA2F7-E11F-9040-9AA9-A9CA76411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62CB14DE-19ED-C044-A0B1-27FF7275A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5874" y="6454729"/>
            <a:ext cx="472440" cy="4136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FAFA2F7-E11F-9040-9AA9-A9CA76411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8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820" y="87951"/>
            <a:ext cx="1066800" cy="1041020"/>
          </a:xfrm>
          <a:prstGeom prst="rect">
            <a:avLst/>
          </a:prstGeom>
          <a:noFill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A76481-593D-3046-A8AD-2ECA2B36D495}"/>
              </a:ext>
            </a:extLst>
          </p:cNvPr>
          <p:cNvSpPr txBox="1">
            <a:spLocks/>
          </p:cNvSpPr>
          <p:nvPr userDrawn="1"/>
        </p:nvSpPr>
        <p:spPr>
          <a:xfrm>
            <a:off x="1123782" y="251460"/>
            <a:ext cx="10668000" cy="6781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4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AD097354-79E7-6F4A-8E66-07F443FA6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20" y="259656"/>
            <a:ext cx="9823740" cy="86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insert slide title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12B03-BF3C-504F-81FE-D3E43E17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7620" y="1335025"/>
            <a:ext cx="10734162" cy="5081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5EA810-BEDD-F047-A4CF-CF7B6DACF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5874" y="6454729"/>
            <a:ext cx="472440" cy="4136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A2F7-E11F-9040-9AA9-A9CA764119B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A blurry photo of an animal&#10;&#10;Description automatically generated">
            <a:extLst>
              <a:ext uri="{FF2B5EF4-FFF2-40B4-BE49-F238E27FC236}">
                <a16:creationId xmlns:a16="http://schemas.microsoft.com/office/drawing/2014/main" id="{588AE0D9-F44B-0942-8A94-DC8F1EBBCD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770784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23971E-001B-B044-9CEE-47BAF8D637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94977" y="5878249"/>
            <a:ext cx="1851660" cy="102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5577FC-6A53-F343-A50D-6CC818B7208D}"/>
              </a:ext>
            </a:extLst>
          </p:cNvPr>
          <p:cNvSpPr txBox="1"/>
          <p:nvPr userDrawn="1"/>
        </p:nvSpPr>
        <p:spPr>
          <a:xfrm>
            <a:off x="5243106" y="6482231"/>
            <a:ext cx="1705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BUSINESS SENSITIVE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334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9" r:id="rId2"/>
    <p:sldLayoutId id="2147483770" r:id="rId3"/>
    <p:sldLayoutId id="2147483771" r:id="rId4"/>
    <p:sldLayoutId id="2147483773" r:id="rId5"/>
    <p:sldLayoutId id="214748378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2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50"/>
        </a:spcBef>
        <a:buClr>
          <a:schemeClr val="tx2"/>
        </a:buClr>
        <a:buSzPct val="132000"/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375"/>
        </a:spcBef>
        <a:buClr>
          <a:schemeClr val="tx2"/>
        </a:buClr>
        <a:buSzPct val="132000"/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375"/>
        </a:spcBef>
        <a:buClr>
          <a:schemeClr val="tx2"/>
        </a:buClr>
        <a:buSzPct val="132000"/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375"/>
        </a:spcBef>
        <a:buClr>
          <a:schemeClr val="tx2"/>
        </a:buClr>
        <a:buSzPct val="132000"/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375"/>
        </a:spcBef>
        <a:buClr>
          <a:schemeClr val="tx2"/>
        </a:buClr>
        <a:buSzPct val="132000"/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820" y="87951"/>
            <a:ext cx="1066800" cy="1041020"/>
          </a:xfrm>
          <a:prstGeom prst="rect">
            <a:avLst/>
          </a:prstGeom>
          <a:noFill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A76481-593D-3046-A8AD-2ECA2B36D495}"/>
              </a:ext>
            </a:extLst>
          </p:cNvPr>
          <p:cNvSpPr txBox="1">
            <a:spLocks/>
          </p:cNvSpPr>
          <p:nvPr userDrawn="1"/>
        </p:nvSpPr>
        <p:spPr>
          <a:xfrm>
            <a:off x="1123782" y="251460"/>
            <a:ext cx="10668000" cy="67818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400" b="1" kern="120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AD097354-79E7-6F4A-8E66-07F443FA6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20" y="259656"/>
            <a:ext cx="9823740" cy="86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insert slide title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12B03-BF3C-504F-81FE-D3E43E17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7620" y="1335025"/>
            <a:ext cx="10734162" cy="5081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B5EA810-BEDD-F047-A4CF-CF7B6DACF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5874" y="6454729"/>
            <a:ext cx="472440" cy="4136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FAFA2F7-E11F-9040-9AA9-A9CA764119B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urry photo of an animal&#10;&#10;Description automatically generated">
            <a:extLst>
              <a:ext uri="{FF2B5EF4-FFF2-40B4-BE49-F238E27FC236}">
                <a16:creationId xmlns:a16="http://schemas.microsoft.com/office/drawing/2014/main" id="{588AE0D9-F44B-0942-8A94-DC8F1EBBCDA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770784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23971E-001B-B044-9CEE-47BAF8D637B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394977" y="5878249"/>
            <a:ext cx="1851660" cy="102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5577FC-6A53-F343-A50D-6CC818B7208D}"/>
              </a:ext>
            </a:extLst>
          </p:cNvPr>
          <p:cNvSpPr txBox="1"/>
          <p:nvPr userDrawn="1"/>
        </p:nvSpPr>
        <p:spPr>
          <a:xfrm>
            <a:off x="5327232" y="6436069"/>
            <a:ext cx="1537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Business Sensitive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5195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2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50"/>
        </a:spcBef>
        <a:buClr>
          <a:schemeClr val="tx2"/>
        </a:buClr>
        <a:buSzPct val="132000"/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375"/>
        </a:spcBef>
        <a:buClr>
          <a:schemeClr val="tx2"/>
        </a:buClr>
        <a:buSzPct val="132000"/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375"/>
        </a:spcBef>
        <a:buClr>
          <a:schemeClr val="tx2"/>
        </a:buClr>
        <a:buSzPct val="132000"/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375"/>
        </a:spcBef>
        <a:buClr>
          <a:schemeClr val="tx2"/>
        </a:buClr>
        <a:buSzPct val="132000"/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375"/>
        </a:spcBef>
        <a:buClr>
          <a:schemeClr val="tx2"/>
        </a:buClr>
        <a:buSzPct val="132000"/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photo of an animal&#10;&#10;Description automatically generated">
            <a:extLst>
              <a:ext uri="{FF2B5EF4-FFF2-40B4-BE49-F238E27FC236}">
                <a16:creationId xmlns:a16="http://schemas.microsoft.com/office/drawing/2014/main" id="{07CE0DE0-FCC9-6D48-B921-EB202DB1BB0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" y="0"/>
            <a:ext cx="774204" cy="6888431"/>
          </a:xfrm>
          <a:prstGeom prst="rect">
            <a:avLst/>
          </a:prstGeom>
        </p:spPr>
      </p:pic>
      <p:pic>
        <p:nvPicPr>
          <p:cNvPr id="7" name="Picture 6" descr="A picture containing clothing&#10;&#10;Description automatically generated">
            <a:extLst>
              <a:ext uri="{FF2B5EF4-FFF2-40B4-BE49-F238E27FC236}">
                <a16:creationId xmlns:a16="http://schemas.microsoft.com/office/drawing/2014/main" id="{550966E0-88B3-FD49-B0F3-135C5DCDC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5182" b="8424"/>
          <a:stretch/>
        </p:blipFill>
        <p:spPr>
          <a:xfrm>
            <a:off x="5334000" y="-1"/>
            <a:ext cx="6858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35661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4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photo of an animal&#10;&#10;Description automatically generated">
            <a:extLst>
              <a:ext uri="{FF2B5EF4-FFF2-40B4-BE49-F238E27FC236}">
                <a16:creationId xmlns:a16="http://schemas.microsoft.com/office/drawing/2014/main" id="{07CE0DE0-FCC9-6D48-B921-EB202DB1BB0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" y="0"/>
            <a:ext cx="774204" cy="6888431"/>
          </a:xfrm>
          <a:prstGeom prst="rect">
            <a:avLst/>
          </a:prstGeom>
        </p:spPr>
      </p:pic>
      <p:pic>
        <p:nvPicPr>
          <p:cNvPr id="7" name="Picture 6" descr="A picture containing clothing&#10;&#10;Description automatically generated">
            <a:extLst>
              <a:ext uri="{FF2B5EF4-FFF2-40B4-BE49-F238E27FC236}">
                <a16:creationId xmlns:a16="http://schemas.microsoft.com/office/drawing/2014/main" id="{550966E0-88B3-FD49-B0F3-135C5DCDC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5182" b="8424"/>
          <a:stretch/>
        </p:blipFill>
        <p:spPr>
          <a:xfrm>
            <a:off x="5334000" y="-1"/>
            <a:ext cx="6858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35661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63"/>
            <a:endParaRPr lang="en-US" dirty="0">
              <a:solidFill>
                <a:srgbClr val="6162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6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arxiv.org/abs/1904.12901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4.1118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png"/><Relationship Id="rId4" Type="http://schemas.openxmlformats.org/officeDocument/2006/relationships/hyperlink" Target="https://arxiv.org/abs/2011.03699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hyperlink" Target="https://arxiv.org/abs/2004.1118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arxiv.org/abs/2004.11184" TargetMode="External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5.tiff"/><Relationship Id="rId7" Type="http://schemas.openxmlformats.org/officeDocument/2006/relationships/image" Target="../media/image49.svg"/><Relationship Id="rId12" Type="http://schemas.openxmlformats.org/officeDocument/2006/relationships/hyperlink" Target="https://github.com/pnnl/neuromancer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hyperlink" Target="https://github.com/pnnl/sli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jpeg"/><Relationship Id="rId4" Type="http://schemas.openxmlformats.org/officeDocument/2006/relationships/hyperlink" Target="https://github.com/pnnl/neuromancer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D0D9-1CAC-4FBD-8120-CBD5A07EB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4339" y="1810263"/>
            <a:ext cx="4097343" cy="1132834"/>
          </a:xfrm>
        </p:spPr>
        <p:txBody>
          <a:bodyPr/>
          <a:lstStyle/>
          <a:p>
            <a:r>
              <a:rPr lang="en-US" sz="2400" dirty="0"/>
              <a:t>Differentiable Optimization as Lingua Franca for Scientific Machine Learning 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696A4F-5314-46CD-B205-CC2D44570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28971" y="3981251"/>
            <a:ext cx="2742407" cy="365125"/>
          </a:xfrm>
        </p:spPr>
        <p:txBody>
          <a:bodyPr/>
          <a:lstStyle/>
          <a:p>
            <a:pPr defTabSz="914363"/>
            <a:fld id="{4E130ED9-0C27-4EF1-9F86-D29E4EA507BE}" type="datetime4">
              <a:rPr lang="en-US" smtClean="0">
                <a:solidFill>
                  <a:srgbClr val="616265">
                    <a:tint val="75000"/>
                  </a:srgbClr>
                </a:solidFill>
                <a:latin typeface="Arial"/>
              </a:rPr>
              <a:pPr defTabSz="914363"/>
              <a:t>May 23, 2022</a:t>
            </a:fld>
            <a:endParaRPr lang="en-US" dirty="0">
              <a:solidFill>
                <a:srgbClr val="616265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12B78-9AE5-9F40-A5C2-AD14D05EE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918" y="53997"/>
            <a:ext cx="2612572" cy="1451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EB77A5-9700-44F3-8BDA-933A0A9BA3FE}"/>
              </a:ext>
            </a:extLst>
          </p:cNvPr>
          <p:cNvSpPr txBox="1"/>
          <p:nvPr/>
        </p:nvSpPr>
        <p:spPr>
          <a:xfrm>
            <a:off x="924339" y="4515432"/>
            <a:ext cx="431358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spcBef>
                <a:spcPts val="125"/>
              </a:spcBef>
            </a:pP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Ján Drgoňa </a:t>
            </a:r>
            <a:br>
              <a:rPr lang="en-US" sz="1400" b="0" dirty="0">
                <a:solidFill>
                  <a:schemeClr val="tx1"/>
                </a:solidFill>
                <a:latin typeface="Arial"/>
                <a:cs typeface="Arial"/>
              </a:rPr>
            </a:br>
            <a:br>
              <a:rPr lang="en-US" sz="1400" b="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1400" b="0" dirty="0">
                <a:solidFill>
                  <a:schemeClr val="tx1"/>
                </a:solidFill>
                <a:latin typeface="Arial"/>
                <a:cs typeface="Arial"/>
              </a:rPr>
              <a:t>Collaborators: Aaron Tuor, Shrirang Abhyankar, Ethan King</a:t>
            </a:r>
            <a:r>
              <a:rPr lang="en-US" sz="1400" b="0">
                <a:solidFill>
                  <a:schemeClr val="tx1"/>
                </a:solidFill>
                <a:latin typeface="Arial"/>
                <a:cs typeface="Arial"/>
              </a:rPr>
              <a:t>, Draguna </a:t>
            </a:r>
            <a:r>
              <a:rPr lang="en-US" sz="1400" b="0" dirty="0">
                <a:solidFill>
                  <a:schemeClr val="tx1"/>
                </a:solidFill>
                <a:latin typeface="Arial"/>
                <a:cs typeface="Arial"/>
              </a:rPr>
              <a:t>Vrabie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B4DED-D644-4A84-BE35-448A62CEC19C}"/>
              </a:ext>
            </a:extLst>
          </p:cNvPr>
          <p:cNvSpPr txBox="1"/>
          <p:nvPr/>
        </p:nvSpPr>
        <p:spPr>
          <a:xfrm>
            <a:off x="924339" y="3452265"/>
            <a:ext cx="42081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Workshop on Scientific Machine Learning: Foundations and </a:t>
            </a:r>
            <a:r>
              <a:rPr lang="en-US" sz="15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Applications, Iowa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15215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C24795-38DA-4642-B334-20CFE0C4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 smtClean="0"/>
              <a:pPr defTabSz="914363"/>
              <a:t>10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ADD4A83-62CA-4BDB-9D5C-85B5BE0AAEE3}"/>
              </a:ext>
            </a:extLst>
          </p:cNvPr>
          <p:cNvSpPr txBox="1">
            <a:spLocks/>
          </p:cNvSpPr>
          <p:nvPr/>
        </p:nvSpPr>
        <p:spPr>
          <a:xfrm>
            <a:off x="1600200" y="2336517"/>
            <a:ext cx="10439400" cy="1092483"/>
          </a:xfrm>
          <a:prstGeom prst="rect">
            <a:avLst/>
          </a:prstGeom>
        </p:spPr>
        <p:txBody>
          <a:bodyPr lIns="0" anchor="b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Part 2: Differentiable Control of Dynamical Systems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0387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267D4-D4EE-4E18-B4B1-CD90413F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 smtClean="0"/>
              <a:pPr defTabSz="914363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17F2E-0071-4873-A9D2-F5E68853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Predictive Control vs Deep Reinforcement Learning</a:t>
            </a:r>
          </a:p>
        </p:txBody>
      </p:sp>
      <p:pic>
        <p:nvPicPr>
          <p:cNvPr id="6" name="Picture 2" descr="How Boston Dynamics Is Redefining Robot Agility - IEEE Spectrum">
            <a:extLst>
              <a:ext uri="{FF2B5EF4-FFF2-40B4-BE49-F238E27FC236}">
                <a16:creationId xmlns:a16="http://schemas.microsoft.com/office/drawing/2014/main" id="{855F7C60-C922-4890-95AD-1C028F877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4" r="23530"/>
          <a:stretch/>
        </p:blipFill>
        <p:spPr bwMode="auto">
          <a:xfrm>
            <a:off x="787810" y="3097297"/>
            <a:ext cx="1719763" cy="22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7CC2DC-15EE-4E14-AF5B-9F87EB223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899"/>
          <a:stretch/>
        </p:blipFill>
        <p:spPr>
          <a:xfrm>
            <a:off x="2507572" y="2828649"/>
            <a:ext cx="2028583" cy="2712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AF9671-E82C-4F85-9BCF-6CE7B851D40C}"/>
              </a:ext>
            </a:extLst>
          </p:cNvPr>
          <p:cNvSpPr/>
          <p:nvPr/>
        </p:nvSpPr>
        <p:spPr>
          <a:xfrm>
            <a:off x="2991228" y="1411044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cs typeface="Arial"/>
              </a:rPr>
              <a:t>MPC</a:t>
            </a:r>
            <a:endParaRPr lang="en-US" sz="15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29D6F4-ECBE-4D63-B6A7-906D2CB1A976}"/>
              </a:ext>
            </a:extLst>
          </p:cNvPr>
          <p:cNvSpPr/>
          <p:nvPr/>
        </p:nvSpPr>
        <p:spPr>
          <a:xfrm>
            <a:off x="8444796" y="1440549"/>
            <a:ext cx="527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ea typeface="ヒラギノ角ゴ Pro W3" charset="0"/>
                <a:cs typeface="Arial"/>
              </a:rPr>
              <a:t>RL</a:t>
            </a:r>
            <a:endParaRPr lang="en-US" sz="1500" dirty="0"/>
          </a:p>
        </p:txBody>
      </p:sp>
      <p:pic>
        <p:nvPicPr>
          <p:cNvPr id="2050" name="Picture 2" descr="DEEP MIND/ALPHA GO - Quantum Gambitz">
            <a:extLst>
              <a:ext uri="{FF2B5EF4-FFF2-40B4-BE49-F238E27FC236}">
                <a16:creationId xmlns:a16="http://schemas.microsoft.com/office/drawing/2014/main" id="{6FCCE55E-FDDF-486E-B2B3-23523FCEE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348"/>
          <a:stretch/>
        </p:blipFill>
        <p:spPr bwMode="auto">
          <a:xfrm>
            <a:off x="9444318" y="2828649"/>
            <a:ext cx="2440919" cy="2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INTU 講義">
            <a:extLst>
              <a:ext uri="{FF2B5EF4-FFF2-40B4-BE49-F238E27FC236}">
                <a16:creationId xmlns:a16="http://schemas.microsoft.com/office/drawing/2014/main" id="{BE7567E9-1785-429E-86DF-A0DB5E27D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t="23399" r="50000" b="18824"/>
          <a:stretch/>
        </p:blipFill>
        <p:spPr bwMode="auto">
          <a:xfrm>
            <a:off x="6888266" y="2828649"/>
            <a:ext cx="2393412" cy="2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7E5A31-150E-4F4F-A25F-BA69FE552A6F}"/>
              </a:ext>
            </a:extLst>
          </p:cNvPr>
          <p:cNvSpPr txBox="1"/>
          <p:nvPr/>
        </p:nvSpPr>
        <p:spPr>
          <a:xfrm>
            <a:off x="6658708" y="1913703"/>
            <a:ext cx="53808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Everywhere where you have reliable digital environment model, mostly discrete action space, and you can use massive compute to solve the problem.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E012E-5291-4684-88CC-DF90AC698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11"/>
          <a:stretch/>
        </p:blipFill>
        <p:spPr>
          <a:xfrm>
            <a:off x="4522448" y="2810481"/>
            <a:ext cx="2104637" cy="27406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7D98A6-6DB9-4947-9D12-188A5EA28725}"/>
              </a:ext>
            </a:extLst>
          </p:cNvPr>
          <p:cNvSpPr txBox="1"/>
          <p:nvPr/>
        </p:nvSpPr>
        <p:spPr>
          <a:xfrm>
            <a:off x="921005" y="5748623"/>
            <a:ext cx="93075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a typeface="Times New Roman" panose="02020603050405020304" pitchFamily="18" charset="0"/>
                <a:cs typeface="Ü_ò¯F95'38Ü…©5'77J"/>
              </a:rPr>
              <a:t>Drgona J., J. Arroyo, I.C. Figueroa, D. Blum, K. Arendt, D. Kim, and E.P. </a:t>
            </a:r>
            <a:r>
              <a:rPr lang="en-US" sz="1200" dirty="0" err="1">
                <a:ea typeface="Times New Roman" panose="02020603050405020304" pitchFamily="18" charset="0"/>
                <a:cs typeface="Ü_ò¯F95'38Ü…©5'77J"/>
              </a:rPr>
              <a:t>Olle</a:t>
            </a:r>
            <a:r>
              <a:rPr lang="en-US" sz="1200" dirty="0">
                <a:ea typeface="Times New Roman" panose="02020603050405020304" pitchFamily="18" charset="0"/>
                <a:cs typeface="Ü_ò¯F95'38Ü…©5'77J"/>
              </a:rPr>
              <a:t>, J. Oravec, M. Wetter, D. L. Vrabie, L. Helsen. 2020. "All You Need to Know About Model Predictive Control for Buildings." Annual Reviews in Control, September 29, 2020</a:t>
            </a:r>
            <a:r>
              <a:rPr lang="en-US" sz="1200" dirty="0"/>
              <a:t> </a:t>
            </a:r>
          </a:p>
          <a:p>
            <a:r>
              <a:rPr lang="en-US" sz="1200" dirty="0"/>
              <a:t>G. </a:t>
            </a:r>
            <a:r>
              <a:rPr lang="en-US" sz="1200" dirty="0" err="1"/>
              <a:t>Dulac</a:t>
            </a:r>
            <a:r>
              <a:rPr lang="en-US" sz="1200" dirty="0"/>
              <a:t>-Arnold, D. J. Mankowitz, and T. Hester, “Challenges of real-world reinforcement learning,”, 2019. </a:t>
            </a:r>
          </a:p>
          <a:p>
            <a:r>
              <a:rPr lang="en-US" sz="1200" dirty="0">
                <a:hlinkClick r:id="rId6"/>
              </a:rPr>
              <a:t>http://arxiv.org/abs/1904.12901</a:t>
            </a:r>
            <a:r>
              <a:rPr lang="en-US" sz="12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360D68-72FC-4DDA-B8A1-21F6DE1F4610}"/>
              </a:ext>
            </a:extLst>
          </p:cNvPr>
          <p:cNvSpPr txBox="1"/>
          <p:nvPr/>
        </p:nvSpPr>
        <p:spPr>
          <a:xfrm>
            <a:off x="1173747" y="1917957"/>
            <a:ext cx="53808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95% of the industrial control applications are PID loops &amp; expert driven rule-based control (RBC).  </a:t>
            </a:r>
          </a:p>
          <a:p>
            <a:pPr algn="ctr"/>
            <a:r>
              <a:rPr lang="en-US" sz="1500" dirty="0"/>
              <a:t>The rest is model predictive control (MPC).</a:t>
            </a:r>
          </a:p>
        </p:txBody>
      </p:sp>
    </p:spTree>
    <p:extLst>
      <p:ext uri="{BB962C8B-B14F-4D97-AF65-F5344CB8AC3E}">
        <p14:creationId xmlns:p14="http://schemas.microsoft.com/office/powerpoint/2010/main" val="32692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70BDE0-88C0-4F65-B27B-993CCB26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98877F-DABF-4993-B52F-A7316E0D4D6D}"/>
              </a:ext>
            </a:extLst>
          </p:cNvPr>
          <p:cNvSpPr/>
          <p:nvPr/>
        </p:nvSpPr>
        <p:spPr>
          <a:xfrm>
            <a:off x="877746" y="5621012"/>
            <a:ext cx="111618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dirty="0"/>
              <a:t>Jan Drgona, Aaron Tuor, Draguna Vrabie, </a:t>
            </a:r>
            <a:r>
              <a:rPr lang="en-US" sz="1200" b="1" dirty="0"/>
              <a:t>Learning Constrained Adaptive Differentiable Predictive Control Policies With Guarantees </a:t>
            </a:r>
          </a:p>
          <a:p>
            <a:r>
              <a:rPr lang="en-US" sz="1200" dirty="0">
                <a:hlinkClick r:id="rId3"/>
              </a:rPr>
              <a:t>https://arxiv.org/abs/2004.11184</a:t>
            </a:r>
            <a:r>
              <a:rPr lang="en-US" sz="1200" dirty="0"/>
              <a:t> </a:t>
            </a:r>
          </a:p>
          <a:p>
            <a:r>
              <a:rPr lang="en-US" sz="1200" dirty="0"/>
              <a:t>Jan Drgona, et al., </a:t>
            </a:r>
            <a:r>
              <a:rPr lang="en-US" sz="1200" b="1" dirty="0"/>
              <a:t>Differentiable Predictive Control: An MPC Alternative for Unknown Nonlinear Systems using Constrained Deep Learning </a:t>
            </a:r>
            <a:r>
              <a:rPr lang="en-US" sz="1200" dirty="0">
                <a:hlinkClick r:id="rId4"/>
              </a:rPr>
              <a:t>https://arxiv.org/abs/2011.03699</a:t>
            </a:r>
            <a:endParaRPr lang="en-US" sz="1200" dirty="0"/>
          </a:p>
          <a:p>
            <a:endParaRPr lang="en-US" sz="1200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47F4861-02C0-48B2-8744-C537E7167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293" y="2521186"/>
            <a:ext cx="7811784" cy="2844917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43190F8C-622E-2B4E-B845-D3ACCA54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756" y="423605"/>
            <a:ext cx="9144000" cy="859495"/>
          </a:xfrm>
        </p:spPr>
        <p:txBody>
          <a:bodyPr lIns="0" anchor="b"/>
          <a:lstStyle/>
          <a:p>
            <a:r>
              <a:rPr lang="en-US" sz="2800" dirty="0"/>
              <a:t>Differentiable Predictive Control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5C675C-E444-5D49-B14B-FFD316919928}"/>
              </a:ext>
            </a:extLst>
          </p:cNvPr>
          <p:cNvSpPr/>
          <p:nvPr/>
        </p:nvSpPr>
        <p:spPr>
          <a:xfrm>
            <a:off x="1091203" y="1822275"/>
            <a:ext cx="10759553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Constrained Model-based Policy Optimization for Parametric Optimal Control</a:t>
            </a:r>
          </a:p>
        </p:txBody>
      </p:sp>
    </p:spTree>
    <p:extLst>
      <p:ext uri="{BB962C8B-B14F-4D97-AF65-F5344CB8AC3E}">
        <p14:creationId xmlns:p14="http://schemas.microsoft.com/office/powerpoint/2010/main" val="25168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F84512-7515-404A-A124-127EECB0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1493D0-6FC9-4F74-9234-5244E31A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25778"/>
            <a:ext cx="9144000" cy="855310"/>
          </a:xfrm>
        </p:spPr>
        <p:txBody>
          <a:bodyPr lIns="0" anchor="b"/>
          <a:lstStyle/>
          <a:p>
            <a:br>
              <a:rPr lang="en-US" dirty="0">
                <a:solidFill>
                  <a:srgbClr val="D57500"/>
                </a:solidFill>
                <a:latin typeface="Arial"/>
                <a:cs typeface="Arial"/>
              </a:rPr>
            </a:br>
            <a:r>
              <a:rPr lang="en-US" sz="2800" dirty="0"/>
              <a:t>Learning to Stabilize Unstable System 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6F64C9F-1B2C-4A7D-BB53-44AF0B5E4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401"/>
          <a:stretch/>
        </p:blipFill>
        <p:spPr>
          <a:xfrm>
            <a:off x="1889632" y="1404429"/>
            <a:ext cx="4723688" cy="14282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C219F7-A7F6-4889-98BF-9A9B5DAA368E}"/>
              </a:ext>
            </a:extLst>
          </p:cNvPr>
          <p:cNvSpPr/>
          <p:nvPr/>
        </p:nvSpPr>
        <p:spPr>
          <a:xfrm>
            <a:off x="954450" y="1511955"/>
            <a:ext cx="1620957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7" dirty="0"/>
              <a:t>Problem setup:</a:t>
            </a:r>
            <a:endParaRPr lang="en-US" sz="1500" dirty="0"/>
          </a:p>
        </p:txBody>
      </p:sp>
      <p:pic>
        <p:nvPicPr>
          <p:cNvPr id="14" name="Picture 13" descr="Chart, surface chart&#10;&#10;Description automatically generated">
            <a:extLst>
              <a:ext uri="{FF2B5EF4-FFF2-40B4-BE49-F238E27FC236}">
                <a16:creationId xmlns:a16="http://schemas.microsoft.com/office/drawing/2014/main" id="{D2F1BC11-2D3D-4056-8505-B6F2F0CB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8" y="4433892"/>
            <a:ext cx="4618176" cy="2069328"/>
          </a:xfrm>
          <a:prstGeom prst="rect">
            <a:avLst/>
          </a:prstGeom>
        </p:spPr>
      </p:pic>
      <p:pic>
        <p:nvPicPr>
          <p:cNvPr id="17" name="Picture 16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3E4F817B-0BB6-45FA-9E35-9632848B9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958" y="1252148"/>
            <a:ext cx="4383318" cy="328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08389C-1CF9-4D0B-8CC6-2F4EED9096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89" t="7155"/>
          <a:stretch/>
        </p:blipFill>
        <p:spPr>
          <a:xfrm>
            <a:off x="7109537" y="4506869"/>
            <a:ext cx="2293312" cy="2112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EF22F9-2595-4D03-A095-8F06FAEF3FE2}"/>
              </a:ext>
            </a:extLst>
          </p:cNvPr>
          <p:cNvSpPr txBox="1"/>
          <p:nvPr/>
        </p:nvSpPr>
        <p:spPr>
          <a:xfrm>
            <a:off x="915669" y="6067468"/>
            <a:ext cx="5788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/>
              <a:t>Jan Drgona, Aaron Tuor, Draguna Vrabie, </a:t>
            </a:r>
            <a:r>
              <a:rPr lang="en-US" sz="1200" b="1" dirty="0"/>
              <a:t>Learning Constrained Adaptive Differentiable Predictive Control Policies With Guarantees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https://arxiv.org/abs/2004.11184</a:t>
            </a:r>
            <a:r>
              <a:rPr lang="en-US" sz="1200" dirty="0"/>
              <a:t> 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9D12D3C-A15B-4052-A08A-2DBD8B58F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708" y="3645157"/>
            <a:ext cx="3475080" cy="24017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441696-F822-44F9-9219-D711F8BB6D2F}"/>
              </a:ext>
            </a:extLst>
          </p:cNvPr>
          <p:cNvSpPr/>
          <p:nvPr/>
        </p:nvSpPr>
        <p:spPr>
          <a:xfrm>
            <a:off x="960592" y="3789711"/>
            <a:ext cx="1810111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7" dirty="0"/>
              <a:t>DPC formulation:</a:t>
            </a:r>
            <a:endParaRPr lang="en-US" sz="15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3B2187-E482-4B51-BFC7-6D9D58FC6B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9043" y="2940178"/>
            <a:ext cx="3574471" cy="37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F84512-7515-404A-A124-127EECB0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1493D0-6FC9-4F74-9234-5244E31A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25778"/>
            <a:ext cx="9144000" cy="855310"/>
          </a:xfrm>
        </p:spPr>
        <p:txBody>
          <a:bodyPr/>
          <a:lstStyle/>
          <a:p>
            <a:r>
              <a:rPr lang="en-US" dirty="0"/>
              <a:t>Dynamics of DPC Control Policy Learning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158DDF-14FC-4114-A743-5B79DDAC86FB}"/>
              </a:ext>
            </a:extLst>
          </p:cNvPr>
          <p:cNvSpPr txBox="1"/>
          <p:nvPr/>
        </p:nvSpPr>
        <p:spPr>
          <a:xfrm>
            <a:off x="976520" y="5865979"/>
            <a:ext cx="5862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1341 learning parameters, 48.2 seconds offline training time on a CPU with 200 epochs.</a:t>
            </a:r>
          </a:p>
        </p:txBody>
      </p:sp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42153640-F163-4A41-8076-90781B26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42325"/>
            <a:ext cx="6092686" cy="4569514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5B90A4C7-5728-49E6-9CA9-BE06791CD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1369939"/>
            <a:ext cx="6026150" cy="4519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C7E65-A4A1-40B0-93CE-CCF28F5F1E24}"/>
              </a:ext>
            </a:extLst>
          </p:cNvPr>
          <p:cNvSpPr txBox="1"/>
          <p:nvPr/>
        </p:nvSpPr>
        <p:spPr>
          <a:xfrm>
            <a:off x="6906867" y="5880065"/>
            <a:ext cx="5132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/>
              <a:t>Jan Drgona, Aaron Tuor, Draguna Vrabie, </a:t>
            </a:r>
            <a:r>
              <a:rPr lang="en-US" sz="1200" b="1" dirty="0"/>
              <a:t>Learning Constrained Adaptive Differentiable Predictive Control Policies With Guarantees</a:t>
            </a:r>
            <a:r>
              <a:rPr lang="en-US" sz="1200" dirty="0"/>
              <a:t>, </a:t>
            </a:r>
            <a:r>
              <a:rPr lang="en-US" sz="1200" dirty="0">
                <a:hlinkClick r:id="rId5"/>
              </a:rPr>
              <a:t>https://arxiv.org/abs/2004.11184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73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FC1C-00D1-4843-95DB-A3E3087F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Dynamics-Aware Economic Redispatch via Differentiable Predictive Control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E3954DD-DF0C-444A-81A0-62F75103B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20" y="1371922"/>
            <a:ext cx="7309014" cy="2563974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16EEFABC-B00E-464B-B908-D63D909F9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779" y="1224324"/>
            <a:ext cx="3713221" cy="33702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4F7758-F45B-5D4C-BA10-B934D1DBE741}"/>
              </a:ext>
            </a:extLst>
          </p:cNvPr>
          <p:cNvSpPr txBox="1"/>
          <p:nvPr/>
        </p:nvSpPr>
        <p:spPr>
          <a:xfrm>
            <a:off x="8458899" y="5637737"/>
            <a:ext cx="3577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5 orders of magnitude speed-up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Minimal loss in solution quality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1A1DCA-581A-2A45-9F44-69EF7D36DA5E}"/>
              </a:ext>
            </a:extLst>
          </p:cNvPr>
          <p:cNvSpPr txBox="1"/>
          <p:nvPr/>
        </p:nvSpPr>
        <p:spPr>
          <a:xfrm>
            <a:off x="899698" y="5922434"/>
            <a:ext cx="7096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Ethan King, </a:t>
            </a:r>
            <a:r>
              <a:rPr lang="en-US" sz="1200" dirty="0">
                <a:cs typeface="Arial"/>
              </a:rPr>
              <a:t>Ján Drgoňa, </a:t>
            </a:r>
            <a:r>
              <a:rPr lang="en-US" sz="1200" dirty="0"/>
              <a:t>Aaron Tuor, Shrirang Abhyankar, Craig Bakker, Arnab Bhattacharya, Draguna Vrabie, </a:t>
            </a:r>
            <a:r>
              <a:rPr lang="en-US" sz="1200" b="1" dirty="0"/>
              <a:t>Koopman-based Differentiable Predictive Control for the Dynamics-Aware Economic Dispatch Problem</a:t>
            </a:r>
            <a:r>
              <a:rPr lang="en-US" sz="1200" dirty="0"/>
              <a:t>, The 2022 American Control Conference (accepted)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A87DF-1EE3-454E-89EB-8D9F31DA119A}"/>
              </a:ext>
            </a:extLst>
          </p:cNvPr>
          <p:cNvSpPr txBox="1"/>
          <p:nvPr/>
        </p:nvSpPr>
        <p:spPr>
          <a:xfrm>
            <a:off x="949461" y="4177455"/>
            <a:ext cx="732248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Problem</a:t>
            </a:r>
            <a:r>
              <a:rPr lang="en-US" dirty="0"/>
              <a:t>: Current redispatch processes do not incorporate system dynamics concerns. Incorporating dynamics in redispatch is too complex and/or time-consuming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CEF46-5910-A149-828C-70DC8A672A64}"/>
              </a:ext>
            </a:extLst>
          </p:cNvPr>
          <p:cNvSpPr txBox="1"/>
          <p:nvPr/>
        </p:nvSpPr>
        <p:spPr>
          <a:xfrm>
            <a:off x="937560" y="5154446"/>
            <a:ext cx="732248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Solution</a:t>
            </a:r>
            <a:r>
              <a:rPr lang="en-US" dirty="0"/>
              <a:t>: Machine-learning based dynamics-aware redispatch. Learn system dynamics for faster assessment.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9FF16-C03E-4942-AF07-0A8072F67E60}"/>
              </a:ext>
            </a:extLst>
          </p:cNvPr>
          <p:cNvSpPr txBox="1"/>
          <p:nvPr/>
        </p:nvSpPr>
        <p:spPr>
          <a:xfrm>
            <a:off x="8488719" y="4745755"/>
            <a:ext cx="3289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Architectures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Koopman dynamics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CNN control policy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8356A2F5-A5E7-4138-B5DD-4E56A5AF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</p:spPr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2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A22A6D3-5AA8-4E78-9375-3864028AC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083" y="2250891"/>
            <a:ext cx="2283553" cy="14325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CDFADD-FA58-43C2-8804-25DDBCA3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110" y="6477000"/>
            <a:ext cx="377686" cy="381000"/>
          </a:xfrm>
        </p:spPr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161FF4-4B6E-4490-BE2C-CFD9F1E7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7A3B2715-5D95-45C4-A29E-D20A664E2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36" y="2662404"/>
            <a:ext cx="1847977" cy="1015441"/>
          </a:xfrm>
          <a:prstGeom prst="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A9894262-A09A-423E-81C8-72260E227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062" y="1523738"/>
            <a:ext cx="1838551" cy="10335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DE837FB-8319-4B24-A787-7C040770A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9772" y="603481"/>
            <a:ext cx="2874533" cy="1530367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1724C4C-DE19-478E-8928-9F77EC5F79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49" y="5133443"/>
            <a:ext cx="2003123" cy="143277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30044AB-3ABE-48AB-B05D-B2677A83EF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76" y="4465142"/>
            <a:ext cx="2617637" cy="2112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175EF0-3A9E-4BC3-A33E-96D6127AA78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73" r="5350" b="12182"/>
          <a:stretch/>
        </p:blipFill>
        <p:spPr>
          <a:xfrm>
            <a:off x="5374963" y="2260281"/>
            <a:ext cx="2471188" cy="11980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6C42BC-96BA-4ECF-8207-D7B1521C8E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" b="50000"/>
          <a:stretch/>
        </p:blipFill>
        <p:spPr>
          <a:xfrm>
            <a:off x="5430774" y="3653198"/>
            <a:ext cx="2575719" cy="655574"/>
          </a:xfrm>
          <a:prstGeom prst="rect">
            <a:avLst/>
          </a:prstGeom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480316BE-FCFC-423D-B7EA-944CDF62E4C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82073" y="1562914"/>
            <a:ext cx="4492890" cy="4560617"/>
          </a:xfrm>
        </p:spPr>
        <p:txBody>
          <a:bodyPr vert="horz" lIns="76200" tIns="38100" rIns="76200" bIns="38100" rtlCol="0" anchor="t">
            <a:normAutofit fontScale="92500" lnSpcReduction="20000"/>
          </a:bodyPr>
          <a:lstStyle/>
          <a:p>
            <a:r>
              <a:rPr lang="en-US" sz="2000" b="1" dirty="0" err="1">
                <a:latin typeface="Arial"/>
                <a:cs typeface="Arial"/>
              </a:rPr>
              <a:t>NeuroMANCER</a:t>
            </a:r>
            <a:endParaRPr lang="en-US" sz="2000" b="1" dirty="0">
              <a:latin typeface="Arial"/>
              <a:cs typeface="Arial"/>
            </a:endParaRPr>
          </a:p>
          <a:p>
            <a:pPr lvl="1"/>
            <a:r>
              <a:rPr lang="en-US" sz="1800" dirty="0"/>
              <a:t>Differentiable programming</a:t>
            </a:r>
          </a:p>
          <a:p>
            <a:pPr lvl="1"/>
            <a:r>
              <a:rPr lang="en-US" sz="1800" dirty="0"/>
              <a:t>Parametric programming</a:t>
            </a:r>
          </a:p>
          <a:p>
            <a:pPr lvl="1"/>
            <a:r>
              <a:rPr lang="en-US" sz="1800" dirty="0"/>
              <a:t>Constrained optimization</a:t>
            </a:r>
          </a:p>
          <a:p>
            <a:pPr lvl="1"/>
            <a:r>
              <a:rPr lang="en-US" sz="1800" dirty="0"/>
              <a:t>Dynamical modeling and control</a:t>
            </a:r>
          </a:p>
          <a:p>
            <a:r>
              <a:rPr lang="en-US" sz="2000" b="1" dirty="0">
                <a:latin typeface="Arial"/>
                <a:cs typeface="Arial"/>
              </a:rPr>
              <a:t>Ongoing work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Constrained optimization solvers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Graph neural networks (GNNs)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Mixed-integer programs (MIP)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Uncertainty Quantification (UQ)</a:t>
            </a:r>
          </a:p>
          <a:p>
            <a:r>
              <a:rPr lang="en-US" sz="2000" b="1" dirty="0">
                <a:latin typeface="Arial"/>
                <a:cs typeface="Arial"/>
              </a:rPr>
              <a:t>Long-Term Vision</a:t>
            </a:r>
            <a:endParaRPr lang="en-US" sz="20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Causal discovery, dynamical coupling, sensitivity, structure, and stability analysis, machine reasoning</a:t>
            </a:r>
          </a:p>
          <a:p>
            <a:pPr lvl="1"/>
            <a:r>
              <a:rPr lang="en-US" sz="1800" dirty="0">
                <a:latin typeface="Arial"/>
                <a:cs typeface="Arial"/>
              </a:rPr>
              <a:t>Solving large-scale non-convex parametric constrained optimization problems</a:t>
            </a:r>
          </a:p>
          <a:p>
            <a:pPr marL="457182" lvl="1" indent="0">
              <a:buNone/>
            </a:pPr>
            <a:endParaRPr lang="en-US" sz="1800" dirty="0">
              <a:latin typeface="Arial"/>
              <a:cs typeface="Arial"/>
              <a:hlinkClick r:id="rId12"/>
            </a:endParaRPr>
          </a:p>
          <a:p>
            <a:pPr lvl="1"/>
            <a:endParaRPr lang="en-US" sz="1800" dirty="0">
              <a:latin typeface="Arial"/>
              <a:cs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D70817-D2B5-4B5D-8C54-A80CFE0F4B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10678" y="5167314"/>
            <a:ext cx="2003123" cy="15072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D4665C-66DA-4D31-B592-CB792B84FAE4}"/>
              </a:ext>
            </a:extLst>
          </p:cNvPr>
          <p:cNvSpPr txBox="1"/>
          <p:nvPr/>
        </p:nvSpPr>
        <p:spPr>
          <a:xfrm>
            <a:off x="612057" y="5849828"/>
            <a:ext cx="6095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lvl="1" indent="0">
              <a:buNone/>
            </a:pPr>
            <a:r>
              <a:rPr lang="en-US" dirty="0">
                <a:latin typeface="Arial"/>
                <a:cs typeface="Arial"/>
                <a:hlinkClick r:id="rId12"/>
              </a:rPr>
              <a:t>https://github.com/pnnl/neuromancer</a:t>
            </a:r>
            <a:endParaRPr lang="en-US" dirty="0">
              <a:latin typeface="Arial"/>
              <a:cs typeface="Arial"/>
            </a:endParaRPr>
          </a:p>
          <a:p>
            <a:pPr marL="457182" lvl="1"/>
            <a:r>
              <a:rPr lang="en-US" sz="1800" dirty="0">
                <a:hlinkClick r:id="rId14"/>
              </a:rPr>
              <a:t>https://github.com/pnnl/slim</a:t>
            </a:r>
            <a:r>
              <a:rPr lang="en-US" dirty="0">
                <a:latin typeface="Arial"/>
                <a:cs typeface="Arial"/>
              </a:rPr>
              <a:t> 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C617D6E-8642-4559-99E2-B3EC37747F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601" y="3738334"/>
            <a:ext cx="3939043" cy="1381801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CD83DEFE-3CE4-40AF-B934-E4C10ED9B2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02547" y="627331"/>
            <a:ext cx="1652981" cy="15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98F0F7A-7551-9A48-B2B9-F36C80F7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</p:spPr>
        <p:txBody>
          <a:bodyPr vert="horz" lIns="91440" tIns="45720" rIns="91440" bIns="45720" rtlCol="0" anchor="ctr" anchorCtr="1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FA2F7-E11F-9040-9AA9-A9CA764119B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FD97D-AD65-A14D-A584-DF7F474A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25778"/>
            <a:ext cx="6905625" cy="1092483"/>
          </a:xfrm>
        </p:spPr>
        <p:txBody>
          <a:bodyPr>
            <a:normAutofit/>
          </a:bodyPr>
          <a:lstStyle/>
          <a:p>
            <a:r>
              <a:rPr lang="en-US" dirty="0" err="1"/>
              <a:t>SciML</a:t>
            </a:r>
            <a:r>
              <a:rPr lang="en-US" dirty="0"/>
              <a:t> Motivation and Aims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8FCF259-1334-3940-8D43-7E6D530433B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1" y="1714500"/>
            <a:ext cx="6291470" cy="4572000"/>
          </a:xfrm>
        </p:spPr>
        <p:txBody>
          <a:bodyPr/>
          <a:lstStyle/>
          <a:p>
            <a:r>
              <a:rPr lang="en-US" sz="1800" b="1" dirty="0"/>
              <a:t>Simulations</a:t>
            </a:r>
            <a:r>
              <a:rPr lang="en-US" sz="1800" dirty="0"/>
              <a:t> are crucial for many areas of decision-making and scientific discovery</a:t>
            </a:r>
          </a:p>
          <a:p>
            <a:r>
              <a:rPr lang="en-US" sz="1800" b="1" dirty="0"/>
              <a:t>Need</a:t>
            </a:r>
            <a:r>
              <a:rPr lang="en-US" sz="1800" dirty="0"/>
              <a:t>: Improve computational efficiency and scalability for heterogenous scientific simulations</a:t>
            </a:r>
          </a:p>
          <a:p>
            <a:r>
              <a:rPr lang="en-US" sz="1800" b="1" dirty="0"/>
              <a:t>Objectives</a:t>
            </a:r>
            <a:r>
              <a:rPr lang="en-US" sz="1800" dirty="0"/>
              <a:t>: </a:t>
            </a:r>
          </a:p>
          <a:p>
            <a:pPr lvl="1"/>
            <a:r>
              <a:rPr lang="en-US" sz="1600" dirty="0"/>
              <a:t>Domain-agnostic software and algorithmic framework</a:t>
            </a:r>
          </a:p>
          <a:p>
            <a:pPr lvl="1"/>
            <a:r>
              <a:rPr lang="en-US" sz="1600" dirty="0"/>
              <a:t>Scientific computing enhanced by data science</a:t>
            </a:r>
          </a:p>
          <a:p>
            <a:pPr lvl="1"/>
            <a:r>
              <a:rPr lang="en-US" sz="1600" dirty="0"/>
              <a:t>Algorithmic speedups enhanced with HPC</a:t>
            </a:r>
          </a:p>
          <a:p>
            <a:r>
              <a:rPr lang="en-US" sz="1800" b="1" dirty="0"/>
              <a:t>Applications</a:t>
            </a:r>
            <a:r>
              <a:rPr lang="en-US" sz="1800" dirty="0"/>
              <a:t>: Optimization, modeling and control of dynamical systems (ODE, PDE, DAE, Hybrid systems)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33AB21D-F841-4AC7-9219-6EAD14BF5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323" y="1689688"/>
            <a:ext cx="3349591" cy="212990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EE45289-00B9-4D0F-9266-B7DD2FC5D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903"/>
          <a:stretch/>
        </p:blipFill>
        <p:spPr>
          <a:xfrm>
            <a:off x="1443485" y="5124084"/>
            <a:ext cx="4407065" cy="60062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10FDF9A-84E3-4361-A9E2-A4D5F34CB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626" y="5975328"/>
            <a:ext cx="2705334" cy="563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CB940F-FD0C-4209-A611-CE963421C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259" y="3933881"/>
            <a:ext cx="4322510" cy="204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D97D-AD65-A14D-A584-DF7F474A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25779"/>
            <a:ext cx="6905625" cy="1041506"/>
          </a:xfrm>
        </p:spPr>
        <p:txBody>
          <a:bodyPr>
            <a:normAutofit/>
          </a:bodyPr>
          <a:lstStyle/>
          <a:p>
            <a:r>
              <a:rPr lang="en-US" sz="3000" dirty="0"/>
              <a:t>Differentiable Optimization as Lingua Franca for Scientific Computing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0B1CD6-2EEF-4914-836D-A273C98130CD}"/>
              </a:ext>
            </a:extLst>
          </p:cNvPr>
          <p:cNvSpPr/>
          <p:nvPr/>
        </p:nvSpPr>
        <p:spPr>
          <a:xfrm>
            <a:off x="1299482" y="1434228"/>
            <a:ext cx="1641796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67" b="1" dirty="0">
                <a:ea typeface="ヒラギノ角ゴ Pro W3" charset="0"/>
                <a:cs typeface="Arial"/>
              </a:rPr>
              <a:t>Standard form</a:t>
            </a:r>
            <a:endParaRPr lang="en-US" sz="1667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A432C8-B8F2-4F42-9BBD-053AAD1DF7F0}"/>
              </a:ext>
            </a:extLst>
          </p:cNvPr>
          <p:cNvSpPr/>
          <p:nvPr/>
        </p:nvSpPr>
        <p:spPr>
          <a:xfrm>
            <a:off x="6578991" y="1425700"/>
            <a:ext cx="2723823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67" b="1" dirty="0">
                <a:ea typeface="ヒラギノ角ゴ Pro W3" charset="0"/>
                <a:cs typeface="Arial"/>
              </a:rPr>
              <a:t>Parametric programming</a:t>
            </a:r>
            <a:endParaRPr lang="en-US" sz="1667" b="1" dirty="0"/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33249DBF-F081-494E-98CD-2B87AC0C3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116" y="1949103"/>
            <a:ext cx="2386551" cy="1026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E99385-9402-4B98-8032-29A58955DF5E}"/>
              </a:ext>
            </a:extLst>
          </p:cNvPr>
          <p:cNvSpPr/>
          <p:nvPr/>
        </p:nvSpPr>
        <p:spPr>
          <a:xfrm>
            <a:off x="3997595" y="1425700"/>
            <a:ext cx="1866217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67" b="1" dirty="0">
                <a:ea typeface="ヒラギノ角ゴ Pro W3" charset="0"/>
                <a:cs typeface="Arial"/>
              </a:rPr>
              <a:t>Lagrangian form</a:t>
            </a:r>
            <a:endParaRPr lang="en-US" sz="1667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E572A-FBAB-414C-9496-67DB7908F4F1}"/>
              </a:ext>
            </a:extLst>
          </p:cNvPr>
          <p:cNvSpPr/>
          <p:nvPr/>
        </p:nvSpPr>
        <p:spPr>
          <a:xfrm>
            <a:off x="9734600" y="1425700"/>
            <a:ext cx="1925527" cy="348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67" b="1" dirty="0">
                <a:ea typeface="ヒラギノ角ゴ Pro W3" charset="0"/>
                <a:cs typeface="Arial"/>
              </a:rPr>
              <a:t>Machine learning</a:t>
            </a:r>
            <a:endParaRPr lang="en-US" sz="1667" b="1" dirty="0"/>
          </a:p>
        </p:txBody>
      </p:sp>
      <p:pic>
        <p:nvPicPr>
          <p:cNvPr id="9" name="Picture 8" descr="Schematic&#10;&#10;Description automatically generated">
            <a:extLst>
              <a:ext uri="{FF2B5EF4-FFF2-40B4-BE49-F238E27FC236}">
                <a16:creationId xmlns:a16="http://schemas.microsoft.com/office/drawing/2014/main" id="{2912BC18-BED9-4344-9706-56E7489D5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72" y="2973895"/>
            <a:ext cx="2011287" cy="1650390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B58A53FE-2AA8-4FAD-879D-EDD9B0481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334" y="2881531"/>
            <a:ext cx="2387807" cy="178768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9816381D-38A6-42DA-8F69-248491603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22" y="1950050"/>
            <a:ext cx="2091488" cy="1076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70B50F-6598-4E9E-BDBA-B82D0EE3C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9153" y="2024320"/>
            <a:ext cx="2796599" cy="33342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79B542D-3702-4DD5-BDA9-4F82E8ABF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813" y="2826145"/>
            <a:ext cx="2381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2ACCAA0A-72BE-480A-8D95-FCEBE30CF5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2639" y="1891648"/>
            <a:ext cx="2102410" cy="6832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E71E406-E756-4592-AA6A-57E25D90587B}"/>
              </a:ext>
            </a:extLst>
          </p:cNvPr>
          <p:cNvSpPr/>
          <p:nvPr/>
        </p:nvSpPr>
        <p:spPr>
          <a:xfrm>
            <a:off x="1149925" y="4593657"/>
            <a:ext cx="204414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“online” optimization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single solution for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given parameter values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458B2-0D42-4243-B642-7ADD4DEB12DC}"/>
              </a:ext>
            </a:extLst>
          </p:cNvPr>
          <p:cNvSpPr/>
          <p:nvPr/>
        </p:nvSpPr>
        <p:spPr>
          <a:xfrm>
            <a:off x="6806572" y="4598109"/>
            <a:ext cx="218521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“offline” optimization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obtains a solution map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a set of parameters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classical methods lead to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exponential complexity!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71C41C-D734-4814-AD1A-920E3784229E}"/>
              </a:ext>
            </a:extLst>
          </p:cNvPr>
          <p:cNvSpPr/>
          <p:nvPr/>
        </p:nvSpPr>
        <p:spPr>
          <a:xfrm>
            <a:off x="9712018" y="4593657"/>
            <a:ext cx="21146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“offline” optimization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obtains a model (map)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a set of datapoints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scalable but classically 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can’t handle constraints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7ACA19-EF4E-4229-BEC8-9B7BC9699281}"/>
              </a:ext>
            </a:extLst>
          </p:cNvPr>
          <p:cNvSpPr/>
          <p:nvPr/>
        </p:nvSpPr>
        <p:spPr>
          <a:xfrm>
            <a:off x="3906406" y="4593657"/>
            <a:ext cx="22829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“online” optimization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using soft constraints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instead of hard constraints</a:t>
            </a:r>
          </a:p>
        </p:txBody>
      </p:sp>
      <p:pic>
        <p:nvPicPr>
          <p:cNvPr id="20" name="Picture 4" descr="Machine Learning Regression 101: A Beginner's Guide | Springboard Blog">
            <a:extLst>
              <a:ext uri="{FF2B5EF4-FFF2-40B4-BE49-F238E27FC236}">
                <a16:creationId xmlns:a16="http://schemas.microsoft.com/office/drawing/2014/main" id="{B57C9812-F159-4DB8-88D2-6B2B841FE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252" y="3131523"/>
            <a:ext cx="2688095" cy="134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2B4552-8098-406B-8F7A-4E0F4A20EB05}"/>
              </a:ext>
            </a:extLst>
          </p:cNvPr>
          <p:cNvSpPr/>
          <p:nvPr/>
        </p:nvSpPr>
        <p:spPr>
          <a:xfrm>
            <a:off x="1129072" y="5785774"/>
            <a:ext cx="107902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49EBB"/>
                </a:solidFill>
              </a:rPr>
              <a:t>Differentiable parametric programming (DPP): </a:t>
            </a:r>
            <a:r>
              <a:rPr lang="en-US" sz="2000" dirty="0"/>
              <a:t>a unifying approach for data-driven parametric programming optimization with solutions based on automatic differentiation (AD)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082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D97D-AD65-A14D-A584-DF7F474A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25779"/>
            <a:ext cx="6905625" cy="1034145"/>
          </a:xfrm>
        </p:spPr>
        <p:txBody>
          <a:bodyPr>
            <a:noAutofit/>
          </a:bodyPr>
          <a:lstStyle/>
          <a:p>
            <a:r>
              <a:rPr lang="en-US" dirty="0"/>
              <a:t>Differentiable Parametric Programming:</a:t>
            </a:r>
            <a:br>
              <a:rPr lang="en-US" dirty="0"/>
            </a:br>
            <a:r>
              <a:rPr lang="en-US" dirty="0"/>
              <a:t>Generalization of PINNs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E5AA082-BA78-DC4B-B0D6-B5C472B5BA3F}"/>
              </a:ext>
            </a:extLst>
          </p:cNvPr>
          <p:cNvSpPr txBox="1">
            <a:spLocks/>
          </p:cNvSpPr>
          <p:nvPr/>
        </p:nvSpPr>
        <p:spPr>
          <a:xfrm>
            <a:off x="1057620" y="1328738"/>
            <a:ext cx="10801005" cy="5148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8" name="Picture 37" descr="Text, letter&#10;&#10;Description automatically generated">
            <a:extLst>
              <a:ext uri="{FF2B5EF4-FFF2-40B4-BE49-F238E27FC236}">
                <a16:creationId xmlns:a16="http://schemas.microsoft.com/office/drawing/2014/main" id="{DBC35792-450E-47A1-9B1C-7E6AED7E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093" y="1639141"/>
            <a:ext cx="5706709" cy="178985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73E03B2-5729-4D3B-82CC-49F55C985010}"/>
              </a:ext>
            </a:extLst>
          </p:cNvPr>
          <p:cNvSpPr/>
          <p:nvPr/>
        </p:nvSpPr>
        <p:spPr>
          <a:xfrm>
            <a:off x="8104000" y="1594436"/>
            <a:ext cx="2192951" cy="507741"/>
          </a:xfrm>
          <a:prstGeom prst="wedgeRoundRectCallout">
            <a:avLst>
              <a:gd name="adj1" fmla="val -84308"/>
              <a:gd name="adj2" fmla="val 319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Objective function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2263B9E-B9E2-490F-8DE9-035C890825CD}"/>
              </a:ext>
            </a:extLst>
          </p:cNvPr>
          <p:cNvSpPr/>
          <p:nvPr/>
        </p:nvSpPr>
        <p:spPr>
          <a:xfrm>
            <a:off x="9409340" y="2237967"/>
            <a:ext cx="1523714" cy="507741"/>
          </a:xfrm>
          <a:prstGeom prst="wedgeRoundRectCallout">
            <a:avLst>
              <a:gd name="adj1" fmla="val -84308"/>
              <a:gd name="adj2" fmla="val 339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Constraints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C36ED43-9B57-46D5-AEEC-0ED0D41C2090}"/>
              </a:ext>
            </a:extLst>
          </p:cNvPr>
          <p:cNvSpPr/>
          <p:nvPr/>
        </p:nvSpPr>
        <p:spPr>
          <a:xfrm>
            <a:off x="9621374" y="2881498"/>
            <a:ext cx="1296770" cy="507741"/>
          </a:xfrm>
          <a:prstGeom prst="wedgeRoundRectCallout">
            <a:avLst>
              <a:gd name="adj1" fmla="val -85939"/>
              <a:gd name="adj2" fmla="val 153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Scenarios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874337D-466C-4F0D-A194-C6CC6EA1D759}"/>
              </a:ext>
            </a:extLst>
          </p:cNvPr>
          <p:cNvSpPr/>
          <p:nvPr/>
        </p:nvSpPr>
        <p:spPr>
          <a:xfrm>
            <a:off x="7842556" y="3541638"/>
            <a:ext cx="1566784" cy="507741"/>
          </a:xfrm>
          <a:prstGeom prst="wedgeRoundRectCallout">
            <a:avLst>
              <a:gd name="adj1" fmla="val -81617"/>
              <a:gd name="adj2" fmla="val -669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Parameters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EA526E4-BB79-4FC3-9E35-D6D9C49B51EA}"/>
              </a:ext>
            </a:extLst>
          </p:cNvPr>
          <p:cNvSpPr/>
          <p:nvPr/>
        </p:nvSpPr>
        <p:spPr>
          <a:xfrm>
            <a:off x="4277150" y="3541639"/>
            <a:ext cx="1566784" cy="507741"/>
          </a:xfrm>
          <a:prstGeom prst="wedgeRoundRectCallout">
            <a:avLst>
              <a:gd name="adj1" fmla="val 73485"/>
              <a:gd name="adj2" fmla="val -688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Solution map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F6BCCDC-9AFB-4C91-A1B7-8CF8CB85E280}"/>
              </a:ext>
            </a:extLst>
          </p:cNvPr>
          <p:cNvSpPr/>
          <p:nvPr/>
        </p:nvSpPr>
        <p:spPr>
          <a:xfrm>
            <a:off x="2954683" y="2932950"/>
            <a:ext cx="2010732" cy="507741"/>
          </a:xfrm>
          <a:prstGeom prst="wedgeRoundRectCallout">
            <a:avLst>
              <a:gd name="adj1" fmla="val 65082"/>
              <a:gd name="adj2" fmla="val 454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Primal optimizers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BE551-AD12-4E73-A050-42663828DC56}"/>
              </a:ext>
            </a:extLst>
          </p:cNvPr>
          <p:cNvSpPr txBox="1"/>
          <p:nvPr/>
        </p:nvSpPr>
        <p:spPr>
          <a:xfrm>
            <a:off x="905753" y="1848306"/>
            <a:ext cx="2335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Problem formulation: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0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D97D-AD65-A14D-A584-DF7F474A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25779"/>
            <a:ext cx="6905625" cy="1034145"/>
          </a:xfrm>
        </p:spPr>
        <p:txBody>
          <a:bodyPr>
            <a:noAutofit/>
          </a:bodyPr>
          <a:lstStyle/>
          <a:p>
            <a:r>
              <a:rPr lang="en-US" dirty="0"/>
              <a:t>Differentiable Parametric Programming:</a:t>
            </a:r>
            <a:br>
              <a:rPr lang="en-US" dirty="0"/>
            </a:br>
            <a:r>
              <a:rPr lang="en-US" dirty="0"/>
              <a:t>Generalization of PINNs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E5AA082-BA78-DC4B-B0D6-B5C472B5BA3F}"/>
              </a:ext>
            </a:extLst>
          </p:cNvPr>
          <p:cNvSpPr txBox="1">
            <a:spLocks/>
          </p:cNvSpPr>
          <p:nvPr/>
        </p:nvSpPr>
        <p:spPr>
          <a:xfrm>
            <a:off x="1057620" y="1328738"/>
            <a:ext cx="10801005" cy="5148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8" name="Picture 37" descr="Text, letter&#10;&#10;Description automatically generated">
            <a:extLst>
              <a:ext uri="{FF2B5EF4-FFF2-40B4-BE49-F238E27FC236}">
                <a16:creationId xmlns:a16="http://schemas.microsoft.com/office/drawing/2014/main" id="{DBC35792-450E-47A1-9B1C-7E6AED7E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093" y="1639141"/>
            <a:ext cx="5706709" cy="178985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73E03B2-5729-4D3B-82CC-49F55C985010}"/>
              </a:ext>
            </a:extLst>
          </p:cNvPr>
          <p:cNvSpPr/>
          <p:nvPr/>
        </p:nvSpPr>
        <p:spPr>
          <a:xfrm>
            <a:off x="8104000" y="1594436"/>
            <a:ext cx="2192951" cy="507741"/>
          </a:xfrm>
          <a:prstGeom prst="wedgeRoundRectCallout">
            <a:avLst>
              <a:gd name="adj1" fmla="val -84308"/>
              <a:gd name="adj2" fmla="val 3195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Objective function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2263B9E-B9E2-490F-8DE9-035C890825CD}"/>
              </a:ext>
            </a:extLst>
          </p:cNvPr>
          <p:cNvSpPr/>
          <p:nvPr/>
        </p:nvSpPr>
        <p:spPr>
          <a:xfrm>
            <a:off x="9409340" y="2237967"/>
            <a:ext cx="1523714" cy="507741"/>
          </a:xfrm>
          <a:prstGeom prst="wedgeRoundRectCallout">
            <a:avLst>
              <a:gd name="adj1" fmla="val -84308"/>
              <a:gd name="adj2" fmla="val 339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Constraints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C36ED43-9B57-46D5-AEEC-0ED0D41C2090}"/>
              </a:ext>
            </a:extLst>
          </p:cNvPr>
          <p:cNvSpPr/>
          <p:nvPr/>
        </p:nvSpPr>
        <p:spPr>
          <a:xfrm>
            <a:off x="9621374" y="2881498"/>
            <a:ext cx="1296770" cy="507741"/>
          </a:xfrm>
          <a:prstGeom prst="wedgeRoundRectCallout">
            <a:avLst>
              <a:gd name="adj1" fmla="val -85939"/>
              <a:gd name="adj2" fmla="val 1531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Scenarios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874337D-466C-4F0D-A194-C6CC6EA1D759}"/>
              </a:ext>
            </a:extLst>
          </p:cNvPr>
          <p:cNvSpPr/>
          <p:nvPr/>
        </p:nvSpPr>
        <p:spPr>
          <a:xfrm>
            <a:off x="7842556" y="3541638"/>
            <a:ext cx="1566784" cy="507741"/>
          </a:xfrm>
          <a:prstGeom prst="wedgeRoundRectCallout">
            <a:avLst>
              <a:gd name="adj1" fmla="val -81617"/>
              <a:gd name="adj2" fmla="val -669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Parameters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EA526E4-BB79-4FC3-9E35-D6D9C49B51EA}"/>
              </a:ext>
            </a:extLst>
          </p:cNvPr>
          <p:cNvSpPr/>
          <p:nvPr/>
        </p:nvSpPr>
        <p:spPr>
          <a:xfrm>
            <a:off x="4277150" y="3541639"/>
            <a:ext cx="1566784" cy="507741"/>
          </a:xfrm>
          <a:prstGeom prst="wedgeRoundRectCallout">
            <a:avLst>
              <a:gd name="adj1" fmla="val 73485"/>
              <a:gd name="adj2" fmla="val -6885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Solution map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F6BCCDC-9AFB-4C91-A1B7-8CF8CB85E280}"/>
              </a:ext>
            </a:extLst>
          </p:cNvPr>
          <p:cNvSpPr/>
          <p:nvPr/>
        </p:nvSpPr>
        <p:spPr>
          <a:xfrm>
            <a:off x="2954683" y="2932950"/>
            <a:ext cx="2010732" cy="507741"/>
          </a:xfrm>
          <a:prstGeom prst="wedgeRoundRectCallout">
            <a:avLst>
              <a:gd name="adj1" fmla="val 65082"/>
              <a:gd name="adj2" fmla="val 454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Primal optimizers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BE551-AD12-4E73-A050-42663828DC56}"/>
              </a:ext>
            </a:extLst>
          </p:cNvPr>
          <p:cNvSpPr txBox="1"/>
          <p:nvPr/>
        </p:nvSpPr>
        <p:spPr>
          <a:xfrm>
            <a:off x="905753" y="1848306"/>
            <a:ext cx="2335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Problem formulation: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EE1818-8A21-464B-AB97-0D3C4FBEA812}"/>
              </a:ext>
            </a:extLst>
          </p:cNvPr>
          <p:cNvSpPr txBox="1"/>
          <p:nvPr/>
        </p:nvSpPr>
        <p:spPr>
          <a:xfrm>
            <a:off x="950478" y="4718502"/>
            <a:ext cx="2801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Lagrangian</a:t>
            </a:r>
            <a:r>
              <a:rPr lang="en-US" dirty="0">
                <a:solidFill>
                  <a:schemeClr val="accent2"/>
                </a:solidFill>
              </a:rPr>
              <a:t> form:</a:t>
            </a:r>
            <a:endParaRPr lang="en-US" dirty="0"/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58D243CD-ECA9-4343-A350-F7A0DBBD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429" y="4389405"/>
            <a:ext cx="7163942" cy="2097767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19106287-6838-42B7-AE78-DB29111671E1}"/>
              </a:ext>
            </a:extLst>
          </p:cNvPr>
          <p:cNvSpPr/>
          <p:nvPr/>
        </p:nvSpPr>
        <p:spPr>
          <a:xfrm>
            <a:off x="6583640" y="3541638"/>
            <a:ext cx="332961" cy="844826"/>
          </a:xfrm>
          <a:prstGeom prst="down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85AC631B-7B62-47E2-9E5F-6D29EEAA000F}"/>
              </a:ext>
            </a:extLst>
          </p:cNvPr>
          <p:cNvSpPr/>
          <p:nvPr/>
        </p:nvSpPr>
        <p:spPr>
          <a:xfrm>
            <a:off x="8810768" y="4614590"/>
            <a:ext cx="2475480" cy="507741"/>
          </a:xfrm>
          <a:prstGeom prst="wedgeRoundRectCallout">
            <a:avLst>
              <a:gd name="adj1" fmla="val -77480"/>
              <a:gd name="adj2" fmla="val 9948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Constraints penalties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F8707CA-F61F-49F2-9760-C2726FB99A60}"/>
              </a:ext>
            </a:extLst>
          </p:cNvPr>
          <p:cNvSpPr/>
          <p:nvPr/>
        </p:nvSpPr>
        <p:spPr>
          <a:xfrm>
            <a:off x="1199265" y="5688280"/>
            <a:ext cx="2935470" cy="672568"/>
          </a:xfrm>
          <a:prstGeom prst="wedgeRoundRectCallout">
            <a:avLst>
              <a:gd name="adj1" fmla="val 37546"/>
              <a:gd name="adj2" fmla="val -10797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Gradient-based optimization based on AD</a:t>
            </a:r>
          </a:p>
        </p:txBody>
      </p:sp>
    </p:spTree>
    <p:extLst>
      <p:ext uri="{BB962C8B-B14F-4D97-AF65-F5344CB8AC3E}">
        <p14:creationId xmlns:p14="http://schemas.microsoft.com/office/powerpoint/2010/main" val="42065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D4D8966F-5694-F94A-B9E7-4A12F136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</p:spPr>
        <p:txBody>
          <a:bodyPr anchor="b"/>
          <a:lstStyle/>
          <a:p>
            <a:pPr lvl="0"/>
            <a:fld id="{FE7A4BB3-E848-5A44-82DF-322201952CD8}" type="slidenum">
              <a:rPr lang="en-US" noProof="0"/>
              <a:pPr lvl="0"/>
              <a:t>6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CFD1C5-9C1A-D04B-9C5C-9DDCCD2B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899" y="225778"/>
            <a:ext cx="7292244" cy="1092483"/>
          </a:xfrm>
        </p:spPr>
        <p:txBody>
          <a:bodyPr>
            <a:normAutofit/>
          </a:bodyPr>
          <a:lstStyle/>
          <a:p>
            <a:r>
              <a:rPr lang="en-US" dirty="0" err="1"/>
              <a:t>NeuroMANCER</a:t>
            </a:r>
            <a:r>
              <a:rPr lang="en-US" dirty="0"/>
              <a:t>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07FEA-2D13-BB49-8F55-5AB58405AFD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009402" y="1570869"/>
            <a:ext cx="7292244" cy="5057772"/>
          </a:xfrm>
        </p:spPr>
        <p:txBody>
          <a:bodyPr lIns="91440" tIns="45720" rIns="91440" bIns="45720" anchor="t">
            <a:normAutofit/>
          </a:bodyPr>
          <a:lstStyle/>
          <a:p>
            <a:pPr marL="227965" indent="-227965"/>
            <a:r>
              <a:rPr lang="en-US" sz="2000" b="1" dirty="0"/>
              <a:t>Neural Modules with Adaptive Nonlinear Constraints and Efficient Regularizations</a:t>
            </a:r>
          </a:p>
          <a:p>
            <a:pPr marL="685147" lvl="1" indent="-227965"/>
            <a:r>
              <a:rPr lang="en-US" sz="1800" b="1" dirty="0"/>
              <a:t>Open-source scientific machine learning</a:t>
            </a:r>
            <a:r>
              <a:rPr lang="en-US" sz="1800" dirty="0"/>
              <a:t> (</a:t>
            </a:r>
            <a:r>
              <a:rPr lang="en-US" sz="1800" b="1" dirty="0" err="1"/>
              <a:t>SciML</a:t>
            </a:r>
            <a:r>
              <a:rPr lang="en-US" sz="1800" dirty="0"/>
              <a:t>) framework in Python for integrating deep learning, constrained optimization, and physics-based modeling</a:t>
            </a:r>
            <a:endParaRPr lang="en-US" sz="1800" dirty="0">
              <a:latin typeface="Arial"/>
              <a:cs typeface="Arial"/>
            </a:endParaRPr>
          </a:p>
          <a:p>
            <a:pPr marL="227965" indent="-227965"/>
            <a:r>
              <a:rPr lang="en-US" sz="2000" b="1" dirty="0">
                <a:latin typeface="Arial"/>
                <a:cs typeface="Arial"/>
              </a:rPr>
              <a:t>Supported methods</a:t>
            </a:r>
          </a:p>
          <a:p>
            <a:pPr marL="685147" lvl="1" indent="-227965"/>
            <a:r>
              <a:rPr lang="en-US" sz="1800" dirty="0">
                <a:latin typeface="Arial"/>
                <a:cs typeface="Arial"/>
              </a:rPr>
              <a:t>Physics-informed machine learning </a:t>
            </a:r>
          </a:p>
          <a:p>
            <a:pPr marL="685147" lvl="1" indent="-227965"/>
            <a:r>
              <a:rPr lang="en-US" sz="1800" dirty="0">
                <a:latin typeface="Arial"/>
                <a:cs typeface="Arial"/>
              </a:rPr>
              <a:t>Differentiable constrained optimization</a:t>
            </a:r>
          </a:p>
          <a:p>
            <a:pPr marL="685147" lvl="1" indent="-227965"/>
            <a:r>
              <a:rPr lang="en-US" sz="1800" dirty="0">
                <a:latin typeface="Arial"/>
                <a:cs typeface="Arial"/>
              </a:rPr>
              <a:t>Dynamical systems modeling</a:t>
            </a:r>
          </a:p>
          <a:p>
            <a:pPr marL="685147" lvl="1" indent="-227965"/>
            <a:r>
              <a:rPr lang="en-US" sz="1800" dirty="0">
                <a:latin typeface="Arial"/>
                <a:cs typeface="Arial"/>
              </a:rPr>
              <a:t>Differentiable optimal control</a:t>
            </a:r>
          </a:p>
          <a:p>
            <a:pPr marL="227965" indent="-227965"/>
            <a:r>
              <a:rPr lang="en-US" sz="2000" b="1" dirty="0">
                <a:latin typeface="Arial"/>
                <a:cs typeface="Arial"/>
              </a:rPr>
              <a:t>Methods</a:t>
            </a:r>
          </a:p>
          <a:p>
            <a:pPr marL="685147" lvl="1" indent="-227965"/>
            <a:r>
              <a:rPr lang="en-US" sz="1800" dirty="0">
                <a:latin typeface="Arial"/>
                <a:cs typeface="Arial"/>
              </a:rPr>
              <a:t>Parametric programming (Sensitivity Analysis)</a:t>
            </a:r>
          </a:p>
          <a:p>
            <a:pPr marL="685147" lvl="1" indent="-227965"/>
            <a:r>
              <a:rPr lang="en-US" sz="1800" dirty="0">
                <a:latin typeface="Arial"/>
                <a:cs typeface="Arial"/>
              </a:rPr>
              <a:t>Differentiable programming (Automatic Differentiation)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5E16DDD-5BB2-4F26-BCDC-00B1991FB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180" y="1570869"/>
            <a:ext cx="2838890" cy="2029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4E3A2-3E4D-4C5C-9535-3EDB3D494CFE}"/>
              </a:ext>
            </a:extLst>
          </p:cNvPr>
          <p:cNvSpPr txBox="1"/>
          <p:nvPr/>
        </p:nvSpPr>
        <p:spPr>
          <a:xfrm>
            <a:off x="1735194" y="59138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github.com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pnnl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neuromancer</a:t>
            </a:r>
            <a:endParaRPr lang="en-US" dirty="0"/>
          </a:p>
        </p:txBody>
      </p:sp>
      <p:pic>
        <p:nvPicPr>
          <p:cNvPr id="10" name="Picture 2" descr="How the Swiss Army Knife was the iPhone of its day | Cult of Mac">
            <a:extLst>
              <a:ext uri="{FF2B5EF4-FFF2-40B4-BE49-F238E27FC236}">
                <a16:creationId xmlns:a16="http://schemas.microsoft.com/office/drawing/2014/main" id="{2C0DC9D1-A633-43B1-B327-67D92585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646" y="3600600"/>
            <a:ext cx="3360268" cy="294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4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C24795-38DA-4642-B334-20CFE0C4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 smtClean="0"/>
              <a:pPr defTabSz="914363"/>
              <a:t>7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ADD4A83-62CA-4BDB-9D5C-85B5BE0AAEE3}"/>
              </a:ext>
            </a:extLst>
          </p:cNvPr>
          <p:cNvSpPr txBox="1">
            <a:spLocks/>
          </p:cNvSpPr>
          <p:nvPr/>
        </p:nvSpPr>
        <p:spPr>
          <a:xfrm>
            <a:off x="1928191" y="2336517"/>
            <a:ext cx="9119152" cy="1092483"/>
          </a:xfrm>
          <a:prstGeom prst="rect">
            <a:avLst/>
          </a:prstGeom>
        </p:spPr>
        <p:txBody>
          <a:bodyPr lIns="0" anchor="b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67" b="1" kern="1200" dirty="0">
                <a:solidFill>
                  <a:srgbClr val="249EB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Part 1: Differentiable Constrained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019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FD97D-AD65-A14D-A584-DF7F474A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25779"/>
            <a:ext cx="6905625" cy="1034145"/>
          </a:xfrm>
        </p:spPr>
        <p:txBody>
          <a:bodyPr>
            <a:noAutofit/>
          </a:bodyPr>
          <a:lstStyle/>
          <a:p>
            <a:r>
              <a:rPr lang="en-US" dirty="0"/>
              <a:t>Differentiable Constrained Optimization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E5AA082-BA78-DC4B-B0D6-B5C472B5BA3F}"/>
              </a:ext>
            </a:extLst>
          </p:cNvPr>
          <p:cNvSpPr txBox="1">
            <a:spLocks/>
          </p:cNvSpPr>
          <p:nvPr/>
        </p:nvSpPr>
        <p:spPr>
          <a:xfrm>
            <a:off x="1057620" y="1328738"/>
            <a:ext cx="10801005" cy="5148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Clr>
                <a:schemeClr val="tx2"/>
              </a:buClr>
              <a:buSzPct val="132000"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9" name="Picture 38" descr="A picture containing polygon&#10;&#10;Description automatically generated">
            <a:extLst>
              <a:ext uri="{FF2B5EF4-FFF2-40B4-BE49-F238E27FC236}">
                <a16:creationId xmlns:a16="http://schemas.microsoft.com/office/drawing/2014/main" id="{83C5CEA4-FACD-426A-AEB2-68EF1B3E2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34"/>
          <a:stretch/>
        </p:blipFill>
        <p:spPr>
          <a:xfrm>
            <a:off x="7608764" y="2790779"/>
            <a:ext cx="4432768" cy="3922835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6F12F53-441B-45F6-9781-158C8416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313" y="1852514"/>
            <a:ext cx="6726320" cy="483209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err="1">
                <a:solidFill>
                  <a:srgbClr val="A9B7C6"/>
                </a:solidFill>
                <a:latin typeface="Consolas" panose="020B0609020204030204" pitchFamily="49" charset="0"/>
              </a:rPr>
              <a:t>train_data</a:t>
            </a: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, </a:t>
            </a:r>
            <a:r>
              <a:rPr lang="en-US" altLang="en-US" sz="1400" dirty="0" err="1">
                <a:solidFill>
                  <a:srgbClr val="A9B7C6"/>
                </a:solidFill>
                <a:latin typeface="Consolas" panose="020B0609020204030204" pitchFamily="49" charset="0"/>
              </a:rPr>
              <a:t>dev_data</a:t>
            </a: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, </a:t>
            </a:r>
            <a:r>
              <a:rPr lang="en-US" altLang="en-US" sz="1400" dirty="0" err="1">
                <a:solidFill>
                  <a:srgbClr val="A9B7C6"/>
                </a:solidFill>
                <a:latin typeface="Consolas" panose="020B0609020204030204" pitchFamily="49" charset="0"/>
              </a:rPr>
              <a:t>test_data</a:t>
            </a: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 = </a:t>
            </a:r>
            <a:r>
              <a:rPr lang="en-US" altLang="en-US" sz="1400" dirty="0" err="1">
                <a:solidFill>
                  <a:srgbClr val="A9B7C6"/>
                </a:solidFill>
                <a:latin typeface="Consolas" panose="020B0609020204030204" pitchFamily="49" charset="0"/>
              </a:rPr>
              <a:t>get_dataloaders</a:t>
            </a: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(samples)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A9B7C6"/>
              </a:solidFill>
              <a:effectLst/>
              <a:latin typeface="Consolas" panose="020B0609020204030204" pitchFamily="49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x = Variable(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‘x'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y = Variable(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'y'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p1 = Variable(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‘p’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A9B7C6"/>
              </a:solidFill>
              <a:effectLst/>
              <a:latin typeface="Consolas" panose="020B0609020204030204" pitchFamily="49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map =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nm.MLP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input_keys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=[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'p’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output_keys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=[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‘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x’,‘y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’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]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'map’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f = x **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Consolas" panose="020B0609020204030204" pitchFamily="49" charset="0"/>
              </a:rPr>
              <a:t>2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+ y **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Consolas" panose="020B0609020204030204" pitchFamily="49" charset="0"/>
              </a:rPr>
              <a:t>2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obj =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f.minimize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weight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=Q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A8759"/>
                </a:solidFill>
                <a:effectLst/>
                <a:latin typeface="Consolas" panose="020B0609020204030204" pitchFamily="49" charset="0"/>
              </a:rPr>
              <a:t>'obj’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con_1 =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Q_con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*(-x - y + p1 &lt;=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con_2 =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Q_con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*(-x + y + p1 &lt;=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6897BB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A9B7C6"/>
              </a:solidFill>
              <a:effectLst/>
              <a:latin typeface="Consolas" panose="020B0609020204030204" pitchFamily="49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objectives = [obj]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Constraints = [con_1, con_2]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components = [map]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>
              <a:solidFill>
                <a:srgbClr val="A9B7C6"/>
              </a:solidFill>
              <a:latin typeface="Consolas" panose="020B0609020204030204" pitchFamily="49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loss =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PenaltyLoss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(objectives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constraints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train_data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)</a:t>
            </a:r>
            <a:b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problem = Problem(components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loss)</a:t>
            </a:r>
            <a:b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optimizer =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torch.optim.AdamW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problem.parameters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CC7832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A4926"/>
                </a:solidFill>
                <a:effectLst/>
                <a:latin typeface="Consolas" panose="020B0609020204030204" pitchFamily="49" charset="0"/>
              </a:rPr>
              <a:t>lr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=args.lr)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</a:b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trainer = Trainer(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A9B7C6"/>
                </a:solidFill>
                <a:effectLst/>
                <a:latin typeface="Consolas" panose="020B0609020204030204" pitchFamily="49" charset="0"/>
              </a:rPr>
              <a:t>problem</a:t>
            </a:r>
            <a:r>
              <a:rPr lang="en-US" altLang="en-US" sz="1400" dirty="0" err="1">
                <a:solidFill>
                  <a:srgbClr val="A9B7C6"/>
                </a:solidFill>
                <a:latin typeface="Consolas" panose="020B0609020204030204" pitchFamily="49" charset="0"/>
              </a:rPr>
              <a:t>,train_data,dev_data,test_data,optimizer</a:t>
            </a: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err="1">
                <a:solidFill>
                  <a:srgbClr val="A9B7C6"/>
                </a:solidFill>
                <a:latin typeface="Consolas" panose="020B0609020204030204" pitchFamily="49" charset="0"/>
              </a:rPr>
              <a:t>best_model</a:t>
            </a: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 = </a:t>
            </a:r>
            <a:r>
              <a:rPr lang="en-US" altLang="en-US" sz="1400" dirty="0" err="1">
                <a:solidFill>
                  <a:srgbClr val="A9B7C6"/>
                </a:solidFill>
                <a:latin typeface="Consolas" panose="020B0609020204030204" pitchFamily="49" charset="0"/>
              </a:rPr>
              <a:t>trainer.train</a:t>
            </a:r>
            <a:r>
              <a:rPr lang="en-US" altLang="en-US" sz="1400" dirty="0">
                <a:solidFill>
                  <a:srgbClr val="A9B7C6"/>
                </a:solidFill>
                <a:latin typeface="Consolas" panose="020B0609020204030204" pitchFamily="49" charset="0"/>
              </a:rPr>
              <a:t>()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2A72D-D1E2-4115-959D-57D25DB37EA4}"/>
              </a:ext>
            </a:extLst>
          </p:cNvPr>
          <p:cNvSpPr txBox="1"/>
          <p:nvPr/>
        </p:nvSpPr>
        <p:spPr>
          <a:xfrm>
            <a:off x="1013862" y="1437535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High abstraction level API in Neuromancer: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D1953F2-F384-4895-A90D-91E30A824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9E6FE7E-95FD-4802-AAFB-AC3A68465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2B2B2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8096300D-5DBE-4C4B-BF09-5A9C3C0B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225" y="1369692"/>
            <a:ext cx="4542168" cy="13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0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4CA413-2161-4B2D-962B-828B65786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FE7A4BB3-E848-5A44-82DF-322201952CD8}" type="slidenum">
              <a:rPr lang="en-US" smtClean="0"/>
              <a:pPr defTabSz="914363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46225A-BD5F-482C-89B6-9CAAF09D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Constrained Optimization in </a:t>
            </a:r>
            <a:r>
              <a:rPr lang="en-US" dirty="0" err="1"/>
              <a:t>NeuroMANCER</a:t>
            </a:r>
            <a:r>
              <a:rPr lang="en-US" dirty="0"/>
              <a:t>: Motivating Examples 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42FB3BDE-092E-484B-9EE4-7D64479FCA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7" t="4479" r="10910"/>
          <a:stretch/>
        </p:blipFill>
        <p:spPr>
          <a:xfrm>
            <a:off x="979000" y="1520683"/>
            <a:ext cx="5471492" cy="462058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294C3DF-58B0-4B72-9780-E3E240EBD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3" t="4479" r="11928"/>
          <a:stretch/>
        </p:blipFill>
        <p:spPr>
          <a:xfrm>
            <a:off x="6810632" y="1530623"/>
            <a:ext cx="5140310" cy="4620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7624C4-5B55-4B44-8EA9-38D2480113F3}"/>
              </a:ext>
            </a:extLst>
          </p:cNvPr>
          <p:cNvSpPr txBox="1"/>
          <p:nvPr/>
        </p:nvSpPr>
        <p:spPr>
          <a:xfrm>
            <a:off x="1371596" y="6077059"/>
            <a:ext cx="10290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Orders of magnitude faster online solution compared to online optimization solvers (e.g., IPOPT).</a:t>
            </a:r>
          </a:p>
        </p:txBody>
      </p:sp>
    </p:spTree>
    <p:extLst>
      <p:ext uri="{BB962C8B-B14F-4D97-AF65-F5344CB8AC3E}">
        <p14:creationId xmlns:p14="http://schemas.microsoft.com/office/powerpoint/2010/main" val="30811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 Light Theme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FEB7AF-611F-8C42-BF17-F020EAB10BFD}" vid="{4059A989-8D8C-624E-B434-90C2DFD1BE5B}"/>
    </a:ext>
  </a:extLst>
</a:theme>
</file>

<file path=ppt/theme/theme2.xml><?xml version="1.0" encoding="utf-8"?>
<a:theme xmlns:a="http://schemas.openxmlformats.org/drawingml/2006/main" name="1_PNNL Light Theme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FEB7AF-611F-8C42-BF17-F020EAB10BFD}" vid="{4059A989-8D8C-624E-B434-90C2DFD1BE5B}"/>
    </a:ext>
  </a:extLst>
</a:theme>
</file>

<file path=ppt/theme/theme3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4.xml><?xml version="1.0" encoding="utf-8"?>
<a:theme xmlns:a="http://schemas.openxmlformats.org/drawingml/2006/main" name="1_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FDB4EA25B37545A3DBEF382239F1F9" ma:contentTypeVersion="8" ma:contentTypeDescription="Create a new document." ma:contentTypeScope="" ma:versionID="eca7912b221f7cef8447b3c38aef6c89">
  <xsd:schema xmlns:xsd="http://www.w3.org/2001/XMLSchema" xmlns:xs="http://www.w3.org/2001/XMLSchema" xmlns:p="http://schemas.microsoft.com/office/2006/metadata/properties" xmlns:ns2="cc6c6d48-82b9-425a-a95d-3c7cf5d4dbf7" targetNamespace="http://schemas.microsoft.com/office/2006/metadata/properties" ma:root="true" ma:fieldsID="0eb7575f5356383db6665f7efbc967d4" ns2:_="">
    <xsd:import namespace="cc6c6d48-82b9-425a-a95d-3c7cf5d4d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c6d48-82b9-425a-a95d-3c7cf5d4db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80048-CD26-48B6-8ED5-5B2FD741F3F8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cc6c6d48-82b9-425a-a95d-3c7cf5d4dbf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2890A6D-FE85-4C71-B289-89019A8DF6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6c6d48-82b9-425a-a95d-3c7cf5d4d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29BB63-D35A-4A78-90DF-B27F75123B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26113</TotalTime>
  <Words>1146</Words>
  <Application>Microsoft Office PowerPoint</Application>
  <PresentationFormat>Widescreen</PresentationFormat>
  <Paragraphs>158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Consolas</vt:lpstr>
      <vt:lpstr>Wingdings</vt:lpstr>
      <vt:lpstr>PNNL Light Theme</vt:lpstr>
      <vt:lpstr>1_PNNL Light Theme</vt:lpstr>
      <vt:lpstr>PNNL_Option_4</vt:lpstr>
      <vt:lpstr>1_PNNL_Option_4</vt:lpstr>
      <vt:lpstr>Differentiable Optimization as Lingua Franca for Scientific Machine Learning </vt:lpstr>
      <vt:lpstr>SciML Motivation and Aims</vt:lpstr>
      <vt:lpstr>Differentiable Optimization as Lingua Franca for Scientific Computing </vt:lpstr>
      <vt:lpstr>Differentiable Parametric Programming: Generalization of PINNs</vt:lpstr>
      <vt:lpstr>Differentiable Parametric Programming: Generalization of PINNs</vt:lpstr>
      <vt:lpstr>NeuroMANCER Framework</vt:lpstr>
      <vt:lpstr>PowerPoint Presentation</vt:lpstr>
      <vt:lpstr>Differentiable Constrained Optimization</vt:lpstr>
      <vt:lpstr>Differentiable Constrained Optimization in NeuroMANCER: Motivating Examples </vt:lpstr>
      <vt:lpstr>PowerPoint Presentation</vt:lpstr>
      <vt:lpstr>Model Predictive Control vs Deep Reinforcement Learning</vt:lpstr>
      <vt:lpstr>Differentiable Predictive Control</vt:lpstr>
      <vt:lpstr> Learning to Stabilize Unstable System </vt:lpstr>
      <vt:lpstr>Dynamics of DPC Control Policy Learning </vt:lpstr>
      <vt:lpstr>Dynamics-Aware Economic Redispatch via Differentiable Predictive Control</vt:lpstr>
      <vt:lpstr>Conclusion</vt:lpstr>
    </vt:vector>
  </TitlesOfParts>
  <Manager>Lou Terminello</Manager>
  <Company>PNNL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DMC Inititative Vision and Overview</dc:title>
  <dc:subject>Data Model Convergence Presentation</dc:subject>
  <dc:creator>James A. Ang</dc:creator>
  <cp:keywords/>
  <dc:description>PNNL-SA-140780, Unlimited Release</dc:description>
  <cp:lastModifiedBy>Drgona, Jan</cp:lastModifiedBy>
  <cp:revision>783</cp:revision>
  <cp:lastPrinted>2019-12-16T18:31:13Z</cp:lastPrinted>
  <dcterms:created xsi:type="dcterms:W3CDTF">2018-09-04T17:32:37Z</dcterms:created>
  <dcterms:modified xsi:type="dcterms:W3CDTF">2022-05-23T20:33:24Z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0x0101002AFDB4EA25B37545A3DBEF382239F1F9</vt:lpwstr>
  </property>
</Properties>
</file>