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1809" r:id="rId2"/>
    <p:sldId id="1978" r:id="rId3"/>
    <p:sldId id="1832" r:id="rId4"/>
    <p:sldId id="1979" r:id="rId5"/>
    <p:sldId id="1982" r:id="rId6"/>
    <p:sldId id="1991" r:id="rId7"/>
    <p:sldId id="1984" r:id="rId8"/>
    <p:sldId id="1985" r:id="rId9"/>
    <p:sldId id="1983" r:id="rId10"/>
    <p:sldId id="1986" r:id="rId11"/>
    <p:sldId id="1987" r:id="rId12"/>
    <p:sldId id="1988" r:id="rId13"/>
    <p:sldId id="1989" r:id="rId14"/>
    <p:sldId id="1990" r:id="rId15"/>
    <p:sldId id="1992" r:id="rId16"/>
    <p:sldId id="199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19"/>
      <p:italic r:id="rId19"/>
      <p:boldItalic r:id="rId19"/>
    </p:embeddedFont>
    <p:embeddedFont>
      <p:font typeface="Gill Sans MT" panose="020B0502020104020203" pitchFamily="34" charset="0"/>
      <p:regular r:id="rId19"/>
      <p:bold r:id="rId19"/>
      <p:italic r:id="rId19"/>
      <p:boldItalic r:id="rId19"/>
    </p:embeddedFont>
    <p:embeddedFont>
      <p:font typeface="Open Sans" panose="020B0606030504020204" pitchFamily="34" charset="0"/>
      <p:regular r:id="rId19"/>
      <p:bold r:id="rId19"/>
      <p:italic r:id="rId19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5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1" autoAdjust="0"/>
    <p:restoredTop sz="94859" autoAdjust="0"/>
  </p:normalViewPr>
  <p:slideViewPr>
    <p:cSldViewPr snapToGrid="0">
      <p:cViewPr varScale="1">
        <p:scale>
          <a:sx n="105" d="100"/>
          <a:sy n="105" d="100"/>
        </p:scale>
        <p:origin x="28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NUL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6757-9C0D-4702-BB97-A36D06B82A64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B2660-DD1E-439C-A35C-08E699EA1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A8AEBE3-2A78-4553-A048-1052FD0BFCEE}"/>
              </a:ext>
            </a:extLst>
          </p:cNvPr>
          <p:cNvSpPr txBox="1"/>
          <p:nvPr userDrawn="1"/>
        </p:nvSpPr>
        <p:spPr>
          <a:xfrm>
            <a:off x="912699" y="1027565"/>
            <a:ext cx="36856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spc="150" baseline="0" dirty="0">
                <a:latin typeface="Open Sans" panose="020B0606030504020204" pitchFamily="34" charset="0"/>
              </a:rPr>
              <a:t>Exceptional service in the national interest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FA23B5-009B-43C4-80A7-C03C5E9B2438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3237716"/>
            <a:ext cx="5439594" cy="2743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4D8E4C0-8EBE-47B3-A4E8-E3E997D9065E}"/>
              </a:ext>
            </a:extLst>
          </p:cNvPr>
          <p:cNvGrpSpPr/>
          <p:nvPr userDrawn="1"/>
        </p:nvGrpSpPr>
        <p:grpSpPr>
          <a:xfrm>
            <a:off x="966239" y="6037064"/>
            <a:ext cx="5992470" cy="682997"/>
            <a:chOff x="1131349" y="5584945"/>
            <a:chExt cx="5992470" cy="6829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FB0AD0-7E5C-444F-A213-E4D1C978651D}"/>
                </a:ext>
              </a:extLst>
            </p:cNvPr>
            <p:cNvSpPr txBox="1"/>
            <p:nvPr/>
          </p:nvSpPr>
          <p:spPr>
            <a:xfrm>
              <a:off x="1131349" y="5776717"/>
              <a:ext cx="5992470" cy="491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800" b="0" i="0" kern="1200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Sandia National Laboratories is a </a:t>
              </a:r>
              <a:r>
                <a:rPr lang="en-US" sz="800" b="0" i="0" kern="12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multimission</a:t>
              </a:r>
              <a:r>
                <a:rPr lang="en-US" sz="800" b="0" i="0" kern="1200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  </a:r>
              <a:endParaRPr lang="en-US" sz="800" b="0" i="0" dirty="0">
                <a:solidFill>
                  <a:schemeClr val="bg2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FF9DC8B-A630-4000-81A8-938ABB75B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176" y="5584945"/>
              <a:ext cx="654939" cy="15919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AEFA8F-A32F-4615-854B-DA6C0554A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4924" y="5597275"/>
              <a:ext cx="463192" cy="134533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2DFD4-0E3A-4834-AD65-D98BBF3953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244" y="6517494"/>
            <a:ext cx="2341466" cy="235145"/>
          </a:xfrm>
        </p:spPr>
        <p:txBody>
          <a:bodyPr>
            <a:noAutofit/>
          </a:bodyPr>
          <a:lstStyle>
            <a:lvl1pPr marL="0" indent="0">
              <a:buNone/>
              <a:defRPr sz="800" b="1" i="0">
                <a:solidFill>
                  <a:schemeClr val="bg2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01159" indent="0">
              <a:buNone/>
              <a:defRPr sz="900"/>
            </a:lvl2pPr>
            <a:lvl3pPr marL="384030" indent="0">
              <a:buNone/>
              <a:defRPr sz="900"/>
            </a:lvl3pPr>
            <a:lvl4pPr marL="566901" indent="0">
              <a:buNone/>
              <a:defRPr sz="900"/>
            </a:lvl4pPr>
            <a:lvl5pPr marL="749772" indent="0">
              <a:buNone/>
              <a:defRPr sz="900"/>
            </a:lvl5pPr>
          </a:lstStyle>
          <a:p>
            <a:pPr lvl="0"/>
            <a:r>
              <a:rPr lang="en-US" dirty="0"/>
              <a:t>ENTER SAND20XX-XXXX 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5A8305-7B08-7546-BBD5-49325047FB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39" y="479998"/>
            <a:ext cx="1278290" cy="49236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D04E94B-3A59-0E41-8C45-B4E8BF8C03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6239" y="1415454"/>
            <a:ext cx="5992470" cy="1655158"/>
          </a:xfrm>
        </p:spPr>
        <p:txBody>
          <a:bodyPr anchor="b">
            <a:normAutofit/>
          </a:bodyPr>
          <a:lstStyle>
            <a:lvl1pPr marL="0" indent="3175" algn="l">
              <a:lnSpc>
                <a:spcPts val="3700"/>
              </a:lnSpc>
              <a:defRPr sz="3600" b="1" i="0" spc="31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49F3884-7C35-1E4F-BCDA-CD38F10FE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3684" y="3458578"/>
            <a:ext cx="5915025" cy="941972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add Speakers/Authors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301E34A-815A-104F-9D50-3FDA42335D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4066" y="4544880"/>
            <a:ext cx="5915025" cy="801203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1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01159" indent="0">
              <a:buNone/>
              <a:defRPr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84030" indent="0">
              <a:buNone/>
              <a:defRPr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66901" indent="0">
              <a:buNone/>
              <a:defRPr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49772" indent="0">
              <a:buNone/>
              <a:defRPr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LOCATION OR ADDITIONAL CONTENT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4893DD06-6732-3D43-AAFC-78DE88C101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84" y="5527183"/>
            <a:ext cx="5915025" cy="411162"/>
          </a:xfrm>
        </p:spPr>
        <p:txBody>
          <a:bodyPr>
            <a:normAutofit/>
          </a:bodyPr>
          <a:lstStyle>
            <a:lvl1pPr marL="0" indent="0">
              <a:buNone/>
              <a:defRPr sz="1200" b="0" i="0" spc="11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01159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8403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66901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49772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Date Month DD, 20YY</a:t>
            </a:r>
          </a:p>
        </p:txBody>
      </p:sp>
    </p:spTree>
    <p:extLst>
      <p:ext uri="{BB962C8B-B14F-4D97-AF65-F5344CB8AC3E}">
        <p14:creationId xmlns:p14="http://schemas.microsoft.com/office/powerpoint/2010/main" val="37634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F14BC1-EF08-4D47-A220-B7A9E87E1F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225" y="2617445"/>
            <a:ext cx="10687050" cy="147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01159" indent="0" algn="ctr">
              <a:buNone/>
              <a:defRPr sz="40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384030" indent="0" algn="ctr">
              <a:buNone/>
              <a:defRPr sz="4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566901" indent="0" algn="ctr">
              <a:buNone/>
              <a:defRPr sz="4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749772" indent="0" algn="ctr">
              <a:buNone/>
              <a:defRPr sz="4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085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9" y="428098"/>
            <a:ext cx="9955268" cy="447391"/>
          </a:xfrm>
        </p:spPr>
        <p:txBody>
          <a:bodyPr/>
          <a:lstStyle>
            <a:lvl1pPr marL="0" indent="0" algn="l">
              <a:defRPr b="1" i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D9171B-1652-4839-9910-A84CBDD2A0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0725" y="1361542"/>
            <a:ext cx="10726738" cy="4702708"/>
          </a:xfrm>
        </p:spPr>
        <p:txBody>
          <a:bodyPr/>
          <a:lstStyle>
            <a:lvl1pPr marL="225425" indent="-225425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29" indent="-182870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00" indent="-182870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771" indent="-182870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42" indent="-182870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21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9" y="417938"/>
            <a:ext cx="9955268" cy="447391"/>
          </a:xfrm>
        </p:spPr>
        <p:txBody>
          <a:bodyPr/>
          <a:lstStyle>
            <a:lvl1pPr marL="0" indent="0" algn="l">
              <a:defRPr b="1" i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938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9" y="417091"/>
            <a:ext cx="10883555" cy="447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883556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DB31C-AA7C-6846-8A0A-50CABE067D13}"/>
              </a:ext>
            </a:extLst>
          </p:cNvPr>
          <p:cNvSpPr txBox="1"/>
          <p:nvPr userDrawn="1"/>
        </p:nvSpPr>
        <p:spPr>
          <a:xfrm>
            <a:off x="11433986" y="6585590"/>
            <a:ext cx="63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BDBFEF-15AC-4523-A89A-651BE318B6DD}" type="slidenum">
              <a:rPr lang="en-US" sz="1050" b="0" i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50" b="0" i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0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66" r:id="rId3"/>
    <p:sldLayoutId id="214748368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354" rtl="0" eaLnBrk="1" latinLnBrk="0" hangingPunct="1">
        <a:lnSpc>
          <a:spcPct val="85000"/>
        </a:lnSpc>
        <a:spcBef>
          <a:spcPct val="0"/>
        </a:spcBef>
        <a:buNone/>
        <a:defRPr sz="3000" b="1" i="0" kern="1200" cap="none" spc="100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tx1"/>
        </a:buClr>
        <a:buSzPct val="100000"/>
        <a:buFontTx/>
        <a:buNone/>
        <a:defRPr sz="20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384029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566900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§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749771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§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932642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§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A155F2-AB95-DA47-9210-2C66FEA4DC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677E87-1330-3040-BDAB-F4E2A56816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Widget Failure Analysis:</a:t>
            </a:r>
            <a:br>
              <a:rPr lang="en-US" dirty="0"/>
            </a:br>
            <a:r>
              <a:rPr lang="en-US" dirty="0"/>
              <a:t>A Tale of Two Features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49FB98-DA63-DA47-AA82-38AAC2E47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Sarah Ackerman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5F89E1-BCAA-E944-ABE0-F25F650F23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Additional project members:</a:t>
            </a:r>
          </a:p>
          <a:p>
            <a:r>
              <a:rPr lang="en-US" dirty="0"/>
              <a:t>Meghan </a:t>
            </a:r>
            <a:r>
              <a:rPr lang="en-US" dirty="0" err="1"/>
              <a:t>dailey</a:t>
            </a:r>
            <a:r>
              <a:rPr lang="en-US" dirty="0"/>
              <a:t>, Leslie Munyao, Jaideep ray, </a:t>
            </a:r>
            <a:r>
              <a:rPr lang="en-US" dirty="0" err="1"/>
              <a:t>cosmin</a:t>
            </a:r>
            <a:r>
              <a:rPr lang="en-US" dirty="0"/>
              <a:t> </a:t>
            </a:r>
            <a:r>
              <a:rPr lang="en-US" dirty="0" err="1"/>
              <a:t>safta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1A7EBE-889A-7544-A975-B6C5E5BA7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26 July 2022</a:t>
            </a:r>
          </a:p>
        </p:txBody>
      </p:sp>
    </p:spTree>
    <p:extLst>
      <p:ext uri="{BB962C8B-B14F-4D97-AF65-F5344CB8AC3E}">
        <p14:creationId xmlns:p14="http://schemas.microsoft.com/office/powerpoint/2010/main" val="26674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542">
        <p:fade/>
      </p:transition>
    </mc:Choice>
    <mc:Fallback xmlns="">
      <p:transition spd="med" advTm="31542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AB05-3072-426D-B18D-00D69744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SparsePCA</a:t>
            </a:r>
            <a:r>
              <a:rPr lang="en-US" dirty="0"/>
              <a:t> vs. </a:t>
            </a:r>
            <a:r>
              <a:rPr lang="en-US" dirty="0" err="1"/>
              <a:t>SparserPCA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08AF28-BC84-4BF0-95F8-BD5FBD9772C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934" y="2014566"/>
            <a:ext cx="4454349" cy="4454349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DFACD10-903B-4945-AD34-8C9B26EC3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9386" y="2014566"/>
            <a:ext cx="4454349" cy="4454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81C029-BF5E-4AC2-A76D-C1E95AA76D8F}"/>
              </a:ext>
            </a:extLst>
          </p:cNvPr>
          <p:cNvSpPr txBox="1"/>
          <p:nvPr/>
        </p:nvSpPr>
        <p:spPr>
          <a:xfrm>
            <a:off x="1809226" y="1235948"/>
            <a:ext cx="857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 increased sparsity, clusters are preserved, but dimensionality is reduced.</a:t>
            </a:r>
          </a:p>
          <a:p>
            <a:pPr algn="ctr"/>
            <a:r>
              <a:rPr lang="en-US" dirty="0"/>
              <a:t>Replicated with Normal + T2 (aka “other”) vs. T1 to truly separate T1 failures. </a:t>
            </a:r>
          </a:p>
        </p:txBody>
      </p:sp>
    </p:spTree>
    <p:extLst>
      <p:ext uri="{BB962C8B-B14F-4D97-AF65-F5344CB8AC3E}">
        <p14:creationId xmlns:p14="http://schemas.microsoft.com/office/powerpoint/2010/main" val="14436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089">
        <p:fade/>
      </p:transition>
    </mc:Choice>
    <mc:Fallback xmlns="">
      <p:transition spd="med" advTm="8408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21DA-C9E0-482E-8BF5-57059BE9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</a:t>
            </a:r>
            <a:r>
              <a:rPr lang="en-US" dirty="0">
                <a:solidFill>
                  <a:schemeClr val="accent1"/>
                </a:solidFill>
              </a:rPr>
              <a:t>20</a:t>
            </a:r>
            <a:r>
              <a:rPr lang="en-US" dirty="0"/>
              <a:t> </a:t>
            </a:r>
            <a:r>
              <a:rPr lang="en-US" dirty="0" err="1"/>
              <a:t>SparsePCA</a:t>
            </a:r>
            <a:r>
              <a:rPr lang="en-US" dirty="0"/>
              <a:t> Features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DF6C1AE1-B2EC-4D88-B2CA-5D555D4EF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4420" y="2584447"/>
            <a:ext cx="5596182" cy="3730789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6EAA989-7A93-44FA-8514-A7F4EBD8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904" y="2584447"/>
            <a:ext cx="5596181" cy="3730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24D211-2D8F-4FBE-9AAF-4C2BB104E3FC}"/>
              </a:ext>
            </a:extLst>
          </p:cNvPr>
          <p:cNvSpPr txBox="1"/>
          <p:nvPr/>
        </p:nvSpPr>
        <p:spPr>
          <a:xfrm>
            <a:off x="7632278" y="1076342"/>
            <a:ext cx="2668399" cy="150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[</a:t>
            </a:r>
            <a:r>
              <a:rPr lang="en-US" sz="2400" b="1" dirty="0">
                <a:solidFill>
                  <a:schemeClr val="accent1"/>
                </a:solidFill>
              </a:rPr>
              <a:t>1906</a:t>
            </a:r>
            <a:r>
              <a:rPr lang="en-US" sz="2400" b="1" dirty="0"/>
              <a:t>	    0]</a:t>
            </a:r>
          </a:p>
          <a:p>
            <a:pPr algn="ctr"/>
            <a:r>
              <a:rPr lang="en-US" sz="2400" b="1" dirty="0"/>
              <a:t>[       1	  </a:t>
            </a:r>
            <a:r>
              <a:rPr lang="en-US" sz="2400" b="1" dirty="0">
                <a:solidFill>
                  <a:schemeClr val="accent1"/>
                </a:solidFill>
              </a:rPr>
              <a:t>24</a:t>
            </a:r>
            <a:r>
              <a:rPr lang="en-US" sz="2400" b="1" dirty="0"/>
              <a:t>]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RF</a:t>
            </a:r>
            <a:r>
              <a:rPr lang="en-US" sz="2000" b="1" dirty="0"/>
              <a:t> F1 = 99%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8719C-6945-4A65-9DB7-52F8E85C3506}"/>
              </a:ext>
            </a:extLst>
          </p:cNvPr>
          <p:cNvSpPr txBox="1"/>
          <p:nvPr/>
        </p:nvSpPr>
        <p:spPr>
          <a:xfrm>
            <a:off x="1815490" y="1185758"/>
            <a:ext cx="27442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[</a:t>
            </a:r>
            <a:r>
              <a:rPr lang="en-US" sz="2400" b="1" dirty="0">
                <a:solidFill>
                  <a:schemeClr val="accent1"/>
                </a:solidFill>
              </a:rPr>
              <a:t>2540</a:t>
            </a:r>
            <a:r>
              <a:rPr lang="en-US" sz="2400" b="1" dirty="0"/>
              <a:t>	    0]</a:t>
            </a:r>
          </a:p>
          <a:p>
            <a:pPr algn="ctr"/>
            <a:r>
              <a:rPr lang="en-US" sz="2400" b="1" dirty="0"/>
              <a:t>[       1	  </a:t>
            </a:r>
            <a:r>
              <a:rPr lang="en-US" sz="2400" b="1" dirty="0">
                <a:solidFill>
                  <a:schemeClr val="accent1"/>
                </a:solidFill>
              </a:rPr>
              <a:t>33</a:t>
            </a:r>
            <a:r>
              <a:rPr lang="en-US" sz="2400" b="1" dirty="0"/>
              <a:t>]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k-NN</a:t>
            </a:r>
            <a:r>
              <a:rPr lang="en-US" sz="2000" b="1" dirty="0"/>
              <a:t> F1 = 99%</a:t>
            </a:r>
          </a:p>
        </p:txBody>
      </p:sp>
    </p:spTree>
    <p:extLst>
      <p:ext uri="{BB962C8B-B14F-4D97-AF65-F5344CB8AC3E}">
        <p14:creationId xmlns:p14="http://schemas.microsoft.com/office/powerpoint/2010/main" val="33106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638">
        <p:fade/>
      </p:transition>
    </mc:Choice>
    <mc:Fallback xmlns="">
      <p:transition spd="med" advTm="4463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21DA-C9E0-482E-8BF5-57059BE9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r>
              <a:rPr lang="en-US" dirty="0"/>
              <a:t> </a:t>
            </a:r>
            <a:r>
              <a:rPr lang="en-US" dirty="0" err="1"/>
              <a:t>SparsePCA</a:t>
            </a:r>
            <a:r>
              <a:rPr lang="en-US" dirty="0"/>
              <a:t> Features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DF6C1AE1-B2EC-4D88-B2CA-5D555D4EF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4420" y="2584447"/>
            <a:ext cx="5596182" cy="3730789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6EAA989-7A93-44FA-8514-A7F4EBD8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37" y="2584447"/>
            <a:ext cx="5583316" cy="3730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24D211-2D8F-4FBE-9AAF-4C2BB104E3FC}"/>
              </a:ext>
            </a:extLst>
          </p:cNvPr>
          <p:cNvSpPr txBox="1"/>
          <p:nvPr/>
        </p:nvSpPr>
        <p:spPr>
          <a:xfrm>
            <a:off x="7632278" y="1076342"/>
            <a:ext cx="2668399" cy="150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[</a:t>
            </a:r>
            <a:r>
              <a:rPr lang="en-US" sz="2400" b="1" dirty="0">
                <a:solidFill>
                  <a:schemeClr val="accent1"/>
                </a:solidFill>
              </a:rPr>
              <a:t>1906</a:t>
            </a:r>
            <a:r>
              <a:rPr lang="en-US" sz="2400" b="1" dirty="0"/>
              <a:t>	    0]</a:t>
            </a:r>
          </a:p>
          <a:p>
            <a:pPr algn="ctr"/>
            <a:r>
              <a:rPr lang="en-US" sz="2400" b="1" dirty="0"/>
              <a:t>[       1	  </a:t>
            </a:r>
            <a:r>
              <a:rPr lang="en-US" sz="2400" b="1" dirty="0">
                <a:solidFill>
                  <a:schemeClr val="accent1"/>
                </a:solidFill>
              </a:rPr>
              <a:t>24</a:t>
            </a:r>
            <a:r>
              <a:rPr lang="en-US" sz="2400" b="1" dirty="0"/>
              <a:t>]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RF</a:t>
            </a:r>
            <a:r>
              <a:rPr lang="en-US" sz="2000" b="1" dirty="0"/>
              <a:t> F1 = 99%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8719C-6945-4A65-9DB7-52F8E85C3506}"/>
              </a:ext>
            </a:extLst>
          </p:cNvPr>
          <p:cNvSpPr txBox="1"/>
          <p:nvPr/>
        </p:nvSpPr>
        <p:spPr>
          <a:xfrm>
            <a:off x="1815490" y="1185758"/>
            <a:ext cx="27442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[</a:t>
            </a:r>
            <a:r>
              <a:rPr lang="en-US" sz="2400" b="1" dirty="0">
                <a:solidFill>
                  <a:schemeClr val="accent1"/>
                </a:solidFill>
              </a:rPr>
              <a:t>2540</a:t>
            </a:r>
            <a:r>
              <a:rPr lang="en-US" sz="2400" b="1" dirty="0"/>
              <a:t>	    0]</a:t>
            </a:r>
          </a:p>
          <a:p>
            <a:pPr algn="ctr"/>
            <a:r>
              <a:rPr lang="en-US" sz="2400" b="1" dirty="0"/>
              <a:t>[       1	  </a:t>
            </a:r>
            <a:r>
              <a:rPr lang="en-US" sz="2400" b="1" dirty="0">
                <a:solidFill>
                  <a:schemeClr val="accent1"/>
                </a:solidFill>
              </a:rPr>
              <a:t>33</a:t>
            </a:r>
            <a:r>
              <a:rPr lang="en-US" sz="2400" b="1" dirty="0"/>
              <a:t>]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k-NN</a:t>
            </a:r>
            <a:r>
              <a:rPr lang="en-US" sz="2000" b="1" dirty="0"/>
              <a:t> F1 = 99%</a:t>
            </a:r>
          </a:p>
        </p:txBody>
      </p:sp>
    </p:spTree>
    <p:extLst>
      <p:ext uri="{BB962C8B-B14F-4D97-AF65-F5344CB8AC3E}">
        <p14:creationId xmlns:p14="http://schemas.microsoft.com/office/powerpoint/2010/main" val="29113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053">
        <p:fade/>
      </p:transition>
    </mc:Choice>
    <mc:Fallback xmlns="">
      <p:transition spd="med" advTm="1705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D283C4-4845-4531-B34F-818D5B679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>
          <a:xfrm>
            <a:off x="1180123" y="1062892"/>
            <a:ext cx="6244492" cy="573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7BA1-5D0C-4DEB-B442-972EEE77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One Tree from the Forest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3167F-2FBF-46A5-8834-9D006EADF9E0}"/>
              </a:ext>
            </a:extLst>
          </p:cNvPr>
          <p:cNvSpPr txBox="1"/>
          <p:nvPr/>
        </p:nvSpPr>
        <p:spPr>
          <a:xfrm>
            <a:off x="7519619" y="1503349"/>
            <a:ext cx="44398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51 total T1 samples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47 are correctly classified using only </a:t>
            </a:r>
            <a:r>
              <a:rPr lang="en-US" sz="2800" b="1" dirty="0">
                <a:solidFill>
                  <a:schemeClr val="accent1"/>
                </a:solidFill>
              </a:rPr>
              <a:t>two features: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A job number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A measured physical attribute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8DA6FE-0B36-4D52-8C17-869BD39F82FC}"/>
              </a:ext>
            </a:extLst>
          </p:cNvPr>
          <p:cNvCxnSpPr>
            <a:cxnSpLocks/>
          </p:cNvCxnSpPr>
          <p:nvPr/>
        </p:nvCxnSpPr>
        <p:spPr>
          <a:xfrm flipV="1">
            <a:off x="648677" y="3030651"/>
            <a:ext cx="1481447" cy="14788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40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912">
        <p:fade/>
      </p:transition>
    </mc:Choice>
    <mc:Fallback xmlns="">
      <p:transition spd="med" advTm="92912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252D-A796-4AFD-AA3A-5396723C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Random Forest </a:t>
            </a:r>
            <a:r>
              <a:rPr lang="en-US" dirty="0"/>
              <a:t>with Two Features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08B8D63-AB4A-4B30-B18E-3C027B323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504" y="1896137"/>
            <a:ext cx="6457908" cy="4305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7EFF32-DC13-4209-85E9-0E2FC39C87EB}"/>
              </a:ext>
            </a:extLst>
          </p:cNvPr>
          <p:cNvSpPr txBox="1"/>
          <p:nvPr/>
        </p:nvSpPr>
        <p:spPr>
          <a:xfrm>
            <a:off x="2291341" y="1496027"/>
            <a:ext cx="274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F1 = 98%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088A9-6B38-4778-8791-850055B0F0B9}"/>
              </a:ext>
            </a:extLst>
          </p:cNvPr>
          <p:cNvSpPr txBox="1"/>
          <p:nvPr/>
        </p:nvSpPr>
        <p:spPr>
          <a:xfrm>
            <a:off x="7108724" y="2713536"/>
            <a:ext cx="4648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should have been more suspicious before I reported these results.</a:t>
            </a:r>
          </a:p>
          <a:p>
            <a:endParaRPr lang="en-US" dirty="0"/>
          </a:p>
          <a:p>
            <a:r>
              <a:rPr lang="en-US" dirty="0"/>
              <a:t>Remember that hypothesis I had about the correlation study?</a:t>
            </a:r>
          </a:p>
          <a:p>
            <a:endParaRPr lang="en-US" dirty="0"/>
          </a:p>
          <a:p>
            <a:r>
              <a:rPr lang="en-US" b="1" dirty="0"/>
              <a:t>Hypothesis:</a:t>
            </a:r>
          </a:p>
          <a:p>
            <a:r>
              <a:rPr lang="en-US" dirty="0"/>
              <a:t>Near-perfect (or perfect) correlation of </a:t>
            </a:r>
            <a:r>
              <a:rPr lang="en-US" i="1" dirty="0"/>
              <a:t>independent physical attributes </a:t>
            </a:r>
            <a:r>
              <a:rPr lang="en-US" dirty="0"/>
              <a:t>with one another may indicate a </a:t>
            </a:r>
            <a:r>
              <a:rPr lang="en-US" b="1" dirty="0">
                <a:solidFill>
                  <a:schemeClr val="accent1"/>
                </a:solidFill>
              </a:rPr>
              <a:t>problem either in measurement or in data recording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869">
        <p:fade/>
      </p:transition>
    </mc:Choice>
    <mc:Fallback xmlns="">
      <p:transition spd="med" advTm="60869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E588-E6C1-46CA-B480-F7DC4175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27701-C9A6-4942-BF94-FF5934C80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" y="1184157"/>
            <a:ext cx="11329278" cy="2832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3F39C-B9CE-45B7-915B-2BDBC496C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" y="4025680"/>
            <a:ext cx="11329278" cy="28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312">
        <p:fade/>
      </p:transition>
    </mc:Choice>
    <mc:Fallback xmlns="">
      <p:transition spd="med" advTm="120312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175A-91B5-4BF0-B9A6-A311349E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BB518-5E31-4A52-8CA1-56E1A98F8A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/>
              <a:t>2 Features sufficient for Normal vs. T1 Failure classification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This relationship is </a:t>
            </a:r>
            <a:r>
              <a:rPr lang="en-US" b="1" dirty="0"/>
              <a:t>spurious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The SMEs knew something was up with our results, but didn’t know why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We aren’t collecting all the data we’re supposed to be collecting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critical that we use explainable, interpretable methods whenever possible</a:t>
            </a:r>
          </a:p>
          <a:p>
            <a:endParaRPr lang="en-US" i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TODO</a:t>
            </a:r>
            <a:r>
              <a:rPr lang="en-US" i="1" dirty="0"/>
              <a:t>: </a:t>
            </a:r>
          </a:p>
          <a:p>
            <a:pPr marL="944109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Identify all “bogus” features in the dataset</a:t>
            </a:r>
          </a:p>
          <a:p>
            <a:pPr marL="944109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Remove them and re-analyze the data (for all class splits)</a:t>
            </a:r>
          </a:p>
          <a:p>
            <a:pPr marL="944109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Offer recommendations, including data gathering suggestions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6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116">
        <p:fade/>
      </p:transition>
    </mc:Choice>
    <mc:Fallback xmlns="">
      <p:transition spd="med" advTm="3611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B1FCF0-9A3B-4B64-B808-D3C174BDC0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14DED-2B0A-464D-BC6C-3413C140EE98}"/>
              </a:ext>
            </a:extLst>
          </p:cNvPr>
          <p:cNvSpPr txBox="1"/>
          <p:nvPr/>
        </p:nvSpPr>
        <p:spPr>
          <a:xfrm>
            <a:off x="4867939" y="5064370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Mission and Problem</a:t>
            </a:r>
          </a:p>
        </p:txBody>
      </p:sp>
    </p:spTree>
    <p:extLst>
      <p:ext uri="{BB962C8B-B14F-4D97-AF65-F5344CB8AC3E}">
        <p14:creationId xmlns:p14="http://schemas.microsoft.com/office/powerpoint/2010/main" val="10319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32">
        <p:fade/>
      </p:transition>
    </mc:Choice>
    <mc:Fallback xmlns="">
      <p:transition spd="med" advTm="493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4F6A3-3BE4-784B-8476-F0C418A3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Manufacturing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82B18-629F-454A-9E6D-53F4A0B9E5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12725" y="428098"/>
            <a:ext cx="5689459" cy="6314345"/>
          </a:xfrm>
        </p:spPr>
        <p:txBody>
          <a:bodyPr>
            <a:normAutofit fontScale="92500"/>
          </a:bodyPr>
          <a:lstStyle/>
          <a:p>
            <a:r>
              <a:rPr lang="en-US" dirty="0"/>
              <a:t>Widgets are manufactured via a </a:t>
            </a:r>
            <a:r>
              <a:rPr lang="en-US" dirty="0">
                <a:solidFill>
                  <a:schemeClr val="accent3"/>
                </a:solidFill>
              </a:rPr>
              <a:t>highly complex process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Both manual and automated processes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Components manufactured at various facilities, where we have varied levels of influence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Thousands of measurable states, of which only some are measured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states measured by different equipment at different facilities</a:t>
            </a:r>
          </a:p>
          <a:p>
            <a:r>
              <a:rPr lang="en-US" dirty="0"/>
              <a:t>Widgets suffer from </a:t>
            </a:r>
            <a:r>
              <a:rPr lang="en-US" dirty="0">
                <a:solidFill>
                  <a:schemeClr val="accent1"/>
                </a:solidFill>
              </a:rPr>
              <a:t>two primary failures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Type 1 </a:t>
            </a:r>
            <a:r>
              <a:rPr lang="en-US" dirty="0"/>
              <a:t>failures are easy to identify and catastrophic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Type 2 </a:t>
            </a:r>
            <a:r>
              <a:rPr lang="en-US" dirty="0"/>
              <a:t>failures happen after repeated stress testing, and occur on a spectrum of Normal to Failed</a:t>
            </a:r>
          </a:p>
          <a:p>
            <a:r>
              <a:rPr lang="en-US" dirty="0"/>
              <a:t>Dataset 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all manufacturing data</a:t>
            </a:r>
            <a:r>
              <a:rPr lang="en-US" dirty="0"/>
              <a:t>: no results of destructive testing were included (except as class labels)</a:t>
            </a:r>
            <a:endParaRPr lang="en-US" dirty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unbalanced</a:t>
            </a:r>
            <a:r>
              <a:rPr lang="en-US" dirty="0"/>
              <a:t>: fewer than 10% </a:t>
            </a:r>
            <a:r>
              <a:rPr lang="en-US"/>
              <a:t>of samples </a:t>
            </a:r>
            <a:r>
              <a:rPr lang="en-US" dirty="0"/>
              <a:t>are examples of failures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wide: </a:t>
            </a:r>
            <a:r>
              <a:rPr lang="en-US" dirty="0"/>
              <a:t>~1500 features and ~6,000 samples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CEAF16-F5D2-46D3-85D8-D9F9A339765D}"/>
              </a:ext>
            </a:extLst>
          </p:cNvPr>
          <p:cNvGrpSpPr/>
          <p:nvPr/>
        </p:nvGrpSpPr>
        <p:grpSpPr>
          <a:xfrm>
            <a:off x="2994510" y="3478054"/>
            <a:ext cx="2586196" cy="2586196"/>
            <a:chOff x="5128260" y="2115978"/>
            <a:chExt cx="2586196" cy="2586196"/>
          </a:xfrm>
          <a:solidFill>
            <a:schemeClr val="accent3"/>
          </a:solidFill>
        </p:grpSpPr>
        <p:sp>
          <p:nvSpPr>
            <p:cNvPr id="17" name="Shape 16">
              <a:extLst>
                <a:ext uri="{FF2B5EF4-FFF2-40B4-BE49-F238E27FC236}">
                  <a16:creationId xmlns:a16="http://schemas.microsoft.com/office/drawing/2014/main" id="{327B2CA9-069B-4187-855A-4A95B27AF345}"/>
                </a:ext>
              </a:extLst>
            </p:cNvPr>
            <p:cNvSpPr/>
            <p:nvPr/>
          </p:nvSpPr>
          <p:spPr>
            <a:xfrm>
              <a:off x="5128260" y="2115978"/>
              <a:ext cx="2586196" cy="258619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hape 4">
              <a:extLst>
                <a:ext uri="{FF2B5EF4-FFF2-40B4-BE49-F238E27FC236}">
                  <a16:creationId xmlns:a16="http://schemas.microsoft.com/office/drawing/2014/main" id="{8F701F75-D22F-46F2-A0A5-A1C2C0BBAB11}"/>
                </a:ext>
              </a:extLst>
            </p:cNvPr>
            <p:cNvSpPr txBox="1"/>
            <p:nvPr/>
          </p:nvSpPr>
          <p:spPr>
            <a:xfrm>
              <a:off x="5648200" y="2721782"/>
              <a:ext cx="1546316" cy="13293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Component 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E52308-8F6A-498E-91D4-7E58E5DD1168}"/>
              </a:ext>
            </a:extLst>
          </p:cNvPr>
          <p:cNvGrpSpPr/>
          <p:nvPr/>
        </p:nvGrpSpPr>
        <p:grpSpPr>
          <a:xfrm>
            <a:off x="1489814" y="2866771"/>
            <a:ext cx="1880870" cy="1880870"/>
            <a:chOff x="3623564" y="1504695"/>
            <a:chExt cx="1880870" cy="1880870"/>
          </a:xfrm>
        </p:grpSpPr>
        <p:sp>
          <p:nvSpPr>
            <p:cNvPr id="15" name="Shape 14">
              <a:extLst>
                <a:ext uri="{FF2B5EF4-FFF2-40B4-BE49-F238E27FC236}">
                  <a16:creationId xmlns:a16="http://schemas.microsoft.com/office/drawing/2014/main" id="{A2C65BC9-DCA6-4FBE-A20D-2A5372035040}"/>
                </a:ext>
              </a:extLst>
            </p:cNvPr>
            <p:cNvSpPr/>
            <p:nvPr/>
          </p:nvSpPr>
          <p:spPr>
            <a:xfrm>
              <a:off x="3623564" y="1504695"/>
              <a:ext cx="1880870" cy="188087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hape 6">
              <a:extLst>
                <a:ext uri="{FF2B5EF4-FFF2-40B4-BE49-F238E27FC236}">
                  <a16:creationId xmlns:a16="http://schemas.microsoft.com/office/drawing/2014/main" id="{203F9B87-D19D-4766-97CE-3DCE32F5313C}"/>
                </a:ext>
              </a:extLst>
            </p:cNvPr>
            <p:cNvSpPr txBox="1"/>
            <p:nvPr/>
          </p:nvSpPr>
          <p:spPr>
            <a:xfrm>
              <a:off x="4097079" y="1981072"/>
              <a:ext cx="933840" cy="92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Component 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F0DAC8-AC4B-4C72-8295-A5E0E32424E4}"/>
              </a:ext>
            </a:extLst>
          </p:cNvPr>
          <p:cNvGrpSpPr/>
          <p:nvPr/>
        </p:nvGrpSpPr>
        <p:grpSpPr>
          <a:xfrm>
            <a:off x="2543293" y="1569163"/>
            <a:ext cx="1842868" cy="1842868"/>
            <a:chOff x="4677043" y="207087"/>
            <a:chExt cx="1842868" cy="1842868"/>
          </a:xfrm>
          <a:solidFill>
            <a:schemeClr val="accent6"/>
          </a:solidFill>
        </p:grpSpPr>
        <p:sp>
          <p:nvSpPr>
            <p:cNvPr id="13" name="Shape 12">
              <a:extLst>
                <a:ext uri="{FF2B5EF4-FFF2-40B4-BE49-F238E27FC236}">
                  <a16:creationId xmlns:a16="http://schemas.microsoft.com/office/drawing/2014/main" id="{D4B943B6-2C77-4A35-A2DA-5102C20F09E9}"/>
                </a:ext>
              </a:extLst>
            </p:cNvPr>
            <p:cNvSpPr/>
            <p:nvPr/>
          </p:nvSpPr>
          <p:spPr>
            <a:xfrm rot="20700000">
              <a:off x="4677043" y="207087"/>
              <a:ext cx="1842868" cy="1842868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hape 8">
              <a:extLst>
                <a:ext uri="{FF2B5EF4-FFF2-40B4-BE49-F238E27FC236}">
                  <a16:creationId xmlns:a16="http://schemas.microsoft.com/office/drawing/2014/main" id="{F5C87DC0-ED66-4756-92AC-11E2782D24B2}"/>
                </a:ext>
              </a:extLst>
            </p:cNvPr>
            <p:cNvSpPr txBox="1"/>
            <p:nvPr/>
          </p:nvSpPr>
          <p:spPr>
            <a:xfrm>
              <a:off x="5081238" y="611282"/>
              <a:ext cx="1034478" cy="103447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Component C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EE70980-F9E6-4B2A-B96E-1ED0F25B58DC}"/>
              </a:ext>
            </a:extLst>
          </p:cNvPr>
          <p:cNvSpPr txBox="1"/>
          <p:nvPr/>
        </p:nvSpPr>
        <p:spPr>
          <a:xfrm>
            <a:off x="489816" y="2618452"/>
            <a:ext cx="615553" cy="20013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cap="small" dirty="0"/>
              <a:t>Widget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82DE2A86-6C11-4D68-8DE6-24CF71B56F91}"/>
              </a:ext>
            </a:extLst>
          </p:cNvPr>
          <p:cNvCxnSpPr>
            <a:cxnSpLocks/>
            <a:stCxn id="19" idx="0"/>
          </p:cNvCxnSpPr>
          <p:nvPr/>
        </p:nvCxnSpPr>
        <p:spPr>
          <a:xfrm rot="5400000" flipH="1" flipV="1">
            <a:off x="1047403" y="1300352"/>
            <a:ext cx="1068290" cy="1567910"/>
          </a:xfrm>
          <a:prstGeom prst="bentConnector2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EDA73ABD-99A6-484E-B96E-21430E851D19}"/>
              </a:ext>
            </a:extLst>
          </p:cNvPr>
          <p:cNvCxnSpPr>
            <a:cxnSpLocks/>
            <a:stCxn id="19" idx="2"/>
          </p:cNvCxnSpPr>
          <p:nvPr/>
        </p:nvCxnSpPr>
        <p:spPr>
          <a:xfrm rot="16200000" flipH="1">
            <a:off x="838062" y="4579316"/>
            <a:ext cx="1504698" cy="1585637"/>
          </a:xfrm>
          <a:prstGeom prst="bentConnector2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4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152">
        <p:fade/>
      </p:transition>
    </mc:Choice>
    <mc:Fallback xmlns="">
      <p:transition spd="med" advTm="5815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03F4-BB68-488E-B455-237453A0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B5C89-ECCF-42A0-9A26-122D8D7585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647" y="2232370"/>
            <a:ext cx="10989495" cy="410943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dirty="0"/>
              <a:t>This is really three questions: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Are there manufacturing predictors?</a:t>
            </a:r>
          </a:p>
          <a:p>
            <a:pPr marL="457200" indent="-457200">
              <a:buAutoNum type="arabicPeriod"/>
            </a:pPr>
            <a:r>
              <a:rPr lang="en-US" sz="2400" dirty="0"/>
              <a:t>Can they be </a:t>
            </a:r>
            <a:r>
              <a:rPr lang="en-US" sz="2400" dirty="0">
                <a:solidFill>
                  <a:schemeClr val="accent1"/>
                </a:solidFill>
              </a:rPr>
              <a:t>identified</a:t>
            </a:r>
            <a:r>
              <a:rPr lang="en-US" sz="2400" dirty="0"/>
              <a:t>?</a:t>
            </a:r>
          </a:p>
          <a:p>
            <a:pPr marL="457200" indent="-457200">
              <a:buAutoNum type="arabicPeriod"/>
            </a:pPr>
            <a:r>
              <a:rPr lang="en-US" sz="2400" dirty="0"/>
              <a:t>Can they be </a:t>
            </a:r>
            <a:r>
              <a:rPr lang="en-US" sz="2400" dirty="0">
                <a:solidFill>
                  <a:schemeClr val="accent1"/>
                </a:solidFill>
              </a:rPr>
              <a:t>controlled</a:t>
            </a:r>
            <a:r>
              <a:rPr lang="en-US" sz="2400" dirty="0"/>
              <a:t> prior to failure?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Asked across multiple class splits:</a:t>
            </a:r>
          </a:p>
          <a:p>
            <a:pPr marL="457200" indent="-457200">
              <a:buAutoNum type="arabicPeriod"/>
            </a:pPr>
            <a:r>
              <a:rPr lang="en-US" sz="2400" dirty="0"/>
              <a:t>3-Class: </a:t>
            </a:r>
            <a:r>
              <a:rPr lang="en-US" sz="2400" dirty="0">
                <a:solidFill>
                  <a:schemeClr val="accent1"/>
                </a:solidFill>
              </a:rPr>
              <a:t>Normal</a:t>
            </a:r>
            <a:r>
              <a:rPr lang="en-US" sz="2400" dirty="0"/>
              <a:t> vs. </a:t>
            </a:r>
            <a:r>
              <a:rPr lang="en-US" sz="2400" dirty="0">
                <a:solidFill>
                  <a:schemeClr val="accent2"/>
                </a:solidFill>
              </a:rPr>
              <a:t>T1 Failure </a:t>
            </a:r>
            <a:r>
              <a:rPr lang="en-US" sz="2400" dirty="0"/>
              <a:t>vs. </a:t>
            </a:r>
            <a:r>
              <a:rPr lang="en-US" sz="2400" dirty="0">
                <a:solidFill>
                  <a:schemeClr val="accent3"/>
                </a:solidFill>
              </a:rPr>
              <a:t>T2 Failure</a:t>
            </a:r>
          </a:p>
          <a:p>
            <a:pPr marL="457200" indent="-457200">
              <a:buAutoNum type="arabicPeriod"/>
            </a:pPr>
            <a:r>
              <a:rPr lang="en-US" sz="2400" dirty="0"/>
              <a:t>2-Class: </a:t>
            </a:r>
            <a:r>
              <a:rPr lang="en-US" sz="2400" dirty="0">
                <a:solidFill>
                  <a:schemeClr val="accent1"/>
                </a:solidFill>
              </a:rPr>
              <a:t>Normal</a:t>
            </a:r>
            <a:r>
              <a:rPr lang="en-US" sz="2400" dirty="0"/>
              <a:t> vs. </a:t>
            </a:r>
            <a:r>
              <a:rPr lang="en-US" sz="2400" dirty="0">
                <a:solidFill>
                  <a:schemeClr val="accent6"/>
                </a:solidFill>
              </a:rPr>
              <a:t>Any Failure</a:t>
            </a:r>
          </a:p>
          <a:p>
            <a:pPr marL="457200" indent="-457200">
              <a:buAutoNum type="arabicPeriod"/>
            </a:pPr>
            <a:r>
              <a:rPr lang="en-US" sz="2400" dirty="0"/>
              <a:t>2-Class: </a:t>
            </a:r>
            <a:r>
              <a:rPr lang="en-US" sz="2400" dirty="0">
                <a:solidFill>
                  <a:schemeClr val="accent2"/>
                </a:solidFill>
              </a:rPr>
              <a:t>T1</a:t>
            </a:r>
            <a:r>
              <a:rPr lang="en-US" sz="2400" dirty="0"/>
              <a:t> vs. </a:t>
            </a:r>
            <a:r>
              <a:rPr lang="en-US" sz="2400" dirty="0">
                <a:solidFill>
                  <a:schemeClr val="accent3"/>
                </a:solidFill>
              </a:rPr>
              <a:t>T2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Failures</a:t>
            </a:r>
          </a:p>
          <a:p>
            <a:pPr marL="457200" indent="-457200">
              <a:buAutoNum type="arabicPeriod"/>
            </a:pPr>
            <a:r>
              <a:rPr lang="en-US" sz="2400" dirty="0"/>
              <a:t>2-Class: </a:t>
            </a:r>
            <a:r>
              <a:rPr lang="en-US" sz="2400" dirty="0">
                <a:solidFill>
                  <a:schemeClr val="accent2"/>
                </a:solidFill>
              </a:rPr>
              <a:t>T1</a:t>
            </a:r>
            <a:r>
              <a:rPr lang="en-US" sz="2400" dirty="0"/>
              <a:t> vs. Other (</a:t>
            </a:r>
            <a:r>
              <a:rPr lang="en-US" sz="2400" dirty="0">
                <a:solidFill>
                  <a:schemeClr val="accent1"/>
                </a:solidFill>
              </a:rPr>
              <a:t>Normal</a:t>
            </a:r>
            <a:r>
              <a:rPr lang="en-US" sz="2400" dirty="0"/>
              <a:t> + </a:t>
            </a:r>
            <a:r>
              <a:rPr lang="en-US" sz="2400" dirty="0">
                <a:solidFill>
                  <a:schemeClr val="accent3"/>
                </a:solidFill>
              </a:rPr>
              <a:t>T2</a:t>
            </a:r>
            <a:r>
              <a:rPr lang="en-US" sz="2400" dirty="0"/>
              <a:t>)</a:t>
            </a:r>
          </a:p>
          <a:p>
            <a:pPr marL="457200" indent="-457200">
              <a:buAutoNum type="arabicPeriod"/>
            </a:pPr>
            <a:r>
              <a:rPr lang="en-US" sz="2400" dirty="0"/>
              <a:t>2-Class: </a:t>
            </a:r>
            <a:r>
              <a:rPr lang="en-US" sz="2400" dirty="0">
                <a:solidFill>
                  <a:schemeClr val="accent3"/>
                </a:solidFill>
              </a:rPr>
              <a:t>T2</a:t>
            </a:r>
            <a:r>
              <a:rPr lang="en-US" sz="2400" dirty="0"/>
              <a:t> vs. Other (</a:t>
            </a:r>
            <a:r>
              <a:rPr lang="en-US" sz="2400" dirty="0">
                <a:solidFill>
                  <a:schemeClr val="accent1"/>
                </a:solidFill>
              </a:rPr>
              <a:t>Normal</a:t>
            </a:r>
            <a:r>
              <a:rPr lang="en-US" sz="2400" dirty="0"/>
              <a:t> + </a:t>
            </a:r>
            <a:r>
              <a:rPr lang="en-US" sz="2400" dirty="0">
                <a:solidFill>
                  <a:schemeClr val="accent2"/>
                </a:solidFill>
              </a:rPr>
              <a:t>T1</a:t>
            </a:r>
            <a:r>
              <a:rPr lang="en-US" sz="24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34655-BCFA-4E60-B8AD-38BDC1301571}"/>
              </a:ext>
            </a:extLst>
          </p:cNvPr>
          <p:cNvSpPr txBox="1"/>
          <p:nvPr/>
        </p:nvSpPr>
        <p:spPr>
          <a:xfrm>
            <a:off x="720647" y="1209819"/>
            <a:ext cx="10989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Project purpose: “</a:t>
            </a:r>
            <a:r>
              <a:rPr lang="en-US" sz="2000" dirty="0">
                <a:solidFill>
                  <a:schemeClr val="accent3"/>
                </a:solidFill>
              </a:rPr>
              <a:t>Are there manufacturing predictors</a:t>
            </a:r>
            <a:r>
              <a:rPr lang="en-US" sz="2000" dirty="0"/>
              <a:t> of failures that can be </a:t>
            </a:r>
            <a:r>
              <a:rPr lang="en-US" sz="2000" dirty="0">
                <a:solidFill>
                  <a:schemeClr val="accent1"/>
                </a:solidFill>
              </a:rPr>
              <a:t>identified and controlled </a:t>
            </a:r>
            <a:r>
              <a:rPr lang="en-US" sz="2000" dirty="0"/>
              <a:t>prior to the failure occurring?”</a:t>
            </a:r>
          </a:p>
        </p:txBody>
      </p:sp>
    </p:spTree>
    <p:extLst>
      <p:ext uri="{BB962C8B-B14F-4D97-AF65-F5344CB8AC3E}">
        <p14:creationId xmlns:p14="http://schemas.microsoft.com/office/powerpoint/2010/main" val="6538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976">
        <p:fade/>
      </p:transition>
    </mc:Choice>
    <mc:Fallback xmlns="">
      <p:transition spd="med" advTm="3697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B1FCF0-9A3B-4B64-B808-D3C174BDC0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Answering Question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A89C3-1B9D-4182-BB0D-B9038B1E835C}"/>
              </a:ext>
            </a:extLst>
          </p:cNvPr>
          <p:cNvSpPr txBox="1"/>
          <p:nvPr/>
        </p:nvSpPr>
        <p:spPr>
          <a:xfrm>
            <a:off x="4651539" y="5064370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 this dataset predictive?</a:t>
            </a:r>
          </a:p>
        </p:txBody>
      </p:sp>
    </p:spTree>
    <p:extLst>
      <p:ext uri="{BB962C8B-B14F-4D97-AF65-F5344CB8AC3E}">
        <p14:creationId xmlns:p14="http://schemas.microsoft.com/office/powerpoint/2010/main" val="23550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341">
        <p:fade/>
      </p:transition>
    </mc:Choice>
    <mc:Fallback xmlns="">
      <p:transition spd="med" advTm="1134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F6482-9A84-4C4D-B106-6DF7D906D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600" y="638472"/>
            <a:ext cx="5142097" cy="5789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69F07C-016C-433C-B595-57D5E6A6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Look at the Features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CCA3CE-BD44-44DB-9C8E-24B00BAACCA5}"/>
              </a:ext>
            </a:extLst>
          </p:cNvPr>
          <p:cNvSpPr/>
          <p:nvPr/>
        </p:nvSpPr>
        <p:spPr>
          <a:xfrm>
            <a:off x="7393858" y="2862769"/>
            <a:ext cx="1353327" cy="1899011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609F4B-73DA-4CFF-8EB1-0D60EF31AB4B}"/>
              </a:ext>
            </a:extLst>
          </p:cNvPr>
          <p:cNvSpPr txBox="1"/>
          <p:nvPr/>
        </p:nvSpPr>
        <p:spPr>
          <a:xfrm>
            <a:off x="302002" y="1803452"/>
            <a:ext cx="68755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Job Attributes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label a group of parts moving together through production floor; set of parts encapsulated at same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measurements are per-job, not per-part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attributes:  mass, height, diameter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are all measured separately on fully assembled widgets.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Hypothesis:</a:t>
            </a:r>
            <a:r>
              <a:rPr lang="en-US" dirty="0"/>
              <a:t> Near-perfect (or perfect) correlation of these measurements with one another may indicate a </a:t>
            </a:r>
            <a:r>
              <a:rPr lang="en-US" b="1" dirty="0">
                <a:solidFill>
                  <a:schemeClr val="accent1"/>
                </a:solidFill>
              </a:rPr>
              <a:t>problem either in measurement or in data recording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Potentially causal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is interesting and may have causal relationship with norm/fail classification.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Still: why so tightly correlated (</a:t>
            </a:r>
            <a:r>
              <a:rPr lang="en-US" b="1" i="1" dirty="0"/>
              <a:t>all</a:t>
            </a:r>
            <a:r>
              <a:rPr lang="en-US" b="1" dirty="0"/>
              <a:t> features here are &gt; 0.84 correlated with one another</a:t>
            </a:r>
            <a:r>
              <a:rPr lang="en-US" dirty="0"/>
              <a:t>) with other measurements?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CD3750-11AB-446A-9F06-43790A6A5B19}"/>
              </a:ext>
            </a:extLst>
          </p:cNvPr>
          <p:cNvSpPr/>
          <p:nvPr/>
        </p:nvSpPr>
        <p:spPr>
          <a:xfrm>
            <a:off x="7393858" y="1251352"/>
            <a:ext cx="1353327" cy="933077"/>
          </a:xfrm>
          <a:prstGeom prst="rect">
            <a:avLst/>
          </a:prstGeom>
          <a:solidFill>
            <a:schemeClr val="accent2">
              <a:lumMod val="60000"/>
              <a:lumOff val="40000"/>
              <a:alpha val="34902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9DC050-FDD6-46F5-A8D4-BC104C4E3848}"/>
              </a:ext>
            </a:extLst>
          </p:cNvPr>
          <p:cNvSpPr/>
          <p:nvPr/>
        </p:nvSpPr>
        <p:spPr>
          <a:xfrm>
            <a:off x="7393857" y="5747791"/>
            <a:ext cx="1353327" cy="302370"/>
          </a:xfrm>
          <a:prstGeom prst="rect">
            <a:avLst/>
          </a:prstGeom>
          <a:solidFill>
            <a:schemeClr val="accent5">
              <a:lumMod val="60000"/>
              <a:lumOff val="40000"/>
              <a:alpha val="34902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6C13C-9779-4953-9703-7BB4138A7265}"/>
              </a:ext>
            </a:extLst>
          </p:cNvPr>
          <p:cNvSpPr/>
          <p:nvPr/>
        </p:nvSpPr>
        <p:spPr>
          <a:xfrm>
            <a:off x="7393856" y="956407"/>
            <a:ext cx="1353327" cy="252704"/>
          </a:xfrm>
          <a:prstGeom prst="rect">
            <a:avLst/>
          </a:prstGeom>
          <a:solidFill>
            <a:schemeClr val="accent2">
              <a:lumMod val="20000"/>
              <a:lumOff val="80000"/>
              <a:alpha val="34902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245E74-2602-439C-B70C-35B3263E6DF6}"/>
              </a:ext>
            </a:extLst>
          </p:cNvPr>
          <p:cNvSpPr/>
          <p:nvPr/>
        </p:nvSpPr>
        <p:spPr>
          <a:xfrm>
            <a:off x="627560" y="1856429"/>
            <a:ext cx="2140306" cy="281534"/>
          </a:xfrm>
          <a:prstGeom prst="rect">
            <a:avLst/>
          </a:prstGeom>
          <a:solidFill>
            <a:schemeClr val="accent2">
              <a:lumMod val="60000"/>
              <a:lumOff val="40000"/>
              <a:alpha val="34902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3302C3-61D0-4E6B-A0A0-1CA222EF6E18}"/>
              </a:ext>
            </a:extLst>
          </p:cNvPr>
          <p:cNvSpPr/>
          <p:nvPr/>
        </p:nvSpPr>
        <p:spPr>
          <a:xfrm>
            <a:off x="612723" y="3223444"/>
            <a:ext cx="2118029" cy="281534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876BD1-6942-49AD-8E4D-38B86A795080}"/>
              </a:ext>
            </a:extLst>
          </p:cNvPr>
          <p:cNvSpPr/>
          <p:nvPr/>
        </p:nvSpPr>
        <p:spPr>
          <a:xfrm>
            <a:off x="612723" y="5145866"/>
            <a:ext cx="2140309" cy="281534"/>
          </a:xfrm>
          <a:prstGeom prst="rect">
            <a:avLst/>
          </a:prstGeom>
          <a:solidFill>
            <a:schemeClr val="accent5">
              <a:lumMod val="60000"/>
              <a:lumOff val="40000"/>
              <a:alpha val="34902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B47D91-F928-42CB-A84C-75222EB68EE6}"/>
              </a:ext>
            </a:extLst>
          </p:cNvPr>
          <p:cNvCxnSpPr>
            <a:cxnSpLocks/>
          </p:cNvCxnSpPr>
          <p:nvPr/>
        </p:nvCxnSpPr>
        <p:spPr>
          <a:xfrm>
            <a:off x="125163" y="4342609"/>
            <a:ext cx="877727" cy="4191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37D143B-5378-4705-B8AB-E8FF8AF30581}"/>
              </a:ext>
            </a:extLst>
          </p:cNvPr>
          <p:cNvSpPr txBox="1"/>
          <p:nvPr/>
        </p:nvSpPr>
        <p:spPr>
          <a:xfrm>
            <a:off x="302002" y="1114522"/>
            <a:ext cx="62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Self-correlation of features correlated |</a:t>
            </a:r>
            <a:r>
              <a:rPr lang="en-US" dirty="0" err="1"/>
              <a:t>corr</a:t>
            </a:r>
            <a:r>
              <a:rPr lang="en-US" dirty="0"/>
              <a:t>| &gt; 0.5 with Normal vs Any Failure class split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ADD574-0E8A-42AA-B45F-3B501890EB8C}"/>
              </a:ext>
            </a:extLst>
          </p:cNvPr>
          <p:cNvSpPr/>
          <p:nvPr/>
        </p:nvSpPr>
        <p:spPr>
          <a:xfrm>
            <a:off x="7393856" y="2236502"/>
            <a:ext cx="1353327" cy="571274"/>
          </a:xfrm>
          <a:prstGeom prst="rect">
            <a:avLst/>
          </a:prstGeom>
          <a:solidFill>
            <a:srgbClr val="FFFFCC">
              <a:alpha val="3490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EE5AFD-2890-4CE8-AE27-A505A3BF7146}"/>
              </a:ext>
            </a:extLst>
          </p:cNvPr>
          <p:cNvSpPr txBox="1"/>
          <p:nvPr/>
        </p:nvSpPr>
        <p:spPr>
          <a:xfrm>
            <a:off x="7177547" y="6388154"/>
            <a:ext cx="427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Hierarchical Clustering: Dendrogram</a:t>
            </a:r>
          </a:p>
        </p:txBody>
      </p:sp>
    </p:spTree>
    <p:extLst>
      <p:ext uri="{BB962C8B-B14F-4D97-AF65-F5344CB8AC3E}">
        <p14:creationId xmlns:p14="http://schemas.microsoft.com/office/powerpoint/2010/main" val="22510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580">
        <p:fade/>
      </p:transition>
    </mc:Choice>
    <mc:Fallback xmlns="">
      <p:transition spd="med" advTm="11258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AB05-3072-426D-B18D-00D69744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PCA: Normal vs Type 1 vs Type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08AF28-BC84-4BF0-95F8-BD5FBD9772C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6" y="1305125"/>
            <a:ext cx="5334924" cy="516379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A8ECC55-6036-4036-B84A-DC281EE9C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7328" y="875489"/>
            <a:ext cx="9217905" cy="55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580">
        <p:fade/>
      </p:transition>
    </mc:Choice>
    <mc:Fallback xmlns="">
      <p:transition spd="med" advTm="8258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5FD21-7E2D-4409-8FCD-E18DB5FB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Results: k-Nearest Neighbors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7102298E-BFF5-41D9-8B33-FC110B8C1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934" y="2938797"/>
            <a:ext cx="4673688" cy="3115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25B44-D92C-4DE8-AC0E-F5EC363E1B3E}"/>
              </a:ext>
            </a:extLst>
          </p:cNvPr>
          <p:cNvSpPr txBox="1"/>
          <p:nvPr/>
        </p:nvSpPr>
        <p:spPr>
          <a:xfrm>
            <a:off x="8963183" y="1615359"/>
            <a:ext cx="1860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 </a:t>
            </a:r>
            <a:r>
              <a:rPr lang="en-US" sz="3200" dirty="0">
                <a:solidFill>
                  <a:schemeClr val="accent1"/>
                </a:solidFill>
              </a:rPr>
              <a:t>46</a:t>
            </a:r>
            <a:r>
              <a:rPr lang="en-US" sz="3200" dirty="0"/>
              <a:t> </a:t>
            </a:r>
            <a:r>
              <a:rPr lang="en-US" sz="2800" dirty="0"/>
              <a:t> </a:t>
            </a:r>
            <a:r>
              <a:rPr lang="en-US" sz="3200" dirty="0"/>
              <a:t>21 ]</a:t>
            </a:r>
          </a:p>
          <a:p>
            <a:r>
              <a:rPr lang="en-US" sz="3200" dirty="0"/>
              <a:t>[   0  </a:t>
            </a:r>
            <a:r>
              <a:rPr lang="en-US" sz="3200" dirty="0">
                <a:solidFill>
                  <a:schemeClr val="accent1"/>
                </a:solidFill>
              </a:rPr>
              <a:t>48</a:t>
            </a:r>
            <a:r>
              <a:rPr lang="en-US" sz="3200" dirty="0"/>
              <a:t> ]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F4BCFB2B-23AC-41EB-88C9-6DF53B3E7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64809" y="2938797"/>
            <a:ext cx="4673689" cy="3115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351427-3A36-4B06-AE4F-726E8A562A3A}"/>
              </a:ext>
            </a:extLst>
          </p:cNvPr>
          <p:cNvSpPr txBox="1"/>
          <p:nvPr/>
        </p:nvSpPr>
        <p:spPr>
          <a:xfrm>
            <a:off x="5011388" y="1615359"/>
            <a:ext cx="2380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 </a:t>
            </a:r>
            <a:r>
              <a:rPr lang="en-US" sz="3200" dirty="0">
                <a:solidFill>
                  <a:schemeClr val="accent1"/>
                </a:solidFill>
              </a:rPr>
              <a:t>25</a:t>
            </a:r>
            <a:r>
              <a:rPr lang="en-US" sz="3200" dirty="0"/>
              <a:t>      15 ]</a:t>
            </a:r>
          </a:p>
          <a:p>
            <a:r>
              <a:rPr lang="en-US" sz="3200" dirty="0"/>
              <a:t>[ 26 </a:t>
            </a:r>
            <a:r>
              <a:rPr lang="en-US" sz="24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1892</a:t>
            </a:r>
            <a:r>
              <a:rPr lang="en-US" sz="3200" dirty="0"/>
              <a:t> ]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459E4D02-4AF5-4F8D-AE97-4352C7F77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960" y="2941885"/>
            <a:ext cx="4673687" cy="3115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758D39-14A1-48AD-8D5F-16B95AC238E0}"/>
              </a:ext>
            </a:extLst>
          </p:cNvPr>
          <p:cNvSpPr txBox="1"/>
          <p:nvPr/>
        </p:nvSpPr>
        <p:spPr>
          <a:xfrm>
            <a:off x="849136" y="1369138"/>
            <a:ext cx="2647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</a:t>
            </a:r>
            <a:r>
              <a:rPr lang="en-US" sz="3200" dirty="0">
                <a:solidFill>
                  <a:schemeClr val="accent1"/>
                </a:solidFill>
              </a:rPr>
              <a:t>1899</a:t>
            </a:r>
            <a:r>
              <a:rPr lang="en-US" sz="3200" dirty="0"/>
              <a:t>   8	7 ]</a:t>
            </a:r>
          </a:p>
          <a:p>
            <a:r>
              <a:rPr lang="en-US" sz="3200" dirty="0"/>
              <a:t>[    19   </a:t>
            </a:r>
            <a:r>
              <a:rPr lang="en-US" sz="3200" dirty="0">
                <a:solidFill>
                  <a:schemeClr val="accent1"/>
                </a:solidFill>
              </a:rPr>
              <a:t>6</a:t>
            </a:r>
            <a:r>
              <a:rPr lang="en-US" sz="3200" dirty="0"/>
              <a:t>	2 ]</a:t>
            </a:r>
          </a:p>
          <a:p>
            <a:r>
              <a:rPr lang="en-US" sz="3200" dirty="0"/>
              <a:t>[      7   0</a:t>
            </a:r>
            <a:r>
              <a:rPr lang="en-US" sz="20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10 </a:t>
            </a:r>
            <a:r>
              <a:rPr lang="en-US" sz="3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913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542">
        <p:fade/>
      </p:transition>
    </mc:Choice>
    <mc:Fallback xmlns="">
      <p:transition spd="med" advTm="9154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B1FCF0-9A3B-4B64-B808-D3C174BDC0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Answering Q2 and Q3</a:t>
            </a:r>
          </a:p>
          <a:p>
            <a:r>
              <a:rPr lang="en-US" sz="2400" dirty="0"/>
              <a:t>Refocus on Type 1 Failures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A89C3-1B9D-4182-BB0D-B9038B1E835C}"/>
              </a:ext>
            </a:extLst>
          </p:cNvPr>
          <p:cNvSpPr txBox="1"/>
          <p:nvPr/>
        </p:nvSpPr>
        <p:spPr>
          <a:xfrm>
            <a:off x="3717805" y="5064370"/>
            <a:ext cx="475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Q2: Can predictors be identified?</a:t>
            </a:r>
          </a:p>
          <a:p>
            <a:pPr algn="ctr"/>
            <a:r>
              <a:rPr lang="en-US" dirty="0"/>
              <a:t>Q3: Can they be controlled prior to failure?</a:t>
            </a:r>
          </a:p>
        </p:txBody>
      </p:sp>
    </p:spTree>
    <p:extLst>
      <p:ext uri="{BB962C8B-B14F-4D97-AF65-F5344CB8AC3E}">
        <p14:creationId xmlns:p14="http://schemas.microsoft.com/office/powerpoint/2010/main" val="24711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712">
        <p:fade/>
      </p:transition>
    </mc:Choice>
    <mc:Fallback xmlns="">
      <p:transition spd="med" advTm="26712">
        <p:fade/>
      </p:transition>
    </mc:Fallback>
  </mc:AlternateContent>
</p:sld>
</file>

<file path=ppt/theme/theme1.xml><?xml version="1.0" encoding="utf-8"?>
<a:theme xmlns:a="http://schemas.openxmlformats.org/drawingml/2006/main" name="Sandia Theme 1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NL White Spac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SandiaBrand</Template>
  <TotalTime>4659</TotalTime>
  <Words>769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Gill Sans MT</vt:lpstr>
      <vt:lpstr>Calibri</vt:lpstr>
      <vt:lpstr>Arial</vt:lpstr>
      <vt:lpstr>Wingdings</vt:lpstr>
      <vt:lpstr>Open Sans</vt:lpstr>
      <vt:lpstr>Sandia Theme 1</vt:lpstr>
      <vt:lpstr>Widget Failure Analysis: A Tale of Two Features</vt:lpstr>
      <vt:lpstr>PowerPoint Presentation</vt:lpstr>
      <vt:lpstr>Widget Manufacturing</vt:lpstr>
      <vt:lpstr>Research Questions</vt:lpstr>
      <vt:lpstr>PowerPoint Presentation</vt:lpstr>
      <vt:lpstr>A Quick Look at the Features</vt:lpstr>
      <vt:lpstr>PCA: Normal vs Type 1 vs Type 2</vt:lpstr>
      <vt:lpstr>Clustering Results: k-Nearest Neighbors</vt:lpstr>
      <vt:lpstr>PowerPoint Presentation</vt:lpstr>
      <vt:lpstr>SparsePCA vs. SparserPCA</vt:lpstr>
      <vt:lpstr>Top 20 SparsePCA Features</vt:lpstr>
      <vt:lpstr>Top 10 SparsePCA Features</vt:lpstr>
      <vt:lpstr>Let’s Look at One Tree from the Forest</vt:lpstr>
      <vt:lpstr>Random Forest with Two Features</vt:lpstr>
      <vt:lpstr>A Tale of Two Features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Salem, Marianne Nancy</dc:creator>
  <cp:lastModifiedBy>Ackerman, Sarah</cp:lastModifiedBy>
  <cp:revision>144</cp:revision>
  <dcterms:created xsi:type="dcterms:W3CDTF">2019-12-18T20:58:44Z</dcterms:created>
  <dcterms:modified xsi:type="dcterms:W3CDTF">2022-07-21T20:12:39Z</dcterms:modified>
</cp:coreProperties>
</file>