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18"/>
  </p:notesMasterIdLst>
  <p:handoutMasterIdLst>
    <p:handoutMasterId r:id="rId19"/>
  </p:handoutMasterIdLst>
  <p:sldIdLst>
    <p:sldId id="256" r:id="rId2"/>
    <p:sldId id="1802" r:id="rId3"/>
    <p:sldId id="1803" r:id="rId4"/>
    <p:sldId id="1804" r:id="rId5"/>
    <p:sldId id="1806" r:id="rId6"/>
    <p:sldId id="1807" r:id="rId7"/>
    <p:sldId id="1809" r:id="rId8"/>
    <p:sldId id="1805" r:id="rId9"/>
    <p:sldId id="1811" r:id="rId10"/>
    <p:sldId id="1812" r:id="rId11"/>
    <p:sldId id="1813" r:id="rId12"/>
    <p:sldId id="1815" r:id="rId13"/>
    <p:sldId id="1816" r:id="rId14"/>
    <p:sldId id="1818" r:id="rId15"/>
    <p:sldId id="1819" r:id="rId16"/>
    <p:sldId id="1810" r:id="rId17"/>
  </p:sldIdLst>
  <p:sldSz cx="12192000" cy="6858000"/>
  <p:notesSz cx="6858000" cy="9144000"/>
  <p:embeddedFontLst>
    <p:embeddedFont>
      <p:font typeface="Open Sans" panose="020B0606030504020204" pitchFamily="34" charset="0"/>
      <p:regular r:id="rId20"/>
      <p:bold r:id="rId21"/>
      <p:italic r:id="rId22"/>
      <p:boldItalic r:id="rId23"/>
    </p:embeddedFont>
    <p:embeddedFont>
      <p:font typeface="Open Sans bold" panose="020B0806030504020204" pitchFamily="34" charset="0"/>
      <p:regular r:id="rId24"/>
      <p:bold r:id="rId25"/>
      <p:italic r:id="rId26"/>
      <p:boldItalic r:id="rId27"/>
    </p:embeddedFont>
    <p:embeddedFont>
      <p:font typeface="Open Sans Light" panose="020B030603050402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78F097-0A73-434B-97FE-ED3B8A0EF645}">
          <p14:sldIdLst>
            <p14:sldId id="256"/>
            <p14:sldId id="1802"/>
            <p14:sldId id="1803"/>
            <p14:sldId id="1804"/>
            <p14:sldId id="1806"/>
            <p14:sldId id="1807"/>
            <p14:sldId id="1809"/>
            <p14:sldId id="1805"/>
            <p14:sldId id="1811"/>
            <p14:sldId id="1812"/>
            <p14:sldId id="1813"/>
            <p14:sldId id="1815"/>
            <p14:sldId id="1816"/>
            <p14:sldId id="1818"/>
            <p14:sldId id="1819"/>
            <p14:sldId id="1810"/>
          </p14:sldIdLst>
        </p14:section>
        <p14:section name="About" id="{7D1F2A88-9EF1-C940-B849-EE7D1949366C}">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DEF"/>
    <a:srgbClr val="00AFDD"/>
    <a:srgbClr val="1A315D"/>
    <a:srgbClr val="339A2E"/>
    <a:srgbClr val="00AC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7176" autoAdjust="0"/>
  </p:normalViewPr>
  <p:slideViewPr>
    <p:cSldViewPr snapToGrid="0" showGuides="1">
      <p:cViewPr varScale="1">
        <p:scale>
          <a:sx n="116" d="100"/>
          <a:sy n="116" d="100"/>
        </p:scale>
        <p:origin x="957" y="66"/>
      </p:cViewPr>
      <p:guideLst/>
    </p:cSldViewPr>
  </p:slideViewPr>
  <p:notesTextViewPr>
    <p:cViewPr>
      <p:scale>
        <a:sx n="3" d="2"/>
        <a:sy n="3" d="2"/>
      </p:scale>
      <p:origin x="0" y="0"/>
    </p:cViewPr>
  </p:notesTextViewPr>
  <p:notesViewPr>
    <p:cSldViewPr snapToGrid="0" showGuides="1">
      <p:cViewPr varScale="1">
        <p:scale>
          <a:sx n="84" d="100"/>
          <a:sy n="84" d="100"/>
        </p:scale>
        <p:origin x="275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12B77-F7E2-4D68-A9CB-41B8CCDC9B29}" type="datetimeFigureOut">
              <a:rPr lang="en-US" smtClean="0">
                <a:latin typeface="Open Sans" panose="020B0606030504020204" pitchFamily="34" charset="0"/>
              </a:rPr>
              <a:t>7/6/2022</a:t>
            </a:fld>
            <a:endParaRPr lang="en-US" dirty="0">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23351-3FB3-4478-AE7D-BEC670948232}"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39106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96A8DF4-6A87-4F69-8212-F0A65870B2F2}" type="datetimeFigureOut">
              <a:rPr lang="en-US" smtClean="0"/>
              <a:pPr/>
              <a:t>7/6/2022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E21A7267-269F-4D26-9F96-B6358A06B982}" type="slidenum">
              <a:rPr lang="en-US" smtClean="0"/>
              <a:pPr/>
              <a:t>‹#›</a:t>
            </a:fld>
            <a:endParaRPr lang="en-US" dirty="0"/>
          </a:p>
        </p:txBody>
      </p:sp>
    </p:spTree>
    <p:extLst>
      <p:ext uri="{BB962C8B-B14F-4D97-AF65-F5344CB8AC3E}">
        <p14:creationId xmlns:p14="http://schemas.microsoft.com/office/powerpoint/2010/main" val="34107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t>1</a:t>
            </a:fld>
            <a:endParaRPr lang="en-US" dirty="0"/>
          </a:p>
        </p:txBody>
      </p:sp>
    </p:spTree>
    <p:extLst>
      <p:ext uri="{BB962C8B-B14F-4D97-AF65-F5344CB8AC3E}">
        <p14:creationId xmlns:p14="http://schemas.microsoft.com/office/powerpoint/2010/main" val="3850189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F29069-2C0C-444A-83A5-F36818B65458}"/>
              </a:ext>
            </a:extLst>
          </p:cNvPr>
          <p:cNvSpPr/>
          <p:nvPr userDrawn="1"/>
        </p:nvSpPr>
        <p:spPr>
          <a:xfrm>
            <a:off x="0" y="0"/>
            <a:ext cx="12192000" cy="6851866"/>
          </a:xfrm>
          <a:prstGeom prst="rect">
            <a:avLst/>
          </a:prstGeom>
          <a:solidFill>
            <a:srgbClr val="C7DD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4FE4617-6819-479D-B8CF-05A7160FFFD1}"/>
              </a:ext>
            </a:extLst>
          </p:cNvPr>
          <p:cNvGrpSpPr/>
          <p:nvPr userDrawn="1"/>
        </p:nvGrpSpPr>
        <p:grpSpPr>
          <a:xfrm>
            <a:off x="0" y="0"/>
            <a:ext cx="8732981" cy="6858000"/>
            <a:chOff x="0" y="0"/>
            <a:chExt cx="8732981" cy="6858000"/>
          </a:xfrm>
        </p:grpSpPr>
        <p:sp>
          <p:nvSpPr>
            <p:cNvPr id="4" name="Arrow: Pentagon 3">
              <a:extLst>
                <a:ext uri="{FF2B5EF4-FFF2-40B4-BE49-F238E27FC236}">
                  <a16:creationId xmlns:a16="http://schemas.microsoft.com/office/drawing/2014/main" id="{25089B6E-2AD7-42A3-BF0A-141B53DF5185}"/>
                </a:ext>
              </a:extLst>
            </p:cNvPr>
            <p:cNvSpPr/>
            <p:nvPr userDrawn="1"/>
          </p:nvSpPr>
          <p:spPr>
            <a:xfrm>
              <a:off x="0" y="0"/>
              <a:ext cx="7620000" cy="6858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D3ECD21-7E34-484F-9D8B-AD86D043030F}"/>
                </a:ext>
              </a:extLst>
            </p:cNvPr>
            <p:cNvSpPr/>
            <p:nvPr userDrawn="1"/>
          </p:nvSpPr>
          <p:spPr>
            <a:xfrm>
              <a:off x="4193309" y="0"/>
              <a:ext cx="2225964" cy="2589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53BD0645-B70C-4D91-A114-766FD5B73A69}"/>
                </a:ext>
              </a:extLst>
            </p:cNvPr>
            <p:cNvSpPr/>
            <p:nvPr userDrawn="1"/>
          </p:nvSpPr>
          <p:spPr>
            <a:xfrm>
              <a:off x="6417134" y="6134"/>
              <a:ext cx="2315847" cy="2309091"/>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F5248BC1-DB73-489B-A5F1-D65312B5CB36}"/>
                </a:ext>
              </a:extLst>
            </p:cNvPr>
            <p:cNvSpPr/>
            <p:nvPr userDrawn="1"/>
          </p:nvSpPr>
          <p:spPr>
            <a:xfrm flipV="1">
              <a:off x="6462076" y="2315225"/>
              <a:ext cx="2225964" cy="11545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ctr">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dirty="0"/>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936944" y="6226195"/>
            <a:ext cx="1828800" cy="136525"/>
          </a:xfrm>
          <a:prstGeom prst="rect">
            <a:avLst/>
          </a:prstGeom>
        </p:spPr>
        <p:txBody>
          <a:bodyPr lIns="0" tIns="0" rIns="0" bIns="0">
            <a:normAutofit/>
          </a:bodyPr>
          <a:lstStyle>
            <a:lvl1pPr marL="0" indent="0" algn="ctr">
              <a:buNone/>
              <a:defRPr sz="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509920"/>
            <a:ext cx="4297393" cy="667120"/>
          </a:xfrm>
          <a:prstGeom prst="rect">
            <a:avLst/>
          </a:prstGeom>
        </p:spPr>
        <p:txBody>
          <a:bodyPr lIns="0" tIns="0" rIns="0" bIns="0"/>
          <a:lstStyle>
            <a:lvl1pPr>
              <a:buFontTx/>
              <a:buNone/>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966239" y="479998"/>
            <a:ext cx="1271441" cy="492365"/>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userDrawn="1"/>
        </p:nvSpPr>
        <p:spPr>
          <a:xfrm>
            <a:off x="912699" y="1056087"/>
            <a:ext cx="4710777" cy="307777"/>
          </a:xfrm>
          <a:prstGeom prst="rect">
            <a:avLst/>
          </a:prstGeom>
          <a:noFill/>
        </p:spPr>
        <p:txBody>
          <a:bodyPr wrap="none" rtlCol="0">
            <a:spAutoFit/>
          </a:bodyPr>
          <a:lstStyle/>
          <a:p>
            <a:r>
              <a:rPr lang="en-US" sz="1400" spc="150" baseline="0" dirty="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5137188" y="6296999"/>
            <a:ext cx="5642358" cy="491225"/>
          </a:xfrm>
          <a:prstGeom prst="rect">
            <a:avLst/>
          </a:prstGeom>
          <a:noFill/>
        </p:spPr>
        <p:txBody>
          <a:bodyPr wrap="square" rtlCol="0">
            <a:spAutoFit/>
          </a:bodyPr>
          <a:lstStyle/>
          <a:p>
            <a:pPr algn="r">
              <a:lnSpc>
                <a:spcPct val="110000"/>
              </a:lnSpc>
            </a:pPr>
            <a:r>
              <a:rPr lang="en-US" sz="800" b="0" i="1" kern="1200" dirty="0">
                <a:solidFill>
                  <a:schemeClr val="tx1"/>
                </a:solidFill>
                <a:effectLst/>
                <a:latin typeface="Open Sans" panose="020B0606030504020204" pitchFamily="34" charset="0"/>
                <a:ea typeface="+mn-ea"/>
                <a:cs typeface="+mn-cs"/>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 </a:t>
            </a:r>
            <a:endParaRPr lang="en-US" sz="800" b="0" i="1" dirty="0">
              <a:solidFill>
                <a:schemeClr val="tx1"/>
              </a:solidFill>
              <a:latin typeface="Open Sans" panose="020B0606030504020204" pitchFamily="34" charset="0"/>
            </a:endParaRPr>
          </a:p>
        </p:txBody>
      </p:sp>
      <p:pic>
        <p:nvPicPr>
          <p:cNvPr id="24" name="Picture 23">
            <a:extLst>
              <a:ext uri="{FF2B5EF4-FFF2-40B4-BE49-F238E27FC236}">
                <a16:creationId xmlns:a16="http://schemas.microsoft.com/office/drawing/2014/main" id="{09C6D8E3-73E1-43B9-936E-F2FF89B1D709}"/>
              </a:ext>
            </a:extLst>
          </p:cNvPr>
          <p:cNvPicPr>
            <a:picLocks noChangeAspect="1"/>
          </p:cNvPicPr>
          <p:nvPr userDrawn="1"/>
        </p:nvPicPr>
        <p:blipFill>
          <a:blip r:embed="rId4">
            <a:alphaModFix amt="50000"/>
          </a:blip>
          <a:stretch>
            <a:fillRect/>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spTree>
    <p:extLst>
      <p:ext uri="{BB962C8B-B14F-4D97-AF65-F5344CB8AC3E}">
        <p14:creationId xmlns:p14="http://schemas.microsoft.com/office/powerpoint/2010/main" val="18093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88423" y="2066192"/>
            <a:ext cx="3868616" cy="2795954"/>
          </a:xfrm>
        </p:spPr>
        <p:txBody>
          <a:bodyPr anchor="ctr">
            <a:normAutofit/>
          </a:bodyPr>
          <a:lstStyle>
            <a:lvl1pPr algn="ctr">
              <a:defRPr sz="4000">
                <a:solidFill>
                  <a:schemeClr val="bg1"/>
                </a:solidFill>
              </a:defRPr>
            </a:lvl1pPr>
          </a:lstStyle>
          <a:p>
            <a:r>
              <a:rPr lang="en-US" dirty="0"/>
              <a:t>CLICK TO ADD TITLE</a:t>
            </a:r>
          </a:p>
        </p:txBody>
      </p:sp>
    </p:spTree>
    <p:extLst>
      <p:ext uri="{BB962C8B-B14F-4D97-AF65-F5344CB8AC3E}">
        <p14:creationId xmlns:p14="http://schemas.microsoft.com/office/powerpoint/2010/main" val="415352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1985" y="2919047"/>
            <a:ext cx="4598377" cy="1767254"/>
          </a:xfrm>
        </p:spPr>
        <p:txBody>
          <a:bodyPr anchor="ctr">
            <a:normAutofit/>
          </a:bodyPr>
          <a:lstStyle>
            <a:lvl1pPr algn="l">
              <a:defRPr sz="3600">
                <a:solidFill>
                  <a:schemeClr val="bg1"/>
                </a:solidFill>
              </a:defRPr>
            </a:lvl1pPr>
          </a:lstStyle>
          <a:p>
            <a:r>
              <a:rPr lang="en-US" dirty="0"/>
              <a:t>CLICK TO ADD TITLE</a:t>
            </a:r>
          </a:p>
        </p:txBody>
      </p:sp>
    </p:spTree>
    <p:extLst>
      <p:ext uri="{BB962C8B-B14F-4D97-AF65-F5344CB8AC3E}">
        <p14:creationId xmlns:p14="http://schemas.microsoft.com/office/powerpoint/2010/main" val="387136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a:xfrm>
            <a:off x="1047750" y="316675"/>
            <a:ext cx="10096500" cy="774779"/>
          </a:xfrm>
        </p:spPr>
        <p:txBody>
          <a:bodyPr>
            <a:normAutofit/>
          </a:bodyPr>
          <a:lstStyle>
            <a:lvl1pPr>
              <a:defRPr sz="2800">
                <a:latin typeface="Arial" panose="020B0604020202020204" pitchFamily="34" charset="0"/>
                <a:cs typeface="Arial" panose="020B0604020202020204" pitchFamily="34" charset="0"/>
              </a:defRPr>
            </a:lvl1pPr>
          </a:lstStyle>
          <a:p>
            <a:r>
              <a:rPr lang="en-US" dirty="0"/>
              <a:t>TITLE AND CONTENT - Click to add title</a:t>
            </a:r>
          </a:p>
        </p:txBody>
      </p:sp>
      <p:sp>
        <p:nvSpPr>
          <p:cNvPr id="3" name="Slide Number Placeholder 2">
            <a:extLst>
              <a:ext uri="{FF2B5EF4-FFF2-40B4-BE49-F238E27FC236}">
                <a16:creationId xmlns:a16="http://schemas.microsoft.com/office/drawing/2014/main" id="{87D4B9F0-F682-C847-A4A4-C8832F0065E1}"/>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Content Placeholder 4">
            <a:extLst>
              <a:ext uri="{FF2B5EF4-FFF2-40B4-BE49-F238E27FC236}">
                <a16:creationId xmlns:a16="http://schemas.microsoft.com/office/drawing/2014/main" id="{BAC6C40D-F7AE-5D42-B2A9-60C9F62ADE8A}"/>
              </a:ext>
            </a:extLst>
          </p:cNvPr>
          <p:cNvSpPr>
            <a:spLocks noGrp="1"/>
          </p:cNvSpPr>
          <p:nvPr>
            <p:ph sz="quarter" idx="11" hasCustomPrompt="1"/>
          </p:nvPr>
        </p:nvSpPr>
        <p:spPr>
          <a:xfrm>
            <a:off x="1047750" y="1418936"/>
            <a:ext cx="11049000" cy="4610100"/>
          </a:xfrm>
        </p:spPr>
        <p:txBody>
          <a:bodyPr>
            <a:normAutofit/>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E16C28B-2690-41C4-A56C-762E813D3AFB}"/>
              </a:ext>
            </a:extLst>
          </p:cNvPr>
          <p:cNvPicPr>
            <a:picLocks noChangeAspect="1"/>
          </p:cNvPicPr>
          <p:nvPr userDrawn="1"/>
        </p:nvPicPr>
        <p:blipFill>
          <a:blip r:embed="rId2">
            <a:alphaModFix amt="32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87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Doub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AND DOUBLE CONTENT - CLICK TO ADD TITLE</a:t>
            </a:r>
          </a:p>
        </p:txBody>
      </p:sp>
      <p:sp>
        <p:nvSpPr>
          <p:cNvPr id="3" name="Content Placeholder 2"/>
          <p:cNvSpPr>
            <a:spLocks noGrp="1"/>
          </p:cNvSpPr>
          <p:nvPr>
            <p:ph idx="1" hasCustomPrompt="1"/>
          </p:nvPr>
        </p:nvSpPr>
        <p:spPr>
          <a:xfrm>
            <a:off x="647700" y="1409701"/>
            <a:ext cx="5212412" cy="4610100"/>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Courier New" panose="02070309020205020404" pitchFamily="49" charset="0"/>
              <a:buChar char="o"/>
              <a:defRPr>
                <a:latin typeface="Open Sans" panose="020B0606030504020204" pitchFamily="34" charset="0"/>
              </a:defRPr>
            </a:lvl2pPr>
            <a:lvl3pPr>
              <a:lnSpc>
                <a:spcPct val="100000"/>
              </a:lnSpc>
              <a:buFont typeface="Courier New" panose="02070309020205020404" pitchFamily="49" charset="0"/>
              <a:buChar char="o"/>
              <a:defRPr>
                <a:latin typeface="Open Sans" panose="020B0606030504020204" pitchFamily="34" charset="0"/>
              </a:defRPr>
            </a:lvl3pPr>
            <a:lvl4pPr>
              <a:lnSpc>
                <a:spcPct val="100000"/>
              </a:lnSpc>
              <a:buFont typeface="Courier New" panose="02070309020205020404" pitchFamily="49" charset="0"/>
              <a:buChar char="o"/>
              <a:defRPr>
                <a:latin typeface="Open Sans" panose="020B0606030504020204" pitchFamily="34" charset="0"/>
              </a:defRPr>
            </a:lvl4pPr>
            <a:lvl5pPr>
              <a:lnSpc>
                <a:spcPct val="100000"/>
              </a:lnSpc>
              <a:buFont typeface="Courier New" panose="02070309020205020404" pitchFamily="49" charset="0"/>
              <a:buChar char="o"/>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6" name="Content Placeholder 2">
            <a:extLst>
              <a:ext uri="{FF2B5EF4-FFF2-40B4-BE49-F238E27FC236}">
                <a16:creationId xmlns:a16="http://schemas.microsoft.com/office/drawing/2014/main" id="{5D970262-8623-2B46-A712-FEE93CC93EDE}"/>
              </a:ext>
            </a:extLst>
          </p:cNvPr>
          <p:cNvSpPr>
            <a:spLocks noGrp="1"/>
          </p:cNvSpPr>
          <p:nvPr>
            <p:ph idx="10" hasCustomPrompt="1"/>
          </p:nvPr>
        </p:nvSpPr>
        <p:spPr>
          <a:xfrm>
            <a:off x="6331888" y="1409700"/>
            <a:ext cx="5364812" cy="4610101"/>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atin typeface="Open Sans" panose="020B0606030504020204" pitchFamily="34" charset="0"/>
              </a:defRPr>
            </a:lvl2pPr>
            <a:lvl3pPr>
              <a:lnSpc>
                <a:spcPct val="100000"/>
              </a:lnSpc>
              <a:buFont typeface="Wingdings" pitchFamily="2" charset="2"/>
              <a:buChar char="§"/>
              <a:defRPr>
                <a:latin typeface="Open Sans" panose="020B0606030504020204" pitchFamily="34" charset="0"/>
              </a:defRPr>
            </a:lvl3pPr>
            <a:lvl4pPr>
              <a:lnSpc>
                <a:spcPct val="100000"/>
              </a:lnSpc>
              <a:buFont typeface="Wingdings" pitchFamily="2" charset="2"/>
              <a:buChar char="§"/>
              <a:defRPr>
                <a:latin typeface="Open Sans" panose="020B0606030504020204" pitchFamily="34" charset="0"/>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8" name="Slide Number Placeholder 5">
            <a:extLst>
              <a:ext uri="{FF2B5EF4-FFF2-40B4-BE49-F238E27FC236}">
                <a16:creationId xmlns:a16="http://schemas.microsoft.com/office/drawing/2014/main" id="{1CF5FC13-FF8A-8C4E-BA9B-B1FED8AA82E4}"/>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4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ONLY - CLICK TO ADD TITLE</a:t>
            </a:r>
          </a:p>
        </p:txBody>
      </p:sp>
      <p:sp>
        <p:nvSpPr>
          <p:cNvPr id="5" name="Slide Number Placeholder 5">
            <a:extLst>
              <a:ext uri="{FF2B5EF4-FFF2-40B4-BE49-F238E27FC236}">
                <a16:creationId xmlns:a16="http://schemas.microsoft.com/office/drawing/2014/main" id="{6E97028B-705D-5846-9BF6-441624A3FB9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03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B71B262-AC2E-494D-B366-04431A29FCBF}"/>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07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61257"/>
            <a:ext cx="10096500" cy="774779"/>
          </a:xfrm>
          <a:prstGeom prst="rect">
            <a:avLst/>
          </a:prstGeom>
        </p:spPr>
        <p:txBody>
          <a:bodyPr vert="horz" lIns="0" tIns="0" rIns="0" bIns="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CAC4959A-AD2F-9049-854D-6985DFCF4E46}"/>
              </a:ext>
            </a:extLst>
          </p:cNvPr>
          <p:cNvSpPr>
            <a:spLocks noGrp="1"/>
          </p:cNvSpPr>
          <p:nvPr>
            <p:ph type="body" idx="1"/>
          </p:nvPr>
        </p:nvSpPr>
        <p:spPr>
          <a:xfrm>
            <a:off x="654222" y="1429233"/>
            <a:ext cx="11042478" cy="459056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7C06173-326E-C842-95A0-26D69A4B9AF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b="0" i="0">
                <a:solidFill>
                  <a:srgbClr val="FFFFFF"/>
                </a:solidFill>
                <a:latin typeface="Open Sans" panose="020B06060305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0262625"/>
      </p:ext>
    </p:extLst>
  </p:cSld>
  <p:clrMap bg1="lt1" tx1="dk1" bg2="lt2" tx2="dk2" accent1="accent1" accent2="accent2" accent3="accent3" accent4="accent4" accent5="accent5" accent6="accent6" hlink="hlink" folHlink="folHlink"/>
  <p:sldLayoutIdLst>
    <p:sldLayoutId id="2147483752" r:id="rId1"/>
    <p:sldLayoutId id="2147483733" r:id="rId2"/>
    <p:sldLayoutId id="2147483758" r:id="rId3"/>
    <p:sldLayoutId id="2147483763" r:id="rId4"/>
    <p:sldLayoutId id="2147483760" r:id="rId5"/>
    <p:sldLayoutId id="2147483761" r:id="rId6"/>
    <p:sldLayoutId id="214748376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EA49-B5D0-1541-8EC1-3C4BE870D2BF}"/>
              </a:ext>
            </a:extLst>
          </p:cNvPr>
          <p:cNvSpPr>
            <a:spLocks noGrp="1"/>
          </p:cNvSpPr>
          <p:nvPr>
            <p:ph type="ctrTitle"/>
          </p:nvPr>
        </p:nvSpPr>
        <p:spPr>
          <a:xfrm>
            <a:off x="839755" y="1807211"/>
            <a:ext cx="6606073" cy="1663766"/>
          </a:xfrm>
        </p:spPr>
        <p:txBody>
          <a:bodyPr>
            <a:noAutofit/>
          </a:bodyPr>
          <a:lstStyle/>
          <a:p>
            <a:r>
              <a:rPr lang="en-US" sz="2400" dirty="0">
                <a:latin typeface="Arial" panose="020B0604020202020204" pitchFamily="34" charset="0"/>
                <a:cs typeface="Arial" panose="020B0604020202020204" pitchFamily="34" charset="0"/>
              </a:rPr>
              <a:t>A novel approach to determine manufacturing processing parameters that are correlated to end-of-manufacturing test performance using multivariate analysis and iterative predictive modeling</a:t>
            </a:r>
          </a:p>
        </p:txBody>
      </p:sp>
      <p:sp>
        <p:nvSpPr>
          <p:cNvPr id="8" name="Subtitle 7">
            <a:extLst>
              <a:ext uri="{FF2B5EF4-FFF2-40B4-BE49-F238E27FC236}">
                <a16:creationId xmlns:a16="http://schemas.microsoft.com/office/drawing/2014/main" id="{6572C9CA-5251-BE48-98C9-AEE6EB0EB890}"/>
              </a:ext>
            </a:extLst>
          </p:cNvPr>
          <p:cNvSpPr>
            <a:spLocks noGrp="1"/>
          </p:cNvSpPr>
          <p:nvPr>
            <p:ph type="subTitle" idx="1"/>
          </p:nvPr>
        </p:nvSpPr>
        <p:spPr>
          <a:xfrm>
            <a:off x="839755" y="3682675"/>
            <a:ext cx="6503436" cy="667120"/>
          </a:xfrm>
        </p:spPr>
        <p:txBody>
          <a:bodyPr/>
          <a:lstStyle/>
          <a:p>
            <a:r>
              <a:rPr lang="en-US" sz="1800" dirty="0">
                <a:solidFill>
                  <a:schemeClr val="bg1"/>
                </a:solidFill>
                <a:latin typeface="Arial" panose="020B0604020202020204" pitchFamily="34" charset="0"/>
                <a:cs typeface="Arial" panose="020B0604020202020204" pitchFamily="34" charset="0"/>
              </a:rPr>
              <a:t>R. Multari, L. Munyao, J. Howard, R. Ferrizz, and M. Dailey</a:t>
            </a:r>
          </a:p>
          <a:p>
            <a:r>
              <a:rPr lang="en-US" sz="1800" dirty="0">
                <a:solidFill>
                  <a:schemeClr val="bg1"/>
                </a:solidFill>
                <a:latin typeface="Arial" panose="020B0604020202020204" pitchFamily="34" charset="0"/>
                <a:cs typeface="Arial" panose="020B0604020202020204" pitchFamily="34" charset="0"/>
              </a:rPr>
              <a:t>Sandia National Laboratories</a:t>
            </a:r>
          </a:p>
        </p:txBody>
      </p:sp>
      <p:sp>
        <p:nvSpPr>
          <p:cNvPr id="10" name="Text Placeholder 9">
            <a:extLst>
              <a:ext uri="{FF2B5EF4-FFF2-40B4-BE49-F238E27FC236}">
                <a16:creationId xmlns:a16="http://schemas.microsoft.com/office/drawing/2014/main" id="{28F954A9-F33E-B244-9544-B81C0D328DDE}"/>
              </a:ext>
            </a:extLst>
          </p:cNvPr>
          <p:cNvSpPr>
            <a:spLocks noGrp="1"/>
          </p:cNvSpPr>
          <p:nvPr>
            <p:ph type="body" sz="quarter" idx="15"/>
          </p:nvPr>
        </p:nvSpPr>
        <p:spPr>
          <a:xfrm>
            <a:off x="423965" y="6231685"/>
            <a:ext cx="3121667" cy="393050"/>
          </a:xfrm>
        </p:spPr>
        <p:txBody>
          <a:bodyPr>
            <a:normAutofit/>
          </a:bodyPr>
          <a:lstStyle/>
          <a:p>
            <a:r>
              <a:rPr lang="en-US" sz="1200" dirty="0"/>
              <a:t>SAND2022-9063 C</a:t>
            </a:r>
          </a:p>
        </p:txBody>
      </p:sp>
      <p:sp>
        <p:nvSpPr>
          <p:cNvPr id="33" name="TextBox 32">
            <a:extLst>
              <a:ext uri="{FF2B5EF4-FFF2-40B4-BE49-F238E27FC236}">
                <a16:creationId xmlns:a16="http://schemas.microsoft.com/office/drawing/2014/main" id="{13E54DF6-4A33-0F44-BFF9-3FDCAA65F7F8}"/>
              </a:ext>
            </a:extLst>
          </p:cNvPr>
          <p:cNvSpPr txBox="1"/>
          <p:nvPr/>
        </p:nvSpPr>
        <p:spPr>
          <a:xfrm>
            <a:off x="3438144" y="3596640"/>
            <a:ext cx="0" cy="0"/>
          </a:xfrm>
          <a:prstGeom prst="rect">
            <a:avLst/>
          </a:prstGeom>
        </p:spPr>
        <p:txBody>
          <a:bodyPr vert="horz" wrap="none" lIns="91440" tIns="45720" rIns="91440" bIns="45720" rtlCol="0">
            <a:noAutofit/>
          </a:bodyPr>
          <a:lstStyle/>
          <a:p>
            <a:pPr algn="l"/>
            <a:endParaRPr lang="en-US" dirty="0">
              <a:latin typeface="Open Sans" panose="020B0606030504020204" pitchFamily="34" charset="0"/>
            </a:endParaRPr>
          </a:p>
        </p:txBody>
      </p:sp>
      <p:pic>
        <p:nvPicPr>
          <p:cNvPr id="3" name="Picture 2">
            <a:extLst>
              <a:ext uri="{FF2B5EF4-FFF2-40B4-BE49-F238E27FC236}">
                <a16:creationId xmlns:a16="http://schemas.microsoft.com/office/drawing/2014/main" id="{50ABB2B6-C11E-4990-8487-1FD6A9450028}"/>
              </a:ext>
            </a:extLst>
          </p:cNvPr>
          <p:cNvPicPr>
            <a:picLocks noChangeAspect="1"/>
          </p:cNvPicPr>
          <p:nvPr/>
        </p:nvPicPr>
        <p:blipFill>
          <a:blip r:embed="rId3"/>
          <a:stretch>
            <a:fillRect/>
          </a:stretch>
        </p:blipFill>
        <p:spPr>
          <a:xfrm>
            <a:off x="7829452" y="1773960"/>
            <a:ext cx="3522793" cy="2417178"/>
          </a:xfrm>
          <a:prstGeom prst="rect">
            <a:avLst/>
          </a:prstGeom>
        </p:spPr>
      </p:pic>
      <p:pic>
        <p:nvPicPr>
          <p:cNvPr id="5" name="Picture 4">
            <a:extLst>
              <a:ext uri="{FF2B5EF4-FFF2-40B4-BE49-F238E27FC236}">
                <a16:creationId xmlns:a16="http://schemas.microsoft.com/office/drawing/2014/main" id="{67153E2E-1F5D-49F8-AE3A-C419A76364DB}"/>
              </a:ext>
            </a:extLst>
          </p:cNvPr>
          <p:cNvPicPr>
            <a:picLocks noChangeAspect="1"/>
          </p:cNvPicPr>
          <p:nvPr/>
        </p:nvPicPr>
        <p:blipFill>
          <a:blip r:embed="rId4"/>
          <a:stretch>
            <a:fillRect/>
          </a:stretch>
        </p:blipFill>
        <p:spPr>
          <a:xfrm>
            <a:off x="8745894" y="4358943"/>
            <a:ext cx="1828800" cy="1895475"/>
          </a:xfrm>
          <a:prstGeom prst="rect">
            <a:avLst/>
          </a:prstGeom>
        </p:spPr>
      </p:pic>
    </p:spTree>
    <p:extLst>
      <p:ext uri="{BB962C8B-B14F-4D97-AF65-F5344CB8AC3E}">
        <p14:creationId xmlns:p14="http://schemas.microsoft.com/office/powerpoint/2010/main" val="21817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F391-2F0C-48FD-B568-6E40880A0903}"/>
              </a:ext>
            </a:extLst>
          </p:cNvPr>
          <p:cNvSpPr>
            <a:spLocks noGrp="1"/>
          </p:cNvSpPr>
          <p:nvPr>
            <p:ph type="title"/>
          </p:nvPr>
        </p:nvSpPr>
        <p:spPr>
          <a:xfrm>
            <a:off x="1047750" y="377891"/>
            <a:ext cx="10096500" cy="774779"/>
          </a:xfrm>
        </p:spPr>
        <p:txBody>
          <a:bodyPr/>
          <a:lstStyle/>
          <a:p>
            <a:r>
              <a:rPr lang="en-US" dirty="0"/>
              <a:t>Data Fingerprints:</a:t>
            </a:r>
          </a:p>
        </p:txBody>
      </p:sp>
      <p:sp>
        <p:nvSpPr>
          <p:cNvPr id="3" name="Slide Number Placeholder 2">
            <a:extLst>
              <a:ext uri="{FF2B5EF4-FFF2-40B4-BE49-F238E27FC236}">
                <a16:creationId xmlns:a16="http://schemas.microsoft.com/office/drawing/2014/main" id="{1A76D991-D956-48B1-9549-6257277F1C02}"/>
              </a:ext>
            </a:extLst>
          </p:cNvPr>
          <p:cNvSpPr>
            <a:spLocks noGrp="1"/>
          </p:cNvSpPr>
          <p:nvPr>
            <p:ph type="sldNum" sz="quarter" idx="10"/>
          </p:nvPr>
        </p:nvSpPr>
        <p:spPr/>
        <p:txBody>
          <a:bodyPr/>
          <a:lstStyle/>
          <a:p>
            <a:fld id="{4FAB73BC-B049-4115-A692-8D63A059BFB8}" type="slidenum">
              <a:rPr lang="en-US" smtClean="0"/>
              <a:pPr/>
              <a:t>10</a:t>
            </a:fld>
            <a:endParaRPr lang="en-US" dirty="0"/>
          </a:p>
        </p:txBody>
      </p:sp>
      <p:sp>
        <p:nvSpPr>
          <p:cNvPr id="40" name="TextBox 39">
            <a:extLst>
              <a:ext uri="{FF2B5EF4-FFF2-40B4-BE49-F238E27FC236}">
                <a16:creationId xmlns:a16="http://schemas.microsoft.com/office/drawing/2014/main" id="{F92CD7F1-3419-4D21-A185-A568190F698E}"/>
              </a:ext>
            </a:extLst>
          </p:cNvPr>
          <p:cNvSpPr txBox="1"/>
          <p:nvPr/>
        </p:nvSpPr>
        <p:spPr>
          <a:xfrm>
            <a:off x="6878652" y="5643969"/>
            <a:ext cx="5191371"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Not enough -01 data for PLS modeling, PCA was used instead</a:t>
            </a:r>
          </a:p>
          <a:p>
            <a:r>
              <a:rPr lang="en-US" sz="1400" dirty="0">
                <a:latin typeface="Arial" panose="020B0604020202020204" pitchFamily="34" charset="0"/>
                <a:cs typeface="Arial" panose="020B0604020202020204" pitchFamily="34" charset="0"/>
              </a:rPr>
              <a:t>(only 3 HVB vac)</a:t>
            </a:r>
          </a:p>
        </p:txBody>
      </p:sp>
      <p:pic>
        <p:nvPicPr>
          <p:cNvPr id="51" name="Picture 50">
            <a:extLst>
              <a:ext uri="{FF2B5EF4-FFF2-40B4-BE49-F238E27FC236}">
                <a16:creationId xmlns:a16="http://schemas.microsoft.com/office/drawing/2014/main" id="{159BFE07-D0D9-418C-BCB2-04C054655F5E}"/>
              </a:ext>
            </a:extLst>
          </p:cNvPr>
          <p:cNvPicPr>
            <a:picLocks noChangeAspect="1"/>
          </p:cNvPicPr>
          <p:nvPr/>
        </p:nvPicPr>
        <p:blipFill>
          <a:blip r:embed="rId2"/>
          <a:stretch>
            <a:fillRect/>
          </a:stretch>
        </p:blipFill>
        <p:spPr>
          <a:xfrm>
            <a:off x="185594" y="1577407"/>
            <a:ext cx="6349077" cy="3955496"/>
          </a:xfrm>
          <a:prstGeom prst="rect">
            <a:avLst/>
          </a:prstGeom>
        </p:spPr>
      </p:pic>
      <p:pic>
        <p:nvPicPr>
          <p:cNvPr id="60" name="Picture 59">
            <a:extLst>
              <a:ext uri="{FF2B5EF4-FFF2-40B4-BE49-F238E27FC236}">
                <a16:creationId xmlns:a16="http://schemas.microsoft.com/office/drawing/2014/main" id="{9D348A74-0304-4F6B-95C6-896E65E9E424}"/>
              </a:ext>
            </a:extLst>
          </p:cNvPr>
          <p:cNvPicPr>
            <a:picLocks noChangeAspect="1"/>
          </p:cNvPicPr>
          <p:nvPr/>
        </p:nvPicPr>
        <p:blipFill>
          <a:blip r:embed="rId3"/>
          <a:stretch>
            <a:fillRect/>
          </a:stretch>
        </p:blipFill>
        <p:spPr>
          <a:xfrm>
            <a:off x="6629524" y="1577407"/>
            <a:ext cx="5376882" cy="1920604"/>
          </a:xfrm>
          <a:prstGeom prst="rect">
            <a:avLst/>
          </a:prstGeom>
        </p:spPr>
      </p:pic>
      <p:pic>
        <p:nvPicPr>
          <p:cNvPr id="64" name="Picture 63">
            <a:extLst>
              <a:ext uri="{FF2B5EF4-FFF2-40B4-BE49-F238E27FC236}">
                <a16:creationId xmlns:a16="http://schemas.microsoft.com/office/drawing/2014/main" id="{95EBC0A4-7ADF-4827-ADD9-67A7F9B9B55D}"/>
              </a:ext>
            </a:extLst>
          </p:cNvPr>
          <p:cNvPicPr>
            <a:picLocks noChangeAspect="1"/>
          </p:cNvPicPr>
          <p:nvPr/>
        </p:nvPicPr>
        <p:blipFill>
          <a:blip r:embed="rId4"/>
          <a:stretch>
            <a:fillRect/>
          </a:stretch>
        </p:blipFill>
        <p:spPr>
          <a:xfrm>
            <a:off x="6626110" y="3562143"/>
            <a:ext cx="5380296" cy="1970760"/>
          </a:xfrm>
          <a:prstGeom prst="rect">
            <a:avLst/>
          </a:prstGeom>
        </p:spPr>
      </p:pic>
    </p:spTree>
    <p:extLst>
      <p:ext uri="{BB962C8B-B14F-4D97-AF65-F5344CB8AC3E}">
        <p14:creationId xmlns:p14="http://schemas.microsoft.com/office/powerpoint/2010/main" val="109001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A64F-4888-402D-8C6C-A8C12F73AF4B}"/>
              </a:ext>
            </a:extLst>
          </p:cNvPr>
          <p:cNvSpPr>
            <a:spLocks noGrp="1"/>
          </p:cNvSpPr>
          <p:nvPr>
            <p:ph type="title"/>
          </p:nvPr>
        </p:nvSpPr>
        <p:spPr/>
        <p:txBody>
          <a:bodyPr/>
          <a:lstStyle/>
          <a:p>
            <a:r>
              <a:rPr lang="en-US" dirty="0"/>
              <a:t>HVB wall vs Normal Analysis Results:  -02</a:t>
            </a:r>
          </a:p>
        </p:txBody>
      </p:sp>
      <p:sp>
        <p:nvSpPr>
          <p:cNvPr id="3" name="Slide Number Placeholder 2">
            <a:extLst>
              <a:ext uri="{FF2B5EF4-FFF2-40B4-BE49-F238E27FC236}">
                <a16:creationId xmlns:a16="http://schemas.microsoft.com/office/drawing/2014/main" id="{AF47E68F-B2F9-4A95-8AD5-F5A983BAECE2}"/>
              </a:ext>
            </a:extLst>
          </p:cNvPr>
          <p:cNvSpPr>
            <a:spLocks noGrp="1"/>
          </p:cNvSpPr>
          <p:nvPr>
            <p:ph type="sldNum" sz="quarter" idx="10"/>
          </p:nvPr>
        </p:nvSpPr>
        <p:spPr/>
        <p:txBody>
          <a:bodyPr/>
          <a:lstStyle/>
          <a:p>
            <a:fld id="{4FAB73BC-B049-4115-A692-8D63A059BFB8}" type="slidenum">
              <a:rPr lang="en-US" smtClean="0"/>
              <a:pPr/>
              <a:t>11</a:t>
            </a:fld>
            <a:endParaRPr lang="en-US" dirty="0"/>
          </a:p>
        </p:txBody>
      </p:sp>
      <p:pic>
        <p:nvPicPr>
          <p:cNvPr id="6" name="Picture 5">
            <a:extLst>
              <a:ext uri="{FF2B5EF4-FFF2-40B4-BE49-F238E27FC236}">
                <a16:creationId xmlns:a16="http://schemas.microsoft.com/office/drawing/2014/main" id="{DE7EC2BA-AC55-4A5F-9CB8-F4F219816A50}"/>
              </a:ext>
            </a:extLst>
          </p:cNvPr>
          <p:cNvPicPr>
            <a:picLocks noChangeAspect="1"/>
          </p:cNvPicPr>
          <p:nvPr/>
        </p:nvPicPr>
        <p:blipFill>
          <a:blip r:embed="rId2"/>
          <a:stretch>
            <a:fillRect/>
          </a:stretch>
        </p:blipFill>
        <p:spPr>
          <a:xfrm>
            <a:off x="137200" y="1123098"/>
            <a:ext cx="6205520" cy="3040364"/>
          </a:xfrm>
          <a:prstGeom prst="rect">
            <a:avLst/>
          </a:prstGeom>
          <a:solidFill>
            <a:schemeClr val="bg1"/>
          </a:solidFill>
        </p:spPr>
      </p:pic>
      <p:sp>
        <p:nvSpPr>
          <p:cNvPr id="7" name="TextBox 6">
            <a:extLst>
              <a:ext uri="{FF2B5EF4-FFF2-40B4-BE49-F238E27FC236}">
                <a16:creationId xmlns:a16="http://schemas.microsoft.com/office/drawing/2014/main" id="{8790ADA9-706B-427A-B2AC-FCF5B32B1FAD}"/>
              </a:ext>
            </a:extLst>
          </p:cNvPr>
          <p:cNvSpPr txBox="1"/>
          <p:nvPr/>
        </p:nvSpPr>
        <p:spPr>
          <a:xfrm>
            <a:off x="313440" y="4546277"/>
            <a:ext cx="3894666" cy="830997"/>
          </a:xfrm>
          <a:prstGeom prst="rect">
            <a:avLst/>
          </a:prstGeom>
          <a:solidFill>
            <a:schemeClr val="bg1"/>
          </a:solidFill>
          <a:ln>
            <a:solidFill>
              <a:schemeClr val="bg1"/>
            </a:solidFill>
          </a:ln>
        </p:spPr>
        <p:txBody>
          <a:bodyPr wrap="square" rtlCol="0">
            <a:spAutoFit/>
          </a:bodyPr>
          <a:lstStyle/>
          <a:p>
            <a:r>
              <a:rPr lang="en-US" sz="1200" b="1" u="sng" dirty="0"/>
              <a:t>Tested on:</a:t>
            </a:r>
          </a:p>
          <a:p>
            <a:r>
              <a:rPr lang="en-US" sz="1200" b="1" dirty="0"/>
              <a:t> 3246 Normal</a:t>
            </a:r>
          </a:p>
          <a:p>
            <a:r>
              <a:rPr lang="en-US" sz="1200" b="1" dirty="0"/>
              <a:t>43 HVB wall</a:t>
            </a:r>
          </a:p>
          <a:p>
            <a:r>
              <a:rPr lang="en-US" sz="1200" b="1" dirty="0"/>
              <a:t>Test data was not part of modeling data set</a:t>
            </a:r>
          </a:p>
        </p:txBody>
      </p:sp>
      <p:sp>
        <p:nvSpPr>
          <p:cNvPr id="10" name="Rectangle 9">
            <a:extLst>
              <a:ext uri="{FF2B5EF4-FFF2-40B4-BE49-F238E27FC236}">
                <a16:creationId xmlns:a16="http://schemas.microsoft.com/office/drawing/2014/main" id="{415B200E-B700-4E80-8795-5CC2311382F1}"/>
              </a:ext>
            </a:extLst>
          </p:cNvPr>
          <p:cNvSpPr/>
          <p:nvPr/>
        </p:nvSpPr>
        <p:spPr>
          <a:xfrm>
            <a:off x="137200" y="5760089"/>
            <a:ext cx="628883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Iterative modeling: select data to model on, test model on new data, add failing test data back into the modeling data, repeat (until good prediction is obtained)</a:t>
            </a:r>
          </a:p>
        </p:txBody>
      </p:sp>
      <p:pic>
        <p:nvPicPr>
          <p:cNvPr id="12" name="Picture 11">
            <a:extLst>
              <a:ext uri="{FF2B5EF4-FFF2-40B4-BE49-F238E27FC236}">
                <a16:creationId xmlns:a16="http://schemas.microsoft.com/office/drawing/2014/main" id="{EECC7B11-7BAD-4294-891B-C2A8EB76BA2D}"/>
              </a:ext>
            </a:extLst>
          </p:cNvPr>
          <p:cNvPicPr>
            <a:picLocks noChangeAspect="1"/>
          </p:cNvPicPr>
          <p:nvPr/>
        </p:nvPicPr>
        <p:blipFill>
          <a:blip r:embed="rId3"/>
          <a:stretch>
            <a:fillRect/>
          </a:stretch>
        </p:blipFill>
        <p:spPr>
          <a:xfrm>
            <a:off x="6487663" y="1132748"/>
            <a:ext cx="5536805" cy="3030714"/>
          </a:xfrm>
          <a:prstGeom prst="rect">
            <a:avLst/>
          </a:prstGeom>
        </p:spPr>
      </p:pic>
      <p:pic>
        <p:nvPicPr>
          <p:cNvPr id="9" name="Picture 8">
            <a:extLst>
              <a:ext uri="{FF2B5EF4-FFF2-40B4-BE49-F238E27FC236}">
                <a16:creationId xmlns:a16="http://schemas.microsoft.com/office/drawing/2014/main" id="{D84F85EA-BABA-4DBE-BACA-754EE0042325}"/>
              </a:ext>
            </a:extLst>
          </p:cNvPr>
          <p:cNvPicPr>
            <a:picLocks noChangeAspect="1"/>
          </p:cNvPicPr>
          <p:nvPr/>
        </p:nvPicPr>
        <p:blipFill>
          <a:blip r:embed="rId4"/>
          <a:stretch>
            <a:fillRect/>
          </a:stretch>
        </p:blipFill>
        <p:spPr>
          <a:xfrm>
            <a:off x="7293915" y="3895192"/>
            <a:ext cx="3924300" cy="2941320"/>
          </a:xfrm>
          <a:prstGeom prst="rect">
            <a:avLst/>
          </a:prstGeom>
        </p:spPr>
      </p:pic>
    </p:spTree>
    <p:extLst>
      <p:ext uri="{BB962C8B-B14F-4D97-AF65-F5344CB8AC3E}">
        <p14:creationId xmlns:p14="http://schemas.microsoft.com/office/powerpoint/2010/main" val="51115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A64F-4888-402D-8C6C-A8C12F73AF4B}"/>
              </a:ext>
            </a:extLst>
          </p:cNvPr>
          <p:cNvSpPr>
            <a:spLocks noGrp="1"/>
          </p:cNvSpPr>
          <p:nvPr>
            <p:ph type="title"/>
          </p:nvPr>
        </p:nvSpPr>
        <p:spPr/>
        <p:txBody>
          <a:bodyPr/>
          <a:lstStyle/>
          <a:p>
            <a:r>
              <a:rPr lang="en-US" dirty="0"/>
              <a:t>HVB vacuum vs Normal Analysis Results:  -02</a:t>
            </a:r>
          </a:p>
        </p:txBody>
      </p:sp>
      <p:sp>
        <p:nvSpPr>
          <p:cNvPr id="3" name="Slide Number Placeholder 2">
            <a:extLst>
              <a:ext uri="{FF2B5EF4-FFF2-40B4-BE49-F238E27FC236}">
                <a16:creationId xmlns:a16="http://schemas.microsoft.com/office/drawing/2014/main" id="{AF47E68F-B2F9-4A95-8AD5-F5A983BAECE2}"/>
              </a:ext>
            </a:extLst>
          </p:cNvPr>
          <p:cNvSpPr>
            <a:spLocks noGrp="1"/>
          </p:cNvSpPr>
          <p:nvPr>
            <p:ph type="sldNum" sz="quarter" idx="10"/>
          </p:nvPr>
        </p:nvSpPr>
        <p:spPr/>
        <p:txBody>
          <a:bodyPr/>
          <a:lstStyle/>
          <a:p>
            <a:fld id="{4FAB73BC-B049-4115-A692-8D63A059BFB8}" type="slidenum">
              <a:rPr lang="en-US" smtClean="0"/>
              <a:pPr/>
              <a:t>12</a:t>
            </a:fld>
            <a:endParaRPr lang="en-US" dirty="0"/>
          </a:p>
        </p:txBody>
      </p:sp>
      <p:sp>
        <p:nvSpPr>
          <p:cNvPr id="7" name="TextBox 6">
            <a:extLst>
              <a:ext uri="{FF2B5EF4-FFF2-40B4-BE49-F238E27FC236}">
                <a16:creationId xmlns:a16="http://schemas.microsoft.com/office/drawing/2014/main" id="{8790ADA9-706B-427A-B2AC-FCF5B32B1FAD}"/>
              </a:ext>
            </a:extLst>
          </p:cNvPr>
          <p:cNvSpPr txBox="1"/>
          <p:nvPr/>
        </p:nvSpPr>
        <p:spPr>
          <a:xfrm>
            <a:off x="313440" y="4546277"/>
            <a:ext cx="3894666" cy="830997"/>
          </a:xfrm>
          <a:prstGeom prst="rect">
            <a:avLst/>
          </a:prstGeom>
          <a:solidFill>
            <a:schemeClr val="bg1"/>
          </a:solidFill>
          <a:ln>
            <a:solidFill>
              <a:schemeClr val="bg1"/>
            </a:solidFill>
          </a:ln>
        </p:spPr>
        <p:txBody>
          <a:bodyPr wrap="square" rtlCol="0">
            <a:spAutoFit/>
          </a:bodyPr>
          <a:lstStyle/>
          <a:p>
            <a:r>
              <a:rPr lang="en-US" sz="1200" b="1" u="sng" dirty="0"/>
              <a:t>Tested on:</a:t>
            </a:r>
          </a:p>
          <a:p>
            <a:r>
              <a:rPr lang="en-US" sz="1200" b="1" dirty="0"/>
              <a:t> 3246 Normal</a:t>
            </a:r>
          </a:p>
          <a:p>
            <a:r>
              <a:rPr lang="en-US" sz="1200" b="1" dirty="0"/>
              <a:t>4 HVB vac</a:t>
            </a:r>
          </a:p>
          <a:p>
            <a:r>
              <a:rPr lang="en-US" sz="1200" b="1" dirty="0"/>
              <a:t>Test data was not part of modeling data set</a:t>
            </a:r>
          </a:p>
        </p:txBody>
      </p:sp>
      <p:pic>
        <p:nvPicPr>
          <p:cNvPr id="13" name="Picture 12">
            <a:extLst>
              <a:ext uri="{FF2B5EF4-FFF2-40B4-BE49-F238E27FC236}">
                <a16:creationId xmlns:a16="http://schemas.microsoft.com/office/drawing/2014/main" id="{59E5A378-4D8F-4822-90AE-1D16DA1DC010}"/>
              </a:ext>
            </a:extLst>
          </p:cNvPr>
          <p:cNvPicPr>
            <a:picLocks noChangeAspect="1"/>
          </p:cNvPicPr>
          <p:nvPr/>
        </p:nvPicPr>
        <p:blipFill>
          <a:blip r:embed="rId2"/>
          <a:stretch>
            <a:fillRect/>
          </a:stretch>
        </p:blipFill>
        <p:spPr>
          <a:xfrm>
            <a:off x="0" y="1109741"/>
            <a:ext cx="6326156" cy="3099469"/>
          </a:xfrm>
          <a:prstGeom prst="rect">
            <a:avLst/>
          </a:prstGeom>
        </p:spPr>
      </p:pic>
      <p:sp>
        <p:nvSpPr>
          <p:cNvPr id="14" name="Rectangle 13">
            <a:extLst>
              <a:ext uri="{FF2B5EF4-FFF2-40B4-BE49-F238E27FC236}">
                <a16:creationId xmlns:a16="http://schemas.microsoft.com/office/drawing/2014/main" id="{B5C407BB-31D0-4414-8D00-0C2CB80A62F5}"/>
              </a:ext>
            </a:extLst>
          </p:cNvPr>
          <p:cNvSpPr/>
          <p:nvPr/>
        </p:nvSpPr>
        <p:spPr>
          <a:xfrm>
            <a:off x="137200" y="5760089"/>
            <a:ext cx="628883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Iterative modeling: select data to model on, test model on new data, add failing test data back into the modeling data, repeat (until good prediction is obtained)</a:t>
            </a:r>
          </a:p>
        </p:txBody>
      </p:sp>
      <p:pic>
        <p:nvPicPr>
          <p:cNvPr id="8" name="Picture 7">
            <a:extLst>
              <a:ext uri="{FF2B5EF4-FFF2-40B4-BE49-F238E27FC236}">
                <a16:creationId xmlns:a16="http://schemas.microsoft.com/office/drawing/2014/main" id="{DA383306-586D-44DF-8CE9-245A3AB2FFB4}"/>
              </a:ext>
            </a:extLst>
          </p:cNvPr>
          <p:cNvPicPr>
            <a:picLocks noChangeAspect="1"/>
          </p:cNvPicPr>
          <p:nvPr/>
        </p:nvPicPr>
        <p:blipFill>
          <a:blip r:embed="rId3"/>
          <a:stretch>
            <a:fillRect/>
          </a:stretch>
        </p:blipFill>
        <p:spPr>
          <a:xfrm>
            <a:off x="6528060" y="1091454"/>
            <a:ext cx="5483167" cy="3102690"/>
          </a:xfrm>
          <a:prstGeom prst="rect">
            <a:avLst/>
          </a:prstGeom>
        </p:spPr>
      </p:pic>
      <p:pic>
        <p:nvPicPr>
          <p:cNvPr id="4" name="Picture 3">
            <a:extLst>
              <a:ext uri="{FF2B5EF4-FFF2-40B4-BE49-F238E27FC236}">
                <a16:creationId xmlns:a16="http://schemas.microsoft.com/office/drawing/2014/main" id="{F48D926C-7F34-4563-8148-1B1F4F7B019A}"/>
              </a:ext>
            </a:extLst>
          </p:cNvPr>
          <p:cNvPicPr>
            <a:picLocks noChangeAspect="1"/>
          </p:cNvPicPr>
          <p:nvPr/>
        </p:nvPicPr>
        <p:blipFill>
          <a:blip r:embed="rId4"/>
          <a:stretch>
            <a:fillRect/>
          </a:stretch>
        </p:blipFill>
        <p:spPr>
          <a:xfrm>
            <a:off x="7249962" y="3892815"/>
            <a:ext cx="3863340" cy="2758440"/>
          </a:xfrm>
          <a:prstGeom prst="rect">
            <a:avLst/>
          </a:prstGeom>
        </p:spPr>
      </p:pic>
    </p:spTree>
    <p:extLst>
      <p:ext uri="{BB962C8B-B14F-4D97-AF65-F5344CB8AC3E}">
        <p14:creationId xmlns:p14="http://schemas.microsoft.com/office/powerpoint/2010/main" val="288224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A64F-4888-402D-8C6C-A8C12F73AF4B}"/>
              </a:ext>
            </a:extLst>
          </p:cNvPr>
          <p:cNvSpPr>
            <a:spLocks noGrp="1"/>
          </p:cNvSpPr>
          <p:nvPr>
            <p:ph type="title"/>
          </p:nvPr>
        </p:nvSpPr>
        <p:spPr/>
        <p:txBody>
          <a:bodyPr/>
          <a:lstStyle/>
          <a:p>
            <a:r>
              <a:rPr lang="en-US" dirty="0"/>
              <a:t>HVB vacuum vs Normal Analysis Results:  -00</a:t>
            </a:r>
          </a:p>
        </p:txBody>
      </p:sp>
      <p:sp>
        <p:nvSpPr>
          <p:cNvPr id="3" name="Slide Number Placeholder 2">
            <a:extLst>
              <a:ext uri="{FF2B5EF4-FFF2-40B4-BE49-F238E27FC236}">
                <a16:creationId xmlns:a16="http://schemas.microsoft.com/office/drawing/2014/main" id="{AF47E68F-B2F9-4A95-8AD5-F5A983BAECE2}"/>
              </a:ext>
            </a:extLst>
          </p:cNvPr>
          <p:cNvSpPr>
            <a:spLocks noGrp="1"/>
          </p:cNvSpPr>
          <p:nvPr>
            <p:ph type="sldNum" sz="quarter" idx="10"/>
          </p:nvPr>
        </p:nvSpPr>
        <p:spPr/>
        <p:txBody>
          <a:bodyPr/>
          <a:lstStyle/>
          <a:p>
            <a:fld id="{4FAB73BC-B049-4115-A692-8D63A059BFB8}" type="slidenum">
              <a:rPr lang="en-US" smtClean="0"/>
              <a:pPr/>
              <a:t>13</a:t>
            </a:fld>
            <a:endParaRPr lang="en-US" dirty="0"/>
          </a:p>
        </p:txBody>
      </p:sp>
      <p:sp>
        <p:nvSpPr>
          <p:cNvPr id="7" name="TextBox 6">
            <a:extLst>
              <a:ext uri="{FF2B5EF4-FFF2-40B4-BE49-F238E27FC236}">
                <a16:creationId xmlns:a16="http://schemas.microsoft.com/office/drawing/2014/main" id="{8790ADA9-706B-427A-B2AC-FCF5B32B1FAD}"/>
              </a:ext>
            </a:extLst>
          </p:cNvPr>
          <p:cNvSpPr txBox="1"/>
          <p:nvPr/>
        </p:nvSpPr>
        <p:spPr>
          <a:xfrm>
            <a:off x="313440" y="4546277"/>
            <a:ext cx="3894666" cy="830997"/>
          </a:xfrm>
          <a:prstGeom prst="rect">
            <a:avLst/>
          </a:prstGeom>
          <a:solidFill>
            <a:schemeClr val="bg1"/>
          </a:solidFill>
          <a:ln>
            <a:solidFill>
              <a:schemeClr val="bg1"/>
            </a:solidFill>
          </a:ln>
        </p:spPr>
        <p:txBody>
          <a:bodyPr wrap="square" rtlCol="0">
            <a:spAutoFit/>
          </a:bodyPr>
          <a:lstStyle/>
          <a:p>
            <a:r>
              <a:rPr lang="en-US" sz="1200" b="1" u="sng" dirty="0"/>
              <a:t>Tested on:</a:t>
            </a:r>
          </a:p>
          <a:p>
            <a:r>
              <a:rPr lang="en-US" sz="1200" b="1" dirty="0"/>
              <a:t>110 Normal</a:t>
            </a:r>
          </a:p>
          <a:p>
            <a:r>
              <a:rPr lang="en-US" sz="1200" b="1" dirty="0"/>
              <a:t>5 HVB vac</a:t>
            </a:r>
          </a:p>
          <a:p>
            <a:r>
              <a:rPr lang="en-US" sz="1200" b="1" dirty="0"/>
              <a:t>Test data was not part of modeling data set</a:t>
            </a:r>
          </a:p>
        </p:txBody>
      </p:sp>
      <p:sp>
        <p:nvSpPr>
          <p:cNvPr id="9" name="TextBox 8">
            <a:extLst>
              <a:ext uri="{FF2B5EF4-FFF2-40B4-BE49-F238E27FC236}">
                <a16:creationId xmlns:a16="http://schemas.microsoft.com/office/drawing/2014/main" id="{E7124C2B-3F9B-4487-B43B-29E2C4CC57F2}"/>
              </a:ext>
            </a:extLst>
          </p:cNvPr>
          <p:cNvSpPr txBox="1"/>
          <p:nvPr/>
        </p:nvSpPr>
        <p:spPr>
          <a:xfrm>
            <a:off x="13480491" y="4903462"/>
            <a:ext cx="1505942" cy="1200329"/>
          </a:xfrm>
          <a:prstGeom prst="rect">
            <a:avLst/>
          </a:prstGeom>
          <a:noFill/>
          <a:ln>
            <a:solidFill>
              <a:schemeClr val="bg1"/>
            </a:solidFill>
          </a:ln>
        </p:spPr>
        <p:txBody>
          <a:bodyPr wrap="square" rtlCol="0">
            <a:spAutoFit/>
          </a:bodyPr>
          <a:lstStyle/>
          <a:p>
            <a:r>
              <a:rPr lang="en-US" sz="1200" dirty="0">
                <a:solidFill>
                  <a:schemeClr val="bg1"/>
                </a:solidFill>
              </a:rPr>
              <a:t>Tested on:</a:t>
            </a:r>
          </a:p>
          <a:p>
            <a:r>
              <a:rPr lang="en-US" sz="1200" dirty="0">
                <a:solidFill>
                  <a:schemeClr val="bg1"/>
                </a:solidFill>
              </a:rPr>
              <a:t> 110 Normal</a:t>
            </a:r>
          </a:p>
          <a:p>
            <a:r>
              <a:rPr lang="en-US" sz="1200" dirty="0">
                <a:solidFill>
                  <a:schemeClr val="bg1"/>
                </a:solidFill>
              </a:rPr>
              <a:t>5 HVB vac</a:t>
            </a:r>
          </a:p>
          <a:p>
            <a:r>
              <a:rPr lang="en-US" sz="1200" dirty="0">
                <a:solidFill>
                  <a:schemeClr val="bg1"/>
                </a:solidFill>
              </a:rPr>
              <a:t>Test data was not part of modeling data set</a:t>
            </a:r>
          </a:p>
        </p:txBody>
      </p:sp>
      <p:grpSp>
        <p:nvGrpSpPr>
          <p:cNvPr id="16" name="Group 15">
            <a:extLst>
              <a:ext uri="{FF2B5EF4-FFF2-40B4-BE49-F238E27FC236}">
                <a16:creationId xmlns:a16="http://schemas.microsoft.com/office/drawing/2014/main" id="{5A41F7BF-6861-4CCF-8C60-B4619CBBDA20}"/>
              </a:ext>
            </a:extLst>
          </p:cNvPr>
          <p:cNvGrpSpPr/>
          <p:nvPr/>
        </p:nvGrpSpPr>
        <p:grpSpPr>
          <a:xfrm>
            <a:off x="0" y="1115523"/>
            <a:ext cx="6326156" cy="3093687"/>
            <a:chOff x="0" y="1115523"/>
            <a:chExt cx="6326156" cy="3093687"/>
          </a:xfrm>
        </p:grpSpPr>
        <p:pic>
          <p:nvPicPr>
            <p:cNvPr id="10" name="Picture 9">
              <a:extLst>
                <a:ext uri="{FF2B5EF4-FFF2-40B4-BE49-F238E27FC236}">
                  <a16:creationId xmlns:a16="http://schemas.microsoft.com/office/drawing/2014/main" id="{5BD44206-A8D5-4137-84C2-B246AD8C94D6}"/>
                </a:ext>
              </a:extLst>
            </p:cNvPr>
            <p:cNvPicPr>
              <a:picLocks noChangeAspect="1"/>
            </p:cNvPicPr>
            <p:nvPr/>
          </p:nvPicPr>
          <p:blipFill>
            <a:blip r:embed="rId2"/>
            <a:stretch>
              <a:fillRect/>
            </a:stretch>
          </p:blipFill>
          <p:spPr>
            <a:xfrm>
              <a:off x="0" y="1115523"/>
              <a:ext cx="6326156" cy="3093687"/>
            </a:xfrm>
            <a:prstGeom prst="rect">
              <a:avLst/>
            </a:prstGeom>
          </p:spPr>
        </p:pic>
        <p:sp>
          <p:nvSpPr>
            <p:cNvPr id="15" name="Rectangle 14">
              <a:extLst>
                <a:ext uri="{FF2B5EF4-FFF2-40B4-BE49-F238E27FC236}">
                  <a16:creationId xmlns:a16="http://schemas.microsoft.com/office/drawing/2014/main" id="{66AAC722-F56E-4B8D-B19C-120FAE3675BA}"/>
                </a:ext>
              </a:extLst>
            </p:cNvPr>
            <p:cNvSpPr/>
            <p:nvPr/>
          </p:nvSpPr>
          <p:spPr>
            <a:xfrm>
              <a:off x="2800349" y="1257300"/>
              <a:ext cx="1685925" cy="223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CD12B9E6-E54F-49A3-AE52-F4B8CAEC9300}"/>
              </a:ext>
            </a:extLst>
          </p:cNvPr>
          <p:cNvSpPr/>
          <p:nvPr/>
        </p:nvSpPr>
        <p:spPr>
          <a:xfrm>
            <a:off x="137200" y="5760089"/>
            <a:ext cx="628883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Iterative modeling: select data to model on, test model on new data, add failing test data back into the modeling data, repeat (until good prediction is obtained)</a:t>
            </a:r>
          </a:p>
        </p:txBody>
      </p:sp>
      <p:pic>
        <p:nvPicPr>
          <p:cNvPr id="8" name="Picture 7">
            <a:extLst>
              <a:ext uri="{FF2B5EF4-FFF2-40B4-BE49-F238E27FC236}">
                <a16:creationId xmlns:a16="http://schemas.microsoft.com/office/drawing/2014/main" id="{9393F7AD-DBFD-4740-B11B-DBB3089CBE82}"/>
              </a:ext>
            </a:extLst>
          </p:cNvPr>
          <p:cNvPicPr>
            <a:picLocks noChangeAspect="1"/>
          </p:cNvPicPr>
          <p:nvPr/>
        </p:nvPicPr>
        <p:blipFill>
          <a:blip r:embed="rId3"/>
          <a:stretch>
            <a:fillRect/>
          </a:stretch>
        </p:blipFill>
        <p:spPr>
          <a:xfrm>
            <a:off x="6541576" y="1089492"/>
            <a:ext cx="5025990" cy="3119718"/>
          </a:xfrm>
          <a:prstGeom prst="rect">
            <a:avLst/>
          </a:prstGeom>
        </p:spPr>
      </p:pic>
      <p:pic>
        <p:nvPicPr>
          <p:cNvPr id="6" name="Picture 5">
            <a:extLst>
              <a:ext uri="{FF2B5EF4-FFF2-40B4-BE49-F238E27FC236}">
                <a16:creationId xmlns:a16="http://schemas.microsoft.com/office/drawing/2014/main" id="{6A88DAC7-507D-4462-A347-9E8647768D22}"/>
              </a:ext>
            </a:extLst>
          </p:cNvPr>
          <p:cNvPicPr>
            <a:picLocks noChangeAspect="1"/>
          </p:cNvPicPr>
          <p:nvPr/>
        </p:nvPicPr>
        <p:blipFill>
          <a:blip r:embed="rId4"/>
          <a:stretch>
            <a:fillRect/>
          </a:stretch>
        </p:blipFill>
        <p:spPr>
          <a:xfrm>
            <a:off x="7248148" y="3938419"/>
            <a:ext cx="3612845" cy="2877709"/>
          </a:xfrm>
          <a:prstGeom prst="rect">
            <a:avLst/>
          </a:prstGeom>
        </p:spPr>
      </p:pic>
    </p:spTree>
    <p:extLst>
      <p:ext uri="{BB962C8B-B14F-4D97-AF65-F5344CB8AC3E}">
        <p14:creationId xmlns:p14="http://schemas.microsoft.com/office/powerpoint/2010/main" val="107187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A64F-4888-402D-8C6C-A8C12F73AF4B}"/>
              </a:ext>
            </a:extLst>
          </p:cNvPr>
          <p:cNvSpPr>
            <a:spLocks noGrp="1"/>
          </p:cNvSpPr>
          <p:nvPr>
            <p:ph type="title"/>
          </p:nvPr>
        </p:nvSpPr>
        <p:spPr/>
        <p:txBody>
          <a:bodyPr/>
          <a:lstStyle/>
          <a:p>
            <a:r>
              <a:rPr lang="en-US" dirty="0"/>
              <a:t>HVB vacuum vs Normal Analysis Results:  -01</a:t>
            </a:r>
          </a:p>
        </p:txBody>
      </p:sp>
      <p:sp>
        <p:nvSpPr>
          <p:cNvPr id="3" name="Slide Number Placeholder 2">
            <a:extLst>
              <a:ext uri="{FF2B5EF4-FFF2-40B4-BE49-F238E27FC236}">
                <a16:creationId xmlns:a16="http://schemas.microsoft.com/office/drawing/2014/main" id="{AF47E68F-B2F9-4A95-8AD5-F5A983BAECE2}"/>
              </a:ext>
            </a:extLst>
          </p:cNvPr>
          <p:cNvSpPr>
            <a:spLocks noGrp="1"/>
          </p:cNvSpPr>
          <p:nvPr>
            <p:ph type="sldNum" sz="quarter" idx="10"/>
          </p:nvPr>
        </p:nvSpPr>
        <p:spPr/>
        <p:txBody>
          <a:bodyPr/>
          <a:lstStyle/>
          <a:p>
            <a:fld id="{4FAB73BC-B049-4115-A692-8D63A059BFB8}" type="slidenum">
              <a:rPr lang="en-US" smtClean="0"/>
              <a:pPr/>
              <a:t>14</a:t>
            </a:fld>
            <a:endParaRPr lang="en-US" dirty="0"/>
          </a:p>
        </p:txBody>
      </p:sp>
      <p:sp>
        <p:nvSpPr>
          <p:cNvPr id="7" name="TextBox 6">
            <a:extLst>
              <a:ext uri="{FF2B5EF4-FFF2-40B4-BE49-F238E27FC236}">
                <a16:creationId xmlns:a16="http://schemas.microsoft.com/office/drawing/2014/main" id="{8790ADA9-706B-427A-B2AC-FCF5B32B1FAD}"/>
              </a:ext>
            </a:extLst>
          </p:cNvPr>
          <p:cNvSpPr txBox="1"/>
          <p:nvPr/>
        </p:nvSpPr>
        <p:spPr>
          <a:xfrm>
            <a:off x="313440" y="4546277"/>
            <a:ext cx="3894666" cy="738664"/>
          </a:xfrm>
          <a:prstGeom prst="rect">
            <a:avLst/>
          </a:prstGeom>
          <a:solidFill>
            <a:schemeClr val="bg1"/>
          </a:solidFill>
          <a:ln>
            <a:solidFill>
              <a:schemeClr val="bg1"/>
            </a:solidFill>
          </a:ln>
        </p:spPr>
        <p:txBody>
          <a:bodyPr wrap="square" rtlCol="0">
            <a:spAutoFit/>
          </a:bodyPr>
          <a:lstStyle/>
          <a:p>
            <a:r>
              <a:rPr lang="en-US" sz="1400" b="1" u="sng" dirty="0"/>
              <a:t>PCA Modeling on:</a:t>
            </a:r>
          </a:p>
          <a:p>
            <a:r>
              <a:rPr lang="en-US" sz="1400" b="1" dirty="0"/>
              <a:t>1179 Normal</a:t>
            </a:r>
          </a:p>
          <a:p>
            <a:r>
              <a:rPr lang="en-US" sz="1400" b="1" dirty="0"/>
              <a:t>3 HVB vac</a:t>
            </a:r>
          </a:p>
        </p:txBody>
      </p:sp>
      <p:sp>
        <p:nvSpPr>
          <p:cNvPr id="9" name="TextBox 8">
            <a:extLst>
              <a:ext uri="{FF2B5EF4-FFF2-40B4-BE49-F238E27FC236}">
                <a16:creationId xmlns:a16="http://schemas.microsoft.com/office/drawing/2014/main" id="{E7124C2B-3F9B-4487-B43B-29E2C4CC57F2}"/>
              </a:ext>
            </a:extLst>
          </p:cNvPr>
          <p:cNvSpPr txBox="1"/>
          <p:nvPr/>
        </p:nvSpPr>
        <p:spPr>
          <a:xfrm>
            <a:off x="13480491" y="4903462"/>
            <a:ext cx="1505942" cy="1200329"/>
          </a:xfrm>
          <a:prstGeom prst="rect">
            <a:avLst/>
          </a:prstGeom>
          <a:noFill/>
          <a:ln>
            <a:solidFill>
              <a:schemeClr val="bg1"/>
            </a:solidFill>
          </a:ln>
        </p:spPr>
        <p:txBody>
          <a:bodyPr wrap="square" rtlCol="0">
            <a:spAutoFit/>
          </a:bodyPr>
          <a:lstStyle/>
          <a:p>
            <a:r>
              <a:rPr lang="en-US" sz="1200" dirty="0">
                <a:solidFill>
                  <a:schemeClr val="bg1"/>
                </a:solidFill>
              </a:rPr>
              <a:t>Tested on:</a:t>
            </a:r>
          </a:p>
          <a:p>
            <a:r>
              <a:rPr lang="en-US" sz="1200" dirty="0">
                <a:solidFill>
                  <a:schemeClr val="bg1"/>
                </a:solidFill>
              </a:rPr>
              <a:t> 110 Normal</a:t>
            </a:r>
          </a:p>
          <a:p>
            <a:r>
              <a:rPr lang="en-US" sz="1200" dirty="0">
                <a:solidFill>
                  <a:schemeClr val="bg1"/>
                </a:solidFill>
              </a:rPr>
              <a:t>5 HVB vac</a:t>
            </a:r>
          </a:p>
          <a:p>
            <a:r>
              <a:rPr lang="en-US" sz="1200" dirty="0">
                <a:solidFill>
                  <a:schemeClr val="bg1"/>
                </a:solidFill>
              </a:rPr>
              <a:t>Test data was not part of modeling data set</a:t>
            </a:r>
          </a:p>
        </p:txBody>
      </p:sp>
      <p:pic>
        <p:nvPicPr>
          <p:cNvPr id="13" name="Picture 12">
            <a:extLst>
              <a:ext uri="{FF2B5EF4-FFF2-40B4-BE49-F238E27FC236}">
                <a16:creationId xmlns:a16="http://schemas.microsoft.com/office/drawing/2014/main" id="{A9785E71-A3C0-4A97-9417-FAB8A0227456}"/>
              </a:ext>
            </a:extLst>
          </p:cNvPr>
          <p:cNvPicPr>
            <a:picLocks noChangeAspect="1"/>
          </p:cNvPicPr>
          <p:nvPr/>
        </p:nvPicPr>
        <p:blipFill>
          <a:blip r:embed="rId2"/>
          <a:stretch>
            <a:fillRect/>
          </a:stretch>
        </p:blipFill>
        <p:spPr>
          <a:xfrm>
            <a:off x="313440" y="1022495"/>
            <a:ext cx="5321047" cy="3147343"/>
          </a:xfrm>
          <a:prstGeom prst="rect">
            <a:avLst/>
          </a:prstGeom>
        </p:spPr>
      </p:pic>
      <p:sp>
        <p:nvSpPr>
          <p:cNvPr id="18" name="TextBox 17">
            <a:extLst>
              <a:ext uri="{FF2B5EF4-FFF2-40B4-BE49-F238E27FC236}">
                <a16:creationId xmlns:a16="http://schemas.microsoft.com/office/drawing/2014/main" id="{82800CD3-00B4-46C9-81B4-4601E505BC0E}"/>
              </a:ext>
            </a:extLst>
          </p:cNvPr>
          <p:cNvSpPr txBox="1"/>
          <p:nvPr/>
        </p:nvSpPr>
        <p:spPr>
          <a:xfrm>
            <a:off x="313440" y="5825056"/>
            <a:ext cx="3894666" cy="523220"/>
          </a:xfrm>
          <a:prstGeom prst="rect">
            <a:avLst/>
          </a:prstGeom>
          <a:solidFill>
            <a:schemeClr val="bg1"/>
          </a:solidFill>
        </p:spPr>
        <p:txBody>
          <a:bodyPr wrap="square" rtlCol="0">
            <a:spAutoFit/>
          </a:bodyPr>
          <a:lstStyle/>
          <a:p>
            <a:r>
              <a:rPr lang="en-US" sz="1400" u="sng" dirty="0">
                <a:latin typeface="Arial" panose="020B0604020202020204" pitchFamily="34" charset="0"/>
                <a:cs typeface="Arial" panose="020B0604020202020204" pitchFamily="34" charset="0"/>
              </a:rPr>
              <a:t>Results less sure:</a:t>
            </a:r>
          </a:p>
          <a:p>
            <a:r>
              <a:rPr lang="en-US" sz="1400" dirty="0">
                <a:latin typeface="Arial" panose="020B0604020202020204" pitchFamily="34" charset="0"/>
                <a:cs typeface="Arial" panose="020B0604020202020204" pitchFamily="34" charset="0"/>
              </a:rPr>
              <a:t>Only 3 HVB vac fails in modeling</a:t>
            </a:r>
          </a:p>
        </p:txBody>
      </p:sp>
      <p:pic>
        <p:nvPicPr>
          <p:cNvPr id="8" name="Picture 7">
            <a:extLst>
              <a:ext uri="{FF2B5EF4-FFF2-40B4-BE49-F238E27FC236}">
                <a16:creationId xmlns:a16="http://schemas.microsoft.com/office/drawing/2014/main" id="{346BA810-D46C-42C8-A87F-5249CE103B5F}"/>
              </a:ext>
            </a:extLst>
          </p:cNvPr>
          <p:cNvPicPr>
            <a:picLocks noChangeAspect="1"/>
          </p:cNvPicPr>
          <p:nvPr/>
        </p:nvPicPr>
        <p:blipFill>
          <a:blip r:embed="rId3"/>
          <a:stretch>
            <a:fillRect/>
          </a:stretch>
        </p:blipFill>
        <p:spPr>
          <a:xfrm>
            <a:off x="6141680" y="1011905"/>
            <a:ext cx="4891385" cy="3157933"/>
          </a:xfrm>
          <a:prstGeom prst="rect">
            <a:avLst/>
          </a:prstGeom>
        </p:spPr>
      </p:pic>
      <p:pic>
        <p:nvPicPr>
          <p:cNvPr id="4" name="Picture 3">
            <a:extLst>
              <a:ext uri="{FF2B5EF4-FFF2-40B4-BE49-F238E27FC236}">
                <a16:creationId xmlns:a16="http://schemas.microsoft.com/office/drawing/2014/main" id="{97A7275E-931F-4EA5-AF8E-5B184740CF53}"/>
              </a:ext>
            </a:extLst>
          </p:cNvPr>
          <p:cNvPicPr>
            <a:picLocks noChangeAspect="1"/>
          </p:cNvPicPr>
          <p:nvPr/>
        </p:nvPicPr>
        <p:blipFill>
          <a:blip r:embed="rId4"/>
          <a:stretch>
            <a:fillRect/>
          </a:stretch>
        </p:blipFill>
        <p:spPr>
          <a:xfrm>
            <a:off x="6832065" y="3843851"/>
            <a:ext cx="3619500" cy="2941320"/>
          </a:xfrm>
          <a:prstGeom prst="rect">
            <a:avLst/>
          </a:prstGeom>
        </p:spPr>
      </p:pic>
    </p:spTree>
    <p:extLst>
      <p:ext uri="{BB962C8B-B14F-4D97-AF65-F5344CB8AC3E}">
        <p14:creationId xmlns:p14="http://schemas.microsoft.com/office/powerpoint/2010/main" val="14777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2857-262D-4037-BF05-EABCAF50B456}"/>
              </a:ext>
            </a:extLst>
          </p:cNvPr>
          <p:cNvSpPr>
            <a:spLocks noGrp="1"/>
          </p:cNvSpPr>
          <p:nvPr>
            <p:ph type="title"/>
          </p:nvPr>
        </p:nvSpPr>
        <p:spPr/>
        <p:txBody>
          <a:bodyPr/>
          <a:lstStyle/>
          <a:p>
            <a:r>
              <a:rPr lang="en-US" dirty="0"/>
              <a:t>Important operations</a:t>
            </a:r>
          </a:p>
        </p:txBody>
      </p:sp>
      <p:sp>
        <p:nvSpPr>
          <p:cNvPr id="3" name="Slide Number Placeholder 2">
            <a:extLst>
              <a:ext uri="{FF2B5EF4-FFF2-40B4-BE49-F238E27FC236}">
                <a16:creationId xmlns:a16="http://schemas.microsoft.com/office/drawing/2014/main" id="{14D65C76-1E47-4289-A590-083F23A41CA8}"/>
              </a:ext>
            </a:extLst>
          </p:cNvPr>
          <p:cNvSpPr>
            <a:spLocks noGrp="1"/>
          </p:cNvSpPr>
          <p:nvPr>
            <p:ph type="sldNum" sz="quarter" idx="10"/>
          </p:nvPr>
        </p:nvSpPr>
        <p:spPr/>
        <p:txBody>
          <a:bodyPr/>
          <a:lstStyle/>
          <a:p>
            <a:fld id="{4FAB73BC-B049-4115-A692-8D63A059BFB8}" type="slidenum">
              <a:rPr lang="en-US" smtClean="0"/>
              <a:pPr/>
              <a:t>15</a:t>
            </a:fld>
            <a:endParaRPr lang="en-US" dirty="0"/>
          </a:p>
        </p:txBody>
      </p:sp>
      <p:sp>
        <p:nvSpPr>
          <p:cNvPr id="4" name="Content Placeholder 3">
            <a:extLst>
              <a:ext uri="{FF2B5EF4-FFF2-40B4-BE49-F238E27FC236}">
                <a16:creationId xmlns:a16="http://schemas.microsoft.com/office/drawing/2014/main" id="{FC19738D-DE86-4E09-BE83-FDDFBB65D8BB}"/>
              </a:ext>
            </a:extLst>
          </p:cNvPr>
          <p:cNvSpPr>
            <a:spLocks noGrp="1"/>
          </p:cNvSpPr>
          <p:nvPr>
            <p:ph sz="quarter" idx="11"/>
          </p:nvPr>
        </p:nvSpPr>
        <p:spPr>
          <a:xfrm>
            <a:off x="618541" y="1418936"/>
            <a:ext cx="4149401" cy="4610100"/>
          </a:xfrm>
        </p:spPr>
        <p:txBody>
          <a:bodyPr/>
          <a:lstStyle/>
          <a:p>
            <a:r>
              <a:rPr lang="en-US" dirty="0"/>
              <a:t>Compare operations important for differentiating</a:t>
            </a:r>
          </a:p>
          <a:p>
            <a:pPr marL="342900" indent="-342900">
              <a:buFont typeface="Arial" panose="020B0604020202020204" pitchFamily="34" charset="0"/>
              <a:buChar char="•"/>
            </a:pPr>
            <a:r>
              <a:rPr lang="en-US" sz="2000" dirty="0"/>
              <a:t>HVB from normal (Yellow)</a:t>
            </a:r>
          </a:p>
          <a:p>
            <a:pPr marL="342900" indent="-342900">
              <a:buFont typeface="Arial" panose="020B0604020202020204" pitchFamily="34" charset="0"/>
              <a:buChar char="•"/>
            </a:pPr>
            <a:r>
              <a:rPr lang="en-US" sz="2000" dirty="0"/>
              <a:t>HVB wall from HVB vac (Blue)</a:t>
            </a:r>
          </a:p>
          <a:p>
            <a:pPr marL="342900" indent="-342900">
              <a:buFont typeface="Arial" panose="020B0604020202020204" pitchFamily="34" charset="0"/>
              <a:buChar char="•"/>
            </a:pPr>
            <a:endParaRPr lang="en-US" sz="2000" dirty="0"/>
          </a:p>
          <a:p>
            <a:endParaRPr lang="en-US" sz="2000" dirty="0"/>
          </a:p>
        </p:txBody>
      </p:sp>
      <p:pic>
        <p:nvPicPr>
          <p:cNvPr id="5" name="Picture 4">
            <a:extLst>
              <a:ext uri="{FF2B5EF4-FFF2-40B4-BE49-F238E27FC236}">
                <a16:creationId xmlns:a16="http://schemas.microsoft.com/office/drawing/2014/main" id="{060C3150-B7EB-4BB5-A5B6-7ED548A828B1}"/>
              </a:ext>
            </a:extLst>
          </p:cNvPr>
          <p:cNvPicPr>
            <a:picLocks noChangeAspect="1"/>
          </p:cNvPicPr>
          <p:nvPr/>
        </p:nvPicPr>
        <p:blipFill>
          <a:blip r:embed="rId2"/>
          <a:stretch>
            <a:fillRect/>
          </a:stretch>
        </p:blipFill>
        <p:spPr>
          <a:xfrm>
            <a:off x="5157861" y="316675"/>
            <a:ext cx="6789420" cy="6050280"/>
          </a:xfrm>
          <a:prstGeom prst="rect">
            <a:avLst/>
          </a:prstGeom>
          <a:solidFill>
            <a:schemeClr val="bg1"/>
          </a:solidFill>
        </p:spPr>
      </p:pic>
    </p:spTree>
    <p:extLst>
      <p:ext uri="{BB962C8B-B14F-4D97-AF65-F5344CB8AC3E}">
        <p14:creationId xmlns:p14="http://schemas.microsoft.com/office/powerpoint/2010/main" val="23331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F391-2F0C-48FD-B568-6E40880A0903}"/>
              </a:ext>
            </a:extLst>
          </p:cNvPr>
          <p:cNvSpPr>
            <a:spLocks noGrp="1"/>
          </p:cNvSpPr>
          <p:nvPr>
            <p:ph type="title"/>
          </p:nvPr>
        </p:nvSpPr>
        <p:spPr>
          <a:xfrm>
            <a:off x="749170" y="943075"/>
            <a:ext cx="10096500" cy="774779"/>
          </a:xfrm>
        </p:spPr>
        <p:txBody>
          <a:bodyPr/>
          <a:lstStyle/>
          <a:p>
            <a:r>
              <a:rPr lang="en-US" dirty="0"/>
              <a:t>Funding</a:t>
            </a:r>
          </a:p>
        </p:txBody>
      </p:sp>
      <p:sp>
        <p:nvSpPr>
          <p:cNvPr id="3" name="Slide Number Placeholder 2">
            <a:extLst>
              <a:ext uri="{FF2B5EF4-FFF2-40B4-BE49-F238E27FC236}">
                <a16:creationId xmlns:a16="http://schemas.microsoft.com/office/drawing/2014/main" id="{1A76D991-D956-48B1-9549-6257277F1C02}"/>
              </a:ext>
            </a:extLst>
          </p:cNvPr>
          <p:cNvSpPr>
            <a:spLocks noGrp="1"/>
          </p:cNvSpPr>
          <p:nvPr>
            <p:ph type="sldNum" sz="quarter" idx="10"/>
          </p:nvPr>
        </p:nvSpPr>
        <p:spPr/>
        <p:txBody>
          <a:bodyPr/>
          <a:lstStyle/>
          <a:p>
            <a:fld id="{4FAB73BC-B049-4115-A692-8D63A059BFB8}" type="slidenum">
              <a:rPr lang="en-US" smtClean="0"/>
              <a:pPr/>
              <a:t>16</a:t>
            </a:fld>
            <a:endParaRPr lang="en-US" dirty="0"/>
          </a:p>
        </p:txBody>
      </p:sp>
      <p:sp>
        <p:nvSpPr>
          <p:cNvPr id="4" name="Content Placeholder 3">
            <a:extLst>
              <a:ext uri="{FF2B5EF4-FFF2-40B4-BE49-F238E27FC236}">
                <a16:creationId xmlns:a16="http://schemas.microsoft.com/office/drawing/2014/main" id="{3CF3F079-F96E-44DB-8DB8-4549089B5B7E}"/>
              </a:ext>
            </a:extLst>
          </p:cNvPr>
          <p:cNvSpPr>
            <a:spLocks noGrp="1"/>
          </p:cNvSpPr>
          <p:nvPr>
            <p:ph sz="quarter" idx="11"/>
          </p:nvPr>
        </p:nvSpPr>
        <p:spPr>
          <a:xfrm>
            <a:off x="244719" y="943075"/>
            <a:ext cx="11702562" cy="5327096"/>
          </a:xfrm>
        </p:spPr>
        <p:txBody>
          <a:bodyPr/>
          <a:lstStyle/>
          <a:p>
            <a:endParaRPr lang="en-US" dirty="0"/>
          </a:p>
          <a:p>
            <a:pPr marL="342900" indent="-342900">
              <a:buFont typeface="Arial" panose="020B0604020202020204" pitchFamily="34" charset="0"/>
              <a:buChar char="•"/>
            </a:pPr>
            <a:endParaRPr lang="en-US" dirty="0"/>
          </a:p>
          <a:p>
            <a:endParaRPr lang="en-US" dirty="0"/>
          </a:p>
        </p:txBody>
      </p:sp>
      <p:sp>
        <p:nvSpPr>
          <p:cNvPr id="9" name="Content Placeholder 2">
            <a:extLst>
              <a:ext uri="{FF2B5EF4-FFF2-40B4-BE49-F238E27FC236}">
                <a16:creationId xmlns:a16="http://schemas.microsoft.com/office/drawing/2014/main" id="{FE6FBE2D-4558-41CB-A363-BC9965DB24F6}"/>
              </a:ext>
            </a:extLst>
          </p:cNvPr>
          <p:cNvSpPr txBox="1">
            <a:spLocks/>
          </p:cNvSpPr>
          <p:nvPr/>
        </p:nvSpPr>
        <p:spPr>
          <a:xfrm>
            <a:off x="644703" y="2333337"/>
            <a:ext cx="10902593" cy="187476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rgbClr val="7030A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030A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030A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030A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030A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tx2">
                    <a:lumMod val="75000"/>
                  </a:schemeClr>
                </a:solidFill>
                <a:latin typeface="Arial" panose="020B0604020202020204" pitchFamily="34" charset="0"/>
                <a:cs typeface="Arial" panose="020B0604020202020204" pitchFamily="34" charset="0"/>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p>
        </p:txBody>
      </p:sp>
    </p:spTree>
    <p:extLst>
      <p:ext uri="{BB962C8B-B14F-4D97-AF65-F5344CB8AC3E}">
        <p14:creationId xmlns:p14="http://schemas.microsoft.com/office/powerpoint/2010/main" val="296498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91FC6-E944-419A-9615-3BE6FEB05DC4}"/>
              </a:ext>
            </a:extLst>
          </p:cNvPr>
          <p:cNvSpPr>
            <a:spLocks noGrp="1"/>
          </p:cNvSpPr>
          <p:nvPr>
            <p:ph type="title"/>
          </p:nvPr>
        </p:nvSpPr>
        <p:spPr>
          <a:xfrm>
            <a:off x="1178378" y="671238"/>
            <a:ext cx="10096500" cy="774779"/>
          </a:xfrm>
        </p:spPr>
        <p:txBody>
          <a:bodyPr/>
          <a:lstStyle/>
          <a:p>
            <a:r>
              <a:rPr lang="en-US" dirty="0"/>
              <a:t>To be covered</a:t>
            </a:r>
          </a:p>
        </p:txBody>
      </p:sp>
      <p:sp>
        <p:nvSpPr>
          <p:cNvPr id="3" name="Slide Number Placeholder 2">
            <a:extLst>
              <a:ext uri="{FF2B5EF4-FFF2-40B4-BE49-F238E27FC236}">
                <a16:creationId xmlns:a16="http://schemas.microsoft.com/office/drawing/2014/main" id="{19ECD89F-281C-4489-9114-CC1C41706954}"/>
              </a:ext>
            </a:extLst>
          </p:cNvPr>
          <p:cNvSpPr>
            <a:spLocks noGrp="1"/>
          </p:cNvSpPr>
          <p:nvPr>
            <p:ph type="sldNum" sz="quarter" idx="10"/>
          </p:nvPr>
        </p:nvSpPr>
        <p:spPr/>
        <p:txBody>
          <a:bodyPr/>
          <a:lstStyle/>
          <a:p>
            <a:fld id="{4FAB73BC-B049-4115-A692-8D63A059BFB8}" type="slidenum">
              <a:rPr lang="en-US" smtClean="0"/>
              <a:pPr/>
              <a:t>2</a:t>
            </a:fld>
            <a:endParaRPr lang="en-US" dirty="0"/>
          </a:p>
        </p:txBody>
      </p:sp>
      <p:sp>
        <p:nvSpPr>
          <p:cNvPr id="4" name="Content Placeholder 3">
            <a:extLst>
              <a:ext uri="{FF2B5EF4-FFF2-40B4-BE49-F238E27FC236}">
                <a16:creationId xmlns:a16="http://schemas.microsoft.com/office/drawing/2014/main" id="{4A2DF226-289F-40EA-A1BA-5CDFA3CE5C17}"/>
              </a:ext>
            </a:extLst>
          </p:cNvPr>
          <p:cNvSpPr>
            <a:spLocks noGrp="1"/>
          </p:cNvSpPr>
          <p:nvPr>
            <p:ph sz="quarter" idx="11"/>
          </p:nvPr>
        </p:nvSpPr>
        <p:spPr>
          <a:xfrm>
            <a:off x="1504950" y="1746418"/>
            <a:ext cx="6901932" cy="4610100"/>
          </a:xfrm>
        </p:spPr>
        <p:txBody>
          <a:bodyPr/>
          <a:lstStyle/>
          <a:p>
            <a:pPr marL="342900" indent="-342900">
              <a:buFont typeface="Arial" panose="020B0604020202020204" pitchFamily="34" charset="0"/>
              <a:buChar char="•"/>
            </a:pPr>
            <a:r>
              <a:rPr lang="en-US" dirty="0"/>
              <a:t>Analysis Overview</a:t>
            </a:r>
          </a:p>
          <a:p>
            <a:pPr marL="342900" indent="-342900">
              <a:buFont typeface="Arial" panose="020B0604020202020204" pitchFamily="34" charset="0"/>
              <a:buChar char="•"/>
            </a:pPr>
            <a:r>
              <a:rPr lang="en-US" dirty="0"/>
              <a:t>Challenges and value</a:t>
            </a:r>
          </a:p>
          <a:p>
            <a:pPr marL="342900" indent="-342900">
              <a:buFont typeface="Arial" panose="020B0604020202020204" pitchFamily="34" charset="0"/>
              <a:buChar char="•"/>
            </a:pPr>
            <a:r>
              <a:rPr lang="en-US" dirty="0"/>
              <a:t>Method</a:t>
            </a:r>
          </a:p>
          <a:p>
            <a:pPr marL="342900" indent="-342900">
              <a:buFont typeface="Arial" panose="020B0604020202020204" pitchFamily="34" charset="0"/>
              <a:buChar char="•"/>
            </a:pPr>
            <a:r>
              <a:rPr lang="en-US" dirty="0"/>
              <a:t>Analysis Results</a:t>
            </a:r>
          </a:p>
          <a:p>
            <a:endParaRPr lang="en-US" dirty="0"/>
          </a:p>
        </p:txBody>
      </p:sp>
      <p:pic>
        <p:nvPicPr>
          <p:cNvPr id="5" name="Picture 4">
            <a:extLst>
              <a:ext uri="{FF2B5EF4-FFF2-40B4-BE49-F238E27FC236}">
                <a16:creationId xmlns:a16="http://schemas.microsoft.com/office/drawing/2014/main" id="{1F6D9638-95C5-4BAD-8D69-AE319F7174B1}"/>
              </a:ext>
            </a:extLst>
          </p:cNvPr>
          <p:cNvPicPr>
            <a:picLocks noChangeAspect="1"/>
          </p:cNvPicPr>
          <p:nvPr/>
        </p:nvPicPr>
        <p:blipFill>
          <a:blip r:embed="rId2"/>
          <a:stretch>
            <a:fillRect/>
          </a:stretch>
        </p:blipFill>
        <p:spPr>
          <a:xfrm>
            <a:off x="5238360" y="1746418"/>
            <a:ext cx="3709698" cy="2676282"/>
          </a:xfrm>
          <a:prstGeom prst="rect">
            <a:avLst/>
          </a:prstGeom>
        </p:spPr>
      </p:pic>
    </p:spTree>
    <p:extLst>
      <p:ext uri="{BB962C8B-B14F-4D97-AF65-F5344CB8AC3E}">
        <p14:creationId xmlns:p14="http://schemas.microsoft.com/office/powerpoint/2010/main" val="389352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F391-2F0C-48FD-B568-6E40880A0903}"/>
              </a:ext>
            </a:extLst>
          </p:cNvPr>
          <p:cNvSpPr>
            <a:spLocks noGrp="1"/>
          </p:cNvSpPr>
          <p:nvPr>
            <p:ph type="title"/>
          </p:nvPr>
        </p:nvSpPr>
        <p:spPr>
          <a:xfrm>
            <a:off x="982435" y="326572"/>
            <a:ext cx="10096500" cy="774779"/>
          </a:xfrm>
        </p:spPr>
        <p:txBody>
          <a:bodyPr/>
          <a:lstStyle/>
          <a:p>
            <a:r>
              <a:rPr lang="en-US" dirty="0"/>
              <a:t>Analysis overview</a:t>
            </a:r>
          </a:p>
        </p:txBody>
      </p:sp>
      <p:sp>
        <p:nvSpPr>
          <p:cNvPr id="3" name="Slide Number Placeholder 2">
            <a:extLst>
              <a:ext uri="{FF2B5EF4-FFF2-40B4-BE49-F238E27FC236}">
                <a16:creationId xmlns:a16="http://schemas.microsoft.com/office/drawing/2014/main" id="{1A76D991-D956-48B1-9549-6257277F1C02}"/>
              </a:ext>
            </a:extLst>
          </p:cNvPr>
          <p:cNvSpPr>
            <a:spLocks noGrp="1"/>
          </p:cNvSpPr>
          <p:nvPr>
            <p:ph type="sldNum" sz="quarter" idx="10"/>
          </p:nvPr>
        </p:nvSpPr>
        <p:spPr/>
        <p:txBody>
          <a:bodyPr/>
          <a:lstStyle/>
          <a:p>
            <a:fld id="{4FAB73BC-B049-4115-A692-8D63A059BFB8}" type="slidenum">
              <a:rPr lang="en-US" smtClean="0"/>
              <a:pPr/>
              <a:t>3</a:t>
            </a:fld>
            <a:endParaRPr lang="en-US" dirty="0"/>
          </a:p>
        </p:txBody>
      </p:sp>
      <p:sp>
        <p:nvSpPr>
          <p:cNvPr id="4" name="Content Placeholder 3">
            <a:extLst>
              <a:ext uri="{FF2B5EF4-FFF2-40B4-BE49-F238E27FC236}">
                <a16:creationId xmlns:a16="http://schemas.microsoft.com/office/drawing/2014/main" id="{3CF3F079-F96E-44DB-8DB8-4549089B5B7E}"/>
              </a:ext>
            </a:extLst>
          </p:cNvPr>
          <p:cNvSpPr>
            <a:spLocks noGrp="1"/>
          </p:cNvSpPr>
          <p:nvPr>
            <p:ph sz="quarter" idx="11"/>
          </p:nvPr>
        </p:nvSpPr>
        <p:spPr>
          <a:xfrm>
            <a:off x="898281" y="1269646"/>
            <a:ext cx="11049000" cy="4610100"/>
          </a:xfrm>
        </p:spPr>
        <p:txBody>
          <a:bodyPr/>
          <a:lstStyle/>
          <a:p>
            <a:pPr marL="342900" indent="-342900">
              <a:buFont typeface="Arial" panose="020B0604020202020204" pitchFamily="34" charset="0"/>
              <a:buChar char="•"/>
            </a:pPr>
            <a:r>
              <a:rPr lang="en-US" dirty="0"/>
              <a:t>Goal of the analysis is to determine which manufacturing process parameters contribute most to specific end-of-line testing failures</a:t>
            </a:r>
          </a:p>
          <a:p>
            <a:pPr marL="342900" indent="-342900">
              <a:buFont typeface="Arial" panose="020B0604020202020204" pitchFamily="34" charset="0"/>
              <a:buChar char="•"/>
            </a:pPr>
            <a:r>
              <a:rPr lang="en-US" dirty="0"/>
              <a:t>Data collected during the neutron generator (NG) manufacturing process is studied to determine which manufacturing operations contribute most two different types of end-of-line test failures</a:t>
            </a:r>
          </a:p>
          <a:p>
            <a:pPr marL="726948" lvl="1" indent="-342900">
              <a:buFont typeface="Arial" panose="020B0604020202020204" pitchFamily="34" charset="0"/>
              <a:buChar char="•"/>
            </a:pPr>
            <a:r>
              <a:rPr lang="en-US" dirty="0"/>
              <a:t>High Voltage Breakdown (HVB) </a:t>
            </a:r>
          </a:p>
          <a:p>
            <a:pPr marL="909828" lvl="2" indent="-342900">
              <a:buFont typeface="Arial" panose="020B0604020202020204" pitchFamily="34" charset="0"/>
              <a:buChar char="•"/>
            </a:pPr>
            <a:r>
              <a:rPr lang="en-US" dirty="0"/>
              <a:t>External to the NG (HVB wall)</a:t>
            </a:r>
          </a:p>
          <a:p>
            <a:pPr marL="909828" lvl="2" indent="-342900">
              <a:buFont typeface="Arial" panose="020B0604020202020204" pitchFamily="34" charset="0"/>
              <a:buChar char="•"/>
            </a:pPr>
            <a:r>
              <a:rPr lang="en-US" dirty="0"/>
              <a:t>Internal to the NG (HVB vac)</a:t>
            </a:r>
          </a:p>
          <a:p>
            <a:pPr marL="342900" indent="-342900">
              <a:buFont typeface="Arial" panose="020B0604020202020204" pitchFamily="34" charset="0"/>
              <a:buChar char="•"/>
            </a:pPr>
            <a:r>
              <a:rPr lang="en-US" dirty="0"/>
              <a:t>The analysis methodology presented was developed using NG manufacturing data but can be applied to any manufacturing process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9019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F391-2F0C-48FD-B568-6E40880A0903}"/>
              </a:ext>
            </a:extLst>
          </p:cNvPr>
          <p:cNvSpPr>
            <a:spLocks noGrp="1"/>
          </p:cNvSpPr>
          <p:nvPr>
            <p:ph type="title"/>
          </p:nvPr>
        </p:nvSpPr>
        <p:spPr>
          <a:xfrm>
            <a:off x="1047750" y="233611"/>
            <a:ext cx="10096500" cy="774779"/>
          </a:xfrm>
        </p:spPr>
        <p:txBody>
          <a:bodyPr/>
          <a:lstStyle/>
          <a:p>
            <a:r>
              <a:rPr lang="en-US" dirty="0"/>
              <a:t>Challenges and value</a:t>
            </a:r>
          </a:p>
        </p:txBody>
      </p:sp>
      <p:sp>
        <p:nvSpPr>
          <p:cNvPr id="3" name="Slide Number Placeholder 2">
            <a:extLst>
              <a:ext uri="{FF2B5EF4-FFF2-40B4-BE49-F238E27FC236}">
                <a16:creationId xmlns:a16="http://schemas.microsoft.com/office/drawing/2014/main" id="{1A76D991-D956-48B1-9549-6257277F1C02}"/>
              </a:ext>
            </a:extLst>
          </p:cNvPr>
          <p:cNvSpPr>
            <a:spLocks noGrp="1"/>
          </p:cNvSpPr>
          <p:nvPr>
            <p:ph type="sldNum" sz="quarter" idx="10"/>
          </p:nvPr>
        </p:nvSpPr>
        <p:spPr/>
        <p:txBody>
          <a:bodyPr/>
          <a:lstStyle/>
          <a:p>
            <a:fld id="{4FAB73BC-B049-4115-A692-8D63A059BFB8}" type="slidenum">
              <a:rPr lang="en-US" smtClean="0"/>
              <a:pPr/>
              <a:t>4</a:t>
            </a:fld>
            <a:endParaRPr lang="en-US" dirty="0"/>
          </a:p>
        </p:txBody>
      </p:sp>
      <p:sp>
        <p:nvSpPr>
          <p:cNvPr id="4" name="Content Placeholder 3">
            <a:extLst>
              <a:ext uri="{FF2B5EF4-FFF2-40B4-BE49-F238E27FC236}">
                <a16:creationId xmlns:a16="http://schemas.microsoft.com/office/drawing/2014/main" id="{3CF3F079-F96E-44DB-8DB8-4549089B5B7E}"/>
              </a:ext>
            </a:extLst>
          </p:cNvPr>
          <p:cNvSpPr>
            <a:spLocks noGrp="1"/>
          </p:cNvSpPr>
          <p:nvPr>
            <p:ph sz="quarter" idx="11"/>
          </p:nvPr>
        </p:nvSpPr>
        <p:spPr>
          <a:xfrm>
            <a:off x="898281" y="1123950"/>
            <a:ext cx="11049000" cy="4610100"/>
          </a:xfrm>
        </p:spPr>
        <p:txBody>
          <a:bodyPr/>
          <a:lstStyle/>
          <a:p>
            <a:pPr marL="342900" indent="-342900">
              <a:buFont typeface="Arial" panose="020B0604020202020204" pitchFamily="34" charset="0"/>
              <a:buChar char="•"/>
            </a:pPr>
            <a:r>
              <a:rPr lang="en-US" dirty="0"/>
              <a:t>Challenges</a:t>
            </a:r>
          </a:p>
          <a:p>
            <a:pPr marL="726948" lvl="1" indent="-342900">
              <a:buFont typeface="Arial" panose="020B0604020202020204" pitchFamily="34" charset="0"/>
              <a:buChar char="•"/>
            </a:pPr>
            <a:r>
              <a:rPr lang="en-US" dirty="0"/>
              <a:t>Complexity manufacturing process</a:t>
            </a:r>
          </a:p>
          <a:p>
            <a:pPr marL="726948" lvl="1" indent="-342900">
              <a:buFont typeface="Arial" panose="020B0604020202020204" pitchFamily="34" charset="0"/>
              <a:buChar char="•"/>
            </a:pPr>
            <a:r>
              <a:rPr lang="en-US" dirty="0"/>
              <a:t>Validity of hypothesis that the data collected during the manufacturing process for process control purposes contains signal that can be extracted by multivariate methods to predict which units will fail for specific reasons during post manufacturing quality testing</a:t>
            </a:r>
          </a:p>
          <a:p>
            <a:pPr marL="726948"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Value</a:t>
            </a:r>
          </a:p>
          <a:p>
            <a:pPr marL="726948" lvl="1" indent="-342900">
              <a:buFont typeface="Arial" panose="020B0604020202020204" pitchFamily="34" charset="0"/>
              <a:buChar char="•"/>
            </a:pPr>
            <a:r>
              <a:rPr lang="en-US" dirty="0"/>
              <a:t>The ability to predict which units being manufactured will later fail for specific reasons using data collected during manufacturing enables</a:t>
            </a:r>
          </a:p>
          <a:p>
            <a:pPr marL="909828" lvl="2" indent="-342900">
              <a:buFont typeface="Arial" panose="020B0604020202020204" pitchFamily="34" charset="0"/>
              <a:buChar char="•"/>
            </a:pPr>
            <a:r>
              <a:rPr lang="en-US" dirty="0"/>
              <a:t>operation specific optimization to reduce end-of-line material loss</a:t>
            </a:r>
          </a:p>
          <a:p>
            <a:pPr marL="909828" lvl="2" indent="-342900">
              <a:buFont typeface="Arial" panose="020B0604020202020204" pitchFamily="34" charset="0"/>
              <a:buChar char="•"/>
            </a:pPr>
            <a:r>
              <a:rPr lang="en-US" dirty="0"/>
              <a:t>development of in-line scrapping criteria to eliminate further processing of material destined to fail</a:t>
            </a:r>
          </a:p>
          <a:p>
            <a:pPr marL="909828"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7250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F391-2F0C-48FD-B568-6E40880A0903}"/>
              </a:ext>
            </a:extLst>
          </p:cNvPr>
          <p:cNvSpPr>
            <a:spLocks noGrp="1"/>
          </p:cNvSpPr>
          <p:nvPr>
            <p:ph type="title"/>
          </p:nvPr>
        </p:nvSpPr>
        <p:spPr>
          <a:xfrm>
            <a:off x="1047750" y="233611"/>
            <a:ext cx="10096500" cy="774779"/>
          </a:xfrm>
        </p:spPr>
        <p:txBody>
          <a:bodyPr/>
          <a:lstStyle/>
          <a:p>
            <a:r>
              <a:rPr lang="en-US" dirty="0"/>
              <a:t>Multivariate modeling data</a:t>
            </a:r>
          </a:p>
        </p:txBody>
      </p:sp>
      <p:sp>
        <p:nvSpPr>
          <p:cNvPr id="3" name="Slide Number Placeholder 2">
            <a:extLst>
              <a:ext uri="{FF2B5EF4-FFF2-40B4-BE49-F238E27FC236}">
                <a16:creationId xmlns:a16="http://schemas.microsoft.com/office/drawing/2014/main" id="{1A76D991-D956-48B1-9549-6257277F1C02}"/>
              </a:ext>
            </a:extLst>
          </p:cNvPr>
          <p:cNvSpPr>
            <a:spLocks noGrp="1"/>
          </p:cNvSpPr>
          <p:nvPr>
            <p:ph type="sldNum" sz="quarter" idx="10"/>
          </p:nvPr>
        </p:nvSpPr>
        <p:spPr/>
        <p:txBody>
          <a:bodyPr/>
          <a:lstStyle/>
          <a:p>
            <a:fld id="{4FAB73BC-B049-4115-A692-8D63A059BFB8}" type="slidenum">
              <a:rPr lang="en-US" smtClean="0"/>
              <a:pPr/>
              <a:t>5</a:t>
            </a:fld>
            <a:endParaRPr lang="en-US" dirty="0"/>
          </a:p>
        </p:txBody>
      </p:sp>
      <p:sp>
        <p:nvSpPr>
          <p:cNvPr id="4" name="Content Placeholder 3">
            <a:extLst>
              <a:ext uri="{FF2B5EF4-FFF2-40B4-BE49-F238E27FC236}">
                <a16:creationId xmlns:a16="http://schemas.microsoft.com/office/drawing/2014/main" id="{3CF3F079-F96E-44DB-8DB8-4549089B5B7E}"/>
              </a:ext>
            </a:extLst>
          </p:cNvPr>
          <p:cNvSpPr>
            <a:spLocks noGrp="1"/>
          </p:cNvSpPr>
          <p:nvPr>
            <p:ph sz="quarter" idx="11"/>
          </p:nvPr>
        </p:nvSpPr>
        <p:spPr>
          <a:xfrm>
            <a:off x="898281" y="943075"/>
            <a:ext cx="11049000" cy="4610100"/>
          </a:xfrm>
        </p:spPr>
        <p:txBody>
          <a:bodyPr/>
          <a:lstStyle/>
          <a:p>
            <a:endParaRPr lang="en-US" dirty="0"/>
          </a:p>
          <a:p>
            <a:pPr marL="342900" indent="-342900">
              <a:buFont typeface="Arial" panose="020B0604020202020204" pitchFamily="34" charset="0"/>
              <a:buChar char="•"/>
            </a:pPr>
            <a:endParaRPr lang="en-US" dirty="0"/>
          </a:p>
          <a:p>
            <a:endParaRPr lang="en-US" dirty="0"/>
          </a:p>
        </p:txBody>
      </p:sp>
      <p:sp>
        <p:nvSpPr>
          <p:cNvPr id="7" name="TextBox 6">
            <a:extLst>
              <a:ext uri="{FF2B5EF4-FFF2-40B4-BE49-F238E27FC236}">
                <a16:creationId xmlns:a16="http://schemas.microsoft.com/office/drawing/2014/main" id="{68E6C2AD-B736-42D1-B933-ABD6182272ED}"/>
              </a:ext>
            </a:extLst>
          </p:cNvPr>
          <p:cNvSpPr txBox="1"/>
          <p:nvPr/>
        </p:nvSpPr>
        <p:spPr>
          <a:xfrm>
            <a:off x="898281" y="1095193"/>
            <a:ext cx="1069967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Modeling data for a unit consists of all data collected during manufacturing of the unit appended together to make a single 1Xn data array for each unit</a:t>
            </a:r>
          </a:p>
        </p:txBody>
      </p:sp>
      <p:grpSp>
        <p:nvGrpSpPr>
          <p:cNvPr id="8" name="Group 7">
            <a:extLst>
              <a:ext uri="{FF2B5EF4-FFF2-40B4-BE49-F238E27FC236}">
                <a16:creationId xmlns:a16="http://schemas.microsoft.com/office/drawing/2014/main" id="{E31A845E-0E1B-4F94-B6E8-FA73B632D5E5}"/>
              </a:ext>
            </a:extLst>
          </p:cNvPr>
          <p:cNvGrpSpPr/>
          <p:nvPr/>
        </p:nvGrpSpPr>
        <p:grpSpPr>
          <a:xfrm>
            <a:off x="4032121" y="2518134"/>
            <a:ext cx="7825515" cy="3816437"/>
            <a:chOff x="225838" y="1277308"/>
            <a:chExt cx="10434014" cy="5088583"/>
          </a:xfrm>
        </p:grpSpPr>
        <p:grpSp>
          <p:nvGrpSpPr>
            <p:cNvPr id="9" name="Group 8">
              <a:extLst>
                <a:ext uri="{FF2B5EF4-FFF2-40B4-BE49-F238E27FC236}">
                  <a16:creationId xmlns:a16="http://schemas.microsoft.com/office/drawing/2014/main" id="{3B85CEE5-F9E1-4C45-AE13-8B9DA96F3E39}"/>
                </a:ext>
              </a:extLst>
            </p:cNvPr>
            <p:cNvGrpSpPr/>
            <p:nvPr/>
          </p:nvGrpSpPr>
          <p:grpSpPr>
            <a:xfrm>
              <a:off x="225838" y="1633278"/>
              <a:ext cx="10434014" cy="4070960"/>
              <a:chOff x="282272" y="1738442"/>
              <a:chExt cx="10434014" cy="4070960"/>
            </a:xfrm>
          </p:grpSpPr>
          <p:grpSp>
            <p:nvGrpSpPr>
              <p:cNvPr id="13" name="Group 12">
                <a:extLst>
                  <a:ext uri="{FF2B5EF4-FFF2-40B4-BE49-F238E27FC236}">
                    <a16:creationId xmlns:a16="http://schemas.microsoft.com/office/drawing/2014/main" id="{21DECC4E-59DE-43F3-A769-6A378C709DF2}"/>
                  </a:ext>
                </a:extLst>
              </p:cNvPr>
              <p:cNvGrpSpPr/>
              <p:nvPr/>
            </p:nvGrpSpPr>
            <p:grpSpPr>
              <a:xfrm>
                <a:off x="282273" y="1738442"/>
                <a:ext cx="6621108" cy="2377304"/>
                <a:chOff x="931202" y="1425677"/>
                <a:chExt cx="6621108" cy="2377304"/>
              </a:xfrm>
            </p:grpSpPr>
            <p:sp>
              <p:nvSpPr>
                <p:cNvPr id="16" name="Freeform: Shape 15">
                  <a:extLst>
                    <a:ext uri="{FF2B5EF4-FFF2-40B4-BE49-F238E27FC236}">
                      <a16:creationId xmlns:a16="http://schemas.microsoft.com/office/drawing/2014/main" id="{1AB74A44-5144-4EFA-BF65-CD392D33678B}"/>
                    </a:ext>
                  </a:extLst>
                </p:cNvPr>
                <p:cNvSpPr/>
                <p:nvPr/>
              </p:nvSpPr>
              <p:spPr>
                <a:xfrm>
                  <a:off x="931202" y="2628511"/>
                  <a:ext cx="6621107" cy="1174470"/>
                </a:xfrm>
                <a:custGeom>
                  <a:avLst/>
                  <a:gdLst>
                    <a:gd name="connsiteX0" fmla="*/ 0 w 4080387"/>
                    <a:gd name="connsiteY0" fmla="*/ 334297 h 481781"/>
                    <a:gd name="connsiteX1" fmla="*/ 49162 w 4080387"/>
                    <a:gd name="connsiteY1" fmla="*/ 373626 h 481781"/>
                    <a:gd name="connsiteX2" fmla="*/ 78658 w 4080387"/>
                    <a:gd name="connsiteY2" fmla="*/ 403123 h 481781"/>
                    <a:gd name="connsiteX3" fmla="*/ 108155 w 4080387"/>
                    <a:gd name="connsiteY3" fmla="*/ 422787 h 481781"/>
                    <a:gd name="connsiteX4" fmla="*/ 176981 w 4080387"/>
                    <a:gd name="connsiteY4" fmla="*/ 471949 h 481781"/>
                    <a:gd name="connsiteX5" fmla="*/ 206478 w 4080387"/>
                    <a:gd name="connsiteY5" fmla="*/ 481781 h 481781"/>
                    <a:gd name="connsiteX6" fmla="*/ 235974 w 4080387"/>
                    <a:gd name="connsiteY6" fmla="*/ 471949 h 481781"/>
                    <a:gd name="connsiteX7" fmla="*/ 294968 w 4080387"/>
                    <a:gd name="connsiteY7" fmla="*/ 432620 h 481781"/>
                    <a:gd name="connsiteX8" fmla="*/ 324465 w 4080387"/>
                    <a:gd name="connsiteY8" fmla="*/ 422787 h 481781"/>
                    <a:gd name="connsiteX9" fmla="*/ 353962 w 4080387"/>
                    <a:gd name="connsiteY9" fmla="*/ 393291 h 481781"/>
                    <a:gd name="connsiteX10" fmla="*/ 383458 w 4080387"/>
                    <a:gd name="connsiteY10" fmla="*/ 383458 h 481781"/>
                    <a:gd name="connsiteX11" fmla="*/ 412955 w 4080387"/>
                    <a:gd name="connsiteY11" fmla="*/ 363794 h 481781"/>
                    <a:gd name="connsiteX12" fmla="*/ 452284 w 4080387"/>
                    <a:gd name="connsiteY12" fmla="*/ 304800 h 481781"/>
                    <a:gd name="connsiteX13" fmla="*/ 471949 w 4080387"/>
                    <a:gd name="connsiteY13" fmla="*/ 245807 h 481781"/>
                    <a:gd name="connsiteX14" fmla="*/ 481781 w 4080387"/>
                    <a:gd name="connsiteY14" fmla="*/ 216310 h 481781"/>
                    <a:gd name="connsiteX15" fmla="*/ 501445 w 4080387"/>
                    <a:gd name="connsiteY15" fmla="*/ 137652 h 481781"/>
                    <a:gd name="connsiteX16" fmla="*/ 521110 w 4080387"/>
                    <a:gd name="connsiteY16" fmla="*/ 108155 h 481781"/>
                    <a:gd name="connsiteX17" fmla="*/ 530942 w 4080387"/>
                    <a:gd name="connsiteY17" fmla="*/ 78658 h 481781"/>
                    <a:gd name="connsiteX18" fmla="*/ 580103 w 4080387"/>
                    <a:gd name="connsiteY18" fmla="*/ 19665 h 481781"/>
                    <a:gd name="connsiteX19" fmla="*/ 619433 w 4080387"/>
                    <a:gd name="connsiteY19" fmla="*/ 0 h 481781"/>
                    <a:gd name="connsiteX20" fmla="*/ 727587 w 4080387"/>
                    <a:gd name="connsiteY20" fmla="*/ 9833 h 481781"/>
                    <a:gd name="connsiteX21" fmla="*/ 747252 w 4080387"/>
                    <a:gd name="connsiteY21" fmla="*/ 39329 h 481781"/>
                    <a:gd name="connsiteX22" fmla="*/ 776749 w 4080387"/>
                    <a:gd name="connsiteY22" fmla="*/ 58994 h 481781"/>
                    <a:gd name="connsiteX23" fmla="*/ 806245 w 4080387"/>
                    <a:gd name="connsiteY23" fmla="*/ 117987 h 481781"/>
                    <a:gd name="connsiteX24" fmla="*/ 825910 w 4080387"/>
                    <a:gd name="connsiteY24" fmla="*/ 147484 h 481781"/>
                    <a:gd name="connsiteX25" fmla="*/ 865239 w 4080387"/>
                    <a:gd name="connsiteY25" fmla="*/ 226142 h 481781"/>
                    <a:gd name="connsiteX26" fmla="*/ 904568 w 4080387"/>
                    <a:gd name="connsiteY26" fmla="*/ 235974 h 481781"/>
                    <a:gd name="connsiteX27" fmla="*/ 1199536 w 4080387"/>
                    <a:gd name="connsiteY27" fmla="*/ 245807 h 481781"/>
                    <a:gd name="connsiteX28" fmla="*/ 1327355 w 4080387"/>
                    <a:gd name="connsiteY28" fmla="*/ 255639 h 481781"/>
                    <a:gd name="connsiteX29" fmla="*/ 1356852 w 4080387"/>
                    <a:gd name="connsiteY29" fmla="*/ 285136 h 481781"/>
                    <a:gd name="connsiteX30" fmla="*/ 1376516 w 4080387"/>
                    <a:gd name="connsiteY30" fmla="*/ 344129 h 481781"/>
                    <a:gd name="connsiteX31" fmla="*/ 1386349 w 4080387"/>
                    <a:gd name="connsiteY31" fmla="*/ 373626 h 481781"/>
                    <a:gd name="connsiteX32" fmla="*/ 1396181 w 4080387"/>
                    <a:gd name="connsiteY32" fmla="*/ 403123 h 481781"/>
                    <a:gd name="connsiteX33" fmla="*/ 1425678 w 4080387"/>
                    <a:gd name="connsiteY33" fmla="*/ 432620 h 481781"/>
                    <a:gd name="connsiteX34" fmla="*/ 1455174 w 4080387"/>
                    <a:gd name="connsiteY34" fmla="*/ 442452 h 481781"/>
                    <a:gd name="connsiteX35" fmla="*/ 1818968 w 4080387"/>
                    <a:gd name="connsiteY35" fmla="*/ 432620 h 481781"/>
                    <a:gd name="connsiteX36" fmla="*/ 1858297 w 4080387"/>
                    <a:gd name="connsiteY36" fmla="*/ 422787 h 481781"/>
                    <a:gd name="connsiteX37" fmla="*/ 1917291 w 4080387"/>
                    <a:gd name="connsiteY37" fmla="*/ 403123 h 481781"/>
                    <a:gd name="connsiteX38" fmla="*/ 1946787 w 4080387"/>
                    <a:gd name="connsiteY38" fmla="*/ 383458 h 481781"/>
                    <a:gd name="connsiteX39" fmla="*/ 1976284 w 4080387"/>
                    <a:gd name="connsiteY39" fmla="*/ 373626 h 481781"/>
                    <a:gd name="connsiteX40" fmla="*/ 2035278 w 4080387"/>
                    <a:gd name="connsiteY40" fmla="*/ 334297 h 481781"/>
                    <a:gd name="connsiteX41" fmla="*/ 2054942 w 4080387"/>
                    <a:gd name="connsiteY41" fmla="*/ 304800 h 481781"/>
                    <a:gd name="connsiteX42" fmla="*/ 2084439 w 4080387"/>
                    <a:gd name="connsiteY42" fmla="*/ 275303 h 481781"/>
                    <a:gd name="connsiteX43" fmla="*/ 2094271 w 4080387"/>
                    <a:gd name="connsiteY43" fmla="*/ 245807 h 481781"/>
                    <a:gd name="connsiteX44" fmla="*/ 2123768 w 4080387"/>
                    <a:gd name="connsiteY44" fmla="*/ 226142 h 481781"/>
                    <a:gd name="connsiteX45" fmla="*/ 2202426 w 4080387"/>
                    <a:gd name="connsiteY45" fmla="*/ 186813 h 481781"/>
                    <a:gd name="connsiteX46" fmla="*/ 2271252 w 4080387"/>
                    <a:gd name="connsiteY46" fmla="*/ 196645 h 481781"/>
                    <a:gd name="connsiteX47" fmla="*/ 2300749 w 4080387"/>
                    <a:gd name="connsiteY47" fmla="*/ 206478 h 481781"/>
                    <a:gd name="connsiteX48" fmla="*/ 2320413 w 4080387"/>
                    <a:gd name="connsiteY48" fmla="*/ 235974 h 481781"/>
                    <a:gd name="connsiteX49" fmla="*/ 2379407 w 4080387"/>
                    <a:gd name="connsiteY49" fmla="*/ 275303 h 481781"/>
                    <a:gd name="connsiteX50" fmla="*/ 2418736 w 4080387"/>
                    <a:gd name="connsiteY50" fmla="*/ 304800 h 481781"/>
                    <a:gd name="connsiteX51" fmla="*/ 2477729 w 4080387"/>
                    <a:gd name="connsiteY51" fmla="*/ 344129 h 481781"/>
                    <a:gd name="connsiteX52" fmla="*/ 2556387 w 4080387"/>
                    <a:gd name="connsiteY52" fmla="*/ 334297 h 481781"/>
                    <a:gd name="connsiteX53" fmla="*/ 2625213 w 4080387"/>
                    <a:gd name="connsiteY53" fmla="*/ 314633 h 481781"/>
                    <a:gd name="connsiteX54" fmla="*/ 2703871 w 4080387"/>
                    <a:gd name="connsiteY54" fmla="*/ 265471 h 481781"/>
                    <a:gd name="connsiteX55" fmla="*/ 2772697 w 4080387"/>
                    <a:gd name="connsiteY55" fmla="*/ 226142 h 481781"/>
                    <a:gd name="connsiteX56" fmla="*/ 2831691 w 4080387"/>
                    <a:gd name="connsiteY56" fmla="*/ 206478 h 481781"/>
                    <a:gd name="connsiteX57" fmla="*/ 2861187 w 4080387"/>
                    <a:gd name="connsiteY57" fmla="*/ 196645 h 481781"/>
                    <a:gd name="connsiteX58" fmla="*/ 2949678 w 4080387"/>
                    <a:gd name="connsiteY58" fmla="*/ 206478 h 481781"/>
                    <a:gd name="connsiteX59" fmla="*/ 2979174 w 4080387"/>
                    <a:gd name="connsiteY59" fmla="*/ 216310 h 481781"/>
                    <a:gd name="connsiteX60" fmla="*/ 3018503 w 4080387"/>
                    <a:gd name="connsiteY60" fmla="*/ 226142 h 481781"/>
                    <a:gd name="connsiteX61" fmla="*/ 3048000 w 4080387"/>
                    <a:gd name="connsiteY61" fmla="*/ 235974 h 481781"/>
                    <a:gd name="connsiteX62" fmla="*/ 3097162 w 4080387"/>
                    <a:gd name="connsiteY62" fmla="*/ 245807 h 481781"/>
                    <a:gd name="connsiteX63" fmla="*/ 3274142 w 4080387"/>
                    <a:gd name="connsiteY63" fmla="*/ 285136 h 481781"/>
                    <a:gd name="connsiteX64" fmla="*/ 3382297 w 4080387"/>
                    <a:gd name="connsiteY64" fmla="*/ 294968 h 481781"/>
                    <a:gd name="connsiteX65" fmla="*/ 3441291 w 4080387"/>
                    <a:gd name="connsiteY65" fmla="*/ 314633 h 481781"/>
                    <a:gd name="connsiteX66" fmla="*/ 3480620 w 4080387"/>
                    <a:gd name="connsiteY66" fmla="*/ 324465 h 481781"/>
                    <a:gd name="connsiteX67" fmla="*/ 3539613 w 4080387"/>
                    <a:gd name="connsiteY67" fmla="*/ 344129 h 481781"/>
                    <a:gd name="connsiteX68" fmla="*/ 3608439 w 4080387"/>
                    <a:gd name="connsiteY68" fmla="*/ 363794 h 481781"/>
                    <a:gd name="connsiteX69" fmla="*/ 3637936 w 4080387"/>
                    <a:gd name="connsiteY69" fmla="*/ 393291 h 481781"/>
                    <a:gd name="connsiteX70" fmla="*/ 3736258 w 4080387"/>
                    <a:gd name="connsiteY70" fmla="*/ 422787 h 481781"/>
                    <a:gd name="connsiteX71" fmla="*/ 3795252 w 4080387"/>
                    <a:gd name="connsiteY71" fmla="*/ 442452 h 481781"/>
                    <a:gd name="connsiteX72" fmla="*/ 4080387 w 4080387"/>
                    <a:gd name="connsiteY72" fmla="*/ 452284 h 48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80387" h="481781">
                      <a:moveTo>
                        <a:pt x="0" y="334297"/>
                      </a:moveTo>
                      <a:cubicBezTo>
                        <a:pt x="16387" y="347407"/>
                        <a:pt x="33369" y="359807"/>
                        <a:pt x="49162" y="373626"/>
                      </a:cubicBezTo>
                      <a:cubicBezTo>
                        <a:pt x="59626" y="382782"/>
                        <a:pt x="67976" y="394221"/>
                        <a:pt x="78658" y="403123"/>
                      </a:cubicBezTo>
                      <a:cubicBezTo>
                        <a:pt x="87736" y="410688"/>
                        <a:pt x="98539" y="415919"/>
                        <a:pt x="108155" y="422787"/>
                      </a:cubicBezTo>
                      <a:cubicBezTo>
                        <a:pt x="118546" y="430209"/>
                        <a:pt x="161534" y="464226"/>
                        <a:pt x="176981" y="471949"/>
                      </a:cubicBezTo>
                      <a:cubicBezTo>
                        <a:pt x="186251" y="476584"/>
                        <a:pt x="196646" y="478504"/>
                        <a:pt x="206478" y="481781"/>
                      </a:cubicBezTo>
                      <a:cubicBezTo>
                        <a:pt x="216310" y="478504"/>
                        <a:pt x="226914" y="476982"/>
                        <a:pt x="235974" y="471949"/>
                      </a:cubicBezTo>
                      <a:cubicBezTo>
                        <a:pt x="256634" y="460471"/>
                        <a:pt x="272547" y="440094"/>
                        <a:pt x="294968" y="432620"/>
                      </a:cubicBezTo>
                      <a:lnTo>
                        <a:pt x="324465" y="422787"/>
                      </a:lnTo>
                      <a:cubicBezTo>
                        <a:pt x="334297" y="412955"/>
                        <a:pt x="342393" y="401004"/>
                        <a:pt x="353962" y="393291"/>
                      </a:cubicBezTo>
                      <a:cubicBezTo>
                        <a:pt x="362585" y="387542"/>
                        <a:pt x="374188" y="388093"/>
                        <a:pt x="383458" y="383458"/>
                      </a:cubicBezTo>
                      <a:cubicBezTo>
                        <a:pt x="394027" y="378173"/>
                        <a:pt x="403123" y="370349"/>
                        <a:pt x="412955" y="363794"/>
                      </a:cubicBezTo>
                      <a:cubicBezTo>
                        <a:pt x="426065" y="344129"/>
                        <a:pt x="444810" y="327221"/>
                        <a:pt x="452284" y="304800"/>
                      </a:cubicBezTo>
                      <a:lnTo>
                        <a:pt x="471949" y="245807"/>
                      </a:lnTo>
                      <a:cubicBezTo>
                        <a:pt x="475226" y="235975"/>
                        <a:pt x="479748" y="226473"/>
                        <a:pt x="481781" y="216310"/>
                      </a:cubicBezTo>
                      <a:cubicBezTo>
                        <a:pt x="485520" y="197614"/>
                        <a:pt x="491368" y="157807"/>
                        <a:pt x="501445" y="137652"/>
                      </a:cubicBezTo>
                      <a:cubicBezTo>
                        <a:pt x="506730" y="127083"/>
                        <a:pt x="514555" y="117987"/>
                        <a:pt x="521110" y="108155"/>
                      </a:cubicBezTo>
                      <a:cubicBezTo>
                        <a:pt x="524387" y="98323"/>
                        <a:pt x="526307" y="87928"/>
                        <a:pt x="530942" y="78658"/>
                      </a:cubicBezTo>
                      <a:cubicBezTo>
                        <a:pt x="540523" y="59497"/>
                        <a:pt x="563194" y="31743"/>
                        <a:pt x="580103" y="19665"/>
                      </a:cubicBezTo>
                      <a:cubicBezTo>
                        <a:pt x="592030" y="11145"/>
                        <a:pt x="606323" y="6555"/>
                        <a:pt x="619433" y="0"/>
                      </a:cubicBezTo>
                      <a:cubicBezTo>
                        <a:pt x="655484" y="3278"/>
                        <a:pt x="692988" y="-813"/>
                        <a:pt x="727587" y="9833"/>
                      </a:cubicBezTo>
                      <a:cubicBezTo>
                        <a:pt x="738881" y="13308"/>
                        <a:pt x="738896" y="30973"/>
                        <a:pt x="747252" y="39329"/>
                      </a:cubicBezTo>
                      <a:cubicBezTo>
                        <a:pt x="755608" y="47685"/>
                        <a:pt x="766917" y="52439"/>
                        <a:pt x="776749" y="58994"/>
                      </a:cubicBezTo>
                      <a:cubicBezTo>
                        <a:pt x="833110" y="143539"/>
                        <a:pt x="765533" y="36564"/>
                        <a:pt x="806245" y="117987"/>
                      </a:cubicBezTo>
                      <a:cubicBezTo>
                        <a:pt x="811530" y="128556"/>
                        <a:pt x="819355" y="137652"/>
                        <a:pt x="825910" y="147484"/>
                      </a:cubicBezTo>
                      <a:cubicBezTo>
                        <a:pt x="833664" y="186255"/>
                        <a:pt x="827923" y="204819"/>
                        <a:pt x="865239" y="226142"/>
                      </a:cubicBezTo>
                      <a:cubicBezTo>
                        <a:pt x="876972" y="232846"/>
                        <a:pt x="891458" y="232697"/>
                        <a:pt x="904568" y="235974"/>
                      </a:cubicBezTo>
                      <a:cubicBezTo>
                        <a:pt x="1023743" y="295563"/>
                        <a:pt x="908461" y="245807"/>
                        <a:pt x="1199536" y="245807"/>
                      </a:cubicBezTo>
                      <a:cubicBezTo>
                        <a:pt x="1242268" y="245807"/>
                        <a:pt x="1284749" y="252362"/>
                        <a:pt x="1327355" y="255639"/>
                      </a:cubicBezTo>
                      <a:cubicBezTo>
                        <a:pt x="1337187" y="265471"/>
                        <a:pt x="1350099" y="272981"/>
                        <a:pt x="1356852" y="285136"/>
                      </a:cubicBezTo>
                      <a:cubicBezTo>
                        <a:pt x="1366918" y="303256"/>
                        <a:pt x="1369961" y="324465"/>
                        <a:pt x="1376516" y="344129"/>
                      </a:cubicBezTo>
                      <a:lnTo>
                        <a:pt x="1386349" y="373626"/>
                      </a:lnTo>
                      <a:cubicBezTo>
                        <a:pt x="1389626" y="383458"/>
                        <a:pt x="1388852" y="395794"/>
                        <a:pt x="1396181" y="403123"/>
                      </a:cubicBezTo>
                      <a:cubicBezTo>
                        <a:pt x="1406013" y="412955"/>
                        <a:pt x="1414108" y="424907"/>
                        <a:pt x="1425678" y="432620"/>
                      </a:cubicBezTo>
                      <a:cubicBezTo>
                        <a:pt x="1434301" y="438369"/>
                        <a:pt x="1445342" y="439175"/>
                        <a:pt x="1455174" y="442452"/>
                      </a:cubicBezTo>
                      <a:cubicBezTo>
                        <a:pt x="1576439" y="439175"/>
                        <a:pt x="1697803" y="438531"/>
                        <a:pt x="1818968" y="432620"/>
                      </a:cubicBezTo>
                      <a:cubicBezTo>
                        <a:pt x="1832465" y="431962"/>
                        <a:pt x="1845354" y="426670"/>
                        <a:pt x="1858297" y="422787"/>
                      </a:cubicBezTo>
                      <a:cubicBezTo>
                        <a:pt x="1878151" y="416831"/>
                        <a:pt x="1917291" y="403123"/>
                        <a:pt x="1917291" y="403123"/>
                      </a:cubicBezTo>
                      <a:cubicBezTo>
                        <a:pt x="1927123" y="396568"/>
                        <a:pt x="1936218" y="388743"/>
                        <a:pt x="1946787" y="383458"/>
                      </a:cubicBezTo>
                      <a:cubicBezTo>
                        <a:pt x="1956057" y="378823"/>
                        <a:pt x="1967224" y="378659"/>
                        <a:pt x="1976284" y="373626"/>
                      </a:cubicBezTo>
                      <a:cubicBezTo>
                        <a:pt x="1996944" y="362148"/>
                        <a:pt x="2035278" y="334297"/>
                        <a:pt x="2035278" y="334297"/>
                      </a:cubicBezTo>
                      <a:cubicBezTo>
                        <a:pt x="2041833" y="324465"/>
                        <a:pt x="2047377" y="313878"/>
                        <a:pt x="2054942" y="304800"/>
                      </a:cubicBezTo>
                      <a:cubicBezTo>
                        <a:pt x="2063844" y="294118"/>
                        <a:pt x="2076726" y="286873"/>
                        <a:pt x="2084439" y="275303"/>
                      </a:cubicBezTo>
                      <a:cubicBezTo>
                        <a:pt x="2090188" y="266680"/>
                        <a:pt x="2087797" y="253900"/>
                        <a:pt x="2094271" y="245807"/>
                      </a:cubicBezTo>
                      <a:cubicBezTo>
                        <a:pt x="2101653" y="236579"/>
                        <a:pt x="2113747" y="232405"/>
                        <a:pt x="2123768" y="226142"/>
                      </a:cubicBezTo>
                      <a:cubicBezTo>
                        <a:pt x="2176841" y="192971"/>
                        <a:pt x="2157498" y="201789"/>
                        <a:pt x="2202426" y="186813"/>
                      </a:cubicBezTo>
                      <a:cubicBezTo>
                        <a:pt x="2225368" y="190090"/>
                        <a:pt x="2248527" y="192100"/>
                        <a:pt x="2271252" y="196645"/>
                      </a:cubicBezTo>
                      <a:cubicBezTo>
                        <a:pt x="2281415" y="198678"/>
                        <a:pt x="2292656" y="200003"/>
                        <a:pt x="2300749" y="206478"/>
                      </a:cubicBezTo>
                      <a:cubicBezTo>
                        <a:pt x="2309976" y="213860"/>
                        <a:pt x="2311520" y="228193"/>
                        <a:pt x="2320413" y="235974"/>
                      </a:cubicBezTo>
                      <a:cubicBezTo>
                        <a:pt x="2338199" y="251537"/>
                        <a:pt x="2360500" y="261123"/>
                        <a:pt x="2379407" y="275303"/>
                      </a:cubicBezTo>
                      <a:cubicBezTo>
                        <a:pt x="2392517" y="285135"/>
                        <a:pt x="2405311" y="295403"/>
                        <a:pt x="2418736" y="304800"/>
                      </a:cubicBezTo>
                      <a:cubicBezTo>
                        <a:pt x="2438097" y="318353"/>
                        <a:pt x="2477729" y="344129"/>
                        <a:pt x="2477729" y="344129"/>
                      </a:cubicBezTo>
                      <a:cubicBezTo>
                        <a:pt x="2503948" y="340852"/>
                        <a:pt x="2530323" y="338641"/>
                        <a:pt x="2556387" y="334297"/>
                      </a:cubicBezTo>
                      <a:cubicBezTo>
                        <a:pt x="2581078" y="330182"/>
                        <a:pt x="2601835" y="322426"/>
                        <a:pt x="2625213" y="314633"/>
                      </a:cubicBezTo>
                      <a:cubicBezTo>
                        <a:pt x="2676969" y="262877"/>
                        <a:pt x="2629387" y="302713"/>
                        <a:pt x="2703871" y="265471"/>
                      </a:cubicBezTo>
                      <a:cubicBezTo>
                        <a:pt x="2774806" y="230003"/>
                        <a:pt x="2686527" y="260610"/>
                        <a:pt x="2772697" y="226142"/>
                      </a:cubicBezTo>
                      <a:cubicBezTo>
                        <a:pt x="2791943" y="218444"/>
                        <a:pt x="2812026" y="213033"/>
                        <a:pt x="2831691" y="206478"/>
                      </a:cubicBezTo>
                      <a:lnTo>
                        <a:pt x="2861187" y="196645"/>
                      </a:lnTo>
                      <a:cubicBezTo>
                        <a:pt x="2890684" y="199923"/>
                        <a:pt x="2920403" y="201599"/>
                        <a:pt x="2949678" y="206478"/>
                      </a:cubicBezTo>
                      <a:cubicBezTo>
                        <a:pt x="2959901" y="208182"/>
                        <a:pt x="2969209" y="213463"/>
                        <a:pt x="2979174" y="216310"/>
                      </a:cubicBezTo>
                      <a:cubicBezTo>
                        <a:pt x="2992167" y="220022"/>
                        <a:pt x="3005510" y="222430"/>
                        <a:pt x="3018503" y="226142"/>
                      </a:cubicBezTo>
                      <a:cubicBezTo>
                        <a:pt x="3028468" y="228989"/>
                        <a:pt x="3037945" y="233460"/>
                        <a:pt x="3048000" y="235974"/>
                      </a:cubicBezTo>
                      <a:cubicBezTo>
                        <a:pt x="3064213" y="240027"/>
                        <a:pt x="3080878" y="242049"/>
                        <a:pt x="3097162" y="245807"/>
                      </a:cubicBezTo>
                      <a:cubicBezTo>
                        <a:pt x="3144781" y="256796"/>
                        <a:pt x="3227804" y="280924"/>
                        <a:pt x="3274142" y="285136"/>
                      </a:cubicBezTo>
                      <a:lnTo>
                        <a:pt x="3382297" y="294968"/>
                      </a:lnTo>
                      <a:cubicBezTo>
                        <a:pt x="3401962" y="301523"/>
                        <a:pt x="3421181" y="309606"/>
                        <a:pt x="3441291" y="314633"/>
                      </a:cubicBezTo>
                      <a:cubicBezTo>
                        <a:pt x="3454401" y="317910"/>
                        <a:pt x="3467677" y="320582"/>
                        <a:pt x="3480620" y="324465"/>
                      </a:cubicBezTo>
                      <a:cubicBezTo>
                        <a:pt x="3500474" y="330421"/>
                        <a:pt x="3519504" y="339101"/>
                        <a:pt x="3539613" y="344129"/>
                      </a:cubicBezTo>
                      <a:cubicBezTo>
                        <a:pt x="3588997" y="356476"/>
                        <a:pt x="3566122" y="349689"/>
                        <a:pt x="3608439" y="363794"/>
                      </a:cubicBezTo>
                      <a:cubicBezTo>
                        <a:pt x="3618271" y="373626"/>
                        <a:pt x="3625781" y="386538"/>
                        <a:pt x="3637936" y="393291"/>
                      </a:cubicBezTo>
                      <a:cubicBezTo>
                        <a:pt x="3665142" y="408405"/>
                        <a:pt x="3705900" y="413680"/>
                        <a:pt x="3736258" y="422787"/>
                      </a:cubicBezTo>
                      <a:cubicBezTo>
                        <a:pt x="3756112" y="428743"/>
                        <a:pt x="3775587" y="435897"/>
                        <a:pt x="3795252" y="442452"/>
                      </a:cubicBezTo>
                      <a:cubicBezTo>
                        <a:pt x="3905585" y="479230"/>
                        <a:pt x="3814416" y="452284"/>
                        <a:pt x="4080387" y="45228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9DA694BE-0D59-451A-A838-2F4C4F6958AB}"/>
                    </a:ext>
                  </a:extLst>
                </p:cNvPr>
                <p:cNvSpPr/>
                <p:nvPr/>
              </p:nvSpPr>
              <p:spPr>
                <a:xfrm>
                  <a:off x="973392" y="1425677"/>
                  <a:ext cx="6578918" cy="1020592"/>
                </a:xfrm>
                <a:custGeom>
                  <a:avLst/>
                  <a:gdLst>
                    <a:gd name="connsiteX0" fmla="*/ 0 w 4100051"/>
                    <a:gd name="connsiteY0" fmla="*/ 422788 h 580104"/>
                    <a:gd name="connsiteX1" fmla="*/ 49161 w 4100051"/>
                    <a:gd name="connsiteY1" fmla="*/ 462117 h 580104"/>
                    <a:gd name="connsiteX2" fmla="*/ 108154 w 4100051"/>
                    <a:gd name="connsiteY2" fmla="*/ 501446 h 580104"/>
                    <a:gd name="connsiteX3" fmla="*/ 167148 w 4100051"/>
                    <a:gd name="connsiteY3" fmla="*/ 540775 h 580104"/>
                    <a:gd name="connsiteX4" fmla="*/ 196645 w 4100051"/>
                    <a:gd name="connsiteY4" fmla="*/ 560439 h 580104"/>
                    <a:gd name="connsiteX5" fmla="*/ 255638 w 4100051"/>
                    <a:gd name="connsiteY5" fmla="*/ 580104 h 580104"/>
                    <a:gd name="connsiteX6" fmla="*/ 294967 w 4100051"/>
                    <a:gd name="connsiteY6" fmla="*/ 570271 h 580104"/>
                    <a:gd name="connsiteX7" fmla="*/ 383458 w 4100051"/>
                    <a:gd name="connsiteY7" fmla="*/ 501446 h 580104"/>
                    <a:gd name="connsiteX8" fmla="*/ 442451 w 4100051"/>
                    <a:gd name="connsiteY8" fmla="*/ 462117 h 580104"/>
                    <a:gd name="connsiteX9" fmla="*/ 462116 w 4100051"/>
                    <a:gd name="connsiteY9" fmla="*/ 432620 h 580104"/>
                    <a:gd name="connsiteX10" fmla="*/ 481780 w 4100051"/>
                    <a:gd name="connsiteY10" fmla="*/ 373626 h 580104"/>
                    <a:gd name="connsiteX11" fmla="*/ 501445 w 4100051"/>
                    <a:gd name="connsiteY11" fmla="*/ 314633 h 580104"/>
                    <a:gd name="connsiteX12" fmla="*/ 511277 w 4100051"/>
                    <a:gd name="connsiteY12" fmla="*/ 285136 h 580104"/>
                    <a:gd name="connsiteX13" fmla="*/ 521109 w 4100051"/>
                    <a:gd name="connsiteY13" fmla="*/ 255639 h 580104"/>
                    <a:gd name="connsiteX14" fmla="*/ 540774 w 4100051"/>
                    <a:gd name="connsiteY14" fmla="*/ 226142 h 580104"/>
                    <a:gd name="connsiteX15" fmla="*/ 550606 w 4100051"/>
                    <a:gd name="connsiteY15" fmla="*/ 186813 h 580104"/>
                    <a:gd name="connsiteX16" fmla="*/ 570271 w 4100051"/>
                    <a:gd name="connsiteY16" fmla="*/ 127820 h 580104"/>
                    <a:gd name="connsiteX17" fmla="*/ 580103 w 4100051"/>
                    <a:gd name="connsiteY17" fmla="*/ 98323 h 580104"/>
                    <a:gd name="connsiteX18" fmla="*/ 589935 w 4100051"/>
                    <a:gd name="connsiteY18" fmla="*/ 68826 h 580104"/>
                    <a:gd name="connsiteX19" fmla="*/ 599767 w 4100051"/>
                    <a:gd name="connsiteY19" fmla="*/ 39329 h 580104"/>
                    <a:gd name="connsiteX20" fmla="*/ 629264 w 4100051"/>
                    <a:gd name="connsiteY20" fmla="*/ 19665 h 580104"/>
                    <a:gd name="connsiteX21" fmla="*/ 717754 w 4100051"/>
                    <a:gd name="connsiteY21" fmla="*/ 0 h 580104"/>
                    <a:gd name="connsiteX22" fmla="*/ 816077 w 4100051"/>
                    <a:gd name="connsiteY22" fmla="*/ 9833 h 580104"/>
                    <a:gd name="connsiteX23" fmla="*/ 884903 w 4100051"/>
                    <a:gd name="connsiteY23" fmla="*/ 88491 h 580104"/>
                    <a:gd name="connsiteX24" fmla="*/ 914400 w 4100051"/>
                    <a:gd name="connsiteY24" fmla="*/ 108155 h 580104"/>
                    <a:gd name="connsiteX25" fmla="*/ 934064 w 4100051"/>
                    <a:gd name="connsiteY25" fmla="*/ 137652 h 580104"/>
                    <a:gd name="connsiteX26" fmla="*/ 1022554 w 4100051"/>
                    <a:gd name="connsiteY26" fmla="*/ 206478 h 580104"/>
                    <a:gd name="connsiteX27" fmla="*/ 1327354 w 4100051"/>
                    <a:gd name="connsiteY27" fmla="*/ 216310 h 580104"/>
                    <a:gd name="connsiteX28" fmla="*/ 1386348 w 4100051"/>
                    <a:gd name="connsiteY28" fmla="*/ 235975 h 580104"/>
                    <a:gd name="connsiteX29" fmla="*/ 1415845 w 4100051"/>
                    <a:gd name="connsiteY29" fmla="*/ 255639 h 580104"/>
                    <a:gd name="connsiteX30" fmla="*/ 1474838 w 4100051"/>
                    <a:gd name="connsiteY30" fmla="*/ 275304 h 580104"/>
                    <a:gd name="connsiteX31" fmla="*/ 1533832 w 4100051"/>
                    <a:gd name="connsiteY31" fmla="*/ 314633 h 580104"/>
                    <a:gd name="connsiteX32" fmla="*/ 1691148 w 4100051"/>
                    <a:gd name="connsiteY32" fmla="*/ 344129 h 580104"/>
                    <a:gd name="connsiteX33" fmla="*/ 1877961 w 4100051"/>
                    <a:gd name="connsiteY33" fmla="*/ 334297 h 580104"/>
                    <a:gd name="connsiteX34" fmla="*/ 1936954 w 4100051"/>
                    <a:gd name="connsiteY34" fmla="*/ 324465 h 580104"/>
                    <a:gd name="connsiteX35" fmla="*/ 2025445 w 4100051"/>
                    <a:gd name="connsiteY35" fmla="*/ 334297 h 580104"/>
                    <a:gd name="connsiteX36" fmla="*/ 2054941 w 4100051"/>
                    <a:gd name="connsiteY36" fmla="*/ 422788 h 580104"/>
                    <a:gd name="connsiteX37" fmla="*/ 2064774 w 4100051"/>
                    <a:gd name="connsiteY37" fmla="*/ 452284 h 580104"/>
                    <a:gd name="connsiteX38" fmla="*/ 2084438 w 4100051"/>
                    <a:gd name="connsiteY38" fmla="*/ 481781 h 580104"/>
                    <a:gd name="connsiteX39" fmla="*/ 2113935 w 4100051"/>
                    <a:gd name="connsiteY39" fmla="*/ 540775 h 580104"/>
                    <a:gd name="connsiteX40" fmla="*/ 2143432 w 4100051"/>
                    <a:gd name="connsiteY40" fmla="*/ 560439 h 580104"/>
                    <a:gd name="connsiteX41" fmla="*/ 2231922 w 4100051"/>
                    <a:gd name="connsiteY41" fmla="*/ 530942 h 580104"/>
                    <a:gd name="connsiteX42" fmla="*/ 2261419 w 4100051"/>
                    <a:gd name="connsiteY42" fmla="*/ 521110 h 580104"/>
                    <a:gd name="connsiteX43" fmla="*/ 2290916 w 4100051"/>
                    <a:gd name="connsiteY43" fmla="*/ 501446 h 580104"/>
                    <a:gd name="connsiteX44" fmla="*/ 2320412 w 4100051"/>
                    <a:gd name="connsiteY44" fmla="*/ 491613 h 580104"/>
                    <a:gd name="connsiteX45" fmla="*/ 2379406 w 4100051"/>
                    <a:gd name="connsiteY45" fmla="*/ 452284 h 580104"/>
                    <a:gd name="connsiteX46" fmla="*/ 2408903 w 4100051"/>
                    <a:gd name="connsiteY46" fmla="*/ 422788 h 580104"/>
                    <a:gd name="connsiteX47" fmla="*/ 2438400 w 4100051"/>
                    <a:gd name="connsiteY47" fmla="*/ 412955 h 580104"/>
                    <a:gd name="connsiteX48" fmla="*/ 2497393 w 4100051"/>
                    <a:gd name="connsiteY48" fmla="*/ 373626 h 580104"/>
                    <a:gd name="connsiteX49" fmla="*/ 2566219 w 4100051"/>
                    <a:gd name="connsiteY49" fmla="*/ 353962 h 580104"/>
                    <a:gd name="connsiteX50" fmla="*/ 2615380 w 4100051"/>
                    <a:gd name="connsiteY50" fmla="*/ 363794 h 580104"/>
                    <a:gd name="connsiteX51" fmla="*/ 2674374 w 4100051"/>
                    <a:gd name="connsiteY51" fmla="*/ 383458 h 580104"/>
                    <a:gd name="connsiteX52" fmla="*/ 2703871 w 4100051"/>
                    <a:gd name="connsiteY52" fmla="*/ 403123 h 580104"/>
                    <a:gd name="connsiteX53" fmla="*/ 2812025 w 4100051"/>
                    <a:gd name="connsiteY53" fmla="*/ 432620 h 580104"/>
                    <a:gd name="connsiteX54" fmla="*/ 2969341 w 4100051"/>
                    <a:gd name="connsiteY54" fmla="*/ 462117 h 580104"/>
                    <a:gd name="connsiteX55" fmla="*/ 3224980 w 4100051"/>
                    <a:gd name="connsiteY55" fmla="*/ 452284 h 580104"/>
                    <a:gd name="connsiteX56" fmla="*/ 3372464 w 4100051"/>
                    <a:gd name="connsiteY56" fmla="*/ 442452 h 580104"/>
                    <a:gd name="connsiteX57" fmla="*/ 3687096 w 4100051"/>
                    <a:gd name="connsiteY57" fmla="*/ 452284 h 580104"/>
                    <a:gd name="connsiteX58" fmla="*/ 3785419 w 4100051"/>
                    <a:gd name="connsiteY58" fmla="*/ 462117 h 580104"/>
                    <a:gd name="connsiteX59" fmla="*/ 3873909 w 4100051"/>
                    <a:gd name="connsiteY59" fmla="*/ 471949 h 580104"/>
                    <a:gd name="connsiteX60" fmla="*/ 4100051 w 4100051"/>
                    <a:gd name="connsiteY60" fmla="*/ 481781 h 58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00051" h="580104">
                      <a:moveTo>
                        <a:pt x="0" y="422788"/>
                      </a:moveTo>
                      <a:cubicBezTo>
                        <a:pt x="16387" y="435898"/>
                        <a:pt x="32189" y="449774"/>
                        <a:pt x="49161" y="462117"/>
                      </a:cubicBezTo>
                      <a:cubicBezTo>
                        <a:pt x="68274" y="476018"/>
                        <a:pt x="88490" y="488336"/>
                        <a:pt x="108154" y="501446"/>
                      </a:cubicBezTo>
                      <a:lnTo>
                        <a:pt x="167148" y="540775"/>
                      </a:lnTo>
                      <a:cubicBezTo>
                        <a:pt x="176980" y="547330"/>
                        <a:pt x="185435" y="556702"/>
                        <a:pt x="196645" y="560439"/>
                      </a:cubicBezTo>
                      <a:lnTo>
                        <a:pt x="255638" y="580104"/>
                      </a:lnTo>
                      <a:cubicBezTo>
                        <a:pt x="268748" y="576826"/>
                        <a:pt x="282880" y="576314"/>
                        <a:pt x="294967" y="570271"/>
                      </a:cubicBezTo>
                      <a:cubicBezTo>
                        <a:pt x="386021" y="524743"/>
                        <a:pt x="325194" y="546762"/>
                        <a:pt x="383458" y="501446"/>
                      </a:cubicBezTo>
                      <a:cubicBezTo>
                        <a:pt x="402113" y="486936"/>
                        <a:pt x="442451" y="462117"/>
                        <a:pt x="442451" y="462117"/>
                      </a:cubicBezTo>
                      <a:cubicBezTo>
                        <a:pt x="449006" y="452285"/>
                        <a:pt x="457317" y="443419"/>
                        <a:pt x="462116" y="432620"/>
                      </a:cubicBezTo>
                      <a:cubicBezTo>
                        <a:pt x="470535" y="413678"/>
                        <a:pt x="475225" y="393291"/>
                        <a:pt x="481780" y="373626"/>
                      </a:cubicBezTo>
                      <a:lnTo>
                        <a:pt x="501445" y="314633"/>
                      </a:lnTo>
                      <a:lnTo>
                        <a:pt x="511277" y="285136"/>
                      </a:lnTo>
                      <a:cubicBezTo>
                        <a:pt x="514554" y="275304"/>
                        <a:pt x="515360" y="264262"/>
                        <a:pt x="521109" y="255639"/>
                      </a:cubicBezTo>
                      <a:lnTo>
                        <a:pt x="540774" y="226142"/>
                      </a:lnTo>
                      <a:cubicBezTo>
                        <a:pt x="544051" y="213032"/>
                        <a:pt x="546723" y="199756"/>
                        <a:pt x="550606" y="186813"/>
                      </a:cubicBezTo>
                      <a:cubicBezTo>
                        <a:pt x="556562" y="166959"/>
                        <a:pt x="563716" y="147484"/>
                        <a:pt x="570271" y="127820"/>
                      </a:cubicBezTo>
                      <a:lnTo>
                        <a:pt x="580103" y="98323"/>
                      </a:lnTo>
                      <a:lnTo>
                        <a:pt x="589935" y="68826"/>
                      </a:lnTo>
                      <a:cubicBezTo>
                        <a:pt x="593212" y="58994"/>
                        <a:pt x="591143" y="45078"/>
                        <a:pt x="599767" y="39329"/>
                      </a:cubicBezTo>
                      <a:cubicBezTo>
                        <a:pt x="609599" y="32774"/>
                        <a:pt x="618403" y="24320"/>
                        <a:pt x="629264" y="19665"/>
                      </a:cubicBezTo>
                      <a:cubicBezTo>
                        <a:pt x="641410" y="14460"/>
                        <a:pt x="709010" y="1749"/>
                        <a:pt x="717754" y="0"/>
                      </a:cubicBezTo>
                      <a:cubicBezTo>
                        <a:pt x="750528" y="3278"/>
                        <a:pt x="783983" y="2427"/>
                        <a:pt x="816077" y="9833"/>
                      </a:cubicBezTo>
                      <a:cubicBezTo>
                        <a:pt x="859940" y="19955"/>
                        <a:pt x="849616" y="64967"/>
                        <a:pt x="884903" y="88491"/>
                      </a:cubicBezTo>
                      <a:lnTo>
                        <a:pt x="914400" y="108155"/>
                      </a:lnTo>
                      <a:cubicBezTo>
                        <a:pt x="920955" y="117987"/>
                        <a:pt x="926213" y="128820"/>
                        <a:pt x="934064" y="137652"/>
                      </a:cubicBezTo>
                      <a:cubicBezTo>
                        <a:pt x="954004" y="160085"/>
                        <a:pt x="983960" y="204208"/>
                        <a:pt x="1022554" y="206478"/>
                      </a:cubicBezTo>
                      <a:cubicBezTo>
                        <a:pt x="1124031" y="212447"/>
                        <a:pt x="1225754" y="213033"/>
                        <a:pt x="1327354" y="216310"/>
                      </a:cubicBezTo>
                      <a:cubicBezTo>
                        <a:pt x="1347019" y="222865"/>
                        <a:pt x="1369101" y="224477"/>
                        <a:pt x="1386348" y="235975"/>
                      </a:cubicBezTo>
                      <a:cubicBezTo>
                        <a:pt x="1396180" y="242530"/>
                        <a:pt x="1405047" y="250840"/>
                        <a:pt x="1415845" y="255639"/>
                      </a:cubicBezTo>
                      <a:cubicBezTo>
                        <a:pt x="1434787" y="264057"/>
                        <a:pt x="1457591" y="263806"/>
                        <a:pt x="1474838" y="275304"/>
                      </a:cubicBezTo>
                      <a:cubicBezTo>
                        <a:pt x="1494503" y="288414"/>
                        <a:pt x="1511411" y="307159"/>
                        <a:pt x="1533832" y="314633"/>
                      </a:cubicBezTo>
                      <a:cubicBezTo>
                        <a:pt x="1624073" y="344713"/>
                        <a:pt x="1572200" y="332235"/>
                        <a:pt x="1691148" y="344129"/>
                      </a:cubicBezTo>
                      <a:cubicBezTo>
                        <a:pt x="1753419" y="340852"/>
                        <a:pt x="1815802" y="339270"/>
                        <a:pt x="1877961" y="334297"/>
                      </a:cubicBezTo>
                      <a:cubicBezTo>
                        <a:pt x="1897833" y="332707"/>
                        <a:pt x="1917018" y="324465"/>
                        <a:pt x="1936954" y="324465"/>
                      </a:cubicBezTo>
                      <a:cubicBezTo>
                        <a:pt x="1966633" y="324465"/>
                        <a:pt x="1995948" y="331020"/>
                        <a:pt x="2025445" y="334297"/>
                      </a:cubicBezTo>
                      <a:lnTo>
                        <a:pt x="2054941" y="422788"/>
                      </a:lnTo>
                      <a:cubicBezTo>
                        <a:pt x="2058218" y="432620"/>
                        <a:pt x="2059025" y="443661"/>
                        <a:pt x="2064774" y="452284"/>
                      </a:cubicBezTo>
                      <a:cubicBezTo>
                        <a:pt x="2071329" y="462116"/>
                        <a:pt x="2079153" y="471212"/>
                        <a:pt x="2084438" y="481781"/>
                      </a:cubicBezTo>
                      <a:cubicBezTo>
                        <a:pt x="2100430" y="513764"/>
                        <a:pt x="2085761" y="512601"/>
                        <a:pt x="2113935" y="540775"/>
                      </a:cubicBezTo>
                      <a:cubicBezTo>
                        <a:pt x="2122291" y="549131"/>
                        <a:pt x="2133600" y="553884"/>
                        <a:pt x="2143432" y="560439"/>
                      </a:cubicBezTo>
                      <a:lnTo>
                        <a:pt x="2231922" y="530942"/>
                      </a:lnTo>
                      <a:cubicBezTo>
                        <a:pt x="2241754" y="527665"/>
                        <a:pt x="2252795" y="526859"/>
                        <a:pt x="2261419" y="521110"/>
                      </a:cubicBezTo>
                      <a:cubicBezTo>
                        <a:pt x="2271251" y="514555"/>
                        <a:pt x="2280347" y="506731"/>
                        <a:pt x="2290916" y="501446"/>
                      </a:cubicBezTo>
                      <a:cubicBezTo>
                        <a:pt x="2300186" y="496811"/>
                        <a:pt x="2311352" y="496646"/>
                        <a:pt x="2320412" y="491613"/>
                      </a:cubicBezTo>
                      <a:cubicBezTo>
                        <a:pt x="2341072" y="480135"/>
                        <a:pt x="2362694" y="468995"/>
                        <a:pt x="2379406" y="452284"/>
                      </a:cubicBezTo>
                      <a:cubicBezTo>
                        <a:pt x="2389238" y="442452"/>
                        <a:pt x="2397333" y="430501"/>
                        <a:pt x="2408903" y="422788"/>
                      </a:cubicBezTo>
                      <a:cubicBezTo>
                        <a:pt x="2417527" y="417039"/>
                        <a:pt x="2429340" y="417988"/>
                        <a:pt x="2438400" y="412955"/>
                      </a:cubicBezTo>
                      <a:cubicBezTo>
                        <a:pt x="2459059" y="401477"/>
                        <a:pt x="2474465" y="379358"/>
                        <a:pt x="2497393" y="373626"/>
                      </a:cubicBezTo>
                      <a:cubicBezTo>
                        <a:pt x="2546777" y="361280"/>
                        <a:pt x="2523902" y="368067"/>
                        <a:pt x="2566219" y="353962"/>
                      </a:cubicBezTo>
                      <a:cubicBezTo>
                        <a:pt x="2582606" y="357239"/>
                        <a:pt x="2599257" y="359397"/>
                        <a:pt x="2615380" y="363794"/>
                      </a:cubicBezTo>
                      <a:cubicBezTo>
                        <a:pt x="2635378" y="369248"/>
                        <a:pt x="2674374" y="383458"/>
                        <a:pt x="2674374" y="383458"/>
                      </a:cubicBezTo>
                      <a:cubicBezTo>
                        <a:pt x="2684206" y="390013"/>
                        <a:pt x="2693072" y="398324"/>
                        <a:pt x="2703871" y="403123"/>
                      </a:cubicBezTo>
                      <a:cubicBezTo>
                        <a:pt x="2766790" y="431088"/>
                        <a:pt x="2752155" y="416292"/>
                        <a:pt x="2812025" y="432620"/>
                      </a:cubicBezTo>
                      <a:cubicBezTo>
                        <a:pt x="2933931" y="465866"/>
                        <a:pt x="2800078" y="445189"/>
                        <a:pt x="2969341" y="462117"/>
                      </a:cubicBezTo>
                      <a:lnTo>
                        <a:pt x="3224980" y="452284"/>
                      </a:lnTo>
                      <a:cubicBezTo>
                        <a:pt x="3274192" y="449883"/>
                        <a:pt x="3323194" y="442452"/>
                        <a:pt x="3372464" y="442452"/>
                      </a:cubicBezTo>
                      <a:cubicBezTo>
                        <a:pt x="3477393" y="442452"/>
                        <a:pt x="3582219" y="449007"/>
                        <a:pt x="3687096" y="452284"/>
                      </a:cubicBezTo>
                      <a:lnTo>
                        <a:pt x="3785419" y="462117"/>
                      </a:lnTo>
                      <a:cubicBezTo>
                        <a:pt x="3814934" y="465224"/>
                        <a:pt x="3844325" y="469582"/>
                        <a:pt x="3873909" y="471949"/>
                      </a:cubicBezTo>
                      <a:cubicBezTo>
                        <a:pt x="4014701" y="483212"/>
                        <a:pt x="3995898" y="481781"/>
                        <a:pt x="4100051" y="481781"/>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BCBE9D64-07D6-46F3-8116-FB4C8DF3304D}"/>
                  </a:ext>
                </a:extLst>
              </p:cNvPr>
              <p:cNvSpPr txBox="1"/>
              <p:nvPr/>
            </p:nvSpPr>
            <p:spPr>
              <a:xfrm>
                <a:off x="7246477" y="1992973"/>
                <a:ext cx="3469809" cy="3816429"/>
              </a:xfrm>
              <a:prstGeom prst="rect">
                <a:avLst/>
              </a:prstGeom>
              <a:solidFill>
                <a:schemeClr val="bg1"/>
              </a:solidFill>
              <a:ln w="38100">
                <a:noFill/>
              </a:ln>
            </p:spPr>
            <p:txBody>
              <a:bodyPr wrap="square" rtlCol="0">
                <a:spAutoFit/>
              </a:bodyPr>
              <a:lstStyle/>
              <a:p>
                <a:r>
                  <a:rPr lang="en-US" dirty="0">
                    <a:solidFill>
                      <a:schemeClr val="accent2">
                        <a:lumMod val="75000"/>
                      </a:schemeClr>
                    </a:solidFill>
                    <a:latin typeface="Arial" panose="020B0604020202020204" pitchFamily="34" charset="0"/>
                    <a:cs typeface="Arial" panose="020B0604020202020204" pitchFamily="34" charset="0"/>
                  </a:rPr>
                  <a:t>Manufacturing process data for unit  1</a:t>
                </a:r>
              </a:p>
              <a:p>
                <a:endParaRPr lang="en-US" dirty="0">
                  <a:solidFill>
                    <a:schemeClr val="accent2">
                      <a:lumMod val="75000"/>
                    </a:schemeClr>
                  </a:solidFill>
                  <a:latin typeface="Arial" panose="020B0604020202020204" pitchFamily="34" charset="0"/>
                  <a:cs typeface="Arial" panose="020B0604020202020204" pitchFamily="34" charset="0"/>
                </a:endParaRPr>
              </a:p>
              <a:p>
                <a:endParaRPr lang="en-US" dirty="0">
                  <a:solidFill>
                    <a:schemeClr val="accent2">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Manufacturing process data for unit 2</a:t>
                </a: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solidFill>
                      <a:srgbClr val="FF0000"/>
                    </a:solidFill>
                    <a:latin typeface="Arial" panose="020B0604020202020204" pitchFamily="34" charset="0"/>
                    <a:cs typeface="Arial" panose="020B0604020202020204" pitchFamily="34" charset="0"/>
                  </a:rPr>
                  <a:t>Manufacturing process data for unit 3</a:t>
                </a:r>
              </a:p>
            </p:txBody>
          </p:sp>
          <p:sp>
            <p:nvSpPr>
              <p:cNvPr id="15" name="Freeform: Shape 14">
                <a:extLst>
                  <a:ext uri="{FF2B5EF4-FFF2-40B4-BE49-F238E27FC236}">
                    <a16:creationId xmlns:a16="http://schemas.microsoft.com/office/drawing/2014/main" id="{4E95DE50-E19F-4CB4-9A16-894ACD21848C}"/>
                  </a:ext>
                </a:extLst>
              </p:cNvPr>
              <p:cNvSpPr/>
              <p:nvPr/>
            </p:nvSpPr>
            <p:spPr>
              <a:xfrm>
                <a:off x="282272" y="4425820"/>
                <a:ext cx="6621107" cy="1107994"/>
              </a:xfrm>
              <a:custGeom>
                <a:avLst/>
                <a:gdLst>
                  <a:gd name="connsiteX0" fmla="*/ 0 w 4307985"/>
                  <a:gd name="connsiteY0" fmla="*/ 432620 h 521952"/>
                  <a:gd name="connsiteX1" fmla="*/ 49161 w 4307985"/>
                  <a:gd name="connsiteY1" fmla="*/ 422787 h 521952"/>
                  <a:gd name="connsiteX2" fmla="*/ 147484 w 4307985"/>
                  <a:gd name="connsiteY2" fmla="*/ 452284 h 521952"/>
                  <a:gd name="connsiteX3" fmla="*/ 255638 w 4307985"/>
                  <a:gd name="connsiteY3" fmla="*/ 462116 h 521952"/>
                  <a:gd name="connsiteX4" fmla="*/ 304800 w 4307985"/>
                  <a:gd name="connsiteY4" fmla="*/ 471949 h 521952"/>
                  <a:gd name="connsiteX5" fmla="*/ 491613 w 4307985"/>
                  <a:gd name="connsiteY5" fmla="*/ 452284 h 521952"/>
                  <a:gd name="connsiteX6" fmla="*/ 530942 w 4307985"/>
                  <a:gd name="connsiteY6" fmla="*/ 432620 h 521952"/>
                  <a:gd name="connsiteX7" fmla="*/ 550606 w 4307985"/>
                  <a:gd name="connsiteY7" fmla="*/ 403123 h 521952"/>
                  <a:gd name="connsiteX8" fmla="*/ 619432 w 4307985"/>
                  <a:gd name="connsiteY8" fmla="*/ 353961 h 521952"/>
                  <a:gd name="connsiteX9" fmla="*/ 658761 w 4307985"/>
                  <a:gd name="connsiteY9" fmla="*/ 294968 h 521952"/>
                  <a:gd name="connsiteX10" fmla="*/ 678426 w 4307985"/>
                  <a:gd name="connsiteY10" fmla="*/ 265471 h 521952"/>
                  <a:gd name="connsiteX11" fmla="*/ 688258 w 4307985"/>
                  <a:gd name="connsiteY11" fmla="*/ 216310 h 521952"/>
                  <a:gd name="connsiteX12" fmla="*/ 747251 w 4307985"/>
                  <a:gd name="connsiteY12" fmla="*/ 176981 h 521952"/>
                  <a:gd name="connsiteX13" fmla="*/ 806245 w 4307985"/>
                  <a:gd name="connsiteY13" fmla="*/ 147484 h 521952"/>
                  <a:gd name="connsiteX14" fmla="*/ 835742 w 4307985"/>
                  <a:gd name="connsiteY14" fmla="*/ 157316 h 521952"/>
                  <a:gd name="connsiteX15" fmla="*/ 855406 w 4307985"/>
                  <a:gd name="connsiteY15" fmla="*/ 235974 h 521952"/>
                  <a:gd name="connsiteX16" fmla="*/ 865238 w 4307985"/>
                  <a:gd name="connsiteY16" fmla="*/ 304800 h 521952"/>
                  <a:gd name="connsiteX17" fmla="*/ 924232 w 4307985"/>
                  <a:gd name="connsiteY17" fmla="*/ 334297 h 521952"/>
                  <a:gd name="connsiteX18" fmla="*/ 983226 w 4307985"/>
                  <a:gd name="connsiteY18" fmla="*/ 275303 h 521952"/>
                  <a:gd name="connsiteX19" fmla="*/ 1022555 w 4307985"/>
                  <a:gd name="connsiteY19" fmla="*/ 245807 h 521952"/>
                  <a:gd name="connsiteX20" fmla="*/ 1101213 w 4307985"/>
                  <a:gd name="connsiteY20" fmla="*/ 176981 h 521952"/>
                  <a:gd name="connsiteX21" fmla="*/ 1150374 w 4307985"/>
                  <a:gd name="connsiteY21" fmla="*/ 127820 h 521952"/>
                  <a:gd name="connsiteX22" fmla="*/ 1209367 w 4307985"/>
                  <a:gd name="connsiteY22" fmla="*/ 108155 h 521952"/>
                  <a:gd name="connsiteX23" fmla="*/ 1307690 w 4307985"/>
                  <a:gd name="connsiteY23" fmla="*/ 117987 h 521952"/>
                  <a:gd name="connsiteX24" fmla="*/ 1337187 w 4307985"/>
                  <a:gd name="connsiteY24" fmla="*/ 127820 h 521952"/>
                  <a:gd name="connsiteX25" fmla="*/ 1386348 w 4307985"/>
                  <a:gd name="connsiteY25" fmla="*/ 137652 h 521952"/>
                  <a:gd name="connsiteX26" fmla="*/ 1504335 w 4307985"/>
                  <a:gd name="connsiteY26" fmla="*/ 117987 h 521952"/>
                  <a:gd name="connsiteX27" fmla="*/ 1582993 w 4307985"/>
                  <a:gd name="connsiteY27" fmla="*/ 68826 h 521952"/>
                  <a:gd name="connsiteX28" fmla="*/ 1622322 w 4307985"/>
                  <a:gd name="connsiteY28" fmla="*/ 49161 h 521952"/>
                  <a:gd name="connsiteX29" fmla="*/ 1661651 w 4307985"/>
                  <a:gd name="connsiteY29" fmla="*/ 19665 h 521952"/>
                  <a:gd name="connsiteX30" fmla="*/ 1691148 w 4307985"/>
                  <a:gd name="connsiteY30" fmla="*/ 0 h 521952"/>
                  <a:gd name="connsiteX31" fmla="*/ 1759974 w 4307985"/>
                  <a:gd name="connsiteY31" fmla="*/ 68826 h 521952"/>
                  <a:gd name="connsiteX32" fmla="*/ 1809135 w 4307985"/>
                  <a:gd name="connsiteY32" fmla="*/ 176981 h 521952"/>
                  <a:gd name="connsiteX33" fmla="*/ 1818967 w 4307985"/>
                  <a:gd name="connsiteY33" fmla="*/ 226142 h 521952"/>
                  <a:gd name="connsiteX34" fmla="*/ 1868129 w 4307985"/>
                  <a:gd name="connsiteY34" fmla="*/ 216310 h 521952"/>
                  <a:gd name="connsiteX35" fmla="*/ 1897626 w 4307985"/>
                  <a:gd name="connsiteY35" fmla="*/ 186813 h 521952"/>
                  <a:gd name="connsiteX36" fmla="*/ 1927122 w 4307985"/>
                  <a:gd name="connsiteY36" fmla="*/ 176981 h 521952"/>
                  <a:gd name="connsiteX37" fmla="*/ 2025445 w 4307985"/>
                  <a:gd name="connsiteY37" fmla="*/ 147484 h 521952"/>
                  <a:gd name="connsiteX38" fmla="*/ 2104103 w 4307985"/>
                  <a:gd name="connsiteY38" fmla="*/ 167149 h 521952"/>
                  <a:gd name="connsiteX39" fmla="*/ 2113935 w 4307985"/>
                  <a:gd name="connsiteY39" fmla="*/ 196645 h 521952"/>
                  <a:gd name="connsiteX40" fmla="*/ 2123767 w 4307985"/>
                  <a:gd name="connsiteY40" fmla="*/ 235974 h 521952"/>
                  <a:gd name="connsiteX41" fmla="*/ 2143432 w 4307985"/>
                  <a:gd name="connsiteY41" fmla="*/ 265471 h 521952"/>
                  <a:gd name="connsiteX42" fmla="*/ 2172929 w 4307985"/>
                  <a:gd name="connsiteY42" fmla="*/ 403123 h 521952"/>
                  <a:gd name="connsiteX43" fmla="*/ 2212258 w 4307985"/>
                  <a:gd name="connsiteY43" fmla="*/ 462116 h 521952"/>
                  <a:gd name="connsiteX44" fmla="*/ 2241755 w 4307985"/>
                  <a:gd name="connsiteY44" fmla="*/ 521110 h 521952"/>
                  <a:gd name="connsiteX45" fmla="*/ 2271251 w 4307985"/>
                  <a:gd name="connsiteY45" fmla="*/ 511278 h 521952"/>
                  <a:gd name="connsiteX46" fmla="*/ 2290916 w 4307985"/>
                  <a:gd name="connsiteY46" fmla="*/ 471949 h 521952"/>
                  <a:gd name="connsiteX47" fmla="*/ 2330245 w 4307985"/>
                  <a:gd name="connsiteY47" fmla="*/ 412955 h 521952"/>
                  <a:gd name="connsiteX48" fmla="*/ 2359742 w 4307985"/>
                  <a:gd name="connsiteY48" fmla="*/ 344129 h 521952"/>
                  <a:gd name="connsiteX49" fmla="*/ 2389238 w 4307985"/>
                  <a:gd name="connsiteY49" fmla="*/ 304800 h 521952"/>
                  <a:gd name="connsiteX50" fmla="*/ 2438400 w 4307985"/>
                  <a:gd name="connsiteY50" fmla="*/ 216310 h 521952"/>
                  <a:gd name="connsiteX51" fmla="*/ 2467897 w 4307985"/>
                  <a:gd name="connsiteY51" fmla="*/ 206478 h 521952"/>
                  <a:gd name="connsiteX52" fmla="*/ 2497393 w 4307985"/>
                  <a:gd name="connsiteY52" fmla="*/ 216310 h 521952"/>
                  <a:gd name="connsiteX53" fmla="*/ 2517058 w 4307985"/>
                  <a:gd name="connsiteY53" fmla="*/ 245807 h 521952"/>
                  <a:gd name="connsiteX54" fmla="*/ 2576051 w 4307985"/>
                  <a:gd name="connsiteY54" fmla="*/ 304800 h 521952"/>
                  <a:gd name="connsiteX55" fmla="*/ 2605548 w 4307985"/>
                  <a:gd name="connsiteY55" fmla="*/ 324465 h 521952"/>
                  <a:gd name="connsiteX56" fmla="*/ 2664542 w 4307985"/>
                  <a:gd name="connsiteY56" fmla="*/ 373626 h 521952"/>
                  <a:gd name="connsiteX57" fmla="*/ 2694038 w 4307985"/>
                  <a:gd name="connsiteY57" fmla="*/ 383458 h 521952"/>
                  <a:gd name="connsiteX58" fmla="*/ 2723535 w 4307985"/>
                  <a:gd name="connsiteY58" fmla="*/ 403123 h 521952"/>
                  <a:gd name="connsiteX59" fmla="*/ 2900516 w 4307985"/>
                  <a:gd name="connsiteY59" fmla="*/ 383458 h 521952"/>
                  <a:gd name="connsiteX60" fmla="*/ 2959509 w 4307985"/>
                  <a:gd name="connsiteY60" fmla="*/ 393290 h 521952"/>
                  <a:gd name="connsiteX61" fmla="*/ 2998838 w 4307985"/>
                  <a:gd name="connsiteY61" fmla="*/ 452284 h 521952"/>
                  <a:gd name="connsiteX62" fmla="*/ 3028335 w 4307985"/>
                  <a:gd name="connsiteY62" fmla="*/ 481781 h 521952"/>
                  <a:gd name="connsiteX63" fmla="*/ 3057832 w 4307985"/>
                  <a:gd name="connsiteY63" fmla="*/ 491613 h 521952"/>
                  <a:gd name="connsiteX64" fmla="*/ 3087329 w 4307985"/>
                  <a:gd name="connsiteY64" fmla="*/ 481781 h 521952"/>
                  <a:gd name="connsiteX65" fmla="*/ 3146322 w 4307985"/>
                  <a:gd name="connsiteY65" fmla="*/ 412955 h 521952"/>
                  <a:gd name="connsiteX66" fmla="*/ 3195484 w 4307985"/>
                  <a:gd name="connsiteY66" fmla="*/ 393290 h 521952"/>
                  <a:gd name="connsiteX67" fmla="*/ 3323303 w 4307985"/>
                  <a:gd name="connsiteY67" fmla="*/ 255639 h 521952"/>
                  <a:gd name="connsiteX68" fmla="*/ 3382297 w 4307985"/>
                  <a:gd name="connsiteY68" fmla="*/ 216310 h 521952"/>
                  <a:gd name="connsiteX69" fmla="*/ 3421626 w 4307985"/>
                  <a:gd name="connsiteY69" fmla="*/ 176981 h 521952"/>
                  <a:gd name="connsiteX70" fmla="*/ 3490451 w 4307985"/>
                  <a:gd name="connsiteY70" fmla="*/ 147484 h 521952"/>
                  <a:gd name="connsiteX71" fmla="*/ 3519948 w 4307985"/>
                  <a:gd name="connsiteY71" fmla="*/ 157316 h 521952"/>
                  <a:gd name="connsiteX72" fmla="*/ 3578942 w 4307985"/>
                  <a:gd name="connsiteY72" fmla="*/ 206478 h 521952"/>
                  <a:gd name="connsiteX73" fmla="*/ 3598606 w 4307985"/>
                  <a:gd name="connsiteY73" fmla="*/ 235974 h 521952"/>
                  <a:gd name="connsiteX74" fmla="*/ 3667432 w 4307985"/>
                  <a:gd name="connsiteY74" fmla="*/ 304800 h 521952"/>
                  <a:gd name="connsiteX75" fmla="*/ 3716593 w 4307985"/>
                  <a:gd name="connsiteY75" fmla="*/ 363794 h 521952"/>
                  <a:gd name="connsiteX76" fmla="*/ 3736258 w 4307985"/>
                  <a:gd name="connsiteY76" fmla="*/ 393290 h 521952"/>
                  <a:gd name="connsiteX77" fmla="*/ 3923071 w 4307985"/>
                  <a:gd name="connsiteY77" fmla="*/ 403123 h 521952"/>
                  <a:gd name="connsiteX78" fmla="*/ 3982064 w 4307985"/>
                  <a:gd name="connsiteY78" fmla="*/ 412955 h 521952"/>
                  <a:gd name="connsiteX79" fmla="*/ 4050890 w 4307985"/>
                  <a:gd name="connsiteY79" fmla="*/ 422787 h 521952"/>
                  <a:gd name="connsiteX80" fmla="*/ 4109884 w 4307985"/>
                  <a:gd name="connsiteY80" fmla="*/ 442452 h 521952"/>
                  <a:gd name="connsiteX81" fmla="*/ 4227871 w 4307985"/>
                  <a:gd name="connsiteY81" fmla="*/ 422787 h 521952"/>
                  <a:gd name="connsiteX82" fmla="*/ 4277032 w 4307985"/>
                  <a:gd name="connsiteY82" fmla="*/ 403123 h 521952"/>
                  <a:gd name="connsiteX83" fmla="*/ 4306529 w 4307985"/>
                  <a:gd name="connsiteY83" fmla="*/ 393290 h 521952"/>
                  <a:gd name="connsiteX84" fmla="*/ 4306529 w 4307985"/>
                  <a:gd name="connsiteY84" fmla="*/ 403123 h 52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307985" h="521952">
                    <a:moveTo>
                      <a:pt x="0" y="432620"/>
                    </a:moveTo>
                    <a:cubicBezTo>
                      <a:pt x="16387" y="429342"/>
                      <a:pt x="32449" y="422787"/>
                      <a:pt x="49161" y="422787"/>
                    </a:cubicBezTo>
                    <a:cubicBezTo>
                      <a:pt x="69971" y="422787"/>
                      <a:pt x="134924" y="451142"/>
                      <a:pt x="147484" y="452284"/>
                    </a:cubicBezTo>
                    <a:lnTo>
                      <a:pt x="255638" y="462116"/>
                    </a:lnTo>
                    <a:cubicBezTo>
                      <a:pt x="272025" y="465394"/>
                      <a:pt x="288088" y="471949"/>
                      <a:pt x="304800" y="471949"/>
                    </a:cubicBezTo>
                    <a:cubicBezTo>
                      <a:pt x="331254" y="471949"/>
                      <a:pt x="441377" y="471122"/>
                      <a:pt x="491613" y="452284"/>
                    </a:cubicBezTo>
                    <a:cubicBezTo>
                      <a:pt x="505337" y="447138"/>
                      <a:pt x="517832" y="439175"/>
                      <a:pt x="530942" y="432620"/>
                    </a:cubicBezTo>
                    <a:cubicBezTo>
                      <a:pt x="537497" y="422788"/>
                      <a:pt x="541528" y="410688"/>
                      <a:pt x="550606" y="403123"/>
                    </a:cubicBezTo>
                    <a:cubicBezTo>
                      <a:pt x="613980" y="350310"/>
                      <a:pt x="568558" y="419370"/>
                      <a:pt x="619432" y="353961"/>
                    </a:cubicBezTo>
                    <a:cubicBezTo>
                      <a:pt x="633942" y="335306"/>
                      <a:pt x="645651" y="314632"/>
                      <a:pt x="658761" y="294968"/>
                    </a:cubicBezTo>
                    <a:lnTo>
                      <a:pt x="678426" y="265471"/>
                    </a:lnTo>
                    <a:cubicBezTo>
                      <a:pt x="681703" y="249084"/>
                      <a:pt x="680784" y="231257"/>
                      <a:pt x="688258" y="216310"/>
                    </a:cubicBezTo>
                    <a:cubicBezTo>
                      <a:pt x="702988" y="186850"/>
                      <a:pt x="721032" y="185721"/>
                      <a:pt x="747251" y="176981"/>
                    </a:cubicBezTo>
                    <a:cubicBezTo>
                      <a:pt x="762165" y="167038"/>
                      <a:pt x="785890" y="147484"/>
                      <a:pt x="806245" y="147484"/>
                    </a:cubicBezTo>
                    <a:cubicBezTo>
                      <a:pt x="816609" y="147484"/>
                      <a:pt x="825910" y="154039"/>
                      <a:pt x="835742" y="157316"/>
                    </a:cubicBezTo>
                    <a:cubicBezTo>
                      <a:pt x="842297" y="183535"/>
                      <a:pt x="851584" y="209219"/>
                      <a:pt x="855406" y="235974"/>
                    </a:cubicBezTo>
                    <a:cubicBezTo>
                      <a:pt x="858683" y="258916"/>
                      <a:pt x="855826" y="283622"/>
                      <a:pt x="865238" y="304800"/>
                    </a:cubicBezTo>
                    <a:cubicBezTo>
                      <a:pt x="871868" y="319718"/>
                      <a:pt x="911143" y="329934"/>
                      <a:pt x="924232" y="334297"/>
                    </a:cubicBezTo>
                    <a:cubicBezTo>
                      <a:pt x="943897" y="314632"/>
                      <a:pt x="960978" y="291989"/>
                      <a:pt x="983226" y="275303"/>
                    </a:cubicBezTo>
                    <a:cubicBezTo>
                      <a:pt x="996336" y="265471"/>
                      <a:pt x="1010968" y="257394"/>
                      <a:pt x="1022555" y="245807"/>
                    </a:cubicBezTo>
                    <a:cubicBezTo>
                      <a:pt x="1097656" y="170706"/>
                      <a:pt x="998187" y="238796"/>
                      <a:pt x="1101213" y="176981"/>
                    </a:cubicBezTo>
                    <a:cubicBezTo>
                      <a:pt x="1119153" y="150070"/>
                      <a:pt x="1119323" y="141620"/>
                      <a:pt x="1150374" y="127820"/>
                    </a:cubicBezTo>
                    <a:cubicBezTo>
                      <a:pt x="1169316" y="119402"/>
                      <a:pt x="1209367" y="108155"/>
                      <a:pt x="1209367" y="108155"/>
                    </a:cubicBezTo>
                    <a:cubicBezTo>
                      <a:pt x="1242141" y="111432"/>
                      <a:pt x="1275135" y="112978"/>
                      <a:pt x="1307690" y="117987"/>
                    </a:cubicBezTo>
                    <a:cubicBezTo>
                      <a:pt x="1317934" y="119563"/>
                      <a:pt x="1327132" y="125306"/>
                      <a:pt x="1337187" y="127820"/>
                    </a:cubicBezTo>
                    <a:cubicBezTo>
                      <a:pt x="1353400" y="131873"/>
                      <a:pt x="1369961" y="134375"/>
                      <a:pt x="1386348" y="137652"/>
                    </a:cubicBezTo>
                    <a:cubicBezTo>
                      <a:pt x="1404523" y="135633"/>
                      <a:pt x="1474836" y="134078"/>
                      <a:pt x="1504335" y="117987"/>
                    </a:cubicBezTo>
                    <a:cubicBezTo>
                      <a:pt x="1531479" y="103181"/>
                      <a:pt x="1555338" y="82654"/>
                      <a:pt x="1582993" y="68826"/>
                    </a:cubicBezTo>
                    <a:cubicBezTo>
                      <a:pt x="1596103" y="62271"/>
                      <a:pt x="1609893" y="56929"/>
                      <a:pt x="1622322" y="49161"/>
                    </a:cubicBezTo>
                    <a:cubicBezTo>
                      <a:pt x="1636218" y="40476"/>
                      <a:pt x="1648316" y="29190"/>
                      <a:pt x="1661651" y="19665"/>
                    </a:cubicBezTo>
                    <a:cubicBezTo>
                      <a:pt x="1671267" y="12797"/>
                      <a:pt x="1681316" y="6555"/>
                      <a:pt x="1691148" y="0"/>
                    </a:cubicBezTo>
                    <a:cubicBezTo>
                      <a:pt x="1737136" y="15329"/>
                      <a:pt x="1728419" y="5716"/>
                      <a:pt x="1759974" y="68826"/>
                    </a:cubicBezTo>
                    <a:cubicBezTo>
                      <a:pt x="1776926" y="102729"/>
                      <a:pt x="1799584" y="138775"/>
                      <a:pt x="1809135" y="176981"/>
                    </a:cubicBezTo>
                    <a:cubicBezTo>
                      <a:pt x="1813188" y="193194"/>
                      <a:pt x="1815690" y="209755"/>
                      <a:pt x="1818967" y="226142"/>
                    </a:cubicBezTo>
                    <a:cubicBezTo>
                      <a:pt x="1835354" y="222865"/>
                      <a:pt x="1853181" y="223784"/>
                      <a:pt x="1868129" y="216310"/>
                    </a:cubicBezTo>
                    <a:cubicBezTo>
                      <a:pt x="1880566" y="210092"/>
                      <a:pt x="1886056" y="194526"/>
                      <a:pt x="1897626" y="186813"/>
                    </a:cubicBezTo>
                    <a:cubicBezTo>
                      <a:pt x="1906249" y="181064"/>
                      <a:pt x="1917290" y="180258"/>
                      <a:pt x="1927122" y="176981"/>
                    </a:cubicBezTo>
                    <a:cubicBezTo>
                      <a:pt x="1964170" y="152282"/>
                      <a:pt x="1967927" y="143649"/>
                      <a:pt x="2025445" y="147484"/>
                    </a:cubicBezTo>
                    <a:cubicBezTo>
                      <a:pt x="2052411" y="149282"/>
                      <a:pt x="2104103" y="167149"/>
                      <a:pt x="2104103" y="167149"/>
                    </a:cubicBezTo>
                    <a:cubicBezTo>
                      <a:pt x="2107380" y="176981"/>
                      <a:pt x="2111088" y="186680"/>
                      <a:pt x="2113935" y="196645"/>
                    </a:cubicBezTo>
                    <a:cubicBezTo>
                      <a:pt x="2117647" y="209638"/>
                      <a:pt x="2118444" y="223553"/>
                      <a:pt x="2123767" y="235974"/>
                    </a:cubicBezTo>
                    <a:cubicBezTo>
                      <a:pt x="2128422" y="246836"/>
                      <a:pt x="2136877" y="255639"/>
                      <a:pt x="2143432" y="265471"/>
                    </a:cubicBezTo>
                    <a:cubicBezTo>
                      <a:pt x="2147593" y="298756"/>
                      <a:pt x="2151374" y="370791"/>
                      <a:pt x="2172929" y="403123"/>
                    </a:cubicBezTo>
                    <a:lnTo>
                      <a:pt x="2212258" y="462116"/>
                    </a:lnTo>
                    <a:cubicBezTo>
                      <a:pt x="2216397" y="474534"/>
                      <a:pt x="2227092" y="515245"/>
                      <a:pt x="2241755" y="521110"/>
                    </a:cubicBezTo>
                    <a:cubicBezTo>
                      <a:pt x="2251378" y="524959"/>
                      <a:pt x="2261419" y="514555"/>
                      <a:pt x="2271251" y="511278"/>
                    </a:cubicBezTo>
                    <a:cubicBezTo>
                      <a:pt x="2277806" y="498168"/>
                      <a:pt x="2283375" y="484517"/>
                      <a:pt x="2290916" y="471949"/>
                    </a:cubicBezTo>
                    <a:cubicBezTo>
                      <a:pt x="2303076" y="451683"/>
                      <a:pt x="2330245" y="412955"/>
                      <a:pt x="2330245" y="412955"/>
                    </a:cubicBezTo>
                    <a:cubicBezTo>
                      <a:pt x="2339804" y="384278"/>
                      <a:pt x="2342383" y="371903"/>
                      <a:pt x="2359742" y="344129"/>
                    </a:cubicBezTo>
                    <a:cubicBezTo>
                      <a:pt x="2368427" y="330233"/>
                      <a:pt x="2379406" y="317910"/>
                      <a:pt x="2389238" y="304800"/>
                    </a:cubicBezTo>
                    <a:cubicBezTo>
                      <a:pt x="2397896" y="278828"/>
                      <a:pt x="2413045" y="224761"/>
                      <a:pt x="2438400" y="216310"/>
                    </a:cubicBezTo>
                    <a:lnTo>
                      <a:pt x="2467897" y="206478"/>
                    </a:lnTo>
                    <a:cubicBezTo>
                      <a:pt x="2477729" y="209755"/>
                      <a:pt x="2489300" y="209836"/>
                      <a:pt x="2497393" y="216310"/>
                    </a:cubicBezTo>
                    <a:cubicBezTo>
                      <a:pt x="2506621" y="223692"/>
                      <a:pt x="2509207" y="236975"/>
                      <a:pt x="2517058" y="245807"/>
                    </a:cubicBezTo>
                    <a:cubicBezTo>
                      <a:pt x="2535534" y="266592"/>
                      <a:pt x="2552912" y="289374"/>
                      <a:pt x="2576051" y="304800"/>
                    </a:cubicBezTo>
                    <a:cubicBezTo>
                      <a:pt x="2585883" y="311355"/>
                      <a:pt x="2596470" y="316900"/>
                      <a:pt x="2605548" y="324465"/>
                    </a:cubicBezTo>
                    <a:cubicBezTo>
                      <a:pt x="2638163" y="351644"/>
                      <a:pt x="2627927" y="355318"/>
                      <a:pt x="2664542" y="373626"/>
                    </a:cubicBezTo>
                    <a:cubicBezTo>
                      <a:pt x="2673812" y="378261"/>
                      <a:pt x="2684206" y="380181"/>
                      <a:pt x="2694038" y="383458"/>
                    </a:cubicBezTo>
                    <a:cubicBezTo>
                      <a:pt x="2703870" y="390013"/>
                      <a:pt x="2711736" y="402468"/>
                      <a:pt x="2723535" y="403123"/>
                    </a:cubicBezTo>
                    <a:cubicBezTo>
                      <a:pt x="2831755" y="409135"/>
                      <a:pt x="2834711" y="405392"/>
                      <a:pt x="2900516" y="383458"/>
                    </a:cubicBezTo>
                    <a:cubicBezTo>
                      <a:pt x="2920180" y="386735"/>
                      <a:pt x="2943177" y="381858"/>
                      <a:pt x="2959509" y="393290"/>
                    </a:cubicBezTo>
                    <a:cubicBezTo>
                      <a:pt x="2978871" y="406843"/>
                      <a:pt x="2982126" y="435572"/>
                      <a:pt x="2998838" y="452284"/>
                    </a:cubicBezTo>
                    <a:cubicBezTo>
                      <a:pt x="3008670" y="462116"/>
                      <a:pt x="3016765" y="474068"/>
                      <a:pt x="3028335" y="481781"/>
                    </a:cubicBezTo>
                    <a:cubicBezTo>
                      <a:pt x="3036959" y="487530"/>
                      <a:pt x="3048000" y="488336"/>
                      <a:pt x="3057832" y="491613"/>
                    </a:cubicBezTo>
                    <a:cubicBezTo>
                      <a:pt x="3067664" y="488336"/>
                      <a:pt x="3078705" y="487530"/>
                      <a:pt x="3087329" y="481781"/>
                    </a:cubicBezTo>
                    <a:cubicBezTo>
                      <a:pt x="3188831" y="414114"/>
                      <a:pt x="3037282" y="494736"/>
                      <a:pt x="3146322" y="412955"/>
                    </a:cubicBezTo>
                    <a:cubicBezTo>
                      <a:pt x="3160442" y="402365"/>
                      <a:pt x="3179097" y="399845"/>
                      <a:pt x="3195484" y="393290"/>
                    </a:cubicBezTo>
                    <a:cubicBezTo>
                      <a:pt x="3232628" y="337574"/>
                      <a:pt x="3253397" y="302243"/>
                      <a:pt x="3323303" y="255639"/>
                    </a:cubicBezTo>
                    <a:cubicBezTo>
                      <a:pt x="3342968" y="242529"/>
                      <a:pt x="3365585" y="233022"/>
                      <a:pt x="3382297" y="216310"/>
                    </a:cubicBezTo>
                    <a:cubicBezTo>
                      <a:pt x="3395407" y="203200"/>
                      <a:pt x="3406794" y="188105"/>
                      <a:pt x="3421626" y="176981"/>
                    </a:cubicBezTo>
                    <a:cubicBezTo>
                      <a:pt x="3441067" y="162400"/>
                      <a:pt x="3467667" y="155079"/>
                      <a:pt x="3490451" y="147484"/>
                    </a:cubicBezTo>
                    <a:cubicBezTo>
                      <a:pt x="3500283" y="150761"/>
                      <a:pt x="3510678" y="152681"/>
                      <a:pt x="3519948" y="157316"/>
                    </a:cubicBezTo>
                    <a:cubicBezTo>
                      <a:pt x="3542045" y="168365"/>
                      <a:pt x="3563410" y="187840"/>
                      <a:pt x="3578942" y="206478"/>
                    </a:cubicBezTo>
                    <a:cubicBezTo>
                      <a:pt x="3586507" y="215556"/>
                      <a:pt x="3590701" y="227191"/>
                      <a:pt x="3598606" y="235974"/>
                    </a:cubicBezTo>
                    <a:cubicBezTo>
                      <a:pt x="3620311" y="260090"/>
                      <a:pt x="3649435" y="277804"/>
                      <a:pt x="3667432" y="304800"/>
                    </a:cubicBezTo>
                    <a:cubicBezTo>
                      <a:pt x="3716253" y="378031"/>
                      <a:pt x="3653510" y="288094"/>
                      <a:pt x="3716593" y="363794"/>
                    </a:cubicBezTo>
                    <a:cubicBezTo>
                      <a:pt x="3724158" y="372872"/>
                      <a:pt x="3724650" y="391079"/>
                      <a:pt x="3736258" y="393290"/>
                    </a:cubicBezTo>
                    <a:cubicBezTo>
                      <a:pt x="3797514" y="404958"/>
                      <a:pt x="3860800" y="399845"/>
                      <a:pt x="3923071" y="403123"/>
                    </a:cubicBezTo>
                    <a:lnTo>
                      <a:pt x="3982064" y="412955"/>
                    </a:lnTo>
                    <a:cubicBezTo>
                      <a:pt x="4004969" y="416479"/>
                      <a:pt x="4028309" y="417576"/>
                      <a:pt x="4050890" y="422787"/>
                    </a:cubicBezTo>
                    <a:cubicBezTo>
                      <a:pt x="4071088" y="427448"/>
                      <a:pt x="4109884" y="442452"/>
                      <a:pt x="4109884" y="442452"/>
                    </a:cubicBezTo>
                    <a:cubicBezTo>
                      <a:pt x="4182621" y="434370"/>
                      <a:pt x="4179318" y="440995"/>
                      <a:pt x="4227871" y="422787"/>
                    </a:cubicBezTo>
                    <a:cubicBezTo>
                      <a:pt x="4244397" y="416590"/>
                      <a:pt x="4260506" y="409320"/>
                      <a:pt x="4277032" y="403123"/>
                    </a:cubicBezTo>
                    <a:cubicBezTo>
                      <a:pt x="4286736" y="399484"/>
                      <a:pt x="4296165" y="393290"/>
                      <a:pt x="4306529" y="393290"/>
                    </a:cubicBezTo>
                    <a:cubicBezTo>
                      <a:pt x="4309807" y="393290"/>
                      <a:pt x="4306529" y="399845"/>
                      <a:pt x="4306529" y="40312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3B29A2E5-C0FC-46A3-8DC8-7625C585B122}"/>
                </a:ext>
              </a:extLst>
            </p:cNvPr>
            <p:cNvGrpSpPr/>
            <p:nvPr/>
          </p:nvGrpSpPr>
          <p:grpSpPr>
            <a:xfrm>
              <a:off x="852747" y="1277308"/>
              <a:ext cx="6641131" cy="5088583"/>
              <a:chOff x="852747" y="1277308"/>
              <a:chExt cx="6641131" cy="5088583"/>
            </a:xfrm>
          </p:grpSpPr>
          <p:sp>
            <p:nvSpPr>
              <p:cNvPr id="11" name="TextBox 10">
                <a:extLst>
                  <a:ext uri="{FF2B5EF4-FFF2-40B4-BE49-F238E27FC236}">
                    <a16:creationId xmlns:a16="http://schemas.microsoft.com/office/drawing/2014/main" id="{CA17E295-7B3F-4299-82F2-DDFBD377567B}"/>
                  </a:ext>
                </a:extLst>
              </p:cNvPr>
              <p:cNvSpPr txBox="1"/>
              <p:nvPr/>
            </p:nvSpPr>
            <p:spPr>
              <a:xfrm>
                <a:off x="852747" y="5873448"/>
                <a:ext cx="6641131" cy="492443"/>
              </a:xfrm>
              <a:prstGeom prst="rect">
                <a:avLst/>
              </a:prstGeom>
              <a:solidFill>
                <a:schemeClr val="bg1"/>
              </a:solidFill>
              <a:ln w="38100">
                <a:noFill/>
              </a:ln>
            </p:spPr>
            <p:txBody>
              <a:bodyPr wrap="none" rtlCol="0">
                <a:spAutoFit/>
              </a:bodyPr>
              <a:lstStyle/>
              <a:p>
                <a:r>
                  <a:rPr lang="en-US" dirty="0">
                    <a:latin typeface="Arial" panose="020B0604020202020204" pitchFamily="34" charset="0"/>
                    <a:cs typeface="Arial" panose="020B0604020202020204" pitchFamily="34" charset="0"/>
                  </a:rPr>
                  <a:t>Fingerprint created from all manufacturing data</a:t>
                </a:r>
              </a:p>
            </p:txBody>
          </p:sp>
          <p:cxnSp>
            <p:nvCxnSpPr>
              <p:cNvPr id="12" name="Straight Arrow Connector 11">
                <a:extLst>
                  <a:ext uri="{FF2B5EF4-FFF2-40B4-BE49-F238E27FC236}">
                    <a16:creationId xmlns:a16="http://schemas.microsoft.com/office/drawing/2014/main" id="{D4D632E5-8EAB-4FCE-AFC8-103981E6CED7}"/>
                  </a:ext>
                </a:extLst>
              </p:cNvPr>
              <p:cNvCxnSpPr>
                <a:cxnSpLocks/>
              </p:cNvCxnSpPr>
              <p:nvPr/>
            </p:nvCxnSpPr>
            <p:spPr>
              <a:xfrm>
                <a:off x="3883242" y="1277308"/>
                <a:ext cx="0" cy="7069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8" name="Rectangle 17">
            <a:extLst>
              <a:ext uri="{FF2B5EF4-FFF2-40B4-BE49-F238E27FC236}">
                <a16:creationId xmlns:a16="http://schemas.microsoft.com/office/drawing/2014/main" id="{C5711B21-581B-40B2-8A31-412E49388B4C}"/>
              </a:ext>
            </a:extLst>
          </p:cNvPr>
          <p:cNvSpPr/>
          <p:nvPr/>
        </p:nvSpPr>
        <p:spPr>
          <a:xfrm>
            <a:off x="4593723" y="2119813"/>
            <a:ext cx="5089377" cy="311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Dimensions, Voltages Currents Fluxes Etc.</a:t>
            </a:r>
          </a:p>
        </p:txBody>
      </p:sp>
      <p:sp>
        <p:nvSpPr>
          <p:cNvPr id="20" name="TextBox 19">
            <a:extLst>
              <a:ext uri="{FF2B5EF4-FFF2-40B4-BE49-F238E27FC236}">
                <a16:creationId xmlns:a16="http://schemas.microsoft.com/office/drawing/2014/main" id="{38813BB1-07FF-42D7-ABDD-51E2968F6783}"/>
              </a:ext>
            </a:extLst>
          </p:cNvPr>
          <p:cNvSpPr txBox="1"/>
          <p:nvPr/>
        </p:nvSpPr>
        <p:spPr>
          <a:xfrm>
            <a:off x="138501" y="3544463"/>
            <a:ext cx="3422975" cy="1305975"/>
          </a:xfrm>
          <a:prstGeom prst="rect">
            <a:avLst/>
          </a:prstGeom>
          <a:solidFill>
            <a:schemeClr val="bg1"/>
          </a:solidFill>
        </p:spPr>
        <p:txBody>
          <a:bodyPr vert="horz" wrap="none" lIns="91440" tIns="45720" rIns="91440" bIns="45720" rtlCol="0">
            <a:noAutofit/>
          </a:bodyPr>
          <a:lstStyle/>
          <a:p>
            <a:pPr algn="l"/>
            <a:r>
              <a:rPr lang="en-US" b="1" u="sng" dirty="0"/>
              <a:t>Analysis Array</a:t>
            </a:r>
          </a:p>
          <a:p>
            <a:pPr algn="l"/>
            <a:r>
              <a:rPr lang="en-US" b="1" dirty="0"/>
              <a:t>Rows:  </a:t>
            </a:r>
            <a:r>
              <a:rPr lang="en-US" dirty="0"/>
              <a:t>fingerprint for each unit</a:t>
            </a:r>
          </a:p>
          <a:p>
            <a:pPr algn="l"/>
            <a:r>
              <a:rPr lang="en-US" b="1" dirty="0"/>
              <a:t>Columns: </a:t>
            </a:r>
            <a:r>
              <a:rPr lang="en-US" dirty="0"/>
              <a:t>manufacturing data </a:t>
            </a:r>
          </a:p>
          <a:p>
            <a:pPr algn="l"/>
            <a:r>
              <a:rPr lang="en-US" dirty="0"/>
              <a:t>+ end-of-line test results</a:t>
            </a:r>
          </a:p>
        </p:txBody>
      </p:sp>
      <p:sp>
        <p:nvSpPr>
          <p:cNvPr id="21" name="TextBox 20">
            <a:extLst>
              <a:ext uri="{FF2B5EF4-FFF2-40B4-BE49-F238E27FC236}">
                <a16:creationId xmlns:a16="http://schemas.microsoft.com/office/drawing/2014/main" id="{E683F4AD-0809-468D-A57D-574C116F477D}"/>
              </a:ext>
            </a:extLst>
          </p:cNvPr>
          <p:cNvSpPr txBox="1"/>
          <p:nvPr/>
        </p:nvSpPr>
        <p:spPr>
          <a:xfrm>
            <a:off x="107585" y="2591971"/>
            <a:ext cx="4394718" cy="354107"/>
          </a:xfrm>
          <a:prstGeom prst="rect">
            <a:avLst/>
          </a:prstGeom>
        </p:spPr>
        <p:txBody>
          <a:bodyPr vert="horz" wrap="none" lIns="91440" tIns="45720" rIns="91440" bIns="45720" rtlCol="0">
            <a:noAutofit/>
          </a:bodyPr>
          <a:lstStyle/>
          <a:p>
            <a:pPr algn="l"/>
            <a:r>
              <a:rPr lang="en-US" dirty="0"/>
              <a:t>n=number of variables in the fingerprint</a:t>
            </a:r>
          </a:p>
        </p:txBody>
      </p:sp>
    </p:spTree>
    <p:extLst>
      <p:ext uri="{BB962C8B-B14F-4D97-AF65-F5344CB8AC3E}">
        <p14:creationId xmlns:p14="http://schemas.microsoft.com/office/powerpoint/2010/main" val="7189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F391-2F0C-48FD-B568-6E40880A0903}"/>
              </a:ext>
            </a:extLst>
          </p:cNvPr>
          <p:cNvSpPr>
            <a:spLocks noGrp="1"/>
          </p:cNvSpPr>
          <p:nvPr>
            <p:ph type="title"/>
          </p:nvPr>
        </p:nvSpPr>
        <p:spPr>
          <a:xfrm>
            <a:off x="1047750" y="233611"/>
            <a:ext cx="10096500" cy="774779"/>
          </a:xfrm>
        </p:spPr>
        <p:txBody>
          <a:bodyPr/>
          <a:lstStyle/>
          <a:p>
            <a:r>
              <a:rPr lang="en-US" dirty="0"/>
              <a:t>Multivariate modeling theory</a:t>
            </a:r>
          </a:p>
        </p:txBody>
      </p:sp>
      <p:sp>
        <p:nvSpPr>
          <p:cNvPr id="3" name="Slide Number Placeholder 2">
            <a:extLst>
              <a:ext uri="{FF2B5EF4-FFF2-40B4-BE49-F238E27FC236}">
                <a16:creationId xmlns:a16="http://schemas.microsoft.com/office/drawing/2014/main" id="{1A76D991-D956-48B1-9549-6257277F1C02}"/>
              </a:ext>
            </a:extLst>
          </p:cNvPr>
          <p:cNvSpPr>
            <a:spLocks noGrp="1"/>
          </p:cNvSpPr>
          <p:nvPr>
            <p:ph type="sldNum" sz="quarter" idx="10"/>
          </p:nvPr>
        </p:nvSpPr>
        <p:spPr/>
        <p:txBody>
          <a:bodyPr/>
          <a:lstStyle/>
          <a:p>
            <a:fld id="{4FAB73BC-B049-4115-A692-8D63A059BFB8}" type="slidenum">
              <a:rPr lang="en-US" smtClean="0"/>
              <a:pPr/>
              <a:t>6</a:t>
            </a:fld>
            <a:endParaRPr lang="en-US" dirty="0"/>
          </a:p>
        </p:txBody>
      </p:sp>
      <p:sp>
        <p:nvSpPr>
          <p:cNvPr id="4" name="Content Placeholder 3">
            <a:extLst>
              <a:ext uri="{FF2B5EF4-FFF2-40B4-BE49-F238E27FC236}">
                <a16:creationId xmlns:a16="http://schemas.microsoft.com/office/drawing/2014/main" id="{3CF3F079-F96E-44DB-8DB8-4549089B5B7E}"/>
              </a:ext>
            </a:extLst>
          </p:cNvPr>
          <p:cNvSpPr>
            <a:spLocks noGrp="1"/>
          </p:cNvSpPr>
          <p:nvPr>
            <p:ph sz="quarter" idx="11"/>
          </p:nvPr>
        </p:nvSpPr>
        <p:spPr>
          <a:xfrm>
            <a:off x="244719" y="943075"/>
            <a:ext cx="11702562" cy="5327096"/>
          </a:xfrm>
        </p:spPr>
        <p:txBody>
          <a:bodyPr/>
          <a:lstStyle/>
          <a:p>
            <a:endParaRPr lang="en-US" dirty="0"/>
          </a:p>
          <a:p>
            <a:pPr marL="342900" indent="-342900">
              <a:buFont typeface="Arial" panose="020B0604020202020204" pitchFamily="34" charset="0"/>
              <a:buChar char="•"/>
            </a:pPr>
            <a:endParaRPr lang="en-US" dirty="0"/>
          </a:p>
          <a:p>
            <a:endParaRPr lang="en-US" dirty="0"/>
          </a:p>
        </p:txBody>
      </p:sp>
      <p:sp>
        <p:nvSpPr>
          <p:cNvPr id="19" name="Content Placeholder 2">
            <a:extLst>
              <a:ext uri="{FF2B5EF4-FFF2-40B4-BE49-F238E27FC236}">
                <a16:creationId xmlns:a16="http://schemas.microsoft.com/office/drawing/2014/main" id="{B9CF7410-93F5-475F-A9EA-57C23926F497}"/>
              </a:ext>
            </a:extLst>
          </p:cNvPr>
          <p:cNvSpPr txBox="1">
            <a:spLocks/>
          </p:cNvSpPr>
          <p:nvPr/>
        </p:nvSpPr>
        <p:spPr>
          <a:xfrm>
            <a:off x="552406" y="953688"/>
            <a:ext cx="8367659" cy="5528312"/>
          </a:xfrm>
          <a:prstGeom prst="rect">
            <a:avLst/>
          </a:prstGeom>
        </p:spPr>
        <p:txBody>
          <a:bodyPr>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Assumes a relationship exists between a  set of measured variables and the properties of interest</a:t>
            </a:r>
          </a:p>
          <a:p>
            <a:r>
              <a:rPr lang="en-US" sz="1800" dirty="0">
                <a:solidFill>
                  <a:schemeClr val="tx1"/>
                </a:solidFill>
              </a:rPr>
              <a:t>Observation = Structure + Noise</a:t>
            </a:r>
          </a:p>
          <a:p>
            <a:pPr lvl="1"/>
            <a:r>
              <a:rPr lang="en-US" dirty="0">
                <a:solidFill>
                  <a:schemeClr val="tx1"/>
                </a:solidFill>
              </a:rPr>
              <a:t>Variables   X (set of observations)</a:t>
            </a:r>
          </a:p>
          <a:p>
            <a:pPr lvl="1"/>
            <a:r>
              <a:rPr lang="en-US" dirty="0">
                <a:solidFill>
                  <a:schemeClr val="tx1"/>
                </a:solidFill>
              </a:rPr>
              <a:t>Response  Y = F(X) (set of possible responses)</a:t>
            </a:r>
          </a:p>
          <a:p>
            <a:r>
              <a:rPr lang="en-US" sz="1800" dirty="0">
                <a:solidFill>
                  <a:schemeClr val="tx1"/>
                </a:solidFill>
              </a:rPr>
              <a:t>Finds the structure in the data representing the correlation between F(X) &amp; X</a:t>
            </a:r>
          </a:p>
          <a:p>
            <a:r>
              <a:rPr lang="en-US" sz="1800" dirty="0">
                <a:solidFill>
                  <a:schemeClr val="tx1"/>
                </a:solidFill>
              </a:rPr>
              <a:t>Goal of the modeling is to extract the structure in the data that correlates to the observed responses while minimizing noise</a:t>
            </a:r>
          </a:p>
          <a:p>
            <a:r>
              <a:rPr lang="en-US" sz="1800" dirty="0">
                <a:solidFill>
                  <a:schemeClr val="tx1"/>
                </a:solidFill>
              </a:rPr>
              <a:t>Analysis is accomplished through successive transformations in which the data is projected onto axes or “Principal Components” (PC’s) representing the direction of maximum variation of the data </a:t>
            </a:r>
          </a:p>
          <a:p>
            <a:r>
              <a:rPr lang="en-US" sz="1800" dirty="0">
                <a:solidFill>
                  <a:schemeClr val="tx1"/>
                </a:solidFill>
              </a:rPr>
              <a:t>Each PC is orthogonal to the other PC’s and centered on the mean of the data  and is aligned to the direction of the maximum variation of the data</a:t>
            </a:r>
          </a:p>
          <a:p>
            <a:r>
              <a:rPr lang="en-US" sz="1800" dirty="0">
                <a:solidFill>
                  <a:schemeClr val="tx1"/>
                </a:solidFill>
              </a:rPr>
              <a:t>With each successive transformation to a new PC, more of the variance in the data is explained and a smaller portion of the variance remains unexplained</a:t>
            </a:r>
          </a:p>
        </p:txBody>
      </p:sp>
      <p:grpSp>
        <p:nvGrpSpPr>
          <p:cNvPr id="21" name="Group 20">
            <a:extLst>
              <a:ext uri="{FF2B5EF4-FFF2-40B4-BE49-F238E27FC236}">
                <a16:creationId xmlns:a16="http://schemas.microsoft.com/office/drawing/2014/main" id="{A8366C8F-CCC0-40AF-97C6-BD14CC180372}"/>
              </a:ext>
            </a:extLst>
          </p:cNvPr>
          <p:cNvGrpSpPr/>
          <p:nvPr/>
        </p:nvGrpSpPr>
        <p:grpSpPr>
          <a:xfrm>
            <a:off x="9056322" y="812873"/>
            <a:ext cx="2881724" cy="2572029"/>
            <a:chOff x="4138290" y="962241"/>
            <a:chExt cx="3842299" cy="3429369"/>
          </a:xfrm>
          <a:solidFill>
            <a:schemeClr val="bg1"/>
          </a:solidFill>
        </p:grpSpPr>
        <p:pic>
          <p:nvPicPr>
            <p:cNvPr id="22" name="Picture 21">
              <a:extLst>
                <a:ext uri="{FF2B5EF4-FFF2-40B4-BE49-F238E27FC236}">
                  <a16:creationId xmlns:a16="http://schemas.microsoft.com/office/drawing/2014/main" id="{4332D9B3-2CE9-4B7A-8DC9-87C6ECC6700C}"/>
                </a:ext>
              </a:extLst>
            </p:cNvPr>
            <p:cNvPicPr>
              <a:picLocks noChangeAspect="1"/>
            </p:cNvPicPr>
            <p:nvPr/>
          </p:nvPicPr>
          <p:blipFill>
            <a:blip r:embed="rId2"/>
            <a:stretch>
              <a:fillRect/>
            </a:stretch>
          </p:blipFill>
          <p:spPr>
            <a:xfrm>
              <a:off x="4138290" y="962241"/>
              <a:ext cx="3842299" cy="2837706"/>
            </a:xfrm>
            <a:prstGeom prst="rect">
              <a:avLst/>
            </a:prstGeom>
            <a:grpFill/>
          </p:spPr>
        </p:pic>
        <p:sp>
          <p:nvSpPr>
            <p:cNvPr id="23" name="TextBox 22">
              <a:extLst>
                <a:ext uri="{FF2B5EF4-FFF2-40B4-BE49-F238E27FC236}">
                  <a16:creationId xmlns:a16="http://schemas.microsoft.com/office/drawing/2014/main" id="{FC139E9B-B4DA-4868-94B1-32805E618A39}"/>
                </a:ext>
              </a:extLst>
            </p:cNvPr>
            <p:cNvSpPr txBox="1"/>
            <p:nvPr/>
          </p:nvSpPr>
          <p:spPr>
            <a:xfrm>
              <a:off x="4138290" y="3940205"/>
              <a:ext cx="3842299" cy="451405"/>
            </a:xfrm>
            <a:prstGeom prst="rect">
              <a:avLst/>
            </a:prstGeom>
            <a:grpFill/>
          </p:spPr>
          <p:txBody>
            <a:bodyPr wrap="square" rtlCol="0">
              <a:spAutoFit/>
            </a:bodyPr>
            <a:lstStyle/>
            <a:p>
              <a:pPr algn="ctr"/>
              <a:r>
                <a:rPr lang="en-US" sz="1600" dirty="0"/>
                <a:t>Original Data</a:t>
              </a:r>
            </a:p>
          </p:txBody>
        </p:sp>
      </p:grpSp>
      <p:grpSp>
        <p:nvGrpSpPr>
          <p:cNvPr id="24" name="Group 23">
            <a:extLst>
              <a:ext uri="{FF2B5EF4-FFF2-40B4-BE49-F238E27FC236}">
                <a16:creationId xmlns:a16="http://schemas.microsoft.com/office/drawing/2014/main" id="{61A1A8B8-AAC4-4F98-A11D-0D5B5BC47C7E}"/>
              </a:ext>
            </a:extLst>
          </p:cNvPr>
          <p:cNvGrpSpPr/>
          <p:nvPr/>
        </p:nvGrpSpPr>
        <p:grpSpPr>
          <a:xfrm>
            <a:off x="9065556" y="3543042"/>
            <a:ext cx="2881725" cy="2481604"/>
            <a:chOff x="7120946" y="2234684"/>
            <a:chExt cx="2403888" cy="3308804"/>
          </a:xfrm>
          <a:solidFill>
            <a:schemeClr val="bg1"/>
          </a:solidFill>
        </p:grpSpPr>
        <p:grpSp>
          <p:nvGrpSpPr>
            <p:cNvPr id="25" name="Group 24">
              <a:extLst>
                <a:ext uri="{FF2B5EF4-FFF2-40B4-BE49-F238E27FC236}">
                  <a16:creationId xmlns:a16="http://schemas.microsoft.com/office/drawing/2014/main" id="{A43980CC-E84F-4E6F-B859-3DC719DE033D}"/>
                </a:ext>
              </a:extLst>
            </p:cNvPr>
            <p:cNvGrpSpPr/>
            <p:nvPr/>
          </p:nvGrpSpPr>
          <p:grpSpPr>
            <a:xfrm>
              <a:off x="7120946" y="2234684"/>
              <a:ext cx="2403887" cy="3308804"/>
              <a:chOff x="7120946" y="2234684"/>
              <a:chExt cx="2403887" cy="3308804"/>
            </a:xfrm>
            <a:grpFill/>
          </p:grpSpPr>
          <p:pic>
            <p:nvPicPr>
              <p:cNvPr id="27" name="Content Placeholder 8">
                <a:extLst>
                  <a:ext uri="{FF2B5EF4-FFF2-40B4-BE49-F238E27FC236}">
                    <a16:creationId xmlns:a16="http://schemas.microsoft.com/office/drawing/2014/main" id="{46F49E63-743C-4CBD-9C4B-67A91C2E12F1}"/>
                  </a:ext>
                </a:extLst>
              </p:cNvPr>
              <p:cNvPicPr>
                <a:picLocks noChangeAspect="1"/>
              </p:cNvPicPr>
              <p:nvPr/>
            </p:nvPicPr>
            <p:blipFill>
              <a:blip r:embed="rId3"/>
              <a:stretch>
                <a:fillRect/>
              </a:stretch>
            </p:blipFill>
            <p:spPr>
              <a:xfrm>
                <a:off x="7120946" y="2234684"/>
                <a:ext cx="2403887" cy="2306080"/>
              </a:xfrm>
              <a:prstGeom prst="rect">
                <a:avLst/>
              </a:prstGeom>
              <a:grpFill/>
            </p:spPr>
          </p:pic>
          <p:sp>
            <p:nvSpPr>
              <p:cNvPr id="28" name="TextBox 27">
                <a:extLst>
                  <a:ext uri="{FF2B5EF4-FFF2-40B4-BE49-F238E27FC236}">
                    <a16:creationId xmlns:a16="http://schemas.microsoft.com/office/drawing/2014/main" id="{E8E4BA0C-B09F-4D6C-AA2D-56B274ECE2FD}"/>
                  </a:ext>
                </a:extLst>
              </p:cNvPr>
              <p:cNvSpPr txBox="1"/>
              <p:nvPr/>
            </p:nvSpPr>
            <p:spPr>
              <a:xfrm>
                <a:off x="7120946" y="4763788"/>
                <a:ext cx="2403887" cy="779700"/>
              </a:xfrm>
              <a:prstGeom prst="rect">
                <a:avLst/>
              </a:prstGeom>
              <a:grpFill/>
            </p:spPr>
            <p:txBody>
              <a:bodyPr wrap="square" rtlCol="0">
                <a:spAutoFit/>
              </a:bodyPr>
              <a:lstStyle/>
              <a:p>
                <a:r>
                  <a:rPr lang="en-US" sz="1600" dirty="0"/>
                  <a:t>Projection of original data onto PC1 &amp; PC2</a:t>
                </a:r>
              </a:p>
            </p:txBody>
          </p:sp>
        </p:grpSp>
        <p:sp>
          <p:nvSpPr>
            <p:cNvPr id="26" name="TextBox 25">
              <a:extLst>
                <a:ext uri="{FF2B5EF4-FFF2-40B4-BE49-F238E27FC236}">
                  <a16:creationId xmlns:a16="http://schemas.microsoft.com/office/drawing/2014/main" id="{CBC5D16E-A72E-4FDF-8680-C810C5557483}"/>
                </a:ext>
              </a:extLst>
            </p:cNvPr>
            <p:cNvSpPr txBox="1"/>
            <p:nvPr/>
          </p:nvSpPr>
          <p:spPr>
            <a:xfrm>
              <a:off x="7487896" y="2255679"/>
              <a:ext cx="2036938" cy="451405"/>
            </a:xfrm>
            <a:prstGeom prst="rect">
              <a:avLst/>
            </a:prstGeom>
            <a:grpFill/>
          </p:spPr>
          <p:txBody>
            <a:bodyPr wrap="square" rtlCol="0">
              <a:spAutoFit/>
            </a:bodyPr>
            <a:lstStyle/>
            <a:p>
              <a:r>
                <a:rPr lang="en-US" sz="1600" dirty="0"/>
                <a:t>“Score” Space</a:t>
              </a:r>
            </a:p>
          </p:txBody>
        </p:sp>
      </p:grpSp>
    </p:spTree>
    <p:extLst>
      <p:ext uri="{BB962C8B-B14F-4D97-AF65-F5344CB8AC3E}">
        <p14:creationId xmlns:p14="http://schemas.microsoft.com/office/powerpoint/2010/main" val="389222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F391-2F0C-48FD-B568-6E40880A0903}"/>
              </a:ext>
            </a:extLst>
          </p:cNvPr>
          <p:cNvSpPr>
            <a:spLocks noGrp="1"/>
          </p:cNvSpPr>
          <p:nvPr>
            <p:ph type="title"/>
          </p:nvPr>
        </p:nvSpPr>
        <p:spPr>
          <a:xfrm>
            <a:off x="1047750" y="233611"/>
            <a:ext cx="10096500" cy="774779"/>
          </a:xfrm>
        </p:spPr>
        <p:txBody>
          <a:bodyPr/>
          <a:lstStyle/>
          <a:p>
            <a:r>
              <a:rPr lang="en-US" dirty="0"/>
              <a:t>Partial Least Square Regression (PLSR) </a:t>
            </a:r>
          </a:p>
        </p:txBody>
      </p:sp>
      <p:sp>
        <p:nvSpPr>
          <p:cNvPr id="3" name="Slide Number Placeholder 2">
            <a:extLst>
              <a:ext uri="{FF2B5EF4-FFF2-40B4-BE49-F238E27FC236}">
                <a16:creationId xmlns:a16="http://schemas.microsoft.com/office/drawing/2014/main" id="{1A76D991-D956-48B1-9549-6257277F1C02}"/>
              </a:ext>
            </a:extLst>
          </p:cNvPr>
          <p:cNvSpPr>
            <a:spLocks noGrp="1"/>
          </p:cNvSpPr>
          <p:nvPr>
            <p:ph type="sldNum" sz="quarter" idx="10"/>
          </p:nvPr>
        </p:nvSpPr>
        <p:spPr/>
        <p:txBody>
          <a:bodyPr/>
          <a:lstStyle/>
          <a:p>
            <a:fld id="{4FAB73BC-B049-4115-A692-8D63A059BFB8}" type="slidenum">
              <a:rPr lang="en-US" smtClean="0"/>
              <a:pPr/>
              <a:t>7</a:t>
            </a:fld>
            <a:endParaRPr lang="en-US" dirty="0"/>
          </a:p>
        </p:txBody>
      </p:sp>
      <p:sp>
        <p:nvSpPr>
          <p:cNvPr id="4" name="Content Placeholder 3">
            <a:extLst>
              <a:ext uri="{FF2B5EF4-FFF2-40B4-BE49-F238E27FC236}">
                <a16:creationId xmlns:a16="http://schemas.microsoft.com/office/drawing/2014/main" id="{3CF3F079-F96E-44DB-8DB8-4549089B5B7E}"/>
              </a:ext>
            </a:extLst>
          </p:cNvPr>
          <p:cNvSpPr>
            <a:spLocks noGrp="1"/>
          </p:cNvSpPr>
          <p:nvPr>
            <p:ph sz="quarter" idx="11"/>
          </p:nvPr>
        </p:nvSpPr>
        <p:spPr>
          <a:xfrm>
            <a:off x="244719" y="943075"/>
            <a:ext cx="11702562" cy="5327096"/>
          </a:xfrm>
        </p:spPr>
        <p:txBody>
          <a:bodyPr/>
          <a:lstStyle/>
          <a:p>
            <a:endParaRPr lang="en-US" dirty="0"/>
          </a:p>
          <a:p>
            <a:pPr marL="342900" indent="-342900">
              <a:buFont typeface="Arial" panose="020B0604020202020204" pitchFamily="34" charset="0"/>
              <a:buChar char="•"/>
            </a:pPr>
            <a:endParaRPr lang="en-US" dirty="0"/>
          </a:p>
          <a:p>
            <a:endParaRPr lang="en-US" dirty="0"/>
          </a:p>
        </p:txBody>
      </p:sp>
      <p:sp>
        <p:nvSpPr>
          <p:cNvPr id="9" name="Content Placeholder 2">
            <a:extLst>
              <a:ext uri="{FF2B5EF4-FFF2-40B4-BE49-F238E27FC236}">
                <a16:creationId xmlns:a16="http://schemas.microsoft.com/office/drawing/2014/main" id="{FE6FBE2D-4558-41CB-A363-BC9965DB24F6}"/>
              </a:ext>
            </a:extLst>
          </p:cNvPr>
          <p:cNvSpPr txBox="1">
            <a:spLocks/>
          </p:cNvSpPr>
          <p:nvPr/>
        </p:nvSpPr>
        <p:spPr>
          <a:xfrm>
            <a:off x="644703" y="1008390"/>
            <a:ext cx="7435607" cy="546299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rgbClr val="7030A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7030A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030A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030A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030A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tx2">
                    <a:lumMod val="75000"/>
                  </a:schemeClr>
                </a:solidFill>
                <a:latin typeface="Arial" panose="020B0604020202020204" pitchFamily="34" charset="0"/>
                <a:cs typeface="Arial" panose="020B0604020202020204" pitchFamily="34" charset="0"/>
              </a:rPr>
              <a:t>Data is arranged in a NXn matrix for modeling</a:t>
            </a:r>
          </a:p>
          <a:p>
            <a:r>
              <a:rPr lang="en-US" sz="2000" dirty="0">
                <a:solidFill>
                  <a:schemeClr val="tx2">
                    <a:lumMod val="75000"/>
                  </a:schemeClr>
                </a:solidFill>
                <a:latin typeface="Arial" panose="020B0604020202020204" pitchFamily="34" charset="0"/>
                <a:cs typeface="Arial" panose="020B0604020202020204" pitchFamily="34" charset="0"/>
              </a:rPr>
              <a:t>PC’s are calculated by modeling both the X and Y matrices (variables and responses) simultaneously using known data</a:t>
            </a:r>
          </a:p>
          <a:p>
            <a:pPr lvl="1"/>
            <a:r>
              <a:rPr lang="en-US" sz="2000" dirty="0">
                <a:solidFill>
                  <a:schemeClr val="tx2">
                    <a:lumMod val="75000"/>
                  </a:schemeClr>
                </a:solidFill>
                <a:latin typeface="Arial" panose="020B0604020202020204" pitchFamily="34" charset="0"/>
                <a:cs typeface="Arial" panose="020B0604020202020204" pitchFamily="34" charset="0"/>
              </a:rPr>
              <a:t>Uses PCA on the variables (X</a:t>
            </a:r>
            <a:r>
              <a:rPr lang="en-US" sz="2000" baseline="30000" dirty="0">
                <a:solidFill>
                  <a:schemeClr val="tx2">
                    <a:lumMod val="75000"/>
                  </a:schemeClr>
                </a:solidFill>
                <a:latin typeface="Arial" panose="020B0604020202020204" pitchFamily="34" charset="0"/>
                <a:cs typeface="Arial" panose="020B0604020202020204" pitchFamily="34" charset="0"/>
              </a:rPr>
              <a:t>T</a:t>
            </a:r>
            <a:r>
              <a:rPr lang="en-US" sz="2000" dirty="0">
                <a:solidFill>
                  <a:schemeClr val="tx2">
                    <a:lumMod val="75000"/>
                  </a:schemeClr>
                </a:solidFill>
                <a:latin typeface="Arial" panose="020B0604020202020204" pitchFamily="34" charset="0"/>
                <a:cs typeface="Arial" panose="020B0604020202020204" pitchFamily="34" charset="0"/>
              </a:rPr>
              <a:t>Y) </a:t>
            </a:r>
          </a:p>
          <a:p>
            <a:pPr lvl="1"/>
            <a:r>
              <a:rPr lang="en-US" sz="2000" dirty="0">
                <a:solidFill>
                  <a:schemeClr val="tx2">
                    <a:lumMod val="75000"/>
                  </a:schemeClr>
                </a:solidFill>
                <a:latin typeface="Arial" panose="020B0604020202020204" pitchFamily="34" charset="0"/>
                <a:cs typeface="Arial" panose="020B0604020202020204" pitchFamily="34" charset="0"/>
              </a:rPr>
              <a:t>Uses PCA on the responses (Y)</a:t>
            </a:r>
          </a:p>
          <a:p>
            <a:pPr lvl="1"/>
            <a:r>
              <a:rPr lang="en-US" sz="2000" dirty="0">
                <a:solidFill>
                  <a:schemeClr val="tx2">
                    <a:lumMod val="75000"/>
                  </a:schemeClr>
                </a:solidFill>
                <a:latin typeface="Arial" panose="020B0604020202020204" pitchFamily="34" charset="0"/>
                <a:cs typeface="Arial" panose="020B0604020202020204" pitchFamily="34" charset="0"/>
              </a:rPr>
              <a:t>Creates a transformation designed to maximize the covariance between X &amp; Y</a:t>
            </a:r>
          </a:p>
          <a:p>
            <a:r>
              <a:rPr lang="en-US" sz="2000" dirty="0">
                <a:solidFill>
                  <a:schemeClr val="tx2">
                    <a:lumMod val="75000"/>
                  </a:schemeClr>
                </a:solidFill>
                <a:latin typeface="Arial" panose="020B0604020202020204" pitchFamily="34" charset="0"/>
                <a:cs typeface="Arial" panose="020B0604020202020204" pitchFamily="34" charset="0"/>
              </a:rPr>
              <a:t>Each interactively calculated PC has a characteristic linear equation for the relationship of the response to the variables : </a:t>
            </a:r>
          </a:p>
          <a:p>
            <a:pPr marL="0" indent="0">
              <a:buNone/>
            </a:pPr>
            <a:r>
              <a:rPr lang="en-US" sz="2000" dirty="0">
                <a:solidFill>
                  <a:schemeClr val="tx2">
                    <a:lumMod val="75000"/>
                  </a:schemeClr>
                </a:solidFill>
                <a:latin typeface="Arial" panose="020B0604020202020204" pitchFamily="34" charset="0"/>
                <a:cs typeface="Arial" panose="020B0604020202020204" pitchFamily="34" charset="0"/>
              </a:rPr>
              <a:t>        Y = b0 + b1x1 + b2x2 + b3x3 +….  </a:t>
            </a:r>
          </a:p>
          <a:p>
            <a:pPr lvl="1"/>
            <a:r>
              <a:rPr lang="en-US" sz="2000" dirty="0">
                <a:solidFill>
                  <a:schemeClr val="tx2">
                    <a:lumMod val="75000"/>
                  </a:schemeClr>
                </a:solidFill>
                <a:latin typeface="Arial" panose="020B0604020202020204" pitchFamily="34" charset="0"/>
                <a:cs typeface="Arial" panose="020B0604020202020204" pitchFamily="34" charset="0"/>
              </a:rPr>
              <a:t>The loadings indicate the contribution of each variable to  the PC calculation</a:t>
            </a:r>
          </a:p>
          <a:p>
            <a:r>
              <a:rPr lang="en-US" sz="2000" dirty="0">
                <a:solidFill>
                  <a:schemeClr val="tx2">
                    <a:lumMod val="75000"/>
                  </a:schemeClr>
                </a:solidFill>
                <a:latin typeface="Arial" panose="020B0604020202020204" pitchFamily="34" charset="0"/>
                <a:cs typeface="Arial" panose="020B0604020202020204" pitchFamily="34" charset="0"/>
              </a:rPr>
              <a:t>Using an optimal number of PC’s, a “Prediction Value” (PV)  is calculated by the PLS prediction model that indicates how well matched new input data is to one of the response groups in the modeling </a:t>
            </a:r>
          </a:p>
        </p:txBody>
      </p:sp>
      <p:grpSp>
        <p:nvGrpSpPr>
          <p:cNvPr id="10" name="Group 9">
            <a:extLst>
              <a:ext uri="{FF2B5EF4-FFF2-40B4-BE49-F238E27FC236}">
                <a16:creationId xmlns:a16="http://schemas.microsoft.com/office/drawing/2014/main" id="{C1E66D58-FFD9-4CA1-9A0A-1993B587FAEE}"/>
              </a:ext>
            </a:extLst>
          </p:cNvPr>
          <p:cNvGrpSpPr/>
          <p:nvPr/>
        </p:nvGrpSpPr>
        <p:grpSpPr>
          <a:xfrm>
            <a:off x="4756820" y="1899600"/>
            <a:ext cx="7294329" cy="2703130"/>
            <a:chOff x="5975967" y="1534523"/>
            <a:chExt cx="4551968" cy="1814532"/>
          </a:xfrm>
        </p:grpSpPr>
        <p:pic>
          <p:nvPicPr>
            <p:cNvPr id="11" name="Picture 10">
              <a:extLst>
                <a:ext uri="{FF2B5EF4-FFF2-40B4-BE49-F238E27FC236}">
                  <a16:creationId xmlns:a16="http://schemas.microsoft.com/office/drawing/2014/main" id="{47147B56-B7B6-4166-99CE-59A8A924B711}"/>
                </a:ext>
              </a:extLst>
            </p:cNvPr>
            <p:cNvPicPr>
              <a:picLocks noChangeAspect="1"/>
            </p:cNvPicPr>
            <p:nvPr/>
          </p:nvPicPr>
          <p:blipFill>
            <a:blip r:embed="rId2"/>
            <a:stretch>
              <a:fillRect/>
            </a:stretch>
          </p:blipFill>
          <p:spPr>
            <a:xfrm>
              <a:off x="8043560" y="1534523"/>
              <a:ext cx="2484375" cy="1039579"/>
            </a:xfrm>
            <a:prstGeom prst="rect">
              <a:avLst/>
            </a:prstGeom>
            <a:solidFill>
              <a:schemeClr val="bg1"/>
            </a:solidFill>
          </p:spPr>
        </p:pic>
        <p:sp>
          <p:nvSpPr>
            <p:cNvPr id="12" name="TextBox 11">
              <a:extLst>
                <a:ext uri="{FF2B5EF4-FFF2-40B4-BE49-F238E27FC236}">
                  <a16:creationId xmlns:a16="http://schemas.microsoft.com/office/drawing/2014/main" id="{24BD26D2-B200-43C8-8F15-4395AA24A05B}"/>
                </a:ext>
              </a:extLst>
            </p:cNvPr>
            <p:cNvSpPr txBox="1"/>
            <p:nvPr/>
          </p:nvSpPr>
          <p:spPr>
            <a:xfrm>
              <a:off x="5975967" y="3178609"/>
              <a:ext cx="274294" cy="17044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PLS</a:t>
              </a:r>
            </a:p>
          </p:txBody>
        </p:sp>
      </p:grpSp>
    </p:spTree>
    <p:extLst>
      <p:ext uri="{BB962C8B-B14F-4D97-AF65-F5344CB8AC3E}">
        <p14:creationId xmlns:p14="http://schemas.microsoft.com/office/powerpoint/2010/main" val="218704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F391-2F0C-48FD-B568-6E40880A0903}"/>
              </a:ext>
            </a:extLst>
          </p:cNvPr>
          <p:cNvSpPr>
            <a:spLocks noGrp="1"/>
          </p:cNvSpPr>
          <p:nvPr>
            <p:ph type="title"/>
          </p:nvPr>
        </p:nvSpPr>
        <p:spPr>
          <a:xfrm>
            <a:off x="1047750" y="233611"/>
            <a:ext cx="10096500" cy="774779"/>
          </a:xfrm>
        </p:spPr>
        <p:txBody>
          <a:bodyPr/>
          <a:lstStyle/>
          <a:p>
            <a:r>
              <a:rPr lang="en-US" dirty="0"/>
              <a:t>Method</a:t>
            </a:r>
          </a:p>
        </p:txBody>
      </p:sp>
      <p:sp>
        <p:nvSpPr>
          <p:cNvPr id="3" name="Slide Number Placeholder 2">
            <a:extLst>
              <a:ext uri="{FF2B5EF4-FFF2-40B4-BE49-F238E27FC236}">
                <a16:creationId xmlns:a16="http://schemas.microsoft.com/office/drawing/2014/main" id="{1A76D991-D956-48B1-9549-6257277F1C02}"/>
              </a:ext>
            </a:extLst>
          </p:cNvPr>
          <p:cNvSpPr>
            <a:spLocks noGrp="1"/>
          </p:cNvSpPr>
          <p:nvPr>
            <p:ph type="sldNum" sz="quarter" idx="10"/>
          </p:nvPr>
        </p:nvSpPr>
        <p:spPr/>
        <p:txBody>
          <a:bodyPr/>
          <a:lstStyle/>
          <a:p>
            <a:fld id="{4FAB73BC-B049-4115-A692-8D63A059BFB8}" type="slidenum">
              <a:rPr lang="en-US" smtClean="0"/>
              <a:pPr/>
              <a:t>8</a:t>
            </a:fld>
            <a:endParaRPr lang="en-US" dirty="0"/>
          </a:p>
        </p:txBody>
      </p:sp>
      <p:sp>
        <p:nvSpPr>
          <p:cNvPr id="4" name="Content Placeholder 3">
            <a:extLst>
              <a:ext uri="{FF2B5EF4-FFF2-40B4-BE49-F238E27FC236}">
                <a16:creationId xmlns:a16="http://schemas.microsoft.com/office/drawing/2014/main" id="{3CF3F079-F96E-44DB-8DB8-4549089B5B7E}"/>
              </a:ext>
            </a:extLst>
          </p:cNvPr>
          <p:cNvSpPr>
            <a:spLocks noGrp="1"/>
          </p:cNvSpPr>
          <p:nvPr>
            <p:ph sz="quarter" idx="11"/>
          </p:nvPr>
        </p:nvSpPr>
        <p:spPr>
          <a:xfrm>
            <a:off x="898281" y="943075"/>
            <a:ext cx="11049000" cy="4610100"/>
          </a:xfrm>
        </p:spPr>
        <p:txBody>
          <a:bodyPr/>
          <a:lstStyle/>
          <a:p>
            <a:pPr marL="342900" indent="-342900">
              <a:buFont typeface="Arial" panose="020B0604020202020204" pitchFamily="34" charset="0"/>
              <a:buChar char="•"/>
            </a:pPr>
            <a:r>
              <a:rPr lang="en-US" dirty="0"/>
              <a:t>Create a manufacturing processing “fingerprint” for each unit by concatenating all the manufacturing process data for a unit</a:t>
            </a:r>
          </a:p>
          <a:p>
            <a:pPr marL="726948" lvl="1" indent="-342900">
              <a:buFont typeface="Arial" panose="020B0604020202020204" pitchFamily="34" charset="0"/>
              <a:buChar char="•"/>
            </a:pPr>
            <a:r>
              <a:rPr lang="en-US" dirty="0"/>
              <a:t>1 X 1059 matrix for each manufactured unit</a:t>
            </a:r>
          </a:p>
          <a:p>
            <a:pPr marL="342900" indent="-342900">
              <a:buFont typeface="Arial" panose="020B0604020202020204" pitchFamily="34" charset="0"/>
              <a:buChar char="•"/>
            </a:pPr>
            <a:r>
              <a:rPr lang="en-US" dirty="0"/>
              <a:t>Build PLS* models to differentiate HVB data from normal data</a:t>
            </a:r>
          </a:p>
          <a:p>
            <a:pPr marL="726948" lvl="1" indent="-342900">
              <a:buFont typeface="Arial" panose="020B0604020202020204" pitchFamily="34" charset="0"/>
              <a:buChar char="•"/>
            </a:pPr>
            <a:r>
              <a:rPr lang="en-US" dirty="0"/>
              <a:t>HVB wall vs. normal </a:t>
            </a:r>
          </a:p>
          <a:p>
            <a:pPr marL="726948" lvl="1" indent="-342900">
              <a:buFont typeface="Arial" panose="020B0604020202020204" pitchFamily="34" charset="0"/>
              <a:buChar char="•"/>
            </a:pPr>
            <a:r>
              <a:rPr lang="en-US" dirty="0"/>
              <a:t>HVB vac vs. normal</a:t>
            </a:r>
          </a:p>
          <a:p>
            <a:pPr marL="342900" indent="-342900">
              <a:buFont typeface="Arial" panose="020B0604020202020204" pitchFamily="34" charset="0"/>
              <a:buChar char="•"/>
            </a:pPr>
            <a:r>
              <a:rPr lang="en-US" dirty="0"/>
              <a:t>Analyze the regression coefficients for the PC used to differentiate HVB wall (or vac) units from normal units to identify suspect operations responsible for the difference in performance</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F518FC68-FB93-462E-8D72-896AF131B72B}"/>
              </a:ext>
            </a:extLst>
          </p:cNvPr>
          <p:cNvSpPr txBox="1"/>
          <p:nvPr/>
        </p:nvSpPr>
        <p:spPr>
          <a:xfrm>
            <a:off x="760535" y="4461878"/>
            <a:ext cx="9212778" cy="369332"/>
          </a:xfrm>
          <a:prstGeom prst="rect">
            <a:avLst/>
          </a:prstGeom>
          <a:noFill/>
        </p:spPr>
        <p:txBody>
          <a:bodyPr wrap="none" rtlCol="0">
            <a:spAutoFit/>
          </a:bodyPr>
          <a:lstStyle/>
          <a:p>
            <a:r>
              <a:rPr lang="en-US" b="1" dirty="0">
                <a:solidFill>
                  <a:schemeClr val="tx2"/>
                </a:solidFill>
              </a:rPr>
              <a:t>*PCA models were used for one product because data was insufficient for PLS Modeling</a:t>
            </a:r>
          </a:p>
        </p:txBody>
      </p:sp>
      <p:sp>
        <p:nvSpPr>
          <p:cNvPr id="6" name="Rectangle 5">
            <a:extLst>
              <a:ext uri="{FF2B5EF4-FFF2-40B4-BE49-F238E27FC236}">
                <a16:creationId xmlns:a16="http://schemas.microsoft.com/office/drawing/2014/main" id="{122B7A90-63DD-4851-8295-AA0684516ABC}"/>
              </a:ext>
            </a:extLst>
          </p:cNvPr>
          <p:cNvSpPr/>
          <p:nvPr/>
        </p:nvSpPr>
        <p:spPr>
          <a:xfrm>
            <a:off x="898281" y="5089853"/>
            <a:ext cx="10736992" cy="922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latin typeface="Arial" panose="020B0604020202020204" pitchFamily="34" charset="0"/>
                <a:cs typeface="Arial" panose="020B0604020202020204" pitchFamily="34" charset="0"/>
              </a:rPr>
              <a:t>Prediction value: </a:t>
            </a:r>
          </a:p>
          <a:p>
            <a:r>
              <a:rPr lang="en-US" sz="2000" dirty="0">
                <a:latin typeface="Arial" panose="020B0604020202020204" pitchFamily="34" charset="0"/>
                <a:cs typeface="Arial" panose="020B0604020202020204" pitchFamily="34" charset="0"/>
              </a:rPr>
              <a:t>Y = b0 + b1x1 + b2x2 + b3x3 +….  where regression coefficients b1, b2, etc.  are the relative contributions of each variable (value from operation) to the total prediction value</a:t>
            </a:r>
          </a:p>
        </p:txBody>
      </p:sp>
    </p:spTree>
    <p:extLst>
      <p:ext uri="{BB962C8B-B14F-4D97-AF65-F5344CB8AC3E}">
        <p14:creationId xmlns:p14="http://schemas.microsoft.com/office/powerpoint/2010/main" val="320560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AF391-2F0C-48FD-B568-6E40880A0903}"/>
              </a:ext>
            </a:extLst>
          </p:cNvPr>
          <p:cNvSpPr>
            <a:spLocks noGrp="1"/>
          </p:cNvSpPr>
          <p:nvPr>
            <p:ph type="title"/>
          </p:nvPr>
        </p:nvSpPr>
        <p:spPr>
          <a:xfrm>
            <a:off x="1047750" y="377891"/>
            <a:ext cx="10096500" cy="774779"/>
          </a:xfrm>
        </p:spPr>
        <p:txBody>
          <a:bodyPr/>
          <a:lstStyle/>
          <a:p>
            <a:r>
              <a:rPr lang="en-US" dirty="0"/>
              <a:t>Data</a:t>
            </a:r>
          </a:p>
        </p:txBody>
      </p:sp>
      <p:sp>
        <p:nvSpPr>
          <p:cNvPr id="3" name="Slide Number Placeholder 2">
            <a:extLst>
              <a:ext uri="{FF2B5EF4-FFF2-40B4-BE49-F238E27FC236}">
                <a16:creationId xmlns:a16="http://schemas.microsoft.com/office/drawing/2014/main" id="{1A76D991-D956-48B1-9549-6257277F1C02}"/>
              </a:ext>
            </a:extLst>
          </p:cNvPr>
          <p:cNvSpPr>
            <a:spLocks noGrp="1"/>
          </p:cNvSpPr>
          <p:nvPr>
            <p:ph type="sldNum" sz="quarter" idx="10"/>
          </p:nvPr>
        </p:nvSpPr>
        <p:spPr/>
        <p:txBody>
          <a:bodyPr/>
          <a:lstStyle/>
          <a:p>
            <a:fld id="{4FAB73BC-B049-4115-A692-8D63A059BFB8}" type="slidenum">
              <a:rPr lang="en-US" smtClean="0"/>
              <a:pPr/>
              <a:t>9</a:t>
            </a:fld>
            <a:endParaRPr lang="en-US" dirty="0"/>
          </a:p>
        </p:txBody>
      </p:sp>
      <p:sp>
        <p:nvSpPr>
          <p:cNvPr id="9" name="Content Placeholder 2">
            <a:extLst>
              <a:ext uri="{FF2B5EF4-FFF2-40B4-BE49-F238E27FC236}">
                <a16:creationId xmlns:a16="http://schemas.microsoft.com/office/drawing/2014/main" id="{67938429-0748-4866-8172-D3AFC4B10F50}"/>
              </a:ext>
            </a:extLst>
          </p:cNvPr>
          <p:cNvSpPr txBox="1">
            <a:spLocks/>
          </p:cNvSpPr>
          <p:nvPr/>
        </p:nvSpPr>
        <p:spPr>
          <a:xfrm>
            <a:off x="721656" y="1195406"/>
            <a:ext cx="10422594" cy="3511061"/>
          </a:xfrm>
          <a:prstGeom prst="rect">
            <a:avLst/>
          </a:prstGeom>
        </p:spPr>
        <p:txBody>
          <a:bodyPr>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Manufacturing process data for NG’s determined to be normal, HVB wall, or HVB vacuum at end of line test</a:t>
            </a:r>
          </a:p>
          <a:p>
            <a:endParaRPr lang="en-US" sz="2400" dirty="0">
              <a:latin typeface="Arial" panose="020B0604020202020204" pitchFamily="34" charset="0"/>
              <a:cs typeface="Arial" panose="020B0604020202020204" pitchFamily="34" charset="0"/>
            </a:endParaRPr>
          </a:p>
          <a:p>
            <a:pPr lvl="1"/>
            <a:r>
              <a:rPr lang="en-US" sz="2000" dirty="0">
                <a:solidFill>
                  <a:schemeClr val="tx1"/>
                </a:solidFill>
                <a:latin typeface="Arial" panose="020B0604020202020204" pitchFamily="34" charset="0"/>
                <a:cs typeface="Arial" panose="020B0604020202020204" pitchFamily="34" charset="0"/>
              </a:rPr>
              <a:t>Product-02</a:t>
            </a:r>
          </a:p>
          <a:p>
            <a:pPr lvl="1"/>
            <a:r>
              <a:rPr lang="en-US" sz="2000" dirty="0">
                <a:solidFill>
                  <a:schemeClr val="tx1"/>
                </a:solidFill>
                <a:latin typeface="Arial" panose="020B0604020202020204" pitchFamily="34" charset="0"/>
                <a:cs typeface="Arial" panose="020B0604020202020204" pitchFamily="34" charset="0"/>
              </a:rPr>
              <a:t>Product-01*</a:t>
            </a:r>
          </a:p>
          <a:p>
            <a:pPr lvl="1"/>
            <a:r>
              <a:rPr lang="en-US" sz="2000" dirty="0">
                <a:solidFill>
                  <a:schemeClr val="tx1"/>
                </a:solidFill>
                <a:latin typeface="Arial" panose="020B0604020202020204" pitchFamily="34" charset="0"/>
                <a:cs typeface="Arial" panose="020B0604020202020204" pitchFamily="34" charset="0"/>
              </a:rPr>
              <a:t>Product-00</a:t>
            </a:r>
            <a:r>
              <a:rPr lang="en-US" sz="2000" baseline="30000" dirty="0">
                <a:solidFill>
                  <a:schemeClr val="tx1"/>
                </a:solidFill>
                <a:latin typeface="Arial" panose="020B0604020202020204" pitchFamily="34" charset="0"/>
                <a:cs typeface="Arial" panose="020B0604020202020204" pitchFamily="34" charset="0"/>
              </a:rPr>
              <a:t> </a:t>
            </a:r>
            <a:endParaRPr lang="en-US" sz="2400" baseline="30000" dirty="0">
              <a:solidFill>
                <a:schemeClr val="tx1"/>
              </a:solidFill>
              <a:latin typeface="Arial" panose="020B0604020202020204" pitchFamily="34" charset="0"/>
              <a:cs typeface="Arial" panose="020B0604020202020204" pitchFamily="34" charset="0"/>
            </a:endParaRPr>
          </a:p>
        </p:txBody>
      </p:sp>
      <p:graphicFrame>
        <p:nvGraphicFramePr>
          <p:cNvPr id="10" name="Table 6">
            <a:extLst>
              <a:ext uri="{FF2B5EF4-FFF2-40B4-BE49-F238E27FC236}">
                <a16:creationId xmlns:a16="http://schemas.microsoft.com/office/drawing/2014/main" id="{A01AB801-DCBA-4344-A7DC-B8D92BBDAE6B}"/>
              </a:ext>
            </a:extLst>
          </p:cNvPr>
          <p:cNvGraphicFramePr>
            <a:graphicFrameLocks noGrp="1"/>
          </p:cNvGraphicFramePr>
          <p:nvPr>
            <p:extLst>
              <p:ext uri="{D42A27DB-BD31-4B8C-83A1-F6EECF244321}">
                <p14:modId xmlns:p14="http://schemas.microsoft.com/office/powerpoint/2010/main" val="2265498032"/>
              </p:ext>
            </p:extLst>
          </p:nvPr>
        </p:nvGraphicFramePr>
        <p:xfrm>
          <a:off x="4149884" y="2238262"/>
          <a:ext cx="7168147" cy="2381476"/>
        </p:xfrm>
        <a:graphic>
          <a:graphicData uri="http://schemas.openxmlformats.org/drawingml/2006/table">
            <a:tbl>
              <a:tblPr firstRow="1" bandRow="1">
                <a:tableStyleId>{21E4AEA4-8DFA-4A89-87EB-49C32662AFE0}</a:tableStyleId>
              </a:tblPr>
              <a:tblGrid>
                <a:gridCol w="1483065">
                  <a:extLst>
                    <a:ext uri="{9D8B030D-6E8A-4147-A177-3AD203B41FA5}">
                      <a16:colId xmlns:a16="http://schemas.microsoft.com/office/drawing/2014/main" val="4125522880"/>
                    </a:ext>
                  </a:extLst>
                </a:gridCol>
                <a:gridCol w="1437292">
                  <a:extLst>
                    <a:ext uri="{9D8B030D-6E8A-4147-A177-3AD203B41FA5}">
                      <a16:colId xmlns:a16="http://schemas.microsoft.com/office/drawing/2014/main" val="2652472857"/>
                    </a:ext>
                  </a:extLst>
                </a:gridCol>
                <a:gridCol w="1061948">
                  <a:extLst>
                    <a:ext uri="{9D8B030D-6E8A-4147-A177-3AD203B41FA5}">
                      <a16:colId xmlns:a16="http://schemas.microsoft.com/office/drawing/2014/main" val="2746223191"/>
                    </a:ext>
                  </a:extLst>
                </a:gridCol>
                <a:gridCol w="1327435">
                  <a:extLst>
                    <a:ext uri="{9D8B030D-6E8A-4147-A177-3AD203B41FA5}">
                      <a16:colId xmlns:a16="http://schemas.microsoft.com/office/drawing/2014/main" val="3701034117"/>
                    </a:ext>
                  </a:extLst>
                </a:gridCol>
                <a:gridCol w="1858407">
                  <a:extLst>
                    <a:ext uri="{9D8B030D-6E8A-4147-A177-3AD203B41FA5}">
                      <a16:colId xmlns:a16="http://schemas.microsoft.com/office/drawing/2014/main" val="336555000"/>
                    </a:ext>
                  </a:extLst>
                </a:gridCol>
              </a:tblGrid>
              <a:tr h="396913">
                <a:tc>
                  <a:txBody>
                    <a:bodyPr/>
                    <a:lstStyle/>
                    <a:p>
                      <a:pPr algn="ctr"/>
                      <a:r>
                        <a:rPr lang="en-US" sz="2000" dirty="0">
                          <a:latin typeface="Arial" panose="020B0604020202020204" pitchFamily="34" charset="0"/>
                          <a:cs typeface="Arial" panose="020B0604020202020204" pitchFamily="34" charset="0"/>
                        </a:rPr>
                        <a:t>Product</a:t>
                      </a:r>
                    </a:p>
                  </a:txBody>
                  <a:tcPr/>
                </a:tc>
                <a:tc>
                  <a:txBody>
                    <a:bodyPr/>
                    <a:lstStyle/>
                    <a:p>
                      <a:pPr algn="ctr"/>
                      <a:r>
                        <a:rPr lang="en-US" sz="2000" dirty="0">
                          <a:latin typeface="Arial" panose="020B0604020202020204" pitchFamily="34" charset="0"/>
                          <a:cs typeface="Arial" panose="020B0604020202020204" pitchFamily="34" charset="0"/>
                        </a:rPr>
                        <a:t>Normal</a:t>
                      </a:r>
                    </a:p>
                  </a:txBody>
                  <a:tcPr/>
                </a:tc>
                <a:tc>
                  <a:txBody>
                    <a:bodyPr/>
                    <a:lstStyle/>
                    <a:p>
                      <a:pPr algn="ctr"/>
                      <a:r>
                        <a:rPr lang="en-US" sz="2000" dirty="0">
                          <a:latin typeface="Arial" panose="020B0604020202020204" pitchFamily="34" charset="0"/>
                          <a:cs typeface="Arial" panose="020B0604020202020204" pitchFamily="34" charset="0"/>
                        </a:rPr>
                        <a:t>HVB</a:t>
                      </a:r>
                    </a:p>
                  </a:txBody>
                  <a:tcPr/>
                </a:tc>
                <a:tc>
                  <a:txBody>
                    <a:bodyPr/>
                    <a:lstStyle/>
                    <a:p>
                      <a:pPr algn="ctr"/>
                      <a:r>
                        <a:rPr lang="en-US" sz="2000" dirty="0">
                          <a:latin typeface="Arial" panose="020B0604020202020204" pitchFamily="34" charset="0"/>
                          <a:cs typeface="Arial" panose="020B0604020202020204" pitchFamily="34" charset="0"/>
                        </a:rPr>
                        <a:t>HVB wall</a:t>
                      </a:r>
                    </a:p>
                  </a:txBody>
                  <a:tcPr/>
                </a:tc>
                <a:tc>
                  <a:txBody>
                    <a:bodyPr/>
                    <a:lstStyle/>
                    <a:p>
                      <a:pPr algn="ctr"/>
                      <a:r>
                        <a:rPr lang="en-US" sz="2000" dirty="0">
                          <a:latin typeface="Arial" panose="020B0604020202020204" pitchFamily="34" charset="0"/>
                          <a:cs typeface="Arial" panose="020B0604020202020204" pitchFamily="34" charset="0"/>
                        </a:rPr>
                        <a:t>HVB Vacuum</a:t>
                      </a:r>
                    </a:p>
                  </a:txBody>
                  <a:tcPr/>
                </a:tc>
                <a:extLst>
                  <a:ext uri="{0D108BD9-81ED-4DB2-BD59-A6C34878D82A}">
                    <a16:rowId xmlns:a16="http://schemas.microsoft.com/office/drawing/2014/main" val="2899346590"/>
                  </a:ext>
                </a:extLst>
              </a:tr>
              <a:tr h="661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1186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32</a:t>
                      </a:r>
                    </a:p>
                  </a:txBody>
                  <a:tcPr/>
                </a:tc>
                <a:extLst>
                  <a:ext uri="{0D108BD9-81ED-4DB2-BD59-A6C34878D82A}">
                    <a16:rowId xmlns:a16="http://schemas.microsoft.com/office/drawing/2014/main" val="1602472682"/>
                  </a:ext>
                </a:extLst>
              </a:tr>
              <a:tr h="661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-01*</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1179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txBody>
                  <a:tcPr/>
                </a:tc>
                <a:extLst>
                  <a:ext uri="{0D108BD9-81ED-4DB2-BD59-A6C34878D82A}">
                    <a16:rowId xmlns:a16="http://schemas.microsoft.com/office/drawing/2014/main" val="2529664769"/>
                  </a:ext>
                </a:extLst>
              </a:tr>
              <a:tr h="661521">
                <a:tc>
                  <a:txBody>
                    <a:bodyPr/>
                    <a:lstStyle/>
                    <a:p>
                      <a:pPr algn="ctr"/>
                      <a:r>
                        <a:rPr lang="en-US" sz="2000" b="0" dirty="0">
                          <a:solidFill>
                            <a:schemeClr val="tx1"/>
                          </a:solidFill>
                          <a:latin typeface="Arial" panose="020B0604020202020204" pitchFamily="34" charset="0"/>
                          <a:cs typeface="Arial" panose="020B0604020202020204" pitchFamily="34" charset="0"/>
                        </a:rPr>
                        <a:t>-02</a:t>
                      </a:r>
                    </a:p>
                  </a:txBody>
                  <a:tcPr>
                    <a:solidFill>
                      <a:schemeClr val="accent6">
                        <a:lumMod val="40000"/>
                        <a:lumOff val="60000"/>
                      </a:schemeClr>
                    </a:solid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3300</a:t>
                      </a:r>
                    </a:p>
                  </a:txBody>
                  <a:tcPr>
                    <a:solidFill>
                      <a:schemeClr val="accent6">
                        <a:lumMod val="40000"/>
                        <a:lumOff val="60000"/>
                      </a:schemeClr>
                    </a:solid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86</a:t>
                      </a:r>
                    </a:p>
                  </a:txBody>
                  <a:tcPr>
                    <a:solidFill>
                      <a:schemeClr val="accent6">
                        <a:lumMod val="40000"/>
                        <a:lumOff val="60000"/>
                      </a:schemeClr>
                    </a:solid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71</a:t>
                      </a:r>
                    </a:p>
                  </a:txBody>
                  <a:tcPr>
                    <a:solidFill>
                      <a:schemeClr val="accent6">
                        <a:lumMod val="40000"/>
                        <a:lumOff val="60000"/>
                      </a:schemeClr>
                    </a:solidFill>
                  </a:tcPr>
                </a:tc>
                <a:tc>
                  <a:txBody>
                    <a:bodyPr/>
                    <a:lstStyle/>
                    <a:p>
                      <a:pPr algn="ctr"/>
                      <a:r>
                        <a:rPr lang="en-US" sz="2000" b="0" dirty="0">
                          <a:solidFill>
                            <a:schemeClr val="tx1"/>
                          </a:solidFill>
                          <a:latin typeface="Arial" panose="020B0604020202020204" pitchFamily="34" charset="0"/>
                          <a:cs typeface="Arial" panose="020B0604020202020204" pitchFamily="34" charset="0"/>
                        </a:rPr>
                        <a:t>14</a:t>
                      </a:r>
                    </a:p>
                  </a:txBody>
                  <a:tcPr>
                    <a:solidFill>
                      <a:schemeClr val="accent6">
                        <a:lumMod val="40000"/>
                        <a:lumOff val="60000"/>
                      </a:schemeClr>
                    </a:solidFill>
                  </a:tcPr>
                </a:tc>
                <a:extLst>
                  <a:ext uri="{0D108BD9-81ED-4DB2-BD59-A6C34878D82A}">
                    <a16:rowId xmlns:a16="http://schemas.microsoft.com/office/drawing/2014/main" val="4164901065"/>
                  </a:ext>
                </a:extLst>
              </a:tr>
            </a:tbl>
          </a:graphicData>
        </a:graphic>
      </p:graphicFrame>
      <p:sp>
        <p:nvSpPr>
          <p:cNvPr id="11" name="TextBox 10">
            <a:extLst>
              <a:ext uri="{FF2B5EF4-FFF2-40B4-BE49-F238E27FC236}">
                <a16:creationId xmlns:a16="http://schemas.microsoft.com/office/drawing/2014/main" id="{68FCBA2A-E131-4019-A47F-B12A2423E809}"/>
              </a:ext>
            </a:extLst>
          </p:cNvPr>
          <p:cNvSpPr txBox="1"/>
          <p:nvPr/>
        </p:nvSpPr>
        <p:spPr>
          <a:xfrm>
            <a:off x="1047750" y="3429000"/>
            <a:ext cx="2563197" cy="430887"/>
          </a:xfrm>
          <a:prstGeom prst="rect">
            <a:avLst/>
          </a:prstGeom>
          <a:noFill/>
        </p:spPr>
        <p:txBody>
          <a:bodyPr wrap="square" rtlCol="0">
            <a:spAutoFit/>
          </a:bodyPr>
          <a:lstStyle/>
          <a:p>
            <a:r>
              <a:rPr lang="en-US" sz="1050" dirty="0"/>
              <a:t>*Not enough data for PLS HVB vac modeling, used PCA</a:t>
            </a:r>
          </a:p>
        </p:txBody>
      </p:sp>
    </p:spTree>
    <p:extLst>
      <p:ext uri="{BB962C8B-B14F-4D97-AF65-F5344CB8AC3E}">
        <p14:creationId xmlns:p14="http://schemas.microsoft.com/office/powerpoint/2010/main" val="6359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Angl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5792</TotalTime>
  <Words>1196</Words>
  <Application>Microsoft Office PowerPoint</Application>
  <PresentationFormat>Widescreen</PresentationFormat>
  <Paragraphs>167</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Open Sans Light</vt:lpstr>
      <vt:lpstr>Wingdings</vt:lpstr>
      <vt:lpstr>Open Sans</vt:lpstr>
      <vt:lpstr>Courier New</vt:lpstr>
      <vt:lpstr>Arial</vt:lpstr>
      <vt:lpstr>Open Sans bold</vt:lpstr>
      <vt:lpstr>Sandia Angles</vt:lpstr>
      <vt:lpstr>A novel approach to determine manufacturing processing parameters that are correlated to end-of-manufacturing test performance using multivariate analysis and iterative predictive modeling</vt:lpstr>
      <vt:lpstr>To be covered</vt:lpstr>
      <vt:lpstr>Analysis overview</vt:lpstr>
      <vt:lpstr>Challenges and value</vt:lpstr>
      <vt:lpstr>Multivariate modeling data</vt:lpstr>
      <vt:lpstr>Multivariate modeling theory</vt:lpstr>
      <vt:lpstr>Partial Least Square Regression (PLSR) </vt:lpstr>
      <vt:lpstr>Method</vt:lpstr>
      <vt:lpstr>Data</vt:lpstr>
      <vt:lpstr>Data Fingerprints:</vt:lpstr>
      <vt:lpstr>HVB wall vs Normal Analysis Results:  -02</vt:lpstr>
      <vt:lpstr>HVB vacuum vs Normal Analysis Results:  -02</vt:lpstr>
      <vt:lpstr>HVB vacuum vs Normal Analysis Results:  -00</vt:lpstr>
      <vt:lpstr>HVB vacuum vs Normal Analysis Results:  -01</vt:lpstr>
      <vt:lpstr>Important operations</vt:lpstr>
      <vt:lpstr>Funding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Multari, Rosalie A</cp:lastModifiedBy>
  <cp:revision>511</cp:revision>
  <dcterms:created xsi:type="dcterms:W3CDTF">2018-07-21T13:25:45Z</dcterms:created>
  <dcterms:modified xsi:type="dcterms:W3CDTF">2022-07-06T19:11:33Z</dcterms:modified>
</cp:coreProperties>
</file>