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ti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4.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5"/>
  </p:notesMasterIdLst>
  <p:handoutMasterIdLst>
    <p:handoutMasterId r:id="rId16"/>
  </p:handoutMasterIdLst>
  <p:sldIdLst>
    <p:sldId id="4129" r:id="rId2"/>
    <p:sldId id="4117" r:id="rId3"/>
    <p:sldId id="4128" r:id="rId4"/>
    <p:sldId id="4103" r:id="rId5"/>
    <p:sldId id="4127" r:id="rId6"/>
    <p:sldId id="4123" r:id="rId7"/>
    <p:sldId id="4126" r:id="rId8"/>
    <p:sldId id="4124" r:id="rId9"/>
    <p:sldId id="4125" r:id="rId10"/>
    <p:sldId id="4105" r:id="rId11"/>
    <p:sldId id="4109" r:id="rId12"/>
    <p:sldId id="4112" r:id="rId13"/>
    <p:sldId id="4115" r:id="rId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D4"/>
    <a:srgbClr val="F3F2E9"/>
    <a:srgbClr val="DCA138"/>
    <a:srgbClr val="C8792A"/>
    <a:srgbClr val="9B2905"/>
    <a:srgbClr val="BB9837"/>
    <a:srgbClr val="BEA434"/>
    <a:srgbClr val="9C872C"/>
    <a:srgbClr val="0D1F35"/>
    <a:srgbClr val="A48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94" autoAdjust="0"/>
    <p:restoredTop sz="55038" autoAdjust="0"/>
  </p:normalViewPr>
  <p:slideViewPr>
    <p:cSldViewPr>
      <p:cViewPr varScale="1">
        <p:scale>
          <a:sx n="101" d="100"/>
          <a:sy n="101" d="100"/>
        </p:scale>
        <p:origin x="3432" y="108"/>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notesViewPr>
    <p:cSldViewPr>
      <p:cViewPr varScale="1">
        <p:scale>
          <a:sx n="131" d="100"/>
          <a:sy n="131" d="100"/>
        </p:scale>
        <p:origin x="30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53E4584-52B0-4AC8-8529-507C635BB158}" type="datetimeFigureOut">
              <a:rPr lang="en-US" smtClean="0"/>
              <a:t>7/13/2022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8B36C24-B68E-48CD-9B61-793C9B963BAF}" type="slidenum">
              <a:rPr lang="en-US" smtClean="0"/>
              <a:t>‹#›</a:t>
            </a:fld>
            <a:endParaRPr lang="en-US"/>
          </a:p>
        </p:txBody>
      </p:sp>
    </p:spTree>
    <p:extLst>
      <p:ext uri="{BB962C8B-B14F-4D97-AF65-F5344CB8AC3E}">
        <p14:creationId xmlns:p14="http://schemas.microsoft.com/office/powerpoint/2010/main" val="3266511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5774"/>
          </a:xfrm>
          <a:prstGeom prst="rect">
            <a:avLst/>
          </a:prstGeom>
        </p:spPr>
        <p:txBody>
          <a:bodyPr vert="horz" lIns="91650" tIns="45825" rIns="91650" bIns="45825" rtlCol="0"/>
          <a:lstStyle>
            <a:lvl1pPr algn="l">
              <a:defRPr sz="1200"/>
            </a:lvl1pPr>
          </a:lstStyle>
          <a:p>
            <a:endParaRPr lang="en-US"/>
          </a:p>
        </p:txBody>
      </p:sp>
      <p:sp>
        <p:nvSpPr>
          <p:cNvPr id="3" name="Date Placeholder 2"/>
          <p:cNvSpPr>
            <a:spLocks noGrp="1"/>
          </p:cNvSpPr>
          <p:nvPr>
            <p:ph type="dt" idx="1"/>
          </p:nvPr>
        </p:nvSpPr>
        <p:spPr>
          <a:xfrm>
            <a:off x="3970436" y="0"/>
            <a:ext cx="3038372" cy="465774"/>
          </a:xfrm>
          <a:prstGeom prst="rect">
            <a:avLst/>
          </a:prstGeom>
        </p:spPr>
        <p:txBody>
          <a:bodyPr vert="horz" lIns="91650" tIns="45825" rIns="91650" bIns="45825" rtlCol="0"/>
          <a:lstStyle>
            <a:lvl1pPr algn="r">
              <a:defRPr sz="1200"/>
            </a:lvl1pPr>
          </a:lstStyle>
          <a:p>
            <a:fld id="{FA572981-2A84-DB45-9F93-E2FB5057B3FC}" type="datetimeFigureOut">
              <a:rPr lang="en-US" smtClean="0"/>
              <a:t>7/13/2022</a:t>
            </a:fld>
            <a:endParaRPr lang="en-US"/>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1650" tIns="45825" rIns="91650" bIns="45825" rtlCol="0" anchor="ctr"/>
          <a:lstStyle/>
          <a:p>
            <a:endParaRPr lang="en-US"/>
          </a:p>
        </p:txBody>
      </p:sp>
      <p:sp>
        <p:nvSpPr>
          <p:cNvPr id="5" name="Notes Placeholder 4"/>
          <p:cNvSpPr>
            <a:spLocks noGrp="1"/>
          </p:cNvSpPr>
          <p:nvPr>
            <p:ph type="body" sz="quarter" idx="3"/>
          </p:nvPr>
        </p:nvSpPr>
        <p:spPr>
          <a:xfrm>
            <a:off x="701040" y="4473337"/>
            <a:ext cx="5608320" cy="3661014"/>
          </a:xfrm>
          <a:prstGeom prst="rect">
            <a:avLst/>
          </a:prstGeom>
        </p:spPr>
        <p:txBody>
          <a:bodyPr vert="horz" lIns="91650" tIns="45825" rIns="91650" bIns="458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27"/>
            <a:ext cx="3038372" cy="465773"/>
          </a:xfrm>
          <a:prstGeom prst="rect">
            <a:avLst/>
          </a:prstGeom>
        </p:spPr>
        <p:txBody>
          <a:bodyPr vert="horz" lIns="91650" tIns="45825" rIns="91650" bIns="45825" rtlCol="0" anchor="b"/>
          <a:lstStyle>
            <a:lvl1pPr algn="l">
              <a:defRPr sz="1200"/>
            </a:lvl1pPr>
          </a:lstStyle>
          <a:p>
            <a:endParaRPr lang="en-US"/>
          </a:p>
        </p:txBody>
      </p:sp>
      <p:sp>
        <p:nvSpPr>
          <p:cNvPr id="7" name="Slide Number Placeholder 6"/>
          <p:cNvSpPr>
            <a:spLocks noGrp="1"/>
          </p:cNvSpPr>
          <p:nvPr>
            <p:ph type="sldNum" sz="quarter" idx="5"/>
          </p:nvPr>
        </p:nvSpPr>
        <p:spPr>
          <a:xfrm>
            <a:off x="3970436" y="8830627"/>
            <a:ext cx="3038372" cy="465773"/>
          </a:xfrm>
          <a:prstGeom prst="rect">
            <a:avLst/>
          </a:prstGeom>
        </p:spPr>
        <p:txBody>
          <a:bodyPr vert="horz" lIns="91650" tIns="45825" rIns="91650" bIns="45825" rtlCol="0" anchor="b"/>
          <a:lstStyle>
            <a:lvl1pPr algn="r">
              <a:defRPr sz="1200"/>
            </a:lvl1pPr>
          </a:lstStyle>
          <a:p>
            <a:fld id="{7698BB17-5DC3-FA49-87DE-95D358C281D8}" type="slidenum">
              <a:rPr lang="en-US" smtClean="0"/>
              <a:t>‹#›</a:t>
            </a:fld>
            <a:endParaRPr lang="en-US"/>
          </a:p>
        </p:txBody>
      </p:sp>
    </p:spTree>
    <p:extLst>
      <p:ext uri="{BB962C8B-B14F-4D97-AF65-F5344CB8AC3E}">
        <p14:creationId xmlns:p14="http://schemas.microsoft.com/office/powerpoint/2010/main" val="1361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surveillance is an important part of many national security domains, because of this automated anomaly detection methods are increasingly needed. Our goal is to improve the quality and efficacy of anomaly detection in video surveillance. Current approaches for video anomaly detection include manual review, which requires qualified analysts and is expensive and error and fatigue prone. Basic review capabilities such as comparing one frame to the next are sensitive to minor changes and prone to false positive rates. Finally, because of its success in computer vision, many sate-of-the-art approaches use deep learning methods. Deep learning methods can improve the learning structure for basic review </a:t>
            </a:r>
            <a:r>
              <a:rPr lang="en-US" i="0" dirty="0"/>
              <a:t>capabilities t</a:t>
            </a:r>
            <a:r>
              <a:rPr lang="en-US" dirty="0"/>
              <a:t>o reduce false positives; however, they susceptible to adversarial attacks.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98BB17-5DC3-FA49-87DE-95D358C281D8}" type="slidenum">
              <a:rPr lang="en-US" smtClean="0"/>
              <a:t>2</a:t>
            </a:fld>
            <a:endParaRPr lang="en-US"/>
          </a:p>
        </p:txBody>
      </p:sp>
    </p:spTree>
    <p:extLst>
      <p:ext uri="{BB962C8B-B14F-4D97-AF65-F5344CB8AC3E}">
        <p14:creationId xmlns:p14="http://schemas.microsoft.com/office/powerpoint/2010/main" val="401617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performance apples to apples with the literature is difficult. While many performance measures are reported, details describing how they are calculated is often lacking. We examine ROC curves and report an AUC values suing using three methods to calculate anomaly detection performance, two of which appear to be widely-used in the literature. Using a frame level metric that requires a pixel level </a:t>
            </a:r>
            <a:r>
              <a:rPr lang="en-US" dirty="0" err="1"/>
              <a:t>Ngram</a:t>
            </a:r>
            <a:r>
              <a:rPr lang="en-US" dirty="0"/>
              <a:t> threshold and 40% ground truth overlap per frame, we achieve 69% AUC. Using only the maximum </a:t>
            </a:r>
            <a:r>
              <a:rPr lang="en-US" dirty="0" err="1"/>
              <a:t>Ngram</a:t>
            </a:r>
            <a:r>
              <a:rPr lang="en-US" dirty="0"/>
              <a:t> score for each frame, we improve our frame level AUC bringing it up to 82%. Finally, simply using the pixel level </a:t>
            </a:r>
            <a:r>
              <a:rPr lang="en-US" dirty="0" err="1"/>
              <a:t>ngram</a:t>
            </a:r>
            <a:r>
              <a:rPr lang="en-US" dirty="0"/>
              <a:t> scores we achieve 97% AUC. </a:t>
            </a:r>
          </a:p>
          <a:p>
            <a:endParaRPr lang="en-US" dirty="0"/>
          </a:p>
          <a:p>
            <a:r>
              <a:rPr lang="en-US" dirty="0"/>
              <a:t>Using compression, we are able to localize anomalies with relatively little training data and no overhead costs associated with calculating gradients or comparing predicted to actual frames like many of the deep learning methods. Our novel approach to video anomaly detection yields good results with very few parameters, uses commodity hardware, is computationally inexpensive, and leverages feature representation already developed for video compression. </a:t>
            </a:r>
          </a:p>
        </p:txBody>
      </p:sp>
      <p:sp>
        <p:nvSpPr>
          <p:cNvPr id="4" name="Slide Number Placeholder 3"/>
          <p:cNvSpPr>
            <a:spLocks noGrp="1"/>
          </p:cNvSpPr>
          <p:nvPr>
            <p:ph type="sldNum" sz="quarter" idx="5"/>
          </p:nvPr>
        </p:nvSpPr>
        <p:spPr/>
        <p:txBody>
          <a:bodyPr/>
          <a:lstStyle/>
          <a:p>
            <a:fld id="{7698BB17-5DC3-FA49-87DE-95D358C281D8}" type="slidenum">
              <a:rPr lang="en-US" smtClean="0"/>
              <a:t>11</a:t>
            </a:fld>
            <a:endParaRPr lang="en-US"/>
          </a:p>
        </p:txBody>
      </p:sp>
    </p:spTree>
    <p:extLst>
      <p:ext uri="{BB962C8B-B14F-4D97-AF65-F5344CB8AC3E}">
        <p14:creationId xmlns:p14="http://schemas.microsoft.com/office/powerpoint/2010/main" val="4154883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are working on improving our frame level ROC/AUC performance. We are also working on improving computation time with different approaches of parallelization in our training phase. Finally, we are exploring the idea of fusing scores for models built on different features such as angles, magnitudes and color. </a:t>
            </a:r>
          </a:p>
          <a:p>
            <a:endParaRPr lang="en-US" dirty="0"/>
          </a:p>
          <a:p>
            <a:r>
              <a:rPr lang="en-US" dirty="0"/>
              <a:t>Next, we want to explore traditional timeseries analysis to try to capture long term time dependencies such as seasonality and repeated patterns. Specifically we are interested in exploring Matrix Profiling, this is a tool for timeseries data mining that helps discover repeated patterns and anomalies. We believe we can modify matrix profiling to use differences between frames or videos using pixel or macroblock information as well as possibly the normalized compression distance. </a:t>
            </a:r>
          </a:p>
          <a:p>
            <a:endParaRPr lang="en-US" dirty="0"/>
          </a:p>
          <a:p>
            <a:r>
              <a:rPr lang="en-US" dirty="0"/>
              <a:t>As mentioned on previous slides, compression analytics lend itself to user friendly </a:t>
            </a:r>
            <a:r>
              <a:rPr lang="en-US" dirty="0" err="1"/>
              <a:t>explainability</a:t>
            </a:r>
            <a:r>
              <a:rPr lang="en-US" dirty="0"/>
              <a:t>. Methods for examining sub-sequences with high or low predictability have been developed for NGramPPM and we plan to explore ways to leverage this to add interpretability to detected anomalies. </a:t>
            </a:r>
          </a:p>
        </p:txBody>
      </p:sp>
      <p:sp>
        <p:nvSpPr>
          <p:cNvPr id="4" name="Slide Number Placeholder 3"/>
          <p:cNvSpPr>
            <a:spLocks noGrp="1"/>
          </p:cNvSpPr>
          <p:nvPr>
            <p:ph type="sldNum" sz="quarter" idx="5"/>
          </p:nvPr>
        </p:nvSpPr>
        <p:spPr/>
        <p:txBody>
          <a:bodyPr/>
          <a:lstStyle/>
          <a:p>
            <a:fld id="{7698BB17-5DC3-FA49-87DE-95D358C281D8}" type="slidenum">
              <a:rPr lang="en-US" smtClean="0"/>
              <a:t>12</a:t>
            </a:fld>
            <a:endParaRPr lang="en-US"/>
          </a:p>
        </p:txBody>
      </p:sp>
    </p:spTree>
    <p:extLst>
      <p:ext uri="{BB962C8B-B14F-4D97-AF65-F5344CB8AC3E}">
        <p14:creationId xmlns:p14="http://schemas.microsoft.com/office/powerpoint/2010/main" val="2889671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8BB17-5DC3-FA49-87DE-95D358C281D8}" type="slidenum">
              <a:rPr lang="en-US" smtClean="0"/>
              <a:t>13</a:t>
            </a:fld>
            <a:endParaRPr lang="en-US"/>
          </a:p>
        </p:txBody>
      </p:sp>
    </p:spTree>
    <p:extLst>
      <p:ext uri="{BB962C8B-B14F-4D97-AF65-F5344CB8AC3E}">
        <p14:creationId xmlns:p14="http://schemas.microsoft.com/office/powerpoint/2010/main" val="508914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approaches and variations of deep learning methods for video anomaly detection. Some of these approaches include,</a:t>
            </a:r>
          </a:p>
          <a:p>
            <a:pPr marL="171450" indent="-171450">
              <a:buFontTx/>
              <a:buChar char="-"/>
            </a:pPr>
            <a:r>
              <a:rPr lang="en-US" dirty="0"/>
              <a:t>Reconstruction error based methods such as autoencoders and CNNs. These approaches learn normal behavior and assume that anomalous data will have high reconstruction error however this is not always the case as the anomalous behavior may be correctly reconstructed.</a:t>
            </a:r>
          </a:p>
          <a:p>
            <a:pPr marL="171450" indent="-171450">
              <a:buFontTx/>
              <a:buChar char="-"/>
            </a:pPr>
            <a:r>
              <a:rPr lang="en-US" dirty="0"/>
              <a:t>Future frame prediction methods use many different DL architectures to predict the next frame in the sequence</a:t>
            </a:r>
          </a:p>
          <a:p>
            <a:pPr marL="171450" indent="-171450">
              <a:buFontTx/>
              <a:buChar char="-"/>
            </a:pPr>
            <a:r>
              <a:rPr lang="en-US" dirty="0"/>
              <a:t>Classification framed approaches such as multiple instance learning require labels for normal and anomalous data</a:t>
            </a:r>
          </a:p>
          <a:p>
            <a:pPr marL="171450" indent="-171450">
              <a:buFontTx/>
              <a:buChar char="-"/>
            </a:pPr>
            <a:r>
              <a:rPr lang="en-US" dirty="0"/>
              <a:t>And finally distance based approaches create models from a training partition and measure deviations from the model to determine anomaly scores. </a:t>
            </a:r>
          </a:p>
          <a:p>
            <a:endParaRPr lang="en-US" dirty="0"/>
          </a:p>
          <a:p>
            <a:r>
              <a:rPr lang="en-US" dirty="0"/>
              <a:t>While DL methods may offer performance improvements over other current tools, they still face considerable challenges including, requirements of large caches of training data, the models requiring fine tuning of many parameters which puts them at risk for overfitting and not being generalizable to new scenarios, and high computational cost. In addition, because of their “deep” nature, the models are not interpretable. Explainability methods have been developed to make it easier for users to understand how a decision was made, but these explanations are not always useful. Finally, as previously mentioned, DL models are easily fooled.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For some current customers such as the IAEA for nuclear safeguards, their mission is to ensure that the parameters of international treaties are upheld. They have strict requirements that no false positives are observed as any deviation of nuclear material could be catastrophic. This means that having an interpretable method that can be verified is extremely important. Additionally, most inspectors only have laptops and other non-supercomputer resources so being able to run these algorithms efficiently is extremely important.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698BB17-5DC3-FA49-87DE-95D358C281D8}" type="slidenum">
              <a:rPr lang="en-US" smtClean="0"/>
              <a:t>3</a:t>
            </a:fld>
            <a:endParaRPr lang="en-US"/>
          </a:p>
        </p:txBody>
      </p:sp>
    </p:spTree>
    <p:extLst>
      <p:ext uri="{BB962C8B-B14F-4D97-AF65-F5344CB8AC3E}">
        <p14:creationId xmlns:p14="http://schemas.microsoft.com/office/powerpoint/2010/main" val="313495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many of the challenges facing the deep learning methods, we are investigating an alternative approach that uses compression in two ways, (1) first we use video compression methods to reduce the data dimensionality and improve computation cost. As you might imagine, in surveillance video with a fixed camera a large majority of the pixel values remain unchanged from frame to frame.. Taking advantage of this, video compression methods extract macroblock motion vectors that describe the change in motion from the current frame to a reference frame. Next, we use compression analytics to compute a similarity score. </a:t>
            </a:r>
            <a:r>
              <a:rPr lang="en-US" sz="1800" dirty="0">
                <a:effectLst/>
                <a:latin typeface="Calibri" panose="020F0502020204030204" pitchFamily="34" charset="0"/>
                <a:ea typeface="Times New Roman" panose="02020603050405020304" pitchFamily="18" charset="0"/>
              </a:rPr>
              <a:t>Compression analytics is the application of compression algorithms for ML tasks. Compression </a:t>
            </a:r>
            <a:r>
              <a:rPr lang="en-US" sz="1800" b="1" dirty="0">
                <a:effectLst/>
                <a:latin typeface="Calibri" panose="020F0502020204030204" pitchFamily="34" charset="0"/>
                <a:ea typeface="Times New Roman" panose="02020603050405020304" pitchFamily="18" charset="0"/>
              </a:rPr>
              <a:t>algorithms</a:t>
            </a:r>
            <a:r>
              <a:rPr lang="en-US" sz="1800" dirty="0">
                <a:effectLst/>
                <a:latin typeface="Calibri" panose="020F0502020204030204" pitchFamily="34" charset="0"/>
                <a:ea typeface="Times New Roman" panose="02020603050405020304" pitchFamily="18" charset="0"/>
              </a:rPr>
              <a:t> operate directly on raw byte files (like a video file), and finds predictable, repeatable patterns in a single data file with the goal of</a:t>
            </a:r>
            <a:r>
              <a:rPr lang="en-US" sz="1800" b="1" dirty="0">
                <a:effectLst/>
                <a:latin typeface="Calibri" panose="020F0502020204030204" pitchFamily="34" charset="0"/>
                <a:ea typeface="Times New Roman" panose="02020603050405020304" pitchFamily="18" charset="0"/>
              </a:rPr>
              <a:t> compressing the file</a:t>
            </a:r>
            <a:r>
              <a:rPr lang="en-US" sz="1800" dirty="0">
                <a:effectLst/>
                <a:latin typeface="Calibri" panose="020F0502020204030204" pitchFamily="34" charset="0"/>
                <a:ea typeface="Times New Roman" panose="02020603050405020304" pitchFamily="18" charset="0"/>
              </a:rPr>
              <a:t>. Compression analytics leverages this idea, but looks across multiple data files with the goal of finding predictable, repeatable patterns for ML tasks.  For example, if you 1) compare two data files you can compute similarities, 2) have training data of multiple, labeled files you can do classification, or 3) have a set of ‘normal’ data files you can do anomaly detection using compression analytics</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shown in the Ven Diagram on the right, if we have two data sequences we want to compare, we can measure similarity using compression analytics. Specifically, if we can encode sequence B with the information in sequence A with using bits, then the two sequences share similar information. If A and B do not share similar information, then a compressor learned on A will not be able to encode 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compressing repeated data, we learn how similar our data is across space or time, and this process can be used to understand what’s “normal”. By developing models of what normal data looks like, we also develop the capability to recognize when our data is off-normal. This is the anomaly detection aspect of the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advantages of using compression analytics is that they require less training data for anomaly detection and have few to no parameters to tune making it easier to generalize our method to multiple cameras, multiple facilities, and multiple domains.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significant advantage of compression analytics over deep learning is the interpretability. In our method, we operate on features from compressed video such as motion vectors, while DL methods operate on raw features that do not have semantic meaning and are not human interpretable. Because the compression is a function directly of the data, the outputs of the model are probability tables of their pixels or motion vectors, and can inherently be interpreted by a user. Finally, the output of our method is a timeseries allowing us to leverage time series </a:t>
            </a:r>
            <a:r>
              <a:rPr lang="en-US" dirty="0" err="1"/>
              <a:t>algorithsm</a:t>
            </a:r>
            <a:r>
              <a:rPr lang="en-US" dirty="0"/>
              <a:t> that can be used to discover longer-time dependent relationships and </a:t>
            </a:r>
            <a:r>
              <a:rPr lang="en-US" dirty="0" err="1"/>
              <a:t>peridocity</a:t>
            </a:r>
            <a:r>
              <a:rPr lang="en-US" dirty="0"/>
              <a:t>. </a:t>
            </a:r>
          </a:p>
        </p:txBody>
      </p:sp>
      <p:sp>
        <p:nvSpPr>
          <p:cNvPr id="4" name="Slide Number Placeholder 3"/>
          <p:cNvSpPr>
            <a:spLocks noGrp="1"/>
          </p:cNvSpPr>
          <p:nvPr>
            <p:ph type="sldNum" sz="quarter" idx="5"/>
          </p:nvPr>
        </p:nvSpPr>
        <p:spPr/>
        <p:txBody>
          <a:bodyPr/>
          <a:lstStyle/>
          <a:p>
            <a:fld id="{7698BB17-5DC3-FA49-87DE-95D358C281D8}" type="slidenum">
              <a:rPr lang="en-US" smtClean="0"/>
              <a:t>4</a:t>
            </a:fld>
            <a:endParaRPr lang="en-US"/>
          </a:p>
        </p:txBody>
      </p:sp>
    </p:spTree>
    <p:extLst>
      <p:ext uri="{BB962C8B-B14F-4D97-AF65-F5344CB8AC3E}">
        <p14:creationId xmlns:p14="http://schemas.microsoft.com/office/powerpoint/2010/main" val="49484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first compression technique, we leverage video compression methods to pre-process our data by extract macroblock motion vectors from each frame. A macroblock is a block of pixels and the associated motion vector describes the change in motion from the reference frame. In video compression, the reference frame gets reset regularly and the macroblock granularity is configurable. Reducing the resolution of images is a technique that DL methods often use to reduce the number of parameters. In our work, we can control the resolution with the size of the macroblock used in the video compression.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98BB17-5DC3-FA49-87DE-95D358C281D8}" type="slidenum">
              <a:rPr lang="en-US" smtClean="0"/>
              <a:t>5</a:t>
            </a:fld>
            <a:endParaRPr lang="en-US"/>
          </a:p>
        </p:txBody>
      </p:sp>
    </p:spTree>
    <p:extLst>
      <p:ext uri="{BB962C8B-B14F-4D97-AF65-F5344CB8AC3E}">
        <p14:creationId xmlns:p14="http://schemas.microsoft.com/office/powerpoint/2010/main" val="334178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have our macroblock motion vectors, we calculate either the motion vector magnitude or angle and create 1D sequences for each macroblock across time. Compression analytics are commonly used on 1 dimensional sequences such as text. Our problem has the added challenge of being 3D. By constructing our 1D sequences in this way, we map our 3D problem us to many independent 1D problems. Additionally, we can use the temporal component </a:t>
            </a:r>
            <a:r>
              <a:rPr lang="en-US" sz="1200" dirty="0">
                <a:latin typeface="+mn-lt"/>
              </a:rPr>
              <a:t>to discover longer-time dependent relationships and periodicity.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7698BB17-5DC3-FA49-87DE-95D358C281D8}" type="slidenum">
              <a:rPr lang="en-US" smtClean="0"/>
              <a:t>6</a:t>
            </a:fld>
            <a:endParaRPr lang="en-US"/>
          </a:p>
        </p:txBody>
      </p:sp>
    </p:spTree>
    <p:extLst>
      <p:ext uri="{BB962C8B-B14F-4D97-AF65-F5344CB8AC3E}">
        <p14:creationId xmlns:p14="http://schemas.microsoft.com/office/powerpoint/2010/main" val="4022728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Processing videos at the pixel level is computationally expensive, by preprocessing our videos using methods from video compression, we reduce the computational cost.  The figure on the right shows a single frame from a video and its associated macroblock motion vectors and </a:t>
            </a:r>
            <a:r>
              <a:rPr lang="en-US" dirty="0" err="1"/>
              <a:t>magnitues</a:t>
            </a:r>
            <a:r>
              <a:rPr lang="en-US" dirty="0"/>
              <a:t> and angles, respectively. By using video compression, we can reduce the size of the data without loss of information. </a:t>
            </a:r>
          </a:p>
        </p:txBody>
      </p:sp>
      <p:sp>
        <p:nvSpPr>
          <p:cNvPr id="4" name="Slide Number Placeholder 3"/>
          <p:cNvSpPr>
            <a:spLocks noGrp="1"/>
          </p:cNvSpPr>
          <p:nvPr>
            <p:ph type="sldNum" sz="quarter" idx="5"/>
          </p:nvPr>
        </p:nvSpPr>
        <p:spPr/>
        <p:txBody>
          <a:bodyPr/>
          <a:lstStyle/>
          <a:p>
            <a:fld id="{7698BB17-5DC3-FA49-87DE-95D358C281D8}" type="slidenum">
              <a:rPr lang="en-US" smtClean="0"/>
              <a:t>7</a:t>
            </a:fld>
            <a:endParaRPr lang="en-US"/>
          </a:p>
        </p:txBody>
      </p:sp>
    </p:spTree>
    <p:extLst>
      <p:ext uri="{BB962C8B-B14F-4D97-AF65-F5344CB8AC3E}">
        <p14:creationId xmlns:p14="http://schemas.microsoft.com/office/powerpoint/2010/main" val="91125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our macroblock sequences have been created we use the Sandia developed algorithm, NGramPPM, to build local compression models. NGramPPM is based on the popular compression algorithm PPM. </a:t>
            </a:r>
            <a:r>
              <a:rPr lang="en-US" sz="1200" dirty="0">
                <a:effectLst/>
                <a:latin typeface="Calibri" panose="020F0502020204030204" pitchFamily="34" charset="0"/>
                <a:ea typeface="Calibri" panose="020F0502020204030204" pitchFamily="34" charset="0"/>
              </a:rPr>
              <a:t>PPM is a compression algorithm that builds up a table of context probabilities. This is the </a:t>
            </a:r>
            <a:r>
              <a:rPr lang="en-US" sz="1200" dirty="0" err="1">
                <a:effectLst/>
                <a:latin typeface="Calibri" panose="020F0502020204030204" pitchFamily="34" charset="0"/>
                <a:ea typeface="Calibri" panose="020F0502020204030204" pitchFamily="34" charset="0"/>
              </a:rPr>
              <a:t>probablily</a:t>
            </a:r>
            <a:r>
              <a:rPr lang="en-US" sz="1200" dirty="0">
                <a:effectLst/>
                <a:latin typeface="Calibri" panose="020F0502020204030204" pitchFamily="34" charset="0"/>
                <a:ea typeface="Calibri" panose="020F0502020204030204" pitchFamily="34" charset="0"/>
              </a:rPr>
              <a:t> of a byte occurring given some preceding bytes or ‘context’. The context probabilities are used for compression, where the more probable bytes are better compressed. </a:t>
            </a:r>
            <a:r>
              <a:rPr lang="en-US" sz="1200" dirty="0" err="1">
                <a:effectLst/>
                <a:latin typeface="Calibri" panose="020F0502020204030204" pitchFamily="34" charset="0"/>
                <a:ea typeface="Calibri" panose="020F0502020204030204" pitchFamily="34" charset="0"/>
              </a:rPr>
              <a:t>NGramPPM</a:t>
            </a:r>
            <a:r>
              <a:rPr lang="en-US" sz="1200" dirty="0">
                <a:effectLst/>
                <a:latin typeface="Calibri" panose="020F0502020204030204" pitchFamily="34" charset="0"/>
                <a:ea typeface="Calibri" panose="020F0502020204030204" pitchFamily="34" charset="0"/>
              </a:rPr>
              <a:t> skips the compression step and just uses the probability tables to develop a statistical model of the training data. It uses the statistical model to score some test data based on how well the model describes the test data. The better the model describes the data, the more similar it is; a small score indicates the data is more similar while a larger score indicates dissimilarity, or an anomaly.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98BB17-5DC3-FA49-87DE-95D358C281D8}" type="slidenum">
              <a:rPr lang="en-US" smtClean="0"/>
              <a:t>8</a:t>
            </a:fld>
            <a:endParaRPr lang="en-US"/>
          </a:p>
        </p:txBody>
      </p:sp>
    </p:spTree>
    <p:extLst>
      <p:ext uri="{BB962C8B-B14F-4D97-AF65-F5344CB8AC3E}">
        <p14:creationId xmlns:p14="http://schemas.microsoft.com/office/powerpoint/2010/main" val="330519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train an NGramPPM model per macroblock using either the angle or magnitude sequences extracted from our training data. During this training phase, each macroblock model learns the normal behavior is for its location. In the testing phase, the trained model provides a score indicating how similar the test data is compared to what was observed in the training data. Using small windows of frames, each macroblock sequence in our set of test videos get scored according to the trained model. By mapping the macroblock scores to the pixel level, we can visualize the results. In the video on the right, we have overlaid the </a:t>
            </a:r>
            <a:r>
              <a:rPr lang="en-US" dirty="0" err="1"/>
              <a:t>ngram</a:t>
            </a:r>
            <a:r>
              <a:rPr lang="en-US" dirty="0"/>
              <a:t> scores on the original video. Here, brighter pixels correspond to higher </a:t>
            </a:r>
            <a:r>
              <a:rPr lang="en-US" dirty="0" err="1"/>
              <a:t>ngram</a:t>
            </a:r>
            <a:r>
              <a:rPr lang="en-US" dirty="0"/>
              <a:t> scores. Because our feature representation only takes into account motion, anomalies will show up as pixels with unpredictable changes in motion either in magnitude or in direction.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698BB17-5DC3-FA49-87DE-95D358C281D8}" type="slidenum">
              <a:rPr lang="en-US" smtClean="0"/>
              <a:t>9</a:t>
            </a:fld>
            <a:endParaRPr lang="en-US"/>
          </a:p>
        </p:txBody>
      </p:sp>
    </p:spTree>
    <p:extLst>
      <p:ext uri="{BB962C8B-B14F-4D97-AF65-F5344CB8AC3E}">
        <p14:creationId xmlns:p14="http://schemas.microsoft.com/office/powerpoint/2010/main" val="170913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experiments, we use video surveillance data from the UCSD Anomaly Detection Dataset. This includes video sequences of pedestrians walking around the UCSD campus recorded by stationary cameras mounted overlooking pedestrian walkways. Normal videos contain only pedestrians and anomalous videos contain bikers, skaters, small cars, and people walking across walkways or on grass. Each video has an associated ground truth file that includes a binary flag per frame indicating whether an anomaly is present. Additionally, pixel-level ground truth is provided for a subset of the videos.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this is the only data we currently have results for, we plan to apply our method to other datasets that are widely used in the literature. </a:t>
            </a:r>
          </a:p>
          <a:p>
            <a:endParaRPr lang="en-US" dirty="0"/>
          </a:p>
          <a:p>
            <a:endParaRPr lang="en-US" dirty="0"/>
          </a:p>
          <a:p>
            <a:r>
              <a:rPr lang="en-US" dirty="0"/>
              <a:t>[Benchmark data sets sponsor data]</a:t>
            </a:r>
          </a:p>
        </p:txBody>
      </p:sp>
      <p:sp>
        <p:nvSpPr>
          <p:cNvPr id="4" name="Slide Number Placeholder 3"/>
          <p:cNvSpPr>
            <a:spLocks noGrp="1"/>
          </p:cNvSpPr>
          <p:nvPr>
            <p:ph type="sldNum" sz="quarter" idx="5"/>
          </p:nvPr>
        </p:nvSpPr>
        <p:spPr/>
        <p:txBody>
          <a:bodyPr/>
          <a:lstStyle/>
          <a:p>
            <a:fld id="{7698BB17-5DC3-FA49-87DE-95D358C281D8}" type="slidenum">
              <a:rPr lang="en-US" smtClean="0"/>
              <a:t>10</a:t>
            </a:fld>
            <a:endParaRPr lang="en-US"/>
          </a:p>
        </p:txBody>
      </p:sp>
    </p:spTree>
    <p:extLst>
      <p:ext uri="{BB962C8B-B14F-4D97-AF65-F5344CB8AC3E}">
        <p14:creationId xmlns:p14="http://schemas.microsoft.com/office/powerpoint/2010/main" val="240555624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55FA47C-2E7B-43B0-BB18-DD5774AD5073}"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E3ED1-12E9-4557-B548-E824D48E807E}" type="slidenum">
              <a:rPr lang="en-US" smtClean="0"/>
              <a:t>‹#›</a:t>
            </a:fld>
            <a:endParaRPr lang="en-US"/>
          </a:p>
        </p:txBody>
      </p:sp>
      <p:sp>
        <p:nvSpPr>
          <p:cNvPr id="7" name="Rectangle 6"/>
          <p:cNvSpPr/>
          <p:nvPr userDrawn="1"/>
        </p:nvSpPr>
        <p:spPr>
          <a:xfrm>
            <a:off x="7750" y="1269139"/>
            <a:ext cx="9136250" cy="2208954"/>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7750" y="5943600"/>
            <a:ext cx="9136250" cy="815421"/>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screen">
            <a:duotone>
              <a:schemeClr val="accent1">
                <a:shade val="45000"/>
                <a:satMod val="135000"/>
              </a:schemeClr>
              <a:prstClr val="white"/>
            </a:duotone>
            <a:alphaModFix amt="8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5174858" y="1141444"/>
            <a:ext cx="3969142" cy="4544917"/>
          </a:xfrm>
          <a:prstGeom prst="rect">
            <a:avLst/>
          </a:prstGeom>
        </p:spPr>
      </p:pic>
      <p:sp>
        <p:nvSpPr>
          <p:cNvPr id="10" name="TextBox 9"/>
          <p:cNvSpPr txBox="1"/>
          <p:nvPr userDrawn="1"/>
        </p:nvSpPr>
        <p:spPr>
          <a:xfrm>
            <a:off x="2514600" y="6352401"/>
            <a:ext cx="5943600" cy="276999"/>
          </a:xfrm>
          <a:prstGeom prst="rect">
            <a:avLst/>
          </a:prstGeom>
          <a:noFill/>
        </p:spPr>
        <p:txBody>
          <a:bodyPr wrap="square">
            <a:spAutoFit/>
          </a:bodyPr>
          <a:lstStyle/>
          <a:p>
            <a:r>
              <a:rPr lang="en-US" sz="600" i="1" kern="1200" dirty="0">
                <a:solidFill>
                  <a:schemeClr val="tx1"/>
                </a:solidFill>
                <a:effectLst/>
                <a:latin typeface="Century Gothic" charset="0"/>
                <a:ea typeface="Century Gothic" charset="0"/>
                <a:cs typeface="Century Gothic" charset="0"/>
              </a:rPr>
              <a:t>Sandia National Laboratories is a </a:t>
            </a:r>
            <a:r>
              <a:rPr lang="en-US" sz="600" i="1" kern="1200" dirty="0" err="1">
                <a:solidFill>
                  <a:schemeClr val="tx1"/>
                </a:solidFill>
                <a:effectLst/>
                <a:latin typeface="Century Gothic" charset="0"/>
                <a:ea typeface="Century Gothic" charset="0"/>
                <a:cs typeface="Century Gothic" charset="0"/>
              </a:rPr>
              <a:t>multimission</a:t>
            </a:r>
            <a:r>
              <a:rPr lang="en-US" sz="600" i="1" kern="1200" dirty="0">
                <a:solidFill>
                  <a:schemeClr val="tx1"/>
                </a:solidFill>
                <a:effectLst/>
                <a:latin typeface="Century Gothic" charset="0"/>
                <a:ea typeface="Century Gothic" charset="0"/>
                <a:cs typeface="Century Gothic" charset="0"/>
              </a:rPr>
              <a:t> laboratory managed and operated by National Technology and Engineering Solutions of Sandia LLC, a wholly owned subsidiary of Honeywell International Inc. for the U.S. Department of Energy’s National Nuclear Security Administration under contract DE-NA0003525.</a:t>
            </a:r>
          </a:p>
        </p:txBody>
      </p:sp>
      <p:pic>
        <p:nvPicPr>
          <p:cNvPr id="14" name="Picture 13" descr="NNSAlogo_Black.jp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14025" y="6367075"/>
            <a:ext cx="1023938" cy="247650"/>
          </a:xfrm>
          <a:prstGeom prst="rect">
            <a:avLst/>
          </a:prstGeom>
          <a:noFill/>
          <a:ln w="9525">
            <a:noFill/>
            <a:miter lim="800000"/>
            <a:headEnd/>
            <a:tailEnd/>
          </a:ln>
        </p:spPr>
      </p:pic>
      <p:pic>
        <p:nvPicPr>
          <p:cNvPr id="15" name="Picture 12" descr="NNSAlogo_Black.jp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bwMode="auto">
          <a:xfrm>
            <a:off x="1481366" y="6352784"/>
            <a:ext cx="850737" cy="276233"/>
          </a:xfrm>
          <a:prstGeom prst="rect">
            <a:avLst/>
          </a:prstGeom>
          <a:noFill/>
          <a:ln w="9525">
            <a:noFill/>
            <a:miter lim="800000"/>
            <a:headEnd/>
            <a:tailEnd/>
          </a:ln>
        </p:spPr>
      </p:pic>
      <p:sp>
        <p:nvSpPr>
          <p:cNvPr id="17" name="TextBox 16"/>
          <p:cNvSpPr txBox="1"/>
          <p:nvPr userDrawn="1"/>
        </p:nvSpPr>
        <p:spPr>
          <a:xfrm>
            <a:off x="1981200" y="228600"/>
            <a:ext cx="7162800" cy="1815882"/>
          </a:xfrm>
          <a:prstGeom prst="rect">
            <a:avLst/>
          </a:prstGeom>
          <a:noFill/>
        </p:spPr>
        <p:txBody>
          <a:bodyPr wrap="square" rtlCol="0">
            <a:spAutoFit/>
          </a:bodyPr>
          <a:lstStyle/>
          <a:p>
            <a:pPr algn="ctr"/>
            <a:r>
              <a:rPr lang="en-US" sz="4000" b="1" dirty="0"/>
              <a:t>MLDL</a:t>
            </a:r>
            <a:endParaRPr lang="en-US" sz="3200" b="1" dirty="0"/>
          </a:p>
          <a:p>
            <a:pPr algn="ctr"/>
            <a:r>
              <a:rPr lang="en-US" sz="3600" dirty="0"/>
              <a:t>Machine Learning and Deep Learning </a:t>
            </a:r>
          </a:p>
          <a:p>
            <a:pPr algn="ctr"/>
            <a:r>
              <a:rPr lang="en-US" sz="3600" dirty="0"/>
              <a:t>Conference 2022</a:t>
            </a:r>
            <a:endParaRPr lang="en-US" sz="3200" dirty="0"/>
          </a:p>
        </p:txBody>
      </p:sp>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l="30252" t="17778" r="31112" b="24444"/>
          <a:stretch/>
        </p:blipFill>
        <p:spPr>
          <a:xfrm>
            <a:off x="0" y="0"/>
            <a:ext cx="1857392" cy="2146319"/>
          </a:xfrm>
          <a:prstGeom prst="rect">
            <a:avLst/>
          </a:prstGeom>
        </p:spPr>
      </p:pic>
    </p:spTree>
    <p:extLst>
      <p:ext uri="{BB962C8B-B14F-4D97-AF65-F5344CB8AC3E}">
        <p14:creationId xmlns:p14="http://schemas.microsoft.com/office/powerpoint/2010/main" val="74409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65F375-20DB-AA44-904B-17AE0702F3C7}" type="datetime8">
              <a:rPr lang="en-US" smtClean="0"/>
              <a:t>7/13/2022 7:40 AM</a:t>
            </a:fld>
            <a:endParaRPr lang="en-US" dirty="0"/>
          </a:p>
        </p:txBody>
      </p:sp>
      <p:sp>
        <p:nvSpPr>
          <p:cNvPr id="5" name="Footer Placeholder 4"/>
          <p:cNvSpPr>
            <a:spLocks noGrp="1"/>
          </p:cNvSpPr>
          <p:nvPr>
            <p:ph type="ftr" sz="quarter" idx="11"/>
          </p:nvPr>
        </p:nvSpPr>
        <p:spPr/>
        <p:txBody>
          <a:bodyPr/>
          <a:lstStyle/>
          <a:p>
            <a:r>
              <a:rPr lang="en-US"/>
              <a:t>Official Use Only</a:t>
            </a:r>
            <a:endParaRPr lang="en-US" dirty="0"/>
          </a:p>
        </p:txBody>
      </p:sp>
      <p:sp>
        <p:nvSpPr>
          <p:cNvPr id="6" name="Slide Number Placeholder 5"/>
          <p:cNvSpPr>
            <a:spLocks noGrp="1"/>
          </p:cNvSpPr>
          <p:nvPr>
            <p:ph type="sldNum" sz="quarter" idx="12"/>
          </p:nvPr>
        </p:nvSpPr>
        <p:spPr/>
        <p:txBody>
          <a:bodyPr/>
          <a:lstStyle/>
          <a:p>
            <a:fld id="{092552A5-1676-4338-8794-F2C241E2F684}" type="slidenum">
              <a:rPr lang="en-US" smtClean="0"/>
              <a:pPr/>
              <a:t>‹#›</a:t>
            </a:fld>
            <a:endParaRPr lang="en-US" dirty="0"/>
          </a:p>
        </p:txBody>
      </p:sp>
    </p:spTree>
    <p:extLst>
      <p:ext uri="{BB962C8B-B14F-4D97-AF65-F5344CB8AC3E}">
        <p14:creationId xmlns:p14="http://schemas.microsoft.com/office/powerpoint/2010/main" val="406364941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65F375-20DB-AA44-904B-17AE0702F3C7}" type="datetime8">
              <a:rPr lang="en-US" smtClean="0"/>
              <a:t>7/13/2022 7:40 AM</a:t>
            </a:fld>
            <a:endParaRPr lang="en-US" dirty="0"/>
          </a:p>
        </p:txBody>
      </p:sp>
      <p:sp>
        <p:nvSpPr>
          <p:cNvPr id="5" name="Footer Placeholder 4"/>
          <p:cNvSpPr>
            <a:spLocks noGrp="1"/>
          </p:cNvSpPr>
          <p:nvPr>
            <p:ph type="ftr" sz="quarter" idx="11"/>
          </p:nvPr>
        </p:nvSpPr>
        <p:spPr/>
        <p:txBody>
          <a:bodyPr/>
          <a:lstStyle/>
          <a:p>
            <a:r>
              <a:rPr lang="en-US"/>
              <a:t>Official Use Only</a:t>
            </a:r>
            <a:endParaRPr lang="en-US" dirty="0"/>
          </a:p>
        </p:txBody>
      </p:sp>
      <p:sp>
        <p:nvSpPr>
          <p:cNvPr id="6" name="Slide Number Placeholder 5"/>
          <p:cNvSpPr>
            <a:spLocks noGrp="1"/>
          </p:cNvSpPr>
          <p:nvPr>
            <p:ph type="sldNum" sz="quarter" idx="12"/>
          </p:nvPr>
        </p:nvSpPr>
        <p:spPr/>
        <p:txBody>
          <a:bodyPr/>
          <a:lstStyle/>
          <a:p>
            <a:fld id="{092552A5-1676-4338-8794-F2C241E2F684}" type="slidenum">
              <a:rPr lang="en-US" smtClean="0"/>
              <a:pPr/>
              <a:t>‹#›</a:t>
            </a:fld>
            <a:endParaRPr lang="en-US" dirty="0"/>
          </a:p>
        </p:txBody>
      </p:sp>
    </p:spTree>
    <p:extLst>
      <p:ext uri="{BB962C8B-B14F-4D97-AF65-F5344CB8AC3E}">
        <p14:creationId xmlns:p14="http://schemas.microsoft.com/office/powerpoint/2010/main" val="3123508417"/>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6727424"/>
            <a:ext cx="9144000" cy="130576"/>
          </a:xfrm>
          <a:prstGeom prst="rect">
            <a:avLst/>
          </a:prstGeom>
        </p:spPr>
      </p:pic>
      <p:sp>
        <p:nvSpPr>
          <p:cNvPr id="23" name="Rectangle 22"/>
          <p:cNvSpPr/>
          <p:nvPr userDrawn="1"/>
        </p:nvSpPr>
        <p:spPr>
          <a:xfrm>
            <a:off x="16217" y="6528028"/>
            <a:ext cx="9136250" cy="220198"/>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0"/>
            <a:ext cx="9144000" cy="1067705"/>
          </a:xfrm>
          <a:prstGeom prst="rect">
            <a:avLst/>
          </a:prstGeom>
        </p:spPr>
      </p:pic>
      <p:sp>
        <p:nvSpPr>
          <p:cNvPr id="4" name="Rectangle 3"/>
          <p:cNvSpPr/>
          <p:nvPr userDrawn="1"/>
        </p:nvSpPr>
        <p:spPr>
          <a:xfrm>
            <a:off x="-3" y="126536"/>
            <a:ext cx="9147877" cy="813728"/>
          </a:xfrm>
          <a:prstGeom prst="rect">
            <a:avLst/>
          </a:prstGeom>
          <a:solidFill>
            <a:schemeClr val="bg1">
              <a:alpha val="9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8637" y="100672"/>
            <a:ext cx="7579963" cy="882214"/>
          </a:xfrm>
          <a:prstGeom prst="rect">
            <a:avLst/>
          </a:prstGeom>
        </p:spPr>
        <p:txBody>
          <a:bodyPr/>
          <a:lstStyle>
            <a:lvl1pPr>
              <a:defRPr b="0">
                <a:solidFill>
                  <a:srgbClr val="0073D4"/>
                </a:solidFill>
              </a:defRPr>
            </a:lvl1pPr>
          </a:lstStyle>
          <a:p>
            <a:r>
              <a:rPr lang="en-US" dirty="0"/>
              <a:t>Click to edit Master title style</a:t>
            </a:r>
          </a:p>
        </p:txBody>
      </p:sp>
      <p:sp>
        <p:nvSpPr>
          <p:cNvPr id="21" name="Content Placeholder 2"/>
          <p:cNvSpPr>
            <a:spLocks noGrp="1"/>
          </p:cNvSpPr>
          <p:nvPr>
            <p:ph idx="13"/>
          </p:nvPr>
        </p:nvSpPr>
        <p:spPr>
          <a:xfrm>
            <a:off x="268637" y="1152740"/>
            <a:ext cx="8690029" cy="5340634"/>
          </a:xfrm>
        </p:spPr>
        <p:txBody>
          <a:bodyPr>
            <a:normAutofit/>
          </a:bodyPr>
          <a:lstStyle>
            <a:lvl1pPr>
              <a:spcBef>
                <a:spcPts val="1200"/>
              </a:spcBef>
              <a:defRPr sz="2000" b="0">
                <a:latin typeface="Century Gothic" charset="0"/>
                <a:ea typeface="Century Gothic" charset="0"/>
                <a:cs typeface="Century Gothic" charset="0"/>
              </a:defRPr>
            </a:lvl1pPr>
            <a:lvl2pPr>
              <a:lnSpc>
                <a:spcPct val="90000"/>
              </a:lnSpc>
              <a:defRPr sz="1800">
                <a:latin typeface="Century Gothic" charset="0"/>
                <a:ea typeface="Century Gothic" charset="0"/>
                <a:cs typeface="Century Gothic" charset="0"/>
              </a:defRPr>
            </a:lvl2pPr>
            <a:lvl3pPr>
              <a:lnSpc>
                <a:spcPct val="80000"/>
              </a:lnSpc>
              <a:defRPr sz="1600">
                <a:latin typeface="Century Gothic" charset="0"/>
                <a:ea typeface="Century Gothic" charset="0"/>
                <a:cs typeface="Century Gothic" charset="0"/>
              </a:defRPr>
            </a:lvl3pPr>
            <a:lvl4pPr>
              <a:lnSpc>
                <a:spcPct val="80000"/>
              </a:lnSpc>
              <a:defRPr sz="1400">
                <a:latin typeface="Century Gothic" charset="0"/>
                <a:ea typeface="Century Gothic" charset="0"/>
                <a:cs typeface="Century Gothic" charset="0"/>
              </a:defRPr>
            </a:lvl4pPr>
            <a:lvl5pPr>
              <a:lnSpc>
                <a:spcPct val="80000"/>
              </a:lnSpc>
              <a:defRPr sz="1200">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16217" y="6549872"/>
            <a:ext cx="9136250" cy="198353"/>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6" name="Slide Number Placeholder 5"/>
          <p:cNvSpPr>
            <a:spLocks noGrp="1"/>
          </p:cNvSpPr>
          <p:nvPr>
            <p:ph type="sldNum" sz="quarter" idx="12"/>
          </p:nvPr>
        </p:nvSpPr>
        <p:spPr>
          <a:xfrm>
            <a:off x="6825066" y="6493405"/>
            <a:ext cx="2133600" cy="364595"/>
          </a:xfrm>
          <a:prstGeom prst="rect">
            <a:avLst/>
          </a:prstGeom>
        </p:spPr>
        <p:txBody>
          <a:bodyPr anchor="ctr"/>
          <a:lstStyle>
            <a:lvl1pPr>
              <a:defRPr sz="1000">
                <a:solidFill>
                  <a:srgbClr val="0073D4"/>
                </a:solidFill>
              </a:defRPr>
            </a:lvl1pPr>
          </a:lstStyle>
          <a:p>
            <a:fld id="{092552A5-1676-4338-8794-F2C241E2F684}" type="slidenum">
              <a:rPr lang="en-US" smtClean="0"/>
              <a:pPr/>
              <a:t>‹#›</a:t>
            </a:fld>
            <a:endParaRPr lang="en-US" dirty="0"/>
          </a:p>
        </p:txBody>
      </p:sp>
      <p:sp>
        <p:nvSpPr>
          <p:cNvPr id="17" name="Rectangle 4"/>
          <p:cNvSpPr>
            <a:spLocks noGrp="1" noChangeArrowheads="1"/>
          </p:cNvSpPr>
          <p:nvPr>
            <p:ph type="dt" sz="half" idx="2"/>
          </p:nvPr>
        </p:nvSpPr>
        <p:spPr>
          <a:xfrm>
            <a:off x="440267" y="6493404"/>
            <a:ext cx="1769533" cy="364596"/>
          </a:xfrm>
          <a:prstGeom prst="rect">
            <a:avLst/>
          </a:prstGeom>
          <a:ln/>
        </p:spPr>
        <p:txBody>
          <a:bodyPr anchor="ctr"/>
          <a:lstStyle>
            <a:lvl1pPr algn="l" fontAlgn="auto">
              <a:spcBef>
                <a:spcPts val="0"/>
              </a:spcBef>
              <a:spcAft>
                <a:spcPts val="0"/>
              </a:spcAft>
              <a:defRPr sz="1000" smtClean="0">
                <a:solidFill>
                  <a:srgbClr val="0073D4"/>
                </a:solidFill>
                <a:latin typeface="Century Gothic" charset="0"/>
                <a:ea typeface="Century Gothic" charset="0"/>
                <a:cs typeface="Century Gothic" charset="0"/>
              </a:defRPr>
            </a:lvl1pPr>
          </a:lstStyle>
          <a:p>
            <a:fld id="{9FE7283C-DB1C-0C40-9A35-8CE000AFB611}" type="datetime8">
              <a:rPr lang="en-US" smtClean="0"/>
              <a:t>7/13/2022 7:40 AM</a:t>
            </a:fld>
            <a:endParaRPr lang="en-US" dirty="0"/>
          </a:p>
        </p:txBody>
      </p:sp>
      <p:sp>
        <p:nvSpPr>
          <p:cNvPr id="3" name="Rectangle 2"/>
          <p:cNvSpPr/>
          <p:nvPr userDrawn="1"/>
        </p:nvSpPr>
        <p:spPr>
          <a:xfrm>
            <a:off x="8229600" y="148974"/>
            <a:ext cx="838200" cy="76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val="0"/>
              </a:ext>
            </a:extLst>
          </a:blip>
          <a:srcRect l="30252" t="17778" r="31112" b="24444"/>
          <a:stretch/>
        </p:blipFill>
        <p:spPr>
          <a:xfrm>
            <a:off x="8305800" y="130970"/>
            <a:ext cx="689385" cy="796622"/>
          </a:xfrm>
          <a:prstGeom prst="rect">
            <a:avLst/>
          </a:prstGeom>
        </p:spPr>
      </p:pic>
    </p:spTree>
    <p:extLst>
      <p:ext uri="{BB962C8B-B14F-4D97-AF65-F5344CB8AC3E}">
        <p14:creationId xmlns:p14="http://schemas.microsoft.com/office/powerpoint/2010/main" val="300318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Rectangle 14"/>
          <p:cNvSpPr/>
          <p:nvPr userDrawn="1"/>
        </p:nvSpPr>
        <p:spPr>
          <a:xfrm>
            <a:off x="-3878" y="1066800"/>
            <a:ext cx="9144000" cy="5791200"/>
          </a:xfrm>
          <a:prstGeom prst="rect">
            <a:avLst/>
          </a:prstGeom>
          <a:solidFill>
            <a:schemeClr val="tx2">
              <a:lumMod val="60000"/>
              <a:lumOff val="40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6727424"/>
            <a:ext cx="9144000" cy="130576"/>
          </a:xfrm>
          <a:prstGeom prst="rect">
            <a:avLst/>
          </a:prstGeom>
        </p:spPr>
      </p:pic>
      <p:sp>
        <p:nvSpPr>
          <p:cNvPr id="17" name="Rectangle 16"/>
          <p:cNvSpPr/>
          <p:nvPr userDrawn="1"/>
        </p:nvSpPr>
        <p:spPr>
          <a:xfrm>
            <a:off x="16217" y="6528028"/>
            <a:ext cx="9136250" cy="220198"/>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0"/>
            <a:ext cx="9144000" cy="1067705"/>
          </a:xfrm>
          <a:prstGeom prst="rect">
            <a:avLst/>
          </a:prstGeom>
        </p:spPr>
      </p:pic>
      <p:sp>
        <p:nvSpPr>
          <p:cNvPr id="22" name="Rectangle 21"/>
          <p:cNvSpPr/>
          <p:nvPr userDrawn="1"/>
        </p:nvSpPr>
        <p:spPr>
          <a:xfrm>
            <a:off x="-2" y="126536"/>
            <a:ext cx="9147876" cy="813728"/>
          </a:xfrm>
          <a:prstGeom prst="rect">
            <a:avLst/>
          </a:prstGeom>
          <a:solidFill>
            <a:schemeClr val="bg1">
              <a:alpha val="9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a:spLocks noGrp="1"/>
          </p:cNvSpPr>
          <p:nvPr>
            <p:ph type="title"/>
          </p:nvPr>
        </p:nvSpPr>
        <p:spPr>
          <a:xfrm>
            <a:off x="268637" y="100672"/>
            <a:ext cx="7579963" cy="882214"/>
          </a:xfrm>
          <a:prstGeom prst="rect">
            <a:avLst/>
          </a:prstGeom>
        </p:spPr>
        <p:txBody>
          <a:bodyPr/>
          <a:lstStyle>
            <a:lvl1pPr>
              <a:defRPr b="0">
                <a:solidFill>
                  <a:srgbClr val="0073D4"/>
                </a:solidFill>
              </a:defRPr>
            </a:lvl1pPr>
          </a:lstStyle>
          <a:p>
            <a:r>
              <a:rPr lang="en-US" dirty="0"/>
              <a:t>Click to edit Master title style</a:t>
            </a:r>
          </a:p>
        </p:txBody>
      </p:sp>
      <p:pic>
        <p:nvPicPr>
          <p:cNvPr id="24" name="Picture 23"/>
          <p:cNvPicPr>
            <a:picLocks noChangeAspect="1"/>
          </p:cNvPicPr>
          <p:nvPr userDrawn="1"/>
        </p:nvPicPr>
        <p:blipFill rotWithShape="1">
          <a:blip r:embed="rId4" cstate="print">
            <a:extLst>
              <a:ext uri="{28A0092B-C50C-407E-A947-70E740481C1C}">
                <a14:useLocalDpi xmlns:a14="http://schemas.microsoft.com/office/drawing/2010/main"/>
              </a:ext>
            </a:extLst>
          </a:blip>
          <a:srcRect l="1759" r="70791"/>
          <a:stretch/>
        </p:blipFill>
        <p:spPr>
          <a:xfrm>
            <a:off x="7949169" y="36957"/>
            <a:ext cx="1009497" cy="992885"/>
          </a:xfrm>
          <a:prstGeom prst="rect">
            <a:avLst/>
          </a:prstGeom>
          <a:ln>
            <a:noFill/>
          </a:ln>
          <a:effectLst>
            <a:outerShdw blurRad="50800" dist="38100" dir="2700000" algn="tl" rotWithShape="0">
              <a:schemeClr val="tx2">
                <a:alpha val="40000"/>
              </a:schemeClr>
            </a:outerShdw>
          </a:effectLst>
        </p:spPr>
      </p:pic>
      <p:sp>
        <p:nvSpPr>
          <p:cNvPr id="13" name="Rectangle 12"/>
          <p:cNvSpPr/>
          <p:nvPr userDrawn="1"/>
        </p:nvSpPr>
        <p:spPr>
          <a:xfrm>
            <a:off x="16217" y="6549872"/>
            <a:ext cx="9136250" cy="198353"/>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 name="Slide Number Placeholder 5"/>
          <p:cNvSpPr>
            <a:spLocks noGrp="1"/>
          </p:cNvSpPr>
          <p:nvPr>
            <p:ph type="sldNum" sz="quarter" idx="12"/>
          </p:nvPr>
        </p:nvSpPr>
        <p:spPr>
          <a:xfrm>
            <a:off x="6825066" y="6493405"/>
            <a:ext cx="2133600" cy="364595"/>
          </a:xfrm>
          <a:prstGeom prst="rect">
            <a:avLst/>
          </a:prstGeom>
        </p:spPr>
        <p:txBody>
          <a:bodyPr anchor="ctr"/>
          <a:lstStyle>
            <a:lvl1pPr>
              <a:defRPr sz="1000">
                <a:solidFill>
                  <a:srgbClr val="0073D4"/>
                </a:solidFill>
              </a:defRPr>
            </a:lvl1pPr>
          </a:lstStyle>
          <a:p>
            <a:fld id="{092552A5-1676-4338-8794-F2C241E2F684}" type="slidenum">
              <a:rPr lang="en-US" smtClean="0"/>
              <a:pPr/>
              <a:t>‹#›</a:t>
            </a:fld>
            <a:endParaRPr lang="en-US" dirty="0"/>
          </a:p>
        </p:txBody>
      </p:sp>
      <p:sp>
        <p:nvSpPr>
          <p:cNvPr id="19" name="Rectangle 4"/>
          <p:cNvSpPr>
            <a:spLocks noGrp="1" noChangeArrowheads="1"/>
          </p:cNvSpPr>
          <p:nvPr>
            <p:ph type="dt" sz="half" idx="2"/>
          </p:nvPr>
        </p:nvSpPr>
        <p:spPr>
          <a:xfrm>
            <a:off x="440267" y="6493404"/>
            <a:ext cx="1769533" cy="364596"/>
          </a:xfrm>
          <a:prstGeom prst="rect">
            <a:avLst/>
          </a:prstGeom>
          <a:ln/>
        </p:spPr>
        <p:txBody>
          <a:bodyPr anchor="ctr"/>
          <a:lstStyle>
            <a:lvl1pPr algn="l" fontAlgn="auto">
              <a:spcBef>
                <a:spcPts val="0"/>
              </a:spcBef>
              <a:spcAft>
                <a:spcPts val="0"/>
              </a:spcAft>
              <a:defRPr sz="1000" smtClean="0">
                <a:solidFill>
                  <a:srgbClr val="0073D4"/>
                </a:solidFill>
                <a:latin typeface="Century Gothic" charset="0"/>
                <a:ea typeface="Century Gothic" charset="0"/>
                <a:cs typeface="Century Gothic" charset="0"/>
              </a:defRPr>
            </a:lvl1pPr>
          </a:lstStyle>
          <a:p>
            <a:fld id="{E09E03D4-B16F-AA4A-B27E-BBE4591C7D74}" type="datetime8">
              <a:rPr lang="en-US" smtClean="0"/>
              <a:t>7/13/2022 7:40 AM</a:t>
            </a:fld>
            <a:endParaRPr lang="en-US" dirty="0"/>
          </a:p>
        </p:txBody>
      </p:sp>
      <p:sp>
        <p:nvSpPr>
          <p:cNvPr id="20" name="Rectangle 5"/>
          <p:cNvSpPr>
            <a:spLocks noGrp="1" noChangeArrowheads="1"/>
          </p:cNvSpPr>
          <p:nvPr>
            <p:ph type="ftr" sz="quarter" idx="3"/>
          </p:nvPr>
        </p:nvSpPr>
        <p:spPr>
          <a:xfrm>
            <a:off x="3149193" y="6493405"/>
            <a:ext cx="2895600" cy="364595"/>
          </a:xfrm>
          <a:prstGeom prst="rect">
            <a:avLst/>
          </a:prstGeom>
          <a:ln/>
        </p:spPr>
        <p:txBody>
          <a:bodyPr anchor="ctr"/>
          <a:lstStyle>
            <a:lvl1pPr algn="ctr">
              <a:defRPr sz="1000" i="1">
                <a:solidFill>
                  <a:srgbClr val="0073D4"/>
                </a:solidFill>
                <a:latin typeface="Century Gothic" charset="0"/>
                <a:ea typeface="Century Gothic" charset="0"/>
                <a:cs typeface="Century Gothic" charset="0"/>
              </a:defRPr>
            </a:lvl1pPr>
          </a:lstStyle>
          <a:p>
            <a:r>
              <a:rPr lang="en-US"/>
              <a:t>Official Use Only</a:t>
            </a:r>
            <a:endParaRPr lang="en-US" dirty="0"/>
          </a:p>
        </p:txBody>
      </p:sp>
    </p:spTree>
    <p:extLst>
      <p:ext uri="{BB962C8B-B14F-4D97-AF65-F5344CB8AC3E}">
        <p14:creationId xmlns:p14="http://schemas.microsoft.com/office/powerpoint/2010/main" val="1504288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39000"/>
            <a:extLst>
              <a:ext uri="{28A0092B-C50C-407E-A947-70E740481C1C}">
                <a14:useLocalDpi xmlns:a14="http://schemas.microsoft.com/office/drawing/2010/main"/>
              </a:ext>
            </a:extLst>
          </a:blip>
          <a:srcRect/>
          <a:stretch/>
        </p:blipFill>
        <p:spPr>
          <a:xfrm>
            <a:off x="-3878" y="0"/>
            <a:ext cx="9144000" cy="1067705"/>
          </a:xfrm>
          <a:prstGeom prst="rect">
            <a:avLst/>
          </a:prstGeom>
        </p:spPr>
      </p:pic>
      <p:sp>
        <p:nvSpPr>
          <p:cNvPr id="14" name="Rectangle 13"/>
          <p:cNvSpPr/>
          <p:nvPr userDrawn="1"/>
        </p:nvSpPr>
        <p:spPr>
          <a:xfrm>
            <a:off x="-3878" y="1064378"/>
            <a:ext cx="9144000" cy="5793622"/>
          </a:xfrm>
          <a:prstGeom prst="rect">
            <a:avLst/>
          </a:prstGeom>
          <a:solidFill>
            <a:schemeClr val="tx2">
              <a:lumMod val="60000"/>
              <a:lumOff val="40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 y="6727424"/>
            <a:ext cx="9144000" cy="130576"/>
          </a:xfrm>
          <a:prstGeom prst="rect">
            <a:avLst/>
          </a:prstGeom>
        </p:spPr>
      </p:pic>
      <p:sp>
        <p:nvSpPr>
          <p:cNvPr id="16" name="Rectangle 15"/>
          <p:cNvSpPr/>
          <p:nvPr userDrawn="1"/>
        </p:nvSpPr>
        <p:spPr>
          <a:xfrm>
            <a:off x="16217" y="6549872"/>
            <a:ext cx="9136250" cy="198353"/>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Slide Number Placeholder 5"/>
          <p:cNvSpPr>
            <a:spLocks noGrp="1"/>
          </p:cNvSpPr>
          <p:nvPr>
            <p:ph type="sldNum" sz="quarter" idx="12"/>
          </p:nvPr>
        </p:nvSpPr>
        <p:spPr>
          <a:xfrm>
            <a:off x="6825066" y="6493405"/>
            <a:ext cx="2133600" cy="364595"/>
          </a:xfrm>
          <a:prstGeom prst="rect">
            <a:avLst/>
          </a:prstGeom>
        </p:spPr>
        <p:txBody>
          <a:bodyPr anchor="ctr"/>
          <a:lstStyle>
            <a:lvl1pPr>
              <a:defRPr sz="1000">
                <a:solidFill>
                  <a:srgbClr val="0073D4"/>
                </a:solidFill>
              </a:defRPr>
            </a:lvl1pPr>
          </a:lstStyle>
          <a:p>
            <a:fld id="{092552A5-1676-4338-8794-F2C241E2F684}" type="slidenum">
              <a:rPr lang="en-US" smtClean="0"/>
              <a:pPr/>
              <a:t>‹#›</a:t>
            </a:fld>
            <a:endParaRPr lang="en-US" dirty="0"/>
          </a:p>
        </p:txBody>
      </p:sp>
      <p:sp>
        <p:nvSpPr>
          <p:cNvPr id="26" name="Rectangle 25"/>
          <p:cNvSpPr/>
          <p:nvPr userDrawn="1"/>
        </p:nvSpPr>
        <p:spPr>
          <a:xfrm>
            <a:off x="-3878" y="0"/>
            <a:ext cx="9144000" cy="1064378"/>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4" cstate="print">
            <a:extLst>
              <a:ext uri="{28A0092B-C50C-407E-A947-70E740481C1C}">
                <a14:useLocalDpi xmlns:a14="http://schemas.microsoft.com/office/drawing/2010/main"/>
              </a:ext>
            </a:extLst>
          </a:blip>
          <a:srcRect l="1759" r="70791"/>
          <a:stretch/>
        </p:blipFill>
        <p:spPr>
          <a:xfrm>
            <a:off x="7949169" y="36957"/>
            <a:ext cx="1009497" cy="992885"/>
          </a:xfrm>
          <a:prstGeom prst="rect">
            <a:avLst/>
          </a:prstGeom>
          <a:ln>
            <a:noFill/>
          </a:ln>
          <a:effectLst>
            <a:outerShdw blurRad="50800" dist="38100" dir="2700000" algn="tl" rotWithShape="0">
              <a:schemeClr val="tx2">
                <a:alpha val="40000"/>
              </a:schemeClr>
            </a:outerShdw>
          </a:effectLst>
        </p:spPr>
      </p:pic>
      <p:sp>
        <p:nvSpPr>
          <p:cNvPr id="28" name="Rectangle 4"/>
          <p:cNvSpPr>
            <a:spLocks noGrp="1" noChangeArrowheads="1"/>
          </p:cNvSpPr>
          <p:nvPr>
            <p:ph type="dt" sz="half" idx="2"/>
          </p:nvPr>
        </p:nvSpPr>
        <p:spPr>
          <a:xfrm>
            <a:off x="440267" y="6493404"/>
            <a:ext cx="1769533" cy="364596"/>
          </a:xfrm>
          <a:prstGeom prst="rect">
            <a:avLst/>
          </a:prstGeom>
          <a:ln/>
        </p:spPr>
        <p:txBody>
          <a:bodyPr anchor="ctr"/>
          <a:lstStyle>
            <a:lvl1pPr algn="l" fontAlgn="auto">
              <a:spcBef>
                <a:spcPts val="0"/>
              </a:spcBef>
              <a:spcAft>
                <a:spcPts val="0"/>
              </a:spcAft>
              <a:defRPr sz="1000" smtClean="0">
                <a:solidFill>
                  <a:srgbClr val="0073D4"/>
                </a:solidFill>
                <a:latin typeface="Century Gothic" charset="0"/>
                <a:ea typeface="Century Gothic" charset="0"/>
                <a:cs typeface="Century Gothic" charset="0"/>
              </a:defRPr>
            </a:lvl1pPr>
          </a:lstStyle>
          <a:p>
            <a:fld id="{E94BE5AE-A56F-EF40-9CF7-0F7036EF8883}" type="datetime8">
              <a:rPr lang="en-US" smtClean="0"/>
              <a:t>7/13/2022 7:40 AM</a:t>
            </a:fld>
            <a:endParaRPr lang="en-US" dirty="0"/>
          </a:p>
        </p:txBody>
      </p:sp>
      <p:sp>
        <p:nvSpPr>
          <p:cNvPr id="29" name="Rectangle 5"/>
          <p:cNvSpPr>
            <a:spLocks noGrp="1" noChangeArrowheads="1"/>
          </p:cNvSpPr>
          <p:nvPr>
            <p:ph type="ftr" sz="quarter" idx="3"/>
          </p:nvPr>
        </p:nvSpPr>
        <p:spPr>
          <a:xfrm>
            <a:off x="3149193" y="6493405"/>
            <a:ext cx="2895600" cy="364595"/>
          </a:xfrm>
          <a:prstGeom prst="rect">
            <a:avLst/>
          </a:prstGeom>
          <a:ln/>
        </p:spPr>
        <p:txBody>
          <a:bodyPr anchor="ctr"/>
          <a:lstStyle>
            <a:lvl1pPr algn="ctr">
              <a:defRPr sz="1000" i="1">
                <a:solidFill>
                  <a:srgbClr val="0073D4"/>
                </a:solidFill>
                <a:latin typeface="Century Gothic" charset="0"/>
                <a:ea typeface="Century Gothic" charset="0"/>
                <a:cs typeface="Century Gothic" charset="0"/>
              </a:defRPr>
            </a:lvl1pPr>
          </a:lstStyle>
          <a:p>
            <a:r>
              <a:rPr lang="en-US"/>
              <a:t>Official Use Only</a:t>
            </a:r>
            <a:endParaRPr lang="en-US" dirty="0"/>
          </a:p>
        </p:txBody>
      </p:sp>
    </p:spTree>
    <p:extLst>
      <p:ext uri="{BB962C8B-B14F-4D97-AF65-F5344CB8AC3E}">
        <p14:creationId xmlns:p14="http://schemas.microsoft.com/office/powerpoint/2010/main" val="23888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E7283C-DB1C-0C40-9A35-8CE000AFB611}" type="datetime8">
              <a:rPr lang="en-US" smtClean="0"/>
              <a:t>7/13/2022 7:40 AM</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2552A5-1676-4338-8794-F2C241E2F684}" type="slidenum">
              <a:rPr lang="en-US" smtClean="0"/>
              <a:pPr/>
              <a:t>‹#›</a:t>
            </a:fld>
            <a:endParaRPr lang="en-US" dirty="0"/>
          </a:p>
        </p:txBody>
      </p:sp>
      <p:sp>
        <p:nvSpPr>
          <p:cNvPr id="8" name="Rectangle 7"/>
          <p:cNvSpPr/>
          <p:nvPr userDrawn="1"/>
        </p:nvSpPr>
        <p:spPr>
          <a:xfrm>
            <a:off x="16217" y="6528028"/>
            <a:ext cx="9136250" cy="220198"/>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 y="126536"/>
            <a:ext cx="9147877" cy="813728"/>
          </a:xfrm>
          <a:prstGeom prst="rect">
            <a:avLst/>
          </a:prstGeom>
          <a:solidFill>
            <a:schemeClr val="bg1">
              <a:alpha val="9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6217" y="6549872"/>
            <a:ext cx="9136250" cy="198353"/>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Rectangle 11"/>
          <p:cNvSpPr/>
          <p:nvPr userDrawn="1"/>
        </p:nvSpPr>
        <p:spPr>
          <a:xfrm>
            <a:off x="8229600" y="148974"/>
            <a:ext cx="838200" cy="76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0252" t="17778" r="31112" b="24444"/>
          <a:stretch/>
        </p:blipFill>
        <p:spPr>
          <a:xfrm>
            <a:off x="8305800" y="130970"/>
            <a:ext cx="689385" cy="796622"/>
          </a:xfrm>
          <a:prstGeom prst="rect">
            <a:avLst/>
          </a:prstGeom>
        </p:spPr>
      </p:pic>
    </p:spTree>
    <p:extLst>
      <p:ext uri="{BB962C8B-B14F-4D97-AF65-F5344CB8AC3E}">
        <p14:creationId xmlns:p14="http://schemas.microsoft.com/office/powerpoint/2010/main" val="406168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65F375-20DB-AA44-904B-17AE0702F3C7}" type="datetime8">
              <a:rPr lang="en-US" smtClean="0"/>
              <a:t>7/13/2022 7:40 AM</a:t>
            </a:fld>
            <a:endParaRPr lang="en-US" dirty="0"/>
          </a:p>
        </p:txBody>
      </p:sp>
      <p:sp>
        <p:nvSpPr>
          <p:cNvPr id="5" name="Footer Placeholder 4"/>
          <p:cNvSpPr>
            <a:spLocks noGrp="1"/>
          </p:cNvSpPr>
          <p:nvPr>
            <p:ph type="ftr" sz="quarter" idx="11"/>
          </p:nvPr>
        </p:nvSpPr>
        <p:spPr/>
        <p:txBody>
          <a:bodyPr/>
          <a:lstStyle/>
          <a:p>
            <a:r>
              <a:rPr lang="en-US"/>
              <a:t>Official Use Only</a:t>
            </a:r>
            <a:endParaRPr lang="en-US" dirty="0"/>
          </a:p>
        </p:txBody>
      </p:sp>
      <p:sp>
        <p:nvSpPr>
          <p:cNvPr id="6" name="Slide Number Placeholder 5"/>
          <p:cNvSpPr>
            <a:spLocks noGrp="1"/>
          </p:cNvSpPr>
          <p:nvPr>
            <p:ph type="sldNum" sz="quarter" idx="12"/>
          </p:nvPr>
        </p:nvSpPr>
        <p:spPr/>
        <p:txBody>
          <a:bodyPr/>
          <a:lstStyle/>
          <a:p>
            <a:fld id="{092552A5-1676-4338-8794-F2C241E2F684}" type="slidenum">
              <a:rPr lang="en-US" smtClean="0"/>
              <a:pPr/>
              <a:t>‹#›</a:t>
            </a:fld>
            <a:endParaRPr lang="en-US" dirty="0"/>
          </a:p>
        </p:txBody>
      </p:sp>
    </p:spTree>
    <p:extLst>
      <p:ext uri="{BB962C8B-B14F-4D97-AF65-F5344CB8AC3E}">
        <p14:creationId xmlns:p14="http://schemas.microsoft.com/office/powerpoint/2010/main" val="2051662973"/>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65F375-20DB-AA44-904B-17AE0702F3C7}" type="datetime8">
              <a:rPr lang="en-US" smtClean="0"/>
              <a:t>7/13/2022 7:40 AM</a:t>
            </a:fld>
            <a:endParaRPr lang="en-US" dirty="0"/>
          </a:p>
        </p:txBody>
      </p:sp>
      <p:sp>
        <p:nvSpPr>
          <p:cNvPr id="6" name="Footer Placeholder 5"/>
          <p:cNvSpPr>
            <a:spLocks noGrp="1"/>
          </p:cNvSpPr>
          <p:nvPr>
            <p:ph type="ftr" sz="quarter" idx="11"/>
          </p:nvPr>
        </p:nvSpPr>
        <p:spPr/>
        <p:txBody>
          <a:bodyPr/>
          <a:lstStyle/>
          <a:p>
            <a:r>
              <a:rPr lang="en-US"/>
              <a:t>Official Use Only</a:t>
            </a:r>
            <a:endParaRPr lang="en-US" dirty="0"/>
          </a:p>
        </p:txBody>
      </p:sp>
      <p:sp>
        <p:nvSpPr>
          <p:cNvPr id="7" name="Slide Number Placeholder 6"/>
          <p:cNvSpPr>
            <a:spLocks noGrp="1"/>
          </p:cNvSpPr>
          <p:nvPr>
            <p:ph type="sldNum" sz="quarter" idx="12"/>
          </p:nvPr>
        </p:nvSpPr>
        <p:spPr/>
        <p:txBody>
          <a:bodyPr/>
          <a:lstStyle/>
          <a:p>
            <a:fld id="{092552A5-1676-4338-8794-F2C241E2F684}" type="slidenum">
              <a:rPr lang="en-US" smtClean="0"/>
              <a:pPr/>
              <a:t>‹#›</a:t>
            </a:fld>
            <a:endParaRPr lang="en-US" dirty="0"/>
          </a:p>
        </p:txBody>
      </p:sp>
    </p:spTree>
    <p:extLst>
      <p:ext uri="{BB962C8B-B14F-4D97-AF65-F5344CB8AC3E}">
        <p14:creationId xmlns:p14="http://schemas.microsoft.com/office/powerpoint/2010/main" val="1497191640"/>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65F375-20DB-AA44-904B-17AE0702F3C7}" type="datetime8">
              <a:rPr lang="en-US" smtClean="0"/>
              <a:t>7/13/2022 7:40 AM</a:t>
            </a:fld>
            <a:endParaRPr lang="en-US" dirty="0"/>
          </a:p>
        </p:txBody>
      </p:sp>
      <p:sp>
        <p:nvSpPr>
          <p:cNvPr id="8" name="Footer Placeholder 7"/>
          <p:cNvSpPr>
            <a:spLocks noGrp="1"/>
          </p:cNvSpPr>
          <p:nvPr>
            <p:ph type="ftr" sz="quarter" idx="11"/>
          </p:nvPr>
        </p:nvSpPr>
        <p:spPr/>
        <p:txBody>
          <a:bodyPr/>
          <a:lstStyle/>
          <a:p>
            <a:r>
              <a:rPr lang="en-US"/>
              <a:t>Official Use Only</a:t>
            </a:r>
            <a:endParaRPr lang="en-US" dirty="0"/>
          </a:p>
        </p:txBody>
      </p:sp>
      <p:sp>
        <p:nvSpPr>
          <p:cNvPr id="9" name="Slide Number Placeholder 8"/>
          <p:cNvSpPr>
            <a:spLocks noGrp="1"/>
          </p:cNvSpPr>
          <p:nvPr>
            <p:ph type="sldNum" sz="quarter" idx="12"/>
          </p:nvPr>
        </p:nvSpPr>
        <p:spPr/>
        <p:txBody>
          <a:bodyPr/>
          <a:lstStyle/>
          <a:p>
            <a:fld id="{092552A5-1676-4338-8794-F2C241E2F684}" type="slidenum">
              <a:rPr lang="en-US" smtClean="0"/>
              <a:pPr/>
              <a:t>‹#›</a:t>
            </a:fld>
            <a:endParaRPr lang="en-US" dirty="0"/>
          </a:p>
        </p:txBody>
      </p:sp>
    </p:spTree>
    <p:extLst>
      <p:ext uri="{BB962C8B-B14F-4D97-AF65-F5344CB8AC3E}">
        <p14:creationId xmlns:p14="http://schemas.microsoft.com/office/powerpoint/2010/main" val="179864766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E03D4-B16F-AA4A-B27E-BBE4591C7D74}" type="datetime8">
              <a:rPr lang="en-US" smtClean="0"/>
              <a:t>7/13/2022 7:40 AM</a:t>
            </a:fld>
            <a:endParaRPr lang="en-US" dirty="0"/>
          </a:p>
        </p:txBody>
      </p:sp>
      <p:sp>
        <p:nvSpPr>
          <p:cNvPr id="4" name="Footer Placeholder 3"/>
          <p:cNvSpPr>
            <a:spLocks noGrp="1"/>
          </p:cNvSpPr>
          <p:nvPr>
            <p:ph type="ftr" sz="quarter" idx="11"/>
          </p:nvPr>
        </p:nvSpPr>
        <p:spPr/>
        <p:txBody>
          <a:bodyPr/>
          <a:lstStyle/>
          <a:p>
            <a:r>
              <a:rPr lang="en-US"/>
              <a:t>Official Use Only</a:t>
            </a:r>
            <a:endParaRPr lang="en-US" dirty="0"/>
          </a:p>
        </p:txBody>
      </p:sp>
      <p:sp>
        <p:nvSpPr>
          <p:cNvPr id="5" name="Slide Number Placeholder 4"/>
          <p:cNvSpPr>
            <a:spLocks noGrp="1"/>
          </p:cNvSpPr>
          <p:nvPr>
            <p:ph type="sldNum" sz="quarter" idx="12"/>
          </p:nvPr>
        </p:nvSpPr>
        <p:spPr/>
        <p:txBody>
          <a:bodyPr/>
          <a:lstStyle/>
          <a:p>
            <a:fld id="{092552A5-1676-4338-8794-F2C241E2F684}" type="slidenum">
              <a:rPr lang="en-US" smtClean="0"/>
              <a:pPr/>
              <a:t>‹#›</a:t>
            </a:fld>
            <a:endParaRPr lang="en-US" dirty="0"/>
          </a:p>
        </p:txBody>
      </p:sp>
      <p:sp>
        <p:nvSpPr>
          <p:cNvPr id="6" name="Rectangle 5"/>
          <p:cNvSpPr/>
          <p:nvPr userDrawn="1"/>
        </p:nvSpPr>
        <p:spPr>
          <a:xfrm>
            <a:off x="-3878" y="1066800"/>
            <a:ext cx="9144000" cy="5791200"/>
          </a:xfrm>
          <a:prstGeom prst="rect">
            <a:avLst/>
          </a:prstGeom>
          <a:solidFill>
            <a:schemeClr val="tx2">
              <a:lumMod val="60000"/>
              <a:lumOff val="40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6727424"/>
            <a:ext cx="9144000" cy="130576"/>
          </a:xfrm>
          <a:prstGeom prst="rect">
            <a:avLst/>
          </a:prstGeom>
        </p:spPr>
      </p:pic>
      <p:sp>
        <p:nvSpPr>
          <p:cNvPr id="8" name="Rectangle 7"/>
          <p:cNvSpPr/>
          <p:nvPr userDrawn="1"/>
        </p:nvSpPr>
        <p:spPr>
          <a:xfrm>
            <a:off x="16217" y="6528028"/>
            <a:ext cx="9136250" cy="220198"/>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0"/>
            <a:ext cx="9144000" cy="1067705"/>
          </a:xfrm>
          <a:prstGeom prst="rect">
            <a:avLst/>
          </a:prstGeom>
        </p:spPr>
      </p:pic>
      <p:sp>
        <p:nvSpPr>
          <p:cNvPr id="10" name="Rectangle 9"/>
          <p:cNvSpPr/>
          <p:nvPr userDrawn="1"/>
        </p:nvSpPr>
        <p:spPr>
          <a:xfrm>
            <a:off x="-2" y="126536"/>
            <a:ext cx="9147876" cy="813728"/>
          </a:xfrm>
          <a:prstGeom prst="rect">
            <a:avLst/>
          </a:prstGeom>
          <a:solidFill>
            <a:schemeClr val="bg1">
              <a:alpha val="9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a:ext>
            </a:extLst>
          </a:blip>
          <a:srcRect l="1759" r="70791"/>
          <a:stretch/>
        </p:blipFill>
        <p:spPr>
          <a:xfrm>
            <a:off x="7949169" y="36957"/>
            <a:ext cx="1009497" cy="992885"/>
          </a:xfrm>
          <a:prstGeom prst="rect">
            <a:avLst/>
          </a:prstGeom>
          <a:ln>
            <a:noFill/>
          </a:ln>
          <a:effectLst>
            <a:outerShdw blurRad="50800" dist="38100" dir="2700000" algn="tl" rotWithShape="0">
              <a:schemeClr val="tx2">
                <a:alpha val="40000"/>
              </a:schemeClr>
            </a:outerShdw>
          </a:effectLst>
        </p:spPr>
      </p:pic>
      <p:sp>
        <p:nvSpPr>
          <p:cNvPr id="12" name="Rectangle 11"/>
          <p:cNvSpPr/>
          <p:nvPr userDrawn="1"/>
        </p:nvSpPr>
        <p:spPr>
          <a:xfrm>
            <a:off x="16217" y="6549872"/>
            <a:ext cx="9136250" cy="198353"/>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Tree>
    <p:extLst>
      <p:ext uri="{BB962C8B-B14F-4D97-AF65-F5344CB8AC3E}">
        <p14:creationId xmlns:p14="http://schemas.microsoft.com/office/powerpoint/2010/main" val="66727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4BE5AE-A56F-EF40-9CF7-0F7036EF8883}" type="datetime8">
              <a:rPr lang="en-US" smtClean="0"/>
              <a:t>7/13/2022 7:40 AM</a:t>
            </a:fld>
            <a:endParaRPr lang="en-US" dirty="0"/>
          </a:p>
        </p:txBody>
      </p:sp>
      <p:sp>
        <p:nvSpPr>
          <p:cNvPr id="3" name="Footer Placeholder 2"/>
          <p:cNvSpPr>
            <a:spLocks noGrp="1"/>
          </p:cNvSpPr>
          <p:nvPr>
            <p:ph type="ftr" sz="quarter" idx="11"/>
          </p:nvPr>
        </p:nvSpPr>
        <p:spPr/>
        <p:txBody>
          <a:bodyPr/>
          <a:lstStyle/>
          <a:p>
            <a:r>
              <a:rPr lang="en-US"/>
              <a:t>Official Use Only</a:t>
            </a:r>
            <a:endParaRPr lang="en-US" dirty="0"/>
          </a:p>
        </p:txBody>
      </p:sp>
      <p:sp>
        <p:nvSpPr>
          <p:cNvPr id="4" name="Slide Number Placeholder 3"/>
          <p:cNvSpPr>
            <a:spLocks noGrp="1"/>
          </p:cNvSpPr>
          <p:nvPr>
            <p:ph type="sldNum" sz="quarter" idx="12"/>
          </p:nvPr>
        </p:nvSpPr>
        <p:spPr/>
        <p:txBody>
          <a:bodyPr/>
          <a:lstStyle/>
          <a:p>
            <a:fld id="{092552A5-1676-4338-8794-F2C241E2F684}" type="slidenum">
              <a:rPr lang="en-US" smtClean="0"/>
              <a:pPr/>
              <a:t>‹#›</a:t>
            </a:fld>
            <a:endParaRPr lang="en-US" dirty="0"/>
          </a:p>
        </p:txBody>
      </p:sp>
      <p:pic>
        <p:nvPicPr>
          <p:cNvPr id="5" name="Picture 4"/>
          <p:cNvPicPr>
            <a:picLocks noChangeAspect="1"/>
          </p:cNvPicPr>
          <p:nvPr userDrawn="1"/>
        </p:nvPicPr>
        <p:blipFill rotWithShape="1">
          <a:blip r:embed="rId2" cstate="print">
            <a:alphaModFix amt="39000"/>
            <a:extLst>
              <a:ext uri="{28A0092B-C50C-407E-A947-70E740481C1C}">
                <a14:useLocalDpi xmlns:a14="http://schemas.microsoft.com/office/drawing/2010/main"/>
              </a:ext>
            </a:extLst>
          </a:blip>
          <a:srcRect/>
          <a:stretch/>
        </p:blipFill>
        <p:spPr>
          <a:xfrm>
            <a:off x="-3878" y="0"/>
            <a:ext cx="9144000" cy="1067705"/>
          </a:xfrm>
          <a:prstGeom prst="rect">
            <a:avLst/>
          </a:prstGeom>
        </p:spPr>
      </p:pic>
      <p:sp>
        <p:nvSpPr>
          <p:cNvPr id="6" name="Rectangle 5"/>
          <p:cNvSpPr/>
          <p:nvPr userDrawn="1"/>
        </p:nvSpPr>
        <p:spPr>
          <a:xfrm>
            <a:off x="-3878" y="1064378"/>
            <a:ext cx="9144000" cy="5793622"/>
          </a:xfrm>
          <a:prstGeom prst="rect">
            <a:avLst/>
          </a:prstGeom>
          <a:solidFill>
            <a:schemeClr val="tx2">
              <a:lumMod val="60000"/>
              <a:lumOff val="40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 y="6727424"/>
            <a:ext cx="9144000" cy="130576"/>
          </a:xfrm>
          <a:prstGeom prst="rect">
            <a:avLst/>
          </a:prstGeom>
        </p:spPr>
      </p:pic>
      <p:sp>
        <p:nvSpPr>
          <p:cNvPr id="8" name="Rectangle 7"/>
          <p:cNvSpPr/>
          <p:nvPr userDrawn="1"/>
        </p:nvSpPr>
        <p:spPr>
          <a:xfrm>
            <a:off x="16217" y="6549872"/>
            <a:ext cx="9136250" cy="198353"/>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Rectangle 8"/>
          <p:cNvSpPr/>
          <p:nvPr userDrawn="1"/>
        </p:nvSpPr>
        <p:spPr>
          <a:xfrm>
            <a:off x="-3878" y="0"/>
            <a:ext cx="9144000" cy="1064378"/>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l="1759" r="70791"/>
          <a:stretch/>
        </p:blipFill>
        <p:spPr>
          <a:xfrm>
            <a:off x="7949169" y="36957"/>
            <a:ext cx="1009497" cy="992885"/>
          </a:xfrm>
          <a:prstGeom prst="rect">
            <a:avLst/>
          </a:prstGeom>
          <a:ln>
            <a:noFill/>
          </a:ln>
          <a:effectLst>
            <a:outerShdw blurRad="50800" dist="38100" dir="2700000" algn="tl" rotWithShape="0">
              <a:schemeClr val="tx2">
                <a:alpha val="40000"/>
              </a:schemeClr>
            </a:outerShdw>
          </a:effectLst>
        </p:spPr>
      </p:pic>
    </p:spTree>
    <p:extLst>
      <p:ext uri="{BB962C8B-B14F-4D97-AF65-F5344CB8AC3E}">
        <p14:creationId xmlns:p14="http://schemas.microsoft.com/office/powerpoint/2010/main" val="3545113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65F375-20DB-AA44-904B-17AE0702F3C7}" type="datetime8">
              <a:rPr lang="en-US" smtClean="0"/>
              <a:t>7/13/2022 7:40 AM</a:t>
            </a:fld>
            <a:endParaRPr lang="en-US" dirty="0"/>
          </a:p>
        </p:txBody>
      </p:sp>
      <p:sp>
        <p:nvSpPr>
          <p:cNvPr id="6" name="Footer Placeholder 5"/>
          <p:cNvSpPr>
            <a:spLocks noGrp="1"/>
          </p:cNvSpPr>
          <p:nvPr>
            <p:ph type="ftr" sz="quarter" idx="11"/>
          </p:nvPr>
        </p:nvSpPr>
        <p:spPr/>
        <p:txBody>
          <a:bodyPr/>
          <a:lstStyle/>
          <a:p>
            <a:r>
              <a:rPr lang="en-US"/>
              <a:t>Official Use Only</a:t>
            </a:r>
            <a:endParaRPr lang="en-US" dirty="0"/>
          </a:p>
        </p:txBody>
      </p:sp>
      <p:sp>
        <p:nvSpPr>
          <p:cNvPr id="7" name="Slide Number Placeholder 6"/>
          <p:cNvSpPr>
            <a:spLocks noGrp="1"/>
          </p:cNvSpPr>
          <p:nvPr>
            <p:ph type="sldNum" sz="quarter" idx="12"/>
          </p:nvPr>
        </p:nvSpPr>
        <p:spPr/>
        <p:txBody>
          <a:bodyPr/>
          <a:lstStyle/>
          <a:p>
            <a:fld id="{092552A5-1676-4338-8794-F2C241E2F684}" type="slidenum">
              <a:rPr lang="en-US" smtClean="0"/>
              <a:pPr/>
              <a:t>‹#›</a:t>
            </a:fld>
            <a:endParaRPr lang="en-US" dirty="0"/>
          </a:p>
        </p:txBody>
      </p:sp>
    </p:spTree>
    <p:extLst>
      <p:ext uri="{BB962C8B-B14F-4D97-AF65-F5344CB8AC3E}">
        <p14:creationId xmlns:p14="http://schemas.microsoft.com/office/powerpoint/2010/main" val="110783599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65F375-20DB-AA44-904B-17AE0702F3C7}" type="datetime8">
              <a:rPr lang="en-US" smtClean="0"/>
              <a:t>7/13/2022 7:40 AM</a:t>
            </a:fld>
            <a:endParaRPr lang="en-US" dirty="0"/>
          </a:p>
        </p:txBody>
      </p:sp>
      <p:sp>
        <p:nvSpPr>
          <p:cNvPr id="6" name="Footer Placeholder 5"/>
          <p:cNvSpPr>
            <a:spLocks noGrp="1"/>
          </p:cNvSpPr>
          <p:nvPr>
            <p:ph type="ftr" sz="quarter" idx="11"/>
          </p:nvPr>
        </p:nvSpPr>
        <p:spPr/>
        <p:txBody>
          <a:bodyPr/>
          <a:lstStyle/>
          <a:p>
            <a:r>
              <a:rPr lang="en-US"/>
              <a:t>Official Use Only</a:t>
            </a:r>
            <a:endParaRPr lang="en-US" dirty="0"/>
          </a:p>
        </p:txBody>
      </p:sp>
      <p:sp>
        <p:nvSpPr>
          <p:cNvPr id="7" name="Slide Number Placeholder 6"/>
          <p:cNvSpPr>
            <a:spLocks noGrp="1"/>
          </p:cNvSpPr>
          <p:nvPr>
            <p:ph type="sldNum" sz="quarter" idx="12"/>
          </p:nvPr>
        </p:nvSpPr>
        <p:spPr/>
        <p:txBody>
          <a:bodyPr/>
          <a:lstStyle/>
          <a:p>
            <a:fld id="{092552A5-1676-4338-8794-F2C241E2F684}" type="slidenum">
              <a:rPr lang="en-US" smtClean="0"/>
              <a:pPr/>
              <a:t>‹#›</a:t>
            </a:fld>
            <a:endParaRPr lang="en-US" dirty="0"/>
          </a:p>
        </p:txBody>
      </p:sp>
    </p:spTree>
    <p:extLst>
      <p:ext uri="{BB962C8B-B14F-4D97-AF65-F5344CB8AC3E}">
        <p14:creationId xmlns:p14="http://schemas.microsoft.com/office/powerpoint/2010/main" val="3938484564"/>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65F375-20DB-AA44-904B-17AE0702F3C7}" type="datetime8">
              <a:rPr lang="en-US" smtClean="0"/>
              <a:t>7/13/2022 7:40 AM</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Official Use Only</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2552A5-1676-4338-8794-F2C241E2F684}" type="slidenum">
              <a:rPr lang="en-US" smtClean="0"/>
              <a:pPr/>
              <a:t>‹#›</a:t>
            </a:fld>
            <a:endParaRPr lang="en-US" dirty="0"/>
          </a:p>
        </p:txBody>
      </p:sp>
      <p:sp>
        <p:nvSpPr>
          <p:cNvPr id="7" name="Rectangle 6"/>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6217" y="6549872"/>
            <a:ext cx="9136250" cy="198353"/>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Tree>
    <p:extLst>
      <p:ext uri="{BB962C8B-B14F-4D97-AF65-F5344CB8AC3E}">
        <p14:creationId xmlns:p14="http://schemas.microsoft.com/office/powerpoint/2010/main" val="337540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0" r:id="rId12"/>
    <p:sldLayoutId id="2147483654" r:id="rId13"/>
    <p:sldLayoutId id="2147483655" r:id="rId14"/>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0.tif"/><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hyperlink" Target="mailto:wg-emonda@sandia.gov"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e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notesSlide" Target="../notesSlides/notesSlide8.xml"/><Relationship Id="rId9" Type="http://schemas.openxmlformats.org/officeDocument/2006/relationships/image" Target="../media/image24.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16E20C-C5FC-4DDD-8C90-F392D472C3A0}"/>
              </a:ext>
            </a:extLst>
          </p:cNvPr>
          <p:cNvSpPr txBox="1">
            <a:spLocks/>
          </p:cNvSpPr>
          <p:nvPr/>
        </p:nvSpPr>
        <p:spPr>
          <a:xfrm>
            <a:off x="762000" y="3124200"/>
            <a:ext cx="7772400" cy="6096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t>Identifying and Explaining Anomalous Activity in Surveillance Video with Compression Algorithms</a:t>
            </a:r>
          </a:p>
        </p:txBody>
      </p:sp>
      <p:sp>
        <p:nvSpPr>
          <p:cNvPr id="7" name="Subtitle 2">
            <a:extLst>
              <a:ext uri="{FF2B5EF4-FFF2-40B4-BE49-F238E27FC236}">
                <a16:creationId xmlns:a16="http://schemas.microsoft.com/office/drawing/2014/main" id="{98C9EA86-D558-446D-BE91-E5B293F9CF17}"/>
              </a:ext>
            </a:extLst>
          </p:cNvPr>
          <p:cNvSpPr txBox="1">
            <a:spLocks/>
          </p:cNvSpPr>
          <p:nvPr/>
        </p:nvSpPr>
        <p:spPr>
          <a:xfrm>
            <a:off x="762000" y="4191000"/>
            <a:ext cx="7772400" cy="1295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Renee Gooding/SNL</a:t>
            </a:r>
          </a:p>
          <a:p>
            <a:r>
              <a:rPr lang="en-US" sz="1600">
                <a:solidFill>
                  <a:schemeClr val="accent1"/>
                </a:solidFill>
              </a:rPr>
              <a:t>Jonathan Bisila/SNL, Mike Smith/SNL, Christina Ting/SNL</a:t>
            </a:r>
          </a:p>
          <a:p>
            <a:pPr>
              <a:spcBef>
                <a:spcPts val="600"/>
              </a:spcBef>
            </a:pPr>
            <a:endParaRPr lang="cs-CZ" sz="1600">
              <a:solidFill>
                <a:schemeClr val="accent1"/>
              </a:solidFill>
            </a:endParaRPr>
          </a:p>
          <a:p>
            <a:pPr>
              <a:spcBef>
                <a:spcPts val="600"/>
              </a:spcBef>
            </a:pPr>
            <a:r>
              <a:rPr lang="en-US" sz="1600">
                <a:solidFill>
                  <a:schemeClr val="bg2">
                    <a:lumMod val="75000"/>
                  </a:schemeClr>
                </a:solidFill>
              </a:rPr>
              <a:t>LDRD</a:t>
            </a:r>
            <a:endParaRPr lang="en-US" sz="1600" dirty="0">
              <a:solidFill>
                <a:schemeClr val="bg2">
                  <a:lumMod val="75000"/>
                </a:schemeClr>
              </a:solidFill>
            </a:endParaRPr>
          </a:p>
        </p:txBody>
      </p:sp>
      <p:pic>
        <p:nvPicPr>
          <p:cNvPr id="5" name="Audio 4">
            <a:hlinkClick r:id="" action="ppaction://media"/>
            <a:extLst>
              <a:ext uri="{FF2B5EF4-FFF2-40B4-BE49-F238E27FC236}">
                <a16:creationId xmlns:a16="http://schemas.microsoft.com/office/drawing/2014/main" id="{D76FE707-0D64-46B8-B649-55DB3421C5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1844626"/>
      </p:ext>
    </p:extLst>
  </p:cSld>
  <p:clrMapOvr>
    <a:masterClrMapping/>
  </p:clrMapOvr>
  <mc:AlternateContent xmlns:mc="http://schemas.openxmlformats.org/markup-compatibility/2006">
    <mc:Choice xmlns:p14="http://schemas.microsoft.com/office/powerpoint/2010/main" Requires="p14">
      <p:transition spd="slow" p14:dur="2000" advTm="10146"/>
    </mc:Choice>
    <mc:Fallback>
      <p:transition spd="slow" advTm="10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5FC9-383B-4390-BBA4-DEE75F103C70}"/>
              </a:ext>
            </a:extLst>
          </p:cNvPr>
          <p:cNvSpPr>
            <a:spLocks noGrp="1"/>
          </p:cNvSpPr>
          <p:nvPr>
            <p:ph type="title"/>
          </p:nvPr>
        </p:nvSpPr>
        <p:spPr>
          <a:xfrm>
            <a:off x="628650" y="-17929"/>
            <a:ext cx="7886700" cy="1325563"/>
          </a:xfrm>
        </p:spPr>
        <p:txBody>
          <a:bodyPr/>
          <a:lstStyle/>
          <a:p>
            <a:r>
              <a:rPr lang="en-US" dirty="0"/>
              <a:t>Data</a:t>
            </a:r>
          </a:p>
        </p:txBody>
      </p:sp>
      <p:sp>
        <p:nvSpPr>
          <p:cNvPr id="4" name="Date Placeholder 3">
            <a:extLst>
              <a:ext uri="{FF2B5EF4-FFF2-40B4-BE49-F238E27FC236}">
                <a16:creationId xmlns:a16="http://schemas.microsoft.com/office/drawing/2014/main" id="{24CFEDFC-D395-4BD0-825A-1EA30CB59A6B}"/>
              </a:ext>
            </a:extLst>
          </p:cNvPr>
          <p:cNvSpPr>
            <a:spLocks noGrp="1"/>
          </p:cNvSpPr>
          <p:nvPr>
            <p:ph type="dt" sz="half" idx="10"/>
          </p:nvPr>
        </p:nvSpPr>
        <p:spPr/>
        <p:txBody>
          <a:bodyPr/>
          <a:lstStyle/>
          <a:p>
            <a:fld id="{9FE7283C-DB1C-0C40-9A35-8CE000AFB611}" type="datetime8">
              <a:rPr lang="en-US" smtClean="0"/>
              <a:t>7/13/2022 7:40 AM</a:t>
            </a:fld>
            <a:endParaRPr lang="en-US" dirty="0"/>
          </a:p>
        </p:txBody>
      </p:sp>
      <p:sp>
        <p:nvSpPr>
          <p:cNvPr id="6" name="Slide Number Placeholder 5">
            <a:extLst>
              <a:ext uri="{FF2B5EF4-FFF2-40B4-BE49-F238E27FC236}">
                <a16:creationId xmlns:a16="http://schemas.microsoft.com/office/drawing/2014/main" id="{DC9467C1-4964-4CB7-8366-77CFE0E7B4BB}"/>
              </a:ext>
            </a:extLst>
          </p:cNvPr>
          <p:cNvSpPr>
            <a:spLocks noGrp="1"/>
          </p:cNvSpPr>
          <p:nvPr>
            <p:ph type="sldNum" sz="quarter" idx="12"/>
          </p:nvPr>
        </p:nvSpPr>
        <p:spPr/>
        <p:txBody>
          <a:bodyPr/>
          <a:lstStyle/>
          <a:p>
            <a:fld id="{092552A5-1676-4338-8794-F2C241E2F684}" type="slidenum">
              <a:rPr lang="en-US" smtClean="0"/>
              <a:pPr/>
              <a:t>10</a:t>
            </a:fld>
            <a:endParaRPr lang="en-US" dirty="0"/>
          </a:p>
        </p:txBody>
      </p:sp>
      <p:sp>
        <p:nvSpPr>
          <p:cNvPr id="10" name="TextBox 9">
            <a:extLst>
              <a:ext uri="{FF2B5EF4-FFF2-40B4-BE49-F238E27FC236}">
                <a16:creationId xmlns:a16="http://schemas.microsoft.com/office/drawing/2014/main" id="{B2BB2438-BD11-4EEB-8F13-65CEA9DEFCE9}"/>
              </a:ext>
            </a:extLst>
          </p:cNvPr>
          <p:cNvSpPr txBox="1"/>
          <p:nvPr/>
        </p:nvSpPr>
        <p:spPr>
          <a:xfrm>
            <a:off x="381000" y="1447800"/>
            <a:ext cx="5200650" cy="4308872"/>
          </a:xfrm>
          <a:prstGeom prst="rect">
            <a:avLst/>
          </a:prstGeom>
          <a:noFill/>
        </p:spPr>
        <p:txBody>
          <a:bodyPr wrap="square" rtlCol="0">
            <a:spAutoFit/>
          </a:bodyPr>
          <a:lstStyle/>
          <a:p>
            <a:r>
              <a:rPr lang="en-US" sz="2400" dirty="0"/>
              <a:t>UCSD Anomaly Detection Dataset</a:t>
            </a:r>
          </a:p>
          <a:p>
            <a:pPr marL="285750" indent="-285750">
              <a:buFont typeface="Arial" panose="020B0604020202020204" pitchFamily="34" charset="0"/>
              <a:buChar char="•"/>
            </a:pPr>
            <a:r>
              <a:rPr lang="en-US" sz="2000" dirty="0"/>
              <a:t>Video sequences of pedestrians walking around UCSD (UCSD-peds2 dataset)</a:t>
            </a:r>
            <a:endParaRPr lang="en-US" dirty="0"/>
          </a:p>
          <a:p>
            <a:pPr marL="342900" indent="-342900">
              <a:buFont typeface="Arial" panose="020B0604020202020204" pitchFamily="34" charset="0"/>
              <a:buChar char="•"/>
            </a:pPr>
            <a:r>
              <a:rPr lang="en-US" sz="2000" dirty="0"/>
              <a:t>Common anomalies:</a:t>
            </a:r>
          </a:p>
          <a:p>
            <a:pPr marL="800100" lvl="1" indent="-342900">
              <a:buFont typeface="Arial" panose="020B0604020202020204" pitchFamily="34" charset="0"/>
              <a:buChar char="•"/>
            </a:pPr>
            <a:r>
              <a:rPr lang="en-US" sz="2000" dirty="0"/>
              <a:t>Bikers, skaters, small cars, people walking across walkways or across grass.</a:t>
            </a:r>
          </a:p>
          <a:p>
            <a:pPr marL="342900" indent="-342900">
              <a:buFont typeface="Arial" panose="020B0604020202020204" pitchFamily="34" charset="0"/>
              <a:buChar char="•"/>
            </a:pPr>
            <a:r>
              <a:rPr lang="en-US" sz="2000" dirty="0"/>
              <a:t>Ground truth</a:t>
            </a:r>
          </a:p>
          <a:p>
            <a:pPr marL="800100" lvl="1" indent="-342900">
              <a:buFont typeface="Arial" panose="020B0604020202020204" pitchFamily="34" charset="0"/>
              <a:buChar char="•"/>
            </a:pPr>
            <a:r>
              <a:rPr lang="en-US" sz="2000" dirty="0"/>
              <a:t>Each video includes a binary ground truth flag for each frame</a:t>
            </a:r>
          </a:p>
          <a:p>
            <a:pPr marL="800100" lvl="1" indent="-342900">
              <a:buFont typeface="Arial" panose="020B0604020202020204" pitchFamily="34" charset="0"/>
              <a:buChar char="•"/>
            </a:pPr>
            <a:r>
              <a:rPr lang="en-US" sz="2000" dirty="0"/>
              <a:t>A subset of videos includes pixel-level binary masks identifying anomalies</a:t>
            </a:r>
          </a:p>
          <a:p>
            <a:pPr marL="800100" lvl="1" indent="-342900">
              <a:buFont typeface="Arial" panose="020B0604020202020204" pitchFamily="34" charset="0"/>
              <a:buChar char="•"/>
            </a:pPr>
            <a:endParaRPr lang="en-US" sz="1600"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6AB1FCE5-891C-4B45-AC9A-FC64BDCDA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0737" y="3464689"/>
            <a:ext cx="2648215" cy="1765477"/>
          </a:xfrm>
          <a:prstGeom prst="rect">
            <a:avLst/>
          </a:prstGeom>
        </p:spPr>
      </p:pic>
      <p:pic>
        <p:nvPicPr>
          <p:cNvPr id="13" name="Picture 12">
            <a:extLst>
              <a:ext uri="{FF2B5EF4-FFF2-40B4-BE49-F238E27FC236}">
                <a16:creationId xmlns:a16="http://schemas.microsoft.com/office/drawing/2014/main" id="{CF7BDA0D-60CD-42E6-A85A-93E6DC43D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737" y="1539036"/>
            <a:ext cx="2654967" cy="1769978"/>
          </a:xfrm>
          <a:prstGeom prst="rect">
            <a:avLst/>
          </a:prstGeom>
        </p:spPr>
      </p:pic>
      <p:pic>
        <p:nvPicPr>
          <p:cNvPr id="8" name="Audio 7">
            <a:hlinkClick r:id="" action="ppaction://media"/>
            <a:extLst>
              <a:ext uri="{FF2B5EF4-FFF2-40B4-BE49-F238E27FC236}">
                <a16:creationId xmlns:a16="http://schemas.microsoft.com/office/drawing/2014/main" id="{B16A9079-6A60-4C0F-B446-D54010C324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6844908"/>
      </p:ext>
    </p:extLst>
  </p:cSld>
  <p:clrMapOvr>
    <a:masterClrMapping/>
  </p:clrMapOvr>
  <mc:AlternateContent xmlns:mc="http://schemas.openxmlformats.org/markup-compatibility/2006" xmlns:p14="http://schemas.microsoft.com/office/powerpoint/2010/main">
    <mc:Choice Requires="p14">
      <p:transition spd="slow" p14:dur="2000" advTm="48295"/>
    </mc:Choice>
    <mc:Fallback xmlns="">
      <p:transition spd="slow" advTm="48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A81D5B-B62E-4BD3-8B24-FF926511B191}"/>
              </a:ext>
            </a:extLst>
          </p:cNvPr>
          <p:cNvSpPr>
            <a:spLocks noGrp="1"/>
          </p:cNvSpPr>
          <p:nvPr>
            <p:ph type="dt" sz="half" idx="10"/>
          </p:nvPr>
        </p:nvSpPr>
        <p:spPr/>
        <p:txBody>
          <a:bodyPr/>
          <a:lstStyle/>
          <a:p>
            <a:fld id="{9FE7283C-DB1C-0C40-9A35-8CE000AFB611}" type="datetime8">
              <a:rPr lang="en-US" smtClean="0"/>
              <a:t>7/13/2022 7:40 AM</a:t>
            </a:fld>
            <a:endParaRPr lang="en-US" dirty="0"/>
          </a:p>
        </p:txBody>
      </p:sp>
      <p:sp>
        <p:nvSpPr>
          <p:cNvPr id="6" name="Slide Number Placeholder 5">
            <a:extLst>
              <a:ext uri="{FF2B5EF4-FFF2-40B4-BE49-F238E27FC236}">
                <a16:creationId xmlns:a16="http://schemas.microsoft.com/office/drawing/2014/main" id="{9724A119-8875-4B85-9CDD-3148E186B11E}"/>
              </a:ext>
            </a:extLst>
          </p:cNvPr>
          <p:cNvSpPr>
            <a:spLocks noGrp="1"/>
          </p:cNvSpPr>
          <p:nvPr>
            <p:ph type="sldNum" sz="quarter" idx="12"/>
          </p:nvPr>
        </p:nvSpPr>
        <p:spPr/>
        <p:txBody>
          <a:bodyPr/>
          <a:lstStyle/>
          <a:p>
            <a:fld id="{092552A5-1676-4338-8794-F2C241E2F684}" type="slidenum">
              <a:rPr lang="en-US" smtClean="0"/>
              <a:pPr/>
              <a:t>11</a:t>
            </a:fld>
            <a:endParaRPr lang="en-US" dirty="0"/>
          </a:p>
        </p:txBody>
      </p:sp>
      <p:sp>
        <p:nvSpPr>
          <p:cNvPr id="15" name="Title 1">
            <a:extLst>
              <a:ext uri="{FF2B5EF4-FFF2-40B4-BE49-F238E27FC236}">
                <a16:creationId xmlns:a16="http://schemas.microsoft.com/office/drawing/2014/main" id="{27713854-F671-4404-9705-9F1918569437}"/>
              </a:ext>
            </a:extLst>
          </p:cNvPr>
          <p:cNvSpPr txBox="1">
            <a:spLocks/>
          </p:cNvSpPr>
          <p:nvPr/>
        </p:nvSpPr>
        <p:spPr>
          <a:xfrm>
            <a:off x="628650" y="32352"/>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Anomaly detection performance  </a:t>
            </a:r>
          </a:p>
        </p:txBody>
      </p:sp>
      <p:sp>
        <p:nvSpPr>
          <p:cNvPr id="3" name="TextBox 2">
            <a:extLst>
              <a:ext uri="{FF2B5EF4-FFF2-40B4-BE49-F238E27FC236}">
                <a16:creationId xmlns:a16="http://schemas.microsoft.com/office/drawing/2014/main" id="{A1B46927-4C9F-453E-8FC1-06823F801094}"/>
              </a:ext>
            </a:extLst>
          </p:cNvPr>
          <p:cNvSpPr txBox="1"/>
          <p:nvPr/>
        </p:nvSpPr>
        <p:spPr>
          <a:xfrm>
            <a:off x="365688" y="1357915"/>
            <a:ext cx="8625912" cy="1354217"/>
          </a:xfrm>
          <a:prstGeom prst="rect">
            <a:avLst/>
          </a:prstGeom>
          <a:noFill/>
        </p:spPr>
        <p:txBody>
          <a:bodyPr wrap="square" rtlCol="0">
            <a:spAutoFit/>
          </a:bodyPr>
          <a:lstStyle/>
          <a:p>
            <a:r>
              <a:rPr lang="en-US" sz="2400" dirty="0"/>
              <a:t>Comparing to the literature is difficult, but we’re working on it! </a:t>
            </a:r>
          </a:p>
          <a:p>
            <a:pPr marL="285750" indent="-285750">
              <a:buFont typeface="Arial" panose="020B0604020202020204" pitchFamily="34" charset="0"/>
              <a:buChar char="•"/>
            </a:pPr>
            <a:endParaRPr lang="en-US" sz="2000" dirty="0"/>
          </a:p>
          <a:p>
            <a:endParaRPr lang="en-US" sz="2000" dirty="0"/>
          </a:p>
          <a:p>
            <a:pPr lvl="1"/>
            <a:endParaRPr lang="en-US" dirty="0"/>
          </a:p>
        </p:txBody>
      </p:sp>
      <p:graphicFrame>
        <p:nvGraphicFramePr>
          <p:cNvPr id="2" name="Table 4">
            <a:extLst>
              <a:ext uri="{FF2B5EF4-FFF2-40B4-BE49-F238E27FC236}">
                <a16:creationId xmlns:a16="http://schemas.microsoft.com/office/drawing/2014/main" id="{08CB2CA6-663D-4E96-B36D-75899F9C2849}"/>
              </a:ext>
            </a:extLst>
          </p:cNvPr>
          <p:cNvGraphicFramePr>
            <a:graphicFrameLocks noGrp="1"/>
          </p:cNvGraphicFramePr>
          <p:nvPr/>
        </p:nvGraphicFramePr>
        <p:xfrm>
          <a:off x="4132729" y="1948343"/>
          <a:ext cx="4084356" cy="207590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4132337762"/>
                    </a:ext>
                  </a:extLst>
                </a:gridCol>
                <a:gridCol w="1645956">
                  <a:extLst>
                    <a:ext uri="{9D8B030D-6E8A-4147-A177-3AD203B41FA5}">
                      <a16:colId xmlns:a16="http://schemas.microsoft.com/office/drawing/2014/main" val="1949780234"/>
                    </a:ext>
                  </a:extLst>
                </a:gridCol>
              </a:tblGrid>
              <a:tr h="365243">
                <a:tc>
                  <a:txBody>
                    <a:bodyPr/>
                    <a:lstStyle/>
                    <a:p>
                      <a:r>
                        <a:rPr lang="en-US" sz="1400" dirty="0"/>
                        <a:t>Evaluation</a:t>
                      </a:r>
                    </a:p>
                  </a:txBody>
                  <a:tcPr/>
                </a:tc>
                <a:tc>
                  <a:txBody>
                    <a:bodyPr/>
                    <a:lstStyle/>
                    <a:p>
                      <a:r>
                        <a:rPr lang="en-US" sz="1400" dirty="0"/>
                        <a:t>AUC</a:t>
                      </a:r>
                    </a:p>
                  </a:txBody>
                  <a:tcPr/>
                </a:tc>
                <a:extLst>
                  <a:ext uri="{0D108BD9-81ED-4DB2-BD59-A6C34878D82A}">
                    <a16:rowId xmlns:a16="http://schemas.microsoft.com/office/drawing/2014/main" val="3746182869"/>
                  </a:ext>
                </a:extLst>
              </a:tr>
              <a:tr h="5520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Frame-level with 40% pixel overlap </a:t>
                      </a:r>
                    </a:p>
                  </a:txBody>
                  <a:tcPr/>
                </a:tc>
                <a:tc>
                  <a:txBody>
                    <a:bodyPr/>
                    <a:lstStyle/>
                    <a:p>
                      <a:r>
                        <a:rPr lang="en-US" sz="1600" dirty="0"/>
                        <a:t>69.0%</a:t>
                      </a:r>
                    </a:p>
                  </a:txBody>
                  <a:tcPr/>
                </a:tc>
                <a:extLst>
                  <a:ext uri="{0D108BD9-81ED-4DB2-BD59-A6C34878D82A}">
                    <a16:rowId xmlns:a16="http://schemas.microsoft.com/office/drawing/2014/main" val="3765353219"/>
                  </a:ext>
                </a:extLst>
              </a:tr>
              <a:tr h="7662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Frame level with maximum NGramPPM score </a:t>
                      </a:r>
                    </a:p>
                  </a:txBody>
                  <a:tcPr/>
                </a:tc>
                <a:tc>
                  <a:txBody>
                    <a:bodyPr/>
                    <a:lstStyle/>
                    <a:p>
                      <a:r>
                        <a:rPr lang="en-US" sz="1600" dirty="0"/>
                        <a:t>82.0%</a:t>
                      </a:r>
                    </a:p>
                  </a:txBody>
                  <a:tcPr/>
                </a:tc>
                <a:extLst>
                  <a:ext uri="{0D108BD9-81ED-4DB2-BD59-A6C34878D82A}">
                    <a16:rowId xmlns:a16="http://schemas.microsoft.com/office/drawing/2014/main" val="1993796822"/>
                  </a:ext>
                </a:extLst>
              </a:tr>
              <a:tr h="365243">
                <a:tc>
                  <a:txBody>
                    <a:bodyPr/>
                    <a:lstStyle/>
                    <a:p>
                      <a:r>
                        <a:rPr lang="en-US" sz="1600" b="1" dirty="0"/>
                        <a:t>Pixel-level </a:t>
                      </a:r>
                    </a:p>
                  </a:txBody>
                  <a:tcPr/>
                </a:tc>
                <a:tc>
                  <a:txBody>
                    <a:bodyPr/>
                    <a:lstStyle/>
                    <a:p>
                      <a:r>
                        <a:rPr lang="en-US" sz="1600" b="1" dirty="0"/>
                        <a:t>97.0%</a:t>
                      </a:r>
                    </a:p>
                  </a:txBody>
                  <a:tcPr/>
                </a:tc>
                <a:extLst>
                  <a:ext uri="{0D108BD9-81ED-4DB2-BD59-A6C34878D82A}">
                    <a16:rowId xmlns:a16="http://schemas.microsoft.com/office/drawing/2014/main" val="1095230433"/>
                  </a:ext>
                </a:extLst>
              </a:tr>
            </a:tbl>
          </a:graphicData>
        </a:graphic>
      </p:graphicFrame>
      <p:sp>
        <p:nvSpPr>
          <p:cNvPr id="5" name="TextBox 4">
            <a:extLst>
              <a:ext uri="{FF2B5EF4-FFF2-40B4-BE49-F238E27FC236}">
                <a16:creationId xmlns:a16="http://schemas.microsoft.com/office/drawing/2014/main" id="{9B0ACA89-9D97-4701-87E3-CEA66EC214F9}"/>
              </a:ext>
            </a:extLst>
          </p:cNvPr>
          <p:cNvSpPr txBox="1"/>
          <p:nvPr/>
        </p:nvSpPr>
        <p:spPr>
          <a:xfrm>
            <a:off x="2400300" y="4424895"/>
            <a:ext cx="3886200" cy="2092881"/>
          </a:xfrm>
          <a:prstGeom prst="rect">
            <a:avLst/>
          </a:prstGeom>
          <a:noFill/>
        </p:spPr>
        <p:txBody>
          <a:bodyPr wrap="square" rtlCol="0">
            <a:spAutoFit/>
          </a:bodyPr>
          <a:lstStyle/>
          <a:p>
            <a:r>
              <a:rPr lang="en-US" sz="2000" dirty="0"/>
              <a:t>Our method,</a:t>
            </a:r>
          </a:p>
          <a:p>
            <a:pPr marL="285750" indent="-285750">
              <a:buFont typeface="Arial" panose="020B0604020202020204" pitchFamily="34" charset="0"/>
              <a:buChar char="•"/>
            </a:pPr>
            <a:r>
              <a:rPr lang="en-US" dirty="0"/>
              <a:t>Requires very few parameters </a:t>
            </a:r>
          </a:p>
          <a:p>
            <a:pPr marL="285750" indent="-285750">
              <a:buFont typeface="Arial" panose="020B0604020202020204" pitchFamily="34" charset="0"/>
              <a:buChar char="•"/>
            </a:pPr>
            <a:r>
              <a:rPr lang="en-US" dirty="0"/>
              <a:t>Uses commodity hardware (CPUs)</a:t>
            </a:r>
          </a:p>
          <a:p>
            <a:pPr marL="285750" indent="-285750">
              <a:buFont typeface="Arial" panose="020B0604020202020204" pitchFamily="34" charset="0"/>
              <a:buChar char="•"/>
            </a:pPr>
            <a:r>
              <a:rPr lang="en-US" dirty="0"/>
              <a:t>Is computationally inexpensive </a:t>
            </a:r>
          </a:p>
          <a:p>
            <a:pPr marL="285750" indent="-285750">
              <a:buFont typeface="Arial" panose="020B0604020202020204" pitchFamily="34" charset="0"/>
              <a:buChar char="•"/>
            </a:pPr>
            <a:r>
              <a:rPr lang="en-US" dirty="0"/>
              <a:t>Leverages feature representation already used in video compression </a:t>
            </a:r>
          </a:p>
          <a:p>
            <a:endParaRPr lang="en-US" sz="2000" dirty="0"/>
          </a:p>
        </p:txBody>
      </p:sp>
      <p:sp>
        <p:nvSpPr>
          <p:cNvPr id="7" name="TextBox 6">
            <a:extLst>
              <a:ext uri="{FF2B5EF4-FFF2-40B4-BE49-F238E27FC236}">
                <a16:creationId xmlns:a16="http://schemas.microsoft.com/office/drawing/2014/main" id="{0646B25A-0911-43B5-8A47-0CBBDF2BAA71}"/>
              </a:ext>
            </a:extLst>
          </p:cNvPr>
          <p:cNvSpPr txBox="1"/>
          <p:nvPr/>
        </p:nvSpPr>
        <p:spPr>
          <a:xfrm>
            <a:off x="1066800" y="2163230"/>
            <a:ext cx="3779556" cy="1415772"/>
          </a:xfrm>
          <a:prstGeom prst="rect">
            <a:avLst/>
          </a:prstGeom>
          <a:noFill/>
        </p:spPr>
        <p:txBody>
          <a:bodyPr wrap="square" rtlCol="0">
            <a:spAutoFit/>
          </a:bodyPr>
          <a:lstStyle/>
          <a:p>
            <a:r>
              <a:rPr lang="en-US" dirty="0"/>
              <a:t>Train on 9 videos </a:t>
            </a:r>
          </a:p>
          <a:p>
            <a:pPr marL="285750" indent="-285750">
              <a:buFont typeface="Arial" panose="020B0604020202020204" pitchFamily="34" charset="0"/>
              <a:buChar char="•"/>
            </a:pPr>
            <a:r>
              <a:rPr lang="en-US" sz="1600" dirty="0"/>
              <a:t>Total time to train: 21.4s</a:t>
            </a:r>
          </a:p>
          <a:p>
            <a:r>
              <a:rPr lang="en-US" dirty="0"/>
              <a:t>Test on 12 videos</a:t>
            </a:r>
          </a:p>
          <a:p>
            <a:pPr marL="285750" indent="-285750">
              <a:buFont typeface="Arial" panose="020B0604020202020204" pitchFamily="34" charset="0"/>
              <a:buChar char="•"/>
            </a:pPr>
            <a:r>
              <a:rPr lang="en-US" sz="1600" dirty="0"/>
              <a:t>Testing done in parallel</a:t>
            </a:r>
          </a:p>
          <a:p>
            <a:pPr marL="285750" indent="-285750">
              <a:buFont typeface="Arial" panose="020B0604020202020204" pitchFamily="34" charset="0"/>
              <a:buChar char="•"/>
            </a:pPr>
            <a:r>
              <a:rPr lang="en-US" sz="1600" dirty="0"/>
              <a:t>Total time to test: 43.8s</a:t>
            </a:r>
            <a:endParaRPr lang="en-US" sz="2000" dirty="0"/>
          </a:p>
        </p:txBody>
      </p:sp>
      <p:sp>
        <p:nvSpPr>
          <p:cNvPr id="10" name="Text Placeholder 4">
            <a:extLst>
              <a:ext uri="{FF2B5EF4-FFF2-40B4-BE49-F238E27FC236}">
                <a16:creationId xmlns:a16="http://schemas.microsoft.com/office/drawing/2014/main" id="{9817EA1E-522A-4C0B-9462-4DE06DF7739D}"/>
              </a:ext>
            </a:extLst>
          </p:cNvPr>
          <p:cNvSpPr txBox="1">
            <a:spLocks/>
          </p:cNvSpPr>
          <p:nvPr/>
        </p:nvSpPr>
        <p:spPr>
          <a:xfrm>
            <a:off x="2286000" y="4308068"/>
            <a:ext cx="3855657" cy="2209708"/>
          </a:xfrm>
          <a:custGeom>
            <a:avLst/>
            <a:gdLst>
              <a:gd name="connsiteX0" fmla="*/ 0 w 3855657"/>
              <a:gd name="connsiteY0" fmla="*/ 0 h 2209708"/>
              <a:gd name="connsiteX1" fmla="*/ 719723 w 3855657"/>
              <a:gd name="connsiteY1" fmla="*/ 0 h 2209708"/>
              <a:gd name="connsiteX2" fmla="*/ 1362332 w 3855657"/>
              <a:gd name="connsiteY2" fmla="*/ 0 h 2209708"/>
              <a:gd name="connsiteX3" fmla="*/ 1889272 w 3855657"/>
              <a:gd name="connsiteY3" fmla="*/ 0 h 2209708"/>
              <a:gd name="connsiteX4" fmla="*/ 2570438 w 3855657"/>
              <a:gd name="connsiteY4" fmla="*/ 0 h 2209708"/>
              <a:gd name="connsiteX5" fmla="*/ 3290161 w 3855657"/>
              <a:gd name="connsiteY5" fmla="*/ 0 h 2209708"/>
              <a:gd name="connsiteX6" fmla="*/ 3855657 w 3855657"/>
              <a:gd name="connsiteY6" fmla="*/ 0 h 2209708"/>
              <a:gd name="connsiteX7" fmla="*/ 3855657 w 3855657"/>
              <a:gd name="connsiteY7" fmla="*/ 596621 h 2209708"/>
              <a:gd name="connsiteX8" fmla="*/ 3855657 w 3855657"/>
              <a:gd name="connsiteY8" fmla="*/ 1149048 h 2209708"/>
              <a:gd name="connsiteX9" fmla="*/ 3855657 w 3855657"/>
              <a:gd name="connsiteY9" fmla="*/ 1723572 h 2209708"/>
              <a:gd name="connsiteX10" fmla="*/ 3855657 w 3855657"/>
              <a:gd name="connsiteY10" fmla="*/ 2209708 h 2209708"/>
              <a:gd name="connsiteX11" fmla="*/ 3135934 w 3855657"/>
              <a:gd name="connsiteY11" fmla="*/ 2209708 h 2209708"/>
              <a:gd name="connsiteX12" fmla="*/ 2608995 w 3855657"/>
              <a:gd name="connsiteY12" fmla="*/ 2209708 h 2209708"/>
              <a:gd name="connsiteX13" fmla="*/ 1889272 w 3855657"/>
              <a:gd name="connsiteY13" fmla="*/ 2209708 h 2209708"/>
              <a:gd name="connsiteX14" fmla="*/ 1208106 w 3855657"/>
              <a:gd name="connsiteY14" fmla="*/ 2209708 h 2209708"/>
              <a:gd name="connsiteX15" fmla="*/ 604053 w 3855657"/>
              <a:gd name="connsiteY15" fmla="*/ 2209708 h 2209708"/>
              <a:gd name="connsiteX16" fmla="*/ 0 w 3855657"/>
              <a:gd name="connsiteY16" fmla="*/ 2209708 h 2209708"/>
              <a:gd name="connsiteX17" fmla="*/ 0 w 3855657"/>
              <a:gd name="connsiteY17" fmla="*/ 1657281 h 2209708"/>
              <a:gd name="connsiteX18" fmla="*/ 0 w 3855657"/>
              <a:gd name="connsiteY18" fmla="*/ 1126951 h 2209708"/>
              <a:gd name="connsiteX19" fmla="*/ 0 w 3855657"/>
              <a:gd name="connsiteY19" fmla="*/ 530330 h 2209708"/>
              <a:gd name="connsiteX20" fmla="*/ 0 w 3855657"/>
              <a:gd name="connsiteY20" fmla="*/ 0 h 220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55657" h="2209708" fill="none" extrusionOk="0">
                <a:moveTo>
                  <a:pt x="0" y="0"/>
                </a:moveTo>
                <a:cubicBezTo>
                  <a:pt x="282525" y="21330"/>
                  <a:pt x="427196" y="14957"/>
                  <a:pt x="719723" y="0"/>
                </a:cubicBezTo>
                <a:cubicBezTo>
                  <a:pt x="1012250" y="-14957"/>
                  <a:pt x="1097003" y="30867"/>
                  <a:pt x="1362332" y="0"/>
                </a:cubicBezTo>
                <a:cubicBezTo>
                  <a:pt x="1627661" y="-30867"/>
                  <a:pt x="1642011" y="5600"/>
                  <a:pt x="1889272" y="0"/>
                </a:cubicBezTo>
                <a:cubicBezTo>
                  <a:pt x="2136533" y="-5600"/>
                  <a:pt x="2283105" y="-13121"/>
                  <a:pt x="2570438" y="0"/>
                </a:cubicBezTo>
                <a:cubicBezTo>
                  <a:pt x="2857771" y="13121"/>
                  <a:pt x="3043502" y="-2017"/>
                  <a:pt x="3290161" y="0"/>
                </a:cubicBezTo>
                <a:cubicBezTo>
                  <a:pt x="3536820" y="2017"/>
                  <a:pt x="3650236" y="27099"/>
                  <a:pt x="3855657" y="0"/>
                </a:cubicBezTo>
                <a:cubicBezTo>
                  <a:pt x="3842352" y="209231"/>
                  <a:pt x="3841577" y="411238"/>
                  <a:pt x="3855657" y="596621"/>
                </a:cubicBezTo>
                <a:cubicBezTo>
                  <a:pt x="3869737" y="782004"/>
                  <a:pt x="3876430" y="1006858"/>
                  <a:pt x="3855657" y="1149048"/>
                </a:cubicBezTo>
                <a:cubicBezTo>
                  <a:pt x="3834884" y="1291238"/>
                  <a:pt x="3839128" y="1521322"/>
                  <a:pt x="3855657" y="1723572"/>
                </a:cubicBezTo>
                <a:cubicBezTo>
                  <a:pt x="3872186" y="1925822"/>
                  <a:pt x="3840011" y="2104667"/>
                  <a:pt x="3855657" y="2209708"/>
                </a:cubicBezTo>
                <a:cubicBezTo>
                  <a:pt x="3623382" y="2204644"/>
                  <a:pt x="3407043" y="2192541"/>
                  <a:pt x="3135934" y="2209708"/>
                </a:cubicBezTo>
                <a:cubicBezTo>
                  <a:pt x="2864825" y="2226875"/>
                  <a:pt x="2834545" y="2201568"/>
                  <a:pt x="2608995" y="2209708"/>
                </a:cubicBezTo>
                <a:cubicBezTo>
                  <a:pt x="2383445" y="2217848"/>
                  <a:pt x="2236741" y="2181795"/>
                  <a:pt x="1889272" y="2209708"/>
                </a:cubicBezTo>
                <a:cubicBezTo>
                  <a:pt x="1541803" y="2237621"/>
                  <a:pt x="1362308" y="2193412"/>
                  <a:pt x="1208106" y="2209708"/>
                </a:cubicBezTo>
                <a:cubicBezTo>
                  <a:pt x="1053904" y="2226004"/>
                  <a:pt x="862801" y="2223066"/>
                  <a:pt x="604053" y="2209708"/>
                </a:cubicBezTo>
                <a:cubicBezTo>
                  <a:pt x="345305" y="2196350"/>
                  <a:pt x="239418" y="2211775"/>
                  <a:pt x="0" y="2209708"/>
                </a:cubicBezTo>
                <a:cubicBezTo>
                  <a:pt x="-5623" y="2079884"/>
                  <a:pt x="-21712" y="1858956"/>
                  <a:pt x="0" y="1657281"/>
                </a:cubicBezTo>
                <a:cubicBezTo>
                  <a:pt x="21712" y="1455606"/>
                  <a:pt x="-1607" y="1329155"/>
                  <a:pt x="0" y="1126951"/>
                </a:cubicBezTo>
                <a:cubicBezTo>
                  <a:pt x="1607" y="924747"/>
                  <a:pt x="26904" y="705718"/>
                  <a:pt x="0" y="530330"/>
                </a:cubicBezTo>
                <a:cubicBezTo>
                  <a:pt x="-26904" y="354942"/>
                  <a:pt x="873" y="180114"/>
                  <a:pt x="0" y="0"/>
                </a:cubicBezTo>
                <a:close/>
              </a:path>
              <a:path w="3855657" h="2209708" stroke="0" extrusionOk="0">
                <a:moveTo>
                  <a:pt x="0" y="0"/>
                </a:moveTo>
                <a:cubicBezTo>
                  <a:pt x="256039" y="-5659"/>
                  <a:pt x="338336" y="20458"/>
                  <a:pt x="565496" y="0"/>
                </a:cubicBezTo>
                <a:cubicBezTo>
                  <a:pt x="792656" y="-20458"/>
                  <a:pt x="969024" y="-22367"/>
                  <a:pt x="1130993" y="0"/>
                </a:cubicBezTo>
                <a:cubicBezTo>
                  <a:pt x="1292962" y="22367"/>
                  <a:pt x="1481616" y="-13484"/>
                  <a:pt x="1735046" y="0"/>
                </a:cubicBezTo>
                <a:cubicBezTo>
                  <a:pt x="1988476" y="13484"/>
                  <a:pt x="2122751" y="-19532"/>
                  <a:pt x="2300542" y="0"/>
                </a:cubicBezTo>
                <a:cubicBezTo>
                  <a:pt x="2478333" y="19532"/>
                  <a:pt x="2710729" y="8315"/>
                  <a:pt x="2827482" y="0"/>
                </a:cubicBezTo>
                <a:cubicBezTo>
                  <a:pt x="2944235" y="-8315"/>
                  <a:pt x="3471364" y="-43006"/>
                  <a:pt x="3855657" y="0"/>
                </a:cubicBezTo>
                <a:cubicBezTo>
                  <a:pt x="3875742" y="222940"/>
                  <a:pt x="3866357" y="420322"/>
                  <a:pt x="3855657" y="574524"/>
                </a:cubicBezTo>
                <a:cubicBezTo>
                  <a:pt x="3844957" y="728726"/>
                  <a:pt x="3874707" y="953670"/>
                  <a:pt x="3855657" y="1060660"/>
                </a:cubicBezTo>
                <a:cubicBezTo>
                  <a:pt x="3836607" y="1167650"/>
                  <a:pt x="3843058" y="1374630"/>
                  <a:pt x="3855657" y="1546796"/>
                </a:cubicBezTo>
                <a:cubicBezTo>
                  <a:pt x="3868256" y="1718962"/>
                  <a:pt x="3838136" y="1923842"/>
                  <a:pt x="3855657" y="2209708"/>
                </a:cubicBezTo>
                <a:cubicBezTo>
                  <a:pt x="3637598" y="2185673"/>
                  <a:pt x="3357682" y="2235547"/>
                  <a:pt x="3213048" y="2209708"/>
                </a:cubicBezTo>
                <a:cubicBezTo>
                  <a:pt x="3068414" y="2183869"/>
                  <a:pt x="2804006" y="2218607"/>
                  <a:pt x="2531881" y="2209708"/>
                </a:cubicBezTo>
                <a:cubicBezTo>
                  <a:pt x="2259756" y="2200809"/>
                  <a:pt x="2183953" y="2183044"/>
                  <a:pt x="1850715" y="2209708"/>
                </a:cubicBezTo>
                <a:cubicBezTo>
                  <a:pt x="1517477" y="2236372"/>
                  <a:pt x="1514636" y="2188211"/>
                  <a:pt x="1323776" y="2209708"/>
                </a:cubicBezTo>
                <a:cubicBezTo>
                  <a:pt x="1132916" y="2231205"/>
                  <a:pt x="1015859" y="2190898"/>
                  <a:pt x="719723" y="2209708"/>
                </a:cubicBezTo>
                <a:cubicBezTo>
                  <a:pt x="423587" y="2228518"/>
                  <a:pt x="153434" y="2195049"/>
                  <a:pt x="0" y="2209708"/>
                </a:cubicBezTo>
                <a:cubicBezTo>
                  <a:pt x="4942" y="1950705"/>
                  <a:pt x="-6836" y="1880961"/>
                  <a:pt x="0" y="1657281"/>
                </a:cubicBezTo>
                <a:cubicBezTo>
                  <a:pt x="6836" y="1433601"/>
                  <a:pt x="-880" y="1226481"/>
                  <a:pt x="0" y="1060660"/>
                </a:cubicBezTo>
                <a:cubicBezTo>
                  <a:pt x="880" y="894839"/>
                  <a:pt x="-41977" y="322647"/>
                  <a:pt x="0" y="0"/>
                </a:cubicBezTo>
                <a:close/>
              </a:path>
            </a:pathLst>
          </a:custGeom>
          <a:ln>
            <a:solidFill>
              <a:schemeClr val="tx1"/>
            </a:solidFill>
            <a:extLst>
              <a:ext uri="{C807C97D-BFC1-408E-A445-0C87EB9F89A2}">
                <ask:lineSketchStyleProps xmlns:ask="http://schemas.microsoft.com/office/drawing/2018/sketchyshapes" sd="117725983">
                  <a:prstGeom prst="rect">
                    <a:avLst/>
                  </a:prstGeom>
                  <ask:type>
                    <ask:lineSketchFreehand/>
                  </ask:type>
                </ask:lineSketchStyleProps>
              </a:ext>
            </a:extLst>
          </a:ln>
        </p:spPr>
        <p:txBody>
          <a:bodyPr vert="horz" lIns="0" tIns="34290" rIns="0" bIns="3429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mj-lt"/>
              <a:buAutoNum type="arabicPeriod"/>
            </a:pPr>
            <a:endParaRPr lang="en-US" sz="1400" dirty="0">
              <a:latin typeface="+mn-lt"/>
            </a:endParaRPr>
          </a:p>
        </p:txBody>
      </p:sp>
      <p:pic>
        <p:nvPicPr>
          <p:cNvPr id="8" name="Audio 7">
            <a:hlinkClick r:id="" action="ppaction://media"/>
            <a:extLst>
              <a:ext uri="{FF2B5EF4-FFF2-40B4-BE49-F238E27FC236}">
                <a16:creationId xmlns:a16="http://schemas.microsoft.com/office/drawing/2014/main" id="{21FD931D-FD9F-4DE9-B410-BD5C98835D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112395"/>
      </p:ext>
    </p:extLst>
  </p:cSld>
  <p:clrMapOvr>
    <a:masterClrMapping/>
  </p:clrMapOvr>
  <mc:AlternateContent xmlns:mc="http://schemas.openxmlformats.org/markup-compatibility/2006">
    <mc:Choice xmlns:p14="http://schemas.microsoft.com/office/powerpoint/2010/main" Requires="p14">
      <p:transition spd="slow" p14:dur="2000" advTm="84887"/>
    </mc:Choice>
    <mc:Fallback>
      <p:transition spd="slow" advTm="8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4F2A-BA84-48C2-9152-6C1E18B71AAF}"/>
              </a:ext>
            </a:extLst>
          </p:cNvPr>
          <p:cNvSpPr>
            <a:spLocks noGrp="1"/>
          </p:cNvSpPr>
          <p:nvPr>
            <p:ph type="title"/>
          </p:nvPr>
        </p:nvSpPr>
        <p:spPr>
          <a:xfrm>
            <a:off x="628650" y="0"/>
            <a:ext cx="7886700" cy="1325563"/>
          </a:xfrm>
        </p:spPr>
        <p:txBody>
          <a:bodyPr/>
          <a:lstStyle/>
          <a:p>
            <a:r>
              <a:rPr lang="en-US" dirty="0"/>
              <a:t>Continued &amp; future work </a:t>
            </a:r>
          </a:p>
        </p:txBody>
      </p:sp>
      <p:sp>
        <p:nvSpPr>
          <p:cNvPr id="3" name="Content Placeholder 2">
            <a:extLst>
              <a:ext uri="{FF2B5EF4-FFF2-40B4-BE49-F238E27FC236}">
                <a16:creationId xmlns:a16="http://schemas.microsoft.com/office/drawing/2014/main" id="{2E301937-B14E-4229-B518-E92EDB79D354}"/>
              </a:ext>
            </a:extLst>
          </p:cNvPr>
          <p:cNvSpPr>
            <a:spLocks noGrp="1"/>
          </p:cNvSpPr>
          <p:nvPr>
            <p:ph idx="1"/>
          </p:nvPr>
        </p:nvSpPr>
        <p:spPr/>
        <p:txBody>
          <a:bodyPr>
            <a:normAutofit/>
          </a:bodyPr>
          <a:lstStyle/>
          <a:p>
            <a:r>
              <a:rPr lang="en-US" dirty="0"/>
              <a:t>Local Compression models</a:t>
            </a:r>
          </a:p>
          <a:p>
            <a:pPr lvl="1"/>
            <a:r>
              <a:rPr lang="en-US" dirty="0"/>
              <a:t>Frame level ROC/AUC improvement</a:t>
            </a:r>
          </a:p>
          <a:p>
            <a:pPr lvl="1"/>
            <a:r>
              <a:rPr lang="en-US" dirty="0"/>
              <a:t>Improved computation time </a:t>
            </a:r>
          </a:p>
          <a:p>
            <a:pPr lvl="1"/>
            <a:r>
              <a:rPr lang="en-US" dirty="0"/>
              <a:t>Fuse scores for angles, magnitudes, color, etc. </a:t>
            </a:r>
          </a:p>
          <a:p>
            <a:r>
              <a:rPr lang="en-US" dirty="0"/>
              <a:t>Matrix Profiling</a:t>
            </a:r>
          </a:p>
          <a:p>
            <a:pPr lvl="1"/>
            <a:r>
              <a:rPr lang="en-US" dirty="0"/>
              <a:t>Can be used on univariate or multivariate timeseries to find</a:t>
            </a:r>
          </a:p>
          <a:p>
            <a:pPr lvl="2"/>
            <a:r>
              <a:rPr lang="en-US" dirty="0"/>
              <a:t>Repeated patterns (motifs)</a:t>
            </a:r>
          </a:p>
          <a:p>
            <a:pPr lvl="2"/>
            <a:r>
              <a:rPr lang="en-US" dirty="0"/>
              <a:t>Anomalies (discords)</a:t>
            </a:r>
          </a:p>
          <a:p>
            <a:pPr lvl="2"/>
            <a:r>
              <a:rPr lang="en-US" dirty="0"/>
              <a:t>Specific patterns (including different length patterns)</a:t>
            </a:r>
          </a:p>
          <a:p>
            <a:pPr lvl="2"/>
            <a:r>
              <a:rPr lang="en-US" dirty="0"/>
              <a:t>Seasonality </a:t>
            </a:r>
          </a:p>
          <a:p>
            <a:pPr lvl="1"/>
            <a:r>
              <a:rPr lang="en-US" dirty="0"/>
              <a:t>Is modified to be used on differences between videos; now utilizes </a:t>
            </a:r>
          </a:p>
          <a:p>
            <a:pPr lvl="2"/>
            <a:r>
              <a:rPr lang="en-US" dirty="0"/>
              <a:t>Pixel level, macroblock motion vectors</a:t>
            </a:r>
          </a:p>
          <a:p>
            <a:pPr lvl="2"/>
            <a:r>
              <a:rPr lang="en-US" dirty="0"/>
              <a:t>Normalized compression distance</a:t>
            </a:r>
          </a:p>
          <a:p>
            <a:r>
              <a:rPr lang="en-US" dirty="0"/>
              <a:t>Extract user friendly explainability </a:t>
            </a:r>
          </a:p>
        </p:txBody>
      </p:sp>
      <p:sp>
        <p:nvSpPr>
          <p:cNvPr id="4" name="Date Placeholder 3">
            <a:extLst>
              <a:ext uri="{FF2B5EF4-FFF2-40B4-BE49-F238E27FC236}">
                <a16:creationId xmlns:a16="http://schemas.microsoft.com/office/drawing/2014/main" id="{07171701-10F1-4610-8014-F7FA22648B64}"/>
              </a:ext>
            </a:extLst>
          </p:cNvPr>
          <p:cNvSpPr>
            <a:spLocks noGrp="1"/>
          </p:cNvSpPr>
          <p:nvPr>
            <p:ph type="dt" sz="half" idx="10"/>
          </p:nvPr>
        </p:nvSpPr>
        <p:spPr/>
        <p:txBody>
          <a:bodyPr/>
          <a:lstStyle/>
          <a:p>
            <a:fld id="{9FE7283C-DB1C-0C40-9A35-8CE000AFB611}" type="datetime8">
              <a:rPr lang="en-US" smtClean="0"/>
              <a:t>7/13/2022 7:40 AM</a:t>
            </a:fld>
            <a:endParaRPr lang="en-US" dirty="0"/>
          </a:p>
        </p:txBody>
      </p:sp>
      <p:sp>
        <p:nvSpPr>
          <p:cNvPr id="6" name="Slide Number Placeholder 5">
            <a:extLst>
              <a:ext uri="{FF2B5EF4-FFF2-40B4-BE49-F238E27FC236}">
                <a16:creationId xmlns:a16="http://schemas.microsoft.com/office/drawing/2014/main" id="{D91429FE-6493-42B7-853D-34C2992A5167}"/>
              </a:ext>
            </a:extLst>
          </p:cNvPr>
          <p:cNvSpPr>
            <a:spLocks noGrp="1"/>
          </p:cNvSpPr>
          <p:nvPr>
            <p:ph type="sldNum" sz="quarter" idx="12"/>
          </p:nvPr>
        </p:nvSpPr>
        <p:spPr/>
        <p:txBody>
          <a:bodyPr/>
          <a:lstStyle/>
          <a:p>
            <a:fld id="{092552A5-1676-4338-8794-F2C241E2F684}" type="slidenum">
              <a:rPr lang="en-US" smtClean="0"/>
              <a:pPr/>
              <a:t>12</a:t>
            </a:fld>
            <a:endParaRPr lang="en-US" dirty="0"/>
          </a:p>
        </p:txBody>
      </p:sp>
      <p:pic>
        <p:nvPicPr>
          <p:cNvPr id="7" name="Audio 6">
            <a:hlinkClick r:id="" action="ppaction://media"/>
            <a:extLst>
              <a:ext uri="{FF2B5EF4-FFF2-40B4-BE49-F238E27FC236}">
                <a16:creationId xmlns:a16="http://schemas.microsoft.com/office/drawing/2014/main" id="{DA775B34-E9DB-40D4-8049-CCCD9E030B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1339827"/>
      </p:ext>
    </p:extLst>
  </p:cSld>
  <p:clrMapOvr>
    <a:masterClrMapping/>
  </p:clrMapOvr>
  <mc:AlternateContent xmlns:mc="http://schemas.openxmlformats.org/markup-compatibility/2006">
    <mc:Choice xmlns:p14="http://schemas.microsoft.com/office/powerpoint/2010/main" Requires="p14">
      <p:transition spd="slow" p14:dur="2000" advTm="69897"/>
    </mc:Choice>
    <mc:Fallback>
      <p:transition spd="slow" advTm="69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8B9CE-B579-4E92-AACE-7F1F0321D04D}"/>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7C016C15-5FBC-4B7C-9DFC-88EA31AB462F}"/>
              </a:ext>
            </a:extLst>
          </p:cNvPr>
          <p:cNvSpPr>
            <a:spLocks noGrp="1"/>
          </p:cNvSpPr>
          <p:nvPr>
            <p:ph type="body" idx="1"/>
          </p:nvPr>
        </p:nvSpPr>
        <p:spPr/>
        <p:txBody>
          <a:bodyPr/>
          <a:lstStyle/>
          <a:p>
            <a:r>
              <a:rPr lang="en-US" dirty="0"/>
              <a:t>Questions?</a:t>
            </a:r>
          </a:p>
          <a:p>
            <a:r>
              <a:rPr lang="en-US" dirty="0"/>
              <a:t>Contact: </a:t>
            </a:r>
            <a:r>
              <a:rPr lang="en-US" dirty="0">
                <a:hlinkClick r:id="rId5"/>
              </a:rPr>
              <a:t>wg-emonda@sandia.gov</a:t>
            </a:r>
            <a:endParaRPr lang="en-US" dirty="0"/>
          </a:p>
          <a:p>
            <a:r>
              <a:rPr lang="en-US" dirty="0"/>
              <a:t> </a:t>
            </a:r>
          </a:p>
        </p:txBody>
      </p:sp>
      <p:sp>
        <p:nvSpPr>
          <p:cNvPr id="4" name="Date Placeholder 3">
            <a:extLst>
              <a:ext uri="{FF2B5EF4-FFF2-40B4-BE49-F238E27FC236}">
                <a16:creationId xmlns:a16="http://schemas.microsoft.com/office/drawing/2014/main" id="{C5C873AF-AC42-40CC-8DCB-A6C510E9C7EB}"/>
              </a:ext>
            </a:extLst>
          </p:cNvPr>
          <p:cNvSpPr>
            <a:spLocks noGrp="1"/>
          </p:cNvSpPr>
          <p:nvPr>
            <p:ph type="dt" sz="half" idx="10"/>
          </p:nvPr>
        </p:nvSpPr>
        <p:spPr/>
        <p:txBody>
          <a:bodyPr/>
          <a:lstStyle/>
          <a:p>
            <a:fld id="{D065F375-20DB-AA44-904B-17AE0702F3C7}" type="datetime8">
              <a:rPr lang="en-US" smtClean="0"/>
              <a:t>7/13/2022 7:40 AM</a:t>
            </a:fld>
            <a:endParaRPr lang="en-US" dirty="0"/>
          </a:p>
        </p:txBody>
      </p:sp>
      <p:sp>
        <p:nvSpPr>
          <p:cNvPr id="5" name="Footer Placeholder 4">
            <a:extLst>
              <a:ext uri="{FF2B5EF4-FFF2-40B4-BE49-F238E27FC236}">
                <a16:creationId xmlns:a16="http://schemas.microsoft.com/office/drawing/2014/main" id="{FAEA1364-49B8-4739-A919-1A52B898F008}"/>
              </a:ext>
            </a:extLst>
          </p:cNvPr>
          <p:cNvSpPr>
            <a:spLocks noGrp="1"/>
          </p:cNvSpPr>
          <p:nvPr>
            <p:ph type="ftr" sz="quarter" idx="11"/>
          </p:nvPr>
        </p:nvSpPr>
        <p:spPr/>
        <p:txBody>
          <a:bodyPr/>
          <a:lstStyle/>
          <a:p>
            <a:r>
              <a:rPr lang="en-US" dirty="0"/>
              <a:t>Official Use Only</a:t>
            </a:r>
          </a:p>
        </p:txBody>
      </p:sp>
      <p:sp>
        <p:nvSpPr>
          <p:cNvPr id="6" name="Slide Number Placeholder 5">
            <a:extLst>
              <a:ext uri="{FF2B5EF4-FFF2-40B4-BE49-F238E27FC236}">
                <a16:creationId xmlns:a16="http://schemas.microsoft.com/office/drawing/2014/main" id="{B3B2E995-F4B6-4FA8-A387-337ED483DDC7}"/>
              </a:ext>
            </a:extLst>
          </p:cNvPr>
          <p:cNvSpPr>
            <a:spLocks noGrp="1"/>
          </p:cNvSpPr>
          <p:nvPr>
            <p:ph type="sldNum" sz="quarter" idx="12"/>
          </p:nvPr>
        </p:nvSpPr>
        <p:spPr/>
        <p:txBody>
          <a:bodyPr/>
          <a:lstStyle/>
          <a:p>
            <a:fld id="{092552A5-1676-4338-8794-F2C241E2F684}" type="slidenum">
              <a:rPr lang="en-US" smtClean="0"/>
              <a:pPr/>
              <a:t>13</a:t>
            </a:fld>
            <a:endParaRPr lang="en-US" dirty="0"/>
          </a:p>
        </p:txBody>
      </p:sp>
      <p:pic>
        <p:nvPicPr>
          <p:cNvPr id="11" name="Audio 10">
            <a:hlinkClick r:id="" action="ppaction://media"/>
            <a:extLst>
              <a:ext uri="{FF2B5EF4-FFF2-40B4-BE49-F238E27FC236}">
                <a16:creationId xmlns:a16="http://schemas.microsoft.com/office/drawing/2014/main" id="{D3BD8193-D74B-4E50-A116-554B49FD71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73935547"/>
      </p:ext>
    </p:extLst>
  </p:cSld>
  <p:clrMapOvr>
    <a:masterClrMapping/>
  </p:clrMapOvr>
  <mc:AlternateContent xmlns:mc="http://schemas.openxmlformats.org/markup-compatibility/2006" xmlns:p14="http://schemas.microsoft.com/office/powerpoint/2010/main">
    <mc:Choice Requires="p14">
      <p:transition spd="slow" p14:dur="2000" advTm="1810"/>
    </mc:Choice>
    <mc:Fallback xmlns="">
      <p:transition spd="slow" advTm="1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7CC3-955F-4DA2-9D65-354217DA99FF}"/>
              </a:ext>
            </a:extLst>
          </p:cNvPr>
          <p:cNvSpPr>
            <a:spLocks noGrp="1"/>
          </p:cNvSpPr>
          <p:nvPr>
            <p:ph type="title"/>
          </p:nvPr>
        </p:nvSpPr>
        <p:spPr>
          <a:xfrm>
            <a:off x="628650" y="106954"/>
            <a:ext cx="7886700" cy="1325563"/>
          </a:xfrm>
        </p:spPr>
        <p:txBody>
          <a:bodyPr/>
          <a:lstStyle/>
          <a:p>
            <a:r>
              <a:rPr lang="en-US" dirty="0"/>
              <a:t>Anomaly detection in surveillance videos</a:t>
            </a:r>
          </a:p>
        </p:txBody>
      </p:sp>
      <p:sp>
        <p:nvSpPr>
          <p:cNvPr id="3" name="Content Placeholder 2">
            <a:extLst>
              <a:ext uri="{FF2B5EF4-FFF2-40B4-BE49-F238E27FC236}">
                <a16:creationId xmlns:a16="http://schemas.microsoft.com/office/drawing/2014/main" id="{657F22B5-FAF6-4C2F-97AE-3D383E0F7B9B}"/>
              </a:ext>
            </a:extLst>
          </p:cNvPr>
          <p:cNvSpPr>
            <a:spLocks noGrp="1"/>
          </p:cNvSpPr>
          <p:nvPr>
            <p:ph idx="1"/>
          </p:nvPr>
        </p:nvSpPr>
        <p:spPr>
          <a:xfrm>
            <a:off x="755176" y="1445240"/>
            <a:ext cx="7886700" cy="4351338"/>
          </a:xfrm>
        </p:spPr>
        <p:txBody>
          <a:bodyPr/>
          <a:lstStyle/>
          <a:p>
            <a:pPr marL="0" indent="0">
              <a:buNone/>
            </a:pPr>
            <a:r>
              <a:rPr lang="en-US" sz="2400" b="1" dirty="0">
                <a:latin typeface="+mn-lt"/>
              </a:rPr>
              <a:t>Our goal is to</a:t>
            </a:r>
            <a:r>
              <a:rPr lang="en-US" sz="2400" dirty="0">
                <a:latin typeface="+mn-lt"/>
              </a:rPr>
              <a:t> </a:t>
            </a:r>
            <a:r>
              <a:rPr lang="en-US" sz="2400" b="1" dirty="0">
                <a:latin typeface="+mn-lt"/>
              </a:rPr>
              <a:t>improve the quality and efficacy of video surveillance in identifying anomalies</a:t>
            </a:r>
            <a:endParaRPr lang="en-US" b="1" dirty="0"/>
          </a:p>
        </p:txBody>
      </p:sp>
      <p:sp>
        <p:nvSpPr>
          <p:cNvPr id="4" name="Date Placeholder 3">
            <a:extLst>
              <a:ext uri="{FF2B5EF4-FFF2-40B4-BE49-F238E27FC236}">
                <a16:creationId xmlns:a16="http://schemas.microsoft.com/office/drawing/2014/main" id="{1F378A62-CB48-4713-909E-E99AF6445757}"/>
              </a:ext>
            </a:extLst>
          </p:cNvPr>
          <p:cNvSpPr>
            <a:spLocks noGrp="1"/>
          </p:cNvSpPr>
          <p:nvPr>
            <p:ph type="dt" sz="half" idx="10"/>
          </p:nvPr>
        </p:nvSpPr>
        <p:spPr/>
        <p:txBody>
          <a:bodyPr/>
          <a:lstStyle/>
          <a:p>
            <a:fld id="{9FE7283C-DB1C-0C40-9A35-8CE000AFB611}" type="datetime8">
              <a:rPr lang="en-US" smtClean="0"/>
              <a:t>7/13/2022 7:40 AM</a:t>
            </a:fld>
            <a:endParaRPr lang="en-US" dirty="0"/>
          </a:p>
        </p:txBody>
      </p:sp>
      <p:sp>
        <p:nvSpPr>
          <p:cNvPr id="6" name="Slide Number Placeholder 5">
            <a:extLst>
              <a:ext uri="{FF2B5EF4-FFF2-40B4-BE49-F238E27FC236}">
                <a16:creationId xmlns:a16="http://schemas.microsoft.com/office/drawing/2014/main" id="{81842EA1-6740-497F-82CA-AF68F4A35E16}"/>
              </a:ext>
            </a:extLst>
          </p:cNvPr>
          <p:cNvSpPr>
            <a:spLocks noGrp="1"/>
          </p:cNvSpPr>
          <p:nvPr>
            <p:ph type="sldNum" sz="quarter" idx="12"/>
          </p:nvPr>
        </p:nvSpPr>
        <p:spPr/>
        <p:txBody>
          <a:bodyPr/>
          <a:lstStyle/>
          <a:p>
            <a:fld id="{092552A5-1676-4338-8794-F2C241E2F684}" type="slidenum">
              <a:rPr lang="en-US" smtClean="0"/>
              <a:pPr/>
              <a:t>2</a:t>
            </a:fld>
            <a:endParaRPr lang="en-US" dirty="0"/>
          </a:p>
        </p:txBody>
      </p:sp>
      <p:pic>
        <p:nvPicPr>
          <p:cNvPr id="7" name="Picture 2">
            <a:extLst>
              <a:ext uri="{FF2B5EF4-FFF2-40B4-BE49-F238E27FC236}">
                <a16:creationId xmlns:a16="http://schemas.microsoft.com/office/drawing/2014/main" id="{9CD878A8-5863-46A1-B8F6-0DB9EFC38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434" y="2135416"/>
            <a:ext cx="2707732" cy="152218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FBFF1C5D-15C8-429D-9A0C-48EBC641A0D9}"/>
              </a:ext>
            </a:extLst>
          </p:cNvPr>
          <p:cNvSpPr txBox="1">
            <a:spLocks/>
          </p:cNvSpPr>
          <p:nvPr/>
        </p:nvSpPr>
        <p:spPr>
          <a:xfrm>
            <a:off x="829402" y="2311357"/>
            <a:ext cx="3706909" cy="4192359"/>
          </a:xfrm>
          <a:prstGeom prst="rect">
            <a:avLst/>
          </a:prstGeom>
        </p:spPr>
        <p:txBody>
          <a:bodyPr vert="horz" lIns="0" tIns="34290" rIns="0" bIns="3429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500" b="1" dirty="0">
                <a:latin typeface="+mn-lt"/>
              </a:rPr>
              <a:t>Current approaches: </a:t>
            </a:r>
          </a:p>
          <a:p>
            <a:pPr marL="342900" indent="-342900">
              <a:buClrTx/>
              <a:buFont typeface="+mj-lt"/>
              <a:buAutoNum type="arabicPeriod"/>
            </a:pPr>
            <a:r>
              <a:rPr lang="en-US" sz="1500" dirty="0">
                <a:latin typeface="+mn-lt"/>
              </a:rPr>
              <a:t>Manual review</a:t>
            </a:r>
          </a:p>
          <a:p>
            <a:pPr marL="342900" indent="-342900">
              <a:buClrTx/>
              <a:buFont typeface="+mj-lt"/>
              <a:buAutoNum type="arabicPeriod"/>
            </a:pPr>
            <a:r>
              <a:rPr lang="en-US" sz="1500" dirty="0">
                <a:latin typeface="+mn-lt"/>
              </a:rPr>
              <a:t>Basic review capabilities</a:t>
            </a:r>
          </a:p>
          <a:p>
            <a:pPr marL="269752" indent="-342900">
              <a:buClrTx/>
              <a:buFont typeface="+mj-lt"/>
              <a:buAutoNum type="arabicPeriod"/>
            </a:pPr>
            <a:r>
              <a:rPr lang="en-US" sz="1500" dirty="0">
                <a:latin typeface="+mn-lt"/>
              </a:rPr>
              <a:t>Deep learning (state-of-the-art)</a:t>
            </a:r>
          </a:p>
          <a:p>
            <a:pPr marL="0" indent="0">
              <a:buClrTx/>
              <a:buNone/>
            </a:pPr>
            <a:endParaRPr lang="en-US" sz="1550" dirty="0">
              <a:latin typeface="+mn-lt"/>
            </a:endParaRPr>
          </a:p>
          <a:p>
            <a:pPr marL="269752" indent="-342900">
              <a:buClrTx/>
            </a:pPr>
            <a:endParaRPr lang="en-US" sz="1550" dirty="0">
              <a:latin typeface="+mn-lt"/>
            </a:endParaRPr>
          </a:p>
        </p:txBody>
      </p:sp>
      <p:pic>
        <p:nvPicPr>
          <p:cNvPr id="9" name="Picture 8">
            <a:extLst>
              <a:ext uri="{FF2B5EF4-FFF2-40B4-BE49-F238E27FC236}">
                <a16:creationId xmlns:a16="http://schemas.microsoft.com/office/drawing/2014/main" id="{42D20431-0FE2-4036-AACD-A6E778A912CD}"/>
              </a:ext>
            </a:extLst>
          </p:cNvPr>
          <p:cNvPicPr>
            <a:picLocks noChangeAspect="1"/>
          </p:cNvPicPr>
          <p:nvPr/>
        </p:nvPicPr>
        <p:blipFill>
          <a:blip r:embed="rId6"/>
          <a:stretch>
            <a:fillRect/>
          </a:stretch>
        </p:blipFill>
        <p:spPr>
          <a:xfrm>
            <a:off x="1862299" y="4323617"/>
            <a:ext cx="2875628" cy="1736686"/>
          </a:xfrm>
          <a:prstGeom prst="rect">
            <a:avLst/>
          </a:prstGeom>
        </p:spPr>
      </p:pic>
      <p:pic>
        <p:nvPicPr>
          <p:cNvPr id="11" name="Picture 10">
            <a:extLst>
              <a:ext uri="{FF2B5EF4-FFF2-40B4-BE49-F238E27FC236}">
                <a16:creationId xmlns:a16="http://schemas.microsoft.com/office/drawing/2014/main" id="{67B1B8FE-ACF4-4266-B207-7C1A651568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3000" y="4323617"/>
            <a:ext cx="2605030" cy="1736686"/>
          </a:xfrm>
          <a:prstGeom prst="rect">
            <a:avLst/>
          </a:prstGeom>
        </p:spPr>
      </p:pic>
      <p:pic>
        <p:nvPicPr>
          <p:cNvPr id="17" name="Audio 16">
            <a:hlinkClick r:id="" action="ppaction://media"/>
            <a:extLst>
              <a:ext uri="{FF2B5EF4-FFF2-40B4-BE49-F238E27FC236}">
                <a16:creationId xmlns:a16="http://schemas.microsoft.com/office/drawing/2014/main" id="{5F5C9716-0DFF-400D-A15F-F9BD88E395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26300162"/>
      </p:ext>
    </p:extLst>
  </p:cSld>
  <p:clrMapOvr>
    <a:masterClrMapping/>
  </p:clrMapOvr>
  <mc:AlternateContent xmlns:mc="http://schemas.openxmlformats.org/markup-compatibility/2006" xmlns:p14="http://schemas.microsoft.com/office/powerpoint/2010/main">
    <mc:Choice Requires="p14">
      <p:transition spd="slow" p14:dur="2000" advTm="52494"/>
    </mc:Choice>
    <mc:Fallback xmlns="">
      <p:transition spd="slow" advTm="5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C88A-E397-4B72-A7E8-FD1990EC335A}"/>
              </a:ext>
            </a:extLst>
          </p:cNvPr>
          <p:cNvSpPr>
            <a:spLocks noGrp="1"/>
          </p:cNvSpPr>
          <p:nvPr>
            <p:ph type="title"/>
          </p:nvPr>
        </p:nvSpPr>
        <p:spPr>
          <a:xfrm>
            <a:off x="597055" y="18255"/>
            <a:ext cx="7886700" cy="1325563"/>
          </a:xfrm>
        </p:spPr>
        <p:txBody>
          <a:bodyPr/>
          <a:lstStyle/>
          <a:p>
            <a:r>
              <a:rPr lang="en-US" dirty="0"/>
              <a:t>Deep learning methods</a:t>
            </a:r>
          </a:p>
        </p:txBody>
      </p:sp>
      <p:sp>
        <p:nvSpPr>
          <p:cNvPr id="3" name="Content Placeholder 2">
            <a:extLst>
              <a:ext uri="{FF2B5EF4-FFF2-40B4-BE49-F238E27FC236}">
                <a16:creationId xmlns:a16="http://schemas.microsoft.com/office/drawing/2014/main" id="{640CAD20-74D7-4983-98E1-768211861EE3}"/>
              </a:ext>
            </a:extLst>
          </p:cNvPr>
          <p:cNvSpPr>
            <a:spLocks noGrp="1"/>
          </p:cNvSpPr>
          <p:nvPr>
            <p:ph idx="1"/>
          </p:nvPr>
        </p:nvSpPr>
        <p:spPr/>
        <p:txBody>
          <a:bodyPr>
            <a:normAutofit lnSpcReduction="10000"/>
          </a:bodyPr>
          <a:lstStyle/>
          <a:p>
            <a:pPr marL="0" indent="0">
              <a:buNone/>
            </a:pPr>
            <a:r>
              <a:rPr lang="en-US" dirty="0"/>
              <a:t>Approaches</a:t>
            </a:r>
          </a:p>
          <a:p>
            <a:pPr marL="457200" indent="-457200">
              <a:buFont typeface="+mj-lt"/>
              <a:buAutoNum type="arabicPeriod"/>
            </a:pPr>
            <a:r>
              <a:rPr lang="en-US" sz="2000" dirty="0"/>
              <a:t>Reconstruction Error</a:t>
            </a:r>
          </a:p>
          <a:p>
            <a:pPr marL="457200" indent="-457200">
              <a:buFont typeface="+mj-lt"/>
              <a:buAutoNum type="arabicPeriod"/>
            </a:pPr>
            <a:r>
              <a:rPr lang="en-US" sz="2000" dirty="0"/>
              <a:t>Future Frame Prediction</a:t>
            </a:r>
          </a:p>
          <a:p>
            <a:pPr marL="457200" indent="-457200">
              <a:buFont typeface="+mj-lt"/>
              <a:buAutoNum type="arabicPeriod"/>
            </a:pPr>
            <a:r>
              <a:rPr lang="en-US" sz="2000" dirty="0"/>
              <a:t>Classification-framed approaches</a:t>
            </a:r>
          </a:p>
          <a:p>
            <a:pPr marL="457200" indent="-457200">
              <a:buFont typeface="+mj-lt"/>
              <a:buAutoNum type="arabicPeriod"/>
            </a:pPr>
            <a:r>
              <a:rPr lang="en-US" sz="2000" dirty="0"/>
              <a:t>Distance based approaches</a:t>
            </a:r>
          </a:p>
          <a:p>
            <a:endParaRPr lang="en-US" dirty="0"/>
          </a:p>
          <a:p>
            <a:pPr marL="0" indent="0">
              <a:buNone/>
            </a:pPr>
            <a:r>
              <a:rPr lang="en-US" dirty="0"/>
              <a:t>Challenges</a:t>
            </a:r>
          </a:p>
          <a:p>
            <a:pPr marL="342900" indent="-342900">
              <a:buFont typeface="+mj-lt"/>
              <a:buAutoNum type="arabicPeriod"/>
            </a:pPr>
            <a:r>
              <a:rPr lang="en-US" sz="2000" dirty="0"/>
              <a:t>Large quantities of labeled data</a:t>
            </a:r>
          </a:p>
          <a:p>
            <a:pPr marL="342900" indent="-342900">
              <a:buFont typeface="+mj-lt"/>
              <a:buAutoNum type="arabicPeriod"/>
            </a:pPr>
            <a:r>
              <a:rPr lang="en-US" sz="2000" dirty="0"/>
              <a:t>Tuning many parameters</a:t>
            </a:r>
          </a:p>
          <a:p>
            <a:pPr marL="342900" indent="-342900">
              <a:buFont typeface="+mj-lt"/>
              <a:buAutoNum type="arabicPeriod"/>
            </a:pPr>
            <a:r>
              <a:rPr lang="en-US" sz="2000" dirty="0"/>
              <a:t>Computationally expensive</a:t>
            </a:r>
          </a:p>
          <a:p>
            <a:pPr marL="342900" indent="-342900">
              <a:buFont typeface="+mj-lt"/>
              <a:buAutoNum type="arabicPeriod"/>
            </a:pPr>
            <a:r>
              <a:rPr lang="en-US" sz="2000" dirty="0"/>
              <a:t>Not interpretable </a:t>
            </a:r>
          </a:p>
          <a:p>
            <a:pPr marL="342900" indent="-342900">
              <a:buFont typeface="+mj-lt"/>
              <a:buAutoNum type="arabicPeriod"/>
            </a:pPr>
            <a:r>
              <a:rPr lang="en-US" sz="2000" dirty="0"/>
              <a:t>Easily fooled </a:t>
            </a:r>
          </a:p>
          <a:p>
            <a:pPr lvl="1"/>
            <a:endParaRPr lang="en-US" dirty="0"/>
          </a:p>
        </p:txBody>
      </p:sp>
      <p:sp>
        <p:nvSpPr>
          <p:cNvPr id="4" name="Date Placeholder 3">
            <a:extLst>
              <a:ext uri="{FF2B5EF4-FFF2-40B4-BE49-F238E27FC236}">
                <a16:creationId xmlns:a16="http://schemas.microsoft.com/office/drawing/2014/main" id="{3A907A4E-DA97-431E-8B74-1FF90F18C1F2}"/>
              </a:ext>
            </a:extLst>
          </p:cNvPr>
          <p:cNvSpPr>
            <a:spLocks noGrp="1"/>
          </p:cNvSpPr>
          <p:nvPr>
            <p:ph type="dt" sz="half" idx="10"/>
          </p:nvPr>
        </p:nvSpPr>
        <p:spPr/>
        <p:txBody>
          <a:bodyPr/>
          <a:lstStyle/>
          <a:p>
            <a:fld id="{9FE7283C-DB1C-0C40-9A35-8CE000AFB611}" type="datetime8">
              <a:rPr lang="en-US" smtClean="0"/>
              <a:t>7/13/2022 7:40 AM</a:t>
            </a:fld>
            <a:endParaRPr lang="en-US" dirty="0"/>
          </a:p>
        </p:txBody>
      </p:sp>
      <p:sp>
        <p:nvSpPr>
          <p:cNvPr id="6" name="Slide Number Placeholder 5">
            <a:extLst>
              <a:ext uri="{FF2B5EF4-FFF2-40B4-BE49-F238E27FC236}">
                <a16:creationId xmlns:a16="http://schemas.microsoft.com/office/drawing/2014/main" id="{EB110B85-0DA7-4169-93B6-940DBD88FF3B}"/>
              </a:ext>
            </a:extLst>
          </p:cNvPr>
          <p:cNvSpPr>
            <a:spLocks noGrp="1"/>
          </p:cNvSpPr>
          <p:nvPr>
            <p:ph type="sldNum" sz="quarter" idx="12"/>
          </p:nvPr>
        </p:nvSpPr>
        <p:spPr/>
        <p:txBody>
          <a:bodyPr/>
          <a:lstStyle/>
          <a:p>
            <a:fld id="{092552A5-1676-4338-8794-F2C241E2F684}" type="slidenum">
              <a:rPr lang="en-US" smtClean="0"/>
              <a:pPr/>
              <a:t>3</a:t>
            </a:fld>
            <a:endParaRPr lang="en-US" dirty="0"/>
          </a:p>
        </p:txBody>
      </p:sp>
      <p:pic>
        <p:nvPicPr>
          <p:cNvPr id="13" name="Picture 12">
            <a:extLst>
              <a:ext uri="{FF2B5EF4-FFF2-40B4-BE49-F238E27FC236}">
                <a16:creationId xmlns:a16="http://schemas.microsoft.com/office/drawing/2014/main" id="{6254FF93-E751-4265-A296-FF616FE33967}"/>
              </a:ext>
            </a:extLst>
          </p:cNvPr>
          <p:cNvPicPr/>
          <p:nvPr/>
        </p:nvPicPr>
        <p:blipFill rotWithShape="1">
          <a:blip r:embed="rId5" cstate="print">
            <a:extLst>
              <a:ext uri="{28A0092B-C50C-407E-A947-70E740481C1C}">
                <a14:useLocalDpi xmlns:a14="http://schemas.microsoft.com/office/drawing/2010/main" val="0"/>
              </a:ext>
            </a:extLst>
          </a:blip>
          <a:srcRect t="1968"/>
          <a:stretch/>
        </p:blipFill>
        <p:spPr>
          <a:xfrm>
            <a:off x="5181600" y="1905000"/>
            <a:ext cx="3149755" cy="1890045"/>
          </a:xfrm>
          <a:prstGeom prst="rect">
            <a:avLst/>
          </a:prstGeom>
        </p:spPr>
      </p:pic>
      <p:pic>
        <p:nvPicPr>
          <p:cNvPr id="9" name="Picture 8">
            <a:extLst>
              <a:ext uri="{FF2B5EF4-FFF2-40B4-BE49-F238E27FC236}">
                <a16:creationId xmlns:a16="http://schemas.microsoft.com/office/drawing/2014/main" id="{07870E25-37D1-4B8A-8065-7F4688A23B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4343400"/>
            <a:ext cx="2605030" cy="1736686"/>
          </a:xfrm>
          <a:prstGeom prst="rect">
            <a:avLst/>
          </a:prstGeom>
        </p:spPr>
      </p:pic>
      <p:pic>
        <p:nvPicPr>
          <p:cNvPr id="15" name="Audio 14">
            <a:hlinkClick r:id="" action="ppaction://media"/>
            <a:extLst>
              <a:ext uri="{FF2B5EF4-FFF2-40B4-BE49-F238E27FC236}">
                <a16:creationId xmlns:a16="http://schemas.microsoft.com/office/drawing/2014/main" id="{780789C9-ED3A-44E9-8745-5B5B155451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9658990"/>
      </p:ext>
    </p:extLst>
  </p:cSld>
  <p:clrMapOvr>
    <a:masterClrMapping/>
  </p:clrMapOvr>
  <mc:AlternateContent xmlns:mc="http://schemas.openxmlformats.org/markup-compatibility/2006">
    <mc:Choice xmlns:p14="http://schemas.microsoft.com/office/powerpoint/2010/main" Requires="p14">
      <p:transition spd="slow" p14:dur="2000" advTm="120113"/>
    </mc:Choice>
    <mc:Fallback>
      <p:transition spd="slow" advTm="12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96CC-F932-472B-BD3C-CBD53C6F49D2}"/>
              </a:ext>
            </a:extLst>
          </p:cNvPr>
          <p:cNvSpPr>
            <a:spLocks noGrp="1"/>
          </p:cNvSpPr>
          <p:nvPr>
            <p:ph type="title"/>
          </p:nvPr>
        </p:nvSpPr>
        <p:spPr>
          <a:xfrm>
            <a:off x="628650" y="24653"/>
            <a:ext cx="7886700" cy="1325563"/>
          </a:xfrm>
        </p:spPr>
        <p:txBody>
          <a:bodyPr/>
          <a:lstStyle/>
          <a:p>
            <a:r>
              <a:rPr lang="en-US" dirty="0"/>
              <a:t>Our approach: compression  </a:t>
            </a:r>
          </a:p>
        </p:txBody>
      </p:sp>
      <p:sp>
        <p:nvSpPr>
          <p:cNvPr id="4" name="Date Placeholder 3">
            <a:extLst>
              <a:ext uri="{FF2B5EF4-FFF2-40B4-BE49-F238E27FC236}">
                <a16:creationId xmlns:a16="http://schemas.microsoft.com/office/drawing/2014/main" id="{E36E0255-3558-4E1D-8ED2-5060B0F51AD4}"/>
              </a:ext>
            </a:extLst>
          </p:cNvPr>
          <p:cNvSpPr>
            <a:spLocks noGrp="1"/>
          </p:cNvSpPr>
          <p:nvPr>
            <p:ph type="dt" sz="half" idx="10"/>
          </p:nvPr>
        </p:nvSpPr>
        <p:spPr/>
        <p:txBody>
          <a:bodyPr/>
          <a:lstStyle/>
          <a:p>
            <a:fld id="{9FE7283C-DB1C-0C40-9A35-8CE000AFB611}" type="datetime8">
              <a:rPr lang="en-US" smtClean="0"/>
              <a:t>7/13/2022 7:40 AM</a:t>
            </a:fld>
            <a:endParaRPr lang="en-US" dirty="0"/>
          </a:p>
        </p:txBody>
      </p:sp>
      <p:sp>
        <p:nvSpPr>
          <p:cNvPr id="6" name="Slide Number Placeholder 5">
            <a:extLst>
              <a:ext uri="{FF2B5EF4-FFF2-40B4-BE49-F238E27FC236}">
                <a16:creationId xmlns:a16="http://schemas.microsoft.com/office/drawing/2014/main" id="{0914DA0C-85D8-43D5-8A6D-9086453C7616}"/>
              </a:ext>
            </a:extLst>
          </p:cNvPr>
          <p:cNvSpPr>
            <a:spLocks noGrp="1"/>
          </p:cNvSpPr>
          <p:nvPr>
            <p:ph type="sldNum" sz="quarter" idx="12"/>
          </p:nvPr>
        </p:nvSpPr>
        <p:spPr/>
        <p:txBody>
          <a:bodyPr/>
          <a:lstStyle/>
          <a:p>
            <a:fld id="{092552A5-1676-4338-8794-F2C241E2F684}" type="slidenum">
              <a:rPr lang="en-US" smtClean="0"/>
              <a:pPr/>
              <a:t>4</a:t>
            </a:fld>
            <a:endParaRPr lang="en-US" dirty="0"/>
          </a:p>
        </p:txBody>
      </p:sp>
      <p:sp>
        <p:nvSpPr>
          <p:cNvPr id="10" name="Text Placeholder 4">
            <a:extLst>
              <a:ext uri="{FF2B5EF4-FFF2-40B4-BE49-F238E27FC236}">
                <a16:creationId xmlns:a16="http://schemas.microsoft.com/office/drawing/2014/main" id="{7467226B-3790-424B-94C3-34BB8D473EAC}"/>
              </a:ext>
            </a:extLst>
          </p:cNvPr>
          <p:cNvSpPr txBox="1">
            <a:spLocks/>
          </p:cNvSpPr>
          <p:nvPr/>
        </p:nvSpPr>
        <p:spPr>
          <a:xfrm>
            <a:off x="896482" y="4412416"/>
            <a:ext cx="7409318" cy="2027217"/>
          </a:xfrm>
          <a:custGeom>
            <a:avLst/>
            <a:gdLst>
              <a:gd name="connsiteX0" fmla="*/ 0 w 7409318"/>
              <a:gd name="connsiteY0" fmla="*/ 0 h 2027217"/>
              <a:gd name="connsiteX1" fmla="*/ 525388 w 7409318"/>
              <a:gd name="connsiteY1" fmla="*/ 0 h 2027217"/>
              <a:gd name="connsiteX2" fmla="*/ 1273056 w 7409318"/>
              <a:gd name="connsiteY2" fmla="*/ 0 h 2027217"/>
              <a:gd name="connsiteX3" fmla="*/ 2094816 w 7409318"/>
              <a:gd name="connsiteY3" fmla="*/ 0 h 2027217"/>
              <a:gd name="connsiteX4" fmla="*/ 2546111 w 7409318"/>
              <a:gd name="connsiteY4" fmla="*/ 0 h 2027217"/>
              <a:gd name="connsiteX5" fmla="*/ 3145592 w 7409318"/>
              <a:gd name="connsiteY5" fmla="*/ 0 h 2027217"/>
              <a:gd name="connsiteX6" fmla="*/ 3967353 w 7409318"/>
              <a:gd name="connsiteY6" fmla="*/ 0 h 2027217"/>
              <a:gd name="connsiteX7" fmla="*/ 4418648 w 7409318"/>
              <a:gd name="connsiteY7" fmla="*/ 0 h 2027217"/>
              <a:gd name="connsiteX8" fmla="*/ 4944036 w 7409318"/>
              <a:gd name="connsiteY8" fmla="*/ 0 h 2027217"/>
              <a:gd name="connsiteX9" fmla="*/ 5543517 w 7409318"/>
              <a:gd name="connsiteY9" fmla="*/ 0 h 2027217"/>
              <a:gd name="connsiteX10" fmla="*/ 6365278 w 7409318"/>
              <a:gd name="connsiteY10" fmla="*/ 0 h 2027217"/>
              <a:gd name="connsiteX11" fmla="*/ 7409318 w 7409318"/>
              <a:gd name="connsiteY11" fmla="*/ 0 h 2027217"/>
              <a:gd name="connsiteX12" fmla="*/ 7409318 w 7409318"/>
              <a:gd name="connsiteY12" fmla="*/ 635195 h 2027217"/>
              <a:gd name="connsiteX13" fmla="*/ 7409318 w 7409318"/>
              <a:gd name="connsiteY13" fmla="*/ 1351478 h 2027217"/>
              <a:gd name="connsiteX14" fmla="*/ 7409318 w 7409318"/>
              <a:gd name="connsiteY14" fmla="*/ 2027217 h 2027217"/>
              <a:gd name="connsiteX15" fmla="*/ 6958023 w 7409318"/>
              <a:gd name="connsiteY15" fmla="*/ 2027217 h 2027217"/>
              <a:gd name="connsiteX16" fmla="*/ 6284449 w 7409318"/>
              <a:gd name="connsiteY16" fmla="*/ 2027217 h 2027217"/>
              <a:gd name="connsiteX17" fmla="*/ 5684968 w 7409318"/>
              <a:gd name="connsiteY17" fmla="*/ 2027217 h 2027217"/>
              <a:gd name="connsiteX18" fmla="*/ 5233673 w 7409318"/>
              <a:gd name="connsiteY18" fmla="*/ 2027217 h 2027217"/>
              <a:gd name="connsiteX19" fmla="*/ 4634192 w 7409318"/>
              <a:gd name="connsiteY19" fmla="*/ 2027217 h 2027217"/>
              <a:gd name="connsiteX20" fmla="*/ 4108804 w 7409318"/>
              <a:gd name="connsiteY20" fmla="*/ 2027217 h 2027217"/>
              <a:gd name="connsiteX21" fmla="*/ 3361136 w 7409318"/>
              <a:gd name="connsiteY21" fmla="*/ 2027217 h 2027217"/>
              <a:gd name="connsiteX22" fmla="*/ 2539375 w 7409318"/>
              <a:gd name="connsiteY22" fmla="*/ 2027217 h 2027217"/>
              <a:gd name="connsiteX23" fmla="*/ 2088081 w 7409318"/>
              <a:gd name="connsiteY23" fmla="*/ 2027217 h 2027217"/>
              <a:gd name="connsiteX24" fmla="*/ 1414506 w 7409318"/>
              <a:gd name="connsiteY24" fmla="*/ 2027217 h 2027217"/>
              <a:gd name="connsiteX25" fmla="*/ 889118 w 7409318"/>
              <a:gd name="connsiteY25" fmla="*/ 2027217 h 2027217"/>
              <a:gd name="connsiteX26" fmla="*/ 0 w 7409318"/>
              <a:gd name="connsiteY26" fmla="*/ 2027217 h 2027217"/>
              <a:gd name="connsiteX27" fmla="*/ 0 w 7409318"/>
              <a:gd name="connsiteY27" fmla="*/ 1331206 h 2027217"/>
              <a:gd name="connsiteX28" fmla="*/ 0 w 7409318"/>
              <a:gd name="connsiteY28" fmla="*/ 655467 h 2027217"/>
              <a:gd name="connsiteX29" fmla="*/ 0 w 7409318"/>
              <a:gd name="connsiteY29" fmla="*/ 0 h 20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9318" h="2027217" fill="none" extrusionOk="0">
                <a:moveTo>
                  <a:pt x="0" y="0"/>
                </a:moveTo>
                <a:cubicBezTo>
                  <a:pt x="129308" y="-1625"/>
                  <a:pt x="403116" y="-14243"/>
                  <a:pt x="525388" y="0"/>
                </a:cubicBezTo>
                <a:cubicBezTo>
                  <a:pt x="647660" y="14243"/>
                  <a:pt x="934970" y="-21200"/>
                  <a:pt x="1273056" y="0"/>
                </a:cubicBezTo>
                <a:cubicBezTo>
                  <a:pt x="1611142" y="21200"/>
                  <a:pt x="1708017" y="-2973"/>
                  <a:pt x="2094816" y="0"/>
                </a:cubicBezTo>
                <a:cubicBezTo>
                  <a:pt x="2481615" y="2973"/>
                  <a:pt x="2407222" y="13669"/>
                  <a:pt x="2546111" y="0"/>
                </a:cubicBezTo>
                <a:cubicBezTo>
                  <a:pt x="2685000" y="-13669"/>
                  <a:pt x="3006696" y="-11968"/>
                  <a:pt x="3145592" y="0"/>
                </a:cubicBezTo>
                <a:cubicBezTo>
                  <a:pt x="3284488" y="11968"/>
                  <a:pt x="3597561" y="-2926"/>
                  <a:pt x="3967353" y="0"/>
                </a:cubicBezTo>
                <a:cubicBezTo>
                  <a:pt x="4337145" y="2926"/>
                  <a:pt x="4248686" y="1781"/>
                  <a:pt x="4418648" y="0"/>
                </a:cubicBezTo>
                <a:cubicBezTo>
                  <a:pt x="4588611" y="-1781"/>
                  <a:pt x="4691325" y="24119"/>
                  <a:pt x="4944036" y="0"/>
                </a:cubicBezTo>
                <a:cubicBezTo>
                  <a:pt x="5196747" y="-24119"/>
                  <a:pt x="5268875" y="-15134"/>
                  <a:pt x="5543517" y="0"/>
                </a:cubicBezTo>
                <a:cubicBezTo>
                  <a:pt x="5818159" y="15134"/>
                  <a:pt x="6131732" y="15647"/>
                  <a:pt x="6365278" y="0"/>
                </a:cubicBezTo>
                <a:cubicBezTo>
                  <a:pt x="6598824" y="-15647"/>
                  <a:pt x="7115068" y="-45857"/>
                  <a:pt x="7409318" y="0"/>
                </a:cubicBezTo>
                <a:cubicBezTo>
                  <a:pt x="7408452" y="234521"/>
                  <a:pt x="7421336" y="375357"/>
                  <a:pt x="7409318" y="635195"/>
                </a:cubicBezTo>
                <a:cubicBezTo>
                  <a:pt x="7397300" y="895034"/>
                  <a:pt x="7398534" y="1188584"/>
                  <a:pt x="7409318" y="1351478"/>
                </a:cubicBezTo>
                <a:cubicBezTo>
                  <a:pt x="7420102" y="1514372"/>
                  <a:pt x="7378477" y="1745620"/>
                  <a:pt x="7409318" y="2027217"/>
                </a:cubicBezTo>
                <a:cubicBezTo>
                  <a:pt x="7275287" y="2029300"/>
                  <a:pt x="7130297" y="2033840"/>
                  <a:pt x="6958023" y="2027217"/>
                </a:cubicBezTo>
                <a:cubicBezTo>
                  <a:pt x="6785750" y="2020594"/>
                  <a:pt x="6602242" y="2014897"/>
                  <a:pt x="6284449" y="2027217"/>
                </a:cubicBezTo>
                <a:cubicBezTo>
                  <a:pt x="5966656" y="2039537"/>
                  <a:pt x="5925279" y="2013719"/>
                  <a:pt x="5684968" y="2027217"/>
                </a:cubicBezTo>
                <a:cubicBezTo>
                  <a:pt x="5444657" y="2040715"/>
                  <a:pt x="5425707" y="2013018"/>
                  <a:pt x="5233673" y="2027217"/>
                </a:cubicBezTo>
                <a:cubicBezTo>
                  <a:pt x="5041640" y="2041416"/>
                  <a:pt x="4893654" y="2011595"/>
                  <a:pt x="4634192" y="2027217"/>
                </a:cubicBezTo>
                <a:cubicBezTo>
                  <a:pt x="4374730" y="2042839"/>
                  <a:pt x="4273787" y="2007147"/>
                  <a:pt x="4108804" y="2027217"/>
                </a:cubicBezTo>
                <a:cubicBezTo>
                  <a:pt x="3943821" y="2047287"/>
                  <a:pt x="3670080" y="2025885"/>
                  <a:pt x="3361136" y="2027217"/>
                </a:cubicBezTo>
                <a:cubicBezTo>
                  <a:pt x="3052192" y="2028549"/>
                  <a:pt x="2751617" y="2026539"/>
                  <a:pt x="2539375" y="2027217"/>
                </a:cubicBezTo>
                <a:cubicBezTo>
                  <a:pt x="2327133" y="2027895"/>
                  <a:pt x="2292396" y="2026617"/>
                  <a:pt x="2088081" y="2027217"/>
                </a:cubicBezTo>
                <a:cubicBezTo>
                  <a:pt x="1883766" y="2027817"/>
                  <a:pt x="1654373" y="2031734"/>
                  <a:pt x="1414506" y="2027217"/>
                </a:cubicBezTo>
                <a:cubicBezTo>
                  <a:pt x="1174640" y="2022700"/>
                  <a:pt x="1129604" y="2029562"/>
                  <a:pt x="889118" y="2027217"/>
                </a:cubicBezTo>
                <a:cubicBezTo>
                  <a:pt x="648632" y="2024872"/>
                  <a:pt x="365803" y="2010418"/>
                  <a:pt x="0" y="2027217"/>
                </a:cubicBezTo>
                <a:cubicBezTo>
                  <a:pt x="15064" y="1840236"/>
                  <a:pt x="-29410" y="1631821"/>
                  <a:pt x="0" y="1331206"/>
                </a:cubicBezTo>
                <a:cubicBezTo>
                  <a:pt x="29410" y="1030591"/>
                  <a:pt x="22502" y="822290"/>
                  <a:pt x="0" y="655467"/>
                </a:cubicBezTo>
                <a:cubicBezTo>
                  <a:pt x="-22502" y="488644"/>
                  <a:pt x="29284" y="316381"/>
                  <a:pt x="0" y="0"/>
                </a:cubicBezTo>
                <a:close/>
              </a:path>
              <a:path w="7409318" h="2027217" stroke="0" extrusionOk="0">
                <a:moveTo>
                  <a:pt x="0" y="0"/>
                </a:moveTo>
                <a:cubicBezTo>
                  <a:pt x="107852" y="-13572"/>
                  <a:pt x="344178" y="-16587"/>
                  <a:pt x="525388" y="0"/>
                </a:cubicBezTo>
                <a:cubicBezTo>
                  <a:pt x="706598" y="16587"/>
                  <a:pt x="846448" y="23954"/>
                  <a:pt x="1050776" y="0"/>
                </a:cubicBezTo>
                <a:cubicBezTo>
                  <a:pt x="1255104" y="-23954"/>
                  <a:pt x="1389153" y="-11460"/>
                  <a:pt x="1650257" y="0"/>
                </a:cubicBezTo>
                <a:cubicBezTo>
                  <a:pt x="1911361" y="11460"/>
                  <a:pt x="1995397" y="2334"/>
                  <a:pt x="2175645" y="0"/>
                </a:cubicBezTo>
                <a:cubicBezTo>
                  <a:pt x="2355893" y="-2334"/>
                  <a:pt x="2475366" y="-8287"/>
                  <a:pt x="2626940" y="0"/>
                </a:cubicBezTo>
                <a:cubicBezTo>
                  <a:pt x="2778515" y="8287"/>
                  <a:pt x="2928361" y="-24025"/>
                  <a:pt x="3226421" y="0"/>
                </a:cubicBezTo>
                <a:cubicBezTo>
                  <a:pt x="3524481" y="24025"/>
                  <a:pt x="3805000" y="19737"/>
                  <a:pt x="3974089" y="0"/>
                </a:cubicBezTo>
                <a:cubicBezTo>
                  <a:pt x="4143178" y="-19737"/>
                  <a:pt x="4494331" y="13945"/>
                  <a:pt x="4647663" y="0"/>
                </a:cubicBezTo>
                <a:cubicBezTo>
                  <a:pt x="4800995" y="-13945"/>
                  <a:pt x="5206051" y="-23965"/>
                  <a:pt x="5469424" y="0"/>
                </a:cubicBezTo>
                <a:cubicBezTo>
                  <a:pt x="5732797" y="23965"/>
                  <a:pt x="5737609" y="-19084"/>
                  <a:pt x="5920719" y="0"/>
                </a:cubicBezTo>
                <a:cubicBezTo>
                  <a:pt x="6103829" y="19084"/>
                  <a:pt x="6368267" y="21846"/>
                  <a:pt x="6594293" y="0"/>
                </a:cubicBezTo>
                <a:cubicBezTo>
                  <a:pt x="6820319" y="-21846"/>
                  <a:pt x="7208870" y="-23359"/>
                  <a:pt x="7409318" y="0"/>
                </a:cubicBezTo>
                <a:cubicBezTo>
                  <a:pt x="7401672" y="155186"/>
                  <a:pt x="7424767" y="497827"/>
                  <a:pt x="7409318" y="675739"/>
                </a:cubicBezTo>
                <a:cubicBezTo>
                  <a:pt x="7393869" y="853651"/>
                  <a:pt x="7390709" y="1033953"/>
                  <a:pt x="7409318" y="1310934"/>
                </a:cubicBezTo>
                <a:cubicBezTo>
                  <a:pt x="7427927" y="1587916"/>
                  <a:pt x="7390702" y="1742937"/>
                  <a:pt x="7409318" y="2027217"/>
                </a:cubicBezTo>
                <a:cubicBezTo>
                  <a:pt x="7064898" y="2016813"/>
                  <a:pt x="6804593" y="2046280"/>
                  <a:pt x="6587557" y="2027217"/>
                </a:cubicBezTo>
                <a:cubicBezTo>
                  <a:pt x="6370521" y="2008154"/>
                  <a:pt x="6081895" y="2040903"/>
                  <a:pt x="5913983" y="2027217"/>
                </a:cubicBezTo>
                <a:cubicBezTo>
                  <a:pt x="5746071" y="2013531"/>
                  <a:pt x="5555827" y="1999100"/>
                  <a:pt x="5240409" y="2027217"/>
                </a:cubicBezTo>
                <a:cubicBezTo>
                  <a:pt x="4924991" y="2055334"/>
                  <a:pt x="4891132" y="2032767"/>
                  <a:pt x="4789114" y="2027217"/>
                </a:cubicBezTo>
                <a:cubicBezTo>
                  <a:pt x="4687097" y="2021667"/>
                  <a:pt x="4388995" y="1992725"/>
                  <a:pt x="4041446" y="2027217"/>
                </a:cubicBezTo>
                <a:cubicBezTo>
                  <a:pt x="3693897" y="2061709"/>
                  <a:pt x="3710918" y="2040578"/>
                  <a:pt x="3516058" y="2027217"/>
                </a:cubicBezTo>
                <a:cubicBezTo>
                  <a:pt x="3321198" y="2013856"/>
                  <a:pt x="3225009" y="2035127"/>
                  <a:pt x="2990670" y="2027217"/>
                </a:cubicBezTo>
                <a:cubicBezTo>
                  <a:pt x="2756331" y="2019307"/>
                  <a:pt x="2616743" y="2059042"/>
                  <a:pt x="2317096" y="2027217"/>
                </a:cubicBezTo>
                <a:cubicBezTo>
                  <a:pt x="2017449" y="1995392"/>
                  <a:pt x="1880380" y="2039665"/>
                  <a:pt x="1643521" y="2027217"/>
                </a:cubicBezTo>
                <a:cubicBezTo>
                  <a:pt x="1406663" y="2014769"/>
                  <a:pt x="1337139" y="2005779"/>
                  <a:pt x="1192227" y="2027217"/>
                </a:cubicBezTo>
                <a:cubicBezTo>
                  <a:pt x="1047315" y="2048655"/>
                  <a:pt x="782290" y="2025926"/>
                  <a:pt x="592745" y="2027217"/>
                </a:cubicBezTo>
                <a:cubicBezTo>
                  <a:pt x="403200" y="2028508"/>
                  <a:pt x="193823" y="2035085"/>
                  <a:pt x="0" y="2027217"/>
                </a:cubicBezTo>
                <a:cubicBezTo>
                  <a:pt x="-6221" y="1781408"/>
                  <a:pt x="-29644" y="1572279"/>
                  <a:pt x="0" y="1331206"/>
                </a:cubicBezTo>
                <a:cubicBezTo>
                  <a:pt x="29644" y="1090133"/>
                  <a:pt x="-7502" y="960587"/>
                  <a:pt x="0" y="655467"/>
                </a:cubicBezTo>
                <a:cubicBezTo>
                  <a:pt x="7502" y="350347"/>
                  <a:pt x="-20782" y="233034"/>
                  <a:pt x="0" y="0"/>
                </a:cubicBezTo>
                <a:close/>
              </a:path>
            </a:pathLst>
          </a:custGeom>
          <a:ln>
            <a:solidFill>
              <a:schemeClr val="tx1"/>
            </a:solidFill>
            <a:extLst>
              <a:ext uri="{C807C97D-BFC1-408E-A445-0C87EB9F89A2}">
                <ask:lineSketchStyleProps xmlns:ask="http://schemas.microsoft.com/office/drawing/2018/sketchyshapes" sd="117725983">
                  <a:prstGeom prst="rect">
                    <a:avLst/>
                  </a:prstGeom>
                  <ask:type>
                    <ask:lineSketchFreehand/>
                  </ask:type>
                </ask:lineSketchStyleProps>
              </a:ext>
            </a:extLst>
          </a:ln>
        </p:spPr>
        <p:txBody>
          <a:bodyPr vert="horz" lIns="0" tIns="34290" rIns="0" bIns="3429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400" dirty="0">
                <a:latin typeface="+mn-lt"/>
              </a:rPr>
              <a:t>Advantages/Impact</a:t>
            </a:r>
            <a:r>
              <a:rPr lang="en-US" sz="1400" b="1" dirty="0">
                <a:latin typeface="+mn-lt"/>
              </a:rPr>
              <a:t> </a:t>
            </a:r>
          </a:p>
          <a:p>
            <a:pPr marL="382588" lvl="1" indent="-203200"/>
            <a:r>
              <a:rPr lang="en-US" sz="1400" dirty="0">
                <a:latin typeface="+mn-lt"/>
              </a:rPr>
              <a:t>Requires </a:t>
            </a:r>
            <a:r>
              <a:rPr lang="en-US" sz="1400" b="1" dirty="0">
                <a:latin typeface="+mn-lt"/>
              </a:rPr>
              <a:t>less training data </a:t>
            </a:r>
          </a:p>
          <a:p>
            <a:pPr marL="382588" lvl="1" indent="-203200"/>
            <a:r>
              <a:rPr lang="en-US" sz="1400" dirty="0">
                <a:latin typeface="+mn-lt"/>
              </a:rPr>
              <a:t>Few to </a:t>
            </a:r>
            <a:r>
              <a:rPr lang="en-US" sz="1400" b="1" dirty="0">
                <a:latin typeface="+mn-lt"/>
              </a:rPr>
              <a:t>no parameters </a:t>
            </a:r>
            <a:r>
              <a:rPr lang="en-US" sz="1400" dirty="0">
                <a:latin typeface="+mn-lt"/>
              </a:rPr>
              <a:t>to tune </a:t>
            </a:r>
            <a:r>
              <a:rPr lang="en-US" sz="1400" dirty="0">
                <a:latin typeface="+mn-lt"/>
                <a:sym typeface="Wingdings" panose="05000000000000000000" pitchFamily="2" charset="2"/>
              </a:rPr>
              <a:t> </a:t>
            </a:r>
            <a:r>
              <a:rPr lang="en-US" sz="1400" dirty="0">
                <a:latin typeface="+mn-lt"/>
              </a:rPr>
              <a:t>more generalizable</a:t>
            </a:r>
            <a:endParaRPr lang="en-US" sz="1400" b="1" dirty="0">
              <a:solidFill>
                <a:srgbClr val="FF0000"/>
              </a:solidFill>
              <a:latin typeface="+mn-lt"/>
            </a:endParaRPr>
          </a:p>
          <a:p>
            <a:pPr marL="382588" lvl="1" indent="-203200"/>
            <a:r>
              <a:rPr lang="en-US" sz="1400" b="1" dirty="0">
                <a:latin typeface="+mn-lt"/>
              </a:rPr>
              <a:t>Lower computational </a:t>
            </a:r>
            <a:r>
              <a:rPr lang="en-US" sz="1400" dirty="0">
                <a:latin typeface="+mn-lt"/>
              </a:rPr>
              <a:t>cost</a:t>
            </a:r>
          </a:p>
          <a:p>
            <a:pPr marL="382588" lvl="1" indent="-203200">
              <a:lnSpc>
                <a:spcPct val="100000"/>
              </a:lnSpc>
            </a:pPr>
            <a:r>
              <a:rPr lang="en-US" sz="1400" dirty="0">
                <a:latin typeface="+mn-lt"/>
              </a:rPr>
              <a:t>Model results are </a:t>
            </a:r>
            <a:r>
              <a:rPr lang="en-US" sz="1400" b="1" dirty="0">
                <a:latin typeface="+mn-lt"/>
              </a:rPr>
              <a:t>interpretable</a:t>
            </a:r>
            <a:r>
              <a:rPr lang="en-US" sz="1400" i="1" dirty="0">
                <a:solidFill>
                  <a:srgbClr val="FF0000"/>
                </a:solidFill>
                <a:latin typeface="+mn-lt"/>
              </a:rPr>
              <a:t> </a:t>
            </a:r>
            <a:r>
              <a:rPr lang="en-US" sz="1400" dirty="0">
                <a:latin typeface="+mn-lt"/>
              </a:rPr>
              <a:t>probabilities of rare pixel sequences and/or motion vectors</a:t>
            </a:r>
          </a:p>
          <a:p>
            <a:pPr marL="382588" lvl="1" indent="-203200"/>
            <a:r>
              <a:rPr lang="en-US" sz="1400" dirty="0">
                <a:latin typeface="+mn-lt"/>
              </a:rPr>
              <a:t>Output is a timeseries </a:t>
            </a:r>
            <a:r>
              <a:rPr lang="en-US" sz="1400" dirty="0">
                <a:latin typeface="+mn-lt"/>
                <a:sym typeface="Wingdings" pitchFamily="2" charset="2"/>
              </a:rPr>
              <a:t> </a:t>
            </a:r>
            <a:r>
              <a:rPr lang="en-US" sz="1400" dirty="0">
                <a:latin typeface="+mn-lt"/>
              </a:rPr>
              <a:t>Time-series algorithms can be applied to discover longer-time dependent relationships and periodicity.</a:t>
            </a:r>
          </a:p>
          <a:p>
            <a:pPr marL="382588" lvl="1" indent="-203200"/>
            <a:endParaRPr lang="en-US" sz="1400" dirty="0">
              <a:latin typeface="+mn-lt"/>
            </a:endParaRPr>
          </a:p>
          <a:p>
            <a:pPr marL="342900" indent="-342900">
              <a:buFont typeface="+mj-lt"/>
              <a:buAutoNum type="arabicPeriod"/>
            </a:pPr>
            <a:endParaRPr lang="en-US" sz="1400" dirty="0">
              <a:latin typeface="+mn-lt"/>
            </a:endParaRPr>
          </a:p>
        </p:txBody>
      </p:sp>
      <p:grpSp>
        <p:nvGrpSpPr>
          <p:cNvPr id="11" name="Group 10">
            <a:extLst>
              <a:ext uri="{FF2B5EF4-FFF2-40B4-BE49-F238E27FC236}">
                <a16:creationId xmlns:a16="http://schemas.microsoft.com/office/drawing/2014/main" id="{65B20087-38F0-4402-8229-F29D9A3514C7}"/>
              </a:ext>
            </a:extLst>
          </p:cNvPr>
          <p:cNvGrpSpPr/>
          <p:nvPr/>
        </p:nvGrpSpPr>
        <p:grpSpPr>
          <a:xfrm>
            <a:off x="1008845" y="2454211"/>
            <a:ext cx="2039948" cy="1711324"/>
            <a:chOff x="8573151" y="2163372"/>
            <a:chExt cx="3530294" cy="2803837"/>
          </a:xfrm>
        </p:grpSpPr>
        <p:pic>
          <p:nvPicPr>
            <p:cNvPr id="12" name="Picture 11">
              <a:extLst>
                <a:ext uri="{FF2B5EF4-FFF2-40B4-BE49-F238E27FC236}">
                  <a16:creationId xmlns:a16="http://schemas.microsoft.com/office/drawing/2014/main" id="{65656642-658F-4161-B407-517F25A93382}"/>
                </a:ext>
              </a:extLst>
            </p:cNvPr>
            <p:cNvPicPr>
              <a:picLocks noChangeAspect="1"/>
            </p:cNvPicPr>
            <p:nvPr/>
          </p:nvPicPr>
          <p:blipFill rotWithShape="1">
            <a:blip r:embed="rId5"/>
            <a:srcRect l="9111" t="4189" r="6311" b="4889"/>
            <a:stretch/>
          </p:blipFill>
          <p:spPr>
            <a:xfrm>
              <a:off x="8573151" y="2163372"/>
              <a:ext cx="3527108" cy="2803837"/>
            </a:xfrm>
            <a:prstGeom prst="rect">
              <a:avLst/>
            </a:prstGeom>
          </p:spPr>
        </p:pic>
        <p:sp>
          <p:nvSpPr>
            <p:cNvPr id="13" name="Rectangle 12">
              <a:extLst>
                <a:ext uri="{FF2B5EF4-FFF2-40B4-BE49-F238E27FC236}">
                  <a16:creationId xmlns:a16="http://schemas.microsoft.com/office/drawing/2014/main" id="{D520432A-3549-426A-8DA1-481536452E21}"/>
                </a:ext>
              </a:extLst>
            </p:cNvPr>
            <p:cNvSpPr/>
            <p:nvPr/>
          </p:nvSpPr>
          <p:spPr>
            <a:xfrm>
              <a:off x="8576337" y="2163372"/>
              <a:ext cx="3527108" cy="2803837"/>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2D88DE3-46C5-4974-8EF9-3A74A2E1D0F2}"/>
                </a:ext>
              </a:extLst>
            </p:cNvPr>
            <p:cNvSpPr/>
            <p:nvPr/>
          </p:nvSpPr>
          <p:spPr>
            <a:xfrm>
              <a:off x="10073774" y="4504960"/>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90D44CB-227D-4AB0-96FB-C49CA5C8DC98}"/>
                </a:ext>
              </a:extLst>
            </p:cNvPr>
            <p:cNvSpPr/>
            <p:nvPr/>
          </p:nvSpPr>
          <p:spPr>
            <a:xfrm>
              <a:off x="10234266" y="4503612"/>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46358B96-5091-4D89-82A6-066D87D5D1DD}"/>
                </a:ext>
              </a:extLst>
            </p:cNvPr>
            <p:cNvSpPr/>
            <p:nvPr/>
          </p:nvSpPr>
          <p:spPr>
            <a:xfrm>
              <a:off x="10222324" y="4323440"/>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A27A5724-6B0C-49EB-AED0-8A1B1C9BC572}"/>
                </a:ext>
              </a:extLst>
            </p:cNvPr>
            <p:cNvSpPr/>
            <p:nvPr/>
          </p:nvSpPr>
          <p:spPr>
            <a:xfrm>
              <a:off x="10382816" y="4503612"/>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7E4B1EFC-A01B-4567-8D69-A6F644B7DE9A}"/>
                </a:ext>
              </a:extLst>
            </p:cNvPr>
            <p:cNvSpPr/>
            <p:nvPr/>
          </p:nvSpPr>
          <p:spPr>
            <a:xfrm>
              <a:off x="10371583" y="4323440"/>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BCBFE548-688B-4707-97BE-A56F6FDB44D0}"/>
                </a:ext>
              </a:extLst>
            </p:cNvPr>
            <p:cNvSpPr/>
            <p:nvPr/>
          </p:nvSpPr>
          <p:spPr>
            <a:xfrm>
              <a:off x="10520133" y="4312927"/>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1C3E99CA-FC5E-4B35-A3A8-D8EF2D42AE6E}"/>
                </a:ext>
              </a:extLst>
            </p:cNvPr>
            <p:cNvSpPr/>
            <p:nvPr/>
          </p:nvSpPr>
          <p:spPr>
            <a:xfrm>
              <a:off x="10518784" y="4490678"/>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CE24FCBD-2BF8-472A-BF9B-5656E25C776C}"/>
                </a:ext>
              </a:extLst>
            </p:cNvPr>
            <p:cNvSpPr/>
            <p:nvPr/>
          </p:nvSpPr>
          <p:spPr>
            <a:xfrm>
              <a:off x="10518783" y="4671969"/>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5C2CCF8C-A2A8-4B15-9110-2BC5BBCA7F4A}"/>
                </a:ext>
              </a:extLst>
            </p:cNvPr>
            <p:cNvSpPr/>
            <p:nvPr/>
          </p:nvSpPr>
          <p:spPr>
            <a:xfrm>
              <a:off x="10390907" y="4666837"/>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67AFD082-7E71-4736-8D70-A595128B6940}"/>
                </a:ext>
              </a:extLst>
            </p:cNvPr>
            <p:cNvSpPr/>
            <p:nvPr/>
          </p:nvSpPr>
          <p:spPr>
            <a:xfrm>
              <a:off x="10664815" y="4495810"/>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CF516B9E-82DA-4F0F-96FA-447A8A53604E}"/>
                </a:ext>
              </a:extLst>
            </p:cNvPr>
            <p:cNvSpPr/>
            <p:nvPr/>
          </p:nvSpPr>
          <p:spPr>
            <a:xfrm>
              <a:off x="10664662" y="4319137"/>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828CACE7-1394-41B0-9A48-8D87E89673A5}"/>
                </a:ext>
              </a:extLst>
            </p:cNvPr>
            <p:cNvSpPr/>
            <p:nvPr/>
          </p:nvSpPr>
          <p:spPr>
            <a:xfrm>
              <a:off x="10809277" y="4338086"/>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6D414792-DC45-4286-ADEA-BE1C22E5CC45}"/>
                </a:ext>
              </a:extLst>
            </p:cNvPr>
            <p:cNvSpPr/>
            <p:nvPr/>
          </p:nvSpPr>
          <p:spPr>
            <a:xfrm>
              <a:off x="10382815" y="4143268"/>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59F5511F-E94D-4C37-9072-7BB3345E6981}"/>
                </a:ext>
              </a:extLst>
            </p:cNvPr>
            <p:cNvSpPr/>
            <p:nvPr/>
          </p:nvSpPr>
          <p:spPr>
            <a:xfrm>
              <a:off x="10528191" y="4138370"/>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6309D7CE-B466-4948-BF02-E954A9434679}"/>
                </a:ext>
              </a:extLst>
            </p:cNvPr>
            <p:cNvSpPr/>
            <p:nvPr/>
          </p:nvSpPr>
          <p:spPr>
            <a:xfrm>
              <a:off x="8933498" y="2291498"/>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EB0376FB-BD2E-4870-AFFC-E82200B50B84}"/>
                </a:ext>
              </a:extLst>
            </p:cNvPr>
            <p:cNvSpPr/>
            <p:nvPr/>
          </p:nvSpPr>
          <p:spPr>
            <a:xfrm>
              <a:off x="9098882" y="2291498"/>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BE962617-10CB-4FE4-B8FC-819B8746637B}"/>
                </a:ext>
              </a:extLst>
            </p:cNvPr>
            <p:cNvSpPr/>
            <p:nvPr/>
          </p:nvSpPr>
          <p:spPr>
            <a:xfrm>
              <a:off x="9240211" y="2286473"/>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194DE540-FD69-4E5D-BC4E-02573D4ABF58}"/>
                </a:ext>
              </a:extLst>
            </p:cNvPr>
            <p:cNvSpPr/>
            <p:nvPr/>
          </p:nvSpPr>
          <p:spPr>
            <a:xfrm>
              <a:off x="8941235" y="2480005"/>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8AB0637F-E1C5-46EF-9768-CF3DDD6AB887}"/>
                </a:ext>
              </a:extLst>
            </p:cNvPr>
            <p:cNvSpPr/>
            <p:nvPr/>
          </p:nvSpPr>
          <p:spPr>
            <a:xfrm>
              <a:off x="9106619" y="2466645"/>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D4336BA0-B39F-48FF-96E4-24CB01306776}"/>
                </a:ext>
              </a:extLst>
            </p:cNvPr>
            <p:cNvSpPr/>
            <p:nvPr/>
          </p:nvSpPr>
          <p:spPr>
            <a:xfrm>
              <a:off x="9260614" y="2474984"/>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89AE68AE-9FD1-4250-B69A-9A4A89A92AA8}"/>
                </a:ext>
              </a:extLst>
            </p:cNvPr>
            <p:cNvSpPr/>
            <p:nvPr/>
          </p:nvSpPr>
          <p:spPr>
            <a:xfrm>
              <a:off x="9268460" y="3201343"/>
              <a:ext cx="161841" cy="180172"/>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5CD7DF96-D8A3-405A-8250-AC10CEAA472B}"/>
                </a:ext>
              </a:extLst>
            </p:cNvPr>
            <p:cNvSpPr/>
            <p:nvPr/>
          </p:nvSpPr>
          <p:spPr>
            <a:xfrm>
              <a:off x="9267988" y="2663490"/>
              <a:ext cx="161841" cy="730249"/>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88027315-305E-485B-B0E7-217E05C2E2E8}"/>
                </a:ext>
              </a:extLst>
            </p:cNvPr>
            <p:cNvSpPr/>
            <p:nvPr/>
          </p:nvSpPr>
          <p:spPr>
            <a:xfrm>
              <a:off x="9433373" y="2662159"/>
              <a:ext cx="156898" cy="719356"/>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813D95E8-5BBB-4B03-9995-7A9EE1C35030}"/>
                </a:ext>
              </a:extLst>
            </p:cNvPr>
            <p:cNvSpPr/>
            <p:nvPr/>
          </p:nvSpPr>
          <p:spPr>
            <a:xfrm>
              <a:off x="8940763" y="2655151"/>
              <a:ext cx="649508" cy="241515"/>
            </a:xfrm>
            <a:prstGeom prst="rect">
              <a:avLst/>
            </a:prstGeom>
            <a:solidFill>
              <a:srgbClr val="FF0000">
                <a:alpha val="433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8" name="Picture 37">
            <a:extLst>
              <a:ext uri="{FF2B5EF4-FFF2-40B4-BE49-F238E27FC236}">
                <a16:creationId xmlns:a16="http://schemas.microsoft.com/office/drawing/2014/main" id="{A902AA1A-C696-4317-A14C-ADCE1D775D5F}"/>
              </a:ext>
            </a:extLst>
          </p:cNvPr>
          <p:cNvPicPr>
            <a:picLocks noChangeAspect="1"/>
          </p:cNvPicPr>
          <p:nvPr/>
        </p:nvPicPr>
        <p:blipFill rotWithShape="1">
          <a:blip r:embed="rId6"/>
          <a:srcRect b="22163"/>
          <a:stretch/>
        </p:blipFill>
        <p:spPr>
          <a:xfrm>
            <a:off x="4837149" y="2066183"/>
            <a:ext cx="3623223" cy="1733992"/>
          </a:xfrm>
          <a:prstGeom prst="rect">
            <a:avLst/>
          </a:prstGeom>
        </p:spPr>
      </p:pic>
      <p:sp>
        <p:nvSpPr>
          <p:cNvPr id="39" name="Text Placeholder 4">
            <a:extLst>
              <a:ext uri="{FF2B5EF4-FFF2-40B4-BE49-F238E27FC236}">
                <a16:creationId xmlns:a16="http://schemas.microsoft.com/office/drawing/2014/main" id="{2A0F3173-55E4-42BE-B975-CD181206D1C7}"/>
              </a:ext>
            </a:extLst>
          </p:cNvPr>
          <p:cNvSpPr txBox="1">
            <a:spLocks/>
          </p:cNvSpPr>
          <p:nvPr/>
        </p:nvSpPr>
        <p:spPr>
          <a:xfrm>
            <a:off x="4207084" y="1104731"/>
            <a:ext cx="4728208" cy="2391676"/>
          </a:xfrm>
          <a:prstGeom prst="rect">
            <a:avLst/>
          </a:prstGeom>
        </p:spPr>
        <p:txBody>
          <a:bodyPr vert="horz" lIns="0" tIns="34290" rIns="0" bIns="3429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500" b="1" i="1" dirty="0"/>
              <a:t>Compression Analytics </a:t>
            </a:r>
            <a:r>
              <a:rPr lang="en-US" sz="1500" b="1" dirty="0"/>
              <a:t>for anomaly detection</a:t>
            </a:r>
            <a:endParaRPr lang="en-US" sz="1500" dirty="0"/>
          </a:p>
          <a:p>
            <a:pPr marL="342900" indent="-342900">
              <a:buFont typeface="+mj-lt"/>
              <a:buAutoNum type="arabicPeriod"/>
            </a:pPr>
            <a:endParaRPr lang="en-US" sz="1500" dirty="0"/>
          </a:p>
        </p:txBody>
      </p:sp>
      <p:sp>
        <p:nvSpPr>
          <p:cNvPr id="40" name="Text Placeholder 4">
            <a:extLst>
              <a:ext uri="{FF2B5EF4-FFF2-40B4-BE49-F238E27FC236}">
                <a16:creationId xmlns:a16="http://schemas.microsoft.com/office/drawing/2014/main" id="{309E911D-4877-4314-8991-3528151600B4}"/>
              </a:ext>
            </a:extLst>
          </p:cNvPr>
          <p:cNvSpPr txBox="1">
            <a:spLocks/>
          </p:cNvSpPr>
          <p:nvPr/>
        </p:nvSpPr>
        <p:spPr>
          <a:xfrm>
            <a:off x="291071" y="1078945"/>
            <a:ext cx="3468003" cy="2391676"/>
          </a:xfrm>
          <a:prstGeom prst="rect">
            <a:avLst/>
          </a:prstGeom>
        </p:spPr>
        <p:txBody>
          <a:bodyPr vert="horz" lIns="0" tIns="34290" rIns="0" bIns="3429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tx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tx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tx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500" b="1" i="1" dirty="0"/>
              <a:t>Video Compression </a:t>
            </a:r>
            <a:r>
              <a:rPr lang="en-US" sz="1500" b="1" dirty="0"/>
              <a:t>for data reduction</a:t>
            </a:r>
            <a:endParaRPr lang="en-US" sz="1500" dirty="0"/>
          </a:p>
          <a:p>
            <a:pPr marL="342900" indent="-342900">
              <a:buFont typeface="+mj-lt"/>
              <a:buAutoNum type="arabicPeriod"/>
            </a:pPr>
            <a:endParaRPr lang="en-US" sz="1500" dirty="0"/>
          </a:p>
        </p:txBody>
      </p:sp>
      <p:sp>
        <p:nvSpPr>
          <p:cNvPr id="41" name="Rectangle 40">
            <a:extLst>
              <a:ext uri="{FF2B5EF4-FFF2-40B4-BE49-F238E27FC236}">
                <a16:creationId xmlns:a16="http://schemas.microsoft.com/office/drawing/2014/main" id="{C3E17A13-DB77-4D3C-BDA3-B4664A11D078}"/>
              </a:ext>
            </a:extLst>
          </p:cNvPr>
          <p:cNvSpPr/>
          <p:nvPr/>
        </p:nvSpPr>
        <p:spPr>
          <a:xfrm>
            <a:off x="2094811" y="6468433"/>
            <a:ext cx="5219958" cy="219291"/>
          </a:xfrm>
          <a:prstGeom prst="rect">
            <a:avLst/>
          </a:prstGeom>
        </p:spPr>
        <p:txBody>
          <a:bodyPr wrap="square">
            <a:spAutoFit/>
          </a:bodyPr>
          <a:lstStyle/>
          <a:p>
            <a:r>
              <a:rPr lang="en-US" sz="825" dirty="0"/>
              <a:t>Li, Ming, et al. "The similarity metric." IEEE transactions on Information Theory 50.12 (2004): 3250-3264.</a:t>
            </a:r>
          </a:p>
        </p:txBody>
      </p:sp>
      <p:sp>
        <p:nvSpPr>
          <p:cNvPr id="5" name="TextBox 4">
            <a:extLst>
              <a:ext uri="{FF2B5EF4-FFF2-40B4-BE49-F238E27FC236}">
                <a16:creationId xmlns:a16="http://schemas.microsoft.com/office/drawing/2014/main" id="{38ACBD2A-C577-05E1-344A-606429CF10BC}"/>
              </a:ext>
            </a:extLst>
          </p:cNvPr>
          <p:cNvSpPr txBox="1"/>
          <p:nvPr/>
        </p:nvSpPr>
        <p:spPr>
          <a:xfrm>
            <a:off x="4607615" y="3644952"/>
            <a:ext cx="2038107" cy="738664"/>
          </a:xfrm>
          <a:prstGeom prst="rect">
            <a:avLst/>
          </a:prstGeom>
          <a:noFill/>
        </p:spPr>
        <p:txBody>
          <a:bodyPr wrap="square" rtlCol="0">
            <a:spAutoFit/>
          </a:bodyPr>
          <a:lstStyle/>
          <a:p>
            <a:r>
              <a:rPr lang="en-US" sz="1400" dirty="0"/>
              <a:t>Anomaly: </a:t>
            </a:r>
          </a:p>
          <a:p>
            <a:r>
              <a:rPr lang="en-US" sz="1400" dirty="0"/>
              <a:t>Motion vectors in video A cannot compress video B</a:t>
            </a:r>
          </a:p>
        </p:txBody>
      </p:sp>
      <p:sp>
        <p:nvSpPr>
          <p:cNvPr id="46" name="TextBox 45">
            <a:extLst>
              <a:ext uri="{FF2B5EF4-FFF2-40B4-BE49-F238E27FC236}">
                <a16:creationId xmlns:a16="http://schemas.microsoft.com/office/drawing/2014/main" id="{48211535-E37A-912A-2401-559E37B79DCE}"/>
              </a:ext>
            </a:extLst>
          </p:cNvPr>
          <p:cNvSpPr txBox="1"/>
          <p:nvPr/>
        </p:nvSpPr>
        <p:spPr>
          <a:xfrm>
            <a:off x="6769052" y="3644952"/>
            <a:ext cx="2310706" cy="738664"/>
          </a:xfrm>
          <a:prstGeom prst="rect">
            <a:avLst/>
          </a:prstGeom>
          <a:noFill/>
        </p:spPr>
        <p:txBody>
          <a:bodyPr wrap="square" rtlCol="0">
            <a:spAutoFit/>
          </a:bodyPr>
          <a:lstStyle/>
          <a:p>
            <a:r>
              <a:rPr lang="en-US" sz="1400" dirty="0"/>
              <a:t>Normal: </a:t>
            </a:r>
          </a:p>
          <a:p>
            <a:r>
              <a:rPr lang="en-US" sz="1400" dirty="0"/>
              <a:t>Motion vectors in video A can mostly compress video B</a:t>
            </a:r>
          </a:p>
        </p:txBody>
      </p:sp>
      <p:sp>
        <p:nvSpPr>
          <p:cNvPr id="7" name="TextBox 6">
            <a:extLst>
              <a:ext uri="{FF2B5EF4-FFF2-40B4-BE49-F238E27FC236}">
                <a16:creationId xmlns:a16="http://schemas.microsoft.com/office/drawing/2014/main" id="{089DA215-DDF9-64CF-CC25-9531C77029BF}"/>
              </a:ext>
            </a:extLst>
          </p:cNvPr>
          <p:cNvSpPr txBox="1"/>
          <p:nvPr/>
        </p:nvSpPr>
        <p:spPr>
          <a:xfrm>
            <a:off x="78690" y="1422071"/>
            <a:ext cx="4310449" cy="954107"/>
          </a:xfrm>
          <a:prstGeom prst="rect">
            <a:avLst/>
          </a:prstGeom>
          <a:noFill/>
        </p:spPr>
        <p:txBody>
          <a:bodyPr wrap="square" rtlCol="0">
            <a:spAutoFit/>
          </a:bodyPr>
          <a:lstStyle/>
          <a:p>
            <a:pPr algn="ctr"/>
            <a:r>
              <a:rPr lang="en-US" sz="1400" dirty="0"/>
              <a:t>Information between video frames is largely redundant. To compress the information, a </a:t>
            </a:r>
            <a:r>
              <a:rPr lang="en-US" sz="1400" i="1" dirty="0"/>
              <a:t>data compression model </a:t>
            </a:r>
            <a:r>
              <a:rPr lang="en-US" sz="1400" dirty="0"/>
              <a:t>can be learned to express frames in terms of </a:t>
            </a:r>
            <a:r>
              <a:rPr lang="en-US" sz="1400" i="1" dirty="0"/>
              <a:t>motion vectors</a:t>
            </a:r>
            <a:r>
              <a:rPr lang="en-US" sz="1400" dirty="0"/>
              <a:t> with respect to one or more reference frames. </a:t>
            </a:r>
          </a:p>
        </p:txBody>
      </p:sp>
      <p:sp>
        <p:nvSpPr>
          <p:cNvPr id="48" name="TextBox 47">
            <a:extLst>
              <a:ext uri="{FF2B5EF4-FFF2-40B4-BE49-F238E27FC236}">
                <a16:creationId xmlns:a16="http://schemas.microsoft.com/office/drawing/2014/main" id="{CA8F1758-BB3B-97CA-A913-B9811B763DFF}"/>
              </a:ext>
            </a:extLst>
          </p:cNvPr>
          <p:cNvSpPr txBox="1"/>
          <p:nvPr/>
        </p:nvSpPr>
        <p:spPr>
          <a:xfrm>
            <a:off x="4571027" y="1431975"/>
            <a:ext cx="4395157" cy="738664"/>
          </a:xfrm>
          <a:prstGeom prst="rect">
            <a:avLst/>
          </a:prstGeom>
          <a:noFill/>
        </p:spPr>
        <p:txBody>
          <a:bodyPr wrap="square" rtlCol="0">
            <a:spAutoFit/>
          </a:bodyPr>
          <a:lstStyle/>
          <a:p>
            <a:pPr algn="ctr"/>
            <a:r>
              <a:rPr lang="en-US" sz="1400" dirty="0"/>
              <a:t>Apply the data compression model </a:t>
            </a:r>
            <a:r>
              <a:rPr lang="en-US" sz="1400" b="1" i="1" dirty="0"/>
              <a:t>trained </a:t>
            </a:r>
            <a:r>
              <a:rPr lang="en-US" sz="1400" dirty="0"/>
              <a:t>on normal videos to compress (</a:t>
            </a:r>
            <a:r>
              <a:rPr lang="en-US" sz="1400" b="1" i="1" dirty="0"/>
              <a:t>test) </a:t>
            </a:r>
            <a:r>
              <a:rPr lang="en-US" sz="1400" dirty="0"/>
              <a:t>a new video. Compressed size of new video is an indication of anomaly or normal.  </a:t>
            </a:r>
          </a:p>
        </p:txBody>
      </p:sp>
      <p:pic>
        <p:nvPicPr>
          <p:cNvPr id="58" name="Audio 57">
            <a:hlinkClick r:id="" action="ppaction://media"/>
            <a:extLst>
              <a:ext uri="{FF2B5EF4-FFF2-40B4-BE49-F238E27FC236}">
                <a16:creationId xmlns:a16="http://schemas.microsoft.com/office/drawing/2014/main" id="{966261F8-488A-47FF-93CD-7A02DEB39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2337868"/>
      </p:ext>
    </p:extLst>
  </p:cSld>
  <p:clrMapOvr>
    <a:masterClrMapping/>
  </p:clrMapOvr>
  <mc:AlternateContent xmlns:mc="http://schemas.openxmlformats.org/markup-compatibility/2006">
    <mc:Choice xmlns:p14="http://schemas.microsoft.com/office/powerpoint/2010/main" Requires="p14">
      <p:transition spd="slow" p14:dur="2000" advTm="186665"/>
    </mc:Choice>
    <mc:Fallback>
      <p:transition spd="slow" advTm="18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CFB9-58D3-49ED-8A0A-EFE059314512}"/>
              </a:ext>
            </a:extLst>
          </p:cNvPr>
          <p:cNvSpPr>
            <a:spLocks noGrp="1"/>
          </p:cNvSpPr>
          <p:nvPr>
            <p:ph type="title"/>
          </p:nvPr>
        </p:nvSpPr>
        <p:spPr>
          <a:xfrm>
            <a:off x="617444" y="111871"/>
            <a:ext cx="7886700" cy="1325563"/>
          </a:xfrm>
        </p:spPr>
        <p:txBody>
          <a:bodyPr/>
          <a:lstStyle/>
          <a:p>
            <a:r>
              <a:rPr lang="en-US" dirty="0"/>
              <a:t>Video compression</a:t>
            </a:r>
          </a:p>
        </p:txBody>
      </p:sp>
      <p:sp>
        <p:nvSpPr>
          <p:cNvPr id="6" name="Slide Number Placeholder 5">
            <a:extLst>
              <a:ext uri="{FF2B5EF4-FFF2-40B4-BE49-F238E27FC236}">
                <a16:creationId xmlns:a16="http://schemas.microsoft.com/office/drawing/2014/main" id="{9C09CACA-D22C-44AD-BD96-F19E78D99646}"/>
              </a:ext>
            </a:extLst>
          </p:cNvPr>
          <p:cNvSpPr>
            <a:spLocks noGrp="1"/>
          </p:cNvSpPr>
          <p:nvPr>
            <p:ph type="sldNum" sz="quarter" idx="12"/>
          </p:nvPr>
        </p:nvSpPr>
        <p:spPr/>
        <p:txBody>
          <a:bodyPr/>
          <a:lstStyle/>
          <a:p>
            <a:fld id="{092552A5-1676-4338-8794-F2C241E2F684}" type="slidenum">
              <a:rPr lang="en-US" smtClean="0"/>
              <a:pPr/>
              <a:t>5</a:t>
            </a:fld>
            <a:endParaRPr lang="en-US" dirty="0"/>
          </a:p>
        </p:txBody>
      </p:sp>
      <p:sp>
        <p:nvSpPr>
          <p:cNvPr id="11" name="Content Placeholder 10">
            <a:extLst>
              <a:ext uri="{FF2B5EF4-FFF2-40B4-BE49-F238E27FC236}">
                <a16:creationId xmlns:a16="http://schemas.microsoft.com/office/drawing/2014/main" id="{9319E529-198D-4903-A149-608E5A57F963}"/>
              </a:ext>
            </a:extLst>
          </p:cNvPr>
          <p:cNvSpPr>
            <a:spLocks noGrp="1"/>
          </p:cNvSpPr>
          <p:nvPr>
            <p:ph idx="1"/>
          </p:nvPr>
        </p:nvSpPr>
        <p:spPr>
          <a:xfrm>
            <a:off x="241110" y="1253331"/>
            <a:ext cx="5341721" cy="4351338"/>
          </a:xfrm>
        </p:spPr>
        <p:txBody>
          <a:bodyPr/>
          <a:lstStyle/>
          <a:p>
            <a:r>
              <a:rPr lang="en-US" sz="2000" dirty="0"/>
              <a:t>Use video compression methods to extract macroblock motion vectors</a:t>
            </a:r>
          </a:p>
          <a:p>
            <a:pPr marL="0" indent="0">
              <a:buNone/>
            </a:pPr>
            <a:endParaRPr lang="en-US" u="sng" dirty="0"/>
          </a:p>
        </p:txBody>
      </p:sp>
      <p:graphicFrame>
        <p:nvGraphicFramePr>
          <p:cNvPr id="16" name="Table 16">
            <a:extLst>
              <a:ext uri="{FF2B5EF4-FFF2-40B4-BE49-F238E27FC236}">
                <a16:creationId xmlns:a16="http://schemas.microsoft.com/office/drawing/2014/main" id="{32C37A08-EFE5-4B53-9326-5378E2BA4D07}"/>
              </a:ext>
            </a:extLst>
          </p:cNvPr>
          <p:cNvGraphicFramePr>
            <a:graphicFrameLocks noGrp="1"/>
          </p:cNvGraphicFramePr>
          <p:nvPr/>
        </p:nvGraphicFramePr>
        <p:xfrm>
          <a:off x="208128" y="25757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19" name="Table 16">
            <a:extLst>
              <a:ext uri="{FF2B5EF4-FFF2-40B4-BE49-F238E27FC236}">
                <a16:creationId xmlns:a16="http://schemas.microsoft.com/office/drawing/2014/main" id="{1B701CEB-99D6-4A7F-8A8F-1BDFFE23A46E}"/>
              </a:ext>
            </a:extLst>
          </p:cNvPr>
          <p:cNvGraphicFramePr>
            <a:graphicFrameLocks noGrp="1"/>
          </p:cNvGraphicFramePr>
          <p:nvPr/>
        </p:nvGraphicFramePr>
        <p:xfrm>
          <a:off x="360528" y="27281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20" name="Table 16">
            <a:extLst>
              <a:ext uri="{FF2B5EF4-FFF2-40B4-BE49-F238E27FC236}">
                <a16:creationId xmlns:a16="http://schemas.microsoft.com/office/drawing/2014/main" id="{7E7546AC-C095-4062-BAC1-158691FD7370}"/>
              </a:ext>
            </a:extLst>
          </p:cNvPr>
          <p:cNvGraphicFramePr>
            <a:graphicFrameLocks noGrp="1"/>
          </p:cNvGraphicFramePr>
          <p:nvPr/>
        </p:nvGraphicFramePr>
        <p:xfrm>
          <a:off x="512928" y="28805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21" name="Table 16">
            <a:extLst>
              <a:ext uri="{FF2B5EF4-FFF2-40B4-BE49-F238E27FC236}">
                <a16:creationId xmlns:a16="http://schemas.microsoft.com/office/drawing/2014/main" id="{1549A48E-7089-478E-88C3-1EE9E1D9C887}"/>
              </a:ext>
            </a:extLst>
          </p:cNvPr>
          <p:cNvGraphicFramePr>
            <a:graphicFrameLocks noGrp="1"/>
          </p:cNvGraphicFramePr>
          <p:nvPr/>
        </p:nvGraphicFramePr>
        <p:xfrm>
          <a:off x="665328" y="30329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cxnSp>
        <p:nvCxnSpPr>
          <p:cNvPr id="26" name="Straight Arrow Connector 25">
            <a:extLst>
              <a:ext uri="{FF2B5EF4-FFF2-40B4-BE49-F238E27FC236}">
                <a16:creationId xmlns:a16="http://schemas.microsoft.com/office/drawing/2014/main" id="{D165A220-8C75-4BD7-A080-7ED56F1EC7F5}"/>
              </a:ext>
            </a:extLst>
          </p:cNvPr>
          <p:cNvCxnSpPr>
            <a:cxnSpLocks/>
          </p:cNvCxnSpPr>
          <p:nvPr/>
        </p:nvCxnSpPr>
        <p:spPr>
          <a:xfrm>
            <a:off x="2514600" y="3505200"/>
            <a:ext cx="5334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F7BBEE-2459-4881-88BF-A777360F4600}"/>
              </a:ext>
            </a:extLst>
          </p:cNvPr>
          <p:cNvSpPr txBox="1"/>
          <p:nvPr/>
        </p:nvSpPr>
        <p:spPr>
          <a:xfrm>
            <a:off x="211423" y="2498031"/>
            <a:ext cx="1544472" cy="307777"/>
          </a:xfrm>
          <a:prstGeom prst="rect">
            <a:avLst/>
          </a:prstGeom>
          <a:noFill/>
        </p:spPr>
        <p:txBody>
          <a:bodyPr wrap="square" rtlCol="0">
            <a:spAutoFit/>
          </a:bodyPr>
          <a:lstStyle/>
          <a:p>
            <a:r>
              <a:rPr lang="en-US" sz="1400" dirty="0"/>
              <a:t>Frame 1</a:t>
            </a:r>
          </a:p>
        </p:txBody>
      </p:sp>
      <p:sp>
        <p:nvSpPr>
          <p:cNvPr id="31" name="TextBox 30">
            <a:extLst>
              <a:ext uri="{FF2B5EF4-FFF2-40B4-BE49-F238E27FC236}">
                <a16:creationId xmlns:a16="http://schemas.microsoft.com/office/drawing/2014/main" id="{B7E07147-C364-4844-9092-7F8B70DAA997}"/>
              </a:ext>
            </a:extLst>
          </p:cNvPr>
          <p:cNvSpPr txBox="1"/>
          <p:nvPr/>
        </p:nvSpPr>
        <p:spPr>
          <a:xfrm>
            <a:off x="1671198" y="3008687"/>
            <a:ext cx="1544472" cy="307777"/>
          </a:xfrm>
          <a:prstGeom prst="rect">
            <a:avLst/>
          </a:prstGeom>
          <a:noFill/>
        </p:spPr>
        <p:txBody>
          <a:bodyPr wrap="square" rtlCol="0">
            <a:spAutoFit/>
          </a:bodyPr>
          <a:lstStyle/>
          <a:p>
            <a:r>
              <a:rPr lang="en-US" sz="1400" dirty="0"/>
              <a:t>Frame n</a:t>
            </a:r>
          </a:p>
        </p:txBody>
      </p:sp>
      <p:graphicFrame>
        <p:nvGraphicFramePr>
          <p:cNvPr id="34" name="Table 16">
            <a:extLst>
              <a:ext uri="{FF2B5EF4-FFF2-40B4-BE49-F238E27FC236}">
                <a16:creationId xmlns:a16="http://schemas.microsoft.com/office/drawing/2014/main" id="{778CCBAF-D3ED-4470-95C1-67356927C1A6}"/>
              </a:ext>
            </a:extLst>
          </p:cNvPr>
          <p:cNvGraphicFramePr>
            <a:graphicFrameLocks noGrp="1"/>
          </p:cNvGraphicFramePr>
          <p:nvPr/>
        </p:nvGraphicFramePr>
        <p:xfrm>
          <a:off x="3342118" y="2724411"/>
          <a:ext cx="1828800" cy="1484553"/>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p:graphicFrame>
        <p:nvGraphicFramePr>
          <p:cNvPr id="35" name="Table 16">
            <a:extLst>
              <a:ext uri="{FF2B5EF4-FFF2-40B4-BE49-F238E27FC236}">
                <a16:creationId xmlns:a16="http://schemas.microsoft.com/office/drawing/2014/main" id="{BC36C050-3DEB-438A-B94E-C0DAF43122B2}"/>
              </a:ext>
            </a:extLst>
          </p:cNvPr>
          <p:cNvGraphicFramePr>
            <a:graphicFrameLocks noGrp="1"/>
          </p:cNvGraphicFramePr>
          <p:nvPr/>
        </p:nvGraphicFramePr>
        <p:xfrm>
          <a:off x="3505200" y="2895600"/>
          <a:ext cx="1828800" cy="1484553"/>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endParaRPr lang="en-US" baseline="0"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p:sp>
        <p:nvSpPr>
          <p:cNvPr id="37" name="TextBox 36">
            <a:extLst>
              <a:ext uri="{FF2B5EF4-FFF2-40B4-BE49-F238E27FC236}">
                <a16:creationId xmlns:a16="http://schemas.microsoft.com/office/drawing/2014/main" id="{18F5347E-2135-4CBC-AE56-7963FA207C55}"/>
              </a:ext>
            </a:extLst>
          </p:cNvPr>
          <p:cNvSpPr txBox="1"/>
          <p:nvPr/>
        </p:nvSpPr>
        <p:spPr>
          <a:xfrm>
            <a:off x="1254010" y="4452557"/>
            <a:ext cx="1544472" cy="307777"/>
          </a:xfrm>
          <a:prstGeom prst="rect">
            <a:avLst/>
          </a:prstGeom>
          <a:noFill/>
        </p:spPr>
        <p:txBody>
          <a:bodyPr wrap="square" rtlCol="0">
            <a:spAutoFit/>
          </a:bodyPr>
          <a:lstStyle/>
          <a:p>
            <a:r>
              <a:rPr lang="en-US" sz="1400" dirty="0"/>
              <a:t>Pixel</a:t>
            </a:r>
          </a:p>
        </p:txBody>
      </p:sp>
      <p:sp>
        <p:nvSpPr>
          <p:cNvPr id="38" name="TextBox 37">
            <a:extLst>
              <a:ext uri="{FF2B5EF4-FFF2-40B4-BE49-F238E27FC236}">
                <a16:creationId xmlns:a16="http://schemas.microsoft.com/office/drawing/2014/main" id="{765555A8-0C63-4A95-9256-A68879FB6E3B}"/>
              </a:ext>
            </a:extLst>
          </p:cNvPr>
          <p:cNvSpPr txBox="1"/>
          <p:nvPr/>
        </p:nvSpPr>
        <p:spPr>
          <a:xfrm>
            <a:off x="4055536" y="4463454"/>
            <a:ext cx="1544472" cy="307777"/>
          </a:xfrm>
          <a:prstGeom prst="rect">
            <a:avLst/>
          </a:prstGeom>
          <a:noFill/>
        </p:spPr>
        <p:txBody>
          <a:bodyPr wrap="square" rtlCol="0">
            <a:spAutoFit/>
          </a:bodyPr>
          <a:lstStyle/>
          <a:p>
            <a:r>
              <a:rPr lang="en-US" sz="1400" dirty="0"/>
              <a:t>Macroblock</a:t>
            </a:r>
          </a:p>
        </p:txBody>
      </p:sp>
      <p:graphicFrame>
        <p:nvGraphicFramePr>
          <p:cNvPr id="23" name="Table 16">
            <a:extLst>
              <a:ext uri="{FF2B5EF4-FFF2-40B4-BE49-F238E27FC236}">
                <a16:creationId xmlns:a16="http://schemas.microsoft.com/office/drawing/2014/main" id="{78C98248-1FF6-449D-8C53-C260B1B0EFF6}"/>
              </a:ext>
            </a:extLst>
          </p:cNvPr>
          <p:cNvGraphicFramePr>
            <a:graphicFrameLocks noGrp="1"/>
          </p:cNvGraphicFramePr>
          <p:nvPr/>
        </p:nvGraphicFramePr>
        <p:xfrm>
          <a:off x="3646918" y="3029211"/>
          <a:ext cx="1828800" cy="1484553"/>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aseline="-25000"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p:pic>
        <p:nvPicPr>
          <p:cNvPr id="9" name="Audio 8">
            <a:hlinkClick r:id="" action="ppaction://media"/>
            <a:extLst>
              <a:ext uri="{FF2B5EF4-FFF2-40B4-BE49-F238E27FC236}">
                <a16:creationId xmlns:a16="http://schemas.microsoft.com/office/drawing/2014/main" id="{888DA060-C2D3-4A8D-8EA0-4E2C900FB0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1723457"/>
      </p:ext>
    </p:extLst>
  </p:cSld>
  <p:clrMapOvr>
    <a:masterClrMapping/>
  </p:clrMapOvr>
  <mc:AlternateContent xmlns:mc="http://schemas.openxmlformats.org/markup-compatibility/2006">
    <mc:Choice xmlns:p14="http://schemas.microsoft.com/office/powerpoint/2010/main" Requires="p14">
      <p:transition spd="slow" p14:dur="2000" advTm="38920"/>
    </mc:Choice>
    <mc:Fallback>
      <p:transition spd="slow" advTm="3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CFB9-58D3-49ED-8A0A-EFE059314512}"/>
              </a:ext>
            </a:extLst>
          </p:cNvPr>
          <p:cNvSpPr>
            <a:spLocks noGrp="1"/>
          </p:cNvSpPr>
          <p:nvPr>
            <p:ph type="title"/>
          </p:nvPr>
        </p:nvSpPr>
        <p:spPr>
          <a:xfrm>
            <a:off x="617444" y="111871"/>
            <a:ext cx="7886700" cy="1325563"/>
          </a:xfrm>
        </p:spPr>
        <p:txBody>
          <a:bodyPr/>
          <a:lstStyle/>
          <a:p>
            <a:r>
              <a:rPr lang="en-US" dirty="0"/>
              <a:t>Video compression</a:t>
            </a:r>
          </a:p>
        </p:txBody>
      </p:sp>
      <p:sp>
        <p:nvSpPr>
          <p:cNvPr id="6" name="Slide Number Placeholder 5">
            <a:extLst>
              <a:ext uri="{FF2B5EF4-FFF2-40B4-BE49-F238E27FC236}">
                <a16:creationId xmlns:a16="http://schemas.microsoft.com/office/drawing/2014/main" id="{9C09CACA-D22C-44AD-BD96-F19E78D99646}"/>
              </a:ext>
            </a:extLst>
          </p:cNvPr>
          <p:cNvSpPr>
            <a:spLocks noGrp="1"/>
          </p:cNvSpPr>
          <p:nvPr>
            <p:ph type="sldNum" sz="quarter" idx="12"/>
          </p:nvPr>
        </p:nvSpPr>
        <p:spPr/>
        <p:txBody>
          <a:bodyPr/>
          <a:lstStyle/>
          <a:p>
            <a:fld id="{092552A5-1676-4338-8794-F2C241E2F684}" type="slidenum">
              <a:rPr lang="en-US" smtClean="0"/>
              <a:pPr/>
              <a:t>6</a:t>
            </a:fld>
            <a:endParaRPr lang="en-US" dirty="0"/>
          </a:p>
        </p:txBody>
      </p:sp>
      <p:sp>
        <p:nvSpPr>
          <p:cNvPr id="11" name="Content Placeholder 10">
            <a:extLst>
              <a:ext uri="{FF2B5EF4-FFF2-40B4-BE49-F238E27FC236}">
                <a16:creationId xmlns:a16="http://schemas.microsoft.com/office/drawing/2014/main" id="{9319E529-198D-4903-A149-608E5A57F963}"/>
              </a:ext>
            </a:extLst>
          </p:cNvPr>
          <p:cNvSpPr>
            <a:spLocks noGrp="1"/>
          </p:cNvSpPr>
          <p:nvPr>
            <p:ph idx="1"/>
          </p:nvPr>
        </p:nvSpPr>
        <p:spPr>
          <a:xfrm>
            <a:off x="241110" y="1253331"/>
            <a:ext cx="5341721" cy="4351338"/>
          </a:xfrm>
        </p:spPr>
        <p:txBody>
          <a:bodyPr/>
          <a:lstStyle/>
          <a:p>
            <a:r>
              <a:rPr lang="en-US" sz="2000" dirty="0"/>
              <a:t>Use video compression methods to extract macroblock motion vectors</a:t>
            </a:r>
          </a:p>
          <a:p>
            <a:r>
              <a:rPr lang="en-US" sz="2000" dirty="0"/>
              <a:t>Calculate motion vector angles and magnitudes </a:t>
            </a:r>
          </a:p>
          <a:p>
            <a:endParaRPr lang="en-US" dirty="0"/>
          </a:p>
          <a:p>
            <a:pPr marL="0" indent="0">
              <a:buNone/>
            </a:pPr>
            <a:endParaRPr lang="en-US" u="sng" dirty="0"/>
          </a:p>
        </p:txBody>
      </p:sp>
      <p:graphicFrame>
        <p:nvGraphicFramePr>
          <p:cNvPr id="16" name="Table 16">
            <a:extLst>
              <a:ext uri="{FF2B5EF4-FFF2-40B4-BE49-F238E27FC236}">
                <a16:creationId xmlns:a16="http://schemas.microsoft.com/office/drawing/2014/main" id="{32C37A08-EFE5-4B53-9326-5378E2BA4D07}"/>
              </a:ext>
            </a:extLst>
          </p:cNvPr>
          <p:cNvGraphicFramePr>
            <a:graphicFrameLocks noGrp="1"/>
          </p:cNvGraphicFramePr>
          <p:nvPr/>
        </p:nvGraphicFramePr>
        <p:xfrm>
          <a:off x="208128" y="25757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19" name="Table 16">
            <a:extLst>
              <a:ext uri="{FF2B5EF4-FFF2-40B4-BE49-F238E27FC236}">
                <a16:creationId xmlns:a16="http://schemas.microsoft.com/office/drawing/2014/main" id="{1B701CEB-99D6-4A7F-8A8F-1BDFFE23A46E}"/>
              </a:ext>
            </a:extLst>
          </p:cNvPr>
          <p:cNvGraphicFramePr>
            <a:graphicFrameLocks noGrp="1"/>
          </p:cNvGraphicFramePr>
          <p:nvPr/>
        </p:nvGraphicFramePr>
        <p:xfrm>
          <a:off x="360528" y="27281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20" name="Table 16">
            <a:extLst>
              <a:ext uri="{FF2B5EF4-FFF2-40B4-BE49-F238E27FC236}">
                <a16:creationId xmlns:a16="http://schemas.microsoft.com/office/drawing/2014/main" id="{7E7546AC-C095-4062-BAC1-158691FD7370}"/>
              </a:ext>
            </a:extLst>
          </p:cNvPr>
          <p:cNvGraphicFramePr>
            <a:graphicFrameLocks noGrp="1"/>
          </p:cNvGraphicFramePr>
          <p:nvPr/>
        </p:nvGraphicFramePr>
        <p:xfrm>
          <a:off x="512928" y="28805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21" name="Table 16">
            <a:extLst>
              <a:ext uri="{FF2B5EF4-FFF2-40B4-BE49-F238E27FC236}">
                <a16:creationId xmlns:a16="http://schemas.microsoft.com/office/drawing/2014/main" id="{1549A48E-7089-478E-88C3-1EE9E1D9C887}"/>
              </a:ext>
            </a:extLst>
          </p:cNvPr>
          <p:cNvGraphicFramePr>
            <a:graphicFrameLocks noGrp="1"/>
          </p:cNvGraphicFramePr>
          <p:nvPr/>
        </p:nvGraphicFramePr>
        <p:xfrm>
          <a:off x="665328" y="30329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cxnSp>
        <p:nvCxnSpPr>
          <p:cNvPr id="26" name="Straight Arrow Connector 25">
            <a:extLst>
              <a:ext uri="{FF2B5EF4-FFF2-40B4-BE49-F238E27FC236}">
                <a16:creationId xmlns:a16="http://schemas.microsoft.com/office/drawing/2014/main" id="{D165A220-8C75-4BD7-A080-7ED56F1EC7F5}"/>
              </a:ext>
            </a:extLst>
          </p:cNvPr>
          <p:cNvCxnSpPr>
            <a:cxnSpLocks/>
          </p:cNvCxnSpPr>
          <p:nvPr/>
        </p:nvCxnSpPr>
        <p:spPr>
          <a:xfrm>
            <a:off x="2514600" y="3505200"/>
            <a:ext cx="5334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F7BBEE-2459-4881-88BF-A777360F4600}"/>
              </a:ext>
            </a:extLst>
          </p:cNvPr>
          <p:cNvSpPr txBox="1"/>
          <p:nvPr/>
        </p:nvSpPr>
        <p:spPr>
          <a:xfrm>
            <a:off x="211423" y="2498031"/>
            <a:ext cx="1544472" cy="307777"/>
          </a:xfrm>
          <a:prstGeom prst="rect">
            <a:avLst/>
          </a:prstGeom>
          <a:noFill/>
        </p:spPr>
        <p:txBody>
          <a:bodyPr wrap="square" rtlCol="0">
            <a:spAutoFit/>
          </a:bodyPr>
          <a:lstStyle/>
          <a:p>
            <a:r>
              <a:rPr lang="en-US" sz="1400" dirty="0"/>
              <a:t>Frame 1</a:t>
            </a:r>
          </a:p>
        </p:txBody>
      </p:sp>
      <p:sp>
        <p:nvSpPr>
          <p:cNvPr id="31" name="TextBox 30">
            <a:extLst>
              <a:ext uri="{FF2B5EF4-FFF2-40B4-BE49-F238E27FC236}">
                <a16:creationId xmlns:a16="http://schemas.microsoft.com/office/drawing/2014/main" id="{B7E07147-C364-4844-9092-7F8B70DAA997}"/>
              </a:ext>
            </a:extLst>
          </p:cNvPr>
          <p:cNvSpPr txBox="1"/>
          <p:nvPr/>
        </p:nvSpPr>
        <p:spPr>
          <a:xfrm>
            <a:off x="1671198" y="3008687"/>
            <a:ext cx="1544472" cy="307777"/>
          </a:xfrm>
          <a:prstGeom prst="rect">
            <a:avLst/>
          </a:prstGeom>
          <a:noFill/>
        </p:spPr>
        <p:txBody>
          <a:bodyPr wrap="square" rtlCol="0">
            <a:spAutoFit/>
          </a:bodyPr>
          <a:lstStyle/>
          <a:p>
            <a:r>
              <a:rPr lang="en-US" sz="1400" dirty="0"/>
              <a:t>Frame n</a:t>
            </a:r>
          </a:p>
        </p:txBody>
      </p:sp>
      <p:graphicFrame>
        <p:nvGraphicFramePr>
          <p:cNvPr id="34" name="Table 16">
            <a:extLst>
              <a:ext uri="{FF2B5EF4-FFF2-40B4-BE49-F238E27FC236}">
                <a16:creationId xmlns:a16="http://schemas.microsoft.com/office/drawing/2014/main" id="{778CCBAF-D3ED-4470-95C1-67356927C1A6}"/>
              </a:ext>
            </a:extLst>
          </p:cNvPr>
          <p:cNvGraphicFramePr>
            <a:graphicFrameLocks noGrp="1"/>
          </p:cNvGraphicFramePr>
          <p:nvPr/>
        </p:nvGraphicFramePr>
        <p:xfrm>
          <a:off x="3342118" y="2724411"/>
          <a:ext cx="1828800" cy="1492622"/>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r>
                        <a:rPr lang="en-US" dirty="0"/>
                        <a:t>a</a:t>
                      </a:r>
                    </a:p>
                    <a:p>
                      <a:r>
                        <a:rPr lang="en-US" dirty="0"/>
                        <a:t>m</a:t>
                      </a:r>
                    </a:p>
                  </a:txBody>
                  <a:tcPr>
                    <a:solidFill>
                      <a:schemeClr val="accent1">
                        <a:lumMod val="60000"/>
                        <a:lumOff val="4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p:graphicFrame>
        <p:nvGraphicFramePr>
          <p:cNvPr id="35" name="Table 16">
            <a:extLst>
              <a:ext uri="{FF2B5EF4-FFF2-40B4-BE49-F238E27FC236}">
                <a16:creationId xmlns:a16="http://schemas.microsoft.com/office/drawing/2014/main" id="{BC36C050-3DEB-438A-B94E-C0DAF43122B2}"/>
              </a:ext>
            </a:extLst>
          </p:cNvPr>
          <p:cNvGraphicFramePr>
            <a:graphicFrameLocks noGrp="1"/>
          </p:cNvGraphicFramePr>
          <p:nvPr/>
        </p:nvGraphicFramePr>
        <p:xfrm>
          <a:off x="3505200" y="2876811"/>
          <a:ext cx="1828800" cy="1492622"/>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r>
                        <a:rPr lang="en-US" baseline="0" dirty="0"/>
                        <a:t>a</a:t>
                      </a:r>
                    </a:p>
                    <a:p>
                      <a:r>
                        <a:rPr lang="en-US" baseline="0" dirty="0"/>
                        <a:t>m</a:t>
                      </a:r>
                    </a:p>
                  </a:txBody>
                  <a:tcPr>
                    <a:solidFill>
                      <a:schemeClr val="accent1">
                        <a:lumMod val="60000"/>
                        <a:lumOff val="4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AlternateContent xmlns:mc="http://schemas.openxmlformats.org/markup-compatibility/2006" xmlns:a14="http://schemas.microsoft.com/office/drawing/2010/main">
        <mc:Choice Requires="a14">
          <p:graphicFrame>
            <p:nvGraphicFramePr>
              <p:cNvPr id="36" name="Table 16">
                <a:extLst>
                  <a:ext uri="{FF2B5EF4-FFF2-40B4-BE49-F238E27FC236}">
                    <a16:creationId xmlns:a16="http://schemas.microsoft.com/office/drawing/2014/main" id="{D37BBE40-0EC4-405F-B6DB-48E38354798F}"/>
                  </a:ext>
                </a:extLst>
              </p:cNvPr>
              <p:cNvGraphicFramePr>
                <a:graphicFrameLocks noGrp="1"/>
              </p:cNvGraphicFramePr>
              <p:nvPr/>
            </p:nvGraphicFramePr>
            <p:xfrm>
              <a:off x="3646918" y="3029211"/>
              <a:ext cx="1828800" cy="1530214"/>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b="0" i="1" baseline="-250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baseline="-25000" dirty="0"/>
                        </a:p>
                      </a:txBody>
                      <a:tcPr>
                        <a:solidFill>
                          <a:schemeClr val="accent1">
                            <a:lumMod val="60000"/>
                            <a:lumOff val="4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Choice>
        <mc:Fallback xmlns="">
          <p:graphicFrame>
            <p:nvGraphicFramePr>
              <p:cNvPr id="36" name="Table 16">
                <a:extLst>
                  <a:ext uri="{FF2B5EF4-FFF2-40B4-BE49-F238E27FC236}">
                    <a16:creationId xmlns:a16="http://schemas.microsoft.com/office/drawing/2014/main" id="{D37BBE40-0EC4-405F-B6DB-48E38354798F}"/>
                  </a:ext>
                </a:extLst>
              </p:cNvPr>
              <p:cNvGraphicFramePr>
                <a:graphicFrameLocks noGrp="1"/>
              </p:cNvGraphicFramePr>
              <p:nvPr>
                <p:extLst>
                  <p:ext uri="{D42A27DB-BD31-4B8C-83A1-F6EECF244321}">
                    <p14:modId xmlns:p14="http://schemas.microsoft.com/office/powerpoint/2010/main" val="90578317"/>
                  </p:ext>
                </p:extLst>
              </p:nvPr>
            </p:nvGraphicFramePr>
            <p:xfrm>
              <a:off x="3646918" y="3029211"/>
              <a:ext cx="1828800" cy="1530214"/>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540512">
                    <a:tc>
                      <a:txBody>
                        <a:bodyPr/>
                        <a:lstStyle/>
                        <a:p>
                          <a:endParaRPr lang="en-US"/>
                        </a:p>
                      </a:txBody>
                      <a:tcPr>
                        <a:blipFill>
                          <a:blip r:embed="rId5"/>
                          <a:stretch>
                            <a:fillRect l="-1000" t="-1124" r="-203000" b="-186517"/>
                          </a:stretch>
                        </a:blip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Fallback>
      </mc:AlternateContent>
      <p:sp>
        <p:nvSpPr>
          <p:cNvPr id="37" name="TextBox 36">
            <a:extLst>
              <a:ext uri="{FF2B5EF4-FFF2-40B4-BE49-F238E27FC236}">
                <a16:creationId xmlns:a16="http://schemas.microsoft.com/office/drawing/2014/main" id="{18F5347E-2135-4CBC-AE56-7963FA207C55}"/>
              </a:ext>
            </a:extLst>
          </p:cNvPr>
          <p:cNvSpPr txBox="1"/>
          <p:nvPr/>
        </p:nvSpPr>
        <p:spPr>
          <a:xfrm>
            <a:off x="1254010" y="4452557"/>
            <a:ext cx="1544472" cy="307777"/>
          </a:xfrm>
          <a:prstGeom prst="rect">
            <a:avLst/>
          </a:prstGeom>
          <a:noFill/>
        </p:spPr>
        <p:txBody>
          <a:bodyPr wrap="square" rtlCol="0">
            <a:spAutoFit/>
          </a:bodyPr>
          <a:lstStyle/>
          <a:p>
            <a:r>
              <a:rPr lang="en-US" sz="1400" dirty="0"/>
              <a:t>Pixel</a:t>
            </a:r>
          </a:p>
        </p:txBody>
      </p:sp>
      <p:sp>
        <p:nvSpPr>
          <p:cNvPr id="38" name="TextBox 37">
            <a:extLst>
              <a:ext uri="{FF2B5EF4-FFF2-40B4-BE49-F238E27FC236}">
                <a16:creationId xmlns:a16="http://schemas.microsoft.com/office/drawing/2014/main" id="{765555A8-0C63-4A95-9256-A68879FB6E3B}"/>
              </a:ext>
            </a:extLst>
          </p:cNvPr>
          <p:cNvSpPr txBox="1"/>
          <p:nvPr/>
        </p:nvSpPr>
        <p:spPr>
          <a:xfrm>
            <a:off x="4055536" y="4463454"/>
            <a:ext cx="1544472" cy="307777"/>
          </a:xfrm>
          <a:prstGeom prst="rect">
            <a:avLst/>
          </a:prstGeom>
          <a:noFill/>
        </p:spPr>
        <p:txBody>
          <a:bodyPr wrap="square" rtlCol="0">
            <a:spAutoFit/>
          </a:bodyPr>
          <a:lstStyle/>
          <a:p>
            <a:r>
              <a:rPr lang="en-US" sz="1400" dirty="0"/>
              <a:t>Macroblock</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DBE2BD1-45EB-4318-B480-6533195073B2}"/>
                  </a:ext>
                </a:extLst>
              </p:cNvPr>
              <p:cNvSpPr txBox="1"/>
              <p:nvPr/>
            </p:nvSpPr>
            <p:spPr>
              <a:xfrm>
                <a:off x="1891171" y="4894214"/>
                <a:ext cx="2092881" cy="311880"/>
              </a:xfrm>
              <a:prstGeom prst="rect">
                <a:avLst/>
              </a:prstGeom>
              <a:noFill/>
            </p:spPr>
            <p:txBody>
              <a:bodyPr wrap="none" lIns="0" tIns="0" rIns="0" bIns="0" rtlCol="0">
                <a:spAutoFit/>
              </a:bodyPr>
              <a:lstStyle/>
              <a:p>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r>
                              <a:rPr lang="en-US" b="0" i="1" smtClean="0">
                                <a:latin typeface="Cambria Math" panose="02040503050406030204" pitchFamily="18" charset="0"/>
                              </a:rPr>
                              <m:t> </m:t>
                            </m:r>
                          </m:sub>
                        </m:sSub>
                      </m:sub>
                    </m:sSub>
                    <m:r>
                      <a:rPr lang="en-US" b="0" i="1" smtClean="0">
                        <a:latin typeface="Cambria Math" panose="02040503050406030204" pitchFamily="18" charset="0"/>
                      </a:rPr>
                      <m:t> </m:t>
                    </m:r>
                  </m:oMath>
                </a14:m>
                <a:endParaRPr lang="en-US" dirty="0"/>
              </a:p>
            </p:txBody>
          </p:sp>
        </mc:Choice>
        <mc:Fallback xmlns="">
          <p:sp>
            <p:nvSpPr>
              <p:cNvPr id="22" name="TextBox 21">
                <a:extLst>
                  <a:ext uri="{FF2B5EF4-FFF2-40B4-BE49-F238E27FC236}">
                    <a16:creationId xmlns:a16="http://schemas.microsoft.com/office/drawing/2014/main" id="{EDBE2BD1-45EB-4318-B480-6533195073B2}"/>
                  </a:ext>
                </a:extLst>
              </p:cNvPr>
              <p:cNvSpPr txBox="1">
                <a:spLocks noRot="1" noChangeAspect="1" noMove="1" noResize="1" noEditPoints="1" noAdjustHandles="1" noChangeArrowheads="1" noChangeShapeType="1" noTextEdit="1"/>
              </p:cNvSpPr>
              <p:nvPr/>
            </p:nvSpPr>
            <p:spPr>
              <a:xfrm>
                <a:off x="1891171" y="4894214"/>
                <a:ext cx="2092881" cy="311880"/>
              </a:xfrm>
              <a:prstGeom prst="rect">
                <a:avLst/>
              </a:prstGeom>
              <a:blipFill>
                <a:blip r:embed="rId6"/>
                <a:stretch>
                  <a:fillRect l="-1163"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4AB0416-84AC-42E1-BF45-6D2E74D19EBF}"/>
                  </a:ext>
                </a:extLst>
              </p:cNvPr>
              <p:cNvSpPr txBox="1"/>
              <p:nvPr/>
            </p:nvSpPr>
            <p:spPr>
              <a:xfrm>
                <a:off x="1888901" y="5263499"/>
                <a:ext cx="2362122" cy="304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𝑛</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oMath>
                  </m:oMathPara>
                </a14:m>
                <a:endParaRPr lang="en-US" dirty="0"/>
              </a:p>
            </p:txBody>
          </p:sp>
        </mc:Choice>
        <mc:Fallback xmlns="">
          <p:sp>
            <p:nvSpPr>
              <p:cNvPr id="23" name="TextBox 22">
                <a:extLst>
                  <a:ext uri="{FF2B5EF4-FFF2-40B4-BE49-F238E27FC236}">
                    <a16:creationId xmlns:a16="http://schemas.microsoft.com/office/drawing/2014/main" id="{A4AB0416-84AC-42E1-BF45-6D2E74D19EBF}"/>
                  </a:ext>
                </a:extLst>
              </p:cNvPr>
              <p:cNvSpPr txBox="1">
                <a:spLocks noRot="1" noChangeAspect="1" noMove="1" noResize="1" noEditPoints="1" noAdjustHandles="1" noChangeArrowheads="1" noChangeShapeType="1" noTextEdit="1"/>
              </p:cNvSpPr>
              <p:nvPr/>
            </p:nvSpPr>
            <p:spPr>
              <a:xfrm>
                <a:off x="1888901" y="5263499"/>
                <a:ext cx="2362122" cy="304122"/>
              </a:xfrm>
              <a:prstGeom prst="rect">
                <a:avLst/>
              </a:prstGeom>
              <a:blipFill>
                <a:blip r:embed="rId7"/>
                <a:stretch>
                  <a:fillRect l="-258" b="-22000"/>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C3BD8AFA-AC8D-45F6-B5AE-8D1B2B3E7B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71357012"/>
      </p:ext>
    </p:extLst>
  </p:cSld>
  <p:clrMapOvr>
    <a:masterClrMapping/>
  </p:clrMapOvr>
  <mc:AlternateContent xmlns:mc="http://schemas.openxmlformats.org/markup-compatibility/2006" xmlns:p14="http://schemas.microsoft.com/office/powerpoint/2010/main">
    <mc:Choice Requires="p14">
      <p:transition spd="slow" p14:dur="2000" advTm="43681"/>
    </mc:Choice>
    <mc:Fallback xmlns="">
      <p:transition spd="slow" advTm="4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CFB9-58D3-49ED-8A0A-EFE059314512}"/>
              </a:ext>
            </a:extLst>
          </p:cNvPr>
          <p:cNvSpPr>
            <a:spLocks noGrp="1"/>
          </p:cNvSpPr>
          <p:nvPr>
            <p:ph type="title"/>
          </p:nvPr>
        </p:nvSpPr>
        <p:spPr>
          <a:xfrm>
            <a:off x="617444" y="111871"/>
            <a:ext cx="7886700" cy="1325563"/>
          </a:xfrm>
        </p:spPr>
        <p:txBody>
          <a:bodyPr/>
          <a:lstStyle/>
          <a:p>
            <a:r>
              <a:rPr lang="en-US" dirty="0"/>
              <a:t>Video compression</a:t>
            </a:r>
          </a:p>
        </p:txBody>
      </p:sp>
      <p:sp>
        <p:nvSpPr>
          <p:cNvPr id="6" name="Slide Number Placeholder 5">
            <a:extLst>
              <a:ext uri="{FF2B5EF4-FFF2-40B4-BE49-F238E27FC236}">
                <a16:creationId xmlns:a16="http://schemas.microsoft.com/office/drawing/2014/main" id="{9C09CACA-D22C-44AD-BD96-F19E78D99646}"/>
              </a:ext>
            </a:extLst>
          </p:cNvPr>
          <p:cNvSpPr>
            <a:spLocks noGrp="1"/>
          </p:cNvSpPr>
          <p:nvPr>
            <p:ph type="sldNum" sz="quarter" idx="12"/>
          </p:nvPr>
        </p:nvSpPr>
        <p:spPr/>
        <p:txBody>
          <a:bodyPr/>
          <a:lstStyle/>
          <a:p>
            <a:fld id="{092552A5-1676-4338-8794-F2C241E2F684}" type="slidenum">
              <a:rPr lang="en-US" smtClean="0"/>
              <a:pPr/>
              <a:t>7</a:t>
            </a:fld>
            <a:endParaRPr lang="en-US" dirty="0"/>
          </a:p>
        </p:txBody>
      </p:sp>
      <p:sp>
        <p:nvSpPr>
          <p:cNvPr id="11" name="Content Placeholder 10">
            <a:extLst>
              <a:ext uri="{FF2B5EF4-FFF2-40B4-BE49-F238E27FC236}">
                <a16:creationId xmlns:a16="http://schemas.microsoft.com/office/drawing/2014/main" id="{9319E529-198D-4903-A149-608E5A57F963}"/>
              </a:ext>
            </a:extLst>
          </p:cNvPr>
          <p:cNvSpPr>
            <a:spLocks noGrp="1"/>
          </p:cNvSpPr>
          <p:nvPr>
            <p:ph idx="1"/>
          </p:nvPr>
        </p:nvSpPr>
        <p:spPr>
          <a:xfrm>
            <a:off x="241110" y="1253331"/>
            <a:ext cx="5341721" cy="4351338"/>
          </a:xfrm>
        </p:spPr>
        <p:txBody>
          <a:bodyPr/>
          <a:lstStyle/>
          <a:p>
            <a:r>
              <a:rPr lang="en-US" sz="2000" dirty="0"/>
              <a:t>Use video compression methods to extract macroblock motion vectors</a:t>
            </a:r>
          </a:p>
          <a:p>
            <a:r>
              <a:rPr lang="en-US" sz="2000" dirty="0"/>
              <a:t>Calculate motion vector angles and magnitudes </a:t>
            </a:r>
          </a:p>
          <a:p>
            <a:endParaRPr lang="en-US" u="sng" dirty="0"/>
          </a:p>
        </p:txBody>
      </p:sp>
      <p:graphicFrame>
        <p:nvGraphicFramePr>
          <p:cNvPr id="16" name="Table 16">
            <a:extLst>
              <a:ext uri="{FF2B5EF4-FFF2-40B4-BE49-F238E27FC236}">
                <a16:creationId xmlns:a16="http://schemas.microsoft.com/office/drawing/2014/main" id="{32C37A08-EFE5-4B53-9326-5378E2BA4D07}"/>
              </a:ext>
            </a:extLst>
          </p:cNvPr>
          <p:cNvGraphicFramePr>
            <a:graphicFrameLocks noGrp="1"/>
          </p:cNvGraphicFramePr>
          <p:nvPr/>
        </p:nvGraphicFramePr>
        <p:xfrm>
          <a:off x="208128" y="25757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19" name="Table 16">
            <a:extLst>
              <a:ext uri="{FF2B5EF4-FFF2-40B4-BE49-F238E27FC236}">
                <a16:creationId xmlns:a16="http://schemas.microsoft.com/office/drawing/2014/main" id="{1B701CEB-99D6-4A7F-8A8F-1BDFFE23A46E}"/>
              </a:ext>
            </a:extLst>
          </p:cNvPr>
          <p:cNvGraphicFramePr>
            <a:graphicFrameLocks noGrp="1"/>
          </p:cNvGraphicFramePr>
          <p:nvPr/>
        </p:nvGraphicFramePr>
        <p:xfrm>
          <a:off x="360528" y="27281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20" name="Table 16">
            <a:extLst>
              <a:ext uri="{FF2B5EF4-FFF2-40B4-BE49-F238E27FC236}">
                <a16:creationId xmlns:a16="http://schemas.microsoft.com/office/drawing/2014/main" id="{7E7546AC-C095-4062-BAC1-158691FD7370}"/>
              </a:ext>
            </a:extLst>
          </p:cNvPr>
          <p:cNvGraphicFramePr>
            <a:graphicFrameLocks noGrp="1"/>
          </p:cNvGraphicFramePr>
          <p:nvPr/>
        </p:nvGraphicFramePr>
        <p:xfrm>
          <a:off x="512928" y="28805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graphicFrame>
        <p:nvGraphicFramePr>
          <p:cNvPr id="21" name="Table 16">
            <a:extLst>
              <a:ext uri="{FF2B5EF4-FFF2-40B4-BE49-F238E27FC236}">
                <a16:creationId xmlns:a16="http://schemas.microsoft.com/office/drawing/2014/main" id="{1549A48E-7089-478E-88C3-1EE9E1D9C887}"/>
              </a:ext>
            </a:extLst>
          </p:cNvPr>
          <p:cNvGraphicFramePr>
            <a:graphicFrameLocks noGrp="1"/>
          </p:cNvGraphicFramePr>
          <p:nvPr/>
        </p:nvGraphicFramePr>
        <p:xfrm>
          <a:off x="665328" y="3032919"/>
          <a:ext cx="1828800" cy="1485900"/>
        </p:xfrm>
        <a:graphic>
          <a:graphicData uri="http://schemas.openxmlformats.org/drawingml/2006/table">
            <a:tbl>
              <a:tblPr>
                <a:tableStyleId>{073A0DAA-6AF3-43AB-8588-CEC1D06C72B9}</a:tableStyleId>
              </a:tblPr>
              <a:tblGrid>
                <a:gridCol w="304800">
                  <a:extLst>
                    <a:ext uri="{9D8B030D-6E8A-4147-A177-3AD203B41FA5}">
                      <a16:colId xmlns:a16="http://schemas.microsoft.com/office/drawing/2014/main" val="799244667"/>
                    </a:ext>
                  </a:extLst>
                </a:gridCol>
                <a:gridCol w="304800">
                  <a:extLst>
                    <a:ext uri="{9D8B030D-6E8A-4147-A177-3AD203B41FA5}">
                      <a16:colId xmlns:a16="http://schemas.microsoft.com/office/drawing/2014/main" val="3133322094"/>
                    </a:ext>
                  </a:extLst>
                </a:gridCol>
                <a:gridCol w="304800">
                  <a:extLst>
                    <a:ext uri="{9D8B030D-6E8A-4147-A177-3AD203B41FA5}">
                      <a16:colId xmlns:a16="http://schemas.microsoft.com/office/drawing/2014/main" val="1817576344"/>
                    </a:ext>
                  </a:extLst>
                </a:gridCol>
                <a:gridCol w="304800">
                  <a:extLst>
                    <a:ext uri="{9D8B030D-6E8A-4147-A177-3AD203B41FA5}">
                      <a16:colId xmlns:a16="http://schemas.microsoft.com/office/drawing/2014/main" val="1546659034"/>
                    </a:ext>
                  </a:extLst>
                </a:gridCol>
                <a:gridCol w="304800">
                  <a:extLst>
                    <a:ext uri="{9D8B030D-6E8A-4147-A177-3AD203B41FA5}">
                      <a16:colId xmlns:a16="http://schemas.microsoft.com/office/drawing/2014/main" val="70213030"/>
                    </a:ext>
                  </a:extLst>
                </a:gridCol>
                <a:gridCol w="304800">
                  <a:extLst>
                    <a:ext uri="{9D8B030D-6E8A-4147-A177-3AD203B41FA5}">
                      <a16:colId xmlns:a16="http://schemas.microsoft.com/office/drawing/2014/main" val="1013314074"/>
                    </a:ext>
                  </a:extLst>
                </a:gridCol>
              </a:tblGrid>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92629211"/>
                  </a:ext>
                </a:extLst>
              </a:tr>
              <a:tr h="237490">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376756365"/>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808223618"/>
                  </a:ext>
                </a:extLst>
              </a:tr>
              <a:tr h="23749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4287228016"/>
                  </a:ext>
                </a:extLst>
              </a:tr>
            </a:tbl>
          </a:graphicData>
        </a:graphic>
      </p:graphicFrame>
      <p:cxnSp>
        <p:nvCxnSpPr>
          <p:cNvPr id="26" name="Straight Arrow Connector 25">
            <a:extLst>
              <a:ext uri="{FF2B5EF4-FFF2-40B4-BE49-F238E27FC236}">
                <a16:creationId xmlns:a16="http://schemas.microsoft.com/office/drawing/2014/main" id="{D165A220-8C75-4BD7-A080-7ED56F1EC7F5}"/>
              </a:ext>
            </a:extLst>
          </p:cNvPr>
          <p:cNvCxnSpPr>
            <a:cxnSpLocks/>
          </p:cNvCxnSpPr>
          <p:nvPr/>
        </p:nvCxnSpPr>
        <p:spPr>
          <a:xfrm>
            <a:off x="2514600" y="3505200"/>
            <a:ext cx="5334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F7BBEE-2459-4881-88BF-A777360F4600}"/>
              </a:ext>
            </a:extLst>
          </p:cNvPr>
          <p:cNvSpPr txBox="1"/>
          <p:nvPr/>
        </p:nvSpPr>
        <p:spPr>
          <a:xfrm>
            <a:off x="211423" y="2498031"/>
            <a:ext cx="1544472" cy="307777"/>
          </a:xfrm>
          <a:prstGeom prst="rect">
            <a:avLst/>
          </a:prstGeom>
          <a:noFill/>
        </p:spPr>
        <p:txBody>
          <a:bodyPr wrap="square" rtlCol="0">
            <a:spAutoFit/>
          </a:bodyPr>
          <a:lstStyle/>
          <a:p>
            <a:r>
              <a:rPr lang="en-US" sz="1400" dirty="0"/>
              <a:t>Frame 1</a:t>
            </a:r>
          </a:p>
        </p:txBody>
      </p:sp>
      <p:sp>
        <p:nvSpPr>
          <p:cNvPr id="31" name="TextBox 30">
            <a:extLst>
              <a:ext uri="{FF2B5EF4-FFF2-40B4-BE49-F238E27FC236}">
                <a16:creationId xmlns:a16="http://schemas.microsoft.com/office/drawing/2014/main" id="{B7E07147-C364-4844-9092-7F8B70DAA997}"/>
              </a:ext>
            </a:extLst>
          </p:cNvPr>
          <p:cNvSpPr txBox="1"/>
          <p:nvPr/>
        </p:nvSpPr>
        <p:spPr>
          <a:xfrm>
            <a:off x="1671198" y="3008687"/>
            <a:ext cx="1544472" cy="307777"/>
          </a:xfrm>
          <a:prstGeom prst="rect">
            <a:avLst/>
          </a:prstGeom>
          <a:noFill/>
        </p:spPr>
        <p:txBody>
          <a:bodyPr wrap="square" rtlCol="0">
            <a:spAutoFit/>
          </a:bodyPr>
          <a:lstStyle/>
          <a:p>
            <a:r>
              <a:rPr lang="en-US" sz="1400" dirty="0"/>
              <a:t>Frame n</a:t>
            </a:r>
          </a:p>
        </p:txBody>
      </p:sp>
      <p:graphicFrame>
        <p:nvGraphicFramePr>
          <p:cNvPr id="34" name="Table 16">
            <a:extLst>
              <a:ext uri="{FF2B5EF4-FFF2-40B4-BE49-F238E27FC236}">
                <a16:creationId xmlns:a16="http://schemas.microsoft.com/office/drawing/2014/main" id="{778CCBAF-D3ED-4470-95C1-67356927C1A6}"/>
              </a:ext>
            </a:extLst>
          </p:cNvPr>
          <p:cNvGraphicFramePr>
            <a:graphicFrameLocks noGrp="1"/>
          </p:cNvGraphicFramePr>
          <p:nvPr/>
        </p:nvGraphicFramePr>
        <p:xfrm>
          <a:off x="3342118" y="2724411"/>
          <a:ext cx="1828800" cy="1492622"/>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r>
                        <a:rPr lang="en-US" dirty="0"/>
                        <a:t>a</a:t>
                      </a:r>
                    </a:p>
                    <a:p>
                      <a:r>
                        <a:rPr lang="en-US" dirty="0"/>
                        <a:t>m</a:t>
                      </a:r>
                    </a:p>
                  </a:txBody>
                  <a:tcPr>
                    <a:solidFill>
                      <a:schemeClr val="accent1">
                        <a:lumMod val="60000"/>
                        <a:lumOff val="4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p:graphicFrame>
        <p:nvGraphicFramePr>
          <p:cNvPr id="35" name="Table 16">
            <a:extLst>
              <a:ext uri="{FF2B5EF4-FFF2-40B4-BE49-F238E27FC236}">
                <a16:creationId xmlns:a16="http://schemas.microsoft.com/office/drawing/2014/main" id="{BC36C050-3DEB-438A-B94E-C0DAF43122B2}"/>
              </a:ext>
            </a:extLst>
          </p:cNvPr>
          <p:cNvGraphicFramePr>
            <a:graphicFrameLocks noGrp="1"/>
          </p:cNvGraphicFramePr>
          <p:nvPr/>
        </p:nvGraphicFramePr>
        <p:xfrm>
          <a:off x="3505200" y="2876811"/>
          <a:ext cx="1828800" cy="1492622"/>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r>
                        <a:rPr lang="en-US" baseline="0" dirty="0"/>
                        <a:t>a</a:t>
                      </a:r>
                    </a:p>
                    <a:p>
                      <a:r>
                        <a:rPr lang="en-US" baseline="0" dirty="0"/>
                        <a:t>m</a:t>
                      </a:r>
                    </a:p>
                  </a:txBody>
                  <a:tcPr>
                    <a:solidFill>
                      <a:schemeClr val="accent1">
                        <a:lumMod val="60000"/>
                        <a:lumOff val="40000"/>
                      </a:schemeClr>
                    </a:solidFill>
                  </a:tcPr>
                </a:tc>
                <a:tc>
                  <a:txBody>
                    <a:bodyPr/>
                    <a:lstStyle/>
                    <a:p>
                      <a:endParaRPr lang="en-US" dirty="0"/>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AlternateContent xmlns:mc="http://schemas.openxmlformats.org/markup-compatibility/2006" xmlns:a14="http://schemas.microsoft.com/office/drawing/2010/main">
        <mc:Choice Requires="a14">
          <p:graphicFrame>
            <p:nvGraphicFramePr>
              <p:cNvPr id="36" name="Table 16">
                <a:extLst>
                  <a:ext uri="{FF2B5EF4-FFF2-40B4-BE49-F238E27FC236}">
                    <a16:creationId xmlns:a16="http://schemas.microsoft.com/office/drawing/2014/main" id="{D37BBE40-0EC4-405F-B6DB-48E38354798F}"/>
                  </a:ext>
                </a:extLst>
              </p:cNvPr>
              <p:cNvGraphicFramePr>
                <a:graphicFrameLocks noGrp="1"/>
              </p:cNvGraphicFramePr>
              <p:nvPr/>
            </p:nvGraphicFramePr>
            <p:xfrm>
              <a:off x="3646918" y="3029211"/>
              <a:ext cx="1828800" cy="1530214"/>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4948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b="0" i="1" baseline="-250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baseline="-25000" dirty="0"/>
                        </a:p>
                      </a:txBody>
                      <a:tcPr>
                        <a:solidFill>
                          <a:schemeClr val="accent1">
                            <a:lumMod val="60000"/>
                            <a:lumOff val="4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Choice>
        <mc:Fallback xmlns="">
          <p:graphicFrame>
            <p:nvGraphicFramePr>
              <p:cNvPr id="36" name="Table 16">
                <a:extLst>
                  <a:ext uri="{FF2B5EF4-FFF2-40B4-BE49-F238E27FC236}">
                    <a16:creationId xmlns:a16="http://schemas.microsoft.com/office/drawing/2014/main" id="{D37BBE40-0EC4-405F-B6DB-48E38354798F}"/>
                  </a:ext>
                </a:extLst>
              </p:cNvPr>
              <p:cNvGraphicFramePr>
                <a:graphicFrameLocks noGrp="1"/>
              </p:cNvGraphicFramePr>
              <p:nvPr/>
            </p:nvGraphicFramePr>
            <p:xfrm>
              <a:off x="3646918" y="3029211"/>
              <a:ext cx="1828800" cy="1530214"/>
            </p:xfrm>
            <a:graphic>
              <a:graphicData uri="http://schemas.openxmlformats.org/drawingml/2006/table">
                <a:tbl>
                  <a:tblPr>
                    <a:tableStyleId>{073A0DAA-6AF3-43AB-8588-CEC1D06C72B9}</a:tableStyleId>
                  </a:tblPr>
                  <a:tblGrid>
                    <a:gridCol w="609600">
                      <a:extLst>
                        <a:ext uri="{9D8B030D-6E8A-4147-A177-3AD203B41FA5}">
                          <a16:colId xmlns:a16="http://schemas.microsoft.com/office/drawing/2014/main" val="799244667"/>
                        </a:ext>
                      </a:extLst>
                    </a:gridCol>
                    <a:gridCol w="609600">
                      <a:extLst>
                        <a:ext uri="{9D8B030D-6E8A-4147-A177-3AD203B41FA5}">
                          <a16:colId xmlns:a16="http://schemas.microsoft.com/office/drawing/2014/main" val="3133322094"/>
                        </a:ext>
                      </a:extLst>
                    </a:gridCol>
                    <a:gridCol w="609600">
                      <a:extLst>
                        <a:ext uri="{9D8B030D-6E8A-4147-A177-3AD203B41FA5}">
                          <a16:colId xmlns:a16="http://schemas.microsoft.com/office/drawing/2014/main" val="1817576344"/>
                        </a:ext>
                      </a:extLst>
                    </a:gridCol>
                  </a:tblGrid>
                  <a:tr h="540512">
                    <a:tc>
                      <a:txBody>
                        <a:bodyPr/>
                        <a:lstStyle/>
                        <a:p>
                          <a:endParaRPr lang="en-US"/>
                        </a:p>
                      </a:txBody>
                      <a:tcPr>
                        <a:blipFill>
                          <a:blip r:embed="rId5"/>
                          <a:stretch>
                            <a:fillRect l="-1000" t="-1124" r="-203000" b="-186517"/>
                          </a:stretch>
                        </a:blip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069786758"/>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494851">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Fallback>
      </mc:AlternateContent>
      <p:sp>
        <p:nvSpPr>
          <p:cNvPr id="37" name="TextBox 36">
            <a:extLst>
              <a:ext uri="{FF2B5EF4-FFF2-40B4-BE49-F238E27FC236}">
                <a16:creationId xmlns:a16="http://schemas.microsoft.com/office/drawing/2014/main" id="{18F5347E-2135-4CBC-AE56-7963FA207C55}"/>
              </a:ext>
            </a:extLst>
          </p:cNvPr>
          <p:cNvSpPr txBox="1"/>
          <p:nvPr/>
        </p:nvSpPr>
        <p:spPr>
          <a:xfrm>
            <a:off x="1254010" y="4452557"/>
            <a:ext cx="1544472" cy="307777"/>
          </a:xfrm>
          <a:prstGeom prst="rect">
            <a:avLst/>
          </a:prstGeom>
          <a:noFill/>
        </p:spPr>
        <p:txBody>
          <a:bodyPr wrap="square" rtlCol="0">
            <a:spAutoFit/>
          </a:bodyPr>
          <a:lstStyle/>
          <a:p>
            <a:r>
              <a:rPr lang="en-US" sz="1400" dirty="0"/>
              <a:t>Pixel</a:t>
            </a:r>
          </a:p>
        </p:txBody>
      </p:sp>
      <p:sp>
        <p:nvSpPr>
          <p:cNvPr id="38" name="TextBox 37">
            <a:extLst>
              <a:ext uri="{FF2B5EF4-FFF2-40B4-BE49-F238E27FC236}">
                <a16:creationId xmlns:a16="http://schemas.microsoft.com/office/drawing/2014/main" id="{765555A8-0C63-4A95-9256-A68879FB6E3B}"/>
              </a:ext>
            </a:extLst>
          </p:cNvPr>
          <p:cNvSpPr txBox="1"/>
          <p:nvPr/>
        </p:nvSpPr>
        <p:spPr>
          <a:xfrm>
            <a:off x="4055536" y="4463454"/>
            <a:ext cx="1544472" cy="307777"/>
          </a:xfrm>
          <a:prstGeom prst="rect">
            <a:avLst/>
          </a:prstGeom>
          <a:noFill/>
        </p:spPr>
        <p:txBody>
          <a:bodyPr wrap="square" rtlCol="0">
            <a:spAutoFit/>
          </a:bodyPr>
          <a:lstStyle/>
          <a:p>
            <a:r>
              <a:rPr lang="en-US" sz="1400" dirty="0"/>
              <a:t>Macroblock</a:t>
            </a:r>
          </a:p>
        </p:txBody>
      </p:sp>
      <p:pic>
        <p:nvPicPr>
          <p:cNvPr id="18" name="Picture 17">
            <a:extLst>
              <a:ext uri="{FF2B5EF4-FFF2-40B4-BE49-F238E27FC236}">
                <a16:creationId xmlns:a16="http://schemas.microsoft.com/office/drawing/2014/main" id="{1A369D1F-C055-4E0F-9FE8-124B22D7141A}"/>
              </a:ext>
            </a:extLst>
          </p:cNvPr>
          <p:cNvPicPr>
            <a:picLocks noChangeAspect="1"/>
          </p:cNvPicPr>
          <p:nvPr/>
        </p:nvPicPr>
        <p:blipFill>
          <a:blip r:embed="rId6"/>
          <a:stretch>
            <a:fillRect/>
          </a:stretch>
        </p:blipFill>
        <p:spPr>
          <a:xfrm>
            <a:off x="6016264" y="1272654"/>
            <a:ext cx="2785408" cy="4953001"/>
          </a:xfrm>
          <a:prstGeom prst="rect">
            <a:avLst/>
          </a:prstGeom>
        </p:spPr>
      </p:pic>
      <p:sp>
        <p:nvSpPr>
          <p:cNvPr id="22" name="TextBox 21">
            <a:extLst>
              <a:ext uri="{FF2B5EF4-FFF2-40B4-BE49-F238E27FC236}">
                <a16:creationId xmlns:a16="http://schemas.microsoft.com/office/drawing/2014/main" id="{B3256711-05CF-4B1E-9BB0-7C7C651EC045}"/>
              </a:ext>
            </a:extLst>
          </p:cNvPr>
          <p:cNvSpPr txBox="1"/>
          <p:nvPr/>
        </p:nvSpPr>
        <p:spPr>
          <a:xfrm>
            <a:off x="6023212" y="6172199"/>
            <a:ext cx="3124200" cy="646331"/>
          </a:xfrm>
          <a:prstGeom prst="rect">
            <a:avLst/>
          </a:prstGeom>
          <a:noFill/>
        </p:spPr>
        <p:txBody>
          <a:bodyPr wrap="square" rtlCol="0">
            <a:spAutoFit/>
          </a:bodyPr>
          <a:lstStyle/>
          <a:p>
            <a:r>
              <a:rPr lang="en-US" sz="1200" dirty="0"/>
              <a:t>Top: Single frame at pixel level</a:t>
            </a:r>
          </a:p>
          <a:p>
            <a:r>
              <a:rPr lang="en-US" sz="1200" dirty="0"/>
              <a:t>Middle: Motion vectors and magnitudes</a:t>
            </a:r>
          </a:p>
          <a:p>
            <a:r>
              <a:rPr lang="en-US" sz="1200" dirty="0"/>
              <a:t>Bottom: Motion vectors and angles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FF64C4C-66CC-43B7-869E-7864E7C01C0A}"/>
                  </a:ext>
                </a:extLst>
              </p:cNvPr>
              <p:cNvSpPr txBox="1"/>
              <p:nvPr/>
            </p:nvSpPr>
            <p:spPr>
              <a:xfrm>
                <a:off x="1891171" y="4894214"/>
                <a:ext cx="2092881" cy="311880"/>
              </a:xfrm>
              <a:prstGeom prst="rect">
                <a:avLst/>
              </a:prstGeom>
              <a:noFill/>
            </p:spPr>
            <p:txBody>
              <a:bodyPr wrap="none" lIns="0" tIns="0" rIns="0" bIns="0" rtlCol="0">
                <a:spAutoFit/>
              </a:bodyPr>
              <a:lstStyle/>
              <a:p>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r>
                              <a:rPr lang="en-US" b="0" i="1" smtClean="0">
                                <a:latin typeface="Cambria Math" panose="02040503050406030204" pitchFamily="18" charset="0"/>
                              </a:rPr>
                              <m:t> </m:t>
                            </m:r>
                          </m:sub>
                        </m:sSub>
                      </m:sub>
                    </m:sSub>
                    <m:r>
                      <a:rPr lang="en-US" b="0" i="1" smtClean="0">
                        <a:latin typeface="Cambria Math" panose="02040503050406030204" pitchFamily="18" charset="0"/>
                      </a:rPr>
                      <m:t> </m:t>
                    </m:r>
                  </m:oMath>
                </a14:m>
                <a:endParaRPr lang="en-US" dirty="0"/>
              </a:p>
            </p:txBody>
          </p:sp>
        </mc:Choice>
        <mc:Fallback xmlns="">
          <p:sp>
            <p:nvSpPr>
              <p:cNvPr id="24" name="TextBox 23">
                <a:extLst>
                  <a:ext uri="{FF2B5EF4-FFF2-40B4-BE49-F238E27FC236}">
                    <a16:creationId xmlns:a16="http://schemas.microsoft.com/office/drawing/2014/main" id="{AFF64C4C-66CC-43B7-869E-7864E7C01C0A}"/>
                  </a:ext>
                </a:extLst>
              </p:cNvPr>
              <p:cNvSpPr txBox="1">
                <a:spLocks noRot="1" noChangeAspect="1" noMove="1" noResize="1" noEditPoints="1" noAdjustHandles="1" noChangeArrowheads="1" noChangeShapeType="1" noTextEdit="1"/>
              </p:cNvSpPr>
              <p:nvPr/>
            </p:nvSpPr>
            <p:spPr>
              <a:xfrm>
                <a:off x="1891171" y="4894214"/>
                <a:ext cx="2092881" cy="311880"/>
              </a:xfrm>
              <a:prstGeom prst="rect">
                <a:avLst/>
              </a:prstGeom>
              <a:blipFill>
                <a:blip r:embed="rId7"/>
                <a:stretch>
                  <a:fillRect l="-1163"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AF9C2E8-CE9F-45F6-9ADA-2858AC765480}"/>
                  </a:ext>
                </a:extLst>
              </p:cNvPr>
              <p:cNvSpPr txBox="1"/>
              <p:nvPr/>
            </p:nvSpPr>
            <p:spPr>
              <a:xfrm>
                <a:off x="1888901" y="5263499"/>
                <a:ext cx="2362122" cy="3041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𝑛</m:t>
                              </m:r>
                            </m:sub>
                          </m:sSub>
                        </m:e>
                        <m:sub>
                          <m:r>
                            <a:rPr lang="en-US" b="0" i="1" smtClean="0">
                              <a:latin typeface="Cambria Math" panose="02040503050406030204" pitchFamily="18" charset="0"/>
                            </a:rPr>
                            <m:t>𝑖</m:t>
                          </m:r>
                        </m:sub>
                      </m:sSub>
                      <m:r>
                        <a:rPr lang="en-US" b="0" i="1" smtClean="0">
                          <a:latin typeface="Cambria Math" panose="02040503050406030204" pitchFamily="18" charset="0"/>
                        </a:rPr>
                        <m:t> </m:t>
                      </m:r>
                    </m:oMath>
                  </m:oMathPara>
                </a14:m>
                <a:endParaRPr lang="en-US" dirty="0"/>
              </a:p>
            </p:txBody>
          </p:sp>
        </mc:Choice>
        <mc:Fallback xmlns="">
          <p:sp>
            <p:nvSpPr>
              <p:cNvPr id="25" name="TextBox 24">
                <a:extLst>
                  <a:ext uri="{FF2B5EF4-FFF2-40B4-BE49-F238E27FC236}">
                    <a16:creationId xmlns:a16="http://schemas.microsoft.com/office/drawing/2014/main" id="{6AF9C2E8-CE9F-45F6-9ADA-2858AC765480}"/>
                  </a:ext>
                </a:extLst>
              </p:cNvPr>
              <p:cNvSpPr txBox="1">
                <a:spLocks noRot="1" noChangeAspect="1" noMove="1" noResize="1" noEditPoints="1" noAdjustHandles="1" noChangeArrowheads="1" noChangeShapeType="1" noTextEdit="1"/>
              </p:cNvSpPr>
              <p:nvPr/>
            </p:nvSpPr>
            <p:spPr>
              <a:xfrm>
                <a:off x="1888901" y="5263499"/>
                <a:ext cx="2362122" cy="304122"/>
              </a:xfrm>
              <a:prstGeom prst="rect">
                <a:avLst/>
              </a:prstGeom>
              <a:blipFill>
                <a:blip r:embed="rId8"/>
                <a:stretch>
                  <a:fillRect l="-258" b="-22000"/>
                </a:stretch>
              </a:blipFill>
            </p:spPr>
            <p:txBody>
              <a:bodyPr/>
              <a:lstStyle/>
              <a:p>
                <a:r>
                  <a:rPr lang="en-US">
                    <a:noFill/>
                  </a:rPr>
                  <a:t> </a:t>
                </a:r>
              </a:p>
            </p:txBody>
          </p:sp>
        </mc:Fallback>
      </mc:AlternateContent>
      <p:pic>
        <p:nvPicPr>
          <p:cNvPr id="7" name="Audio 6">
            <a:hlinkClick r:id="" action="ppaction://media"/>
            <a:extLst>
              <a:ext uri="{FF2B5EF4-FFF2-40B4-BE49-F238E27FC236}">
                <a16:creationId xmlns:a16="http://schemas.microsoft.com/office/drawing/2014/main" id="{F0F1241F-35D4-4983-945F-A1927ECEDC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0324805"/>
      </p:ext>
    </p:extLst>
  </p:cSld>
  <p:clrMapOvr>
    <a:masterClrMapping/>
  </p:clrMapOvr>
  <mc:AlternateContent xmlns:mc="http://schemas.openxmlformats.org/markup-compatibility/2006">
    <mc:Choice xmlns:p14="http://schemas.microsoft.com/office/powerpoint/2010/main" Requires="p14">
      <p:transition spd="slow" p14:dur="2000" advTm="26082"/>
    </mc:Choice>
    <mc:Fallback>
      <p:transition spd="slow" advTm="2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CFB9-58D3-49ED-8A0A-EFE059314512}"/>
              </a:ext>
            </a:extLst>
          </p:cNvPr>
          <p:cNvSpPr>
            <a:spLocks noGrp="1"/>
          </p:cNvSpPr>
          <p:nvPr>
            <p:ph type="title"/>
          </p:nvPr>
        </p:nvSpPr>
        <p:spPr>
          <a:xfrm>
            <a:off x="617444" y="111871"/>
            <a:ext cx="7886700" cy="1325563"/>
          </a:xfrm>
        </p:spPr>
        <p:txBody>
          <a:bodyPr/>
          <a:lstStyle/>
          <a:p>
            <a:r>
              <a:rPr lang="en-US" dirty="0"/>
              <a:t>Compression analytic</a:t>
            </a:r>
          </a:p>
        </p:txBody>
      </p:sp>
      <p:sp>
        <p:nvSpPr>
          <p:cNvPr id="6" name="Slide Number Placeholder 5">
            <a:extLst>
              <a:ext uri="{FF2B5EF4-FFF2-40B4-BE49-F238E27FC236}">
                <a16:creationId xmlns:a16="http://schemas.microsoft.com/office/drawing/2014/main" id="{9C09CACA-D22C-44AD-BD96-F19E78D99646}"/>
              </a:ext>
            </a:extLst>
          </p:cNvPr>
          <p:cNvSpPr>
            <a:spLocks noGrp="1"/>
          </p:cNvSpPr>
          <p:nvPr>
            <p:ph type="sldNum" sz="quarter" idx="12"/>
          </p:nvPr>
        </p:nvSpPr>
        <p:spPr/>
        <p:txBody>
          <a:bodyPr/>
          <a:lstStyle/>
          <a:p>
            <a:fld id="{092552A5-1676-4338-8794-F2C241E2F684}" type="slidenum">
              <a:rPr lang="en-US" smtClean="0"/>
              <a:pPr/>
              <a:t>8</a:t>
            </a:fld>
            <a:endParaRPr lang="en-US" dirty="0"/>
          </a:p>
        </p:txBody>
      </p:sp>
      <p:sp>
        <p:nvSpPr>
          <p:cNvPr id="10" name="Content Placeholder 2">
            <a:extLst>
              <a:ext uri="{FF2B5EF4-FFF2-40B4-BE49-F238E27FC236}">
                <a16:creationId xmlns:a16="http://schemas.microsoft.com/office/drawing/2014/main" id="{B06039BB-FB2A-4E48-8090-3050DDD3F096}"/>
              </a:ext>
            </a:extLst>
          </p:cNvPr>
          <p:cNvSpPr txBox="1">
            <a:spLocks/>
          </p:cNvSpPr>
          <p:nvPr/>
        </p:nvSpPr>
        <p:spPr>
          <a:xfrm>
            <a:off x="287057" y="1524000"/>
            <a:ext cx="4019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NGramPPM[1]</a:t>
            </a:r>
          </a:p>
          <a:p>
            <a:pPr lvl="1"/>
            <a:r>
              <a:rPr lang="en-US" dirty="0"/>
              <a:t>Compression without the compression </a:t>
            </a:r>
          </a:p>
          <a:p>
            <a:pPr lvl="1"/>
            <a:r>
              <a:rPr lang="en-US" dirty="0"/>
              <a:t>Based on Prediction by Partial Matching (PPM)</a:t>
            </a:r>
          </a:p>
          <a:p>
            <a:pPr lvl="1"/>
            <a:r>
              <a:rPr lang="en-US" dirty="0"/>
              <a:t>Scores sequences based on similarities in statistical distribution compared to training data</a:t>
            </a:r>
          </a:p>
          <a:p>
            <a:pPr lvl="1"/>
            <a:endParaRPr lang="en-US" dirty="0"/>
          </a:p>
          <a:p>
            <a:pPr marL="0" indent="0">
              <a:buFont typeface="Arial" panose="020B0604020202020204" pitchFamily="34" charset="0"/>
              <a:buNone/>
            </a:pPr>
            <a:endParaRPr lang="en-US" dirty="0"/>
          </a:p>
        </p:txBody>
      </p:sp>
      <p:sp>
        <p:nvSpPr>
          <p:cNvPr id="9" name="Date Placeholder 3">
            <a:extLst>
              <a:ext uri="{FF2B5EF4-FFF2-40B4-BE49-F238E27FC236}">
                <a16:creationId xmlns:a16="http://schemas.microsoft.com/office/drawing/2014/main" id="{9BA57364-9D68-4200-BF5F-70146005DD1C}"/>
              </a:ext>
            </a:extLst>
          </p:cNvPr>
          <p:cNvSpPr txBox="1">
            <a:spLocks/>
          </p:cNvSpPr>
          <p:nvPr/>
        </p:nvSpPr>
        <p:spPr>
          <a:xfrm>
            <a:off x="761999" y="6356350"/>
            <a:ext cx="3396099"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 Bauer, Travis. “</a:t>
            </a:r>
            <a:r>
              <a:rPr lang="en-US" dirty="0" err="1"/>
              <a:t>NgramPPM</a:t>
            </a:r>
            <a:r>
              <a:rPr lang="en-US" dirty="0"/>
              <a:t>: Compression Analytics without Compression”.  Sandia National Laboratories. SAND2021-11185</a:t>
            </a:r>
          </a:p>
        </p:txBody>
      </p:sp>
      <p:pic>
        <p:nvPicPr>
          <p:cNvPr id="7" name="Picture 6">
            <a:extLst>
              <a:ext uri="{FF2B5EF4-FFF2-40B4-BE49-F238E27FC236}">
                <a16:creationId xmlns:a16="http://schemas.microsoft.com/office/drawing/2014/main" id="{B34A0EF2-C34B-4C5A-B6B8-422252C5E888}"/>
              </a:ext>
            </a:extLst>
          </p:cNvPr>
          <p:cNvPicPr>
            <a:picLocks noChangeAspect="1"/>
          </p:cNvPicPr>
          <p:nvPr/>
        </p:nvPicPr>
        <p:blipFill rotWithShape="1">
          <a:blip r:embed="rId5"/>
          <a:srcRect b="22163"/>
          <a:stretch/>
        </p:blipFill>
        <p:spPr>
          <a:xfrm>
            <a:off x="4837149" y="2066183"/>
            <a:ext cx="3623223" cy="1733992"/>
          </a:xfrm>
          <a:prstGeom prst="rect">
            <a:avLst/>
          </a:prstGeom>
        </p:spPr>
      </p:pic>
      <p:sp>
        <p:nvSpPr>
          <p:cNvPr id="11" name="TextBox 10">
            <a:extLst>
              <a:ext uri="{FF2B5EF4-FFF2-40B4-BE49-F238E27FC236}">
                <a16:creationId xmlns:a16="http://schemas.microsoft.com/office/drawing/2014/main" id="{C80FDCE9-B9CB-4576-BF3A-59EB7215A09A}"/>
              </a:ext>
            </a:extLst>
          </p:cNvPr>
          <p:cNvSpPr txBox="1"/>
          <p:nvPr/>
        </p:nvSpPr>
        <p:spPr>
          <a:xfrm>
            <a:off x="4607615" y="3644952"/>
            <a:ext cx="2038107" cy="738664"/>
          </a:xfrm>
          <a:prstGeom prst="rect">
            <a:avLst/>
          </a:prstGeom>
          <a:noFill/>
        </p:spPr>
        <p:txBody>
          <a:bodyPr wrap="square" rtlCol="0">
            <a:spAutoFit/>
          </a:bodyPr>
          <a:lstStyle/>
          <a:p>
            <a:r>
              <a:rPr lang="en-US" sz="1400" dirty="0"/>
              <a:t>Anomaly: </a:t>
            </a:r>
          </a:p>
          <a:p>
            <a:r>
              <a:rPr lang="en-US" sz="1400" dirty="0"/>
              <a:t>Motion vectors in video A cannot compress video B</a:t>
            </a:r>
          </a:p>
        </p:txBody>
      </p:sp>
      <p:sp>
        <p:nvSpPr>
          <p:cNvPr id="12" name="TextBox 11">
            <a:extLst>
              <a:ext uri="{FF2B5EF4-FFF2-40B4-BE49-F238E27FC236}">
                <a16:creationId xmlns:a16="http://schemas.microsoft.com/office/drawing/2014/main" id="{473460A8-0210-4C2F-AB70-1A16DDBB318F}"/>
              </a:ext>
            </a:extLst>
          </p:cNvPr>
          <p:cNvSpPr txBox="1"/>
          <p:nvPr/>
        </p:nvSpPr>
        <p:spPr>
          <a:xfrm>
            <a:off x="6769052" y="3644952"/>
            <a:ext cx="2310706" cy="738664"/>
          </a:xfrm>
          <a:prstGeom prst="rect">
            <a:avLst/>
          </a:prstGeom>
          <a:noFill/>
        </p:spPr>
        <p:txBody>
          <a:bodyPr wrap="square" rtlCol="0">
            <a:spAutoFit/>
          </a:bodyPr>
          <a:lstStyle/>
          <a:p>
            <a:r>
              <a:rPr lang="en-US" sz="1400" dirty="0"/>
              <a:t>Normal: </a:t>
            </a:r>
          </a:p>
          <a:p>
            <a:r>
              <a:rPr lang="en-US" sz="1400" dirty="0"/>
              <a:t>Motion vectors in video A can mostly compress video B</a:t>
            </a:r>
          </a:p>
        </p:txBody>
      </p:sp>
      <p:sp>
        <p:nvSpPr>
          <p:cNvPr id="13" name="TextBox 12">
            <a:extLst>
              <a:ext uri="{FF2B5EF4-FFF2-40B4-BE49-F238E27FC236}">
                <a16:creationId xmlns:a16="http://schemas.microsoft.com/office/drawing/2014/main" id="{77F892EE-8559-446E-9BDB-699F223C39C1}"/>
              </a:ext>
            </a:extLst>
          </p:cNvPr>
          <p:cNvSpPr txBox="1"/>
          <p:nvPr/>
        </p:nvSpPr>
        <p:spPr>
          <a:xfrm>
            <a:off x="4571027" y="1431975"/>
            <a:ext cx="4395157" cy="738664"/>
          </a:xfrm>
          <a:prstGeom prst="rect">
            <a:avLst/>
          </a:prstGeom>
          <a:noFill/>
        </p:spPr>
        <p:txBody>
          <a:bodyPr wrap="square" rtlCol="0">
            <a:spAutoFit/>
          </a:bodyPr>
          <a:lstStyle/>
          <a:p>
            <a:pPr algn="ctr"/>
            <a:r>
              <a:rPr lang="en-US" sz="1400" dirty="0"/>
              <a:t>Apply the data compression model </a:t>
            </a:r>
            <a:r>
              <a:rPr lang="en-US" sz="1400" b="1" i="1" dirty="0"/>
              <a:t>trained </a:t>
            </a:r>
            <a:r>
              <a:rPr lang="en-US" sz="1400" dirty="0"/>
              <a:t>on normal videos to compress (</a:t>
            </a:r>
            <a:r>
              <a:rPr lang="en-US" sz="1400" b="1" i="1" dirty="0"/>
              <a:t>test) </a:t>
            </a:r>
            <a:r>
              <a:rPr lang="en-US" sz="1400" dirty="0"/>
              <a:t>a new video. Compressed size of new video is an indication of anomaly or normal.  </a:t>
            </a:r>
          </a:p>
        </p:txBody>
      </p:sp>
      <p:pic>
        <p:nvPicPr>
          <p:cNvPr id="15" name="Audio 14">
            <a:hlinkClick r:id="" action="ppaction://media"/>
            <a:extLst>
              <a:ext uri="{FF2B5EF4-FFF2-40B4-BE49-F238E27FC236}">
                <a16:creationId xmlns:a16="http://schemas.microsoft.com/office/drawing/2014/main" id="{02713A78-0483-4767-9417-B4EF3C5822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251529"/>
      </p:ext>
    </p:extLst>
  </p:cSld>
  <p:clrMapOvr>
    <a:masterClrMapping/>
  </p:clrMapOvr>
  <mc:AlternateContent xmlns:mc="http://schemas.openxmlformats.org/markup-compatibility/2006">
    <mc:Choice xmlns:p14="http://schemas.microsoft.com/office/powerpoint/2010/main" Requires="p14">
      <p:transition spd="slow" p14:dur="2000" advTm="62597"/>
    </mc:Choice>
    <mc:Fallback>
      <p:transition spd="slow" advTm="6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CFB9-58D3-49ED-8A0A-EFE059314512}"/>
              </a:ext>
            </a:extLst>
          </p:cNvPr>
          <p:cNvSpPr>
            <a:spLocks noGrp="1"/>
          </p:cNvSpPr>
          <p:nvPr>
            <p:ph type="title"/>
          </p:nvPr>
        </p:nvSpPr>
        <p:spPr>
          <a:xfrm>
            <a:off x="617444" y="111871"/>
            <a:ext cx="7886700" cy="1325563"/>
          </a:xfrm>
        </p:spPr>
        <p:txBody>
          <a:bodyPr/>
          <a:lstStyle/>
          <a:p>
            <a:r>
              <a:rPr lang="en-US" dirty="0"/>
              <a:t>Compression analytic</a:t>
            </a:r>
          </a:p>
        </p:txBody>
      </p:sp>
      <p:sp>
        <p:nvSpPr>
          <p:cNvPr id="3" name="Content Placeholder 2">
            <a:extLst>
              <a:ext uri="{FF2B5EF4-FFF2-40B4-BE49-F238E27FC236}">
                <a16:creationId xmlns:a16="http://schemas.microsoft.com/office/drawing/2014/main" id="{6B67C497-C88C-4F83-B60E-750300199BF5}"/>
              </a:ext>
            </a:extLst>
          </p:cNvPr>
          <p:cNvSpPr>
            <a:spLocks noGrp="1"/>
          </p:cNvSpPr>
          <p:nvPr>
            <p:ph idx="1"/>
          </p:nvPr>
        </p:nvSpPr>
        <p:spPr>
          <a:xfrm>
            <a:off x="309160" y="1453985"/>
            <a:ext cx="4019550" cy="4351338"/>
          </a:xfrm>
        </p:spPr>
        <p:txBody>
          <a:bodyPr>
            <a:normAutofit/>
          </a:bodyPr>
          <a:lstStyle/>
          <a:p>
            <a:r>
              <a:rPr lang="en-US" dirty="0"/>
              <a:t>Train local NGramPPM models</a:t>
            </a:r>
          </a:p>
          <a:p>
            <a:pPr lvl="1"/>
            <a:r>
              <a:rPr lang="en-US" dirty="0"/>
              <a:t>Model per macroblock</a:t>
            </a:r>
          </a:p>
          <a:p>
            <a:r>
              <a:rPr lang="en-US" dirty="0"/>
              <a:t>Score macroblock sequences according to model</a:t>
            </a:r>
          </a:p>
          <a:p>
            <a:pPr lvl="1"/>
            <a:r>
              <a:rPr lang="en-US" dirty="0"/>
              <a:t>We assign scores at pixel level </a:t>
            </a:r>
          </a:p>
          <a:p>
            <a:pPr lvl="1"/>
            <a:r>
              <a:rPr lang="en-US" dirty="0"/>
              <a:t>Pixels with large scores are more anomalous</a:t>
            </a:r>
          </a:p>
        </p:txBody>
      </p:sp>
      <p:sp>
        <p:nvSpPr>
          <p:cNvPr id="6" name="Slide Number Placeholder 5">
            <a:extLst>
              <a:ext uri="{FF2B5EF4-FFF2-40B4-BE49-F238E27FC236}">
                <a16:creationId xmlns:a16="http://schemas.microsoft.com/office/drawing/2014/main" id="{9C09CACA-D22C-44AD-BD96-F19E78D99646}"/>
              </a:ext>
            </a:extLst>
          </p:cNvPr>
          <p:cNvSpPr>
            <a:spLocks noGrp="1"/>
          </p:cNvSpPr>
          <p:nvPr>
            <p:ph type="sldNum" sz="quarter" idx="12"/>
          </p:nvPr>
        </p:nvSpPr>
        <p:spPr/>
        <p:txBody>
          <a:bodyPr/>
          <a:lstStyle/>
          <a:p>
            <a:fld id="{092552A5-1676-4338-8794-F2C241E2F684}" type="slidenum">
              <a:rPr lang="en-US" smtClean="0"/>
              <a:pPr/>
              <a:t>9</a:t>
            </a:fld>
            <a:endParaRPr lang="en-US" dirty="0"/>
          </a:p>
        </p:txBody>
      </p:sp>
      <p:pic>
        <p:nvPicPr>
          <p:cNvPr id="9" name="Picture 8">
            <a:extLst>
              <a:ext uri="{FF2B5EF4-FFF2-40B4-BE49-F238E27FC236}">
                <a16:creationId xmlns:a16="http://schemas.microsoft.com/office/drawing/2014/main" id="{D9D39B5A-89D2-48BF-B1AE-3D4D28F5C2FD}"/>
              </a:ext>
            </a:extLst>
          </p:cNvPr>
          <p:cNvPicPr>
            <a:picLocks noChangeAspect="1"/>
          </p:cNvPicPr>
          <p:nvPr/>
        </p:nvPicPr>
        <p:blipFill rotWithShape="1">
          <a:blip r:embed="rId5">
            <a:extLst>
              <a:ext uri="{28A0092B-C50C-407E-A947-70E740481C1C}">
                <a14:useLocalDpi xmlns:a14="http://schemas.microsoft.com/office/drawing/2010/main" val="0"/>
              </a:ext>
            </a:extLst>
          </a:blip>
          <a:srcRect l="5556" t="9983" r="11111" b="6683"/>
          <a:stretch/>
        </p:blipFill>
        <p:spPr>
          <a:xfrm>
            <a:off x="338190" y="3925327"/>
            <a:ext cx="3920379" cy="2613586"/>
          </a:xfrm>
          <a:prstGeom prst="rect">
            <a:avLst/>
          </a:prstGeom>
        </p:spPr>
      </p:pic>
      <p:sp>
        <p:nvSpPr>
          <p:cNvPr id="18" name="TextBox 17">
            <a:extLst>
              <a:ext uri="{FF2B5EF4-FFF2-40B4-BE49-F238E27FC236}">
                <a16:creationId xmlns:a16="http://schemas.microsoft.com/office/drawing/2014/main" id="{E2B38E77-F630-4A56-8D4A-716F8FD4E7A9}"/>
              </a:ext>
            </a:extLst>
          </p:cNvPr>
          <p:cNvSpPr txBox="1"/>
          <p:nvPr/>
        </p:nvSpPr>
        <p:spPr>
          <a:xfrm>
            <a:off x="4306607" y="2311448"/>
            <a:ext cx="919842" cy="819662"/>
          </a:xfrm>
          <a:prstGeom prst="rect">
            <a:avLst/>
          </a:prstGeom>
          <a:solidFill>
            <a:schemeClr val="bg1"/>
          </a:solidFill>
          <a:ln>
            <a:solidFill>
              <a:schemeClr val="bg1"/>
            </a:solidFill>
          </a:ln>
        </p:spPr>
        <p:txBody>
          <a:bodyPr wrap="square" rtlCol="0">
            <a:spAutoFit/>
          </a:bodyPr>
          <a:lstStyle/>
          <a:p>
            <a:endParaRPr lang="en-US" dirty="0"/>
          </a:p>
        </p:txBody>
      </p:sp>
      <mc:AlternateContent xmlns:mc="http://schemas.openxmlformats.org/markup-compatibility/2006" xmlns:a14="http://schemas.microsoft.com/office/drawing/2010/main">
        <mc:Choice Requires="a14">
          <p:graphicFrame>
            <p:nvGraphicFramePr>
              <p:cNvPr id="16" name="Table 16">
                <a:extLst>
                  <a:ext uri="{FF2B5EF4-FFF2-40B4-BE49-F238E27FC236}">
                    <a16:creationId xmlns:a16="http://schemas.microsoft.com/office/drawing/2014/main" id="{2F11D76E-DB66-4DC9-8501-903D14F52B17}"/>
                  </a:ext>
                </a:extLst>
              </p:cNvPr>
              <p:cNvGraphicFramePr>
                <a:graphicFrameLocks noGrp="1"/>
              </p:cNvGraphicFramePr>
              <p:nvPr/>
            </p:nvGraphicFramePr>
            <p:xfrm>
              <a:off x="4259028" y="1595570"/>
              <a:ext cx="1392946" cy="1175973"/>
            </p:xfrm>
            <a:graphic>
              <a:graphicData uri="http://schemas.openxmlformats.org/drawingml/2006/table">
                <a:tbl>
                  <a:tblPr>
                    <a:tableStyleId>{073A0DAA-6AF3-43AB-8588-CEC1D06C72B9}</a:tableStyleId>
                  </a:tblPr>
                  <a:tblGrid>
                    <a:gridCol w="471424">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3962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dirty="0"/>
                        </a:p>
                      </a:txBody>
                      <a:tcPr>
                        <a:solidFill>
                          <a:schemeClr val="accent1">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Choice>
        <mc:Fallback xmlns="">
          <p:graphicFrame>
            <p:nvGraphicFramePr>
              <p:cNvPr id="16" name="Table 16">
                <a:extLst>
                  <a:ext uri="{FF2B5EF4-FFF2-40B4-BE49-F238E27FC236}">
                    <a16:creationId xmlns:a16="http://schemas.microsoft.com/office/drawing/2014/main" id="{2F11D76E-DB66-4DC9-8501-903D14F52B17}"/>
                  </a:ext>
                </a:extLst>
              </p:cNvPr>
              <p:cNvGraphicFramePr>
                <a:graphicFrameLocks noGrp="1"/>
              </p:cNvGraphicFramePr>
              <p:nvPr>
                <p:extLst>
                  <p:ext uri="{D42A27DB-BD31-4B8C-83A1-F6EECF244321}">
                    <p14:modId xmlns:p14="http://schemas.microsoft.com/office/powerpoint/2010/main" val="156370458"/>
                  </p:ext>
                </p:extLst>
              </p:nvPr>
            </p:nvGraphicFramePr>
            <p:xfrm>
              <a:off x="4259028" y="1595570"/>
              <a:ext cx="1392946" cy="1175973"/>
            </p:xfrm>
            <a:graphic>
              <a:graphicData uri="http://schemas.openxmlformats.org/drawingml/2006/table">
                <a:tbl>
                  <a:tblPr>
                    <a:tableStyleId>{073A0DAA-6AF3-43AB-8588-CEC1D06C72B9}</a:tableStyleId>
                  </a:tblPr>
                  <a:tblGrid>
                    <a:gridCol w="471424">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396229">
                    <a:tc>
                      <a:txBody>
                        <a:bodyPr/>
                        <a:lstStyle/>
                        <a:p>
                          <a:endParaRPr lang="en-US"/>
                        </a:p>
                      </a:txBody>
                      <a:tcPr>
                        <a:blipFill>
                          <a:blip r:embed="rId6"/>
                          <a:stretch>
                            <a:fillRect l="-1282" t="-1538" r="-197436" b="-201538"/>
                          </a:stretch>
                        </a:blip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16">
                <a:extLst>
                  <a:ext uri="{FF2B5EF4-FFF2-40B4-BE49-F238E27FC236}">
                    <a16:creationId xmlns:a16="http://schemas.microsoft.com/office/drawing/2014/main" id="{62626F60-3570-443A-9D62-CD24EBA5CDF4}"/>
                  </a:ext>
                </a:extLst>
              </p:cNvPr>
              <p:cNvGraphicFramePr>
                <a:graphicFrameLocks noGrp="1"/>
              </p:cNvGraphicFramePr>
              <p:nvPr/>
            </p:nvGraphicFramePr>
            <p:xfrm>
              <a:off x="4398761" y="1781339"/>
              <a:ext cx="1382283" cy="1175973"/>
            </p:xfrm>
            <a:graphic>
              <a:graphicData uri="http://schemas.openxmlformats.org/drawingml/2006/table">
                <a:tbl>
                  <a:tblPr>
                    <a:tableStyleId>{073A0DAA-6AF3-43AB-8588-CEC1D06C72B9}</a:tableStyleId>
                  </a:tblPr>
                  <a:tblGrid>
                    <a:gridCol w="460761">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3962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baseline="0" dirty="0"/>
                        </a:p>
                      </a:txBody>
                      <a:tcPr>
                        <a:solidFill>
                          <a:schemeClr val="accent1">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1376756365"/>
                      </a:ext>
                    </a:extLst>
                  </a:tr>
                </a:tbl>
              </a:graphicData>
            </a:graphic>
          </p:graphicFrame>
        </mc:Choice>
        <mc:Fallback xmlns="">
          <p:graphicFrame>
            <p:nvGraphicFramePr>
              <p:cNvPr id="26" name="Table 16">
                <a:extLst>
                  <a:ext uri="{FF2B5EF4-FFF2-40B4-BE49-F238E27FC236}">
                    <a16:creationId xmlns:a16="http://schemas.microsoft.com/office/drawing/2014/main" id="{62626F60-3570-443A-9D62-CD24EBA5CDF4}"/>
                  </a:ext>
                </a:extLst>
              </p:cNvPr>
              <p:cNvGraphicFramePr>
                <a:graphicFrameLocks noGrp="1"/>
              </p:cNvGraphicFramePr>
              <p:nvPr>
                <p:extLst>
                  <p:ext uri="{D42A27DB-BD31-4B8C-83A1-F6EECF244321}">
                    <p14:modId xmlns:p14="http://schemas.microsoft.com/office/powerpoint/2010/main" val="3206524984"/>
                  </p:ext>
                </p:extLst>
              </p:nvPr>
            </p:nvGraphicFramePr>
            <p:xfrm>
              <a:off x="4398761" y="1781339"/>
              <a:ext cx="1382283" cy="1175973"/>
            </p:xfrm>
            <a:graphic>
              <a:graphicData uri="http://schemas.openxmlformats.org/drawingml/2006/table">
                <a:tbl>
                  <a:tblPr>
                    <a:tableStyleId>{073A0DAA-6AF3-43AB-8588-CEC1D06C72B9}</a:tableStyleId>
                  </a:tblPr>
                  <a:tblGrid>
                    <a:gridCol w="460761">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396229">
                    <a:tc>
                      <a:txBody>
                        <a:bodyPr/>
                        <a:lstStyle/>
                        <a:p>
                          <a:endParaRPr lang="en-US"/>
                        </a:p>
                      </a:txBody>
                      <a:tcPr>
                        <a:blipFill>
                          <a:blip r:embed="rId7"/>
                          <a:stretch>
                            <a:fillRect l="-1316" t="-1538" r="-202632" b="-201538"/>
                          </a:stretch>
                        </a:blip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137675636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e 16">
                <a:extLst>
                  <a:ext uri="{FF2B5EF4-FFF2-40B4-BE49-F238E27FC236}">
                    <a16:creationId xmlns:a16="http://schemas.microsoft.com/office/drawing/2014/main" id="{3DE10A64-DF04-474E-A1E0-C379361B9900}"/>
                  </a:ext>
                </a:extLst>
              </p:cNvPr>
              <p:cNvGraphicFramePr>
                <a:graphicFrameLocks noGrp="1"/>
              </p:cNvGraphicFramePr>
              <p:nvPr/>
            </p:nvGraphicFramePr>
            <p:xfrm>
              <a:off x="4555072" y="1942605"/>
              <a:ext cx="1382283" cy="1232880"/>
            </p:xfrm>
            <a:graphic>
              <a:graphicData uri="http://schemas.openxmlformats.org/drawingml/2006/table">
                <a:tbl>
                  <a:tblPr>
                    <a:tableStyleId>{073A0DAA-6AF3-43AB-8588-CEC1D06C72B9}</a:tableStyleId>
                  </a:tblPr>
                  <a:tblGrid>
                    <a:gridCol w="460761">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b="0" i="1" baseline="-25000" dirty="0">
                            <a:latin typeface="Cambria Math" panose="02040503050406030204" pitchFamily="18" charset="0"/>
                          </a:endParaRPr>
                        </a:p>
                        <a:p>
                          <a:endParaRPr lang="en-US" baseline="-25000" dirty="0"/>
                        </a:p>
                      </a:txBody>
                      <a:tcPr>
                        <a:solidFill>
                          <a:schemeClr val="accent1">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50000"/>
                          </a:schemeClr>
                        </a:solidFill>
                      </a:tcPr>
                    </a:tc>
                    <a:extLst>
                      <a:ext uri="{0D108BD9-81ED-4DB2-BD59-A6C34878D82A}">
                        <a16:rowId xmlns:a16="http://schemas.microsoft.com/office/drawing/2014/main" val="1376756365"/>
                      </a:ext>
                    </a:extLst>
                  </a:tr>
                </a:tbl>
              </a:graphicData>
            </a:graphic>
          </p:graphicFrame>
        </mc:Choice>
        <mc:Fallback xmlns="">
          <p:graphicFrame>
            <p:nvGraphicFramePr>
              <p:cNvPr id="27" name="Table 16">
                <a:extLst>
                  <a:ext uri="{FF2B5EF4-FFF2-40B4-BE49-F238E27FC236}">
                    <a16:creationId xmlns:a16="http://schemas.microsoft.com/office/drawing/2014/main" id="{3DE10A64-DF04-474E-A1E0-C379361B9900}"/>
                  </a:ext>
                </a:extLst>
              </p:cNvPr>
              <p:cNvGraphicFramePr>
                <a:graphicFrameLocks noGrp="1"/>
              </p:cNvGraphicFramePr>
              <p:nvPr>
                <p:extLst>
                  <p:ext uri="{D42A27DB-BD31-4B8C-83A1-F6EECF244321}">
                    <p14:modId xmlns:p14="http://schemas.microsoft.com/office/powerpoint/2010/main" val="180750239"/>
                  </p:ext>
                </p:extLst>
              </p:nvPr>
            </p:nvGraphicFramePr>
            <p:xfrm>
              <a:off x="4555072" y="1942605"/>
              <a:ext cx="1382283" cy="1232880"/>
            </p:xfrm>
            <a:graphic>
              <a:graphicData uri="http://schemas.openxmlformats.org/drawingml/2006/table">
                <a:tbl>
                  <a:tblPr>
                    <a:tableStyleId>{073A0DAA-6AF3-43AB-8588-CEC1D06C72B9}</a:tableStyleId>
                  </a:tblPr>
                  <a:tblGrid>
                    <a:gridCol w="460761">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453136">
                    <a:tc>
                      <a:txBody>
                        <a:bodyPr/>
                        <a:lstStyle/>
                        <a:p>
                          <a:endParaRPr lang="en-US"/>
                        </a:p>
                      </a:txBody>
                      <a:tcPr>
                        <a:blipFill>
                          <a:blip r:embed="rId8"/>
                          <a:stretch>
                            <a:fillRect l="-1316" t="-1333" r="-202632" b="-173333"/>
                          </a:stretch>
                        </a:blip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50000"/>
                          </a:schemeClr>
                        </a:solidFill>
                      </a:tcPr>
                    </a:tc>
                    <a:extLst>
                      <a:ext uri="{0D108BD9-81ED-4DB2-BD59-A6C34878D82A}">
                        <a16:rowId xmlns:a16="http://schemas.microsoft.com/office/drawing/2014/main" val="1376756365"/>
                      </a:ext>
                    </a:extLst>
                  </a:tr>
                </a:tbl>
              </a:graphicData>
            </a:graphic>
          </p:graphicFrame>
        </mc:Fallback>
      </mc:AlternateContent>
      <p:sp>
        <p:nvSpPr>
          <p:cNvPr id="14" name="Rectangle: Rounded Corners 13">
            <a:extLst>
              <a:ext uri="{FF2B5EF4-FFF2-40B4-BE49-F238E27FC236}">
                <a16:creationId xmlns:a16="http://schemas.microsoft.com/office/drawing/2014/main" id="{2E3BC14A-88B2-4C0A-8804-39B87C5B44BF}"/>
              </a:ext>
            </a:extLst>
          </p:cNvPr>
          <p:cNvSpPr/>
          <p:nvPr/>
        </p:nvSpPr>
        <p:spPr>
          <a:xfrm>
            <a:off x="6308308" y="2508733"/>
            <a:ext cx="533400" cy="365125"/>
          </a:xfrm>
          <a:prstGeom prst="round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0</a:t>
            </a:r>
          </a:p>
        </p:txBody>
      </p:sp>
      <p:sp>
        <p:nvSpPr>
          <p:cNvPr id="41" name="Rectangle: Rounded Corners 40">
            <a:extLst>
              <a:ext uri="{FF2B5EF4-FFF2-40B4-BE49-F238E27FC236}">
                <a16:creationId xmlns:a16="http://schemas.microsoft.com/office/drawing/2014/main" id="{C9136AC7-44E2-4D02-8584-1211A639E1C7}"/>
              </a:ext>
            </a:extLst>
          </p:cNvPr>
          <p:cNvSpPr/>
          <p:nvPr/>
        </p:nvSpPr>
        <p:spPr>
          <a:xfrm>
            <a:off x="6308308" y="2948877"/>
            <a:ext cx="533400" cy="365125"/>
          </a:xfrm>
          <a:prstGeom prst="roundRect">
            <a:avLst/>
          </a:prstGeom>
          <a:solidFill>
            <a:srgbClr val="9DC3E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1</a:t>
            </a:r>
          </a:p>
        </p:txBody>
      </p:sp>
      <p:cxnSp>
        <p:nvCxnSpPr>
          <p:cNvPr id="62" name="Straight Arrow Connector 61">
            <a:extLst>
              <a:ext uri="{FF2B5EF4-FFF2-40B4-BE49-F238E27FC236}">
                <a16:creationId xmlns:a16="http://schemas.microsoft.com/office/drawing/2014/main" id="{1AB0451A-7941-43FA-B910-E357EEBCFC61}"/>
              </a:ext>
            </a:extLst>
          </p:cNvPr>
          <p:cNvCxnSpPr>
            <a:cxnSpLocks/>
          </p:cNvCxnSpPr>
          <p:nvPr/>
        </p:nvCxnSpPr>
        <p:spPr>
          <a:xfrm>
            <a:off x="5105400" y="2311448"/>
            <a:ext cx="1157086" cy="714628"/>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76D9537-6A8F-4604-B9DA-67F1EDE9A3EC}"/>
              </a:ext>
            </a:extLst>
          </p:cNvPr>
          <p:cNvCxnSpPr>
            <a:cxnSpLocks/>
            <a:endCxn id="14" idx="1"/>
          </p:cNvCxnSpPr>
          <p:nvPr/>
        </p:nvCxnSpPr>
        <p:spPr>
          <a:xfrm>
            <a:off x="4947659" y="2174837"/>
            <a:ext cx="1360649" cy="516459"/>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Rectangle: Rounded Corners 85">
            <a:extLst>
              <a:ext uri="{FF2B5EF4-FFF2-40B4-BE49-F238E27FC236}">
                <a16:creationId xmlns:a16="http://schemas.microsoft.com/office/drawing/2014/main" id="{69B38CCF-5D01-4083-BA36-452B84387998}"/>
              </a:ext>
            </a:extLst>
          </p:cNvPr>
          <p:cNvSpPr/>
          <p:nvPr/>
        </p:nvSpPr>
        <p:spPr>
          <a:xfrm>
            <a:off x="4109403" y="1228695"/>
            <a:ext cx="1960997" cy="2438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a:extLst>
              <a:ext uri="{FF2B5EF4-FFF2-40B4-BE49-F238E27FC236}">
                <a16:creationId xmlns:a16="http://schemas.microsoft.com/office/drawing/2014/main" id="{5AF62E62-31C2-4F33-A849-2A7D370A3F79}"/>
              </a:ext>
            </a:extLst>
          </p:cNvPr>
          <p:cNvCxnSpPr>
            <a:cxnSpLocks/>
          </p:cNvCxnSpPr>
          <p:nvPr/>
        </p:nvCxnSpPr>
        <p:spPr>
          <a:xfrm>
            <a:off x="5750937" y="3131110"/>
            <a:ext cx="501482" cy="535985"/>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705C5A4F-8450-45EA-AA0E-B5F0636B8BE0}"/>
              </a:ext>
            </a:extLst>
          </p:cNvPr>
          <p:cNvSpPr/>
          <p:nvPr/>
        </p:nvSpPr>
        <p:spPr>
          <a:xfrm>
            <a:off x="6308308" y="3611434"/>
            <a:ext cx="533400" cy="365125"/>
          </a:xfrm>
          <a:prstGeom prst="roundRect">
            <a:avLst/>
          </a:prstGeom>
          <a:solidFill>
            <a:srgbClr val="76717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n</a:t>
            </a: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56D02DE0-66EC-4CAB-8FBB-D02320C869FB}"/>
                  </a:ext>
                </a:extLst>
              </p:cNvPr>
              <p:cNvSpPr txBox="1"/>
              <p:nvPr/>
            </p:nvSpPr>
            <p:spPr>
              <a:xfrm rot="5400000">
                <a:off x="6532228" y="3321548"/>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93" name="TextBox 92">
                <a:extLst>
                  <a:ext uri="{FF2B5EF4-FFF2-40B4-BE49-F238E27FC236}">
                    <a16:creationId xmlns:a16="http://schemas.microsoft.com/office/drawing/2014/main" id="{56D02DE0-66EC-4CAB-8FBB-D02320C869FB}"/>
                  </a:ext>
                </a:extLst>
              </p:cNvPr>
              <p:cNvSpPr txBox="1">
                <a:spLocks noRot="1" noChangeAspect="1" noMove="1" noResize="1" noEditPoints="1" noAdjustHandles="1" noChangeArrowheads="1" noChangeShapeType="1" noTextEdit="1"/>
              </p:cNvSpPr>
              <p:nvPr/>
            </p:nvSpPr>
            <p:spPr>
              <a:xfrm rot="5400000">
                <a:off x="6532228" y="3321548"/>
                <a:ext cx="226023" cy="27699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2" name="Table 16">
                <a:extLst>
                  <a:ext uri="{FF2B5EF4-FFF2-40B4-BE49-F238E27FC236}">
                    <a16:creationId xmlns:a16="http://schemas.microsoft.com/office/drawing/2014/main" id="{E61F9090-BDFF-4910-932A-4CB040928BA4}"/>
                  </a:ext>
                </a:extLst>
              </p:cNvPr>
              <p:cNvGraphicFramePr>
                <a:graphicFrameLocks noGrp="1"/>
              </p:cNvGraphicFramePr>
              <p:nvPr/>
            </p:nvGraphicFramePr>
            <p:xfrm>
              <a:off x="7152240" y="1647835"/>
              <a:ext cx="1392946" cy="1175973"/>
            </p:xfrm>
            <a:graphic>
              <a:graphicData uri="http://schemas.openxmlformats.org/drawingml/2006/table">
                <a:tbl>
                  <a:tblPr>
                    <a:tableStyleId>{073A0DAA-6AF3-43AB-8588-CEC1D06C72B9}</a:tableStyleId>
                  </a:tblPr>
                  <a:tblGrid>
                    <a:gridCol w="471424">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3962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dirty="0"/>
                        </a:p>
                      </a:txBody>
                      <a:tcPr>
                        <a:solidFill>
                          <a:schemeClr val="accent1">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Choice>
        <mc:Fallback xmlns="">
          <p:graphicFrame>
            <p:nvGraphicFramePr>
              <p:cNvPr id="102" name="Table 16">
                <a:extLst>
                  <a:ext uri="{FF2B5EF4-FFF2-40B4-BE49-F238E27FC236}">
                    <a16:creationId xmlns:a16="http://schemas.microsoft.com/office/drawing/2014/main" id="{E61F9090-BDFF-4910-932A-4CB040928BA4}"/>
                  </a:ext>
                </a:extLst>
              </p:cNvPr>
              <p:cNvGraphicFramePr>
                <a:graphicFrameLocks noGrp="1"/>
              </p:cNvGraphicFramePr>
              <p:nvPr>
                <p:extLst>
                  <p:ext uri="{D42A27DB-BD31-4B8C-83A1-F6EECF244321}">
                    <p14:modId xmlns:p14="http://schemas.microsoft.com/office/powerpoint/2010/main" val="3720031206"/>
                  </p:ext>
                </p:extLst>
              </p:nvPr>
            </p:nvGraphicFramePr>
            <p:xfrm>
              <a:off x="7152240" y="1647835"/>
              <a:ext cx="1392946" cy="1175973"/>
            </p:xfrm>
            <a:graphic>
              <a:graphicData uri="http://schemas.openxmlformats.org/drawingml/2006/table">
                <a:tbl>
                  <a:tblPr>
                    <a:tableStyleId>{073A0DAA-6AF3-43AB-8588-CEC1D06C72B9}</a:tableStyleId>
                  </a:tblPr>
                  <a:tblGrid>
                    <a:gridCol w="471424">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396229">
                    <a:tc>
                      <a:txBody>
                        <a:bodyPr/>
                        <a:lstStyle/>
                        <a:p>
                          <a:endParaRPr lang="en-US"/>
                        </a:p>
                      </a:txBody>
                      <a:tcPr>
                        <a:blipFill>
                          <a:blip r:embed="rId10"/>
                          <a:stretch>
                            <a:fillRect l="-1282" t="-1538" r="-196154" b="-201538"/>
                          </a:stretch>
                        </a:blip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3" name="Table 16">
                <a:extLst>
                  <a:ext uri="{FF2B5EF4-FFF2-40B4-BE49-F238E27FC236}">
                    <a16:creationId xmlns:a16="http://schemas.microsoft.com/office/drawing/2014/main" id="{9598281D-8567-4F05-91DD-C1C5DD4FD19A}"/>
                  </a:ext>
                </a:extLst>
              </p:cNvPr>
              <p:cNvGraphicFramePr>
                <a:graphicFrameLocks noGrp="1"/>
              </p:cNvGraphicFramePr>
              <p:nvPr/>
            </p:nvGraphicFramePr>
            <p:xfrm>
              <a:off x="7291973" y="1833604"/>
              <a:ext cx="1382283" cy="1175973"/>
            </p:xfrm>
            <a:graphic>
              <a:graphicData uri="http://schemas.openxmlformats.org/drawingml/2006/table">
                <a:tbl>
                  <a:tblPr>
                    <a:tableStyleId>{073A0DAA-6AF3-43AB-8588-CEC1D06C72B9}</a:tableStyleId>
                  </a:tblPr>
                  <a:tblGrid>
                    <a:gridCol w="460761">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3962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baseline="0" dirty="0"/>
                        </a:p>
                      </a:txBody>
                      <a:tcPr>
                        <a:solidFill>
                          <a:schemeClr val="accent1">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1376756365"/>
                      </a:ext>
                    </a:extLst>
                  </a:tr>
                </a:tbl>
              </a:graphicData>
            </a:graphic>
          </p:graphicFrame>
        </mc:Choice>
        <mc:Fallback xmlns="">
          <p:graphicFrame>
            <p:nvGraphicFramePr>
              <p:cNvPr id="103" name="Table 16">
                <a:extLst>
                  <a:ext uri="{FF2B5EF4-FFF2-40B4-BE49-F238E27FC236}">
                    <a16:creationId xmlns:a16="http://schemas.microsoft.com/office/drawing/2014/main" id="{9598281D-8567-4F05-91DD-C1C5DD4FD19A}"/>
                  </a:ext>
                </a:extLst>
              </p:cNvPr>
              <p:cNvGraphicFramePr>
                <a:graphicFrameLocks noGrp="1"/>
              </p:cNvGraphicFramePr>
              <p:nvPr>
                <p:extLst>
                  <p:ext uri="{D42A27DB-BD31-4B8C-83A1-F6EECF244321}">
                    <p14:modId xmlns:p14="http://schemas.microsoft.com/office/powerpoint/2010/main" val="1400788233"/>
                  </p:ext>
                </p:extLst>
              </p:nvPr>
            </p:nvGraphicFramePr>
            <p:xfrm>
              <a:off x="7291973" y="1833604"/>
              <a:ext cx="1382283" cy="1175973"/>
            </p:xfrm>
            <a:graphic>
              <a:graphicData uri="http://schemas.openxmlformats.org/drawingml/2006/table">
                <a:tbl>
                  <a:tblPr>
                    <a:tableStyleId>{073A0DAA-6AF3-43AB-8588-CEC1D06C72B9}</a:tableStyleId>
                  </a:tblPr>
                  <a:tblGrid>
                    <a:gridCol w="460761">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396229">
                    <a:tc>
                      <a:txBody>
                        <a:bodyPr/>
                        <a:lstStyle/>
                        <a:p>
                          <a:endParaRPr lang="en-US"/>
                        </a:p>
                      </a:txBody>
                      <a:tcPr>
                        <a:blipFill>
                          <a:blip r:embed="rId11"/>
                          <a:stretch>
                            <a:fillRect l="-1316" t="-1538" r="-202632" b="-201538"/>
                          </a:stretch>
                        </a:blip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137675636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4" name="Table 16">
                <a:extLst>
                  <a:ext uri="{FF2B5EF4-FFF2-40B4-BE49-F238E27FC236}">
                    <a16:creationId xmlns:a16="http://schemas.microsoft.com/office/drawing/2014/main" id="{CBA3444B-898A-4B1F-8932-6EA609B913C4}"/>
                  </a:ext>
                </a:extLst>
              </p:cNvPr>
              <p:cNvGraphicFramePr>
                <a:graphicFrameLocks noGrp="1"/>
              </p:cNvGraphicFramePr>
              <p:nvPr/>
            </p:nvGraphicFramePr>
            <p:xfrm>
              <a:off x="7448284" y="1994870"/>
              <a:ext cx="1382283" cy="1232880"/>
            </p:xfrm>
            <a:graphic>
              <a:graphicData uri="http://schemas.openxmlformats.org/drawingml/2006/table">
                <a:tbl>
                  <a:tblPr>
                    <a:tableStyleId>{073A0DAA-6AF3-43AB-8588-CEC1D06C72B9}</a:tableStyleId>
                  </a:tblPr>
                  <a:tblGrid>
                    <a:gridCol w="460761">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ub>
                                </m:sSub>
                              </m:oMath>
                            </m:oMathPara>
                          </a14:m>
                          <a:endParaRPr lang="en-US" b="0" i="1" baseline="-25000" dirty="0">
                            <a:latin typeface="Cambria Math" panose="02040503050406030204" pitchFamily="18" charset="0"/>
                          </a:endParaRPr>
                        </a:p>
                        <a:p>
                          <a:endParaRPr lang="en-US" baseline="-25000" dirty="0"/>
                        </a:p>
                      </a:txBody>
                      <a:tcPr>
                        <a:solidFill>
                          <a:schemeClr val="accent1">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5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Choice>
        <mc:Fallback xmlns="">
          <p:graphicFrame>
            <p:nvGraphicFramePr>
              <p:cNvPr id="104" name="Table 16">
                <a:extLst>
                  <a:ext uri="{FF2B5EF4-FFF2-40B4-BE49-F238E27FC236}">
                    <a16:creationId xmlns:a16="http://schemas.microsoft.com/office/drawing/2014/main" id="{CBA3444B-898A-4B1F-8932-6EA609B913C4}"/>
                  </a:ext>
                </a:extLst>
              </p:cNvPr>
              <p:cNvGraphicFramePr>
                <a:graphicFrameLocks noGrp="1"/>
              </p:cNvGraphicFramePr>
              <p:nvPr>
                <p:extLst>
                  <p:ext uri="{D42A27DB-BD31-4B8C-83A1-F6EECF244321}">
                    <p14:modId xmlns:p14="http://schemas.microsoft.com/office/powerpoint/2010/main" val="4215933839"/>
                  </p:ext>
                </p:extLst>
              </p:nvPr>
            </p:nvGraphicFramePr>
            <p:xfrm>
              <a:off x="7448284" y="1994870"/>
              <a:ext cx="1382283" cy="1232880"/>
            </p:xfrm>
            <a:graphic>
              <a:graphicData uri="http://schemas.openxmlformats.org/drawingml/2006/table">
                <a:tbl>
                  <a:tblPr>
                    <a:tableStyleId>{073A0DAA-6AF3-43AB-8588-CEC1D06C72B9}</a:tableStyleId>
                  </a:tblPr>
                  <a:tblGrid>
                    <a:gridCol w="460761">
                      <a:extLst>
                        <a:ext uri="{9D8B030D-6E8A-4147-A177-3AD203B41FA5}">
                          <a16:colId xmlns:a16="http://schemas.microsoft.com/office/drawing/2014/main" val="799244667"/>
                        </a:ext>
                      </a:extLst>
                    </a:gridCol>
                    <a:gridCol w="460761">
                      <a:extLst>
                        <a:ext uri="{9D8B030D-6E8A-4147-A177-3AD203B41FA5}">
                          <a16:colId xmlns:a16="http://schemas.microsoft.com/office/drawing/2014/main" val="3133322094"/>
                        </a:ext>
                      </a:extLst>
                    </a:gridCol>
                    <a:gridCol w="460761">
                      <a:extLst>
                        <a:ext uri="{9D8B030D-6E8A-4147-A177-3AD203B41FA5}">
                          <a16:colId xmlns:a16="http://schemas.microsoft.com/office/drawing/2014/main" val="1817576344"/>
                        </a:ext>
                      </a:extLst>
                    </a:gridCol>
                  </a:tblGrid>
                  <a:tr h="453136">
                    <a:tc>
                      <a:txBody>
                        <a:bodyPr/>
                        <a:lstStyle/>
                        <a:p>
                          <a:endParaRPr lang="en-US"/>
                        </a:p>
                      </a:txBody>
                      <a:tcPr>
                        <a:blipFill>
                          <a:blip r:embed="rId12"/>
                          <a:stretch>
                            <a:fillRect l="-1316" t="-1333" r="-202632" b="-173333"/>
                          </a:stretch>
                        </a:blip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rgbClr val="D0CECE"/>
                        </a:solidFill>
                      </a:tcPr>
                    </a:tc>
                    <a:extLst>
                      <a:ext uri="{0D108BD9-81ED-4DB2-BD59-A6C34878D82A}">
                        <a16:rowId xmlns:a16="http://schemas.microsoft.com/office/drawing/2014/main" val="2069786758"/>
                      </a:ext>
                    </a:extLst>
                  </a:tr>
                  <a:tr h="38987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389872">
                    <a:tc>
                      <a:txBody>
                        <a:bodyPr/>
                        <a:lstStyle/>
                        <a:p>
                          <a:endParaRPr lang="en-US" dirty="0"/>
                        </a:p>
                      </a:txBody>
                      <a:tcPr>
                        <a:solidFill>
                          <a:schemeClr val="bg2">
                            <a:lumMod val="5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1376756365"/>
                      </a:ext>
                    </a:extLst>
                  </a:tr>
                </a:tbl>
              </a:graphicData>
            </a:graphic>
          </p:graphicFrame>
        </mc:Fallback>
      </mc:AlternateContent>
      <p:sp>
        <p:nvSpPr>
          <p:cNvPr id="105" name="TextBox 104">
            <a:extLst>
              <a:ext uri="{FF2B5EF4-FFF2-40B4-BE49-F238E27FC236}">
                <a16:creationId xmlns:a16="http://schemas.microsoft.com/office/drawing/2014/main" id="{7F73D294-6673-403B-B398-650405F78051}"/>
              </a:ext>
            </a:extLst>
          </p:cNvPr>
          <p:cNvSpPr txBox="1"/>
          <p:nvPr/>
        </p:nvSpPr>
        <p:spPr>
          <a:xfrm>
            <a:off x="7359507" y="1282125"/>
            <a:ext cx="1185679" cy="369332"/>
          </a:xfrm>
          <a:prstGeom prst="rect">
            <a:avLst/>
          </a:prstGeom>
          <a:noFill/>
        </p:spPr>
        <p:txBody>
          <a:bodyPr wrap="square" rtlCol="0">
            <a:spAutoFit/>
          </a:bodyPr>
          <a:lstStyle/>
          <a:p>
            <a:pPr algn="ctr"/>
            <a:r>
              <a:rPr lang="en-US" dirty="0">
                <a:solidFill>
                  <a:srgbClr val="0920F7"/>
                </a:solidFill>
              </a:rPr>
              <a:t>Test</a:t>
            </a:r>
          </a:p>
        </p:txBody>
      </p:sp>
      <p:sp>
        <p:nvSpPr>
          <p:cNvPr id="109" name="TextBox 108">
            <a:extLst>
              <a:ext uri="{FF2B5EF4-FFF2-40B4-BE49-F238E27FC236}">
                <a16:creationId xmlns:a16="http://schemas.microsoft.com/office/drawing/2014/main" id="{197DE9CA-6F4B-46C2-9AE1-C57E2E9F8643}"/>
              </a:ext>
            </a:extLst>
          </p:cNvPr>
          <p:cNvSpPr txBox="1"/>
          <p:nvPr/>
        </p:nvSpPr>
        <p:spPr>
          <a:xfrm>
            <a:off x="4486816" y="1248229"/>
            <a:ext cx="1185679" cy="369332"/>
          </a:xfrm>
          <a:prstGeom prst="rect">
            <a:avLst/>
          </a:prstGeom>
          <a:noFill/>
        </p:spPr>
        <p:txBody>
          <a:bodyPr wrap="square" rtlCol="0">
            <a:spAutoFit/>
          </a:bodyPr>
          <a:lstStyle/>
          <a:p>
            <a:pPr algn="ctr"/>
            <a:r>
              <a:rPr lang="en-US" dirty="0"/>
              <a:t>Train</a:t>
            </a:r>
          </a:p>
        </p:txBody>
      </p:sp>
      <p:sp>
        <p:nvSpPr>
          <p:cNvPr id="110" name="Rectangle: Rounded Corners 109">
            <a:extLst>
              <a:ext uri="{FF2B5EF4-FFF2-40B4-BE49-F238E27FC236}">
                <a16:creationId xmlns:a16="http://schemas.microsoft.com/office/drawing/2014/main" id="{06D869EB-7DC4-4676-A809-1CC9BDECC3C0}"/>
              </a:ext>
            </a:extLst>
          </p:cNvPr>
          <p:cNvSpPr/>
          <p:nvPr/>
        </p:nvSpPr>
        <p:spPr>
          <a:xfrm>
            <a:off x="6976909" y="1230633"/>
            <a:ext cx="1960997" cy="2438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Arrow Connector 110">
            <a:extLst>
              <a:ext uri="{FF2B5EF4-FFF2-40B4-BE49-F238E27FC236}">
                <a16:creationId xmlns:a16="http://schemas.microsoft.com/office/drawing/2014/main" id="{A0D41D5F-A4F3-4777-AF5A-4F06016B2507}"/>
              </a:ext>
            </a:extLst>
          </p:cNvPr>
          <p:cNvCxnSpPr>
            <a:cxnSpLocks/>
          </p:cNvCxnSpPr>
          <p:nvPr/>
        </p:nvCxnSpPr>
        <p:spPr>
          <a:xfrm flipH="1">
            <a:off x="6864698" y="2366137"/>
            <a:ext cx="883519" cy="647628"/>
          </a:xfrm>
          <a:prstGeom prst="straightConnector1">
            <a:avLst/>
          </a:prstGeom>
          <a:ln w="19050">
            <a:solidFill>
              <a:srgbClr val="0920F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A19D3D7F-101E-4B90-AEF4-04C3ADEDBD7B}"/>
              </a:ext>
            </a:extLst>
          </p:cNvPr>
          <p:cNvCxnSpPr>
            <a:cxnSpLocks/>
            <a:endCxn id="14" idx="3"/>
          </p:cNvCxnSpPr>
          <p:nvPr/>
        </p:nvCxnSpPr>
        <p:spPr>
          <a:xfrm flipH="1">
            <a:off x="6841708" y="2152114"/>
            <a:ext cx="1238404" cy="539182"/>
          </a:xfrm>
          <a:prstGeom prst="straightConnector1">
            <a:avLst/>
          </a:prstGeom>
          <a:ln w="19050">
            <a:solidFill>
              <a:srgbClr val="0920F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5A59AC6-191C-466B-A6F5-51F8E0D9CEA6}"/>
              </a:ext>
            </a:extLst>
          </p:cNvPr>
          <p:cNvCxnSpPr>
            <a:cxnSpLocks/>
          </p:cNvCxnSpPr>
          <p:nvPr/>
        </p:nvCxnSpPr>
        <p:spPr>
          <a:xfrm flipH="1">
            <a:off x="6912968" y="3131110"/>
            <a:ext cx="707032" cy="595781"/>
          </a:xfrm>
          <a:prstGeom prst="straightConnector1">
            <a:avLst/>
          </a:prstGeom>
          <a:ln w="19050">
            <a:solidFill>
              <a:srgbClr val="0920F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404B31D6-8460-40CB-A114-D53538459EBE}"/>
              </a:ext>
            </a:extLst>
          </p:cNvPr>
          <p:cNvSpPr/>
          <p:nvPr/>
        </p:nvSpPr>
        <p:spPr>
          <a:xfrm rot="16200000">
            <a:off x="5293795" y="4201378"/>
            <a:ext cx="2419435" cy="25766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128" name="Table 16">
                <a:extLst>
                  <a:ext uri="{FF2B5EF4-FFF2-40B4-BE49-F238E27FC236}">
                    <a16:creationId xmlns:a16="http://schemas.microsoft.com/office/drawing/2014/main" id="{DC3DB650-EC80-403F-8FB3-BB0147435911}"/>
                  </a:ext>
                </a:extLst>
              </p:cNvPr>
              <p:cNvGraphicFramePr>
                <a:graphicFrameLocks noGrp="1"/>
              </p:cNvGraphicFramePr>
              <p:nvPr/>
            </p:nvGraphicFramePr>
            <p:xfrm>
              <a:off x="5606119" y="4645443"/>
              <a:ext cx="1632684" cy="1485900"/>
            </p:xfrm>
            <a:graphic>
              <a:graphicData uri="http://schemas.openxmlformats.org/drawingml/2006/table">
                <a:tbl>
                  <a:tblPr>
                    <a:tableStyleId>{073A0DAA-6AF3-43AB-8588-CEC1D06C72B9}</a:tableStyleId>
                  </a:tblPr>
                  <a:tblGrid>
                    <a:gridCol w="272114">
                      <a:extLst>
                        <a:ext uri="{9D8B030D-6E8A-4147-A177-3AD203B41FA5}">
                          <a16:colId xmlns:a16="http://schemas.microsoft.com/office/drawing/2014/main" val="799244667"/>
                        </a:ext>
                      </a:extLst>
                    </a:gridCol>
                    <a:gridCol w="272114">
                      <a:extLst>
                        <a:ext uri="{9D8B030D-6E8A-4147-A177-3AD203B41FA5}">
                          <a16:colId xmlns:a16="http://schemas.microsoft.com/office/drawing/2014/main" val="3133322094"/>
                        </a:ext>
                      </a:extLst>
                    </a:gridCol>
                    <a:gridCol w="272114">
                      <a:extLst>
                        <a:ext uri="{9D8B030D-6E8A-4147-A177-3AD203B41FA5}">
                          <a16:colId xmlns:a16="http://schemas.microsoft.com/office/drawing/2014/main" val="1817576344"/>
                        </a:ext>
                      </a:extLst>
                    </a:gridCol>
                    <a:gridCol w="272114">
                      <a:extLst>
                        <a:ext uri="{9D8B030D-6E8A-4147-A177-3AD203B41FA5}">
                          <a16:colId xmlns:a16="http://schemas.microsoft.com/office/drawing/2014/main" val="1765295352"/>
                        </a:ext>
                      </a:extLst>
                    </a:gridCol>
                    <a:gridCol w="272114">
                      <a:extLst>
                        <a:ext uri="{9D8B030D-6E8A-4147-A177-3AD203B41FA5}">
                          <a16:colId xmlns:a16="http://schemas.microsoft.com/office/drawing/2014/main" val="214848150"/>
                        </a:ext>
                      </a:extLst>
                    </a:gridCol>
                    <a:gridCol w="272114">
                      <a:extLst>
                        <a:ext uri="{9D8B030D-6E8A-4147-A177-3AD203B41FA5}">
                          <a16:colId xmlns:a16="http://schemas.microsoft.com/office/drawing/2014/main" val="1310999432"/>
                        </a:ext>
                      </a:extLst>
                    </a:gridCol>
                  </a:tblGrid>
                  <a:tr h="237362">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dirty="0"/>
                        </a:p>
                      </a:txBody>
                      <a:tcPr>
                        <a:solidFill>
                          <a:srgbClr val="A9D18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dirty="0"/>
                        </a:p>
                      </a:txBody>
                      <a:tcPr>
                        <a:solidFill>
                          <a:srgbClr val="A9D18E"/>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0">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sz="1200" dirty="0"/>
                        </a:p>
                      </a:txBody>
                      <a:tcPr>
                        <a:solidFill>
                          <a:srgbClr val="A9D18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sz="1200" dirty="0"/>
                        </a:p>
                      </a:txBody>
                      <a:tcPr>
                        <a:solidFill>
                          <a:srgbClr val="A9D18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1376756365"/>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818894331"/>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extLst>
                      <a:ext uri="{0D108BD9-81ED-4DB2-BD59-A6C34878D82A}">
                        <a16:rowId xmlns:a16="http://schemas.microsoft.com/office/drawing/2014/main" val="3673617433"/>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dirty="0"/>
                        </a:p>
                      </a:txBody>
                      <a:tcPr>
                        <a:solidFill>
                          <a:srgbClr val="767171"/>
                        </a:solidFill>
                      </a:tcPr>
                    </a:tc>
                    <a:extLst>
                      <a:ext uri="{0D108BD9-81ED-4DB2-BD59-A6C34878D82A}">
                        <a16:rowId xmlns:a16="http://schemas.microsoft.com/office/drawing/2014/main" val="2594442025"/>
                      </a:ext>
                    </a:extLst>
                  </a:tr>
                </a:tbl>
              </a:graphicData>
            </a:graphic>
          </p:graphicFrame>
        </mc:Choice>
        <mc:Fallback xmlns="">
          <p:graphicFrame>
            <p:nvGraphicFramePr>
              <p:cNvPr id="128" name="Table 16">
                <a:extLst>
                  <a:ext uri="{FF2B5EF4-FFF2-40B4-BE49-F238E27FC236}">
                    <a16:creationId xmlns:a16="http://schemas.microsoft.com/office/drawing/2014/main" id="{DC3DB650-EC80-403F-8FB3-BB0147435911}"/>
                  </a:ext>
                </a:extLst>
              </p:cNvPr>
              <p:cNvGraphicFramePr>
                <a:graphicFrameLocks noGrp="1"/>
              </p:cNvGraphicFramePr>
              <p:nvPr>
                <p:extLst>
                  <p:ext uri="{D42A27DB-BD31-4B8C-83A1-F6EECF244321}">
                    <p14:modId xmlns:p14="http://schemas.microsoft.com/office/powerpoint/2010/main" val="3722686274"/>
                  </p:ext>
                </p:extLst>
              </p:nvPr>
            </p:nvGraphicFramePr>
            <p:xfrm>
              <a:off x="5606119" y="4645443"/>
              <a:ext cx="1632684" cy="1485900"/>
            </p:xfrm>
            <a:graphic>
              <a:graphicData uri="http://schemas.openxmlformats.org/drawingml/2006/table">
                <a:tbl>
                  <a:tblPr>
                    <a:tableStyleId>{073A0DAA-6AF3-43AB-8588-CEC1D06C72B9}</a:tableStyleId>
                  </a:tblPr>
                  <a:tblGrid>
                    <a:gridCol w="272114">
                      <a:extLst>
                        <a:ext uri="{9D8B030D-6E8A-4147-A177-3AD203B41FA5}">
                          <a16:colId xmlns:a16="http://schemas.microsoft.com/office/drawing/2014/main" val="799244667"/>
                        </a:ext>
                      </a:extLst>
                    </a:gridCol>
                    <a:gridCol w="272114">
                      <a:extLst>
                        <a:ext uri="{9D8B030D-6E8A-4147-A177-3AD203B41FA5}">
                          <a16:colId xmlns:a16="http://schemas.microsoft.com/office/drawing/2014/main" val="3133322094"/>
                        </a:ext>
                      </a:extLst>
                    </a:gridCol>
                    <a:gridCol w="272114">
                      <a:extLst>
                        <a:ext uri="{9D8B030D-6E8A-4147-A177-3AD203B41FA5}">
                          <a16:colId xmlns:a16="http://schemas.microsoft.com/office/drawing/2014/main" val="1817576344"/>
                        </a:ext>
                      </a:extLst>
                    </a:gridCol>
                    <a:gridCol w="272114">
                      <a:extLst>
                        <a:ext uri="{9D8B030D-6E8A-4147-A177-3AD203B41FA5}">
                          <a16:colId xmlns:a16="http://schemas.microsoft.com/office/drawing/2014/main" val="1765295352"/>
                        </a:ext>
                      </a:extLst>
                    </a:gridCol>
                    <a:gridCol w="272114">
                      <a:extLst>
                        <a:ext uri="{9D8B030D-6E8A-4147-A177-3AD203B41FA5}">
                          <a16:colId xmlns:a16="http://schemas.microsoft.com/office/drawing/2014/main" val="214848150"/>
                        </a:ext>
                      </a:extLst>
                    </a:gridCol>
                    <a:gridCol w="272114">
                      <a:extLst>
                        <a:ext uri="{9D8B030D-6E8A-4147-A177-3AD203B41FA5}">
                          <a16:colId xmlns:a16="http://schemas.microsoft.com/office/drawing/2014/main" val="1310999432"/>
                        </a:ext>
                      </a:extLst>
                    </a:gridCol>
                  </a:tblGrid>
                  <a:tr h="297180">
                    <a:tc>
                      <a:txBody>
                        <a:bodyPr/>
                        <a:lstStyle/>
                        <a:p>
                          <a:endParaRPr lang="en-US"/>
                        </a:p>
                      </a:txBody>
                      <a:tcPr>
                        <a:blipFill>
                          <a:blip r:embed="rId13"/>
                          <a:stretch>
                            <a:fillRect l="-2222" t="-2041" r="-502222" b="-402041"/>
                          </a:stretch>
                        </a:blipFill>
                      </a:tcPr>
                    </a:tc>
                    <a:tc>
                      <a:txBody>
                        <a:bodyPr/>
                        <a:lstStyle/>
                        <a:p>
                          <a:endParaRPr lang="en-US"/>
                        </a:p>
                      </a:txBody>
                      <a:tcPr>
                        <a:blipFill>
                          <a:blip r:embed="rId13"/>
                          <a:stretch>
                            <a:fillRect l="-102222" t="-2041" r="-402222" b="-402041"/>
                          </a:stretch>
                        </a:blipFill>
                      </a:tcPr>
                    </a:tc>
                    <a:tc>
                      <a:txBody>
                        <a:bodyPr/>
                        <a:lstStyle/>
                        <a:p>
                          <a:endParaRPr lang="en-US"/>
                        </a:p>
                      </a:txBody>
                      <a:tcPr>
                        <a:blipFill>
                          <a:blip r:embed="rId13"/>
                          <a:stretch>
                            <a:fillRect l="-202222" t="-2041" r="-302222" b="-402041"/>
                          </a:stretch>
                        </a:blipFill>
                      </a:tcPr>
                    </a:tc>
                    <a:tc>
                      <a:txBody>
                        <a:bodyPr/>
                        <a:lstStyle/>
                        <a:p>
                          <a:endParaRPr lang="en-US"/>
                        </a:p>
                      </a:txBody>
                      <a:tcPr>
                        <a:blipFill>
                          <a:blip r:embed="rId13"/>
                          <a:stretch>
                            <a:fillRect l="-309091" t="-2041" r="-209091" b="-402041"/>
                          </a:stretch>
                        </a:blip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297180">
                    <a:tc>
                      <a:txBody>
                        <a:bodyPr/>
                        <a:lstStyle/>
                        <a:p>
                          <a:endParaRPr lang="en-US"/>
                        </a:p>
                      </a:txBody>
                      <a:tcPr>
                        <a:blipFill>
                          <a:blip r:embed="rId13"/>
                          <a:stretch>
                            <a:fillRect l="-2222" t="-102041" r="-502222" b="-302041"/>
                          </a:stretch>
                        </a:blipFill>
                      </a:tcPr>
                    </a:tc>
                    <a:tc>
                      <a:txBody>
                        <a:bodyPr/>
                        <a:lstStyle/>
                        <a:p>
                          <a:endParaRPr lang="en-US"/>
                        </a:p>
                      </a:txBody>
                      <a:tcPr>
                        <a:blipFill>
                          <a:blip r:embed="rId13"/>
                          <a:stretch>
                            <a:fillRect l="-102222" t="-102041" r="-402222" b="-302041"/>
                          </a:stretch>
                        </a:blipFill>
                      </a:tcPr>
                    </a:tc>
                    <a:tc>
                      <a:txBody>
                        <a:bodyPr/>
                        <a:lstStyle/>
                        <a:p>
                          <a:endParaRPr lang="en-US"/>
                        </a:p>
                      </a:txBody>
                      <a:tcPr>
                        <a:blipFill>
                          <a:blip r:embed="rId13"/>
                          <a:stretch>
                            <a:fillRect l="-202222" t="-102041" r="-302222" b="-302041"/>
                          </a:stretch>
                        </a:blipFill>
                      </a:tcPr>
                    </a:tc>
                    <a:tc>
                      <a:txBody>
                        <a:bodyPr/>
                        <a:lstStyle/>
                        <a:p>
                          <a:endParaRPr lang="en-US"/>
                        </a:p>
                      </a:txBody>
                      <a:tcPr>
                        <a:blipFill>
                          <a:blip r:embed="rId13"/>
                          <a:stretch>
                            <a:fillRect l="-309091" t="-102041" r="-209091" b="-302041"/>
                          </a:stretch>
                        </a:blip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1376756365"/>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818894331"/>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a:p>
                      </a:txBody>
                      <a:tcPr>
                        <a:blipFill>
                          <a:blip r:embed="rId13"/>
                          <a:stretch>
                            <a:fillRect l="-400000" t="-300000" r="-104444" b="-104082"/>
                          </a:stretch>
                        </a:blipFill>
                      </a:tcPr>
                    </a:tc>
                    <a:tc>
                      <a:txBody>
                        <a:bodyPr/>
                        <a:lstStyle/>
                        <a:p>
                          <a:endParaRPr lang="en-US"/>
                        </a:p>
                      </a:txBody>
                      <a:tcPr>
                        <a:blipFill>
                          <a:blip r:embed="rId13"/>
                          <a:stretch>
                            <a:fillRect l="-500000" t="-300000" r="-4444" b="-104082"/>
                          </a:stretch>
                        </a:blipFill>
                      </a:tcPr>
                    </a:tc>
                    <a:extLst>
                      <a:ext uri="{0D108BD9-81ED-4DB2-BD59-A6C34878D82A}">
                        <a16:rowId xmlns:a16="http://schemas.microsoft.com/office/drawing/2014/main" val="3673617433"/>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a:p>
                      </a:txBody>
                      <a:tcPr>
                        <a:blipFill>
                          <a:blip r:embed="rId13"/>
                          <a:stretch>
                            <a:fillRect l="-400000" t="-400000" r="-104444" b="-4082"/>
                          </a:stretch>
                        </a:blipFill>
                      </a:tcPr>
                    </a:tc>
                    <a:tc>
                      <a:txBody>
                        <a:bodyPr/>
                        <a:lstStyle/>
                        <a:p>
                          <a:endParaRPr lang="en-US"/>
                        </a:p>
                      </a:txBody>
                      <a:tcPr>
                        <a:blipFill>
                          <a:blip r:embed="rId13"/>
                          <a:stretch>
                            <a:fillRect l="-500000" t="-400000" r="-4444" b="-4082"/>
                          </a:stretch>
                        </a:blipFill>
                      </a:tcPr>
                    </a:tc>
                    <a:extLst>
                      <a:ext uri="{0D108BD9-81ED-4DB2-BD59-A6C34878D82A}">
                        <a16:rowId xmlns:a16="http://schemas.microsoft.com/office/drawing/2014/main" val="25944420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9" name="Table 16">
                <a:extLst>
                  <a:ext uri="{FF2B5EF4-FFF2-40B4-BE49-F238E27FC236}">
                    <a16:creationId xmlns:a16="http://schemas.microsoft.com/office/drawing/2014/main" id="{3D6BDD9B-21DB-49E8-AEDF-33A225AB605A}"/>
                  </a:ext>
                </a:extLst>
              </p:cNvPr>
              <p:cNvGraphicFramePr>
                <a:graphicFrameLocks noGrp="1"/>
              </p:cNvGraphicFramePr>
              <p:nvPr/>
            </p:nvGraphicFramePr>
            <p:xfrm>
              <a:off x="5758519" y="4797843"/>
              <a:ext cx="1632684" cy="1485900"/>
            </p:xfrm>
            <a:graphic>
              <a:graphicData uri="http://schemas.openxmlformats.org/drawingml/2006/table">
                <a:tbl>
                  <a:tblPr>
                    <a:tableStyleId>{073A0DAA-6AF3-43AB-8588-CEC1D06C72B9}</a:tableStyleId>
                  </a:tblPr>
                  <a:tblGrid>
                    <a:gridCol w="272114">
                      <a:extLst>
                        <a:ext uri="{9D8B030D-6E8A-4147-A177-3AD203B41FA5}">
                          <a16:colId xmlns:a16="http://schemas.microsoft.com/office/drawing/2014/main" val="799244667"/>
                        </a:ext>
                      </a:extLst>
                    </a:gridCol>
                    <a:gridCol w="272114">
                      <a:extLst>
                        <a:ext uri="{9D8B030D-6E8A-4147-A177-3AD203B41FA5}">
                          <a16:colId xmlns:a16="http://schemas.microsoft.com/office/drawing/2014/main" val="3133322094"/>
                        </a:ext>
                      </a:extLst>
                    </a:gridCol>
                    <a:gridCol w="272114">
                      <a:extLst>
                        <a:ext uri="{9D8B030D-6E8A-4147-A177-3AD203B41FA5}">
                          <a16:colId xmlns:a16="http://schemas.microsoft.com/office/drawing/2014/main" val="1817576344"/>
                        </a:ext>
                      </a:extLst>
                    </a:gridCol>
                    <a:gridCol w="272114">
                      <a:extLst>
                        <a:ext uri="{9D8B030D-6E8A-4147-A177-3AD203B41FA5}">
                          <a16:colId xmlns:a16="http://schemas.microsoft.com/office/drawing/2014/main" val="1765295352"/>
                        </a:ext>
                      </a:extLst>
                    </a:gridCol>
                    <a:gridCol w="272114">
                      <a:extLst>
                        <a:ext uri="{9D8B030D-6E8A-4147-A177-3AD203B41FA5}">
                          <a16:colId xmlns:a16="http://schemas.microsoft.com/office/drawing/2014/main" val="214848150"/>
                        </a:ext>
                      </a:extLst>
                    </a:gridCol>
                    <a:gridCol w="272114">
                      <a:extLst>
                        <a:ext uri="{9D8B030D-6E8A-4147-A177-3AD203B41FA5}">
                          <a16:colId xmlns:a16="http://schemas.microsoft.com/office/drawing/2014/main" val="1310999432"/>
                        </a:ext>
                      </a:extLst>
                    </a:gridCol>
                  </a:tblGrid>
                  <a:tr h="237362">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dirty="0"/>
                        </a:p>
                      </a:txBody>
                      <a:tcPr>
                        <a:solidFill>
                          <a:srgbClr val="A9D18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dirty="0"/>
                        </a:p>
                      </a:txBody>
                      <a:tcPr>
                        <a:solidFill>
                          <a:srgbClr val="A9D18E"/>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0">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sz="1200" dirty="0"/>
                        </a:p>
                      </a:txBody>
                      <a:tcPr>
                        <a:solidFill>
                          <a:srgbClr val="A9D18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sz="1200" dirty="0"/>
                        </a:p>
                      </a:txBody>
                      <a:tcPr>
                        <a:solidFill>
                          <a:srgbClr val="A9D18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1376756365"/>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818894331"/>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extLst>
                      <a:ext uri="{0D108BD9-81ED-4DB2-BD59-A6C34878D82A}">
                        <a16:rowId xmlns:a16="http://schemas.microsoft.com/office/drawing/2014/main" val="3673617433"/>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dirty="0"/>
                        </a:p>
                      </a:txBody>
                      <a:tcPr>
                        <a:solidFill>
                          <a:srgbClr val="767171"/>
                        </a:solidFill>
                      </a:tcPr>
                    </a:tc>
                    <a:extLst>
                      <a:ext uri="{0D108BD9-81ED-4DB2-BD59-A6C34878D82A}">
                        <a16:rowId xmlns:a16="http://schemas.microsoft.com/office/drawing/2014/main" val="2594442025"/>
                      </a:ext>
                    </a:extLst>
                  </a:tr>
                </a:tbl>
              </a:graphicData>
            </a:graphic>
          </p:graphicFrame>
        </mc:Choice>
        <mc:Fallback xmlns="">
          <p:graphicFrame>
            <p:nvGraphicFramePr>
              <p:cNvPr id="129" name="Table 16">
                <a:extLst>
                  <a:ext uri="{FF2B5EF4-FFF2-40B4-BE49-F238E27FC236}">
                    <a16:creationId xmlns:a16="http://schemas.microsoft.com/office/drawing/2014/main" id="{3D6BDD9B-21DB-49E8-AEDF-33A225AB605A}"/>
                  </a:ext>
                </a:extLst>
              </p:cNvPr>
              <p:cNvGraphicFramePr>
                <a:graphicFrameLocks noGrp="1"/>
              </p:cNvGraphicFramePr>
              <p:nvPr>
                <p:extLst>
                  <p:ext uri="{D42A27DB-BD31-4B8C-83A1-F6EECF244321}">
                    <p14:modId xmlns:p14="http://schemas.microsoft.com/office/powerpoint/2010/main" val="929285629"/>
                  </p:ext>
                </p:extLst>
              </p:nvPr>
            </p:nvGraphicFramePr>
            <p:xfrm>
              <a:off x="5758519" y="4797843"/>
              <a:ext cx="1632684" cy="1485900"/>
            </p:xfrm>
            <a:graphic>
              <a:graphicData uri="http://schemas.openxmlformats.org/drawingml/2006/table">
                <a:tbl>
                  <a:tblPr>
                    <a:tableStyleId>{073A0DAA-6AF3-43AB-8588-CEC1D06C72B9}</a:tableStyleId>
                  </a:tblPr>
                  <a:tblGrid>
                    <a:gridCol w="272114">
                      <a:extLst>
                        <a:ext uri="{9D8B030D-6E8A-4147-A177-3AD203B41FA5}">
                          <a16:colId xmlns:a16="http://schemas.microsoft.com/office/drawing/2014/main" val="799244667"/>
                        </a:ext>
                      </a:extLst>
                    </a:gridCol>
                    <a:gridCol w="272114">
                      <a:extLst>
                        <a:ext uri="{9D8B030D-6E8A-4147-A177-3AD203B41FA5}">
                          <a16:colId xmlns:a16="http://schemas.microsoft.com/office/drawing/2014/main" val="3133322094"/>
                        </a:ext>
                      </a:extLst>
                    </a:gridCol>
                    <a:gridCol w="272114">
                      <a:extLst>
                        <a:ext uri="{9D8B030D-6E8A-4147-A177-3AD203B41FA5}">
                          <a16:colId xmlns:a16="http://schemas.microsoft.com/office/drawing/2014/main" val="1817576344"/>
                        </a:ext>
                      </a:extLst>
                    </a:gridCol>
                    <a:gridCol w="272114">
                      <a:extLst>
                        <a:ext uri="{9D8B030D-6E8A-4147-A177-3AD203B41FA5}">
                          <a16:colId xmlns:a16="http://schemas.microsoft.com/office/drawing/2014/main" val="1765295352"/>
                        </a:ext>
                      </a:extLst>
                    </a:gridCol>
                    <a:gridCol w="272114">
                      <a:extLst>
                        <a:ext uri="{9D8B030D-6E8A-4147-A177-3AD203B41FA5}">
                          <a16:colId xmlns:a16="http://schemas.microsoft.com/office/drawing/2014/main" val="214848150"/>
                        </a:ext>
                      </a:extLst>
                    </a:gridCol>
                    <a:gridCol w="272114">
                      <a:extLst>
                        <a:ext uri="{9D8B030D-6E8A-4147-A177-3AD203B41FA5}">
                          <a16:colId xmlns:a16="http://schemas.microsoft.com/office/drawing/2014/main" val="1310999432"/>
                        </a:ext>
                      </a:extLst>
                    </a:gridCol>
                  </a:tblGrid>
                  <a:tr h="297180">
                    <a:tc>
                      <a:txBody>
                        <a:bodyPr/>
                        <a:lstStyle/>
                        <a:p>
                          <a:endParaRPr lang="en-US"/>
                        </a:p>
                      </a:txBody>
                      <a:tcPr>
                        <a:blipFill>
                          <a:blip r:embed="rId13"/>
                          <a:stretch>
                            <a:fillRect l="-2222" t="-2041" r="-502222" b="-402041"/>
                          </a:stretch>
                        </a:blipFill>
                      </a:tcPr>
                    </a:tc>
                    <a:tc>
                      <a:txBody>
                        <a:bodyPr/>
                        <a:lstStyle/>
                        <a:p>
                          <a:endParaRPr lang="en-US"/>
                        </a:p>
                      </a:txBody>
                      <a:tcPr>
                        <a:blipFill>
                          <a:blip r:embed="rId13"/>
                          <a:stretch>
                            <a:fillRect l="-102222" t="-2041" r="-402222" b="-402041"/>
                          </a:stretch>
                        </a:blipFill>
                      </a:tcPr>
                    </a:tc>
                    <a:tc>
                      <a:txBody>
                        <a:bodyPr/>
                        <a:lstStyle/>
                        <a:p>
                          <a:endParaRPr lang="en-US"/>
                        </a:p>
                      </a:txBody>
                      <a:tcPr>
                        <a:blipFill>
                          <a:blip r:embed="rId13"/>
                          <a:stretch>
                            <a:fillRect l="-202222" t="-2041" r="-302222" b="-402041"/>
                          </a:stretch>
                        </a:blipFill>
                      </a:tcPr>
                    </a:tc>
                    <a:tc>
                      <a:txBody>
                        <a:bodyPr/>
                        <a:lstStyle/>
                        <a:p>
                          <a:endParaRPr lang="en-US"/>
                        </a:p>
                      </a:txBody>
                      <a:tcPr>
                        <a:blipFill>
                          <a:blip r:embed="rId13"/>
                          <a:stretch>
                            <a:fillRect l="-309091" t="-2041" r="-209091" b="-402041"/>
                          </a:stretch>
                        </a:blip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297180">
                    <a:tc>
                      <a:txBody>
                        <a:bodyPr/>
                        <a:lstStyle/>
                        <a:p>
                          <a:endParaRPr lang="en-US"/>
                        </a:p>
                      </a:txBody>
                      <a:tcPr>
                        <a:blipFill>
                          <a:blip r:embed="rId13"/>
                          <a:stretch>
                            <a:fillRect l="-2222" t="-102041" r="-502222" b="-302041"/>
                          </a:stretch>
                        </a:blipFill>
                      </a:tcPr>
                    </a:tc>
                    <a:tc>
                      <a:txBody>
                        <a:bodyPr/>
                        <a:lstStyle/>
                        <a:p>
                          <a:endParaRPr lang="en-US"/>
                        </a:p>
                      </a:txBody>
                      <a:tcPr>
                        <a:blipFill>
                          <a:blip r:embed="rId13"/>
                          <a:stretch>
                            <a:fillRect l="-102222" t="-102041" r="-402222" b="-302041"/>
                          </a:stretch>
                        </a:blipFill>
                      </a:tcPr>
                    </a:tc>
                    <a:tc>
                      <a:txBody>
                        <a:bodyPr/>
                        <a:lstStyle/>
                        <a:p>
                          <a:endParaRPr lang="en-US"/>
                        </a:p>
                      </a:txBody>
                      <a:tcPr>
                        <a:blipFill>
                          <a:blip r:embed="rId13"/>
                          <a:stretch>
                            <a:fillRect l="-202222" t="-102041" r="-302222" b="-302041"/>
                          </a:stretch>
                        </a:blipFill>
                      </a:tcPr>
                    </a:tc>
                    <a:tc>
                      <a:txBody>
                        <a:bodyPr/>
                        <a:lstStyle/>
                        <a:p>
                          <a:endParaRPr lang="en-US"/>
                        </a:p>
                      </a:txBody>
                      <a:tcPr>
                        <a:blipFill>
                          <a:blip r:embed="rId13"/>
                          <a:stretch>
                            <a:fillRect l="-309091" t="-102041" r="-209091" b="-302041"/>
                          </a:stretch>
                        </a:blip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1376756365"/>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818894331"/>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a:p>
                      </a:txBody>
                      <a:tcPr>
                        <a:blipFill>
                          <a:blip r:embed="rId13"/>
                          <a:stretch>
                            <a:fillRect l="-400000" t="-300000" r="-104444" b="-104082"/>
                          </a:stretch>
                        </a:blipFill>
                      </a:tcPr>
                    </a:tc>
                    <a:tc>
                      <a:txBody>
                        <a:bodyPr/>
                        <a:lstStyle/>
                        <a:p>
                          <a:endParaRPr lang="en-US"/>
                        </a:p>
                      </a:txBody>
                      <a:tcPr>
                        <a:blipFill>
                          <a:blip r:embed="rId13"/>
                          <a:stretch>
                            <a:fillRect l="-500000" t="-300000" r="-4444" b="-104082"/>
                          </a:stretch>
                        </a:blipFill>
                      </a:tcPr>
                    </a:tc>
                    <a:extLst>
                      <a:ext uri="{0D108BD9-81ED-4DB2-BD59-A6C34878D82A}">
                        <a16:rowId xmlns:a16="http://schemas.microsoft.com/office/drawing/2014/main" val="3673617433"/>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a:p>
                      </a:txBody>
                      <a:tcPr>
                        <a:blipFill>
                          <a:blip r:embed="rId13"/>
                          <a:stretch>
                            <a:fillRect l="-400000" t="-400000" r="-104444" b="-4082"/>
                          </a:stretch>
                        </a:blipFill>
                      </a:tcPr>
                    </a:tc>
                    <a:tc>
                      <a:txBody>
                        <a:bodyPr/>
                        <a:lstStyle/>
                        <a:p>
                          <a:endParaRPr lang="en-US"/>
                        </a:p>
                      </a:txBody>
                      <a:tcPr>
                        <a:blipFill>
                          <a:blip r:embed="rId13"/>
                          <a:stretch>
                            <a:fillRect l="-500000" t="-400000" r="-4444" b="-4082"/>
                          </a:stretch>
                        </a:blipFill>
                      </a:tcPr>
                    </a:tc>
                    <a:extLst>
                      <a:ext uri="{0D108BD9-81ED-4DB2-BD59-A6C34878D82A}">
                        <a16:rowId xmlns:a16="http://schemas.microsoft.com/office/drawing/2014/main" val="25944420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0" name="Table 16">
                <a:extLst>
                  <a:ext uri="{FF2B5EF4-FFF2-40B4-BE49-F238E27FC236}">
                    <a16:creationId xmlns:a16="http://schemas.microsoft.com/office/drawing/2014/main" id="{C6E0AC75-7E1C-4085-9CE4-E94E6C2D74ED}"/>
                  </a:ext>
                </a:extLst>
              </p:cNvPr>
              <p:cNvGraphicFramePr>
                <a:graphicFrameLocks noGrp="1"/>
              </p:cNvGraphicFramePr>
              <p:nvPr/>
            </p:nvGraphicFramePr>
            <p:xfrm>
              <a:off x="5910919" y="4950243"/>
              <a:ext cx="1632684" cy="1485900"/>
            </p:xfrm>
            <a:graphic>
              <a:graphicData uri="http://schemas.openxmlformats.org/drawingml/2006/table">
                <a:tbl>
                  <a:tblPr>
                    <a:tableStyleId>{073A0DAA-6AF3-43AB-8588-CEC1D06C72B9}</a:tableStyleId>
                  </a:tblPr>
                  <a:tblGrid>
                    <a:gridCol w="272114">
                      <a:extLst>
                        <a:ext uri="{9D8B030D-6E8A-4147-A177-3AD203B41FA5}">
                          <a16:colId xmlns:a16="http://schemas.microsoft.com/office/drawing/2014/main" val="799244667"/>
                        </a:ext>
                      </a:extLst>
                    </a:gridCol>
                    <a:gridCol w="272114">
                      <a:extLst>
                        <a:ext uri="{9D8B030D-6E8A-4147-A177-3AD203B41FA5}">
                          <a16:colId xmlns:a16="http://schemas.microsoft.com/office/drawing/2014/main" val="3133322094"/>
                        </a:ext>
                      </a:extLst>
                    </a:gridCol>
                    <a:gridCol w="272114">
                      <a:extLst>
                        <a:ext uri="{9D8B030D-6E8A-4147-A177-3AD203B41FA5}">
                          <a16:colId xmlns:a16="http://schemas.microsoft.com/office/drawing/2014/main" val="1817576344"/>
                        </a:ext>
                      </a:extLst>
                    </a:gridCol>
                    <a:gridCol w="272114">
                      <a:extLst>
                        <a:ext uri="{9D8B030D-6E8A-4147-A177-3AD203B41FA5}">
                          <a16:colId xmlns:a16="http://schemas.microsoft.com/office/drawing/2014/main" val="1765295352"/>
                        </a:ext>
                      </a:extLst>
                    </a:gridCol>
                    <a:gridCol w="272114">
                      <a:extLst>
                        <a:ext uri="{9D8B030D-6E8A-4147-A177-3AD203B41FA5}">
                          <a16:colId xmlns:a16="http://schemas.microsoft.com/office/drawing/2014/main" val="214848150"/>
                        </a:ext>
                      </a:extLst>
                    </a:gridCol>
                    <a:gridCol w="272114">
                      <a:extLst>
                        <a:ext uri="{9D8B030D-6E8A-4147-A177-3AD203B41FA5}">
                          <a16:colId xmlns:a16="http://schemas.microsoft.com/office/drawing/2014/main" val="1310999432"/>
                        </a:ext>
                      </a:extLst>
                    </a:gridCol>
                  </a:tblGrid>
                  <a:tr h="237362">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dirty="0"/>
                        </a:p>
                      </a:txBody>
                      <a:tcPr>
                        <a:solidFill>
                          <a:srgbClr val="A9D18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dirty="0"/>
                        </a:p>
                      </a:txBody>
                      <a:tcPr>
                        <a:solidFill>
                          <a:srgbClr val="A9D18E"/>
                        </a:solid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0">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0</m:t>
                                        </m:r>
                                      </m:sub>
                                    </m:sSub>
                                  </m:sub>
                                </m:sSub>
                              </m:oMath>
                            </m:oMathPara>
                          </a14:m>
                          <a:endParaRPr lang="en-US" sz="1200" dirty="0"/>
                        </a:p>
                      </a:txBody>
                      <a:tcPr>
                        <a:solidFill>
                          <a:srgbClr val="9DC3E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sz="1200" dirty="0"/>
                        </a:p>
                      </a:txBody>
                      <a:tcPr>
                        <a:solidFill>
                          <a:srgbClr val="A9D18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1</m:t>
                                        </m:r>
                                      </m:sub>
                                    </m:sSub>
                                  </m:sub>
                                </m:sSub>
                              </m:oMath>
                            </m:oMathPara>
                          </a14:m>
                          <a:endParaRPr lang="en-US" sz="1200" dirty="0"/>
                        </a:p>
                      </a:txBody>
                      <a:tcPr>
                        <a:solidFill>
                          <a:srgbClr val="A9D18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1376756365"/>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818894331"/>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extLst>
                      <a:ext uri="{0D108BD9-81ED-4DB2-BD59-A6C34878D82A}">
                        <a16:rowId xmlns:a16="http://schemas.microsoft.com/office/drawing/2014/main" val="3673617433"/>
                      </a:ext>
                    </a:extLst>
                  </a:tr>
                  <a:tr h="237362">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sz="1200" dirty="0"/>
                        </a:p>
                      </a:txBody>
                      <a:tcPr>
                        <a:solidFill>
                          <a:srgbClr val="76717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𝑠</m:t>
                                    </m:r>
                                  </m:e>
                                  <m: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𝑛</m:t>
                                        </m:r>
                                      </m:e>
                                      <m:sub>
                                        <m:r>
                                          <a:rPr lang="en-US" sz="1200" b="0" i="1" smtClean="0">
                                            <a:latin typeface="Cambria Math" panose="02040503050406030204" pitchFamily="18" charset="0"/>
                                          </a:rPr>
                                          <m:t>𝑘</m:t>
                                        </m:r>
                                      </m:sub>
                                    </m:sSub>
                                  </m:sub>
                                </m:sSub>
                              </m:oMath>
                            </m:oMathPara>
                          </a14:m>
                          <a:endParaRPr lang="en-US" dirty="0"/>
                        </a:p>
                      </a:txBody>
                      <a:tcPr>
                        <a:solidFill>
                          <a:srgbClr val="767171"/>
                        </a:solidFill>
                      </a:tcPr>
                    </a:tc>
                    <a:extLst>
                      <a:ext uri="{0D108BD9-81ED-4DB2-BD59-A6C34878D82A}">
                        <a16:rowId xmlns:a16="http://schemas.microsoft.com/office/drawing/2014/main" val="2594442025"/>
                      </a:ext>
                    </a:extLst>
                  </a:tr>
                </a:tbl>
              </a:graphicData>
            </a:graphic>
          </p:graphicFrame>
        </mc:Choice>
        <mc:Fallback xmlns="">
          <p:graphicFrame>
            <p:nvGraphicFramePr>
              <p:cNvPr id="130" name="Table 16">
                <a:extLst>
                  <a:ext uri="{FF2B5EF4-FFF2-40B4-BE49-F238E27FC236}">
                    <a16:creationId xmlns:a16="http://schemas.microsoft.com/office/drawing/2014/main" id="{C6E0AC75-7E1C-4085-9CE4-E94E6C2D74ED}"/>
                  </a:ext>
                </a:extLst>
              </p:cNvPr>
              <p:cNvGraphicFramePr>
                <a:graphicFrameLocks noGrp="1"/>
              </p:cNvGraphicFramePr>
              <p:nvPr>
                <p:extLst>
                  <p:ext uri="{D42A27DB-BD31-4B8C-83A1-F6EECF244321}">
                    <p14:modId xmlns:p14="http://schemas.microsoft.com/office/powerpoint/2010/main" val="4145280295"/>
                  </p:ext>
                </p:extLst>
              </p:nvPr>
            </p:nvGraphicFramePr>
            <p:xfrm>
              <a:off x="5910919" y="4950243"/>
              <a:ext cx="1632684" cy="1485900"/>
            </p:xfrm>
            <a:graphic>
              <a:graphicData uri="http://schemas.openxmlformats.org/drawingml/2006/table">
                <a:tbl>
                  <a:tblPr>
                    <a:tableStyleId>{073A0DAA-6AF3-43AB-8588-CEC1D06C72B9}</a:tableStyleId>
                  </a:tblPr>
                  <a:tblGrid>
                    <a:gridCol w="272114">
                      <a:extLst>
                        <a:ext uri="{9D8B030D-6E8A-4147-A177-3AD203B41FA5}">
                          <a16:colId xmlns:a16="http://schemas.microsoft.com/office/drawing/2014/main" val="799244667"/>
                        </a:ext>
                      </a:extLst>
                    </a:gridCol>
                    <a:gridCol w="272114">
                      <a:extLst>
                        <a:ext uri="{9D8B030D-6E8A-4147-A177-3AD203B41FA5}">
                          <a16:colId xmlns:a16="http://schemas.microsoft.com/office/drawing/2014/main" val="3133322094"/>
                        </a:ext>
                      </a:extLst>
                    </a:gridCol>
                    <a:gridCol w="272114">
                      <a:extLst>
                        <a:ext uri="{9D8B030D-6E8A-4147-A177-3AD203B41FA5}">
                          <a16:colId xmlns:a16="http://schemas.microsoft.com/office/drawing/2014/main" val="1817576344"/>
                        </a:ext>
                      </a:extLst>
                    </a:gridCol>
                    <a:gridCol w="272114">
                      <a:extLst>
                        <a:ext uri="{9D8B030D-6E8A-4147-A177-3AD203B41FA5}">
                          <a16:colId xmlns:a16="http://schemas.microsoft.com/office/drawing/2014/main" val="1765295352"/>
                        </a:ext>
                      </a:extLst>
                    </a:gridCol>
                    <a:gridCol w="272114">
                      <a:extLst>
                        <a:ext uri="{9D8B030D-6E8A-4147-A177-3AD203B41FA5}">
                          <a16:colId xmlns:a16="http://schemas.microsoft.com/office/drawing/2014/main" val="214848150"/>
                        </a:ext>
                      </a:extLst>
                    </a:gridCol>
                    <a:gridCol w="272114">
                      <a:extLst>
                        <a:ext uri="{9D8B030D-6E8A-4147-A177-3AD203B41FA5}">
                          <a16:colId xmlns:a16="http://schemas.microsoft.com/office/drawing/2014/main" val="1310999432"/>
                        </a:ext>
                      </a:extLst>
                    </a:gridCol>
                  </a:tblGrid>
                  <a:tr h="297180">
                    <a:tc>
                      <a:txBody>
                        <a:bodyPr/>
                        <a:lstStyle/>
                        <a:p>
                          <a:endParaRPr lang="en-US"/>
                        </a:p>
                      </a:txBody>
                      <a:tcPr>
                        <a:blipFill>
                          <a:blip r:embed="rId13"/>
                          <a:stretch>
                            <a:fillRect l="-2222" t="-2041" r="-502222" b="-402041"/>
                          </a:stretch>
                        </a:blipFill>
                      </a:tcPr>
                    </a:tc>
                    <a:tc>
                      <a:txBody>
                        <a:bodyPr/>
                        <a:lstStyle/>
                        <a:p>
                          <a:endParaRPr lang="en-US"/>
                        </a:p>
                      </a:txBody>
                      <a:tcPr>
                        <a:blipFill>
                          <a:blip r:embed="rId13"/>
                          <a:stretch>
                            <a:fillRect l="-102222" t="-2041" r="-402222" b="-402041"/>
                          </a:stretch>
                        </a:blipFill>
                      </a:tcPr>
                    </a:tc>
                    <a:tc>
                      <a:txBody>
                        <a:bodyPr/>
                        <a:lstStyle/>
                        <a:p>
                          <a:endParaRPr lang="en-US"/>
                        </a:p>
                      </a:txBody>
                      <a:tcPr>
                        <a:blipFill>
                          <a:blip r:embed="rId13"/>
                          <a:stretch>
                            <a:fillRect l="-202222" t="-2041" r="-302222" b="-402041"/>
                          </a:stretch>
                        </a:blipFill>
                      </a:tcPr>
                    </a:tc>
                    <a:tc>
                      <a:txBody>
                        <a:bodyPr/>
                        <a:lstStyle/>
                        <a:p>
                          <a:endParaRPr lang="en-US"/>
                        </a:p>
                      </a:txBody>
                      <a:tcPr>
                        <a:blipFill>
                          <a:blip r:embed="rId13"/>
                          <a:stretch>
                            <a:fillRect l="-309091" t="-2041" r="-209091" b="-402041"/>
                          </a:stretch>
                        </a:blipFill>
                      </a:tcPr>
                    </a:tc>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extLst>
                      <a:ext uri="{0D108BD9-81ED-4DB2-BD59-A6C34878D82A}">
                        <a16:rowId xmlns:a16="http://schemas.microsoft.com/office/drawing/2014/main" val="292629211"/>
                      </a:ext>
                    </a:extLst>
                  </a:tr>
                  <a:tr h="297180">
                    <a:tc>
                      <a:txBody>
                        <a:bodyPr/>
                        <a:lstStyle/>
                        <a:p>
                          <a:endParaRPr lang="en-US"/>
                        </a:p>
                      </a:txBody>
                      <a:tcPr>
                        <a:blipFill>
                          <a:blip r:embed="rId13"/>
                          <a:stretch>
                            <a:fillRect l="-2222" t="-102041" r="-502222" b="-302041"/>
                          </a:stretch>
                        </a:blipFill>
                      </a:tcPr>
                    </a:tc>
                    <a:tc>
                      <a:txBody>
                        <a:bodyPr/>
                        <a:lstStyle/>
                        <a:p>
                          <a:endParaRPr lang="en-US"/>
                        </a:p>
                      </a:txBody>
                      <a:tcPr>
                        <a:blipFill>
                          <a:blip r:embed="rId13"/>
                          <a:stretch>
                            <a:fillRect l="-102222" t="-102041" r="-402222" b="-302041"/>
                          </a:stretch>
                        </a:blipFill>
                      </a:tcPr>
                    </a:tc>
                    <a:tc>
                      <a:txBody>
                        <a:bodyPr/>
                        <a:lstStyle/>
                        <a:p>
                          <a:endParaRPr lang="en-US"/>
                        </a:p>
                      </a:txBody>
                      <a:tcPr>
                        <a:blipFill>
                          <a:blip r:embed="rId13"/>
                          <a:stretch>
                            <a:fillRect l="-202222" t="-102041" r="-302222" b="-302041"/>
                          </a:stretch>
                        </a:blipFill>
                      </a:tcPr>
                    </a:tc>
                    <a:tc>
                      <a:txBody>
                        <a:bodyPr/>
                        <a:lstStyle/>
                        <a:p>
                          <a:endParaRPr lang="en-US"/>
                        </a:p>
                      </a:txBody>
                      <a:tcPr>
                        <a:blipFill>
                          <a:blip r:embed="rId13"/>
                          <a:stretch>
                            <a:fillRect l="-309091" t="-102041" r="-209091" b="-302041"/>
                          </a:stretch>
                        </a:blip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1376756365"/>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extLst>
                      <a:ext uri="{0D108BD9-81ED-4DB2-BD59-A6C34878D82A}">
                        <a16:rowId xmlns:a16="http://schemas.microsoft.com/office/drawing/2014/main" val="818894331"/>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a:p>
                      </a:txBody>
                      <a:tcPr>
                        <a:blipFill>
                          <a:blip r:embed="rId13"/>
                          <a:stretch>
                            <a:fillRect l="-400000" t="-300000" r="-104444" b="-104082"/>
                          </a:stretch>
                        </a:blipFill>
                      </a:tcPr>
                    </a:tc>
                    <a:tc>
                      <a:txBody>
                        <a:bodyPr/>
                        <a:lstStyle/>
                        <a:p>
                          <a:endParaRPr lang="en-US"/>
                        </a:p>
                      </a:txBody>
                      <a:tcPr>
                        <a:blipFill>
                          <a:blip r:embed="rId13"/>
                          <a:stretch>
                            <a:fillRect l="-500000" t="-300000" r="-4444" b="-104082"/>
                          </a:stretch>
                        </a:blipFill>
                      </a:tcPr>
                    </a:tc>
                    <a:extLst>
                      <a:ext uri="{0D108BD9-81ED-4DB2-BD59-A6C34878D82A}">
                        <a16:rowId xmlns:a16="http://schemas.microsoft.com/office/drawing/2014/main" val="3673617433"/>
                      </a:ext>
                    </a:extLst>
                  </a:tr>
                  <a:tr h="297180">
                    <a:tc>
                      <a:txBody>
                        <a:bodyPr/>
                        <a:lstStyle/>
                        <a:p>
                          <a:endParaRPr lang="en-US" dirty="0"/>
                        </a:p>
                      </a:txBody>
                      <a:tcPr>
                        <a:solidFill>
                          <a:schemeClr val="bg2">
                            <a:lumMod val="90000"/>
                          </a:schemeClr>
                        </a:solidFill>
                      </a:tcPr>
                    </a:tc>
                    <a:tc>
                      <a:txBody>
                        <a:bodyPr/>
                        <a:lstStyle/>
                        <a:p>
                          <a:endParaRPr lang="en-US" dirty="0"/>
                        </a:p>
                      </a:txBody>
                      <a:tcPr>
                        <a:solidFill>
                          <a:schemeClr val="bg2">
                            <a:lumMod val="90000"/>
                          </a:schemeClr>
                        </a:solidFill>
                      </a:tcPr>
                    </a:tc>
                    <a:tc>
                      <a:txBody>
                        <a:bodyPr/>
                        <a:lstStyle/>
                        <a:p>
                          <a:endParaRPr lang="en-US" dirty="0"/>
                        </a:p>
                      </a:txBody>
                      <a:tcPr>
                        <a:solidFill>
                          <a:srgbClr val="D0CECE"/>
                        </a:solidFill>
                      </a:tcPr>
                    </a:tc>
                    <a:tc>
                      <a:txBody>
                        <a:bodyPr/>
                        <a:lstStyle/>
                        <a:p>
                          <a:endParaRPr lang="en-US" dirty="0"/>
                        </a:p>
                      </a:txBody>
                      <a:tcPr>
                        <a:solidFill>
                          <a:srgbClr val="D0CECE"/>
                        </a:solidFill>
                      </a:tcPr>
                    </a:tc>
                    <a:tc>
                      <a:txBody>
                        <a:bodyPr/>
                        <a:lstStyle/>
                        <a:p>
                          <a:endParaRPr lang="en-US"/>
                        </a:p>
                      </a:txBody>
                      <a:tcPr>
                        <a:blipFill>
                          <a:blip r:embed="rId13"/>
                          <a:stretch>
                            <a:fillRect l="-400000" t="-400000" r="-104444" b="-4082"/>
                          </a:stretch>
                        </a:blipFill>
                      </a:tcPr>
                    </a:tc>
                    <a:tc>
                      <a:txBody>
                        <a:bodyPr/>
                        <a:lstStyle/>
                        <a:p>
                          <a:endParaRPr lang="en-US"/>
                        </a:p>
                      </a:txBody>
                      <a:tcPr>
                        <a:blipFill>
                          <a:blip r:embed="rId13"/>
                          <a:stretch>
                            <a:fillRect l="-500000" t="-400000" r="-4444" b="-4082"/>
                          </a:stretch>
                        </a:blipFill>
                      </a:tcPr>
                    </a:tc>
                    <a:extLst>
                      <a:ext uri="{0D108BD9-81ED-4DB2-BD59-A6C34878D82A}">
                        <a16:rowId xmlns:a16="http://schemas.microsoft.com/office/drawing/2014/main" val="2594442025"/>
                      </a:ext>
                    </a:extLst>
                  </a:tr>
                </a:tbl>
              </a:graphicData>
            </a:graphic>
          </p:graphicFrame>
        </mc:Fallback>
      </mc:AlternateContent>
      <p:sp>
        <p:nvSpPr>
          <p:cNvPr id="131" name="TextBox 130">
            <a:extLst>
              <a:ext uri="{FF2B5EF4-FFF2-40B4-BE49-F238E27FC236}">
                <a16:creationId xmlns:a16="http://schemas.microsoft.com/office/drawing/2014/main" id="{B19976CB-AA8B-4DBE-88AA-516E0622CBAE}"/>
              </a:ext>
            </a:extLst>
          </p:cNvPr>
          <p:cNvSpPr txBox="1"/>
          <p:nvPr/>
        </p:nvSpPr>
        <p:spPr>
          <a:xfrm>
            <a:off x="5910672" y="4298109"/>
            <a:ext cx="1185679" cy="369332"/>
          </a:xfrm>
          <a:prstGeom prst="rect">
            <a:avLst/>
          </a:prstGeom>
          <a:noFill/>
        </p:spPr>
        <p:txBody>
          <a:bodyPr wrap="square" rtlCol="0">
            <a:spAutoFit/>
          </a:bodyPr>
          <a:lstStyle/>
          <a:p>
            <a:pPr algn="ctr"/>
            <a:r>
              <a:rPr lang="en-US" dirty="0"/>
              <a:t>Scores</a:t>
            </a:r>
          </a:p>
        </p:txBody>
      </p:sp>
      <p:cxnSp>
        <p:nvCxnSpPr>
          <p:cNvPr id="132" name="Straight Arrow Connector 131">
            <a:extLst>
              <a:ext uri="{FF2B5EF4-FFF2-40B4-BE49-F238E27FC236}">
                <a16:creationId xmlns:a16="http://schemas.microsoft.com/office/drawing/2014/main" id="{148BD1A8-D69E-4C17-BEB6-B5848B0C2E40}"/>
              </a:ext>
            </a:extLst>
          </p:cNvPr>
          <p:cNvCxnSpPr>
            <a:cxnSpLocks/>
          </p:cNvCxnSpPr>
          <p:nvPr/>
        </p:nvCxnSpPr>
        <p:spPr>
          <a:xfrm>
            <a:off x="6577645" y="4038600"/>
            <a:ext cx="0" cy="363125"/>
          </a:xfrm>
          <a:prstGeom prst="straightConnector1">
            <a:avLst/>
          </a:prstGeom>
          <a:ln w="28575">
            <a:solidFill>
              <a:srgbClr val="0920F7"/>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43ED4C2B-0BEC-4F65-843E-FEAF5BB303D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34873391"/>
      </p:ext>
    </p:extLst>
  </p:cSld>
  <p:clrMapOvr>
    <a:masterClrMapping/>
  </p:clrMapOvr>
  <mc:AlternateContent xmlns:mc="http://schemas.openxmlformats.org/markup-compatibility/2006" xmlns:p14="http://schemas.microsoft.com/office/powerpoint/2010/main">
    <mc:Choice Requires="p14">
      <p:transition spd="slow" p14:dur="2000" advTm="59268"/>
    </mc:Choice>
    <mc:Fallback xmlns="">
      <p:transition spd="slow" advTm="5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6066CD-DD60-436E-ACE0-C3EBCA525351}"/>
</file>

<file path=customXml/itemProps2.xml><?xml version="1.0" encoding="utf-8"?>
<ds:datastoreItem xmlns:ds="http://schemas.openxmlformats.org/officeDocument/2006/customXml" ds:itemID="{F014EDFA-79EE-41FE-A209-02670564E11D}"/>
</file>

<file path=customXml/itemProps3.xml><?xml version="1.0" encoding="utf-8"?>
<ds:datastoreItem xmlns:ds="http://schemas.openxmlformats.org/officeDocument/2006/customXml" ds:itemID="{FB446D03-7729-436F-A38B-EE9F3C3233D2}"/>
</file>

<file path=docProps/app.xml><?xml version="1.0" encoding="utf-8"?>
<Properties xmlns="http://schemas.openxmlformats.org/officeDocument/2006/extended-properties" xmlns:vt="http://schemas.openxmlformats.org/officeDocument/2006/docPropsVTypes">
  <Template/>
  <TotalTime>12156</TotalTime>
  <Words>2892</Words>
  <Application>Microsoft Office PowerPoint</Application>
  <PresentationFormat>On-screen Show (4:3)</PresentationFormat>
  <Paragraphs>275</Paragraphs>
  <Slides>13</Slides>
  <Notes>12</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Cambria Math</vt:lpstr>
      <vt:lpstr>Century Gothic</vt:lpstr>
      <vt:lpstr>Garamond</vt:lpstr>
      <vt:lpstr>Office Theme</vt:lpstr>
      <vt:lpstr>PowerPoint Presentation</vt:lpstr>
      <vt:lpstr>Anomaly detection in surveillance videos</vt:lpstr>
      <vt:lpstr>Deep learning methods</vt:lpstr>
      <vt:lpstr>Our approach: compression  </vt:lpstr>
      <vt:lpstr>Video compression</vt:lpstr>
      <vt:lpstr>Video compression</vt:lpstr>
      <vt:lpstr>Video compression</vt:lpstr>
      <vt:lpstr>Compression analytic</vt:lpstr>
      <vt:lpstr>Compression analytic</vt:lpstr>
      <vt:lpstr>Data</vt:lpstr>
      <vt:lpstr>PowerPoint Presentation</vt:lpstr>
      <vt:lpstr>Continued &amp; future work </vt:lpstr>
      <vt:lpstr>Thank you!</vt:lpstr>
    </vt:vector>
  </TitlesOfParts>
  <Company>Sandia National Laboratories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Sandia National Laboratories</dc:creator>
  <cp:lastModifiedBy>Gooding, Renee</cp:lastModifiedBy>
  <cp:revision>386</cp:revision>
  <cp:lastPrinted>2016-07-27T15:55:51Z</cp:lastPrinted>
  <dcterms:created xsi:type="dcterms:W3CDTF">2015-02-24T23:19:05Z</dcterms:created>
  <dcterms:modified xsi:type="dcterms:W3CDTF">2022-07-13T17:08:52Z</dcterms:modified>
</cp:coreProperties>
</file>