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</p:sldMasterIdLst>
  <p:notesMasterIdLst>
    <p:notesMasterId r:id="rId21"/>
  </p:notesMasterIdLst>
  <p:handoutMasterIdLst>
    <p:handoutMasterId r:id="rId22"/>
  </p:handoutMasterIdLst>
  <p:sldIdLst>
    <p:sldId id="1834" r:id="rId2"/>
    <p:sldId id="1835" r:id="rId3"/>
    <p:sldId id="1838" r:id="rId4"/>
    <p:sldId id="1817" r:id="rId5"/>
    <p:sldId id="267" r:id="rId6"/>
    <p:sldId id="260" r:id="rId7"/>
    <p:sldId id="1805" r:id="rId8"/>
    <p:sldId id="288" r:id="rId9"/>
    <p:sldId id="282" r:id="rId10"/>
    <p:sldId id="281" r:id="rId11"/>
    <p:sldId id="263" r:id="rId12"/>
    <p:sldId id="271" r:id="rId13"/>
    <p:sldId id="289" r:id="rId14"/>
    <p:sldId id="270" r:id="rId15"/>
    <p:sldId id="1806" r:id="rId16"/>
    <p:sldId id="1807" r:id="rId17"/>
    <p:sldId id="302" r:id="rId18"/>
    <p:sldId id="299" r:id="rId19"/>
    <p:sldId id="1837" r:id="rId20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Garamond" panose="02020404030301010803" pitchFamily="18" charset="0"/>
      <p:regular r:id="rId28"/>
      <p:bold r:id="rId29"/>
      <p:italic r:id="rId30"/>
      <p:boldItalic r:id="rId31"/>
    </p:embeddedFont>
    <p:embeddedFont>
      <p:font typeface="Gill Sans MT" panose="020B0502020104020203" pitchFamily="34" charset="77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Open Sans bold" panose="020B0706030804020204" pitchFamily="34" charset="0"/>
      <p:regular r:id="rId40"/>
      <p:bold r:id="rId41"/>
      <p:italic r:id="rId42"/>
      <p:boldItalic r:id="rId43"/>
    </p:embeddedFont>
    <p:embeddedFont>
      <p:font typeface="Open Sans Light" panose="020B0306030504020204" pitchFamily="34" charset="0"/>
      <p:regular r:id="rId44"/>
      <p: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78F097-0A73-434B-97FE-ED3B8A0EF645}">
          <p14:sldIdLst>
            <p14:sldId id="1834"/>
            <p14:sldId id="1835"/>
            <p14:sldId id="1838"/>
            <p14:sldId id="1817"/>
            <p14:sldId id="267"/>
            <p14:sldId id="260"/>
            <p14:sldId id="1805"/>
            <p14:sldId id="288"/>
            <p14:sldId id="282"/>
            <p14:sldId id="281"/>
            <p14:sldId id="263"/>
            <p14:sldId id="271"/>
            <p14:sldId id="289"/>
            <p14:sldId id="270"/>
            <p14:sldId id="1806"/>
            <p14:sldId id="1807"/>
            <p14:sldId id="302"/>
            <p14:sldId id="299"/>
            <p14:sldId id="1837"/>
          </p14:sldIdLst>
        </p14:section>
        <p14:section name="About" id="{7D1F2A88-9EF1-C940-B849-EE7D1949366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DD"/>
    <a:srgbClr val="1A315D"/>
    <a:srgbClr val="339A2E"/>
    <a:srgbClr val="00ACD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727" autoAdjust="0"/>
    <p:restoredTop sz="97712" autoAdjust="0"/>
  </p:normalViewPr>
  <p:slideViewPr>
    <p:cSldViewPr snapToGrid="0" showGuides="1">
      <p:cViewPr varScale="1">
        <p:scale>
          <a:sx n="130" d="100"/>
          <a:sy n="130" d="100"/>
        </p:scale>
        <p:origin x="84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752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12B77-F7E2-4D68-A9CB-41B8CCDC9B29}" type="datetimeFigureOut">
              <a:rPr lang="en-US" smtClean="0">
                <a:latin typeface="Open Sans" panose="020B0606030504020204" pitchFamily="34" charset="0"/>
              </a:rPr>
              <a:t>7/19/22</a:t>
            </a:fld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23351-3FB3-4478-AE7D-BEC670948232}" type="slidenum">
              <a:rPr lang="en-US" smtClean="0">
                <a:latin typeface="Open Sans" panose="020B0606030504020204" pitchFamily="34" charset="0"/>
              </a:rPr>
              <a:t>‹#›</a:t>
            </a:fld>
            <a:endParaRPr lang="en-US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5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896A8DF4-6A87-4F69-8212-F0A65870B2F2}" type="datetimeFigureOut">
              <a:rPr lang="en-US" smtClean="0"/>
              <a:pPr/>
              <a:t>7/19/22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E21A7267-269F-4D26-9F96-B6358A06B9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1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8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083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5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333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49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688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24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618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41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50CAE-CD96-1D42-B7AA-987F86A3BED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129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516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694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260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97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322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24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23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476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0600" y="1575115"/>
            <a:ext cx="6165850" cy="1317382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599" y="3719997"/>
            <a:ext cx="5243147" cy="6671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0" spc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600" y="3015777"/>
            <a:ext cx="6165850" cy="37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58F7247A-244D-6A48-BBB7-15233E751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8669" y="6296999"/>
            <a:ext cx="1828800" cy="1365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DA6BE7-D5D1-5C4B-8879-A66353A85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0600" y="4509920"/>
            <a:ext cx="4297393" cy="66712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966239" y="479998"/>
            <a:ext cx="1271441" cy="492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 userDrawn="1"/>
        </p:nvSpPr>
        <p:spPr>
          <a:xfrm>
            <a:off x="912699" y="1056087"/>
            <a:ext cx="4710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150" baseline="0" dirty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69985-FB39-5049-971A-8BBBC56F2C4E}"/>
              </a:ext>
            </a:extLst>
          </p:cNvPr>
          <p:cNvSpPr txBox="1"/>
          <p:nvPr userDrawn="1"/>
        </p:nvSpPr>
        <p:spPr>
          <a:xfrm>
            <a:off x="5287993" y="6307251"/>
            <a:ext cx="5642358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8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800" b="0" i="0" kern="1200" dirty="0" err="1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8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 </a:t>
            </a:r>
            <a:endParaRPr lang="en-US" sz="800" b="0" i="0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DC7756-6766-FF46-BFDC-7CBCF88C2F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815" y="6362720"/>
            <a:ext cx="654939" cy="1591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5135D8-0C79-D249-B01D-F828C90753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075" y="6609587"/>
            <a:ext cx="463192" cy="1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88423" y="2066192"/>
            <a:ext cx="3868616" cy="279595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535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1985" y="2919047"/>
            <a:ext cx="4598377" cy="1767254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713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27ED-C799-AA4A-BA7C-2FFFBEA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4B9F0-F682-C847-A4A4-C8832F006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6C40D-F7AE-5D42-B2A9-60C9F62ADE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700" y="1409700"/>
            <a:ext cx="11049000" cy="4610100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1FFF5-374A-CD43-B021-40194863B81E}"/>
              </a:ext>
            </a:extLst>
          </p:cNvPr>
          <p:cNvSpPr txBox="1"/>
          <p:nvPr userDrawn="1"/>
        </p:nvSpPr>
        <p:spPr>
          <a:xfrm>
            <a:off x="1141423" y="670349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3F178-868A-FA48-AE94-E5FF6ACAF988}"/>
              </a:ext>
            </a:extLst>
          </p:cNvPr>
          <p:cNvSpPr txBox="1"/>
          <p:nvPr userDrawn="1"/>
        </p:nvSpPr>
        <p:spPr>
          <a:xfrm>
            <a:off x="11262886" y="1828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3BC72C-1F52-834A-B497-A57713C5C6A5}"/>
              </a:ext>
            </a:extLst>
          </p:cNvPr>
          <p:cNvSpPr txBox="1"/>
          <p:nvPr userDrawn="1"/>
        </p:nvSpPr>
        <p:spPr>
          <a:xfrm>
            <a:off x="11880894" y="20179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FAB7B3-1EA6-084A-BDAA-18EEE670395F}"/>
              </a:ext>
            </a:extLst>
          </p:cNvPr>
          <p:cNvSpPr txBox="1"/>
          <p:nvPr userDrawn="1"/>
        </p:nvSpPr>
        <p:spPr>
          <a:xfrm>
            <a:off x="8573267" y="15956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79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and_Doub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700" y="1409701"/>
            <a:ext cx="5212412" cy="46101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Courier New" panose="02070309020205020404" pitchFamily="49" charset="0"/>
              <a:buChar char="o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970262-8623-2B46-A712-FEE93CC93ED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31888" y="1409700"/>
            <a:ext cx="5364812" cy="46101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Wingdings" pitchFamily="2" charset="2"/>
              <a:buChar char="§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F5FC13-FF8A-8C4E-BA9B-B1FED8AA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F29AA6-593F-634E-BDDD-B8317939238E}"/>
              </a:ext>
            </a:extLst>
          </p:cNvPr>
          <p:cNvSpPr txBox="1"/>
          <p:nvPr userDrawn="1"/>
        </p:nvSpPr>
        <p:spPr>
          <a:xfrm>
            <a:off x="11868789" y="61982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E97028B-705D-5846-9BF6-441624A3F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D7625-E9CB-8A41-BDE2-A2165A0B2380}"/>
              </a:ext>
            </a:extLst>
          </p:cNvPr>
          <p:cNvSpPr txBox="1"/>
          <p:nvPr userDrawn="1"/>
        </p:nvSpPr>
        <p:spPr>
          <a:xfrm>
            <a:off x="1129192" y="67137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CB68BE-5B02-DB47-8E5E-E53BEF882AAD}"/>
              </a:ext>
            </a:extLst>
          </p:cNvPr>
          <p:cNvSpPr txBox="1"/>
          <p:nvPr userDrawn="1"/>
        </p:nvSpPr>
        <p:spPr>
          <a:xfrm>
            <a:off x="159560" y="38048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71B262-AC2E-494D-B366-04431A29F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8744" y="139859"/>
            <a:ext cx="10515600" cy="365125"/>
          </a:xfrm>
        </p:spPr>
        <p:txBody>
          <a:bodyPr>
            <a:noAutofit/>
          </a:bodyPr>
          <a:lstStyle>
            <a:lvl1pPr>
              <a:defRPr sz="2400" b="0" i="0">
                <a:latin typeface="Gill Sans MT" panose="020B0502020104020203" pitchFamily="34" charset="77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en Sans" charset="0"/>
                <a:ea typeface="Open Sans" charset="0"/>
                <a:cs typeface="Open Sans" charset="0"/>
              </a:defRPr>
            </a:lvl1pPr>
            <a:lvl2pPr>
              <a:defRPr>
                <a:latin typeface="Open Sans" charset="0"/>
                <a:ea typeface="Open Sans" charset="0"/>
                <a:cs typeface="Open Sans" charset="0"/>
              </a:defRPr>
            </a:lvl2pPr>
            <a:lvl3pPr>
              <a:defRPr>
                <a:latin typeface="Open Sans" charset="0"/>
                <a:ea typeface="Open Sans" charset="0"/>
                <a:cs typeface="Open Sans" charset="0"/>
              </a:defRPr>
            </a:lvl3pPr>
            <a:lvl4pPr>
              <a:defRPr>
                <a:latin typeface="Open Sans" charset="0"/>
                <a:ea typeface="Open Sans" charset="0"/>
                <a:cs typeface="Open Sans" charset="0"/>
              </a:defRPr>
            </a:lvl4pPr>
            <a:lvl5pPr>
              <a:defRPr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94CE5-D66F-6942-A26D-F553B2793289}" type="datetime1">
              <a:rPr lang="en-US" smtClean="0"/>
              <a:t>7/19/22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" y="112427"/>
            <a:ext cx="414528" cy="365125"/>
          </a:xfrm>
        </p:spPr>
        <p:txBody>
          <a:bodyPr/>
          <a:lstStyle>
            <a:lvl1pPr>
              <a:defRPr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6382B-AC4D-AF4A-A2CB-F7976C6AC22E}"/>
              </a:ext>
            </a:extLst>
          </p:cNvPr>
          <p:cNvSpPr txBox="1"/>
          <p:nvPr userDrawn="1"/>
        </p:nvSpPr>
        <p:spPr>
          <a:xfrm>
            <a:off x="11617176" y="22092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270FD-B073-4342-B88A-EE374576C11F}"/>
              </a:ext>
            </a:extLst>
          </p:cNvPr>
          <p:cNvSpPr txBox="1"/>
          <p:nvPr userDrawn="1"/>
        </p:nvSpPr>
        <p:spPr>
          <a:xfrm>
            <a:off x="116601" y="72415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B9BD15-94F2-DA43-9A4C-1CEB1531689A}"/>
              </a:ext>
            </a:extLst>
          </p:cNvPr>
          <p:cNvSpPr txBox="1"/>
          <p:nvPr userDrawn="1"/>
        </p:nvSpPr>
        <p:spPr>
          <a:xfrm>
            <a:off x="11733777" y="18410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2CC6E7-2A95-074E-A2F9-25D108593E64}"/>
              </a:ext>
            </a:extLst>
          </p:cNvPr>
          <p:cNvSpPr txBox="1"/>
          <p:nvPr userDrawn="1"/>
        </p:nvSpPr>
        <p:spPr>
          <a:xfrm>
            <a:off x="11893337" y="15342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3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C4959A-AD2F-9049-854D-6985DFCF4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222" y="1429233"/>
            <a:ext cx="11042478" cy="45905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C06173-326E-C842-95A0-26D69A4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rgbClr val="FFFFFF"/>
                </a:solidFill>
                <a:latin typeface="Open Sans" panose="020B06060305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ED718-14A2-3C4C-BD30-775E5C017AD9}"/>
              </a:ext>
            </a:extLst>
          </p:cNvPr>
          <p:cNvSpPr txBox="1">
            <a:spLocks/>
          </p:cNvSpPr>
          <p:nvPr userDrawn="1"/>
        </p:nvSpPr>
        <p:spPr>
          <a:xfrm>
            <a:off x="7933208" y="76200"/>
            <a:ext cx="4193315" cy="25145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OFFICIAL USE ONLY / EXPORT CONTROLLED INFORMATION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18ACFD-5FA2-7844-B0DB-EDB18B7F01CA}"/>
              </a:ext>
            </a:extLst>
          </p:cNvPr>
          <p:cNvSpPr txBox="1">
            <a:spLocks/>
          </p:cNvSpPr>
          <p:nvPr userDrawn="1"/>
        </p:nvSpPr>
        <p:spPr>
          <a:xfrm>
            <a:off x="61472" y="6567420"/>
            <a:ext cx="3886214" cy="25145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OFFICIAL USE ONLY / 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22902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33" r:id="rId2"/>
    <p:sldLayoutId id="2147483758" r:id="rId3"/>
    <p:sldLayoutId id="2147483763" r:id="rId4"/>
    <p:sldLayoutId id="2147483760" r:id="rId5"/>
    <p:sldLayoutId id="2147483761" r:id="rId6"/>
    <p:sldLayoutId id="2147483762" r:id="rId7"/>
    <p:sldLayoutId id="2147483764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0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8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6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2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3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tiff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g"/><Relationship Id="rId11" Type="http://schemas.openxmlformats.org/officeDocument/2006/relationships/image" Target="NULL"/><Relationship Id="rId5" Type="http://schemas.openxmlformats.org/officeDocument/2006/relationships/image" Target="../media/image32.jpeg"/><Relationship Id="rId10" Type="http://schemas.openxmlformats.org/officeDocument/2006/relationships/image" Target="NULL"/><Relationship Id="rId4" Type="http://schemas.openxmlformats.org/officeDocument/2006/relationships/image" Target="../media/image31.jpeg"/><Relationship Id="rId9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5454-E631-0C49-B851-199442D65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1575115"/>
            <a:ext cx="5984789" cy="1317382"/>
          </a:xfrm>
        </p:spPr>
        <p:txBody>
          <a:bodyPr>
            <a:normAutofit fontScale="90000"/>
          </a:bodyPr>
          <a:lstStyle/>
          <a:p>
            <a:r>
              <a:rPr lang="en-US" dirty="0"/>
              <a:t>Machine Learning Applications for Defeaturing and Model Preparation</a:t>
            </a:r>
            <a:endParaRPr lang="en-US" dirty="0">
              <a:effectLst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18A7CD-3FDD-FB43-B4BD-D5CBF7DB5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3719997"/>
            <a:ext cx="4297392" cy="667120"/>
          </a:xfrm>
        </p:spPr>
        <p:txBody>
          <a:bodyPr/>
          <a:lstStyle/>
          <a:p>
            <a:r>
              <a:rPr lang="en-US" dirty="0"/>
              <a:t>Steven Owen, Tim </a:t>
            </a:r>
            <a:r>
              <a:rPr lang="en-US" dirty="0" err="1"/>
              <a:t>Shead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Shawn Martin, Armida Carbajal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5A15F-7568-674D-9429-234062D2F6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3075C1-36FC-1C41-91E6-BC59A3F2AF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July 25, 2022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E54DF6-4A33-0F44-BFF9-3FDCAA65F7F8}"/>
              </a:ext>
            </a:extLst>
          </p:cNvPr>
          <p:cNvSpPr txBox="1"/>
          <p:nvPr/>
        </p:nvSpPr>
        <p:spPr>
          <a:xfrm>
            <a:off x="3438144" y="359664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id="{F665CB9F-C578-49E9-9E8E-75D5AF991A63}"/>
              </a:ext>
            </a:extLst>
          </p:cNvPr>
          <p:cNvSpPr txBox="1">
            <a:spLocks/>
          </p:cNvSpPr>
          <p:nvPr/>
        </p:nvSpPr>
        <p:spPr>
          <a:xfrm>
            <a:off x="10208799" y="5232952"/>
            <a:ext cx="1770143" cy="2454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700" b="1" i="0" kern="1200">
                <a:solidFill>
                  <a:schemeClr val="bg2">
                    <a:lumMod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0F415A-58DC-FA40-9B61-D39B789D04F6}"/>
              </a:ext>
            </a:extLst>
          </p:cNvPr>
          <p:cNvSpPr txBox="1"/>
          <p:nvPr/>
        </p:nvSpPr>
        <p:spPr>
          <a:xfrm>
            <a:off x="9106930" y="2100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2FBC33A-B99C-2845-BFE8-C38D210F8825}"/>
              </a:ext>
            </a:extLst>
          </p:cNvPr>
          <p:cNvSpPr txBox="1">
            <a:spLocks/>
          </p:cNvSpPr>
          <p:nvPr/>
        </p:nvSpPr>
        <p:spPr>
          <a:xfrm>
            <a:off x="9247627" y="4428028"/>
            <a:ext cx="2879124" cy="66712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0" i="0" kern="1200" spc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None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Sandia Machine Learning, Deep Learning Workshop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9EA8B5-2EC6-6247-A67D-995C95B57782}"/>
              </a:ext>
            </a:extLst>
          </p:cNvPr>
          <p:cNvSpPr txBox="1"/>
          <p:nvPr/>
        </p:nvSpPr>
        <p:spPr>
          <a:xfrm>
            <a:off x="9190350" y="500908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200" dirty="0"/>
              <a:t>July 25-28, 2022</a:t>
            </a:r>
          </a:p>
          <a:p>
            <a:pPr algn="l"/>
            <a:r>
              <a:rPr lang="en-US" sz="1200" dirty="0"/>
              <a:t>Albuquerque, NM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21CD0E-FB25-3340-8645-2F44A6E8DC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481" y="219071"/>
            <a:ext cx="4385729" cy="36283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0F0816-3707-0347-B315-3AE2B776C8A3}"/>
              </a:ext>
            </a:extLst>
          </p:cNvPr>
          <p:cNvSpPr/>
          <p:nvPr/>
        </p:nvSpPr>
        <p:spPr>
          <a:xfrm>
            <a:off x="2226187" y="6292596"/>
            <a:ext cx="17076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-webkit-standard"/>
              </a:rPr>
              <a:t>SAND2021-8928 C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9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136" y="744367"/>
            <a:ext cx="2711426" cy="2433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113" y="178498"/>
            <a:ext cx="10515600" cy="365125"/>
          </a:xfrm>
        </p:spPr>
        <p:txBody>
          <a:bodyPr/>
          <a:lstStyle/>
          <a:p>
            <a:r>
              <a:rPr lang="en-US" dirty="0"/>
              <a:t>Training Data Features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965266" y="2121890"/>
            <a:ext cx="4043548" cy="1844470"/>
          </a:xfrm>
        </p:spPr>
        <p:txBody>
          <a:bodyPr>
            <a:noAutofit/>
          </a:bodyPr>
          <a:lstStyle/>
          <a:p>
            <a:r>
              <a:rPr lang="en-US" sz="2400" dirty="0"/>
              <a:t>Curve Length</a:t>
            </a:r>
          </a:p>
          <a:p>
            <a:r>
              <a:rPr lang="en-US" sz="2400" dirty="0"/>
              <a:t>Surface Area</a:t>
            </a:r>
          </a:p>
          <a:p>
            <a:r>
              <a:rPr lang="en-US" sz="2400" dirty="0"/>
              <a:t>Angle at vertex</a:t>
            </a:r>
          </a:p>
          <a:p>
            <a:r>
              <a:rPr lang="en-US" sz="2400" dirty="0"/>
              <a:t>Angle at curves</a:t>
            </a:r>
          </a:p>
          <a:p>
            <a:r>
              <a:rPr lang="en-US" sz="2400" dirty="0"/>
              <a:t>Valence at vertex</a:t>
            </a:r>
          </a:p>
          <a:p>
            <a:r>
              <a:rPr lang="en-US" sz="2400" dirty="0"/>
              <a:t>Number of loops</a:t>
            </a:r>
          </a:p>
          <a:p>
            <a:r>
              <a:rPr lang="en-US" sz="2400" dirty="0"/>
              <a:t>Hydraulic Radius</a:t>
            </a:r>
          </a:p>
          <a:p>
            <a:r>
              <a:rPr lang="en-US" sz="2400" dirty="0" err="1"/>
              <a:t>Etc</a:t>
            </a:r>
            <a:r>
              <a:rPr lang="mr-IN" sz="2400" dirty="0"/>
              <a:t>…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66777" y="5810450"/>
            <a:ext cx="4800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Topology-Based Features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987040" y="1884346"/>
            <a:ext cx="1629852" cy="46631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332DB-615A-0F47-A7CC-2557C76992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892" y="1190881"/>
            <a:ext cx="6174693" cy="4463042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3F6F35A-713E-7145-BBAC-DC0A6C820E28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10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74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508" y="197434"/>
            <a:ext cx="10515600" cy="365125"/>
          </a:xfrm>
        </p:spPr>
        <p:txBody>
          <a:bodyPr/>
          <a:lstStyle/>
          <a:p>
            <a:r>
              <a:rPr lang="en-US" dirty="0"/>
              <a:t>Training Data Labels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55" y="1415601"/>
            <a:ext cx="3375064" cy="21153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8620" y="3912949"/>
            <a:ext cx="2446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Scaled Jacobian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671403" y="4374110"/>
            <a:ext cx="3330877" cy="184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defTabSz="914400"/>
            <a:r>
              <a:rPr lang="en-US" sz="2000" kern="0" dirty="0"/>
              <a:t>Function of angles at vertices</a:t>
            </a:r>
          </a:p>
          <a:p>
            <a:pPr defTabSz="914400"/>
            <a:r>
              <a:rPr lang="en-US" sz="2000" kern="0" dirty="0"/>
              <a:t>Scaled -1.0 to 1.0</a:t>
            </a:r>
          </a:p>
          <a:p>
            <a:pPr defTabSz="914400"/>
            <a:r>
              <a:rPr lang="en-US" sz="2000" kern="0" dirty="0"/>
              <a:t>Independent of mesh size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 bwMode="auto">
          <a:xfrm>
            <a:off x="4420944" y="4355368"/>
            <a:ext cx="3361926" cy="184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defTabSz="914400"/>
            <a:r>
              <a:rPr lang="en-US" sz="2000" kern="0" dirty="0"/>
              <a:t>Ratio with equilateral </a:t>
            </a:r>
            <a:r>
              <a:rPr lang="en-US" sz="2000" kern="0" dirty="0" err="1"/>
              <a:t>tet</a:t>
            </a:r>
            <a:r>
              <a:rPr lang="en-US" sz="2000" kern="0" dirty="0"/>
              <a:t> with target edge length</a:t>
            </a:r>
          </a:p>
          <a:p>
            <a:pPr defTabSz="914400"/>
            <a:r>
              <a:rPr lang="en-US" sz="2000" kern="0" dirty="0"/>
              <a:t>Scaled 0.0 to 1.0</a:t>
            </a:r>
          </a:p>
          <a:p>
            <a:pPr defTabSz="914400"/>
            <a:r>
              <a:rPr lang="en-US" sz="2000" kern="0" dirty="0"/>
              <a:t>Sensitive to mesh size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2033" y="3893703"/>
            <a:ext cx="2308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In-Radius Ratio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20944" y="1218014"/>
            <a:ext cx="2164404" cy="2516549"/>
            <a:chOff x="4420944" y="1218014"/>
            <a:chExt cx="2164404" cy="25165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20944" y="1218014"/>
              <a:ext cx="2164404" cy="2516549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5738065" y="2556643"/>
              <a:ext cx="425450" cy="11747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676356" y="2416575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36843F-1882-424A-9333-EBCAA66A3D15}"/>
              </a:ext>
            </a:extLst>
          </p:cNvPr>
          <p:cNvGrpSpPr/>
          <p:nvPr/>
        </p:nvGrpSpPr>
        <p:grpSpPr>
          <a:xfrm>
            <a:off x="7690545" y="1354171"/>
            <a:ext cx="3596362" cy="2115357"/>
            <a:chOff x="4079228" y="3518233"/>
            <a:chExt cx="4511879" cy="251397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1CC8C07-B4A1-3347-903F-D6080A7B2538}"/>
                </a:ext>
              </a:extLst>
            </p:cNvPr>
            <p:cNvSpPr/>
            <p:nvPr/>
          </p:nvSpPr>
          <p:spPr>
            <a:xfrm rot="1489995">
              <a:off x="5612725" y="4343567"/>
              <a:ext cx="230471" cy="22232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2DDE28D-9F37-5C4A-8689-C2BF9BCF7D25}"/>
                </a:ext>
              </a:extLst>
            </p:cNvPr>
            <p:cNvSpPr/>
            <p:nvPr/>
          </p:nvSpPr>
          <p:spPr>
            <a:xfrm>
              <a:off x="5181600" y="3763925"/>
              <a:ext cx="3409507" cy="2268279"/>
            </a:xfrm>
            <a:custGeom>
              <a:avLst/>
              <a:gdLst>
                <a:gd name="connsiteX0" fmla="*/ 0 w 3409507"/>
                <a:gd name="connsiteY0" fmla="*/ 1512953 h 1512953"/>
                <a:gd name="connsiteX1" fmla="*/ 772633 w 3409507"/>
                <a:gd name="connsiteY1" fmla="*/ 109455 h 1512953"/>
                <a:gd name="connsiteX2" fmla="*/ 2679405 w 3409507"/>
                <a:gd name="connsiteY2" fmla="*/ 123632 h 1512953"/>
                <a:gd name="connsiteX3" fmla="*/ 3409507 w 3409507"/>
                <a:gd name="connsiteY3" fmla="*/ 378814 h 151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507" h="1512953">
                  <a:moveTo>
                    <a:pt x="0" y="1512953"/>
                  </a:moveTo>
                  <a:cubicBezTo>
                    <a:pt x="163033" y="926980"/>
                    <a:pt x="326066" y="341008"/>
                    <a:pt x="772633" y="109455"/>
                  </a:cubicBezTo>
                  <a:cubicBezTo>
                    <a:pt x="1219200" y="-122098"/>
                    <a:pt x="2239926" y="78739"/>
                    <a:pt x="2679405" y="123632"/>
                  </a:cubicBezTo>
                  <a:cubicBezTo>
                    <a:pt x="3118884" y="168525"/>
                    <a:pt x="3272465" y="290209"/>
                    <a:pt x="3409507" y="378814"/>
                  </a:cubicBezTo>
                </a:path>
              </a:pathLst>
            </a:cu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5AA1BEB-A73B-644D-8FAD-C3475BEF3A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6660" y="3827721"/>
              <a:ext cx="1529713" cy="18642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D18E51B-4EB9-7F4E-8ADA-3D38655D5299}"/>
                </a:ext>
              </a:extLst>
            </p:cNvPr>
            <p:cNvCxnSpPr>
              <a:cxnSpLocks/>
            </p:cNvCxnSpPr>
            <p:nvPr/>
          </p:nvCxnSpPr>
          <p:spPr>
            <a:xfrm>
              <a:off x="6796373" y="3827721"/>
              <a:ext cx="1617525" cy="38185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5FEAE1-0FF6-BE44-BAE1-4D403DCF091E}"/>
                </a:ext>
              </a:extLst>
            </p:cNvPr>
            <p:cNvSpPr txBox="1"/>
            <p:nvPr/>
          </p:nvSpPr>
          <p:spPr>
            <a:xfrm>
              <a:off x="6498522" y="4394238"/>
              <a:ext cx="1615473" cy="43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triangle/quad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DD5BBFE-A190-CB40-B9D5-80C603C58F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4783" y="3947855"/>
              <a:ext cx="76240" cy="4611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F6DEBA-F5DF-A043-B7FF-1DA24F6E8DDE}"/>
                </a:ext>
              </a:extLst>
            </p:cNvPr>
            <p:cNvSpPr txBox="1"/>
            <p:nvPr/>
          </p:nvSpPr>
          <p:spPr>
            <a:xfrm rot="742391">
              <a:off x="7220286" y="3518233"/>
              <a:ext cx="1228380" cy="43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geometry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CE059E6-6B59-5D47-A1AA-CD0F37A8884E}"/>
                </a:ext>
              </a:extLst>
            </p:cNvPr>
            <p:cNvSpPr/>
            <p:nvPr/>
          </p:nvSpPr>
          <p:spPr>
            <a:xfrm>
              <a:off x="6006118" y="4672288"/>
              <a:ext cx="108934" cy="119855"/>
            </a:xfrm>
            <a:prstGeom prst="ellipse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3293FA2-95FF-D04F-807F-0CC8393E90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67465" y="4503331"/>
              <a:ext cx="451452" cy="206092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55156B5-5D1C-614A-80FF-FC5C56415661}"/>
                </a:ext>
              </a:extLst>
            </p:cNvPr>
            <p:cNvSpPr txBox="1"/>
            <p:nvPr/>
          </p:nvSpPr>
          <p:spPr>
            <a:xfrm>
              <a:off x="4079228" y="4635560"/>
              <a:ext cx="1194580" cy="43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deviation</a:t>
              </a: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D21C5B9-8697-B54A-A021-5C836E0E8B15}"/>
                </a:ext>
              </a:extLst>
            </p:cNvPr>
            <p:cNvSpPr/>
            <p:nvPr/>
          </p:nvSpPr>
          <p:spPr>
            <a:xfrm rot="3690430" flipH="1">
              <a:off x="5297300" y="4419168"/>
              <a:ext cx="305243" cy="725454"/>
            </a:xfrm>
            <a:custGeom>
              <a:avLst/>
              <a:gdLst>
                <a:gd name="connsiteX0" fmla="*/ 147585 w 357135"/>
                <a:gd name="connsiteY0" fmla="*/ 0 h 650875"/>
                <a:gd name="connsiteX1" fmla="*/ 7885 w 357135"/>
                <a:gd name="connsiteY1" fmla="*/ 320675 h 650875"/>
                <a:gd name="connsiteX2" fmla="*/ 357135 w 357135"/>
                <a:gd name="connsiteY2" fmla="*/ 650875 h 650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7135" h="650875">
                  <a:moveTo>
                    <a:pt x="147585" y="0"/>
                  </a:moveTo>
                  <a:cubicBezTo>
                    <a:pt x="60272" y="106098"/>
                    <a:pt x="-27040" y="212196"/>
                    <a:pt x="7885" y="320675"/>
                  </a:cubicBezTo>
                  <a:cubicBezTo>
                    <a:pt x="42810" y="429154"/>
                    <a:pt x="293635" y="599017"/>
                    <a:pt x="357135" y="650875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6D15FC7-0A72-8143-96A8-E6CA1A49FF4B}"/>
              </a:ext>
            </a:extLst>
          </p:cNvPr>
          <p:cNvSpPr txBox="1"/>
          <p:nvPr/>
        </p:nvSpPr>
        <p:spPr>
          <a:xfrm>
            <a:off x="8559479" y="3880518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Deviation</a:t>
            </a: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28D281AC-5908-B047-AEC2-56A600877163}"/>
              </a:ext>
            </a:extLst>
          </p:cNvPr>
          <p:cNvSpPr txBox="1">
            <a:spLocks/>
          </p:cNvSpPr>
          <p:nvPr/>
        </p:nvSpPr>
        <p:spPr bwMode="auto">
          <a:xfrm>
            <a:off x="8467739" y="4346717"/>
            <a:ext cx="3361926" cy="184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defTabSz="914400"/>
            <a:r>
              <a:rPr lang="en-US" sz="2000" kern="0" dirty="0"/>
              <a:t>Distance from triangle centroid to closest point on geometry</a:t>
            </a:r>
          </a:p>
          <a:p>
            <a:pPr defTabSz="914400"/>
            <a:r>
              <a:rPr lang="en-US" sz="2000" kern="0" dirty="0"/>
              <a:t>Scaled by target mesh size</a:t>
            </a:r>
          </a:p>
          <a:p>
            <a:pPr defTabSz="914400"/>
            <a:r>
              <a:rPr lang="en-US" sz="2000" kern="0" dirty="0"/>
              <a:t>Ensure mesh "matches" geometry</a:t>
            </a: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52F411FC-68C5-9945-94FD-6771002C1D52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11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06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C275581-5925-824A-837E-578E00FA3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508" y="197434"/>
            <a:ext cx="10515600" cy="365125"/>
          </a:xfrm>
        </p:spPr>
        <p:txBody>
          <a:bodyPr/>
          <a:lstStyle/>
          <a:p>
            <a:r>
              <a:rPr lang="en-US" dirty="0"/>
              <a:t>Training Data Labels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135" y="1183303"/>
            <a:ext cx="7325666" cy="5102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9806" y="3448420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Small Curve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114024" y="3705687"/>
            <a:ext cx="1052945" cy="13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7A3D714-54FE-0740-AB21-71EFC7B33137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12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83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522" y="1183302"/>
            <a:ext cx="7322278" cy="51177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29806" y="3448420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Small Curve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114024" y="3705687"/>
            <a:ext cx="1052945" cy="13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DEBFB690-8C8F-6D42-8B8D-60E49A71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508" y="197434"/>
            <a:ext cx="10515600" cy="365125"/>
          </a:xfrm>
        </p:spPr>
        <p:txBody>
          <a:bodyPr/>
          <a:lstStyle/>
          <a:p>
            <a:r>
              <a:rPr lang="en-US" dirty="0"/>
              <a:t>Training Data Labels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2F29EF9-0D32-5542-9E7B-B950539463AE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13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61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D3264D1-5AAA-EF4F-ABEE-74A06AECA0EA}"/>
              </a:ext>
            </a:extLst>
          </p:cNvPr>
          <p:cNvSpPr txBox="1"/>
          <p:nvPr/>
        </p:nvSpPr>
        <p:spPr>
          <a:xfrm>
            <a:off x="2858972" y="682006"/>
            <a:ext cx="330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 </a:t>
            </a:r>
            <a:r>
              <a:rPr lang="en-US" dirty="0" err="1"/>
              <a:t>Tets</a:t>
            </a:r>
            <a:r>
              <a:rPr lang="en-US" dirty="0"/>
              <a:t> at Geometric Curve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746E-C22E-8945-973A-3C48FB781B42}"/>
              </a:ext>
            </a:extLst>
          </p:cNvPr>
          <p:cNvSpPr txBox="1"/>
          <p:nvPr/>
        </p:nvSpPr>
        <p:spPr>
          <a:xfrm>
            <a:off x="8519782" y="5598082"/>
            <a:ext cx="1085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Topology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7A8E77-7CE8-D544-B615-CFDEBADA62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522" y="1183302"/>
            <a:ext cx="7322278" cy="51177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85935E-05FC-704E-BF74-4BF89336C3E3}"/>
              </a:ext>
            </a:extLst>
          </p:cNvPr>
          <p:cNvSpPr txBox="1"/>
          <p:nvPr/>
        </p:nvSpPr>
        <p:spPr>
          <a:xfrm>
            <a:off x="3229806" y="3448420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Small Curve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5A86118-858C-E243-8D31-0E1A438D08B3}"/>
              </a:ext>
            </a:extLst>
          </p:cNvPr>
          <p:cNvCxnSpPr/>
          <p:nvPr/>
        </p:nvCxnSpPr>
        <p:spPr>
          <a:xfrm>
            <a:off x="5114024" y="3705687"/>
            <a:ext cx="1052945" cy="13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95796CB6-263A-DF43-8BE8-094CBBE33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508" y="197434"/>
            <a:ext cx="10515600" cy="365125"/>
          </a:xfrm>
        </p:spPr>
        <p:txBody>
          <a:bodyPr/>
          <a:lstStyle/>
          <a:p>
            <a:r>
              <a:rPr lang="en-US" dirty="0"/>
              <a:t>Training Data Labels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8EB241-3D8C-E14B-B6B6-85B5CD6DE7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604" y="793994"/>
            <a:ext cx="3990557" cy="3389769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795490BF-7634-CB42-A59D-A4D2AB0EF93A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14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55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21" y="165995"/>
            <a:ext cx="10515600" cy="365125"/>
          </a:xfrm>
        </p:spPr>
        <p:txBody>
          <a:bodyPr/>
          <a:lstStyle/>
          <a:p>
            <a:r>
              <a:rPr lang="en-US" dirty="0"/>
              <a:t>Training Data Labels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678" y="3933742"/>
            <a:ext cx="2688935" cy="2144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678" y="1363026"/>
            <a:ext cx="2688935" cy="2167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775" y="1363026"/>
            <a:ext cx="2551436" cy="2167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693" y="3933741"/>
            <a:ext cx="2581600" cy="21672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66164" y="946622"/>
            <a:ext cx="1935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Before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4406" y="981419"/>
            <a:ext cx="1847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After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23359" y="3539242"/>
            <a:ext cx="1523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Min SJ = 0.250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04586" y="3539242"/>
            <a:ext cx="1463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Min SJ = 0.227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67022" y="6145131"/>
            <a:ext cx="1468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Min IR = 0.027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79825" y="6100965"/>
            <a:ext cx="1382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Min IR = 0.267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5894" y="2303213"/>
            <a:ext cx="894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Scaled Jacobian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15894" y="4985696"/>
            <a:ext cx="1935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In-radius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E5036BE0-CA6A-C24A-B7E2-7A925C940DD6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15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C440B0C-C5C2-C141-8BAC-42BA226B7A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5"/>
          <a:stretch/>
        </p:blipFill>
        <p:spPr>
          <a:xfrm>
            <a:off x="390213" y="2153070"/>
            <a:ext cx="3629638" cy="14008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16FBAD5-0E3D-EA42-9376-470240BF7ABC}"/>
              </a:ext>
            </a:extLst>
          </p:cNvPr>
          <p:cNvSpPr txBox="1"/>
          <p:nvPr/>
        </p:nvSpPr>
        <p:spPr>
          <a:xfrm>
            <a:off x="365835" y="1833143"/>
            <a:ext cx="193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Collapse Curve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E17061-FD91-CA40-862F-C8752DFC13CA}"/>
              </a:ext>
            </a:extLst>
          </p:cNvPr>
          <p:cNvSpPr txBox="1"/>
          <p:nvPr/>
        </p:nvSpPr>
        <p:spPr>
          <a:xfrm>
            <a:off x="881061" y="3607342"/>
            <a:ext cx="731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Before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89E9AB-EDA8-4C47-9B9C-9EABF5A213AE}"/>
              </a:ext>
            </a:extLst>
          </p:cNvPr>
          <p:cNvSpPr txBox="1"/>
          <p:nvPr/>
        </p:nvSpPr>
        <p:spPr>
          <a:xfrm>
            <a:off x="2720159" y="3607342"/>
            <a:ext cx="731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After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54219C6-2468-3D4D-A5C4-18CD98AB546F}"/>
              </a:ext>
            </a:extLst>
          </p:cNvPr>
          <p:cNvCxnSpPr>
            <a:cxnSpLocks/>
          </p:cNvCxnSpPr>
          <p:nvPr/>
        </p:nvCxnSpPr>
        <p:spPr>
          <a:xfrm>
            <a:off x="4465991" y="3873831"/>
            <a:ext cx="7335797" cy="98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23B4DE7-CDF8-7E44-A52A-B066327FD1BC}"/>
              </a:ext>
            </a:extLst>
          </p:cNvPr>
          <p:cNvCxnSpPr>
            <a:cxnSpLocks/>
          </p:cNvCxnSpPr>
          <p:nvPr/>
        </p:nvCxnSpPr>
        <p:spPr>
          <a:xfrm>
            <a:off x="5573982" y="915368"/>
            <a:ext cx="0" cy="555142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A062CB0-B730-AF4D-9322-2FD02B760110}"/>
              </a:ext>
            </a:extLst>
          </p:cNvPr>
          <p:cNvCxnSpPr>
            <a:cxnSpLocks/>
          </p:cNvCxnSpPr>
          <p:nvPr/>
        </p:nvCxnSpPr>
        <p:spPr>
          <a:xfrm>
            <a:off x="8624042" y="915368"/>
            <a:ext cx="0" cy="55407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88721C-3D6F-654F-A374-85C538AFE55E}"/>
              </a:ext>
            </a:extLst>
          </p:cNvPr>
          <p:cNvCxnSpPr>
            <a:cxnSpLocks/>
          </p:cNvCxnSpPr>
          <p:nvPr/>
        </p:nvCxnSpPr>
        <p:spPr>
          <a:xfrm>
            <a:off x="11801788" y="915368"/>
            <a:ext cx="0" cy="55514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EE51629-FAF5-754C-AA01-554A0444972B}"/>
              </a:ext>
            </a:extLst>
          </p:cNvPr>
          <p:cNvCxnSpPr>
            <a:cxnSpLocks/>
          </p:cNvCxnSpPr>
          <p:nvPr/>
        </p:nvCxnSpPr>
        <p:spPr>
          <a:xfrm>
            <a:off x="4465991" y="6468832"/>
            <a:ext cx="7335796" cy="25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B0BF12C-39C6-0D41-8ECD-0B1415C5DA86}"/>
              </a:ext>
            </a:extLst>
          </p:cNvPr>
          <p:cNvCxnSpPr>
            <a:cxnSpLocks/>
          </p:cNvCxnSpPr>
          <p:nvPr/>
        </p:nvCxnSpPr>
        <p:spPr>
          <a:xfrm>
            <a:off x="4465992" y="1291538"/>
            <a:ext cx="733579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4C5A99E-742C-E549-99C8-AF9139DFB921}"/>
              </a:ext>
            </a:extLst>
          </p:cNvPr>
          <p:cNvCxnSpPr>
            <a:cxnSpLocks/>
          </p:cNvCxnSpPr>
          <p:nvPr/>
        </p:nvCxnSpPr>
        <p:spPr>
          <a:xfrm flipV="1">
            <a:off x="4465991" y="915368"/>
            <a:ext cx="7335796" cy="24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C9E5F7A-61E8-5C4D-ACBA-7400E99E7520}"/>
              </a:ext>
            </a:extLst>
          </p:cNvPr>
          <p:cNvCxnSpPr>
            <a:cxnSpLocks/>
          </p:cNvCxnSpPr>
          <p:nvPr/>
        </p:nvCxnSpPr>
        <p:spPr>
          <a:xfrm>
            <a:off x="4465991" y="915368"/>
            <a:ext cx="0" cy="5549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4CF3307-4B17-A44A-947A-102D98809B7F}"/>
              </a:ext>
            </a:extLst>
          </p:cNvPr>
          <p:cNvSpPr txBox="1"/>
          <p:nvPr/>
        </p:nvSpPr>
        <p:spPr>
          <a:xfrm>
            <a:off x="4354671" y="505282"/>
            <a:ext cx="193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Collapse Curve</a:t>
            </a: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B2DF654E-0BA4-F74E-B687-B2CA0787973D}"/>
              </a:ext>
            </a:extLst>
          </p:cNvPr>
          <p:cNvSpPr/>
          <p:nvPr/>
        </p:nvSpPr>
        <p:spPr>
          <a:xfrm>
            <a:off x="1982336" y="2696878"/>
            <a:ext cx="500449" cy="321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4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79370-66DD-4E4A-9B57-C5D568066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603" y="159178"/>
            <a:ext cx="10515600" cy="365125"/>
          </a:xfrm>
        </p:spPr>
        <p:txBody>
          <a:bodyPr/>
          <a:lstStyle/>
          <a:p>
            <a:r>
              <a:rPr lang="en-US" dirty="0"/>
              <a:t>Machine Learning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D201F1-F4FA-9246-A16E-9900ACA269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48" y="1254483"/>
            <a:ext cx="6065755" cy="3698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5DE3FF-7EE8-4643-9D0A-BEA955317D3E}"/>
              </a:ext>
            </a:extLst>
          </p:cNvPr>
          <p:cNvSpPr txBox="1"/>
          <p:nvPr/>
        </p:nvSpPr>
        <p:spPr>
          <a:xfrm>
            <a:off x="865540" y="5277819"/>
            <a:ext cx="1919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94 single-part CAD models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5A12B5-80F2-AD4A-9959-FD3156919B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333" y="1209021"/>
            <a:ext cx="4171542" cy="4034077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1A61D74-8526-834E-89A9-23CC16684ADF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16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166909-AD56-264C-A5F8-E918684BF91B}"/>
              </a:ext>
            </a:extLst>
          </p:cNvPr>
          <p:cNvSpPr/>
          <p:nvPr/>
        </p:nvSpPr>
        <p:spPr>
          <a:xfrm>
            <a:off x="3481749" y="5809350"/>
            <a:ext cx="6717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Owen, Steven; </a:t>
            </a:r>
            <a:r>
              <a:rPr lang="en-US" sz="1200" dirty="0" err="1"/>
              <a:t>Shead</a:t>
            </a:r>
            <a:r>
              <a:rPr lang="en-US" sz="1200" dirty="0"/>
              <a:t>, Timothy M.; Martin, Shawn , “CAD Defeaturing Using Machine Learning”, </a:t>
            </a:r>
            <a:r>
              <a:rPr lang="en-US" sz="1200" i="1" dirty="0"/>
              <a:t>28th International Meshing Roundtable (IMR)</a:t>
            </a:r>
            <a:r>
              <a:rPr lang="en-US" sz="1200" dirty="0"/>
              <a:t>, Buffalo, New York, USA, October 14-17, 2019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10B949-7CA5-A84D-98E2-944C1683E784}"/>
              </a:ext>
            </a:extLst>
          </p:cNvPr>
          <p:cNvSpPr/>
          <p:nvPr/>
        </p:nvSpPr>
        <p:spPr>
          <a:xfrm>
            <a:off x="3481749" y="6332887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Patent Granted March 2022</a:t>
            </a:r>
          </a:p>
        </p:txBody>
      </p:sp>
    </p:spTree>
    <p:extLst>
      <p:ext uri="{BB962C8B-B14F-4D97-AF65-F5344CB8AC3E}">
        <p14:creationId xmlns:p14="http://schemas.microsoft.com/office/powerpoint/2010/main" val="186956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1EADA-5C7A-1140-B788-0B26430B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782" y="139859"/>
            <a:ext cx="9569561" cy="365125"/>
          </a:xfrm>
        </p:spPr>
        <p:txBody>
          <a:bodyPr/>
          <a:lstStyle/>
          <a:p>
            <a:r>
              <a:rPr lang="en-US" dirty="0"/>
              <a:t>Machine Learning Study – EDT (Ensembles of Decision Trees)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D13614-3019-0A43-BE89-80710CAC3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174" y="1252049"/>
            <a:ext cx="1742731" cy="1092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A1AD91-8897-5147-B0C5-F8D18025B5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6500" y="3098972"/>
            <a:ext cx="1242078" cy="14436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911592-C482-C247-82B0-B0DE60BF50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705" y="5223949"/>
            <a:ext cx="1954449" cy="11985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C058D3-5977-9445-8656-E52CFEFFBD3F}"/>
              </a:ext>
            </a:extLst>
          </p:cNvPr>
          <p:cNvSpPr txBox="1"/>
          <p:nvPr/>
        </p:nvSpPr>
        <p:spPr>
          <a:xfrm>
            <a:off x="1419557" y="1629394"/>
            <a:ext cx="164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Scaled Jacobian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1C29FA-6B28-5947-8771-0D66D6AA5B27}"/>
              </a:ext>
            </a:extLst>
          </p:cNvPr>
          <p:cNvSpPr txBox="1"/>
          <p:nvPr/>
        </p:nvSpPr>
        <p:spPr>
          <a:xfrm>
            <a:off x="1412952" y="3652025"/>
            <a:ext cx="1662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Scaled In-radius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E2C9D4-24B9-0E4F-932D-4329093B558A}"/>
              </a:ext>
            </a:extLst>
          </p:cNvPr>
          <p:cNvSpPr txBox="1"/>
          <p:nvPr/>
        </p:nvSpPr>
        <p:spPr>
          <a:xfrm>
            <a:off x="1412952" y="5469764"/>
            <a:ext cx="173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Scaled Deviation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DE0768-72D5-0442-ABF7-36C760071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5863" y="1172064"/>
            <a:ext cx="3935853" cy="18742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86D679-B4F0-9648-BDCB-E7777A164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1269" y="3097300"/>
            <a:ext cx="3680668" cy="18300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566C3E-56F9-E54E-B98C-F8F66E69B1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3693" y="4978334"/>
            <a:ext cx="3828023" cy="183526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43A543-CA45-F04B-A895-C4532F8A6D06}"/>
              </a:ext>
            </a:extLst>
          </p:cNvPr>
          <p:cNvCxnSpPr/>
          <p:nvPr/>
        </p:nvCxnSpPr>
        <p:spPr>
          <a:xfrm>
            <a:off x="6744450" y="2309211"/>
            <a:ext cx="336848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9C2E5D-6049-E046-8D62-DA28AEA0B6C9}"/>
                  </a:ext>
                </a:extLst>
              </p:cNvPr>
              <p:cNvSpPr txBox="1"/>
              <p:nvPr/>
            </p:nvSpPr>
            <p:spPr>
              <a:xfrm>
                <a:off x="8822702" y="2032212"/>
                <a:ext cx="12802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>
                          <a:latin typeface="Cambria Math" panose="02040503050406030204" pitchFamily="18" charset="0"/>
                        </a:rPr>
                        <m:t>𝑀𝐴𝐸</m:t>
                      </m:r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≈0.02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9C2E5D-6049-E046-8D62-DA28AEA0B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2702" y="2032212"/>
                <a:ext cx="1280222" cy="276999"/>
              </a:xfrm>
              <a:prstGeom prst="rect">
                <a:avLst/>
              </a:prstGeom>
              <a:blipFill>
                <a:blip r:embed="rId9"/>
                <a:stretch>
                  <a:fillRect l="-2941" r="-2941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5E80065-4ADB-E447-8B73-05EB3077AC09}"/>
                  </a:ext>
                </a:extLst>
              </p:cNvPr>
              <p:cNvSpPr txBox="1"/>
              <p:nvPr/>
            </p:nvSpPr>
            <p:spPr>
              <a:xfrm>
                <a:off x="8839512" y="3701319"/>
                <a:ext cx="12802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>
                          <a:latin typeface="Cambria Math" panose="02040503050406030204" pitchFamily="18" charset="0"/>
                        </a:rPr>
                        <m:t>𝑀𝐴𝐸</m:t>
                      </m:r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≈0.02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5E80065-4ADB-E447-8B73-05EB3077A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512" y="3701319"/>
                <a:ext cx="1280222" cy="276999"/>
              </a:xfrm>
              <a:prstGeom prst="rect">
                <a:avLst/>
              </a:prstGeom>
              <a:blipFill>
                <a:blip r:embed="rId10"/>
                <a:stretch>
                  <a:fillRect l="-3960" r="-297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7002D61-C674-E842-B443-0BE6DA6829DA}"/>
              </a:ext>
            </a:extLst>
          </p:cNvPr>
          <p:cNvCxnSpPr/>
          <p:nvPr/>
        </p:nvCxnSpPr>
        <p:spPr>
          <a:xfrm>
            <a:off x="6744450" y="3985865"/>
            <a:ext cx="336848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EF2A822-94D7-C642-911E-FF4DF5815725}"/>
              </a:ext>
            </a:extLst>
          </p:cNvPr>
          <p:cNvCxnSpPr/>
          <p:nvPr/>
        </p:nvCxnSpPr>
        <p:spPr>
          <a:xfrm>
            <a:off x="6757898" y="6020863"/>
            <a:ext cx="336848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8B957A0-051C-2941-B16D-486AA18181C8}"/>
                  </a:ext>
                </a:extLst>
              </p:cNvPr>
              <p:cNvSpPr txBox="1"/>
              <p:nvPr/>
            </p:nvSpPr>
            <p:spPr>
              <a:xfrm>
                <a:off x="8754973" y="5718354"/>
                <a:ext cx="14084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>
                          <a:latin typeface="Cambria Math" panose="02040503050406030204" pitchFamily="18" charset="0"/>
                        </a:rPr>
                        <m:t>𝑀𝐴𝐸</m:t>
                      </m:r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≈0.003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8B957A0-051C-2941-B16D-486AA1818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4973" y="5718354"/>
                <a:ext cx="1408462" cy="276999"/>
              </a:xfrm>
              <a:prstGeom prst="rect">
                <a:avLst/>
              </a:prstGeom>
              <a:blipFill>
                <a:blip r:embed="rId11"/>
                <a:stretch>
                  <a:fillRect l="-2679" r="-3571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B71F4AEE-9428-1C4E-8575-7A52946FD6B1}"/>
              </a:ext>
            </a:extLst>
          </p:cNvPr>
          <p:cNvSpPr txBox="1"/>
          <p:nvPr/>
        </p:nvSpPr>
        <p:spPr>
          <a:xfrm>
            <a:off x="7114244" y="844639"/>
            <a:ext cx="2772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Mean Absolute Error (MAE)</a:t>
            </a:r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9CD60C70-7A3D-A548-B67C-BB548C417DA9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17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2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49839" y="307777"/>
            <a:ext cx="10515600" cy="365125"/>
          </a:xfrm>
        </p:spPr>
        <p:txBody>
          <a:bodyPr/>
          <a:lstStyle/>
          <a:p>
            <a:pPr marL="11113" fontAlgn="base">
              <a:lnSpc>
                <a:spcPts val="925"/>
              </a:lnSpc>
              <a:spcAft>
                <a:spcPct val="0"/>
              </a:spcAft>
              <a:defRPr/>
            </a:pPr>
            <a:r>
              <a:rPr lang="en-US" altLang="en-US" sz="2200" b="1" dirty="0">
                <a:solidFill>
                  <a:srgbClr val="44546A"/>
                </a:solidFill>
                <a:latin typeface="Gill Sans MT" panose="020B0502020104020203" pitchFamily="34" charset="77"/>
                <a:ea typeface="Open Sans" charset="0"/>
                <a:cs typeface="Open Sans" charset="0"/>
              </a:rPr>
              <a:t>Defeaturing for Meshing Example</a:t>
            </a:r>
            <a:endParaRPr lang="en-US" altLang="en-US" sz="2200" b="1" dirty="0">
              <a:solidFill>
                <a:srgbClr val="44546A"/>
              </a:solidFill>
              <a:latin typeface="Gill Sans MT" panose="020B0502020104020203" pitchFamily="34" charset="77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F11B895-4023-594B-BE3D-C2EE59F4FEE8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18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ML-anc101-example" descr="ML-anc101-example">
            <a:hlinkClick r:id="" action="ppaction://media"/>
            <a:extLst>
              <a:ext uri="{FF2B5EF4-FFF2-40B4-BE49-F238E27FC236}">
                <a16:creationId xmlns:a16="http://schemas.microsoft.com/office/drawing/2014/main" id="{3A1CF723-D6D5-2347-A74B-B3FB03AFBC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714" y="672902"/>
            <a:ext cx="10448571" cy="587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2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440F6B42-CC2D-9644-A681-94623CA75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082" y="159572"/>
            <a:ext cx="6534673" cy="365125"/>
          </a:xfrm>
        </p:spPr>
        <p:txBody>
          <a:bodyPr/>
          <a:lstStyle/>
          <a:p>
            <a:r>
              <a:rPr lang="en-US" dirty="0"/>
              <a:t>Rapid CAD to Simulation with Machine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547DC-2C8C-9A4E-804D-987509FCFEC3}"/>
              </a:ext>
            </a:extLst>
          </p:cNvPr>
          <p:cNvSpPr txBox="1"/>
          <p:nvPr/>
        </p:nvSpPr>
        <p:spPr>
          <a:xfrm>
            <a:off x="11912837" y="671699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0E9C3-3F94-A04F-936D-2E85457969B1}"/>
              </a:ext>
            </a:extLst>
          </p:cNvPr>
          <p:cNvSpPr txBox="1"/>
          <p:nvPr/>
        </p:nvSpPr>
        <p:spPr>
          <a:xfrm>
            <a:off x="11917110" y="665717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399F936B-BC06-324E-A737-AD2E962D73E2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19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6CD9A-FB84-1149-AA5F-BEA57364B5E6}"/>
              </a:ext>
            </a:extLst>
          </p:cNvPr>
          <p:cNvSpPr txBox="1"/>
          <p:nvPr/>
        </p:nvSpPr>
        <p:spPr>
          <a:xfrm>
            <a:off x="1040524" y="674133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755BD48-CA31-504A-8F9C-72F531113466}"/>
              </a:ext>
            </a:extLst>
          </p:cNvPr>
          <p:cNvSpPr txBox="1">
            <a:spLocks/>
          </p:cNvSpPr>
          <p:nvPr/>
        </p:nvSpPr>
        <p:spPr>
          <a:xfrm>
            <a:off x="7093919" y="852072"/>
            <a:ext cx="4467922" cy="3256549"/>
          </a:xfrm>
          <a:prstGeom prst="rect">
            <a:avLst/>
          </a:prstGeom>
        </p:spPr>
        <p:txBody>
          <a:bodyPr/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Machine Learning for 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Analysis Preparation: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Defeaturing</a:t>
            </a:r>
          </a:p>
          <a:p>
            <a:pPr marL="522781" lvl="1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Predicts potential problems in mesh</a:t>
            </a:r>
          </a:p>
          <a:p>
            <a:pPr marL="522781" lvl="1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Predicts tools that will best improve</a:t>
            </a:r>
          </a:p>
          <a:p>
            <a:pPr marL="522781" lvl="1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Allows user to select and validate 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Part Classification</a:t>
            </a:r>
          </a:p>
          <a:p>
            <a:pPr marL="522781" lvl="1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Identifies common mechanism types</a:t>
            </a:r>
          </a:p>
          <a:p>
            <a:pPr marL="522781" lvl="1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Tools to quickly reduce to analysis-ready</a:t>
            </a:r>
          </a:p>
          <a:p>
            <a:pPr marL="522781" lvl="1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In-situ training on user-defined categories</a:t>
            </a:r>
          </a:p>
          <a:p>
            <a:pPr marL="522781" lvl="1" indent="-223838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D9F8CE-CD76-014B-AA58-E65CD74A39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4" y="839716"/>
            <a:ext cx="6716889" cy="55569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54045A-919E-B74A-8C2E-099C6120DF75}"/>
              </a:ext>
            </a:extLst>
          </p:cNvPr>
          <p:cNvSpPr txBox="1"/>
          <p:nvPr/>
        </p:nvSpPr>
        <p:spPr>
          <a:xfrm>
            <a:off x="968468" y="939114"/>
            <a:ext cx="25702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Commercial Truck CAD Model</a:t>
            </a:r>
          </a:p>
          <a:p>
            <a:r>
              <a:rPr lang="en-US" sz="1400" dirty="0">
                <a:effectLst/>
              </a:rPr>
              <a:t>3545 volumes</a:t>
            </a:r>
          </a:p>
          <a:p>
            <a:r>
              <a:rPr lang="en-US" sz="1400" dirty="0">
                <a:effectLst/>
              </a:rPr>
              <a:t>81,283 surfaces</a:t>
            </a:r>
          </a:p>
          <a:p>
            <a:r>
              <a:rPr lang="en-US" sz="1400" dirty="0">
                <a:effectLst/>
              </a:rPr>
              <a:t>208,203 curves</a:t>
            </a:r>
          </a:p>
          <a:p>
            <a:r>
              <a:rPr lang="en-US" sz="1400" dirty="0">
                <a:effectLst/>
              </a:rPr>
              <a:t>133,461 vertices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6216A-1D43-A54A-B555-6153D7908A18}"/>
              </a:ext>
            </a:extLst>
          </p:cNvPr>
          <p:cNvSpPr txBox="1"/>
          <p:nvPr/>
        </p:nvSpPr>
        <p:spPr>
          <a:xfrm>
            <a:off x="667265" y="666647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82E71-30F6-514F-98D2-EDD944F11BB7}"/>
              </a:ext>
            </a:extLst>
          </p:cNvPr>
          <p:cNvSpPr txBox="1"/>
          <p:nvPr/>
        </p:nvSpPr>
        <p:spPr>
          <a:xfrm>
            <a:off x="9749481" y="18535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D2553C-9854-3D42-8CD2-BE4C3E25D90F}"/>
              </a:ext>
            </a:extLst>
          </p:cNvPr>
          <p:cNvSpPr txBox="1"/>
          <p:nvPr/>
        </p:nvSpPr>
        <p:spPr>
          <a:xfrm>
            <a:off x="9527059" y="19153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093AB-86E7-6140-B78B-64C4DECFC87D}"/>
              </a:ext>
            </a:extLst>
          </p:cNvPr>
          <p:cNvSpPr txBox="1"/>
          <p:nvPr/>
        </p:nvSpPr>
        <p:spPr>
          <a:xfrm>
            <a:off x="9125465" y="19770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04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0CEE3A-BDFB-9342-B348-097916C0EE2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4" y="839716"/>
            <a:ext cx="6716889" cy="555698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40F6B42-CC2D-9644-A681-94623CA75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082" y="159572"/>
            <a:ext cx="6534673" cy="365125"/>
          </a:xfrm>
        </p:spPr>
        <p:txBody>
          <a:bodyPr/>
          <a:lstStyle/>
          <a:p>
            <a:r>
              <a:rPr lang="en-US" dirty="0"/>
              <a:t>Rapid CAD to Simulation with Machine Learning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37159B9-D281-8140-928C-A3A58BF105C6}"/>
              </a:ext>
            </a:extLst>
          </p:cNvPr>
          <p:cNvSpPr txBox="1">
            <a:spLocks/>
          </p:cNvSpPr>
          <p:nvPr/>
        </p:nvSpPr>
        <p:spPr>
          <a:xfrm>
            <a:off x="7168059" y="839716"/>
            <a:ext cx="4467922" cy="4847424"/>
          </a:xfrm>
          <a:prstGeom prst="rect">
            <a:avLst/>
          </a:prstGeom>
        </p:spPr>
        <p:txBody>
          <a:bodyPr/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Example workflow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Break into subsystems for teaming and/or avoid large model size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Remove parts that are irrelevant and not normally modeled for a specific physics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Fix bad geometry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Remove small features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Remove gaps, overlaps, misalignments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Tet mesh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Identify and prepare specific categories of mechanisms (Bolts, Springs, Bearings, etc.)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Compute preloads on bolts, springs, etc.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Prepare input deck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AF527E-559A-0C40-8453-4F2726B6BD33}"/>
              </a:ext>
            </a:extLst>
          </p:cNvPr>
          <p:cNvSpPr txBox="1"/>
          <p:nvPr/>
        </p:nvSpPr>
        <p:spPr>
          <a:xfrm>
            <a:off x="968468" y="939114"/>
            <a:ext cx="25702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Commercial Truck CAD Model</a:t>
            </a:r>
          </a:p>
          <a:p>
            <a:r>
              <a:rPr lang="en-US" sz="1400" dirty="0">
                <a:effectLst/>
              </a:rPr>
              <a:t>3545 volumes</a:t>
            </a:r>
          </a:p>
          <a:p>
            <a:r>
              <a:rPr lang="en-US" sz="1400" dirty="0">
                <a:effectLst/>
              </a:rPr>
              <a:t>81,283 surfaces</a:t>
            </a:r>
          </a:p>
          <a:p>
            <a:r>
              <a:rPr lang="en-US" sz="1400" dirty="0">
                <a:effectLst/>
              </a:rPr>
              <a:t>208,203 curves</a:t>
            </a:r>
          </a:p>
          <a:p>
            <a:r>
              <a:rPr lang="en-US" sz="1400" dirty="0">
                <a:effectLst/>
              </a:rPr>
              <a:t>133,461 vertices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547DC-2C8C-9A4E-804D-987509FCFEC3}"/>
              </a:ext>
            </a:extLst>
          </p:cNvPr>
          <p:cNvSpPr txBox="1"/>
          <p:nvPr/>
        </p:nvSpPr>
        <p:spPr>
          <a:xfrm>
            <a:off x="11912837" y="671699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0E9C3-3F94-A04F-936D-2E85457969B1}"/>
              </a:ext>
            </a:extLst>
          </p:cNvPr>
          <p:cNvSpPr txBox="1"/>
          <p:nvPr/>
        </p:nvSpPr>
        <p:spPr>
          <a:xfrm>
            <a:off x="11917110" y="665717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399F936B-BC06-324E-A737-AD2E962D73E2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2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6CD9A-FB84-1149-AA5F-BEA57364B5E6}"/>
              </a:ext>
            </a:extLst>
          </p:cNvPr>
          <p:cNvSpPr txBox="1"/>
          <p:nvPr/>
        </p:nvSpPr>
        <p:spPr>
          <a:xfrm>
            <a:off x="1040524" y="674133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60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440F6B42-CC2D-9644-A681-94623CA75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082" y="159572"/>
            <a:ext cx="6534673" cy="365125"/>
          </a:xfrm>
        </p:spPr>
        <p:txBody>
          <a:bodyPr/>
          <a:lstStyle/>
          <a:p>
            <a:r>
              <a:rPr lang="en-US" dirty="0"/>
              <a:t>Rapid CAD to Simulation with Machine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547DC-2C8C-9A4E-804D-987509FCFEC3}"/>
              </a:ext>
            </a:extLst>
          </p:cNvPr>
          <p:cNvSpPr txBox="1"/>
          <p:nvPr/>
        </p:nvSpPr>
        <p:spPr>
          <a:xfrm>
            <a:off x="11912837" y="671699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0E9C3-3F94-A04F-936D-2E85457969B1}"/>
              </a:ext>
            </a:extLst>
          </p:cNvPr>
          <p:cNvSpPr txBox="1"/>
          <p:nvPr/>
        </p:nvSpPr>
        <p:spPr>
          <a:xfrm>
            <a:off x="11917110" y="665717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399F936B-BC06-324E-A737-AD2E962D73E2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3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6CD9A-FB84-1149-AA5F-BEA57364B5E6}"/>
              </a:ext>
            </a:extLst>
          </p:cNvPr>
          <p:cNvSpPr txBox="1"/>
          <p:nvPr/>
        </p:nvSpPr>
        <p:spPr>
          <a:xfrm>
            <a:off x="1040524" y="674133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755BD48-CA31-504A-8F9C-72F531113466}"/>
              </a:ext>
            </a:extLst>
          </p:cNvPr>
          <p:cNvSpPr txBox="1">
            <a:spLocks/>
          </p:cNvSpPr>
          <p:nvPr/>
        </p:nvSpPr>
        <p:spPr>
          <a:xfrm>
            <a:off x="7093919" y="852072"/>
            <a:ext cx="4467922" cy="3256549"/>
          </a:xfrm>
          <a:prstGeom prst="rect">
            <a:avLst/>
          </a:prstGeom>
        </p:spPr>
        <p:txBody>
          <a:bodyPr/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Machine Learning for 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Analysis Preparation: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Reduce/Eliminate most tedious tasks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Guide user to next step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Present user with smart options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User validates ML-solutions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Standardization between analysts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D9F8CE-CD76-014B-AA58-E65CD74A39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4" y="839716"/>
            <a:ext cx="6716889" cy="55569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54045A-919E-B74A-8C2E-099C6120DF75}"/>
              </a:ext>
            </a:extLst>
          </p:cNvPr>
          <p:cNvSpPr txBox="1"/>
          <p:nvPr/>
        </p:nvSpPr>
        <p:spPr>
          <a:xfrm>
            <a:off x="968468" y="939114"/>
            <a:ext cx="25702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Commercial Truck CAD Model</a:t>
            </a:r>
          </a:p>
          <a:p>
            <a:r>
              <a:rPr lang="en-US" sz="1400" dirty="0">
                <a:effectLst/>
              </a:rPr>
              <a:t>3545 volumes</a:t>
            </a:r>
          </a:p>
          <a:p>
            <a:r>
              <a:rPr lang="en-US" sz="1400" dirty="0">
                <a:effectLst/>
              </a:rPr>
              <a:t>81,283 surfaces</a:t>
            </a:r>
          </a:p>
          <a:p>
            <a:r>
              <a:rPr lang="en-US" sz="1400" dirty="0">
                <a:effectLst/>
              </a:rPr>
              <a:t>208,203 curves</a:t>
            </a:r>
          </a:p>
          <a:p>
            <a:r>
              <a:rPr lang="en-US" sz="1400" dirty="0">
                <a:effectLst/>
              </a:rPr>
              <a:t>133,461 vertices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6216A-1D43-A54A-B555-6153D7908A18}"/>
              </a:ext>
            </a:extLst>
          </p:cNvPr>
          <p:cNvSpPr txBox="1"/>
          <p:nvPr/>
        </p:nvSpPr>
        <p:spPr>
          <a:xfrm>
            <a:off x="667265" y="666647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82E71-30F6-514F-98D2-EDD944F11BB7}"/>
              </a:ext>
            </a:extLst>
          </p:cNvPr>
          <p:cNvSpPr txBox="1"/>
          <p:nvPr/>
        </p:nvSpPr>
        <p:spPr>
          <a:xfrm>
            <a:off x="9749481" y="18535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D2553C-9854-3D42-8CD2-BE4C3E25D90F}"/>
              </a:ext>
            </a:extLst>
          </p:cNvPr>
          <p:cNvSpPr txBox="1"/>
          <p:nvPr/>
        </p:nvSpPr>
        <p:spPr>
          <a:xfrm>
            <a:off x="9527059" y="19153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093AB-86E7-6140-B78B-64C4DECFC87D}"/>
              </a:ext>
            </a:extLst>
          </p:cNvPr>
          <p:cNvSpPr txBox="1"/>
          <p:nvPr/>
        </p:nvSpPr>
        <p:spPr>
          <a:xfrm>
            <a:off x="9125465" y="19770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79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FA303B7-8B18-D245-A586-AA9759DB60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4" y="839716"/>
            <a:ext cx="6716889" cy="555698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DDAA5D6-EAF5-1D4C-AD64-571BFC605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082" y="159572"/>
            <a:ext cx="6534673" cy="365125"/>
          </a:xfrm>
        </p:spPr>
        <p:txBody>
          <a:bodyPr/>
          <a:lstStyle/>
          <a:p>
            <a:r>
              <a:rPr lang="en-US" dirty="0"/>
              <a:t>Rapid CAD to Simulation with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2F9F628-E99B-EC42-ACC7-403DB97700DF}"/>
              </a:ext>
            </a:extLst>
          </p:cNvPr>
          <p:cNvSpPr txBox="1">
            <a:spLocks/>
          </p:cNvSpPr>
          <p:nvPr/>
        </p:nvSpPr>
        <p:spPr>
          <a:xfrm>
            <a:off x="7168059" y="839716"/>
            <a:ext cx="4467922" cy="4847424"/>
          </a:xfrm>
          <a:prstGeom prst="rect">
            <a:avLst/>
          </a:prstGeom>
        </p:spPr>
        <p:txBody>
          <a:bodyPr/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Example workflow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Break into subsystems for teaming and/or avoid large model size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Remove parts that are irrelevant and not normally modeled for a specific physics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Fix bad geometry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Remove small features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Remove gaps, overlaps, misalignments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Tet mesh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Identify and prepare specific categories of mechanisms (Bolts, Springs, Bearings, etc.)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Compute preloads on bolts, springs, etc.</a:t>
            </a:r>
          </a:p>
          <a:p>
            <a:pPr marL="23018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Prepare input deck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A3BE9A3-E993-6B43-8D2A-6C7AF2DB96D3}"/>
              </a:ext>
            </a:extLst>
          </p:cNvPr>
          <p:cNvSpPr/>
          <p:nvPr/>
        </p:nvSpPr>
        <p:spPr>
          <a:xfrm>
            <a:off x="7096259" y="2021983"/>
            <a:ext cx="4737774" cy="2131454"/>
          </a:xfrm>
          <a:prstGeom prst="roundRect">
            <a:avLst>
              <a:gd name="adj" fmla="val 5489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5C4EF1-0991-8E42-AA41-0D411E8BC3A0}"/>
              </a:ext>
            </a:extLst>
          </p:cNvPr>
          <p:cNvSpPr txBox="1"/>
          <p:nvPr/>
        </p:nvSpPr>
        <p:spPr>
          <a:xfrm>
            <a:off x="4413913" y="2598003"/>
            <a:ext cx="2484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Defeaturing for Meshing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C5E0A8-5811-934E-B485-9D49251C2109}"/>
              </a:ext>
            </a:extLst>
          </p:cNvPr>
          <p:cNvSpPr/>
          <p:nvPr/>
        </p:nvSpPr>
        <p:spPr>
          <a:xfrm>
            <a:off x="4035781" y="2670640"/>
            <a:ext cx="457200" cy="457200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0318EF-3C2A-2C49-97AD-4C91BB625806}"/>
              </a:ext>
            </a:extLst>
          </p:cNvPr>
          <p:cNvSpPr txBox="1"/>
          <p:nvPr/>
        </p:nvSpPr>
        <p:spPr>
          <a:xfrm>
            <a:off x="4086287" y="266015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CB1EDA-187D-8C48-887F-1D61ADF9D350}"/>
              </a:ext>
            </a:extLst>
          </p:cNvPr>
          <p:cNvGrpSpPr/>
          <p:nvPr/>
        </p:nvGrpSpPr>
        <p:grpSpPr>
          <a:xfrm>
            <a:off x="4057455" y="4486043"/>
            <a:ext cx="7776578" cy="1109827"/>
            <a:chOff x="4057455" y="4486043"/>
            <a:chExt cx="7776578" cy="110982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3720597-FC4E-D140-90FE-B265DA7F976D}"/>
                </a:ext>
              </a:extLst>
            </p:cNvPr>
            <p:cNvSpPr/>
            <p:nvPr/>
          </p:nvSpPr>
          <p:spPr>
            <a:xfrm>
              <a:off x="7096259" y="4486043"/>
              <a:ext cx="4737774" cy="1109827"/>
            </a:xfrm>
            <a:prstGeom prst="roundRect">
              <a:avLst>
                <a:gd name="adj" fmla="val 5489"/>
              </a:avLst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89E048-8F1D-9949-B81E-DC3B8950802E}"/>
                </a:ext>
              </a:extLst>
            </p:cNvPr>
            <p:cNvSpPr txBox="1"/>
            <p:nvPr/>
          </p:nvSpPr>
          <p:spPr>
            <a:xfrm>
              <a:off x="4365938" y="4579203"/>
              <a:ext cx="25467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Classification and Reduction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0F5826B-556C-3D4B-9678-787463B9DA6D}"/>
                </a:ext>
              </a:extLst>
            </p:cNvPr>
            <p:cNvSpPr/>
            <p:nvPr/>
          </p:nvSpPr>
          <p:spPr>
            <a:xfrm>
              <a:off x="4057455" y="4594157"/>
              <a:ext cx="457200" cy="4572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61594C-5CB6-8C49-AD6F-8F9DB9650FC5}"/>
                </a:ext>
              </a:extLst>
            </p:cNvPr>
            <p:cNvSpPr txBox="1"/>
            <p:nvPr/>
          </p:nvSpPr>
          <p:spPr>
            <a:xfrm>
              <a:off x="4107961" y="4583669"/>
              <a:ext cx="360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</a:t>
              </a:r>
            </a:p>
          </p:txBody>
        </p:sp>
      </p:grp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B0AA80D6-9500-4247-8033-7303A9A6B5D9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4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97A86C-3FBA-AF4E-B2DE-CEFA1BD1E42E}"/>
              </a:ext>
            </a:extLst>
          </p:cNvPr>
          <p:cNvSpPr txBox="1"/>
          <p:nvPr/>
        </p:nvSpPr>
        <p:spPr>
          <a:xfrm>
            <a:off x="968468" y="939114"/>
            <a:ext cx="25702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Commercial Truck CAD Model</a:t>
            </a:r>
          </a:p>
          <a:p>
            <a:r>
              <a:rPr lang="en-US" sz="1400" dirty="0">
                <a:effectLst/>
              </a:rPr>
              <a:t>3545 volumes</a:t>
            </a:r>
          </a:p>
          <a:p>
            <a:r>
              <a:rPr lang="en-US" sz="1400" dirty="0">
                <a:effectLst/>
              </a:rPr>
              <a:t>81,283 surfaces</a:t>
            </a:r>
          </a:p>
          <a:p>
            <a:r>
              <a:rPr lang="en-US" sz="1400" dirty="0">
                <a:effectLst/>
              </a:rPr>
              <a:t>208,203 curves</a:t>
            </a:r>
          </a:p>
          <a:p>
            <a:r>
              <a:rPr lang="en-US" sz="1400" dirty="0">
                <a:effectLst/>
              </a:rPr>
              <a:t>133,461 vertices</a:t>
            </a:r>
          </a:p>
        </p:txBody>
      </p:sp>
    </p:spTree>
    <p:extLst>
      <p:ext uri="{BB962C8B-B14F-4D97-AF65-F5344CB8AC3E}">
        <p14:creationId xmlns:p14="http://schemas.microsoft.com/office/powerpoint/2010/main" val="25815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7F36D-2CCF-EA4B-9992-9C25F0C6F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082" y="159572"/>
            <a:ext cx="6534673" cy="365125"/>
          </a:xfrm>
        </p:spPr>
        <p:txBody>
          <a:bodyPr/>
          <a:lstStyle/>
          <a:p>
            <a:r>
              <a:rPr lang="en-US" dirty="0"/>
              <a:t>Defeaturing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1F21EB-5BDD-2648-9D50-41B8722910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12" y="899011"/>
            <a:ext cx="4349289" cy="291971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1A6C760-0CCB-204A-8930-6DDFD72E6140}"/>
              </a:ext>
            </a:extLst>
          </p:cNvPr>
          <p:cNvGrpSpPr/>
          <p:nvPr/>
        </p:nvGrpSpPr>
        <p:grpSpPr>
          <a:xfrm>
            <a:off x="7153417" y="3742101"/>
            <a:ext cx="4232411" cy="2876959"/>
            <a:chOff x="7153417" y="3742101"/>
            <a:chExt cx="4232411" cy="28769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D48E0D4-BFAB-984E-9FCA-C0DB6ACCF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3417" y="3742101"/>
              <a:ext cx="4232411" cy="287695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1EFA6C-1353-0E43-B723-7BB1C83CF7C7}"/>
                </a:ext>
              </a:extLst>
            </p:cNvPr>
            <p:cNvSpPr/>
            <p:nvPr/>
          </p:nvSpPr>
          <p:spPr>
            <a:xfrm>
              <a:off x="10001438" y="6249728"/>
              <a:ext cx="12357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effectLst/>
                </a:rPr>
                <a:t>32,559 tets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EFD0F80-798A-2F4C-8704-BB4EA188B361}"/>
              </a:ext>
            </a:extLst>
          </p:cNvPr>
          <p:cNvGrpSpPr/>
          <p:nvPr/>
        </p:nvGrpSpPr>
        <p:grpSpPr>
          <a:xfrm>
            <a:off x="484348" y="3742101"/>
            <a:ext cx="4886150" cy="3081429"/>
            <a:chOff x="484348" y="3742101"/>
            <a:chExt cx="4886150" cy="308142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B03B7EF-0D48-B64F-9139-186F693B9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105" y="3742101"/>
              <a:ext cx="4345393" cy="3081429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9C4C861-5577-7940-AE1E-6E8ED6AAD4BC}"/>
                </a:ext>
              </a:extLst>
            </p:cNvPr>
            <p:cNvSpPr/>
            <p:nvPr/>
          </p:nvSpPr>
          <p:spPr>
            <a:xfrm>
              <a:off x="484348" y="6128896"/>
              <a:ext cx="13527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effectLst/>
                </a:rPr>
                <a:t>397,258 </a:t>
              </a:r>
              <a:r>
                <a:rPr lang="en-US" dirty="0" err="1">
                  <a:effectLst/>
                </a:rPr>
                <a:t>tets</a:t>
              </a:r>
              <a:endParaRPr lang="en-US" dirty="0">
                <a:effectLst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6A181EF-BA47-9D48-AFCC-AABB4AEFD456}"/>
              </a:ext>
            </a:extLst>
          </p:cNvPr>
          <p:cNvSpPr txBox="1"/>
          <p:nvPr/>
        </p:nvSpPr>
        <p:spPr>
          <a:xfrm>
            <a:off x="720648" y="951589"/>
            <a:ext cx="2156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CAD part from designer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97CD71-D8E7-5046-BDD6-1423B39A15FA}"/>
              </a:ext>
            </a:extLst>
          </p:cNvPr>
          <p:cNvGrpSpPr/>
          <p:nvPr/>
        </p:nvGrpSpPr>
        <p:grpSpPr>
          <a:xfrm>
            <a:off x="5318129" y="687785"/>
            <a:ext cx="6839577" cy="3352585"/>
            <a:chOff x="5318129" y="687785"/>
            <a:chExt cx="6839577" cy="335258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385293C-A90B-9E48-B952-2C50C424F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4727" y="871712"/>
              <a:ext cx="4232411" cy="288713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E12B1C-ACD1-6A4D-89F5-85E67B931CBB}"/>
                </a:ext>
              </a:extLst>
            </p:cNvPr>
            <p:cNvSpPr txBox="1"/>
            <p:nvPr/>
          </p:nvSpPr>
          <p:spPr>
            <a:xfrm>
              <a:off x="5567617" y="2543260"/>
              <a:ext cx="1292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Defeaturing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68F2B15-35A0-7743-9E1E-82C82130A8C0}"/>
                </a:ext>
              </a:extLst>
            </p:cNvPr>
            <p:cNvSpPr txBox="1"/>
            <p:nvPr/>
          </p:nvSpPr>
          <p:spPr>
            <a:xfrm>
              <a:off x="5318129" y="3117040"/>
              <a:ext cx="21562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90 CAD operations performed in Cubit by "expert" user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16C399-3DCC-C240-AB6A-B9E612FF1756}"/>
                </a:ext>
              </a:extLst>
            </p:cNvPr>
            <p:cNvSpPr txBox="1"/>
            <p:nvPr/>
          </p:nvSpPr>
          <p:spPr>
            <a:xfrm>
              <a:off x="10001438" y="687785"/>
              <a:ext cx="2156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CAD part for simulation</a:t>
              </a:r>
            </a:p>
          </p:txBody>
        </p:sp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6A41FE34-B1A3-694E-B7DA-64376924D84A}"/>
                </a:ext>
              </a:extLst>
            </p:cNvPr>
            <p:cNvSpPr/>
            <p:nvPr/>
          </p:nvSpPr>
          <p:spPr>
            <a:xfrm>
              <a:off x="5415209" y="2865308"/>
              <a:ext cx="1740154" cy="245150"/>
            </a:xfrm>
            <a:prstGeom prst="rightArrow">
              <a:avLst/>
            </a:prstGeom>
            <a:solidFill>
              <a:srgbClr val="31469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499A5EE-E085-264A-80FA-B0492B8FA165}"/>
              </a:ext>
            </a:extLst>
          </p:cNvPr>
          <p:cNvSpPr/>
          <p:nvPr/>
        </p:nvSpPr>
        <p:spPr>
          <a:xfrm>
            <a:off x="550019" y="3004441"/>
            <a:ext cx="16810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595 surfaces</a:t>
            </a:r>
          </a:p>
          <a:p>
            <a:r>
              <a:rPr lang="en-US" dirty="0">
                <a:effectLst/>
              </a:rPr>
              <a:t>1506 curves</a:t>
            </a:r>
          </a:p>
          <a:p>
            <a:r>
              <a:rPr lang="en-US" dirty="0">
                <a:effectLst/>
              </a:rPr>
              <a:t>994 vertices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5D07E8-3AD8-4445-9E51-09F0C4E27A3F}"/>
              </a:ext>
            </a:extLst>
          </p:cNvPr>
          <p:cNvSpPr txBox="1"/>
          <p:nvPr/>
        </p:nvSpPr>
        <p:spPr>
          <a:xfrm>
            <a:off x="611746" y="67292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id="{0B25F4FB-8E8C-D549-83C6-F1F6FFAF72DB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5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6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6624452" y="1431575"/>
            <a:ext cx="4043548" cy="184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defTabSz="914400"/>
            <a:r>
              <a:rPr lang="en-US" kern="0" dirty="0"/>
              <a:t>Predict local mesh quality</a:t>
            </a:r>
          </a:p>
          <a:p>
            <a:pPr lvl="1" defTabSz="914400"/>
            <a:r>
              <a:rPr lang="en-US" kern="0" dirty="0"/>
              <a:t>Scaled Jacobian</a:t>
            </a:r>
          </a:p>
          <a:p>
            <a:pPr lvl="1" defTabSz="914400"/>
            <a:r>
              <a:rPr lang="en-US" kern="0" dirty="0"/>
              <a:t>In-Radius</a:t>
            </a:r>
          </a:p>
          <a:p>
            <a:pPr lvl="1" defTabSz="914400"/>
            <a:r>
              <a:rPr lang="en-US" kern="0" dirty="0"/>
              <a:t>Deviation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2835" y="946160"/>
            <a:ext cx="7542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Find the most problematic features in the CAD Model</a:t>
            </a:r>
          </a:p>
        </p:txBody>
      </p:sp>
      <p:sp>
        <p:nvSpPr>
          <p:cNvPr id="12" name="Oval 11"/>
          <p:cNvSpPr/>
          <p:nvPr/>
        </p:nvSpPr>
        <p:spPr>
          <a:xfrm>
            <a:off x="1855634" y="968523"/>
            <a:ext cx="457200" cy="457200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06140" y="95803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855634" y="3230529"/>
            <a:ext cx="8812366" cy="2329886"/>
            <a:chOff x="331634" y="3230529"/>
            <a:chExt cx="8812366" cy="2329886"/>
          </a:xfrm>
        </p:grpSpPr>
        <p:sp>
          <p:nvSpPr>
            <p:cNvPr id="7" name="Content Placeholder 4"/>
            <p:cNvSpPr txBox="1">
              <a:spLocks/>
            </p:cNvSpPr>
            <p:nvPr/>
          </p:nvSpPr>
          <p:spPr bwMode="auto">
            <a:xfrm>
              <a:off x="457200" y="3715945"/>
              <a:ext cx="4043548" cy="1844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defTabSz="914400"/>
              <a:r>
                <a:rPr lang="en-US" kern="0" dirty="0"/>
                <a:t>For a given local geometry operation</a:t>
              </a:r>
            </a:p>
            <a:p>
              <a:pPr lvl="1" defTabSz="914400"/>
              <a:r>
                <a:rPr lang="en-US" kern="0" dirty="0"/>
                <a:t>Collapse Curve</a:t>
              </a:r>
            </a:p>
            <a:p>
              <a:pPr lvl="1" defTabSz="914400"/>
              <a:r>
                <a:rPr lang="en-US" kern="0" dirty="0"/>
                <a:t>Remove Surface</a:t>
              </a:r>
            </a:p>
            <a:p>
              <a:pPr lvl="1" defTabSz="914400"/>
              <a:r>
                <a:rPr lang="en-US" kern="0" dirty="0"/>
                <a:t>Blunt Tangency</a:t>
              </a:r>
            </a:p>
            <a:p>
              <a:pPr lvl="1" defTabSz="914400"/>
              <a:r>
                <a:rPr lang="en-US" kern="0" dirty="0"/>
                <a:t>Etc..</a:t>
              </a:r>
            </a:p>
          </p:txBody>
        </p:sp>
        <p:sp>
          <p:nvSpPr>
            <p:cNvPr id="8" name="Content Placeholder 4"/>
            <p:cNvSpPr txBox="1">
              <a:spLocks/>
            </p:cNvSpPr>
            <p:nvPr/>
          </p:nvSpPr>
          <p:spPr bwMode="auto">
            <a:xfrm>
              <a:off x="5100452" y="3715945"/>
              <a:ext cx="4043548" cy="1844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defTabSz="914400"/>
              <a:r>
                <a:rPr lang="en-US" kern="0" dirty="0"/>
                <a:t>Predict local mesh quality after operation</a:t>
              </a:r>
            </a:p>
            <a:p>
              <a:pPr lvl="1" defTabSz="914400"/>
              <a:r>
                <a:rPr lang="en-US" kern="0" dirty="0"/>
                <a:t>Scaled Jacobian</a:t>
              </a:r>
            </a:p>
            <a:p>
              <a:pPr lvl="1" defTabSz="914400"/>
              <a:r>
                <a:rPr lang="en-US" kern="0" dirty="0"/>
                <a:t>In-Radius</a:t>
              </a:r>
            </a:p>
            <a:p>
              <a:pPr lvl="1" defTabSz="914400"/>
              <a:r>
                <a:rPr lang="en-US" kern="0" dirty="0"/>
                <a:t>Deviation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1584" y="3230529"/>
              <a:ext cx="6054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Find solution that yields best mesh quality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31634" y="3246204"/>
              <a:ext cx="457200" cy="4572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2140" y="323571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</a:t>
              </a:r>
            </a:p>
          </p:txBody>
        </p:sp>
      </p:grp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63984B15-F336-F24D-B9A4-91C2A7EBF926}"/>
              </a:ext>
            </a:extLst>
          </p:cNvPr>
          <p:cNvSpPr txBox="1">
            <a:spLocks/>
          </p:cNvSpPr>
          <p:nvPr/>
        </p:nvSpPr>
        <p:spPr bwMode="auto">
          <a:xfrm>
            <a:off x="2198584" y="1413729"/>
            <a:ext cx="4043548" cy="184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defTabSz="914400"/>
            <a:r>
              <a:rPr lang="en-US" kern="0" dirty="0"/>
              <a:t>For a given local topology</a:t>
            </a:r>
          </a:p>
          <a:p>
            <a:pPr lvl="1" defTabSz="914400"/>
            <a:r>
              <a:rPr lang="en-US" kern="0" dirty="0"/>
              <a:t>Small Curve</a:t>
            </a:r>
          </a:p>
          <a:p>
            <a:pPr lvl="1" defTabSz="914400"/>
            <a:r>
              <a:rPr lang="en-US" kern="0" dirty="0"/>
              <a:t>Small Surface</a:t>
            </a:r>
          </a:p>
          <a:p>
            <a:pPr lvl="1" defTabSz="914400"/>
            <a:r>
              <a:rPr lang="en-US" kern="0" dirty="0"/>
              <a:t>Sharp Angle at Vertex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40F6B42-CC2D-9644-A681-94623CA75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082" y="159572"/>
            <a:ext cx="6534673" cy="365125"/>
          </a:xfrm>
        </p:spPr>
        <p:txBody>
          <a:bodyPr/>
          <a:lstStyle/>
          <a:p>
            <a:r>
              <a:rPr lang="en-US" dirty="0"/>
              <a:t>Machine Learning driven Defeaturing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644C3142-0661-5D49-B53E-FFC23FEEAFF7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6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14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44FCD-8F1A-D04C-99A3-5D96CAAD87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275" y="1430931"/>
            <a:ext cx="3134779" cy="4908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D55D47-3F70-3546-BD63-CD42C452E9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892" y="1430931"/>
            <a:ext cx="3032687" cy="4902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A6C247-B579-0B46-8AC5-2A10A5DAADDA}"/>
              </a:ext>
            </a:extLst>
          </p:cNvPr>
          <p:cNvSpPr txBox="1"/>
          <p:nvPr/>
        </p:nvSpPr>
        <p:spPr>
          <a:xfrm>
            <a:off x="1014748" y="1779939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remove surface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BA514-EF83-A64B-871F-2D1E8A7CE0E4}"/>
              </a:ext>
            </a:extLst>
          </p:cNvPr>
          <p:cNvSpPr txBox="1"/>
          <p:nvPr/>
        </p:nvSpPr>
        <p:spPr>
          <a:xfrm>
            <a:off x="1014748" y="2810747"/>
            <a:ext cx="181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tweak replace surface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D27D78-AD6A-D144-B495-B465A1EBD7AA}"/>
              </a:ext>
            </a:extLst>
          </p:cNvPr>
          <p:cNvSpPr txBox="1"/>
          <p:nvPr/>
        </p:nvSpPr>
        <p:spPr>
          <a:xfrm>
            <a:off x="1014748" y="4059031"/>
            <a:ext cx="181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composite surfaces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B08E29-38FA-F24A-9107-77E72FDF12DF}"/>
              </a:ext>
            </a:extLst>
          </p:cNvPr>
          <p:cNvSpPr txBox="1"/>
          <p:nvPr/>
        </p:nvSpPr>
        <p:spPr>
          <a:xfrm>
            <a:off x="1014748" y="5439938"/>
            <a:ext cx="1818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collapse curve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909C36-7552-AD48-B806-69A0205BFC65}"/>
              </a:ext>
            </a:extLst>
          </p:cNvPr>
          <p:cNvSpPr txBox="1"/>
          <p:nvPr/>
        </p:nvSpPr>
        <p:spPr>
          <a:xfrm>
            <a:off x="6369404" y="1704261"/>
            <a:ext cx="181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tweak remove topology curve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826018-2EBD-7542-9C38-A2150839168C}"/>
              </a:ext>
            </a:extLst>
          </p:cNvPr>
          <p:cNvSpPr txBox="1"/>
          <p:nvPr/>
        </p:nvSpPr>
        <p:spPr>
          <a:xfrm>
            <a:off x="6268177" y="2866587"/>
            <a:ext cx="1919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tweak remove topology surface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B92DA1-9D1D-C147-BB80-F8FECD64E6CC}"/>
              </a:ext>
            </a:extLst>
          </p:cNvPr>
          <p:cNvSpPr txBox="1"/>
          <p:nvPr/>
        </p:nvSpPr>
        <p:spPr>
          <a:xfrm>
            <a:off x="6268175" y="5403095"/>
            <a:ext cx="191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remove cone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C9AE6-5839-9242-9308-5795DFDE1573}"/>
              </a:ext>
            </a:extLst>
          </p:cNvPr>
          <p:cNvSpPr txBox="1"/>
          <p:nvPr/>
        </p:nvSpPr>
        <p:spPr>
          <a:xfrm>
            <a:off x="6268176" y="4348650"/>
            <a:ext cx="191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blunt tangency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923E36-06D6-D045-9E8D-DF37F73DA111}"/>
              </a:ext>
            </a:extLst>
          </p:cNvPr>
          <p:cNvSpPr txBox="1"/>
          <p:nvPr/>
        </p:nvSpPr>
        <p:spPr>
          <a:xfrm>
            <a:off x="2434908" y="1072887"/>
            <a:ext cx="191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begin state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FF9B7D-EE0A-6E49-A93D-DA08EA673A77}"/>
              </a:ext>
            </a:extLst>
          </p:cNvPr>
          <p:cNvSpPr txBox="1"/>
          <p:nvPr/>
        </p:nvSpPr>
        <p:spPr>
          <a:xfrm>
            <a:off x="3854079" y="1057081"/>
            <a:ext cx="191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end state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5E88C7-938D-DE45-AF88-680B31D2E615}"/>
              </a:ext>
            </a:extLst>
          </p:cNvPr>
          <p:cNvSpPr txBox="1"/>
          <p:nvPr/>
        </p:nvSpPr>
        <p:spPr>
          <a:xfrm>
            <a:off x="7780541" y="1072887"/>
            <a:ext cx="191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begin state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70A68B-EE58-1F44-81A9-20F3AF0FC60B}"/>
              </a:ext>
            </a:extLst>
          </p:cNvPr>
          <p:cNvSpPr txBox="1"/>
          <p:nvPr/>
        </p:nvSpPr>
        <p:spPr>
          <a:xfrm>
            <a:off x="9199712" y="1057081"/>
            <a:ext cx="191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end state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580B5E4-5FEB-2F42-A77A-EA67FD82E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082" y="159572"/>
            <a:ext cx="6534673" cy="365125"/>
          </a:xfrm>
        </p:spPr>
        <p:txBody>
          <a:bodyPr/>
          <a:lstStyle/>
          <a:p>
            <a:r>
              <a:rPr lang="en-US" dirty="0"/>
              <a:t>Example defeaturing operations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F7152A4E-C484-7849-BD92-CFA8A2CA9B14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7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56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476" y="207864"/>
            <a:ext cx="10515600" cy="365125"/>
          </a:xfrm>
        </p:spPr>
        <p:txBody>
          <a:bodyPr/>
          <a:lstStyle/>
          <a:p>
            <a:r>
              <a:rPr lang="en-US" dirty="0"/>
              <a:t>Machine Learning for Defeaturing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17592" y="3428999"/>
                <a:ext cx="184223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charset="0"/>
                        </a:rPr>
                        <m:t>𝑦</m:t>
                      </m:r>
                      <m:r>
                        <a:rPr lang="mr-IN" sz="3600" i="1">
                          <a:latin typeface="Cambria Math" charset="0"/>
                        </a:rPr>
                        <m:t>=</m:t>
                      </m:r>
                      <m:r>
                        <a:rPr lang="en-US" sz="3600" i="1">
                          <a:latin typeface="Cambria Math" charset="0"/>
                        </a:rPr>
                        <m:t>𝑓</m:t>
                      </m:r>
                      <m:r>
                        <a:rPr lang="en-US" sz="3600" i="1">
                          <a:latin typeface="Cambria Math" charset="0"/>
                        </a:rPr>
                        <m:t>(</m:t>
                      </m:r>
                      <m:r>
                        <a:rPr lang="en-US" sz="3600" i="1"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592" y="3428999"/>
                <a:ext cx="1842232" cy="553998"/>
              </a:xfrm>
              <a:prstGeom prst="rect">
                <a:avLst/>
              </a:prstGeom>
              <a:blipFill>
                <a:blip r:embed="rId3"/>
                <a:stretch>
                  <a:fillRect l="-6849" r="-958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AEFB1FB7-6FA9-CE43-8782-219356F25898}"/>
              </a:ext>
            </a:extLst>
          </p:cNvPr>
          <p:cNvGrpSpPr/>
          <p:nvPr/>
        </p:nvGrpSpPr>
        <p:grpSpPr>
          <a:xfrm>
            <a:off x="4671970" y="2168749"/>
            <a:ext cx="2635657" cy="1260251"/>
            <a:chOff x="4671970" y="2168749"/>
            <a:chExt cx="2635657" cy="1260251"/>
          </a:xfrm>
        </p:grpSpPr>
        <p:sp>
          <p:nvSpPr>
            <p:cNvPr id="13" name="TextBox 12"/>
            <p:cNvSpPr txBox="1"/>
            <p:nvPr/>
          </p:nvSpPr>
          <p:spPr>
            <a:xfrm>
              <a:off x="4671970" y="2168749"/>
              <a:ext cx="26356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Machine Learning</a:t>
              </a:r>
            </a:p>
          </p:txBody>
        </p:sp>
        <p:cxnSp>
          <p:nvCxnSpPr>
            <p:cNvPr id="14" name="Straight Arrow Connector 13"/>
            <p:cNvCxnSpPr>
              <a:stCxn id="13" idx="2"/>
            </p:cNvCxnSpPr>
            <p:nvPr/>
          </p:nvCxnSpPr>
          <p:spPr>
            <a:xfrm flipH="1">
              <a:off x="5902338" y="2630414"/>
              <a:ext cx="87461" cy="7985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2554F5CE-A312-E74A-8D9A-4B36171603FD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8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7EF4C3-2387-734F-8894-48A8A3F76FE8}"/>
              </a:ext>
            </a:extLst>
          </p:cNvPr>
          <p:cNvGrpSpPr/>
          <p:nvPr/>
        </p:nvGrpSpPr>
        <p:grpSpPr>
          <a:xfrm>
            <a:off x="512173" y="1548736"/>
            <a:ext cx="4523291" cy="4046144"/>
            <a:chOff x="512173" y="1548736"/>
            <a:chExt cx="4523291" cy="404614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2FD5B01-DB94-8345-B4C9-2472C8EF14B3}"/>
                </a:ext>
              </a:extLst>
            </p:cNvPr>
            <p:cNvGrpSpPr/>
            <p:nvPr/>
          </p:nvGrpSpPr>
          <p:grpSpPr>
            <a:xfrm>
              <a:off x="512173" y="1548736"/>
              <a:ext cx="4523291" cy="4046144"/>
              <a:chOff x="512173" y="1548736"/>
              <a:chExt cx="4523291" cy="404614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771703" y="4394551"/>
                <a:ext cx="226376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Output: Mesh</a:t>
                </a:r>
              </a:p>
              <a:p>
                <a:pPr algn="ctr"/>
                <a:r>
                  <a:rPr lang="en-US" sz="2400" dirty="0"/>
                  <a:t>quality metrics</a:t>
                </a:r>
              </a:p>
              <a:p>
                <a:pPr algn="ctr"/>
                <a:r>
                  <a:rPr lang="en-US" sz="2400" dirty="0"/>
                  <a:t>“labels”</a:t>
                </a: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V="1">
                <a:off x="4131290" y="3842887"/>
                <a:ext cx="686303" cy="5516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1FE5364-D13B-444C-BB3F-E81306C427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173" y="1548736"/>
                <a:ext cx="3511994" cy="2387259"/>
              </a:xfrm>
              <a:prstGeom prst="rect">
                <a:avLst/>
              </a:prstGeom>
            </p:spPr>
          </p:pic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EF8C7E-FAE4-5741-8041-EA92FF937358}"/>
                </a:ext>
              </a:extLst>
            </p:cNvPr>
            <p:cNvSpPr/>
            <p:nvPr/>
          </p:nvSpPr>
          <p:spPr>
            <a:xfrm>
              <a:off x="2875420" y="3629529"/>
              <a:ext cx="1025385" cy="3064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effectLst/>
                </a:rPr>
                <a:t>32,559 </a:t>
              </a:r>
              <a:r>
                <a:rPr lang="en-US" dirty="0" err="1">
                  <a:effectLst/>
                </a:rPr>
                <a:t>tets</a:t>
              </a:r>
              <a:endParaRPr lang="en-US" dirty="0">
                <a:effectLst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CA64CFE-402C-2D43-8DE7-4113070FB736}"/>
              </a:ext>
            </a:extLst>
          </p:cNvPr>
          <p:cNvGrpSpPr/>
          <p:nvPr/>
        </p:nvGrpSpPr>
        <p:grpSpPr>
          <a:xfrm>
            <a:off x="6178247" y="1548736"/>
            <a:ext cx="5277705" cy="4058793"/>
            <a:chOff x="6178247" y="1548736"/>
            <a:chExt cx="5277705" cy="4058793"/>
          </a:xfrm>
        </p:grpSpPr>
        <p:sp>
          <p:nvSpPr>
            <p:cNvPr id="6" name="TextBox 5"/>
            <p:cNvSpPr txBox="1"/>
            <p:nvPr/>
          </p:nvSpPr>
          <p:spPr>
            <a:xfrm>
              <a:off x="6178247" y="4407200"/>
              <a:ext cx="365677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Input: CAD Model</a:t>
              </a:r>
            </a:p>
            <a:p>
              <a:pPr algn="ctr"/>
              <a:r>
                <a:rPr lang="en-US" sz="2400" dirty="0"/>
                <a:t>Local geometry/topology</a:t>
              </a:r>
            </a:p>
            <a:p>
              <a:pPr algn="ctr"/>
              <a:r>
                <a:rPr lang="en-US" sz="2400" dirty="0"/>
                <a:t>“features”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6431728" y="3775510"/>
              <a:ext cx="875899" cy="61904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B791BB-AE3D-494D-BED2-70F7B922F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4570" y="1548736"/>
              <a:ext cx="3711382" cy="24914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7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490" y="1523232"/>
            <a:ext cx="1229728" cy="1229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84154" y="1657925"/>
            <a:ext cx="1210665" cy="9827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Machine Learning Methods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261688" y="2037505"/>
            <a:ext cx="813016" cy="2005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891753" y="2037504"/>
            <a:ext cx="876471" cy="2858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2754" y="1657926"/>
            <a:ext cx="976085" cy="10581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82103" y="3095639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.csv file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35041" y="2772474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Machine </a:t>
            </a:r>
            <a:r>
              <a:rPr lang="en-US"/>
              <a:t>Learning </a:t>
            </a:r>
          </a:p>
          <a:p>
            <a:pPr algn="ctr"/>
            <a:r>
              <a:rPr lang="en-US" dirty="0"/>
              <a:t>Models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08889" y="2800105"/>
            <a:ext cx="15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5268" y="3559263"/>
            <a:ext cx="281217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Characterize </a:t>
            </a:r>
            <a:r>
              <a:rPr lang="en-US" i="1" dirty="0"/>
              <a:t>problems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/>
              <a:t>Features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/>
              <a:t>Labels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Python Script + Cubit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Train many CAD models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Diverse problems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One row in .csv per </a:t>
            </a:r>
            <a:r>
              <a:rPr lang="en-US" i="1" dirty="0"/>
              <a:t>problem</a:t>
            </a:r>
            <a:r>
              <a:rPr lang="en-US" dirty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Non-runtime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74704" y="3573813"/>
            <a:ext cx="22263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/>
              <a:t>scikit</a:t>
            </a:r>
            <a:r>
              <a:rPr lang="en-US" dirty="0"/>
              <a:t>-learn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Python open source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Machine Learning libraries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Ensembles of </a:t>
            </a:r>
            <a:r>
              <a:rPr lang="en-US" dirty="0" err="1"/>
              <a:t>Decsion</a:t>
            </a:r>
            <a:r>
              <a:rPr lang="en-US" dirty="0"/>
              <a:t> Trees (EDT)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08356" y="3559262"/>
            <a:ext cx="27024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Make predictions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Small Binary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Used Run-time in C++ Code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Access via C-Python interface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468338" y="782091"/>
                <a:ext cx="184223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latin typeface="Cambria Math" charset="0"/>
                        </a:rPr>
                        <m:t>,</m:t>
                      </m:r>
                      <m:r>
                        <a:rPr lang="en-US" sz="3600" i="1"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338" y="782091"/>
                <a:ext cx="1842232" cy="553998"/>
              </a:xfrm>
              <a:prstGeom prst="rect">
                <a:avLst/>
              </a:prstGeom>
              <a:blipFill>
                <a:blip r:embed="rId5"/>
                <a:stretch>
                  <a:fillRect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635040" y="855134"/>
                <a:ext cx="184223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charset="0"/>
                        </a:rPr>
                        <m:t>𝑦</m:t>
                      </m:r>
                      <m:r>
                        <a:rPr lang="mr-IN" sz="3600" i="1">
                          <a:latin typeface="Cambria Math" charset="0"/>
                        </a:rPr>
                        <m:t>=</m:t>
                      </m:r>
                      <m:r>
                        <a:rPr lang="en-US" sz="3600" i="1">
                          <a:latin typeface="Cambria Math" charset="0"/>
                        </a:rPr>
                        <m:t>𝑓</m:t>
                      </m:r>
                      <m:r>
                        <a:rPr lang="en-US" sz="3600" i="1">
                          <a:latin typeface="Cambria Math" charset="0"/>
                        </a:rPr>
                        <m:t>(</m:t>
                      </m:r>
                      <m:r>
                        <a:rPr lang="en-US" sz="3600" i="1"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040" y="855134"/>
                <a:ext cx="1842232" cy="553998"/>
              </a:xfrm>
              <a:prstGeom prst="rect">
                <a:avLst/>
              </a:prstGeom>
              <a:blipFill>
                <a:blip r:embed="rId6"/>
                <a:stretch>
                  <a:fillRect l="-6164" r="-890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74884" y="815618"/>
                <a:ext cx="184223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charset="0"/>
                        </a:rPr>
                        <m:t>𝑓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884" y="815618"/>
                <a:ext cx="1842232" cy="553998"/>
              </a:xfrm>
              <a:prstGeom prst="rect">
                <a:avLst/>
              </a:prstGeom>
              <a:blipFill>
                <a:blip r:embed="rId7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>
            <a:extLst>
              <a:ext uri="{FF2B5EF4-FFF2-40B4-BE49-F238E27FC236}">
                <a16:creationId xmlns:a16="http://schemas.microsoft.com/office/drawing/2014/main" id="{FA51EB98-7313-E04E-BAD6-70A7C3324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76" y="207864"/>
            <a:ext cx="10515600" cy="365125"/>
          </a:xfrm>
        </p:spPr>
        <p:txBody>
          <a:bodyPr/>
          <a:lstStyle/>
          <a:p>
            <a:r>
              <a:rPr lang="en-US" dirty="0"/>
              <a:t>Machine Learning for Defeaturing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9AB5C1D5-997C-7141-9CC5-14173DA47E55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9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62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Sandia Angles">
  <a:themeElements>
    <a:clrScheme name="Sandia">
      <a:dk1>
        <a:srgbClr val="373434"/>
      </a:dk1>
      <a:lt1>
        <a:srgbClr val="FFFFFF"/>
      </a:lt1>
      <a:dk2>
        <a:srgbClr val="005376"/>
      </a:dk2>
      <a:lt2>
        <a:srgbClr val="E7E6E6"/>
      </a:lt2>
      <a:accent1>
        <a:srgbClr val="27ADCF"/>
      </a:accent1>
      <a:accent2>
        <a:srgbClr val="269077"/>
      </a:accent2>
      <a:accent3>
        <a:srgbClr val="6AB344"/>
      </a:accent3>
      <a:accent4>
        <a:srgbClr val="F69B45"/>
      </a:accent4>
      <a:accent5>
        <a:srgbClr val="A93F36"/>
      </a:accent5>
      <a:accent6>
        <a:srgbClr val="7F3A7F"/>
      </a:accent6>
      <a:hlink>
        <a:srgbClr val="27ADCF"/>
      </a:hlink>
      <a:folHlink>
        <a:srgbClr val="285C7B"/>
      </a:folHlink>
    </a:clrScheme>
    <a:fontScheme name="Open Sans Bold &amp; light">
      <a:majorFont>
        <a:latin typeface="Open Sans 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8736</TotalTime>
  <Words>834</Words>
  <Application>Microsoft Macintosh PowerPoint</Application>
  <PresentationFormat>Widescreen</PresentationFormat>
  <Paragraphs>250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Courier New</vt:lpstr>
      <vt:lpstr>Garamond</vt:lpstr>
      <vt:lpstr>Open Sans Light</vt:lpstr>
      <vt:lpstr>-webkit-standard</vt:lpstr>
      <vt:lpstr>Gill Sans MT</vt:lpstr>
      <vt:lpstr>Open Sans</vt:lpstr>
      <vt:lpstr>Cambria Math</vt:lpstr>
      <vt:lpstr>Calibri</vt:lpstr>
      <vt:lpstr>Wingdings</vt:lpstr>
      <vt:lpstr>Open Sans bold</vt:lpstr>
      <vt:lpstr>Sandia Angles</vt:lpstr>
      <vt:lpstr>Machine Learning Applications for Defeaturing and Model Preparation</vt:lpstr>
      <vt:lpstr>Rapid CAD to Simulation with Machine Learning</vt:lpstr>
      <vt:lpstr>Rapid CAD to Simulation with Machine Learning</vt:lpstr>
      <vt:lpstr>Rapid CAD to Simulation with Machine Learning</vt:lpstr>
      <vt:lpstr>Defeaturing</vt:lpstr>
      <vt:lpstr>Machine Learning driven Defeaturing</vt:lpstr>
      <vt:lpstr>Example defeaturing operations</vt:lpstr>
      <vt:lpstr>Machine Learning for Defeaturing</vt:lpstr>
      <vt:lpstr>Machine Learning for Defeaturing</vt:lpstr>
      <vt:lpstr>Training Data Features</vt:lpstr>
      <vt:lpstr>Training Data Labels</vt:lpstr>
      <vt:lpstr>Training Data Labels</vt:lpstr>
      <vt:lpstr>Training Data Labels</vt:lpstr>
      <vt:lpstr>Training Data Labels</vt:lpstr>
      <vt:lpstr>Training Data Labels</vt:lpstr>
      <vt:lpstr>Machine Learning Study</vt:lpstr>
      <vt:lpstr>Machine Learning Study – EDT (Ensembles of Decision Trees)</vt:lpstr>
      <vt:lpstr>Defeaturing for Meshing Example</vt:lpstr>
      <vt:lpstr>Rapid CAD to Simulation with Machine 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Rejeki Lancar</dc:creator>
  <cp:lastModifiedBy>Owen, Steven James</cp:lastModifiedBy>
  <cp:revision>502</cp:revision>
  <dcterms:created xsi:type="dcterms:W3CDTF">2018-07-21T13:25:45Z</dcterms:created>
  <dcterms:modified xsi:type="dcterms:W3CDTF">2022-07-20T08:20:19Z</dcterms:modified>
</cp:coreProperties>
</file>