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4"/>
  </p:notesMasterIdLst>
  <p:handoutMasterIdLst>
    <p:handoutMasterId r:id="rId55"/>
  </p:handoutMasterIdLst>
  <p:sldIdLst>
    <p:sldId id="257" r:id="rId2"/>
    <p:sldId id="310" r:id="rId3"/>
    <p:sldId id="258" r:id="rId4"/>
    <p:sldId id="259" r:id="rId5"/>
    <p:sldId id="264" r:id="rId6"/>
    <p:sldId id="263" r:id="rId7"/>
    <p:sldId id="262" r:id="rId8"/>
    <p:sldId id="265" r:id="rId9"/>
    <p:sldId id="267" r:id="rId10"/>
    <p:sldId id="303" r:id="rId11"/>
    <p:sldId id="270" r:id="rId12"/>
    <p:sldId id="271" r:id="rId13"/>
    <p:sldId id="272" r:id="rId14"/>
    <p:sldId id="307" r:id="rId15"/>
    <p:sldId id="273" r:id="rId16"/>
    <p:sldId id="274" r:id="rId17"/>
    <p:sldId id="308" r:id="rId18"/>
    <p:sldId id="304" r:id="rId19"/>
    <p:sldId id="309" r:id="rId20"/>
    <p:sldId id="275" r:id="rId21"/>
    <p:sldId id="276" r:id="rId22"/>
    <p:sldId id="277" r:id="rId23"/>
    <p:sldId id="281" r:id="rId24"/>
    <p:sldId id="312" r:id="rId25"/>
    <p:sldId id="280" r:id="rId26"/>
    <p:sldId id="278" r:id="rId27"/>
    <p:sldId id="279" r:id="rId28"/>
    <p:sldId id="284" r:id="rId29"/>
    <p:sldId id="282" r:id="rId30"/>
    <p:sldId id="283"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05" r:id="rId45"/>
    <p:sldId id="299" r:id="rId46"/>
    <p:sldId id="269" r:id="rId47"/>
    <p:sldId id="298" r:id="rId48"/>
    <p:sldId id="300" r:id="rId49"/>
    <p:sldId id="301" r:id="rId50"/>
    <p:sldId id="302" r:id="rId51"/>
    <p:sldId id="306" r:id="rId52"/>
    <p:sldId id="311" r:id="rId53"/>
  </p:sldIdLst>
  <p:sldSz cx="9144000" cy="6858000" type="screen4x3"/>
  <p:notesSz cx="6934200" cy="9220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0AA5"/>
    <a:srgbClr val="A2AB00"/>
    <a:srgbClr val="730000"/>
    <a:srgbClr val="043504"/>
    <a:srgbClr val="33CC33"/>
    <a:srgbClr val="CC9900"/>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autoAdjust="0"/>
    <p:restoredTop sz="78109" autoAdjust="0"/>
  </p:normalViewPr>
  <p:slideViewPr>
    <p:cSldViewPr snapToGrid="0">
      <p:cViewPr varScale="1">
        <p:scale>
          <a:sx n="66" d="100"/>
          <a:sy n="66" d="100"/>
        </p:scale>
        <p:origin x="209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00A2408-636E-47A7-8ACA-4D9753C0F557}"/>
              </a:ext>
            </a:extLst>
          </p:cNvPr>
          <p:cNvSpPr>
            <a:spLocks noGrp="1" noChangeArrowheads="1"/>
          </p:cNvSpPr>
          <p:nvPr>
            <p:ph type="body" sz="quarter" idx="3"/>
          </p:nvPr>
        </p:nvSpPr>
        <p:spPr bwMode="auto">
          <a:xfrm>
            <a:off x="942975" y="4406900"/>
            <a:ext cx="5046663" cy="416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9" tIns="46471" rIns="91339" bIns="464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3">
            <a:extLst>
              <a:ext uri="{FF2B5EF4-FFF2-40B4-BE49-F238E27FC236}">
                <a16:creationId xmlns:a16="http://schemas.microsoft.com/office/drawing/2014/main" id="{07A3A568-6810-45F2-BE0F-555E3C772E84}"/>
              </a:ext>
            </a:extLst>
          </p:cNvPr>
          <p:cNvSpPr>
            <a:spLocks noChangeArrowheads="1" noTextEdit="1"/>
          </p:cNvSpPr>
          <p:nvPr>
            <p:ph type="sldImg" idx="2"/>
          </p:nvPr>
        </p:nvSpPr>
        <p:spPr bwMode="auto">
          <a:xfrm>
            <a:off x="1169988" y="696913"/>
            <a:ext cx="4592637" cy="34448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defTabSz="904875"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2438" algn="l" defTabSz="904875"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04875" algn="l" defTabSz="904875"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57313" algn="l" defTabSz="904875"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09750" algn="l" defTabSz="904875"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60B25C5C-9C60-48E9-985C-44AE9755E597}"/>
              </a:ext>
            </a:extLst>
          </p:cNvPr>
          <p:cNvSpPr>
            <a:spLocks noChangeArrowheads="1" noTextEdit="1"/>
          </p:cNvSpPr>
          <p:nvPr>
            <p:ph type="sldImg"/>
          </p:nvPr>
        </p:nvSpPr>
        <p:spPr>
          <a:ln/>
        </p:spPr>
      </p:sp>
      <p:sp>
        <p:nvSpPr>
          <p:cNvPr id="143363" name="Rectangle 3">
            <a:extLst>
              <a:ext uri="{FF2B5EF4-FFF2-40B4-BE49-F238E27FC236}">
                <a16:creationId xmlns:a16="http://schemas.microsoft.com/office/drawing/2014/main" id="{A91066EF-7F3A-4258-9771-D50BF3153C1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A09CF4BB-8C16-47F7-B31A-2C11014C2686}"/>
              </a:ext>
            </a:extLst>
          </p:cNvPr>
          <p:cNvSpPr>
            <a:spLocks noChangeArrowheads="1" noTextEdit="1"/>
          </p:cNvSpPr>
          <p:nvPr>
            <p:ph type="sldImg"/>
          </p:nvPr>
        </p:nvSpPr>
        <p:spPr>
          <a:ln/>
        </p:spPr>
      </p:sp>
      <p:sp>
        <p:nvSpPr>
          <p:cNvPr id="151555" name="Rectangle 3">
            <a:extLst>
              <a:ext uri="{FF2B5EF4-FFF2-40B4-BE49-F238E27FC236}">
                <a16:creationId xmlns:a16="http://schemas.microsoft.com/office/drawing/2014/main" id="{EC56DD9F-183E-409D-98BA-29A5B22A765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D34A8CA-05DC-46D1-BD07-293ABDA991C8}"/>
              </a:ext>
            </a:extLst>
          </p:cNvPr>
          <p:cNvSpPr>
            <a:spLocks noChangeArrowheads="1" noTextEdit="1"/>
          </p:cNvSpPr>
          <p:nvPr>
            <p:ph type="sldImg"/>
          </p:nvPr>
        </p:nvSpPr>
        <p:spPr>
          <a:xfrm>
            <a:off x="1162050" y="690563"/>
            <a:ext cx="4610100" cy="3457575"/>
          </a:xfrm>
          <a:ln/>
        </p:spPr>
      </p:sp>
      <p:sp>
        <p:nvSpPr>
          <p:cNvPr id="90115" name="Rectangle 3">
            <a:extLst>
              <a:ext uri="{FF2B5EF4-FFF2-40B4-BE49-F238E27FC236}">
                <a16:creationId xmlns:a16="http://schemas.microsoft.com/office/drawing/2014/main" id="{95613602-B127-4E15-BF1F-C1B1C431F4CB}"/>
              </a:ext>
            </a:extLst>
          </p:cNvPr>
          <p:cNvSpPr>
            <a:spLocks noGrp="1" noChangeArrowheads="1"/>
          </p:cNvSpPr>
          <p:nvPr>
            <p:ph type="body" idx="1"/>
          </p:nvPr>
        </p:nvSpPr>
        <p:spPr>
          <a:xfrm>
            <a:off x="925513" y="4379913"/>
            <a:ext cx="5083175" cy="4149725"/>
          </a:xfrm>
        </p:spPr>
        <p:txBody>
          <a:bodyPr/>
          <a:lstStyle/>
          <a:p>
            <a:r>
              <a:rPr lang="en-US" altLang="en-US"/>
              <a:t>First identify regulatory requirements to screen scenarios and various design options to choose from.</a:t>
            </a:r>
          </a:p>
          <a:p>
            <a:endParaRPr lang="en-US" altLang="en-US"/>
          </a:p>
          <a:p>
            <a:r>
              <a:rPr lang="en-US" altLang="en-US"/>
              <a:t>When talking about models, mention that they can be integrated into a common framework using FRAMES or GoldSim.</a:t>
            </a:r>
          </a:p>
          <a:p>
            <a:endParaRPr lang="en-US" altLang="en-US"/>
          </a:p>
          <a:p>
            <a:r>
              <a:rPr lang="en-US" altLang="en-US"/>
              <a:t>Mention that an example of this method was given at the 2001 Midyear Review, and this year we will focus on how uncertainty, sensitivity, and alternative-design analyses can be performed and how they can benefit the end user.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9EAFF678-B5E9-45EB-BCA3-560169177B92}"/>
              </a:ext>
            </a:extLst>
          </p:cNvPr>
          <p:cNvSpPr>
            <a:spLocks noChangeArrowheads="1" noTextEdit="1"/>
          </p:cNvSpPr>
          <p:nvPr>
            <p:ph type="sldImg"/>
          </p:nvPr>
        </p:nvSpPr>
        <p:spPr>
          <a:ln/>
        </p:spPr>
      </p:sp>
      <p:sp>
        <p:nvSpPr>
          <p:cNvPr id="142339" name="Rectangle 3">
            <a:extLst>
              <a:ext uri="{FF2B5EF4-FFF2-40B4-BE49-F238E27FC236}">
                <a16:creationId xmlns:a16="http://schemas.microsoft.com/office/drawing/2014/main" id="{974437E9-95EA-4DEA-A729-37A9C89934C7}"/>
              </a:ext>
            </a:extLst>
          </p:cNvPr>
          <p:cNvSpPr>
            <a:spLocks noGrp="1" noChangeArrowheads="1"/>
          </p:cNvSpPr>
          <p:nvPr>
            <p:ph type="body" idx="1"/>
          </p:nvPr>
        </p:nvSpPr>
        <p:spPr/>
        <p:txBody>
          <a:bodyPr/>
          <a:lstStyle/>
          <a:p>
            <a:r>
              <a:rPr lang="en-US" altLang="en-US"/>
              <a:t>Exclusion of bio-intrusion scenario:</a:t>
            </a:r>
          </a:p>
          <a:p>
            <a:endParaRPr lang="en-US" altLang="en-US"/>
          </a:p>
          <a:p>
            <a:r>
              <a:rPr lang="en-US" altLang="en-US"/>
              <a:t>The crushed-rock bio-intrusion barrier is intended to mitigate plant and animal intrusion and subsequent uptake of the buried contaminants.</a:t>
            </a:r>
          </a:p>
          <a:p>
            <a:r>
              <a:rPr lang="en-US" altLang="en-US"/>
              <a:t>There are an infinite number of scenarios that one can consider in a performance assessment.  We considered what we believed to be the most important pathways and constituents of concern, including transport of radionuclides, heavy metals, and VOCs both to the surface and to the groundwater via gas and liquid-phase transport.  Plant-root uptake and animal intrusion and displacement of these contaminants were not considered in these prioritized scenarios.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54AE8620-B648-4DEB-81CB-515600C5C7C6}"/>
              </a:ext>
            </a:extLst>
          </p:cNvPr>
          <p:cNvSpPr>
            <a:spLocks noChangeArrowheads="1" noTextEdit="1"/>
          </p:cNvSpPr>
          <p:nvPr>
            <p:ph type="sldImg"/>
          </p:nvPr>
        </p:nvSpPr>
        <p:spPr>
          <a:ln/>
        </p:spPr>
      </p:sp>
      <p:sp>
        <p:nvSpPr>
          <p:cNvPr id="152579" name="Rectangle 3">
            <a:extLst>
              <a:ext uri="{FF2B5EF4-FFF2-40B4-BE49-F238E27FC236}">
                <a16:creationId xmlns:a16="http://schemas.microsoft.com/office/drawing/2014/main" id="{66995FD4-6805-4EF0-B1F8-45BE92254B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D61A0A32-9B70-4D93-AAA7-6AE84B9D5915}"/>
              </a:ext>
            </a:extLst>
          </p:cNvPr>
          <p:cNvSpPr>
            <a:spLocks noChangeArrowheads="1" noTextEdit="1"/>
          </p:cNvSpPr>
          <p:nvPr>
            <p:ph type="sldImg"/>
          </p:nvPr>
        </p:nvSpPr>
        <p:spPr>
          <a:ln/>
        </p:spPr>
      </p:sp>
      <p:sp>
        <p:nvSpPr>
          <p:cNvPr id="153603" name="Rectangle 3">
            <a:extLst>
              <a:ext uri="{FF2B5EF4-FFF2-40B4-BE49-F238E27FC236}">
                <a16:creationId xmlns:a16="http://schemas.microsoft.com/office/drawing/2014/main" id="{366FB106-7D1C-4BC5-BBE5-97EC36D140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C6B02BED-0924-4B7B-B05E-A25506119C56}"/>
              </a:ext>
            </a:extLst>
          </p:cNvPr>
          <p:cNvSpPr>
            <a:spLocks noChangeArrowheads="1" noTextEdit="1"/>
          </p:cNvSpPr>
          <p:nvPr>
            <p:ph type="sldImg"/>
          </p:nvPr>
        </p:nvSpPr>
        <p:spPr>
          <a:ln/>
        </p:spPr>
      </p:sp>
      <p:sp>
        <p:nvSpPr>
          <p:cNvPr id="154627" name="Rectangle 3">
            <a:extLst>
              <a:ext uri="{FF2B5EF4-FFF2-40B4-BE49-F238E27FC236}">
                <a16:creationId xmlns:a16="http://schemas.microsoft.com/office/drawing/2014/main" id="{7472C2BA-7B4F-4BF2-8641-D7ADC3C07E1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796EF004-23AB-46F5-BF46-072A59E4D833}"/>
              </a:ext>
            </a:extLst>
          </p:cNvPr>
          <p:cNvSpPr>
            <a:spLocks noChangeArrowheads="1" noTextEdit="1"/>
          </p:cNvSpPr>
          <p:nvPr>
            <p:ph type="sldImg"/>
          </p:nvPr>
        </p:nvSpPr>
        <p:spPr>
          <a:ln/>
        </p:spPr>
      </p:sp>
      <p:sp>
        <p:nvSpPr>
          <p:cNvPr id="155651" name="Rectangle 3">
            <a:extLst>
              <a:ext uri="{FF2B5EF4-FFF2-40B4-BE49-F238E27FC236}">
                <a16:creationId xmlns:a16="http://schemas.microsoft.com/office/drawing/2014/main" id="{881FCD8C-FBF3-4E90-BFC8-6937386E1F1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293AF7B7-0E31-4E02-B795-FDAF2B357E69}"/>
              </a:ext>
            </a:extLst>
          </p:cNvPr>
          <p:cNvSpPr>
            <a:spLocks noChangeArrowheads="1" noTextEdit="1"/>
          </p:cNvSpPr>
          <p:nvPr>
            <p:ph type="sldImg"/>
          </p:nvPr>
        </p:nvSpPr>
        <p:spPr>
          <a:ln/>
        </p:spPr>
      </p:sp>
      <p:sp>
        <p:nvSpPr>
          <p:cNvPr id="156675" name="Rectangle 3">
            <a:extLst>
              <a:ext uri="{FF2B5EF4-FFF2-40B4-BE49-F238E27FC236}">
                <a16:creationId xmlns:a16="http://schemas.microsoft.com/office/drawing/2014/main" id="{7B16D4BA-60E9-4E9C-86BC-BDF96E0D0AE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5DC1DC2C-E04C-4B49-A04B-F2194864217C}"/>
              </a:ext>
            </a:extLst>
          </p:cNvPr>
          <p:cNvSpPr>
            <a:spLocks noChangeArrowheads="1" noTextEdit="1"/>
          </p:cNvSpPr>
          <p:nvPr>
            <p:ph type="sldImg"/>
          </p:nvPr>
        </p:nvSpPr>
        <p:spPr>
          <a:ln/>
        </p:spPr>
      </p:sp>
      <p:sp>
        <p:nvSpPr>
          <p:cNvPr id="157699" name="Rectangle 3">
            <a:extLst>
              <a:ext uri="{FF2B5EF4-FFF2-40B4-BE49-F238E27FC236}">
                <a16:creationId xmlns:a16="http://schemas.microsoft.com/office/drawing/2014/main" id="{48AE7D66-2744-474D-A1EB-CFF3AF85E6C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D8FCE907-B3A9-4A39-A9E1-54405778EC95}"/>
              </a:ext>
            </a:extLst>
          </p:cNvPr>
          <p:cNvSpPr>
            <a:spLocks noChangeArrowheads="1" noTextEdit="1"/>
          </p:cNvSpPr>
          <p:nvPr>
            <p:ph type="sldImg"/>
          </p:nvPr>
        </p:nvSpPr>
        <p:spPr>
          <a:ln/>
        </p:spPr>
      </p:sp>
      <p:sp>
        <p:nvSpPr>
          <p:cNvPr id="158723" name="Rectangle 3">
            <a:extLst>
              <a:ext uri="{FF2B5EF4-FFF2-40B4-BE49-F238E27FC236}">
                <a16:creationId xmlns:a16="http://schemas.microsoft.com/office/drawing/2014/main" id="{E16EEF1F-7EC5-4B36-BF4E-03DBE17CE08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D27CB8B2-7699-4A48-ADDC-A3EEDC0530B8}"/>
              </a:ext>
            </a:extLst>
          </p:cNvPr>
          <p:cNvSpPr>
            <a:spLocks noChangeArrowheads="1" noTextEdit="1"/>
          </p:cNvSpPr>
          <p:nvPr>
            <p:ph type="sldImg"/>
          </p:nvPr>
        </p:nvSpPr>
        <p:spPr>
          <a:ln/>
        </p:spPr>
      </p:sp>
      <p:sp>
        <p:nvSpPr>
          <p:cNvPr id="144387" name="Rectangle 3">
            <a:extLst>
              <a:ext uri="{FF2B5EF4-FFF2-40B4-BE49-F238E27FC236}">
                <a16:creationId xmlns:a16="http://schemas.microsoft.com/office/drawing/2014/main" id="{31589A30-8905-4EDF-99E0-5615BE07CF7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B78E0159-83E4-4F62-90D5-DBD49500B0EF}"/>
              </a:ext>
            </a:extLst>
          </p:cNvPr>
          <p:cNvSpPr>
            <a:spLocks noChangeArrowheads="1" noTextEdit="1"/>
          </p:cNvSpPr>
          <p:nvPr>
            <p:ph type="sldImg"/>
          </p:nvPr>
        </p:nvSpPr>
        <p:spPr>
          <a:ln/>
        </p:spPr>
      </p:sp>
      <p:sp>
        <p:nvSpPr>
          <p:cNvPr id="159747" name="Rectangle 3">
            <a:extLst>
              <a:ext uri="{FF2B5EF4-FFF2-40B4-BE49-F238E27FC236}">
                <a16:creationId xmlns:a16="http://schemas.microsoft.com/office/drawing/2014/main" id="{49E75991-D318-4305-A224-B3FF8B2C3D6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3FF28270-B9A0-493C-8811-FE4A90DF23C0}"/>
              </a:ext>
            </a:extLst>
          </p:cNvPr>
          <p:cNvSpPr>
            <a:spLocks noChangeArrowheads="1" noTextEdit="1"/>
          </p:cNvSpPr>
          <p:nvPr>
            <p:ph type="sldImg"/>
          </p:nvPr>
        </p:nvSpPr>
        <p:spPr>
          <a:ln/>
        </p:spPr>
      </p:sp>
      <p:sp>
        <p:nvSpPr>
          <p:cNvPr id="160771" name="Rectangle 3">
            <a:extLst>
              <a:ext uri="{FF2B5EF4-FFF2-40B4-BE49-F238E27FC236}">
                <a16:creationId xmlns:a16="http://schemas.microsoft.com/office/drawing/2014/main" id="{D0018D49-EB01-4C8A-9D2C-2D6DFD3F56E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89B77240-D1CC-4237-8024-1CDAD4492DB8}"/>
              </a:ext>
            </a:extLst>
          </p:cNvPr>
          <p:cNvSpPr>
            <a:spLocks noChangeArrowheads="1" noTextEdit="1"/>
          </p:cNvSpPr>
          <p:nvPr>
            <p:ph type="sldImg"/>
          </p:nvPr>
        </p:nvSpPr>
        <p:spPr>
          <a:ln/>
        </p:spPr>
      </p:sp>
      <p:sp>
        <p:nvSpPr>
          <p:cNvPr id="161795" name="Rectangle 3">
            <a:extLst>
              <a:ext uri="{FF2B5EF4-FFF2-40B4-BE49-F238E27FC236}">
                <a16:creationId xmlns:a16="http://schemas.microsoft.com/office/drawing/2014/main" id="{66A4AC07-2E3C-4495-A44A-FCE7A07F9A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BA85A046-6B9F-4C66-81E5-A7B6D74683CB}"/>
              </a:ext>
            </a:extLst>
          </p:cNvPr>
          <p:cNvSpPr>
            <a:spLocks noChangeArrowheads="1" noTextEdit="1"/>
          </p:cNvSpPr>
          <p:nvPr>
            <p:ph type="sldImg"/>
          </p:nvPr>
        </p:nvSpPr>
        <p:spPr>
          <a:ln/>
        </p:spPr>
      </p:sp>
      <p:sp>
        <p:nvSpPr>
          <p:cNvPr id="162819" name="Rectangle 3">
            <a:extLst>
              <a:ext uri="{FF2B5EF4-FFF2-40B4-BE49-F238E27FC236}">
                <a16:creationId xmlns:a16="http://schemas.microsoft.com/office/drawing/2014/main" id="{E7D516FA-C4D6-4E90-A4EC-1AA5FFC8679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8F7EF813-81C7-43E0-9389-18518F0AE193}"/>
              </a:ext>
            </a:extLst>
          </p:cNvPr>
          <p:cNvSpPr>
            <a:spLocks noChangeArrowheads="1" noTextEdit="1"/>
          </p:cNvSpPr>
          <p:nvPr>
            <p:ph type="sldImg"/>
          </p:nvPr>
        </p:nvSpPr>
        <p:spPr>
          <a:ln/>
        </p:spPr>
      </p:sp>
      <p:sp>
        <p:nvSpPr>
          <p:cNvPr id="163843" name="Rectangle 3">
            <a:extLst>
              <a:ext uri="{FF2B5EF4-FFF2-40B4-BE49-F238E27FC236}">
                <a16:creationId xmlns:a16="http://schemas.microsoft.com/office/drawing/2014/main" id="{0F5B2A5D-5F82-465A-8F7F-3F423C2A455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1A5FA35A-13B4-4047-A10F-49C3D2699468}"/>
              </a:ext>
            </a:extLst>
          </p:cNvPr>
          <p:cNvSpPr>
            <a:spLocks noChangeArrowheads="1" noTextEdit="1"/>
          </p:cNvSpPr>
          <p:nvPr>
            <p:ph type="sldImg"/>
          </p:nvPr>
        </p:nvSpPr>
        <p:spPr>
          <a:ln/>
        </p:spPr>
      </p:sp>
      <p:sp>
        <p:nvSpPr>
          <p:cNvPr id="164867" name="Rectangle 3">
            <a:extLst>
              <a:ext uri="{FF2B5EF4-FFF2-40B4-BE49-F238E27FC236}">
                <a16:creationId xmlns:a16="http://schemas.microsoft.com/office/drawing/2014/main" id="{C0198375-0FF1-4C20-B04D-B282BFDA0E5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96BDDC28-36B3-44DB-BA5B-F40FE7BEE7E9}"/>
              </a:ext>
            </a:extLst>
          </p:cNvPr>
          <p:cNvSpPr>
            <a:spLocks noChangeArrowheads="1" noTextEdit="1"/>
          </p:cNvSpPr>
          <p:nvPr>
            <p:ph type="sldImg"/>
          </p:nvPr>
        </p:nvSpPr>
        <p:spPr>
          <a:ln/>
        </p:spPr>
      </p:sp>
      <p:sp>
        <p:nvSpPr>
          <p:cNvPr id="165891" name="Rectangle 3">
            <a:extLst>
              <a:ext uri="{FF2B5EF4-FFF2-40B4-BE49-F238E27FC236}">
                <a16:creationId xmlns:a16="http://schemas.microsoft.com/office/drawing/2014/main" id="{93910A59-47FF-44C2-9BB1-7F0F3DE898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4B2A5891-661C-4674-9A35-C122AF66E8CA}"/>
              </a:ext>
            </a:extLst>
          </p:cNvPr>
          <p:cNvSpPr>
            <a:spLocks noChangeArrowheads="1" noTextEdit="1"/>
          </p:cNvSpPr>
          <p:nvPr>
            <p:ph type="sldImg"/>
          </p:nvPr>
        </p:nvSpPr>
        <p:spPr>
          <a:ln/>
        </p:spPr>
      </p:sp>
      <p:sp>
        <p:nvSpPr>
          <p:cNvPr id="166915" name="Rectangle 3">
            <a:extLst>
              <a:ext uri="{FF2B5EF4-FFF2-40B4-BE49-F238E27FC236}">
                <a16:creationId xmlns:a16="http://schemas.microsoft.com/office/drawing/2014/main" id="{E8044503-484C-4BB8-BE3C-6451473CC4E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7962C8EF-3403-4313-9943-587EA0F48A4C}"/>
              </a:ext>
            </a:extLst>
          </p:cNvPr>
          <p:cNvSpPr>
            <a:spLocks noChangeArrowheads="1" noTextEdit="1"/>
          </p:cNvSpPr>
          <p:nvPr>
            <p:ph type="sldImg"/>
          </p:nvPr>
        </p:nvSpPr>
        <p:spPr>
          <a:ln/>
        </p:spPr>
      </p:sp>
      <p:sp>
        <p:nvSpPr>
          <p:cNvPr id="167939" name="Rectangle 3">
            <a:extLst>
              <a:ext uri="{FF2B5EF4-FFF2-40B4-BE49-F238E27FC236}">
                <a16:creationId xmlns:a16="http://schemas.microsoft.com/office/drawing/2014/main" id="{A7B44E3E-BA93-4397-80A1-DFD1120408A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8AF6BC83-4325-4519-BACA-53ABF567BF8E}"/>
              </a:ext>
            </a:extLst>
          </p:cNvPr>
          <p:cNvSpPr>
            <a:spLocks noChangeArrowheads="1" noTextEdit="1"/>
          </p:cNvSpPr>
          <p:nvPr>
            <p:ph type="sldImg"/>
          </p:nvPr>
        </p:nvSpPr>
        <p:spPr>
          <a:ln/>
        </p:spPr>
      </p:sp>
      <p:sp>
        <p:nvSpPr>
          <p:cNvPr id="168963" name="Rectangle 3">
            <a:extLst>
              <a:ext uri="{FF2B5EF4-FFF2-40B4-BE49-F238E27FC236}">
                <a16:creationId xmlns:a16="http://schemas.microsoft.com/office/drawing/2014/main" id="{6B2D7DB8-CC5E-4EF0-B1F2-979E831248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E20D2E9F-E2A5-4027-A345-6FBA9C1C4CEB}"/>
              </a:ext>
            </a:extLst>
          </p:cNvPr>
          <p:cNvSpPr>
            <a:spLocks noChangeArrowheads="1" noTextEdit="1"/>
          </p:cNvSpPr>
          <p:nvPr>
            <p:ph type="sldImg"/>
          </p:nvPr>
        </p:nvSpPr>
        <p:spPr>
          <a:ln/>
        </p:spPr>
      </p:sp>
      <p:sp>
        <p:nvSpPr>
          <p:cNvPr id="145411" name="Rectangle 3">
            <a:extLst>
              <a:ext uri="{FF2B5EF4-FFF2-40B4-BE49-F238E27FC236}">
                <a16:creationId xmlns:a16="http://schemas.microsoft.com/office/drawing/2014/main" id="{5224D34F-20B0-4C53-A0B2-3CD855BFF7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49A861E8-0C27-43C3-9969-350044608B3B}"/>
              </a:ext>
            </a:extLst>
          </p:cNvPr>
          <p:cNvSpPr>
            <a:spLocks noChangeArrowheads="1" noTextEdit="1"/>
          </p:cNvSpPr>
          <p:nvPr>
            <p:ph type="sldImg"/>
          </p:nvPr>
        </p:nvSpPr>
        <p:spPr>
          <a:ln/>
        </p:spPr>
      </p:sp>
      <p:sp>
        <p:nvSpPr>
          <p:cNvPr id="169987" name="Rectangle 3">
            <a:extLst>
              <a:ext uri="{FF2B5EF4-FFF2-40B4-BE49-F238E27FC236}">
                <a16:creationId xmlns:a16="http://schemas.microsoft.com/office/drawing/2014/main" id="{5E9BA51A-F46F-4EA3-869A-3E797B5393D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B0E8FE0F-7B42-4410-90D0-F3B42ACCB46E}"/>
              </a:ext>
            </a:extLst>
          </p:cNvPr>
          <p:cNvSpPr>
            <a:spLocks noChangeArrowheads="1" noTextEdit="1"/>
          </p:cNvSpPr>
          <p:nvPr>
            <p:ph type="sldImg"/>
          </p:nvPr>
        </p:nvSpPr>
        <p:spPr>
          <a:ln/>
        </p:spPr>
      </p:sp>
      <p:sp>
        <p:nvSpPr>
          <p:cNvPr id="171011" name="Rectangle 3">
            <a:extLst>
              <a:ext uri="{FF2B5EF4-FFF2-40B4-BE49-F238E27FC236}">
                <a16:creationId xmlns:a16="http://schemas.microsoft.com/office/drawing/2014/main" id="{E0A5E38D-9E87-494C-9306-9B18888F9BF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49BEC9D6-B343-41F9-A7F0-8C02A9D58DED}"/>
              </a:ext>
            </a:extLst>
          </p:cNvPr>
          <p:cNvSpPr>
            <a:spLocks noChangeArrowheads="1" noTextEdit="1"/>
          </p:cNvSpPr>
          <p:nvPr>
            <p:ph type="sldImg"/>
          </p:nvPr>
        </p:nvSpPr>
        <p:spPr>
          <a:ln/>
        </p:spPr>
      </p:sp>
      <p:sp>
        <p:nvSpPr>
          <p:cNvPr id="172035" name="Rectangle 3">
            <a:extLst>
              <a:ext uri="{FF2B5EF4-FFF2-40B4-BE49-F238E27FC236}">
                <a16:creationId xmlns:a16="http://schemas.microsoft.com/office/drawing/2014/main" id="{CAE3C7AE-91B9-47ED-84CB-4A1FE4926BA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0EF9701E-7C60-4AE5-8B5C-3461F4080F6E}"/>
              </a:ext>
            </a:extLst>
          </p:cNvPr>
          <p:cNvSpPr>
            <a:spLocks noChangeArrowheads="1" noTextEdit="1"/>
          </p:cNvSpPr>
          <p:nvPr>
            <p:ph type="sldImg"/>
          </p:nvPr>
        </p:nvSpPr>
        <p:spPr>
          <a:ln/>
        </p:spPr>
      </p:sp>
      <p:sp>
        <p:nvSpPr>
          <p:cNvPr id="173059" name="Rectangle 3">
            <a:extLst>
              <a:ext uri="{FF2B5EF4-FFF2-40B4-BE49-F238E27FC236}">
                <a16:creationId xmlns:a16="http://schemas.microsoft.com/office/drawing/2014/main" id="{A02530AE-5329-4434-9B02-54705BF8994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8A906010-407E-4FA9-974A-DF2C22C2FC25}"/>
              </a:ext>
            </a:extLst>
          </p:cNvPr>
          <p:cNvSpPr>
            <a:spLocks noChangeArrowheads="1" noTextEdit="1"/>
          </p:cNvSpPr>
          <p:nvPr>
            <p:ph type="sldImg"/>
          </p:nvPr>
        </p:nvSpPr>
        <p:spPr>
          <a:ln/>
        </p:spPr>
      </p:sp>
      <p:sp>
        <p:nvSpPr>
          <p:cNvPr id="174083" name="Rectangle 3">
            <a:extLst>
              <a:ext uri="{FF2B5EF4-FFF2-40B4-BE49-F238E27FC236}">
                <a16:creationId xmlns:a16="http://schemas.microsoft.com/office/drawing/2014/main" id="{80BCD5F0-3F86-48D4-AA83-52EA022B1C6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B4F7DAF5-5461-438C-9626-7D07ED48117B}"/>
              </a:ext>
            </a:extLst>
          </p:cNvPr>
          <p:cNvSpPr>
            <a:spLocks noChangeArrowheads="1" noTextEdit="1"/>
          </p:cNvSpPr>
          <p:nvPr>
            <p:ph type="sldImg"/>
          </p:nvPr>
        </p:nvSpPr>
        <p:spPr>
          <a:ln/>
        </p:spPr>
      </p:sp>
      <p:sp>
        <p:nvSpPr>
          <p:cNvPr id="175107" name="Rectangle 3">
            <a:extLst>
              <a:ext uri="{FF2B5EF4-FFF2-40B4-BE49-F238E27FC236}">
                <a16:creationId xmlns:a16="http://schemas.microsoft.com/office/drawing/2014/main" id="{9766E4D5-F2D5-4D69-A24F-DB55F2FAB98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23708515-B946-4E9A-8866-F6BA239E39CA}"/>
              </a:ext>
            </a:extLst>
          </p:cNvPr>
          <p:cNvSpPr>
            <a:spLocks noChangeArrowheads="1" noTextEdit="1"/>
          </p:cNvSpPr>
          <p:nvPr>
            <p:ph type="sldImg"/>
          </p:nvPr>
        </p:nvSpPr>
        <p:spPr>
          <a:ln/>
        </p:spPr>
      </p:sp>
      <p:sp>
        <p:nvSpPr>
          <p:cNvPr id="176131" name="Rectangle 3">
            <a:extLst>
              <a:ext uri="{FF2B5EF4-FFF2-40B4-BE49-F238E27FC236}">
                <a16:creationId xmlns:a16="http://schemas.microsoft.com/office/drawing/2014/main" id="{E7044966-EA69-4B54-8766-593E978CAB3A}"/>
              </a:ext>
            </a:extLst>
          </p:cNvPr>
          <p:cNvSpPr>
            <a:spLocks noGrp="1" noChangeArrowheads="1"/>
          </p:cNvSpPr>
          <p:nvPr>
            <p:ph type="body" idx="1"/>
          </p:nvPr>
        </p:nvSpPr>
        <p:spPr/>
        <p:txBody>
          <a:bodyPr/>
          <a:lstStyle/>
          <a:p>
            <a:r>
              <a:rPr lang="en-US" altLang="en-US"/>
              <a:t>With a 3 order of magnitude increase in infiltration, cadmium was found to exceed regulatory metric of 5 micrograms/L.  With a 4 order of magnitude increase in infiltration, lead reached the groundwater but did not exceed metric of 15 micrograms/L.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63BE08A2-D356-4350-BE62-7FF7AAB2DA8B}"/>
              </a:ext>
            </a:extLst>
          </p:cNvPr>
          <p:cNvSpPr>
            <a:spLocks noChangeArrowheads="1" noTextEdit="1"/>
          </p:cNvSpPr>
          <p:nvPr>
            <p:ph type="sldImg"/>
          </p:nvPr>
        </p:nvSpPr>
        <p:spPr>
          <a:ln/>
        </p:spPr>
      </p:sp>
      <p:sp>
        <p:nvSpPr>
          <p:cNvPr id="177155" name="Rectangle 3">
            <a:extLst>
              <a:ext uri="{FF2B5EF4-FFF2-40B4-BE49-F238E27FC236}">
                <a16:creationId xmlns:a16="http://schemas.microsoft.com/office/drawing/2014/main" id="{58AF67B3-3991-414F-B64D-D3C4A8AD9E0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9817484-6E44-475F-B6ED-9553F1F6E298}"/>
              </a:ext>
            </a:extLst>
          </p:cNvPr>
          <p:cNvSpPr>
            <a:spLocks noChangeArrowheads="1" noTextEdit="1"/>
          </p:cNvSpPr>
          <p:nvPr>
            <p:ph type="sldImg"/>
          </p:nvPr>
        </p:nvSpPr>
        <p:spPr>
          <a:ln/>
        </p:spPr>
      </p:sp>
      <p:sp>
        <p:nvSpPr>
          <p:cNvPr id="141315" name="Rectangle 3">
            <a:extLst>
              <a:ext uri="{FF2B5EF4-FFF2-40B4-BE49-F238E27FC236}">
                <a16:creationId xmlns:a16="http://schemas.microsoft.com/office/drawing/2014/main" id="{78649001-570F-4A00-9EB8-04AB58E7F937}"/>
              </a:ext>
            </a:extLst>
          </p:cNvPr>
          <p:cNvSpPr>
            <a:spLocks noGrp="1" noChangeArrowheads="1"/>
          </p:cNvSpPr>
          <p:nvPr>
            <p:ph type="body" idx="1"/>
          </p:nvPr>
        </p:nvSpPr>
        <p:spPr/>
        <p:txBody>
          <a:bodyPr/>
          <a:lstStyle/>
          <a:p>
            <a:r>
              <a:rPr lang="en-US" altLang="en-US"/>
              <a:t>Similar results to comparisons with data at 10 feet as well.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963875EA-2A85-430B-A5F9-87A7EC9F8BD7}"/>
              </a:ext>
            </a:extLst>
          </p:cNvPr>
          <p:cNvSpPr>
            <a:spLocks noChangeArrowheads="1" noTextEdit="1"/>
          </p:cNvSpPr>
          <p:nvPr>
            <p:ph type="sldImg"/>
          </p:nvPr>
        </p:nvSpPr>
        <p:spPr>
          <a:ln/>
        </p:spPr>
      </p:sp>
      <p:sp>
        <p:nvSpPr>
          <p:cNvPr id="178179" name="Rectangle 3">
            <a:extLst>
              <a:ext uri="{FF2B5EF4-FFF2-40B4-BE49-F238E27FC236}">
                <a16:creationId xmlns:a16="http://schemas.microsoft.com/office/drawing/2014/main" id="{782A5AAD-E129-40BC-9AA6-4E8B7D6C613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2A57CCBD-66F7-4AD5-A834-5346ECBD3756}"/>
              </a:ext>
            </a:extLst>
          </p:cNvPr>
          <p:cNvSpPr>
            <a:spLocks noChangeArrowheads="1" noTextEdit="1"/>
          </p:cNvSpPr>
          <p:nvPr>
            <p:ph type="sldImg"/>
          </p:nvPr>
        </p:nvSpPr>
        <p:spPr>
          <a:ln/>
        </p:spPr>
      </p:sp>
      <p:sp>
        <p:nvSpPr>
          <p:cNvPr id="139267" name="Rectangle 3">
            <a:extLst>
              <a:ext uri="{FF2B5EF4-FFF2-40B4-BE49-F238E27FC236}">
                <a16:creationId xmlns:a16="http://schemas.microsoft.com/office/drawing/2014/main" id="{FEF8A4FA-1A84-4444-BC26-A02EDCE007EF}"/>
              </a:ext>
            </a:extLst>
          </p:cNvPr>
          <p:cNvSpPr>
            <a:spLocks noGrp="1" noChangeArrowheads="1"/>
          </p:cNvSpPr>
          <p:nvPr>
            <p:ph type="body" idx="1"/>
          </p:nvPr>
        </p:nvSpPr>
        <p:spPr/>
        <p:txBody>
          <a:bodyPr/>
          <a:lstStyle/>
          <a:p>
            <a:pPr>
              <a:lnSpc>
                <a:spcPct val="80000"/>
              </a:lnSpc>
            </a:pPr>
            <a:r>
              <a:rPr lang="en-US" altLang="en-US" sz="800"/>
              <a:t>From Final WERC Report:  “Independent Technical Peer Review of the U.S. Department of Energy Sandia National Laboratories’ “Working Draft” Corrective Measures Study dated November 2002 Mixed Waste Landfill,” January 31, 2003, Performed by WERC:</a:t>
            </a:r>
          </a:p>
          <a:p>
            <a:pPr>
              <a:lnSpc>
                <a:spcPct val="80000"/>
              </a:lnSpc>
            </a:pPr>
            <a:r>
              <a:rPr lang="en-US" altLang="en-US" sz="800"/>
              <a:t>A Consortium for Environmental Education and Technology Development</a:t>
            </a:r>
            <a:endParaRPr lang="en-US" altLang="en-US" sz="800" u="sng"/>
          </a:p>
          <a:p>
            <a:pPr>
              <a:lnSpc>
                <a:spcPct val="80000"/>
              </a:lnSpc>
            </a:pPr>
            <a:r>
              <a:rPr lang="en-US" altLang="en-US" sz="800" u="sng"/>
              <a:t>p. vi Executive Summary:  </a:t>
            </a:r>
            <a:endParaRPr lang="en-US" altLang="en-US" sz="800"/>
          </a:p>
          <a:p>
            <a:pPr>
              <a:lnSpc>
                <a:spcPct val="80000"/>
              </a:lnSpc>
            </a:pPr>
            <a:r>
              <a:rPr lang="en-US" altLang="en-US" sz="800"/>
              <a:t>“4. The Panel strongly recommends the development of an integral numerical "fate</a:t>
            </a:r>
          </a:p>
          <a:p>
            <a:pPr>
              <a:lnSpc>
                <a:spcPct val="80000"/>
              </a:lnSpc>
            </a:pPr>
            <a:r>
              <a:rPr lang="en-US" altLang="en-US" sz="800"/>
              <a:t>and transport" model for the simulation of the MWL. It is regrettable that such a</a:t>
            </a:r>
          </a:p>
          <a:p>
            <a:pPr>
              <a:lnSpc>
                <a:spcPct val="80000"/>
              </a:lnSpc>
            </a:pPr>
            <a:r>
              <a:rPr lang="en-US" altLang="en-US" sz="800"/>
              <a:t>model was not yet developed to take advantage of sophisticated software that are</a:t>
            </a:r>
          </a:p>
          <a:p>
            <a:pPr>
              <a:lnSpc>
                <a:spcPct val="80000"/>
              </a:lnSpc>
            </a:pPr>
            <a:r>
              <a:rPr lang="en-US" altLang="en-US" sz="800"/>
              <a:t>available in academia, national laboratories, and private industry. This software</a:t>
            </a:r>
          </a:p>
          <a:p>
            <a:pPr>
              <a:lnSpc>
                <a:spcPct val="80000"/>
              </a:lnSpc>
            </a:pPr>
            <a:r>
              <a:rPr lang="en-US" altLang="en-US" sz="800"/>
              <a:t>should be calibrated with existing MWL data and fine tuned with the results of</a:t>
            </a:r>
          </a:p>
          <a:p>
            <a:pPr>
              <a:lnSpc>
                <a:spcPct val="80000"/>
              </a:lnSpc>
            </a:pPr>
            <a:r>
              <a:rPr lang="en-US" altLang="en-US" sz="800"/>
              <a:t>future monitoring and fundamental developments. The results of the numerical</a:t>
            </a:r>
          </a:p>
          <a:p>
            <a:pPr>
              <a:lnSpc>
                <a:spcPct val="80000"/>
              </a:lnSpc>
            </a:pPr>
            <a:r>
              <a:rPr lang="en-US" altLang="en-US" sz="800"/>
              <a:t>modeling should be used as inputs to the risk assessment model, and to probe into</a:t>
            </a:r>
          </a:p>
          <a:p>
            <a:pPr>
              <a:lnSpc>
                <a:spcPct val="80000"/>
              </a:lnSpc>
            </a:pPr>
            <a:r>
              <a:rPr lang="en-US" altLang="en-US" sz="800"/>
              <a:t>the sensitivity of different MWL options.”</a:t>
            </a:r>
          </a:p>
          <a:p>
            <a:pPr>
              <a:lnSpc>
                <a:spcPct val="80000"/>
              </a:lnSpc>
            </a:pPr>
            <a:r>
              <a:rPr lang="en-US" altLang="en-US" sz="800"/>
              <a:t>Our recent probabilistic performance-assessment model includes detailed fate-and-transport models for contaminants of concerns and relevant performance metrics.  Simulated results were compared to existing data, when available, to calibrate and build confidence in the models.</a:t>
            </a:r>
            <a:endParaRPr lang="en-US" altLang="en-US" sz="800" u="sng"/>
          </a:p>
          <a:p>
            <a:pPr>
              <a:lnSpc>
                <a:spcPct val="80000"/>
              </a:lnSpc>
            </a:pPr>
            <a:r>
              <a:rPr lang="en-US" altLang="en-US" sz="800" u="sng"/>
              <a:t>p. 29:</a:t>
            </a:r>
            <a:endParaRPr lang="en-US" altLang="en-US" sz="800"/>
          </a:p>
          <a:p>
            <a:pPr>
              <a:lnSpc>
                <a:spcPct val="80000"/>
              </a:lnSpc>
            </a:pPr>
            <a:r>
              <a:rPr lang="en-US" altLang="en-US" sz="800"/>
              <a:t>“The Risk Assessment lacks modeling of the fate and transport of tritium in the subsurface</a:t>
            </a:r>
          </a:p>
          <a:p>
            <a:pPr>
              <a:lnSpc>
                <a:spcPct val="80000"/>
              </a:lnSpc>
            </a:pPr>
            <a:r>
              <a:rPr lang="en-US" altLang="en-US" sz="800"/>
              <a:t>in the gas and liquid phases. The migration/release of tritium (and other COCs) needs to</a:t>
            </a:r>
          </a:p>
          <a:p>
            <a:pPr>
              <a:lnSpc>
                <a:spcPct val="80000"/>
              </a:lnSpc>
            </a:pPr>
            <a:r>
              <a:rPr lang="en-US" altLang="en-US" sz="800"/>
              <a:t>be modeled to failure; i.e., when in time or at what level of source concentration will the</a:t>
            </a:r>
          </a:p>
          <a:p>
            <a:pPr>
              <a:lnSpc>
                <a:spcPct val="80000"/>
              </a:lnSpc>
            </a:pPr>
            <a:r>
              <a:rPr lang="en-US" altLang="en-US" sz="800"/>
              <a:t>COCs reach the groundwater. This sort of modeling work will allow SNL to establish the</a:t>
            </a:r>
          </a:p>
          <a:p>
            <a:pPr>
              <a:lnSpc>
                <a:spcPct val="80000"/>
              </a:lnSpc>
            </a:pPr>
            <a:r>
              <a:rPr lang="en-US" altLang="en-US" sz="800"/>
              <a:t>proper trigger levels described above.”</a:t>
            </a:r>
          </a:p>
          <a:p>
            <a:pPr>
              <a:lnSpc>
                <a:spcPct val="80000"/>
              </a:lnSpc>
            </a:pPr>
            <a:r>
              <a:rPr lang="en-US" altLang="en-US" sz="800"/>
              <a:t>We have simulated the fate and transport of tritium in the subsurface in both the gas and liquid phases.  Results show that tritium can reach the groundwater (when gas-phase transport is included), but the concentrations and groundwater dose remain below regulatory standards.  Simulated dose due to tritium transport upward to the atmosphere resulted in some exceedances relative to the regulatory standard of 10 mrem/year via the air pathway.  For all scenarios, the system was evaluated for possible “failure modes,” and appropriate triggers were recommended.</a:t>
            </a:r>
          </a:p>
          <a:p>
            <a:pPr>
              <a:lnSpc>
                <a:spcPct val="80000"/>
              </a:lnSpc>
            </a:pPr>
            <a:r>
              <a:rPr lang="en-US" altLang="en-US" sz="800"/>
              <a:t>p. 30: </a:t>
            </a:r>
          </a:p>
          <a:p>
            <a:pPr>
              <a:lnSpc>
                <a:spcPct val="80000"/>
              </a:lnSpc>
            </a:pPr>
            <a:r>
              <a:rPr lang="en-US" altLang="en-US" sz="800"/>
              <a:t>“Page I-26 – Section V: Fate and transport assessment does not include a model for</a:t>
            </a:r>
          </a:p>
          <a:p>
            <a:pPr>
              <a:lnSpc>
                <a:spcPct val="80000"/>
              </a:lnSpc>
            </a:pPr>
            <a:r>
              <a:rPr lang="en-US" altLang="en-US" sz="800"/>
              <a:t>the fate of tritium or organics with time and space. SNL needs to run tritium</a:t>
            </a:r>
          </a:p>
          <a:p>
            <a:pPr>
              <a:lnSpc>
                <a:spcPct val="80000"/>
              </a:lnSpc>
            </a:pPr>
            <a:r>
              <a:rPr lang="en-US" altLang="en-US" sz="800"/>
              <a:t>diffusion and tritium water migration, calibrated with the historical data from</a:t>
            </a:r>
          </a:p>
          <a:p>
            <a:pPr>
              <a:lnSpc>
                <a:spcPct val="80000"/>
              </a:lnSpc>
            </a:pPr>
            <a:r>
              <a:rPr lang="en-US" altLang="en-US" sz="800"/>
              <a:t>sampling over time, to the point of contact with the groundwater. In this manner SNL</a:t>
            </a:r>
          </a:p>
          <a:p>
            <a:pPr>
              <a:lnSpc>
                <a:spcPct val="80000"/>
              </a:lnSpc>
            </a:pPr>
            <a:r>
              <a:rPr lang="en-US" altLang="en-US" sz="800"/>
              <a:t>can determine where the contaminants migrate, how long it takes to reach a given</a:t>
            </a:r>
          </a:p>
          <a:p>
            <a:pPr>
              <a:lnSpc>
                <a:spcPct val="80000"/>
              </a:lnSpc>
            </a:pPr>
            <a:r>
              <a:rPr lang="en-US" altLang="en-US" sz="800"/>
              <a:t>boundary condition, and what the concentrations/source energies are at that location</a:t>
            </a:r>
          </a:p>
          <a:p>
            <a:pPr>
              <a:lnSpc>
                <a:spcPct val="80000"/>
              </a:lnSpc>
            </a:pPr>
            <a:r>
              <a:rPr lang="en-US" altLang="en-US" sz="800"/>
              <a:t>and time.”</a:t>
            </a:r>
          </a:p>
          <a:p>
            <a:pPr>
              <a:lnSpc>
                <a:spcPct val="80000"/>
              </a:lnSpc>
            </a:pPr>
            <a:r>
              <a:rPr lang="en-US" altLang="en-US" sz="800"/>
              <a:t>We have included models of both tritium and organics (PCE), and simulations were compared to historical data to ensure consistency.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0ADFB82A-A898-4339-8D4F-E2B2EB1AC8CF}"/>
              </a:ext>
            </a:extLst>
          </p:cNvPr>
          <p:cNvSpPr>
            <a:spLocks noChangeArrowheads="1" noTextEdit="1"/>
          </p:cNvSpPr>
          <p:nvPr>
            <p:ph type="sldImg"/>
          </p:nvPr>
        </p:nvSpPr>
        <p:spPr>
          <a:ln/>
        </p:spPr>
      </p:sp>
      <p:sp>
        <p:nvSpPr>
          <p:cNvPr id="179203" name="Rectangle 3">
            <a:extLst>
              <a:ext uri="{FF2B5EF4-FFF2-40B4-BE49-F238E27FC236}">
                <a16:creationId xmlns:a16="http://schemas.microsoft.com/office/drawing/2014/main" id="{40E47798-9B0E-4464-B948-5B9919BFBE6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58412FDD-7D9F-4D79-822A-B2CF6597B542}"/>
              </a:ext>
            </a:extLst>
          </p:cNvPr>
          <p:cNvSpPr>
            <a:spLocks noChangeArrowheads="1" noTextEdit="1"/>
          </p:cNvSpPr>
          <p:nvPr>
            <p:ph type="sldImg"/>
          </p:nvPr>
        </p:nvSpPr>
        <p:spPr>
          <a:ln/>
        </p:spPr>
      </p:sp>
      <p:sp>
        <p:nvSpPr>
          <p:cNvPr id="180227" name="Rectangle 3">
            <a:extLst>
              <a:ext uri="{FF2B5EF4-FFF2-40B4-BE49-F238E27FC236}">
                <a16:creationId xmlns:a16="http://schemas.microsoft.com/office/drawing/2014/main" id="{64D9D208-06E6-44BB-AF83-7D31702418B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D6A26BBD-CDB4-4D2E-ADF0-BD8C9D3B31B5}"/>
              </a:ext>
            </a:extLst>
          </p:cNvPr>
          <p:cNvSpPr>
            <a:spLocks noChangeArrowheads="1" noTextEdit="1"/>
          </p:cNvSpPr>
          <p:nvPr>
            <p:ph type="sldImg"/>
          </p:nvPr>
        </p:nvSpPr>
        <p:spPr>
          <a:ln/>
        </p:spPr>
      </p:sp>
      <p:sp>
        <p:nvSpPr>
          <p:cNvPr id="181251" name="Rectangle 3">
            <a:extLst>
              <a:ext uri="{FF2B5EF4-FFF2-40B4-BE49-F238E27FC236}">
                <a16:creationId xmlns:a16="http://schemas.microsoft.com/office/drawing/2014/main" id="{E1B39C8C-C767-4094-BDA3-D284AEB27DE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65D6FE96-6464-461A-B780-25056E269D57}"/>
              </a:ext>
            </a:extLst>
          </p:cNvPr>
          <p:cNvSpPr>
            <a:spLocks noChangeArrowheads="1" noTextEdit="1"/>
          </p:cNvSpPr>
          <p:nvPr>
            <p:ph type="sldImg"/>
          </p:nvPr>
        </p:nvSpPr>
        <p:spPr>
          <a:ln/>
        </p:spPr>
      </p:sp>
      <p:sp>
        <p:nvSpPr>
          <p:cNvPr id="182275" name="Rectangle 3">
            <a:extLst>
              <a:ext uri="{FF2B5EF4-FFF2-40B4-BE49-F238E27FC236}">
                <a16:creationId xmlns:a16="http://schemas.microsoft.com/office/drawing/2014/main" id="{EE644511-81E7-454A-91F2-256C8D0869A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46CB3A84-C5F7-469D-A7C2-23F9723B0026}"/>
              </a:ext>
            </a:extLst>
          </p:cNvPr>
          <p:cNvSpPr>
            <a:spLocks noChangeArrowheads="1" noTextEdit="1"/>
          </p:cNvSpPr>
          <p:nvPr>
            <p:ph type="sldImg"/>
          </p:nvPr>
        </p:nvSpPr>
        <p:spPr>
          <a:ln/>
        </p:spPr>
      </p:sp>
      <p:sp>
        <p:nvSpPr>
          <p:cNvPr id="183299" name="Rectangle 3">
            <a:extLst>
              <a:ext uri="{FF2B5EF4-FFF2-40B4-BE49-F238E27FC236}">
                <a16:creationId xmlns:a16="http://schemas.microsoft.com/office/drawing/2014/main" id="{58C0B3CB-05CC-40E9-9005-2BFA55A292A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ED9F4303-28A2-4E40-A898-A7AFBA6EC91B}"/>
              </a:ext>
            </a:extLst>
          </p:cNvPr>
          <p:cNvSpPr>
            <a:spLocks noChangeArrowheads="1" noTextEdit="1"/>
          </p:cNvSpPr>
          <p:nvPr>
            <p:ph type="sldImg"/>
          </p:nvPr>
        </p:nvSpPr>
        <p:spPr>
          <a:ln/>
        </p:spPr>
      </p:sp>
      <p:sp>
        <p:nvSpPr>
          <p:cNvPr id="136195" name="Rectangle 3">
            <a:extLst>
              <a:ext uri="{FF2B5EF4-FFF2-40B4-BE49-F238E27FC236}">
                <a16:creationId xmlns:a16="http://schemas.microsoft.com/office/drawing/2014/main" id="{0CEF5451-3AC5-49F4-B5E7-AAA75EE2B5C9}"/>
              </a:ext>
            </a:extLst>
          </p:cNvPr>
          <p:cNvSpPr>
            <a:spLocks noGrp="1" noChangeArrowheads="1"/>
          </p:cNvSpPr>
          <p:nvPr>
            <p:ph type="body" idx="1"/>
          </p:nvPr>
        </p:nvSpPr>
        <p:spPr/>
        <p:txBody>
          <a:bodyPr/>
          <a:lstStyle/>
          <a:p>
            <a:r>
              <a:rPr lang="en-US" altLang="en-US"/>
              <a:t>Tritium soil concentration was on the order of 10^9 to 10^10 pCi/L for the few realizations that yielded doses via the air pathway that exceeded 10 mrem/yr.</a:t>
            </a:r>
          </a:p>
          <a:p>
            <a:endParaRPr lang="en-US" altLang="en-US"/>
          </a:p>
          <a:p>
            <a:r>
              <a:rPr lang="en-US" altLang="en-US"/>
              <a:t>Radon soil gas concentrations were greater than 10,000 pCi/L for realizations that yielded surface fluxes greater than 20 pCi/m^2/s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A8E6DE94-840F-4FE1-A863-AEC550C02DD4}"/>
              </a:ext>
            </a:extLst>
          </p:cNvPr>
          <p:cNvSpPr>
            <a:spLocks noChangeArrowheads="1" noTextEdit="1"/>
          </p:cNvSpPr>
          <p:nvPr>
            <p:ph type="sldImg"/>
          </p:nvPr>
        </p:nvSpPr>
        <p:spPr>
          <a:ln/>
        </p:spPr>
      </p:sp>
      <p:sp>
        <p:nvSpPr>
          <p:cNvPr id="137219" name="Rectangle 3">
            <a:extLst>
              <a:ext uri="{FF2B5EF4-FFF2-40B4-BE49-F238E27FC236}">
                <a16:creationId xmlns:a16="http://schemas.microsoft.com/office/drawing/2014/main" id="{C24CDF12-2FD1-430E-B01C-031D92830392}"/>
              </a:ext>
            </a:extLst>
          </p:cNvPr>
          <p:cNvSpPr>
            <a:spLocks noGrp="1" noChangeArrowheads="1"/>
          </p:cNvSpPr>
          <p:nvPr>
            <p:ph type="body" idx="1"/>
          </p:nvPr>
        </p:nvSpPr>
        <p:spPr/>
        <p:txBody>
          <a:bodyPr/>
          <a:lstStyle/>
          <a:p>
            <a:r>
              <a:rPr lang="en-US" altLang="en-US"/>
              <a:t>Characteristic curves for soils at site show that 25% volumetric moisture content corresponds to a percolation flux of 10^(-7) cm/s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C7AE41A3-6211-4EA4-8BCF-82FA17C79C7D}"/>
              </a:ext>
            </a:extLst>
          </p:cNvPr>
          <p:cNvSpPr>
            <a:spLocks noChangeArrowheads="1" noTextEdit="1"/>
          </p:cNvSpPr>
          <p:nvPr>
            <p:ph type="sldImg"/>
          </p:nvPr>
        </p:nvSpPr>
        <p:spPr>
          <a:ln/>
        </p:spPr>
      </p:sp>
      <p:sp>
        <p:nvSpPr>
          <p:cNvPr id="184323" name="Rectangle 3">
            <a:extLst>
              <a:ext uri="{FF2B5EF4-FFF2-40B4-BE49-F238E27FC236}">
                <a16:creationId xmlns:a16="http://schemas.microsoft.com/office/drawing/2014/main" id="{B7982F53-A76A-49D9-B3D9-44856DFCC61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7702F608-1D33-4DCD-A85D-88CFFB1D18B7}"/>
              </a:ext>
            </a:extLst>
          </p:cNvPr>
          <p:cNvSpPr>
            <a:spLocks noChangeArrowheads="1" noTextEdit="1"/>
          </p:cNvSpPr>
          <p:nvPr>
            <p:ph type="sldImg"/>
          </p:nvPr>
        </p:nvSpPr>
        <p:spPr>
          <a:ln/>
        </p:spPr>
      </p:sp>
      <p:sp>
        <p:nvSpPr>
          <p:cNvPr id="185347" name="Rectangle 3">
            <a:extLst>
              <a:ext uri="{FF2B5EF4-FFF2-40B4-BE49-F238E27FC236}">
                <a16:creationId xmlns:a16="http://schemas.microsoft.com/office/drawing/2014/main" id="{EA7E7F90-CCAF-48C0-9320-EE810FB926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2C767EE0-5640-46FC-AACE-263D35F23BCC}"/>
              </a:ext>
            </a:extLst>
          </p:cNvPr>
          <p:cNvSpPr>
            <a:spLocks noChangeArrowheads="1" noTextEdit="1"/>
          </p:cNvSpPr>
          <p:nvPr>
            <p:ph type="sldImg"/>
          </p:nvPr>
        </p:nvSpPr>
        <p:spPr>
          <a:ln/>
        </p:spPr>
      </p:sp>
      <p:sp>
        <p:nvSpPr>
          <p:cNvPr id="186371" name="Rectangle 3">
            <a:extLst>
              <a:ext uri="{FF2B5EF4-FFF2-40B4-BE49-F238E27FC236}">
                <a16:creationId xmlns:a16="http://schemas.microsoft.com/office/drawing/2014/main" id="{B33E11EE-8A29-417D-AB77-18EB4D01C5F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95C08FB4-F7F5-4857-868E-06D071B0F96B}"/>
              </a:ext>
            </a:extLst>
          </p:cNvPr>
          <p:cNvSpPr>
            <a:spLocks noChangeArrowheads="1" noTextEdit="1"/>
          </p:cNvSpPr>
          <p:nvPr>
            <p:ph type="sldImg"/>
          </p:nvPr>
        </p:nvSpPr>
        <p:spPr>
          <a:ln/>
        </p:spPr>
      </p:sp>
      <p:sp>
        <p:nvSpPr>
          <p:cNvPr id="146435" name="Rectangle 3">
            <a:extLst>
              <a:ext uri="{FF2B5EF4-FFF2-40B4-BE49-F238E27FC236}">
                <a16:creationId xmlns:a16="http://schemas.microsoft.com/office/drawing/2014/main" id="{F458AD58-DC3A-4CD7-9398-4771CF43F8A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A85961A0-DCCA-4C6D-8E8F-87AC59347AB7}"/>
              </a:ext>
            </a:extLst>
          </p:cNvPr>
          <p:cNvSpPr>
            <a:spLocks noChangeArrowheads="1" noTextEdit="1"/>
          </p:cNvSpPr>
          <p:nvPr>
            <p:ph type="sldImg"/>
          </p:nvPr>
        </p:nvSpPr>
        <p:spPr>
          <a:ln/>
        </p:spPr>
      </p:sp>
      <p:sp>
        <p:nvSpPr>
          <p:cNvPr id="187395" name="Rectangle 3">
            <a:extLst>
              <a:ext uri="{FF2B5EF4-FFF2-40B4-BE49-F238E27FC236}">
                <a16:creationId xmlns:a16="http://schemas.microsoft.com/office/drawing/2014/main" id="{F7AD7B11-709F-43BB-B44D-8F4F41AE9B0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3272DF2B-F453-4D06-A676-97992F56539D}"/>
              </a:ext>
            </a:extLst>
          </p:cNvPr>
          <p:cNvSpPr>
            <a:spLocks noChangeArrowheads="1" noTextEdit="1"/>
          </p:cNvSpPr>
          <p:nvPr>
            <p:ph type="sldImg"/>
          </p:nvPr>
        </p:nvSpPr>
        <p:spPr>
          <a:ln/>
        </p:spPr>
      </p:sp>
      <p:sp>
        <p:nvSpPr>
          <p:cNvPr id="188419" name="Rectangle 3">
            <a:extLst>
              <a:ext uri="{FF2B5EF4-FFF2-40B4-BE49-F238E27FC236}">
                <a16:creationId xmlns:a16="http://schemas.microsoft.com/office/drawing/2014/main" id="{BEF98EDD-EE46-419E-8673-1C224789510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2F01C647-D566-46B7-8A3B-18AD1B2B760E}"/>
              </a:ext>
            </a:extLst>
          </p:cNvPr>
          <p:cNvSpPr>
            <a:spLocks noChangeArrowheads="1" noTextEdit="1"/>
          </p:cNvSpPr>
          <p:nvPr>
            <p:ph type="sldImg"/>
          </p:nvPr>
        </p:nvSpPr>
        <p:spPr>
          <a:ln/>
        </p:spPr>
      </p:sp>
      <p:sp>
        <p:nvSpPr>
          <p:cNvPr id="147459" name="Rectangle 3">
            <a:extLst>
              <a:ext uri="{FF2B5EF4-FFF2-40B4-BE49-F238E27FC236}">
                <a16:creationId xmlns:a16="http://schemas.microsoft.com/office/drawing/2014/main" id="{13A462DB-F10E-4246-B223-103CC79A4C2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BD7436DE-5106-4958-9EA0-35A330EFFDDD}"/>
              </a:ext>
            </a:extLst>
          </p:cNvPr>
          <p:cNvSpPr>
            <a:spLocks noChangeArrowheads="1" noTextEdit="1"/>
          </p:cNvSpPr>
          <p:nvPr>
            <p:ph type="sldImg"/>
          </p:nvPr>
        </p:nvSpPr>
        <p:spPr>
          <a:ln/>
        </p:spPr>
      </p:sp>
      <p:sp>
        <p:nvSpPr>
          <p:cNvPr id="148483" name="Rectangle 3">
            <a:extLst>
              <a:ext uri="{FF2B5EF4-FFF2-40B4-BE49-F238E27FC236}">
                <a16:creationId xmlns:a16="http://schemas.microsoft.com/office/drawing/2014/main" id="{7E9A25A4-4716-4D77-899A-1EA6EE6BF3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62A9AE36-B3F3-4049-B9B9-30E6E268A35B}"/>
              </a:ext>
            </a:extLst>
          </p:cNvPr>
          <p:cNvSpPr>
            <a:spLocks noChangeArrowheads="1" noTextEdit="1"/>
          </p:cNvSpPr>
          <p:nvPr>
            <p:ph type="sldImg"/>
          </p:nvPr>
        </p:nvSpPr>
        <p:spPr>
          <a:ln/>
        </p:spPr>
      </p:sp>
      <p:sp>
        <p:nvSpPr>
          <p:cNvPr id="149507" name="Rectangle 3">
            <a:extLst>
              <a:ext uri="{FF2B5EF4-FFF2-40B4-BE49-F238E27FC236}">
                <a16:creationId xmlns:a16="http://schemas.microsoft.com/office/drawing/2014/main" id="{9D522ABD-4447-459E-B1FB-5E212AEF5CF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BED5D467-DD7B-4179-A634-B7D20B165216}"/>
              </a:ext>
            </a:extLst>
          </p:cNvPr>
          <p:cNvSpPr>
            <a:spLocks noChangeArrowheads="1" noTextEdit="1"/>
          </p:cNvSpPr>
          <p:nvPr>
            <p:ph type="sldImg"/>
          </p:nvPr>
        </p:nvSpPr>
        <p:spPr>
          <a:ln/>
        </p:spPr>
      </p:sp>
      <p:sp>
        <p:nvSpPr>
          <p:cNvPr id="150531" name="Rectangle 3">
            <a:extLst>
              <a:ext uri="{FF2B5EF4-FFF2-40B4-BE49-F238E27FC236}">
                <a16:creationId xmlns:a16="http://schemas.microsoft.com/office/drawing/2014/main" id="{524BB8BD-10EA-4628-AA5D-064FA30CC4B6}"/>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6802" name="Picture 2">
            <a:extLst>
              <a:ext uri="{FF2B5EF4-FFF2-40B4-BE49-F238E27FC236}">
                <a16:creationId xmlns:a16="http://schemas.microsoft.com/office/drawing/2014/main" id="{21929B5A-1602-4101-B272-08351237A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859"/>
          <a:stretch>
            <a:fillRect/>
          </a:stretch>
        </p:blipFill>
        <p:spPr bwMode="auto">
          <a:xfrm>
            <a:off x="0" y="0"/>
            <a:ext cx="2327275" cy="1330325"/>
          </a:xfrm>
          <a:prstGeom prst="rect">
            <a:avLst/>
          </a:prstGeom>
          <a:noFill/>
          <a:extLst>
            <a:ext uri="{909E8E84-426E-40DD-AFC4-6F175D3DCCD1}">
              <a14:hiddenFill xmlns:a14="http://schemas.microsoft.com/office/drawing/2010/main">
                <a:solidFill>
                  <a:srgbClr val="FFFFFF"/>
                </a:solidFill>
              </a14:hiddenFill>
            </a:ext>
          </a:extLst>
        </p:spPr>
      </p:pic>
      <p:sp>
        <p:nvSpPr>
          <p:cNvPr id="76803" name="Rectangle 3">
            <a:extLst>
              <a:ext uri="{FF2B5EF4-FFF2-40B4-BE49-F238E27FC236}">
                <a16:creationId xmlns:a16="http://schemas.microsoft.com/office/drawing/2014/main" id="{004BAA58-5E56-4E65-8193-BAE5B9F87032}"/>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76804" name="Rectangle 4">
            <a:extLst>
              <a:ext uri="{FF2B5EF4-FFF2-40B4-BE49-F238E27FC236}">
                <a16:creationId xmlns:a16="http://schemas.microsoft.com/office/drawing/2014/main" id="{C470D9C1-F365-4969-BF70-4A0AC574455A}"/>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grpSp>
        <p:nvGrpSpPr>
          <p:cNvPr id="76805" name="Group 5">
            <a:extLst>
              <a:ext uri="{FF2B5EF4-FFF2-40B4-BE49-F238E27FC236}">
                <a16:creationId xmlns:a16="http://schemas.microsoft.com/office/drawing/2014/main" id="{F7A56CBC-055E-440B-895E-3395D5AB37DD}"/>
              </a:ext>
            </a:extLst>
          </p:cNvPr>
          <p:cNvGrpSpPr>
            <a:grpSpLocks/>
          </p:cNvGrpSpPr>
          <p:nvPr/>
        </p:nvGrpSpPr>
        <p:grpSpPr bwMode="auto">
          <a:xfrm>
            <a:off x="260350" y="6526213"/>
            <a:ext cx="7780338" cy="74612"/>
            <a:chOff x="158" y="4085"/>
            <a:chExt cx="4564" cy="51"/>
          </a:xfrm>
        </p:grpSpPr>
        <p:sp>
          <p:nvSpPr>
            <p:cNvPr id="76806" name="Rectangle 6">
              <a:extLst>
                <a:ext uri="{FF2B5EF4-FFF2-40B4-BE49-F238E27FC236}">
                  <a16:creationId xmlns:a16="http://schemas.microsoft.com/office/drawing/2014/main" id="{7BDEEC78-C238-4405-8B5F-CD1F0E5FC160}"/>
                </a:ext>
              </a:extLst>
            </p:cNvPr>
            <p:cNvSpPr>
              <a:spLocks noChangeArrowheads="1"/>
            </p:cNvSpPr>
            <p:nvPr/>
          </p:nvSpPr>
          <p:spPr bwMode="auto">
            <a:xfrm>
              <a:off x="158" y="4089"/>
              <a:ext cx="4560" cy="47"/>
            </a:xfrm>
            <a:prstGeom prst="rect">
              <a:avLst/>
            </a:prstGeom>
            <a:gradFill rotWithShape="0">
              <a:gsLst>
                <a:gs pos="0">
                  <a:srgbClr val="0099CC"/>
                </a:gs>
                <a:gs pos="100000">
                  <a:srgbClr val="0099CC">
                    <a:gamma/>
                    <a:tint val="25490"/>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7" name="Line 7">
              <a:extLst>
                <a:ext uri="{FF2B5EF4-FFF2-40B4-BE49-F238E27FC236}">
                  <a16:creationId xmlns:a16="http://schemas.microsoft.com/office/drawing/2014/main" id="{92D00C57-D440-48D4-A73D-ACB4D102A237}"/>
                </a:ext>
              </a:extLst>
            </p:cNvPr>
            <p:cNvSpPr>
              <a:spLocks noChangeShapeType="1"/>
            </p:cNvSpPr>
            <p:nvPr/>
          </p:nvSpPr>
          <p:spPr bwMode="auto">
            <a:xfrm flipV="1">
              <a:off x="158" y="4085"/>
              <a:ext cx="456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6809" name="Picture 9">
            <a:extLst>
              <a:ext uri="{FF2B5EF4-FFF2-40B4-BE49-F238E27FC236}">
                <a16:creationId xmlns:a16="http://schemas.microsoft.com/office/drawing/2014/main" id="{34D57A98-7705-4186-941C-5B102CC89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440488"/>
            <a:ext cx="914400" cy="354012"/>
          </a:xfrm>
          <a:prstGeom prst="rect">
            <a:avLst/>
          </a:prstGeom>
          <a:noFill/>
          <a:extLst>
            <a:ext uri="{909E8E84-426E-40DD-AFC4-6F175D3DCCD1}">
              <a14:hiddenFill xmlns:a14="http://schemas.microsoft.com/office/drawing/2010/main">
                <a:solidFill>
                  <a:srgbClr val="FFFFFF"/>
                </a:solidFill>
              </a14:hiddenFill>
            </a:ext>
          </a:extLst>
        </p:spPr>
      </p:pic>
      <p:sp>
        <p:nvSpPr>
          <p:cNvPr id="76810" name="Rectangle 10">
            <a:extLst>
              <a:ext uri="{FF2B5EF4-FFF2-40B4-BE49-F238E27FC236}">
                <a16:creationId xmlns:a16="http://schemas.microsoft.com/office/drawing/2014/main" id="{3FD1726B-2098-456A-A8FB-8A49F812436C}"/>
              </a:ext>
            </a:extLst>
          </p:cNvPr>
          <p:cNvSpPr>
            <a:spLocks noChangeArrowheads="1"/>
          </p:cNvSpPr>
          <p:nvPr userDrawn="1"/>
        </p:nvSpPr>
        <p:spPr bwMode="auto">
          <a:xfrm>
            <a:off x="139700" y="6627813"/>
            <a:ext cx="7772400"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800">
                <a:cs typeface="Times New Roman" panose="02020603050405020304" pitchFamily="18" charset="0"/>
              </a:rPr>
              <a:t>Sandia is a multiprogram laboratory operated by Sandia Corporation, a Lockheed Martin Company, for the United States Department of Energy under Contract DE-AC04-94AL85000.</a:t>
            </a:r>
            <a:r>
              <a:rPr lang="en-US" altLang="en-US" sz="800"/>
              <a:t> </a:t>
            </a:r>
            <a:endParaRPr lang="en-US" altLang="en-US" sz="16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DDA6-B3D3-4175-8EE9-DAE10F3D5F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998BC-6AAA-48CC-A22A-2E3F0AB313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03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1C944E-9FAA-4628-994E-A7196D5C17F0}"/>
              </a:ext>
            </a:extLst>
          </p:cNvPr>
          <p:cNvSpPr>
            <a:spLocks noGrp="1"/>
          </p:cNvSpPr>
          <p:nvPr>
            <p:ph type="title" orient="vert"/>
          </p:nvPr>
        </p:nvSpPr>
        <p:spPr>
          <a:xfrm>
            <a:off x="6515100" y="76200"/>
            <a:ext cx="1943100" cy="6019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070CF-8B41-43D6-BC44-A9F32243C8AB}"/>
              </a:ext>
            </a:extLst>
          </p:cNvPr>
          <p:cNvSpPr>
            <a:spLocks noGrp="1"/>
          </p:cNvSpPr>
          <p:nvPr>
            <p:ph type="body" orient="vert" idx="1"/>
          </p:nvPr>
        </p:nvSpPr>
        <p:spPr>
          <a:xfrm>
            <a:off x="685800" y="762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36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4391-D368-494E-84DA-6B002B3A1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D9977-61EB-4744-BB83-1C8826945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80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05DD-A6BF-49C5-9E72-C618CE6BDC0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D506AC-EEA2-4BE5-9A46-96B814037A7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8324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E0FF-55CB-4972-A7EF-C589B5523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10C93-EECF-400C-B35A-A645A3E4EF71}"/>
              </a:ext>
            </a:extLst>
          </p:cNvPr>
          <p:cNvSpPr>
            <a:spLocks noGrp="1"/>
          </p:cNvSpPr>
          <p:nvPr>
            <p:ph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0422E4-B08D-4DF6-B09B-32A5288E3312}"/>
              </a:ext>
            </a:extLst>
          </p:cNvPr>
          <p:cNvSpPr>
            <a:spLocks noGrp="1"/>
          </p:cNvSpPr>
          <p:nvPr>
            <p:ph sz="half" idx="2"/>
          </p:nvPr>
        </p:nvSpPr>
        <p:spPr>
          <a:xfrm>
            <a:off x="46482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03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6201-325D-43FD-80E8-6E76C657F68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389F3A-D301-4215-A272-DC07E8E0E7B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2BC1B3-B885-40BC-9263-F994AE2A18B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8A6060-A51E-473F-A803-2625B4A1F85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81949-88A1-4F13-AA64-D3DE94B3964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622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0EB6-FF17-4EDB-8E90-5C2BC515009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294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08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53AE-03D7-4202-BE24-0E166C1A0C8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01E3B1-97DF-4092-8E33-830AD3183F2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97DC49-6376-480E-806B-CFC57F228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2747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DE68-5AEC-401E-8DD6-FAB9A6E2C9D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9AC33F-D904-4F9E-A755-2852AE54F1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603B38-69B1-4271-A0B0-A9F5F326F1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5979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662C7EB6-84E7-4001-A626-07A1B3D084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23859"/>
          <a:stretch>
            <a:fillRect/>
          </a:stretch>
        </p:blipFill>
        <p:spPr bwMode="auto">
          <a:xfrm>
            <a:off x="0" y="0"/>
            <a:ext cx="2327275" cy="1330325"/>
          </a:xfrm>
          <a:prstGeom prst="rect">
            <a:avLst/>
          </a:prstGeom>
          <a:noFill/>
          <a:extLst>
            <a:ext uri="{909E8E84-426E-40DD-AFC4-6F175D3DCCD1}">
              <a14:hiddenFill xmlns:a14="http://schemas.microsoft.com/office/drawing/2010/main">
                <a:solidFill>
                  <a:srgbClr val="FFFFFF"/>
                </a:solidFill>
              </a14:hiddenFill>
            </a:ext>
          </a:extLst>
        </p:spPr>
      </p:pic>
      <p:sp>
        <p:nvSpPr>
          <p:cNvPr id="70659" name="Rectangle 3">
            <a:extLst>
              <a:ext uri="{FF2B5EF4-FFF2-40B4-BE49-F238E27FC236}">
                <a16:creationId xmlns:a16="http://schemas.microsoft.com/office/drawing/2014/main" id="{ED192FB3-146D-4F75-9BDF-79AFFC6CAD09}"/>
              </a:ext>
            </a:extLst>
          </p:cNvPr>
          <p:cNvSpPr>
            <a:spLocks noGrp="1" noChangeArrowheads="1"/>
          </p:cNvSpPr>
          <p:nvPr>
            <p:ph type="body" idx="1"/>
          </p:nvPr>
        </p:nvSpPr>
        <p:spPr bwMode="auto">
          <a:xfrm>
            <a:off x="685800" y="17526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a:t>Subtitle 24 pt</a:t>
            </a:r>
          </a:p>
          <a:p>
            <a:pPr lvl="1"/>
            <a:r>
              <a:rPr lang="en-US" altLang="en-US"/>
              <a:t>Second level 22 pt</a:t>
            </a:r>
          </a:p>
          <a:p>
            <a:pPr lvl="2"/>
            <a:r>
              <a:rPr lang="en-US" altLang="en-US"/>
              <a:t>Third level 20 pt</a:t>
            </a:r>
          </a:p>
          <a:p>
            <a:pPr lvl="3"/>
            <a:r>
              <a:rPr lang="en-US" altLang="en-US"/>
              <a:t>Fourth level 18pt</a:t>
            </a:r>
          </a:p>
          <a:p>
            <a:pPr lvl="4"/>
            <a:r>
              <a:rPr lang="en-US" altLang="en-US"/>
              <a:t>Fifth level 18pt</a:t>
            </a:r>
          </a:p>
        </p:txBody>
      </p:sp>
      <p:sp>
        <p:nvSpPr>
          <p:cNvPr id="70660" name="Rectangle 4">
            <a:extLst>
              <a:ext uri="{FF2B5EF4-FFF2-40B4-BE49-F238E27FC236}">
                <a16:creationId xmlns:a16="http://schemas.microsoft.com/office/drawing/2014/main" id="{5F708D26-8AFA-4A97-8410-AF512CBD84EA}"/>
              </a:ext>
            </a:extLst>
          </p:cNvPr>
          <p:cNvSpPr>
            <a:spLocks noGrp="1" noChangeArrowheads="1"/>
          </p:cNvSpPr>
          <p:nvPr>
            <p:ph type="title"/>
          </p:nvPr>
        </p:nvSpPr>
        <p:spPr bwMode="auto">
          <a:xfrm>
            <a:off x="685800" y="7620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a:t>Title - 32 Point Helvetica Bold</a:t>
            </a:r>
          </a:p>
        </p:txBody>
      </p:sp>
      <p:grpSp>
        <p:nvGrpSpPr>
          <p:cNvPr id="70661" name="Group 5">
            <a:extLst>
              <a:ext uri="{FF2B5EF4-FFF2-40B4-BE49-F238E27FC236}">
                <a16:creationId xmlns:a16="http://schemas.microsoft.com/office/drawing/2014/main" id="{DA3ED32E-E915-49F9-8265-E42E2EC09F49}"/>
              </a:ext>
            </a:extLst>
          </p:cNvPr>
          <p:cNvGrpSpPr>
            <a:grpSpLocks/>
          </p:cNvGrpSpPr>
          <p:nvPr/>
        </p:nvGrpSpPr>
        <p:grpSpPr bwMode="auto">
          <a:xfrm>
            <a:off x="260350" y="6526213"/>
            <a:ext cx="7780338" cy="74612"/>
            <a:chOff x="158" y="4085"/>
            <a:chExt cx="4564" cy="51"/>
          </a:xfrm>
        </p:grpSpPr>
        <p:sp>
          <p:nvSpPr>
            <p:cNvPr id="70662" name="Rectangle 6">
              <a:extLst>
                <a:ext uri="{FF2B5EF4-FFF2-40B4-BE49-F238E27FC236}">
                  <a16:creationId xmlns:a16="http://schemas.microsoft.com/office/drawing/2014/main" id="{987795BA-ACC0-4CD9-9F59-CB674EF69D07}"/>
                </a:ext>
              </a:extLst>
            </p:cNvPr>
            <p:cNvSpPr>
              <a:spLocks noChangeArrowheads="1"/>
            </p:cNvSpPr>
            <p:nvPr/>
          </p:nvSpPr>
          <p:spPr bwMode="auto">
            <a:xfrm>
              <a:off x="158" y="4089"/>
              <a:ext cx="4560" cy="47"/>
            </a:xfrm>
            <a:prstGeom prst="rect">
              <a:avLst/>
            </a:prstGeom>
            <a:gradFill rotWithShape="0">
              <a:gsLst>
                <a:gs pos="0">
                  <a:srgbClr val="0099CC"/>
                </a:gs>
                <a:gs pos="100000">
                  <a:srgbClr val="0099CC">
                    <a:gamma/>
                    <a:tint val="25490"/>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3" name="Line 7">
              <a:extLst>
                <a:ext uri="{FF2B5EF4-FFF2-40B4-BE49-F238E27FC236}">
                  <a16:creationId xmlns:a16="http://schemas.microsoft.com/office/drawing/2014/main" id="{1DD0BB56-9B6C-403C-A7DD-5FD7A18CE06D}"/>
                </a:ext>
              </a:extLst>
            </p:cNvPr>
            <p:cNvSpPr>
              <a:spLocks noChangeShapeType="1"/>
            </p:cNvSpPr>
            <p:nvPr/>
          </p:nvSpPr>
          <p:spPr bwMode="auto">
            <a:xfrm flipV="1">
              <a:off x="158" y="4085"/>
              <a:ext cx="456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64" name="Rectangle 8">
            <a:extLst>
              <a:ext uri="{FF2B5EF4-FFF2-40B4-BE49-F238E27FC236}">
                <a16:creationId xmlns:a16="http://schemas.microsoft.com/office/drawing/2014/main" id="{A4D58776-DE97-470B-A598-16A1214BA0E7}"/>
              </a:ext>
            </a:extLst>
          </p:cNvPr>
          <p:cNvSpPr>
            <a:spLocks noChangeArrowheads="1"/>
          </p:cNvSpPr>
          <p:nvPr/>
        </p:nvSpPr>
        <p:spPr bwMode="auto">
          <a:xfrm>
            <a:off x="4329113" y="6623050"/>
            <a:ext cx="4699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143000">
              <a:defRPr sz="2400">
                <a:solidFill>
                  <a:schemeClr val="tx1"/>
                </a:solidFill>
                <a:latin typeface="Times" panose="02020603050405020304" pitchFamily="18" charset="0"/>
              </a:defRPr>
            </a:lvl1pPr>
            <a:lvl2pPr defTabSz="1143000">
              <a:defRPr sz="2400">
                <a:solidFill>
                  <a:schemeClr val="tx1"/>
                </a:solidFill>
                <a:latin typeface="Times" panose="02020603050405020304" pitchFamily="18" charset="0"/>
              </a:defRPr>
            </a:lvl2pPr>
            <a:lvl3pPr defTabSz="1143000">
              <a:defRPr sz="2400">
                <a:solidFill>
                  <a:schemeClr val="tx1"/>
                </a:solidFill>
                <a:latin typeface="Times" panose="02020603050405020304" pitchFamily="18" charset="0"/>
              </a:defRPr>
            </a:lvl3pPr>
            <a:lvl4pPr defTabSz="1143000">
              <a:defRPr sz="2400">
                <a:solidFill>
                  <a:schemeClr val="tx1"/>
                </a:solidFill>
                <a:latin typeface="Times" panose="02020603050405020304" pitchFamily="18" charset="0"/>
              </a:defRPr>
            </a:lvl4pPr>
            <a:lvl5pPr defTabSz="1143000">
              <a:defRPr sz="2400">
                <a:solidFill>
                  <a:schemeClr val="tx1"/>
                </a:solidFill>
                <a:latin typeface="Times" panose="02020603050405020304" pitchFamily="18" charset="0"/>
              </a:defRPr>
            </a:lvl5pPr>
            <a:lvl6pPr defTabSz="1143000" eaLnBrk="0" fontAlgn="base" hangingPunct="0">
              <a:spcBef>
                <a:spcPct val="0"/>
              </a:spcBef>
              <a:spcAft>
                <a:spcPct val="0"/>
              </a:spcAft>
              <a:defRPr sz="2400">
                <a:solidFill>
                  <a:schemeClr val="tx1"/>
                </a:solidFill>
                <a:latin typeface="Times" panose="02020603050405020304" pitchFamily="18" charset="0"/>
              </a:defRPr>
            </a:lvl6pPr>
            <a:lvl7pPr defTabSz="1143000" eaLnBrk="0" fontAlgn="base" hangingPunct="0">
              <a:spcBef>
                <a:spcPct val="0"/>
              </a:spcBef>
              <a:spcAft>
                <a:spcPct val="0"/>
              </a:spcAft>
              <a:defRPr sz="2400">
                <a:solidFill>
                  <a:schemeClr val="tx1"/>
                </a:solidFill>
                <a:latin typeface="Times" panose="02020603050405020304" pitchFamily="18" charset="0"/>
              </a:defRPr>
            </a:lvl7pPr>
            <a:lvl8pPr defTabSz="1143000" eaLnBrk="0" fontAlgn="base" hangingPunct="0">
              <a:spcBef>
                <a:spcPct val="0"/>
              </a:spcBef>
              <a:spcAft>
                <a:spcPct val="0"/>
              </a:spcAft>
              <a:defRPr sz="2400">
                <a:solidFill>
                  <a:schemeClr val="tx1"/>
                </a:solidFill>
                <a:latin typeface="Times" panose="02020603050405020304" pitchFamily="18" charset="0"/>
              </a:defRPr>
            </a:lvl8pPr>
            <a:lvl9pPr defTabSz="11430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800">
                <a:solidFill>
                  <a:schemeClr val="bg2"/>
                </a:solidFill>
                <a:latin typeface="Arial" panose="020B0604020202020204" pitchFamily="34" charset="0"/>
              </a:rPr>
              <a:t> </a:t>
            </a:r>
            <a:fld id="{53E99B53-8732-4A92-AED0-1B30D4424733}" type="slidenum">
              <a:rPr lang="en-US" altLang="en-US" sz="900">
                <a:solidFill>
                  <a:schemeClr val="bg2"/>
                </a:solidFill>
                <a:latin typeface="Arial" panose="020B0604020202020204" pitchFamily="34" charset="0"/>
              </a:rPr>
              <a:pPr algn="ctr"/>
              <a:t>‹#›</a:t>
            </a:fld>
            <a:endParaRPr lang="en-US" altLang="en-US" sz="900">
              <a:latin typeface="Arial" panose="020B0604020202020204" pitchFamily="34" charset="0"/>
            </a:endParaRPr>
          </a:p>
        </p:txBody>
      </p:sp>
      <p:pic>
        <p:nvPicPr>
          <p:cNvPr id="70665" name="Picture 9">
            <a:extLst>
              <a:ext uri="{FF2B5EF4-FFF2-40B4-BE49-F238E27FC236}">
                <a16:creationId xmlns:a16="http://schemas.microsoft.com/office/drawing/2014/main" id="{6725211B-4641-4E0B-B619-CC4EB359924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13713" y="6440488"/>
            <a:ext cx="914400" cy="3540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3200" b="1" kern="1200">
          <a:solidFill>
            <a:srgbClr val="0033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003366"/>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200" b="1">
          <a:solidFill>
            <a:srgbClr val="003366"/>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200" b="1">
          <a:solidFill>
            <a:srgbClr val="003366"/>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200" b="1">
          <a:solidFill>
            <a:srgbClr val="003366"/>
          </a:solidFill>
          <a:effectLst>
            <a:outerShdw blurRad="38100" dist="38100" dir="2700000" algn="tl">
              <a:srgbClr val="C0C0C0"/>
            </a:outerShdw>
          </a:effectLst>
          <a:latin typeface="Arial" panose="020B0604020202020204" pitchFamily="34" charset="0"/>
        </a:defRPr>
      </a:lvl5pPr>
      <a:lvl6pPr marL="457200" algn="ctr" rtl="0" eaLnBrk="0" fontAlgn="base" hangingPunct="0">
        <a:spcBef>
          <a:spcPct val="0"/>
        </a:spcBef>
        <a:spcAft>
          <a:spcPct val="0"/>
        </a:spcAft>
        <a:defRPr sz="3200" b="1">
          <a:solidFill>
            <a:srgbClr val="003366"/>
          </a:solidFill>
          <a:effectLst>
            <a:outerShdw blurRad="38100" dist="38100" dir="2700000" algn="tl">
              <a:srgbClr val="C0C0C0"/>
            </a:outerShdw>
          </a:effectLst>
          <a:latin typeface="Arial" panose="020B0604020202020204" pitchFamily="34" charset="0"/>
        </a:defRPr>
      </a:lvl6pPr>
      <a:lvl7pPr marL="914400" algn="ctr" rtl="0" eaLnBrk="0" fontAlgn="base" hangingPunct="0">
        <a:spcBef>
          <a:spcPct val="0"/>
        </a:spcBef>
        <a:spcAft>
          <a:spcPct val="0"/>
        </a:spcAft>
        <a:defRPr sz="3200" b="1">
          <a:solidFill>
            <a:srgbClr val="003366"/>
          </a:solidFill>
          <a:effectLst>
            <a:outerShdw blurRad="38100" dist="38100" dir="2700000" algn="tl">
              <a:srgbClr val="C0C0C0"/>
            </a:outerShdw>
          </a:effectLst>
          <a:latin typeface="Arial" panose="020B0604020202020204" pitchFamily="34" charset="0"/>
        </a:defRPr>
      </a:lvl7pPr>
      <a:lvl8pPr marL="1371600" algn="ctr" rtl="0" eaLnBrk="0" fontAlgn="base" hangingPunct="0">
        <a:spcBef>
          <a:spcPct val="0"/>
        </a:spcBef>
        <a:spcAft>
          <a:spcPct val="0"/>
        </a:spcAft>
        <a:defRPr sz="3200" b="1">
          <a:solidFill>
            <a:srgbClr val="003366"/>
          </a:solidFill>
          <a:effectLst>
            <a:outerShdw blurRad="38100" dist="38100" dir="2700000" algn="tl">
              <a:srgbClr val="C0C0C0"/>
            </a:outerShdw>
          </a:effectLst>
          <a:latin typeface="Arial" panose="020B0604020202020204" pitchFamily="34" charset="0"/>
        </a:defRPr>
      </a:lvl8pPr>
      <a:lvl9pPr marL="1828800" algn="ctr" rtl="0" eaLnBrk="0" fontAlgn="base" hangingPunct="0">
        <a:spcBef>
          <a:spcPct val="0"/>
        </a:spcBef>
        <a:spcAft>
          <a:spcPct val="0"/>
        </a:spcAft>
        <a:defRPr sz="3200" b="1">
          <a:solidFill>
            <a:srgbClr val="003366"/>
          </a:solidFill>
          <a:effectLst>
            <a:outerShdw blurRad="38100" dist="38100" dir="2700000" algn="tl">
              <a:srgbClr val="C0C0C0"/>
            </a:outerShdw>
          </a:effectLst>
          <a:latin typeface="Arial" panose="020B0604020202020204" pitchFamily="34" charset="0"/>
        </a:defRPr>
      </a:lvl9pPr>
    </p:titleStyle>
    <p:bodyStyle>
      <a:lvl1pPr marL="279400" indent="-279400" algn="l" rtl="0" eaLnBrk="0" fontAlgn="base" hangingPunct="0">
        <a:spcBef>
          <a:spcPct val="100000"/>
        </a:spcBef>
        <a:spcAft>
          <a:spcPct val="0"/>
        </a:spcAft>
        <a:buSzPct val="100000"/>
        <a:buChar char="•"/>
        <a:defRPr sz="2400" b="1" kern="1200">
          <a:solidFill>
            <a:srgbClr val="000000"/>
          </a:solidFill>
          <a:latin typeface="+mn-lt"/>
          <a:ea typeface="+mn-ea"/>
          <a:cs typeface="+mn-cs"/>
        </a:defRPr>
      </a:lvl1pPr>
      <a:lvl2pPr marL="742950" indent="-285750" algn="l" rtl="0" eaLnBrk="0" fontAlgn="base" hangingPunct="0">
        <a:spcBef>
          <a:spcPct val="20000"/>
        </a:spcBef>
        <a:spcAft>
          <a:spcPct val="0"/>
        </a:spcAft>
        <a:buSzPct val="100000"/>
        <a:buChar char="–"/>
        <a:defRPr sz="2200" b="1" kern="1200">
          <a:solidFill>
            <a:srgbClr val="000000"/>
          </a:solidFill>
          <a:latin typeface="+mn-lt"/>
          <a:ea typeface="+mn-ea"/>
          <a:cs typeface="+mn-cs"/>
        </a:defRPr>
      </a:lvl2pPr>
      <a:lvl3pPr marL="1085850" indent="-171450" algn="l" rtl="0" eaLnBrk="0" fontAlgn="base" hangingPunct="0">
        <a:spcBef>
          <a:spcPct val="20000"/>
        </a:spcBef>
        <a:spcAft>
          <a:spcPct val="0"/>
        </a:spcAft>
        <a:buSzPct val="100000"/>
        <a:buChar char="•"/>
        <a:defRPr sz="2000" b="1" kern="1200">
          <a:solidFill>
            <a:srgbClr val="000000"/>
          </a:solidFill>
          <a:latin typeface="+mn-lt"/>
          <a:ea typeface="+mn-ea"/>
          <a:cs typeface="+mn-cs"/>
        </a:defRPr>
      </a:lvl3pPr>
      <a:lvl4pPr marL="1597025" indent="-225425" algn="l" rtl="0" eaLnBrk="0" fontAlgn="base" hangingPunct="0">
        <a:spcBef>
          <a:spcPct val="20000"/>
        </a:spcBef>
        <a:spcAft>
          <a:spcPct val="0"/>
        </a:spcAft>
        <a:buSzPct val="100000"/>
        <a:buChar char="–"/>
        <a:defRPr b="1" kern="1200">
          <a:solidFill>
            <a:srgbClr val="000000"/>
          </a:solidFill>
          <a:latin typeface="+mn-lt"/>
          <a:ea typeface="+mn-ea"/>
          <a:cs typeface="+mn-cs"/>
        </a:defRPr>
      </a:lvl4pPr>
      <a:lvl5pPr marL="2003425" indent="-174625" algn="l" rtl="0" eaLnBrk="0" fontAlgn="base" hangingPunct="0">
        <a:spcBef>
          <a:spcPct val="20000"/>
        </a:spcBef>
        <a:spcAft>
          <a:spcPct val="0"/>
        </a:spcAft>
        <a:buSzPct val="100000"/>
        <a:buChar char="•"/>
        <a:defRPr b="1"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andia.gov/ca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sandia.gov/cap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a:extLst>
              <a:ext uri="{FF2B5EF4-FFF2-40B4-BE49-F238E27FC236}">
                <a16:creationId xmlns:a16="http://schemas.microsoft.com/office/drawing/2014/main" id="{F44D3ADE-B4AE-45FA-AD7B-0723E44A03FC}"/>
              </a:ext>
            </a:extLst>
          </p:cNvPr>
          <p:cNvSpPr>
            <a:spLocks noGrp="1" noChangeArrowheads="1"/>
          </p:cNvSpPr>
          <p:nvPr>
            <p:ph type="ctrTitle"/>
          </p:nvPr>
        </p:nvSpPr>
        <p:spPr>
          <a:xfrm>
            <a:off x="685800" y="866775"/>
            <a:ext cx="7772400" cy="2260600"/>
          </a:xfrm>
        </p:spPr>
        <p:txBody>
          <a:bodyPr/>
          <a:lstStyle/>
          <a:p>
            <a:r>
              <a:rPr lang="en-US" altLang="en-US"/>
              <a:t>Probabilistic Performance-Assessment Modeling of the Mixed Waste Landfill at Sandia National Laboratories </a:t>
            </a:r>
          </a:p>
        </p:txBody>
      </p:sp>
      <p:sp>
        <p:nvSpPr>
          <p:cNvPr id="73733" name="Rectangle 5">
            <a:extLst>
              <a:ext uri="{FF2B5EF4-FFF2-40B4-BE49-F238E27FC236}">
                <a16:creationId xmlns:a16="http://schemas.microsoft.com/office/drawing/2014/main" id="{84BFE568-CC5A-4597-B983-D0751ACB4406}"/>
              </a:ext>
            </a:extLst>
          </p:cNvPr>
          <p:cNvSpPr>
            <a:spLocks noGrp="1" noChangeArrowheads="1"/>
          </p:cNvSpPr>
          <p:nvPr>
            <p:ph type="subTitle" idx="1"/>
          </p:nvPr>
        </p:nvSpPr>
        <p:spPr>
          <a:xfrm>
            <a:off x="1371600" y="3498850"/>
            <a:ext cx="6400800" cy="2713038"/>
          </a:xfrm>
        </p:spPr>
        <p:txBody>
          <a:bodyPr/>
          <a:lstStyle/>
          <a:p>
            <a:r>
              <a:rPr lang="en-US" altLang="en-US"/>
              <a:t>Clifford K. Ho, Timothy J. Goering,</a:t>
            </a:r>
            <a:br>
              <a:rPr lang="en-US" altLang="en-US"/>
            </a:br>
            <a:r>
              <a:rPr lang="en-US" altLang="en-US"/>
              <a:t>Jerry L. Peace, and Mark L. Miller</a:t>
            </a:r>
          </a:p>
          <a:p>
            <a:r>
              <a:rPr lang="en-US" altLang="en-US" sz="2000"/>
              <a:t>Sandia National Laboratories</a:t>
            </a:r>
            <a:br>
              <a:rPr lang="en-US" altLang="en-US" sz="2000"/>
            </a:br>
            <a:r>
              <a:rPr lang="en-US" altLang="en-US" sz="2000"/>
              <a:t>Albuquerque, NM 87185</a:t>
            </a:r>
            <a:br>
              <a:rPr lang="en-US" altLang="en-US" sz="2000"/>
            </a:br>
            <a:r>
              <a:rPr lang="en-US" altLang="en-US" sz="2000"/>
              <a:t>(505) 844-2384</a:t>
            </a:r>
            <a:br>
              <a:rPr lang="en-US" altLang="en-US" sz="2000"/>
            </a:br>
            <a:r>
              <a:rPr lang="en-US" altLang="en-US" sz="2000"/>
              <a:t>ckho@sandia.gov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3841D319-7705-4C7F-83DB-843722FE30C5}"/>
              </a:ext>
            </a:extLst>
          </p:cNvPr>
          <p:cNvSpPr>
            <a:spLocks noGrp="1" noChangeArrowheads="1"/>
          </p:cNvSpPr>
          <p:nvPr>
            <p:ph type="title"/>
          </p:nvPr>
        </p:nvSpPr>
        <p:spPr/>
        <p:txBody>
          <a:bodyPr/>
          <a:lstStyle/>
          <a:p>
            <a:r>
              <a:rPr lang="en-US" altLang="en-US"/>
              <a:t>Overview</a:t>
            </a:r>
          </a:p>
        </p:txBody>
      </p:sp>
      <p:sp>
        <p:nvSpPr>
          <p:cNvPr id="129027" name="Rectangle 3">
            <a:extLst>
              <a:ext uri="{FF2B5EF4-FFF2-40B4-BE49-F238E27FC236}">
                <a16:creationId xmlns:a16="http://schemas.microsoft.com/office/drawing/2014/main" id="{15F4A9ED-D4AD-41E5-996A-C17C4F0108BE}"/>
              </a:ext>
            </a:extLst>
          </p:cNvPr>
          <p:cNvSpPr>
            <a:spLocks noGrp="1" noChangeArrowheads="1"/>
          </p:cNvSpPr>
          <p:nvPr>
            <p:ph type="body" idx="1"/>
          </p:nvPr>
        </p:nvSpPr>
        <p:spPr>
          <a:xfrm>
            <a:off x="2252663" y="1847850"/>
            <a:ext cx="4765675" cy="3444875"/>
          </a:xfrm>
        </p:spPr>
        <p:txBody>
          <a:bodyPr/>
          <a:lstStyle/>
          <a:p>
            <a:r>
              <a:rPr lang="en-US" altLang="en-US"/>
              <a:t>Background</a:t>
            </a:r>
          </a:p>
          <a:p>
            <a:r>
              <a:rPr lang="en-US" altLang="en-US"/>
              <a:t>Modeling Approach</a:t>
            </a:r>
          </a:p>
          <a:p>
            <a:r>
              <a:rPr lang="en-US" altLang="en-US"/>
              <a:t>Modeling Results</a:t>
            </a:r>
          </a:p>
          <a:p>
            <a:r>
              <a:rPr lang="en-US" altLang="en-US"/>
              <a:t>Recommended Triggers</a:t>
            </a:r>
          </a:p>
        </p:txBody>
      </p:sp>
      <p:sp>
        <p:nvSpPr>
          <p:cNvPr id="129028" name="Rectangle 4">
            <a:extLst>
              <a:ext uri="{FF2B5EF4-FFF2-40B4-BE49-F238E27FC236}">
                <a16:creationId xmlns:a16="http://schemas.microsoft.com/office/drawing/2014/main" id="{C1F5BDF9-9AED-4E20-A025-129E678101C0}"/>
              </a:ext>
            </a:extLst>
          </p:cNvPr>
          <p:cNvSpPr>
            <a:spLocks noChangeArrowheads="1"/>
          </p:cNvSpPr>
          <p:nvPr/>
        </p:nvSpPr>
        <p:spPr bwMode="auto">
          <a:xfrm>
            <a:off x="1844675" y="2463800"/>
            <a:ext cx="5005388" cy="728663"/>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wipe(left)">
                                      <p:cBhvr>
                                        <p:cTn id="7"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8CF56F1F-C0BF-4473-A11D-9826841083F2}"/>
              </a:ext>
            </a:extLst>
          </p:cNvPr>
          <p:cNvSpPr>
            <a:spLocks noGrp="1" noChangeArrowheads="1"/>
          </p:cNvSpPr>
          <p:nvPr>
            <p:ph type="title"/>
          </p:nvPr>
        </p:nvSpPr>
        <p:spPr>
          <a:xfrm>
            <a:off x="111125" y="1079500"/>
            <a:ext cx="3313113" cy="1808163"/>
          </a:xfrm>
        </p:spPr>
        <p:txBody>
          <a:bodyPr/>
          <a:lstStyle/>
          <a:p>
            <a:r>
              <a:rPr lang="en-US" altLang="en-US" sz="2800"/>
              <a:t>Probabilistic Performance Assessment Process</a:t>
            </a:r>
          </a:p>
        </p:txBody>
      </p:sp>
      <p:pic>
        <p:nvPicPr>
          <p:cNvPr id="89091" name="Picture 3">
            <a:extLst>
              <a:ext uri="{FF2B5EF4-FFF2-40B4-BE49-F238E27FC236}">
                <a16:creationId xmlns:a16="http://schemas.microsoft.com/office/drawing/2014/main" id="{53BBB636-A2B2-430E-9D05-8AD58CDEF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215900"/>
            <a:ext cx="3857625" cy="1333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2" name="Picture 4">
            <a:extLst>
              <a:ext uri="{FF2B5EF4-FFF2-40B4-BE49-F238E27FC236}">
                <a16:creationId xmlns:a16="http://schemas.microsoft.com/office/drawing/2014/main" id="{9B2595F4-52B7-4036-ACC6-9E960A312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038" y="2833688"/>
            <a:ext cx="3857625" cy="1141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9093" name="Group 5">
            <a:extLst>
              <a:ext uri="{FF2B5EF4-FFF2-40B4-BE49-F238E27FC236}">
                <a16:creationId xmlns:a16="http://schemas.microsoft.com/office/drawing/2014/main" id="{90C6DB11-A238-4381-8CCA-E1D8AD8398F2}"/>
              </a:ext>
            </a:extLst>
          </p:cNvPr>
          <p:cNvGrpSpPr>
            <a:grpSpLocks/>
          </p:cNvGrpSpPr>
          <p:nvPr/>
        </p:nvGrpSpPr>
        <p:grpSpPr bwMode="auto">
          <a:xfrm>
            <a:off x="3602038" y="1455738"/>
            <a:ext cx="3867150" cy="1500187"/>
            <a:chOff x="2302" y="1050"/>
            <a:chExt cx="2436" cy="945"/>
          </a:xfrm>
        </p:grpSpPr>
        <p:pic>
          <p:nvPicPr>
            <p:cNvPr id="89094" name="Picture 6">
              <a:extLst>
                <a:ext uri="{FF2B5EF4-FFF2-40B4-BE49-F238E27FC236}">
                  <a16:creationId xmlns:a16="http://schemas.microsoft.com/office/drawing/2014/main" id="{D6FC00B3-1E1F-4E22-8E6B-A2052387FB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2" y="1166"/>
              <a:ext cx="2436" cy="8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5" name="Picture 7">
              <a:extLst>
                <a:ext uri="{FF2B5EF4-FFF2-40B4-BE49-F238E27FC236}">
                  <a16:creationId xmlns:a16="http://schemas.microsoft.com/office/drawing/2014/main" id="{FE1ACA85-5531-4C91-B18E-7EFC16FA9D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 y="1050"/>
              <a:ext cx="190" cy="1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9096" name="Picture 8">
            <a:extLst>
              <a:ext uri="{FF2B5EF4-FFF2-40B4-BE49-F238E27FC236}">
                <a16:creationId xmlns:a16="http://schemas.microsoft.com/office/drawing/2014/main" id="{BD2473F3-3446-44B5-8D39-8743C8047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7288" y="323850"/>
            <a:ext cx="1763712" cy="6161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9097" name="Group 9">
            <a:extLst>
              <a:ext uri="{FF2B5EF4-FFF2-40B4-BE49-F238E27FC236}">
                <a16:creationId xmlns:a16="http://schemas.microsoft.com/office/drawing/2014/main" id="{E16EAB25-501E-4FF4-B81C-CB676F7EE2BB}"/>
              </a:ext>
            </a:extLst>
          </p:cNvPr>
          <p:cNvGrpSpPr>
            <a:grpSpLocks/>
          </p:cNvGrpSpPr>
          <p:nvPr/>
        </p:nvGrpSpPr>
        <p:grpSpPr bwMode="auto">
          <a:xfrm>
            <a:off x="3602038" y="3962400"/>
            <a:ext cx="3884612" cy="1198563"/>
            <a:chOff x="2269" y="2496"/>
            <a:chExt cx="2447" cy="755"/>
          </a:xfrm>
        </p:grpSpPr>
        <p:pic>
          <p:nvPicPr>
            <p:cNvPr id="89098" name="Picture 10">
              <a:extLst>
                <a:ext uri="{FF2B5EF4-FFF2-40B4-BE49-F238E27FC236}">
                  <a16:creationId xmlns:a16="http://schemas.microsoft.com/office/drawing/2014/main" id="{AA168B81-D969-46C4-8399-1EC8413C02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9" y="2496"/>
              <a:ext cx="2447" cy="7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9" name="Text Box 11">
              <a:extLst>
                <a:ext uri="{FF2B5EF4-FFF2-40B4-BE49-F238E27FC236}">
                  <a16:creationId xmlns:a16="http://schemas.microsoft.com/office/drawing/2014/main" id="{BD788D62-72CA-467A-95C8-F9A3C90D6D50}"/>
                </a:ext>
              </a:extLst>
            </p:cNvPr>
            <p:cNvSpPr txBox="1">
              <a:spLocks noChangeArrowheads="1"/>
            </p:cNvSpPr>
            <p:nvPr/>
          </p:nvSpPr>
          <p:spPr bwMode="auto">
            <a:xfrm>
              <a:off x="2285" y="2819"/>
              <a:ext cx="986" cy="3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i="1">
                  <a:latin typeface="Arial" panose="020B0604020202020204" pitchFamily="34" charset="0"/>
                </a:rPr>
                <a:t>Uncertainty Analysis</a:t>
              </a:r>
            </a:p>
            <a:p>
              <a:r>
                <a:rPr lang="en-US" altLang="en-US" sz="1100" b="1" i="1">
                  <a:latin typeface="Arial" panose="020B0604020202020204" pitchFamily="34" charset="0"/>
                </a:rPr>
                <a:t>Sensitivity Analysis</a:t>
              </a:r>
            </a:p>
            <a:p>
              <a:r>
                <a:rPr lang="en-US" altLang="en-US" sz="1100" b="1" i="1">
                  <a:latin typeface="Arial" panose="020B0604020202020204" pitchFamily="34" charset="0"/>
                </a:rPr>
                <a:t>Alternative Designs</a:t>
              </a:r>
            </a:p>
          </p:txBody>
        </p:sp>
      </p:grpSp>
      <p:grpSp>
        <p:nvGrpSpPr>
          <p:cNvPr id="89100" name="Group 12">
            <a:extLst>
              <a:ext uri="{FF2B5EF4-FFF2-40B4-BE49-F238E27FC236}">
                <a16:creationId xmlns:a16="http://schemas.microsoft.com/office/drawing/2014/main" id="{AC5E8A06-D7D2-4029-835C-88A1705513AE}"/>
              </a:ext>
            </a:extLst>
          </p:cNvPr>
          <p:cNvGrpSpPr>
            <a:grpSpLocks/>
          </p:cNvGrpSpPr>
          <p:nvPr/>
        </p:nvGrpSpPr>
        <p:grpSpPr bwMode="auto">
          <a:xfrm>
            <a:off x="3602038" y="5186363"/>
            <a:ext cx="3875087" cy="1344612"/>
            <a:chOff x="2269" y="3267"/>
            <a:chExt cx="2441" cy="847"/>
          </a:xfrm>
        </p:grpSpPr>
        <p:pic>
          <p:nvPicPr>
            <p:cNvPr id="89101" name="Picture 13">
              <a:extLst>
                <a:ext uri="{FF2B5EF4-FFF2-40B4-BE49-F238E27FC236}">
                  <a16:creationId xmlns:a16="http://schemas.microsoft.com/office/drawing/2014/main" id="{BD315960-0DED-4240-A3B6-72D0FA3A16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9" y="3267"/>
              <a:ext cx="2441" cy="6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2" name="Text Box 14">
              <a:extLst>
                <a:ext uri="{FF2B5EF4-FFF2-40B4-BE49-F238E27FC236}">
                  <a16:creationId xmlns:a16="http://schemas.microsoft.com/office/drawing/2014/main" id="{FB3B5A20-A590-430F-9AF3-31070F44CB4B}"/>
                </a:ext>
              </a:extLst>
            </p:cNvPr>
            <p:cNvSpPr txBox="1">
              <a:spLocks noChangeArrowheads="1"/>
            </p:cNvSpPr>
            <p:nvPr/>
          </p:nvSpPr>
          <p:spPr bwMode="auto">
            <a:xfrm>
              <a:off x="2317" y="3838"/>
              <a:ext cx="1181" cy="1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i="1">
                  <a:latin typeface="Arial" panose="020B0604020202020204" pitchFamily="34" charset="0"/>
                </a:rPr>
                <a:t>Monitoring Requirements</a:t>
              </a:r>
              <a:endParaRPr lang="en-US" altLang="en-US" sz="2400">
                <a:latin typeface="Arial" panose="020B0604020202020204" pitchFamily="34" charset="0"/>
              </a:endParaRPr>
            </a:p>
          </p:txBody>
        </p:sp>
        <p:sp>
          <p:nvSpPr>
            <p:cNvPr id="89103" name="Text Box 15">
              <a:extLst>
                <a:ext uri="{FF2B5EF4-FFF2-40B4-BE49-F238E27FC236}">
                  <a16:creationId xmlns:a16="http://schemas.microsoft.com/office/drawing/2014/main" id="{FC31E5BC-9D91-4D83-AB69-A4DDD04608F3}"/>
                </a:ext>
              </a:extLst>
            </p:cNvPr>
            <p:cNvSpPr txBox="1">
              <a:spLocks noChangeArrowheads="1"/>
            </p:cNvSpPr>
            <p:nvPr/>
          </p:nvSpPr>
          <p:spPr bwMode="auto">
            <a:xfrm>
              <a:off x="2317" y="3950"/>
              <a:ext cx="1152" cy="1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i="1">
                  <a:latin typeface="Arial" panose="020B0604020202020204" pitchFamily="34" charset="0"/>
                </a:rPr>
                <a:t>Evaluate Design Options</a:t>
              </a:r>
              <a:endParaRPr lang="en-US" altLang="en-US" sz="2400">
                <a:latin typeface="Arial" panose="020B0604020202020204" pitchFamily="34" charset="0"/>
              </a:endParaRPr>
            </a:p>
          </p:txBody>
        </p:sp>
      </p:grpSp>
    </p:spTree>
  </p:cSld>
  <p:clrMapOvr>
    <a:masterClrMapping/>
  </p:clrMapOvr>
  <p:transition advTm="673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wipe(up)">
                                      <p:cBhvr>
                                        <p:cTn id="7" dur="500"/>
                                        <p:tgtEl>
                                          <p:spTgt spid="89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9093"/>
                                        </p:tgtEl>
                                        <p:attrNameLst>
                                          <p:attrName>style.visibility</p:attrName>
                                        </p:attrNameLst>
                                      </p:cBhvr>
                                      <p:to>
                                        <p:strVal val="visible"/>
                                      </p:to>
                                    </p:set>
                                    <p:animEffect transition="in" filter="wipe(up)">
                                      <p:cBhvr>
                                        <p:cTn id="12" dur="500"/>
                                        <p:tgtEl>
                                          <p:spTgt spid="890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9092"/>
                                        </p:tgtEl>
                                        <p:attrNameLst>
                                          <p:attrName>style.visibility</p:attrName>
                                        </p:attrNameLst>
                                      </p:cBhvr>
                                      <p:to>
                                        <p:strVal val="visible"/>
                                      </p:to>
                                    </p:set>
                                    <p:animEffect transition="in" filter="wipe(up)">
                                      <p:cBhvr>
                                        <p:cTn id="17" dur="500"/>
                                        <p:tgtEl>
                                          <p:spTgt spid="890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89097"/>
                                        </p:tgtEl>
                                        <p:attrNameLst>
                                          <p:attrName>style.visibility</p:attrName>
                                        </p:attrNameLst>
                                      </p:cBhvr>
                                      <p:to>
                                        <p:strVal val="visible"/>
                                      </p:to>
                                    </p:set>
                                    <p:animEffect transition="in" filter="wipe(up)">
                                      <p:cBhvr>
                                        <p:cTn id="22" dur="500"/>
                                        <p:tgtEl>
                                          <p:spTgt spid="890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89100"/>
                                        </p:tgtEl>
                                        <p:attrNameLst>
                                          <p:attrName>style.visibility</p:attrName>
                                        </p:attrNameLst>
                                      </p:cBhvr>
                                      <p:to>
                                        <p:strVal val="visible"/>
                                      </p:to>
                                    </p:set>
                                    <p:animEffect transition="in" filter="wipe(up)">
                                      <p:cBhvr>
                                        <p:cTn id="27" dur="500"/>
                                        <p:tgtEl>
                                          <p:spTgt spid="891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89096"/>
                                        </p:tgtEl>
                                        <p:attrNameLst>
                                          <p:attrName>style.visibility</p:attrName>
                                        </p:attrNameLst>
                                      </p:cBhvr>
                                      <p:to>
                                        <p:strVal val="visible"/>
                                      </p:to>
                                    </p:set>
                                    <p:animEffect transition="in" filter="wipe(down)">
                                      <p:cBhvr>
                                        <p:cTn id="32" dur="5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3EDE2B6-A6C3-483B-8B21-DDD2DA047099}"/>
              </a:ext>
            </a:extLst>
          </p:cNvPr>
          <p:cNvSpPr>
            <a:spLocks noGrp="1" noChangeArrowheads="1"/>
          </p:cNvSpPr>
          <p:nvPr>
            <p:ph type="title"/>
          </p:nvPr>
        </p:nvSpPr>
        <p:spPr/>
        <p:txBody>
          <a:bodyPr/>
          <a:lstStyle/>
          <a:p>
            <a:r>
              <a:rPr lang="en-US" altLang="en-US"/>
              <a:t>Scenarios</a:t>
            </a:r>
          </a:p>
        </p:txBody>
      </p:sp>
      <p:sp>
        <p:nvSpPr>
          <p:cNvPr id="92163" name="Rectangle 3">
            <a:extLst>
              <a:ext uri="{FF2B5EF4-FFF2-40B4-BE49-F238E27FC236}">
                <a16:creationId xmlns:a16="http://schemas.microsoft.com/office/drawing/2014/main" id="{5F6BA0F2-411E-4E2C-9E98-F77BA472F30F}"/>
              </a:ext>
            </a:extLst>
          </p:cNvPr>
          <p:cNvSpPr>
            <a:spLocks noGrp="1" noChangeArrowheads="1"/>
          </p:cNvSpPr>
          <p:nvPr>
            <p:ph type="body" idx="1"/>
          </p:nvPr>
        </p:nvSpPr>
        <p:spPr>
          <a:xfrm>
            <a:off x="685800" y="1427163"/>
            <a:ext cx="7772400" cy="4916487"/>
          </a:xfrm>
        </p:spPr>
        <p:txBody>
          <a:bodyPr/>
          <a:lstStyle/>
          <a:p>
            <a:pPr>
              <a:lnSpc>
                <a:spcPct val="90000"/>
              </a:lnSpc>
            </a:pPr>
            <a:r>
              <a:rPr lang="en-US" altLang="en-US"/>
              <a:t>Water percolates through the cover</a:t>
            </a:r>
          </a:p>
          <a:p>
            <a:pPr lvl="1">
              <a:lnSpc>
                <a:spcPct val="90000"/>
              </a:lnSpc>
            </a:pPr>
            <a:r>
              <a:rPr lang="en-US" altLang="en-US">
                <a:solidFill>
                  <a:srgbClr val="0099CC"/>
                </a:solidFill>
              </a:rPr>
              <a:t>Consideration of wetter future climates</a:t>
            </a:r>
          </a:p>
          <a:p>
            <a:pPr>
              <a:lnSpc>
                <a:spcPct val="90000"/>
              </a:lnSpc>
            </a:pPr>
            <a:r>
              <a:rPr lang="en-US" altLang="en-US"/>
              <a:t>Transport of radionuclides</a:t>
            </a:r>
          </a:p>
          <a:p>
            <a:pPr lvl="1">
              <a:lnSpc>
                <a:spcPct val="90000"/>
              </a:lnSpc>
            </a:pPr>
            <a:r>
              <a:rPr lang="en-US" altLang="en-US">
                <a:solidFill>
                  <a:srgbClr val="0099CC"/>
                </a:solidFill>
              </a:rPr>
              <a:t>Radionuclides leach to groundwater</a:t>
            </a:r>
          </a:p>
          <a:p>
            <a:pPr lvl="1">
              <a:lnSpc>
                <a:spcPct val="90000"/>
              </a:lnSpc>
            </a:pPr>
            <a:r>
              <a:rPr lang="en-US" altLang="en-US">
                <a:solidFill>
                  <a:srgbClr val="0099CC"/>
                </a:solidFill>
              </a:rPr>
              <a:t>Gas-phase radionuclides (radon and tritium) diffuse to the surface and groundwater</a:t>
            </a:r>
          </a:p>
          <a:p>
            <a:pPr>
              <a:lnSpc>
                <a:spcPct val="90000"/>
              </a:lnSpc>
            </a:pPr>
            <a:r>
              <a:rPr lang="en-US" altLang="en-US"/>
              <a:t>Transport of heavy metals</a:t>
            </a:r>
          </a:p>
          <a:p>
            <a:pPr lvl="1">
              <a:lnSpc>
                <a:spcPct val="90000"/>
              </a:lnSpc>
            </a:pPr>
            <a:r>
              <a:rPr lang="en-US" altLang="en-US">
                <a:solidFill>
                  <a:srgbClr val="0099CC"/>
                </a:solidFill>
              </a:rPr>
              <a:t> Lead and cadmium leach to groundwater</a:t>
            </a:r>
          </a:p>
          <a:p>
            <a:pPr>
              <a:lnSpc>
                <a:spcPct val="90000"/>
              </a:lnSpc>
            </a:pPr>
            <a:r>
              <a:rPr lang="en-US" altLang="en-US"/>
              <a:t>Transport of volatile organic compounds</a:t>
            </a:r>
          </a:p>
          <a:p>
            <a:pPr lvl="1">
              <a:lnSpc>
                <a:spcPct val="90000"/>
              </a:lnSpc>
            </a:pPr>
            <a:r>
              <a:rPr lang="en-US" altLang="en-US">
                <a:solidFill>
                  <a:srgbClr val="0099CC"/>
                </a:solidFill>
              </a:rPr>
              <a:t>PCE diffuses/leaches to surface and groundwater</a:t>
            </a:r>
          </a:p>
          <a:p>
            <a:pPr>
              <a:lnSpc>
                <a:spcPct val="90000"/>
              </a:lnSpc>
            </a:pPr>
            <a:endParaRPr lang="en-US" altLang="en-US">
              <a:solidFill>
                <a:srgbClr val="0099C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87AF033-4756-4A3B-9A49-0DF8B49DE45E}"/>
              </a:ext>
            </a:extLst>
          </p:cNvPr>
          <p:cNvSpPr>
            <a:spLocks noGrp="1" noChangeArrowheads="1"/>
          </p:cNvSpPr>
          <p:nvPr>
            <p:ph type="title"/>
          </p:nvPr>
        </p:nvSpPr>
        <p:spPr/>
        <p:txBody>
          <a:bodyPr/>
          <a:lstStyle/>
          <a:p>
            <a:r>
              <a:rPr lang="en-US" altLang="en-US"/>
              <a:t>Models</a:t>
            </a:r>
          </a:p>
        </p:txBody>
      </p:sp>
      <p:sp>
        <p:nvSpPr>
          <p:cNvPr id="93187" name="Rectangle 3">
            <a:extLst>
              <a:ext uri="{FF2B5EF4-FFF2-40B4-BE49-F238E27FC236}">
                <a16:creationId xmlns:a16="http://schemas.microsoft.com/office/drawing/2014/main" id="{5C30AC81-661F-4852-89E4-4B5C5C1FF087}"/>
              </a:ext>
            </a:extLst>
          </p:cNvPr>
          <p:cNvSpPr>
            <a:spLocks noGrp="1" noChangeArrowheads="1"/>
          </p:cNvSpPr>
          <p:nvPr>
            <p:ph type="body" idx="1"/>
          </p:nvPr>
        </p:nvSpPr>
        <p:spPr>
          <a:xfrm>
            <a:off x="717550" y="1287463"/>
            <a:ext cx="7708900" cy="5149850"/>
          </a:xfrm>
        </p:spPr>
        <p:txBody>
          <a:bodyPr/>
          <a:lstStyle/>
          <a:p>
            <a:pPr>
              <a:lnSpc>
                <a:spcPct val="90000"/>
              </a:lnSpc>
            </a:pPr>
            <a:r>
              <a:rPr lang="en-US" altLang="en-US"/>
              <a:t>Water Percolation through Cover</a:t>
            </a:r>
          </a:p>
          <a:p>
            <a:pPr lvl="1">
              <a:lnSpc>
                <a:spcPct val="90000"/>
              </a:lnSpc>
            </a:pPr>
            <a:r>
              <a:rPr lang="en-US" altLang="en-US" sz="2000">
                <a:solidFill>
                  <a:srgbClr val="0099CC"/>
                </a:solidFill>
              </a:rPr>
              <a:t>UNSAT-H (unsaturated flow, evaporation, transpiration)</a:t>
            </a:r>
          </a:p>
          <a:p>
            <a:pPr>
              <a:lnSpc>
                <a:spcPct val="90000"/>
              </a:lnSpc>
            </a:pPr>
            <a:r>
              <a:rPr lang="en-US" altLang="en-US"/>
              <a:t>Leaching and Transport of Radionuclides &amp; Heavy Metals to Groundwater</a:t>
            </a:r>
          </a:p>
          <a:p>
            <a:pPr lvl="1">
              <a:lnSpc>
                <a:spcPct val="90000"/>
              </a:lnSpc>
            </a:pPr>
            <a:r>
              <a:rPr lang="en-US" altLang="en-US" sz="2000">
                <a:solidFill>
                  <a:srgbClr val="0099CC"/>
                </a:solidFill>
              </a:rPr>
              <a:t>FRAMES/MEPAS (probabilistic modeling of fate and transport of multiple radionuclides (with progeny), heavy metals, and chemicals)</a:t>
            </a:r>
          </a:p>
          <a:p>
            <a:pPr>
              <a:lnSpc>
                <a:spcPct val="90000"/>
              </a:lnSpc>
            </a:pPr>
            <a:r>
              <a:rPr lang="en-US" altLang="en-US"/>
              <a:t>Gas and Liquid-Phase Transport of Tritium, Radon, and PCE to Surface and Groundwater</a:t>
            </a:r>
          </a:p>
          <a:p>
            <a:pPr lvl="1">
              <a:lnSpc>
                <a:spcPct val="90000"/>
              </a:lnSpc>
            </a:pPr>
            <a:r>
              <a:rPr lang="en-US" altLang="en-US" sz="2000">
                <a:solidFill>
                  <a:srgbClr val="0099CC"/>
                </a:solidFill>
              </a:rPr>
              <a:t>Transient tritium and PCE transport: Jury et al. (1983, 1990)</a:t>
            </a:r>
          </a:p>
          <a:p>
            <a:pPr lvl="1">
              <a:lnSpc>
                <a:spcPct val="90000"/>
              </a:lnSpc>
            </a:pPr>
            <a:r>
              <a:rPr lang="en-US" altLang="en-US" sz="2000">
                <a:solidFill>
                  <a:srgbClr val="0099CC"/>
                </a:solidFill>
                <a:cs typeface="Arial" panose="020B0604020202020204" pitchFamily="34" charset="0"/>
              </a:rPr>
              <a:t>Steady radon transport: </a:t>
            </a:r>
            <a:r>
              <a:rPr lang="en-US" altLang="en-US" sz="2000">
                <a:solidFill>
                  <a:srgbClr val="0099CC"/>
                </a:solidFill>
              </a:rPr>
              <a:t>Ho (2005)</a:t>
            </a:r>
          </a:p>
          <a:p>
            <a:pPr lvl="1">
              <a:lnSpc>
                <a:spcPct val="90000"/>
              </a:lnSpc>
            </a:pPr>
            <a:r>
              <a:rPr lang="en-US" altLang="en-US" sz="2000">
                <a:solidFill>
                  <a:srgbClr val="0099CC"/>
                </a:solidFill>
              </a:rPr>
              <a:t>Probabilistic Monte Carlo analysis in Mathcad</a:t>
            </a:r>
            <a:r>
              <a:rPr lang="en-US" altLang="en-US" sz="2000" baseline="30000">
                <a:solidFill>
                  <a:srgbClr val="0099CC"/>
                </a:solidFill>
                <a:cs typeface="Arial" panose="020B0604020202020204" pitchFamily="34" charset="0"/>
              </a:rPr>
              <a:t>®</a:t>
            </a:r>
            <a:endParaRPr lang="en-US" altLang="en-US" sz="2000">
              <a:solidFill>
                <a:srgbClr val="0099CC"/>
              </a:solidFill>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2C6933F9-FD27-4DDB-991F-F0A04FD2B855}"/>
              </a:ext>
            </a:extLst>
          </p:cNvPr>
          <p:cNvSpPr>
            <a:spLocks noGrp="1" noChangeArrowheads="1"/>
          </p:cNvSpPr>
          <p:nvPr>
            <p:ph type="title"/>
          </p:nvPr>
        </p:nvSpPr>
        <p:spPr/>
        <p:txBody>
          <a:bodyPr/>
          <a:lstStyle/>
          <a:p>
            <a:r>
              <a:rPr lang="en-US" altLang="en-US"/>
              <a:t>Probabilistic Modeling</a:t>
            </a:r>
          </a:p>
        </p:txBody>
      </p:sp>
      <p:sp>
        <p:nvSpPr>
          <p:cNvPr id="133123" name="Rectangle 3">
            <a:extLst>
              <a:ext uri="{FF2B5EF4-FFF2-40B4-BE49-F238E27FC236}">
                <a16:creationId xmlns:a16="http://schemas.microsoft.com/office/drawing/2014/main" id="{2B981833-4121-4E50-A702-B1074077BA79}"/>
              </a:ext>
            </a:extLst>
          </p:cNvPr>
          <p:cNvSpPr>
            <a:spLocks noGrp="1" noChangeArrowheads="1"/>
          </p:cNvSpPr>
          <p:nvPr>
            <p:ph type="body" idx="1"/>
          </p:nvPr>
        </p:nvSpPr>
        <p:spPr>
          <a:xfrm>
            <a:off x="423863" y="1303338"/>
            <a:ext cx="4114800" cy="2901950"/>
          </a:xfrm>
        </p:spPr>
        <p:txBody>
          <a:bodyPr/>
          <a:lstStyle/>
          <a:p>
            <a:r>
              <a:rPr lang="en-US" altLang="en-US"/>
              <a:t>At least 100 realizations were simulated in a Monte Carlo analysis for each transport model</a:t>
            </a:r>
          </a:p>
          <a:p>
            <a:pPr lvl="1"/>
            <a:r>
              <a:rPr lang="en-US" altLang="en-US" sz="2000">
                <a:solidFill>
                  <a:srgbClr val="336699"/>
                </a:solidFill>
              </a:rPr>
              <a:t>FRAMES/MEPAS used Latin Hypercube Sampling</a:t>
            </a:r>
          </a:p>
          <a:p>
            <a:endParaRPr lang="en-US" altLang="en-US" sz="2000">
              <a:solidFill>
                <a:srgbClr val="336699"/>
              </a:solidFill>
            </a:endParaRPr>
          </a:p>
        </p:txBody>
      </p:sp>
      <p:sp>
        <p:nvSpPr>
          <p:cNvPr id="133124" name="Rectangle 4">
            <a:extLst>
              <a:ext uri="{FF2B5EF4-FFF2-40B4-BE49-F238E27FC236}">
                <a16:creationId xmlns:a16="http://schemas.microsoft.com/office/drawing/2014/main" id="{09BB8516-058A-4F1F-8AAB-B6BA9160969A}"/>
              </a:ext>
            </a:extLst>
          </p:cNvPr>
          <p:cNvSpPr>
            <a:spLocks noChangeArrowheads="1"/>
          </p:cNvSpPr>
          <p:nvPr/>
        </p:nvSpPr>
        <p:spPr bwMode="auto">
          <a:xfrm>
            <a:off x="4449763" y="2747963"/>
            <a:ext cx="3611562" cy="2170112"/>
          </a:xfrm>
          <a:prstGeom prst="rect">
            <a:avLst/>
          </a:prstGeom>
          <a:solidFill>
            <a:srgbClr val="CC9900">
              <a:alpha val="34000"/>
            </a:srgbClr>
          </a:solidFill>
          <a:ln w="12700">
            <a:miter lim="800000"/>
            <a:headEnd/>
            <a:tailEnd/>
          </a:ln>
          <a:effectLst/>
          <a:scene3d>
            <a:camera prst="legacyPerspectiveFront">
              <a:rot lat="1500000" lon="1500000" rev="0"/>
            </a:camera>
            <a:lightRig rig="legacyFlat2" dir="b"/>
          </a:scene3d>
          <a:sp3d extrusionH="3630600" prstMaterial="legacyMatte">
            <a:bevelT w="13500" h="13500" prst="angle"/>
            <a:bevelB w="13500" h="13500" prst="angle"/>
            <a:extrusionClr>
              <a:srgbClr val="CC9900"/>
            </a:extrusionClr>
            <a:contourClr>
              <a:srgbClr val="CC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146" name="Freeform 26">
            <a:extLst>
              <a:ext uri="{FF2B5EF4-FFF2-40B4-BE49-F238E27FC236}">
                <a16:creationId xmlns:a16="http://schemas.microsoft.com/office/drawing/2014/main" id="{F8BA9E62-1FAF-4632-8D26-82984AF68270}"/>
              </a:ext>
            </a:extLst>
          </p:cNvPr>
          <p:cNvSpPr>
            <a:spLocks/>
          </p:cNvSpPr>
          <p:nvPr/>
        </p:nvSpPr>
        <p:spPr bwMode="auto">
          <a:xfrm>
            <a:off x="4806950" y="2306638"/>
            <a:ext cx="3284538" cy="720725"/>
          </a:xfrm>
          <a:custGeom>
            <a:avLst/>
            <a:gdLst>
              <a:gd name="T0" fmla="*/ 0 w 2069"/>
              <a:gd name="T1" fmla="*/ 118 h 454"/>
              <a:gd name="T2" fmla="*/ 2054 w 2069"/>
              <a:gd name="T3" fmla="*/ 454 h 454"/>
              <a:gd name="T4" fmla="*/ 2069 w 2069"/>
              <a:gd name="T5" fmla="*/ 365 h 454"/>
              <a:gd name="T6" fmla="*/ 1990 w 2069"/>
              <a:gd name="T7" fmla="*/ 299 h 454"/>
              <a:gd name="T8" fmla="*/ 1871 w 2069"/>
              <a:gd name="T9" fmla="*/ 255 h 454"/>
              <a:gd name="T10" fmla="*/ 1790 w 2069"/>
              <a:gd name="T11" fmla="*/ 250 h 454"/>
              <a:gd name="T12" fmla="*/ 1705 w 2069"/>
              <a:gd name="T13" fmla="*/ 264 h 454"/>
              <a:gd name="T14" fmla="*/ 1649 w 2069"/>
              <a:gd name="T15" fmla="*/ 271 h 454"/>
              <a:gd name="T16" fmla="*/ 1464 w 2069"/>
              <a:gd name="T17" fmla="*/ 259 h 454"/>
              <a:gd name="T18" fmla="*/ 1354 w 2069"/>
              <a:gd name="T19" fmla="*/ 241 h 454"/>
              <a:gd name="T20" fmla="*/ 1273 w 2069"/>
              <a:gd name="T21" fmla="*/ 206 h 454"/>
              <a:gd name="T22" fmla="*/ 1182 w 2069"/>
              <a:gd name="T23" fmla="*/ 170 h 454"/>
              <a:gd name="T24" fmla="*/ 1084 w 2069"/>
              <a:gd name="T25" fmla="*/ 126 h 454"/>
              <a:gd name="T26" fmla="*/ 892 w 2069"/>
              <a:gd name="T27" fmla="*/ 97 h 454"/>
              <a:gd name="T28" fmla="*/ 769 w 2069"/>
              <a:gd name="T29" fmla="*/ 113 h 454"/>
              <a:gd name="T30" fmla="*/ 685 w 2069"/>
              <a:gd name="T31" fmla="*/ 131 h 454"/>
              <a:gd name="T32" fmla="*/ 563 w 2069"/>
              <a:gd name="T33" fmla="*/ 154 h 454"/>
              <a:gd name="T34" fmla="*/ 471 w 2069"/>
              <a:gd name="T35" fmla="*/ 141 h 454"/>
              <a:gd name="T36" fmla="*/ 353 w 2069"/>
              <a:gd name="T37" fmla="*/ 98 h 454"/>
              <a:gd name="T38" fmla="*/ 254 w 2069"/>
              <a:gd name="T39" fmla="*/ 50 h 454"/>
              <a:gd name="T40" fmla="*/ 213 w 2069"/>
              <a:gd name="T41" fmla="*/ 39 h 454"/>
              <a:gd name="T42" fmla="*/ 116 w 2069"/>
              <a:gd name="T43" fmla="*/ 0 h 454"/>
              <a:gd name="T44" fmla="*/ 25 w 2069"/>
              <a:gd name="T45" fmla="*/ 11 h 454"/>
              <a:gd name="T46" fmla="*/ 0 w 2069"/>
              <a:gd name="T47" fmla="*/ 11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9" h="454">
                <a:moveTo>
                  <a:pt x="0" y="118"/>
                </a:moveTo>
                <a:lnTo>
                  <a:pt x="2054" y="454"/>
                </a:lnTo>
                <a:lnTo>
                  <a:pt x="2069" y="365"/>
                </a:lnTo>
                <a:lnTo>
                  <a:pt x="1990" y="299"/>
                </a:lnTo>
                <a:lnTo>
                  <a:pt x="1871" y="255"/>
                </a:lnTo>
                <a:lnTo>
                  <a:pt x="1790" y="250"/>
                </a:lnTo>
                <a:lnTo>
                  <a:pt x="1705" y="264"/>
                </a:lnTo>
                <a:lnTo>
                  <a:pt x="1649" y="271"/>
                </a:lnTo>
                <a:lnTo>
                  <a:pt x="1464" y="259"/>
                </a:lnTo>
                <a:lnTo>
                  <a:pt x="1354" y="241"/>
                </a:lnTo>
                <a:lnTo>
                  <a:pt x="1273" y="206"/>
                </a:lnTo>
                <a:lnTo>
                  <a:pt x="1182" y="170"/>
                </a:lnTo>
                <a:lnTo>
                  <a:pt x="1084" y="126"/>
                </a:lnTo>
                <a:lnTo>
                  <a:pt x="892" y="97"/>
                </a:lnTo>
                <a:lnTo>
                  <a:pt x="769" y="113"/>
                </a:lnTo>
                <a:lnTo>
                  <a:pt x="685" y="131"/>
                </a:lnTo>
                <a:lnTo>
                  <a:pt x="563" y="154"/>
                </a:lnTo>
                <a:lnTo>
                  <a:pt x="471" y="141"/>
                </a:lnTo>
                <a:lnTo>
                  <a:pt x="353" y="98"/>
                </a:lnTo>
                <a:lnTo>
                  <a:pt x="254" y="50"/>
                </a:lnTo>
                <a:lnTo>
                  <a:pt x="213" y="39"/>
                </a:lnTo>
                <a:lnTo>
                  <a:pt x="116" y="0"/>
                </a:lnTo>
                <a:lnTo>
                  <a:pt x="25" y="11"/>
                </a:lnTo>
                <a:lnTo>
                  <a:pt x="0" y="118"/>
                </a:lnTo>
                <a:close/>
              </a:path>
            </a:pathLst>
          </a:custGeom>
          <a:solidFill>
            <a:srgbClr val="996633"/>
          </a:solidFill>
          <a:ln w="12700" cap="flat" cmpd="sng">
            <a:prstDash val="solid"/>
            <a:round/>
            <a:headEnd/>
            <a:tailEnd/>
          </a:ln>
          <a:effectLst/>
          <a:scene3d>
            <a:camera prst="legacyObliqueTopRight"/>
            <a:lightRig rig="legacyFlat3" dir="b"/>
          </a:scene3d>
          <a:sp3d extrusionH="1801800" prstMaterial="legacyMatte">
            <a:bevelT w="13500" h="13500" prst="angle"/>
            <a:bevelB w="13500" h="13500" prst="angle"/>
            <a:extrusionClr>
              <a:srgbClr val="996633"/>
            </a:extrusionClr>
            <a:contourClr>
              <a:srgbClr val="996633"/>
            </a:contourClr>
          </a:sp3d>
          <a:extLst>
            <a:ext uri="{AF507438-7753-43E0-B8FC-AC1667EBCBE1}">
              <a14:hiddenEffects xmlns:a14="http://schemas.microsoft.com/office/drawing/2010/main">
                <a:effectLst>
                  <a:outerShdw dist="35921" dir="2700000" algn="ctr" rotWithShape="0">
                    <a:srgbClr val="996600"/>
                  </a:outerShdw>
                </a:effectLst>
              </a14:hiddenEffects>
            </a:ext>
          </a:extLst>
        </p:spPr>
        <p:txBody>
          <a:bodyPr>
            <a:flatTx/>
          </a:bodyPr>
          <a:lstStyle/>
          <a:p>
            <a:endParaRPr lang="en-US"/>
          </a:p>
        </p:txBody>
      </p:sp>
      <p:grpSp>
        <p:nvGrpSpPr>
          <p:cNvPr id="133142" name="Group 22">
            <a:extLst>
              <a:ext uri="{FF2B5EF4-FFF2-40B4-BE49-F238E27FC236}">
                <a16:creationId xmlns:a16="http://schemas.microsoft.com/office/drawing/2014/main" id="{89CBBA32-9037-4BDF-AF23-B41F37AEFEDD}"/>
              </a:ext>
            </a:extLst>
          </p:cNvPr>
          <p:cNvGrpSpPr>
            <a:grpSpLocks/>
          </p:cNvGrpSpPr>
          <p:nvPr/>
        </p:nvGrpSpPr>
        <p:grpSpPr bwMode="auto">
          <a:xfrm>
            <a:off x="6291263" y="1406525"/>
            <a:ext cx="142875" cy="2276475"/>
            <a:chOff x="3963" y="886"/>
            <a:chExt cx="90" cy="1434"/>
          </a:xfrm>
        </p:grpSpPr>
        <p:sp>
          <p:nvSpPr>
            <p:cNvPr id="133127" name="Freeform 7">
              <a:extLst>
                <a:ext uri="{FF2B5EF4-FFF2-40B4-BE49-F238E27FC236}">
                  <a16:creationId xmlns:a16="http://schemas.microsoft.com/office/drawing/2014/main" id="{061505D0-C1C8-417D-B030-638D1CC5F339}"/>
                </a:ext>
              </a:extLst>
            </p:cNvPr>
            <p:cNvSpPr>
              <a:spLocks/>
            </p:cNvSpPr>
            <p:nvPr/>
          </p:nvSpPr>
          <p:spPr bwMode="auto">
            <a:xfrm>
              <a:off x="3963" y="886"/>
              <a:ext cx="90" cy="1434"/>
            </a:xfrm>
            <a:custGeom>
              <a:avLst/>
              <a:gdLst>
                <a:gd name="T0" fmla="*/ 49 w 130"/>
                <a:gd name="T1" fmla="*/ 38 h 1922"/>
                <a:gd name="T2" fmla="*/ 10 w 130"/>
                <a:gd name="T3" fmla="*/ 87 h 1922"/>
                <a:gd name="T4" fmla="*/ 0 w 130"/>
                <a:gd name="T5" fmla="*/ 126 h 1922"/>
                <a:gd name="T6" fmla="*/ 20 w 130"/>
                <a:gd name="T7" fmla="*/ 243 h 1922"/>
                <a:gd name="T8" fmla="*/ 39 w 130"/>
                <a:gd name="T9" fmla="*/ 302 h 1922"/>
                <a:gd name="T10" fmla="*/ 49 w 130"/>
                <a:gd name="T11" fmla="*/ 331 h 1922"/>
                <a:gd name="T12" fmla="*/ 69 w 130"/>
                <a:gd name="T13" fmla="*/ 429 h 1922"/>
                <a:gd name="T14" fmla="*/ 49 w 130"/>
                <a:gd name="T15" fmla="*/ 556 h 1922"/>
                <a:gd name="T16" fmla="*/ 30 w 130"/>
                <a:gd name="T17" fmla="*/ 634 h 1922"/>
                <a:gd name="T18" fmla="*/ 10 w 130"/>
                <a:gd name="T19" fmla="*/ 692 h 1922"/>
                <a:gd name="T20" fmla="*/ 118 w 130"/>
                <a:gd name="T21" fmla="*/ 1083 h 1922"/>
                <a:gd name="T22" fmla="*/ 98 w 130"/>
                <a:gd name="T23" fmla="*/ 1220 h 1922"/>
                <a:gd name="T24" fmla="*/ 59 w 130"/>
                <a:gd name="T25" fmla="*/ 1278 h 1922"/>
                <a:gd name="T26" fmla="*/ 39 w 130"/>
                <a:gd name="T27" fmla="*/ 1307 h 1922"/>
                <a:gd name="T28" fmla="*/ 30 w 130"/>
                <a:gd name="T29" fmla="*/ 1337 h 1922"/>
                <a:gd name="T30" fmla="*/ 10 w 130"/>
                <a:gd name="T31" fmla="*/ 1395 h 1922"/>
                <a:gd name="T32" fmla="*/ 49 w 130"/>
                <a:gd name="T33" fmla="*/ 1532 h 1922"/>
                <a:gd name="T34" fmla="*/ 78 w 130"/>
                <a:gd name="T35" fmla="*/ 1639 h 1922"/>
                <a:gd name="T36" fmla="*/ 127 w 130"/>
                <a:gd name="T37" fmla="*/ 1756 h 1922"/>
                <a:gd name="T38" fmla="*/ 127 w 130"/>
                <a:gd name="T39"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922">
                  <a:moveTo>
                    <a:pt x="49" y="38"/>
                  </a:moveTo>
                  <a:cubicBezTo>
                    <a:pt x="16" y="136"/>
                    <a:pt x="69" y="0"/>
                    <a:pt x="10" y="87"/>
                  </a:cubicBezTo>
                  <a:cubicBezTo>
                    <a:pt x="3" y="98"/>
                    <a:pt x="3" y="113"/>
                    <a:pt x="0" y="126"/>
                  </a:cubicBezTo>
                  <a:cubicBezTo>
                    <a:pt x="8" y="188"/>
                    <a:pt x="5" y="194"/>
                    <a:pt x="20" y="243"/>
                  </a:cubicBezTo>
                  <a:cubicBezTo>
                    <a:pt x="26" y="263"/>
                    <a:pt x="33" y="282"/>
                    <a:pt x="39" y="302"/>
                  </a:cubicBezTo>
                  <a:cubicBezTo>
                    <a:pt x="42" y="312"/>
                    <a:pt x="49" y="331"/>
                    <a:pt x="49" y="331"/>
                  </a:cubicBezTo>
                  <a:cubicBezTo>
                    <a:pt x="55" y="364"/>
                    <a:pt x="69" y="396"/>
                    <a:pt x="69" y="429"/>
                  </a:cubicBezTo>
                  <a:cubicBezTo>
                    <a:pt x="69" y="436"/>
                    <a:pt x="52" y="545"/>
                    <a:pt x="49" y="556"/>
                  </a:cubicBezTo>
                  <a:cubicBezTo>
                    <a:pt x="43" y="582"/>
                    <a:pt x="37" y="608"/>
                    <a:pt x="30" y="634"/>
                  </a:cubicBezTo>
                  <a:cubicBezTo>
                    <a:pt x="25" y="654"/>
                    <a:pt x="10" y="692"/>
                    <a:pt x="10" y="692"/>
                  </a:cubicBezTo>
                  <a:cubicBezTo>
                    <a:pt x="53" y="822"/>
                    <a:pt x="91" y="949"/>
                    <a:pt x="118" y="1083"/>
                  </a:cubicBezTo>
                  <a:cubicBezTo>
                    <a:pt x="117" y="1096"/>
                    <a:pt x="116" y="1187"/>
                    <a:pt x="98" y="1220"/>
                  </a:cubicBezTo>
                  <a:cubicBezTo>
                    <a:pt x="87" y="1240"/>
                    <a:pt x="72" y="1259"/>
                    <a:pt x="59" y="1278"/>
                  </a:cubicBezTo>
                  <a:cubicBezTo>
                    <a:pt x="52" y="1288"/>
                    <a:pt x="39" y="1307"/>
                    <a:pt x="39" y="1307"/>
                  </a:cubicBezTo>
                  <a:cubicBezTo>
                    <a:pt x="36" y="1317"/>
                    <a:pt x="33" y="1327"/>
                    <a:pt x="30" y="1337"/>
                  </a:cubicBezTo>
                  <a:cubicBezTo>
                    <a:pt x="24" y="1356"/>
                    <a:pt x="10" y="1395"/>
                    <a:pt x="10" y="1395"/>
                  </a:cubicBezTo>
                  <a:cubicBezTo>
                    <a:pt x="20" y="1442"/>
                    <a:pt x="36" y="1486"/>
                    <a:pt x="49" y="1532"/>
                  </a:cubicBezTo>
                  <a:cubicBezTo>
                    <a:pt x="59" y="1568"/>
                    <a:pt x="62" y="1606"/>
                    <a:pt x="78" y="1639"/>
                  </a:cubicBezTo>
                  <a:cubicBezTo>
                    <a:pt x="95" y="1674"/>
                    <a:pt x="125" y="1715"/>
                    <a:pt x="127" y="1756"/>
                  </a:cubicBezTo>
                  <a:cubicBezTo>
                    <a:pt x="130" y="1811"/>
                    <a:pt x="127" y="1867"/>
                    <a:pt x="127" y="1922"/>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29" name="Oval 9">
              <a:extLst>
                <a:ext uri="{FF2B5EF4-FFF2-40B4-BE49-F238E27FC236}">
                  <a16:creationId xmlns:a16="http://schemas.microsoft.com/office/drawing/2014/main" id="{02CDA198-86BB-4905-AA55-31DFFE9C924C}"/>
                </a:ext>
              </a:extLst>
            </p:cNvPr>
            <p:cNvSpPr>
              <a:spLocks noChangeArrowheads="1"/>
            </p:cNvSpPr>
            <p:nvPr/>
          </p:nvSpPr>
          <p:spPr bwMode="auto">
            <a:xfrm>
              <a:off x="3964" y="1319"/>
              <a:ext cx="56" cy="5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144" name="Group 24">
            <a:extLst>
              <a:ext uri="{FF2B5EF4-FFF2-40B4-BE49-F238E27FC236}">
                <a16:creationId xmlns:a16="http://schemas.microsoft.com/office/drawing/2014/main" id="{3D499843-E5EE-434B-8F94-7A9C62F9692A}"/>
              </a:ext>
            </a:extLst>
          </p:cNvPr>
          <p:cNvGrpSpPr>
            <a:grpSpLocks/>
          </p:cNvGrpSpPr>
          <p:nvPr/>
        </p:nvGrpSpPr>
        <p:grpSpPr bwMode="auto">
          <a:xfrm>
            <a:off x="7183438" y="1520825"/>
            <a:ext cx="190500" cy="2306638"/>
            <a:chOff x="4525" y="958"/>
            <a:chExt cx="120" cy="1453"/>
          </a:xfrm>
        </p:grpSpPr>
        <p:sp>
          <p:nvSpPr>
            <p:cNvPr id="133128" name="Freeform 8">
              <a:extLst>
                <a:ext uri="{FF2B5EF4-FFF2-40B4-BE49-F238E27FC236}">
                  <a16:creationId xmlns:a16="http://schemas.microsoft.com/office/drawing/2014/main" id="{822BC2CB-5FA5-4FC9-81DC-8B92509DDF57}"/>
                </a:ext>
              </a:extLst>
            </p:cNvPr>
            <p:cNvSpPr>
              <a:spLocks/>
            </p:cNvSpPr>
            <p:nvPr/>
          </p:nvSpPr>
          <p:spPr bwMode="auto">
            <a:xfrm>
              <a:off x="4525" y="958"/>
              <a:ext cx="120" cy="1453"/>
            </a:xfrm>
            <a:custGeom>
              <a:avLst/>
              <a:gdLst>
                <a:gd name="T0" fmla="*/ 49 w 130"/>
                <a:gd name="T1" fmla="*/ 38 h 1922"/>
                <a:gd name="T2" fmla="*/ 10 w 130"/>
                <a:gd name="T3" fmla="*/ 87 h 1922"/>
                <a:gd name="T4" fmla="*/ 0 w 130"/>
                <a:gd name="T5" fmla="*/ 126 h 1922"/>
                <a:gd name="T6" fmla="*/ 20 w 130"/>
                <a:gd name="T7" fmla="*/ 243 h 1922"/>
                <a:gd name="T8" fmla="*/ 39 w 130"/>
                <a:gd name="T9" fmla="*/ 302 h 1922"/>
                <a:gd name="T10" fmla="*/ 49 w 130"/>
                <a:gd name="T11" fmla="*/ 331 h 1922"/>
                <a:gd name="T12" fmla="*/ 69 w 130"/>
                <a:gd name="T13" fmla="*/ 429 h 1922"/>
                <a:gd name="T14" fmla="*/ 49 w 130"/>
                <a:gd name="T15" fmla="*/ 556 h 1922"/>
                <a:gd name="T16" fmla="*/ 30 w 130"/>
                <a:gd name="T17" fmla="*/ 634 h 1922"/>
                <a:gd name="T18" fmla="*/ 10 w 130"/>
                <a:gd name="T19" fmla="*/ 692 h 1922"/>
                <a:gd name="T20" fmla="*/ 118 w 130"/>
                <a:gd name="T21" fmla="*/ 1083 h 1922"/>
                <a:gd name="T22" fmla="*/ 98 w 130"/>
                <a:gd name="T23" fmla="*/ 1220 h 1922"/>
                <a:gd name="T24" fmla="*/ 59 w 130"/>
                <a:gd name="T25" fmla="*/ 1278 h 1922"/>
                <a:gd name="T26" fmla="*/ 39 w 130"/>
                <a:gd name="T27" fmla="*/ 1307 h 1922"/>
                <a:gd name="T28" fmla="*/ 30 w 130"/>
                <a:gd name="T29" fmla="*/ 1337 h 1922"/>
                <a:gd name="T30" fmla="*/ 10 w 130"/>
                <a:gd name="T31" fmla="*/ 1395 h 1922"/>
                <a:gd name="T32" fmla="*/ 49 w 130"/>
                <a:gd name="T33" fmla="*/ 1532 h 1922"/>
                <a:gd name="T34" fmla="*/ 78 w 130"/>
                <a:gd name="T35" fmla="*/ 1639 h 1922"/>
                <a:gd name="T36" fmla="*/ 127 w 130"/>
                <a:gd name="T37" fmla="*/ 1756 h 1922"/>
                <a:gd name="T38" fmla="*/ 127 w 130"/>
                <a:gd name="T39"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922">
                  <a:moveTo>
                    <a:pt x="49" y="38"/>
                  </a:moveTo>
                  <a:cubicBezTo>
                    <a:pt x="16" y="136"/>
                    <a:pt x="69" y="0"/>
                    <a:pt x="10" y="87"/>
                  </a:cubicBezTo>
                  <a:cubicBezTo>
                    <a:pt x="3" y="98"/>
                    <a:pt x="3" y="113"/>
                    <a:pt x="0" y="126"/>
                  </a:cubicBezTo>
                  <a:cubicBezTo>
                    <a:pt x="8" y="188"/>
                    <a:pt x="5" y="194"/>
                    <a:pt x="20" y="243"/>
                  </a:cubicBezTo>
                  <a:cubicBezTo>
                    <a:pt x="26" y="263"/>
                    <a:pt x="33" y="282"/>
                    <a:pt x="39" y="302"/>
                  </a:cubicBezTo>
                  <a:cubicBezTo>
                    <a:pt x="42" y="312"/>
                    <a:pt x="49" y="331"/>
                    <a:pt x="49" y="331"/>
                  </a:cubicBezTo>
                  <a:cubicBezTo>
                    <a:pt x="55" y="364"/>
                    <a:pt x="69" y="396"/>
                    <a:pt x="69" y="429"/>
                  </a:cubicBezTo>
                  <a:cubicBezTo>
                    <a:pt x="69" y="436"/>
                    <a:pt x="52" y="545"/>
                    <a:pt x="49" y="556"/>
                  </a:cubicBezTo>
                  <a:cubicBezTo>
                    <a:pt x="43" y="582"/>
                    <a:pt x="37" y="608"/>
                    <a:pt x="30" y="634"/>
                  </a:cubicBezTo>
                  <a:cubicBezTo>
                    <a:pt x="25" y="654"/>
                    <a:pt x="10" y="692"/>
                    <a:pt x="10" y="692"/>
                  </a:cubicBezTo>
                  <a:cubicBezTo>
                    <a:pt x="53" y="822"/>
                    <a:pt x="91" y="949"/>
                    <a:pt x="118" y="1083"/>
                  </a:cubicBezTo>
                  <a:cubicBezTo>
                    <a:pt x="117" y="1096"/>
                    <a:pt x="116" y="1187"/>
                    <a:pt x="98" y="1220"/>
                  </a:cubicBezTo>
                  <a:cubicBezTo>
                    <a:pt x="87" y="1240"/>
                    <a:pt x="72" y="1259"/>
                    <a:pt x="59" y="1278"/>
                  </a:cubicBezTo>
                  <a:cubicBezTo>
                    <a:pt x="52" y="1288"/>
                    <a:pt x="39" y="1307"/>
                    <a:pt x="39" y="1307"/>
                  </a:cubicBezTo>
                  <a:cubicBezTo>
                    <a:pt x="36" y="1317"/>
                    <a:pt x="33" y="1327"/>
                    <a:pt x="30" y="1337"/>
                  </a:cubicBezTo>
                  <a:cubicBezTo>
                    <a:pt x="24" y="1356"/>
                    <a:pt x="10" y="1395"/>
                    <a:pt x="10" y="1395"/>
                  </a:cubicBezTo>
                  <a:cubicBezTo>
                    <a:pt x="20" y="1442"/>
                    <a:pt x="36" y="1486"/>
                    <a:pt x="49" y="1532"/>
                  </a:cubicBezTo>
                  <a:cubicBezTo>
                    <a:pt x="59" y="1568"/>
                    <a:pt x="62" y="1606"/>
                    <a:pt x="78" y="1639"/>
                  </a:cubicBezTo>
                  <a:cubicBezTo>
                    <a:pt x="95" y="1674"/>
                    <a:pt x="125" y="1715"/>
                    <a:pt x="127" y="1756"/>
                  </a:cubicBezTo>
                  <a:cubicBezTo>
                    <a:pt x="130" y="1811"/>
                    <a:pt x="127" y="1867"/>
                    <a:pt x="127" y="1922"/>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30" name="Oval 10">
              <a:extLst>
                <a:ext uri="{FF2B5EF4-FFF2-40B4-BE49-F238E27FC236}">
                  <a16:creationId xmlns:a16="http://schemas.microsoft.com/office/drawing/2014/main" id="{1CD10983-F876-4A75-B603-7C9C2EF895C8}"/>
                </a:ext>
              </a:extLst>
            </p:cNvPr>
            <p:cNvSpPr>
              <a:spLocks noChangeArrowheads="1"/>
            </p:cNvSpPr>
            <p:nvPr/>
          </p:nvSpPr>
          <p:spPr bwMode="auto">
            <a:xfrm>
              <a:off x="4547" y="1337"/>
              <a:ext cx="56" cy="5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145" name="Group 25">
            <a:extLst>
              <a:ext uri="{FF2B5EF4-FFF2-40B4-BE49-F238E27FC236}">
                <a16:creationId xmlns:a16="http://schemas.microsoft.com/office/drawing/2014/main" id="{4E19A1F9-1D95-449A-90F8-1C522FA348DD}"/>
              </a:ext>
            </a:extLst>
          </p:cNvPr>
          <p:cNvGrpSpPr>
            <a:grpSpLocks/>
          </p:cNvGrpSpPr>
          <p:nvPr/>
        </p:nvGrpSpPr>
        <p:grpSpPr bwMode="auto">
          <a:xfrm>
            <a:off x="7781925" y="1636713"/>
            <a:ext cx="206375" cy="3051175"/>
            <a:chOff x="4902" y="1031"/>
            <a:chExt cx="130" cy="1922"/>
          </a:xfrm>
        </p:grpSpPr>
        <p:sp>
          <p:nvSpPr>
            <p:cNvPr id="133126" name="Freeform 6">
              <a:extLst>
                <a:ext uri="{FF2B5EF4-FFF2-40B4-BE49-F238E27FC236}">
                  <a16:creationId xmlns:a16="http://schemas.microsoft.com/office/drawing/2014/main" id="{7EF1601E-4E47-4FB3-B2DF-0BD488A6273C}"/>
                </a:ext>
              </a:extLst>
            </p:cNvPr>
            <p:cNvSpPr>
              <a:spLocks/>
            </p:cNvSpPr>
            <p:nvPr/>
          </p:nvSpPr>
          <p:spPr bwMode="auto">
            <a:xfrm flipH="1">
              <a:off x="4902" y="1031"/>
              <a:ext cx="130" cy="1922"/>
            </a:xfrm>
            <a:custGeom>
              <a:avLst/>
              <a:gdLst>
                <a:gd name="T0" fmla="*/ 49 w 130"/>
                <a:gd name="T1" fmla="*/ 38 h 1922"/>
                <a:gd name="T2" fmla="*/ 10 w 130"/>
                <a:gd name="T3" fmla="*/ 87 h 1922"/>
                <a:gd name="T4" fmla="*/ 0 w 130"/>
                <a:gd name="T5" fmla="*/ 126 h 1922"/>
                <a:gd name="T6" fmla="*/ 20 w 130"/>
                <a:gd name="T7" fmla="*/ 243 h 1922"/>
                <a:gd name="T8" fmla="*/ 39 w 130"/>
                <a:gd name="T9" fmla="*/ 302 h 1922"/>
                <a:gd name="T10" fmla="*/ 49 w 130"/>
                <a:gd name="T11" fmla="*/ 331 h 1922"/>
                <a:gd name="T12" fmla="*/ 69 w 130"/>
                <a:gd name="T13" fmla="*/ 429 h 1922"/>
                <a:gd name="T14" fmla="*/ 49 w 130"/>
                <a:gd name="T15" fmla="*/ 556 h 1922"/>
                <a:gd name="T16" fmla="*/ 30 w 130"/>
                <a:gd name="T17" fmla="*/ 634 h 1922"/>
                <a:gd name="T18" fmla="*/ 10 w 130"/>
                <a:gd name="T19" fmla="*/ 692 h 1922"/>
                <a:gd name="T20" fmla="*/ 118 w 130"/>
                <a:gd name="T21" fmla="*/ 1083 h 1922"/>
                <a:gd name="T22" fmla="*/ 98 w 130"/>
                <a:gd name="T23" fmla="*/ 1220 h 1922"/>
                <a:gd name="T24" fmla="*/ 59 w 130"/>
                <a:gd name="T25" fmla="*/ 1278 h 1922"/>
                <a:gd name="T26" fmla="*/ 39 w 130"/>
                <a:gd name="T27" fmla="*/ 1307 h 1922"/>
                <a:gd name="T28" fmla="*/ 30 w 130"/>
                <a:gd name="T29" fmla="*/ 1337 h 1922"/>
                <a:gd name="T30" fmla="*/ 10 w 130"/>
                <a:gd name="T31" fmla="*/ 1395 h 1922"/>
                <a:gd name="T32" fmla="*/ 49 w 130"/>
                <a:gd name="T33" fmla="*/ 1532 h 1922"/>
                <a:gd name="T34" fmla="*/ 78 w 130"/>
                <a:gd name="T35" fmla="*/ 1639 h 1922"/>
                <a:gd name="T36" fmla="*/ 127 w 130"/>
                <a:gd name="T37" fmla="*/ 1756 h 1922"/>
                <a:gd name="T38" fmla="*/ 127 w 130"/>
                <a:gd name="T39"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922">
                  <a:moveTo>
                    <a:pt x="49" y="38"/>
                  </a:moveTo>
                  <a:cubicBezTo>
                    <a:pt x="16" y="136"/>
                    <a:pt x="69" y="0"/>
                    <a:pt x="10" y="87"/>
                  </a:cubicBezTo>
                  <a:cubicBezTo>
                    <a:pt x="3" y="98"/>
                    <a:pt x="3" y="113"/>
                    <a:pt x="0" y="126"/>
                  </a:cubicBezTo>
                  <a:cubicBezTo>
                    <a:pt x="8" y="188"/>
                    <a:pt x="5" y="194"/>
                    <a:pt x="20" y="243"/>
                  </a:cubicBezTo>
                  <a:cubicBezTo>
                    <a:pt x="26" y="263"/>
                    <a:pt x="33" y="282"/>
                    <a:pt x="39" y="302"/>
                  </a:cubicBezTo>
                  <a:cubicBezTo>
                    <a:pt x="42" y="312"/>
                    <a:pt x="49" y="331"/>
                    <a:pt x="49" y="331"/>
                  </a:cubicBezTo>
                  <a:cubicBezTo>
                    <a:pt x="55" y="364"/>
                    <a:pt x="69" y="396"/>
                    <a:pt x="69" y="429"/>
                  </a:cubicBezTo>
                  <a:cubicBezTo>
                    <a:pt x="69" y="436"/>
                    <a:pt x="52" y="545"/>
                    <a:pt x="49" y="556"/>
                  </a:cubicBezTo>
                  <a:cubicBezTo>
                    <a:pt x="43" y="582"/>
                    <a:pt x="37" y="608"/>
                    <a:pt x="30" y="634"/>
                  </a:cubicBezTo>
                  <a:cubicBezTo>
                    <a:pt x="25" y="654"/>
                    <a:pt x="10" y="692"/>
                    <a:pt x="10" y="692"/>
                  </a:cubicBezTo>
                  <a:cubicBezTo>
                    <a:pt x="53" y="822"/>
                    <a:pt x="91" y="949"/>
                    <a:pt x="118" y="1083"/>
                  </a:cubicBezTo>
                  <a:cubicBezTo>
                    <a:pt x="117" y="1096"/>
                    <a:pt x="116" y="1187"/>
                    <a:pt x="98" y="1220"/>
                  </a:cubicBezTo>
                  <a:cubicBezTo>
                    <a:pt x="87" y="1240"/>
                    <a:pt x="72" y="1259"/>
                    <a:pt x="59" y="1278"/>
                  </a:cubicBezTo>
                  <a:cubicBezTo>
                    <a:pt x="52" y="1288"/>
                    <a:pt x="39" y="1307"/>
                    <a:pt x="39" y="1307"/>
                  </a:cubicBezTo>
                  <a:cubicBezTo>
                    <a:pt x="36" y="1317"/>
                    <a:pt x="33" y="1327"/>
                    <a:pt x="30" y="1337"/>
                  </a:cubicBezTo>
                  <a:cubicBezTo>
                    <a:pt x="24" y="1356"/>
                    <a:pt x="10" y="1395"/>
                    <a:pt x="10" y="1395"/>
                  </a:cubicBezTo>
                  <a:cubicBezTo>
                    <a:pt x="20" y="1442"/>
                    <a:pt x="36" y="1486"/>
                    <a:pt x="49" y="1532"/>
                  </a:cubicBezTo>
                  <a:cubicBezTo>
                    <a:pt x="59" y="1568"/>
                    <a:pt x="62" y="1606"/>
                    <a:pt x="78" y="1639"/>
                  </a:cubicBezTo>
                  <a:cubicBezTo>
                    <a:pt x="95" y="1674"/>
                    <a:pt x="125" y="1715"/>
                    <a:pt x="127" y="1756"/>
                  </a:cubicBezTo>
                  <a:cubicBezTo>
                    <a:pt x="130" y="1811"/>
                    <a:pt x="127" y="1867"/>
                    <a:pt x="127" y="1922"/>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31" name="Oval 11">
              <a:extLst>
                <a:ext uri="{FF2B5EF4-FFF2-40B4-BE49-F238E27FC236}">
                  <a16:creationId xmlns:a16="http://schemas.microsoft.com/office/drawing/2014/main" id="{B5B545F0-F3ED-450E-9504-7122627CC11A}"/>
                </a:ext>
              </a:extLst>
            </p:cNvPr>
            <p:cNvSpPr>
              <a:spLocks noChangeArrowheads="1"/>
            </p:cNvSpPr>
            <p:nvPr/>
          </p:nvSpPr>
          <p:spPr bwMode="auto">
            <a:xfrm>
              <a:off x="4944" y="1520"/>
              <a:ext cx="56" cy="5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141" name="Group 21">
            <a:extLst>
              <a:ext uri="{FF2B5EF4-FFF2-40B4-BE49-F238E27FC236}">
                <a16:creationId xmlns:a16="http://schemas.microsoft.com/office/drawing/2014/main" id="{6D69435F-8AB6-482B-96F5-5D88BD7B417F}"/>
              </a:ext>
            </a:extLst>
          </p:cNvPr>
          <p:cNvGrpSpPr>
            <a:grpSpLocks/>
          </p:cNvGrpSpPr>
          <p:nvPr/>
        </p:nvGrpSpPr>
        <p:grpSpPr bwMode="auto">
          <a:xfrm>
            <a:off x="5532438" y="1473200"/>
            <a:ext cx="206375" cy="3051175"/>
            <a:chOff x="3485" y="928"/>
            <a:chExt cx="130" cy="1922"/>
          </a:xfrm>
        </p:grpSpPr>
        <p:sp>
          <p:nvSpPr>
            <p:cNvPr id="133125" name="Freeform 5">
              <a:extLst>
                <a:ext uri="{FF2B5EF4-FFF2-40B4-BE49-F238E27FC236}">
                  <a16:creationId xmlns:a16="http://schemas.microsoft.com/office/drawing/2014/main" id="{BC01D429-05F1-46C1-82DC-8985A17D8089}"/>
                </a:ext>
              </a:extLst>
            </p:cNvPr>
            <p:cNvSpPr>
              <a:spLocks/>
            </p:cNvSpPr>
            <p:nvPr/>
          </p:nvSpPr>
          <p:spPr bwMode="auto">
            <a:xfrm>
              <a:off x="3485" y="928"/>
              <a:ext cx="130" cy="1922"/>
            </a:xfrm>
            <a:custGeom>
              <a:avLst/>
              <a:gdLst>
                <a:gd name="T0" fmla="*/ 49 w 130"/>
                <a:gd name="T1" fmla="*/ 38 h 1922"/>
                <a:gd name="T2" fmla="*/ 10 w 130"/>
                <a:gd name="T3" fmla="*/ 87 h 1922"/>
                <a:gd name="T4" fmla="*/ 0 w 130"/>
                <a:gd name="T5" fmla="*/ 126 h 1922"/>
                <a:gd name="T6" fmla="*/ 20 w 130"/>
                <a:gd name="T7" fmla="*/ 243 h 1922"/>
                <a:gd name="T8" fmla="*/ 39 w 130"/>
                <a:gd name="T9" fmla="*/ 302 h 1922"/>
                <a:gd name="T10" fmla="*/ 49 w 130"/>
                <a:gd name="T11" fmla="*/ 331 h 1922"/>
                <a:gd name="T12" fmla="*/ 69 w 130"/>
                <a:gd name="T13" fmla="*/ 429 h 1922"/>
                <a:gd name="T14" fmla="*/ 49 w 130"/>
                <a:gd name="T15" fmla="*/ 556 h 1922"/>
                <a:gd name="T16" fmla="*/ 30 w 130"/>
                <a:gd name="T17" fmla="*/ 634 h 1922"/>
                <a:gd name="T18" fmla="*/ 10 w 130"/>
                <a:gd name="T19" fmla="*/ 692 h 1922"/>
                <a:gd name="T20" fmla="*/ 118 w 130"/>
                <a:gd name="T21" fmla="*/ 1083 h 1922"/>
                <a:gd name="T22" fmla="*/ 98 w 130"/>
                <a:gd name="T23" fmla="*/ 1220 h 1922"/>
                <a:gd name="T24" fmla="*/ 59 w 130"/>
                <a:gd name="T25" fmla="*/ 1278 h 1922"/>
                <a:gd name="T26" fmla="*/ 39 w 130"/>
                <a:gd name="T27" fmla="*/ 1307 h 1922"/>
                <a:gd name="T28" fmla="*/ 30 w 130"/>
                <a:gd name="T29" fmla="*/ 1337 h 1922"/>
                <a:gd name="T30" fmla="*/ 10 w 130"/>
                <a:gd name="T31" fmla="*/ 1395 h 1922"/>
                <a:gd name="T32" fmla="*/ 49 w 130"/>
                <a:gd name="T33" fmla="*/ 1532 h 1922"/>
                <a:gd name="T34" fmla="*/ 78 w 130"/>
                <a:gd name="T35" fmla="*/ 1639 h 1922"/>
                <a:gd name="T36" fmla="*/ 127 w 130"/>
                <a:gd name="T37" fmla="*/ 1756 h 1922"/>
                <a:gd name="T38" fmla="*/ 127 w 130"/>
                <a:gd name="T39"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922">
                  <a:moveTo>
                    <a:pt x="49" y="38"/>
                  </a:moveTo>
                  <a:cubicBezTo>
                    <a:pt x="16" y="136"/>
                    <a:pt x="69" y="0"/>
                    <a:pt x="10" y="87"/>
                  </a:cubicBezTo>
                  <a:cubicBezTo>
                    <a:pt x="3" y="98"/>
                    <a:pt x="3" y="113"/>
                    <a:pt x="0" y="126"/>
                  </a:cubicBezTo>
                  <a:cubicBezTo>
                    <a:pt x="8" y="188"/>
                    <a:pt x="5" y="194"/>
                    <a:pt x="20" y="243"/>
                  </a:cubicBezTo>
                  <a:cubicBezTo>
                    <a:pt x="26" y="263"/>
                    <a:pt x="33" y="282"/>
                    <a:pt x="39" y="302"/>
                  </a:cubicBezTo>
                  <a:cubicBezTo>
                    <a:pt x="42" y="312"/>
                    <a:pt x="49" y="331"/>
                    <a:pt x="49" y="331"/>
                  </a:cubicBezTo>
                  <a:cubicBezTo>
                    <a:pt x="55" y="364"/>
                    <a:pt x="69" y="396"/>
                    <a:pt x="69" y="429"/>
                  </a:cubicBezTo>
                  <a:cubicBezTo>
                    <a:pt x="69" y="436"/>
                    <a:pt x="52" y="545"/>
                    <a:pt x="49" y="556"/>
                  </a:cubicBezTo>
                  <a:cubicBezTo>
                    <a:pt x="43" y="582"/>
                    <a:pt x="37" y="608"/>
                    <a:pt x="30" y="634"/>
                  </a:cubicBezTo>
                  <a:cubicBezTo>
                    <a:pt x="25" y="654"/>
                    <a:pt x="10" y="692"/>
                    <a:pt x="10" y="692"/>
                  </a:cubicBezTo>
                  <a:cubicBezTo>
                    <a:pt x="53" y="822"/>
                    <a:pt x="91" y="949"/>
                    <a:pt x="118" y="1083"/>
                  </a:cubicBezTo>
                  <a:cubicBezTo>
                    <a:pt x="117" y="1096"/>
                    <a:pt x="116" y="1187"/>
                    <a:pt x="98" y="1220"/>
                  </a:cubicBezTo>
                  <a:cubicBezTo>
                    <a:pt x="87" y="1240"/>
                    <a:pt x="72" y="1259"/>
                    <a:pt x="59" y="1278"/>
                  </a:cubicBezTo>
                  <a:cubicBezTo>
                    <a:pt x="52" y="1288"/>
                    <a:pt x="39" y="1307"/>
                    <a:pt x="39" y="1307"/>
                  </a:cubicBezTo>
                  <a:cubicBezTo>
                    <a:pt x="36" y="1317"/>
                    <a:pt x="33" y="1327"/>
                    <a:pt x="30" y="1337"/>
                  </a:cubicBezTo>
                  <a:cubicBezTo>
                    <a:pt x="24" y="1356"/>
                    <a:pt x="10" y="1395"/>
                    <a:pt x="10" y="1395"/>
                  </a:cubicBezTo>
                  <a:cubicBezTo>
                    <a:pt x="20" y="1442"/>
                    <a:pt x="36" y="1486"/>
                    <a:pt x="49" y="1532"/>
                  </a:cubicBezTo>
                  <a:cubicBezTo>
                    <a:pt x="59" y="1568"/>
                    <a:pt x="62" y="1606"/>
                    <a:pt x="78" y="1639"/>
                  </a:cubicBezTo>
                  <a:cubicBezTo>
                    <a:pt x="95" y="1674"/>
                    <a:pt x="125" y="1715"/>
                    <a:pt x="127" y="1756"/>
                  </a:cubicBezTo>
                  <a:cubicBezTo>
                    <a:pt x="130" y="1811"/>
                    <a:pt x="127" y="1867"/>
                    <a:pt x="127" y="1922"/>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33" name="Oval 13">
              <a:extLst>
                <a:ext uri="{FF2B5EF4-FFF2-40B4-BE49-F238E27FC236}">
                  <a16:creationId xmlns:a16="http://schemas.microsoft.com/office/drawing/2014/main" id="{827C0278-F911-4E90-B660-10CA07BEB81F}"/>
                </a:ext>
              </a:extLst>
            </p:cNvPr>
            <p:cNvSpPr>
              <a:spLocks noChangeArrowheads="1"/>
            </p:cNvSpPr>
            <p:nvPr/>
          </p:nvSpPr>
          <p:spPr bwMode="auto">
            <a:xfrm>
              <a:off x="3518" y="1343"/>
              <a:ext cx="56" cy="5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134" name="Oval 14">
            <a:extLst>
              <a:ext uri="{FF2B5EF4-FFF2-40B4-BE49-F238E27FC236}">
                <a16:creationId xmlns:a16="http://schemas.microsoft.com/office/drawing/2014/main" id="{BC0A1104-37FC-4A60-B06B-4711B3A31720}"/>
              </a:ext>
            </a:extLst>
          </p:cNvPr>
          <p:cNvSpPr>
            <a:spLocks noChangeArrowheads="1"/>
          </p:cNvSpPr>
          <p:nvPr/>
        </p:nvSpPr>
        <p:spPr bwMode="auto">
          <a:xfrm>
            <a:off x="6061075" y="3284538"/>
            <a:ext cx="1177925" cy="279400"/>
          </a:xfrm>
          <a:prstGeom prst="ellipse">
            <a:avLst/>
          </a:prstGeom>
          <a:blipFill dpi="0" rotWithShape="1">
            <a:blip r:embed="rId3"/>
            <a:srcRect/>
            <a:tile tx="0" ty="0" sx="100000" sy="100000" flip="none" algn="tl"/>
          </a:blipFill>
          <a:ln w="12700">
            <a:round/>
            <a:headEnd/>
            <a:tailEnd/>
          </a:ln>
          <a:effectLst/>
          <a:scene3d>
            <a:camera prst="legacyPerspectiveRight">
              <a:rot lat="1500000" lon="1500000" rev="0"/>
            </a:camera>
            <a:lightRig rig="legacyFlat2" dir="b"/>
          </a:scene3d>
          <a:sp3d extrusionH="887400" prstMaterial="legacyMatte">
            <a:bevelT w="13500" h="13500" prst="angle"/>
            <a:bevelB w="13500" h="13500" prst="angle"/>
            <a:extrusionClr>
              <a:srgbClr val="996600"/>
            </a:extrusionClr>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nvGrpSpPr>
          <p:cNvPr id="133143" name="Group 23">
            <a:extLst>
              <a:ext uri="{FF2B5EF4-FFF2-40B4-BE49-F238E27FC236}">
                <a16:creationId xmlns:a16="http://schemas.microsoft.com/office/drawing/2014/main" id="{1495D3AF-42BF-40F0-B1E4-E5101E3A75B0}"/>
              </a:ext>
            </a:extLst>
          </p:cNvPr>
          <p:cNvGrpSpPr>
            <a:grpSpLocks/>
          </p:cNvGrpSpPr>
          <p:nvPr/>
        </p:nvGrpSpPr>
        <p:grpSpPr bwMode="auto">
          <a:xfrm>
            <a:off x="6769100" y="1731963"/>
            <a:ext cx="206375" cy="3051175"/>
            <a:chOff x="4264" y="1091"/>
            <a:chExt cx="130" cy="1922"/>
          </a:xfrm>
        </p:grpSpPr>
        <p:sp>
          <p:nvSpPr>
            <p:cNvPr id="133132" name="Oval 12">
              <a:extLst>
                <a:ext uri="{FF2B5EF4-FFF2-40B4-BE49-F238E27FC236}">
                  <a16:creationId xmlns:a16="http://schemas.microsoft.com/office/drawing/2014/main" id="{B4D93C80-A250-45E7-B443-20D8068A8343}"/>
                </a:ext>
              </a:extLst>
            </p:cNvPr>
            <p:cNvSpPr>
              <a:spLocks noChangeArrowheads="1"/>
            </p:cNvSpPr>
            <p:nvPr/>
          </p:nvSpPr>
          <p:spPr bwMode="auto">
            <a:xfrm>
              <a:off x="4307" y="1490"/>
              <a:ext cx="56" cy="5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35" name="Freeform 15">
              <a:extLst>
                <a:ext uri="{FF2B5EF4-FFF2-40B4-BE49-F238E27FC236}">
                  <a16:creationId xmlns:a16="http://schemas.microsoft.com/office/drawing/2014/main" id="{64DB5B1A-60A6-4CCA-8C74-9B9373E474B1}"/>
                </a:ext>
              </a:extLst>
            </p:cNvPr>
            <p:cNvSpPr>
              <a:spLocks/>
            </p:cNvSpPr>
            <p:nvPr/>
          </p:nvSpPr>
          <p:spPr bwMode="auto">
            <a:xfrm>
              <a:off x="4264" y="1091"/>
              <a:ext cx="130" cy="1922"/>
            </a:xfrm>
            <a:custGeom>
              <a:avLst/>
              <a:gdLst>
                <a:gd name="T0" fmla="*/ 49 w 130"/>
                <a:gd name="T1" fmla="*/ 38 h 1922"/>
                <a:gd name="T2" fmla="*/ 10 w 130"/>
                <a:gd name="T3" fmla="*/ 87 h 1922"/>
                <a:gd name="T4" fmla="*/ 0 w 130"/>
                <a:gd name="T5" fmla="*/ 126 h 1922"/>
                <a:gd name="T6" fmla="*/ 20 w 130"/>
                <a:gd name="T7" fmla="*/ 243 h 1922"/>
                <a:gd name="T8" fmla="*/ 39 w 130"/>
                <a:gd name="T9" fmla="*/ 302 h 1922"/>
                <a:gd name="T10" fmla="*/ 49 w 130"/>
                <a:gd name="T11" fmla="*/ 331 h 1922"/>
                <a:gd name="T12" fmla="*/ 69 w 130"/>
                <a:gd name="T13" fmla="*/ 429 h 1922"/>
                <a:gd name="T14" fmla="*/ 49 w 130"/>
                <a:gd name="T15" fmla="*/ 556 h 1922"/>
                <a:gd name="T16" fmla="*/ 30 w 130"/>
                <a:gd name="T17" fmla="*/ 634 h 1922"/>
                <a:gd name="T18" fmla="*/ 10 w 130"/>
                <a:gd name="T19" fmla="*/ 692 h 1922"/>
                <a:gd name="T20" fmla="*/ 118 w 130"/>
                <a:gd name="T21" fmla="*/ 1083 h 1922"/>
                <a:gd name="T22" fmla="*/ 98 w 130"/>
                <a:gd name="T23" fmla="*/ 1220 h 1922"/>
                <a:gd name="T24" fmla="*/ 59 w 130"/>
                <a:gd name="T25" fmla="*/ 1278 h 1922"/>
                <a:gd name="T26" fmla="*/ 39 w 130"/>
                <a:gd name="T27" fmla="*/ 1307 h 1922"/>
                <a:gd name="T28" fmla="*/ 30 w 130"/>
                <a:gd name="T29" fmla="*/ 1337 h 1922"/>
                <a:gd name="T30" fmla="*/ 10 w 130"/>
                <a:gd name="T31" fmla="*/ 1395 h 1922"/>
                <a:gd name="T32" fmla="*/ 49 w 130"/>
                <a:gd name="T33" fmla="*/ 1532 h 1922"/>
                <a:gd name="T34" fmla="*/ 78 w 130"/>
                <a:gd name="T35" fmla="*/ 1639 h 1922"/>
                <a:gd name="T36" fmla="*/ 127 w 130"/>
                <a:gd name="T37" fmla="*/ 1756 h 1922"/>
                <a:gd name="T38" fmla="*/ 127 w 130"/>
                <a:gd name="T39"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922">
                  <a:moveTo>
                    <a:pt x="49" y="38"/>
                  </a:moveTo>
                  <a:cubicBezTo>
                    <a:pt x="16" y="136"/>
                    <a:pt x="69" y="0"/>
                    <a:pt x="10" y="87"/>
                  </a:cubicBezTo>
                  <a:cubicBezTo>
                    <a:pt x="3" y="98"/>
                    <a:pt x="3" y="113"/>
                    <a:pt x="0" y="126"/>
                  </a:cubicBezTo>
                  <a:cubicBezTo>
                    <a:pt x="8" y="188"/>
                    <a:pt x="5" y="194"/>
                    <a:pt x="20" y="243"/>
                  </a:cubicBezTo>
                  <a:cubicBezTo>
                    <a:pt x="26" y="263"/>
                    <a:pt x="33" y="282"/>
                    <a:pt x="39" y="302"/>
                  </a:cubicBezTo>
                  <a:cubicBezTo>
                    <a:pt x="42" y="312"/>
                    <a:pt x="49" y="331"/>
                    <a:pt x="49" y="331"/>
                  </a:cubicBezTo>
                  <a:cubicBezTo>
                    <a:pt x="55" y="364"/>
                    <a:pt x="69" y="396"/>
                    <a:pt x="69" y="429"/>
                  </a:cubicBezTo>
                  <a:cubicBezTo>
                    <a:pt x="69" y="436"/>
                    <a:pt x="52" y="545"/>
                    <a:pt x="49" y="556"/>
                  </a:cubicBezTo>
                  <a:cubicBezTo>
                    <a:pt x="43" y="582"/>
                    <a:pt x="37" y="608"/>
                    <a:pt x="30" y="634"/>
                  </a:cubicBezTo>
                  <a:cubicBezTo>
                    <a:pt x="25" y="654"/>
                    <a:pt x="10" y="692"/>
                    <a:pt x="10" y="692"/>
                  </a:cubicBezTo>
                  <a:cubicBezTo>
                    <a:pt x="53" y="822"/>
                    <a:pt x="91" y="949"/>
                    <a:pt x="118" y="1083"/>
                  </a:cubicBezTo>
                  <a:cubicBezTo>
                    <a:pt x="117" y="1096"/>
                    <a:pt x="116" y="1187"/>
                    <a:pt x="98" y="1220"/>
                  </a:cubicBezTo>
                  <a:cubicBezTo>
                    <a:pt x="87" y="1240"/>
                    <a:pt x="72" y="1259"/>
                    <a:pt x="59" y="1278"/>
                  </a:cubicBezTo>
                  <a:cubicBezTo>
                    <a:pt x="52" y="1288"/>
                    <a:pt x="39" y="1307"/>
                    <a:pt x="39" y="1307"/>
                  </a:cubicBezTo>
                  <a:cubicBezTo>
                    <a:pt x="36" y="1317"/>
                    <a:pt x="33" y="1327"/>
                    <a:pt x="30" y="1337"/>
                  </a:cubicBezTo>
                  <a:cubicBezTo>
                    <a:pt x="24" y="1356"/>
                    <a:pt x="10" y="1395"/>
                    <a:pt x="10" y="1395"/>
                  </a:cubicBezTo>
                  <a:cubicBezTo>
                    <a:pt x="20" y="1442"/>
                    <a:pt x="36" y="1486"/>
                    <a:pt x="49" y="1532"/>
                  </a:cubicBezTo>
                  <a:cubicBezTo>
                    <a:pt x="59" y="1568"/>
                    <a:pt x="62" y="1606"/>
                    <a:pt x="78" y="1639"/>
                  </a:cubicBezTo>
                  <a:cubicBezTo>
                    <a:pt x="95" y="1674"/>
                    <a:pt x="125" y="1715"/>
                    <a:pt x="127" y="1756"/>
                  </a:cubicBezTo>
                  <a:cubicBezTo>
                    <a:pt x="130" y="1811"/>
                    <a:pt x="127" y="1867"/>
                    <a:pt x="127" y="1922"/>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136" name="Oval 16">
            <a:extLst>
              <a:ext uri="{FF2B5EF4-FFF2-40B4-BE49-F238E27FC236}">
                <a16:creationId xmlns:a16="http://schemas.microsoft.com/office/drawing/2014/main" id="{FBC36E57-BEFE-40D7-B82B-749CA9F1F422}"/>
              </a:ext>
            </a:extLst>
          </p:cNvPr>
          <p:cNvSpPr>
            <a:spLocks noChangeArrowheads="1"/>
          </p:cNvSpPr>
          <p:nvPr/>
        </p:nvSpPr>
        <p:spPr bwMode="auto">
          <a:xfrm>
            <a:off x="6632575" y="4197350"/>
            <a:ext cx="774700" cy="185738"/>
          </a:xfrm>
          <a:prstGeom prst="ellipse">
            <a:avLst/>
          </a:prstGeom>
          <a:blipFill dpi="0" rotWithShape="1">
            <a:blip r:embed="rId3"/>
            <a:srcRect/>
            <a:tile tx="0" ty="0" sx="100000" sy="100000" flip="none" algn="tl"/>
          </a:blipFill>
          <a:ln w="12700">
            <a:round/>
            <a:headEnd/>
            <a:tailEnd/>
          </a:ln>
          <a:effectLst/>
          <a:scene3d>
            <a:camera prst="legacyPerspectiveRight">
              <a:rot lat="1500000" lon="1500000" rev="0"/>
            </a:camera>
            <a:lightRig rig="legacyFlat2" dir="b"/>
          </a:scene3d>
          <a:sp3d extrusionH="887400" prstMaterial="legacyMatte">
            <a:bevelT w="13500" h="13500" prst="angle"/>
            <a:bevelB w="13500" h="13500" prst="angle"/>
            <a:extrusionClr>
              <a:srgbClr val="996600"/>
            </a:extrusionClr>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137" name="Oval 17">
            <a:extLst>
              <a:ext uri="{FF2B5EF4-FFF2-40B4-BE49-F238E27FC236}">
                <a16:creationId xmlns:a16="http://schemas.microsoft.com/office/drawing/2014/main" id="{8973DB71-9F43-410D-A795-2D1EE6D85AD2}"/>
              </a:ext>
            </a:extLst>
          </p:cNvPr>
          <p:cNvSpPr>
            <a:spLocks noChangeArrowheads="1"/>
          </p:cNvSpPr>
          <p:nvPr/>
        </p:nvSpPr>
        <p:spPr bwMode="auto">
          <a:xfrm>
            <a:off x="5281613" y="3667125"/>
            <a:ext cx="558800" cy="139700"/>
          </a:xfrm>
          <a:prstGeom prst="ellipse">
            <a:avLst/>
          </a:prstGeom>
          <a:blipFill dpi="0" rotWithShape="1">
            <a:blip r:embed="rId3"/>
            <a:srcRect/>
            <a:tile tx="0" ty="0" sx="100000" sy="100000" flip="none" algn="tl"/>
          </a:blipFill>
          <a:ln w="12700">
            <a:round/>
            <a:headEnd/>
            <a:tailEnd/>
          </a:ln>
          <a:effectLst/>
          <a:scene3d>
            <a:camera prst="legacyPerspectiveRight">
              <a:rot lat="1500000" lon="1500000" rev="0"/>
            </a:camera>
            <a:lightRig rig="legacyFlat2" dir="b"/>
          </a:scene3d>
          <a:sp3d extrusionH="887400" prstMaterial="legacyMatte">
            <a:bevelT w="13500" h="13500" prst="angle"/>
            <a:bevelB w="13500" h="13500" prst="angle"/>
            <a:extrusionClr>
              <a:srgbClr val="996600"/>
            </a:extrusionClr>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138" name="Text Box 18">
            <a:extLst>
              <a:ext uri="{FF2B5EF4-FFF2-40B4-BE49-F238E27FC236}">
                <a16:creationId xmlns:a16="http://schemas.microsoft.com/office/drawing/2014/main" id="{E36AC12D-4839-41CF-9DEE-619B61F12932}"/>
              </a:ext>
            </a:extLst>
          </p:cNvPr>
          <p:cNvSpPr txBox="1">
            <a:spLocks noChangeArrowheads="1"/>
          </p:cNvSpPr>
          <p:nvPr/>
        </p:nvSpPr>
        <p:spPr bwMode="auto">
          <a:xfrm>
            <a:off x="5037138" y="5253038"/>
            <a:ext cx="36258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Arial" panose="020B0604020202020204" pitchFamily="34" charset="0"/>
              </a:rPr>
              <a:t>Each realization can be thought of as a different (but equally probable) transport path through the system</a:t>
            </a:r>
          </a:p>
        </p:txBody>
      </p:sp>
      <p:sp>
        <p:nvSpPr>
          <p:cNvPr id="133147" name="Rectangle 27">
            <a:extLst>
              <a:ext uri="{FF2B5EF4-FFF2-40B4-BE49-F238E27FC236}">
                <a16:creationId xmlns:a16="http://schemas.microsoft.com/office/drawing/2014/main" id="{3609F3A0-BDA1-47F1-9027-51021ED458AA}"/>
              </a:ext>
            </a:extLst>
          </p:cNvPr>
          <p:cNvSpPr>
            <a:spLocks noChangeArrowheads="1"/>
          </p:cNvSpPr>
          <p:nvPr/>
        </p:nvSpPr>
        <p:spPr bwMode="auto">
          <a:xfrm>
            <a:off x="455613" y="4137025"/>
            <a:ext cx="411480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79400" indent="-279400">
              <a:spcBef>
                <a:spcPct val="100000"/>
              </a:spcBef>
              <a:buSzPct val="100000"/>
              <a:buChar char="•"/>
              <a:defRPr sz="2400" b="1">
                <a:solidFill>
                  <a:srgbClr val="000000"/>
                </a:solidFill>
                <a:latin typeface="Arial" panose="020B0604020202020204" pitchFamily="34" charset="0"/>
              </a:defRPr>
            </a:lvl1pPr>
            <a:lvl2pPr marL="742950" indent="-285750">
              <a:spcBef>
                <a:spcPct val="20000"/>
              </a:spcBef>
              <a:buSzPct val="100000"/>
              <a:buChar char="–"/>
              <a:defRPr sz="2200" b="1">
                <a:solidFill>
                  <a:srgbClr val="000000"/>
                </a:solidFill>
                <a:latin typeface="Arial" panose="020B0604020202020204" pitchFamily="34" charset="0"/>
              </a:defRPr>
            </a:lvl2pPr>
            <a:lvl3pPr marL="1085850" indent="-171450">
              <a:spcBef>
                <a:spcPct val="20000"/>
              </a:spcBef>
              <a:buSzPct val="100000"/>
              <a:buChar char="•"/>
              <a:defRPr sz="2000" b="1">
                <a:solidFill>
                  <a:srgbClr val="000000"/>
                </a:solidFill>
                <a:latin typeface="Arial" panose="020B0604020202020204" pitchFamily="34" charset="0"/>
              </a:defRPr>
            </a:lvl3pPr>
            <a:lvl4pPr marL="1597025" indent="-225425">
              <a:spcBef>
                <a:spcPct val="20000"/>
              </a:spcBef>
              <a:buSzPct val="100000"/>
              <a:buChar char="–"/>
              <a:defRPr b="1">
                <a:solidFill>
                  <a:srgbClr val="000000"/>
                </a:solidFill>
                <a:latin typeface="Arial" panose="020B0604020202020204" pitchFamily="34" charset="0"/>
              </a:defRPr>
            </a:lvl4pPr>
            <a:lvl5pPr marL="2003425" indent="-174625">
              <a:spcBef>
                <a:spcPct val="20000"/>
              </a:spcBef>
              <a:buSzPct val="100000"/>
              <a:buChar char="•"/>
              <a:defRPr b="1">
                <a:solidFill>
                  <a:srgbClr val="000000"/>
                </a:solidFill>
                <a:latin typeface="Arial" panose="020B0604020202020204" pitchFamily="34" charset="0"/>
              </a:defRPr>
            </a:lvl5pPr>
            <a:lvl6pPr marL="2460625" indent="-174625" eaLnBrk="0" fontAlgn="base" hangingPunct="0">
              <a:spcBef>
                <a:spcPct val="20000"/>
              </a:spcBef>
              <a:spcAft>
                <a:spcPct val="0"/>
              </a:spcAft>
              <a:buSzPct val="100000"/>
              <a:buChar char="•"/>
              <a:defRPr b="1">
                <a:solidFill>
                  <a:srgbClr val="000000"/>
                </a:solidFill>
                <a:latin typeface="Arial" panose="020B0604020202020204" pitchFamily="34" charset="0"/>
              </a:defRPr>
            </a:lvl6pPr>
            <a:lvl7pPr marL="2917825" indent="-174625" eaLnBrk="0" fontAlgn="base" hangingPunct="0">
              <a:spcBef>
                <a:spcPct val="20000"/>
              </a:spcBef>
              <a:spcAft>
                <a:spcPct val="0"/>
              </a:spcAft>
              <a:buSzPct val="100000"/>
              <a:buChar char="•"/>
              <a:defRPr b="1">
                <a:solidFill>
                  <a:srgbClr val="000000"/>
                </a:solidFill>
                <a:latin typeface="Arial" panose="020B0604020202020204" pitchFamily="34" charset="0"/>
              </a:defRPr>
            </a:lvl7pPr>
            <a:lvl8pPr marL="3375025" indent="-174625" eaLnBrk="0" fontAlgn="base" hangingPunct="0">
              <a:spcBef>
                <a:spcPct val="20000"/>
              </a:spcBef>
              <a:spcAft>
                <a:spcPct val="0"/>
              </a:spcAft>
              <a:buSzPct val="100000"/>
              <a:buChar char="•"/>
              <a:defRPr b="1">
                <a:solidFill>
                  <a:srgbClr val="000000"/>
                </a:solidFill>
                <a:latin typeface="Arial" panose="020B0604020202020204" pitchFamily="34" charset="0"/>
              </a:defRPr>
            </a:lvl8pPr>
            <a:lvl9pPr marL="3832225" indent="-174625" eaLnBrk="0" fontAlgn="base" hangingPunct="0">
              <a:spcBef>
                <a:spcPct val="20000"/>
              </a:spcBef>
              <a:spcAft>
                <a:spcPct val="0"/>
              </a:spcAft>
              <a:buSzPct val="100000"/>
              <a:buChar char="•"/>
              <a:defRPr b="1">
                <a:solidFill>
                  <a:srgbClr val="000000"/>
                </a:solidFill>
                <a:latin typeface="Arial" panose="020B0604020202020204" pitchFamily="34" charset="0"/>
              </a:defRPr>
            </a:lvl9pPr>
          </a:lstStyle>
          <a:p>
            <a:r>
              <a:rPr lang="en-US" altLang="en-US"/>
              <a:t>Distributions were created for uncertain input variables</a:t>
            </a:r>
          </a:p>
          <a:p>
            <a:pPr lvl="1"/>
            <a:r>
              <a:rPr lang="en-US" altLang="en-US" sz="2000">
                <a:solidFill>
                  <a:srgbClr val="336699"/>
                </a:solidFill>
              </a:rPr>
              <a:t>Conservative or bounding values were used when site data were unavailable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3142"/>
                                        </p:tgtEl>
                                        <p:attrNameLst>
                                          <p:attrName>style.visibility</p:attrName>
                                        </p:attrNameLst>
                                      </p:cBhvr>
                                      <p:to>
                                        <p:strVal val="visible"/>
                                      </p:to>
                                    </p:set>
                                    <p:animEffect transition="in" filter="wipe(up)">
                                      <p:cBhvr>
                                        <p:cTn id="7" dur="500"/>
                                        <p:tgtEl>
                                          <p:spTgt spid="13314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33144"/>
                                        </p:tgtEl>
                                        <p:attrNameLst>
                                          <p:attrName>style.visibility</p:attrName>
                                        </p:attrNameLst>
                                      </p:cBhvr>
                                      <p:to>
                                        <p:strVal val="visible"/>
                                      </p:to>
                                    </p:set>
                                    <p:animEffect transition="in" filter="wipe(up)">
                                      <p:cBhvr>
                                        <p:cTn id="11" dur="500"/>
                                        <p:tgtEl>
                                          <p:spTgt spid="133144"/>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3145"/>
                                        </p:tgtEl>
                                        <p:attrNameLst>
                                          <p:attrName>style.visibility</p:attrName>
                                        </p:attrNameLst>
                                      </p:cBhvr>
                                      <p:to>
                                        <p:strVal val="visible"/>
                                      </p:to>
                                    </p:set>
                                    <p:animEffect transition="in" filter="wipe(up)">
                                      <p:cBhvr>
                                        <p:cTn id="15" dur="500"/>
                                        <p:tgtEl>
                                          <p:spTgt spid="133145"/>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3141"/>
                                        </p:tgtEl>
                                        <p:attrNameLst>
                                          <p:attrName>style.visibility</p:attrName>
                                        </p:attrNameLst>
                                      </p:cBhvr>
                                      <p:to>
                                        <p:strVal val="visible"/>
                                      </p:to>
                                    </p:set>
                                    <p:animEffect transition="in" filter="wipe(up)">
                                      <p:cBhvr>
                                        <p:cTn id="19" dur="500"/>
                                        <p:tgtEl>
                                          <p:spTgt spid="133141"/>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133143"/>
                                        </p:tgtEl>
                                        <p:attrNameLst>
                                          <p:attrName>style.visibility</p:attrName>
                                        </p:attrNameLst>
                                      </p:cBhvr>
                                      <p:to>
                                        <p:strVal val="visible"/>
                                      </p:to>
                                    </p:set>
                                    <p:animEffect transition="in" filter="wipe(up)">
                                      <p:cBhvr>
                                        <p:cTn id="23" dur="500"/>
                                        <p:tgtEl>
                                          <p:spTgt spid="133143"/>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3138"/>
                                        </p:tgtEl>
                                        <p:attrNameLst>
                                          <p:attrName>style.visibility</p:attrName>
                                        </p:attrNameLst>
                                      </p:cBhvr>
                                      <p:to>
                                        <p:strVal val="visible"/>
                                      </p:to>
                                    </p:set>
                                    <p:animEffect transition="in" filter="wipe(left)">
                                      <p:cBhvr>
                                        <p:cTn id="27" dur="500"/>
                                        <p:tgtEl>
                                          <p:spTgt spid="1331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23">
                                            <p:txEl>
                                              <p:pRg st="0" end="0"/>
                                            </p:txEl>
                                          </p:spTgt>
                                        </p:tgtEl>
                                        <p:attrNameLst>
                                          <p:attrName>style.visibility</p:attrName>
                                        </p:attrNameLst>
                                      </p:cBhvr>
                                      <p:to>
                                        <p:strVal val="visible"/>
                                      </p:to>
                                    </p:set>
                                    <p:animEffect transition="in" filter="wipe(left)">
                                      <p:cBhvr>
                                        <p:cTn id="32" dur="500"/>
                                        <p:tgtEl>
                                          <p:spTgt spid="133123">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3123">
                                            <p:txEl>
                                              <p:pRg st="1" end="1"/>
                                            </p:txEl>
                                          </p:spTgt>
                                        </p:tgtEl>
                                        <p:attrNameLst>
                                          <p:attrName>style.visibility</p:attrName>
                                        </p:attrNameLst>
                                      </p:cBhvr>
                                      <p:to>
                                        <p:strVal val="visible"/>
                                      </p:to>
                                    </p:set>
                                    <p:animEffect transition="in" filter="wipe(left)">
                                      <p:cBhvr>
                                        <p:cTn id="35" dur="500"/>
                                        <p:tgtEl>
                                          <p:spTgt spid="133123">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3147"/>
                                        </p:tgtEl>
                                        <p:attrNameLst>
                                          <p:attrName>style.visibility</p:attrName>
                                        </p:attrNameLst>
                                      </p:cBhvr>
                                      <p:to>
                                        <p:strVal val="visible"/>
                                      </p:to>
                                    </p:set>
                                    <p:animEffect transition="in" filter="wipe(left)">
                                      <p:cBhvr>
                                        <p:cTn id="40" dur="500"/>
                                        <p:tgtEl>
                                          <p:spTgt spid="133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P spid="133138" grpId="0" autoUpdateAnimBg="0"/>
      <p:bldP spid="13314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83BA5B94-672C-4B46-A038-A6108DE84DE9}"/>
              </a:ext>
            </a:extLst>
          </p:cNvPr>
          <p:cNvSpPr>
            <a:spLocks noGrp="1" noChangeArrowheads="1"/>
          </p:cNvSpPr>
          <p:nvPr>
            <p:ph type="title"/>
          </p:nvPr>
        </p:nvSpPr>
        <p:spPr/>
        <p:txBody>
          <a:bodyPr/>
          <a:lstStyle/>
          <a:p>
            <a:r>
              <a:rPr lang="en-US" altLang="en-US"/>
              <a:t>Uncertain Variables</a:t>
            </a:r>
          </a:p>
        </p:txBody>
      </p:sp>
      <p:sp>
        <p:nvSpPr>
          <p:cNvPr id="94211" name="Rectangle 3">
            <a:extLst>
              <a:ext uri="{FF2B5EF4-FFF2-40B4-BE49-F238E27FC236}">
                <a16:creationId xmlns:a16="http://schemas.microsoft.com/office/drawing/2014/main" id="{C70B59FB-45A7-4A65-AB48-6172C4AAC7F6}"/>
              </a:ext>
            </a:extLst>
          </p:cNvPr>
          <p:cNvSpPr>
            <a:spLocks noGrp="1" noChangeArrowheads="1"/>
          </p:cNvSpPr>
          <p:nvPr>
            <p:ph type="body" idx="1"/>
          </p:nvPr>
        </p:nvSpPr>
        <p:spPr>
          <a:xfrm>
            <a:off x="511175" y="1752600"/>
            <a:ext cx="6996113" cy="4343400"/>
          </a:xfrm>
        </p:spPr>
        <p:txBody>
          <a:bodyPr/>
          <a:lstStyle/>
          <a:p>
            <a:r>
              <a:rPr lang="en-US" altLang="en-US"/>
              <a:t>Waste Inventory and Size</a:t>
            </a:r>
          </a:p>
          <a:p>
            <a:r>
              <a:rPr lang="en-US" altLang="en-US"/>
              <a:t>Thickness of Cover and Vadose Zone</a:t>
            </a:r>
          </a:p>
          <a:p>
            <a:r>
              <a:rPr lang="en-US" altLang="en-US"/>
              <a:t>Transport Parameters</a:t>
            </a:r>
          </a:p>
          <a:p>
            <a:pPr lvl="1"/>
            <a:r>
              <a:rPr lang="en-US" altLang="en-US">
                <a:solidFill>
                  <a:srgbClr val="0099CC"/>
                </a:solidFill>
              </a:rPr>
              <a:t>Infiltration</a:t>
            </a:r>
          </a:p>
          <a:p>
            <a:pPr lvl="1"/>
            <a:r>
              <a:rPr lang="en-US" altLang="en-US">
                <a:solidFill>
                  <a:srgbClr val="0099CC"/>
                </a:solidFill>
              </a:rPr>
              <a:t>Adsorption coefficient</a:t>
            </a:r>
          </a:p>
          <a:p>
            <a:pPr lvl="1"/>
            <a:r>
              <a:rPr lang="en-US" altLang="en-US">
                <a:solidFill>
                  <a:srgbClr val="0099CC"/>
                </a:solidFill>
              </a:rPr>
              <a:t>Saturated conductivity</a:t>
            </a:r>
          </a:p>
          <a:p>
            <a:pPr lvl="1"/>
            <a:r>
              <a:rPr lang="en-US" altLang="en-US">
                <a:solidFill>
                  <a:srgbClr val="0099CC"/>
                </a:solidFill>
              </a:rPr>
              <a:t>Moisture content</a:t>
            </a:r>
          </a:p>
          <a:p>
            <a:pPr lvl="1"/>
            <a:r>
              <a:rPr lang="en-US" altLang="en-US">
                <a:solidFill>
                  <a:srgbClr val="0099CC"/>
                </a:solidFill>
              </a:rPr>
              <a:t>Tortuosity coefficients</a:t>
            </a:r>
          </a:p>
          <a:p>
            <a:pPr lvl="1"/>
            <a:r>
              <a:rPr lang="en-US" altLang="en-US">
                <a:solidFill>
                  <a:srgbClr val="0099CC"/>
                </a:solidFill>
              </a:rPr>
              <a:t>Boundary-layer thickness</a:t>
            </a:r>
          </a:p>
        </p:txBody>
      </p:sp>
      <p:pic>
        <p:nvPicPr>
          <p:cNvPr id="94212" name="Picture 4">
            <a:extLst>
              <a:ext uri="{FF2B5EF4-FFF2-40B4-BE49-F238E27FC236}">
                <a16:creationId xmlns:a16="http://schemas.microsoft.com/office/drawing/2014/main" id="{B93B8ED6-A72D-4941-8DA3-979B92393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188" y="3449638"/>
            <a:ext cx="3132137"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948F8881-3BE3-4802-AC28-EAD41972CAF5}"/>
              </a:ext>
            </a:extLst>
          </p:cNvPr>
          <p:cNvSpPr>
            <a:spLocks noGrp="1" noChangeArrowheads="1"/>
          </p:cNvSpPr>
          <p:nvPr>
            <p:ph type="title"/>
          </p:nvPr>
        </p:nvSpPr>
        <p:spPr/>
        <p:txBody>
          <a:bodyPr/>
          <a:lstStyle/>
          <a:p>
            <a:r>
              <a:rPr lang="en-US" altLang="en-US"/>
              <a:t>Uncertainty Analysis</a:t>
            </a:r>
          </a:p>
        </p:txBody>
      </p:sp>
      <p:sp>
        <p:nvSpPr>
          <p:cNvPr id="95235" name="Rectangle 3">
            <a:extLst>
              <a:ext uri="{FF2B5EF4-FFF2-40B4-BE49-F238E27FC236}">
                <a16:creationId xmlns:a16="http://schemas.microsoft.com/office/drawing/2014/main" id="{8BACCDAB-0EB2-4421-AC64-7424F4E01EB5}"/>
              </a:ext>
            </a:extLst>
          </p:cNvPr>
          <p:cNvSpPr>
            <a:spLocks noGrp="1" noChangeArrowheads="1"/>
          </p:cNvSpPr>
          <p:nvPr>
            <p:ph type="body" idx="1"/>
          </p:nvPr>
        </p:nvSpPr>
        <p:spPr>
          <a:xfrm>
            <a:off x="434975" y="1092200"/>
            <a:ext cx="8166100" cy="989013"/>
          </a:xfrm>
        </p:spPr>
        <p:txBody>
          <a:bodyPr/>
          <a:lstStyle/>
          <a:p>
            <a:r>
              <a:rPr lang="en-US" altLang="en-US" sz="2200"/>
              <a:t>Multiple computer “realizations” are simulated using a range of input values for uncertain parameters</a:t>
            </a:r>
          </a:p>
        </p:txBody>
      </p:sp>
      <p:grpSp>
        <p:nvGrpSpPr>
          <p:cNvPr id="95236" name="Group 4">
            <a:extLst>
              <a:ext uri="{FF2B5EF4-FFF2-40B4-BE49-F238E27FC236}">
                <a16:creationId xmlns:a16="http://schemas.microsoft.com/office/drawing/2014/main" id="{06947F43-6EC8-4B6D-8868-6D6188307501}"/>
              </a:ext>
            </a:extLst>
          </p:cNvPr>
          <p:cNvGrpSpPr>
            <a:grpSpLocks/>
          </p:cNvGrpSpPr>
          <p:nvPr/>
        </p:nvGrpSpPr>
        <p:grpSpPr bwMode="auto">
          <a:xfrm>
            <a:off x="214313" y="3043238"/>
            <a:ext cx="5862637" cy="3125787"/>
            <a:chOff x="135" y="1917"/>
            <a:chExt cx="3693" cy="1969"/>
          </a:xfrm>
        </p:grpSpPr>
        <p:pic>
          <p:nvPicPr>
            <p:cNvPr id="95237" name="Picture 5">
              <a:extLst>
                <a:ext uri="{FF2B5EF4-FFF2-40B4-BE49-F238E27FC236}">
                  <a16:creationId xmlns:a16="http://schemas.microsoft.com/office/drawing/2014/main" id="{B76E5DDD-7419-4B19-946B-FF1F313E4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 y="1917"/>
              <a:ext cx="1564" cy="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5238" name="Object 6">
              <a:extLst>
                <a:ext uri="{FF2B5EF4-FFF2-40B4-BE49-F238E27FC236}">
                  <a16:creationId xmlns:a16="http://schemas.microsoft.com/office/drawing/2014/main" id="{27B4BD9A-20E0-459C-A376-AB7DF332B556}"/>
                </a:ext>
              </a:extLst>
            </p:cNvPr>
            <p:cNvGraphicFramePr>
              <a:graphicFrameLocks noChangeAspect="1"/>
            </p:cNvGraphicFramePr>
            <p:nvPr/>
          </p:nvGraphicFramePr>
          <p:xfrm>
            <a:off x="2310" y="2248"/>
            <a:ext cx="974" cy="880"/>
          </p:xfrm>
          <a:graphic>
            <a:graphicData uri="http://schemas.openxmlformats.org/presentationml/2006/ole">
              <mc:AlternateContent xmlns:mc="http://schemas.openxmlformats.org/markup-compatibility/2006">
                <mc:Choice xmlns:v="urn:schemas-microsoft-com:vml" Requires="v">
                  <p:oleObj spid="_x0000_s95253" name="Clip" r:id="rId5" imgW="1259640" imgH="1137240" progId="MS_ClipArt_Gallery.2">
                    <p:embed/>
                  </p:oleObj>
                </mc:Choice>
                <mc:Fallback>
                  <p:oleObj name="Clip" r:id="rId5" imgW="1259640" imgH="1137240" progId="MS_ClipArt_Gallery.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0" y="2248"/>
                          <a:ext cx="974" cy="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9" name="AutoShape 7">
              <a:extLst>
                <a:ext uri="{FF2B5EF4-FFF2-40B4-BE49-F238E27FC236}">
                  <a16:creationId xmlns:a16="http://schemas.microsoft.com/office/drawing/2014/main" id="{C52103C6-AEFC-4CAD-8EA3-741DE17572E1}"/>
                </a:ext>
              </a:extLst>
            </p:cNvPr>
            <p:cNvSpPr>
              <a:spLocks noChangeArrowheads="1"/>
            </p:cNvSpPr>
            <p:nvPr/>
          </p:nvSpPr>
          <p:spPr bwMode="auto">
            <a:xfrm>
              <a:off x="1863" y="2591"/>
              <a:ext cx="288" cy="192"/>
            </a:xfrm>
            <a:prstGeom prst="rightArrow">
              <a:avLst>
                <a:gd name="adj1" fmla="val 50000"/>
                <a:gd name="adj2" fmla="val 37500"/>
              </a:avLst>
            </a:prstGeom>
            <a:solidFill>
              <a:srgbClr val="FFFF00"/>
            </a:solidFill>
            <a:ln w="12700">
              <a:solidFill>
                <a:schemeClr val="tx1"/>
              </a:solidFill>
              <a:miter lim="800000"/>
              <a:headEnd/>
              <a:tailEnd/>
            </a:ln>
            <a:effectLst>
              <a:outerShdw dist="63500" dir="8587806" algn="ctr" rotWithShape="0">
                <a:schemeClr val="bg2"/>
              </a:outerShdw>
            </a:effectLst>
          </p:spPr>
          <p:txBody>
            <a:bodyPr wrap="none" anchor="ctr"/>
            <a:lstStyle/>
            <a:p>
              <a:endParaRPr lang="en-US"/>
            </a:p>
          </p:txBody>
        </p:sp>
        <p:sp>
          <p:nvSpPr>
            <p:cNvPr id="95240" name="Text Box 8">
              <a:extLst>
                <a:ext uri="{FF2B5EF4-FFF2-40B4-BE49-F238E27FC236}">
                  <a16:creationId xmlns:a16="http://schemas.microsoft.com/office/drawing/2014/main" id="{A6257B87-57EB-4088-B085-54A1968A5475}"/>
                </a:ext>
              </a:extLst>
            </p:cNvPr>
            <p:cNvSpPr txBox="1">
              <a:spLocks noChangeArrowheads="1"/>
            </p:cNvSpPr>
            <p:nvPr/>
          </p:nvSpPr>
          <p:spPr bwMode="auto">
            <a:xfrm>
              <a:off x="197" y="3521"/>
              <a:ext cx="1500" cy="3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anose="020B0604020202020204" pitchFamily="34" charset="0"/>
                </a:rPr>
                <a:t>Stochastic Inputs</a:t>
              </a:r>
              <a:br>
                <a:rPr lang="en-US" altLang="en-US" sz="1800">
                  <a:latin typeface="Arial" panose="020B0604020202020204" pitchFamily="34" charset="0"/>
                </a:rPr>
              </a:br>
              <a:r>
                <a:rPr lang="en-US" altLang="en-US" sz="1400">
                  <a:latin typeface="Arial" panose="020B0604020202020204" pitchFamily="34" charset="0"/>
                </a:rPr>
                <a:t>(Latin Hypercube Sampling)</a:t>
              </a:r>
              <a:endParaRPr lang="en-US" altLang="en-US" sz="1800">
                <a:latin typeface="Arial" panose="020B0604020202020204" pitchFamily="34" charset="0"/>
              </a:endParaRPr>
            </a:p>
          </p:txBody>
        </p:sp>
        <p:sp>
          <p:nvSpPr>
            <p:cNvPr id="95241" name="Text Box 9">
              <a:extLst>
                <a:ext uri="{FF2B5EF4-FFF2-40B4-BE49-F238E27FC236}">
                  <a16:creationId xmlns:a16="http://schemas.microsoft.com/office/drawing/2014/main" id="{AB55EF25-2138-40BE-AAE5-EF120A250587}"/>
                </a:ext>
              </a:extLst>
            </p:cNvPr>
            <p:cNvSpPr txBox="1">
              <a:spLocks noChangeArrowheads="1"/>
            </p:cNvSpPr>
            <p:nvPr/>
          </p:nvSpPr>
          <p:spPr bwMode="auto">
            <a:xfrm>
              <a:off x="1760" y="3521"/>
              <a:ext cx="2068" cy="3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anose="020B0604020202020204" pitchFamily="34" charset="0"/>
                </a:rPr>
                <a:t>Multiple Computer Simulations</a:t>
              </a:r>
              <a:br>
                <a:rPr lang="en-US" altLang="en-US" sz="1800">
                  <a:latin typeface="Arial" panose="020B0604020202020204" pitchFamily="34" charset="0"/>
                </a:rPr>
              </a:br>
              <a:r>
                <a:rPr lang="en-US" altLang="en-US" sz="1400">
                  <a:latin typeface="Arial" panose="020B0604020202020204" pitchFamily="34" charset="0"/>
                </a:rPr>
                <a:t>(Fate &amp; Transport Model)</a:t>
              </a:r>
              <a:endParaRPr lang="en-US" altLang="en-US" sz="1800">
                <a:latin typeface="Arial" panose="020B0604020202020204" pitchFamily="34" charset="0"/>
              </a:endParaRPr>
            </a:p>
          </p:txBody>
        </p:sp>
      </p:grpSp>
      <p:sp>
        <p:nvSpPr>
          <p:cNvPr id="95242" name="Rectangle 10">
            <a:extLst>
              <a:ext uri="{FF2B5EF4-FFF2-40B4-BE49-F238E27FC236}">
                <a16:creationId xmlns:a16="http://schemas.microsoft.com/office/drawing/2014/main" id="{F2F853F4-9992-480A-8700-8B15FB63FFA0}"/>
              </a:ext>
            </a:extLst>
          </p:cNvPr>
          <p:cNvSpPr>
            <a:spLocks noChangeArrowheads="1"/>
          </p:cNvSpPr>
          <p:nvPr/>
        </p:nvSpPr>
        <p:spPr bwMode="auto">
          <a:xfrm>
            <a:off x="434975" y="1949450"/>
            <a:ext cx="7640638" cy="989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802" tIns="45149" rIns="91802" bIns="45149"/>
          <a:lstStyle>
            <a:lvl1pPr marL="279400" indent="-279400">
              <a:spcBef>
                <a:spcPct val="100000"/>
              </a:spcBef>
              <a:buSzPct val="100000"/>
              <a:buChar char="•"/>
              <a:defRPr sz="2400" b="1">
                <a:solidFill>
                  <a:srgbClr val="000000"/>
                </a:solidFill>
                <a:latin typeface="Arial" panose="020B0604020202020204" pitchFamily="34" charset="0"/>
              </a:defRPr>
            </a:lvl1pPr>
            <a:lvl2pPr marL="742950" indent="-285750">
              <a:spcBef>
                <a:spcPct val="20000"/>
              </a:spcBef>
              <a:buSzPct val="100000"/>
              <a:buChar char="–"/>
              <a:defRPr sz="2200" b="1">
                <a:solidFill>
                  <a:srgbClr val="000000"/>
                </a:solidFill>
                <a:latin typeface="Arial" panose="020B0604020202020204" pitchFamily="34" charset="0"/>
              </a:defRPr>
            </a:lvl2pPr>
            <a:lvl3pPr marL="1085850" indent="-171450">
              <a:spcBef>
                <a:spcPct val="20000"/>
              </a:spcBef>
              <a:buSzPct val="100000"/>
              <a:buChar char="•"/>
              <a:defRPr sz="2000" b="1">
                <a:solidFill>
                  <a:srgbClr val="000000"/>
                </a:solidFill>
                <a:latin typeface="Arial" panose="020B0604020202020204" pitchFamily="34" charset="0"/>
              </a:defRPr>
            </a:lvl3pPr>
            <a:lvl4pPr marL="1597025" indent="-225425">
              <a:spcBef>
                <a:spcPct val="20000"/>
              </a:spcBef>
              <a:buSzPct val="100000"/>
              <a:buChar char="–"/>
              <a:defRPr b="1">
                <a:solidFill>
                  <a:srgbClr val="000000"/>
                </a:solidFill>
                <a:latin typeface="Arial" panose="020B0604020202020204" pitchFamily="34" charset="0"/>
              </a:defRPr>
            </a:lvl4pPr>
            <a:lvl5pPr marL="2003425" indent="-174625">
              <a:spcBef>
                <a:spcPct val="20000"/>
              </a:spcBef>
              <a:buSzPct val="100000"/>
              <a:buChar char="•"/>
              <a:defRPr b="1">
                <a:solidFill>
                  <a:srgbClr val="000000"/>
                </a:solidFill>
                <a:latin typeface="Arial" panose="020B0604020202020204" pitchFamily="34" charset="0"/>
              </a:defRPr>
            </a:lvl5pPr>
            <a:lvl6pPr marL="2460625" indent="-174625" eaLnBrk="0" fontAlgn="base" hangingPunct="0">
              <a:spcBef>
                <a:spcPct val="20000"/>
              </a:spcBef>
              <a:spcAft>
                <a:spcPct val="0"/>
              </a:spcAft>
              <a:buSzPct val="100000"/>
              <a:buChar char="•"/>
              <a:defRPr b="1">
                <a:solidFill>
                  <a:srgbClr val="000000"/>
                </a:solidFill>
                <a:latin typeface="Arial" panose="020B0604020202020204" pitchFamily="34" charset="0"/>
              </a:defRPr>
            </a:lvl6pPr>
            <a:lvl7pPr marL="2917825" indent="-174625" eaLnBrk="0" fontAlgn="base" hangingPunct="0">
              <a:spcBef>
                <a:spcPct val="20000"/>
              </a:spcBef>
              <a:spcAft>
                <a:spcPct val="0"/>
              </a:spcAft>
              <a:buSzPct val="100000"/>
              <a:buChar char="•"/>
              <a:defRPr b="1">
                <a:solidFill>
                  <a:srgbClr val="000000"/>
                </a:solidFill>
                <a:latin typeface="Arial" panose="020B0604020202020204" pitchFamily="34" charset="0"/>
              </a:defRPr>
            </a:lvl7pPr>
            <a:lvl8pPr marL="3375025" indent="-174625" eaLnBrk="0" fontAlgn="base" hangingPunct="0">
              <a:spcBef>
                <a:spcPct val="20000"/>
              </a:spcBef>
              <a:spcAft>
                <a:spcPct val="0"/>
              </a:spcAft>
              <a:buSzPct val="100000"/>
              <a:buChar char="•"/>
              <a:defRPr b="1">
                <a:solidFill>
                  <a:srgbClr val="000000"/>
                </a:solidFill>
                <a:latin typeface="Arial" panose="020B0604020202020204" pitchFamily="34" charset="0"/>
              </a:defRPr>
            </a:lvl8pPr>
            <a:lvl9pPr marL="3832225" indent="-174625" eaLnBrk="0" fontAlgn="base" hangingPunct="0">
              <a:spcBef>
                <a:spcPct val="20000"/>
              </a:spcBef>
              <a:spcAft>
                <a:spcPct val="0"/>
              </a:spcAft>
              <a:buSzPct val="100000"/>
              <a:buChar char="•"/>
              <a:defRPr b="1">
                <a:solidFill>
                  <a:srgbClr val="000000"/>
                </a:solidFill>
                <a:latin typeface="Arial" panose="020B0604020202020204" pitchFamily="34" charset="0"/>
              </a:defRPr>
            </a:lvl9pPr>
          </a:lstStyle>
          <a:p>
            <a:r>
              <a:rPr lang="en-US" altLang="en-US" sz="2200"/>
              <a:t>Ensemble of realizations yields probability distribution for “performance metric”</a:t>
            </a:r>
          </a:p>
        </p:txBody>
      </p:sp>
      <p:grpSp>
        <p:nvGrpSpPr>
          <p:cNvPr id="95252" name="Group 20">
            <a:extLst>
              <a:ext uri="{FF2B5EF4-FFF2-40B4-BE49-F238E27FC236}">
                <a16:creationId xmlns:a16="http://schemas.microsoft.com/office/drawing/2014/main" id="{4ADBB99F-50A9-4A9D-A5BF-1F0B77C47411}"/>
              </a:ext>
            </a:extLst>
          </p:cNvPr>
          <p:cNvGrpSpPr>
            <a:grpSpLocks/>
          </p:cNvGrpSpPr>
          <p:nvPr/>
        </p:nvGrpSpPr>
        <p:grpSpPr bwMode="auto">
          <a:xfrm>
            <a:off x="5311775" y="2897188"/>
            <a:ext cx="3602038" cy="3271837"/>
            <a:chOff x="3346" y="1825"/>
            <a:chExt cx="2269" cy="2061"/>
          </a:xfrm>
        </p:grpSpPr>
        <p:sp>
          <p:nvSpPr>
            <p:cNvPr id="95244" name="AutoShape 12">
              <a:extLst>
                <a:ext uri="{FF2B5EF4-FFF2-40B4-BE49-F238E27FC236}">
                  <a16:creationId xmlns:a16="http://schemas.microsoft.com/office/drawing/2014/main" id="{7B749B67-9CBC-4E3A-9833-E074A1981529}"/>
                </a:ext>
              </a:extLst>
            </p:cNvPr>
            <p:cNvSpPr>
              <a:spLocks noChangeArrowheads="1"/>
            </p:cNvSpPr>
            <p:nvPr/>
          </p:nvSpPr>
          <p:spPr bwMode="auto">
            <a:xfrm>
              <a:off x="3346" y="2591"/>
              <a:ext cx="288" cy="192"/>
            </a:xfrm>
            <a:prstGeom prst="rightArrow">
              <a:avLst>
                <a:gd name="adj1" fmla="val 50000"/>
                <a:gd name="adj2" fmla="val 37500"/>
              </a:avLst>
            </a:prstGeom>
            <a:solidFill>
              <a:srgbClr val="FFFF00"/>
            </a:solidFill>
            <a:ln w="12700">
              <a:solidFill>
                <a:schemeClr val="tx1"/>
              </a:solidFill>
              <a:miter lim="800000"/>
              <a:headEnd/>
              <a:tailEnd/>
            </a:ln>
            <a:effectLst>
              <a:outerShdw dist="63500" dir="8587806" algn="ctr" rotWithShape="0">
                <a:schemeClr val="bg2"/>
              </a:outerShdw>
            </a:effectLst>
          </p:spPr>
          <p:txBody>
            <a:bodyPr wrap="none" anchor="ctr"/>
            <a:lstStyle/>
            <a:p>
              <a:endParaRPr lang="en-US"/>
            </a:p>
          </p:txBody>
        </p:sp>
        <p:sp>
          <p:nvSpPr>
            <p:cNvPr id="95245" name="Text Box 13">
              <a:extLst>
                <a:ext uri="{FF2B5EF4-FFF2-40B4-BE49-F238E27FC236}">
                  <a16:creationId xmlns:a16="http://schemas.microsoft.com/office/drawing/2014/main" id="{947CD544-A6E7-4762-AB20-9C947FDAC8DB}"/>
                </a:ext>
              </a:extLst>
            </p:cNvPr>
            <p:cNvSpPr txBox="1">
              <a:spLocks noChangeArrowheads="1"/>
            </p:cNvSpPr>
            <p:nvPr/>
          </p:nvSpPr>
          <p:spPr bwMode="auto">
            <a:xfrm>
              <a:off x="3968" y="3521"/>
              <a:ext cx="1516" cy="3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anose="020B0604020202020204" pitchFamily="34" charset="0"/>
                </a:rPr>
                <a:t>Distribution of Results</a:t>
              </a:r>
              <a:br>
                <a:rPr lang="en-US" altLang="en-US" sz="1800">
                  <a:latin typeface="Arial" panose="020B0604020202020204" pitchFamily="34" charset="0"/>
                </a:rPr>
              </a:br>
              <a:r>
                <a:rPr lang="en-US" altLang="en-US" sz="1400">
                  <a:latin typeface="Arial" panose="020B0604020202020204" pitchFamily="34" charset="0"/>
                </a:rPr>
                <a:t>(Multiple Simulations)</a:t>
              </a:r>
              <a:endParaRPr lang="en-US" altLang="en-US" sz="1800">
                <a:latin typeface="Arial" panose="020B0604020202020204" pitchFamily="34" charset="0"/>
              </a:endParaRPr>
            </a:p>
          </p:txBody>
        </p:sp>
        <p:pic>
          <p:nvPicPr>
            <p:cNvPr id="95251" name="Picture 19">
              <a:extLst>
                <a:ext uri="{FF2B5EF4-FFF2-40B4-BE49-F238E27FC236}">
                  <a16:creationId xmlns:a16="http://schemas.microsoft.com/office/drawing/2014/main" id="{174EEE29-D2EA-474F-AEED-30B5CB4F5F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24835"/>
            <a:stretch>
              <a:fillRect/>
            </a:stretch>
          </p:blipFill>
          <p:spPr bwMode="auto">
            <a:xfrm>
              <a:off x="3762" y="1825"/>
              <a:ext cx="1853" cy="168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advTm="430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wipe(left)">
                                      <p:cBhvr>
                                        <p:cTn id="7" dur="500"/>
                                        <p:tgtEl>
                                          <p:spTgt spid="95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5236"/>
                                        </p:tgtEl>
                                        <p:attrNameLst>
                                          <p:attrName>style.visibility</p:attrName>
                                        </p:attrNameLst>
                                      </p:cBhvr>
                                      <p:to>
                                        <p:strVal val="visible"/>
                                      </p:to>
                                    </p:set>
                                    <p:animEffect transition="in" filter="wipe(left)">
                                      <p:cBhvr>
                                        <p:cTn id="12" dur="500"/>
                                        <p:tgtEl>
                                          <p:spTgt spid="952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242"/>
                                        </p:tgtEl>
                                        <p:attrNameLst>
                                          <p:attrName>style.visibility</p:attrName>
                                        </p:attrNameLst>
                                      </p:cBhvr>
                                      <p:to>
                                        <p:strVal val="visible"/>
                                      </p:to>
                                    </p:set>
                                    <p:animEffect transition="in" filter="wipe(left)">
                                      <p:cBhvr>
                                        <p:cTn id="17" dur="500"/>
                                        <p:tgtEl>
                                          <p:spTgt spid="952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5252"/>
                                        </p:tgtEl>
                                        <p:attrNameLst>
                                          <p:attrName>style.visibility</p:attrName>
                                        </p:attrNameLst>
                                      </p:cBhvr>
                                      <p:to>
                                        <p:strVal val="visible"/>
                                      </p:to>
                                    </p:set>
                                    <p:animEffect transition="in" filter="wipe(left)">
                                      <p:cBhvr>
                                        <p:cTn id="22" dur="500"/>
                                        <p:tgtEl>
                                          <p:spTgt spid="95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P spid="9524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6AAD797E-3149-4A68-B500-0020E504789A}"/>
              </a:ext>
            </a:extLst>
          </p:cNvPr>
          <p:cNvSpPr>
            <a:spLocks noGrp="1" noChangeArrowheads="1"/>
          </p:cNvSpPr>
          <p:nvPr>
            <p:ph type="title"/>
          </p:nvPr>
        </p:nvSpPr>
        <p:spPr/>
        <p:txBody>
          <a:bodyPr/>
          <a:lstStyle/>
          <a:p>
            <a:r>
              <a:rPr lang="en-US" altLang="en-US"/>
              <a:t>Sensitivity Analysis</a:t>
            </a:r>
          </a:p>
        </p:txBody>
      </p:sp>
      <p:sp>
        <p:nvSpPr>
          <p:cNvPr id="134147" name="Rectangle 3">
            <a:extLst>
              <a:ext uri="{FF2B5EF4-FFF2-40B4-BE49-F238E27FC236}">
                <a16:creationId xmlns:a16="http://schemas.microsoft.com/office/drawing/2014/main" id="{6BBDA002-5C3E-4A4D-8DB1-8EC8BB747B4A}"/>
              </a:ext>
            </a:extLst>
          </p:cNvPr>
          <p:cNvSpPr>
            <a:spLocks noGrp="1" noChangeArrowheads="1"/>
          </p:cNvSpPr>
          <p:nvPr>
            <p:ph type="body" idx="1"/>
          </p:nvPr>
        </p:nvSpPr>
        <p:spPr/>
        <p:txBody>
          <a:bodyPr/>
          <a:lstStyle/>
          <a:p>
            <a:r>
              <a:rPr lang="en-US" altLang="en-US"/>
              <a:t>Quantifies the most important parameters and processes that impact the simulated performance metric</a:t>
            </a:r>
          </a:p>
          <a:p>
            <a:pPr lvl="1"/>
            <a:r>
              <a:rPr lang="en-US" altLang="en-US">
                <a:solidFill>
                  <a:srgbClr val="336699"/>
                </a:solidFill>
              </a:rPr>
              <a:t>Linear stepwise rank regression</a:t>
            </a:r>
          </a:p>
          <a:p>
            <a:r>
              <a:rPr lang="en-US" altLang="en-US">
                <a:solidFill>
                  <a:schemeClr val="tx1"/>
                </a:solidFill>
              </a:rPr>
              <a:t>Important parameters can be used as triggers for long-term monitoring or to prioritize site characterization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B986603C-0F98-4E79-9363-F035C77FAF8E}"/>
              </a:ext>
            </a:extLst>
          </p:cNvPr>
          <p:cNvSpPr>
            <a:spLocks noGrp="1" noChangeArrowheads="1"/>
          </p:cNvSpPr>
          <p:nvPr>
            <p:ph type="title"/>
          </p:nvPr>
        </p:nvSpPr>
        <p:spPr/>
        <p:txBody>
          <a:bodyPr/>
          <a:lstStyle/>
          <a:p>
            <a:r>
              <a:rPr lang="en-US" altLang="en-US"/>
              <a:t>Overview</a:t>
            </a:r>
          </a:p>
        </p:txBody>
      </p:sp>
      <p:sp>
        <p:nvSpPr>
          <p:cNvPr id="130051" name="Rectangle 3">
            <a:extLst>
              <a:ext uri="{FF2B5EF4-FFF2-40B4-BE49-F238E27FC236}">
                <a16:creationId xmlns:a16="http://schemas.microsoft.com/office/drawing/2014/main" id="{3B21FEEE-ECD6-4187-8658-43474AD903B5}"/>
              </a:ext>
            </a:extLst>
          </p:cNvPr>
          <p:cNvSpPr>
            <a:spLocks noGrp="1" noChangeArrowheads="1"/>
          </p:cNvSpPr>
          <p:nvPr>
            <p:ph type="body" idx="1"/>
          </p:nvPr>
        </p:nvSpPr>
        <p:spPr>
          <a:xfrm>
            <a:off x="2252663" y="1847850"/>
            <a:ext cx="4765675" cy="3444875"/>
          </a:xfrm>
        </p:spPr>
        <p:txBody>
          <a:bodyPr/>
          <a:lstStyle/>
          <a:p>
            <a:r>
              <a:rPr lang="en-US" altLang="en-US"/>
              <a:t>Background</a:t>
            </a:r>
          </a:p>
          <a:p>
            <a:r>
              <a:rPr lang="en-US" altLang="en-US"/>
              <a:t>Modeling Approach</a:t>
            </a:r>
          </a:p>
          <a:p>
            <a:r>
              <a:rPr lang="en-US" altLang="en-US"/>
              <a:t>Modeling Results</a:t>
            </a:r>
          </a:p>
          <a:p>
            <a:r>
              <a:rPr lang="en-US" altLang="en-US"/>
              <a:t>Recommended Triggers</a:t>
            </a:r>
          </a:p>
        </p:txBody>
      </p:sp>
      <p:sp>
        <p:nvSpPr>
          <p:cNvPr id="130052" name="Rectangle 4">
            <a:extLst>
              <a:ext uri="{FF2B5EF4-FFF2-40B4-BE49-F238E27FC236}">
                <a16:creationId xmlns:a16="http://schemas.microsoft.com/office/drawing/2014/main" id="{73FCDEF5-CB40-4796-BE80-47524D8AF409}"/>
              </a:ext>
            </a:extLst>
          </p:cNvPr>
          <p:cNvSpPr>
            <a:spLocks noChangeArrowheads="1"/>
          </p:cNvSpPr>
          <p:nvPr/>
        </p:nvSpPr>
        <p:spPr bwMode="auto">
          <a:xfrm>
            <a:off x="1844675" y="3194050"/>
            <a:ext cx="5005388" cy="728663"/>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wipe(left)">
                                      <p:cBhvr>
                                        <p:cTn id="7" dur="500"/>
                                        <p:tgtEl>
                                          <p:spTgt spid="130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40B16DDE-2605-4EF0-AA81-C0BA54F2162B}"/>
              </a:ext>
            </a:extLst>
          </p:cNvPr>
          <p:cNvSpPr>
            <a:spLocks noGrp="1" noChangeArrowheads="1"/>
          </p:cNvSpPr>
          <p:nvPr>
            <p:ph type="title"/>
          </p:nvPr>
        </p:nvSpPr>
        <p:spPr/>
        <p:txBody>
          <a:bodyPr/>
          <a:lstStyle/>
          <a:p>
            <a:r>
              <a:rPr lang="en-US" altLang="en-US"/>
              <a:t>Modeling Results</a:t>
            </a:r>
          </a:p>
        </p:txBody>
      </p:sp>
      <p:sp>
        <p:nvSpPr>
          <p:cNvPr id="135171" name="Rectangle 3">
            <a:extLst>
              <a:ext uri="{FF2B5EF4-FFF2-40B4-BE49-F238E27FC236}">
                <a16:creationId xmlns:a16="http://schemas.microsoft.com/office/drawing/2014/main" id="{BD709CCC-D3F7-464F-93E0-A563D0B12D30}"/>
              </a:ext>
            </a:extLst>
          </p:cNvPr>
          <p:cNvSpPr>
            <a:spLocks noGrp="1" noChangeArrowheads="1"/>
          </p:cNvSpPr>
          <p:nvPr>
            <p:ph type="body" idx="1"/>
          </p:nvPr>
        </p:nvSpPr>
        <p:spPr>
          <a:xfrm>
            <a:off x="1508125" y="1382713"/>
            <a:ext cx="6127750" cy="5119687"/>
          </a:xfrm>
        </p:spPr>
        <p:txBody>
          <a:bodyPr/>
          <a:lstStyle/>
          <a:p>
            <a:pPr>
              <a:lnSpc>
                <a:spcPct val="90000"/>
              </a:lnSpc>
            </a:pPr>
            <a:r>
              <a:rPr lang="en-US" altLang="en-US"/>
              <a:t>Water percolation through cover</a:t>
            </a:r>
          </a:p>
          <a:p>
            <a:pPr>
              <a:lnSpc>
                <a:spcPct val="90000"/>
              </a:lnSpc>
            </a:pPr>
            <a:r>
              <a:rPr lang="en-US" altLang="en-US"/>
              <a:t>Fate and Transport</a:t>
            </a:r>
          </a:p>
          <a:p>
            <a:pPr lvl="1">
              <a:lnSpc>
                <a:spcPct val="90000"/>
              </a:lnSpc>
            </a:pPr>
            <a:r>
              <a:rPr lang="en-US" altLang="en-US"/>
              <a:t>Tritium</a:t>
            </a:r>
          </a:p>
          <a:p>
            <a:pPr lvl="1">
              <a:lnSpc>
                <a:spcPct val="90000"/>
              </a:lnSpc>
            </a:pPr>
            <a:r>
              <a:rPr lang="en-US" altLang="en-US"/>
              <a:t>Radon</a:t>
            </a:r>
          </a:p>
          <a:p>
            <a:pPr lvl="1">
              <a:lnSpc>
                <a:spcPct val="90000"/>
              </a:lnSpc>
            </a:pPr>
            <a:r>
              <a:rPr lang="en-US" altLang="en-US"/>
              <a:t>Other non-volatile radionuclides</a:t>
            </a:r>
          </a:p>
          <a:p>
            <a:pPr lvl="1">
              <a:lnSpc>
                <a:spcPct val="90000"/>
              </a:lnSpc>
            </a:pPr>
            <a:r>
              <a:rPr lang="en-US" altLang="en-US"/>
              <a:t>Heavy metals</a:t>
            </a:r>
          </a:p>
          <a:p>
            <a:pPr lvl="1">
              <a:lnSpc>
                <a:spcPct val="90000"/>
              </a:lnSpc>
            </a:pPr>
            <a:r>
              <a:rPr lang="en-US" altLang="en-US"/>
              <a:t>PCE</a:t>
            </a:r>
          </a:p>
          <a:p>
            <a:pPr>
              <a:lnSpc>
                <a:spcPct val="90000"/>
              </a:lnSpc>
            </a:pPr>
            <a:r>
              <a:rPr lang="en-US" altLang="en-US"/>
              <a:t>Comparison to field data</a:t>
            </a:r>
          </a:p>
          <a:p>
            <a:pPr>
              <a:lnSpc>
                <a:spcPct val="90000"/>
              </a:lnSpc>
            </a:pPr>
            <a:r>
              <a:rPr lang="en-US" altLang="en-US"/>
              <a:t>Comparison to performance metrics</a:t>
            </a:r>
          </a:p>
          <a:p>
            <a:pPr>
              <a:lnSpc>
                <a:spcPct val="90000"/>
              </a:lnSpc>
            </a:pPr>
            <a:r>
              <a:rPr lang="en-US" altLang="en-US"/>
              <a:t>Sensitivity analysis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9C08779F-4534-4834-AFDF-7AB09F7913B7}"/>
              </a:ext>
            </a:extLst>
          </p:cNvPr>
          <p:cNvSpPr>
            <a:spLocks noGrp="1" noChangeArrowheads="1"/>
          </p:cNvSpPr>
          <p:nvPr>
            <p:ph type="title"/>
          </p:nvPr>
        </p:nvSpPr>
        <p:spPr/>
        <p:txBody>
          <a:bodyPr/>
          <a:lstStyle/>
          <a:p>
            <a:r>
              <a:rPr lang="en-US" altLang="en-US"/>
              <a:t>Summary</a:t>
            </a:r>
          </a:p>
        </p:txBody>
      </p:sp>
      <p:sp>
        <p:nvSpPr>
          <p:cNvPr id="138243" name="Rectangle 3">
            <a:extLst>
              <a:ext uri="{FF2B5EF4-FFF2-40B4-BE49-F238E27FC236}">
                <a16:creationId xmlns:a16="http://schemas.microsoft.com/office/drawing/2014/main" id="{CDA291D7-B97C-4000-9384-A08D959978AF}"/>
              </a:ext>
            </a:extLst>
          </p:cNvPr>
          <p:cNvSpPr>
            <a:spLocks noGrp="1" noChangeArrowheads="1"/>
          </p:cNvSpPr>
          <p:nvPr>
            <p:ph type="body" idx="1"/>
          </p:nvPr>
        </p:nvSpPr>
        <p:spPr>
          <a:xfrm>
            <a:off x="685800" y="1135063"/>
            <a:ext cx="7772400" cy="5286375"/>
          </a:xfrm>
        </p:spPr>
        <p:txBody>
          <a:bodyPr/>
          <a:lstStyle/>
          <a:p>
            <a:pPr>
              <a:lnSpc>
                <a:spcPct val="90000"/>
              </a:lnSpc>
            </a:pPr>
            <a:r>
              <a:rPr lang="en-US" altLang="en-US"/>
              <a:t>Probabilistic fate and transport models showed several potential exceedances that merit “triggers” for long-term monitoring</a:t>
            </a:r>
          </a:p>
          <a:p>
            <a:pPr lvl="1">
              <a:lnSpc>
                <a:spcPct val="90000"/>
              </a:lnSpc>
            </a:pPr>
            <a:r>
              <a:rPr lang="en-US" altLang="en-US" sz="2000"/>
              <a:t>Tritium dose via air pathway</a:t>
            </a:r>
          </a:p>
          <a:p>
            <a:pPr lvl="1">
              <a:lnSpc>
                <a:spcPct val="90000"/>
              </a:lnSpc>
            </a:pPr>
            <a:r>
              <a:rPr lang="en-US" altLang="en-US" sz="2000"/>
              <a:t>Surface flux of radon-222 gas</a:t>
            </a:r>
          </a:p>
          <a:p>
            <a:pPr lvl="1">
              <a:lnSpc>
                <a:spcPct val="90000"/>
              </a:lnSpc>
            </a:pPr>
            <a:r>
              <a:rPr lang="en-US" altLang="en-US" sz="2000"/>
              <a:t>PCE concentration in groundwater</a:t>
            </a:r>
          </a:p>
          <a:p>
            <a:pPr>
              <a:lnSpc>
                <a:spcPct val="90000"/>
              </a:lnSpc>
            </a:pPr>
            <a:r>
              <a:rPr lang="en-US" altLang="en-US"/>
              <a:t>Key Assumptions</a:t>
            </a:r>
          </a:p>
          <a:p>
            <a:pPr lvl="1">
              <a:lnSpc>
                <a:spcPct val="90000"/>
              </a:lnSpc>
            </a:pPr>
            <a:r>
              <a:rPr lang="en-US" altLang="en-US" sz="2000"/>
              <a:t>Receptor located at MWL (continuous inhalation exposure)</a:t>
            </a:r>
          </a:p>
          <a:p>
            <a:pPr lvl="1">
              <a:lnSpc>
                <a:spcPct val="90000"/>
              </a:lnSpc>
            </a:pPr>
            <a:r>
              <a:rPr lang="en-US" altLang="en-US" sz="2000"/>
              <a:t>Sealed sources of radium-226 (which produces radon-222) allowed to degrade completely</a:t>
            </a:r>
          </a:p>
          <a:p>
            <a:pPr lvl="1">
              <a:lnSpc>
                <a:spcPct val="90000"/>
              </a:lnSpc>
            </a:pPr>
            <a:r>
              <a:rPr lang="en-US" altLang="en-US" sz="2000"/>
              <a:t>Cover allowed to erode completely</a:t>
            </a:r>
          </a:p>
          <a:p>
            <a:pPr lvl="1">
              <a:lnSpc>
                <a:spcPct val="90000"/>
              </a:lnSpc>
            </a:pPr>
            <a:r>
              <a:rPr lang="en-US" altLang="en-US" sz="2000"/>
              <a:t>Waste inventory treated as uncertain</a:t>
            </a:r>
          </a:p>
          <a:p>
            <a:pPr>
              <a:lnSpc>
                <a:spcPct val="90000"/>
              </a:lnSpc>
            </a:pPr>
            <a:r>
              <a:rPr lang="en-US" altLang="en-US" sz="2000"/>
              <a:t>Report can be downloaded from </a:t>
            </a:r>
            <a:r>
              <a:rPr lang="en-US" altLang="en-US" sz="2000">
                <a:hlinkClick r:id="rId3"/>
              </a:rPr>
              <a:t>www.sandia.gov/caps</a:t>
            </a:r>
            <a:r>
              <a:rPr lang="en-US" altLang="en-US" sz="2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ipe(left)">
                                      <p:cBhvr>
                                        <p:cTn id="7" dur="500"/>
                                        <p:tgtEl>
                                          <p:spTgt spid="1382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8243">
                                            <p:txEl>
                                              <p:pRg st="1" end="1"/>
                                            </p:txEl>
                                          </p:spTgt>
                                        </p:tgtEl>
                                        <p:attrNameLst>
                                          <p:attrName>style.visibility</p:attrName>
                                        </p:attrNameLst>
                                      </p:cBhvr>
                                      <p:to>
                                        <p:strVal val="visible"/>
                                      </p:to>
                                    </p:set>
                                    <p:animEffect transition="in" filter="wipe(left)">
                                      <p:cBhvr>
                                        <p:cTn id="10" dur="500"/>
                                        <p:tgtEl>
                                          <p:spTgt spid="1382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animEffect transition="in" filter="wipe(left)">
                                      <p:cBhvr>
                                        <p:cTn id="13" dur="500"/>
                                        <p:tgtEl>
                                          <p:spTgt spid="1382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8243">
                                            <p:txEl>
                                              <p:pRg st="3" end="3"/>
                                            </p:txEl>
                                          </p:spTgt>
                                        </p:tgtEl>
                                        <p:attrNameLst>
                                          <p:attrName>style.visibility</p:attrName>
                                        </p:attrNameLst>
                                      </p:cBhvr>
                                      <p:to>
                                        <p:strVal val="visible"/>
                                      </p:to>
                                    </p:set>
                                    <p:animEffect transition="in" filter="wipe(left)">
                                      <p:cBhvr>
                                        <p:cTn id="16" dur="500"/>
                                        <p:tgtEl>
                                          <p:spTgt spid="13824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8243">
                                            <p:txEl>
                                              <p:pRg st="4" end="4"/>
                                            </p:txEl>
                                          </p:spTgt>
                                        </p:tgtEl>
                                        <p:attrNameLst>
                                          <p:attrName>style.visibility</p:attrName>
                                        </p:attrNameLst>
                                      </p:cBhvr>
                                      <p:to>
                                        <p:strVal val="visible"/>
                                      </p:to>
                                    </p:set>
                                    <p:animEffect transition="in" filter="wipe(left)">
                                      <p:cBhvr>
                                        <p:cTn id="21" dur="500"/>
                                        <p:tgtEl>
                                          <p:spTgt spid="13824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8243">
                                            <p:txEl>
                                              <p:pRg st="5" end="5"/>
                                            </p:txEl>
                                          </p:spTgt>
                                        </p:tgtEl>
                                        <p:attrNameLst>
                                          <p:attrName>style.visibility</p:attrName>
                                        </p:attrNameLst>
                                      </p:cBhvr>
                                      <p:to>
                                        <p:strVal val="visible"/>
                                      </p:to>
                                    </p:set>
                                    <p:animEffect transition="in" filter="wipe(left)">
                                      <p:cBhvr>
                                        <p:cTn id="24" dur="500"/>
                                        <p:tgtEl>
                                          <p:spTgt spid="13824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8243">
                                            <p:txEl>
                                              <p:pRg st="6" end="6"/>
                                            </p:txEl>
                                          </p:spTgt>
                                        </p:tgtEl>
                                        <p:attrNameLst>
                                          <p:attrName>style.visibility</p:attrName>
                                        </p:attrNameLst>
                                      </p:cBhvr>
                                      <p:to>
                                        <p:strVal val="visible"/>
                                      </p:to>
                                    </p:set>
                                    <p:animEffect transition="in" filter="wipe(left)">
                                      <p:cBhvr>
                                        <p:cTn id="27" dur="500"/>
                                        <p:tgtEl>
                                          <p:spTgt spid="13824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8243">
                                            <p:txEl>
                                              <p:pRg st="7" end="7"/>
                                            </p:txEl>
                                          </p:spTgt>
                                        </p:tgtEl>
                                        <p:attrNameLst>
                                          <p:attrName>style.visibility</p:attrName>
                                        </p:attrNameLst>
                                      </p:cBhvr>
                                      <p:to>
                                        <p:strVal val="visible"/>
                                      </p:to>
                                    </p:set>
                                    <p:animEffect transition="in" filter="wipe(left)">
                                      <p:cBhvr>
                                        <p:cTn id="30" dur="500"/>
                                        <p:tgtEl>
                                          <p:spTgt spid="13824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8243">
                                            <p:txEl>
                                              <p:pRg st="8" end="8"/>
                                            </p:txEl>
                                          </p:spTgt>
                                        </p:tgtEl>
                                        <p:attrNameLst>
                                          <p:attrName>style.visibility</p:attrName>
                                        </p:attrNameLst>
                                      </p:cBhvr>
                                      <p:to>
                                        <p:strVal val="visible"/>
                                      </p:to>
                                    </p:set>
                                    <p:animEffect transition="in" filter="wipe(left)">
                                      <p:cBhvr>
                                        <p:cTn id="33" dur="500"/>
                                        <p:tgtEl>
                                          <p:spTgt spid="138243">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8243">
                                            <p:txEl>
                                              <p:pRg st="9" end="9"/>
                                            </p:txEl>
                                          </p:spTgt>
                                        </p:tgtEl>
                                        <p:attrNameLst>
                                          <p:attrName>style.visibility</p:attrName>
                                        </p:attrNameLst>
                                      </p:cBhvr>
                                      <p:to>
                                        <p:strVal val="visible"/>
                                      </p:to>
                                    </p:set>
                                    <p:animEffect transition="in" filter="wipe(left)">
                                      <p:cBhvr>
                                        <p:cTn id="38" dur="500"/>
                                        <p:tgtEl>
                                          <p:spTgt spid="138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A4A70A9-9DA1-486F-BD58-1605ECA279ED}"/>
              </a:ext>
            </a:extLst>
          </p:cNvPr>
          <p:cNvSpPr>
            <a:spLocks noGrp="1" noChangeArrowheads="1"/>
          </p:cNvSpPr>
          <p:nvPr>
            <p:ph type="title"/>
          </p:nvPr>
        </p:nvSpPr>
        <p:spPr/>
        <p:txBody>
          <a:bodyPr/>
          <a:lstStyle/>
          <a:p>
            <a:r>
              <a:rPr lang="en-US" altLang="en-US"/>
              <a:t>Water Percolation</a:t>
            </a:r>
          </a:p>
        </p:txBody>
      </p:sp>
      <p:sp>
        <p:nvSpPr>
          <p:cNvPr id="96259" name="Rectangle 3">
            <a:extLst>
              <a:ext uri="{FF2B5EF4-FFF2-40B4-BE49-F238E27FC236}">
                <a16:creationId xmlns:a16="http://schemas.microsoft.com/office/drawing/2014/main" id="{A49B17F4-13DD-4434-8759-5EF255A2570F}"/>
              </a:ext>
            </a:extLst>
          </p:cNvPr>
          <p:cNvSpPr>
            <a:spLocks noGrp="1" noChangeArrowheads="1"/>
          </p:cNvSpPr>
          <p:nvPr>
            <p:ph type="body" idx="1"/>
          </p:nvPr>
        </p:nvSpPr>
        <p:spPr/>
        <p:txBody>
          <a:bodyPr/>
          <a:lstStyle/>
          <a:p>
            <a:r>
              <a:rPr lang="en-US" altLang="en-US"/>
              <a:t> Peace and Goering (2005)</a:t>
            </a:r>
          </a:p>
          <a:p>
            <a:pPr lvl="1"/>
            <a:r>
              <a:rPr lang="en-US" altLang="en-US">
                <a:solidFill>
                  <a:srgbClr val="336699"/>
                </a:solidFill>
              </a:rPr>
              <a:t>Simulated net annual percolation through the cover was less than the regulatory metric of 10</a:t>
            </a:r>
            <a:r>
              <a:rPr lang="en-US" altLang="en-US" baseline="30000">
                <a:solidFill>
                  <a:srgbClr val="336699"/>
                </a:solidFill>
              </a:rPr>
              <a:t>-7</a:t>
            </a:r>
            <a:r>
              <a:rPr lang="en-US" altLang="en-US">
                <a:solidFill>
                  <a:srgbClr val="336699"/>
                </a:solidFill>
              </a:rPr>
              <a:t> cm/s for alternative scenarios and conditions</a:t>
            </a:r>
          </a:p>
          <a:p>
            <a:r>
              <a:rPr lang="en-US" altLang="en-US"/>
              <a:t>Predicted average infiltration rates through the MWL cover range from 1.18 X 10</a:t>
            </a:r>
            <a:r>
              <a:rPr lang="en-US" altLang="en-US" baseline="30000"/>
              <a:t>-9</a:t>
            </a:r>
            <a:r>
              <a:rPr lang="en-US" altLang="en-US"/>
              <a:t> cm/s for present conditions to 6.12 X 10</a:t>
            </a:r>
            <a:r>
              <a:rPr lang="en-US" altLang="en-US" baseline="30000"/>
              <a:t>-9</a:t>
            </a:r>
            <a:r>
              <a:rPr lang="en-US" altLang="en-US"/>
              <a:t> cm/s for wetter future conditions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C344BFC-0826-4872-A98E-A9CBC5461841}"/>
              </a:ext>
            </a:extLst>
          </p:cNvPr>
          <p:cNvSpPr>
            <a:spLocks noGrp="1" noChangeArrowheads="1"/>
          </p:cNvSpPr>
          <p:nvPr>
            <p:ph type="title"/>
          </p:nvPr>
        </p:nvSpPr>
        <p:spPr>
          <a:xfrm>
            <a:off x="685800" y="2044700"/>
            <a:ext cx="7772400" cy="1219200"/>
          </a:xfrm>
        </p:spPr>
        <p:txBody>
          <a:bodyPr/>
          <a:lstStyle/>
          <a:p>
            <a:r>
              <a:rPr lang="en-US" altLang="en-US"/>
              <a:t>Tritium Fate and Transport</a:t>
            </a:r>
            <a:br>
              <a:rPr lang="en-US" altLang="en-US"/>
            </a:br>
            <a:r>
              <a:rPr lang="en-US" altLang="en-US" sz="2000"/>
              <a:t>Gas and Liquid-Phase Transport to Groundwater and Surface</a:t>
            </a: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D3B0B3A-D2C9-4230-888F-98B42535152A}"/>
              </a:ext>
            </a:extLst>
          </p:cNvPr>
          <p:cNvSpPr>
            <a:spLocks noGrp="1" noChangeArrowheads="1"/>
          </p:cNvSpPr>
          <p:nvPr>
            <p:ph type="title"/>
          </p:nvPr>
        </p:nvSpPr>
        <p:spPr/>
        <p:txBody>
          <a:bodyPr/>
          <a:lstStyle/>
          <a:p>
            <a:r>
              <a:rPr lang="en-US" altLang="en-US"/>
              <a:t>Tritium Surface Flux</a:t>
            </a:r>
            <a:br>
              <a:rPr lang="en-US" altLang="en-US"/>
            </a:br>
            <a:r>
              <a:rPr lang="en-US" altLang="en-US" sz="1800"/>
              <a:t>Comparison to Field Data</a:t>
            </a:r>
            <a:endParaRPr lang="en-US" altLang="en-US"/>
          </a:p>
        </p:txBody>
      </p:sp>
      <p:pic>
        <p:nvPicPr>
          <p:cNvPr id="100356" name="Picture 4">
            <a:extLst>
              <a:ext uri="{FF2B5EF4-FFF2-40B4-BE49-F238E27FC236}">
                <a16:creationId xmlns:a16="http://schemas.microsoft.com/office/drawing/2014/main" id="{E51E503E-40AF-45D5-B25B-AF7157524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1176338"/>
            <a:ext cx="7824787"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8317F37-4670-4293-9EF0-D3747A7AFA5A}"/>
              </a:ext>
            </a:extLst>
          </p:cNvPr>
          <p:cNvSpPr>
            <a:spLocks noGrp="1" noChangeArrowheads="1"/>
          </p:cNvSpPr>
          <p:nvPr>
            <p:ph type="title"/>
          </p:nvPr>
        </p:nvSpPr>
        <p:spPr>
          <a:xfrm>
            <a:off x="685800" y="234950"/>
            <a:ext cx="7772400" cy="1219200"/>
          </a:xfrm>
        </p:spPr>
        <p:txBody>
          <a:bodyPr/>
          <a:lstStyle/>
          <a:p>
            <a:r>
              <a:rPr lang="en-US" altLang="en-US"/>
              <a:t>Tritium Surface Concentrations</a:t>
            </a:r>
            <a:br>
              <a:rPr lang="en-US" altLang="en-US"/>
            </a:br>
            <a:r>
              <a:rPr lang="en-US" altLang="en-US" sz="1800"/>
              <a:t>Comparison to Field Data</a:t>
            </a:r>
            <a:endParaRPr lang="en-US" altLang="en-US"/>
          </a:p>
        </p:txBody>
      </p:sp>
      <p:pic>
        <p:nvPicPr>
          <p:cNvPr id="104453" name="Picture 5">
            <a:extLst>
              <a:ext uri="{FF2B5EF4-FFF2-40B4-BE49-F238E27FC236}">
                <a16:creationId xmlns:a16="http://schemas.microsoft.com/office/drawing/2014/main" id="{9A9FC7E1-64D7-421A-B33D-50D78298D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1168400"/>
            <a:ext cx="7805737" cy="5337175"/>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a:extLst>
              <a:ext uri="{FF2B5EF4-FFF2-40B4-BE49-F238E27FC236}">
                <a16:creationId xmlns:a16="http://schemas.microsoft.com/office/drawing/2014/main" id="{099DC818-57F9-4396-9E3A-291A0A4ECBA9}"/>
              </a:ext>
            </a:extLst>
          </p:cNvPr>
          <p:cNvSpPr txBox="1">
            <a:spLocks noChangeArrowheads="1"/>
          </p:cNvSpPr>
          <p:nvPr/>
        </p:nvSpPr>
        <p:spPr bwMode="auto">
          <a:xfrm>
            <a:off x="7143750" y="4662488"/>
            <a:ext cx="1627188" cy="9556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latin typeface="Arial" panose="020B0604020202020204" pitchFamily="34" charset="0"/>
              </a:rPr>
              <a:t>Concentrations also compared at depths of 15 and 115 feet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BE90F454-2BA3-4F62-B2A1-08D5723A52CB}"/>
              </a:ext>
            </a:extLst>
          </p:cNvPr>
          <p:cNvSpPr>
            <a:spLocks noGrp="1" noChangeArrowheads="1"/>
          </p:cNvSpPr>
          <p:nvPr>
            <p:ph type="title"/>
          </p:nvPr>
        </p:nvSpPr>
        <p:spPr/>
        <p:txBody>
          <a:bodyPr/>
          <a:lstStyle/>
          <a:p>
            <a:r>
              <a:rPr lang="en-US" altLang="en-US"/>
              <a:t>Tritium Aquifer Concentrations</a:t>
            </a:r>
          </a:p>
        </p:txBody>
      </p:sp>
      <p:pic>
        <p:nvPicPr>
          <p:cNvPr id="189444" name="Picture 4">
            <a:extLst>
              <a:ext uri="{FF2B5EF4-FFF2-40B4-BE49-F238E27FC236}">
                <a16:creationId xmlns:a16="http://schemas.microsoft.com/office/drawing/2014/main" id="{CB754CCF-1DEC-4A6E-A4CD-3802D5673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992188"/>
            <a:ext cx="800100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033ACEA3-ED75-45B7-A15C-8CDAF9D3BF67}"/>
              </a:ext>
            </a:extLst>
          </p:cNvPr>
          <p:cNvSpPr>
            <a:spLocks noGrp="1" noChangeArrowheads="1"/>
          </p:cNvSpPr>
          <p:nvPr>
            <p:ph type="title"/>
          </p:nvPr>
        </p:nvSpPr>
        <p:spPr/>
        <p:txBody>
          <a:bodyPr/>
          <a:lstStyle/>
          <a:p>
            <a:r>
              <a:rPr lang="en-US" altLang="en-US"/>
              <a:t>Tritium Dose via Groundwater</a:t>
            </a:r>
          </a:p>
        </p:txBody>
      </p:sp>
      <p:pic>
        <p:nvPicPr>
          <p:cNvPr id="103428" name="Picture 4">
            <a:extLst>
              <a:ext uri="{FF2B5EF4-FFF2-40B4-BE49-F238E27FC236}">
                <a16:creationId xmlns:a16="http://schemas.microsoft.com/office/drawing/2014/main" id="{4FFA6E20-E479-4457-B1EC-91EF4BA35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2104"/>
          <a:stretch>
            <a:fillRect/>
          </a:stretch>
        </p:blipFill>
        <p:spPr bwMode="auto">
          <a:xfrm>
            <a:off x="1509713" y="1209675"/>
            <a:ext cx="6124575"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135F58AC-7666-4878-AFC7-A7EA9AEE6178}"/>
              </a:ext>
            </a:extLst>
          </p:cNvPr>
          <p:cNvSpPr>
            <a:spLocks noGrp="1" noChangeArrowheads="1"/>
          </p:cNvSpPr>
          <p:nvPr>
            <p:ph type="title"/>
          </p:nvPr>
        </p:nvSpPr>
        <p:spPr/>
        <p:txBody>
          <a:bodyPr/>
          <a:lstStyle/>
          <a:p>
            <a:r>
              <a:rPr lang="en-US" altLang="en-US"/>
              <a:t>Tritium Dose via Air Pathway</a:t>
            </a:r>
          </a:p>
        </p:txBody>
      </p:sp>
      <p:pic>
        <p:nvPicPr>
          <p:cNvPr id="101380" name="Picture 4">
            <a:extLst>
              <a:ext uri="{FF2B5EF4-FFF2-40B4-BE49-F238E27FC236}">
                <a16:creationId xmlns:a16="http://schemas.microsoft.com/office/drawing/2014/main" id="{40A03D4A-1517-44E0-B62C-05839B54E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2104"/>
          <a:stretch>
            <a:fillRect/>
          </a:stretch>
        </p:blipFill>
        <p:spPr bwMode="auto">
          <a:xfrm>
            <a:off x="1504950" y="1084263"/>
            <a:ext cx="6134100"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386" name="Group 10">
            <a:extLst>
              <a:ext uri="{FF2B5EF4-FFF2-40B4-BE49-F238E27FC236}">
                <a16:creationId xmlns:a16="http://schemas.microsoft.com/office/drawing/2014/main" id="{11FAE3FA-8E59-48B2-A87C-F7930ADDD6A5}"/>
              </a:ext>
            </a:extLst>
          </p:cNvPr>
          <p:cNvGrpSpPr>
            <a:grpSpLocks/>
          </p:cNvGrpSpPr>
          <p:nvPr/>
        </p:nvGrpSpPr>
        <p:grpSpPr bwMode="auto">
          <a:xfrm>
            <a:off x="2382838" y="1377950"/>
            <a:ext cx="6583362" cy="4056063"/>
            <a:chOff x="1501" y="868"/>
            <a:chExt cx="4147" cy="2555"/>
          </a:xfrm>
        </p:grpSpPr>
        <p:grpSp>
          <p:nvGrpSpPr>
            <p:cNvPr id="101384" name="Group 8">
              <a:extLst>
                <a:ext uri="{FF2B5EF4-FFF2-40B4-BE49-F238E27FC236}">
                  <a16:creationId xmlns:a16="http://schemas.microsoft.com/office/drawing/2014/main" id="{538D8140-F3C5-4752-9060-D19D1F2C00AF}"/>
                </a:ext>
              </a:extLst>
            </p:cNvPr>
            <p:cNvGrpSpPr>
              <a:grpSpLocks/>
            </p:cNvGrpSpPr>
            <p:nvPr/>
          </p:nvGrpSpPr>
          <p:grpSpPr bwMode="auto">
            <a:xfrm>
              <a:off x="1501" y="868"/>
              <a:ext cx="1913" cy="2555"/>
              <a:chOff x="1501" y="868"/>
              <a:chExt cx="1913" cy="2555"/>
            </a:xfrm>
          </p:grpSpPr>
          <p:sp>
            <p:nvSpPr>
              <p:cNvPr id="101381" name="Line 5">
                <a:extLst>
                  <a:ext uri="{FF2B5EF4-FFF2-40B4-BE49-F238E27FC236}">
                    <a16:creationId xmlns:a16="http://schemas.microsoft.com/office/drawing/2014/main" id="{0980E5C1-CF32-47D7-9B5B-FDDEC24C4D58}"/>
                  </a:ext>
                </a:extLst>
              </p:cNvPr>
              <p:cNvSpPr>
                <a:spLocks noChangeShapeType="1"/>
              </p:cNvSpPr>
              <p:nvPr/>
            </p:nvSpPr>
            <p:spPr bwMode="auto">
              <a:xfrm flipV="1">
                <a:off x="3414" y="868"/>
                <a:ext cx="0" cy="2555"/>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2" name="Text Box 6">
                <a:extLst>
                  <a:ext uri="{FF2B5EF4-FFF2-40B4-BE49-F238E27FC236}">
                    <a16:creationId xmlns:a16="http://schemas.microsoft.com/office/drawing/2014/main" id="{23CB44E2-2AD3-4006-92D5-560BAB6CCE03}"/>
                  </a:ext>
                </a:extLst>
              </p:cNvPr>
              <p:cNvSpPr txBox="1">
                <a:spLocks noChangeArrowheads="1"/>
              </p:cNvSpPr>
              <p:nvPr/>
            </p:nvSpPr>
            <p:spPr bwMode="auto">
              <a:xfrm flipH="1">
                <a:off x="1501" y="930"/>
                <a:ext cx="1901"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latin typeface="Arial" panose="020B0604020202020204" pitchFamily="34" charset="0"/>
                  </a:rPr>
                  <a:t>Mean of the Peak Doses = 1.7 mrem/year</a:t>
                </a:r>
              </a:p>
            </p:txBody>
          </p:sp>
          <p:sp>
            <p:nvSpPr>
              <p:cNvPr id="101383" name="Line 7">
                <a:extLst>
                  <a:ext uri="{FF2B5EF4-FFF2-40B4-BE49-F238E27FC236}">
                    <a16:creationId xmlns:a16="http://schemas.microsoft.com/office/drawing/2014/main" id="{51CD27DA-3D4D-4FF1-9F23-F48138575529}"/>
                  </a:ext>
                </a:extLst>
              </p:cNvPr>
              <p:cNvSpPr>
                <a:spLocks noChangeShapeType="1"/>
              </p:cNvSpPr>
              <p:nvPr/>
            </p:nvSpPr>
            <p:spPr bwMode="auto">
              <a:xfrm>
                <a:off x="2997" y="1085"/>
                <a:ext cx="417"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385" name="Text Box 9">
              <a:extLst>
                <a:ext uri="{FF2B5EF4-FFF2-40B4-BE49-F238E27FC236}">
                  <a16:creationId xmlns:a16="http://schemas.microsoft.com/office/drawing/2014/main" id="{E91A969C-7F04-466F-A724-B8DE90B28A8B}"/>
                </a:ext>
              </a:extLst>
            </p:cNvPr>
            <p:cNvSpPr txBox="1">
              <a:spLocks noChangeArrowheads="1"/>
            </p:cNvSpPr>
            <p:nvPr/>
          </p:nvSpPr>
          <p:spPr bwMode="auto">
            <a:xfrm>
              <a:off x="4530" y="1796"/>
              <a:ext cx="1118"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latin typeface="Arial" panose="020B0604020202020204" pitchFamily="34" charset="0"/>
                </a:rPr>
                <a:t>Using the mean of the peak doses to compare against the regulatory metric is based on NRC’s recommendation (NUREG-1573)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1386"/>
                                        </p:tgtEl>
                                        <p:attrNameLst>
                                          <p:attrName>style.visibility</p:attrName>
                                        </p:attrNameLst>
                                      </p:cBhvr>
                                      <p:to>
                                        <p:strVal val="visible"/>
                                      </p:to>
                                    </p:set>
                                    <p:animEffect transition="in" filter="wipe(up)">
                                      <p:cBhvr>
                                        <p:cTn id="7" dur="500"/>
                                        <p:tgtEl>
                                          <p:spTgt spid="101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080EE6DF-965B-4CDE-90D1-F26900E5829F}"/>
              </a:ext>
            </a:extLst>
          </p:cNvPr>
          <p:cNvSpPr>
            <a:spLocks noGrp="1" noChangeArrowheads="1"/>
          </p:cNvSpPr>
          <p:nvPr>
            <p:ph type="title"/>
          </p:nvPr>
        </p:nvSpPr>
        <p:spPr/>
        <p:txBody>
          <a:bodyPr/>
          <a:lstStyle/>
          <a:p>
            <a:r>
              <a:rPr lang="en-US" altLang="en-US"/>
              <a:t>Tritium Sensitivity Analysis</a:t>
            </a:r>
          </a:p>
        </p:txBody>
      </p:sp>
      <p:pic>
        <p:nvPicPr>
          <p:cNvPr id="102404" name="Picture 4">
            <a:extLst>
              <a:ext uri="{FF2B5EF4-FFF2-40B4-BE49-F238E27FC236}">
                <a16:creationId xmlns:a16="http://schemas.microsoft.com/office/drawing/2014/main" id="{2A6DBD84-C043-409B-8E4E-D58FA3BE5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636"/>
          <a:stretch>
            <a:fillRect/>
          </a:stretch>
        </p:blipFill>
        <p:spPr bwMode="auto">
          <a:xfrm>
            <a:off x="636588" y="1271588"/>
            <a:ext cx="7870825"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C01FE4B4-0F1B-4545-8E56-F35C28FBE524}"/>
              </a:ext>
            </a:extLst>
          </p:cNvPr>
          <p:cNvSpPr>
            <a:spLocks noGrp="1" noChangeArrowheads="1"/>
          </p:cNvSpPr>
          <p:nvPr>
            <p:ph type="title"/>
          </p:nvPr>
        </p:nvSpPr>
        <p:spPr/>
        <p:txBody>
          <a:bodyPr/>
          <a:lstStyle/>
          <a:p>
            <a:r>
              <a:rPr lang="en-US" altLang="en-US"/>
              <a:t>Tritium Key Results</a:t>
            </a:r>
          </a:p>
        </p:txBody>
      </p:sp>
      <p:sp>
        <p:nvSpPr>
          <p:cNvPr id="107523" name="Rectangle 3">
            <a:extLst>
              <a:ext uri="{FF2B5EF4-FFF2-40B4-BE49-F238E27FC236}">
                <a16:creationId xmlns:a16="http://schemas.microsoft.com/office/drawing/2014/main" id="{E2617DAD-F95A-4D40-890E-7BDCCC9A90F5}"/>
              </a:ext>
            </a:extLst>
          </p:cNvPr>
          <p:cNvSpPr>
            <a:spLocks noGrp="1" noChangeArrowheads="1"/>
          </p:cNvSpPr>
          <p:nvPr>
            <p:ph type="body" idx="1"/>
          </p:nvPr>
        </p:nvSpPr>
        <p:spPr>
          <a:xfrm>
            <a:off x="685800" y="1355725"/>
            <a:ext cx="7772400" cy="4943475"/>
          </a:xfrm>
        </p:spPr>
        <p:txBody>
          <a:bodyPr/>
          <a:lstStyle/>
          <a:p>
            <a:r>
              <a:rPr lang="en-US" altLang="en-US" sz="2000"/>
              <a:t>Simulations showed no exceedances in groundwater concentration or dose</a:t>
            </a:r>
          </a:p>
          <a:p>
            <a:r>
              <a:rPr lang="en-US" altLang="en-US" sz="2000"/>
              <a:t>A small percentage (2%) of the simulated peak dose due to tritium via the air pathway exceeded the regulatory metric of 10 mrem/year</a:t>
            </a:r>
          </a:p>
          <a:p>
            <a:pPr lvl="1"/>
            <a:r>
              <a:rPr lang="en-US" altLang="en-US" sz="1800"/>
              <a:t>However, the average of the peak doses (1.7 mrem/yr) is less than the regulatory metric (as prescribed in NUREG-1573)</a:t>
            </a:r>
          </a:p>
          <a:p>
            <a:r>
              <a:rPr lang="en-US" altLang="en-US" sz="2000"/>
              <a:t>Key assumptions</a:t>
            </a:r>
          </a:p>
          <a:p>
            <a:pPr lvl="1"/>
            <a:r>
              <a:rPr lang="en-US" altLang="en-US" sz="1800"/>
              <a:t>Continuous receptor inhalation and exposure above landfill</a:t>
            </a:r>
          </a:p>
          <a:p>
            <a:pPr lvl="1"/>
            <a:r>
              <a:rPr lang="en-US" altLang="en-US" sz="1800"/>
              <a:t>Maximum inventory set equal to twice estimated value</a:t>
            </a:r>
          </a:p>
          <a:p>
            <a:pPr lvl="1"/>
            <a:r>
              <a:rPr lang="en-US" altLang="en-US" sz="1800"/>
              <a:t>Allowance of complete erosion of cover</a:t>
            </a:r>
          </a:p>
          <a:p>
            <a:pPr lvl="1"/>
            <a:r>
              <a:rPr lang="en-US" altLang="en-US" sz="1800"/>
              <a:t>Use of bounding tortuosity factors that maximized tritium diffusion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wipe(left)">
                                      <p:cBhvr>
                                        <p:cTn id="7" dur="5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wipe(left)">
                                      <p:cBhvr>
                                        <p:cTn id="12" dur="500"/>
                                        <p:tgtEl>
                                          <p:spTgt spid="10752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animEffect transition="in" filter="wipe(left)">
                                      <p:cBhvr>
                                        <p:cTn id="15" dur="500"/>
                                        <p:tgtEl>
                                          <p:spTgt spid="10752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7523">
                                            <p:txEl>
                                              <p:pRg st="3" end="3"/>
                                            </p:txEl>
                                          </p:spTgt>
                                        </p:tgtEl>
                                        <p:attrNameLst>
                                          <p:attrName>style.visibility</p:attrName>
                                        </p:attrNameLst>
                                      </p:cBhvr>
                                      <p:to>
                                        <p:strVal val="visible"/>
                                      </p:to>
                                    </p:set>
                                    <p:animEffect transition="in" filter="wipe(left)">
                                      <p:cBhvr>
                                        <p:cTn id="20" dur="500"/>
                                        <p:tgtEl>
                                          <p:spTgt spid="10752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7523">
                                            <p:txEl>
                                              <p:pRg st="4" end="4"/>
                                            </p:txEl>
                                          </p:spTgt>
                                        </p:tgtEl>
                                        <p:attrNameLst>
                                          <p:attrName>style.visibility</p:attrName>
                                        </p:attrNameLst>
                                      </p:cBhvr>
                                      <p:to>
                                        <p:strVal val="visible"/>
                                      </p:to>
                                    </p:set>
                                    <p:animEffect transition="in" filter="wipe(left)">
                                      <p:cBhvr>
                                        <p:cTn id="23" dur="500"/>
                                        <p:tgtEl>
                                          <p:spTgt spid="10752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7523">
                                            <p:txEl>
                                              <p:pRg st="5" end="5"/>
                                            </p:txEl>
                                          </p:spTgt>
                                        </p:tgtEl>
                                        <p:attrNameLst>
                                          <p:attrName>style.visibility</p:attrName>
                                        </p:attrNameLst>
                                      </p:cBhvr>
                                      <p:to>
                                        <p:strVal val="visible"/>
                                      </p:to>
                                    </p:set>
                                    <p:animEffect transition="in" filter="wipe(left)">
                                      <p:cBhvr>
                                        <p:cTn id="26" dur="500"/>
                                        <p:tgtEl>
                                          <p:spTgt spid="10752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7523">
                                            <p:txEl>
                                              <p:pRg st="6" end="6"/>
                                            </p:txEl>
                                          </p:spTgt>
                                        </p:tgtEl>
                                        <p:attrNameLst>
                                          <p:attrName>style.visibility</p:attrName>
                                        </p:attrNameLst>
                                      </p:cBhvr>
                                      <p:to>
                                        <p:strVal val="visible"/>
                                      </p:to>
                                    </p:set>
                                    <p:animEffect transition="in" filter="wipe(left)">
                                      <p:cBhvr>
                                        <p:cTn id="29" dur="500"/>
                                        <p:tgtEl>
                                          <p:spTgt spid="10752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7523">
                                            <p:txEl>
                                              <p:pRg st="7" end="7"/>
                                            </p:txEl>
                                          </p:spTgt>
                                        </p:tgtEl>
                                        <p:attrNameLst>
                                          <p:attrName>style.visibility</p:attrName>
                                        </p:attrNameLst>
                                      </p:cBhvr>
                                      <p:to>
                                        <p:strVal val="visible"/>
                                      </p:to>
                                    </p:set>
                                    <p:animEffect transition="in" filter="wipe(left)">
                                      <p:cBhvr>
                                        <p:cTn id="32" dur="500"/>
                                        <p:tgtEl>
                                          <p:spTgt spid="107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952BB1CC-4CD3-41AE-BAC7-A123CDAFD73C}"/>
              </a:ext>
            </a:extLst>
          </p:cNvPr>
          <p:cNvSpPr>
            <a:spLocks noGrp="1" noChangeArrowheads="1"/>
          </p:cNvSpPr>
          <p:nvPr>
            <p:ph type="title"/>
          </p:nvPr>
        </p:nvSpPr>
        <p:spPr>
          <a:xfrm>
            <a:off x="685800" y="1843088"/>
            <a:ext cx="7772400" cy="1219200"/>
          </a:xfrm>
        </p:spPr>
        <p:txBody>
          <a:bodyPr/>
          <a:lstStyle/>
          <a:p>
            <a:r>
              <a:rPr lang="en-US" altLang="en-US" sz="2800"/>
              <a:t>Radon Fate and Transport</a:t>
            </a:r>
            <a:br>
              <a:rPr lang="en-US" altLang="en-US" sz="2800"/>
            </a:br>
            <a:r>
              <a:rPr lang="en-US" altLang="en-US" sz="2800"/>
              <a:t> </a:t>
            </a:r>
            <a:r>
              <a:rPr lang="en-US" altLang="en-US" sz="2000"/>
              <a:t>Gas and Liquid-Phase Transport to Groundwater and Surface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0B859F9-750B-47A2-A2CD-B3B7389FD9C1}"/>
              </a:ext>
            </a:extLst>
          </p:cNvPr>
          <p:cNvSpPr>
            <a:spLocks noGrp="1" noChangeArrowheads="1"/>
          </p:cNvSpPr>
          <p:nvPr>
            <p:ph type="title"/>
          </p:nvPr>
        </p:nvSpPr>
        <p:spPr/>
        <p:txBody>
          <a:bodyPr/>
          <a:lstStyle/>
          <a:p>
            <a:r>
              <a:rPr lang="en-US" altLang="en-US"/>
              <a:t>Overview</a:t>
            </a:r>
          </a:p>
        </p:txBody>
      </p:sp>
      <p:sp>
        <p:nvSpPr>
          <p:cNvPr id="74755" name="Rectangle 3">
            <a:extLst>
              <a:ext uri="{FF2B5EF4-FFF2-40B4-BE49-F238E27FC236}">
                <a16:creationId xmlns:a16="http://schemas.microsoft.com/office/drawing/2014/main" id="{BB27FA8A-83AC-4948-9C4E-7E86F7D4BC6B}"/>
              </a:ext>
            </a:extLst>
          </p:cNvPr>
          <p:cNvSpPr>
            <a:spLocks noGrp="1" noChangeArrowheads="1"/>
          </p:cNvSpPr>
          <p:nvPr>
            <p:ph type="body" idx="1"/>
          </p:nvPr>
        </p:nvSpPr>
        <p:spPr>
          <a:xfrm>
            <a:off x="2252663" y="1847850"/>
            <a:ext cx="4765675" cy="3444875"/>
          </a:xfrm>
        </p:spPr>
        <p:txBody>
          <a:bodyPr/>
          <a:lstStyle/>
          <a:p>
            <a:r>
              <a:rPr lang="en-US" altLang="en-US"/>
              <a:t>Background</a:t>
            </a:r>
          </a:p>
          <a:p>
            <a:r>
              <a:rPr lang="en-US" altLang="en-US"/>
              <a:t>Modeling Approach</a:t>
            </a:r>
          </a:p>
          <a:p>
            <a:r>
              <a:rPr lang="en-US" altLang="en-US"/>
              <a:t>Modeling Results</a:t>
            </a:r>
          </a:p>
          <a:p>
            <a:r>
              <a:rPr lang="en-US" altLang="en-US"/>
              <a:t>Recommended Triggers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BBAF459-13DF-4862-AD41-B2C17DE4293B}"/>
              </a:ext>
            </a:extLst>
          </p:cNvPr>
          <p:cNvSpPr>
            <a:spLocks noGrp="1" noChangeArrowheads="1"/>
          </p:cNvSpPr>
          <p:nvPr>
            <p:ph type="title"/>
          </p:nvPr>
        </p:nvSpPr>
        <p:spPr/>
        <p:txBody>
          <a:bodyPr/>
          <a:lstStyle/>
          <a:p>
            <a:r>
              <a:rPr lang="en-US" altLang="en-US"/>
              <a:t>Radon Calibration</a:t>
            </a:r>
          </a:p>
        </p:txBody>
      </p:sp>
      <p:sp>
        <p:nvSpPr>
          <p:cNvPr id="106499" name="Rectangle 3">
            <a:extLst>
              <a:ext uri="{FF2B5EF4-FFF2-40B4-BE49-F238E27FC236}">
                <a16:creationId xmlns:a16="http://schemas.microsoft.com/office/drawing/2014/main" id="{9CD9E3B9-9993-41A8-9544-EAC8FB45F542}"/>
              </a:ext>
            </a:extLst>
          </p:cNvPr>
          <p:cNvSpPr>
            <a:spLocks noGrp="1" noChangeArrowheads="1"/>
          </p:cNvSpPr>
          <p:nvPr>
            <p:ph type="body" idx="1"/>
          </p:nvPr>
        </p:nvSpPr>
        <p:spPr/>
        <p:txBody>
          <a:bodyPr/>
          <a:lstStyle/>
          <a:p>
            <a:r>
              <a:rPr lang="en-US" altLang="en-US"/>
              <a:t>Calibration based on “Emanation Factor” of sealed radium sources</a:t>
            </a:r>
          </a:p>
          <a:p>
            <a:pPr lvl="1">
              <a:spcBef>
                <a:spcPct val="55000"/>
              </a:spcBef>
            </a:pPr>
            <a:r>
              <a:rPr lang="en-US" altLang="en-US"/>
              <a:t>Governs how much radon-222 gas emanates from radium-226 source</a:t>
            </a:r>
          </a:p>
          <a:p>
            <a:pPr lvl="1">
              <a:spcBef>
                <a:spcPct val="55000"/>
              </a:spcBef>
            </a:pPr>
            <a:r>
              <a:rPr lang="en-US" altLang="en-US"/>
              <a:t>Ranges from 0 (complete containment) to 1 (no containment)</a:t>
            </a:r>
          </a:p>
          <a:p>
            <a:pPr lvl="1">
              <a:spcBef>
                <a:spcPct val="55000"/>
              </a:spcBef>
            </a:pPr>
            <a:r>
              <a:rPr lang="en-US" altLang="en-US"/>
              <a:t>Minimum value (10</a:t>
            </a:r>
            <a:r>
              <a:rPr lang="en-US" altLang="en-US" baseline="30000"/>
              <a:t>-6</a:t>
            </a:r>
            <a:r>
              <a:rPr lang="en-US" altLang="en-US"/>
              <a:t>) calibrated to yield values of measured surface radon fluxes in 1997</a:t>
            </a:r>
          </a:p>
          <a:p>
            <a:pPr lvl="1">
              <a:spcBef>
                <a:spcPct val="55000"/>
              </a:spcBef>
            </a:pPr>
            <a:r>
              <a:rPr lang="en-US" altLang="en-US"/>
              <a:t>Maximum value assumed to range between 0.01 to 1 to accommodate container degradation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58EC16DF-BC34-40BC-BBA3-364B46972E96}"/>
              </a:ext>
            </a:extLst>
          </p:cNvPr>
          <p:cNvSpPr>
            <a:spLocks noGrp="1" noChangeArrowheads="1"/>
          </p:cNvSpPr>
          <p:nvPr>
            <p:ph type="title"/>
          </p:nvPr>
        </p:nvSpPr>
        <p:spPr/>
        <p:txBody>
          <a:bodyPr/>
          <a:lstStyle/>
          <a:p>
            <a:r>
              <a:rPr lang="en-US" altLang="en-US"/>
              <a:t>Radon Surface Flux</a:t>
            </a:r>
          </a:p>
        </p:txBody>
      </p:sp>
      <p:pic>
        <p:nvPicPr>
          <p:cNvPr id="108548" name="Picture 4">
            <a:extLst>
              <a:ext uri="{FF2B5EF4-FFF2-40B4-BE49-F238E27FC236}">
                <a16:creationId xmlns:a16="http://schemas.microsoft.com/office/drawing/2014/main" id="{7C8A5F2B-7EBA-4A38-91E5-0E88A3545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1788" b="6323"/>
          <a:stretch>
            <a:fillRect/>
          </a:stretch>
        </p:blipFill>
        <p:spPr bwMode="auto">
          <a:xfrm>
            <a:off x="1490663" y="1387475"/>
            <a:ext cx="616108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5" name="Text Box 11">
            <a:extLst>
              <a:ext uri="{FF2B5EF4-FFF2-40B4-BE49-F238E27FC236}">
                <a16:creationId xmlns:a16="http://schemas.microsoft.com/office/drawing/2014/main" id="{DA846A3D-FBE7-4B29-BC15-E4AA45AA45D7}"/>
              </a:ext>
            </a:extLst>
          </p:cNvPr>
          <p:cNvSpPr txBox="1">
            <a:spLocks noChangeArrowheads="1"/>
          </p:cNvSpPr>
          <p:nvPr/>
        </p:nvSpPr>
        <p:spPr bwMode="auto">
          <a:xfrm>
            <a:off x="7223125" y="2690813"/>
            <a:ext cx="1735138"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latin typeface="Arial" panose="020B0604020202020204" pitchFamily="34" charset="0"/>
              </a:rPr>
              <a:t>40 CFR 192 states that the </a:t>
            </a:r>
            <a:r>
              <a:rPr lang="en-US" altLang="en-US" sz="1200" i="1">
                <a:latin typeface="Arial" panose="020B0604020202020204" pitchFamily="34" charset="0"/>
              </a:rPr>
              <a:t>average</a:t>
            </a:r>
            <a:r>
              <a:rPr lang="en-US" altLang="en-US" sz="1200">
                <a:latin typeface="Arial" panose="020B0604020202020204" pitchFamily="34" charset="0"/>
              </a:rPr>
              <a:t> Rn-222 surface flux shall not exceed 20 pCi/m</a:t>
            </a:r>
            <a:r>
              <a:rPr lang="en-US" altLang="en-US" sz="1200" baseline="30000">
                <a:latin typeface="Arial" panose="020B0604020202020204" pitchFamily="34" charset="0"/>
              </a:rPr>
              <a:t>2</a:t>
            </a:r>
            <a:r>
              <a:rPr lang="en-US" altLang="en-US" sz="1200">
                <a:latin typeface="Arial" panose="020B0604020202020204" pitchFamily="34" charset="0"/>
              </a:rPr>
              <a:t>/s</a:t>
            </a:r>
          </a:p>
        </p:txBody>
      </p:sp>
      <p:grpSp>
        <p:nvGrpSpPr>
          <p:cNvPr id="108559" name="Group 15">
            <a:extLst>
              <a:ext uri="{FF2B5EF4-FFF2-40B4-BE49-F238E27FC236}">
                <a16:creationId xmlns:a16="http://schemas.microsoft.com/office/drawing/2014/main" id="{0AB1EFBF-F7DD-4375-9A0D-F74F50ED2F81}"/>
              </a:ext>
            </a:extLst>
          </p:cNvPr>
          <p:cNvGrpSpPr>
            <a:grpSpLocks/>
          </p:cNvGrpSpPr>
          <p:nvPr/>
        </p:nvGrpSpPr>
        <p:grpSpPr bwMode="auto">
          <a:xfrm>
            <a:off x="2927350" y="1682750"/>
            <a:ext cx="1974850" cy="3883025"/>
            <a:chOff x="1844" y="1060"/>
            <a:chExt cx="1244" cy="2446"/>
          </a:xfrm>
        </p:grpSpPr>
        <p:sp>
          <p:nvSpPr>
            <p:cNvPr id="108549" name="Text Box 5">
              <a:extLst>
                <a:ext uri="{FF2B5EF4-FFF2-40B4-BE49-F238E27FC236}">
                  <a16:creationId xmlns:a16="http://schemas.microsoft.com/office/drawing/2014/main" id="{66919575-26A5-4615-961F-A9BD4C2829EC}"/>
                </a:ext>
              </a:extLst>
            </p:cNvPr>
            <p:cNvSpPr txBox="1">
              <a:spLocks noChangeArrowheads="1"/>
            </p:cNvSpPr>
            <p:nvPr/>
          </p:nvSpPr>
          <p:spPr bwMode="auto">
            <a:xfrm>
              <a:off x="1844" y="1209"/>
              <a:ext cx="964" cy="2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latin typeface="Arial" panose="020B0604020202020204" pitchFamily="34" charset="0"/>
                </a:rPr>
                <a:t>(average of peak fluxes = 2 pCi/m</a:t>
              </a:r>
              <a:r>
                <a:rPr lang="en-US" altLang="en-US" sz="1200" baseline="30000">
                  <a:latin typeface="Arial" panose="020B0604020202020204" pitchFamily="34" charset="0"/>
                </a:rPr>
                <a:t>2</a:t>
              </a:r>
              <a:r>
                <a:rPr lang="en-US" altLang="en-US" sz="1200">
                  <a:latin typeface="Arial" panose="020B0604020202020204" pitchFamily="34" charset="0"/>
                </a:rPr>
                <a:t>/s)</a:t>
              </a:r>
            </a:p>
          </p:txBody>
        </p:sp>
        <p:sp>
          <p:nvSpPr>
            <p:cNvPr id="108551" name="Line 7">
              <a:extLst>
                <a:ext uri="{FF2B5EF4-FFF2-40B4-BE49-F238E27FC236}">
                  <a16:creationId xmlns:a16="http://schemas.microsoft.com/office/drawing/2014/main" id="{6239E9D6-E85E-4752-AC63-879C0DF358B4}"/>
                </a:ext>
              </a:extLst>
            </p:cNvPr>
            <p:cNvSpPr>
              <a:spLocks noChangeShapeType="1"/>
            </p:cNvSpPr>
            <p:nvPr/>
          </p:nvSpPr>
          <p:spPr bwMode="auto">
            <a:xfrm>
              <a:off x="3088" y="1060"/>
              <a:ext cx="0" cy="244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6" name="Line 12">
              <a:extLst>
                <a:ext uri="{FF2B5EF4-FFF2-40B4-BE49-F238E27FC236}">
                  <a16:creationId xmlns:a16="http://schemas.microsoft.com/office/drawing/2014/main" id="{025FA944-CF88-4EE3-AD4A-C59598413E88}"/>
                </a:ext>
              </a:extLst>
            </p:cNvPr>
            <p:cNvSpPr>
              <a:spLocks noChangeShapeType="1"/>
            </p:cNvSpPr>
            <p:nvPr/>
          </p:nvSpPr>
          <p:spPr bwMode="auto">
            <a:xfrm flipV="1">
              <a:off x="2729" y="1194"/>
              <a:ext cx="334" cy="11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558" name="Group 14">
            <a:extLst>
              <a:ext uri="{FF2B5EF4-FFF2-40B4-BE49-F238E27FC236}">
                <a16:creationId xmlns:a16="http://schemas.microsoft.com/office/drawing/2014/main" id="{BAFA9BDB-5397-4519-BA6B-9E3F27BD2946}"/>
              </a:ext>
            </a:extLst>
          </p:cNvPr>
          <p:cNvGrpSpPr>
            <a:grpSpLocks/>
          </p:cNvGrpSpPr>
          <p:nvPr/>
        </p:nvGrpSpPr>
        <p:grpSpPr bwMode="auto">
          <a:xfrm>
            <a:off x="5738813" y="1697038"/>
            <a:ext cx="1430337" cy="3856037"/>
            <a:chOff x="3615" y="1069"/>
            <a:chExt cx="901" cy="2429"/>
          </a:xfrm>
        </p:grpSpPr>
        <p:sp>
          <p:nvSpPr>
            <p:cNvPr id="108550" name="Text Box 6">
              <a:extLst>
                <a:ext uri="{FF2B5EF4-FFF2-40B4-BE49-F238E27FC236}">
                  <a16:creationId xmlns:a16="http://schemas.microsoft.com/office/drawing/2014/main" id="{32E549A8-AD60-4169-958D-C4DA58EF00B7}"/>
                </a:ext>
              </a:extLst>
            </p:cNvPr>
            <p:cNvSpPr txBox="1">
              <a:spLocks noChangeArrowheads="1"/>
            </p:cNvSpPr>
            <p:nvPr/>
          </p:nvSpPr>
          <p:spPr bwMode="auto">
            <a:xfrm>
              <a:off x="3722" y="1789"/>
              <a:ext cx="794" cy="40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latin typeface="Arial" panose="020B0604020202020204" pitchFamily="34" charset="0"/>
                </a:rPr>
                <a:t>(average of peak fluxes = 128 pCi/m</a:t>
              </a:r>
              <a:r>
                <a:rPr lang="en-US" altLang="en-US" sz="1200" baseline="30000">
                  <a:latin typeface="Arial" panose="020B0604020202020204" pitchFamily="34" charset="0"/>
                </a:rPr>
                <a:t>2</a:t>
              </a:r>
              <a:r>
                <a:rPr lang="en-US" altLang="en-US" sz="1200">
                  <a:latin typeface="Arial" panose="020B0604020202020204" pitchFamily="34" charset="0"/>
                </a:rPr>
                <a:t>/s)</a:t>
              </a:r>
            </a:p>
          </p:txBody>
        </p:sp>
        <p:sp>
          <p:nvSpPr>
            <p:cNvPr id="108553" name="Line 9">
              <a:extLst>
                <a:ext uri="{FF2B5EF4-FFF2-40B4-BE49-F238E27FC236}">
                  <a16:creationId xmlns:a16="http://schemas.microsoft.com/office/drawing/2014/main" id="{05DA5972-BD5A-44E7-B5EA-93BC60CC76E6}"/>
                </a:ext>
              </a:extLst>
            </p:cNvPr>
            <p:cNvSpPr>
              <a:spLocks noChangeShapeType="1"/>
            </p:cNvSpPr>
            <p:nvPr/>
          </p:nvSpPr>
          <p:spPr bwMode="auto">
            <a:xfrm flipV="1">
              <a:off x="3615" y="1069"/>
              <a:ext cx="0" cy="2429"/>
            </a:xfrm>
            <a:prstGeom prst="line">
              <a:avLst/>
            </a:prstGeom>
            <a:noFill/>
            <a:ln w="19050">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7" name="Line 13">
              <a:extLst>
                <a:ext uri="{FF2B5EF4-FFF2-40B4-BE49-F238E27FC236}">
                  <a16:creationId xmlns:a16="http://schemas.microsoft.com/office/drawing/2014/main" id="{934A0CD3-082A-486E-AAA1-A291F7C4E454}"/>
                </a:ext>
              </a:extLst>
            </p:cNvPr>
            <p:cNvSpPr>
              <a:spLocks noChangeShapeType="1"/>
            </p:cNvSpPr>
            <p:nvPr/>
          </p:nvSpPr>
          <p:spPr bwMode="auto">
            <a:xfrm flipH="1">
              <a:off x="3615" y="2129"/>
              <a:ext cx="150" cy="10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8559"/>
                                        </p:tgtEl>
                                        <p:attrNameLst>
                                          <p:attrName>style.visibility</p:attrName>
                                        </p:attrNameLst>
                                      </p:cBhvr>
                                      <p:to>
                                        <p:strVal val="visible"/>
                                      </p:to>
                                    </p:set>
                                    <p:animEffect transition="in" filter="wipe(down)">
                                      <p:cBhvr>
                                        <p:cTn id="7" dur="500"/>
                                        <p:tgtEl>
                                          <p:spTgt spid="108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8558"/>
                                        </p:tgtEl>
                                        <p:attrNameLst>
                                          <p:attrName>style.visibility</p:attrName>
                                        </p:attrNameLst>
                                      </p:cBhvr>
                                      <p:to>
                                        <p:strVal val="visible"/>
                                      </p:to>
                                    </p:set>
                                    <p:animEffect transition="in" filter="wipe(down)">
                                      <p:cBhvr>
                                        <p:cTn id="12" dur="500"/>
                                        <p:tgtEl>
                                          <p:spTgt spid="108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09E25572-A0FC-4AB6-BB3B-7B92651E0055}"/>
              </a:ext>
            </a:extLst>
          </p:cNvPr>
          <p:cNvSpPr>
            <a:spLocks noGrp="1" noChangeArrowheads="1"/>
          </p:cNvSpPr>
          <p:nvPr>
            <p:ph type="title"/>
          </p:nvPr>
        </p:nvSpPr>
        <p:spPr/>
        <p:txBody>
          <a:bodyPr/>
          <a:lstStyle/>
          <a:p>
            <a:r>
              <a:rPr lang="en-US" altLang="en-US"/>
              <a:t>Radon Sensitivity Analysis</a:t>
            </a:r>
          </a:p>
        </p:txBody>
      </p:sp>
      <p:pic>
        <p:nvPicPr>
          <p:cNvPr id="109572" name="Picture 4">
            <a:extLst>
              <a:ext uri="{FF2B5EF4-FFF2-40B4-BE49-F238E27FC236}">
                <a16:creationId xmlns:a16="http://schemas.microsoft.com/office/drawing/2014/main" id="{A0EF1166-C968-4178-88A4-6954B5084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8" y="1069975"/>
            <a:ext cx="7870825"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146CAEA8-E777-4E94-BAEB-B1F4D1D5CFB0}"/>
              </a:ext>
            </a:extLst>
          </p:cNvPr>
          <p:cNvSpPr>
            <a:spLocks noGrp="1" noChangeArrowheads="1"/>
          </p:cNvSpPr>
          <p:nvPr>
            <p:ph type="title"/>
          </p:nvPr>
        </p:nvSpPr>
        <p:spPr/>
        <p:txBody>
          <a:bodyPr/>
          <a:lstStyle/>
          <a:p>
            <a:r>
              <a:rPr lang="en-US" altLang="en-US"/>
              <a:t>Radon Key Results</a:t>
            </a:r>
          </a:p>
        </p:txBody>
      </p:sp>
      <p:sp>
        <p:nvSpPr>
          <p:cNvPr id="110595" name="Rectangle 3">
            <a:extLst>
              <a:ext uri="{FF2B5EF4-FFF2-40B4-BE49-F238E27FC236}">
                <a16:creationId xmlns:a16="http://schemas.microsoft.com/office/drawing/2014/main" id="{A684739D-AD39-4988-8E79-188FAD468C28}"/>
              </a:ext>
            </a:extLst>
          </p:cNvPr>
          <p:cNvSpPr>
            <a:spLocks noGrp="1" noChangeArrowheads="1"/>
          </p:cNvSpPr>
          <p:nvPr>
            <p:ph type="body" idx="1"/>
          </p:nvPr>
        </p:nvSpPr>
        <p:spPr>
          <a:xfrm>
            <a:off x="527050" y="1458913"/>
            <a:ext cx="8089900" cy="4930775"/>
          </a:xfrm>
        </p:spPr>
        <p:txBody>
          <a:bodyPr/>
          <a:lstStyle/>
          <a:p>
            <a:pPr>
              <a:spcBef>
                <a:spcPct val="90000"/>
              </a:spcBef>
            </a:pPr>
            <a:r>
              <a:rPr lang="en-US" altLang="en-US"/>
              <a:t>Average simulated surface flux is greater than</a:t>
            </a:r>
            <a:r>
              <a:rPr lang="en-US" altLang="en-US" sz="2200"/>
              <a:t> regulatory metric of 20 pCi/m</a:t>
            </a:r>
            <a:r>
              <a:rPr lang="en-US" altLang="en-US" sz="2200" baseline="30000"/>
              <a:t>2</a:t>
            </a:r>
            <a:r>
              <a:rPr lang="en-US" altLang="en-US" sz="2200"/>
              <a:t>/s if maximum emanation factor is 1 (up to 100% of radium-226 containers fail)</a:t>
            </a:r>
          </a:p>
          <a:p>
            <a:pPr>
              <a:spcBef>
                <a:spcPct val="90000"/>
              </a:spcBef>
            </a:pPr>
            <a:r>
              <a:rPr lang="en-US" altLang="en-US" sz="2200"/>
              <a:t>Releases of radon to groundwater were negligible</a:t>
            </a:r>
            <a:endParaRPr lang="en-US" altLang="en-US" sz="1800"/>
          </a:p>
          <a:p>
            <a:pPr>
              <a:spcBef>
                <a:spcPct val="90000"/>
              </a:spcBef>
            </a:pPr>
            <a:r>
              <a:rPr lang="en-US" altLang="en-US"/>
              <a:t>Key Assumptions</a:t>
            </a:r>
          </a:p>
          <a:p>
            <a:pPr lvl="1"/>
            <a:r>
              <a:rPr lang="en-US" altLang="en-US" sz="2000"/>
              <a:t>Up to 100% of radium-226 sealed sources allowed to fail in 1000 years</a:t>
            </a:r>
          </a:p>
          <a:p>
            <a:pPr lvl="1"/>
            <a:r>
              <a:rPr lang="en-US" altLang="en-US" sz="2000"/>
              <a:t>1-D model: maximizes gas transport to surface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wipe(left)">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wipe(left)">
                                      <p:cBhvr>
                                        <p:cTn id="12" dur="5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wipe(left)">
                                      <p:cBhvr>
                                        <p:cTn id="17" dur="500"/>
                                        <p:tgtEl>
                                          <p:spTgt spid="1105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wipe(left)">
                                      <p:cBhvr>
                                        <p:cTn id="22" dur="500"/>
                                        <p:tgtEl>
                                          <p:spTgt spid="1105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0595">
                                            <p:txEl>
                                              <p:pRg st="4" end="4"/>
                                            </p:txEl>
                                          </p:spTgt>
                                        </p:tgtEl>
                                        <p:attrNameLst>
                                          <p:attrName>style.visibility</p:attrName>
                                        </p:attrNameLst>
                                      </p:cBhvr>
                                      <p:to>
                                        <p:strVal val="visible"/>
                                      </p:to>
                                    </p:set>
                                    <p:animEffect transition="in" filter="wipe(left)">
                                      <p:cBhvr>
                                        <p:cTn id="27" dur="5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4753A12-D05B-4ACF-8F64-F0EED0F780BA}"/>
              </a:ext>
            </a:extLst>
          </p:cNvPr>
          <p:cNvSpPr>
            <a:spLocks noGrp="1" noChangeArrowheads="1"/>
          </p:cNvSpPr>
          <p:nvPr>
            <p:ph type="title"/>
          </p:nvPr>
        </p:nvSpPr>
        <p:spPr>
          <a:xfrm>
            <a:off x="685800" y="2012950"/>
            <a:ext cx="7772400" cy="1219200"/>
          </a:xfrm>
        </p:spPr>
        <p:txBody>
          <a:bodyPr/>
          <a:lstStyle/>
          <a:p>
            <a:r>
              <a:rPr lang="en-US" altLang="en-US" sz="2800"/>
              <a:t>Fate and Transport of Other Radionuclides  (Leaching to Groundwater)</a:t>
            </a:r>
            <a:br>
              <a:rPr lang="en-US" altLang="en-US" sz="2800"/>
            </a:br>
            <a:br>
              <a:rPr lang="en-US" altLang="en-US" sz="2800"/>
            </a:br>
            <a:r>
              <a:rPr lang="en-US" altLang="en-US" sz="2000"/>
              <a:t>Am-241, Cs-137, Co-60, Pu-238, Pu-239, Ra-226, Rn-222, Sr-90, Th-232, H3, U-238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2793877-E065-43E5-8D42-6E666BD7AEB9}"/>
              </a:ext>
            </a:extLst>
          </p:cNvPr>
          <p:cNvSpPr>
            <a:spLocks noGrp="1" noChangeArrowheads="1"/>
          </p:cNvSpPr>
          <p:nvPr>
            <p:ph type="title"/>
          </p:nvPr>
        </p:nvSpPr>
        <p:spPr/>
        <p:txBody>
          <a:bodyPr/>
          <a:lstStyle/>
          <a:p>
            <a:r>
              <a:rPr lang="en-US" altLang="en-US"/>
              <a:t>Key Results</a:t>
            </a:r>
            <a:br>
              <a:rPr lang="en-US" altLang="en-US"/>
            </a:br>
            <a:r>
              <a:rPr lang="en-US" altLang="en-US" sz="2000"/>
              <a:t>Leaching of Radionuclides to Groundwater</a:t>
            </a:r>
            <a:endParaRPr lang="en-US" altLang="en-US"/>
          </a:p>
        </p:txBody>
      </p:sp>
      <p:sp>
        <p:nvSpPr>
          <p:cNvPr id="112643" name="Rectangle 3">
            <a:extLst>
              <a:ext uri="{FF2B5EF4-FFF2-40B4-BE49-F238E27FC236}">
                <a16:creationId xmlns:a16="http://schemas.microsoft.com/office/drawing/2014/main" id="{6179F4E9-D705-449F-9F07-7BDBE04D48D0}"/>
              </a:ext>
            </a:extLst>
          </p:cNvPr>
          <p:cNvSpPr>
            <a:spLocks noGrp="1" noChangeArrowheads="1"/>
          </p:cNvSpPr>
          <p:nvPr>
            <p:ph type="body" idx="1"/>
          </p:nvPr>
        </p:nvSpPr>
        <p:spPr>
          <a:xfrm>
            <a:off x="685800" y="1566863"/>
            <a:ext cx="7772400" cy="4714875"/>
          </a:xfrm>
        </p:spPr>
        <p:txBody>
          <a:bodyPr/>
          <a:lstStyle/>
          <a:p>
            <a:r>
              <a:rPr lang="en-US" altLang="en-US" sz="2000"/>
              <a:t>None of the simulated radionuclides reached the groundwater within 1,000 years for all realizations.</a:t>
            </a:r>
          </a:p>
          <a:p>
            <a:r>
              <a:rPr lang="en-US" altLang="en-US" sz="2000"/>
              <a:t>Only uranium-238 (and some of its decay products) were predicted to reach the water table for extended periods (&gt;10,000 years).   All peak aquifer concentrations were still less than the EPA regulatory metric of 30 µg/L.  </a:t>
            </a:r>
          </a:p>
          <a:p>
            <a:r>
              <a:rPr lang="en-US" altLang="en-US" sz="2000"/>
              <a:t>Infiltration rate was found to be the most significant parameter impacting the variability in the simulated groundwater concentrations and dose via groundwater</a:t>
            </a:r>
          </a:p>
          <a:p>
            <a:pPr lvl="1"/>
            <a:r>
              <a:rPr lang="en-US" altLang="en-US" sz="1600"/>
              <a:t>Simulated uranium groundwater concentrations exceeded the regulatory metric of 30 </a:t>
            </a:r>
            <a:r>
              <a:rPr lang="en-US" altLang="en-US" sz="1600">
                <a:latin typeface="Symbol" panose="05050102010706020507" pitchFamily="18" charset="2"/>
              </a:rPr>
              <a:t>m</a:t>
            </a:r>
            <a:r>
              <a:rPr lang="en-US" altLang="en-US" sz="1600"/>
              <a:t>g/L if the Darcy infiltration increased two orders of magnitude above the maximum stochastic value to 6.12x10</a:t>
            </a:r>
            <a:r>
              <a:rPr lang="en-US" altLang="en-US" sz="1600" baseline="30000"/>
              <a:t>-9</a:t>
            </a:r>
            <a:r>
              <a:rPr lang="en-US" altLang="en-US" sz="1600"/>
              <a:t> m/s.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wipe(left)">
                                      <p:cBhvr>
                                        <p:cTn id="7" dur="500"/>
                                        <p:tgtEl>
                                          <p:spTgt spid="112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wipe(left)">
                                      <p:cBhvr>
                                        <p:cTn id="12" dur="500"/>
                                        <p:tgtEl>
                                          <p:spTgt spid="1126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wipe(left)">
                                      <p:cBhvr>
                                        <p:cTn id="17" dur="500"/>
                                        <p:tgtEl>
                                          <p:spTgt spid="11264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2643">
                                            <p:txEl>
                                              <p:pRg st="3" end="3"/>
                                            </p:txEl>
                                          </p:spTgt>
                                        </p:tgtEl>
                                        <p:attrNameLst>
                                          <p:attrName>style.visibility</p:attrName>
                                        </p:attrNameLst>
                                      </p:cBhvr>
                                      <p:to>
                                        <p:strVal val="visible"/>
                                      </p:to>
                                    </p:set>
                                    <p:animEffect transition="in" filter="wipe(left)">
                                      <p:cBhvr>
                                        <p:cTn id="20" dur="500"/>
                                        <p:tgtEl>
                                          <p:spTgt spid="1126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51562086-F9EC-495B-B481-E3D0ADE601D3}"/>
              </a:ext>
            </a:extLst>
          </p:cNvPr>
          <p:cNvSpPr>
            <a:spLocks noGrp="1" noChangeArrowheads="1"/>
          </p:cNvSpPr>
          <p:nvPr>
            <p:ph type="title"/>
          </p:nvPr>
        </p:nvSpPr>
        <p:spPr>
          <a:xfrm>
            <a:off x="685800" y="1595438"/>
            <a:ext cx="7772400" cy="1219200"/>
          </a:xfrm>
        </p:spPr>
        <p:txBody>
          <a:bodyPr/>
          <a:lstStyle/>
          <a:p>
            <a:r>
              <a:rPr lang="en-US" altLang="en-US" sz="2800"/>
              <a:t>Heavy Metal Fate and Transport</a:t>
            </a:r>
            <a:br>
              <a:rPr lang="en-US" altLang="en-US" sz="2800"/>
            </a:br>
            <a:r>
              <a:rPr lang="en-US" altLang="en-US" sz="2800"/>
              <a:t>(Leaching to Groundwater)</a:t>
            </a:r>
            <a:br>
              <a:rPr lang="en-US" altLang="en-US" sz="2800"/>
            </a:br>
            <a:br>
              <a:rPr lang="en-US" altLang="en-US" sz="2800"/>
            </a:br>
            <a:r>
              <a:rPr lang="en-US" altLang="en-US" sz="2000"/>
              <a:t>Lead and Cadmium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DA329B7-C28C-47FA-B345-57B2993831AC}"/>
              </a:ext>
            </a:extLst>
          </p:cNvPr>
          <p:cNvSpPr>
            <a:spLocks noGrp="1" noChangeArrowheads="1"/>
          </p:cNvSpPr>
          <p:nvPr>
            <p:ph type="title"/>
          </p:nvPr>
        </p:nvSpPr>
        <p:spPr/>
        <p:txBody>
          <a:bodyPr/>
          <a:lstStyle/>
          <a:p>
            <a:r>
              <a:rPr lang="en-US" altLang="en-US"/>
              <a:t>Key Results</a:t>
            </a:r>
            <a:br>
              <a:rPr lang="en-US" altLang="en-US"/>
            </a:br>
            <a:r>
              <a:rPr lang="en-US" altLang="en-US" sz="1800"/>
              <a:t>Leaching of </a:t>
            </a:r>
            <a:r>
              <a:rPr lang="en-US" altLang="en-US" sz="2000"/>
              <a:t>Lead and Cadmium to Groundwater</a:t>
            </a:r>
            <a:endParaRPr lang="en-US" altLang="en-US"/>
          </a:p>
        </p:txBody>
      </p:sp>
      <p:sp>
        <p:nvSpPr>
          <p:cNvPr id="114691" name="Rectangle 3">
            <a:extLst>
              <a:ext uri="{FF2B5EF4-FFF2-40B4-BE49-F238E27FC236}">
                <a16:creationId xmlns:a16="http://schemas.microsoft.com/office/drawing/2014/main" id="{9A9BD5AC-3E7E-4FE3-AC3B-4D92921DDFAC}"/>
              </a:ext>
            </a:extLst>
          </p:cNvPr>
          <p:cNvSpPr>
            <a:spLocks noGrp="1" noChangeArrowheads="1"/>
          </p:cNvSpPr>
          <p:nvPr>
            <p:ph type="body" idx="1"/>
          </p:nvPr>
        </p:nvSpPr>
        <p:spPr>
          <a:xfrm>
            <a:off x="685800" y="1943100"/>
            <a:ext cx="7772400" cy="4343400"/>
          </a:xfrm>
        </p:spPr>
        <p:txBody>
          <a:bodyPr/>
          <a:lstStyle/>
          <a:p>
            <a:r>
              <a:rPr lang="en-US" altLang="en-US"/>
              <a:t>Simulations showed that neither lead nor cadmium reached the groundwater in 1,000 years (or extended periods past 10,000 years)</a:t>
            </a:r>
          </a:p>
          <a:p>
            <a:r>
              <a:rPr lang="en-US" altLang="en-US"/>
              <a:t>Additional increases in infiltration (3-4 orders of magnitude over expected maximum infiltration rates) allowed cadmium and lead to reach the groundwater in 1,000 years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wipe(left)">
                                      <p:cBhvr>
                                        <p:cTn id="7" dur="5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wipe(left)">
                                      <p:cBhvr>
                                        <p:cTn id="12" dur="500"/>
                                        <p:tgtEl>
                                          <p:spTgt spid="114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5A3FC38A-F003-430F-8D1A-F5E0419686A6}"/>
              </a:ext>
            </a:extLst>
          </p:cNvPr>
          <p:cNvSpPr>
            <a:spLocks noGrp="1" noChangeArrowheads="1"/>
          </p:cNvSpPr>
          <p:nvPr>
            <p:ph type="title"/>
          </p:nvPr>
        </p:nvSpPr>
        <p:spPr>
          <a:xfrm>
            <a:off x="685800" y="1703388"/>
            <a:ext cx="7772400" cy="1219200"/>
          </a:xfrm>
        </p:spPr>
        <p:txBody>
          <a:bodyPr/>
          <a:lstStyle/>
          <a:p>
            <a:r>
              <a:rPr lang="en-US" altLang="en-US"/>
              <a:t>VOC Fate and Transport</a:t>
            </a:r>
            <a:br>
              <a:rPr lang="en-US" altLang="en-US"/>
            </a:br>
            <a:r>
              <a:rPr lang="en-US" altLang="en-US" sz="2000"/>
              <a:t>Tetrachloroethylene (PCE)</a:t>
            </a:r>
            <a:br>
              <a:rPr lang="en-US" altLang="en-US" sz="2000"/>
            </a:br>
            <a:r>
              <a:rPr lang="en-US" altLang="en-US" sz="2000"/>
              <a:t> Gas and Liquid-Phase Transport to Groundwater and Surface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77FDCB4-FE68-4E56-B05E-1C31C96023C4}"/>
              </a:ext>
            </a:extLst>
          </p:cNvPr>
          <p:cNvSpPr>
            <a:spLocks noGrp="1" noChangeArrowheads="1"/>
          </p:cNvSpPr>
          <p:nvPr>
            <p:ph type="title"/>
          </p:nvPr>
        </p:nvSpPr>
        <p:spPr>
          <a:xfrm>
            <a:off x="685800" y="139700"/>
            <a:ext cx="7772400" cy="1219200"/>
          </a:xfrm>
        </p:spPr>
        <p:txBody>
          <a:bodyPr/>
          <a:lstStyle/>
          <a:p>
            <a:r>
              <a:rPr lang="en-US" altLang="en-US"/>
              <a:t>PCE Soil Gas Concentrations</a:t>
            </a:r>
            <a:br>
              <a:rPr lang="en-US" altLang="en-US"/>
            </a:br>
            <a:r>
              <a:rPr lang="en-US" altLang="en-US" sz="1800"/>
              <a:t>Comparison to Field Data</a:t>
            </a:r>
            <a:endParaRPr lang="en-US" altLang="en-US"/>
          </a:p>
        </p:txBody>
      </p:sp>
      <p:pic>
        <p:nvPicPr>
          <p:cNvPr id="116740" name="Picture 4">
            <a:extLst>
              <a:ext uri="{FF2B5EF4-FFF2-40B4-BE49-F238E27FC236}">
                <a16:creationId xmlns:a16="http://schemas.microsoft.com/office/drawing/2014/main" id="{17488954-9A10-4B74-AC08-EA2C0641C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8" y="1165225"/>
            <a:ext cx="7788275"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4D146858-76B2-47BD-ABC7-831685DA185A}"/>
              </a:ext>
            </a:extLst>
          </p:cNvPr>
          <p:cNvSpPr>
            <a:spLocks noGrp="1" noChangeArrowheads="1"/>
          </p:cNvSpPr>
          <p:nvPr>
            <p:ph type="title"/>
          </p:nvPr>
        </p:nvSpPr>
        <p:spPr/>
        <p:txBody>
          <a:bodyPr/>
          <a:lstStyle/>
          <a:p>
            <a:r>
              <a:rPr lang="en-US" altLang="en-US"/>
              <a:t>Background</a:t>
            </a:r>
          </a:p>
        </p:txBody>
      </p:sp>
      <p:sp>
        <p:nvSpPr>
          <p:cNvPr id="77828" name="Rectangle 4">
            <a:extLst>
              <a:ext uri="{FF2B5EF4-FFF2-40B4-BE49-F238E27FC236}">
                <a16:creationId xmlns:a16="http://schemas.microsoft.com/office/drawing/2014/main" id="{8780FCD7-8F59-44A5-BD8D-4F28CC8EF22D}"/>
              </a:ext>
            </a:extLst>
          </p:cNvPr>
          <p:cNvSpPr>
            <a:spLocks noGrp="1" noChangeArrowheads="1"/>
          </p:cNvSpPr>
          <p:nvPr>
            <p:ph type="body" idx="1"/>
          </p:nvPr>
        </p:nvSpPr>
        <p:spPr>
          <a:xfrm>
            <a:off x="450850" y="1223963"/>
            <a:ext cx="8240713" cy="5283200"/>
          </a:xfrm>
          <a:noFill/>
          <a:ln/>
          <a:extLst>
            <a:ext uri="{909E8E84-426E-40DD-AFC4-6F175D3DCCD1}">
              <a14:hiddenFill xmlns:a14="http://schemas.microsoft.com/office/drawing/2010/main">
                <a:solidFill>
                  <a:schemeClr val="bg1"/>
                </a:solidFill>
              </a14:hiddenFill>
            </a:ext>
          </a:extLst>
        </p:spPr>
        <p:txBody>
          <a:bodyPr lIns="91802" tIns="45149" rIns="91802" bIns="45149"/>
          <a:lstStyle/>
          <a:p>
            <a:pPr>
              <a:lnSpc>
                <a:spcPct val="90000"/>
              </a:lnSpc>
            </a:pPr>
            <a:r>
              <a:rPr lang="en-US" altLang="en-US" sz="2000"/>
              <a:t>New Mexico Environment Department request for Corrective Measures Implementation Plan (May 2005)</a:t>
            </a:r>
          </a:p>
          <a:p>
            <a:pPr lvl="1">
              <a:lnSpc>
                <a:spcPct val="90000"/>
              </a:lnSpc>
              <a:spcBef>
                <a:spcPct val="50000"/>
              </a:spcBef>
            </a:pPr>
            <a:r>
              <a:rPr lang="en-US" altLang="en-US" sz="1800">
                <a:solidFill>
                  <a:srgbClr val="0099CC"/>
                </a:solidFill>
              </a:rPr>
              <a:t>Include comprehensive model to assess the fate and transport of contaminants from the Mixed Waste Landfill</a:t>
            </a:r>
          </a:p>
          <a:p>
            <a:pPr lvl="1">
              <a:lnSpc>
                <a:spcPct val="90000"/>
              </a:lnSpc>
              <a:spcBef>
                <a:spcPct val="50000"/>
              </a:spcBef>
            </a:pPr>
            <a:r>
              <a:rPr lang="en-US" altLang="en-US" sz="1800">
                <a:solidFill>
                  <a:srgbClr val="0099CC"/>
                </a:solidFill>
              </a:rPr>
              <a:t>Identify monitoring results that will trigger additional testing or remedies</a:t>
            </a:r>
          </a:p>
          <a:p>
            <a:pPr>
              <a:lnSpc>
                <a:spcPct val="90000"/>
              </a:lnSpc>
            </a:pPr>
            <a:r>
              <a:rPr lang="en-US" altLang="en-US" sz="2000">
                <a:solidFill>
                  <a:schemeClr val="tx1"/>
                </a:solidFill>
              </a:rPr>
              <a:t>Similar recommendations provided in 2003 WERC independent technical peer review</a:t>
            </a:r>
          </a:p>
          <a:p>
            <a:pPr>
              <a:lnSpc>
                <a:spcPct val="90000"/>
              </a:lnSpc>
            </a:pPr>
            <a:r>
              <a:rPr lang="en-US" altLang="en-US" sz="2000">
                <a:solidFill>
                  <a:schemeClr val="tx1"/>
                </a:solidFill>
              </a:rPr>
              <a:t>Developed probabilistic performance assessment to address these recommendations</a:t>
            </a:r>
          </a:p>
          <a:p>
            <a:pPr lvl="1">
              <a:lnSpc>
                <a:spcPct val="90000"/>
              </a:lnSpc>
            </a:pPr>
            <a:r>
              <a:rPr lang="en-US" altLang="en-US" sz="1800">
                <a:solidFill>
                  <a:schemeClr val="tx1"/>
                </a:solidFill>
              </a:rPr>
              <a:t>Conduct comprehensive fate and transport analysis for contaminants of concern; compare to regulatory metrics</a:t>
            </a:r>
          </a:p>
          <a:p>
            <a:pPr lvl="1">
              <a:lnSpc>
                <a:spcPct val="90000"/>
              </a:lnSpc>
            </a:pPr>
            <a:r>
              <a:rPr lang="en-US" altLang="en-US" sz="1800">
                <a:solidFill>
                  <a:schemeClr val="tx1"/>
                </a:solidFill>
              </a:rPr>
              <a:t>Quantify uncertainties</a:t>
            </a:r>
          </a:p>
          <a:p>
            <a:pPr lvl="1">
              <a:lnSpc>
                <a:spcPct val="90000"/>
              </a:lnSpc>
            </a:pPr>
            <a:r>
              <a:rPr lang="en-US" altLang="en-US" sz="1800">
                <a:solidFill>
                  <a:schemeClr val="tx1"/>
                </a:solidFill>
              </a:rPr>
              <a:t>Perform sensitivity analyses; understand failure modes</a:t>
            </a:r>
          </a:p>
          <a:p>
            <a:pPr lvl="1">
              <a:lnSpc>
                <a:spcPct val="90000"/>
              </a:lnSpc>
            </a:pPr>
            <a:r>
              <a:rPr lang="en-US" altLang="en-US" sz="1800">
                <a:solidFill>
                  <a:schemeClr val="tx1"/>
                </a:solidFill>
              </a:rPr>
              <a:t>Identify triggers for long-term monitoring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Effect transition="in" filter="wipe(left)">
                                      <p:cBhvr>
                                        <p:cTn id="7" dur="500"/>
                                        <p:tgtEl>
                                          <p:spTgt spid="7782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7828">
                                            <p:txEl>
                                              <p:pRg st="1" end="1"/>
                                            </p:txEl>
                                          </p:spTgt>
                                        </p:tgtEl>
                                        <p:attrNameLst>
                                          <p:attrName>style.visibility</p:attrName>
                                        </p:attrNameLst>
                                      </p:cBhvr>
                                      <p:to>
                                        <p:strVal val="visible"/>
                                      </p:to>
                                    </p:set>
                                    <p:animEffect transition="in" filter="wipe(left)">
                                      <p:cBhvr>
                                        <p:cTn id="10" dur="500"/>
                                        <p:tgtEl>
                                          <p:spTgt spid="7782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7828">
                                            <p:txEl>
                                              <p:pRg st="2" end="2"/>
                                            </p:txEl>
                                          </p:spTgt>
                                        </p:tgtEl>
                                        <p:attrNameLst>
                                          <p:attrName>style.visibility</p:attrName>
                                        </p:attrNameLst>
                                      </p:cBhvr>
                                      <p:to>
                                        <p:strVal val="visible"/>
                                      </p:to>
                                    </p:set>
                                    <p:animEffect transition="in" filter="wipe(left)">
                                      <p:cBhvr>
                                        <p:cTn id="13" dur="500"/>
                                        <p:tgtEl>
                                          <p:spTgt spid="7782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7828">
                                            <p:txEl>
                                              <p:pRg st="3" end="3"/>
                                            </p:txEl>
                                          </p:spTgt>
                                        </p:tgtEl>
                                        <p:attrNameLst>
                                          <p:attrName>style.visibility</p:attrName>
                                        </p:attrNameLst>
                                      </p:cBhvr>
                                      <p:to>
                                        <p:strVal val="visible"/>
                                      </p:to>
                                    </p:set>
                                    <p:animEffect transition="in" filter="wipe(left)">
                                      <p:cBhvr>
                                        <p:cTn id="18" dur="500"/>
                                        <p:tgtEl>
                                          <p:spTgt spid="7782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7828">
                                            <p:txEl>
                                              <p:pRg st="4" end="4"/>
                                            </p:txEl>
                                          </p:spTgt>
                                        </p:tgtEl>
                                        <p:attrNameLst>
                                          <p:attrName>style.visibility</p:attrName>
                                        </p:attrNameLst>
                                      </p:cBhvr>
                                      <p:to>
                                        <p:strVal val="visible"/>
                                      </p:to>
                                    </p:set>
                                    <p:animEffect transition="in" filter="wipe(left)">
                                      <p:cBhvr>
                                        <p:cTn id="23" dur="500"/>
                                        <p:tgtEl>
                                          <p:spTgt spid="77828">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7828">
                                            <p:txEl>
                                              <p:pRg st="5" end="5"/>
                                            </p:txEl>
                                          </p:spTgt>
                                        </p:tgtEl>
                                        <p:attrNameLst>
                                          <p:attrName>style.visibility</p:attrName>
                                        </p:attrNameLst>
                                      </p:cBhvr>
                                      <p:to>
                                        <p:strVal val="visible"/>
                                      </p:to>
                                    </p:set>
                                    <p:animEffect transition="in" filter="wipe(left)">
                                      <p:cBhvr>
                                        <p:cTn id="26" dur="500"/>
                                        <p:tgtEl>
                                          <p:spTgt spid="77828">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7828">
                                            <p:txEl>
                                              <p:pRg st="6" end="6"/>
                                            </p:txEl>
                                          </p:spTgt>
                                        </p:tgtEl>
                                        <p:attrNameLst>
                                          <p:attrName>style.visibility</p:attrName>
                                        </p:attrNameLst>
                                      </p:cBhvr>
                                      <p:to>
                                        <p:strVal val="visible"/>
                                      </p:to>
                                    </p:set>
                                    <p:animEffect transition="in" filter="wipe(left)">
                                      <p:cBhvr>
                                        <p:cTn id="29" dur="500"/>
                                        <p:tgtEl>
                                          <p:spTgt spid="77828">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7828">
                                            <p:txEl>
                                              <p:pRg st="7" end="7"/>
                                            </p:txEl>
                                          </p:spTgt>
                                        </p:tgtEl>
                                        <p:attrNameLst>
                                          <p:attrName>style.visibility</p:attrName>
                                        </p:attrNameLst>
                                      </p:cBhvr>
                                      <p:to>
                                        <p:strVal val="visible"/>
                                      </p:to>
                                    </p:set>
                                    <p:animEffect transition="in" filter="wipe(left)">
                                      <p:cBhvr>
                                        <p:cTn id="32" dur="500"/>
                                        <p:tgtEl>
                                          <p:spTgt spid="77828">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7828">
                                            <p:txEl>
                                              <p:pRg st="8" end="8"/>
                                            </p:txEl>
                                          </p:spTgt>
                                        </p:tgtEl>
                                        <p:attrNameLst>
                                          <p:attrName>style.visibility</p:attrName>
                                        </p:attrNameLst>
                                      </p:cBhvr>
                                      <p:to>
                                        <p:strVal val="visible"/>
                                      </p:to>
                                    </p:set>
                                    <p:animEffect transition="in" filter="wipe(left)">
                                      <p:cBhvr>
                                        <p:cTn id="35" dur="500"/>
                                        <p:tgtEl>
                                          <p:spTgt spid="778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89B0B460-AE25-4DE2-80E3-2C1D329B4A06}"/>
              </a:ext>
            </a:extLst>
          </p:cNvPr>
          <p:cNvSpPr>
            <a:spLocks noGrp="1" noChangeArrowheads="1"/>
          </p:cNvSpPr>
          <p:nvPr>
            <p:ph type="title"/>
          </p:nvPr>
        </p:nvSpPr>
        <p:spPr>
          <a:xfrm>
            <a:off x="685800" y="377825"/>
            <a:ext cx="7772400" cy="1219200"/>
          </a:xfrm>
        </p:spPr>
        <p:txBody>
          <a:bodyPr/>
          <a:lstStyle/>
          <a:p>
            <a:r>
              <a:rPr lang="en-US" altLang="en-US"/>
              <a:t>PCE Groundwater Concentrations</a:t>
            </a:r>
            <a:br>
              <a:rPr lang="en-US" altLang="en-US"/>
            </a:br>
            <a:r>
              <a:rPr lang="en-US" altLang="en-US" sz="1800"/>
              <a:t>100 Realizations</a:t>
            </a:r>
            <a:endParaRPr lang="en-US" altLang="en-US"/>
          </a:p>
        </p:txBody>
      </p:sp>
      <p:pic>
        <p:nvPicPr>
          <p:cNvPr id="117765" name="Picture 5">
            <a:extLst>
              <a:ext uri="{FF2B5EF4-FFF2-40B4-BE49-F238E27FC236}">
                <a16:creationId xmlns:a16="http://schemas.microsoft.com/office/drawing/2014/main" id="{8E21AB79-DBAA-483C-9A11-F4CCAAF74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1" r="22163"/>
          <a:stretch>
            <a:fillRect/>
          </a:stretch>
        </p:blipFill>
        <p:spPr bwMode="auto">
          <a:xfrm>
            <a:off x="1724025" y="1408113"/>
            <a:ext cx="5694363" cy="498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10F9D36-A0B4-46DD-B74A-9A825A5E017A}"/>
              </a:ext>
            </a:extLst>
          </p:cNvPr>
          <p:cNvSpPr>
            <a:spLocks noGrp="1" noChangeArrowheads="1"/>
          </p:cNvSpPr>
          <p:nvPr>
            <p:ph type="title"/>
          </p:nvPr>
        </p:nvSpPr>
        <p:spPr>
          <a:xfrm>
            <a:off x="685800" y="171450"/>
            <a:ext cx="7772400" cy="1219200"/>
          </a:xfrm>
        </p:spPr>
        <p:txBody>
          <a:bodyPr/>
          <a:lstStyle/>
          <a:p>
            <a:r>
              <a:rPr lang="en-US" altLang="en-US"/>
              <a:t>PCE Peak Groundwater Concentrations</a:t>
            </a:r>
          </a:p>
        </p:txBody>
      </p:sp>
      <p:pic>
        <p:nvPicPr>
          <p:cNvPr id="118788" name="Picture 4">
            <a:extLst>
              <a:ext uri="{FF2B5EF4-FFF2-40B4-BE49-F238E27FC236}">
                <a16:creationId xmlns:a16="http://schemas.microsoft.com/office/drawing/2014/main" id="{DA1F47D5-83A6-4574-8DBB-F4BF62272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6945"/>
          <a:stretch>
            <a:fillRect/>
          </a:stretch>
        </p:blipFill>
        <p:spPr bwMode="auto">
          <a:xfrm>
            <a:off x="1701800" y="1258888"/>
            <a:ext cx="57404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793" name="Group 9">
            <a:extLst>
              <a:ext uri="{FF2B5EF4-FFF2-40B4-BE49-F238E27FC236}">
                <a16:creationId xmlns:a16="http://schemas.microsoft.com/office/drawing/2014/main" id="{187F4929-A529-45A1-A935-F74E172469AA}"/>
              </a:ext>
            </a:extLst>
          </p:cNvPr>
          <p:cNvGrpSpPr>
            <a:grpSpLocks/>
          </p:cNvGrpSpPr>
          <p:nvPr/>
        </p:nvGrpSpPr>
        <p:grpSpPr bwMode="auto">
          <a:xfrm>
            <a:off x="2941638" y="1550988"/>
            <a:ext cx="2892425" cy="4133850"/>
            <a:chOff x="1853" y="977"/>
            <a:chExt cx="1822" cy="2604"/>
          </a:xfrm>
        </p:grpSpPr>
        <p:sp>
          <p:nvSpPr>
            <p:cNvPr id="118789" name="Line 5">
              <a:extLst>
                <a:ext uri="{FF2B5EF4-FFF2-40B4-BE49-F238E27FC236}">
                  <a16:creationId xmlns:a16="http://schemas.microsoft.com/office/drawing/2014/main" id="{A07573EB-163C-4DED-9782-58843C00A556}"/>
                </a:ext>
              </a:extLst>
            </p:cNvPr>
            <p:cNvSpPr>
              <a:spLocks noChangeShapeType="1"/>
            </p:cNvSpPr>
            <p:nvPr/>
          </p:nvSpPr>
          <p:spPr bwMode="auto">
            <a:xfrm flipV="1">
              <a:off x="3675" y="977"/>
              <a:ext cx="0" cy="2604"/>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1" name="Text Box 7">
              <a:extLst>
                <a:ext uri="{FF2B5EF4-FFF2-40B4-BE49-F238E27FC236}">
                  <a16:creationId xmlns:a16="http://schemas.microsoft.com/office/drawing/2014/main" id="{530AB276-A30A-4B5D-A0EB-165FED390121}"/>
                </a:ext>
              </a:extLst>
            </p:cNvPr>
            <p:cNvSpPr txBox="1">
              <a:spLocks noChangeArrowheads="1"/>
            </p:cNvSpPr>
            <p:nvPr/>
          </p:nvSpPr>
          <p:spPr bwMode="auto">
            <a:xfrm>
              <a:off x="1853" y="1136"/>
              <a:ext cx="1611" cy="3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latin typeface="Arial" panose="020B0604020202020204" pitchFamily="34" charset="0"/>
                </a:rPr>
                <a:t>Average of Peak Concentrations = 0.87 </a:t>
              </a:r>
              <a:r>
                <a:rPr lang="en-US" altLang="en-US" sz="1400">
                  <a:latin typeface="Symbol" panose="05050102010706020507" pitchFamily="18" charset="2"/>
                </a:rPr>
                <a:t>m</a:t>
              </a:r>
              <a:r>
                <a:rPr lang="en-US" altLang="en-US" sz="1400">
                  <a:latin typeface="Arial" panose="020B0604020202020204" pitchFamily="34" charset="0"/>
                </a:rPr>
                <a:t>g/L</a:t>
              </a:r>
              <a:endParaRPr lang="en-US" altLang="en-US">
                <a:latin typeface="Arial" panose="020B0604020202020204" pitchFamily="34" charset="0"/>
              </a:endParaRPr>
            </a:p>
          </p:txBody>
        </p:sp>
        <p:sp>
          <p:nvSpPr>
            <p:cNvPr id="118792" name="Line 8">
              <a:extLst>
                <a:ext uri="{FF2B5EF4-FFF2-40B4-BE49-F238E27FC236}">
                  <a16:creationId xmlns:a16="http://schemas.microsoft.com/office/drawing/2014/main" id="{29E1662D-86BB-4BBB-A7EB-49DB06670AAC}"/>
                </a:ext>
              </a:extLst>
            </p:cNvPr>
            <p:cNvSpPr>
              <a:spLocks noChangeShapeType="1"/>
            </p:cNvSpPr>
            <p:nvPr/>
          </p:nvSpPr>
          <p:spPr bwMode="auto">
            <a:xfrm>
              <a:off x="3306" y="1361"/>
              <a:ext cx="367" cy="6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8793"/>
                                        </p:tgtEl>
                                        <p:attrNameLst>
                                          <p:attrName>style.visibility</p:attrName>
                                        </p:attrNameLst>
                                      </p:cBhvr>
                                      <p:to>
                                        <p:strVal val="visible"/>
                                      </p:to>
                                    </p:set>
                                    <p:animEffect transition="in" filter="wipe(down)">
                                      <p:cBhvr>
                                        <p:cTn id="7" dur="5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8F178261-D18B-4EA9-885F-54CEB9243206}"/>
              </a:ext>
            </a:extLst>
          </p:cNvPr>
          <p:cNvSpPr>
            <a:spLocks noGrp="1" noChangeArrowheads="1"/>
          </p:cNvSpPr>
          <p:nvPr>
            <p:ph type="title"/>
          </p:nvPr>
        </p:nvSpPr>
        <p:spPr/>
        <p:txBody>
          <a:bodyPr/>
          <a:lstStyle/>
          <a:p>
            <a:r>
              <a:rPr lang="en-US" altLang="en-US"/>
              <a:t>PCE Sensitivity Analysis</a:t>
            </a:r>
          </a:p>
        </p:txBody>
      </p:sp>
      <p:pic>
        <p:nvPicPr>
          <p:cNvPr id="119812" name="Picture 4">
            <a:extLst>
              <a:ext uri="{FF2B5EF4-FFF2-40B4-BE49-F238E27FC236}">
                <a16:creationId xmlns:a16="http://schemas.microsoft.com/office/drawing/2014/main" id="{86ACC438-EED9-4A5C-BAA6-0FA73B7DC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8" y="1163638"/>
            <a:ext cx="7870825"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EBEA69BF-B547-45AA-9FBE-E5A8A042D80F}"/>
              </a:ext>
            </a:extLst>
          </p:cNvPr>
          <p:cNvSpPr>
            <a:spLocks noGrp="1" noChangeArrowheads="1"/>
          </p:cNvSpPr>
          <p:nvPr>
            <p:ph type="title"/>
          </p:nvPr>
        </p:nvSpPr>
        <p:spPr/>
        <p:txBody>
          <a:bodyPr/>
          <a:lstStyle/>
          <a:p>
            <a:r>
              <a:rPr lang="en-US" altLang="en-US"/>
              <a:t>PCE Key Results</a:t>
            </a:r>
          </a:p>
        </p:txBody>
      </p:sp>
      <p:sp>
        <p:nvSpPr>
          <p:cNvPr id="120835" name="Rectangle 3">
            <a:extLst>
              <a:ext uri="{FF2B5EF4-FFF2-40B4-BE49-F238E27FC236}">
                <a16:creationId xmlns:a16="http://schemas.microsoft.com/office/drawing/2014/main" id="{D2A6AB02-F763-4315-A622-82A9EB701236}"/>
              </a:ext>
            </a:extLst>
          </p:cNvPr>
          <p:cNvSpPr>
            <a:spLocks noGrp="1" noChangeArrowheads="1"/>
          </p:cNvSpPr>
          <p:nvPr>
            <p:ph type="body" idx="1"/>
          </p:nvPr>
        </p:nvSpPr>
        <p:spPr>
          <a:xfrm>
            <a:off x="685800" y="1455738"/>
            <a:ext cx="7772400" cy="4937125"/>
          </a:xfrm>
        </p:spPr>
        <p:txBody>
          <a:bodyPr/>
          <a:lstStyle/>
          <a:p>
            <a:r>
              <a:rPr lang="en-US" altLang="en-US"/>
              <a:t>1% of the realizations yielded peak PCE concentrations in the groundwater that exceeded the regulatory metric of 5 </a:t>
            </a:r>
            <a:r>
              <a:rPr lang="en-US" altLang="en-US">
                <a:latin typeface="Symbol" panose="05050102010706020507" pitchFamily="18" charset="2"/>
              </a:rPr>
              <a:t>m</a:t>
            </a:r>
            <a:r>
              <a:rPr lang="en-US" altLang="en-US"/>
              <a:t>g/L</a:t>
            </a:r>
          </a:p>
          <a:p>
            <a:pPr lvl="1"/>
            <a:r>
              <a:rPr lang="en-US" altLang="en-US" sz="2000"/>
              <a:t>The majority of the realizations showed that the peak PCE groundwater concentration occurred within 100 years</a:t>
            </a:r>
          </a:p>
          <a:p>
            <a:r>
              <a:rPr lang="en-US" altLang="en-US"/>
              <a:t>Key Assumptions:</a:t>
            </a:r>
          </a:p>
          <a:p>
            <a:pPr lvl="1"/>
            <a:r>
              <a:rPr lang="en-US" altLang="en-US" sz="2000"/>
              <a:t>1-D model: maximizes transport to groundwater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wipe(left)">
                                      <p:cBhvr>
                                        <p:cTn id="7" dur="500"/>
                                        <p:tgtEl>
                                          <p:spTgt spid="1208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0835">
                                            <p:txEl>
                                              <p:pRg st="1" end="1"/>
                                            </p:txEl>
                                          </p:spTgt>
                                        </p:tgtEl>
                                        <p:attrNameLst>
                                          <p:attrName>style.visibility</p:attrName>
                                        </p:attrNameLst>
                                      </p:cBhvr>
                                      <p:to>
                                        <p:strVal val="visible"/>
                                      </p:to>
                                    </p:set>
                                    <p:animEffect transition="in" filter="wipe(left)">
                                      <p:cBhvr>
                                        <p:cTn id="10" dur="500"/>
                                        <p:tgtEl>
                                          <p:spTgt spid="12083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animEffect transition="in" filter="wipe(left)">
                                      <p:cBhvr>
                                        <p:cTn id="15" dur="500"/>
                                        <p:tgtEl>
                                          <p:spTgt spid="12083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0835">
                                            <p:txEl>
                                              <p:pRg st="3" end="3"/>
                                            </p:txEl>
                                          </p:spTgt>
                                        </p:tgtEl>
                                        <p:attrNameLst>
                                          <p:attrName>style.visibility</p:attrName>
                                        </p:attrNameLst>
                                      </p:cBhvr>
                                      <p:to>
                                        <p:strVal val="visible"/>
                                      </p:to>
                                    </p:set>
                                    <p:animEffect transition="in" filter="wipe(left)">
                                      <p:cBhvr>
                                        <p:cTn id="18" dur="500"/>
                                        <p:tgtEl>
                                          <p:spTgt spid="1208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98E89C06-5F17-4FEA-A171-027256C72C4B}"/>
              </a:ext>
            </a:extLst>
          </p:cNvPr>
          <p:cNvSpPr>
            <a:spLocks noGrp="1" noChangeArrowheads="1"/>
          </p:cNvSpPr>
          <p:nvPr>
            <p:ph type="title"/>
          </p:nvPr>
        </p:nvSpPr>
        <p:spPr/>
        <p:txBody>
          <a:bodyPr/>
          <a:lstStyle/>
          <a:p>
            <a:r>
              <a:rPr lang="en-US" altLang="en-US"/>
              <a:t>Overview</a:t>
            </a:r>
          </a:p>
        </p:txBody>
      </p:sp>
      <p:sp>
        <p:nvSpPr>
          <p:cNvPr id="131075" name="Rectangle 3">
            <a:extLst>
              <a:ext uri="{FF2B5EF4-FFF2-40B4-BE49-F238E27FC236}">
                <a16:creationId xmlns:a16="http://schemas.microsoft.com/office/drawing/2014/main" id="{6433B183-6FFF-43DD-8308-04F71EED5C64}"/>
              </a:ext>
            </a:extLst>
          </p:cNvPr>
          <p:cNvSpPr>
            <a:spLocks noGrp="1" noChangeArrowheads="1"/>
          </p:cNvSpPr>
          <p:nvPr>
            <p:ph type="body" idx="1"/>
          </p:nvPr>
        </p:nvSpPr>
        <p:spPr>
          <a:xfrm>
            <a:off x="2252663" y="1847850"/>
            <a:ext cx="4765675" cy="3444875"/>
          </a:xfrm>
        </p:spPr>
        <p:txBody>
          <a:bodyPr/>
          <a:lstStyle/>
          <a:p>
            <a:r>
              <a:rPr lang="en-US" altLang="en-US"/>
              <a:t>Background</a:t>
            </a:r>
          </a:p>
          <a:p>
            <a:r>
              <a:rPr lang="en-US" altLang="en-US"/>
              <a:t>Modeling Approach</a:t>
            </a:r>
          </a:p>
          <a:p>
            <a:r>
              <a:rPr lang="en-US" altLang="en-US"/>
              <a:t>Modeling Results</a:t>
            </a:r>
          </a:p>
          <a:p>
            <a:r>
              <a:rPr lang="en-US" altLang="en-US"/>
              <a:t>Recommended Triggers</a:t>
            </a:r>
          </a:p>
        </p:txBody>
      </p:sp>
      <p:sp>
        <p:nvSpPr>
          <p:cNvPr id="131076" name="Rectangle 4">
            <a:extLst>
              <a:ext uri="{FF2B5EF4-FFF2-40B4-BE49-F238E27FC236}">
                <a16:creationId xmlns:a16="http://schemas.microsoft.com/office/drawing/2014/main" id="{A5F90B54-5B77-4ECF-BD51-74F7C3705FA1}"/>
              </a:ext>
            </a:extLst>
          </p:cNvPr>
          <p:cNvSpPr>
            <a:spLocks noChangeArrowheads="1"/>
          </p:cNvSpPr>
          <p:nvPr/>
        </p:nvSpPr>
        <p:spPr bwMode="auto">
          <a:xfrm>
            <a:off x="1844675" y="3924300"/>
            <a:ext cx="5005388" cy="728663"/>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wipe(left)">
                                      <p:cBhvr>
                                        <p:cTn id="7"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DE721A38-5105-44AB-BFA6-F1517FA45571}"/>
              </a:ext>
            </a:extLst>
          </p:cNvPr>
          <p:cNvSpPr>
            <a:spLocks noGrp="1" noChangeArrowheads="1"/>
          </p:cNvSpPr>
          <p:nvPr>
            <p:ph type="title"/>
          </p:nvPr>
        </p:nvSpPr>
        <p:spPr/>
        <p:txBody>
          <a:bodyPr/>
          <a:lstStyle/>
          <a:p>
            <a:r>
              <a:rPr lang="en-US" altLang="en-US"/>
              <a:t>Recommended Triggers</a:t>
            </a:r>
          </a:p>
        </p:txBody>
      </p:sp>
      <p:sp>
        <p:nvSpPr>
          <p:cNvPr id="122883" name="Rectangle 3">
            <a:extLst>
              <a:ext uri="{FF2B5EF4-FFF2-40B4-BE49-F238E27FC236}">
                <a16:creationId xmlns:a16="http://schemas.microsoft.com/office/drawing/2014/main" id="{EC29E32F-AF97-4FE2-B8E7-39879233E0D8}"/>
              </a:ext>
            </a:extLst>
          </p:cNvPr>
          <p:cNvSpPr>
            <a:spLocks noGrp="1" noChangeArrowheads="1"/>
          </p:cNvSpPr>
          <p:nvPr>
            <p:ph type="body" idx="1"/>
          </p:nvPr>
        </p:nvSpPr>
        <p:spPr>
          <a:xfrm>
            <a:off x="1119188" y="1990725"/>
            <a:ext cx="6905625" cy="4343400"/>
          </a:xfrm>
        </p:spPr>
        <p:txBody>
          <a:bodyPr/>
          <a:lstStyle/>
          <a:p>
            <a:r>
              <a:rPr lang="en-US" altLang="en-US"/>
              <a:t>Surface emissions of tritium and radon</a:t>
            </a:r>
          </a:p>
          <a:p>
            <a:r>
              <a:rPr lang="en-US" altLang="en-US"/>
              <a:t>Water percolation through the vadose zone</a:t>
            </a:r>
          </a:p>
          <a:p>
            <a:r>
              <a:rPr lang="en-US" altLang="en-US"/>
              <a:t>Concentrations of uranium in groundwater</a:t>
            </a:r>
          </a:p>
          <a:p>
            <a:r>
              <a:rPr lang="en-US" altLang="en-US"/>
              <a:t>Concentrations of VOCs in groundwater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77EF539-0D7C-4636-89C2-7838101CA2B0}"/>
              </a:ext>
            </a:extLst>
          </p:cNvPr>
          <p:cNvSpPr>
            <a:spLocks noGrp="1" noChangeArrowheads="1"/>
          </p:cNvSpPr>
          <p:nvPr>
            <p:ph type="title"/>
          </p:nvPr>
        </p:nvSpPr>
        <p:spPr>
          <a:xfrm>
            <a:off x="685800" y="298450"/>
            <a:ext cx="7772400" cy="1219200"/>
          </a:xfrm>
        </p:spPr>
        <p:txBody>
          <a:bodyPr/>
          <a:lstStyle/>
          <a:p>
            <a:r>
              <a:rPr lang="en-US" altLang="en-US"/>
              <a:t>Surface Emissions of Tritium</a:t>
            </a:r>
            <a:br>
              <a:rPr lang="en-US" altLang="en-US"/>
            </a:br>
            <a:r>
              <a:rPr lang="en-US" altLang="en-US"/>
              <a:t>and Radon</a:t>
            </a:r>
          </a:p>
        </p:txBody>
      </p:sp>
      <p:sp>
        <p:nvSpPr>
          <p:cNvPr id="88067" name="Rectangle 3">
            <a:extLst>
              <a:ext uri="{FF2B5EF4-FFF2-40B4-BE49-F238E27FC236}">
                <a16:creationId xmlns:a16="http://schemas.microsoft.com/office/drawing/2014/main" id="{08D85355-BA3F-4ABF-8902-F60DBFCD4D96}"/>
              </a:ext>
            </a:extLst>
          </p:cNvPr>
          <p:cNvSpPr>
            <a:spLocks noGrp="1" noChangeArrowheads="1"/>
          </p:cNvSpPr>
          <p:nvPr>
            <p:ph type="body" idx="1"/>
          </p:nvPr>
        </p:nvSpPr>
        <p:spPr/>
        <p:txBody>
          <a:bodyPr/>
          <a:lstStyle/>
          <a:p>
            <a:pPr>
              <a:lnSpc>
                <a:spcPct val="90000"/>
              </a:lnSpc>
            </a:pPr>
            <a:r>
              <a:rPr lang="en-US" altLang="en-US"/>
              <a:t>Trigger</a:t>
            </a:r>
          </a:p>
          <a:p>
            <a:pPr lvl="1">
              <a:lnSpc>
                <a:spcPct val="90000"/>
              </a:lnSpc>
            </a:pPr>
            <a:r>
              <a:rPr lang="en-US" altLang="en-US">
                <a:solidFill>
                  <a:schemeClr val="tx1"/>
                </a:solidFill>
              </a:rPr>
              <a:t>20,000 pCi/L of tritium in soil moisture at  environmental monitoring locations along MWL perimeter </a:t>
            </a:r>
          </a:p>
          <a:p>
            <a:pPr lvl="1">
              <a:lnSpc>
                <a:spcPct val="90000"/>
              </a:lnSpc>
            </a:pPr>
            <a:r>
              <a:rPr lang="en-US" altLang="en-US">
                <a:solidFill>
                  <a:schemeClr val="tx1"/>
                </a:solidFill>
              </a:rPr>
              <a:t>4 pCi/L of Rn-222 (measured by Track-Etch radon detectors) along MWL perimeter</a:t>
            </a:r>
          </a:p>
          <a:p>
            <a:pPr>
              <a:lnSpc>
                <a:spcPct val="90000"/>
              </a:lnSpc>
            </a:pPr>
            <a:r>
              <a:rPr lang="en-US" altLang="en-US"/>
              <a:t>Performance Objective</a:t>
            </a:r>
          </a:p>
          <a:p>
            <a:pPr lvl="1">
              <a:lnSpc>
                <a:spcPct val="90000"/>
              </a:lnSpc>
            </a:pPr>
            <a:r>
              <a:rPr lang="en-US" altLang="en-US">
                <a:solidFill>
                  <a:schemeClr val="tx1"/>
                </a:solidFill>
              </a:rPr>
              <a:t>Dose to the public via the air pathway shall be less than 10 mrem/yr (excludes radon)</a:t>
            </a:r>
          </a:p>
          <a:p>
            <a:pPr lvl="1">
              <a:lnSpc>
                <a:spcPct val="90000"/>
              </a:lnSpc>
            </a:pPr>
            <a:r>
              <a:rPr lang="en-US" altLang="en-US">
                <a:solidFill>
                  <a:schemeClr val="tx1"/>
                </a:solidFill>
              </a:rPr>
              <a:t>Average flux of radon-222 gas shall be less than 20 pCi/m</a:t>
            </a:r>
            <a:r>
              <a:rPr lang="en-US" altLang="en-US" baseline="30000">
                <a:solidFill>
                  <a:schemeClr val="tx1"/>
                </a:solidFill>
              </a:rPr>
              <a:t>2</a:t>
            </a:r>
            <a:r>
              <a:rPr lang="en-US" altLang="en-US">
                <a:solidFill>
                  <a:schemeClr val="tx1"/>
                </a:solidFill>
              </a:rPr>
              <a: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25ED22E-DC84-401C-9AE7-6805DD0881C2}"/>
              </a:ext>
            </a:extLst>
          </p:cNvPr>
          <p:cNvSpPr>
            <a:spLocks noGrp="1" noChangeArrowheads="1"/>
          </p:cNvSpPr>
          <p:nvPr>
            <p:ph type="title"/>
          </p:nvPr>
        </p:nvSpPr>
        <p:spPr/>
        <p:txBody>
          <a:bodyPr/>
          <a:lstStyle/>
          <a:p>
            <a:r>
              <a:rPr lang="en-US" altLang="en-US"/>
              <a:t>Water Percolation Through</a:t>
            </a:r>
            <a:br>
              <a:rPr lang="en-US" altLang="en-US"/>
            </a:br>
            <a:r>
              <a:rPr lang="en-US" altLang="en-US"/>
              <a:t>the Vadose Zone</a:t>
            </a:r>
          </a:p>
        </p:txBody>
      </p:sp>
      <p:sp>
        <p:nvSpPr>
          <p:cNvPr id="121859" name="Rectangle 3">
            <a:extLst>
              <a:ext uri="{FF2B5EF4-FFF2-40B4-BE49-F238E27FC236}">
                <a16:creationId xmlns:a16="http://schemas.microsoft.com/office/drawing/2014/main" id="{34C01F73-F110-4F63-A200-6E8B29FE17AD}"/>
              </a:ext>
            </a:extLst>
          </p:cNvPr>
          <p:cNvSpPr>
            <a:spLocks noGrp="1" noChangeArrowheads="1"/>
          </p:cNvSpPr>
          <p:nvPr>
            <p:ph type="body" idx="1"/>
          </p:nvPr>
        </p:nvSpPr>
        <p:spPr/>
        <p:txBody>
          <a:bodyPr/>
          <a:lstStyle/>
          <a:p>
            <a:r>
              <a:rPr lang="en-US" altLang="en-US"/>
              <a:t>Trigger</a:t>
            </a:r>
          </a:p>
          <a:p>
            <a:pPr lvl="1"/>
            <a:r>
              <a:rPr lang="en-US" altLang="en-US"/>
              <a:t>Increases in moisture content above 25% as measured by neutron probes 10-100 ft beneath MWL</a:t>
            </a:r>
          </a:p>
          <a:p>
            <a:r>
              <a:rPr lang="en-US" altLang="en-US"/>
              <a:t>Performance Objective</a:t>
            </a:r>
          </a:p>
          <a:p>
            <a:pPr lvl="1"/>
            <a:r>
              <a:rPr lang="en-US" altLang="en-US"/>
              <a:t>Percolation through the cover shall be less than the EPA-prescribed technical equivalence criterion of 31.5 mm/yr  [10</a:t>
            </a:r>
            <a:r>
              <a:rPr lang="en-US" altLang="en-US" baseline="30000"/>
              <a:t>-7</a:t>
            </a:r>
            <a:r>
              <a:rPr lang="en-US" altLang="en-US"/>
              <a:t> cm/s]</a:t>
            </a:r>
          </a:p>
          <a:p>
            <a:pPr lvl="1"/>
            <a:r>
              <a:rPr lang="en-US" altLang="en-US"/>
              <a:t>Large increases in percolation were shown to pose increased risks for groundwater contamination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6ED69635-948E-47D3-9ECE-8857B1414A5B}"/>
              </a:ext>
            </a:extLst>
          </p:cNvPr>
          <p:cNvSpPr>
            <a:spLocks noGrp="1" noChangeArrowheads="1"/>
          </p:cNvSpPr>
          <p:nvPr>
            <p:ph type="title"/>
          </p:nvPr>
        </p:nvSpPr>
        <p:spPr/>
        <p:txBody>
          <a:bodyPr/>
          <a:lstStyle/>
          <a:p>
            <a:r>
              <a:rPr lang="en-US" altLang="en-US"/>
              <a:t>Concentrations of Uranium</a:t>
            </a:r>
            <a:br>
              <a:rPr lang="en-US" altLang="en-US"/>
            </a:br>
            <a:r>
              <a:rPr lang="en-US" altLang="en-US"/>
              <a:t>in Groundwater</a:t>
            </a:r>
          </a:p>
        </p:txBody>
      </p:sp>
      <p:sp>
        <p:nvSpPr>
          <p:cNvPr id="123907" name="Rectangle 3">
            <a:extLst>
              <a:ext uri="{FF2B5EF4-FFF2-40B4-BE49-F238E27FC236}">
                <a16:creationId xmlns:a16="http://schemas.microsoft.com/office/drawing/2014/main" id="{895E15CC-ED0C-4019-8BF2-F942569F15B4}"/>
              </a:ext>
            </a:extLst>
          </p:cNvPr>
          <p:cNvSpPr>
            <a:spLocks noGrp="1" noChangeArrowheads="1"/>
          </p:cNvSpPr>
          <p:nvPr>
            <p:ph type="body" idx="1"/>
          </p:nvPr>
        </p:nvSpPr>
        <p:spPr/>
        <p:txBody>
          <a:bodyPr/>
          <a:lstStyle/>
          <a:p>
            <a:r>
              <a:rPr lang="en-US" altLang="en-US"/>
              <a:t>Trigger</a:t>
            </a:r>
          </a:p>
          <a:p>
            <a:pPr lvl="1"/>
            <a:r>
              <a:rPr lang="en-US" altLang="en-US"/>
              <a:t>15 </a:t>
            </a:r>
            <a:r>
              <a:rPr lang="en-US" altLang="en-US">
                <a:latin typeface="Symbol" panose="05050102010706020507" pitchFamily="18" charset="2"/>
              </a:rPr>
              <a:t>m</a:t>
            </a:r>
            <a:r>
              <a:rPr lang="en-US" altLang="en-US"/>
              <a:t>g/L in groundwater (half the EPA MCL)</a:t>
            </a:r>
          </a:p>
          <a:p>
            <a:r>
              <a:rPr lang="en-US" altLang="en-US"/>
              <a:t>Performance Objective</a:t>
            </a:r>
          </a:p>
          <a:p>
            <a:pPr lvl="1"/>
            <a:r>
              <a:rPr lang="en-US" altLang="en-US"/>
              <a:t>Uranium concentrations in groundwater shall  not exceed the EPA MCL of 30 </a:t>
            </a:r>
            <a:r>
              <a:rPr lang="en-US" altLang="en-US">
                <a:latin typeface="Symbol" panose="05050102010706020507" pitchFamily="18" charset="2"/>
              </a:rPr>
              <a:t>m</a:t>
            </a:r>
            <a:r>
              <a:rPr lang="en-US" altLang="en-US"/>
              <a:t>g/L.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97E36FA-D1EC-4EC0-8274-9D743F010FCF}"/>
              </a:ext>
            </a:extLst>
          </p:cNvPr>
          <p:cNvSpPr>
            <a:spLocks noGrp="1" noChangeArrowheads="1"/>
          </p:cNvSpPr>
          <p:nvPr>
            <p:ph type="title"/>
          </p:nvPr>
        </p:nvSpPr>
        <p:spPr/>
        <p:txBody>
          <a:bodyPr/>
          <a:lstStyle/>
          <a:p>
            <a:r>
              <a:rPr lang="en-US" altLang="en-US"/>
              <a:t>Concentrations of VOCs</a:t>
            </a:r>
            <a:br>
              <a:rPr lang="en-US" altLang="en-US"/>
            </a:br>
            <a:r>
              <a:rPr lang="en-US" altLang="en-US"/>
              <a:t>in Groundwater</a:t>
            </a:r>
          </a:p>
        </p:txBody>
      </p:sp>
      <p:sp>
        <p:nvSpPr>
          <p:cNvPr id="124931" name="Rectangle 3">
            <a:extLst>
              <a:ext uri="{FF2B5EF4-FFF2-40B4-BE49-F238E27FC236}">
                <a16:creationId xmlns:a16="http://schemas.microsoft.com/office/drawing/2014/main" id="{41AB7CDD-0735-4666-B3CC-8CC161F0137B}"/>
              </a:ext>
            </a:extLst>
          </p:cNvPr>
          <p:cNvSpPr>
            <a:spLocks noGrp="1" noChangeArrowheads="1"/>
          </p:cNvSpPr>
          <p:nvPr>
            <p:ph type="body" idx="1"/>
          </p:nvPr>
        </p:nvSpPr>
        <p:spPr/>
        <p:txBody>
          <a:bodyPr/>
          <a:lstStyle/>
          <a:p>
            <a:r>
              <a:rPr lang="en-US" altLang="en-US"/>
              <a:t>Trigger</a:t>
            </a:r>
          </a:p>
          <a:p>
            <a:pPr lvl="1"/>
            <a:r>
              <a:rPr lang="en-US" altLang="en-US"/>
              <a:t>10 VOCs will be monitored in the groundwater and the trigger will be half the MCL for each constituent</a:t>
            </a:r>
          </a:p>
          <a:p>
            <a:pPr lvl="2"/>
            <a:r>
              <a:rPr lang="en-US" altLang="en-US"/>
              <a:t>1,1,1-Trichloroethane(1,1,1-TCA); 1,1-Dichloroethene; Benzene; Ethyl benzene; Methylene chloride; Styrene; PCE; Toluene; TCE; Xylenes (total)</a:t>
            </a:r>
          </a:p>
          <a:p>
            <a:r>
              <a:rPr lang="en-US" altLang="en-US"/>
              <a:t>Performance Objective</a:t>
            </a:r>
          </a:p>
          <a:p>
            <a:pPr lvl="1"/>
            <a:r>
              <a:rPr lang="en-US" altLang="en-US"/>
              <a:t>VOC concentrations in groundwater shall be less than EPA MCLs</a:t>
            </a:r>
          </a:p>
          <a:p>
            <a:pPr lvl="2"/>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E4A4EC9-0514-4E21-B76D-FC9CCCE217F1}"/>
              </a:ext>
            </a:extLst>
          </p:cNvPr>
          <p:cNvSpPr>
            <a:spLocks noGrp="1" noChangeArrowheads="1"/>
          </p:cNvSpPr>
          <p:nvPr>
            <p:ph type="title"/>
          </p:nvPr>
        </p:nvSpPr>
        <p:spPr/>
        <p:txBody>
          <a:bodyPr/>
          <a:lstStyle/>
          <a:p>
            <a:r>
              <a:rPr lang="en-US" altLang="en-US"/>
              <a:t>Mixed Waste Landfill</a:t>
            </a:r>
          </a:p>
        </p:txBody>
      </p:sp>
      <p:pic>
        <p:nvPicPr>
          <p:cNvPr id="82948" name="Picture 4">
            <a:extLst>
              <a:ext uri="{FF2B5EF4-FFF2-40B4-BE49-F238E27FC236}">
                <a16:creationId xmlns:a16="http://schemas.microsoft.com/office/drawing/2014/main" id="{3A158C44-D68E-460D-B923-1CC9A5616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1" t="15631" r="9712"/>
          <a:stretch>
            <a:fillRect/>
          </a:stretch>
        </p:blipFill>
        <p:spPr bwMode="auto">
          <a:xfrm>
            <a:off x="4856163" y="1776413"/>
            <a:ext cx="3719512" cy="3859212"/>
          </a:xfrm>
          <a:prstGeom prst="rect">
            <a:avLst/>
          </a:prstGeom>
          <a:noFill/>
          <a:extLst>
            <a:ext uri="{909E8E84-426E-40DD-AFC4-6F175D3DCCD1}">
              <a14:hiddenFill xmlns:a14="http://schemas.microsoft.com/office/drawing/2010/main">
                <a:solidFill>
                  <a:srgbClr val="FFFFFF"/>
                </a:solidFill>
              </a14:hiddenFill>
            </a:ext>
          </a:extLst>
        </p:spPr>
      </p:pic>
      <p:sp>
        <p:nvSpPr>
          <p:cNvPr id="82949" name="Rectangle 5">
            <a:extLst>
              <a:ext uri="{FF2B5EF4-FFF2-40B4-BE49-F238E27FC236}">
                <a16:creationId xmlns:a16="http://schemas.microsoft.com/office/drawing/2014/main" id="{588D976F-418F-4199-B90A-784D685C1312}"/>
              </a:ext>
            </a:extLst>
          </p:cNvPr>
          <p:cNvSpPr>
            <a:spLocks noChangeArrowheads="1"/>
          </p:cNvSpPr>
          <p:nvPr/>
        </p:nvSpPr>
        <p:spPr bwMode="auto">
          <a:xfrm>
            <a:off x="5283200" y="5732463"/>
            <a:ext cx="292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solidFill>
                  <a:srgbClr val="00279F"/>
                </a:solidFill>
                <a:effectLst>
                  <a:outerShdw blurRad="38100" dist="38100" dir="2700000" algn="tl">
                    <a:srgbClr val="C0C0C0"/>
                  </a:outerShdw>
                </a:effectLst>
                <a:latin typeface="Arial" panose="020B0604020202020204" pitchFamily="34" charset="0"/>
              </a:rPr>
              <a:t>Looking Southwest, 1987</a:t>
            </a:r>
          </a:p>
        </p:txBody>
      </p:sp>
      <p:sp>
        <p:nvSpPr>
          <p:cNvPr id="82950" name="Rectangle 6">
            <a:extLst>
              <a:ext uri="{FF2B5EF4-FFF2-40B4-BE49-F238E27FC236}">
                <a16:creationId xmlns:a16="http://schemas.microsoft.com/office/drawing/2014/main" id="{4D16DA8C-B85F-496C-A3EF-68BFF314A4F6}"/>
              </a:ext>
            </a:extLst>
          </p:cNvPr>
          <p:cNvSpPr>
            <a:spLocks noGrp="1" noChangeArrowheads="1"/>
          </p:cNvSpPr>
          <p:nvPr>
            <p:ph type="body" idx="1"/>
          </p:nvPr>
        </p:nvSpPr>
        <p:spPr>
          <a:xfrm>
            <a:off x="506413" y="1493838"/>
            <a:ext cx="3990975" cy="4730750"/>
          </a:xfrm>
        </p:spPr>
        <p:txBody>
          <a:bodyPr/>
          <a:lstStyle/>
          <a:p>
            <a:r>
              <a:rPr lang="en-US" altLang="en-US" sz="2000"/>
              <a:t>Received mixed waste from 1959 to 1988</a:t>
            </a:r>
          </a:p>
          <a:p>
            <a:pPr lvl="1"/>
            <a:r>
              <a:rPr lang="en-US" altLang="en-US" sz="1800"/>
              <a:t>100,000 cubic feet</a:t>
            </a:r>
          </a:p>
          <a:p>
            <a:pPr lvl="1"/>
            <a:r>
              <a:rPr lang="en-US" altLang="en-US" sz="1800"/>
              <a:t>6,300 Curies</a:t>
            </a:r>
          </a:p>
          <a:p>
            <a:r>
              <a:rPr lang="en-US" altLang="en-US" sz="2000"/>
              <a:t>Semi-arid climate</a:t>
            </a:r>
          </a:p>
          <a:p>
            <a:pPr lvl="1"/>
            <a:r>
              <a:rPr lang="en-US" altLang="en-US" sz="1800"/>
              <a:t>Average precip. ~ 9 in/yr</a:t>
            </a:r>
          </a:p>
          <a:p>
            <a:r>
              <a:rPr lang="en-US" altLang="en-US" sz="2000"/>
              <a:t>Thick vadose zone</a:t>
            </a:r>
          </a:p>
          <a:p>
            <a:pPr lvl="1"/>
            <a:r>
              <a:rPr lang="en-US" altLang="en-US" sz="1800"/>
              <a:t>Nearly 500 feet</a:t>
            </a:r>
          </a:p>
          <a:p>
            <a:r>
              <a:rPr lang="en-US" altLang="en-US" sz="2000"/>
              <a:t>Proposed 3-foot-thick vegetated soil cover</a:t>
            </a:r>
          </a:p>
          <a:p>
            <a:pPr lvl="1"/>
            <a:r>
              <a:rPr lang="en-US" altLang="en-US" sz="1800"/>
              <a:t>1-foot-thick biointrusion barrier</a:t>
            </a:r>
          </a:p>
        </p:txBody>
      </p:sp>
      <p:sp>
        <p:nvSpPr>
          <p:cNvPr id="82952" name="Line 8">
            <a:extLst>
              <a:ext uri="{FF2B5EF4-FFF2-40B4-BE49-F238E27FC236}">
                <a16:creationId xmlns:a16="http://schemas.microsoft.com/office/drawing/2014/main" id="{24FE5F9C-B290-4CB0-9641-A230091BC230}"/>
              </a:ext>
            </a:extLst>
          </p:cNvPr>
          <p:cNvSpPr>
            <a:spLocks noChangeShapeType="1"/>
          </p:cNvSpPr>
          <p:nvPr/>
        </p:nvSpPr>
        <p:spPr bwMode="auto">
          <a:xfrm>
            <a:off x="7237413" y="5268913"/>
            <a:ext cx="682625" cy="0"/>
          </a:xfrm>
          <a:prstGeom prst="line">
            <a:avLst/>
          </a:prstGeom>
          <a:noFill/>
          <a:ln w="28575">
            <a:solidFill>
              <a:schemeClr val="bg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3" name="Text Box 9">
            <a:extLst>
              <a:ext uri="{FF2B5EF4-FFF2-40B4-BE49-F238E27FC236}">
                <a16:creationId xmlns:a16="http://schemas.microsoft.com/office/drawing/2014/main" id="{75BE970F-B45E-4ADD-97FA-B33A4B048E6B}"/>
              </a:ext>
            </a:extLst>
          </p:cNvPr>
          <p:cNvSpPr txBox="1">
            <a:spLocks noChangeArrowheads="1"/>
          </p:cNvSpPr>
          <p:nvPr/>
        </p:nvSpPr>
        <p:spPr bwMode="auto">
          <a:xfrm>
            <a:off x="7302500" y="5268913"/>
            <a:ext cx="646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latin typeface="Arial" panose="020B0604020202020204" pitchFamily="34" charset="0"/>
              </a:rPr>
              <a:t>100 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950">
                                            <p:txEl>
                                              <p:pRg st="0" end="0"/>
                                            </p:txEl>
                                          </p:spTgt>
                                        </p:tgtEl>
                                        <p:attrNameLst>
                                          <p:attrName>style.visibility</p:attrName>
                                        </p:attrNameLst>
                                      </p:cBhvr>
                                      <p:to>
                                        <p:strVal val="visible"/>
                                      </p:to>
                                    </p:set>
                                    <p:animEffect transition="in" filter="wipe(left)">
                                      <p:cBhvr>
                                        <p:cTn id="7" dur="500"/>
                                        <p:tgtEl>
                                          <p:spTgt spid="8295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2950">
                                            <p:txEl>
                                              <p:pRg st="1" end="1"/>
                                            </p:txEl>
                                          </p:spTgt>
                                        </p:tgtEl>
                                        <p:attrNameLst>
                                          <p:attrName>style.visibility</p:attrName>
                                        </p:attrNameLst>
                                      </p:cBhvr>
                                      <p:to>
                                        <p:strVal val="visible"/>
                                      </p:to>
                                    </p:set>
                                    <p:animEffect transition="in" filter="wipe(left)">
                                      <p:cBhvr>
                                        <p:cTn id="10" dur="500"/>
                                        <p:tgtEl>
                                          <p:spTgt spid="82950">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2950">
                                            <p:txEl>
                                              <p:pRg st="2" end="2"/>
                                            </p:txEl>
                                          </p:spTgt>
                                        </p:tgtEl>
                                        <p:attrNameLst>
                                          <p:attrName>style.visibility</p:attrName>
                                        </p:attrNameLst>
                                      </p:cBhvr>
                                      <p:to>
                                        <p:strVal val="visible"/>
                                      </p:to>
                                    </p:set>
                                    <p:animEffect transition="in" filter="wipe(left)">
                                      <p:cBhvr>
                                        <p:cTn id="13" dur="500"/>
                                        <p:tgtEl>
                                          <p:spTgt spid="82950">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2950">
                                            <p:txEl>
                                              <p:pRg st="3" end="3"/>
                                            </p:txEl>
                                          </p:spTgt>
                                        </p:tgtEl>
                                        <p:attrNameLst>
                                          <p:attrName>style.visibility</p:attrName>
                                        </p:attrNameLst>
                                      </p:cBhvr>
                                      <p:to>
                                        <p:strVal val="visible"/>
                                      </p:to>
                                    </p:set>
                                    <p:animEffect transition="in" filter="wipe(left)">
                                      <p:cBhvr>
                                        <p:cTn id="18" dur="500"/>
                                        <p:tgtEl>
                                          <p:spTgt spid="82950">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950">
                                            <p:txEl>
                                              <p:pRg st="4" end="4"/>
                                            </p:txEl>
                                          </p:spTgt>
                                        </p:tgtEl>
                                        <p:attrNameLst>
                                          <p:attrName>style.visibility</p:attrName>
                                        </p:attrNameLst>
                                      </p:cBhvr>
                                      <p:to>
                                        <p:strVal val="visible"/>
                                      </p:to>
                                    </p:set>
                                    <p:animEffect transition="in" filter="wipe(left)">
                                      <p:cBhvr>
                                        <p:cTn id="21" dur="500"/>
                                        <p:tgtEl>
                                          <p:spTgt spid="82950">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2950">
                                            <p:txEl>
                                              <p:pRg st="5" end="5"/>
                                            </p:txEl>
                                          </p:spTgt>
                                        </p:tgtEl>
                                        <p:attrNameLst>
                                          <p:attrName>style.visibility</p:attrName>
                                        </p:attrNameLst>
                                      </p:cBhvr>
                                      <p:to>
                                        <p:strVal val="visible"/>
                                      </p:to>
                                    </p:set>
                                    <p:animEffect transition="in" filter="wipe(left)">
                                      <p:cBhvr>
                                        <p:cTn id="26" dur="500"/>
                                        <p:tgtEl>
                                          <p:spTgt spid="82950">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2950">
                                            <p:txEl>
                                              <p:pRg st="6" end="6"/>
                                            </p:txEl>
                                          </p:spTgt>
                                        </p:tgtEl>
                                        <p:attrNameLst>
                                          <p:attrName>style.visibility</p:attrName>
                                        </p:attrNameLst>
                                      </p:cBhvr>
                                      <p:to>
                                        <p:strVal val="visible"/>
                                      </p:to>
                                    </p:set>
                                    <p:animEffect transition="in" filter="wipe(left)">
                                      <p:cBhvr>
                                        <p:cTn id="29" dur="500"/>
                                        <p:tgtEl>
                                          <p:spTgt spid="82950">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2950">
                                            <p:txEl>
                                              <p:pRg st="7" end="7"/>
                                            </p:txEl>
                                          </p:spTgt>
                                        </p:tgtEl>
                                        <p:attrNameLst>
                                          <p:attrName>style.visibility</p:attrName>
                                        </p:attrNameLst>
                                      </p:cBhvr>
                                      <p:to>
                                        <p:strVal val="visible"/>
                                      </p:to>
                                    </p:set>
                                    <p:animEffect transition="in" filter="wipe(left)">
                                      <p:cBhvr>
                                        <p:cTn id="34" dur="500"/>
                                        <p:tgtEl>
                                          <p:spTgt spid="82950">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2950">
                                            <p:txEl>
                                              <p:pRg st="8" end="8"/>
                                            </p:txEl>
                                          </p:spTgt>
                                        </p:tgtEl>
                                        <p:attrNameLst>
                                          <p:attrName>style.visibility</p:attrName>
                                        </p:attrNameLst>
                                      </p:cBhvr>
                                      <p:to>
                                        <p:strVal val="visible"/>
                                      </p:to>
                                    </p:set>
                                    <p:animEffect transition="in" filter="wipe(left)">
                                      <p:cBhvr>
                                        <p:cTn id="37" dur="500"/>
                                        <p:tgtEl>
                                          <p:spTgt spid="8295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002" name="Picture 50">
            <a:extLst>
              <a:ext uri="{FF2B5EF4-FFF2-40B4-BE49-F238E27FC236}">
                <a16:creationId xmlns:a16="http://schemas.microsoft.com/office/drawing/2014/main" id="{5CD6206C-3910-44B0-92EB-B360669F4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831850"/>
            <a:ext cx="4648200" cy="5670550"/>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a:extLst>
              <a:ext uri="{FF2B5EF4-FFF2-40B4-BE49-F238E27FC236}">
                <a16:creationId xmlns:a16="http://schemas.microsoft.com/office/drawing/2014/main" id="{F49CFEDF-6FD0-4555-A6EE-7FB87ABA1141}"/>
              </a:ext>
            </a:extLst>
          </p:cNvPr>
          <p:cNvSpPr>
            <a:spLocks noGrp="1" noChangeArrowheads="1"/>
          </p:cNvSpPr>
          <p:nvPr>
            <p:ph type="title"/>
          </p:nvPr>
        </p:nvSpPr>
        <p:spPr/>
        <p:txBody>
          <a:bodyPr/>
          <a:lstStyle/>
          <a:p>
            <a:r>
              <a:rPr lang="en-US" altLang="en-US"/>
              <a:t>Trigger Evaluation Process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29EB3C24-36F4-44CB-887A-16E4E9648E18}"/>
              </a:ext>
            </a:extLst>
          </p:cNvPr>
          <p:cNvSpPr>
            <a:spLocks noGrp="1" noChangeArrowheads="1"/>
          </p:cNvSpPr>
          <p:nvPr>
            <p:ph type="title"/>
          </p:nvPr>
        </p:nvSpPr>
        <p:spPr/>
        <p:txBody>
          <a:bodyPr/>
          <a:lstStyle/>
          <a:p>
            <a:r>
              <a:rPr lang="en-US" altLang="en-US"/>
              <a:t>Summary</a:t>
            </a:r>
          </a:p>
        </p:txBody>
      </p:sp>
      <p:sp>
        <p:nvSpPr>
          <p:cNvPr id="132099" name="Rectangle 3">
            <a:extLst>
              <a:ext uri="{FF2B5EF4-FFF2-40B4-BE49-F238E27FC236}">
                <a16:creationId xmlns:a16="http://schemas.microsoft.com/office/drawing/2014/main" id="{35B77D9F-D11D-40A0-ADB7-F9DA94023DF1}"/>
              </a:ext>
            </a:extLst>
          </p:cNvPr>
          <p:cNvSpPr>
            <a:spLocks noGrp="1" noChangeArrowheads="1"/>
          </p:cNvSpPr>
          <p:nvPr>
            <p:ph type="body" idx="1"/>
          </p:nvPr>
        </p:nvSpPr>
        <p:spPr>
          <a:xfrm>
            <a:off x="685800" y="1284288"/>
            <a:ext cx="7772400" cy="5135562"/>
          </a:xfrm>
        </p:spPr>
        <p:txBody>
          <a:bodyPr/>
          <a:lstStyle/>
          <a:p>
            <a:r>
              <a:rPr lang="en-US" altLang="en-US"/>
              <a:t>Probabilistic fate and transport models showed several potential exceedances that merit “triggers” for long-term monitoring</a:t>
            </a:r>
          </a:p>
          <a:p>
            <a:pPr lvl="1"/>
            <a:r>
              <a:rPr lang="en-US" altLang="en-US" sz="2000"/>
              <a:t>Tritium dose via air pathway</a:t>
            </a:r>
          </a:p>
          <a:p>
            <a:pPr lvl="1"/>
            <a:r>
              <a:rPr lang="en-US" altLang="en-US" sz="2000"/>
              <a:t>Surface flux of radon-222 gas</a:t>
            </a:r>
          </a:p>
          <a:p>
            <a:pPr lvl="1"/>
            <a:r>
              <a:rPr lang="en-US" altLang="en-US" sz="2000"/>
              <a:t>PCE concentration in groundwater</a:t>
            </a:r>
          </a:p>
          <a:p>
            <a:r>
              <a:rPr lang="en-US" altLang="en-US"/>
              <a:t>Recommended Triggers</a:t>
            </a:r>
          </a:p>
          <a:p>
            <a:pPr lvl="1"/>
            <a:r>
              <a:rPr lang="en-US" altLang="en-US"/>
              <a:t>Surface emissions of tritium and radon</a:t>
            </a:r>
          </a:p>
          <a:p>
            <a:pPr lvl="1"/>
            <a:r>
              <a:rPr lang="en-US" altLang="en-US"/>
              <a:t>Water percolation through the vadose zone</a:t>
            </a:r>
          </a:p>
          <a:p>
            <a:pPr lvl="1"/>
            <a:r>
              <a:rPr lang="en-US" altLang="en-US"/>
              <a:t>Concentrations of uranium in groundwater</a:t>
            </a:r>
          </a:p>
          <a:p>
            <a:pPr lvl="1"/>
            <a:r>
              <a:rPr lang="en-US" altLang="en-US"/>
              <a:t>Concentrations of VOCs in groundwater</a:t>
            </a: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wipe(left)">
                                      <p:cBhvr>
                                        <p:cTn id="7" dur="500"/>
                                        <p:tgtEl>
                                          <p:spTgt spid="13209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099">
                                            <p:txEl>
                                              <p:pRg st="1" end="1"/>
                                            </p:txEl>
                                          </p:spTgt>
                                        </p:tgtEl>
                                        <p:attrNameLst>
                                          <p:attrName>style.visibility</p:attrName>
                                        </p:attrNameLst>
                                      </p:cBhvr>
                                      <p:to>
                                        <p:strVal val="visible"/>
                                      </p:to>
                                    </p:set>
                                    <p:animEffect transition="in" filter="wipe(left)">
                                      <p:cBhvr>
                                        <p:cTn id="10" dur="500"/>
                                        <p:tgtEl>
                                          <p:spTgt spid="13209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2099">
                                            <p:txEl>
                                              <p:pRg st="2" end="2"/>
                                            </p:txEl>
                                          </p:spTgt>
                                        </p:tgtEl>
                                        <p:attrNameLst>
                                          <p:attrName>style.visibility</p:attrName>
                                        </p:attrNameLst>
                                      </p:cBhvr>
                                      <p:to>
                                        <p:strVal val="visible"/>
                                      </p:to>
                                    </p:set>
                                    <p:animEffect transition="in" filter="wipe(left)">
                                      <p:cBhvr>
                                        <p:cTn id="13" dur="500"/>
                                        <p:tgtEl>
                                          <p:spTgt spid="13209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2099">
                                            <p:txEl>
                                              <p:pRg st="3" end="3"/>
                                            </p:txEl>
                                          </p:spTgt>
                                        </p:tgtEl>
                                        <p:attrNameLst>
                                          <p:attrName>style.visibility</p:attrName>
                                        </p:attrNameLst>
                                      </p:cBhvr>
                                      <p:to>
                                        <p:strVal val="visible"/>
                                      </p:to>
                                    </p:set>
                                    <p:animEffect transition="in" filter="wipe(left)">
                                      <p:cBhvr>
                                        <p:cTn id="16" dur="500"/>
                                        <p:tgtEl>
                                          <p:spTgt spid="13209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2099">
                                            <p:txEl>
                                              <p:pRg st="4" end="4"/>
                                            </p:txEl>
                                          </p:spTgt>
                                        </p:tgtEl>
                                        <p:attrNameLst>
                                          <p:attrName>style.visibility</p:attrName>
                                        </p:attrNameLst>
                                      </p:cBhvr>
                                      <p:to>
                                        <p:strVal val="visible"/>
                                      </p:to>
                                    </p:set>
                                    <p:animEffect transition="in" filter="wipe(left)">
                                      <p:cBhvr>
                                        <p:cTn id="21" dur="500"/>
                                        <p:tgtEl>
                                          <p:spTgt spid="13209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2099">
                                            <p:txEl>
                                              <p:pRg st="5" end="5"/>
                                            </p:txEl>
                                          </p:spTgt>
                                        </p:tgtEl>
                                        <p:attrNameLst>
                                          <p:attrName>style.visibility</p:attrName>
                                        </p:attrNameLst>
                                      </p:cBhvr>
                                      <p:to>
                                        <p:strVal val="visible"/>
                                      </p:to>
                                    </p:set>
                                    <p:animEffect transition="in" filter="wipe(left)">
                                      <p:cBhvr>
                                        <p:cTn id="24" dur="500"/>
                                        <p:tgtEl>
                                          <p:spTgt spid="132099">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2099">
                                            <p:txEl>
                                              <p:pRg st="6" end="6"/>
                                            </p:txEl>
                                          </p:spTgt>
                                        </p:tgtEl>
                                        <p:attrNameLst>
                                          <p:attrName>style.visibility</p:attrName>
                                        </p:attrNameLst>
                                      </p:cBhvr>
                                      <p:to>
                                        <p:strVal val="visible"/>
                                      </p:to>
                                    </p:set>
                                    <p:animEffect transition="in" filter="wipe(left)">
                                      <p:cBhvr>
                                        <p:cTn id="27" dur="500"/>
                                        <p:tgtEl>
                                          <p:spTgt spid="132099">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2099">
                                            <p:txEl>
                                              <p:pRg st="7" end="7"/>
                                            </p:txEl>
                                          </p:spTgt>
                                        </p:tgtEl>
                                        <p:attrNameLst>
                                          <p:attrName>style.visibility</p:attrName>
                                        </p:attrNameLst>
                                      </p:cBhvr>
                                      <p:to>
                                        <p:strVal val="visible"/>
                                      </p:to>
                                    </p:set>
                                    <p:animEffect transition="in" filter="wipe(left)">
                                      <p:cBhvr>
                                        <p:cTn id="30" dur="500"/>
                                        <p:tgtEl>
                                          <p:spTgt spid="132099">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2099">
                                            <p:txEl>
                                              <p:pRg st="8" end="8"/>
                                            </p:txEl>
                                          </p:spTgt>
                                        </p:tgtEl>
                                        <p:attrNameLst>
                                          <p:attrName>style.visibility</p:attrName>
                                        </p:attrNameLst>
                                      </p:cBhvr>
                                      <p:to>
                                        <p:strVal val="visible"/>
                                      </p:to>
                                    </p:set>
                                    <p:animEffect transition="in" filter="wipe(left)">
                                      <p:cBhvr>
                                        <p:cTn id="33" dur="500"/>
                                        <p:tgtEl>
                                          <p:spTgt spid="132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756BEA0B-26B6-4F88-B1DE-5B2507822533}"/>
              </a:ext>
            </a:extLst>
          </p:cNvPr>
          <p:cNvSpPr>
            <a:spLocks noGrp="1" noChangeArrowheads="1"/>
          </p:cNvSpPr>
          <p:nvPr>
            <p:ph type="title"/>
          </p:nvPr>
        </p:nvSpPr>
        <p:spPr/>
        <p:txBody>
          <a:bodyPr/>
          <a:lstStyle/>
          <a:p>
            <a:r>
              <a:rPr lang="en-US" altLang="en-US"/>
              <a:t>Summary (continued)</a:t>
            </a:r>
          </a:p>
        </p:txBody>
      </p:sp>
      <p:sp>
        <p:nvSpPr>
          <p:cNvPr id="140291" name="Rectangle 3">
            <a:extLst>
              <a:ext uri="{FF2B5EF4-FFF2-40B4-BE49-F238E27FC236}">
                <a16:creationId xmlns:a16="http://schemas.microsoft.com/office/drawing/2014/main" id="{F10F5411-C6DE-4934-9425-EF2C8173A184}"/>
              </a:ext>
            </a:extLst>
          </p:cNvPr>
          <p:cNvSpPr>
            <a:spLocks noGrp="1" noChangeArrowheads="1"/>
          </p:cNvSpPr>
          <p:nvPr>
            <p:ph type="body" idx="1"/>
          </p:nvPr>
        </p:nvSpPr>
        <p:spPr/>
        <p:txBody>
          <a:bodyPr/>
          <a:lstStyle/>
          <a:p>
            <a:pPr>
              <a:lnSpc>
                <a:spcPct val="90000"/>
              </a:lnSpc>
            </a:pPr>
            <a:r>
              <a:rPr lang="en-US" altLang="en-US" sz="2800"/>
              <a:t>Key Assumptions</a:t>
            </a:r>
          </a:p>
          <a:p>
            <a:pPr lvl="1">
              <a:lnSpc>
                <a:spcPct val="90000"/>
              </a:lnSpc>
            </a:pPr>
            <a:r>
              <a:rPr lang="en-US" altLang="en-US" sz="2000"/>
              <a:t>Receptor located at MWL (continuous inhalation exposure)</a:t>
            </a:r>
          </a:p>
          <a:p>
            <a:pPr lvl="1">
              <a:lnSpc>
                <a:spcPct val="90000"/>
              </a:lnSpc>
            </a:pPr>
            <a:r>
              <a:rPr lang="en-US" altLang="en-US" sz="2000"/>
              <a:t>Diffusion of tritium and PCE were maximized</a:t>
            </a:r>
          </a:p>
          <a:p>
            <a:pPr lvl="1">
              <a:lnSpc>
                <a:spcPct val="90000"/>
              </a:lnSpc>
            </a:pPr>
            <a:r>
              <a:rPr lang="en-US" altLang="en-US" sz="2000"/>
              <a:t>Sealed sources of radium-226 allowed to degrade in 1000 years</a:t>
            </a:r>
          </a:p>
          <a:p>
            <a:pPr lvl="1">
              <a:lnSpc>
                <a:spcPct val="90000"/>
              </a:lnSpc>
            </a:pPr>
            <a:r>
              <a:rPr lang="en-US" altLang="en-US" sz="2000"/>
              <a:t>Cover allowed to erode completely</a:t>
            </a:r>
          </a:p>
          <a:p>
            <a:pPr lvl="1">
              <a:lnSpc>
                <a:spcPct val="90000"/>
              </a:lnSpc>
            </a:pPr>
            <a:r>
              <a:rPr lang="en-US" altLang="en-US" sz="2000"/>
              <a:t>Maximum waste inventory set equal to twice estimated value</a:t>
            </a:r>
          </a:p>
          <a:p>
            <a:pPr lvl="1">
              <a:lnSpc>
                <a:spcPct val="90000"/>
              </a:lnSpc>
            </a:pPr>
            <a:r>
              <a:rPr lang="en-US" altLang="en-US" sz="2000"/>
              <a:t>Use of 1-D models (maximizes transport to surface and groundwater)</a:t>
            </a:r>
          </a:p>
          <a:p>
            <a:pPr>
              <a:lnSpc>
                <a:spcPct val="90000"/>
              </a:lnSpc>
            </a:pPr>
            <a:r>
              <a:rPr lang="en-US" altLang="en-US" sz="2000"/>
              <a:t>Report can be downloaded from </a:t>
            </a:r>
            <a:r>
              <a:rPr lang="en-US" altLang="en-US" sz="2000">
                <a:hlinkClick r:id="rId3"/>
              </a:rPr>
              <a:t>www.sandia.gov/caps</a:t>
            </a:r>
            <a:r>
              <a:rPr lang="en-US" altLang="en-US" sz="2000"/>
              <a:t> </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a:extLst>
              <a:ext uri="{FF2B5EF4-FFF2-40B4-BE49-F238E27FC236}">
                <a16:creationId xmlns:a16="http://schemas.microsoft.com/office/drawing/2014/main" id="{01EFB77A-D1FA-4116-BD8A-EDB602B8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168400"/>
            <a:ext cx="7808913" cy="5170488"/>
          </a:xfrm>
          <a:prstGeom prst="rect">
            <a:avLst/>
          </a:prstGeom>
          <a:noFill/>
          <a:extLst>
            <a:ext uri="{909E8E84-426E-40DD-AFC4-6F175D3DCCD1}">
              <a14:hiddenFill xmlns:a14="http://schemas.microsoft.com/office/drawing/2010/main">
                <a:solidFill>
                  <a:srgbClr val="FFFFFF"/>
                </a:solidFill>
              </a14:hiddenFill>
            </a:ext>
          </a:extLst>
        </p:spPr>
      </p:pic>
      <p:sp>
        <p:nvSpPr>
          <p:cNvPr id="81922" name="Rectangle 2">
            <a:extLst>
              <a:ext uri="{FF2B5EF4-FFF2-40B4-BE49-F238E27FC236}">
                <a16:creationId xmlns:a16="http://schemas.microsoft.com/office/drawing/2014/main" id="{3556ECB6-7714-4952-978D-96B3BAAC000D}"/>
              </a:ext>
            </a:extLst>
          </p:cNvPr>
          <p:cNvSpPr>
            <a:spLocks noGrp="1" noChangeArrowheads="1"/>
          </p:cNvSpPr>
          <p:nvPr>
            <p:ph type="title"/>
          </p:nvPr>
        </p:nvSpPr>
        <p:spPr/>
        <p:txBody>
          <a:bodyPr/>
          <a:lstStyle/>
          <a:p>
            <a:r>
              <a:rPr lang="en-US" altLang="en-US"/>
              <a:t>Trench B</a:t>
            </a:r>
            <a:br>
              <a:rPr lang="en-US" altLang="en-US"/>
            </a:br>
            <a:r>
              <a:rPr lang="en-US" altLang="en-US" sz="1800"/>
              <a:t>Looking South, 1974</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F5D31C1-AF68-46E3-BFE0-DF3320FD1D8A}"/>
              </a:ext>
            </a:extLst>
          </p:cNvPr>
          <p:cNvSpPr>
            <a:spLocks noGrp="1" noChangeArrowheads="1"/>
          </p:cNvSpPr>
          <p:nvPr>
            <p:ph type="title"/>
          </p:nvPr>
        </p:nvSpPr>
        <p:spPr>
          <a:xfrm>
            <a:off x="685800" y="76200"/>
            <a:ext cx="7772400" cy="1047750"/>
          </a:xfrm>
        </p:spPr>
        <p:txBody>
          <a:bodyPr/>
          <a:lstStyle/>
          <a:p>
            <a:r>
              <a:rPr lang="en-US" altLang="en-US"/>
              <a:t>Trench E</a:t>
            </a:r>
            <a:br>
              <a:rPr lang="en-US" altLang="en-US"/>
            </a:br>
            <a:r>
              <a:rPr lang="en-US" altLang="en-US" sz="1800"/>
              <a:t>Looking South, May 1980</a:t>
            </a:r>
            <a:endParaRPr lang="en-US" altLang="en-US"/>
          </a:p>
        </p:txBody>
      </p:sp>
      <p:pic>
        <p:nvPicPr>
          <p:cNvPr id="80900" name="Picture 4">
            <a:extLst>
              <a:ext uri="{FF2B5EF4-FFF2-40B4-BE49-F238E27FC236}">
                <a16:creationId xmlns:a16="http://schemas.microsoft.com/office/drawing/2014/main" id="{B9884B3B-DE9D-4773-8B77-F1F257C42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1030288"/>
            <a:ext cx="7808912" cy="5267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a:extLst>
              <a:ext uri="{FF2B5EF4-FFF2-40B4-BE49-F238E27FC236}">
                <a16:creationId xmlns:a16="http://schemas.microsoft.com/office/drawing/2014/main" id="{3C0107C3-09C4-49AB-BC42-7C13349EB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861"/>
          <a:stretch>
            <a:fillRect/>
          </a:stretch>
        </p:blipFill>
        <p:spPr bwMode="auto">
          <a:xfrm>
            <a:off x="969963" y="1381125"/>
            <a:ext cx="7337425" cy="4894263"/>
          </a:xfrm>
          <a:prstGeom prst="rect">
            <a:avLst/>
          </a:prstGeom>
          <a:noFill/>
          <a:extLst>
            <a:ext uri="{909E8E84-426E-40DD-AFC4-6F175D3DCCD1}">
              <a14:hiddenFill xmlns:a14="http://schemas.microsoft.com/office/drawing/2010/main">
                <a:solidFill>
                  <a:srgbClr val="FFFFFF"/>
                </a:solidFill>
              </a14:hiddenFill>
            </a:ext>
          </a:extLst>
        </p:spPr>
      </p:pic>
      <p:sp>
        <p:nvSpPr>
          <p:cNvPr id="83970" name="Rectangle 2">
            <a:extLst>
              <a:ext uri="{FF2B5EF4-FFF2-40B4-BE49-F238E27FC236}">
                <a16:creationId xmlns:a16="http://schemas.microsoft.com/office/drawing/2014/main" id="{35718059-F475-476A-8A73-1224E57A757F}"/>
              </a:ext>
            </a:extLst>
          </p:cNvPr>
          <p:cNvSpPr>
            <a:spLocks noGrp="1" noChangeArrowheads="1"/>
          </p:cNvSpPr>
          <p:nvPr>
            <p:ph type="title"/>
          </p:nvPr>
        </p:nvSpPr>
        <p:spPr/>
        <p:txBody>
          <a:bodyPr/>
          <a:lstStyle/>
          <a:p>
            <a:r>
              <a:rPr lang="en-US" altLang="en-US"/>
              <a:t>Classified Waste Pit Disposal</a:t>
            </a:r>
            <a:br>
              <a:rPr lang="en-US" altLang="en-US"/>
            </a:br>
            <a:r>
              <a:rPr lang="en-US" altLang="en-US" sz="1800"/>
              <a:t>1974</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2398C40-103E-4B87-8BFE-6BC3486B05AD}"/>
              </a:ext>
            </a:extLst>
          </p:cNvPr>
          <p:cNvSpPr>
            <a:spLocks noGrp="1" noChangeArrowheads="1"/>
          </p:cNvSpPr>
          <p:nvPr>
            <p:ph type="title"/>
          </p:nvPr>
        </p:nvSpPr>
        <p:spPr/>
        <p:txBody>
          <a:bodyPr/>
          <a:lstStyle/>
          <a:p>
            <a:r>
              <a:rPr lang="en-US" altLang="en-US"/>
              <a:t>Contaminants of Concern</a:t>
            </a:r>
          </a:p>
        </p:txBody>
      </p:sp>
      <p:sp>
        <p:nvSpPr>
          <p:cNvPr id="86019" name="Rectangle 3">
            <a:extLst>
              <a:ext uri="{FF2B5EF4-FFF2-40B4-BE49-F238E27FC236}">
                <a16:creationId xmlns:a16="http://schemas.microsoft.com/office/drawing/2014/main" id="{C6896F02-9AE8-4BDF-BAF3-DAE75743323B}"/>
              </a:ext>
            </a:extLst>
          </p:cNvPr>
          <p:cNvSpPr>
            <a:spLocks noGrp="1" noChangeArrowheads="1"/>
          </p:cNvSpPr>
          <p:nvPr>
            <p:ph type="body" idx="1"/>
          </p:nvPr>
        </p:nvSpPr>
        <p:spPr>
          <a:xfrm>
            <a:off x="685800" y="1752600"/>
            <a:ext cx="7772400" cy="4576763"/>
          </a:xfrm>
        </p:spPr>
        <p:txBody>
          <a:bodyPr/>
          <a:lstStyle/>
          <a:p>
            <a:r>
              <a:rPr lang="en-US" altLang="en-US"/>
              <a:t>Radionuclides</a:t>
            </a:r>
          </a:p>
          <a:p>
            <a:pPr lvl="1"/>
            <a:r>
              <a:rPr lang="en-US" altLang="en-US">
                <a:solidFill>
                  <a:srgbClr val="0099CC"/>
                </a:solidFill>
              </a:rPr>
              <a:t>Am-241, Cs-137, Co-60, Pu-238, Pu-239, Ra-226, Rn-222, Sr-90, Th-232, H3, U-238</a:t>
            </a:r>
            <a:r>
              <a:rPr lang="en-US" altLang="en-US"/>
              <a:t> </a:t>
            </a:r>
            <a:endParaRPr lang="en-US" altLang="en-US">
              <a:solidFill>
                <a:srgbClr val="0099CC"/>
              </a:solidFill>
            </a:endParaRPr>
          </a:p>
          <a:p>
            <a:r>
              <a:rPr lang="en-US" altLang="en-US"/>
              <a:t>Heavy Metals</a:t>
            </a:r>
          </a:p>
          <a:p>
            <a:pPr lvl="1"/>
            <a:r>
              <a:rPr lang="en-US" altLang="en-US">
                <a:solidFill>
                  <a:srgbClr val="0099CC"/>
                </a:solidFill>
              </a:rPr>
              <a:t>Lead</a:t>
            </a:r>
          </a:p>
          <a:p>
            <a:pPr lvl="1"/>
            <a:r>
              <a:rPr lang="en-US" altLang="en-US">
                <a:solidFill>
                  <a:srgbClr val="0099CC"/>
                </a:solidFill>
              </a:rPr>
              <a:t>Cadmium</a:t>
            </a:r>
          </a:p>
          <a:p>
            <a:r>
              <a:rPr lang="en-US" altLang="en-US"/>
              <a:t>Volatile Organic Compounds</a:t>
            </a:r>
          </a:p>
          <a:p>
            <a:pPr lvl="1"/>
            <a:r>
              <a:rPr lang="en-US" altLang="en-US">
                <a:solidFill>
                  <a:srgbClr val="0099CC"/>
                </a:solidFill>
              </a:rPr>
              <a:t>PCE (proxy for other VOCs; highest potential for vapor transport and exceedance of regulatory standard)</a:t>
            </a:r>
          </a:p>
        </p:txBody>
      </p:sp>
    </p:spTree>
  </p:cSld>
  <p:clrMapOvr>
    <a:masterClrMapping/>
  </p:clrMapOvr>
</p:sld>
</file>

<file path=ppt/theme/theme1.xml><?xml version="1.0" encoding="utf-8"?>
<a:theme xmlns:a="http://schemas.openxmlformats.org/drawingml/2006/main" name="1_blank">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4693</TotalTime>
  <Words>2715</Words>
  <Application>Microsoft Office PowerPoint</Application>
  <PresentationFormat>On-screen Show (4:3)</PresentationFormat>
  <Paragraphs>283</Paragraphs>
  <Slides>52</Slides>
  <Notes>51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Times</vt:lpstr>
      <vt:lpstr>Arial</vt:lpstr>
      <vt:lpstr>Times New Roman</vt:lpstr>
      <vt:lpstr>Symbol</vt:lpstr>
      <vt:lpstr>1_blank</vt:lpstr>
      <vt:lpstr>Microsoft Clip Gallery</vt:lpstr>
      <vt:lpstr>Probabilistic Performance-Assessment Modeling of the Mixed Waste Landfill at Sandia National Laboratories </vt:lpstr>
      <vt:lpstr>Summary</vt:lpstr>
      <vt:lpstr>Overview</vt:lpstr>
      <vt:lpstr>Background</vt:lpstr>
      <vt:lpstr>Mixed Waste Landfill</vt:lpstr>
      <vt:lpstr>Trench B Looking South, 1974</vt:lpstr>
      <vt:lpstr>Trench E Looking South, May 1980</vt:lpstr>
      <vt:lpstr>Classified Waste Pit Disposal 1974</vt:lpstr>
      <vt:lpstr>Contaminants of Concern</vt:lpstr>
      <vt:lpstr>Overview</vt:lpstr>
      <vt:lpstr>Probabilistic Performance Assessment Process</vt:lpstr>
      <vt:lpstr>Scenarios</vt:lpstr>
      <vt:lpstr>Models</vt:lpstr>
      <vt:lpstr>Probabilistic Modeling</vt:lpstr>
      <vt:lpstr>Uncertain Variables</vt:lpstr>
      <vt:lpstr>Uncertainty Analysis</vt:lpstr>
      <vt:lpstr>Sensitivity Analysis</vt:lpstr>
      <vt:lpstr>Overview</vt:lpstr>
      <vt:lpstr>Modeling Results</vt:lpstr>
      <vt:lpstr>Water Percolation</vt:lpstr>
      <vt:lpstr>Tritium Fate and Transport Gas and Liquid-Phase Transport to Groundwater and Surface</vt:lpstr>
      <vt:lpstr>Tritium Surface Flux Comparison to Field Data</vt:lpstr>
      <vt:lpstr>Tritium Surface Concentrations Comparison to Field Data</vt:lpstr>
      <vt:lpstr>Tritium Aquifer Concentrations</vt:lpstr>
      <vt:lpstr>Tritium Dose via Groundwater</vt:lpstr>
      <vt:lpstr>Tritium Dose via Air Pathway</vt:lpstr>
      <vt:lpstr>Tritium Sensitivity Analysis</vt:lpstr>
      <vt:lpstr>Tritium Key Results</vt:lpstr>
      <vt:lpstr>Radon Fate and Transport  Gas and Liquid-Phase Transport to Groundwater and Surface</vt:lpstr>
      <vt:lpstr>Radon Calibration</vt:lpstr>
      <vt:lpstr>Radon Surface Flux</vt:lpstr>
      <vt:lpstr>Radon Sensitivity Analysis</vt:lpstr>
      <vt:lpstr>Radon Key Results</vt:lpstr>
      <vt:lpstr>Fate and Transport of Other Radionuclides  (Leaching to Groundwater)  Am-241, Cs-137, Co-60, Pu-238, Pu-239, Ra-226, Rn-222, Sr-90, Th-232, H3, U-238</vt:lpstr>
      <vt:lpstr>Key Results Leaching of Radionuclides to Groundwater</vt:lpstr>
      <vt:lpstr>Heavy Metal Fate and Transport (Leaching to Groundwater)  Lead and Cadmium</vt:lpstr>
      <vt:lpstr>Key Results Leaching of Lead and Cadmium to Groundwater</vt:lpstr>
      <vt:lpstr>VOC Fate and Transport Tetrachloroethylene (PCE)  Gas and Liquid-Phase Transport to Groundwater and Surface</vt:lpstr>
      <vt:lpstr>PCE Soil Gas Concentrations Comparison to Field Data</vt:lpstr>
      <vt:lpstr>PCE Groundwater Concentrations 100 Realizations</vt:lpstr>
      <vt:lpstr>PCE Peak Groundwater Concentrations</vt:lpstr>
      <vt:lpstr>PCE Sensitivity Analysis</vt:lpstr>
      <vt:lpstr>PCE Key Results</vt:lpstr>
      <vt:lpstr>Overview</vt:lpstr>
      <vt:lpstr>Recommended Triggers</vt:lpstr>
      <vt:lpstr>Surface Emissions of Tritium and Radon</vt:lpstr>
      <vt:lpstr>Water Percolation Through the Vadose Zone</vt:lpstr>
      <vt:lpstr>Concentrations of Uranium in Groundwater</vt:lpstr>
      <vt:lpstr>Concentrations of VOCs in Groundwater</vt:lpstr>
      <vt:lpstr>Trigger Evaluation Process</vt:lpstr>
      <vt:lpstr>Summary</vt:lpstr>
      <vt:lpstr>Summary (continued)</vt:lpstr>
    </vt:vector>
  </TitlesOfParts>
  <Company>Sandia National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Probabilistic Performance-Assessment Modeling of the Mixed Waste Landfill at Sandia National Laboratories </dc:title>
  <dc:creator>Clifford K. Ho</dc:creator>
  <cp:lastModifiedBy>Ortiz, April Maria</cp:lastModifiedBy>
  <cp:revision>52</cp:revision>
  <dcterms:created xsi:type="dcterms:W3CDTF">2005-10-24T22:11:54Z</dcterms:created>
  <dcterms:modified xsi:type="dcterms:W3CDTF">2022-05-25T15:59:07Z</dcterms:modified>
</cp:coreProperties>
</file>