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4"/>
  </p:sldMasterIdLst>
  <p:notesMasterIdLst>
    <p:notesMasterId r:id="rId33"/>
  </p:notesMasterIdLst>
  <p:handoutMasterIdLst>
    <p:handoutMasterId r:id="rId34"/>
  </p:handoutMasterIdLst>
  <p:sldIdLst>
    <p:sldId id="649" r:id="rId5"/>
    <p:sldId id="272" r:id="rId6"/>
    <p:sldId id="297" r:id="rId7"/>
    <p:sldId id="273" r:id="rId8"/>
    <p:sldId id="274" r:id="rId9"/>
    <p:sldId id="277" r:id="rId10"/>
    <p:sldId id="279" r:id="rId11"/>
    <p:sldId id="275" r:id="rId12"/>
    <p:sldId id="276" r:id="rId13"/>
    <p:sldId id="651" r:id="rId14"/>
    <p:sldId id="303" r:id="rId15"/>
    <p:sldId id="281" r:id="rId16"/>
    <p:sldId id="282" r:id="rId17"/>
    <p:sldId id="287" r:id="rId18"/>
    <p:sldId id="283" r:id="rId19"/>
    <p:sldId id="284" r:id="rId20"/>
    <p:sldId id="285" r:id="rId21"/>
    <p:sldId id="290" r:id="rId22"/>
    <p:sldId id="288" r:id="rId23"/>
    <p:sldId id="305" r:id="rId24"/>
    <p:sldId id="653" r:id="rId25"/>
    <p:sldId id="650" r:id="rId26"/>
    <p:sldId id="654" r:id="rId27"/>
    <p:sldId id="652" r:id="rId28"/>
    <p:sldId id="294" r:id="rId29"/>
    <p:sldId id="295" r:id="rId30"/>
    <p:sldId id="661" r:id="rId31"/>
    <p:sldId id="306" r:id="rId32"/>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ter, Jeffrey (CONTR)" initials="WJ(" lastIdx="15" clrIdx="0">
    <p:extLst>
      <p:ext uri="{19B8F6BF-5375-455C-9EA6-DF929625EA0E}">
        <p15:presenceInfo xmlns:p15="http://schemas.microsoft.com/office/powerpoint/2012/main" userId="S-1-5-21-2844929807-1687724802-988633214-91169" providerId="AD"/>
      </p:ext>
    </p:extLst>
  </p:cmAuthor>
  <p:cmAuthor id="2" name="Hale, Sarah" initials="SH" lastIdx="1" clrIdx="1">
    <p:extLst>
      <p:ext uri="{19B8F6BF-5375-455C-9EA6-DF929625EA0E}">
        <p15:presenceInfo xmlns:p15="http://schemas.microsoft.com/office/powerpoint/2012/main" userId="Hale, Sar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67"/>
    <a:srgbClr val="D4AC02"/>
    <a:srgbClr val="F5CF45"/>
    <a:srgbClr val="FFDA8F"/>
    <a:srgbClr val="BFBFBF"/>
    <a:srgbClr val="004990"/>
    <a:srgbClr val="DFB20C"/>
    <a:srgbClr val="003877"/>
    <a:srgbClr val="B3C1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2443" autoAdjust="0"/>
  </p:normalViewPr>
  <p:slideViewPr>
    <p:cSldViewPr snapToGrid="0" showGuides="1">
      <p:cViewPr varScale="1">
        <p:scale>
          <a:sx n="87" d="100"/>
          <a:sy n="87" d="100"/>
        </p:scale>
        <p:origin x="936" y="84"/>
      </p:cViewPr>
      <p:guideLst>
        <p:guide orient="horz" pos="2160"/>
        <p:guide pos="3840"/>
      </p:guideLst>
    </p:cSldViewPr>
  </p:slideViewPr>
  <p:outlineViewPr>
    <p:cViewPr>
      <p:scale>
        <a:sx n="33" d="100"/>
        <a:sy n="33" d="100"/>
      </p:scale>
      <p:origin x="0" y="-9714"/>
    </p:cViewPr>
  </p:outlineViewPr>
  <p:notesTextViewPr>
    <p:cViewPr>
      <p:scale>
        <a:sx n="1" d="1"/>
        <a:sy n="1" d="1"/>
      </p:scale>
      <p:origin x="0" y="0"/>
    </p:cViewPr>
  </p:notesTextViewPr>
  <p:sorterViewPr>
    <p:cViewPr>
      <p:scale>
        <a:sx n="100" d="100"/>
        <a:sy n="100" d="100"/>
      </p:scale>
      <p:origin x="0" y="-9426"/>
    </p:cViewPr>
  </p:sorter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5B1F685-B4FE-4835-8009-CC4B832464D0}" type="datetimeFigureOut">
              <a:rPr lang="en-US"/>
              <a:pPr>
                <a:defRPr/>
              </a:pPr>
              <a:t>8/20/2021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6ABEC98-3B9A-4D4B-AEB2-8E1BE65B342D}" type="slidenum">
              <a:rPr lang="en-US"/>
              <a:pPr>
                <a:defRPr/>
              </a:pPr>
              <a:t>‹#›</a:t>
            </a:fld>
            <a:endParaRPr lang="en-US" dirty="0"/>
          </a:p>
        </p:txBody>
      </p:sp>
    </p:spTree>
    <p:extLst>
      <p:ext uri="{BB962C8B-B14F-4D97-AF65-F5344CB8AC3E}">
        <p14:creationId xmlns:p14="http://schemas.microsoft.com/office/powerpoint/2010/main" val="3239570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24E3A4EC-022C-4012-98E8-AFDBC45A816B}" type="datetimeFigureOut">
              <a:rPr lang="en-US"/>
              <a:pPr>
                <a:defRPr/>
              </a:pPr>
              <a:t>8/20/2021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ACBE771A-1A30-48CB-9A22-A7F9056A8E89}" type="slidenum">
              <a:rPr lang="en-US"/>
              <a:pPr>
                <a:defRPr/>
              </a:pPr>
              <a:t>‹#›</a:t>
            </a:fld>
            <a:endParaRPr lang="en-US" dirty="0"/>
          </a:p>
        </p:txBody>
      </p:sp>
    </p:spTree>
    <p:extLst>
      <p:ext uri="{BB962C8B-B14F-4D97-AF65-F5344CB8AC3E}">
        <p14:creationId xmlns:p14="http://schemas.microsoft.com/office/powerpoint/2010/main" val="25565739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0284F-7E88-4545-9BB2-221688BE3F3A}" type="slidenum">
              <a:rPr lang="en-US" smtClean="0"/>
              <a:t>2</a:t>
            </a:fld>
            <a:endParaRPr lang="en-US"/>
          </a:p>
        </p:txBody>
      </p:sp>
    </p:spTree>
    <p:extLst>
      <p:ext uri="{BB962C8B-B14F-4D97-AF65-F5344CB8AC3E}">
        <p14:creationId xmlns:p14="http://schemas.microsoft.com/office/powerpoint/2010/main" val="2738019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Syn</a:t>
            </a:r>
            <a:r>
              <a:rPr lang="en-US" dirty="0"/>
              <a:t>-</a:t>
            </a:r>
            <a:r>
              <a:rPr lang="en-US" dirty="0" err="1"/>
              <a:t>chro</a:t>
            </a:r>
            <a:r>
              <a:rPr lang="en-US" dirty="0"/>
              <a:t>-</a:t>
            </a:r>
            <a:r>
              <a:rPr lang="en-US" dirty="0" err="1"/>
              <a:t>nic</a:t>
            </a:r>
            <a:r>
              <a:rPr lang="en-US" dirty="0"/>
              <a:t>-</a:t>
            </a:r>
            <a:r>
              <a:rPr lang="en-US" dirty="0" err="1"/>
              <a:t>i</a:t>
            </a:r>
            <a:r>
              <a:rPr lang="en-US" dirty="0"/>
              <a:t>-ty: the simultaneous occurrence of events which appear significantly related but have no discernible casual connection.</a:t>
            </a:r>
          </a:p>
          <a:p>
            <a:endParaRPr lang="en-US" dirty="0"/>
          </a:p>
        </p:txBody>
      </p:sp>
      <p:sp>
        <p:nvSpPr>
          <p:cNvPr id="4" name="Slide Number Placeholder 3"/>
          <p:cNvSpPr>
            <a:spLocks noGrp="1"/>
          </p:cNvSpPr>
          <p:nvPr>
            <p:ph type="sldNum" sz="quarter" idx="10"/>
          </p:nvPr>
        </p:nvSpPr>
        <p:spPr/>
        <p:txBody>
          <a:bodyPr/>
          <a:lstStyle/>
          <a:p>
            <a:fld id="{ED70284F-7E88-4545-9BB2-221688BE3F3A}" type="slidenum">
              <a:rPr lang="en-US" smtClean="0"/>
              <a:t>4</a:t>
            </a:fld>
            <a:endParaRPr lang="en-US"/>
          </a:p>
        </p:txBody>
      </p:sp>
    </p:spTree>
    <p:extLst>
      <p:ext uri="{BB962C8B-B14F-4D97-AF65-F5344CB8AC3E}">
        <p14:creationId xmlns:p14="http://schemas.microsoft.com/office/powerpoint/2010/main" val="1202346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800" dirty="0"/>
              <a:t>MBE Index is Central to Broader Planning Context</a:t>
            </a:r>
          </a:p>
          <a:p>
            <a:pPr marL="0" indent="0">
              <a:buNone/>
            </a:pPr>
            <a:r>
              <a:rPr lang="en-US" sz="2800" b="1" dirty="0"/>
              <a:t>Outcomes </a:t>
            </a:r>
            <a:r>
              <a:rPr lang="en-US" sz="2800" dirty="0"/>
              <a:t>from a MBE Maturity Index assessment:</a:t>
            </a:r>
          </a:p>
          <a:p>
            <a:pPr lvl="1">
              <a:buFont typeface="Arial" panose="020B0604020202020204" pitchFamily="34" charset="0"/>
              <a:buChar char="•"/>
            </a:pPr>
            <a:r>
              <a:rPr lang="en-US" sz="2400" b="1" dirty="0"/>
              <a:t> Identifies</a:t>
            </a:r>
            <a:r>
              <a:rPr lang="en-US" sz="2400" dirty="0"/>
              <a:t> MBE capability/readiness/adoption </a:t>
            </a:r>
            <a:r>
              <a:rPr lang="en-US" sz="2400" b="1" dirty="0"/>
              <a:t>gaps</a:t>
            </a:r>
            <a:r>
              <a:rPr lang="en-US" sz="2400" dirty="0"/>
              <a:t> </a:t>
            </a:r>
          </a:p>
          <a:p>
            <a:pPr lvl="1">
              <a:buFont typeface="Arial" panose="020B0604020202020204" pitchFamily="34" charset="0"/>
              <a:buChar char="•"/>
            </a:pPr>
            <a:r>
              <a:rPr lang="en-US" sz="2400" dirty="0"/>
              <a:t> Allows your organization to </a:t>
            </a:r>
            <a:r>
              <a:rPr lang="en-US" sz="2400" b="1" dirty="0"/>
              <a:t>tailor a MBE roadmap </a:t>
            </a:r>
            <a:endParaRPr lang="en-US" sz="2000" b="1" dirty="0"/>
          </a:p>
          <a:p>
            <a:pPr marL="777875" lvl="2" indent="-342900">
              <a:buFont typeface="Arial" panose="020B0604020202020204" pitchFamily="34" charset="0"/>
              <a:buChar char="•"/>
            </a:pPr>
            <a:r>
              <a:rPr lang="en-US" sz="2000" dirty="0"/>
              <a:t>from where your organization currently is and </a:t>
            </a:r>
          </a:p>
          <a:p>
            <a:pPr marL="777875" lvl="2" indent="-342900">
              <a:buFont typeface="Arial" panose="020B0604020202020204" pitchFamily="34" charset="0"/>
              <a:buChar char="•"/>
            </a:pPr>
            <a:r>
              <a:rPr lang="en-US" sz="2000" dirty="0"/>
              <a:t>where it wants to be at some future date or event. </a:t>
            </a:r>
          </a:p>
          <a:p>
            <a:pPr marL="342900" lvl="1" indent="-228600">
              <a:buFont typeface="Arial" panose="020B0604020202020204" pitchFamily="34" charset="0"/>
              <a:buChar char="•"/>
            </a:pPr>
            <a:r>
              <a:rPr lang="en-US" sz="2400" dirty="0"/>
              <a:t>Provides </a:t>
            </a:r>
            <a:r>
              <a:rPr lang="en-US" sz="2400" b="1" dirty="0"/>
              <a:t>focus</a:t>
            </a:r>
            <a:r>
              <a:rPr lang="en-US" sz="2400" dirty="0"/>
              <a:t> for </a:t>
            </a:r>
            <a:r>
              <a:rPr lang="en-US" sz="2400" b="1" dirty="0"/>
              <a:t>developing an MBE implementation plan</a:t>
            </a:r>
            <a:r>
              <a:rPr lang="en-US" sz="2400" dirty="0"/>
              <a:t>.</a:t>
            </a:r>
          </a:p>
          <a:p>
            <a:endParaRPr lang="en-US" dirty="0"/>
          </a:p>
        </p:txBody>
      </p:sp>
      <p:sp>
        <p:nvSpPr>
          <p:cNvPr id="4" name="Slide Number Placeholder 3"/>
          <p:cNvSpPr>
            <a:spLocks noGrp="1"/>
          </p:cNvSpPr>
          <p:nvPr>
            <p:ph type="sldNum" sz="quarter" idx="10"/>
          </p:nvPr>
        </p:nvSpPr>
        <p:spPr/>
        <p:txBody>
          <a:bodyPr/>
          <a:lstStyle/>
          <a:p>
            <a:pPr>
              <a:defRPr/>
            </a:pPr>
            <a:fld id="{ACBE771A-1A30-48CB-9A22-A7F9056A8E89}" type="slidenum">
              <a:rPr lang="en-US">
                <a:solidFill>
                  <a:prstClr val="black"/>
                </a:solidFill>
                <a:latin typeface="Calibri"/>
              </a:rPr>
              <a:pPr>
                <a:defRPr/>
              </a:pPr>
              <a:t>6</a:t>
            </a:fld>
            <a:endParaRPr lang="en-US" dirty="0">
              <a:solidFill>
                <a:prstClr val="black"/>
              </a:solidFill>
              <a:latin typeface="Calibri"/>
            </a:endParaRPr>
          </a:p>
        </p:txBody>
      </p:sp>
    </p:spTree>
    <p:extLst>
      <p:ext uri="{BB962C8B-B14F-4D97-AF65-F5344CB8AC3E}">
        <p14:creationId xmlns:p14="http://schemas.microsoft.com/office/powerpoint/2010/main" val="2267901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the much</a:t>
            </a:r>
            <a:r>
              <a:rPr lang="en-US" baseline="0" dirty="0"/>
              <a:t> of industry</a:t>
            </a:r>
            <a:r>
              <a:rPr lang="en-US" dirty="0"/>
              <a:t> adoption level </a:t>
            </a:r>
            <a:r>
              <a:rPr lang="en-US" baseline="0" dirty="0"/>
              <a:t>as a L1; ROI Goal is L4 (Demonstrated with MAPR-4Ds pilot); Demonstrating Goal L3 (Selected PRTs); A longer term achievable goal is L5;   The transition from L3 to L4 changes the paradigm from human-readable definition to machine-readable definition.</a:t>
            </a:r>
          </a:p>
        </p:txBody>
      </p:sp>
      <p:sp>
        <p:nvSpPr>
          <p:cNvPr id="4" name="Slide Number Placeholder 3"/>
          <p:cNvSpPr>
            <a:spLocks noGrp="1"/>
          </p:cNvSpPr>
          <p:nvPr>
            <p:ph type="sldNum" sz="quarter" idx="10"/>
          </p:nvPr>
        </p:nvSpPr>
        <p:spPr/>
        <p:txBody>
          <a:bodyPr/>
          <a:lstStyle/>
          <a:p>
            <a:fld id="{BFE420D3-CBE8-4003-B741-653B854400AE}" type="slidenum">
              <a:rPr lang="en-US">
                <a:solidFill>
                  <a:prstClr val="black"/>
                </a:solidFill>
                <a:latin typeface="Calibri"/>
              </a:rPr>
              <a:pPr/>
              <a:t>8</a:t>
            </a:fld>
            <a:endParaRPr lang="en-US" dirty="0">
              <a:solidFill>
                <a:prstClr val="black"/>
              </a:solidFill>
              <a:latin typeface="Calibri"/>
            </a:endParaRPr>
          </a:p>
        </p:txBody>
      </p:sp>
    </p:spTree>
    <p:extLst>
      <p:ext uri="{BB962C8B-B14F-4D97-AF65-F5344CB8AC3E}">
        <p14:creationId xmlns:p14="http://schemas.microsoft.com/office/powerpoint/2010/main" val="1188275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0284F-7E88-4545-9BB2-221688BE3F3A}" type="slidenum">
              <a:rPr lang="en-US" smtClean="0"/>
              <a:t>25</a:t>
            </a:fld>
            <a:endParaRPr lang="en-US"/>
          </a:p>
        </p:txBody>
      </p:sp>
    </p:spTree>
    <p:extLst>
      <p:ext uri="{BB962C8B-B14F-4D97-AF65-F5344CB8AC3E}">
        <p14:creationId xmlns:p14="http://schemas.microsoft.com/office/powerpoint/2010/main" val="3966703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Of</a:t>
            </a:r>
            <a:r>
              <a:rPr lang="en-US" baseline="0" dirty="0"/>
              <a:t> course some others to thank, and a special shout out to . .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That concludes</a:t>
            </a:r>
            <a:r>
              <a:rPr lang="en-US" baseline="0" dirty="0"/>
              <a:t> my presentation.  Thank you for joining today.  Back to you </a:t>
            </a:r>
            <a:r>
              <a:rPr lang="en-US" baseline="0" dirty="0" err="1"/>
              <a:t>Xxxxxx</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ED70284F-7E88-4545-9BB2-221688BE3F3A}" type="slidenum">
              <a:rPr lang="en-US" smtClean="0"/>
              <a:t>26</a:t>
            </a:fld>
            <a:endParaRPr lang="en-US"/>
          </a:p>
        </p:txBody>
      </p:sp>
    </p:spTree>
    <p:extLst>
      <p:ext uri="{BB962C8B-B14F-4D97-AF65-F5344CB8AC3E}">
        <p14:creationId xmlns:p14="http://schemas.microsoft.com/office/powerpoint/2010/main" val="10255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Drives for a Tailored Actionable Path for Success</a:t>
            </a:r>
          </a:p>
        </p:txBody>
      </p:sp>
      <p:sp>
        <p:nvSpPr>
          <p:cNvPr id="4" name="Slide Number Placeholder 3"/>
          <p:cNvSpPr>
            <a:spLocks noGrp="1"/>
          </p:cNvSpPr>
          <p:nvPr>
            <p:ph type="sldNum" sz="quarter" idx="10"/>
          </p:nvPr>
        </p:nvSpPr>
        <p:spPr/>
        <p:txBody>
          <a:bodyPr/>
          <a:lstStyle/>
          <a:p>
            <a:fld id="{ED70284F-7E88-4545-9BB2-221688BE3F3A}" type="slidenum">
              <a:rPr lang="en-US" smtClean="0"/>
              <a:t>28</a:t>
            </a:fld>
            <a:endParaRPr lang="en-US"/>
          </a:p>
        </p:txBody>
      </p:sp>
    </p:spTree>
    <p:extLst>
      <p:ext uri="{BB962C8B-B14F-4D97-AF65-F5344CB8AC3E}">
        <p14:creationId xmlns:p14="http://schemas.microsoft.com/office/powerpoint/2010/main" val="377577505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366564" y="4972910"/>
            <a:ext cx="2194560" cy="1069113"/>
          </a:xfrm>
          <a:prstGeom prst="rect">
            <a:avLst/>
          </a:prstGeom>
          <a:effectLst>
            <a:outerShdw blurRad="292100" dist="139700" dir="2700000" algn="ctr" rotWithShape="0">
              <a:srgbClr val="000000">
                <a:alpha val="65000"/>
              </a:srgbClr>
            </a:outerShdw>
          </a:effectLst>
        </p:spPr>
      </p:pic>
      <p:pic>
        <p:nvPicPr>
          <p:cNvPr id="20" name="Picture 19"/>
          <p:cNvPicPr>
            <a:picLocks noChangeAspect="1"/>
          </p:cNvPicPr>
          <p:nvPr/>
        </p:nvPicPr>
        <p:blipFill rotWithShape="1">
          <a:blip r:embed="rId4" cstate="print">
            <a:extLst>
              <a:ext uri="{28A0092B-C50C-407E-A947-70E740481C1C}">
                <a14:useLocalDpi xmlns:a14="http://schemas.microsoft.com/office/drawing/2010/main"/>
              </a:ext>
            </a:extLst>
          </a:blip>
          <a:srcRect t="6886" b="6154"/>
          <a:stretch/>
        </p:blipFill>
        <p:spPr>
          <a:xfrm>
            <a:off x="10117600" y="3671279"/>
            <a:ext cx="2072640" cy="2388141"/>
          </a:xfrm>
          <a:prstGeom prst="rect">
            <a:avLst/>
          </a:prstGeom>
          <a:effectLst>
            <a:outerShdw blurRad="292100" dist="139700" dir="2700000" algn="ctr" rotWithShape="0">
              <a:srgbClr val="000000">
                <a:alpha val="65000"/>
              </a:srgbClr>
            </a:outerShdw>
          </a:effectLst>
        </p:spPr>
      </p:pic>
      <p:pic>
        <p:nvPicPr>
          <p:cNvPr id="19" name="Picture 1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12001" y="4962210"/>
            <a:ext cx="2438400" cy="1028192"/>
          </a:xfrm>
          <a:prstGeom prst="rect">
            <a:avLst/>
          </a:prstGeom>
          <a:effectLst>
            <a:outerShdw blurRad="292100" dist="139700" dir="2700000" algn="ctr" rotWithShape="0">
              <a:srgbClr val="000000">
                <a:alpha val="65000"/>
              </a:srgbClr>
            </a:outerShdw>
          </a:effectLst>
        </p:spPr>
      </p:pic>
      <p:pic>
        <p:nvPicPr>
          <p:cNvPr id="18" name="Picture 17"/>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412001" y="3673934"/>
            <a:ext cx="2438400" cy="1115402"/>
          </a:xfrm>
          <a:prstGeom prst="rect">
            <a:avLst/>
          </a:prstGeom>
          <a:effectLst>
            <a:outerShdw blurRad="292100" dist="139700" dir="2700000" algn="ctr" rotWithShape="0">
              <a:srgbClr val="000000">
                <a:alpha val="65000"/>
              </a:srgbClr>
            </a:outerShdw>
          </a:effectLst>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828323" y="3659798"/>
            <a:ext cx="2316480" cy="2553406"/>
          </a:xfrm>
          <a:prstGeom prst="rect">
            <a:avLst/>
          </a:prstGeom>
          <a:effectLst>
            <a:outerShdw blurRad="292100" dist="139700" dir="2700000" algn="ctr" rotWithShape="0">
              <a:srgbClr val="000000">
                <a:alpha val="65000"/>
              </a:srgbClr>
            </a:outerShdw>
          </a:effectLst>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366564" y="3721214"/>
            <a:ext cx="2194560" cy="1068122"/>
          </a:xfrm>
          <a:prstGeom prst="rect">
            <a:avLst/>
          </a:prstGeom>
          <a:effectLst>
            <a:outerShdw blurRad="292100" dist="139700" dir="2700000" algn="ctr" rotWithShape="0">
              <a:srgbClr val="000000">
                <a:alpha val="65000"/>
              </a:srgbClr>
            </a:outerShdw>
          </a:effectLst>
        </p:spPr>
      </p:pic>
      <p:pic>
        <p:nvPicPr>
          <p:cNvPr id="4" name="Picture 3"/>
          <p:cNvPicPr>
            <a:picLocks noChangeAspect="1"/>
          </p:cNvPicPr>
          <p:nvPr/>
        </p:nvPicPr>
        <p:blipFill rotWithShape="1">
          <a:blip r:embed="rId9" cstate="print">
            <a:extLst>
              <a:ext uri="{28A0092B-C50C-407E-A947-70E740481C1C}">
                <a14:useLocalDpi xmlns:a14="http://schemas.microsoft.com/office/drawing/2010/main"/>
              </a:ext>
            </a:extLst>
          </a:blip>
          <a:srcRect l="2365" r="9394"/>
          <a:stretch/>
        </p:blipFill>
        <p:spPr>
          <a:xfrm>
            <a:off x="2341" y="3685782"/>
            <a:ext cx="2097024" cy="2317084"/>
          </a:xfrm>
          <a:prstGeom prst="rect">
            <a:avLst/>
          </a:prstGeom>
          <a:effectLst>
            <a:outerShdw blurRad="292100" dist="139700" dir="2700000" algn="ctr" rotWithShape="0">
              <a:srgbClr val="000000">
                <a:alpha val="65000"/>
              </a:srgbClr>
            </a:outerShdw>
          </a:effectLst>
        </p:spPr>
      </p:pic>
      <p:cxnSp>
        <p:nvCxnSpPr>
          <p:cNvPr id="5" name="Straight Connector 4"/>
          <p:cNvCxnSpPr/>
          <p:nvPr/>
        </p:nvCxnSpPr>
        <p:spPr>
          <a:xfrm>
            <a:off x="3683001" y="2224088"/>
            <a:ext cx="7937500" cy="0"/>
          </a:xfrm>
          <a:prstGeom prst="line">
            <a:avLst/>
          </a:prstGeom>
          <a:ln w="19050">
            <a:solidFill>
              <a:srgbClr val="00499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3596298"/>
            <a:ext cx="12192000" cy="127000"/>
          </a:xfrm>
          <a:prstGeom prst="rect">
            <a:avLst/>
          </a:prstGeom>
          <a:solidFill>
            <a:srgbClr val="0049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3682481" y="450559"/>
            <a:ext cx="7912361" cy="1778731"/>
          </a:xfrm>
        </p:spPr>
        <p:txBody>
          <a:bodyPr>
            <a:normAutofit/>
          </a:bodyPr>
          <a:lstStyle>
            <a:lvl1pPr algn="l">
              <a:lnSpc>
                <a:spcPct val="85000"/>
              </a:lnSpc>
              <a:defRPr sz="3200" b="1"/>
            </a:lvl1pPr>
          </a:lstStyle>
          <a:p>
            <a:r>
              <a:rPr lang="en-US"/>
              <a:t>Click to edit Master title style</a:t>
            </a:r>
            <a:endParaRPr lang="en-US" dirty="0"/>
          </a:p>
        </p:txBody>
      </p:sp>
      <p:sp>
        <p:nvSpPr>
          <p:cNvPr id="3" name="Subtitle 2"/>
          <p:cNvSpPr>
            <a:spLocks noGrp="1"/>
          </p:cNvSpPr>
          <p:nvPr>
            <p:ph type="subTitle" idx="1"/>
          </p:nvPr>
        </p:nvSpPr>
        <p:spPr>
          <a:xfrm>
            <a:off x="3682481" y="2212114"/>
            <a:ext cx="7924801" cy="1338162"/>
          </a:xfrm>
        </p:spPr>
        <p:txBody>
          <a:bodyPr>
            <a:normAutofit/>
          </a:bodyPr>
          <a:lstStyle>
            <a:lvl1pPr marL="0" indent="0" algn="l">
              <a:lnSpc>
                <a:spcPct val="85000"/>
              </a:lnSpc>
              <a:spcBef>
                <a:spcPts val="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Box 14"/>
          <p:cNvSpPr txBox="1"/>
          <p:nvPr/>
        </p:nvSpPr>
        <p:spPr>
          <a:xfrm>
            <a:off x="0" y="5973764"/>
            <a:ext cx="12192000" cy="338137"/>
          </a:xfrm>
          <a:prstGeom prst="rect">
            <a:avLst/>
          </a:prstGeom>
          <a:solidFill>
            <a:srgbClr val="004990"/>
          </a:solidFill>
        </p:spPr>
        <p:txBody>
          <a:bodyPr tIns="91440" bIns="91440">
            <a:spAutoFit/>
          </a:bodyPr>
          <a:lstStyle/>
          <a:p>
            <a:pPr algn="ctr" fontAlgn="auto">
              <a:spcBef>
                <a:spcPts val="0"/>
              </a:spcBef>
              <a:spcAft>
                <a:spcPts val="0"/>
              </a:spcAft>
              <a:defRPr/>
            </a:pPr>
            <a:r>
              <a:rPr lang="en-US" sz="1000" b="1" spc="250" dirty="0">
                <a:solidFill>
                  <a:schemeClr val="bg1">
                    <a:lumMod val="85000"/>
                  </a:schemeClr>
                </a:solidFill>
                <a:latin typeface="+mn-lt"/>
                <a:cs typeface="+mn-cs"/>
              </a:rPr>
              <a:t>NATIONAL NUCLEAR SECURITY ADMINISTRATION OFFICE OF DEFENSE PROGRAMS</a:t>
            </a:r>
          </a:p>
        </p:txBody>
      </p:sp>
      <p:pic>
        <p:nvPicPr>
          <p:cNvPr id="21" name="Picture 20"/>
          <p:cNvPicPr>
            <a:picLocks noChangeAspect="1"/>
          </p:cNvPicPr>
          <p:nvPr userDrawn="1"/>
        </p:nvPicPr>
        <p:blipFill rotWithShape="1">
          <a:blip r:embed="rId4" cstate="print">
            <a:extLst>
              <a:ext uri="{28A0092B-C50C-407E-A947-70E740481C1C}">
                <a14:useLocalDpi xmlns:a14="http://schemas.microsoft.com/office/drawing/2010/main"/>
              </a:ext>
            </a:extLst>
          </a:blip>
          <a:srcRect t="6886" b="6154"/>
          <a:stretch/>
        </p:blipFill>
        <p:spPr>
          <a:xfrm>
            <a:off x="10117600" y="3671279"/>
            <a:ext cx="2072640" cy="2388141"/>
          </a:xfrm>
          <a:prstGeom prst="rect">
            <a:avLst/>
          </a:prstGeom>
          <a:effectLst>
            <a:outerShdw blurRad="292100" dist="139700" dir="2700000" algn="ctr" rotWithShape="0">
              <a:srgbClr val="000000">
                <a:alpha val="65000"/>
              </a:srgbClr>
            </a:outerShdw>
          </a:effectLst>
        </p:spPr>
      </p:pic>
      <p:pic>
        <p:nvPicPr>
          <p:cNvPr id="22" name="Picture 21"/>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412001" y="4962210"/>
            <a:ext cx="2438400" cy="1028192"/>
          </a:xfrm>
          <a:prstGeom prst="rect">
            <a:avLst/>
          </a:prstGeom>
          <a:effectLst>
            <a:outerShdw blurRad="292100" dist="139700" dir="2700000" algn="ctr" rotWithShape="0">
              <a:srgbClr val="000000">
                <a:alpha val="65000"/>
              </a:srgbClr>
            </a:outerShdw>
          </a:effectLst>
        </p:spPr>
      </p:pic>
      <p:pic>
        <p:nvPicPr>
          <p:cNvPr id="23" name="Picture 22"/>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7412001" y="3673934"/>
            <a:ext cx="2438400" cy="1115402"/>
          </a:xfrm>
          <a:prstGeom prst="rect">
            <a:avLst/>
          </a:prstGeom>
          <a:effectLst>
            <a:outerShdw blurRad="292100" dist="139700" dir="2700000" algn="ctr" rotWithShape="0">
              <a:srgbClr val="000000">
                <a:alpha val="65000"/>
              </a:srgbClr>
            </a:outerShdw>
          </a:effectLst>
        </p:spPr>
      </p:pic>
      <p:pic>
        <p:nvPicPr>
          <p:cNvPr id="24" name="Picture 23"/>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4828323" y="3659798"/>
            <a:ext cx="2316480" cy="2553406"/>
          </a:xfrm>
          <a:prstGeom prst="rect">
            <a:avLst/>
          </a:prstGeom>
          <a:effectLst>
            <a:outerShdw blurRad="292100" dist="139700" dir="2700000" algn="ctr" rotWithShape="0">
              <a:srgbClr val="000000">
                <a:alpha val="65000"/>
              </a:srgbClr>
            </a:outerShdw>
          </a:effectLst>
        </p:spPr>
      </p:pic>
      <p:pic>
        <p:nvPicPr>
          <p:cNvPr id="25" name="Picture 24"/>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2366564" y="3721214"/>
            <a:ext cx="2194560" cy="1068122"/>
          </a:xfrm>
          <a:prstGeom prst="rect">
            <a:avLst/>
          </a:prstGeom>
          <a:effectLst>
            <a:outerShdw blurRad="292100" dist="139700" dir="2700000" algn="ctr" rotWithShape="0">
              <a:srgbClr val="000000">
                <a:alpha val="65000"/>
              </a:srgbClr>
            </a:outerShdw>
          </a:effectLst>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a:off x="2366564" y="4962211"/>
            <a:ext cx="2194560" cy="1039417"/>
          </a:xfrm>
          <a:prstGeom prst="rect">
            <a:avLst/>
          </a:prstGeom>
          <a:effectLst>
            <a:outerShdw blurRad="292100" dist="139700" dir="2700000" algn="ctr" rotWithShape="0">
              <a:srgbClr val="000000">
                <a:alpha val="65000"/>
              </a:srgbClr>
            </a:outerShdw>
          </a:effectLst>
        </p:spPr>
      </p:pic>
      <p:pic>
        <p:nvPicPr>
          <p:cNvPr id="27" name="Picture 26"/>
          <p:cNvPicPr>
            <a:picLocks noChangeAspect="1"/>
          </p:cNvPicPr>
          <p:nvPr userDrawn="1"/>
        </p:nvPicPr>
        <p:blipFill rotWithShape="1">
          <a:blip r:embed="rId9" cstate="print">
            <a:extLst>
              <a:ext uri="{28A0092B-C50C-407E-A947-70E740481C1C}">
                <a14:useLocalDpi xmlns:a14="http://schemas.microsoft.com/office/drawing/2010/main"/>
              </a:ext>
            </a:extLst>
          </a:blip>
          <a:srcRect l="2365" r="9394"/>
          <a:stretch/>
        </p:blipFill>
        <p:spPr>
          <a:xfrm>
            <a:off x="2341" y="3713357"/>
            <a:ext cx="2097024" cy="2317084"/>
          </a:xfrm>
          <a:prstGeom prst="rect">
            <a:avLst/>
          </a:prstGeom>
          <a:effectLst>
            <a:outerShdw blurRad="292100" dist="139700" dir="2700000" algn="ctr" rotWithShape="0">
              <a:srgbClr val="000000">
                <a:alpha val="65000"/>
              </a:srgbClr>
            </a:outerShdw>
          </a:effectLst>
        </p:spPr>
      </p:pic>
      <p:cxnSp>
        <p:nvCxnSpPr>
          <p:cNvPr id="28" name="Straight Connector 27"/>
          <p:cNvCxnSpPr/>
          <p:nvPr userDrawn="1"/>
        </p:nvCxnSpPr>
        <p:spPr>
          <a:xfrm>
            <a:off x="3683001" y="2224088"/>
            <a:ext cx="7937500" cy="0"/>
          </a:xfrm>
          <a:prstGeom prst="line">
            <a:avLst/>
          </a:prstGeom>
          <a:ln w="19050">
            <a:solidFill>
              <a:srgbClr val="004990"/>
            </a:solidFill>
          </a:ln>
        </p:spPr>
        <p:style>
          <a:lnRef idx="1">
            <a:schemeClr val="accent1"/>
          </a:lnRef>
          <a:fillRef idx="0">
            <a:schemeClr val="accent1"/>
          </a:fillRef>
          <a:effectRef idx="0">
            <a:schemeClr val="accent1"/>
          </a:effectRef>
          <a:fontRef idx="minor">
            <a:schemeClr val="tx1"/>
          </a:fontRef>
        </p:style>
      </p:cxnSp>
      <p:pic>
        <p:nvPicPr>
          <p:cNvPr id="29" name="Picture 8" descr="DOElogo"/>
          <p:cNvPicPr>
            <a:picLocks noChangeAspect="1" noChangeArrowheads="1"/>
          </p:cNvPicPr>
          <p:nvPr userDrawn="1"/>
        </p:nvPicPr>
        <p:blipFill>
          <a:blip r:embed="rId11" cstate="print">
            <a:extLst>
              <a:ext uri="{28A0092B-C50C-407E-A947-70E740481C1C}">
                <a14:useLocalDpi xmlns:a14="http://schemas.microsoft.com/office/drawing/2010/main"/>
              </a:ext>
            </a:extLst>
          </a:blip>
          <a:srcRect/>
          <a:stretch>
            <a:fillRect/>
          </a:stretch>
        </p:blipFill>
        <p:spPr bwMode="auto">
          <a:xfrm>
            <a:off x="1084613" y="404903"/>
            <a:ext cx="1606097" cy="153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1"/>
          <p:cNvPicPr>
            <a:picLocks noChangeAspect="1"/>
          </p:cNvPicPr>
          <p:nvPr userDrawn="1"/>
        </p:nvPicPr>
        <p:blipFill>
          <a:blip r:embed="rId12" cstate="print">
            <a:extLst>
              <a:ext uri="{28A0092B-C50C-407E-A947-70E740481C1C}">
                <a14:useLocalDpi xmlns:a14="http://schemas.microsoft.com/office/drawing/2010/main"/>
              </a:ext>
            </a:extLst>
          </a:blip>
          <a:srcRect/>
          <a:stretch>
            <a:fillRect/>
          </a:stretch>
        </p:blipFill>
        <p:spPr bwMode="auto">
          <a:xfrm>
            <a:off x="474481" y="1993482"/>
            <a:ext cx="2826359" cy="143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userDrawn="1"/>
        </p:nvSpPr>
        <p:spPr>
          <a:xfrm>
            <a:off x="0" y="3596298"/>
            <a:ext cx="12192000" cy="127000"/>
          </a:xfrm>
          <a:prstGeom prst="rect">
            <a:avLst/>
          </a:prstGeom>
          <a:solidFill>
            <a:srgbClr val="0049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Title 1"/>
          <p:cNvSpPr>
            <a:spLocks noGrp="1"/>
          </p:cNvSpPr>
          <p:nvPr>
            <p:ph type="ctrTitle"/>
          </p:nvPr>
        </p:nvSpPr>
        <p:spPr>
          <a:xfrm>
            <a:off x="3682481" y="450559"/>
            <a:ext cx="7912361" cy="1778731"/>
          </a:xfrm>
        </p:spPr>
        <p:txBody>
          <a:bodyPr>
            <a:normAutofit/>
          </a:bodyPr>
          <a:lstStyle>
            <a:lvl1pPr algn="l">
              <a:lnSpc>
                <a:spcPct val="85000"/>
              </a:lnSpc>
              <a:defRPr sz="3200" b="1"/>
            </a:lvl1pPr>
          </a:lstStyle>
          <a:p>
            <a:r>
              <a:rPr lang="en-US"/>
              <a:t>Click to edit Master title style</a:t>
            </a:r>
            <a:endParaRPr lang="en-US" dirty="0"/>
          </a:p>
        </p:txBody>
      </p:sp>
      <p:sp>
        <p:nvSpPr>
          <p:cNvPr id="33" name="Subtitle 2"/>
          <p:cNvSpPr>
            <a:spLocks noGrp="1"/>
          </p:cNvSpPr>
          <p:nvPr>
            <p:ph type="subTitle" idx="1"/>
          </p:nvPr>
        </p:nvSpPr>
        <p:spPr>
          <a:xfrm>
            <a:off x="3682481" y="2212114"/>
            <a:ext cx="7924801" cy="1338162"/>
          </a:xfrm>
        </p:spPr>
        <p:txBody>
          <a:bodyPr>
            <a:normAutofit/>
          </a:bodyPr>
          <a:lstStyle>
            <a:lvl1pPr marL="0" indent="0" algn="l">
              <a:lnSpc>
                <a:spcPct val="85000"/>
              </a:lnSpc>
              <a:spcBef>
                <a:spcPts val="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4" name="TextBox 33"/>
          <p:cNvSpPr txBox="1"/>
          <p:nvPr userDrawn="1"/>
        </p:nvSpPr>
        <p:spPr>
          <a:xfrm>
            <a:off x="0" y="5973764"/>
            <a:ext cx="12192000" cy="338137"/>
          </a:xfrm>
          <a:prstGeom prst="rect">
            <a:avLst/>
          </a:prstGeom>
          <a:solidFill>
            <a:srgbClr val="004990"/>
          </a:solidFill>
        </p:spPr>
        <p:txBody>
          <a:bodyPr tIns="91440" bIns="91440">
            <a:spAutoFit/>
          </a:bodyPr>
          <a:lstStyle/>
          <a:p>
            <a:pPr algn="ctr" fontAlgn="auto">
              <a:spcBef>
                <a:spcPts val="0"/>
              </a:spcBef>
              <a:spcAft>
                <a:spcPts val="0"/>
              </a:spcAft>
              <a:defRPr/>
            </a:pPr>
            <a:r>
              <a:rPr lang="en-US" sz="1000" b="1" spc="250" dirty="0">
                <a:solidFill>
                  <a:schemeClr val="bg1">
                    <a:lumMod val="85000"/>
                  </a:schemeClr>
                </a:solidFill>
                <a:latin typeface="+mn-lt"/>
                <a:cs typeface="+mn-cs"/>
              </a:rPr>
              <a:t>NATIONAL NUCLEAR SECURITY ADMINISTRATION OFFICE OF DEFENSE PROGRAMS</a:t>
            </a:r>
          </a:p>
        </p:txBody>
      </p:sp>
    </p:spTree>
    <p:extLst>
      <p:ext uri="{BB962C8B-B14F-4D97-AF65-F5344CB8AC3E}">
        <p14:creationId xmlns:p14="http://schemas.microsoft.com/office/powerpoint/2010/main" val="3236509236"/>
      </p:ext>
    </p:extLst>
  </p:cSld>
  <p:clrMapOvr>
    <a:masterClrMapping/>
  </p:clrMapOvr>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cxnSp>
        <p:nvCxnSpPr>
          <p:cNvPr id="3" name="Straight Connector 2"/>
          <p:cNvCxnSpPr/>
          <p:nvPr/>
        </p:nvCxnSpPr>
        <p:spPr>
          <a:xfrm>
            <a:off x="941918" y="4395788"/>
            <a:ext cx="10418233" cy="0"/>
          </a:xfrm>
          <a:prstGeom prst="line">
            <a:avLst/>
          </a:prstGeom>
          <a:ln w="28575">
            <a:solidFill>
              <a:srgbClr val="00499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3833" y="6486526"/>
            <a:ext cx="10972800" cy="225425"/>
          </a:xfrm>
          <a:prstGeom prst="rect">
            <a:avLst/>
          </a:prstGeom>
          <a:solidFill>
            <a:srgbClr val="004990"/>
          </a:solidFill>
        </p:spPr>
        <p:txBody>
          <a:bodyPr lIns="27432" tIns="27432" rIns="27432" bIns="27432">
            <a:spAutoFit/>
          </a:bodyPr>
          <a:lstStyle/>
          <a:p>
            <a:pPr algn="ctr" fontAlgn="auto">
              <a:spcBef>
                <a:spcPts val="0"/>
              </a:spcBef>
              <a:spcAft>
                <a:spcPts val="0"/>
              </a:spcAft>
              <a:defRPr/>
            </a:pPr>
            <a:r>
              <a:rPr lang="en-US" sz="1100" b="1" spc="180" dirty="0">
                <a:solidFill>
                  <a:schemeClr val="bg1">
                    <a:lumMod val="85000"/>
                  </a:schemeClr>
                </a:solidFill>
                <a:latin typeface="+mn-lt"/>
                <a:cs typeface="+mn-cs"/>
              </a:rPr>
              <a:t>NATIONAL NUCLEAR SECURITY ADMINISTRATION OFFICE OF DEFENSE PROGRAMS</a:t>
            </a:r>
          </a:p>
        </p:txBody>
      </p:sp>
      <p:sp>
        <p:nvSpPr>
          <p:cNvPr id="2" name="Title 1"/>
          <p:cNvSpPr>
            <a:spLocks noGrp="1"/>
          </p:cNvSpPr>
          <p:nvPr>
            <p:ph type="title"/>
          </p:nvPr>
        </p:nvSpPr>
        <p:spPr>
          <a:xfrm>
            <a:off x="963084" y="4406901"/>
            <a:ext cx="10363200" cy="1362075"/>
          </a:xfrm>
        </p:spPr>
        <p:txBody>
          <a:bodyPr anchor="t"/>
          <a:lstStyle>
            <a:lvl1pPr algn="l">
              <a:defRPr sz="4000" b="1" cap="none" baseline="0"/>
            </a:lvl1pPr>
          </a:lstStyle>
          <a:p>
            <a:r>
              <a:rPr lang="en-US"/>
              <a:t>Click to edit Master title style</a:t>
            </a:r>
            <a:endParaRPr lang="en-US" dirty="0"/>
          </a:p>
        </p:txBody>
      </p:sp>
      <p:sp>
        <p:nvSpPr>
          <p:cNvPr id="7" name="Slide Number Placeholder 5"/>
          <p:cNvSpPr>
            <a:spLocks noGrp="1"/>
          </p:cNvSpPr>
          <p:nvPr>
            <p:ph type="sldNum" sz="quarter" idx="10"/>
          </p:nvPr>
        </p:nvSpPr>
        <p:spPr>
          <a:xfrm>
            <a:off x="11142133" y="6480175"/>
            <a:ext cx="812800" cy="268288"/>
          </a:xfrm>
        </p:spPr>
        <p:txBody>
          <a:bodyPr/>
          <a:lstStyle>
            <a:lvl1pPr>
              <a:defRPr sz="1000" smtClean="0">
                <a:solidFill>
                  <a:schemeClr val="tx1">
                    <a:lumMod val="85000"/>
                    <a:lumOff val="15000"/>
                  </a:schemeClr>
                </a:solidFill>
              </a:defRPr>
            </a:lvl1pPr>
          </a:lstStyle>
          <a:p>
            <a:pPr>
              <a:defRPr/>
            </a:pPr>
            <a:fld id="{1D9578C0-57B1-4439-967D-5AF4DDAB6434}" type="slidenum">
              <a:rPr lang="en-US"/>
              <a:pPr>
                <a:defRPr/>
              </a:pPr>
              <a:t>‹#›</a:t>
            </a:fld>
            <a:endParaRPr lang="en-US" dirty="0"/>
          </a:p>
        </p:txBody>
      </p:sp>
      <p:pic>
        <p:nvPicPr>
          <p:cNvPr id="8" name="Picture 8" descr="DOElogo"/>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88430" y="2741982"/>
            <a:ext cx="1606097" cy="153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913680" y="2792362"/>
            <a:ext cx="2826359" cy="143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975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asic Content with Takeaway">
    <p:spTree>
      <p:nvGrpSpPr>
        <p:cNvPr id="1" name=""/>
        <p:cNvGrpSpPr/>
        <p:nvPr/>
      </p:nvGrpSpPr>
      <p:grpSpPr>
        <a:xfrm>
          <a:off x="0" y="0"/>
          <a:ext cx="0" cy="0"/>
          <a:chOff x="0" y="0"/>
          <a:chExt cx="0" cy="0"/>
        </a:xfrm>
      </p:grpSpPr>
      <p:sp>
        <p:nvSpPr>
          <p:cNvPr id="6" name="Rectangle 5"/>
          <p:cNvSpPr/>
          <p:nvPr userDrawn="1"/>
        </p:nvSpPr>
        <p:spPr>
          <a:xfrm>
            <a:off x="214491" y="6364853"/>
            <a:ext cx="11977511" cy="493148"/>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prstClr val="white"/>
              </a:solidFill>
            </a:endParaRPr>
          </a:p>
        </p:txBody>
      </p:sp>
      <p:sp>
        <p:nvSpPr>
          <p:cNvPr id="4" name="Round Single Corner Rectangle 3"/>
          <p:cNvSpPr/>
          <p:nvPr userDrawn="1"/>
        </p:nvSpPr>
        <p:spPr>
          <a:xfrm>
            <a:off x="2" y="6364853"/>
            <a:ext cx="11585559" cy="504577"/>
          </a:xfrm>
          <a:prstGeom prst="round1Rect">
            <a:avLst>
              <a:gd name="adj" fmla="val 50000"/>
            </a:avLst>
          </a:prstGeom>
          <a:solidFill>
            <a:srgbClr val="E71D1D"/>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prstClr val="white"/>
              </a:solidFill>
            </a:endParaRPr>
          </a:p>
        </p:txBody>
      </p:sp>
      <p:sp>
        <p:nvSpPr>
          <p:cNvPr id="10" name="Text Placeholder 9"/>
          <p:cNvSpPr>
            <a:spLocks noGrp="1"/>
          </p:cNvSpPr>
          <p:nvPr>
            <p:ph type="body" sz="quarter" idx="15" hasCustomPrompt="1"/>
          </p:nvPr>
        </p:nvSpPr>
        <p:spPr>
          <a:xfrm>
            <a:off x="315384" y="6416695"/>
            <a:ext cx="11063816" cy="457200"/>
          </a:xfrm>
          <a:prstGeom prst="rect">
            <a:avLst/>
          </a:prstGeom>
        </p:spPr>
        <p:txBody>
          <a:bodyPr/>
          <a:lstStyle>
            <a:lvl1pPr marL="0" indent="0" algn="r">
              <a:buNone/>
              <a:defRPr b="1">
                <a:solidFill>
                  <a:schemeClr val="bg1"/>
                </a:solidFill>
              </a:defRPr>
            </a:lvl1pPr>
          </a:lstStyle>
          <a:p>
            <a:pPr lvl="0"/>
            <a:r>
              <a:rPr lang="en-US" dirty="0"/>
              <a:t>Click to edit takeaway text</a:t>
            </a:r>
          </a:p>
        </p:txBody>
      </p:sp>
      <p:sp>
        <p:nvSpPr>
          <p:cNvPr id="16" name="Title 1"/>
          <p:cNvSpPr>
            <a:spLocks noGrp="1"/>
          </p:cNvSpPr>
          <p:nvPr>
            <p:ph type="title" hasCustomPrompt="1"/>
          </p:nvPr>
        </p:nvSpPr>
        <p:spPr>
          <a:xfrm>
            <a:off x="686104" y="457201"/>
            <a:ext cx="10830680" cy="373531"/>
          </a:xfrm>
        </p:spPr>
        <p:txBody>
          <a:bodyPr/>
          <a:lstStyle/>
          <a:p>
            <a:r>
              <a:rPr lang="en-US" dirty="0"/>
              <a:t>Click To Edit Master Title Style</a:t>
            </a:r>
          </a:p>
        </p:txBody>
      </p:sp>
      <p:sp>
        <p:nvSpPr>
          <p:cNvPr id="22" name="Text Placeholder 2"/>
          <p:cNvSpPr>
            <a:spLocks noGrp="1"/>
          </p:cNvSpPr>
          <p:nvPr>
            <p:ph type="body" sz="quarter" idx="16"/>
          </p:nvPr>
        </p:nvSpPr>
        <p:spPr>
          <a:xfrm>
            <a:off x="685800" y="836994"/>
            <a:ext cx="10670117" cy="5411407"/>
          </a:xfrm>
          <a:prstGeom prst="rect">
            <a:avLst/>
          </a:prstGeom>
        </p:spPr>
        <p:txBody>
          <a:bodyPr tIns="137160">
            <a:normAutofit/>
          </a:bodyPr>
          <a:lstStyle>
            <a:lvl1pPr marL="182875" indent="-182875">
              <a:lnSpc>
                <a:spcPct val="90000"/>
              </a:lnSpc>
              <a:defRPr/>
            </a:lvl1pPr>
            <a:lvl2pPr marL="365751" indent="-182875">
              <a:lnSpc>
                <a:spcPct val="90000"/>
              </a:lnSpc>
              <a:defRPr/>
            </a:lvl2pPr>
            <a:lvl3pPr marL="548626" indent="-182875">
              <a:lnSpc>
                <a:spcPct val="90000"/>
              </a:lnSpc>
              <a:defRPr/>
            </a:lvl3pPr>
            <a:lvl4pPr marL="731502" indent="-182875">
              <a:lnSpc>
                <a:spcPct val="90000"/>
              </a:lnSpc>
              <a:buClr>
                <a:schemeClr val="tx1">
                  <a:lumMod val="50000"/>
                  <a:lumOff val="50000"/>
                </a:schemeClr>
              </a:buClr>
              <a:buFontTx/>
              <a:buChar char="-"/>
              <a:defRPr sz="1400"/>
            </a:lvl4pPr>
            <a:lvl5pPr marL="914377" indent="-182875">
              <a:lnSpc>
                <a:spcPct val="90000"/>
              </a:lnSpc>
              <a:buClr>
                <a:schemeClr val="tx1">
                  <a:lumMod val="50000"/>
                  <a:lumOff val="50000"/>
                </a:schemeClr>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11645817" y="-28147"/>
            <a:ext cx="647785" cy="503963"/>
          </a:xfrm>
          <a:prstGeom prst="rect">
            <a:avLst/>
          </a:prstGeom>
        </p:spPr>
        <p:txBody>
          <a:bodyPr vert="horz" lIns="91440" tIns="45720" rIns="91440" bIns="45720" rtlCol="0" anchor="ctr"/>
          <a:lstStyle>
            <a:lvl1pPr algn="l">
              <a:defRPr sz="1000" b="1" i="0">
                <a:solidFill>
                  <a:schemeClr val="bg1"/>
                </a:solidFill>
                <a:latin typeface="HelveticaNeue MediumCond"/>
                <a:cs typeface="HelveticaNeue MediumCond"/>
              </a:defRPr>
            </a:lvl1pPr>
          </a:lstStyle>
          <a:p>
            <a:pPr defTabSz="457189"/>
            <a:fld id="{2066355A-084C-D24E-9AD2-7E4FC41EA627}" type="slidenum">
              <a:rPr lang="en-US" smtClean="0">
                <a:solidFill>
                  <a:prstClr val="white"/>
                </a:solidFill>
              </a:rPr>
              <a:pPr defTabSz="457189"/>
              <a:t>‹#›</a:t>
            </a:fld>
            <a:endParaRPr lang="en-US" dirty="0">
              <a:solidFill>
                <a:prstClr val="white"/>
              </a:solidFill>
            </a:endParaRPr>
          </a:p>
        </p:txBody>
      </p:sp>
      <p:sp>
        <p:nvSpPr>
          <p:cNvPr id="8" name="TextBox 7"/>
          <p:cNvSpPr txBox="1"/>
          <p:nvPr userDrawn="1"/>
        </p:nvSpPr>
        <p:spPr>
          <a:xfrm>
            <a:off x="11543794" y="6432378"/>
            <a:ext cx="588623" cy="338554"/>
          </a:xfrm>
          <a:prstGeom prst="rect">
            <a:avLst/>
          </a:prstGeom>
          <a:noFill/>
        </p:spPr>
        <p:txBody>
          <a:bodyPr wrap="none" rtlCol="0">
            <a:spAutoFit/>
          </a:bodyPr>
          <a:lstStyle/>
          <a:p>
            <a:r>
              <a:rPr lang="en-US" sz="1600" dirty="0"/>
              <a:t>OUO</a:t>
            </a:r>
          </a:p>
        </p:txBody>
      </p:sp>
    </p:spTree>
    <p:extLst>
      <p:ext uri="{BB962C8B-B14F-4D97-AF65-F5344CB8AC3E}">
        <p14:creationId xmlns:p14="http://schemas.microsoft.com/office/powerpoint/2010/main" val="228077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4" grpId="5" animBg="1"/>
      <p:bldP spid="4" grpId="6"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bwMode="auto">
          <a:xfrm>
            <a:off x="0" y="175375"/>
            <a:ext cx="12192000" cy="600164"/>
          </a:xfrm>
          <a:prstGeom prst="rect">
            <a:avLst/>
          </a:prstGeom>
          <a:noFill/>
          <a:ln w="9525">
            <a:noFill/>
            <a:miter lim="800000"/>
            <a:headEnd/>
            <a:tailEnd/>
          </a:ln>
        </p:spPr>
        <p:txBody>
          <a:bodyPr vert="horz" wrap="square" lIns="432000" tIns="228600" rIns="457200" bIns="0" numCol="1" anchor="ctr" anchorCtr="0" compatLnSpc="1">
            <a:prstTxWarp prst="textNoShape">
              <a:avLst/>
            </a:prstTxWarp>
            <a:spAutoFit/>
          </a:bodyPr>
          <a:lstStyle/>
          <a:p>
            <a:pPr lvl="0"/>
            <a:r>
              <a:rPr lang="en-US"/>
              <a:t>Slide Title</a:t>
            </a:r>
          </a:p>
        </p:txBody>
      </p:sp>
    </p:spTree>
    <p:extLst>
      <p:ext uri="{BB962C8B-B14F-4D97-AF65-F5344CB8AC3E}">
        <p14:creationId xmlns:p14="http://schemas.microsoft.com/office/powerpoint/2010/main" val="440782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86106" y="457201"/>
            <a:ext cx="10669812" cy="373531"/>
          </a:xfrm>
        </p:spPr>
        <p:txBody>
          <a:bodyPr/>
          <a:lstStyle>
            <a:lvl1pPr>
              <a:defRPr cap="none"/>
            </a:lvl1pPr>
          </a:lstStyle>
          <a:p>
            <a:r>
              <a:rPr lang="en-US" dirty="0"/>
              <a:t>Click To Edit Master Title Style</a:t>
            </a:r>
          </a:p>
        </p:txBody>
      </p:sp>
      <p:sp>
        <p:nvSpPr>
          <p:cNvPr id="3" name="Text Placeholder 2"/>
          <p:cNvSpPr>
            <a:spLocks noGrp="1"/>
          </p:cNvSpPr>
          <p:nvPr>
            <p:ph type="body" sz="quarter" idx="10"/>
          </p:nvPr>
        </p:nvSpPr>
        <p:spPr>
          <a:xfrm>
            <a:off x="685800" y="836994"/>
            <a:ext cx="10670117" cy="5411407"/>
          </a:xfrm>
          <a:prstGeom prst="rect">
            <a:avLst/>
          </a:prstGeom>
        </p:spPr>
        <p:txBody>
          <a:bodyPr tIns="137160">
            <a:normAutofit/>
          </a:bodyPr>
          <a:lstStyle>
            <a:lvl1pPr marL="182875" indent="-182875">
              <a:lnSpc>
                <a:spcPct val="90000"/>
              </a:lnSpc>
              <a:defRPr/>
            </a:lvl1pPr>
            <a:lvl2pPr marL="365751" indent="-182875">
              <a:lnSpc>
                <a:spcPct val="90000"/>
              </a:lnSpc>
              <a:defRPr/>
            </a:lvl2pPr>
            <a:lvl3pPr marL="548626" indent="-182875">
              <a:lnSpc>
                <a:spcPct val="90000"/>
              </a:lnSpc>
              <a:defRPr/>
            </a:lvl3pPr>
            <a:lvl4pPr marL="731502" indent="-182875">
              <a:lnSpc>
                <a:spcPct val="90000"/>
              </a:lnSpc>
              <a:buClr>
                <a:schemeClr val="tx1">
                  <a:lumMod val="50000"/>
                  <a:lumOff val="50000"/>
                </a:schemeClr>
              </a:buClr>
              <a:buFontTx/>
              <a:buChar char="-"/>
              <a:defRPr sz="1400"/>
            </a:lvl4pPr>
            <a:lvl5pPr marL="914377" indent="-182875">
              <a:lnSpc>
                <a:spcPct val="90000"/>
              </a:lnSpc>
              <a:buClr>
                <a:schemeClr val="tx1">
                  <a:lumMod val="50000"/>
                  <a:lumOff val="50000"/>
                </a:schemeClr>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11645815" y="-28147"/>
            <a:ext cx="674365" cy="503963"/>
          </a:xfrm>
          <a:prstGeom prst="rect">
            <a:avLst/>
          </a:prstGeom>
        </p:spPr>
        <p:txBody>
          <a:bodyPr vert="horz" lIns="91440" tIns="45720" rIns="91440" bIns="45720" rtlCol="0" anchor="ctr"/>
          <a:lstStyle>
            <a:lvl1pPr algn="l">
              <a:defRPr sz="1000" b="1" i="0">
                <a:solidFill>
                  <a:schemeClr val="bg1"/>
                </a:solidFill>
                <a:latin typeface="HelveticaNeue MediumCond"/>
                <a:cs typeface="HelveticaNeue MediumCond"/>
              </a:defRPr>
            </a:lvl1pPr>
          </a:lstStyle>
          <a:p>
            <a:pPr defTabSz="457189" fontAlgn="base">
              <a:spcBef>
                <a:spcPct val="0"/>
              </a:spcBef>
              <a:spcAft>
                <a:spcPct val="0"/>
              </a:spcAft>
            </a:pPr>
            <a:fld id="{2066355A-084C-D24E-9AD2-7E4FC41EA627}" type="slidenum">
              <a:rPr lang="en-US" smtClean="0">
                <a:solidFill>
                  <a:prstClr val="white"/>
                </a:solidFill>
              </a:rPr>
              <a:pPr defTabSz="457189" fontAlgn="base">
                <a:spcBef>
                  <a:spcPct val="0"/>
                </a:spcBef>
                <a:spcAft>
                  <a:spcPct val="0"/>
                </a:spcAft>
              </a:pPr>
              <a:t>‹#›</a:t>
            </a:fld>
            <a:endParaRPr lang="en-US" dirty="0">
              <a:solidFill>
                <a:prstClr val="white"/>
              </a:solidFill>
            </a:endParaRPr>
          </a:p>
        </p:txBody>
      </p:sp>
    </p:spTree>
    <p:extLst>
      <p:ext uri="{BB962C8B-B14F-4D97-AF65-F5344CB8AC3E}">
        <p14:creationId xmlns:p14="http://schemas.microsoft.com/office/powerpoint/2010/main" val="2031686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w/o Takeaway">
    <p:spTree>
      <p:nvGrpSpPr>
        <p:cNvPr id="1" name=""/>
        <p:cNvGrpSpPr/>
        <p:nvPr/>
      </p:nvGrpSpPr>
      <p:grpSpPr>
        <a:xfrm>
          <a:off x="0" y="0"/>
          <a:ext cx="0" cy="0"/>
          <a:chOff x="0" y="0"/>
          <a:chExt cx="0" cy="0"/>
        </a:xfrm>
      </p:grpSpPr>
      <p:sp>
        <p:nvSpPr>
          <p:cNvPr id="8" name="Rectangle 7"/>
          <p:cNvSpPr/>
          <p:nvPr userDrawn="1"/>
        </p:nvSpPr>
        <p:spPr>
          <a:xfrm>
            <a:off x="0" y="922270"/>
            <a:ext cx="12192000" cy="5548130"/>
          </a:xfrm>
          <a:prstGeom prst="rect">
            <a:avLst/>
          </a:prstGeom>
          <a:solidFill>
            <a:schemeClr val="bg1">
              <a:lumMod val="95000"/>
              <a:alpha val="70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xmlns="" id="{5E480A38-A16A-446F-8129-A3FC34253B1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FFCBDF14-DE64-4CDC-8651-F845B5598829}"/>
              </a:ext>
            </a:extLst>
          </p:cNvPr>
          <p:cNvSpPr>
            <a:spLocks noGrp="1"/>
          </p:cNvSpPr>
          <p:nvPr>
            <p:ph idx="1"/>
          </p:nvPr>
        </p:nvSpPr>
        <p:spPr>
          <a:xfrm>
            <a:off x="495299" y="1409700"/>
            <a:ext cx="11201401" cy="49826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xmlns=""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7" name="Footer Placeholder 4">
            <a:extLst>
              <a:ext uri="{FF2B5EF4-FFF2-40B4-BE49-F238E27FC236}">
                <a16:creationId xmlns:a16="http://schemas.microsoft.com/office/drawing/2014/main" xmlns="" id="{47218955-D351-40C8-BFD4-823635598113}"/>
              </a:ext>
            </a:extLst>
          </p:cNvPr>
          <p:cNvSpPr>
            <a:spLocks noGrp="1"/>
          </p:cNvSpPr>
          <p:nvPr>
            <p:ph type="ftr" sz="quarter" idx="11"/>
          </p:nvPr>
        </p:nvSpPr>
        <p:spPr>
          <a:xfrm>
            <a:off x="495299" y="6480164"/>
            <a:ext cx="5600702" cy="237617"/>
          </a:xfrm>
          <a:prstGeom prst="rect">
            <a:avLst/>
          </a:prstGeom>
        </p:spPr>
        <p:txBody>
          <a:bodyPr/>
          <a:lstStyle>
            <a:lvl1pPr>
              <a:defRPr sz="1000" b="1"/>
            </a:lvl1pPr>
          </a:lstStyle>
          <a:p>
            <a:r>
              <a:rPr lang="en-US" dirty="0"/>
              <a:t>Footer, Honeywell Sans Bold 10pt</a:t>
            </a:r>
          </a:p>
        </p:txBody>
      </p:sp>
    </p:spTree>
    <p:extLst>
      <p:ext uri="{BB962C8B-B14F-4D97-AF65-F5344CB8AC3E}">
        <p14:creationId xmlns:p14="http://schemas.microsoft.com/office/powerpoint/2010/main" val="3950708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93538A-4A54-4A25-9BD2-E79855D6A549}"/>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xmlns="" id="{D0D08997-B423-407B-B60D-8D5DFC3705FE}"/>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Text Placeholder 6">
            <a:extLst>
              <a:ext uri="{FF2B5EF4-FFF2-40B4-BE49-F238E27FC236}">
                <a16:creationId xmlns:a16="http://schemas.microsoft.com/office/drawing/2014/main" xmlns="" id="{9D64B098-3BC3-46B7-9278-55E699AD37C8}"/>
              </a:ext>
            </a:extLst>
          </p:cNvPr>
          <p:cNvSpPr>
            <a:spLocks noGrp="1" noChangeAspect="1"/>
          </p:cNvSpPr>
          <p:nvPr>
            <p:ph type="body" sz="quarter" idx="16"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
        <p:nvSpPr>
          <p:cNvPr id="6" name="Footer Placeholder 4">
            <a:extLst>
              <a:ext uri="{FF2B5EF4-FFF2-40B4-BE49-F238E27FC236}">
                <a16:creationId xmlns:a16="http://schemas.microsoft.com/office/drawing/2014/main" xmlns="" id="{47218955-D351-40C8-BFD4-823635598113}"/>
              </a:ext>
            </a:extLst>
          </p:cNvPr>
          <p:cNvSpPr>
            <a:spLocks noGrp="1"/>
          </p:cNvSpPr>
          <p:nvPr>
            <p:ph type="ftr" sz="quarter" idx="11"/>
          </p:nvPr>
        </p:nvSpPr>
        <p:spPr>
          <a:xfrm>
            <a:off x="495299" y="6480164"/>
            <a:ext cx="5600702" cy="237617"/>
          </a:xfrm>
          <a:prstGeom prst="rect">
            <a:avLst/>
          </a:prstGeom>
        </p:spPr>
        <p:txBody>
          <a:bodyPr/>
          <a:lstStyle>
            <a:lvl1pPr>
              <a:defRPr sz="1000" b="1"/>
            </a:lvl1pPr>
          </a:lstStyle>
          <a:p>
            <a:r>
              <a:rPr lang="en-US" dirty="0"/>
              <a:t>Footer, Honeywell Sans Bold 10pt</a:t>
            </a:r>
          </a:p>
        </p:txBody>
      </p:sp>
    </p:spTree>
    <p:extLst>
      <p:ext uri="{BB962C8B-B14F-4D97-AF65-F5344CB8AC3E}">
        <p14:creationId xmlns:p14="http://schemas.microsoft.com/office/powerpoint/2010/main" val="215944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p:nvSpPr>
        <p:spPr>
          <a:xfrm>
            <a:off x="613833" y="6486526"/>
            <a:ext cx="10972800" cy="225425"/>
          </a:xfrm>
          <a:prstGeom prst="rect">
            <a:avLst/>
          </a:prstGeom>
          <a:solidFill>
            <a:srgbClr val="004990"/>
          </a:solidFill>
        </p:spPr>
        <p:txBody>
          <a:bodyPr lIns="27432" tIns="27432" rIns="27432" bIns="27432">
            <a:spAutoFit/>
          </a:bodyPr>
          <a:lstStyle/>
          <a:p>
            <a:pPr algn="ctr" fontAlgn="auto">
              <a:spcBef>
                <a:spcPts val="0"/>
              </a:spcBef>
              <a:spcAft>
                <a:spcPts val="0"/>
              </a:spcAft>
              <a:defRPr/>
            </a:pPr>
            <a:r>
              <a:rPr lang="en-US" sz="1100" b="1" spc="180" dirty="0">
                <a:solidFill>
                  <a:schemeClr val="bg1">
                    <a:lumMod val="85000"/>
                  </a:schemeClr>
                </a:solidFill>
                <a:latin typeface="+mn-lt"/>
                <a:cs typeface="+mn-cs"/>
              </a:rPr>
              <a:t>NATIONAL NUCLEAR SECURITY ADMINISTRATION OFFICE OF DEFENSE PROGRAMS</a:t>
            </a:r>
          </a:p>
        </p:txBody>
      </p:sp>
      <p:pic>
        <p:nvPicPr>
          <p:cNvPr id="5" name="Picture 9" descr="DOE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3844" y="176211"/>
            <a:ext cx="845938" cy="8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H="1">
            <a:off x="620184" y="1016000"/>
            <a:ext cx="10972800" cy="0"/>
          </a:xfrm>
          <a:prstGeom prst="line">
            <a:avLst/>
          </a:prstGeom>
          <a:ln w="19050">
            <a:solidFill>
              <a:srgbClr val="004990"/>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2172" y="209401"/>
            <a:ext cx="1417518" cy="67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352800" y="164304"/>
            <a:ext cx="8229600" cy="826296"/>
          </a:xfrm>
        </p:spPr>
        <p:txBody>
          <a:bodyPr>
            <a:normAutofit/>
          </a:bodyPr>
          <a:lstStyle>
            <a:lvl1pPr algn="r" defTabSz="914400"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Content Placeholder 2"/>
          <p:cNvSpPr>
            <a:spLocks noGrp="1"/>
          </p:cNvSpPr>
          <p:nvPr>
            <p:ph idx="1"/>
          </p:nvPr>
        </p:nvSpPr>
        <p:spPr>
          <a:xfrm>
            <a:off x="613256" y="1295399"/>
            <a:ext cx="10972800" cy="5088468"/>
          </a:xfrm>
        </p:spPr>
        <p:txBody>
          <a:bodyPr/>
          <a:lstStyle>
            <a:lvl1pPr marL="287338" indent="-287338">
              <a:spcBef>
                <a:spcPts val="400"/>
              </a:spcBef>
              <a:buClr>
                <a:srgbClr val="004990"/>
              </a:buClr>
              <a:buFont typeface="Wingdings" pitchFamily="2" charset="2"/>
              <a:buChar char="§"/>
              <a:defRPr sz="2000"/>
            </a:lvl1pPr>
            <a:lvl2pPr>
              <a:spcBef>
                <a:spcPts val="400"/>
              </a:spcBef>
              <a:buClr>
                <a:srgbClr val="004990"/>
              </a:buClr>
              <a:defRPr sz="1800"/>
            </a:lvl2pPr>
            <a:lvl3pPr>
              <a:spcBef>
                <a:spcPts val="400"/>
              </a:spcBef>
              <a:buClr>
                <a:srgbClr val="004990"/>
              </a:buClr>
              <a:defRPr sz="1800"/>
            </a:lvl3pPr>
            <a:lvl4pPr>
              <a:spcBef>
                <a:spcPts val="400"/>
              </a:spcBef>
              <a:buClr>
                <a:srgbClr val="004990"/>
              </a:buClr>
              <a:defRPr sz="1800"/>
            </a:lvl4pPr>
            <a:lvl5pPr>
              <a:spcBef>
                <a:spcPts val="400"/>
              </a:spcBef>
              <a:buClr>
                <a:srgbClr val="004990"/>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0"/>
          </p:nvPr>
        </p:nvSpPr>
        <p:spPr>
          <a:xfrm>
            <a:off x="11142133" y="6480175"/>
            <a:ext cx="812800" cy="268288"/>
          </a:xfrm>
        </p:spPr>
        <p:txBody>
          <a:bodyPr/>
          <a:lstStyle>
            <a:lvl1pPr>
              <a:defRPr sz="1000" smtClean="0">
                <a:solidFill>
                  <a:schemeClr val="tx1">
                    <a:lumMod val="85000"/>
                    <a:lumOff val="15000"/>
                  </a:schemeClr>
                </a:solidFill>
              </a:defRPr>
            </a:lvl1pPr>
          </a:lstStyle>
          <a:p>
            <a:pPr>
              <a:defRPr/>
            </a:pPr>
            <a:fld id="{C67A797E-2ADE-4901-BCDE-A8E6619F2DA3}" type="slidenum">
              <a:rPr lang="en-US" smtClean="0"/>
              <a:pPr>
                <a:defRPr/>
              </a:pPr>
              <a:t>‹#›</a:t>
            </a:fld>
            <a:endParaRPr lang="en-US" dirty="0"/>
          </a:p>
        </p:txBody>
      </p:sp>
    </p:spTree>
    <p:extLst>
      <p:ext uri="{BB962C8B-B14F-4D97-AF65-F5344CB8AC3E}">
        <p14:creationId xmlns:p14="http://schemas.microsoft.com/office/powerpoint/2010/main" val="1055477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Footer ONLY">
    <p:spTree>
      <p:nvGrpSpPr>
        <p:cNvPr id="1" name=""/>
        <p:cNvGrpSpPr/>
        <p:nvPr/>
      </p:nvGrpSpPr>
      <p:grpSpPr>
        <a:xfrm>
          <a:off x="0" y="0"/>
          <a:ext cx="0" cy="0"/>
          <a:chOff x="0" y="0"/>
          <a:chExt cx="0" cy="0"/>
        </a:xfrm>
      </p:grpSpPr>
      <p:cxnSp>
        <p:nvCxnSpPr>
          <p:cNvPr id="3" name="Straight Connector 2"/>
          <p:cNvCxnSpPr/>
          <p:nvPr/>
        </p:nvCxnSpPr>
        <p:spPr>
          <a:xfrm flipH="1">
            <a:off x="620184" y="1016000"/>
            <a:ext cx="10972800" cy="0"/>
          </a:xfrm>
          <a:prstGeom prst="line">
            <a:avLst/>
          </a:prstGeom>
          <a:ln w="19050">
            <a:solidFill>
              <a:srgbClr val="00499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3833" y="6486526"/>
            <a:ext cx="10972800" cy="225425"/>
          </a:xfrm>
          <a:prstGeom prst="rect">
            <a:avLst/>
          </a:prstGeom>
          <a:solidFill>
            <a:srgbClr val="004990"/>
          </a:solidFill>
        </p:spPr>
        <p:txBody>
          <a:bodyPr lIns="27432" tIns="27432" rIns="27432" bIns="27432">
            <a:spAutoFit/>
          </a:bodyPr>
          <a:lstStyle/>
          <a:p>
            <a:pPr algn="ctr" fontAlgn="auto">
              <a:spcBef>
                <a:spcPts val="0"/>
              </a:spcBef>
              <a:spcAft>
                <a:spcPts val="0"/>
              </a:spcAft>
              <a:defRPr/>
            </a:pPr>
            <a:r>
              <a:rPr lang="en-US" sz="1100" b="1" spc="180" dirty="0">
                <a:solidFill>
                  <a:schemeClr val="bg1">
                    <a:lumMod val="85000"/>
                  </a:schemeClr>
                </a:solidFill>
                <a:latin typeface="+mn-lt"/>
                <a:cs typeface="+mn-cs"/>
              </a:rPr>
              <a:t>NATIONAL NUCLEAR SECURITY ADMINISTRATION OFFICE OF DEFENSE PROGRAMS</a:t>
            </a:r>
          </a:p>
        </p:txBody>
      </p:sp>
      <p:sp>
        <p:nvSpPr>
          <p:cNvPr id="2" name="Title 1"/>
          <p:cNvSpPr>
            <a:spLocks noGrp="1"/>
          </p:cNvSpPr>
          <p:nvPr>
            <p:ph type="title"/>
          </p:nvPr>
        </p:nvSpPr>
        <p:spPr>
          <a:xfrm>
            <a:off x="3352800" y="164304"/>
            <a:ext cx="8229600" cy="826296"/>
          </a:xfrm>
        </p:spPr>
        <p:txBody>
          <a:bodyPr>
            <a:normAutofit/>
          </a:bodyPr>
          <a:lstStyle>
            <a:lvl1pPr algn="r">
              <a:lnSpc>
                <a:spcPct val="85000"/>
              </a:lnSpc>
              <a:defRPr sz="2400" b="1"/>
            </a:lvl1pPr>
          </a:lstStyle>
          <a:p>
            <a:r>
              <a:rPr lang="en-US"/>
              <a:t>Click to edit Master title style</a:t>
            </a:r>
            <a:endParaRPr lang="en-US" dirty="0"/>
          </a:p>
        </p:txBody>
      </p:sp>
      <p:sp>
        <p:nvSpPr>
          <p:cNvPr id="7" name="Slide Number Placeholder 5"/>
          <p:cNvSpPr>
            <a:spLocks noGrp="1"/>
          </p:cNvSpPr>
          <p:nvPr>
            <p:ph type="sldNum" sz="quarter" idx="10"/>
          </p:nvPr>
        </p:nvSpPr>
        <p:spPr>
          <a:xfrm>
            <a:off x="11142133" y="6480175"/>
            <a:ext cx="812800" cy="268288"/>
          </a:xfrm>
        </p:spPr>
        <p:txBody>
          <a:bodyPr/>
          <a:lstStyle>
            <a:lvl1pPr>
              <a:defRPr sz="1000" smtClean="0">
                <a:solidFill>
                  <a:schemeClr val="tx1">
                    <a:lumMod val="85000"/>
                    <a:lumOff val="15000"/>
                  </a:schemeClr>
                </a:solidFill>
              </a:defRPr>
            </a:lvl1pPr>
          </a:lstStyle>
          <a:p>
            <a:pPr>
              <a:defRPr/>
            </a:pPr>
            <a:fld id="{74308402-8A85-43A4-878F-6C7F3DF2423E}" type="slidenum">
              <a:rPr lang="en-US" smtClean="0"/>
              <a:pPr>
                <a:defRPr/>
              </a:pPr>
              <a:t>‹#›</a:t>
            </a:fld>
            <a:endParaRPr lang="en-US" dirty="0"/>
          </a:p>
        </p:txBody>
      </p:sp>
      <p:pic>
        <p:nvPicPr>
          <p:cNvPr id="8" name="Picture 9" descr="DOElogo"/>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13844" y="176211"/>
            <a:ext cx="845938" cy="8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672172" y="209401"/>
            <a:ext cx="1417518" cy="67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571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cxnSp>
        <p:nvCxnSpPr>
          <p:cNvPr id="3" name="Straight Connector 2"/>
          <p:cNvCxnSpPr/>
          <p:nvPr/>
        </p:nvCxnSpPr>
        <p:spPr>
          <a:xfrm flipH="1">
            <a:off x="620184" y="1016000"/>
            <a:ext cx="10972800" cy="0"/>
          </a:xfrm>
          <a:prstGeom prst="line">
            <a:avLst/>
          </a:prstGeom>
          <a:ln w="19050">
            <a:solidFill>
              <a:srgbClr val="00499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352800" y="164304"/>
            <a:ext cx="8229600" cy="826296"/>
          </a:xfrm>
        </p:spPr>
        <p:txBody>
          <a:bodyPr>
            <a:normAutofit/>
          </a:bodyPr>
          <a:lstStyle>
            <a:lvl1pPr algn="r" defTabSz="914400"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dirty="0"/>
              <a:t>Click to edit Master title style</a:t>
            </a:r>
          </a:p>
        </p:txBody>
      </p:sp>
      <p:sp>
        <p:nvSpPr>
          <p:cNvPr id="6" name="Slide Number Placeholder 5"/>
          <p:cNvSpPr>
            <a:spLocks noGrp="1"/>
          </p:cNvSpPr>
          <p:nvPr>
            <p:ph type="sldNum" sz="quarter" idx="10"/>
          </p:nvPr>
        </p:nvSpPr>
        <p:spPr>
          <a:xfrm>
            <a:off x="11142133" y="6480175"/>
            <a:ext cx="812800" cy="268288"/>
          </a:xfrm>
        </p:spPr>
        <p:txBody>
          <a:bodyPr/>
          <a:lstStyle>
            <a:lvl1pPr>
              <a:defRPr sz="1000" smtClean="0">
                <a:solidFill>
                  <a:schemeClr val="tx1">
                    <a:lumMod val="85000"/>
                    <a:lumOff val="15000"/>
                  </a:schemeClr>
                </a:solidFill>
              </a:defRPr>
            </a:lvl1pPr>
          </a:lstStyle>
          <a:p>
            <a:pPr>
              <a:defRPr/>
            </a:pPr>
            <a:fld id="{2C690357-2F39-4A38-BD72-588D02939DD9}" type="slidenum">
              <a:rPr lang="en-US" smtClean="0"/>
              <a:pPr>
                <a:defRPr/>
              </a:pPr>
              <a:t>‹#›</a:t>
            </a:fld>
            <a:endParaRPr lang="en-US" dirty="0"/>
          </a:p>
        </p:txBody>
      </p:sp>
      <p:pic>
        <p:nvPicPr>
          <p:cNvPr id="7" name="Picture 9" descr="DOElogo"/>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13844" y="176211"/>
            <a:ext cx="845938" cy="8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672172" y="209401"/>
            <a:ext cx="1417518" cy="67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0097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 Columns">
    <p:spTree>
      <p:nvGrpSpPr>
        <p:cNvPr id="1" name=""/>
        <p:cNvGrpSpPr/>
        <p:nvPr/>
      </p:nvGrpSpPr>
      <p:grpSpPr>
        <a:xfrm>
          <a:off x="0" y="0"/>
          <a:ext cx="0" cy="0"/>
          <a:chOff x="0" y="0"/>
          <a:chExt cx="0" cy="0"/>
        </a:xfrm>
      </p:grpSpPr>
      <p:cxnSp>
        <p:nvCxnSpPr>
          <p:cNvPr id="5" name="Straight Connector 4"/>
          <p:cNvCxnSpPr/>
          <p:nvPr/>
        </p:nvCxnSpPr>
        <p:spPr>
          <a:xfrm flipH="1">
            <a:off x="620184" y="1016000"/>
            <a:ext cx="10972800" cy="0"/>
          </a:xfrm>
          <a:prstGeom prst="line">
            <a:avLst/>
          </a:prstGeom>
          <a:ln w="19050">
            <a:solidFill>
              <a:srgbClr val="00499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3833" y="6486526"/>
            <a:ext cx="10972800" cy="225425"/>
          </a:xfrm>
          <a:prstGeom prst="rect">
            <a:avLst/>
          </a:prstGeom>
          <a:solidFill>
            <a:srgbClr val="004990"/>
          </a:solidFill>
        </p:spPr>
        <p:txBody>
          <a:bodyPr lIns="27432" tIns="27432" rIns="27432" bIns="27432">
            <a:spAutoFit/>
          </a:bodyPr>
          <a:lstStyle/>
          <a:p>
            <a:pPr algn="ctr" fontAlgn="auto">
              <a:spcBef>
                <a:spcPts val="0"/>
              </a:spcBef>
              <a:spcAft>
                <a:spcPts val="0"/>
              </a:spcAft>
              <a:defRPr/>
            </a:pPr>
            <a:r>
              <a:rPr lang="en-US" sz="1100" b="1" spc="180" dirty="0">
                <a:solidFill>
                  <a:schemeClr val="bg1">
                    <a:lumMod val="85000"/>
                  </a:schemeClr>
                </a:solidFill>
                <a:latin typeface="+mn-lt"/>
                <a:cs typeface="+mn-cs"/>
              </a:rPr>
              <a:t>NATIONAL NUCLEAR SECURITY ADMINISTRATION OFFICE OF DEFENSE PROGRAMS</a:t>
            </a:r>
          </a:p>
        </p:txBody>
      </p:sp>
      <p:sp>
        <p:nvSpPr>
          <p:cNvPr id="2" name="Title 1"/>
          <p:cNvSpPr>
            <a:spLocks noGrp="1"/>
          </p:cNvSpPr>
          <p:nvPr>
            <p:ph type="title"/>
          </p:nvPr>
        </p:nvSpPr>
        <p:spPr>
          <a:xfrm>
            <a:off x="3352800" y="164304"/>
            <a:ext cx="8229600" cy="826296"/>
          </a:xfrm>
        </p:spPr>
        <p:txBody>
          <a:bodyPr>
            <a:normAutofit/>
          </a:bodyPr>
          <a:lstStyle>
            <a:lvl1pPr algn="r" defTabSz="914400"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Content Placeholder 2"/>
          <p:cNvSpPr>
            <a:spLocks noGrp="1"/>
          </p:cNvSpPr>
          <p:nvPr>
            <p:ph idx="1"/>
          </p:nvPr>
        </p:nvSpPr>
        <p:spPr>
          <a:xfrm>
            <a:off x="613257" y="1295399"/>
            <a:ext cx="5217700" cy="5096934"/>
          </a:xfrm>
        </p:spPr>
        <p:txBody>
          <a:bodyPr/>
          <a:lstStyle>
            <a:lvl1pPr marL="228600" indent="-228600">
              <a:spcBef>
                <a:spcPts val="400"/>
              </a:spcBef>
              <a:buClr>
                <a:srgbClr val="004990"/>
              </a:buClr>
              <a:buFont typeface="Wingdings" pitchFamily="2" charset="2"/>
              <a:buChar char="§"/>
              <a:defRPr sz="2000"/>
            </a:lvl1pPr>
            <a:lvl2pPr>
              <a:spcBef>
                <a:spcPts val="400"/>
              </a:spcBef>
              <a:buClr>
                <a:srgbClr val="004990"/>
              </a:buClr>
              <a:defRPr sz="1800"/>
            </a:lvl2pPr>
            <a:lvl3pPr>
              <a:spcBef>
                <a:spcPts val="400"/>
              </a:spcBef>
              <a:buClr>
                <a:srgbClr val="004990"/>
              </a:buClr>
              <a:defRPr sz="1800"/>
            </a:lvl3pPr>
            <a:lvl4pPr>
              <a:spcBef>
                <a:spcPts val="400"/>
              </a:spcBef>
              <a:buClr>
                <a:srgbClr val="004990"/>
              </a:buClr>
              <a:defRPr sz="1800"/>
            </a:lvl4pPr>
            <a:lvl5pPr>
              <a:spcBef>
                <a:spcPts val="400"/>
              </a:spcBef>
              <a:buClr>
                <a:srgbClr val="004990"/>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3"/>
          </p:nvPr>
        </p:nvSpPr>
        <p:spPr>
          <a:xfrm>
            <a:off x="6365461" y="1295399"/>
            <a:ext cx="5217700" cy="5096934"/>
          </a:xfrm>
        </p:spPr>
        <p:txBody>
          <a:bodyPr/>
          <a:lstStyle>
            <a:lvl1pPr marL="228600" indent="-228600">
              <a:spcBef>
                <a:spcPts val="400"/>
              </a:spcBef>
              <a:buClr>
                <a:srgbClr val="004990"/>
              </a:buClr>
              <a:buFont typeface="Wingdings" pitchFamily="2" charset="2"/>
              <a:buChar char="§"/>
              <a:defRPr sz="2000"/>
            </a:lvl1pPr>
            <a:lvl2pPr>
              <a:spcBef>
                <a:spcPts val="400"/>
              </a:spcBef>
              <a:buClr>
                <a:srgbClr val="004990"/>
              </a:buClr>
              <a:defRPr sz="1800"/>
            </a:lvl2pPr>
            <a:lvl3pPr>
              <a:spcBef>
                <a:spcPts val="400"/>
              </a:spcBef>
              <a:buClr>
                <a:srgbClr val="004990"/>
              </a:buClr>
              <a:defRPr sz="1800"/>
            </a:lvl3pPr>
            <a:lvl4pPr>
              <a:spcBef>
                <a:spcPts val="400"/>
              </a:spcBef>
              <a:buClr>
                <a:srgbClr val="004990"/>
              </a:buClr>
              <a:defRPr sz="1800"/>
            </a:lvl4pPr>
            <a:lvl5pPr>
              <a:spcBef>
                <a:spcPts val="400"/>
              </a:spcBef>
              <a:buClr>
                <a:srgbClr val="004990"/>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4"/>
          </p:nvPr>
        </p:nvSpPr>
        <p:spPr>
          <a:xfrm>
            <a:off x="11142133" y="6480175"/>
            <a:ext cx="812800" cy="268288"/>
          </a:xfrm>
        </p:spPr>
        <p:txBody>
          <a:bodyPr/>
          <a:lstStyle>
            <a:lvl1pPr>
              <a:defRPr sz="1000" smtClean="0">
                <a:solidFill>
                  <a:schemeClr val="tx1">
                    <a:lumMod val="85000"/>
                    <a:lumOff val="15000"/>
                  </a:schemeClr>
                </a:solidFill>
              </a:defRPr>
            </a:lvl1pPr>
          </a:lstStyle>
          <a:p>
            <a:pPr>
              <a:defRPr/>
            </a:pPr>
            <a:fld id="{AB01BFA2-37F0-4B29-936B-54000EB57766}" type="slidenum">
              <a:rPr lang="en-US" smtClean="0"/>
              <a:pPr>
                <a:defRPr/>
              </a:pPr>
              <a:t>‹#›</a:t>
            </a:fld>
            <a:endParaRPr lang="en-US" dirty="0"/>
          </a:p>
        </p:txBody>
      </p:sp>
      <p:pic>
        <p:nvPicPr>
          <p:cNvPr id="10" name="Picture 9" descr="DOElogo"/>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13844" y="176211"/>
            <a:ext cx="845938" cy="8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672172" y="209401"/>
            <a:ext cx="1417518" cy="67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49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cxnSp>
        <p:nvCxnSpPr>
          <p:cNvPr id="3" name="Straight Connector 2"/>
          <p:cNvCxnSpPr/>
          <p:nvPr/>
        </p:nvCxnSpPr>
        <p:spPr>
          <a:xfrm>
            <a:off x="941918" y="4395788"/>
            <a:ext cx="10418233" cy="0"/>
          </a:xfrm>
          <a:prstGeom prst="line">
            <a:avLst/>
          </a:prstGeom>
          <a:ln w="28575">
            <a:solidFill>
              <a:srgbClr val="00499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3833" y="6486526"/>
            <a:ext cx="10972800" cy="225425"/>
          </a:xfrm>
          <a:prstGeom prst="rect">
            <a:avLst/>
          </a:prstGeom>
          <a:solidFill>
            <a:srgbClr val="004990"/>
          </a:solidFill>
        </p:spPr>
        <p:txBody>
          <a:bodyPr lIns="27432" tIns="27432" rIns="27432" bIns="27432">
            <a:spAutoFit/>
          </a:bodyPr>
          <a:lstStyle/>
          <a:p>
            <a:pPr algn="ctr" fontAlgn="auto">
              <a:spcBef>
                <a:spcPts val="0"/>
              </a:spcBef>
              <a:spcAft>
                <a:spcPts val="0"/>
              </a:spcAft>
              <a:defRPr/>
            </a:pPr>
            <a:r>
              <a:rPr lang="en-US" sz="1100" b="1" spc="180" dirty="0">
                <a:solidFill>
                  <a:schemeClr val="bg1">
                    <a:lumMod val="85000"/>
                  </a:schemeClr>
                </a:solidFill>
                <a:latin typeface="+mn-lt"/>
                <a:cs typeface="+mn-cs"/>
              </a:rPr>
              <a:t>NATIONAL NUCLEAR SECURITY ADMINISTRATION OFFICE OF DEFENSE PROGRAMS</a:t>
            </a:r>
          </a:p>
        </p:txBody>
      </p:sp>
      <p:sp>
        <p:nvSpPr>
          <p:cNvPr id="2" name="Title 1"/>
          <p:cNvSpPr>
            <a:spLocks noGrp="1"/>
          </p:cNvSpPr>
          <p:nvPr>
            <p:ph type="title"/>
          </p:nvPr>
        </p:nvSpPr>
        <p:spPr>
          <a:xfrm>
            <a:off x="963084" y="4406901"/>
            <a:ext cx="10363200" cy="1362075"/>
          </a:xfrm>
        </p:spPr>
        <p:txBody>
          <a:bodyPr anchor="t"/>
          <a:lstStyle>
            <a:lvl1pPr algn="l">
              <a:defRPr sz="4000" b="1" cap="none" baseline="0"/>
            </a:lvl1pPr>
          </a:lstStyle>
          <a:p>
            <a:r>
              <a:rPr lang="en-US"/>
              <a:t>Click to edit Master title style</a:t>
            </a:r>
            <a:endParaRPr lang="en-US" dirty="0"/>
          </a:p>
        </p:txBody>
      </p:sp>
      <p:sp>
        <p:nvSpPr>
          <p:cNvPr id="7" name="Slide Number Placeholder 5"/>
          <p:cNvSpPr>
            <a:spLocks noGrp="1"/>
          </p:cNvSpPr>
          <p:nvPr>
            <p:ph type="sldNum" sz="quarter" idx="10"/>
          </p:nvPr>
        </p:nvSpPr>
        <p:spPr>
          <a:xfrm>
            <a:off x="11142133" y="6480175"/>
            <a:ext cx="812800" cy="268288"/>
          </a:xfrm>
        </p:spPr>
        <p:txBody>
          <a:bodyPr/>
          <a:lstStyle>
            <a:lvl1pPr>
              <a:defRPr sz="1000" smtClean="0">
                <a:solidFill>
                  <a:schemeClr val="tx1">
                    <a:lumMod val="85000"/>
                    <a:lumOff val="15000"/>
                  </a:schemeClr>
                </a:solidFill>
              </a:defRPr>
            </a:lvl1pPr>
          </a:lstStyle>
          <a:p>
            <a:pPr>
              <a:defRPr/>
            </a:pPr>
            <a:fld id="{1D9578C0-57B1-4439-967D-5AF4DDAB6434}" type="slidenum">
              <a:rPr lang="en-US" smtClean="0"/>
              <a:pPr>
                <a:defRPr/>
              </a:pPr>
              <a:t>‹#›</a:t>
            </a:fld>
            <a:endParaRPr lang="en-US" dirty="0"/>
          </a:p>
        </p:txBody>
      </p:sp>
      <p:pic>
        <p:nvPicPr>
          <p:cNvPr id="8" name="Picture 8" descr="DOElogo"/>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223965" y="2741982"/>
            <a:ext cx="1606097" cy="153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149215" y="2792362"/>
            <a:ext cx="2826359" cy="143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55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t="6886" b="6154"/>
          <a:stretch/>
        </p:blipFill>
        <p:spPr>
          <a:xfrm>
            <a:off x="10117600" y="3671279"/>
            <a:ext cx="2072640" cy="2388141"/>
          </a:xfrm>
          <a:prstGeom prst="rect">
            <a:avLst/>
          </a:prstGeom>
          <a:effectLst>
            <a:outerShdw blurRad="292100" dist="139700" dir="2700000" algn="ctr" rotWithShape="0">
              <a:srgbClr val="000000">
                <a:alpha val="65000"/>
              </a:srgbClr>
            </a:outerShdw>
          </a:effectLst>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12001" y="4962210"/>
            <a:ext cx="2438400" cy="1028192"/>
          </a:xfrm>
          <a:prstGeom prst="rect">
            <a:avLst/>
          </a:prstGeom>
          <a:effectLst>
            <a:outerShdw blurRad="292100" dist="139700" dir="2700000" algn="ctr" rotWithShape="0">
              <a:srgbClr val="000000">
                <a:alpha val="65000"/>
              </a:srgbClr>
            </a:outerShdw>
          </a:effectLst>
        </p:spPr>
      </p:pic>
      <p:pic>
        <p:nvPicPr>
          <p:cNvPr id="18" name="Picture 17"/>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412001" y="3673934"/>
            <a:ext cx="2438400" cy="1115402"/>
          </a:xfrm>
          <a:prstGeom prst="rect">
            <a:avLst/>
          </a:prstGeom>
          <a:effectLst>
            <a:outerShdw blurRad="292100" dist="139700" dir="2700000" algn="ctr" rotWithShape="0">
              <a:srgbClr val="000000">
                <a:alpha val="65000"/>
              </a:srgbClr>
            </a:outerShdw>
          </a:effectLst>
        </p:spPr>
      </p:pic>
      <p:pic>
        <p:nvPicPr>
          <p:cNvPr id="17" name="Picture 16"/>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4828323" y="3659798"/>
            <a:ext cx="2316480" cy="2553406"/>
          </a:xfrm>
          <a:prstGeom prst="rect">
            <a:avLst/>
          </a:prstGeom>
          <a:effectLst>
            <a:outerShdw blurRad="292100" dist="139700" dir="2700000" algn="ctr" rotWithShape="0">
              <a:srgbClr val="000000">
                <a:alpha val="65000"/>
              </a:srgbClr>
            </a:outerShdw>
          </a:effectLst>
        </p:spPr>
      </p:pic>
      <p:pic>
        <p:nvPicPr>
          <p:cNvPr id="9" name="Picture 8"/>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2366564" y="3721214"/>
            <a:ext cx="2194560" cy="1068122"/>
          </a:xfrm>
          <a:prstGeom prst="rect">
            <a:avLst/>
          </a:prstGeom>
          <a:effectLst>
            <a:outerShdw blurRad="292100" dist="139700" dir="2700000" algn="ctr" rotWithShape="0">
              <a:srgbClr val="000000">
                <a:alpha val="65000"/>
              </a:srgbClr>
            </a:outerShdw>
          </a:effectLst>
        </p:spPr>
      </p:pic>
      <p:pic>
        <p:nvPicPr>
          <p:cNvPr id="8" name="Picture 7"/>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2366564" y="4962211"/>
            <a:ext cx="2194560" cy="1039417"/>
          </a:xfrm>
          <a:prstGeom prst="rect">
            <a:avLst/>
          </a:prstGeom>
          <a:effectLst>
            <a:outerShdw blurRad="292100" dist="139700" dir="2700000" algn="ctr" rotWithShape="0">
              <a:srgbClr val="000000">
                <a:alpha val="65000"/>
              </a:srgbClr>
            </a:outerShdw>
          </a:effectLst>
        </p:spPr>
      </p:pic>
      <p:pic>
        <p:nvPicPr>
          <p:cNvPr id="4" name="Picture 3"/>
          <p:cNvPicPr>
            <a:picLocks noChangeAspect="1"/>
          </p:cNvPicPr>
          <p:nvPr userDrawn="1"/>
        </p:nvPicPr>
        <p:blipFill rotWithShape="1">
          <a:blip r:embed="rId8" cstate="print">
            <a:extLst>
              <a:ext uri="{28A0092B-C50C-407E-A947-70E740481C1C}">
                <a14:useLocalDpi xmlns:a14="http://schemas.microsoft.com/office/drawing/2010/main"/>
              </a:ext>
            </a:extLst>
          </a:blip>
          <a:srcRect l="2365" r="9394"/>
          <a:stretch/>
        </p:blipFill>
        <p:spPr>
          <a:xfrm>
            <a:off x="2341" y="3713357"/>
            <a:ext cx="2097024" cy="2317084"/>
          </a:xfrm>
          <a:prstGeom prst="rect">
            <a:avLst/>
          </a:prstGeom>
          <a:effectLst>
            <a:outerShdw blurRad="292100" dist="139700" dir="2700000" algn="ctr" rotWithShape="0">
              <a:srgbClr val="000000">
                <a:alpha val="65000"/>
              </a:srgbClr>
            </a:outerShdw>
          </a:effectLst>
        </p:spPr>
      </p:pic>
      <p:cxnSp>
        <p:nvCxnSpPr>
          <p:cNvPr id="5" name="Straight Connector 4"/>
          <p:cNvCxnSpPr/>
          <p:nvPr userDrawn="1"/>
        </p:nvCxnSpPr>
        <p:spPr>
          <a:xfrm>
            <a:off x="3683001" y="2224088"/>
            <a:ext cx="7937500" cy="0"/>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0" y="3596298"/>
            <a:ext cx="12192000" cy="127000"/>
          </a:xfrm>
          <a:prstGeom prst="rect">
            <a:avLst/>
          </a:prstGeom>
          <a:solidFill>
            <a:srgbClr val="0049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userDrawn="1">
            <p:ph type="ctrTitle"/>
          </p:nvPr>
        </p:nvSpPr>
        <p:spPr>
          <a:xfrm>
            <a:off x="3682481" y="450559"/>
            <a:ext cx="7912361" cy="1778731"/>
          </a:xfrm>
        </p:spPr>
        <p:txBody>
          <a:bodyPr>
            <a:normAutofit/>
          </a:bodyPr>
          <a:lstStyle>
            <a:lvl1pPr algn="l">
              <a:lnSpc>
                <a:spcPct val="85000"/>
              </a:lnSpc>
              <a:defRPr sz="3200" b="1"/>
            </a:lvl1pPr>
          </a:lstStyle>
          <a:p>
            <a:r>
              <a:rPr lang="en-US"/>
              <a:t>Click to edit Master title style</a:t>
            </a:r>
            <a:endParaRPr lang="en-US" dirty="0"/>
          </a:p>
        </p:txBody>
      </p:sp>
      <p:sp>
        <p:nvSpPr>
          <p:cNvPr id="3" name="Subtitle 2"/>
          <p:cNvSpPr>
            <a:spLocks noGrp="1"/>
          </p:cNvSpPr>
          <p:nvPr userDrawn="1">
            <p:ph type="subTitle" idx="1"/>
          </p:nvPr>
        </p:nvSpPr>
        <p:spPr>
          <a:xfrm>
            <a:off x="3682481" y="2212114"/>
            <a:ext cx="7924801" cy="1338162"/>
          </a:xfrm>
        </p:spPr>
        <p:txBody>
          <a:bodyPr>
            <a:normAutofit/>
          </a:bodyPr>
          <a:lstStyle>
            <a:lvl1pPr marL="0" indent="0" algn="l">
              <a:lnSpc>
                <a:spcPct val="85000"/>
              </a:lnSpc>
              <a:spcBef>
                <a:spcPts val="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Box 14"/>
          <p:cNvSpPr txBox="1"/>
          <p:nvPr userDrawn="1"/>
        </p:nvSpPr>
        <p:spPr>
          <a:xfrm>
            <a:off x="0" y="5973764"/>
            <a:ext cx="12192000" cy="338137"/>
          </a:xfrm>
          <a:prstGeom prst="rect">
            <a:avLst/>
          </a:prstGeom>
          <a:solidFill>
            <a:srgbClr val="004990"/>
          </a:solidFill>
        </p:spPr>
        <p:txBody>
          <a:bodyPr tIns="91440" bIns="91440">
            <a:spAutoFit/>
          </a:bodyPr>
          <a:lstStyle/>
          <a:p>
            <a:pPr algn="ctr" fontAlgn="auto">
              <a:spcBef>
                <a:spcPts val="0"/>
              </a:spcBef>
              <a:spcAft>
                <a:spcPts val="0"/>
              </a:spcAft>
              <a:defRPr/>
            </a:pPr>
            <a:r>
              <a:rPr lang="en-US" sz="1000" b="1" spc="250" dirty="0">
                <a:solidFill>
                  <a:schemeClr val="bg1">
                    <a:lumMod val="85000"/>
                  </a:schemeClr>
                </a:solidFill>
                <a:latin typeface="+mn-lt"/>
                <a:cs typeface="+mn-cs"/>
              </a:rPr>
              <a:t>NATIONAL NUCLEAR SECURITY ADMINISTRATION OFFICE OF DEFENSE PROGRAMS</a:t>
            </a:r>
          </a:p>
        </p:txBody>
      </p:sp>
      <p:pic>
        <p:nvPicPr>
          <p:cNvPr id="16" name="Picture 8" descr="DOElogo"/>
          <p:cNvPicPr>
            <a:picLocks noChangeAspect="1" noChangeArrowheads="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1084613" y="404903"/>
            <a:ext cx="1606097" cy="153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1"/>
          <p:cNvPicPr>
            <a:picLocks noChangeAspect="1"/>
          </p:cNvPicPr>
          <p:nvPr userDrawn="1"/>
        </p:nvPicPr>
        <p:blipFill>
          <a:blip r:embed="rId10" cstate="print">
            <a:extLst>
              <a:ext uri="{28A0092B-C50C-407E-A947-70E740481C1C}">
                <a14:useLocalDpi xmlns:a14="http://schemas.microsoft.com/office/drawing/2010/main"/>
              </a:ext>
            </a:extLst>
          </a:blip>
          <a:srcRect/>
          <a:stretch>
            <a:fillRect/>
          </a:stretch>
        </p:blipFill>
        <p:spPr bwMode="auto">
          <a:xfrm>
            <a:off x="474481" y="1993482"/>
            <a:ext cx="2826359" cy="143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75544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Footer ONLY">
    <p:spTree>
      <p:nvGrpSpPr>
        <p:cNvPr id="1" name=""/>
        <p:cNvGrpSpPr/>
        <p:nvPr/>
      </p:nvGrpSpPr>
      <p:grpSpPr>
        <a:xfrm>
          <a:off x="0" y="0"/>
          <a:ext cx="0" cy="0"/>
          <a:chOff x="0" y="0"/>
          <a:chExt cx="0" cy="0"/>
        </a:xfrm>
      </p:grpSpPr>
      <p:cxnSp>
        <p:nvCxnSpPr>
          <p:cNvPr id="3" name="Straight Connector 2"/>
          <p:cNvCxnSpPr/>
          <p:nvPr/>
        </p:nvCxnSpPr>
        <p:spPr>
          <a:xfrm flipH="1">
            <a:off x="620184" y="1016000"/>
            <a:ext cx="10972800" cy="0"/>
          </a:xfrm>
          <a:prstGeom prst="line">
            <a:avLst/>
          </a:prstGeom>
          <a:ln w="19050">
            <a:solidFill>
              <a:srgbClr val="00499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3833" y="6486526"/>
            <a:ext cx="10972800" cy="225425"/>
          </a:xfrm>
          <a:prstGeom prst="rect">
            <a:avLst/>
          </a:prstGeom>
          <a:solidFill>
            <a:srgbClr val="004990"/>
          </a:solidFill>
        </p:spPr>
        <p:txBody>
          <a:bodyPr lIns="27432" tIns="27432" rIns="27432" bIns="27432">
            <a:spAutoFit/>
          </a:bodyPr>
          <a:lstStyle/>
          <a:p>
            <a:pPr algn="ctr" fontAlgn="auto">
              <a:spcBef>
                <a:spcPts val="0"/>
              </a:spcBef>
              <a:spcAft>
                <a:spcPts val="0"/>
              </a:spcAft>
              <a:defRPr/>
            </a:pPr>
            <a:r>
              <a:rPr lang="en-US" sz="1100" b="1" spc="180" dirty="0">
                <a:solidFill>
                  <a:schemeClr val="bg1">
                    <a:lumMod val="85000"/>
                  </a:schemeClr>
                </a:solidFill>
                <a:latin typeface="+mn-lt"/>
                <a:cs typeface="+mn-cs"/>
              </a:rPr>
              <a:t>NATIONAL NUCLEAR SECURITY ADMINISTRATION OFFICE OF DEFENSE PROGRAMS</a:t>
            </a:r>
          </a:p>
        </p:txBody>
      </p:sp>
      <p:sp>
        <p:nvSpPr>
          <p:cNvPr id="2" name="Title 1"/>
          <p:cNvSpPr>
            <a:spLocks noGrp="1"/>
          </p:cNvSpPr>
          <p:nvPr>
            <p:ph type="title"/>
          </p:nvPr>
        </p:nvSpPr>
        <p:spPr>
          <a:xfrm>
            <a:off x="3352800" y="164304"/>
            <a:ext cx="8229600" cy="826296"/>
          </a:xfrm>
        </p:spPr>
        <p:txBody>
          <a:bodyPr>
            <a:normAutofit/>
          </a:bodyPr>
          <a:lstStyle>
            <a:lvl1pPr algn="r">
              <a:lnSpc>
                <a:spcPct val="85000"/>
              </a:lnSpc>
              <a:defRPr sz="2400" b="1"/>
            </a:lvl1pPr>
          </a:lstStyle>
          <a:p>
            <a:r>
              <a:rPr lang="en-US"/>
              <a:t>Click to edit Master title style</a:t>
            </a:r>
            <a:endParaRPr lang="en-US" dirty="0"/>
          </a:p>
        </p:txBody>
      </p:sp>
      <p:sp>
        <p:nvSpPr>
          <p:cNvPr id="7" name="Slide Number Placeholder 5"/>
          <p:cNvSpPr>
            <a:spLocks noGrp="1"/>
          </p:cNvSpPr>
          <p:nvPr>
            <p:ph type="sldNum" sz="quarter" idx="10"/>
          </p:nvPr>
        </p:nvSpPr>
        <p:spPr>
          <a:xfrm>
            <a:off x="11142133" y="6480175"/>
            <a:ext cx="812800" cy="268288"/>
          </a:xfrm>
        </p:spPr>
        <p:txBody>
          <a:bodyPr/>
          <a:lstStyle>
            <a:lvl1pPr>
              <a:defRPr sz="1000" smtClean="0">
                <a:solidFill>
                  <a:schemeClr val="tx1">
                    <a:lumMod val="85000"/>
                    <a:lumOff val="15000"/>
                  </a:schemeClr>
                </a:solidFill>
              </a:defRPr>
            </a:lvl1pPr>
          </a:lstStyle>
          <a:p>
            <a:pPr>
              <a:defRPr/>
            </a:pPr>
            <a:fld id="{74308402-8A85-43A4-878F-6C7F3DF2423E}" type="slidenum">
              <a:rPr lang="en-US"/>
              <a:pPr>
                <a:defRPr/>
              </a:pPr>
              <a:t>‹#›</a:t>
            </a:fld>
            <a:endParaRPr lang="en-US" dirty="0"/>
          </a:p>
        </p:txBody>
      </p:sp>
      <p:pic>
        <p:nvPicPr>
          <p:cNvPr id="8" name="Picture 9" descr="DOElogo"/>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13844" y="176211"/>
            <a:ext cx="845938" cy="8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672172" y="209401"/>
            <a:ext cx="1417518" cy="67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64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cxnSp>
        <p:nvCxnSpPr>
          <p:cNvPr id="3" name="Straight Connector 2"/>
          <p:cNvCxnSpPr/>
          <p:nvPr/>
        </p:nvCxnSpPr>
        <p:spPr>
          <a:xfrm flipH="1">
            <a:off x="620184" y="1016000"/>
            <a:ext cx="10972800" cy="0"/>
          </a:xfrm>
          <a:prstGeom prst="line">
            <a:avLst/>
          </a:prstGeom>
          <a:ln w="19050">
            <a:solidFill>
              <a:srgbClr val="00499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352800" y="164304"/>
            <a:ext cx="8229600" cy="826296"/>
          </a:xfrm>
        </p:spPr>
        <p:txBody>
          <a:bodyPr>
            <a:normAutofit/>
          </a:bodyPr>
          <a:lstStyle>
            <a:lvl1pPr algn="r" defTabSz="914400"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6" name="Slide Number Placeholder 5"/>
          <p:cNvSpPr>
            <a:spLocks noGrp="1"/>
          </p:cNvSpPr>
          <p:nvPr>
            <p:ph type="sldNum" sz="quarter" idx="10"/>
          </p:nvPr>
        </p:nvSpPr>
        <p:spPr>
          <a:xfrm>
            <a:off x="11142133" y="6480175"/>
            <a:ext cx="812800" cy="268288"/>
          </a:xfrm>
        </p:spPr>
        <p:txBody>
          <a:bodyPr/>
          <a:lstStyle>
            <a:lvl1pPr>
              <a:defRPr sz="1000" smtClean="0">
                <a:solidFill>
                  <a:schemeClr val="tx1">
                    <a:lumMod val="85000"/>
                    <a:lumOff val="15000"/>
                  </a:schemeClr>
                </a:solidFill>
              </a:defRPr>
            </a:lvl1pPr>
          </a:lstStyle>
          <a:p>
            <a:pPr>
              <a:defRPr/>
            </a:pPr>
            <a:fld id="{2C690357-2F39-4A38-BD72-588D02939DD9}" type="slidenum">
              <a:rPr lang="en-US"/>
              <a:pPr>
                <a:defRPr/>
              </a:pPr>
              <a:t>‹#›</a:t>
            </a:fld>
            <a:endParaRPr lang="en-US" dirty="0"/>
          </a:p>
        </p:txBody>
      </p:sp>
      <p:pic>
        <p:nvPicPr>
          <p:cNvPr id="7" name="Picture 9" descr="DOElogo"/>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13844" y="176211"/>
            <a:ext cx="845938" cy="8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672172" y="209401"/>
            <a:ext cx="1417518" cy="67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69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66701"/>
            <a:ext cx="109728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287463"/>
            <a:ext cx="109728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rPr>
              <a:t>Click to edit Master text styles</a:t>
            </a:r>
          </a:p>
          <a:p>
            <a:pPr marL="3429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rPr>
              <a:t>Second level</a:t>
            </a:r>
          </a:p>
          <a:p>
            <a:pPr marL="342900" marR="0" lvl="2"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rPr>
              <a:t>Third level</a:t>
            </a:r>
          </a:p>
          <a:p>
            <a:pPr marL="342900" marR="0" lvl="3"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rPr>
              <a:t>Fourth level</a:t>
            </a:r>
          </a:p>
          <a:p>
            <a:pPr marL="342900" marR="0" lvl="4"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rPr>
              <a:t>Fifth level</a:t>
            </a:r>
            <a:endParaRPr kumimoji="0" lang="en-US" sz="2000" b="0" i="0" u="none" strike="noStrike" kern="1200" cap="none" spc="0" normalizeH="0" baseline="0" noProof="0" dirty="0">
              <a:ln>
                <a:noFill/>
              </a:ln>
              <a:solidFill>
                <a:prstClr val="black"/>
              </a:solidFill>
              <a:effectLst/>
              <a:uLnTx/>
              <a:uFillTx/>
              <a:latin typeface="+mn-lt"/>
            </a:endParaRPr>
          </a:p>
        </p:txBody>
      </p:sp>
      <p:sp>
        <p:nvSpPr>
          <p:cNvPr id="6" name="Slide Number Placeholder 5"/>
          <p:cNvSpPr>
            <a:spLocks noGrp="1"/>
          </p:cNvSpPr>
          <p:nvPr>
            <p:ph type="sldNum" sz="quarter" idx="4"/>
          </p:nvPr>
        </p:nvSpPr>
        <p:spPr>
          <a:xfrm>
            <a:off x="10121901" y="6356351"/>
            <a:ext cx="1460500" cy="365125"/>
          </a:xfrm>
          <a:prstGeom prst="rect">
            <a:avLst/>
          </a:prstGeom>
        </p:spPr>
        <p:txBody>
          <a:bodyPr vert="horz" lIns="91440" tIns="45720" rIns="91440" bIns="45720" rtlCol="0" anchor="ctr"/>
          <a:lstStyle>
            <a:lvl1pPr algn="r" fontAlgn="auto">
              <a:spcBef>
                <a:spcPts val="0"/>
              </a:spcBef>
              <a:spcAft>
                <a:spcPts val="0"/>
              </a:spcAft>
              <a:defRPr sz="1200" dirty="0">
                <a:solidFill>
                  <a:schemeClr val="tx1">
                    <a:tint val="75000"/>
                  </a:schemeClr>
                </a:solidFill>
                <a:latin typeface="+mn-lt"/>
                <a:cs typeface="+mn-cs"/>
              </a:defRPr>
            </a:lvl1pPr>
          </a:lstStyle>
          <a:p>
            <a:pPr>
              <a:defRPr/>
            </a:pPr>
            <a:endParaRPr lang="en-US" dirty="0"/>
          </a:p>
        </p:txBody>
      </p:sp>
      <p:sp>
        <p:nvSpPr>
          <p:cNvPr id="7" name="Footer Placeholder 6"/>
          <p:cNvSpPr>
            <a:spLocks noGrp="1"/>
          </p:cNvSpPr>
          <p:nvPr>
            <p:ph type="ftr" sz="quarter" idx="3"/>
          </p:nvPr>
        </p:nvSpPr>
        <p:spPr>
          <a:xfrm>
            <a:off x="251884" y="6297614"/>
            <a:ext cx="7179733" cy="365125"/>
          </a:xfrm>
          <a:prstGeom prst="rect">
            <a:avLst/>
          </a:prstGeom>
        </p:spPr>
        <p:txBody>
          <a:bodyPr vert="horz" lIns="91440" tIns="45720" rIns="91440" bIns="45720" rtlCol="0" anchor="ctr"/>
          <a:lstStyle>
            <a:lvl1pPr algn="ctr" fontAlgn="auto">
              <a:spcBef>
                <a:spcPts val="0"/>
              </a:spcBef>
              <a:spcAft>
                <a:spcPts val="0"/>
              </a:spcAft>
              <a:defRPr sz="1050" i="1" dirty="0">
                <a:solidFill>
                  <a:schemeClr val="tx1">
                    <a:tint val="75000"/>
                  </a:schemeClr>
                </a:solidFill>
                <a:latin typeface="+mn-lt"/>
                <a:cs typeface="+mn-cs"/>
              </a:defRPr>
            </a:lvl1pPr>
          </a:lstStyle>
          <a:p>
            <a:pPr>
              <a:defRPr/>
            </a:pPr>
            <a:endParaRPr lang="en-US" dirty="0"/>
          </a:p>
        </p:txBody>
      </p:sp>
    </p:spTree>
    <p:extLst>
      <p:ext uri="{BB962C8B-B14F-4D97-AF65-F5344CB8AC3E}">
        <p14:creationId xmlns:p14="http://schemas.microsoft.com/office/powerpoint/2010/main" val="99441453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71" r:id="rId8"/>
    <p:sldLayoutId id="2147483672" r:id="rId9"/>
    <p:sldLayoutId id="2147483674" r:id="rId10"/>
    <p:sldLayoutId id="2147483684" r:id="rId11"/>
    <p:sldLayoutId id="2147483686" r:id="rId12"/>
    <p:sldLayoutId id="2147483687" r:id="rId13"/>
    <p:sldLayoutId id="2147483688" r:id="rId14"/>
    <p:sldLayoutId id="2147483690" r:id="rId15"/>
  </p:sldLayoutIdLst>
  <p:hf hdr="0" ftr="0" dt="0"/>
  <p:txStyles>
    <p:titleStyle>
      <a:lvl1pPr algn="r" rtl="0" eaLnBrk="1" fontAlgn="base" hangingPunct="1">
        <a:spcBef>
          <a:spcPct val="0"/>
        </a:spcBef>
        <a:spcAft>
          <a:spcPct val="0"/>
        </a:spcAft>
        <a:defRPr sz="2400" b="1" kern="1200">
          <a:solidFill>
            <a:schemeClr val="tx1"/>
          </a:solidFill>
          <a:latin typeface="+mj-lt"/>
          <a:ea typeface="+mj-ea"/>
          <a:cs typeface="+mj-cs"/>
        </a:defRPr>
      </a:lvl1pPr>
      <a:lvl2pPr algn="r" rtl="0" eaLnBrk="1" fontAlgn="base" hangingPunct="1">
        <a:spcBef>
          <a:spcPct val="0"/>
        </a:spcBef>
        <a:spcAft>
          <a:spcPct val="0"/>
        </a:spcAft>
        <a:defRPr sz="2400" b="1">
          <a:solidFill>
            <a:schemeClr val="tx1"/>
          </a:solidFill>
          <a:latin typeface="Calibri" pitchFamily="34" charset="0"/>
        </a:defRPr>
      </a:lvl2pPr>
      <a:lvl3pPr algn="r" rtl="0" eaLnBrk="1" fontAlgn="base" hangingPunct="1">
        <a:spcBef>
          <a:spcPct val="0"/>
        </a:spcBef>
        <a:spcAft>
          <a:spcPct val="0"/>
        </a:spcAft>
        <a:defRPr sz="2400" b="1">
          <a:solidFill>
            <a:schemeClr val="tx1"/>
          </a:solidFill>
          <a:latin typeface="Calibri" pitchFamily="34" charset="0"/>
        </a:defRPr>
      </a:lvl3pPr>
      <a:lvl4pPr algn="r" rtl="0" eaLnBrk="1" fontAlgn="base" hangingPunct="1">
        <a:spcBef>
          <a:spcPct val="0"/>
        </a:spcBef>
        <a:spcAft>
          <a:spcPct val="0"/>
        </a:spcAft>
        <a:defRPr sz="2400" b="1">
          <a:solidFill>
            <a:schemeClr val="tx1"/>
          </a:solidFill>
          <a:latin typeface="Calibri" pitchFamily="34" charset="0"/>
        </a:defRPr>
      </a:lvl4pPr>
      <a:lvl5pPr algn="r" rtl="0" eaLnBrk="1" fontAlgn="base" hangingPunct="1">
        <a:spcBef>
          <a:spcPct val="0"/>
        </a:spcBef>
        <a:spcAft>
          <a:spcPct val="0"/>
        </a:spcAft>
        <a:defRPr sz="2400" b="1">
          <a:solidFill>
            <a:schemeClr val="tx1"/>
          </a:solidFill>
          <a:latin typeface="Calibri" pitchFamily="34" charset="0"/>
        </a:defRPr>
      </a:lvl5pPr>
      <a:lvl6pPr marL="457200" algn="r" rtl="0" eaLnBrk="1" fontAlgn="base" hangingPunct="1">
        <a:spcBef>
          <a:spcPct val="0"/>
        </a:spcBef>
        <a:spcAft>
          <a:spcPct val="0"/>
        </a:spcAft>
        <a:defRPr sz="2400" b="1">
          <a:solidFill>
            <a:schemeClr val="tx1"/>
          </a:solidFill>
          <a:latin typeface="Calibri" pitchFamily="34" charset="0"/>
        </a:defRPr>
      </a:lvl6pPr>
      <a:lvl7pPr marL="914400" algn="r" rtl="0" eaLnBrk="1" fontAlgn="base" hangingPunct="1">
        <a:spcBef>
          <a:spcPct val="0"/>
        </a:spcBef>
        <a:spcAft>
          <a:spcPct val="0"/>
        </a:spcAft>
        <a:defRPr sz="2400" b="1">
          <a:solidFill>
            <a:schemeClr val="tx1"/>
          </a:solidFill>
          <a:latin typeface="Calibri" pitchFamily="34" charset="0"/>
        </a:defRPr>
      </a:lvl7pPr>
      <a:lvl8pPr marL="1371600" algn="r" rtl="0" eaLnBrk="1" fontAlgn="base" hangingPunct="1">
        <a:spcBef>
          <a:spcPct val="0"/>
        </a:spcBef>
        <a:spcAft>
          <a:spcPct val="0"/>
        </a:spcAft>
        <a:defRPr sz="2400" b="1">
          <a:solidFill>
            <a:schemeClr val="tx1"/>
          </a:solidFill>
          <a:latin typeface="Calibri" pitchFamily="34" charset="0"/>
        </a:defRPr>
      </a:lvl8pPr>
      <a:lvl9pPr marL="1828800" algn="r" rtl="0" eaLnBrk="1" fontAlgn="base" hangingPunct="1">
        <a:spcBef>
          <a:spcPct val="0"/>
        </a:spcBef>
        <a:spcAft>
          <a:spcPct val="0"/>
        </a:spcAft>
        <a:defRPr sz="2400" b="1">
          <a:solidFill>
            <a:schemeClr val="tx1"/>
          </a:solidFill>
          <a:latin typeface="Calibri" pitchFamily="34" charset="0"/>
        </a:defRPr>
      </a:lvl9pPr>
    </p:titleStyle>
    <p:body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gif"/><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emf"/><Relationship Id="rId7" Type="http://schemas.openxmlformats.org/officeDocument/2006/relationships/image" Target="../media/image51.emf"/><Relationship Id="rId2" Type="http://schemas.openxmlformats.org/officeDocument/2006/relationships/image" Target="../media/image46.emf"/><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 Id="rId9" Type="http://schemas.openxmlformats.org/officeDocument/2006/relationships/image" Target="../media/image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fmt.kcnsc.doe.gov/kcpfm/kcpfm_short.cgi?box=/.Dst9EMRmxucstVHi&amp;path=/&amp;cmd=lis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2481" y="396608"/>
            <a:ext cx="7912361" cy="1194329"/>
          </a:xfrm>
        </p:spPr>
        <p:txBody>
          <a:bodyPr>
            <a:normAutofit fontScale="90000"/>
          </a:bodyPr>
          <a:lstStyle/>
          <a:p>
            <a:r>
              <a:rPr lang="en-US" dirty="0"/>
              <a:t>A Next-Generation </a:t>
            </a:r>
            <a:br>
              <a:rPr lang="en-US" dirty="0"/>
            </a:br>
            <a:r>
              <a:rPr lang="en-US" dirty="0"/>
              <a:t>Model-Based Enterprise Maturity Index</a:t>
            </a:r>
            <a:br>
              <a:rPr lang="en-US" dirty="0"/>
            </a:br>
            <a:r>
              <a:rPr lang="en-US" sz="2700" dirty="0"/>
              <a:t>- A driver to achieve successful action</a:t>
            </a:r>
          </a:p>
        </p:txBody>
      </p:sp>
      <p:sp>
        <p:nvSpPr>
          <p:cNvPr id="3" name="Subtitle 2"/>
          <p:cNvSpPr>
            <a:spLocks noGrp="1"/>
          </p:cNvSpPr>
          <p:nvPr>
            <p:ph type="subTitle" idx="1"/>
          </p:nvPr>
        </p:nvSpPr>
        <p:spPr>
          <a:xfrm>
            <a:off x="3682481" y="1984074"/>
            <a:ext cx="8182685" cy="1566201"/>
          </a:xfrm>
        </p:spPr>
        <p:txBody>
          <a:bodyPr>
            <a:normAutofit lnSpcReduction="10000"/>
          </a:bodyPr>
          <a:lstStyle/>
          <a:p>
            <a:pPr lvl="0">
              <a:tabLst>
                <a:tab pos="231775" algn="l"/>
              </a:tabLst>
            </a:pPr>
            <a:r>
              <a:rPr lang="en-US" b="1" dirty="0"/>
              <a:t>Curtis Brown</a:t>
            </a:r>
            <a:br>
              <a:rPr lang="en-US" b="1" dirty="0"/>
            </a:br>
            <a:r>
              <a:rPr lang="en-US" dirty="0">
                <a:solidFill>
                  <a:prstClr val="black">
                    <a:lumMod val="75000"/>
                    <a:lumOff val="25000"/>
                  </a:prstClr>
                </a:solidFill>
              </a:rPr>
              <a:t>	</a:t>
            </a:r>
            <a:r>
              <a:rPr lang="en-US" sz="1800" dirty="0">
                <a:solidFill>
                  <a:prstClr val="black">
                    <a:lumMod val="75000"/>
                    <a:lumOff val="25000"/>
                  </a:prstClr>
                </a:solidFill>
              </a:rPr>
              <a:t>Principal Mechanical Engineer, Kansas City National Security Campus (KCNSC)</a:t>
            </a:r>
          </a:p>
          <a:p>
            <a:pPr>
              <a:tabLst>
                <a:tab pos="231775" algn="l"/>
              </a:tabLst>
            </a:pPr>
            <a:r>
              <a:rPr lang="en-US" b="1" dirty="0"/>
              <a:t>Sarah Hale</a:t>
            </a:r>
          </a:p>
          <a:p>
            <a:pPr lvl="0">
              <a:tabLst>
                <a:tab pos="231775" algn="l"/>
              </a:tabLst>
            </a:pPr>
            <a:r>
              <a:rPr lang="en-US" dirty="0">
                <a:solidFill>
                  <a:prstClr val="black">
                    <a:lumMod val="75000"/>
                    <a:lumOff val="25000"/>
                  </a:prstClr>
                </a:solidFill>
              </a:rPr>
              <a:t>	</a:t>
            </a:r>
            <a:r>
              <a:rPr lang="en-US" sz="1800" dirty="0">
                <a:solidFill>
                  <a:prstClr val="black">
                    <a:lumMod val="75000"/>
                    <a:lumOff val="25000"/>
                  </a:prstClr>
                </a:solidFill>
              </a:rPr>
              <a:t>Senior Mechanical Engineer, Sandia National Laboratories (SNL)</a:t>
            </a:r>
          </a:p>
          <a:p>
            <a:r>
              <a:rPr lang="en-US" b="1" dirty="0"/>
              <a:t>Jeffrey Winter</a:t>
            </a:r>
          </a:p>
          <a:p>
            <a:pPr>
              <a:tabLst>
                <a:tab pos="285750" algn="l"/>
              </a:tabLst>
            </a:pPr>
            <a:r>
              <a:rPr lang="en-US" sz="1800" dirty="0">
                <a:solidFill>
                  <a:prstClr val="black">
                    <a:lumMod val="75000"/>
                    <a:lumOff val="25000"/>
                  </a:prstClr>
                </a:solidFill>
              </a:rPr>
              <a:t>	Consultant to National Nuclear Security Administration (NNSA)</a:t>
            </a:r>
          </a:p>
        </p:txBody>
      </p:sp>
      <p:cxnSp>
        <p:nvCxnSpPr>
          <p:cNvPr id="4" name="Straight Connector 3"/>
          <p:cNvCxnSpPr/>
          <p:nvPr/>
        </p:nvCxnSpPr>
        <p:spPr>
          <a:xfrm>
            <a:off x="3657342" y="1787505"/>
            <a:ext cx="7937500" cy="0"/>
          </a:xfrm>
          <a:prstGeom prst="line">
            <a:avLst/>
          </a:prstGeom>
          <a:ln w="19050">
            <a:solidFill>
              <a:srgbClr val="004990"/>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xmlns="" id="{29D4233E-8461-41DB-A5A1-114DCDA8C0A1}"/>
              </a:ext>
            </a:extLst>
          </p:cNvPr>
          <p:cNvSpPr/>
          <p:nvPr/>
        </p:nvSpPr>
        <p:spPr>
          <a:xfrm>
            <a:off x="158205" y="6292115"/>
            <a:ext cx="11706961" cy="338554"/>
          </a:xfrm>
          <a:prstGeom prst="rect">
            <a:avLst/>
          </a:prstGeom>
        </p:spPr>
        <p:txBody>
          <a:bodyPr wrap="square">
            <a:spAutoFit/>
          </a:bodyPr>
          <a:lstStyle/>
          <a:p>
            <a:r>
              <a:rPr lang="en-US" sz="800" dirty="0">
                <a:latin typeface="Arial" charset="0"/>
                <a:ea typeface="Arial" charset="0"/>
              </a:rPr>
              <a:t>Sandia National Laboratories is a multimission laboratory managed and operated by National Technology and Engineering Solutions of Sandia, LLC, a wholly owned subsidiary of Honeywell International, Inc., for the U.S. Department of Energy’s National Nuclear Security Administration under contract DE-NA0003525. </a:t>
            </a:r>
            <a:endParaRPr lang="en-US" dirty="0"/>
          </a:p>
        </p:txBody>
      </p:sp>
      <p:sp>
        <p:nvSpPr>
          <p:cNvPr id="6" name="Rectangle 5">
            <a:extLst>
              <a:ext uri="{FF2B5EF4-FFF2-40B4-BE49-F238E27FC236}">
                <a16:creationId xmlns:a16="http://schemas.microsoft.com/office/drawing/2014/main" xmlns="" id="{A4CD7048-8888-40B3-BF87-4A6EF7D34E81}"/>
              </a:ext>
            </a:extLst>
          </p:cNvPr>
          <p:cNvSpPr/>
          <p:nvPr/>
        </p:nvSpPr>
        <p:spPr>
          <a:xfrm>
            <a:off x="158205" y="6627168"/>
            <a:ext cx="12192000" cy="215444"/>
          </a:xfrm>
          <a:prstGeom prst="rect">
            <a:avLst/>
          </a:prstGeom>
        </p:spPr>
        <p:txBody>
          <a:bodyPr wrap="square">
            <a:spAutoFit/>
          </a:bodyPr>
          <a:lstStyle/>
          <a:p>
            <a:r>
              <a:rPr lang="en-US" sz="800" dirty="0">
                <a:latin typeface="Arial" charset="0"/>
              </a:rPr>
              <a:t>The Department of Energy’s Kansas City National Security Campus is operated and managed by Honeywell Federal Manufacturing &amp; Technologies, LLC under contract number DE-NA0002839</a:t>
            </a:r>
          </a:p>
        </p:txBody>
      </p:sp>
      <p:sp>
        <p:nvSpPr>
          <p:cNvPr id="8" name="TextBox 7"/>
          <p:cNvSpPr txBox="1"/>
          <p:nvPr/>
        </p:nvSpPr>
        <p:spPr>
          <a:xfrm>
            <a:off x="9897799" y="6535617"/>
            <a:ext cx="1697043" cy="306995"/>
          </a:xfrm>
          <a:prstGeom prst="rect">
            <a:avLst/>
          </a:prstGeom>
          <a:noFill/>
          <a:ln>
            <a:solidFill>
              <a:schemeClr val="tx1"/>
            </a:solidFill>
          </a:ln>
        </p:spPr>
        <p:txBody>
          <a:bodyPr wrap="none" lIns="0" tIns="0" rIns="0" bIns="0" rtlCol="0">
            <a:noAutofit/>
          </a:bodyPr>
          <a:lstStyle/>
          <a:p>
            <a:pPr algn="ctr"/>
            <a:r>
              <a:rPr lang="en-US" sz="900" dirty="0" smtClean="0"/>
              <a:t>NSC-614-3759 </a:t>
            </a:r>
            <a:r>
              <a:rPr lang="en-US" sz="900" dirty="0"/>
              <a:t>dated August/2021</a:t>
            </a:r>
          </a:p>
          <a:p>
            <a:pPr algn="ctr"/>
            <a:r>
              <a:rPr lang="en-US" sz="900" dirty="0"/>
              <a:t>Unclassified Unlimited Release</a:t>
            </a:r>
          </a:p>
        </p:txBody>
      </p:sp>
      <p:sp>
        <p:nvSpPr>
          <p:cNvPr id="9" name="5-Point Star 8">
            <a:extLst>
              <a:ext uri="{FF2B5EF4-FFF2-40B4-BE49-F238E27FC236}">
                <a16:creationId xmlns:a16="http://schemas.microsoft.com/office/drawing/2014/main" xmlns="" id="{8F9B9F25-32E5-4E92-B050-7C93BF3DC767}"/>
              </a:ext>
            </a:extLst>
          </p:cNvPr>
          <p:cNvSpPr/>
          <p:nvPr/>
        </p:nvSpPr>
        <p:spPr>
          <a:xfrm>
            <a:off x="11747500" y="184665"/>
            <a:ext cx="304542" cy="310635"/>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1700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the NSE’s MBE Maturity Index</a:t>
            </a:r>
          </a:p>
        </p:txBody>
      </p:sp>
      <p:sp>
        <p:nvSpPr>
          <p:cNvPr id="4" name="Slide Number Placeholder 3"/>
          <p:cNvSpPr>
            <a:spLocks noGrp="1"/>
          </p:cNvSpPr>
          <p:nvPr>
            <p:ph type="sldNum" sz="quarter" idx="10"/>
          </p:nvPr>
        </p:nvSpPr>
        <p:spPr/>
        <p:txBody>
          <a:bodyPr/>
          <a:lstStyle/>
          <a:p>
            <a:pPr>
              <a:defRPr/>
            </a:pPr>
            <a:fld id="{C67A797E-2ADE-4901-BCDE-A8E6619F2DA3}" type="slidenum">
              <a:rPr lang="en-US" smtClean="0"/>
              <a:pPr>
                <a:defRPr/>
              </a:pPr>
              <a:t>10</a:t>
            </a:fld>
            <a:endParaRPr lang="en-US" dirty="0"/>
          </a:p>
        </p:txBody>
      </p:sp>
      <p:pic>
        <p:nvPicPr>
          <p:cNvPr id="49" name="Picture 48"/>
          <p:cNvPicPr>
            <a:picLocks noChangeAspect="1"/>
          </p:cNvPicPr>
          <p:nvPr/>
        </p:nvPicPr>
        <p:blipFill rotWithShape="1">
          <a:blip r:embed="rId2"/>
          <a:srcRect t="7777" b="-5608"/>
          <a:stretch/>
        </p:blipFill>
        <p:spPr>
          <a:xfrm>
            <a:off x="493182" y="3133724"/>
            <a:ext cx="11153776" cy="2743201"/>
          </a:xfrm>
          <a:prstGeom prst="rect">
            <a:avLst/>
          </a:prstGeom>
          <a:solidFill>
            <a:schemeClr val="bg1"/>
          </a:solidFill>
          <a:effectLst>
            <a:outerShdw blurRad="101600" dist="88900" dir="2700000" algn="tl" rotWithShape="0">
              <a:prstClr val="black">
                <a:alpha val="40000"/>
              </a:prstClr>
            </a:outerShdw>
          </a:effectLst>
        </p:spPr>
      </p:pic>
      <p:sp>
        <p:nvSpPr>
          <p:cNvPr id="50" name="Rounded Rectangular Callout 49"/>
          <p:cNvSpPr/>
          <p:nvPr/>
        </p:nvSpPr>
        <p:spPr>
          <a:xfrm>
            <a:off x="6554016" y="2287014"/>
            <a:ext cx="1685925" cy="496315"/>
          </a:xfrm>
          <a:prstGeom prst="wedgeRoundRectCallout">
            <a:avLst>
              <a:gd name="adj1" fmla="val -51468"/>
              <a:gd name="adj2" fmla="val 135776"/>
              <a:gd name="adj3" fmla="val 16667"/>
            </a:avLst>
          </a:prstGeom>
          <a:solidFill>
            <a:schemeClr val="bg1"/>
          </a:solidFill>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lumMod val="75000"/>
                  </a:schemeClr>
                </a:solidFill>
                <a:latin typeface="Gill Sans MT" charset="0"/>
                <a:ea typeface="Gill Sans MT" charset="0"/>
                <a:cs typeface="Gill Sans MT" charset="0"/>
              </a:rPr>
              <a:t>Establish bounding conditions for OUA</a:t>
            </a:r>
            <a:endParaRPr lang="en-US" sz="1400" dirty="0">
              <a:solidFill>
                <a:schemeClr val="tx2">
                  <a:lumMod val="75000"/>
                </a:schemeClr>
              </a:solidFill>
            </a:endParaRPr>
          </a:p>
        </p:txBody>
      </p:sp>
      <p:sp>
        <p:nvSpPr>
          <p:cNvPr id="51" name="Rounded Rectangular Callout 50"/>
          <p:cNvSpPr/>
          <p:nvPr/>
        </p:nvSpPr>
        <p:spPr>
          <a:xfrm>
            <a:off x="4191816" y="1304925"/>
            <a:ext cx="1504950" cy="739202"/>
          </a:xfrm>
          <a:prstGeom prst="wedgeRoundRectCallout">
            <a:avLst>
              <a:gd name="adj1" fmla="val 51765"/>
              <a:gd name="adj2" fmla="val 284837"/>
              <a:gd name="adj3" fmla="val 16667"/>
            </a:avLst>
          </a:prstGeom>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ill Sans MT" charset="0"/>
                <a:ea typeface="Gill Sans MT" charset="0"/>
                <a:cs typeface="Gill Sans MT" charset="0"/>
              </a:rPr>
              <a:t>Maturity Levels on Columns</a:t>
            </a:r>
            <a:endParaRPr lang="en-US" sz="1400" dirty="0"/>
          </a:p>
        </p:txBody>
      </p:sp>
      <p:sp>
        <p:nvSpPr>
          <p:cNvPr id="52" name="Rounded Rectangular Callout 51"/>
          <p:cNvSpPr/>
          <p:nvPr/>
        </p:nvSpPr>
        <p:spPr>
          <a:xfrm>
            <a:off x="585498" y="2386117"/>
            <a:ext cx="1091718" cy="609326"/>
          </a:xfrm>
          <a:prstGeom prst="wedgeRoundRectCallout">
            <a:avLst>
              <a:gd name="adj1" fmla="val 48807"/>
              <a:gd name="adj2" fmla="val 353935"/>
              <a:gd name="adj3" fmla="val 16667"/>
            </a:avLst>
          </a:prstGeom>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ill Sans MT" charset="0"/>
                <a:ea typeface="Gill Sans MT" charset="0"/>
                <a:cs typeface="Gill Sans MT" charset="0"/>
              </a:rPr>
              <a:t>Activities on rows</a:t>
            </a:r>
            <a:endParaRPr lang="en-US" sz="1400" dirty="0"/>
          </a:p>
        </p:txBody>
      </p:sp>
      <p:sp>
        <p:nvSpPr>
          <p:cNvPr id="53" name="Rounded Rectangular Callout 52"/>
          <p:cNvSpPr/>
          <p:nvPr/>
        </p:nvSpPr>
        <p:spPr>
          <a:xfrm>
            <a:off x="2204748" y="3556573"/>
            <a:ext cx="1504950" cy="739202"/>
          </a:xfrm>
          <a:prstGeom prst="wedgeRoundRectCallout">
            <a:avLst>
              <a:gd name="adj1" fmla="val 101133"/>
              <a:gd name="adj2" fmla="val 144386"/>
              <a:gd name="adj3" fmla="val 16667"/>
            </a:avLst>
          </a:prstGeom>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ill Sans MT" charset="0"/>
                <a:ea typeface="Gill Sans MT" charset="0"/>
                <a:cs typeface="Gill Sans MT" charset="0"/>
              </a:rPr>
              <a:t>Assertions at intersections</a:t>
            </a:r>
            <a:endParaRPr lang="en-US" sz="1400" dirty="0"/>
          </a:p>
        </p:txBody>
      </p:sp>
      <p:sp>
        <p:nvSpPr>
          <p:cNvPr id="54" name="Rounded Rectangular Callout 53"/>
          <p:cNvSpPr/>
          <p:nvPr/>
        </p:nvSpPr>
        <p:spPr>
          <a:xfrm>
            <a:off x="1977615" y="1451782"/>
            <a:ext cx="1714500" cy="758096"/>
          </a:xfrm>
          <a:prstGeom prst="wedgeRoundRectCallout">
            <a:avLst>
              <a:gd name="adj1" fmla="val 27946"/>
              <a:gd name="adj2" fmla="val 177281"/>
              <a:gd name="adj3" fmla="val 16667"/>
            </a:avLst>
          </a:prstGeom>
          <a:solidFill>
            <a:schemeClr val="bg1"/>
          </a:solidFill>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lumMod val="75000"/>
                  </a:schemeClr>
                </a:solidFill>
                <a:latin typeface="Gill Sans MT" charset="0"/>
                <a:ea typeface="Gill Sans MT" charset="0"/>
                <a:cs typeface="Gill Sans MT" charset="0"/>
              </a:rPr>
              <a:t>Context is Organization Under Assessment (OUA)</a:t>
            </a:r>
            <a:endParaRPr lang="en-US" sz="1400" dirty="0">
              <a:solidFill>
                <a:schemeClr val="tx2">
                  <a:lumMod val="75000"/>
                </a:schemeClr>
              </a:solidFill>
            </a:endParaRPr>
          </a:p>
        </p:txBody>
      </p:sp>
      <p:sp>
        <p:nvSpPr>
          <p:cNvPr id="55" name="Rounded Rectangular Callout 54"/>
          <p:cNvSpPr/>
          <p:nvPr/>
        </p:nvSpPr>
        <p:spPr>
          <a:xfrm>
            <a:off x="10278291" y="1677688"/>
            <a:ext cx="1276350" cy="496315"/>
          </a:xfrm>
          <a:prstGeom prst="wedgeRoundRectCallout">
            <a:avLst>
              <a:gd name="adj1" fmla="val 1537"/>
              <a:gd name="adj2" fmla="val 250924"/>
              <a:gd name="adj3" fmla="val 16667"/>
            </a:avLst>
          </a:prstGeom>
          <a:solidFill>
            <a:schemeClr val="bg1"/>
          </a:solidFill>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lumMod val="75000"/>
                  </a:schemeClr>
                </a:solidFill>
                <a:latin typeface="Gill Sans MT" charset="0"/>
                <a:ea typeface="Gill Sans MT" charset="0"/>
                <a:cs typeface="Gill Sans MT" charset="0"/>
              </a:rPr>
              <a:t>Assess against a target date</a:t>
            </a:r>
            <a:endParaRPr lang="en-US" sz="1400" dirty="0">
              <a:solidFill>
                <a:schemeClr val="tx2">
                  <a:lumMod val="75000"/>
                </a:schemeClr>
              </a:solidFill>
            </a:endParaRPr>
          </a:p>
        </p:txBody>
      </p:sp>
      <p:sp>
        <p:nvSpPr>
          <p:cNvPr id="56" name="Rounded Rectangular Callout 55"/>
          <p:cNvSpPr/>
          <p:nvPr/>
        </p:nvSpPr>
        <p:spPr>
          <a:xfrm>
            <a:off x="8897166" y="2030308"/>
            <a:ext cx="1025043" cy="499477"/>
          </a:xfrm>
          <a:prstGeom prst="wedgeRoundRectCallout">
            <a:avLst>
              <a:gd name="adj1" fmla="val 112165"/>
              <a:gd name="adj2" fmla="val 284837"/>
              <a:gd name="adj3" fmla="val 16667"/>
            </a:avLst>
          </a:prstGeom>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ill Sans MT" charset="0"/>
                <a:ea typeface="Gill Sans MT" charset="0"/>
                <a:cs typeface="Gill Sans MT" charset="0"/>
              </a:rPr>
              <a:t>Scoring Area</a:t>
            </a:r>
            <a:endParaRPr lang="en-US" sz="1400" dirty="0"/>
          </a:p>
        </p:txBody>
      </p:sp>
      <p:sp>
        <p:nvSpPr>
          <p:cNvPr id="13" name="5-Point Star 6">
            <a:extLst>
              <a:ext uri="{FF2B5EF4-FFF2-40B4-BE49-F238E27FC236}">
                <a16:creationId xmlns:a16="http://schemas.microsoft.com/office/drawing/2014/main" xmlns="" id="{437BF086-22C2-44D8-AA1C-BD581BE93180}"/>
              </a:ext>
            </a:extLst>
          </p:cNvPr>
          <p:cNvSpPr/>
          <p:nvPr/>
        </p:nvSpPr>
        <p:spPr>
          <a:xfrm>
            <a:off x="11747500" y="184665"/>
            <a:ext cx="304542" cy="310635"/>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720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Taxonomy of the Index</a:t>
            </a:r>
          </a:p>
        </p:txBody>
      </p:sp>
      <p:sp>
        <p:nvSpPr>
          <p:cNvPr id="5" name="Text Placeholder 3"/>
          <p:cNvSpPr txBox="1">
            <a:spLocks noGrp="1"/>
          </p:cNvSpPr>
          <p:nvPr>
            <p:ph idx="1"/>
          </p:nvPr>
        </p:nvSpPr>
        <p:spPr>
          <a:xfrm>
            <a:off x="587846" y="1240635"/>
            <a:ext cx="7908839" cy="1707293"/>
          </a:xfrm>
          <a:prstGeom prst="rect">
            <a:avLst/>
          </a:prstGeom>
        </p:spPr>
        <p:txBody>
          <a:bodyPr/>
          <a:lstStyle>
            <a:lvl1pPr marL="257175" indent="-257175" algn="l" rtl="0" eaLnBrk="0" fontAlgn="base" hangingPunct="0">
              <a:spcBef>
                <a:spcPct val="20000"/>
              </a:spcBef>
              <a:spcAft>
                <a:spcPct val="0"/>
              </a:spcAft>
              <a:buChar char="•"/>
              <a:defRPr sz="1800">
                <a:solidFill>
                  <a:schemeClr val="tx1"/>
                </a:solidFill>
                <a:latin typeface="+mn-lt"/>
                <a:ea typeface="MS PGothic" pitchFamily="34" charset="-128"/>
                <a:cs typeface="ＭＳ Ｐゴシック"/>
              </a:defRPr>
            </a:lvl1pPr>
            <a:lvl2pPr marL="557213" indent="-214313" algn="l" rtl="0" eaLnBrk="0" fontAlgn="base" hangingPunct="0">
              <a:spcBef>
                <a:spcPct val="20000"/>
              </a:spcBef>
              <a:spcAft>
                <a:spcPct val="0"/>
              </a:spcAft>
              <a:buChar char="–"/>
              <a:defRPr sz="1500">
                <a:solidFill>
                  <a:schemeClr val="tx1"/>
                </a:solidFill>
                <a:latin typeface="+mn-lt"/>
                <a:ea typeface="MS PGothic" pitchFamily="34" charset="-128"/>
                <a:cs typeface="ＭＳ Ｐゴシック"/>
              </a:defRPr>
            </a:lvl2pPr>
            <a:lvl3pPr marL="857250" indent="-171450" algn="l" rtl="0" eaLnBrk="0" fontAlgn="base" hangingPunct="0">
              <a:spcBef>
                <a:spcPct val="20000"/>
              </a:spcBef>
              <a:spcAft>
                <a:spcPct val="0"/>
              </a:spcAft>
              <a:buChar char="•"/>
              <a:defRPr>
                <a:solidFill>
                  <a:schemeClr val="tx1"/>
                </a:solidFill>
                <a:latin typeface="+mn-lt"/>
                <a:ea typeface="MS PGothic" pitchFamily="34" charset="-128"/>
                <a:cs typeface="ＭＳ Ｐゴシック"/>
              </a:defRPr>
            </a:lvl3pPr>
            <a:lvl4pPr marL="1200150" indent="-171450" algn="l" rtl="0" eaLnBrk="0" fontAlgn="base" hangingPunct="0">
              <a:spcBef>
                <a:spcPct val="20000"/>
              </a:spcBef>
              <a:spcAft>
                <a:spcPct val="0"/>
              </a:spcAft>
              <a:buChar char="–"/>
              <a:defRPr>
                <a:solidFill>
                  <a:schemeClr val="tx1"/>
                </a:solidFill>
                <a:latin typeface="+mn-lt"/>
                <a:ea typeface="MS PGothic" pitchFamily="34" charset="-128"/>
                <a:cs typeface="ＭＳ Ｐゴシック"/>
              </a:defRPr>
            </a:lvl4pPr>
            <a:lvl5pPr marL="1543050" indent="-171450" algn="l" rtl="0" eaLnBrk="0" fontAlgn="base" hangingPunct="0">
              <a:spcBef>
                <a:spcPct val="20000"/>
              </a:spcBef>
              <a:spcAft>
                <a:spcPct val="0"/>
              </a:spcAft>
              <a:buChar char="»"/>
              <a:defRPr>
                <a:solidFill>
                  <a:schemeClr val="tx1"/>
                </a:solidFill>
                <a:latin typeface="+mn-lt"/>
                <a:ea typeface="MS PGothic" pitchFamily="34" charset="-128"/>
                <a:cs typeface="ＭＳ Ｐゴシック"/>
              </a:defRPr>
            </a:lvl5pPr>
            <a:lvl6pPr marL="1885950" indent="-171450" algn="l" rtl="0" fontAlgn="base">
              <a:spcBef>
                <a:spcPct val="20000"/>
              </a:spcBef>
              <a:spcAft>
                <a:spcPct val="0"/>
              </a:spcAft>
              <a:buChar char="»"/>
              <a:defRPr>
                <a:solidFill>
                  <a:schemeClr val="tx1"/>
                </a:solidFill>
                <a:latin typeface="+mn-lt"/>
                <a:ea typeface="+mn-ea"/>
              </a:defRPr>
            </a:lvl6pPr>
            <a:lvl7pPr marL="2228850" indent="-171450" algn="l" rtl="0" fontAlgn="base">
              <a:spcBef>
                <a:spcPct val="20000"/>
              </a:spcBef>
              <a:spcAft>
                <a:spcPct val="0"/>
              </a:spcAft>
              <a:buChar char="»"/>
              <a:defRPr>
                <a:solidFill>
                  <a:schemeClr val="tx1"/>
                </a:solidFill>
                <a:latin typeface="+mn-lt"/>
                <a:ea typeface="+mn-ea"/>
              </a:defRPr>
            </a:lvl7pPr>
            <a:lvl8pPr marL="2571750" indent="-171450" algn="l" rtl="0" fontAlgn="base">
              <a:spcBef>
                <a:spcPct val="20000"/>
              </a:spcBef>
              <a:spcAft>
                <a:spcPct val="0"/>
              </a:spcAft>
              <a:buChar char="»"/>
              <a:defRPr>
                <a:solidFill>
                  <a:schemeClr val="tx1"/>
                </a:solidFill>
                <a:latin typeface="+mn-lt"/>
                <a:ea typeface="+mn-ea"/>
              </a:defRPr>
            </a:lvl8pPr>
            <a:lvl9pPr marL="2914650" indent="-171450" algn="l" rtl="0" fontAlgn="base">
              <a:spcBef>
                <a:spcPct val="20000"/>
              </a:spcBef>
              <a:spcAft>
                <a:spcPct val="0"/>
              </a:spcAft>
              <a:buChar char="»"/>
              <a:defRPr>
                <a:solidFill>
                  <a:schemeClr val="tx1"/>
                </a:solidFill>
                <a:latin typeface="+mn-lt"/>
                <a:ea typeface="+mn-ea"/>
              </a:defRPr>
            </a:lvl9pPr>
          </a:lstStyle>
          <a:p>
            <a:pPr>
              <a:buFont typeface="Calibri" panose="020F0502020204030204" pitchFamily="34" charset="0"/>
              <a:buChar char="‒"/>
            </a:pPr>
            <a:r>
              <a:rPr lang="en-US" sz="2000" b="1" kern="0" dirty="0"/>
              <a:t>Levels (L#), </a:t>
            </a:r>
            <a:r>
              <a:rPr lang="en-US" sz="2000" kern="0" dirty="0"/>
              <a:t>Conveys a consistent theme of maturity</a:t>
            </a:r>
          </a:p>
          <a:p>
            <a:pPr>
              <a:buFont typeface="Calibri" panose="020F0502020204030204" pitchFamily="34" charset="0"/>
              <a:buChar char="‒"/>
            </a:pPr>
            <a:r>
              <a:rPr lang="en-US" sz="2000" b="1" kern="0" dirty="0"/>
              <a:t>Categories (C#), </a:t>
            </a:r>
            <a:r>
              <a:rPr lang="en-US" sz="2000" kern="0" dirty="0"/>
              <a:t>As-is and Target scores</a:t>
            </a:r>
          </a:p>
          <a:p>
            <a:pPr>
              <a:buFont typeface="Calibri" panose="020F0502020204030204" pitchFamily="34" charset="0"/>
              <a:buChar char="‒"/>
            </a:pPr>
            <a:r>
              <a:rPr lang="en-US" sz="2000" b="1" dirty="0"/>
              <a:t>Topics (C#), </a:t>
            </a:r>
            <a:r>
              <a:rPr lang="en-US" sz="2000" dirty="0"/>
              <a:t>As-is and Target scores</a:t>
            </a:r>
          </a:p>
          <a:p>
            <a:pPr>
              <a:buFont typeface="Calibri" panose="020F0502020204030204" pitchFamily="34" charset="0"/>
              <a:buChar char="‒"/>
            </a:pPr>
            <a:r>
              <a:rPr lang="en-US" sz="2000" b="1" kern="0" dirty="0"/>
              <a:t>Facets (F#), </a:t>
            </a:r>
            <a:r>
              <a:rPr lang="en-US" sz="2000" kern="0" dirty="0"/>
              <a:t>Assess As-is assertions and </a:t>
            </a:r>
          </a:p>
          <a:p>
            <a:pPr marL="1487488" indent="0">
              <a:buNone/>
            </a:pPr>
            <a:r>
              <a:rPr lang="en-US" sz="2000" kern="0" dirty="0"/>
              <a:t>describes a progression toward</a:t>
            </a:r>
          </a:p>
          <a:p>
            <a:pPr marL="1487488" indent="0">
              <a:buNone/>
            </a:pPr>
            <a:r>
              <a:rPr lang="en-US" sz="2000" kern="0" dirty="0"/>
              <a:t> a more mature state</a:t>
            </a:r>
          </a:p>
        </p:txBody>
      </p:sp>
      <p:sp>
        <p:nvSpPr>
          <p:cNvPr id="3" name="Rectangle 2"/>
          <p:cNvSpPr/>
          <p:nvPr/>
        </p:nvSpPr>
        <p:spPr>
          <a:xfrm>
            <a:off x="537881" y="4132693"/>
            <a:ext cx="3201517" cy="369332"/>
          </a:xfrm>
          <a:prstGeom prst="rect">
            <a:avLst/>
          </a:prstGeom>
        </p:spPr>
        <p:txBody>
          <a:bodyPr wrap="none">
            <a:spAutoFit/>
          </a:bodyPr>
          <a:lstStyle/>
          <a:p>
            <a:pPr fontAlgn="base">
              <a:spcBef>
                <a:spcPct val="0"/>
              </a:spcBef>
              <a:spcAft>
                <a:spcPct val="0"/>
              </a:spcAft>
            </a:pPr>
            <a:r>
              <a:rPr lang="en-US" kern="0" dirty="0">
                <a:solidFill>
                  <a:prstClr val="black"/>
                </a:solidFill>
                <a:cs typeface="Arial" charset="0"/>
              </a:rPr>
              <a:t>Reference Example: </a:t>
            </a:r>
            <a:r>
              <a:rPr lang="en-US" b="1" kern="0" dirty="0">
                <a:solidFill>
                  <a:srgbClr val="00B050"/>
                </a:solidFill>
                <a:cs typeface="Arial" charset="0"/>
              </a:rPr>
              <a:t>C1:T1:F1</a:t>
            </a:r>
            <a:r>
              <a:rPr lang="en-US" kern="0" dirty="0">
                <a:solidFill>
                  <a:srgbClr val="0070C0"/>
                </a:solidFill>
                <a:cs typeface="Arial" charset="0"/>
              </a:rPr>
              <a:t>:</a:t>
            </a:r>
            <a:r>
              <a:rPr lang="en-US" b="1" kern="0" dirty="0">
                <a:solidFill>
                  <a:srgbClr val="0070C0"/>
                </a:solidFill>
                <a:cs typeface="Arial" charset="0"/>
              </a:rPr>
              <a:t>L4</a:t>
            </a:r>
            <a:endParaRPr lang="en-US" b="1" dirty="0">
              <a:solidFill>
                <a:srgbClr val="0070C0"/>
              </a:solidFill>
              <a:cs typeface="Arial" charset="0"/>
            </a:endParaRPr>
          </a:p>
        </p:txBody>
      </p:sp>
      <p:pic>
        <p:nvPicPr>
          <p:cNvPr id="9" name="Picture 8"/>
          <p:cNvPicPr>
            <a:picLocks noChangeAspect="1"/>
          </p:cNvPicPr>
          <p:nvPr/>
        </p:nvPicPr>
        <p:blipFill rotWithShape="1">
          <a:blip r:embed="rId2"/>
          <a:srcRect t="983" b="983"/>
          <a:stretch/>
        </p:blipFill>
        <p:spPr>
          <a:xfrm>
            <a:off x="4718407" y="4537525"/>
            <a:ext cx="812347" cy="1384109"/>
          </a:xfrm>
          <a:prstGeom prst="rect">
            <a:avLst/>
          </a:prstGeom>
        </p:spPr>
      </p:pic>
      <p:sp>
        <p:nvSpPr>
          <p:cNvPr id="10" name="Rectangle 9"/>
          <p:cNvSpPr/>
          <p:nvPr/>
        </p:nvSpPr>
        <p:spPr>
          <a:xfrm>
            <a:off x="4718406" y="4562789"/>
            <a:ext cx="812347" cy="13841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11" name="Picture 10"/>
          <p:cNvPicPr>
            <a:picLocks noChangeAspect="1"/>
          </p:cNvPicPr>
          <p:nvPr/>
        </p:nvPicPr>
        <p:blipFill>
          <a:blip r:embed="rId3"/>
          <a:stretch>
            <a:fillRect/>
          </a:stretch>
        </p:blipFill>
        <p:spPr>
          <a:xfrm>
            <a:off x="689112" y="4537526"/>
            <a:ext cx="4029296" cy="1384109"/>
          </a:xfrm>
          <a:prstGeom prst="rect">
            <a:avLst/>
          </a:prstGeom>
          <a:ln w="12700">
            <a:solidFill>
              <a:schemeClr val="tx1"/>
            </a:solidFill>
          </a:ln>
        </p:spPr>
      </p:pic>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5247315" y="2332808"/>
            <a:ext cx="6652456" cy="2635341"/>
          </a:xfrm>
          <a:prstGeom prst="rect">
            <a:avLst/>
          </a:prstGeom>
        </p:spPr>
      </p:pic>
      <p:sp>
        <p:nvSpPr>
          <p:cNvPr id="6" name="Rounded Rectangle 5"/>
          <p:cNvSpPr/>
          <p:nvPr/>
        </p:nvSpPr>
        <p:spPr>
          <a:xfrm>
            <a:off x="8273667" y="2853369"/>
            <a:ext cx="3308733" cy="146399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6">
            <a:extLst>
              <a:ext uri="{FF2B5EF4-FFF2-40B4-BE49-F238E27FC236}">
                <a16:creationId xmlns:a16="http://schemas.microsoft.com/office/drawing/2014/main" xmlns="" id="{437BF086-22C2-44D8-AA1C-BD581BE93180}"/>
              </a:ext>
            </a:extLst>
          </p:cNvPr>
          <p:cNvSpPr/>
          <p:nvPr/>
        </p:nvSpPr>
        <p:spPr>
          <a:xfrm>
            <a:off x="11747500" y="184665"/>
            <a:ext cx="304542" cy="310635"/>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810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2693" y="6325818"/>
            <a:ext cx="11593568" cy="452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C1: Design Activity</a:t>
            </a:r>
          </a:p>
        </p:txBody>
      </p:sp>
      <p:sp>
        <p:nvSpPr>
          <p:cNvPr id="3" name="Content Placeholder 2"/>
          <p:cNvSpPr>
            <a:spLocks noGrp="1"/>
          </p:cNvSpPr>
          <p:nvPr>
            <p:ph idx="1"/>
          </p:nvPr>
        </p:nvSpPr>
        <p:spPr>
          <a:xfrm>
            <a:off x="613256" y="1295399"/>
            <a:ext cx="5543704" cy="5088468"/>
          </a:xfrm>
        </p:spPr>
        <p:txBody>
          <a:bodyPr/>
          <a:lstStyle/>
          <a:p>
            <a:pPr marL="0" indent="0">
              <a:buNone/>
            </a:pPr>
            <a:r>
              <a:rPr lang="en-US" sz="2800" b="1" dirty="0"/>
              <a:t>C1: Design</a:t>
            </a:r>
          </a:p>
          <a:p>
            <a:pPr marL="0" indent="0">
              <a:buNone/>
              <a:tabLst>
                <a:tab pos="457200" algn="l"/>
              </a:tabLst>
            </a:pPr>
            <a:r>
              <a:rPr lang="en-US" dirty="0"/>
              <a:t>	Activities involved in designing a product. </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r>
              <a:rPr lang="en-US" b="1" dirty="0"/>
              <a:t>Topics</a:t>
            </a:r>
            <a:r>
              <a:rPr lang="en-US" dirty="0"/>
              <a:t>:</a:t>
            </a:r>
          </a:p>
          <a:p>
            <a:pPr marL="0" indent="0">
              <a:buNone/>
            </a:pPr>
            <a:r>
              <a:rPr lang="en-US" dirty="0">
                <a:solidFill>
                  <a:srgbClr val="00B050"/>
                </a:solidFill>
              </a:rPr>
              <a:t>T1: Product Authority</a:t>
            </a:r>
          </a:p>
          <a:p>
            <a:pPr marL="0" indent="0">
              <a:buNone/>
            </a:pPr>
            <a:r>
              <a:rPr lang="en-US" dirty="0">
                <a:solidFill>
                  <a:srgbClr val="00B050"/>
                </a:solidFill>
              </a:rPr>
              <a:t>T2: Product Requirements</a:t>
            </a:r>
          </a:p>
          <a:p>
            <a:pPr marL="0" indent="0">
              <a:buNone/>
            </a:pPr>
            <a:r>
              <a:rPr lang="en-US" dirty="0">
                <a:solidFill>
                  <a:srgbClr val="00B050"/>
                </a:solidFill>
              </a:rPr>
              <a:t>T3: Product Definition Representation</a:t>
            </a:r>
          </a:p>
          <a:p>
            <a:pPr marL="0" indent="0">
              <a:buNone/>
            </a:pPr>
            <a:r>
              <a:rPr lang="en-US" dirty="0">
                <a:solidFill>
                  <a:srgbClr val="00B050"/>
                </a:solidFill>
              </a:rPr>
              <a:t>T4: Model Quality &amp; Certification</a:t>
            </a:r>
          </a:p>
          <a:p>
            <a:pPr marL="0" indent="0">
              <a:buNone/>
            </a:pPr>
            <a:r>
              <a:rPr lang="en-US" dirty="0">
                <a:solidFill>
                  <a:srgbClr val="00B050"/>
                </a:solidFill>
              </a:rPr>
              <a:t>T5: Model Derivatives</a:t>
            </a:r>
          </a:p>
          <a:p>
            <a:pPr marL="0" indent="0">
              <a:buNone/>
            </a:pPr>
            <a:r>
              <a:rPr lang="en-US" dirty="0">
                <a:solidFill>
                  <a:srgbClr val="00B050"/>
                </a:solidFill>
              </a:rPr>
              <a:t>T6: ECAD/MCAD Collaboration</a:t>
            </a:r>
          </a:p>
          <a:p>
            <a:pPr marL="0" indent="0">
              <a:buNone/>
            </a:pPr>
            <a:r>
              <a:rPr lang="en-US" dirty="0">
                <a:solidFill>
                  <a:srgbClr val="00B050"/>
                </a:solidFill>
              </a:rPr>
              <a:t>T7: Design Analysis &amp; Simulations</a:t>
            </a:r>
          </a:p>
        </p:txBody>
      </p:sp>
      <p:sp>
        <p:nvSpPr>
          <p:cNvPr id="4" name="Slide Number Placeholder 3"/>
          <p:cNvSpPr>
            <a:spLocks noGrp="1"/>
          </p:cNvSpPr>
          <p:nvPr>
            <p:ph type="sldNum" sz="quarter" idx="10"/>
          </p:nvPr>
        </p:nvSpPr>
        <p:spPr/>
        <p:txBody>
          <a:bodyPr/>
          <a:lstStyle/>
          <a:p>
            <a:pPr>
              <a:defRPr/>
            </a:pPr>
            <a:fld id="{C67A797E-2ADE-4901-BCDE-A8E6619F2DA3}" type="slidenum">
              <a:rPr lang="en-US">
                <a:solidFill>
                  <a:prstClr val="black">
                    <a:lumMod val="85000"/>
                    <a:lumOff val="15000"/>
                  </a:prstClr>
                </a:solidFill>
              </a:rPr>
              <a:pPr>
                <a:defRPr/>
              </a:pPr>
              <a:t>12</a:t>
            </a:fld>
            <a:endParaRPr lang="en-US" dirty="0">
              <a:solidFill>
                <a:prstClr val="black">
                  <a:lumMod val="85000"/>
                  <a:lumOff val="15000"/>
                </a:prstClr>
              </a:solidFill>
            </a:endParaRPr>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4515908" y="990600"/>
            <a:ext cx="7439025" cy="5943600"/>
          </a:xfrm>
          <a:prstGeom prst="rect">
            <a:avLst/>
          </a:prstGeom>
        </p:spPr>
      </p:pic>
      <p:sp>
        <p:nvSpPr>
          <p:cNvPr id="9" name="5-Point Star 6">
            <a:extLst>
              <a:ext uri="{FF2B5EF4-FFF2-40B4-BE49-F238E27FC236}">
                <a16:creationId xmlns:a16="http://schemas.microsoft.com/office/drawing/2014/main" xmlns="" id="{437BF086-22C2-44D8-AA1C-BD581BE93180}"/>
              </a:ext>
            </a:extLst>
          </p:cNvPr>
          <p:cNvSpPr/>
          <p:nvPr/>
        </p:nvSpPr>
        <p:spPr>
          <a:xfrm>
            <a:off x="11747500" y="184665"/>
            <a:ext cx="304542" cy="310635"/>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576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2693" y="6325818"/>
            <a:ext cx="11593568" cy="452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C2: Product Data Management Activity</a:t>
            </a:r>
          </a:p>
        </p:txBody>
      </p:sp>
      <p:sp>
        <p:nvSpPr>
          <p:cNvPr id="3" name="Content Placeholder 2"/>
          <p:cNvSpPr>
            <a:spLocks noGrp="1"/>
          </p:cNvSpPr>
          <p:nvPr>
            <p:ph idx="1"/>
          </p:nvPr>
        </p:nvSpPr>
        <p:spPr>
          <a:xfrm>
            <a:off x="613256" y="1295399"/>
            <a:ext cx="5467504" cy="5088468"/>
          </a:xfrm>
        </p:spPr>
        <p:txBody>
          <a:bodyPr/>
          <a:lstStyle/>
          <a:p>
            <a:pPr marL="0" indent="0">
              <a:buNone/>
            </a:pPr>
            <a:r>
              <a:rPr lang="en-US" sz="2800" b="1" dirty="0"/>
              <a:t>C2: Product Data Management</a:t>
            </a:r>
          </a:p>
          <a:p>
            <a:pPr marL="0" indent="0">
              <a:buNone/>
              <a:tabLst>
                <a:tab pos="457200" algn="l"/>
              </a:tabLst>
            </a:pPr>
            <a:r>
              <a:rPr lang="en-US" dirty="0"/>
              <a:t>	Activities that interrelate product data. </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r>
              <a:rPr lang="en-US" b="1" dirty="0"/>
              <a:t>Topics:</a:t>
            </a:r>
          </a:p>
          <a:p>
            <a:pPr marL="0" indent="0">
              <a:buNone/>
            </a:pPr>
            <a:r>
              <a:rPr lang="en-US" dirty="0">
                <a:solidFill>
                  <a:schemeClr val="accent4">
                    <a:lumMod val="75000"/>
                  </a:schemeClr>
                </a:solidFill>
              </a:rPr>
              <a:t>T1: Product Definition Authority</a:t>
            </a:r>
          </a:p>
          <a:p>
            <a:pPr marL="0" indent="0">
              <a:buNone/>
            </a:pPr>
            <a:r>
              <a:rPr lang="en-US" dirty="0">
                <a:solidFill>
                  <a:schemeClr val="accent4">
                    <a:lumMod val="75000"/>
                  </a:schemeClr>
                </a:solidFill>
              </a:rPr>
              <a:t>T2: Data Management Approach</a:t>
            </a:r>
          </a:p>
          <a:p>
            <a:pPr marL="0" indent="0">
              <a:buNone/>
            </a:pPr>
            <a:r>
              <a:rPr lang="en-US" dirty="0">
                <a:solidFill>
                  <a:schemeClr val="accent4">
                    <a:lumMod val="75000"/>
                  </a:schemeClr>
                </a:solidFill>
              </a:rPr>
              <a:t>T3: Product Definition Management</a:t>
            </a:r>
          </a:p>
          <a:p>
            <a:pPr marL="0" indent="0">
              <a:buNone/>
            </a:pPr>
            <a:r>
              <a:rPr lang="en-US" dirty="0">
                <a:solidFill>
                  <a:schemeClr val="accent4">
                    <a:lumMod val="75000"/>
                  </a:schemeClr>
                </a:solidFill>
              </a:rPr>
              <a:t>T4: Process Definition Management</a:t>
            </a:r>
          </a:p>
          <a:p>
            <a:pPr marL="0" indent="0">
              <a:buNone/>
            </a:pPr>
            <a:r>
              <a:rPr lang="en-US" dirty="0">
                <a:solidFill>
                  <a:schemeClr val="accent4">
                    <a:lumMod val="75000"/>
                  </a:schemeClr>
                </a:solidFill>
              </a:rPr>
              <a:t>T5: Bill of Materials Management</a:t>
            </a:r>
          </a:p>
          <a:p>
            <a:pPr marL="0" indent="0">
              <a:buNone/>
            </a:pPr>
            <a:r>
              <a:rPr lang="en-US" dirty="0">
                <a:solidFill>
                  <a:schemeClr val="accent4">
                    <a:lumMod val="75000"/>
                  </a:schemeClr>
                </a:solidFill>
              </a:rPr>
              <a:t>T6: Common Digital Libraries</a:t>
            </a:r>
          </a:p>
          <a:p>
            <a:pPr marL="0" indent="0">
              <a:buNone/>
            </a:pPr>
            <a:r>
              <a:rPr lang="en-US" dirty="0">
                <a:solidFill>
                  <a:schemeClr val="accent4">
                    <a:lumMod val="75000"/>
                  </a:schemeClr>
                </a:solidFill>
              </a:rPr>
              <a:t>T7: Data Records</a:t>
            </a:r>
          </a:p>
        </p:txBody>
      </p:sp>
      <p:sp>
        <p:nvSpPr>
          <p:cNvPr id="4" name="Slide Number Placeholder 3"/>
          <p:cNvSpPr>
            <a:spLocks noGrp="1"/>
          </p:cNvSpPr>
          <p:nvPr>
            <p:ph type="sldNum" sz="quarter" idx="10"/>
          </p:nvPr>
        </p:nvSpPr>
        <p:spPr/>
        <p:txBody>
          <a:bodyPr/>
          <a:lstStyle/>
          <a:p>
            <a:pPr>
              <a:defRPr/>
            </a:pPr>
            <a:fld id="{C67A797E-2ADE-4901-BCDE-A8E6619F2DA3}" type="slidenum">
              <a:rPr lang="en-US">
                <a:solidFill>
                  <a:prstClr val="black">
                    <a:lumMod val="85000"/>
                    <a:lumOff val="15000"/>
                  </a:prstClr>
                </a:solidFill>
              </a:rPr>
              <a:pPr>
                <a:defRPr/>
              </a:pPr>
              <a:t>13</a:t>
            </a:fld>
            <a:endParaRPr lang="en-US" dirty="0">
              <a:solidFill>
                <a:prstClr val="black">
                  <a:lumMod val="85000"/>
                  <a:lumOff val="15000"/>
                </a:prstClr>
              </a:solidFill>
            </a:endParaRPr>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4045924" y="1141147"/>
            <a:ext cx="7694513" cy="5396971"/>
          </a:xfrm>
          <a:prstGeom prst="rect">
            <a:avLst/>
          </a:prstGeom>
        </p:spPr>
      </p:pic>
      <p:sp>
        <p:nvSpPr>
          <p:cNvPr id="8" name="5-Point Star 6">
            <a:extLst>
              <a:ext uri="{FF2B5EF4-FFF2-40B4-BE49-F238E27FC236}">
                <a16:creationId xmlns:a16="http://schemas.microsoft.com/office/drawing/2014/main" xmlns="" id="{437BF086-22C2-44D8-AA1C-BD581BE93180}"/>
              </a:ext>
            </a:extLst>
          </p:cNvPr>
          <p:cNvSpPr/>
          <p:nvPr/>
        </p:nvSpPr>
        <p:spPr>
          <a:xfrm>
            <a:off x="11747500" y="184665"/>
            <a:ext cx="304542" cy="310635"/>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8602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9093896" y="2387187"/>
            <a:ext cx="2723461" cy="3747191"/>
          </a:xfrm>
          <a:prstGeom prst="roundRect">
            <a:avLst>
              <a:gd name="adj" fmla="val 5970"/>
            </a:avLst>
          </a:prstGeom>
          <a:solidFill>
            <a:schemeClr val="bg1">
              <a:lumMod val="75000"/>
            </a:schemeClr>
          </a:solidFill>
          <a:ln w="25400" cap="flat" cmpd="sng" algn="ctr">
            <a:solidFill>
              <a:srgbClr val="4F81BD">
                <a:shade val="50000"/>
              </a:srgbClr>
            </a:solidFill>
            <a:prstDash val="solid"/>
          </a:ln>
          <a:effectLst/>
        </p:spPr>
        <p:txBody>
          <a:bodyPr tIns="0" rtlCol="0" anchor="t" anchorCtr="0"/>
          <a:lstStyle/>
          <a:p>
            <a:pPr algn="ctr" fontAlgn="base">
              <a:spcBef>
                <a:spcPct val="0"/>
              </a:spcBef>
              <a:spcAft>
                <a:spcPct val="0"/>
              </a:spcAft>
              <a:defRPr/>
            </a:pPr>
            <a:r>
              <a:rPr lang="en-US" sz="2800" b="1" kern="0" dirty="0">
                <a:solidFill>
                  <a:srgbClr val="4C529F"/>
                </a:solidFill>
                <a:ea typeface="ＭＳ Ｐゴシック"/>
                <a:cs typeface="Arial" charset="0"/>
              </a:rPr>
              <a:t>Enterprise, </a:t>
            </a:r>
          </a:p>
          <a:p>
            <a:pPr algn="ctr" fontAlgn="base">
              <a:spcBef>
                <a:spcPct val="0"/>
              </a:spcBef>
              <a:spcAft>
                <a:spcPct val="0"/>
              </a:spcAft>
              <a:defRPr/>
            </a:pPr>
            <a:r>
              <a:rPr lang="en-US" sz="2800" b="1" kern="0" dirty="0">
                <a:solidFill>
                  <a:srgbClr val="4C529F"/>
                </a:solidFill>
                <a:ea typeface="ＭＳ Ｐゴシック"/>
                <a:cs typeface="Arial" charset="0"/>
              </a:rPr>
              <a:t>Part-Centric</a:t>
            </a:r>
          </a:p>
          <a:p>
            <a:pPr algn="ctr" fontAlgn="base">
              <a:spcBef>
                <a:spcPct val="0"/>
              </a:spcBef>
              <a:spcAft>
                <a:spcPct val="0"/>
              </a:spcAft>
              <a:defRPr/>
            </a:pPr>
            <a:r>
              <a:rPr lang="en-US" sz="2000" b="1" kern="0" dirty="0">
                <a:solidFill>
                  <a:srgbClr val="4C529F"/>
                </a:solidFill>
                <a:ea typeface="ＭＳ Ｐゴシック"/>
                <a:cs typeface="Arial" charset="0"/>
              </a:rPr>
              <a:t>(L5)</a:t>
            </a:r>
          </a:p>
          <a:p>
            <a:pPr algn="ctr" fontAlgn="base">
              <a:spcBef>
                <a:spcPct val="0"/>
              </a:spcBef>
              <a:spcAft>
                <a:spcPct val="0"/>
              </a:spcAft>
              <a:defRPr/>
            </a:pPr>
            <a:endParaRPr lang="en-US" sz="1400" kern="0" dirty="0">
              <a:solidFill>
                <a:prstClr val="white"/>
              </a:solidFill>
              <a:ea typeface="ＭＳ Ｐゴシック"/>
              <a:cs typeface="Arial" charset="0"/>
            </a:endParaRPr>
          </a:p>
        </p:txBody>
      </p:sp>
      <p:sp>
        <p:nvSpPr>
          <p:cNvPr id="14" name="Rounded Rectangle 13"/>
          <p:cNvSpPr/>
          <p:nvPr/>
        </p:nvSpPr>
        <p:spPr>
          <a:xfrm>
            <a:off x="10005352" y="3780278"/>
            <a:ext cx="897267" cy="965403"/>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err="1">
              <a:solidFill>
                <a:prstClr val="black"/>
              </a:solidFill>
            </a:endParaRPr>
          </a:p>
        </p:txBody>
      </p:sp>
      <p:sp>
        <p:nvSpPr>
          <p:cNvPr id="10" name="Rounded Rectangle 9"/>
          <p:cNvSpPr/>
          <p:nvPr/>
        </p:nvSpPr>
        <p:spPr>
          <a:xfrm>
            <a:off x="315383" y="2383409"/>
            <a:ext cx="4450299" cy="3747191"/>
          </a:xfrm>
          <a:prstGeom prst="roundRect">
            <a:avLst>
              <a:gd name="adj" fmla="val 7641"/>
            </a:avLst>
          </a:prstGeom>
          <a:solidFill>
            <a:schemeClr val="bg1">
              <a:lumMod val="95000"/>
            </a:schemeClr>
          </a:solidFill>
          <a:ln w="25400" cap="flat" cmpd="sng" algn="ctr">
            <a:solidFill>
              <a:srgbClr val="4F81BD">
                <a:shade val="50000"/>
              </a:srgbClr>
            </a:solidFill>
            <a:prstDash val="solid"/>
          </a:ln>
          <a:effectLst/>
        </p:spPr>
        <p:txBody>
          <a:bodyPr tIns="0" rtlCol="0" anchor="t" anchorCtr="0"/>
          <a:lstStyle/>
          <a:p>
            <a:pPr algn="ctr" fontAlgn="base">
              <a:spcBef>
                <a:spcPct val="0"/>
              </a:spcBef>
              <a:spcAft>
                <a:spcPct val="0"/>
              </a:spcAft>
              <a:defRPr/>
            </a:pPr>
            <a:r>
              <a:rPr lang="en-US" sz="2800" b="1" kern="0" dirty="0">
                <a:solidFill>
                  <a:srgbClr val="4CADA3"/>
                </a:solidFill>
                <a:ea typeface="ＭＳ Ｐゴシック"/>
                <a:cs typeface="Arial" charset="0"/>
              </a:rPr>
              <a:t>Product, Part-Centric </a:t>
            </a:r>
          </a:p>
          <a:p>
            <a:pPr algn="ctr" fontAlgn="base">
              <a:spcBef>
                <a:spcPct val="0"/>
              </a:spcBef>
              <a:spcAft>
                <a:spcPct val="0"/>
              </a:spcAft>
              <a:defRPr/>
            </a:pPr>
            <a:r>
              <a:rPr lang="en-US" sz="2000" b="1" kern="0" dirty="0">
                <a:solidFill>
                  <a:srgbClr val="4CADA3"/>
                </a:solidFill>
                <a:ea typeface="ＭＳ Ｐゴシック"/>
                <a:cs typeface="Arial" charset="0"/>
              </a:rPr>
              <a:t>(L3)</a:t>
            </a:r>
          </a:p>
          <a:p>
            <a:pPr algn="ctr" fontAlgn="base">
              <a:spcBef>
                <a:spcPct val="0"/>
              </a:spcBef>
              <a:spcAft>
                <a:spcPct val="0"/>
              </a:spcAft>
              <a:defRPr/>
            </a:pPr>
            <a:endParaRPr lang="en-US" sz="1867" kern="0" dirty="0">
              <a:solidFill>
                <a:prstClr val="white"/>
              </a:solidFill>
              <a:ea typeface="ＭＳ Ｐゴシック"/>
              <a:cs typeface="Arial" charset="0"/>
            </a:endParaRPr>
          </a:p>
        </p:txBody>
      </p:sp>
      <p:sp>
        <p:nvSpPr>
          <p:cNvPr id="3" name="Title 2"/>
          <p:cNvSpPr>
            <a:spLocks noGrp="1"/>
          </p:cNvSpPr>
          <p:nvPr>
            <p:ph type="title"/>
          </p:nvPr>
        </p:nvSpPr>
        <p:spPr/>
        <p:txBody>
          <a:bodyPr tIns="91440" bIns="91440"/>
          <a:lstStyle/>
          <a:p>
            <a:r>
              <a:rPr lang="en-US" sz="4267" dirty="0"/>
              <a:t>Part-Centric</a:t>
            </a:r>
          </a:p>
        </p:txBody>
      </p:sp>
      <p:sp>
        <p:nvSpPr>
          <p:cNvPr id="2" name="Text Placeholder 1"/>
          <p:cNvSpPr>
            <a:spLocks noGrp="1"/>
          </p:cNvSpPr>
          <p:nvPr>
            <p:ph idx="1"/>
          </p:nvPr>
        </p:nvSpPr>
        <p:spPr/>
        <p:txBody>
          <a:bodyPr/>
          <a:lstStyle/>
          <a:p>
            <a:r>
              <a:rPr lang="en-US" dirty="0"/>
              <a:t>The Critical Enabler for MBE Success and Business Sustainment</a:t>
            </a:r>
          </a:p>
        </p:txBody>
      </p:sp>
      <p:sp>
        <p:nvSpPr>
          <p:cNvPr id="5" name="Slide Number Placeholder 4"/>
          <p:cNvSpPr>
            <a:spLocks noGrp="1"/>
          </p:cNvSpPr>
          <p:nvPr>
            <p:ph type="sldNum" sz="quarter" idx="10"/>
          </p:nvPr>
        </p:nvSpPr>
        <p:spPr/>
        <p:txBody>
          <a:bodyPr/>
          <a:lstStyle/>
          <a:p>
            <a:fld id="{2066355A-084C-D24E-9AD2-7E4FC41EA627}" type="slidenum">
              <a:rPr lang="en-US">
                <a:solidFill>
                  <a:prstClr val="white"/>
                </a:solidFill>
              </a:rPr>
              <a:pPr/>
              <a:t>14</a:t>
            </a:fld>
            <a:endParaRPr lang="en-US" dirty="0">
              <a:solidFill>
                <a:prstClr val="white"/>
              </a:solidFill>
            </a:endParaRPr>
          </a:p>
        </p:txBody>
      </p:sp>
      <p:pic>
        <p:nvPicPr>
          <p:cNvPr id="56" name="Picture 5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4498" y="2875490"/>
            <a:ext cx="4827417" cy="3300198"/>
          </a:xfrm>
          <a:prstGeom prst="rect">
            <a:avLst/>
          </a:prstGeom>
          <a:ln>
            <a:noFill/>
          </a:ln>
        </p:spPr>
      </p:pic>
      <p:sp>
        <p:nvSpPr>
          <p:cNvPr id="58" name="Rounded Rectangle 57"/>
          <p:cNvSpPr/>
          <p:nvPr/>
        </p:nvSpPr>
        <p:spPr>
          <a:xfrm>
            <a:off x="4987611" y="2409044"/>
            <a:ext cx="3872665" cy="3747191"/>
          </a:xfrm>
          <a:prstGeom prst="roundRect">
            <a:avLst>
              <a:gd name="adj" fmla="val 5302"/>
            </a:avLst>
          </a:prstGeom>
          <a:solidFill>
            <a:schemeClr val="bg1">
              <a:lumMod val="85000"/>
            </a:schemeClr>
          </a:solidFill>
          <a:ln w="25400" cap="flat" cmpd="sng" algn="ctr">
            <a:solidFill>
              <a:srgbClr val="4F81BD">
                <a:shade val="50000"/>
              </a:srgbClr>
            </a:solidFill>
            <a:prstDash val="solid"/>
          </a:ln>
          <a:effectLst/>
        </p:spPr>
        <p:txBody>
          <a:bodyPr tIns="0" rtlCol="0" anchor="t" anchorCtr="0"/>
          <a:lstStyle/>
          <a:p>
            <a:pPr algn="ctr" fontAlgn="base">
              <a:spcBef>
                <a:spcPct val="0"/>
              </a:spcBef>
              <a:spcAft>
                <a:spcPct val="0"/>
              </a:spcAft>
              <a:defRPr/>
            </a:pPr>
            <a:r>
              <a:rPr lang="en-US" sz="2800" b="1" kern="0" dirty="0">
                <a:solidFill>
                  <a:srgbClr val="467C9F"/>
                </a:solidFill>
                <a:ea typeface="ＭＳ Ｐゴシック"/>
                <a:cs typeface="Arial" charset="0"/>
              </a:rPr>
              <a:t>Lifecycle, Part-Centric</a:t>
            </a:r>
          </a:p>
          <a:p>
            <a:pPr algn="ctr" fontAlgn="base">
              <a:spcBef>
                <a:spcPct val="0"/>
              </a:spcBef>
              <a:spcAft>
                <a:spcPct val="0"/>
              </a:spcAft>
              <a:defRPr/>
            </a:pPr>
            <a:r>
              <a:rPr lang="en-US" sz="2000" b="1" kern="0" dirty="0">
                <a:solidFill>
                  <a:srgbClr val="467C9F"/>
                </a:solidFill>
                <a:ea typeface="ＭＳ Ｐゴシック"/>
                <a:cs typeface="Arial" charset="0"/>
              </a:rPr>
              <a:t>(L4)</a:t>
            </a:r>
            <a:endParaRPr lang="en-US" sz="2000" b="1" kern="0" dirty="0">
              <a:solidFill>
                <a:srgbClr val="FFFF00"/>
              </a:solidFill>
              <a:ea typeface="ＭＳ Ｐゴシック"/>
              <a:cs typeface="Arial" charset="0"/>
            </a:endParaRPr>
          </a:p>
          <a:p>
            <a:pPr algn="ctr" fontAlgn="base">
              <a:spcBef>
                <a:spcPct val="0"/>
              </a:spcBef>
              <a:spcAft>
                <a:spcPct val="0"/>
              </a:spcAft>
              <a:defRPr/>
            </a:pPr>
            <a:endParaRPr lang="en-US" sz="1400" kern="0" dirty="0">
              <a:solidFill>
                <a:prstClr val="white"/>
              </a:solidFill>
              <a:ea typeface="ＭＳ Ｐゴシック"/>
              <a:cs typeface="Arial" charset="0"/>
            </a:endParaRPr>
          </a:p>
        </p:txBody>
      </p:sp>
      <p:pic>
        <p:nvPicPr>
          <p:cNvPr id="60"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73346" y="3218605"/>
            <a:ext cx="4265808" cy="261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684175" y="1097164"/>
            <a:ext cx="10764390" cy="1138773"/>
          </a:xfrm>
          <a:prstGeom prst="rect">
            <a:avLst/>
          </a:prstGeom>
          <a:blipFill>
            <a:blip r:embed="rId4"/>
            <a:tile tx="0" ty="0" sx="100000" sy="100000" flip="none" algn="tl"/>
          </a:blipFill>
          <a:scene3d>
            <a:camera prst="orthographicFront"/>
            <a:lightRig rig="threePt" dir="t"/>
          </a:scene3d>
          <a:sp3d>
            <a:bevelT w="152400" h="152400" prst="relaxedInset"/>
          </a:sp3d>
        </p:spPr>
        <p:txBody>
          <a:bodyPr wrap="square" lIns="91440" tIns="182880" rIns="91440" bIns="182880">
            <a:spAutoFit/>
          </a:bodyPr>
          <a:lstStyle/>
          <a:p>
            <a:pPr algn="ctr" fontAlgn="base">
              <a:spcBef>
                <a:spcPct val="0"/>
              </a:spcBef>
              <a:spcAft>
                <a:spcPct val="0"/>
              </a:spcAft>
            </a:pPr>
            <a:r>
              <a:rPr lang="en-US" sz="2500" dirty="0">
                <a:solidFill>
                  <a:srgbClr val="000000"/>
                </a:solidFill>
                <a:ea typeface="ＭＳ Ｐゴシック" charset="-128"/>
                <a:cs typeface="Arial" charset="0"/>
              </a:rPr>
              <a:t>An </a:t>
            </a:r>
            <a:r>
              <a:rPr lang="en-US" sz="2500" b="1" dirty="0">
                <a:solidFill>
                  <a:srgbClr val="000000"/>
                </a:solidFill>
                <a:ea typeface="ＭＳ Ｐゴシック" charset="-128"/>
                <a:cs typeface="Arial" charset="0"/>
              </a:rPr>
              <a:t>organizing principle </a:t>
            </a:r>
            <a:r>
              <a:rPr lang="en-US" sz="2500" dirty="0">
                <a:solidFill>
                  <a:srgbClr val="000000"/>
                </a:solidFill>
                <a:ea typeface="ＭＳ Ｐゴシック" charset="-128"/>
                <a:cs typeface="Arial" charset="0"/>
              </a:rPr>
              <a:t>that enables </a:t>
            </a:r>
            <a:r>
              <a:rPr lang="en-US" sz="2500" b="1" dirty="0">
                <a:solidFill>
                  <a:srgbClr val="000000"/>
                </a:solidFill>
                <a:ea typeface="ＭＳ Ｐゴシック" charset="-128"/>
                <a:cs typeface="Arial" charset="0"/>
              </a:rPr>
              <a:t>product data management </a:t>
            </a:r>
            <a:r>
              <a:rPr lang="en-US" sz="2500" dirty="0">
                <a:solidFill>
                  <a:srgbClr val="000000"/>
                </a:solidFill>
                <a:ea typeface="ＭＳ Ｐゴシック" charset="-128"/>
                <a:cs typeface="Arial" charset="0"/>
              </a:rPr>
              <a:t>to relate all </a:t>
            </a:r>
            <a:r>
              <a:rPr lang="en-US" sz="2500" b="1" dirty="0">
                <a:solidFill>
                  <a:srgbClr val="000000"/>
                </a:solidFill>
                <a:ea typeface="ＭＳ Ｐゴシック" charset="-128"/>
                <a:cs typeface="Arial" charset="0"/>
              </a:rPr>
              <a:t>product lifecycle data </a:t>
            </a:r>
            <a:r>
              <a:rPr lang="en-US" sz="2500" dirty="0">
                <a:solidFill>
                  <a:srgbClr val="000000"/>
                </a:solidFill>
                <a:ea typeface="ＭＳ Ｐゴシック" charset="-128"/>
                <a:cs typeface="Arial" charset="0"/>
              </a:rPr>
              <a:t>to a </a:t>
            </a:r>
            <a:r>
              <a:rPr lang="en-US" sz="2500" b="1" dirty="0">
                <a:solidFill>
                  <a:srgbClr val="000000"/>
                </a:solidFill>
                <a:ea typeface="ＭＳ Ｐゴシック" charset="-128"/>
                <a:cs typeface="Arial" charset="0"/>
              </a:rPr>
              <a:t>single point of reference.</a:t>
            </a:r>
            <a:endParaRPr lang="en-US" sz="2500" b="1" dirty="0">
              <a:solidFill>
                <a:srgbClr val="000000"/>
              </a:solidFill>
              <a:cs typeface="Arial"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8716" y="4082708"/>
            <a:ext cx="433819" cy="433819"/>
          </a:xfrm>
          <a:prstGeom prst="rect">
            <a:avLst/>
          </a:prstGeom>
        </p:spPr>
      </p:pic>
      <p:sp>
        <p:nvSpPr>
          <p:cNvPr id="11" name="Up-Down Arrow 10"/>
          <p:cNvSpPr/>
          <p:nvPr/>
        </p:nvSpPr>
        <p:spPr>
          <a:xfrm rot="2556079">
            <a:off x="9673133" y="4264801"/>
            <a:ext cx="325677" cy="782395"/>
          </a:xfrm>
          <a:prstGeom prst="upDownArrow">
            <a:avLst/>
          </a:prstGeom>
          <a:solidFill>
            <a:srgbClr val="4C5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err="1">
              <a:solidFill>
                <a:prstClr val="black"/>
              </a:solidFill>
            </a:endParaRPr>
          </a:p>
        </p:txBody>
      </p:sp>
      <p:sp>
        <p:nvSpPr>
          <p:cNvPr id="17" name="Up-Down Arrow 16"/>
          <p:cNvSpPr/>
          <p:nvPr/>
        </p:nvSpPr>
        <p:spPr>
          <a:xfrm rot="1580852">
            <a:off x="9946351" y="4553802"/>
            <a:ext cx="325677" cy="782395"/>
          </a:xfrm>
          <a:prstGeom prst="upDownArrow">
            <a:avLst/>
          </a:prstGeom>
          <a:solidFill>
            <a:srgbClr val="4C5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err="1">
              <a:solidFill>
                <a:prstClr val="black"/>
              </a:solidFill>
            </a:endParaRPr>
          </a:p>
        </p:txBody>
      </p:sp>
      <p:sp>
        <p:nvSpPr>
          <p:cNvPr id="18" name="Up-Down Arrow 17"/>
          <p:cNvSpPr/>
          <p:nvPr/>
        </p:nvSpPr>
        <p:spPr>
          <a:xfrm>
            <a:off x="10329108" y="4780474"/>
            <a:ext cx="325677" cy="782395"/>
          </a:xfrm>
          <a:prstGeom prst="upDownArrow">
            <a:avLst/>
          </a:prstGeom>
          <a:solidFill>
            <a:srgbClr val="4C5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err="1">
              <a:solidFill>
                <a:prstClr val="black"/>
              </a:solidFill>
            </a:endParaRPr>
          </a:p>
        </p:txBody>
      </p:sp>
      <p:sp>
        <p:nvSpPr>
          <p:cNvPr id="19" name="Up-Down Arrow 18"/>
          <p:cNvSpPr/>
          <p:nvPr/>
        </p:nvSpPr>
        <p:spPr>
          <a:xfrm rot="19814437">
            <a:off x="10682152" y="4546419"/>
            <a:ext cx="325677" cy="782395"/>
          </a:xfrm>
          <a:prstGeom prst="upDownArrow">
            <a:avLst/>
          </a:prstGeom>
          <a:solidFill>
            <a:srgbClr val="4C5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err="1">
              <a:solidFill>
                <a:prstClr val="black"/>
              </a:solidFill>
            </a:endParaRPr>
          </a:p>
        </p:txBody>
      </p:sp>
      <p:sp>
        <p:nvSpPr>
          <p:cNvPr id="20" name="Up-Down Arrow 19"/>
          <p:cNvSpPr/>
          <p:nvPr/>
        </p:nvSpPr>
        <p:spPr>
          <a:xfrm rot="18950687">
            <a:off x="10896386" y="4279504"/>
            <a:ext cx="325677" cy="782395"/>
          </a:xfrm>
          <a:prstGeom prst="upDownArrow">
            <a:avLst/>
          </a:prstGeom>
          <a:solidFill>
            <a:srgbClr val="4C5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err="1">
              <a:solidFill>
                <a:prstClr val="black"/>
              </a:solidFill>
            </a:endParaRPr>
          </a:p>
        </p:txBody>
      </p:sp>
      <p:sp>
        <p:nvSpPr>
          <p:cNvPr id="13" name="TextBox 12"/>
          <p:cNvSpPr txBox="1"/>
          <p:nvPr/>
        </p:nvSpPr>
        <p:spPr>
          <a:xfrm>
            <a:off x="10030681" y="5591422"/>
            <a:ext cx="914400" cy="179516"/>
          </a:xfrm>
          <a:prstGeom prst="rect">
            <a:avLst/>
          </a:prstGeom>
          <a:noFill/>
        </p:spPr>
        <p:txBody>
          <a:bodyPr wrap="none" lIns="0" tIns="0" rIns="0" bIns="0" rtlCol="0">
            <a:noAutofit/>
          </a:bodyPr>
          <a:lstStyle/>
          <a:p>
            <a:pPr algn="ctr" fontAlgn="base">
              <a:spcBef>
                <a:spcPct val="0"/>
              </a:spcBef>
              <a:spcAft>
                <a:spcPct val="0"/>
              </a:spcAft>
            </a:pPr>
            <a:r>
              <a:rPr lang="en-US" b="1" dirty="0">
                <a:solidFill>
                  <a:prstClr val="black"/>
                </a:solidFill>
                <a:cs typeface="Arial" charset="0"/>
              </a:rPr>
              <a:t>KC</a:t>
            </a:r>
          </a:p>
        </p:txBody>
      </p:sp>
      <p:sp>
        <p:nvSpPr>
          <p:cNvPr id="22" name="TextBox 21"/>
          <p:cNvSpPr txBox="1"/>
          <p:nvPr/>
        </p:nvSpPr>
        <p:spPr>
          <a:xfrm>
            <a:off x="9210670" y="4952705"/>
            <a:ext cx="359922" cy="275262"/>
          </a:xfrm>
          <a:prstGeom prst="rect">
            <a:avLst/>
          </a:prstGeom>
          <a:noFill/>
        </p:spPr>
        <p:txBody>
          <a:bodyPr wrap="none" lIns="0" tIns="0" rIns="0" bIns="0" rtlCol="0">
            <a:noAutofit/>
          </a:bodyPr>
          <a:lstStyle/>
          <a:p>
            <a:pPr fontAlgn="base">
              <a:spcBef>
                <a:spcPct val="0"/>
              </a:spcBef>
              <a:spcAft>
                <a:spcPct val="0"/>
              </a:spcAft>
            </a:pPr>
            <a:r>
              <a:rPr lang="en-US" b="1" dirty="0">
                <a:solidFill>
                  <a:prstClr val="black"/>
                </a:solidFill>
                <a:cs typeface="Arial" charset="0"/>
              </a:rPr>
              <a:t>SA</a:t>
            </a:r>
          </a:p>
        </p:txBody>
      </p:sp>
      <p:sp>
        <p:nvSpPr>
          <p:cNvPr id="23" name="TextBox 22"/>
          <p:cNvSpPr txBox="1"/>
          <p:nvPr/>
        </p:nvSpPr>
        <p:spPr>
          <a:xfrm>
            <a:off x="10232292" y="3827183"/>
            <a:ext cx="486503" cy="225136"/>
          </a:xfrm>
          <a:prstGeom prst="rect">
            <a:avLst/>
          </a:prstGeom>
          <a:noFill/>
        </p:spPr>
        <p:txBody>
          <a:bodyPr wrap="none" lIns="0" tIns="0" rIns="0" bIns="0" rtlCol="0">
            <a:noAutofit/>
          </a:bodyPr>
          <a:lstStyle/>
          <a:p>
            <a:pPr fontAlgn="base">
              <a:spcBef>
                <a:spcPct val="0"/>
              </a:spcBef>
              <a:spcAft>
                <a:spcPct val="0"/>
              </a:spcAft>
            </a:pPr>
            <a:r>
              <a:rPr lang="en-US" b="1" dirty="0">
                <a:solidFill>
                  <a:prstClr val="black"/>
                </a:solidFill>
                <a:cs typeface="Arial" charset="0"/>
              </a:rPr>
              <a:t>NSE</a:t>
            </a:r>
          </a:p>
        </p:txBody>
      </p:sp>
      <p:sp>
        <p:nvSpPr>
          <p:cNvPr id="25" name="TextBox 24"/>
          <p:cNvSpPr txBox="1"/>
          <p:nvPr/>
        </p:nvSpPr>
        <p:spPr>
          <a:xfrm>
            <a:off x="11029122" y="5392842"/>
            <a:ext cx="359922" cy="275262"/>
          </a:xfrm>
          <a:prstGeom prst="rect">
            <a:avLst/>
          </a:prstGeom>
          <a:noFill/>
        </p:spPr>
        <p:txBody>
          <a:bodyPr wrap="none" lIns="0" tIns="0" rIns="0" bIns="0" rtlCol="0">
            <a:noAutofit/>
          </a:bodyPr>
          <a:lstStyle/>
          <a:p>
            <a:pPr fontAlgn="base">
              <a:spcBef>
                <a:spcPct val="0"/>
              </a:spcBef>
              <a:spcAft>
                <a:spcPct val="0"/>
              </a:spcAft>
            </a:pPr>
            <a:r>
              <a:rPr lang="en-US" b="1" dirty="0">
                <a:solidFill>
                  <a:prstClr val="black"/>
                </a:solidFill>
                <a:cs typeface="Arial" charset="0"/>
              </a:rPr>
              <a:t>LA</a:t>
            </a:r>
          </a:p>
        </p:txBody>
      </p:sp>
      <p:sp>
        <p:nvSpPr>
          <p:cNvPr id="26" name="TextBox 25"/>
          <p:cNvSpPr txBox="1"/>
          <p:nvPr/>
        </p:nvSpPr>
        <p:spPr>
          <a:xfrm>
            <a:off x="9586825" y="5382348"/>
            <a:ext cx="359922" cy="275262"/>
          </a:xfrm>
          <a:prstGeom prst="rect">
            <a:avLst/>
          </a:prstGeom>
          <a:noFill/>
        </p:spPr>
        <p:txBody>
          <a:bodyPr wrap="none" lIns="0" tIns="0" rIns="0" bIns="0" rtlCol="0">
            <a:noAutofit/>
          </a:bodyPr>
          <a:lstStyle/>
          <a:p>
            <a:pPr fontAlgn="base">
              <a:spcBef>
                <a:spcPct val="0"/>
              </a:spcBef>
              <a:spcAft>
                <a:spcPct val="0"/>
              </a:spcAft>
            </a:pPr>
            <a:r>
              <a:rPr lang="en-US" b="1" dirty="0">
                <a:solidFill>
                  <a:prstClr val="black"/>
                </a:solidFill>
                <a:cs typeface="Arial" charset="0"/>
              </a:rPr>
              <a:t>SL</a:t>
            </a:r>
          </a:p>
        </p:txBody>
      </p:sp>
      <p:sp>
        <p:nvSpPr>
          <p:cNvPr id="27" name="TextBox 26"/>
          <p:cNvSpPr txBox="1"/>
          <p:nvPr/>
        </p:nvSpPr>
        <p:spPr>
          <a:xfrm>
            <a:off x="11283703" y="4986276"/>
            <a:ext cx="359922" cy="275262"/>
          </a:xfrm>
          <a:prstGeom prst="rect">
            <a:avLst/>
          </a:prstGeom>
          <a:noFill/>
        </p:spPr>
        <p:txBody>
          <a:bodyPr wrap="none" lIns="0" tIns="0" rIns="0" bIns="0" rtlCol="0">
            <a:noAutofit/>
          </a:bodyPr>
          <a:lstStyle/>
          <a:p>
            <a:pPr fontAlgn="base">
              <a:spcBef>
                <a:spcPct val="0"/>
              </a:spcBef>
              <a:spcAft>
                <a:spcPct val="0"/>
              </a:spcAft>
            </a:pPr>
            <a:r>
              <a:rPr lang="en-US" b="1" dirty="0">
                <a:solidFill>
                  <a:prstClr val="black"/>
                </a:solidFill>
                <a:cs typeface="Arial" charset="0"/>
              </a:rPr>
              <a:t>LL</a:t>
            </a:r>
          </a:p>
        </p:txBody>
      </p:sp>
      <p:sp>
        <p:nvSpPr>
          <p:cNvPr id="4" name="Rectangle 3"/>
          <p:cNvSpPr/>
          <p:nvPr/>
        </p:nvSpPr>
        <p:spPr>
          <a:xfrm>
            <a:off x="3168718" y="6144261"/>
            <a:ext cx="5795304" cy="369332"/>
          </a:xfrm>
          <a:prstGeom prst="rect">
            <a:avLst/>
          </a:prstGeom>
        </p:spPr>
        <p:txBody>
          <a:bodyPr wrap="none">
            <a:spAutoFit/>
          </a:bodyPr>
          <a:lstStyle/>
          <a:p>
            <a:r>
              <a:rPr lang="en-US" dirty="0"/>
              <a:t>A critical enabler for MBE success and business sustainment</a:t>
            </a:r>
          </a:p>
        </p:txBody>
      </p:sp>
      <p:sp>
        <p:nvSpPr>
          <p:cNvPr id="28" name="5-Point Star 6">
            <a:extLst>
              <a:ext uri="{FF2B5EF4-FFF2-40B4-BE49-F238E27FC236}">
                <a16:creationId xmlns:a16="http://schemas.microsoft.com/office/drawing/2014/main" xmlns="" id="{437BF086-22C2-44D8-AA1C-BD581BE93180}"/>
              </a:ext>
            </a:extLst>
          </p:cNvPr>
          <p:cNvSpPr/>
          <p:nvPr/>
        </p:nvSpPr>
        <p:spPr>
          <a:xfrm>
            <a:off x="11747500" y="184665"/>
            <a:ext cx="304542" cy="310635"/>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Up-Down Arrow 28"/>
          <p:cNvSpPr/>
          <p:nvPr/>
        </p:nvSpPr>
        <p:spPr>
          <a:xfrm rot="18704425">
            <a:off x="6052518" y="3453545"/>
            <a:ext cx="275422" cy="75078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6"/>
          <a:stretch>
            <a:fillRect/>
          </a:stretch>
        </p:blipFill>
        <p:spPr>
          <a:xfrm>
            <a:off x="5519792" y="3379953"/>
            <a:ext cx="333333" cy="228571"/>
          </a:xfrm>
          <a:prstGeom prst="rect">
            <a:avLst/>
          </a:prstGeom>
        </p:spPr>
      </p:pic>
      <p:sp>
        <p:nvSpPr>
          <p:cNvPr id="31" name="TextBox 30"/>
          <p:cNvSpPr txBox="1"/>
          <p:nvPr/>
        </p:nvSpPr>
        <p:spPr>
          <a:xfrm>
            <a:off x="5189579" y="3162595"/>
            <a:ext cx="335348" cy="261610"/>
          </a:xfrm>
          <a:prstGeom prst="rect">
            <a:avLst/>
          </a:prstGeom>
          <a:noFill/>
        </p:spPr>
        <p:txBody>
          <a:bodyPr wrap="none" rtlCol="0">
            <a:spAutoFit/>
          </a:bodyPr>
          <a:lstStyle/>
          <a:p>
            <a:r>
              <a:rPr lang="en-US" sz="1100" dirty="0" smtClean="0"/>
              <a:t>XR</a:t>
            </a:r>
            <a:endParaRPr lang="en-US" dirty="0"/>
          </a:p>
        </p:txBody>
      </p:sp>
    </p:spTree>
    <p:extLst>
      <p:ext uri="{BB962C8B-B14F-4D97-AF65-F5344CB8AC3E}">
        <p14:creationId xmlns:p14="http://schemas.microsoft.com/office/powerpoint/2010/main" val="3736401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2693" y="6325818"/>
            <a:ext cx="11593568" cy="452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C3: Manufacturing Activity</a:t>
            </a:r>
          </a:p>
        </p:txBody>
      </p:sp>
      <p:sp>
        <p:nvSpPr>
          <p:cNvPr id="3" name="Content Placeholder 2"/>
          <p:cNvSpPr>
            <a:spLocks noGrp="1"/>
          </p:cNvSpPr>
          <p:nvPr>
            <p:ph idx="1"/>
          </p:nvPr>
        </p:nvSpPr>
        <p:spPr>
          <a:xfrm>
            <a:off x="613256" y="1295399"/>
            <a:ext cx="5574184" cy="5088468"/>
          </a:xfrm>
        </p:spPr>
        <p:txBody>
          <a:bodyPr/>
          <a:lstStyle/>
          <a:p>
            <a:pPr marL="0" indent="0">
              <a:buNone/>
            </a:pPr>
            <a:r>
              <a:rPr lang="en-US" sz="2800" b="1" dirty="0"/>
              <a:t>C3: Manufacturing</a:t>
            </a:r>
          </a:p>
          <a:p>
            <a:pPr marL="0" indent="0">
              <a:buNone/>
              <a:tabLst>
                <a:tab pos="457200" algn="l"/>
              </a:tabLst>
            </a:pPr>
            <a:r>
              <a:rPr lang="en-US" dirty="0"/>
              <a:t>	Activities involved in realizing a product. </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r>
              <a:rPr lang="en-US" b="1" dirty="0"/>
              <a:t>Topic:</a:t>
            </a:r>
          </a:p>
          <a:p>
            <a:pPr marL="0" indent="0">
              <a:buNone/>
            </a:pPr>
            <a:r>
              <a:rPr lang="en-US" dirty="0">
                <a:solidFill>
                  <a:schemeClr val="accent2">
                    <a:lumMod val="75000"/>
                  </a:schemeClr>
                </a:solidFill>
              </a:rPr>
              <a:t>T1: Manufacturing Process Definition</a:t>
            </a:r>
          </a:p>
          <a:p>
            <a:pPr marL="0" indent="0">
              <a:buNone/>
            </a:pPr>
            <a:r>
              <a:rPr lang="en-US" dirty="0">
                <a:solidFill>
                  <a:schemeClr val="accent2">
                    <a:lumMod val="75000"/>
                  </a:schemeClr>
                </a:solidFill>
              </a:rPr>
              <a:t>T2: Tooling Definition &amp; Realization</a:t>
            </a:r>
          </a:p>
          <a:p>
            <a:pPr marL="0" indent="0">
              <a:buNone/>
            </a:pPr>
            <a:r>
              <a:rPr lang="en-US" dirty="0">
                <a:solidFill>
                  <a:schemeClr val="accent2">
                    <a:lumMod val="75000"/>
                  </a:schemeClr>
                </a:solidFill>
              </a:rPr>
              <a:t>T3: Manufacturing Process Instructions</a:t>
            </a:r>
          </a:p>
          <a:p>
            <a:pPr marL="0" indent="0">
              <a:buNone/>
            </a:pPr>
            <a:r>
              <a:rPr lang="en-US" dirty="0">
                <a:solidFill>
                  <a:schemeClr val="accent2">
                    <a:lumMod val="75000"/>
                  </a:schemeClr>
                </a:solidFill>
              </a:rPr>
              <a:t>T4: Manufacturing Code Generation</a:t>
            </a:r>
          </a:p>
          <a:p>
            <a:pPr marL="0" indent="0">
              <a:buNone/>
            </a:pPr>
            <a:r>
              <a:rPr lang="en-US" dirty="0">
                <a:solidFill>
                  <a:schemeClr val="accent2">
                    <a:lumMod val="75000"/>
                  </a:schemeClr>
                </a:solidFill>
              </a:rPr>
              <a:t>T5: Manufacturing Analysis &amp; Simulation</a:t>
            </a:r>
          </a:p>
          <a:p>
            <a:pPr marL="0" indent="0">
              <a:buNone/>
            </a:pPr>
            <a:r>
              <a:rPr lang="en-US" dirty="0">
                <a:solidFill>
                  <a:schemeClr val="accent2">
                    <a:lumMod val="75000"/>
                  </a:schemeClr>
                </a:solidFill>
              </a:rPr>
              <a:t>T6: Manufacturing Operations</a:t>
            </a:r>
          </a:p>
          <a:p>
            <a:pPr marL="0" indent="0">
              <a:buNone/>
            </a:pPr>
            <a:r>
              <a:rPr lang="en-US" dirty="0">
                <a:solidFill>
                  <a:schemeClr val="accent2">
                    <a:lumMod val="75000"/>
                  </a:schemeClr>
                </a:solidFill>
              </a:rPr>
              <a:t>T7: Product Procurement</a:t>
            </a:r>
          </a:p>
        </p:txBody>
      </p:sp>
      <p:sp>
        <p:nvSpPr>
          <p:cNvPr id="4" name="Slide Number Placeholder 3"/>
          <p:cNvSpPr>
            <a:spLocks noGrp="1"/>
          </p:cNvSpPr>
          <p:nvPr>
            <p:ph type="sldNum" sz="quarter" idx="10"/>
          </p:nvPr>
        </p:nvSpPr>
        <p:spPr/>
        <p:txBody>
          <a:bodyPr/>
          <a:lstStyle/>
          <a:p>
            <a:pPr>
              <a:defRPr/>
            </a:pPr>
            <a:fld id="{C67A797E-2ADE-4901-BCDE-A8E6619F2DA3}" type="slidenum">
              <a:rPr lang="en-US">
                <a:solidFill>
                  <a:prstClr val="black">
                    <a:lumMod val="85000"/>
                    <a:lumOff val="15000"/>
                  </a:prstClr>
                </a:solidFill>
              </a:rPr>
              <a:pPr>
                <a:defRPr/>
              </a:pPr>
              <a:t>15</a:t>
            </a:fld>
            <a:endParaRPr lang="en-US" dirty="0">
              <a:solidFill>
                <a:prstClr val="black">
                  <a:lumMod val="85000"/>
                  <a:lumOff val="15000"/>
                </a:prstClr>
              </a:solidFill>
            </a:endParaRPr>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4516755" y="1131258"/>
            <a:ext cx="7675245" cy="5561642"/>
          </a:xfrm>
          <a:prstGeom prst="rect">
            <a:avLst/>
          </a:prstGeom>
        </p:spPr>
      </p:pic>
      <p:sp>
        <p:nvSpPr>
          <p:cNvPr id="8" name="5-Point Star 6">
            <a:extLst>
              <a:ext uri="{FF2B5EF4-FFF2-40B4-BE49-F238E27FC236}">
                <a16:creationId xmlns:a16="http://schemas.microsoft.com/office/drawing/2014/main" xmlns="" id="{437BF086-22C2-44D8-AA1C-BD581BE93180}"/>
              </a:ext>
            </a:extLst>
          </p:cNvPr>
          <p:cNvSpPr/>
          <p:nvPr/>
        </p:nvSpPr>
        <p:spPr>
          <a:xfrm>
            <a:off x="11747500" y="184665"/>
            <a:ext cx="304542" cy="310635"/>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7974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2693" y="6325818"/>
            <a:ext cx="11593568" cy="452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C4: Quality Activity</a:t>
            </a:r>
          </a:p>
        </p:txBody>
      </p:sp>
      <p:sp>
        <p:nvSpPr>
          <p:cNvPr id="3" name="Content Placeholder 2"/>
          <p:cNvSpPr>
            <a:spLocks noGrp="1"/>
          </p:cNvSpPr>
          <p:nvPr>
            <p:ph idx="1"/>
          </p:nvPr>
        </p:nvSpPr>
        <p:spPr>
          <a:xfrm>
            <a:off x="613256" y="1295399"/>
            <a:ext cx="5574184" cy="5088468"/>
          </a:xfrm>
        </p:spPr>
        <p:txBody>
          <a:bodyPr/>
          <a:lstStyle/>
          <a:p>
            <a:pPr marL="0" indent="0">
              <a:buNone/>
            </a:pPr>
            <a:r>
              <a:rPr lang="en-US" sz="2800" b="1" dirty="0"/>
              <a:t>C4: Quality</a:t>
            </a:r>
          </a:p>
          <a:p>
            <a:pPr marL="457200" indent="0">
              <a:buNone/>
              <a:tabLst>
                <a:tab pos="457200" algn="l"/>
              </a:tabLst>
            </a:pPr>
            <a:r>
              <a:rPr lang="en-US" dirty="0"/>
              <a:t>Activities involved in manufacturing verification, testing, inspection, and product acceptance. </a:t>
            </a:r>
          </a:p>
          <a:p>
            <a:pPr marL="0" indent="0">
              <a:buNone/>
            </a:pPr>
            <a:endParaRPr lang="en-US" b="1" dirty="0"/>
          </a:p>
          <a:p>
            <a:pPr marL="0" indent="0">
              <a:buNone/>
            </a:pPr>
            <a:endParaRPr lang="en-US" b="1" dirty="0"/>
          </a:p>
          <a:p>
            <a:pPr marL="0" indent="0">
              <a:buNone/>
            </a:pPr>
            <a:r>
              <a:rPr lang="en-US" b="1" dirty="0"/>
              <a:t>Topic:</a:t>
            </a:r>
          </a:p>
          <a:p>
            <a:pPr marL="0" indent="0">
              <a:buNone/>
            </a:pPr>
            <a:r>
              <a:rPr lang="en-US" dirty="0">
                <a:solidFill>
                  <a:srgbClr val="0070C0"/>
                </a:solidFill>
              </a:rPr>
              <a:t>T1: Quality Process Definition</a:t>
            </a:r>
          </a:p>
          <a:p>
            <a:pPr marL="0" indent="0">
              <a:buNone/>
            </a:pPr>
            <a:r>
              <a:rPr lang="en-US" dirty="0">
                <a:solidFill>
                  <a:srgbClr val="0070C0"/>
                </a:solidFill>
              </a:rPr>
              <a:t>T2: Quality Product Characteristics &amp; </a:t>
            </a:r>
            <a:r>
              <a:rPr lang="en-US" dirty="0" err="1">
                <a:solidFill>
                  <a:srgbClr val="0070C0"/>
                </a:solidFill>
              </a:rPr>
              <a:t>BoC</a:t>
            </a:r>
            <a:endParaRPr lang="en-US" dirty="0">
              <a:solidFill>
                <a:srgbClr val="0070C0"/>
              </a:solidFill>
            </a:endParaRPr>
          </a:p>
          <a:p>
            <a:pPr marL="0" indent="0">
              <a:buNone/>
            </a:pPr>
            <a:r>
              <a:rPr lang="en-US" dirty="0">
                <a:solidFill>
                  <a:srgbClr val="0070C0"/>
                </a:solidFill>
              </a:rPr>
              <a:t>T3: Quality Process Instructions</a:t>
            </a:r>
          </a:p>
          <a:p>
            <a:pPr marL="0" indent="0">
              <a:buNone/>
            </a:pPr>
            <a:r>
              <a:rPr lang="en-US" dirty="0">
                <a:solidFill>
                  <a:srgbClr val="0070C0"/>
                </a:solidFill>
              </a:rPr>
              <a:t>T4: Inspection Code Generation</a:t>
            </a:r>
          </a:p>
          <a:p>
            <a:pPr marL="0" indent="0">
              <a:buNone/>
            </a:pPr>
            <a:r>
              <a:rPr lang="en-US" dirty="0">
                <a:solidFill>
                  <a:srgbClr val="0070C0"/>
                </a:solidFill>
              </a:rPr>
              <a:t>T5: Quality Results Management &amp; Analysis</a:t>
            </a:r>
          </a:p>
          <a:p>
            <a:pPr marL="0" indent="0">
              <a:buNone/>
            </a:pPr>
            <a:r>
              <a:rPr lang="en-US" dirty="0">
                <a:solidFill>
                  <a:srgbClr val="0070C0"/>
                </a:solidFill>
              </a:rPr>
              <a:t>T6: Test Equipment Definition &amp; Realization</a:t>
            </a:r>
          </a:p>
          <a:p>
            <a:pPr marL="0" indent="0">
              <a:buNone/>
            </a:pPr>
            <a:r>
              <a:rPr lang="en-US" dirty="0">
                <a:solidFill>
                  <a:srgbClr val="0070C0"/>
                </a:solidFill>
              </a:rPr>
              <a:t>T7: Inspection Operations</a:t>
            </a:r>
          </a:p>
        </p:txBody>
      </p:sp>
      <p:sp>
        <p:nvSpPr>
          <p:cNvPr id="4" name="Slide Number Placeholder 3"/>
          <p:cNvSpPr>
            <a:spLocks noGrp="1"/>
          </p:cNvSpPr>
          <p:nvPr>
            <p:ph type="sldNum" sz="quarter" idx="10"/>
          </p:nvPr>
        </p:nvSpPr>
        <p:spPr/>
        <p:txBody>
          <a:bodyPr/>
          <a:lstStyle/>
          <a:p>
            <a:pPr>
              <a:defRPr/>
            </a:pPr>
            <a:fld id="{C67A797E-2ADE-4901-BCDE-A8E6619F2DA3}" type="slidenum">
              <a:rPr lang="en-US">
                <a:solidFill>
                  <a:prstClr val="black">
                    <a:lumMod val="85000"/>
                    <a:lumOff val="15000"/>
                  </a:prstClr>
                </a:solidFill>
              </a:rPr>
              <a:pPr>
                <a:defRPr/>
              </a:pPr>
              <a:t>16</a:t>
            </a:fld>
            <a:endParaRPr lang="en-US" dirty="0">
              <a:solidFill>
                <a:prstClr val="black">
                  <a:lumMod val="85000"/>
                  <a:lumOff val="15000"/>
                </a:prstClr>
              </a:solidFill>
            </a:endParaRPr>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4800600" y="1077383"/>
            <a:ext cx="7391400" cy="5524500"/>
          </a:xfrm>
          <a:prstGeom prst="rect">
            <a:avLst/>
          </a:prstGeom>
        </p:spPr>
      </p:pic>
      <p:sp>
        <p:nvSpPr>
          <p:cNvPr id="8" name="5-Point Star 6">
            <a:extLst>
              <a:ext uri="{FF2B5EF4-FFF2-40B4-BE49-F238E27FC236}">
                <a16:creationId xmlns:a16="http://schemas.microsoft.com/office/drawing/2014/main" xmlns="" id="{437BF086-22C2-44D8-AA1C-BD581BE93180}"/>
              </a:ext>
            </a:extLst>
          </p:cNvPr>
          <p:cNvSpPr/>
          <p:nvPr/>
        </p:nvSpPr>
        <p:spPr>
          <a:xfrm>
            <a:off x="11747500" y="184665"/>
            <a:ext cx="304542" cy="310635"/>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200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2693" y="6325818"/>
            <a:ext cx="11593568" cy="452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C5: Enterprise Enabling Activity</a:t>
            </a:r>
          </a:p>
        </p:txBody>
      </p:sp>
      <p:sp>
        <p:nvSpPr>
          <p:cNvPr id="3" name="Content Placeholder 2"/>
          <p:cNvSpPr>
            <a:spLocks noGrp="1"/>
          </p:cNvSpPr>
          <p:nvPr>
            <p:ph idx="1"/>
          </p:nvPr>
        </p:nvSpPr>
        <p:spPr>
          <a:xfrm>
            <a:off x="613256" y="1295399"/>
            <a:ext cx="5437024" cy="5088468"/>
          </a:xfrm>
        </p:spPr>
        <p:txBody>
          <a:bodyPr/>
          <a:lstStyle/>
          <a:p>
            <a:pPr marL="0" indent="0">
              <a:buNone/>
            </a:pPr>
            <a:r>
              <a:rPr lang="en-US" sz="2800" b="1" dirty="0"/>
              <a:t>C5: Enterprise Enabling</a:t>
            </a:r>
          </a:p>
          <a:p>
            <a:pPr marL="457200" indent="0">
              <a:buNone/>
            </a:pPr>
            <a:r>
              <a:rPr lang="en-US" dirty="0"/>
              <a:t>Activities that enable an organization to act as a MBE, but do not directly add value to a product. </a:t>
            </a:r>
          </a:p>
          <a:p>
            <a:pPr marL="0" indent="0">
              <a:buNone/>
            </a:pPr>
            <a:endParaRPr lang="en-US" b="1" dirty="0"/>
          </a:p>
          <a:p>
            <a:pPr marL="0" indent="0">
              <a:buNone/>
            </a:pPr>
            <a:endParaRPr lang="en-US" b="1" dirty="0"/>
          </a:p>
          <a:p>
            <a:pPr marL="0" indent="0">
              <a:buNone/>
            </a:pPr>
            <a:r>
              <a:rPr lang="en-US" b="1" dirty="0"/>
              <a:t>Topic:</a:t>
            </a:r>
          </a:p>
          <a:p>
            <a:pPr marL="0" indent="0">
              <a:buNone/>
            </a:pPr>
            <a:r>
              <a:rPr lang="en-US" dirty="0">
                <a:solidFill>
                  <a:srgbClr val="D4AC02"/>
                </a:solidFill>
              </a:rPr>
              <a:t>T1: Work Collaboration</a:t>
            </a:r>
          </a:p>
          <a:p>
            <a:pPr marL="0" indent="0">
              <a:buNone/>
            </a:pPr>
            <a:r>
              <a:rPr lang="en-US" dirty="0">
                <a:solidFill>
                  <a:srgbClr val="D4AC02"/>
                </a:solidFill>
              </a:rPr>
              <a:t>T2: MBE Governance</a:t>
            </a:r>
          </a:p>
          <a:p>
            <a:pPr marL="0" indent="0">
              <a:buNone/>
            </a:pPr>
            <a:r>
              <a:rPr lang="en-US" dirty="0">
                <a:solidFill>
                  <a:srgbClr val="D4AC02"/>
                </a:solidFill>
              </a:rPr>
              <a:t>T3: MBE People</a:t>
            </a:r>
          </a:p>
          <a:p>
            <a:pPr marL="0" indent="0">
              <a:buNone/>
            </a:pPr>
            <a:r>
              <a:rPr lang="en-US" dirty="0">
                <a:solidFill>
                  <a:srgbClr val="D4AC02"/>
                </a:solidFill>
              </a:rPr>
              <a:t>T4: MBE Process</a:t>
            </a:r>
          </a:p>
          <a:p>
            <a:pPr marL="0" indent="0">
              <a:buNone/>
            </a:pPr>
            <a:r>
              <a:rPr lang="en-US" dirty="0">
                <a:solidFill>
                  <a:srgbClr val="D4AC02"/>
                </a:solidFill>
              </a:rPr>
              <a:t>T5: MBE Technology</a:t>
            </a:r>
          </a:p>
          <a:p>
            <a:pPr marL="0" indent="0">
              <a:buNone/>
            </a:pPr>
            <a:r>
              <a:rPr lang="en-US" dirty="0">
                <a:solidFill>
                  <a:srgbClr val="D4AC02"/>
                </a:solidFill>
              </a:rPr>
              <a:t>T6: MBE Information Assurance</a:t>
            </a:r>
          </a:p>
          <a:p>
            <a:pPr marL="0" indent="0">
              <a:buNone/>
            </a:pPr>
            <a:r>
              <a:rPr lang="en-US" dirty="0">
                <a:solidFill>
                  <a:srgbClr val="D4AC02"/>
                </a:solidFill>
              </a:rPr>
              <a:t>T7: MBE Financials</a:t>
            </a:r>
          </a:p>
        </p:txBody>
      </p:sp>
      <p:sp>
        <p:nvSpPr>
          <p:cNvPr id="4" name="Slide Number Placeholder 3"/>
          <p:cNvSpPr>
            <a:spLocks noGrp="1"/>
          </p:cNvSpPr>
          <p:nvPr>
            <p:ph type="sldNum" sz="quarter" idx="10"/>
          </p:nvPr>
        </p:nvSpPr>
        <p:spPr/>
        <p:txBody>
          <a:bodyPr/>
          <a:lstStyle/>
          <a:p>
            <a:pPr>
              <a:defRPr/>
            </a:pPr>
            <a:fld id="{C67A797E-2ADE-4901-BCDE-A8E6619F2DA3}" type="slidenum">
              <a:rPr lang="en-US">
                <a:solidFill>
                  <a:prstClr val="black">
                    <a:lumMod val="85000"/>
                    <a:lumOff val="15000"/>
                  </a:prstClr>
                </a:solidFill>
              </a:rPr>
              <a:pPr>
                <a:defRPr/>
              </a:pPr>
              <a:t>17</a:t>
            </a:fld>
            <a:endParaRPr lang="en-US" dirty="0">
              <a:solidFill>
                <a:prstClr val="black">
                  <a:lumMod val="85000"/>
                  <a:lumOff val="15000"/>
                </a:prstClr>
              </a:solidFill>
            </a:endParaRPr>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5071533" y="1063776"/>
            <a:ext cx="6477000" cy="5551714"/>
          </a:xfrm>
          <a:prstGeom prst="rect">
            <a:avLst/>
          </a:prstGeom>
        </p:spPr>
      </p:pic>
      <p:sp>
        <p:nvSpPr>
          <p:cNvPr id="6" name="5-Point Star 6">
            <a:extLst>
              <a:ext uri="{FF2B5EF4-FFF2-40B4-BE49-F238E27FC236}">
                <a16:creationId xmlns:a16="http://schemas.microsoft.com/office/drawing/2014/main" xmlns="" id="{437BF086-22C2-44D8-AA1C-BD581BE93180}"/>
              </a:ext>
            </a:extLst>
          </p:cNvPr>
          <p:cNvSpPr/>
          <p:nvPr/>
        </p:nvSpPr>
        <p:spPr>
          <a:xfrm>
            <a:off x="11747500" y="184665"/>
            <a:ext cx="304542" cy="310635"/>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3109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l="5256" r="12247" b="12278"/>
          <a:stretch/>
        </p:blipFill>
        <p:spPr>
          <a:xfrm>
            <a:off x="613257" y="3221660"/>
            <a:ext cx="5057775" cy="3153210"/>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3" name="Title 2"/>
          <p:cNvSpPr>
            <a:spLocks noGrp="1"/>
          </p:cNvSpPr>
          <p:nvPr>
            <p:ph type="title"/>
          </p:nvPr>
        </p:nvSpPr>
        <p:spPr/>
        <p:txBody>
          <a:bodyPr/>
          <a:lstStyle/>
          <a:p>
            <a:r>
              <a:rPr lang="en-US" dirty="0"/>
              <a:t>How to View the Results from the Assessment</a:t>
            </a:r>
          </a:p>
        </p:txBody>
      </p:sp>
      <p:sp>
        <p:nvSpPr>
          <p:cNvPr id="4" name="Content Placeholder 3"/>
          <p:cNvSpPr>
            <a:spLocks noGrp="1"/>
          </p:cNvSpPr>
          <p:nvPr>
            <p:ph idx="1"/>
          </p:nvPr>
        </p:nvSpPr>
        <p:spPr>
          <a:xfrm>
            <a:off x="613256" y="1295399"/>
            <a:ext cx="4682993" cy="1926261"/>
          </a:xfrm>
        </p:spPr>
        <p:txBody>
          <a:bodyPr/>
          <a:lstStyle/>
          <a:p>
            <a:r>
              <a:rPr lang="en-US" dirty="0"/>
              <a:t>Scores are shown graphically in ‘RADAR’ charts.</a:t>
            </a:r>
          </a:p>
          <a:p>
            <a:pPr lvl="1"/>
            <a:r>
              <a:rPr lang="en-US" dirty="0"/>
              <a:t>High-level showing all categories</a:t>
            </a:r>
          </a:p>
          <a:p>
            <a:pPr lvl="1"/>
            <a:r>
              <a:rPr lang="en-US" dirty="0"/>
              <a:t>One for each category, showing topics</a:t>
            </a:r>
          </a:p>
        </p:txBody>
      </p:sp>
      <p:sp>
        <p:nvSpPr>
          <p:cNvPr id="5" name="Slide Number Placeholder 4"/>
          <p:cNvSpPr>
            <a:spLocks noGrp="1"/>
          </p:cNvSpPr>
          <p:nvPr>
            <p:ph type="sldNum" sz="quarter" idx="10"/>
          </p:nvPr>
        </p:nvSpPr>
        <p:spPr/>
        <p:txBody>
          <a:bodyPr/>
          <a:lstStyle/>
          <a:p>
            <a:pPr defTabSz="342900"/>
            <a:fld id="{2066355A-084C-D24E-9AD2-7E4FC41EA627}" type="slidenum">
              <a:rPr lang="en-US">
                <a:solidFill>
                  <a:prstClr val="white"/>
                </a:solidFill>
              </a:rPr>
              <a:pPr defTabSz="342900"/>
              <a:t>18</a:t>
            </a:fld>
            <a:endParaRPr lang="en-US" dirty="0">
              <a:solidFill>
                <a:prstClr val="white"/>
              </a:solidFill>
            </a:endParaRPr>
          </a:p>
        </p:txBody>
      </p:sp>
      <p:pic>
        <p:nvPicPr>
          <p:cNvPr id="24" name="Picture 23"/>
          <p:cNvPicPr>
            <a:picLocks noChangeAspect="1"/>
          </p:cNvPicPr>
          <p:nvPr/>
        </p:nvPicPr>
        <p:blipFill>
          <a:blip r:embed="rId3"/>
          <a:stretch>
            <a:fillRect/>
          </a:stretch>
        </p:blipFill>
        <p:spPr>
          <a:xfrm>
            <a:off x="5406209" y="1110456"/>
            <a:ext cx="6335009" cy="3000794"/>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16" name="Content Placeholder 3"/>
          <p:cNvSpPr txBox="1">
            <a:spLocks/>
          </p:cNvSpPr>
          <p:nvPr/>
        </p:nvSpPr>
        <p:spPr bwMode="auto">
          <a:xfrm>
            <a:off x="5791201" y="4350403"/>
            <a:ext cx="6400800" cy="105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marR="0" indent="-287338" algn="l" defTabSz="914400" rtl="0" eaLnBrk="1" fontAlgn="auto" latinLnBrk="0" hangingPunct="1">
              <a:lnSpc>
                <a:spcPct val="100000"/>
              </a:lnSpc>
              <a:spcBef>
                <a:spcPts val="400"/>
              </a:spcBef>
              <a:spcAft>
                <a:spcPts val="0"/>
              </a:spcAft>
              <a:buClr>
                <a:srgbClr val="004990"/>
              </a:buClr>
              <a:buSzTx/>
              <a:buFont typeface="Wingdings" pitchFamily="2" charset="2"/>
              <a:buChar char="§"/>
              <a:tabLst/>
              <a:defRPr sz="20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ts val="400"/>
              </a:spcBef>
              <a:spcAft>
                <a:spcPts val="0"/>
              </a:spcAft>
              <a:buClr>
                <a:srgbClr val="004990"/>
              </a:buClr>
              <a:buSzTx/>
              <a:buFont typeface="Arial" pitchFamily="34" charset="0"/>
              <a:buChar char="–"/>
              <a:tabLst/>
              <a:defRPr sz="1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ts val="400"/>
              </a:spcBef>
              <a:spcAft>
                <a:spcPts val="0"/>
              </a:spcAft>
              <a:buClr>
                <a:srgbClr val="004990"/>
              </a:buClr>
              <a:buSzTx/>
              <a:buFont typeface="Arial" pitchFamily="34" charset="0"/>
              <a:buChar char="•"/>
              <a:tabLst/>
              <a:defRPr sz="18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ts val="400"/>
              </a:spcBef>
              <a:spcAft>
                <a:spcPts val="0"/>
              </a:spcAft>
              <a:buClr>
                <a:srgbClr val="004990"/>
              </a:buClr>
              <a:buSzTx/>
              <a:buFont typeface="Arial"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ts val="400"/>
              </a:spcBef>
              <a:spcAft>
                <a:spcPts val="0"/>
              </a:spcAft>
              <a:buClr>
                <a:srgbClr val="004990"/>
              </a:buClr>
              <a:buSzTx/>
              <a:buFont typeface="Arial"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solidFill>
                  <a:prstClr val="black"/>
                </a:solidFill>
              </a:rPr>
              <a:t>Identifies MBE Target/Capability/Readiness/Adoption gaps </a:t>
            </a:r>
          </a:p>
          <a:p>
            <a:r>
              <a:rPr lang="en-US" sz="1400" dirty="0">
                <a:solidFill>
                  <a:prstClr val="black"/>
                </a:solidFill>
              </a:rPr>
              <a:t>Informs and provides focus for your organization’s MBE roadmap or action plan.</a:t>
            </a:r>
          </a:p>
          <a:p>
            <a:r>
              <a:rPr lang="en-US" sz="1400" dirty="0">
                <a:solidFill>
                  <a:prstClr val="black"/>
                </a:solidFill>
              </a:rPr>
              <a:t>Drives Action!</a:t>
            </a:r>
          </a:p>
        </p:txBody>
      </p:sp>
      <p:pic>
        <p:nvPicPr>
          <p:cNvPr id="19" name="Picture 18"/>
          <p:cNvPicPr>
            <a:picLocks noChangeAspect="1"/>
          </p:cNvPicPr>
          <p:nvPr/>
        </p:nvPicPr>
        <p:blipFill rotWithShape="1">
          <a:blip r:embed="rId4"/>
          <a:srcRect t="15752"/>
          <a:stretch/>
        </p:blipFill>
        <p:spPr>
          <a:xfrm>
            <a:off x="6363319" y="3922645"/>
            <a:ext cx="4667901" cy="377210"/>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22" name="Freeform 21"/>
          <p:cNvSpPr/>
          <p:nvPr/>
        </p:nvSpPr>
        <p:spPr>
          <a:xfrm>
            <a:off x="4656619" y="1689561"/>
            <a:ext cx="2028825" cy="373727"/>
          </a:xfrm>
          <a:custGeom>
            <a:avLst/>
            <a:gdLst>
              <a:gd name="connsiteX0" fmla="*/ 0 w 2028825"/>
              <a:gd name="connsiteY0" fmla="*/ 333375 h 333375"/>
              <a:gd name="connsiteX1" fmla="*/ 904875 w 2028825"/>
              <a:gd name="connsiteY1" fmla="*/ 0 h 333375"/>
              <a:gd name="connsiteX2" fmla="*/ 2028825 w 2028825"/>
              <a:gd name="connsiteY2" fmla="*/ 114300 h 333375"/>
              <a:gd name="connsiteX0" fmla="*/ 0 w 2028825"/>
              <a:gd name="connsiteY0" fmla="*/ 371475 h 371475"/>
              <a:gd name="connsiteX1" fmla="*/ 1019175 w 2028825"/>
              <a:gd name="connsiteY1" fmla="*/ 0 h 371475"/>
              <a:gd name="connsiteX2" fmla="*/ 2028825 w 2028825"/>
              <a:gd name="connsiteY2" fmla="*/ 152400 h 371475"/>
              <a:gd name="connsiteX0" fmla="*/ 0 w 2028825"/>
              <a:gd name="connsiteY0" fmla="*/ 372887 h 372887"/>
              <a:gd name="connsiteX1" fmla="*/ 1019175 w 2028825"/>
              <a:gd name="connsiteY1" fmla="*/ 1412 h 372887"/>
              <a:gd name="connsiteX2" fmla="*/ 2028825 w 2028825"/>
              <a:gd name="connsiteY2" fmla="*/ 153812 h 372887"/>
              <a:gd name="connsiteX0" fmla="*/ 0 w 2028825"/>
              <a:gd name="connsiteY0" fmla="*/ 372937 h 372937"/>
              <a:gd name="connsiteX1" fmla="*/ 1019175 w 2028825"/>
              <a:gd name="connsiteY1" fmla="*/ 1462 h 372937"/>
              <a:gd name="connsiteX2" fmla="*/ 2028825 w 2028825"/>
              <a:gd name="connsiteY2" fmla="*/ 153862 h 372937"/>
              <a:gd name="connsiteX0" fmla="*/ 0 w 2028825"/>
              <a:gd name="connsiteY0" fmla="*/ 373727 h 373727"/>
              <a:gd name="connsiteX1" fmla="*/ 1019175 w 2028825"/>
              <a:gd name="connsiteY1" fmla="*/ 2252 h 373727"/>
              <a:gd name="connsiteX2" fmla="*/ 2028825 w 2028825"/>
              <a:gd name="connsiteY2" fmla="*/ 154652 h 373727"/>
              <a:gd name="connsiteX0" fmla="*/ 0 w 2028825"/>
              <a:gd name="connsiteY0" fmla="*/ 373727 h 373727"/>
              <a:gd name="connsiteX1" fmla="*/ 1019175 w 2028825"/>
              <a:gd name="connsiteY1" fmla="*/ 2252 h 373727"/>
              <a:gd name="connsiteX2" fmla="*/ 2028825 w 2028825"/>
              <a:gd name="connsiteY2" fmla="*/ 154652 h 373727"/>
            </a:gdLst>
            <a:ahLst/>
            <a:cxnLst>
              <a:cxn ang="0">
                <a:pos x="connsiteX0" y="connsiteY0"/>
              </a:cxn>
              <a:cxn ang="0">
                <a:pos x="connsiteX1" y="connsiteY1"/>
              </a:cxn>
              <a:cxn ang="0">
                <a:pos x="connsiteX2" y="connsiteY2"/>
              </a:cxn>
            </a:cxnLst>
            <a:rect l="l" t="t" r="r" b="b"/>
            <a:pathLst>
              <a:path w="2028825" h="373727">
                <a:moveTo>
                  <a:pt x="0" y="373727"/>
                </a:moveTo>
                <a:cubicBezTo>
                  <a:pt x="311944" y="139570"/>
                  <a:pt x="501650" y="18127"/>
                  <a:pt x="1019175" y="2252"/>
                </a:cubicBezTo>
                <a:cubicBezTo>
                  <a:pt x="1536700" y="-13623"/>
                  <a:pt x="1730375" y="56227"/>
                  <a:pt x="2028825" y="154652"/>
                </a:cubicBezTo>
              </a:path>
            </a:pathLst>
          </a:custGeom>
          <a:noFill/>
          <a:ln w="44450">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3" name="Freeform 22"/>
          <p:cNvSpPr/>
          <p:nvPr/>
        </p:nvSpPr>
        <p:spPr>
          <a:xfrm rot="1226547">
            <a:off x="1130310" y="2825003"/>
            <a:ext cx="416214" cy="763610"/>
          </a:xfrm>
          <a:custGeom>
            <a:avLst/>
            <a:gdLst>
              <a:gd name="connsiteX0" fmla="*/ 0 w 2028825"/>
              <a:gd name="connsiteY0" fmla="*/ 333375 h 333375"/>
              <a:gd name="connsiteX1" fmla="*/ 904875 w 2028825"/>
              <a:gd name="connsiteY1" fmla="*/ 0 h 333375"/>
              <a:gd name="connsiteX2" fmla="*/ 2028825 w 2028825"/>
              <a:gd name="connsiteY2" fmla="*/ 114300 h 333375"/>
              <a:gd name="connsiteX0" fmla="*/ 0 w 2028825"/>
              <a:gd name="connsiteY0" fmla="*/ 371475 h 371475"/>
              <a:gd name="connsiteX1" fmla="*/ 1019175 w 2028825"/>
              <a:gd name="connsiteY1" fmla="*/ 0 h 371475"/>
              <a:gd name="connsiteX2" fmla="*/ 2028825 w 2028825"/>
              <a:gd name="connsiteY2" fmla="*/ 152400 h 371475"/>
              <a:gd name="connsiteX0" fmla="*/ 0 w 2028825"/>
              <a:gd name="connsiteY0" fmla="*/ 372887 h 372887"/>
              <a:gd name="connsiteX1" fmla="*/ 1019175 w 2028825"/>
              <a:gd name="connsiteY1" fmla="*/ 1412 h 372887"/>
              <a:gd name="connsiteX2" fmla="*/ 2028825 w 2028825"/>
              <a:gd name="connsiteY2" fmla="*/ 153812 h 372887"/>
              <a:gd name="connsiteX0" fmla="*/ 0 w 2028825"/>
              <a:gd name="connsiteY0" fmla="*/ 372937 h 372937"/>
              <a:gd name="connsiteX1" fmla="*/ 1019175 w 2028825"/>
              <a:gd name="connsiteY1" fmla="*/ 1462 h 372937"/>
              <a:gd name="connsiteX2" fmla="*/ 2028825 w 2028825"/>
              <a:gd name="connsiteY2" fmla="*/ 153862 h 372937"/>
              <a:gd name="connsiteX0" fmla="*/ 0 w 2028825"/>
              <a:gd name="connsiteY0" fmla="*/ 373727 h 373727"/>
              <a:gd name="connsiteX1" fmla="*/ 1019175 w 2028825"/>
              <a:gd name="connsiteY1" fmla="*/ 2252 h 373727"/>
              <a:gd name="connsiteX2" fmla="*/ 2028825 w 2028825"/>
              <a:gd name="connsiteY2" fmla="*/ 154652 h 373727"/>
              <a:gd name="connsiteX0" fmla="*/ 0 w 2028825"/>
              <a:gd name="connsiteY0" fmla="*/ 373727 h 373727"/>
              <a:gd name="connsiteX1" fmla="*/ 1019175 w 2028825"/>
              <a:gd name="connsiteY1" fmla="*/ 2252 h 373727"/>
              <a:gd name="connsiteX2" fmla="*/ 2028825 w 2028825"/>
              <a:gd name="connsiteY2" fmla="*/ 154652 h 373727"/>
              <a:gd name="connsiteX0" fmla="*/ 206046 w 1225978"/>
              <a:gd name="connsiteY0" fmla="*/ 401766 h 1118606"/>
              <a:gd name="connsiteX1" fmla="*/ 1225221 w 1225978"/>
              <a:gd name="connsiteY1" fmla="*/ 30291 h 1118606"/>
              <a:gd name="connsiteX2" fmla="*/ 40311 w 1225978"/>
              <a:gd name="connsiteY2" fmla="*/ 1118606 h 1118606"/>
              <a:gd name="connsiteX0" fmla="*/ 427137 w 507410"/>
              <a:gd name="connsiteY0" fmla="*/ 77990 h 794830"/>
              <a:gd name="connsiteX1" fmla="*/ 15545 w 507410"/>
              <a:gd name="connsiteY1" fmla="*/ 319701 h 794830"/>
              <a:gd name="connsiteX2" fmla="*/ 261402 w 507410"/>
              <a:gd name="connsiteY2" fmla="*/ 794830 h 794830"/>
              <a:gd name="connsiteX0" fmla="*/ 503203 w 600086"/>
              <a:gd name="connsiteY0" fmla="*/ 146527 h 863367"/>
              <a:gd name="connsiteX1" fmla="*/ 91611 w 600086"/>
              <a:gd name="connsiteY1" fmla="*/ 388238 h 863367"/>
              <a:gd name="connsiteX2" fmla="*/ 337468 w 600086"/>
              <a:gd name="connsiteY2" fmla="*/ 863367 h 863367"/>
              <a:gd name="connsiteX0" fmla="*/ 738883 w 802208"/>
              <a:gd name="connsiteY0" fmla="*/ 48547 h 1152662"/>
              <a:gd name="connsiteX1" fmla="*/ 36834 w 802208"/>
              <a:gd name="connsiteY1" fmla="*/ 677533 h 1152662"/>
              <a:gd name="connsiteX2" fmla="*/ 282691 w 802208"/>
              <a:gd name="connsiteY2" fmla="*/ 1152662 h 1152662"/>
              <a:gd name="connsiteX0" fmla="*/ 0 w 286085"/>
              <a:gd name="connsiteY0" fmla="*/ 79317 h 785399"/>
              <a:gd name="connsiteX1" fmla="*/ 40228 w 286085"/>
              <a:gd name="connsiteY1" fmla="*/ 310270 h 785399"/>
              <a:gd name="connsiteX2" fmla="*/ 286085 w 286085"/>
              <a:gd name="connsiteY2" fmla="*/ 785399 h 785399"/>
              <a:gd name="connsiteX0" fmla="*/ 172308 w 458393"/>
              <a:gd name="connsiteY0" fmla="*/ 0 h 706082"/>
              <a:gd name="connsiteX1" fmla="*/ 212536 w 458393"/>
              <a:gd name="connsiteY1" fmla="*/ 230953 h 706082"/>
              <a:gd name="connsiteX2" fmla="*/ 458393 w 458393"/>
              <a:gd name="connsiteY2" fmla="*/ 706082 h 706082"/>
              <a:gd name="connsiteX0" fmla="*/ 105377 w 391462"/>
              <a:gd name="connsiteY0" fmla="*/ 152752 h 858834"/>
              <a:gd name="connsiteX1" fmla="*/ 145605 w 391462"/>
              <a:gd name="connsiteY1" fmla="*/ 383705 h 858834"/>
              <a:gd name="connsiteX2" fmla="*/ 391462 w 391462"/>
              <a:gd name="connsiteY2" fmla="*/ 858834 h 858834"/>
              <a:gd name="connsiteX0" fmla="*/ 0 w 286085"/>
              <a:gd name="connsiteY0" fmla="*/ 0 h 706082"/>
              <a:gd name="connsiteX1" fmla="*/ 40228 w 286085"/>
              <a:gd name="connsiteY1" fmla="*/ 230953 h 706082"/>
              <a:gd name="connsiteX2" fmla="*/ 286085 w 286085"/>
              <a:gd name="connsiteY2" fmla="*/ 706082 h 706082"/>
              <a:gd name="connsiteX0" fmla="*/ 106117 w 392202"/>
              <a:gd name="connsiteY0" fmla="*/ 0 h 706082"/>
              <a:gd name="connsiteX1" fmla="*/ 6495 w 392202"/>
              <a:gd name="connsiteY1" fmla="*/ 241710 h 706082"/>
              <a:gd name="connsiteX2" fmla="*/ 392202 w 392202"/>
              <a:gd name="connsiteY2" fmla="*/ 706082 h 706082"/>
              <a:gd name="connsiteX0" fmla="*/ 99901 w 385986"/>
              <a:gd name="connsiteY0" fmla="*/ 0 h 706082"/>
              <a:gd name="connsiteX1" fmla="*/ 279 w 385986"/>
              <a:gd name="connsiteY1" fmla="*/ 241710 h 706082"/>
              <a:gd name="connsiteX2" fmla="*/ 385986 w 385986"/>
              <a:gd name="connsiteY2" fmla="*/ 706082 h 706082"/>
              <a:gd name="connsiteX0" fmla="*/ 102300 w 388385"/>
              <a:gd name="connsiteY0" fmla="*/ 0 h 706082"/>
              <a:gd name="connsiteX1" fmla="*/ 2678 w 388385"/>
              <a:gd name="connsiteY1" fmla="*/ 241710 h 706082"/>
              <a:gd name="connsiteX2" fmla="*/ 388385 w 388385"/>
              <a:gd name="connsiteY2" fmla="*/ 706082 h 706082"/>
              <a:gd name="connsiteX0" fmla="*/ 119371 w 416214"/>
              <a:gd name="connsiteY0" fmla="*/ 0 h 1157903"/>
              <a:gd name="connsiteX1" fmla="*/ 30507 w 416214"/>
              <a:gd name="connsiteY1" fmla="*/ 693531 h 1157903"/>
              <a:gd name="connsiteX2" fmla="*/ 416214 w 416214"/>
              <a:gd name="connsiteY2" fmla="*/ 1157903 h 1157903"/>
            </a:gdLst>
            <a:ahLst/>
            <a:cxnLst>
              <a:cxn ang="0">
                <a:pos x="connsiteX0" y="connsiteY0"/>
              </a:cxn>
              <a:cxn ang="0">
                <a:pos x="connsiteX1" y="connsiteY1"/>
              </a:cxn>
              <a:cxn ang="0">
                <a:pos x="connsiteX2" y="connsiteY2"/>
              </a:cxn>
            </a:cxnLst>
            <a:rect l="l" t="t" r="r" b="b"/>
            <a:pathLst>
              <a:path w="416214" h="1157903">
                <a:moveTo>
                  <a:pt x="119371" y="0"/>
                </a:moveTo>
                <a:cubicBezTo>
                  <a:pt x="-20505" y="174634"/>
                  <a:pt x="-18967" y="500547"/>
                  <a:pt x="30507" y="693531"/>
                </a:cubicBezTo>
                <a:cubicBezTo>
                  <a:pt x="79981" y="886515"/>
                  <a:pt x="117764" y="1059478"/>
                  <a:pt x="416214" y="1157903"/>
                </a:cubicBezTo>
              </a:path>
            </a:pathLst>
          </a:custGeom>
          <a:noFill/>
          <a:ln w="44450">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pic>
        <p:nvPicPr>
          <p:cNvPr id="6" name="Picture 5"/>
          <p:cNvPicPr>
            <a:picLocks noChangeAspect="1"/>
          </p:cNvPicPr>
          <p:nvPr/>
        </p:nvPicPr>
        <p:blipFill>
          <a:blip r:embed="rId5"/>
          <a:stretch>
            <a:fillRect/>
          </a:stretch>
        </p:blipFill>
        <p:spPr>
          <a:xfrm>
            <a:off x="5902026" y="5222258"/>
            <a:ext cx="5853113" cy="1253645"/>
          </a:xfrm>
          <a:prstGeom prst="rect">
            <a:avLst/>
          </a:prstGeom>
        </p:spPr>
      </p:pic>
      <p:sp>
        <p:nvSpPr>
          <p:cNvPr id="12" name="5-Point Star 6">
            <a:extLst>
              <a:ext uri="{FF2B5EF4-FFF2-40B4-BE49-F238E27FC236}">
                <a16:creationId xmlns:a16="http://schemas.microsoft.com/office/drawing/2014/main" xmlns="" id="{F8F4CC21-2619-4487-91F3-C23C6B812117}"/>
              </a:ext>
            </a:extLst>
          </p:cNvPr>
          <p:cNvSpPr/>
          <p:nvPr/>
        </p:nvSpPr>
        <p:spPr>
          <a:xfrm>
            <a:off x="11747500" y="184665"/>
            <a:ext cx="304542" cy="310635"/>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9208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Autofit/>
          </a:bodyPr>
          <a:lstStyle/>
          <a:p>
            <a:r>
              <a:rPr lang="en-US" altLang="en-US" dirty="0"/>
              <a:t>MBE Maturity Index includes a Controlled MBE Lexicon</a:t>
            </a:r>
            <a:endParaRPr altLang="en-US" dirty="0"/>
          </a:p>
        </p:txBody>
      </p:sp>
      <p:sp>
        <p:nvSpPr>
          <p:cNvPr id="3" name="Content Placeholder 2"/>
          <p:cNvSpPr>
            <a:spLocks noGrp="1"/>
          </p:cNvSpPr>
          <p:nvPr>
            <p:ph idx="1"/>
          </p:nvPr>
        </p:nvSpPr>
        <p:spPr>
          <a:xfrm>
            <a:off x="609600" y="1192035"/>
            <a:ext cx="10972800" cy="5088468"/>
          </a:xfrm>
        </p:spPr>
        <p:txBody>
          <a:bodyPr>
            <a:noAutofit/>
          </a:bodyPr>
          <a:lstStyle/>
          <a:p>
            <a:pPr>
              <a:defRPr/>
            </a:pPr>
            <a:r>
              <a:rPr lang="en-US" sz="2667" b="1" dirty="0"/>
              <a:t>MBE practitioners need a </a:t>
            </a:r>
            <a:r>
              <a:rPr lang="en-US" sz="2667" b="1" dirty="0">
                <a:solidFill>
                  <a:srgbClr val="0070C0"/>
                </a:solidFill>
              </a:rPr>
              <a:t>reliable lexicon</a:t>
            </a:r>
          </a:p>
          <a:p>
            <a:pPr marL="609585" lvl="1" indent="-182029">
              <a:spcBef>
                <a:spcPts val="0"/>
              </a:spcBef>
              <a:defRPr/>
            </a:pPr>
            <a:r>
              <a:rPr lang="en-US" sz="2133" dirty="0"/>
              <a:t>Common vocabulary of terms and phrases used in a domain</a:t>
            </a:r>
          </a:p>
          <a:p>
            <a:pPr marL="609585" lvl="1" indent="-182029">
              <a:spcBef>
                <a:spcPts val="0"/>
              </a:spcBef>
              <a:defRPr/>
            </a:pPr>
            <a:r>
              <a:rPr lang="en-US" sz="2133" dirty="0"/>
              <a:t>Validated terms and concepts in context</a:t>
            </a:r>
          </a:p>
          <a:p>
            <a:pPr marL="609585" lvl="1" indent="-182029">
              <a:spcBef>
                <a:spcPts val="0"/>
              </a:spcBef>
              <a:defRPr/>
            </a:pPr>
            <a:r>
              <a:rPr lang="en-US" sz="2133" dirty="0"/>
              <a:t>Managed with Thesaurus</a:t>
            </a:r>
          </a:p>
          <a:p>
            <a:pPr>
              <a:defRPr/>
            </a:pPr>
            <a:r>
              <a:rPr lang="en-US" sz="2667" b="1" dirty="0"/>
              <a:t>…for collaboration …</a:t>
            </a:r>
          </a:p>
          <a:p>
            <a:pPr marL="609585" lvl="1" indent="-182029">
              <a:spcBef>
                <a:spcPts val="0"/>
              </a:spcBef>
              <a:defRPr/>
            </a:pPr>
            <a:r>
              <a:rPr lang="en-US" sz="2133" dirty="0"/>
              <a:t>Precision (remove ambiguity)</a:t>
            </a:r>
          </a:p>
          <a:p>
            <a:pPr marL="609585" lvl="1" indent="-182029">
              <a:spcBef>
                <a:spcPts val="0"/>
              </a:spcBef>
              <a:defRPr/>
            </a:pPr>
            <a:r>
              <a:rPr lang="en-US" sz="2133" dirty="0"/>
              <a:t>Ease (I understand you)</a:t>
            </a:r>
          </a:p>
          <a:p>
            <a:pPr>
              <a:defRPr/>
            </a:pPr>
            <a:r>
              <a:rPr lang="en-US" sz="2667" b="1" dirty="0"/>
              <a:t>… as a foundation for developing MBE practices…</a:t>
            </a:r>
          </a:p>
          <a:p>
            <a:pPr marL="609585" lvl="1" indent="-182029">
              <a:spcBef>
                <a:spcPts val="0"/>
              </a:spcBef>
              <a:defRPr/>
            </a:pPr>
            <a:r>
              <a:rPr lang="en-US" sz="2133" dirty="0"/>
              <a:t>More confidently (no more meandering)</a:t>
            </a:r>
          </a:p>
          <a:p>
            <a:pPr marL="609585" lvl="1" indent="-182029">
              <a:spcBef>
                <a:spcPts val="0"/>
              </a:spcBef>
              <a:defRPr/>
            </a:pPr>
            <a:r>
              <a:rPr lang="en-US" sz="2133" dirty="0"/>
              <a:t>More rapidly (less paralysis and contention resolution)</a:t>
            </a:r>
          </a:p>
          <a:p>
            <a:pPr marL="609585" lvl="1" indent="-182029">
              <a:spcBef>
                <a:spcPts val="0"/>
              </a:spcBef>
              <a:defRPr/>
            </a:pPr>
            <a:r>
              <a:rPr lang="en-US" sz="2133" dirty="0"/>
              <a:t>More collaboratively (move forward together)</a:t>
            </a:r>
          </a:p>
          <a:p>
            <a:pPr>
              <a:defRPr/>
            </a:pPr>
            <a:r>
              <a:rPr lang="en-US" sz="2667" b="1" dirty="0"/>
              <a:t>…that are</a:t>
            </a:r>
          </a:p>
          <a:p>
            <a:pPr marL="609585" lvl="1" indent="-182029">
              <a:spcBef>
                <a:spcPts val="0"/>
              </a:spcBef>
              <a:defRPr/>
            </a:pPr>
            <a:r>
              <a:rPr lang="en-US" sz="2133" dirty="0"/>
              <a:t>More assuredly integrated</a:t>
            </a:r>
          </a:p>
          <a:p>
            <a:pPr marL="609585" lvl="1" indent="-182029">
              <a:spcBef>
                <a:spcPts val="0"/>
              </a:spcBef>
              <a:defRPr/>
            </a:pPr>
            <a:r>
              <a:rPr lang="en-US" sz="2133" dirty="0"/>
              <a:t>Achieve common goals</a:t>
            </a:r>
          </a:p>
          <a:p>
            <a:pPr marL="0" indent="0">
              <a:buNone/>
              <a:defRPr/>
            </a:pPr>
            <a:endParaRPr lang="en-US" sz="2400" dirty="0"/>
          </a:p>
          <a:p>
            <a:pPr>
              <a:defRPr/>
            </a:pPr>
            <a:endParaRPr lang="en-US" sz="2400" dirty="0"/>
          </a:p>
          <a:p>
            <a:pPr>
              <a:defRPr/>
            </a:pPr>
            <a:endParaRPr lang="en-US" sz="2400" dirty="0"/>
          </a:p>
          <a:p>
            <a:pPr>
              <a:defRPr/>
            </a:pPr>
            <a:endParaRPr lang="en-US" sz="2400" dirty="0"/>
          </a:p>
          <a:p>
            <a:pPr>
              <a:defRPr/>
            </a:pPr>
            <a:endParaRPr lang="en-US" sz="2400" dirty="0"/>
          </a:p>
        </p:txBody>
      </p:sp>
      <p:sp>
        <p:nvSpPr>
          <p:cNvPr id="4" name="Slide Number Placeholder 3"/>
          <p:cNvSpPr>
            <a:spLocks noGrp="1"/>
          </p:cNvSpPr>
          <p:nvPr>
            <p:ph type="sldNum" sz="quarter" idx="10"/>
          </p:nvPr>
        </p:nvSpPr>
        <p:spPr/>
        <p:txBody>
          <a:bodyPr/>
          <a:lstStyle/>
          <a:p>
            <a:pPr>
              <a:defRPr/>
            </a:pPr>
            <a:fld id="{54B63BB2-662E-45D1-A0FA-AB65C48DCCB5}" type="slidenum">
              <a:rPr lang="en-US">
                <a:solidFill>
                  <a:prstClr val="white"/>
                </a:solidFill>
              </a:rPr>
              <a:pPr>
                <a:defRPr/>
              </a:pPr>
              <a:t>19</a:t>
            </a:fld>
            <a:endParaRPr lang="en-US" dirty="0">
              <a:solidFill>
                <a:prstClr val="white"/>
              </a:solidFill>
            </a:endParaRPr>
          </a:p>
        </p:txBody>
      </p:sp>
      <p:pic>
        <p:nvPicPr>
          <p:cNvPr id="6"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38643" y="1932525"/>
            <a:ext cx="5461128" cy="2050512"/>
          </a:xfrm>
          <a:prstGeom prst="rect">
            <a:avLst/>
          </a:prstGeom>
        </p:spPr>
      </p:pic>
      <p:pic>
        <p:nvPicPr>
          <p:cNvPr id="7" name="Picture 6"/>
          <p:cNvPicPr>
            <a:picLocks noChangeAspect="1"/>
          </p:cNvPicPr>
          <p:nvPr/>
        </p:nvPicPr>
        <p:blipFill>
          <a:blip r:embed="rId3"/>
          <a:stretch>
            <a:fillRect/>
          </a:stretch>
        </p:blipFill>
        <p:spPr>
          <a:xfrm>
            <a:off x="8521612" y="4543944"/>
            <a:ext cx="2620521" cy="1536886"/>
          </a:xfrm>
          <a:prstGeom prst="rect">
            <a:avLst/>
          </a:prstGeom>
        </p:spPr>
      </p:pic>
      <p:sp>
        <p:nvSpPr>
          <p:cNvPr id="5" name="Rectangle 4"/>
          <p:cNvSpPr/>
          <p:nvPr/>
        </p:nvSpPr>
        <p:spPr>
          <a:xfrm>
            <a:off x="6339016" y="2767915"/>
            <a:ext cx="1544595" cy="827902"/>
          </a:xfrm>
          <a:custGeom>
            <a:avLst/>
            <a:gdLst>
              <a:gd name="connsiteX0" fmla="*/ 0 w 1544595"/>
              <a:gd name="connsiteY0" fmla="*/ 0 h 518983"/>
              <a:gd name="connsiteX1" fmla="*/ 1544595 w 1544595"/>
              <a:gd name="connsiteY1" fmla="*/ 0 h 518983"/>
              <a:gd name="connsiteX2" fmla="*/ 1544595 w 1544595"/>
              <a:gd name="connsiteY2" fmla="*/ 518983 h 518983"/>
              <a:gd name="connsiteX3" fmla="*/ 0 w 1544595"/>
              <a:gd name="connsiteY3" fmla="*/ 518983 h 518983"/>
              <a:gd name="connsiteX4" fmla="*/ 0 w 1544595"/>
              <a:gd name="connsiteY4" fmla="*/ 0 h 518983"/>
              <a:gd name="connsiteX0" fmla="*/ 0 w 1544595"/>
              <a:gd name="connsiteY0" fmla="*/ 0 h 827902"/>
              <a:gd name="connsiteX1" fmla="*/ 1544595 w 1544595"/>
              <a:gd name="connsiteY1" fmla="*/ 0 h 827902"/>
              <a:gd name="connsiteX2" fmla="*/ 1544595 w 1544595"/>
              <a:gd name="connsiteY2" fmla="*/ 518983 h 827902"/>
              <a:gd name="connsiteX3" fmla="*/ 259492 w 1544595"/>
              <a:gd name="connsiteY3" fmla="*/ 827902 h 827902"/>
              <a:gd name="connsiteX4" fmla="*/ 0 w 1544595"/>
              <a:gd name="connsiteY4" fmla="*/ 0 h 82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595" h="827902">
                <a:moveTo>
                  <a:pt x="0" y="0"/>
                </a:moveTo>
                <a:lnTo>
                  <a:pt x="1544595" y="0"/>
                </a:lnTo>
                <a:lnTo>
                  <a:pt x="1544595" y="518983"/>
                </a:lnTo>
                <a:lnTo>
                  <a:pt x="259492" y="82790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6">
            <a:extLst>
              <a:ext uri="{FF2B5EF4-FFF2-40B4-BE49-F238E27FC236}">
                <a16:creationId xmlns:a16="http://schemas.microsoft.com/office/drawing/2014/main" xmlns="" id="{05102C4F-B88C-49DF-87C4-28ECE9EF2DE2}"/>
              </a:ext>
            </a:extLst>
          </p:cNvPr>
          <p:cNvSpPr/>
          <p:nvPr/>
        </p:nvSpPr>
        <p:spPr>
          <a:xfrm>
            <a:off x="11747500" y="184665"/>
            <a:ext cx="304542" cy="310635"/>
          </a:xfrm>
          <a:prstGeom prst="star5">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275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560070" y="1295399"/>
            <a:ext cx="11025986" cy="5088468"/>
          </a:xfrm>
        </p:spPr>
        <p:txBody>
          <a:bodyPr/>
          <a:lstStyle/>
          <a:p>
            <a:r>
              <a:rPr lang="en-US" sz="3200" dirty="0"/>
              <a:t>Current Product Realization Situation</a:t>
            </a:r>
          </a:p>
          <a:p>
            <a:pPr lvl="1"/>
            <a:r>
              <a:rPr lang="en-US" sz="2400" dirty="0" smtClean="0"/>
              <a:t>Who we are</a:t>
            </a:r>
          </a:p>
          <a:p>
            <a:pPr lvl="1"/>
            <a:r>
              <a:rPr lang="en-US" sz="2400" dirty="0" smtClean="0"/>
              <a:t>Challenges</a:t>
            </a:r>
            <a:endParaRPr lang="en-US" sz="2400" dirty="0"/>
          </a:p>
          <a:p>
            <a:pPr lvl="1"/>
            <a:r>
              <a:rPr lang="en-US" sz="2400" dirty="0"/>
              <a:t>Systemic Issues</a:t>
            </a:r>
          </a:p>
          <a:p>
            <a:r>
              <a:rPr lang="en-US" sz="3200" dirty="0"/>
              <a:t>MBE Proposition</a:t>
            </a:r>
          </a:p>
          <a:p>
            <a:pPr lvl="1"/>
            <a:r>
              <a:rPr lang="en-US" sz="2400" dirty="0"/>
              <a:t>What is MBE?</a:t>
            </a:r>
          </a:p>
          <a:p>
            <a:r>
              <a:rPr lang="en-US" sz="3200" dirty="0"/>
              <a:t>MBE Maturity Index</a:t>
            </a:r>
          </a:p>
          <a:p>
            <a:pPr lvl="1"/>
            <a:r>
              <a:rPr lang="en-US" sz="2400" dirty="0"/>
              <a:t>What is it?</a:t>
            </a:r>
          </a:p>
          <a:p>
            <a:pPr lvl="1"/>
            <a:r>
              <a:rPr lang="en-US" sz="2400" dirty="0"/>
              <a:t>Why is it important?</a:t>
            </a:r>
          </a:p>
          <a:p>
            <a:pPr lvl="1"/>
            <a:r>
              <a:rPr lang="en-US" sz="2400" dirty="0"/>
              <a:t>How can I use it?</a:t>
            </a:r>
          </a:p>
          <a:p>
            <a:pPr lvl="1"/>
            <a:r>
              <a:rPr lang="en-US" sz="2400" dirty="0"/>
              <a:t>Where do I get it?</a:t>
            </a:r>
            <a:endParaRPr lang="en-US" sz="2800" dirty="0"/>
          </a:p>
        </p:txBody>
      </p:sp>
      <p:sp>
        <p:nvSpPr>
          <p:cNvPr id="4" name="Slide Number Placeholder 3"/>
          <p:cNvSpPr>
            <a:spLocks noGrp="1"/>
          </p:cNvSpPr>
          <p:nvPr>
            <p:ph type="sldNum" sz="quarter" idx="10"/>
          </p:nvPr>
        </p:nvSpPr>
        <p:spPr/>
        <p:txBody>
          <a:bodyPr/>
          <a:lstStyle/>
          <a:p>
            <a:pPr>
              <a:defRPr/>
            </a:pPr>
            <a:fld id="{C67A797E-2ADE-4901-BCDE-A8E6619F2DA3}" type="slidenum">
              <a:rPr lang="en-US">
                <a:solidFill>
                  <a:prstClr val="black">
                    <a:lumMod val="85000"/>
                    <a:lumOff val="15000"/>
                  </a:prstClr>
                </a:solidFill>
              </a:rPr>
              <a:pPr>
                <a:defRPr/>
              </a:pPr>
              <a:t>2</a:t>
            </a:fld>
            <a:endParaRPr lang="en-US" dirty="0">
              <a:solidFill>
                <a:prstClr val="black">
                  <a:lumMod val="85000"/>
                  <a:lumOff val="15000"/>
                </a:prstClr>
              </a:solidFill>
            </a:endParaRP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7215537" y="1308523"/>
            <a:ext cx="4090491" cy="4853730"/>
          </a:xfrm>
          <a:prstGeom prst="rect">
            <a:avLst/>
          </a:prstGeom>
        </p:spPr>
      </p:pic>
      <p:sp>
        <p:nvSpPr>
          <p:cNvPr id="8" name="5-Point Star 7">
            <a:extLst>
              <a:ext uri="{FF2B5EF4-FFF2-40B4-BE49-F238E27FC236}">
                <a16:creationId xmlns:a16="http://schemas.microsoft.com/office/drawing/2014/main" xmlns="" id="{8F9B9F25-32E5-4E92-B050-7C93BF3DC767}"/>
              </a:ext>
            </a:extLst>
          </p:cNvPr>
          <p:cNvSpPr/>
          <p:nvPr/>
        </p:nvSpPr>
        <p:spPr>
          <a:xfrm>
            <a:off x="11747500" y="184665"/>
            <a:ext cx="304542" cy="310635"/>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61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8693" y="1623124"/>
            <a:ext cx="3460207" cy="4514295"/>
          </a:xfrm>
          <a:prstGeom prst="rect">
            <a:avLst/>
          </a:prstGeom>
        </p:spPr>
      </p:pic>
      <p:sp>
        <p:nvSpPr>
          <p:cNvPr id="2" name="Title 1"/>
          <p:cNvSpPr>
            <a:spLocks noGrp="1"/>
          </p:cNvSpPr>
          <p:nvPr>
            <p:ph type="title"/>
          </p:nvPr>
        </p:nvSpPr>
        <p:spPr/>
        <p:txBody>
          <a:bodyPr>
            <a:normAutofit/>
          </a:bodyPr>
          <a:lstStyle/>
          <a:p>
            <a:r>
              <a:rPr lang="en-US" dirty="0"/>
              <a:t>NSE’s MBE Trust Framework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9880384"/>
              </p:ext>
            </p:extLst>
          </p:nvPr>
        </p:nvGraphicFramePr>
        <p:xfrm>
          <a:off x="2297653" y="2611266"/>
          <a:ext cx="9466973" cy="2333625"/>
        </p:xfrm>
        <a:graphic>
          <a:graphicData uri="http://schemas.openxmlformats.org/drawingml/2006/table">
            <a:tbl>
              <a:tblPr>
                <a:tableStyleId>{5C22544A-7EE6-4342-B048-85BDC9FD1C3A}</a:tableStyleId>
              </a:tblPr>
              <a:tblGrid>
                <a:gridCol w="2306296">
                  <a:extLst>
                    <a:ext uri="{9D8B030D-6E8A-4147-A177-3AD203B41FA5}">
                      <a16:colId xmlns:a16="http://schemas.microsoft.com/office/drawing/2014/main" xmlns="" val="20000"/>
                    </a:ext>
                  </a:extLst>
                </a:gridCol>
                <a:gridCol w="7160677">
                  <a:extLst>
                    <a:ext uri="{9D8B030D-6E8A-4147-A177-3AD203B41FA5}">
                      <a16:colId xmlns:a16="http://schemas.microsoft.com/office/drawing/2014/main" xmlns="" val="20001"/>
                    </a:ext>
                  </a:extLst>
                </a:gridCol>
              </a:tblGrid>
              <a:tr h="325525">
                <a:tc>
                  <a:txBody>
                    <a:bodyPr/>
                    <a:lstStyle/>
                    <a:p>
                      <a:pPr algn="l" fontAlgn="b"/>
                      <a:r>
                        <a:rPr lang="en-US" sz="4400" b="1" i="0" u="none" strike="noStrike" dirty="0">
                          <a:solidFill>
                            <a:srgbClr val="000000"/>
                          </a:solidFill>
                          <a:effectLst/>
                          <a:latin typeface="Calibri" panose="020F0502020204030204" pitchFamily="34" charset="0"/>
                        </a:rPr>
                        <a:t> Trusted</a:t>
                      </a:r>
                    </a:p>
                  </a:txBody>
                  <a:tcPr marL="9525" marR="9525" marT="9525" marB="0"/>
                </a:tc>
                <a:tc>
                  <a:txBody>
                    <a:bodyPr/>
                    <a:lstStyle/>
                    <a:p>
                      <a:pPr algn="l" fontAlgn="b"/>
                      <a:r>
                        <a:rPr lang="en-US" sz="2500" b="0" i="0" u="none" strike="noStrike" dirty="0">
                          <a:solidFill>
                            <a:srgbClr val="000000"/>
                          </a:solidFill>
                          <a:effectLst/>
                          <a:latin typeface="Calibri" panose="020F0502020204030204" pitchFamily="34" charset="0"/>
                        </a:rPr>
                        <a:t>Regarded with confidence, and concurrently being certified, authorized, and authenticated.</a:t>
                      </a:r>
                    </a:p>
                  </a:txBody>
                  <a:tcPr marL="9525" marR="9525" marT="9525" marB="0" anchor="b"/>
                </a:tc>
                <a:extLst>
                  <a:ext uri="{0D108BD9-81ED-4DB2-BD59-A6C34878D82A}">
                    <a16:rowId xmlns:a16="http://schemas.microsoft.com/office/drawing/2014/main" xmlns="" val="10000"/>
                  </a:ext>
                </a:extLst>
              </a:tr>
              <a:tr h="202050">
                <a:tc>
                  <a:txBody>
                    <a:bodyPr/>
                    <a:lstStyle/>
                    <a:p>
                      <a:pPr algn="l" fontAlgn="b"/>
                      <a:endParaRPr lang="en-US" sz="2500" b="0" i="0" u="none" strike="noStrike" dirty="0">
                        <a:solidFill>
                          <a:srgbClr val="000000"/>
                        </a:solidFill>
                        <a:effectLst/>
                        <a:latin typeface="Calibri" panose="020F0502020204030204" pitchFamily="34" charset="0"/>
                      </a:endParaRPr>
                    </a:p>
                  </a:txBody>
                  <a:tcPr marL="9525" marR="9525" marT="9525" marB="0">
                    <a:solidFill>
                      <a:schemeClr val="bg2">
                        <a:lumMod val="90000"/>
                      </a:schemeClr>
                    </a:solidFill>
                  </a:tcPr>
                </a:tc>
                <a:tc>
                  <a:txBody>
                    <a:bodyPr/>
                    <a:lstStyle/>
                    <a:p>
                      <a:pPr algn="l" fontAlgn="b"/>
                      <a:endParaRPr lang="en-US" sz="25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extLst>
                  <a:ext uri="{0D108BD9-81ED-4DB2-BD59-A6C34878D82A}">
                    <a16:rowId xmlns:a16="http://schemas.microsoft.com/office/drawing/2014/main" xmlns="" val="10001"/>
                  </a:ext>
                </a:extLst>
              </a:tr>
              <a:tr h="325525">
                <a:tc>
                  <a:txBody>
                    <a:bodyPr/>
                    <a:lstStyle/>
                    <a:p>
                      <a:pPr algn="l" fontAlgn="b"/>
                      <a:r>
                        <a:rPr lang="en-US" sz="2500" u="none" strike="noStrike" dirty="0">
                          <a:effectLst/>
                        </a:rPr>
                        <a:t> Certified</a:t>
                      </a:r>
                      <a:endParaRPr lang="en-US" sz="25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en-US" sz="2500" u="none" strike="noStrike" dirty="0">
                          <a:effectLst/>
                        </a:rPr>
                        <a:t>Guaranteed to conform to protocols.</a:t>
                      </a:r>
                      <a:endParaRPr lang="en-US" sz="2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2"/>
                  </a:ext>
                </a:extLst>
              </a:tr>
              <a:tr h="287228">
                <a:tc>
                  <a:txBody>
                    <a:bodyPr/>
                    <a:lstStyle/>
                    <a:p>
                      <a:pPr algn="l" fontAlgn="b"/>
                      <a:r>
                        <a:rPr lang="en-US" sz="2500" u="none" strike="noStrike" dirty="0">
                          <a:effectLst/>
                        </a:rPr>
                        <a:t> Authorized</a:t>
                      </a:r>
                      <a:endParaRPr lang="en-US" sz="25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en-US" sz="2500" u="none" strike="noStrike">
                          <a:effectLst/>
                        </a:rPr>
                        <a:t>Approved by an authority for use in a lifecycle activity.</a:t>
                      </a:r>
                      <a:endParaRPr lang="en-US" sz="25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3"/>
                  </a:ext>
                </a:extLst>
              </a:tr>
              <a:tr h="344673">
                <a:tc>
                  <a:txBody>
                    <a:bodyPr/>
                    <a:lstStyle/>
                    <a:p>
                      <a:pPr algn="l" fontAlgn="b"/>
                      <a:r>
                        <a:rPr lang="en-US" sz="2500" u="none" strike="noStrike" dirty="0">
                          <a:effectLst/>
                        </a:rPr>
                        <a:t> Authenticated</a:t>
                      </a:r>
                      <a:endParaRPr lang="en-US" sz="25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en-US" sz="2500" u="none" strike="noStrike" dirty="0">
                          <a:effectLst/>
                        </a:rPr>
                        <a:t>Proven to be genuine as issued by its originator.</a:t>
                      </a:r>
                      <a:endParaRPr lang="en-US" sz="2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4"/>
                  </a:ext>
                </a:extLst>
              </a:tr>
            </a:tbl>
          </a:graphicData>
        </a:graphic>
      </p:graphicFrame>
      <p:sp>
        <p:nvSpPr>
          <p:cNvPr id="7" name="5-Point Star 6">
            <a:extLst>
              <a:ext uri="{FF2B5EF4-FFF2-40B4-BE49-F238E27FC236}">
                <a16:creationId xmlns:a16="http://schemas.microsoft.com/office/drawing/2014/main" xmlns="" id="{A575A76F-9E17-4D82-B6CB-19C7A1FA2CD3}"/>
              </a:ext>
            </a:extLst>
          </p:cNvPr>
          <p:cNvSpPr/>
          <p:nvPr/>
        </p:nvSpPr>
        <p:spPr>
          <a:xfrm>
            <a:off x="11747500" y="184665"/>
            <a:ext cx="304542" cy="310635"/>
          </a:xfrm>
          <a:prstGeom prst="star5">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106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NSE’s MBE Trust Framework</a:t>
            </a:r>
          </a:p>
        </p:txBody>
      </p:sp>
      <p:sp>
        <p:nvSpPr>
          <p:cNvPr id="4" name="Slide Number Placeholder 3"/>
          <p:cNvSpPr>
            <a:spLocks noGrp="1"/>
          </p:cNvSpPr>
          <p:nvPr>
            <p:ph type="sldNum" sz="quarter" idx="10"/>
          </p:nvPr>
        </p:nvSpPr>
        <p:spPr/>
        <p:txBody>
          <a:bodyPr/>
          <a:lstStyle/>
          <a:p>
            <a:pPr>
              <a:defRPr/>
            </a:pPr>
            <a:fld id="{C67A797E-2ADE-4901-BCDE-A8E6619F2DA3}" type="slidenum">
              <a:rPr lang="en-US" smtClean="0"/>
              <a:pPr>
                <a:defRPr/>
              </a:pPr>
              <a:t>21</a:t>
            </a:fld>
            <a:endParaRPr lang="en-US" dirty="0"/>
          </a:p>
        </p:txBody>
      </p:sp>
      <p:pic>
        <p:nvPicPr>
          <p:cNvPr id="6" name="Content Placeholder 4">
            <a:extLst>
              <a:ext uri="{FF2B5EF4-FFF2-40B4-BE49-F238E27FC236}">
                <a16:creationId xmlns:a16="http://schemas.microsoft.com/office/drawing/2014/main" xmlns="" id="{C8574F0B-88AF-40D2-9703-9A4A582C7284}"/>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6285297" y="1318660"/>
            <a:ext cx="5505650" cy="49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16771" y="1318660"/>
            <a:ext cx="5668525" cy="5016758"/>
          </a:xfrm>
          <a:prstGeom prst="rect">
            <a:avLst/>
          </a:prstGeom>
        </p:spPr>
        <p:txBody>
          <a:bodyPr wrap="square">
            <a:spAutoFit/>
          </a:bodyPr>
          <a:lstStyle/>
          <a:p>
            <a:pPr marL="688975" indent="-688975">
              <a:spcBef>
                <a:spcPts val="0"/>
              </a:spcBef>
              <a:spcAft>
                <a:spcPts val="0"/>
              </a:spcAft>
            </a:pPr>
            <a:r>
              <a:rPr lang="en-US" sz="1600" b="1" dirty="0">
                <a:ea typeface="MS Mincho" panose="02020609040205080304" pitchFamily="49" charset="-128"/>
                <a:cs typeface="Times New Roman" panose="02020603050405020304" pitchFamily="18" charset="0"/>
              </a:rPr>
              <a:t>Trusted</a:t>
            </a:r>
            <a:r>
              <a:rPr lang="en-US" sz="1600" dirty="0">
                <a:ea typeface="MS Mincho" panose="02020609040205080304" pitchFamily="49" charset="-128"/>
                <a:cs typeface="Times New Roman" panose="02020603050405020304" pitchFamily="18" charset="0"/>
              </a:rPr>
              <a:t>:	Regarded with confidence, and concurrently being certified, authorized, and authenticated.</a:t>
            </a:r>
          </a:p>
          <a:p>
            <a:pPr>
              <a:spcBef>
                <a:spcPts val="0"/>
              </a:spcBef>
              <a:spcAft>
                <a:spcPts val="0"/>
              </a:spcAft>
            </a:pPr>
            <a:endParaRPr lang="en-US" sz="1600" dirty="0">
              <a:ea typeface="MS Mincho" panose="02020609040205080304" pitchFamily="49" charset="-128"/>
              <a:cs typeface="Times New Roman" panose="02020603050405020304" pitchFamily="18" charset="0"/>
            </a:endParaRPr>
          </a:p>
          <a:p>
            <a:pPr marL="225425" lvl="2">
              <a:spcBef>
                <a:spcPts val="0"/>
              </a:spcBef>
              <a:spcAft>
                <a:spcPts val="0"/>
              </a:spcAft>
            </a:pPr>
            <a:r>
              <a:rPr lang="en-US" sz="1600" b="1" dirty="0">
                <a:ea typeface="MS Mincho" panose="02020609040205080304" pitchFamily="49" charset="-128"/>
                <a:cs typeface="Times New Roman" panose="02020603050405020304" pitchFamily="18" charset="0"/>
              </a:rPr>
              <a:t>Authenticated</a:t>
            </a:r>
            <a:r>
              <a:rPr lang="en-US" sz="1600" dirty="0">
                <a:ea typeface="MS Mincho" panose="02020609040205080304" pitchFamily="49" charset="-128"/>
                <a:cs typeface="Times New Roman" panose="02020603050405020304" pitchFamily="18" charset="0"/>
              </a:rPr>
              <a:t>: Proven to be genuine as issued by its originator.</a:t>
            </a:r>
          </a:p>
          <a:p>
            <a:pPr marL="1312863" lvl="2" indent="-796925">
              <a:spcBef>
                <a:spcPts val="0"/>
              </a:spcBef>
              <a:spcAft>
                <a:spcPts val="0"/>
              </a:spcAft>
              <a:tabLst>
                <a:tab pos="1600200" algn="l"/>
              </a:tabLst>
            </a:pPr>
            <a:r>
              <a:rPr lang="en-US" sz="1600" b="1" dirty="0">
                <a:ea typeface="MS Mincho" panose="02020609040205080304" pitchFamily="49" charset="-128"/>
                <a:cs typeface="Times New Roman" panose="02020603050405020304" pitchFamily="18" charset="0"/>
              </a:rPr>
              <a:t>Signed</a:t>
            </a:r>
            <a:r>
              <a:rPr lang="en-US" sz="1600" dirty="0">
                <a:ea typeface="MS Mincho" panose="02020609040205080304" pitchFamily="49" charset="-128"/>
                <a:cs typeface="Times New Roman" panose="02020603050405020304" pitchFamily="18" charset="0"/>
              </a:rPr>
              <a:t>: Authenticity of originator cannot be repudiated.</a:t>
            </a:r>
          </a:p>
          <a:p>
            <a:pPr marL="1312863" lvl="2" indent="-796925">
              <a:spcBef>
                <a:spcPts val="0"/>
              </a:spcBef>
              <a:spcAft>
                <a:spcPts val="0"/>
              </a:spcAft>
              <a:tabLst>
                <a:tab pos="1600200" algn="l"/>
              </a:tabLst>
            </a:pPr>
            <a:r>
              <a:rPr lang="en-US" sz="1600" b="1" dirty="0">
                <a:ea typeface="MS Mincho" panose="02020609040205080304" pitchFamily="49" charset="-128"/>
                <a:cs typeface="Times New Roman" panose="02020603050405020304" pitchFamily="18" charset="0"/>
              </a:rPr>
              <a:t>Traceable</a:t>
            </a:r>
            <a:r>
              <a:rPr lang="en-US" sz="1600" dirty="0">
                <a:ea typeface="MS Mincho" panose="02020609040205080304" pitchFamily="49" charset="-128"/>
                <a:cs typeface="Times New Roman" panose="02020603050405020304" pitchFamily="18" charset="0"/>
              </a:rPr>
              <a:t>: The ability to find the authoritative source of a given fact</a:t>
            </a:r>
          </a:p>
          <a:p>
            <a:pPr lvl="1" indent="-231775">
              <a:spcBef>
                <a:spcPts val="0"/>
              </a:spcBef>
              <a:spcAft>
                <a:spcPts val="0"/>
              </a:spcAft>
            </a:pPr>
            <a:r>
              <a:rPr lang="en-US" sz="1600" b="1" dirty="0">
                <a:ea typeface="MS Mincho" panose="02020609040205080304" pitchFamily="49" charset="-128"/>
                <a:cs typeface="Times New Roman" panose="02020603050405020304" pitchFamily="18" charset="0"/>
              </a:rPr>
              <a:t>Authorized</a:t>
            </a:r>
            <a:r>
              <a:rPr lang="en-US" sz="1600" dirty="0">
                <a:ea typeface="MS Mincho" panose="02020609040205080304" pitchFamily="49" charset="-128"/>
                <a:cs typeface="Times New Roman" panose="02020603050405020304" pitchFamily="18" charset="0"/>
              </a:rPr>
              <a:t>: Approved by an authority for use in a lifecycle activity.</a:t>
            </a:r>
          </a:p>
          <a:p>
            <a:pPr marL="457200" lvl="2" indent="-231775">
              <a:spcBef>
                <a:spcPts val="0"/>
              </a:spcBef>
              <a:spcAft>
                <a:spcPts val="0"/>
              </a:spcAft>
            </a:pPr>
            <a:r>
              <a:rPr lang="en-US" sz="1600" b="1" dirty="0">
                <a:ea typeface="MS Mincho" panose="02020609040205080304" pitchFamily="49" charset="-128"/>
                <a:cs typeface="Times New Roman" panose="02020603050405020304" pitchFamily="18" charset="0"/>
              </a:rPr>
              <a:t>Certified</a:t>
            </a:r>
            <a:r>
              <a:rPr lang="en-US" sz="1600" dirty="0">
                <a:ea typeface="MS Mincho" panose="02020609040205080304" pitchFamily="49" charset="-128"/>
                <a:cs typeface="Times New Roman" panose="02020603050405020304" pitchFamily="18" charset="0"/>
              </a:rPr>
              <a:t>: Guaranteed to conform to protocols.</a:t>
            </a:r>
          </a:p>
          <a:p>
            <a:pPr marL="461963" lvl="3">
              <a:spcBef>
                <a:spcPts val="0"/>
              </a:spcBef>
              <a:spcAft>
                <a:spcPts val="0"/>
              </a:spcAft>
              <a:tabLst>
                <a:tab pos="1485900" algn="l"/>
              </a:tabLst>
            </a:pPr>
            <a:r>
              <a:rPr lang="en-US" sz="1600" b="1" dirty="0">
                <a:ea typeface="MS Mincho" panose="02020609040205080304" pitchFamily="49" charset="-128"/>
                <a:cs typeface="Times New Roman" panose="02020603050405020304" pitchFamily="18" charset="0"/>
              </a:rPr>
              <a:t>Validated</a:t>
            </a:r>
            <a:r>
              <a:rPr lang="en-US" sz="1600" dirty="0">
                <a:ea typeface="MS Mincho" panose="02020609040205080304" pitchFamily="49" charset="-128"/>
                <a:cs typeface="Times New Roman" panose="02020603050405020304" pitchFamily="18" charset="0"/>
              </a:rPr>
              <a:t>: Assured to satisfy intent.</a:t>
            </a:r>
          </a:p>
          <a:p>
            <a:pPr marL="461963" lvl="3">
              <a:spcBef>
                <a:spcPts val="0"/>
              </a:spcBef>
              <a:spcAft>
                <a:spcPts val="0"/>
              </a:spcAft>
              <a:tabLst>
                <a:tab pos="1485900" algn="l"/>
              </a:tabLst>
            </a:pPr>
            <a:r>
              <a:rPr lang="en-US" sz="1600" b="1" dirty="0">
                <a:ea typeface="MS Mincho" panose="02020609040205080304" pitchFamily="49" charset="-128"/>
                <a:cs typeface="Times New Roman" panose="02020603050405020304" pitchFamily="18" charset="0"/>
              </a:rPr>
              <a:t>Verified</a:t>
            </a:r>
            <a:r>
              <a:rPr lang="en-US" sz="1600" dirty="0">
                <a:ea typeface="MS Mincho" panose="02020609040205080304" pitchFamily="49" charset="-128"/>
                <a:cs typeface="Times New Roman" panose="02020603050405020304" pitchFamily="18" charset="0"/>
              </a:rPr>
              <a:t>: Assured to satisfy requirements.</a:t>
            </a:r>
          </a:p>
          <a:p>
            <a:pPr marL="1312863" lvl="3" indent="-850900">
              <a:spcBef>
                <a:spcPts val="0"/>
              </a:spcBef>
              <a:spcAft>
                <a:spcPts val="0"/>
              </a:spcAft>
              <a:tabLst>
                <a:tab pos="1485900" algn="l"/>
              </a:tabLst>
            </a:pPr>
            <a:r>
              <a:rPr lang="en-US" sz="1600" b="1" dirty="0">
                <a:ea typeface="MS Mincho" panose="02020609040205080304" pitchFamily="49" charset="-128"/>
                <a:cs typeface="Times New Roman" panose="02020603050405020304" pitchFamily="18" charset="0"/>
              </a:rPr>
              <a:t>Versioned</a:t>
            </a:r>
            <a:r>
              <a:rPr lang="en-US" sz="1600" dirty="0">
                <a:ea typeface="MS Mincho" panose="02020609040205080304" pitchFamily="49" charset="-128"/>
                <a:cs typeface="Times New Roman" panose="02020603050405020304" pitchFamily="18" charset="0"/>
              </a:rPr>
              <a:t>: Successive revisions are stored and sequentially identified.</a:t>
            </a:r>
          </a:p>
          <a:p>
            <a:pPr>
              <a:spcBef>
                <a:spcPts val="0"/>
              </a:spcBef>
              <a:spcAft>
                <a:spcPts val="0"/>
              </a:spcAft>
            </a:pPr>
            <a:endParaRPr lang="en-US" sz="1600" dirty="0">
              <a:ea typeface="MS Mincho" panose="02020609040205080304" pitchFamily="49" charset="-128"/>
              <a:cs typeface="Times New Roman" panose="02020603050405020304" pitchFamily="18" charset="0"/>
            </a:endParaRPr>
          </a:p>
          <a:p>
            <a:pPr>
              <a:spcBef>
                <a:spcPts val="0"/>
              </a:spcBef>
              <a:spcAft>
                <a:spcPts val="0"/>
              </a:spcAft>
            </a:pPr>
            <a:r>
              <a:rPr lang="en-US" sz="1600" dirty="0">
                <a:ea typeface="MS Mincho" panose="02020609040205080304" pitchFamily="49" charset="-128"/>
                <a:cs typeface="Times New Roman" panose="02020603050405020304" pitchFamily="18" charset="0"/>
              </a:rPr>
              <a:t>Factors that increased confidence:</a:t>
            </a:r>
          </a:p>
          <a:p>
            <a:pPr marL="225425">
              <a:spcBef>
                <a:spcPts val="0"/>
              </a:spcBef>
              <a:spcAft>
                <a:spcPts val="0"/>
              </a:spcAft>
            </a:pPr>
            <a:r>
              <a:rPr lang="en-US" sz="1600" b="1" dirty="0">
                <a:ea typeface="MS Mincho" panose="02020609040205080304" pitchFamily="49" charset="-128"/>
                <a:cs typeface="Times New Roman" panose="02020603050405020304" pitchFamily="18" charset="0"/>
              </a:rPr>
              <a:t>Required</a:t>
            </a:r>
            <a:r>
              <a:rPr lang="en-US" sz="1600" dirty="0">
                <a:ea typeface="MS Mincho" panose="02020609040205080304" pitchFamily="49" charset="-128"/>
                <a:cs typeface="Times New Roman" panose="02020603050405020304" pitchFamily="18" charset="0"/>
              </a:rPr>
              <a:t>: Mandated by some authority.</a:t>
            </a:r>
          </a:p>
          <a:p>
            <a:pPr marL="225425">
              <a:spcBef>
                <a:spcPts val="0"/>
              </a:spcBef>
              <a:spcAft>
                <a:spcPts val="0"/>
              </a:spcAft>
            </a:pPr>
            <a:r>
              <a:rPr lang="en-US" sz="1600" b="1" dirty="0">
                <a:ea typeface="MS Mincho" panose="02020609040205080304" pitchFamily="49" charset="-128"/>
                <a:cs typeface="Times New Roman" panose="02020603050405020304" pitchFamily="18" charset="0"/>
              </a:rPr>
              <a:t>Specified</a:t>
            </a:r>
            <a:r>
              <a:rPr lang="en-US" sz="1600" dirty="0">
                <a:ea typeface="MS Mincho" panose="02020609040205080304" pitchFamily="49" charset="-128"/>
                <a:cs typeface="Times New Roman" panose="02020603050405020304" pitchFamily="18" charset="0"/>
              </a:rPr>
              <a:t>: Defined to minimally-sufficient detail.</a:t>
            </a:r>
          </a:p>
          <a:p>
            <a:pPr marL="225425"/>
            <a:r>
              <a:rPr lang="en-US" sz="1600" b="1" dirty="0">
                <a:ea typeface="MS Mincho" panose="02020609040205080304" pitchFamily="49" charset="-128"/>
              </a:rPr>
              <a:t>Recorded</a:t>
            </a:r>
            <a:r>
              <a:rPr lang="en-US" sz="1600" dirty="0">
                <a:ea typeface="MS Mincho" panose="02020609040205080304" pitchFamily="49" charset="-128"/>
              </a:rPr>
              <a:t>: Permanently documented for future reference.</a:t>
            </a:r>
            <a:endParaRPr lang="en-US" sz="1600" dirty="0"/>
          </a:p>
          <a:p>
            <a:pPr>
              <a:spcBef>
                <a:spcPts val="0"/>
              </a:spcBef>
              <a:spcAft>
                <a:spcPts val="0"/>
              </a:spcAft>
            </a:pPr>
            <a:endParaRPr lang="en-US" sz="1600" dirty="0"/>
          </a:p>
        </p:txBody>
      </p:sp>
      <p:sp>
        <p:nvSpPr>
          <p:cNvPr id="3" name="TextBox 2"/>
          <p:cNvSpPr txBox="1"/>
          <p:nvPr/>
        </p:nvSpPr>
        <p:spPr>
          <a:xfrm>
            <a:off x="7322148" y="5742793"/>
            <a:ext cx="712118" cy="276999"/>
          </a:xfrm>
          <a:prstGeom prst="rect">
            <a:avLst/>
          </a:prstGeom>
          <a:solidFill>
            <a:schemeClr val="bg1"/>
          </a:solidFill>
        </p:spPr>
        <p:txBody>
          <a:bodyPr wrap="none" lIns="0" tIns="0" rIns="0" bIns="0" rtlCol="0" anchor="ctr" anchorCtr="0">
            <a:spAutoFit/>
          </a:bodyPr>
          <a:lstStyle/>
          <a:p>
            <a:pPr algn="ctr"/>
            <a:r>
              <a:rPr lang="en-US" b="1" dirty="0">
                <a:solidFill>
                  <a:schemeClr val="accent1">
                    <a:lumMod val="75000"/>
                  </a:schemeClr>
                </a:solidFill>
              </a:rPr>
              <a:t>Trusted</a:t>
            </a:r>
          </a:p>
        </p:txBody>
      </p:sp>
      <p:sp>
        <p:nvSpPr>
          <p:cNvPr id="7" name="TextBox 6"/>
          <p:cNvSpPr txBox="1"/>
          <p:nvPr/>
        </p:nvSpPr>
        <p:spPr>
          <a:xfrm>
            <a:off x="6729871" y="2820557"/>
            <a:ext cx="823944" cy="276999"/>
          </a:xfrm>
          <a:prstGeom prst="rect">
            <a:avLst/>
          </a:prstGeom>
          <a:solidFill>
            <a:schemeClr val="bg1"/>
          </a:solidFill>
        </p:spPr>
        <p:txBody>
          <a:bodyPr wrap="none" lIns="0" tIns="0" rIns="0" bIns="0" rtlCol="0" anchor="ctr" anchorCtr="0">
            <a:spAutoFit/>
          </a:bodyPr>
          <a:lstStyle/>
          <a:p>
            <a:pPr algn="ctr"/>
            <a:r>
              <a:rPr lang="en-US" b="1" dirty="0">
                <a:solidFill>
                  <a:schemeClr val="accent1">
                    <a:lumMod val="75000"/>
                  </a:schemeClr>
                </a:solidFill>
              </a:rPr>
              <a:t>Certified</a:t>
            </a:r>
          </a:p>
        </p:txBody>
      </p:sp>
      <p:sp>
        <p:nvSpPr>
          <p:cNvPr id="8" name="TextBox 7"/>
          <p:cNvSpPr txBox="1"/>
          <p:nvPr/>
        </p:nvSpPr>
        <p:spPr>
          <a:xfrm>
            <a:off x="6701209" y="4378195"/>
            <a:ext cx="881268" cy="230832"/>
          </a:xfrm>
          <a:prstGeom prst="rect">
            <a:avLst/>
          </a:prstGeom>
          <a:solidFill>
            <a:schemeClr val="bg1"/>
          </a:solidFill>
        </p:spPr>
        <p:txBody>
          <a:bodyPr wrap="none" lIns="0" tIns="0" rIns="0" bIns="0" rtlCol="0" anchor="ctr" anchorCtr="0">
            <a:spAutoFit/>
          </a:bodyPr>
          <a:lstStyle/>
          <a:p>
            <a:pPr algn="ctr"/>
            <a:r>
              <a:rPr lang="en-US" sz="1500" b="1" dirty="0">
                <a:solidFill>
                  <a:schemeClr val="accent1">
                    <a:lumMod val="75000"/>
                  </a:schemeClr>
                </a:solidFill>
              </a:rPr>
              <a:t>Authorized</a:t>
            </a:r>
          </a:p>
        </p:txBody>
      </p:sp>
      <p:sp>
        <p:nvSpPr>
          <p:cNvPr id="9" name="TextBox 8"/>
          <p:cNvSpPr txBox="1"/>
          <p:nvPr/>
        </p:nvSpPr>
        <p:spPr>
          <a:xfrm>
            <a:off x="7845256" y="4020618"/>
            <a:ext cx="1135824" cy="230832"/>
          </a:xfrm>
          <a:prstGeom prst="rect">
            <a:avLst/>
          </a:prstGeom>
          <a:solidFill>
            <a:schemeClr val="bg1"/>
          </a:solidFill>
        </p:spPr>
        <p:txBody>
          <a:bodyPr wrap="none" lIns="0" tIns="0" rIns="0" bIns="0" rtlCol="0" anchor="ctr" anchorCtr="0">
            <a:spAutoFit/>
          </a:bodyPr>
          <a:lstStyle/>
          <a:p>
            <a:pPr algn="ctr"/>
            <a:r>
              <a:rPr lang="en-US" sz="1450" b="1" dirty="0">
                <a:solidFill>
                  <a:schemeClr val="accent1">
                    <a:lumMod val="75000"/>
                  </a:schemeClr>
                </a:solidFill>
              </a:rPr>
              <a:t>Authenticated</a:t>
            </a:r>
          </a:p>
        </p:txBody>
      </p:sp>
      <p:sp>
        <p:nvSpPr>
          <p:cNvPr id="11" name="5-Point Star 10">
            <a:extLst>
              <a:ext uri="{FF2B5EF4-FFF2-40B4-BE49-F238E27FC236}">
                <a16:creationId xmlns:a16="http://schemas.microsoft.com/office/drawing/2014/main" xmlns="" id="{A575A76F-9E17-4D82-B6CB-19C7A1FA2CD3}"/>
              </a:ext>
            </a:extLst>
          </p:cNvPr>
          <p:cNvSpPr/>
          <p:nvPr/>
        </p:nvSpPr>
        <p:spPr>
          <a:xfrm>
            <a:off x="11747500" y="184665"/>
            <a:ext cx="304542" cy="310635"/>
          </a:xfrm>
          <a:prstGeom prst="star5">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620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79C6DB-2C8B-4ECB-81BF-A5C06308ABA9}"/>
              </a:ext>
            </a:extLst>
          </p:cNvPr>
          <p:cNvSpPr>
            <a:spLocks noGrp="1"/>
          </p:cNvSpPr>
          <p:nvPr>
            <p:ph type="title"/>
          </p:nvPr>
        </p:nvSpPr>
        <p:spPr/>
        <p:txBody>
          <a:bodyPr/>
          <a:lstStyle/>
          <a:p>
            <a:r>
              <a:rPr lang="en-US" dirty="0"/>
              <a:t>What is a Digital Twin? A normalized definition</a:t>
            </a:r>
          </a:p>
        </p:txBody>
      </p:sp>
      <p:sp>
        <p:nvSpPr>
          <p:cNvPr id="4" name="Slide Number Placeholder 3">
            <a:extLst>
              <a:ext uri="{FF2B5EF4-FFF2-40B4-BE49-F238E27FC236}">
                <a16:creationId xmlns:a16="http://schemas.microsoft.com/office/drawing/2014/main" xmlns="" id="{12A42447-7524-4014-8AC3-8E02266A29A7}"/>
              </a:ext>
            </a:extLst>
          </p:cNvPr>
          <p:cNvSpPr>
            <a:spLocks noGrp="1"/>
          </p:cNvSpPr>
          <p:nvPr>
            <p:ph type="sldNum" sz="quarter" idx="10"/>
          </p:nvPr>
        </p:nvSpPr>
        <p:spPr/>
        <p:txBody>
          <a:bodyPr/>
          <a:lstStyle/>
          <a:p>
            <a:pPr>
              <a:defRPr/>
            </a:pPr>
            <a:fld id="{C67A797E-2ADE-4901-BCDE-A8E6619F2DA3}" type="slidenum">
              <a:rPr lang="en-US" smtClean="0"/>
              <a:pPr>
                <a:defRPr/>
              </a:pPr>
              <a:t>22</a:t>
            </a:fld>
            <a:endParaRPr lang="en-US" dirty="0"/>
          </a:p>
        </p:txBody>
      </p:sp>
      <p:sp>
        <p:nvSpPr>
          <p:cNvPr id="5" name="TextBox 4">
            <a:extLst>
              <a:ext uri="{FF2B5EF4-FFF2-40B4-BE49-F238E27FC236}">
                <a16:creationId xmlns:a16="http://schemas.microsoft.com/office/drawing/2014/main" xmlns="" id="{E5ECB2D6-25A4-466C-8B1F-C0B0C1C92EFA}"/>
              </a:ext>
            </a:extLst>
          </p:cNvPr>
          <p:cNvSpPr txBox="1"/>
          <p:nvPr/>
        </p:nvSpPr>
        <p:spPr>
          <a:xfrm>
            <a:off x="363417" y="1060939"/>
            <a:ext cx="4794738" cy="1754326"/>
          </a:xfrm>
          <a:prstGeom prst="rect">
            <a:avLst/>
          </a:prstGeom>
          <a:solidFill>
            <a:schemeClr val="accent6">
              <a:lumMod val="20000"/>
              <a:lumOff val="80000"/>
            </a:schemeClr>
          </a:solidFill>
          <a:ln>
            <a:solidFill>
              <a:schemeClr val="tx1"/>
            </a:solidFill>
          </a:ln>
        </p:spPr>
        <p:txBody>
          <a:bodyPr wrap="square" rtlCol="0">
            <a:spAutoFit/>
          </a:bodyPr>
          <a:lstStyle/>
          <a:p>
            <a:r>
              <a:rPr lang="en-US" dirty="0"/>
              <a:t>Digital twins are virtual representations that serve as real-time digital counterparts of physical products or processes. Digital twin of the design focuses on digitally connecting all of the designs, analyses, and processes required to realize a physical product.</a:t>
            </a:r>
          </a:p>
        </p:txBody>
      </p:sp>
      <p:sp>
        <p:nvSpPr>
          <p:cNvPr id="7" name="TextBox 6">
            <a:extLst>
              <a:ext uri="{FF2B5EF4-FFF2-40B4-BE49-F238E27FC236}">
                <a16:creationId xmlns:a16="http://schemas.microsoft.com/office/drawing/2014/main" xmlns="" id="{71D3BC47-DA84-426C-B575-1476E4C792AF}"/>
              </a:ext>
            </a:extLst>
          </p:cNvPr>
          <p:cNvSpPr txBox="1"/>
          <p:nvPr/>
        </p:nvSpPr>
        <p:spPr>
          <a:xfrm>
            <a:off x="1342293" y="2240834"/>
            <a:ext cx="5820508" cy="3139321"/>
          </a:xfrm>
          <a:prstGeom prst="rect">
            <a:avLst/>
          </a:prstGeom>
          <a:solidFill>
            <a:schemeClr val="bg2">
              <a:lumMod val="90000"/>
            </a:schemeClr>
          </a:solidFill>
          <a:ln>
            <a:solidFill>
              <a:schemeClr val="tx1"/>
            </a:solidFill>
          </a:ln>
        </p:spPr>
        <p:txBody>
          <a:bodyPr wrap="square" rtlCol="0">
            <a:spAutoFit/>
          </a:bodyPr>
          <a:lstStyle/>
          <a:p>
            <a:r>
              <a:rPr lang="en-US" dirty="0"/>
              <a:t>Digital twins were first developed in the industrial manufacturing sector, using the term to describe digital representations that are linked to physical machines. Digital twins differ from previous modeling technologies (like CAD), as they require sensors or videos and images to tie the virtual model to its physical counterpart.</a:t>
            </a:r>
          </a:p>
          <a:p>
            <a:r>
              <a:rPr lang="en-US" dirty="0"/>
              <a:t>A digital twin is a virtual model continuously linked to a physical object, allowing you to</a:t>
            </a:r>
          </a:p>
          <a:p>
            <a:r>
              <a:rPr lang="en-US" dirty="0"/>
              <a:t>fore see issues before they occur, monitor performance and simulate future</a:t>
            </a:r>
          </a:p>
          <a:p>
            <a:endParaRPr lang="en-US" dirty="0"/>
          </a:p>
        </p:txBody>
      </p:sp>
      <p:sp>
        <p:nvSpPr>
          <p:cNvPr id="6" name="TextBox 5">
            <a:extLst>
              <a:ext uri="{FF2B5EF4-FFF2-40B4-BE49-F238E27FC236}">
                <a16:creationId xmlns:a16="http://schemas.microsoft.com/office/drawing/2014/main" xmlns="" id="{8EBB3C82-403F-4B40-8073-A440961BCF86}"/>
              </a:ext>
            </a:extLst>
          </p:cNvPr>
          <p:cNvSpPr txBox="1"/>
          <p:nvPr/>
        </p:nvSpPr>
        <p:spPr>
          <a:xfrm>
            <a:off x="7522308" y="4960846"/>
            <a:ext cx="4243754" cy="1200329"/>
          </a:xfrm>
          <a:prstGeom prst="rect">
            <a:avLst/>
          </a:prstGeom>
          <a:solidFill>
            <a:srgbClr val="F5CF45"/>
          </a:solidFill>
          <a:ln>
            <a:solidFill>
              <a:schemeClr val="tx1"/>
            </a:solidFill>
          </a:ln>
        </p:spPr>
        <p:txBody>
          <a:bodyPr wrap="square" rtlCol="0">
            <a:spAutoFit/>
          </a:bodyPr>
          <a:lstStyle/>
          <a:p>
            <a:r>
              <a:rPr lang="en-US" dirty="0"/>
              <a:t>Digital Twins are virtual counterparts, or “Twins”, of real objects that can predict future outcomes with information from current and past states.</a:t>
            </a:r>
          </a:p>
        </p:txBody>
      </p:sp>
      <p:sp>
        <p:nvSpPr>
          <p:cNvPr id="8" name="TextBox 7">
            <a:extLst>
              <a:ext uri="{FF2B5EF4-FFF2-40B4-BE49-F238E27FC236}">
                <a16:creationId xmlns:a16="http://schemas.microsoft.com/office/drawing/2014/main" xmlns="" id="{A2EB5C8F-B65B-4C59-881D-39F5A42AD872}"/>
              </a:ext>
            </a:extLst>
          </p:cNvPr>
          <p:cNvSpPr txBox="1"/>
          <p:nvPr/>
        </p:nvSpPr>
        <p:spPr>
          <a:xfrm>
            <a:off x="6711462" y="1412631"/>
            <a:ext cx="4794738" cy="2031325"/>
          </a:xfrm>
          <a:prstGeom prst="rect">
            <a:avLst/>
          </a:prstGeom>
          <a:solidFill>
            <a:srgbClr val="FFCC67"/>
          </a:solidFill>
          <a:ln>
            <a:solidFill>
              <a:schemeClr val="tx1"/>
            </a:solidFill>
          </a:ln>
        </p:spPr>
        <p:txBody>
          <a:bodyPr wrap="square" rtlCol="0">
            <a:spAutoFit/>
          </a:bodyPr>
          <a:lstStyle/>
          <a:p>
            <a:r>
              <a:rPr lang="en-US" dirty="0"/>
              <a:t>A Digital Twin is a digital representation of a physical object that includes the model of the physical object, data from the object, a unique one-to-one correspondence to the object, the ability to measure and monitor the object, and the ability to predict future states based on past history.</a:t>
            </a:r>
          </a:p>
        </p:txBody>
      </p:sp>
      <p:sp>
        <p:nvSpPr>
          <p:cNvPr id="9" name="TextBox 8">
            <a:extLst>
              <a:ext uri="{FF2B5EF4-FFF2-40B4-BE49-F238E27FC236}">
                <a16:creationId xmlns:a16="http://schemas.microsoft.com/office/drawing/2014/main" xmlns="" id="{0CBAA150-FDA9-4C53-B572-1E107B5571D1}"/>
              </a:ext>
            </a:extLst>
          </p:cNvPr>
          <p:cNvSpPr txBox="1"/>
          <p:nvPr/>
        </p:nvSpPr>
        <p:spPr>
          <a:xfrm>
            <a:off x="363417" y="3529685"/>
            <a:ext cx="6242539" cy="2862322"/>
          </a:xfrm>
          <a:prstGeom prst="rect">
            <a:avLst/>
          </a:prstGeom>
          <a:solidFill>
            <a:srgbClr val="FFDA8F"/>
          </a:solidFill>
          <a:ln>
            <a:solidFill>
              <a:schemeClr val="tx1"/>
            </a:solidFill>
          </a:ln>
        </p:spPr>
        <p:txBody>
          <a:bodyPr wrap="square" rtlCol="0">
            <a:spAutoFit/>
          </a:bodyPr>
          <a:lstStyle/>
          <a:p>
            <a:r>
              <a:rPr lang="en-US" i="1" dirty="0"/>
              <a:t>“A digital twin is a virtual representation of an object or system that spans its lifecycle, is updated from real-time data, and uses simulation, machine learning and reasoning to help decision-making.”   </a:t>
            </a:r>
            <a:r>
              <a:rPr lang="en-US" dirty="0"/>
              <a:t>In plain English, this just means creating a highly complex virtual model that is the </a:t>
            </a:r>
            <a:r>
              <a:rPr lang="en-US" i="1" dirty="0"/>
              <a:t>exact </a:t>
            </a:r>
            <a:r>
              <a:rPr lang="en-US" dirty="0"/>
              <a:t>counterpart (or twin) of a physical thing. The ‘thing’ could be a car, a building, a bridge, or a jet engine. Connected sensors on the physical asset collect data that can be mapped onto the virtual model. Anyone looking at the digital twin can now see crucial information about how the physical thing is doing out there in the real world.</a:t>
            </a:r>
          </a:p>
        </p:txBody>
      </p:sp>
      <p:sp>
        <p:nvSpPr>
          <p:cNvPr id="10" name="TextBox 9">
            <a:extLst>
              <a:ext uri="{FF2B5EF4-FFF2-40B4-BE49-F238E27FC236}">
                <a16:creationId xmlns:a16="http://schemas.microsoft.com/office/drawing/2014/main" xmlns="" id="{293A5781-AEC6-4D5A-B560-47FBC48A2440}"/>
              </a:ext>
            </a:extLst>
          </p:cNvPr>
          <p:cNvSpPr txBox="1"/>
          <p:nvPr/>
        </p:nvSpPr>
        <p:spPr>
          <a:xfrm>
            <a:off x="6904892" y="2815265"/>
            <a:ext cx="3692770" cy="3693319"/>
          </a:xfrm>
          <a:prstGeom prst="rect">
            <a:avLst/>
          </a:prstGeom>
          <a:solidFill>
            <a:schemeClr val="bg2">
              <a:lumMod val="90000"/>
            </a:schemeClr>
          </a:solidFill>
          <a:ln>
            <a:solidFill>
              <a:schemeClr val="tx1"/>
            </a:solidFill>
          </a:ln>
        </p:spPr>
        <p:txBody>
          <a:bodyPr wrap="square" rtlCol="0">
            <a:spAutoFit/>
          </a:bodyPr>
          <a:lstStyle/>
          <a:p>
            <a:r>
              <a:rPr lang="en-US" dirty="0"/>
              <a:t>A digital twin is a virtual representation that serves as the real-time digital counterpart of a physical object or process.  The concept, which had a few different names, was subsequently called the "digital twin" by John Vickers of NASA in a 2010 Roadmap Report. The digital twin concept consists of three distinct parts: the physical product, the digital/virtual product, and connections between the two products.</a:t>
            </a:r>
          </a:p>
        </p:txBody>
      </p:sp>
      <p:sp>
        <p:nvSpPr>
          <p:cNvPr id="13" name="TextBox 12">
            <a:extLst>
              <a:ext uri="{FF2B5EF4-FFF2-40B4-BE49-F238E27FC236}">
                <a16:creationId xmlns:a16="http://schemas.microsoft.com/office/drawing/2014/main" xmlns="" id="{61E169C6-52DD-4336-B5AD-A68B304E3FE1}"/>
              </a:ext>
            </a:extLst>
          </p:cNvPr>
          <p:cNvSpPr txBox="1"/>
          <p:nvPr/>
        </p:nvSpPr>
        <p:spPr>
          <a:xfrm>
            <a:off x="4659923" y="1180414"/>
            <a:ext cx="3241432" cy="2862322"/>
          </a:xfrm>
          <a:prstGeom prst="rect">
            <a:avLst/>
          </a:prstGeom>
          <a:solidFill>
            <a:srgbClr val="D4AC02"/>
          </a:solidFill>
          <a:ln>
            <a:solidFill>
              <a:schemeClr val="tx1"/>
            </a:solidFill>
          </a:ln>
        </p:spPr>
        <p:txBody>
          <a:bodyPr wrap="square" rtlCol="0">
            <a:spAutoFit/>
          </a:bodyPr>
          <a:lstStyle/>
          <a:p>
            <a:r>
              <a:rPr lang="en-US" altLang="en-US" dirty="0">
                <a:solidFill>
                  <a:srgbClr val="000000"/>
                </a:solidFill>
                <a:latin typeface="Segoe UI" panose="020B0502040204020203" pitchFamily="34" charset="0"/>
                <a:cs typeface="Segoe UI" panose="020B0502040204020203" pitchFamily="34" charset="0"/>
              </a:rPr>
              <a:t>Digital Twin: A virtual representation of a physical product which is updated with information about a particular physical counterpart and  elucidates the current state and Makes predictions about future states to inform decision making.</a:t>
            </a:r>
            <a:endParaRPr lang="en-US" altLang="en-US" sz="800" dirty="0"/>
          </a:p>
          <a:p>
            <a:endParaRPr lang="en-US" dirty="0"/>
          </a:p>
        </p:txBody>
      </p:sp>
      <p:sp>
        <p:nvSpPr>
          <p:cNvPr id="3" name="TextBox 2"/>
          <p:cNvSpPr txBox="1"/>
          <p:nvPr/>
        </p:nvSpPr>
        <p:spPr>
          <a:xfrm>
            <a:off x="8493183" y="3323430"/>
            <a:ext cx="3556753" cy="2031325"/>
          </a:xfrm>
          <a:prstGeom prst="rect">
            <a:avLst/>
          </a:prstGeom>
          <a:solidFill>
            <a:schemeClr val="accent6">
              <a:lumMod val="20000"/>
              <a:lumOff val="80000"/>
            </a:schemeClr>
          </a:solidFill>
          <a:ln>
            <a:solidFill>
              <a:schemeClr val="tx1"/>
            </a:solidFill>
          </a:ln>
        </p:spPr>
        <p:txBody>
          <a:bodyPr wrap="square" rtlCol="0">
            <a:spAutoFit/>
          </a:bodyPr>
          <a:lstStyle/>
          <a:p>
            <a:r>
              <a:rPr lang="en-US" altLang="en-US" dirty="0">
                <a:latin typeface="Times New Roman" panose="02020603050405020304" pitchFamily="18" charset="0"/>
                <a:cs typeface="Times New Roman" panose="02020603050405020304" pitchFamily="18" charset="0"/>
              </a:rPr>
              <a:t>A virtual representation of a physical product which is updated with information about a particular physical counterpart and elucidates the current state and makes predictions about future states to inform decision making.</a:t>
            </a:r>
            <a:endParaRPr lang="en-US" dirty="0"/>
          </a:p>
        </p:txBody>
      </p:sp>
      <p:sp>
        <p:nvSpPr>
          <p:cNvPr id="14" name="TextBox 13">
            <a:extLst>
              <a:ext uri="{FF2B5EF4-FFF2-40B4-BE49-F238E27FC236}">
                <a16:creationId xmlns:a16="http://schemas.microsoft.com/office/drawing/2014/main" xmlns="" id="{497D805B-444F-4564-AC80-511E5EC794EA}"/>
              </a:ext>
            </a:extLst>
          </p:cNvPr>
          <p:cNvSpPr txBox="1"/>
          <p:nvPr/>
        </p:nvSpPr>
        <p:spPr>
          <a:xfrm>
            <a:off x="1751647" y="1496082"/>
            <a:ext cx="8670275" cy="4401205"/>
          </a:xfrm>
          <a:prstGeom prst="rect">
            <a:avLst/>
          </a:prstGeom>
          <a:effectLst>
            <a:innerShdw blurRad="63500" dist="50800" dir="2700000">
              <a:prstClr val="black">
                <a:alpha val="50000"/>
              </a:prstClr>
            </a:innerShdw>
          </a:effectLst>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dirty="0"/>
              <a:t>From the MBE Maturity Index’s MBE Lexicon</a:t>
            </a:r>
          </a:p>
          <a:p>
            <a:pPr algn="ctr"/>
            <a:endParaRPr lang="en-US" sz="3200" dirty="0"/>
          </a:p>
          <a:p>
            <a:pPr algn="ctr"/>
            <a:r>
              <a:rPr lang="en-US" sz="4800" u="sng" dirty="0"/>
              <a:t>Digital Twin</a:t>
            </a:r>
          </a:p>
          <a:p>
            <a:pPr algn="ctr"/>
            <a:endParaRPr lang="en-US" sz="3200" dirty="0"/>
          </a:p>
          <a:p>
            <a:pPr algn="ctr"/>
            <a:r>
              <a:rPr lang="en-US" sz="5400" dirty="0"/>
              <a:t>A </a:t>
            </a:r>
            <a:r>
              <a:rPr lang="en-US" sz="5400" dirty="0" smtClean="0"/>
              <a:t>model, </a:t>
            </a:r>
            <a:r>
              <a:rPr lang="en-US" sz="5400" dirty="0"/>
              <a:t>digitally connected with its realization(s</a:t>
            </a:r>
            <a:r>
              <a:rPr lang="en-US" sz="5400" dirty="0" smtClean="0"/>
              <a:t>)</a:t>
            </a:r>
            <a:endParaRPr lang="en-US" sz="4800" dirty="0" smtClean="0"/>
          </a:p>
          <a:p>
            <a:pPr algn="ctr"/>
            <a:r>
              <a:rPr lang="en-US" sz="2800" dirty="0" smtClean="0"/>
              <a:t>Whereas: Model is a digital representation of a thing.</a:t>
            </a:r>
            <a:endParaRPr lang="en-US" sz="2800" dirty="0"/>
          </a:p>
        </p:txBody>
      </p:sp>
      <p:sp>
        <p:nvSpPr>
          <p:cNvPr id="16" name="5-Point Star 15">
            <a:extLst>
              <a:ext uri="{FF2B5EF4-FFF2-40B4-BE49-F238E27FC236}">
                <a16:creationId xmlns:a16="http://schemas.microsoft.com/office/drawing/2014/main" xmlns="" id="{A575A76F-9E17-4D82-B6CB-19C7A1FA2CD3}"/>
              </a:ext>
            </a:extLst>
          </p:cNvPr>
          <p:cNvSpPr/>
          <p:nvPr/>
        </p:nvSpPr>
        <p:spPr>
          <a:xfrm>
            <a:off x="11747500" y="184665"/>
            <a:ext cx="304542" cy="310635"/>
          </a:xfrm>
          <a:prstGeom prst="star5">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197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3"/>
                                        </p:tgtEl>
                                        <p:attrNameLst>
                                          <p:attrName>style.visibility</p:attrName>
                                        </p:attrNameLst>
                                      </p:cBhvr>
                                      <p:to>
                                        <p:strVal val="visible"/>
                                      </p:to>
                                    </p:set>
                                  </p:childTnLst>
                                </p:cTn>
                              </p:par>
                            </p:childTnLst>
                          </p:cTn>
                        </p:par>
                        <p:par>
                          <p:cTn id="28" fill="hold">
                            <p:stCondLst>
                              <p:cond delay="8000"/>
                            </p:stCondLst>
                            <p:childTnLst>
                              <p:par>
                                <p:cTn id="29" presetID="6" presetClass="entr" presetSubtype="16" fill="hold" grpId="0" nodeType="afterEffect">
                                  <p:stCondLst>
                                    <p:cond delay="100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P spid="8" grpId="0" animBg="1"/>
      <p:bldP spid="9" grpId="0" animBg="1"/>
      <p:bldP spid="10" grpId="0" animBg="1"/>
      <p:bldP spid="13" grpId="0" animBg="1"/>
      <p:bldP spid="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252693" y="6325818"/>
            <a:ext cx="11593568" cy="452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References to the Digital Twin within the MBE Maturity Index</a:t>
            </a:r>
          </a:p>
        </p:txBody>
      </p:sp>
      <p:sp>
        <p:nvSpPr>
          <p:cNvPr id="4" name="Slide Number Placeholder 3"/>
          <p:cNvSpPr>
            <a:spLocks noGrp="1"/>
          </p:cNvSpPr>
          <p:nvPr>
            <p:ph type="sldNum" sz="quarter" idx="10"/>
          </p:nvPr>
        </p:nvSpPr>
        <p:spPr/>
        <p:txBody>
          <a:bodyPr/>
          <a:lstStyle/>
          <a:p>
            <a:pPr>
              <a:defRPr/>
            </a:pPr>
            <a:fld id="{C67A797E-2ADE-4901-BCDE-A8E6619F2DA3}" type="slidenum">
              <a:rPr lang="en-US">
                <a:solidFill>
                  <a:prstClr val="black">
                    <a:lumMod val="85000"/>
                    <a:lumOff val="15000"/>
                  </a:prstClr>
                </a:solidFill>
              </a:rPr>
              <a:pPr>
                <a:defRPr/>
              </a:pPr>
              <a:t>23</a:t>
            </a:fld>
            <a:endParaRPr lang="en-US" dirty="0">
              <a:solidFill>
                <a:prstClr val="black">
                  <a:lumMod val="85000"/>
                  <a:lumOff val="15000"/>
                </a:prstClr>
              </a:solidFill>
            </a:endParaRPr>
          </a:p>
        </p:txBody>
      </p:sp>
      <p:sp>
        <p:nvSpPr>
          <p:cNvPr id="8" name="5-Point Star 6">
            <a:extLst>
              <a:ext uri="{FF2B5EF4-FFF2-40B4-BE49-F238E27FC236}">
                <a16:creationId xmlns:a16="http://schemas.microsoft.com/office/drawing/2014/main" xmlns="" id="{437BF086-22C2-44D8-AA1C-BD581BE93180}"/>
              </a:ext>
            </a:extLst>
          </p:cNvPr>
          <p:cNvSpPr/>
          <p:nvPr/>
        </p:nvSpPr>
        <p:spPr>
          <a:xfrm>
            <a:off x="11747500" y="184665"/>
            <a:ext cx="304542" cy="310635"/>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333009" y="2521598"/>
            <a:ext cx="11513251" cy="540400"/>
          </a:xfrm>
          <a:prstGeom prst="rect">
            <a:avLst/>
          </a:prstGeom>
        </p:spPr>
      </p:pic>
      <p:pic>
        <p:nvPicPr>
          <p:cNvPr id="10" name="Picture 9"/>
          <p:cNvPicPr>
            <a:picLocks noChangeAspect="1"/>
          </p:cNvPicPr>
          <p:nvPr/>
        </p:nvPicPr>
        <p:blipFill>
          <a:blip r:embed="rId3"/>
          <a:stretch>
            <a:fillRect/>
          </a:stretch>
        </p:blipFill>
        <p:spPr>
          <a:xfrm>
            <a:off x="333009" y="2312528"/>
            <a:ext cx="11513251" cy="225167"/>
          </a:xfrm>
          <a:prstGeom prst="rect">
            <a:avLst/>
          </a:prstGeom>
        </p:spPr>
      </p:pic>
      <p:pic>
        <p:nvPicPr>
          <p:cNvPr id="12" name="Picture 11"/>
          <p:cNvPicPr>
            <a:picLocks noChangeAspect="1"/>
          </p:cNvPicPr>
          <p:nvPr/>
        </p:nvPicPr>
        <p:blipFill>
          <a:blip r:embed="rId4"/>
          <a:stretch>
            <a:fillRect/>
          </a:stretch>
        </p:blipFill>
        <p:spPr>
          <a:xfrm>
            <a:off x="333009" y="1767214"/>
            <a:ext cx="11513251" cy="559700"/>
          </a:xfrm>
          <a:prstGeom prst="rect">
            <a:avLst/>
          </a:prstGeom>
        </p:spPr>
      </p:pic>
      <p:pic>
        <p:nvPicPr>
          <p:cNvPr id="16" name="Picture 15"/>
          <p:cNvPicPr>
            <a:picLocks noChangeAspect="1"/>
          </p:cNvPicPr>
          <p:nvPr/>
        </p:nvPicPr>
        <p:blipFill>
          <a:blip r:embed="rId5"/>
          <a:stretch>
            <a:fillRect/>
          </a:stretch>
        </p:blipFill>
        <p:spPr>
          <a:xfrm>
            <a:off x="333009" y="4764337"/>
            <a:ext cx="11513251" cy="225167"/>
          </a:xfrm>
          <a:prstGeom prst="rect">
            <a:avLst/>
          </a:prstGeom>
        </p:spPr>
      </p:pic>
      <p:pic>
        <p:nvPicPr>
          <p:cNvPr id="19" name="Picture 18"/>
          <p:cNvPicPr>
            <a:picLocks noChangeAspect="1"/>
          </p:cNvPicPr>
          <p:nvPr/>
        </p:nvPicPr>
        <p:blipFill>
          <a:blip r:embed="rId6"/>
          <a:stretch>
            <a:fillRect/>
          </a:stretch>
        </p:blipFill>
        <p:spPr>
          <a:xfrm>
            <a:off x="333009" y="3662493"/>
            <a:ext cx="11513251" cy="1177300"/>
          </a:xfrm>
          <a:prstGeom prst="rect">
            <a:avLst/>
          </a:prstGeom>
        </p:spPr>
      </p:pic>
      <p:pic>
        <p:nvPicPr>
          <p:cNvPr id="30" name="Picture 29"/>
          <p:cNvPicPr>
            <a:picLocks noChangeAspect="1"/>
          </p:cNvPicPr>
          <p:nvPr/>
        </p:nvPicPr>
        <p:blipFill>
          <a:blip r:embed="rId7"/>
          <a:stretch>
            <a:fillRect/>
          </a:stretch>
        </p:blipFill>
        <p:spPr>
          <a:xfrm>
            <a:off x="333009" y="4969248"/>
            <a:ext cx="11513251" cy="662633"/>
          </a:xfrm>
          <a:prstGeom prst="rect">
            <a:avLst/>
          </a:prstGeom>
        </p:spPr>
      </p:pic>
      <p:sp>
        <p:nvSpPr>
          <p:cNvPr id="5" name="Rounded Rectangle 4"/>
          <p:cNvSpPr/>
          <p:nvPr/>
        </p:nvSpPr>
        <p:spPr>
          <a:xfrm>
            <a:off x="10752463" y="4933080"/>
            <a:ext cx="1104814" cy="698801"/>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8"/>
          <a:stretch>
            <a:fillRect/>
          </a:stretch>
        </p:blipFill>
        <p:spPr>
          <a:xfrm>
            <a:off x="5605806" y="4601495"/>
            <a:ext cx="2453087" cy="1482073"/>
          </a:xfrm>
          <a:prstGeom prst="rect">
            <a:avLst/>
          </a:prstGeom>
          <a:ln>
            <a:solidFill>
              <a:srgbClr val="FFC000"/>
            </a:solidFill>
          </a:ln>
        </p:spPr>
      </p:pic>
      <p:sp>
        <p:nvSpPr>
          <p:cNvPr id="15" name="Rounded Rectangle 14"/>
          <p:cNvSpPr/>
          <p:nvPr/>
        </p:nvSpPr>
        <p:spPr>
          <a:xfrm>
            <a:off x="5605806" y="4574374"/>
            <a:ext cx="2453087" cy="1509194"/>
          </a:xfrm>
          <a:prstGeom prst="roundRect">
            <a:avLst>
              <a:gd name="adj" fmla="val 8637"/>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9"/>
          <a:stretch>
            <a:fillRect/>
          </a:stretch>
        </p:blipFill>
        <p:spPr>
          <a:xfrm>
            <a:off x="5649873" y="2141836"/>
            <a:ext cx="2453087" cy="1235227"/>
          </a:xfrm>
          <a:prstGeom prst="rect">
            <a:avLst/>
          </a:prstGeom>
        </p:spPr>
      </p:pic>
      <p:sp>
        <p:nvSpPr>
          <p:cNvPr id="17" name="Rounded Rectangle 16"/>
          <p:cNvSpPr/>
          <p:nvPr/>
        </p:nvSpPr>
        <p:spPr>
          <a:xfrm>
            <a:off x="5649874" y="2131830"/>
            <a:ext cx="2453087" cy="1255239"/>
          </a:xfrm>
          <a:prstGeom prst="roundRect">
            <a:avLst>
              <a:gd name="adj" fmla="val 8637"/>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0794957" y="2509483"/>
            <a:ext cx="1051303" cy="510633"/>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5400000">
            <a:off x="8943103" y="1428750"/>
            <a:ext cx="1044762" cy="2703013"/>
          </a:xfrm>
          <a:prstGeom prst="trapezoid">
            <a:avLst/>
          </a:prstGeom>
          <a:solidFill>
            <a:srgbClr val="FFC000">
              <a:alpha val="41176"/>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5400000">
            <a:off x="8829562" y="3928632"/>
            <a:ext cx="1205742" cy="2703013"/>
          </a:xfrm>
          <a:prstGeom prst="trapezoid">
            <a:avLst/>
          </a:prstGeom>
          <a:solidFill>
            <a:srgbClr val="FFC000">
              <a:alpha val="41176"/>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5246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ECD32-5FDF-426E-8C05-5C170C5F5A55}"/>
              </a:ext>
            </a:extLst>
          </p:cNvPr>
          <p:cNvSpPr>
            <a:spLocks noGrp="1"/>
          </p:cNvSpPr>
          <p:nvPr>
            <p:ph type="title"/>
          </p:nvPr>
        </p:nvSpPr>
        <p:spPr/>
        <p:txBody>
          <a:bodyPr/>
          <a:lstStyle/>
          <a:p>
            <a:r>
              <a:rPr lang="en-US" dirty="0"/>
              <a:t>Status and Way-forward</a:t>
            </a:r>
          </a:p>
        </p:txBody>
      </p:sp>
      <p:sp>
        <p:nvSpPr>
          <p:cNvPr id="5" name="Content Placeholder 4"/>
          <p:cNvSpPr>
            <a:spLocks noGrp="1"/>
          </p:cNvSpPr>
          <p:nvPr>
            <p:ph idx="1"/>
          </p:nvPr>
        </p:nvSpPr>
        <p:spPr>
          <a:xfrm>
            <a:off x="613255" y="1295399"/>
            <a:ext cx="11341677" cy="5088468"/>
          </a:xfrm>
        </p:spPr>
        <p:txBody>
          <a:bodyPr/>
          <a:lstStyle/>
          <a:p>
            <a:r>
              <a:rPr lang="en-US" sz="2400" dirty="0"/>
              <a:t>Released as Revision A, but Work in Progress.  </a:t>
            </a:r>
            <a:r>
              <a:rPr lang="en-US" sz="2400"/>
              <a:t>(Revision B expected by early Fall 2021) </a:t>
            </a:r>
            <a:endParaRPr lang="en-US" sz="2400" smtClean="0"/>
          </a:p>
          <a:p>
            <a:r>
              <a:rPr lang="en-US" sz="2400" smtClean="0"/>
              <a:t>Continue </a:t>
            </a:r>
            <a:r>
              <a:rPr lang="en-US" sz="2400" dirty="0"/>
              <a:t>to </a:t>
            </a:r>
            <a:r>
              <a:rPr lang="en-US" sz="2400" b="1" dirty="0"/>
              <a:t>solicit peer review </a:t>
            </a:r>
            <a:r>
              <a:rPr lang="en-US" sz="2400" dirty="0"/>
              <a:t>and to obtain focus area validation &amp; improvements. </a:t>
            </a:r>
          </a:p>
          <a:p>
            <a:r>
              <a:rPr lang="en-US" sz="2400" dirty="0"/>
              <a:t>Testing: Conduct real and simulated assessments to confirm the content. </a:t>
            </a:r>
          </a:p>
          <a:p>
            <a:r>
              <a:rPr lang="en-US" sz="2400" dirty="0"/>
              <a:t>Prepare training curriculum. </a:t>
            </a:r>
          </a:p>
          <a:p>
            <a:r>
              <a:rPr lang="en-US" sz="2400" dirty="0"/>
              <a:t>Publish for NNSA, US Industry, and other government reuses. </a:t>
            </a:r>
          </a:p>
          <a:p>
            <a:r>
              <a:rPr lang="en-US" sz="2400" dirty="0"/>
              <a:t>Consider additional categories:</a:t>
            </a:r>
          </a:p>
          <a:p>
            <a:pPr lvl="1"/>
            <a:r>
              <a:rPr lang="en-US" sz="2000" dirty="0"/>
              <a:t>C0: System Engineering Activity and </a:t>
            </a:r>
          </a:p>
          <a:p>
            <a:pPr lvl="1"/>
            <a:r>
              <a:rPr lang="en-US" sz="2000" dirty="0"/>
              <a:t>C6: Service Activity </a:t>
            </a:r>
          </a:p>
          <a:p>
            <a:r>
              <a:rPr lang="en-US" sz="2400" dirty="0"/>
              <a:t>Expand functional areas for electrical design (ECAD) and production. </a:t>
            </a:r>
          </a:p>
          <a:p>
            <a:r>
              <a:rPr lang="en-US" sz="2400" dirty="0"/>
              <a:t>Continue to update as needed. </a:t>
            </a:r>
          </a:p>
          <a:p>
            <a:r>
              <a:rPr lang="en-US" sz="2400" dirty="0"/>
              <a:t>Consider more useable format for the assessment.</a:t>
            </a:r>
          </a:p>
          <a:p>
            <a:pPr marL="0" indent="0">
              <a:buNone/>
            </a:pPr>
            <a:endParaRPr lang="en-US" dirty="0"/>
          </a:p>
        </p:txBody>
      </p:sp>
      <p:sp>
        <p:nvSpPr>
          <p:cNvPr id="4" name="Slide Number Placeholder 3">
            <a:extLst>
              <a:ext uri="{FF2B5EF4-FFF2-40B4-BE49-F238E27FC236}">
                <a16:creationId xmlns:a16="http://schemas.microsoft.com/office/drawing/2014/main" xmlns="" id="{CD07C868-2110-42B8-96AE-98A4A421E7BA}"/>
              </a:ext>
            </a:extLst>
          </p:cNvPr>
          <p:cNvSpPr>
            <a:spLocks noGrp="1"/>
          </p:cNvSpPr>
          <p:nvPr>
            <p:ph type="sldNum" sz="quarter" idx="10"/>
          </p:nvPr>
        </p:nvSpPr>
        <p:spPr/>
        <p:txBody>
          <a:bodyPr/>
          <a:lstStyle/>
          <a:p>
            <a:pPr>
              <a:defRPr/>
            </a:pPr>
            <a:fld id="{C67A797E-2ADE-4901-BCDE-A8E6619F2DA3}" type="slidenum">
              <a:rPr lang="en-US" smtClean="0"/>
              <a:pPr>
                <a:defRPr/>
              </a:pPr>
              <a:t>24</a:t>
            </a:fld>
            <a:endParaRPr lang="en-US" dirty="0"/>
          </a:p>
        </p:txBody>
      </p:sp>
      <p:sp>
        <p:nvSpPr>
          <p:cNvPr id="3" name="Arrow: Striped Right 2">
            <a:extLst>
              <a:ext uri="{FF2B5EF4-FFF2-40B4-BE49-F238E27FC236}">
                <a16:creationId xmlns:a16="http://schemas.microsoft.com/office/drawing/2014/main" xmlns="" id="{103EF35A-C9CE-4772-BE52-7F5EAB35D286}"/>
              </a:ext>
            </a:extLst>
          </p:cNvPr>
          <p:cNvSpPr/>
          <p:nvPr/>
        </p:nvSpPr>
        <p:spPr>
          <a:xfrm>
            <a:off x="7978392" y="5043261"/>
            <a:ext cx="4109776" cy="1436914"/>
          </a:xfrm>
          <a:prstGeom prst="strip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8" name="5-Point Star 6">
            <a:extLst>
              <a:ext uri="{FF2B5EF4-FFF2-40B4-BE49-F238E27FC236}">
                <a16:creationId xmlns:a16="http://schemas.microsoft.com/office/drawing/2014/main" xmlns="" id="{7A0961D6-0259-45E6-9E00-2F466F810492}"/>
              </a:ext>
            </a:extLst>
          </p:cNvPr>
          <p:cNvSpPr/>
          <p:nvPr/>
        </p:nvSpPr>
        <p:spPr>
          <a:xfrm>
            <a:off x="11747500" y="184665"/>
            <a:ext cx="304542" cy="310635"/>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481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F5D8ED-D5E4-4BEC-ABA7-39BD7485803E}"/>
              </a:ext>
            </a:extLst>
          </p:cNvPr>
          <p:cNvSpPr>
            <a:spLocks noGrp="1"/>
          </p:cNvSpPr>
          <p:nvPr>
            <p:ph type="title"/>
          </p:nvPr>
        </p:nvSpPr>
        <p:spPr/>
        <p:txBody>
          <a:bodyPr/>
          <a:lstStyle/>
          <a:p>
            <a:r>
              <a:rPr lang="en-US" dirty="0"/>
              <a:t>Where can you get the latest NSE MBE Maturity Index?</a:t>
            </a:r>
          </a:p>
        </p:txBody>
      </p:sp>
      <p:sp>
        <p:nvSpPr>
          <p:cNvPr id="3" name="Content Placeholder 2">
            <a:extLst>
              <a:ext uri="{FF2B5EF4-FFF2-40B4-BE49-F238E27FC236}">
                <a16:creationId xmlns:a16="http://schemas.microsoft.com/office/drawing/2014/main" xmlns="" id="{22EB2E54-8740-42A0-8662-67CD6F78C674}"/>
              </a:ext>
            </a:extLst>
          </p:cNvPr>
          <p:cNvSpPr>
            <a:spLocks noGrp="1"/>
          </p:cNvSpPr>
          <p:nvPr>
            <p:ph idx="1"/>
          </p:nvPr>
        </p:nvSpPr>
        <p:spPr>
          <a:xfrm>
            <a:off x="613255" y="1295399"/>
            <a:ext cx="11341677" cy="5088468"/>
          </a:xfrm>
        </p:spPr>
        <p:txBody>
          <a:bodyPr/>
          <a:lstStyle/>
          <a:p>
            <a:pPr marL="0" indent="0">
              <a:buNone/>
            </a:pPr>
            <a:r>
              <a:rPr lang="en-US" sz="2800" dirty="0"/>
              <a:t>NSE_MBE_Maturity_Index_(UUR)_A.2.xlsm</a:t>
            </a:r>
          </a:p>
          <a:p>
            <a:pPr marL="0" indent="0">
              <a:buNone/>
            </a:pPr>
            <a:endParaRPr lang="en-US" sz="2800" dirty="0"/>
          </a:p>
          <a:p>
            <a:r>
              <a:rPr lang="en-US" sz="2800" dirty="0"/>
              <a:t>KCNSC’s Web Exchange File Manager</a:t>
            </a:r>
          </a:p>
          <a:p>
            <a:pPr marL="0" indent="0">
              <a:buNone/>
            </a:pPr>
            <a:r>
              <a:rPr lang="en-US" sz="2200" u="sng" dirty="0">
                <a:hlinkClick r:id="rId3"/>
              </a:rPr>
              <a:t>https://fmt.kcnsc.doe.gov/kcpfm/kcpfm_short.cgi?box=/.Dst9EMRmxucstVHi&amp;path=/&amp;cmd=list</a:t>
            </a:r>
            <a:endParaRPr lang="en-US" sz="2200" dirty="0"/>
          </a:p>
          <a:p>
            <a:endParaRPr lang="en-US" sz="2200" dirty="0"/>
          </a:p>
          <a:p>
            <a:r>
              <a:rPr lang="en-US" sz="2800" dirty="0"/>
              <a:t>Or via TinyURL</a:t>
            </a:r>
          </a:p>
          <a:p>
            <a:pPr marL="0" indent="0">
              <a:buNone/>
            </a:pPr>
            <a:r>
              <a:rPr lang="en-US" sz="2400" dirty="0">
                <a:hlinkClick r:id="" action="ppaction://noaction"/>
              </a:rPr>
              <a:t>https://tinyurl.com/NSE-MBE-Maturity-Index</a:t>
            </a:r>
            <a:endParaRPr lang="en-US" sz="2400" dirty="0"/>
          </a:p>
          <a:p>
            <a:endParaRPr lang="en-US" sz="2400" dirty="0"/>
          </a:p>
        </p:txBody>
      </p:sp>
      <p:sp>
        <p:nvSpPr>
          <p:cNvPr id="4" name="Slide Number Placeholder 3">
            <a:extLst>
              <a:ext uri="{FF2B5EF4-FFF2-40B4-BE49-F238E27FC236}">
                <a16:creationId xmlns:a16="http://schemas.microsoft.com/office/drawing/2014/main" xmlns="" id="{AA941ED5-91C8-42B3-B546-3F880487573B}"/>
              </a:ext>
            </a:extLst>
          </p:cNvPr>
          <p:cNvSpPr>
            <a:spLocks noGrp="1"/>
          </p:cNvSpPr>
          <p:nvPr>
            <p:ph type="sldNum" sz="quarter" idx="10"/>
          </p:nvPr>
        </p:nvSpPr>
        <p:spPr/>
        <p:txBody>
          <a:bodyPr/>
          <a:lstStyle/>
          <a:p>
            <a:pPr>
              <a:defRPr/>
            </a:pPr>
            <a:fld id="{C67A797E-2ADE-4901-BCDE-A8E6619F2DA3}" type="slidenum">
              <a:rPr lang="en-US">
                <a:solidFill>
                  <a:prstClr val="black">
                    <a:lumMod val="85000"/>
                    <a:lumOff val="15000"/>
                  </a:prstClr>
                </a:solidFill>
              </a:rPr>
              <a:pPr>
                <a:defRPr/>
              </a:pPr>
              <a:t>25</a:t>
            </a:fld>
            <a:endParaRPr lang="en-US" dirty="0">
              <a:solidFill>
                <a:prstClr val="black">
                  <a:lumMod val="85000"/>
                  <a:lumOff val="15000"/>
                </a:prstClr>
              </a:solidFill>
            </a:endParaRPr>
          </a:p>
        </p:txBody>
      </p:sp>
      <p:sp>
        <p:nvSpPr>
          <p:cNvPr id="5" name="5-Point Star 6">
            <a:extLst>
              <a:ext uri="{FF2B5EF4-FFF2-40B4-BE49-F238E27FC236}">
                <a16:creationId xmlns:a16="http://schemas.microsoft.com/office/drawing/2014/main" xmlns="" id="{6349E110-46A9-4441-A411-670DB5F4DFC4}"/>
              </a:ext>
            </a:extLst>
          </p:cNvPr>
          <p:cNvSpPr/>
          <p:nvPr/>
        </p:nvSpPr>
        <p:spPr>
          <a:xfrm>
            <a:off x="11747500" y="184665"/>
            <a:ext cx="304542" cy="310635"/>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a:extLst>
              <a:ext uri="{FF2B5EF4-FFF2-40B4-BE49-F238E27FC236}">
                <a16:creationId xmlns:a16="http://schemas.microsoft.com/office/drawing/2014/main" xmlns="" id="{52B05A09-C168-440C-BA38-CEF9A7FFD690}"/>
              </a:ext>
            </a:extLst>
          </p:cNvPr>
          <p:cNvPicPr>
            <a:picLocks noChangeAspect="1"/>
          </p:cNvPicPr>
          <p:nvPr/>
        </p:nvPicPr>
        <p:blipFill rotWithShape="1">
          <a:blip r:embed="rId4"/>
          <a:srcRect l="2971" t="13766" r="27298" b="6383"/>
          <a:stretch/>
        </p:blipFill>
        <p:spPr>
          <a:xfrm>
            <a:off x="6986016" y="3396529"/>
            <a:ext cx="4354013" cy="269914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21456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Thanks</a:t>
            </a:r>
          </a:p>
        </p:txBody>
      </p:sp>
      <p:sp>
        <p:nvSpPr>
          <p:cNvPr id="4" name="Text Placeholder 3"/>
          <p:cNvSpPr>
            <a:spLocks noGrp="1"/>
          </p:cNvSpPr>
          <p:nvPr>
            <p:ph idx="1"/>
          </p:nvPr>
        </p:nvSpPr>
        <p:spPr>
          <a:xfrm>
            <a:off x="609600" y="1191153"/>
            <a:ext cx="10972800" cy="5088468"/>
          </a:xfrm>
        </p:spPr>
        <p:txBody>
          <a:bodyPr/>
          <a:lstStyle/>
          <a:p>
            <a:r>
              <a:rPr lang="en-US" sz="2400" dirty="0"/>
              <a:t>Foundational work</a:t>
            </a:r>
          </a:p>
          <a:p>
            <a:pPr lvl="1"/>
            <a:r>
              <a:rPr lang="en-US" sz="2000" dirty="0"/>
              <a:t>MBE Maturity Capability Levels</a:t>
            </a:r>
          </a:p>
          <a:p>
            <a:pPr lvl="2"/>
            <a:r>
              <a:rPr lang="en-US" sz="2000" dirty="0"/>
              <a:t>DOD - </a:t>
            </a:r>
            <a:r>
              <a:rPr lang="en-US" sz="2000" dirty="0"/>
              <a:t>Army ManTech – </a:t>
            </a:r>
            <a:r>
              <a:rPr lang="en-US" sz="2000" dirty="0"/>
              <a:t>2010; Roy </a:t>
            </a:r>
            <a:r>
              <a:rPr lang="en-US" sz="2000" dirty="0" err="1"/>
              <a:t>Wittenburg</a:t>
            </a:r>
            <a:r>
              <a:rPr lang="en-US" sz="2000" dirty="0"/>
              <a:t>, Mark Nielsen, Raphael Nascimento</a:t>
            </a:r>
          </a:p>
          <a:p>
            <a:pPr lvl="1"/>
            <a:r>
              <a:rPr lang="en-US" sz="2000" dirty="0"/>
              <a:t>MBE Level Assessment Worksheet (aka NIST Index)</a:t>
            </a:r>
          </a:p>
          <a:p>
            <a:pPr lvl="2"/>
            <a:r>
              <a:rPr lang="en-US" sz="2000" dirty="0"/>
              <a:t>DOD – </a:t>
            </a:r>
            <a:r>
              <a:rPr lang="en-US" sz="2000" dirty="0" smtClean="0"/>
              <a:t>OST ManTech; </a:t>
            </a:r>
            <a:r>
              <a:rPr lang="en-US" sz="2000" dirty="0"/>
              <a:t>Roy </a:t>
            </a:r>
            <a:r>
              <a:rPr lang="en-US" sz="2000" dirty="0" err="1"/>
              <a:t>Wittenburg</a:t>
            </a:r>
            <a:r>
              <a:rPr lang="en-US" sz="2000" dirty="0"/>
              <a:t>, Rich </a:t>
            </a:r>
            <a:r>
              <a:rPr lang="en-US" sz="2000" dirty="0" err="1"/>
              <a:t>Eckenrode</a:t>
            </a:r>
            <a:r>
              <a:rPr lang="en-US" sz="2000" dirty="0"/>
              <a:t>, RECON-Services, now with Elysium</a:t>
            </a:r>
          </a:p>
          <a:p>
            <a:r>
              <a:rPr lang="en-US" sz="2400" dirty="0"/>
              <a:t>Group Thanks</a:t>
            </a:r>
          </a:p>
          <a:p>
            <a:pPr lvl="1"/>
            <a:r>
              <a:rPr lang="en-US" sz="2000" dirty="0"/>
              <a:t>NNSA’s MBIT MBE Committee (multiple sites)</a:t>
            </a:r>
          </a:p>
          <a:p>
            <a:pPr lvl="1"/>
            <a:r>
              <a:rPr lang="en-US" sz="2000" dirty="0"/>
              <a:t>KCNSC’s Digital Product Realization Enterprise (DPRE) Team</a:t>
            </a:r>
          </a:p>
          <a:p>
            <a:pPr lvl="1"/>
            <a:r>
              <a:rPr lang="en-US" sz="2000" dirty="0"/>
              <a:t>Industry Peer Reviewers including:</a:t>
            </a:r>
          </a:p>
          <a:p>
            <a:pPr lvl="2"/>
            <a:r>
              <a:rPr lang="en-US" sz="2000" dirty="0"/>
              <a:t>Rolls Royce</a:t>
            </a:r>
          </a:p>
          <a:p>
            <a:pPr lvl="2"/>
            <a:r>
              <a:rPr lang="en-US" sz="2000" dirty="0"/>
              <a:t>US Army</a:t>
            </a:r>
          </a:p>
          <a:p>
            <a:pPr lvl="2"/>
            <a:r>
              <a:rPr lang="en-US" sz="2000" dirty="0" err="1"/>
              <a:t>TechAzul</a:t>
            </a:r>
            <a:endParaRPr lang="en-US" sz="2000" dirty="0"/>
          </a:p>
          <a:p>
            <a:r>
              <a:rPr lang="en-US" sz="2400" dirty="0"/>
              <a:t>Special Thanks to:</a:t>
            </a:r>
          </a:p>
          <a:p>
            <a:pPr lvl="1"/>
            <a:r>
              <a:rPr lang="en-US" sz="2000" dirty="0"/>
              <a:t>Brian Scott: Lead Architect, Sandia National Laboratories (SNL)</a:t>
            </a:r>
          </a:p>
          <a:p>
            <a:endParaRPr lang="en-US" sz="2400" dirty="0"/>
          </a:p>
        </p:txBody>
      </p:sp>
      <p:sp>
        <p:nvSpPr>
          <p:cNvPr id="5" name="Slide Number Placeholder 4"/>
          <p:cNvSpPr>
            <a:spLocks noGrp="1"/>
          </p:cNvSpPr>
          <p:nvPr>
            <p:ph type="sldNum" sz="quarter" idx="10"/>
          </p:nvPr>
        </p:nvSpPr>
        <p:spPr/>
        <p:txBody>
          <a:bodyPr/>
          <a:lstStyle/>
          <a:p>
            <a:pPr defTabSz="457189"/>
            <a:fld id="{2066355A-084C-D24E-9AD2-7E4FC41EA627}" type="slidenum">
              <a:rPr lang="en-US" smtClean="0">
                <a:solidFill>
                  <a:prstClr val="white"/>
                </a:solidFill>
              </a:rPr>
              <a:pPr defTabSz="457189"/>
              <a:t>26</a:t>
            </a:fld>
            <a:endParaRPr lang="en-US" dirty="0">
              <a:solidFill>
                <a:prstClr val="white"/>
              </a:solidFill>
            </a:endParaRPr>
          </a:p>
        </p:txBody>
      </p:sp>
      <p:sp>
        <p:nvSpPr>
          <p:cNvPr id="6" name="5-Point Star 6">
            <a:extLst>
              <a:ext uri="{FF2B5EF4-FFF2-40B4-BE49-F238E27FC236}">
                <a16:creationId xmlns:a16="http://schemas.microsoft.com/office/drawing/2014/main" xmlns="" id="{7A0961D6-0259-45E6-9E00-2F466F810492}"/>
              </a:ext>
            </a:extLst>
          </p:cNvPr>
          <p:cNvSpPr/>
          <p:nvPr/>
        </p:nvSpPr>
        <p:spPr>
          <a:xfrm>
            <a:off x="11747500" y="184665"/>
            <a:ext cx="304542" cy="310635"/>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4024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67A797E-2ADE-4901-BCDE-A8E6619F2DA3}" type="slidenum">
              <a:rPr lang="en-US" smtClean="0"/>
              <a:pPr>
                <a:defRPr/>
              </a:pPr>
              <a:t>27</a:t>
            </a:fld>
            <a:endParaRPr lang="en-US" dirty="0"/>
          </a:p>
        </p:txBody>
      </p:sp>
    </p:spTree>
    <p:extLst>
      <p:ext uri="{BB962C8B-B14F-4D97-AF65-F5344CB8AC3E}">
        <p14:creationId xmlns:p14="http://schemas.microsoft.com/office/powerpoint/2010/main" val="15142242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rved Down Arrow 13"/>
          <p:cNvSpPr/>
          <p:nvPr/>
        </p:nvSpPr>
        <p:spPr>
          <a:xfrm>
            <a:off x="8074431" y="2771476"/>
            <a:ext cx="2138775" cy="1111251"/>
          </a:xfrm>
          <a:prstGeom prst="curvedDown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urved Up Arrow 22"/>
          <p:cNvSpPr/>
          <p:nvPr/>
        </p:nvSpPr>
        <p:spPr>
          <a:xfrm flipH="1">
            <a:off x="7989415" y="3932053"/>
            <a:ext cx="2085755" cy="1020948"/>
          </a:xfrm>
          <a:prstGeom prst="curvedUp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7058064" y="1837173"/>
            <a:ext cx="4084069" cy="3916680"/>
          </a:xfrm>
          <a:prstGeom prst="donut">
            <a:avLst>
              <a:gd name="adj" fmla="val 95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black"/>
              </a:solidFill>
            </a:endParaRPr>
          </a:p>
        </p:txBody>
      </p:sp>
      <p:sp>
        <p:nvSpPr>
          <p:cNvPr id="2" name="Title 1"/>
          <p:cNvSpPr>
            <a:spLocks noGrp="1"/>
          </p:cNvSpPr>
          <p:nvPr>
            <p:ph type="title"/>
          </p:nvPr>
        </p:nvSpPr>
        <p:spPr/>
        <p:txBody>
          <a:bodyPr/>
          <a:lstStyle/>
          <a:p>
            <a:r>
              <a:rPr lang="en-US" dirty="0"/>
              <a:t>Tailored MBE Implementation Path for Success</a:t>
            </a:r>
          </a:p>
        </p:txBody>
      </p:sp>
      <p:sp>
        <p:nvSpPr>
          <p:cNvPr id="4" name="Content Placeholder 3"/>
          <p:cNvSpPr>
            <a:spLocks noGrp="1"/>
          </p:cNvSpPr>
          <p:nvPr>
            <p:ph idx="1"/>
          </p:nvPr>
        </p:nvSpPr>
        <p:spPr/>
        <p:txBody>
          <a:bodyPr/>
          <a:lstStyle/>
          <a:p>
            <a:r>
              <a:rPr lang="en-US" dirty="0"/>
              <a:t>Cast a Vision</a:t>
            </a:r>
          </a:p>
          <a:p>
            <a:r>
              <a:rPr lang="en-US" dirty="0"/>
              <a:t>Conduct a MBE Assessment via MBE Maturity Index</a:t>
            </a:r>
          </a:p>
          <a:p>
            <a:pPr lvl="1"/>
            <a:r>
              <a:rPr lang="en-US" dirty="0"/>
              <a:t>Overall Organization</a:t>
            </a:r>
          </a:p>
          <a:p>
            <a:pPr lvl="2"/>
            <a:r>
              <a:rPr lang="en-US" dirty="0"/>
              <a:t>As-Is Capability Assessment</a:t>
            </a:r>
          </a:p>
          <a:p>
            <a:pPr lvl="2"/>
            <a:r>
              <a:rPr lang="en-US" dirty="0"/>
              <a:t>As-Is Readiness Assessment</a:t>
            </a:r>
          </a:p>
          <a:p>
            <a:pPr lvl="1"/>
            <a:r>
              <a:rPr lang="en-US" dirty="0"/>
              <a:t>Individual Sub-Organization</a:t>
            </a:r>
          </a:p>
          <a:p>
            <a:pPr lvl="2"/>
            <a:r>
              <a:rPr lang="en-US" dirty="0"/>
              <a:t>As-Is Adoption Assessment</a:t>
            </a:r>
          </a:p>
          <a:p>
            <a:pPr lvl="2"/>
            <a:r>
              <a:rPr lang="en-US" dirty="0"/>
              <a:t>To-Be Adoption Targets</a:t>
            </a:r>
          </a:p>
          <a:p>
            <a:r>
              <a:rPr lang="en-US" dirty="0"/>
              <a:t>Identify Gaps</a:t>
            </a:r>
          </a:p>
          <a:p>
            <a:pPr lvl="1"/>
            <a:r>
              <a:rPr lang="en-US" dirty="0"/>
              <a:t>Readiness to Capabilities</a:t>
            </a:r>
          </a:p>
          <a:p>
            <a:pPr lvl="1"/>
            <a:r>
              <a:rPr lang="en-US" dirty="0"/>
              <a:t>Adoption to Readiness</a:t>
            </a:r>
          </a:p>
          <a:p>
            <a:pPr lvl="1"/>
            <a:r>
              <a:rPr lang="en-US" dirty="0"/>
              <a:t>Targets to Adoption</a:t>
            </a:r>
          </a:p>
          <a:p>
            <a:r>
              <a:rPr lang="en-US" dirty="0"/>
              <a:t>Assess Opportunities (Impact vs Effort)</a:t>
            </a:r>
          </a:p>
          <a:p>
            <a:r>
              <a:rPr lang="en-US" dirty="0"/>
              <a:t>Determine Roadmap</a:t>
            </a:r>
          </a:p>
          <a:p>
            <a:r>
              <a:rPr lang="en-US" dirty="0"/>
              <a:t>Create Tailored Implementation Plan</a:t>
            </a:r>
          </a:p>
          <a:p>
            <a:pPr lvl="1"/>
            <a:endParaRPr lang="en-US" dirty="0"/>
          </a:p>
        </p:txBody>
      </p:sp>
      <p:sp>
        <p:nvSpPr>
          <p:cNvPr id="3" name="Slide Number Placeholder 2"/>
          <p:cNvSpPr>
            <a:spLocks noGrp="1"/>
          </p:cNvSpPr>
          <p:nvPr>
            <p:ph type="sldNum" sz="quarter" idx="10"/>
          </p:nvPr>
        </p:nvSpPr>
        <p:spPr/>
        <p:txBody>
          <a:bodyPr/>
          <a:lstStyle/>
          <a:p>
            <a:pPr>
              <a:defRPr/>
            </a:pPr>
            <a:fld id="{74308402-8A85-43A4-878F-6C7F3DF2423E}" type="slidenum">
              <a:rPr lang="en-US">
                <a:solidFill>
                  <a:prstClr val="black">
                    <a:lumMod val="85000"/>
                    <a:lumOff val="15000"/>
                  </a:prstClr>
                </a:solidFill>
              </a:rPr>
              <a:pPr>
                <a:defRPr/>
              </a:pPr>
              <a:t>28</a:t>
            </a:fld>
            <a:endParaRPr lang="en-US" dirty="0">
              <a:solidFill>
                <a:prstClr val="black">
                  <a:lumMod val="85000"/>
                  <a:lumOff val="15000"/>
                </a:prstClr>
              </a:solidFill>
            </a:endParaRPr>
          </a:p>
        </p:txBody>
      </p:sp>
      <p:grpSp>
        <p:nvGrpSpPr>
          <p:cNvPr id="5" name="Group 4"/>
          <p:cNvGrpSpPr/>
          <p:nvPr/>
        </p:nvGrpSpPr>
        <p:grpSpPr>
          <a:xfrm>
            <a:off x="6095175" y="3088075"/>
            <a:ext cx="1572648" cy="1004148"/>
            <a:chOff x="3695699" y="4962929"/>
            <a:chExt cx="1809750" cy="1037819"/>
          </a:xfrm>
        </p:grpSpPr>
        <p:sp>
          <p:nvSpPr>
            <p:cNvPr id="6" name="Folded Corner 5"/>
            <p:cNvSpPr/>
            <p:nvPr/>
          </p:nvSpPr>
          <p:spPr>
            <a:xfrm rot="10800000">
              <a:off x="3695699" y="4962929"/>
              <a:ext cx="1809750" cy="1037819"/>
            </a:xfrm>
            <a:prstGeom prst="foldedCorner">
              <a:avLst>
                <a:gd name="adj" fmla="val 27012"/>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pic>
          <p:nvPicPr>
            <p:cNvPr id="7" name="Picture 6"/>
            <p:cNvPicPr>
              <a:picLocks noChangeAspect="1"/>
            </p:cNvPicPr>
            <p:nvPr/>
          </p:nvPicPr>
          <p:blipFill rotWithShape="1">
            <a:blip r:embed="rId3"/>
            <a:srcRect l="4722" t="7097"/>
            <a:stretch/>
          </p:blipFill>
          <p:spPr>
            <a:xfrm>
              <a:off x="3952875" y="5162550"/>
              <a:ext cx="1359633" cy="819159"/>
            </a:xfrm>
            <a:prstGeom prst="rect">
              <a:avLst/>
            </a:prstGeom>
          </p:spPr>
        </p:pic>
      </p:grpSp>
      <p:pic>
        <p:nvPicPr>
          <p:cNvPr id="8" name="Content Placeholder 4">
            <a:extLst>
              <a:ext uri="{FF2B5EF4-FFF2-40B4-BE49-F238E27FC236}">
                <a16:creationId xmlns:a16="http://schemas.microsoft.com/office/drawing/2014/main" xmlns="" id="{52B05A09-C168-440C-BA38-CEF9A7FFD690}"/>
              </a:ext>
            </a:extLst>
          </p:cNvPr>
          <p:cNvPicPr>
            <a:picLocks noChangeAspect="1"/>
          </p:cNvPicPr>
          <p:nvPr/>
        </p:nvPicPr>
        <p:blipFill rotWithShape="1">
          <a:blip r:embed="rId4"/>
          <a:srcRect l="2971" t="13766" r="27298" b="6383"/>
          <a:stretch/>
        </p:blipFill>
        <p:spPr>
          <a:xfrm>
            <a:off x="7359776" y="1513355"/>
            <a:ext cx="1816227" cy="126991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xmlns="" id="{C8904F04-9475-4E40-B81F-95BF159B4BBE}"/>
              </a:ext>
            </a:extLst>
          </p:cNvPr>
          <p:cNvPicPr>
            <a:picLocks noChangeAspect="1"/>
          </p:cNvPicPr>
          <p:nvPr/>
        </p:nvPicPr>
        <p:blipFill rotWithShape="1">
          <a:blip r:embed="rId5"/>
          <a:srcRect l="6411" t="15185" r="66735" b="54444"/>
          <a:stretch/>
        </p:blipFill>
        <p:spPr>
          <a:xfrm>
            <a:off x="9692756" y="1582296"/>
            <a:ext cx="1861387" cy="128533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7" name="Group 36"/>
          <p:cNvGrpSpPr/>
          <p:nvPr/>
        </p:nvGrpSpPr>
        <p:grpSpPr>
          <a:xfrm>
            <a:off x="10599141" y="3325880"/>
            <a:ext cx="1214120" cy="1105835"/>
            <a:chOff x="9306560" y="4720924"/>
            <a:chExt cx="1214120" cy="1105835"/>
          </a:xfrm>
        </p:grpSpPr>
        <p:sp>
          <p:nvSpPr>
            <p:cNvPr id="11" name="Oval 10"/>
            <p:cNvSpPr/>
            <p:nvPr/>
          </p:nvSpPr>
          <p:spPr>
            <a:xfrm>
              <a:off x="9306560" y="4720924"/>
              <a:ext cx="856866" cy="8010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cxnSp>
          <p:nvCxnSpPr>
            <p:cNvPr id="13" name="Straight Connector 12"/>
            <p:cNvCxnSpPr>
              <a:stCxn id="11" idx="5"/>
            </p:cNvCxnSpPr>
            <p:nvPr/>
          </p:nvCxnSpPr>
          <p:spPr>
            <a:xfrm>
              <a:off x="10037941" y="5404651"/>
              <a:ext cx="482739" cy="42210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lowchart: Process 14"/>
            <p:cNvSpPr/>
            <p:nvPr/>
          </p:nvSpPr>
          <p:spPr>
            <a:xfrm>
              <a:off x="9452344" y="5119724"/>
              <a:ext cx="74428" cy="2284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6" name="Flowchart: Process 15"/>
            <p:cNvSpPr/>
            <p:nvPr/>
          </p:nvSpPr>
          <p:spPr>
            <a:xfrm>
              <a:off x="9604744" y="5034334"/>
              <a:ext cx="74428" cy="3138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7" name="Flowchart: Process 16"/>
            <p:cNvSpPr/>
            <p:nvPr/>
          </p:nvSpPr>
          <p:spPr>
            <a:xfrm>
              <a:off x="9757144" y="5097199"/>
              <a:ext cx="74428" cy="25097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8" name="Flowchart: Process 17"/>
            <p:cNvSpPr/>
            <p:nvPr/>
          </p:nvSpPr>
          <p:spPr>
            <a:xfrm>
              <a:off x="9909544" y="4935274"/>
              <a:ext cx="74428" cy="41289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9" name="Oval 18"/>
            <p:cNvSpPr/>
            <p:nvPr/>
          </p:nvSpPr>
          <p:spPr>
            <a:xfrm>
              <a:off x="9466698" y="501147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0" name="Oval 19"/>
            <p:cNvSpPr/>
            <p:nvPr/>
          </p:nvSpPr>
          <p:spPr>
            <a:xfrm>
              <a:off x="9619098" y="4915166"/>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1" name="Oval 20"/>
            <p:cNvSpPr/>
            <p:nvPr/>
          </p:nvSpPr>
          <p:spPr>
            <a:xfrm>
              <a:off x="9771498" y="4978031"/>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2" name="Oval 21"/>
            <p:cNvSpPr/>
            <p:nvPr/>
          </p:nvSpPr>
          <p:spPr>
            <a:xfrm>
              <a:off x="9923898" y="482753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cxnSp>
          <p:nvCxnSpPr>
            <p:cNvPr id="24" name="Straight Connector 23"/>
            <p:cNvCxnSpPr>
              <a:stCxn id="19" idx="7"/>
              <a:endCxn id="20" idx="2"/>
            </p:cNvCxnSpPr>
            <p:nvPr/>
          </p:nvCxnSpPr>
          <p:spPr>
            <a:xfrm flipV="1">
              <a:off x="9505722" y="4938026"/>
              <a:ext cx="113376" cy="801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0" idx="6"/>
              <a:endCxn id="21" idx="1"/>
            </p:cNvCxnSpPr>
            <p:nvPr/>
          </p:nvCxnSpPr>
          <p:spPr>
            <a:xfrm>
              <a:off x="9664817" y="4938026"/>
              <a:ext cx="113376" cy="4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1" idx="7"/>
              <a:endCxn id="22" idx="3"/>
            </p:cNvCxnSpPr>
            <p:nvPr/>
          </p:nvCxnSpPr>
          <p:spPr>
            <a:xfrm flipV="1">
              <a:off x="9810522" y="4866561"/>
              <a:ext cx="120071" cy="1181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26" name="Picture 2" descr="Purpose of a Gantt Chart - What is a Gantt Ch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8285" y="4600647"/>
            <a:ext cx="1757892" cy="128057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p:cNvPicPr>
            <a:picLocks noChangeAspect="1"/>
          </p:cNvPicPr>
          <p:nvPr/>
        </p:nvPicPr>
        <p:blipFill>
          <a:blip r:embed="rId7"/>
          <a:stretch>
            <a:fillRect/>
          </a:stretch>
        </p:blipFill>
        <p:spPr>
          <a:xfrm>
            <a:off x="9104919" y="4608250"/>
            <a:ext cx="2357607" cy="1258065"/>
          </a:xfrm>
          <a:prstGeom prst="rect">
            <a:avLst/>
          </a:prstGeom>
        </p:spPr>
      </p:pic>
      <p:sp>
        <p:nvSpPr>
          <p:cNvPr id="10" name="Right Arrow 9"/>
          <p:cNvSpPr/>
          <p:nvPr/>
        </p:nvSpPr>
        <p:spPr>
          <a:xfrm>
            <a:off x="5532119" y="3393103"/>
            <a:ext cx="457200" cy="538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xmlns="" id="{7C35CB6D-8E2C-435E-A050-93B823DD572C}"/>
              </a:ext>
            </a:extLst>
          </p:cNvPr>
          <p:cNvSpPr txBox="1"/>
          <p:nvPr/>
        </p:nvSpPr>
        <p:spPr>
          <a:xfrm>
            <a:off x="5629771" y="2676303"/>
            <a:ext cx="1809751" cy="369332"/>
          </a:xfrm>
          <a:prstGeom prst="rect">
            <a:avLst/>
          </a:prstGeom>
          <a:noFill/>
        </p:spPr>
        <p:txBody>
          <a:bodyPr wrap="square" rtlCol="0">
            <a:spAutoFit/>
          </a:bodyPr>
          <a:lstStyle/>
          <a:p>
            <a:pPr algn="ctr" fontAlgn="base">
              <a:spcBef>
                <a:spcPct val="0"/>
              </a:spcBef>
              <a:spcAft>
                <a:spcPct val="0"/>
              </a:spcAft>
            </a:pPr>
            <a:r>
              <a:rPr lang="en-US" b="1" dirty="0">
                <a:ln w="0"/>
                <a:solidFill>
                  <a:prstClr val="black"/>
                </a:solidFill>
                <a:latin typeface="Gill Sans MT" charset="0"/>
                <a:ea typeface="Gill Sans MT" charset="0"/>
                <a:cs typeface="Gill Sans MT" charset="0"/>
              </a:rPr>
              <a:t>VISION</a:t>
            </a:r>
          </a:p>
        </p:txBody>
      </p:sp>
      <p:sp>
        <p:nvSpPr>
          <p:cNvPr id="32" name="TextBox 31">
            <a:extLst>
              <a:ext uri="{FF2B5EF4-FFF2-40B4-BE49-F238E27FC236}">
                <a16:creationId xmlns:a16="http://schemas.microsoft.com/office/drawing/2014/main" xmlns="" id="{7C35CB6D-8E2C-435E-A050-93B823DD572C}"/>
              </a:ext>
            </a:extLst>
          </p:cNvPr>
          <p:cNvSpPr txBox="1"/>
          <p:nvPr/>
        </p:nvSpPr>
        <p:spPr>
          <a:xfrm>
            <a:off x="7058065" y="1145303"/>
            <a:ext cx="2390848" cy="369332"/>
          </a:xfrm>
          <a:prstGeom prst="rect">
            <a:avLst/>
          </a:prstGeom>
          <a:noFill/>
        </p:spPr>
        <p:txBody>
          <a:bodyPr wrap="square" rtlCol="0">
            <a:spAutoFit/>
          </a:bodyPr>
          <a:lstStyle/>
          <a:p>
            <a:pPr algn="ctr" fontAlgn="base">
              <a:spcBef>
                <a:spcPct val="0"/>
              </a:spcBef>
              <a:spcAft>
                <a:spcPct val="0"/>
              </a:spcAft>
            </a:pPr>
            <a:r>
              <a:rPr lang="en-US" b="1" dirty="0" smtClean="0">
                <a:ln w="0"/>
                <a:solidFill>
                  <a:prstClr val="black"/>
                </a:solidFill>
                <a:latin typeface="Gill Sans MT" charset="0"/>
                <a:ea typeface="Gill Sans MT" charset="0"/>
                <a:cs typeface="Gill Sans MT" charset="0"/>
              </a:rPr>
              <a:t>MATERITY INDEX</a:t>
            </a:r>
            <a:endParaRPr lang="en-US" b="1" dirty="0">
              <a:ln w="0"/>
              <a:solidFill>
                <a:prstClr val="black"/>
              </a:solidFill>
              <a:latin typeface="Gill Sans MT" charset="0"/>
              <a:ea typeface="Gill Sans MT" charset="0"/>
              <a:cs typeface="Gill Sans MT" charset="0"/>
            </a:endParaRPr>
          </a:p>
        </p:txBody>
      </p:sp>
      <p:sp>
        <p:nvSpPr>
          <p:cNvPr id="33" name="TextBox 32">
            <a:extLst>
              <a:ext uri="{FF2B5EF4-FFF2-40B4-BE49-F238E27FC236}">
                <a16:creationId xmlns:a16="http://schemas.microsoft.com/office/drawing/2014/main" xmlns="" id="{7C35CB6D-8E2C-435E-A050-93B823DD572C}"/>
              </a:ext>
            </a:extLst>
          </p:cNvPr>
          <p:cNvSpPr txBox="1"/>
          <p:nvPr/>
        </p:nvSpPr>
        <p:spPr>
          <a:xfrm>
            <a:off x="10841658" y="3000156"/>
            <a:ext cx="1478508" cy="369332"/>
          </a:xfrm>
          <a:prstGeom prst="rect">
            <a:avLst/>
          </a:prstGeom>
          <a:noFill/>
        </p:spPr>
        <p:txBody>
          <a:bodyPr wrap="square" rtlCol="0">
            <a:spAutoFit/>
          </a:bodyPr>
          <a:lstStyle/>
          <a:p>
            <a:pPr algn="ctr" fontAlgn="base">
              <a:spcBef>
                <a:spcPct val="0"/>
              </a:spcBef>
              <a:spcAft>
                <a:spcPct val="0"/>
              </a:spcAft>
            </a:pPr>
            <a:r>
              <a:rPr lang="en-US" b="1" dirty="0">
                <a:ln w="0"/>
                <a:solidFill>
                  <a:prstClr val="black"/>
                </a:solidFill>
                <a:latin typeface="Gill Sans MT" charset="0"/>
                <a:ea typeface="Gill Sans MT" charset="0"/>
                <a:cs typeface="Gill Sans MT" charset="0"/>
              </a:rPr>
              <a:t>ASSESS</a:t>
            </a:r>
          </a:p>
        </p:txBody>
      </p:sp>
      <p:sp>
        <p:nvSpPr>
          <p:cNvPr id="34" name="TextBox 33">
            <a:extLst>
              <a:ext uri="{FF2B5EF4-FFF2-40B4-BE49-F238E27FC236}">
                <a16:creationId xmlns:a16="http://schemas.microsoft.com/office/drawing/2014/main" xmlns="" id="{7C35CB6D-8E2C-435E-A050-93B823DD572C}"/>
              </a:ext>
            </a:extLst>
          </p:cNvPr>
          <p:cNvSpPr txBox="1"/>
          <p:nvPr/>
        </p:nvSpPr>
        <p:spPr>
          <a:xfrm>
            <a:off x="9275021" y="5887612"/>
            <a:ext cx="2273512" cy="369332"/>
          </a:xfrm>
          <a:prstGeom prst="rect">
            <a:avLst/>
          </a:prstGeom>
          <a:noFill/>
        </p:spPr>
        <p:txBody>
          <a:bodyPr wrap="square" rtlCol="0">
            <a:spAutoFit/>
          </a:bodyPr>
          <a:lstStyle/>
          <a:p>
            <a:pPr algn="ctr" fontAlgn="base">
              <a:spcBef>
                <a:spcPct val="0"/>
              </a:spcBef>
              <a:spcAft>
                <a:spcPct val="0"/>
              </a:spcAft>
            </a:pPr>
            <a:r>
              <a:rPr lang="en-US" b="1" dirty="0">
                <a:ln w="0"/>
                <a:solidFill>
                  <a:prstClr val="black"/>
                </a:solidFill>
                <a:latin typeface="Gill Sans MT" charset="0"/>
                <a:ea typeface="Gill Sans MT" charset="0"/>
                <a:cs typeface="Gill Sans MT" charset="0"/>
              </a:rPr>
              <a:t>ROADMAP</a:t>
            </a:r>
          </a:p>
        </p:txBody>
      </p:sp>
      <p:sp>
        <p:nvSpPr>
          <p:cNvPr id="35" name="TextBox 34">
            <a:extLst>
              <a:ext uri="{FF2B5EF4-FFF2-40B4-BE49-F238E27FC236}">
                <a16:creationId xmlns:a16="http://schemas.microsoft.com/office/drawing/2014/main" xmlns="" id="{7C35CB6D-8E2C-435E-A050-93B823DD572C}"/>
              </a:ext>
            </a:extLst>
          </p:cNvPr>
          <p:cNvSpPr txBox="1"/>
          <p:nvPr/>
        </p:nvSpPr>
        <p:spPr>
          <a:xfrm>
            <a:off x="6368610" y="5839080"/>
            <a:ext cx="2431938" cy="369332"/>
          </a:xfrm>
          <a:prstGeom prst="rect">
            <a:avLst/>
          </a:prstGeom>
          <a:noFill/>
        </p:spPr>
        <p:txBody>
          <a:bodyPr wrap="square" rtlCol="0">
            <a:spAutoFit/>
          </a:bodyPr>
          <a:lstStyle/>
          <a:p>
            <a:pPr algn="ctr" fontAlgn="base">
              <a:spcBef>
                <a:spcPct val="0"/>
              </a:spcBef>
              <a:spcAft>
                <a:spcPct val="0"/>
              </a:spcAft>
            </a:pPr>
            <a:r>
              <a:rPr lang="en-US" b="1" dirty="0" smtClean="0">
                <a:ln w="0"/>
                <a:solidFill>
                  <a:prstClr val="black"/>
                </a:solidFill>
                <a:latin typeface="Gill Sans MT" charset="0"/>
                <a:ea typeface="Gill Sans MT" charset="0"/>
                <a:cs typeface="Gill Sans MT" charset="0"/>
              </a:rPr>
              <a:t>TAILORED PLAN</a:t>
            </a:r>
            <a:endParaRPr lang="en-US" b="1" dirty="0">
              <a:ln w="0"/>
              <a:solidFill>
                <a:prstClr val="black"/>
              </a:solidFill>
              <a:latin typeface="Gill Sans MT" charset="0"/>
              <a:ea typeface="Gill Sans MT" charset="0"/>
              <a:cs typeface="Gill Sans MT" charset="0"/>
            </a:endParaRPr>
          </a:p>
        </p:txBody>
      </p:sp>
      <p:sp>
        <p:nvSpPr>
          <p:cNvPr id="36" name="TextBox 35">
            <a:extLst>
              <a:ext uri="{FF2B5EF4-FFF2-40B4-BE49-F238E27FC236}">
                <a16:creationId xmlns:a16="http://schemas.microsoft.com/office/drawing/2014/main" xmlns="" id="{7C35CB6D-8E2C-435E-A050-93B823DD572C}"/>
              </a:ext>
            </a:extLst>
          </p:cNvPr>
          <p:cNvSpPr txBox="1"/>
          <p:nvPr/>
        </p:nvSpPr>
        <p:spPr>
          <a:xfrm>
            <a:off x="9506253" y="1158421"/>
            <a:ext cx="2234393" cy="369332"/>
          </a:xfrm>
          <a:prstGeom prst="rect">
            <a:avLst/>
          </a:prstGeom>
          <a:noFill/>
        </p:spPr>
        <p:txBody>
          <a:bodyPr wrap="square" rtlCol="0">
            <a:spAutoFit/>
          </a:bodyPr>
          <a:lstStyle/>
          <a:p>
            <a:pPr algn="ctr" fontAlgn="base">
              <a:spcBef>
                <a:spcPct val="0"/>
              </a:spcBef>
              <a:spcAft>
                <a:spcPct val="0"/>
              </a:spcAft>
            </a:pPr>
            <a:r>
              <a:rPr lang="en-US" b="1" dirty="0" smtClean="0">
                <a:ln w="0"/>
                <a:solidFill>
                  <a:prstClr val="black"/>
                </a:solidFill>
                <a:latin typeface="Gill Sans MT" charset="0"/>
                <a:ea typeface="Gill Sans MT" charset="0"/>
                <a:cs typeface="Gill Sans MT" charset="0"/>
              </a:rPr>
              <a:t>GAP ANALYSIS</a:t>
            </a:r>
            <a:endParaRPr lang="en-US" b="1" dirty="0">
              <a:ln w="0"/>
              <a:solidFill>
                <a:prstClr val="black"/>
              </a:solidFill>
              <a:latin typeface="Gill Sans MT" charset="0"/>
              <a:ea typeface="Gill Sans MT" charset="0"/>
              <a:cs typeface="Gill Sans MT" charset="0"/>
            </a:endParaRPr>
          </a:p>
        </p:txBody>
      </p:sp>
      <p:sp>
        <p:nvSpPr>
          <p:cNvPr id="42" name="5-Point Star 41">
            <a:extLst>
              <a:ext uri="{FF2B5EF4-FFF2-40B4-BE49-F238E27FC236}">
                <a16:creationId xmlns:a16="http://schemas.microsoft.com/office/drawing/2014/main" xmlns="" id="{A575A76F-9E17-4D82-B6CB-19C7A1FA2CD3}"/>
              </a:ext>
            </a:extLst>
          </p:cNvPr>
          <p:cNvSpPr/>
          <p:nvPr/>
        </p:nvSpPr>
        <p:spPr>
          <a:xfrm>
            <a:off x="11747500" y="184665"/>
            <a:ext cx="304542" cy="310635"/>
          </a:xfrm>
          <a:prstGeom prst="star5">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59824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NNSA’s Nuclear Security Enterprise (NSE)</a:t>
            </a:r>
          </a:p>
        </p:txBody>
      </p:sp>
      <p:sp>
        <p:nvSpPr>
          <p:cNvPr id="4" name="Slide Number Placeholder 3"/>
          <p:cNvSpPr>
            <a:spLocks noGrp="1"/>
          </p:cNvSpPr>
          <p:nvPr>
            <p:ph type="sldNum" sz="quarter" idx="10"/>
          </p:nvPr>
        </p:nvSpPr>
        <p:spPr/>
        <p:txBody>
          <a:bodyPr/>
          <a:lstStyle/>
          <a:p>
            <a:pPr defTabSz="457200"/>
            <a:fld id="{2066355A-084C-D24E-9AD2-7E4FC41EA627}" type="slidenum">
              <a:rPr lang="en-US" smtClean="0">
                <a:solidFill>
                  <a:prstClr val="white"/>
                </a:solidFill>
              </a:rPr>
              <a:pPr defTabSz="457200"/>
              <a:t>3</a:t>
            </a:fld>
            <a:endParaRPr lang="en-US" dirty="0">
              <a:solidFill>
                <a:prstClr val="white"/>
              </a:solidFill>
            </a:endParaRPr>
          </a:p>
        </p:txBody>
      </p:sp>
      <p:sp>
        <p:nvSpPr>
          <p:cNvPr id="5" name="Content Placeholder 2"/>
          <p:cNvSpPr>
            <a:spLocks noGrp="1"/>
          </p:cNvSpPr>
          <p:nvPr>
            <p:ph idx="1"/>
          </p:nvPr>
        </p:nvSpPr>
        <p:spPr>
          <a:xfrm>
            <a:off x="609600" y="1191153"/>
            <a:ext cx="10972800" cy="5088468"/>
          </a:xfrm>
        </p:spPr>
        <p:txBody>
          <a:bodyPr/>
          <a:lstStyle/>
          <a:p>
            <a:r>
              <a:rPr lang="en-US" sz="2400" dirty="0"/>
              <a:t>NNSA is a semi-autonomous agency within the U.S. Department of Energy</a:t>
            </a:r>
            <a:r>
              <a:rPr lang="en-US" sz="2400" dirty="0" smtClean="0"/>
              <a:t>.</a:t>
            </a:r>
          </a:p>
          <a:p>
            <a:pPr lvl="1"/>
            <a:r>
              <a:rPr lang="en-US" sz="2200" dirty="0" smtClean="0"/>
              <a:t>National Nuclear Security Administration (NNSA)</a:t>
            </a:r>
          </a:p>
          <a:p>
            <a:pPr lvl="1"/>
            <a:r>
              <a:rPr lang="en-US" sz="2200" dirty="0" smtClean="0"/>
              <a:t>Maintains/enhances </a:t>
            </a:r>
            <a:r>
              <a:rPr lang="en-US" sz="2200" dirty="0"/>
              <a:t>safety, security, and effectiveness of the U.S. nuclear weapons stockpile (+more</a:t>
            </a:r>
            <a:r>
              <a:rPr lang="en-US" sz="2200" dirty="0" smtClean="0"/>
              <a:t>).</a:t>
            </a:r>
            <a:r>
              <a:rPr lang="en-US" sz="2400" dirty="0" smtClean="0"/>
              <a:t> </a:t>
            </a:r>
            <a:endParaRPr lang="en-US" dirty="0"/>
          </a:p>
        </p:txBody>
      </p:sp>
      <p:pic>
        <p:nvPicPr>
          <p:cNvPr id="1026" name="Picture 2" descr="A map showing the locations of the labs, plants, and sites in NNSA's Nuclear Security Enterprise.">
            <a:extLst>
              <a:ext uri="{FF2B5EF4-FFF2-40B4-BE49-F238E27FC236}">
                <a16:creationId xmlns:a16="http://schemas.microsoft.com/office/drawing/2014/main" xmlns="" id="{F7964C53-7B85-4C00-912D-AC27E1915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8226" y="2248433"/>
            <a:ext cx="6523816" cy="43464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511345" y="4421659"/>
            <a:ext cx="595035" cy="200055"/>
          </a:xfrm>
          <a:prstGeom prst="rect">
            <a:avLst/>
          </a:prstGeom>
          <a:noFill/>
        </p:spPr>
        <p:txBody>
          <a:bodyPr wrap="none" rtlCol="0">
            <a:spAutoFit/>
          </a:bodyPr>
          <a:lstStyle/>
          <a:p>
            <a:pPr algn="ctr"/>
            <a:r>
              <a:rPr lang="en-US" sz="700" dirty="0">
                <a:solidFill>
                  <a:schemeClr val="bg1"/>
                </a:solidFill>
              </a:rPr>
              <a:t>Kansas City</a:t>
            </a:r>
          </a:p>
        </p:txBody>
      </p:sp>
      <p:sp>
        <p:nvSpPr>
          <p:cNvPr id="9" name="5-Point Star 8">
            <a:extLst>
              <a:ext uri="{FF2B5EF4-FFF2-40B4-BE49-F238E27FC236}">
                <a16:creationId xmlns:a16="http://schemas.microsoft.com/office/drawing/2014/main" xmlns="" id="{8F9B9F25-32E5-4E92-B050-7C93BF3DC767}"/>
              </a:ext>
            </a:extLst>
          </p:cNvPr>
          <p:cNvSpPr/>
          <p:nvPr/>
        </p:nvSpPr>
        <p:spPr>
          <a:xfrm>
            <a:off x="11747500" y="162842"/>
            <a:ext cx="320040" cy="320040"/>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bwMode="auto">
          <a:xfrm>
            <a:off x="575732" y="2764249"/>
            <a:ext cx="6375911" cy="5088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marR="0" indent="-287338" algn="l" defTabSz="914400" rtl="0" eaLnBrk="1" fontAlgn="auto" latinLnBrk="0" hangingPunct="1">
              <a:lnSpc>
                <a:spcPct val="100000"/>
              </a:lnSpc>
              <a:spcBef>
                <a:spcPts val="400"/>
              </a:spcBef>
              <a:spcAft>
                <a:spcPts val="0"/>
              </a:spcAft>
              <a:buClr>
                <a:srgbClr val="004990"/>
              </a:buClr>
              <a:buSzTx/>
              <a:buFont typeface="Wingdings" pitchFamily="2" charset="2"/>
              <a:buChar char="§"/>
              <a:tabLst/>
              <a:defRPr sz="20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ts val="400"/>
              </a:spcBef>
              <a:spcAft>
                <a:spcPts val="0"/>
              </a:spcAft>
              <a:buClr>
                <a:srgbClr val="004990"/>
              </a:buClr>
              <a:buSzTx/>
              <a:buFont typeface="Arial" pitchFamily="34" charset="0"/>
              <a:buChar char="–"/>
              <a:tabLst/>
              <a:defRPr sz="1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ts val="400"/>
              </a:spcBef>
              <a:spcAft>
                <a:spcPts val="0"/>
              </a:spcAft>
              <a:buClr>
                <a:srgbClr val="004990"/>
              </a:buClr>
              <a:buSzTx/>
              <a:buFont typeface="Arial" pitchFamily="34" charset="0"/>
              <a:buChar char="•"/>
              <a:tabLst/>
              <a:defRPr sz="18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ts val="400"/>
              </a:spcBef>
              <a:spcAft>
                <a:spcPts val="0"/>
              </a:spcAft>
              <a:buClr>
                <a:srgbClr val="004990"/>
              </a:buClr>
              <a:buSzTx/>
              <a:buFont typeface="Arial"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ts val="400"/>
              </a:spcBef>
              <a:spcAft>
                <a:spcPts val="0"/>
              </a:spcAft>
              <a:buClr>
                <a:srgbClr val="004990"/>
              </a:buClr>
              <a:buSzTx/>
              <a:buFont typeface="Arial"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National Security Enterprise (NSE)</a:t>
            </a:r>
          </a:p>
          <a:p>
            <a:pPr lvl="1"/>
            <a:r>
              <a:rPr lang="en-US" sz="2200" dirty="0" smtClean="0"/>
              <a:t>NNSA HQ </a:t>
            </a:r>
          </a:p>
          <a:p>
            <a:pPr lvl="1"/>
            <a:r>
              <a:rPr lang="en-US" sz="2200" dirty="0" smtClean="0"/>
              <a:t>Design Agencies &amp; Production Agencies</a:t>
            </a:r>
          </a:p>
          <a:p>
            <a:pPr lvl="1"/>
            <a:r>
              <a:rPr lang="en-US" sz="2200" dirty="0" smtClean="0"/>
              <a:t>Sandia National Laboratories (SNL)</a:t>
            </a:r>
          </a:p>
          <a:p>
            <a:pPr lvl="2"/>
            <a:r>
              <a:rPr lang="en-US" dirty="0" smtClean="0">
                <a:ea typeface="Arial" charset="0"/>
              </a:rPr>
              <a:t>M&amp;O by National Technology &amp; </a:t>
            </a:r>
          </a:p>
          <a:p>
            <a:pPr marL="1146175" lvl="2" indent="0">
              <a:buNone/>
            </a:pPr>
            <a:r>
              <a:rPr lang="en-US" dirty="0" smtClean="0">
                <a:ea typeface="Arial" charset="0"/>
              </a:rPr>
              <a:t>Engineering Solutions of Sandia</a:t>
            </a:r>
            <a:endParaRPr lang="en-US" dirty="0" smtClean="0"/>
          </a:p>
          <a:p>
            <a:pPr lvl="1"/>
            <a:r>
              <a:rPr lang="en-US" sz="2200" dirty="0" smtClean="0"/>
              <a:t>Kansas City National Security Campus (KCNSC)</a:t>
            </a:r>
          </a:p>
          <a:p>
            <a:pPr lvl="2"/>
            <a:r>
              <a:rPr lang="en-US" dirty="0" smtClean="0"/>
              <a:t>M&amp;O by Honeywell Federal Manufacturing &amp; Technology</a:t>
            </a:r>
          </a:p>
          <a:p>
            <a:pPr lvl="1"/>
            <a:r>
              <a:rPr lang="en-US" sz="2200" dirty="0" smtClean="0"/>
              <a:t>Others</a:t>
            </a:r>
            <a:endParaRPr lang="en-US" sz="2200" dirty="0"/>
          </a:p>
        </p:txBody>
      </p:sp>
      <p:sp>
        <p:nvSpPr>
          <p:cNvPr id="12" name="5-Point Star 6">
            <a:extLst>
              <a:ext uri="{FF2B5EF4-FFF2-40B4-BE49-F238E27FC236}">
                <a16:creationId xmlns:a16="http://schemas.microsoft.com/office/drawing/2014/main" xmlns="" id="{437BF086-22C2-44D8-AA1C-BD581BE93180}"/>
              </a:ext>
            </a:extLst>
          </p:cNvPr>
          <p:cNvSpPr/>
          <p:nvPr/>
        </p:nvSpPr>
        <p:spPr>
          <a:xfrm>
            <a:off x="11409496" y="162842"/>
            <a:ext cx="320040" cy="320040"/>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6">
            <a:extLst>
              <a:ext uri="{FF2B5EF4-FFF2-40B4-BE49-F238E27FC236}">
                <a16:creationId xmlns:a16="http://schemas.microsoft.com/office/drawing/2014/main" xmlns="" id="{05102C4F-B88C-49DF-87C4-28ECE9EF2DE2}"/>
              </a:ext>
            </a:extLst>
          </p:cNvPr>
          <p:cNvSpPr/>
          <p:nvPr/>
        </p:nvSpPr>
        <p:spPr>
          <a:xfrm>
            <a:off x="11088222" y="162842"/>
            <a:ext cx="320040" cy="320040"/>
          </a:xfrm>
          <a:prstGeom prst="star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5991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Product Realization Situation</a:t>
            </a:r>
          </a:p>
        </p:txBody>
      </p:sp>
      <p:sp>
        <p:nvSpPr>
          <p:cNvPr id="3" name="Content Placeholder 2"/>
          <p:cNvSpPr>
            <a:spLocks noGrp="1"/>
          </p:cNvSpPr>
          <p:nvPr>
            <p:ph idx="1"/>
          </p:nvPr>
        </p:nvSpPr>
        <p:spPr>
          <a:xfrm>
            <a:off x="613256" y="1295399"/>
            <a:ext cx="5467504" cy="3132185"/>
          </a:xfrm>
        </p:spPr>
        <p:txBody>
          <a:bodyPr/>
          <a:lstStyle/>
          <a:p>
            <a:pPr marL="0" indent="0">
              <a:buNone/>
            </a:pPr>
            <a:r>
              <a:rPr lang="en-US" sz="2800" b="1" u="sng" dirty="0"/>
              <a:t>Challenges</a:t>
            </a:r>
          </a:p>
          <a:p>
            <a:r>
              <a:rPr lang="en-US" sz="2800" dirty="0"/>
              <a:t>World is Changing </a:t>
            </a:r>
          </a:p>
          <a:p>
            <a:pPr lvl="1"/>
            <a:r>
              <a:rPr lang="en-US" sz="2000" dirty="0"/>
              <a:t>Industry moving towards a Digital</a:t>
            </a:r>
          </a:p>
          <a:p>
            <a:pPr lvl="1"/>
            <a:r>
              <a:rPr lang="en-US" sz="2000" dirty="0"/>
              <a:t>Workforce and Culture: Attract &amp; Retain</a:t>
            </a:r>
          </a:p>
          <a:p>
            <a:pPr lvl="1"/>
            <a:r>
              <a:rPr lang="en-US" sz="2000" dirty="0"/>
              <a:t>US Competitors are developing faster</a:t>
            </a:r>
          </a:p>
          <a:p>
            <a:r>
              <a:rPr lang="en-US" sz="2800" dirty="0"/>
              <a:t>Customer Demands</a:t>
            </a:r>
          </a:p>
          <a:p>
            <a:pPr lvl="1"/>
            <a:r>
              <a:rPr lang="en-US" sz="2000" dirty="0"/>
              <a:t>Compressed Development Timelines</a:t>
            </a:r>
          </a:p>
          <a:p>
            <a:pPr lvl="1"/>
            <a:r>
              <a:rPr lang="en-US" sz="2000" dirty="0"/>
              <a:t>Increased Responsiveness to Product Change; while Adverse to Risk and Process Change</a:t>
            </a:r>
          </a:p>
          <a:p>
            <a:pPr lvl="1"/>
            <a:r>
              <a:rPr lang="en-US" sz="2000" dirty="0"/>
              <a:t>Keep Pace with Industry and Culture</a:t>
            </a:r>
          </a:p>
        </p:txBody>
      </p:sp>
      <p:sp>
        <p:nvSpPr>
          <p:cNvPr id="4" name="Slide Number Placeholder 3"/>
          <p:cNvSpPr>
            <a:spLocks noGrp="1"/>
          </p:cNvSpPr>
          <p:nvPr>
            <p:ph type="sldNum" sz="quarter" idx="10"/>
          </p:nvPr>
        </p:nvSpPr>
        <p:spPr/>
        <p:txBody>
          <a:bodyPr/>
          <a:lstStyle/>
          <a:p>
            <a:pPr>
              <a:defRPr/>
            </a:pPr>
            <a:fld id="{C67A797E-2ADE-4901-BCDE-A8E6619F2DA3}" type="slidenum">
              <a:rPr lang="en-US">
                <a:solidFill>
                  <a:prstClr val="black">
                    <a:lumMod val="85000"/>
                    <a:lumOff val="15000"/>
                  </a:prstClr>
                </a:solidFill>
              </a:rPr>
              <a:pPr>
                <a:defRPr/>
              </a:pPr>
              <a:t>4</a:t>
            </a:fld>
            <a:endParaRPr lang="en-US" dirty="0">
              <a:solidFill>
                <a:prstClr val="black">
                  <a:lumMod val="85000"/>
                  <a:lumOff val="15000"/>
                </a:prstClr>
              </a:solidFill>
            </a:endParaRPr>
          </a:p>
        </p:txBody>
      </p:sp>
      <p:sp>
        <p:nvSpPr>
          <p:cNvPr id="5" name="Content Placeholder 4"/>
          <p:cNvSpPr>
            <a:spLocks noGrp="1"/>
          </p:cNvSpPr>
          <p:nvPr>
            <p:ph idx="4294967295"/>
          </p:nvPr>
        </p:nvSpPr>
        <p:spPr>
          <a:xfrm>
            <a:off x="6080760" y="1318053"/>
            <a:ext cx="5703055" cy="3436983"/>
          </a:xfrm>
        </p:spPr>
        <p:txBody>
          <a:bodyPr/>
          <a:lstStyle/>
          <a:p>
            <a:pPr marL="0" indent="0">
              <a:buNone/>
            </a:pPr>
            <a:r>
              <a:rPr lang="en-US" sz="2800" b="1" u="sng" dirty="0"/>
              <a:t>Systemic Issues</a:t>
            </a:r>
          </a:p>
          <a:p>
            <a:r>
              <a:rPr lang="en-US" sz="2800" dirty="0"/>
              <a:t>Document-Centric, 2D Drawing-Based Business (70+ years)</a:t>
            </a:r>
          </a:p>
          <a:p>
            <a:r>
              <a:rPr lang="en-US" sz="2800" dirty="0"/>
              <a:t>Drawing Model-Centric (30+ years)</a:t>
            </a:r>
          </a:p>
          <a:p>
            <a:r>
              <a:rPr lang="en-US" sz="2800" dirty="0"/>
              <a:t>Decisions from Disconnected Data</a:t>
            </a:r>
          </a:p>
          <a:p>
            <a:pPr lvl="1"/>
            <a:r>
              <a:rPr lang="en-US" dirty="0"/>
              <a:t>Duplicate, unstructured data in multiple disconnected systems == (untrusted data)</a:t>
            </a:r>
          </a:p>
          <a:p>
            <a:pPr lvl="1"/>
            <a:r>
              <a:rPr lang="en-US" dirty="0"/>
              <a:t>Requires human intervention, high cognitive load, resulting in inconsistent solutions</a:t>
            </a:r>
          </a:p>
          <a:p>
            <a:pPr lvl="1"/>
            <a:r>
              <a:rPr lang="en-US" dirty="0"/>
              <a:t>Files are configuration managed, but not as digital objects and disconnected from models</a:t>
            </a:r>
          </a:p>
          <a:p>
            <a:endParaRPr lang="en-US" sz="2800" dirty="0"/>
          </a:p>
        </p:txBody>
      </p:sp>
      <p:sp>
        <p:nvSpPr>
          <p:cNvPr id="7" name="5-Point Star 6">
            <a:extLst>
              <a:ext uri="{FF2B5EF4-FFF2-40B4-BE49-F238E27FC236}">
                <a16:creationId xmlns:a16="http://schemas.microsoft.com/office/drawing/2014/main" xmlns="" id="{8F9B9F25-32E5-4E92-B050-7C93BF3DC767}"/>
              </a:ext>
            </a:extLst>
          </p:cNvPr>
          <p:cNvSpPr/>
          <p:nvPr/>
        </p:nvSpPr>
        <p:spPr>
          <a:xfrm>
            <a:off x="11747500" y="184665"/>
            <a:ext cx="304542" cy="310635"/>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70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Product Realization Proposition</a:t>
            </a:r>
          </a:p>
        </p:txBody>
      </p:sp>
      <p:sp>
        <p:nvSpPr>
          <p:cNvPr id="3" name="Content Placeholder 2"/>
          <p:cNvSpPr>
            <a:spLocks noGrp="1"/>
          </p:cNvSpPr>
          <p:nvPr>
            <p:ph idx="1"/>
          </p:nvPr>
        </p:nvSpPr>
        <p:spPr>
          <a:xfrm>
            <a:off x="613255" y="1031965"/>
            <a:ext cx="11341677" cy="5088468"/>
          </a:xfrm>
        </p:spPr>
        <p:txBody>
          <a:bodyPr/>
          <a:lstStyle/>
          <a:p>
            <a:r>
              <a:rPr lang="en-US" sz="2400" b="1" dirty="0"/>
              <a:t>Proposed Solution</a:t>
            </a:r>
          </a:p>
          <a:p>
            <a:pPr lvl="1"/>
            <a:r>
              <a:rPr lang="en-US" sz="2000" dirty="0"/>
              <a:t>Become a </a:t>
            </a:r>
            <a:r>
              <a:rPr lang="en-US" sz="2000" b="1" dirty="0"/>
              <a:t>Digital, Part-Centric, Model-Based Enterprise</a:t>
            </a:r>
          </a:p>
          <a:p>
            <a:pPr lvl="1"/>
            <a:r>
              <a:rPr lang="en-US" sz="2000" dirty="0"/>
              <a:t>Uses </a:t>
            </a:r>
            <a:r>
              <a:rPr lang="en-US" sz="2000" b="1" dirty="0"/>
              <a:t>digital threads </a:t>
            </a:r>
            <a:r>
              <a:rPr lang="en-US" sz="2000" dirty="0"/>
              <a:t>for all </a:t>
            </a:r>
            <a:r>
              <a:rPr lang="en-US" sz="2000" b="1" dirty="0"/>
              <a:t>product realization </a:t>
            </a:r>
            <a:r>
              <a:rPr lang="en-US" sz="2000" dirty="0"/>
              <a:t>activities</a:t>
            </a:r>
          </a:p>
          <a:p>
            <a:pPr lvl="1"/>
            <a:r>
              <a:rPr lang="en-US" sz="2000" dirty="0"/>
              <a:t>Faster cycle times, more responsive to change, and promotes innovation</a:t>
            </a:r>
          </a:p>
          <a:p>
            <a:pPr lvl="1"/>
            <a:r>
              <a:rPr lang="en-US" sz="2000" b="1" dirty="0"/>
              <a:t>Trusted Models </a:t>
            </a:r>
            <a:r>
              <a:rPr lang="en-US" sz="2000" dirty="0"/>
              <a:t>become the </a:t>
            </a:r>
            <a:r>
              <a:rPr lang="en-US" sz="2000" b="1" dirty="0"/>
              <a:t>root</a:t>
            </a:r>
            <a:r>
              <a:rPr lang="en-US" sz="2000" dirty="0"/>
              <a:t> of the digital thread</a:t>
            </a:r>
          </a:p>
          <a:p>
            <a:pPr lvl="1"/>
            <a:r>
              <a:rPr lang="en-US" sz="2000" dirty="0"/>
              <a:t>Part configuration management, with as-needed access to </a:t>
            </a:r>
            <a:r>
              <a:rPr lang="en-US" sz="2000" b="1" dirty="0"/>
              <a:t>product &amp; process definitions</a:t>
            </a:r>
          </a:p>
          <a:p>
            <a:pPr marL="0" indent="0">
              <a:buNone/>
            </a:pPr>
            <a:endParaRPr lang="en-US" sz="2400" dirty="0"/>
          </a:p>
        </p:txBody>
      </p:sp>
      <p:sp>
        <p:nvSpPr>
          <p:cNvPr id="4" name="Slide Number Placeholder 3"/>
          <p:cNvSpPr>
            <a:spLocks noGrp="1"/>
          </p:cNvSpPr>
          <p:nvPr>
            <p:ph type="sldNum" sz="quarter" idx="10"/>
          </p:nvPr>
        </p:nvSpPr>
        <p:spPr/>
        <p:txBody>
          <a:bodyPr/>
          <a:lstStyle/>
          <a:p>
            <a:pPr>
              <a:defRPr/>
            </a:pPr>
            <a:fld id="{C67A797E-2ADE-4901-BCDE-A8E6619F2DA3}" type="slidenum">
              <a:rPr lang="en-US">
                <a:solidFill>
                  <a:prstClr val="black">
                    <a:lumMod val="85000"/>
                    <a:lumOff val="15000"/>
                  </a:prstClr>
                </a:solidFill>
              </a:rPr>
              <a:pPr>
                <a:defRPr/>
              </a:pPr>
              <a:t>5</a:t>
            </a:fld>
            <a:endParaRPr lang="en-US" dirty="0">
              <a:solidFill>
                <a:prstClr val="black">
                  <a:lumMod val="85000"/>
                  <a:lumOff val="15000"/>
                </a:prstClr>
              </a:solidFill>
            </a:endParaRPr>
          </a:p>
        </p:txBody>
      </p:sp>
      <p:pic>
        <p:nvPicPr>
          <p:cNvPr id="5" name="Picture 4"/>
          <p:cNvPicPr>
            <a:picLocks noChangeAspect="1"/>
          </p:cNvPicPr>
          <p:nvPr/>
        </p:nvPicPr>
        <p:blipFill>
          <a:blip r:embed="rId2"/>
          <a:stretch>
            <a:fillRect/>
          </a:stretch>
        </p:blipFill>
        <p:spPr>
          <a:xfrm>
            <a:off x="6488349" y="3239189"/>
            <a:ext cx="5055280" cy="2004058"/>
          </a:xfrm>
          <a:prstGeom prst="rect">
            <a:avLst/>
          </a:prstGeom>
        </p:spPr>
      </p:pic>
      <p:sp>
        <p:nvSpPr>
          <p:cNvPr id="6" name="TextBox 5">
            <a:extLst>
              <a:ext uri="{FF2B5EF4-FFF2-40B4-BE49-F238E27FC236}">
                <a16:creationId xmlns:a16="http://schemas.microsoft.com/office/drawing/2014/main" xmlns="" id="{B9958106-D81D-439F-B89A-933270BD94EA}"/>
              </a:ext>
            </a:extLst>
          </p:cNvPr>
          <p:cNvSpPr txBox="1"/>
          <p:nvPr/>
        </p:nvSpPr>
        <p:spPr>
          <a:xfrm>
            <a:off x="613254" y="5539121"/>
            <a:ext cx="10969145"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fontAlgn="base">
              <a:spcBef>
                <a:spcPct val="0"/>
              </a:spcBef>
              <a:spcAft>
                <a:spcPct val="0"/>
              </a:spcAft>
            </a:pPr>
            <a:r>
              <a:rPr lang="en-US" sz="2400" b="1" dirty="0">
                <a:solidFill>
                  <a:srgbClr val="1F497D"/>
                </a:solidFill>
              </a:rPr>
              <a:t>Model Based Enterprise (MBE)</a:t>
            </a:r>
            <a:r>
              <a:rPr lang="en-US" sz="2400" dirty="0">
                <a:solidFill>
                  <a:srgbClr val="1F497D"/>
                </a:solidFill>
              </a:rPr>
              <a:t> </a:t>
            </a:r>
            <a:r>
              <a:rPr lang="en-US" sz="2400" dirty="0">
                <a:solidFill>
                  <a:srgbClr val="004990"/>
                </a:solidFill>
              </a:rPr>
              <a:t>-- </a:t>
            </a:r>
            <a:r>
              <a:rPr lang="en-US" sz="2400" i="1" dirty="0">
                <a:solidFill>
                  <a:srgbClr val="004990"/>
                </a:solidFill>
              </a:rPr>
              <a:t>An </a:t>
            </a:r>
            <a:r>
              <a:rPr lang="en-US" sz="2400" b="1" i="1" dirty="0">
                <a:solidFill>
                  <a:srgbClr val="004990"/>
                </a:solidFill>
              </a:rPr>
              <a:t>digital enterprise </a:t>
            </a:r>
            <a:r>
              <a:rPr lang="en-US" sz="2400" i="1" dirty="0">
                <a:solidFill>
                  <a:srgbClr val="004990"/>
                </a:solidFill>
              </a:rPr>
              <a:t>that uses </a:t>
            </a:r>
            <a:r>
              <a:rPr lang="en-US" sz="2400" b="1" i="1" dirty="0">
                <a:solidFill>
                  <a:srgbClr val="004990"/>
                </a:solidFill>
              </a:rPr>
              <a:t>digital</a:t>
            </a:r>
            <a:r>
              <a:rPr lang="en-US" sz="2400" i="1" dirty="0">
                <a:solidFill>
                  <a:srgbClr val="004990"/>
                </a:solidFill>
              </a:rPr>
              <a:t> models and associated </a:t>
            </a:r>
            <a:r>
              <a:rPr lang="en-US" sz="2400" b="1" i="1" dirty="0">
                <a:solidFill>
                  <a:srgbClr val="004990"/>
                </a:solidFill>
              </a:rPr>
              <a:t>datasets</a:t>
            </a:r>
            <a:r>
              <a:rPr lang="en-US" sz="2400" i="1" dirty="0">
                <a:solidFill>
                  <a:srgbClr val="004990"/>
                </a:solidFill>
              </a:rPr>
              <a:t> as the </a:t>
            </a:r>
            <a:r>
              <a:rPr lang="en-US" sz="2400" b="1" i="1" dirty="0">
                <a:solidFill>
                  <a:srgbClr val="004990"/>
                </a:solidFill>
              </a:rPr>
              <a:t>foundatio</a:t>
            </a:r>
            <a:r>
              <a:rPr lang="en-US" sz="2400" dirty="0">
                <a:solidFill>
                  <a:srgbClr val="004990"/>
                </a:solidFill>
              </a:rPr>
              <a:t>n</a:t>
            </a:r>
            <a:r>
              <a:rPr lang="en-US" sz="2400" i="1" dirty="0">
                <a:solidFill>
                  <a:srgbClr val="004990"/>
                </a:solidFill>
              </a:rPr>
              <a:t> for the </a:t>
            </a:r>
            <a:r>
              <a:rPr lang="en-US" sz="2400" b="1" i="1" dirty="0">
                <a:solidFill>
                  <a:srgbClr val="004990"/>
                </a:solidFill>
              </a:rPr>
              <a:t>product lifecycle</a:t>
            </a:r>
            <a:r>
              <a:rPr lang="en-US" sz="2400" i="1" dirty="0">
                <a:solidFill>
                  <a:srgbClr val="004990"/>
                </a:solidFill>
              </a:rPr>
              <a:t>.</a:t>
            </a:r>
            <a:endParaRPr lang="en-US" dirty="0">
              <a:solidFill>
                <a:srgbClr val="004990"/>
              </a:solidFill>
            </a:endParaRPr>
          </a:p>
        </p:txBody>
      </p:sp>
      <p:sp>
        <p:nvSpPr>
          <p:cNvPr id="7" name="Content Placeholder 2"/>
          <p:cNvSpPr txBox="1">
            <a:spLocks/>
          </p:cNvSpPr>
          <p:nvPr/>
        </p:nvSpPr>
        <p:spPr bwMode="auto">
          <a:xfrm>
            <a:off x="609599" y="3357154"/>
            <a:ext cx="6033572" cy="228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marR="0" indent="-287338" algn="l" defTabSz="914400" rtl="0" eaLnBrk="1" fontAlgn="auto" latinLnBrk="0" hangingPunct="1">
              <a:lnSpc>
                <a:spcPct val="100000"/>
              </a:lnSpc>
              <a:spcBef>
                <a:spcPts val="400"/>
              </a:spcBef>
              <a:spcAft>
                <a:spcPts val="0"/>
              </a:spcAft>
              <a:buClr>
                <a:srgbClr val="004990"/>
              </a:buClr>
              <a:buSzTx/>
              <a:buFont typeface="Wingdings" pitchFamily="2" charset="2"/>
              <a:buChar char="§"/>
              <a:tabLst/>
              <a:defRPr sz="20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ts val="400"/>
              </a:spcBef>
              <a:spcAft>
                <a:spcPts val="0"/>
              </a:spcAft>
              <a:buClr>
                <a:srgbClr val="004990"/>
              </a:buClr>
              <a:buSzTx/>
              <a:buFont typeface="Arial" pitchFamily="34" charset="0"/>
              <a:buChar char="–"/>
              <a:tabLst/>
              <a:defRPr sz="1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ts val="400"/>
              </a:spcBef>
              <a:spcAft>
                <a:spcPts val="0"/>
              </a:spcAft>
              <a:buClr>
                <a:srgbClr val="004990"/>
              </a:buClr>
              <a:buSzTx/>
              <a:buFont typeface="Arial" pitchFamily="34" charset="0"/>
              <a:buChar char="•"/>
              <a:tabLst/>
              <a:defRPr sz="18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ts val="400"/>
              </a:spcBef>
              <a:spcAft>
                <a:spcPts val="0"/>
              </a:spcAft>
              <a:buClr>
                <a:srgbClr val="004990"/>
              </a:buClr>
              <a:buSzTx/>
              <a:buFont typeface="Arial"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ts val="400"/>
              </a:spcBef>
              <a:spcAft>
                <a:spcPts val="0"/>
              </a:spcAft>
              <a:buClr>
                <a:srgbClr val="004990"/>
              </a:buClr>
              <a:buSzTx/>
              <a:buFont typeface="Arial"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solidFill>
                  <a:prstClr val="black"/>
                </a:solidFill>
              </a:rPr>
              <a:t>MBE Paradigm</a:t>
            </a:r>
          </a:p>
          <a:p>
            <a:pPr lvl="1"/>
            <a:r>
              <a:rPr lang="en-US" sz="2000" b="1" u="sng" dirty="0">
                <a:solidFill>
                  <a:prstClr val="black"/>
                </a:solidFill>
              </a:rPr>
              <a:t>Digital Enterprise</a:t>
            </a:r>
            <a:r>
              <a:rPr lang="en-US" sz="2000" dirty="0">
                <a:solidFill>
                  <a:prstClr val="black"/>
                </a:solidFill>
              </a:rPr>
              <a:t>: An </a:t>
            </a:r>
            <a:r>
              <a:rPr lang="en-US" sz="2000" b="1" dirty="0">
                <a:solidFill>
                  <a:prstClr val="black"/>
                </a:solidFill>
              </a:rPr>
              <a:t>organization</a:t>
            </a:r>
            <a:r>
              <a:rPr lang="en-US" sz="2000" dirty="0">
                <a:solidFill>
                  <a:prstClr val="black"/>
                </a:solidFill>
              </a:rPr>
              <a:t> that uses a </a:t>
            </a:r>
            <a:r>
              <a:rPr lang="en-US" sz="2000" b="1" dirty="0">
                <a:solidFill>
                  <a:prstClr val="black"/>
                </a:solidFill>
              </a:rPr>
              <a:t>digital thread </a:t>
            </a:r>
            <a:r>
              <a:rPr lang="en-US" sz="2000" dirty="0">
                <a:solidFill>
                  <a:prstClr val="black"/>
                </a:solidFill>
              </a:rPr>
              <a:t>to conduct business activities.</a:t>
            </a:r>
          </a:p>
          <a:p>
            <a:pPr lvl="1"/>
            <a:r>
              <a:rPr lang="en-US" sz="2000" b="1" u="sng" dirty="0">
                <a:solidFill>
                  <a:prstClr val="black"/>
                </a:solidFill>
              </a:rPr>
              <a:t>Digital Thread</a:t>
            </a:r>
            <a:r>
              <a:rPr lang="en-US" sz="2000" dirty="0">
                <a:solidFill>
                  <a:prstClr val="black"/>
                </a:solidFill>
              </a:rPr>
              <a:t>: The logical and physical infrastructure that </a:t>
            </a:r>
            <a:r>
              <a:rPr lang="en-US" sz="2000" b="1" dirty="0">
                <a:solidFill>
                  <a:prstClr val="black"/>
                </a:solidFill>
              </a:rPr>
              <a:t>links data </a:t>
            </a:r>
            <a:r>
              <a:rPr lang="en-US" sz="2000" dirty="0">
                <a:solidFill>
                  <a:prstClr val="black"/>
                </a:solidFill>
              </a:rPr>
              <a:t>from </a:t>
            </a:r>
            <a:r>
              <a:rPr lang="en-US" sz="2000" b="1" dirty="0">
                <a:solidFill>
                  <a:prstClr val="black"/>
                </a:solidFill>
              </a:rPr>
              <a:t>authoritative sources </a:t>
            </a:r>
            <a:r>
              <a:rPr lang="en-US" sz="2000" dirty="0">
                <a:solidFill>
                  <a:prstClr val="black"/>
                </a:solidFill>
              </a:rPr>
              <a:t>for interconnecting a digital enterprise.</a:t>
            </a:r>
          </a:p>
        </p:txBody>
      </p:sp>
      <p:sp>
        <p:nvSpPr>
          <p:cNvPr id="9" name="5-Point Star 8">
            <a:extLst>
              <a:ext uri="{FF2B5EF4-FFF2-40B4-BE49-F238E27FC236}">
                <a16:creationId xmlns:a16="http://schemas.microsoft.com/office/drawing/2014/main" xmlns="" id="{8F9B9F25-32E5-4E92-B050-7C93BF3DC767}"/>
              </a:ext>
            </a:extLst>
          </p:cNvPr>
          <p:cNvSpPr/>
          <p:nvPr/>
        </p:nvSpPr>
        <p:spPr>
          <a:xfrm>
            <a:off x="11747500" y="184665"/>
            <a:ext cx="304542" cy="310635"/>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89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311D6E-9DD9-455E-8CE6-88EAB22C338F}"/>
              </a:ext>
            </a:extLst>
          </p:cNvPr>
          <p:cNvSpPr>
            <a:spLocks noGrp="1"/>
          </p:cNvSpPr>
          <p:nvPr>
            <p:ph type="title"/>
          </p:nvPr>
        </p:nvSpPr>
        <p:spPr/>
        <p:txBody>
          <a:bodyPr/>
          <a:lstStyle/>
          <a:p>
            <a:r>
              <a:rPr lang="en-US" dirty="0"/>
              <a:t>To successfully become an MBE, an organization needs a …</a:t>
            </a:r>
          </a:p>
        </p:txBody>
      </p:sp>
      <p:pic>
        <p:nvPicPr>
          <p:cNvPr id="19" name="Content Placeholder 4">
            <a:extLst>
              <a:ext uri="{FF2B5EF4-FFF2-40B4-BE49-F238E27FC236}">
                <a16:creationId xmlns:a16="http://schemas.microsoft.com/office/drawing/2014/main" xmlns="" id="{52B05A09-C168-440C-BA38-CEF9A7FFD690}"/>
              </a:ext>
            </a:extLst>
          </p:cNvPr>
          <p:cNvPicPr>
            <a:picLocks noChangeAspect="1"/>
          </p:cNvPicPr>
          <p:nvPr/>
        </p:nvPicPr>
        <p:blipFill rotWithShape="1">
          <a:blip r:embed="rId3"/>
          <a:srcRect l="2971" t="13766" r="27298" b="6383"/>
          <a:stretch/>
        </p:blipFill>
        <p:spPr>
          <a:xfrm>
            <a:off x="2750535" y="2011996"/>
            <a:ext cx="3028019" cy="211721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a:extLst>
              <a:ext uri="{FF2B5EF4-FFF2-40B4-BE49-F238E27FC236}">
                <a16:creationId xmlns:a16="http://schemas.microsoft.com/office/drawing/2014/main" xmlns="" id="{C8904F04-9475-4E40-B81F-95BF159B4BBE}"/>
              </a:ext>
            </a:extLst>
          </p:cNvPr>
          <p:cNvPicPr>
            <a:picLocks noChangeAspect="1"/>
          </p:cNvPicPr>
          <p:nvPr/>
        </p:nvPicPr>
        <p:blipFill rotWithShape="1">
          <a:blip r:embed="rId4"/>
          <a:srcRect l="6411" t="15185" r="66735" b="54444"/>
          <a:stretch/>
        </p:blipFill>
        <p:spPr>
          <a:xfrm>
            <a:off x="6115271" y="3195389"/>
            <a:ext cx="2704656" cy="186763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xmlns="" id="{7C35CB6D-8E2C-435E-A050-93B823DD572C}"/>
              </a:ext>
            </a:extLst>
          </p:cNvPr>
          <p:cNvSpPr txBox="1"/>
          <p:nvPr/>
        </p:nvSpPr>
        <p:spPr>
          <a:xfrm>
            <a:off x="2750535" y="4191902"/>
            <a:ext cx="3028019" cy="369332"/>
          </a:xfrm>
          <a:prstGeom prst="rect">
            <a:avLst/>
          </a:prstGeom>
          <a:noFill/>
        </p:spPr>
        <p:txBody>
          <a:bodyPr wrap="square" rtlCol="0">
            <a:spAutoFit/>
          </a:bodyPr>
          <a:lstStyle/>
          <a:p>
            <a:pPr algn="ctr" fontAlgn="base">
              <a:spcBef>
                <a:spcPct val="0"/>
              </a:spcBef>
              <a:spcAft>
                <a:spcPct val="0"/>
              </a:spcAft>
            </a:pPr>
            <a:r>
              <a:rPr lang="en-US" b="1" dirty="0">
                <a:ln w="0"/>
                <a:solidFill>
                  <a:prstClr val="black"/>
                </a:solidFill>
                <a:latin typeface="Gill Sans MT" charset="0"/>
                <a:ea typeface="Gill Sans MT" charset="0"/>
                <a:cs typeface="Gill Sans MT" charset="0"/>
              </a:rPr>
              <a:t>MATURITY INDEX</a:t>
            </a:r>
          </a:p>
        </p:txBody>
      </p:sp>
      <p:sp>
        <p:nvSpPr>
          <p:cNvPr id="22" name="TextBox 21">
            <a:extLst>
              <a:ext uri="{FF2B5EF4-FFF2-40B4-BE49-F238E27FC236}">
                <a16:creationId xmlns:a16="http://schemas.microsoft.com/office/drawing/2014/main" xmlns="" id="{7C35CB6D-8E2C-435E-A050-93B823DD572C}"/>
              </a:ext>
            </a:extLst>
          </p:cNvPr>
          <p:cNvSpPr txBox="1"/>
          <p:nvPr/>
        </p:nvSpPr>
        <p:spPr>
          <a:xfrm>
            <a:off x="6067483" y="5122335"/>
            <a:ext cx="2704656" cy="369332"/>
          </a:xfrm>
          <a:prstGeom prst="rect">
            <a:avLst/>
          </a:prstGeom>
          <a:noFill/>
        </p:spPr>
        <p:txBody>
          <a:bodyPr wrap="square" rtlCol="0">
            <a:spAutoFit/>
          </a:bodyPr>
          <a:lstStyle/>
          <a:p>
            <a:pPr algn="ctr" fontAlgn="base">
              <a:spcBef>
                <a:spcPct val="0"/>
              </a:spcBef>
              <a:spcAft>
                <a:spcPct val="0"/>
              </a:spcAft>
            </a:pPr>
            <a:r>
              <a:rPr lang="en-US" b="1" dirty="0">
                <a:ln w="0"/>
                <a:solidFill>
                  <a:prstClr val="black"/>
                </a:solidFill>
                <a:latin typeface="Gill Sans MT" charset="0"/>
                <a:ea typeface="Gill Sans MT" charset="0"/>
                <a:cs typeface="Gill Sans MT" charset="0"/>
              </a:rPr>
              <a:t>ASSESSMENT</a:t>
            </a:r>
          </a:p>
        </p:txBody>
      </p:sp>
      <p:sp>
        <p:nvSpPr>
          <p:cNvPr id="23" name="Arc 22"/>
          <p:cNvSpPr/>
          <p:nvPr/>
        </p:nvSpPr>
        <p:spPr>
          <a:xfrm rot="17726702">
            <a:off x="5660015" y="2146181"/>
            <a:ext cx="1204707" cy="2096202"/>
          </a:xfrm>
          <a:prstGeom prst="arc">
            <a:avLst>
              <a:gd name="adj1" fmla="val 18718233"/>
              <a:gd name="adj2" fmla="val 3436034"/>
            </a:avLst>
          </a:prstGeom>
          <a:ln w="92075" cap="rnd">
            <a:solidFill>
              <a:srgbClr val="D7312E"/>
            </a:solidFill>
            <a:prstDash val="sysDot"/>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dirty="0">
              <a:solidFill>
                <a:prstClr val="black"/>
              </a:solidFill>
            </a:endParaRPr>
          </a:p>
        </p:txBody>
      </p:sp>
      <p:sp>
        <p:nvSpPr>
          <p:cNvPr id="25" name="TextBox 24">
            <a:extLst>
              <a:ext uri="{FF2B5EF4-FFF2-40B4-BE49-F238E27FC236}">
                <a16:creationId xmlns:a16="http://schemas.microsoft.com/office/drawing/2014/main" xmlns="" id="{7C35CB6D-8E2C-435E-A050-93B823DD572C}"/>
              </a:ext>
            </a:extLst>
          </p:cNvPr>
          <p:cNvSpPr txBox="1"/>
          <p:nvPr/>
        </p:nvSpPr>
        <p:spPr>
          <a:xfrm>
            <a:off x="9346988" y="6078836"/>
            <a:ext cx="2273512" cy="369332"/>
          </a:xfrm>
          <a:prstGeom prst="rect">
            <a:avLst/>
          </a:prstGeom>
          <a:noFill/>
        </p:spPr>
        <p:txBody>
          <a:bodyPr wrap="square" rtlCol="0">
            <a:spAutoFit/>
          </a:bodyPr>
          <a:lstStyle/>
          <a:p>
            <a:pPr algn="ctr" fontAlgn="base">
              <a:spcBef>
                <a:spcPct val="0"/>
              </a:spcBef>
              <a:spcAft>
                <a:spcPct val="0"/>
              </a:spcAft>
            </a:pPr>
            <a:r>
              <a:rPr lang="en-US" b="1" dirty="0">
                <a:ln w="0"/>
                <a:solidFill>
                  <a:prstClr val="black"/>
                </a:solidFill>
                <a:latin typeface="Gill Sans MT" charset="0"/>
                <a:ea typeface="Gill Sans MT" charset="0"/>
                <a:cs typeface="Gill Sans MT" charset="0"/>
              </a:rPr>
              <a:t>ROADMAP</a:t>
            </a:r>
          </a:p>
        </p:txBody>
      </p:sp>
      <p:sp>
        <p:nvSpPr>
          <p:cNvPr id="26" name="Arc 25"/>
          <p:cNvSpPr/>
          <p:nvPr/>
        </p:nvSpPr>
        <p:spPr>
          <a:xfrm rot="17484541">
            <a:off x="8770907" y="3427056"/>
            <a:ext cx="1152162" cy="1882955"/>
          </a:xfrm>
          <a:prstGeom prst="arc">
            <a:avLst>
              <a:gd name="adj1" fmla="val 18430231"/>
              <a:gd name="adj2" fmla="val 3553714"/>
            </a:avLst>
          </a:prstGeom>
          <a:ln w="92075" cap="rnd">
            <a:solidFill>
              <a:srgbClr val="D7312E"/>
            </a:solidFill>
            <a:prstDash val="sysDot"/>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dirty="0">
              <a:solidFill>
                <a:prstClr val="black"/>
              </a:solidFill>
            </a:endParaRPr>
          </a:p>
        </p:txBody>
      </p:sp>
      <p:grpSp>
        <p:nvGrpSpPr>
          <p:cNvPr id="27" name="Group 26"/>
          <p:cNvGrpSpPr/>
          <p:nvPr/>
        </p:nvGrpSpPr>
        <p:grpSpPr>
          <a:xfrm>
            <a:off x="642920" y="1285391"/>
            <a:ext cx="1809750" cy="1037819"/>
            <a:chOff x="3695699" y="4962929"/>
            <a:chExt cx="1809750" cy="1037819"/>
          </a:xfrm>
        </p:grpSpPr>
        <p:sp>
          <p:nvSpPr>
            <p:cNvPr id="28" name="Folded Corner 27"/>
            <p:cNvSpPr/>
            <p:nvPr/>
          </p:nvSpPr>
          <p:spPr>
            <a:xfrm rot="10800000">
              <a:off x="3695699" y="4962929"/>
              <a:ext cx="1809750" cy="1037819"/>
            </a:xfrm>
            <a:prstGeom prst="foldedCorner">
              <a:avLst>
                <a:gd name="adj" fmla="val 27012"/>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pic>
          <p:nvPicPr>
            <p:cNvPr id="29" name="Picture 28"/>
            <p:cNvPicPr>
              <a:picLocks noChangeAspect="1"/>
            </p:cNvPicPr>
            <p:nvPr/>
          </p:nvPicPr>
          <p:blipFill rotWithShape="1">
            <a:blip r:embed="rId5"/>
            <a:srcRect l="4722" t="7097"/>
            <a:stretch/>
          </p:blipFill>
          <p:spPr>
            <a:xfrm>
              <a:off x="3952875" y="5162550"/>
              <a:ext cx="1359633" cy="819159"/>
            </a:xfrm>
            <a:prstGeom prst="rect">
              <a:avLst/>
            </a:prstGeom>
          </p:spPr>
        </p:pic>
      </p:grpSp>
      <p:sp>
        <p:nvSpPr>
          <p:cNvPr id="30" name="Arc 29"/>
          <p:cNvSpPr/>
          <p:nvPr/>
        </p:nvSpPr>
        <p:spPr>
          <a:xfrm rot="17284312">
            <a:off x="2333540" y="1124732"/>
            <a:ext cx="1204707" cy="2096202"/>
          </a:xfrm>
          <a:prstGeom prst="arc">
            <a:avLst>
              <a:gd name="adj1" fmla="val 18822593"/>
              <a:gd name="adj2" fmla="val 3436034"/>
            </a:avLst>
          </a:prstGeom>
          <a:ln w="92075" cap="rnd">
            <a:solidFill>
              <a:srgbClr val="D7312E"/>
            </a:solidFill>
            <a:prstDash val="sysDot"/>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dirty="0">
              <a:solidFill>
                <a:prstClr val="black"/>
              </a:solidFill>
            </a:endParaRPr>
          </a:p>
        </p:txBody>
      </p:sp>
      <p:sp>
        <p:nvSpPr>
          <p:cNvPr id="31" name="TextBox 30">
            <a:extLst>
              <a:ext uri="{FF2B5EF4-FFF2-40B4-BE49-F238E27FC236}">
                <a16:creationId xmlns:a16="http://schemas.microsoft.com/office/drawing/2014/main" xmlns="" id="{7C35CB6D-8E2C-435E-A050-93B823DD572C}"/>
              </a:ext>
            </a:extLst>
          </p:cNvPr>
          <p:cNvSpPr txBox="1"/>
          <p:nvPr/>
        </p:nvSpPr>
        <p:spPr>
          <a:xfrm>
            <a:off x="642919" y="2338165"/>
            <a:ext cx="1809751" cy="369332"/>
          </a:xfrm>
          <a:prstGeom prst="rect">
            <a:avLst/>
          </a:prstGeom>
          <a:noFill/>
        </p:spPr>
        <p:txBody>
          <a:bodyPr wrap="square" rtlCol="0">
            <a:spAutoFit/>
          </a:bodyPr>
          <a:lstStyle/>
          <a:p>
            <a:pPr algn="ctr" fontAlgn="base">
              <a:spcBef>
                <a:spcPct val="0"/>
              </a:spcBef>
              <a:spcAft>
                <a:spcPct val="0"/>
              </a:spcAft>
            </a:pPr>
            <a:r>
              <a:rPr lang="en-US" b="1" dirty="0">
                <a:ln w="0"/>
                <a:solidFill>
                  <a:prstClr val="black"/>
                </a:solidFill>
                <a:latin typeface="Gill Sans MT" charset="0"/>
                <a:ea typeface="Gill Sans MT" charset="0"/>
                <a:cs typeface="Gill Sans MT" charset="0"/>
              </a:rPr>
              <a:t>VISION</a:t>
            </a:r>
          </a:p>
        </p:txBody>
      </p:sp>
      <p:sp>
        <p:nvSpPr>
          <p:cNvPr id="3" name="Rectangle 2"/>
          <p:cNvSpPr/>
          <p:nvPr/>
        </p:nvSpPr>
        <p:spPr>
          <a:xfrm>
            <a:off x="8966455" y="2608936"/>
            <a:ext cx="3085587" cy="1200329"/>
          </a:xfrm>
          <a:prstGeom prst="rect">
            <a:avLst/>
          </a:prstGeom>
        </p:spPr>
        <p:txBody>
          <a:bodyPr wrap="square">
            <a:spAutoFit/>
          </a:bodyPr>
          <a:lstStyle/>
          <a:p>
            <a:pPr algn="r" fontAlgn="base">
              <a:spcBef>
                <a:spcPct val="0"/>
              </a:spcBef>
              <a:spcAft>
                <a:spcPct val="0"/>
              </a:spcAft>
            </a:pPr>
            <a:r>
              <a:rPr lang="en-US" b="1" dirty="0">
                <a:solidFill>
                  <a:prstClr val="black"/>
                </a:solidFill>
                <a:cs typeface="Arial" charset="0"/>
              </a:rPr>
              <a:t>Identifies</a:t>
            </a:r>
            <a:r>
              <a:rPr lang="en-US" dirty="0">
                <a:solidFill>
                  <a:prstClr val="black"/>
                </a:solidFill>
                <a:cs typeface="Arial" charset="0"/>
              </a:rPr>
              <a:t> MBE capability/readiness/adoption/target </a:t>
            </a:r>
            <a:r>
              <a:rPr lang="en-US" b="1" dirty="0">
                <a:solidFill>
                  <a:prstClr val="black"/>
                </a:solidFill>
                <a:cs typeface="Arial" charset="0"/>
              </a:rPr>
              <a:t>gaps</a:t>
            </a:r>
            <a:r>
              <a:rPr lang="en-US" dirty="0">
                <a:solidFill>
                  <a:prstClr val="black"/>
                </a:solidFill>
                <a:cs typeface="Arial" charset="0"/>
              </a:rPr>
              <a:t> within your organization</a:t>
            </a:r>
          </a:p>
        </p:txBody>
      </p:sp>
      <p:sp>
        <p:nvSpPr>
          <p:cNvPr id="4" name="Rectangle 3"/>
          <p:cNvSpPr/>
          <p:nvPr/>
        </p:nvSpPr>
        <p:spPr>
          <a:xfrm>
            <a:off x="5057137" y="6128131"/>
            <a:ext cx="4543616" cy="369332"/>
          </a:xfrm>
          <a:prstGeom prst="rect">
            <a:avLst/>
          </a:prstGeom>
        </p:spPr>
        <p:txBody>
          <a:bodyPr wrap="none">
            <a:spAutoFit/>
          </a:bodyPr>
          <a:lstStyle/>
          <a:p>
            <a:pPr fontAlgn="base">
              <a:spcBef>
                <a:spcPct val="0"/>
              </a:spcBef>
              <a:spcAft>
                <a:spcPct val="0"/>
              </a:spcAft>
            </a:pPr>
            <a:r>
              <a:rPr lang="en-US" dirty="0">
                <a:solidFill>
                  <a:prstClr val="black"/>
                </a:solidFill>
                <a:cs typeface="Arial" charset="0"/>
              </a:rPr>
              <a:t>Allows organizations to </a:t>
            </a:r>
            <a:r>
              <a:rPr lang="en-US" b="1" dirty="0">
                <a:solidFill>
                  <a:prstClr val="black"/>
                </a:solidFill>
                <a:cs typeface="Arial" charset="0"/>
              </a:rPr>
              <a:t>tailor a MBE roadmap </a:t>
            </a:r>
            <a:endParaRPr lang="en-US" dirty="0">
              <a:solidFill>
                <a:prstClr val="black"/>
              </a:solidFill>
              <a:cs typeface="Arial" charset="0"/>
            </a:endParaRPr>
          </a:p>
        </p:txBody>
      </p:sp>
      <p:sp>
        <p:nvSpPr>
          <p:cNvPr id="5" name="Rectangle 4"/>
          <p:cNvSpPr/>
          <p:nvPr/>
        </p:nvSpPr>
        <p:spPr>
          <a:xfrm>
            <a:off x="642919" y="4878508"/>
            <a:ext cx="3064718" cy="1569660"/>
          </a:xfrm>
          <a:prstGeom prst="rect">
            <a:avLst/>
          </a:prstGeom>
          <a:ln>
            <a:solidFill>
              <a:srgbClr val="FF0000"/>
            </a:solidFill>
          </a:ln>
        </p:spPr>
        <p:txBody>
          <a:bodyPr wrap="square">
            <a:spAutoFit/>
          </a:bodyPr>
          <a:lstStyle/>
          <a:p>
            <a:pPr fontAlgn="base">
              <a:spcBef>
                <a:spcPct val="0"/>
              </a:spcBef>
              <a:spcAft>
                <a:spcPct val="0"/>
              </a:spcAft>
            </a:pPr>
            <a:r>
              <a:rPr lang="en-US" sz="2400" dirty="0">
                <a:solidFill>
                  <a:schemeClr val="accent1"/>
                </a:solidFill>
                <a:cs typeface="Arial" charset="0"/>
              </a:rPr>
              <a:t>Provides </a:t>
            </a:r>
            <a:r>
              <a:rPr lang="en-US" sz="2400" b="1" dirty="0">
                <a:solidFill>
                  <a:schemeClr val="accent1"/>
                </a:solidFill>
                <a:cs typeface="Arial" charset="0"/>
              </a:rPr>
              <a:t>focus</a:t>
            </a:r>
            <a:r>
              <a:rPr lang="en-US" sz="2400" dirty="0">
                <a:solidFill>
                  <a:schemeClr val="accent1"/>
                </a:solidFill>
                <a:cs typeface="Arial" charset="0"/>
              </a:rPr>
              <a:t> for your organization to </a:t>
            </a:r>
            <a:r>
              <a:rPr lang="en-US" sz="2400" b="1" dirty="0">
                <a:solidFill>
                  <a:schemeClr val="accent1"/>
                </a:solidFill>
                <a:cs typeface="Arial" charset="0"/>
              </a:rPr>
              <a:t>developing </a:t>
            </a:r>
            <a:r>
              <a:rPr lang="en-US" sz="2400" dirty="0">
                <a:solidFill>
                  <a:schemeClr val="accent1"/>
                </a:solidFill>
                <a:cs typeface="Arial" charset="0"/>
              </a:rPr>
              <a:t>an</a:t>
            </a:r>
            <a:r>
              <a:rPr lang="en-US" sz="2400" b="1" dirty="0">
                <a:solidFill>
                  <a:schemeClr val="accent1"/>
                </a:solidFill>
                <a:cs typeface="Arial" charset="0"/>
              </a:rPr>
              <a:t> MBE implementation plan</a:t>
            </a:r>
            <a:endParaRPr lang="en-US" sz="2400" dirty="0">
              <a:solidFill>
                <a:schemeClr val="accent1"/>
              </a:solidFill>
              <a:cs typeface="Arial" charset="0"/>
            </a:endParaRPr>
          </a:p>
        </p:txBody>
      </p:sp>
      <p:sp>
        <p:nvSpPr>
          <p:cNvPr id="6" name="Rectangle 5"/>
          <p:cNvSpPr/>
          <p:nvPr/>
        </p:nvSpPr>
        <p:spPr>
          <a:xfrm>
            <a:off x="2290269" y="1060866"/>
            <a:ext cx="3052912" cy="646331"/>
          </a:xfrm>
          <a:prstGeom prst="rect">
            <a:avLst/>
          </a:prstGeom>
        </p:spPr>
        <p:txBody>
          <a:bodyPr wrap="square">
            <a:spAutoFit/>
          </a:bodyPr>
          <a:lstStyle/>
          <a:p>
            <a:pPr algn="r" fontAlgn="base">
              <a:spcBef>
                <a:spcPct val="0"/>
              </a:spcBef>
              <a:spcAft>
                <a:spcPct val="0"/>
              </a:spcAft>
            </a:pPr>
            <a:r>
              <a:rPr lang="en-US" b="1" dirty="0">
                <a:solidFill>
                  <a:prstClr val="black"/>
                </a:solidFill>
                <a:cs typeface="Arial" charset="0"/>
              </a:rPr>
              <a:t>Enables</a:t>
            </a:r>
            <a:r>
              <a:rPr lang="en-US" dirty="0">
                <a:solidFill>
                  <a:prstClr val="black"/>
                </a:solidFill>
                <a:cs typeface="Arial" charset="0"/>
              </a:rPr>
              <a:t> your organization </a:t>
            </a:r>
          </a:p>
          <a:p>
            <a:pPr algn="r" fontAlgn="base">
              <a:spcBef>
                <a:spcPct val="0"/>
              </a:spcBef>
              <a:spcAft>
                <a:spcPct val="0"/>
              </a:spcAft>
            </a:pPr>
            <a:r>
              <a:rPr lang="en-US" dirty="0">
                <a:solidFill>
                  <a:prstClr val="black"/>
                </a:solidFill>
                <a:cs typeface="Arial" charset="0"/>
              </a:rPr>
              <a:t>to </a:t>
            </a:r>
            <a:r>
              <a:rPr lang="en-US" b="1" dirty="0">
                <a:solidFill>
                  <a:prstClr val="black"/>
                </a:solidFill>
                <a:cs typeface="Arial" charset="0"/>
              </a:rPr>
              <a:t>get started</a:t>
            </a:r>
          </a:p>
        </p:txBody>
      </p:sp>
      <p:sp>
        <p:nvSpPr>
          <p:cNvPr id="7" name="Rectangle 6"/>
          <p:cNvSpPr/>
          <p:nvPr/>
        </p:nvSpPr>
        <p:spPr>
          <a:xfrm>
            <a:off x="5778554" y="1916405"/>
            <a:ext cx="3421994" cy="646331"/>
          </a:xfrm>
          <a:prstGeom prst="rect">
            <a:avLst/>
          </a:prstGeom>
        </p:spPr>
        <p:txBody>
          <a:bodyPr wrap="square">
            <a:spAutoFit/>
          </a:bodyPr>
          <a:lstStyle/>
          <a:p>
            <a:pPr algn="r" fontAlgn="base">
              <a:spcBef>
                <a:spcPct val="0"/>
              </a:spcBef>
              <a:spcAft>
                <a:spcPct val="0"/>
              </a:spcAft>
            </a:pPr>
            <a:r>
              <a:rPr lang="en-US" dirty="0">
                <a:solidFill>
                  <a:prstClr val="black"/>
                </a:solidFill>
                <a:cs typeface="Arial" charset="0"/>
              </a:rPr>
              <a:t>Helps your organization find an </a:t>
            </a:r>
            <a:r>
              <a:rPr lang="en-US" b="1" dirty="0">
                <a:solidFill>
                  <a:prstClr val="black"/>
                </a:solidFill>
                <a:cs typeface="Arial" charset="0"/>
              </a:rPr>
              <a:t>actionable path </a:t>
            </a:r>
            <a:r>
              <a:rPr lang="en-US" dirty="0">
                <a:solidFill>
                  <a:prstClr val="black"/>
                </a:solidFill>
                <a:cs typeface="Arial" charset="0"/>
              </a:rPr>
              <a:t>for </a:t>
            </a:r>
            <a:r>
              <a:rPr lang="en-US" b="1" dirty="0">
                <a:solidFill>
                  <a:prstClr val="black"/>
                </a:solidFill>
                <a:cs typeface="Arial" charset="0"/>
              </a:rPr>
              <a:t>success</a:t>
            </a:r>
          </a:p>
        </p:txBody>
      </p:sp>
      <p:pic>
        <p:nvPicPr>
          <p:cNvPr id="32" name="Content Placeholder 31"/>
          <p:cNvPicPr>
            <a:picLocks noGrp="1" noChangeAspect="1"/>
          </p:cNvPicPr>
          <p:nvPr>
            <p:ph idx="1"/>
          </p:nvPr>
        </p:nvPicPr>
        <p:blipFill>
          <a:blip r:embed="rId6"/>
          <a:stretch>
            <a:fillRect/>
          </a:stretch>
        </p:blipFill>
        <p:spPr>
          <a:xfrm>
            <a:off x="9043811" y="4561234"/>
            <a:ext cx="2879865" cy="1536752"/>
          </a:xfrm>
          <a:prstGeom prst="rect">
            <a:avLst/>
          </a:prstGeom>
        </p:spPr>
      </p:pic>
      <p:sp>
        <p:nvSpPr>
          <p:cNvPr id="33" name="5-Point Star 32">
            <a:extLst>
              <a:ext uri="{FF2B5EF4-FFF2-40B4-BE49-F238E27FC236}">
                <a16:creationId xmlns:a16="http://schemas.microsoft.com/office/drawing/2014/main" xmlns="" id="{8F9B9F25-32E5-4E92-B050-7C93BF3DC767}"/>
              </a:ext>
            </a:extLst>
          </p:cNvPr>
          <p:cNvSpPr/>
          <p:nvPr/>
        </p:nvSpPr>
        <p:spPr>
          <a:xfrm>
            <a:off x="11747500" y="184665"/>
            <a:ext cx="304542" cy="310635"/>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c 33"/>
          <p:cNvSpPr/>
          <p:nvPr/>
        </p:nvSpPr>
        <p:spPr>
          <a:xfrm rot="6609779">
            <a:off x="4714828" y="1785054"/>
            <a:ext cx="3192118" cy="4973528"/>
          </a:xfrm>
          <a:prstGeom prst="arc">
            <a:avLst>
              <a:gd name="adj1" fmla="val 18430231"/>
              <a:gd name="adj2" fmla="val 3553714"/>
            </a:avLst>
          </a:prstGeom>
          <a:ln w="92075" cap="rnd">
            <a:solidFill>
              <a:srgbClr val="D7312E"/>
            </a:solidFill>
            <a:prstDash val="sysDot"/>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dirty="0">
              <a:solidFill>
                <a:prstClr val="black"/>
              </a:solidFill>
            </a:endParaRPr>
          </a:p>
        </p:txBody>
      </p:sp>
    </p:spTree>
    <p:extLst>
      <p:ext uri="{BB962C8B-B14F-4D97-AF65-F5344CB8AC3E}">
        <p14:creationId xmlns:p14="http://schemas.microsoft.com/office/powerpoint/2010/main" val="121131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ppt_x</p:attrName>
                                        </p:attrNameLst>
                                      </p:cBhvr>
                                      <p:tavLst>
                                        <p:tav tm="0">
                                          <p:val>
                                            <p:strVal val="#ppt_x-#ppt_w*1.125000"/>
                                          </p:val>
                                        </p:tav>
                                        <p:tav tm="100000">
                                          <p:val>
                                            <p:strVal val="#ppt_x"/>
                                          </p:val>
                                        </p:tav>
                                      </p:tavLst>
                                    </p:anim>
                                    <p:animEffect transition="in" filter="wipe(right)">
                                      <p:cBhvr>
                                        <p:cTn id="8" dur="500"/>
                                        <p:tgtEl>
                                          <p:spTgt spid="30"/>
                                        </p:tgtEl>
                                      </p:cBhvr>
                                    </p:animEffect>
                                  </p:childTnLst>
                                </p:cTn>
                              </p:par>
                              <p:par>
                                <p:cTn id="9" presetID="12" presetClass="entr" presetSubtype="8"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p:tgtEl>
                                          <p:spTgt spid="19"/>
                                        </p:tgtEl>
                                        <p:attrNameLst>
                                          <p:attrName>ppt_x</p:attrName>
                                        </p:attrNameLst>
                                      </p:cBhvr>
                                      <p:tavLst>
                                        <p:tav tm="0">
                                          <p:val>
                                            <p:strVal val="#ppt_x-#ppt_w*1.125000"/>
                                          </p:val>
                                        </p:tav>
                                        <p:tav tm="100000">
                                          <p:val>
                                            <p:strVal val="#ppt_x"/>
                                          </p:val>
                                        </p:tav>
                                      </p:tavLst>
                                    </p:anim>
                                    <p:animEffect transition="in" filter="wipe(right)">
                                      <p:cBhvr>
                                        <p:cTn id="12" dur="500"/>
                                        <p:tgtEl>
                                          <p:spTgt spid="19"/>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p:tgtEl>
                                          <p:spTgt spid="21"/>
                                        </p:tgtEl>
                                        <p:attrNameLst>
                                          <p:attrName>ppt_x</p:attrName>
                                        </p:attrNameLst>
                                      </p:cBhvr>
                                      <p:tavLst>
                                        <p:tav tm="0">
                                          <p:val>
                                            <p:strVal val="#ppt_x-#ppt_w*1.125000"/>
                                          </p:val>
                                        </p:tav>
                                        <p:tav tm="100000">
                                          <p:val>
                                            <p:strVal val="#ppt_x"/>
                                          </p:val>
                                        </p:tav>
                                      </p:tavLst>
                                    </p:anim>
                                    <p:animEffect transition="in" filter="wipe(right)">
                                      <p:cBhvr>
                                        <p:cTn id="16" dur="500"/>
                                        <p:tgtEl>
                                          <p:spTgt spid="21"/>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ppt_x</p:attrName>
                                        </p:attrNameLst>
                                      </p:cBhvr>
                                      <p:tavLst>
                                        <p:tav tm="0">
                                          <p:val>
                                            <p:strVal val="#ppt_x-#ppt_w*1.125000"/>
                                          </p:val>
                                        </p:tav>
                                        <p:tav tm="100000">
                                          <p:val>
                                            <p:strVal val="#ppt_x"/>
                                          </p:val>
                                        </p:tav>
                                      </p:tavLst>
                                    </p:anim>
                                    <p:animEffect transition="in" filter="wipe(righ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p:tgtEl>
                                          <p:spTgt spid="23"/>
                                        </p:tgtEl>
                                        <p:attrNameLst>
                                          <p:attrName>ppt_x</p:attrName>
                                        </p:attrNameLst>
                                      </p:cBhvr>
                                      <p:tavLst>
                                        <p:tav tm="0">
                                          <p:val>
                                            <p:strVal val="#ppt_x-#ppt_w*1.125000"/>
                                          </p:val>
                                        </p:tav>
                                        <p:tav tm="100000">
                                          <p:val>
                                            <p:strVal val="#ppt_x"/>
                                          </p:val>
                                        </p:tav>
                                      </p:tavLst>
                                    </p:anim>
                                    <p:animEffect transition="in" filter="wipe(right)">
                                      <p:cBhvr>
                                        <p:cTn id="26" dur="500"/>
                                        <p:tgtEl>
                                          <p:spTgt spid="23"/>
                                        </p:tgtEl>
                                      </p:cBhvr>
                                    </p:animEffect>
                                  </p:childTnLst>
                                </p:cTn>
                              </p:par>
                              <p:par>
                                <p:cTn id="27" presetID="12" presetClass="entr" presetSubtype="8"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p:tgtEl>
                                          <p:spTgt spid="20"/>
                                        </p:tgtEl>
                                        <p:attrNameLst>
                                          <p:attrName>ppt_x</p:attrName>
                                        </p:attrNameLst>
                                      </p:cBhvr>
                                      <p:tavLst>
                                        <p:tav tm="0">
                                          <p:val>
                                            <p:strVal val="#ppt_x-#ppt_w*1.125000"/>
                                          </p:val>
                                        </p:tav>
                                        <p:tav tm="100000">
                                          <p:val>
                                            <p:strVal val="#ppt_x"/>
                                          </p:val>
                                        </p:tav>
                                      </p:tavLst>
                                    </p:anim>
                                    <p:animEffect transition="in" filter="wipe(right)">
                                      <p:cBhvr>
                                        <p:cTn id="30" dur="500"/>
                                        <p:tgtEl>
                                          <p:spTgt spid="20"/>
                                        </p:tgtEl>
                                      </p:cBhvr>
                                    </p:animEffect>
                                  </p:childTnLst>
                                </p:cTn>
                              </p:par>
                              <p:par>
                                <p:cTn id="31" presetID="1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p:tgtEl>
                                          <p:spTgt spid="22"/>
                                        </p:tgtEl>
                                        <p:attrNameLst>
                                          <p:attrName>ppt_x</p:attrName>
                                        </p:attrNameLst>
                                      </p:cBhvr>
                                      <p:tavLst>
                                        <p:tav tm="0">
                                          <p:val>
                                            <p:strVal val="#ppt_x-#ppt_w*1.125000"/>
                                          </p:val>
                                        </p:tav>
                                        <p:tav tm="100000">
                                          <p:val>
                                            <p:strVal val="#ppt_x"/>
                                          </p:val>
                                        </p:tav>
                                      </p:tavLst>
                                    </p:anim>
                                    <p:animEffect transition="in" filter="wipe(right)">
                                      <p:cBhvr>
                                        <p:cTn id="34" dur="500"/>
                                        <p:tgtEl>
                                          <p:spTgt spid="22"/>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p:tgtEl>
                                          <p:spTgt spid="3"/>
                                        </p:tgtEl>
                                        <p:attrNameLst>
                                          <p:attrName>ppt_x</p:attrName>
                                        </p:attrNameLst>
                                      </p:cBhvr>
                                      <p:tavLst>
                                        <p:tav tm="0">
                                          <p:val>
                                            <p:strVal val="#ppt_x-#ppt_w*1.125000"/>
                                          </p:val>
                                        </p:tav>
                                        <p:tav tm="100000">
                                          <p:val>
                                            <p:strVal val="#ppt_x"/>
                                          </p:val>
                                        </p:tav>
                                      </p:tavLst>
                                    </p:anim>
                                    <p:animEffect transition="in" filter="wipe(right)">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1"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p:tgtEl>
                                          <p:spTgt spid="26"/>
                                        </p:tgtEl>
                                        <p:attrNameLst>
                                          <p:attrName>ppt_y</p:attrName>
                                        </p:attrNameLst>
                                      </p:cBhvr>
                                      <p:tavLst>
                                        <p:tav tm="0">
                                          <p:val>
                                            <p:strVal val="#ppt_y-#ppt_h*1.125000"/>
                                          </p:val>
                                        </p:tav>
                                        <p:tav tm="100000">
                                          <p:val>
                                            <p:strVal val="#ppt_y"/>
                                          </p:val>
                                        </p:tav>
                                      </p:tavLst>
                                    </p:anim>
                                    <p:animEffect transition="in" filter="wipe(down)">
                                      <p:cBhvr>
                                        <p:cTn id="44" dur="500"/>
                                        <p:tgtEl>
                                          <p:spTgt spid="26"/>
                                        </p:tgtEl>
                                      </p:cBhvr>
                                    </p:animEffect>
                                  </p:childTnLst>
                                </p:cTn>
                              </p:par>
                              <p:par>
                                <p:cTn id="45" presetID="12" presetClass="entr" presetSubtype="1"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p:tgtEl>
                                          <p:spTgt spid="32"/>
                                        </p:tgtEl>
                                        <p:attrNameLst>
                                          <p:attrName>ppt_y</p:attrName>
                                        </p:attrNameLst>
                                      </p:cBhvr>
                                      <p:tavLst>
                                        <p:tav tm="0">
                                          <p:val>
                                            <p:strVal val="#ppt_y-#ppt_h*1.125000"/>
                                          </p:val>
                                        </p:tav>
                                        <p:tav tm="100000">
                                          <p:val>
                                            <p:strVal val="#ppt_y"/>
                                          </p:val>
                                        </p:tav>
                                      </p:tavLst>
                                    </p:anim>
                                    <p:animEffect transition="in" filter="wipe(down)">
                                      <p:cBhvr>
                                        <p:cTn id="48" dur="500"/>
                                        <p:tgtEl>
                                          <p:spTgt spid="32"/>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p:tgtEl>
                                          <p:spTgt spid="25"/>
                                        </p:tgtEl>
                                        <p:attrNameLst>
                                          <p:attrName>ppt_y</p:attrName>
                                        </p:attrNameLst>
                                      </p:cBhvr>
                                      <p:tavLst>
                                        <p:tav tm="0">
                                          <p:val>
                                            <p:strVal val="#ppt_y-#ppt_h*1.125000"/>
                                          </p:val>
                                        </p:tav>
                                        <p:tav tm="100000">
                                          <p:val>
                                            <p:strVal val="#ppt_y"/>
                                          </p:val>
                                        </p:tav>
                                      </p:tavLst>
                                    </p:anim>
                                    <p:animEffect transition="in" filter="wipe(down)">
                                      <p:cBhvr>
                                        <p:cTn id="52" dur="500"/>
                                        <p:tgtEl>
                                          <p:spTgt spid="25"/>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p:tgtEl>
                                          <p:spTgt spid="4"/>
                                        </p:tgtEl>
                                        <p:attrNameLst>
                                          <p:attrName>ppt_y</p:attrName>
                                        </p:attrNameLst>
                                      </p:cBhvr>
                                      <p:tavLst>
                                        <p:tav tm="0">
                                          <p:val>
                                            <p:strVal val="#ppt_y-#ppt_h*1.125000"/>
                                          </p:val>
                                        </p:tav>
                                        <p:tav tm="100000">
                                          <p:val>
                                            <p:strVal val="#ppt_y"/>
                                          </p:val>
                                        </p:tav>
                                      </p:tavLst>
                                    </p:anim>
                                    <p:animEffect transition="in" filter="wipe(down)">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2"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p:tgtEl>
                                          <p:spTgt spid="34"/>
                                        </p:tgtEl>
                                        <p:attrNameLst>
                                          <p:attrName>ppt_x</p:attrName>
                                        </p:attrNameLst>
                                      </p:cBhvr>
                                      <p:tavLst>
                                        <p:tav tm="0">
                                          <p:val>
                                            <p:strVal val="#ppt_x+#ppt_w*1.125000"/>
                                          </p:val>
                                        </p:tav>
                                        <p:tav tm="100000">
                                          <p:val>
                                            <p:strVal val="#ppt_x"/>
                                          </p:val>
                                        </p:tav>
                                      </p:tavLst>
                                    </p:anim>
                                    <p:animEffect transition="in" filter="wipe(left)">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animBg="1"/>
      <p:bldP spid="25" grpId="0"/>
      <p:bldP spid="26" grpId="0" animBg="1"/>
      <p:bldP spid="30" grpId="0" animBg="1"/>
      <p:bldP spid="3" grpId="0"/>
      <p:bldP spid="4" grpId="0"/>
      <p:bldP spid="7" grpId="0"/>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Multiple Dimensions of the NSE’s MBE Maturity Index</a:t>
            </a:r>
          </a:p>
        </p:txBody>
      </p:sp>
      <p:pic>
        <p:nvPicPr>
          <p:cNvPr id="9" name="Content Placeholder 8"/>
          <p:cNvPicPr>
            <a:picLocks noGrp="1" noChangeAspect="1" noChangeArrowheads="1"/>
            <a:extLst>
              <a:ext uri="{84589F7E-364E-4C9E-8A38-B11213B215E9}">
                <a14:cameraTool xmlns:a14="http://schemas.microsoft.com/office/drawing/2010/main" cellRange="$C$14:$Q$17" spid="_x0000_s12153"/>
              </a:ext>
            </a:extLst>
          </p:cNvPicPr>
          <p:nvPr>
            <p:ph idx="1"/>
          </p:nvPr>
        </p:nvPicPr>
        <p:blipFill>
          <a:blip r:embed="rId2"/>
          <a:stretch>
            <a:fillRect/>
          </a:stretch>
        </p:blipFill>
        <p:spPr bwMode="auto">
          <a:xfrm>
            <a:off x="6194656" y="1330400"/>
            <a:ext cx="3785890" cy="2201236"/>
          </a:xfrm>
          <a:prstGeom prst="rect">
            <a:avLst/>
          </a:prstGeom>
          <a:noFill/>
          <a:scene3d>
            <a:camera prst="isometricBottomDown"/>
            <a:lightRig rig="threePt" dir="t"/>
          </a:scene3d>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pPr>
              <a:defRPr/>
            </a:pPr>
            <a:fld id="{C67A797E-2ADE-4901-BCDE-A8E6619F2DA3}" type="slidenum">
              <a:rPr lang="en-US">
                <a:solidFill>
                  <a:prstClr val="black">
                    <a:lumMod val="85000"/>
                    <a:lumOff val="15000"/>
                  </a:prstClr>
                </a:solidFill>
              </a:rPr>
              <a:pPr>
                <a:defRPr/>
              </a:pPr>
              <a:t>7</a:t>
            </a:fld>
            <a:endParaRPr lang="en-US" dirty="0">
              <a:solidFill>
                <a:prstClr val="black">
                  <a:lumMod val="85000"/>
                  <a:lumOff val="15000"/>
                </a:prstClr>
              </a:solidFill>
            </a:endParaRPr>
          </a:p>
        </p:txBody>
      </p:sp>
      <p:pic>
        <p:nvPicPr>
          <p:cNvPr id="8" name="Picture 7"/>
          <p:cNvPicPr>
            <a:picLocks noChangeAspect="1" noChangeArrowheads="1"/>
            <a:extLst>
              <a:ext uri="{84589F7E-364E-4C9E-8A38-B11213B215E9}">
                <a14:cameraTool xmlns:a14="http://schemas.microsoft.com/office/drawing/2010/main" cellRange="$C$19:$Q$27" spid="_x0000_s12151"/>
              </a:ext>
            </a:extLst>
          </p:cNvPicPr>
          <p:nvPr/>
        </p:nvPicPr>
        <p:blipFill>
          <a:blip r:embed="rId3"/>
          <a:srcRect/>
          <a:stretch>
            <a:fillRect/>
          </a:stretch>
        </p:blipFill>
        <p:spPr bwMode="auto">
          <a:xfrm>
            <a:off x="5456341" y="2538688"/>
            <a:ext cx="3773250" cy="3317189"/>
          </a:xfrm>
          <a:prstGeom prst="rect">
            <a:avLst/>
          </a:prstGeom>
          <a:noFill/>
          <a:scene3d>
            <a:camera prst="isometricLeftDown"/>
            <a:lightRig rig="threePt" dir="t"/>
          </a:scene3d>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01782" y="1366837"/>
            <a:ext cx="3941987" cy="553998"/>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3000" dirty="0">
                <a:solidFill>
                  <a:prstClr val="black"/>
                </a:solidFill>
                <a:cs typeface="Arial" charset="0"/>
              </a:rPr>
              <a:t>Maturity Levels (top)</a:t>
            </a:r>
          </a:p>
        </p:txBody>
      </p:sp>
      <p:pic>
        <p:nvPicPr>
          <p:cNvPr id="11" name="Picture 10"/>
          <p:cNvPicPr>
            <a:picLocks noChangeArrowheads="1"/>
            <a:extLst>
              <a:ext uri="{84589F7E-364E-4C9E-8A38-B11213B215E9}">
                <a14:cameraTool xmlns:a14="http://schemas.microsoft.com/office/drawing/2010/main" cellRange="$R$19:$U$27" spid="_x0000_s12152"/>
              </a:ext>
            </a:extLst>
          </p:cNvPicPr>
          <p:nvPr/>
        </p:nvPicPr>
        <p:blipFill rotWithShape="1">
          <a:blip r:embed="rId4"/>
          <a:srcRect l="2" r="73241"/>
          <a:stretch/>
        </p:blipFill>
        <p:spPr bwMode="auto">
          <a:xfrm>
            <a:off x="8398942" y="3436589"/>
            <a:ext cx="938050" cy="2830668"/>
          </a:xfrm>
          <a:prstGeom prst="rect">
            <a:avLst/>
          </a:prstGeom>
          <a:noFill/>
          <a:scene3d>
            <a:camera prst="isometricOffAxis2Right"/>
            <a:lightRig rig="threePt" dir="t"/>
          </a:scene3d>
          <a:extLst>
            <a:ext uri="{909E8E84-426E-40DD-AFC4-6F175D3DCCD1}">
              <a14:hiddenFill xmlns:a14="http://schemas.microsoft.com/office/drawing/2010/main">
                <a:solidFill>
                  <a:srgbClr val="FFFFFF"/>
                </a:solidFill>
              </a14:hiddenFill>
            </a:ext>
          </a:extLst>
        </p:spPr>
      </p:pic>
      <p:pic>
        <p:nvPicPr>
          <p:cNvPr id="12" name="Picture 11"/>
          <p:cNvPicPr>
            <a:picLocks noChangeArrowheads="1"/>
            <a:extLst>
              <a:ext uri="{84589F7E-364E-4C9E-8A38-B11213B215E9}">
                <a14:cameraTool xmlns:a14="http://schemas.microsoft.com/office/drawing/2010/main" cellRange="$R$19:$U$27" spid="_x0000_s12152"/>
              </a:ext>
            </a:extLst>
          </p:cNvPicPr>
          <p:nvPr/>
        </p:nvPicPr>
        <p:blipFill rotWithShape="1">
          <a:blip r:embed="rId4"/>
          <a:srcRect r="45148"/>
          <a:stretch/>
        </p:blipFill>
        <p:spPr bwMode="auto">
          <a:xfrm>
            <a:off x="8148801" y="3312534"/>
            <a:ext cx="1874520" cy="2830668"/>
          </a:xfrm>
          <a:prstGeom prst="rect">
            <a:avLst/>
          </a:prstGeom>
          <a:noFill/>
          <a:scene3d>
            <a:camera prst="isometricOffAxis2Right"/>
            <a:lightRig rig="threePt" dir="t"/>
          </a:scene3d>
          <a:extLst>
            <a:ext uri="{909E8E84-426E-40DD-AFC4-6F175D3DCCD1}">
              <a14:hiddenFill xmlns:a14="http://schemas.microsoft.com/office/drawing/2010/main">
                <a:solidFill>
                  <a:srgbClr val="FFFFFF"/>
                </a:solidFill>
              </a14:hiddenFill>
            </a:ext>
          </a:extLst>
        </p:spPr>
      </p:pic>
      <p:pic>
        <p:nvPicPr>
          <p:cNvPr id="13" name="Picture 12"/>
          <p:cNvPicPr>
            <a:picLocks noChangeArrowheads="1"/>
            <a:extLst>
              <a:ext uri="{84589F7E-364E-4C9E-8A38-B11213B215E9}">
                <a14:cameraTool xmlns:a14="http://schemas.microsoft.com/office/drawing/2010/main" cellRange="$R$19:$U$27" spid="_x0000_s12152"/>
              </a:ext>
            </a:extLst>
          </p:cNvPicPr>
          <p:nvPr/>
        </p:nvPicPr>
        <p:blipFill>
          <a:blip r:embed="rId4"/>
          <a:srcRect/>
          <a:stretch>
            <a:fillRect/>
          </a:stretch>
        </p:blipFill>
        <p:spPr bwMode="auto">
          <a:xfrm>
            <a:off x="7724840" y="3109147"/>
            <a:ext cx="3417293" cy="2830668"/>
          </a:xfrm>
          <a:prstGeom prst="rect">
            <a:avLst/>
          </a:prstGeom>
          <a:noFill/>
          <a:scene3d>
            <a:camera prst="isometricOffAxis2Right"/>
            <a:lightRig rig="threePt" dir="t"/>
          </a:scene3d>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01782" y="2195330"/>
            <a:ext cx="4657845" cy="553998"/>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3000" dirty="0">
                <a:solidFill>
                  <a:prstClr val="black"/>
                </a:solidFill>
                <a:cs typeface="Arial" charset="0"/>
              </a:rPr>
              <a:t>Lifecycle Activities (front)</a:t>
            </a:r>
          </a:p>
        </p:txBody>
      </p:sp>
      <p:sp>
        <p:nvSpPr>
          <p:cNvPr id="15" name="TextBox 14"/>
          <p:cNvSpPr txBox="1"/>
          <p:nvPr/>
        </p:nvSpPr>
        <p:spPr>
          <a:xfrm>
            <a:off x="601782" y="3052138"/>
            <a:ext cx="6106513" cy="923330"/>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3000" dirty="0">
                <a:solidFill>
                  <a:prstClr val="black"/>
                </a:solidFill>
                <a:cs typeface="Arial" charset="0"/>
              </a:rPr>
              <a:t>Scoring Readiness/Target (side)</a:t>
            </a:r>
          </a:p>
          <a:p>
            <a:pPr marL="742950" lvl="1" indent="-285750" fontAlgn="base">
              <a:spcBef>
                <a:spcPct val="0"/>
              </a:spcBef>
              <a:spcAft>
                <a:spcPct val="0"/>
              </a:spcAft>
              <a:buFont typeface="Arial" panose="020B0604020202020204" pitchFamily="34" charset="0"/>
              <a:buChar char="•"/>
            </a:pPr>
            <a:r>
              <a:rPr lang="en-US" sz="2400" dirty="0">
                <a:solidFill>
                  <a:prstClr val="black"/>
                </a:solidFill>
                <a:cs typeface="Arial" charset="0"/>
              </a:rPr>
              <a:t>Capable (Tools are available)</a:t>
            </a:r>
          </a:p>
        </p:txBody>
      </p:sp>
      <p:sp>
        <p:nvSpPr>
          <p:cNvPr id="16" name="TextBox 15"/>
          <p:cNvSpPr txBox="1"/>
          <p:nvPr/>
        </p:nvSpPr>
        <p:spPr>
          <a:xfrm>
            <a:off x="601782" y="5589204"/>
            <a:ext cx="3203672" cy="553998"/>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3000" dirty="0">
                <a:solidFill>
                  <a:prstClr val="black"/>
                </a:solidFill>
                <a:cs typeface="Arial" charset="0"/>
              </a:rPr>
              <a:t>Contexts (bases)</a:t>
            </a:r>
          </a:p>
        </p:txBody>
      </p:sp>
      <p:sp>
        <p:nvSpPr>
          <p:cNvPr id="3" name="Rectangle 2"/>
          <p:cNvSpPr/>
          <p:nvPr/>
        </p:nvSpPr>
        <p:spPr>
          <a:xfrm>
            <a:off x="5998034" y="3867579"/>
            <a:ext cx="2679192" cy="2475200"/>
          </a:xfrm>
          <a:custGeom>
            <a:avLst/>
            <a:gdLst>
              <a:gd name="connsiteX0" fmla="*/ 0 w 2839038"/>
              <a:gd name="connsiteY0" fmla="*/ 0 h 2246600"/>
              <a:gd name="connsiteX1" fmla="*/ 2839038 w 2839038"/>
              <a:gd name="connsiteY1" fmla="*/ 0 h 2246600"/>
              <a:gd name="connsiteX2" fmla="*/ 2839038 w 2839038"/>
              <a:gd name="connsiteY2" fmla="*/ 2246600 h 2246600"/>
              <a:gd name="connsiteX3" fmla="*/ 0 w 2839038"/>
              <a:gd name="connsiteY3" fmla="*/ 2246600 h 2246600"/>
              <a:gd name="connsiteX4" fmla="*/ 0 w 2839038"/>
              <a:gd name="connsiteY4" fmla="*/ 0 h 2246600"/>
              <a:gd name="connsiteX0" fmla="*/ 0 w 2884758"/>
              <a:gd name="connsiteY0" fmla="*/ 0 h 2246600"/>
              <a:gd name="connsiteX1" fmla="*/ 2884758 w 2884758"/>
              <a:gd name="connsiteY1" fmla="*/ 1615440 h 2246600"/>
              <a:gd name="connsiteX2" fmla="*/ 2839038 w 2884758"/>
              <a:gd name="connsiteY2" fmla="*/ 2246600 h 2246600"/>
              <a:gd name="connsiteX3" fmla="*/ 0 w 2884758"/>
              <a:gd name="connsiteY3" fmla="*/ 2246600 h 2246600"/>
              <a:gd name="connsiteX4" fmla="*/ 0 w 2884758"/>
              <a:gd name="connsiteY4" fmla="*/ 0 h 2246600"/>
              <a:gd name="connsiteX0" fmla="*/ 0 w 2884758"/>
              <a:gd name="connsiteY0" fmla="*/ 0 h 2246600"/>
              <a:gd name="connsiteX1" fmla="*/ 2884758 w 2884758"/>
              <a:gd name="connsiteY1" fmla="*/ 1615440 h 2246600"/>
              <a:gd name="connsiteX2" fmla="*/ 2839038 w 2884758"/>
              <a:gd name="connsiteY2" fmla="*/ 2246600 h 2246600"/>
              <a:gd name="connsiteX3" fmla="*/ 0 w 2884758"/>
              <a:gd name="connsiteY3" fmla="*/ 981680 h 2246600"/>
              <a:gd name="connsiteX4" fmla="*/ 0 w 2884758"/>
              <a:gd name="connsiteY4" fmla="*/ 0 h 2246600"/>
              <a:gd name="connsiteX0" fmla="*/ 0 w 2884758"/>
              <a:gd name="connsiteY0" fmla="*/ 0 h 2246600"/>
              <a:gd name="connsiteX1" fmla="*/ 2884758 w 2884758"/>
              <a:gd name="connsiteY1" fmla="*/ 1615440 h 2246600"/>
              <a:gd name="connsiteX2" fmla="*/ 2839038 w 2884758"/>
              <a:gd name="connsiteY2" fmla="*/ 2246600 h 2246600"/>
              <a:gd name="connsiteX3" fmla="*/ 15240 w 2884758"/>
              <a:gd name="connsiteY3" fmla="*/ 814040 h 2246600"/>
              <a:gd name="connsiteX4" fmla="*/ 0 w 2884758"/>
              <a:gd name="connsiteY4" fmla="*/ 0 h 2246600"/>
              <a:gd name="connsiteX0" fmla="*/ 137160 w 2869518"/>
              <a:gd name="connsiteY0" fmla="*/ 0 h 2155160"/>
              <a:gd name="connsiteX1" fmla="*/ 2869518 w 2869518"/>
              <a:gd name="connsiteY1" fmla="*/ 1524000 h 2155160"/>
              <a:gd name="connsiteX2" fmla="*/ 2823798 w 2869518"/>
              <a:gd name="connsiteY2" fmla="*/ 2155160 h 2155160"/>
              <a:gd name="connsiteX3" fmla="*/ 0 w 2869518"/>
              <a:gd name="connsiteY3" fmla="*/ 722600 h 2155160"/>
              <a:gd name="connsiteX4" fmla="*/ 137160 w 2869518"/>
              <a:gd name="connsiteY4" fmla="*/ 0 h 2155160"/>
              <a:gd name="connsiteX0" fmla="*/ 0 w 2732358"/>
              <a:gd name="connsiteY0" fmla="*/ 0 h 2155160"/>
              <a:gd name="connsiteX1" fmla="*/ 2732358 w 2732358"/>
              <a:gd name="connsiteY1" fmla="*/ 1524000 h 2155160"/>
              <a:gd name="connsiteX2" fmla="*/ 2686638 w 2732358"/>
              <a:gd name="connsiteY2" fmla="*/ 2155160 h 2155160"/>
              <a:gd name="connsiteX3" fmla="*/ 0 w 2732358"/>
              <a:gd name="connsiteY3" fmla="*/ 798800 h 2155160"/>
              <a:gd name="connsiteX4" fmla="*/ 0 w 2732358"/>
              <a:gd name="connsiteY4" fmla="*/ 0 h 2155160"/>
              <a:gd name="connsiteX0" fmla="*/ 0 w 2686638"/>
              <a:gd name="connsiteY0" fmla="*/ 0 h 2155160"/>
              <a:gd name="connsiteX1" fmla="*/ 2671398 w 2686638"/>
              <a:gd name="connsiteY1" fmla="*/ 1203960 h 2155160"/>
              <a:gd name="connsiteX2" fmla="*/ 2686638 w 2686638"/>
              <a:gd name="connsiteY2" fmla="*/ 2155160 h 2155160"/>
              <a:gd name="connsiteX3" fmla="*/ 0 w 2686638"/>
              <a:gd name="connsiteY3" fmla="*/ 798800 h 2155160"/>
              <a:gd name="connsiteX4" fmla="*/ 0 w 2686638"/>
              <a:gd name="connsiteY4" fmla="*/ 0 h 2155160"/>
              <a:gd name="connsiteX0" fmla="*/ 0 w 2671398"/>
              <a:gd name="connsiteY0" fmla="*/ 0 h 2151350"/>
              <a:gd name="connsiteX1" fmla="*/ 2671398 w 2671398"/>
              <a:gd name="connsiteY1" fmla="*/ 1203960 h 2151350"/>
              <a:gd name="connsiteX2" fmla="*/ 2663778 w 2671398"/>
              <a:gd name="connsiteY2" fmla="*/ 2151350 h 2151350"/>
              <a:gd name="connsiteX3" fmla="*/ 0 w 2671398"/>
              <a:gd name="connsiteY3" fmla="*/ 798800 h 2151350"/>
              <a:gd name="connsiteX4" fmla="*/ 0 w 2671398"/>
              <a:gd name="connsiteY4" fmla="*/ 0 h 2151350"/>
              <a:gd name="connsiteX0" fmla="*/ 3810 w 2671398"/>
              <a:gd name="connsiteY0" fmla="*/ 0 h 2475200"/>
              <a:gd name="connsiteX1" fmla="*/ 2671398 w 2671398"/>
              <a:gd name="connsiteY1" fmla="*/ 1527810 h 2475200"/>
              <a:gd name="connsiteX2" fmla="*/ 2663778 w 2671398"/>
              <a:gd name="connsiteY2" fmla="*/ 2475200 h 2475200"/>
              <a:gd name="connsiteX3" fmla="*/ 0 w 2671398"/>
              <a:gd name="connsiteY3" fmla="*/ 1122650 h 2475200"/>
              <a:gd name="connsiteX4" fmla="*/ 3810 w 2671398"/>
              <a:gd name="connsiteY4" fmla="*/ 0 h 2475200"/>
              <a:gd name="connsiteX0" fmla="*/ 3810 w 2667588"/>
              <a:gd name="connsiteY0" fmla="*/ 0 h 2475200"/>
              <a:gd name="connsiteX1" fmla="*/ 2667588 w 2667588"/>
              <a:gd name="connsiteY1" fmla="*/ 1527810 h 2475200"/>
              <a:gd name="connsiteX2" fmla="*/ 2663778 w 2667588"/>
              <a:gd name="connsiteY2" fmla="*/ 2475200 h 2475200"/>
              <a:gd name="connsiteX3" fmla="*/ 0 w 2667588"/>
              <a:gd name="connsiteY3" fmla="*/ 1122650 h 2475200"/>
              <a:gd name="connsiteX4" fmla="*/ 3810 w 2667588"/>
              <a:gd name="connsiteY4" fmla="*/ 0 h 2475200"/>
              <a:gd name="connsiteX0" fmla="*/ 3810 w 2663778"/>
              <a:gd name="connsiteY0" fmla="*/ 0 h 2475200"/>
              <a:gd name="connsiteX1" fmla="*/ 2656158 w 2663778"/>
              <a:gd name="connsiteY1" fmla="*/ 1527810 h 2475200"/>
              <a:gd name="connsiteX2" fmla="*/ 2663778 w 2663778"/>
              <a:gd name="connsiteY2" fmla="*/ 2475200 h 2475200"/>
              <a:gd name="connsiteX3" fmla="*/ 0 w 2663778"/>
              <a:gd name="connsiteY3" fmla="*/ 1122650 h 2475200"/>
              <a:gd name="connsiteX4" fmla="*/ 3810 w 2663778"/>
              <a:gd name="connsiteY4" fmla="*/ 0 h 247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778" h="2475200">
                <a:moveTo>
                  <a:pt x="3810" y="0"/>
                </a:moveTo>
                <a:lnTo>
                  <a:pt x="2656158" y="1527810"/>
                </a:lnTo>
                <a:lnTo>
                  <a:pt x="2663778" y="2475200"/>
                </a:lnTo>
                <a:lnTo>
                  <a:pt x="0" y="1122650"/>
                </a:lnTo>
                <a:lnTo>
                  <a:pt x="381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 name="Rectangle 4"/>
          <p:cNvSpPr/>
          <p:nvPr/>
        </p:nvSpPr>
        <p:spPr>
          <a:xfrm>
            <a:off x="8694420" y="4796790"/>
            <a:ext cx="1491691" cy="1545989"/>
          </a:xfrm>
          <a:custGeom>
            <a:avLst/>
            <a:gdLst>
              <a:gd name="connsiteX0" fmla="*/ 0 w 1476451"/>
              <a:gd name="connsiteY0" fmla="*/ 0 h 1545989"/>
              <a:gd name="connsiteX1" fmla="*/ 1476451 w 1476451"/>
              <a:gd name="connsiteY1" fmla="*/ 0 h 1545989"/>
              <a:gd name="connsiteX2" fmla="*/ 1476451 w 1476451"/>
              <a:gd name="connsiteY2" fmla="*/ 1545989 h 1545989"/>
              <a:gd name="connsiteX3" fmla="*/ 0 w 1476451"/>
              <a:gd name="connsiteY3" fmla="*/ 1545989 h 1545989"/>
              <a:gd name="connsiteX4" fmla="*/ 0 w 1476451"/>
              <a:gd name="connsiteY4" fmla="*/ 0 h 1545989"/>
              <a:gd name="connsiteX0" fmla="*/ 0 w 1480261"/>
              <a:gd name="connsiteY0" fmla="*/ 925830 h 1545989"/>
              <a:gd name="connsiteX1" fmla="*/ 1480261 w 1480261"/>
              <a:gd name="connsiteY1" fmla="*/ 0 h 1545989"/>
              <a:gd name="connsiteX2" fmla="*/ 1480261 w 1480261"/>
              <a:gd name="connsiteY2" fmla="*/ 1545989 h 1545989"/>
              <a:gd name="connsiteX3" fmla="*/ 3810 w 1480261"/>
              <a:gd name="connsiteY3" fmla="*/ 1545989 h 1545989"/>
              <a:gd name="connsiteX4" fmla="*/ 0 w 1480261"/>
              <a:gd name="connsiteY4" fmla="*/ 925830 h 1545989"/>
              <a:gd name="connsiteX0" fmla="*/ 0 w 1484071"/>
              <a:gd name="connsiteY0" fmla="*/ 925830 h 1545989"/>
              <a:gd name="connsiteX1" fmla="*/ 1480261 w 1484071"/>
              <a:gd name="connsiteY1" fmla="*/ 0 h 1545989"/>
              <a:gd name="connsiteX2" fmla="*/ 1484071 w 1484071"/>
              <a:gd name="connsiteY2" fmla="*/ 635399 h 1545989"/>
              <a:gd name="connsiteX3" fmla="*/ 3810 w 1484071"/>
              <a:gd name="connsiteY3" fmla="*/ 1545989 h 1545989"/>
              <a:gd name="connsiteX4" fmla="*/ 0 w 1484071"/>
              <a:gd name="connsiteY4" fmla="*/ 925830 h 1545989"/>
              <a:gd name="connsiteX0" fmla="*/ 0 w 1491691"/>
              <a:gd name="connsiteY0" fmla="*/ 925830 h 1545989"/>
              <a:gd name="connsiteX1" fmla="*/ 1480261 w 1491691"/>
              <a:gd name="connsiteY1" fmla="*/ 0 h 1545989"/>
              <a:gd name="connsiteX2" fmla="*/ 1491691 w 1491691"/>
              <a:gd name="connsiteY2" fmla="*/ 646829 h 1545989"/>
              <a:gd name="connsiteX3" fmla="*/ 3810 w 1491691"/>
              <a:gd name="connsiteY3" fmla="*/ 1545989 h 1545989"/>
              <a:gd name="connsiteX4" fmla="*/ 0 w 1491691"/>
              <a:gd name="connsiteY4" fmla="*/ 925830 h 1545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691" h="1545989">
                <a:moveTo>
                  <a:pt x="0" y="925830"/>
                </a:moveTo>
                <a:lnTo>
                  <a:pt x="1480261" y="0"/>
                </a:lnTo>
                <a:lnTo>
                  <a:pt x="1491691" y="646829"/>
                </a:lnTo>
                <a:lnTo>
                  <a:pt x="3810" y="1545989"/>
                </a:lnTo>
                <a:lnTo>
                  <a:pt x="0" y="92583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TextBox 5"/>
          <p:cNvSpPr txBox="1"/>
          <p:nvPr/>
        </p:nvSpPr>
        <p:spPr>
          <a:xfrm>
            <a:off x="601782" y="3939505"/>
            <a:ext cx="4423840" cy="461665"/>
          </a:xfrm>
          <a:prstGeom prst="rect">
            <a:avLst/>
          </a:prstGeom>
          <a:noFill/>
        </p:spPr>
        <p:txBody>
          <a:bodyPr wrap="none" rtlCol="0">
            <a:spAutoFit/>
          </a:bodyPr>
          <a:lstStyle/>
          <a:p>
            <a:pPr marL="742950" lvl="1" indent="-285750" fontAlgn="base">
              <a:spcBef>
                <a:spcPct val="0"/>
              </a:spcBef>
              <a:spcAft>
                <a:spcPct val="0"/>
              </a:spcAft>
              <a:buFont typeface="Arial" panose="020B0604020202020204" pitchFamily="34" charset="0"/>
              <a:buChar char="•"/>
            </a:pPr>
            <a:r>
              <a:rPr lang="en-US" sz="2400" dirty="0">
                <a:solidFill>
                  <a:prstClr val="black"/>
                </a:solidFill>
                <a:cs typeface="Arial" charset="0"/>
              </a:rPr>
              <a:t>Ready (Processes are ready)</a:t>
            </a:r>
          </a:p>
        </p:txBody>
      </p:sp>
      <p:sp>
        <p:nvSpPr>
          <p:cNvPr id="17" name="TextBox 16"/>
          <p:cNvSpPr txBox="1"/>
          <p:nvPr/>
        </p:nvSpPr>
        <p:spPr>
          <a:xfrm>
            <a:off x="601782" y="4401170"/>
            <a:ext cx="4010713" cy="461665"/>
          </a:xfrm>
          <a:prstGeom prst="rect">
            <a:avLst/>
          </a:prstGeom>
          <a:noFill/>
        </p:spPr>
        <p:txBody>
          <a:bodyPr wrap="none" rtlCol="0">
            <a:spAutoFit/>
          </a:bodyPr>
          <a:lstStyle/>
          <a:p>
            <a:pPr marL="742950" lvl="1" indent="-285750" fontAlgn="base">
              <a:spcBef>
                <a:spcPct val="0"/>
              </a:spcBef>
              <a:spcAft>
                <a:spcPct val="0"/>
              </a:spcAft>
              <a:buFont typeface="Arial" panose="020B0604020202020204" pitchFamily="34" charset="0"/>
              <a:buChar char="•"/>
            </a:pPr>
            <a:r>
              <a:rPr lang="en-US" sz="2400" dirty="0">
                <a:solidFill>
                  <a:prstClr val="black"/>
                </a:solidFill>
                <a:cs typeface="Arial" charset="0"/>
              </a:rPr>
              <a:t>Adopt (People are using)</a:t>
            </a:r>
          </a:p>
        </p:txBody>
      </p:sp>
      <p:sp>
        <p:nvSpPr>
          <p:cNvPr id="18" name="TextBox 17"/>
          <p:cNvSpPr txBox="1"/>
          <p:nvPr/>
        </p:nvSpPr>
        <p:spPr>
          <a:xfrm>
            <a:off x="601782" y="4862835"/>
            <a:ext cx="3858044" cy="461665"/>
          </a:xfrm>
          <a:prstGeom prst="rect">
            <a:avLst/>
          </a:prstGeom>
          <a:noFill/>
        </p:spPr>
        <p:txBody>
          <a:bodyPr wrap="none" rtlCol="0">
            <a:spAutoFit/>
          </a:bodyPr>
          <a:lstStyle/>
          <a:p>
            <a:pPr marL="742950" lvl="1" indent="-285750" fontAlgn="base">
              <a:spcBef>
                <a:spcPct val="0"/>
              </a:spcBef>
              <a:spcAft>
                <a:spcPct val="0"/>
              </a:spcAft>
              <a:buFont typeface="Arial" panose="020B0604020202020204" pitchFamily="34" charset="0"/>
              <a:buChar char="•"/>
            </a:pPr>
            <a:r>
              <a:rPr lang="en-US" sz="2400" dirty="0">
                <a:solidFill>
                  <a:prstClr val="black"/>
                </a:solidFill>
                <a:cs typeface="Arial" charset="0"/>
              </a:rPr>
              <a:t>Target (Adoption goal)</a:t>
            </a:r>
          </a:p>
        </p:txBody>
      </p:sp>
      <p:sp>
        <p:nvSpPr>
          <p:cNvPr id="21" name="5-Point Star 20">
            <a:extLst>
              <a:ext uri="{FF2B5EF4-FFF2-40B4-BE49-F238E27FC236}">
                <a16:creationId xmlns:a16="http://schemas.microsoft.com/office/drawing/2014/main" xmlns="" id="{8F9B9F25-32E5-4E92-B050-7C93BF3DC767}"/>
              </a:ext>
            </a:extLst>
          </p:cNvPr>
          <p:cNvSpPr/>
          <p:nvPr/>
        </p:nvSpPr>
        <p:spPr>
          <a:xfrm>
            <a:off x="11747500" y="184665"/>
            <a:ext cx="304542" cy="310635"/>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82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3" grpId="0" animBg="1"/>
      <p:bldP spid="5" grpId="0" animBg="1"/>
      <p:bldP spid="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52693" y="6325818"/>
            <a:ext cx="11593568" cy="452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p:cNvSpPr txBox="1">
            <a:spLocks/>
          </p:cNvSpPr>
          <p:nvPr/>
        </p:nvSpPr>
        <p:spPr>
          <a:xfrm>
            <a:off x="252693" y="1005862"/>
            <a:ext cx="3100107" cy="648710"/>
          </a:xfrm>
          <a:prstGeom prst="rect">
            <a:avLst/>
          </a:prstGeom>
        </p:spPr>
        <p:txBody>
          <a:bodyPr numCol="1"/>
          <a:lstStyle>
            <a:lvl1pPr marL="257175" indent="-257175" algn="l" rtl="0" eaLnBrk="0" fontAlgn="base" hangingPunct="0">
              <a:spcBef>
                <a:spcPct val="20000"/>
              </a:spcBef>
              <a:spcAft>
                <a:spcPct val="0"/>
              </a:spcAft>
              <a:buChar char="•"/>
              <a:defRPr sz="1800">
                <a:solidFill>
                  <a:schemeClr val="tx1"/>
                </a:solidFill>
                <a:latin typeface="+mn-lt"/>
                <a:ea typeface="MS PGothic" pitchFamily="34" charset="-128"/>
                <a:cs typeface="ＭＳ Ｐゴシック"/>
              </a:defRPr>
            </a:lvl1pPr>
            <a:lvl2pPr marL="557213" indent="-214313" algn="l" rtl="0" eaLnBrk="0" fontAlgn="base" hangingPunct="0">
              <a:spcBef>
                <a:spcPct val="20000"/>
              </a:spcBef>
              <a:spcAft>
                <a:spcPct val="0"/>
              </a:spcAft>
              <a:buChar char="–"/>
              <a:defRPr sz="1500">
                <a:solidFill>
                  <a:schemeClr val="tx1"/>
                </a:solidFill>
                <a:latin typeface="+mn-lt"/>
                <a:ea typeface="MS PGothic" pitchFamily="34" charset="-128"/>
                <a:cs typeface="ＭＳ Ｐゴシック"/>
              </a:defRPr>
            </a:lvl2pPr>
            <a:lvl3pPr marL="857250" indent="-171450" algn="l" rtl="0" eaLnBrk="0" fontAlgn="base" hangingPunct="0">
              <a:spcBef>
                <a:spcPct val="20000"/>
              </a:spcBef>
              <a:spcAft>
                <a:spcPct val="0"/>
              </a:spcAft>
              <a:buChar char="•"/>
              <a:defRPr>
                <a:solidFill>
                  <a:schemeClr val="tx1"/>
                </a:solidFill>
                <a:latin typeface="+mn-lt"/>
                <a:ea typeface="MS PGothic" pitchFamily="34" charset="-128"/>
                <a:cs typeface="ＭＳ Ｐゴシック"/>
              </a:defRPr>
            </a:lvl3pPr>
            <a:lvl4pPr marL="1200150" indent="-171450" algn="l" rtl="0" eaLnBrk="0" fontAlgn="base" hangingPunct="0">
              <a:spcBef>
                <a:spcPct val="20000"/>
              </a:spcBef>
              <a:spcAft>
                <a:spcPct val="0"/>
              </a:spcAft>
              <a:buChar char="–"/>
              <a:defRPr>
                <a:solidFill>
                  <a:schemeClr val="tx1"/>
                </a:solidFill>
                <a:latin typeface="+mn-lt"/>
                <a:ea typeface="MS PGothic" pitchFamily="34" charset="-128"/>
                <a:cs typeface="ＭＳ Ｐゴシック"/>
              </a:defRPr>
            </a:lvl4pPr>
            <a:lvl5pPr marL="1543050" indent="-171450" algn="l" rtl="0" eaLnBrk="0" fontAlgn="base" hangingPunct="0">
              <a:spcBef>
                <a:spcPct val="20000"/>
              </a:spcBef>
              <a:spcAft>
                <a:spcPct val="0"/>
              </a:spcAft>
              <a:buChar char="»"/>
              <a:defRPr>
                <a:solidFill>
                  <a:schemeClr val="tx1"/>
                </a:solidFill>
                <a:latin typeface="+mn-lt"/>
                <a:ea typeface="MS PGothic" pitchFamily="34" charset="-128"/>
                <a:cs typeface="ＭＳ Ｐゴシック"/>
              </a:defRPr>
            </a:lvl5pPr>
            <a:lvl6pPr marL="1885950" indent="-171450" algn="l" rtl="0" fontAlgn="base">
              <a:spcBef>
                <a:spcPct val="20000"/>
              </a:spcBef>
              <a:spcAft>
                <a:spcPct val="0"/>
              </a:spcAft>
              <a:buChar char="»"/>
              <a:defRPr>
                <a:solidFill>
                  <a:schemeClr val="tx1"/>
                </a:solidFill>
                <a:latin typeface="+mn-lt"/>
                <a:ea typeface="+mn-ea"/>
              </a:defRPr>
            </a:lvl6pPr>
            <a:lvl7pPr marL="2228850" indent="-171450" algn="l" rtl="0" fontAlgn="base">
              <a:spcBef>
                <a:spcPct val="20000"/>
              </a:spcBef>
              <a:spcAft>
                <a:spcPct val="0"/>
              </a:spcAft>
              <a:buChar char="»"/>
              <a:defRPr>
                <a:solidFill>
                  <a:schemeClr val="tx1"/>
                </a:solidFill>
                <a:latin typeface="+mn-lt"/>
                <a:ea typeface="+mn-ea"/>
              </a:defRPr>
            </a:lvl7pPr>
            <a:lvl8pPr marL="2571750" indent="-171450" algn="l" rtl="0" fontAlgn="base">
              <a:spcBef>
                <a:spcPct val="20000"/>
              </a:spcBef>
              <a:spcAft>
                <a:spcPct val="0"/>
              </a:spcAft>
              <a:buChar char="»"/>
              <a:defRPr>
                <a:solidFill>
                  <a:schemeClr val="tx1"/>
                </a:solidFill>
                <a:latin typeface="+mn-lt"/>
                <a:ea typeface="+mn-ea"/>
              </a:defRPr>
            </a:lvl8pPr>
            <a:lvl9pPr marL="2914650" indent="-171450" algn="l" rtl="0" fontAlgn="base">
              <a:spcBef>
                <a:spcPct val="20000"/>
              </a:spcBef>
              <a:spcAft>
                <a:spcPct val="0"/>
              </a:spcAft>
              <a:buChar char="»"/>
              <a:defRPr>
                <a:solidFill>
                  <a:schemeClr val="tx1"/>
                </a:solidFill>
                <a:latin typeface="+mn-lt"/>
                <a:ea typeface="+mn-ea"/>
              </a:defRPr>
            </a:lvl9pPr>
          </a:lstStyle>
          <a:p>
            <a:pPr>
              <a:spcBef>
                <a:spcPts val="0"/>
              </a:spcBef>
            </a:pPr>
            <a:r>
              <a:rPr lang="en-US" sz="2000" kern="0" dirty="0">
                <a:solidFill>
                  <a:prstClr val="black"/>
                </a:solidFill>
              </a:rPr>
              <a:t>Describes Levels of Maturation by Categories</a:t>
            </a:r>
          </a:p>
          <a:p>
            <a:pPr marL="342900" lvl="1" indent="0">
              <a:spcBef>
                <a:spcPts val="0"/>
              </a:spcBef>
              <a:buFontTx/>
              <a:buNone/>
            </a:pPr>
            <a:endParaRPr lang="en-US" sz="2400" kern="0" dirty="0">
              <a:solidFill>
                <a:prstClr val="black"/>
              </a:solidFill>
            </a:endParaRPr>
          </a:p>
        </p:txBody>
      </p:sp>
      <p:graphicFrame>
        <p:nvGraphicFramePr>
          <p:cNvPr id="6" name="Table 5"/>
          <p:cNvGraphicFramePr>
            <a:graphicFrameLocks noGrp="1"/>
          </p:cNvGraphicFramePr>
          <p:nvPr/>
        </p:nvGraphicFramePr>
        <p:xfrm>
          <a:off x="496480" y="1871237"/>
          <a:ext cx="11074403" cy="3815080"/>
        </p:xfrm>
        <a:graphic>
          <a:graphicData uri="http://schemas.openxmlformats.org/drawingml/2006/table">
            <a:tbl>
              <a:tblPr/>
              <a:tblGrid>
                <a:gridCol w="1473112">
                  <a:extLst>
                    <a:ext uri="{9D8B030D-6E8A-4147-A177-3AD203B41FA5}">
                      <a16:colId xmlns:a16="http://schemas.microsoft.com/office/drawing/2014/main" xmlns="" val="20000"/>
                    </a:ext>
                  </a:extLst>
                </a:gridCol>
                <a:gridCol w="1371613">
                  <a:extLst>
                    <a:ext uri="{9D8B030D-6E8A-4147-A177-3AD203B41FA5}">
                      <a16:colId xmlns:a16="http://schemas.microsoft.com/office/drawing/2014/main" xmlns="" val="20001"/>
                    </a:ext>
                  </a:extLst>
                </a:gridCol>
                <a:gridCol w="1371613">
                  <a:extLst>
                    <a:ext uri="{9D8B030D-6E8A-4147-A177-3AD203B41FA5}">
                      <a16:colId xmlns:a16="http://schemas.microsoft.com/office/drawing/2014/main" xmlns="" val="20002"/>
                    </a:ext>
                  </a:extLst>
                </a:gridCol>
                <a:gridCol w="1371613">
                  <a:extLst>
                    <a:ext uri="{9D8B030D-6E8A-4147-A177-3AD203B41FA5}">
                      <a16:colId xmlns:a16="http://schemas.microsoft.com/office/drawing/2014/main" xmlns="" val="20003"/>
                    </a:ext>
                  </a:extLst>
                </a:gridCol>
                <a:gridCol w="1371613">
                  <a:extLst>
                    <a:ext uri="{9D8B030D-6E8A-4147-A177-3AD203B41FA5}">
                      <a16:colId xmlns:a16="http://schemas.microsoft.com/office/drawing/2014/main" xmlns="" val="20004"/>
                    </a:ext>
                  </a:extLst>
                </a:gridCol>
                <a:gridCol w="1371613">
                  <a:extLst>
                    <a:ext uri="{9D8B030D-6E8A-4147-A177-3AD203B41FA5}">
                      <a16:colId xmlns:a16="http://schemas.microsoft.com/office/drawing/2014/main" xmlns="" val="20005"/>
                    </a:ext>
                  </a:extLst>
                </a:gridCol>
                <a:gridCol w="1371613">
                  <a:extLst>
                    <a:ext uri="{9D8B030D-6E8A-4147-A177-3AD203B41FA5}">
                      <a16:colId xmlns:a16="http://schemas.microsoft.com/office/drawing/2014/main" xmlns="" val="20006"/>
                    </a:ext>
                  </a:extLst>
                </a:gridCol>
                <a:gridCol w="1371613">
                  <a:extLst>
                    <a:ext uri="{9D8B030D-6E8A-4147-A177-3AD203B41FA5}">
                      <a16:colId xmlns:a16="http://schemas.microsoft.com/office/drawing/2014/main" xmlns="" val="20007"/>
                    </a:ext>
                  </a:extLst>
                </a:gridCol>
              </a:tblGrid>
              <a:tr h="670560">
                <a:tc>
                  <a:txBody>
                    <a:bodyPr/>
                    <a:lstStyle/>
                    <a:p>
                      <a:pPr algn="ctr" fontAlgn="ctr"/>
                      <a:r>
                        <a:rPr lang="en-US" sz="1600" b="1" i="0" u="none" strike="noStrike" dirty="0">
                          <a:solidFill>
                            <a:srgbClr val="000000"/>
                          </a:solidFill>
                          <a:effectLst/>
                          <a:latin typeface="Calibri" panose="020F0502020204030204" pitchFamily="34" charset="0"/>
                        </a:rPr>
                        <a:t>Level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FFFFFF"/>
                          </a:solidFill>
                          <a:effectLst/>
                          <a:latin typeface="Calibri" panose="020F0502020204030204" pitchFamily="34" charset="0"/>
                        </a:rPr>
                        <a:t>Drawing-Centric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7A48"/>
                    </a:solidFill>
                  </a:tcPr>
                </a:tc>
                <a:tc>
                  <a:txBody>
                    <a:bodyPr/>
                    <a:lstStyle/>
                    <a:p>
                      <a:pPr algn="ctr" fontAlgn="ctr"/>
                      <a:r>
                        <a:rPr lang="en-US" sz="1500" b="1" i="0" u="none" strike="noStrike" dirty="0">
                          <a:solidFill>
                            <a:srgbClr val="FFFFFF"/>
                          </a:solidFill>
                          <a:effectLst/>
                          <a:latin typeface="Calibri" panose="020F0502020204030204" pitchFamily="34" charset="0"/>
                        </a:rPr>
                        <a:t>Drawing</a:t>
                      </a:r>
                    </a:p>
                    <a:p>
                      <a:pPr algn="ctr" fontAlgn="ctr"/>
                      <a:r>
                        <a:rPr lang="en-US" sz="1500" b="1" i="0" u="none" strike="noStrike" dirty="0">
                          <a:solidFill>
                            <a:srgbClr val="FFFFFF"/>
                          </a:solidFill>
                          <a:effectLst/>
                          <a:latin typeface="Calibri" panose="020F0502020204030204" pitchFamily="34" charset="0"/>
                        </a:rPr>
                        <a:t>Model-Centric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8B546"/>
                    </a:solidFill>
                  </a:tcPr>
                </a:tc>
                <a:tc>
                  <a:txBody>
                    <a:bodyPr/>
                    <a:lstStyle/>
                    <a:p>
                      <a:pPr algn="ctr" fontAlgn="ctr"/>
                      <a:r>
                        <a:rPr lang="en-US" sz="1500" b="1" i="0" u="none" strike="noStrike" dirty="0">
                          <a:solidFill>
                            <a:srgbClr val="FFFFFF"/>
                          </a:solidFill>
                          <a:effectLst/>
                          <a:latin typeface="Calibri" panose="020F0502020204030204" pitchFamily="34" charset="0"/>
                        </a:rPr>
                        <a:t>Validated  Model-Centric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D6E"/>
                    </a:solidFill>
                  </a:tcPr>
                </a:tc>
                <a:tc>
                  <a:txBody>
                    <a:bodyPr/>
                    <a:lstStyle/>
                    <a:p>
                      <a:pPr algn="ctr" fontAlgn="ctr"/>
                      <a:r>
                        <a:rPr lang="en-US" sz="1500" b="1" i="0" u="none" strike="noStrike" dirty="0">
                          <a:solidFill>
                            <a:srgbClr val="FFFFFF"/>
                          </a:solidFill>
                          <a:effectLst/>
                          <a:latin typeface="Calibri" panose="020F0502020204030204" pitchFamily="34" charset="0"/>
                        </a:rPr>
                        <a:t>Formalized Model-Based Definition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CADA3"/>
                    </a:solidFill>
                  </a:tcPr>
                </a:tc>
                <a:tc>
                  <a:txBody>
                    <a:bodyPr/>
                    <a:lstStyle/>
                    <a:p>
                      <a:pPr algn="ctr" fontAlgn="ctr"/>
                      <a:r>
                        <a:rPr lang="en-US" sz="1500" b="1" i="0" u="none" strike="noStrike" dirty="0">
                          <a:solidFill>
                            <a:srgbClr val="FFFFFF"/>
                          </a:solidFill>
                          <a:effectLst/>
                          <a:latin typeface="Calibri" panose="020F0502020204030204" pitchFamily="34" charset="0"/>
                        </a:rPr>
                        <a:t>Trusted </a:t>
                      </a:r>
                    </a:p>
                    <a:p>
                      <a:pPr algn="ctr" fontAlgn="ctr"/>
                      <a:r>
                        <a:rPr lang="en-US" sz="1500" b="1" i="0" u="none" strike="noStrike" dirty="0">
                          <a:solidFill>
                            <a:srgbClr val="FFFFFF"/>
                          </a:solidFill>
                          <a:effectLst/>
                          <a:latin typeface="Calibri" panose="020F0502020204030204" pitchFamily="34" charset="0"/>
                        </a:rPr>
                        <a:t>Model-Based Definition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7C9F"/>
                    </a:solidFill>
                  </a:tcPr>
                </a:tc>
                <a:tc>
                  <a:txBody>
                    <a:bodyPr/>
                    <a:lstStyle/>
                    <a:p>
                      <a:pPr algn="ctr" fontAlgn="ctr"/>
                      <a:r>
                        <a:rPr lang="en-US" sz="1500" b="1" i="0" u="none" strike="noStrike" dirty="0">
                          <a:solidFill>
                            <a:srgbClr val="FFFFFF"/>
                          </a:solidFill>
                          <a:effectLst/>
                          <a:latin typeface="Calibri" panose="020F0502020204030204" pitchFamily="34" charset="0"/>
                        </a:rPr>
                        <a:t>Integrated Model-Based Enterprise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C529F"/>
                    </a:solidFill>
                  </a:tcPr>
                </a:tc>
                <a:tc>
                  <a:txBody>
                    <a:bodyPr/>
                    <a:lstStyle/>
                    <a:p>
                      <a:pPr algn="ctr" fontAlgn="ctr"/>
                      <a:r>
                        <a:rPr lang="en-US" sz="1500" b="1" i="0" u="none" strike="noStrike" dirty="0">
                          <a:solidFill>
                            <a:srgbClr val="FFFFFF"/>
                          </a:solidFill>
                          <a:effectLst/>
                          <a:latin typeface="Calibri" panose="020F0502020204030204" pitchFamily="34" charset="0"/>
                        </a:rPr>
                        <a:t>Extended </a:t>
                      </a:r>
                    </a:p>
                    <a:p>
                      <a:pPr algn="ctr" fontAlgn="ctr"/>
                      <a:r>
                        <a:rPr lang="en-US" sz="1500" b="1" i="0" u="none" strike="noStrike" dirty="0">
                          <a:solidFill>
                            <a:srgbClr val="FFFFFF"/>
                          </a:solidFill>
                          <a:effectLst/>
                          <a:latin typeface="Calibri" panose="020F0502020204030204" pitchFamily="34" charset="0"/>
                        </a:rPr>
                        <a:t>Model-Based Enterprise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5097"/>
                    </a:solidFill>
                  </a:tcPr>
                </a:tc>
                <a:extLst>
                  <a:ext uri="{0D108BD9-81ED-4DB2-BD59-A6C34878D82A}">
                    <a16:rowId xmlns:a16="http://schemas.microsoft.com/office/drawing/2014/main" xmlns="" val="10000"/>
                  </a:ext>
                </a:extLst>
              </a:tr>
              <a:tr h="325120">
                <a:tc>
                  <a:txBody>
                    <a:bodyPr/>
                    <a:lstStyle/>
                    <a:p>
                      <a:pPr algn="ctr" fontAlgn="ctr"/>
                      <a:r>
                        <a:rPr lang="en-US" sz="1600" b="1" i="0" u="none" strike="noStrike" dirty="0">
                          <a:solidFill>
                            <a:srgbClr val="000000"/>
                          </a:solidFill>
                          <a:effectLst/>
                          <a:latin typeface="Calibri" panose="020F0502020204030204" pitchFamily="34" charset="0"/>
                        </a:rPr>
                        <a:t>Level Identifier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1" i="0" u="none" strike="noStrike" dirty="0">
                          <a:solidFill>
                            <a:srgbClr val="FFFFFF"/>
                          </a:solidFill>
                          <a:effectLst/>
                          <a:latin typeface="Calibri" panose="020F0502020204030204" pitchFamily="34" charset="0"/>
                        </a:rPr>
                        <a:t>L0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7A48"/>
                    </a:solidFill>
                  </a:tcPr>
                </a:tc>
                <a:tc>
                  <a:txBody>
                    <a:bodyPr/>
                    <a:lstStyle/>
                    <a:p>
                      <a:pPr algn="ctr" fontAlgn="ctr"/>
                      <a:r>
                        <a:rPr lang="en-US" sz="2100" b="1" i="0" u="none" strike="noStrike" dirty="0">
                          <a:solidFill>
                            <a:srgbClr val="FFFFFF"/>
                          </a:solidFill>
                          <a:effectLst/>
                          <a:latin typeface="Calibri" panose="020F0502020204030204" pitchFamily="34" charset="0"/>
                        </a:rPr>
                        <a:t>L1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8B546"/>
                    </a:solidFill>
                  </a:tcPr>
                </a:tc>
                <a:tc>
                  <a:txBody>
                    <a:bodyPr/>
                    <a:lstStyle/>
                    <a:p>
                      <a:pPr algn="ctr" fontAlgn="ctr"/>
                      <a:r>
                        <a:rPr lang="en-US" sz="2100" b="1" i="0" u="none" strike="noStrike" dirty="0">
                          <a:solidFill>
                            <a:srgbClr val="FFFFFF"/>
                          </a:solidFill>
                          <a:effectLst/>
                          <a:latin typeface="Calibri" panose="020F0502020204030204" pitchFamily="34" charset="0"/>
                        </a:rPr>
                        <a:t>L2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D6E"/>
                    </a:solidFill>
                  </a:tcPr>
                </a:tc>
                <a:tc>
                  <a:txBody>
                    <a:bodyPr/>
                    <a:lstStyle/>
                    <a:p>
                      <a:pPr algn="ctr" fontAlgn="ctr"/>
                      <a:r>
                        <a:rPr lang="en-US" sz="2100" b="1" i="0" u="none" strike="noStrike" dirty="0">
                          <a:solidFill>
                            <a:srgbClr val="FFFFFF"/>
                          </a:solidFill>
                          <a:effectLst/>
                          <a:latin typeface="Calibri" panose="020F0502020204030204" pitchFamily="34" charset="0"/>
                        </a:rPr>
                        <a:t>L3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CADA3"/>
                    </a:solidFill>
                  </a:tcPr>
                </a:tc>
                <a:tc>
                  <a:txBody>
                    <a:bodyPr/>
                    <a:lstStyle/>
                    <a:p>
                      <a:pPr algn="ctr" fontAlgn="ctr"/>
                      <a:r>
                        <a:rPr lang="en-US" sz="2100" b="1" i="0" u="none" strike="noStrike" dirty="0">
                          <a:solidFill>
                            <a:srgbClr val="FFFFFF"/>
                          </a:solidFill>
                          <a:effectLst/>
                          <a:latin typeface="Calibri" panose="020F0502020204030204" pitchFamily="34" charset="0"/>
                        </a:rPr>
                        <a:t>L4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7C9F"/>
                    </a:solidFill>
                  </a:tcPr>
                </a:tc>
                <a:tc>
                  <a:txBody>
                    <a:bodyPr/>
                    <a:lstStyle/>
                    <a:p>
                      <a:pPr algn="ctr" fontAlgn="ctr"/>
                      <a:r>
                        <a:rPr lang="en-US" sz="2100" b="1" i="0" u="none" strike="noStrike" dirty="0">
                          <a:solidFill>
                            <a:srgbClr val="FFFFFF"/>
                          </a:solidFill>
                          <a:effectLst/>
                          <a:latin typeface="Calibri" panose="020F0502020204030204" pitchFamily="34" charset="0"/>
                        </a:rPr>
                        <a:t>L5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C529F"/>
                    </a:solidFill>
                  </a:tcPr>
                </a:tc>
                <a:tc>
                  <a:txBody>
                    <a:bodyPr/>
                    <a:lstStyle/>
                    <a:p>
                      <a:pPr algn="ctr" fontAlgn="ctr"/>
                      <a:r>
                        <a:rPr lang="en-US" sz="2100" b="1" i="0" u="none" strike="noStrike" dirty="0">
                          <a:solidFill>
                            <a:srgbClr val="FFFFFF"/>
                          </a:solidFill>
                          <a:effectLst/>
                          <a:latin typeface="Calibri" panose="020F0502020204030204" pitchFamily="34" charset="0"/>
                        </a:rPr>
                        <a:t>L6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5097"/>
                    </a:solidFill>
                  </a:tcPr>
                </a:tc>
                <a:extLst>
                  <a:ext uri="{0D108BD9-81ED-4DB2-BD59-A6C34878D82A}">
                    <a16:rowId xmlns:a16="http://schemas.microsoft.com/office/drawing/2014/main" xmlns="" val="10001"/>
                  </a:ext>
                </a:extLst>
              </a:tr>
              <a:tr h="1828800">
                <a:tc>
                  <a:txBody>
                    <a:bodyPr/>
                    <a:lstStyle/>
                    <a:p>
                      <a:pPr algn="ctr" fontAlgn="ctr"/>
                      <a:r>
                        <a:rPr lang="en-US" sz="1600" b="1" i="0" u="none" strike="noStrike" dirty="0">
                          <a:solidFill>
                            <a:srgbClr val="000000"/>
                          </a:solidFill>
                          <a:effectLst/>
                          <a:latin typeface="Calibri" panose="020F0502020204030204" pitchFamily="34" charset="0"/>
                        </a:rPr>
                        <a:t>Level Theme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2D Drawings Only;</a:t>
                      </a:r>
                    </a:p>
                    <a:p>
                      <a:pPr marL="114300" indent="-53975" algn="l" fontAlgn="t">
                        <a:buFontTx/>
                        <a:buChar char="-"/>
                      </a:pPr>
                      <a:r>
                        <a:rPr lang="en-US" sz="1300" b="1" i="0" u="none" strike="noStrike" dirty="0">
                          <a:solidFill>
                            <a:srgbClr val="FFFFFF"/>
                          </a:solidFill>
                          <a:effectLst/>
                          <a:latin typeface="Calibri" panose="020F0502020204030204" pitchFamily="34" charset="0"/>
                        </a:rPr>
                        <a:t>Disconnected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7A48"/>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2D Drawings &amp; STEP Derived from 3D Models;</a:t>
                      </a:r>
                    </a:p>
                    <a:p>
                      <a:pPr marL="114300" indent="-53975" algn="l" fontAlgn="t">
                        <a:buFontTx/>
                        <a:buChar char="-"/>
                      </a:pPr>
                      <a:r>
                        <a:rPr lang="en-US" sz="1300" b="1" i="0" u="none" strike="noStrike" dirty="0">
                          <a:solidFill>
                            <a:srgbClr val="FFFFFF"/>
                          </a:solidFill>
                          <a:effectLst/>
                          <a:latin typeface="Calibri" panose="020F0502020204030204" pitchFamily="34" charset="0"/>
                        </a:rPr>
                        <a:t>Drawings Managed,  Disconnected from Models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8B546"/>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2D Drawings &amp; Equivalent Derivatives from Validated 3D Models; </a:t>
                      </a:r>
                    </a:p>
                    <a:p>
                      <a:pPr marL="114300" indent="-53975" algn="l" fontAlgn="t">
                        <a:buFontTx/>
                        <a:buChar char="-"/>
                      </a:pPr>
                      <a:r>
                        <a:rPr lang="en-US" sz="1300" b="1" i="0" u="none" strike="noStrike" dirty="0">
                          <a:solidFill>
                            <a:srgbClr val="FFFFFF"/>
                          </a:solidFill>
                          <a:effectLst/>
                          <a:latin typeface="Calibri" panose="020F0502020204030204" pitchFamily="34" charset="0"/>
                        </a:rPr>
                        <a:t>Drawings Managed, Disconnected from Models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D6E"/>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3D Models with Semantic PMI Added;</a:t>
                      </a:r>
                    </a:p>
                    <a:p>
                      <a:pPr marL="114300" indent="-53975" algn="l" fontAlgn="t">
                        <a:buFontTx/>
                        <a:buChar char="-"/>
                      </a:pPr>
                      <a:r>
                        <a:rPr lang="en-US" sz="1300" b="1" i="0" u="none" strike="noStrike" dirty="0">
                          <a:solidFill>
                            <a:srgbClr val="FFFFFF"/>
                          </a:solidFill>
                          <a:effectLst/>
                          <a:latin typeface="Calibri" panose="020F0502020204030204" pitchFamily="34" charset="0"/>
                        </a:rPr>
                        <a:t>Producing 3D Interactive Viewable (3DIV)</a:t>
                      </a:r>
                    </a:p>
                    <a:p>
                      <a:pPr marL="114300" indent="-53975" algn="l" fontAlgn="t">
                        <a:buFontTx/>
                        <a:buChar char="-"/>
                      </a:pPr>
                      <a:r>
                        <a:rPr lang="en-US" sz="1300" b="1" i="0" u="none" strike="noStrike" dirty="0">
                          <a:solidFill>
                            <a:srgbClr val="FFFFFF"/>
                          </a:solidFill>
                          <a:effectLst/>
                          <a:latin typeface="Calibri" panose="020F0502020204030204" pitchFamily="34" charset="0"/>
                        </a:rPr>
                        <a:t>Managed as Part-Centric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CADA3"/>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Digital Model-Based Definition (MBD) , Certified &amp; Authorized;</a:t>
                      </a:r>
                    </a:p>
                    <a:p>
                      <a:pPr marL="114300" indent="-53975" algn="l" fontAlgn="t">
                        <a:buFontTx/>
                        <a:buChar char="-"/>
                      </a:pPr>
                      <a:r>
                        <a:rPr lang="en-US" sz="1300" b="1" i="0" u="none" strike="noStrike" dirty="0">
                          <a:solidFill>
                            <a:srgbClr val="FFFFFF"/>
                          </a:solidFill>
                          <a:effectLst/>
                          <a:latin typeface="Calibri" panose="020F0502020204030204" pitchFamily="34" charset="0"/>
                        </a:rPr>
                        <a:t>Managed &amp; Sourced as Part-Centric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7C9F"/>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Enterprise Integrated from Trusted Digital Product Definition Dataset; </a:t>
                      </a:r>
                    </a:p>
                    <a:p>
                      <a:pPr marL="114300" indent="-53975" algn="l" fontAlgn="t">
                        <a:buFontTx/>
                        <a:buChar char="-"/>
                      </a:pPr>
                      <a:r>
                        <a:rPr lang="en-US" sz="1300" b="1" i="0" u="none" strike="noStrike" dirty="0">
                          <a:solidFill>
                            <a:srgbClr val="FFFFFF"/>
                          </a:solidFill>
                          <a:effectLst/>
                          <a:latin typeface="Calibri" panose="020F0502020204030204" pitchFamily="34" charset="0"/>
                        </a:rPr>
                        <a:t>Process Data Managed with Part-Centric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C529F"/>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Enterprise Extended with Optimized Capabilities and Extended Partners</a:t>
                      </a:r>
                    </a:p>
                    <a:p>
                      <a:pPr marL="171450" indent="-171450" algn="l" fontAlgn="t">
                        <a:buFontTx/>
                        <a:buChar char="-"/>
                      </a:pPr>
                      <a:endParaRPr lang="en-US" sz="1300" b="1" i="0" u="none" strike="noStrike" dirty="0">
                        <a:solidFill>
                          <a:srgbClr val="FFFFFF"/>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5097"/>
                    </a:solidFill>
                  </a:tcPr>
                </a:tc>
                <a:extLst>
                  <a:ext uri="{0D108BD9-81ED-4DB2-BD59-A6C34878D82A}">
                    <a16:rowId xmlns:a16="http://schemas.microsoft.com/office/drawing/2014/main" xmlns="" val="10002"/>
                  </a:ext>
                </a:extLst>
              </a:tr>
              <a:tr h="487680">
                <a:tc>
                  <a:txBody>
                    <a:bodyPr/>
                    <a:lstStyle/>
                    <a:p>
                      <a:pPr algn="ctr" fontAlgn="ctr"/>
                      <a:r>
                        <a:rPr lang="en-US" sz="1600" b="1" i="0" u="none" strike="noStrike" dirty="0">
                          <a:solidFill>
                            <a:srgbClr val="000000"/>
                          </a:solidFill>
                          <a:effectLst/>
                          <a:latin typeface="Calibri" panose="020F0502020204030204" pitchFamily="34" charset="0"/>
                        </a:rPr>
                        <a:t>Authorized</a:t>
                      </a:r>
                    </a:p>
                    <a:p>
                      <a:pPr algn="ctr" fontAlgn="ctr"/>
                      <a:r>
                        <a:rPr lang="en-US" sz="1600" b="1" i="0" u="none" strike="noStrike" dirty="0">
                          <a:solidFill>
                            <a:srgbClr val="000000"/>
                          </a:solidFill>
                          <a:effectLst/>
                          <a:latin typeface="Calibri" panose="020F0502020204030204" pitchFamily="34" charset="0"/>
                        </a:rPr>
                        <a:t>Definition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2D</a:t>
                      </a:r>
                      <a:r>
                        <a:rPr lang="en-US" sz="1300" b="1" i="0" u="none" strike="noStrike" baseline="0" dirty="0">
                          <a:solidFill>
                            <a:srgbClr val="FFFFFF"/>
                          </a:solidFill>
                          <a:effectLst/>
                          <a:latin typeface="Calibri" panose="020F0502020204030204" pitchFamily="34" charset="0"/>
                        </a:rPr>
                        <a:t> Drawing</a:t>
                      </a:r>
                      <a:endParaRPr lang="en-US" sz="1300" b="1" i="0" u="none" strike="noStrike" dirty="0">
                        <a:solidFill>
                          <a:srgbClr val="FFFFFF"/>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7A48"/>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2D</a:t>
                      </a:r>
                      <a:r>
                        <a:rPr lang="en-US" sz="1300" b="1" i="0" u="none" strike="noStrike" baseline="0" dirty="0">
                          <a:solidFill>
                            <a:srgbClr val="FFFFFF"/>
                          </a:solidFill>
                          <a:effectLst/>
                          <a:latin typeface="Calibri" panose="020F0502020204030204" pitchFamily="34" charset="0"/>
                        </a:rPr>
                        <a:t> Drawing</a:t>
                      </a:r>
                      <a:endParaRPr lang="en-US" sz="1300" b="1" i="0" u="none" strike="noStrike" dirty="0">
                        <a:solidFill>
                          <a:srgbClr val="FFFFFF"/>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8B546"/>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 2D Drawings w/ Support Models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D6E"/>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Drawings w/ Support MBD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CADA3"/>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 3D MBD w/ Support Drawing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7C9F"/>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3D MBD Dataset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C529F"/>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3D MBD Dataset</a:t>
                      </a:r>
                    </a:p>
                    <a:p>
                      <a:pPr marL="0" indent="0" algn="l" fontAlgn="t">
                        <a:buFontTx/>
                        <a:buNone/>
                      </a:pPr>
                      <a:endParaRPr lang="en-US" sz="1300" b="1" i="0" u="none" strike="noStrike" dirty="0">
                        <a:solidFill>
                          <a:srgbClr val="FFFFFF"/>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5097"/>
                    </a:solidFill>
                  </a:tcPr>
                </a:tc>
                <a:extLst>
                  <a:ext uri="{0D108BD9-81ED-4DB2-BD59-A6C34878D82A}">
                    <a16:rowId xmlns:a16="http://schemas.microsoft.com/office/drawing/2014/main" xmlns="" val="10003"/>
                  </a:ext>
                </a:extLst>
              </a:tr>
              <a:tr h="487680">
                <a:tc>
                  <a:txBody>
                    <a:bodyPr/>
                    <a:lstStyle/>
                    <a:p>
                      <a:pPr algn="ctr" fontAlgn="ctr"/>
                      <a:r>
                        <a:rPr lang="en-US" sz="1600" b="1" i="0" u="none" strike="noStrike" dirty="0">
                          <a:solidFill>
                            <a:srgbClr val="000000"/>
                          </a:solidFill>
                          <a:effectLst/>
                          <a:latin typeface="Calibri" panose="020F0502020204030204" pitchFamily="34" charset="0"/>
                        </a:rPr>
                        <a:t>Artifact</a:t>
                      </a:r>
                      <a:r>
                        <a:rPr lang="en-US" sz="1600" b="1" i="0" u="none" strike="noStrike" baseline="0" dirty="0">
                          <a:solidFill>
                            <a:srgbClr val="000000"/>
                          </a:solidFill>
                          <a:effectLst/>
                          <a:latin typeface="Calibri" panose="020F0502020204030204" pitchFamily="34" charset="0"/>
                        </a:rPr>
                        <a:t> Management</a:t>
                      </a:r>
                      <a:endParaRPr lang="en-US"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File-Sharing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7A48"/>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Document-Centric PDM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8B546"/>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Document-Centric PDM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D6E"/>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Part-Centric PDM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CADA3"/>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Part-Centric</a:t>
                      </a:r>
                      <a:r>
                        <a:rPr lang="en-US" sz="1300" b="1" i="0" u="none" strike="noStrike" baseline="0" dirty="0">
                          <a:solidFill>
                            <a:srgbClr val="FFFFFF"/>
                          </a:solidFill>
                          <a:effectLst/>
                          <a:latin typeface="Calibri" panose="020F0502020204030204" pitchFamily="34" charset="0"/>
                        </a:rPr>
                        <a:t> Lifecycle PLM</a:t>
                      </a:r>
                      <a:endParaRPr lang="en-US" sz="1300" b="1" i="0" u="none" strike="noStrike" dirty="0">
                        <a:solidFill>
                          <a:srgbClr val="FFFFFF"/>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7C9F"/>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Enterprise Part-Centric PLM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C529F"/>
                    </a:solidFill>
                  </a:tcPr>
                </a:tc>
                <a:tc>
                  <a:txBody>
                    <a:bodyPr/>
                    <a:lstStyle/>
                    <a:p>
                      <a:pPr marL="114300" marR="0" lvl="0" indent="-53975" algn="l" defTabSz="685800" rtl="0" eaLnBrk="1" fontAlgn="t" latinLnBrk="0" hangingPunct="1">
                        <a:lnSpc>
                          <a:spcPct val="100000"/>
                        </a:lnSpc>
                        <a:spcBef>
                          <a:spcPts val="0"/>
                        </a:spcBef>
                        <a:spcAft>
                          <a:spcPts val="0"/>
                        </a:spcAft>
                        <a:buClrTx/>
                        <a:buSzTx/>
                        <a:buFontTx/>
                        <a:buChar char="-"/>
                        <a:tabLst/>
                        <a:defRPr/>
                      </a:pPr>
                      <a:r>
                        <a:rPr kumimoji="0" lang="en-US" sz="13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Extended Part-Centric PLM</a:t>
                      </a:r>
                      <a:endParaRPr lang="en-US" sz="1300" b="1" i="0" u="none" strike="noStrike" dirty="0">
                        <a:solidFill>
                          <a:srgbClr val="FFFFFF"/>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5097"/>
                    </a:solidFill>
                  </a:tcPr>
                </a:tc>
                <a:extLst>
                  <a:ext uri="{0D108BD9-81ED-4DB2-BD59-A6C34878D82A}">
                    <a16:rowId xmlns:a16="http://schemas.microsoft.com/office/drawing/2014/main" xmlns="" val="10004"/>
                  </a:ext>
                </a:extLst>
              </a:tr>
            </a:tbl>
          </a:graphicData>
        </a:graphic>
      </p:graphicFrame>
      <p:cxnSp>
        <p:nvCxnSpPr>
          <p:cNvPr id="4" name="Straight Connector 3"/>
          <p:cNvCxnSpPr/>
          <p:nvPr/>
        </p:nvCxnSpPr>
        <p:spPr bwMode="auto">
          <a:xfrm>
            <a:off x="7449988" y="1875065"/>
            <a:ext cx="0" cy="379984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bwMode="auto">
          <a:xfrm>
            <a:off x="496480" y="4705135"/>
            <a:ext cx="11074405" cy="487680"/>
          </a:xfrm>
          <a:prstGeom prst="rect">
            <a:avLst/>
          </a:prstGeom>
          <a:solidFill>
            <a:srgbClr val="FFFFFF">
              <a:alpha val="67000"/>
            </a:srgb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dirty="0">
              <a:solidFill>
                <a:prstClr val="black"/>
              </a:solidFill>
              <a:latin typeface="Arial" charset="0"/>
              <a:ea typeface="ＭＳ Ｐゴシック" pitchFamily="34" charset="-128"/>
              <a:cs typeface="Arial" charset="0"/>
            </a:endParaRPr>
          </a:p>
        </p:txBody>
      </p:sp>
      <p:sp>
        <p:nvSpPr>
          <p:cNvPr id="13" name="Rectangle 12"/>
          <p:cNvSpPr/>
          <p:nvPr/>
        </p:nvSpPr>
        <p:spPr bwMode="auto">
          <a:xfrm>
            <a:off x="489414" y="5205192"/>
            <a:ext cx="11062888" cy="487680"/>
          </a:xfrm>
          <a:prstGeom prst="rect">
            <a:avLst/>
          </a:prstGeom>
          <a:solidFill>
            <a:srgbClr val="FFFFFF">
              <a:alpha val="67000"/>
            </a:srgb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dirty="0">
              <a:solidFill>
                <a:prstClr val="black"/>
              </a:solidFill>
              <a:latin typeface="Arial" charset="0"/>
              <a:ea typeface="ＭＳ Ｐゴシック" pitchFamily="34" charset="-128"/>
              <a:cs typeface="Arial" charset="0"/>
            </a:endParaRPr>
          </a:p>
        </p:txBody>
      </p:sp>
      <p:sp>
        <p:nvSpPr>
          <p:cNvPr id="10" name="Title 9"/>
          <p:cNvSpPr>
            <a:spLocks noGrp="1"/>
          </p:cNvSpPr>
          <p:nvPr>
            <p:ph type="title"/>
          </p:nvPr>
        </p:nvSpPr>
        <p:spPr/>
        <p:txBody>
          <a:bodyPr/>
          <a:lstStyle/>
          <a:p>
            <a:r>
              <a:rPr lang="en-US" cap="none" dirty="0"/>
              <a:t>A Next Generation MBE Maturity Index</a:t>
            </a:r>
          </a:p>
        </p:txBody>
      </p:sp>
      <p:sp>
        <p:nvSpPr>
          <p:cNvPr id="15" name="Rectangle 14"/>
          <p:cNvSpPr/>
          <p:nvPr/>
        </p:nvSpPr>
        <p:spPr>
          <a:xfrm>
            <a:off x="1981200" y="5702611"/>
            <a:ext cx="9589684" cy="192455"/>
          </a:xfrm>
          <a:prstGeom prst="rect">
            <a:avLst/>
          </a:prstGeom>
          <a:gradFill flip="none" rotWithShape="1">
            <a:gsLst>
              <a:gs pos="35000">
                <a:srgbClr val="47AA6F"/>
              </a:gs>
              <a:gs pos="20000">
                <a:srgbClr val="5BB249"/>
              </a:gs>
              <a:gs pos="0">
                <a:srgbClr val="817B4B"/>
              </a:gs>
              <a:gs pos="50000">
                <a:srgbClr val="4FABA3"/>
              </a:gs>
              <a:gs pos="80000">
                <a:srgbClr val="4F559E"/>
              </a:gs>
              <a:gs pos="65000">
                <a:srgbClr val="497D9E"/>
              </a:gs>
              <a:gs pos="100000">
                <a:srgbClr val="735396"/>
              </a:gs>
            </a:gsLst>
            <a:lin ang="0" scaled="1"/>
            <a:tileRect/>
          </a:gra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base">
              <a:spcBef>
                <a:spcPct val="0"/>
              </a:spcBef>
              <a:spcAft>
                <a:spcPct val="0"/>
              </a:spcAft>
            </a:pPr>
            <a:r>
              <a:rPr lang="en-US" sz="1333" i="1" dirty="0">
                <a:solidFill>
                  <a:prstClr val="white"/>
                </a:solidFill>
              </a:rPr>
              <a:t>Design Activities</a:t>
            </a:r>
          </a:p>
        </p:txBody>
      </p:sp>
      <p:sp>
        <p:nvSpPr>
          <p:cNvPr id="16" name="Rectangle 15"/>
          <p:cNvSpPr/>
          <p:nvPr/>
        </p:nvSpPr>
        <p:spPr>
          <a:xfrm>
            <a:off x="1981200" y="5917987"/>
            <a:ext cx="9589684" cy="192455"/>
          </a:xfrm>
          <a:prstGeom prst="rect">
            <a:avLst/>
          </a:prstGeom>
          <a:gradFill flip="none" rotWithShape="1">
            <a:gsLst>
              <a:gs pos="35000">
                <a:srgbClr val="47AA6F"/>
              </a:gs>
              <a:gs pos="20000">
                <a:srgbClr val="5BB249"/>
              </a:gs>
              <a:gs pos="0">
                <a:srgbClr val="817B4B"/>
              </a:gs>
              <a:gs pos="50000">
                <a:srgbClr val="4FABA3"/>
              </a:gs>
              <a:gs pos="80000">
                <a:srgbClr val="4F559E"/>
              </a:gs>
              <a:gs pos="65000">
                <a:srgbClr val="497D9E"/>
              </a:gs>
              <a:gs pos="100000">
                <a:srgbClr val="735396"/>
              </a:gs>
            </a:gsLst>
            <a:lin ang="0" scaled="1"/>
            <a:tileRect/>
          </a:gra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base">
              <a:spcBef>
                <a:spcPct val="0"/>
              </a:spcBef>
              <a:spcAft>
                <a:spcPct val="0"/>
              </a:spcAft>
            </a:pPr>
            <a:r>
              <a:rPr lang="en-US" sz="1333" i="1" dirty="0">
                <a:solidFill>
                  <a:prstClr val="white"/>
                </a:solidFill>
              </a:rPr>
              <a:t>Product Data Management Activities</a:t>
            </a:r>
          </a:p>
        </p:txBody>
      </p:sp>
      <p:sp>
        <p:nvSpPr>
          <p:cNvPr id="17" name="Rectangle 16"/>
          <p:cNvSpPr/>
          <p:nvPr/>
        </p:nvSpPr>
        <p:spPr>
          <a:xfrm>
            <a:off x="1981200" y="6133363"/>
            <a:ext cx="9589684" cy="192455"/>
          </a:xfrm>
          <a:prstGeom prst="rect">
            <a:avLst/>
          </a:prstGeom>
          <a:gradFill flip="none" rotWithShape="1">
            <a:gsLst>
              <a:gs pos="35000">
                <a:srgbClr val="47AA6F"/>
              </a:gs>
              <a:gs pos="20000">
                <a:srgbClr val="5BB249"/>
              </a:gs>
              <a:gs pos="0">
                <a:srgbClr val="817B4B"/>
              </a:gs>
              <a:gs pos="50000">
                <a:srgbClr val="4FABA3"/>
              </a:gs>
              <a:gs pos="80000">
                <a:srgbClr val="4F559E"/>
              </a:gs>
              <a:gs pos="65000">
                <a:srgbClr val="497D9E"/>
              </a:gs>
              <a:gs pos="100000">
                <a:srgbClr val="735396"/>
              </a:gs>
            </a:gsLst>
            <a:lin ang="0" scaled="1"/>
            <a:tileRect/>
          </a:gra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base">
              <a:spcBef>
                <a:spcPct val="0"/>
              </a:spcBef>
              <a:spcAft>
                <a:spcPct val="0"/>
              </a:spcAft>
            </a:pPr>
            <a:r>
              <a:rPr lang="en-US" sz="1333" i="1" dirty="0">
                <a:solidFill>
                  <a:prstClr val="white"/>
                </a:solidFill>
              </a:rPr>
              <a:t>Manufacturing Activities</a:t>
            </a:r>
          </a:p>
        </p:txBody>
      </p:sp>
      <p:sp>
        <p:nvSpPr>
          <p:cNvPr id="18" name="Rectangle 17"/>
          <p:cNvSpPr/>
          <p:nvPr/>
        </p:nvSpPr>
        <p:spPr>
          <a:xfrm>
            <a:off x="1981200" y="6348739"/>
            <a:ext cx="9589684" cy="192455"/>
          </a:xfrm>
          <a:prstGeom prst="rect">
            <a:avLst/>
          </a:prstGeom>
          <a:gradFill flip="none" rotWithShape="1">
            <a:gsLst>
              <a:gs pos="35000">
                <a:srgbClr val="47AA6F"/>
              </a:gs>
              <a:gs pos="20000">
                <a:srgbClr val="5BB249"/>
              </a:gs>
              <a:gs pos="0">
                <a:srgbClr val="817B4B"/>
              </a:gs>
              <a:gs pos="50000">
                <a:srgbClr val="4FABA3"/>
              </a:gs>
              <a:gs pos="80000">
                <a:srgbClr val="4F559E"/>
              </a:gs>
              <a:gs pos="65000">
                <a:srgbClr val="497D9E"/>
              </a:gs>
              <a:gs pos="100000">
                <a:srgbClr val="735396"/>
              </a:gs>
            </a:gsLst>
            <a:lin ang="0" scaled="1"/>
            <a:tileRect/>
          </a:gra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base">
              <a:spcBef>
                <a:spcPct val="0"/>
              </a:spcBef>
              <a:spcAft>
                <a:spcPct val="0"/>
              </a:spcAft>
            </a:pPr>
            <a:r>
              <a:rPr lang="en-US" sz="1333" i="1" dirty="0">
                <a:solidFill>
                  <a:prstClr val="white"/>
                </a:solidFill>
              </a:rPr>
              <a:t>Quality Activities</a:t>
            </a:r>
          </a:p>
        </p:txBody>
      </p:sp>
      <p:sp>
        <p:nvSpPr>
          <p:cNvPr id="19" name="Rectangle 18"/>
          <p:cNvSpPr/>
          <p:nvPr/>
        </p:nvSpPr>
        <p:spPr>
          <a:xfrm>
            <a:off x="1981200" y="6564112"/>
            <a:ext cx="9589684" cy="192455"/>
          </a:xfrm>
          <a:prstGeom prst="rect">
            <a:avLst/>
          </a:prstGeom>
          <a:gradFill flip="none" rotWithShape="1">
            <a:gsLst>
              <a:gs pos="35000">
                <a:srgbClr val="47AA6F"/>
              </a:gs>
              <a:gs pos="20000">
                <a:srgbClr val="5BB249"/>
              </a:gs>
              <a:gs pos="0">
                <a:srgbClr val="817B4B"/>
              </a:gs>
              <a:gs pos="50000">
                <a:srgbClr val="4FABA3"/>
              </a:gs>
              <a:gs pos="80000">
                <a:srgbClr val="4F559E"/>
              </a:gs>
              <a:gs pos="65000">
                <a:srgbClr val="497D9E"/>
              </a:gs>
              <a:gs pos="100000">
                <a:srgbClr val="735396"/>
              </a:gs>
            </a:gsLst>
            <a:lin ang="0" scaled="1"/>
            <a:tileRect/>
          </a:gra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base">
              <a:spcBef>
                <a:spcPct val="0"/>
              </a:spcBef>
              <a:spcAft>
                <a:spcPct val="0"/>
              </a:spcAft>
            </a:pPr>
            <a:r>
              <a:rPr lang="en-US" sz="1333" i="1" dirty="0">
                <a:solidFill>
                  <a:prstClr val="white"/>
                </a:solidFill>
              </a:rPr>
              <a:t>Enterprise Enabling Activities</a:t>
            </a:r>
          </a:p>
        </p:txBody>
      </p:sp>
      <p:sp>
        <p:nvSpPr>
          <p:cNvPr id="2" name="Rectangle 1"/>
          <p:cNvSpPr/>
          <p:nvPr/>
        </p:nvSpPr>
        <p:spPr>
          <a:xfrm>
            <a:off x="495299" y="5702611"/>
            <a:ext cx="1485901" cy="105395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600" b="1" dirty="0">
                <a:solidFill>
                  <a:srgbClr val="000000"/>
                </a:solidFill>
              </a:rPr>
              <a:t>Categories</a:t>
            </a:r>
            <a:r>
              <a:rPr lang="en-US" b="1" dirty="0">
                <a:solidFill>
                  <a:srgbClr val="000000"/>
                </a:solidFill>
              </a:rPr>
              <a:t> </a:t>
            </a:r>
            <a:r>
              <a:rPr lang="en-US" sz="1400" b="1" dirty="0">
                <a:solidFill>
                  <a:srgbClr val="000000"/>
                </a:solidFill>
              </a:rPr>
              <a:t>w/Topics; w/Facets</a:t>
            </a:r>
          </a:p>
        </p:txBody>
      </p:sp>
      <p:sp>
        <p:nvSpPr>
          <p:cNvPr id="3" name="Rectangle 2"/>
          <p:cNvSpPr/>
          <p:nvPr/>
        </p:nvSpPr>
        <p:spPr>
          <a:xfrm>
            <a:off x="3352800" y="989568"/>
            <a:ext cx="8699242" cy="784220"/>
          </a:xfrm>
          <a:prstGeom prst="rect">
            <a:avLst/>
          </a:prstGeom>
        </p:spPr>
        <p:txBody>
          <a:bodyPr wrap="square" numCol="2">
            <a:noAutofit/>
          </a:bodyPr>
          <a:lstStyle/>
          <a:p>
            <a:pPr marL="285750" lvl="1" indent="-285750" fontAlgn="base">
              <a:spcAft>
                <a:spcPct val="0"/>
              </a:spcAft>
              <a:buFont typeface="Arial" panose="020B0604020202020204" pitchFamily="34" charset="0"/>
              <a:buChar char="•"/>
            </a:pPr>
            <a:r>
              <a:rPr lang="en-US" sz="1600" b="1" kern="0" dirty="0">
                <a:solidFill>
                  <a:srgbClr val="58B546"/>
                </a:solidFill>
                <a:cs typeface="Arial" charset="0"/>
              </a:rPr>
              <a:t>L1:</a:t>
            </a:r>
            <a:r>
              <a:rPr lang="en-US" sz="1600" kern="0" dirty="0">
                <a:solidFill>
                  <a:prstClr val="black"/>
                </a:solidFill>
                <a:cs typeface="Arial" charset="0"/>
              </a:rPr>
              <a:t> Probably where many are at right now</a:t>
            </a:r>
          </a:p>
          <a:p>
            <a:pPr marL="285750" lvl="1" indent="-285750" fontAlgn="base">
              <a:spcAft>
                <a:spcPct val="0"/>
              </a:spcAft>
              <a:buFont typeface="Arial" panose="020B0604020202020204" pitchFamily="34" charset="0"/>
              <a:buChar char="•"/>
            </a:pPr>
            <a:r>
              <a:rPr lang="en-US" sz="1600" b="1" kern="0" dirty="0">
                <a:solidFill>
                  <a:srgbClr val="44AD6E"/>
                </a:solidFill>
                <a:cs typeface="Arial" charset="0"/>
              </a:rPr>
              <a:t>L2:</a:t>
            </a:r>
            <a:r>
              <a:rPr lang="en-US" sz="1600" kern="0" dirty="0">
                <a:solidFill>
                  <a:prstClr val="black"/>
                </a:solidFill>
                <a:cs typeface="Arial" charset="0"/>
              </a:rPr>
              <a:t> Validates the models being used</a:t>
            </a:r>
          </a:p>
          <a:p>
            <a:pPr marL="285750" lvl="1" indent="-285750" fontAlgn="base">
              <a:spcAft>
                <a:spcPct val="0"/>
              </a:spcAft>
              <a:buFont typeface="Arial" panose="020B0604020202020204" pitchFamily="34" charset="0"/>
              <a:buChar char="•"/>
            </a:pPr>
            <a:r>
              <a:rPr lang="en-US" sz="1600" b="1" kern="0" dirty="0">
                <a:solidFill>
                  <a:srgbClr val="4CADA3"/>
                </a:solidFill>
                <a:cs typeface="Arial" charset="0"/>
              </a:rPr>
              <a:t>L3:</a:t>
            </a:r>
            <a:r>
              <a:rPr lang="en-US" sz="1600" kern="0" dirty="0">
                <a:solidFill>
                  <a:prstClr val="black"/>
                </a:solidFill>
                <a:cs typeface="Arial" charset="0"/>
              </a:rPr>
              <a:t> Begins to achieve an MBE state</a:t>
            </a:r>
          </a:p>
          <a:p>
            <a:pPr marL="287338" lvl="1" indent="-285750" fontAlgn="base">
              <a:spcAft>
                <a:spcPct val="0"/>
              </a:spcAft>
              <a:buFont typeface="Arial" panose="020B0604020202020204" pitchFamily="34" charset="0"/>
              <a:buChar char="•"/>
            </a:pPr>
            <a:r>
              <a:rPr lang="en-US" sz="1600" b="1" kern="0" dirty="0">
                <a:solidFill>
                  <a:srgbClr val="467C9F"/>
                </a:solidFill>
                <a:cs typeface="Arial" charset="0"/>
              </a:rPr>
              <a:t>L4:</a:t>
            </a:r>
            <a:r>
              <a:rPr lang="en-US" sz="1600" kern="0" dirty="0">
                <a:solidFill>
                  <a:prstClr val="black"/>
                </a:solidFill>
                <a:cs typeface="Arial" charset="0"/>
              </a:rPr>
              <a:t> Represents a complete MBE</a:t>
            </a:r>
          </a:p>
          <a:p>
            <a:pPr marL="287338" lvl="1" indent="-285750" fontAlgn="base">
              <a:spcAft>
                <a:spcPct val="0"/>
              </a:spcAft>
              <a:buFont typeface="Arial" panose="020B0604020202020204" pitchFamily="34" charset="0"/>
              <a:buChar char="•"/>
            </a:pPr>
            <a:r>
              <a:rPr lang="en-US" sz="1600" b="1" kern="0" dirty="0">
                <a:solidFill>
                  <a:srgbClr val="4C529F"/>
                </a:solidFill>
                <a:cs typeface="Arial" charset="0"/>
              </a:rPr>
              <a:t>L5:</a:t>
            </a:r>
            <a:r>
              <a:rPr lang="en-US" sz="1600" kern="0" dirty="0">
                <a:solidFill>
                  <a:prstClr val="black"/>
                </a:solidFill>
                <a:cs typeface="Arial" charset="0"/>
              </a:rPr>
              <a:t> Best practice</a:t>
            </a:r>
          </a:p>
          <a:p>
            <a:pPr marL="287338" lvl="1" indent="-285750" fontAlgn="base">
              <a:spcAft>
                <a:spcPct val="0"/>
              </a:spcAft>
              <a:buFont typeface="Arial" panose="020B0604020202020204" pitchFamily="34" charset="0"/>
              <a:buChar char="•"/>
            </a:pPr>
            <a:r>
              <a:rPr lang="en-US" sz="1600" b="1" kern="0" dirty="0">
                <a:solidFill>
                  <a:srgbClr val="725097"/>
                </a:solidFill>
                <a:cs typeface="Arial" charset="0"/>
              </a:rPr>
              <a:t>L6: </a:t>
            </a:r>
            <a:r>
              <a:rPr lang="en-US" sz="1600" kern="0" dirty="0">
                <a:cs typeface="Arial" charset="0"/>
              </a:rPr>
              <a:t>E</a:t>
            </a:r>
            <a:r>
              <a:rPr lang="en-US" sz="1600" kern="0" dirty="0">
                <a:solidFill>
                  <a:prstClr val="black"/>
                </a:solidFill>
                <a:cs typeface="Arial" charset="0"/>
              </a:rPr>
              <a:t>xtends capabilities</a:t>
            </a:r>
          </a:p>
        </p:txBody>
      </p:sp>
      <p:sp>
        <p:nvSpPr>
          <p:cNvPr id="11" name="Rounded Rectangle 10"/>
          <p:cNvSpPr/>
          <p:nvPr/>
        </p:nvSpPr>
        <p:spPr bwMode="auto">
          <a:xfrm>
            <a:off x="6084483" y="1790082"/>
            <a:ext cx="1528747" cy="4979010"/>
          </a:xfrm>
          <a:prstGeom prst="roundRect">
            <a:avLst/>
          </a:prstGeom>
          <a:noFill/>
          <a:ln w="38100" cap="flat" cmpd="sng" algn="ctr">
            <a:solidFill>
              <a:srgbClr val="FFC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dirty="0">
              <a:solidFill>
                <a:prstClr val="black"/>
              </a:solidFill>
              <a:latin typeface="Arial" charset="0"/>
              <a:ea typeface="ＭＳ Ｐゴシック" pitchFamily="34" charset="-128"/>
              <a:cs typeface="Arial" charset="0"/>
            </a:endParaRPr>
          </a:p>
        </p:txBody>
      </p:sp>
      <p:sp>
        <p:nvSpPr>
          <p:cNvPr id="5" name="Rounded Rectangle 4"/>
          <p:cNvSpPr/>
          <p:nvPr/>
        </p:nvSpPr>
        <p:spPr bwMode="auto">
          <a:xfrm>
            <a:off x="3060868" y="1799374"/>
            <a:ext cx="1999488" cy="497901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dirty="0">
              <a:solidFill>
                <a:prstClr val="black"/>
              </a:solidFill>
              <a:latin typeface="Arial" charset="0"/>
              <a:ea typeface="ＭＳ Ｐゴシック" pitchFamily="34" charset="-128"/>
              <a:cs typeface="Arial" charset="0"/>
            </a:endParaRPr>
          </a:p>
        </p:txBody>
      </p:sp>
      <p:sp>
        <p:nvSpPr>
          <p:cNvPr id="8" name="Rounded Rectangle 7"/>
          <p:cNvSpPr/>
          <p:nvPr/>
        </p:nvSpPr>
        <p:spPr bwMode="auto">
          <a:xfrm>
            <a:off x="7401220" y="1797196"/>
            <a:ext cx="1430528" cy="4981635"/>
          </a:xfrm>
          <a:prstGeom prst="roundRect">
            <a:avLst/>
          </a:prstGeom>
          <a:noFill/>
          <a:ln w="38100" cap="flat" cmpd="sng" algn="ctr">
            <a:solidFill>
              <a:srgbClr val="00B05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dirty="0">
              <a:solidFill>
                <a:prstClr val="black"/>
              </a:solidFill>
              <a:latin typeface="Arial" charset="0"/>
              <a:ea typeface="ＭＳ Ｐゴシック" pitchFamily="34" charset="-128"/>
              <a:cs typeface="Arial" charset="0"/>
            </a:endParaRPr>
          </a:p>
        </p:txBody>
      </p:sp>
      <p:sp>
        <p:nvSpPr>
          <p:cNvPr id="9" name="Rounded Rectangle 8"/>
          <p:cNvSpPr/>
          <p:nvPr/>
        </p:nvSpPr>
        <p:spPr bwMode="auto">
          <a:xfrm>
            <a:off x="8827685" y="1797197"/>
            <a:ext cx="1399031" cy="4981634"/>
          </a:xfrm>
          <a:prstGeom prst="roundRect">
            <a:avLst/>
          </a:prstGeom>
          <a:noFill/>
          <a:ln w="38100" cap="flat" cmpd="sng" algn="ctr">
            <a:solidFill>
              <a:srgbClr val="0070C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dirty="0">
              <a:solidFill>
                <a:prstClr val="black"/>
              </a:solidFill>
              <a:latin typeface="Arial" charset="0"/>
              <a:ea typeface="ＭＳ Ｐゴシック" pitchFamily="34" charset="-128"/>
              <a:cs typeface="Arial" charset="0"/>
            </a:endParaRPr>
          </a:p>
        </p:txBody>
      </p:sp>
      <p:sp>
        <p:nvSpPr>
          <p:cNvPr id="21" name="Rounded Rectangular Callout 20"/>
          <p:cNvSpPr/>
          <p:nvPr/>
        </p:nvSpPr>
        <p:spPr>
          <a:xfrm>
            <a:off x="1388879" y="3067411"/>
            <a:ext cx="1291336" cy="955343"/>
          </a:xfrm>
          <a:prstGeom prst="wedgeRoundRectCallout">
            <a:avLst>
              <a:gd name="adj1" fmla="val 72632"/>
              <a:gd name="adj2" fmla="val 72240"/>
              <a:gd name="adj3" fmla="val 16667"/>
            </a:avLst>
          </a:prstGeom>
          <a:solidFill>
            <a:srgbClr val="EB7880">
              <a:alpha val="72941"/>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As-Is Adoption Levels</a:t>
            </a:r>
          </a:p>
        </p:txBody>
      </p:sp>
      <p:sp>
        <p:nvSpPr>
          <p:cNvPr id="22" name="Rounded Rectangular Callout 21"/>
          <p:cNvSpPr/>
          <p:nvPr/>
        </p:nvSpPr>
        <p:spPr>
          <a:xfrm>
            <a:off x="4598935" y="3663845"/>
            <a:ext cx="1291336" cy="955343"/>
          </a:xfrm>
          <a:prstGeom prst="wedgeRoundRectCallout">
            <a:avLst>
              <a:gd name="adj1" fmla="val 64164"/>
              <a:gd name="adj2" fmla="val 99118"/>
              <a:gd name="adj3" fmla="val 16667"/>
            </a:avLst>
          </a:prstGeom>
          <a:solidFill>
            <a:srgbClr val="FFC000">
              <a:alpha val="7882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Interim</a:t>
            </a:r>
          </a:p>
          <a:p>
            <a:pPr algn="ctr"/>
            <a:r>
              <a:rPr lang="en-US" b="1" dirty="0">
                <a:solidFill>
                  <a:schemeClr val="tx1"/>
                </a:solidFill>
              </a:rPr>
              <a:t>MBD State</a:t>
            </a:r>
          </a:p>
        </p:txBody>
      </p:sp>
      <p:sp>
        <p:nvSpPr>
          <p:cNvPr id="23" name="Rounded Rectangular Callout 22"/>
          <p:cNvSpPr/>
          <p:nvPr/>
        </p:nvSpPr>
        <p:spPr>
          <a:xfrm>
            <a:off x="10554925" y="4630071"/>
            <a:ext cx="1291336" cy="955343"/>
          </a:xfrm>
          <a:prstGeom prst="wedgeRoundRectCallout">
            <a:avLst>
              <a:gd name="adj1" fmla="val -73872"/>
              <a:gd name="adj2" fmla="val 84579"/>
              <a:gd name="adj3" fmla="val 16667"/>
            </a:avLst>
          </a:prstGeom>
          <a:solidFill>
            <a:srgbClr val="0070C0">
              <a:alpha val="7882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Best MBE Practice</a:t>
            </a:r>
          </a:p>
        </p:txBody>
      </p:sp>
      <p:sp>
        <p:nvSpPr>
          <p:cNvPr id="24" name="Rounded Rectangular Callout 23"/>
          <p:cNvSpPr/>
          <p:nvPr/>
        </p:nvSpPr>
        <p:spPr>
          <a:xfrm>
            <a:off x="10148485" y="3389074"/>
            <a:ext cx="1291336" cy="955343"/>
          </a:xfrm>
          <a:prstGeom prst="wedgeRoundRectCallout">
            <a:avLst>
              <a:gd name="adj1" fmla="val -153537"/>
              <a:gd name="adj2" fmla="val 117963"/>
              <a:gd name="adj3" fmla="val 16667"/>
            </a:avLst>
          </a:prstGeom>
          <a:solidFill>
            <a:srgbClr val="00B05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Complete MBE Practice</a:t>
            </a:r>
          </a:p>
        </p:txBody>
      </p:sp>
      <p:sp>
        <p:nvSpPr>
          <p:cNvPr id="26" name="5-Point Star 25">
            <a:extLst>
              <a:ext uri="{FF2B5EF4-FFF2-40B4-BE49-F238E27FC236}">
                <a16:creationId xmlns:a16="http://schemas.microsoft.com/office/drawing/2014/main" xmlns="" id="{8F9B9F25-32E5-4E92-B050-7C93BF3DC767}"/>
              </a:ext>
            </a:extLst>
          </p:cNvPr>
          <p:cNvSpPr/>
          <p:nvPr/>
        </p:nvSpPr>
        <p:spPr>
          <a:xfrm>
            <a:off x="11747500" y="184665"/>
            <a:ext cx="304542" cy="310635"/>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48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2" presetClass="entr" presetSubtype="8"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 calcmode="lin" valueType="num">
                                      <p:cBhvr additive="base">
                                        <p:cTn id="9" dur="500"/>
                                        <p:tgtEl>
                                          <p:spTgt spid="15"/>
                                        </p:tgtEl>
                                        <p:attrNameLst>
                                          <p:attrName>ppt_x</p:attrName>
                                        </p:attrNameLst>
                                      </p:cBhvr>
                                      <p:tavLst>
                                        <p:tav tm="0">
                                          <p:val>
                                            <p:strVal val="#ppt_x-#ppt_w*1.125000"/>
                                          </p:val>
                                        </p:tav>
                                        <p:tav tm="100000">
                                          <p:val>
                                            <p:strVal val="#ppt_x"/>
                                          </p:val>
                                        </p:tav>
                                      </p:tavLst>
                                    </p:anim>
                                    <p:animEffect transition="in" filter="wipe(right)">
                                      <p:cBhvr>
                                        <p:cTn id="10" dur="500"/>
                                        <p:tgtEl>
                                          <p:spTgt spid="15"/>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p:tgtEl>
                                          <p:spTgt spid="16"/>
                                        </p:tgtEl>
                                        <p:attrNameLst>
                                          <p:attrName>ppt_x</p:attrName>
                                        </p:attrNameLst>
                                      </p:cBhvr>
                                      <p:tavLst>
                                        <p:tav tm="0">
                                          <p:val>
                                            <p:strVal val="#ppt_x-#ppt_w*1.125000"/>
                                          </p:val>
                                        </p:tav>
                                        <p:tav tm="100000">
                                          <p:val>
                                            <p:strVal val="#ppt_x"/>
                                          </p:val>
                                        </p:tav>
                                      </p:tavLst>
                                    </p:anim>
                                    <p:animEffect transition="in" filter="wipe(right)">
                                      <p:cBhvr>
                                        <p:cTn id="14" dur="500"/>
                                        <p:tgtEl>
                                          <p:spTgt spid="16"/>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p:tgtEl>
                                          <p:spTgt spid="17"/>
                                        </p:tgtEl>
                                        <p:attrNameLst>
                                          <p:attrName>ppt_x</p:attrName>
                                        </p:attrNameLst>
                                      </p:cBhvr>
                                      <p:tavLst>
                                        <p:tav tm="0">
                                          <p:val>
                                            <p:strVal val="#ppt_x-#ppt_w*1.125000"/>
                                          </p:val>
                                        </p:tav>
                                        <p:tav tm="100000">
                                          <p:val>
                                            <p:strVal val="#ppt_x"/>
                                          </p:val>
                                        </p:tav>
                                      </p:tavLst>
                                    </p:anim>
                                    <p:animEffect transition="in" filter="wipe(right)">
                                      <p:cBhvr>
                                        <p:cTn id="18" dur="500"/>
                                        <p:tgtEl>
                                          <p:spTgt spid="17"/>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p:tgtEl>
                                          <p:spTgt spid="18"/>
                                        </p:tgtEl>
                                        <p:attrNameLst>
                                          <p:attrName>ppt_x</p:attrName>
                                        </p:attrNameLst>
                                      </p:cBhvr>
                                      <p:tavLst>
                                        <p:tav tm="0">
                                          <p:val>
                                            <p:strVal val="#ppt_x-#ppt_w*1.125000"/>
                                          </p:val>
                                        </p:tav>
                                        <p:tav tm="100000">
                                          <p:val>
                                            <p:strVal val="#ppt_x"/>
                                          </p:val>
                                        </p:tav>
                                      </p:tavLst>
                                    </p:anim>
                                    <p:animEffect transition="in" filter="wipe(right)">
                                      <p:cBhvr>
                                        <p:cTn id="22" dur="500"/>
                                        <p:tgtEl>
                                          <p:spTgt spid="18"/>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p:tgtEl>
                                          <p:spTgt spid="19"/>
                                        </p:tgtEl>
                                        <p:attrNameLst>
                                          <p:attrName>ppt_x</p:attrName>
                                        </p:attrNameLst>
                                      </p:cBhvr>
                                      <p:tavLst>
                                        <p:tav tm="0">
                                          <p:val>
                                            <p:strVal val="#ppt_x-#ppt_w*1.125000"/>
                                          </p:val>
                                        </p:tav>
                                        <p:tav tm="100000">
                                          <p:val>
                                            <p:strVal val="#ppt_x"/>
                                          </p:val>
                                        </p:tav>
                                      </p:tavLst>
                                    </p:anim>
                                    <p:animEffect transition="in" filter="wipe(righ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500"/>
                            </p:stCondLst>
                            <p:childTnLst>
                              <p:par>
                                <p:cTn id="65" presetID="1"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childTnLst>
                          </p:cTn>
                        </p:par>
                        <p:par>
                          <p:cTn id="74" fill="hold">
                            <p:stCondLst>
                              <p:cond delay="500"/>
                            </p:stCondLst>
                            <p:childTnLst>
                              <p:par>
                                <p:cTn id="75" presetID="1"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animBg="1"/>
      <p:bldP spid="18" grpId="0" animBg="1"/>
      <p:bldP spid="19" grpId="0" animBg="1"/>
      <p:bldP spid="2" grpId="0" animBg="1"/>
      <p:bldP spid="11" grpId="0" animBg="1"/>
      <p:bldP spid="5" grpId="0" animBg="1"/>
      <p:bldP spid="8" grpId="0" animBg="1"/>
      <p:bldP spid="9" grpId="0" animBg="1"/>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NSE’s MBE Maturity Index</a:t>
            </a:r>
          </a:p>
        </p:txBody>
      </p:sp>
      <p:sp>
        <p:nvSpPr>
          <p:cNvPr id="3" name="Content Placeholder 2"/>
          <p:cNvSpPr>
            <a:spLocks noGrp="1"/>
          </p:cNvSpPr>
          <p:nvPr>
            <p:ph idx="1"/>
          </p:nvPr>
        </p:nvSpPr>
        <p:spPr>
          <a:xfrm>
            <a:off x="523116" y="1043281"/>
            <a:ext cx="11431817" cy="2442832"/>
          </a:xfrm>
        </p:spPr>
        <p:txBody>
          <a:bodyPr/>
          <a:lstStyle/>
          <a:p>
            <a:pPr marL="342900" indent="-342900">
              <a:spcBef>
                <a:spcPts val="1200"/>
              </a:spcBef>
              <a:spcAft>
                <a:spcPts val="0"/>
              </a:spcAft>
              <a:buFont typeface="Arial" panose="020B0604020202020204" pitchFamily="34" charset="0"/>
              <a:buChar char="•"/>
            </a:pPr>
            <a:r>
              <a:rPr lang="en-US" sz="2400" dirty="0"/>
              <a:t>Allows</a:t>
            </a:r>
            <a:r>
              <a:rPr lang="en-US" sz="2400" b="0" dirty="0"/>
              <a:t> teams / </a:t>
            </a:r>
            <a:r>
              <a:rPr lang="en-US" sz="2400" dirty="0"/>
              <a:t>organizations</a:t>
            </a:r>
            <a:r>
              <a:rPr lang="en-US" sz="2400" b="0" dirty="0"/>
              <a:t> to </a:t>
            </a:r>
            <a:r>
              <a:rPr lang="en-US" sz="2400" dirty="0"/>
              <a:t>assess &amp; facilitate </a:t>
            </a:r>
            <a:r>
              <a:rPr lang="en-US" sz="2400" b="0" dirty="0"/>
              <a:t>their </a:t>
            </a:r>
          </a:p>
          <a:p>
            <a:pPr marL="344488" indent="0">
              <a:spcBef>
                <a:spcPts val="0"/>
              </a:spcBef>
              <a:spcAft>
                <a:spcPts val="0"/>
              </a:spcAft>
              <a:buNone/>
            </a:pPr>
            <a:r>
              <a:rPr lang="en-US" sz="2400" dirty="0"/>
              <a:t>digital transformation as a model-based enterprise</a:t>
            </a:r>
          </a:p>
          <a:p>
            <a:pPr marL="803275" lvl="3" indent="-342900">
              <a:spcAft>
                <a:spcPts val="0"/>
              </a:spcAft>
              <a:buFont typeface="Arial" panose="020B0604020202020204" pitchFamily="34" charset="0"/>
              <a:buChar char="•"/>
            </a:pPr>
            <a:r>
              <a:rPr lang="en-US" sz="2000" dirty="0"/>
              <a:t>Capability (Tools/Technology are vetted and available )</a:t>
            </a:r>
          </a:p>
          <a:p>
            <a:pPr marL="803275" lvl="3" indent="-342900">
              <a:spcAft>
                <a:spcPts val="0"/>
              </a:spcAft>
              <a:buFont typeface="Arial" panose="020B0604020202020204" pitchFamily="34" charset="0"/>
              <a:buChar char="•"/>
            </a:pPr>
            <a:r>
              <a:rPr lang="en-US" sz="2000" dirty="0"/>
              <a:t>Readiness (Processes are ready)</a:t>
            </a:r>
          </a:p>
          <a:p>
            <a:pPr marL="803275" lvl="3" indent="-342900">
              <a:spcAft>
                <a:spcPts val="0"/>
              </a:spcAft>
              <a:buFont typeface="Arial" panose="020B0604020202020204" pitchFamily="34" charset="0"/>
              <a:buChar char="•"/>
            </a:pPr>
            <a:r>
              <a:rPr lang="en-US" sz="2000" dirty="0"/>
              <a:t>Adoption (People/Organizations are using)</a:t>
            </a:r>
          </a:p>
          <a:p>
            <a:pPr marL="803275" lvl="3" indent="-342900">
              <a:spcAft>
                <a:spcPts val="0"/>
              </a:spcAft>
              <a:buFont typeface="Arial" panose="020B0604020202020204" pitchFamily="34" charset="0"/>
              <a:buChar char="•"/>
            </a:pPr>
            <a:r>
              <a:rPr lang="en-US" sz="2000" dirty="0"/>
              <a:t>Target (Adoption goal at Event/Date)</a:t>
            </a:r>
          </a:p>
        </p:txBody>
      </p:sp>
      <p:sp>
        <p:nvSpPr>
          <p:cNvPr id="4" name="Slide Number Placeholder 3"/>
          <p:cNvSpPr>
            <a:spLocks noGrp="1"/>
          </p:cNvSpPr>
          <p:nvPr>
            <p:ph type="sldNum" sz="quarter" idx="10"/>
          </p:nvPr>
        </p:nvSpPr>
        <p:spPr/>
        <p:txBody>
          <a:bodyPr/>
          <a:lstStyle/>
          <a:p>
            <a:pPr>
              <a:defRPr/>
            </a:pPr>
            <a:fld id="{C67A797E-2ADE-4901-BCDE-A8E6619F2DA3}" type="slidenum">
              <a:rPr lang="en-US">
                <a:solidFill>
                  <a:prstClr val="black">
                    <a:lumMod val="85000"/>
                    <a:lumOff val="15000"/>
                  </a:prstClr>
                </a:solidFill>
              </a:rPr>
              <a:pPr>
                <a:defRPr/>
              </a:pPr>
              <a:t>9</a:t>
            </a:fld>
            <a:endParaRPr lang="en-US" dirty="0">
              <a:solidFill>
                <a:prstClr val="black">
                  <a:lumMod val="85000"/>
                  <a:lumOff val="15000"/>
                </a:prstClr>
              </a:solidFill>
            </a:endParaRPr>
          </a:p>
        </p:txBody>
      </p:sp>
      <p:sp>
        <p:nvSpPr>
          <p:cNvPr id="5" name="TextBox 4">
            <a:extLst>
              <a:ext uri="{FF2B5EF4-FFF2-40B4-BE49-F238E27FC236}">
                <a16:creationId xmlns:a16="http://schemas.microsoft.com/office/drawing/2014/main" xmlns="" id="{B9958106-D81D-439F-B89A-933270BD94EA}"/>
              </a:ext>
            </a:extLst>
          </p:cNvPr>
          <p:cNvSpPr txBox="1"/>
          <p:nvPr/>
        </p:nvSpPr>
        <p:spPr>
          <a:xfrm>
            <a:off x="613255" y="5871458"/>
            <a:ext cx="10969145"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fontAlgn="base">
              <a:spcBef>
                <a:spcPct val="0"/>
              </a:spcBef>
              <a:spcAft>
                <a:spcPct val="0"/>
              </a:spcAft>
            </a:pPr>
            <a:r>
              <a:rPr lang="en-US" sz="2400" b="1" dirty="0">
                <a:solidFill>
                  <a:srgbClr val="1F497D"/>
                </a:solidFill>
              </a:rPr>
              <a:t>MBE Maturity Index </a:t>
            </a:r>
            <a:r>
              <a:rPr lang="en-US" sz="2400" dirty="0">
                <a:solidFill>
                  <a:srgbClr val="004990"/>
                </a:solidFill>
              </a:rPr>
              <a:t>- </a:t>
            </a:r>
            <a:r>
              <a:rPr lang="en-US" sz="2400" b="1" i="1" dirty="0">
                <a:solidFill>
                  <a:srgbClr val="004990"/>
                </a:solidFill>
              </a:rPr>
              <a:t>A rubric tool that an organization uses to assess itself as, and facilitate transition to, a model-based enterprise.</a:t>
            </a:r>
            <a:endParaRPr lang="en-US" b="1" dirty="0">
              <a:solidFill>
                <a:srgbClr val="004990"/>
              </a:solidFill>
            </a:endParaRPr>
          </a:p>
        </p:txBody>
      </p:sp>
      <p:sp>
        <p:nvSpPr>
          <p:cNvPr id="7" name="5-Point Star 6">
            <a:extLst>
              <a:ext uri="{FF2B5EF4-FFF2-40B4-BE49-F238E27FC236}">
                <a16:creationId xmlns:a16="http://schemas.microsoft.com/office/drawing/2014/main" xmlns="" id="{8F9B9F25-32E5-4E92-B050-7C93BF3DC767}"/>
              </a:ext>
            </a:extLst>
          </p:cNvPr>
          <p:cNvSpPr/>
          <p:nvPr/>
        </p:nvSpPr>
        <p:spPr>
          <a:xfrm>
            <a:off x="11747500" y="184665"/>
            <a:ext cx="304542" cy="310635"/>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8237929" y="1135525"/>
            <a:ext cx="3310604" cy="2152284"/>
          </a:xfrm>
          <a:prstGeom prst="rect">
            <a:avLst/>
          </a:prstGeom>
        </p:spPr>
      </p:pic>
      <p:sp>
        <p:nvSpPr>
          <p:cNvPr id="9" name="Rectangle 8"/>
          <p:cNvSpPr/>
          <p:nvPr/>
        </p:nvSpPr>
        <p:spPr>
          <a:xfrm>
            <a:off x="8510531" y="2504526"/>
            <a:ext cx="578386" cy="683045"/>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mj-lt"/>
              </a:rPr>
              <a:t>4.6</a:t>
            </a:r>
          </a:p>
        </p:txBody>
      </p:sp>
      <p:sp>
        <p:nvSpPr>
          <p:cNvPr id="11" name="Rectangle 10"/>
          <p:cNvSpPr/>
          <p:nvPr/>
        </p:nvSpPr>
        <p:spPr>
          <a:xfrm>
            <a:off x="9235809" y="2504526"/>
            <a:ext cx="578386" cy="683045"/>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mj-lt"/>
              </a:rPr>
              <a:t>2.9</a:t>
            </a:r>
          </a:p>
        </p:txBody>
      </p:sp>
      <p:sp>
        <p:nvSpPr>
          <p:cNvPr id="12" name="Rectangle 11"/>
          <p:cNvSpPr/>
          <p:nvPr/>
        </p:nvSpPr>
        <p:spPr>
          <a:xfrm>
            <a:off x="9957498" y="2504525"/>
            <a:ext cx="578386" cy="683045"/>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mj-lt"/>
              </a:rPr>
              <a:t>1.2</a:t>
            </a:r>
          </a:p>
        </p:txBody>
      </p:sp>
      <p:sp>
        <p:nvSpPr>
          <p:cNvPr id="13" name="Rectangle 12"/>
          <p:cNvSpPr/>
          <p:nvPr/>
        </p:nvSpPr>
        <p:spPr>
          <a:xfrm>
            <a:off x="10690204" y="2504525"/>
            <a:ext cx="578386" cy="683045"/>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mj-lt"/>
              </a:rPr>
              <a:t>3.1</a:t>
            </a:r>
          </a:p>
        </p:txBody>
      </p:sp>
      <p:sp>
        <p:nvSpPr>
          <p:cNvPr id="14" name="Content Placeholder 2"/>
          <p:cNvSpPr txBox="1">
            <a:spLocks/>
          </p:cNvSpPr>
          <p:nvPr/>
        </p:nvSpPr>
        <p:spPr bwMode="auto">
          <a:xfrm>
            <a:off x="523116" y="3222888"/>
            <a:ext cx="11331033" cy="3058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marR="0" indent="-287338" algn="l" defTabSz="914400" rtl="0" eaLnBrk="1" fontAlgn="auto" latinLnBrk="0" hangingPunct="1">
              <a:lnSpc>
                <a:spcPct val="100000"/>
              </a:lnSpc>
              <a:spcBef>
                <a:spcPts val="400"/>
              </a:spcBef>
              <a:spcAft>
                <a:spcPts val="0"/>
              </a:spcAft>
              <a:buClr>
                <a:srgbClr val="004990"/>
              </a:buClr>
              <a:buSzTx/>
              <a:buFont typeface="Wingdings" pitchFamily="2" charset="2"/>
              <a:buChar char="§"/>
              <a:tabLst/>
              <a:defRPr sz="20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ts val="400"/>
              </a:spcBef>
              <a:spcAft>
                <a:spcPts val="0"/>
              </a:spcAft>
              <a:buClr>
                <a:srgbClr val="004990"/>
              </a:buClr>
              <a:buSzTx/>
              <a:buFont typeface="Arial" pitchFamily="34" charset="0"/>
              <a:buChar char="–"/>
              <a:tabLst/>
              <a:defRPr sz="1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ts val="400"/>
              </a:spcBef>
              <a:spcAft>
                <a:spcPts val="0"/>
              </a:spcAft>
              <a:buClr>
                <a:srgbClr val="004990"/>
              </a:buClr>
              <a:buSzTx/>
              <a:buFont typeface="Arial" pitchFamily="34" charset="0"/>
              <a:buChar char="•"/>
              <a:tabLst/>
              <a:defRPr sz="18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ts val="400"/>
              </a:spcBef>
              <a:spcAft>
                <a:spcPts val="0"/>
              </a:spcAft>
              <a:buClr>
                <a:srgbClr val="004990"/>
              </a:buClr>
              <a:buSzTx/>
              <a:buFont typeface="Arial"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ts val="400"/>
              </a:spcBef>
              <a:spcAft>
                <a:spcPts val="0"/>
              </a:spcAft>
              <a:buClr>
                <a:srgbClr val="004990"/>
              </a:buClr>
              <a:buSzTx/>
              <a:buFont typeface="Arial"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600"/>
              </a:spcBef>
              <a:buFont typeface="Arial" panose="020B0604020202020204" pitchFamily="34" charset="0"/>
              <a:buChar char="•"/>
            </a:pPr>
            <a:r>
              <a:rPr lang="en-US" sz="2400" dirty="0" smtClean="0"/>
              <a:t>Allows for an organization to option out (NA) of any category, topic, and/or facet.</a:t>
            </a:r>
          </a:p>
          <a:p>
            <a:pPr marL="342900" indent="-342900">
              <a:spcBef>
                <a:spcPts val="600"/>
              </a:spcBef>
              <a:buFont typeface="Arial" panose="020B0604020202020204" pitchFamily="34" charset="0"/>
              <a:buChar char="•"/>
            </a:pPr>
            <a:r>
              <a:rPr lang="en-US" sz="2400" dirty="0" smtClean="0"/>
              <a:t>Shows </a:t>
            </a:r>
            <a:r>
              <a:rPr lang="en-US" sz="2400" dirty="0"/>
              <a:t>an incremental progression towards becoming more digital, better integrated, better informed, and more automated.</a:t>
            </a:r>
          </a:p>
          <a:p>
            <a:pPr marL="342900" indent="-342900">
              <a:spcBef>
                <a:spcPts val="600"/>
              </a:spcBef>
              <a:buFont typeface="Arial" panose="020B0604020202020204" pitchFamily="34" charset="0"/>
              <a:buChar char="•"/>
            </a:pPr>
            <a:r>
              <a:rPr lang="en-US" sz="2400" dirty="0"/>
              <a:t>Provides a point of reference (MBE Lexicon) for communication, planning, &amp; execution.</a:t>
            </a:r>
          </a:p>
          <a:p>
            <a:pPr marL="342900" indent="-342900">
              <a:spcBef>
                <a:spcPts val="600"/>
              </a:spcBef>
              <a:buFont typeface="Arial" panose="020B0604020202020204" pitchFamily="34" charset="0"/>
              <a:buChar char="•"/>
            </a:pPr>
            <a:r>
              <a:rPr lang="en-US" sz="2400" dirty="0"/>
              <a:t>Identifies distinctive successes along an organization’s MBE transition. </a:t>
            </a:r>
          </a:p>
          <a:p>
            <a:pPr marL="342900" indent="-342900">
              <a:spcBef>
                <a:spcPts val="600"/>
              </a:spcBef>
              <a:buFont typeface="Arial" panose="020B0604020202020204" pitchFamily="34" charset="0"/>
              <a:buChar char="•"/>
            </a:pPr>
            <a:r>
              <a:rPr lang="en-US" sz="2400" dirty="0"/>
              <a:t>Built for the NSE, but </a:t>
            </a:r>
            <a:r>
              <a:rPr lang="en-US" sz="2400" b="1" u="sng" dirty="0"/>
              <a:t>normalized for any </a:t>
            </a:r>
            <a:r>
              <a:rPr lang="en-US" sz="2400" dirty="0"/>
              <a:t>Digital Product Realization Enterprise</a:t>
            </a:r>
          </a:p>
        </p:txBody>
      </p:sp>
    </p:spTree>
    <p:extLst>
      <p:ext uri="{BB962C8B-B14F-4D97-AF65-F5344CB8AC3E}">
        <p14:creationId xmlns:p14="http://schemas.microsoft.com/office/powerpoint/2010/main" val="105173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D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PProgram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P" id="{D7CCB632-5C2D-49C0-8FC5-2CD1E949AD9B}" vid="{FE68C372-A8E2-4B8C-B7F4-31FE333330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B8B5DB8864EE4FBFC131387CC694AD" ma:contentTypeVersion="1" ma:contentTypeDescription="Create a new document." ma:contentTypeScope="" ma:versionID="ac739e3ed9fe815e8efe34e4a5a0ac9b">
  <xsd:schema xmlns:xsd="http://www.w3.org/2001/XMLSchema" xmlns:xs="http://www.w3.org/2001/XMLSchema" xmlns:p="http://schemas.microsoft.com/office/2006/metadata/properties" xmlns:ns2="5172de2f-04c6-461c-8979-51ec552f6bd3" targetNamespace="http://schemas.microsoft.com/office/2006/metadata/properties" ma:root="true" ma:fieldsID="e749d6735b8075e9bb8c7b468a2c53d8" ns2:_="">
    <xsd:import namespace="5172de2f-04c6-461c-8979-51ec552f6bd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72de2f-04c6-461c-8979-51ec552f6bd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B99ECA-6296-40BC-AF7A-14DB055926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72de2f-04c6-461c-8979-51ec552f6b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7943C8-DBD5-4A40-A273-747735F8BE67}">
  <ds:schemaRefs>
    <ds:schemaRef ds:uri="http://schemas.microsoft.com/sharepoint/v3/contenttype/forms"/>
  </ds:schemaRefs>
</ds:datastoreItem>
</file>

<file path=customXml/itemProps3.xml><?xml version="1.0" encoding="utf-8"?>
<ds:datastoreItem xmlns:ds="http://schemas.openxmlformats.org/officeDocument/2006/customXml" ds:itemID="{1F7EDA9F-B9E7-4725-B90F-C34890102FB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172de2f-04c6-461c-8979-51ec552f6bd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4579</TotalTime>
  <Words>2309</Words>
  <Application>Microsoft Office PowerPoint</Application>
  <PresentationFormat>Widescreen</PresentationFormat>
  <Paragraphs>448</Paragraphs>
  <Slides>28</Slides>
  <Notes>7</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MS PGothic</vt:lpstr>
      <vt:lpstr>MS PGothic</vt:lpstr>
      <vt:lpstr>Arial</vt:lpstr>
      <vt:lpstr>Calibri</vt:lpstr>
      <vt:lpstr>Gill Sans MT</vt:lpstr>
      <vt:lpstr>HelveticaNeue MediumCond</vt:lpstr>
      <vt:lpstr>MS Mincho</vt:lpstr>
      <vt:lpstr>Segoe UI</vt:lpstr>
      <vt:lpstr>Times New Roman</vt:lpstr>
      <vt:lpstr>Wingdings</vt:lpstr>
      <vt:lpstr>DP</vt:lpstr>
      <vt:lpstr>A Next-Generation  Model-Based Enterprise Maturity Index - A driver to achieve successful action</vt:lpstr>
      <vt:lpstr>Agenda</vt:lpstr>
      <vt:lpstr>NNSA’s Nuclear Security Enterprise (NSE)</vt:lpstr>
      <vt:lpstr>Current Product Realization Situation</vt:lpstr>
      <vt:lpstr>Digital Product Realization Proposition</vt:lpstr>
      <vt:lpstr>To successfully become an MBE, an organization needs a …</vt:lpstr>
      <vt:lpstr>The Multiple Dimensions of the NSE’s MBE Maturity Index</vt:lpstr>
      <vt:lpstr>A Next Generation MBE Maturity Index</vt:lpstr>
      <vt:lpstr>NSE’s MBE Maturity Index</vt:lpstr>
      <vt:lpstr>Structure of the NSE’s MBE Maturity Index</vt:lpstr>
      <vt:lpstr>Taxonomy of the Index</vt:lpstr>
      <vt:lpstr>C1: Design Activity</vt:lpstr>
      <vt:lpstr>C2: Product Data Management Activity</vt:lpstr>
      <vt:lpstr>Part-Centric</vt:lpstr>
      <vt:lpstr>C3: Manufacturing Activity</vt:lpstr>
      <vt:lpstr>C4: Quality Activity</vt:lpstr>
      <vt:lpstr>C5: Enterprise Enabling Activity</vt:lpstr>
      <vt:lpstr>How to View the Results from the Assessment</vt:lpstr>
      <vt:lpstr>MBE Maturity Index includes a Controlled MBE Lexicon</vt:lpstr>
      <vt:lpstr>NSE’s MBE Trust Framework</vt:lpstr>
      <vt:lpstr>NSE’s MBE Trust Framework</vt:lpstr>
      <vt:lpstr>What is a Digital Twin? A normalized definition</vt:lpstr>
      <vt:lpstr>References to the Digital Twin within the MBE Maturity Index</vt:lpstr>
      <vt:lpstr>Status and Way-forward</vt:lpstr>
      <vt:lpstr>Where can you get the latest NSE MBE Maturity Index?</vt:lpstr>
      <vt:lpstr>Thanks</vt:lpstr>
      <vt:lpstr>Backup</vt:lpstr>
      <vt:lpstr>Tailored MBE Implementation Path for Success</vt:lpstr>
    </vt:vector>
  </TitlesOfParts>
  <Company>U.S. Department of Energy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Miranda C</dc:creator>
  <cp:lastModifiedBy>Curtis Brown</cp:lastModifiedBy>
  <cp:revision>306</cp:revision>
  <cp:lastPrinted>2016-06-07T19:21:50Z</cp:lastPrinted>
  <dcterms:created xsi:type="dcterms:W3CDTF">2016-06-16T15:47:03Z</dcterms:created>
  <dcterms:modified xsi:type="dcterms:W3CDTF">2021-08-20T20:33:23Z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0x0101007FB8B5DB8864EE4FBFC131387CC694AD</vt:lpwstr>
  </property>
</Properties>
</file>