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4251" r:id="rId5"/>
    <p:sldId id="4276" r:id="rId6"/>
    <p:sldId id="4253" r:id="rId7"/>
    <p:sldId id="4308" r:id="rId8"/>
    <p:sldId id="4309" r:id="rId9"/>
    <p:sldId id="4310" r:id="rId10"/>
    <p:sldId id="4320" r:id="rId11"/>
    <p:sldId id="4311" r:id="rId12"/>
    <p:sldId id="4312" r:id="rId13"/>
    <p:sldId id="4313" r:id="rId14"/>
    <p:sldId id="4314" r:id="rId15"/>
    <p:sldId id="4315" r:id="rId16"/>
    <p:sldId id="4282" r:id="rId17"/>
    <p:sldId id="4316" r:id="rId18"/>
    <p:sldId id="4317" r:id="rId19"/>
    <p:sldId id="4281" r:id="rId20"/>
    <p:sldId id="4318" r:id="rId21"/>
    <p:sldId id="4326" r:id="rId22"/>
    <p:sldId id="4319" r:id="rId23"/>
    <p:sldId id="4321" r:id="rId24"/>
    <p:sldId id="425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6FB443A8-49A2-4D55-B1B0-D1B116820592}">
          <p14:sldIdLst/>
        </p14:section>
        <p14:section name="Cover slide (Optional)" id="{0DCEF2FC-1532-4AF5-9609-D4506F48229A}">
          <p14:sldIdLst>
            <p14:sldId id="4251"/>
          </p14:sldIdLst>
        </p14:section>
        <p14:section name="Templates for Moderators" id="{6002D86F-24AB-4DB6-8BE4-ACBCE91B0373}">
          <p14:sldIdLst/>
        </p14:section>
        <p14:section name="Other Layouts (Optional)" id="{94403168-8573-4C22-86FA-9AE14AA9049F}">
          <p14:sldIdLst>
            <p14:sldId id="4276"/>
            <p14:sldId id="4253"/>
            <p14:sldId id="4308"/>
            <p14:sldId id="4309"/>
            <p14:sldId id="4310"/>
            <p14:sldId id="4320"/>
            <p14:sldId id="4311"/>
            <p14:sldId id="4312"/>
            <p14:sldId id="4313"/>
            <p14:sldId id="4314"/>
            <p14:sldId id="4315"/>
            <p14:sldId id="4282"/>
            <p14:sldId id="4316"/>
            <p14:sldId id="4317"/>
            <p14:sldId id="4281"/>
            <p14:sldId id="4318"/>
            <p14:sldId id="4326"/>
            <p14:sldId id="4319"/>
            <p14:sldId id="4321"/>
            <p14:sldId id="42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72" userDrawn="1">
          <p15:clr>
            <a:srgbClr val="A4A3A4"/>
          </p15:clr>
        </p15:guide>
        <p15:guide id="2" pos="5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5563"/>
    <a:srgbClr val="DA7602"/>
    <a:srgbClr val="2D5A27"/>
    <a:srgbClr val="DDF5E8"/>
    <a:srgbClr val="0EABF1"/>
    <a:srgbClr val="23CC61"/>
    <a:srgbClr val="607088"/>
    <a:srgbClr val="D87300"/>
    <a:srgbClr val="953731"/>
    <a:srgbClr val="F973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3107" autoAdjust="0"/>
  </p:normalViewPr>
  <p:slideViewPr>
    <p:cSldViewPr snapToGrid="0">
      <p:cViewPr varScale="1">
        <p:scale>
          <a:sx n="69" d="100"/>
          <a:sy n="69" d="100"/>
        </p:scale>
        <p:origin x="488" y="44"/>
      </p:cViewPr>
      <p:guideLst>
        <p:guide orient="horz" pos="672"/>
        <p:guide pos="52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McDowall" userId="d6b3c254-bbfb-4875-9a65-255a18fb583b" providerId="ADAL" clId="{D6B1DA92-207C-4D1A-B020-7B035C469F57}"/>
    <pc:docChg chg="modSld">
      <pc:chgData name="Jim McDowall" userId="d6b3c254-bbfb-4875-9a65-255a18fb583b" providerId="ADAL" clId="{D6B1DA92-207C-4D1A-B020-7B035C469F57}" dt="2026-05-15T15:19:43.418" v="0" actId="6549"/>
      <pc:docMkLst>
        <pc:docMk/>
      </pc:docMkLst>
      <pc:sldChg chg="modSp mod">
        <pc:chgData name="Jim McDowall" userId="d6b3c254-bbfb-4875-9a65-255a18fb583b" providerId="ADAL" clId="{D6B1DA92-207C-4D1A-B020-7B035C469F57}" dt="2026-05-15T15:19:43.418" v="0" actId="6549"/>
        <pc:sldMkLst>
          <pc:docMk/>
          <pc:sldMk cId="1263466595" sldId="4321"/>
        </pc:sldMkLst>
        <pc:spChg chg="mod">
          <ac:chgData name="Jim McDowall" userId="d6b3c254-bbfb-4875-9a65-255a18fb583b" providerId="ADAL" clId="{D6B1DA92-207C-4D1A-B020-7B035C469F57}" dt="2026-05-15T15:19:43.418" v="0" actId="6549"/>
          <ac:spMkLst>
            <pc:docMk/>
            <pc:sldMk cId="1263466595" sldId="4321"/>
            <ac:spMk id="2" creationId="{FB466E55-C456-04A4-6DCD-772426CA56D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E069A-AB5B-4535-8EF9-C1791E367DC9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2113A-7E2C-4A62-AB25-5EB56BC43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FF1531-3144-D727-B6E4-81B39521A2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53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_with L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EE8E92-7BF0-9C6F-993B-4221A3EA8A1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916" y="1026223"/>
            <a:ext cx="6620168" cy="35264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205EBC-FF9E-B85C-8C8D-D12491EB5F6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048" y="5005009"/>
            <a:ext cx="2148137" cy="11054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D24F86-61C6-D4DE-663A-78492FB9FFC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381" y="4974887"/>
            <a:ext cx="1825408" cy="9277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BC5C17-6155-525C-F6AC-60626B44EC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268" y="5215283"/>
            <a:ext cx="2386585" cy="68492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70A9359-8BD2-5286-CDE2-764F45DAF5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35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90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6">
            <a:extLst>
              <a:ext uri="{FF2B5EF4-FFF2-40B4-BE49-F238E27FC236}">
                <a16:creationId xmlns:a16="http://schemas.microsoft.com/office/drawing/2014/main" id="{95A38445-3BA9-508A-AA73-F604671A676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37031" y="63394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E0BC12-D361-418C-989B-9CB502251F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0EECC2-AC57-7FA6-36B6-97B3E6A367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1" t="-11053" b="-4993"/>
          <a:stretch/>
        </p:blipFill>
        <p:spPr>
          <a:xfrm>
            <a:off x="272959" y="5887248"/>
            <a:ext cx="2983471" cy="82567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B13040A-166C-1F2B-38BA-367FD4FDCB6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 flipH="1">
            <a:off x="845978" y="6207068"/>
            <a:ext cx="10972800" cy="0"/>
          </a:xfrm>
          <a:prstGeom prst="line">
            <a:avLst/>
          </a:prstGeom>
          <a:ln w="19050">
            <a:solidFill>
              <a:srgbClr val="05683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7982687-7B40-1C16-0F1D-8F718F2F80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C0B7FB-312A-9C91-24F1-2E8B90AEDF15}"/>
              </a:ext>
            </a:extLst>
          </p:cNvPr>
          <p:cNvSpPr/>
          <p:nvPr userDrawn="1"/>
        </p:nvSpPr>
        <p:spPr>
          <a:xfrm>
            <a:off x="655370" y="336343"/>
            <a:ext cx="45719" cy="8256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1D7F766F-7372-76EC-498E-5028FE9ED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1705"/>
            <a:ext cx="10515600" cy="554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ts val="3200"/>
              </a:lnSpc>
              <a:defRPr sz="2800">
                <a:latin typeface="Exo 2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EE9AA12-FDEB-8774-E65E-FF3274031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6473"/>
            <a:ext cx="10515600" cy="4707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3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derat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6">
            <a:extLst>
              <a:ext uri="{FF2B5EF4-FFF2-40B4-BE49-F238E27FC236}">
                <a16:creationId xmlns:a16="http://schemas.microsoft.com/office/drawing/2014/main" id="{95A38445-3BA9-508A-AA73-F604671A676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37031" y="63394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E0BC12-D361-418C-989B-9CB502251F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0EECC2-AC57-7FA6-36B6-97B3E6A367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1" t="-11053" b="-4993"/>
          <a:stretch/>
        </p:blipFill>
        <p:spPr>
          <a:xfrm>
            <a:off x="272959" y="5887248"/>
            <a:ext cx="2983471" cy="82567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B13040A-166C-1F2B-38BA-367FD4FDCB6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 flipH="1">
            <a:off x="845978" y="6207068"/>
            <a:ext cx="10972800" cy="0"/>
          </a:xfrm>
          <a:prstGeom prst="line">
            <a:avLst/>
          </a:prstGeom>
          <a:ln w="19050">
            <a:solidFill>
              <a:srgbClr val="05683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7982687-7B40-1C16-0F1D-8F718F2F80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E55C53-1B23-BADA-F2EE-2C554C83C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71141-9292-B05E-700A-5D02A7D8B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27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19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derat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A82B0F-879D-94F5-BD46-4EB985B181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rcRect l="50311" t="7189" b="8743"/>
          <a:stretch>
            <a:fillRect/>
          </a:stretch>
        </p:blipFill>
        <p:spPr>
          <a:xfrm>
            <a:off x="6096000" y="1"/>
            <a:ext cx="6096000" cy="6858000"/>
          </a:xfrm>
          <a:prstGeom prst="rect">
            <a:avLst/>
          </a:prstGeom>
        </p:spPr>
      </p:pic>
      <p:sp>
        <p:nvSpPr>
          <p:cNvPr id="7" name="Slide Number Placeholder 16">
            <a:extLst>
              <a:ext uri="{FF2B5EF4-FFF2-40B4-BE49-F238E27FC236}">
                <a16:creationId xmlns:a16="http://schemas.microsoft.com/office/drawing/2014/main" id="{95A38445-3BA9-508A-AA73-F604671A676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850428" y="63000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E0BC12-D361-418C-989B-9CB502251F4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0EECC2-AC57-7FA6-36B6-97B3E6A367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1" t="-11053" b="-4993"/>
          <a:stretch/>
        </p:blipFill>
        <p:spPr>
          <a:xfrm>
            <a:off x="272959" y="5887248"/>
            <a:ext cx="2983471" cy="82567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7982687-7B40-1C16-0F1D-8F718F2F80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"/>
            <a:ext cx="12192000" cy="719587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27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site Mockup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40B214-90B2-434A-828D-BB07F4CBE7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37" y="1557147"/>
            <a:ext cx="7751244" cy="4690792"/>
          </a:xfrm>
          <a:prstGeom prst="rect">
            <a:avLst/>
          </a:prstGeom>
        </p:spPr>
      </p:pic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E4E9BD30-7996-4234-8F61-2C5F320A69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 hasCustomPrompt="1"/>
          </p:nvPr>
        </p:nvSpPr>
        <p:spPr>
          <a:xfrm>
            <a:off x="1595564" y="1814931"/>
            <a:ext cx="5884502" cy="3678009"/>
          </a:xfrm>
          <a:prstGeom prst="rect">
            <a:avLst/>
          </a:prstGeom>
          <a:noFill/>
        </p:spPr>
        <p:txBody>
          <a:bodyPr/>
          <a:lstStyle>
            <a:lvl1pPr algn="ctr">
              <a:buFontTx/>
              <a:buNone/>
              <a:defRPr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screenshot of website</a:t>
            </a:r>
          </a:p>
        </p:txBody>
      </p:sp>
      <p:sp>
        <p:nvSpPr>
          <p:cNvPr id="5" name="Slide Number Placeholder 16">
            <a:extLst>
              <a:ext uri="{FF2B5EF4-FFF2-40B4-BE49-F238E27FC236}">
                <a16:creationId xmlns:a16="http://schemas.microsoft.com/office/drawing/2014/main" id="{16F0852A-98F3-5E93-5A7D-9220AD378EC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37031" y="63394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E0BC12-D361-418C-989B-9CB502251F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7E6AF2-A763-A046-FB69-409F911AC16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1" t="-11053" b="-4993"/>
          <a:stretch/>
        </p:blipFill>
        <p:spPr>
          <a:xfrm>
            <a:off x="272959" y="5887248"/>
            <a:ext cx="2983471" cy="82567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E4BE0E1-D81C-0D93-8FF6-E29EDFC358C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 flipH="1">
            <a:off x="845978" y="6207068"/>
            <a:ext cx="10972800" cy="0"/>
          </a:xfrm>
          <a:prstGeom prst="line">
            <a:avLst/>
          </a:prstGeom>
          <a:ln w="19050">
            <a:solidFill>
              <a:srgbClr val="05683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DF52D48-AD37-DC7D-FF7C-262E422D28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98889C-16A9-22C8-3FB0-1606A9E3EA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014835"/>
            <a:ext cx="12192000" cy="82567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12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oderat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4D9D116-0F9C-DFD8-3F80-6704203846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34138"/>
            <a:ext cx="10503506" cy="42279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16">
            <a:extLst>
              <a:ext uri="{FF2B5EF4-FFF2-40B4-BE49-F238E27FC236}">
                <a16:creationId xmlns:a16="http://schemas.microsoft.com/office/drawing/2014/main" id="{95A38445-3BA9-508A-AA73-F604671A676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37031" y="63394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E0BC12-D361-418C-989B-9CB502251F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0EECC2-AC57-7FA6-36B6-97B3E6A367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1" t="-11053" b="-4993"/>
          <a:stretch/>
        </p:blipFill>
        <p:spPr>
          <a:xfrm>
            <a:off x="272959" y="5887248"/>
            <a:ext cx="2983471" cy="82567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B13040A-166C-1F2B-38BA-367FD4FDCB6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 flipH="1">
            <a:off x="845978" y="6207068"/>
            <a:ext cx="10972800" cy="0"/>
          </a:xfrm>
          <a:prstGeom prst="line">
            <a:avLst/>
          </a:prstGeom>
          <a:ln w="19050">
            <a:solidFill>
              <a:srgbClr val="05683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E55C53-1B23-BADA-F2EE-2C554C83C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584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59C292-B2A7-9799-04C1-B42C13C3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38B9F-215A-A425-6139-144BB4F8C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9EE88-BE98-EB99-2C93-357DA6A3D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87B894-3B12-4AAD-B72D-C6F12C07C187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C3439-B18D-FA7F-205B-CCBA4C6F5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615FC-202E-6590-E1A7-61B870B03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E0BC12-D361-418C-989B-9CB502251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5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50" r:id="rId3"/>
    <p:sldLayoutId id="2147483689" r:id="rId4"/>
    <p:sldLayoutId id="2147483687" r:id="rId5"/>
    <p:sldLayoutId id="2147483680" r:id="rId6"/>
    <p:sldLayoutId id="214748369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i.org/10.1016/j.est.2023.107785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000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37C0D2-E36B-6550-389F-6BC41F468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Evolutions (cont.)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7A4AA3-4C4C-29EA-0FEE-DC3AFE67F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6473"/>
            <a:ext cx="6226743" cy="470712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New thinking on fire suppression</a:t>
            </a:r>
          </a:p>
          <a:p>
            <a:pPr lvl="1"/>
            <a:r>
              <a:rPr lang="en-US" sz="1800" dirty="0"/>
              <a:t>Sprinklers can cause or worsen fires</a:t>
            </a:r>
          </a:p>
          <a:p>
            <a:pPr lvl="1"/>
            <a:r>
              <a:rPr lang="en-US" sz="1800" dirty="0"/>
              <a:t>Clean agents, if successful in suppressing fires, can create an explosion hazard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Elimination of 40- and 53-foot containers</a:t>
            </a:r>
          </a:p>
          <a:p>
            <a:pPr lvl="1"/>
            <a:r>
              <a:rPr lang="en-US" sz="1800" dirty="0"/>
              <a:t>20-foot containers or custom enclosures shipped fully assembled</a:t>
            </a:r>
          </a:p>
          <a:p>
            <a:pPr lvl="1"/>
            <a:r>
              <a:rPr lang="en-US" sz="1800" dirty="0"/>
              <a:t>Road transport weight limits</a:t>
            </a:r>
          </a:p>
          <a:p>
            <a:pPr lvl="1"/>
            <a:r>
              <a:rPr lang="en-US" sz="1800" dirty="0"/>
              <a:t>Now single-side access for higher site density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Move from HVAC to liquid cooling</a:t>
            </a:r>
          </a:p>
          <a:p>
            <a:pPr lvl="1"/>
            <a:r>
              <a:rPr lang="en-US" sz="1600" dirty="0"/>
              <a:t>Cooling plate directly under cells</a:t>
            </a:r>
          </a:p>
          <a:p>
            <a:pPr lvl="1"/>
            <a:r>
              <a:rPr lang="en-US" sz="1600" dirty="0"/>
              <a:t>More effective cooling with lower aux power use</a:t>
            </a:r>
          </a:p>
          <a:p>
            <a:pPr lvl="1"/>
            <a:r>
              <a:rPr lang="en-US" sz="1600" dirty="0"/>
              <a:t>Better temperature uniformity within strings</a:t>
            </a:r>
          </a:p>
          <a:p>
            <a:pPr lvl="1"/>
            <a:r>
              <a:rPr lang="en-US" sz="1600" dirty="0"/>
              <a:t>May still have a small HVAC for humidity control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5A8830-B38C-85E7-1BA5-3963956CE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746" y="1834138"/>
            <a:ext cx="4405313" cy="26574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0090D5-B84E-C9A3-AEDA-C6B6105FFFAF}"/>
              </a:ext>
            </a:extLst>
          </p:cNvPr>
          <p:cNvSpPr txBox="1"/>
          <p:nvPr/>
        </p:nvSpPr>
        <p:spPr>
          <a:xfrm>
            <a:off x="10574895" y="4491613"/>
            <a:ext cx="11121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Surprise, AZ</a:t>
            </a:r>
          </a:p>
        </p:txBody>
      </p:sp>
    </p:spTree>
    <p:extLst>
      <p:ext uri="{BB962C8B-B14F-4D97-AF65-F5344CB8AC3E}">
        <p14:creationId xmlns:p14="http://schemas.microsoft.com/office/powerpoint/2010/main" val="1609453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EDC17A-B514-5273-550B-FA7609C3F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Evolutions (cont.)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5091B2-B38B-521F-6A1D-E0FDEA2FB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Development of ‘big data’ approach with battery analytics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Upload BMS data to cloud-based database for trending with AI</a:t>
            </a:r>
          </a:p>
          <a:p>
            <a:pPr lvl="1"/>
            <a:r>
              <a:rPr lang="en-US" sz="1600" dirty="0"/>
              <a:t>Provided that ESS vendor allows this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Service offered by some ESS vendors and third parties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Service providers claim to be able to spot impending cell failures for proactive response</a:t>
            </a:r>
          </a:p>
          <a:p>
            <a:pPr lvl="1"/>
            <a:r>
              <a:rPr lang="en-US" sz="1600" dirty="0"/>
              <a:t>But bear in mind that balance-of-plant failures are more common</a:t>
            </a:r>
            <a:br>
              <a:rPr lang="en-US" sz="1600" dirty="0"/>
            </a:br>
            <a:r>
              <a:rPr lang="en-US" sz="1600" dirty="0"/>
              <a:t>than cell/module failures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C18B88-2195-BEB2-8B4B-3D947DC92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5435" y="3846655"/>
            <a:ext cx="3287018" cy="2215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411306-3187-0D03-1A30-01B2F66324BB}"/>
              </a:ext>
            </a:extLst>
          </p:cNvPr>
          <p:cNvSpPr txBox="1"/>
          <p:nvPr/>
        </p:nvSpPr>
        <p:spPr>
          <a:xfrm>
            <a:off x="4778189" y="5323441"/>
            <a:ext cx="39713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EPRI: Insights from EPRI’s Battery Energy Storage Systems (BESS) Failure Incident Database </a:t>
            </a:r>
          </a:p>
          <a:p>
            <a:r>
              <a:rPr lang="en-US" sz="1400" b="1" dirty="0"/>
              <a:t>Analysis of Failure Root Cause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1321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8DFFFF-8C3F-F0C5-EA18-A6804A28F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systems – DC blocks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78846C-DB06-C6DC-8BD1-F8AEF8CFF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6473"/>
            <a:ext cx="6045558" cy="470712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DC system</a:t>
            </a:r>
          </a:p>
          <a:p>
            <a:pPr lvl="1"/>
            <a:r>
              <a:rPr lang="en-US" sz="1600" dirty="0"/>
              <a:t>Often based on 20 ft. ISO container footprint</a:t>
            </a:r>
          </a:p>
          <a:p>
            <a:pPr lvl="1"/>
            <a:r>
              <a:rPr lang="en-US" sz="1600" dirty="0"/>
              <a:t>Battery strings and associated BMS</a:t>
            </a:r>
          </a:p>
          <a:p>
            <a:pPr lvl="1"/>
            <a:r>
              <a:rPr lang="en-US" sz="1600" dirty="0"/>
              <a:t>May have string-level DC-DC converters</a:t>
            </a:r>
          </a:p>
          <a:p>
            <a:pPr lvl="1"/>
            <a:r>
              <a:rPr lang="en-US" sz="1600" dirty="0"/>
              <a:t>Managing multiple strings on a common DC bus can be challenging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Separate DC-to-AC power conversion</a:t>
            </a:r>
          </a:p>
          <a:p>
            <a:pPr lvl="1"/>
            <a:r>
              <a:rPr lang="en-US" sz="1600"/>
              <a:t>May </a:t>
            </a:r>
            <a:r>
              <a:rPr lang="en-US" sz="1600" dirty="0"/>
              <a:t>be matched with a medium-voltage power station (inverter, transformer, and switchgear)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DC block can only be certified to UL 1973</a:t>
            </a:r>
          </a:p>
          <a:p>
            <a:pPr lvl="1"/>
            <a:r>
              <a:rPr lang="en-US" sz="1600" dirty="0"/>
              <a:t>Full system must be UL 9540 listed</a:t>
            </a:r>
          </a:p>
          <a:p>
            <a:pPr lvl="1"/>
            <a:r>
              <a:rPr lang="en-US" sz="1600" dirty="0"/>
              <a:t>May require field certification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B2C606-A138-027B-CFF2-710BAA4967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758" y="1502120"/>
            <a:ext cx="4739839" cy="26661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CEDA28-301A-D8B3-DEFA-375DEE89D78E}"/>
              </a:ext>
            </a:extLst>
          </p:cNvPr>
          <p:cNvSpPr txBox="1"/>
          <p:nvPr/>
        </p:nvSpPr>
        <p:spPr>
          <a:xfrm>
            <a:off x="10532976" y="4643747"/>
            <a:ext cx="1264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Fluence</a:t>
            </a:r>
          </a:p>
        </p:txBody>
      </p:sp>
    </p:spTree>
    <p:extLst>
      <p:ext uri="{BB962C8B-B14F-4D97-AF65-F5344CB8AC3E}">
        <p14:creationId xmlns:p14="http://schemas.microsoft.com/office/powerpoint/2010/main" val="280169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3421F1-B1CA-CCE0-CC12-E3732AA4B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systems – </a:t>
            </a:r>
            <a:r>
              <a:rPr lang="en-US"/>
              <a:t>AC blocks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7F506D-E30B-7965-492F-295388B73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6473"/>
            <a:ext cx="6159366" cy="470712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AC blocks incorporate power conversion into the battery enclosure</a:t>
            </a:r>
          </a:p>
          <a:p>
            <a:pPr lvl="1"/>
            <a:r>
              <a:rPr lang="en-US" sz="1600" dirty="0"/>
              <a:t>May have  string-level PCS and common AC bus or a separate PCS compartment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UL 9540 system certification performed by the factory</a:t>
            </a:r>
          </a:p>
        </p:txBody>
      </p:sp>
      <p:pic>
        <p:nvPicPr>
          <p:cNvPr id="4" name="Picture 3" descr="Tesla unveils Megablock and Megapack 3: more power and energy deployed  faster | Electrek">
            <a:extLst>
              <a:ext uri="{FF2B5EF4-FFF2-40B4-BE49-F238E27FC236}">
                <a16:creationId xmlns:a16="http://schemas.microsoft.com/office/drawing/2014/main" id="{8E2F9025-CC28-8D31-1181-351FD57F3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910" y="1834139"/>
            <a:ext cx="4623501" cy="20744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300EFE-812C-B1DC-09E3-659110D42006}"/>
              </a:ext>
            </a:extLst>
          </p:cNvPr>
          <p:cNvSpPr txBox="1"/>
          <p:nvPr/>
        </p:nvSpPr>
        <p:spPr>
          <a:xfrm>
            <a:off x="10763887" y="4052064"/>
            <a:ext cx="1069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Tesla</a:t>
            </a:r>
          </a:p>
        </p:txBody>
      </p:sp>
    </p:spTree>
    <p:extLst>
      <p:ext uri="{BB962C8B-B14F-4D97-AF65-F5344CB8AC3E}">
        <p14:creationId xmlns:p14="http://schemas.microsoft.com/office/powerpoint/2010/main" val="148612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A270DF-9B8E-383A-30FC-D892CD45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safety systems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199094-D5D0-C573-C363-9603E4FB2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6473"/>
            <a:ext cx="7632032" cy="470712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Similar safety systems for AC and DC blocks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NFPA 855 requirements for Li-ion outdoor facilities</a:t>
            </a:r>
          </a:p>
          <a:p>
            <a:pPr lvl="1"/>
            <a:r>
              <a:rPr lang="en-US" sz="1600" dirty="0"/>
              <a:t>Smoke and fire detection in accordance with NFPA 72</a:t>
            </a:r>
          </a:p>
          <a:p>
            <a:pPr lvl="1"/>
            <a:r>
              <a:rPr lang="en-US" sz="1600" dirty="0"/>
              <a:t>Explosion control and prevention</a:t>
            </a:r>
          </a:p>
          <a:p>
            <a:pPr lvl="2"/>
            <a:r>
              <a:rPr lang="en-US" sz="1200" dirty="0"/>
              <a:t>Securely powered combustible concentration reduction (CCR) system mandated in accordance with NFPA 69</a:t>
            </a:r>
          </a:p>
          <a:p>
            <a:pPr lvl="2"/>
            <a:r>
              <a:rPr lang="en-US" sz="1200" dirty="0"/>
              <a:t>Maintain average concentration of flammable gas below 25% of the lower flammable limit</a:t>
            </a:r>
          </a:p>
          <a:p>
            <a:pPr lvl="2"/>
            <a:r>
              <a:rPr lang="en-US" sz="1200" dirty="0"/>
              <a:t>CCR system required to function up to the point where fire occurs</a:t>
            </a:r>
          </a:p>
          <a:p>
            <a:pPr lvl="2"/>
            <a:r>
              <a:rPr lang="en-US" sz="1200" dirty="0"/>
              <a:t>Partial-volume deflagration analysis also required in accordance with NFPA 68</a:t>
            </a:r>
          </a:p>
          <a:p>
            <a:pPr lvl="1"/>
            <a:r>
              <a:rPr lang="en-US" sz="1600" dirty="0"/>
              <a:t>Engineered explosion control systems allowed as an alternative to NFPA 69</a:t>
            </a:r>
          </a:p>
          <a:p>
            <a:pPr lvl="2"/>
            <a:r>
              <a:rPr lang="en-US" sz="1200" dirty="0"/>
              <a:t>Controlled deflagration systems (sparkers), typically in combination with deflagration venting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E3CEE-4A46-1BC6-B654-4089F2D73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9190" y="498398"/>
            <a:ext cx="2379867" cy="27741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4A8FE0-C92E-251D-EAF6-FB9293649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8701" y="3447432"/>
            <a:ext cx="3360358" cy="21445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D3D6B4-4DAB-15DB-FEEF-FEEA24E096D0}"/>
              </a:ext>
            </a:extLst>
          </p:cNvPr>
          <p:cNvSpPr txBox="1"/>
          <p:nvPr/>
        </p:nvSpPr>
        <p:spPr>
          <a:xfrm>
            <a:off x="8925916" y="5591934"/>
            <a:ext cx="3043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Journal of Energy Storage 68 (2023) 107785 </a:t>
            </a:r>
            <a:br>
              <a:rPr lang="en-US" sz="1200" dirty="0"/>
            </a:br>
            <a:r>
              <a:rPr lang="en-US" sz="1200" dirty="0">
                <a:hlinkClick r:id="rId4"/>
              </a:rPr>
              <a:t>https://doi.org/10.1016/j.est.2023.107785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1500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4F5D68-F2E1-E789-18C8-243B9EFE3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 considerations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7363BE-3D9B-B616-4DA8-DB7F7FB0B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Critical safety systems are subject to mandatory inspection, testing, and recordkeeping requirements</a:t>
            </a:r>
          </a:p>
          <a:p>
            <a:pPr marL="1028700" lvl="1" indent="-342900"/>
            <a:r>
              <a:rPr lang="en-US" sz="1600" dirty="0"/>
              <a:t>NFPA 69: initially inspected and tested at 3-month intervals</a:t>
            </a:r>
          </a:p>
          <a:p>
            <a:pPr marL="1028700" lvl="1" indent="-342900"/>
            <a:r>
              <a:rPr lang="en-US" sz="1600" dirty="0"/>
              <a:t>Changes to schedule must be approved by the system designer and the AHJ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NFPA 69 CCR systems require routine airflow measurements to verify design assumptions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Secure powering systems (NFPA 110 or 111) have their own inspection and testing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2539128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BED38E-B9C7-1CE1-C389-9DB52ECED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Large-scale fire testing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8810D1-6FAC-E343-15AB-2AEFD0729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Problem: systems passed UL 9540A propagation testing (up to 5</a:t>
            </a:r>
            <a:r>
              <a:rPr lang="en-US" sz="2000" baseline="30000" dirty="0"/>
              <a:t>th</a:t>
            </a:r>
            <a:r>
              <a:rPr lang="en-US" sz="2000" dirty="0"/>
              <a:t> edition) with flying colors – and still suffered from fires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Solution: require a full burn of an ESS enclosure and verify that propagation does not occur to adjacent enclosures at the spacing recommended by the manufacturer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LSFT added in 2026 edition of NFPA 855</a:t>
            </a:r>
          </a:p>
          <a:p>
            <a:pPr lvl="1"/>
            <a:r>
              <a:rPr lang="en-US" sz="1600" dirty="0"/>
              <a:t>Included in CSA C800-25 and 6</a:t>
            </a:r>
            <a:r>
              <a:rPr lang="en-US" sz="1600" baseline="30000" dirty="0"/>
              <a:t>th</a:t>
            </a:r>
            <a:r>
              <a:rPr lang="en-US" sz="1600" dirty="0"/>
              <a:t> edition of </a:t>
            </a:r>
            <a:br>
              <a:rPr lang="en-US" sz="1600" dirty="0"/>
            </a:br>
            <a:r>
              <a:rPr lang="en-US" sz="1600" dirty="0"/>
              <a:t>UL 9540A (March 2026)</a:t>
            </a:r>
          </a:p>
        </p:txBody>
      </p:sp>
      <p:pic>
        <p:nvPicPr>
          <p:cNvPr id="4" name="Picture 3" descr="Hithium says 'world's first' open-door first test of its 6.25 MWH BESS was  completed - Energy Storage">
            <a:extLst>
              <a:ext uri="{FF2B5EF4-FFF2-40B4-BE49-F238E27FC236}">
                <a16:creationId xmlns:a16="http://schemas.microsoft.com/office/drawing/2014/main" id="{E79E2124-EF22-D64E-F287-D607C0730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555" y="3307975"/>
            <a:ext cx="5123961" cy="27541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358DE6-1989-9067-9CCC-3BEA07DB0339}"/>
              </a:ext>
            </a:extLst>
          </p:cNvPr>
          <p:cNvSpPr txBox="1"/>
          <p:nvPr/>
        </p:nvSpPr>
        <p:spPr>
          <a:xfrm>
            <a:off x="5417978" y="5785105"/>
            <a:ext cx="1264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Hithium</a:t>
            </a:r>
          </a:p>
        </p:txBody>
      </p:sp>
    </p:spTree>
    <p:extLst>
      <p:ext uri="{BB962C8B-B14F-4D97-AF65-F5344CB8AC3E}">
        <p14:creationId xmlns:p14="http://schemas.microsoft.com/office/powerpoint/2010/main" val="3601135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0FDC25-D2A3-17E1-1839-45A1D1BF5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evolutions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8C98FA-8B49-C600-7D3D-2E3D37678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LFP cell capacities have been increasing</a:t>
            </a:r>
          </a:p>
          <a:p>
            <a:pPr lvl="1"/>
            <a:r>
              <a:rPr lang="en-US" sz="2000" dirty="0"/>
              <a:t>Many systems today use 314 Ah cells</a:t>
            </a:r>
          </a:p>
          <a:p>
            <a:pPr lvl="1"/>
            <a:r>
              <a:rPr lang="en-US" sz="2000" dirty="0"/>
              <a:t>Some Chinese manufacturers have announced systems with cells of </a:t>
            </a:r>
            <a:br>
              <a:rPr lang="en-US" sz="2000" dirty="0"/>
            </a:br>
            <a:r>
              <a:rPr lang="en-US" sz="2000" dirty="0"/>
              <a:t>565 Ah, 1,175 Ah, and even 2,710 Ah</a:t>
            </a:r>
          </a:p>
          <a:p>
            <a:pPr lvl="1"/>
            <a:r>
              <a:rPr lang="en-US" sz="2000" dirty="0"/>
              <a:t>Compliance with NFPA 69 is questionable for these systems</a:t>
            </a:r>
          </a:p>
          <a:p>
            <a:pPr lvl="2"/>
            <a:r>
              <a:rPr lang="en-US" sz="1600" dirty="0"/>
              <a:t>Thermal runaway vent gas volume scales with capacity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Emergence of sodium-ion technology</a:t>
            </a:r>
          </a:p>
          <a:p>
            <a:pPr lvl="1"/>
            <a:r>
              <a:rPr lang="en-US" sz="2000" dirty="0"/>
              <a:t>Includes multiple chemistries, as with Li-ion</a:t>
            </a:r>
          </a:p>
          <a:p>
            <a:pPr lvl="1"/>
            <a:r>
              <a:rPr lang="en-US" sz="2000" dirty="0"/>
              <a:t>Beware of statements that these batteries are ‘safe’</a:t>
            </a:r>
          </a:p>
          <a:p>
            <a:pPr lvl="1"/>
            <a:r>
              <a:rPr lang="en-US" sz="2000" dirty="0"/>
              <a:t>Cells have similar electrolytes to Li-ion and hard carbon negatives that form a solid-electrolyte interphase, and will vent if abused</a:t>
            </a:r>
          </a:p>
          <a:p>
            <a:pPr lvl="1"/>
            <a:r>
              <a:rPr lang="en-US" sz="2000" dirty="0"/>
              <a:t>Advantage of Na-ion is that, unlike Li-ion, they can be transported and stored fully discharged</a:t>
            </a:r>
          </a:p>
        </p:txBody>
      </p:sp>
    </p:spTree>
    <p:extLst>
      <p:ext uri="{BB962C8B-B14F-4D97-AF65-F5344CB8AC3E}">
        <p14:creationId xmlns:p14="http://schemas.microsoft.com/office/powerpoint/2010/main" val="1882155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FAC4D-76A7-6718-EB40-2880075D0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E7525-65BE-B115-3307-1CA18FD0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5F68C4-456D-EB1C-3793-0F603DB50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visit Poll Everywhere via the </a:t>
            </a:r>
            <a:r>
              <a:rPr lang="en-US" b="1" dirty="0"/>
              <a:t>QR </a:t>
            </a:r>
            <a:r>
              <a:rPr lang="en-US" dirty="0"/>
              <a:t>code below (mobile) or at </a:t>
            </a:r>
            <a:r>
              <a:rPr lang="en-US" b="1" dirty="0" err="1"/>
              <a:t>pe.app</a:t>
            </a:r>
            <a:r>
              <a:rPr lang="en-US" b="1" dirty="0"/>
              <a:t>/</a:t>
            </a:r>
            <a:r>
              <a:rPr lang="en-US" b="1" dirty="0" err="1"/>
              <a:t>essrf</a:t>
            </a:r>
            <a:r>
              <a:rPr lang="en-US" b="1" dirty="0"/>
              <a:t> </a:t>
            </a:r>
            <a:r>
              <a:rPr lang="en-US" dirty="0"/>
              <a:t>(laptop). If you would like to add your name, please update with the “</a:t>
            </a:r>
            <a:r>
              <a:rPr lang="en-US" dirty="0">
                <a:solidFill>
                  <a:srgbClr val="FF0000"/>
                </a:solidFill>
              </a:rPr>
              <a:t>pencil</a:t>
            </a:r>
            <a:r>
              <a:rPr lang="en-US" dirty="0"/>
              <a:t>” icon. If not, feel free to remain anonymous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AC53C6-7284-FFA1-44BD-722BDABA9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90" y="2224892"/>
            <a:ext cx="3256619" cy="31021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EE9823-0978-E458-2EFB-45284EB22E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289"/>
          <a:stretch>
            <a:fillRect/>
          </a:stretch>
        </p:blipFill>
        <p:spPr>
          <a:xfrm>
            <a:off x="613607" y="2810296"/>
            <a:ext cx="3401504" cy="1237407"/>
          </a:xfrm>
          <a:prstGeom prst="rect">
            <a:avLst/>
          </a:prstGeom>
        </p:spPr>
      </p:pic>
      <p:pic>
        <p:nvPicPr>
          <p:cNvPr id="13" name="Picture 12" descr="Graphical user interface, text, application, chat or text message&#10;&#10;AI-generated content may be incorrect.">
            <a:extLst>
              <a:ext uri="{FF2B5EF4-FFF2-40B4-BE49-F238E27FC236}">
                <a16:creationId xmlns:a16="http://schemas.microsoft.com/office/drawing/2014/main" id="{A3E3F1BE-916C-E366-9453-DD0BC0199D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1" b="11279"/>
          <a:stretch>
            <a:fillRect/>
          </a:stretch>
        </p:blipFill>
        <p:spPr>
          <a:xfrm>
            <a:off x="8739260" y="1945678"/>
            <a:ext cx="2531952" cy="3836356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FD1728F2-9A1F-E926-F8B2-9DC01F64D089}"/>
              </a:ext>
            </a:extLst>
          </p:cNvPr>
          <p:cNvSpPr/>
          <p:nvPr/>
        </p:nvSpPr>
        <p:spPr>
          <a:xfrm>
            <a:off x="9604638" y="2351314"/>
            <a:ext cx="1436914" cy="2818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CAA3CE9-D236-A957-7EA0-B4B9E14C87D1}"/>
              </a:ext>
            </a:extLst>
          </p:cNvPr>
          <p:cNvCxnSpPr/>
          <p:nvPr/>
        </p:nvCxnSpPr>
        <p:spPr>
          <a:xfrm>
            <a:off x="5331854" y="1873876"/>
            <a:ext cx="4076163" cy="4774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960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466E55-C456-04A4-6DCD-772426CA56D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79646" y="1346200"/>
            <a:ext cx="9735954" cy="4706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6"/>
                </a:solidFill>
              </a:rPr>
              <a:t>Poll: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 BMS can control current in a battery string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True</a:t>
            </a:r>
          </a:p>
          <a:p>
            <a:pPr lvl="1"/>
            <a:r>
              <a:rPr lang="en-US" sz="2000" dirty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2972086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>
            <a:extLst>
              <a:ext uri="{FF2B5EF4-FFF2-40B4-BE49-F238E27FC236}">
                <a16:creationId xmlns:a16="http://schemas.microsoft.com/office/drawing/2014/main" id="{39B4F064-6E30-D0FC-E3AE-A6543C744CF1}"/>
              </a:ext>
            </a:extLst>
          </p:cNvPr>
          <p:cNvSpPr/>
          <p:nvPr/>
        </p:nvSpPr>
        <p:spPr>
          <a:xfrm>
            <a:off x="762000" y="1104900"/>
            <a:ext cx="7417150" cy="227826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4485"/>
              </a:lnSpc>
              <a:buNone/>
            </a:pPr>
            <a:r>
              <a:rPr lang="en-US" sz="3900" b="1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Taming the Beast:</a:t>
            </a:r>
          </a:p>
          <a:p>
            <a:pPr marL="0" indent="0">
              <a:lnSpc>
                <a:spcPts val="4485"/>
              </a:lnSpc>
              <a:buNone/>
            </a:pPr>
            <a:r>
              <a:rPr lang="en-US" sz="3900" b="1" dirty="0">
                <a:solidFill>
                  <a:schemeClr val="accent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System designs </a:t>
            </a:r>
            <a:r>
              <a:rPr lang="en-US" sz="3900" b="1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 address </a:t>
            </a:r>
            <a:br>
              <a:rPr lang="en-US" sz="3900" b="1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</a:br>
            <a:r>
              <a:rPr lang="en-US" sz="3900" b="1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cell-level safety concerns</a:t>
            </a:r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D5BD2305-F042-FDE9-D575-C6153779017A}"/>
              </a:ext>
            </a:extLst>
          </p:cNvPr>
          <p:cNvSpPr/>
          <p:nvPr/>
        </p:nvSpPr>
        <p:spPr>
          <a:xfrm>
            <a:off x="762000" y="3282759"/>
            <a:ext cx="5524500" cy="102155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5555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Instructor: Jim McDowall</a:t>
            </a:r>
            <a:endParaRPr lang="en-US" sz="1600" i="1" dirty="0">
              <a:solidFill>
                <a:srgbClr val="555555"/>
              </a:solidFill>
              <a:latin typeface="Int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280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466E55-C456-04A4-6DCD-772426CA56D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79646" y="1346200"/>
            <a:ext cx="9735954" cy="4706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6"/>
                </a:solidFill>
              </a:rPr>
              <a:t>Poll: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ESS enclosures are equipped with fire suppression </a:t>
            </a:r>
            <a:br>
              <a:rPr lang="en-US" sz="2400" dirty="0"/>
            </a:br>
            <a:r>
              <a:rPr lang="en-US" sz="2400" dirty="0"/>
              <a:t>as standard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True</a:t>
            </a:r>
          </a:p>
          <a:p>
            <a:pPr lvl="1"/>
            <a:r>
              <a:rPr lang="en-US" sz="2000" dirty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263466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3CA928C-6C9B-7B3C-4F65-71ED98FEB4F0}"/>
              </a:ext>
            </a:extLst>
          </p:cNvPr>
          <p:cNvSpPr txBox="1">
            <a:spLocks/>
          </p:cNvSpPr>
          <p:nvPr/>
        </p:nvSpPr>
        <p:spPr>
          <a:xfrm>
            <a:off x="764092" y="1023019"/>
            <a:ext cx="6455578" cy="6763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6738"/>
                </a:solidFill>
                <a:latin typeface="Montserrat" panose="00000500000000000000" pitchFamily="2" charset="0"/>
              </a:rPr>
              <a:t>THANK YOU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FDDEAA5-A6CE-F007-18D3-E7346A084FEA}"/>
              </a:ext>
            </a:extLst>
          </p:cNvPr>
          <p:cNvSpPr txBox="1">
            <a:spLocks/>
          </p:cNvSpPr>
          <p:nvPr/>
        </p:nvSpPr>
        <p:spPr>
          <a:xfrm>
            <a:off x="764091" y="1754546"/>
            <a:ext cx="8639216" cy="4165915"/>
          </a:xfrm>
          <a:prstGeom prst="rect">
            <a:avLst/>
          </a:prstGeom>
        </p:spPr>
        <p:txBody>
          <a:bodyPr numCol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1800" dirty="0">
              <a:solidFill>
                <a:srgbClr val="1B1B1B"/>
              </a:solidFill>
              <a:latin typeface="Montserrat" panose="00000500000000000000" pitchFamily="2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1800" dirty="0">
              <a:solidFill>
                <a:srgbClr val="1B1B1B"/>
              </a:solidFill>
              <a:latin typeface="Montserrat" panose="00000500000000000000" pitchFamily="2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dirty="0">
                <a:solidFill>
                  <a:srgbClr val="1B1B1B"/>
                </a:solidFill>
                <a:latin typeface="Montserrat" panose="00000500000000000000" pitchFamily="2" charset="0"/>
              </a:rPr>
              <a:t>jim</a:t>
            </a:r>
            <a:r>
              <a:rPr lang="en-US" sz="1800" spc="-50" dirty="0">
                <a:solidFill>
                  <a:srgbClr val="1B1B1B"/>
                </a:solidFill>
                <a:latin typeface="Montserrat" panose="00000500000000000000" pitchFamily="2" charset="0"/>
              </a:rPr>
              <a:t>@mcdowalladvisorsllc.com</a:t>
            </a:r>
            <a:endParaRPr kumimoji="0" lang="en-US" sz="1800" b="1" i="0" u="none" strike="noStrike" kern="1200" cap="none" spc="-50" normalizeH="0" baseline="0" noProof="0" dirty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9E55555-9A78-D633-F370-75F08AA16A64}"/>
              </a:ext>
            </a:extLst>
          </p:cNvPr>
          <p:cNvCxnSpPr>
            <a:cxnSpLocks/>
          </p:cNvCxnSpPr>
          <p:nvPr/>
        </p:nvCxnSpPr>
        <p:spPr>
          <a:xfrm flipH="1">
            <a:off x="-3511761" y="1343462"/>
            <a:ext cx="4150123" cy="0"/>
          </a:xfrm>
          <a:prstGeom prst="line">
            <a:avLst/>
          </a:prstGeom>
          <a:ln w="19050">
            <a:solidFill>
              <a:srgbClr val="05683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649460E1-076C-1A93-978C-23C40995B827}"/>
              </a:ext>
            </a:extLst>
          </p:cNvPr>
          <p:cNvSpPr/>
          <p:nvPr/>
        </p:nvSpPr>
        <p:spPr>
          <a:xfrm>
            <a:off x="581212" y="1251846"/>
            <a:ext cx="182880" cy="182880"/>
          </a:xfrm>
          <a:prstGeom prst="ellipse">
            <a:avLst/>
          </a:prstGeom>
          <a:solidFill>
            <a:srgbClr val="8FC8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41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32FC6-168D-4CC6-E262-69B5028C6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aphic 31" descr="A collection of circles in various sizes and patterns">
            <a:extLst>
              <a:ext uri="{FF2B5EF4-FFF2-40B4-BE49-F238E27FC236}">
                <a16:creationId xmlns:a16="http://schemas.microsoft.com/office/drawing/2014/main" id="{639BC1DB-423C-5D54-A406-15E2F98BA07F}"/>
              </a:ext>
            </a:extLst>
          </p:cNvPr>
          <p:cNvGrpSpPr/>
          <p:nvPr/>
        </p:nvGrpSpPr>
        <p:grpSpPr>
          <a:xfrm>
            <a:off x="10124496" y="451661"/>
            <a:ext cx="1705336" cy="1705337"/>
            <a:chOff x="8337482" y="-3050017"/>
            <a:chExt cx="1714499" cy="1714500"/>
          </a:xfrm>
          <a:solidFill>
            <a:srgbClr val="FFAB17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7DF726-E94C-16E3-D224-10A118C7473F}"/>
                </a:ext>
              </a:extLst>
            </p:cNvPr>
            <p:cNvSpPr/>
            <p:nvPr/>
          </p:nvSpPr>
          <p:spPr>
            <a:xfrm>
              <a:off x="9141153" y="-3050017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8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8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D236E29-6B8B-3799-8E5B-24354A31AC3B}"/>
                </a:ext>
              </a:extLst>
            </p:cNvPr>
            <p:cNvSpPr/>
            <p:nvPr/>
          </p:nvSpPr>
          <p:spPr>
            <a:xfrm>
              <a:off x="8933146" y="-3022632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8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8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E05A15B-6A2E-BE16-CBDF-C95B63F4DF0F}"/>
                </a:ext>
              </a:extLst>
            </p:cNvPr>
            <p:cNvSpPr/>
            <p:nvPr/>
          </p:nvSpPr>
          <p:spPr>
            <a:xfrm>
              <a:off x="8739322" y="-2942346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9" y="107156"/>
                    <a:pt x="53578" y="107156"/>
                  </a:cubicBezTo>
                  <a:cubicBezTo>
                    <a:pt x="23988" y="107156"/>
                    <a:pt x="0" y="83169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9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367EB2F-1C68-A561-36F6-206EBA1D319D}"/>
                </a:ext>
              </a:extLst>
            </p:cNvPr>
            <p:cNvSpPr/>
            <p:nvPr/>
          </p:nvSpPr>
          <p:spPr>
            <a:xfrm>
              <a:off x="8572873" y="-2814625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9"/>
                    <a:pt x="83169" y="107156"/>
                    <a:pt x="53578" y="107156"/>
                  </a:cubicBezTo>
                  <a:cubicBezTo>
                    <a:pt x="23988" y="107156"/>
                    <a:pt x="0" y="83169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9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40087ED-D834-C1F1-D91A-CDBACF432C27}"/>
                </a:ext>
              </a:extLst>
            </p:cNvPr>
            <p:cNvSpPr/>
            <p:nvPr/>
          </p:nvSpPr>
          <p:spPr>
            <a:xfrm>
              <a:off x="8445152" y="-2648176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9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9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768E95B-4055-B4B7-4FA2-3419F2889A55}"/>
                </a:ext>
              </a:extLst>
            </p:cNvPr>
            <p:cNvSpPr/>
            <p:nvPr/>
          </p:nvSpPr>
          <p:spPr>
            <a:xfrm>
              <a:off x="8364866" y="-2454352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9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9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FE579B3-7CD1-628F-AB6C-49411A7EADC0}"/>
                </a:ext>
              </a:extLst>
            </p:cNvPr>
            <p:cNvSpPr/>
            <p:nvPr/>
          </p:nvSpPr>
          <p:spPr>
            <a:xfrm>
              <a:off x="8337482" y="-2246345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9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9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33F2E9-49E5-5A53-CD3F-450C8A7B3C66}"/>
                </a:ext>
              </a:extLst>
            </p:cNvPr>
            <p:cNvSpPr/>
            <p:nvPr/>
          </p:nvSpPr>
          <p:spPr>
            <a:xfrm>
              <a:off x="8364866" y="-2038338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9"/>
                    <a:pt x="83169" y="107156"/>
                    <a:pt x="53578" y="107156"/>
                  </a:cubicBezTo>
                  <a:cubicBezTo>
                    <a:pt x="23988" y="107156"/>
                    <a:pt x="0" y="83169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9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40E3382-7958-6810-23D3-16C3AE0DF30C}"/>
                </a:ext>
              </a:extLst>
            </p:cNvPr>
            <p:cNvSpPr/>
            <p:nvPr/>
          </p:nvSpPr>
          <p:spPr>
            <a:xfrm>
              <a:off x="8445152" y="-1844504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9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9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EB46186-522B-C4C5-875A-3DF0C0BCC970}"/>
                </a:ext>
              </a:extLst>
            </p:cNvPr>
            <p:cNvSpPr/>
            <p:nvPr/>
          </p:nvSpPr>
          <p:spPr>
            <a:xfrm>
              <a:off x="8572873" y="-1678064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9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9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9BF16D2-C401-E20F-2C60-BB9198BF620F}"/>
                </a:ext>
              </a:extLst>
            </p:cNvPr>
            <p:cNvSpPr/>
            <p:nvPr/>
          </p:nvSpPr>
          <p:spPr>
            <a:xfrm>
              <a:off x="8739322" y="-1550343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9"/>
                    <a:pt x="83169" y="107156"/>
                    <a:pt x="53578" y="107156"/>
                  </a:cubicBezTo>
                  <a:cubicBezTo>
                    <a:pt x="23988" y="107156"/>
                    <a:pt x="0" y="83169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9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6CE3085-5EEF-2396-C3FC-2AB1810E1B34}"/>
                </a:ext>
              </a:extLst>
            </p:cNvPr>
            <p:cNvSpPr/>
            <p:nvPr/>
          </p:nvSpPr>
          <p:spPr>
            <a:xfrm>
              <a:off x="8933146" y="-1470057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8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8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E88DE55-48D0-F0EE-F3CD-C9C192293910}"/>
                </a:ext>
              </a:extLst>
            </p:cNvPr>
            <p:cNvSpPr/>
            <p:nvPr/>
          </p:nvSpPr>
          <p:spPr>
            <a:xfrm>
              <a:off x="9141153" y="-1442673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8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8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7122FEB-71DC-FF7F-0204-94F0040A415E}"/>
                </a:ext>
              </a:extLst>
            </p:cNvPr>
            <p:cNvSpPr/>
            <p:nvPr/>
          </p:nvSpPr>
          <p:spPr>
            <a:xfrm>
              <a:off x="9349160" y="-1470057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8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8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F8D5A13-E3C9-A68E-A539-7941033C131C}"/>
                </a:ext>
              </a:extLst>
            </p:cNvPr>
            <p:cNvSpPr/>
            <p:nvPr/>
          </p:nvSpPr>
          <p:spPr>
            <a:xfrm>
              <a:off x="9542994" y="-1550343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9"/>
                    <a:pt x="83169" y="107156"/>
                    <a:pt x="53578" y="107156"/>
                  </a:cubicBezTo>
                  <a:cubicBezTo>
                    <a:pt x="23988" y="107156"/>
                    <a:pt x="0" y="83169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9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AB42785-0690-EA4E-3F69-934BB41C31DB}"/>
                </a:ext>
              </a:extLst>
            </p:cNvPr>
            <p:cNvSpPr/>
            <p:nvPr/>
          </p:nvSpPr>
          <p:spPr>
            <a:xfrm>
              <a:off x="9709434" y="-1678064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8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8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24019F1-3E31-D174-3A7A-FE3A2CFD85A1}"/>
                </a:ext>
              </a:extLst>
            </p:cNvPr>
            <p:cNvSpPr/>
            <p:nvPr/>
          </p:nvSpPr>
          <p:spPr>
            <a:xfrm>
              <a:off x="9837155" y="-1844504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8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8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02CFA0C-927A-681E-F999-EA4D6ACE9703}"/>
                </a:ext>
              </a:extLst>
            </p:cNvPr>
            <p:cNvSpPr/>
            <p:nvPr/>
          </p:nvSpPr>
          <p:spPr>
            <a:xfrm>
              <a:off x="9917441" y="-2038338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9"/>
                    <a:pt x="83168" y="107156"/>
                    <a:pt x="53578" y="107156"/>
                  </a:cubicBezTo>
                  <a:cubicBezTo>
                    <a:pt x="23988" y="107156"/>
                    <a:pt x="0" y="83169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8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8B59C66-A42E-756A-3CE2-24E19D90C09F}"/>
                </a:ext>
              </a:extLst>
            </p:cNvPr>
            <p:cNvSpPr/>
            <p:nvPr/>
          </p:nvSpPr>
          <p:spPr>
            <a:xfrm>
              <a:off x="9944825" y="-2246345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8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8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0200CBD-47BA-336A-D182-BFF53F727977}"/>
                </a:ext>
              </a:extLst>
            </p:cNvPr>
            <p:cNvSpPr/>
            <p:nvPr/>
          </p:nvSpPr>
          <p:spPr>
            <a:xfrm>
              <a:off x="9917441" y="-2454352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8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8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70597EA-054D-9936-441A-90C9E7930B09}"/>
                </a:ext>
              </a:extLst>
            </p:cNvPr>
            <p:cNvSpPr/>
            <p:nvPr/>
          </p:nvSpPr>
          <p:spPr>
            <a:xfrm>
              <a:off x="9837155" y="-2648176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8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8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FC225CF-DD6A-26E8-45A7-8D489DC6B8CA}"/>
                </a:ext>
              </a:extLst>
            </p:cNvPr>
            <p:cNvSpPr/>
            <p:nvPr/>
          </p:nvSpPr>
          <p:spPr>
            <a:xfrm>
              <a:off x="9709434" y="-2814625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9"/>
                    <a:pt x="83168" y="107156"/>
                    <a:pt x="53578" y="107156"/>
                  </a:cubicBezTo>
                  <a:cubicBezTo>
                    <a:pt x="23988" y="107156"/>
                    <a:pt x="0" y="83169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8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2A4A9C4-2FC4-8354-FD6B-E14E57D9EA5F}"/>
                </a:ext>
              </a:extLst>
            </p:cNvPr>
            <p:cNvSpPr/>
            <p:nvPr/>
          </p:nvSpPr>
          <p:spPr>
            <a:xfrm>
              <a:off x="9542994" y="-2942346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9" y="107156"/>
                    <a:pt x="53578" y="107156"/>
                  </a:cubicBezTo>
                  <a:cubicBezTo>
                    <a:pt x="23988" y="107156"/>
                    <a:pt x="0" y="83169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9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C2F2563-A330-7E84-E1DA-D6F081A14FFF}"/>
                </a:ext>
              </a:extLst>
            </p:cNvPr>
            <p:cNvSpPr/>
            <p:nvPr/>
          </p:nvSpPr>
          <p:spPr>
            <a:xfrm>
              <a:off x="9349160" y="-3022632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8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8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aphic 31" descr="A collection of circles in various sizes and patterns">
            <a:extLst>
              <a:ext uri="{FF2B5EF4-FFF2-40B4-BE49-F238E27FC236}">
                <a16:creationId xmlns:a16="http://schemas.microsoft.com/office/drawing/2014/main" id="{3703343B-E5C2-918C-87D4-59B4331A94AC}"/>
              </a:ext>
            </a:extLst>
          </p:cNvPr>
          <p:cNvGrpSpPr/>
          <p:nvPr/>
        </p:nvGrpSpPr>
        <p:grpSpPr>
          <a:xfrm>
            <a:off x="7969405" y="2011380"/>
            <a:ext cx="3099903" cy="3099904"/>
            <a:chOff x="8337482" y="-3050017"/>
            <a:chExt cx="1714499" cy="1714500"/>
          </a:xfrm>
          <a:solidFill>
            <a:srgbClr val="FFAB17"/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8894C26-2746-DA90-9F11-CEFC4F07B327}"/>
                </a:ext>
              </a:extLst>
            </p:cNvPr>
            <p:cNvSpPr/>
            <p:nvPr/>
          </p:nvSpPr>
          <p:spPr>
            <a:xfrm>
              <a:off x="9141153" y="-3050017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8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8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5206EE9-BC24-3074-59B4-AC9D3C58D2FD}"/>
                </a:ext>
              </a:extLst>
            </p:cNvPr>
            <p:cNvSpPr/>
            <p:nvPr/>
          </p:nvSpPr>
          <p:spPr>
            <a:xfrm>
              <a:off x="8933146" y="-3022632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8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8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9EB3E62-79F8-EA8B-3893-657CE7D94366}"/>
                </a:ext>
              </a:extLst>
            </p:cNvPr>
            <p:cNvSpPr/>
            <p:nvPr/>
          </p:nvSpPr>
          <p:spPr>
            <a:xfrm>
              <a:off x="8739322" y="-2942346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9" y="107156"/>
                    <a:pt x="53578" y="107156"/>
                  </a:cubicBezTo>
                  <a:cubicBezTo>
                    <a:pt x="23988" y="107156"/>
                    <a:pt x="0" y="83169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9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45745CB-661A-74EC-BE11-915E89E9AB85}"/>
                </a:ext>
              </a:extLst>
            </p:cNvPr>
            <p:cNvSpPr/>
            <p:nvPr/>
          </p:nvSpPr>
          <p:spPr>
            <a:xfrm>
              <a:off x="8572873" y="-2814625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9"/>
                    <a:pt x="83169" y="107156"/>
                    <a:pt x="53578" y="107156"/>
                  </a:cubicBezTo>
                  <a:cubicBezTo>
                    <a:pt x="23988" y="107156"/>
                    <a:pt x="0" y="83169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9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2AF5314-664F-C1FE-EA42-097A563B356A}"/>
                </a:ext>
              </a:extLst>
            </p:cNvPr>
            <p:cNvSpPr/>
            <p:nvPr/>
          </p:nvSpPr>
          <p:spPr>
            <a:xfrm>
              <a:off x="8445152" y="-2648176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9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9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AC34413-0934-423B-50DA-577B06741A71}"/>
                </a:ext>
              </a:extLst>
            </p:cNvPr>
            <p:cNvSpPr/>
            <p:nvPr/>
          </p:nvSpPr>
          <p:spPr>
            <a:xfrm>
              <a:off x="8364866" y="-2454352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9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9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0FEDE23-97C0-F67E-21B6-85615891BB2C}"/>
                </a:ext>
              </a:extLst>
            </p:cNvPr>
            <p:cNvSpPr/>
            <p:nvPr/>
          </p:nvSpPr>
          <p:spPr>
            <a:xfrm>
              <a:off x="8337482" y="-2246345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9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9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10F1F86-7CED-631A-946C-7E5C2C7F8E94}"/>
                </a:ext>
              </a:extLst>
            </p:cNvPr>
            <p:cNvSpPr/>
            <p:nvPr/>
          </p:nvSpPr>
          <p:spPr>
            <a:xfrm>
              <a:off x="8364866" y="-2038338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9"/>
                    <a:pt x="83169" y="107156"/>
                    <a:pt x="53578" y="107156"/>
                  </a:cubicBezTo>
                  <a:cubicBezTo>
                    <a:pt x="23988" y="107156"/>
                    <a:pt x="0" y="83169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9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C9EDD8F-47F4-8FE4-0C6B-037B7ED49313}"/>
                </a:ext>
              </a:extLst>
            </p:cNvPr>
            <p:cNvSpPr/>
            <p:nvPr/>
          </p:nvSpPr>
          <p:spPr>
            <a:xfrm>
              <a:off x="8445152" y="-1844504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9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9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3CE7AF6-2E6F-F609-0190-35B908F8397C}"/>
                </a:ext>
              </a:extLst>
            </p:cNvPr>
            <p:cNvSpPr/>
            <p:nvPr/>
          </p:nvSpPr>
          <p:spPr>
            <a:xfrm>
              <a:off x="8572873" y="-1678064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9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9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0A29FDB-ECC1-EE07-4DC3-EAA58170B097}"/>
                </a:ext>
              </a:extLst>
            </p:cNvPr>
            <p:cNvSpPr/>
            <p:nvPr/>
          </p:nvSpPr>
          <p:spPr>
            <a:xfrm>
              <a:off x="8739322" y="-1550343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9"/>
                    <a:pt x="83169" y="107156"/>
                    <a:pt x="53578" y="107156"/>
                  </a:cubicBezTo>
                  <a:cubicBezTo>
                    <a:pt x="23988" y="107156"/>
                    <a:pt x="0" y="83169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9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34B5836-9210-8EB4-2A1D-DCD1DBC283AC}"/>
                </a:ext>
              </a:extLst>
            </p:cNvPr>
            <p:cNvSpPr/>
            <p:nvPr/>
          </p:nvSpPr>
          <p:spPr>
            <a:xfrm>
              <a:off x="8933146" y="-1470057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8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8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F5D7E96-246D-58A0-9AC5-A859F4A41EF4}"/>
                </a:ext>
              </a:extLst>
            </p:cNvPr>
            <p:cNvSpPr/>
            <p:nvPr/>
          </p:nvSpPr>
          <p:spPr>
            <a:xfrm>
              <a:off x="9141153" y="-1442673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8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8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4DF7A25-6F3E-795B-C601-0A86B09B0F37}"/>
                </a:ext>
              </a:extLst>
            </p:cNvPr>
            <p:cNvSpPr/>
            <p:nvPr/>
          </p:nvSpPr>
          <p:spPr>
            <a:xfrm>
              <a:off x="9349160" y="-1470057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8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8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C5CABC9-5146-DF20-3C66-0A3C7D3A3592}"/>
                </a:ext>
              </a:extLst>
            </p:cNvPr>
            <p:cNvSpPr/>
            <p:nvPr/>
          </p:nvSpPr>
          <p:spPr>
            <a:xfrm>
              <a:off x="9542994" y="-1550343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9"/>
                    <a:pt x="83169" y="107156"/>
                    <a:pt x="53578" y="107156"/>
                  </a:cubicBezTo>
                  <a:cubicBezTo>
                    <a:pt x="23988" y="107156"/>
                    <a:pt x="0" y="83169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9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A2A5FDD-E0A0-A108-7CA5-7E869EE0B920}"/>
                </a:ext>
              </a:extLst>
            </p:cNvPr>
            <p:cNvSpPr/>
            <p:nvPr/>
          </p:nvSpPr>
          <p:spPr>
            <a:xfrm>
              <a:off x="9709434" y="-1678064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8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8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546F74F-D9CD-1112-D07B-E39765454EBA}"/>
                </a:ext>
              </a:extLst>
            </p:cNvPr>
            <p:cNvSpPr/>
            <p:nvPr/>
          </p:nvSpPr>
          <p:spPr>
            <a:xfrm>
              <a:off x="9837155" y="-1844504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8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8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3C5396B-9AA3-5636-1781-BE42E5480914}"/>
                </a:ext>
              </a:extLst>
            </p:cNvPr>
            <p:cNvSpPr/>
            <p:nvPr/>
          </p:nvSpPr>
          <p:spPr>
            <a:xfrm>
              <a:off x="9917441" y="-2038338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9"/>
                    <a:pt x="83168" y="107156"/>
                    <a:pt x="53578" y="107156"/>
                  </a:cubicBezTo>
                  <a:cubicBezTo>
                    <a:pt x="23988" y="107156"/>
                    <a:pt x="0" y="83169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8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6AD944D-A3C3-DB69-87B5-220ED6D38A46}"/>
                </a:ext>
              </a:extLst>
            </p:cNvPr>
            <p:cNvSpPr/>
            <p:nvPr/>
          </p:nvSpPr>
          <p:spPr>
            <a:xfrm>
              <a:off x="9944825" y="-2246345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8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8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DED6EB7-EFBE-EB2B-A345-92D4C3F5C66E}"/>
                </a:ext>
              </a:extLst>
            </p:cNvPr>
            <p:cNvSpPr/>
            <p:nvPr/>
          </p:nvSpPr>
          <p:spPr>
            <a:xfrm>
              <a:off x="9917441" y="-2454352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8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8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2B976B5-1276-3B6C-B81D-54C533458FE8}"/>
                </a:ext>
              </a:extLst>
            </p:cNvPr>
            <p:cNvSpPr/>
            <p:nvPr/>
          </p:nvSpPr>
          <p:spPr>
            <a:xfrm>
              <a:off x="9837155" y="-2648176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8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8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4" name="Freeform: Shape 1023">
              <a:extLst>
                <a:ext uri="{FF2B5EF4-FFF2-40B4-BE49-F238E27FC236}">
                  <a16:creationId xmlns:a16="http://schemas.microsoft.com/office/drawing/2014/main" id="{2E4DDE22-6B42-B64D-168A-38F8F2398FD1}"/>
                </a:ext>
              </a:extLst>
            </p:cNvPr>
            <p:cNvSpPr/>
            <p:nvPr/>
          </p:nvSpPr>
          <p:spPr>
            <a:xfrm>
              <a:off x="9709434" y="-2814625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9"/>
                    <a:pt x="83168" y="107156"/>
                    <a:pt x="53578" y="107156"/>
                  </a:cubicBezTo>
                  <a:cubicBezTo>
                    <a:pt x="23988" y="107156"/>
                    <a:pt x="0" y="83169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8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6" name="Freeform: Shape 1025">
              <a:extLst>
                <a:ext uri="{FF2B5EF4-FFF2-40B4-BE49-F238E27FC236}">
                  <a16:creationId xmlns:a16="http://schemas.microsoft.com/office/drawing/2014/main" id="{9595FFBD-D5AD-AAE0-0258-E077E8F42CD3}"/>
                </a:ext>
              </a:extLst>
            </p:cNvPr>
            <p:cNvSpPr/>
            <p:nvPr/>
          </p:nvSpPr>
          <p:spPr>
            <a:xfrm>
              <a:off x="9542994" y="-2942346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9" y="107156"/>
                    <a:pt x="53578" y="107156"/>
                  </a:cubicBezTo>
                  <a:cubicBezTo>
                    <a:pt x="23988" y="107156"/>
                    <a:pt x="0" y="83169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9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id="{DA977CA5-4588-ACC0-4094-31B01BFEFA13}"/>
                </a:ext>
              </a:extLst>
            </p:cNvPr>
            <p:cNvSpPr/>
            <p:nvPr/>
          </p:nvSpPr>
          <p:spPr>
            <a:xfrm>
              <a:off x="9349160" y="-3022632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8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8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28" name="Graphic 31" descr="A collection of circles in various sizes and patterns">
            <a:extLst>
              <a:ext uri="{FF2B5EF4-FFF2-40B4-BE49-F238E27FC236}">
                <a16:creationId xmlns:a16="http://schemas.microsoft.com/office/drawing/2014/main" id="{7827C9B5-FC01-F58E-3FB1-D0A78A1DC41F}"/>
              </a:ext>
            </a:extLst>
          </p:cNvPr>
          <p:cNvGrpSpPr/>
          <p:nvPr/>
        </p:nvGrpSpPr>
        <p:grpSpPr>
          <a:xfrm>
            <a:off x="8295640" y="3396520"/>
            <a:ext cx="5504825" cy="5504827"/>
            <a:chOff x="8337482" y="-3050017"/>
            <a:chExt cx="1714499" cy="1714500"/>
          </a:xfrm>
          <a:solidFill>
            <a:srgbClr val="8FC83F"/>
          </a:solidFill>
        </p:grpSpPr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0E061D8E-06FD-0047-1BC4-6F1FC1B0C812}"/>
                </a:ext>
              </a:extLst>
            </p:cNvPr>
            <p:cNvSpPr/>
            <p:nvPr/>
          </p:nvSpPr>
          <p:spPr>
            <a:xfrm>
              <a:off x="9141153" y="-3050017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8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8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id="{BBFCF2AA-E69B-A072-BFA2-5DF81E7C5AB0}"/>
                </a:ext>
              </a:extLst>
            </p:cNvPr>
            <p:cNvSpPr/>
            <p:nvPr/>
          </p:nvSpPr>
          <p:spPr>
            <a:xfrm>
              <a:off x="8933146" y="-3022632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8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8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id="{D9FE07D0-69DB-CAFF-7886-B95F07FE3A95}"/>
                </a:ext>
              </a:extLst>
            </p:cNvPr>
            <p:cNvSpPr/>
            <p:nvPr/>
          </p:nvSpPr>
          <p:spPr>
            <a:xfrm>
              <a:off x="8739322" y="-2942346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9" y="107156"/>
                    <a:pt x="53578" y="107156"/>
                  </a:cubicBezTo>
                  <a:cubicBezTo>
                    <a:pt x="23988" y="107156"/>
                    <a:pt x="0" y="83169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9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id="{79694FE8-5134-3AC7-BF61-60C791B84B27}"/>
                </a:ext>
              </a:extLst>
            </p:cNvPr>
            <p:cNvSpPr/>
            <p:nvPr/>
          </p:nvSpPr>
          <p:spPr>
            <a:xfrm>
              <a:off x="8572873" y="-2814625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9"/>
                    <a:pt x="83169" y="107156"/>
                    <a:pt x="53578" y="107156"/>
                  </a:cubicBezTo>
                  <a:cubicBezTo>
                    <a:pt x="23988" y="107156"/>
                    <a:pt x="0" y="83169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9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3" name="Freeform: Shape 1032">
              <a:extLst>
                <a:ext uri="{FF2B5EF4-FFF2-40B4-BE49-F238E27FC236}">
                  <a16:creationId xmlns:a16="http://schemas.microsoft.com/office/drawing/2014/main" id="{7F3B2F8C-FA18-36ED-0FBA-3686493D558F}"/>
                </a:ext>
              </a:extLst>
            </p:cNvPr>
            <p:cNvSpPr/>
            <p:nvPr/>
          </p:nvSpPr>
          <p:spPr>
            <a:xfrm>
              <a:off x="8445152" y="-2648176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9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9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96986183-4E29-6608-2280-0506FAC965CB}"/>
                </a:ext>
              </a:extLst>
            </p:cNvPr>
            <p:cNvSpPr/>
            <p:nvPr/>
          </p:nvSpPr>
          <p:spPr>
            <a:xfrm>
              <a:off x="8364866" y="-2454352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9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9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5DCC3546-B959-10AE-E80A-B8089C8F1631}"/>
                </a:ext>
              </a:extLst>
            </p:cNvPr>
            <p:cNvSpPr/>
            <p:nvPr/>
          </p:nvSpPr>
          <p:spPr>
            <a:xfrm>
              <a:off x="8337482" y="-2246345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9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9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A7A6BDB5-086B-4EB2-2BFC-58CEBB73F232}"/>
                </a:ext>
              </a:extLst>
            </p:cNvPr>
            <p:cNvSpPr/>
            <p:nvPr/>
          </p:nvSpPr>
          <p:spPr>
            <a:xfrm>
              <a:off x="8364866" y="-2038338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9"/>
                    <a:pt x="83169" y="107156"/>
                    <a:pt x="53578" y="107156"/>
                  </a:cubicBezTo>
                  <a:cubicBezTo>
                    <a:pt x="23988" y="107156"/>
                    <a:pt x="0" y="83169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9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4C6608F1-C47D-50D8-9EE1-21408723441A}"/>
                </a:ext>
              </a:extLst>
            </p:cNvPr>
            <p:cNvSpPr/>
            <p:nvPr/>
          </p:nvSpPr>
          <p:spPr>
            <a:xfrm>
              <a:off x="8445152" y="-1844504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9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9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130B1E8F-0868-8E3A-E57C-E1D1A0837B83}"/>
                </a:ext>
              </a:extLst>
            </p:cNvPr>
            <p:cNvSpPr/>
            <p:nvPr/>
          </p:nvSpPr>
          <p:spPr>
            <a:xfrm>
              <a:off x="8572873" y="-1678064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9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9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CEF73308-4C8B-9373-1511-48D02189683B}"/>
                </a:ext>
              </a:extLst>
            </p:cNvPr>
            <p:cNvSpPr/>
            <p:nvPr/>
          </p:nvSpPr>
          <p:spPr>
            <a:xfrm>
              <a:off x="8739322" y="-1550343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9"/>
                    <a:pt x="83169" y="107156"/>
                    <a:pt x="53578" y="107156"/>
                  </a:cubicBezTo>
                  <a:cubicBezTo>
                    <a:pt x="23988" y="107156"/>
                    <a:pt x="0" y="83169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9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EDE1BB71-29E9-DF8C-52EE-00508F26E7C0}"/>
                </a:ext>
              </a:extLst>
            </p:cNvPr>
            <p:cNvSpPr/>
            <p:nvPr/>
          </p:nvSpPr>
          <p:spPr>
            <a:xfrm>
              <a:off x="8933146" y="-1470057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8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8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D5236B2E-2EE2-562D-53EC-BE335B58B3DA}"/>
                </a:ext>
              </a:extLst>
            </p:cNvPr>
            <p:cNvSpPr/>
            <p:nvPr/>
          </p:nvSpPr>
          <p:spPr>
            <a:xfrm>
              <a:off x="9141153" y="-1442673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8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8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6CB1559B-A92C-F1CE-8301-8358F20CA58D}"/>
                </a:ext>
              </a:extLst>
            </p:cNvPr>
            <p:cNvSpPr/>
            <p:nvPr/>
          </p:nvSpPr>
          <p:spPr>
            <a:xfrm>
              <a:off x="9349160" y="-1470057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8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8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73D02556-7E36-E34B-FDA6-09A6664890BC}"/>
                </a:ext>
              </a:extLst>
            </p:cNvPr>
            <p:cNvSpPr/>
            <p:nvPr/>
          </p:nvSpPr>
          <p:spPr>
            <a:xfrm>
              <a:off x="9542994" y="-1550343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9"/>
                    <a:pt x="83169" y="107156"/>
                    <a:pt x="53578" y="107156"/>
                  </a:cubicBezTo>
                  <a:cubicBezTo>
                    <a:pt x="23988" y="107156"/>
                    <a:pt x="0" y="83169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9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0FC98613-E5EA-08A4-873C-9ABA462B4EFC}"/>
                </a:ext>
              </a:extLst>
            </p:cNvPr>
            <p:cNvSpPr/>
            <p:nvPr/>
          </p:nvSpPr>
          <p:spPr>
            <a:xfrm>
              <a:off x="9709434" y="-1678064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8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8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10FD583E-E624-342A-FACA-2B559EBAC9D3}"/>
                </a:ext>
              </a:extLst>
            </p:cNvPr>
            <p:cNvSpPr/>
            <p:nvPr/>
          </p:nvSpPr>
          <p:spPr>
            <a:xfrm>
              <a:off x="9837155" y="-1844504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8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8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id="{42866044-C351-541D-94D1-82EAB0F84CD1}"/>
                </a:ext>
              </a:extLst>
            </p:cNvPr>
            <p:cNvSpPr/>
            <p:nvPr/>
          </p:nvSpPr>
          <p:spPr>
            <a:xfrm>
              <a:off x="9917441" y="-2038338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9"/>
                    <a:pt x="83168" y="107156"/>
                    <a:pt x="53578" y="107156"/>
                  </a:cubicBezTo>
                  <a:cubicBezTo>
                    <a:pt x="23988" y="107156"/>
                    <a:pt x="0" y="83169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8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id="{E243F1FF-463A-3C91-811D-3FB3DC1F8E83}"/>
                </a:ext>
              </a:extLst>
            </p:cNvPr>
            <p:cNvSpPr/>
            <p:nvPr/>
          </p:nvSpPr>
          <p:spPr>
            <a:xfrm>
              <a:off x="9944825" y="-2246345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8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8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id="{77E6EF50-97EF-6032-D363-C999C887033C}"/>
                </a:ext>
              </a:extLst>
            </p:cNvPr>
            <p:cNvSpPr/>
            <p:nvPr/>
          </p:nvSpPr>
          <p:spPr>
            <a:xfrm>
              <a:off x="9917441" y="-2454352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8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8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id="{07116A40-D944-8AE0-0084-BD831EFCABE3}"/>
                </a:ext>
              </a:extLst>
            </p:cNvPr>
            <p:cNvSpPr/>
            <p:nvPr/>
          </p:nvSpPr>
          <p:spPr>
            <a:xfrm>
              <a:off x="9837155" y="-2648176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8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8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id="{889CD262-F20D-A3A6-09E9-32039BF2624D}"/>
                </a:ext>
              </a:extLst>
            </p:cNvPr>
            <p:cNvSpPr/>
            <p:nvPr/>
          </p:nvSpPr>
          <p:spPr>
            <a:xfrm>
              <a:off x="9709434" y="-2814625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9"/>
                    <a:pt x="83168" y="107156"/>
                    <a:pt x="53578" y="107156"/>
                  </a:cubicBezTo>
                  <a:cubicBezTo>
                    <a:pt x="23988" y="107156"/>
                    <a:pt x="0" y="83169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8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1" name="Freeform: Shape 1050">
              <a:extLst>
                <a:ext uri="{FF2B5EF4-FFF2-40B4-BE49-F238E27FC236}">
                  <a16:creationId xmlns:a16="http://schemas.microsoft.com/office/drawing/2014/main" id="{309F00A4-428A-F4CA-E5A9-381099678D93}"/>
                </a:ext>
              </a:extLst>
            </p:cNvPr>
            <p:cNvSpPr/>
            <p:nvPr/>
          </p:nvSpPr>
          <p:spPr>
            <a:xfrm>
              <a:off x="9542994" y="-2942346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9" y="107156"/>
                    <a:pt x="53578" y="107156"/>
                  </a:cubicBezTo>
                  <a:cubicBezTo>
                    <a:pt x="23988" y="107156"/>
                    <a:pt x="0" y="83169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9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2" name="Freeform: Shape 1051">
              <a:extLst>
                <a:ext uri="{FF2B5EF4-FFF2-40B4-BE49-F238E27FC236}">
                  <a16:creationId xmlns:a16="http://schemas.microsoft.com/office/drawing/2014/main" id="{63C191F3-9130-D053-311D-2A6F29549958}"/>
                </a:ext>
              </a:extLst>
            </p:cNvPr>
            <p:cNvSpPr/>
            <p:nvPr/>
          </p:nvSpPr>
          <p:spPr>
            <a:xfrm>
              <a:off x="9349160" y="-3022632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8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8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53" name="Graphic 31" descr="A collection of circles in various sizes and patterns">
            <a:extLst>
              <a:ext uri="{FF2B5EF4-FFF2-40B4-BE49-F238E27FC236}">
                <a16:creationId xmlns:a16="http://schemas.microsoft.com/office/drawing/2014/main" id="{B2E9E669-BBE3-225D-2693-DBB96DA7656B}"/>
              </a:ext>
            </a:extLst>
          </p:cNvPr>
          <p:cNvGrpSpPr/>
          <p:nvPr/>
        </p:nvGrpSpPr>
        <p:grpSpPr>
          <a:xfrm>
            <a:off x="8726141" y="-977597"/>
            <a:ext cx="2383424" cy="2383425"/>
            <a:chOff x="8337482" y="-3050017"/>
            <a:chExt cx="1714499" cy="1714500"/>
          </a:xfrm>
          <a:solidFill>
            <a:srgbClr val="FFAB17"/>
          </a:solidFill>
        </p:grpSpPr>
        <p:sp>
          <p:nvSpPr>
            <p:cNvPr id="1054" name="Freeform: Shape 1053">
              <a:extLst>
                <a:ext uri="{FF2B5EF4-FFF2-40B4-BE49-F238E27FC236}">
                  <a16:creationId xmlns:a16="http://schemas.microsoft.com/office/drawing/2014/main" id="{08E52246-164D-55EA-0444-E54985BB8788}"/>
                </a:ext>
              </a:extLst>
            </p:cNvPr>
            <p:cNvSpPr/>
            <p:nvPr/>
          </p:nvSpPr>
          <p:spPr>
            <a:xfrm>
              <a:off x="9141153" y="-3050017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8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8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id="{1D519862-DAD9-B470-32CE-41F6732F193F}"/>
                </a:ext>
              </a:extLst>
            </p:cNvPr>
            <p:cNvSpPr/>
            <p:nvPr/>
          </p:nvSpPr>
          <p:spPr>
            <a:xfrm>
              <a:off x="8933146" y="-3022632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8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8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6" name="Freeform: Shape 1055">
              <a:extLst>
                <a:ext uri="{FF2B5EF4-FFF2-40B4-BE49-F238E27FC236}">
                  <a16:creationId xmlns:a16="http://schemas.microsoft.com/office/drawing/2014/main" id="{798F9F75-4884-A549-F991-EDDD10B578B9}"/>
                </a:ext>
              </a:extLst>
            </p:cNvPr>
            <p:cNvSpPr/>
            <p:nvPr/>
          </p:nvSpPr>
          <p:spPr>
            <a:xfrm>
              <a:off x="8739322" y="-2942346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9" y="107156"/>
                    <a:pt x="53578" y="107156"/>
                  </a:cubicBezTo>
                  <a:cubicBezTo>
                    <a:pt x="23988" y="107156"/>
                    <a:pt x="0" y="83169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9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7" name="Freeform: Shape 1056">
              <a:extLst>
                <a:ext uri="{FF2B5EF4-FFF2-40B4-BE49-F238E27FC236}">
                  <a16:creationId xmlns:a16="http://schemas.microsoft.com/office/drawing/2014/main" id="{76013E28-7143-0D03-CD52-6BFD421CEF30}"/>
                </a:ext>
              </a:extLst>
            </p:cNvPr>
            <p:cNvSpPr/>
            <p:nvPr/>
          </p:nvSpPr>
          <p:spPr>
            <a:xfrm>
              <a:off x="8572873" y="-2814625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9"/>
                    <a:pt x="83169" y="107156"/>
                    <a:pt x="53578" y="107156"/>
                  </a:cubicBezTo>
                  <a:cubicBezTo>
                    <a:pt x="23988" y="107156"/>
                    <a:pt x="0" y="83169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9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8" name="Freeform: Shape 1057">
              <a:extLst>
                <a:ext uri="{FF2B5EF4-FFF2-40B4-BE49-F238E27FC236}">
                  <a16:creationId xmlns:a16="http://schemas.microsoft.com/office/drawing/2014/main" id="{28C51C9B-7770-F0A0-FA31-0438112856D1}"/>
                </a:ext>
              </a:extLst>
            </p:cNvPr>
            <p:cNvSpPr/>
            <p:nvPr/>
          </p:nvSpPr>
          <p:spPr>
            <a:xfrm>
              <a:off x="8445152" y="-2648176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9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9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9" name="Freeform: Shape 1058">
              <a:extLst>
                <a:ext uri="{FF2B5EF4-FFF2-40B4-BE49-F238E27FC236}">
                  <a16:creationId xmlns:a16="http://schemas.microsoft.com/office/drawing/2014/main" id="{3C441165-50EF-1819-0914-FE03328CA8FA}"/>
                </a:ext>
              </a:extLst>
            </p:cNvPr>
            <p:cNvSpPr/>
            <p:nvPr/>
          </p:nvSpPr>
          <p:spPr>
            <a:xfrm>
              <a:off x="8364866" y="-2454352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9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9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id="{5D391B4C-5381-07F3-11C8-54768C9523D8}"/>
                </a:ext>
              </a:extLst>
            </p:cNvPr>
            <p:cNvSpPr/>
            <p:nvPr/>
          </p:nvSpPr>
          <p:spPr>
            <a:xfrm>
              <a:off x="8337482" y="-2246345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9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9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98D953DB-6A46-11E1-EA37-19910A36B541}"/>
                </a:ext>
              </a:extLst>
            </p:cNvPr>
            <p:cNvSpPr/>
            <p:nvPr/>
          </p:nvSpPr>
          <p:spPr>
            <a:xfrm>
              <a:off x="8364866" y="-2038338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9"/>
                    <a:pt x="83169" y="107156"/>
                    <a:pt x="53578" y="107156"/>
                  </a:cubicBezTo>
                  <a:cubicBezTo>
                    <a:pt x="23988" y="107156"/>
                    <a:pt x="0" y="83169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9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39491A1F-68EF-9F36-B09B-28FECB8A790D}"/>
                </a:ext>
              </a:extLst>
            </p:cNvPr>
            <p:cNvSpPr/>
            <p:nvPr/>
          </p:nvSpPr>
          <p:spPr>
            <a:xfrm>
              <a:off x="8445152" y="-1844504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9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9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3" name="Freeform: Shape 1062">
              <a:extLst>
                <a:ext uri="{FF2B5EF4-FFF2-40B4-BE49-F238E27FC236}">
                  <a16:creationId xmlns:a16="http://schemas.microsoft.com/office/drawing/2014/main" id="{67EBEB34-5249-7EAD-C508-37E2DCD86E29}"/>
                </a:ext>
              </a:extLst>
            </p:cNvPr>
            <p:cNvSpPr/>
            <p:nvPr/>
          </p:nvSpPr>
          <p:spPr>
            <a:xfrm>
              <a:off x="8572873" y="-1678064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9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9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id="{C4D18544-1C8C-644F-6DAF-AC7A6A13A03F}"/>
                </a:ext>
              </a:extLst>
            </p:cNvPr>
            <p:cNvSpPr/>
            <p:nvPr/>
          </p:nvSpPr>
          <p:spPr>
            <a:xfrm>
              <a:off x="8739322" y="-1550343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9"/>
                    <a:pt x="83169" y="107156"/>
                    <a:pt x="53578" y="107156"/>
                  </a:cubicBezTo>
                  <a:cubicBezTo>
                    <a:pt x="23988" y="107156"/>
                    <a:pt x="0" y="83169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9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id="{2E5F43DF-E8A0-1881-F404-007869EF39C2}"/>
                </a:ext>
              </a:extLst>
            </p:cNvPr>
            <p:cNvSpPr/>
            <p:nvPr/>
          </p:nvSpPr>
          <p:spPr>
            <a:xfrm>
              <a:off x="8933146" y="-1470057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8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8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id="{6BF09099-D894-1EF9-29DF-A1F85C10553A}"/>
                </a:ext>
              </a:extLst>
            </p:cNvPr>
            <p:cNvSpPr/>
            <p:nvPr/>
          </p:nvSpPr>
          <p:spPr>
            <a:xfrm>
              <a:off x="9141153" y="-1442673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8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8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id="{FD12B3D2-7567-6ECC-60E2-CA292C30D949}"/>
                </a:ext>
              </a:extLst>
            </p:cNvPr>
            <p:cNvSpPr/>
            <p:nvPr/>
          </p:nvSpPr>
          <p:spPr>
            <a:xfrm>
              <a:off x="9349160" y="-1470057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8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8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8" name="Freeform: Shape 1067">
              <a:extLst>
                <a:ext uri="{FF2B5EF4-FFF2-40B4-BE49-F238E27FC236}">
                  <a16:creationId xmlns:a16="http://schemas.microsoft.com/office/drawing/2014/main" id="{7CCE0AB5-4170-FE94-034C-9ADE0064229D}"/>
                </a:ext>
              </a:extLst>
            </p:cNvPr>
            <p:cNvSpPr/>
            <p:nvPr/>
          </p:nvSpPr>
          <p:spPr>
            <a:xfrm>
              <a:off x="9542994" y="-1550343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9"/>
                    <a:pt x="83169" y="107156"/>
                    <a:pt x="53578" y="107156"/>
                  </a:cubicBezTo>
                  <a:cubicBezTo>
                    <a:pt x="23988" y="107156"/>
                    <a:pt x="0" y="83169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9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9" name="Freeform: Shape 1068">
              <a:extLst>
                <a:ext uri="{FF2B5EF4-FFF2-40B4-BE49-F238E27FC236}">
                  <a16:creationId xmlns:a16="http://schemas.microsoft.com/office/drawing/2014/main" id="{CA1998BC-E1E8-D6E6-C436-2DE5BEF24050}"/>
                </a:ext>
              </a:extLst>
            </p:cNvPr>
            <p:cNvSpPr/>
            <p:nvPr/>
          </p:nvSpPr>
          <p:spPr>
            <a:xfrm>
              <a:off x="9709434" y="-1678064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8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8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0" name="Freeform: Shape 1069">
              <a:extLst>
                <a:ext uri="{FF2B5EF4-FFF2-40B4-BE49-F238E27FC236}">
                  <a16:creationId xmlns:a16="http://schemas.microsoft.com/office/drawing/2014/main" id="{34626023-9C34-8A2D-533E-43708F5EA5EC}"/>
                </a:ext>
              </a:extLst>
            </p:cNvPr>
            <p:cNvSpPr/>
            <p:nvPr/>
          </p:nvSpPr>
          <p:spPr>
            <a:xfrm>
              <a:off x="9837155" y="-1844504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8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8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1" name="Freeform: Shape 1070">
              <a:extLst>
                <a:ext uri="{FF2B5EF4-FFF2-40B4-BE49-F238E27FC236}">
                  <a16:creationId xmlns:a16="http://schemas.microsoft.com/office/drawing/2014/main" id="{8640D8CA-5807-396D-D302-E56D189CFA03}"/>
                </a:ext>
              </a:extLst>
            </p:cNvPr>
            <p:cNvSpPr/>
            <p:nvPr/>
          </p:nvSpPr>
          <p:spPr>
            <a:xfrm>
              <a:off x="9917441" y="-2038338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9"/>
                    <a:pt x="83168" y="107156"/>
                    <a:pt x="53578" y="107156"/>
                  </a:cubicBezTo>
                  <a:cubicBezTo>
                    <a:pt x="23988" y="107156"/>
                    <a:pt x="0" y="83169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8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2" name="Freeform: Shape 1071">
              <a:extLst>
                <a:ext uri="{FF2B5EF4-FFF2-40B4-BE49-F238E27FC236}">
                  <a16:creationId xmlns:a16="http://schemas.microsoft.com/office/drawing/2014/main" id="{09933BA1-85AE-A433-1723-7989ADE1CF71}"/>
                </a:ext>
              </a:extLst>
            </p:cNvPr>
            <p:cNvSpPr/>
            <p:nvPr/>
          </p:nvSpPr>
          <p:spPr>
            <a:xfrm>
              <a:off x="9944825" y="-2246345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8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8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3" name="Freeform: Shape 1072">
              <a:extLst>
                <a:ext uri="{FF2B5EF4-FFF2-40B4-BE49-F238E27FC236}">
                  <a16:creationId xmlns:a16="http://schemas.microsoft.com/office/drawing/2014/main" id="{A42A11EA-5641-FA67-8BAC-5095729689FB}"/>
                </a:ext>
              </a:extLst>
            </p:cNvPr>
            <p:cNvSpPr/>
            <p:nvPr/>
          </p:nvSpPr>
          <p:spPr>
            <a:xfrm>
              <a:off x="9917441" y="-2454352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8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8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4" name="Freeform: Shape 1073">
              <a:extLst>
                <a:ext uri="{FF2B5EF4-FFF2-40B4-BE49-F238E27FC236}">
                  <a16:creationId xmlns:a16="http://schemas.microsoft.com/office/drawing/2014/main" id="{F1F7191A-F57A-B0F6-5588-6C9209CECCC9}"/>
                </a:ext>
              </a:extLst>
            </p:cNvPr>
            <p:cNvSpPr/>
            <p:nvPr/>
          </p:nvSpPr>
          <p:spPr>
            <a:xfrm>
              <a:off x="9837155" y="-2648176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8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8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5" name="Freeform: Shape 1074">
              <a:extLst>
                <a:ext uri="{FF2B5EF4-FFF2-40B4-BE49-F238E27FC236}">
                  <a16:creationId xmlns:a16="http://schemas.microsoft.com/office/drawing/2014/main" id="{E6BA4B4D-593C-2CFB-0B67-7D117784E04E}"/>
                </a:ext>
              </a:extLst>
            </p:cNvPr>
            <p:cNvSpPr/>
            <p:nvPr/>
          </p:nvSpPr>
          <p:spPr>
            <a:xfrm>
              <a:off x="9709434" y="-2814625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9"/>
                    <a:pt x="83168" y="107156"/>
                    <a:pt x="53578" y="107156"/>
                  </a:cubicBezTo>
                  <a:cubicBezTo>
                    <a:pt x="23988" y="107156"/>
                    <a:pt x="0" y="83169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8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6" name="Freeform: Shape 1075">
              <a:extLst>
                <a:ext uri="{FF2B5EF4-FFF2-40B4-BE49-F238E27FC236}">
                  <a16:creationId xmlns:a16="http://schemas.microsoft.com/office/drawing/2014/main" id="{BEB530C2-8C08-D793-0FC0-9F62B109A716}"/>
                </a:ext>
              </a:extLst>
            </p:cNvPr>
            <p:cNvSpPr/>
            <p:nvPr/>
          </p:nvSpPr>
          <p:spPr>
            <a:xfrm>
              <a:off x="9542994" y="-2942346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9" y="107156"/>
                    <a:pt x="53578" y="107156"/>
                  </a:cubicBezTo>
                  <a:cubicBezTo>
                    <a:pt x="23988" y="107156"/>
                    <a:pt x="0" y="83169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9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7" name="Freeform: Shape 1076">
              <a:extLst>
                <a:ext uri="{FF2B5EF4-FFF2-40B4-BE49-F238E27FC236}">
                  <a16:creationId xmlns:a16="http://schemas.microsoft.com/office/drawing/2014/main" id="{FED337BD-51D8-6EB8-24DA-09F80D65A5D7}"/>
                </a:ext>
              </a:extLst>
            </p:cNvPr>
            <p:cNvSpPr/>
            <p:nvPr/>
          </p:nvSpPr>
          <p:spPr>
            <a:xfrm>
              <a:off x="9349160" y="-3022632"/>
              <a:ext cx="107156" cy="107156"/>
            </a:xfrm>
            <a:custGeom>
              <a:avLst/>
              <a:gdLst>
                <a:gd name="connsiteX0" fmla="*/ 107156 w 107156"/>
                <a:gd name="connsiteY0" fmla="*/ 53578 h 107156"/>
                <a:gd name="connsiteX1" fmla="*/ 53578 w 107156"/>
                <a:gd name="connsiteY1" fmla="*/ 107156 h 107156"/>
                <a:gd name="connsiteX2" fmla="*/ 0 w 107156"/>
                <a:gd name="connsiteY2" fmla="*/ 53578 h 107156"/>
                <a:gd name="connsiteX3" fmla="*/ 53578 w 107156"/>
                <a:gd name="connsiteY3" fmla="*/ 0 h 107156"/>
                <a:gd name="connsiteX4" fmla="*/ 107156 w 107156"/>
                <a:gd name="connsiteY4" fmla="*/ 53578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6" h="107156">
                  <a:moveTo>
                    <a:pt x="107156" y="53578"/>
                  </a:moveTo>
                  <a:cubicBezTo>
                    <a:pt x="107156" y="83168"/>
                    <a:pt x="83168" y="107156"/>
                    <a:pt x="53578" y="107156"/>
                  </a:cubicBezTo>
                  <a:cubicBezTo>
                    <a:pt x="23988" y="107156"/>
                    <a:pt x="0" y="83168"/>
                    <a:pt x="0" y="53578"/>
                  </a:cubicBezTo>
                  <a:cubicBezTo>
                    <a:pt x="0" y="23988"/>
                    <a:pt x="23988" y="0"/>
                    <a:pt x="53578" y="0"/>
                  </a:cubicBezTo>
                  <a:cubicBezTo>
                    <a:pt x="83168" y="0"/>
                    <a:pt x="107156" y="23988"/>
                    <a:pt x="107156" y="53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25" name="Freeform: Shape 1024">
            <a:extLst>
              <a:ext uri="{FF2B5EF4-FFF2-40B4-BE49-F238E27FC236}">
                <a16:creationId xmlns:a16="http://schemas.microsoft.com/office/drawing/2014/main" id="{3B788BB0-2AF1-622D-F58F-85881E0E0BFF}"/>
              </a:ext>
            </a:extLst>
          </p:cNvPr>
          <p:cNvSpPr/>
          <p:nvPr/>
        </p:nvSpPr>
        <p:spPr>
          <a:xfrm>
            <a:off x="10297655" y="-1583167"/>
            <a:ext cx="285740" cy="285750"/>
          </a:xfrm>
          <a:custGeom>
            <a:avLst/>
            <a:gdLst>
              <a:gd name="connsiteX0" fmla="*/ 147485 w 285740"/>
              <a:gd name="connsiteY0" fmla="*/ 285750 h 285750"/>
              <a:gd name="connsiteX1" fmla="*/ 138255 w 285740"/>
              <a:gd name="connsiteY1" fmla="*/ 285750 h 285750"/>
              <a:gd name="connsiteX2" fmla="*/ 0 w 285740"/>
              <a:gd name="connsiteY2" fmla="*/ 147485 h 285750"/>
              <a:gd name="connsiteX3" fmla="*/ 0 w 285740"/>
              <a:gd name="connsiteY3" fmla="*/ 138256 h 285750"/>
              <a:gd name="connsiteX4" fmla="*/ 138255 w 285740"/>
              <a:gd name="connsiteY4" fmla="*/ 0 h 285750"/>
              <a:gd name="connsiteX5" fmla="*/ 147485 w 285740"/>
              <a:gd name="connsiteY5" fmla="*/ 0 h 285750"/>
              <a:gd name="connsiteX6" fmla="*/ 285740 w 285740"/>
              <a:gd name="connsiteY6" fmla="*/ 138256 h 285750"/>
              <a:gd name="connsiteX7" fmla="*/ 285740 w 285740"/>
              <a:gd name="connsiteY7" fmla="*/ 147485 h 285750"/>
              <a:gd name="connsiteX8" fmla="*/ 147485 w 285740"/>
              <a:gd name="connsiteY8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740" h="285750">
                <a:moveTo>
                  <a:pt x="147485" y="285750"/>
                </a:moveTo>
                <a:lnTo>
                  <a:pt x="138255" y="285750"/>
                </a:lnTo>
                <a:cubicBezTo>
                  <a:pt x="61893" y="285750"/>
                  <a:pt x="0" y="223847"/>
                  <a:pt x="0" y="147485"/>
                </a:cubicBezTo>
                <a:lnTo>
                  <a:pt x="0" y="138256"/>
                </a:lnTo>
                <a:cubicBezTo>
                  <a:pt x="0" y="61893"/>
                  <a:pt x="61903" y="0"/>
                  <a:pt x="138255" y="0"/>
                </a:cubicBezTo>
                <a:lnTo>
                  <a:pt x="147485" y="0"/>
                </a:lnTo>
                <a:cubicBezTo>
                  <a:pt x="223847" y="0"/>
                  <a:pt x="285740" y="61903"/>
                  <a:pt x="285740" y="138256"/>
                </a:cubicBezTo>
                <a:lnTo>
                  <a:pt x="285740" y="147485"/>
                </a:lnTo>
                <a:cubicBezTo>
                  <a:pt x="285740" y="223847"/>
                  <a:pt x="223838" y="285750"/>
                  <a:pt x="147485" y="285750"/>
                </a:cubicBezTo>
                <a:close/>
              </a:path>
            </a:pathLst>
          </a:custGeom>
          <a:solidFill>
            <a:srgbClr val="E6E6E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B58F390-A7D7-94F4-95BE-94BB68F79D1F}"/>
              </a:ext>
            </a:extLst>
          </p:cNvPr>
          <p:cNvSpPr txBox="1">
            <a:spLocks/>
          </p:cNvSpPr>
          <p:nvPr/>
        </p:nvSpPr>
        <p:spPr>
          <a:xfrm>
            <a:off x="764092" y="1023019"/>
            <a:ext cx="6455578" cy="6763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6738"/>
                </a:solidFill>
                <a:latin typeface="Montserrat" panose="00000500000000000000" pitchFamily="2" charset="0"/>
              </a:rPr>
              <a:t>Learning objectives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45D8752-16BC-E53E-21E8-A537F8451997}"/>
              </a:ext>
            </a:extLst>
          </p:cNvPr>
          <p:cNvSpPr txBox="1">
            <a:spLocks/>
          </p:cNvSpPr>
          <p:nvPr/>
        </p:nvSpPr>
        <p:spPr>
          <a:xfrm>
            <a:off x="764091" y="1754546"/>
            <a:ext cx="7110667" cy="4165915"/>
          </a:xfrm>
          <a:prstGeom prst="rect">
            <a:avLst/>
          </a:prstGeom>
        </p:spPr>
        <p:txBody>
          <a:bodyPr numCol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Montserrat" panose="00000500000000000000" pitchFamily="2" charset="0"/>
              </a:rPr>
              <a:t>Understand the influence of safety incidents on the evolution of ESS system design and safety standards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Montserrat" panose="00000500000000000000" pitchFamily="2" charset="0"/>
              </a:rPr>
              <a:t>Learn how ESS vendors are approaching system safety and compliance with codes and standards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Montserrat" panose="00000500000000000000" pitchFamily="2" charset="0"/>
              </a:rPr>
              <a:t>Please ask questions as we go…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161532-B301-5944-C6B5-D50F9C5C1C23}"/>
              </a:ext>
            </a:extLst>
          </p:cNvPr>
          <p:cNvCxnSpPr>
            <a:cxnSpLocks/>
          </p:cNvCxnSpPr>
          <p:nvPr/>
        </p:nvCxnSpPr>
        <p:spPr>
          <a:xfrm flipH="1">
            <a:off x="0" y="1343462"/>
            <a:ext cx="640080" cy="0"/>
          </a:xfrm>
          <a:prstGeom prst="line">
            <a:avLst/>
          </a:prstGeom>
          <a:ln w="19050">
            <a:solidFill>
              <a:srgbClr val="05683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096F00CC-6AAC-E0C6-FF11-473EE2593B38}"/>
              </a:ext>
            </a:extLst>
          </p:cNvPr>
          <p:cNvSpPr/>
          <p:nvPr/>
        </p:nvSpPr>
        <p:spPr>
          <a:xfrm>
            <a:off x="581212" y="1251846"/>
            <a:ext cx="182880" cy="182880"/>
          </a:xfrm>
          <a:prstGeom prst="ellipse">
            <a:avLst/>
          </a:prstGeom>
          <a:solidFill>
            <a:srgbClr val="8FC8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15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9ABBE-064A-DBCC-6D09-884598C9D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in ESS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50147-A1C1-121E-8B81-99A0D9FCC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Mitigating cell-level safety issues – battery management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Influence of codes and standards on ESS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System design</a:t>
            </a:r>
          </a:p>
          <a:p>
            <a:pPr lvl="1"/>
            <a:r>
              <a:rPr lang="en-US" sz="2000" dirty="0"/>
              <a:t>Early systems</a:t>
            </a:r>
          </a:p>
          <a:p>
            <a:pPr lvl="1"/>
            <a:r>
              <a:rPr lang="en-US" sz="2000" dirty="0"/>
              <a:t>Enclosure development</a:t>
            </a:r>
          </a:p>
          <a:p>
            <a:pPr lvl="1"/>
            <a:r>
              <a:rPr lang="en-US" sz="2000" dirty="0"/>
              <a:t>Thermal management</a:t>
            </a:r>
          </a:p>
          <a:p>
            <a:pPr lvl="1"/>
            <a:r>
              <a:rPr lang="en-US" sz="2000" dirty="0"/>
              <a:t>Safety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Cell design</a:t>
            </a:r>
          </a:p>
          <a:p>
            <a:pPr lvl="1"/>
            <a:r>
              <a:rPr lang="en-US" sz="2000" dirty="0"/>
              <a:t>Chemistry</a:t>
            </a:r>
          </a:p>
          <a:p>
            <a:pPr lvl="1"/>
            <a:r>
              <a:rPr lang="en-US" sz="2000" dirty="0"/>
              <a:t>Format</a:t>
            </a:r>
          </a:p>
          <a:p>
            <a:pPr lvl="1"/>
            <a:r>
              <a:rPr lang="en-US" sz="2000" dirty="0"/>
              <a:t>Capacity</a:t>
            </a:r>
          </a:p>
        </p:txBody>
      </p:sp>
    </p:spTree>
    <p:extLst>
      <p:ext uri="{BB962C8B-B14F-4D97-AF65-F5344CB8AC3E}">
        <p14:creationId xmlns:p14="http://schemas.microsoft.com/office/powerpoint/2010/main" val="2273160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2233C5-320E-DA43-E7ED-D799BBAB9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BMS functionality and limitations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F31837-6734-1CAE-CA9B-7B77AC098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BMS functions</a:t>
            </a:r>
          </a:p>
          <a:p>
            <a:pPr lvl="1"/>
            <a:r>
              <a:rPr lang="en-US" sz="2000" dirty="0"/>
              <a:t>Verify battery operation within limits for voltage, current, and temperature</a:t>
            </a:r>
          </a:p>
          <a:p>
            <a:pPr lvl="2"/>
            <a:r>
              <a:rPr lang="en-US" sz="1600" dirty="0"/>
              <a:t>Open a current-rated switch if limits are exceeded</a:t>
            </a:r>
          </a:p>
          <a:p>
            <a:pPr lvl="1"/>
            <a:r>
              <a:rPr lang="en-US" sz="2000" dirty="0"/>
              <a:t>Report battery operating parameters to higher-level controllers</a:t>
            </a:r>
          </a:p>
          <a:p>
            <a:pPr lvl="2"/>
            <a:r>
              <a:rPr lang="en-US" sz="1600" dirty="0"/>
              <a:t>Direct measurements for V, I, and T</a:t>
            </a:r>
          </a:p>
          <a:p>
            <a:pPr lvl="2"/>
            <a:r>
              <a:rPr lang="en-US" sz="1600" dirty="0"/>
              <a:t>Calculated values for state of charge and state of health</a:t>
            </a:r>
          </a:p>
          <a:p>
            <a:pPr lvl="1"/>
            <a:r>
              <a:rPr lang="en-US" sz="2000" dirty="0"/>
              <a:t>Actively balance cell states of charge</a:t>
            </a:r>
          </a:p>
          <a:p>
            <a:pPr lvl="1"/>
            <a:r>
              <a:rPr lang="en-US" sz="2000" dirty="0"/>
              <a:t>Provide overcurrent protection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BMS limitations</a:t>
            </a:r>
          </a:p>
          <a:p>
            <a:pPr lvl="1"/>
            <a:r>
              <a:rPr lang="en-US" sz="2000" dirty="0"/>
              <a:t>No active current control</a:t>
            </a:r>
          </a:p>
          <a:p>
            <a:pPr lvl="1"/>
            <a:r>
              <a:rPr lang="en-US" sz="2000" dirty="0"/>
              <a:t>Cannot prevent internal cell failures or external failures such as arcing ground faults</a:t>
            </a:r>
          </a:p>
        </p:txBody>
      </p:sp>
    </p:spTree>
    <p:extLst>
      <p:ext uri="{BB962C8B-B14F-4D97-AF65-F5344CB8AC3E}">
        <p14:creationId xmlns:p14="http://schemas.microsoft.com/office/powerpoint/2010/main" val="1162428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Chevron 2">
            <a:extLst>
              <a:ext uri="{FF2B5EF4-FFF2-40B4-BE49-F238E27FC236}">
                <a16:creationId xmlns:a16="http://schemas.microsoft.com/office/drawing/2014/main" id="{CF98E9EF-554C-F7AA-1474-54E719EBF033}"/>
              </a:ext>
            </a:extLst>
          </p:cNvPr>
          <p:cNvSpPr/>
          <p:nvPr/>
        </p:nvSpPr>
        <p:spPr>
          <a:xfrm>
            <a:off x="543008" y="3609330"/>
            <a:ext cx="1097280" cy="700087"/>
          </a:xfrm>
          <a:prstGeom prst="chevron">
            <a:avLst>
              <a:gd name="adj" fmla="val 1635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2008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A0368EDF-9530-F71D-37F1-AB0432294963}"/>
              </a:ext>
            </a:extLst>
          </p:cNvPr>
          <p:cNvSpPr/>
          <p:nvPr/>
        </p:nvSpPr>
        <p:spPr>
          <a:xfrm>
            <a:off x="1644573" y="3609330"/>
            <a:ext cx="1097280" cy="700087"/>
          </a:xfrm>
          <a:prstGeom prst="chevron">
            <a:avLst>
              <a:gd name="adj" fmla="val 1635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ED8494EE-AF74-E185-559C-88585E88D1D2}"/>
              </a:ext>
            </a:extLst>
          </p:cNvPr>
          <p:cNvSpPr/>
          <p:nvPr/>
        </p:nvSpPr>
        <p:spPr>
          <a:xfrm>
            <a:off x="2746138" y="3609330"/>
            <a:ext cx="1097280" cy="700087"/>
          </a:xfrm>
          <a:prstGeom prst="chevron">
            <a:avLst>
              <a:gd name="adj" fmla="val 1635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2012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ECEF1B46-3EA4-7505-F714-B70B5A1B21CC}"/>
              </a:ext>
            </a:extLst>
          </p:cNvPr>
          <p:cNvSpPr/>
          <p:nvPr/>
        </p:nvSpPr>
        <p:spPr>
          <a:xfrm>
            <a:off x="3847703" y="3609330"/>
            <a:ext cx="1097280" cy="700087"/>
          </a:xfrm>
          <a:prstGeom prst="chevron">
            <a:avLst>
              <a:gd name="adj" fmla="val 1635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2014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969C0B8F-2322-E937-A229-A160D95D380C}"/>
              </a:ext>
            </a:extLst>
          </p:cNvPr>
          <p:cNvSpPr/>
          <p:nvPr/>
        </p:nvSpPr>
        <p:spPr>
          <a:xfrm>
            <a:off x="4949268" y="3609330"/>
            <a:ext cx="1097280" cy="700087"/>
          </a:xfrm>
          <a:prstGeom prst="chevron">
            <a:avLst>
              <a:gd name="adj" fmla="val 1635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2016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D10BFEF8-9B9A-DB04-C9FB-81357324AA93}"/>
              </a:ext>
            </a:extLst>
          </p:cNvPr>
          <p:cNvSpPr/>
          <p:nvPr/>
        </p:nvSpPr>
        <p:spPr>
          <a:xfrm>
            <a:off x="6050833" y="3609330"/>
            <a:ext cx="1097280" cy="700087"/>
          </a:xfrm>
          <a:prstGeom prst="chevron">
            <a:avLst>
              <a:gd name="adj" fmla="val 1635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2018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247F5C75-577E-1317-9705-B43BE0885AA8}"/>
              </a:ext>
            </a:extLst>
          </p:cNvPr>
          <p:cNvSpPr/>
          <p:nvPr/>
        </p:nvSpPr>
        <p:spPr>
          <a:xfrm>
            <a:off x="7152398" y="3609330"/>
            <a:ext cx="1097280" cy="700087"/>
          </a:xfrm>
          <a:prstGeom prst="chevron">
            <a:avLst>
              <a:gd name="adj" fmla="val 1635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2020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F9C37F5A-3F5C-8C03-283F-C556963BC1AB}"/>
              </a:ext>
            </a:extLst>
          </p:cNvPr>
          <p:cNvSpPr/>
          <p:nvPr/>
        </p:nvSpPr>
        <p:spPr>
          <a:xfrm>
            <a:off x="8253963" y="3609330"/>
            <a:ext cx="1097280" cy="700087"/>
          </a:xfrm>
          <a:prstGeom prst="chevron">
            <a:avLst>
              <a:gd name="adj" fmla="val 1635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2022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5D2CB006-1CB5-258F-ADFB-62431C98096D}"/>
              </a:ext>
            </a:extLst>
          </p:cNvPr>
          <p:cNvSpPr/>
          <p:nvPr/>
        </p:nvSpPr>
        <p:spPr>
          <a:xfrm>
            <a:off x="9355528" y="3609330"/>
            <a:ext cx="1097280" cy="700087"/>
          </a:xfrm>
          <a:prstGeom prst="chevron">
            <a:avLst>
              <a:gd name="adj" fmla="val 1635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2024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ABABF3C1-B09B-4AD2-3E2E-1AA6D36413A1}"/>
              </a:ext>
            </a:extLst>
          </p:cNvPr>
          <p:cNvSpPr/>
          <p:nvPr/>
        </p:nvSpPr>
        <p:spPr>
          <a:xfrm>
            <a:off x="10457095" y="3609330"/>
            <a:ext cx="1097280" cy="700087"/>
          </a:xfrm>
          <a:prstGeom prst="chevron">
            <a:avLst>
              <a:gd name="adj" fmla="val 1635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2026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E47316-345C-BE03-B35F-26735BDADE44}"/>
              </a:ext>
            </a:extLst>
          </p:cNvPr>
          <p:cNvSpPr txBox="1"/>
          <p:nvPr/>
        </p:nvSpPr>
        <p:spPr>
          <a:xfrm>
            <a:off x="543008" y="4501129"/>
            <a:ext cx="119263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First Li-ion</a:t>
            </a:r>
            <a:br>
              <a:rPr lang="en-US" b="1" dirty="0">
                <a:latin typeface="Arial"/>
                <a:cs typeface="Arial"/>
              </a:rPr>
            </a:br>
            <a:r>
              <a:rPr lang="en-US" b="1" dirty="0">
                <a:latin typeface="Arial"/>
                <a:cs typeface="Arial"/>
              </a:rPr>
              <a:t>container</a:t>
            </a:r>
            <a:br>
              <a:rPr lang="en-US" b="1" dirty="0">
                <a:latin typeface="Arial"/>
                <a:cs typeface="Arial"/>
              </a:rPr>
            </a:br>
            <a:r>
              <a:rPr lang="en-US" b="1" dirty="0">
                <a:latin typeface="Arial"/>
                <a:cs typeface="Arial"/>
              </a:rPr>
              <a:t>system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4B47E7-9999-4E17-8DB1-87EB83B88253}"/>
              </a:ext>
            </a:extLst>
          </p:cNvPr>
          <p:cNvSpPr txBox="1"/>
          <p:nvPr/>
        </p:nvSpPr>
        <p:spPr>
          <a:xfrm>
            <a:off x="6003156" y="4501128"/>
            <a:ext cx="107721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S. Korean</a:t>
            </a:r>
            <a:br>
              <a:rPr lang="en-US" b="1" dirty="0">
                <a:latin typeface="Arial"/>
                <a:cs typeface="Arial"/>
              </a:rPr>
            </a:br>
            <a:r>
              <a:rPr lang="en-US" b="1" dirty="0">
                <a:latin typeface="Arial"/>
                <a:cs typeface="Arial"/>
              </a:rPr>
              <a:t>fires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E84DCB-2F50-9173-E91C-E0B8BC9607F0}"/>
              </a:ext>
            </a:extLst>
          </p:cNvPr>
          <p:cNvSpPr txBox="1"/>
          <p:nvPr/>
        </p:nvSpPr>
        <p:spPr>
          <a:xfrm>
            <a:off x="6624160" y="5219832"/>
            <a:ext cx="110286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McMicken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43AEB4-9722-2672-2B9C-BA875BA1B6C2}"/>
              </a:ext>
            </a:extLst>
          </p:cNvPr>
          <p:cNvSpPr txBox="1"/>
          <p:nvPr/>
        </p:nvSpPr>
        <p:spPr>
          <a:xfrm>
            <a:off x="8878838" y="4501128"/>
            <a:ext cx="94481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NY State</a:t>
            </a:r>
            <a:br>
              <a:rPr lang="en-US" b="1" dirty="0">
                <a:latin typeface="Arial"/>
                <a:cs typeface="Arial"/>
              </a:rPr>
            </a:br>
            <a:r>
              <a:rPr lang="en-US" b="1" dirty="0">
                <a:latin typeface="Arial"/>
                <a:cs typeface="Arial"/>
              </a:rPr>
              <a:t>fires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FD1188-E126-C79F-55E7-CCFE41B48677}"/>
              </a:ext>
            </a:extLst>
          </p:cNvPr>
          <p:cNvSpPr txBox="1"/>
          <p:nvPr/>
        </p:nvSpPr>
        <p:spPr>
          <a:xfrm>
            <a:off x="9689537" y="5219831"/>
            <a:ext cx="155170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Moss Landing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C5C2B3-2920-5340-46CF-456AFBABC6B4}"/>
              </a:ext>
            </a:extLst>
          </p:cNvPr>
          <p:cNvSpPr txBox="1"/>
          <p:nvPr/>
        </p:nvSpPr>
        <p:spPr>
          <a:xfrm>
            <a:off x="2832964" y="4501128"/>
            <a:ext cx="1192634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Kahuku</a:t>
            </a:r>
            <a:br>
              <a:rPr lang="en-US" b="1" dirty="0">
                <a:latin typeface="Arial"/>
                <a:cs typeface="Arial"/>
              </a:rPr>
            </a:br>
            <a:r>
              <a:rPr lang="en-US" b="1" dirty="0">
                <a:latin typeface="Arial"/>
                <a:cs typeface="Arial"/>
              </a:rPr>
              <a:t>First major</a:t>
            </a:r>
            <a:br>
              <a:rPr lang="en-US" b="1" dirty="0">
                <a:latin typeface="Arial"/>
                <a:cs typeface="Arial"/>
              </a:rPr>
            </a:br>
            <a:r>
              <a:rPr lang="en-US" b="1" dirty="0">
                <a:latin typeface="Arial"/>
                <a:cs typeface="Arial"/>
              </a:rPr>
              <a:t>ESS fire</a:t>
            </a:r>
            <a:br>
              <a:rPr lang="en-US" b="1" dirty="0">
                <a:latin typeface="Arial"/>
                <a:cs typeface="Arial"/>
              </a:rPr>
            </a:br>
            <a:r>
              <a:rPr lang="en-US" b="1" dirty="0">
                <a:latin typeface="Arial"/>
                <a:cs typeface="Arial"/>
              </a:rPr>
              <a:t>(lead-acid)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46D69A-78A3-B82D-4E70-D4AE174A3F62}"/>
              </a:ext>
            </a:extLst>
          </p:cNvPr>
          <p:cNvSpPr txBox="1"/>
          <p:nvPr/>
        </p:nvSpPr>
        <p:spPr>
          <a:xfrm>
            <a:off x="543008" y="485189"/>
            <a:ext cx="88069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UL 1642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AFB88E-65C0-EDDE-9A02-806967877D98}"/>
              </a:ext>
            </a:extLst>
          </p:cNvPr>
          <p:cNvSpPr txBox="1"/>
          <p:nvPr/>
        </p:nvSpPr>
        <p:spPr>
          <a:xfrm>
            <a:off x="3680281" y="889184"/>
            <a:ext cx="143212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UL 1973 Ed.1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3222AB-2164-49EC-30B4-B804DCCCB494}"/>
              </a:ext>
            </a:extLst>
          </p:cNvPr>
          <p:cNvSpPr txBox="1"/>
          <p:nvPr/>
        </p:nvSpPr>
        <p:spPr>
          <a:xfrm>
            <a:off x="4845743" y="1293181"/>
            <a:ext cx="143212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UL 9540 Ed.1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4A23B9-0A80-749C-BEA8-9367A58A0BD9}"/>
              </a:ext>
            </a:extLst>
          </p:cNvPr>
          <p:cNvSpPr txBox="1"/>
          <p:nvPr/>
        </p:nvSpPr>
        <p:spPr>
          <a:xfrm>
            <a:off x="5597681" y="1697177"/>
            <a:ext cx="235968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UL 9540A Ed.1, 2, 3, 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F0538D-0B2C-46CB-8A1C-4BC35507EA2D}"/>
              </a:ext>
            </a:extLst>
          </p:cNvPr>
          <p:cNvSpPr txBox="1"/>
          <p:nvPr/>
        </p:nvSpPr>
        <p:spPr>
          <a:xfrm>
            <a:off x="7335402" y="2751177"/>
            <a:ext cx="105150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NFPA 855</a:t>
            </a:r>
            <a:br>
              <a:rPr lang="en-US" b="1" dirty="0">
                <a:latin typeface="Arial"/>
                <a:cs typeface="Arial"/>
              </a:rPr>
            </a:br>
            <a:r>
              <a:rPr lang="en-US" b="1" dirty="0">
                <a:latin typeface="Arial"/>
                <a:cs typeface="Arial"/>
              </a:rPr>
              <a:t>2020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B31CE9-57B9-B12D-A26C-FFFE46B09614}"/>
              </a:ext>
            </a:extLst>
          </p:cNvPr>
          <p:cNvSpPr txBox="1"/>
          <p:nvPr/>
        </p:nvSpPr>
        <p:spPr>
          <a:xfrm>
            <a:off x="6112160" y="889184"/>
            <a:ext cx="48731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Ed.2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BF0030-97A9-6CD5-670B-BF98A020EAF4}"/>
              </a:ext>
            </a:extLst>
          </p:cNvPr>
          <p:cNvSpPr txBox="1"/>
          <p:nvPr/>
        </p:nvSpPr>
        <p:spPr>
          <a:xfrm>
            <a:off x="8443626" y="889184"/>
            <a:ext cx="48731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Ed.3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EB2612-3151-1BBA-300F-62341A4F6629}"/>
              </a:ext>
            </a:extLst>
          </p:cNvPr>
          <p:cNvSpPr txBox="1"/>
          <p:nvPr/>
        </p:nvSpPr>
        <p:spPr>
          <a:xfrm>
            <a:off x="7430209" y="1293181"/>
            <a:ext cx="48731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Ed.2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153CFE-BE4A-0D4C-597E-E59293D7709C}"/>
              </a:ext>
            </a:extLst>
          </p:cNvPr>
          <p:cNvSpPr txBox="1"/>
          <p:nvPr/>
        </p:nvSpPr>
        <p:spPr>
          <a:xfrm>
            <a:off x="8930939" y="1293181"/>
            <a:ext cx="48731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Ed.3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2EFF5D-F414-5981-4A69-64D077A49B1A}"/>
              </a:ext>
            </a:extLst>
          </p:cNvPr>
          <p:cNvSpPr txBox="1"/>
          <p:nvPr/>
        </p:nvSpPr>
        <p:spPr>
          <a:xfrm>
            <a:off x="9823648" y="1697177"/>
            <a:ext cx="48731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Ed.5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5ABAD08-8369-5E78-EEAC-01F9F7B3EB98}"/>
              </a:ext>
            </a:extLst>
          </p:cNvPr>
          <p:cNvSpPr txBox="1"/>
          <p:nvPr/>
        </p:nvSpPr>
        <p:spPr>
          <a:xfrm>
            <a:off x="9107586" y="3028176"/>
            <a:ext cx="5129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2023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6593640-7D9F-9ADB-0FAF-805825EB26BC}"/>
              </a:ext>
            </a:extLst>
          </p:cNvPr>
          <p:cNvSpPr txBox="1"/>
          <p:nvPr/>
        </p:nvSpPr>
        <p:spPr>
          <a:xfrm>
            <a:off x="10627425" y="3028176"/>
            <a:ext cx="5129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2026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7A3CBEE-B382-2048-A582-E0A7B5C385CD}"/>
              </a:ext>
            </a:extLst>
          </p:cNvPr>
          <p:cNvCxnSpPr>
            <a:stCxn id="20" idx="3"/>
            <a:endCxn id="24" idx="1"/>
          </p:cNvCxnSpPr>
          <p:nvPr/>
        </p:nvCxnSpPr>
        <p:spPr>
          <a:xfrm>
            <a:off x="5112404" y="1027684"/>
            <a:ext cx="999756" cy="0"/>
          </a:xfrm>
          <a:prstGeom prst="straightConnector1">
            <a:avLst/>
          </a:prstGeom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775A28D-8CE8-D91A-4493-A64BC3DF7581}"/>
              </a:ext>
            </a:extLst>
          </p:cNvPr>
          <p:cNvCxnSpPr>
            <a:cxnSpLocks/>
            <a:stCxn id="24" idx="3"/>
            <a:endCxn id="25" idx="1"/>
          </p:cNvCxnSpPr>
          <p:nvPr/>
        </p:nvCxnSpPr>
        <p:spPr>
          <a:xfrm>
            <a:off x="6599473" y="1027684"/>
            <a:ext cx="1844153" cy="0"/>
          </a:xfrm>
          <a:prstGeom prst="straightConnector1">
            <a:avLst/>
          </a:prstGeom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951E658-2CC4-FAB9-A0D3-BF504E0EB626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1423698" y="623689"/>
            <a:ext cx="4932118" cy="0"/>
          </a:xfrm>
          <a:prstGeom prst="straightConnector1">
            <a:avLst/>
          </a:prstGeom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18E5D62-7706-1241-32B5-4A6BCED36AD3}"/>
              </a:ext>
            </a:extLst>
          </p:cNvPr>
          <p:cNvCxnSpPr>
            <a:cxnSpLocks/>
          </p:cNvCxnSpPr>
          <p:nvPr/>
        </p:nvCxnSpPr>
        <p:spPr>
          <a:xfrm>
            <a:off x="6355816" y="623688"/>
            <a:ext cx="2331466" cy="0"/>
          </a:xfrm>
          <a:prstGeom prst="straightConnector1">
            <a:avLst/>
          </a:prstGeom>
          <a:ln w="25400" cap="flat" cmpd="sng" algn="ctr">
            <a:solidFill>
              <a:schemeClr val="accent6"/>
            </a:solidFill>
            <a:prstDash val="dash"/>
            <a:round/>
            <a:headEnd type="none" w="med" len="med"/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F41C5C9-3454-DC97-E4EB-D91E83CE5906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8930939" y="1027684"/>
            <a:ext cx="2623436" cy="0"/>
          </a:xfrm>
          <a:prstGeom prst="straightConnector1">
            <a:avLst/>
          </a:prstGeom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E1A5B94-B4FC-7DFF-0953-423A0A522FBC}"/>
              </a:ext>
            </a:extLst>
          </p:cNvPr>
          <p:cNvCxnSpPr>
            <a:cxnSpLocks/>
            <a:stCxn id="21" idx="3"/>
            <a:endCxn id="26" idx="1"/>
          </p:cNvCxnSpPr>
          <p:nvPr/>
        </p:nvCxnSpPr>
        <p:spPr>
          <a:xfrm>
            <a:off x="6277866" y="1431681"/>
            <a:ext cx="1152343" cy="0"/>
          </a:xfrm>
          <a:prstGeom prst="straightConnector1">
            <a:avLst/>
          </a:prstGeom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F748E40-2C4E-20E4-B844-D68AB7473B6E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7943748" y="1431680"/>
            <a:ext cx="987191" cy="1"/>
          </a:xfrm>
          <a:prstGeom prst="straightConnector1">
            <a:avLst/>
          </a:prstGeom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FA7FA25-C8F1-2BDA-252B-24CAA01173CF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7957366" y="1835677"/>
            <a:ext cx="1732171" cy="0"/>
          </a:xfrm>
          <a:prstGeom prst="straightConnector1">
            <a:avLst/>
          </a:prstGeom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1B677EF-1097-52D6-694F-BBC339D550EC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7943748" y="3166676"/>
            <a:ext cx="1163838" cy="0"/>
          </a:xfrm>
          <a:prstGeom prst="straightConnector1">
            <a:avLst/>
          </a:prstGeom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378C1A1-E545-5642-B099-F1310ECFB915}"/>
              </a:ext>
            </a:extLst>
          </p:cNvPr>
          <p:cNvCxnSpPr>
            <a:cxnSpLocks/>
            <a:stCxn id="29" idx="3"/>
            <a:endCxn id="30" idx="1"/>
          </p:cNvCxnSpPr>
          <p:nvPr/>
        </p:nvCxnSpPr>
        <p:spPr>
          <a:xfrm>
            <a:off x="9620547" y="3166676"/>
            <a:ext cx="1006878" cy="0"/>
          </a:xfrm>
          <a:prstGeom prst="straightConnector1">
            <a:avLst/>
          </a:prstGeom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734F39A-E0BD-5341-A444-C0980506066A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9418252" y="1431681"/>
            <a:ext cx="2136123" cy="0"/>
          </a:xfrm>
          <a:prstGeom prst="straightConnector1">
            <a:avLst/>
          </a:prstGeom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3758DC4-B745-A584-FF01-5A8F303159BF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10310961" y="1835677"/>
            <a:ext cx="438815" cy="0"/>
          </a:xfrm>
          <a:prstGeom prst="straightConnector1">
            <a:avLst/>
          </a:prstGeom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A99FB4F-5799-1B18-C81F-2B0EED483654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11140386" y="3166675"/>
            <a:ext cx="413989" cy="1"/>
          </a:xfrm>
          <a:prstGeom prst="straightConnector1">
            <a:avLst/>
          </a:prstGeom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A972D492-23C9-14FF-E364-E4C2AA1AFFC3}"/>
              </a:ext>
            </a:extLst>
          </p:cNvPr>
          <p:cNvSpPr txBox="1"/>
          <p:nvPr/>
        </p:nvSpPr>
        <p:spPr>
          <a:xfrm>
            <a:off x="5586407" y="2120665"/>
            <a:ext cx="176106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NFPA 70 Art.706</a:t>
            </a:r>
            <a:br>
              <a:rPr lang="en-US" b="1" dirty="0">
                <a:latin typeface="Arial"/>
                <a:cs typeface="Arial"/>
              </a:rPr>
            </a:br>
            <a:r>
              <a:rPr lang="en-US" b="1" dirty="0">
                <a:latin typeface="Arial"/>
                <a:cs typeface="Arial"/>
              </a:rPr>
              <a:t>2017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AB6A15D-7989-69DC-4334-65CC0CF746D6}"/>
              </a:ext>
            </a:extLst>
          </p:cNvPr>
          <p:cNvSpPr txBox="1"/>
          <p:nvPr/>
        </p:nvSpPr>
        <p:spPr>
          <a:xfrm>
            <a:off x="7335402" y="2386165"/>
            <a:ext cx="5129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2020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C8B6438-9C65-E906-B4F4-32D2AFEFECE7}"/>
              </a:ext>
            </a:extLst>
          </p:cNvPr>
          <p:cNvSpPr txBox="1"/>
          <p:nvPr/>
        </p:nvSpPr>
        <p:spPr>
          <a:xfrm>
            <a:off x="9065719" y="2397664"/>
            <a:ext cx="5129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2023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8CCBF7C-2DE3-A8E3-AAD8-751775D2B959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6112160" y="2524665"/>
            <a:ext cx="1223242" cy="0"/>
          </a:xfrm>
          <a:prstGeom prst="straightConnector1">
            <a:avLst/>
          </a:prstGeom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9C79237-587A-445E-A46A-E0D2863D0261}"/>
              </a:ext>
            </a:extLst>
          </p:cNvPr>
          <p:cNvCxnSpPr>
            <a:cxnSpLocks/>
            <a:stCxn id="45" idx="3"/>
            <a:endCxn id="46" idx="1"/>
          </p:cNvCxnSpPr>
          <p:nvPr/>
        </p:nvCxnSpPr>
        <p:spPr>
          <a:xfrm>
            <a:off x="7848363" y="2524665"/>
            <a:ext cx="1217356" cy="11499"/>
          </a:xfrm>
          <a:prstGeom prst="straightConnector1">
            <a:avLst/>
          </a:prstGeom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B021DEB-6D28-2B04-66C7-ED23AF16C2C6}"/>
              </a:ext>
            </a:extLst>
          </p:cNvPr>
          <p:cNvCxnSpPr>
            <a:cxnSpLocks/>
            <a:stCxn id="46" idx="3"/>
            <a:endCxn id="50" idx="1"/>
          </p:cNvCxnSpPr>
          <p:nvPr/>
        </p:nvCxnSpPr>
        <p:spPr>
          <a:xfrm flipV="1">
            <a:off x="9578680" y="2524665"/>
            <a:ext cx="1048745" cy="11499"/>
          </a:xfrm>
          <a:prstGeom prst="straightConnector1">
            <a:avLst/>
          </a:prstGeom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824B855-83C3-D963-E4AD-55205F18F223}"/>
              </a:ext>
            </a:extLst>
          </p:cNvPr>
          <p:cNvSpPr txBox="1"/>
          <p:nvPr/>
        </p:nvSpPr>
        <p:spPr>
          <a:xfrm>
            <a:off x="10627425" y="2386165"/>
            <a:ext cx="5129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2026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AF03B48-0295-F03E-3B12-9F8116434304}"/>
              </a:ext>
            </a:extLst>
          </p:cNvPr>
          <p:cNvCxnSpPr>
            <a:cxnSpLocks/>
            <a:stCxn id="50" idx="3"/>
          </p:cNvCxnSpPr>
          <p:nvPr/>
        </p:nvCxnSpPr>
        <p:spPr>
          <a:xfrm flipV="1">
            <a:off x="11140386" y="2524664"/>
            <a:ext cx="413989" cy="1"/>
          </a:xfrm>
          <a:prstGeom prst="straightConnector1">
            <a:avLst/>
          </a:prstGeom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57279623-3E53-3573-96E5-F009B6F0B6FB}"/>
              </a:ext>
            </a:extLst>
          </p:cNvPr>
          <p:cNvSpPr txBox="1"/>
          <p:nvPr/>
        </p:nvSpPr>
        <p:spPr>
          <a:xfrm>
            <a:off x="10798274" y="1695423"/>
            <a:ext cx="48731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Ed.6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8C899BF-A9E6-1A3A-24F3-5CFC2AC85EB9}"/>
              </a:ext>
            </a:extLst>
          </p:cNvPr>
          <p:cNvCxnSpPr>
            <a:cxnSpLocks/>
            <a:stCxn id="54" idx="3"/>
          </p:cNvCxnSpPr>
          <p:nvPr/>
        </p:nvCxnSpPr>
        <p:spPr>
          <a:xfrm flipV="1">
            <a:off x="11285587" y="1833922"/>
            <a:ext cx="268788" cy="1"/>
          </a:xfrm>
          <a:prstGeom prst="straightConnector1">
            <a:avLst/>
          </a:prstGeom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529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95049-D0FF-AA2A-59D2-06C7FF433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Grandfathering or retroactivity?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45C53-1868-10D4-886D-0D0504190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happens with existing ESS as codes and standards are constantly changing?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NFPA 855 does not apply to ESS that existed or were approved for construction or installation prior to the effective date of the standard</a:t>
            </a:r>
          </a:p>
          <a:p>
            <a:r>
              <a:rPr lang="en-US" b="1" dirty="0">
                <a:solidFill>
                  <a:schemeClr val="accent6"/>
                </a:solidFill>
              </a:rPr>
              <a:t>HOWEVER,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authority having jurisdiction (AHJ) can require a site-specific hazard mitigation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the AHJ determines that an unacceptable degree of risk exists, they can apply any portion of the standard retroactively</a:t>
            </a:r>
          </a:p>
        </p:txBody>
      </p:sp>
    </p:spTree>
    <p:extLst>
      <p:ext uri="{BB962C8B-B14F-4D97-AF65-F5344CB8AC3E}">
        <p14:creationId xmlns:p14="http://schemas.microsoft.com/office/powerpoint/2010/main" val="4043500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9198C5-5897-3608-65F7-5709C5260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systems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D18941-CBB5-D853-C094-2A6856D92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6473"/>
            <a:ext cx="7131518" cy="470712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Covering the period 2008 to around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Systems were mainly walk-in ISO containers </a:t>
            </a:r>
            <a:br>
              <a:rPr lang="en-US" sz="2400" dirty="0"/>
            </a:br>
            <a:r>
              <a:rPr lang="en-US" sz="2400" dirty="0"/>
              <a:t>(many 53-foot) and building-based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A123 Systems had early success with LFP; </a:t>
            </a:r>
            <a:br>
              <a:rPr lang="en-US" sz="2400" dirty="0"/>
            </a:br>
            <a:r>
              <a:rPr lang="en-US" sz="2400" dirty="0"/>
              <a:t>others used NCA or NMC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Fire suppression was standard</a:t>
            </a:r>
          </a:p>
          <a:p>
            <a:pPr lvl="1"/>
            <a:r>
              <a:rPr lang="en-US" sz="2000" dirty="0"/>
              <a:t>Sprinklers in buildings</a:t>
            </a:r>
          </a:p>
          <a:p>
            <a:pPr lvl="1"/>
            <a:r>
              <a:rPr lang="en-US" sz="2000" dirty="0"/>
              <a:t>Clean agents or aerosols in containers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505165-7E2E-64D1-E3F8-B6AAD2F656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3054" y="881537"/>
            <a:ext cx="3564672" cy="2673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26A018-93C8-FF47-B730-282D138D78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3054" y="3555042"/>
            <a:ext cx="3564672" cy="23764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557529-91D2-F4D9-3922-9ED36D99ADE3}"/>
              </a:ext>
            </a:extLst>
          </p:cNvPr>
          <p:cNvSpPr txBox="1"/>
          <p:nvPr/>
        </p:nvSpPr>
        <p:spPr>
          <a:xfrm>
            <a:off x="8355953" y="5908216"/>
            <a:ext cx="3378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BELCO, Bermuda and Moss Landing, CA</a:t>
            </a:r>
          </a:p>
        </p:txBody>
      </p:sp>
    </p:spTree>
    <p:extLst>
      <p:ext uri="{BB962C8B-B14F-4D97-AF65-F5344CB8AC3E}">
        <p14:creationId xmlns:p14="http://schemas.microsoft.com/office/powerpoint/2010/main" val="2519265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6E46AC-4DEE-4751-05C3-842BE3797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54A951-EE06-35F9-FA63-E0C6E6081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Building-based systems no longer in </a:t>
            </a:r>
            <a:br>
              <a:rPr lang="en-US" sz="2400" dirty="0"/>
            </a:br>
            <a:r>
              <a:rPr lang="en-US" sz="2400" dirty="0"/>
              <a:t>fashion</a:t>
            </a:r>
          </a:p>
          <a:p>
            <a:pPr lvl="1"/>
            <a:r>
              <a:rPr lang="en-US" sz="2000" dirty="0"/>
              <a:t>Prominent fires at Gateway and </a:t>
            </a:r>
            <a:br>
              <a:rPr lang="en-US" sz="2000" dirty="0"/>
            </a:br>
            <a:r>
              <a:rPr lang="en-US" sz="2000" dirty="0"/>
              <a:t>Moss Landing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Containers shifted to outside access</a:t>
            </a:r>
            <a:br>
              <a:rPr lang="en-US" sz="2400" dirty="0"/>
            </a:br>
            <a:r>
              <a:rPr lang="en-US" sz="2400" dirty="0"/>
              <a:t>(both sides)</a:t>
            </a:r>
          </a:p>
          <a:p>
            <a:pPr lvl="1"/>
            <a:r>
              <a:rPr lang="en-US" sz="2000" dirty="0"/>
              <a:t>Higher energy</a:t>
            </a:r>
          </a:p>
          <a:p>
            <a:pPr lvl="1"/>
            <a:r>
              <a:rPr lang="en-US" sz="2000" dirty="0"/>
              <a:t>Less stringent code requirements for non-walk-in units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NMC chemistry yielded to LFP</a:t>
            </a:r>
          </a:p>
          <a:p>
            <a:pPr lvl="1"/>
            <a:r>
              <a:rPr lang="en-US" sz="2000" dirty="0"/>
              <a:t>Less expensive and improved safety</a:t>
            </a:r>
          </a:p>
          <a:p>
            <a:pPr lvl="1"/>
            <a:r>
              <a:rPr lang="en-US" sz="2000" dirty="0"/>
              <a:t>But not as easy to manage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Cell formats changed from cylindrical </a:t>
            </a:r>
            <a:br>
              <a:rPr lang="en-US" sz="2400" dirty="0"/>
            </a:br>
            <a:r>
              <a:rPr lang="en-US" sz="2400" dirty="0"/>
              <a:t>and pouch to prismatic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2C6319-A6D0-56C9-CA58-F1D8F9163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726" y="641895"/>
            <a:ext cx="4842993" cy="2727890"/>
          </a:xfrm>
          <a:prstGeom prst="rect">
            <a:avLst/>
          </a:prstGeom>
        </p:spPr>
      </p:pic>
      <p:pic>
        <p:nvPicPr>
          <p:cNvPr id="4" name="Picture 3" descr="Lithium Cells: differences, uses and how to choose the best ones">
            <a:extLst>
              <a:ext uri="{FF2B5EF4-FFF2-40B4-BE49-F238E27FC236}">
                <a16:creationId xmlns:a16="http://schemas.microsoft.com/office/drawing/2014/main" id="{3982A344-BCFC-0D22-3C91-75B4451FC1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3903" y="4025827"/>
            <a:ext cx="3552816" cy="19984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9BFC04-2679-C416-2D6F-94E9560212AE}"/>
              </a:ext>
            </a:extLst>
          </p:cNvPr>
          <p:cNvSpPr txBox="1"/>
          <p:nvPr/>
        </p:nvSpPr>
        <p:spPr>
          <a:xfrm>
            <a:off x="7466799" y="5562621"/>
            <a:ext cx="1506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Source: Marco Righi</a:t>
            </a:r>
            <a:br>
              <a:rPr lang="en-US" sz="1200" dirty="0"/>
            </a:br>
            <a:r>
              <a:rPr lang="en-US" sz="1200" dirty="0"/>
              <a:t>LinkedIn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444BF2-4635-7826-244F-28776B1B7DE2}"/>
              </a:ext>
            </a:extLst>
          </p:cNvPr>
          <p:cNvSpPr txBox="1"/>
          <p:nvPr/>
        </p:nvSpPr>
        <p:spPr>
          <a:xfrm>
            <a:off x="10475588" y="3379404"/>
            <a:ext cx="1321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Escondido, CA</a:t>
            </a:r>
          </a:p>
        </p:txBody>
      </p:sp>
    </p:spTree>
    <p:extLst>
      <p:ext uri="{BB962C8B-B14F-4D97-AF65-F5344CB8AC3E}">
        <p14:creationId xmlns:p14="http://schemas.microsoft.com/office/powerpoint/2010/main" val="2201603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9844D8B7C1344AA80F225EEF3DEF55" ma:contentTypeVersion="20" ma:contentTypeDescription="Create a new document." ma:contentTypeScope="" ma:versionID="5b16897b2193c3856664598ce821dd74">
  <xsd:schema xmlns:xsd="http://www.w3.org/2001/XMLSchema" xmlns:xs="http://www.w3.org/2001/XMLSchema" xmlns:p="http://schemas.microsoft.com/office/2006/metadata/properties" xmlns:ns2="75840078-9fd9-4aaf-8eaa-b6b5b7eaf4c1" xmlns:ns3="f3af843f-8e47-4ce5-85fb-7ee2c59ad9bb" targetNamespace="http://schemas.microsoft.com/office/2006/metadata/properties" ma:root="true" ma:fieldsID="01a839e4f29005cb6bb3f8d0898b952a" ns2:_="" ns3:_="">
    <xsd:import namespace="75840078-9fd9-4aaf-8eaa-b6b5b7eaf4c1"/>
    <xsd:import namespace="f3af843f-8e47-4ce5-85fb-7ee2c59ad9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Projects" minOccurs="0"/>
                <xsd:element ref="ns2:Closeout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BillingMetadata" minOccurs="0"/>
                <xsd:element ref="ns2:Siz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840078-9fd9-4aaf-8eaa-b6b5b7eaf4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Projects" ma:index="10" nillable="true" ma:displayName="Projects" ma:format="Dropdown" ma:internalName="Projects">
      <xsd:simpleType>
        <xsd:restriction base="dms:Text">
          <xsd:maxLength value="255"/>
        </xsd:restriction>
      </xsd:simpleType>
    </xsd:element>
    <xsd:element name="Closeout" ma:index="11" nillable="true" ma:displayName="Closeout" ma:format="DateOnly" ma:internalName="Closeout">
      <xsd:simpleType>
        <xsd:restriction base="dms:DateTim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e9a0c85-7947-4de8-8007-231928f828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  <xsd:element name="Size" ma:index="26" nillable="true" ma:displayName="Size" ma:format="Dropdown" ma:internalName="Siz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af843f-8e47-4ce5-85fb-7ee2c59ad9b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dfc7748-aa2f-4455-8492-6cc132d76f36}" ma:internalName="TaxCatchAll" ma:showField="CatchAllData" ma:web="f3af843f-8e47-4ce5-85fb-7ee2c59ad9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af843f-8e47-4ce5-85fb-7ee2c59ad9bb" xsi:nil="true"/>
    <lcf76f155ced4ddcb4097134ff3c332f xmlns="75840078-9fd9-4aaf-8eaa-b6b5b7eaf4c1">
      <Terms xmlns="http://schemas.microsoft.com/office/infopath/2007/PartnerControls"/>
    </lcf76f155ced4ddcb4097134ff3c332f>
    <Projects xmlns="75840078-9fd9-4aaf-8eaa-b6b5b7eaf4c1" xsi:nil="true"/>
    <Closeout xmlns="75840078-9fd9-4aaf-8eaa-b6b5b7eaf4c1" xsi:nil="true"/>
    <Size xmlns="75840078-9fd9-4aaf-8eaa-b6b5b7eaf4c1" xsi:nil="true"/>
  </documentManagement>
</p:properties>
</file>

<file path=customXml/itemProps1.xml><?xml version="1.0" encoding="utf-8"?>
<ds:datastoreItem xmlns:ds="http://schemas.openxmlformats.org/officeDocument/2006/customXml" ds:itemID="{2E698C2F-C906-478B-A221-09ACB5F11D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A4A37F-4927-4106-90ED-B6A87CC366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840078-9fd9-4aaf-8eaa-b6b5b7eaf4c1"/>
    <ds:schemaRef ds:uri="f3af843f-8e47-4ce5-85fb-7ee2c59ad9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3F23E6-F232-408B-A5BF-F000264F1BD6}">
  <ds:schemaRefs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3af843f-8e47-4ce5-85fb-7ee2c59ad9bb"/>
    <ds:schemaRef ds:uri="75840078-9fd9-4aaf-8eaa-b6b5b7eaf4c1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18237</TotalTime>
  <Words>1237</Words>
  <Application>Microsoft Office PowerPoint</Application>
  <PresentationFormat>Widescreen</PresentationFormat>
  <Paragraphs>184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Aptos</vt:lpstr>
      <vt:lpstr>Arial</vt:lpstr>
      <vt:lpstr>Exo 2</vt:lpstr>
      <vt:lpstr>Inter</vt:lpstr>
      <vt:lpstr>Montserrat</vt:lpstr>
      <vt:lpstr>Open Sans</vt:lpstr>
      <vt:lpstr>Office Theme</vt:lpstr>
      <vt:lpstr>PowerPoint Presentation</vt:lpstr>
      <vt:lpstr>PowerPoint Presentation</vt:lpstr>
      <vt:lpstr>PowerPoint Presentation</vt:lpstr>
      <vt:lpstr>Trends in ESS design</vt:lpstr>
      <vt:lpstr>BMS functionality and limitations</vt:lpstr>
      <vt:lpstr>PowerPoint Presentation</vt:lpstr>
      <vt:lpstr>Grandfathering or retroactivity?</vt:lpstr>
      <vt:lpstr>Early systems</vt:lpstr>
      <vt:lpstr>Evolutions</vt:lpstr>
      <vt:lpstr>Evolutions (cont.)</vt:lpstr>
      <vt:lpstr>Evolutions (cont.)</vt:lpstr>
      <vt:lpstr>Today’s systems – DC blocks</vt:lpstr>
      <vt:lpstr>Today’s systems – AC blocks</vt:lpstr>
      <vt:lpstr>Critical safety systems</vt:lpstr>
      <vt:lpstr>Maintenance considerations</vt:lpstr>
      <vt:lpstr>Large-scale fire testing</vt:lpstr>
      <vt:lpstr>Future evolutions</vt:lpstr>
      <vt:lpstr>Poll Questions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Hensley, Mattie</dc:creator>
  <cp:lastModifiedBy>Poindexter, Dylan Reese</cp:lastModifiedBy>
  <cp:revision>38</cp:revision>
  <dcterms:created xsi:type="dcterms:W3CDTF">2026-01-29T20:53:43Z</dcterms:created>
  <dcterms:modified xsi:type="dcterms:W3CDTF">2026-06-02T16:21:04Z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0x0101009B9844D8B7C1344AA80F225EEF3DEF55</vt:lpwstr>
  </property>
  <property fmtid="{D5CDD505-2E9C-101B-9397-08002B2CF9AE}" pid="3" name="MediaServiceImageTags">
    <vt:lpwstr/>
  </property>
</Properties>
</file>