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4251" r:id="rId5"/>
    <p:sldId id="4276" r:id="rId6"/>
    <p:sldId id="4253" r:id="rId7"/>
    <p:sldId id="4314" r:id="rId8"/>
    <p:sldId id="4307" r:id="rId9"/>
    <p:sldId id="4270" r:id="rId10"/>
    <p:sldId id="4271" r:id="rId11"/>
    <p:sldId id="4272" r:id="rId12"/>
    <p:sldId id="4308" r:id="rId13"/>
    <p:sldId id="4302" r:id="rId14"/>
    <p:sldId id="4309" r:id="rId15"/>
    <p:sldId id="4274" r:id="rId16"/>
    <p:sldId id="4275" r:id="rId17"/>
    <p:sldId id="4277" r:id="rId18"/>
    <p:sldId id="4290" r:id="rId19"/>
    <p:sldId id="4310" r:id="rId20"/>
    <p:sldId id="4279" r:id="rId21"/>
    <p:sldId id="4291" r:id="rId22"/>
    <p:sldId id="4280" r:id="rId23"/>
    <p:sldId id="4292" r:id="rId24"/>
    <p:sldId id="4293" r:id="rId25"/>
    <p:sldId id="4300" r:id="rId26"/>
    <p:sldId id="4301" r:id="rId27"/>
    <p:sldId id="4311" r:id="rId28"/>
    <p:sldId id="4283" r:id="rId29"/>
    <p:sldId id="4284" r:id="rId30"/>
    <p:sldId id="4299" r:id="rId31"/>
    <p:sldId id="4304" r:id="rId32"/>
    <p:sldId id="4286" r:id="rId33"/>
    <p:sldId id="4312" r:id="rId34"/>
    <p:sldId id="4294" r:id="rId35"/>
    <p:sldId id="4285" r:id="rId36"/>
    <p:sldId id="4287" r:id="rId37"/>
    <p:sldId id="4288" r:id="rId38"/>
    <p:sldId id="4313" r:id="rId39"/>
    <p:sldId id="4298" r:id="rId40"/>
    <p:sldId id="4326" r:id="rId41"/>
    <p:sldId id="4306" r:id="rId42"/>
    <p:sldId id="425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6FB443A8-49A2-4D55-B1B0-D1B116820592}">
          <p14:sldIdLst/>
        </p14:section>
        <p14:section name="Cover slide (Optional)" id="{0DCEF2FC-1532-4AF5-9609-D4506F48229A}">
          <p14:sldIdLst>
            <p14:sldId id="4251"/>
          </p14:sldIdLst>
        </p14:section>
        <p14:section name="Templates for Moderators" id="{6002D86F-24AB-4DB6-8BE4-ACBCE91B0373}">
          <p14:sldIdLst/>
        </p14:section>
        <p14:section name="Other Layouts (Optional)" id="{94403168-8573-4C22-86FA-9AE14AA9049F}">
          <p14:sldIdLst>
            <p14:sldId id="4276"/>
            <p14:sldId id="4253"/>
            <p14:sldId id="4314"/>
            <p14:sldId id="4307"/>
            <p14:sldId id="4270"/>
            <p14:sldId id="4271"/>
            <p14:sldId id="4272"/>
            <p14:sldId id="4308"/>
            <p14:sldId id="4302"/>
            <p14:sldId id="4309"/>
            <p14:sldId id="4274"/>
            <p14:sldId id="4275"/>
            <p14:sldId id="4277"/>
            <p14:sldId id="4290"/>
            <p14:sldId id="4310"/>
            <p14:sldId id="4279"/>
            <p14:sldId id="4291"/>
            <p14:sldId id="4280"/>
            <p14:sldId id="4292"/>
            <p14:sldId id="4293"/>
            <p14:sldId id="4300"/>
            <p14:sldId id="4301"/>
            <p14:sldId id="4311"/>
            <p14:sldId id="4283"/>
            <p14:sldId id="4284"/>
            <p14:sldId id="4299"/>
            <p14:sldId id="4304"/>
            <p14:sldId id="4286"/>
            <p14:sldId id="4312"/>
            <p14:sldId id="4294"/>
            <p14:sldId id="4285"/>
            <p14:sldId id="4287"/>
            <p14:sldId id="4288"/>
            <p14:sldId id="4313"/>
            <p14:sldId id="4298"/>
            <p14:sldId id="4326"/>
            <p14:sldId id="4306"/>
            <p14:sldId id="42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72" userDrawn="1">
          <p15:clr>
            <a:srgbClr val="A4A3A4"/>
          </p15:clr>
        </p15:guide>
        <p15:guide id="2" pos="5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5563"/>
    <a:srgbClr val="DA00DA"/>
    <a:srgbClr val="FF00FF"/>
    <a:srgbClr val="210042"/>
    <a:srgbClr val="6600CC"/>
    <a:srgbClr val="DA7602"/>
    <a:srgbClr val="2D5A27"/>
    <a:srgbClr val="DDF5E8"/>
    <a:srgbClr val="0EABF1"/>
    <a:srgbClr val="23C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B71702-D02C-4E3C-A41D-197D96EB7F53}" v="569" dt="2026-05-18T17:29:15.6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3107" autoAdjust="0"/>
  </p:normalViewPr>
  <p:slideViewPr>
    <p:cSldViewPr snapToGrid="0">
      <p:cViewPr varScale="1">
        <p:scale>
          <a:sx n="148" d="100"/>
          <a:sy n="148" d="100"/>
        </p:scale>
        <p:origin x="630" y="120"/>
      </p:cViewPr>
      <p:guideLst>
        <p:guide orient="horz" pos="672"/>
        <p:guide pos="52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son, Nathan Brenner" userId="ce95e731-4a02-4780-8331-3bfd561a7eeb" providerId="ADAL" clId="{D237B4E8-B685-4BEF-A440-314F95ED28B5}"/>
    <pc:docChg chg="custSel addSld modSld modSection">
      <pc:chgData name="Johnson, Nathan Brenner" userId="ce95e731-4a02-4780-8331-3bfd561a7eeb" providerId="ADAL" clId="{D237B4E8-B685-4BEF-A440-314F95ED28B5}" dt="2026-05-18T21:40:14.775" v="1174" actId="1076"/>
      <pc:docMkLst>
        <pc:docMk/>
      </pc:docMkLst>
      <pc:sldChg chg="addSp delSp modSp mod">
        <pc:chgData name="Johnson, Nathan Brenner" userId="ce95e731-4a02-4780-8331-3bfd561a7eeb" providerId="ADAL" clId="{D237B4E8-B685-4BEF-A440-314F95ED28B5}" dt="2026-05-18T21:26:46.434" v="1126" actId="1076"/>
        <pc:sldMkLst>
          <pc:docMk/>
          <pc:sldMk cId="2711081302" sldId="4291"/>
        </pc:sldMkLst>
        <pc:spChg chg="mod">
          <ac:chgData name="Johnson, Nathan Brenner" userId="ce95e731-4a02-4780-8331-3bfd561a7eeb" providerId="ADAL" clId="{D237B4E8-B685-4BEF-A440-314F95ED28B5}" dt="2026-05-18T20:59:30.705" v="1114" actId="20577"/>
          <ac:spMkLst>
            <pc:docMk/>
            <pc:sldMk cId="2711081302" sldId="4291"/>
            <ac:spMk id="2" creationId="{692FC12B-F745-3EED-BAF6-5390C8ACB9A4}"/>
          </ac:spMkLst>
        </pc:spChg>
        <pc:spChg chg="del">
          <ac:chgData name="Johnson, Nathan Brenner" userId="ce95e731-4a02-4780-8331-3bfd561a7eeb" providerId="ADAL" clId="{D237B4E8-B685-4BEF-A440-314F95ED28B5}" dt="2026-05-18T20:59:34.405" v="1115" actId="478"/>
          <ac:spMkLst>
            <pc:docMk/>
            <pc:sldMk cId="2711081302" sldId="4291"/>
            <ac:spMk id="3" creationId="{C42A644B-5308-149B-A66E-594A1DB9166B}"/>
          </ac:spMkLst>
        </pc:spChg>
        <pc:spChg chg="del">
          <ac:chgData name="Johnson, Nathan Brenner" userId="ce95e731-4a02-4780-8331-3bfd561a7eeb" providerId="ADAL" clId="{D237B4E8-B685-4BEF-A440-314F95ED28B5}" dt="2026-05-18T20:59:36.117" v="1116" actId="478"/>
          <ac:spMkLst>
            <pc:docMk/>
            <pc:sldMk cId="2711081302" sldId="4291"/>
            <ac:spMk id="4" creationId="{C095D30A-F933-C600-BD4D-D5F5F5678CA2}"/>
          </ac:spMkLst>
        </pc:spChg>
        <pc:picChg chg="add del mod">
          <ac:chgData name="Johnson, Nathan Brenner" userId="ce95e731-4a02-4780-8331-3bfd561a7eeb" providerId="ADAL" clId="{D237B4E8-B685-4BEF-A440-314F95ED28B5}" dt="2026-05-18T21:26:34.531" v="1121" actId="478"/>
          <ac:picMkLst>
            <pc:docMk/>
            <pc:sldMk cId="2711081302" sldId="4291"/>
            <ac:picMk id="6" creationId="{38F18607-9095-BC72-589C-38185BA9C046}"/>
          </ac:picMkLst>
        </pc:picChg>
        <pc:picChg chg="add mod">
          <ac:chgData name="Johnson, Nathan Brenner" userId="ce95e731-4a02-4780-8331-3bfd561a7eeb" providerId="ADAL" clId="{D237B4E8-B685-4BEF-A440-314F95ED28B5}" dt="2026-05-18T21:26:46.434" v="1126" actId="1076"/>
          <ac:picMkLst>
            <pc:docMk/>
            <pc:sldMk cId="2711081302" sldId="4291"/>
            <ac:picMk id="8" creationId="{05C54919-D91C-C015-01C2-AAD681E6176E}"/>
          </ac:picMkLst>
        </pc:picChg>
      </pc:sldChg>
      <pc:sldChg chg="addSp delSp modSp mod">
        <pc:chgData name="Johnson, Nathan Brenner" userId="ce95e731-4a02-4780-8331-3bfd561a7eeb" providerId="ADAL" clId="{D237B4E8-B685-4BEF-A440-314F95ED28B5}" dt="2026-05-18T21:28:12.992" v="1151" actId="1076"/>
        <pc:sldMkLst>
          <pc:docMk/>
          <pc:sldMk cId="2873323509" sldId="4292"/>
        </pc:sldMkLst>
        <pc:spChg chg="mod">
          <ac:chgData name="Johnson, Nathan Brenner" userId="ce95e731-4a02-4780-8331-3bfd561a7eeb" providerId="ADAL" clId="{D237B4E8-B685-4BEF-A440-314F95ED28B5}" dt="2026-05-18T21:26:57.439" v="1144" actId="20577"/>
          <ac:spMkLst>
            <pc:docMk/>
            <pc:sldMk cId="2873323509" sldId="4292"/>
            <ac:spMk id="2" creationId="{F145AA33-C2A1-9330-9914-41B185C8D81C}"/>
          </ac:spMkLst>
        </pc:spChg>
        <pc:spChg chg="del">
          <ac:chgData name="Johnson, Nathan Brenner" userId="ce95e731-4a02-4780-8331-3bfd561a7eeb" providerId="ADAL" clId="{D237B4E8-B685-4BEF-A440-314F95ED28B5}" dt="2026-05-18T21:27:57.764" v="1145" actId="478"/>
          <ac:spMkLst>
            <pc:docMk/>
            <pc:sldMk cId="2873323509" sldId="4292"/>
            <ac:spMk id="3" creationId="{3BEA5AB2-B686-B5CE-84C3-4D720CC8764A}"/>
          </ac:spMkLst>
        </pc:spChg>
        <pc:spChg chg="del">
          <ac:chgData name="Johnson, Nathan Brenner" userId="ce95e731-4a02-4780-8331-3bfd561a7eeb" providerId="ADAL" clId="{D237B4E8-B685-4BEF-A440-314F95ED28B5}" dt="2026-05-18T21:28:01.155" v="1146" actId="478"/>
          <ac:spMkLst>
            <pc:docMk/>
            <pc:sldMk cId="2873323509" sldId="4292"/>
            <ac:spMk id="4" creationId="{157C3B9A-2389-1C41-ED52-2C4A1E95C10C}"/>
          </ac:spMkLst>
        </pc:spChg>
        <pc:picChg chg="add mod">
          <ac:chgData name="Johnson, Nathan Brenner" userId="ce95e731-4a02-4780-8331-3bfd561a7eeb" providerId="ADAL" clId="{D237B4E8-B685-4BEF-A440-314F95ED28B5}" dt="2026-05-18T21:28:12.992" v="1151" actId="1076"/>
          <ac:picMkLst>
            <pc:docMk/>
            <pc:sldMk cId="2873323509" sldId="4292"/>
            <ac:picMk id="6" creationId="{B2D9E655-BE3C-0264-E9D2-BEF1F78B82D8}"/>
          </ac:picMkLst>
        </pc:picChg>
      </pc:sldChg>
      <pc:sldChg chg="addSp delSp modSp mod">
        <pc:chgData name="Johnson, Nathan Brenner" userId="ce95e731-4a02-4780-8331-3bfd561a7eeb" providerId="ADAL" clId="{D237B4E8-B685-4BEF-A440-314F95ED28B5}" dt="2026-05-18T21:40:14.775" v="1174" actId="1076"/>
        <pc:sldMkLst>
          <pc:docMk/>
          <pc:sldMk cId="3839202989" sldId="4293"/>
        </pc:sldMkLst>
        <pc:spChg chg="mod">
          <ac:chgData name="Johnson, Nathan Brenner" userId="ce95e731-4a02-4780-8331-3bfd561a7eeb" providerId="ADAL" clId="{D237B4E8-B685-4BEF-A440-314F95ED28B5}" dt="2026-05-18T21:28:21.335" v="1167" actId="20577"/>
          <ac:spMkLst>
            <pc:docMk/>
            <pc:sldMk cId="3839202989" sldId="4293"/>
            <ac:spMk id="2" creationId="{FD9EB364-4857-FC50-2836-8C2EE103B77E}"/>
          </ac:spMkLst>
        </pc:spChg>
        <pc:spChg chg="del">
          <ac:chgData name="Johnson, Nathan Brenner" userId="ce95e731-4a02-4780-8331-3bfd561a7eeb" providerId="ADAL" clId="{D237B4E8-B685-4BEF-A440-314F95ED28B5}" dt="2026-05-18T21:40:03.247" v="1168" actId="478"/>
          <ac:spMkLst>
            <pc:docMk/>
            <pc:sldMk cId="3839202989" sldId="4293"/>
            <ac:spMk id="3" creationId="{684A7979-172F-943C-149E-ACC863E79CE8}"/>
          </ac:spMkLst>
        </pc:spChg>
        <pc:spChg chg="del">
          <ac:chgData name="Johnson, Nathan Brenner" userId="ce95e731-4a02-4780-8331-3bfd561a7eeb" providerId="ADAL" clId="{D237B4E8-B685-4BEF-A440-314F95ED28B5}" dt="2026-05-18T21:40:05.926" v="1169" actId="478"/>
          <ac:spMkLst>
            <pc:docMk/>
            <pc:sldMk cId="3839202989" sldId="4293"/>
            <ac:spMk id="4" creationId="{0CCB3FBF-3F88-BD3A-971A-F6C402CC74D2}"/>
          </ac:spMkLst>
        </pc:spChg>
        <pc:picChg chg="add mod">
          <ac:chgData name="Johnson, Nathan Brenner" userId="ce95e731-4a02-4780-8331-3bfd561a7eeb" providerId="ADAL" clId="{D237B4E8-B685-4BEF-A440-314F95ED28B5}" dt="2026-05-18T21:40:14.775" v="1174" actId="1076"/>
          <ac:picMkLst>
            <pc:docMk/>
            <pc:sldMk cId="3839202989" sldId="4293"/>
            <ac:picMk id="6" creationId="{2271C40A-41AF-4691-F8BE-5204C36F349B}"/>
          </ac:picMkLst>
        </pc:picChg>
      </pc:sldChg>
      <pc:sldChg chg="modSp mod">
        <pc:chgData name="Johnson, Nathan Brenner" userId="ce95e731-4a02-4780-8331-3bfd561a7eeb" providerId="ADAL" clId="{D237B4E8-B685-4BEF-A440-314F95ED28B5}" dt="2026-05-18T17:39:26.287" v="1102" actId="20577"/>
        <pc:sldMkLst>
          <pc:docMk/>
          <pc:sldMk cId="1199702080" sldId="4306"/>
        </pc:sldMkLst>
        <pc:spChg chg="mod">
          <ac:chgData name="Johnson, Nathan Brenner" userId="ce95e731-4a02-4780-8331-3bfd561a7eeb" providerId="ADAL" clId="{D237B4E8-B685-4BEF-A440-314F95ED28B5}" dt="2026-05-18T17:39:26.287" v="1102" actId="20577"/>
          <ac:spMkLst>
            <pc:docMk/>
            <pc:sldMk cId="1199702080" sldId="4306"/>
            <ac:spMk id="3" creationId="{BD3F26A7-320C-C10D-F726-6B3BA6D2258B}"/>
          </ac:spMkLst>
        </pc:spChg>
      </pc:sldChg>
      <pc:sldChg chg="addSp delSp modSp new mod modClrScheme chgLayout">
        <pc:chgData name="Johnson, Nathan Brenner" userId="ce95e731-4a02-4780-8331-3bfd561a7eeb" providerId="ADAL" clId="{D237B4E8-B685-4BEF-A440-314F95ED28B5}" dt="2026-05-18T16:19:24.357" v="649" actId="27636"/>
        <pc:sldMkLst>
          <pc:docMk/>
          <pc:sldMk cId="1121691378" sldId="4314"/>
        </pc:sldMkLst>
        <pc:spChg chg="del">
          <ac:chgData name="Johnson, Nathan Brenner" userId="ce95e731-4a02-4780-8331-3bfd561a7eeb" providerId="ADAL" clId="{D237B4E8-B685-4BEF-A440-314F95ED28B5}" dt="2026-05-18T15:18:04.929" v="1" actId="700"/>
          <ac:spMkLst>
            <pc:docMk/>
            <pc:sldMk cId="1121691378" sldId="4314"/>
            <ac:spMk id="2" creationId="{D8763047-1B3A-822E-DCBC-8AF10AEA62E5}"/>
          </ac:spMkLst>
        </pc:spChg>
        <pc:spChg chg="del">
          <ac:chgData name="Johnson, Nathan Brenner" userId="ce95e731-4a02-4780-8331-3bfd561a7eeb" providerId="ADAL" clId="{D237B4E8-B685-4BEF-A440-314F95ED28B5}" dt="2026-05-18T15:18:04.929" v="1" actId="700"/>
          <ac:spMkLst>
            <pc:docMk/>
            <pc:sldMk cId="1121691378" sldId="4314"/>
            <ac:spMk id="3" creationId="{42D584E2-20C1-52AE-07FB-56EE2360853A}"/>
          </ac:spMkLst>
        </pc:spChg>
        <pc:spChg chg="add mod">
          <ac:chgData name="Johnson, Nathan Brenner" userId="ce95e731-4a02-4780-8331-3bfd561a7eeb" providerId="ADAL" clId="{D237B4E8-B685-4BEF-A440-314F95ED28B5}" dt="2026-05-18T15:18:16.846" v="33" actId="20577"/>
          <ac:spMkLst>
            <pc:docMk/>
            <pc:sldMk cId="1121691378" sldId="4314"/>
            <ac:spMk id="4" creationId="{002EF096-55E4-45CA-62AF-4F5F60CCF322}"/>
          </ac:spMkLst>
        </pc:spChg>
        <pc:spChg chg="add mod">
          <ac:chgData name="Johnson, Nathan Brenner" userId="ce95e731-4a02-4780-8331-3bfd561a7eeb" providerId="ADAL" clId="{D237B4E8-B685-4BEF-A440-314F95ED28B5}" dt="2026-05-18T16:19:24.357" v="649" actId="27636"/>
          <ac:spMkLst>
            <pc:docMk/>
            <pc:sldMk cId="1121691378" sldId="4314"/>
            <ac:spMk id="5" creationId="{6AA4FD06-675F-7F0B-0A24-EC8F0DF5285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E069A-AB5B-4535-8EF9-C1791E367DC9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2113A-7E2C-4A62-AB25-5EB56BC43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F1531-3144-D727-B6E4-81B39521A2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53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_with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E8E92-7BF0-9C6F-993B-4221A3EA8A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16" y="1026223"/>
            <a:ext cx="6620168" cy="3526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205EBC-FF9E-B85C-8C8D-D12491EB5F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48" y="5005009"/>
            <a:ext cx="2148137" cy="1105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D24F86-61C6-D4DE-663A-78492FB9FF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81" y="4974887"/>
            <a:ext cx="1825408" cy="927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BC5C17-6155-525C-F6AC-60626B44E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68" y="5215283"/>
            <a:ext cx="2386585" cy="6849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0A9359-8BD2-5286-CDE2-764F45DAF5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35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95A38445-3BA9-508A-AA73-F604671A67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137031" y="6339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E0BC12-D361-418C-989B-9CB502251F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0EECC2-AC57-7FA6-36B6-97B3E6A367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" t="-11053" b="-4993"/>
          <a:stretch/>
        </p:blipFill>
        <p:spPr>
          <a:xfrm>
            <a:off x="272959" y="5887248"/>
            <a:ext cx="2983471" cy="82567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13040A-166C-1F2B-38BA-367FD4FDCB6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H="1">
            <a:off x="845978" y="6207068"/>
            <a:ext cx="10972800" cy="0"/>
          </a:xfrm>
          <a:prstGeom prst="line">
            <a:avLst/>
          </a:prstGeom>
          <a:ln w="19050">
            <a:solidFill>
              <a:srgbClr val="0568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7982687-7B40-1C16-0F1D-8F718F2F80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C0B7FB-312A-9C91-24F1-2E8B90AEDF15}"/>
              </a:ext>
            </a:extLst>
          </p:cNvPr>
          <p:cNvSpPr/>
          <p:nvPr userDrawn="1"/>
        </p:nvSpPr>
        <p:spPr>
          <a:xfrm>
            <a:off x="655370" y="336343"/>
            <a:ext cx="45719" cy="8256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D7F766F-7372-76EC-498E-5028FE9E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1705"/>
            <a:ext cx="10515600" cy="554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ts val="3200"/>
              </a:lnSpc>
              <a:defRPr sz="2800">
                <a:latin typeface="Exo 2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EE9AA12-FDEB-8774-E65E-FF3274031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6473"/>
            <a:ext cx="10515600" cy="4707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332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de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95A38445-3BA9-508A-AA73-F604671A67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137031" y="6339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E0BC12-D361-418C-989B-9CB502251F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0EECC2-AC57-7FA6-36B6-97B3E6A367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" t="-11053" b="-4993"/>
          <a:stretch/>
        </p:blipFill>
        <p:spPr>
          <a:xfrm>
            <a:off x="272959" y="5887248"/>
            <a:ext cx="2983471" cy="82567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13040A-166C-1F2B-38BA-367FD4FDCB6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H="1">
            <a:off x="845978" y="6207068"/>
            <a:ext cx="10972800" cy="0"/>
          </a:xfrm>
          <a:prstGeom prst="line">
            <a:avLst/>
          </a:prstGeom>
          <a:ln w="19050">
            <a:solidFill>
              <a:srgbClr val="0568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7982687-7B40-1C16-0F1D-8F718F2F80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E55C53-1B23-BADA-F2EE-2C554C83C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1141-9292-B05E-700A-5D02A7D8B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27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97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de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A82B0F-879D-94F5-BD46-4EB985B181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50311" t="7189" b="8743"/>
          <a:stretch>
            <a:fillRect/>
          </a:stretch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95A38445-3BA9-508A-AA73-F604671A67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850428" y="63000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E0BC12-D361-418C-989B-9CB502251F45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0EECC2-AC57-7FA6-36B6-97B3E6A367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" t="-11053" b="-4993"/>
          <a:stretch/>
        </p:blipFill>
        <p:spPr>
          <a:xfrm>
            <a:off x="272959" y="5887248"/>
            <a:ext cx="2983471" cy="82567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7982687-7B40-1C16-0F1D-8F718F2F80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1"/>
            <a:ext cx="12192000" cy="719587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27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site Mocku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40B214-90B2-434A-828D-BB07F4CBE7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" y="1557147"/>
            <a:ext cx="7751244" cy="4690792"/>
          </a:xfrm>
          <a:prstGeom prst="rect">
            <a:avLst/>
          </a:prstGeom>
        </p:spPr>
      </p:pic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E4E9BD30-7996-4234-8F61-2C5F320A69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1" hasCustomPrompt="1"/>
          </p:nvPr>
        </p:nvSpPr>
        <p:spPr>
          <a:xfrm>
            <a:off x="1595564" y="1814931"/>
            <a:ext cx="5884502" cy="3678009"/>
          </a:xfrm>
          <a:prstGeom prst="rect">
            <a:avLst/>
          </a:prstGeom>
          <a:noFill/>
        </p:spPr>
        <p:txBody>
          <a:bodyPr/>
          <a:lstStyle>
            <a:lvl1pPr algn="ctr"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screenshot of website</a:t>
            </a:r>
          </a:p>
        </p:txBody>
      </p:sp>
      <p:sp>
        <p:nvSpPr>
          <p:cNvPr id="5" name="Slide Number Placeholder 16">
            <a:extLst>
              <a:ext uri="{FF2B5EF4-FFF2-40B4-BE49-F238E27FC236}">
                <a16:creationId xmlns:a16="http://schemas.microsoft.com/office/drawing/2014/main" id="{16F0852A-98F3-5E93-5A7D-9220AD378E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137031" y="6339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E0BC12-D361-418C-989B-9CB502251F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7E6AF2-A763-A046-FB69-409F911AC1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" t="-11053" b="-4993"/>
          <a:stretch/>
        </p:blipFill>
        <p:spPr>
          <a:xfrm>
            <a:off x="272959" y="5887248"/>
            <a:ext cx="2983471" cy="82567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4BE0E1-D81C-0D93-8FF6-E29EDFC358C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H="1">
            <a:off x="845978" y="6207068"/>
            <a:ext cx="10972800" cy="0"/>
          </a:xfrm>
          <a:prstGeom prst="line">
            <a:avLst/>
          </a:prstGeom>
          <a:ln w="19050">
            <a:solidFill>
              <a:srgbClr val="0568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DF52D48-AD37-DC7D-FF7C-262E422D28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98889C-16A9-22C8-3FB0-1606A9E3EA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014835"/>
            <a:ext cx="12192000" cy="82567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1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59C292-B2A7-9799-04C1-B42C13C3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38B9F-215A-A425-6139-144BB4F8C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9EE88-BE98-EB99-2C93-357DA6A3D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87B894-3B12-4AAD-B72D-C6F12C07C18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C3439-B18D-FA7F-205B-CCBA4C6F5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615FC-202E-6590-E1A7-61B870B03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0BC12-D361-418C-989B-9CB502251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5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50" r:id="rId3"/>
    <p:sldLayoutId id="2147483689" r:id="rId4"/>
    <p:sldLayoutId id="2147483687" r:id="rId5"/>
    <p:sldLayoutId id="214748368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jp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svg"/><Relationship Id="rId3" Type="http://schemas.openxmlformats.org/officeDocument/2006/relationships/image" Target="../media/image92.svg"/><Relationship Id="rId7" Type="http://schemas.openxmlformats.org/officeDocument/2006/relationships/image" Target="../media/image21.svg"/><Relationship Id="rId12" Type="http://schemas.openxmlformats.org/officeDocument/2006/relationships/image" Target="../media/image99.png"/><Relationship Id="rId17" Type="http://schemas.openxmlformats.org/officeDocument/2006/relationships/image" Target="../media/image104.svg"/><Relationship Id="rId2" Type="http://schemas.openxmlformats.org/officeDocument/2006/relationships/image" Target="../media/image91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98.svg"/><Relationship Id="rId5" Type="http://schemas.openxmlformats.org/officeDocument/2006/relationships/image" Target="../media/image94.svg"/><Relationship Id="rId15" Type="http://schemas.openxmlformats.org/officeDocument/2006/relationships/image" Target="../media/image102.svg"/><Relationship Id="rId10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96.svg"/><Relationship Id="rId1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sv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image" Target="../media/image108.png"/><Relationship Id="rId16" Type="http://schemas.openxmlformats.org/officeDocument/2006/relationships/image" Target="../media/image122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svg"/><Relationship Id="rId7" Type="http://schemas.openxmlformats.org/officeDocument/2006/relationships/image" Target="../media/image130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sv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9.svg"/><Relationship Id="rId4" Type="http://schemas.openxmlformats.org/officeDocument/2006/relationships/image" Target="../media/image1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18" Type="http://schemas.openxmlformats.org/officeDocument/2006/relationships/image" Target="../media/image149.sv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17" Type="http://schemas.openxmlformats.org/officeDocument/2006/relationships/image" Target="../media/image148.png"/><Relationship Id="rId2" Type="http://schemas.openxmlformats.org/officeDocument/2006/relationships/image" Target="../media/image150.png"/><Relationship Id="rId16" Type="http://schemas.openxmlformats.org/officeDocument/2006/relationships/image" Target="../media/image1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29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sv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4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1.sv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000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355BF-03CE-A5AA-06F5-F2D7C0FE5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D49A-56C8-A3AC-1F40-AA4C253F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Cell Architecture: </a:t>
            </a:r>
            <a:r>
              <a:rPr lang="en-US" dirty="0">
                <a:solidFill>
                  <a:schemeClr val="accent6"/>
                </a:solidFill>
              </a:rPr>
              <a:t>What We Are Working With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2BEE15-5077-0D6C-8EA5-F81109BE3876}"/>
              </a:ext>
            </a:extLst>
          </p:cNvPr>
          <p:cNvSpPr txBox="1"/>
          <p:nvPr/>
        </p:nvSpPr>
        <p:spPr>
          <a:xfrm>
            <a:off x="838200" y="1026652"/>
            <a:ext cx="8375168" cy="298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1482"/>
              </a:lnSpc>
              <a:buNone/>
            </a:pPr>
            <a:r>
              <a:rPr lang="en-US" i="1" dirty="0">
                <a:solidFill>
                  <a:srgbClr val="4B556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Control depends on maintaining the separation of reactive materials.</a:t>
            </a:r>
            <a:endParaRPr lang="en-US" i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 10">
            <a:extLst>
              <a:ext uri="{FF2B5EF4-FFF2-40B4-BE49-F238E27FC236}">
                <a16:creationId xmlns:a16="http://schemas.microsoft.com/office/drawing/2014/main" id="{9EAE0AD9-7E09-5EE4-6523-8B26A8709B5E}"/>
              </a:ext>
            </a:extLst>
          </p:cNvPr>
          <p:cNvSpPr/>
          <p:nvPr/>
        </p:nvSpPr>
        <p:spPr>
          <a:xfrm>
            <a:off x="2921962" y="5555675"/>
            <a:ext cx="7146418" cy="55721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194"/>
              </a:lnSpc>
              <a:buNone/>
            </a:pPr>
            <a:r>
              <a:rPr lang="en-US" sz="16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Energy storage is fundamentally the separation of highly reactive materials.</a:t>
            </a:r>
          </a:p>
        </p:txBody>
      </p:sp>
      <p:pic>
        <p:nvPicPr>
          <p:cNvPr id="47" name="Graphic 46" descr="Lightbulb outline">
            <a:extLst>
              <a:ext uri="{FF2B5EF4-FFF2-40B4-BE49-F238E27FC236}">
                <a16:creationId xmlns:a16="http://schemas.microsoft.com/office/drawing/2014/main" id="{966EC6EB-95CB-13C4-40C2-CE7821488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8094" y="5587347"/>
            <a:ext cx="493867" cy="493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0B9E84-BCF2-DF75-4EE8-DEF75D43A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3"/>
          <a:stretch>
            <a:fillRect/>
          </a:stretch>
        </p:blipFill>
        <p:spPr>
          <a:xfrm>
            <a:off x="3514304" y="1759131"/>
            <a:ext cx="4899447" cy="352684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011538-1430-D4B0-5D20-F4A4A81F5238}"/>
              </a:ext>
            </a:extLst>
          </p:cNvPr>
          <p:cNvCxnSpPr>
            <a:cxnSpLocks/>
          </p:cNvCxnSpPr>
          <p:nvPr/>
        </p:nvCxnSpPr>
        <p:spPr>
          <a:xfrm>
            <a:off x="4003623" y="1527118"/>
            <a:ext cx="3825642" cy="0"/>
          </a:xfrm>
          <a:prstGeom prst="line">
            <a:avLst/>
          </a:prstGeom>
          <a:ln w="38100">
            <a:solidFill>
              <a:srgbClr val="95373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E6C389-BB24-BF34-A248-14269EDD84D2}"/>
              </a:ext>
            </a:extLst>
          </p:cNvPr>
          <p:cNvCxnSpPr>
            <a:cxnSpLocks/>
          </p:cNvCxnSpPr>
          <p:nvPr/>
        </p:nvCxnSpPr>
        <p:spPr>
          <a:xfrm>
            <a:off x="4013114" y="1508922"/>
            <a:ext cx="0" cy="638326"/>
          </a:xfrm>
          <a:prstGeom prst="line">
            <a:avLst/>
          </a:prstGeom>
          <a:ln w="38100">
            <a:solidFill>
              <a:srgbClr val="95373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929E16-495C-1292-10DE-3DB0942694A4}"/>
              </a:ext>
            </a:extLst>
          </p:cNvPr>
          <p:cNvCxnSpPr>
            <a:cxnSpLocks/>
          </p:cNvCxnSpPr>
          <p:nvPr/>
        </p:nvCxnSpPr>
        <p:spPr>
          <a:xfrm>
            <a:off x="7817905" y="1508922"/>
            <a:ext cx="0" cy="670171"/>
          </a:xfrm>
          <a:prstGeom prst="line">
            <a:avLst/>
          </a:prstGeom>
          <a:ln w="38100">
            <a:solidFill>
              <a:srgbClr val="95373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273445F-8F69-594F-E286-F91D5F66B6AE}"/>
              </a:ext>
            </a:extLst>
          </p:cNvPr>
          <p:cNvSpPr txBox="1"/>
          <p:nvPr/>
        </p:nvSpPr>
        <p:spPr>
          <a:xfrm>
            <a:off x="5694061" y="1202697"/>
            <a:ext cx="539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i="1" baseline="30000" dirty="0">
                <a:solidFill>
                  <a:schemeClr val="bg1">
                    <a:lumMod val="50000"/>
                  </a:schemeClr>
                </a:solidFill>
              </a:rPr>
              <a:t>-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948FB8-5A1A-7A80-E218-3613A216624C}"/>
              </a:ext>
            </a:extLst>
          </p:cNvPr>
          <p:cNvCxnSpPr>
            <a:cxnSpLocks/>
          </p:cNvCxnSpPr>
          <p:nvPr/>
        </p:nvCxnSpPr>
        <p:spPr>
          <a:xfrm flipH="1">
            <a:off x="4646584" y="1446122"/>
            <a:ext cx="933029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1E38841-B0C6-C92F-F107-0BB9FBD6AB44}"/>
              </a:ext>
            </a:extLst>
          </p:cNvPr>
          <p:cNvSpPr txBox="1"/>
          <p:nvPr/>
        </p:nvSpPr>
        <p:spPr>
          <a:xfrm>
            <a:off x="4646584" y="1457240"/>
            <a:ext cx="124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charge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21C62FA-4A92-C19F-7E43-A859A53A50E4}"/>
              </a:ext>
            </a:extLst>
          </p:cNvPr>
          <p:cNvCxnSpPr>
            <a:cxnSpLocks/>
          </p:cNvCxnSpPr>
          <p:nvPr/>
        </p:nvCxnSpPr>
        <p:spPr>
          <a:xfrm>
            <a:off x="6313715" y="1446122"/>
            <a:ext cx="97748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18196BD-0E7A-50B8-36C3-8F8DC9F04B16}"/>
              </a:ext>
            </a:extLst>
          </p:cNvPr>
          <p:cNvSpPr txBox="1"/>
          <p:nvPr/>
        </p:nvSpPr>
        <p:spPr>
          <a:xfrm>
            <a:off x="6151141" y="1457240"/>
            <a:ext cx="124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discharge</a:t>
            </a:r>
          </a:p>
        </p:txBody>
      </p:sp>
      <p:pic>
        <p:nvPicPr>
          <p:cNvPr id="43" name="Image 2" descr="preencoded.png">
            <a:extLst>
              <a:ext uri="{FF2B5EF4-FFF2-40B4-BE49-F238E27FC236}">
                <a16:creationId xmlns:a16="http://schemas.microsoft.com/office/drawing/2014/main" id="{CF50EB14-393C-CE5B-6EDF-86001CF50A82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1074" y="3911344"/>
            <a:ext cx="3017052" cy="1600200"/>
          </a:xfrm>
          <a:prstGeom prst="rect">
            <a:avLst/>
          </a:prstGeom>
        </p:spPr>
      </p:pic>
      <p:pic>
        <p:nvPicPr>
          <p:cNvPr id="44" name="Image 3" descr="preencoded.png">
            <a:extLst>
              <a:ext uri="{FF2B5EF4-FFF2-40B4-BE49-F238E27FC236}">
                <a16:creationId xmlns:a16="http://schemas.microsoft.com/office/drawing/2014/main" id="{E06D0132-EEA4-B077-0A79-27C48D856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78" y="4062910"/>
            <a:ext cx="218452" cy="218452"/>
          </a:xfrm>
          <a:prstGeom prst="rect">
            <a:avLst/>
          </a:prstGeom>
        </p:spPr>
      </p:pic>
      <p:pic>
        <p:nvPicPr>
          <p:cNvPr id="46" name="Image 4" descr="preencoded.png">
            <a:extLst>
              <a:ext uri="{FF2B5EF4-FFF2-40B4-BE49-F238E27FC236}">
                <a16:creationId xmlns:a16="http://schemas.microsoft.com/office/drawing/2014/main" id="{198BAD89-72C3-4935-0365-0606A7AD1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691" y="4111106"/>
            <a:ext cx="109226" cy="122060"/>
          </a:xfrm>
          <a:prstGeom prst="rect">
            <a:avLst/>
          </a:prstGeom>
        </p:spPr>
      </p:pic>
      <p:sp>
        <p:nvSpPr>
          <p:cNvPr id="48" name="Text 2">
            <a:extLst>
              <a:ext uri="{FF2B5EF4-FFF2-40B4-BE49-F238E27FC236}">
                <a16:creationId xmlns:a16="http://schemas.microsoft.com/office/drawing/2014/main" id="{BA298B15-58FB-7528-E50C-35F36DFC0FE9}"/>
              </a:ext>
            </a:extLst>
          </p:cNvPr>
          <p:cNvSpPr/>
          <p:nvPr/>
        </p:nvSpPr>
        <p:spPr>
          <a:xfrm>
            <a:off x="533594" y="4047774"/>
            <a:ext cx="2039438" cy="21515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694"/>
              </a:lnSpc>
              <a:buNone/>
            </a:pPr>
            <a:r>
              <a:rPr lang="en-US" sz="14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Anode (Negative)</a:t>
            </a:r>
            <a:endParaRPr lang="en-US" sz="1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E2F1C2-A5FE-97CC-8E44-E82166AAD054}"/>
              </a:ext>
            </a:extLst>
          </p:cNvPr>
          <p:cNvSpPr txBox="1"/>
          <p:nvPr/>
        </p:nvSpPr>
        <p:spPr>
          <a:xfrm>
            <a:off x="247717" y="4283143"/>
            <a:ext cx="2954399" cy="1016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Typically composed of graphite layers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Hosts lithium ions in charged state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High reactivity when SEI layer fails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3A4B8BA-D82F-C523-FFC9-44CDEC77A8C2}"/>
              </a:ext>
            </a:extLst>
          </p:cNvPr>
          <p:cNvCxnSpPr>
            <a:cxnSpLocks/>
          </p:cNvCxnSpPr>
          <p:nvPr/>
        </p:nvCxnSpPr>
        <p:spPr>
          <a:xfrm>
            <a:off x="3225643" y="3958973"/>
            <a:ext cx="1267980" cy="322389"/>
          </a:xfrm>
          <a:prstGeom prst="straightConnector1">
            <a:avLst/>
          </a:prstGeom>
          <a:ln w="38100">
            <a:solidFill>
              <a:srgbClr val="607088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8" name="Image 5" descr="preencoded.png">
            <a:extLst>
              <a:ext uri="{FF2B5EF4-FFF2-40B4-BE49-F238E27FC236}">
                <a16:creationId xmlns:a16="http://schemas.microsoft.com/office/drawing/2014/main" id="{B8BC38F0-FECD-E303-13F0-770A0F5807C4}"/>
              </a:ext>
            </a:extLst>
          </p:cNvPr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719929" y="3911344"/>
            <a:ext cx="3097696" cy="1600200"/>
          </a:xfrm>
          <a:prstGeom prst="rect">
            <a:avLst/>
          </a:prstGeom>
        </p:spPr>
      </p:pic>
      <p:pic>
        <p:nvPicPr>
          <p:cNvPr id="59" name="Image 6" descr="preencoded.png">
            <a:extLst>
              <a:ext uri="{FF2B5EF4-FFF2-40B4-BE49-F238E27FC236}">
                <a16:creationId xmlns:a16="http://schemas.microsoft.com/office/drawing/2014/main" id="{D91DB401-5981-19DF-4928-19DC6631CC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4179" y="4010339"/>
            <a:ext cx="261048" cy="261050"/>
          </a:xfrm>
          <a:prstGeom prst="rect">
            <a:avLst/>
          </a:prstGeom>
        </p:spPr>
      </p:pic>
      <p:pic>
        <p:nvPicPr>
          <p:cNvPr id="60" name="Image 7" descr="preencoded.png">
            <a:extLst>
              <a:ext uri="{FF2B5EF4-FFF2-40B4-BE49-F238E27FC236}">
                <a16:creationId xmlns:a16="http://schemas.microsoft.com/office/drawing/2014/main" id="{8DA8C403-CCCE-FB07-7424-E2FC6C3782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49440" y="4067933"/>
            <a:ext cx="130524" cy="145862"/>
          </a:xfrm>
          <a:prstGeom prst="rect">
            <a:avLst/>
          </a:prstGeom>
        </p:spPr>
      </p:pic>
      <p:sp>
        <p:nvSpPr>
          <p:cNvPr id="61" name="Text 4">
            <a:extLst>
              <a:ext uri="{FF2B5EF4-FFF2-40B4-BE49-F238E27FC236}">
                <a16:creationId xmlns:a16="http://schemas.microsoft.com/office/drawing/2014/main" id="{AD158A51-2493-39DA-F3BD-62DFF09A7C6A}"/>
              </a:ext>
            </a:extLst>
          </p:cNvPr>
          <p:cNvSpPr/>
          <p:nvPr/>
        </p:nvSpPr>
        <p:spPr>
          <a:xfrm>
            <a:off x="9095725" y="4014503"/>
            <a:ext cx="2322577" cy="21515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694"/>
              </a:lnSpc>
              <a:buNone/>
            </a:pPr>
            <a:r>
              <a:rPr lang="en-US" sz="14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Cathode (Positive)</a:t>
            </a:r>
            <a:endParaRPr lang="en-US" sz="1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1CB204C-C96E-123D-A5C6-FFF2051716A5}"/>
              </a:ext>
            </a:extLst>
          </p:cNvPr>
          <p:cNvSpPr txBox="1"/>
          <p:nvPr/>
        </p:nvSpPr>
        <p:spPr>
          <a:xfrm>
            <a:off x="8849440" y="4266671"/>
            <a:ext cx="2968185" cy="1016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Metal oxide or phosphate structures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Hosts lithium ions in discharged state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Can release oxygen at high heat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61B956E-A705-2A11-430F-42830DEB97B4}"/>
              </a:ext>
            </a:extLst>
          </p:cNvPr>
          <p:cNvCxnSpPr>
            <a:cxnSpLocks/>
          </p:cNvCxnSpPr>
          <p:nvPr/>
        </p:nvCxnSpPr>
        <p:spPr>
          <a:xfrm flipH="1">
            <a:off x="7454536" y="3958973"/>
            <a:ext cx="1195887" cy="462212"/>
          </a:xfrm>
          <a:prstGeom prst="straightConnector1">
            <a:avLst/>
          </a:prstGeom>
          <a:ln w="38100">
            <a:solidFill>
              <a:srgbClr val="D873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8" name="Image 11" descr="preencoded.png">
            <a:extLst>
              <a:ext uri="{FF2B5EF4-FFF2-40B4-BE49-F238E27FC236}">
                <a16:creationId xmlns:a16="http://schemas.microsoft.com/office/drawing/2014/main" id="{3B82E5D1-9ADA-B203-6A53-F80E78D2CFA7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8666795" y="1446122"/>
            <a:ext cx="3097694" cy="1600200"/>
          </a:xfrm>
          <a:prstGeom prst="rect">
            <a:avLst/>
          </a:prstGeom>
        </p:spPr>
      </p:pic>
      <p:pic>
        <p:nvPicPr>
          <p:cNvPr id="69" name="Image 12" descr="preencoded.png">
            <a:extLst>
              <a:ext uri="{FF2B5EF4-FFF2-40B4-BE49-F238E27FC236}">
                <a16:creationId xmlns:a16="http://schemas.microsoft.com/office/drawing/2014/main" id="{A7B06826-D1FE-2AE2-0FFF-69BF9F5B07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8663" y="1598312"/>
            <a:ext cx="275652" cy="275650"/>
          </a:xfrm>
          <a:prstGeom prst="rect">
            <a:avLst/>
          </a:prstGeom>
        </p:spPr>
      </p:pic>
      <p:sp>
        <p:nvSpPr>
          <p:cNvPr id="70" name="Text 8">
            <a:extLst>
              <a:ext uri="{FF2B5EF4-FFF2-40B4-BE49-F238E27FC236}">
                <a16:creationId xmlns:a16="http://schemas.microsoft.com/office/drawing/2014/main" id="{C75CC7DC-623B-81B4-F38A-8674355919FE}"/>
              </a:ext>
            </a:extLst>
          </p:cNvPr>
          <p:cNvSpPr/>
          <p:nvPr/>
        </p:nvSpPr>
        <p:spPr>
          <a:xfrm>
            <a:off x="9163978" y="1664476"/>
            <a:ext cx="1281659" cy="21515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694"/>
              </a:lnSpc>
              <a:buNone/>
            </a:pPr>
            <a:r>
              <a:rPr lang="en-US" sz="14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Separator</a:t>
            </a:r>
            <a:endParaRPr lang="en-US" sz="1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534A7AD-8E2D-91B8-52E9-06A304ED4DA3}"/>
              </a:ext>
            </a:extLst>
          </p:cNvPr>
          <p:cNvSpPr txBox="1"/>
          <p:nvPr/>
        </p:nvSpPr>
        <p:spPr>
          <a:xfrm>
            <a:off x="8784179" y="1868016"/>
            <a:ext cx="3344313" cy="1015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Porous plastic/ceramic membrane (~20</a:t>
            </a:r>
            <a:r>
              <a:rPr lang="el-GR" sz="12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μ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m)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Prevents physical contact (shorts circuit)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Melts/shrinks at 120–150°C</a:t>
            </a:r>
          </a:p>
        </p:txBody>
      </p:sp>
      <p:pic>
        <p:nvPicPr>
          <p:cNvPr id="72" name="Graphic 71" descr="Sort with solid fill">
            <a:extLst>
              <a:ext uri="{FF2B5EF4-FFF2-40B4-BE49-F238E27FC236}">
                <a16:creationId xmlns:a16="http://schemas.microsoft.com/office/drawing/2014/main" id="{EB99ADC1-6F22-DD39-C1FA-7FD3F0844A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74948" y="1664476"/>
            <a:ext cx="157828" cy="157826"/>
          </a:xfrm>
          <a:prstGeom prst="rect">
            <a:avLst/>
          </a:prstGeom>
        </p:spPr>
      </p:pic>
      <p:pic>
        <p:nvPicPr>
          <p:cNvPr id="73" name="Image 8" descr="preencoded.png">
            <a:extLst>
              <a:ext uri="{FF2B5EF4-FFF2-40B4-BE49-F238E27FC236}">
                <a16:creationId xmlns:a16="http://schemas.microsoft.com/office/drawing/2014/main" id="{32198475-889B-727B-AE57-FDC2810D6037}"/>
              </a:ext>
            </a:extLst>
          </p:cNvPr>
          <p:cNvPicPr preferRelativeResize="0"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193693" y="1622103"/>
            <a:ext cx="3008423" cy="1600200"/>
          </a:xfrm>
          <a:prstGeom prst="rect">
            <a:avLst/>
          </a:prstGeom>
        </p:spPr>
      </p:pic>
      <p:pic>
        <p:nvPicPr>
          <p:cNvPr id="74" name="Image 9" descr="preencoded.png">
            <a:extLst>
              <a:ext uri="{FF2B5EF4-FFF2-40B4-BE49-F238E27FC236}">
                <a16:creationId xmlns:a16="http://schemas.microsoft.com/office/drawing/2014/main" id="{D0B5AC6B-678E-BC9E-EF95-F127E4B2D2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1449" y="1765268"/>
            <a:ext cx="247762" cy="247762"/>
          </a:xfrm>
          <a:prstGeom prst="rect">
            <a:avLst/>
          </a:prstGeom>
        </p:spPr>
      </p:pic>
      <p:pic>
        <p:nvPicPr>
          <p:cNvPr id="75" name="Image 10" descr="preencoded.png">
            <a:extLst>
              <a:ext uri="{FF2B5EF4-FFF2-40B4-BE49-F238E27FC236}">
                <a16:creationId xmlns:a16="http://schemas.microsoft.com/office/drawing/2014/main" id="{232B786A-41AF-4157-D96D-205890E041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9164" y="1819776"/>
            <a:ext cx="138748" cy="138746"/>
          </a:xfrm>
          <a:prstGeom prst="rect">
            <a:avLst/>
          </a:prstGeom>
        </p:spPr>
      </p:pic>
      <p:sp>
        <p:nvSpPr>
          <p:cNvPr id="76" name="Text 6">
            <a:extLst>
              <a:ext uri="{FF2B5EF4-FFF2-40B4-BE49-F238E27FC236}">
                <a16:creationId xmlns:a16="http://schemas.microsoft.com/office/drawing/2014/main" id="{3BB14D52-DFFF-1765-3A3A-BB48BA1C281A}"/>
              </a:ext>
            </a:extLst>
          </p:cNvPr>
          <p:cNvSpPr/>
          <p:nvPr/>
        </p:nvSpPr>
        <p:spPr>
          <a:xfrm>
            <a:off x="573411" y="1783306"/>
            <a:ext cx="1299310" cy="21168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694"/>
              </a:lnSpc>
              <a:buNone/>
            </a:pPr>
            <a:r>
              <a:rPr lang="en-US" sz="14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Electrolyte</a:t>
            </a:r>
            <a:endParaRPr lang="en-US" sz="1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30AC925-ED42-7FC5-DF54-4945A0A868CF}"/>
              </a:ext>
            </a:extLst>
          </p:cNvPr>
          <p:cNvSpPr txBox="1"/>
          <p:nvPr/>
        </p:nvSpPr>
        <p:spPr>
          <a:xfrm>
            <a:off x="212369" y="1996773"/>
            <a:ext cx="3065263" cy="1016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Organic liquid solvent (carbon-based)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Facilitates ion flow between electrodes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Flammable under runaway conditions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D4026C43-BDA0-EE4F-DE7E-F97264CF8EF5}"/>
              </a:ext>
            </a:extLst>
          </p:cNvPr>
          <p:cNvCxnSpPr>
            <a:cxnSpLocks/>
          </p:cNvCxnSpPr>
          <p:nvPr/>
        </p:nvCxnSpPr>
        <p:spPr>
          <a:xfrm flipH="1">
            <a:off x="6233992" y="1500727"/>
            <a:ext cx="2359422" cy="698365"/>
          </a:xfrm>
          <a:prstGeom prst="straightConnector1">
            <a:avLst/>
          </a:prstGeom>
          <a:ln w="38100">
            <a:solidFill>
              <a:srgbClr val="23CC6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56032E1-0B21-5E78-7C80-72BB6B65BB45}"/>
              </a:ext>
            </a:extLst>
          </p:cNvPr>
          <p:cNvCxnSpPr>
            <a:cxnSpLocks/>
          </p:cNvCxnSpPr>
          <p:nvPr/>
        </p:nvCxnSpPr>
        <p:spPr>
          <a:xfrm>
            <a:off x="3227766" y="1663847"/>
            <a:ext cx="1461114" cy="454367"/>
          </a:xfrm>
          <a:prstGeom prst="straightConnector1">
            <a:avLst/>
          </a:prstGeom>
          <a:ln w="38100">
            <a:solidFill>
              <a:srgbClr val="0EABF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BA431337-8AA0-6917-8E4A-59A09B9F5F05}"/>
              </a:ext>
            </a:extLst>
          </p:cNvPr>
          <p:cNvSpPr/>
          <p:nvPr/>
        </p:nvSpPr>
        <p:spPr>
          <a:xfrm>
            <a:off x="4389120" y="4981305"/>
            <a:ext cx="905691" cy="247684"/>
          </a:xfrm>
          <a:prstGeom prst="rect">
            <a:avLst/>
          </a:prstGeom>
          <a:solidFill>
            <a:srgbClr val="DD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3016A24-4C94-64B7-5E4D-494527B350C3}"/>
              </a:ext>
            </a:extLst>
          </p:cNvPr>
          <p:cNvSpPr/>
          <p:nvPr/>
        </p:nvSpPr>
        <p:spPr>
          <a:xfrm>
            <a:off x="6548845" y="4981305"/>
            <a:ext cx="905691" cy="247684"/>
          </a:xfrm>
          <a:prstGeom prst="rect">
            <a:avLst/>
          </a:prstGeom>
          <a:solidFill>
            <a:srgbClr val="DD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AD3DF9E-B1D5-EA86-0CF4-824445B7BF28}"/>
              </a:ext>
            </a:extLst>
          </p:cNvPr>
          <p:cNvSpPr txBox="1"/>
          <p:nvPr/>
        </p:nvSpPr>
        <p:spPr>
          <a:xfrm>
            <a:off x="8632434" y="6588024"/>
            <a:ext cx="3272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bg1">
                    <a:lumMod val="65000"/>
                  </a:schemeClr>
                </a:solidFill>
              </a:rPr>
              <a:t>Liu, C. et al. Mater. Today (2016) 19(2), 109-123</a:t>
            </a:r>
          </a:p>
        </p:txBody>
      </p:sp>
    </p:spTree>
    <p:extLst>
      <p:ext uri="{BB962C8B-B14F-4D97-AF65-F5344CB8AC3E}">
        <p14:creationId xmlns:p14="http://schemas.microsoft.com/office/powerpoint/2010/main" val="4001911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6C7D7-CE51-1893-7970-0CF8937FA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31" descr="A collection of circles in various sizes and patterns">
            <a:extLst>
              <a:ext uri="{FF2B5EF4-FFF2-40B4-BE49-F238E27FC236}">
                <a16:creationId xmlns:a16="http://schemas.microsoft.com/office/drawing/2014/main" id="{07348B02-19B0-19AE-F9E3-198270AB123A}"/>
              </a:ext>
            </a:extLst>
          </p:cNvPr>
          <p:cNvGrpSpPr/>
          <p:nvPr/>
        </p:nvGrpSpPr>
        <p:grpSpPr>
          <a:xfrm>
            <a:off x="10124496" y="451661"/>
            <a:ext cx="1705336" cy="1705337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B8E0F6-A068-0653-362A-949AF781A43B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9BCA2AA-AA96-1B55-072B-131AF4F37946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E793DFC-7073-78D3-2E3B-C911DF7F7236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6951545-5BBE-AF74-3E2B-A6B5B9322692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F897EB0-9615-3489-C877-31E254F73858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DEBE689-B5BB-E84B-F09B-0C0D290914D5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3ECAEEF-A084-45F0-9C4A-34FFB0AFB32F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ACC4F35-60C3-25DE-44BA-EE61926188E2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6B47813-6DC2-E947-BF5E-AB855B0AD113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698F24B-3E06-6445-11B1-159111D92956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9C9D3D5-536B-ECDF-48D0-613469AAEFED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A18A81A-4DF4-55CF-C73E-5C4EC6DD26E1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7740C7E-8322-10CC-8D5B-754E1AC43FD5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A2085D5-5AE9-6076-B8E2-F52D1CB7C4C8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6C2D6BE-6299-26D7-965E-B7D0DC44916A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72A5828-A267-7A99-FFCB-889F93D4045B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6212955-0286-03EB-4BA0-7F3AD3F002E8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9D09547-4C7F-21B2-3FB8-7AD86A33CC6E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503CFA2-F6BD-5FB5-2DE1-81604104996A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00C91EF-4C96-40D5-C178-ACCD394B709F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43C3AAC-7A16-957F-5405-D87D439C041A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E6B1FDD-955A-5297-12DA-9F3C4CD5BD61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094BD3B-5EBF-DDB9-D5E7-5930AFB62FBA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8BF784A-0C68-8578-BA57-7058CE21E6B2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aphic 31" descr="A collection of circles in various sizes and patterns">
            <a:extLst>
              <a:ext uri="{FF2B5EF4-FFF2-40B4-BE49-F238E27FC236}">
                <a16:creationId xmlns:a16="http://schemas.microsoft.com/office/drawing/2014/main" id="{F7DE5C80-E29B-3F92-7F35-2B5172FE954E}"/>
              </a:ext>
            </a:extLst>
          </p:cNvPr>
          <p:cNvGrpSpPr/>
          <p:nvPr/>
        </p:nvGrpSpPr>
        <p:grpSpPr>
          <a:xfrm>
            <a:off x="7969405" y="2011380"/>
            <a:ext cx="3099903" cy="3099904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E049C-ADCC-C4AE-C2DC-370D86FF8E62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282CCF-AE1A-AD85-6574-8E657169DDF5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AFB18-B0DF-22AA-7D1C-D21AF5E0FD81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D4EB8B8-C596-6713-CFE4-13D4975DC632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D068F68-6A21-4750-F070-22C0E323D5C6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7D363C-6C06-B432-6905-F9E355490B6A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B9C6B0-B81D-CAB7-604B-67A1E6B3F59D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869F5A4-38C4-5788-57D3-F4335008A9DF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1E8B3C3-3A30-2335-DE78-1FA37C13A285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49912E7-F0A1-29FC-E927-8D5C3CEEAF87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1F2EA99-1D57-CDEE-56A4-A15B47FFA022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477B9BF-A89F-1AC6-E55B-C43B657CEE3F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BB6C7B-7FE1-B673-E300-57B0968851F4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045596A-25C1-8DB2-B947-90B2BED69BF2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2C2C4FF-1CB4-DF91-7F1E-8DFAAEFE11D6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904C598-6114-DAC0-4E85-B74209BB5BE8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92BB22-DE11-9361-F539-2F05640EAE34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C573D52-8ADA-991F-BD8A-597815C06A4F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44BA61C-8157-59A0-006A-3BF8C8BB12D3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D9F5625-4FEF-D4AF-CCDF-B3008BB6A18A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E885617-D4FA-08CD-E56F-12D63A2F6BFA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3CFB338D-0289-7DD3-B6DC-4A8F2CE9D67D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DD090314-C214-62DA-78FF-2FC7CF081A2B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7453B3DD-D2C2-776E-AC47-7D99203B4F97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28" name="Graphic 31" descr="A collection of circles in various sizes and patterns">
            <a:extLst>
              <a:ext uri="{FF2B5EF4-FFF2-40B4-BE49-F238E27FC236}">
                <a16:creationId xmlns:a16="http://schemas.microsoft.com/office/drawing/2014/main" id="{DC040504-4B8F-4005-1A2B-0E2A88F1DDD0}"/>
              </a:ext>
            </a:extLst>
          </p:cNvPr>
          <p:cNvGrpSpPr/>
          <p:nvPr/>
        </p:nvGrpSpPr>
        <p:grpSpPr>
          <a:xfrm>
            <a:off x="8295640" y="3396520"/>
            <a:ext cx="5504825" cy="5504827"/>
            <a:chOff x="8337482" y="-3050017"/>
            <a:chExt cx="1714499" cy="1714500"/>
          </a:xfrm>
          <a:solidFill>
            <a:srgbClr val="8FC83F"/>
          </a:solidFill>
        </p:grpSpPr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EAA046B5-71CE-8A69-B78A-5E486A5E2D54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555D4758-887D-7908-025C-F0D27FCF5297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BA4F4C60-F29C-B19C-5A5D-3743C594098D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C514EE35-F652-B8EC-A228-9281245DEECE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B3D4AF2E-DB49-B05C-08E5-D09019848119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C9FCAB16-C6A0-DFCA-A123-6C1456A34187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19A20FC6-291A-18CF-F7B4-0279188CF953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B68F9ECE-D1E7-8A81-7B1D-BD17B6307EDB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65315B15-2DB8-A76C-5623-71026BCD9815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CA1A798C-462D-1D11-82DF-30830CCC1F45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D5815D18-304F-C12E-680B-CA995457B08E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1820B8D1-C50F-D50B-CBEE-81C8B4709B0F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A772C199-B0BF-B280-FE90-59FE7F48AE22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14A08843-A30F-CD3D-E030-499D502EB868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6A000BDA-C05C-8DC3-C20D-4C68CFB899A6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E6B3842E-0691-0117-CF6B-4A0D2660BFBB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2C4C7F34-91D8-3AB6-04CB-D470DC7F7A3F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369C0E7A-19D8-995E-4A8D-49ECA6043966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DFA3F90-3327-B958-8BBF-18B95B97C759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4D1F7874-6425-0533-F5FD-FEB91DE0EB70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38C3691E-66D8-7E28-080D-8646D81CCDEE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511C6A77-04A5-F200-F691-798EF951592D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19E3A6FB-6A37-1C74-B28C-ADA56D72A8D2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4446712B-2716-348D-D5BD-31D074EC7763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3" name="Graphic 31" descr="A collection of circles in various sizes and patterns">
            <a:extLst>
              <a:ext uri="{FF2B5EF4-FFF2-40B4-BE49-F238E27FC236}">
                <a16:creationId xmlns:a16="http://schemas.microsoft.com/office/drawing/2014/main" id="{3BCF79B3-B66A-AC25-8961-1592182915A1}"/>
              </a:ext>
            </a:extLst>
          </p:cNvPr>
          <p:cNvGrpSpPr/>
          <p:nvPr/>
        </p:nvGrpSpPr>
        <p:grpSpPr>
          <a:xfrm>
            <a:off x="8726141" y="-977597"/>
            <a:ext cx="2383424" cy="2383425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44C25586-010E-AA99-1550-25101BC0CBCF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3FE67D2C-8570-C860-DABD-E72DECE8BC15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2C839399-75D9-D640-C927-73F3D41B41F4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0B548D6E-8503-A315-9ABD-25F3ABA8ED5E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5721BDBF-45F8-4C32-837C-1A5E02CE3748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B26A8399-CF83-A518-D4C2-960FD8EEE745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549244B2-C056-194A-340B-E3D765CE4059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947228B1-4D27-C5E2-8015-6B8A241745E0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2420827F-1919-DA6E-BD65-8B7408350124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B19A504F-1876-BE0E-525D-A574A0DAD955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298C638E-BCFD-FD29-15FA-037B4C9EC39E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2EB51C0D-75BD-8B63-EA05-7C522FC8701B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65AF2F6A-532C-5062-9845-28B9FB8E6A8F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3DF74463-3D7C-2012-27F2-518232312F04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5F7E1EDB-8428-0B87-73CC-E5580287B07E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E063270E-94A1-1498-E3C3-E61ECAE8AD48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4AE726C5-5522-ADF7-86F5-0F12D7F0C830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5396F221-171F-541B-F301-5C77B14237B8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BE0361E1-6146-0B42-8516-582C011E2A8B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E72B5933-9D2D-F2EE-0065-B806C67D4EE7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A737FC8B-3D94-1C59-0905-BF11E5B1B4B4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A1EAE14A-48B4-C6CA-F2D0-4F6886DDA29F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58F6BA97-09B6-F196-67B2-B27124F6941F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129BB8F8-3734-B885-CFDB-78ABB8B2CBCC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25" name="Freeform: Shape 1024">
            <a:extLst>
              <a:ext uri="{FF2B5EF4-FFF2-40B4-BE49-F238E27FC236}">
                <a16:creationId xmlns:a16="http://schemas.microsoft.com/office/drawing/2014/main" id="{01465D39-8D25-3156-723E-BCF56C2B7A2B}"/>
              </a:ext>
            </a:extLst>
          </p:cNvPr>
          <p:cNvSpPr/>
          <p:nvPr/>
        </p:nvSpPr>
        <p:spPr>
          <a:xfrm>
            <a:off x="10297655" y="-1583167"/>
            <a:ext cx="285740" cy="285750"/>
          </a:xfrm>
          <a:custGeom>
            <a:avLst/>
            <a:gdLst>
              <a:gd name="connsiteX0" fmla="*/ 147485 w 285740"/>
              <a:gd name="connsiteY0" fmla="*/ 285750 h 285750"/>
              <a:gd name="connsiteX1" fmla="*/ 138255 w 285740"/>
              <a:gd name="connsiteY1" fmla="*/ 285750 h 285750"/>
              <a:gd name="connsiteX2" fmla="*/ 0 w 285740"/>
              <a:gd name="connsiteY2" fmla="*/ 147485 h 285750"/>
              <a:gd name="connsiteX3" fmla="*/ 0 w 285740"/>
              <a:gd name="connsiteY3" fmla="*/ 138256 h 285750"/>
              <a:gd name="connsiteX4" fmla="*/ 138255 w 285740"/>
              <a:gd name="connsiteY4" fmla="*/ 0 h 285750"/>
              <a:gd name="connsiteX5" fmla="*/ 147485 w 285740"/>
              <a:gd name="connsiteY5" fmla="*/ 0 h 285750"/>
              <a:gd name="connsiteX6" fmla="*/ 285740 w 285740"/>
              <a:gd name="connsiteY6" fmla="*/ 138256 h 285750"/>
              <a:gd name="connsiteX7" fmla="*/ 285740 w 285740"/>
              <a:gd name="connsiteY7" fmla="*/ 147485 h 285750"/>
              <a:gd name="connsiteX8" fmla="*/ 147485 w 285740"/>
              <a:gd name="connsiteY8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740" h="285750">
                <a:moveTo>
                  <a:pt x="147485" y="285750"/>
                </a:moveTo>
                <a:lnTo>
                  <a:pt x="138255" y="285750"/>
                </a:lnTo>
                <a:cubicBezTo>
                  <a:pt x="61893" y="285750"/>
                  <a:pt x="0" y="223847"/>
                  <a:pt x="0" y="147485"/>
                </a:cubicBezTo>
                <a:lnTo>
                  <a:pt x="0" y="138256"/>
                </a:lnTo>
                <a:cubicBezTo>
                  <a:pt x="0" y="61893"/>
                  <a:pt x="61903" y="0"/>
                  <a:pt x="138255" y="0"/>
                </a:cubicBezTo>
                <a:lnTo>
                  <a:pt x="147485" y="0"/>
                </a:lnTo>
                <a:cubicBezTo>
                  <a:pt x="223847" y="0"/>
                  <a:pt x="285740" y="61903"/>
                  <a:pt x="285740" y="138256"/>
                </a:cubicBezTo>
                <a:lnTo>
                  <a:pt x="285740" y="147485"/>
                </a:lnTo>
                <a:cubicBezTo>
                  <a:pt x="285740" y="223847"/>
                  <a:pt x="223838" y="285750"/>
                  <a:pt x="147485" y="285750"/>
                </a:cubicBezTo>
                <a:close/>
              </a:path>
            </a:pathLst>
          </a:custGeom>
          <a:solidFill>
            <a:srgbClr val="E6E6E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72ED7E-2B5B-2556-C6D1-444463710E9E}"/>
              </a:ext>
            </a:extLst>
          </p:cNvPr>
          <p:cNvSpPr txBox="1">
            <a:spLocks/>
          </p:cNvSpPr>
          <p:nvPr/>
        </p:nvSpPr>
        <p:spPr>
          <a:xfrm>
            <a:off x="764092" y="1023019"/>
            <a:ext cx="6455578" cy="67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38"/>
                </a:solidFill>
                <a:latin typeface="Montserrat" panose="00000500000000000000" pitchFamily="2" charset="0"/>
              </a:rPr>
              <a:t>AGENDA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97D7C5F-096B-AA3E-E861-BACBDBB057D2}"/>
              </a:ext>
            </a:extLst>
          </p:cNvPr>
          <p:cNvSpPr txBox="1">
            <a:spLocks/>
          </p:cNvSpPr>
          <p:nvPr/>
        </p:nvSpPr>
        <p:spPr>
          <a:xfrm>
            <a:off x="888992" y="684145"/>
            <a:ext cx="3529816" cy="331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ple Symbols" panose="02000000000000000000" pitchFamily="2" charset="-79"/>
              <a:buChar char="⎼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ACCF"/>
              </a:buClr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AB17"/>
                </a:solidFill>
                <a:latin typeface="Montserrat" panose="00000500000000000000" pitchFamily="2" charset="0"/>
              </a:rPr>
              <a:t>JUNE 2, 2026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FFAB17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F54363F-E254-D223-EADE-BF556836FCF7}"/>
              </a:ext>
            </a:extLst>
          </p:cNvPr>
          <p:cNvSpPr txBox="1">
            <a:spLocks/>
          </p:cNvSpPr>
          <p:nvPr/>
        </p:nvSpPr>
        <p:spPr>
          <a:xfrm>
            <a:off x="764091" y="1754546"/>
            <a:ext cx="7110667" cy="416591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ntserrat" panose="00000500000000000000" pitchFamily="2" charset="0"/>
              </a:rPr>
              <a:t>Introduction to Thermal Runaway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ntserrat" panose="00000500000000000000" pitchFamily="2" charset="0"/>
              </a:rPr>
              <a:t>Battery Components and Materials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b="1" dirty="0">
                <a:solidFill>
                  <a:srgbClr val="1B1B1B"/>
                </a:solidFill>
                <a:latin typeface="Montserrat" panose="00000500000000000000" pitchFamily="2" charset="0"/>
              </a:rPr>
              <a:t>Thermal Runaway Mechanism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Initiation Methods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Critical evaluation of “Safe” Chemistries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Scaling Up Safety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Closing Remarks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B729E2-64D3-2725-36EC-87D5C8573886}"/>
              </a:ext>
            </a:extLst>
          </p:cNvPr>
          <p:cNvCxnSpPr>
            <a:cxnSpLocks/>
          </p:cNvCxnSpPr>
          <p:nvPr/>
        </p:nvCxnSpPr>
        <p:spPr>
          <a:xfrm flipH="1">
            <a:off x="0" y="1343462"/>
            <a:ext cx="640080" cy="0"/>
          </a:xfrm>
          <a:prstGeom prst="line">
            <a:avLst/>
          </a:prstGeom>
          <a:ln w="19050">
            <a:solidFill>
              <a:srgbClr val="0568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09B2514-AA17-D0BD-3A5E-83D9AA92FC4A}"/>
              </a:ext>
            </a:extLst>
          </p:cNvPr>
          <p:cNvSpPr/>
          <p:nvPr/>
        </p:nvSpPr>
        <p:spPr>
          <a:xfrm>
            <a:off x="581212" y="1251846"/>
            <a:ext cx="182880" cy="182880"/>
          </a:xfrm>
          <a:prstGeom prst="ellipse">
            <a:avLst/>
          </a:prstGeom>
          <a:solidFill>
            <a:srgbClr val="8FC8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51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6A46C-793E-8CD6-F096-8D0C5B72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1705"/>
            <a:ext cx="10669975" cy="554947"/>
          </a:xfrm>
        </p:spPr>
        <p:txBody>
          <a:bodyPr>
            <a:noAutofit/>
          </a:bodyPr>
          <a:lstStyle/>
          <a:p>
            <a:r>
              <a:rPr lang="en-US" dirty="0"/>
              <a:t>The SEI: The Cell's Built-In But </a:t>
            </a:r>
            <a:r>
              <a:rPr lang="en-US" dirty="0">
                <a:solidFill>
                  <a:schemeClr val="accent6"/>
                </a:solidFill>
              </a:rPr>
              <a:t>Fragile First Layer of Protection</a:t>
            </a:r>
          </a:p>
        </p:txBody>
      </p:sp>
      <p:sp>
        <p:nvSpPr>
          <p:cNvPr id="39" name="Text 1">
            <a:extLst>
              <a:ext uri="{FF2B5EF4-FFF2-40B4-BE49-F238E27FC236}">
                <a16:creationId xmlns:a16="http://schemas.microsoft.com/office/drawing/2014/main" id="{CBEAA910-9DAE-EC66-7E88-278886CF3194}"/>
              </a:ext>
            </a:extLst>
          </p:cNvPr>
          <p:cNvSpPr/>
          <p:nvPr/>
        </p:nvSpPr>
        <p:spPr>
          <a:xfrm>
            <a:off x="613186" y="1825438"/>
            <a:ext cx="5321379" cy="22591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Selective Membrane</a:t>
            </a:r>
            <a:endParaRPr lang="en-US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 2">
            <a:extLst>
              <a:ext uri="{FF2B5EF4-FFF2-40B4-BE49-F238E27FC236}">
                <a16:creationId xmlns:a16="http://schemas.microsoft.com/office/drawing/2014/main" id="{44269906-CE4C-EE0D-31EB-2B36FF609517}"/>
              </a:ext>
            </a:extLst>
          </p:cNvPr>
          <p:cNvSpPr/>
          <p:nvPr/>
        </p:nvSpPr>
        <p:spPr>
          <a:xfrm>
            <a:off x="613186" y="2106187"/>
            <a:ext cx="5321379" cy="4518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4B556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Formed naturally on the anode; permits lithium ions while blocking electrolyte decomposition.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 3">
            <a:extLst>
              <a:ext uri="{FF2B5EF4-FFF2-40B4-BE49-F238E27FC236}">
                <a16:creationId xmlns:a16="http://schemas.microsoft.com/office/drawing/2014/main" id="{A77471B3-8416-82CE-8508-161D6F862741}"/>
              </a:ext>
            </a:extLst>
          </p:cNvPr>
          <p:cNvSpPr/>
          <p:nvPr/>
        </p:nvSpPr>
        <p:spPr>
          <a:xfrm>
            <a:off x="613186" y="2814591"/>
            <a:ext cx="5321379" cy="22591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Thermal Sensitivity</a:t>
            </a:r>
            <a:endParaRPr lang="en-US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 4">
            <a:extLst>
              <a:ext uri="{FF2B5EF4-FFF2-40B4-BE49-F238E27FC236}">
                <a16:creationId xmlns:a16="http://schemas.microsoft.com/office/drawing/2014/main" id="{2C87E11E-8117-4D91-8062-9AA8392BB88D}"/>
              </a:ext>
            </a:extLst>
          </p:cNvPr>
          <p:cNvSpPr/>
          <p:nvPr/>
        </p:nvSpPr>
        <p:spPr>
          <a:xfrm>
            <a:off x="613185" y="3080603"/>
            <a:ext cx="5321379" cy="4518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4B556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Metastable layer; decomposition typically begins between </a:t>
            </a:r>
            <a:r>
              <a:rPr lang="en-US" sz="1600" b="1" dirty="0">
                <a:solidFill>
                  <a:schemeClr val="accent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~80°C and 120°C</a:t>
            </a:r>
            <a:r>
              <a:rPr lang="en-US" sz="1600" dirty="0">
                <a:solidFill>
                  <a:srgbClr val="4B556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C9E5220D-74A2-055B-8486-87C4EA62767A}"/>
              </a:ext>
            </a:extLst>
          </p:cNvPr>
          <p:cNvSpPr/>
          <p:nvPr/>
        </p:nvSpPr>
        <p:spPr>
          <a:xfrm>
            <a:off x="613186" y="3816947"/>
            <a:ext cx="5397497" cy="22591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Exothermic Breakdown</a:t>
            </a:r>
            <a:endParaRPr lang="en-US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 6">
            <a:extLst>
              <a:ext uri="{FF2B5EF4-FFF2-40B4-BE49-F238E27FC236}">
                <a16:creationId xmlns:a16="http://schemas.microsoft.com/office/drawing/2014/main" id="{68A980A5-3361-3895-AD60-81DFF9602979}"/>
              </a:ext>
            </a:extLst>
          </p:cNvPr>
          <p:cNvSpPr/>
          <p:nvPr/>
        </p:nvSpPr>
        <p:spPr>
          <a:xfrm>
            <a:off x="613185" y="4094277"/>
            <a:ext cx="5176151" cy="4518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4B556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The process releases heat and exposes the reactive anode surface to the electrolyte.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 7">
            <a:extLst>
              <a:ext uri="{FF2B5EF4-FFF2-40B4-BE49-F238E27FC236}">
                <a16:creationId xmlns:a16="http://schemas.microsoft.com/office/drawing/2014/main" id="{A955DADC-18D5-A912-C221-D7239594ADA3}"/>
              </a:ext>
            </a:extLst>
          </p:cNvPr>
          <p:cNvSpPr/>
          <p:nvPr/>
        </p:nvSpPr>
        <p:spPr>
          <a:xfrm>
            <a:off x="613185" y="4834179"/>
            <a:ext cx="2709694" cy="22591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79"/>
              </a:lnSpc>
              <a:buNone/>
            </a:pPr>
            <a:r>
              <a:rPr lang="en-US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Stage 1 of the Cascade</a:t>
            </a:r>
            <a:endParaRPr lang="en-US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 8">
            <a:extLst>
              <a:ext uri="{FF2B5EF4-FFF2-40B4-BE49-F238E27FC236}">
                <a16:creationId xmlns:a16="http://schemas.microsoft.com/office/drawing/2014/main" id="{1369D2CB-3899-DB0E-86B1-232DFB06692A}"/>
              </a:ext>
            </a:extLst>
          </p:cNvPr>
          <p:cNvSpPr/>
          <p:nvPr/>
        </p:nvSpPr>
        <p:spPr>
          <a:xfrm>
            <a:off x="626935" y="5135091"/>
            <a:ext cx="5103537" cy="4518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4B556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Often the triggering chemical event for cells with graphite anodes.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E8CAF47-10E2-5B06-0A0F-149DCB9BF32B}"/>
              </a:ext>
            </a:extLst>
          </p:cNvPr>
          <p:cNvGrpSpPr/>
          <p:nvPr/>
        </p:nvGrpSpPr>
        <p:grpSpPr>
          <a:xfrm>
            <a:off x="6183595" y="1501073"/>
            <a:ext cx="5485944" cy="3422424"/>
            <a:chOff x="6221948" y="1341053"/>
            <a:chExt cx="5485944" cy="3422424"/>
          </a:xfrm>
        </p:grpSpPr>
        <p:pic>
          <p:nvPicPr>
            <p:cNvPr id="29" name="Image 4" descr="preencoded.png">
              <a:extLst>
                <a:ext uri="{FF2B5EF4-FFF2-40B4-BE49-F238E27FC236}">
                  <a16:creationId xmlns:a16="http://schemas.microsoft.com/office/drawing/2014/main" id="{1836135B-6D7E-EBC9-48A2-85CE8A970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1948" y="1816330"/>
              <a:ext cx="2660753" cy="2947147"/>
            </a:xfrm>
            <a:prstGeom prst="rect">
              <a:avLst/>
            </a:prstGeom>
          </p:spPr>
        </p:pic>
        <p:pic>
          <p:nvPicPr>
            <p:cNvPr id="30" name="Image 5" descr="preencoded.png">
              <a:extLst>
                <a:ext uri="{FF2B5EF4-FFF2-40B4-BE49-F238E27FC236}">
                  <a16:creationId xmlns:a16="http://schemas.microsoft.com/office/drawing/2014/main" id="{4CCAE4AB-DEE3-7FFC-D3F9-52D6DF6D8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1374" y="1345727"/>
              <a:ext cx="1347396" cy="419548"/>
            </a:xfrm>
            <a:prstGeom prst="rect">
              <a:avLst/>
            </a:prstGeom>
          </p:spPr>
        </p:pic>
        <p:pic>
          <p:nvPicPr>
            <p:cNvPr id="31" name="Image 6" descr="preencoded.png">
              <a:extLst>
                <a:ext uri="{FF2B5EF4-FFF2-40B4-BE49-F238E27FC236}">
                  <a16:creationId xmlns:a16="http://schemas.microsoft.com/office/drawing/2014/main" id="{E4924FB9-72BE-C5E1-A0B5-D1B4AAA43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6476" y="2365946"/>
              <a:ext cx="282389" cy="292095"/>
            </a:xfrm>
            <a:prstGeom prst="rect">
              <a:avLst/>
            </a:prstGeom>
          </p:spPr>
        </p:pic>
        <p:pic>
          <p:nvPicPr>
            <p:cNvPr id="32" name="Image 7" descr="preencoded.png">
              <a:extLst>
                <a:ext uri="{FF2B5EF4-FFF2-40B4-BE49-F238E27FC236}">
                  <a16:creationId xmlns:a16="http://schemas.microsoft.com/office/drawing/2014/main" id="{9FD7ED51-7820-BEDF-329B-954808597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8659" y="2979196"/>
              <a:ext cx="2338024" cy="121024"/>
            </a:xfrm>
            <a:prstGeom prst="rect">
              <a:avLst/>
            </a:prstGeom>
          </p:spPr>
        </p:pic>
        <p:pic>
          <p:nvPicPr>
            <p:cNvPr id="33" name="Image 8" descr="preencoded.png">
              <a:extLst>
                <a:ext uri="{FF2B5EF4-FFF2-40B4-BE49-F238E27FC236}">
                  <a16:creationId xmlns:a16="http://schemas.microsoft.com/office/drawing/2014/main" id="{E35706C1-4171-AF61-E242-60B00E29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8659" y="3221243"/>
              <a:ext cx="2338024" cy="968188"/>
            </a:xfrm>
            <a:prstGeom prst="rect">
              <a:avLst/>
            </a:prstGeom>
          </p:spPr>
        </p:pic>
        <p:pic>
          <p:nvPicPr>
            <p:cNvPr id="34" name="Image 9" descr="preencoded.png">
              <a:extLst>
                <a:ext uri="{FF2B5EF4-FFF2-40B4-BE49-F238E27FC236}">
                  <a16:creationId xmlns:a16="http://schemas.microsoft.com/office/drawing/2014/main" id="{B77F0F46-7833-3739-4EEA-FDAD2E6A4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47139" y="1825438"/>
              <a:ext cx="2660753" cy="2938039"/>
            </a:xfrm>
            <a:prstGeom prst="rect">
              <a:avLst/>
            </a:prstGeom>
          </p:spPr>
        </p:pic>
        <p:pic>
          <p:nvPicPr>
            <p:cNvPr id="35" name="Image 10" descr="preencoded.png">
              <a:extLst>
                <a:ext uri="{FF2B5EF4-FFF2-40B4-BE49-F238E27FC236}">
                  <a16:creationId xmlns:a16="http://schemas.microsoft.com/office/drawing/2014/main" id="{D83DC5D5-CEC9-E911-4261-11DD7302917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20808" y="1341053"/>
              <a:ext cx="1344168" cy="419548"/>
            </a:xfrm>
            <a:prstGeom prst="rect">
              <a:avLst/>
            </a:prstGeom>
          </p:spPr>
        </p:pic>
        <p:pic>
          <p:nvPicPr>
            <p:cNvPr id="36" name="Image 11" descr="preencoded.png">
              <a:extLst>
                <a:ext uri="{FF2B5EF4-FFF2-40B4-BE49-F238E27FC236}">
                  <a16:creationId xmlns:a16="http://schemas.microsoft.com/office/drawing/2014/main" id="{33DB6268-0750-F646-5C01-FB4864D2D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31525" y="2365946"/>
              <a:ext cx="282389" cy="292095"/>
            </a:xfrm>
            <a:prstGeom prst="rect">
              <a:avLst/>
            </a:prstGeom>
          </p:spPr>
        </p:pic>
        <p:pic>
          <p:nvPicPr>
            <p:cNvPr id="37" name="Image 12" descr="preencoded.png">
              <a:extLst>
                <a:ext uri="{FF2B5EF4-FFF2-40B4-BE49-F238E27FC236}">
                  <a16:creationId xmlns:a16="http://schemas.microsoft.com/office/drawing/2014/main" id="{F1653E71-4303-52F9-29CF-C9C2E2263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08504" y="2979196"/>
              <a:ext cx="2338024" cy="121024"/>
            </a:xfrm>
            <a:prstGeom prst="rect">
              <a:avLst/>
            </a:prstGeom>
          </p:spPr>
        </p:pic>
        <p:pic>
          <p:nvPicPr>
            <p:cNvPr id="38" name="Image 13" descr="preencoded.png">
              <a:extLst>
                <a:ext uri="{FF2B5EF4-FFF2-40B4-BE49-F238E27FC236}">
                  <a16:creationId xmlns:a16="http://schemas.microsoft.com/office/drawing/2014/main" id="{1DDCA794-C531-BB0B-9C76-A6DC71B98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08504" y="3221243"/>
              <a:ext cx="2338024" cy="968188"/>
            </a:xfrm>
            <a:prstGeom prst="rect">
              <a:avLst/>
            </a:prstGeom>
          </p:spPr>
        </p:pic>
        <p:sp>
          <p:nvSpPr>
            <p:cNvPr id="47" name="Text 9">
              <a:extLst>
                <a:ext uri="{FF2B5EF4-FFF2-40B4-BE49-F238E27FC236}">
                  <a16:creationId xmlns:a16="http://schemas.microsoft.com/office/drawing/2014/main" id="{49479B34-837B-4F47-BF48-838306523926}"/>
                </a:ext>
              </a:extLst>
            </p:cNvPr>
            <p:cNvSpPr/>
            <p:nvPr/>
          </p:nvSpPr>
          <p:spPr>
            <a:xfrm>
              <a:off x="7025674" y="1407056"/>
              <a:ext cx="1118796" cy="264613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lnSpc>
                  <a:spcPts val="1575"/>
                </a:lnSpc>
                <a:buNone/>
              </a:pPr>
              <a:r>
                <a:rPr lang="en-US" sz="1400" b="1" dirty="0">
                  <a:solidFill>
                    <a:srgbClr val="15803D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Normal Operation</a:t>
              </a:r>
              <a:endParaRPr lang="en-US" sz="14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8" name="Text 10">
              <a:extLst>
                <a:ext uri="{FF2B5EF4-FFF2-40B4-BE49-F238E27FC236}">
                  <a16:creationId xmlns:a16="http://schemas.microsoft.com/office/drawing/2014/main" id="{E0117FF1-8717-E7F4-2BB8-B0950EF407D4}"/>
                </a:ext>
              </a:extLst>
            </p:cNvPr>
            <p:cNvSpPr/>
            <p:nvPr/>
          </p:nvSpPr>
          <p:spPr>
            <a:xfrm>
              <a:off x="7028273" y="2729740"/>
              <a:ext cx="1116197" cy="186485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lnSpc>
                  <a:spcPts val="1271"/>
                </a:lnSpc>
                <a:buNone/>
              </a:pPr>
              <a:r>
                <a:rPr lang="en-US" sz="1400" b="1" dirty="0">
                  <a:solidFill>
                    <a:srgbClr val="333333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SEI INTACT</a:t>
              </a:r>
              <a:endParaRPr lang="en-US" sz="14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9" name="Text 11">
              <a:extLst>
                <a:ext uri="{FF2B5EF4-FFF2-40B4-BE49-F238E27FC236}">
                  <a16:creationId xmlns:a16="http://schemas.microsoft.com/office/drawing/2014/main" id="{4CB18F11-89AF-C3AA-CD80-EA286747C275}"/>
                </a:ext>
              </a:extLst>
            </p:cNvPr>
            <p:cNvSpPr/>
            <p:nvPr/>
          </p:nvSpPr>
          <p:spPr>
            <a:xfrm>
              <a:off x="7111736" y="3410468"/>
              <a:ext cx="1032734" cy="57120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FFFFFF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REACTIVE</a:t>
              </a:r>
            </a:p>
            <a:p>
              <a:pPr marL="0" indent="0" algn="ctr">
                <a:buNone/>
              </a:pPr>
              <a:r>
                <a:rPr lang="en-US" sz="1400" b="1" dirty="0">
                  <a:solidFill>
                    <a:srgbClr val="FFFFFF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GRAPHITE ANODE</a:t>
              </a:r>
              <a:endParaRPr lang="en-US" sz="14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0" name="Text 12">
              <a:extLst>
                <a:ext uri="{FF2B5EF4-FFF2-40B4-BE49-F238E27FC236}">
                  <a16:creationId xmlns:a16="http://schemas.microsoft.com/office/drawing/2014/main" id="{B9977A87-DC6C-0C8E-386B-C4C23B4AB2D2}"/>
                </a:ext>
              </a:extLst>
            </p:cNvPr>
            <p:cNvSpPr/>
            <p:nvPr/>
          </p:nvSpPr>
          <p:spPr>
            <a:xfrm>
              <a:off x="6815583" y="4392775"/>
              <a:ext cx="1605579" cy="12909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i="1" dirty="0">
                  <a:solidFill>
                    <a:schemeClr val="accent6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Interface is stable &amp; protected</a:t>
              </a:r>
              <a:endParaRPr lang="en-US" sz="1400" dirty="0">
                <a:solidFill>
                  <a:schemeClr val="accent6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1" name="Text 13">
              <a:extLst>
                <a:ext uri="{FF2B5EF4-FFF2-40B4-BE49-F238E27FC236}">
                  <a16:creationId xmlns:a16="http://schemas.microsoft.com/office/drawing/2014/main" id="{A2CF03AF-EAB3-ADB6-321D-EDE50F6AFEC6}"/>
                </a:ext>
              </a:extLst>
            </p:cNvPr>
            <p:cNvSpPr/>
            <p:nvPr/>
          </p:nvSpPr>
          <p:spPr>
            <a:xfrm>
              <a:off x="9856370" y="1403957"/>
              <a:ext cx="1273040" cy="264613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lnSpc>
                  <a:spcPts val="1575"/>
                </a:lnSpc>
                <a:buNone/>
              </a:pPr>
              <a:r>
                <a:rPr lang="en-US" sz="1400" b="1" dirty="0">
                  <a:solidFill>
                    <a:srgbClr val="C2410C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&gt; ~80-120°C</a:t>
              </a:r>
              <a:endParaRPr lang="en-US" sz="14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Text 14">
              <a:extLst>
                <a:ext uri="{FF2B5EF4-FFF2-40B4-BE49-F238E27FC236}">
                  <a16:creationId xmlns:a16="http://schemas.microsoft.com/office/drawing/2014/main" id="{42861875-670E-2968-2F6F-207B4E864F5D}"/>
                </a:ext>
              </a:extLst>
            </p:cNvPr>
            <p:cNvSpPr/>
            <p:nvPr/>
          </p:nvSpPr>
          <p:spPr>
            <a:xfrm>
              <a:off x="9536104" y="2735908"/>
              <a:ext cx="1817696" cy="195593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lnSpc>
                  <a:spcPts val="1271"/>
                </a:lnSpc>
                <a:buNone/>
              </a:pPr>
              <a:r>
                <a:rPr lang="en-US" sz="1400" b="1" dirty="0">
                  <a:solidFill>
                    <a:srgbClr val="333333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SEI DECOMPOSING</a:t>
              </a:r>
              <a:endParaRPr lang="en-US" sz="14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3" name="Text 15">
              <a:extLst>
                <a:ext uri="{FF2B5EF4-FFF2-40B4-BE49-F238E27FC236}">
                  <a16:creationId xmlns:a16="http://schemas.microsoft.com/office/drawing/2014/main" id="{782998CC-FE25-FA7B-17F4-922C1BAAEA48}"/>
                </a:ext>
              </a:extLst>
            </p:cNvPr>
            <p:cNvSpPr/>
            <p:nvPr/>
          </p:nvSpPr>
          <p:spPr>
            <a:xfrm>
              <a:off x="9820806" y="3465287"/>
              <a:ext cx="1113417" cy="456753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algn="ctr"/>
              <a:r>
                <a:rPr lang="en-US" sz="1400" b="1" dirty="0">
                  <a:solidFill>
                    <a:srgbClr val="FFFFFF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REACTIVE</a:t>
              </a:r>
            </a:p>
            <a:p>
              <a:pPr algn="ctr"/>
              <a:r>
                <a:rPr lang="en-US" sz="1400" b="1" dirty="0">
                  <a:solidFill>
                    <a:srgbClr val="FFFFFF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GRAPHITE ANODE</a:t>
              </a:r>
              <a:endParaRPr lang="en-US" sz="14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4" name="Text 16">
              <a:extLst>
                <a:ext uri="{FF2B5EF4-FFF2-40B4-BE49-F238E27FC236}">
                  <a16:creationId xmlns:a16="http://schemas.microsoft.com/office/drawing/2014/main" id="{3F865FC2-08A4-FDF6-D71F-12ED7B63564D}"/>
                </a:ext>
              </a:extLst>
            </p:cNvPr>
            <p:cNvSpPr/>
            <p:nvPr/>
          </p:nvSpPr>
          <p:spPr>
            <a:xfrm>
              <a:off x="9920044" y="4389764"/>
              <a:ext cx="1105349" cy="12909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 i="1" dirty="0">
                  <a:solidFill>
                    <a:srgbClr val="EA580C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Self-heating begins</a:t>
              </a:r>
              <a:endParaRPr lang="en-US" sz="14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5" name="Text 18">
            <a:extLst>
              <a:ext uri="{FF2B5EF4-FFF2-40B4-BE49-F238E27FC236}">
                <a16:creationId xmlns:a16="http://schemas.microsoft.com/office/drawing/2014/main" id="{661A7F68-1EDB-0BFA-5C5A-A44A72C6CE58}"/>
              </a:ext>
            </a:extLst>
          </p:cNvPr>
          <p:cNvSpPr/>
          <p:nvPr/>
        </p:nvSpPr>
        <p:spPr>
          <a:xfrm>
            <a:off x="7184497" y="5010610"/>
            <a:ext cx="4130950" cy="16136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271"/>
              </a:lnSpc>
              <a:buNone/>
            </a:pPr>
            <a:r>
              <a:rPr lang="en-US" sz="1100" i="1" dirty="0">
                <a:solidFill>
                  <a:srgbClr val="9CA3A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Note: Thresholds are approximate and design-dependent</a:t>
            </a:r>
            <a:endParaRPr lang="en-US" sz="11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0FC6B-4E5E-FD6B-FE1E-6B32ED4849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1403">
            <a:off x="6505792" y="2173737"/>
            <a:ext cx="533509" cy="768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5B219-FC15-A2B8-69D8-B2316F2AA9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2135">
            <a:off x="8099839" y="2237787"/>
            <a:ext cx="533509" cy="768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7322AD-7311-917A-A82A-61316FAABB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38886">
            <a:off x="7422214" y="1863532"/>
            <a:ext cx="533509" cy="768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92F905-3236-E83F-C0C8-F3AD79613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1403">
            <a:off x="9333059" y="2116317"/>
            <a:ext cx="533509" cy="768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0D0263-7A70-E49D-12A2-39CF918947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2135">
            <a:off x="10927106" y="2180367"/>
            <a:ext cx="533509" cy="768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25B600-A181-2329-35A7-B68E916444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38886">
            <a:off x="10249481" y="1806112"/>
            <a:ext cx="533509" cy="768745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E30FA398-A5B3-EEC1-F53D-910EEE5A7FA1}"/>
              </a:ext>
            </a:extLst>
          </p:cNvPr>
          <p:cNvSpPr/>
          <p:nvPr/>
        </p:nvSpPr>
        <p:spPr>
          <a:xfrm rot="12252156">
            <a:off x="9419394" y="2704605"/>
            <a:ext cx="714103" cy="642664"/>
          </a:xfrm>
          <a:prstGeom prst="arc">
            <a:avLst/>
          </a:prstGeom>
          <a:ln w="3810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23952E4A-48BF-BCF3-8977-DF1E1935C332}"/>
              </a:ext>
            </a:extLst>
          </p:cNvPr>
          <p:cNvSpPr/>
          <p:nvPr/>
        </p:nvSpPr>
        <p:spPr>
          <a:xfrm rot="9347844" flipH="1">
            <a:off x="10629847" y="2638374"/>
            <a:ext cx="695807" cy="687590"/>
          </a:xfrm>
          <a:prstGeom prst="arc">
            <a:avLst>
              <a:gd name="adj1" fmla="val 15187427"/>
              <a:gd name="adj2" fmla="val 0"/>
            </a:avLst>
          </a:prstGeom>
          <a:ln w="3810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48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0888-5C41-5B37-D19D-CC5AF1C8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585"/>
            <a:ext cx="10515600" cy="554947"/>
          </a:xfrm>
        </p:spPr>
        <p:txBody>
          <a:bodyPr>
            <a:normAutofit fontScale="90000"/>
          </a:bodyPr>
          <a:lstStyle/>
          <a:p>
            <a:r>
              <a:rPr lang="en-US" dirty="0"/>
              <a:t>When the Separator Fails, the Electrodes Make Contact — </a:t>
            </a:r>
            <a:br>
              <a:rPr lang="en-US" dirty="0"/>
            </a:br>
            <a:r>
              <a:rPr lang="en-US" dirty="0">
                <a:solidFill>
                  <a:schemeClr val="accent6"/>
                </a:solidFill>
              </a:rPr>
              <a:t>Releasing Stored Energy Rapidly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FE2377-86C2-E5D0-C2EC-351E16BC90DC}"/>
              </a:ext>
            </a:extLst>
          </p:cNvPr>
          <p:cNvGrpSpPr/>
          <p:nvPr/>
        </p:nvGrpSpPr>
        <p:grpSpPr>
          <a:xfrm>
            <a:off x="939684" y="1836726"/>
            <a:ext cx="4526090" cy="3842179"/>
            <a:chOff x="1053137" y="1575469"/>
            <a:chExt cx="2509870" cy="189925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BAB9246-1951-BC53-7D42-22FDBF540D9D}"/>
                </a:ext>
              </a:extLst>
            </p:cNvPr>
            <p:cNvSpPr/>
            <p:nvPr/>
          </p:nvSpPr>
          <p:spPr>
            <a:xfrm>
              <a:off x="1053137" y="1575469"/>
              <a:ext cx="2509870" cy="1797269"/>
            </a:xfrm>
            <a:prstGeom prst="round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A6B7BA5-672A-F264-1A50-6238C17DA3F4}"/>
                </a:ext>
              </a:extLst>
            </p:cNvPr>
            <p:cNvSpPr/>
            <p:nvPr/>
          </p:nvSpPr>
          <p:spPr>
            <a:xfrm>
              <a:off x="1053137" y="1677451"/>
              <a:ext cx="2509870" cy="1797269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 1">
            <a:extLst>
              <a:ext uri="{FF2B5EF4-FFF2-40B4-BE49-F238E27FC236}">
                <a16:creationId xmlns:a16="http://schemas.microsoft.com/office/drawing/2014/main" id="{979DCA74-71AC-8F04-D4FB-C398258CC87B}"/>
              </a:ext>
            </a:extLst>
          </p:cNvPr>
          <p:cNvSpPr/>
          <p:nvPr/>
        </p:nvSpPr>
        <p:spPr>
          <a:xfrm>
            <a:off x="2016463" y="2262265"/>
            <a:ext cx="2372531" cy="24741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48"/>
              </a:lnSpc>
              <a:buNone/>
            </a:pPr>
            <a:r>
              <a:rPr lang="en-US" sz="18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Material Breakdown</a:t>
            </a:r>
            <a:endParaRPr lang="en-US" sz="1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7A565F2E-AC5B-FBB2-CAED-699D822DCF86}"/>
              </a:ext>
            </a:extLst>
          </p:cNvPr>
          <p:cNvSpPr/>
          <p:nvPr/>
        </p:nvSpPr>
        <p:spPr>
          <a:xfrm>
            <a:off x="1459784" y="3039629"/>
            <a:ext cx="3931920" cy="21648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705"/>
              </a:lnSpc>
              <a:buNone/>
            </a:pPr>
            <a:r>
              <a:rPr lang="en-US" sz="1600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Polymer films (PE/PP) have defined </a:t>
            </a:r>
            <a:r>
              <a:rPr lang="en-US" sz="16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melting points</a:t>
            </a:r>
            <a:r>
              <a:rPr lang="en-US" sz="1600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43E9E28E-9C49-F41D-7A59-9FBC6AC8A199}"/>
              </a:ext>
            </a:extLst>
          </p:cNvPr>
          <p:cNvSpPr/>
          <p:nvPr/>
        </p:nvSpPr>
        <p:spPr>
          <a:xfrm>
            <a:off x="1459784" y="3531101"/>
            <a:ext cx="3931920" cy="43297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705"/>
              </a:lnSpc>
              <a:buNone/>
            </a:pPr>
            <a:r>
              <a:rPr lang="en-US" sz="1600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Heat causes the separator to </a:t>
            </a:r>
            <a:r>
              <a:rPr lang="en-US" sz="16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shrink, melt, or fail</a:t>
            </a:r>
            <a:r>
              <a:rPr lang="en-US" sz="1600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0C7413F8-D054-6687-9030-961832DBE925}"/>
              </a:ext>
            </a:extLst>
          </p:cNvPr>
          <p:cNvSpPr/>
          <p:nvPr/>
        </p:nvSpPr>
        <p:spPr>
          <a:xfrm>
            <a:off x="1459784" y="4161632"/>
            <a:ext cx="3931920" cy="43297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705"/>
              </a:lnSpc>
              <a:buNone/>
            </a:pPr>
            <a:r>
              <a:rPr lang="en-US" sz="1600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Loss of physical barrier allows </a:t>
            </a:r>
            <a:r>
              <a:rPr lang="en-US" sz="16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direct electrode contact</a:t>
            </a:r>
            <a:r>
              <a:rPr lang="en-US" sz="1600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A8AED413-26FD-522A-EF97-EB51666F43DB}"/>
              </a:ext>
            </a:extLst>
          </p:cNvPr>
          <p:cNvSpPr/>
          <p:nvPr/>
        </p:nvSpPr>
        <p:spPr>
          <a:xfrm>
            <a:off x="1459784" y="4869591"/>
            <a:ext cx="3931920" cy="43297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705"/>
              </a:lnSpc>
              <a:buNone/>
            </a:pPr>
            <a:r>
              <a:rPr lang="en-US" sz="1600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Stored electrical energy converts to </a:t>
            </a:r>
            <a:r>
              <a:rPr lang="en-US" sz="16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intense localized heat</a:t>
            </a:r>
            <a:r>
              <a:rPr lang="en-US" sz="1600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1" name="Image 8" descr="preencoded.png">
            <a:extLst>
              <a:ext uri="{FF2B5EF4-FFF2-40B4-BE49-F238E27FC236}">
                <a16:creationId xmlns:a16="http://schemas.microsoft.com/office/drawing/2014/main" id="{71166484-08EE-B5F2-2DE9-10F058E6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092" y="2217422"/>
            <a:ext cx="5662972" cy="692589"/>
          </a:xfrm>
          <a:prstGeom prst="rect">
            <a:avLst/>
          </a:prstGeom>
        </p:spPr>
      </p:pic>
      <p:pic>
        <p:nvPicPr>
          <p:cNvPr id="42" name="Image 9" descr="preencoded.png">
            <a:extLst>
              <a:ext uri="{FF2B5EF4-FFF2-40B4-BE49-F238E27FC236}">
                <a16:creationId xmlns:a16="http://schemas.microsoft.com/office/drawing/2014/main" id="{440730C9-BF0D-AC1C-7F52-0274C537D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652" y="2378096"/>
            <a:ext cx="371120" cy="371121"/>
          </a:xfrm>
          <a:prstGeom prst="rect">
            <a:avLst/>
          </a:prstGeom>
        </p:spPr>
      </p:pic>
      <p:pic>
        <p:nvPicPr>
          <p:cNvPr id="43" name="Image 10" descr="preencoded.png">
            <a:extLst>
              <a:ext uri="{FF2B5EF4-FFF2-40B4-BE49-F238E27FC236}">
                <a16:creationId xmlns:a16="http://schemas.microsoft.com/office/drawing/2014/main" id="{E6F0B850-077A-1EE2-0222-893C984BD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896" y="2486339"/>
            <a:ext cx="154634" cy="154634"/>
          </a:xfrm>
          <a:prstGeom prst="rect">
            <a:avLst/>
          </a:prstGeom>
        </p:spPr>
      </p:pic>
      <p:pic>
        <p:nvPicPr>
          <p:cNvPr id="44" name="Image 11" descr="preencoded.png">
            <a:extLst>
              <a:ext uri="{FF2B5EF4-FFF2-40B4-BE49-F238E27FC236}">
                <a16:creationId xmlns:a16="http://schemas.microsoft.com/office/drawing/2014/main" id="{8AB47418-7392-D203-F5A3-83992F772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8749" y="3064645"/>
            <a:ext cx="170097" cy="230017"/>
          </a:xfrm>
          <a:prstGeom prst="rect">
            <a:avLst/>
          </a:prstGeom>
        </p:spPr>
      </p:pic>
      <p:pic>
        <p:nvPicPr>
          <p:cNvPr id="45" name="Image 12" descr="preencoded.png">
            <a:extLst>
              <a:ext uri="{FF2B5EF4-FFF2-40B4-BE49-F238E27FC236}">
                <a16:creationId xmlns:a16="http://schemas.microsoft.com/office/drawing/2014/main" id="{888E9D72-5F28-4E13-5BC4-5088D26CA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091" y="3449296"/>
            <a:ext cx="5662971" cy="692589"/>
          </a:xfrm>
          <a:prstGeom prst="rect">
            <a:avLst/>
          </a:prstGeom>
        </p:spPr>
      </p:pic>
      <p:pic>
        <p:nvPicPr>
          <p:cNvPr id="46" name="Image 13" descr="preencoded.png">
            <a:extLst>
              <a:ext uri="{FF2B5EF4-FFF2-40B4-BE49-F238E27FC236}">
                <a16:creationId xmlns:a16="http://schemas.microsoft.com/office/drawing/2014/main" id="{0B1762DA-B94F-D2F5-460D-7C28DCDB1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0652" y="3609969"/>
            <a:ext cx="371120" cy="371121"/>
          </a:xfrm>
          <a:prstGeom prst="rect">
            <a:avLst/>
          </a:prstGeom>
        </p:spPr>
      </p:pic>
      <p:pic>
        <p:nvPicPr>
          <p:cNvPr id="47" name="Image 14" descr="preencoded.png">
            <a:extLst>
              <a:ext uri="{FF2B5EF4-FFF2-40B4-BE49-F238E27FC236}">
                <a16:creationId xmlns:a16="http://schemas.microsoft.com/office/drawing/2014/main" id="{428FE1DA-D396-1E01-B61E-A7F5A6A6E5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8225" y="3718213"/>
            <a:ext cx="115975" cy="154634"/>
          </a:xfrm>
          <a:prstGeom prst="rect">
            <a:avLst/>
          </a:prstGeom>
        </p:spPr>
      </p:pic>
      <p:pic>
        <p:nvPicPr>
          <p:cNvPr id="48" name="Image 15" descr="preencoded.png">
            <a:extLst>
              <a:ext uri="{FF2B5EF4-FFF2-40B4-BE49-F238E27FC236}">
                <a16:creationId xmlns:a16="http://schemas.microsoft.com/office/drawing/2014/main" id="{6F291477-87AC-DC20-140B-2742E7C060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8749" y="4296519"/>
            <a:ext cx="170097" cy="230017"/>
          </a:xfrm>
          <a:prstGeom prst="rect">
            <a:avLst/>
          </a:prstGeom>
        </p:spPr>
      </p:pic>
      <p:pic>
        <p:nvPicPr>
          <p:cNvPr id="49" name="Image 16" descr="preencoded.png">
            <a:extLst>
              <a:ext uri="{FF2B5EF4-FFF2-40B4-BE49-F238E27FC236}">
                <a16:creationId xmlns:a16="http://schemas.microsoft.com/office/drawing/2014/main" id="{7E56E2C9-D387-BF99-1D93-DFDD5B5719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5092" y="4681169"/>
            <a:ext cx="5662970" cy="692590"/>
          </a:xfrm>
          <a:prstGeom prst="rect">
            <a:avLst/>
          </a:prstGeom>
        </p:spPr>
      </p:pic>
      <p:pic>
        <p:nvPicPr>
          <p:cNvPr id="50" name="Image 17" descr="preencoded.png">
            <a:extLst>
              <a:ext uri="{FF2B5EF4-FFF2-40B4-BE49-F238E27FC236}">
                <a16:creationId xmlns:a16="http://schemas.microsoft.com/office/drawing/2014/main" id="{7AEFD5C7-1396-F58C-9952-8F315061DD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0652" y="4841844"/>
            <a:ext cx="371120" cy="371121"/>
          </a:xfrm>
          <a:prstGeom prst="rect">
            <a:avLst/>
          </a:prstGeom>
        </p:spPr>
      </p:pic>
      <p:pic>
        <p:nvPicPr>
          <p:cNvPr id="51" name="Image 18" descr="preencoded.png">
            <a:extLst>
              <a:ext uri="{FF2B5EF4-FFF2-40B4-BE49-F238E27FC236}">
                <a16:creationId xmlns:a16="http://schemas.microsoft.com/office/drawing/2014/main" id="{8DE1EA72-7C91-DA2F-08F4-8D8FA58F4A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8225" y="4950087"/>
            <a:ext cx="115975" cy="154634"/>
          </a:xfrm>
          <a:prstGeom prst="rect">
            <a:avLst/>
          </a:prstGeom>
        </p:spPr>
      </p:pic>
      <p:sp>
        <p:nvSpPr>
          <p:cNvPr id="52" name="Text 6">
            <a:extLst>
              <a:ext uri="{FF2B5EF4-FFF2-40B4-BE49-F238E27FC236}">
                <a16:creationId xmlns:a16="http://schemas.microsoft.com/office/drawing/2014/main" id="{1BD4FB1E-227F-B9EA-5438-65591D1F0171}"/>
              </a:ext>
            </a:extLst>
          </p:cNvPr>
          <p:cNvSpPr/>
          <p:nvPr/>
        </p:nvSpPr>
        <p:spPr>
          <a:xfrm>
            <a:off x="6735480" y="2341128"/>
            <a:ext cx="5261032" cy="21648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05"/>
              </a:lnSpc>
              <a:buNone/>
            </a:pPr>
            <a:r>
              <a:rPr lang="en-US" sz="16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Stage: Intact Separator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 7">
            <a:extLst>
              <a:ext uri="{FF2B5EF4-FFF2-40B4-BE49-F238E27FC236}">
                <a16:creationId xmlns:a16="http://schemas.microsoft.com/office/drawing/2014/main" id="{DC9AF890-D2D0-CB58-41E8-C327FB65C518}"/>
              </a:ext>
            </a:extLst>
          </p:cNvPr>
          <p:cNvSpPr/>
          <p:nvPr/>
        </p:nvSpPr>
        <p:spPr>
          <a:xfrm>
            <a:off x="6735480" y="2582839"/>
            <a:ext cx="4982584" cy="22868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600" dirty="0">
                <a:solidFill>
                  <a:srgbClr val="6B72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Normal operation. Electrodes are physically isolated.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 8">
            <a:extLst>
              <a:ext uri="{FF2B5EF4-FFF2-40B4-BE49-F238E27FC236}">
                <a16:creationId xmlns:a16="http://schemas.microsoft.com/office/drawing/2014/main" id="{6548D88C-8E5D-EBF4-DF81-A890AF0A612E}"/>
              </a:ext>
            </a:extLst>
          </p:cNvPr>
          <p:cNvSpPr/>
          <p:nvPr/>
        </p:nvSpPr>
        <p:spPr>
          <a:xfrm>
            <a:off x="6735480" y="3573003"/>
            <a:ext cx="5261032" cy="21648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05"/>
              </a:lnSpc>
              <a:buNone/>
            </a:pPr>
            <a:r>
              <a:rPr lang="en-US" sz="1600" b="1" dirty="0">
                <a:solidFill>
                  <a:srgbClr val="D97706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Threshold: Thermal Instability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 9">
            <a:extLst>
              <a:ext uri="{FF2B5EF4-FFF2-40B4-BE49-F238E27FC236}">
                <a16:creationId xmlns:a16="http://schemas.microsoft.com/office/drawing/2014/main" id="{EDB0965A-04EE-5E5D-C149-B44865CDB697}"/>
              </a:ext>
            </a:extLst>
          </p:cNvPr>
          <p:cNvSpPr/>
          <p:nvPr/>
        </p:nvSpPr>
        <p:spPr>
          <a:xfrm>
            <a:off x="6735480" y="3814714"/>
            <a:ext cx="4982584" cy="22868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600" i="1" dirty="0">
                <a:solidFill>
                  <a:srgbClr val="4B556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Approximate and design-dependent temperature reach.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 10">
            <a:extLst>
              <a:ext uri="{FF2B5EF4-FFF2-40B4-BE49-F238E27FC236}">
                <a16:creationId xmlns:a16="http://schemas.microsoft.com/office/drawing/2014/main" id="{24A1DF89-9791-8EE2-3E2C-C229D8CFA673}"/>
              </a:ext>
            </a:extLst>
          </p:cNvPr>
          <p:cNvSpPr/>
          <p:nvPr/>
        </p:nvSpPr>
        <p:spPr>
          <a:xfrm>
            <a:off x="6735480" y="4804876"/>
            <a:ext cx="5261032" cy="21648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05"/>
              </a:lnSpc>
              <a:buNone/>
            </a:pPr>
            <a:r>
              <a:rPr lang="en-US" sz="1600" b="1" dirty="0">
                <a:solidFill>
                  <a:srgbClr val="B91C1C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Event: Internal Short Circuit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 11">
            <a:extLst>
              <a:ext uri="{FF2B5EF4-FFF2-40B4-BE49-F238E27FC236}">
                <a16:creationId xmlns:a16="http://schemas.microsoft.com/office/drawing/2014/main" id="{9003AB3B-D42B-ED94-4B36-FC002BEFC2CE}"/>
              </a:ext>
            </a:extLst>
          </p:cNvPr>
          <p:cNvSpPr/>
          <p:nvPr/>
        </p:nvSpPr>
        <p:spPr>
          <a:xfrm>
            <a:off x="6735480" y="5046587"/>
            <a:ext cx="4982584" cy="22868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600" dirty="0">
                <a:solidFill>
                  <a:srgbClr val="DC2626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Rapid electrical discharge. Cascade acceleration.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 13">
            <a:extLst>
              <a:ext uri="{FF2B5EF4-FFF2-40B4-BE49-F238E27FC236}">
                <a16:creationId xmlns:a16="http://schemas.microsoft.com/office/drawing/2014/main" id="{296B4B6C-F0A2-CC8B-3495-7340557335B7}"/>
              </a:ext>
            </a:extLst>
          </p:cNvPr>
          <p:cNvSpPr/>
          <p:nvPr/>
        </p:nvSpPr>
        <p:spPr>
          <a:xfrm>
            <a:off x="8032249" y="6239466"/>
            <a:ext cx="4159751" cy="15463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218"/>
              </a:lnSpc>
              <a:buNone/>
            </a:pPr>
            <a:r>
              <a:rPr lang="en-US" sz="1050" i="1" dirty="0">
                <a:solidFill>
                  <a:srgbClr val="9CA3A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*Ceramic </a:t>
            </a:r>
            <a:r>
              <a:rPr lang="en-US" sz="1100" i="1" dirty="0">
                <a:solidFill>
                  <a:srgbClr val="9CA3A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coatings</a:t>
            </a:r>
            <a:r>
              <a:rPr lang="en-US" sz="1050" i="1" dirty="0">
                <a:solidFill>
                  <a:srgbClr val="9CA3A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can significantly alter these thresholds.</a:t>
            </a:r>
            <a:endParaRPr lang="en-US" sz="105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0" name="Graphic 59" descr="Caret Right outline">
            <a:extLst>
              <a:ext uri="{FF2B5EF4-FFF2-40B4-BE49-F238E27FC236}">
                <a16:creationId xmlns:a16="http://schemas.microsoft.com/office/drawing/2014/main" id="{D2854A5D-A036-856F-9400-0A58692C08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4637" y="2939727"/>
            <a:ext cx="416289" cy="416289"/>
          </a:xfrm>
          <a:prstGeom prst="rect">
            <a:avLst/>
          </a:prstGeom>
        </p:spPr>
      </p:pic>
      <p:pic>
        <p:nvPicPr>
          <p:cNvPr id="61" name="Graphic 60" descr="Caret Right outline">
            <a:extLst>
              <a:ext uri="{FF2B5EF4-FFF2-40B4-BE49-F238E27FC236}">
                <a16:creationId xmlns:a16="http://schemas.microsoft.com/office/drawing/2014/main" id="{2060EC4E-21FA-128A-F913-8D72E2472B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4724" y="3514223"/>
            <a:ext cx="416289" cy="416289"/>
          </a:xfrm>
          <a:prstGeom prst="rect">
            <a:avLst/>
          </a:prstGeom>
        </p:spPr>
      </p:pic>
      <p:pic>
        <p:nvPicPr>
          <p:cNvPr id="62" name="Graphic 61" descr="Caret Right outline">
            <a:extLst>
              <a:ext uri="{FF2B5EF4-FFF2-40B4-BE49-F238E27FC236}">
                <a16:creationId xmlns:a16="http://schemas.microsoft.com/office/drawing/2014/main" id="{2C8226BF-7936-D5C5-6D2B-6F700D9D1D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4723" y="4144465"/>
            <a:ext cx="416289" cy="416289"/>
          </a:xfrm>
          <a:prstGeom prst="rect">
            <a:avLst/>
          </a:prstGeom>
        </p:spPr>
      </p:pic>
      <p:pic>
        <p:nvPicPr>
          <p:cNvPr id="63" name="Graphic 62" descr="Caret Right outline">
            <a:extLst>
              <a:ext uri="{FF2B5EF4-FFF2-40B4-BE49-F238E27FC236}">
                <a16:creationId xmlns:a16="http://schemas.microsoft.com/office/drawing/2014/main" id="{0B5F4027-1CF9-0E9F-6B52-6D683C0319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4636" y="4840023"/>
            <a:ext cx="416289" cy="41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70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>
            <a:extLst>
              <a:ext uri="{FF2B5EF4-FFF2-40B4-BE49-F238E27FC236}">
                <a16:creationId xmlns:a16="http://schemas.microsoft.com/office/drawing/2014/main" id="{813962ED-E8E9-5000-4362-8B91AFB5720E}"/>
              </a:ext>
            </a:extLst>
          </p:cNvPr>
          <p:cNvSpPr>
            <a:spLocks noChangeAspect="1"/>
          </p:cNvSpPr>
          <p:nvPr/>
        </p:nvSpPr>
        <p:spPr>
          <a:xfrm>
            <a:off x="516122" y="4604900"/>
            <a:ext cx="320040" cy="320040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ABD3B14-01E4-9A4A-662E-AF5BB7A3912A}"/>
              </a:ext>
            </a:extLst>
          </p:cNvPr>
          <p:cNvSpPr>
            <a:spLocks noChangeAspect="1"/>
          </p:cNvSpPr>
          <p:nvPr/>
        </p:nvSpPr>
        <p:spPr>
          <a:xfrm>
            <a:off x="517509" y="3659160"/>
            <a:ext cx="320040" cy="320040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02A6BFE-5C98-CB86-0534-4B5543A6C413}"/>
              </a:ext>
            </a:extLst>
          </p:cNvPr>
          <p:cNvSpPr>
            <a:spLocks noChangeAspect="1"/>
          </p:cNvSpPr>
          <p:nvPr/>
        </p:nvSpPr>
        <p:spPr>
          <a:xfrm>
            <a:off x="512757" y="2808535"/>
            <a:ext cx="320040" cy="320040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916CF92-1D72-81E9-8666-AE1AEFBF1016}"/>
              </a:ext>
            </a:extLst>
          </p:cNvPr>
          <p:cNvSpPr>
            <a:spLocks noChangeAspect="1"/>
          </p:cNvSpPr>
          <p:nvPr/>
        </p:nvSpPr>
        <p:spPr>
          <a:xfrm>
            <a:off x="521744" y="1920997"/>
            <a:ext cx="320040" cy="320040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0297F5-806C-FF72-85E5-FDA2F84A3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 High Temperatures, Some Cathode Materials Release Oxygen — </a:t>
            </a:r>
            <a:r>
              <a:rPr lang="en-US" dirty="0">
                <a:solidFill>
                  <a:schemeClr val="accent6"/>
                </a:solidFill>
              </a:rPr>
              <a:t>Which Can React With the Hot Electrolyte</a:t>
            </a:r>
          </a:p>
        </p:txBody>
      </p:sp>
      <p:sp>
        <p:nvSpPr>
          <p:cNvPr id="39" name="Text 18">
            <a:extLst>
              <a:ext uri="{FF2B5EF4-FFF2-40B4-BE49-F238E27FC236}">
                <a16:creationId xmlns:a16="http://schemas.microsoft.com/office/drawing/2014/main" id="{3170963A-9B8A-EB0D-837F-2E43621647B9}"/>
              </a:ext>
            </a:extLst>
          </p:cNvPr>
          <p:cNvSpPr/>
          <p:nvPr/>
        </p:nvSpPr>
        <p:spPr>
          <a:xfrm>
            <a:off x="7040728" y="5142062"/>
            <a:ext cx="3830472" cy="32121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en-US" sz="1200" i="1" dirty="0">
                <a:solidFill>
                  <a:srgbClr val="6B72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*Relative comparisons only. Specific thresholds vary by design, state of charge, and heating rate.</a:t>
            </a:r>
            <a:endParaRPr lang="en-US" sz="1200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2" name="Image 3" descr="preencoded.png">
            <a:extLst>
              <a:ext uri="{FF2B5EF4-FFF2-40B4-BE49-F238E27FC236}">
                <a16:creationId xmlns:a16="http://schemas.microsoft.com/office/drawing/2014/main" id="{68FE593F-58F9-C225-076E-341177AAA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33" y="1996108"/>
            <a:ext cx="168639" cy="168639"/>
          </a:xfrm>
          <a:prstGeom prst="rect">
            <a:avLst/>
          </a:prstGeom>
        </p:spPr>
      </p:pic>
      <p:pic>
        <p:nvPicPr>
          <p:cNvPr id="44" name="Image 5" descr="preencoded.png">
            <a:extLst>
              <a:ext uri="{FF2B5EF4-FFF2-40B4-BE49-F238E27FC236}">
                <a16:creationId xmlns:a16="http://schemas.microsoft.com/office/drawing/2014/main" id="{393A77EE-3830-0CE5-B756-7400FBAA0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98" y="2889275"/>
            <a:ext cx="168639" cy="168639"/>
          </a:xfrm>
          <a:prstGeom prst="rect">
            <a:avLst/>
          </a:prstGeom>
        </p:spPr>
      </p:pic>
      <p:pic>
        <p:nvPicPr>
          <p:cNvPr id="46" name="Image 7" descr="preencoded.png">
            <a:extLst>
              <a:ext uri="{FF2B5EF4-FFF2-40B4-BE49-F238E27FC236}">
                <a16:creationId xmlns:a16="http://schemas.microsoft.com/office/drawing/2014/main" id="{63C5C779-06A9-A3E5-91EA-7B68EE9EA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28" y="3742732"/>
            <a:ext cx="152578" cy="162115"/>
          </a:xfrm>
          <a:prstGeom prst="rect">
            <a:avLst/>
          </a:prstGeom>
        </p:spPr>
      </p:pic>
      <p:pic>
        <p:nvPicPr>
          <p:cNvPr id="48" name="Image 9" descr="preencoded.png">
            <a:extLst>
              <a:ext uri="{FF2B5EF4-FFF2-40B4-BE49-F238E27FC236}">
                <a16:creationId xmlns:a16="http://schemas.microsoft.com/office/drawing/2014/main" id="{A23BCF80-21AE-4A9B-9D03-760FAE69C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28" y="4696515"/>
            <a:ext cx="152578" cy="162115"/>
          </a:xfrm>
          <a:prstGeom prst="rect">
            <a:avLst/>
          </a:prstGeom>
        </p:spPr>
      </p:pic>
      <p:sp>
        <p:nvSpPr>
          <p:cNvPr id="49" name="Text 1">
            <a:extLst>
              <a:ext uri="{FF2B5EF4-FFF2-40B4-BE49-F238E27FC236}">
                <a16:creationId xmlns:a16="http://schemas.microsoft.com/office/drawing/2014/main" id="{D3FDB16D-8AD8-722C-C553-2A0EBB175627}"/>
              </a:ext>
            </a:extLst>
          </p:cNvPr>
          <p:cNvSpPr/>
          <p:nvPr/>
        </p:nvSpPr>
        <p:spPr>
          <a:xfrm>
            <a:off x="971449" y="1919819"/>
            <a:ext cx="4507966" cy="44970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Cathodes are lithium metal oxides; </a:t>
            </a:r>
            <a:r>
              <a:rPr lang="en-US" sz="1600" b="1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oxygen</a:t>
            </a:r>
            <a:r>
              <a:rPr lang="en-US" sz="1600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 is part of their crystal structure.</a:t>
            </a:r>
            <a:endParaRPr lang="en-US" sz="1600" dirty="0"/>
          </a:p>
        </p:txBody>
      </p:sp>
      <p:sp>
        <p:nvSpPr>
          <p:cNvPr id="50" name="Text 2">
            <a:extLst>
              <a:ext uri="{FF2B5EF4-FFF2-40B4-BE49-F238E27FC236}">
                <a16:creationId xmlns:a16="http://schemas.microsoft.com/office/drawing/2014/main" id="{AC5442B1-6916-3FBF-2020-716575E9E21A}"/>
              </a:ext>
            </a:extLst>
          </p:cNvPr>
          <p:cNvSpPr/>
          <p:nvPr/>
        </p:nvSpPr>
        <p:spPr>
          <a:xfrm>
            <a:off x="967214" y="2812986"/>
            <a:ext cx="4507966" cy="44970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Heat causes structural instability, releasing lattice oxygen as a </a:t>
            </a:r>
            <a:r>
              <a:rPr lang="en-US" sz="1600" b="1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gas</a:t>
            </a:r>
            <a:r>
              <a:rPr lang="en-US" sz="1600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.</a:t>
            </a:r>
            <a:endParaRPr lang="en-US" sz="1600" dirty="0"/>
          </a:p>
        </p:txBody>
      </p:sp>
      <p:sp>
        <p:nvSpPr>
          <p:cNvPr id="51" name="Text 3">
            <a:extLst>
              <a:ext uri="{FF2B5EF4-FFF2-40B4-BE49-F238E27FC236}">
                <a16:creationId xmlns:a16="http://schemas.microsoft.com/office/drawing/2014/main" id="{9542B3CC-04A9-6F95-320B-6780082DFEBF}"/>
              </a:ext>
            </a:extLst>
          </p:cNvPr>
          <p:cNvSpPr/>
          <p:nvPr/>
        </p:nvSpPr>
        <p:spPr>
          <a:xfrm>
            <a:off x="967214" y="3663180"/>
            <a:ext cx="4507966" cy="44970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Released oxygen drives </a:t>
            </a:r>
            <a:r>
              <a:rPr lang="en-US" sz="1600" b="1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highly exothermic reactions</a:t>
            </a:r>
            <a:r>
              <a:rPr lang="en-US" sz="1600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 with the organic electrolyte.</a:t>
            </a:r>
            <a:endParaRPr lang="en-US" sz="1600" dirty="0"/>
          </a:p>
        </p:txBody>
      </p:sp>
      <p:sp>
        <p:nvSpPr>
          <p:cNvPr id="52" name="Text 4">
            <a:extLst>
              <a:ext uri="{FF2B5EF4-FFF2-40B4-BE49-F238E27FC236}">
                <a16:creationId xmlns:a16="http://schemas.microsoft.com/office/drawing/2014/main" id="{AFD7ECA3-3F44-3AE5-7D71-F9F2225DD9A0}"/>
              </a:ext>
            </a:extLst>
          </p:cNvPr>
          <p:cNvSpPr/>
          <p:nvPr/>
        </p:nvSpPr>
        <p:spPr>
          <a:xfrm>
            <a:off x="967214" y="4616964"/>
            <a:ext cx="4507966" cy="44970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Release severity depends heavily on the specific </a:t>
            </a:r>
            <a:r>
              <a:rPr lang="en-US" sz="1600" b="1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cathode chemistry</a:t>
            </a:r>
            <a:r>
              <a:rPr lang="en-US" sz="1600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.</a:t>
            </a:r>
            <a:endParaRPr lang="en-US" sz="1600" dirty="0"/>
          </a:p>
        </p:txBody>
      </p:sp>
      <p:pic>
        <p:nvPicPr>
          <p:cNvPr id="63" name="Image 6" descr="preencoded.png">
            <a:extLst>
              <a:ext uri="{FF2B5EF4-FFF2-40B4-BE49-F238E27FC236}">
                <a16:creationId xmlns:a16="http://schemas.microsoft.com/office/drawing/2014/main" id="{3E023209-9969-E8A6-AE42-02221A7186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99" r="6870" b="12980"/>
          <a:stretch>
            <a:fillRect/>
          </a:stretch>
        </p:blipFill>
        <p:spPr>
          <a:xfrm>
            <a:off x="6307894" y="1908679"/>
            <a:ext cx="5045906" cy="323338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6DE4367B-89F0-B8A7-28CC-57907DC480A8}"/>
              </a:ext>
            </a:extLst>
          </p:cNvPr>
          <p:cNvSpPr txBox="1"/>
          <p:nvPr/>
        </p:nvSpPr>
        <p:spPr>
          <a:xfrm>
            <a:off x="566774" y="5711784"/>
            <a:ext cx="11058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NCA and NMC are more prone to combustion than LFP due to lower oxygen release thresholds.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280AC-B482-0FDD-7DE4-7C8DE43A8138}"/>
              </a:ext>
            </a:extLst>
          </p:cNvPr>
          <p:cNvSpPr txBox="1"/>
          <p:nvPr/>
        </p:nvSpPr>
        <p:spPr>
          <a:xfrm>
            <a:off x="6723062" y="1550487"/>
            <a:ext cx="4148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Thermal Runaway Onset Temperature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6BBC2-6FCA-2317-327C-F06078D405C2}"/>
              </a:ext>
            </a:extLst>
          </p:cNvPr>
          <p:cNvSpPr txBox="1"/>
          <p:nvPr/>
        </p:nvSpPr>
        <p:spPr>
          <a:xfrm rot="16200000">
            <a:off x="10670703" y="4048165"/>
            <a:ext cx="1108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Safer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98313D-5F56-05BA-CFDE-2757393B6A26}"/>
              </a:ext>
            </a:extLst>
          </p:cNvPr>
          <p:cNvCxnSpPr/>
          <p:nvPr/>
        </p:nvCxnSpPr>
        <p:spPr>
          <a:xfrm flipV="1">
            <a:off x="11207931" y="3112831"/>
            <a:ext cx="0" cy="5197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01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8FFE4-662D-4784-9EC0-76F6F749D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Cascade of Material Breakdown</a:t>
            </a:r>
          </a:p>
        </p:txBody>
      </p:sp>
      <p:pic>
        <p:nvPicPr>
          <p:cNvPr id="5" name="Image 2" descr="preencoded.png">
            <a:extLst>
              <a:ext uri="{FF2B5EF4-FFF2-40B4-BE49-F238E27FC236}">
                <a16:creationId xmlns:a16="http://schemas.microsoft.com/office/drawing/2014/main" id="{5DBE1A0C-014D-88DB-6C0C-0FEF99AB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21" y="1829297"/>
            <a:ext cx="2600558" cy="2679203"/>
          </a:xfrm>
          <a:prstGeom prst="rect">
            <a:avLst/>
          </a:prstGeom>
        </p:spPr>
      </p:pic>
      <p:pic>
        <p:nvPicPr>
          <p:cNvPr id="6" name="Image 3" descr="preencoded.png">
            <a:extLst>
              <a:ext uri="{FF2B5EF4-FFF2-40B4-BE49-F238E27FC236}">
                <a16:creationId xmlns:a16="http://schemas.microsoft.com/office/drawing/2014/main" id="{572480FB-9EA8-8EFE-4FBF-F34CA8B1A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00" y="2064650"/>
            <a:ext cx="285429" cy="295192"/>
          </a:xfrm>
          <a:prstGeom prst="rect">
            <a:avLst/>
          </a:prstGeom>
        </p:spPr>
      </p:pic>
      <p:pic>
        <p:nvPicPr>
          <p:cNvPr id="7" name="Image 4" descr="preencoded.png">
            <a:extLst>
              <a:ext uri="{FF2B5EF4-FFF2-40B4-BE49-F238E27FC236}">
                <a16:creationId xmlns:a16="http://schemas.microsoft.com/office/drawing/2014/main" id="{836A26D2-018E-4189-9592-B727CE34B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050" y="1817793"/>
            <a:ext cx="2600558" cy="2600253"/>
          </a:xfrm>
          <a:prstGeom prst="rect">
            <a:avLst/>
          </a:prstGeom>
        </p:spPr>
      </p:pic>
      <p:pic>
        <p:nvPicPr>
          <p:cNvPr id="8" name="Image 5" descr="preencoded.png">
            <a:extLst>
              <a:ext uri="{FF2B5EF4-FFF2-40B4-BE49-F238E27FC236}">
                <a16:creationId xmlns:a16="http://schemas.microsoft.com/office/drawing/2014/main" id="{336C4DD6-D8F5-0967-8C54-A01121466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701" y="2064650"/>
            <a:ext cx="354857" cy="287719"/>
          </a:xfrm>
          <a:prstGeom prst="rect">
            <a:avLst/>
          </a:prstGeom>
        </p:spPr>
      </p:pic>
      <p:pic>
        <p:nvPicPr>
          <p:cNvPr id="9" name="Image 6" descr="preencoded.png">
            <a:extLst>
              <a:ext uri="{FF2B5EF4-FFF2-40B4-BE49-F238E27FC236}">
                <a16:creationId xmlns:a16="http://schemas.microsoft.com/office/drawing/2014/main" id="{4651D720-587A-24F1-961D-1592CB992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544" y="1817793"/>
            <a:ext cx="2600558" cy="2504907"/>
          </a:xfrm>
          <a:prstGeom prst="rect">
            <a:avLst/>
          </a:prstGeom>
        </p:spPr>
      </p:pic>
      <p:pic>
        <p:nvPicPr>
          <p:cNvPr id="10" name="Image 7" descr="preencoded.png">
            <a:extLst>
              <a:ext uri="{FF2B5EF4-FFF2-40B4-BE49-F238E27FC236}">
                <a16:creationId xmlns:a16="http://schemas.microsoft.com/office/drawing/2014/main" id="{C4A84A3A-250A-6645-DB4D-A1982ECA2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401" y="2064650"/>
            <a:ext cx="285429" cy="295192"/>
          </a:xfrm>
          <a:prstGeom prst="rect">
            <a:avLst/>
          </a:prstGeom>
        </p:spPr>
      </p:pic>
      <p:pic>
        <p:nvPicPr>
          <p:cNvPr id="11" name="Image 8" descr="preencoded.png">
            <a:extLst>
              <a:ext uri="{FF2B5EF4-FFF2-40B4-BE49-F238E27FC236}">
                <a16:creationId xmlns:a16="http://schemas.microsoft.com/office/drawing/2014/main" id="{7EF3BB15-56B0-AF2B-B580-645D38F99E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0647" y="1817793"/>
            <a:ext cx="2600558" cy="2600253"/>
          </a:xfrm>
          <a:prstGeom prst="rect">
            <a:avLst/>
          </a:prstGeom>
        </p:spPr>
      </p:pic>
      <p:pic>
        <p:nvPicPr>
          <p:cNvPr id="12" name="Image 9" descr="preencoded.png">
            <a:extLst>
              <a:ext uri="{FF2B5EF4-FFF2-40B4-BE49-F238E27FC236}">
                <a16:creationId xmlns:a16="http://schemas.microsoft.com/office/drawing/2014/main" id="{150C0122-2D3F-CE22-020E-14E3F6269E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1102" y="2064650"/>
            <a:ext cx="216000" cy="294469"/>
          </a:xfrm>
          <a:prstGeom prst="rect">
            <a:avLst/>
          </a:prstGeom>
        </p:spPr>
      </p:pic>
      <p:sp>
        <p:nvSpPr>
          <p:cNvPr id="14" name="Text 1">
            <a:extLst>
              <a:ext uri="{FF2B5EF4-FFF2-40B4-BE49-F238E27FC236}">
                <a16:creationId xmlns:a16="http://schemas.microsoft.com/office/drawing/2014/main" id="{8B38F2A8-2DA9-9A66-1358-2592FD6BB955}"/>
              </a:ext>
            </a:extLst>
          </p:cNvPr>
          <p:cNvSpPr/>
          <p:nvPr/>
        </p:nvSpPr>
        <p:spPr>
          <a:xfrm>
            <a:off x="1006714" y="1049143"/>
            <a:ext cx="6911736" cy="432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600" i="1" dirty="0">
                <a:solidFill>
                  <a:srgbClr val="555555"/>
                </a:solidFill>
                <a:ea typeface="Inter" pitchFamily="34" charset="-122"/>
                <a:cs typeface="Inter" pitchFamily="34" charset="-120"/>
              </a:rPr>
              <a:t>Thermal runaway is a sequential series of exothermic failures. Each stage releases heat that triggers the next, creating a self-sustaining feedback loop.</a:t>
            </a:r>
            <a:endParaRPr lang="en-US" sz="1600" i="1" dirty="0"/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42B38432-B927-2A5E-35A1-865F222B663A}"/>
              </a:ext>
            </a:extLst>
          </p:cNvPr>
          <p:cNvSpPr/>
          <p:nvPr/>
        </p:nvSpPr>
        <p:spPr>
          <a:xfrm>
            <a:off x="864000" y="2468880"/>
            <a:ext cx="2106844" cy="12342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972"/>
              </a:lnSpc>
              <a:buNone/>
            </a:pPr>
            <a:r>
              <a:rPr lang="en-US" sz="1000" b="1" kern="0" spc="89" dirty="0">
                <a:solidFill>
                  <a:srgbClr val="777777"/>
                </a:solidFill>
                <a:ea typeface="Inter" pitchFamily="34" charset="-122"/>
                <a:cs typeface="Inter" pitchFamily="34" charset="-120"/>
              </a:rPr>
              <a:t>STAGE 1</a:t>
            </a:r>
            <a:endParaRPr lang="en-US" sz="1000" dirty="0"/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FD3DFBD9-9BC8-216D-BF27-36DF6BFC295C}"/>
              </a:ext>
            </a:extLst>
          </p:cNvPr>
          <p:cNvSpPr/>
          <p:nvPr/>
        </p:nvSpPr>
        <p:spPr>
          <a:xfrm>
            <a:off x="864001" y="2651760"/>
            <a:ext cx="2106844" cy="24685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44"/>
              </a:lnSpc>
              <a:buNone/>
            </a:pPr>
            <a:r>
              <a:rPr lang="en-US" sz="1800" b="1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SEI Decomposition</a:t>
            </a:r>
            <a:endParaRPr lang="en-US" sz="1800" dirty="0"/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D9C57BDE-5574-E8F3-03E5-580EDCE17724}"/>
              </a:ext>
            </a:extLst>
          </p:cNvPr>
          <p:cNvSpPr/>
          <p:nvPr/>
        </p:nvSpPr>
        <p:spPr>
          <a:xfrm>
            <a:off x="864000" y="3017520"/>
            <a:ext cx="1206100" cy="216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01"/>
              </a:lnSpc>
              <a:buNone/>
            </a:pPr>
            <a:r>
              <a:rPr lang="en-US" sz="1350" b="1" dirty="0">
                <a:solidFill>
                  <a:srgbClr val="CA8A04"/>
                </a:solidFill>
                <a:ea typeface="Inter" pitchFamily="34" charset="-122"/>
                <a:cs typeface="Inter" pitchFamily="34" charset="-120"/>
              </a:rPr>
              <a:t>80°C – 120°C</a:t>
            </a:r>
            <a:endParaRPr lang="en-US" sz="1350" dirty="0"/>
          </a:p>
        </p:txBody>
      </p:sp>
      <p:sp>
        <p:nvSpPr>
          <p:cNvPr id="21" name="Text 8">
            <a:extLst>
              <a:ext uri="{FF2B5EF4-FFF2-40B4-BE49-F238E27FC236}">
                <a16:creationId xmlns:a16="http://schemas.microsoft.com/office/drawing/2014/main" id="{6B6B14FD-9DB3-B767-38DA-A8A5554B9E91}"/>
              </a:ext>
            </a:extLst>
          </p:cNvPr>
          <p:cNvSpPr/>
          <p:nvPr/>
        </p:nvSpPr>
        <p:spPr>
          <a:xfrm>
            <a:off x="3649701" y="2468880"/>
            <a:ext cx="2106844" cy="12342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972"/>
              </a:lnSpc>
              <a:buNone/>
            </a:pPr>
            <a:r>
              <a:rPr lang="en-US" sz="1000" b="1" kern="0" spc="89" dirty="0">
                <a:solidFill>
                  <a:srgbClr val="777777"/>
                </a:solidFill>
                <a:ea typeface="Inter" pitchFamily="34" charset="-122"/>
                <a:cs typeface="Inter" pitchFamily="34" charset="-120"/>
              </a:rPr>
              <a:t>STAGE 2</a:t>
            </a:r>
            <a:endParaRPr lang="en-US" sz="1000" dirty="0"/>
          </a:p>
        </p:txBody>
      </p:sp>
      <p:sp>
        <p:nvSpPr>
          <p:cNvPr id="22" name="Text 9">
            <a:extLst>
              <a:ext uri="{FF2B5EF4-FFF2-40B4-BE49-F238E27FC236}">
                <a16:creationId xmlns:a16="http://schemas.microsoft.com/office/drawing/2014/main" id="{075EFFBD-AB94-4685-D46F-245495F0BBE6}"/>
              </a:ext>
            </a:extLst>
          </p:cNvPr>
          <p:cNvSpPr/>
          <p:nvPr/>
        </p:nvSpPr>
        <p:spPr>
          <a:xfrm>
            <a:off x="3649701" y="2651760"/>
            <a:ext cx="1921646" cy="24685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44"/>
              </a:lnSpc>
              <a:buNone/>
            </a:pPr>
            <a:r>
              <a:rPr lang="en-US" sz="1800" b="1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Separator Failure</a:t>
            </a:r>
            <a:endParaRPr lang="en-US" sz="1800" dirty="0"/>
          </a:p>
        </p:txBody>
      </p:sp>
      <p:sp>
        <p:nvSpPr>
          <p:cNvPr id="23" name="Text 10">
            <a:extLst>
              <a:ext uri="{FF2B5EF4-FFF2-40B4-BE49-F238E27FC236}">
                <a16:creationId xmlns:a16="http://schemas.microsoft.com/office/drawing/2014/main" id="{71973BC0-F902-06B8-7873-5DE61AFCD3A7}"/>
              </a:ext>
            </a:extLst>
          </p:cNvPr>
          <p:cNvSpPr/>
          <p:nvPr/>
        </p:nvSpPr>
        <p:spPr>
          <a:xfrm>
            <a:off x="3649701" y="3017520"/>
            <a:ext cx="1169949" cy="216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01"/>
              </a:lnSpc>
              <a:buNone/>
            </a:pPr>
            <a:r>
              <a:rPr lang="en-US" sz="1350" b="1" dirty="0">
                <a:solidFill>
                  <a:srgbClr val="EA580C"/>
                </a:solidFill>
                <a:ea typeface="Inter" pitchFamily="34" charset="-122"/>
                <a:cs typeface="Inter" pitchFamily="34" charset="-120"/>
              </a:rPr>
              <a:t>120°C – 150°C</a:t>
            </a:r>
            <a:endParaRPr lang="en-US" sz="1350" dirty="0"/>
          </a:p>
        </p:txBody>
      </p:sp>
      <p:sp>
        <p:nvSpPr>
          <p:cNvPr id="27" name="Text 14">
            <a:extLst>
              <a:ext uri="{FF2B5EF4-FFF2-40B4-BE49-F238E27FC236}">
                <a16:creationId xmlns:a16="http://schemas.microsoft.com/office/drawing/2014/main" id="{0AF60D5F-432B-B852-E06F-6DE34727AFD7}"/>
              </a:ext>
            </a:extLst>
          </p:cNvPr>
          <p:cNvSpPr/>
          <p:nvPr/>
        </p:nvSpPr>
        <p:spPr>
          <a:xfrm>
            <a:off x="6435401" y="2468880"/>
            <a:ext cx="2106844" cy="12342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972"/>
              </a:lnSpc>
              <a:buNone/>
            </a:pPr>
            <a:r>
              <a:rPr lang="en-US" sz="1000" b="1" kern="0" spc="89" dirty="0">
                <a:solidFill>
                  <a:srgbClr val="777777"/>
                </a:solidFill>
                <a:ea typeface="Inter" pitchFamily="34" charset="-122"/>
                <a:cs typeface="Inter" pitchFamily="34" charset="-120"/>
              </a:rPr>
              <a:t>STAGE 3</a:t>
            </a:r>
            <a:endParaRPr lang="en-US" sz="1000" dirty="0"/>
          </a:p>
        </p:txBody>
      </p:sp>
      <p:sp>
        <p:nvSpPr>
          <p:cNvPr id="28" name="Text 15">
            <a:extLst>
              <a:ext uri="{FF2B5EF4-FFF2-40B4-BE49-F238E27FC236}">
                <a16:creationId xmlns:a16="http://schemas.microsoft.com/office/drawing/2014/main" id="{C26C70CF-38A8-94A8-B4A1-2D0F5D04D3A5}"/>
              </a:ext>
            </a:extLst>
          </p:cNvPr>
          <p:cNvSpPr/>
          <p:nvPr/>
        </p:nvSpPr>
        <p:spPr>
          <a:xfrm>
            <a:off x="6415822" y="2651760"/>
            <a:ext cx="2106844" cy="29223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44"/>
              </a:lnSpc>
              <a:buNone/>
            </a:pPr>
            <a:r>
              <a:rPr lang="en-US" sz="1800" b="1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Cathode Breakdown</a:t>
            </a:r>
            <a:endParaRPr lang="en-US" sz="1800" dirty="0"/>
          </a:p>
        </p:txBody>
      </p:sp>
      <p:sp>
        <p:nvSpPr>
          <p:cNvPr id="29" name="Text 16">
            <a:extLst>
              <a:ext uri="{FF2B5EF4-FFF2-40B4-BE49-F238E27FC236}">
                <a16:creationId xmlns:a16="http://schemas.microsoft.com/office/drawing/2014/main" id="{F9DFB5D9-FA96-2A54-1F0E-285759FDFC06}"/>
              </a:ext>
            </a:extLst>
          </p:cNvPr>
          <p:cNvSpPr/>
          <p:nvPr/>
        </p:nvSpPr>
        <p:spPr>
          <a:xfrm>
            <a:off x="6435401" y="3017520"/>
            <a:ext cx="1254449" cy="216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01"/>
              </a:lnSpc>
              <a:buNone/>
            </a:pPr>
            <a:r>
              <a:rPr lang="en-US" sz="1350" b="1" dirty="0">
                <a:solidFill>
                  <a:srgbClr val="D2691E"/>
                </a:solidFill>
                <a:ea typeface="Inter" pitchFamily="34" charset="-122"/>
                <a:cs typeface="Inter" pitchFamily="34" charset="-120"/>
              </a:rPr>
              <a:t>150°C – 200°C+</a:t>
            </a:r>
            <a:endParaRPr lang="en-US" sz="1350" dirty="0"/>
          </a:p>
        </p:txBody>
      </p:sp>
      <p:sp>
        <p:nvSpPr>
          <p:cNvPr id="33" name="Text 20">
            <a:extLst>
              <a:ext uri="{FF2B5EF4-FFF2-40B4-BE49-F238E27FC236}">
                <a16:creationId xmlns:a16="http://schemas.microsoft.com/office/drawing/2014/main" id="{60EB1548-14E6-FEFA-2466-96946B3680FE}"/>
              </a:ext>
            </a:extLst>
          </p:cNvPr>
          <p:cNvSpPr/>
          <p:nvPr/>
        </p:nvSpPr>
        <p:spPr>
          <a:xfrm>
            <a:off x="9221102" y="2468880"/>
            <a:ext cx="2106843" cy="12342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972"/>
              </a:lnSpc>
              <a:buNone/>
            </a:pPr>
            <a:r>
              <a:rPr lang="en-US" sz="1000" b="1" kern="0" spc="89" dirty="0">
                <a:solidFill>
                  <a:srgbClr val="777777"/>
                </a:solidFill>
                <a:ea typeface="Inter" pitchFamily="34" charset="-122"/>
                <a:cs typeface="Inter" pitchFamily="34" charset="-120"/>
              </a:rPr>
              <a:t>STAGE 4</a:t>
            </a:r>
            <a:endParaRPr lang="en-US" sz="1000" dirty="0"/>
          </a:p>
        </p:txBody>
      </p:sp>
      <p:sp>
        <p:nvSpPr>
          <p:cNvPr id="34" name="Text 21">
            <a:extLst>
              <a:ext uri="{FF2B5EF4-FFF2-40B4-BE49-F238E27FC236}">
                <a16:creationId xmlns:a16="http://schemas.microsoft.com/office/drawing/2014/main" id="{EF37A448-AFC8-5FEB-1802-2B968907F194}"/>
              </a:ext>
            </a:extLst>
          </p:cNvPr>
          <p:cNvSpPr/>
          <p:nvPr/>
        </p:nvSpPr>
        <p:spPr>
          <a:xfrm>
            <a:off x="9221102" y="2651760"/>
            <a:ext cx="1897748" cy="24685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44"/>
              </a:lnSpc>
              <a:buNone/>
            </a:pPr>
            <a:r>
              <a:rPr lang="en-US" sz="1800" b="1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Full Combustion</a:t>
            </a:r>
            <a:endParaRPr lang="en-US" sz="1800" dirty="0"/>
          </a:p>
        </p:txBody>
      </p:sp>
      <p:sp>
        <p:nvSpPr>
          <p:cNvPr id="35" name="Text 22">
            <a:extLst>
              <a:ext uri="{FF2B5EF4-FFF2-40B4-BE49-F238E27FC236}">
                <a16:creationId xmlns:a16="http://schemas.microsoft.com/office/drawing/2014/main" id="{503664A4-85B9-247B-BCE5-5BFADFE469CF}"/>
              </a:ext>
            </a:extLst>
          </p:cNvPr>
          <p:cNvSpPr/>
          <p:nvPr/>
        </p:nvSpPr>
        <p:spPr>
          <a:xfrm>
            <a:off x="9221102" y="3017520"/>
            <a:ext cx="1250048" cy="216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01"/>
              </a:lnSpc>
              <a:buNone/>
            </a:pPr>
            <a:r>
              <a:rPr lang="en-US" sz="1350" b="1" dirty="0">
                <a:solidFill>
                  <a:srgbClr val="DC2626"/>
                </a:solidFill>
                <a:ea typeface="Inter" pitchFamily="34" charset="-122"/>
                <a:cs typeface="Inter" pitchFamily="34" charset="-120"/>
              </a:rPr>
              <a:t>Peak Runaway</a:t>
            </a:r>
            <a:endParaRPr lang="en-US" sz="135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EF7895-7670-B674-38E1-4BBDA75CA79C}"/>
              </a:ext>
            </a:extLst>
          </p:cNvPr>
          <p:cNvSpPr txBox="1"/>
          <p:nvPr/>
        </p:nvSpPr>
        <p:spPr>
          <a:xfrm>
            <a:off x="806713" y="3291840"/>
            <a:ext cx="23224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55555"/>
                </a:solidFill>
                <a:ea typeface="Inter" pitchFamily="34" charset="-122"/>
                <a:cs typeface="Inter" pitchFamily="34" charset="-120"/>
              </a:rPr>
              <a:t>Protective film breaks down</a:t>
            </a:r>
          </a:p>
          <a:p>
            <a:r>
              <a:rPr lang="en-US" sz="1400" dirty="0">
                <a:solidFill>
                  <a:srgbClr val="555555"/>
                </a:solidFill>
                <a:ea typeface="Inter" pitchFamily="34" charset="-122"/>
                <a:cs typeface="Inter" pitchFamily="34" charset="-120"/>
              </a:rPr>
              <a:t>Exothermic heat release</a:t>
            </a:r>
          </a:p>
          <a:p>
            <a:r>
              <a:rPr lang="en-US" sz="1400" dirty="0">
                <a:solidFill>
                  <a:srgbClr val="555555"/>
                </a:solidFill>
                <a:ea typeface="Inter" pitchFamily="34" charset="-122"/>
                <a:cs typeface="Inter" pitchFamily="34" charset="-120"/>
              </a:rPr>
              <a:t>Anode surface exposed</a:t>
            </a:r>
            <a:endParaRPr lang="en-US" sz="1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CDD84B-E6BA-8C1B-16F9-E50FD4FD5820}"/>
              </a:ext>
            </a:extLst>
          </p:cNvPr>
          <p:cNvSpPr txBox="1"/>
          <p:nvPr/>
        </p:nvSpPr>
        <p:spPr>
          <a:xfrm>
            <a:off x="3490236" y="3291840"/>
            <a:ext cx="26858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55555"/>
                </a:solidFill>
                <a:ea typeface="Inter" pitchFamily="34" charset="-122"/>
                <a:cs typeface="Inter" pitchFamily="34" charset="-120"/>
              </a:rPr>
              <a:t>Plastic membrane melts/shrinks</a:t>
            </a:r>
          </a:p>
          <a:p>
            <a:r>
              <a:rPr lang="en-US" sz="1400" dirty="0">
                <a:solidFill>
                  <a:srgbClr val="555555"/>
                </a:solidFill>
                <a:ea typeface="Inter" pitchFamily="34" charset="-122"/>
                <a:cs typeface="Inter" pitchFamily="34" charset="-120"/>
              </a:rPr>
              <a:t>Direct Anode-Cathode contact</a:t>
            </a:r>
          </a:p>
          <a:p>
            <a:r>
              <a:rPr lang="en-US" sz="1400" dirty="0">
                <a:solidFill>
                  <a:srgbClr val="555555"/>
                </a:solidFill>
                <a:ea typeface="Inter" pitchFamily="34" charset="-122"/>
                <a:cs typeface="Inter" pitchFamily="34" charset="-120"/>
              </a:rPr>
              <a:t>Internal short circuit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A3BFF4-1C4C-F2BC-9876-C160112A2B5F}"/>
              </a:ext>
            </a:extLst>
          </p:cNvPr>
          <p:cNvSpPr txBox="1"/>
          <p:nvPr/>
        </p:nvSpPr>
        <p:spPr>
          <a:xfrm>
            <a:off x="6432666" y="3291840"/>
            <a:ext cx="21684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55555"/>
                </a:solidFill>
                <a:ea typeface="Inter" pitchFamily="34" charset="-122"/>
                <a:cs typeface="Inter" pitchFamily="34" charset="-120"/>
              </a:rPr>
              <a:t>Oxide structure collapses</a:t>
            </a:r>
          </a:p>
          <a:p>
            <a:r>
              <a:rPr lang="en-US" sz="1400" dirty="0">
                <a:solidFill>
                  <a:srgbClr val="555555"/>
                </a:solidFill>
                <a:ea typeface="Inter" pitchFamily="34" charset="-122"/>
                <a:cs typeface="Inter" pitchFamily="34" charset="-120"/>
              </a:rPr>
              <a:t>Oxygen release occurs</a:t>
            </a:r>
          </a:p>
          <a:p>
            <a:r>
              <a:rPr lang="en-US" sz="1400" dirty="0">
                <a:solidFill>
                  <a:srgbClr val="555555"/>
                </a:solidFill>
                <a:ea typeface="Inter" pitchFamily="34" charset="-122"/>
                <a:cs typeface="Inter" pitchFamily="34" charset="-120"/>
              </a:rPr>
              <a:t>Rapid heat acceleration</a:t>
            </a:r>
            <a:endParaRPr lang="en-US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F00988B-E73C-66A1-7548-A0725AE96655}"/>
              </a:ext>
            </a:extLst>
          </p:cNvPr>
          <p:cNvSpPr txBox="1"/>
          <p:nvPr/>
        </p:nvSpPr>
        <p:spPr>
          <a:xfrm>
            <a:off x="9094177" y="3291840"/>
            <a:ext cx="21326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55555"/>
                </a:solidFill>
                <a:ea typeface="Inter" pitchFamily="34" charset="-122"/>
                <a:cs typeface="Inter" pitchFamily="34" charset="-120"/>
              </a:rPr>
              <a:t>Electrolyte oxidation</a:t>
            </a:r>
          </a:p>
          <a:p>
            <a:r>
              <a:rPr lang="en-US" sz="1400" dirty="0">
                <a:solidFill>
                  <a:srgbClr val="555555"/>
                </a:solidFill>
                <a:ea typeface="Inter" pitchFamily="34" charset="-122"/>
                <a:cs typeface="Inter" pitchFamily="34" charset="-120"/>
              </a:rPr>
              <a:t>Venting and pressure rise</a:t>
            </a:r>
          </a:p>
          <a:p>
            <a:r>
              <a:rPr lang="en-US" sz="1400" dirty="0">
                <a:solidFill>
                  <a:srgbClr val="555555"/>
                </a:solidFill>
                <a:ea typeface="Inter" pitchFamily="34" charset="-122"/>
                <a:cs typeface="Inter" pitchFamily="34" charset="-120"/>
              </a:rPr>
              <a:t>Toxic gas &amp; fire hazard</a:t>
            </a:r>
          </a:p>
          <a:p>
            <a:endParaRPr lang="en-US" sz="1400" dirty="0">
              <a:solidFill>
                <a:srgbClr val="555555"/>
              </a:solidFill>
              <a:ea typeface="Inter" pitchFamily="34" charset="-122"/>
              <a:cs typeface="Inter" pitchFamily="34" charset="-12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7D71397-08D7-C82F-F173-771439640E02}"/>
              </a:ext>
            </a:extLst>
          </p:cNvPr>
          <p:cNvSpPr txBox="1"/>
          <p:nvPr/>
        </p:nvSpPr>
        <p:spPr>
          <a:xfrm>
            <a:off x="3490236" y="544195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B9135E6-8A2A-C14D-1C86-3208E384CAB5}"/>
              </a:ext>
            </a:extLst>
          </p:cNvPr>
          <p:cNvSpPr txBox="1"/>
          <p:nvPr/>
        </p:nvSpPr>
        <p:spPr>
          <a:xfrm>
            <a:off x="2485974" y="4600643"/>
            <a:ext cx="722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2691E"/>
                </a:solidFill>
                <a:ea typeface="Inter" pitchFamily="34" charset="-122"/>
                <a:cs typeface="Inter" pitchFamily="34" charset="-120"/>
              </a:rPr>
              <a:t>POINT OF NO RETURN: Typically reached during Stage 2/3 transition</a:t>
            </a:r>
            <a:endParaRPr lang="en-US" dirty="0">
              <a:solidFill>
                <a:srgbClr val="D269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01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84CBE-D45A-82BC-22E9-FF7D54933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31" descr="A collection of circles in various sizes and patterns">
            <a:extLst>
              <a:ext uri="{FF2B5EF4-FFF2-40B4-BE49-F238E27FC236}">
                <a16:creationId xmlns:a16="http://schemas.microsoft.com/office/drawing/2014/main" id="{46A7C007-F37B-7B19-DD05-B8766BC38FCB}"/>
              </a:ext>
            </a:extLst>
          </p:cNvPr>
          <p:cNvGrpSpPr/>
          <p:nvPr/>
        </p:nvGrpSpPr>
        <p:grpSpPr>
          <a:xfrm>
            <a:off x="10124496" y="451661"/>
            <a:ext cx="1705336" cy="1705337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1CF62A9-AB54-E267-F169-4601D834D378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AAD5EE7-03C0-7CCE-4197-34706F21322F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DD7B527-474C-99E8-E9D5-85748A2E7AE3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49989DD-8194-BD1D-9724-2B370500932A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DD8C15C-9451-D220-AD04-0C64F8D456C6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73B3099-8FAB-C09B-3BAA-206D22AA76E1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A222190-D285-5912-D841-9A0354EB9ADD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CD29E12-D776-5296-BA62-C64BEA2E7636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FC6311C-9D93-B697-8547-BEED4C6AF409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9A2431C-B8B3-562B-4FE4-31B2295CE817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F3F79EC-DF99-5803-13A2-71308A6F0F19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A211009-F81B-D326-C23F-2926AA084351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62C9BD8-9DC7-4E65-3F68-4F744B8763C5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3CB46D8-23D0-E331-DBD1-CDDEEA456470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70AF9C7-E879-F9B1-C71C-2C81F25A6AB7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106C2C7-B645-0D3E-8751-06278E4AA02E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075D4C3-4675-96E2-146D-E4F80C5402DF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DCDCFF-49F5-C48B-D634-4D7B46128CAB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2AF2101-2A0E-2B41-6697-E76237DF5105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B58B677-339A-00D9-151B-2758FDC9B3C4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4538215-504E-2144-6145-47B1D9E75936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F91506F-DE57-1A8E-5E3E-B9349FC2D248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8E7810E-2E80-EA12-5011-C5CDE86C9B07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0A935AF-921A-38E4-7153-1B4421A947E2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aphic 31" descr="A collection of circles in various sizes and patterns">
            <a:extLst>
              <a:ext uri="{FF2B5EF4-FFF2-40B4-BE49-F238E27FC236}">
                <a16:creationId xmlns:a16="http://schemas.microsoft.com/office/drawing/2014/main" id="{294879CD-66B3-CAE9-B7C6-F43E07C588D9}"/>
              </a:ext>
            </a:extLst>
          </p:cNvPr>
          <p:cNvGrpSpPr/>
          <p:nvPr/>
        </p:nvGrpSpPr>
        <p:grpSpPr>
          <a:xfrm>
            <a:off x="7969405" y="2011380"/>
            <a:ext cx="3099903" cy="3099904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C82C78-AE54-FDA5-AADD-2868C5FD3558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B6F6D25-7DE1-5040-FBCB-594B0E80A544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DCDFFE0-A6C1-569C-155D-216092D28D2F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3900355-3A1A-C79C-DAA3-FAA5B8F52CA9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3F243C8-15DC-6A2F-270E-70FBCA8BDA8C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1DB3196-A36E-BF13-2AAC-0013D38A01B0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BE0A72E-8F82-A8DD-CBFE-323ED1CD5F31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ADE3F4C-A38A-8DCE-6884-BA9FF80204EB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4A80D4D-F53A-A7ED-9703-BAA7FEF6C87E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7112834-2523-A39E-AE55-02D8D4863C7D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3E6A969-EAA6-F278-5612-5630E309BEDE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ED03046-D80F-1861-5C0F-2AA3BB137FD5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26FAECC-A572-4151-E278-04F9C3C3EACA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68972F9-9CB0-9989-8E4F-780943E30B2B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4217BF1-0FA8-0CBF-F537-DD12371858A8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E7153E5-9006-BFAE-7D15-C91D267FACFF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D6941B9-C091-152F-FF3E-3B1067194AEA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8A18A8E-F7E2-F1A8-D2BC-5E3BD033D57D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BAFBD2A-28DB-1E03-B835-110A64394BFA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183CB06-A392-25F1-819B-EB2D8FCEF40A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B80E457-6CA8-1337-1F0F-071F3C071D00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909CAD1D-C9C1-B58E-9D45-F8F3800D0EA3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8289F5D0-ADBA-44EB-1116-3CFC82437C70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8EACF62D-137B-9CC4-592C-3F576A167DFF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28" name="Graphic 31" descr="A collection of circles in various sizes and patterns">
            <a:extLst>
              <a:ext uri="{FF2B5EF4-FFF2-40B4-BE49-F238E27FC236}">
                <a16:creationId xmlns:a16="http://schemas.microsoft.com/office/drawing/2014/main" id="{983BA999-BEE7-906B-4807-C950D7591C65}"/>
              </a:ext>
            </a:extLst>
          </p:cNvPr>
          <p:cNvGrpSpPr/>
          <p:nvPr/>
        </p:nvGrpSpPr>
        <p:grpSpPr>
          <a:xfrm>
            <a:off x="8295640" y="3396520"/>
            <a:ext cx="5504825" cy="5504827"/>
            <a:chOff x="8337482" y="-3050017"/>
            <a:chExt cx="1714499" cy="1714500"/>
          </a:xfrm>
          <a:solidFill>
            <a:srgbClr val="8FC83F"/>
          </a:solidFill>
        </p:grpSpPr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C38B1E6D-74C1-AEFE-570B-F720193DEB02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35C3CBB2-277C-975E-961C-6E1558E4AF16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DAC18CA9-AB2A-8768-DCAA-1BE56B78F1BB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B34303E5-D472-B297-5348-365C8053B70D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72558F2E-D8FD-BDA5-1F87-E8BFE75E2EB3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EC56810D-33CD-C347-A06E-23374952CD02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CF27A3FD-7935-FB74-6131-6755984C6670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8CF68D1E-C38E-D268-5A32-5D4B924E2D64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1138776D-DB30-DFA8-48AC-A6C37A200856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4AFEBFA8-13BB-9BEC-9CE9-883C114BF03C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AD40D5A8-0AC8-4C42-8466-2DB4D1A9E0D6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F150556F-91C7-BBE2-25B4-3A2E5B1B8730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E7449EEE-73CB-7C64-8CA8-9D78191A8805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3F94C766-6005-7766-BCCD-8F1AD6CAAD80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13DDB6FC-90F0-8DE7-965D-E81FECE9EAA5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D6E58937-F902-424D-555C-9BB0DDBC6F28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FEFED2AE-A2FD-2930-456C-36216AA0D229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661EDCF3-7996-DF76-928B-3DFF66668E29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7BF8E00F-3E63-E340-4F7C-25BAD28AAFA9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2AD2245E-A9DC-7884-439B-4E93D9959AEF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403D3980-0743-AF5B-8193-9085E4D7AE68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DCA777F6-7882-457A-7FCA-328A5F7FED00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5C2A852D-44DD-E592-EA75-B15CC3B41D4C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649F3A61-57CA-6216-5078-1B0CC009CF94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3" name="Graphic 31" descr="A collection of circles in various sizes and patterns">
            <a:extLst>
              <a:ext uri="{FF2B5EF4-FFF2-40B4-BE49-F238E27FC236}">
                <a16:creationId xmlns:a16="http://schemas.microsoft.com/office/drawing/2014/main" id="{D98EE675-B418-0666-D748-4BBB5F85C716}"/>
              </a:ext>
            </a:extLst>
          </p:cNvPr>
          <p:cNvGrpSpPr/>
          <p:nvPr/>
        </p:nvGrpSpPr>
        <p:grpSpPr>
          <a:xfrm>
            <a:off x="8726141" y="-977597"/>
            <a:ext cx="2383424" cy="2383425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1B189843-F5D5-17AB-F377-3DA374F71C37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147D8868-CC96-431D-6B72-B98300F2D981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32B8035F-6E24-CE1D-62B2-E332431E60F7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CE843612-7B51-9EBB-E79B-223751AEBA99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398AEC9A-CDC0-E13D-59EC-51F021D2E3AA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ECC6F0C6-6924-751B-85AA-0376A0EC9BDF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F0D1CB32-7822-0543-137D-8A5741DB4347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10E0F934-7FFE-B54E-861B-BD4CE52A14B4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52B4642C-C919-1E8D-A2AA-CB09149E6E00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278A75F2-4047-F6B9-EDFC-48EEBD40E981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AE763BB9-5060-131C-BC07-AB69942C00C6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65631F19-2399-6FEF-92AD-D9256B37DAEE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DA0D0278-0A91-A4D9-F4BC-0D0A34030A86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A3B26A04-0073-327E-EEC3-AC1BB06FF991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7A06EE28-DE65-0ED2-3302-6A81DEA60F3C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FD4A4481-8530-9503-D6C2-9F8332B950C0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FF8F9119-98E7-11AE-2E47-DFEFAA71A529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0E44D750-02EF-CA13-0AF7-C1BC2FCFEC9C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04B40A26-44E6-5863-096B-E875F41D3059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3A2FAFA7-628B-36B6-D171-80B982038EEB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2DEC4FD8-1DB5-83DE-77EE-D91EF10CA904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F132DF3C-FD92-EA67-4FDF-58119E2C774A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DBB8702D-2DDC-AF66-35E5-AF7CE79015A7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11D0EBFE-9A9F-51B0-E18F-FECA88571FF1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25" name="Freeform: Shape 1024">
            <a:extLst>
              <a:ext uri="{FF2B5EF4-FFF2-40B4-BE49-F238E27FC236}">
                <a16:creationId xmlns:a16="http://schemas.microsoft.com/office/drawing/2014/main" id="{B0C2682E-5005-8C44-32A5-97DB999A6D80}"/>
              </a:ext>
            </a:extLst>
          </p:cNvPr>
          <p:cNvSpPr/>
          <p:nvPr/>
        </p:nvSpPr>
        <p:spPr>
          <a:xfrm>
            <a:off x="10297655" y="-1583167"/>
            <a:ext cx="285740" cy="285750"/>
          </a:xfrm>
          <a:custGeom>
            <a:avLst/>
            <a:gdLst>
              <a:gd name="connsiteX0" fmla="*/ 147485 w 285740"/>
              <a:gd name="connsiteY0" fmla="*/ 285750 h 285750"/>
              <a:gd name="connsiteX1" fmla="*/ 138255 w 285740"/>
              <a:gd name="connsiteY1" fmla="*/ 285750 h 285750"/>
              <a:gd name="connsiteX2" fmla="*/ 0 w 285740"/>
              <a:gd name="connsiteY2" fmla="*/ 147485 h 285750"/>
              <a:gd name="connsiteX3" fmla="*/ 0 w 285740"/>
              <a:gd name="connsiteY3" fmla="*/ 138256 h 285750"/>
              <a:gd name="connsiteX4" fmla="*/ 138255 w 285740"/>
              <a:gd name="connsiteY4" fmla="*/ 0 h 285750"/>
              <a:gd name="connsiteX5" fmla="*/ 147485 w 285740"/>
              <a:gd name="connsiteY5" fmla="*/ 0 h 285750"/>
              <a:gd name="connsiteX6" fmla="*/ 285740 w 285740"/>
              <a:gd name="connsiteY6" fmla="*/ 138256 h 285750"/>
              <a:gd name="connsiteX7" fmla="*/ 285740 w 285740"/>
              <a:gd name="connsiteY7" fmla="*/ 147485 h 285750"/>
              <a:gd name="connsiteX8" fmla="*/ 147485 w 285740"/>
              <a:gd name="connsiteY8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740" h="285750">
                <a:moveTo>
                  <a:pt x="147485" y="285750"/>
                </a:moveTo>
                <a:lnTo>
                  <a:pt x="138255" y="285750"/>
                </a:lnTo>
                <a:cubicBezTo>
                  <a:pt x="61893" y="285750"/>
                  <a:pt x="0" y="223847"/>
                  <a:pt x="0" y="147485"/>
                </a:cubicBezTo>
                <a:lnTo>
                  <a:pt x="0" y="138256"/>
                </a:lnTo>
                <a:cubicBezTo>
                  <a:pt x="0" y="61893"/>
                  <a:pt x="61903" y="0"/>
                  <a:pt x="138255" y="0"/>
                </a:cubicBezTo>
                <a:lnTo>
                  <a:pt x="147485" y="0"/>
                </a:lnTo>
                <a:cubicBezTo>
                  <a:pt x="223847" y="0"/>
                  <a:pt x="285740" y="61903"/>
                  <a:pt x="285740" y="138256"/>
                </a:cubicBezTo>
                <a:lnTo>
                  <a:pt x="285740" y="147485"/>
                </a:lnTo>
                <a:cubicBezTo>
                  <a:pt x="285740" y="223847"/>
                  <a:pt x="223838" y="285750"/>
                  <a:pt x="147485" y="285750"/>
                </a:cubicBezTo>
                <a:close/>
              </a:path>
            </a:pathLst>
          </a:custGeom>
          <a:solidFill>
            <a:srgbClr val="E6E6E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83B007-F538-9CC9-0908-F6E64348A2BF}"/>
              </a:ext>
            </a:extLst>
          </p:cNvPr>
          <p:cNvSpPr txBox="1">
            <a:spLocks/>
          </p:cNvSpPr>
          <p:nvPr/>
        </p:nvSpPr>
        <p:spPr>
          <a:xfrm>
            <a:off x="764092" y="1023019"/>
            <a:ext cx="6455578" cy="67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38"/>
                </a:solidFill>
                <a:latin typeface="Montserrat" panose="00000500000000000000" pitchFamily="2" charset="0"/>
              </a:rPr>
              <a:t>AGENDA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C38D757-00E2-1BE9-F87D-7B6EED6E6375}"/>
              </a:ext>
            </a:extLst>
          </p:cNvPr>
          <p:cNvSpPr txBox="1">
            <a:spLocks/>
          </p:cNvSpPr>
          <p:nvPr/>
        </p:nvSpPr>
        <p:spPr>
          <a:xfrm>
            <a:off x="888992" y="684145"/>
            <a:ext cx="3529816" cy="331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ple Symbols" panose="02000000000000000000" pitchFamily="2" charset="-79"/>
              <a:buChar char="⎼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ACCF"/>
              </a:buClr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AB17"/>
                </a:solidFill>
                <a:latin typeface="Montserrat" panose="00000500000000000000" pitchFamily="2" charset="0"/>
              </a:rPr>
              <a:t>JUNE 2, 2026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FFAB17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7FC492-17A1-F087-A18F-4F6F74CF53F7}"/>
              </a:ext>
            </a:extLst>
          </p:cNvPr>
          <p:cNvSpPr txBox="1">
            <a:spLocks/>
          </p:cNvSpPr>
          <p:nvPr/>
        </p:nvSpPr>
        <p:spPr>
          <a:xfrm>
            <a:off x="764091" y="1754546"/>
            <a:ext cx="7110667" cy="416591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ntserrat" panose="00000500000000000000" pitchFamily="2" charset="0"/>
              </a:rPr>
              <a:t>Introduction to Thermal Runaway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ntserrat" panose="00000500000000000000" pitchFamily="2" charset="0"/>
              </a:rPr>
              <a:t>Battery Components and Materials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Thermal Runaway Mechanism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b="1" dirty="0">
                <a:solidFill>
                  <a:srgbClr val="1B1B1B"/>
                </a:solidFill>
                <a:latin typeface="Montserrat" panose="00000500000000000000" pitchFamily="2" charset="0"/>
              </a:rPr>
              <a:t>Initiation Methods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Critical evaluation of “Safe” Chemistries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Scaling Up Safety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Closing Remarks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E0E018-AB74-EDFB-1FFE-145940649D7F}"/>
              </a:ext>
            </a:extLst>
          </p:cNvPr>
          <p:cNvCxnSpPr>
            <a:cxnSpLocks/>
          </p:cNvCxnSpPr>
          <p:nvPr/>
        </p:nvCxnSpPr>
        <p:spPr>
          <a:xfrm flipH="1">
            <a:off x="0" y="1343462"/>
            <a:ext cx="640080" cy="0"/>
          </a:xfrm>
          <a:prstGeom prst="line">
            <a:avLst/>
          </a:prstGeom>
          <a:ln w="19050">
            <a:solidFill>
              <a:srgbClr val="0568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B93A950-C119-4E25-37D8-F6F70656AABD}"/>
              </a:ext>
            </a:extLst>
          </p:cNvPr>
          <p:cNvSpPr/>
          <p:nvPr/>
        </p:nvSpPr>
        <p:spPr>
          <a:xfrm>
            <a:off x="581212" y="1251846"/>
            <a:ext cx="182880" cy="182880"/>
          </a:xfrm>
          <a:prstGeom prst="ellipse">
            <a:avLst/>
          </a:prstGeom>
          <a:solidFill>
            <a:srgbClr val="8FC8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16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C6034-B923-3A39-90F0-8C254267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Thermal Abuse Triggers </a:t>
            </a:r>
            <a:r>
              <a:rPr lang="en-US" dirty="0">
                <a:solidFill>
                  <a:schemeClr val="accent6"/>
                </a:solidFill>
              </a:rPr>
              <a:t>Internal Thermochemical Cascade</a:t>
            </a:r>
          </a:p>
        </p:txBody>
      </p:sp>
      <p:sp>
        <p:nvSpPr>
          <p:cNvPr id="48" name="Text 1">
            <a:extLst>
              <a:ext uri="{FF2B5EF4-FFF2-40B4-BE49-F238E27FC236}">
                <a16:creationId xmlns:a16="http://schemas.microsoft.com/office/drawing/2014/main" id="{0DEA4BBC-ED60-FA9F-0561-C74D4BFC6A10}"/>
              </a:ext>
            </a:extLst>
          </p:cNvPr>
          <p:cNvSpPr/>
          <p:nvPr/>
        </p:nvSpPr>
        <p:spPr>
          <a:xfrm>
            <a:off x="1249497" y="1981549"/>
            <a:ext cx="4200974" cy="742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Exposing cells to temperatures beyond
safe operating limits.</a:t>
            </a:r>
            <a:endParaRPr lang="en-US" dirty="0"/>
          </a:p>
        </p:txBody>
      </p:sp>
      <p:sp>
        <p:nvSpPr>
          <p:cNvPr id="49" name="Text 2">
            <a:extLst>
              <a:ext uri="{FF2B5EF4-FFF2-40B4-BE49-F238E27FC236}">
                <a16:creationId xmlns:a16="http://schemas.microsoft.com/office/drawing/2014/main" id="{B63BAD18-7905-1010-5918-6FAC08C240AF}"/>
              </a:ext>
            </a:extLst>
          </p:cNvPr>
          <p:cNvSpPr/>
          <p:nvPr/>
        </p:nvSpPr>
        <p:spPr>
          <a:xfrm>
            <a:off x="1266687" y="2854468"/>
            <a:ext cx="4495401" cy="742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External heat initiates </a:t>
            </a:r>
            <a:r>
              <a:rPr lang="en-US" b="1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SEI decomposition</a:t>
            </a:r>
            <a:r>
              <a:rPr lang="en-US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,
activating internal reactions.</a:t>
            </a:r>
            <a:endParaRPr lang="en-US" dirty="0"/>
          </a:p>
        </p:txBody>
      </p:sp>
      <p:sp>
        <p:nvSpPr>
          <p:cNvPr id="50" name="Text 3">
            <a:extLst>
              <a:ext uri="{FF2B5EF4-FFF2-40B4-BE49-F238E27FC236}">
                <a16:creationId xmlns:a16="http://schemas.microsoft.com/office/drawing/2014/main" id="{50CCE014-6E36-83C0-2461-878A9A20E1B6}"/>
              </a:ext>
            </a:extLst>
          </p:cNvPr>
          <p:cNvSpPr/>
          <p:nvPr/>
        </p:nvSpPr>
        <p:spPr>
          <a:xfrm>
            <a:off x="1271695" y="3727387"/>
            <a:ext cx="4057351" cy="74280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Once internal reactions dominate, the
cell becomes </a:t>
            </a:r>
            <a:r>
              <a:rPr lang="en-US" b="1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self-heating</a:t>
            </a:r>
            <a:r>
              <a:rPr lang="en-US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.</a:t>
            </a:r>
            <a:endParaRPr lang="en-US" dirty="0"/>
          </a:p>
        </p:txBody>
      </p:sp>
      <p:sp>
        <p:nvSpPr>
          <p:cNvPr id="51" name="Text 4">
            <a:extLst>
              <a:ext uri="{FF2B5EF4-FFF2-40B4-BE49-F238E27FC236}">
                <a16:creationId xmlns:a16="http://schemas.microsoft.com/office/drawing/2014/main" id="{B0CB120A-21AC-6807-DFDA-FD635BB994F6}"/>
              </a:ext>
            </a:extLst>
          </p:cNvPr>
          <p:cNvSpPr/>
          <p:nvPr/>
        </p:nvSpPr>
        <p:spPr>
          <a:xfrm>
            <a:off x="1296829" y="4568213"/>
            <a:ext cx="4007082" cy="742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This is the primary mechanism for
</a:t>
            </a:r>
            <a:r>
              <a:rPr lang="en-US" b="1" dirty="0">
                <a:solidFill>
                  <a:schemeClr val="accent6"/>
                </a:solidFill>
                <a:ea typeface="Inter" pitchFamily="34" charset="-122"/>
                <a:cs typeface="Inter" pitchFamily="34" charset="-120"/>
              </a:rPr>
              <a:t>runaway propagation</a:t>
            </a:r>
            <a:r>
              <a:rPr lang="en-US" dirty="0">
                <a:solidFill>
                  <a:schemeClr val="accent6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between cells.</a:t>
            </a:r>
            <a:endParaRPr lang="en-US" dirty="0"/>
          </a:p>
        </p:txBody>
      </p:sp>
      <p:pic>
        <p:nvPicPr>
          <p:cNvPr id="61" name="Graphic 60" descr="Thermometer outline">
            <a:extLst>
              <a:ext uri="{FF2B5EF4-FFF2-40B4-BE49-F238E27FC236}">
                <a16:creationId xmlns:a16="http://schemas.microsoft.com/office/drawing/2014/main" id="{91F6C693-74FC-A200-639E-A6CC413D4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674" y="2029185"/>
            <a:ext cx="588378" cy="588378"/>
          </a:xfrm>
          <a:prstGeom prst="rect">
            <a:avLst/>
          </a:prstGeom>
        </p:spPr>
      </p:pic>
      <p:pic>
        <p:nvPicPr>
          <p:cNvPr id="63" name="Graphic 62" descr="Lightning bolt outline">
            <a:extLst>
              <a:ext uri="{FF2B5EF4-FFF2-40B4-BE49-F238E27FC236}">
                <a16:creationId xmlns:a16="http://schemas.microsoft.com/office/drawing/2014/main" id="{3DD07B79-D440-14BF-1782-1FE5E048B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674" y="2923575"/>
            <a:ext cx="588378" cy="588378"/>
          </a:xfrm>
          <a:prstGeom prst="rect">
            <a:avLst/>
          </a:prstGeom>
        </p:spPr>
      </p:pic>
      <p:pic>
        <p:nvPicPr>
          <p:cNvPr id="64" name="Graphic 63" descr="Circles with arrows outline">
            <a:extLst>
              <a:ext uri="{FF2B5EF4-FFF2-40B4-BE49-F238E27FC236}">
                <a16:creationId xmlns:a16="http://schemas.microsoft.com/office/drawing/2014/main" id="{BE77C653-1528-69BE-51DB-3B5F33FE8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7039" y="3834173"/>
            <a:ext cx="519648" cy="519648"/>
          </a:xfrm>
          <a:prstGeom prst="rect">
            <a:avLst/>
          </a:prstGeom>
        </p:spPr>
      </p:pic>
      <p:pic>
        <p:nvPicPr>
          <p:cNvPr id="66" name="Graphic 65" descr="Connected outline">
            <a:extLst>
              <a:ext uri="{FF2B5EF4-FFF2-40B4-BE49-F238E27FC236}">
                <a16:creationId xmlns:a16="http://schemas.microsoft.com/office/drawing/2014/main" id="{5AB5672B-9E9F-676B-E950-2684D3A1BF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7039" y="4626148"/>
            <a:ext cx="588378" cy="588378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79686CF-8728-B559-341A-9F506FEC65AA}"/>
              </a:ext>
            </a:extLst>
          </p:cNvPr>
          <p:cNvGrpSpPr/>
          <p:nvPr/>
        </p:nvGrpSpPr>
        <p:grpSpPr>
          <a:xfrm>
            <a:off x="7105686" y="2201485"/>
            <a:ext cx="4021664" cy="2791566"/>
            <a:chOff x="7385086" y="1657293"/>
            <a:chExt cx="4021664" cy="2791566"/>
          </a:xfrm>
        </p:grpSpPr>
        <p:sp>
          <p:nvSpPr>
            <p:cNvPr id="52" name="Text 5">
              <a:extLst>
                <a:ext uri="{FF2B5EF4-FFF2-40B4-BE49-F238E27FC236}">
                  <a16:creationId xmlns:a16="http://schemas.microsoft.com/office/drawing/2014/main" id="{975960A9-B2B4-1E12-4399-EFD10CF81F21}"/>
                </a:ext>
              </a:extLst>
            </p:cNvPr>
            <p:cNvSpPr/>
            <p:nvPr/>
          </p:nvSpPr>
          <p:spPr>
            <a:xfrm>
              <a:off x="7461328" y="1657293"/>
              <a:ext cx="3892472" cy="219785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583"/>
                </a:lnSpc>
                <a:buNone/>
              </a:pPr>
              <a:r>
                <a:rPr lang="en-US" b="1" kern="0" spc="159" dirty="0">
                  <a:ea typeface="Inter" pitchFamily="34" charset="-122"/>
                  <a:cs typeface="Inter" pitchFamily="34" charset="-120"/>
                </a:rPr>
                <a:t>COMMON EXTERNAL SOURCES</a:t>
              </a:r>
              <a:endParaRPr lang="en-US" dirty="0"/>
            </a:p>
          </p:txBody>
        </p:sp>
        <p:sp>
          <p:nvSpPr>
            <p:cNvPr id="53" name="Text 6">
              <a:extLst>
                <a:ext uri="{FF2B5EF4-FFF2-40B4-BE49-F238E27FC236}">
                  <a16:creationId xmlns:a16="http://schemas.microsoft.com/office/drawing/2014/main" id="{F65D080D-2F73-D7FB-F006-4D80EF31CF79}"/>
                </a:ext>
              </a:extLst>
            </p:cNvPr>
            <p:cNvSpPr/>
            <p:nvPr/>
          </p:nvSpPr>
          <p:spPr>
            <a:xfrm>
              <a:off x="7502164" y="2709255"/>
              <a:ext cx="1235669" cy="228563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Nearby Fire</a:t>
              </a:r>
              <a:endParaRPr lang="en-US" sz="1600" dirty="0"/>
            </a:p>
          </p:txBody>
        </p:sp>
        <p:sp>
          <p:nvSpPr>
            <p:cNvPr id="54" name="Text 7">
              <a:extLst>
                <a:ext uri="{FF2B5EF4-FFF2-40B4-BE49-F238E27FC236}">
                  <a16:creationId xmlns:a16="http://schemas.microsoft.com/office/drawing/2014/main" id="{4878E065-485E-E604-7D87-ACEC7E38C51E}"/>
                </a:ext>
              </a:extLst>
            </p:cNvPr>
            <p:cNvSpPr/>
            <p:nvPr/>
          </p:nvSpPr>
          <p:spPr>
            <a:xfrm>
              <a:off x="9967770" y="2703922"/>
              <a:ext cx="1438980" cy="228563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Cooling Failure</a:t>
              </a:r>
              <a:endParaRPr lang="en-US" sz="1600" dirty="0"/>
            </a:p>
          </p:txBody>
        </p:sp>
        <p:sp>
          <p:nvSpPr>
            <p:cNvPr id="55" name="Text 8">
              <a:extLst>
                <a:ext uri="{FF2B5EF4-FFF2-40B4-BE49-F238E27FC236}">
                  <a16:creationId xmlns:a16="http://schemas.microsoft.com/office/drawing/2014/main" id="{31E0A286-FDE7-C3C9-4FD1-3678AE544FA1}"/>
                </a:ext>
              </a:extLst>
            </p:cNvPr>
            <p:cNvSpPr/>
            <p:nvPr/>
          </p:nvSpPr>
          <p:spPr>
            <a:xfrm>
              <a:off x="7385086" y="3991734"/>
              <a:ext cx="1469821" cy="457125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Neighboring
Cell Runaway</a:t>
              </a:r>
              <a:endParaRPr lang="en-US" sz="1600" dirty="0"/>
            </a:p>
          </p:txBody>
        </p:sp>
        <p:sp>
          <p:nvSpPr>
            <p:cNvPr id="56" name="Text 9">
              <a:extLst>
                <a:ext uri="{FF2B5EF4-FFF2-40B4-BE49-F238E27FC236}">
                  <a16:creationId xmlns:a16="http://schemas.microsoft.com/office/drawing/2014/main" id="{6D8AFAA0-F53B-23C5-5620-0E006FAEAEF3}"/>
                </a:ext>
              </a:extLst>
            </p:cNvPr>
            <p:cNvSpPr/>
            <p:nvPr/>
          </p:nvSpPr>
          <p:spPr>
            <a:xfrm>
              <a:off x="9967770" y="3896696"/>
              <a:ext cx="1438980" cy="457125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Extreme
Ambient Heat</a:t>
              </a:r>
              <a:endParaRPr lang="en-US" sz="1600" dirty="0"/>
            </a:p>
          </p:txBody>
        </p:sp>
        <p:pic>
          <p:nvPicPr>
            <p:cNvPr id="68" name="Graphic 67" descr="Fire outline">
              <a:extLst>
                <a:ext uri="{FF2B5EF4-FFF2-40B4-BE49-F238E27FC236}">
                  <a16:creationId xmlns:a16="http://schemas.microsoft.com/office/drawing/2014/main" id="{F86690BE-9C25-27DB-F318-D5F26572A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18062" y="2112630"/>
              <a:ext cx="603871" cy="603871"/>
            </a:xfrm>
            <a:prstGeom prst="rect">
              <a:avLst/>
            </a:prstGeom>
          </p:spPr>
        </p:pic>
        <p:pic>
          <p:nvPicPr>
            <p:cNvPr id="70" name="Graphic 69" descr="Low temperature outline">
              <a:extLst>
                <a:ext uri="{FF2B5EF4-FFF2-40B4-BE49-F238E27FC236}">
                  <a16:creationId xmlns:a16="http://schemas.microsoft.com/office/drawing/2014/main" id="{D5B0F698-D345-78A4-D2DF-A8AE7EA6E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350112" y="2034958"/>
              <a:ext cx="674297" cy="674297"/>
            </a:xfrm>
            <a:prstGeom prst="rect">
              <a:avLst/>
            </a:prstGeom>
          </p:spPr>
        </p:pic>
        <p:pic>
          <p:nvPicPr>
            <p:cNvPr id="72" name="Graphic 71" descr="Battery charging outline">
              <a:extLst>
                <a:ext uri="{FF2B5EF4-FFF2-40B4-BE49-F238E27FC236}">
                  <a16:creationId xmlns:a16="http://schemas.microsoft.com/office/drawing/2014/main" id="{C9A5D285-DAD7-3124-4A95-52E5A7C62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820941" y="3469511"/>
              <a:ext cx="598109" cy="598109"/>
            </a:xfrm>
            <a:prstGeom prst="rect">
              <a:avLst/>
            </a:prstGeom>
          </p:spPr>
        </p:pic>
        <p:pic>
          <p:nvPicPr>
            <p:cNvPr id="74" name="Graphic 73" descr="Sun outline">
              <a:extLst>
                <a:ext uri="{FF2B5EF4-FFF2-40B4-BE49-F238E27FC236}">
                  <a16:creationId xmlns:a16="http://schemas.microsoft.com/office/drawing/2014/main" id="{3EE4FAA9-90C7-302D-BACB-10A508651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401248" y="3388589"/>
              <a:ext cx="539148" cy="539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8969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FC12B-F745-3EED-BAF6-5390C8ACB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Ramp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C54919-D91C-C015-01C2-AAD681E61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065" y="1026652"/>
            <a:ext cx="8941870" cy="50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81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A360-D7A7-6E97-9B79-00EA392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Electrical Abuse Triggers </a:t>
            </a:r>
            <a:r>
              <a:rPr lang="en-US" dirty="0">
                <a:solidFill>
                  <a:schemeClr val="accent6"/>
                </a:solidFill>
              </a:rPr>
              <a:t>Chemical Instability and Structural Failure</a:t>
            </a:r>
          </a:p>
        </p:txBody>
      </p:sp>
      <p:sp>
        <p:nvSpPr>
          <p:cNvPr id="52" name="Text 2">
            <a:extLst>
              <a:ext uri="{FF2B5EF4-FFF2-40B4-BE49-F238E27FC236}">
                <a16:creationId xmlns:a16="http://schemas.microsoft.com/office/drawing/2014/main" id="{25F49970-A10E-1086-64E3-4CBA5EC3A53F}"/>
              </a:ext>
            </a:extLst>
          </p:cNvPr>
          <p:cNvSpPr/>
          <p:nvPr/>
        </p:nvSpPr>
        <p:spPr>
          <a:xfrm>
            <a:off x="929670" y="1031072"/>
            <a:ext cx="9681180" cy="21557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697"/>
              </a:lnSpc>
              <a:buNone/>
            </a:pPr>
            <a:r>
              <a:rPr lang="en-US" sz="1800" i="1" dirty="0">
                <a:solidFill>
                  <a:srgbClr val="4B5563"/>
                </a:solidFill>
                <a:ea typeface="Inter" pitchFamily="34" charset="-122"/>
                <a:cs typeface="Inter" pitchFamily="34" charset="-120"/>
              </a:rPr>
              <a:t>Exceeding voltage limits forces materials into reactive states that bypass normal safety margins.</a:t>
            </a:r>
            <a:endParaRPr lang="en-US" sz="1800" i="1" dirty="0"/>
          </a:p>
        </p:txBody>
      </p:sp>
      <p:sp>
        <p:nvSpPr>
          <p:cNvPr id="57" name="Text 7">
            <a:extLst>
              <a:ext uri="{FF2B5EF4-FFF2-40B4-BE49-F238E27FC236}">
                <a16:creationId xmlns:a16="http://schemas.microsoft.com/office/drawing/2014/main" id="{A6F3D484-608A-C950-E8D2-23F1D110D346}"/>
              </a:ext>
            </a:extLst>
          </p:cNvPr>
          <p:cNvSpPr/>
          <p:nvPr/>
        </p:nvSpPr>
        <p:spPr>
          <a:xfrm>
            <a:off x="7020549" y="1898586"/>
            <a:ext cx="5254001" cy="24252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1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Over-discharge Risks</a:t>
            </a:r>
            <a:endParaRPr lang="en-US" sz="2250" dirty="0"/>
          </a:p>
        </p:txBody>
      </p:sp>
      <p:sp>
        <p:nvSpPr>
          <p:cNvPr id="61" name="Text 11">
            <a:extLst>
              <a:ext uri="{FF2B5EF4-FFF2-40B4-BE49-F238E27FC236}">
                <a16:creationId xmlns:a16="http://schemas.microsoft.com/office/drawing/2014/main" id="{45C2EAEE-81DD-3197-12D2-B2A9E1CB82B4}"/>
              </a:ext>
            </a:extLst>
          </p:cNvPr>
          <p:cNvSpPr/>
          <p:nvPr/>
        </p:nvSpPr>
        <p:spPr>
          <a:xfrm>
            <a:off x="1670577" y="5307978"/>
            <a:ext cx="9352699" cy="59117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ea typeface="Inter" pitchFamily="34" charset="-122"/>
                <a:cs typeface="Inter" pitchFamily="34" charset="-120"/>
              </a:rPr>
              <a:t>The Battery Management System (BMS) is a foundational safety component, not just a performance tool.</a:t>
            </a:r>
            <a:endParaRPr lang="en-US" dirty="0"/>
          </a:p>
        </p:txBody>
      </p:sp>
      <p:sp>
        <p:nvSpPr>
          <p:cNvPr id="62" name="Text 12">
            <a:extLst>
              <a:ext uri="{FF2B5EF4-FFF2-40B4-BE49-F238E27FC236}">
                <a16:creationId xmlns:a16="http://schemas.microsoft.com/office/drawing/2014/main" id="{729EC727-E96D-9B79-F510-BF9C2597C9E7}"/>
              </a:ext>
            </a:extLst>
          </p:cNvPr>
          <p:cNvSpPr/>
          <p:nvPr/>
        </p:nvSpPr>
        <p:spPr>
          <a:xfrm>
            <a:off x="10472706" y="5244745"/>
            <a:ext cx="1101141" cy="26947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061"/>
              </a:lnSpc>
              <a:buNone/>
            </a:pPr>
            <a:r>
              <a:rPr lang="en-US" sz="1050" b="1" kern="0" spc="-59" dirty="0">
                <a:solidFill>
                  <a:srgbClr val="FFFFFF">
                    <a:alpha val="60000"/>
                  </a:srgbClr>
                </a:solidFill>
                <a:ea typeface="Inter" pitchFamily="34" charset="-122"/>
                <a:cs typeface="Inter" pitchFamily="34" charset="-120"/>
              </a:rPr>
              <a:t>TUTORIAL PAGE 10</a:t>
            </a:r>
            <a:endParaRPr lang="en-US" sz="1050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BB6B384-8C42-61BF-CA8F-8C17AB062D00}"/>
              </a:ext>
            </a:extLst>
          </p:cNvPr>
          <p:cNvGrpSpPr/>
          <p:nvPr/>
        </p:nvGrpSpPr>
        <p:grpSpPr>
          <a:xfrm>
            <a:off x="1108780" y="1525489"/>
            <a:ext cx="9974440" cy="3287812"/>
            <a:chOff x="1214260" y="1525489"/>
            <a:chExt cx="9974440" cy="328781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D556204-77B8-54E7-9EBF-E64BB44F92A7}"/>
                </a:ext>
              </a:extLst>
            </p:cNvPr>
            <p:cNvSpPr/>
            <p:nvPr/>
          </p:nvSpPr>
          <p:spPr>
            <a:xfrm>
              <a:off x="1214260" y="1525489"/>
              <a:ext cx="4526090" cy="3287812"/>
            </a:xfrm>
            <a:prstGeom prst="round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DFF9EB9-CEA6-1CE1-2C4A-395388CECDE2}"/>
                </a:ext>
              </a:extLst>
            </p:cNvPr>
            <p:cNvSpPr/>
            <p:nvPr/>
          </p:nvSpPr>
          <p:spPr>
            <a:xfrm>
              <a:off x="1214260" y="1731797"/>
              <a:ext cx="4526090" cy="3081504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 3">
              <a:extLst>
                <a:ext uri="{FF2B5EF4-FFF2-40B4-BE49-F238E27FC236}">
                  <a16:creationId xmlns:a16="http://schemas.microsoft.com/office/drawing/2014/main" id="{B57BF758-2154-A9F2-3AE5-3D698C23442F}"/>
                </a:ext>
              </a:extLst>
            </p:cNvPr>
            <p:cNvSpPr/>
            <p:nvPr/>
          </p:nvSpPr>
          <p:spPr>
            <a:xfrm>
              <a:off x="2160669" y="1899979"/>
              <a:ext cx="2774251" cy="24252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910"/>
                </a:lnSpc>
                <a:buNone/>
              </a:pPr>
              <a:r>
                <a:rPr lang="en-US" sz="225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Overcharge Hazards</a:t>
              </a:r>
              <a:endParaRPr lang="en-US" sz="225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B550A04-AF9E-2C34-F037-158A6FB235CD}"/>
                </a:ext>
              </a:extLst>
            </p:cNvPr>
            <p:cNvSpPr txBox="1"/>
            <p:nvPr/>
          </p:nvSpPr>
          <p:spPr>
            <a:xfrm>
              <a:off x="1234470" y="2382271"/>
              <a:ext cx="452609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Excess Li forms reactive metallic layers on the anode surface.</a:t>
              </a:r>
            </a:p>
            <a:p>
              <a:pPr algn="ctr"/>
              <a:endParaRPr lang="en-US" sz="1600" dirty="0"/>
            </a:p>
            <a:p>
              <a:pPr algn="ctr"/>
              <a:r>
                <a:rPr lang="en-US" sz="1600" dirty="0"/>
                <a:t>Dendrites (metallic "needles“) can pierce the separator, causing internal shorts.</a:t>
              </a:r>
            </a:p>
            <a:p>
              <a:pPr algn="ctr"/>
              <a:endParaRPr lang="en-US" sz="1600" dirty="0"/>
            </a:p>
            <a:p>
              <a:pPr algn="ctr"/>
              <a:r>
                <a:rPr lang="en-US" sz="1600" dirty="0"/>
                <a:t>Over-</a:t>
              </a:r>
              <a:r>
                <a:rPr lang="en-US" sz="1600" dirty="0" err="1"/>
                <a:t>delithiation</a:t>
              </a:r>
              <a:r>
                <a:rPr lang="en-US" sz="1600" dirty="0"/>
                <a:t> lowers the oxygen release temperature threshold.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BEEEF7D-1F26-11F6-078C-732A58BCF8F7}"/>
                </a:ext>
              </a:extLst>
            </p:cNvPr>
            <p:cNvGrpSpPr/>
            <p:nvPr/>
          </p:nvGrpSpPr>
          <p:grpSpPr>
            <a:xfrm>
              <a:off x="6656260" y="1525489"/>
              <a:ext cx="4526090" cy="3287812"/>
              <a:chOff x="1144410" y="1677889"/>
              <a:chExt cx="4526090" cy="3287812"/>
            </a:xfrm>
          </p:grpSpPr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ACF0235B-3265-E11E-B199-36CC3E62C96D}"/>
                  </a:ext>
                </a:extLst>
              </p:cNvPr>
              <p:cNvSpPr/>
              <p:nvPr/>
            </p:nvSpPr>
            <p:spPr>
              <a:xfrm>
                <a:off x="1144410" y="1677889"/>
                <a:ext cx="4526090" cy="3287812"/>
              </a:xfrm>
              <a:prstGeom prst="roundRect">
                <a:avLst/>
              </a:prstGeom>
              <a:solidFill>
                <a:srgbClr val="64748B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FCD5DB2A-BB31-4FAD-BDAA-D596E41C1B95}"/>
                  </a:ext>
                </a:extLst>
              </p:cNvPr>
              <p:cNvSpPr/>
              <p:nvPr/>
            </p:nvSpPr>
            <p:spPr>
              <a:xfrm>
                <a:off x="1144410" y="1884197"/>
                <a:ext cx="4526090" cy="3081504"/>
              </a:xfrm>
              <a:prstGeom prst="roundRect">
                <a:avLst/>
              </a:prstGeom>
              <a:solidFill>
                <a:srgbClr val="FFFFFF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 3">
              <a:extLst>
                <a:ext uri="{FF2B5EF4-FFF2-40B4-BE49-F238E27FC236}">
                  <a16:creationId xmlns:a16="http://schemas.microsoft.com/office/drawing/2014/main" id="{82F4BDDA-FD4A-8BB3-371B-F128F9BB0387}"/>
                </a:ext>
              </a:extLst>
            </p:cNvPr>
            <p:cNvSpPr/>
            <p:nvPr/>
          </p:nvSpPr>
          <p:spPr>
            <a:xfrm>
              <a:off x="7505701" y="1898587"/>
              <a:ext cx="3276600" cy="24252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910"/>
                </a:lnSpc>
                <a:buNone/>
              </a:pPr>
              <a:r>
                <a:rPr lang="en-US" sz="225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Overdischarge Hazards</a:t>
              </a:r>
              <a:endParaRPr lang="en-US" sz="2250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7AAF250-27E2-EDA6-AE2F-F31F0DE73B79}"/>
                </a:ext>
              </a:extLst>
            </p:cNvPr>
            <p:cNvSpPr txBox="1"/>
            <p:nvPr/>
          </p:nvSpPr>
          <p:spPr>
            <a:xfrm>
              <a:off x="6676470" y="2382271"/>
              <a:ext cx="451223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Deep discharge causes the anode current collector to dissolve into electrolyte.</a:t>
              </a:r>
            </a:p>
            <a:p>
              <a:pPr algn="ctr"/>
              <a:endParaRPr lang="en-US" sz="1600" dirty="0"/>
            </a:p>
            <a:p>
              <a:pPr algn="ctr"/>
              <a:r>
                <a:rPr lang="en-US" sz="1600" dirty="0"/>
                <a:t>Dissolved copper redeposits during recharge, creating conductive bridges (copper dendrites).</a:t>
              </a:r>
            </a:p>
            <a:p>
              <a:pPr algn="ctr"/>
              <a:endParaRPr lang="en-US" sz="1600" dirty="0"/>
            </a:p>
            <a:p>
              <a:pPr algn="ctr"/>
              <a:r>
                <a:rPr lang="en-US" sz="1600" dirty="0"/>
                <a:t>Short circuit often triggers during subsequent charging cycles.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034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39B4F064-6E30-D0FC-E3AE-A6543C744CF1}"/>
              </a:ext>
            </a:extLst>
          </p:cNvPr>
          <p:cNvSpPr/>
          <p:nvPr/>
        </p:nvSpPr>
        <p:spPr>
          <a:xfrm>
            <a:off x="762000" y="1104900"/>
            <a:ext cx="7417150" cy="227826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4485"/>
              </a:lnSpc>
              <a:buNone/>
            </a:pPr>
            <a:r>
              <a:rPr lang="en-US" sz="3900" b="1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Causes </a:t>
            </a:r>
            <a:r>
              <a:rPr lang="en-US" sz="3900" b="1" dirty="0">
                <a:solidFill>
                  <a:schemeClr val="accent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Thermal Runaway </a:t>
            </a:r>
            <a:r>
              <a:rPr lang="en-US" sz="3900" b="1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What Are the Materials Processes Involved?</a:t>
            </a:r>
            <a:endParaRPr lang="en-US" sz="39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76792997-50FF-3CAA-20F5-67E91DD6E0E6}"/>
              </a:ext>
            </a:extLst>
          </p:cNvPr>
          <p:cNvSpPr/>
          <p:nvPr/>
        </p:nvSpPr>
        <p:spPr>
          <a:xfrm>
            <a:off x="762000" y="3145628"/>
            <a:ext cx="5524500" cy="102155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681"/>
              </a:lnSpc>
              <a:buNone/>
            </a:pPr>
            <a:r>
              <a:rPr lang="en-US" sz="1650" dirty="0">
                <a:solidFill>
                  <a:srgbClr val="55555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foundational exploration of battery failure science, covering microscopic mechanisms, triggers, and safety implications for energy storage systems.</a:t>
            </a:r>
            <a:endParaRPr lang="en-US" sz="1650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D5BD2305-F042-FDE9-D575-C6153779017A}"/>
              </a:ext>
            </a:extLst>
          </p:cNvPr>
          <p:cNvSpPr/>
          <p:nvPr/>
        </p:nvSpPr>
        <p:spPr>
          <a:xfrm>
            <a:off x="762000" y="3985404"/>
            <a:ext cx="5524500" cy="102155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55555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Instructors: Nathan B. Johnson, and </a:t>
            </a:r>
            <a:r>
              <a:rPr lang="en-US" sz="1400" i="1" dirty="0">
                <a:solidFill>
                  <a:srgbClr val="555555"/>
                </a:solidFill>
                <a:latin typeface="Inter" pitchFamily="34" charset="0"/>
              </a:rPr>
              <a:t>Loraine Torres-Castro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ACBFA-8CC2-A72F-C748-CAE332E7DA68}"/>
              </a:ext>
            </a:extLst>
          </p:cNvPr>
          <p:cNvSpPr txBox="1"/>
          <p:nvPr/>
        </p:nvSpPr>
        <p:spPr>
          <a:xfrm>
            <a:off x="4811869" y="6488668"/>
            <a:ext cx="3048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SAND2026-21830C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280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5AA33-C2A1-9330-9914-41B185C8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Overcharge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D9E655-BE3C-0264-E9D2-BEF1F78B8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227" y="1057934"/>
            <a:ext cx="8513545" cy="476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23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B364-4857-FC50-2836-8C2EE103B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Nail Penetration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71C40A-41AF-4691-F8BE-5204C36F3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133" y="1207106"/>
            <a:ext cx="8585734" cy="480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02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F8EDE-37BE-FF43-477F-C57AC948E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ED314-5CCC-5CF6-9698-7E873C21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Mechanical Deformation Triggers </a:t>
            </a:r>
            <a:r>
              <a:rPr lang="en-US" dirty="0">
                <a:solidFill>
                  <a:schemeClr val="accent6"/>
                </a:solidFill>
              </a:rPr>
              <a:t>Instant Energy Release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9A7CA2-58BF-7E26-2684-EE4A34AB137F}"/>
              </a:ext>
            </a:extLst>
          </p:cNvPr>
          <p:cNvGrpSpPr/>
          <p:nvPr/>
        </p:nvGrpSpPr>
        <p:grpSpPr>
          <a:xfrm>
            <a:off x="517519" y="1772048"/>
            <a:ext cx="11156962" cy="3828405"/>
            <a:chOff x="459315" y="1804132"/>
            <a:chExt cx="11156962" cy="3828405"/>
          </a:xfrm>
        </p:grpSpPr>
        <p:pic>
          <p:nvPicPr>
            <p:cNvPr id="43" name="Image 9" descr="preencoded.png">
              <a:extLst>
                <a:ext uri="{FF2B5EF4-FFF2-40B4-BE49-F238E27FC236}">
                  <a16:creationId xmlns:a16="http://schemas.microsoft.com/office/drawing/2014/main" id="{CEE77F24-0398-E51F-1A56-737A32BA1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7473" y="1959091"/>
              <a:ext cx="4398804" cy="3550886"/>
            </a:xfrm>
            <a:prstGeom prst="rect">
              <a:avLst/>
            </a:prstGeom>
          </p:spPr>
        </p:pic>
        <p:pic>
          <p:nvPicPr>
            <p:cNvPr id="44" name="Image 10" descr="preencoded.png">
              <a:extLst>
                <a:ext uri="{FF2B5EF4-FFF2-40B4-BE49-F238E27FC236}">
                  <a16:creationId xmlns:a16="http://schemas.microsoft.com/office/drawing/2014/main" id="{3A2ECF63-4207-1A1E-AEA5-4C7055A75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7753" y="2506003"/>
              <a:ext cx="3938245" cy="431773"/>
            </a:xfrm>
            <a:prstGeom prst="rect">
              <a:avLst/>
            </a:prstGeom>
          </p:spPr>
        </p:pic>
        <p:pic>
          <p:nvPicPr>
            <p:cNvPr id="45" name="Image 11" descr="preencoded.png">
              <a:extLst>
                <a:ext uri="{FF2B5EF4-FFF2-40B4-BE49-F238E27FC236}">
                  <a16:creationId xmlns:a16="http://schemas.microsoft.com/office/drawing/2014/main" id="{20A711C5-32DD-21DD-CF13-0801A14D7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62892" y="2630700"/>
              <a:ext cx="287849" cy="182267"/>
            </a:xfrm>
            <a:prstGeom prst="rect">
              <a:avLst/>
            </a:prstGeom>
          </p:spPr>
        </p:pic>
        <p:pic>
          <p:nvPicPr>
            <p:cNvPr id="46" name="Image 12" descr="preencoded.png">
              <a:extLst>
                <a:ext uri="{FF2B5EF4-FFF2-40B4-BE49-F238E27FC236}">
                  <a16:creationId xmlns:a16="http://schemas.microsoft.com/office/drawing/2014/main" id="{777E3B3D-182F-D34F-7CD1-A770A2A5A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47753" y="3052916"/>
              <a:ext cx="3938245" cy="431773"/>
            </a:xfrm>
            <a:prstGeom prst="rect">
              <a:avLst/>
            </a:prstGeom>
          </p:spPr>
        </p:pic>
        <p:pic>
          <p:nvPicPr>
            <p:cNvPr id="47" name="Image 13" descr="preencoded.png">
              <a:extLst>
                <a:ext uri="{FF2B5EF4-FFF2-40B4-BE49-F238E27FC236}">
                  <a16:creationId xmlns:a16="http://schemas.microsoft.com/office/drawing/2014/main" id="{C6B5EAD8-90A9-C125-0F37-3711282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62892" y="3177613"/>
              <a:ext cx="287849" cy="182267"/>
            </a:xfrm>
            <a:prstGeom prst="rect">
              <a:avLst/>
            </a:prstGeom>
          </p:spPr>
        </p:pic>
        <p:pic>
          <p:nvPicPr>
            <p:cNvPr id="48" name="Image 14" descr="preencoded.png">
              <a:extLst>
                <a:ext uri="{FF2B5EF4-FFF2-40B4-BE49-F238E27FC236}">
                  <a16:creationId xmlns:a16="http://schemas.microsoft.com/office/drawing/2014/main" id="{94F39A40-31B8-5870-92AD-F5B50C246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7753" y="3599829"/>
              <a:ext cx="3938245" cy="431773"/>
            </a:xfrm>
            <a:prstGeom prst="rect">
              <a:avLst/>
            </a:prstGeom>
          </p:spPr>
        </p:pic>
        <p:pic>
          <p:nvPicPr>
            <p:cNvPr id="49" name="Image 15" descr="preencoded.png">
              <a:extLst>
                <a:ext uri="{FF2B5EF4-FFF2-40B4-BE49-F238E27FC236}">
                  <a16:creationId xmlns:a16="http://schemas.microsoft.com/office/drawing/2014/main" id="{2B9FCED2-6261-AF64-A375-BEE1839BE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62892" y="3724526"/>
              <a:ext cx="287849" cy="182267"/>
            </a:xfrm>
            <a:prstGeom prst="rect">
              <a:avLst/>
            </a:prstGeom>
          </p:spPr>
        </p:pic>
        <p:pic>
          <p:nvPicPr>
            <p:cNvPr id="50" name="Image 16" descr="preencoded.png">
              <a:extLst>
                <a:ext uri="{FF2B5EF4-FFF2-40B4-BE49-F238E27FC236}">
                  <a16:creationId xmlns:a16="http://schemas.microsoft.com/office/drawing/2014/main" id="{5BAD74FD-A86A-A3A6-70A7-F6B54609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7753" y="4146742"/>
              <a:ext cx="3938245" cy="431773"/>
            </a:xfrm>
            <a:prstGeom prst="rect">
              <a:avLst/>
            </a:prstGeom>
          </p:spPr>
        </p:pic>
        <p:pic>
          <p:nvPicPr>
            <p:cNvPr id="51" name="Image 17" descr="preencoded.png">
              <a:extLst>
                <a:ext uri="{FF2B5EF4-FFF2-40B4-BE49-F238E27FC236}">
                  <a16:creationId xmlns:a16="http://schemas.microsoft.com/office/drawing/2014/main" id="{93CC9235-1B11-2833-4A7F-958CCD6F4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62892" y="4271439"/>
              <a:ext cx="287849" cy="182267"/>
            </a:xfrm>
            <a:prstGeom prst="rect">
              <a:avLst/>
            </a:prstGeom>
          </p:spPr>
        </p:pic>
        <p:pic>
          <p:nvPicPr>
            <p:cNvPr id="52" name="Image 18" descr="preencoded.png">
              <a:extLst>
                <a:ext uri="{FF2B5EF4-FFF2-40B4-BE49-F238E27FC236}">
                  <a16:creationId xmlns:a16="http://schemas.microsoft.com/office/drawing/2014/main" id="{B013AA12-06EC-03D7-7B9D-95C196AE3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47753" y="4808794"/>
              <a:ext cx="3938245" cy="470903"/>
            </a:xfrm>
            <a:prstGeom prst="rect">
              <a:avLst/>
            </a:prstGeom>
          </p:spPr>
        </p:pic>
        <p:pic>
          <p:nvPicPr>
            <p:cNvPr id="53" name="Image 19" descr="preencoded.png">
              <a:extLst>
                <a:ext uri="{FF2B5EF4-FFF2-40B4-BE49-F238E27FC236}">
                  <a16:creationId xmlns:a16="http://schemas.microsoft.com/office/drawing/2014/main" id="{C45857FD-BD5F-0BF3-F776-F2F30FAFF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47753" y="4999044"/>
              <a:ext cx="136728" cy="136728"/>
            </a:xfrm>
            <a:prstGeom prst="rect">
              <a:avLst/>
            </a:prstGeom>
          </p:spPr>
        </p:pic>
        <p:sp>
          <p:nvSpPr>
            <p:cNvPr id="54" name="Text 1">
              <a:extLst>
                <a:ext uri="{FF2B5EF4-FFF2-40B4-BE49-F238E27FC236}">
                  <a16:creationId xmlns:a16="http://schemas.microsoft.com/office/drawing/2014/main" id="{2CE668C6-C966-06E0-2801-DF5DE9A96919}"/>
                </a:ext>
              </a:extLst>
            </p:cNvPr>
            <p:cNvSpPr/>
            <p:nvPr/>
          </p:nvSpPr>
          <p:spPr>
            <a:xfrm>
              <a:off x="1093826" y="1836417"/>
              <a:ext cx="2103120" cy="230279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813"/>
                </a:lnSpc>
                <a:buNone/>
              </a:pPr>
              <a:r>
                <a:rPr lang="en-US" sz="18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Structural Collapse</a:t>
              </a:r>
              <a:endParaRPr lang="en-US" sz="1800" dirty="0"/>
            </a:p>
          </p:txBody>
        </p:sp>
        <p:sp>
          <p:nvSpPr>
            <p:cNvPr id="55" name="Text 2">
              <a:extLst>
                <a:ext uri="{FF2B5EF4-FFF2-40B4-BE49-F238E27FC236}">
                  <a16:creationId xmlns:a16="http://schemas.microsoft.com/office/drawing/2014/main" id="{90CBFA80-DEBB-EE89-67E6-3D57019120E6}"/>
                </a:ext>
              </a:extLst>
            </p:cNvPr>
            <p:cNvSpPr/>
            <p:nvPr/>
          </p:nvSpPr>
          <p:spPr>
            <a:xfrm>
              <a:off x="1093826" y="2124266"/>
              <a:ext cx="5778229" cy="785625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2062"/>
                </a:lnSpc>
                <a:buNone/>
              </a:pPr>
              <a:r>
                <a:rPr lang="en-US" sz="1600" dirty="0">
                  <a:solidFill>
                    <a:srgbClr val="555555"/>
                  </a:solidFill>
                  <a:ea typeface="Inter" pitchFamily="34" charset="-122"/>
                  <a:cs typeface="Inter" pitchFamily="34" charset="-120"/>
                </a:rPr>
                <a:t>Physical deformation—crushing, bending, or penetration—forces the anode and cathode into direct contact by destroying the separator.</a:t>
              </a:r>
              <a:endParaRPr lang="en-US" sz="1600" dirty="0"/>
            </a:p>
          </p:txBody>
        </p:sp>
        <p:sp>
          <p:nvSpPr>
            <p:cNvPr id="56" name="Text 3">
              <a:extLst>
                <a:ext uri="{FF2B5EF4-FFF2-40B4-BE49-F238E27FC236}">
                  <a16:creationId xmlns:a16="http://schemas.microsoft.com/office/drawing/2014/main" id="{15783686-EA4A-B0BB-9B7A-A311169C2600}"/>
                </a:ext>
              </a:extLst>
            </p:cNvPr>
            <p:cNvSpPr/>
            <p:nvPr/>
          </p:nvSpPr>
          <p:spPr>
            <a:xfrm>
              <a:off x="1093826" y="3197740"/>
              <a:ext cx="3017520" cy="230279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813"/>
                </a:lnSpc>
                <a:buNone/>
              </a:pPr>
              <a:r>
                <a:rPr lang="en-US" sz="18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Instant Internal Short Circuit</a:t>
              </a:r>
              <a:endParaRPr lang="en-US" sz="1800" dirty="0"/>
            </a:p>
          </p:txBody>
        </p:sp>
        <p:sp>
          <p:nvSpPr>
            <p:cNvPr id="57" name="Text 4">
              <a:extLst>
                <a:ext uri="{FF2B5EF4-FFF2-40B4-BE49-F238E27FC236}">
                  <a16:creationId xmlns:a16="http://schemas.microsoft.com/office/drawing/2014/main" id="{82D5C0CE-078F-FDE4-C292-3A50A49FA9E3}"/>
                </a:ext>
              </a:extLst>
            </p:cNvPr>
            <p:cNvSpPr/>
            <p:nvPr/>
          </p:nvSpPr>
          <p:spPr>
            <a:xfrm>
              <a:off x="1093826" y="3485589"/>
              <a:ext cx="5778229" cy="785625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2062"/>
                </a:lnSpc>
                <a:buNone/>
              </a:pPr>
              <a:r>
                <a:rPr lang="en-US" sz="1600" dirty="0">
                  <a:solidFill>
                    <a:srgbClr val="555555"/>
                  </a:solidFill>
                  <a:ea typeface="Inter" pitchFamily="34" charset="-122"/>
                  <a:cs typeface="Inter" pitchFamily="34" charset="-120"/>
                </a:rPr>
                <a:t>At high State of Charge (SOC), the stored chemical energy is converted to heat (Joule heating) almost instantaneously at the point of contact.</a:t>
              </a:r>
              <a:endParaRPr lang="en-US" sz="1600" dirty="0"/>
            </a:p>
          </p:txBody>
        </p:sp>
        <p:sp>
          <p:nvSpPr>
            <p:cNvPr id="58" name="Text 5">
              <a:extLst>
                <a:ext uri="{FF2B5EF4-FFF2-40B4-BE49-F238E27FC236}">
                  <a16:creationId xmlns:a16="http://schemas.microsoft.com/office/drawing/2014/main" id="{FCA68439-3125-7D88-DBC8-4157CAAD5C3F}"/>
                </a:ext>
              </a:extLst>
            </p:cNvPr>
            <p:cNvSpPr/>
            <p:nvPr/>
          </p:nvSpPr>
          <p:spPr>
            <a:xfrm>
              <a:off x="1093826" y="4559063"/>
              <a:ext cx="3017520" cy="230279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813"/>
                </a:lnSpc>
                <a:buNone/>
              </a:pPr>
              <a:r>
                <a:rPr lang="en-US" sz="18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Localized Thermal Initiation</a:t>
              </a:r>
              <a:endParaRPr lang="en-US" sz="1800" dirty="0"/>
            </a:p>
          </p:txBody>
        </p:sp>
        <p:sp>
          <p:nvSpPr>
            <p:cNvPr id="59" name="Text 6">
              <a:extLst>
                <a:ext uri="{FF2B5EF4-FFF2-40B4-BE49-F238E27FC236}">
                  <a16:creationId xmlns:a16="http://schemas.microsoft.com/office/drawing/2014/main" id="{1EB91788-1FB4-4F55-ECCF-24A392F1C2BA}"/>
                </a:ext>
              </a:extLst>
            </p:cNvPr>
            <p:cNvSpPr/>
            <p:nvPr/>
          </p:nvSpPr>
          <p:spPr>
            <a:xfrm>
              <a:off x="1093826" y="4846912"/>
              <a:ext cx="5778229" cy="785625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2062"/>
                </a:lnSpc>
                <a:buNone/>
              </a:pPr>
              <a:r>
                <a:rPr lang="en-US" sz="1600" dirty="0">
                  <a:solidFill>
                    <a:srgbClr val="555555"/>
                  </a:solidFill>
                  <a:ea typeface="Inter" pitchFamily="34" charset="-122"/>
                  <a:cs typeface="Inter" pitchFamily="34" charset="-120"/>
                </a:rPr>
                <a:t>Intense localized heating can bypass early-stage instabilities (like SEI breakdown), triggering immediate cathode decomposition.</a:t>
              </a:r>
              <a:endParaRPr lang="en-US" sz="1600" dirty="0"/>
            </a:p>
          </p:txBody>
        </p:sp>
        <p:sp>
          <p:nvSpPr>
            <p:cNvPr id="60" name="Text 7">
              <a:extLst>
                <a:ext uri="{FF2B5EF4-FFF2-40B4-BE49-F238E27FC236}">
                  <a16:creationId xmlns:a16="http://schemas.microsoft.com/office/drawing/2014/main" id="{F91B9428-6483-E257-17EC-092D3A88FABC}"/>
                </a:ext>
              </a:extLst>
            </p:cNvPr>
            <p:cNvSpPr/>
            <p:nvPr/>
          </p:nvSpPr>
          <p:spPr>
            <a:xfrm>
              <a:off x="7447753" y="2189370"/>
              <a:ext cx="3749040" cy="14392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133"/>
                </a:lnSpc>
                <a:buNone/>
              </a:pPr>
              <a:r>
                <a:rPr lang="en-US" sz="1600" b="1" kern="0" spc="222" dirty="0">
                  <a:solidFill>
                    <a:srgbClr val="777777"/>
                  </a:solidFill>
                  <a:ea typeface="Inter" pitchFamily="34" charset="-122"/>
                  <a:cs typeface="Inter" pitchFamily="34" charset="-120"/>
                </a:rPr>
                <a:t>COMMON FAILURE SCENARIOS</a:t>
              </a:r>
              <a:endParaRPr lang="en-US" sz="1600" dirty="0"/>
            </a:p>
          </p:txBody>
        </p:sp>
        <p:sp>
          <p:nvSpPr>
            <p:cNvPr id="61" name="Text 8">
              <a:extLst>
                <a:ext uri="{FF2B5EF4-FFF2-40B4-BE49-F238E27FC236}">
                  <a16:creationId xmlns:a16="http://schemas.microsoft.com/office/drawing/2014/main" id="{D8403FCE-D8AD-2AB8-2CB0-3E6F0FABD295}"/>
                </a:ext>
              </a:extLst>
            </p:cNvPr>
            <p:cNvSpPr/>
            <p:nvPr/>
          </p:nvSpPr>
          <p:spPr>
            <a:xfrm>
              <a:off x="7850741" y="2621143"/>
              <a:ext cx="3017520" cy="20149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587"/>
                </a:lnSpc>
                <a:buNone/>
              </a:pPr>
              <a:r>
                <a:rPr lang="en-US" sz="16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Vehicular Accidents &amp; Impacts</a:t>
              </a:r>
              <a:endParaRPr lang="en-US" sz="1600" dirty="0"/>
            </a:p>
          </p:txBody>
        </p:sp>
        <p:sp>
          <p:nvSpPr>
            <p:cNvPr id="62" name="Text 9">
              <a:extLst>
                <a:ext uri="{FF2B5EF4-FFF2-40B4-BE49-F238E27FC236}">
                  <a16:creationId xmlns:a16="http://schemas.microsoft.com/office/drawing/2014/main" id="{ACB17962-1EE7-E547-42AF-3FFC22BE895F}"/>
                </a:ext>
              </a:extLst>
            </p:cNvPr>
            <p:cNvSpPr/>
            <p:nvPr/>
          </p:nvSpPr>
          <p:spPr>
            <a:xfrm>
              <a:off x="7850741" y="3168056"/>
              <a:ext cx="3017520" cy="20149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587"/>
                </a:lnSpc>
                <a:buNone/>
              </a:pPr>
              <a:r>
                <a:rPr lang="en-US" sz="16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Improper Installation/Handling</a:t>
              </a:r>
              <a:endParaRPr lang="en-US" sz="1600" dirty="0"/>
            </a:p>
          </p:txBody>
        </p:sp>
        <p:sp>
          <p:nvSpPr>
            <p:cNvPr id="63" name="Text 10">
              <a:extLst>
                <a:ext uri="{FF2B5EF4-FFF2-40B4-BE49-F238E27FC236}">
                  <a16:creationId xmlns:a16="http://schemas.microsoft.com/office/drawing/2014/main" id="{C064DBF2-D015-82EC-621F-D569A16DD95F}"/>
                </a:ext>
              </a:extLst>
            </p:cNvPr>
            <p:cNvSpPr/>
            <p:nvPr/>
          </p:nvSpPr>
          <p:spPr>
            <a:xfrm>
              <a:off x="7850741" y="3714969"/>
              <a:ext cx="3017520" cy="20149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587"/>
                </a:lnSpc>
                <a:buNone/>
              </a:pPr>
              <a:r>
                <a:rPr lang="en-US" sz="16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Seismic or Structural Events</a:t>
              </a:r>
              <a:endParaRPr lang="en-US" sz="1600" dirty="0"/>
            </a:p>
          </p:txBody>
        </p:sp>
        <p:sp>
          <p:nvSpPr>
            <p:cNvPr id="64" name="Text 11">
              <a:extLst>
                <a:ext uri="{FF2B5EF4-FFF2-40B4-BE49-F238E27FC236}">
                  <a16:creationId xmlns:a16="http://schemas.microsoft.com/office/drawing/2014/main" id="{F8BB63A5-F166-F18D-E6C8-6E6517F71A06}"/>
                </a:ext>
              </a:extLst>
            </p:cNvPr>
            <p:cNvSpPr/>
            <p:nvPr/>
          </p:nvSpPr>
          <p:spPr>
            <a:xfrm>
              <a:off x="7850741" y="4261881"/>
              <a:ext cx="3017520" cy="20149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587"/>
                </a:lnSpc>
                <a:buNone/>
              </a:pPr>
              <a:r>
                <a:rPr lang="en-US" sz="16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Manufacturing Defects</a:t>
              </a:r>
              <a:endParaRPr lang="en-US" sz="1600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6A667A-5458-B079-9A25-B0A222DD2D06}"/>
                </a:ext>
              </a:extLst>
            </p:cNvPr>
            <p:cNvGrpSpPr/>
            <p:nvPr/>
          </p:nvGrpSpPr>
          <p:grpSpPr>
            <a:xfrm>
              <a:off x="463916" y="4445602"/>
              <a:ext cx="457200" cy="457200"/>
              <a:chOff x="463916" y="4678211"/>
              <a:chExt cx="457200" cy="4572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CBF24B6-31C3-3F8B-5E47-D7657FC7B6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916" y="4678211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3" name="Graphic 2" descr="Fire outline">
                <a:extLst>
                  <a:ext uri="{FF2B5EF4-FFF2-40B4-BE49-F238E27FC236}">
                    <a16:creationId xmlns:a16="http://schemas.microsoft.com/office/drawing/2014/main" id="{AFAA586F-3A7E-E38F-216F-3592616CF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16401" y="4723931"/>
                <a:ext cx="365760" cy="36576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A1D74EF-CF46-1227-F9B0-11EA836EA282}"/>
                </a:ext>
              </a:extLst>
            </p:cNvPr>
            <p:cNvGrpSpPr/>
            <p:nvPr/>
          </p:nvGrpSpPr>
          <p:grpSpPr>
            <a:xfrm>
              <a:off x="459315" y="3061742"/>
              <a:ext cx="457200" cy="457200"/>
              <a:chOff x="459315" y="3294351"/>
              <a:chExt cx="457200" cy="4572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A5311E7-8391-D910-E2AF-A5438F78D2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9315" y="3294351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5" name="Graphic 4" descr="Lightning bolt outline">
                <a:extLst>
                  <a:ext uri="{FF2B5EF4-FFF2-40B4-BE49-F238E27FC236}">
                    <a16:creationId xmlns:a16="http://schemas.microsoft.com/office/drawing/2014/main" id="{C92EA9B1-308D-938B-3613-A5A75E77B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05035" y="3377383"/>
                <a:ext cx="365760" cy="365760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CF425B2-CC47-147E-24B6-32FBAD3BC8BE}"/>
                </a:ext>
              </a:extLst>
            </p:cNvPr>
            <p:cNvGrpSpPr/>
            <p:nvPr/>
          </p:nvGrpSpPr>
          <p:grpSpPr>
            <a:xfrm>
              <a:off x="463917" y="1804132"/>
              <a:ext cx="457200" cy="457200"/>
              <a:chOff x="463917" y="2036741"/>
              <a:chExt cx="457200" cy="45720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B0B78DF-0A91-2335-49E9-341154D02C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917" y="2036741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7" name="Graphic 6" descr="Chevron arrows outline">
                <a:extLst>
                  <a:ext uri="{FF2B5EF4-FFF2-40B4-BE49-F238E27FC236}">
                    <a16:creationId xmlns:a16="http://schemas.microsoft.com/office/drawing/2014/main" id="{47F30239-E36D-61E9-E410-303DA4477D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 rot="16200000">
                <a:off x="505035" y="2100603"/>
                <a:ext cx="365760" cy="365760"/>
              </a:xfrm>
              <a:prstGeom prst="rect">
                <a:avLst/>
              </a:prstGeom>
            </p:spPr>
          </p:pic>
        </p:grpSp>
        <p:sp>
          <p:nvSpPr>
            <p:cNvPr id="35" name="Text 13">
              <a:extLst>
                <a:ext uri="{FF2B5EF4-FFF2-40B4-BE49-F238E27FC236}">
                  <a16:creationId xmlns:a16="http://schemas.microsoft.com/office/drawing/2014/main" id="{35391113-DB10-4D8A-42C5-FCA165F71AC8}"/>
                </a:ext>
              </a:extLst>
            </p:cNvPr>
            <p:cNvSpPr/>
            <p:nvPr/>
          </p:nvSpPr>
          <p:spPr>
            <a:xfrm>
              <a:off x="7706816" y="4914436"/>
              <a:ext cx="3679182" cy="27026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buNone/>
              </a:pPr>
              <a:r>
                <a:rPr lang="en-US" sz="1200" i="1" dirty="0">
                  <a:solidFill>
                    <a:srgbClr val="4B5563"/>
                  </a:solidFill>
                  <a:ea typeface="Inter" pitchFamily="34" charset="-122"/>
                  <a:cs typeface="Inter" pitchFamily="34" charset="-120"/>
                </a:rPr>
                <a:t>"Mechanical abuse is unique because it forces the cascade to jump directly to the most energetic stage."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49075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345F9-6EF6-4639-ED4A-550DA429D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1AC0-CFF0-F8A4-C280-25A336B9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All Abuse Modes Converge into a </a:t>
            </a:r>
            <a:r>
              <a:rPr lang="en-US" dirty="0">
                <a:solidFill>
                  <a:schemeClr val="accent6"/>
                </a:solidFill>
              </a:rPr>
              <a:t>Unified Internal Failure Cascade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B60124A-4DFC-A0B9-0672-81AC7797839F}"/>
              </a:ext>
            </a:extLst>
          </p:cNvPr>
          <p:cNvGrpSpPr/>
          <p:nvPr/>
        </p:nvGrpSpPr>
        <p:grpSpPr>
          <a:xfrm>
            <a:off x="1297981" y="1388326"/>
            <a:ext cx="9596038" cy="2253439"/>
            <a:chOff x="1155704" y="1428431"/>
            <a:chExt cx="9596038" cy="225343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50F4D34-CE72-529D-BD45-4F3B5B458072}"/>
                </a:ext>
              </a:extLst>
            </p:cNvPr>
            <p:cNvGrpSpPr/>
            <p:nvPr/>
          </p:nvGrpSpPr>
          <p:grpSpPr>
            <a:xfrm>
              <a:off x="1155704" y="1428431"/>
              <a:ext cx="2885198" cy="2202447"/>
              <a:chOff x="682446" y="1581760"/>
              <a:chExt cx="2885198" cy="2202447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2D6C4E1-57AC-ADA9-8FDD-0F5415B8584C}"/>
                  </a:ext>
                </a:extLst>
              </p:cNvPr>
              <p:cNvSpPr/>
              <p:nvPr/>
            </p:nvSpPr>
            <p:spPr>
              <a:xfrm>
                <a:off x="682446" y="1581760"/>
                <a:ext cx="2885198" cy="2100465"/>
              </a:xfrm>
              <a:prstGeom prst="roundRect">
                <a:avLst/>
              </a:prstGeom>
              <a:solidFill>
                <a:srgbClr val="4EA72E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6D1EA30-C636-20ED-0A95-21A4B4673E2C}"/>
                  </a:ext>
                </a:extLst>
              </p:cNvPr>
              <p:cNvSpPr/>
              <p:nvPr/>
            </p:nvSpPr>
            <p:spPr>
              <a:xfrm>
                <a:off x="682446" y="1683742"/>
                <a:ext cx="2885198" cy="210046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" name="Text 1">
                <a:extLst>
                  <a:ext uri="{FF2B5EF4-FFF2-40B4-BE49-F238E27FC236}">
                    <a16:creationId xmlns:a16="http://schemas.microsoft.com/office/drawing/2014/main" id="{A60E7851-CF16-9FE1-75AF-98E4CBD866AE}"/>
                  </a:ext>
                </a:extLst>
              </p:cNvPr>
              <p:cNvSpPr/>
              <p:nvPr/>
            </p:nvSpPr>
            <p:spPr>
              <a:xfrm>
                <a:off x="997822" y="2476738"/>
                <a:ext cx="2201806" cy="207818"/>
              </a:xfrm>
              <a:prstGeom prst="rect">
                <a:avLst/>
              </a:prstGeom>
              <a:noFill/>
              <a:ln/>
            </p:spPr>
            <p:txBody>
              <a:bodyPr vert="horz" wrap="square" lIns="0" tIns="0" rIns="0" bIns="0" rtlCol="0" anchor="ctr"/>
              <a:lstStyle/>
              <a:p>
                <a:pPr marL="0" indent="0" algn="ctr">
                  <a:lnSpc>
                    <a:spcPts val="1636"/>
                  </a:lnSpc>
                  <a:buNone/>
                </a:pPr>
                <a:r>
                  <a:rPr lang="en-US" b="1" dirty="0">
                    <a:solidFill>
                      <a:srgbClr val="333333"/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Thermal Abuse</a:t>
                </a:r>
                <a:endParaRPr lang="en-US" dirty="0"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" name="Text 2">
                <a:extLst>
                  <a:ext uri="{FF2B5EF4-FFF2-40B4-BE49-F238E27FC236}">
                    <a16:creationId xmlns:a16="http://schemas.microsoft.com/office/drawing/2014/main" id="{B9126E50-44F6-B094-B76E-DA401E796FF4}"/>
                  </a:ext>
                </a:extLst>
              </p:cNvPr>
              <p:cNvSpPr/>
              <p:nvPr/>
            </p:nvSpPr>
            <p:spPr>
              <a:xfrm>
                <a:off x="763141" y="2726220"/>
                <a:ext cx="2723807" cy="1030998"/>
              </a:xfrm>
              <a:prstGeom prst="rect">
                <a:avLst/>
              </a:prstGeom>
              <a:noFill/>
              <a:ln/>
            </p:spPr>
            <p:txBody>
              <a:bodyPr vert="horz" wrap="square" lIns="0" tIns="0" rIns="0" bIns="0" rtlCol="0" anchor="ctr"/>
              <a:lstStyle/>
              <a:p>
                <a:pPr marL="0" indent="0" algn="ctr">
                  <a:buNone/>
                </a:pPr>
                <a:r>
                  <a:rPr lang="en-US" sz="1600" dirty="0">
                    <a:solidFill>
                      <a:srgbClr val="4B5563"/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External heat drives internal temperature directly to the SEI decomposition threshold (~80°C).</a:t>
                </a:r>
              </a:p>
            </p:txBody>
          </p:sp>
          <p:pic>
            <p:nvPicPr>
              <p:cNvPr id="62" name="Graphic 61" descr="Thermometer outline">
                <a:extLst>
                  <a:ext uri="{FF2B5EF4-FFF2-40B4-BE49-F238E27FC236}">
                    <a16:creationId xmlns:a16="http://schemas.microsoft.com/office/drawing/2014/main" id="{A26AD75F-4163-3E3C-C9CB-7D2A725B3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1585" y="1694825"/>
                <a:ext cx="706920" cy="706920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924C883-2116-7EEE-3297-C26CEF4DFB3F}"/>
                </a:ext>
              </a:extLst>
            </p:cNvPr>
            <p:cNvGrpSpPr/>
            <p:nvPr/>
          </p:nvGrpSpPr>
          <p:grpSpPr>
            <a:xfrm>
              <a:off x="4513583" y="1479423"/>
              <a:ext cx="2885198" cy="2202447"/>
              <a:chOff x="3802324" y="1624996"/>
              <a:chExt cx="2885198" cy="2202447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9AF51175-FD27-9415-CF45-828B54048CF9}"/>
                  </a:ext>
                </a:extLst>
              </p:cNvPr>
              <p:cNvGrpSpPr/>
              <p:nvPr/>
            </p:nvGrpSpPr>
            <p:grpSpPr>
              <a:xfrm>
                <a:off x="3802324" y="1624996"/>
                <a:ext cx="2885198" cy="2202447"/>
                <a:chOff x="682446" y="1581760"/>
                <a:chExt cx="2885198" cy="2202447"/>
              </a:xfrm>
            </p:grpSpPr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id="{42F29BC4-11DA-FADF-EB89-B433254D3E1B}"/>
                    </a:ext>
                  </a:extLst>
                </p:cNvPr>
                <p:cNvSpPr/>
                <p:nvPr/>
              </p:nvSpPr>
              <p:spPr>
                <a:xfrm>
                  <a:off x="682446" y="1581760"/>
                  <a:ext cx="2885198" cy="2100465"/>
                </a:xfrm>
                <a:prstGeom prst="roundRect">
                  <a:avLst/>
                </a:prstGeom>
                <a:solidFill>
                  <a:srgbClr val="4EA72E"/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A3998465-C1DC-3755-628C-B1E121C931ED}"/>
                    </a:ext>
                  </a:extLst>
                </p:cNvPr>
                <p:cNvSpPr/>
                <p:nvPr/>
              </p:nvSpPr>
              <p:spPr>
                <a:xfrm>
                  <a:off x="682446" y="1683742"/>
                  <a:ext cx="2885198" cy="2100465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67" name="Text 1">
                  <a:extLst>
                    <a:ext uri="{FF2B5EF4-FFF2-40B4-BE49-F238E27FC236}">
                      <a16:creationId xmlns:a16="http://schemas.microsoft.com/office/drawing/2014/main" id="{63C2FF4A-E1E1-A0C7-47F4-27963D797696}"/>
                    </a:ext>
                  </a:extLst>
                </p:cNvPr>
                <p:cNvSpPr/>
                <p:nvPr/>
              </p:nvSpPr>
              <p:spPr>
                <a:xfrm>
                  <a:off x="997822" y="2476738"/>
                  <a:ext cx="2201806" cy="207818"/>
                </a:xfrm>
                <a:prstGeom prst="rect">
                  <a:avLst/>
                </a:prstGeom>
                <a:noFill/>
                <a:ln/>
              </p:spPr>
              <p:txBody>
                <a:bodyPr vert="horz" wrap="square" lIns="0" tIns="0" rIns="0" bIns="0" rtlCol="0" anchor="ctr"/>
                <a:lstStyle/>
                <a:p>
                  <a:pPr marL="0" indent="0" algn="ctr">
                    <a:lnSpc>
                      <a:spcPts val="1636"/>
                    </a:lnSpc>
                    <a:buNone/>
                  </a:pPr>
                  <a:r>
                    <a:rPr lang="en-US" b="1" dirty="0">
                      <a:solidFill>
                        <a:srgbClr val="333333"/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Electrical Abuse</a:t>
                  </a:r>
                </a:p>
              </p:txBody>
            </p:sp>
            <p:sp>
              <p:nvSpPr>
                <p:cNvPr id="68" name="Text 2">
                  <a:extLst>
                    <a:ext uri="{FF2B5EF4-FFF2-40B4-BE49-F238E27FC236}">
                      <a16:creationId xmlns:a16="http://schemas.microsoft.com/office/drawing/2014/main" id="{7E816FC6-5F97-5508-8B30-5EB6E0C9CB22}"/>
                    </a:ext>
                  </a:extLst>
                </p:cNvPr>
                <p:cNvSpPr/>
                <p:nvPr/>
              </p:nvSpPr>
              <p:spPr>
                <a:xfrm>
                  <a:off x="763141" y="2726220"/>
                  <a:ext cx="2723807" cy="1030998"/>
                </a:xfrm>
                <a:prstGeom prst="rect">
                  <a:avLst/>
                </a:prstGeom>
                <a:noFill/>
                <a:ln/>
              </p:spPr>
              <p:txBody>
                <a:bodyPr vert="horz" wrap="square" lIns="0" tIns="0" rIns="0" bIns="0" rtlCol="0" anchor="ctr"/>
                <a:lstStyle/>
                <a:p>
                  <a:pPr marL="0" indent="0" algn="ctr">
                    <a:buNone/>
                  </a:pPr>
                  <a:r>
                    <a:rPr lang="en-US" sz="1600" dirty="0">
                      <a:solidFill>
                        <a:srgbClr val="4B5563"/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Overcharge/discharge causes lithium plating or copper dendrites, leading to internal shorts.</a:t>
                  </a:r>
                </a:p>
              </p:txBody>
            </p:sp>
          </p:grpSp>
          <p:pic>
            <p:nvPicPr>
              <p:cNvPr id="82" name="Graphic 81" descr="Lightning bolt outline">
                <a:extLst>
                  <a:ext uri="{FF2B5EF4-FFF2-40B4-BE49-F238E27FC236}">
                    <a16:creationId xmlns:a16="http://schemas.microsoft.com/office/drawing/2014/main" id="{C9164DC9-1E0F-BD6E-D94E-0F3ABA3C4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062042" y="1815855"/>
                <a:ext cx="704088" cy="704088"/>
              </a:xfrm>
              <a:prstGeom prst="rect">
                <a:avLst/>
              </a:prstGeom>
            </p:spPr>
          </p:pic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CB7631C-A380-4690-92D8-437AFA71BD18}"/>
                </a:ext>
              </a:extLst>
            </p:cNvPr>
            <p:cNvGrpSpPr/>
            <p:nvPr/>
          </p:nvGrpSpPr>
          <p:grpSpPr>
            <a:xfrm>
              <a:off x="7866544" y="1479423"/>
              <a:ext cx="2885198" cy="2202447"/>
              <a:chOff x="6850324" y="1624996"/>
              <a:chExt cx="2885198" cy="2202447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5DF0071-DB75-1045-5065-B02070717671}"/>
                  </a:ext>
                </a:extLst>
              </p:cNvPr>
              <p:cNvGrpSpPr/>
              <p:nvPr/>
            </p:nvGrpSpPr>
            <p:grpSpPr>
              <a:xfrm>
                <a:off x="6850324" y="1624996"/>
                <a:ext cx="2885198" cy="2202447"/>
                <a:chOff x="682446" y="1581760"/>
                <a:chExt cx="2885198" cy="2202447"/>
              </a:xfrm>
            </p:grpSpPr>
            <p:sp>
              <p:nvSpPr>
                <p:cNvPr id="71" name="Rectangle: Rounded Corners 70">
                  <a:extLst>
                    <a:ext uri="{FF2B5EF4-FFF2-40B4-BE49-F238E27FC236}">
                      <a16:creationId xmlns:a16="http://schemas.microsoft.com/office/drawing/2014/main" id="{B598FBC6-89AA-22BF-6240-AA3B5378CD2E}"/>
                    </a:ext>
                  </a:extLst>
                </p:cNvPr>
                <p:cNvSpPr/>
                <p:nvPr/>
              </p:nvSpPr>
              <p:spPr>
                <a:xfrm>
                  <a:off x="682446" y="1581760"/>
                  <a:ext cx="2885198" cy="2100465"/>
                </a:xfrm>
                <a:prstGeom prst="roundRect">
                  <a:avLst/>
                </a:prstGeom>
                <a:solidFill>
                  <a:srgbClr val="4EA72E"/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2" name="Rectangle: Rounded Corners 71">
                  <a:extLst>
                    <a:ext uri="{FF2B5EF4-FFF2-40B4-BE49-F238E27FC236}">
                      <a16:creationId xmlns:a16="http://schemas.microsoft.com/office/drawing/2014/main" id="{70AD1030-F455-60BB-B4B2-A47E99EFDD67}"/>
                    </a:ext>
                  </a:extLst>
                </p:cNvPr>
                <p:cNvSpPr/>
                <p:nvPr/>
              </p:nvSpPr>
              <p:spPr>
                <a:xfrm>
                  <a:off x="682446" y="1683742"/>
                  <a:ext cx="2885198" cy="2100465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3" name="Text 1">
                  <a:extLst>
                    <a:ext uri="{FF2B5EF4-FFF2-40B4-BE49-F238E27FC236}">
                      <a16:creationId xmlns:a16="http://schemas.microsoft.com/office/drawing/2014/main" id="{7C849F05-169F-E0D0-13A9-605C8B688CE6}"/>
                    </a:ext>
                  </a:extLst>
                </p:cNvPr>
                <p:cNvSpPr/>
                <p:nvPr/>
              </p:nvSpPr>
              <p:spPr>
                <a:xfrm>
                  <a:off x="997822" y="2476738"/>
                  <a:ext cx="2201806" cy="207818"/>
                </a:xfrm>
                <a:prstGeom prst="rect">
                  <a:avLst/>
                </a:prstGeom>
                <a:noFill/>
                <a:ln/>
              </p:spPr>
              <p:txBody>
                <a:bodyPr vert="horz" wrap="square" lIns="0" tIns="0" rIns="0" bIns="0" rtlCol="0" anchor="ctr"/>
                <a:lstStyle/>
                <a:p>
                  <a:pPr marL="0" indent="0" algn="ctr">
                    <a:lnSpc>
                      <a:spcPts val="1636"/>
                    </a:lnSpc>
                    <a:buNone/>
                  </a:pPr>
                  <a:r>
                    <a:rPr lang="en-US" b="1" dirty="0">
                      <a:solidFill>
                        <a:srgbClr val="333333"/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Mechanical Abuse</a:t>
                  </a:r>
                </a:p>
              </p:txBody>
            </p:sp>
            <p:sp>
              <p:nvSpPr>
                <p:cNvPr id="74" name="Text 2">
                  <a:extLst>
                    <a:ext uri="{FF2B5EF4-FFF2-40B4-BE49-F238E27FC236}">
                      <a16:creationId xmlns:a16="http://schemas.microsoft.com/office/drawing/2014/main" id="{03DC2F0F-54E4-FA43-AD5F-E0B9F1CCAD47}"/>
                    </a:ext>
                  </a:extLst>
                </p:cNvPr>
                <p:cNvSpPr/>
                <p:nvPr/>
              </p:nvSpPr>
              <p:spPr>
                <a:xfrm>
                  <a:off x="763141" y="2726220"/>
                  <a:ext cx="2723807" cy="1030998"/>
                </a:xfrm>
                <a:prstGeom prst="rect">
                  <a:avLst/>
                </a:prstGeom>
                <a:noFill/>
                <a:ln/>
              </p:spPr>
              <p:txBody>
                <a:bodyPr vert="horz" wrap="square" lIns="0" tIns="0" rIns="0" bIns="0" rtlCol="0" anchor="ctr"/>
                <a:lstStyle/>
                <a:p>
                  <a:pPr marL="0" indent="0" algn="ctr">
                    <a:buNone/>
                  </a:pPr>
                  <a:r>
                    <a:rPr lang="en-US" sz="1600" dirty="0">
                      <a:solidFill>
                        <a:srgbClr val="4B5563"/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Physical crush or penetration collapses internal layers, causing instantaneous energy release.</a:t>
                  </a:r>
                </a:p>
              </p:txBody>
            </p:sp>
          </p:grpSp>
          <p:pic>
            <p:nvPicPr>
              <p:cNvPr id="85" name="Graphic 84" descr="Chevron arrows outline">
                <a:extLst>
                  <a:ext uri="{FF2B5EF4-FFF2-40B4-BE49-F238E27FC236}">
                    <a16:creationId xmlns:a16="http://schemas.microsoft.com/office/drawing/2014/main" id="{CF504987-4608-84D5-6E55-58D438495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6200000">
                <a:off x="7947240" y="1806433"/>
                <a:ext cx="704088" cy="704088"/>
              </a:xfrm>
              <a:prstGeom prst="rect">
                <a:avLst/>
              </a:prstGeom>
            </p:spPr>
          </p:pic>
        </p:grpSp>
      </p:grpSp>
      <p:sp>
        <p:nvSpPr>
          <p:cNvPr id="90" name="Text 9">
            <a:extLst>
              <a:ext uri="{FF2B5EF4-FFF2-40B4-BE49-F238E27FC236}">
                <a16:creationId xmlns:a16="http://schemas.microsoft.com/office/drawing/2014/main" id="{E57DF917-387F-4829-84F8-0670012CC8DD}"/>
              </a:ext>
            </a:extLst>
          </p:cNvPr>
          <p:cNvSpPr/>
          <p:nvPr/>
        </p:nvSpPr>
        <p:spPr>
          <a:xfrm>
            <a:off x="668421" y="4310646"/>
            <a:ext cx="10855158" cy="21389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84"/>
              </a:lnSpc>
              <a:buNone/>
            </a:pPr>
            <a:r>
              <a:rPr lang="en-US" sz="1800" b="1" dirty="0">
                <a:solidFill>
                  <a:srgbClr val="FFFFFF"/>
                </a:solidFill>
                <a:ea typeface="Inter" pitchFamily="34" charset="-122"/>
                <a:cs typeface="Inter" pitchFamily="34" charset="-120"/>
              </a:rPr>
              <a:t>The Unified Thermal Runaway Cascade</a:t>
            </a:r>
            <a:endParaRPr lang="en-US" sz="1800" dirty="0"/>
          </a:p>
        </p:txBody>
      </p:sp>
      <p:pic>
        <p:nvPicPr>
          <p:cNvPr id="91" name="Image 8" descr="preencoded.png">
            <a:extLst>
              <a:ext uri="{FF2B5EF4-FFF2-40B4-BE49-F238E27FC236}">
                <a16:creationId xmlns:a16="http://schemas.microsoft.com/office/drawing/2014/main" id="{3DBC4580-6086-B8CD-CB72-380900A47B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131" y="3829844"/>
            <a:ext cx="11067726" cy="790717"/>
          </a:xfrm>
          <a:prstGeom prst="rect">
            <a:avLst/>
          </a:prstGeom>
        </p:spPr>
      </p:pic>
      <p:sp>
        <p:nvSpPr>
          <p:cNvPr id="97" name="Text 7">
            <a:extLst>
              <a:ext uri="{FF2B5EF4-FFF2-40B4-BE49-F238E27FC236}">
                <a16:creationId xmlns:a16="http://schemas.microsoft.com/office/drawing/2014/main" id="{54D01F4E-E5AD-841B-12FF-CB00153BF68B}"/>
              </a:ext>
            </a:extLst>
          </p:cNvPr>
          <p:cNvSpPr/>
          <p:nvPr/>
        </p:nvSpPr>
        <p:spPr>
          <a:xfrm>
            <a:off x="1328035" y="3998483"/>
            <a:ext cx="3108960" cy="22485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70"/>
              </a:lnSpc>
              <a:buNone/>
            </a:pPr>
            <a:r>
              <a:rPr lang="en-US" sz="1800" b="1" kern="0" spc="98" dirty="0">
                <a:solidFill>
                  <a:srgbClr val="FFFFFF"/>
                </a:solidFill>
                <a:ea typeface="Inter" pitchFamily="34" charset="-122"/>
                <a:cs typeface="Inter" pitchFamily="34" charset="-120"/>
              </a:rPr>
              <a:t>THE CONVERGENCE POINT</a:t>
            </a:r>
            <a:endParaRPr lang="en-US" sz="1800" dirty="0"/>
          </a:p>
        </p:txBody>
      </p:sp>
      <p:sp>
        <p:nvSpPr>
          <p:cNvPr id="98" name="Text 8">
            <a:extLst>
              <a:ext uri="{FF2B5EF4-FFF2-40B4-BE49-F238E27FC236}">
                <a16:creationId xmlns:a16="http://schemas.microsoft.com/office/drawing/2014/main" id="{255D7622-6FF6-98BF-A433-F23B342B0402}"/>
              </a:ext>
            </a:extLst>
          </p:cNvPr>
          <p:cNvSpPr/>
          <p:nvPr/>
        </p:nvSpPr>
        <p:spPr>
          <a:xfrm>
            <a:off x="1328035" y="4223336"/>
            <a:ext cx="4937760" cy="22858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600" dirty="0">
                <a:solidFill>
                  <a:srgbClr val="9CA3AF"/>
                </a:solidFill>
                <a:ea typeface="Inter" pitchFamily="34" charset="-122"/>
                <a:cs typeface="Inter" pitchFamily="34" charset="-120"/>
              </a:rPr>
              <a:t>Self-Accelerating Heat Generation exceeds Dissipation</a:t>
            </a:r>
            <a:endParaRPr lang="en-US" sz="1600" dirty="0"/>
          </a:p>
        </p:txBody>
      </p:sp>
      <p:sp>
        <p:nvSpPr>
          <p:cNvPr id="99" name="Text 9">
            <a:extLst>
              <a:ext uri="{FF2B5EF4-FFF2-40B4-BE49-F238E27FC236}">
                <a16:creationId xmlns:a16="http://schemas.microsoft.com/office/drawing/2014/main" id="{7A555062-E08B-6674-21A3-7B093E575618}"/>
              </a:ext>
            </a:extLst>
          </p:cNvPr>
          <p:cNvSpPr/>
          <p:nvPr/>
        </p:nvSpPr>
        <p:spPr>
          <a:xfrm>
            <a:off x="8866872" y="4096857"/>
            <a:ext cx="2289546" cy="27403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107"/>
              </a:lnSpc>
              <a:buNone/>
            </a:pPr>
            <a:r>
              <a:rPr lang="en-US" sz="1600" b="1" dirty="0">
                <a:solidFill>
                  <a:srgbClr val="FFFFFF"/>
                </a:solidFill>
                <a:highlight>
                  <a:srgbClr val="008000"/>
                </a:highlight>
                <a:ea typeface="Inter" pitchFamily="34" charset="-122"/>
                <a:cs typeface="Inter" pitchFamily="34" charset="-120"/>
              </a:rPr>
              <a:t>POINT OF NO RETURN</a:t>
            </a:r>
            <a:endParaRPr lang="en-US" sz="1600" dirty="0">
              <a:highlight>
                <a:srgbClr val="008000"/>
              </a:highlight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4241126-E163-E513-5509-2337AE76A4C5}"/>
              </a:ext>
            </a:extLst>
          </p:cNvPr>
          <p:cNvGrpSpPr/>
          <p:nvPr/>
        </p:nvGrpSpPr>
        <p:grpSpPr>
          <a:xfrm>
            <a:off x="1202925" y="4957839"/>
            <a:ext cx="9786151" cy="1145123"/>
            <a:chOff x="1076080" y="4957839"/>
            <a:chExt cx="10553777" cy="1145123"/>
          </a:xfrm>
        </p:grpSpPr>
        <p:pic>
          <p:nvPicPr>
            <p:cNvPr id="96" name="Image 13" descr="preencoded.png">
              <a:extLst>
                <a:ext uri="{FF2B5EF4-FFF2-40B4-BE49-F238E27FC236}">
                  <a16:creationId xmlns:a16="http://schemas.microsoft.com/office/drawing/2014/main" id="{0FC61A66-592B-E0BD-BBF8-5BA4959EF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64579" y="4957839"/>
              <a:ext cx="5365278" cy="1145123"/>
            </a:xfrm>
            <a:prstGeom prst="rect">
              <a:avLst/>
            </a:prstGeom>
          </p:spPr>
        </p:pic>
        <p:sp>
          <p:nvSpPr>
            <p:cNvPr id="100" name="Text 10">
              <a:extLst>
                <a:ext uri="{FF2B5EF4-FFF2-40B4-BE49-F238E27FC236}">
                  <a16:creationId xmlns:a16="http://schemas.microsoft.com/office/drawing/2014/main" id="{43EE02CF-3835-13EC-80DD-462C54C67945}"/>
                </a:ext>
              </a:extLst>
            </p:cNvPr>
            <p:cNvSpPr/>
            <p:nvPr/>
          </p:nvSpPr>
          <p:spPr>
            <a:xfrm>
              <a:off x="1139643" y="4957839"/>
              <a:ext cx="4174008" cy="19674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549"/>
                </a:lnSpc>
                <a:buNone/>
              </a:pPr>
              <a:r>
                <a:rPr lang="en-US" sz="1600" b="1" kern="0" spc="146" dirty="0">
                  <a:solidFill>
                    <a:srgbClr val="4EA72E"/>
                  </a:solidFill>
                  <a:ea typeface="Inter" pitchFamily="34" charset="-122"/>
                  <a:cs typeface="Inter" pitchFamily="34" charset="-120"/>
                </a:rPr>
                <a:t>SHARED MATERIAL BREAKDOWN</a:t>
              </a:r>
              <a:endParaRPr lang="en-US" sz="1600" dirty="0">
                <a:solidFill>
                  <a:srgbClr val="4EA72E"/>
                </a:solidFill>
              </a:endParaRPr>
            </a:p>
          </p:txBody>
        </p:sp>
        <p:sp>
          <p:nvSpPr>
            <p:cNvPr id="104" name="Text 14">
              <a:extLst>
                <a:ext uri="{FF2B5EF4-FFF2-40B4-BE49-F238E27FC236}">
                  <a16:creationId xmlns:a16="http://schemas.microsoft.com/office/drawing/2014/main" id="{E48D0153-03DF-62F5-7DB0-F793519770F1}"/>
                </a:ext>
              </a:extLst>
            </p:cNvPr>
            <p:cNvSpPr/>
            <p:nvPr/>
          </p:nvSpPr>
          <p:spPr>
            <a:xfrm>
              <a:off x="6489429" y="4957839"/>
              <a:ext cx="2656270" cy="19674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549"/>
                </a:lnSpc>
                <a:buNone/>
              </a:pPr>
              <a:r>
                <a:rPr lang="en-US" sz="1600" b="1" kern="0" spc="146" dirty="0">
                  <a:solidFill>
                    <a:srgbClr val="4EA72E"/>
                  </a:solidFill>
                  <a:ea typeface="Inter" pitchFamily="34" charset="-122"/>
                  <a:cs typeface="Inter" pitchFamily="34" charset="-120"/>
                </a:rPr>
                <a:t>SAFETY IMPLICATION</a:t>
              </a:r>
              <a:endParaRPr lang="en-US" sz="1600" dirty="0">
                <a:solidFill>
                  <a:srgbClr val="4EA72E"/>
                </a:solidFill>
              </a:endParaRPr>
            </a:p>
          </p:txBody>
        </p:sp>
        <p:sp>
          <p:nvSpPr>
            <p:cNvPr id="105" name="Text 15">
              <a:extLst>
                <a:ext uri="{FF2B5EF4-FFF2-40B4-BE49-F238E27FC236}">
                  <a16:creationId xmlns:a16="http://schemas.microsoft.com/office/drawing/2014/main" id="{D9194F93-496D-BBEA-1547-9D6FAAACC296}"/>
                </a:ext>
              </a:extLst>
            </p:cNvPr>
            <p:cNvSpPr/>
            <p:nvPr/>
          </p:nvSpPr>
          <p:spPr>
            <a:xfrm>
              <a:off x="6489432" y="5205778"/>
              <a:ext cx="5140425" cy="835951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buNone/>
              </a:pPr>
              <a:r>
                <a:rPr lang="en-US" sz="1600" i="1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Regardless of the initiating event, the cell's internal chemistry dictates the final hazard severity. Mitigation must address the cascade itself."</a:t>
              </a:r>
              <a:endParaRPr lang="en-US" sz="1600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19AB170-409D-65C4-A9C7-FA6DD408E871}"/>
                </a:ext>
              </a:extLst>
            </p:cNvPr>
            <p:cNvSpPr txBox="1"/>
            <p:nvPr/>
          </p:nvSpPr>
          <p:spPr>
            <a:xfrm>
              <a:off x="1076080" y="5210732"/>
              <a:ext cx="39773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SEI Layer Disintegration</a:t>
              </a:r>
            </a:p>
            <a:p>
              <a:r>
                <a:rPr lang="en-US" sz="1600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Separator Melting &amp; Massive Internal Short</a:t>
              </a:r>
            </a:p>
            <a:p>
              <a:r>
                <a:rPr lang="en-US" sz="1600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Cathode Decomposition &amp; Oxygen Release</a:t>
              </a:r>
              <a:endParaRPr lang="en-US" sz="1600" dirty="0"/>
            </a:p>
          </p:txBody>
        </p:sp>
      </p:grpSp>
      <p:pic>
        <p:nvPicPr>
          <p:cNvPr id="109" name="Graphic 108" descr="Circles with lines outline">
            <a:extLst>
              <a:ext uri="{FF2B5EF4-FFF2-40B4-BE49-F238E27FC236}">
                <a16:creationId xmlns:a16="http://schemas.microsoft.com/office/drawing/2014/main" id="{150E0C81-3BDA-E21C-291F-12D31C0302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0450" y="3948222"/>
            <a:ext cx="571307" cy="5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90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91ABB-6E44-DF93-7A08-D5C74E366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31" descr="A collection of circles in various sizes and patterns">
            <a:extLst>
              <a:ext uri="{FF2B5EF4-FFF2-40B4-BE49-F238E27FC236}">
                <a16:creationId xmlns:a16="http://schemas.microsoft.com/office/drawing/2014/main" id="{86EBF6F0-2EAF-A6FC-9005-4EF60F4CE198}"/>
              </a:ext>
            </a:extLst>
          </p:cNvPr>
          <p:cNvGrpSpPr/>
          <p:nvPr/>
        </p:nvGrpSpPr>
        <p:grpSpPr>
          <a:xfrm>
            <a:off x="10124496" y="451661"/>
            <a:ext cx="1705336" cy="1705337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13182CE-EA25-E834-E46A-4C784C2B0953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AC07C71-BECD-F589-F8C8-186D2453792C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560C57E-DFA3-B8B0-5B68-CC697D862B2F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144A921-D748-A1AF-D897-3BCAD5FE6901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74AAA3-00FB-CCB9-A9E5-A6F5C800ED9F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C59342A-5932-BF07-4174-35941D389C48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AFFE0CC-4629-9F50-A1FB-54AC572675DC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A76BF78-6453-3565-A737-8C35E83D898B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08D8CB2-A1A8-A276-7861-35C1AB53FF69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706FEE5-925B-0874-23A2-9850D8C75D7D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79C257B-291F-0BC8-FF6C-62F461603916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B435B4F-C8C5-FADA-9D9D-38931F25D36F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0034266-E8DD-8FE6-2F57-A001E04F2AE6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2AAF4C1-EA42-EAA1-10EF-9EFA54E7ED26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CDA14B4-8669-797C-7953-F12ECD8FE3B3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F60223C-AF0D-9E99-9FE5-C544A4F1DA55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9EFFED9-5385-5B8F-94C4-75B2BEFD34A3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1A91E05-7BD2-22CC-EC75-7AC338B8B0DC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340FA3-D5C8-A87B-002C-944B460932FD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9551978-F41D-DE29-C000-A543B325FB3C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A9E7F66-1EAB-D1D7-092E-08E54799D089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9484226-FDEB-E2A9-4F37-DFADC14E8369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5E8612A-450C-2D43-38FC-F8CC38FBDCB0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F8CB7DF-DE8D-2DDB-8771-77AD611A7BF1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aphic 31" descr="A collection of circles in various sizes and patterns">
            <a:extLst>
              <a:ext uri="{FF2B5EF4-FFF2-40B4-BE49-F238E27FC236}">
                <a16:creationId xmlns:a16="http://schemas.microsoft.com/office/drawing/2014/main" id="{8248D15E-A37F-D9EF-A351-3EA585AB4F5E}"/>
              </a:ext>
            </a:extLst>
          </p:cNvPr>
          <p:cNvGrpSpPr/>
          <p:nvPr/>
        </p:nvGrpSpPr>
        <p:grpSpPr>
          <a:xfrm>
            <a:off x="7969405" y="2011380"/>
            <a:ext cx="3099903" cy="3099904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E811BA5-9B78-DE00-E29D-1D736E91E931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26AF07C-6FF9-4999-F53B-A49AC27AF004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BF1C15F-795C-95BA-221F-E28D5CDC385E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252D2AB-868F-7237-70C3-0D81969970BF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7CA6FB3-442C-A6FF-D4C6-E156AFB39963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E9F1B6F-546A-D43B-35E8-72406B6934EA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352DE8-044A-C6BE-BAD8-54297BE7A4CF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426BC74-100B-9DC0-B271-C65D65F332EE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24DE497-02D5-0845-4A9A-22CC400D7715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6565562-EF4B-4740-145B-81B2BC873D91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D88A7AF-AD04-B7FF-7BF0-BEC9799DA0F3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33CD429-F156-AFA7-1F68-F53F19C8CCFE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4BC27E9-2D97-B34B-0652-C1551704C945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9C21BEF-98FD-D930-E69C-014061293964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BF38D8D-1DE3-7AD8-41CB-DEDCB56D4BB1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B8FEB06-8E7A-7623-6BA1-A17F197B664F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8587AB-BA2A-4612-4A9B-E132CAC1A41D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0E0628A-7192-3B7E-E353-7F5133B9732A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BF5E4A0-9BBE-5526-7BB9-D91FC566AE5D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66EE6C3-50F3-B8EF-369F-5FBF7F2014EF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945007B-96DC-6D3C-3E91-4BFDEC2D870F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394CC501-0077-8799-8A6C-D05F66776498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4AB2EC88-850C-E8A5-0B94-73D7102471F7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86FF999F-49B8-2172-A019-F7EC8F5A747F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28" name="Graphic 31" descr="A collection of circles in various sizes and patterns">
            <a:extLst>
              <a:ext uri="{FF2B5EF4-FFF2-40B4-BE49-F238E27FC236}">
                <a16:creationId xmlns:a16="http://schemas.microsoft.com/office/drawing/2014/main" id="{6F650104-5662-604C-A7AA-AD3C5FA890E9}"/>
              </a:ext>
            </a:extLst>
          </p:cNvPr>
          <p:cNvGrpSpPr/>
          <p:nvPr/>
        </p:nvGrpSpPr>
        <p:grpSpPr>
          <a:xfrm>
            <a:off x="8295640" y="3396520"/>
            <a:ext cx="5504825" cy="5504827"/>
            <a:chOff x="8337482" y="-3050017"/>
            <a:chExt cx="1714499" cy="1714500"/>
          </a:xfrm>
          <a:solidFill>
            <a:srgbClr val="8FC83F"/>
          </a:solidFill>
        </p:grpSpPr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60BA8979-48D9-7B29-2267-9FF20B3E55CA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1A0EE858-CEC3-E139-9B51-B368A2C339C2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785898A1-A790-245B-5C6C-320A9328A224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DA323D10-8685-D49C-1D15-37BD424B1BEA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0F6C7ACD-EA5F-F8F7-8295-A94E5D3FE42F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2EDFA98F-872C-FC88-6990-246BEA2921A2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48879CC8-39F3-591E-D92A-205AAD4B0EDD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2F1961F0-0155-3917-0DCD-C2BA96BE9232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66775F2D-1EAB-0FB6-E095-80970D8A640F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1AAEAA91-B327-6D87-DA48-C1FFC39BAB4E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8022DDC1-EB68-C18E-5B35-CC81B32DF4CF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2E2D05C6-A5EA-C1CE-BAA0-652CD9416536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28237639-BA95-C3C3-DA85-A753BCC13652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817A413F-02F4-5120-74AA-76CA79CD607C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58427925-A124-4A39-5A9E-400DBEAB2166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4918AC28-0892-149A-377B-AD7709C31799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5BA5EB8B-3B45-EE7B-24DE-67D06A9BA7CD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D034B7CC-B5A2-0FA8-DCD8-4407E1990C2F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DC78D484-9E1C-C063-6136-32E8E5A00979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1655F03F-5338-300B-5BC3-EF62E9C97EF4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0A10532D-6AD6-0141-7977-55CEF6CA4D2D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CBBDCA82-66DC-088D-902F-FAC7B642F417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FC65B1FE-BD4A-60A4-A7B4-D2D74C286358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DCDCC677-BB38-A4ED-8F0D-CF95DE97D26D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3" name="Graphic 31" descr="A collection of circles in various sizes and patterns">
            <a:extLst>
              <a:ext uri="{FF2B5EF4-FFF2-40B4-BE49-F238E27FC236}">
                <a16:creationId xmlns:a16="http://schemas.microsoft.com/office/drawing/2014/main" id="{86EF1253-63E6-BB08-3AB3-BD315194E143}"/>
              </a:ext>
            </a:extLst>
          </p:cNvPr>
          <p:cNvGrpSpPr/>
          <p:nvPr/>
        </p:nvGrpSpPr>
        <p:grpSpPr>
          <a:xfrm>
            <a:off x="8726141" y="-977597"/>
            <a:ext cx="2383424" cy="2383425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5386F19A-D8F8-C3F4-1A7D-E0802E8CE90D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13EF26A0-0973-ABEE-93B4-D41CC267CC48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AF07CBBC-0BE3-E44F-CC5D-20F3A2DE6F6F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17582C83-9A76-BB35-F0D8-680BFE6D8E6A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E9FD4D30-5E95-6209-8866-621F6859167C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737F82FF-A6A1-BDBD-8B86-66BF5D32CE28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CC8008B2-CCAE-E4D0-E70A-25DBD052E179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33208E08-5BCB-3B5A-80B2-98501B4DFBCC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467550F9-C516-E856-96B8-B82E5400E103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C19D5680-94ED-3EB7-D5FA-39D1D155A2F3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F5305423-B224-8B93-8F7A-5023B881E296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09319E10-6116-7520-FF0C-49036D18D196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275DCC8C-C897-BE94-ECC5-2F5605C54C69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CFFED899-2250-ABF1-8AD1-A13F281F7014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CF91D000-7A2E-FB61-38F9-3FCD2656B3B2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E4EF26EF-6CDD-DDC2-3C13-1B4B5856C0CD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1D78F9C0-D575-5E02-9FE1-915C4F4ABA94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ECB5DEB6-7BBE-F4A9-9F8C-435612819C06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7C17BFC7-3DAB-682E-7563-5F298B428845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4D329F90-168A-8AA3-DF7F-8DBC3C93DC2E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C56570CD-4F67-D9D8-0F9F-DEE00F473A1C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0129C62B-FB96-2100-649D-FC96D2BA4734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D5F4FD39-3D57-0DF6-7EE4-0D29B2EE54F1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2F26C250-CEA1-1A84-9102-A60DB0D50E98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25" name="Freeform: Shape 1024">
            <a:extLst>
              <a:ext uri="{FF2B5EF4-FFF2-40B4-BE49-F238E27FC236}">
                <a16:creationId xmlns:a16="http://schemas.microsoft.com/office/drawing/2014/main" id="{ACA3BA2C-7CB5-CF6F-646E-5A1B4FCBA577}"/>
              </a:ext>
            </a:extLst>
          </p:cNvPr>
          <p:cNvSpPr/>
          <p:nvPr/>
        </p:nvSpPr>
        <p:spPr>
          <a:xfrm>
            <a:off x="10297655" y="-1583167"/>
            <a:ext cx="285740" cy="285750"/>
          </a:xfrm>
          <a:custGeom>
            <a:avLst/>
            <a:gdLst>
              <a:gd name="connsiteX0" fmla="*/ 147485 w 285740"/>
              <a:gd name="connsiteY0" fmla="*/ 285750 h 285750"/>
              <a:gd name="connsiteX1" fmla="*/ 138255 w 285740"/>
              <a:gd name="connsiteY1" fmla="*/ 285750 h 285750"/>
              <a:gd name="connsiteX2" fmla="*/ 0 w 285740"/>
              <a:gd name="connsiteY2" fmla="*/ 147485 h 285750"/>
              <a:gd name="connsiteX3" fmla="*/ 0 w 285740"/>
              <a:gd name="connsiteY3" fmla="*/ 138256 h 285750"/>
              <a:gd name="connsiteX4" fmla="*/ 138255 w 285740"/>
              <a:gd name="connsiteY4" fmla="*/ 0 h 285750"/>
              <a:gd name="connsiteX5" fmla="*/ 147485 w 285740"/>
              <a:gd name="connsiteY5" fmla="*/ 0 h 285750"/>
              <a:gd name="connsiteX6" fmla="*/ 285740 w 285740"/>
              <a:gd name="connsiteY6" fmla="*/ 138256 h 285750"/>
              <a:gd name="connsiteX7" fmla="*/ 285740 w 285740"/>
              <a:gd name="connsiteY7" fmla="*/ 147485 h 285750"/>
              <a:gd name="connsiteX8" fmla="*/ 147485 w 285740"/>
              <a:gd name="connsiteY8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740" h="285750">
                <a:moveTo>
                  <a:pt x="147485" y="285750"/>
                </a:moveTo>
                <a:lnTo>
                  <a:pt x="138255" y="285750"/>
                </a:lnTo>
                <a:cubicBezTo>
                  <a:pt x="61893" y="285750"/>
                  <a:pt x="0" y="223847"/>
                  <a:pt x="0" y="147485"/>
                </a:cubicBezTo>
                <a:lnTo>
                  <a:pt x="0" y="138256"/>
                </a:lnTo>
                <a:cubicBezTo>
                  <a:pt x="0" y="61893"/>
                  <a:pt x="61903" y="0"/>
                  <a:pt x="138255" y="0"/>
                </a:cubicBezTo>
                <a:lnTo>
                  <a:pt x="147485" y="0"/>
                </a:lnTo>
                <a:cubicBezTo>
                  <a:pt x="223847" y="0"/>
                  <a:pt x="285740" y="61903"/>
                  <a:pt x="285740" y="138256"/>
                </a:cubicBezTo>
                <a:lnTo>
                  <a:pt x="285740" y="147485"/>
                </a:lnTo>
                <a:cubicBezTo>
                  <a:pt x="285740" y="223847"/>
                  <a:pt x="223838" y="285750"/>
                  <a:pt x="147485" y="285750"/>
                </a:cubicBezTo>
                <a:close/>
              </a:path>
            </a:pathLst>
          </a:custGeom>
          <a:solidFill>
            <a:srgbClr val="E6E6E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EB0D60-41F8-84ED-059B-284E51DC7C02}"/>
              </a:ext>
            </a:extLst>
          </p:cNvPr>
          <p:cNvSpPr txBox="1">
            <a:spLocks/>
          </p:cNvSpPr>
          <p:nvPr/>
        </p:nvSpPr>
        <p:spPr>
          <a:xfrm>
            <a:off x="764092" y="1023019"/>
            <a:ext cx="6455578" cy="67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38"/>
                </a:solidFill>
                <a:latin typeface="Montserrat" panose="00000500000000000000" pitchFamily="2" charset="0"/>
              </a:rPr>
              <a:t>AGENDA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D3EAC4D-DC2E-1699-1159-CCAFDF9E1B78}"/>
              </a:ext>
            </a:extLst>
          </p:cNvPr>
          <p:cNvSpPr txBox="1">
            <a:spLocks/>
          </p:cNvSpPr>
          <p:nvPr/>
        </p:nvSpPr>
        <p:spPr>
          <a:xfrm>
            <a:off x="888992" y="684145"/>
            <a:ext cx="3529816" cy="331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ple Symbols" panose="02000000000000000000" pitchFamily="2" charset="-79"/>
              <a:buChar char="⎼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ACCF"/>
              </a:buClr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AB17"/>
                </a:solidFill>
                <a:latin typeface="Montserrat" panose="00000500000000000000" pitchFamily="2" charset="0"/>
              </a:rPr>
              <a:t>JUNE 2, 2026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FFAB17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02DFA5-C9F1-35E0-9C7E-8418525F67FB}"/>
              </a:ext>
            </a:extLst>
          </p:cNvPr>
          <p:cNvSpPr txBox="1">
            <a:spLocks/>
          </p:cNvSpPr>
          <p:nvPr/>
        </p:nvSpPr>
        <p:spPr>
          <a:xfrm>
            <a:off x="764091" y="1754546"/>
            <a:ext cx="7110667" cy="416591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ntserrat" panose="00000500000000000000" pitchFamily="2" charset="0"/>
              </a:rPr>
              <a:t>Introduction to Thermal Runaway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ntserrat" panose="00000500000000000000" pitchFamily="2" charset="0"/>
              </a:rPr>
              <a:t>Battery Components and Materials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Thermal Runaway Mechanism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Initiation Methods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b="1" dirty="0">
                <a:solidFill>
                  <a:srgbClr val="1B1B1B"/>
                </a:solidFill>
                <a:latin typeface="Montserrat" panose="00000500000000000000" pitchFamily="2" charset="0"/>
              </a:rPr>
              <a:t>Critical evaluation of “Safe” Chemistries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Scaling Up Safety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Closing Remarks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77BC0B-95A8-AA9C-EABB-4E9CC5714F86}"/>
              </a:ext>
            </a:extLst>
          </p:cNvPr>
          <p:cNvCxnSpPr>
            <a:cxnSpLocks/>
          </p:cNvCxnSpPr>
          <p:nvPr/>
        </p:nvCxnSpPr>
        <p:spPr>
          <a:xfrm flipH="1">
            <a:off x="0" y="1343462"/>
            <a:ext cx="640080" cy="0"/>
          </a:xfrm>
          <a:prstGeom prst="line">
            <a:avLst/>
          </a:prstGeom>
          <a:ln w="19050">
            <a:solidFill>
              <a:srgbClr val="0568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1B06BFA-F920-1601-905B-B3EABA88FE9C}"/>
              </a:ext>
            </a:extLst>
          </p:cNvPr>
          <p:cNvSpPr/>
          <p:nvPr/>
        </p:nvSpPr>
        <p:spPr>
          <a:xfrm>
            <a:off x="581212" y="1251846"/>
            <a:ext cx="182880" cy="182880"/>
          </a:xfrm>
          <a:prstGeom prst="ellipse">
            <a:avLst/>
          </a:prstGeom>
          <a:solidFill>
            <a:srgbClr val="8FC8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4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A39A6-4489-61C5-A628-F9BAD738A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LFP Chemistry: Improved Stability is </a:t>
            </a:r>
            <a:r>
              <a:rPr lang="en-US" dirty="0">
                <a:solidFill>
                  <a:schemeClr val="accent6"/>
                </a:solidFill>
              </a:rPr>
              <a:t>Not Total Immunity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3D8BD7-2F3A-CD4D-3E7B-66EC538F03EA}"/>
              </a:ext>
            </a:extLst>
          </p:cNvPr>
          <p:cNvGrpSpPr/>
          <p:nvPr/>
        </p:nvGrpSpPr>
        <p:grpSpPr>
          <a:xfrm>
            <a:off x="786838" y="1580043"/>
            <a:ext cx="10618324" cy="2943676"/>
            <a:chOff x="1139602" y="1737360"/>
            <a:chExt cx="10618324" cy="2943676"/>
          </a:xfrm>
        </p:grpSpPr>
        <p:sp>
          <p:nvSpPr>
            <p:cNvPr id="11" name="Text 1">
              <a:extLst>
                <a:ext uri="{FF2B5EF4-FFF2-40B4-BE49-F238E27FC236}">
                  <a16:creationId xmlns:a16="http://schemas.microsoft.com/office/drawing/2014/main" id="{A3178DB4-B29E-D9CC-53B1-490C2F91EC14}"/>
                </a:ext>
              </a:extLst>
            </p:cNvPr>
            <p:cNvSpPr/>
            <p:nvPr/>
          </p:nvSpPr>
          <p:spPr>
            <a:xfrm>
              <a:off x="2452424" y="1739414"/>
              <a:ext cx="2560320" cy="22601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780"/>
                </a:lnSpc>
                <a:buNone/>
              </a:pPr>
              <a:r>
                <a:rPr lang="en-US" sz="1800" b="1" dirty="0">
                  <a:solidFill>
                    <a:srgbClr val="2D5A27"/>
                  </a:solidFill>
                  <a:ea typeface="Inter" pitchFamily="34" charset="-122"/>
                  <a:cs typeface="Inter" pitchFamily="34" charset="-120"/>
                </a:rPr>
                <a:t>Enhanced Stability (LFP)</a:t>
              </a:r>
              <a:endParaRPr lang="en-US" sz="1800" dirty="0"/>
            </a:p>
          </p:txBody>
        </p:sp>
        <p:sp>
          <p:nvSpPr>
            <p:cNvPr id="16" name="Text 6">
              <a:extLst>
                <a:ext uri="{FF2B5EF4-FFF2-40B4-BE49-F238E27FC236}">
                  <a16:creationId xmlns:a16="http://schemas.microsoft.com/office/drawing/2014/main" id="{8E8EDA5A-1EB0-A877-D7F7-CB8D9876680A}"/>
                </a:ext>
              </a:extLst>
            </p:cNvPr>
            <p:cNvSpPr/>
            <p:nvPr/>
          </p:nvSpPr>
          <p:spPr>
            <a:xfrm>
              <a:off x="8237486" y="1737360"/>
              <a:ext cx="2011680" cy="22601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780"/>
                </a:lnSpc>
                <a:buNone/>
              </a:pPr>
              <a:r>
                <a:rPr lang="en-US" sz="1800" b="1" dirty="0">
                  <a:solidFill>
                    <a:srgbClr val="D97706"/>
                  </a:solidFill>
                  <a:ea typeface="Inter" pitchFamily="34" charset="-122"/>
                  <a:cs typeface="Inter" pitchFamily="34" charset="-120"/>
                </a:rPr>
                <a:t>Persistent Hazards</a:t>
              </a:r>
              <a:endParaRPr lang="en-US" sz="18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D976DC-E33E-2DD7-EC10-79AEE75DC6DC}"/>
                </a:ext>
              </a:extLst>
            </p:cNvPr>
            <p:cNvSpPr txBox="1"/>
            <p:nvPr/>
          </p:nvSpPr>
          <p:spPr>
            <a:xfrm>
              <a:off x="1139602" y="2038838"/>
              <a:ext cx="5029200" cy="264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The </a:t>
              </a:r>
              <a:r>
                <a:rPr lang="en-US" sz="16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phosphate bond</a:t>
              </a:r>
              <a:r>
                <a:rPr lang="en-US" sz="1600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 holds oxygen more tightly than metal oxides.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Higher thermal onset temperatures for cathode decomposition.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Lower peak heat release rate during failure events.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Reduced tendency for self-sustained oxygen release.</a:t>
              </a:r>
              <a:endParaRPr lang="en-US" sz="16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8C4126-BC48-736D-A49F-177D69C0A1CC}"/>
                </a:ext>
              </a:extLst>
            </p:cNvPr>
            <p:cNvSpPr txBox="1"/>
            <p:nvPr/>
          </p:nvSpPr>
          <p:spPr>
            <a:xfrm>
              <a:off x="6728726" y="2038838"/>
              <a:ext cx="5029200" cy="264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Still contains </a:t>
              </a:r>
              <a:r>
                <a:rPr lang="en-US" sz="16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flammable organic electrolyte</a:t>
              </a:r>
              <a:r>
                <a:rPr lang="en-US" sz="1600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 solvents.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Stores significant chemical and electrical energy.</a:t>
              </a:r>
              <a:endParaRPr lang="en-US" sz="1600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Can still vent, produce toxic or flammable gases, or ignite under abuse.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"More stable" does not equal "stable under all conditions."</a:t>
              </a:r>
              <a:endParaRPr lang="en-US" sz="16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D843E83-ADD5-3A41-7DBE-D33E42948FD6}"/>
              </a:ext>
            </a:extLst>
          </p:cNvPr>
          <p:cNvGrpSpPr/>
          <p:nvPr/>
        </p:nvGrpSpPr>
        <p:grpSpPr>
          <a:xfrm>
            <a:off x="827470" y="4921388"/>
            <a:ext cx="10537061" cy="914400"/>
            <a:chOff x="889540" y="4939575"/>
            <a:chExt cx="10537061" cy="914400"/>
          </a:xfrm>
        </p:grpSpPr>
        <p:sp>
          <p:nvSpPr>
            <p:cNvPr id="23" name="Text 13">
              <a:extLst>
                <a:ext uri="{FF2B5EF4-FFF2-40B4-BE49-F238E27FC236}">
                  <a16:creationId xmlns:a16="http://schemas.microsoft.com/office/drawing/2014/main" id="{4123DD3E-E6A2-F8B2-47D5-5C407FC3303E}"/>
                </a:ext>
              </a:extLst>
            </p:cNvPr>
            <p:cNvSpPr/>
            <p:nvPr/>
          </p:nvSpPr>
          <p:spPr>
            <a:xfrm>
              <a:off x="1758726" y="5053875"/>
              <a:ext cx="3566160" cy="26670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2100"/>
                </a:lnSpc>
                <a:buNone/>
              </a:pPr>
              <a:r>
                <a:rPr lang="en-US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Safety Assessment Reality Check</a:t>
              </a:r>
              <a:endParaRPr lang="en-US" dirty="0"/>
            </a:p>
          </p:txBody>
        </p:sp>
        <p:sp>
          <p:nvSpPr>
            <p:cNvPr id="24" name="Text 14">
              <a:extLst>
                <a:ext uri="{FF2B5EF4-FFF2-40B4-BE49-F238E27FC236}">
                  <a16:creationId xmlns:a16="http://schemas.microsoft.com/office/drawing/2014/main" id="{32149942-3BF0-3B18-6933-CADC92C2FC20}"/>
                </a:ext>
              </a:extLst>
            </p:cNvPr>
            <p:cNvSpPr/>
            <p:nvPr/>
          </p:nvSpPr>
          <p:spPr>
            <a:xfrm>
              <a:off x="1758726" y="5320575"/>
              <a:ext cx="9667875" cy="53340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buNone/>
              </a:pPr>
              <a:r>
                <a:rPr lang="en-US" sz="1600" dirty="0">
                  <a:solidFill>
                    <a:srgbClr val="555555"/>
                  </a:solidFill>
                  <a:ea typeface="Inter" pitchFamily="34" charset="-122"/>
                  <a:cs typeface="Inter" pitchFamily="34" charset="-120"/>
                </a:rPr>
                <a:t>LFP reduces the likelihood of a self-sustained fire, but the hazard of toxic gas release and overpressure remains significant for indoor ESS installations.</a:t>
              </a:r>
              <a:endParaRPr lang="en-US" sz="1600" dirty="0"/>
            </a:p>
          </p:txBody>
        </p:sp>
        <p:pic>
          <p:nvPicPr>
            <p:cNvPr id="21" name="Graphic 20" descr="Lightbulb with solid fill">
              <a:extLst>
                <a:ext uri="{FF2B5EF4-FFF2-40B4-BE49-F238E27FC236}">
                  <a16:creationId xmlns:a16="http://schemas.microsoft.com/office/drawing/2014/main" id="{B4578DB2-5334-CCF2-FBC5-7DB0CD12C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9540" y="49395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7528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15E2D-DC17-99EC-249F-78A18CA8C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Beyond LFP: Every Chemistry Has a </a:t>
            </a:r>
            <a:r>
              <a:rPr lang="en-US" dirty="0">
                <a:solidFill>
                  <a:schemeClr val="accent6"/>
                </a:solidFill>
              </a:rPr>
              <a:t>Profile</a:t>
            </a:r>
          </a:p>
        </p:txBody>
      </p:sp>
      <p:pic>
        <p:nvPicPr>
          <p:cNvPr id="5" name="Image 2" descr="preencoded.png">
            <a:extLst>
              <a:ext uri="{FF2B5EF4-FFF2-40B4-BE49-F238E27FC236}">
                <a16:creationId xmlns:a16="http://schemas.microsoft.com/office/drawing/2014/main" id="{5A528A44-7B00-E9B9-1D5F-80833E59B8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812"/>
          <a:stretch>
            <a:fillRect/>
          </a:stretch>
        </p:blipFill>
        <p:spPr>
          <a:xfrm>
            <a:off x="762000" y="1743075"/>
            <a:ext cx="5143500" cy="3863975"/>
          </a:xfrm>
          <a:prstGeom prst="rect">
            <a:avLst/>
          </a:prstGeom>
        </p:spPr>
      </p:pic>
      <p:pic>
        <p:nvPicPr>
          <p:cNvPr id="6" name="Image 3" descr="preencoded.png">
            <a:extLst>
              <a:ext uri="{FF2B5EF4-FFF2-40B4-BE49-F238E27FC236}">
                <a16:creationId xmlns:a16="http://schemas.microsoft.com/office/drawing/2014/main" id="{DEAE4081-309E-524D-105A-54DEED2A8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019300"/>
            <a:ext cx="5143500" cy="1238250"/>
          </a:xfrm>
          <a:prstGeom prst="rect">
            <a:avLst/>
          </a:prstGeom>
        </p:spPr>
      </p:pic>
      <p:pic>
        <p:nvPicPr>
          <p:cNvPr id="7" name="Image 4" descr="preencoded.png">
            <a:extLst>
              <a:ext uri="{FF2B5EF4-FFF2-40B4-BE49-F238E27FC236}">
                <a16:creationId xmlns:a16="http://schemas.microsoft.com/office/drawing/2014/main" id="{7A702174-0D8A-9A99-7DF0-7E4401CAC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0" y="2071688"/>
            <a:ext cx="133350" cy="171450"/>
          </a:xfrm>
          <a:prstGeom prst="rect">
            <a:avLst/>
          </a:prstGeom>
        </p:spPr>
      </p:pic>
      <p:pic>
        <p:nvPicPr>
          <p:cNvPr id="8" name="Image 5" descr="preencoded.png">
            <a:extLst>
              <a:ext uri="{FF2B5EF4-FFF2-40B4-BE49-F238E27FC236}">
                <a16:creationId xmlns:a16="http://schemas.microsoft.com/office/drawing/2014/main" id="{25A85585-0423-8366-D80C-70723E225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3448050"/>
            <a:ext cx="5143500" cy="1238250"/>
          </a:xfrm>
          <a:prstGeom prst="rect">
            <a:avLst/>
          </a:prstGeom>
        </p:spPr>
      </p:pic>
      <p:pic>
        <p:nvPicPr>
          <p:cNvPr id="9" name="Image 6" descr="preencoded.png">
            <a:extLst>
              <a:ext uri="{FF2B5EF4-FFF2-40B4-BE49-F238E27FC236}">
                <a16:creationId xmlns:a16="http://schemas.microsoft.com/office/drawing/2014/main" id="{3808B604-5B99-1576-1E38-546A92309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511315"/>
            <a:ext cx="171450" cy="171450"/>
          </a:xfrm>
          <a:prstGeom prst="rect">
            <a:avLst/>
          </a:prstGeom>
        </p:spPr>
      </p:pic>
      <p:pic>
        <p:nvPicPr>
          <p:cNvPr id="10" name="Image 7" descr="preencoded.png">
            <a:extLst>
              <a:ext uri="{FF2B5EF4-FFF2-40B4-BE49-F238E27FC236}">
                <a16:creationId xmlns:a16="http://schemas.microsoft.com/office/drawing/2014/main" id="{83DE81A7-BCEA-26E8-A032-FE24A660B0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4876799"/>
            <a:ext cx="5143500" cy="1128977"/>
          </a:xfrm>
          <a:prstGeom prst="rect">
            <a:avLst/>
          </a:prstGeom>
        </p:spPr>
      </p:pic>
      <p:pic>
        <p:nvPicPr>
          <p:cNvPr id="11" name="Image 8" descr="preencoded.png">
            <a:extLst>
              <a:ext uri="{FF2B5EF4-FFF2-40B4-BE49-F238E27FC236}">
                <a16:creationId xmlns:a16="http://schemas.microsoft.com/office/drawing/2014/main" id="{DE96116E-70F9-99FC-19E6-42D3BC4D7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7500" y="4940065"/>
            <a:ext cx="219075" cy="171450"/>
          </a:xfrm>
          <a:prstGeom prst="rect">
            <a:avLst/>
          </a:prstGeom>
        </p:spPr>
      </p:pic>
      <p:sp>
        <p:nvSpPr>
          <p:cNvPr id="12" name="Text 1">
            <a:extLst>
              <a:ext uri="{FF2B5EF4-FFF2-40B4-BE49-F238E27FC236}">
                <a16:creationId xmlns:a16="http://schemas.microsoft.com/office/drawing/2014/main" id="{D62DE5F8-59B4-B779-5750-3DB39D8E588A}"/>
              </a:ext>
            </a:extLst>
          </p:cNvPr>
          <p:cNvSpPr/>
          <p:nvPr/>
        </p:nvSpPr>
        <p:spPr>
          <a:xfrm>
            <a:off x="990600" y="1036177"/>
            <a:ext cx="557784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100"/>
              </a:lnSpc>
              <a:buNone/>
            </a:pPr>
            <a:r>
              <a:rPr lang="en-US" dirty="0">
                <a:solidFill>
                  <a:srgbClr val="6B7280"/>
                </a:solidFill>
                <a:ea typeface="Inter" pitchFamily="34" charset="-122"/>
                <a:cs typeface="Inter" pitchFamily="34" charset="-120"/>
              </a:rPr>
              <a:t>Balancing energy density with inherent thermal stability</a:t>
            </a:r>
            <a:endParaRPr lang="en-US" dirty="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DF1F3E45-922B-9F65-A366-FF75F11E1D08}"/>
              </a:ext>
            </a:extLst>
          </p:cNvPr>
          <p:cNvSpPr/>
          <p:nvPr/>
        </p:nvSpPr>
        <p:spPr>
          <a:xfrm>
            <a:off x="6915150" y="2046851"/>
            <a:ext cx="246888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100"/>
              </a:lnSpc>
              <a:buNone/>
            </a:pPr>
            <a:r>
              <a:rPr lang="en-US" b="1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NCA / High-Ni NMC</a:t>
            </a:r>
            <a:endParaRPr lang="en-US" dirty="0"/>
          </a:p>
        </p:txBody>
      </p:sp>
      <p:sp>
        <p:nvSpPr>
          <p:cNvPr id="17" name="Text 6">
            <a:extLst>
              <a:ext uri="{FF2B5EF4-FFF2-40B4-BE49-F238E27FC236}">
                <a16:creationId xmlns:a16="http://schemas.microsoft.com/office/drawing/2014/main" id="{E8326090-32CC-8C2B-A5AC-D8C10BFF4481}"/>
              </a:ext>
            </a:extLst>
          </p:cNvPr>
          <p:cNvSpPr/>
          <p:nvPr/>
        </p:nvSpPr>
        <p:spPr>
          <a:xfrm>
            <a:off x="6915150" y="3453272"/>
            <a:ext cx="301752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100"/>
              </a:lnSpc>
              <a:buNone/>
            </a:pPr>
            <a:r>
              <a:rPr lang="en-US" b="1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LFP (Lithium Iron Phosphate)</a:t>
            </a:r>
            <a:endParaRPr lang="en-US" dirty="0"/>
          </a:p>
        </p:txBody>
      </p:sp>
      <p:sp>
        <p:nvSpPr>
          <p:cNvPr id="21" name="Text 10">
            <a:extLst>
              <a:ext uri="{FF2B5EF4-FFF2-40B4-BE49-F238E27FC236}">
                <a16:creationId xmlns:a16="http://schemas.microsoft.com/office/drawing/2014/main" id="{E9E532E7-931E-07DA-CD4A-4A862E12DF42}"/>
              </a:ext>
            </a:extLst>
          </p:cNvPr>
          <p:cNvSpPr/>
          <p:nvPr/>
        </p:nvSpPr>
        <p:spPr>
          <a:xfrm>
            <a:off x="6962775" y="4882022"/>
            <a:ext cx="246888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100"/>
              </a:lnSpc>
              <a:buNone/>
            </a:pPr>
            <a:r>
              <a:rPr lang="en-US" b="1" dirty="0">
                <a:solidFill>
                  <a:srgbClr val="333333"/>
                </a:solidFill>
                <a:ea typeface="Inter" pitchFamily="34" charset="-122"/>
                <a:cs typeface="Inter" pitchFamily="34" charset="-120"/>
              </a:rPr>
              <a:t>The Engineering Reality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22EE07-B2E8-7B42-39C0-058D448420FD}"/>
              </a:ext>
            </a:extLst>
          </p:cNvPr>
          <p:cNvSpPr txBox="1"/>
          <p:nvPr/>
        </p:nvSpPr>
        <p:spPr>
          <a:xfrm>
            <a:off x="6800850" y="2344554"/>
            <a:ext cx="47323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B5563"/>
                </a:solidFill>
                <a:ea typeface="Inter" pitchFamily="34" charset="-122"/>
                <a:cs typeface="Inter" pitchFamily="34" charset="-120"/>
              </a:rPr>
              <a:t>• Highest energy density for long-range applications</a:t>
            </a:r>
          </a:p>
          <a:p>
            <a:r>
              <a:rPr lang="en-US" sz="1600" dirty="0">
                <a:solidFill>
                  <a:srgbClr val="4B5563"/>
                </a:solidFill>
                <a:ea typeface="Inter" pitchFamily="34" charset="-122"/>
                <a:cs typeface="Inter" pitchFamily="34" charset="-120"/>
              </a:rPr>
              <a:t>• Lower structural stability at high temperatures</a:t>
            </a:r>
          </a:p>
          <a:p>
            <a:r>
              <a:rPr lang="en-US" sz="1600" dirty="0">
                <a:solidFill>
                  <a:srgbClr val="4B5563"/>
                </a:solidFill>
                <a:ea typeface="Inter" pitchFamily="34" charset="-122"/>
                <a:cs typeface="Inter" pitchFamily="34" charset="-120"/>
              </a:rPr>
              <a:t>• Higher tendency for lattice oxygen release</a:t>
            </a:r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9CED0B-856B-58BA-7454-102A78D30814}"/>
              </a:ext>
            </a:extLst>
          </p:cNvPr>
          <p:cNvSpPr txBox="1"/>
          <p:nvPr/>
        </p:nvSpPr>
        <p:spPr>
          <a:xfrm>
            <a:off x="6800850" y="3746030"/>
            <a:ext cx="4732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B5563"/>
                </a:solidFill>
                <a:ea typeface="Inter" pitchFamily="34" charset="-122"/>
                <a:cs typeface="Inter" pitchFamily="34" charset="-120"/>
              </a:rPr>
              <a:t>• Exceptional thermal and structural stability</a:t>
            </a:r>
          </a:p>
          <a:p>
            <a:r>
              <a:rPr lang="en-US" sz="1600" dirty="0">
                <a:solidFill>
                  <a:srgbClr val="4B5563"/>
                </a:solidFill>
                <a:ea typeface="Inter" pitchFamily="34" charset="-122"/>
                <a:cs typeface="Inter" pitchFamily="34" charset="-120"/>
              </a:rPr>
              <a:t>• Phosphate bonds hold oxygen tightly</a:t>
            </a:r>
            <a:endParaRPr lang="en-US" sz="1600" dirty="0"/>
          </a:p>
          <a:p>
            <a:r>
              <a:rPr lang="en-US" sz="1600" dirty="0">
                <a:solidFill>
                  <a:srgbClr val="4B5563"/>
                </a:solidFill>
                <a:ea typeface="Inter" pitchFamily="34" charset="-122"/>
                <a:cs typeface="Inter" pitchFamily="34" charset="-120"/>
              </a:rPr>
              <a:t>• Tradeoff: Lower specific energy/density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94FEEA-DD86-1C0C-C06D-BB1D0FF51BBE}"/>
              </a:ext>
            </a:extLst>
          </p:cNvPr>
          <p:cNvSpPr txBox="1"/>
          <p:nvPr/>
        </p:nvSpPr>
        <p:spPr>
          <a:xfrm>
            <a:off x="6886575" y="5174780"/>
            <a:ext cx="4732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4B5563"/>
                </a:solidFill>
                <a:ea typeface="Inter" pitchFamily="34" charset="-122"/>
                <a:cs typeface="Inter" pitchFamily="34" charset="-120"/>
              </a:rPr>
              <a:t>"Safer" does not mean "immune." All chemistries require robust system-level management to mitigate thermal runaway risks.</a:t>
            </a:r>
            <a:endParaRPr lang="en-US" sz="16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E9478B-80CE-B05D-5E70-7F9170EB3F49}"/>
              </a:ext>
            </a:extLst>
          </p:cNvPr>
          <p:cNvSpPr/>
          <p:nvPr/>
        </p:nvSpPr>
        <p:spPr>
          <a:xfrm>
            <a:off x="931817" y="2249269"/>
            <a:ext cx="214624" cy="214624"/>
          </a:xfrm>
          <a:prstGeom prst="roundRect">
            <a:avLst/>
          </a:prstGeom>
          <a:solidFill>
            <a:srgbClr val="4B55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AA6956-F314-7BCF-803C-196B2932EB1F}"/>
              </a:ext>
            </a:extLst>
          </p:cNvPr>
          <p:cNvSpPr/>
          <p:nvPr/>
        </p:nvSpPr>
        <p:spPr>
          <a:xfrm>
            <a:off x="931817" y="2574143"/>
            <a:ext cx="214624" cy="214624"/>
          </a:xfrm>
          <a:prstGeom prst="roundRect">
            <a:avLst/>
          </a:prstGeom>
          <a:solidFill>
            <a:srgbClr val="DA76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76E5A9-C996-A028-B3A0-688641F4DAFF}"/>
              </a:ext>
            </a:extLst>
          </p:cNvPr>
          <p:cNvSpPr/>
          <p:nvPr/>
        </p:nvSpPr>
        <p:spPr>
          <a:xfrm>
            <a:off x="931817" y="2899017"/>
            <a:ext cx="214624" cy="214624"/>
          </a:xfrm>
          <a:prstGeom prst="roundRect">
            <a:avLst/>
          </a:prstGeom>
          <a:solidFill>
            <a:srgbClr val="2D5A2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75162F-93C8-8DF0-24D1-16CFB49D9E8C}"/>
              </a:ext>
            </a:extLst>
          </p:cNvPr>
          <p:cNvSpPr txBox="1"/>
          <p:nvPr/>
        </p:nvSpPr>
        <p:spPr>
          <a:xfrm>
            <a:off x="1142368" y="2171087"/>
            <a:ext cx="746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NMC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08D75F-4F41-63EE-3F8F-FC19ED91768A}"/>
              </a:ext>
            </a:extLst>
          </p:cNvPr>
          <p:cNvSpPr txBox="1"/>
          <p:nvPr/>
        </p:nvSpPr>
        <p:spPr>
          <a:xfrm>
            <a:off x="1146722" y="2506364"/>
            <a:ext cx="746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NCA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404071-00F0-5701-F394-40DB5D0CA9C1}"/>
              </a:ext>
            </a:extLst>
          </p:cNvPr>
          <p:cNvSpPr txBox="1"/>
          <p:nvPr/>
        </p:nvSpPr>
        <p:spPr>
          <a:xfrm>
            <a:off x="1159783" y="2867774"/>
            <a:ext cx="746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LFP</a:t>
            </a:r>
          </a:p>
        </p:txBody>
      </p:sp>
    </p:spTree>
    <p:extLst>
      <p:ext uri="{BB962C8B-B14F-4D97-AF65-F5344CB8AC3E}">
        <p14:creationId xmlns:p14="http://schemas.microsoft.com/office/powerpoint/2010/main" val="474607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D66285A-BDA4-9F3D-868C-4B592002547A}"/>
              </a:ext>
            </a:extLst>
          </p:cNvPr>
          <p:cNvSpPr/>
          <p:nvPr/>
        </p:nvSpPr>
        <p:spPr>
          <a:xfrm>
            <a:off x="7362350" y="1877560"/>
            <a:ext cx="3878378" cy="3583216"/>
          </a:xfrm>
          <a:prstGeom prst="roundRect">
            <a:avLst>
              <a:gd name="adj" fmla="val 6945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E590EC-3DAA-33D3-B25D-4BCA8B610C57}"/>
              </a:ext>
            </a:extLst>
          </p:cNvPr>
          <p:cNvSpPr/>
          <p:nvPr/>
        </p:nvSpPr>
        <p:spPr>
          <a:xfrm>
            <a:off x="7353640" y="1953415"/>
            <a:ext cx="3887087" cy="3583216"/>
          </a:xfrm>
          <a:prstGeom prst="roundRect">
            <a:avLst>
              <a:gd name="adj" fmla="val 840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BDE7C7-5AE1-99B2-DE99-1DB412AAB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</a:t>
            </a:r>
            <a:r>
              <a:rPr lang="en-US" dirty="0">
                <a:solidFill>
                  <a:schemeClr val="accent6"/>
                </a:solidFill>
              </a:rPr>
              <a:t>Sodium-Ion</a:t>
            </a:r>
            <a:r>
              <a:rPr lang="en-US" dirty="0"/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2686C-46D9-3EF1-5729-0812D8F84E71}"/>
              </a:ext>
            </a:extLst>
          </p:cNvPr>
          <p:cNvSpPr txBox="1"/>
          <p:nvPr/>
        </p:nvSpPr>
        <p:spPr>
          <a:xfrm>
            <a:off x="1750423" y="1149533"/>
            <a:ext cx="856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Lithium-ion and Sodium-ion have analogous materials</a:t>
            </a:r>
          </a:p>
        </p:txBody>
      </p:sp>
      <p:pic>
        <p:nvPicPr>
          <p:cNvPr id="7" name="Graphic 6" descr="Chemicals with solid fill">
            <a:extLst>
              <a:ext uri="{FF2B5EF4-FFF2-40B4-BE49-F238E27FC236}">
                <a16:creationId xmlns:a16="http://schemas.microsoft.com/office/drawing/2014/main" id="{F4302156-D951-DB6C-006C-FBDCC2DB3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9805" y="1149533"/>
            <a:ext cx="369332" cy="36933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8A1202-7C81-A503-81CF-84B71F1E6E6C}"/>
              </a:ext>
            </a:extLst>
          </p:cNvPr>
          <p:cNvSpPr/>
          <p:nvPr/>
        </p:nvSpPr>
        <p:spPr>
          <a:xfrm>
            <a:off x="1229948" y="1891242"/>
            <a:ext cx="3878378" cy="3583216"/>
          </a:xfrm>
          <a:prstGeom prst="roundRect">
            <a:avLst>
              <a:gd name="adj" fmla="val 6945"/>
            </a:avLst>
          </a:prstGeom>
          <a:solidFill>
            <a:srgbClr val="4B5563"/>
          </a:solidFill>
          <a:ln w="19050"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02942A-DACF-95BE-04B8-406B893EF57F}"/>
              </a:ext>
            </a:extLst>
          </p:cNvPr>
          <p:cNvSpPr/>
          <p:nvPr/>
        </p:nvSpPr>
        <p:spPr>
          <a:xfrm>
            <a:off x="1221238" y="1958388"/>
            <a:ext cx="3887087" cy="3583216"/>
          </a:xfrm>
          <a:prstGeom prst="roundRect">
            <a:avLst>
              <a:gd name="adj" fmla="val 840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AC1EE1-0D40-D69D-9B98-8D1BFEBC570D}"/>
              </a:ext>
            </a:extLst>
          </p:cNvPr>
          <p:cNvSpPr txBox="1"/>
          <p:nvPr/>
        </p:nvSpPr>
        <p:spPr>
          <a:xfrm>
            <a:off x="1750423" y="1550122"/>
            <a:ext cx="2673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5563"/>
                </a:solidFill>
              </a:rPr>
              <a:t>Lithium-ion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7B0E42-5343-4BB4-17B8-470F0DDCEBA0}"/>
              </a:ext>
            </a:extLst>
          </p:cNvPr>
          <p:cNvSpPr txBox="1"/>
          <p:nvPr/>
        </p:nvSpPr>
        <p:spPr>
          <a:xfrm>
            <a:off x="7889965" y="1517856"/>
            <a:ext cx="2673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Sodium-ion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5EEFC72-2761-ADD9-48BE-3A69A9DA913F}"/>
              </a:ext>
            </a:extLst>
          </p:cNvPr>
          <p:cNvSpPr/>
          <p:nvPr/>
        </p:nvSpPr>
        <p:spPr>
          <a:xfrm>
            <a:off x="5451566" y="3387630"/>
            <a:ext cx="1558834" cy="478972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ED8E2A-B7FA-3BDD-6E8D-E81B49D37E3B}"/>
              </a:ext>
            </a:extLst>
          </p:cNvPr>
          <p:cNvSpPr txBox="1"/>
          <p:nvPr/>
        </p:nvSpPr>
        <p:spPr>
          <a:xfrm>
            <a:off x="1363614" y="2137489"/>
            <a:ext cx="4732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4B5563"/>
                </a:solidFill>
                <a:ea typeface="Inter" pitchFamily="34" charset="-122"/>
              </a:rPr>
              <a:t>Cathodes: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B5563"/>
                </a:solidFill>
                <a:ea typeface="Inter" pitchFamily="34" charset="-122"/>
              </a:rPr>
              <a:t>Layered Metal Oxide (NMC, NCA)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B5563"/>
                </a:solidFill>
                <a:ea typeface="Inter" pitchFamily="34" charset="-122"/>
              </a:rPr>
              <a:t>Iron Phosphate (LFP)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EA89D6-2E0D-1A1C-878D-E1E95009FE18}"/>
              </a:ext>
            </a:extLst>
          </p:cNvPr>
          <p:cNvSpPr txBox="1"/>
          <p:nvPr/>
        </p:nvSpPr>
        <p:spPr>
          <a:xfrm>
            <a:off x="1363613" y="2991620"/>
            <a:ext cx="4732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4B5563"/>
                </a:solidFill>
                <a:ea typeface="Inter" pitchFamily="34" charset="-122"/>
              </a:rPr>
              <a:t>Separator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B5563"/>
                </a:solidFill>
                <a:ea typeface="Inter" pitchFamily="34" charset="-122"/>
              </a:rPr>
              <a:t>Polypropylene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B5563"/>
                </a:solidFill>
                <a:ea typeface="Inter" pitchFamily="34" charset="-122"/>
              </a:rPr>
              <a:t>Polyethylene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383FA-B3B3-004B-263F-8D9374109A46}"/>
              </a:ext>
            </a:extLst>
          </p:cNvPr>
          <p:cNvSpPr txBox="1"/>
          <p:nvPr/>
        </p:nvSpPr>
        <p:spPr>
          <a:xfrm>
            <a:off x="1363612" y="3845751"/>
            <a:ext cx="4732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4B5563"/>
                </a:solidFill>
                <a:ea typeface="Inter" pitchFamily="34" charset="-122"/>
              </a:rPr>
              <a:t>Electrolyte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B5563"/>
                </a:solidFill>
                <a:ea typeface="Inter" pitchFamily="34" charset="-122"/>
              </a:rPr>
              <a:t>LiPF</a:t>
            </a:r>
            <a:r>
              <a:rPr lang="en-US" sz="1200" baseline="-25000" dirty="0">
                <a:solidFill>
                  <a:srgbClr val="4B5563"/>
                </a:solidFill>
                <a:ea typeface="Inter" pitchFamily="34" charset="-122"/>
              </a:rPr>
              <a:t>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B5563"/>
                </a:solidFill>
                <a:ea typeface="Inter" pitchFamily="34" charset="-122"/>
              </a:rPr>
              <a:t>Carbonate and Ether Solvents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5F1C53-81A9-D2DB-3FCF-3968430DC524}"/>
              </a:ext>
            </a:extLst>
          </p:cNvPr>
          <p:cNvSpPr txBox="1"/>
          <p:nvPr/>
        </p:nvSpPr>
        <p:spPr>
          <a:xfrm>
            <a:off x="1363611" y="4699882"/>
            <a:ext cx="4732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4B5563"/>
                </a:solidFill>
                <a:ea typeface="Inter" pitchFamily="34" charset="-122"/>
              </a:rPr>
              <a:t>Anodes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B5563"/>
                </a:solidFill>
                <a:ea typeface="Inter" pitchFamily="34" charset="-122"/>
              </a:rPr>
              <a:t>Graphite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B5563"/>
                </a:solidFill>
                <a:ea typeface="Inter" pitchFamily="34" charset="-122"/>
              </a:rPr>
              <a:t>Silicon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779FB4-F1E7-E024-C8E7-D0F5421E35C7}"/>
              </a:ext>
            </a:extLst>
          </p:cNvPr>
          <p:cNvSpPr txBox="1"/>
          <p:nvPr/>
        </p:nvSpPr>
        <p:spPr>
          <a:xfrm>
            <a:off x="7459611" y="2069064"/>
            <a:ext cx="4732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4B5563"/>
                </a:solidFill>
                <a:ea typeface="Inter" pitchFamily="34" charset="-122"/>
              </a:rPr>
              <a:t>Cathodes: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B5563"/>
                </a:solidFill>
                <a:ea typeface="Inter" pitchFamily="34" charset="-122"/>
              </a:rPr>
              <a:t>Layered Metal Oxide (NMF, NCO)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B5563"/>
                </a:solidFill>
                <a:ea typeface="Inter" pitchFamily="34" charset="-122"/>
              </a:rPr>
              <a:t>Iron Phosphate (NFPP)</a:t>
            </a:r>
            <a:endParaRPr lang="en-US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30A77F-4F7E-D91A-42D4-8C95ADA06BDC}"/>
              </a:ext>
            </a:extLst>
          </p:cNvPr>
          <p:cNvSpPr txBox="1"/>
          <p:nvPr/>
        </p:nvSpPr>
        <p:spPr>
          <a:xfrm>
            <a:off x="7459610" y="2923195"/>
            <a:ext cx="4732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4B5563"/>
                </a:solidFill>
                <a:ea typeface="Inter" pitchFamily="34" charset="-122"/>
              </a:rPr>
              <a:t>Separator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B5563"/>
                </a:solidFill>
                <a:ea typeface="Inter" pitchFamily="34" charset="-122"/>
              </a:rPr>
              <a:t>Polypropylene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B5563"/>
                </a:solidFill>
                <a:ea typeface="Inter" pitchFamily="34" charset="-122"/>
              </a:rPr>
              <a:t>Polyethylene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4BE149-59D5-D32F-9967-9FCE4A9FC11E}"/>
              </a:ext>
            </a:extLst>
          </p:cNvPr>
          <p:cNvSpPr txBox="1"/>
          <p:nvPr/>
        </p:nvSpPr>
        <p:spPr>
          <a:xfrm>
            <a:off x="7459609" y="3777326"/>
            <a:ext cx="4732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4B5563"/>
                </a:solidFill>
                <a:ea typeface="Inter" pitchFamily="34" charset="-122"/>
              </a:rPr>
              <a:t>Electrolyte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B5563"/>
                </a:solidFill>
                <a:ea typeface="Inter" pitchFamily="34" charset="-122"/>
              </a:rPr>
              <a:t>NaPF</a:t>
            </a:r>
            <a:r>
              <a:rPr lang="en-US" sz="1200" baseline="-25000" dirty="0">
                <a:solidFill>
                  <a:srgbClr val="4B5563"/>
                </a:solidFill>
                <a:ea typeface="Inter" pitchFamily="34" charset="-122"/>
              </a:rPr>
              <a:t>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B5563"/>
                </a:solidFill>
                <a:ea typeface="Inter" pitchFamily="34" charset="-122"/>
              </a:rPr>
              <a:t>Carbonate and Ether Solvents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94F49-DED0-74F4-94F0-9CB15ECCEBC4}"/>
              </a:ext>
            </a:extLst>
          </p:cNvPr>
          <p:cNvSpPr txBox="1"/>
          <p:nvPr/>
        </p:nvSpPr>
        <p:spPr>
          <a:xfrm>
            <a:off x="7459608" y="4631457"/>
            <a:ext cx="4732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4B5563"/>
                </a:solidFill>
                <a:ea typeface="Inter" pitchFamily="34" charset="-122"/>
              </a:rPr>
              <a:t>Anodes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B5563"/>
                </a:solidFill>
                <a:ea typeface="Inter" pitchFamily="34" charset="-122"/>
              </a:rPr>
              <a:t>Hard Carbon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B5563"/>
                </a:solidFill>
                <a:ea typeface="Inter" pitchFamily="34" charset="-122"/>
              </a:rPr>
              <a:t>Tin</a:t>
            </a:r>
          </a:p>
        </p:txBody>
      </p:sp>
    </p:spTree>
    <p:extLst>
      <p:ext uri="{BB962C8B-B14F-4D97-AF65-F5344CB8AC3E}">
        <p14:creationId xmlns:p14="http://schemas.microsoft.com/office/powerpoint/2010/main" val="35641473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156B48-C7DB-6F98-0352-53D2B5ACDFF2}"/>
              </a:ext>
            </a:extLst>
          </p:cNvPr>
          <p:cNvCxnSpPr>
            <a:cxnSpLocks/>
          </p:cNvCxnSpPr>
          <p:nvPr/>
        </p:nvCxnSpPr>
        <p:spPr>
          <a:xfrm flipV="1">
            <a:off x="1458752" y="1394961"/>
            <a:ext cx="0" cy="3710994"/>
          </a:xfrm>
          <a:prstGeom prst="line">
            <a:avLst/>
          </a:prstGeom>
          <a:ln>
            <a:solidFill>
              <a:srgbClr val="4B556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E38DCE0-E39B-1B2A-F652-DF6B3DFE58CB}"/>
              </a:ext>
            </a:extLst>
          </p:cNvPr>
          <p:cNvCxnSpPr>
            <a:cxnSpLocks/>
          </p:cNvCxnSpPr>
          <p:nvPr/>
        </p:nvCxnSpPr>
        <p:spPr>
          <a:xfrm flipV="1">
            <a:off x="2569664" y="1394961"/>
            <a:ext cx="0" cy="3710994"/>
          </a:xfrm>
          <a:prstGeom prst="line">
            <a:avLst/>
          </a:prstGeom>
          <a:ln>
            <a:solidFill>
              <a:srgbClr val="4B556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5FAE965-8201-A247-6CCC-4768039BBA63}"/>
              </a:ext>
            </a:extLst>
          </p:cNvPr>
          <p:cNvCxnSpPr>
            <a:cxnSpLocks/>
          </p:cNvCxnSpPr>
          <p:nvPr/>
        </p:nvCxnSpPr>
        <p:spPr>
          <a:xfrm flipV="1">
            <a:off x="3795635" y="1384983"/>
            <a:ext cx="0" cy="3710994"/>
          </a:xfrm>
          <a:prstGeom prst="line">
            <a:avLst/>
          </a:prstGeom>
          <a:ln>
            <a:solidFill>
              <a:srgbClr val="4B556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33F9030-4D99-C8AB-470A-762B57238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Sodium-Ion Has The </a:t>
            </a:r>
            <a:r>
              <a:rPr lang="en-US" dirty="0">
                <a:solidFill>
                  <a:schemeClr val="accent6"/>
                </a:solidFill>
              </a:rPr>
              <a:t>Same Thermal Runaway Mechanism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8EDF1D1-C649-8070-5F23-A1ED609E4087}"/>
              </a:ext>
            </a:extLst>
          </p:cNvPr>
          <p:cNvSpPr/>
          <p:nvPr/>
        </p:nvSpPr>
        <p:spPr>
          <a:xfrm>
            <a:off x="838200" y="5056796"/>
            <a:ext cx="10945969" cy="554947"/>
          </a:xfrm>
          <a:prstGeom prst="rightArrow">
            <a:avLst/>
          </a:prstGeom>
          <a:gradFill flip="none" rotWithShape="1">
            <a:gsLst>
              <a:gs pos="0">
                <a:srgbClr val="002060"/>
              </a:gs>
              <a:gs pos="27000">
                <a:srgbClr val="7030A0"/>
              </a:gs>
              <a:gs pos="100000">
                <a:schemeClr val="bg1"/>
              </a:gs>
              <a:gs pos="83000">
                <a:srgbClr val="FFFF00"/>
              </a:gs>
              <a:gs pos="60000">
                <a:schemeClr val="accent2"/>
              </a:gs>
            </a:gsLst>
            <a:lin ang="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B387D-3E6F-9579-56ED-2F5C67DEEDB4}"/>
              </a:ext>
            </a:extLst>
          </p:cNvPr>
          <p:cNvSpPr txBox="1"/>
          <p:nvPr/>
        </p:nvSpPr>
        <p:spPr>
          <a:xfrm>
            <a:off x="767366" y="5551677"/>
            <a:ext cx="86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231A41-69BD-E6EA-BED6-F405B24F05F6}"/>
              </a:ext>
            </a:extLst>
          </p:cNvPr>
          <p:cNvSpPr txBox="1"/>
          <p:nvPr/>
        </p:nvSpPr>
        <p:spPr>
          <a:xfrm>
            <a:off x="1855750" y="5551677"/>
            <a:ext cx="86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2EDF8-7C7B-FFE6-70EC-6BE3A6C51A27}"/>
              </a:ext>
            </a:extLst>
          </p:cNvPr>
          <p:cNvSpPr txBox="1"/>
          <p:nvPr/>
        </p:nvSpPr>
        <p:spPr>
          <a:xfrm>
            <a:off x="2944134" y="5551677"/>
            <a:ext cx="86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E89FAA-A3E6-BEA4-A50B-9AEB46FB5DA5}"/>
              </a:ext>
            </a:extLst>
          </p:cNvPr>
          <p:cNvSpPr txBox="1"/>
          <p:nvPr/>
        </p:nvSpPr>
        <p:spPr>
          <a:xfrm>
            <a:off x="4032518" y="5551677"/>
            <a:ext cx="86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6262E-9255-5058-F106-7B0CA15EF19C}"/>
              </a:ext>
            </a:extLst>
          </p:cNvPr>
          <p:cNvSpPr txBox="1"/>
          <p:nvPr/>
        </p:nvSpPr>
        <p:spPr>
          <a:xfrm>
            <a:off x="5120902" y="5551677"/>
            <a:ext cx="86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84A8F3-7B18-E881-DF3B-B95BAF23E17B}"/>
              </a:ext>
            </a:extLst>
          </p:cNvPr>
          <p:cNvSpPr txBox="1"/>
          <p:nvPr/>
        </p:nvSpPr>
        <p:spPr>
          <a:xfrm>
            <a:off x="6209286" y="5551677"/>
            <a:ext cx="86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40AFC6-8627-4D54-AF7E-FBB2AEA9E290}"/>
              </a:ext>
            </a:extLst>
          </p:cNvPr>
          <p:cNvSpPr txBox="1"/>
          <p:nvPr/>
        </p:nvSpPr>
        <p:spPr>
          <a:xfrm>
            <a:off x="7297670" y="5551677"/>
            <a:ext cx="86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2D091-4E91-0A06-581B-3829A42333A9}"/>
              </a:ext>
            </a:extLst>
          </p:cNvPr>
          <p:cNvSpPr txBox="1"/>
          <p:nvPr/>
        </p:nvSpPr>
        <p:spPr>
          <a:xfrm>
            <a:off x="8386054" y="5551677"/>
            <a:ext cx="86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95FA75-86A6-5A90-027E-BB8A85A83791}"/>
              </a:ext>
            </a:extLst>
          </p:cNvPr>
          <p:cNvSpPr txBox="1"/>
          <p:nvPr/>
        </p:nvSpPr>
        <p:spPr>
          <a:xfrm>
            <a:off x="9474438" y="5551677"/>
            <a:ext cx="86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6F03E1-CCA3-6274-B9E3-C64362051802}"/>
              </a:ext>
            </a:extLst>
          </p:cNvPr>
          <p:cNvSpPr txBox="1"/>
          <p:nvPr/>
        </p:nvSpPr>
        <p:spPr>
          <a:xfrm>
            <a:off x="10562823" y="5542238"/>
            <a:ext cx="86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&gt;500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68A892-ED5D-4E93-01FC-73AAB1C79FB3}"/>
              </a:ext>
            </a:extLst>
          </p:cNvPr>
          <p:cNvSpPr txBox="1"/>
          <p:nvPr/>
        </p:nvSpPr>
        <p:spPr>
          <a:xfrm>
            <a:off x="11353800" y="5542238"/>
            <a:ext cx="86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°C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F283D1C-17CD-7F10-2C16-34CFCBB464A5}"/>
              </a:ext>
            </a:extLst>
          </p:cNvPr>
          <p:cNvSpPr/>
          <p:nvPr/>
        </p:nvSpPr>
        <p:spPr>
          <a:xfrm>
            <a:off x="1458752" y="4697485"/>
            <a:ext cx="1482245" cy="36060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1"/>
              </a:gs>
              <a:gs pos="83000">
                <a:schemeClr val="accent1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SEI Decomposition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BC12E2-3DD2-450C-3B94-3603E9AFFF43}"/>
              </a:ext>
            </a:extLst>
          </p:cNvPr>
          <p:cNvSpPr/>
          <p:nvPr/>
        </p:nvSpPr>
        <p:spPr>
          <a:xfrm>
            <a:off x="2203011" y="4266418"/>
            <a:ext cx="2822852" cy="36060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6"/>
              </a:gs>
              <a:gs pos="83000">
                <a:schemeClr val="accent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Electrolyte/Anode Reaction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78FB7B6-3C9A-55D6-443A-74754C15A252}"/>
              </a:ext>
            </a:extLst>
          </p:cNvPr>
          <p:cNvSpPr/>
          <p:nvPr/>
        </p:nvSpPr>
        <p:spPr>
          <a:xfrm>
            <a:off x="3670324" y="2588069"/>
            <a:ext cx="3839330" cy="36060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5">
                  <a:lumMod val="40000"/>
                  <a:lumOff val="60000"/>
                </a:schemeClr>
              </a:gs>
              <a:gs pos="83000">
                <a:schemeClr val="accent5">
                  <a:lumMod val="40000"/>
                  <a:lumOff val="60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Layered Metal Oxide Cathode Decomposition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591606E-F333-CA07-4AC8-CDFD761C2B5D}"/>
              </a:ext>
            </a:extLst>
          </p:cNvPr>
          <p:cNvSpPr/>
          <p:nvPr/>
        </p:nvSpPr>
        <p:spPr>
          <a:xfrm>
            <a:off x="3813249" y="2159116"/>
            <a:ext cx="7246317" cy="36060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Electrolyte Combustion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F66A36F-B8D1-F3C2-CF8E-4F86C38A48D6}"/>
              </a:ext>
            </a:extLst>
          </p:cNvPr>
          <p:cNvSpPr/>
          <p:nvPr/>
        </p:nvSpPr>
        <p:spPr>
          <a:xfrm>
            <a:off x="3375039" y="3416589"/>
            <a:ext cx="1463939" cy="36060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5000">
                <a:schemeClr val="bg2">
                  <a:lumMod val="75000"/>
                </a:schemeClr>
              </a:gs>
              <a:gs pos="83000">
                <a:schemeClr val="bg2">
                  <a:lumMod val="75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Separator Melting/Shrinking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8848F08-9FFE-09AD-352B-679222EEBB2A}"/>
              </a:ext>
            </a:extLst>
          </p:cNvPr>
          <p:cNvSpPr/>
          <p:nvPr/>
        </p:nvSpPr>
        <p:spPr>
          <a:xfrm>
            <a:off x="2369955" y="3838141"/>
            <a:ext cx="4077565" cy="36060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/>
              </a:gs>
              <a:gs pos="83000">
                <a:schemeClr val="accent2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Electrolyte Vaporization and Decomposition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B8ACF34-E6C3-12ED-9558-6D334D04603C}"/>
              </a:ext>
            </a:extLst>
          </p:cNvPr>
          <p:cNvSpPr/>
          <p:nvPr/>
        </p:nvSpPr>
        <p:spPr>
          <a:xfrm>
            <a:off x="3567718" y="3011789"/>
            <a:ext cx="7491849" cy="36060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4"/>
              </a:gs>
              <a:gs pos="8300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Short Circuit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FE51D3E-90FE-4077-933B-24CDF3794ECB}"/>
              </a:ext>
            </a:extLst>
          </p:cNvPr>
          <p:cNvSpPr/>
          <p:nvPr/>
        </p:nvSpPr>
        <p:spPr>
          <a:xfrm>
            <a:off x="8084989" y="1713537"/>
            <a:ext cx="2974577" cy="36060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3">
                  <a:lumMod val="40000"/>
                  <a:lumOff val="60000"/>
                </a:schemeClr>
              </a:gs>
              <a:gs pos="83000">
                <a:schemeClr val="accent3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Binder Decomposition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5AACCA-13A2-E5CA-10E2-5E1EEA885654}"/>
              </a:ext>
            </a:extLst>
          </p:cNvPr>
          <p:cNvSpPr txBox="1"/>
          <p:nvPr/>
        </p:nvSpPr>
        <p:spPr>
          <a:xfrm rot="16200000">
            <a:off x="2061679" y="1497362"/>
            <a:ext cx="741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2FE5A5-C762-8EF6-B4D7-2DCF88FACE3B}"/>
              </a:ext>
            </a:extLst>
          </p:cNvPr>
          <p:cNvSpPr txBox="1"/>
          <p:nvPr/>
        </p:nvSpPr>
        <p:spPr>
          <a:xfrm rot="16200000">
            <a:off x="576363" y="1869298"/>
            <a:ext cx="1481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Self-Heating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2C68EA-7E07-4FCD-AFBD-20DCFE92B742}"/>
              </a:ext>
            </a:extLst>
          </p:cNvPr>
          <p:cNvSpPr txBox="1"/>
          <p:nvPr/>
        </p:nvSpPr>
        <p:spPr>
          <a:xfrm rot="16200000">
            <a:off x="2816982" y="1529371"/>
            <a:ext cx="128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Thermal Runaway</a:t>
            </a:r>
          </a:p>
        </p:txBody>
      </p:sp>
    </p:spTree>
    <p:extLst>
      <p:ext uri="{BB962C8B-B14F-4D97-AF65-F5344CB8AC3E}">
        <p14:creationId xmlns:p14="http://schemas.microsoft.com/office/powerpoint/2010/main" val="764928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EB6F2-C272-3ADC-1184-447DCFE75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Scrutinizing Safety Claims: </a:t>
            </a:r>
            <a:r>
              <a:rPr lang="en-US" dirty="0">
                <a:solidFill>
                  <a:schemeClr val="accent6"/>
                </a:solidFill>
              </a:rPr>
              <a:t>Beyond "Non-Flammable" Labels</a:t>
            </a:r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DA0B87A1-4FE4-D079-A168-D6D6B3C49DEC}"/>
              </a:ext>
            </a:extLst>
          </p:cNvPr>
          <p:cNvSpPr/>
          <p:nvPr/>
        </p:nvSpPr>
        <p:spPr>
          <a:xfrm>
            <a:off x="907926" y="973997"/>
            <a:ext cx="7406640" cy="18679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4B5563"/>
                </a:solidFill>
                <a:ea typeface="Inter" pitchFamily="34" charset="-122"/>
                <a:cs typeface="Inter" pitchFamily="34" charset="-120"/>
              </a:rPr>
              <a:t>Not all safety data is created equal—context and methodology are critical.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106826-CA69-AC2F-2D89-3BCE890F2F51}"/>
              </a:ext>
            </a:extLst>
          </p:cNvPr>
          <p:cNvGrpSpPr/>
          <p:nvPr/>
        </p:nvGrpSpPr>
        <p:grpSpPr>
          <a:xfrm>
            <a:off x="620546" y="4836646"/>
            <a:ext cx="10950908" cy="742790"/>
            <a:chOff x="707366" y="4836646"/>
            <a:chExt cx="10950908" cy="742790"/>
          </a:xfrm>
        </p:grpSpPr>
        <p:pic>
          <p:nvPicPr>
            <p:cNvPr id="16" name="Image 13" descr="preencoded.png">
              <a:extLst>
                <a:ext uri="{FF2B5EF4-FFF2-40B4-BE49-F238E27FC236}">
                  <a16:creationId xmlns:a16="http://schemas.microsoft.com/office/drawing/2014/main" id="{7A8BCC01-1AE1-A2F6-5046-29414750A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7366" y="4836646"/>
              <a:ext cx="10950908" cy="742790"/>
            </a:xfrm>
            <a:prstGeom prst="rect">
              <a:avLst/>
            </a:prstGeom>
          </p:spPr>
        </p:pic>
        <p:sp>
          <p:nvSpPr>
            <p:cNvPr id="31" name="Text 14">
              <a:extLst>
                <a:ext uri="{FF2B5EF4-FFF2-40B4-BE49-F238E27FC236}">
                  <a16:creationId xmlns:a16="http://schemas.microsoft.com/office/drawing/2014/main" id="{2B34B37D-977E-C9CD-4EF1-7541BFE58ECC}"/>
                </a:ext>
              </a:extLst>
            </p:cNvPr>
            <p:cNvSpPr/>
            <p:nvPr/>
          </p:nvSpPr>
          <p:spPr>
            <a:xfrm>
              <a:off x="1153825" y="4982445"/>
              <a:ext cx="10470771" cy="524791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b="1" i="1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Scientific Caution:</a:t>
              </a:r>
              <a:r>
                <a:rPr lang="en-US" i="1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 Be wary of absolute terms like "fireproof" or "intrinsically safe." Safety is a function of design, chemistry, and rigorous testing conditions.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9C17C78-14C9-B50E-87B2-BE07BD096EE9}"/>
              </a:ext>
            </a:extLst>
          </p:cNvPr>
          <p:cNvGrpSpPr/>
          <p:nvPr/>
        </p:nvGrpSpPr>
        <p:grpSpPr>
          <a:xfrm>
            <a:off x="858215" y="1914460"/>
            <a:ext cx="10475571" cy="1993949"/>
            <a:chOff x="858208" y="1914460"/>
            <a:chExt cx="10475571" cy="1993949"/>
          </a:xfrm>
        </p:grpSpPr>
        <p:pic>
          <p:nvPicPr>
            <p:cNvPr id="34" name="Image 4" descr="preencoded.png">
              <a:extLst>
                <a:ext uri="{FF2B5EF4-FFF2-40B4-BE49-F238E27FC236}">
                  <a16:creationId xmlns:a16="http://schemas.microsoft.com/office/drawing/2014/main" id="{55C70D89-BA8F-2328-BCAC-00899F441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208" y="3393302"/>
              <a:ext cx="114939" cy="134095"/>
            </a:xfrm>
            <a:prstGeom prst="rect">
              <a:avLst/>
            </a:prstGeom>
          </p:spPr>
        </p:pic>
        <p:pic>
          <p:nvPicPr>
            <p:cNvPr id="35" name="Image 5" descr="preencoded.png">
              <a:extLst>
                <a:ext uri="{FF2B5EF4-FFF2-40B4-BE49-F238E27FC236}">
                  <a16:creationId xmlns:a16="http://schemas.microsoft.com/office/drawing/2014/main" id="{AB5CABC2-A2A7-1579-3729-84332E737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208" y="3638504"/>
              <a:ext cx="114939" cy="134095"/>
            </a:xfrm>
            <a:prstGeom prst="rect">
              <a:avLst/>
            </a:prstGeom>
          </p:spPr>
        </p:pic>
        <p:pic>
          <p:nvPicPr>
            <p:cNvPr id="38" name="Image 8" descr="preencoded.png">
              <a:extLst>
                <a:ext uri="{FF2B5EF4-FFF2-40B4-BE49-F238E27FC236}">
                  <a16:creationId xmlns:a16="http://schemas.microsoft.com/office/drawing/2014/main" id="{335540A7-4C5D-B097-77B4-8801E9AA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4275" y="3418125"/>
              <a:ext cx="114939" cy="134095"/>
            </a:xfrm>
            <a:prstGeom prst="rect">
              <a:avLst/>
            </a:prstGeom>
          </p:spPr>
        </p:pic>
        <p:pic>
          <p:nvPicPr>
            <p:cNvPr id="39" name="Image 9" descr="preencoded.png">
              <a:extLst>
                <a:ext uri="{FF2B5EF4-FFF2-40B4-BE49-F238E27FC236}">
                  <a16:creationId xmlns:a16="http://schemas.microsoft.com/office/drawing/2014/main" id="{1D6D091B-9465-3A5C-B967-D75231165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4275" y="3663327"/>
              <a:ext cx="114939" cy="134095"/>
            </a:xfrm>
            <a:prstGeom prst="rect">
              <a:avLst/>
            </a:prstGeom>
          </p:spPr>
        </p:pic>
        <p:pic>
          <p:nvPicPr>
            <p:cNvPr id="42" name="Image 12" descr="preencoded.png">
              <a:extLst>
                <a:ext uri="{FF2B5EF4-FFF2-40B4-BE49-F238E27FC236}">
                  <a16:creationId xmlns:a16="http://schemas.microsoft.com/office/drawing/2014/main" id="{B04C1BED-1667-310D-C265-C6DB1A431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5560" y="3347703"/>
              <a:ext cx="114939" cy="134095"/>
            </a:xfrm>
            <a:prstGeom prst="rect">
              <a:avLst/>
            </a:prstGeom>
          </p:spPr>
        </p:pic>
        <p:pic>
          <p:nvPicPr>
            <p:cNvPr id="43" name="Image 13" descr="preencoded.png">
              <a:extLst>
                <a:ext uri="{FF2B5EF4-FFF2-40B4-BE49-F238E27FC236}">
                  <a16:creationId xmlns:a16="http://schemas.microsoft.com/office/drawing/2014/main" id="{80BD0D6C-104F-334D-CB98-6BA69DC6A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5560" y="3592905"/>
              <a:ext cx="114939" cy="134095"/>
            </a:xfrm>
            <a:prstGeom prst="rect">
              <a:avLst/>
            </a:prstGeom>
          </p:spPr>
        </p:pic>
        <p:sp>
          <p:nvSpPr>
            <p:cNvPr id="46" name="Text 2">
              <a:extLst>
                <a:ext uri="{FF2B5EF4-FFF2-40B4-BE49-F238E27FC236}">
                  <a16:creationId xmlns:a16="http://schemas.microsoft.com/office/drawing/2014/main" id="{997A3172-22F6-248D-CC3C-58289225ED85}"/>
                </a:ext>
              </a:extLst>
            </p:cNvPr>
            <p:cNvSpPr/>
            <p:nvPr/>
          </p:nvSpPr>
          <p:spPr>
            <a:xfrm>
              <a:off x="858208" y="1914460"/>
              <a:ext cx="3017520" cy="21455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buNone/>
              </a:pPr>
              <a:r>
                <a:rPr lang="en-US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Specific Testing Conditions</a:t>
              </a:r>
              <a:endParaRPr lang="en-US" dirty="0"/>
            </a:p>
          </p:txBody>
        </p:sp>
        <p:sp>
          <p:nvSpPr>
            <p:cNvPr id="47" name="Text 3">
              <a:extLst>
                <a:ext uri="{FF2B5EF4-FFF2-40B4-BE49-F238E27FC236}">
                  <a16:creationId xmlns:a16="http://schemas.microsoft.com/office/drawing/2014/main" id="{26315F22-1F58-F8ED-FD02-BC304A8BEC73}"/>
                </a:ext>
              </a:extLst>
            </p:cNvPr>
            <p:cNvSpPr/>
            <p:nvPr/>
          </p:nvSpPr>
          <p:spPr>
            <a:xfrm>
              <a:off x="858208" y="2251613"/>
              <a:ext cx="3001453" cy="990387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buNone/>
              </a:pPr>
              <a:r>
                <a:rPr lang="en-US" sz="1600" dirty="0">
                  <a:solidFill>
                    <a:srgbClr val="555555"/>
                  </a:solidFill>
                  <a:ea typeface="Inter" pitchFamily="34" charset="-122"/>
                  <a:cs typeface="Inter" pitchFamily="34" charset="-120"/>
                </a:rPr>
                <a:t>Evaluate the environment of the claim. Was the material tested in isolation or within a high-energy density environment?</a:t>
              </a:r>
              <a:endParaRPr lang="en-US" sz="1600" dirty="0"/>
            </a:p>
          </p:txBody>
        </p:sp>
        <p:sp>
          <p:nvSpPr>
            <p:cNvPr id="50" name="Text 6">
              <a:extLst>
                <a:ext uri="{FF2B5EF4-FFF2-40B4-BE49-F238E27FC236}">
                  <a16:creationId xmlns:a16="http://schemas.microsoft.com/office/drawing/2014/main" id="{BE06ED4B-5358-8097-2BA1-49A6DC9621A5}"/>
                </a:ext>
              </a:extLst>
            </p:cNvPr>
            <p:cNvSpPr/>
            <p:nvPr/>
          </p:nvSpPr>
          <p:spPr>
            <a:xfrm>
              <a:off x="4595267" y="1916974"/>
              <a:ext cx="2560320" cy="21455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buNone/>
              </a:pPr>
              <a:r>
                <a:rPr lang="en-US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Standardized Protocols</a:t>
              </a:r>
              <a:endParaRPr lang="en-US" dirty="0"/>
            </a:p>
          </p:txBody>
        </p:sp>
        <p:sp>
          <p:nvSpPr>
            <p:cNvPr id="51" name="Text 7">
              <a:extLst>
                <a:ext uri="{FF2B5EF4-FFF2-40B4-BE49-F238E27FC236}">
                  <a16:creationId xmlns:a16="http://schemas.microsoft.com/office/drawing/2014/main" id="{E6AFF269-4D70-B667-0021-BBAEEA148E15}"/>
                </a:ext>
              </a:extLst>
            </p:cNvPr>
            <p:cNvSpPr/>
            <p:nvPr/>
          </p:nvSpPr>
          <p:spPr>
            <a:xfrm>
              <a:off x="4593292" y="2384042"/>
              <a:ext cx="3001453" cy="74279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buNone/>
              </a:pPr>
              <a:r>
                <a:rPr lang="en-US" sz="1600" dirty="0">
                  <a:solidFill>
                    <a:srgbClr val="555555"/>
                  </a:solidFill>
                  <a:ea typeface="Inter" pitchFamily="34" charset="-122"/>
                  <a:cs typeface="Inter" pitchFamily="34" charset="-120"/>
                </a:rPr>
                <a:t>Claims must be backed by recognized industry standards (e.g., UL, IEC) rather than proprietary internal methods.</a:t>
              </a:r>
              <a:endParaRPr lang="en-US" sz="1600" dirty="0"/>
            </a:p>
          </p:txBody>
        </p:sp>
        <p:sp>
          <p:nvSpPr>
            <p:cNvPr id="54" name="Text 10">
              <a:extLst>
                <a:ext uri="{FF2B5EF4-FFF2-40B4-BE49-F238E27FC236}">
                  <a16:creationId xmlns:a16="http://schemas.microsoft.com/office/drawing/2014/main" id="{51D15BDF-4F7A-EB37-5010-29D99A75381F}"/>
                </a:ext>
              </a:extLst>
            </p:cNvPr>
            <p:cNvSpPr/>
            <p:nvPr/>
          </p:nvSpPr>
          <p:spPr>
            <a:xfrm>
              <a:off x="8332326" y="1914460"/>
              <a:ext cx="2560320" cy="21455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buNone/>
              </a:pPr>
              <a:r>
                <a:rPr lang="en-US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Full-Cell Performance</a:t>
              </a:r>
              <a:endParaRPr lang="en-US" dirty="0"/>
            </a:p>
          </p:txBody>
        </p:sp>
        <p:sp>
          <p:nvSpPr>
            <p:cNvPr id="55" name="Text 11">
              <a:extLst>
                <a:ext uri="{FF2B5EF4-FFF2-40B4-BE49-F238E27FC236}">
                  <a16:creationId xmlns:a16="http://schemas.microsoft.com/office/drawing/2014/main" id="{2E6EACB5-7D93-776A-ADE6-536BDE07D59E}"/>
                </a:ext>
              </a:extLst>
            </p:cNvPr>
            <p:cNvSpPr/>
            <p:nvPr/>
          </p:nvSpPr>
          <p:spPr>
            <a:xfrm>
              <a:off x="8332326" y="2251613"/>
              <a:ext cx="3001453" cy="990387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buNone/>
              </a:pPr>
              <a:r>
                <a:rPr lang="en-US" sz="1600" dirty="0">
                  <a:solidFill>
                    <a:srgbClr val="555555"/>
                  </a:solidFill>
                  <a:ea typeface="Inter" pitchFamily="34" charset="-122"/>
                  <a:cs typeface="Inter" pitchFamily="34" charset="-120"/>
                </a:rPr>
                <a:t>Verify that "stable" components do not introduce new failure modes (e.g., gas generation) when integrated into a complete cell.</a:t>
              </a:r>
              <a:endParaRPr lang="en-US" sz="1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116EF2-6078-40C6-0B0B-52CCA16F55CD}"/>
                </a:ext>
              </a:extLst>
            </p:cNvPr>
            <p:cNvSpPr txBox="1"/>
            <p:nvPr/>
          </p:nvSpPr>
          <p:spPr>
            <a:xfrm>
              <a:off x="951610" y="3282314"/>
              <a:ext cx="20703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777777"/>
                  </a:solidFill>
                  <a:ea typeface="Inter" pitchFamily="34" charset="-122"/>
                  <a:cs typeface="Inter" pitchFamily="34" charset="-120"/>
                </a:rPr>
                <a:t> Temperature ranges</a:t>
              </a:r>
            </a:p>
            <a:p>
              <a:r>
                <a:rPr lang="en-US" sz="1600" b="1" dirty="0">
                  <a:solidFill>
                    <a:srgbClr val="777777"/>
                  </a:solidFill>
                  <a:ea typeface="Inter" pitchFamily="34" charset="-122"/>
                  <a:cs typeface="Inter" pitchFamily="34" charset="-120"/>
                </a:rPr>
                <a:t> Pressure variables</a:t>
              </a:r>
              <a:endParaRPr lang="en-US" sz="1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A1BA10-2A7C-806E-F488-CE4FC917FCEE}"/>
                </a:ext>
              </a:extLst>
            </p:cNvPr>
            <p:cNvSpPr txBox="1"/>
            <p:nvPr/>
          </p:nvSpPr>
          <p:spPr>
            <a:xfrm>
              <a:off x="4687509" y="3323634"/>
              <a:ext cx="20585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777777"/>
                  </a:solidFill>
                  <a:ea typeface="Inter" pitchFamily="34" charset="-122"/>
                  <a:cs typeface="Inter" pitchFamily="34" charset="-120"/>
                </a:rPr>
                <a:t> Repeatable metrics</a:t>
              </a:r>
            </a:p>
            <a:p>
              <a:r>
                <a:rPr lang="en-US" sz="1600" b="1" dirty="0">
                  <a:solidFill>
                    <a:srgbClr val="777777"/>
                  </a:solidFill>
                  <a:ea typeface="Inter" pitchFamily="34" charset="-122"/>
                  <a:cs typeface="Inter" pitchFamily="34" charset="-120"/>
                </a:rPr>
                <a:t> Peer-reviewed data</a:t>
              </a:r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257C4D-7910-8662-74A9-6F675652FEDD}"/>
                </a:ext>
              </a:extLst>
            </p:cNvPr>
            <p:cNvSpPr txBox="1"/>
            <p:nvPr/>
          </p:nvSpPr>
          <p:spPr>
            <a:xfrm>
              <a:off x="8473029" y="3244453"/>
              <a:ext cx="19824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777777"/>
                  </a:solidFill>
                  <a:ea typeface="Inter" pitchFamily="34" charset="-122"/>
                  <a:cs typeface="Inter" pitchFamily="34" charset="-120"/>
                </a:rPr>
                <a:t> System interaction</a:t>
              </a:r>
            </a:p>
            <a:p>
              <a:r>
                <a:rPr lang="en-US" sz="1600" b="1" dirty="0">
                  <a:solidFill>
                    <a:srgbClr val="777777"/>
                  </a:solidFill>
                  <a:ea typeface="Inter" pitchFamily="34" charset="-122"/>
                  <a:cs typeface="Inter" pitchFamily="34" charset="-120"/>
                </a:rPr>
                <a:t> Real-world cycling</a:t>
              </a:r>
              <a:endParaRPr lang="en-US" sz="1600" dirty="0"/>
            </a:p>
          </p:txBody>
        </p:sp>
      </p:grpSp>
      <p:pic>
        <p:nvPicPr>
          <p:cNvPr id="3" name="Graphic 2" descr="Exclamation mark with solid fill">
            <a:extLst>
              <a:ext uri="{FF2B5EF4-FFF2-40B4-BE49-F238E27FC236}">
                <a16:creationId xmlns:a16="http://schemas.microsoft.com/office/drawing/2014/main" id="{C23D6393-691F-847D-3DCF-0D3501254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702" y="4911955"/>
            <a:ext cx="619963" cy="61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50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32FC6-168D-4CC6-E262-69B5028C6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31" descr="A collection of circles in various sizes and patterns">
            <a:extLst>
              <a:ext uri="{FF2B5EF4-FFF2-40B4-BE49-F238E27FC236}">
                <a16:creationId xmlns:a16="http://schemas.microsoft.com/office/drawing/2014/main" id="{639BC1DB-423C-5D54-A406-15E2F98BA07F}"/>
              </a:ext>
            </a:extLst>
          </p:cNvPr>
          <p:cNvGrpSpPr/>
          <p:nvPr/>
        </p:nvGrpSpPr>
        <p:grpSpPr>
          <a:xfrm>
            <a:off x="10124496" y="451661"/>
            <a:ext cx="1705336" cy="1705337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7DF726-E94C-16E3-D224-10A118C7473F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D236E29-6B8B-3799-8E5B-24354A31AC3B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E05A15B-6A2E-BE16-CBDF-C95B63F4DF0F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367EB2F-1C68-A561-36F6-206EBA1D319D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40087ED-D834-C1F1-D91A-CDBACF432C27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768E95B-4055-B4B7-4FA2-3419F2889A55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FE579B3-7CD1-628F-AB6C-49411A7EADC0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33F2E9-49E5-5A53-CD3F-450C8A7B3C66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40E3382-7958-6810-23D3-16C3AE0DF30C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EB46186-522B-C4C5-875A-3DF0C0BCC970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9BF16D2-C401-E20F-2C60-BB9198BF620F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6CE3085-5EEF-2396-C3FC-2AB1810E1B34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E88DE55-48D0-F0EE-F3CD-C9C192293910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7122FEB-71DC-FF7F-0204-94F0040A415E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F8D5A13-E3C9-A68E-A539-7941033C131C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AB42785-0690-EA4E-3F69-934BB41C31DB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24019F1-3E31-D174-3A7A-FE3A2CFD85A1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02CFA0C-927A-681E-F999-EA4D6ACE9703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8B59C66-A42E-756A-3CE2-24E19D90C09F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0200CBD-47BA-336A-D182-BFF53F727977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70597EA-054D-9936-441A-90C9E7930B09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FC225CF-DD6A-26E8-45A7-8D489DC6B8CA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2A4A9C4-2FC4-8354-FD6B-E14E57D9EA5F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C2F2563-A330-7E84-E1DA-D6F081A14FFF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aphic 31" descr="A collection of circles in various sizes and patterns">
            <a:extLst>
              <a:ext uri="{FF2B5EF4-FFF2-40B4-BE49-F238E27FC236}">
                <a16:creationId xmlns:a16="http://schemas.microsoft.com/office/drawing/2014/main" id="{3703343B-E5C2-918C-87D4-59B4331A94AC}"/>
              </a:ext>
            </a:extLst>
          </p:cNvPr>
          <p:cNvGrpSpPr/>
          <p:nvPr/>
        </p:nvGrpSpPr>
        <p:grpSpPr>
          <a:xfrm>
            <a:off x="7969405" y="2011380"/>
            <a:ext cx="3099903" cy="3099904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8894C26-2746-DA90-9F11-CEFC4F07B327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5206EE9-BC24-3074-59B4-AC9D3C58D2FD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9EB3E62-79F8-EA8B-3893-657CE7D94366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45745CB-661A-74EC-BE11-915E89E9AB85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2AF5314-664F-C1FE-EA42-097A563B356A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AC34413-0934-423B-50DA-577B06741A71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0FEDE23-97C0-F67E-21B6-85615891BB2C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10F1F86-7CED-631A-946C-7E5C2C7F8E94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C9EDD8F-47F4-8FE4-0C6B-037B7ED49313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3CE7AF6-2E6F-F609-0190-35B908F8397C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0A29FDB-ECC1-EE07-4DC3-EAA58170B097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34B5836-9210-8EB4-2A1D-DCD1DBC283AC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5D7E96-246D-58A0-9AC5-A859F4A41EF4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4DF7A25-6F3E-795B-C601-0A86B09B0F37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C5CABC9-5146-DF20-3C66-0A3C7D3A3592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A2A5FDD-E0A0-A108-7CA5-7E869EE0B920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546F74F-D9CD-1112-D07B-E39765454EBA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3C5396B-9AA3-5636-1781-BE42E5480914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6AD944D-A3C3-DB69-87B5-220ED6D38A46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DED6EB7-EFBE-EB2B-A345-92D4C3F5C66E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2B976B5-1276-3B6C-B81D-54C533458FE8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2E4DDE22-6B42-B64D-168A-38F8F2398FD1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9595FFBD-D5AD-AAE0-0258-E077E8F42CD3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DA977CA5-4588-ACC0-4094-31B01BFEFA13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28" name="Graphic 31" descr="A collection of circles in various sizes and patterns">
            <a:extLst>
              <a:ext uri="{FF2B5EF4-FFF2-40B4-BE49-F238E27FC236}">
                <a16:creationId xmlns:a16="http://schemas.microsoft.com/office/drawing/2014/main" id="{7827C9B5-FC01-F58E-3FB1-D0A78A1DC41F}"/>
              </a:ext>
            </a:extLst>
          </p:cNvPr>
          <p:cNvGrpSpPr/>
          <p:nvPr/>
        </p:nvGrpSpPr>
        <p:grpSpPr>
          <a:xfrm>
            <a:off x="8295640" y="3396520"/>
            <a:ext cx="5504825" cy="5504827"/>
            <a:chOff x="8337482" y="-3050017"/>
            <a:chExt cx="1714499" cy="1714500"/>
          </a:xfrm>
          <a:solidFill>
            <a:srgbClr val="8FC83F"/>
          </a:solidFill>
        </p:grpSpPr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0E061D8E-06FD-0047-1BC4-6F1FC1B0C812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BBFCF2AA-E69B-A072-BFA2-5DF81E7C5AB0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D9FE07D0-69DB-CAFF-7886-B95F07FE3A95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79694FE8-5134-3AC7-BF61-60C791B84B27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7F3B2F8C-FA18-36ED-0FBA-3686493D558F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96986183-4E29-6608-2280-0506FAC965CB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5DCC3546-B959-10AE-E80A-B8089C8F1631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A7A6BDB5-086B-4EB2-2BFC-58CEBB73F232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4C6608F1-C47D-50D8-9EE1-21408723441A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130B1E8F-0868-8E3A-E57C-E1D1A0837B83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CEF73308-4C8B-9373-1511-48D02189683B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EDE1BB71-29E9-DF8C-52EE-00508F26E7C0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D5236B2E-2EE2-562D-53EC-BE335B58B3DA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6CB1559B-A92C-F1CE-8301-8358F20CA58D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73D02556-7E36-E34B-FDA6-09A6664890BC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0FC98613-E5EA-08A4-873C-9ABA462B4EFC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10FD583E-E624-342A-FACA-2B559EBAC9D3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42866044-C351-541D-94D1-82EAB0F84CD1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E243F1FF-463A-3C91-811D-3FB3DC1F8E83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77E6EF50-97EF-6032-D363-C999C887033C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07116A40-D944-8AE0-0084-BD831EFCABE3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889CD262-F20D-A3A6-09E9-32039BF2624D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309F00A4-428A-F4CA-E5A9-381099678D93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63C191F3-9130-D053-311D-2A6F29549958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3" name="Graphic 31" descr="A collection of circles in various sizes and patterns">
            <a:extLst>
              <a:ext uri="{FF2B5EF4-FFF2-40B4-BE49-F238E27FC236}">
                <a16:creationId xmlns:a16="http://schemas.microsoft.com/office/drawing/2014/main" id="{B2E9E669-BBE3-225D-2693-DBB96DA7656B}"/>
              </a:ext>
            </a:extLst>
          </p:cNvPr>
          <p:cNvGrpSpPr/>
          <p:nvPr/>
        </p:nvGrpSpPr>
        <p:grpSpPr>
          <a:xfrm>
            <a:off x="8726141" y="-977597"/>
            <a:ext cx="2383424" cy="2383425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08E52246-164D-55EA-0444-E54985BB8788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1D519862-DAD9-B470-32CE-41F6732F193F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798F9F75-4884-A549-F991-EDDD10B578B9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76013E28-7143-0D03-CD52-6BFD421CEF30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28C51C9B-7770-F0A0-FA31-0438112856D1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3C441165-50EF-1819-0914-FE03328CA8FA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5D391B4C-5381-07F3-11C8-54768C9523D8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98D953DB-6A46-11E1-EA37-19910A36B541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39491A1F-68EF-9F36-B09B-28FECB8A790D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67EBEB34-5249-7EAD-C508-37E2DCD86E29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C4D18544-1C8C-644F-6DAF-AC7A6A13A03F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2E5F43DF-E8A0-1881-F404-007869EF39C2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6BF09099-D894-1EF9-29DF-A1F85C10553A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FD12B3D2-7567-6ECC-60E2-CA292C30D949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7CCE0AB5-4170-FE94-034C-9ADE0064229D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CA1998BC-E1E8-D6E6-C436-2DE5BEF24050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34626023-9C34-8A2D-533E-43708F5EA5EC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8640D8CA-5807-396D-D302-E56D189CFA03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09933BA1-85AE-A433-1723-7989ADE1CF71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A42A11EA-5641-FA67-8BAC-5095729689FB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F1F7191A-F57A-B0F6-5588-6C9209CECCC9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E6BA4B4D-593C-2CFB-0B67-7D117784E04E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BEB530C2-8C08-D793-0FC0-9F62B109A716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FED337BD-51D8-6EB8-24DA-09F80D65A5D7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25" name="Freeform: Shape 1024">
            <a:extLst>
              <a:ext uri="{FF2B5EF4-FFF2-40B4-BE49-F238E27FC236}">
                <a16:creationId xmlns:a16="http://schemas.microsoft.com/office/drawing/2014/main" id="{3B788BB0-2AF1-622D-F58F-85881E0E0BFF}"/>
              </a:ext>
            </a:extLst>
          </p:cNvPr>
          <p:cNvSpPr/>
          <p:nvPr/>
        </p:nvSpPr>
        <p:spPr>
          <a:xfrm>
            <a:off x="10297655" y="-1583167"/>
            <a:ext cx="285740" cy="285750"/>
          </a:xfrm>
          <a:custGeom>
            <a:avLst/>
            <a:gdLst>
              <a:gd name="connsiteX0" fmla="*/ 147485 w 285740"/>
              <a:gd name="connsiteY0" fmla="*/ 285750 h 285750"/>
              <a:gd name="connsiteX1" fmla="*/ 138255 w 285740"/>
              <a:gd name="connsiteY1" fmla="*/ 285750 h 285750"/>
              <a:gd name="connsiteX2" fmla="*/ 0 w 285740"/>
              <a:gd name="connsiteY2" fmla="*/ 147485 h 285750"/>
              <a:gd name="connsiteX3" fmla="*/ 0 w 285740"/>
              <a:gd name="connsiteY3" fmla="*/ 138256 h 285750"/>
              <a:gd name="connsiteX4" fmla="*/ 138255 w 285740"/>
              <a:gd name="connsiteY4" fmla="*/ 0 h 285750"/>
              <a:gd name="connsiteX5" fmla="*/ 147485 w 285740"/>
              <a:gd name="connsiteY5" fmla="*/ 0 h 285750"/>
              <a:gd name="connsiteX6" fmla="*/ 285740 w 285740"/>
              <a:gd name="connsiteY6" fmla="*/ 138256 h 285750"/>
              <a:gd name="connsiteX7" fmla="*/ 285740 w 285740"/>
              <a:gd name="connsiteY7" fmla="*/ 147485 h 285750"/>
              <a:gd name="connsiteX8" fmla="*/ 147485 w 285740"/>
              <a:gd name="connsiteY8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740" h="285750">
                <a:moveTo>
                  <a:pt x="147485" y="285750"/>
                </a:moveTo>
                <a:lnTo>
                  <a:pt x="138255" y="285750"/>
                </a:lnTo>
                <a:cubicBezTo>
                  <a:pt x="61893" y="285750"/>
                  <a:pt x="0" y="223847"/>
                  <a:pt x="0" y="147485"/>
                </a:cubicBezTo>
                <a:lnTo>
                  <a:pt x="0" y="138256"/>
                </a:lnTo>
                <a:cubicBezTo>
                  <a:pt x="0" y="61893"/>
                  <a:pt x="61903" y="0"/>
                  <a:pt x="138255" y="0"/>
                </a:cubicBezTo>
                <a:lnTo>
                  <a:pt x="147485" y="0"/>
                </a:lnTo>
                <a:cubicBezTo>
                  <a:pt x="223847" y="0"/>
                  <a:pt x="285740" y="61903"/>
                  <a:pt x="285740" y="138256"/>
                </a:cubicBezTo>
                <a:lnTo>
                  <a:pt x="285740" y="147485"/>
                </a:lnTo>
                <a:cubicBezTo>
                  <a:pt x="285740" y="223847"/>
                  <a:pt x="223838" y="285750"/>
                  <a:pt x="147485" y="285750"/>
                </a:cubicBezTo>
                <a:close/>
              </a:path>
            </a:pathLst>
          </a:custGeom>
          <a:solidFill>
            <a:srgbClr val="E6E6E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58F390-A7D7-94F4-95BE-94BB68F79D1F}"/>
              </a:ext>
            </a:extLst>
          </p:cNvPr>
          <p:cNvSpPr txBox="1">
            <a:spLocks/>
          </p:cNvSpPr>
          <p:nvPr/>
        </p:nvSpPr>
        <p:spPr>
          <a:xfrm>
            <a:off x="764092" y="1023019"/>
            <a:ext cx="6455578" cy="67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38"/>
                </a:solidFill>
                <a:latin typeface="Montserrat" panose="00000500000000000000" pitchFamily="2" charset="0"/>
              </a:rPr>
              <a:t>AGENDA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8A914FA-7167-0B7C-C56B-C4FF1AC0B4D2}"/>
              </a:ext>
            </a:extLst>
          </p:cNvPr>
          <p:cNvSpPr txBox="1">
            <a:spLocks/>
          </p:cNvSpPr>
          <p:nvPr/>
        </p:nvSpPr>
        <p:spPr>
          <a:xfrm>
            <a:off x="888992" y="684145"/>
            <a:ext cx="3529816" cy="331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ple Symbols" panose="02000000000000000000" pitchFamily="2" charset="-79"/>
              <a:buChar char="⎼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ACCF"/>
              </a:buClr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AB17"/>
                </a:solidFill>
                <a:latin typeface="Montserrat" panose="00000500000000000000" pitchFamily="2" charset="0"/>
              </a:rPr>
              <a:t>JUNE 2, 2026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FFAB17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5D8752-16BC-E53E-21E8-A537F8451997}"/>
              </a:ext>
            </a:extLst>
          </p:cNvPr>
          <p:cNvSpPr txBox="1">
            <a:spLocks/>
          </p:cNvSpPr>
          <p:nvPr/>
        </p:nvSpPr>
        <p:spPr>
          <a:xfrm>
            <a:off x="764091" y="1754546"/>
            <a:ext cx="7110667" cy="416591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ntserrat" panose="00000500000000000000" pitchFamily="2" charset="0"/>
              </a:rPr>
              <a:t>Introduction to Thermal Runaway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ntserrat" panose="00000500000000000000" pitchFamily="2" charset="0"/>
              </a:rPr>
              <a:t>Battery Components and Materials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Thermal Runaway Mechanism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Initiation Methods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Critical evaluation of “Safe” Chemistries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Scaling Up Safety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Closing Remarks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161532-B301-5944-C6B5-D50F9C5C1C23}"/>
              </a:ext>
            </a:extLst>
          </p:cNvPr>
          <p:cNvCxnSpPr>
            <a:cxnSpLocks/>
          </p:cNvCxnSpPr>
          <p:nvPr/>
        </p:nvCxnSpPr>
        <p:spPr>
          <a:xfrm flipH="1">
            <a:off x="0" y="1343462"/>
            <a:ext cx="640080" cy="0"/>
          </a:xfrm>
          <a:prstGeom prst="line">
            <a:avLst/>
          </a:prstGeom>
          <a:ln w="19050">
            <a:solidFill>
              <a:srgbClr val="0568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96F00CC-6AAC-E0C6-FF11-473EE2593B38}"/>
              </a:ext>
            </a:extLst>
          </p:cNvPr>
          <p:cNvSpPr/>
          <p:nvPr/>
        </p:nvSpPr>
        <p:spPr>
          <a:xfrm>
            <a:off x="581212" y="1251846"/>
            <a:ext cx="182880" cy="182880"/>
          </a:xfrm>
          <a:prstGeom prst="ellipse">
            <a:avLst/>
          </a:prstGeom>
          <a:solidFill>
            <a:srgbClr val="8FC8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15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7B7D8-4765-9401-C43A-9101D883F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31" descr="A collection of circles in various sizes and patterns">
            <a:extLst>
              <a:ext uri="{FF2B5EF4-FFF2-40B4-BE49-F238E27FC236}">
                <a16:creationId xmlns:a16="http://schemas.microsoft.com/office/drawing/2014/main" id="{9E0893DB-70C6-AD9B-B64D-593299E7645F}"/>
              </a:ext>
            </a:extLst>
          </p:cNvPr>
          <p:cNvGrpSpPr/>
          <p:nvPr/>
        </p:nvGrpSpPr>
        <p:grpSpPr>
          <a:xfrm>
            <a:off x="10124496" y="451661"/>
            <a:ext cx="1705336" cy="1705337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C1B023-148E-54E8-2A90-82DF9E54CF7D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F312BB9-1EDD-FB22-234D-06C98B682555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BAC59DE-B3AD-CCC8-DBE2-1150C489A673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35D630E-D6D1-A403-0FED-5619AEC0E386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6B72AD0-91B6-F01A-C119-5F5F0AC23F88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A808541-8E15-A6F0-A76D-472E24069748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0B567C1-AEB8-81A5-F09B-8BD6CAB477AE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FCF3D4A-963B-9F8F-14DC-42664FEBE3BB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6A0ACAF-F246-9778-6310-3EA5CBE3B1D4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78ED3F-8000-8516-3327-736EED486206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AA115BB-48C0-05BE-A772-C7AB61E315AD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54DBDF3-70D3-0425-F620-0C86830B1095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F29BCEC-9AA7-6538-27B9-EEA4E9F37830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A6CEB0-1F57-247C-3424-6E5B61F8FB5D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5AF405A-9E9E-E02E-DB79-5F7930449CAD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D24AA0F-18D5-C68A-B203-8404C543EFF7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B2CC1AC-C3DB-E89B-40CA-86809D380F32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497A36E-E901-E165-6EF2-14D79E354750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2FEF5F6-5F77-5717-FBD3-610207A4FD7D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25CBC53-68FF-2F30-810D-010A5F9E2E8F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0A1078A-8D00-49E1-2F3A-EE872D6A9560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E467F3B-197F-5EA7-B678-5A8D42432632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B2B7F3A-E6B7-AAE3-BF1F-0EF165B227C7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EC00AF4-7665-0761-C4D8-DC416A2BA4E0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aphic 31" descr="A collection of circles in various sizes and patterns">
            <a:extLst>
              <a:ext uri="{FF2B5EF4-FFF2-40B4-BE49-F238E27FC236}">
                <a16:creationId xmlns:a16="http://schemas.microsoft.com/office/drawing/2014/main" id="{6AF47AF8-7385-EA16-75E4-BB0F9219A1B2}"/>
              </a:ext>
            </a:extLst>
          </p:cNvPr>
          <p:cNvGrpSpPr/>
          <p:nvPr/>
        </p:nvGrpSpPr>
        <p:grpSpPr>
          <a:xfrm>
            <a:off x="7969405" y="2011380"/>
            <a:ext cx="3099903" cy="3099904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FFBF722-4C84-61BD-76B1-934D8A85E86E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4A92BB7-A4F0-A0C8-EE92-2DB0DD1048D8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EF553A9-1AF5-F478-1D6B-539E1E7BA2F7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873C39B-F480-CC34-B849-3F48F834F6D1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FDCAEAC-EA73-6BBE-AEE4-67E4E862D70C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283F606-96FA-292C-8700-7B9ED25DF7DA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B354F81-B023-7BE9-4BC8-DC2288DAF0EF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9D309A7-8A7C-AA78-7F0A-C19972F51C63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D244EA-3107-1630-E82D-80A39B1DD0DA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41C0A4A-5403-DE2A-A9C0-C2A22CE8D128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9ED2947-7D4D-14C1-926F-E8C6031AB621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0A5D674-CB7E-F5F9-D35F-8A4BB692E942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B25EAEC-6DB9-566E-AAB9-4F1D60AE7C47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866813F-C1C2-DCAC-8DFE-2EAA353BDF20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C8A67E9-FB62-2448-DA39-96DDF69F6D36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BB462EC-0007-157E-A3AE-3B11D5FC7652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DC05D4C-33E9-04F6-9090-6C7F8B492F3E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FFD3C85-08D5-8D47-15F0-15B7138DB05C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6311350-4603-816B-3413-A0BC41A9973C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F401616-E581-80B4-5E99-9E39AB414138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942F142-C317-BF94-B906-C71608EC995F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5775C62E-D36E-F0D2-0BAD-7F8B5B7EB16C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0908FA0F-9A79-4D18-011D-F0A22F8AFFC6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25921EF5-B9E0-D2F6-93D5-C6563F34C50F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28" name="Graphic 31" descr="A collection of circles in various sizes and patterns">
            <a:extLst>
              <a:ext uri="{FF2B5EF4-FFF2-40B4-BE49-F238E27FC236}">
                <a16:creationId xmlns:a16="http://schemas.microsoft.com/office/drawing/2014/main" id="{8E433720-E8EB-0EAA-14CB-681CCE55B674}"/>
              </a:ext>
            </a:extLst>
          </p:cNvPr>
          <p:cNvGrpSpPr/>
          <p:nvPr/>
        </p:nvGrpSpPr>
        <p:grpSpPr>
          <a:xfrm>
            <a:off x="8295640" y="3396520"/>
            <a:ext cx="5504825" cy="5504827"/>
            <a:chOff x="8337482" y="-3050017"/>
            <a:chExt cx="1714499" cy="1714500"/>
          </a:xfrm>
          <a:solidFill>
            <a:srgbClr val="8FC83F"/>
          </a:solidFill>
        </p:grpSpPr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FF4A7F19-0DD8-662A-3239-6BFB2ADE79C1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92BC003F-122F-C618-1BC6-75DC9745EF35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603EAB20-872D-E54B-EC20-5791CAE86822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1035FCF7-0710-7325-19D9-BCAFAE5149C6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04E8D0B6-70DC-E58B-4448-DFBD5F9856C3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B3A5E46D-6F47-2BB2-27B4-D63DAB2EA242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6637C2F9-4788-3C33-A78C-740627CAE566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BD6AD1D4-A737-D802-AB2E-52A67121220E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E8FD2452-4922-24CC-4C04-2FFB45020096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370AA440-B099-54D4-F824-0B80FD61E803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E871A86D-28ED-D23A-C5DA-2B44256D8B8A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C7CAD598-7D68-1F09-68CB-7D6833DAE087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B2A93E57-9F1A-45AC-57FF-1074079E73F3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2E61F700-A9E6-DD4C-5F50-C115E4D880EC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E14FBCF1-AAD0-1F40-4A4F-F954CB16AA12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811EF2E0-84E1-B3AD-9482-2FC7C93058F7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B037759F-8227-4C54-C755-7D6EF34580CB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F066FBEF-C052-DEFC-FF0F-A21C9E2EA4ED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9FF91898-6C9F-6676-B9CD-53230399067C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7C2D8E97-F90A-3D93-7271-9EEFD9EB6A63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8FC5C96F-6C40-A069-5693-29DEC42FEA93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94B34C60-7A93-4BE6-D407-92564BD73603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B2E7040F-A45B-264B-3C41-111D9E9BC9E0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3F11B11F-872F-1393-28D7-FBEAEA689656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3" name="Graphic 31" descr="A collection of circles in various sizes and patterns">
            <a:extLst>
              <a:ext uri="{FF2B5EF4-FFF2-40B4-BE49-F238E27FC236}">
                <a16:creationId xmlns:a16="http://schemas.microsoft.com/office/drawing/2014/main" id="{1C442EF3-6860-AC79-77AD-C3C18649EB91}"/>
              </a:ext>
            </a:extLst>
          </p:cNvPr>
          <p:cNvGrpSpPr/>
          <p:nvPr/>
        </p:nvGrpSpPr>
        <p:grpSpPr>
          <a:xfrm>
            <a:off x="8726141" y="-977597"/>
            <a:ext cx="2383424" cy="2383425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95EFC582-3669-721A-CA79-E31A4ADE90D0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C6EB8905-7314-11B5-A3DA-453ADDA5327B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A23CBF96-360C-5401-D617-D8BBB743181B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969AF5C2-EDAE-2D15-4508-8672274940F9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EDB23BE1-243C-13DF-2A89-BA5155B66360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C056E673-C836-D789-CE86-23EB87204ECB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A7C957CF-6432-D550-940E-2561ACDF18C2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A452BDB6-0411-7ED7-7316-3490E54FB1FA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3A50EDA0-A0EC-270A-19DF-F780266D98A3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1B669166-E3C7-DB6A-F7F3-34AB86639972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C9810607-72EF-E00F-ED4E-563332D28F50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1DF363D0-A1B2-7769-B1D2-8664B6BD06B2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244E5035-C977-2169-6B68-0192A83C7298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77F0FB57-1263-EBBF-3B72-57E0E3766949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31C96EBC-7F5F-EA2F-AF2D-724E209B190D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9C1F6C74-D784-A970-D633-F706BBDAA1B6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77BC9350-D388-90FC-ECB4-49E1D4ED2D18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FCC82BBD-7B17-6B27-9D9C-AD31F5B28FBF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E23FE5C1-DBD2-02C8-B8BC-FDA094B76D68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B6463478-3ED8-FFA1-9304-04E6C02CBB1A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F7CC2839-DBE9-9BEF-9E2F-4032793FF484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9FD4601E-4D4C-D352-B4EC-3D89A3ED03CB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3C184974-0E25-7BE4-E222-CC2EDB221365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43F51CEE-5309-9216-1E3D-3E9D023D0E36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25" name="Freeform: Shape 1024">
            <a:extLst>
              <a:ext uri="{FF2B5EF4-FFF2-40B4-BE49-F238E27FC236}">
                <a16:creationId xmlns:a16="http://schemas.microsoft.com/office/drawing/2014/main" id="{E288F817-84B6-E195-F556-2AF577A04538}"/>
              </a:ext>
            </a:extLst>
          </p:cNvPr>
          <p:cNvSpPr/>
          <p:nvPr/>
        </p:nvSpPr>
        <p:spPr>
          <a:xfrm>
            <a:off x="10297655" y="-1583167"/>
            <a:ext cx="285740" cy="285750"/>
          </a:xfrm>
          <a:custGeom>
            <a:avLst/>
            <a:gdLst>
              <a:gd name="connsiteX0" fmla="*/ 147485 w 285740"/>
              <a:gd name="connsiteY0" fmla="*/ 285750 h 285750"/>
              <a:gd name="connsiteX1" fmla="*/ 138255 w 285740"/>
              <a:gd name="connsiteY1" fmla="*/ 285750 h 285750"/>
              <a:gd name="connsiteX2" fmla="*/ 0 w 285740"/>
              <a:gd name="connsiteY2" fmla="*/ 147485 h 285750"/>
              <a:gd name="connsiteX3" fmla="*/ 0 w 285740"/>
              <a:gd name="connsiteY3" fmla="*/ 138256 h 285750"/>
              <a:gd name="connsiteX4" fmla="*/ 138255 w 285740"/>
              <a:gd name="connsiteY4" fmla="*/ 0 h 285750"/>
              <a:gd name="connsiteX5" fmla="*/ 147485 w 285740"/>
              <a:gd name="connsiteY5" fmla="*/ 0 h 285750"/>
              <a:gd name="connsiteX6" fmla="*/ 285740 w 285740"/>
              <a:gd name="connsiteY6" fmla="*/ 138256 h 285750"/>
              <a:gd name="connsiteX7" fmla="*/ 285740 w 285740"/>
              <a:gd name="connsiteY7" fmla="*/ 147485 h 285750"/>
              <a:gd name="connsiteX8" fmla="*/ 147485 w 285740"/>
              <a:gd name="connsiteY8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740" h="285750">
                <a:moveTo>
                  <a:pt x="147485" y="285750"/>
                </a:moveTo>
                <a:lnTo>
                  <a:pt x="138255" y="285750"/>
                </a:lnTo>
                <a:cubicBezTo>
                  <a:pt x="61893" y="285750"/>
                  <a:pt x="0" y="223847"/>
                  <a:pt x="0" y="147485"/>
                </a:cubicBezTo>
                <a:lnTo>
                  <a:pt x="0" y="138256"/>
                </a:lnTo>
                <a:cubicBezTo>
                  <a:pt x="0" y="61893"/>
                  <a:pt x="61903" y="0"/>
                  <a:pt x="138255" y="0"/>
                </a:cubicBezTo>
                <a:lnTo>
                  <a:pt x="147485" y="0"/>
                </a:lnTo>
                <a:cubicBezTo>
                  <a:pt x="223847" y="0"/>
                  <a:pt x="285740" y="61903"/>
                  <a:pt x="285740" y="138256"/>
                </a:cubicBezTo>
                <a:lnTo>
                  <a:pt x="285740" y="147485"/>
                </a:lnTo>
                <a:cubicBezTo>
                  <a:pt x="285740" y="223847"/>
                  <a:pt x="223838" y="285750"/>
                  <a:pt x="147485" y="285750"/>
                </a:cubicBezTo>
                <a:close/>
              </a:path>
            </a:pathLst>
          </a:custGeom>
          <a:solidFill>
            <a:srgbClr val="E6E6E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C14C5A-05FE-24F3-9137-106FF484D61A}"/>
              </a:ext>
            </a:extLst>
          </p:cNvPr>
          <p:cNvSpPr txBox="1">
            <a:spLocks/>
          </p:cNvSpPr>
          <p:nvPr/>
        </p:nvSpPr>
        <p:spPr>
          <a:xfrm>
            <a:off x="764092" y="1023019"/>
            <a:ext cx="6455578" cy="67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38"/>
                </a:solidFill>
                <a:latin typeface="Montserrat" panose="00000500000000000000" pitchFamily="2" charset="0"/>
              </a:rPr>
              <a:t>AGENDA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E0D6E3E-55E4-80D3-492D-604322C0C1E7}"/>
              </a:ext>
            </a:extLst>
          </p:cNvPr>
          <p:cNvSpPr txBox="1">
            <a:spLocks/>
          </p:cNvSpPr>
          <p:nvPr/>
        </p:nvSpPr>
        <p:spPr>
          <a:xfrm>
            <a:off x="888992" y="684145"/>
            <a:ext cx="3529816" cy="331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ple Symbols" panose="02000000000000000000" pitchFamily="2" charset="-79"/>
              <a:buChar char="⎼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ACCF"/>
              </a:buClr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AB17"/>
                </a:solidFill>
                <a:latin typeface="Montserrat" panose="00000500000000000000" pitchFamily="2" charset="0"/>
              </a:rPr>
              <a:t>JUNE 2, 2026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FFAB17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1B7CD8-4AAD-DD31-5EAB-0D93BE403E36}"/>
              </a:ext>
            </a:extLst>
          </p:cNvPr>
          <p:cNvSpPr txBox="1">
            <a:spLocks/>
          </p:cNvSpPr>
          <p:nvPr/>
        </p:nvSpPr>
        <p:spPr>
          <a:xfrm>
            <a:off x="764091" y="1754546"/>
            <a:ext cx="7110667" cy="416591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ntserrat" panose="00000500000000000000" pitchFamily="2" charset="0"/>
              </a:rPr>
              <a:t>Introduction to Thermal Runaway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ntserrat" panose="00000500000000000000" pitchFamily="2" charset="0"/>
              </a:rPr>
              <a:t>Battery Components and Materials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Thermal Runaway Mechanism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Initiation Methods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Critical evaluation of “Safe” Chemistries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b="1" dirty="0">
                <a:solidFill>
                  <a:srgbClr val="1B1B1B"/>
                </a:solidFill>
                <a:latin typeface="Montserrat" panose="00000500000000000000" pitchFamily="2" charset="0"/>
              </a:rPr>
              <a:t>Scaling Up Safety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Closing Remarks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D62784-F4BF-5577-5EA0-BC24622D0D8D}"/>
              </a:ext>
            </a:extLst>
          </p:cNvPr>
          <p:cNvCxnSpPr>
            <a:cxnSpLocks/>
          </p:cNvCxnSpPr>
          <p:nvPr/>
        </p:nvCxnSpPr>
        <p:spPr>
          <a:xfrm flipH="1">
            <a:off x="0" y="1343462"/>
            <a:ext cx="640080" cy="0"/>
          </a:xfrm>
          <a:prstGeom prst="line">
            <a:avLst/>
          </a:prstGeom>
          <a:ln w="19050">
            <a:solidFill>
              <a:srgbClr val="0568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3E4977C4-A56C-099C-035D-160D5F2095F6}"/>
              </a:ext>
            </a:extLst>
          </p:cNvPr>
          <p:cNvSpPr/>
          <p:nvPr/>
        </p:nvSpPr>
        <p:spPr>
          <a:xfrm>
            <a:off x="581212" y="1251846"/>
            <a:ext cx="182880" cy="182880"/>
          </a:xfrm>
          <a:prstGeom prst="ellipse">
            <a:avLst/>
          </a:prstGeom>
          <a:solidFill>
            <a:srgbClr val="8FC8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98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E7AF0-7FE9-4816-28A1-1C6CF8F7C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2355"/>
            <a:ext cx="10515600" cy="554947"/>
          </a:xfrm>
        </p:spPr>
        <p:txBody>
          <a:bodyPr>
            <a:normAutofit fontScale="90000"/>
          </a:bodyPr>
          <a:lstStyle/>
          <a:p>
            <a:r>
              <a:rPr lang="en-US" dirty="0"/>
              <a:t>Vented Gases Create Toxic and Explosive Risks</a:t>
            </a:r>
            <a:br>
              <a:rPr lang="en-US" dirty="0"/>
            </a:br>
            <a:r>
              <a:rPr lang="en-US" dirty="0">
                <a:solidFill>
                  <a:schemeClr val="accent6"/>
                </a:solidFill>
              </a:rPr>
              <a:t>Even Without Visible Fire</a:t>
            </a:r>
            <a:br>
              <a:rPr lang="en-US" dirty="0"/>
            </a:br>
            <a:endParaRPr lang="en-US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87A1E08-C686-03FE-F739-6FD9007E4749}"/>
              </a:ext>
            </a:extLst>
          </p:cNvPr>
          <p:cNvGrpSpPr/>
          <p:nvPr/>
        </p:nvGrpSpPr>
        <p:grpSpPr>
          <a:xfrm>
            <a:off x="597120" y="1956396"/>
            <a:ext cx="4471259" cy="3200800"/>
            <a:chOff x="553623" y="1725529"/>
            <a:chExt cx="4471259" cy="3200800"/>
          </a:xfrm>
        </p:grpSpPr>
        <p:pic>
          <p:nvPicPr>
            <p:cNvPr id="5" name="Image 2" descr="preencoded.png">
              <a:extLst>
                <a:ext uri="{FF2B5EF4-FFF2-40B4-BE49-F238E27FC236}">
                  <a16:creationId xmlns:a16="http://schemas.microsoft.com/office/drawing/2014/main" id="{88EB0A38-2DB6-A4DC-B43E-07CA1691C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623" y="1725529"/>
              <a:ext cx="228369" cy="228369"/>
            </a:xfrm>
            <a:prstGeom prst="rect">
              <a:avLst/>
            </a:prstGeom>
          </p:spPr>
        </p:pic>
        <p:pic>
          <p:nvPicPr>
            <p:cNvPr id="6" name="Image 3" descr="preencoded.png">
              <a:extLst>
                <a:ext uri="{FF2B5EF4-FFF2-40B4-BE49-F238E27FC236}">
                  <a16:creationId xmlns:a16="http://schemas.microsoft.com/office/drawing/2014/main" id="{BDFC9D93-F893-C49E-4878-57231D7F2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463" y="2888851"/>
              <a:ext cx="200688" cy="219719"/>
            </a:xfrm>
            <a:prstGeom prst="rect">
              <a:avLst/>
            </a:prstGeom>
          </p:spPr>
        </p:pic>
        <p:pic>
          <p:nvPicPr>
            <p:cNvPr id="7" name="Image 4" descr="preencoded.png">
              <a:extLst>
                <a:ext uri="{FF2B5EF4-FFF2-40B4-BE49-F238E27FC236}">
                  <a16:creationId xmlns:a16="http://schemas.microsoft.com/office/drawing/2014/main" id="{19BAFBDC-93F6-D16C-39D2-82952C8F0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623" y="3895845"/>
              <a:ext cx="228369" cy="228369"/>
            </a:xfrm>
            <a:prstGeom prst="rect">
              <a:avLst/>
            </a:prstGeom>
          </p:spPr>
        </p:pic>
        <p:sp>
          <p:nvSpPr>
            <p:cNvPr id="39" name="Text 1">
              <a:extLst>
                <a:ext uri="{FF2B5EF4-FFF2-40B4-BE49-F238E27FC236}">
                  <a16:creationId xmlns:a16="http://schemas.microsoft.com/office/drawing/2014/main" id="{F104B51B-E670-FD50-FABF-ADC9D0471857}"/>
                </a:ext>
              </a:extLst>
            </p:cNvPr>
            <p:cNvSpPr/>
            <p:nvPr/>
          </p:nvSpPr>
          <p:spPr>
            <a:xfrm>
              <a:off x="892716" y="1742830"/>
              <a:ext cx="2286000" cy="193768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526"/>
                </a:lnSpc>
                <a:buNone/>
              </a:pPr>
              <a:r>
                <a:rPr lang="en-US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Venting Mechanism</a:t>
              </a:r>
              <a:endParaRPr lang="en-US" dirty="0"/>
            </a:p>
          </p:txBody>
        </p:sp>
        <p:sp>
          <p:nvSpPr>
            <p:cNvPr id="40" name="Text 2">
              <a:extLst>
                <a:ext uri="{FF2B5EF4-FFF2-40B4-BE49-F238E27FC236}">
                  <a16:creationId xmlns:a16="http://schemas.microsoft.com/office/drawing/2014/main" id="{BF076FEA-9B52-E6F6-01AF-F8EC288423D0}"/>
                </a:ext>
              </a:extLst>
            </p:cNvPr>
            <p:cNvSpPr/>
            <p:nvPr/>
          </p:nvSpPr>
          <p:spPr>
            <a:xfrm>
              <a:off x="892716" y="1903761"/>
              <a:ext cx="4118000" cy="70716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856"/>
                </a:lnSpc>
                <a:buNone/>
              </a:pPr>
              <a:r>
                <a:rPr lang="en-US" sz="1600" dirty="0">
                  <a:solidFill>
                    <a:srgbClr val="4B5563"/>
                  </a:solidFill>
                  <a:ea typeface="Inter" pitchFamily="34" charset="-122"/>
                  <a:cs typeface="Inter" pitchFamily="34" charset="-120"/>
                </a:rPr>
                <a:t>Cell pressure rises until the vent or seal fails, releasing high-velocity gas and vapor.</a:t>
              </a:r>
              <a:endParaRPr lang="en-US" sz="1600" dirty="0"/>
            </a:p>
          </p:txBody>
        </p:sp>
        <p:sp>
          <p:nvSpPr>
            <p:cNvPr id="41" name="Text 3">
              <a:extLst>
                <a:ext uri="{FF2B5EF4-FFF2-40B4-BE49-F238E27FC236}">
                  <a16:creationId xmlns:a16="http://schemas.microsoft.com/office/drawing/2014/main" id="{6819DF48-4B92-2E75-4F89-A4AD6E76C1E3}"/>
                </a:ext>
              </a:extLst>
            </p:cNvPr>
            <p:cNvSpPr/>
            <p:nvPr/>
          </p:nvSpPr>
          <p:spPr>
            <a:xfrm>
              <a:off x="865035" y="2920576"/>
              <a:ext cx="1737360" cy="193768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526"/>
                </a:lnSpc>
                <a:buNone/>
              </a:pPr>
              <a:r>
                <a:rPr lang="en-US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Hidden Toxicity</a:t>
              </a:r>
              <a:endParaRPr lang="en-US" dirty="0"/>
            </a:p>
          </p:txBody>
        </p:sp>
        <p:sp>
          <p:nvSpPr>
            <p:cNvPr id="42" name="Text 4">
              <a:extLst>
                <a:ext uri="{FF2B5EF4-FFF2-40B4-BE49-F238E27FC236}">
                  <a16:creationId xmlns:a16="http://schemas.microsoft.com/office/drawing/2014/main" id="{70D3E94D-86D0-707F-CEA1-BD490FE0EBA3}"/>
                </a:ext>
              </a:extLst>
            </p:cNvPr>
            <p:cNvSpPr/>
            <p:nvPr/>
          </p:nvSpPr>
          <p:spPr>
            <a:xfrm>
              <a:off x="879200" y="3073865"/>
              <a:ext cx="4145682" cy="70716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856"/>
                </a:lnSpc>
                <a:buNone/>
              </a:pPr>
              <a:r>
                <a:rPr lang="en-US" sz="1600" dirty="0">
                  <a:solidFill>
                    <a:srgbClr val="4B5563"/>
                  </a:solidFill>
                  <a:ea typeface="Inter" pitchFamily="34" charset="-122"/>
                  <a:cs typeface="Inter" pitchFamily="34" charset="-120"/>
                </a:rPr>
                <a:t>Gases like HF are toxic and corrosive, posing immediate hazards to first responders.</a:t>
              </a:r>
              <a:endParaRPr lang="en-US" sz="1600" dirty="0"/>
            </a:p>
          </p:txBody>
        </p:sp>
        <p:sp>
          <p:nvSpPr>
            <p:cNvPr id="43" name="Text 5">
              <a:extLst>
                <a:ext uri="{FF2B5EF4-FFF2-40B4-BE49-F238E27FC236}">
                  <a16:creationId xmlns:a16="http://schemas.microsoft.com/office/drawing/2014/main" id="{6FE233C6-9A8D-94F3-7C03-BBE5781E23EC}"/>
                </a:ext>
              </a:extLst>
            </p:cNvPr>
            <p:cNvSpPr/>
            <p:nvPr/>
          </p:nvSpPr>
          <p:spPr>
            <a:xfrm>
              <a:off x="892716" y="3899915"/>
              <a:ext cx="2194560" cy="193768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526"/>
                </a:lnSpc>
                <a:buNone/>
              </a:pPr>
              <a:r>
                <a:rPr lang="en-US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Explosion Potential</a:t>
              </a:r>
              <a:endParaRPr lang="en-US" dirty="0"/>
            </a:p>
          </p:txBody>
        </p:sp>
        <p:sp>
          <p:nvSpPr>
            <p:cNvPr id="44" name="Text 6">
              <a:extLst>
                <a:ext uri="{FF2B5EF4-FFF2-40B4-BE49-F238E27FC236}">
                  <a16:creationId xmlns:a16="http://schemas.microsoft.com/office/drawing/2014/main" id="{42B0BE6D-A9AB-0582-2B09-0C8F3FDEE399}"/>
                </a:ext>
              </a:extLst>
            </p:cNvPr>
            <p:cNvSpPr/>
            <p:nvPr/>
          </p:nvSpPr>
          <p:spPr>
            <a:xfrm>
              <a:off x="892716" y="3983440"/>
              <a:ext cx="4118000" cy="942889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856"/>
                </a:lnSpc>
                <a:buNone/>
              </a:pPr>
              <a:r>
                <a:rPr lang="en-US" sz="1600" dirty="0">
                  <a:solidFill>
                    <a:srgbClr val="4B5563"/>
                  </a:solidFill>
                  <a:ea typeface="Inter" pitchFamily="34" charset="-122"/>
                  <a:cs typeface="Inter" pitchFamily="34" charset="-120"/>
                </a:rPr>
                <a:t>H</a:t>
              </a:r>
              <a:r>
                <a:rPr lang="en-US" sz="1600" baseline="-25000" dirty="0">
                  <a:solidFill>
                    <a:srgbClr val="4B5563"/>
                  </a:solidFill>
                  <a:ea typeface="Inter" pitchFamily="34" charset="-122"/>
                  <a:cs typeface="Inter" pitchFamily="34" charset="-120"/>
                </a:rPr>
                <a:t>2</a:t>
              </a:r>
              <a:r>
                <a:rPr lang="en-US" sz="1600" dirty="0">
                  <a:solidFill>
                    <a:srgbClr val="4B5563"/>
                  </a:solidFill>
                  <a:ea typeface="Inter" pitchFamily="34" charset="-122"/>
                  <a:cs typeface="Inter" pitchFamily="34" charset="-120"/>
                </a:rPr>
                <a:t> and CO can build up in enclosures and trigger delayed deflagrations if ignited.</a:t>
              </a:r>
              <a:endParaRPr lang="en-US" sz="1600" dirty="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8F84ED4-D9AF-A204-E378-033D7DCA981C}"/>
              </a:ext>
            </a:extLst>
          </p:cNvPr>
          <p:cNvGrpSpPr/>
          <p:nvPr/>
        </p:nvGrpSpPr>
        <p:grpSpPr>
          <a:xfrm>
            <a:off x="5127845" y="1307632"/>
            <a:ext cx="6614201" cy="4014502"/>
            <a:chOff x="5366959" y="1382835"/>
            <a:chExt cx="6614201" cy="4014502"/>
          </a:xfrm>
        </p:grpSpPr>
        <p:sp>
          <p:nvSpPr>
            <p:cNvPr id="52" name="Text 17">
              <a:extLst>
                <a:ext uri="{FF2B5EF4-FFF2-40B4-BE49-F238E27FC236}">
                  <a16:creationId xmlns:a16="http://schemas.microsoft.com/office/drawing/2014/main" id="{6E5DD6A7-FAF3-2140-8F42-12A959D6E815}"/>
                </a:ext>
              </a:extLst>
            </p:cNvPr>
            <p:cNvSpPr/>
            <p:nvPr/>
          </p:nvSpPr>
          <p:spPr>
            <a:xfrm>
              <a:off x="5604618" y="3972534"/>
              <a:ext cx="4279134" cy="228478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800"/>
                </a:lnSpc>
                <a:buNone/>
              </a:pPr>
              <a:r>
                <a:rPr lang="en-US" sz="1600" b="1" dirty="0">
                  <a:solidFill>
                    <a:srgbClr val="1F2937"/>
                  </a:solidFill>
                  <a:ea typeface="Inter" pitchFamily="34" charset="-122"/>
                  <a:cs typeface="Inter" pitchFamily="34" charset="-120"/>
                </a:rPr>
                <a:t>Hydrogen Fluoride</a:t>
              </a:r>
              <a:endParaRPr lang="en-US" sz="1600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9D9FEA2-9665-9D3E-BCB6-D8652941C466}"/>
                </a:ext>
              </a:extLst>
            </p:cNvPr>
            <p:cNvGrpSpPr/>
            <p:nvPr/>
          </p:nvGrpSpPr>
          <p:grpSpPr>
            <a:xfrm>
              <a:off x="5370947" y="1404256"/>
              <a:ext cx="3271512" cy="1936187"/>
              <a:chOff x="5370947" y="1404256"/>
              <a:chExt cx="3271512" cy="1936187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99D67AE-97AB-A456-DD28-3C30583CF877}"/>
                  </a:ext>
                </a:extLst>
              </p:cNvPr>
              <p:cNvGrpSpPr/>
              <p:nvPr/>
            </p:nvGrpSpPr>
            <p:grpSpPr>
              <a:xfrm>
                <a:off x="5370947" y="1404256"/>
                <a:ext cx="3271512" cy="1936187"/>
                <a:chOff x="1297981" y="1388326"/>
                <a:chExt cx="2885198" cy="2202447"/>
              </a:xfrm>
            </p:grpSpPr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B97BE6D3-357D-AAA4-A06B-4275749CBA41}"/>
                    </a:ext>
                  </a:extLst>
                </p:cNvPr>
                <p:cNvSpPr/>
                <p:nvPr/>
              </p:nvSpPr>
              <p:spPr>
                <a:xfrm>
                  <a:off x="1297981" y="1388326"/>
                  <a:ext cx="2885198" cy="2100465"/>
                </a:xfrm>
                <a:prstGeom prst="roundRect">
                  <a:avLst/>
                </a:prstGeom>
                <a:solidFill>
                  <a:srgbClr val="4EA72E"/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id="{04118E6F-7D79-2FA3-2856-FF53E8A61200}"/>
                    </a:ext>
                  </a:extLst>
                </p:cNvPr>
                <p:cNvSpPr/>
                <p:nvPr/>
              </p:nvSpPr>
              <p:spPr>
                <a:xfrm>
                  <a:off x="1297981" y="1490308"/>
                  <a:ext cx="2885198" cy="2100465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pic>
            <p:nvPicPr>
              <p:cNvPr id="9" name="Image 6" descr="preencoded.png">
                <a:extLst>
                  <a:ext uri="{FF2B5EF4-FFF2-40B4-BE49-F238E27FC236}">
                    <a16:creationId xmlns:a16="http://schemas.microsoft.com/office/drawing/2014/main" id="{88544DF8-9F96-1EF0-E9A9-E40165280A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1797" y="1543340"/>
                <a:ext cx="1280160" cy="241920"/>
              </a:xfrm>
              <a:prstGeom prst="rect">
                <a:avLst/>
              </a:prstGeom>
            </p:spPr>
          </p:pic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BC74EAB-0B22-27D2-871B-7820C1A263C0}"/>
                  </a:ext>
                </a:extLst>
              </p:cNvPr>
              <p:cNvGrpSpPr/>
              <p:nvPr/>
            </p:nvGrpSpPr>
            <p:grpSpPr>
              <a:xfrm>
                <a:off x="5566350" y="3015890"/>
                <a:ext cx="878876" cy="151706"/>
                <a:chOff x="5453615" y="2774060"/>
                <a:chExt cx="878876" cy="151706"/>
              </a:xfrm>
            </p:grpSpPr>
            <p:pic>
              <p:nvPicPr>
                <p:cNvPr id="10" name="Image 7" descr="preencoded.png">
                  <a:extLst>
                    <a:ext uri="{FF2B5EF4-FFF2-40B4-BE49-F238E27FC236}">
                      <a16:creationId xmlns:a16="http://schemas.microsoft.com/office/drawing/2014/main" id="{7DFE64C0-2E6E-53F7-45DA-17ADEAAC21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53615" y="2774060"/>
                  <a:ext cx="131486" cy="151706"/>
                </a:xfrm>
                <a:prstGeom prst="rect">
                  <a:avLst/>
                </a:prstGeom>
              </p:spPr>
            </p:pic>
            <p:pic>
              <p:nvPicPr>
                <p:cNvPr id="11" name="Image 8" descr="preencoded.png">
                  <a:extLst>
                    <a:ext uri="{FF2B5EF4-FFF2-40B4-BE49-F238E27FC236}">
                      <a16:creationId xmlns:a16="http://schemas.microsoft.com/office/drawing/2014/main" id="{AC1AB871-4609-0AF5-492E-1090BA15DF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640463" y="2774060"/>
                  <a:ext cx="131486" cy="151706"/>
                </a:xfrm>
                <a:prstGeom prst="rect">
                  <a:avLst/>
                </a:prstGeom>
              </p:spPr>
            </p:pic>
            <p:pic>
              <p:nvPicPr>
                <p:cNvPr id="12" name="Image 9" descr="preencoded.png">
                  <a:extLst>
                    <a:ext uri="{FF2B5EF4-FFF2-40B4-BE49-F238E27FC236}">
                      <a16:creationId xmlns:a16="http://schemas.microsoft.com/office/drawing/2014/main" id="{3C117BD2-0896-B7E6-DA41-869FCE1BB6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27311" y="2774060"/>
                  <a:ext cx="131485" cy="151706"/>
                </a:xfrm>
                <a:prstGeom prst="rect">
                  <a:avLst/>
                </a:prstGeom>
              </p:spPr>
            </p:pic>
            <p:pic>
              <p:nvPicPr>
                <p:cNvPr id="13" name="Image 10" descr="preencoded.png">
                  <a:extLst>
                    <a:ext uri="{FF2B5EF4-FFF2-40B4-BE49-F238E27FC236}">
                      <a16:creationId xmlns:a16="http://schemas.microsoft.com/office/drawing/2014/main" id="{FC14BBF9-C931-4CC2-B381-07CC0C69AD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14158" y="2774060"/>
                  <a:ext cx="131486" cy="151706"/>
                </a:xfrm>
                <a:prstGeom prst="rect">
                  <a:avLst/>
                </a:prstGeom>
              </p:spPr>
            </p:pic>
            <p:pic>
              <p:nvPicPr>
                <p:cNvPr id="14" name="Image 11" descr="preencoded.png">
                  <a:extLst>
                    <a:ext uri="{FF2B5EF4-FFF2-40B4-BE49-F238E27FC236}">
                      <a16:creationId xmlns:a16="http://schemas.microsoft.com/office/drawing/2014/main" id="{3D646E94-1B7F-B5B4-7329-FAD005CDD4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201006" y="2774060"/>
                  <a:ext cx="131485" cy="151706"/>
                </a:xfrm>
                <a:prstGeom prst="rect">
                  <a:avLst/>
                </a:prstGeom>
              </p:spPr>
            </p:pic>
          </p:grpSp>
          <p:sp>
            <p:nvSpPr>
              <p:cNvPr id="45" name="Text 7">
                <a:extLst>
                  <a:ext uri="{FF2B5EF4-FFF2-40B4-BE49-F238E27FC236}">
                    <a16:creationId xmlns:a16="http://schemas.microsoft.com/office/drawing/2014/main" id="{6AFC719A-F094-129B-3BE8-7AFC38A50632}"/>
                  </a:ext>
                </a:extLst>
              </p:cNvPr>
              <p:cNvSpPr/>
              <p:nvPr/>
            </p:nvSpPr>
            <p:spPr>
              <a:xfrm>
                <a:off x="5541243" y="1645920"/>
                <a:ext cx="283732" cy="221449"/>
              </a:xfrm>
              <a:prstGeom prst="rect">
                <a:avLst/>
              </a:prstGeom>
              <a:noFill/>
              <a:ln/>
            </p:spPr>
            <p:txBody>
              <a:bodyPr vert="horz" wrap="square" lIns="0" tIns="0" rIns="0" bIns="0" rtlCol="0" anchor="ctr"/>
              <a:lstStyle/>
              <a:p>
                <a:pPr marL="0" indent="0">
                  <a:lnSpc>
                    <a:spcPts val="1744"/>
                  </a:lnSpc>
                  <a:buNone/>
                </a:pPr>
                <a:r>
                  <a:rPr lang="en-US" sz="1600" b="1" dirty="0">
                    <a:solidFill>
                      <a:srgbClr val="333333"/>
                    </a:solidFill>
                    <a:ea typeface="Inter" pitchFamily="34" charset="-122"/>
                    <a:cs typeface="Inter" pitchFamily="34" charset="-120"/>
                  </a:rPr>
                  <a:t>H</a:t>
                </a:r>
                <a:r>
                  <a:rPr lang="en-US" sz="1600" b="1" baseline="-25000" dirty="0">
                    <a:solidFill>
                      <a:srgbClr val="333333"/>
                    </a:solidFill>
                    <a:ea typeface="Inter" pitchFamily="34" charset="-122"/>
                    <a:cs typeface="Inter" pitchFamily="34" charset="-120"/>
                  </a:rPr>
                  <a:t>2</a:t>
                </a:r>
                <a:endParaRPr lang="en-US" sz="1600" baseline="-25000" dirty="0"/>
              </a:p>
            </p:txBody>
          </p:sp>
          <p:sp>
            <p:nvSpPr>
              <p:cNvPr id="46" name="Text 8">
                <a:extLst>
                  <a:ext uri="{FF2B5EF4-FFF2-40B4-BE49-F238E27FC236}">
                    <a16:creationId xmlns:a16="http://schemas.microsoft.com/office/drawing/2014/main" id="{16ECF25A-14A3-D808-055A-FF041487E559}"/>
                  </a:ext>
                </a:extLst>
              </p:cNvPr>
              <p:cNvSpPr/>
              <p:nvPr/>
            </p:nvSpPr>
            <p:spPr>
              <a:xfrm>
                <a:off x="7288764" y="1642541"/>
                <a:ext cx="1257136" cy="166087"/>
              </a:xfrm>
              <a:prstGeom prst="rect">
                <a:avLst/>
              </a:prstGeom>
              <a:noFill/>
              <a:ln/>
            </p:spPr>
            <p:txBody>
              <a:bodyPr vert="horz" wrap="square" lIns="0" tIns="0" rIns="0" bIns="0" rtlCol="0" anchor="ctr"/>
              <a:lstStyle/>
              <a:p>
                <a:pPr marL="0" indent="0">
                  <a:lnSpc>
                    <a:spcPts val="872"/>
                  </a:lnSpc>
                  <a:buNone/>
                </a:pPr>
                <a:r>
                  <a:rPr lang="en-US" sz="1600" b="1" dirty="0">
                    <a:solidFill>
                      <a:srgbClr val="C2410C"/>
                    </a:solidFill>
                    <a:ea typeface="Inter" pitchFamily="34" charset="-122"/>
                    <a:cs typeface="Inter" pitchFamily="34" charset="-120"/>
                  </a:rPr>
                  <a:t>FLAMMABLE</a:t>
                </a:r>
                <a:endParaRPr lang="en-US" sz="1600" dirty="0"/>
              </a:p>
            </p:txBody>
          </p:sp>
          <p:sp>
            <p:nvSpPr>
              <p:cNvPr id="47" name="Text 9">
                <a:extLst>
                  <a:ext uri="{FF2B5EF4-FFF2-40B4-BE49-F238E27FC236}">
                    <a16:creationId xmlns:a16="http://schemas.microsoft.com/office/drawing/2014/main" id="{4165CB15-F28B-9A39-1352-AE84176896A1}"/>
                  </a:ext>
                </a:extLst>
              </p:cNvPr>
              <p:cNvSpPr/>
              <p:nvPr/>
            </p:nvSpPr>
            <p:spPr>
              <a:xfrm>
                <a:off x="5541243" y="2011680"/>
                <a:ext cx="2760112" cy="228477"/>
              </a:xfrm>
              <a:prstGeom prst="rect">
                <a:avLst/>
              </a:prstGeom>
              <a:noFill/>
              <a:ln/>
            </p:spPr>
            <p:txBody>
              <a:bodyPr vert="horz" wrap="square" lIns="0" tIns="0" rIns="0" bIns="0" rtlCol="0" anchor="ctr"/>
              <a:lstStyle/>
              <a:p>
                <a:pPr marL="0" indent="0">
                  <a:lnSpc>
                    <a:spcPts val="1800"/>
                  </a:lnSpc>
                  <a:buNone/>
                </a:pPr>
                <a:r>
                  <a:rPr lang="en-US" sz="1600" b="1" dirty="0">
                    <a:solidFill>
                      <a:srgbClr val="1F2937"/>
                    </a:solidFill>
                    <a:ea typeface="Inter" pitchFamily="34" charset="-122"/>
                    <a:cs typeface="Inter" pitchFamily="34" charset="-120"/>
                  </a:rPr>
                  <a:t>Hydrogen</a:t>
                </a:r>
                <a:endParaRPr lang="en-US" sz="1600" dirty="0"/>
              </a:p>
            </p:txBody>
          </p:sp>
          <p:sp>
            <p:nvSpPr>
              <p:cNvPr id="4" name="Text 14">
                <a:extLst>
                  <a:ext uri="{FF2B5EF4-FFF2-40B4-BE49-F238E27FC236}">
                    <a16:creationId xmlns:a16="http://schemas.microsoft.com/office/drawing/2014/main" id="{C3D1A1B1-E11A-3C96-D880-411255824247}"/>
                  </a:ext>
                </a:extLst>
              </p:cNvPr>
              <p:cNvSpPr/>
              <p:nvPr/>
            </p:nvSpPr>
            <p:spPr>
              <a:xfrm>
                <a:off x="5566351" y="2468880"/>
                <a:ext cx="2861658" cy="276811"/>
              </a:xfrm>
              <a:prstGeom prst="rect">
                <a:avLst/>
              </a:prstGeom>
              <a:noFill/>
              <a:ln/>
            </p:spPr>
            <p:txBody>
              <a:bodyPr vert="horz" wrap="square" lIns="0" tIns="0" rIns="0" bIns="0" rtlCol="0" anchor="ctr"/>
              <a:lstStyle/>
              <a:p>
                <a:pPr marL="0" indent="0">
                  <a:buNone/>
                </a:pPr>
                <a:r>
                  <a:rPr lang="en-US" sz="1600" i="1" dirty="0">
                    <a:solidFill>
                      <a:srgbClr val="6B7280"/>
                    </a:solidFill>
                    <a:ea typeface="Inter" pitchFamily="34" charset="-122"/>
                    <a:cs typeface="Inter" pitchFamily="34" charset="-120"/>
                  </a:rPr>
                  <a:t>High buoyancy, wide explosive range</a:t>
                </a:r>
                <a:endParaRPr lang="en-US" sz="1600" dirty="0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124363D-02F3-6DD1-FD0E-8E99E6160FC6}"/>
                </a:ext>
              </a:extLst>
            </p:cNvPr>
            <p:cNvGrpSpPr/>
            <p:nvPr/>
          </p:nvGrpSpPr>
          <p:grpSpPr>
            <a:xfrm>
              <a:off x="5366959" y="3461150"/>
              <a:ext cx="3271512" cy="1936187"/>
              <a:chOff x="5416927" y="3410197"/>
              <a:chExt cx="3271512" cy="1936187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7D9D8464-586B-922E-0EA5-6AA8835A4010}"/>
                  </a:ext>
                </a:extLst>
              </p:cNvPr>
              <p:cNvGrpSpPr/>
              <p:nvPr/>
            </p:nvGrpSpPr>
            <p:grpSpPr>
              <a:xfrm>
                <a:off x="5416927" y="3410197"/>
                <a:ext cx="3271512" cy="1936187"/>
                <a:chOff x="1297981" y="1388326"/>
                <a:chExt cx="2885198" cy="2202447"/>
              </a:xfrm>
            </p:grpSpPr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id="{24376C8E-715A-1871-FB59-302B21D3C416}"/>
                    </a:ext>
                  </a:extLst>
                </p:cNvPr>
                <p:cNvSpPr/>
                <p:nvPr/>
              </p:nvSpPr>
              <p:spPr>
                <a:xfrm>
                  <a:off x="1297981" y="1388326"/>
                  <a:ext cx="2885198" cy="2100465"/>
                </a:xfrm>
                <a:prstGeom prst="roundRect">
                  <a:avLst/>
                </a:prstGeom>
                <a:solidFill>
                  <a:srgbClr val="4EA72E"/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B226FE53-DD58-ED13-EE31-961D7D8F1423}"/>
                    </a:ext>
                  </a:extLst>
                </p:cNvPr>
                <p:cNvSpPr/>
                <p:nvPr/>
              </p:nvSpPr>
              <p:spPr>
                <a:xfrm>
                  <a:off x="1297981" y="1490308"/>
                  <a:ext cx="2885198" cy="2100465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pic>
            <p:nvPicPr>
              <p:cNvPr id="23" name="Image 20" descr="preencoded.png">
                <a:extLst>
                  <a:ext uri="{FF2B5EF4-FFF2-40B4-BE49-F238E27FC236}">
                    <a16:creationId xmlns:a16="http://schemas.microsoft.com/office/drawing/2014/main" id="{E30A54FE-51E2-57BB-B3B5-2A5C4B3BA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99887" y="3602907"/>
                <a:ext cx="1463040" cy="250805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FBF87CB4-D8B6-C281-3924-389749E71909}"/>
                  </a:ext>
                </a:extLst>
              </p:cNvPr>
              <p:cNvGrpSpPr/>
              <p:nvPr/>
            </p:nvGrpSpPr>
            <p:grpSpPr>
              <a:xfrm>
                <a:off x="5604618" y="5029200"/>
                <a:ext cx="982680" cy="152246"/>
                <a:chOff x="5453615" y="4420006"/>
                <a:chExt cx="982680" cy="152246"/>
              </a:xfrm>
            </p:grpSpPr>
            <p:pic>
              <p:nvPicPr>
                <p:cNvPr id="24" name="Image 21" descr="preencoded.png">
                  <a:extLst>
                    <a:ext uri="{FF2B5EF4-FFF2-40B4-BE49-F238E27FC236}">
                      <a16:creationId xmlns:a16="http://schemas.microsoft.com/office/drawing/2014/main" id="{CF5C5DBA-5082-EAC9-0E7C-9F5AEFA5F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53615" y="4420006"/>
                  <a:ext cx="152247" cy="152246"/>
                </a:xfrm>
                <a:prstGeom prst="rect">
                  <a:avLst/>
                </a:prstGeom>
              </p:spPr>
            </p:pic>
            <p:pic>
              <p:nvPicPr>
                <p:cNvPr id="25" name="Image 22" descr="preencoded.png">
                  <a:extLst>
                    <a:ext uri="{FF2B5EF4-FFF2-40B4-BE49-F238E27FC236}">
                      <a16:creationId xmlns:a16="http://schemas.microsoft.com/office/drawing/2014/main" id="{1258DF58-4C5E-A14B-68FD-AC74B879C3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1224" y="4420006"/>
                  <a:ext cx="152246" cy="152246"/>
                </a:xfrm>
                <a:prstGeom prst="rect">
                  <a:avLst/>
                </a:prstGeom>
              </p:spPr>
            </p:pic>
            <p:pic>
              <p:nvPicPr>
                <p:cNvPr id="26" name="Image 23" descr="preencoded.png">
                  <a:extLst>
                    <a:ext uri="{FF2B5EF4-FFF2-40B4-BE49-F238E27FC236}">
                      <a16:creationId xmlns:a16="http://schemas.microsoft.com/office/drawing/2014/main" id="{54390F67-866A-21DB-33C3-C2B02BA354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868832" y="4420006"/>
                  <a:ext cx="152247" cy="152246"/>
                </a:xfrm>
                <a:prstGeom prst="rect">
                  <a:avLst/>
                </a:prstGeom>
              </p:spPr>
            </p:pic>
            <p:pic>
              <p:nvPicPr>
                <p:cNvPr id="27" name="Image 24" descr="preencoded.png">
                  <a:extLst>
                    <a:ext uri="{FF2B5EF4-FFF2-40B4-BE49-F238E27FC236}">
                      <a16:creationId xmlns:a16="http://schemas.microsoft.com/office/drawing/2014/main" id="{41323F22-C77C-4B05-A83F-0F7989BC07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76441" y="4420006"/>
                  <a:ext cx="152246" cy="152246"/>
                </a:xfrm>
                <a:prstGeom prst="rect">
                  <a:avLst/>
                </a:prstGeom>
              </p:spPr>
            </p:pic>
            <p:pic>
              <p:nvPicPr>
                <p:cNvPr id="28" name="Image 25" descr="preencoded.png">
                  <a:extLst>
                    <a:ext uri="{FF2B5EF4-FFF2-40B4-BE49-F238E27FC236}">
                      <a16:creationId xmlns:a16="http://schemas.microsoft.com/office/drawing/2014/main" id="{83ABDCE9-61C4-3048-3334-002FEB682B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84049" y="4420006"/>
                  <a:ext cx="152246" cy="152246"/>
                </a:xfrm>
                <a:prstGeom prst="rect">
                  <a:avLst/>
                </a:prstGeom>
              </p:spPr>
            </p:pic>
          </p:grpSp>
          <p:sp>
            <p:nvSpPr>
              <p:cNvPr id="50" name="Text 15">
                <a:extLst>
                  <a:ext uri="{FF2B5EF4-FFF2-40B4-BE49-F238E27FC236}">
                    <a16:creationId xmlns:a16="http://schemas.microsoft.com/office/drawing/2014/main" id="{212BF5F7-0FA9-EBAF-3B8B-693E9BA76E8C}"/>
                  </a:ext>
                </a:extLst>
              </p:cNvPr>
              <p:cNvSpPr/>
              <p:nvPr/>
            </p:nvSpPr>
            <p:spPr>
              <a:xfrm>
                <a:off x="5583351" y="3668042"/>
                <a:ext cx="755141" cy="221449"/>
              </a:xfrm>
              <a:prstGeom prst="rect">
                <a:avLst/>
              </a:prstGeom>
              <a:noFill/>
              <a:ln/>
            </p:spPr>
            <p:txBody>
              <a:bodyPr vert="horz" wrap="square" lIns="0" tIns="0" rIns="0" bIns="0" rtlCol="0" anchor="ctr"/>
              <a:lstStyle/>
              <a:p>
                <a:pPr marL="0" indent="0">
                  <a:lnSpc>
                    <a:spcPts val="1744"/>
                  </a:lnSpc>
                  <a:buNone/>
                </a:pPr>
                <a:r>
                  <a:rPr lang="en-US" sz="1600" b="1" dirty="0">
                    <a:solidFill>
                      <a:srgbClr val="333333"/>
                    </a:solidFill>
                    <a:ea typeface="Inter" pitchFamily="34" charset="-122"/>
                    <a:cs typeface="Inter" pitchFamily="34" charset="-120"/>
                  </a:rPr>
                  <a:t>HF</a:t>
                </a:r>
                <a:endParaRPr lang="en-US" sz="1600" dirty="0"/>
              </a:p>
            </p:txBody>
          </p:sp>
          <p:sp>
            <p:nvSpPr>
              <p:cNvPr id="51" name="Text 16">
                <a:extLst>
                  <a:ext uri="{FF2B5EF4-FFF2-40B4-BE49-F238E27FC236}">
                    <a16:creationId xmlns:a16="http://schemas.microsoft.com/office/drawing/2014/main" id="{761BD9D6-7595-A20E-3890-9DFB2E9A7DCD}"/>
                  </a:ext>
                </a:extLst>
              </p:cNvPr>
              <p:cNvSpPr/>
              <p:nvPr/>
            </p:nvSpPr>
            <p:spPr>
              <a:xfrm>
                <a:off x="7097075" y="3690411"/>
                <a:ext cx="1371600" cy="166087"/>
              </a:xfrm>
              <a:prstGeom prst="rect">
                <a:avLst/>
              </a:prstGeom>
              <a:noFill/>
              <a:ln/>
            </p:spPr>
            <p:txBody>
              <a:bodyPr vert="horz" wrap="square" lIns="0" tIns="0" rIns="0" bIns="0" rtlCol="0" anchor="ctr"/>
              <a:lstStyle/>
              <a:p>
                <a:pPr marL="0" indent="0">
                  <a:lnSpc>
                    <a:spcPts val="872"/>
                  </a:lnSpc>
                  <a:buNone/>
                </a:pPr>
                <a:r>
                  <a:rPr lang="en-US" sz="1600" b="1" dirty="0">
                    <a:solidFill>
                      <a:srgbClr val="7E22CE"/>
                    </a:solidFill>
                    <a:ea typeface="Inter" pitchFamily="34" charset="-122"/>
                    <a:cs typeface="Inter" pitchFamily="34" charset="-120"/>
                  </a:rPr>
                  <a:t>HIGHLY TOXIC</a:t>
                </a:r>
                <a:endParaRPr lang="en-US" sz="1600" dirty="0"/>
              </a:p>
            </p:txBody>
          </p:sp>
          <p:sp>
            <p:nvSpPr>
              <p:cNvPr id="57" name="Text 14">
                <a:extLst>
                  <a:ext uri="{FF2B5EF4-FFF2-40B4-BE49-F238E27FC236}">
                    <a16:creationId xmlns:a16="http://schemas.microsoft.com/office/drawing/2014/main" id="{9FB61221-8398-8593-F558-B241360B5BCC}"/>
                  </a:ext>
                </a:extLst>
              </p:cNvPr>
              <p:cNvSpPr/>
              <p:nvPr/>
            </p:nvSpPr>
            <p:spPr>
              <a:xfrm>
                <a:off x="5604618" y="4389120"/>
                <a:ext cx="2917339" cy="276811"/>
              </a:xfrm>
              <a:prstGeom prst="rect">
                <a:avLst/>
              </a:prstGeom>
              <a:noFill/>
              <a:ln/>
            </p:spPr>
            <p:txBody>
              <a:bodyPr vert="horz" wrap="square" lIns="0" tIns="0" rIns="0" bIns="0" rtlCol="0" anchor="ctr"/>
              <a:lstStyle/>
              <a:p>
                <a:pPr marL="0" indent="0">
                  <a:buNone/>
                </a:pPr>
                <a:r>
                  <a:rPr lang="en-US" sz="1600" i="1" dirty="0">
                    <a:solidFill>
                      <a:srgbClr val="6B7280"/>
                    </a:solidFill>
                    <a:ea typeface="Inter" pitchFamily="34" charset="-122"/>
                    <a:cs typeface="Inter" pitchFamily="34" charset="-120"/>
                  </a:rPr>
                  <a:t>Corrosive, penetrates skin, attacks bone.</a:t>
                </a:r>
                <a:endParaRPr lang="en-US" sz="1600" dirty="0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0288E7C-AE00-C342-6D61-1001A7A32A65}"/>
                </a:ext>
              </a:extLst>
            </p:cNvPr>
            <p:cNvGrpSpPr/>
            <p:nvPr/>
          </p:nvGrpSpPr>
          <p:grpSpPr>
            <a:xfrm>
              <a:off x="8709648" y="3421361"/>
              <a:ext cx="3271512" cy="1936187"/>
              <a:chOff x="8750197" y="3373425"/>
              <a:chExt cx="3271512" cy="1936187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99B7451-D737-A805-2C38-D3D258EB2BE0}"/>
                  </a:ext>
                </a:extLst>
              </p:cNvPr>
              <p:cNvGrpSpPr/>
              <p:nvPr/>
            </p:nvGrpSpPr>
            <p:grpSpPr>
              <a:xfrm>
                <a:off x="8750197" y="3373425"/>
                <a:ext cx="3271512" cy="1936187"/>
                <a:chOff x="1297981" y="1388326"/>
                <a:chExt cx="2885198" cy="2202447"/>
              </a:xfrm>
            </p:grpSpPr>
            <p:sp>
              <p:nvSpPr>
                <p:cNvPr id="72" name="Rectangle: Rounded Corners 71">
                  <a:extLst>
                    <a:ext uri="{FF2B5EF4-FFF2-40B4-BE49-F238E27FC236}">
                      <a16:creationId xmlns:a16="http://schemas.microsoft.com/office/drawing/2014/main" id="{690FF824-0A1E-B818-1395-B5D2D34242A8}"/>
                    </a:ext>
                  </a:extLst>
                </p:cNvPr>
                <p:cNvSpPr/>
                <p:nvPr/>
              </p:nvSpPr>
              <p:spPr>
                <a:xfrm>
                  <a:off x="1297981" y="1388326"/>
                  <a:ext cx="2885198" cy="2100465"/>
                </a:xfrm>
                <a:prstGeom prst="roundRect">
                  <a:avLst/>
                </a:prstGeom>
                <a:solidFill>
                  <a:srgbClr val="4EA72E"/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B7AB2003-4006-F023-B85C-E34C8FEFA0D8}"/>
                    </a:ext>
                  </a:extLst>
                </p:cNvPr>
                <p:cNvSpPr/>
                <p:nvPr/>
              </p:nvSpPr>
              <p:spPr>
                <a:xfrm>
                  <a:off x="1297981" y="1490308"/>
                  <a:ext cx="2885198" cy="2100465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pic>
            <p:nvPicPr>
              <p:cNvPr id="30" name="Image 27" descr="preencoded.png">
                <a:extLst>
                  <a:ext uri="{FF2B5EF4-FFF2-40B4-BE49-F238E27FC236}">
                    <a16:creationId xmlns:a16="http://schemas.microsoft.com/office/drawing/2014/main" id="{4CEE5C4D-470F-63F5-06FC-94F3CE0645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84862" y="3552648"/>
                <a:ext cx="1737360" cy="245274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27BD482-7853-989F-ACC8-294012D56827}"/>
                  </a:ext>
                </a:extLst>
              </p:cNvPr>
              <p:cNvGrpSpPr/>
              <p:nvPr/>
            </p:nvGrpSpPr>
            <p:grpSpPr>
              <a:xfrm>
                <a:off x="8967665" y="5029200"/>
                <a:ext cx="809673" cy="147056"/>
                <a:chOff x="8711987" y="4420006"/>
                <a:chExt cx="809673" cy="147056"/>
              </a:xfrm>
            </p:grpSpPr>
            <p:pic>
              <p:nvPicPr>
                <p:cNvPr id="31" name="Image 28" descr="preencoded.png">
                  <a:extLst>
                    <a:ext uri="{FF2B5EF4-FFF2-40B4-BE49-F238E27FC236}">
                      <a16:creationId xmlns:a16="http://schemas.microsoft.com/office/drawing/2014/main" id="{8B84BAA5-2EAD-B1A5-79D7-B471CB25D4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711987" y="4420006"/>
                  <a:ext cx="117645" cy="147056"/>
                </a:xfrm>
                <a:prstGeom prst="rect">
                  <a:avLst/>
                </a:prstGeom>
              </p:spPr>
            </p:pic>
            <p:pic>
              <p:nvPicPr>
                <p:cNvPr id="32" name="Image 29" descr="preencoded.png">
                  <a:extLst>
                    <a:ext uri="{FF2B5EF4-FFF2-40B4-BE49-F238E27FC236}">
                      <a16:creationId xmlns:a16="http://schemas.microsoft.com/office/drawing/2014/main" id="{2A7FED1A-E545-BEC0-F54D-330300FEAA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884994" y="4420006"/>
                  <a:ext cx="117645" cy="147056"/>
                </a:xfrm>
                <a:prstGeom prst="rect">
                  <a:avLst/>
                </a:prstGeom>
              </p:spPr>
            </p:pic>
            <p:pic>
              <p:nvPicPr>
                <p:cNvPr id="33" name="Image 30" descr="preencoded.png">
                  <a:extLst>
                    <a:ext uri="{FF2B5EF4-FFF2-40B4-BE49-F238E27FC236}">
                      <a16:creationId xmlns:a16="http://schemas.microsoft.com/office/drawing/2014/main" id="{2F9BCDF5-C884-82C8-24E5-5F4CDA2F11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058001" y="4420006"/>
                  <a:ext cx="117645" cy="147056"/>
                </a:xfrm>
                <a:prstGeom prst="rect">
                  <a:avLst/>
                </a:prstGeom>
              </p:spPr>
            </p:pic>
            <p:pic>
              <p:nvPicPr>
                <p:cNvPr id="34" name="Image 31" descr="preencoded.png">
                  <a:extLst>
                    <a:ext uri="{FF2B5EF4-FFF2-40B4-BE49-F238E27FC236}">
                      <a16:creationId xmlns:a16="http://schemas.microsoft.com/office/drawing/2014/main" id="{54D78DA7-CFB8-DDC2-75EA-52DF50B4B7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231008" y="4420006"/>
                  <a:ext cx="117645" cy="147056"/>
                </a:xfrm>
                <a:prstGeom prst="rect">
                  <a:avLst/>
                </a:prstGeom>
              </p:spPr>
            </p:pic>
            <p:pic>
              <p:nvPicPr>
                <p:cNvPr id="35" name="Image 32" descr="preencoded.png">
                  <a:extLst>
                    <a:ext uri="{FF2B5EF4-FFF2-40B4-BE49-F238E27FC236}">
                      <a16:creationId xmlns:a16="http://schemas.microsoft.com/office/drawing/2014/main" id="{3E7C4796-67D0-5789-D91F-5CBFDB01AF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404015" y="4420006"/>
                  <a:ext cx="117645" cy="147056"/>
                </a:xfrm>
                <a:prstGeom prst="rect">
                  <a:avLst/>
                </a:prstGeom>
              </p:spPr>
            </p:pic>
          </p:grpSp>
          <p:sp>
            <p:nvSpPr>
              <p:cNvPr id="53" name="Text 19">
                <a:extLst>
                  <a:ext uri="{FF2B5EF4-FFF2-40B4-BE49-F238E27FC236}">
                    <a16:creationId xmlns:a16="http://schemas.microsoft.com/office/drawing/2014/main" id="{6E4E61AE-23B5-15A2-687F-C55B2ACD39CB}"/>
                  </a:ext>
                </a:extLst>
              </p:cNvPr>
              <p:cNvSpPr/>
              <p:nvPr/>
            </p:nvSpPr>
            <p:spPr>
              <a:xfrm>
                <a:off x="8927716" y="3659143"/>
                <a:ext cx="2265424" cy="221449"/>
              </a:xfrm>
              <a:prstGeom prst="rect">
                <a:avLst/>
              </a:prstGeom>
              <a:noFill/>
              <a:ln/>
            </p:spPr>
            <p:txBody>
              <a:bodyPr vert="horz" wrap="square" lIns="0" tIns="0" rIns="0" bIns="0" rtlCol="0" anchor="ctr"/>
              <a:lstStyle/>
              <a:p>
                <a:pPr marL="0" indent="0">
                  <a:lnSpc>
                    <a:spcPts val="1744"/>
                  </a:lnSpc>
                  <a:buNone/>
                </a:pPr>
                <a:r>
                  <a:rPr lang="en-US" sz="1600" b="1" i="1" dirty="0">
                    <a:solidFill>
                      <a:srgbClr val="333333"/>
                    </a:solidFill>
                    <a:ea typeface="Inter" pitchFamily="34" charset="-122"/>
                    <a:cs typeface="Inter" pitchFamily="34" charset="-120"/>
                  </a:rPr>
                  <a:t>Vapors</a:t>
                </a:r>
                <a:endParaRPr lang="en-US" sz="1600" dirty="0"/>
              </a:p>
            </p:txBody>
          </p:sp>
          <p:sp>
            <p:nvSpPr>
              <p:cNvPr id="58" name="Text 14">
                <a:extLst>
                  <a:ext uri="{FF2B5EF4-FFF2-40B4-BE49-F238E27FC236}">
                    <a16:creationId xmlns:a16="http://schemas.microsoft.com/office/drawing/2014/main" id="{28B8C1A5-DB5D-5CC3-1E88-22193152EFD7}"/>
                  </a:ext>
                </a:extLst>
              </p:cNvPr>
              <p:cNvSpPr/>
              <p:nvPr/>
            </p:nvSpPr>
            <p:spPr>
              <a:xfrm>
                <a:off x="8901464" y="4389120"/>
                <a:ext cx="2707717" cy="276811"/>
              </a:xfrm>
              <a:prstGeom prst="rect">
                <a:avLst/>
              </a:prstGeom>
              <a:noFill/>
              <a:ln/>
            </p:spPr>
            <p:txBody>
              <a:bodyPr vert="horz" wrap="square" lIns="0" tIns="0" rIns="0" bIns="0" rtlCol="0" anchor="ctr"/>
              <a:lstStyle/>
              <a:p>
                <a:pPr marL="0" indent="0">
                  <a:buNone/>
                </a:pPr>
                <a:r>
                  <a:rPr lang="en-US" sz="1600" i="1" dirty="0">
                    <a:solidFill>
                      <a:srgbClr val="6B7280"/>
                    </a:solidFill>
                    <a:ea typeface="Inter" pitchFamily="34" charset="-122"/>
                    <a:cs typeface="Inter" pitchFamily="34" charset="-120"/>
                  </a:rPr>
                  <a:t>Flammable mist, contributes to fire spread.</a:t>
                </a:r>
                <a:endParaRPr lang="en-US" sz="1600" dirty="0"/>
              </a:p>
            </p:txBody>
          </p:sp>
          <p:sp>
            <p:nvSpPr>
              <p:cNvPr id="59" name="Text 16">
                <a:extLst>
                  <a:ext uri="{FF2B5EF4-FFF2-40B4-BE49-F238E27FC236}">
                    <a16:creationId xmlns:a16="http://schemas.microsoft.com/office/drawing/2014/main" id="{60B1E807-D9DC-DDC2-2B1C-AFDA0649642B}"/>
                  </a:ext>
                </a:extLst>
              </p:cNvPr>
              <p:cNvSpPr/>
              <p:nvPr/>
            </p:nvSpPr>
            <p:spPr>
              <a:xfrm>
                <a:off x="10237837" y="3631835"/>
                <a:ext cx="1730897" cy="166087"/>
              </a:xfrm>
              <a:prstGeom prst="rect">
                <a:avLst/>
              </a:prstGeom>
              <a:noFill/>
              <a:ln/>
            </p:spPr>
            <p:txBody>
              <a:bodyPr vert="horz" wrap="square" lIns="0" tIns="0" rIns="0" bIns="0" rtlCol="0" anchor="ctr"/>
              <a:lstStyle/>
              <a:p>
                <a:pPr marL="0" indent="0">
                  <a:lnSpc>
                    <a:spcPts val="872"/>
                  </a:lnSpc>
                  <a:buNone/>
                </a:pPr>
                <a:r>
                  <a:rPr lang="en-US" sz="1600" b="1" dirty="0">
                    <a:solidFill>
                      <a:srgbClr val="4EA72E"/>
                    </a:solidFill>
                    <a:ea typeface="Inter" pitchFamily="34" charset="-122"/>
                    <a:cs typeface="Inter" pitchFamily="34" charset="-120"/>
                  </a:rPr>
                  <a:t>ENVIRONMENTAL</a:t>
                </a:r>
                <a:endParaRPr lang="en-US" sz="1600" dirty="0">
                  <a:solidFill>
                    <a:srgbClr val="4EA72E"/>
                  </a:solidFill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893C8DC-2680-65A2-AB5A-A5306C493CC8}"/>
                </a:ext>
              </a:extLst>
            </p:cNvPr>
            <p:cNvGrpSpPr/>
            <p:nvPr/>
          </p:nvGrpSpPr>
          <p:grpSpPr>
            <a:xfrm>
              <a:off x="8701925" y="1382835"/>
              <a:ext cx="3271512" cy="1936187"/>
              <a:chOff x="8701925" y="1382835"/>
              <a:chExt cx="3271512" cy="1936187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7FC1E0B0-FCDC-1888-A3E9-EE033B239847}"/>
                  </a:ext>
                </a:extLst>
              </p:cNvPr>
              <p:cNvGrpSpPr/>
              <p:nvPr/>
            </p:nvGrpSpPr>
            <p:grpSpPr>
              <a:xfrm>
                <a:off x="8701925" y="1382835"/>
                <a:ext cx="3271512" cy="1936187"/>
                <a:chOff x="1297981" y="1388326"/>
                <a:chExt cx="2885198" cy="2202447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98E956BE-ABD6-C9EC-2B28-140E81533687}"/>
                    </a:ext>
                  </a:extLst>
                </p:cNvPr>
                <p:cNvSpPr/>
                <p:nvPr/>
              </p:nvSpPr>
              <p:spPr>
                <a:xfrm>
                  <a:off x="1297981" y="1388326"/>
                  <a:ext cx="2885198" cy="2100465"/>
                </a:xfrm>
                <a:prstGeom prst="roundRect">
                  <a:avLst/>
                </a:prstGeom>
                <a:solidFill>
                  <a:srgbClr val="4EA72E"/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14528ABF-7672-57FE-6249-BA33D6AC534D}"/>
                    </a:ext>
                  </a:extLst>
                </p:cNvPr>
                <p:cNvSpPr/>
                <p:nvPr/>
              </p:nvSpPr>
              <p:spPr>
                <a:xfrm>
                  <a:off x="1297981" y="1490308"/>
                  <a:ext cx="2885198" cy="2100465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pic>
            <p:nvPicPr>
              <p:cNvPr id="16" name="Image 13" descr="preencoded.png">
                <a:extLst>
                  <a:ext uri="{FF2B5EF4-FFF2-40B4-BE49-F238E27FC236}">
                    <a16:creationId xmlns:a16="http://schemas.microsoft.com/office/drawing/2014/main" id="{E1D9A96D-FC1F-714A-62D5-32D0ECFB7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751295" y="1561128"/>
                <a:ext cx="2103120" cy="256219"/>
              </a:xfrm>
              <a:prstGeom prst="rect">
                <a:avLst/>
              </a:prstGeom>
            </p:spPr>
          </p:pic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18EBCBEB-7DD3-83BC-16AB-4084DBED400B}"/>
                  </a:ext>
                </a:extLst>
              </p:cNvPr>
              <p:cNvGrpSpPr/>
              <p:nvPr/>
            </p:nvGrpSpPr>
            <p:grpSpPr>
              <a:xfrm>
                <a:off x="8908561" y="3017520"/>
                <a:ext cx="1086484" cy="144137"/>
                <a:chOff x="8711987" y="2912466"/>
                <a:chExt cx="1086484" cy="144137"/>
              </a:xfrm>
            </p:grpSpPr>
            <p:pic>
              <p:nvPicPr>
                <p:cNvPr id="17" name="Image 14" descr="preencoded.png">
                  <a:extLst>
                    <a:ext uri="{FF2B5EF4-FFF2-40B4-BE49-F238E27FC236}">
                      <a16:creationId xmlns:a16="http://schemas.microsoft.com/office/drawing/2014/main" id="{A9E8707B-EB6F-3477-5198-18FEDFFCCA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711987" y="2912466"/>
                  <a:ext cx="173007" cy="144137"/>
                </a:xfrm>
                <a:prstGeom prst="rect">
                  <a:avLst/>
                </a:prstGeom>
              </p:spPr>
            </p:pic>
            <p:pic>
              <p:nvPicPr>
                <p:cNvPr id="18" name="Image 15" descr="preencoded.png">
                  <a:extLst>
                    <a:ext uri="{FF2B5EF4-FFF2-40B4-BE49-F238E27FC236}">
                      <a16:creationId xmlns:a16="http://schemas.microsoft.com/office/drawing/2014/main" id="{BA0F3D1F-A6A1-872F-C363-EEE88841BB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940356" y="2912466"/>
                  <a:ext cx="173007" cy="144137"/>
                </a:xfrm>
                <a:prstGeom prst="rect">
                  <a:avLst/>
                </a:prstGeom>
              </p:spPr>
            </p:pic>
            <p:pic>
              <p:nvPicPr>
                <p:cNvPr id="19" name="Image 16" descr="preencoded.png">
                  <a:extLst>
                    <a:ext uri="{FF2B5EF4-FFF2-40B4-BE49-F238E27FC236}">
                      <a16:creationId xmlns:a16="http://schemas.microsoft.com/office/drawing/2014/main" id="{5C58210A-84EE-053B-E7EF-356A143DE2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168725" y="2912466"/>
                  <a:ext cx="173007" cy="144137"/>
                </a:xfrm>
                <a:prstGeom prst="rect">
                  <a:avLst/>
                </a:prstGeom>
              </p:spPr>
            </p:pic>
            <p:pic>
              <p:nvPicPr>
                <p:cNvPr id="20" name="Image 17" descr="preencoded.png">
                  <a:extLst>
                    <a:ext uri="{FF2B5EF4-FFF2-40B4-BE49-F238E27FC236}">
                      <a16:creationId xmlns:a16="http://schemas.microsoft.com/office/drawing/2014/main" id="{A105468F-4167-E388-473E-D8F1852C97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397095" y="2912466"/>
                  <a:ext cx="173007" cy="144137"/>
                </a:xfrm>
                <a:prstGeom prst="rect">
                  <a:avLst/>
                </a:prstGeom>
              </p:spPr>
            </p:pic>
            <p:pic>
              <p:nvPicPr>
                <p:cNvPr id="21" name="Image 18" descr="preencoded.png">
                  <a:extLst>
                    <a:ext uri="{FF2B5EF4-FFF2-40B4-BE49-F238E27FC236}">
                      <a16:creationId xmlns:a16="http://schemas.microsoft.com/office/drawing/2014/main" id="{E1FF5F13-06BD-636F-93B0-92DC67279E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625464" y="2912466"/>
                  <a:ext cx="173007" cy="144137"/>
                </a:xfrm>
                <a:prstGeom prst="rect">
                  <a:avLst/>
                </a:prstGeom>
              </p:spPr>
            </p:pic>
          </p:grpSp>
          <p:sp>
            <p:nvSpPr>
              <p:cNvPr id="48" name="Text 11">
                <a:extLst>
                  <a:ext uri="{FF2B5EF4-FFF2-40B4-BE49-F238E27FC236}">
                    <a16:creationId xmlns:a16="http://schemas.microsoft.com/office/drawing/2014/main" id="{AAC93658-C4DE-50C1-2F51-FFD9DFCFFB01}"/>
                  </a:ext>
                </a:extLst>
              </p:cNvPr>
              <p:cNvSpPr/>
              <p:nvPr/>
            </p:nvSpPr>
            <p:spPr>
              <a:xfrm>
                <a:off x="8875213" y="1645920"/>
                <a:ext cx="755141" cy="221449"/>
              </a:xfrm>
              <a:prstGeom prst="rect">
                <a:avLst/>
              </a:prstGeom>
              <a:noFill/>
              <a:ln/>
            </p:spPr>
            <p:txBody>
              <a:bodyPr vert="horz" wrap="square" lIns="0" tIns="0" rIns="0" bIns="0" rtlCol="0" anchor="ctr"/>
              <a:lstStyle/>
              <a:p>
                <a:pPr marL="0" indent="0">
                  <a:lnSpc>
                    <a:spcPts val="1744"/>
                  </a:lnSpc>
                  <a:buNone/>
                </a:pPr>
                <a:r>
                  <a:rPr lang="en-US" sz="1600" b="1" dirty="0">
                    <a:solidFill>
                      <a:srgbClr val="333333"/>
                    </a:solidFill>
                    <a:ea typeface="Inter" pitchFamily="34" charset="-122"/>
                    <a:cs typeface="Inter" pitchFamily="34" charset="-120"/>
                  </a:rPr>
                  <a:t>CO</a:t>
                </a:r>
                <a:endParaRPr lang="en-US" sz="1600" dirty="0"/>
              </a:p>
            </p:txBody>
          </p:sp>
          <p:sp>
            <p:nvSpPr>
              <p:cNvPr id="49" name="Text 14">
                <a:extLst>
                  <a:ext uri="{FF2B5EF4-FFF2-40B4-BE49-F238E27FC236}">
                    <a16:creationId xmlns:a16="http://schemas.microsoft.com/office/drawing/2014/main" id="{8B1B377F-0A57-A0D1-6CB1-0755879E1348}"/>
                  </a:ext>
                </a:extLst>
              </p:cNvPr>
              <p:cNvSpPr/>
              <p:nvPr/>
            </p:nvSpPr>
            <p:spPr>
              <a:xfrm>
                <a:off x="8875213" y="2468880"/>
                <a:ext cx="2760220" cy="276811"/>
              </a:xfrm>
              <a:prstGeom prst="rect">
                <a:avLst/>
              </a:prstGeom>
              <a:noFill/>
              <a:ln/>
            </p:spPr>
            <p:txBody>
              <a:bodyPr vert="horz" wrap="square" lIns="0" tIns="0" rIns="0" bIns="0" rtlCol="0" anchor="ctr"/>
              <a:lstStyle/>
              <a:p>
                <a:pPr marL="0" indent="0">
                  <a:buNone/>
                </a:pPr>
                <a:r>
                  <a:rPr lang="en-US" sz="1600" i="1" dirty="0">
                    <a:solidFill>
                      <a:srgbClr val="6B7280"/>
                    </a:solidFill>
                    <a:ea typeface="Inter" pitchFamily="34" charset="-122"/>
                    <a:cs typeface="Inter" pitchFamily="34" charset="-120"/>
                  </a:rPr>
                  <a:t>Asphyxiant, often produced in high volumes.</a:t>
                </a:r>
                <a:endParaRPr lang="en-US" sz="1600" dirty="0"/>
              </a:p>
            </p:txBody>
          </p:sp>
          <p:sp>
            <p:nvSpPr>
              <p:cNvPr id="60" name="Text 16">
                <a:extLst>
                  <a:ext uri="{FF2B5EF4-FFF2-40B4-BE49-F238E27FC236}">
                    <a16:creationId xmlns:a16="http://schemas.microsoft.com/office/drawing/2014/main" id="{84977E58-C46C-6BFE-5961-63729BD1C2F7}"/>
                  </a:ext>
                </a:extLst>
              </p:cNvPr>
              <p:cNvSpPr/>
              <p:nvPr/>
            </p:nvSpPr>
            <p:spPr>
              <a:xfrm>
                <a:off x="9844047" y="1592359"/>
                <a:ext cx="2011680" cy="311402"/>
              </a:xfrm>
              <a:prstGeom prst="rect">
                <a:avLst/>
              </a:prstGeom>
              <a:noFill/>
              <a:ln/>
            </p:spPr>
            <p:txBody>
              <a:bodyPr vert="horz" wrap="square" lIns="0" tIns="0" rIns="0" bIns="0" rtlCol="0" anchor="ctr"/>
              <a:lstStyle/>
              <a:p>
                <a:pPr marL="0" indent="0">
                  <a:lnSpc>
                    <a:spcPts val="872"/>
                  </a:lnSpc>
                  <a:buNone/>
                </a:pPr>
                <a:r>
                  <a:rPr lang="en-US" sz="1600" b="1" dirty="0">
                    <a:solidFill>
                      <a:srgbClr val="C00000"/>
                    </a:solidFill>
                    <a:ea typeface="Inter" pitchFamily="34" charset="-122"/>
                    <a:cs typeface="Inter" pitchFamily="34" charset="-120"/>
                  </a:rPr>
                  <a:t>TOXIC &amp; FLAMMABLE</a:t>
                </a:r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5" name="Text 9">
                <a:extLst>
                  <a:ext uri="{FF2B5EF4-FFF2-40B4-BE49-F238E27FC236}">
                    <a16:creationId xmlns:a16="http://schemas.microsoft.com/office/drawing/2014/main" id="{45F59A07-BE8C-5936-81D5-F9C5E90B9FEE}"/>
                  </a:ext>
                </a:extLst>
              </p:cNvPr>
              <p:cNvSpPr/>
              <p:nvPr/>
            </p:nvSpPr>
            <p:spPr>
              <a:xfrm>
                <a:off x="8881566" y="2014485"/>
                <a:ext cx="2760112" cy="228477"/>
              </a:xfrm>
              <a:prstGeom prst="rect">
                <a:avLst/>
              </a:prstGeom>
              <a:noFill/>
              <a:ln/>
            </p:spPr>
            <p:txBody>
              <a:bodyPr vert="horz" wrap="square" lIns="0" tIns="0" rIns="0" bIns="0" rtlCol="0" anchor="ctr"/>
              <a:lstStyle/>
              <a:p>
                <a:pPr marL="0" indent="0">
                  <a:lnSpc>
                    <a:spcPts val="1800"/>
                  </a:lnSpc>
                  <a:buNone/>
                </a:pPr>
                <a:r>
                  <a:rPr lang="en-US" sz="1600" b="1" dirty="0">
                    <a:solidFill>
                      <a:srgbClr val="1F2937"/>
                    </a:solidFill>
                    <a:ea typeface="Inter" pitchFamily="34" charset="-122"/>
                    <a:cs typeface="Inter" pitchFamily="34" charset="-120"/>
                  </a:rPr>
                  <a:t>Carbon Oxide</a:t>
                </a:r>
                <a:endParaRPr lang="en-US" sz="1600" dirty="0"/>
              </a:p>
            </p:txBody>
          </p: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C8DE5E1-894E-F94F-8A4F-2E14855136AC}"/>
              </a:ext>
            </a:extLst>
          </p:cNvPr>
          <p:cNvGrpSpPr/>
          <p:nvPr/>
        </p:nvGrpSpPr>
        <p:grpSpPr>
          <a:xfrm>
            <a:off x="1364532" y="5482465"/>
            <a:ext cx="9462937" cy="719925"/>
            <a:chOff x="674974" y="5459887"/>
            <a:chExt cx="9462937" cy="719925"/>
          </a:xfrm>
        </p:grpSpPr>
        <p:pic>
          <p:nvPicPr>
            <p:cNvPr id="36" name="Image 33" descr="preencoded.png">
              <a:extLst>
                <a:ext uri="{FF2B5EF4-FFF2-40B4-BE49-F238E27FC236}">
                  <a16:creationId xmlns:a16="http://schemas.microsoft.com/office/drawing/2014/main" id="{4351FE06-180F-6F8B-9919-13139AB45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19793" y="5459887"/>
              <a:ext cx="9299278" cy="672506"/>
            </a:xfrm>
            <a:prstGeom prst="rect">
              <a:avLst/>
            </a:prstGeom>
          </p:spPr>
        </p:pic>
        <p:sp>
          <p:nvSpPr>
            <p:cNvPr id="54" name="Text 23">
              <a:extLst>
                <a:ext uri="{FF2B5EF4-FFF2-40B4-BE49-F238E27FC236}">
                  <a16:creationId xmlns:a16="http://schemas.microsoft.com/office/drawing/2014/main" id="{815DA2CA-AD2E-4518-E3F6-9F647A92E36D}"/>
                </a:ext>
              </a:extLst>
            </p:cNvPr>
            <p:cNvSpPr/>
            <p:nvPr/>
          </p:nvSpPr>
          <p:spPr>
            <a:xfrm>
              <a:off x="1204778" y="5625973"/>
              <a:ext cx="2286000" cy="193768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526"/>
                </a:lnSpc>
                <a:buNone/>
              </a:pPr>
              <a:r>
                <a:rPr lang="en-US" b="1" dirty="0">
                  <a:solidFill>
                    <a:srgbClr val="FFFFFF"/>
                  </a:solidFill>
                  <a:ea typeface="Inter" pitchFamily="34" charset="-122"/>
                  <a:cs typeface="Inter" pitchFamily="34" charset="-120"/>
                </a:rPr>
                <a:t>Critical Safety Insight</a:t>
              </a:r>
              <a:endParaRPr lang="en-US" dirty="0"/>
            </a:p>
          </p:txBody>
        </p:sp>
        <p:sp>
          <p:nvSpPr>
            <p:cNvPr id="55" name="Text 24">
              <a:extLst>
                <a:ext uri="{FF2B5EF4-FFF2-40B4-BE49-F238E27FC236}">
                  <a16:creationId xmlns:a16="http://schemas.microsoft.com/office/drawing/2014/main" id="{2C0E8BEF-AF27-0D21-8DB9-7C0C8C7A01C1}"/>
                </a:ext>
              </a:extLst>
            </p:cNvPr>
            <p:cNvSpPr/>
            <p:nvPr/>
          </p:nvSpPr>
          <p:spPr>
            <a:xfrm>
              <a:off x="1159439" y="5722857"/>
              <a:ext cx="8978472" cy="456955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buNone/>
              </a:pPr>
              <a:r>
                <a:rPr lang="en-US" sz="1600" dirty="0">
                  <a:solidFill>
                    <a:srgbClr val="D1D5DB"/>
                  </a:solidFill>
                  <a:ea typeface="Inter" pitchFamily="34" charset="-122"/>
                  <a:cs typeface="Inter" pitchFamily="34" charset="-120"/>
                </a:rPr>
                <a:t>No flames does not mean the area is safe; gas hazards can persist, especially with poor ventilation.</a:t>
              </a:r>
              <a:endParaRPr lang="en-US" sz="1600" dirty="0"/>
            </a:p>
          </p:txBody>
        </p:sp>
        <p:pic>
          <p:nvPicPr>
            <p:cNvPr id="87" name="Graphic 86" descr="Exclamation mark with solid fill">
              <a:extLst>
                <a:ext uri="{FF2B5EF4-FFF2-40B4-BE49-F238E27FC236}">
                  <a16:creationId xmlns:a16="http://schemas.microsoft.com/office/drawing/2014/main" id="{2DADE6B1-7828-2BF5-E189-10D0F2D34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74974" y="5502600"/>
              <a:ext cx="619963" cy="61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6505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3351-6F3B-8CAD-9468-EED46693A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Hazard Is Bigger Than the Flame</a:t>
            </a:r>
          </a:p>
        </p:txBody>
      </p:sp>
      <p:pic>
        <p:nvPicPr>
          <p:cNvPr id="17" name="Image 14" descr="preencoded.png">
            <a:extLst>
              <a:ext uri="{FF2B5EF4-FFF2-40B4-BE49-F238E27FC236}">
                <a16:creationId xmlns:a16="http://schemas.microsoft.com/office/drawing/2014/main" id="{566A9DE0-C186-76BA-6548-C7EA42D4B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53" y="5573043"/>
            <a:ext cx="10023895" cy="490779"/>
          </a:xfrm>
          <a:prstGeom prst="rect">
            <a:avLst/>
          </a:prstGeom>
        </p:spPr>
      </p:pic>
      <p:pic>
        <p:nvPicPr>
          <p:cNvPr id="18" name="Image 15" descr="preencoded.png">
            <a:extLst>
              <a:ext uri="{FF2B5EF4-FFF2-40B4-BE49-F238E27FC236}">
                <a16:creationId xmlns:a16="http://schemas.microsoft.com/office/drawing/2014/main" id="{C9D11D0A-236A-CB93-0E70-6B65AC005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638" y="5692567"/>
            <a:ext cx="263856" cy="249198"/>
          </a:xfrm>
          <a:prstGeom prst="rect">
            <a:avLst/>
          </a:prstGeom>
        </p:spPr>
      </p:pic>
      <p:sp>
        <p:nvSpPr>
          <p:cNvPr id="19" name="Text 1">
            <a:extLst>
              <a:ext uri="{FF2B5EF4-FFF2-40B4-BE49-F238E27FC236}">
                <a16:creationId xmlns:a16="http://schemas.microsoft.com/office/drawing/2014/main" id="{1A6C78B6-F393-F192-9228-9D80581DDC75}"/>
              </a:ext>
            </a:extLst>
          </p:cNvPr>
          <p:cNvSpPr/>
          <p:nvPr/>
        </p:nvSpPr>
        <p:spPr>
          <a:xfrm>
            <a:off x="946258" y="1039567"/>
            <a:ext cx="8046720" cy="24136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4B5563"/>
                </a:solidFill>
                <a:ea typeface="Inter" pitchFamily="34" charset="-122"/>
                <a:cs typeface="Inter" pitchFamily="34" charset="-120"/>
              </a:rPr>
              <a:t>Thermal runaway produces multiple hazard domains requiring unique mitigation.</a:t>
            </a:r>
            <a:endParaRPr lang="en-US" dirty="0"/>
          </a:p>
        </p:txBody>
      </p:sp>
      <p:sp>
        <p:nvSpPr>
          <p:cNvPr id="28" name="Text 10">
            <a:extLst>
              <a:ext uri="{FF2B5EF4-FFF2-40B4-BE49-F238E27FC236}">
                <a16:creationId xmlns:a16="http://schemas.microsoft.com/office/drawing/2014/main" id="{41CA06AE-DAA7-C434-B626-559DC4D9A90C}"/>
              </a:ext>
            </a:extLst>
          </p:cNvPr>
          <p:cNvSpPr/>
          <p:nvPr/>
        </p:nvSpPr>
        <p:spPr>
          <a:xfrm>
            <a:off x="1556969" y="5760952"/>
            <a:ext cx="9509760" cy="18081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424"/>
              </a:lnSpc>
              <a:buNone/>
            </a:pPr>
            <a:r>
              <a:rPr lang="en-US" b="1" dirty="0">
                <a:solidFill>
                  <a:srgbClr val="FFFFFF"/>
                </a:solidFill>
                <a:ea typeface="Inter" pitchFamily="34" charset="-122"/>
                <a:cs typeface="Inter" pitchFamily="34" charset="-120"/>
              </a:rPr>
              <a:t>Safety design must address ALL domains: Suppression is not the same as gas management.</a:t>
            </a:r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686212A-47C7-5EF3-5448-CB1C0B0B8B8F}"/>
              </a:ext>
            </a:extLst>
          </p:cNvPr>
          <p:cNvGrpSpPr/>
          <p:nvPr/>
        </p:nvGrpSpPr>
        <p:grpSpPr>
          <a:xfrm>
            <a:off x="581187" y="1655786"/>
            <a:ext cx="11029627" cy="3732600"/>
            <a:chOff x="581186" y="1655786"/>
            <a:chExt cx="11029627" cy="3732600"/>
          </a:xfrm>
        </p:grpSpPr>
        <p:sp>
          <p:nvSpPr>
            <p:cNvPr id="20" name="Text 2">
              <a:extLst>
                <a:ext uri="{FF2B5EF4-FFF2-40B4-BE49-F238E27FC236}">
                  <a16:creationId xmlns:a16="http://schemas.microsoft.com/office/drawing/2014/main" id="{26CC0B4A-8672-5E95-6061-F7952EB5C027}"/>
                </a:ext>
              </a:extLst>
            </p:cNvPr>
            <p:cNvSpPr/>
            <p:nvPr/>
          </p:nvSpPr>
          <p:spPr>
            <a:xfrm>
              <a:off x="2980195" y="2327067"/>
              <a:ext cx="419746" cy="20664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lnSpc>
                  <a:spcPts val="1627"/>
                </a:lnSpc>
                <a:buNone/>
              </a:pPr>
              <a:r>
                <a:rPr lang="en-US" sz="18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Fire</a:t>
              </a:r>
              <a:endParaRPr lang="en-US" sz="1800" dirty="0"/>
            </a:p>
          </p:txBody>
        </p:sp>
        <p:sp>
          <p:nvSpPr>
            <p:cNvPr id="21" name="Text 3">
              <a:extLst>
                <a:ext uri="{FF2B5EF4-FFF2-40B4-BE49-F238E27FC236}">
                  <a16:creationId xmlns:a16="http://schemas.microsoft.com/office/drawing/2014/main" id="{ECCBA373-590F-B7CB-701F-E1873872E67B}"/>
                </a:ext>
              </a:extLst>
            </p:cNvPr>
            <p:cNvSpPr/>
            <p:nvPr/>
          </p:nvSpPr>
          <p:spPr>
            <a:xfrm>
              <a:off x="581186" y="2611202"/>
              <a:ext cx="5217763" cy="55697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dirty="0">
                  <a:solidFill>
                    <a:srgbClr val="4B5563"/>
                  </a:solidFill>
                  <a:ea typeface="Inter" pitchFamily="34" charset="-122"/>
                  <a:cs typeface="Inter" pitchFamily="34" charset="-120"/>
                </a:rPr>
                <a:t>Visible combustion of electrolyte and gases. High radiant heat can drive propagation to neighboring cells.</a:t>
              </a:r>
              <a:endParaRPr lang="en-US" sz="1600" dirty="0"/>
            </a:p>
          </p:txBody>
        </p:sp>
        <p:sp>
          <p:nvSpPr>
            <p:cNvPr id="22" name="Text 4">
              <a:extLst>
                <a:ext uri="{FF2B5EF4-FFF2-40B4-BE49-F238E27FC236}">
                  <a16:creationId xmlns:a16="http://schemas.microsoft.com/office/drawing/2014/main" id="{F90E80F9-36ED-3568-9C9F-CCF9CFB76301}"/>
                </a:ext>
              </a:extLst>
            </p:cNvPr>
            <p:cNvSpPr/>
            <p:nvPr/>
          </p:nvSpPr>
          <p:spPr>
            <a:xfrm>
              <a:off x="7813729" y="2327067"/>
              <a:ext cx="2376407" cy="20664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lnSpc>
                  <a:spcPts val="1627"/>
                </a:lnSpc>
                <a:buNone/>
              </a:pPr>
              <a:r>
                <a:rPr lang="en-US" sz="18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Smoke &amp; Particulates</a:t>
              </a:r>
              <a:endParaRPr lang="en-US" sz="1800" dirty="0"/>
            </a:p>
          </p:txBody>
        </p:sp>
        <p:sp>
          <p:nvSpPr>
            <p:cNvPr id="23" name="Text 5">
              <a:extLst>
                <a:ext uri="{FF2B5EF4-FFF2-40B4-BE49-F238E27FC236}">
                  <a16:creationId xmlns:a16="http://schemas.microsoft.com/office/drawing/2014/main" id="{3892B44A-D658-6612-BF2B-085DB79814E8}"/>
                </a:ext>
              </a:extLst>
            </p:cNvPr>
            <p:cNvSpPr/>
            <p:nvPr/>
          </p:nvSpPr>
          <p:spPr>
            <a:xfrm>
              <a:off x="6393051" y="2611202"/>
              <a:ext cx="5217762" cy="55697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dirty="0">
                  <a:solidFill>
                    <a:srgbClr val="4B5563"/>
                  </a:solidFill>
                  <a:ea typeface="Inter" pitchFamily="34" charset="-122"/>
                  <a:cs typeface="Inter" pitchFamily="34" charset="-120"/>
                </a:rPr>
                <a:t>Reduces visibility for responders and can leave conductive soot deposits on sensitive electronics.</a:t>
              </a:r>
              <a:endParaRPr lang="en-US" sz="1600" dirty="0"/>
            </a:p>
          </p:txBody>
        </p:sp>
        <p:sp>
          <p:nvSpPr>
            <p:cNvPr id="24" name="Text 6">
              <a:extLst>
                <a:ext uri="{FF2B5EF4-FFF2-40B4-BE49-F238E27FC236}">
                  <a16:creationId xmlns:a16="http://schemas.microsoft.com/office/drawing/2014/main" id="{136D493A-6B22-3802-3A87-93BF7B5BB656}"/>
                </a:ext>
              </a:extLst>
            </p:cNvPr>
            <p:cNvSpPr/>
            <p:nvPr/>
          </p:nvSpPr>
          <p:spPr>
            <a:xfrm>
              <a:off x="1898542" y="4547279"/>
              <a:ext cx="2583051" cy="20664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lnSpc>
                  <a:spcPts val="1627"/>
                </a:lnSpc>
                <a:buNone/>
              </a:pPr>
              <a:r>
                <a:rPr lang="en-US" sz="18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Toxic &amp; Flammable Gas</a:t>
              </a:r>
              <a:endParaRPr lang="en-US" sz="1800" dirty="0"/>
            </a:p>
          </p:txBody>
        </p:sp>
        <p:sp>
          <p:nvSpPr>
            <p:cNvPr id="25" name="Text 7">
              <a:extLst>
                <a:ext uri="{FF2B5EF4-FFF2-40B4-BE49-F238E27FC236}">
                  <a16:creationId xmlns:a16="http://schemas.microsoft.com/office/drawing/2014/main" id="{08026F42-3FB0-FE0F-0238-0B8556F4FFF6}"/>
                </a:ext>
              </a:extLst>
            </p:cNvPr>
            <p:cNvSpPr/>
            <p:nvPr/>
          </p:nvSpPr>
          <p:spPr>
            <a:xfrm>
              <a:off x="581186" y="4831415"/>
              <a:ext cx="5217763" cy="556971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dirty="0">
                  <a:solidFill>
                    <a:srgbClr val="4B5563"/>
                  </a:solidFill>
                  <a:ea typeface="Inter" pitchFamily="34" charset="-122"/>
                  <a:cs typeface="Inter" pitchFamily="34" charset="-120"/>
                </a:rPr>
                <a:t>Venting can occur without fire. Gases may be toxic (HF, CO) or form explosive mixtures in enclosed spaces.</a:t>
              </a:r>
              <a:endParaRPr lang="en-US" sz="1600" dirty="0"/>
            </a:p>
          </p:txBody>
        </p:sp>
        <p:sp>
          <p:nvSpPr>
            <p:cNvPr id="26" name="Text 8">
              <a:extLst>
                <a:ext uri="{FF2B5EF4-FFF2-40B4-BE49-F238E27FC236}">
                  <a16:creationId xmlns:a16="http://schemas.microsoft.com/office/drawing/2014/main" id="{58367478-0EFF-058B-40D8-AD8064BB5359}"/>
                </a:ext>
              </a:extLst>
            </p:cNvPr>
            <p:cNvSpPr/>
            <p:nvPr/>
          </p:nvSpPr>
          <p:spPr>
            <a:xfrm>
              <a:off x="8246389" y="4547279"/>
              <a:ext cx="1511085" cy="20664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lnSpc>
                  <a:spcPts val="1627"/>
                </a:lnSpc>
                <a:buNone/>
              </a:pPr>
              <a:r>
                <a:rPr lang="en-US" sz="1800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Overpressure</a:t>
              </a:r>
              <a:endParaRPr lang="en-US" sz="1800" dirty="0"/>
            </a:p>
          </p:txBody>
        </p:sp>
        <p:sp>
          <p:nvSpPr>
            <p:cNvPr id="27" name="Text 9">
              <a:extLst>
                <a:ext uri="{FF2B5EF4-FFF2-40B4-BE49-F238E27FC236}">
                  <a16:creationId xmlns:a16="http://schemas.microsoft.com/office/drawing/2014/main" id="{BF9A65C9-CC72-7364-2833-C503005A2D4E}"/>
                </a:ext>
              </a:extLst>
            </p:cNvPr>
            <p:cNvSpPr/>
            <p:nvPr/>
          </p:nvSpPr>
          <p:spPr>
            <a:xfrm>
              <a:off x="6393051" y="4831415"/>
              <a:ext cx="5217762" cy="556971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dirty="0">
                  <a:solidFill>
                    <a:srgbClr val="4B5563"/>
                  </a:solidFill>
                  <a:ea typeface="Inter" pitchFamily="34" charset="-122"/>
                  <a:cs typeface="Inter" pitchFamily="34" charset="-120"/>
                </a:rPr>
                <a:t>Rapid gas generation in sealed enclosures can cause structural failure or violent "projectiles" if not vented.</a:t>
              </a:r>
              <a:endParaRPr lang="en-US" sz="1600" dirty="0"/>
            </a:p>
          </p:txBody>
        </p:sp>
        <p:pic>
          <p:nvPicPr>
            <p:cNvPr id="45" name="Image 12" descr="preencoded.png">
              <a:extLst>
                <a:ext uri="{FF2B5EF4-FFF2-40B4-BE49-F238E27FC236}">
                  <a16:creationId xmlns:a16="http://schemas.microsoft.com/office/drawing/2014/main" id="{A7B4B4C7-A0B3-31E8-E2ED-F3DB822D6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3723" y="1655786"/>
              <a:ext cx="572687" cy="548640"/>
            </a:xfrm>
            <a:prstGeom prst="rect">
              <a:avLst/>
            </a:prstGeom>
          </p:spPr>
        </p:pic>
        <p:pic>
          <p:nvPicPr>
            <p:cNvPr id="46" name="Image 16" descr="preencoded.png">
              <a:extLst>
                <a:ext uri="{FF2B5EF4-FFF2-40B4-BE49-F238E27FC236}">
                  <a16:creationId xmlns:a16="http://schemas.microsoft.com/office/drawing/2014/main" id="{3F5776A5-36A4-FD88-202B-8E449C3C3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3722" y="3949803"/>
              <a:ext cx="572687" cy="548640"/>
            </a:xfrm>
            <a:prstGeom prst="rect">
              <a:avLst/>
            </a:prstGeom>
          </p:spPr>
        </p:pic>
        <p:pic>
          <p:nvPicPr>
            <p:cNvPr id="47" name="Image 8" descr="preencoded.png">
              <a:extLst>
                <a:ext uri="{FF2B5EF4-FFF2-40B4-BE49-F238E27FC236}">
                  <a16:creationId xmlns:a16="http://schemas.microsoft.com/office/drawing/2014/main" id="{BAF940DE-1632-CA6D-D2FA-F3353C536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15590" y="1655786"/>
              <a:ext cx="572687" cy="548640"/>
            </a:xfrm>
            <a:prstGeom prst="rect">
              <a:avLst/>
            </a:prstGeom>
          </p:spPr>
        </p:pic>
        <p:pic>
          <p:nvPicPr>
            <p:cNvPr id="48" name="Image 10" descr="preencoded.png">
              <a:extLst>
                <a:ext uri="{FF2B5EF4-FFF2-40B4-BE49-F238E27FC236}">
                  <a16:creationId xmlns:a16="http://schemas.microsoft.com/office/drawing/2014/main" id="{8938C6FF-B124-0A61-1B34-93382E477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06633" y="3969709"/>
              <a:ext cx="572687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7323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015861-D9FC-C4B3-3316-266F04E35173}"/>
              </a:ext>
            </a:extLst>
          </p:cNvPr>
          <p:cNvGrpSpPr/>
          <p:nvPr/>
        </p:nvGrpSpPr>
        <p:grpSpPr>
          <a:xfrm>
            <a:off x="838200" y="1273932"/>
            <a:ext cx="11059542" cy="3966663"/>
            <a:chOff x="566192" y="1273932"/>
            <a:chExt cx="11059542" cy="3966663"/>
          </a:xfrm>
        </p:grpSpPr>
        <p:pic>
          <p:nvPicPr>
            <p:cNvPr id="23" name="Image 2" descr="preencoded.png">
              <a:extLst>
                <a:ext uri="{FF2B5EF4-FFF2-40B4-BE49-F238E27FC236}">
                  <a16:creationId xmlns:a16="http://schemas.microsoft.com/office/drawing/2014/main" id="{34759129-F660-59C7-B2F8-321FA43BE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6192" y="1273933"/>
              <a:ext cx="3535493" cy="3819178"/>
            </a:xfrm>
            <a:prstGeom prst="rect">
              <a:avLst/>
            </a:prstGeom>
          </p:spPr>
        </p:pic>
        <p:pic>
          <p:nvPicPr>
            <p:cNvPr id="24" name="Image 3" descr="preencoded.png">
              <a:extLst>
                <a:ext uri="{FF2B5EF4-FFF2-40B4-BE49-F238E27FC236}">
                  <a16:creationId xmlns:a16="http://schemas.microsoft.com/office/drawing/2014/main" id="{6068E8E1-039E-9C8A-FBE1-006E77899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669" y="1500409"/>
              <a:ext cx="389257" cy="350331"/>
            </a:xfrm>
            <a:prstGeom prst="rect">
              <a:avLst/>
            </a:prstGeom>
          </p:spPr>
        </p:pic>
        <p:pic>
          <p:nvPicPr>
            <p:cNvPr id="25" name="Image 4" descr="preencoded.png">
              <a:extLst>
                <a:ext uri="{FF2B5EF4-FFF2-40B4-BE49-F238E27FC236}">
                  <a16:creationId xmlns:a16="http://schemas.microsoft.com/office/drawing/2014/main" id="{0F21453D-A56C-8F10-19CE-3D0A6E39C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2669" y="2298947"/>
              <a:ext cx="182880" cy="232708"/>
            </a:xfrm>
            <a:prstGeom prst="rect">
              <a:avLst/>
            </a:prstGeom>
          </p:spPr>
        </p:pic>
        <p:pic>
          <p:nvPicPr>
            <p:cNvPr id="26" name="Image 5" descr="preencoded.png">
              <a:extLst>
                <a:ext uri="{FF2B5EF4-FFF2-40B4-BE49-F238E27FC236}">
                  <a16:creationId xmlns:a16="http://schemas.microsoft.com/office/drawing/2014/main" id="{2BBB88A8-97F8-0C3C-8F64-3C120AB77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2669" y="3134507"/>
              <a:ext cx="182880" cy="232708"/>
            </a:xfrm>
            <a:prstGeom prst="rect">
              <a:avLst/>
            </a:prstGeom>
          </p:spPr>
        </p:pic>
        <p:pic>
          <p:nvPicPr>
            <p:cNvPr id="27" name="Image 6" descr="preencoded.png">
              <a:extLst>
                <a:ext uri="{FF2B5EF4-FFF2-40B4-BE49-F238E27FC236}">
                  <a16:creationId xmlns:a16="http://schemas.microsoft.com/office/drawing/2014/main" id="{050CD3AF-B304-2A33-1FD6-4863DCCF9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2669" y="4196204"/>
              <a:ext cx="182880" cy="232708"/>
            </a:xfrm>
            <a:prstGeom prst="rect">
              <a:avLst/>
            </a:prstGeom>
          </p:spPr>
        </p:pic>
        <p:pic>
          <p:nvPicPr>
            <p:cNvPr id="28" name="Image 7" descr="preencoded.png">
              <a:extLst>
                <a:ext uri="{FF2B5EF4-FFF2-40B4-BE49-F238E27FC236}">
                  <a16:creationId xmlns:a16="http://schemas.microsoft.com/office/drawing/2014/main" id="{11C015E0-5E2E-80C2-1E3E-3487E3F3A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8161" y="1273933"/>
              <a:ext cx="3535493" cy="3966662"/>
            </a:xfrm>
            <a:prstGeom prst="rect">
              <a:avLst/>
            </a:prstGeom>
          </p:spPr>
        </p:pic>
        <p:pic>
          <p:nvPicPr>
            <p:cNvPr id="29" name="Image 8" descr="preencoded.png">
              <a:extLst>
                <a:ext uri="{FF2B5EF4-FFF2-40B4-BE49-F238E27FC236}">
                  <a16:creationId xmlns:a16="http://schemas.microsoft.com/office/drawing/2014/main" id="{CB551C7B-3FE6-8E5D-4C55-89607F39F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54638" y="1500409"/>
              <a:ext cx="297251" cy="345134"/>
            </a:xfrm>
            <a:prstGeom prst="rect">
              <a:avLst/>
            </a:prstGeom>
          </p:spPr>
        </p:pic>
        <p:pic>
          <p:nvPicPr>
            <p:cNvPr id="30" name="Image 9" descr="preencoded.png">
              <a:extLst>
                <a:ext uri="{FF2B5EF4-FFF2-40B4-BE49-F238E27FC236}">
                  <a16:creationId xmlns:a16="http://schemas.microsoft.com/office/drawing/2014/main" id="{6AE15210-9487-4640-E943-F253DD7E4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4638" y="2295144"/>
              <a:ext cx="182880" cy="232708"/>
            </a:xfrm>
            <a:prstGeom prst="rect">
              <a:avLst/>
            </a:prstGeom>
          </p:spPr>
        </p:pic>
        <p:pic>
          <p:nvPicPr>
            <p:cNvPr id="31" name="Image 10" descr="preencoded.png">
              <a:extLst>
                <a:ext uri="{FF2B5EF4-FFF2-40B4-BE49-F238E27FC236}">
                  <a16:creationId xmlns:a16="http://schemas.microsoft.com/office/drawing/2014/main" id="{806F0403-502C-B213-3F8A-C8705F607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4638" y="3136392"/>
              <a:ext cx="182880" cy="232708"/>
            </a:xfrm>
            <a:prstGeom prst="rect">
              <a:avLst/>
            </a:prstGeom>
          </p:spPr>
        </p:pic>
        <p:pic>
          <p:nvPicPr>
            <p:cNvPr id="32" name="Image 11" descr="preencoded.png">
              <a:extLst>
                <a:ext uri="{FF2B5EF4-FFF2-40B4-BE49-F238E27FC236}">
                  <a16:creationId xmlns:a16="http://schemas.microsoft.com/office/drawing/2014/main" id="{DF6FF537-3748-DCE4-7C69-224E4CD46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4638" y="3970954"/>
              <a:ext cx="182880" cy="232708"/>
            </a:xfrm>
            <a:prstGeom prst="rect">
              <a:avLst/>
            </a:prstGeom>
          </p:spPr>
        </p:pic>
        <p:pic>
          <p:nvPicPr>
            <p:cNvPr id="33" name="Image 12" descr="preencoded.png">
              <a:extLst>
                <a:ext uri="{FF2B5EF4-FFF2-40B4-BE49-F238E27FC236}">
                  <a16:creationId xmlns:a16="http://schemas.microsoft.com/office/drawing/2014/main" id="{492900F0-232B-7ED5-951B-695C607D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131" y="1273932"/>
              <a:ext cx="3535603" cy="3730687"/>
            </a:xfrm>
            <a:prstGeom prst="rect">
              <a:avLst/>
            </a:prstGeom>
          </p:spPr>
        </p:pic>
        <p:pic>
          <p:nvPicPr>
            <p:cNvPr id="34" name="Image 13" descr="preencoded.png">
              <a:extLst>
                <a:ext uri="{FF2B5EF4-FFF2-40B4-BE49-F238E27FC236}">
                  <a16:creationId xmlns:a16="http://schemas.microsoft.com/office/drawing/2014/main" id="{B2CFA608-34BD-8BFD-D6A6-FE844F776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16608" y="1500409"/>
              <a:ext cx="339715" cy="349336"/>
            </a:xfrm>
            <a:prstGeom prst="rect">
              <a:avLst/>
            </a:prstGeom>
          </p:spPr>
        </p:pic>
        <p:pic>
          <p:nvPicPr>
            <p:cNvPr id="35" name="Image 14" descr="preencoded.png">
              <a:extLst>
                <a:ext uri="{FF2B5EF4-FFF2-40B4-BE49-F238E27FC236}">
                  <a16:creationId xmlns:a16="http://schemas.microsoft.com/office/drawing/2014/main" id="{C19085B6-181A-C9E1-5282-1DCC17B2C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16608" y="2295144"/>
              <a:ext cx="182880" cy="232708"/>
            </a:xfrm>
            <a:prstGeom prst="rect">
              <a:avLst/>
            </a:prstGeom>
          </p:spPr>
        </p:pic>
        <p:pic>
          <p:nvPicPr>
            <p:cNvPr id="36" name="Image 15" descr="preencoded.png">
              <a:extLst>
                <a:ext uri="{FF2B5EF4-FFF2-40B4-BE49-F238E27FC236}">
                  <a16:creationId xmlns:a16="http://schemas.microsoft.com/office/drawing/2014/main" id="{9264B7C5-8F15-B113-E215-70A591106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16608" y="3136392"/>
              <a:ext cx="182880" cy="232708"/>
            </a:xfrm>
            <a:prstGeom prst="rect">
              <a:avLst/>
            </a:prstGeom>
          </p:spPr>
        </p:pic>
        <p:pic>
          <p:nvPicPr>
            <p:cNvPr id="37" name="Image 16" descr="preencoded.png">
              <a:extLst>
                <a:ext uri="{FF2B5EF4-FFF2-40B4-BE49-F238E27FC236}">
                  <a16:creationId xmlns:a16="http://schemas.microsoft.com/office/drawing/2014/main" id="{4ACD2C02-3518-D01F-7726-5188B31E2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16608" y="3970954"/>
              <a:ext cx="182880" cy="232708"/>
            </a:xfrm>
            <a:prstGeom prst="rect">
              <a:avLst/>
            </a:prstGeom>
          </p:spPr>
        </p:pic>
        <p:sp>
          <p:nvSpPr>
            <p:cNvPr id="38" name="Text 2">
              <a:extLst>
                <a:ext uri="{FF2B5EF4-FFF2-40B4-BE49-F238E27FC236}">
                  <a16:creationId xmlns:a16="http://schemas.microsoft.com/office/drawing/2014/main" id="{C56DFA47-1BBD-F478-A5FB-35A00CBCECA5}"/>
                </a:ext>
              </a:extLst>
            </p:cNvPr>
            <p:cNvSpPr/>
            <p:nvPr/>
          </p:nvSpPr>
          <p:spPr>
            <a:xfrm>
              <a:off x="792669" y="2020598"/>
              <a:ext cx="2377440" cy="226477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buNone/>
              </a:pPr>
              <a:r>
                <a:rPr lang="en-US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Advanced Separators</a:t>
              </a:r>
              <a:endParaRPr lang="en-US" dirty="0"/>
            </a:p>
          </p:txBody>
        </p:sp>
        <p:sp>
          <p:nvSpPr>
            <p:cNvPr id="39" name="Text 3">
              <a:extLst>
                <a:ext uri="{FF2B5EF4-FFF2-40B4-BE49-F238E27FC236}">
                  <a16:creationId xmlns:a16="http://schemas.microsoft.com/office/drawing/2014/main" id="{D6D26B3C-35A5-FAAD-5BC3-9B16B5F73338}"/>
                </a:ext>
              </a:extLst>
            </p:cNvPr>
            <p:cNvSpPr/>
            <p:nvPr/>
          </p:nvSpPr>
          <p:spPr>
            <a:xfrm>
              <a:off x="1030164" y="2360313"/>
              <a:ext cx="2884372" cy="59450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b="1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Ceramic Coatings:</a:t>
              </a:r>
              <a:r>
                <a:rPr lang="en-US" sz="1600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 Prevents physical contact between electrodes at high temperatures.</a:t>
              </a:r>
              <a:endParaRPr lang="en-US" sz="1600" dirty="0"/>
            </a:p>
          </p:txBody>
        </p:sp>
        <p:sp>
          <p:nvSpPr>
            <p:cNvPr id="40" name="Text 4">
              <a:extLst>
                <a:ext uri="{FF2B5EF4-FFF2-40B4-BE49-F238E27FC236}">
                  <a16:creationId xmlns:a16="http://schemas.microsoft.com/office/drawing/2014/main" id="{ABE10904-E91A-83C2-65F1-5A774BD9ADE2}"/>
                </a:ext>
              </a:extLst>
            </p:cNvPr>
            <p:cNvSpPr/>
            <p:nvPr/>
          </p:nvSpPr>
          <p:spPr>
            <a:xfrm>
              <a:off x="1033272" y="3323693"/>
              <a:ext cx="2884372" cy="59450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b="1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Thermal Shutdown:</a:t>
              </a:r>
              <a:r>
                <a:rPr lang="en-US" sz="1600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 Pores close automatically to stop ion flow when heat thresholds are reached.</a:t>
              </a:r>
              <a:endParaRPr lang="en-US" sz="1600" dirty="0"/>
            </a:p>
          </p:txBody>
        </p:sp>
        <p:sp>
          <p:nvSpPr>
            <p:cNvPr id="41" name="Text 5">
              <a:extLst>
                <a:ext uri="{FF2B5EF4-FFF2-40B4-BE49-F238E27FC236}">
                  <a16:creationId xmlns:a16="http://schemas.microsoft.com/office/drawing/2014/main" id="{6BBEC566-C7E5-6C68-54CA-2E6BA59E0D7C}"/>
                </a:ext>
              </a:extLst>
            </p:cNvPr>
            <p:cNvSpPr/>
            <p:nvPr/>
          </p:nvSpPr>
          <p:spPr>
            <a:xfrm>
              <a:off x="1033272" y="4355896"/>
              <a:ext cx="2884372" cy="396335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b="1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Shrinkage Resistance:</a:t>
              </a:r>
              <a:r>
                <a:rPr lang="en-US" sz="1600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 Maintains structural integrity up to ~200°C.</a:t>
              </a:r>
              <a:endParaRPr lang="en-US" sz="1600" dirty="0"/>
            </a:p>
          </p:txBody>
        </p:sp>
        <p:sp>
          <p:nvSpPr>
            <p:cNvPr id="42" name="Text 6">
              <a:extLst>
                <a:ext uri="{FF2B5EF4-FFF2-40B4-BE49-F238E27FC236}">
                  <a16:creationId xmlns:a16="http://schemas.microsoft.com/office/drawing/2014/main" id="{5483884F-2CC0-1060-CE6C-12BEFD3AEE54}"/>
                </a:ext>
              </a:extLst>
            </p:cNvPr>
            <p:cNvSpPr/>
            <p:nvPr/>
          </p:nvSpPr>
          <p:spPr>
            <a:xfrm>
              <a:off x="4554638" y="2015400"/>
              <a:ext cx="2377440" cy="226477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buNone/>
              </a:pPr>
              <a:r>
                <a:rPr lang="en-US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Stable Electrolytes</a:t>
              </a:r>
              <a:endParaRPr lang="en-US" dirty="0"/>
            </a:p>
          </p:txBody>
        </p:sp>
        <p:sp>
          <p:nvSpPr>
            <p:cNvPr id="43" name="Text 7">
              <a:extLst>
                <a:ext uri="{FF2B5EF4-FFF2-40B4-BE49-F238E27FC236}">
                  <a16:creationId xmlns:a16="http://schemas.microsoft.com/office/drawing/2014/main" id="{2A22C9C6-8005-F49C-1CE8-194B58C336E2}"/>
                </a:ext>
              </a:extLst>
            </p:cNvPr>
            <p:cNvSpPr/>
            <p:nvPr/>
          </p:nvSpPr>
          <p:spPr>
            <a:xfrm>
              <a:off x="4851889" y="2355115"/>
              <a:ext cx="2884372" cy="59450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b="1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Flame Retardants:</a:t>
              </a:r>
              <a:r>
                <a:rPr lang="en-US" sz="1600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 Organic phosphorous additives reduce the flammability of solvents.</a:t>
              </a:r>
              <a:endParaRPr lang="en-US" sz="1600" dirty="0"/>
            </a:p>
          </p:txBody>
        </p:sp>
        <p:sp>
          <p:nvSpPr>
            <p:cNvPr id="44" name="Text 8">
              <a:extLst>
                <a:ext uri="{FF2B5EF4-FFF2-40B4-BE49-F238E27FC236}">
                  <a16:creationId xmlns:a16="http://schemas.microsoft.com/office/drawing/2014/main" id="{0D942992-1B0A-B0AC-790E-D3B743AFF827}"/>
                </a:ext>
              </a:extLst>
            </p:cNvPr>
            <p:cNvSpPr/>
            <p:nvPr/>
          </p:nvSpPr>
          <p:spPr>
            <a:xfrm>
              <a:off x="4820390" y="3196897"/>
              <a:ext cx="2884372" cy="59450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b="1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SEI Stabilizers:</a:t>
              </a:r>
              <a:r>
                <a:rPr lang="en-US" sz="1600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 Additives that create a more robust protective layer on the anode.</a:t>
              </a:r>
              <a:endParaRPr lang="en-US" sz="1600" dirty="0"/>
            </a:p>
          </p:txBody>
        </p:sp>
        <p:sp>
          <p:nvSpPr>
            <p:cNvPr id="45" name="Text 9">
              <a:extLst>
                <a:ext uri="{FF2B5EF4-FFF2-40B4-BE49-F238E27FC236}">
                  <a16:creationId xmlns:a16="http://schemas.microsoft.com/office/drawing/2014/main" id="{BBCDEEB3-54C8-5705-3AAF-FC7A71B35B24}"/>
                </a:ext>
              </a:extLst>
            </p:cNvPr>
            <p:cNvSpPr/>
            <p:nvPr/>
          </p:nvSpPr>
          <p:spPr>
            <a:xfrm>
              <a:off x="4820390" y="4086416"/>
              <a:ext cx="2884372" cy="792669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b="1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Non-Flammable Salts:</a:t>
              </a:r>
              <a:r>
                <a:rPr lang="en-US" sz="1600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 Transitioning to salt systems with higher thermal decomposition points.</a:t>
              </a:r>
              <a:endParaRPr lang="en-US" sz="1600" dirty="0"/>
            </a:p>
          </p:txBody>
        </p:sp>
        <p:sp>
          <p:nvSpPr>
            <p:cNvPr id="46" name="Text 10">
              <a:extLst>
                <a:ext uri="{FF2B5EF4-FFF2-40B4-BE49-F238E27FC236}">
                  <a16:creationId xmlns:a16="http://schemas.microsoft.com/office/drawing/2014/main" id="{092DB37D-19FD-D40E-6499-024E053BFE0C}"/>
                </a:ext>
              </a:extLst>
            </p:cNvPr>
            <p:cNvSpPr/>
            <p:nvPr/>
          </p:nvSpPr>
          <p:spPr>
            <a:xfrm>
              <a:off x="8316608" y="2019602"/>
              <a:ext cx="2377440" cy="226477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buNone/>
              </a:pPr>
              <a:r>
                <a:rPr lang="en-US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Cathode Engineering</a:t>
              </a:r>
              <a:endParaRPr lang="en-US" dirty="0"/>
            </a:p>
          </p:txBody>
        </p:sp>
        <p:sp>
          <p:nvSpPr>
            <p:cNvPr id="47" name="Text 11">
              <a:extLst>
                <a:ext uri="{FF2B5EF4-FFF2-40B4-BE49-F238E27FC236}">
                  <a16:creationId xmlns:a16="http://schemas.microsoft.com/office/drawing/2014/main" id="{97208CC1-7B00-A9B5-3212-C048C74564C3}"/>
                </a:ext>
              </a:extLst>
            </p:cNvPr>
            <p:cNvSpPr/>
            <p:nvPr/>
          </p:nvSpPr>
          <p:spPr>
            <a:xfrm>
              <a:off x="8554103" y="2359317"/>
              <a:ext cx="2884483" cy="59450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b="1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Surface Coatings:</a:t>
              </a:r>
              <a:r>
                <a:rPr lang="en-US" sz="1600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 Nanometer-thin metal oxide layers inhibit oxygen release.</a:t>
              </a:r>
              <a:endParaRPr lang="en-US" sz="1600" dirty="0"/>
            </a:p>
          </p:txBody>
        </p:sp>
        <p:sp>
          <p:nvSpPr>
            <p:cNvPr id="48" name="Text 12">
              <a:extLst>
                <a:ext uri="{FF2B5EF4-FFF2-40B4-BE49-F238E27FC236}">
                  <a16:creationId xmlns:a16="http://schemas.microsoft.com/office/drawing/2014/main" id="{D263B956-BBAA-2C6E-1A09-E831BFC2AC45}"/>
                </a:ext>
              </a:extLst>
            </p:cNvPr>
            <p:cNvSpPr/>
            <p:nvPr/>
          </p:nvSpPr>
          <p:spPr>
            <a:xfrm>
              <a:off x="8554103" y="3175211"/>
              <a:ext cx="2884483" cy="59450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b="1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Doping:</a:t>
              </a:r>
              <a:r>
                <a:rPr lang="en-US" sz="1600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 Modifying the crystal structure to improve lattice stability during heating.</a:t>
              </a:r>
              <a:endParaRPr lang="en-US" sz="1600" dirty="0"/>
            </a:p>
          </p:txBody>
        </p:sp>
        <p:sp>
          <p:nvSpPr>
            <p:cNvPr id="49" name="Text 13">
              <a:extLst>
                <a:ext uri="{FF2B5EF4-FFF2-40B4-BE49-F238E27FC236}">
                  <a16:creationId xmlns:a16="http://schemas.microsoft.com/office/drawing/2014/main" id="{9D885841-ECE6-37EA-9C60-4338230BA3AB}"/>
                </a:ext>
              </a:extLst>
            </p:cNvPr>
            <p:cNvSpPr/>
            <p:nvPr/>
          </p:nvSpPr>
          <p:spPr>
            <a:xfrm>
              <a:off x="8554103" y="4030437"/>
              <a:ext cx="2884483" cy="59450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b="1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LFP Transition:</a:t>
              </a:r>
              <a:r>
                <a:rPr lang="en-US" sz="1600" dirty="0">
                  <a:solidFill>
                    <a:srgbClr val="374151"/>
                  </a:solidFill>
                  <a:ea typeface="Inter" pitchFamily="34" charset="-122"/>
                  <a:cs typeface="Inter" pitchFamily="34" charset="-120"/>
                </a:rPr>
                <a:t> Utilizing iron-phosphate chemistries for inherently lower oxygen release.</a:t>
              </a:r>
              <a:endParaRPr lang="en-US" sz="16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940A6F-68B5-F0B9-DB3B-55A492C7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Material Mitigation Strategies: Engineering Out the Risk</a:t>
            </a:r>
          </a:p>
        </p:txBody>
      </p:sp>
    </p:spTree>
    <p:extLst>
      <p:ext uri="{BB962C8B-B14F-4D97-AF65-F5344CB8AC3E}">
        <p14:creationId xmlns:p14="http://schemas.microsoft.com/office/powerpoint/2010/main" val="3502761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C1B00-5633-ED82-3D88-526F2C48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Cell Materials to ESS System Safety</a:t>
            </a:r>
          </a:p>
        </p:txBody>
      </p:sp>
      <p:sp>
        <p:nvSpPr>
          <p:cNvPr id="55" name="Text 1">
            <a:extLst>
              <a:ext uri="{FF2B5EF4-FFF2-40B4-BE49-F238E27FC236}">
                <a16:creationId xmlns:a16="http://schemas.microsoft.com/office/drawing/2014/main" id="{4B8FF635-B30D-1660-52C9-2C43FD27BCC7}"/>
              </a:ext>
            </a:extLst>
          </p:cNvPr>
          <p:cNvSpPr/>
          <p:nvPr/>
        </p:nvSpPr>
        <p:spPr>
          <a:xfrm>
            <a:off x="929027" y="1038532"/>
            <a:ext cx="7955280" cy="20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628"/>
              </a:lnSpc>
              <a:buNone/>
            </a:pPr>
            <a:r>
              <a:rPr lang="en-US" dirty="0">
                <a:solidFill>
                  <a:srgbClr val="4B5563"/>
                </a:solidFill>
                <a:ea typeface="Inter" pitchFamily="34" charset="-122"/>
                <a:cs typeface="Inter" pitchFamily="34" charset="-120"/>
              </a:rPr>
              <a:t>Material-level insights drive robust engineering controls and system protections.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10330F-7963-8CA7-2F50-822F8EA8800E}"/>
              </a:ext>
            </a:extLst>
          </p:cNvPr>
          <p:cNvGrpSpPr/>
          <p:nvPr/>
        </p:nvGrpSpPr>
        <p:grpSpPr>
          <a:xfrm>
            <a:off x="442960" y="4939569"/>
            <a:ext cx="11306081" cy="1091633"/>
            <a:chOff x="442928" y="4939569"/>
            <a:chExt cx="11306081" cy="1091633"/>
          </a:xfrm>
        </p:grpSpPr>
        <p:pic>
          <p:nvPicPr>
            <p:cNvPr id="53" name="Image 16" descr="preencoded.png">
              <a:extLst>
                <a:ext uri="{FF2B5EF4-FFF2-40B4-BE49-F238E27FC236}">
                  <a16:creationId xmlns:a16="http://schemas.microsoft.com/office/drawing/2014/main" id="{C56DE6F3-6F20-25C0-2B19-0CB7B7297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928" y="4939569"/>
              <a:ext cx="11306081" cy="1091633"/>
            </a:xfrm>
            <a:prstGeom prst="rect">
              <a:avLst/>
            </a:prstGeom>
          </p:spPr>
        </p:pic>
        <p:pic>
          <p:nvPicPr>
            <p:cNvPr id="54" name="Image 17" descr="preencoded.png">
              <a:extLst>
                <a:ext uri="{FF2B5EF4-FFF2-40B4-BE49-F238E27FC236}">
                  <a16:creationId xmlns:a16="http://schemas.microsoft.com/office/drawing/2014/main" id="{68EAFBD3-416A-FDEB-7E17-76E2217CE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156" y="5389648"/>
              <a:ext cx="249839" cy="204393"/>
            </a:xfrm>
            <a:prstGeom prst="rect">
              <a:avLst/>
            </a:prstGeom>
          </p:spPr>
        </p:pic>
        <p:sp>
          <p:nvSpPr>
            <p:cNvPr id="68" name="Text 14">
              <a:extLst>
                <a:ext uri="{FF2B5EF4-FFF2-40B4-BE49-F238E27FC236}">
                  <a16:creationId xmlns:a16="http://schemas.microsoft.com/office/drawing/2014/main" id="{0A57A4D9-FF5E-F446-B74D-27AFD2B0427F}"/>
                </a:ext>
              </a:extLst>
            </p:cNvPr>
            <p:cNvSpPr/>
            <p:nvPr/>
          </p:nvSpPr>
          <p:spPr>
            <a:xfrm>
              <a:off x="1165223" y="5175797"/>
              <a:ext cx="10347557" cy="61917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2437"/>
                </a:lnSpc>
                <a:buNone/>
              </a:pPr>
              <a:r>
                <a:rPr lang="en-US" dirty="0">
                  <a:latin typeface="Aptos (Body)"/>
                  <a:ea typeface="Inter" pitchFamily="34" charset="-122"/>
                  <a:cs typeface="Inter" pitchFamily="34" charset="-120"/>
                </a:rPr>
                <a:t>The Safety Bridge: We cannot engineer system safety without knowing the material thresholds of the cells inside. System-level protection is the final layer of defense for the cell's internal chemistry.</a:t>
              </a:r>
              <a:endParaRPr lang="en-US" dirty="0">
                <a:latin typeface="Aptos (Body)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6CFDCB8-D26D-7692-83A6-6D32569BF00F}"/>
              </a:ext>
            </a:extLst>
          </p:cNvPr>
          <p:cNvGrpSpPr/>
          <p:nvPr/>
        </p:nvGrpSpPr>
        <p:grpSpPr>
          <a:xfrm>
            <a:off x="609117" y="1565012"/>
            <a:ext cx="10973767" cy="3006988"/>
            <a:chOff x="664393" y="1565012"/>
            <a:chExt cx="10973767" cy="3006988"/>
          </a:xfrm>
        </p:grpSpPr>
        <p:pic>
          <p:nvPicPr>
            <p:cNvPr id="48" name="Image 11" descr="preencoded.png">
              <a:extLst>
                <a:ext uri="{FF2B5EF4-FFF2-40B4-BE49-F238E27FC236}">
                  <a16:creationId xmlns:a16="http://schemas.microsoft.com/office/drawing/2014/main" id="{F2B8FA05-D97E-3C70-747E-E7B080574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7762" y="1565012"/>
              <a:ext cx="3383280" cy="2873743"/>
            </a:xfrm>
            <a:prstGeom prst="rect">
              <a:avLst/>
            </a:prstGeom>
          </p:spPr>
        </p:pic>
        <p:pic>
          <p:nvPicPr>
            <p:cNvPr id="38" name="Image 1" descr="preencoded.png">
              <a:extLst>
                <a:ext uri="{FF2B5EF4-FFF2-40B4-BE49-F238E27FC236}">
                  <a16:creationId xmlns:a16="http://schemas.microsoft.com/office/drawing/2014/main" id="{4AA3DB37-C0D5-C57A-CD76-DBC610C9B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393" y="1565012"/>
              <a:ext cx="3383280" cy="2931861"/>
            </a:xfrm>
            <a:prstGeom prst="rect">
              <a:avLst/>
            </a:prstGeom>
          </p:spPr>
        </p:pic>
        <p:pic>
          <p:nvPicPr>
            <p:cNvPr id="43" name="Image 6" descr="preencoded.png">
              <a:extLst>
                <a:ext uri="{FF2B5EF4-FFF2-40B4-BE49-F238E27FC236}">
                  <a16:creationId xmlns:a16="http://schemas.microsoft.com/office/drawing/2014/main" id="{B80F86FE-9F42-1AB4-294B-A671C50EF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18106" y="1565012"/>
              <a:ext cx="3383280" cy="3006988"/>
            </a:xfrm>
            <a:prstGeom prst="rect">
              <a:avLst/>
            </a:prstGeom>
          </p:spPr>
        </p:pic>
        <p:sp>
          <p:nvSpPr>
            <p:cNvPr id="56" name="Text 2">
              <a:extLst>
                <a:ext uri="{FF2B5EF4-FFF2-40B4-BE49-F238E27FC236}">
                  <a16:creationId xmlns:a16="http://schemas.microsoft.com/office/drawing/2014/main" id="{A6E3BEC0-0E8E-BD98-FE82-8AA026FF828B}"/>
                </a:ext>
              </a:extLst>
            </p:cNvPr>
            <p:cNvSpPr/>
            <p:nvPr/>
          </p:nvSpPr>
          <p:spPr>
            <a:xfrm>
              <a:off x="1394873" y="1812928"/>
              <a:ext cx="1463040" cy="236228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860"/>
                </a:lnSpc>
                <a:buNone/>
              </a:pPr>
              <a:r>
                <a:rPr lang="en-US" b="1" dirty="0">
                  <a:solidFill>
                    <a:srgbClr val="333333"/>
                  </a:solidFill>
                  <a:latin typeface="Aptos (Body)"/>
                  <a:ea typeface="Inter" pitchFamily="34" charset="-122"/>
                  <a:cs typeface="Inter" pitchFamily="34" charset="-120"/>
                </a:rPr>
                <a:t>BMS Controls</a:t>
              </a:r>
              <a:endParaRPr lang="en-US" dirty="0">
                <a:latin typeface="Aptos (Body)"/>
              </a:endParaRPr>
            </a:p>
          </p:txBody>
        </p:sp>
        <p:sp>
          <p:nvSpPr>
            <p:cNvPr id="60" name="Text 6">
              <a:extLst>
                <a:ext uri="{FF2B5EF4-FFF2-40B4-BE49-F238E27FC236}">
                  <a16:creationId xmlns:a16="http://schemas.microsoft.com/office/drawing/2014/main" id="{0598E0FC-BE09-A1E6-8B6C-056F0E500375}"/>
                </a:ext>
              </a:extLst>
            </p:cNvPr>
            <p:cNvSpPr/>
            <p:nvPr/>
          </p:nvSpPr>
          <p:spPr>
            <a:xfrm>
              <a:off x="5112026" y="1807123"/>
              <a:ext cx="1920240" cy="236228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860"/>
                </a:lnSpc>
                <a:buNone/>
              </a:pPr>
              <a:r>
                <a:rPr lang="en-US" b="1" dirty="0">
                  <a:solidFill>
                    <a:srgbClr val="333333"/>
                  </a:solidFill>
                  <a:latin typeface="Aptos (Body)"/>
                  <a:ea typeface="Inter" pitchFamily="34" charset="-122"/>
                  <a:cs typeface="Inter" pitchFamily="34" charset="-120"/>
                </a:rPr>
                <a:t>Physical Spacing</a:t>
              </a:r>
              <a:endParaRPr lang="en-US" dirty="0">
                <a:latin typeface="Aptos (Body)"/>
              </a:endParaRPr>
            </a:p>
          </p:txBody>
        </p:sp>
        <p:sp>
          <p:nvSpPr>
            <p:cNvPr id="64" name="Text 10">
              <a:extLst>
                <a:ext uri="{FF2B5EF4-FFF2-40B4-BE49-F238E27FC236}">
                  <a16:creationId xmlns:a16="http://schemas.microsoft.com/office/drawing/2014/main" id="{DA476DDE-0DA2-8201-6CC8-C3AB3A2E2B49}"/>
                </a:ext>
              </a:extLst>
            </p:cNvPr>
            <p:cNvSpPr/>
            <p:nvPr/>
          </p:nvSpPr>
          <p:spPr>
            <a:xfrm>
              <a:off x="9070043" y="1807123"/>
              <a:ext cx="1371600" cy="236228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860"/>
                </a:lnSpc>
                <a:buNone/>
              </a:pPr>
              <a:r>
                <a:rPr lang="en-US" b="1" dirty="0">
                  <a:solidFill>
                    <a:srgbClr val="333333"/>
                  </a:solidFill>
                  <a:latin typeface="Aptos (Body)"/>
                  <a:ea typeface="Inter" pitchFamily="34" charset="-122"/>
                  <a:cs typeface="Inter" pitchFamily="34" charset="-120"/>
                </a:rPr>
                <a:t>Suppression</a:t>
              </a:r>
              <a:endParaRPr lang="en-US" dirty="0">
                <a:latin typeface="Aptos (Body)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5DE5B1-E2AB-7787-9650-3230E1DCD51C}"/>
                </a:ext>
              </a:extLst>
            </p:cNvPr>
            <p:cNvSpPr txBox="1"/>
            <p:nvPr/>
          </p:nvSpPr>
          <p:spPr>
            <a:xfrm>
              <a:off x="664393" y="2165889"/>
              <a:ext cx="3389666" cy="22728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solidFill>
                    <a:srgbClr val="374151"/>
                  </a:solidFill>
                  <a:latin typeface="Aptos (Body)"/>
                  <a:ea typeface="Inter" pitchFamily="34" charset="-122"/>
                  <a:cs typeface="Inter" pitchFamily="34" charset="-120"/>
                </a:rPr>
                <a:t> Prevents electrical abuse (overcharge)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solidFill>
                    <a:srgbClr val="374151"/>
                  </a:solidFill>
                  <a:latin typeface="Aptos (Body)"/>
                  <a:ea typeface="Inter" pitchFamily="34" charset="-122"/>
                  <a:cs typeface="Inter" pitchFamily="34" charset="-120"/>
                </a:rPr>
                <a:t> Monitors thermal thresholds (SEI stability)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solidFill>
                    <a:srgbClr val="374151"/>
                  </a:solidFill>
                  <a:latin typeface="Aptos (Body)"/>
                  <a:ea typeface="Inter" pitchFamily="34" charset="-122"/>
                  <a:cs typeface="Inter" pitchFamily="34" charset="-120"/>
                </a:rPr>
                <a:t> Acts as a primary safety component</a:t>
              </a:r>
              <a:endParaRPr lang="en-US" sz="1600" dirty="0">
                <a:latin typeface="Aptos (Body)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DE81DA-5D1A-5BA2-8677-7196D9894843}"/>
                </a:ext>
              </a:extLst>
            </p:cNvPr>
            <p:cNvSpPr txBox="1"/>
            <p:nvPr/>
          </p:nvSpPr>
          <p:spPr>
            <a:xfrm>
              <a:off x="4639570" y="2165889"/>
              <a:ext cx="3389666" cy="22728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solidFill>
                    <a:srgbClr val="374151"/>
                  </a:solidFill>
                  <a:latin typeface="Aptos (Body)"/>
                  <a:ea typeface="Inter" pitchFamily="34" charset="-122"/>
                  <a:cs typeface="Inter" pitchFamily="34" charset="-120"/>
                </a:rPr>
                <a:t>Mitigates thermal abuse propagation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solidFill>
                    <a:srgbClr val="374151"/>
                  </a:solidFill>
                  <a:latin typeface="Aptos (Body)"/>
                  <a:ea typeface="Inter" pitchFamily="34" charset="-122"/>
                  <a:cs typeface="Inter" pitchFamily="34" charset="-120"/>
                </a:rPr>
                <a:t>Prevents "domino effect" between cells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solidFill>
                    <a:srgbClr val="374151"/>
                  </a:solidFill>
                  <a:latin typeface="Aptos (Body)"/>
                  <a:ea typeface="Inter" pitchFamily="34" charset="-122"/>
                  <a:cs typeface="Inter" pitchFamily="34" charset="-120"/>
                </a:rPr>
                <a:t>Engineered thermal isolation barriers</a:t>
              </a:r>
              <a:endParaRPr lang="en-US" sz="1600" dirty="0">
                <a:latin typeface="Aptos (Body)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2B2CDB-B080-E96B-F0B2-CA08CC03E70A}"/>
                </a:ext>
              </a:extLst>
            </p:cNvPr>
            <p:cNvSpPr txBox="1"/>
            <p:nvPr/>
          </p:nvSpPr>
          <p:spPr>
            <a:xfrm>
              <a:off x="8248494" y="2165889"/>
              <a:ext cx="3389666" cy="22728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solidFill>
                    <a:srgbClr val="374151"/>
                  </a:solidFill>
                  <a:latin typeface="Aptos (Body)"/>
                  <a:ea typeface="Inter" pitchFamily="34" charset="-122"/>
                  <a:cs typeface="Inter" pitchFamily="34" charset="-120"/>
                </a:rPr>
                <a:t>Manages the hazard domains (fire/gas)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solidFill>
                    <a:srgbClr val="374151"/>
                  </a:solidFill>
                  <a:latin typeface="Aptos (Body)"/>
                  <a:ea typeface="Inter" pitchFamily="34" charset="-122"/>
                  <a:cs typeface="Inter" pitchFamily="34" charset="-120"/>
                </a:rPr>
                <a:t>Cools adjacent cells to stop cascade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solidFill>
                    <a:srgbClr val="374151"/>
                  </a:solidFill>
                  <a:latin typeface="Aptos (Body)"/>
                  <a:ea typeface="Inter" pitchFamily="34" charset="-122"/>
                  <a:cs typeface="Inter" pitchFamily="34" charset="-120"/>
                </a:rPr>
                <a:t>Advanced detection of venting gases</a:t>
              </a:r>
              <a:endParaRPr lang="en-US" sz="1600" dirty="0">
                <a:latin typeface="Aptos (Body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529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2D191-3249-D31D-9A06-55829E56D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31" descr="A collection of circles in various sizes and patterns">
            <a:extLst>
              <a:ext uri="{FF2B5EF4-FFF2-40B4-BE49-F238E27FC236}">
                <a16:creationId xmlns:a16="http://schemas.microsoft.com/office/drawing/2014/main" id="{7A17DEF6-5981-2010-83A1-D6B171024423}"/>
              </a:ext>
            </a:extLst>
          </p:cNvPr>
          <p:cNvGrpSpPr/>
          <p:nvPr/>
        </p:nvGrpSpPr>
        <p:grpSpPr>
          <a:xfrm>
            <a:off x="10124496" y="451661"/>
            <a:ext cx="1705336" cy="1705337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BAAF1D8-386C-6694-C900-C78B9997D58E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940B013-F74C-3A98-C5DB-072C364C30A3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EC5C723-5046-F079-31C0-85BA34B96931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3B36C0A-5A55-44E8-66E6-60317F4E38D6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B6F6031-3B7A-7481-C8ED-1F1EE4DED2FA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CC3B3BB-EA0C-EC5C-695F-BF062D87AD37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9DB86C0-4C70-EB01-A9EF-70B9C92AE54F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47AD4E8-C559-0941-F2A7-19CA146265AD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185FE58-894B-D17B-8635-932478FD8FBA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79401EB-6E8B-39BC-030E-4CE914D863B3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2E90E76-A534-5AF8-4186-6516C2AFA66F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CCA3A44-16C2-F7C9-0C29-9FACECC8DFED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AD46F1A-4183-540A-B8A2-A062CB31CCDD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45A7FA6-BDC0-1F02-D256-CE91E8583548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B6E3F0B-F7A7-AF59-071B-852B834F54AC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6049B97-A5B8-D6D2-10FB-1F849FF6F4B2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522B099-3597-A672-F945-84798BA06D12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4A8E8E6-064F-44E8-EF31-BDF5EA7FD95C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83FCA20-2555-61AA-A899-902EACB16A6C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84FCCA-BA3D-B159-0E34-13426D914F80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9349162-5A1C-E536-FEF2-1E2A80609D5F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B015D7-3463-9B6E-DCB2-B4CB093A8C8F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0641199-7E81-A93F-5B20-EE5E00606B6C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28CA2A8-4F1C-08E5-D4DC-43692A6F7C23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aphic 31" descr="A collection of circles in various sizes and patterns">
            <a:extLst>
              <a:ext uri="{FF2B5EF4-FFF2-40B4-BE49-F238E27FC236}">
                <a16:creationId xmlns:a16="http://schemas.microsoft.com/office/drawing/2014/main" id="{A412BA7F-7FC2-C907-0A8C-E4C224D2F0EB}"/>
              </a:ext>
            </a:extLst>
          </p:cNvPr>
          <p:cNvGrpSpPr/>
          <p:nvPr/>
        </p:nvGrpSpPr>
        <p:grpSpPr>
          <a:xfrm>
            <a:off x="7969405" y="2011380"/>
            <a:ext cx="3099903" cy="3099904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45377A2-4152-157C-1BCA-84BF5AC721BF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BE3C504-293C-78BA-48E3-CD2D2B09A6F0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75B002A-D87B-133B-676E-ED0ADDA8F11F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55A18C-E8EC-FD2F-DA30-244ED5E47908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FE23CC5-C248-C434-0973-708AF05A1198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ADB8D79-C5B4-1B04-1EA5-71B2F1167148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BDDFB25-4FFD-86F2-D260-FC6F3B6B7DFC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FCEAD17-F761-CAA3-BE5C-0844C93A544E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19062B8-5C2B-0488-1492-08EC91BD89DD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8B20C33-68A2-B482-7F1E-90AF69A45EEA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9BEF350-22C5-EFF9-BCF4-DBE30278620D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E787119-C9E3-1EA6-73AB-E11AB9923054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772DD84-AC3E-A364-3FE2-1E6306EAAC4C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CDDF6FD-CDCD-9DBF-897F-C6E4AA441027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8D91A0C-2C42-19CA-F6AB-6009F331988D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B47118E-5D34-AF2A-DE9C-F03C9E3D6484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AB4126D-52B4-150D-B595-48E64E6ED6D3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A80313E-8E10-4CA7-F623-636FC8C8EEFD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98A91DB-39B8-47BC-1514-81DDDC722993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300121F-7460-BE91-9BC8-DF483C0A9742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599B6E7-AFEA-6ADE-85A9-7054D8D9AF6D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6036E954-2493-0E8A-2073-ECFEE2FA56E1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63B94A5B-730B-675A-4C24-7BF9945EDE36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1EC304FC-88E9-2AC0-B4AE-AC9554A2207E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28" name="Graphic 31" descr="A collection of circles in various sizes and patterns">
            <a:extLst>
              <a:ext uri="{FF2B5EF4-FFF2-40B4-BE49-F238E27FC236}">
                <a16:creationId xmlns:a16="http://schemas.microsoft.com/office/drawing/2014/main" id="{94C538E8-F988-861E-786A-20578011B898}"/>
              </a:ext>
            </a:extLst>
          </p:cNvPr>
          <p:cNvGrpSpPr/>
          <p:nvPr/>
        </p:nvGrpSpPr>
        <p:grpSpPr>
          <a:xfrm>
            <a:off x="8295640" y="3396520"/>
            <a:ext cx="5504825" cy="5504827"/>
            <a:chOff x="8337482" y="-3050017"/>
            <a:chExt cx="1714499" cy="1714500"/>
          </a:xfrm>
          <a:solidFill>
            <a:srgbClr val="8FC83F"/>
          </a:solidFill>
        </p:grpSpPr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ED9B880D-CB56-0A2C-9F94-815551DA00D4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1B5715B7-37F1-93BC-9A39-A3F915A05DAD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726100C8-36B1-5E04-093B-A2768EA156C9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BC3E053C-C5BB-0BAC-7804-4AE1E555FC08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02CE4369-0AD3-D05A-B321-55B5773BB7C8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4E8DDF77-FBF2-6A01-5E8F-588C69D120B3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697A515A-E7CC-9228-26A1-D50E0745B4C1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5B597624-2F75-9456-75B6-BD4C98F7F62A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AD7F1DF0-6229-E45D-9FB8-03609F2C7196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FEBBA121-C9DE-19B8-4744-9B599B3AF316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96CE726F-89F2-396F-691B-227F0BA872D9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B3B315DC-841E-5AC0-3962-2413D02A95D8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59632732-959F-CC58-74A6-439DD72E216B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A2BA8BA3-E481-5063-7E90-83A8C152D7CD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32E5C0BA-9B18-E256-8893-BB55AA919B50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8BC8D09E-FCF7-C5A7-F650-4F5936294B7F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42E5BC2C-EA8D-D999-D5BC-FB7F4D5F965A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46155528-AB9F-6222-E656-48C560AB75C0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37CAC881-A449-BA96-BE2E-4155105B03E7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04AF1945-00D3-0809-3997-1B00F995A748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37D6B015-B8BB-A0F0-6F07-57D1833A1AC2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4B924F43-0771-859A-3761-FCAD2EBAB65C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A63D4CF6-16E0-2E69-55F7-C1F8AB5492D2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DA4915AE-2436-5670-8429-EAC4ED3B84AA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3" name="Graphic 31" descr="A collection of circles in various sizes and patterns">
            <a:extLst>
              <a:ext uri="{FF2B5EF4-FFF2-40B4-BE49-F238E27FC236}">
                <a16:creationId xmlns:a16="http://schemas.microsoft.com/office/drawing/2014/main" id="{DAEDC65C-6937-D5AA-71BF-12BCE7D7118B}"/>
              </a:ext>
            </a:extLst>
          </p:cNvPr>
          <p:cNvGrpSpPr/>
          <p:nvPr/>
        </p:nvGrpSpPr>
        <p:grpSpPr>
          <a:xfrm>
            <a:off x="8726141" y="-977597"/>
            <a:ext cx="2383424" cy="2383425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E51010E8-FC35-F17D-8B60-B20234F90E38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17C07E9D-86C6-FC01-E14F-31F9F8BF42BC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284231D0-FE3C-4BC1-1CEC-0134BA0BB233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D0B986AE-C7F4-EFE9-4CEC-C5183D6D70CD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A08552CF-6E59-CD9A-E4B7-1840750040B8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6BCD15D0-99AB-3FEE-BA78-BD4D449735AB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C6869774-051A-FC5F-7A7D-098138F0583C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45193638-3F84-3BFF-1B79-6F9097C9C554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75C73912-9782-A158-92D7-A38FA24A49A7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75EC24B8-574E-E6D1-5F4A-A39B5E757614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26485777-D989-CB02-755C-7EC6287C6197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4479F8CE-9F0B-6029-EC64-E5340A9D6754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06B27250-14C8-3AFE-F1B4-5100B9A75D23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0EE664C0-D5C5-8983-64A9-DF48E72B0FDC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9B8324FE-BA02-6176-D33C-443E4E6DD400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B24176B0-6073-97AC-6B5A-FE54148728E5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049D455D-750A-BF20-6CDA-54FA5F65380E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73A876E6-11E5-6243-846A-307E5DC986A7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43E6F3E4-E63A-099B-E685-938A3762C769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A401C9A7-5BB9-A4E6-9AEB-709434F7B552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E9EFE0EC-B91D-80FC-C2A3-278D29B8650B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9CA65DA0-01F5-822B-10B8-4C4EE22D9916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B5317E1F-4685-42A7-5FBA-98D5B6A59B1B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2D7E73B6-5971-5EEE-C97F-FF5AAC41D964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25" name="Freeform: Shape 1024">
            <a:extLst>
              <a:ext uri="{FF2B5EF4-FFF2-40B4-BE49-F238E27FC236}">
                <a16:creationId xmlns:a16="http://schemas.microsoft.com/office/drawing/2014/main" id="{DF6912E1-656E-B858-1A07-15A605BAF216}"/>
              </a:ext>
            </a:extLst>
          </p:cNvPr>
          <p:cNvSpPr/>
          <p:nvPr/>
        </p:nvSpPr>
        <p:spPr>
          <a:xfrm>
            <a:off x="10297655" y="-1583167"/>
            <a:ext cx="285740" cy="285750"/>
          </a:xfrm>
          <a:custGeom>
            <a:avLst/>
            <a:gdLst>
              <a:gd name="connsiteX0" fmla="*/ 147485 w 285740"/>
              <a:gd name="connsiteY0" fmla="*/ 285750 h 285750"/>
              <a:gd name="connsiteX1" fmla="*/ 138255 w 285740"/>
              <a:gd name="connsiteY1" fmla="*/ 285750 h 285750"/>
              <a:gd name="connsiteX2" fmla="*/ 0 w 285740"/>
              <a:gd name="connsiteY2" fmla="*/ 147485 h 285750"/>
              <a:gd name="connsiteX3" fmla="*/ 0 w 285740"/>
              <a:gd name="connsiteY3" fmla="*/ 138256 h 285750"/>
              <a:gd name="connsiteX4" fmla="*/ 138255 w 285740"/>
              <a:gd name="connsiteY4" fmla="*/ 0 h 285750"/>
              <a:gd name="connsiteX5" fmla="*/ 147485 w 285740"/>
              <a:gd name="connsiteY5" fmla="*/ 0 h 285750"/>
              <a:gd name="connsiteX6" fmla="*/ 285740 w 285740"/>
              <a:gd name="connsiteY6" fmla="*/ 138256 h 285750"/>
              <a:gd name="connsiteX7" fmla="*/ 285740 w 285740"/>
              <a:gd name="connsiteY7" fmla="*/ 147485 h 285750"/>
              <a:gd name="connsiteX8" fmla="*/ 147485 w 285740"/>
              <a:gd name="connsiteY8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740" h="285750">
                <a:moveTo>
                  <a:pt x="147485" y="285750"/>
                </a:moveTo>
                <a:lnTo>
                  <a:pt x="138255" y="285750"/>
                </a:lnTo>
                <a:cubicBezTo>
                  <a:pt x="61893" y="285750"/>
                  <a:pt x="0" y="223847"/>
                  <a:pt x="0" y="147485"/>
                </a:cubicBezTo>
                <a:lnTo>
                  <a:pt x="0" y="138256"/>
                </a:lnTo>
                <a:cubicBezTo>
                  <a:pt x="0" y="61893"/>
                  <a:pt x="61903" y="0"/>
                  <a:pt x="138255" y="0"/>
                </a:cubicBezTo>
                <a:lnTo>
                  <a:pt x="147485" y="0"/>
                </a:lnTo>
                <a:cubicBezTo>
                  <a:pt x="223847" y="0"/>
                  <a:pt x="285740" y="61903"/>
                  <a:pt x="285740" y="138256"/>
                </a:cubicBezTo>
                <a:lnTo>
                  <a:pt x="285740" y="147485"/>
                </a:lnTo>
                <a:cubicBezTo>
                  <a:pt x="285740" y="223847"/>
                  <a:pt x="223838" y="285750"/>
                  <a:pt x="147485" y="285750"/>
                </a:cubicBezTo>
                <a:close/>
              </a:path>
            </a:pathLst>
          </a:custGeom>
          <a:solidFill>
            <a:srgbClr val="E6E6E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9A9F6D9-D5B5-8953-04E5-BB6BDDDB8534}"/>
              </a:ext>
            </a:extLst>
          </p:cNvPr>
          <p:cNvSpPr txBox="1">
            <a:spLocks/>
          </p:cNvSpPr>
          <p:nvPr/>
        </p:nvSpPr>
        <p:spPr>
          <a:xfrm>
            <a:off x="764092" y="1023019"/>
            <a:ext cx="6455578" cy="67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38"/>
                </a:solidFill>
                <a:latin typeface="Montserrat" panose="00000500000000000000" pitchFamily="2" charset="0"/>
              </a:rPr>
              <a:t>AGENDA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342DB50-5668-2F49-5ED1-A4F7D85DF312}"/>
              </a:ext>
            </a:extLst>
          </p:cNvPr>
          <p:cNvSpPr txBox="1">
            <a:spLocks/>
          </p:cNvSpPr>
          <p:nvPr/>
        </p:nvSpPr>
        <p:spPr>
          <a:xfrm>
            <a:off x="888992" y="684145"/>
            <a:ext cx="3529816" cy="331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ple Symbols" panose="02000000000000000000" pitchFamily="2" charset="-79"/>
              <a:buChar char="⎼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ACCF"/>
              </a:buClr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AB17"/>
                </a:solidFill>
                <a:latin typeface="Montserrat" panose="00000500000000000000" pitchFamily="2" charset="0"/>
              </a:rPr>
              <a:t>JUNE 2, 2026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FFAB17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6074AA-3999-56B8-DDB4-7E2102AB7C17}"/>
              </a:ext>
            </a:extLst>
          </p:cNvPr>
          <p:cNvSpPr txBox="1">
            <a:spLocks/>
          </p:cNvSpPr>
          <p:nvPr/>
        </p:nvSpPr>
        <p:spPr>
          <a:xfrm>
            <a:off x="764091" y="1754546"/>
            <a:ext cx="7110667" cy="416591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ntserrat" panose="00000500000000000000" pitchFamily="2" charset="0"/>
              </a:rPr>
              <a:t>Introduction to Thermal Runaway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ntserrat" panose="00000500000000000000" pitchFamily="2" charset="0"/>
              </a:rPr>
              <a:t>Battery Components and Materials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Thermal Runaway Mechanism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Initiation Methods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Critical evaluation of “Safe” Chemistries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Scaling Up Safety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b="1" dirty="0">
                <a:solidFill>
                  <a:srgbClr val="1B1B1B"/>
                </a:solidFill>
                <a:latin typeface="Montserrat" panose="00000500000000000000" pitchFamily="2" charset="0"/>
              </a:rPr>
              <a:t>Closing Remarks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D5615A-62EF-8ADC-439F-FB598E9A5BCA}"/>
              </a:ext>
            </a:extLst>
          </p:cNvPr>
          <p:cNvCxnSpPr>
            <a:cxnSpLocks/>
          </p:cNvCxnSpPr>
          <p:nvPr/>
        </p:nvCxnSpPr>
        <p:spPr>
          <a:xfrm flipH="1">
            <a:off x="0" y="1343462"/>
            <a:ext cx="640080" cy="0"/>
          </a:xfrm>
          <a:prstGeom prst="line">
            <a:avLst/>
          </a:prstGeom>
          <a:ln w="19050">
            <a:solidFill>
              <a:srgbClr val="0568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7578E8B-DF30-D254-4AC0-BE45BE6A21F5}"/>
              </a:ext>
            </a:extLst>
          </p:cNvPr>
          <p:cNvSpPr/>
          <p:nvPr/>
        </p:nvSpPr>
        <p:spPr>
          <a:xfrm>
            <a:off x="581212" y="1251846"/>
            <a:ext cx="182880" cy="182880"/>
          </a:xfrm>
          <a:prstGeom prst="ellipse">
            <a:avLst/>
          </a:prstGeom>
          <a:solidFill>
            <a:srgbClr val="8FC8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64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53B9-BD2A-140B-4922-E0EAD91E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Safety Starts with Science: </a:t>
            </a:r>
            <a:r>
              <a:rPr lang="en-US" dirty="0">
                <a:solidFill>
                  <a:schemeClr val="accent6"/>
                </a:solidFill>
              </a:rPr>
              <a:t>Thermal Runaway Fundamentals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8E7EDC-D4AC-C2E3-0952-9E02DDA6971C}"/>
              </a:ext>
            </a:extLst>
          </p:cNvPr>
          <p:cNvGrpSpPr/>
          <p:nvPr/>
        </p:nvGrpSpPr>
        <p:grpSpPr>
          <a:xfrm>
            <a:off x="727493" y="2164618"/>
            <a:ext cx="10737014" cy="3323084"/>
            <a:chOff x="727464" y="2164618"/>
            <a:chExt cx="10737014" cy="3323084"/>
          </a:xfrm>
        </p:grpSpPr>
        <p:sp>
          <p:nvSpPr>
            <p:cNvPr id="12" name="Text 2">
              <a:extLst>
                <a:ext uri="{FF2B5EF4-FFF2-40B4-BE49-F238E27FC236}">
                  <a16:creationId xmlns:a16="http://schemas.microsoft.com/office/drawing/2014/main" id="{99D109AD-C9DE-52D3-838C-B32CD5B32976}"/>
                </a:ext>
              </a:extLst>
            </p:cNvPr>
            <p:cNvSpPr/>
            <p:nvPr/>
          </p:nvSpPr>
          <p:spPr>
            <a:xfrm>
              <a:off x="1943559" y="2173712"/>
              <a:ext cx="2834640" cy="21162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666"/>
                </a:lnSpc>
                <a:buNone/>
              </a:pPr>
              <a:r>
                <a:rPr lang="en-US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The Core Mechanism</a:t>
              </a:r>
              <a:endParaRPr lang="en-US" b="1" dirty="0"/>
            </a:p>
          </p:txBody>
        </p:sp>
        <p:sp>
          <p:nvSpPr>
            <p:cNvPr id="13" name="Text 3">
              <a:extLst>
                <a:ext uri="{FF2B5EF4-FFF2-40B4-BE49-F238E27FC236}">
                  <a16:creationId xmlns:a16="http://schemas.microsoft.com/office/drawing/2014/main" id="{E02CF5CA-EEC6-1F98-2962-90F6A3569E87}"/>
                </a:ext>
              </a:extLst>
            </p:cNvPr>
            <p:cNvSpPr/>
            <p:nvPr/>
          </p:nvSpPr>
          <p:spPr>
            <a:xfrm>
              <a:off x="727464" y="2455397"/>
              <a:ext cx="5037790" cy="92875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2437"/>
                </a:lnSpc>
                <a:buNone/>
              </a:pPr>
              <a:r>
                <a:rPr lang="en-US" sz="1600" dirty="0">
                  <a:solidFill>
                    <a:srgbClr val="555555"/>
                  </a:solidFill>
                  <a:ea typeface="Inter" pitchFamily="34" charset="-122"/>
                  <a:cs typeface="Inter" pitchFamily="34" charset="-120"/>
                </a:rPr>
                <a:t>Thermal runaway is a self-accelerating heat balance failure. It is a positive feedback loop where internal heat generation exceeds dissipation capacity.</a:t>
              </a:r>
              <a:endParaRPr lang="en-US" sz="1600" dirty="0"/>
            </a:p>
          </p:txBody>
        </p:sp>
        <p:sp>
          <p:nvSpPr>
            <p:cNvPr id="14" name="Text 4">
              <a:extLst>
                <a:ext uri="{FF2B5EF4-FFF2-40B4-BE49-F238E27FC236}">
                  <a16:creationId xmlns:a16="http://schemas.microsoft.com/office/drawing/2014/main" id="{818FB10E-B488-CAC7-1F21-706388D7B7D9}"/>
                </a:ext>
              </a:extLst>
            </p:cNvPr>
            <p:cNvSpPr/>
            <p:nvPr/>
          </p:nvSpPr>
          <p:spPr>
            <a:xfrm>
              <a:off x="7413803" y="2164618"/>
              <a:ext cx="2834640" cy="21162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666"/>
                </a:lnSpc>
                <a:buNone/>
              </a:pPr>
              <a:r>
                <a:rPr lang="en-US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The Material Cascade</a:t>
              </a:r>
              <a:endParaRPr lang="en-US" b="1" dirty="0"/>
            </a:p>
          </p:txBody>
        </p:sp>
        <p:sp>
          <p:nvSpPr>
            <p:cNvPr id="15" name="Text 5">
              <a:extLst>
                <a:ext uri="{FF2B5EF4-FFF2-40B4-BE49-F238E27FC236}">
                  <a16:creationId xmlns:a16="http://schemas.microsoft.com/office/drawing/2014/main" id="{0D260A3C-095C-56C1-A224-1877072F2F4F}"/>
                </a:ext>
              </a:extLst>
            </p:cNvPr>
            <p:cNvSpPr/>
            <p:nvPr/>
          </p:nvSpPr>
          <p:spPr>
            <a:xfrm>
              <a:off x="6426585" y="2447337"/>
              <a:ext cx="5037893" cy="92875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2437"/>
                </a:lnSpc>
                <a:buNone/>
              </a:pPr>
              <a:r>
                <a:rPr lang="en-US" sz="1600" dirty="0">
                  <a:solidFill>
                    <a:srgbClr val="555555"/>
                  </a:solidFill>
                  <a:ea typeface="Inter" pitchFamily="34" charset="-122"/>
                  <a:cs typeface="Inter" pitchFamily="34" charset="-120"/>
                </a:rPr>
                <a:t>Failure is a predictable sequence: SEI decomposition (80-120°C) → Separator failure → Cathode oxygen release → Electrolyte combustion.</a:t>
              </a:r>
              <a:endParaRPr lang="en-US" sz="1600" dirty="0"/>
            </a:p>
          </p:txBody>
        </p:sp>
        <p:sp>
          <p:nvSpPr>
            <p:cNvPr id="16" name="Text 6">
              <a:extLst>
                <a:ext uri="{FF2B5EF4-FFF2-40B4-BE49-F238E27FC236}">
                  <a16:creationId xmlns:a16="http://schemas.microsoft.com/office/drawing/2014/main" id="{44AE23F4-F0DD-801F-36AD-C2F67182067A}"/>
                </a:ext>
              </a:extLst>
            </p:cNvPr>
            <p:cNvSpPr/>
            <p:nvPr/>
          </p:nvSpPr>
          <p:spPr>
            <a:xfrm>
              <a:off x="1829039" y="4289242"/>
              <a:ext cx="2834640" cy="21162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666"/>
                </a:lnSpc>
                <a:buNone/>
              </a:pPr>
              <a:r>
                <a:rPr lang="en-US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Diverse Triggers, One Path</a:t>
              </a:r>
              <a:endParaRPr lang="en-US" b="1" dirty="0"/>
            </a:p>
          </p:txBody>
        </p:sp>
        <p:sp>
          <p:nvSpPr>
            <p:cNvPr id="17" name="Text 7">
              <a:extLst>
                <a:ext uri="{FF2B5EF4-FFF2-40B4-BE49-F238E27FC236}">
                  <a16:creationId xmlns:a16="http://schemas.microsoft.com/office/drawing/2014/main" id="{74D0F755-E1A0-3769-5D2E-4985ACDAE1A5}"/>
                </a:ext>
              </a:extLst>
            </p:cNvPr>
            <p:cNvSpPr/>
            <p:nvPr/>
          </p:nvSpPr>
          <p:spPr>
            <a:xfrm>
              <a:off x="727464" y="4554812"/>
              <a:ext cx="5037790" cy="92875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2437"/>
                </a:lnSpc>
                <a:buNone/>
              </a:pPr>
              <a:r>
                <a:rPr lang="en-US" sz="1600" dirty="0">
                  <a:solidFill>
                    <a:srgbClr val="555555"/>
                  </a:solidFill>
                  <a:ea typeface="Inter" pitchFamily="34" charset="-122"/>
                  <a:cs typeface="Inter" pitchFamily="34" charset="-120"/>
                </a:rPr>
                <a:t>Thermal, Electrical, and Mechanical abuse modes differ in initiation but converge on the same internal exothermic chemical breakdown.</a:t>
              </a:r>
              <a:endParaRPr lang="en-US" sz="1600" dirty="0"/>
            </a:p>
          </p:txBody>
        </p:sp>
        <p:sp>
          <p:nvSpPr>
            <p:cNvPr id="18" name="Text 8">
              <a:extLst>
                <a:ext uri="{FF2B5EF4-FFF2-40B4-BE49-F238E27FC236}">
                  <a16:creationId xmlns:a16="http://schemas.microsoft.com/office/drawing/2014/main" id="{26C5E409-D3A9-0C19-F65D-239107EC08B7}"/>
                </a:ext>
              </a:extLst>
            </p:cNvPr>
            <p:cNvSpPr/>
            <p:nvPr/>
          </p:nvSpPr>
          <p:spPr>
            <a:xfrm>
              <a:off x="7413803" y="4212908"/>
              <a:ext cx="2834640" cy="21162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666"/>
                </a:lnSpc>
                <a:buNone/>
              </a:pPr>
              <a:r>
                <a:rPr lang="en-US" b="1" dirty="0">
                  <a:solidFill>
                    <a:srgbClr val="333333"/>
                  </a:solidFill>
                  <a:ea typeface="Inter" pitchFamily="34" charset="-122"/>
                  <a:cs typeface="Inter" pitchFamily="34" charset="-120"/>
                </a:rPr>
                <a:t>Material-to-System Safety</a:t>
              </a:r>
              <a:endParaRPr lang="en-US" b="1" dirty="0"/>
            </a:p>
          </p:txBody>
        </p:sp>
        <p:sp>
          <p:nvSpPr>
            <p:cNvPr id="19" name="Text 9">
              <a:extLst>
                <a:ext uri="{FF2B5EF4-FFF2-40B4-BE49-F238E27FC236}">
                  <a16:creationId xmlns:a16="http://schemas.microsoft.com/office/drawing/2014/main" id="{4768EE5F-DC94-E7AA-AAC4-CB47882BE333}"/>
                </a:ext>
              </a:extLst>
            </p:cNvPr>
            <p:cNvSpPr/>
            <p:nvPr/>
          </p:nvSpPr>
          <p:spPr>
            <a:xfrm>
              <a:off x="6426585" y="4558946"/>
              <a:ext cx="5037893" cy="92875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2437"/>
                </a:lnSpc>
                <a:buNone/>
              </a:pPr>
              <a:r>
                <a:rPr lang="en-US" sz="1600" dirty="0">
                  <a:solidFill>
                    <a:srgbClr val="555555"/>
                  </a:solidFill>
                  <a:ea typeface="Inter" pitchFamily="34" charset="-122"/>
                  <a:cs typeface="Inter" pitchFamily="34" charset="-120"/>
                </a:rPr>
                <a:t>System resilience depends on cell chemistry (e.g., LFP vs Oxide) and engineering barriers to prevent cell-to-cell propagation.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585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FAC4D-76A7-6718-EB40-2880075D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E7525-65BE-B115-3307-1CA18FD07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5F68C4-456D-EB1C-3793-0F603DB50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visit Poll Everywhere via the </a:t>
            </a:r>
            <a:r>
              <a:rPr lang="en-US" b="1" dirty="0"/>
              <a:t>QR </a:t>
            </a:r>
            <a:r>
              <a:rPr lang="en-US" dirty="0"/>
              <a:t>code below (mobile) or at </a:t>
            </a:r>
            <a:r>
              <a:rPr lang="en-US" b="1" dirty="0" err="1"/>
              <a:t>pe.app</a:t>
            </a:r>
            <a:r>
              <a:rPr lang="en-US" b="1" dirty="0"/>
              <a:t>/</a:t>
            </a:r>
            <a:r>
              <a:rPr lang="en-US" b="1" dirty="0" err="1"/>
              <a:t>essrf</a:t>
            </a:r>
            <a:r>
              <a:rPr lang="en-US" b="1" dirty="0"/>
              <a:t> </a:t>
            </a:r>
            <a:r>
              <a:rPr lang="en-US" dirty="0"/>
              <a:t>(laptop). If you would like to add your name, please update with the “</a:t>
            </a:r>
            <a:r>
              <a:rPr lang="en-US" dirty="0">
                <a:solidFill>
                  <a:srgbClr val="FF0000"/>
                </a:solidFill>
              </a:rPr>
              <a:t>pencil</a:t>
            </a:r>
            <a:r>
              <a:rPr lang="en-US" dirty="0"/>
              <a:t>” icon. If not, feel free to remain anonymous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AC53C6-7284-FFA1-44BD-722BDABA9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690" y="2224892"/>
            <a:ext cx="3256619" cy="3102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EE9823-0978-E458-2EFB-45284EB22E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89"/>
          <a:stretch>
            <a:fillRect/>
          </a:stretch>
        </p:blipFill>
        <p:spPr>
          <a:xfrm>
            <a:off x="613607" y="2810296"/>
            <a:ext cx="3401504" cy="1237407"/>
          </a:xfrm>
          <a:prstGeom prst="rect">
            <a:avLst/>
          </a:prstGeom>
        </p:spPr>
      </p:pic>
      <p:pic>
        <p:nvPicPr>
          <p:cNvPr id="13" name="Picture 12" descr="Graphical user interface, text, application, chat or text message&#10;&#10;AI-generated content may be incorrect.">
            <a:extLst>
              <a:ext uri="{FF2B5EF4-FFF2-40B4-BE49-F238E27FC236}">
                <a16:creationId xmlns:a16="http://schemas.microsoft.com/office/drawing/2014/main" id="{A3E3F1BE-916C-E366-9453-DD0BC0199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1" b="11279"/>
          <a:stretch>
            <a:fillRect/>
          </a:stretch>
        </p:blipFill>
        <p:spPr>
          <a:xfrm>
            <a:off x="8739260" y="1945678"/>
            <a:ext cx="2531952" cy="383635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D1728F2-9A1F-E926-F8B2-9DC01F64D089}"/>
              </a:ext>
            </a:extLst>
          </p:cNvPr>
          <p:cNvSpPr/>
          <p:nvPr/>
        </p:nvSpPr>
        <p:spPr>
          <a:xfrm>
            <a:off x="9604638" y="2351314"/>
            <a:ext cx="1436914" cy="281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AA3CE9-D236-A957-7EA0-B4B9E14C87D1}"/>
              </a:ext>
            </a:extLst>
          </p:cNvPr>
          <p:cNvCxnSpPr/>
          <p:nvPr/>
        </p:nvCxnSpPr>
        <p:spPr>
          <a:xfrm>
            <a:off x="5331854" y="1873876"/>
            <a:ext cx="4076163" cy="4774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960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224C4-870A-92AC-4B98-C98FEB5A9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F26A7-320C-C10D-F726-6B3BA6D22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342900" indent="-342900">
              <a:buAutoNum type="arabicPeriod"/>
            </a:pPr>
            <a:r>
              <a:rPr lang="en-US" dirty="0"/>
              <a:t>A cell can go into thermal runaway without catching fire.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True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False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Heat generation primarily comes from reaction between the cathode and the electrolyte (i.e. electrolyte combustion). 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True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False</a:t>
            </a:r>
          </a:p>
          <a:p>
            <a:pPr marL="342900" indent="-342900">
              <a:buAutoNum type="arabicPeriod"/>
            </a:pPr>
            <a:r>
              <a:rPr lang="en-US" dirty="0"/>
              <a:t>Which event initiates self-heating?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Electrolyte reacting with the anode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SEI decomposition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Electrolyte decomposition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Oxygen evolution from the cathode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Which cell chemistries are inherently safe? 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LFP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Na-ion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Non-flammable electrolytes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of the above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None of the above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of the following is not a common thermal runaway initiation method?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Optical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Mechanical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Electrical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Thermal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Safety can be engineered at which level: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Materials 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Both a and b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Neither a nor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55E5F-0D56-D2E9-5EDF-D545E85F7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4033" y="214548"/>
            <a:ext cx="1520290" cy="148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02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CA928C-6C9B-7B3C-4F65-71ED98FEB4F0}"/>
              </a:ext>
            </a:extLst>
          </p:cNvPr>
          <p:cNvSpPr txBox="1">
            <a:spLocks/>
          </p:cNvSpPr>
          <p:nvPr/>
        </p:nvSpPr>
        <p:spPr>
          <a:xfrm>
            <a:off x="764092" y="1023019"/>
            <a:ext cx="6455578" cy="67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38"/>
                </a:solidFill>
                <a:latin typeface="Montserrat" panose="00000500000000000000" pitchFamily="2" charset="0"/>
              </a:rPr>
              <a:t>THANK YOU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558D24A-A89F-5590-37D6-588DFFB26067}"/>
              </a:ext>
            </a:extLst>
          </p:cNvPr>
          <p:cNvSpPr txBox="1">
            <a:spLocks/>
          </p:cNvSpPr>
          <p:nvPr/>
        </p:nvSpPr>
        <p:spPr>
          <a:xfrm>
            <a:off x="888992" y="684145"/>
            <a:ext cx="3529816" cy="331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ple Symbols" panose="02000000000000000000" pitchFamily="2" charset="-79"/>
              <a:buChar char="⎼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ACCF"/>
              </a:buClr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AB17"/>
                </a:solidFill>
                <a:latin typeface="Montserrat" panose="00000500000000000000" pitchFamily="2" charset="0"/>
              </a:rPr>
              <a:t>JUNE 2, 2026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FFAB17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DDEAA5-A6CE-F007-18D3-E7346A084FEA}"/>
              </a:ext>
            </a:extLst>
          </p:cNvPr>
          <p:cNvSpPr txBox="1">
            <a:spLocks/>
          </p:cNvSpPr>
          <p:nvPr/>
        </p:nvSpPr>
        <p:spPr>
          <a:xfrm>
            <a:off x="764091" y="1754546"/>
            <a:ext cx="8639216" cy="416591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kumimoji="0" lang="en-US" sz="1800" b="1" i="0" u="none" strike="noStrike" kern="1200" cap="none" spc="-5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E55555-9A78-D633-F370-75F08AA16A64}"/>
              </a:ext>
            </a:extLst>
          </p:cNvPr>
          <p:cNvCxnSpPr>
            <a:cxnSpLocks/>
          </p:cNvCxnSpPr>
          <p:nvPr/>
        </p:nvCxnSpPr>
        <p:spPr>
          <a:xfrm flipH="1">
            <a:off x="-3511761" y="1343462"/>
            <a:ext cx="4150123" cy="0"/>
          </a:xfrm>
          <a:prstGeom prst="line">
            <a:avLst/>
          </a:prstGeom>
          <a:ln w="19050">
            <a:solidFill>
              <a:srgbClr val="0568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649460E1-076C-1A93-978C-23C40995B827}"/>
              </a:ext>
            </a:extLst>
          </p:cNvPr>
          <p:cNvSpPr/>
          <p:nvPr/>
        </p:nvSpPr>
        <p:spPr>
          <a:xfrm>
            <a:off x="581212" y="1251846"/>
            <a:ext cx="182880" cy="182880"/>
          </a:xfrm>
          <a:prstGeom prst="ellipse">
            <a:avLst/>
          </a:prstGeom>
          <a:solidFill>
            <a:srgbClr val="8FC8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4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2EF096-55E4-45CA-62AF-4F5F60CCF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A4FD06-675F-7F0B-0A24-EC8F0DF52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en-US" dirty="0"/>
          </a:p>
          <a:p>
            <a:pPr algn="ctr"/>
            <a:r>
              <a:rPr lang="en-US" sz="2000" b="1" dirty="0"/>
              <a:t>By the end of this tutorial, we will be able to: </a:t>
            </a:r>
          </a:p>
          <a:p>
            <a:pPr marL="342900" indent="-342900" algn="ctr">
              <a:buAutoNum type="arabicParenR"/>
            </a:pPr>
            <a:endParaRPr lang="en-US" dirty="0"/>
          </a:p>
          <a:p>
            <a:pPr marL="342900" indent="-342900" algn="ctr">
              <a:buAutoNum type="arabicParenR"/>
            </a:pPr>
            <a:r>
              <a:rPr lang="en-US" i="1" dirty="0"/>
              <a:t>Define what thermal runaway is and what its hazards are.</a:t>
            </a:r>
          </a:p>
          <a:p>
            <a:pPr marL="342900" indent="-342900" algn="ctr">
              <a:buAutoNum type="arabicParenR"/>
            </a:pPr>
            <a:endParaRPr lang="en-US" i="1" dirty="0"/>
          </a:p>
          <a:p>
            <a:pPr marL="342900" indent="-342900" algn="ctr">
              <a:buAutoNum type="arabicParenR"/>
            </a:pPr>
            <a:r>
              <a:rPr lang="en-US" i="1" dirty="0"/>
              <a:t>Identify which reactions contribute to thermal runaway.</a:t>
            </a:r>
          </a:p>
          <a:p>
            <a:pPr marL="342900" indent="-342900" algn="ctr">
              <a:buAutoNum type="arabicParenR"/>
            </a:pPr>
            <a:endParaRPr lang="en-US" i="1" dirty="0"/>
          </a:p>
          <a:p>
            <a:pPr marL="342900" indent="-342900" algn="ctr">
              <a:buAutoNum type="arabicParenR"/>
            </a:pPr>
            <a:r>
              <a:rPr lang="en-US" i="1" dirty="0"/>
              <a:t>Identity thermal runaway initiation methods.</a:t>
            </a:r>
          </a:p>
          <a:p>
            <a:pPr marL="342900" indent="-342900" algn="ctr">
              <a:buAutoNum type="arabicParenR"/>
            </a:pPr>
            <a:endParaRPr lang="en-US" i="1" dirty="0"/>
          </a:p>
          <a:p>
            <a:pPr marL="342900" indent="-342900" algn="ctr">
              <a:buAutoNum type="arabicParenR"/>
            </a:pPr>
            <a:r>
              <a:rPr lang="en-US" i="1" dirty="0"/>
              <a:t>Determine differences in hazards dependent on battery chemistry.</a:t>
            </a:r>
          </a:p>
          <a:p>
            <a:pPr marL="342900" indent="-342900" algn="ctr">
              <a:buAutoNum type="arabicParenR"/>
            </a:pPr>
            <a:endParaRPr lang="en-US" i="1" dirty="0"/>
          </a:p>
          <a:p>
            <a:pPr marL="342900" indent="-342900" algn="ctr">
              <a:buAutoNum type="arabicParenR"/>
            </a:pPr>
            <a:r>
              <a:rPr lang="en-US" i="1" dirty="0"/>
              <a:t>Critically assess claims of safety for new chemistries.</a:t>
            </a:r>
          </a:p>
          <a:p>
            <a:pPr marL="342900" indent="-342900" algn="ctr">
              <a:buAutoNum type="arabicParenR"/>
            </a:pPr>
            <a:endParaRPr lang="en-US" i="1" dirty="0"/>
          </a:p>
          <a:p>
            <a:pPr marL="342900" indent="-342900" algn="ctr">
              <a:buAutoNum type="arabicParenR"/>
            </a:pPr>
            <a:r>
              <a:rPr lang="en-US" i="1" dirty="0"/>
              <a:t>Determine thermal runaway hazards associated with system scale-up. </a:t>
            </a:r>
          </a:p>
        </p:txBody>
      </p:sp>
    </p:spTree>
    <p:extLst>
      <p:ext uri="{BB962C8B-B14F-4D97-AF65-F5344CB8AC3E}">
        <p14:creationId xmlns:p14="http://schemas.microsoft.com/office/powerpoint/2010/main" val="1121691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C6A57-D754-6C3F-58A0-302FCBD40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31" descr="A collection of circles in various sizes and patterns">
            <a:extLst>
              <a:ext uri="{FF2B5EF4-FFF2-40B4-BE49-F238E27FC236}">
                <a16:creationId xmlns:a16="http://schemas.microsoft.com/office/drawing/2014/main" id="{B63582EA-4608-0A41-5448-31E48AF80CA1}"/>
              </a:ext>
            </a:extLst>
          </p:cNvPr>
          <p:cNvGrpSpPr/>
          <p:nvPr/>
        </p:nvGrpSpPr>
        <p:grpSpPr>
          <a:xfrm>
            <a:off x="10124496" y="451661"/>
            <a:ext cx="1705336" cy="1705337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846A7D4-E381-50F4-7C2B-7D1F85E965D5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985AC62-5F01-FFB6-7E2D-D4320102D075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91B0A2F-3CA2-94C6-2B9D-E1D797498A85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3F3A5B1-5E99-8794-75F7-EF4D9E41B7B6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83EFA5B-1BAC-F6B5-1713-FC0C58CC13BE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4D635EE-CD12-9237-A9DC-D413CBA1EFEE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0E5084A-155E-5A8E-EA86-9AA3EC000B92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6A04D2A-9AB6-4935-4D7D-19F9A4489A04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620B63D-212B-4A3C-FFAB-9DEB566E247F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BB52026-412F-C931-AD5E-EB012EAE0E3B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87EA9F9-D497-8F2A-1A41-67C1E218554F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1BCD59-8C27-12EF-55AE-15A9DA8773F6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C902DD-99A5-D1BF-6ED0-1149A99A7B62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A7326E2-C3A2-702C-91B6-2DA1DBD0E8B8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3032339-2DDC-6AAC-89AA-D01F04D23174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27906C8-958C-D146-3A3D-262B00DE790F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8B4DD38-E4F9-CD10-B305-4BFBFE5DDD72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543DF1D-CBE0-AA73-F4E5-B2E6CCF52A76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6940DEE-BB2D-AEBE-2C09-FE1E6B8C5E25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10649BB-031E-4598-286C-E3165FCC653B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D96C272-7A95-F92D-357D-9AB1F97F425F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7E84D6-CD34-60CE-9085-DF449D378A48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4B7ED03-1F99-138B-3B99-0885E2109A6F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5ACCFE0-77FA-4EFA-53D3-9DF17066D113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aphic 31" descr="A collection of circles in various sizes and patterns">
            <a:extLst>
              <a:ext uri="{FF2B5EF4-FFF2-40B4-BE49-F238E27FC236}">
                <a16:creationId xmlns:a16="http://schemas.microsoft.com/office/drawing/2014/main" id="{907D5891-3A93-6128-B4D2-C0DBD82E617A}"/>
              </a:ext>
            </a:extLst>
          </p:cNvPr>
          <p:cNvGrpSpPr/>
          <p:nvPr/>
        </p:nvGrpSpPr>
        <p:grpSpPr>
          <a:xfrm>
            <a:off x="7969405" y="2011380"/>
            <a:ext cx="3099903" cy="3099904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F3242BD-956C-6041-2856-0D2284952E03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2B50145-834E-365A-53B0-E06A8E27C27C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B3188AD-73FE-5373-7982-9A2E9DA5631E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946DFD2-7DF2-D2AA-0500-108C8CE39999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D702AF7-6DD3-0A53-9C24-C65A334BDDE4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2C0135B-5878-6B8E-29E4-3DD508736125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EDC35B7-C238-1EB8-F2A9-2B614F4F384A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0172002-B639-A3BF-157E-C4FB757B69B1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BB0B6B3-9A4D-E2AC-7BCE-8056226C6B9E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12D65C0-6B68-FA3F-01B7-629D95B93619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10D9F0E-0EA3-7B86-373C-E7BD1CF4C063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4D85E54-7B8D-A9B8-AEF2-3567D559E812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DB53EAA-3919-B2C3-53B7-D83C7DC834CB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003BF35-65D5-99F2-736B-36387FE68DB6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B37025-6930-AA6C-4C80-C3A3E2052BDE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AD953EE-D4B3-F127-0083-29A48C170CDB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4DE8DEF-3C20-DC7C-280C-E2846EEA5FD6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112A6D0-4C87-D0D2-557F-B3D9C473AA67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61D18C1-795F-7C65-3F72-7F82EC661C76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1F69EE2-2BA4-59D7-E5A7-2E294E803ABF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CCD864F-F5B8-DBC4-7822-4BD004F6A306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7DC536A9-F07D-3EDC-5217-DB994C794EFB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A880E7C6-E59A-3A3C-AABB-6CA0670BE670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B666B42B-3176-108C-E895-58EB89744C26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28" name="Graphic 31" descr="A collection of circles in various sizes and patterns">
            <a:extLst>
              <a:ext uri="{FF2B5EF4-FFF2-40B4-BE49-F238E27FC236}">
                <a16:creationId xmlns:a16="http://schemas.microsoft.com/office/drawing/2014/main" id="{87ACA5C2-375C-DD4B-473C-35718A4049DF}"/>
              </a:ext>
            </a:extLst>
          </p:cNvPr>
          <p:cNvGrpSpPr/>
          <p:nvPr/>
        </p:nvGrpSpPr>
        <p:grpSpPr>
          <a:xfrm>
            <a:off x="8295640" y="3396520"/>
            <a:ext cx="5504825" cy="5504827"/>
            <a:chOff x="8337482" y="-3050017"/>
            <a:chExt cx="1714499" cy="1714500"/>
          </a:xfrm>
          <a:solidFill>
            <a:srgbClr val="8FC83F"/>
          </a:solidFill>
        </p:grpSpPr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493C4FD1-1DF6-357C-1DFB-894ABD2F9116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ABBD47B7-D9F2-4E96-F6DB-2BFE6F65122D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278A8783-1A4A-470B-BE8B-53CEFB4AF179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51FAAB89-781B-B261-965B-6E44F2EC0F9C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4BCB372A-BB6D-5A08-2801-A45F38217CE7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38892547-37A2-A185-506B-058F52F8F206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E79C719F-A5A6-8768-C18D-50BFC36A8540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C33D940F-6B9B-0561-BF91-32951BC35A4E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5E1076E0-3A91-59D7-40F0-CB0D1C63D472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051CE151-4B57-3475-A81B-43EB08903E99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3D3F3536-F358-EECE-AAA0-C6CA2B901A32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874D270D-0CA2-8407-053C-6D0D6F0FB120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D67699A7-C449-1290-5F24-5051C793EF29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BD5D0242-4791-EEA2-B95D-C7C171CD358F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6C2E9A41-1919-8831-490B-11E30B59AD9B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ACA0FDB6-E9AE-C771-2371-B72939669F65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71B02798-22A4-1C70-C7CB-918E924EE7E7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79F56C96-8A78-6171-F208-4C9DF37C3856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02B86F07-FC95-F2F6-EF52-0D59EAD0A3BD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A3A3AF90-8D46-983E-46EF-F6E64C73670C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78CD4F3B-E792-C066-4C71-02BDCB0714C1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6E3D4D8C-68A4-DD5C-2CD2-99C9D7155E58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2B11BECD-BC41-E7AF-2BC3-280E3509F0CE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18FF019B-E5F9-B1B4-9F9A-4B279389AF33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3" name="Graphic 31" descr="A collection of circles in various sizes and patterns">
            <a:extLst>
              <a:ext uri="{FF2B5EF4-FFF2-40B4-BE49-F238E27FC236}">
                <a16:creationId xmlns:a16="http://schemas.microsoft.com/office/drawing/2014/main" id="{DB80843C-9F59-C3EF-8DB7-632F0B618EBE}"/>
              </a:ext>
            </a:extLst>
          </p:cNvPr>
          <p:cNvGrpSpPr/>
          <p:nvPr/>
        </p:nvGrpSpPr>
        <p:grpSpPr>
          <a:xfrm>
            <a:off x="8726141" y="-977597"/>
            <a:ext cx="2383424" cy="2383425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DC09B553-1967-DF6A-AD1D-E3FBFBE3E358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18AA9845-DCE5-6382-D8F2-30777465139D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9374FC1A-E4AE-E679-92E4-05183EFDA293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A868C512-A3F7-D0BC-483E-DE40099EE4B0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454EC715-6A91-A62E-9E01-991EBC387076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D38AC063-AE6A-EE0C-2E45-319F0A3FD19E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9EA6BACD-2756-0AC1-C18F-3AB1169204C1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A975D90C-7C1F-86F7-7B8B-1AC0B1FEBF25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A3602E78-E122-9523-8AA7-C7D49CC68464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A5A4C343-561F-FFE7-3D2E-00E514DE9A73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A26247BD-F794-E504-D246-E89EA180C27A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C4FA9A19-C3DB-7114-AD15-2FEA5E27CFE1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47559713-B0F5-41E3-155E-37FA8BBF3E50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56192D32-F8F6-B399-7A78-4FD16037FF2D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B6047B42-8676-4D4F-50F7-63F5367F69BE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B5734374-68B6-1959-05E8-C26B3166CA9D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9C2DE12C-0B1A-6F75-5091-720AD15C77F8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050340E3-BE36-CB94-6A37-3B5C62740FB2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553E3F84-6FF8-E917-E142-408C9EC47D10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02C087A0-A78B-58B5-8653-35F8C6DB140D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2FA85293-EC86-09E5-D1B8-F0E51D9FDE88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5587D80D-09BC-B594-47ED-F5B9CA6AED9B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3FD4DAAC-562C-EE97-3044-A5D718F1DEC7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9EBD58DC-3E53-01A1-07F1-2B4B8B0C95D7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25" name="Freeform: Shape 1024">
            <a:extLst>
              <a:ext uri="{FF2B5EF4-FFF2-40B4-BE49-F238E27FC236}">
                <a16:creationId xmlns:a16="http://schemas.microsoft.com/office/drawing/2014/main" id="{9C72888F-24FD-6074-94CA-0D56C523C089}"/>
              </a:ext>
            </a:extLst>
          </p:cNvPr>
          <p:cNvSpPr/>
          <p:nvPr/>
        </p:nvSpPr>
        <p:spPr>
          <a:xfrm>
            <a:off x="10297655" y="-1583167"/>
            <a:ext cx="285740" cy="285750"/>
          </a:xfrm>
          <a:custGeom>
            <a:avLst/>
            <a:gdLst>
              <a:gd name="connsiteX0" fmla="*/ 147485 w 285740"/>
              <a:gd name="connsiteY0" fmla="*/ 285750 h 285750"/>
              <a:gd name="connsiteX1" fmla="*/ 138255 w 285740"/>
              <a:gd name="connsiteY1" fmla="*/ 285750 h 285750"/>
              <a:gd name="connsiteX2" fmla="*/ 0 w 285740"/>
              <a:gd name="connsiteY2" fmla="*/ 147485 h 285750"/>
              <a:gd name="connsiteX3" fmla="*/ 0 w 285740"/>
              <a:gd name="connsiteY3" fmla="*/ 138256 h 285750"/>
              <a:gd name="connsiteX4" fmla="*/ 138255 w 285740"/>
              <a:gd name="connsiteY4" fmla="*/ 0 h 285750"/>
              <a:gd name="connsiteX5" fmla="*/ 147485 w 285740"/>
              <a:gd name="connsiteY5" fmla="*/ 0 h 285750"/>
              <a:gd name="connsiteX6" fmla="*/ 285740 w 285740"/>
              <a:gd name="connsiteY6" fmla="*/ 138256 h 285750"/>
              <a:gd name="connsiteX7" fmla="*/ 285740 w 285740"/>
              <a:gd name="connsiteY7" fmla="*/ 147485 h 285750"/>
              <a:gd name="connsiteX8" fmla="*/ 147485 w 285740"/>
              <a:gd name="connsiteY8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740" h="285750">
                <a:moveTo>
                  <a:pt x="147485" y="285750"/>
                </a:moveTo>
                <a:lnTo>
                  <a:pt x="138255" y="285750"/>
                </a:lnTo>
                <a:cubicBezTo>
                  <a:pt x="61893" y="285750"/>
                  <a:pt x="0" y="223847"/>
                  <a:pt x="0" y="147485"/>
                </a:cubicBezTo>
                <a:lnTo>
                  <a:pt x="0" y="138256"/>
                </a:lnTo>
                <a:cubicBezTo>
                  <a:pt x="0" y="61893"/>
                  <a:pt x="61903" y="0"/>
                  <a:pt x="138255" y="0"/>
                </a:cubicBezTo>
                <a:lnTo>
                  <a:pt x="147485" y="0"/>
                </a:lnTo>
                <a:cubicBezTo>
                  <a:pt x="223847" y="0"/>
                  <a:pt x="285740" y="61903"/>
                  <a:pt x="285740" y="138256"/>
                </a:cubicBezTo>
                <a:lnTo>
                  <a:pt x="285740" y="147485"/>
                </a:lnTo>
                <a:cubicBezTo>
                  <a:pt x="285740" y="223847"/>
                  <a:pt x="223838" y="285750"/>
                  <a:pt x="147485" y="285750"/>
                </a:cubicBezTo>
                <a:close/>
              </a:path>
            </a:pathLst>
          </a:custGeom>
          <a:solidFill>
            <a:srgbClr val="E6E6E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7A16B7A-6417-9CCC-5C7A-A456C3B147CB}"/>
              </a:ext>
            </a:extLst>
          </p:cNvPr>
          <p:cNvSpPr txBox="1">
            <a:spLocks/>
          </p:cNvSpPr>
          <p:nvPr/>
        </p:nvSpPr>
        <p:spPr>
          <a:xfrm>
            <a:off x="764092" y="1023019"/>
            <a:ext cx="6455578" cy="67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38"/>
                </a:solidFill>
                <a:latin typeface="Montserrat" panose="00000500000000000000" pitchFamily="2" charset="0"/>
              </a:rPr>
              <a:t>AGENDA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FA913E7-9D51-6122-55A9-D7565A60E83A}"/>
              </a:ext>
            </a:extLst>
          </p:cNvPr>
          <p:cNvSpPr txBox="1">
            <a:spLocks/>
          </p:cNvSpPr>
          <p:nvPr/>
        </p:nvSpPr>
        <p:spPr>
          <a:xfrm>
            <a:off x="888992" y="684145"/>
            <a:ext cx="3529816" cy="331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ple Symbols" panose="02000000000000000000" pitchFamily="2" charset="-79"/>
              <a:buChar char="⎼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ACCF"/>
              </a:buClr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AB17"/>
                </a:solidFill>
                <a:latin typeface="Montserrat" panose="00000500000000000000" pitchFamily="2" charset="0"/>
              </a:rPr>
              <a:t>JUNE 2, 2026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FFAB17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653A49-1AFF-0AEC-1BF9-3736E978BBA7}"/>
              </a:ext>
            </a:extLst>
          </p:cNvPr>
          <p:cNvSpPr txBox="1">
            <a:spLocks/>
          </p:cNvSpPr>
          <p:nvPr/>
        </p:nvSpPr>
        <p:spPr>
          <a:xfrm>
            <a:off x="764091" y="1754546"/>
            <a:ext cx="7110667" cy="416591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ntserrat" panose="00000500000000000000" pitchFamily="2" charset="0"/>
              </a:rPr>
              <a:t>Introduction to Thermal Runaway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ntserrat" panose="00000500000000000000" pitchFamily="2" charset="0"/>
              </a:rPr>
              <a:t>Battery Components and Materials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Thermal Runaway Mechanism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Initiation Methods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Critical evaluation of “Safe” Chemistries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Scaling Up Safety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Closing Remarks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266944-71DE-94DF-C97E-CED22FF5AACD}"/>
              </a:ext>
            </a:extLst>
          </p:cNvPr>
          <p:cNvCxnSpPr>
            <a:cxnSpLocks/>
          </p:cNvCxnSpPr>
          <p:nvPr/>
        </p:nvCxnSpPr>
        <p:spPr>
          <a:xfrm flipH="1">
            <a:off x="0" y="1343462"/>
            <a:ext cx="640080" cy="0"/>
          </a:xfrm>
          <a:prstGeom prst="line">
            <a:avLst/>
          </a:prstGeom>
          <a:ln w="19050">
            <a:solidFill>
              <a:srgbClr val="0568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CD2EDD7-5CE2-1892-F131-AD388FD79A21}"/>
              </a:ext>
            </a:extLst>
          </p:cNvPr>
          <p:cNvSpPr/>
          <p:nvPr/>
        </p:nvSpPr>
        <p:spPr>
          <a:xfrm>
            <a:off x="581212" y="1251846"/>
            <a:ext cx="182880" cy="182880"/>
          </a:xfrm>
          <a:prstGeom prst="ellipse">
            <a:avLst/>
          </a:prstGeom>
          <a:solidFill>
            <a:srgbClr val="8FC8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79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49D46-3BB6-618C-C221-96E7FEE06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Battery Storage Is Growing Fast — </a:t>
            </a:r>
            <a:br>
              <a:rPr lang="en-US" sz="3200" dirty="0"/>
            </a:br>
            <a:r>
              <a:rPr lang="en-US" sz="3200" dirty="0">
                <a:solidFill>
                  <a:schemeClr val="accent6"/>
                </a:solidFill>
              </a:rPr>
              <a:t>And the Safety Science Needs to Keep Up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B33962D-89D7-8584-7CB7-0EC64B775728}"/>
              </a:ext>
            </a:extLst>
          </p:cNvPr>
          <p:cNvSpPr/>
          <p:nvPr/>
        </p:nvSpPr>
        <p:spPr>
          <a:xfrm>
            <a:off x="864072" y="2020161"/>
            <a:ext cx="377072" cy="37707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4439606-829A-A9B7-ECED-BF33CFC1025A}"/>
              </a:ext>
            </a:extLst>
          </p:cNvPr>
          <p:cNvSpPr/>
          <p:nvPr/>
        </p:nvSpPr>
        <p:spPr>
          <a:xfrm>
            <a:off x="862322" y="4191645"/>
            <a:ext cx="377072" cy="37707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CFB4025-37E3-DE65-BA16-26FFFDF78D1B}"/>
              </a:ext>
            </a:extLst>
          </p:cNvPr>
          <p:cNvSpPr/>
          <p:nvPr/>
        </p:nvSpPr>
        <p:spPr>
          <a:xfrm>
            <a:off x="862322" y="3080241"/>
            <a:ext cx="377072" cy="37707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Image 3" descr="preencoded.png">
            <a:extLst>
              <a:ext uri="{FF2B5EF4-FFF2-40B4-BE49-F238E27FC236}">
                <a16:creationId xmlns:a16="http://schemas.microsoft.com/office/drawing/2014/main" id="{68C2863F-BDC3-9543-3F9B-DCB2E9725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90" y="2108756"/>
            <a:ext cx="188536" cy="198356"/>
          </a:xfrm>
          <a:prstGeom prst="rect">
            <a:avLst/>
          </a:prstGeom>
        </p:spPr>
      </p:pic>
      <p:pic>
        <p:nvPicPr>
          <p:cNvPr id="20" name="Image 5" descr="preencoded.png">
            <a:extLst>
              <a:ext uri="{FF2B5EF4-FFF2-40B4-BE49-F238E27FC236}">
                <a16:creationId xmlns:a16="http://schemas.microsoft.com/office/drawing/2014/main" id="{05817B6A-AE29-AA39-88BF-4CFDFAAA8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4" y="3180524"/>
            <a:ext cx="164969" cy="194060"/>
          </a:xfrm>
          <a:prstGeom prst="rect">
            <a:avLst/>
          </a:prstGeom>
        </p:spPr>
      </p:pic>
      <p:pic>
        <p:nvPicPr>
          <p:cNvPr id="21" name="Image 7" descr="preencoded.png">
            <a:extLst>
              <a:ext uri="{FF2B5EF4-FFF2-40B4-BE49-F238E27FC236}">
                <a16:creationId xmlns:a16="http://schemas.microsoft.com/office/drawing/2014/main" id="{851C7142-2D63-DD18-DAC9-1F6E9639A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90" y="4292567"/>
            <a:ext cx="188536" cy="198356"/>
          </a:xfrm>
          <a:prstGeom prst="rect">
            <a:avLst/>
          </a:prstGeom>
        </p:spPr>
      </p:pic>
      <p:sp>
        <p:nvSpPr>
          <p:cNvPr id="23" name="Text 1">
            <a:extLst>
              <a:ext uri="{FF2B5EF4-FFF2-40B4-BE49-F238E27FC236}">
                <a16:creationId xmlns:a16="http://schemas.microsoft.com/office/drawing/2014/main" id="{D5921074-AEAE-C9BA-115D-220C26C37F20}"/>
              </a:ext>
            </a:extLst>
          </p:cNvPr>
          <p:cNvSpPr/>
          <p:nvPr/>
        </p:nvSpPr>
        <p:spPr>
          <a:xfrm>
            <a:off x="1396508" y="1909419"/>
            <a:ext cx="1435592" cy="21995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32"/>
              </a:lnSpc>
              <a:buNone/>
            </a:pPr>
            <a:r>
              <a:rPr lang="en-US" sz="16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Global Scaling</a:t>
            </a:r>
            <a:endParaRPr lang="en-US" sz="16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 2">
            <a:extLst>
              <a:ext uri="{FF2B5EF4-FFF2-40B4-BE49-F238E27FC236}">
                <a16:creationId xmlns:a16="http://schemas.microsoft.com/office/drawing/2014/main" id="{37615715-B8CD-D891-4D57-EF3EF493B596}"/>
              </a:ext>
            </a:extLst>
          </p:cNvPr>
          <p:cNvSpPr/>
          <p:nvPr/>
        </p:nvSpPr>
        <p:spPr>
          <a:xfrm>
            <a:off x="1396508" y="2160801"/>
            <a:ext cx="4854804" cy="43991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32"/>
              </a:lnSpc>
              <a:buNone/>
            </a:pPr>
            <a:r>
              <a:rPr lang="en-US" sz="1600" dirty="0">
                <a:solidFill>
                  <a:srgbClr val="4B556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Grid-scale and distributed ESS are expanding rapidly worldwide.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 3">
            <a:extLst>
              <a:ext uri="{FF2B5EF4-FFF2-40B4-BE49-F238E27FC236}">
                <a16:creationId xmlns:a16="http://schemas.microsoft.com/office/drawing/2014/main" id="{4984D555-D9A2-80C6-B42A-8663215FA3CE}"/>
              </a:ext>
            </a:extLst>
          </p:cNvPr>
          <p:cNvSpPr/>
          <p:nvPr/>
        </p:nvSpPr>
        <p:spPr>
          <a:xfrm>
            <a:off x="1396508" y="2970261"/>
            <a:ext cx="2349992" cy="21995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32"/>
              </a:lnSpc>
              <a:buNone/>
            </a:pPr>
            <a:r>
              <a:rPr lang="en-US" sz="1600" b="1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Amplify Consequences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 4">
            <a:extLst>
              <a:ext uri="{FF2B5EF4-FFF2-40B4-BE49-F238E27FC236}">
                <a16:creationId xmlns:a16="http://schemas.microsoft.com/office/drawing/2014/main" id="{8ABA77CF-F0C9-797F-7905-151EAAE10387}"/>
              </a:ext>
            </a:extLst>
          </p:cNvPr>
          <p:cNvSpPr/>
          <p:nvPr/>
        </p:nvSpPr>
        <p:spPr>
          <a:xfrm>
            <a:off x="1396508" y="3221642"/>
            <a:ext cx="4854804" cy="43991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4B556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Larger deployments mean single-cell failures can have system-wide impacts.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 5">
            <a:extLst>
              <a:ext uri="{FF2B5EF4-FFF2-40B4-BE49-F238E27FC236}">
                <a16:creationId xmlns:a16="http://schemas.microsoft.com/office/drawing/2014/main" id="{5FF340E2-26AE-9298-1613-A4FDF15DB1E8}"/>
              </a:ext>
            </a:extLst>
          </p:cNvPr>
          <p:cNvSpPr/>
          <p:nvPr/>
        </p:nvSpPr>
        <p:spPr>
          <a:xfrm>
            <a:off x="1396509" y="4102067"/>
            <a:ext cx="2146792" cy="21995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32"/>
              </a:lnSpc>
              <a:buNone/>
            </a:pPr>
            <a:r>
              <a:rPr lang="en-US" sz="1600" b="1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Foundational Safety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 6">
            <a:extLst>
              <a:ext uri="{FF2B5EF4-FFF2-40B4-BE49-F238E27FC236}">
                <a16:creationId xmlns:a16="http://schemas.microsoft.com/office/drawing/2014/main" id="{CCE5BC43-2989-2C31-7B8C-C046766611AD}"/>
              </a:ext>
            </a:extLst>
          </p:cNvPr>
          <p:cNvSpPr/>
          <p:nvPr/>
        </p:nvSpPr>
        <p:spPr>
          <a:xfrm>
            <a:off x="1396508" y="4350422"/>
            <a:ext cx="4854804" cy="73071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4B556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Understanding cell-level science is not optional—it is the foundational requirement for every informed safety decision</a:t>
            </a:r>
          </a:p>
        </p:txBody>
      </p:sp>
      <p:sp>
        <p:nvSpPr>
          <p:cNvPr id="33" name="Text 9">
            <a:extLst>
              <a:ext uri="{FF2B5EF4-FFF2-40B4-BE49-F238E27FC236}">
                <a16:creationId xmlns:a16="http://schemas.microsoft.com/office/drawing/2014/main" id="{AF407A43-7BE1-EED7-D90E-F16A08AB47E5}"/>
              </a:ext>
            </a:extLst>
          </p:cNvPr>
          <p:cNvSpPr/>
          <p:nvPr/>
        </p:nvSpPr>
        <p:spPr>
          <a:xfrm>
            <a:off x="6574914" y="1278490"/>
            <a:ext cx="5300283" cy="337249"/>
          </a:xfrm>
          <a:prstGeom prst="rect">
            <a:avLst/>
          </a:prstGeom>
          <a:noFill/>
          <a:ln w="28575">
            <a:noFill/>
          </a:ln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Modern grid-scale ESS installations: Scaling brings new safety challenges.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A6FEEA-A9B2-3120-53EB-AC20E4099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5"/>
          <a:stretch>
            <a:fillRect/>
          </a:stretch>
        </p:blipFill>
        <p:spPr>
          <a:xfrm>
            <a:off x="7466561" y="1782651"/>
            <a:ext cx="3757065" cy="1878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C37DFD-CDB9-8981-C454-8C3501399C1A}"/>
              </a:ext>
            </a:extLst>
          </p:cNvPr>
          <p:cNvSpPr txBox="1"/>
          <p:nvPr/>
        </p:nvSpPr>
        <p:spPr>
          <a:xfrm>
            <a:off x="7464811" y="3363088"/>
            <a:ext cx="2933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</a:rPr>
              <a:t>https://www.energy-storage.news/moss-landing-worlds-biggest-battery-storage-project-is-now-3gwh-capacity/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A5DCDC-6BD8-B5C6-5FDF-D51DBE03AB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11" y="3753893"/>
            <a:ext cx="3757818" cy="18789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C57486-564F-D561-C4CD-A2E6D9483E3D}"/>
              </a:ext>
            </a:extLst>
          </p:cNvPr>
          <p:cNvSpPr txBox="1"/>
          <p:nvPr/>
        </p:nvSpPr>
        <p:spPr>
          <a:xfrm>
            <a:off x="7464811" y="5408909"/>
            <a:ext cx="31066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</a:rPr>
              <a:t>https://eticaag.com/moss-landing-fire-lessons-for-bess-safety/</a:t>
            </a:r>
          </a:p>
        </p:txBody>
      </p:sp>
    </p:spTree>
    <p:extLst>
      <p:ext uri="{BB962C8B-B14F-4D97-AF65-F5344CB8AC3E}">
        <p14:creationId xmlns:p14="http://schemas.microsoft.com/office/powerpoint/2010/main" val="944443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14C2A9-4C6F-9AA4-D709-A565267ADB35}"/>
              </a:ext>
            </a:extLst>
          </p:cNvPr>
          <p:cNvGrpSpPr/>
          <p:nvPr/>
        </p:nvGrpSpPr>
        <p:grpSpPr>
          <a:xfrm>
            <a:off x="838200" y="3804442"/>
            <a:ext cx="10560181" cy="2148312"/>
            <a:chOff x="838200" y="3901853"/>
            <a:chExt cx="10560181" cy="214831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F5FA58B-8AC3-5AB4-EA24-00B665A310CE}"/>
                </a:ext>
              </a:extLst>
            </p:cNvPr>
            <p:cNvSpPr/>
            <p:nvPr/>
          </p:nvSpPr>
          <p:spPr>
            <a:xfrm>
              <a:off x="838200" y="3905107"/>
              <a:ext cx="10545321" cy="2145058"/>
            </a:xfrm>
            <a:prstGeom prst="round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B0B276B-5AA4-695B-3F80-5114D83193EF}"/>
                </a:ext>
              </a:extLst>
            </p:cNvPr>
            <p:cNvSpPr/>
            <p:nvPr/>
          </p:nvSpPr>
          <p:spPr>
            <a:xfrm>
              <a:off x="954358" y="3901853"/>
              <a:ext cx="10444023" cy="2145058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2127D6-E78C-5C83-BC6C-D0ED0DEDF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Energy Storage Systems Face Several Hazard Types — </a:t>
            </a:r>
            <a:br>
              <a:rPr lang="en-US" dirty="0"/>
            </a:br>
            <a:r>
              <a:rPr lang="en-US" dirty="0">
                <a:solidFill>
                  <a:schemeClr val="accent6"/>
                </a:solidFill>
              </a:rPr>
              <a:t>Thermal Runaway Drives the Most Severe Outcomes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0B94D1-7087-464F-DB10-5625DEF83539}"/>
              </a:ext>
            </a:extLst>
          </p:cNvPr>
          <p:cNvGrpSpPr/>
          <p:nvPr/>
        </p:nvGrpSpPr>
        <p:grpSpPr>
          <a:xfrm>
            <a:off x="812506" y="1575469"/>
            <a:ext cx="2509870" cy="1899251"/>
            <a:chOff x="1053137" y="1575469"/>
            <a:chExt cx="2509870" cy="18992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B16786-D9D7-76EF-DA0A-4291ECACA520}"/>
                </a:ext>
              </a:extLst>
            </p:cNvPr>
            <p:cNvGrpSpPr/>
            <p:nvPr/>
          </p:nvGrpSpPr>
          <p:grpSpPr>
            <a:xfrm>
              <a:off x="1053137" y="1575469"/>
              <a:ext cx="2509870" cy="1899251"/>
              <a:chOff x="1053137" y="1575469"/>
              <a:chExt cx="2509870" cy="1899251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B57F90C-7FD8-AC2B-64E9-EF9285A202D8}"/>
                  </a:ext>
                </a:extLst>
              </p:cNvPr>
              <p:cNvSpPr/>
              <p:nvPr/>
            </p:nvSpPr>
            <p:spPr>
              <a:xfrm>
                <a:off x="1053137" y="1575469"/>
                <a:ext cx="2509870" cy="1797269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30DC86AC-5FE8-389D-4E11-0D069BF3792F}"/>
                  </a:ext>
                </a:extLst>
              </p:cNvPr>
              <p:cNvSpPr/>
              <p:nvPr/>
            </p:nvSpPr>
            <p:spPr>
              <a:xfrm>
                <a:off x="1053137" y="1677451"/>
                <a:ext cx="2509870" cy="179726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pic>
          <p:nvPicPr>
            <p:cNvPr id="8" name="Image 3" descr="preencoded.png">
              <a:extLst>
                <a:ext uri="{FF2B5EF4-FFF2-40B4-BE49-F238E27FC236}">
                  <a16:creationId xmlns:a16="http://schemas.microsoft.com/office/drawing/2014/main" id="{CD93FE94-CA44-E07A-DD69-941291AA5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643" y="1982034"/>
              <a:ext cx="259773" cy="346286"/>
            </a:xfrm>
            <a:prstGeom prst="rect">
              <a:avLst/>
            </a:prstGeom>
          </p:spPr>
        </p:pic>
        <p:sp>
          <p:nvSpPr>
            <p:cNvPr id="11" name="Text 1">
              <a:extLst>
                <a:ext uri="{FF2B5EF4-FFF2-40B4-BE49-F238E27FC236}">
                  <a16:creationId xmlns:a16="http://schemas.microsoft.com/office/drawing/2014/main" id="{8947432D-887A-3655-BA38-0F1B754E85DF}"/>
                </a:ext>
              </a:extLst>
            </p:cNvPr>
            <p:cNvSpPr/>
            <p:nvPr/>
          </p:nvSpPr>
          <p:spPr>
            <a:xfrm>
              <a:off x="1204252" y="2468880"/>
              <a:ext cx="2201806" cy="207818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lnSpc>
                  <a:spcPts val="1636"/>
                </a:lnSpc>
                <a:buNone/>
              </a:pPr>
              <a:r>
                <a:rPr lang="en-US" b="1" dirty="0">
                  <a:solidFill>
                    <a:srgbClr val="333333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Electrical</a:t>
              </a:r>
              <a:endParaRPr lang="en-US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Text 2">
              <a:extLst>
                <a:ext uri="{FF2B5EF4-FFF2-40B4-BE49-F238E27FC236}">
                  <a16:creationId xmlns:a16="http://schemas.microsoft.com/office/drawing/2014/main" id="{DE1584E5-A9C9-460F-DAF7-7ABD8CB7AFFE}"/>
                </a:ext>
              </a:extLst>
            </p:cNvPr>
            <p:cNvSpPr/>
            <p:nvPr/>
          </p:nvSpPr>
          <p:spPr>
            <a:xfrm>
              <a:off x="1214529" y="2729256"/>
              <a:ext cx="2201806" cy="458845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dirty="0">
                  <a:solidFill>
                    <a:srgbClr val="4B5563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Arc flash, short circuits, high-voltage DC risks.</a:t>
              </a:r>
              <a:endParaRPr lang="en-US" sz="16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32D063-F8ED-1D52-1419-873BCF8A5854}"/>
              </a:ext>
            </a:extLst>
          </p:cNvPr>
          <p:cNvGrpSpPr/>
          <p:nvPr/>
        </p:nvGrpSpPr>
        <p:grpSpPr>
          <a:xfrm>
            <a:off x="8873651" y="1575469"/>
            <a:ext cx="2509870" cy="1899251"/>
            <a:chOff x="1053137" y="1575469"/>
            <a:chExt cx="2509870" cy="18992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823DA81-2C6C-39D7-EDDB-0FF05FA5F183}"/>
                </a:ext>
              </a:extLst>
            </p:cNvPr>
            <p:cNvSpPr/>
            <p:nvPr/>
          </p:nvSpPr>
          <p:spPr>
            <a:xfrm>
              <a:off x="1053137" y="1575469"/>
              <a:ext cx="2509870" cy="1797269"/>
            </a:xfrm>
            <a:prstGeom prst="round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35BE482-7AB4-21EA-3CDE-0845180050F1}"/>
                </a:ext>
              </a:extLst>
            </p:cNvPr>
            <p:cNvSpPr/>
            <p:nvPr/>
          </p:nvSpPr>
          <p:spPr>
            <a:xfrm>
              <a:off x="1053137" y="1677451"/>
              <a:ext cx="2509870" cy="1797269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4D97F2-7E0E-5A88-5BC5-B96F751052EC}"/>
              </a:ext>
            </a:extLst>
          </p:cNvPr>
          <p:cNvGrpSpPr/>
          <p:nvPr/>
        </p:nvGrpSpPr>
        <p:grpSpPr>
          <a:xfrm>
            <a:off x="6190866" y="1575469"/>
            <a:ext cx="2509870" cy="1899251"/>
            <a:chOff x="1053137" y="1575469"/>
            <a:chExt cx="2509870" cy="18992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13DBF86-EB1D-906A-2BA6-FB9C3F2A96C0}"/>
                </a:ext>
              </a:extLst>
            </p:cNvPr>
            <p:cNvSpPr/>
            <p:nvPr/>
          </p:nvSpPr>
          <p:spPr>
            <a:xfrm>
              <a:off x="1053137" y="1575469"/>
              <a:ext cx="2509870" cy="1797269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5D17041-81F3-C3A3-24BB-AB851ED5E4CE}"/>
                </a:ext>
              </a:extLst>
            </p:cNvPr>
            <p:cNvSpPr/>
            <p:nvPr/>
          </p:nvSpPr>
          <p:spPr>
            <a:xfrm>
              <a:off x="1053137" y="1677451"/>
              <a:ext cx="2509870" cy="179726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895311-3C0A-1740-4879-D20A18BEAECD}"/>
              </a:ext>
            </a:extLst>
          </p:cNvPr>
          <p:cNvGrpSpPr/>
          <p:nvPr/>
        </p:nvGrpSpPr>
        <p:grpSpPr>
          <a:xfrm>
            <a:off x="3509046" y="1579368"/>
            <a:ext cx="2509870" cy="1899251"/>
            <a:chOff x="1053137" y="1575469"/>
            <a:chExt cx="2509870" cy="189925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25C5AA6-CB7A-507A-479B-87ECE996ACB2}"/>
                </a:ext>
              </a:extLst>
            </p:cNvPr>
            <p:cNvSpPr/>
            <p:nvPr/>
          </p:nvSpPr>
          <p:spPr>
            <a:xfrm>
              <a:off x="1053137" y="1575469"/>
              <a:ext cx="2509870" cy="1797269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76A820D-D428-C6F0-1CE3-B8744F50343F}"/>
                </a:ext>
              </a:extLst>
            </p:cNvPr>
            <p:cNvSpPr/>
            <p:nvPr/>
          </p:nvSpPr>
          <p:spPr>
            <a:xfrm>
              <a:off x="1053137" y="1677451"/>
              <a:ext cx="2509870" cy="179726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 5" descr="preencoded.png">
            <a:extLst>
              <a:ext uri="{FF2B5EF4-FFF2-40B4-BE49-F238E27FC236}">
                <a16:creationId xmlns:a16="http://schemas.microsoft.com/office/drawing/2014/main" id="{8BEDC2E3-EBEF-C11B-31F0-70055ABF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819" y="2011072"/>
            <a:ext cx="341415" cy="351157"/>
          </a:xfrm>
          <a:prstGeom prst="rect">
            <a:avLst/>
          </a:prstGeom>
        </p:spPr>
      </p:pic>
      <p:pic>
        <p:nvPicPr>
          <p:cNvPr id="27" name="Image 7" descr="preencoded.png">
            <a:extLst>
              <a:ext uri="{FF2B5EF4-FFF2-40B4-BE49-F238E27FC236}">
                <a16:creationId xmlns:a16="http://schemas.microsoft.com/office/drawing/2014/main" id="{61A3F2F7-E7D3-E161-6488-E2C013122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842" y="2056301"/>
            <a:ext cx="296883" cy="344663"/>
          </a:xfrm>
          <a:prstGeom prst="rect">
            <a:avLst/>
          </a:prstGeom>
        </p:spPr>
      </p:pic>
      <p:pic>
        <p:nvPicPr>
          <p:cNvPr id="28" name="Image 9" descr="preencoded.png">
            <a:extLst>
              <a:ext uri="{FF2B5EF4-FFF2-40B4-BE49-F238E27FC236}">
                <a16:creationId xmlns:a16="http://schemas.microsoft.com/office/drawing/2014/main" id="{449DFCA6-2F57-4F06-8216-C193F5C1A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2205" y="2034588"/>
            <a:ext cx="272762" cy="360435"/>
          </a:xfrm>
          <a:prstGeom prst="rect">
            <a:avLst/>
          </a:prstGeom>
        </p:spPr>
      </p:pic>
      <p:sp>
        <p:nvSpPr>
          <p:cNvPr id="29" name="Text 3">
            <a:extLst>
              <a:ext uri="{FF2B5EF4-FFF2-40B4-BE49-F238E27FC236}">
                <a16:creationId xmlns:a16="http://schemas.microsoft.com/office/drawing/2014/main" id="{C9D37BF3-81C9-022D-1C51-7346FDE15230}"/>
              </a:ext>
            </a:extLst>
          </p:cNvPr>
          <p:cNvSpPr/>
          <p:nvPr/>
        </p:nvSpPr>
        <p:spPr>
          <a:xfrm>
            <a:off x="3663020" y="2468880"/>
            <a:ext cx="2201922" cy="20781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36"/>
              </a:lnSpc>
              <a:buNone/>
            </a:pPr>
            <a:r>
              <a:rPr lang="en-US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Mechanical</a:t>
            </a:r>
            <a:endParaRPr lang="en-US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 4">
            <a:extLst>
              <a:ext uri="{FF2B5EF4-FFF2-40B4-BE49-F238E27FC236}">
                <a16:creationId xmlns:a16="http://schemas.microsoft.com/office/drawing/2014/main" id="{76287FB9-9E83-BA7C-398B-291EAC2EAEE9}"/>
              </a:ext>
            </a:extLst>
          </p:cNvPr>
          <p:cNvSpPr/>
          <p:nvPr/>
        </p:nvSpPr>
        <p:spPr>
          <a:xfrm>
            <a:off x="3542591" y="2725047"/>
            <a:ext cx="2442779" cy="55494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4B556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Internal pressure, structural failure, vibrations.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 5">
            <a:extLst>
              <a:ext uri="{FF2B5EF4-FFF2-40B4-BE49-F238E27FC236}">
                <a16:creationId xmlns:a16="http://schemas.microsoft.com/office/drawing/2014/main" id="{FA0FE51C-6255-440B-5D42-05FE1E2EF8FE}"/>
              </a:ext>
            </a:extLst>
          </p:cNvPr>
          <p:cNvSpPr/>
          <p:nvPr/>
        </p:nvSpPr>
        <p:spPr>
          <a:xfrm>
            <a:off x="6344898" y="2468880"/>
            <a:ext cx="2201806" cy="20781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36"/>
              </a:lnSpc>
              <a:buNone/>
            </a:pPr>
            <a:r>
              <a:rPr lang="en-US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Chemical</a:t>
            </a:r>
            <a:endParaRPr lang="en-US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 6">
            <a:extLst>
              <a:ext uri="{FF2B5EF4-FFF2-40B4-BE49-F238E27FC236}">
                <a16:creationId xmlns:a16="http://schemas.microsoft.com/office/drawing/2014/main" id="{00F9FE99-7F78-76BF-05B7-89FD657CD1D3}"/>
              </a:ext>
            </a:extLst>
          </p:cNvPr>
          <p:cNvSpPr/>
          <p:nvPr/>
        </p:nvSpPr>
        <p:spPr>
          <a:xfrm>
            <a:off x="6433798" y="2725047"/>
            <a:ext cx="2201806" cy="77724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4B556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Electrolyte leaks, coolant exposure, toxicity.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 7">
            <a:extLst>
              <a:ext uri="{FF2B5EF4-FFF2-40B4-BE49-F238E27FC236}">
                <a16:creationId xmlns:a16="http://schemas.microsoft.com/office/drawing/2014/main" id="{F25AEE79-2466-606A-5D42-94A609645CA7}"/>
              </a:ext>
            </a:extLst>
          </p:cNvPr>
          <p:cNvSpPr/>
          <p:nvPr/>
        </p:nvSpPr>
        <p:spPr>
          <a:xfrm>
            <a:off x="8972577" y="2468880"/>
            <a:ext cx="2312018" cy="21820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8"/>
              </a:lnSpc>
              <a:buNone/>
            </a:pPr>
            <a:r>
              <a:rPr lang="en-US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Thermal</a:t>
            </a:r>
            <a:endParaRPr lang="en-US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 8">
            <a:extLst>
              <a:ext uri="{FF2B5EF4-FFF2-40B4-BE49-F238E27FC236}">
                <a16:creationId xmlns:a16="http://schemas.microsoft.com/office/drawing/2014/main" id="{81F55ED4-99A7-101C-66E4-0632140BB2CD}"/>
              </a:ext>
            </a:extLst>
          </p:cNvPr>
          <p:cNvSpPr/>
          <p:nvPr/>
        </p:nvSpPr>
        <p:spPr>
          <a:xfrm>
            <a:off x="8972577" y="2793245"/>
            <a:ext cx="2312018" cy="48913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accent6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Thermal runaway: self-propagating.</a:t>
            </a:r>
          </a:p>
        </p:txBody>
      </p:sp>
      <p:sp>
        <p:nvSpPr>
          <p:cNvPr id="37" name="Text 9">
            <a:extLst>
              <a:ext uri="{FF2B5EF4-FFF2-40B4-BE49-F238E27FC236}">
                <a16:creationId xmlns:a16="http://schemas.microsoft.com/office/drawing/2014/main" id="{5CE45C46-7DC8-179D-0B1E-2B0CD360E2F0}"/>
              </a:ext>
            </a:extLst>
          </p:cNvPr>
          <p:cNvSpPr/>
          <p:nvPr/>
        </p:nvSpPr>
        <p:spPr>
          <a:xfrm>
            <a:off x="1287295" y="4225788"/>
            <a:ext cx="3887955" cy="23750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870"/>
              </a:lnSpc>
              <a:buNone/>
            </a:pPr>
            <a:r>
              <a:rPr lang="en-US" sz="18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Why is Thermal Runaway distinctive?</a:t>
            </a:r>
            <a:endParaRPr lang="en-US" sz="1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 10">
            <a:extLst>
              <a:ext uri="{FF2B5EF4-FFF2-40B4-BE49-F238E27FC236}">
                <a16:creationId xmlns:a16="http://schemas.microsoft.com/office/drawing/2014/main" id="{46CAA45A-E762-CD50-55D5-EA6D290803E9}"/>
              </a:ext>
            </a:extLst>
          </p:cNvPr>
          <p:cNvSpPr/>
          <p:nvPr/>
        </p:nvSpPr>
        <p:spPr>
          <a:xfrm>
            <a:off x="1911464" y="4700685"/>
            <a:ext cx="9190809" cy="20781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Self-Amplifying:</a:t>
            </a:r>
            <a:r>
              <a:rPr lang="en-US" sz="1600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Batteries contain both oxidant and reductant, making it uniquely difficult to interrupt.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 11">
            <a:extLst>
              <a:ext uri="{FF2B5EF4-FFF2-40B4-BE49-F238E27FC236}">
                <a16:creationId xmlns:a16="http://schemas.microsoft.com/office/drawing/2014/main" id="{3D9083C0-204D-BB12-9D5D-E681263D242D}"/>
              </a:ext>
            </a:extLst>
          </p:cNvPr>
          <p:cNvSpPr/>
          <p:nvPr/>
        </p:nvSpPr>
        <p:spPr>
          <a:xfrm>
            <a:off x="1911464" y="5027256"/>
            <a:ext cx="9326178" cy="20781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Escalating Consequences:</a:t>
            </a:r>
            <a:r>
              <a:rPr lang="en-US" sz="1600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Can spread to neighboring cells (propagation), scaling with deployment size.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 12">
            <a:extLst>
              <a:ext uri="{FF2B5EF4-FFF2-40B4-BE49-F238E27FC236}">
                <a16:creationId xmlns:a16="http://schemas.microsoft.com/office/drawing/2014/main" id="{2850AFE9-0191-5D5D-6DA2-5517120C08B8}"/>
              </a:ext>
            </a:extLst>
          </p:cNvPr>
          <p:cNvSpPr/>
          <p:nvPr/>
        </p:nvSpPr>
        <p:spPr>
          <a:xfrm>
            <a:off x="1911464" y="5353827"/>
            <a:ext cx="8654191" cy="20781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Diverse Hazards:</a:t>
            </a:r>
            <a:r>
              <a:rPr lang="en-US" sz="1600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Can produce fire, toxic gas, and overpressure simultaneously.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4" name="Graphic 43" descr="Radioactive outline">
            <a:extLst>
              <a:ext uri="{FF2B5EF4-FFF2-40B4-BE49-F238E27FC236}">
                <a16:creationId xmlns:a16="http://schemas.microsoft.com/office/drawing/2014/main" id="{21E5C243-60DC-EC3F-B657-CFD947743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45704" y="4994005"/>
            <a:ext cx="274320" cy="274320"/>
          </a:xfrm>
          <a:prstGeom prst="rect">
            <a:avLst/>
          </a:prstGeom>
        </p:spPr>
      </p:pic>
      <p:pic>
        <p:nvPicPr>
          <p:cNvPr id="42" name="Graphic 41" descr="Circles with arrows outline">
            <a:extLst>
              <a:ext uri="{FF2B5EF4-FFF2-40B4-BE49-F238E27FC236}">
                <a16:creationId xmlns:a16="http://schemas.microsoft.com/office/drawing/2014/main" id="{9DF604A0-FDC0-4A8C-EA6A-C691D5FE6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00700" y="4607892"/>
            <a:ext cx="365760" cy="365760"/>
          </a:xfrm>
          <a:prstGeom prst="rect">
            <a:avLst/>
          </a:prstGeom>
        </p:spPr>
      </p:pic>
      <p:pic>
        <p:nvPicPr>
          <p:cNvPr id="49" name="Graphic 48" descr="Exclamation mark outline">
            <a:extLst>
              <a:ext uri="{FF2B5EF4-FFF2-40B4-BE49-F238E27FC236}">
                <a16:creationId xmlns:a16="http://schemas.microsoft.com/office/drawing/2014/main" id="{BFF0CBCC-2CF9-EE01-A3B1-DE48A508F3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09573" y="5282531"/>
            <a:ext cx="343812" cy="34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76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2B3A-92E7-547E-4AF1-4E9C0DFA6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Thermal Runaway Is a </a:t>
            </a:r>
            <a:r>
              <a:rPr lang="en-US" dirty="0">
                <a:solidFill>
                  <a:schemeClr val="accent6"/>
                </a:solidFill>
              </a:rPr>
              <a:t>Self-Accelerating Process </a:t>
            </a:r>
            <a:r>
              <a:rPr lang="en-US" dirty="0"/>
              <a:t>— </a:t>
            </a:r>
            <a:br>
              <a:rPr lang="en-US" dirty="0"/>
            </a:br>
            <a:r>
              <a:rPr lang="en-US" dirty="0"/>
              <a:t>Fire Is One Possible Outcome, Not the Definition</a:t>
            </a:r>
          </a:p>
        </p:txBody>
      </p:sp>
      <p:pic>
        <p:nvPicPr>
          <p:cNvPr id="5" name="Content Placeholder 4" descr="Seesaw outline">
            <a:extLst>
              <a:ext uri="{FF2B5EF4-FFF2-40B4-BE49-F238E27FC236}">
                <a16:creationId xmlns:a16="http://schemas.microsoft.com/office/drawing/2014/main" id="{88072AA2-F02A-F41D-8C06-8552E18C0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581367"/>
            <a:ext cx="434077" cy="434077"/>
          </a:xfr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4A5ACE24-7A43-E722-3CC5-687E0D7353F2}"/>
              </a:ext>
            </a:extLst>
          </p:cNvPr>
          <p:cNvSpPr/>
          <p:nvPr/>
        </p:nvSpPr>
        <p:spPr>
          <a:xfrm>
            <a:off x="1329726" y="1683508"/>
            <a:ext cx="4675805" cy="22979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809"/>
              </a:lnSpc>
              <a:buNone/>
            </a:pPr>
            <a:r>
              <a:rPr lang="en-US" sz="18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The Heat Balance Failure</a:t>
            </a:r>
            <a:endParaRPr lang="en-US" sz="1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042400BE-946E-A3CD-0C44-DE8EA76F3DB8}"/>
              </a:ext>
            </a:extLst>
          </p:cNvPr>
          <p:cNvSpPr/>
          <p:nvPr/>
        </p:nvSpPr>
        <p:spPr>
          <a:xfrm>
            <a:off x="1387174" y="2007267"/>
            <a:ext cx="4849543" cy="6191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4B556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condition where a cell generates heat </a:t>
            </a:r>
            <a:r>
              <a:rPr lang="en-US" sz="1600" b="1" dirty="0">
                <a:solidFill>
                  <a:srgbClr val="4B556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faster than it can release it</a:t>
            </a:r>
            <a:r>
              <a:rPr lang="en-US" sz="1600" dirty="0">
                <a:solidFill>
                  <a:srgbClr val="4B556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to its surroundings - Accumulation.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  <a:ea typeface="Inter" pitchFamily="34" charset="-122"/>
                <a:cs typeface="Inter" pitchFamily="34" charset="-120"/>
              </a:rPr>
              <a:t>Generation &gt; Dissipation</a:t>
            </a:r>
            <a:endParaRPr lang="en-US" sz="1600" dirty="0">
              <a:solidFill>
                <a:schemeClr val="accent6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3CCD1895-FC0A-02CD-761F-882FD9A41475}"/>
              </a:ext>
            </a:extLst>
          </p:cNvPr>
          <p:cNvSpPr/>
          <p:nvPr/>
        </p:nvSpPr>
        <p:spPr>
          <a:xfrm>
            <a:off x="1329726" y="2891015"/>
            <a:ext cx="4503157" cy="22979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809"/>
              </a:lnSpc>
              <a:buNone/>
            </a:pPr>
            <a:r>
              <a:rPr lang="en-US" sz="1800" b="1" dirty="0">
                <a:solidFill>
                  <a:srgbClr val="33333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Self-Reinforcing Cycle</a:t>
            </a:r>
            <a:endParaRPr lang="en-US" sz="1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phic 8" descr="Circles with arrows outline">
            <a:extLst>
              <a:ext uri="{FF2B5EF4-FFF2-40B4-BE49-F238E27FC236}">
                <a16:creationId xmlns:a16="http://schemas.microsoft.com/office/drawing/2014/main" id="{1E08F1CF-31C1-55BF-A74A-B61DD962D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2732036"/>
            <a:ext cx="434077" cy="43407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0BBA5D73-9623-AF0C-A6DC-4C443F79207D}"/>
              </a:ext>
            </a:extLst>
          </p:cNvPr>
          <p:cNvGrpSpPr/>
          <p:nvPr/>
        </p:nvGrpSpPr>
        <p:grpSpPr>
          <a:xfrm>
            <a:off x="7359833" y="1581367"/>
            <a:ext cx="3184755" cy="3168907"/>
            <a:chOff x="7270933" y="1683509"/>
            <a:chExt cx="3184755" cy="3168907"/>
          </a:xfrm>
        </p:grpSpPr>
        <p:pic>
          <p:nvPicPr>
            <p:cNvPr id="10" name="Image 7" descr="preencoded.png">
              <a:extLst>
                <a:ext uri="{FF2B5EF4-FFF2-40B4-BE49-F238E27FC236}">
                  <a16:creationId xmlns:a16="http://schemas.microsoft.com/office/drawing/2014/main" id="{AE6937CA-8976-4B2A-B898-297732715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0934" y="2143102"/>
              <a:ext cx="2812866" cy="449944"/>
            </a:xfrm>
            <a:prstGeom prst="rect">
              <a:avLst/>
            </a:prstGeom>
          </p:spPr>
        </p:pic>
        <p:pic>
          <p:nvPicPr>
            <p:cNvPr id="11" name="Image 8" descr="preencoded.png">
              <a:extLst>
                <a:ext uri="{FF2B5EF4-FFF2-40B4-BE49-F238E27FC236}">
                  <a16:creationId xmlns:a16="http://schemas.microsoft.com/office/drawing/2014/main" id="{D069FD4A-1D1B-B257-A584-AB4C678BE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85831" y="2251695"/>
              <a:ext cx="229796" cy="220147"/>
            </a:xfrm>
            <a:prstGeom prst="rect">
              <a:avLst/>
            </a:prstGeom>
          </p:spPr>
        </p:pic>
        <p:pic>
          <p:nvPicPr>
            <p:cNvPr id="12" name="Image 9" descr="preencoded.png">
              <a:extLst>
                <a:ext uri="{FF2B5EF4-FFF2-40B4-BE49-F238E27FC236}">
                  <a16:creationId xmlns:a16="http://schemas.microsoft.com/office/drawing/2014/main" id="{F5B6E090-1B40-866A-3453-FFF0EC720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70934" y="2707945"/>
              <a:ext cx="2743016" cy="449944"/>
            </a:xfrm>
            <a:prstGeom prst="rect">
              <a:avLst/>
            </a:prstGeom>
          </p:spPr>
        </p:pic>
        <p:pic>
          <p:nvPicPr>
            <p:cNvPr id="13" name="Image 10" descr="preencoded.png">
              <a:extLst>
                <a:ext uri="{FF2B5EF4-FFF2-40B4-BE49-F238E27FC236}">
                  <a16:creationId xmlns:a16="http://schemas.microsoft.com/office/drawing/2014/main" id="{8686679F-BE84-1817-F8E6-0C3203F97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85831" y="2816537"/>
              <a:ext cx="229796" cy="220147"/>
            </a:xfrm>
            <a:prstGeom prst="rect">
              <a:avLst/>
            </a:prstGeom>
          </p:spPr>
        </p:pic>
        <p:pic>
          <p:nvPicPr>
            <p:cNvPr id="14" name="Image 11" descr="preencoded.png">
              <a:extLst>
                <a:ext uri="{FF2B5EF4-FFF2-40B4-BE49-F238E27FC236}">
                  <a16:creationId xmlns:a16="http://schemas.microsoft.com/office/drawing/2014/main" id="{9D0975BE-E275-4C7A-BC8A-9C0536C19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70934" y="3272787"/>
              <a:ext cx="2698566" cy="449944"/>
            </a:xfrm>
            <a:prstGeom prst="rect">
              <a:avLst/>
            </a:prstGeom>
          </p:spPr>
        </p:pic>
        <p:pic>
          <p:nvPicPr>
            <p:cNvPr id="15" name="Image 12" descr="preencoded.png">
              <a:extLst>
                <a:ext uri="{FF2B5EF4-FFF2-40B4-BE49-F238E27FC236}">
                  <a16:creationId xmlns:a16="http://schemas.microsoft.com/office/drawing/2014/main" id="{9389AAF6-0316-821D-F58E-772A05C45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85831" y="3381380"/>
              <a:ext cx="229796" cy="220147"/>
            </a:xfrm>
            <a:prstGeom prst="rect">
              <a:avLst/>
            </a:prstGeom>
          </p:spPr>
        </p:pic>
        <p:pic>
          <p:nvPicPr>
            <p:cNvPr id="16" name="Image 13" descr="preencoded.png">
              <a:extLst>
                <a:ext uri="{FF2B5EF4-FFF2-40B4-BE49-F238E27FC236}">
                  <a16:creationId xmlns:a16="http://schemas.microsoft.com/office/drawing/2014/main" id="{70188C8D-660E-48B7-E9C6-C6BE58C20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70934" y="3837630"/>
              <a:ext cx="2977966" cy="449944"/>
            </a:xfrm>
            <a:prstGeom prst="rect">
              <a:avLst/>
            </a:prstGeom>
          </p:spPr>
        </p:pic>
        <p:pic>
          <p:nvPicPr>
            <p:cNvPr id="17" name="Image 14" descr="preencoded.png">
              <a:extLst>
                <a:ext uri="{FF2B5EF4-FFF2-40B4-BE49-F238E27FC236}">
                  <a16:creationId xmlns:a16="http://schemas.microsoft.com/office/drawing/2014/main" id="{32A385A8-19C1-B921-CA4B-F5A241BC9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85831" y="3946222"/>
              <a:ext cx="229796" cy="220147"/>
            </a:xfrm>
            <a:prstGeom prst="rect">
              <a:avLst/>
            </a:prstGeom>
          </p:spPr>
        </p:pic>
        <p:pic>
          <p:nvPicPr>
            <p:cNvPr id="18" name="Image 15" descr="preencoded.png">
              <a:extLst>
                <a:ext uri="{FF2B5EF4-FFF2-40B4-BE49-F238E27FC236}">
                  <a16:creationId xmlns:a16="http://schemas.microsoft.com/office/drawing/2014/main" id="{60861E32-8FC7-341F-9108-ACD2DDF57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70934" y="4402473"/>
              <a:ext cx="2355666" cy="449943"/>
            </a:xfrm>
            <a:prstGeom prst="rect">
              <a:avLst/>
            </a:prstGeom>
          </p:spPr>
        </p:pic>
        <p:pic>
          <p:nvPicPr>
            <p:cNvPr id="19" name="Image 16" descr="preencoded.png">
              <a:extLst>
                <a:ext uri="{FF2B5EF4-FFF2-40B4-BE49-F238E27FC236}">
                  <a16:creationId xmlns:a16="http://schemas.microsoft.com/office/drawing/2014/main" id="{41C3ADE1-E331-1C73-1C3C-AC25EA09E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385831" y="4511065"/>
              <a:ext cx="229796" cy="220147"/>
            </a:xfrm>
            <a:prstGeom prst="rect">
              <a:avLst/>
            </a:prstGeom>
          </p:spPr>
        </p:pic>
        <p:sp>
          <p:nvSpPr>
            <p:cNvPr id="20" name="Text 10">
              <a:extLst>
                <a:ext uri="{FF2B5EF4-FFF2-40B4-BE49-F238E27FC236}">
                  <a16:creationId xmlns:a16="http://schemas.microsoft.com/office/drawing/2014/main" id="{1F3E664F-6165-40E6-A174-715F4F96676B}"/>
                </a:ext>
              </a:extLst>
            </p:cNvPr>
            <p:cNvSpPr/>
            <p:nvPr/>
          </p:nvSpPr>
          <p:spPr>
            <a:xfrm>
              <a:off x="7270933" y="1683509"/>
              <a:ext cx="2528910" cy="229797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809"/>
                </a:lnSpc>
                <a:buNone/>
              </a:pPr>
              <a:r>
                <a:rPr lang="en-US" sz="1800" b="1" dirty="0">
                  <a:solidFill>
                    <a:srgbClr val="333333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Possible Outcomes</a:t>
              </a:r>
              <a:endParaRPr lang="en-US" sz="18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Text 11">
              <a:extLst>
                <a:ext uri="{FF2B5EF4-FFF2-40B4-BE49-F238E27FC236}">
                  <a16:creationId xmlns:a16="http://schemas.microsoft.com/office/drawing/2014/main" id="{5D7560BE-C07B-25D5-825B-A675C5033068}"/>
                </a:ext>
              </a:extLst>
            </p:cNvPr>
            <p:cNvSpPr/>
            <p:nvPr/>
          </p:nvSpPr>
          <p:spPr>
            <a:xfrm>
              <a:off x="7730527" y="2267538"/>
              <a:ext cx="2472913" cy="22014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583"/>
                </a:lnSpc>
                <a:buNone/>
              </a:pPr>
              <a:r>
                <a:rPr lang="en-US" sz="1600" b="1" dirty="0">
                  <a:solidFill>
                    <a:srgbClr val="333333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Venting &amp; Gas Release</a:t>
              </a:r>
              <a:endParaRPr lang="en-US" sz="16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" name="Text 12">
              <a:extLst>
                <a:ext uri="{FF2B5EF4-FFF2-40B4-BE49-F238E27FC236}">
                  <a16:creationId xmlns:a16="http://schemas.microsoft.com/office/drawing/2014/main" id="{2722A581-CE79-97D3-D444-38A6C87310FB}"/>
                </a:ext>
              </a:extLst>
            </p:cNvPr>
            <p:cNvSpPr/>
            <p:nvPr/>
          </p:nvSpPr>
          <p:spPr>
            <a:xfrm>
              <a:off x="7730527" y="2832381"/>
              <a:ext cx="2668405" cy="25033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583"/>
                </a:lnSpc>
                <a:buNone/>
              </a:pPr>
              <a:r>
                <a:rPr lang="en-US" sz="1600" b="1" dirty="0">
                  <a:solidFill>
                    <a:srgbClr val="333333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Swelling &amp; Deformation</a:t>
              </a:r>
              <a:endParaRPr lang="en-US" sz="16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Text 13">
              <a:extLst>
                <a:ext uri="{FF2B5EF4-FFF2-40B4-BE49-F238E27FC236}">
                  <a16:creationId xmlns:a16="http://schemas.microsoft.com/office/drawing/2014/main" id="{8C31DC2A-3EFA-54BA-424C-14541FFF4168}"/>
                </a:ext>
              </a:extLst>
            </p:cNvPr>
            <p:cNvSpPr/>
            <p:nvPr/>
          </p:nvSpPr>
          <p:spPr>
            <a:xfrm>
              <a:off x="7730527" y="3397222"/>
              <a:ext cx="1987335" cy="220147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583"/>
                </a:lnSpc>
                <a:buNone/>
              </a:pPr>
              <a:r>
                <a:rPr lang="en-US" sz="1600" b="1" dirty="0">
                  <a:solidFill>
                    <a:srgbClr val="333333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Fire &amp; Combustion</a:t>
              </a:r>
              <a:endParaRPr lang="en-US" sz="16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Text 14">
              <a:extLst>
                <a:ext uri="{FF2B5EF4-FFF2-40B4-BE49-F238E27FC236}">
                  <a16:creationId xmlns:a16="http://schemas.microsoft.com/office/drawing/2014/main" id="{CED1BE47-FCFD-8DE0-80AC-F7267CE10FE0}"/>
                </a:ext>
              </a:extLst>
            </p:cNvPr>
            <p:cNvSpPr/>
            <p:nvPr/>
          </p:nvSpPr>
          <p:spPr>
            <a:xfrm>
              <a:off x="7730527" y="3962065"/>
              <a:ext cx="2725161" cy="304863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583"/>
                </a:lnSpc>
                <a:buNone/>
              </a:pPr>
              <a:r>
                <a:rPr lang="en-US" sz="1600" b="1" dirty="0">
                  <a:solidFill>
                    <a:srgbClr val="333333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Overpressure &amp; Explosion</a:t>
              </a:r>
              <a:endParaRPr lang="en-US" sz="16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Text 15">
              <a:extLst>
                <a:ext uri="{FF2B5EF4-FFF2-40B4-BE49-F238E27FC236}">
                  <a16:creationId xmlns:a16="http://schemas.microsoft.com/office/drawing/2014/main" id="{0A20831A-51EB-9A2A-1234-A2CBE27E6846}"/>
                </a:ext>
              </a:extLst>
            </p:cNvPr>
            <p:cNvSpPr/>
            <p:nvPr/>
          </p:nvSpPr>
          <p:spPr>
            <a:xfrm>
              <a:off x="7730527" y="4526908"/>
              <a:ext cx="1987335" cy="275137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lnSpc>
                  <a:spcPts val="1583"/>
                </a:lnSpc>
                <a:buNone/>
              </a:pPr>
              <a:r>
                <a:rPr lang="en-US" sz="1600" b="1" dirty="0">
                  <a:solidFill>
                    <a:srgbClr val="333333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Toxic Vapor Cloud</a:t>
              </a:r>
              <a:endParaRPr lang="en-US" sz="16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6" name="Text 16">
            <a:extLst>
              <a:ext uri="{FF2B5EF4-FFF2-40B4-BE49-F238E27FC236}">
                <a16:creationId xmlns:a16="http://schemas.microsoft.com/office/drawing/2014/main" id="{E9BFF020-60B8-ED93-7166-375E6C98188E}"/>
              </a:ext>
            </a:extLst>
          </p:cNvPr>
          <p:cNvSpPr/>
          <p:nvPr/>
        </p:nvSpPr>
        <p:spPr>
          <a:xfrm>
            <a:off x="6236717" y="6278129"/>
            <a:ext cx="5782913" cy="10816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131"/>
              </a:lnSpc>
              <a:buNone/>
            </a:pPr>
            <a:r>
              <a:rPr lang="en-US" sz="1200" i="1" dirty="0">
                <a:solidFill>
                  <a:srgbClr val="6B72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*Outcomes depend on cell chemistry, state of charge, and environmental conditions.</a:t>
            </a:r>
            <a:endParaRPr lang="en-US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9CB414-786D-1865-3D71-5770A7D58BA2}"/>
              </a:ext>
            </a:extLst>
          </p:cNvPr>
          <p:cNvGrpSpPr/>
          <p:nvPr/>
        </p:nvGrpSpPr>
        <p:grpSpPr>
          <a:xfrm>
            <a:off x="1272277" y="3170317"/>
            <a:ext cx="4921617" cy="1058511"/>
            <a:chOff x="575841" y="4187321"/>
            <a:chExt cx="4921617" cy="1058511"/>
          </a:xfrm>
        </p:grpSpPr>
        <p:pic>
          <p:nvPicPr>
            <p:cNvPr id="27" name="Image 5" descr="preencoded.png">
              <a:extLst>
                <a:ext uri="{FF2B5EF4-FFF2-40B4-BE49-F238E27FC236}">
                  <a16:creationId xmlns:a16="http://schemas.microsoft.com/office/drawing/2014/main" id="{A5D15FE3-281F-CB6E-84E5-6DCCB7B28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162541" y="4669413"/>
              <a:ext cx="136442" cy="146091"/>
            </a:xfrm>
            <a:prstGeom prst="rect">
              <a:avLst/>
            </a:prstGeom>
          </p:spPr>
        </p:pic>
        <p:pic>
          <p:nvPicPr>
            <p:cNvPr id="28" name="Image 6" descr="preencoded.png">
              <a:extLst>
                <a:ext uri="{FF2B5EF4-FFF2-40B4-BE49-F238E27FC236}">
                  <a16:creationId xmlns:a16="http://schemas.microsoft.com/office/drawing/2014/main" id="{C0F4832C-DCDE-9505-D935-8F43A6A48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85681" y="4669413"/>
              <a:ext cx="136442" cy="146091"/>
            </a:xfrm>
            <a:prstGeom prst="rect">
              <a:avLst/>
            </a:prstGeom>
          </p:spPr>
        </p:pic>
        <p:sp>
          <p:nvSpPr>
            <p:cNvPr id="29" name="Text 4">
              <a:extLst>
                <a:ext uri="{FF2B5EF4-FFF2-40B4-BE49-F238E27FC236}">
                  <a16:creationId xmlns:a16="http://schemas.microsoft.com/office/drawing/2014/main" id="{CA702300-FA76-4E75-2865-812D381DE75E}"/>
                </a:ext>
              </a:extLst>
            </p:cNvPr>
            <p:cNvSpPr/>
            <p:nvPr/>
          </p:nvSpPr>
          <p:spPr>
            <a:xfrm>
              <a:off x="579378" y="4419800"/>
              <a:ext cx="1471800" cy="143623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lnSpc>
                  <a:spcPts val="1131"/>
                </a:lnSpc>
                <a:buNone/>
              </a:pPr>
              <a:r>
                <a:rPr lang="en-US" sz="1600" b="1" dirty="0">
                  <a:solidFill>
                    <a:srgbClr val="9CA3AF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STEP 1</a:t>
              </a:r>
              <a:endParaRPr lang="en-US" sz="16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0" name="Text 5">
              <a:extLst>
                <a:ext uri="{FF2B5EF4-FFF2-40B4-BE49-F238E27FC236}">
                  <a16:creationId xmlns:a16="http://schemas.microsoft.com/office/drawing/2014/main" id="{C37DBDAA-676D-7865-4451-A7EBD2FFEEAF}"/>
                </a:ext>
              </a:extLst>
            </p:cNvPr>
            <p:cNvSpPr/>
            <p:nvPr/>
          </p:nvSpPr>
          <p:spPr>
            <a:xfrm>
              <a:off x="575841" y="4621554"/>
              <a:ext cx="1471800" cy="402145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dirty="0">
                  <a:solidFill>
                    <a:srgbClr val="333333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Rising
Temperature</a:t>
              </a:r>
              <a:endParaRPr lang="en-US" sz="16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Text 6">
              <a:extLst>
                <a:ext uri="{FF2B5EF4-FFF2-40B4-BE49-F238E27FC236}">
                  <a16:creationId xmlns:a16="http://schemas.microsoft.com/office/drawing/2014/main" id="{9AB9BA0B-5F85-DBE0-C06B-D9AEC45CCACE}"/>
                </a:ext>
              </a:extLst>
            </p:cNvPr>
            <p:cNvSpPr/>
            <p:nvPr/>
          </p:nvSpPr>
          <p:spPr>
            <a:xfrm>
              <a:off x="2302518" y="4419800"/>
              <a:ext cx="1471799" cy="143623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lnSpc>
                  <a:spcPts val="1131"/>
                </a:lnSpc>
                <a:buNone/>
              </a:pPr>
              <a:r>
                <a:rPr lang="en-US" sz="1600" b="1" dirty="0">
                  <a:solidFill>
                    <a:srgbClr val="9CA3AF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STEP 2</a:t>
              </a:r>
              <a:endParaRPr lang="en-US" sz="16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2" name="Text 7">
              <a:extLst>
                <a:ext uri="{FF2B5EF4-FFF2-40B4-BE49-F238E27FC236}">
                  <a16:creationId xmlns:a16="http://schemas.microsoft.com/office/drawing/2014/main" id="{3D62CD7C-B748-2A00-311E-AB251D8A7B16}"/>
                </a:ext>
              </a:extLst>
            </p:cNvPr>
            <p:cNvSpPr/>
            <p:nvPr/>
          </p:nvSpPr>
          <p:spPr>
            <a:xfrm>
              <a:off x="2305755" y="4633635"/>
              <a:ext cx="1471799" cy="402145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dirty="0">
                  <a:solidFill>
                    <a:srgbClr val="333333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Exothermic
Reactions</a:t>
              </a:r>
              <a:endParaRPr lang="en-US" sz="16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3" name="Text 8">
              <a:extLst>
                <a:ext uri="{FF2B5EF4-FFF2-40B4-BE49-F238E27FC236}">
                  <a16:creationId xmlns:a16="http://schemas.microsoft.com/office/drawing/2014/main" id="{24B1D7A2-B23A-E3F1-BBBA-F9D9D965BFC8}"/>
                </a:ext>
              </a:extLst>
            </p:cNvPr>
            <p:cNvSpPr/>
            <p:nvPr/>
          </p:nvSpPr>
          <p:spPr>
            <a:xfrm>
              <a:off x="4025658" y="4419800"/>
              <a:ext cx="1471800" cy="143623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lnSpc>
                  <a:spcPts val="1131"/>
                </a:lnSpc>
                <a:buNone/>
              </a:pPr>
              <a:r>
                <a:rPr lang="en-US" sz="1600" b="1" dirty="0">
                  <a:solidFill>
                    <a:srgbClr val="9CA3AF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STEP 3</a:t>
              </a:r>
              <a:endParaRPr lang="en-US" sz="16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4" name="Text 9">
              <a:extLst>
                <a:ext uri="{FF2B5EF4-FFF2-40B4-BE49-F238E27FC236}">
                  <a16:creationId xmlns:a16="http://schemas.microsoft.com/office/drawing/2014/main" id="{3D4C53D5-ED77-CF24-9CA2-7EB29EB6FE2E}"/>
                </a:ext>
              </a:extLst>
            </p:cNvPr>
            <p:cNvSpPr/>
            <p:nvPr/>
          </p:nvSpPr>
          <p:spPr>
            <a:xfrm>
              <a:off x="4003098" y="4633635"/>
              <a:ext cx="1471800" cy="402145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dirty="0">
                  <a:solidFill>
                    <a:srgbClr val="333333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More Heat
Generated</a:t>
              </a:r>
              <a:endParaRPr lang="en-US" sz="16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58B86DB-FC15-D588-6715-40BA9C70A0A8}"/>
                </a:ext>
              </a:extLst>
            </p:cNvPr>
            <p:cNvSpPr/>
            <p:nvPr/>
          </p:nvSpPr>
          <p:spPr>
            <a:xfrm>
              <a:off x="649539" y="4187321"/>
              <a:ext cx="4748574" cy="1058511"/>
            </a:xfrm>
            <a:prstGeom prst="roundRect">
              <a:avLst/>
            </a:prstGeom>
            <a:noFill/>
            <a:ln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1A8CC6D-74BD-778A-0A8E-AD11C95A88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4800" y="4282293"/>
            <a:ext cx="6534289" cy="18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39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5C8CF-6DBD-624C-B449-359AFF627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31" descr="A collection of circles in various sizes and patterns">
            <a:extLst>
              <a:ext uri="{FF2B5EF4-FFF2-40B4-BE49-F238E27FC236}">
                <a16:creationId xmlns:a16="http://schemas.microsoft.com/office/drawing/2014/main" id="{84EA2998-A10E-09C7-74CC-A5054504184C}"/>
              </a:ext>
            </a:extLst>
          </p:cNvPr>
          <p:cNvGrpSpPr/>
          <p:nvPr/>
        </p:nvGrpSpPr>
        <p:grpSpPr>
          <a:xfrm>
            <a:off x="10124496" y="451661"/>
            <a:ext cx="1705336" cy="1705337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F2A66AB-A11A-5511-74EC-6EC0B0BDE800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D3D6698-AEEF-FF15-ECEA-04EF78CE3B61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B88E6B-489C-7144-8D30-78D6F7E61BF6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BCEB0CE-24E7-7D05-9290-2BCB85DE1213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B16749B-1C8C-26DE-CCD3-FBAD753B235D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EBB371-9CFD-7404-D5E3-286FC96422B9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DF6228B-9133-458A-DDB7-FC887223B86F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FB92D62-404A-7894-614A-97DF3A7E2B75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F067DAD-C930-554C-3C75-AC0DE74EFC9C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4BFD20D-87C8-C210-0092-D64A074134FB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F2FE8DD-169C-A7EA-D186-874B1A4D1706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84BF967-1230-33C1-0275-A8F0AA634B26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8C1CDE0-E1A8-068D-B601-8176DF464AC5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FA8F33F-E985-2AF7-931C-49B36720B2B0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40728FC-BFC9-6C30-3276-B7D10FEAD70B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DEDB173-DAEA-634E-F873-61EDC0BBCA3A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40284E5-4048-5297-CDA8-504A3CE770C6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2A179B5-6B7F-8577-A3B0-F560E3444DF2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B819FCC-8D7D-5D54-9818-F5968671F18D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69B178E-1733-6CC6-07E9-1464AFEB8613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AC2A7A2-6DD8-1288-AF4B-2AFD98D3AEB9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74E9EB1-85A0-FFDE-C709-2DD8254C01AA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64F586-ACC7-3F22-87BA-52A8DC5CBD42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CA5A17A-309D-D23A-599A-B066ED2D7C6A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aphic 31" descr="A collection of circles in various sizes and patterns">
            <a:extLst>
              <a:ext uri="{FF2B5EF4-FFF2-40B4-BE49-F238E27FC236}">
                <a16:creationId xmlns:a16="http://schemas.microsoft.com/office/drawing/2014/main" id="{4C095933-07D7-EF61-DEB5-3A662E01091D}"/>
              </a:ext>
            </a:extLst>
          </p:cNvPr>
          <p:cNvGrpSpPr/>
          <p:nvPr/>
        </p:nvGrpSpPr>
        <p:grpSpPr>
          <a:xfrm>
            <a:off x="7969405" y="2011380"/>
            <a:ext cx="3099903" cy="3099904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65AC3F-6BB0-E793-180E-5DD2895CF792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333C0EF-D973-BABA-A4AB-8E189AADD0C1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7046E65-3916-D82F-698B-B5DF157FA9E5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D82D52B-81BD-C470-9861-FC6760642AAA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1A2F007-B68B-6464-5CA6-1DBD744EC1F5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36A8361-C456-4CD4-BD8D-C71A949A8CA8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27766D0-2616-B1EC-8AE9-03DFD8469039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D966C6-3538-F23E-5ADC-BBB39B6D9184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4A4B3CA-139C-E210-1773-71409D94A715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F528DCD-E2E2-A07E-B36B-3E715C7990DE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A0D9313-B9A1-4C53-EDDC-2BBCD273D994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5BF825E-F6D1-C234-06B2-A2FF6C29C9E0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DE351A9-4EDC-7878-A638-C883B58A472A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42E4D63-EEB2-9AAD-DF29-3C3CC9D3289F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01C4B33-84C6-7C5E-C095-D84BAD8FC95F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E8D390D-1718-12C7-2263-9463F8D7EC44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969161B-6411-2CDC-4F81-E4B8B70D8737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0D72524-0058-848A-029F-B5E195302CB1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21233C6-CEC7-7F82-8841-A3C0BF9552CC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590F54-3762-CCBD-7814-3AAD7DC3E893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5F32F98-E2C8-6341-2563-DDA3ECE3EE4E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C610D77F-DCB7-9181-CE6B-9646E543393B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E9A77797-7AB5-4073-C4EF-28E5C147DB01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485EA2DD-B841-B958-BF94-E7AA2EB143DC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28" name="Graphic 31" descr="A collection of circles in various sizes and patterns">
            <a:extLst>
              <a:ext uri="{FF2B5EF4-FFF2-40B4-BE49-F238E27FC236}">
                <a16:creationId xmlns:a16="http://schemas.microsoft.com/office/drawing/2014/main" id="{F8E85115-EC7F-165D-7D2A-04F56D05DFDA}"/>
              </a:ext>
            </a:extLst>
          </p:cNvPr>
          <p:cNvGrpSpPr/>
          <p:nvPr/>
        </p:nvGrpSpPr>
        <p:grpSpPr>
          <a:xfrm>
            <a:off x="8295640" y="3396520"/>
            <a:ext cx="5504825" cy="5504827"/>
            <a:chOff x="8337482" y="-3050017"/>
            <a:chExt cx="1714499" cy="1714500"/>
          </a:xfrm>
          <a:solidFill>
            <a:srgbClr val="8FC83F"/>
          </a:solidFill>
        </p:grpSpPr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2A13DB14-102E-00B0-DA00-BC79CC8D4502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381FD4B7-8E79-9A36-9A0E-BFE1E301B069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10A3B227-B3D1-F620-A64B-F1DBE5133247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A3C75C1F-22A8-4230-BDEA-FDF25038B3BE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4D4C7304-3858-C43A-953B-DE261577A9FD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911AF6BC-A91D-3F7B-7B96-7D487ADBA054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D2EA7F2B-B7FE-4A10-5CD2-AAF281971451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50F19AA7-65E3-B07E-538F-21291DBCDFA0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A1EE0349-1D65-812F-CF1C-CC921ED6236C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EA8F6026-ACB0-0160-A2F3-707BDB43D226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B04CC810-B133-B87D-9658-CF2B7AC95E1E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348035CE-E756-7339-0FB6-962EEA831446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BF56E96C-D63C-6F1C-9A08-D81A5273AADE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F82F8EF4-B4C4-E791-14BB-B808D02C86A9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8CF11527-B7D7-2D94-84E0-030170226588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5D516E47-B235-EC64-82D5-A480844BAEF7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C3EE6C21-8B38-6480-A08B-FCADF7DEC0A9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FAF36819-4D4E-CE18-0FC1-875CBC04D5FD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2207A29C-668D-52CC-793A-1DF438717279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EFEB1C35-F49F-6736-F5F2-BFEE93851484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B526DE05-60B3-03F3-F010-751604AEFC98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41585E71-01A9-8B3D-A639-E76D04F6A658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6839DCE3-098C-7E9E-5356-C0402A494E66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05903074-7DB1-DD59-7A9B-A145E01402D4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3" name="Graphic 31" descr="A collection of circles in various sizes and patterns">
            <a:extLst>
              <a:ext uri="{FF2B5EF4-FFF2-40B4-BE49-F238E27FC236}">
                <a16:creationId xmlns:a16="http://schemas.microsoft.com/office/drawing/2014/main" id="{98EC6F9F-61C7-E319-21C2-0BC20478D0BB}"/>
              </a:ext>
            </a:extLst>
          </p:cNvPr>
          <p:cNvGrpSpPr/>
          <p:nvPr/>
        </p:nvGrpSpPr>
        <p:grpSpPr>
          <a:xfrm>
            <a:off x="8726141" y="-977597"/>
            <a:ext cx="2383424" cy="2383425"/>
            <a:chOff x="8337482" y="-3050017"/>
            <a:chExt cx="1714499" cy="1714500"/>
          </a:xfrm>
          <a:solidFill>
            <a:srgbClr val="FFAB17"/>
          </a:solidFill>
        </p:grpSpPr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6E55D65A-B650-D223-5E82-A83258DF7B23}"/>
                </a:ext>
              </a:extLst>
            </p:cNvPr>
            <p:cNvSpPr/>
            <p:nvPr/>
          </p:nvSpPr>
          <p:spPr>
            <a:xfrm>
              <a:off x="9141153" y="-305001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493B471F-2726-F97F-A39A-E66DF28FF8A8}"/>
                </a:ext>
              </a:extLst>
            </p:cNvPr>
            <p:cNvSpPr/>
            <p:nvPr/>
          </p:nvSpPr>
          <p:spPr>
            <a:xfrm>
              <a:off x="8933146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A428CA0A-3123-711E-CDEA-71CC010A2866}"/>
                </a:ext>
              </a:extLst>
            </p:cNvPr>
            <p:cNvSpPr/>
            <p:nvPr/>
          </p:nvSpPr>
          <p:spPr>
            <a:xfrm>
              <a:off x="8739322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E0E25225-5A15-84E6-4E45-87EE30348253}"/>
                </a:ext>
              </a:extLst>
            </p:cNvPr>
            <p:cNvSpPr/>
            <p:nvPr/>
          </p:nvSpPr>
          <p:spPr>
            <a:xfrm>
              <a:off x="8572873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7562FD10-CD4C-3BE1-B36A-D9A1D18D5E18}"/>
                </a:ext>
              </a:extLst>
            </p:cNvPr>
            <p:cNvSpPr/>
            <p:nvPr/>
          </p:nvSpPr>
          <p:spPr>
            <a:xfrm>
              <a:off x="8445152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99286574-C76F-FE71-F7CF-FC7DE53F0FA4}"/>
                </a:ext>
              </a:extLst>
            </p:cNvPr>
            <p:cNvSpPr/>
            <p:nvPr/>
          </p:nvSpPr>
          <p:spPr>
            <a:xfrm>
              <a:off x="8364866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49CB179F-8C62-6AEA-A289-FE10C365AAB2}"/>
                </a:ext>
              </a:extLst>
            </p:cNvPr>
            <p:cNvSpPr/>
            <p:nvPr/>
          </p:nvSpPr>
          <p:spPr>
            <a:xfrm>
              <a:off x="8337482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94217913-FF01-FFEF-5D2D-A44EB76FF5AD}"/>
                </a:ext>
              </a:extLst>
            </p:cNvPr>
            <p:cNvSpPr/>
            <p:nvPr/>
          </p:nvSpPr>
          <p:spPr>
            <a:xfrm>
              <a:off x="8364866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0A3D2ACD-517D-88F4-B0E6-714C971B10F2}"/>
                </a:ext>
              </a:extLst>
            </p:cNvPr>
            <p:cNvSpPr/>
            <p:nvPr/>
          </p:nvSpPr>
          <p:spPr>
            <a:xfrm>
              <a:off x="8445152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DBE7F4A2-C0EA-18A1-8AF8-73F8D777E2D4}"/>
                </a:ext>
              </a:extLst>
            </p:cNvPr>
            <p:cNvSpPr/>
            <p:nvPr/>
          </p:nvSpPr>
          <p:spPr>
            <a:xfrm>
              <a:off x="8572873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41610B27-FA71-F713-9359-78A8EB3C796B}"/>
                </a:ext>
              </a:extLst>
            </p:cNvPr>
            <p:cNvSpPr/>
            <p:nvPr/>
          </p:nvSpPr>
          <p:spPr>
            <a:xfrm>
              <a:off x="8739322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4A9B5FA1-7468-AC22-8BBA-1F6C7E33FD8D}"/>
                </a:ext>
              </a:extLst>
            </p:cNvPr>
            <p:cNvSpPr/>
            <p:nvPr/>
          </p:nvSpPr>
          <p:spPr>
            <a:xfrm>
              <a:off x="8933146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07F7EE7A-92E0-3CC9-12E3-ACA86B14A0E1}"/>
                </a:ext>
              </a:extLst>
            </p:cNvPr>
            <p:cNvSpPr/>
            <p:nvPr/>
          </p:nvSpPr>
          <p:spPr>
            <a:xfrm>
              <a:off x="9141153" y="-144267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06728C74-765B-D381-EC30-529F5A63F341}"/>
                </a:ext>
              </a:extLst>
            </p:cNvPr>
            <p:cNvSpPr/>
            <p:nvPr/>
          </p:nvSpPr>
          <p:spPr>
            <a:xfrm>
              <a:off x="9349160" y="-1470057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26952C89-0162-477B-433D-0EB4CD6063DA}"/>
                </a:ext>
              </a:extLst>
            </p:cNvPr>
            <p:cNvSpPr/>
            <p:nvPr/>
          </p:nvSpPr>
          <p:spPr>
            <a:xfrm>
              <a:off x="9542994" y="-1550343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18EE3C25-7BEE-2935-083E-78FC11FB1690}"/>
                </a:ext>
              </a:extLst>
            </p:cNvPr>
            <p:cNvSpPr/>
            <p:nvPr/>
          </p:nvSpPr>
          <p:spPr>
            <a:xfrm>
              <a:off x="9709434" y="-167806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65FC6BB4-C9DB-AC1C-C687-4A949584B553}"/>
                </a:ext>
              </a:extLst>
            </p:cNvPr>
            <p:cNvSpPr/>
            <p:nvPr/>
          </p:nvSpPr>
          <p:spPr>
            <a:xfrm>
              <a:off x="9837155" y="-184450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122B4BC0-4E61-34A6-8686-6E7D8524D48A}"/>
                </a:ext>
              </a:extLst>
            </p:cNvPr>
            <p:cNvSpPr/>
            <p:nvPr/>
          </p:nvSpPr>
          <p:spPr>
            <a:xfrm>
              <a:off x="9917441" y="-2038338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BA14744C-C9F3-CF33-84A6-99732A31B8D2}"/>
                </a:ext>
              </a:extLst>
            </p:cNvPr>
            <p:cNvSpPr/>
            <p:nvPr/>
          </p:nvSpPr>
          <p:spPr>
            <a:xfrm>
              <a:off x="9944825" y="-224634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09037CB1-D490-A276-B979-A6B122D87C61}"/>
                </a:ext>
              </a:extLst>
            </p:cNvPr>
            <p:cNvSpPr/>
            <p:nvPr/>
          </p:nvSpPr>
          <p:spPr>
            <a:xfrm>
              <a:off x="9917441" y="-245435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A0C08813-06B6-AF5B-1752-0DEC6C13DD14}"/>
                </a:ext>
              </a:extLst>
            </p:cNvPr>
            <p:cNvSpPr/>
            <p:nvPr/>
          </p:nvSpPr>
          <p:spPr>
            <a:xfrm>
              <a:off x="9837155" y="-264817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35DDF097-2B0A-652B-8DA6-D0ED4E325EC1}"/>
                </a:ext>
              </a:extLst>
            </p:cNvPr>
            <p:cNvSpPr/>
            <p:nvPr/>
          </p:nvSpPr>
          <p:spPr>
            <a:xfrm>
              <a:off x="9709434" y="-2814625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40C72EE7-0993-3FA5-476A-6A787797723A}"/>
                </a:ext>
              </a:extLst>
            </p:cNvPr>
            <p:cNvSpPr/>
            <p:nvPr/>
          </p:nvSpPr>
          <p:spPr>
            <a:xfrm>
              <a:off x="9542994" y="-2942346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9EF6FEBA-42C4-7811-53E8-AF92D3D1F778}"/>
                </a:ext>
              </a:extLst>
            </p:cNvPr>
            <p:cNvSpPr/>
            <p:nvPr/>
          </p:nvSpPr>
          <p:spPr>
            <a:xfrm>
              <a:off x="9349160" y="-3022632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8"/>
                    <a:pt x="83168" y="107156"/>
                    <a:pt x="53578" y="107156"/>
                  </a:cubicBezTo>
                  <a:cubicBezTo>
                    <a:pt x="23988" y="107156"/>
                    <a:pt x="0" y="83168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25" name="Freeform: Shape 1024">
            <a:extLst>
              <a:ext uri="{FF2B5EF4-FFF2-40B4-BE49-F238E27FC236}">
                <a16:creationId xmlns:a16="http://schemas.microsoft.com/office/drawing/2014/main" id="{0A202DC1-A07A-3B34-5EC0-08A18205E029}"/>
              </a:ext>
            </a:extLst>
          </p:cNvPr>
          <p:cNvSpPr/>
          <p:nvPr/>
        </p:nvSpPr>
        <p:spPr>
          <a:xfrm>
            <a:off x="10297655" y="-1583167"/>
            <a:ext cx="285740" cy="285750"/>
          </a:xfrm>
          <a:custGeom>
            <a:avLst/>
            <a:gdLst>
              <a:gd name="connsiteX0" fmla="*/ 147485 w 285740"/>
              <a:gd name="connsiteY0" fmla="*/ 285750 h 285750"/>
              <a:gd name="connsiteX1" fmla="*/ 138255 w 285740"/>
              <a:gd name="connsiteY1" fmla="*/ 285750 h 285750"/>
              <a:gd name="connsiteX2" fmla="*/ 0 w 285740"/>
              <a:gd name="connsiteY2" fmla="*/ 147485 h 285750"/>
              <a:gd name="connsiteX3" fmla="*/ 0 w 285740"/>
              <a:gd name="connsiteY3" fmla="*/ 138256 h 285750"/>
              <a:gd name="connsiteX4" fmla="*/ 138255 w 285740"/>
              <a:gd name="connsiteY4" fmla="*/ 0 h 285750"/>
              <a:gd name="connsiteX5" fmla="*/ 147485 w 285740"/>
              <a:gd name="connsiteY5" fmla="*/ 0 h 285750"/>
              <a:gd name="connsiteX6" fmla="*/ 285740 w 285740"/>
              <a:gd name="connsiteY6" fmla="*/ 138256 h 285750"/>
              <a:gd name="connsiteX7" fmla="*/ 285740 w 285740"/>
              <a:gd name="connsiteY7" fmla="*/ 147485 h 285750"/>
              <a:gd name="connsiteX8" fmla="*/ 147485 w 285740"/>
              <a:gd name="connsiteY8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740" h="285750">
                <a:moveTo>
                  <a:pt x="147485" y="285750"/>
                </a:moveTo>
                <a:lnTo>
                  <a:pt x="138255" y="285750"/>
                </a:lnTo>
                <a:cubicBezTo>
                  <a:pt x="61893" y="285750"/>
                  <a:pt x="0" y="223847"/>
                  <a:pt x="0" y="147485"/>
                </a:cubicBezTo>
                <a:lnTo>
                  <a:pt x="0" y="138256"/>
                </a:lnTo>
                <a:cubicBezTo>
                  <a:pt x="0" y="61893"/>
                  <a:pt x="61903" y="0"/>
                  <a:pt x="138255" y="0"/>
                </a:cubicBezTo>
                <a:lnTo>
                  <a:pt x="147485" y="0"/>
                </a:lnTo>
                <a:cubicBezTo>
                  <a:pt x="223847" y="0"/>
                  <a:pt x="285740" y="61903"/>
                  <a:pt x="285740" y="138256"/>
                </a:cubicBezTo>
                <a:lnTo>
                  <a:pt x="285740" y="147485"/>
                </a:lnTo>
                <a:cubicBezTo>
                  <a:pt x="285740" y="223847"/>
                  <a:pt x="223838" y="285750"/>
                  <a:pt x="147485" y="285750"/>
                </a:cubicBezTo>
                <a:close/>
              </a:path>
            </a:pathLst>
          </a:custGeom>
          <a:solidFill>
            <a:srgbClr val="E6E6E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5E3147-A185-E665-2F09-FBD44C955FB4}"/>
              </a:ext>
            </a:extLst>
          </p:cNvPr>
          <p:cNvSpPr txBox="1">
            <a:spLocks/>
          </p:cNvSpPr>
          <p:nvPr/>
        </p:nvSpPr>
        <p:spPr>
          <a:xfrm>
            <a:off x="764092" y="1023019"/>
            <a:ext cx="6455578" cy="67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38"/>
                </a:solidFill>
                <a:latin typeface="Montserrat" panose="00000500000000000000" pitchFamily="2" charset="0"/>
              </a:rPr>
              <a:t>AGENDA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35FCDC4-1F34-46B0-42D1-A8BBE7C5F54C}"/>
              </a:ext>
            </a:extLst>
          </p:cNvPr>
          <p:cNvSpPr txBox="1">
            <a:spLocks/>
          </p:cNvSpPr>
          <p:nvPr/>
        </p:nvSpPr>
        <p:spPr>
          <a:xfrm>
            <a:off x="888992" y="684145"/>
            <a:ext cx="3529816" cy="331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ple Symbols" panose="02000000000000000000" pitchFamily="2" charset="-79"/>
              <a:buChar char="⎼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ACCF"/>
              </a:buClr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AB17"/>
                </a:solidFill>
                <a:latin typeface="Montserrat" panose="00000500000000000000" pitchFamily="2" charset="0"/>
              </a:rPr>
              <a:t>JUNE 2, 2026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FFAB17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082761-970E-A555-DEFE-F2A805F6D219}"/>
              </a:ext>
            </a:extLst>
          </p:cNvPr>
          <p:cNvSpPr txBox="1">
            <a:spLocks/>
          </p:cNvSpPr>
          <p:nvPr/>
        </p:nvSpPr>
        <p:spPr>
          <a:xfrm>
            <a:off x="764091" y="1754546"/>
            <a:ext cx="7110667" cy="416591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ntserrat" panose="00000500000000000000" pitchFamily="2" charset="0"/>
              </a:rPr>
              <a:t>Introduction to Thermal Runaway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ntserrat" panose="00000500000000000000" pitchFamily="2" charset="0"/>
              </a:rPr>
              <a:t>Battery Components and Materials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Thermal Runaway Mechanism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Initiation Methods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Critical evaluation of “Safe” Chemistries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Scaling Up Safety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1B1B1B"/>
                </a:solidFill>
                <a:latin typeface="Montserrat" panose="00000500000000000000" pitchFamily="2" charset="0"/>
              </a:rPr>
              <a:t>Closing Remarks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4CFB2F-FD2D-DDC8-E0E7-7AD5763A65CF}"/>
              </a:ext>
            </a:extLst>
          </p:cNvPr>
          <p:cNvCxnSpPr>
            <a:cxnSpLocks/>
          </p:cNvCxnSpPr>
          <p:nvPr/>
        </p:nvCxnSpPr>
        <p:spPr>
          <a:xfrm flipH="1">
            <a:off x="0" y="1343462"/>
            <a:ext cx="640080" cy="0"/>
          </a:xfrm>
          <a:prstGeom prst="line">
            <a:avLst/>
          </a:prstGeom>
          <a:ln w="19050">
            <a:solidFill>
              <a:srgbClr val="0568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591B8A0-F0EE-A163-41FC-9622BCA3E3B5}"/>
              </a:ext>
            </a:extLst>
          </p:cNvPr>
          <p:cNvSpPr/>
          <p:nvPr/>
        </p:nvSpPr>
        <p:spPr>
          <a:xfrm>
            <a:off x="581212" y="1251846"/>
            <a:ext cx="182880" cy="182880"/>
          </a:xfrm>
          <a:prstGeom prst="ellipse">
            <a:avLst/>
          </a:prstGeom>
          <a:solidFill>
            <a:srgbClr val="8FC8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34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9844D8B7C1344AA80F225EEF3DEF55" ma:contentTypeVersion="20" ma:contentTypeDescription="Create a new document." ma:contentTypeScope="" ma:versionID="5b16897b2193c3856664598ce821dd74">
  <xsd:schema xmlns:xsd="http://www.w3.org/2001/XMLSchema" xmlns:xs="http://www.w3.org/2001/XMLSchema" xmlns:p="http://schemas.microsoft.com/office/2006/metadata/properties" xmlns:ns2="75840078-9fd9-4aaf-8eaa-b6b5b7eaf4c1" xmlns:ns3="f3af843f-8e47-4ce5-85fb-7ee2c59ad9bb" targetNamespace="http://schemas.microsoft.com/office/2006/metadata/properties" ma:root="true" ma:fieldsID="01a839e4f29005cb6bb3f8d0898b952a" ns2:_="" ns3:_="">
    <xsd:import namespace="75840078-9fd9-4aaf-8eaa-b6b5b7eaf4c1"/>
    <xsd:import namespace="f3af843f-8e47-4ce5-85fb-7ee2c59ad9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Projects" minOccurs="0"/>
                <xsd:element ref="ns2:Closeout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BillingMetadata" minOccurs="0"/>
                <xsd:element ref="ns2:Siz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840078-9fd9-4aaf-8eaa-b6b5b7eaf4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Projects" ma:index="10" nillable="true" ma:displayName="Projects" ma:format="Dropdown" ma:internalName="Projects">
      <xsd:simpleType>
        <xsd:restriction base="dms:Text">
          <xsd:maxLength value="255"/>
        </xsd:restriction>
      </xsd:simpleType>
    </xsd:element>
    <xsd:element name="Closeout" ma:index="11" nillable="true" ma:displayName="Closeout" ma:format="DateOnly" ma:internalName="Closeout">
      <xsd:simpleType>
        <xsd:restriction base="dms:DateTim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e9a0c85-7947-4de8-8007-231928f828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Size" ma:index="26" nillable="true" ma:displayName="Size" ma:format="Dropdown" ma:internalName="Siz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f843f-8e47-4ce5-85fb-7ee2c59ad9b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dfc7748-aa2f-4455-8492-6cc132d76f36}" ma:internalName="TaxCatchAll" ma:showField="CatchAllData" ma:web="f3af843f-8e47-4ce5-85fb-7ee2c59ad9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af843f-8e47-4ce5-85fb-7ee2c59ad9bb" xsi:nil="true"/>
    <lcf76f155ced4ddcb4097134ff3c332f xmlns="75840078-9fd9-4aaf-8eaa-b6b5b7eaf4c1">
      <Terms xmlns="http://schemas.microsoft.com/office/infopath/2007/PartnerControls"/>
    </lcf76f155ced4ddcb4097134ff3c332f>
    <Projects xmlns="75840078-9fd9-4aaf-8eaa-b6b5b7eaf4c1" xsi:nil="true"/>
    <Closeout xmlns="75840078-9fd9-4aaf-8eaa-b6b5b7eaf4c1" xsi:nil="true"/>
    <Size xmlns="75840078-9fd9-4aaf-8eaa-b6b5b7eaf4c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A4A37F-4927-4106-90ED-B6A87CC366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840078-9fd9-4aaf-8eaa-b6b5b7eaf4c1"/>
    <ds:schemaRef ds:uri="f3af843f-8e47-4ce5-85fb-7ee2c59ad9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3F23E6-F232-408B-A5BF-F000264F1BD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f3af843f-8e47-4ce5-85fb-7ee2c59ad9bb"/>
    <ds:schemaRef ds:uri="75840078-9fd9-4aaf-8eaa-b6b5b7eaf4c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E698C2F-C906-478B-A221-09ACB5F11D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19858</TotalTime>
  <Words>2882</Words>
  <Application>Microsoft Office PowerPoint</Application>
  <PresentationFormat>Widescreen</PresentationFormat>
  <Paragraphs>482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Aptos</vt:lpstr>
      <vt:lpstr>Aptos (Body)</vt:lpstr>
      <vt:lpstr>Arial</vt:lpstr>
      <vt:lpstr>Exo 2</vt:lpstr>
      <vt:lpstr>Inter</vt:lpstr>
      <vt:lpstr>Montserrat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Learning Objectives</vt:lpstr>
      <vt:lpstr>PowerPoint Presentation</vt:lpstr>
      <vt:lpstr>Battery Storage Is Growing Fast —  And the Safety Science Needs to Keep Up</vt:lpstr>
      <vt:lpstr>Energy Storage Systems Face Several Hazard Types —  Thermal Runaway Drives the Most Severe Outcomes</vt:lpstr>
      <vt:lpstr>Thermal Runaway Is a Self-Accelerating Process —  Fire Is One Possible Outcome, Not the Definition</vt:lpstr>
      <vt:lpstr>PowerPoint Presentation</vt:lpstr>
      <vt:lpstr>Cell Architecture: What We Are Working With</vt:lpstr>
      <vt:lpstr>PowerPoint Presentation</vt:lpstr>
      <vt:lpstr>The SEI: The Cell's Built-In But Fragile First Layer of Protection</vt:lpstr>
      <vt:lpstr>When the Separator Fails, the Electrodes Make Contact —  Releasing Stored Energy Rapidly</vt:lpstr>
      <vt:lpstr>At High Temperatures, Some Cathode Materials Release Oxygen — Which Can React With the Hot Electrolyte</vt:lpstr>
      <vt:lpstr>The Cascade of Material Breakdown</vt:lpstr>
      <vt:lpstr>PowerPoint Presentation</vt:lpstr>
      <vt:lpstr>Thermal Abuse Triggers Internal Thermochemical Cascade</vt:lpstr>
      <vt:lpstr>Thermal Ramp</vt:lpstr>
      <vt:lpstr>Electrical Abuse Triggers Chemical Instability and Structural Failure</vt:lpstr>
      <vt:lpstr>Overcharge</vt:lpstr>
      <vt:lpstr>Nail Penetration</vt:lpstr>
      <vt:lpstr>Mechanical Deformation Triggers Instant Energy Release</vt:lpstr>
      <vt:lpstr>All Abuse Modes Converge into a Unified Internal Failure Cascade</vt:lpstr>
      <vt:lpstr>PowerPoint Presentation</vt:lpstr>
      <vt:lpstr>LFP Chemistry: Improved Stability is Not Total Immunity</vt:lpstr>
      <vt:lpstr>Beyond LFP: Every Chemistry Has a Profile</vt:lpstr>
      <vt:lpstr>What About Sodium-Ion? </vt:lpstr>
      <vt:lpstr>Sodium-Ion Has The Same Thermal Runaway Mechanism</vt:lpstr>
      <vt:lpstr>Scrutinizing Safety Claims: Beyond "Non-Flammable" Labels</vt:lpstr>
      <vt:lpstr>PowerPoint Presentation</vt:lpstr>
      <vt:lpstr>Vented Gases Create Toxic and Explosive Risks Even Without Visible Fire </vt:lpstr>
      <vt:lpstr>The Hazard Is Bigger Than the Flame</vt:lpstr>
      <vt:lpstr>Material Mitigation Strategies: Engineering Out the Risk</vt:lpstr>
      <vt:lpstr>From Cell Materials to ESS System Safety</vt:lpstr>
      <vt:lpstr>PowerPoint Presentation</vt:lpstr>
      <vt:lpstr>Safety Starts with Science: Thermal Runaway Fundamentals</vt:lpstr>
      <vt:lpstr>Poll Questions</vt:lpstr>
      <vt:lpstr>Polling 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Hensley, Mattie</dc:creator>
  <cp:lastModifiedBy>Poindexter, Dylan Reese</cp:lastModifiedBy>
  <cp:revision>41</cp:revision>
  <dcterms:created xsi:type="dcterms:W3CDTF">2026-01-29T20:53:43Z</dcterms:created>
  <dcterms:modified xsi:type="dcterms:W3CDTF">2026-06-02T01:54:38Z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0x0101009B9844D8B7C1344AA80F225EEF3DEF55</vt:lpwstr>
  </property>
  <property fmtid="{D5CDD505-2E9C-101B-9397-08002B2CF9AE}" pid="3" name="MediaServiceImageTags">
    <vt:lpwstr/>
  </property>
</Properties>
</file>