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251" r:id="rId5"/>
    <p:sldId id="4276" r:id="rId6"/>
    <p:sldId id="4327" r:id="rId7"/>
    <p:sldId id="4324" r:id="rId8"/>
    <p:sldId id="4325" r:id="rId9"/>
    <p:sldId id="4330" r:id="rId10"/>
    <p:sldId id="4326" r:id="rId11"/>
    <p:sldId id="4328" r:id="rId12"/>
    <p:sldId id="4329" r:id="rId13"/>
    <p:sldId id="4319" r:id="rId14"/>
    <p:sldId id="4332" r:id="rId15"/>
    <p:sldId id="4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FB443A8-49A2-4D55-B1B0-D1B116820592}">
          <p14:sldIdLst/>
        </p14:section>
        <p14:section name="Cover slide (Optional)" id="{0DCEF2FC-1532-4AF5-9609-D4506F48229A}">
          <p14:sldIdLst>
            <p14:sldId id="4251"/>
          </p14:sldIdLst>
        </p14:section>
        <p14:section name="Templates for Moderators" id="{6002D86F-24AB-4DB6-8BE4-ACBCE91B0373}">
          <p14:sldIdLst/>
        </p14:section>
        <p14:section name="Other Layouts (Optional)" id="{94403168-8573-4C22-86FA-9AE14AA9049F}">
          <p14:sldIdLst>
            <p14:sldId id="4276"/>
            <p14:sldId id="4327"/>
            <p14:sldId id="4324"/>
            <p14:sldId id="4325"/>
            <p14:sldId id="4330"/>
            <p14:sldId id="4326"/>
            <p14:sldId id="4328"/>
            <p14:sldId id="4329"/>
            <p14:sldId id="4319"/>
            <p14:sldId id="4332"/>
            <p14:sldId id="4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4B5563"/>
    <a:srgbClr val="DA7602"/>
    <a:srgbClr val="2D5A27"/>
    <a:srgbClr val="DDF5E8"/>
    <a:srgbClr val="0EABF1"/>
    <a:srgbClr val="23CC61"/>
    <a:srgbClr val="607088"/>
    <a:srgbClr val="D87300"/>
    <a:srgbClr val="953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107" autoAdjust="0"/>
  </p:normalViewPr>
  <p:slideViewPr>
    <p:cSldViewPr snapToGrid="0">
      <p:cViewPr varScale="1">
        <p:scale>
          <a:sx n="148" d="100"/>
          <a:sy n="148" d="100"/>
        </p:scale>
        <p:origin x="630" y="120"/>
      </p:cViewPr>
      <p:guideLst>
        <p:guide orient="horz" pos="672"/>
        <p:guide pos="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E069A-AB5B-4535-8EF9-C1791E367DC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113A-7E2C-4A62-AB25-5EB56BC43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F1531-3144-D727-B6E4-81B39521A2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with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8E92-7BF0-9C6F-993B-4221A3EA8A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6" y="1026223"/>
            <a:ext cx="6620168" cy="352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05EBC-FF9E-B85C-8C8D-D12491EB5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48" y="5005009"/>
            <a:ext cx="2148137" cy="1105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24F86-61C6-D4DE-663A-78492FB9FF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81" y="4974887"/>
            <a:ext cx="1825408" cy="927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C5C17-6155-525C-F6AC-60626B44E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8" y="5215283"/>
            <a:ext cx="2386585" cy="6849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0A9359-8BD2-5286-CDE2-764F45DAF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13040A-166C-1F2B-38BA-367FD4FDCB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0B7FB-312A-9C91-24F1-2E8B90AEDF15}"/>
              </a:ext>
            </a:extLst>
          </p:cNvPr>
          <p:cNvSpPr/>
          <p:nvPr userDrawn="1"/>
        </p:nvSpPr>
        <p:spPr>
          <a:xfrm>
            <a:off x="655370" y="336343"/>
            <a:ext cx="45719" cy="825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D7F766F-7372-76EC-498E-5028FE9E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705"/>
            <a:ext cx="10515600" cy="55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ts val="3200"/>
              </a:lnSpc>
              <a:defRPr sz="2800">
                <a:latin typeface="Exo 2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E9AA12-FDEB-8774-E65E-FF327403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10515600" cy="4707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13040A-166C-1F2B-38BA-367FD4FDCB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55C53-1B23-BADA-F2EE-2C554C83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1141-9292-B05E-700A-5D02A7D8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7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9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82B0F-879D-94F5-BD46-4EB985B18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l="50311" t="7189" b="8743"/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50428" y="63000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7195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 Mocku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0B214-90B2-434A-828D-BB07F4CBE7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" y="1557147"/>
            <a:ext cx="7751244" cy="4690792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4E9BD30-7996-4234-8F61-2C5F320A69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1595564" y="1814931"/>
            <a:ext cx="5884502" cy="3678009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screenshot of website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16F0852A-98F3-5E93-5A7D-9220AD378E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E6AF2-A763-A046-FB69-409F911AC1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4BE0E1-D81C-0D93-8FF6-E29EDFC358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52D48-AD37-DC7D-FF7C-262E422D28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8889C-16A9-22C8-3FB0-1606A9E3E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014835"/>
            <a:ext cx="12192000" cy="8256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9C292-B2A7-9799-04C1-B42C13C3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38B9F-215A-A425-6139-144BB4F8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EE88-BE98-EB99-2C93-357DA6A3D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7B894-3B12-4AAD-B72D-C6F12C07C187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3439-B18D-FA7F-205B-CCBA4C6F5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15FC-202E-6590-E1A7-61B870B03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0BC12-D361-418C-989B-9CB502251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89" r:id="rId4"/>
    <p:sldLayoutId id="2147483687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0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66E55-C456-04A4-6DCD-772426CA56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9735954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Opening 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you most interested in learning more about?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208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BD4F6-57D2-5ACC-2709-82CF4D9BC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9714F-8FD5-0AE9-11A9-4D34C58445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9735954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Closing 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was the most useful thing you learned today?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39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26C13-D6C6-DB21-D126-1DDE045E9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D43D1-1F5F-4047-7769-B2B4486DDB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9735954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Closing 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you still hoping to learn more about?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9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39B4F064-6E30-D0FC-E3AE-A6543C744CF1}"/>
              </a:ext>
            </a:extLst>
          </p:cNvPr>
          <p:cNvSpPr/>
          <p:nvPr/>
        </p:nvSpPr>
        <p:spPr>
          <a:xfrm>
            <a:off x="762000" y="1104900"/>
            <a:ext cx="7417150" cy="22782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4485"/>
              </a:lnSpc>
              <a:buNone/>
            </a:pPr>
            <a:r>
              <a:rPr lang="en-US" sz="3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BESS Safety and Reliability Tutorials</a:t>
            </a: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5E9C1C64-B9DA-6C0B-9241-12F89888306B}"/>
              </a:ext>
            </a:extLst>
          </p:cNvPr>
          <p:cNvSpPr/>
          <p:nvPr/>
        </p:nvSpPr>
        <p:spPr>
          <a:xfrm>
            <a:off x="762000" y="2872383"/>
            <a:ext cx="5524500" cy="102155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5555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Yuliya Preger</a:t>
            </a:r>
            <a:endParaRPr lang="en-US" i="1" dirty="0">
              <a:solidFill>
                <a:srgbClr val="555555"/>
              </a:solidFill>
              <a:latin typeface="Inter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D45B6-5B26-3030-835F-2467344B62DF}"/>
              </a:ext>
            </a:extLst>
          </p:cNvPr>
          <p:cNvSpPr txBox="1"/>
          <p:nvPr/>
        </p:nvSpPr>
        <p:spPr>
          <a:xfrm>
            <a:off x="4954073" y="643715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SAND2026-21790O</a:t>
            </a:r>
          </a:p>
        </p:txBody>
      </p:sp>
    </p:spTree>
    <p:extLst>
      <p:ext uri="{BB962C8B-B14F-4D97-AF65-F5344CB8AC3E}">
        <p14:creationId xmlns:p14="http://schemas.microsoft.com/office/powerpoint/2010/main" val="79528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2D5D-E994-1915-2A50-F5F596CC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AB57-5977-D035-FB12-7217A294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B907-6DD1-84CE-7A7D-B7F0F147F6B7}"/>
              </a:ext>
            </a:extLst>
          </p:cNvPr>
          <p:cNvSpPr txBox="1">
            <a:spLocks/>
          </p:cNvSpPr>
          <p:nvPr/>
        </p:nvSpPr>
        <p:spPr>
          <a:xfrm>
            <a:off x="734274" y="1652941"/>
            <a:ext cx="9711752" cy="338619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b="1" i="1" dirty="0">
                <a:latin typeface="Montserrat" panose="00000500000000000000" pitchFamily="2" charset="0"/>
              </a:rPr>
              <a:t>Can you answer all of these questions now?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Both"/>
              <a:defRPr/>
            </a:pPr>
            <a:r>
              <a:rPr lang="en-US" sz="1800" dirty="0">
                <a:latin typeface="Montserrat" panose="00000500000000000000" pitchFamily="2" charset="0"/>
              </a:rPr>
              <a:t>How are the gases vented from an LFP cell different from an NMC cell?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Both"/>
              <a:defRPr/>
            </a:pPr>
            <a:endParaRPr lang="en-US" sz="18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Both"/>
              <a:defRPr/>
            </a:pPr>
            <a:r>
              <a:rPr lang="en-US" sz="1800" dirty="0">
                <a:latin typeface="Montserrat" panose="00000500000000000000" pitchFamily="2" charset="0"/>
              </a:rPr>
              <a:t>What is the standard fire suppression protocol in an ESS?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Both"/>
              <a:defRPr/>
            </a:pPr>
            <a:endParaRPr lang="en-US" sz="18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Both"/>
              <a:defRPr/>
            </a:pPr>
            <a:r>
              <a:rPr lang="en-US" sz="1800" dirty="0">
                <a:latin typeface="Montserrat" panose="00000500000000000000" pitchFamily="2" charset="0"/>
              </a:rPr>
              <a:t>Are all energy storage systems required to have an emergency response plan?</a:t>
            </a:r>
          </a:p>
        </p:txBody>
      </p:sp>
    </p:spTree>
    <p:extLst>
      <p:ext uri="{BB962C8B-B14F-4D97-AF65-F5344CB8AC3E}">
        <p14:creationId xmlns:p14="http://schemas.microsoft.com/office/powerpoint/2010/main" val="349576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BB5E-4C1C-37B4-1180-AE9956D4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D197-2B1F-AA48-14CB-9C9DC464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651EDC-CD10-3C02-8A35-1400BFE89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51016"/>
              </p:ext>
            </p:extLst>
          </p:nvPr>
        </p:nvGraphicFramePr>
        <p:xfrm>
          <a:off x="838200" y="1429196"/>
          <a:ext cx="10144540" cy="3999607"/>
        </p:xfrm>
        <a:graphic>
          <a:graphicData uri="http://schemas.openxmlformats.org/drawingml/2006/table">
            <a:tbl>
              <a:tblPr/>
              <a:tblGrid>
                <a:gridCol w="2083068">
                  <a:extLst>
                    <a:ext uri="{9D8B030D-6E8A-4147-A177-3AD203B41FA5}">
                      <a16:colId xmlns:a16="http://schemas.microsoft.com/office/drawing/2014/main" val="1900046260"/>
                    </a:ext>
                  </a:extLst>
                </a:gridCol>
                <a:gridCol w="2333036">
                  <a:extLst>
                    <a:ext uri="{9D8B030D-6E8A-4147-A177-3AD203B41FA5}">
                      <a16:colId xmlns:a16="http://schemas.microsoft.com/office/drawing/2014/main" val="478649054"/>
                    </a:ext>
                  </a:extLst>
                </a:gridCol>
                <a:gridCol w="2145560">
                  <a:extLst>
                    <a:ext uri="{9D8B030D-6E8A-4147-A177-3AD203B41FA5}">
                      <a16:colId xmlns:a16="http://schemas.microsoft.com/office/drawing/2014/main" val="3184400013"/>
                    </a:ext>
                  </a:extLst>
                </a:gridCol>
                <a:gridCol w="3582876">
                  <a:extLst>
                    <a:ext uri="{9D8B030D-6E8A-4147-A177-3AD203B41FA5}">
                      <a16:colId xmlns:a16="http://schemas.microsoft.com/office/drawing/2014/main" val="758572536"/>
                    </a:ext>
                  </a:extLst>
                </a:gridCol>
              </a:tblGrid>
              <a:tr h="2513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Time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Topic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Presenter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013567"/>
                  </a:ext>
                </a:extLst>
              </a:tr>
              <a:tr h="7540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8:20 am - 9:20 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Topic 1: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What causes thermal runaway? (40 min + 20 min Q&amp;A)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Nathan Johnson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+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Loraine Torres-Castro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SNL Battery Abuse Lab, USABC Battery Safety Testing Manual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477982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9:20 am - 9:35 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Break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13760"/>
                  </a:ext>
                </a:extLst>
              </a:tr>
              <a:tr h="125674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9:35 am - 10:35 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Topic 2: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Taming the Beast: System designs to address cell-level safety concerns (40 min + 20 min Q&amp;A)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Jim McDowall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IEEE Fellow, ESSB standards, ex-ESA director, ex-Saft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750064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10:35am - 10:50 am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Break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44566"/>
                  </a:ext>
                </a:extLst>
              </a:tr>
              <a:tr h="7540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10:50 am - 11:50 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Topic 3: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What if systems fail? (40 min + 20 min Q&amp;A)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Matt Paiss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NFPA 800 chair, TC of NFPA855/UL9540/UL1973, ex-SJFD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020327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11:50 am - 12:10 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 Q&amp;A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0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0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5385-ED96-BB74-13B7-A53457FF5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56A2-8333-56B7-75C7-E31DE93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42C1D7-5B67-3423-B955-1349BEE18D3D}"/>
              </a:ext>
            </a:extLst>
          </p:cNvPr>
          <p:cNvSpPr txBox="1">
            <a:spLocks/>
          </p:cNvSpPr>
          <p:nvPr/>
        </p:nvSpPr>
        <p:spPr>
          <a:xfrm>
            <a:off x="704457" y="4159816"/>
            <a:ext cx="10515600" cy="1396158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ontserrat" panose="00000500000000000000" pitchFamily="2" charset="0"/>
              </a:rPr>
              <a:t>Understand the influence of safety incidents on the evolution of ESS system design and safety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ontserrat" panose="00000500000000000000" pitchFamily="2" charset="0"/>
              </a:rPr>
              <a:t>Learn how ESS vendors are approaching system safety and compliance with codes and standards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C9AD8A-4523-D7E6-A65F-D6D3B9E988D7}"/>
              </a:ext>
            </a:extLst>
          </p:cNvPr>
          <p:cNvSpPr txBox="1">
            <a:spLocks/>
          </p:cNvSpPr>
          <p:nvPr/>
        </p:nvSpPr>
        <p:spPr>
          <a:xfrm>
            <a:off x="704457" y="3604869"/>
            <a:ext cx="3629003" cy="55494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Montserrat" panose="00000500000000000000" pitchFamily="2" charset="0"/>
              </a:rPr>
              <a:t>(2) System Design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2108D-9956-6319-A44F-8356FFCC48A7}"/>
              </a:ext>
            </a:extLst>
          </p:cNvPr>
          <p:cNvSpPr txBox="1">
            <a:spLocks/>
          </p:cNvSpPr>
          <p:nvPr/>
        </p:nvSpPr>
        <p:spPr>
          <a:xfrm>
            <a:off x="704457" y="1483340"/>
            <a:ext cx="4950908" cy="55494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Montserrat" panose="00000500000000000000" pitchFamily="2" charset="0"/>
              </a:rPr>
              <a:t>(1) Science of Thermal Runaway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CE4070-14AD-62F5-44C8-DD9A44EA60F0}"/>
              </a:ext>
            </a:extLst>
          </p:cNvPr>
          <p:cNvSpPr txBox="1">
            <a:spLocks/>
          </p:cNvSpPr>
          <p:nvPr/>
        </p:nvSpPr>
        <p:spPr>
          <a:xfrm>
            <a:off x="704457" y="1931238"/>
            <a:ext cx="10515600" cy="1396158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latin typeface="Montserrat" panose="00000500000000000000" pitchFamily="2" charset="0"/>
              </a:rPr>
              <a:t>Define what thermal runaway is, and its hazards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Determine chemistry-specific differences in hazards and critically assess safety claims for new chemistries</a:t>
            </a:r>
          </a:p>
        </p:txBody>
      </p:sp>
    </p:spTree>
    <p:extLst>
      <p:ext uri="{BB962C8B-B14F-4D97-AF65-F5344CB8AC3E}">
        <p14:creationId xmlns:p14="http://schemas.microsoft.com/office/powerpoint/2010/main" val="378593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00DE5-9268-7537-4ECA-E239387CC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FE2A-E5B4-D2F2-3891-82BEA25E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C2EA4-476F-9976-C398-D65116EB9938}"/>
              </a:ext>
            </a:extLst>
          </p:cNvPr>
          <p:cNvSpPr txBox="1">
            <a:spLocks/>
          </p:cNvSpPr>
          <p:nvPr/>
        </p:nvSpPr>
        <p:spPr>
          <a:xfrm>
            <a:off x="704457" y="1602608"/>
            <a:ext cx="4950908" cy="55494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Montserrat" panose="00000500000000000000" pitchFamily="2" charset="0"/>
              </a:rPr>
              <a:t>(3) What if Systems Fail?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7E46AA-6C25-2D0B-995E-E558C96B8918}"/>
              </a:ext>
            </a:extLst>
          </p:cNvPr>
          <p:cNvSpPr txBox="1">
            <a:spLocks/>
          </p:cNvSpPr>
          <p:nvPr/>
        </p:nvSpPr>
        <p:spPr>
          <a:xfrm>
            <a:off x="704457" y="2050506"/>
            <a:ext cx="10515600" cy="1396158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latin typeface="Montserrat" panose="00000500000000000000" pitchFamily="2" charset="0"/>
              </a:rPr>
              <a:t>Attendees will learn about working with AHJ's, best practices for emergency planning response, and unique decommissioning case studies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FAC4D-76A7-6718-EB40-2880075D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7525-65BE-B115-3307-1CA18FD0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F68C4-456D-EB1C-3793-0F603DB5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Poll Everywhere via the </a:t>
            </a:r>
            <a:r>
              <a:rPr lang="en-US" b="1" dirty="0"/>
              <a:t>QR </a:t>
            </a:r>
            <a:r>
              <a:rPr lang="en-US" dirty="0"/>
              <a:t>code below (mobile) or at </a:t>
            </a:r>
            <a:r>
              <a:rPr lang="en-US" b="1" dirty="0" err="1"/>
              <a:t>pe.app</a:t>
            </a:r>
            <a:r>
              <a:rPr lang="en-US" b="1" dirty="0"/>
              <a:t>/</a:t>
            </a:r>
            <a:r>
              <a:rPr lang="en-US" b="1" dirty="0" err="1"/>
              <a:t>essrf</a:t>
            </a:r>
            <a:r>
              <a:rPr lang="en-US" b="1" dirty="0"/>
              <a:t> </a:t>
            </a:r>
            <a:r>
              <a:rPr lang="en-US" dirty="0"/>
              <a:t>(laptop). If you would like to add your name, please update with the “</a:t>
            </a:r>
            <a:r>
              <a:rPr lang="en-US" dirty="0">
                <a:solidFill>
                  <a:srgbClr val="FF0000"/>
                </a:solidFill>
              </a:rPr>
              <a:t>pencil</a:t>
            </a:r>
            <a:r>
              <a:rPr lang="en-US" dirty="0"/>
              <a:t>” icon. If not, feel free to remain anonymous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C53C6-7284-FFA1-44BD-722BDABA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90" y="2224892"/>
            <a:ext cx="3256619" cy="310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E9823-0978-E458-2EFB-45284EB2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89"/>
          <a:stretch>
            <a:fillRect/>
          </a:stretch>
        </p:blipFill>
        <p:spPr>
          <a:xfrm>
            <a:off x="613607" y="2810296"/>
            <a:ext cx="3401504" cy="1237407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A3E3F1BE-916C-E366-9453-DD0BC0199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1279"/>
          <a:stretch>
            <a:fillRect/>
          </a:stretch>
        </p:blipFill>
        <p:spPr>
          <a:xfrm>
            <a:off x="8739260" y="1945678"/>
            <a:ext cx="2531952" cy="38363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D1728F2-9A1F-E926-F8B2-9DC01F64D089}"/>
              </a:ext>
            </a:extLst>
          </p:cNvPr>
          <p:cNvSpPr/>
          <p:nvPr/>
        </p:nvSpPr>
        <p:spPr>
          <a:xfrm>
            <a:off x="9604638" y="2351314"/>
            <a:ext cx="1436914" cy="281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AA3CE9-D236-A957-7EA0-B4B9E14C87D1}"/>
              </a:ext>
            </a:extLst>
          </p:cNvPr>
          <p:cNvCxnSpPr/>
          <p:nvPr/>
        </p:nvCxnSpPr>
        <p:spPr>
          <a:xfrm>
            <a:off x="5331854" y="1873876"/>
            <a:ext cx="4076163" cy="477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6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B1875-4836-106E-13DB-FB7A79B56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EB091-57ED-33F4-5D89-BF86BC46F7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8235145" cy="450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EA72E"/>
                </a:solidFill>
              </a:rPr>
              <a:t>Opening Poll:</a:t>
            </a:r>
          </a:p>
          <a:p>
            <a:pPr marL="0" indent="0">
              <a:buNone/>
            </a:pPr>
            <a:endParaRPr lang="en-US" sz="2400" dirty="0">
              <a:solidFill>
                <a:srgbClr val="4EA72E"/>
              </a:solidFill>
            </a:endParaRPr>
          </a:p>
          <a:p>
            <a:pPr marL="0" indent="0">
              <a:buNone/>
            </a:pPr>
            <a:r>
              <a:rPr lang="en-US" sz="2400" dirty="0"/>
              <a:t>What group of stakeholders do you consider yourself part of?  </a:t>
            </a:r>
          </a:p>
          <a:p>
            <a:r>
              <a:rPr lang="en-US" sz="2200" dirty="0"/>
              <a:t>ESS industry (manufacturer, installer)</a:t>
            </a:r>
          </a:p>
          <a:p>
            <a:r>
              <a:rPr lang="en-US" sz="2200" dirty="0"/>
              <a:t>ESS customer/user (utility, EPRI)</a:t>
            </a:r>
          </a:p>
          <a:p>
            <a:r>
              <a:rPr lang="en-US" sz="2200" dirty="0"/>
              <a:t>Standard development org</a:t>
            </a:r>
          </a:p>
          <a:p>
            <a:r>
              <a:rPr lang="en-US" sz="2200" dirty="0"/>
              <a:t>ESS AHJ</a:t>
            </a:r>
          </a:p>
          <a:p>
            <a:r>
              <a:rPr lang="en-US" sz="2200" dirty="0"/>
              <a:t>Research org</a:t>
            </a:r>
          </a:p>
          <a:p>
            <a:endParaRPr lang="en-US" sz="2400" dirty="0">
              <a:solidFill>
                <a:srgbClr val="4EA72E"/>
              </a:solidFill>
            </a:endParaRPr>
          </a:p>
          <a:p>
            <a:pPr lvl="1"/>
            <a:endParaRPr lang="en-US" sz="2000" dirty="0">
              <a:solidFill>
                <a:srgbClr val="4EA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DAB7A-AB65-CF92-E52B-6B09BB70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5643F-0075-AA39-1F53-9706BDCF11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8235145" cy="450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Opening 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Where do you currently go for answers if you have energy storage safety questions? 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51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f843f-8e47-4ce5-85fb-7ee2c59ad9bb" xsi:nil="true"/>
    <lcf76f155ced4ddcb4097134ff3c332f xmlns="75840078-9fd9-4aaf-8eaa-b6b5b7eaf4c1">
      <Terms xmlns="http://schemas.microsoft.com/office/infopath/2007/PartnerControls"/>
    </lcf76f155ced4ddcb4097134ff3c332f>
    <Projects xmlns="75840078-9fd9-4aaf-8eaa-b6b5b7eaf4c1" xsi:nil="true"/>
    <Closeout xmlns="75840078-9fd9-4aaf-8eaa-b6b5b7eaf4c1" xsi:nil="true"/>
    <Size xmlns="75840078-9fd9-4aaf-8eaa-b6b5b7eaf4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844D8B7C1344AA80F225EEF3DEF55" ma:contentTypeVersion="20" ma:contentTypeDescription="Create a new document." ma:contentTypeScope="" ma:versionID="5b16897b2193c3856664598ce821dd74">
  <xsd:schema xmlns:xsd="http://www.w3.org/2001/XMLSchema" xmlns:xs="http://www.w3.org/2001/XMLSchema" xmlns:p="http://schemas.microsoft.com/office/2006/metadata/properties" xmlns:ns2="75840078-9fd9-4aaf-8eaa-b6b5b7eaf4c1" xmlns:ns3="f3af843f-8e47-4ce5-85fb-7ee2c59ad9bb" targetNamespace="http://schemas.microsoft.com/office/2006/metadata/properties" ma:root="true" ma:fieldsID="01a839e4f29005cb6bb3f8d0898b952a" ns2:_="" ns3:_="">
    <xsd:import namespace="75840078-9fd9-4aaf-8eaa-b6b5b7eaf4c1"/>
    <xsd:import namespace="f3af843f-8e47-4ce5-85fb-7ee2c59ad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ojects" minOccurs="0"/>
                <xsd:element ref="ns2:Closeout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  <xsd:element ref="ns2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0078-9fd9-4aaf-8eaa-b6b5b7eaf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ojects" ma:index="10" nillable="true" ma:displayName="Projects" ma:format="Dropdown" ma:internalName="Projects">
      <xsd:simpleType>
        <xsd:restriction base="dms:Text">
          <xsd:maxLength value="255"/>
        </xsd:restriction>
      </xsd:simpleType>
    </xsd:element>
    <xsd:element name="Closeout" ma:index="11" nillable="true" ma:displayName="Closeout" ma:format="DateOnly" ma:internalName="Closeout">
      <xsd:simpleType>
        <xsd:restriction base="dms:DateTim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e9a0c85-7947-4de8-8007-231928f82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Size" ma:index="26" nillable="true" ma:displayName="Size" ma:format="Dropdown" ma:internalName="Siz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f843f-8e47-4ce5-85fb-7ee2c59ad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dfc7748-aa2f-4455-8492-6cc132d76f36}" ma:internalName="TaxCatchAll" ma:showField="CatchAllData" ma:web="f3af843f-8e47-4ce5-85fb-7ee2c59ad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F23E6-F232-408B-A5BF-F000264F1BD6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af843f-8e47-4ce5-85fb-7ee2c59ad9bb"/>
    <ds:schemaRef ds:uri="75840078-9fd9-4aaf-8eaa-b6b5b7eaf4c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698C2F-C906-478B-A221-09ACB5F11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4A37F-4927-4106-90ED-B6A87CC36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40078-9fd9-4aaf-8eaa-b6b5b7eaf4c1"/>
    <ds:schemaRef ds:uri="f3af843f-8e47-4ce5-85fb-7ee2c59ad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18358</TotalTime>
  <Words>444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Exo 2</vt:lpstr>
      <vt:lpstr>Inter</vt:lpstr>
      <vt:lpstr>Montserrat</vt:lpstr>
      <vt:lpstr>Open Sans</vt:lpstr>
      <vt:lpstr>Office Theme</vt:lpstr>
      <vt:lpstr>PowerPoint Presentation</vt:lpstr>
      <vt:lpstr>PowerPoint Presentation</vt:lpstr>
      <vt:lpstr>Why are we here? </vt:lpstr>
      <vt:lpstr>Schedule</vt:lpstr>
      <vt:lpstr>Learning Objectives</vt:lpstr>
      <vt:lpstr>Learning Objectives</vt:lpstr>
      <vt:lpstr>Poll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Hensley, Mattie</dc:creator>
  <cp:lastModifiedBy>Poindexter, Dylan Reese</cp:lastModifiedBy>
  <cp:revision>43</cp:revision>
  <dcterms:created xsi:type="dcterms:W3CDTF">2026-01-29T20:53:43Z</dcterms:created>
  <dcterms:modified xsi:type="dcterms:W3CDTF">2026-06-02T01:50:31Z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0x0101009B9844D8B7C1344AA80F225EEF3DEF55</vt:lpwstr>
  </property>
  <property fmtid="{D5CDD505-2E9C-101B-9397-08002B2CF9AE}" pid="3" name="MediaServiceImageTags">
    <vt:lpwstr/>
  </property>
</Properties>
</file>