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9"/>
  </p:notesMasterIdLst>
  <p:handoutMasterIdLst>
    <p:handoutMasterId r:id="rId10"/>
  </p:handoutMasterIdLst>
  <p:sldIdLst>
    <p:sldId id="602" r:id="rId2"/>
    <p:sldId id="629" r:id="rId3"/>
    <p:sldId id="630" r:id="rId4"/>
    <p:sldId id="625" r:id="rId5"/>
    <p:sldId id="626" r:id="rId6"/>
    <p:sldId id="608" r:id="rId7"/>
    <p:sldId id="609" r:id="rId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ECFF"/>
    <a:srgbClr val="FFFF99"/>
    <a:srgbClr val="009900"/>
    <a:srgbClr val="0000FF"/>
    <a:srgbClr val="996633"/>
    <a:srgbClr val="993366"/>
    <a:srgbClr val="CC9900"/>
    <a:srgbClr val="FFCC00"/>
    <a:srgbClr val="4AC2FE"/>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38355" autoAdjust="0"/>
  </p:normalViewPr>
  <p:slideViewPr>
    <p:cSldViewPr>
      <p:cViewPr varScale="1">
        <p:scale>
          <a:sx n="45" d="100"/>
          <a:sy n="45" d="100"/>
        </p:scale>
        <p:origin x="-2202" y="-108"/>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p:cViewPr varScale="1">
        <p:scale>
          <a:sx n="90" d="100"/>
          <a:sy n="90" d="100"/>
        </p:scale>
        <p:origin x="-2088"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62560" y="3810267"/>
            <a:ext cx="6990080" cy="5582796"/>
          </a:xfrm>
          <a:prstGeom prst="rect">
            <a:avLst/>
          </a:prstGeom>
          <a:noFill/>
          <a:ln w="12700">
            <a:noFill/>
            <a:miter lim="800000"/>
            <a:headEnd/>
            <a:tailEnd/>
          </a:ln>
          <a:effectLst/>
        </p:spPr>
        <p:txBody>
          <a:bodyPr vert="horz" wrap="square" lIns="95615" tIns="48646" rIns="95615" bIns="486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266825" y="152400"/>
            <a:ext cx="4783138" cy="35877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marL="112713" indent="-112713"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1pPr>
    <a:lvl2pPr marL="346075" indent="-115888"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2pPr>
    <a:lvl3pPr marL="1057275" indent="-152400"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3pPr>
    <a:lvl4pPr marL="1509713" indent="-152400"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4pPr>
    <a:lvl5pPr marL="1962150" indent="-152400" algn="l" defTabSz="904875" rtl="0" eaLnBrk="0" fontAlgn="base" hangingPunct="0">
      <a:spcBef>
        <a:spcPct val="10000"/>
      </a:spcBef>
      <a:spcAft>
        <a:spcPct val="0"/>
      </a:spcAft>
      <a:buChar char="•"/>
      <a:defRPr sz="8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t>
            </a:r>
            <a:r>
              <a:rPr lang="en-US" smtClean="0"/>
              <a:t>Good </a:t>
            </a:r>
            <a:r>
              <a:rPr lang="en-US" smtClean="0"/>
              <a:t>morning.  </a:t>
            </a:r>
            <a:r>
              <a:rPr lang="en-US" smtClean="0"/>
              <a:t>Thank-you, Jerry, for your kind introduction.  And thank-you, Raj and the conference organizers for </a:t>
            </a:r>
            <a:r>
              <a:rPr lang="en-US" baseline="0" smtClean="0"/>
              <a:t>inviting me to speak here today.  </a:t>
            </a:r>
            <a:r>
              <a:rPr lang="en-US" smtClean="0"/>
              <a:t>It’s been ten years since I’ve been to an ICMOVPE conference, so it’s a real pleasure</a:t>
            </a:r>
            <a:r>
              <a:rPr lang="en-US" baseline="0" smtClean="0"/>
              <a:t> </a:t>
            </a:r>
            <a:r>
              <a:rPr lang="en-US" smtClean="0"/>
              <a:t>to be here,</a:t>
            </a:r>
            <a:r>
              <a:rPr lang="en-US" baseline="0" smtClean="0"/>
              <a:t> back amongst you growers who we all know are at the heart of compound semiconductor science and technology.  And it’s a real pleasure to be able to talk about the technology that may someday come to be the killer app in compound semiconductor science and technology: solid-state lighting.</a:t>
            </a:r>
          </a:p>
          <a:p>
            <a:r>
              <a:rPr lang="en-US" baseline="0" smtClean="0"/>
              <a:t>STEPPING STONE MARKETS.  Now, many of you are familiar with the story of solid-state lighting and the light-emitting diode technology that underlies it.  It’s basically what I like to call the story of stepping-stone markets.  You penetrate small markets first, using technologies that don’t have very good performance.  That gives you revenue that you invest in R&amp;D to improve the technology so that you can penetrate successively bigger markets requiring successively better performance.</a:t>
            </a:r>
          </a:p>
          <a:p>
            <a:r>
              <a:rPr lang="en-US" baseline="0" smtClean="0"/>
              <a:t>COLORED AND WHITE LEDS.  For colored LEDs, the most important of these stepping stone markets are illustrated here: the hand-held calculator, the center-high-mount stop light, traffic lights, and large outdoor video displays. For white LEDs, the most important of these stepping stone markets are illustrated here: flashlights, the flashes and backlights for mobile appliances, and now the backlights for larger displays and televisions.  </a:t>
            </a:r>
            <a:r>
              <a:rPr lang="en-US" baseline="0" smtClean="0"/>
              <a:t>In fact, this last market is so big it’s causing, as many of you know, a shortage in LED supply.  Because </a:t>
            </a:r>
            <a:r>
              <a:rPr lang="en-US" baseline="0" smtClean="0"/>
              <a:t>each of these stepping-stone markets valued some feature – like compactness or ruggedness or long-lifetime or efficiency – that was unique to LEDs, LEDs could penetrate these markets even though in some cases their raw economic cost in terms of light output was </a:t>
            </a:r>
            <a:r>
              <a:rPr lang="en-US" i="1" baseline="0" smtClean="0"/>
              <a:t>higher </a:t>
            </a:r>
            <a:r>
              <a:rPr lang="en-US" baseline="0" smtClean="0"/>
              <a:t>than that of traditional incandescent or fluorescent lamps. The result has been at each stage a steady increase in </a:t>
            </a:r>
            <a:r>
              <a:rPr lang="en-US" baseline="0" smtClean="0"/>
              <a:t>manufacturing volume and performance, </a:t>
            </a:r>
            <a:r>
              <a:rPr lang="en-US" baseline="0" smtClean="0"/>
              <a:t>and a steady decrease in cost.</a:t>
            </a:r>
          </a:p>
          <a:p>
            <a:r>
              <a:rPr lang="en-US" baseline="0" smtClean="0"/>
              <a:t>END GAME.  The end game of all of this progress, of course, is when solid-state lighting penetrates the market for general illumination.  When we get to that end game, the world will be a very different place.  Every lamp on earth, from the smallest indicator lamp to the largest stadium-sized flood-lamp, will have become an LED.  And the amount of light </a:t>
            </a:r>
            <a:r>
              <a:rPr lang="en-US" baseline="0" smtClean="0"/>
              <a:t>the world consumes </a:t>
            </a:r>
            <a:r>
              <a:rPr lang="en-US" baseline="0" smtClean="0"/>
              <a:t>will likely be vastly larger than the amount </a:t>
            </a:r>
            <a:r>
              <a:rPr lang="en-US" baseline="0" smtClean="0"/>
              <a:t>it consumes </a:t>
            </a:r>
            <a:r>
              <a:rPr lang="en-US" baseline="0" smtClean="0"/>
              <a:t>now.</a:t>
            </a:r>
          </a:p>
          <a:p>
            <a:r>
              <a:rPr lang="en-US" smtClean="0"/>
              <a:t>OUTLINE.  So what </a:t>
            </a:r>
            <a:r>
              <a:rPr lang="en-US" dirty="0" smtClean="0"/>
              <a:t>I’d like to </a:t>
            </a:r>
            <a:r>
              <a:rPr lang="en-US" smtClean="0"/>
              <a:t>do in the rest of this talk is two things.  First, I’d like to talk about this end game:</a:t>
            </a:r>
            <a:r>
              <a:rPr lang="en-US" baseline="0" smtClean="0"/>
              <a:t> what might it look like in terms of consumption of light and in terms of the supporting infrastructure, like epiwafers, needed to produce that light.  Second, I’d like to talk about some of the economic and technical challenges that we face enroute to that endgame.</a:t>
            </a:r>
          </a:p>
          <a:p>
            <a:r>
              <a:rPr lang="en-US" baseline="0" smtClean="0"/>
              <a:t>WARNING.  Oh, and a warning before I start.  I tend to go pretty slowly on my viewgraphs.  So if it looks like I’m running out of time, don’t worry, I actually don’t have very many viewgraphs.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r>
              <a:rPr lang="en-US" smtClean="0"/>
              <a:t>EMPIRICAL HISTORY OF LIGHT CONSUMPTION. Let’s start by talking about the end game.  And to understand this end game, let’s start with</a:t>
            </a:r>
            <a:r>
              <a:rPr lang="en-US" baseline="0" smtClean="0"/>
              <a:t> a history of the consumption of light, so that we can project that history into the future.  Here in this plot I show </a:t>
            </a:r>
            <a:r>
              <a:rPr lang="en-US" baseline="0" smtClean="0"/>
              <a:t>the </a:t>
            </a:r>
            <a:r>
              <a:rPr lang="en-US" baseline="0" smtClean="0"/>
              <a:t>consumption of </a:t>
            </a:r>
            <a:r>
              <a:rPr lang="en-US" baseline="0" smtClean="0"/>
              <a:t>light of </a:t>
            </a:r>
            <a:r>
              <a:rPr lang="en-US" smtClean="0"/>
              <a:t>various </a:t>
            </a:r>
            <a:r>
              <a:rPr lang="en-US" smtClean="0"/>
              <a:t>nations or groups of nations at various </a:t>
            </a:r>
            <a:r>
              <a:rPr lang="en-US" smtClean="0"/>
              <a:t>stages </a:t>
            </a:r>
            <a:r>
              <a:rPr lang="en-US" smtClean="0"/>
              <a:t>of technological development</a:t>
            </a:r>
            <a:r>
              <a:rPr lang="en-US" baseline="0" smtClean="0"/>
              <a:t>.  </a:t>
            </a:r>
            <a:r>
              <a:rPr lang="en-US" smtClean="0"/>
              <a:t>There’s the UK in 1700, when candles were the dominant lighting technology.  There’s the UK in 1850, when gas and kerosene</a:t>
            </a:r>
            <a:r>
              <a:rPr lang="en-US" baseline="0" smtClean="0"/>
              <a:t> lamps were the dominant lighting technology.  And there are </a:t>
            </a:r>
            <a:r>
              <a:rPr lang="en-US" smtClean="0"/>
              <a:t>various countries in the modern world on grid electricity,</a:t>
            </a:r>
            <a:r>
              <a:rPr lang="en-US" baseline="0" smtClean="0"/>
              <a:t> where incandescent, fluorescent and high-intensity </a:t>
            </a:r>
            <a:r>
              <a:rPr lang="en-US" baseline="0" smtClean="0"/>
              <a:t>discharge lamps </a:t>
            </a:r>
            <a:r>
              <a:rPr lang="en-US" baseline="0" smtClean="0"/>
              <a:t>are the dominant lighting technologies</a:t>
            </a:r>
            <a:r>
              <a:rPr lang="en-US" smtClean="0"/>
              <a:t>.</a:t>
            </a:r>
          </a:p>
          <a:p>
            <a:r>
              <a:rPr lang="el-GR" baseline="0" smtClean="0"/>
              <a:t>Φ</a:t>
            </a:r>
            <a:r>
              <a:rPr lang="en-US" baseline="0" smtClean="0"/>
              <a:t> = </a:t>
            </a:r>
            <a:r>
              <a:rPr lang="el-GR" baseline="0" smtClean="0"/>
              <a:t>β∙</a:t>
            </a:r>
            <a:r>
              <a:rPr lang="en-US" baseline="0" smtClean="0"/>
              <a:t>GDP/CoL. The vertical axis of this plot is consumption of light, Phi, in units of Plmh per year.  The horizontal axis of the plot</a:t>
            </a:r>
            <a:r>
              <a:rPr lang="en-US" smtClean="0"/>
              <a:t> is a fixed constant, </a:t>
            </a:r>
            <a:r>
              <a:rPr lang="el-GR" smtClean="0"/>
              <a:t>β</a:t>
            </a:r>
            <a:r>
              <a:rPr lang="en-US" smtClean="0"/>
              <a:t>, times the ratio between gross domestic product, GDP, and cost of </a:t>
            </a:r>
            <a:r>
              <a:rPr lang="en-US" smtClean="0"/>
              <a:t>light, CoL.  </a:t>
            </a:r>
            <a:r>
              <a:rPr lang="en-US" smtClean="0"/>
              <a:t>If we use as our units for GDP</a:t>
            </a:r>
            <a:r>
              <a:rPr lang="en-US" baseline="0" smtClean="0"/>
              <a:t> </a:t>
            </a:r>
            <a:r>
              <a:rPr lang="en-US" baseline="0" smtClean="0"/>
              <a:t>billions of dollars per year</a:t>
            </a:r>
            <a:r>
              <a:rPr lang="en-US" smtClean="0"/>
              <a:t>, </a:t>
            </a:r>
            <a:r>
              <a:rPr lang="en-US" smtClean="0"/>
              <a:t>and for cost of light $/Mlmh, we see that this ratio has the units Plmh/year, the same as the units of the vertical axis.  And when the fixed constant, </a:t>
            </a:r>
            <a:r>
              <a:rPr lang="el-GR" smtClean="0"/>
              <a:t>β</a:t>
            </a:r>
            <a:r>
              <a:rPr lang="en-US" smtClean="0"/>
              <a:t>, is 0.0072, you can see that the empirical data fall very closely along a line of slope unity.  This has two implications.  The first implication is that, as gross domestic product increases, consumption of light increases.  That is, the wealthier we are the more light we consume.  The second implication is that as cost of light decreases, consumption of light increases.  That is, the cheaper</a:t>
            </a:r>
            <a:r>
              <a:rPr lang="en-US" baseline="0" smtClean="0"/>
              <a:t> light is the more light we consume.</a:t>
            </a:r>
          </a:p>
          <a:p>
            <a:r>
              <a:rPr lang="en-US" smtClean="0"/>
              <a:t>A FEW DATA POINTS.  To put these data points in context, I’ve called out here on the right a few of them.  For these data points I list cost of light,</a:t>
            </a:r>
            <a:r>
              <a:rPr lang="en-US" baseline="0" smtClean="0"/>
              <a:t> </a:t>
            </a:r>
            <a:r>
              <a:rPr lang="en-US" smtClean="0"/>
              <a:t>which is approximately </a:t>
            </a:r>
            <a:r>
              <a:rPr lang="en-US" baseline="0" smtClean="0"/>
              <a:t>the cost of energy divided by luminous efficacy. I also list gross domestic product, which is just population in billions of persons times per capita gross domestic </a:t>
            </a:r>
            <a:r>
              <a:rPr lang="en-US" baseline="0" smtClean="0"/>
              <a:t>product in $ per person year.  </a:t>
            </a:r>
            <a:r>
              <a:rPr lang="en-US" baseline="0" smtClean="0"/>
              <a:t>And I list consumption of light, again in Plmh/yr, as well as per capita consumption of light as Mlmh per person-year.</a:t>
            </a:r>
          </a:p>
          <a:p>
            <a:r>
              <a:rPr lang="en-US" baseline="0" smtClean="0"/>
              <a:t>UNDEVELOPED WORLD.  The first data point I’d like to call attention to </a:t>
            </a:r>
            <a:r>
              <a:rPr lang="en-US" baseline="0" smtClean="0"/>
              <a:t>lies at one extreme: this </a:t>
            </a:r>
            <a:r>
              <a:rPr lang="en-US" baseline="0" smtClean="0"/>
              <a:t>green point </a:t>
            </a:r>
            <a:r>
              <a:rPr lang="en-US" baseline="0" smtClean="0"/>
              <a:t>here that represents </a:t>
            </a:r>
            <a:r>
              <a:rPr lang="en-US" baseline="0" smtClean="0"/>
              <a:t>the undeveloped world </a:t>
            </a:r>
            <a:r>
              <a:rPr lang="en-US" baseline="0" smtClean="0"/>
              <a:t>in 1999 not </a:t>
            </a:r>
            <a:r>
              <a:rPr lang="en-US" baseline="0" smtClean="0"/>
              <a:t>on grid electricity.  You can see from the plot that this world doesn’t consume much light – on the order of 1/20 of a Plmh/yr, or 2,000 times less than the world as a whole.  There are two reasons for this.  The first reason is that this world is poor.  Its per capita gross domestic product is only about $2,000 per person year.  So, even though it has a huge population (about 2 billion people, one third that of the entire world), its gross domestic product is low (about $4.4 trillion compared to a world gross domestic product of $60 trillion). But the most important reason why it doesn’t consume much light is that its lighting technology, kerosene lamps, has a very low luminous efficacy, </a:t>
            </a:r>
            <a:r>
              <a:rPr lang="en-US" baseline="0" smtClean="0"/>
              <a:t>about a </a:t>
            </a:r>
            <a:r>
              <a:rPr lang="en-US" baseline="0" smtClean="0"/>
              <a:t>third of a lumen per Watt.  Because of that, it has an extremely high cost of light, 600 $/Mlmh, compared to the average world cost of light of </a:t>
            </a:r>
            <a:r>
              <a:rPr lang="en-US" baseline="0" smtClean="0"/>
              <a:t>only 3.35 </a:t>
            </a:r>
            <a:r>
              <a:rPr lang="en-US" baseline="0" smtClean="0"/>
              <a:t>$/Mlmh.  The result is a ratio between gross domestic product and cost of light that is very low, and hence a consumption of light that is also very low.</a:t>
            </a:r>
          </a:p>
          <a:p>
            <a:pPr marL="119622" lvl="1" indent="-119622" defTabSz="960344">
              <a:defRPr/>
            </a:pPr>
            <a:r>
              <a:rPr lang="en-US" baseline="0" smtClean="0"/>
              <a:t>UNITED STATES.  The second data point I’d like to call attention to </a:t>
            </a:r>
            <a:r>
              <a:rPr lang="en-US" baseline="0" smtClean="0"/>
              <a:t>lies at the other extreme: this </a:t>
            </a:r>
            <a:r>
              <a:rPr lang="en-US" baseline="0" smtClean="0"/>
              <a:t>blue point </a:t>
            </a:r>
            <a:r>
              <a:rPr lang="en-US" baseline="0" smtClean="0"/>
              <a:t>here that represents the </a:t>
            </a:r>
            <a:r>
              <a:rPr lang="en-US" baseline="0" smtClean="0"/>
              <a:t>United </a:t>
            </a:r>
            <a:r>
              <a:rPr lang="en-US" baseline="0" smtClean="0"/>
              <a:t>States in 2001.  </a:t>
            </a:r>
            <a:r>
              <a:rPr lang="en-US" baseline="0" smtClean="0"/>
              <a:t>As you can see, the U.S. consumes a ton of light – 42 Plmh/yr, about one third that consumed by the entire world.  Partly this is because the US is rich -- its per capita gdp is about 42,000 $/person-year, much higher than that of the </a:t>
            </a:r>
            <a:r>
              <a:rPr lang="en-US" baseline="0" smtClean="0"/>
              <a:t>world as a whole.  </a:t>
            </a:r>
            <a:r>
              <a:rPr lang="en-US" baseline="0" smtClean="0"/>
              <a:t>But partly this is because of its </a:t>
            </a:r>
            <a:r>
              <a:rPr lang="en-US" baseline="0" smtClean="0"/>
              <a:t>somewhat lower </a:t>
            </a:r>
            <a:r>
              <a:rPr lang="en-US" baseline="0" smtClean="0"/>
              <a:t>cost of energy (76 $/MWh instead of the </a:t>
            </a:r>
            <a:r>
              <a:rPr lang="en-US" baseline="0" smtClean="0"/>
              <a:t>119 </a:t>
            </a:r>
            <a:r>
              <a:rPr lang="en-US" baseline="0" smtClean="0"/>
              <a:t>$/MWh for the </a:t>
            </a:r>
            <a:r>
              <a:rPr lang="en-US" baseline="0" smtClean="0"/>
              <a:t>world as a whole), </a:t>
            </a:r>
            <a:r>
              <a:rPr lang="en-US" baseline="0" smtClean="0"/>
              <a:t>so its cost of light is lower (2 $/Mlmh instead of 3.35 $/Mlmh for the world).  In fact, as you see here in this column, the United States has a much higher per capita lighting consumption than the world, </a:t>
            </a:r>
            <a:r>
              <a:rPr lang="en-US" smtClean="0"/>
              <a:t>136 Mlmh/(per-yr) compared to 20 Mlmh/(per-yr).  To put that in perspective, 136 Mlmh/(per-yr) is equivalent </a:t>
            </a:r>
            <a:r>
              <a:rPr lang="en-US" smtClean="0"/>
              <a:t>to the </a:t>
            </a:r>
            <a:r>
              <a:rPr lang="en-US" smtClean="0"/>
              <a:t>average person in the U.S. being surrounded during his or her waking hours by 17 100W light bulbs!</a:t>
            </a:r>
            <a:endParaRPr lang="en-US" baseline="0" smtClean="0"/>
          </a:p>
          <a:p>
            <a:r>
              <a:rPr lang="en-US" baseline="0" smtClean="0"/>
              <a:t>ENTIRE WORLD IN 2005.  The third data point I’d like to call attention to is this grey point here: the world in 2005.  This is just the sum over the entire contemporary world, and of course is a pretty big number: 130 Plmh/yr.</a:t>
            </a:r>
            <a:endParaRPr lang="en-US" smtClean="0"/>
          </a:p>
          <a:p>
            <a:r>
              <a:rPr lang="en-US" smtClean="0"/>
              <a:t>ENTIRE WORLD IN 2030.</a:t>
            </a:r>
            <a:r>
              <a:rPr lang="en-US" baseline="0" smtClean="0"/>
              <a:t>  Now, given this history, </a:t>
            </a:r>
            <a:r>
              <a:rPr lang="en-US" baseline="0" smtClean="0"/>
              <a:t>what would happen if were to </a:t>
            </a:r>
            <a:r>
              <a:rPr lang="en-US" baseline="0" smtClean="0"/>
              <a:t>project out in time to a world in which solid-state lighting is the dominant lighting technology.  To do that, </a:t>
            </a:r>
            <a:r>
              <a:rPr lang="en-US" baseline="0" smtClean="0"/>
              <a:t>let’s assume </a:t>
            </a:r>
            <a:r>
              <a:rPr lang="en-US" baseline="0" smtClean="0"/>
              <a:t>that consumption of light will continue to follow this historical beta-times-GDP-divided-by-CoL relationship.  We don’t know </a:t>
            </a:r>
            <a:r>
              <a:rPr lang="en-US" baseline="0" smtClean="0"/>
              <a:t>whether it </a:t>
            </a:r>
            <a:r>
              <a:rPr lang="en-US" baseline="0" smtClean="0"/>
              <a:t>will or not, of course.  And there are many reasons for believing it might not.  However, the most </a:t>
            </a:r>
            <a:r>
              <a:rPr lang="en-US" i="1" baseline="0" smtClean="0"/>
              <a:t>reasonable</a:t>
            </a:r>
            <a:r>
              <a:rPr lang="en-US" baseline="0" smtClean="0"/>
              <a:t> guess would be that the future will follow the past, and that this linear relationship will still hold.  So let’s assume that, 20 years from now, in the year 2030, we have reached the end game.  Solid-state lighting is dominant, and let’s say it has reached an efficiency of 70% or so, which translates to a luminous efficacy of about 270 lm/W.  And let’s take the world’s costs of energy and GDP to be those projected by the US Energy Information Agency: $119/MWh and 140 trillion U.S. dollars per year.  If you do that, you come up with a consumption of light in 2030 of about 1,700 Plmh/yr: that’s this purple outlined white diamond here.  It may not seem like it’s much different from the consumption of light in 2005.  </a:t>
            </a:r>
            <a:r>
              <a:rPr lang="en-US" baseline="0" smtClean="0"/>
              <a:t>But </a:t>
            </a:r>
            <a:r>
              <a:rPr lang="en-US" baseline="0" smtClean="0"/>
              <a:t>this is a logarithmic plot with two orders of magnitude per grid label, so this projection is more than 10x the consumption of light in 2005.  This is a huge amount of light.  Imagine, for example, an earth-at-night photo </a:t>
            </a:r>
            <a:r>
              <a:rPr lang="en-US" baseline="0" smtClean="0"/>
              <a:t>like this one which </a:t>
            </a:r>
            <a:r>
              <a:rPr lang="en-US" baseline="0" smtClean="0"/>
              <a:t>is ten times brighter than it is now.</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smtClean="0"/>
              <a:t>DEMAND.  OK, so now we have a projection for how much light the world might consume in 2030.  Let’s call that the demand for light, and we’ll write it here just as we did</a:t>
            </a:r>
            <a:r>
              <a:rPr lang="en-US" baseline="0" smtClean="0"/>
              <a:t> before.  It’s that </a:t>
            </a:r>
            <a:r>
              <a:rPr lang="en-US" smtClean="0"/>
              <a:t>constant factor beta, times GDP, divided by the cost of light, where now we rewrite the cost of light as approximately</a:t>
            </a:r>
            <a:r>
              <a:rPr lang="en-US" baseline="0" smtClean="0"/>
              <a:t> the </a:t>
            </a:r>
            <a:r>
              <a:rPr lang="en-US" smtClean="0"/>
              <a:t>ratio between the cost of energy and luminous efficacy.  That’s the demand side.</a:t>
            </a:r>
          </a:p>
          <a:p>
            <a:r>
              <a:rPr lang="en-US" smtClean="0"/>
              <a:t>SUPPLY.  What about the supply side?  Well, if all that light is being supplied by semiconductor chips, and if we know the operating characteristics of those chips, then we know how much</a:t>
            </a:r>
            <a:r>
              <a:rPr lang="en-US" baseline="0" smtClean="0"/>
              <a:t> light those chips would produce.  Here we write that as the product of four terms.  There’s the power density input to the chip and the area of the chip – that’s just the total power driving the chip.  Then there’s the luminous efficacy of the chip, or the lumens out of the chip per unit power driving the chip.  Then there’s the duty cycle of the chip – what fraction of the year the chip is powered on.  That’s the supply side.</a:t>
            </a:r>
          </a:p>
          <a:p>
            <a:r>
              <a:rPr lang="en-US" smtClean="0"/>
              <a:t>AREA.  Now</a:t>
            </a:r>
            <a:r>
              <a:rPr lang="en-US" baseline="0" smtClean="0"/>
              <a:t> </a:t>
            </a:r>
            <a:r>
              <a:rPr lang="en-US" baseline="0" smtClean="0"/>
              <a:t>let’s equate </a:t>
            </a:r>
            <a:r>
              <a:rPr lang="en-US" baseline="0" smtClean="0"/>
              <a:t>demand with supply, and solve for the semiconductor chip area required to satisfy that demand. </a:t>
            </a:r>
            <a:r>
              <a:rPr lang="en-US" baseline="0" smtClean="0"/>
              <a:t> That’s </a:t>
            </a:r>
            <a:r>
              <a:rPr lang="en-US" baseline="0" smtClean="0"/>
              <a:t>this equation here in the lower </a:t>
            </a:r>
            <a:r>
              <a:rPr lang="en-US" baseline="0" smtClean="0"/>
              <a:t>left, and is basically the chip area required to light the world.  You’ll </a:t>
            </a:r>
            <a:r>
              <a:rPr lang="en-US" baseline="0" smtClean="0"/>
              <a:t>notice that luminous efficacy, interestingly, doesn’t appear in the equation.  That’s of course because luminous efficacy enters into both demand </a:t>
            </a:r>
            <a:r>
              <a:rPr lang="en-US" i="1" baseline="0" smtClean="0"/>
              <a:t>and </a:t>
            </a:r>
            <a:r>
              <a:rPr lang="en-US" baseline="0" smtClean="0"/>
              <a:t>supply.  If luminous efficacy increases then cost of light decreases and demand for light increases.  But if luminous efficacy increases the chip area required to supply that demand decreases, and these two effects exactly cancel each other.  Of course, we also have to make some assumptions about GDP, cost of energy, input power density and duty cycle.  That’s non-trivial, but let’s go ahead and see what happens if we make some guesses.  For GDP and cost of energy let’s use the US Energy Information Agency projections that I mentioned </a:t>
            </a:r>
            <a:r>
              <a:rPr lang="en-US" baseline="0" smtClean="0"/>
              <a:t>earlier: that’s 137 T$/yr for GDP and 119 $/MWh for cost of energy.  </a:t>
            </a:r>
            <a:r>
              <a:rPr lang="en-US" baseline="0" smtClean="0"/>
              <a:t>For input power density let’s assume something like 1 A into a square millimeter chip, and about a 3V drive voltage – or 300 W/cm2.  For a duty cycle let’s assume 1/4 – that is, lamps that are on roughly 6 hours per day, about what is the case for traditional lighting right now.  If you make these assumptions, you end up with a semiconductor chip area of 1.3 km2, or about 240 </a:t>
            </a:r>
            <a:r>
              <a:rPr lang="en-US" baseline="0" smtClean="0"/>
              <a:t>American football </a:t>
            </a:r>
            <a:r>
              <a:rPr lang="en-US" baseline="0" smtClean="0"/>
              <a:t>fields.  So this is an estimate of the chip area that </a:t>
            </a:r>
            <a:r>
              <a:rPr lang="en-US" baseline="0" smtClean="0"/>
              <a:t>we might need </a:t>
            </a:r>
            <a:r>
              <a:rPr lang="en-US" baseline="0" smtClean="0"/>
              <a:t>in 2030 to light the world.  </a:t>
            </a:r>
            <a:r>
              <a:rPr lang="en-US" baseline="0" smtClean="0"/>
              <a:t>And now, with </a:t>
            </a:r>
            <a:r>
              <a:rPr lang="en-US" baseline="0" smtClean="0"/>
              <a:t>this </a:t>
            </a:r>
            <a:r>
              <a:rPr lang="en-US" baseline="0" smtClean="0"/>
              <a:t>estimate in hand, </a:t>
            </a:r>
            <a:r>
              <a:rPr lang="en-US" baseline="0" smtClean="0"/>
              <a:t>we can </a:t>
            </a:r>
            <a:r>
              <a:rPr lang="en-US" baseline="0" smtClean="0"/>
              <a:t>go on to estimate </a:t>
            </a:r>
            <a:r>
              <a:rPr lang="en-US" baseline="0" smtClean="0"/>
              <a:t>other things.</a:t>
            </a:r>
          </a:p>
          <a:p>
            <a:r>
              <a:rPr lang="en-US" baseline="0" smtClean="0"/>
              <a:t>AREA TURNOVER.  For example, we can estimate the chip area turnover required to sustain this area.  After all, these chips have a lifetime, and some fraction will need to be replaced every year to maintain a steady-state.  That area turnover is just the area you need to maintain divided by the lifetime of the chip.  Of course the chip isn’t on all the time, so you have to normalize the life of the chip by the duty cycle.  And not every chip made is a good chip, so you have to normalize the area by the yield.  Now we have to make some assumptions about these factors, and again that’s non-trivial.  But, again, let’s go ahead and make some guesses.  If we assume a life of 25,000 hours, the same duty cycle of ¼ we assumed before, and a yield of ¾, then you end up with a semiconductor chip area turnover of about 0.15 km2 per year, or about 28 American football fields per year.</a:t>
            </a:r>
          </a:p>
          <a:p>
            <a:r>
              <a:rPr lang="en-US" smtClean="0"/>
              <a:t>MOVPE</a:t>
            </a:r>
            <a:r>
              <a:rPr lang="en-US" baseline="0" smtClean="0"/>
              <a:t> REACTORS.  From here, we can estimate something that will be of interest to MOVPE reactor manufacturers: the number of MOVPE reactors necessary to sustain this chip area turnover.  Here, we write write that number as the chip area turnover divided by the product of the area of a wafer, the number of wafers per run, the runs per day, and the uptime of the reactor.  Again, one needs to make a bunch of assumptions. And if we make the assumptions listed here (12 4” wafers per run, 3 runs per day, 330 days of uptime per year), then we end up with something on the order of 800 MOVPE reactors.  That’s I think roughly the order of the number of GaN-based MOVPE reactors that are currently in place for applications other than general illumination.  So general illumination might ultimately require a doubling of the current number of reactors.</a:t>
            </a:r>
          </a:p>
          <a:p>
            <a:r>
              <a:rPr lang="en-US" baseline="0" smtClean="0"/>
              <a:t>ESTIMATES ONLY.  Now, I want to emphasize that these are estimates only, and that they depend on a whole host of assumptions.  But they at least frame the order of magnitude.  We’re going to need many more MOVPE reactors. Maybe not a factor of ten more.  But also not just 10% more.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smtClean="0"/>
              <a:t>OTHER KILLER APPS.  Now</a:t>
            </a:r>
            <a:r>
              <a:rPr lang="en-US" baseline="0" smtClean="0"/>
              <a:t> to put these estimates into an even larger perspective, here I show the area turnovers for some other big electronics applications – the ones that in 2009 had the largest area turnovers.</a:t>
            </a:r>
          </a:p>
          <a:p>
            <a:r>
              <a:rPr lang="en-US" smtClean="0"/>
              <a:t>LCDS.</a:t>
            </a:r>
            <a:r>
              <a:rPr lang="en-US" baseline="0" smtClean="0"/>
              <a:t>  The biggest by far is liquid crystal displays.  This market is of course growing like crazy, and in 2009 consumed roughly 230 km2 of area, spread over various markets: cell phone displays, computer monitors, televisions.  To put that in perspective, that’s about 43,000 American football fields, or about half the size of Lake Tahoe.</a:t>
            </a:r>
          </a:p>
          <a:p>
            <a:r>
              <a:rPr lang="en-US" baseline="0" smtClean="0"/>
              <a:t>SOLAR CELLS.  The next biggest is solar cells.  This market is also growing like crazy, and in 2009 consumed roughly 64 km2 of area, spread over various technologies: silicon, thin films, etc.  To put that in perspective, that’s about 11,800 American football fields, or slightly more than the area of Manhattan.</a:t>
            </a:r>
          </a:p>
          <a:p>
            <a:r>
              <a:rPr lang="en-US" baseline="0" smtClean="0"/>
              <a:t>SI ELECTRONICS.  The next biggest is silicon electronics.  This market isn’t growing as fast, and in 2009 as we all know went through a slump.  Still, it consumed roughly 4.4 km2 of chip area.  To put that in perspective, that’s about 800 American football fields, or about twice the country of Monaco.</a:t>
            </a:r>
          </a:p>
          <a:p>
            <a:r>
              <a:rPr lang="en-US" baseline="0" smtClean="0"/>
              <a:t>SSL.  Now we come to SSL, which of course seems puny in comparison to these giants.  Remember, though 0.15 km2/year is still equivalent to 28 football fields, or about one fourth the size of Vatican City.</a:t>
            </a:r>
          </a:p>
          <a:p>
            <a:r>
              <a:rPr lang="en-US" baseline="0" smtClean="0"/>
              <a:t>GaAs ELECTRONICS.  And it is more than five times bigger than the area used for GaAs electronics, which is roughly 0.026 km2/year, or about 5 football fields.</a:t>
            </a:r>
          </a:p>
          <a:p>
            <a:r>
              <a:rPr lang="en-US" baseline="0" smtClean="0"/>
              <a:t>LEDS IN LCDS VS FOR SSL.  Looked at in this way, solid-state lighting might possibly be the killer app for the compound semiconductors.  But we also need to have some humility.  It will very likely be dwarfed by these other much larger killer apps: Si electronics, solar cells, liquid crystal displays.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p:spPr>
        <p:txBody>
          <a:bodyPr/>
          <a:lstStyle/>
          <a:p>
            <a:r>
              <a:rPr lang="en-US" smtClean="0"/>
              <a:t>ECONOMIC CHALLENGES.  OK, up </a:t>
            </a:r>
            <a:r>
              <a:rPr lang="en-US" dirty="0" smtClean="0"/>
              <a:t>until now, I’ve </a:t>
            </a:r>
            <a:r>
              <a:rPr lang="en-US" smtClean="0"/>
              <a:t>talked exclusively</a:t>
            </a:r>
            <a:r>
              <a:rPr lang="en-US" baseline="0" smtClean="0"/>
              <a:t> about the end game for solid-state lighting.  Of course, we aren’t at the end game yet.  That’s still another 10-20 years out. And enroute to the end game we know we face a lot of challenges.  So what I’d like to in the time I have remaining is talk about some of those challenges.  </a:t>
            </a:r>
            <a:r>
              <a:rPr lang="en-US" baseline="0" smtClean="0"/>
              <a:t>Let’s start</a:t>
            </a:r>
            <a:r>
              <a:rPr lang="en-US" baseline="0" smtClean="0"/>
              <a:t>, with this viewgraph, by placing those challenges into an economics perspective.</a:t>
            </a:r>
          </a:p>
          <a:p>
            <a:r>
              <a:rPr lang="en-US" baseline="0" smtClean="0"/>
              <a:t>CAPITAL AND OPERATING COSTS OF LIGHT.  To do that, </a:t>
            </a:r>
            <a:r>
              <a:rPr lang="en-US" baseline="0" dirty="0" smtClean="0"/>
              <a:t>here on the left I plot the two important costs of light</a:t>
            </a:r>
            <a:r>
              <a:rPr lang="en-US" baseline="0" smtClean="0"/>
              <a:t>.  The vertical axis </a:t>
            </a:r>
            <a:r>
              <a:rPr lang="en-US" baseline="0" dirty="0" smtClean="0"/>
              <a:t>is the purchase, or capital, cost of light: the cost of the lamp </a:t>
            </a:r>
            <a:r>
              <a:rPr lang="en-US" baseline="0" smtClean="0"/>
              <a:t>that converts </a:t>
            </a:r>
            <a:r>
              <a:rPr lang="en-US" baseline="0" dirty="0" smtClean="0"/>
              <a:t>electricity </a:t>
            </a:r>
            <a:r>
              <a:rPr lang="en-US" baseline="0" smtClean="0"/>
              <a:t>into light, amortized over the life of the lamp.  The horizontal axis </a:t>
            </a:r>
            <a:r>
              <a:rPr lang="en-US" baseline="0" dirty="0" smtClean="0"/>
              <a:t>is the operating cost of light: the cost of the electricity that is converted into light</a:t>
            </a:r>
            <a:r>
              <a:rPr lang="en-US" baseline="0" smtClean="0"/>
              <a:t>.  Both of these costs have the same units, $ per Mlmh, and the sum of the two costs is the ownership cost of </a:t>
            </a:r>
            <a:r>
              <a:rPr lang="en-US" baseline="0" smtClean="0"/>
              <a:t>light, the cost of light we talked about earlier.</a:t>
            </a:r>
            <a:endParaRPr lang="en-US" baseline="0" smtClean="0"/>
          </a:p>
          <a:p>
            <a:pPr marL="112713" marR="0" indent="-112713" algn="l" defTabSz="904875" rtl="0" eaLnBrk="0" fontAlgn="base" latinLnBrk="0" hangingPunct="0">
              <a:lnSpc>
                <a:spcPct val="100000"/>
              </a:lnSpc>
              <a:spcBef>
                <a:spcPct val="10000"/>
              </a:spcBef>
              <a:spcAft>
                <a:spcPct val="0"/>
              </a:spcAft>
              <a:buClrTx/>
              <a:buSzTx/>
              <a:buFontTx/>
              <a:buChar char="•"/>
              <a:tabLst/>
              <a:defRPr/>
            </a:pPr>
            <a:r>
              <a:rPr lang="en-US" baseline="0" smtClean="0"/>
              <a:t>TRADITIONAL LIGHTING. The various open circles on the plot represent traditional lighting: the red </a:t>
            </a:r>
            <a:r>
              <a:rPr lang="en-US" baseline="0" dirty="0" smtClean="0"/>
              <a:t>circles represent incandescent lamps, the blue circles fluorescent lamps, and the green circles high-intensity discharge lamps</a:t>
            </a:r>
            <a:r>
              <a:rPr lang="en-US" baseline="0" smtClean="0"/>
              <a:t>.  The sizes of those circles are proportional to the market sizes of the various lamps, and the red, blue and green lines represent contours of constant ownership cost of light.  You can see that, very roughly, the circles fall on a line that represents a capital cost of light that is 1/6 the operating cost of light.  In other words, the cost structure of traditional lighting is one in which the dominant cost of light is that of the electricity.</a:t>
            </a:r>
          </a:p>
          <a:p>
            <a:r>
              <a:rPr lang="en-US" baseline="0" smtClean="0"/>
              <a:t>SSL PAST.  So where is solid-state lighting? Well, here in the filled tan circles I plot solid-state lighting’s progress over the most recent five years. You can see that there has been progress both vertically down (a decrease in the capital cost of lighting), as well as horizontally to the left (a decrease in the operating cost of lighting).  One way to understand these cost decreases is to note that the capital cost of light is the cost of a lamp that sinks a certain amount of power (written here as $ per Watt in) divided by luminous efficacy and amortized over tau, the lamp lifetime.  So a decrease in lamp cost moves you vertically down on this plot. At the same time, the operating cost of light is the cost of electricity divided by luminous efficacy.  Since luminous efficacy is in the denominators of both expressions, as luminous efficacy increases, both </a:t>
            </a:r>
            <a:r>
              <a:rPr lang="en-US" baseline="0" smtClean="0"/>
              <a:t>capital and operating cost </a:t>
            </a:r>
            <a:r>
              <a:rPr lang="en-US" baseline="0" smtClean="0"/>
              <a:t>decrease, and one moves diagonally down and to the left on this plot.  So, basically, the past five years progress in solid-state lighting can be broken down into two improvements.  First, a decrease by 7.1x in the cost of a chip that sinks a certain amount of power, which moves one vertically down.  Second, an increase by 3.5x in luminous efficacy, which moves one diagonally downwards and to the left.</a:t>
            </a:r>
          </a:p>
          <a:p>
            <a:r>
              <a:rPr lang="en-US" baseline="0" smtClean="0"/>
              <a:t>SSL FUTURE (PIECEWISE). So what might happen in the future?  Well, I think we can anticipate two things, illustrated in the figure on the right.  The first thing we can anticipate is that there will be continued pressure on luminous efficacy to increase, moving us diagonally further downwards and to the left on this plot so that the cost of light becomes lower than fluorescent and high-intensity discharge lamps – passing the contours of constant ownership cost of light for these lamps. In fact, if one were to increase luminous efficacy by 4.6x, one would ultimately reach the 70% efficiency we assumed for the endgame in the previous several slides. The second thing we can anticipate is that there will be continued pressure on the cost structure of solid-state lighting to become more and more similar to that of traditional lighting.  That is, to to decrease the cost of a lamp that sinks a certain amount of power, so that one moves vertically downwards to this 1:6 </a:t>
            </a:r>
            <a:r>
              <a:rPr lang="en-US" baseline="0" smtClean="0"/>
              <a:t>capital-to-operating cost ratio line</a:t>
            </a:r>
            <a:r>
              <a:rPr lang="en-US" baseline="0" smtClean="0"/>
              <a:t>, and so that the cost of light is dominated by its operating cost.  In fact, if one were to decrease cost by 4.9x, one would exactly reach that cost structure.</a:t>
            </a:r>
          </a:p>
          <a:p>
            <a:r>
              <a:rPr lang="en-US" baseline="0" smtClean="0"/>
              <a:t>SSL FUTURE (CONTINUOUS). Of course, the improvements won’t occur in the piecewise and serial manner indicated by this dashed white line.  They will occur continuously and in parallel, perhaps in a manner similar to the hypothetical trajectory in the dashed black </a:t>
            </a:r>
            <a:r>
              <a:rPr lang="en-US" baseline="0" smtClean="0"/>
              <a:t>line </a:t>
            </a:r>
            <a:r>
              <a:rPr lang="en-US" baseline="0" smtClean="0"/>
              <a:t>here.  This is a trajectory that is initially weighted towards luminous efficacy increases, then later weighted towards cost decreases.  In fact, it is weighted later so heavily towards cost decreases that </a:t>
            </a:r>
            <a:r>
              <a:rPr lang="en-US" baseline="0" smtClean="0"/>
              <a:t>we are basically imagining </a:t>
            </a:r>
            <a:r>
              <a:rPr lang="en-US" baseline="0" smtClean="0"/>
              <a:t>an overshoot, where costs decrease so much that the capital cost becomes less than one sixth of the operating cost of light.  At that point, there will be may be all sorts of incentives for industry to begin adding functionality – like moving from factory-preset lighting to in-the-field-tunable lighting.  That way, industry can use functionality to add cost and stave off </a:t>
            </a:r>
            <a:r>
              <a:rPr lang="en-US" baseline="0" smtClean="0"/>
              <a:t>commoditization, at least for a while.  </a:t>
            </a:r>
            <a:r>
              <a:rPr lang="en-US" baseline="0" smtClean="0"/>
              <a:t>In the end </a:t>
            </a:r>
            <a:r>
              <a:rPr lang="en-US" baseline="0" smtClean="0"/>
              <a:t>end game</a:t>
            </a:r>
            <a:r>
              <a:rPr lang="en-US" baseline="0" smtClean="0"/>
              <a:t>, we can imagine hitting this open white circle here, which corresponds to 70% efficiency and a 1:6 capital-to-operating cost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p:nvPr>
        </p:nvSpPr>
        <p:spPr>
          <a:ln/>
        </p:spPr>
      </p:sp>
      <p:sp>
        <p:nvSpPr>
          <p:cNvPr id="20483" name="Rectangle 5"/>
          <p:cNvSpPr>
            <a:spLocks noGrp="1" noChangeArrowheads="1"/>
          </p:cNvSpPr>
          <p:nvPr>
            <p:ph type="body" idx="1"/>
          </p:nvPr>
        </p:nvSpPr>
        <p:spPr>
          <a:noFill/>
          <a:ln w="9525"/>
        </p:spPr>
        <p:txBody>
          <a:bodyPr/>
          <a:lstStyle/>
          <a:p>
            <a:r>
              <a:rPr lang="en-US" baseline="0" smtClean="0"/>
              <a:t>GRAND CHALLENGES FOR LUMINOUS EFFICACY.  Finally, in the time I have left, let me just mention some of the technology grand challenges that we face along the hypothetical future trajectory I plotted in the last viewgraph.  Here I list what one might call three grand challenges.  That isn’t to say that there aren’t a lot of other smaller challenges that, integrated out, wouldn’t equal any one of these grand challenges.  But I’ll just mention these three.</a:t>
            </a:r>
          </a:p>
          <a:p>
            <a:r>
              <a:rPr lang="en-US" baseline="0" smtClean="0"/>
              <a:t>CHALLENGE </a:t>
            </a:r>
            <a:r>
              <a:rPr lang="en-US" baseline="0" dirty="0" smtClean="0"/>
              <a:t>1</a:t>
            </a:r>
            <a:r>
              <a:rPr lang="en-US" baseline="0" smtClean="0"/>
              <a:t>.  The first challenge is aimed mostly at luminous efficacy, and is basically to find a narrower-linewidth shallow-red color converter. To illustrate why this is important, </a:t>
            </a:r>
            <a:r>
              <a:rPr lang="en-US" baseline="0" dirty="0" smtClean="0"/>
              <a:t>here I </a:t>
            </a:r>
            <a:r>
              <a:rPr lang="en-US" baseline="0" smtClean="0"/>
              <a:t>show </a:t>
            </a:r>
            <a:r>
              <a:rPr lang="en-US" baseline="0" smtClean="0"/>
              <a:t>two spectra.  The spectrum at the top is the human eye response.  The </a:t>
            </a:r>
            <a:r>
              <a:rPr lang="en-US" baseline="0" smtClean="0"/>
              <a:t>spectrum </a:t>
            </a:r>
            <a:r>
              <a:rPr lang="en-US" baseline="0" smtClean="0"/>
              <a:t>at the bottom is that of </a:t>
            </a:r>
            <a:r>
              <a:rPr lang="en-US" baseline="0" smtClean="0"/>
              <a:t>a state-of-the-art SSL lamp.  This short-wavelength hump is due to the blue LED.  Then there’s a medium-wavelength hump due to a green phosphor that absorbs the blue and re-emits in the green.  Then there’s a long-wavelength hump due to a red phosphor </a:t>
            </a:r>
            <a:r>
              <a:rPr lang="en-US" baseline="0" smtClean="0"/>
              <a:t>that absorbs </a:t>
            </a:r>
            <a:r>
              <a:rPr lang="en-US" baseline="0" smtClean="0"/>
              <a:t>the blue and re-emits in the red.  I’ve shown that last red hump separated out in the </a:t>
            </a:r>
            <a:r>
              <a:rPr lang="en-US" baseline="0" dirty="0" smtClean="0"/>
              <a:t>dashed red curve.  You can see that it has a long </a:t>
            </a:r>
            <a:r>
              <a:rPr lang="en-US" baseline="0" smtClean="0"/>
              <a:t>tail in </a:t>
            </a:r>
            <a:r>
              <a:rPr lang="en-US" baseline="0" dirty="0" smtClean="0"/>
              <a:t>the deep red, where the human eye isn’t very sensitive, and this causes a decrease in luminous </a:t>
            </a:r>
            <a:r>
              <a:rPr lang="en-US" baseline="0" smtClean="0"/>
              <a:t>efficacy.  So </a:t>
            </a:r>
            <a:r>
              <a:rPr lang="en-US" baseline="0" dirty="0" smtClean="0"/>
              <a:t>the materials challenge is to find a </a:t>
            </a:r>
            <a:r>
              <a:rPr lang="en-US" baseline="0" smtClean="0"/>
              <a:t>new phosphor, or color converter, </a:t>
            </a:r>
            <a:r>
              <a:rPr lang="en-US" baseline="0" dirty="0" smtClean="0"/>
              <a:t>with </a:t>
            </a:r>
            <a:r>
              <a:rPr lang="en-US" baseline="0" smtClean="0"/>
              <a:t>a much sharper </a:t>
            </a:r>
            <a:r>
              <a:rPr lang="en-US" baseline="0" dirty="0" smtClean="0"/>
              <a:t>line in </a:t>
            </a:r>
            <a:r>
              <a:rPr lang="en-US" baseline="0" smtClean="0"/>
              <a:t>the orange-red at 614 nm, to eliminate that </a:t>
            </a:r>
            <a:r>
              <a:rPr lang="en-US" baseline="0" smtClean="0"/>
              <a:t>spill-over into the deep red.</a:t>
            </a:r>
            <a:endParaRPr lang="en-US" baseline="0" dirty="0" smtClean="0"/>
          </a:p>
          <a:p>
            <a:pPr marL="119622" indent="-119622" defTabSz="960344">
              <a:defRPr/>
            </a:pPr>
            <a:r>
              <a:rPr lang="en-US" baseline="0" smtClean="0"/>
              <a:t>CHALLENGE 2.  The second challenge is aimed mostly at cost, and is basically to eliminate blue LED efficiency droop – that is, to maintain high efficiency in the blue at high drive currents. The reason of course is that the more current the device is driven at the lower the cost per lumen of </a:t>
            </a:r>
            <a:r>
              <a:rPr lang="en-US" baseline="0" smtClean="0"/>
              <a:t>light out, </a:t>
            </a:r>
            <a:r>
              <a:rPr lang="en-US" baseline="0" smtClean="0"/>
              <a:t>provided you can maintain efficiency.  However, this is a challenge -- there is some non-radiative recombination channel that turns on at high carrier densities, and causes this rollover in efficiency.  In fact, </a:t>
            </a:r>
            <a:r>
              <a:rPr lang="en-US" baseline="0" smtClean="0"/>
              <a:t>2A, when combined with decreases in manufacturing cost, </a:t>
            </a:r>
            <a:r>
              <a:rPr lang="en-US" baseline="0" smtClean="0"/>
              <a:t>is the drive current that would enable the cost structure for solid-state lighting to approach that of traditional lighting.  So that’s a reasonable target for the drive current we would like to achieve, and therefore what we’d like is for this rollover to occur at drive currents higher than 2A per mm2.</a:t>
            </a:r>
          </a:p>
          <a:p>
            <a:r>
              <a:rPr lang="en-US" smtClean="0"/>
              <a:t>CHALLENGE </a:t>
            </a:r>
            <a:r>
              <a:rPr lang="en-US" dirty="0" smtClean="0"/>
              <a:t>3.  The third challenge </a:t>
            </a:r>
            <a:r>
              <a:rPr lang="en-US" smtClean="0"/>
              <a:t>is aimed </a:t>
            </a:r>
            <a:r>
              <a:rPr lang="en-US" smtClean="0"/>
              <a:t>both at luminous efficacy and functionality</a:t>
            </a:r>
            <a:r>
              <a:rPr lang="en-US" smtClean="0"/>
              <a:t>, and is basically to fill </a:t>
            </a:r>
            <a:r>
              <a:rPr lang="en-US" dirty="0" smtClean="0"/>
              <a:t>in the </a:t>
            </a:r>
            <a:r>
              <a:rPr lang="en-US" smtClean="0"/>
              <a:t>so-called red-yellow-green gap, ideally with electroluminescent semiconductor </a:t>
            </a:r>
            <a:r>
              <a:rPr lang="en-US" dirty="0" smtClean="0"/>
              <a:t>light </a:t>
            </a:r>
            <a:r>
              <a:rPr lang="en-US" smtClean="0"/>
              <a:t>emitters.  The </a:t>
            </a:r>
            <a:r>
              <a:rPr lang="en-US" smtClean="0"/>
              <a:t>first reason is that you eliminate the Stokes loss associated with phosphors, thereby increasing overall efficiency.  The second reason </a:t>
            </a:r>
            <a:r>
              <a:rPr lang="en-US" smtClean="0"/>
              <a:t>is that if you can have in-the-field control over all colors, you can have in-the-field tailoring of the color content of the white light to best match the illumination circumstances. </a:t>
            </a:r>
            <a:r>
              <a:rPr lang="en-US" smtClean="0"/>
              <a:t>Filling this</a:t>
            </a:r>
            <a:r>
              <a:rPr lang="en-US" baseline="0" smtClean="0"/>
              <a:t> red-yellow-green gap will </a:t>
            </a:r>
            <a:r>
              <a:rPr lang="en-US" smtClean="0"/>
              <a:t>of </a:t>
            </a:r>
            <a:r>
              <a:rPr lang="en-US" smtClean="0"/>
              <a:t>course </a:t>
            </a:r>
            <a:r>
              <a:rPr lang="en-US" smtClean="0"/>
              <a:t>be a </a:t>
            </a:r>
            <a:r>
              <a:rPr lang="en-US" smtClean="0"/>
              <a:t>big challenge. </a:t>
            </a:r>
            <a:r>
              <a:rPr lang="en-US" baseline="0" smtClean="0"/>
              <a:t>As you all know, the InGaN </a:t>
            </a:r>
            <a:r>
              <a:rPr lang="en-US" baseline="0" dirty="0" smtClean="0"/>
              <a:t>materials system works reasonably well for the blue, but when you get to the green and yellow</a:t>
            </a:r>
            <a:r>
              <a:rPr lang="en-US" baseline="0" smtClean="0"/>
              <a:t>, and definitely into the red, efficiencies </a:t>
            </a:r>
            <a:r>
              <a:rPr lang="en-US" baseline="0" dirty="0" smtClean="0"/>
              <a:t>go way down.  The AlInGaP materials system works reasonably well for the deep red, out at 650 nm, but when you get to the orange-red, at 614 nm or so, where the human eye response starts to kick in, again efficiencies go way </a:t>
            </a:r>
            <a:r>
              <a:rPr lang="en-US" baseline="0" smtClean="0"/>
              <a:t>down.  And </a:t>
            </a:r>
            <a:r>
              <a:rPr lang="en-US" baseline="0" dirty="0" smtClean="0"/>
              <a:t>so the materials challenge is to find new semiconductor materials or to engineer existing semiconductor materials so that they can </a:t>
            </a:r>
            <a:r>
              <a:rPr lang="en-US" baseline="0" dirty="0" err="1" smtClean="0"/>
              <a:t>electroluminesce</a:t>
            </a:r>
            <a:r>
              <a:rPr lang="en-US" baseline="0" dirty="0" smtClean="0"/>
              <a:t> efficiently in the green, yellow </a:t>
            </a:r>
            <a:r>
              <a:rPr lang="en-US" baseline="0" smtClean="0"/>
              <a:t>and especially the shallow orange-red.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FULL CIRCLE.  With that, let me close by saying that we are truly on the brink of a massive transformation in lighting.  </a:t>
            </a:r>
            <a:r>
              <a:rPr lang="en-US" baseline="0" smtClean="0"/>
              <a:t>Before long, </a:t>
            </a:r>
            <a:r>
              <a:rPr lang="en-US" baseline="0" smtClean="0"/>
              <a:t>every light on earth will be a solid-state lamp.  </a:t>
            </a:r>
            <a:r>
              <a:rPr lang="en-US" baseline="0" smtClean="0"/>
              <a:t>Now, lighting </a:t>
            </a:r>
            <a:r>
              <a:rPr lang="en-US" baseline="0" smtClean="0"/>
              <a:t>won’t be the biggest application for electronic materials – those honors will probably be liquid crystal displays, solar cells, silicon electronics.  But </a:t>
            </a:r>
            <a:r>
              <a:rPr lang="en-US" baseline="0" smtClean="0"/>
              <a:t>it is not unlikedly to be </a:t>
            </a:r>
            <a:r>
              <a:rPr lang="en-US" baseline="0" smtClean="0"/>
              <a:t>the fourth biggest, and </a:t>
            </a:r>
            <a:r>
              <a:rPr lang="en-US" baseline="0" smtClean="0"/>
              <a:t>the </a:t>
            </a:r>
            <a:r>
              <a:rPr lang="en-US" baseline="0" smtClean="0"/>
              <a:t>biggest of the compound semiconductor </a:t>
            </a:r>
            <a:r>
              <a:rPr lang="en-US" baseline="0" smtClean="0"/>
              <a:t>applications, perhaps bigger than the market for GaAs electronics.</a:t>
            </a:r>
            <a:endParaRPr lang="en-US" baseline="0" smtClean="0"/>
          </a:p>
          <a:p>
            <a:r>
              <a:rPr lang="en-US" baseline="0" smtClean="0"/>
              <a:t>ACKNOWLEDGMENTS.  Finally, let me acknowledge a number of co-workers who have contributed in various ways to this talk: Randy Creighton, Mike Coltrin, Roland Haitz, Harry Saunders, Eric Shaner, Jerry Simmons, Paul Waide.  And I especially want to acknowledge the Department of Energy’s Office of Basic Energy Science for their support through their Energy Frontier Research Center for Solid-State-Lighting Science.</a:t>
            </a:r>
          </a:p>
          <a:p>
            <a:pPr marL="119622" indent="-119622" defTabSz="960344">
              <a:defRPr/>
            </a:pPr>
            <a:r>
              <a:rPr lang="en-US" baseline="0" smtClean="0"/>
              <a:t>THANKS.  With that, thank-you very much for your attention.</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57200"/>
            <a:ext cx="2133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6248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81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81200"/>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bwMode="auto">
          <a:xfrm>
            <a:off x="304800" y="304800"/>
            <a:ext cx="8686800" cy="12192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smtClean="0"/>
              <a:t>Title - 28 Point Helvetica Bold</a:t>
            </a:r>
          </a:p>
        </p:txBody>
      </p:sp>
      <p:sp>
        <p:nvSpPr>
          <p:cNvPr id="65538" name="Rectangle 2"/>
          <p:cNvSpPr>
            <a:spLocks noGrp="1" noChangeArrowheads="1"/>
          </p:cNvSpPr>
          <p:nvPr>
            <p:ph type="body" idx="1"/>
          </p:nvPr>
        </p:nvSpPr>
        <p:spPr bwMode="auto">
          <a:xfrm>
            <a:off x="304800" y="1828800"/>
            <a:ext cx="86868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Subtitle 24 pt</a:t>
            </a:r>
          </a:p>
          <a:p>
            <a:pPr lvl="1"/>
            <a:r>
              <a:rPr lang="en-US" smtClean="0"/>
              <a:t>Second level 22 pt</a:t>
            </a:r>
          </a:p>
          <a:p>
            <a:pPr lvl="2"/>
            <a:r>
              <a:rPr lang="en-US" smtClean="0"/>
              <a:t>Third level 20 pt</a:t>
            </a:r>
          </a:p>
          <a:p>
            <a:pPr lvl="3"/>
            <a:r>
              <a:rPr lang="en-US" smtClean="0"/>
              <a:t>Fourth level 18pt</a:t>
            </a:r>
          </a:p>
          <a:p>
            <a:pPr lvl="4"/>
            <a:r>
              <a:rPr lang="en-US" smtClean="0"/>
              <a:t>Fifth level 18pt</a:t>
            </a:r>
          </a:p>
        </p:txBody>
      </p:sp>
      <p:sp>
        <p:nvSpPr>
          <p:cNvPr id="65545" name="Text Box 9"/>
          <p:cNvSpPr txBox="1">
            <a:spLocks noChangeArrowheads="1"/>
          </p:cNvSpPr>
          <p:nvPr userDrawn="1"/>
        </p:nvSpPr>
        <p:spPr bwMode="auto">
          <a:xfrm>
            <a:off x="1425129" y="6319838"/>
            <a:ext cx="6400800" cy="276999"/>
          </a:xfrm>
          <a:prstGeom prst="rect">
            <a:avLst/>
          </a:prstGeom>
          <a:noFill/>
          <a:ln w="12700">
            <a:noFill/>
            <a:miter lim="800000"/>
            <a:headEnd/>
            <a:tailEnd/>
          </a:ln>
          <a:effectLst/>
        </p:spPr>
        <p:txBody>
          <a:bodyPr>
            <a:spAutoFit/>
          </a:bodyPr>
          <a:lstStyle/>
          <a:p>
            <a:pPr algn="ctr"/>
            <a:r>
              <a:rPr lang="en-US" sz="1200" b="1">
                <a:solidFill>
                  <a:srgbClr val="B2B2B2"/>
                </a:solidFill>
                <a:latin typeface="Arial" charset="0"/>
              </a:rPr>
              <a:t>JY </a:t>
            </a:r>
            <a:r>
              <a:rPr lang="en-US" sz="1200" b="1" smtClean="0">
                <a:solidFill>
                  <a:srgbClr val="B2B2B2"/>
                </a:solidFill>
                <a:latin typeface="Arial" charset="0"/>
              </a:rPr>
              <a:t>Tsao        </a:t>
            </a:r>
            <a:r>
              <a:rPr lang="en-US" sz="1200" b="1" smtClean="0">
                <a:solidFill>
                  <a:srgbClr val="B2B2B2"/>
                </a:solidFill>
                <a:latin typeface="Arial" charset="0"/>
                <a:cs typeface="Arial" charset="0"/>
              </a:rPr>
              <a:t>∙</a:t>
            </a:r>
            <a:r>
              <a:rPr lang="en-US" sz="1200" b="1" smtClean="0">
                <a:solidFill>
                  <a:srgbClr val="B2B2B2"/>
                </a:solidFill>
                <a:latin typeface="Arial" charset="0"/>
              </a:rPr>
              <a:t>        </a:t>
            </a:r>
            <a:r>
              <a:rPr lang="en-US" sz="1200" b="1" baseline="0" smtClean="0">
                <a:solidFill>
                  <a:srgbClr val="B2B2B2"/>
                </a:solidFill>
                <a:latin typeface="Arial" charset="0"/>
              </a:rPr>
              <a:t>                                            </a:t>
            </a:r>
            <a:r>
              <a:rPr lang="en-US" sz="1200" b="1" smtClean="0">
                <a:solidFill>
                  <a:srgbClr val="B2B2B2"/>
                </a:solidFill>
                <a:latin typeface="Arial" charset="0"/>
              </a:rPr>
              <a:t>∙        ICMOVPE 2010 May </a:t>
            </a:r>
            <a:r>
              <a:rPr lang="en-US" sz="1200" b="1" baseline="0" smtClean="0">
                <a:solidFill>
                  <a:srgbClr val="B2B2B2"/>
                </a:solidFill>
                <a:latin typeface="Arial" charset="0"/>
              </a:rPr>
              <a:t>24        </a:t>
            </a:r>
            <a:r>
              <a:rPr lang="en-US" sz="1200" b="1" smtClean="0">
                <a:solidFill>
                  <a:srgbClr val="B2B2B2"/>
                </a:solidFill>
                <a:latin typeface="Arial" charset="0"/>
              </a:rPr>
              <a:t>∙       </a:t>
            </a:r>
            <a:fld id="{BA1B8140-7023-4AFA-B1B8-3064F0583832}" type="slidenum">
              <a:rPr lang="en-US" sz="1200" b="1" baseline="0" smtClean="0">
                <a:solidFill>
                  <a:srgbClr val="B2B2B2"/>
                </a:solidFill>
                <a:latin typeface="Arial" charset="0"/>
              </a:rPr>
              <a:pPr algn="ctr"/>
              <a:t>‹#›</a:t>
            </a:fld>
            <a:r>
              <a:rPr lang="en-US" sz="1200" b="1" baseline="0" smtClean="0">
                <a:solidFill>
                  <a:srgbClr val="B2B2B2"/>
                </a:solidFill>
                <a:latin typeface="Arial" charset="0"/>
              </a:rPr>
              <a:t>/7</a:t>
            </a:r>
            <a:endParaRPr lang="en-US" sz="1200" b="1">
              <a:solidFill>
                <a:srgbClr val="B2B2B2"/>
              </a:solidFill>
              <a:latin typeface="Arial" charset="0"/>
            </a:endParaRPr>
          </a:p>
        </p:txBody>
      </p:sp>
      <p:sp>
        <p:nvSpPr>
          <p:cNvPr id="65546" name="Line 10"/>
          <p:cNvSpPr>
            <a:spLocks noChangeShapeType="1"/>
          </p:cNvSpPr>
          <p:nvPr userDrawn="1"/>
        </p:nvSpPr>
        <p:spPr bwMode="auto">
          <a:xfrm>
            <a:off x="1462914" y="6324600"/>
            <a:ext cx="6309360" cy="0"/>
          </a:xfrm>
          <a:prstGeom prst="line">
            <a:avLst/>
          </a:prstGeom>
          <a:noFill/>
          <a:ln w="12700">
            <a:solidFill>
              <a:srgbClr val="B2B2B2"/>
            </a:solidFill>
            <a:round/>
            <a:headEnd/>
            <a:tailEnd/>
          </a:ln>
          <a:effectLst/>
        </p:spPr>
        <p:txBody>
          <a:bodyPr/>
          <a:lstStyle/>
          <a:p>
            <a:endParaRPr lang="en-US"/>
          </a:p>
        </p:txBody>
      </p:sp>
      <p:sp>
        <p:nvSpPr>
          <p:cNvPr id="65543" name="Line 7"/>
          <p:cNvSpPr>
            <a:spLocks noChangeShapeType="1"/>
          </p:cNvSpPr>
          <p:nvPr userDrawn="1"/>
        </p:nvSpPr>
        <p:spPr bwMode="auto">
          <a:xfrm>
            <a:off x="228600" y="1143000"/>
            <a:ext cx="8686800" cy="0"/>
          </a:xfrm>
          <a:prstGeom prst="line">
            <a:avLst/>
          </a:prstGeom>
          <a:noFill/>
          <a:ln w="25400">
            <a:solidFill>
              <a:schemeClr val="tx1">
                <a:lumMod val="50000"/>
                <a:lumOff val="50000"/>
              </a:schemeClr>
            </a:solidFill>
            <a:round/>
            <a:headEnd/>
            <a:tailEnd/>
          </a:ln>
          <a:effectLst/>
        </p:spPr>
        <p:txBody>
          <a:bodyPr wrap="none" anchor="ctr"/>
          <a:lstStyle/>
          <a:p>
            <a:endParaRPr lang="en-US"/>
          </a:p>
        </p:txBody>
      </p:sp>
      <p:pic>
        <p:nvPicPr>
          <p:cNvPr id="898049" name="Picture 1" descr="\\Snl\mesa\Users\jytsao\SSLS_EFRC\presentation_templates\Other Elements\logo.png"/>
          <p:cNvPicPr>
            <a:picLocks noChangeAspect="1" noChangeArrowheads="1"/>
          </p:cNvPicPr>
          <p:nvPr userDrawn="1"/>
        </p:nvPicPr>
        <p:blipFill>
          <a:blip r:embed="rId13" cstate="print"/>
          <a:srcRect/>
          <a:stretch>
            <a:fillRect/>
          </a:stretch>
        </p:blipFill>
        <p:spPr bwMode="auto">
          <a:xfrm>
            <a:off x="33841" y="6133578"/>
            <a:ext cx="685800" cy="699203"/>
          </a:xfrm>
          <a:prstGeom prst="rect">
            <a:avLst/>
          </a:prstGeom>
          <a:noFill/>
        </p:spPr>
      </p:pic>
      <p:pic>
        <p:nvPicPr>
          <p:cNvPr id="898050" name="Picture 2" descr="\\Snl\mesa\Users\jytsao\SSLS_EFRC\presentation_templates\Other Elements\Copy of LogoStacked.png"/>
          <p:cNvPicPr>
            <a:picLocks noChangeArrowheads="1"/>
          </p:cNvPicPr>
          <p:nvPr userDrawn="1"/>
        </p:nvPicPr>
        <p:blipFill>
          <a:blip r:embed="rId14"/>
          <a:srcRect/>
          <a:stretch>
            <a:fillRect/>
          </a:stretch>
        </p:blipFill>
        <p:spPr bwMode="auto">
          <a:xfrm>
            <a:off x="660748" y="6283110"/>
            <a:ext cx="763895" cy="422490"/>
          </a:xfrm>
          <a:prstGeom prst="rect">
            <a:avLst/>
          </a:prstGeom>
          <a:noFill/>
        </p:spPr>
      </p:pic>
      <p:pic>
        <p:nvPicPr>
          <p:cNvPr id="13" name="Picture 8" descr="SNLstackedCLR.gif"/>
          <p:cNvPicPr>
            <a:picLocks noChangeAspect="1"/>
          </p:cNvPicPr>
          <p:nvPr userDrawn="1"/>
        </p:nvPicPr>
        <p:blipFill>
          <a:blip r:embed="rId15"/>
          <a:srcRect/>
          <a:stretch>
            <a:fillRect/>
          </a:stretch>
        </p:blipFill>
        <p:spPr bwMode="auto">
          <a:xfrm>
            <a:off x="7772400" y="6278979"/>
            <a:ext cx="12192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eaLnBrk="0" fontAlgn="base" hangingPunct="0">
        <a:spcBef>
          <a:spcPct val="0"/>
        </a:spcBef>
        <a:spcAft>
          <a:spcPct val="0"/>
        </a:spcAft>
        <a:defRPr sz="2800" b="1">
          <a:solidFill>
            <a:schemeClr val="tx1">
              <a:lumMod val="85000"/>
              <a:lumOff val="15000"/>
            </a:schemeClr>
          </a:solidFill>
          <a:latin typeface="+mj-lt"/>
          <a:ea typeface="+mj-ea"/>
          <a:cs typeface="+mj-cs"/>
        </a:defRPr>
      </a:lvl1pPr>
      <a:lvl2pPr algn="r" rtl="0" eaLnBrk="0" fontAlgn="base" hangingPunct="0">
        <a:spcBef>
          <a:spcPct val="0"/>
        </a:spcBef>
        <a:spcAft>
          <a:spcPct val="0"/>
        </a:spcAft>
        <a:defRPr sz="2800" b="1">
          <a:solidFill>
            <a:srgbClr val="000000"/>
          </a:solidFill>
          <a:latin typeface="Arial" charset="0"/>
        </a:defRPr>
      </a:lvl2pPr>
      <a:lvl3pPr algn="r" rtl="0" eaLnBrk="0" fontAlgn="base" hangingPunct="0">
        <a:spcBef>
          <a:spcPct val="0"/>
        </a:spcBef>
        <a:spcAft>
          <a:spcPct val="0"/>
        </a:spcAft>
        <a:defRPr sz="2800" b="1">
          <a:solidFill>
            <a:srgbClr val="000000"/>
          </a:solidFill>
          <a:latin typeface="Arial" charset="0"/>
        </a:defRPr>
      </a:lvl3pPr>
      <a:lvl4pPr algn="r" rtl="0" eaLnBrk="0" fontAlgn="base" hangingPunct="0">
        <a:spcBef>
          <a:spcPct val="0"/>
        </a:spcBef>
        <a:spcAft>
          <a:spcPct val="0"/>
        </a:spcAft>
        <a:defRPr sz="2800" b="1">
          <a:solidFill>
            <a:srgbClr val="000000"/>
          </a:solidFill>
          <a:latin typeface="Arial" charset="0"/>
        </a:defRPr>
      </a:lvl4pPr>
      <a:lvl5pPr algn="r" rtl="0" eaLnBrk="0" fontAlgn="base" hangingPunct="0">
        <a:spcBef>
          <a:spcPct val="0"/>
        </a:spcBef>
        <a:spcAft>
          <a:spcPct val="0"/>
        </a:spcAft>
        <a:defRPr sz="2800" b="1">
          <a:solidFill>
            <a:srgbClr val="000000"/>
          </a:solidFill>
          <a:latin typeface="Arial" charset="0"/>
        </a:defRPr>
      </a:lvl5pPr>
      <a:lvl6pPr marL="457200" algn="r" rtl="0" eaLnBrk="0" fontAlgn="base" hangingPunct="0">
        <a:spcBef>
          <a:spcPct val="0"/>
        </a:spcBef>
        <a:spcAft>
          <a:spcPct val="0"/>
        </a:spcAft>
        <a:defRPr sz="2800" b="1">
          <a:solidFill>
            <a:srgbClr val="000000"/>
          </a:solidFill>
          <a:latin typeface="Arial" charset="0"/>
        </a:defRPr>
      </a:lvl6pPr>
      <a:lvl7pPr marL="914400" algn="r" rtl="0" eaLnBrk="0" fontAlgn="base" hangingPunct="0">
        <a:spcBef>
          <a:spcPct val="0"/>
        </a:spcBef>
        <a:spcAft>
          <a:spcPct val="0"/>
        </a:spcAft>
        <a:defRPr sz="2800" b="1">
          <a:solidFill>
            <a:srgbClr val="000000"/>
          </a:solidFill>
          <a:latin typeface="Arial" charset="0"/>
        </a:defRPr>
      </a:lvl7pPr>
      <a:lvl8pPr marL="1371600" algn="r" rtl="0" eaLnBrk="0" fontAlgn="base" hangingPunct="0">
        <a:spcBef>
          <a:spcPct val="0"/>
        </a:spcBef>
        <a:spcAft>
          <a:spcPct val="0"/>
        </a:spcAft>
        <a:defRPr sz="2800" b="1">
          <a:solidFill>
            <a:srgbClr val="000000"/>
          </a:solidFill>
          <a:latin typeface="Arial" charset="0"/>
        </a:defRPr>
      </a:lvl8pPr>
      <a:lvl9pPr marL="1828800" algn="r" rtl="0" eaLnBrk="0" fontAlgn="base" hangingPunct="0">
        <a:spcBef>
          <a:spcPct val="0"/>
        </a:spcBef>
        <a:spcAft>
          <a:spcPct val="0"/>
        </a:spcAft>
        <a:defRPr sz="2800" b="1">
          <a:solidFill>
            <a:srgbClr val="000000"/>
          </a:solidFill>
          <a:latin typeface="Arial" charset="0"/>
        </a:defRPr>
      </a:lvl9pPr>
    </p:titleStyle>
    <p:bodyStyle>
      <a:lvl1pPr marL="342900" indent="-171450" algn="l" rtl="0" eaLnBrk="0" fontAlgn="base" hangingPunct="0">
        <a:spcBef>
          <a:spcPct val="4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6.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219200"/>
          </a:xfrm>
        </p:spPr>
        <p:txBody>
          <a:bodyPr/>
          <a:lstStyle/>
          <a:p>
            <a:r>
              <a:rPr lang="en-US" smtClean="0"/>
              <a:t>Solid-State Lighting: The III-V Epi “Killer App”</a:t>
            </a:r>
            <a:endParaRPr lang="en-US" dirty="0"/>
          </a:p>
        </p:txBody>
      </p:sp>
      <p:sp>
        <p:nvSpPr>
          <p:cNvPr id="8" name="Text Box 473"/>
          <p:cNvSpPr txBox="1">
            <a:spLocks noChangeArrowheads="1"/>
          </p:cNvSpPr>
          <p:nvPr/>
        </p:nvSpPr>
        <p:spPr bwMode="auto">
          <a:xfrm>
            <a:off x="152400" y="1143000"/>
            <a:ext cx="8763000" cy="338554"/>
          </a:xfrm>
          <a:prstGeom prst="rect">
            <a:avLst/>
          </a:prstGeom>
          <a:noFill/>
          <a:ln w="12700">
            <a:noFill/>
            <a:miter lim="800000"/>
            <a:headEnd/>
            <a:tailEnd/>
          </a:ln>
          <a:effectLst/>
        </p:spPr>
        <p:txBody>
          <a:bodyPr wrap="square">
            <a:spAutoFit/>
          </a:bodyPr>
          <a:lstStyle/>
          <a:p>
            <a:pPr>
              <a:buSzPct val="100000"/>
            </a:pPr>
            <a:r>
              <a:rPr lang="en-US" sz="1600" b="1">
                <a:latin typeface="Arial" charset="0"/>
              </a:rPr>
              <a:t>Jeff </a:t>
            </a:r>
            <a:r>
              <a:rPr lang="en-US" sz="1600" b="1" smtClean="0">
                <a:latin typeface="Arial" charset="0"/>
              </a:rPr>
              <a:t>Tsao ∙ Physical, Chemical and Nano Sciences Center ∙ Sandia National Laboratories</a:t>
            </a:r>
            <a:endParaRPr lang="en-US" sz="1600" b="1">
              <a:latin typeface="Arial" charset="0"/>
            </a:endParaRPr>
          </a:p>
        </p:txBody>
      </p:sp>
      <p:sp>
        <p:nvSpPr>
          <p:cNvPr id="27" name="Text Box 5"/>
          <p:cNvSpPr txBox="1">
            <a:spLocks noChangeArrowheads="1"/>
          </p:cNvSpPr>
          <p:nvPr/>
        </p:nvSpPr>
        <p:spPr bwMode="auto">
          <a:xfrm>
            <a:off x="4648200" y="5590401"/>
            <a:ext cx="3810000" cy="276999"/>
          </a:xfrm>
          <a:prstGeom prst="rect">
            <a:avLst/>
          </a:prstGeom>
          <a:noFill/>
          <a:ln w="12700">
            <a:noFill/>
            <a:miter lim="800000"/>
            <a:headEnd/>
            <a:tailEnd/>
          </a:ln>
          <a:effectLst/>
        </p:spPr>
        <p:txBody>
          <a:bodyPr>
            <a:spAutoFit/>
          </a:bodyPr>
          <a:lstStyle/>
          <a:p>
            <a:pPr algn="r"/>
            <a:r>
              <a:rPr lang="en-US" sz="1200" b="1">
                <a:solidFill>
                  <a:schemeClr val="bg1"/>
                </a:solidFill>
                <a:latin typeface="Arial" charset="0"/>
              </a:rPr>
              <a:t>Earth at Night (courtesy of NASA)</a:t>
            </a:r>
          </a:p>
        </p:txBody>
      </p:sp>
      <p:pic>
        <p:nvPicPr>
          <p:cNvPr id="28" name="Picture 3"/>
          <p:cNvPicPr>
            <a:picLocks noChangeAspect="1" noChangeArrowheads="1"/>
          </p:cNvPicPr>
          <p:nvPr/>
        </p:nvPicPr>
        <p:blipFill>
          <a:blip r:embed="rId3"/>
          <a:srcRect l="7619" r="12381"/>
          <a:stretch>
            <a:fillRect/>
          </a:stretch>
        </p:blipFill>
        <p:spPr bwMode="auto">
          <a:xfrm>
            <a:off x="3213334" y="2133600"/>
            <a:ext cx="746151" cy="1554480"/>
          </a:xfrm>
          <a:prstGeom prst="rect">
            <a:avLst/>
          </a:prstGeom>
          <a:noFill/>
          <a:ln w="9525">
            <a:noFill/>
            <a:miter lim="800000"/>
            <a:headEnd/>
            <a:tailEnd/>
          </a:ln>
        </p:spPr>
      </p:pic>
      <p:pic>
        <p:nvPicPr>
          <p:cNvPr id="30" name="Picture 3" descr="Tsao JY Nasdaq"/>
          <p:cNvPicPr>
            <a:picLocks noGrp="1" noChangeAspect="1" noChangeArrowheads="1"/>
          </p:cNvPicPr>
          <p:nvPr>
            <p:ph sz="quarter" idx="4294967295"/>
          </p:nvPr>
        </p:nvPicPr>
        <p:blipFill>
          <a:blip r:embed="rId4" cstate="print"/>
          <a:srcRect l="22942" r="31174" b="40741"/>
          <a:stretch>
            <a:fillRect/>
          </a:stretch>
        </p:blipFill>
        <p:spPr>
          <a:xfrm>
            <a:off x="4051533" y="2133600"/>
            <a:ext cx="1130067" cy="1554480"/>
          </a:xfrm>
          <a:noFill/>
          <a:ln/>
        </p:spPr>
      </p:pic>
      <p:pic>
        <p:nvPicPr>
          <p:cNvPr id="31" name="Picture 2"/>
          <p:cNvPicPr>
            <a:picLocks noChangeAspect="1" noChangeArrowheads="1"/>
          </p:cNvPicPr>
          <p:nvPr/>
        </p:nvPicPr>
        <p:blipFill>
          <a:blip r:embed="rId5"/>
          <a:srcRect/>
          <a:stretch>
            <a:fillRect/>
          </a:stretch>
        </p:blipFill>
        <p:spPr bwMode="auto">
          <a:xfrm>
            <a:off x="5060161" y="3810000"/>
            <a:ext cx="2230855" cy="1554480"/>
          </a:xfrm>
          <a:prstGeom prst="rect">
            <a:avLst/>
          </a:prstGeom>
          <a:noFill/>
          <a:ln w="9525">
            <a:noFill/>
            <a:miter lim="800000"/>
            <a:headEnd/>
            <a:tailEnd/>
          </a:ln>
        </p:spPr>
      </p:pic>
      <p:pic>
        <p:nvPicPr>
          <p:cNvPr id="34" name="Picture 1"/>
          <p:cNvPicPr>
            <a:picLocks noChangeAspect="1" noChangeArrowheads="1"/>
          </p:cNvPicPr>
          <p:nvPr/>
        </p:nvPicPr>
        <p:blipFill>
          <a:blip r:embed="rId6" cstate="print"/>
          <a:srcRect l="5406" r="32250"/>
          <a:stretch>
            <a:fillRect/>
          </a:stretch>
        </p:blipFill>
        <p:spPr bwMode="auto">
          <a:xfrm>
            <a:off x="1765213" y="3810000"/>
            <a:ext cx="1700212" cy="1554480"/>
          </a:xfrm>
          <a:prstGeom prst="rect">
            <a:avLst/>
          </a:prstGeom>
          <a:solidFill>
            <a:schemeClr val="accent1"/>
          </a:solidFill>
          <a:ln w="9525">
            <a:noFill/>
            <a:miter lim="800000"/>
            <a:headEnd/>
            <a:tailEnd/>
          </a:ln>
        </p:spPr>
      </p:pic>
      <p:pic>
        <p:nvPicPr>
          <p:cNvPr id="36" name="Picture 1"/>
          <p:cNvPicPr>
            <a:picLocks noChangeAspect="1" noChangeArrowheads="1"/>
          </p:cNvPicPr>
          <p:nvPr/>
        </p:nvPicPr>
        <p:blipFill>
          <a:blip r:embed="rId7" cstate="print"/>
          <a:srcRect/>
          <a:stretch>
            <a:fillRect/>
          </a:stretch>
        </p:blipFill>
        <p:spPr bwMode="auto">
          <a:xfrm>
            <a:off x="217910" y="2133726"/>
            <a:ext cx="838926" cy="1554480"/>
          </a:xfrm>
          <a:prstGeom prst="rect">
            <a:avLst/>
          </a:prstGeom>
          <a:noFill/>
          <a:ln w="9525">
            <a:noFill/>
            <a:miter lim="800000"/>
            <a:headEnd/>
            <a:tailEnd/>
          </a:ln>
        </p:spPr>
      </p:pic>
      <p:pic>
        <p:nvPicPr>
          <p:cNvPr id="37" name="Picture 1"/>
          <p:cNvPicPr>
            <a:picLocks noChangeAspect="1" noChangeArrowheads="1"/>
          </p:cNvPicPr>
          <p:nvPr/>
        </p:nvPicPr>
        <p:blipFill>
          <a:blip r:embed="rId8" cstate="print"/>
          <a:srcRect l="1304" r="4949"/>
          <a:stretch>
            <a:fillRect/>
          </a:stretch>
        </p:blipFill>
        <p:spPr bwMode="auto">
          <a:xfrm>
            <a:off x="1155934" y="2133600"/>
            <a:ext cx="1943100" cy="1554480"/>
          </a:xfrm>
          <a:prstGeom prst="rect">
            <a:avLst/>
          </a:prstGeom>
          <a:noFill/>
          <a:ln w="9525">
            <a:noFill/>
            <a:miter lim="800000"/>
            <a:headEnd/>
            <a:tailEnd/>
          </a:ln>
        </p:spPr>
      </p:pic>
      <p:sp>
        <p:nvSpPr>
          <p:cNvPr id="38" name="Rectangle 37"/>
          <p:cNvSpPr/>
          <p:nvPr/>
        </p:nvSpPr>
        <p:spPr>
          <a:xfrm>
            <a:off x="1143000" y="1712856"/>
            <a:ext cx="1905000" cy="415498"/>
          </a:xfrm>
          <a:prstGeom prst="rect">
            <a:avLst/>
          </a:prstGeom>
        </p:spPr>
        <p:txBody>
          <a:bodyPr wrap="square">
            <a:spAutoFit/>
          </a:bodyPr>
          <a:lstStyle/>
          <a:p>
            <a:r>
              <a:rPr lang="en-US" sz="700" b="1" smtClean="0">
                <a:solidFill>
                  <a:schemeClr val="bg1">
                    <a:lumMod val="75000"/>
                  </a:schemeClr>
                </a:solidFill>
                <a:latin typeface="Calibri" pitchFamily="34" charset="0"/>
              </a:rPr>
              <a:t>Center high-mount stop light (CHMSL).</a:t>
            </a:r>
          </a:p>
          <a:p>
            <a:r>
              <a:rPr lang="en-US" sz="700" b="1" smtClean="0">
                <a:solidFill>
                  <a:schemeClr val="bg1">
                    <a:lumMod val="75000"/>
                  </a:schemeClr>
                </a:solidFill>
                <a:latin typeface="Calibri" pitchFamily="34" charset="0"/>
              </a:rPr>
              <a:t>http://www.honda-tech.com/showthread.php?t=2413558</a:t>
            </a:r>
            <a:endParaRPr lang="en-US" sz="700" b="1">
              <a:solidFill>
                <a:schemeClr val="bg1">
                  <a:lumMod val="75000"/>
                </a:schemeClr>
              </a:solidFill>
              <a:latin typeface="Calibri" pitchFamily="34" charset="0"/>
            </a:endParaRPr>
          </a:p>
        </p:txBody>
      </p:sp>
      <p:sp>
        <p:nvSpPr>
          <p:cNvPr id="39" name="Rectangle 38"/>
          <p:cNvSpPr/>
          <p:nvPr/>
        </p:nvSpPr>
        <p:spPr>
          <a:xfrm>
            <a:off x="152400" y="1678358"/>
            <a:ext cx="903711" cy="415498"/>
          </a:xfrm>
          <a:prstGeom prst="rect">
            <a:avLst/>
          </a:prstGeom>
        </p:spPr>
        <p:txBody>
          <a:bodyPr wrap="square">
            <a:spAutoFit/>
          </a:bodyPr>
          <a:lstStyle/>
          <a:p>
            <a:r>
              <a:rPr lang="en-US" sz="700" b="1" smtClean="0">
                <a:solidFill>
                  <a:schemeClr val="bg1">
                    <a:lumMod val="75000"/>
                  </a:schemeClr>
                </a:solidFill>
                <a:latin typeface="Calibri" pitchFamily="34" charset="0"/>
              </a:rPr>
              <a:t>HP calculator.</a:t>
            </a:r>
          </a:p>
          <a:p>
            <a:r>
              <a:rPr lang="en-US" sz="700" b="1" smtClean="0">
                <a:solidFill>
                  <a:schemeClr val="bg1">
                    <a:lumMod val="75000"/>
                  </a:schemeClr>
                </a:solidFill>
                <a:latin typeface="Calibri" pitchFamily="34" charset="0"/>
              </a:rPr>
              <a:t>http://www.hpmuseum.org/32.jpg</a:t>
            </a:r>
            <a:endParaRPr lang="en-US" sz="700" b="1">
              <a:solidFill>
                <a:schemeClr val="bg1">
                  <a:lumMod val="75000"/>
                </a:schemeClr>
              </a:solidFill>
              <a:latin typeface="Calibri" pitchFamily="34" charset="0"/>
            </a:endParaRPr>
          </a:p>
        </p:txBody>
      </p:sp>
      <p:sp>
        <p:nvSpPr>
          <p:cNvPr id="40" name="Rectangle 39"/>
          <p:cNvSpPr/>
          <p:nvPr/>
        </p:nvSpPr>
        <p:spPr>
          <a:xfrm>
            <a:off x="2819400" y="1718102"/>
            <a:ext cx="1219200" cy="415498"/>
          </a:xfrm>
          <a:prstGeom prst="rect">
            <a:avLst/>
          </a:prstGeom>
        </p:spPr>
        <p:txBody>
          <a:bodyPr wrap="square">
            <a:spAutoFit/>
          </a:bodyPr>
          <a:lstStyle/>
          <a:p>
            <a:pPr algn="r"/>
            <a:r>
              <a:rPr lang="en-US" sz="700" b="1" smtClean="0">
                <a:solidFill>
                  <a:schemeClr val="bg1">
                    <a:lumMod val="75000"/>
                  </a:schemeClr>
                </a:solidFill>
                <a:latin typeface="Calibri" pitchFamily="34" charset="0"/>
              </a:rPr>
              <a:t>Traffic light.</a:t>
            </a:r>
          </a:p>
          <a:p>
            <a:pPr algn="r"/>
            <a:r>
              <a:rPr lang="en-US" sz="700" b="1" smtClean="0">
                <a:solidFill>
                  <a:schemeClr val="bg1">
                    <a:lumMod val="75000"/>
                  </a:schemeClr>
                </a:solidFill>
                <a:latin typeface="Calibri" pitchFamily="34" charset="0"/>
              </a:rPr>
              <a:t>http://mksurf8.blogspot.com/2009/11/relasyon.html</a:t>
            </a:r>
            <a:endParaRPr lang="en-US" sz="700" b="1">
              <a:solidFill>
                <a:schemeClr val="bg1">
                  <a:lumMod val="75000"/>
                </a:schemeClr>
              </a:solidFill>
              <a:latin typeface="Calibri" pitchFamily="34" charset="0"/>
            </a:endParaRPr>
          </a:p>
        </p:txBody>
      </p:sp>
      <p:sp>
        <p:nvSpPr>
          <p:cNvPr id="41" name="Rectangle 460"/>
          <p:cNvSpPr>
            <a:spLocks noChangeArrowheads="1"/>
          </p:cNvSpPr>
          <p:nvPr/>
        </p:nvSpPr>
        <p:spPr bwMode="auto">
          <a:xfrm rot="10800000" flipV="1">
            <a:off x="5105400" y="5365775"/>
            <a:ext cx="2133600" cy="415498"/>
          </a:xfrm>
          <a:prstGeom prst="rect">
            <a:avLst/>
          </a:prstGeom>
          <a:noFill/>
          <a:ln w="12700">
            <a:noFill/>
            <a:miter lim="800000"/>
            <a:headEnd/>
            <a:tailEnd/>
          </a:ln>
          <a:effectLst/>
        </p:spPr>
        <p:txBody>
          <a:bodyPr wrap="square">
            <a:spAutoFit/>
          </a:bodyPr>
          <a:lstStyle/>
          <a:p>
            <a:pPr algn="r"/>
            <a:r>
              <a:rPr lang="en-US" sz="700" b="1" smtClean="0">
                <a:solidFill>
                  <a:schemeClr val="bg1">
                    <a:lumMod val="75000"/>
                  </a:schemeClr>
                </a:solidFill>
                <a:latin typeface="Calibri" pitchFamily="34" charset="0"/>
              </a:rPr>
              <a:t>Sharp QuadPixel RGBY LED-backlit LCD Display.  http://www.macworld.com/article/145541/2010/01/sharp_quadpixel.html</a:t>
            </a:r>
            <a:endParaRPr lang="en-US" sz="700" b="1">
              <a:solidFill>
                <a:schemeClr val="bg1">
                  <a:lumMod val="75000"/>
                </a:schemeClr>
              </a:solidFill>
              <a:latin typeface="Calibri" pitchFamily="34" charset="0"/>
            </a:endParaRPr>
          </a:p>
        </p:txBody>
      </p:sp>
      <p:sp>
        <p:nvSpPr>
          <p:cNvPr id="42" name="Rectangle 460"/>
          <p:cNvSpPr>
            <a:spLocks noChangeArrowheads="1"/>
          </p:cNvSpPr>
          <p:nvPr/>
        </p:nvSpPr>
        <p:spPr bwMode="auto">
          <a:xfrm rot="10800000" flipV="1">
            <a:off x="1676401" y="5365775"/>
            <a:ext cx="1600199" cy="415498"/>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Surefire U2 flashlight. http://en.wikipedia.org/wiki/File:SurefireU2JPG.jpg </a:t>
            </a:r>
            <a:endParaRPr lang="en-US" sz="700" b="1">
              <a:solidFill>
                <a:schemeClr val="bg1">
                  <a:lumMod val="75000"/>
                </a:schemeClr>
              </a:solidFill>
              <a:latin typeface="Calibri" pitchFamily="34" charset="0"/>
            </a:endParaRPr>
          </a:p>
        </p:txBody>
      </p:sp>
      <p:sp>
        <p:nvSpPr>
          <p:cNvPr id="43" name="Rectangle 460"/>
          <p:cNvSpPr>
            <a:spLocks noChangeArrowheads="1"/>
          </p:cNvSpPr>
          <p:nvPr/>
        </p:nvSpPr>
        <p:spPr bwMode="auto">
          <a:xfrm rot="10800000" flipV="1">
            <a:off x="3975012" y="1701440"/>
            <a:ext cx="1206588" cy="415498"/>
          </a:xfrm>
          <a:prstGeom prst="rect">
            <a:avLst/>
          </a:prstGeom>
          <a:noFill/>
          <a:ln w="12700">
            <a:noFill/>
            <a:miter lim="800000"/>
            <a:headEnd/>
            <a:tailEnd/>
          </a:ln>
          <a:effectLst/>
        </p:spPr>
        <p:txBody>
          <a:bodyPr wrap="square">
            <a:spAutoFit/>
          </a:bodyPr>
          <a:lstStyle/>
          <a:p>
            <a:pPr algn="r"/>
            <a:r>
              <a:rPr lang="en-US" sz="700" b="1" smtClean="0">
                <a:solidFill>
                  <a:schemeClr val="bg1">
                    <a:lumMod val="75000"/>
                  </a:schemeClr>
                </a:solidFill>
                <a:latin typeface="Calibri" pitchFamily="34" charset="0"/>
              </a:rPr>
              <a:t>NASDAQ’s Giant Video Display in Times Square, New York (Jeff Tsao)</a:t>
            </a:r>
          </a:p>
        </p:txBody>
      </p:sp>
      <p:pic>
        <p:nvPicPr>
          <p:cNvPr id="44" name="Picture 2"/>
          <p:cNvPicPr>
            <a:picLocks noChangeAspect="1" noChangeArrowheads="1"/>
          </p:cNvPicPr>
          <p:nvPr/>
        </p:nvPicPr>
        <p:blipFill>
          <a:blip r:embed="rId9" cstate="print"/>
          <a:srcRect/>
          <a:stretch>
            <a:fillRect/>
          </a:stretch>
        </p:blipFill>
        <p:spPr bwMode="auto">
          <a:xfrm>
            <a:off x="3505200" y="3816306"/>
            <a:ext cx="1551034" cy="1554480"/>
          </a:xfrm>
          <a:prstGeom prst="rect">
            <a:avLst/>
          </a:prstGeom>
          <a:noFill/>
          <a:ln w="6350">
            <a:noFill/>
            <a:miter lim="800000"/>
            <a:headEnd/>
            <a:tailEnd/>
          </a:ln>
        </p:spPr>
      </p:pic>
      <p:sp>
        <p:nvSpPr>
          <p:cNvPr id="45" name="Rectangle 44"/>
          <p:cNvSpPr/>
          <p:nvPr/>
        </p:nvSpPr>
        <p:spPr>
          <a:xfrm>
            <a:off x="3492588" y="5388858"/>
            <a:ext cx="1600200" cy="630942"/>
          </a:xfrm>
          <a:prstGeom prst="rect">
            <a:avLst/>
          </a:prstGeom>
        </p:spPr>
        <p:txBody>
          <a:bodyPr wrap="square">
            <a:spAutoFit/>
          </a:bodyPr>
          <a:lstStyle/>
          <a:p>
            <a:r>
              <a:rPr lang="en-US" sz="700" b="1" smtClean="0">
                <a:solidFill>
                  <a:schemeClr val="bg1">
                    <a:lumMod val="75000"/>
                  </a:schemeClr>
                </a:solidFill>
                <a:latin typeface="Calibri" pitchFamily="34" charset="0"/>
              </a:rPr>
              <a:t>Nokia camera phone with LED flash.</a:t>
            </a:r>
          </a:p>
          <a:p>
            <a:r>
              <a:rPr lang="en-US" sz="700" b="1" smtClean="0">
                <a:solidFill>
                  <a:schemeClr val="bg1">
                    <a:lumMod val="75000"/>
                  </a:schemeClr>
                </a:solidFill>
                <a:latin typeface="Calibri" pitchFamily="34" charset="0"/>
              </a:rPr>
              <a:t>http://www.itechnews.net/wp-content/uploads/2009/07/Nokia-3720-Classic-the-most-rugged-mobile-phone.jpg</a:t>
            </a:r>
            <a:endParaRPr lang="en-US" sz="700" b="1">
              <a:solidFill>
                <a:schemeClr val="bg1">
                  <a:lumMod val="75000"/>
                </a:schemeClr>
              </a:solidFill>
              <a:latin typeface="Calibri" pitchFamily="34" charset="0"/>
            </a:endParaRPr>
          </a:p>
        </p:txBody>
      </p:sp>
      <p:sp>
        <p:nvSpPr>
          <p:cNvPr id="46" name="Rectangle 45"/>
          <p:cNvSpPr/>
          <p:nvPr/>
        </p:nvSpPr>
        <p:spPr>
          <a:xfrm>
            <a:off x="7239000" y="5375702"/>
            <a:ext cx="1600200" cy="415498"/>
          </a:xfrm>
          <a:prstGeom prst="rect">
            <a:avLst/>
          </a:prstGeom>
        </p:spPr>
        <p:txBody>
          <a:bodyPr wrap="square">
            <a:spAutoFit/>
          </a:bodyPr>
          <a:lstStyle/>
          <a:p>
            <a:pPr algn="r"/>
            <a:r>
              <a:rPr lang="en-US" sz="700" b="1" smtClean="0">
                <a:solidFill>
                  <a:schemeClr val="bg1">
                    <a:lumMod val="75000"/>
                  </a:schemeClr>
                </a:solidFill>
                <a:latin typeface="Calibri" pitchFamily="34" charset="0"/>
              </a:rPr>
              <a:t>http://tan-moneyonline.com/wp-content/uploads/2008/03/earthatnight-asia1.jpg</a:t>
            </a:r>
            <a:endParaRPr lang="en-US" sz="700" b="1">
              <a:solidFill>
                <a:schemeClr val="bg1">
                  <a:lumMod val="75000"/>
                </a:schemeClr>
              </a:solidFill>
              <a:latin typeface="Calibri" pitchFamily="34" charset="0"/>
            </a:endParaRPr>
          </a:p>
        </p:txBody>
      </p:sp>
      <p:pic>
        <p:nvPicPr>
          <p:cNvPr id="47" name="Picture 10"/>
          <p:cNvPicPr>
            <a:picLocks noChangeAspect="1" noChangeArrowheads="1"/>
          </p:cNvPicPr>
          <p:nvPr/>
        </p:nvPicPr>
        <p:blipFill>
          <a:blip r:embed="rId10" cstate="print"/>
          <a:srcRect/>
          <a:stretch>
            <a:fillRect/>
          </a:stretch>
        </p:blipFill>
        <p:spPr bwMode="auto">
          <a:xfrm>
            <a:off x="7354416" y="3775503"/>
            <a:ext cx="1560984" cy="1554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534" name="Picture 6"/>
          <p:cNvPicPr>
            <a:picLocks noChangeAspect="1" noChangeArrowheads="1"/>
          </p:cNvPicPr>
          <p:nvPr/>
        </p:nvPicPr>
        <p:blipFill>
          <a:blip r:embed="rId3"/>
          <a:srcRect/>
          <a:stretch>
            <a:fillRect/>
          </a:stretch>
        </p:blipFill>
        <p:spPr bwMode="auto">
          <a:xfrm>
            <a:off x="4118736" y="2301114"/>
            <a:ext cx="4781550" cy="2381250"/>
          </a:xfrm>
          <a:prstGeom prst="rect">
            <a:avLst/>
          </a:prstGeom>
          <a:noFill/>
          <a:ln w="9525">
            <a:noFill/>
            <a:miter lim="800000"/>
            <a:headEnd/>
            <a:tailEnd/>
          </a:ln>
          <a:effectLst/>
        </p:spPr>
      </p:pic>
      <p:sp>
        <p:nvSpPr>
          <p:cNvPr id="34" name="Title 33"/>
          <p:cNvSpPr>
            <a:spLocks noGrp="1"/>
          </p:cNvSpPr>
          <p:nvPr>
            <p:ph type="title"/>
          </p:nvPr>
        </p:nvSpPr>
        <p:spPr/>
        <p:txBody>
          <a:bodyPr>
            <a:normAutofit/>
          </a:bodyPr>
          <a:lstStyle/>
          <a:p>
            <a:r>
              <a:rPr lang="en-US" smtClean="0"/>
              <a:t>Historical and projected consumption of light</a:t>
            </a:r>
            <a:endParaRPr lang="en-US"/>
          </a:p>
        </p:txBody>
      </p:sp>
      <p:pic>
        <p:nvPicPr>
          <p:cNvPr id="1027" name="Picture 3"/>
          <p:cNvPicPr>
            <a:picLocks noChangeAspect="1" noChangeArrowheads="1"/>
          </p:cNvPicPr>
          <p:nvPr/>
        </p:nvPicPr>
        <p:blipFill>
          <a:blip r:embed="rId4"/>
          <a:srcRect l="21841" t="2643" r="5915" b="15937"/>
          <a:stretch>
            <a:fillRect/>
          </a:stretch>
        </p:blipFill>
        <p:spPr bwMode="auto">
          <a:xfrm>
            <a:off x="750802" y="2239985"/>
            <a:ext cx="3304527" cy="3304527"/>
          </a:xfrm>
          <a:prstGeom prst="rect">
            <a:avLst/>
          </a:prstGeom>
          <a:noFill/>
          <a:ln w="9525">
            <a:noFill/>
            <a:miter lim="800000"/>
            <a:headEnd/>
            <a:tailEnd/>
          </a:ln>
          <a:effectLst/>
        </p:spPr>
      </p:pic>
      <p:sp>
        <p:nvSpPr>
          <p:cNvPr id="788485" name="Text Box 5"/>
          <p:cNvSpPr txBox="1">
            <a:spLocks noChangeArrowheads="1"/>
          </p:cNvSpPr>
          <p:nvPr/>
        </p:nvSpPr>
        <p:spPr bwMode="auto">
          <a:xfrm>
            <a:off x="685800" y="2011385"/>
            <a:ext cx="3490727" cy="301593"/>
          </a:xfrm>
          <a:prstGeom prst="rect">
            <a:avLst/>
          </a:prstGeom>
          <a:noFill/>
          <a:ln w="12700">
            <a:noFill/>
            <a:miter lim="800000"/>
            <a:headEnd/>
            <a:tailEnd/>
          </a:ln>
          <a:effectLst/>
        </p:spPr>
        <p:txBody>
          <a:bodyPr wrap="square" lIns="91413" tIns="45706" rIns="91413" bIns="45706">
            <a:spAutoFit/>
          </a:bodyPr>
          <a:lstStyle/>
          <a:p>
            <a:r>
              <a:rPr lang="en-US" sz="1400" b="1">
                <a:latin typeface="Arial" pitchFamily="34" charset="0"/>
              </a:rPr>
              <a:t>10</a:t>
            </a:r>
            <a:r>
              <a:rPr lang="en-US" sz="1400" b="1" baseline="30000">
                <a:latin typeface="Arial" pitchFamily="34" charset="0"/>
              </a:rPr>
              <a:t>-6</a:t>
            </a:r>
            <a:r>
              <a:rPr lang="en-US" sz="1400" b="1">
                <a:latin typeface="Arial" pitchFamily="34" charset="0"/>
              </a:rPr>
              <a:t>   </a:t>
            </a:r>
            <a:r>
              <a:rPr lang="en-US" sz="1400" b="1" smtClean="0">
                <a:latin typeface="Arial" pitchFamily="34" charset="0"/>
              </a:rPr>
              <a:t>  10</a:t>
            </a:r>
            <a:r>
              <a:rPr lang="en-US" sz="1400" b="1" baseline="30000" smtClean="0">
                <a:latin typeface="Arial" pitchFamily="34" charset="0"/>
              </a:rPr>
              <a:t>-4</a:t>
            </a:r>
            <a:r>
              <a:rPr lang="en-US" sz="1400" b="1" smtClean="0">
                <a:latin typeface="Arial" pitchFamily="34" charset="0"/>
              </a:rPr>
              <a:t>       10</a:t>
            </a:r>
            <a:r>
              <a:rPr lang="en-US" sz="1400" b="1" baseline="30000" smtClean="0">
                <a:latin typeface="Arial" pitchFamily="34" charset="0"/>
              </a:rPr>
              <a:t>-2</a:t>
            </a:r>
            <a:r>
              <a:rPr lang="en-US" sz="1400" b="1" smtClean="0">
                <a:latin typeface="Arial" pitchFamily="34" charset="0"/>
              </a:rPr>
              <a:t>        1         10</a:t>
            </a:r>
            <a:r>
              <a:rPr lang="en-US" sz="1400" b="1" baseline="30000" smtClean="0">
                <a:latin typeface="Arial" pitchFamily="34" charset="0"/>
              </a:rPr>
              <a:t>2</a:t>
            </a:r>
            <a:r>
              <a:rPr lang="en-US" sz="1400" b="1" smtClean="0">
                <a:latin typeface="Arial" pitchFamily="34" charset="0"/>
              </a:rPr>
              <a:t>     10</a:t>
            </a:r>
            <a:r>
              <a:rPr lang="en-US" sz="1400" b="1" baseline="30000" smtClean="0">
                <a:latin typeface="Arial" pitchFamily="34" charset="0"/>
              </a:rPr>
              <a:t>4</a:t>
            </a:r>
            <a:endParaRPr lang="en-US" sz="1400" b="1" baseline="30000">
              <a:latin typeface="Arial" pitchFamily="34" charset="0"/>
            </a:endParaRPr>
          </a:p>
        </p:txBody>
      </p:sp>
      <p:sp>
        <p:nvSpPr>
          <p:cNvPr id="788486" name="Text Box 6"/>
          <p:cNvSpPr txBox="1">
            <a:spLocks noChangeArrowheads="1"/>
          </p:cNvSpPr>
          <p:nvPr/>
        </p:nvSpPr>
        <p:spPr bwMode="auto">
          <a:xfrm>
            <a:off x="1295400" y="1706585"/>
            <a:ext cx="2217219" cy="338526"/>
          </a:xfrm>
          <a:prstGeom prst="rect">
            <a:avLst/>
          </a:prstGeom>
          <a:noFill/>
          <a:ln w="12700">
            <a:noFill/>
            <a:miter lim="800000"/>
            <a:headEnd/>
            <a:tailEnd/>
          </a:ln>
          <a:effectLst/>
        </p:spPr>
        <p:txBody>
          <a:bodyPr wrap="none" lIns="91413" tIns="45706" rIns="91413" bIns="45706">
            <a:spAutoFit/>
          </a:bodyPr>
          <a:lstStyle/>
          <a:p>
            <a:r>
              <a:rPr lang="el-GR" sz="1600" b="1" i="1" smtClean="0">
                <a:ln w="0">
                  <a:noFill/>
                </a:ln>
                <a:latin typeface="Arial" pitchFamily="34" charset="0"/>
                <a:cs typeface="Arial" pitchFamily="34" charset="0"/>
              </a:rPr>
              <a:t>β</a:t>
            </a:r>
            <a:r>
              <a:rPr lang="en-US" sz="1600" b="1" i="1" smtClean="0">
                <a:ln w="0">
                  <a:noFill/>
                </a:ln>
                <a:latin typeface="Arial" pitchFamily="34" charset="0"/>
                <a:cs typeface="Arial" pitchFamily="34" charset="0"/>
              </a:rPr>
              <a:t>·</a:t>
            </a:r>
            <a:r>
              <a:rPr lang="en-US" sz="1600" b="1" i="1" smtClean="0">
                <a:ln w="0">
                  <a:noFill/>
                  <a:prstDash val="solid"/>
                </a:ln>
                <a:latin typeface="Arial" pitchFamily="34" charset="0"/>
                <a:cs typeface="Arial" pitchFamily="34" charset="0"/>
              </a:rPr>
              <a:t>GDP</a:t>
            </a:r>
            <a:r>
              <a:rPr lang="en-US" sz="1600" b="1" i="1" smtClean="0">
                <a:ln w="0">
                  <a:noFill/>
                </a:ln>
                <a:latin typeface="Arial" pitchFamily="34" charset="0"/>
                <a:cs typeface="Arial" pitchFamily="34" charset="0"/>
              </a:rPr>
              <a:t>/CoL</a:t>
            </a:r>
            <a:r>
              <a:rPr lang="en-US" sz="1600" b="1" smtClean="0">
                <a:ln w="0">
                  <a:noFill/>
                </a:ln>
                <a:latin typeface="Arial" pitchFamily="34" charset="0"/>
                <a:cs typeface="Arial" pitchFamily="34" charset="0"/>
              </a:rPr>
              <a:t> </a:t>
            </a:r>
            <a:r>
              <a:rPr lang="en-US" sz="1600" b="1">
                <a:ln w="0">
                  <a:noFill/>
                </a:ln>
                <a:latin typeface="Arial" pitchFamily="34" charset="0"/>
                <a:cs typeface="Arial" pitchFamily="34" charset="0"/>
              </a:rPr>
              <a:t>(Plmh/yr)</a:t>
            </a:r>
            <a:endParaRPr lang="en-US" sz="1600" b="1" baseline="30000">
              <a:ln w="0">
                <a:noFill/>
              </a:ln>
              <a:latin typeface="Arial" pitchFamily="34" charset="0"/>
              <a:cs typeface="Arial" pitchFamily="34" charset="0"/>
            </a:endParaRPr>
          </a:p>
        </p:txBody>
      </p:sp>
      <p:sp>
        <p:nvSpPr>
          <p:cNvPr id="788487" name="Text Box 7"/>
          <p:cNvSpPr txBox="1">
            <a:spLocks noChangeArrowheads="1"/>
          </p:cNvSpPr>
          <p:nvPr/>
        </p:nvSpPr>
        <p:spPr bwMode="auto">
          <a:xfrm rot="16200000">
            <a:off x="-408070" y="3719329"/>
            <a:ext cx="1275866" cy="331756"/>
          </a:xfrm>
          <a:prstGeom prst="rect">
            <a:avLst/>
          </a:prstGeom>
          <a:noFill/>
          <a:ln w="12700">
            <a:noFill/>
            <a:miter lim="800000"/>
            <a:headEnd/>
            <a:tailEnd/>
          </a:ln>
          <a:effectLst/>
        </p:spPr>
        <p:txBody>
          <a:bodyPr wrap="none" lIns="91413" tIns="45706" rIns="91413" bIns="45706">
            <a:spAutoFit/>
          </a:bodyPr>
          <a:lstStyle/>
          <a:p>
            <a:r>
              <a:rPr lang="el-GR" sz="1600" b="1" i="1">
                <a:latin typeface="Arial" pitchFamily="34" charset="0"/>
                <a:cs typeface="Arial" pitchFamily="34" charset="0"/>
              </a:rPr>
              <a:t>Φ</a:t>
            </a:r>
            <a:r>
              <a:rPr lang="en-US" sz="1600" b="1">
                <a:latin typeface="Arial" pitchFamily="34" charset="0"/>
                <a:cs typeface="Arial" pitchFamily="34" charset="0"/>
              </a:rPr>
              <a:t> (Plmh/yr)</a:t>
            </a:r>
            <a:endParaRPr lang="en-US" sz="1600" b="1" baseline="30000">
              <a:latin typeface="Arial" pitchFamily="34" charset="0"/>
              <a:cs typeface="Arial" pitchFamily="34" charset="0"/>
            </a:endParaRPr>
          </a:p>
        </p:txBody>
      </p:sp>
      <p:sp>
        <p:nvSpPr>
          <p:cNvPr id="788516" name="Text Box 36"/>
          <p:cNvSpPr txBox="1">
            <a:spLocks noChangeArrowheads="1"/>
          </p:cNvSpPr>
          <p:nvPr/>
        </p:nvSpPr>
        <p:spPr bwMode="auto">
          <a:xfrm>
            <a:off x="2234349" y="3252020"/>
            <a:ext cx="627121" cy="226216"/>
          </a:xfrm>
          <a:prstGeom prst="rect">
            <a:avLst/>
          </a:prstGeom>
          <a:noFill/>
          <a:ln w="12700">
            <a:noFill/>
            <a:miter lim="800000"/>
            <a:headEnd/>
            <a:tailEnd/>
          </a:ln>
          <a:effectLst/>
        </p:spPr>
        <p:txBody>
          <a:bodyPr wrap="none">
            <a:spAutoFit/>
          </a:bodyPr>
          <a:lstStyle/>
          <a:p>
            <a:r>
              <a:rPr lang="en-US" sz="900" b="1">
                <a:solidFill>
                  <a:srgbClr val="009900"/>
                </a:solidFill>
                <a:latin typeface="Arial Unicode MS" pitchFamily="34" charset="-128"/>
              </a:rPr>
              <a:t>CN 1993</a:t>
            </a:r>
          </a:p>
        </p:txBody>
      </p:sp>
      <p:sp>
        <p:nvSpPr>
          <p:cNvPr id="788517" name="Text Box 37"/>
          <p:cNvSpPr txBox="1">
            <a:spLocks noChangeArrowheads="1"/>
          </p:cNvSpPr>
          <p:nvPr/>
        </p:nvSpPr>
        <p:spPr bwMode="auto">
          <a:xfrm>
            <a:off x="2141713" y="4005272"/>
            <a:ext cx="1368605" cy="226216"/>
          </a:xfrm>
          <a:prstGeom prst="rect">
            <a:avLst/>
          </a:prstGeom>
          <a:noFill/>
          <a:ln w="12700">
            <a:noFill/>
            <a:miter lim="800000"/>
            <a:headEnd/>
            <a:tailEnd/>
          </a:ln>
          <a:effectLst/>
        </p:spPr>
        <p:txBody>
          <a:bodyPr wrap="none">
            <a:spAutoFit/>
          </a:bodyPr>
          <a:lstStyle/>
          <a:p>
            <a:r>
              <a:rPr lang="en-US" sz="900" b="1" smtClean="0">
                <a:solidFill>
                  <a:srgbClr val="009900"/>
                </a:solidFill>
                <a:latin typeface="Arial Unicode MS" pitchFamily="34" charset="-128"/>
              </a:rPr>
              <a:t>WRLD-NONGRID 1999</a:t>
            </a:r>
            <a:endParaRPr lang="en-US" sz="900" b="1">
              <a:solidFill>
                <a:srgbClr val="009900"/>
              </a:solidFill>
              <a:latin typeface="Arial Unicode MS" pitchFamily="34" charset="-128"/>
            </a:endParaRPr>
          </a:p>
        </p:txBody>
      </p:sp>
      <p:sp>
        <p:nvSpPr>
          <p:cNvPr id="788518" name="Text Box 38"/>
          <p:cNvSpPr txBox="1">
            <a:spLocks noChangeArrowheads="1"/>
          </p:cNvSpPr>
          <p:nvPr/>
        </p:nvSpPr>
        <p:spPr bwMode="auto">
          <a:xfrm>
            <a:off x="2652821" y="2639475"/>
            <a:ext cx="796782" cy="226216"/>
          </a:xfrm>
          <a:prstGeom prst="rect">
            <a:avLst/>
          </a:prstGeom>
          <a:noFill/>
          <a:ln w="12700">
            <a:noFill/>
            <a:miter lim="800000"/>
            <a:headEnd/>
            <a:tailEnd/>
          </a:ln>
          <a:effectLst/>
        </p:spPr>
        <p:txBody>
          <a:bodyPr wrap="none">
            <a:spAutoFit/>
          </a:bodyPr>
          <a:lstStyle/>
          <a:p>
            <a:r>
              <a:rPr lang="en-US" sz="900" b="1" smtClean="0">
                <a:latin typeface="Arial Unicode MS" pitchFamily="34" charset="-128"/>
              </a:rPr>
              <a:t>WRLD </a:t>
            </a:r>
            <a:r>
              <a:rPr lang="en-US" sz="900" b="1">
                <a:latin typeface="Arial Unicode MS" pitchFamily="34" charset="-128"/>
              </a:rPr>
              <a:t>2005</a:t>
            </a:r>
          </a:p>
        </p:txBody>
      </p:sp>
      <p:sp>
        <p:nvSpPr>
          <p:cNvPr id="788519" name="Text Box 39"/>
          <p:cNvSpPr txBox="1">
            <a:spLocks noChangeArrowheads="1"/>
          </p:cNvSpPr>
          <p:nvPr/>
        </p:nvSpPr>
        <p:spPr bwMode="auto">
          <a:xfrm>
            <a:off x="750801" y="4674052"/>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1800</a:t>
            </a:r>
          </a:p>
        </p:txBody>
      </p:sp>
      <p:sp>
        <p:nvSpPr>
          <p:cNvPr id="788520" name="Text Box 40"/>
          <p:cNvSpPr txBox="1">
            <a:spLocks noChangeArrowheads="1"/>
          </p:cNvSpPr>
          <p:nvPr/>
        </p:nvSpPr>
        <p:spPr bwMode="auto">
          <a:xfrm>
            <a:off x="1664127" y="4620067"/>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1850</a:t>
            </a:r>
          </a:p>
        </p:txBody>
      </p:sp>
      <p:sp>
        <p:nvSpPr>
          <p:cNvPr id="788521" name="Text Box 41"/>
          <p:cNvSpPr txBox="1">
            <a:spLocks noChangeArrowheads="1"/>
          </p:cNvSpPr>
          <p:nvPr/>
        </p:nvSpPr>
        <p:spPr bwMode="auto">
          <a:xfrm>
            <a:off x="1078245" y="5096407"/>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1750</a:t>
            </a:r>
          </a:p>
        </p:txBody>
      </p:sp>
      <p:sp>
        <p:nvSpPr>
          <p:cNvPr id="788522" name="Text Box 42"/>
          <p:cNvSpPr txBox="1">
            <a:spLocks noChangeArrowheads="1"/>
          </p:cNvSpPr>
          <p:nvPr/>
        </p:nvSpPr>
        <p:spPr bwMode="auto">
          <a:xfrm>
            <a:off x="980071" y="5265349"/>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1700</a:t>
            </a:r>
          </a:p>
        </p:txBody>
      </p:sp>
      <p:sp>
        <p:nvSpPr>
          <p:cNvPr id="788523" name="Text Box 43"/>
          <p:cNvSpPr txBox="1">
            <a:spLocks noChangeArrowheads="1"/>
          </p:cNvSpPr>
          <p:nvPr/>
        </p:nvSpPr>
        <p:spPr bwMode="auto">
          <a:xfrm>
            <a:off x="1465312" y="3937259"/>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1900</a:t>
            </a:r>
          </a:p>
        </p:txBody>
      </p:sp>
      <p:sp>
        <p:nvSpPr>
          <p:cNvPr id="788524" name="Text Box 44"/>
          <p:cNvSpPr txBox="1">
            <a:spLocks noChangeArrowheads="1"/>
          </p:cNvSpPr>
          <p:nvPr/>
        </p:nvSpPr>
        <p:spPr bwMode="auto">
          <a:xfrm>
            <a:off x="2484590" y="3684882"/>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1950</a:t>
            </a:r>
          </a:p>
        </p:txBody>
      </p:sp>
      <p:sp>
        <p:nvSpPr>
          <p:cNvPr id="788525" name="Text Box 45"/>
          <p:cNvSpPr txBox="1">
            <a:spLocks noChangeArrowheads="1"/>
          </p:cNvSpPr>
          <p:nvPr/>
        </p:nvSpPr>
        <p:spPr bwMode="auto">
          <a:xfrm>
            <a:off x="2810494" y="3498446"/>
            <a:ext cx="620837" cy="226216"/>
          </a:xfrm>
          <a:prstGeom prst="rect">
            <a:avLst/>
          </a:prstGeom>
          <a:noFill/>
          <a:ln w="12700">
            <a:noFill/>
            <a:miter lim="800000"/>
            <a:headEnd/>
            <a:tailEnd/>
          </a:ln>
          <a:effectLst/>
        </p:spPr>
        <p:txBody>
          <a:bodyPr wrap="none">
            <a:spAutoFit/>
          </a:bodyPr>
          <a:lstStyle/>
          <a:p>
            <a:r>
              <a:rPr lang="en-US" sz="900" b="1">
                <a:solidFill>
                  <a:srgbClr val="663300"/>
                </a:solidFill>
                <a:latin typeface="Arial Unicode MS" pitchFamily="34" charset="-128"/>
              </a:rPr>
              <a:t>UK 2000</a:t>
            </a:r>
          </a:p>
        </p:txBody>
      </p:sp>
      <p:sp>
        <p:nvSpPr>
          <p:cNvPr id="788526" name="Text Box 46"/>
          <p:cNvSpPr txBox="1">
            <a:spLocks noChangeArrowheads="1"/>
          </p:cNvSpPr>
          <p:nvPr/>
        </p:nvSpPr>
        <p:spPr bwMode="auto">
          <a:xfrm>
            <a:off x="1927924" y="3405719"/>
            <a:ext cx="837627" cy="226216"/>
          </a:xfrm>
          <a:prstGeom prst="rect">
            <a:avLst/>
          </a:prstGeom>
          <a:noFill/>
          <a:ln w="12700">
            <a:noFill/>
            <a:miter lim="800000"/>
            <a:headEnd/>
            <a:tailEnd/>
          </a:ln>
          <a:effectLst/>
        </p:spPr>
        <p:txBody>
          <a:bodyPr wrap="none">
            <a:spAutoFit/>
          </a:bodyPr>
          <a:lstStyle/>
          <a:p>
            <a:pPr algn="r"/>
            <a:r>
              <a:rPr lang="en-US" sz="900" b="1">
                <a:latin typeface="Arial Unicode MS" pitchFamily="34" charset="-128"/>
              </a:rPr>
              <a:t>AU+NZ 2005</a:t>
            </a:r>
          </a:p>
        </p:txBody>
      </p:sp>
      <p:sp>
        <p:nvSpPr>
          <p:cNvPr id="788527" name="Text Box 47"/>
          <p:cNvSpPr txBox="1">
            <a:spLocks noChangeArrowheads="1"/>
          </p:cNvSpPr>
          <p:nvPr/>
        </p:nvSpPr>
        <p:spPr bwMode="auto">
          <a:xfrm>
            <a:off x="2274237" y="3128806"/>
            <a:ext cx="689958" cy="226216"/>
          </a:xfrm>
          <a:prstGeom prst="rect">
            <a:avLst/>
          </a:prstGeom>
          <a:noFill/>
          <a:ln w="12700">
            <a:noFill/>
            <a:miter lim="800000"/>
            <a:headEnd/>
            <a:tailEnd/>
          </a:ln>
          <a:effectLst/>
        </p:spPr>
        <p:txBody>
          <a:bodyPr wrap="none">
            <a:spAutoFit/>
          </a:bodyPr>
          <a:lstStyle/>
          <a:p>
            <a:pPr algn="r"/>
            <a:r>
              <a:rPr lang="en-US" sz="900" b="1">
                <a:latin typeface="Arial Unicode MS" pitchFamily="34" charset="-128"/>
              </a:rPr>
              <a:t>FSU 2000</a:t>
            </a:r>
          </a:p>
        </p:txBody>
      </p:sp>
      <p:sp>
        <p:nvSpPr>
          <p:cNvPr id="788528" name="Text Box 48"/>
          <p:cNvSpPr txBox="1">
            <a:spLocks noChangeArrowheads="1"/>
          </p:cNvSpPr>
          <p:nvPr/>
        </p:nvSpPr>
        <p:spPr bwMode="auto">
          <a:xfrm>
            <a:off x="2118849" y="2940843"/>
            <a:ext cx="985295" cy="226216"/>
          </a:xfrm>
          <a:prstGeom prst="rect">
            <a:avLst/>
          </a:prstGeom>
          <a:noFill/>
          <a:ln w="12700">
            <a:noFill/>
            <a:miter lim="800000"/>
            <a:headEnd/>
            <a:tailEnd/>
          </a:ln>
          <a:effectLst/>
        </p:spPr>
        <p:txBody>
          <a:bodyPr wrap="none">
            <a:spAutoFit/>
          </a:bodyPr>
          <a:lstStyle/>
          <a:p>
            <a:r>
              <a:rPr lang="en-US" sz="900" b="1">
                <a:latin typeface="Arial Unicode MS" pitchFamily="34" charset="-128"/>
              </a:rPr>
              <a:t>OECD-EU 2005</a:t>
            </a:r>
          </a:p>
        </p:txBody>
      </p:sp>
      <p:sp>
        <p:nvSpPr>
          <p:cNvPr id="788529" name="Text Box 49"/>
          <p:cNvSpPr txBox="1">
            <a:spLocks noChangeArrowheads="1"/>
          </p:cNvSpPr>
          <p:nvPr/>
        </p:nvSpPr>
        <p:spPr bwMode="auto">
          <a:xfrm>
            <a:off x="3010890" y="3290762"/>
            <a:ext cx="818776" cy="226216"/>
          </a:xfrm>
          <a:prstGeom prst="rect">
            <a:avLst/>
          </a:prstGeom>
          <a:noFill/>
          <a:ln w="12700">
            <a:noFill/>
            <a:miter lim="800000"/>
            <a:headEnd/>
            <a:tailEnd/>
          </a:ln>
          <a:effectLst/>
        </p:spPr>
        <p:txBody>
          <a:bodyPr wrap="none">
            <a:spAutoFit/>
          </a:bodyPr>
          <a:lstStyle/>
          <a:p>
            <a:pPr algn="r"/>
            <a:r>
              <a:rPr lang="en-US" sz="900" b="1">
                <a:latin typeface="Arial Unicode MS" pitchFamily="34" charset="-128"/>
              </a:rPr>
              <a:t>JP+KR 2005</a:t>
            </a:r>
          </a:p>
        </p:txBody>
      </p:sp>
      <p:sp>
        <p:nvSpPr>
          <p:cNvPr id="788530" name="Text Box 50"/>
          <p:cNvSpPr txBox="1">
            <a:spLocks noChangeArrowheads="1"/>
          </p:cNvSpPr>
          <p:nvPr/>
        </p:nvSpPr>
        <p:spPr bwMode="auto">
          <a:xfrm>
            <a:off x="3274602" y="3159927"/>
            <a:ext cx="627121" cy="226216"/>
          </a:xfrm>
          <a:prstGeom prst="rect">
            <a:avLst/>
          </a:prstGeom>
          <a:noFill/>
          <a:ln w="12700">
            <a:noFill/>
            <a:miter lim="800000"/>
            <a:headEnd/>
            <a:tailEnd/>
          </a:ln>
          <a:effectLst/>
        </p:spPr>
        <p:txBody>
          <a:bodyPr wrap="none">
            <a:spAutoFit/>
          </a:bodyPr>
          <a:lstStyle/>
          <a:p>
            <a:pPr algn="r"/>
            <a:r>
              <a:rPr lang="en-US" sz="900" b="1">
                <a:latin typeface="Arial Unicode MS" pitchFamily="34" charset="-128"/>
              </a:rPr>
              <a:t>CN 2005</a:t>
            </a:r>
          </a:p>
        </p:txBody>
      </p:sp>
      <p:sp>
        <p:nvSpPr>
          <p:cNvPr id="788531" name="Text Box 51"/>
          <p:cNvSpPr txBox="1">
            <a:spLocks noChangeArrowheads="1"/>
          </p:cNvSpPr>
          <p:nvPr/>
        </p:nvSpPr>
        <p:spPr bwMode="auto">
          <a:xfrm>
            <a:off x="3291895" y="3027362"/>
            <a:ext cx="627121" cy="226216"/>
          </a:xfrm>
          <a:prstGeom prst="rect">
            <a:avLst/>
          </a:prstGeom>
          <a:noFill/>
          <a:ln w="12700">
            <a:noFill/>
            <a:miter lim="800000"/>
            <a:headEnd/>
            <a:tailEnd/>
          </a:ln>
          <a:effectLst/>
        </p:spPr>
        <p:txBody>
          <a:bodyPr wrap="none">
            <a:spAutoFit/>
          </a:bodyPr>
          <a:lstStyle/>
          <a:p>
            <a:pPr algn="r"/>
            <a:r>
              <a:rPr lang="en-US" sz="900" b="1">
                <a:solidFill>
                  <a:srgbClr val="FF0000"/>
                </a:solidFill>
                <a:latin typeface="Arial Unicode MS" pitchFamily="34" charset="-128"/>
              </a:rPr>
              <a:t>CN 2006</a:t>
            </a:r>
          </a:p>
        </p:txBody>
      </p:sp>
      <p:sp>
        <p:nvSpPr>
          <p:cNvPr id="788532" name="Text Box 52"/>
          <p:cNvSpPr txBox="1">
            <a:spLocks noChangeArrowheads="1"/>
          </p:cNvSpPr>
          <p:nvPr/>
        </p:nvSpPr>
        <p:spPr bwMode="auto">
          <a:xfrm>
            <a:off x="2720548" y="2806813"/>
            <a:ext cx="620837" cy="226216"/>
          </a:xfrm>
          <a:prstGeom prst="rect">
            <a:avLst/>
          </a:prstGeom>
          <a:noFill/>
          <a:ln w="12700">
            <a:noFill/>
            <a:miter lim="800000"/>
            <a:headEnd/>
            <a:tailEnd/>
          </a:ln>
          <a:effectLst/>
        </p:spPr>
        <p:txBody>
          <a:bodyPr wrap="none">
            <a:spAutoFit/>
          </a:bodyPr>
          <a:lstStyle/>
          <a:p>
            <a:pPr algn="r"/>
            <a:r>
              <a:rPr lang="en-US" sz="900" b="1">
                <a:solidFill>
                  <a:srgbClr val="0000FF"/>
                </a:solidFill>
                <a:latin typeface="Arial Unicode MS" pitchFamily="34" charset="-128"/>
              </a:rPr>
              <a:t>US 2001</a:t>
            </a:r>
          </a:p>
        </p:txBody>
      </p:sp>
      <p:grpSp>
        <p:nvGrpSpPr>
          <p:cNvPr id="3" name="Group 61"/>
          <p:cNvGrpSpPr/>
          <p:nvPr/>
        </p:nvGrpSpPr>
        <p:grpSpPr>
          <a:xfrm>
            <a:off x="310038" y="2239985"/>
            <a:ext cx="503614" cy="3295749"/>
            <a:chOff x="401161" y="1447800"/>
            <a:chExt cx="499358" cy="3267896"/>
          </a:xfrm>
        </p:grpSpPr>
        <p:sp>
          <p:nvSpPr>
            <p:cNvPr id="788488" name="Text Box 8"/>
            <p:cNvSpPr txBox="1">
              <a:spLocks noChangeArrowheads="1"/>
            </p:cNvSpPr>
            <p:nvPr/>
          </p:nvSpPr>
          <p:spPr bwMode="auto">
            <a:xfrm>
              <a:off x="425451" y="1447800"/>
              <a:ext cx="437963" cy="299044"/>
            </a:xfrm>
            <a:prstGeom prst="rect">
              <a:avLst/>
            </a:prstGeom>
            <a:noFill/>
            <a:ln w="12700">
              <a:noFill/>
              <a:miter lim="800000"/>
              <a:headEnd/>
              <a:tailEnd/>
            </a:ln>
            <a:effectLst/>
          </p:spPr>
          <p:txBody>
            <a:bodyPr wrap="none" lIns="91413" tIns="45706" rIns="91413" bIns="45706">
              <a:spAutoFit/>
            </a:bodyPr>
            <a:lstStyle/>
            <a:p>
              <a:r>
                <a:rPr lang="en-US" sz="1400" b="1" smtClean="0">
                  <a:latin typeface="Arial" pitchFamily="34" charset="0"/>
                </a:rPr>
                <a:t>10</a:t>
              </a:r>
              <a:r>
                <a:rPr lang="en-US" sz="1400" b="1" baseline="30000" smtClean="0">
                  <a:latin typeface="Arial" pitchFamily="34" charset="0"/>
                </a:rPr>
                <a:t>4</a:t>
              </a:r>
              <a:endParaRPr lang="en-US" sz="1400" b="1" baseline="30000">
                <a:latin typeface="Arial" pitchFamily="34" charset="0"/>
              </a:endParaRPr>
            </a:p>
          </p:txBody>
        </p:sp>
        <p:sp>
          <p:nvSpPr>
            <p:cNvPr id="788489" name="Text Box 9"/>
            <p:cNvSpPr txBox="1">
              <a:spLocks noChangeArrowheads="1"/>
            </p:cNvSpPr>
            <p:nvPr/>
          </p:nvSpPr>
          <p:spPr bwMode="auto">
            <a:xfrm>
              <a:off x="521176" y="2587852"/>
              <a:ext cx="275966" cy="299044"/>
            </a:xfrm>
            <a:prstGeom prst="rect">
              <a:avLst/>
            </a:prstGeom>
            <a:noFill/>
            <a:ln w="12700">
              <a:noFill/>
              <a:miter lim="800000"/>
              <a:headEnd/>
              <a:tailEnd/>
            </a:ln>
            <a:effectLst/>
          </p:spPr>
          <p:txBody>
            <a:bodyPr wrap="none" lIns="91413" tIns="45706" rIns="91413" bIns="45706">
              <a:spAutoFit/>
            </a:bodyPr>
            <a:lstStyle/>
            <a:p>
              <a:r>
                <a:rPr lang="en-US" sz="1400" b="1">
                  <a:latin typeface="Arial" pitchFamily="34" charset="0"/>
                </a:rPr>
                <a:t>1</a:t>
              </a:r>
              <a:endParaRPr lang="en-US" sz="1400" b="1" baseline="30000">
                <a:latin typeface="Arial" pitchFamily="34" charset="0"/>
              </a:endParaRPr>
            </a:p>
          </p:txBody>
        </p:sp>
        <p:sp>
          <p:nvSpPr>
            <p:cNvPr id="788490" name="Text Box 10"/>
            <p:cNvSpPr txBox="1">
              <a:spLocks noChangeArrowheads="1"/>
            </p:cNvSpPr>
            <p:nvPr/>
          </p:nvSpPr>
          <p:spPr bwMode="auto">
            <a:xfrm>
              <a:off x="418306" y="3273652"/>
              <a:ext cx="476905" cy="299044"/>
            </a:xfrm>
            <a:prstGeom prst="rect">
              <a:avLst/>
            </a:prstGeom>
            <a:noFill/>
            <a:ln w="12700">
              <a:noFill/>
              <a:miter lim="800000"/>
              <a:headEnd/>
              <a:tailEnd/>
            </a:ln>
            <a:effectLst/>
          </p:spPr>
          <p:txBody>
            <a:bodyPr wrap="none" lIns="91413" tIns="45706" rIns="91413" bIns="45706">
              <a:spAutoFit/>
            </a:bodyPr>
            <a:lstStyle/>
            <a:p>
              <a:r>
                <a:rPr lang="en-US" sz="1400" b="1" smtClean="0">
                  <a:latin typeface="Arial" pitchFamily="34" charset="0"/>
                </a:rPr>
                <a:t>10</a:t>
              </a:r>
              <a:r>
                <a:rPr lang="en-US" sz="1400" b="1" baseline="30000" smtClean="0">
                  <a:latin typeface="Arial" pitchFamily="34" charset="0"/>
                </a:rPr>
                <a:t>-2</a:t>
              </a:r>
              <a:endParaRPr lang="en-US" sz="1400" b="1" baseline="30000">
                <a:latin typeface="Arial" pitchFamily="34" charset="0"/>
              </a:endParaRPr>
            </a:p>
          </p:txBody>
        </p:sp>
        <p:sp>
          <p:nvSpPr>
            <p:cNvPr id="788491" name="Text Box 11"/>
            <p:cNvSpPr txBox="1">
              <a:spLocks noChangeArrowheads="1"/>
            </p:cNvSpPr>
            <p:nvPr/>
          </p:nvSpPr>
          <p:spPr bwMode="auto">
            <a:xfrm>
              <a:off x="401161" y="4416652"/>
              <a:ext cx="476905" cy="299044"/>
            </a:xfrm>
            <a:prstGeom prst="rect">
              <a:avLst/>
            </a:prstGeom>
            <a:noFill/>
            <a:ln w="12700">
              <a:noFill/>
              <a:miter lim="800000"/>
              <a:headEnd/>
              <a:tailEnd/>
            </a:ln>
            <a:effectLst/>
          </p:spPr>
          <p:txBody>
            <a:bodyPr wrap="none" lIns="91413" tIns="45706" rIns="91413" bIns="45706">
              <a:spAutoFit/>
            </a:bodyPr>
            <a:lstStyle/>
            <a:p>
              <a:r>
                <a:rPr lang="en-US" sz="1400" b="1">
                  <a:latin typeface="Arial" pitchFamily="34" charset="0"/>
                </a:rPr>
                <a:t>10</a:t>
              </a:r>
              <a:r>
                <a:rPr lang="en-US" sz="1400" b="1" baseline="30000">
                  <a:latin typeface="Arial" pitchFamily="34" charset="0"/>
                </a:rPr>
                <a:t>-6</a:t>
              </a:r>
            </a:p>
          </p:txBody>
        </p:sp>
        <p:sp>
          <p:nvSpPr>
            <p:cNvPr id="57" name="Text Box 11"/>
            <p:cNvSpPr txBox="1">
              <a:spLocks noChangeArrowheads="1"/>
            </p:cNvSpPr>
            <p:nvPr/>
          </p:nvSpPr>
          <p:spPr bwMode="auto">
            <a:xfrm>
              <a:off x="423614" y="3886200"/>
              <a:ext cx="476905" cy="299044"/>
            </a:xfrm>
            <a:prstGeom prst="rect">
              <a:avLst/>
            </a:prstGeom>
            <a:noFill/>
            <a:ln w="12700">
              <a:noFill/>
              <a:miter lim="800000"/>
              <a:headEnd/>
              <a:tailEnd/>
            </a:ln>
            <a:effectLst/>
          </p:spPr>
          <p:txBody>
            <a:bodyPr wrap="none" lIns="91413" tIns="45706" rIns="91413" bIns="45706">
              <a:spAutoFit/>
            </a:bodyPr>
            <a:lstStyle/>
            <a:p>
              <a:r>
                <a:rPr lang="en-US" sz="1400" b="1" smtClean="0">
                  <a:latin typeface="Arial" pitchFamily="34" charset="0"/>
                </a:rPr>
                <a:t>10</a:t>
              </a:r>
              <a:r>
                <a:rPr lang="en-US" sz="1400" b="1" baseline="30000" smtClean="0">
                  <a:latin typeface="Arial" pitchFamily="34" charset="0"/>
                </a:rPr>
                <a:t>-4</a:t>
              </a:r>
              <a:endParaRPr lang="en-US" sz="1400" b="1" baseline="30000">
                <a:latin typeface="Arial" pitchFamily="34" charset="0"/>
              </a:endParaRPr>
            </a:p>
          </p:txBody>
        </p:sp>
        <p:sp>
          <p:nvSpPr>
            <p:cNvPr id="58" name="Text Box 8"/>
            <p:cNvSpPr txBox="1">
              <a:spLocks noChangeArrowheads="1"/>
            </p:cNvSpPr>
            <p:nvPr/>
          </p:nvSpPr>
          <p:spPr bwMode="auto">
            <a:xfrm>
              <a:off x="441018" y="1970695"/>
              <a:ext cx="437963" cy="299044"/>
            </a:xfrm>
            <a:prstGeom prst="rect">
              <a:avLst/>
            </a:prstGeom>
            <a:noFill/>
            <a:ln w="12700">
              <a:noFill/>
              <a:miter lim="800000"/>
              <a:headEnd/>
              <a:tailEnd/>
            </a:ln>
            <a:effectLst/>
          </p:spPr>
          <p:txBody>
            <a:bodyPr wrap="none" lIns="91413" tIns="45706" rIns="91413" bIns="45706">
              <a:spAutoFit/>
            </a:bodyPr>
            <a:lstStyle/>
            <a:p>
              <a:r>
                <a:rPr lang="en-US" sz="1400" b="1" smtClean="0">
                  <a:latin typeface="Arial" pitchFamily="34" charset="0"/>
                </a:rPr>
                <a:t>10</a:t>
              </a:r>
              <a:r>
                <a:rPr lang="en-US" sz="1400" b="1" baseline="30000" smtClean="0">
                  <a:latin typeface="Arial" pitchFamily="34" charset="0"/>
                </a:rPr>
                <a:t>2</a:t>
              </a:r>
              <a:endParaRPr lang="en-US" sz="1400" b="1" baseline="30000">
                <a:latin typeface="Arial" pitchFamily="34" charset="0"/>
              </a:endParaRPr>
            </a:p>
          </p:txBody>
        </p:sp>
      </p:grpSp>
      <p:sp>
        <p:nvSpPr>
          <p:cNvPr id="59" name="Text Box 38"/>
          <p:cNvSpPr txBox="1">
            <a:spLocks noChangeArrowheads="1"/>
          </p:cNvSpPr>
          <p:nvPr/>
        </p:nvSpPr>
        <p:spPr bwMode="auto">
          <a:xfrm>
            <a:off x="2843488" y="2445418"/>
            <a:ext cx="796782" cy="226216"/>
          </a:xfrm>
          <a:prstGeom prst="rect">
            <a:avLst/>
          </a:prstGeom>
          <a:noFill/>
          <a:ln w="12700">
            <a:noFill/>
            <a:miter lim="800000"/>
            <a:headEnd/>
            <a:tailEnd/>
          </a:ln>
          <a:effectLst/>
        </p:spPr>
        <p:txBody>
          <a:bodyPr wrap="none">
            <a:spAutoFit/>
          </a:bodyPr>
          <a:lstStyle/>
          <a:p>
            <a:r>
              <a:rPr lang="en-US" sz="900" b="1" smtClean="0">
                <a:solidFill>
                  <a:schemeClr val="accent4">
                    <a:lumMod val="75000"/>
                  </a:schemeClr>
                </a:solidFill>
                <a:latin typeface="Arial Unicode MS" pitchFamily="34" charset="-128"/>
              </a:rPr>
              <a:t>WRLD 2030</a:t>
            </a:r>
            <a:endParaRPr lang="en-US" sz="900" b="1">
              <a:solidFill>
                <a:schemeClr val="accent4">
                  <a:lumMod val="75000"/>
                </a:schemeClr>
              </a:solidFill>
              <a:latin typeface="Arial Unicode MS" pitchFamily="34" charset="-128"/>
            </a:endParaRPr>
          </a:p>
        </p:txBody>
      </p:sp>
      <p:sp>
        <p:nvSpPr>
          <p:cNvPr id="42" name="Rectangle 41"/>
          <p:cNvSpPr/>
          <p:nvPr/>
        </p:nvSpPr>
        <p:spPr>
          <a:xfrm>
            <a:off x="5278548" y="2326287"/>
            <a:ext cx="261610" cy="276999"/>
          </a:xfrm>
          <a:prstGeom prst="rect">
            <a:avLst/>
          </a:prstGeom>
        </p:spPr>
        <p:txBody>
          <a:bodyPr wrap="none">
            <a:spAutoFit/>
          </a:bodyPr>
          <a:lstStyle/>
          <a:p>
            <a:r>
              <a:rPr lang="en-US" sz="1200" b="1" smtClean="0">
                <a:latin typeface="Calibri" pitchFamily="34" charset="0"/>
              </a:rPr>
              <a:t>~</a:t>
            </a:r>
            <a:endParaRPr lang="en-US" sz="1200">
              <a:latin typeface="Calibri" pitchFamily="34" charset="0"/>
            </a:endParaRPr>
          </a:p>
        </p:txBody>
      </p:sp>
      <p:sp>
        <p:nvSpPr>
          <p:cNvPr id="43" name="Rectangle 42"/>
          <p:cNvSpPr/>
          <p:nvPr/>
        </p:nvSpPr>
        <p:spPr>
          <a:xfrm>
            <a:off x="5700767" y="2296059"/>
            <a:ext cx="250390" cy="276999"/>
          </a:xfrm>
          <a:prstGeom prst="rect">
            <a:avLst/>
          </a:prstGeom>
        </p:spPr>
        <p:txBody>
          <a:bodyPr wrap="none">
            <a:spAutoFit/>
          </a:bodyPr>
          <a:lstStyle/>
          <a:p>
            <a:r>
              <a:rPr lang="en-US" sz="1200" b="1" smtClean="0">
                <a:latin typeface="Calibri" pitchFamily="34" charset="0"/>
              </a:rPr>
              <a:t>/</a:t>
            </a:r>
            <a:endParaRPr lang="en-US" sz="1200">
              <a:latin typeface="Calibri" pitchFamily="34" charset="0"/>
            </a:endParaRPr>
          </a:p>
        </p:txBody>
      </p:sp>
      <p:sp>
        <p:nvSpPr>
          <p:cNvPr id="44" name="AutoShape 194"/>
          <p:cNvSpPr>
            <a:spLocks/>
          </p:cNvSpPr>
          <p:nvPr/>
        </p:nvSpPr>
        <p:spPr bwMode="auto">
          <a:xfrm rot="5400000">
            <a:off x="917800" y="5488420"/>
            <a:ext cx="91440" cy="250641"/>
          </a:xfrm>
          <a:prstGeom prst="rightBrace">
            <a:avLst>
              <a:gd name="adj1" fmla="val 38248"/>
              <a:gd name="adj2" fmla="val 50000"/>
            </a:avLst>
          </a:prstGeom>
          <a:noFill/>
          <a:ln w="12700">
            <a:solidFill>
              <a:schemeClr val="tx1"/>
            </a:solidFill>
            <a:round/>
            <a:headEnd/>
            <a:tailEnd/>
          </a:ln>
          <a:effectLst/>
        </p:spPr>
        <p:txBody>
          <a:bodyPr wrap="none" anchor="ctr"/>
          <a:lstStyle/>
          <a:p>
            <a:endParaRPr lang="en-US"/>
          </a:p>
        </p:txBody>
      </p:sp>
      <p:sp>
        <p:nvSpPr>
          <p:cNvPr id="45" name="AutoShape 195"/>
          <p:cNvSpPr>
            <a:spLocks/>
          </p:cNvSpPr>
          <p:nvPr/>
        </p:nvSpPr>
        <p:spPr bwMode="auto">
          <a:xfrm rot="5400000">
            <a:off x="1645920" y="5065100"/>
            <a:ext cx="91440" cy="1097280"/>
          </a:xfrm>
          <a:prstGeom prst="rightBrace">
            <a:avLst>
              <a:gd name="adj1" fmla="val 57051"/>
              <a:gd name="adj2" fmla="val 66530"/>
            </a:avLst>
          </a:prstGeom>
          <a:noFill/>
          <a:ln w="12700">
            <a:solidFill>
              <a:schemeClr val="tx1"/>
            </a:solidFill>
            <a:round/>
            <a:headEnd/>
            <a:tailEnd/>
          </a:ln>
          <a:effectLst/>
        </p:spPr>
        <p:txBody>
          <a:bodyPr wrap="none" anchor="ctr"/>
          <a:lstStyle/>
          <a:p>
            <a:endParaRPr lang="en-US"/>
          </a:p>
        </p:txBody>
      </p:sp>
      <p:sp>
        <p:nvSpPr>
          <p:cNvPr id="46" name="AutoShape 196"/>
          <p:cNvSpPr>
            <a:spLocks/>
          </p:cNvSpPr>
          <p:nvPr/>
        </p:nvSpPr>
        <p:spPr bwMode="auto">
          <a:xfrm rot="5400000">
            <a:off x="2788920" y="5065100"/>
            <a:ext cx="91440" cy="1097280"/>
          </a:xfrm>
          <a:prstGeom prst="rightBrace">
            <a:avLst>
              <a:gd name="adj1" fmla="val 116667"/>
              <a:gd name="adj2" fmla="val 74105"/>
            </a:avLst>
          </a:prstGeom>
          <a:noFill/>
          <a:ln w="12700">
            <a:solidFill>
              <a:schemeClr val="tx1"/>
            </a:solidFill>
            <a:round/>
            <a:headEnd/>
            <a:tailEnd/>
          </a:ln>
          <a:effectLst/>
        </p:spPr>
        <p:txBody>
          <a:bodyPr wrap="none" anchor="ctr"/>
          <a:lstStyle/>
          <a:p>
            <a:endParaRPr lang="en-US"/>
          </a:p>
        </p:txBody>
      </p:sp>
      <p:sp>
        <p:nvSpPr>
          <p:cNvPr id="47" name="AutoShape 197"/>
          <p:cNvSpPr>
            <a:spLocks noChangeAspect="1"/>
          </p:cNvSpPr>
          <p:nvPr/>
        </p:nvSpPr>
        <p:spPr bwMode="auto">
          <a:xfrm rot="5400000">
            <a:off x="3615727" y="5403008"/>
            <a:ext cx="86807" cy="445146"/>
          </a:xfrm>
          <a:prstGeom prst="rightBrace">
            <a:avLst>
              <a:gd name="adj1" fmla="val 42735"/>
              <a:gd name="adj2" fmla="val 50000"/>
            </a:avLst>
          </a:prstGeom>
          <a:noFill/>
          <a:ln w="12700">
            <a:solidFill>
              <a:schemeClr val="tx1"/>
            </a:solidFill>
            <a:prstDash val="sysDot"/>
            <a:round/>
            <a:headEnd/>
            <a:tailEnd/>
          </a:ln>
          <a:effectLst/>
        </p:spPr>
        <p:txBody>
          <a:bodyPr wrap="none" anchor="ctr"/>
          <a:lstStyle/>
          <a:p>
            <a:endParaRPr lang="en-US"/>
          </a:p>
        </p:txBody>
      </p:sp>
      <p:sp>
        <p:nvSpPr>
          <p:cNvPr id="48" name="Text Box 198"/>
          <p:cNvSpPr txBox="1">
            <a:spLocks noChangeAspect="1" noChangeArrowheads="1"/>
          </p:cNvSpPr>
          <p:nvPr/>
        </p:nvSpPr>
        <p:spPr bwMode="auto">
          <a:xfrm>
            <a:off x="685800" y="5668985"/>
            <a:ext cx="472950" cy="180049"/>
          </a:xfrm>
          <a:prstGeom prst="rect">
            <a:avLst/>
          </a:prstGeom>
          <a:noFill/>
          <a:ln w="9525">
            <a:noFill/>
            <a:miter lim="800000"/>
            <a:headEnd/>
            <a:tailEnd/>
          </a:ln>
          <a:effectLst/>
        </p:spPr>
        <p:txBody>
          <a:bodyPr wrap="none" lIns="18288" tIns="9144" rIns="18288" bIns="9144">
            <a:spAutoFit/>
          </a:bodyPr>
          <a:lstStyle/>
          <a:p>
            <a:pPr eaLnBrk="1" hangingPunct="1"/>
            <a:r>
              <a:rPr lang="en-US" sz="1050" b="1">
                <a:latin typeface="Calibri" pitchFamily="34" charset="0"/>
              </a:rPr>
              <a:t>Candles</a:t>
            </a:r>
          </a:p>
        </p:txBody>
      </p:sp>
      <p:sp>
        <p:nvSpPr>
          <p:cNvPr id="49" name="Text Box 199"/>
          <p:cNvSpPr txBox="1">
            <a:spLocks noChangeAspect="1" noChangeArrowheads="1"/>
          </p:cNvSpPr>
          <p:nvPr/>
        </p:nvSpPr>
        <p:spPr bwMode="auto">
          <a:xfrm>
            <a:off x="1371600" y="5668985"/>
            <a:ext cx="559512" cy="341632"/>
          </a:xfrm>
          <a:prstGeom prst="rect">
            <a:avLst/>
          </a:prstGeom>
          <a:noFill/>
          <a:ln w="9525">
            <a:noFill/>
            <a:miter lim="800000"/>
            <a:headEnd/>
            <a:tailEnd/>
          </a:ln>
          <a:effectLst/>
        </p:spPr>
        <p:txBody>
          <a:bodyPr wrap="none" lIns="18288" tIns="9144" rIns="18288" bIns="9144">
            <a:spAutoFit/>
          </a:bodyPr>
          <a:lstStyle/>
          <a:p>
            <a:pPr eaLnBrk="1" hangingPunct="1"/>
            <a:r>
              <a:rPr lang="en-US" sz="1050" b="1">
                <a:latin typeface="Calibri" pitchFamily="34" charset="0"/>
              </a:rPr>
              <a:t>Gas</a:t>
            </a:r>
          </a:p>
          <a:p>
            <a:pPr eaLnBrk="1" hangingPunct="1"/>
            <a:r>
              <a:rPr lang="en-US" sz="1050" b="1">
                <a:latin typeface="Calibri" pitchFamily="34" charset="0"/>
              </a:rPr>
              <a:t>Kerosene</a:t>
            </a:r>
          </a:p>
        </p:txBody>
      </p:sp>
      <p:sp>
        <p:nvSpPr>
          <p:cNvPr id="50" name="Text Box 200"/>
          <p:cNvSpPr txBox="1">
            <a:spLocks noChangeAspect="1" noChangeArrowheads="1"/>
          </p:cNvSpPr>
          <p:nvPr/>
        </p:nvSpPr>
        <p:spPr bwMode="auto">
          <a:xfrm>
            <a:off x="2438400" y="5668985"/>
            <a:ext cx="775750" cy="503215"/>
          </a:xfrm>
          <a:prstGeom prst="rect">
            <a:avLst/>
          </a:prstGeom>
          <a:noFill/>
          <a:ln w="9525">
            <a:noFill/>
            <a:miter lim="800000"/>
            <a:headEnd/>
            <a:tailEnd/>
          </a:ln>
          <a:effectLst/>
        </p:spPr>
        <p:txBody>
          <a:bodyPr lIns="18288" tIns="9144" rIns="18288" bIns="9144">
            <a:spAutoFit/>
          </a:bodyPr>
          <a:lstStyle/>
          <a:p>
            <a:pPr eaLnBrk="1" hangingPunct="1"/>
            <a:r>
              <a:rPr lang="en-US" sz="1050" b="1">
                <a:latin typeface="Calibri" pitchFamily="34" charset="0"/>
              </a:rPr>
              <a:t>HID</a:t>
            </a:r>
          </a:p>
          <a:p>
            <a:pPr eaLnBrk="1" hangingPunct="1"/>
            <a:r>
              <a:rPr lang="en-US" sz="1050" b="1">
                <a:latin typeface="Calibri" pitchFamily="34" charset="0"/>
              </a:rPr>
              <a:t>Fluorescent</a:t>
            </a:r>
          </a:p>
          <a:p>
            <a:pPr eaLnBrk="1" hangingPunct="1"/>
            <a:r>
              <a:rPr lang="en-US" sz="1050" b="1">
                <a:latin typeface="Calibri" pitchFamily="34" charset="0"/>
              </a:rPr>
              <a:t>Incandescent</a:t>
            </a:r>
          </a:p>
        </p:txBody>
      </p:sp>
      <p:sp>
        <p:nvSpPr>
          <p:cNvPr id="51" name="Text Box 201"/>
          <p:cNvSpPr txBox="1">
            <a:spLocks noChangeAspect="1" noChangeArrowheads="1"/>
          </p:cNvSpPr>
          <p:nvPr/>
        </p:nvSpPr>
        <p:spPr bwMode="auto">
          <a:xfrm>
            <a:off x="3418613" y="5668985"/>
            <a:ext cx="391387" cy="180049"/>
          </a:xfrm>
          <a:prstGeom prst="rect">
            <a:avLst/>
          </a:prstGeom>
          <a:noFill/>
          <a:ln w="9525">
            <a:noFill/>
            <a:miter lim="800000"/>
            <a:headEnd/>
            <a:tailEnd/>
          </a:ln>
          <a:effectLst/>
        </p:spPr>
        <p:txBody>
          <a:bodyPr wrap="square" lIns="18288" tIns="9144" rIns="18288" bIns="9144">
            <a:spAutoFit/>
          </a:bodyPr>
          <a:lstStyle/>
          <a:p>
            <a:pPr algn="r" eaLnBrk="1" hangingPunct="1"/>
            <a:r>
              <a:rPr lang="en-US" sz="1050" b="1" smtClean="0">
                <a:solidFill>
                  <a:srgbClr val="5F5F5F"/>
                </a:solidFill>
                <a:latin typeface="Calibri" pitchFamily="34" charset="0"/>
              </a:rPr>
              <a:t>SSL</a:t>
            </a:r>
            <a:endParaRPr lang="en-US" sz="1050" b="1">
              <a:solidFill>
                <a:srgbClr val="5F5F5F"/>
              </a:solidFill>
              <a:latin typeface="Calibri" pitchFamily="34" charset="0"/>
            </a:endParaRPr>
          </a:p>
        </p:txBody>
      </p:sp>
      <p:sp>
        <p:nvSpPr>
          <p:cNvPr id="56" name="Rectangle 211"/>
          <p:cNvSpPr>
            <a:spLocks noChangeArrowheads="1"/>
          </p:cNvSpPr>
          <p:nvPr/>
        </p:nvSpPr>
        <p:spPr bwMode="auto">
          <a:xfrm>
            <a:off x="952500" y="1279548"/>
            <a:ext cx="647700" cy="274637"/>
          </a:xfrm>
          <a:prstGeom prst="rect">
            <a:avLst/>
          </a:prstGeom>
          <a:noFill/>
          <a:ln w="12700">
            <a:noFill/>
            <a:miter lim="800000"/>
            <a:headEnd/>
            <a:tailEnd/>
          </a:ln>
          <a:effectLst/>
        </p:spPr>
        <p:txBody>
          <a:bodyPr wrap="none">
            <a:spAutoFit/>
          </a:bodyPr>
          <a:lstStyle/>
          <a:p>
            <a:r>
              <a:rPr lang="en-US" sz="1200" b="1">
                <a:latin typeface="Arial" charset="0"/>
              </a:rPr>
              <a:t>0.0072</a:t>
            </a:r>
          </a:p>
        </p:txBody>
      </p:sp>
      <p:sp>
        <p:nvSpPr>
          <p:cNvPr id="60" name="Line 212"/>
          <p:cNvSpPr>
            <a:spLocks noChangeShapeType="1"/>
          </p:cNvSpPr>
          <p:nvPr/>
        </p:nvSpPr>
        <p:spPr bwMode="auto">
          <a:xfrm flipV="1">
            <a:off x="1447800" y="1554185"/>
            <a:ext cx="0" cy="182880"/>
          </a:xfrm>
          <a:prstGeom prst="line">
            <a:avLst/>
          </a:prstGeom>
          <a:noFill/>
          <a:ln w="12700">
            <a:solidFill>
              <a:schemeClr val="tx1"/>
            </a:solidFill>
            <a:round/>
            <a:headEnd/>
            <a:tailEnd type="none" w="med" len="med"/>
          </a:ln>
          <a:effectLst/>
        </p:spPr>
        <p:txBody>
          <a:bodyPr/>
          <a:lstStyle/>
          <a:p>
            <a:endParaRPr lang="en-US"/>
          </a:p>
        </p:txBody>
      </p:sp>
      <p:sp>
        <p:nvSpPr>
          <p:cNvPr id="40" name="Rectangle 39"/>
          <p:cNvSpPr/>
          <p:nvPr/>
        </p:nvSpPr>
        <p:spPr>
          <a:xfrm>
            <a:off x="7155243" y="2306244"/>
            <a:ext cx="226344" cy="276999"/>
          </a:xfrm>
          <a:prstGeom prst="rect">
            <a:avLst/>
          </a:prstGeom>
        </p:spPr>
        <p:txBody>
          <a:bodyPr wrap="none">
            <a:spAutoFit/>
          </a:bodyPr>
          <a:lstStyle/>
          <a:p>
            <a:r>
              <a:rPr lang="en-US" sz="1200" b="1" smtClean="0">
                <a:latin typeface="Calibri" pitchFamily="34" charset="0"/>
              </a:rPr>
              <a:t>∙</a:t>
            </a:r>
            <a:endParaRPr lang="en-US" sz="1200">
              <a:latin typeface="Calibri" pitchFamily="34" charset="0"/>
            </a:endParaRPr>
          </a:p>
        </p:txBody>
      </p:sp>
      <p:sp>
        <p:nvSpPr>
          <p:cNvPr id="41" name="Rectangle 40"/>
          <p:cNvSpPr/>
          <p:nvPr/>
        </p:nvSpPr>
        <p:spPr>
          <a:xfrm>
            <a:off x="6742134" y="2306244"/>
            <a:ext cx="261610" cy="276999"/>
          </a:xfrm>
          <a:prstGeom prst="rect">
            <a:avLst/>
          </a:prstGeom>
        </p:spPr>
        <p:txBody>
          <a:bodyPr wrap="none">
            <a:spAutoFit/>
          </a:bodyPr>
          <a:lstStyle/>
          <a:p>
            <a:r>
              <a:rPr lang="en-US" sz="1200" b="1" smtClean="0">
                <a:latin typeface="Calibri" pitchFamily="34" charset="0"/>
              </a:rPr>
              <a:t>=</a:t>
            </a:r>
            <a:endParaRPr lang="en-US" sz="1200">
              <a:latin typeface="Calibri" pitchFamily="34" charset="0"/>
            </a:endParaRPr>
          </a:p>
        </p:txBody>
      </p:sp>
      <p:sp>
        <p:nvSpPr>
          <p:cNvPr id="52" name="Freeform 51"/>
          <p:cNvSpPr/>
          <p:nvPr/>
        </p:nvSpPr>
        <p:spPr bwMode="auto">
          <a:xfrm>
            <a:off x="2312450" y="1624760"/>
            <a:ext cx="2869150" cy="634790"/>
          </a:xfrm>
          <a:custGeom>
            <a:avLst/>
            <a:gdLst>
              <a:gd name="connsiteX0" fmla="*/ 0 w 2856555"/>
              <a:gd name="connsiteY0" fmla="*/ 120913 h 634790"/>
              <a:gd name="connsiteX1" fmla="*/ 0 w 2856555"/>
              <a:gd name="connsiteY1" fmla="*/ 0 h 634790"/>
              <a:gd name="connsiteX2" fmla="*/ 2856555 w 2856555"/>
              <a:gd name="connsiteY2" fmla="*/ 15114 h 634790"/>
              <a:gd name="connsiteX3" fmla="*/ 2856555 w 2856555"/>
              <a:gd name="connsiteY3" fmla="*/ 634790 h 634790"/>
            </a:gdLst>
            <a:ahLst/>
            <a:cxnLst>
              <a:cxn ang="0">
                <a:pos x="connsiteX0" y="connsiteY0"/>
              </a:cxn>
              <a:cxn ang="0">
                <a:pos x="connsiteX1" y="connsiteY1"/>
              </a:cxn>
              <a:cxn ang="0">
                <a:pos x="connsiteX2" y="connsiteY2"/>
              </a:cxn>
              <a:cxn ang="0">
                <a:pos x="connsiteX3" y="connsiteY3"/>
              </a:cxn>
            </a:cxnLst>
            <a:rect l="l" t="t" r="r" b="b"/>
            <a:pathLst>
              <a:path w="2856555" h="634790">
                <a:moveTo>
                  <a:pt x="0" y="120913"/>
                </a:moveTo>
                <a:lnTo>
                  <a:pt x="0" y="0"/>
                </a:lnTo>
                <a:lnTo>
                  <a:pt x="2856555" y="15114"/>
                </a:lnTo>
                <a:lnTo>
                  <a:pt x="2856555" y="634790"/>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p:nvPr/>
        </p:nvSpPr>
        <p:spPr bwMode="auto">
          <a:xfrm>
            <a:off x="1828800" y="1501329"/>
            <a:ext cx="4724400" cy="762000"/>
          </a:xfrm>
          <a:custGeom>
            <a:avLst/>
            <a:gdLst>
              <a:gd name="connsiteX0" fmla="*/ 0 w 2856555"/>
              <a:gd name="connsiteY0" fmla="*/ 120913 h 634790"/>
              <a:gd name="connsiteX1" fmla="*/ 0 w 2856555"/>
              <a:gd name="connsiteY1" fmla="*/ 0 h 634790"/>
              <a:gd name="connsiteX2" fmla="*/ 2856555 w 2856555"/>
              <a:gd name="connsiteY2" fmla="*/ 15114 h 634790"/>
              <a:gd name="connsiteX3" fmla="*/ 2856555 w 2856555"/>
              <a:gd name="connsiteY3" fmla="*/ 634790 h 634790"/>
            </a:gdLst>
            <a:ahLst/>
            <a:cxnLst>
              <a:cxn ang="0">
                <a:pos x="connsiteX0" y="connsiteY0"/>
              </a:cxn>
              <a:cxn ang="0">
                <a:pos x="connsiteX1" y="connsiteY1"/>
              </a:cxn>
              <a:cxn ang="0">
                <a:pos x="connsiteX2" y="connsiteY2"/>
              </a:cxn>
              <a:cxn ang="0">
                <a:pos x="connsiteX3" y="connsiteY3"/>
              </a:cxn>
            </a:cxnLst>
            <a:rect l="l" t="t" r="r" b="b"/>
            <a:pathLst>
              <a:path w="2856555" h="634790">
                <a:moveTo>
                  <a:pt x="0" y="120913"/>
                </a:moveTo>
                <a:lnTo>
                  <a:pt x="0" y="0"/>
                </a:lnTo>
                <a:lnTo>
                  <a:pt x="2856555" y="15114"/>
                </a:lnTo>
                <a:lnTo>
                  <a:pt x="2856555" y="634790"/>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Rectangle 36"/>
          <p:cNvSpPr>
            <a:spLocks noChangeArrowheads="1"/>
          </p:cNvSpPr>
          <p:nvPr/>
        </p:nvSpPr>
        <p:spPr bwMode="auto">
          <a:xfrm>
            <a:off x="1752600" y="5024735"/>
            <a:ext cx="2209800" cy="461665"/>
          </a:xfrm>
          <a:prstGeom prst="rect">
            <a:avLst/>
          </a:prstGeom>
          <a:noFill/>
          <a:ln w="12700">
            <a:noFill/>
            <a:miter lim="800000"/>
            <a:headEnd/>
            <a:tailEnd/>
          </a:ln>
        </p:spPr>
        <p:txBody>
          <a:bodyPr wrap="square">
            <a:spAutoFit/>
          </a:bodyPr>
          <a:lstStyle/>
          <a:p>
            <a:pPr algn="r"/>
            <a:r>
              <a:rPr lang="en-US" sz="800" b="1" smtClean="0">
                <a:solidFill>
                  <a:schemeClr val="tx1">
                    <a:lumMod val="75000"/>
                    <a:lumOff val="25000"/>
                  </a:schemeClr>
                </a:solidFill>
                <a:latin typeface="Calibri" pitchFamily="34" charset="0"/>
              </a:rPr>
              <a:t>After JY Tsao, HD Saunders, JR Creighton, ME Coltrin, JA Simmons, “SSL: An Energy Economics Perspective,” J Physics D (submitted).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6" name="AutoShape 8"/>
          <p:cNvSpPr>
            <a:spLocks noChangeArrowheads="1"/>
          </p:cNvSpPr>
          <p:nvPr/>
        </p:nvSpPr>
        <p:spPr bwMode="auto">
          <a:xfrm>
            <a:off x="6934201" y="1936262"/>
            <a:ext cx="1361407" cy="654538"/>
          </a:xfrm>
          <a:prstGeom prst="cube">
            <a:avLst>
              <a:gd name="adj" fmla="val 78217"/>
            </a:avLst>
          </a:prstGeom>
          <a:solidFill>
            <a:schemeClr val="folHlink"/>
          </a:solidFill>
          <a:ln w="12700">
            <a:solidFill>
              <a:schemeClr val="tx1"/>
            </a:solidFill>
            <a:miter lim="800000"/>
            <a:headEnd/>
            <a:tailEnd/>
          </a:ln>
          <a:effectLst/>
        </p:spPr>
        <p:txBody>
          <a:bodyPr wrap="none" anchor="ctr"/>
          <a:lstStyle/>
          <a:p>
            <a:endParaRPr lang="en-US" i="1"/>
          </a:p>
        </p:txBody>
      </p:sp>
      <p:sp>
        <p:nvSpPr>
          <p:cNvPr id="432138" name="AutoShape 10"/>
          <p:cNvSpPr>
            <a:spLocks noChangeArrowheads="1"/>
          </p:cNvSpPr>
          <p:nvPr/>
        </p:nvSpPr>
        <p:spPr bwMode="auto">
          <a:xfrm rot="16200000">
            <a:off x="8387220" y="1593697"/>
            <a:ext cx="519718" cy="536642"/>
          </a:xfrm>
          <a:prstGeom prst="upArrow">
            <a:avLst>
              <a:gd name="adj1" fmla="val 50000"/>
              <a:gd name="adj2" fmla="val 25000"/>
            </a:avLst>
          </a:prstGeom>
          <a:solidFill>
            <a:srgbClr val="3399FF">
              <a:alpha val="50000"/>
            </a:srgbClr>
          </a:solidFill>
          <a:ln w="12700">
            <a:solidFill>
              <a:srgbClr val="5F5F5F"/>
            </a:solidFill>
            <a:miter lim="800000"/>
            <a:headEnd/>
            <a:tailEnd/>
          </a:ln>
          <a:effectLst/>
        </p:spPr>
        <p:txBody>
          <a:bodyPr wrap="none" anchor="ctr"/>
          <a:lstStyle/>
          <a:p>
            <a:endParaRPr lang="en-US" i="1"/>
          </a:p>
        </p:txBody>
      </p:sp>
      <p:sp>
        <p:nvSpPr>
          <p:cNvPr id="432150" name="Text Box 22"/>
          <p:cNvSpPr txBox="1">
            <a:spLocks noChangeArrowheads="1"/>
          </p:cNvSpPr>
          <p:nvPr/>
        </p:nvSpPr>
        <p:spPr bwMode="auto">
          <a:xfrm>
            <a:off x="8382000" y="1727284"/>
            <a:ext cx="567784" cy="253916"/>
          </a:xfrm>
          <a:prstGeom prst="rect">
            <a:avLst/>
          </a:prstGeom>
          <a:noFill/>
          <a:ln w="12700">
            <a:noFill/>
            <a:miter lim="800000"/>
            <a:headEnd/>
            <a:tailEnd/>
          </a:ln>
          <a:effectLst/>
        </p:spPr>
        <p:txBody>
          <a:bodyPr wrap="none">
            <a:spAutoFit/>
          </a:bodyPr>
          <a:lstStyle/>
          <a:p>
            <a:r>
              <a:rPr lang="en-US" sz="1050" i="1" baseline="0" smtClean="0">
                <a:latin typeface="Arial" charset="0"/>
              </a:rPr>
              <a:t>Power</a:t>
            </a:r>
            <a:endParaRPr lang="en-US" sz="1050" i="1" baseline="0">
              <a:latin typeface="Arial" charset="0"/>
            </a:endParaRPr>
          </a:p>
        </p:txBody>
      </p:sp>
      <p:grpSp>
        <p:nvGrpSpPr>
          <p:cNvPr id="4" name="Group 35"/>
          <p:cNvGrpSpPr/>
          <p:nvPr/>
        </p:nvGrpSpPr>
        <p:grpSpPr>
          <a:xfrm>
            <a:off x="7590818" y="2039815"/>
            <a:ext cx="1400782" cy="302847"/>
            <a:chOff x="2451509" y="3133725"/>
            <a:chExt cx="1529941" cy="246063"/>
          </a:xfrm>
        </p:grpSpPr>
        <p:sp>
          <p:nvSpPr>
            <p:cNvPr id="432141" name="Line 13"/>
            <p:cNvSpPr>
              <a:spLocks noChangeShapeType="1"/>
            </p:cNvSpPr>
            <p:nvPr/>
          </p:nvSpPr>
          <p:spPr bwMode="auto">
            <a:xfrm>
              <a:off x="2529133" y="3154363"/>
              <a:ext cx="1201918" cy="0"/>
            </a:xfrm>
            <a:prstGeom prst="line">
              <a:avLst/>
            </a:prstGeom>
            <a:noFill/>
            <a:ln w="12700">
              <a:solidFill>
                <a:schemeClr val="tx1"/>
              </a:solidFill>
              <a:round/>
              <a:headEnd/>
              <a:tailEnd/>
            </a:ln>
            <a:effectLst/>
          </p:spPr>
          <p:txBody>
            <a:bodyPr/>
            <a:lstStyle/>
            <a:p>
              <a:endParaRPr lang="en-US" i="1"/>
            </a:p>
          </p:txBody>
        </p:sp>
        <p:sp>
          <p:nvSpPr>
            <p:cNvPr id="432142" name="Line 14"/>
            <p:cNvSpPr>
              <a:spLocks noChangeShapeType="1"/>
            </p:cNvSpPr>
            <p:nvPr/>
          </p:nvSpPr>
          <p:spPr bwMode="auto">
            <a:xfrm>
              <a:off x="3140108" y="3362325"/>
              <a:ext cx="590943" cy="0"/>
            </a:xfrm>
            <a:prstGeom prst="line">
              <a:avLst/>
            </a:prstGeom>
            <a:noFill/>
            <a:ln w="12700">
              <a:solidFill>
                <a:schemeClr val="tx1"/>
              </a:solidFill>
              <a:round/>
              <a:headEnd/>
              <a:tailEnd/>
            </a:ln>
            <a:effectLst/>
          </p:spPr>
          <p:txBody>
            <a:bodyPr/>
            <a:lstStyle/>
            <a:p>
              <a:endParaRPr lang="en-US" i="1"/>
            </a:p>
          </p:txBody>
        </p:sp>
        <p:sp>
          <p:nvSpPr>
            <p:cNvPr id="432143" name="Oval 15"/>
            <p:cNvSpPr>
              <a:spLocks noChangeAspect="1" noChangeArrowheads="1"/>
            </p:cNvSpPr>
            <p:nvPr/>
          </p:nvSpPr>
          <p:spPr bwMode="auto">
            <a:xfrm>
              <a:off x="2451509" y="3133725"/>
              <a:ext cx="67608" cy="36513"/>
            </a:xfrm>
            <a:prstGeom prst="ellipse">
              <a:avLst/>
            </a:prstGeom>
            <a:solidFill>
              <a:srgbClr val="5F5F5F"/>
            </a:solidFill>
            <a:ln w="12700">
              <a:solidFill>
                <a:srgbClr val="969696"/>
              </a:solidFill>
              <a:round/>
              <a:headEnd/>
              <a:tailEnd/>
            </a:ln>
            <a:effectLst/>
          </p:spPr>
          <p:txBody>
            <a:bodyPr wrap="none" anchor="ctr"/>
            <a:lstStyle/>
            <a:p>
              <a:endParaRPr lang="en-US" i="1"/>
            </a:p>
          </p:txBody>
        </p:sp>
        <p:sp>
          <p:nvSpPr>
            <p:cNvPr id="432144" name="Line 16"/>
            <p:cNvSpPr>
              <a:spLocks noChangeShapeType="1"/>
            </p:cNvSpPr>
            <p:nvPr/>
          </p:nvSpPr>
          <p:spPr bwMode="auto">
            <a:xfrm>
              <a:off x="3518211" y="3206750"/>
              <a:ext cx="463239" cy="0"/>
            </a:xfrm>
            <a:prstGeom prst="line">
              <a:avLst/>
            </a:prstGeom>
            <a:noFill/>
            <a:ln w="12700">
              <a:solidFill>
                <a:schemeClr val="tx1"/>
              </a:solidFill>
              <a:round/>
              <a:headEnd/>
              <a:tailEnd/>
            </a:ln>
            <a:effectLst/>
          </p:spPr>
          <p:txBody>
            <a:bodyPr/>
            <a:lstStyle/>
            <a:p>
              <a:endParaRPr lang="en-US" i="1"/>
            </a:p>
          </p:txBody>
        </p:sp>
        <p:sp>
          <p:nvSpPr>
            <p:cNvPr id="432145" name="Line 17"/>
            <p:cNvSpPr>
              <a:spLocks noChangeShapeType="1"/>
            </p:cNvSpPr>
            <p:nvPr/>
          </p:nvSpPr>
          <p:spPr bwMode="auto">
            <a:xfrm>
              <a:off x="3518211" y="3251200"/>
              <a:ext cx="463239" cy="0"/>
            </a:xfrm>
            <a:prstGeom prst="line">
              <a:avLst/>
            </a:prstGeom>
            <a:noFill/>
            <a:ln w="12700">
              <a:solidFill>
                <a:schemeClr val="tx1"/>
              </a:solidFill>
              <a:round/>
              <a:headEnd/>
              <a:tailEnd/>
            </a:ln>
            <a:effectLst/>
          </p:spPr>
          <p:txBody>
            <a:bodyPr/>
            <a:lstStyle/>
            <a:p>
              <a:endParaRPr lang="en-US" i="1"/>
            </a:p>
          </p:txBody>
        </p:sp>
        <p:sp>
          <p:nvSpPr>
            <p:cNvPr id="432146" name="Line 18"/>
            <p:cNvSpPr>
              <a:spLocks noChangeShapeType="1"/>
            </p:cNvSpPr>
            <p:nvPr/>
          </p:nvSpPr>
          <p:spPr bwMode="auto">
            <a:xfrm>
              <a:off x="3625883" y="3278188"/>
              <a:ext cx="185296" cy="0"/>
            </a:xfrm>
            <a:prstGeom prst="line">
              <a:avLst/>
            </a:prstGeom>
            <a:noFill/>
            <a:ln w="12700">
              <a:solidFill>
                <a:schemeClr val="tx1"/>
              </a:solidFill>
              <a:round/>
              <a:headEnd/>
              <a:tailEnd/>
            </a:ln>
            <a:effectLst/>
          </p:spPr>
          <p:txBody>
            <a:bodyPr/>
            <a:lstStyle/>
            <a:p>
              <a:endParaRPr lang="en-US" i="1"/>
            </a:p>
          </p:txBody>
        </p:sp>
        <p:sp>
          <p:nvSpPr>
            <p:cNvPr id="432147" name="Line 19"/>
            <p:cNvSpPr>
              <a:spLocks noChangeShapeType="1"/>
            </p:cNvSpPr>
            <p:nvPr/>
          </p:nvSpPr>
          <p:spPr bwMode="auto">
            <a:xfrm>
              <a:off x="3620875" y="3228975"/>
              <a:ext cx="187800" cy="0"/>
            </a:xfrm>
            <a:prstGeom prst="line">
              <a:avLst/>
            </a:prstGeom>
            <a:noFill/>
            <a:ln w="12700">
              <a:solidFill>
                <a:schemeClr val="tx1"/>
              </a:solidFill>
              <a:round/>
              <a:headEnd/>
              <a:tailEnd/>
            </a:ln>
            <a:effectLst/>
          </p:spPr>
          <p:txBody>
            <a:bodyPr/>
            <a:lstStyle/>
            <a:p>
              <a:endParaRPr lang="en-US" i="1"/>
            </a:p>
          </p:txBody>
        </p:sp>
        <p:sp>
          <p:nvSpPr>
            <p:cNvPr id="432148" name="Line 20"/>
            <p:cNvSpPr>
              <a:spLocks noChangeShapeType="1"/>
            </p:cNvSpPr>
            <p:nvPr/>
          </p:nvSpPr>
          <p:spPr bwMode="auto">
            <a:xfrm flipV="1">
              <a:off x="3731051" y="3309938"/>
              <a:ext cx="0" cy="52388"/>
            </a:xfrm>
            <a:prstGeom prst="line">
              <a:avLst/>
            </a:prstGeom>
            <a:noFill/>
            <a:ln w="12700">
              <a:solidFill>
                <a:schemeClr val="tx1"/>
              </a:solidFill>
              <a:round/>
              <a:headEnd/>
              <a:tailEnd/>
            </a:ln>
            <a:effectLst/>
          </p:spPr>
          <p:txBody>
            <a:bodyPr/>
            <a:lstStyle/>
            <a:p>
              <a:endParaRPr lang="en-US" i="1"/>
            </a:p>
          </p:txBody>
        </p:sp>
        <p:sp>
          <p:nvSpPr>
            <p:cNvPr id="432149" name="Line 21"/>
            <p:cNvSpPr>
              <a:spLocks noChangeShapeType="1"/>
            </p:cNvSpPr>
            <p:nvPr/>
          </p:nvSpPr>
          <p:spPr bwMode="auto">
            <a:xfrm flipV="1">
              <a:off x="3716027" y="3146425"/>
              <a:ext cx="0" cy="52388"/>
            </a:xfrm>
            <a:prstGeom prst="line">
              <a:avLst/>
            </a:prstGeom>
            <a:noFill/>
            <a:ln w="12700">
              <a:solidFill>
                <a:schemeClr val="tx1"/>
              </a:solidFill>
              <a:round/>
              <a:headEnd/>
              <a:tailEnd/>
            </a:ln>
            <a:effectLst/>
          </p:spPr>
          <p:txBody>
            <a:bodyPr/>
            <a:lstStyle/>
            <a:p>
              <a:endParaRPr lang="en-US" i="1"/>
            </a:p>
          </p:txBody>
        </p:sp>
        <p:sp>
          <p:nvSpPr>
            <p:cNvPr id="432153" name="Oval 25"/>
            <p:cNvSpPr>
              <a:spLocks noChangeAspect="1" noChangeArrowheads="1"/>
            </p:cNvSpPr>
            <p:nvPr/>
          </p:nvSpPr>
          <p:spPr bwMode="auto">
            <a:xfrm>
              <a:off x="3082516" y="3343275"/>
              <a:ext cx="67608" cy="36513"/>
            </a:xfrm>
            <a:prstGeom prst="ellipse">
              <a:avLst/>
            </a:prstGeom>
            <a:solidFill>
              <a:srgbClr val="5F5F5F"/>
            </a:solidFill>
            <a:ln w="12700">
              <a:solidFill>
                <a:srgbClr val="969696"/>
              </a:solidFill>
              <a:round/>
              <a:headEnd/>
              <a:tailEnd/>
            </a:ln>
            <a:effectLst/>
          </p:spPr>
          <p:txBody>
            <a:bodyPr wrap="none" anchor="ctr"/>
            <a:lstStyle/>
            <a:p>
              <a:endParaRPr lang="en-US" i="1"/>
            </a:p>
          </p:txBody>
        </p:sp>
      </p:grpSp>
      <p:sp>
        <p:nvSpPr>
          <p:cNvPr id="432154" name="AutoShape 26"/>
          <p:cNvSpPr>
            <a:spLocks noChangeArrowheads="1"/>
          </p:cNvSpPr>
          <p:nvPr/>
        </p:nvSpPr>
        <p:spPr bwMode="auto">
          <a:xfrm>
            <a:off x="7414099" y="1371600"/>
            <a:ext cx="967901" cy="373185"/>
          </a:xfrm>
          <a:prstGeom prst="upArrow">
            <a:avLst>
              <a:gd name="adj1" fmla="val 88800"/>
              <a:gd name="adj2" fmla="val 45171"/>
            </a:avLst>
          </a:prstGeom>
          <a:solidFill>
            <a:schemeClr val="accent1"/>
          </a:solidFill>
          <a:ln w="12700">
            <a:solidFill>
              <a:srgbClr val="5F5F5F"/>
            </a:solidFill>
            <a:miter lim="800000"/>
            <a:headEnd/>
            <a:tailEnd/>
          </a:ln>
          <a:effectLst/>
        </p:spPr>
        <p:txBody>
          <a:bodyPr wrap="none" anchor="ctr"/>
          <a:lstStyle/>
          <a:p>
            <a:endParaRPr lang="en-US" i="1"/>
          </a:p>
        </p:txBody>
      </p:sp>
      <p:sp>
        <p:nvSpPr>
          <p:cNvPr id="432155" name="Text Box 27"/>
          <p:cNvSpPr txBox="1">
            <a:spLocks noChangeArrowheads="1"/>
          </p:cNvSpPr>
          <p:nvPr/>
        </p:nvSpPr>
        <p:spPr bwMode="auto">
          <a:xfrm>
            <a:off x="7639144" y="1390202"/>
            <a:ext cx="478016" cy="253916"/>
          </a:xfrm>
          <a:prstGeom prst="rect">
            <a:avLst/>
          </a:prstGeom>
          <a:noFill/>
          <a:ln w="12700">
            <a:noFill/>
            <a:miter lim="800000"/>
            <a:headEnd/>
            <a:tailEnd/>
          </a:ln>
          <a:effectLst/>
        </p:spPr>
        <p:txBody>
          <a:bodyPr wrap="none">
            <a:spAutoFit/>
          </a:bodyPr>
          <a:lstStyle/>
          <a:p>
            <a:r>
              <a:rPr lang="en-US" sz="1050" i="1" baseline="0" smtClean="0">
                <a:latin typeface="Arial" charset="0"/>
              </a:rPr>
              <a:t>Light</a:t>
            </a:r>
            <a:endParaRPr lang="en-US" sz="1050" i="1" baseline="0">
              <a:latin typeface="Arial" charset="0"/>
            </a:endParaRPr>
          </a:p>
        </p:txBody>
      </p:sp>
      <p:sp>
        <p:nvSpPr>
          <p:cNvPr id="432157" name="Rectangle 29"/>
          <p:cNvSpPr>
            <a:spLocks noGrp="1" noChangeArrowheads="1"/>
          </p:cNvSpPr>
          <p:nvPr>
            <p:ph type="title"/>
          </p:nvPr>
        </p:nvSpPr>
        <p:spPr>
          <a:xfrm>
            <a:off x="304800" y="304800"/>
            <a:ext cx="8686800" cy="1219200"/>
          </a:xfrm>
        </p:spPr>
        <p:txBody>
          <a:bodyPr/>
          <a:lstStyle/>
          <a:p>
            <a:r>
              <a:rPr lang="en-US" smtClean="0"/>
              <a:t>Chip area needed to light the world</a:t>
            </a:r>
            <a:endParaRPr lang="en-US"/>
          </a:p>
        </p:txBody>
      </p:sp>
      <p:sp>
        <p:nvSpPr>
          <p:cNvPr id="962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63" name="Object 3"/>
          <p:cNvGraphicFramePr>
            <a:graphicFrameLocks noChangeAspect="1"/>
          </p:cNvGraphicFramePr>
          <p:nvPr/>
        </p:nvGraphicFramePr>
        <p:xfrm>
          <a:off x="1981200" y="1730375"/>
          <a:ext cx="4826000" cy="631825"/>
        </p:xfrm>
        <a:graphic>
          <a:graphicData uri="http://schemas.openxmlformats.org/presentationml/2006/ole">
            <p:oleObj spid="_x0000_s1044482" name="Equation" r:id="rId4" imgW="3162240" imgH="419040" progId="Equation.3">
              <p:embed/>
            </p:oleObj>
          </a:graphicData>
        </a:graphic>
      </p:graphicFrame>
      <p:sp>
        <p:nvSpPr>
          <p:cNvPr id="962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5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67" name="Object 7"/>
          <p:cNvGraphicFramePr>
            <a:graphicFrameLocks noChangeAspect="1"/>
          </p:cNvGraphicFramePr>
          <p:nvPr/>
        </p:nvGraphicFramePr>
        <p:xfrm>
          <a:off x="1143000" y="4365092"/>
          <a:ext cx="1398588" cy="630238"/>
        </p:xfrm>
        <a:graphic>
          <a:graphicData uri="http://schemas.openxmlformats.org/presentationml/2006/ole">
            <p:oleObj spid="_x0000_s1044483" name="Equation" r:id="rId5" imgW="965160" imgH="419040" progId="Equation.3">
              <p:embed/>
            </p:oleObj>
          </a:graphicData>
        </a:graphic>
      </p:graphicFrame>
      <p:sp>
        <p:nvSpPr>
          <p:cNvPr id="9625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69" name="Object 9"/>
          <p:cNvGraphicFramePr>
            <a:graphicFrameLocks noChangeAspect="1"/>
          </p:cNvGraphicFramePr>
          <p:nvPr/>
        </p:nvGraphicFramePr>
        <p:xfrm>
          <a:off x="4492625" y="4361917"/>
          <a:ext cx="1069975" cy="593725"/>
        </p:xfrm>
        <a:graphic>
          <a:graphicData uri="http://schemas.openxmlformats.org/presentationml/2006/ole">
            <p:oleObj spid="_x0000_s1044484" name="Equation" r:id="rId6" imgW="711000" imgH="393480" progId="Equation.3">
              <p:embed/>
            </p:oleObj>
          </a:graphicData>
        </a:graphic>
      </p:graphicFrame>
      <p:sp>
        <p:nvSpPr>
          <p:cNvPr id="9625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 name="TextBox 46"/>
          <p:cNvSpPr txBox="1"/>
          <p:nvPr/>
        </p:nvSpPr>
        <p:spPr>
          <a:xfrm>
            <a:off x="4495800" y="1351002"/>
            <a:ext cx="685800" cy="646331"/>
          </a:xfrm>
          <a:prstGeom prst="rect">
            <a:avLst/>
          </a:prstGeom>
          <a:noFill/>
        </p:spPr>
        <p:txBody>
          <a:bodyPr wrap="square" rtlCol="0">
            <a:spAutoFit/>
          </a:bodyPr>
          <a:lstStyle/>
          <a:p>
            <a:pPr algn="r"/>
            <a:r>
              <a:rPr lang="en-US" sz="1200" b="1" smtClean="0">
                <a:solidFill>
                  <a:srgbClr val="C00000"/>
                </a:solidFill>
                <a:latin typeface="Calibri" pitchFamily="34" charset="0"/>
              </a:rPr>
              <a:t>Input power density</a:t>
            </a:r>
          </a:p>
        </p:txBody>
      </p:sp>
      <p:sp>
        <p:nvSpPr>
          <p:cNvPr id="48" name="TextBox 47"/>
          <p:cNvSpPr txBox="1"/>
          <p:nvPr/>
        </p:nvSpPr>
        <p:spPr>
          <a:xfrm>
            <a:off x="5562600" y="2133600"/>
            <a:ext cx="602043" cy="461665"/>
          </a:xfrm>
          <a:prstGeom prst="rect">
            <a:avLst/>
          </a:prstGeom>
          <a:noFill/>
        </p:spPr>
        <p:txBody>
          <a:bodyPr wrap="square" rtlCol="0">
            <a:spAutoFit/>
          </a:bodyPr>
          <a:lstStyle/>
          <a:p>
            <a:r>
              <a:rPr lang="en-US" sz="1200" b="1" smtClean="0">
                <a:solidFill>
                  <a:srgbClr val="C00000"/>
                </a:solidFill>
                <a:latin typeface="Calibri" pitchFamily="34" charset="0"/>
              </a:rPr>
              <a:t>Duty cycle</a:t>
            </a:r>
            <a:endParaRPr lang="en-US" sz="1200" b="1" baseline="30000">
              <a:solidFill>
                <a:srgbClr val="C00000"/>
              </a:solidFill>
              <a:latin typeface="Calibri" pitchFamily="34" charset="0"/>
            </a:endParaRPr>
          </a:p>
        </p:txBody>
      </p:sp>
      <p:sp>
        <p:nvSpPr>
          <p:cNvPr id="49" name="TextBox 48"/>
          <p:cNvSpPr txBox="1"/>
          <p:nvPr/>
        </p:nvSpPr>
        <p:spPr>
          <a:xfrm>
            <a:off x="5326443" y="1334869"/>
            <a:ext cx="845757" cy="646331"/>
          </a:xfrm>
          <a:prstGeom prst="rect">
            <a:avLst/>
          </a:prstGeom>
          <a:noFill/>
        </p:spPr>
        <p:txBody>
          <a:bodyPr wrap="square" rtlCol="0">
            <a:spAutoFit/>
          </a:bodyPr>
          <a:lstStyle/>
          <a:p>
            <a:r>
              <a:rPr lang="en-US" sz="1200" b="1" smtClean="0">
                <a:solidFill>
                  <a:srgbClr val="C00000"/>
                </a:solidFill>
                <a:latin typeface="Calibri" pitchFamily="34" charset="0"/>
              </a:rPr>
              <a:t>Luminous efficacy</a:t>
            </a:r>
          </a:p>
          <a:p>
            <a:r>
              <a:rPr lang="en-US" sz="1200" b="1" smtClean="0">
                <a:solidFill>
                  <a:srgbClr val="C00000"/>
                </a:solidFill>
                <a:latin typeface="Calibri" pitchFamily="34" charset="0"/>
              </a:rPr>
              <a:t>lm/W</a:t>
            </a:r>
          </a:p>
        </p:txBody>
      </p:sp>
      <p:sp>
        <p:nvSpPr>
          <p:cNvPr id="50" name="TextBox 49"/>
          <p:cNvSpPr txBox="1"/>
          <p:nvPr/>
        </p:nvSpPr>
        <p:spPr>
          <a:xfrm>
            <a:off x="4953000" y="2114490"/>
            <a:ext cx="540957" cy="276999"/>
          </a:xfrm>
          <a:prstGeom prst="rect">
            <a:avLst/>
          </a:prstGeom>
          <a:noFill/>
        </p:spPr>
        <p:txBody>
          <a:bodyPr wrap="square" rtlCol="0">
            <a:spAutoFit/>
          </a:bodyPr>
          <a:lstStyle/>
          <a:p>
            <a:r>
              <a:rPr lang="en-US" sz="1200" b="1" smtClean="0">
                <a:solidFill>
                  <a:srgbClr val="C00000"/>
                </a:solidFill>
                <a:latin typeface="Calibri" pitchFamily="34" charset="0"/>
              </a:rPr>
              <a:t>Area</a:t>
            </a:r>
            <a:endParaRPr lang="en-US" sz="1200" b="1" baseline="30000">
              <a:solidFill>
                <a:srgbClr val="C00000"/>
              </a:solidFill>
              <a:latin typeface="Calibri" pitchFamily="34" charset="0"/>
            </a:endParaRPr>
          </a:p>
        </p:txBody>
      </p:sp>
      <p:sp>
        <p:nvSpPr>
          <p:cNvPr id="52" name="TextBox 51"/>
          <p:cNvSpPr txBox="1"/>
          <p:nvPr/>
        </p:nvSpPr>
        <p:spPr>
          <a:xfrm>
            <a:off x="3588956" y="2286000"/>
            <a:ext cx="830643" cy="461665"/>
          </a:xfrm>
          <a:prstGeom prst="rect">
            <a:avLst/>
          </a:prstGeom>
          <a:noFill/>
        </p:spPr>
        <p:txBody>
          <a:bodyPr wrap="square" rtlCol="0">
            <a:spAutoFit/>
          </a:bodyPr>
          <a:lstStyle/>
          <a:p>
            <a:r>
              <a:rPr lang="en-US" sz="1200" b="1" smtClean="0">
                <a:solidFill>
                  <a:srgbClr val="C00000"/>
                </a:solidFill>
                <a:latin typeface="Calibri" pitchFamily="34" charset="0"/>
              </a:rPr>
              <a:t>Luminous efficacy</a:t>
            </a:r>
            <a:endParaRPr lang="en-US" sz="1200" b="1" baseline="30000">
              <a:solidFill>
                <a:srgbClr val="C00000"/>
              </a:solidFill>
              <a:latin typeface="Calibri" pitchFamily="34" charset="0"/>
            </a:endParaRPr>
          </a:p>
        </p:txBody>
      </p:sp>
      <p:sp>
        <p:nvSpPr>
          <p:cNvPr id="54" name="TextBox 53"/>
          <p:cNvSpPr txBox="1"/>
          <p:nvPr/>
        </p:nvSpPr>
        <p:spPr>
          <a:xfrm>
            <a:off x="2971800" y="2301114"/>
            <a:ext cx="731772" cy="461665"/>
          </a:xfrm>
          <a:prstGeom prst="rect">
            <a:avLst/>
          </a:prstGeom>
          <a:noFill/>
        </p:spPr>
        <p:txBody>
          <a:bodyPr wrap="square" rtlCol="0">
            <a:spAutoFit/>
          </a:bodyPr>
          <a:lstStyle/>
          <a:p>
            <a:r>
              <a:rPr lang="en-US" sz="1200" b="1" smtClean="0">
                <a:solidFill>
                  <a:srgbClr val="C00000"/>
                </a:solidFill>
                <a:latin typeface="Calibri" pitchFamily="34" charset="0"/>
              </a:rPr>
              <a:t>Cost of energy</a:t>
            </a:r>
            <a:endParaRPr lang="en-US" sz="1200" b="1" baseline="30000">
              <a:solidFill>
                <a:srgbClr val="C00000"/>
              </a:solidFill>
              <a:latin typeface="Calibri" pitchFamily="34" charset="0"/>
            </a:endParaRPr>
          </a:p>
        </p:txBody>
      </p:sp>
      <p:sp>
        <p:nvSpPr>
          <p:cNvPr id="55" name="TextBox 54"/>
          <p:cNvSpPr txBox="1"/>
          <p:nvPr/>
        </p:nvSpPr>
        <p:spPr>
          <a:xfrm>
            <a:off x="2819400" y="1506379"/>
            <a:ext cx="693357" cy="276999"/>
          </a:xfrm>
          <a:prstGeom prst="rect">
            <a:avLst/>
          </a:prstGeom>
          <a:noFill/>
        </p:spPr>
        <p:txBody>
          <a:bodyPr wrap="square" rtlCol="0">
            <a:spAutoFit/>
          </a:bodyPr>
          <a:lstStyle/>
          <a:p>
            <a:r>
              <a:rPr lang="en-US" sz="1200" b="1" smtClean="0">
                <a:solidFill>
                  <a:srgbClr val="C00000"/>
                </a:solidFill>
                <a:latin typeface="Calibri" pitchFamily="34" charset="0"/>
              </a:rPr>
              <a:t>0.0072</a:t>
            </a:r>
            <a:endParaRPr lang="en-US" sz="1200" b="1" baseline="30000">
              <a:solidFill>
                <a:srgbClr val="C00000"/>
              </a:solidFill>
              <a:latin typeface="Calibri" pitchFamily="34" charset="0"/>
            </a:endParaRPr>
          </a:p>
        </p:txBody>
      </p:sp>
      <p:sp>
        <p:nvSpPr>
          <p:cNvPr id="56" name="TextBox 55"/>
          <p:cNvSpPr txBox="1"/>
          <p:nvPr/>
        </p:nvSpPr>
        <p:spPr>
          <a:xfrm>
            <a:off x="5257800" y="3932872"/>
            <a:ext cx="533400" cy="461665"/>
          </a:xfrm>
          <a:prstGeom prst="rect">
            <a:avLst/>
          </a:prstGeom>
          <a:noFill/>
        </p:spPr>
        <p:txBody>
          <a:bodyPr wrap="square" rtlCol="0">
            <a:spAutoFit/>
          </a:bodyPr>
          <a:lstStyle/>
          <a:p>
            <a:r>
              <a:rPr lang="en-US" sz="1200" b="1" smtClean="0">
                <a:solidFill>
                  <a:srgbClr val="C00000"/>
                </a:solidFill>
                <a:latin typeface="Calibri" pitchFamily="34" charset="0"/>
              </a:rPr>
              <a:t>Yield</a:t>
            </a:r>
          </a:p>
          <a:p>
            <a:r>
              <a:rPr lang="en-US" sz="1200" b="1" smtClean="0">
                <a:solidFill>
                  <a:srgbClr val="C00000"/>
                </a:solidFill>
                <a:latin typeface="Calibri" pitchFamily="34" charset="0"/>
              </a:rPr>
              <a:t>3/4</a:t>
            </a:r>
          </a:p>
        </p:txBody>
      </p:sp>
      <p:sp>
        <p:nvSpPr>
          <p:cNvPr id="57" name="TextBox 56"/>
          <p:cNvSpPr txBox="1"/>
          <p:nvPr/>
        </p:nvSpPr>
        <p:spPr>
          <a:xfrm>
            <a:off x="4655757" y="4893244"/>
            <a:ext cx="609600" cy="461665"/>
          </a:xfrm>
          <a:prstGeom prst="rect">
            <a:avLst/>
          </a:prstGeom>
          <a:noFill/>
        </p:spPr>
        <p:txBody>
          <a:bodyPr wrap="square" rtlCol="0">
            <a:spAutoFit/>
          </a:bodyPr>
          <a:lstStyle/>
          <a:p>
            <a:pPr algn="r"/>
            <a:r>
              <a:rPr lang="en-US" sz="1200" b="1" smtClean="0">
                <a:solidFill>
                  <a:srgbClr val="C00000"/>
                </a:solidFill>
                <a:latin typeface="Calibri" pitchFamily="34" charset="0"/>
              </a:rPr>
              <a:t>Life</a:t>
            </a:r>
          </a:p>
          <a:p>
            <a:pPr algn="r"/>
            <a:r>
              <a:rPr lang="en-US" sz="1200" b="1" smtClean="0">
                <a:solidFill>
                  <a:srgbClr val="C00000"/>
                </a:solidFill>
                <a:latin typeface="Calibri" pitchFamily="34" charset="0"/>
              </a:rPr>
              <a:t>25 khr</a:t>
            </a:r>
          </a:p>
        </p:txBody>
      </p:sp>
      <p:sp>
        <p:nvSpPr>
          <p:cNvPr id="44" name="TextBox 43"/>
          <p:cNvSpPr txBox="1"/>
          <p:nvPr/>
        </p:nvSpPr>
        <p:spPr>
          <a:xfrm>
            <a:off x="1905000" y="3828517"/>
            <a:ext cx="762000" cy="461665"/>
          </a:xfrm>
          <a:prstGeom prst="rect">
            <a:avLst/>
          </a:prstGeom>
          <a:noFill/>
        </p:spPr>
        <p:txBody>
          <a:bodyPr wrap="square" rtlCol="0">
            <a:spAutoFit/>
          </a:bodyPr>
          <a:lstStyle/>
          <a:p>
            <a:r>
              <a:rPr lang="en-US" sz="1200" b="1" smtClean="0">
                <a:solidFill>
                  <a:srgbClr val="C00000"/>
                </a:solidFill>
                <a:latin typeface="Calibri" pitchFamily="34" charset="0"/>
              </a:rPr>
              <a:t>137 T$/yr</a:t>
            </a:r>
            <a:endParaRPr lang="en-US" sz="1200" b="1" baseline="30000">
              <a:solidFill>
                <a:srgbClr val="C00000"/>
              </a:solidFill>
              <a:latin typeface="Calibri" pitchFamily="34" charset="0"/>
            </a:endParaRPr>
          </a:p>
        </p:txBody>
      </p:sp>
      <p:cxnSp>
        <p:nvCxnSpPr>
          <p:cNvPr id="63" name="Straight Connector 62"/>
          <p:cNvCxnSpPr/>
          <p:nvPr/>
        </p:nvCxnSpPr>
        <p:spPr bwMode="auto">
          <a:xfrm>
            <a:off x="304800" y="3276600"/>
            <a:ext cx="8534400" cy="1588"/>
          </a:xfrm>
          <a:prstGeom prst="line">
            <a:avLst/>
          </a:prstGeom>
          <a:solidFill>
            <a:schemeClr val="accent1"/>
          </a:solidFill>
          <a:ln w="12700" cap="flat" cmpd="sng" algn="ctr">
            <a:solidFill>
              <a:schemeClr val="tx1">
                <a:lumMod val="50000"/>
                <a:lumOff val="50000"/>
              </a:schemeClr>
            </a:solidFill>
            <a:prstDash val="dash"/>
            <a:round/>
            <a:headEnd type="none" w="med" len="med"/>
            <a:tailEnd type="none" w="med" len="med"/>
          </a:ln>
          <a:effectLst/>
        </p:spPr>
      </p:cxnSp>
      <p:sp>
        <p:nvSpPr>
          <p:cNvPr id="66" name="Text Box 12"/>
          <p:cNvSpPr txBox="1">
            <a:spLocks noChangeArrowheads="1"/>
          </p:cNvSpPr>
          <p:nvPr/>
        </p:nvSpPr>
        <p:spPr bwMode="auto">
          <a:xfrm>
            <a:off x="1371600" y="3429000"/>
            <a:ext cx="1143000" cy="369332"/>
          </a:xfrm>
          <a:prstGeom prst="rect">
            <a:avLst/>
          </a:prstGeom>
          <a:noFill/>
          <a:ln w="12700">
            <a:noFill/>
            <a:miter lim="800000"/>
            <a:headEnd/>
            <a:tailEnd/>
          </a:ln>
        </p:spPr>
        <p:txBody>
          <a:bodyPr wrap="square">
            <a:spAutoFit/>
          </a:bodyPr>
          <a:lstStyle/>
          <a:p>
            <a:pPr>
              <a:buSzPct val="100000"/>
            </a:pPr>
            <a:r>
              <a:rPr lang="en-US" sz="1800" b="1" i="1" smtClean="0">
                <a:latin typeface="Arial" charset="0"/>
              </a:rPr>
              <a:t>Area</a:t>
            </a:r>
            <a:endParaRPr lang="en-US" sz="1800" b="1" i="1" dirty="0">
              <a:latin typeface="Arial" charset="0"/>
            </a:endParaRPr>
          </a:p>
        </p:txBody>
      </p:sp>
      <p:sp>
        <p:nvSpPr>
          <p:cNvPr id="67" name="Text Box 12"/>
          <p:cNvSpPr txBox="1">
            <a:spLocks noChangeArrowheads="1"/>
          </p:cNvSpPr>
          <p:nvPr/>
        </p:nvSpPr>
        <p:spPr bwMode="auto">
          <a:xfrm>
            <a:off x="3733800" y="3456801"/>
            <a:ext cx="1828800" cy="369332"/>
          </a:xfrm>
          <a:prstGeom prst="rect">
            <a:avLst/>
          </a:prstGeom>
          <a:noFill/>
          <a:ln w="12700">
            <a:noFill/>
            <a:miter lim="800000"/>
            <a:headEnd/>
            <a:tailEnd/>
          </a:ln>
        </p:spPr>
        <p:txBody>
          <a:bodyPr wrap="square">
            <a:spAutoFit/>
          </a:bodyPr>
          <a:lstStyle/>
          <a:p>
            <a:pPr>
              <a:buSzPct val="100000"/>
            </a:pPr>
            <a:r>
              <a:rPr lang="en-US" sz="1800" b="1" i="1" smtClean="0">
                <a:latin typeface="Arial" charset="0"/>
              </a:rPr>
              <a:t>Area Turnover</a:t>
            </a:r>
            <a:endParaRPr lang="en-US" sz="1800" b="1" i="1" dirty="0">
              <a:latin typeface="Arial" charset="0"/>
            </a:endParaRPr>
          </a:p>
        </p:txBody>
      </p:sp>
      <p:sp>
        <p:nvSpPr>
          <p:cNvPr id="68" name="Text Box 12"/>
          <p:cNvSpPr txBox="1">
            <a:spLocks noChangeArrowheads="1"/>
          </p:cNvSpPr>
          <p:nvPr/>
        </p:nvSpPr>
        <p:spPr bwMode="auto">
          <a:xfrm>
            <a:off x="6553200" y="3456801"/>
            <a:ext cx="2057400" cy="369332"/>
          </a:xfrm>
          <a:prstGeom prst="rect">
            <a:avLst/>
          </a:prstGeom>
          <a:noFill/>
          <a:ln w="12700">
            <a:noFill/>
            <a:miter lim="800000"/>
            <a:headEnd/>
            <a:tailEnd/>
          </a:ln>
        </p:spPr>
        <p:txBody>
          <a:bodyPr wrap="square">
            <a:spAutoFit/>
          </a:bodyPr>
          <a:lstStyle/>
          <a:p>
            <a:pPr>
              <a:buSzPct val="100000"/>
            </a:pPr>
            <a:r>
              <a:rPr lang="en-US" sz="1800" b="1" i="1" smtClean="0">
                <a:latin typeface="Arial" charset="0"/>
              </a:rPr>
              <a:t>MOVPE Reactors</a:t>
            </a:r>
            <a:endParaRPr lang="en-US" sz="1800" b="1" i="1" dirty="0">
              <a:latin typeface="Arial" charset="0"/>
            </a:endParaRPr>
          </a:p>
        </p:txBody>
      </p:sp>
      <p:sp>
        <p:nvSpPr>
          <p:cNvPr id="69" name="TextBox 68"/>
          <p:cNvSpPr txBox="1"/>
          <p:nvPr/>
        </p:nvSpPr>
        <p:spPr>
          <a:xfrm>
            <a:off x="152400" y="4085272"/>
            <a:ext cx="1371600" cy="461665"/>
          </a:xfrm>
          <a:prstGeom prst="rect">
            <a:avLst/>
          </a:prstGeom>
          <a:noFill/>
          <a:ln>
            <a:noFill/>
          </a:ln>
        </p:spPr>
        <p:txBody>
          <a:bodyPr wrap="square" rtlCol="0">
            <a:spAutoFit/>
          </a:bodyPr>
          <a:lstStyle/>
          <a:p>
            <a:pPr algn="r"/>
            <a:r>
              <a:rPr lang="en-US" sz="1200" b="1" u="sng" smtClean="0">
                <a:solidFill>
                  <a:srgbClr val="C00000"/>
                </a:solidFill>
                <a:latin typeface="Calibri" pitchFamily="34" charset="0"/>
              </a:rPr>
              <a:t>~1.3 km</a:t>
            </a:r>
            <a:r>
              <a:rPr lang="en-US" sz="1200" b="1" u="sng" baseline="30000" smtClean="0">
                <a:solidFill>
                  <a:srgbClr val="C00000"/>
                </a:solidFill>
                <a:latin typeface="Calibri" pitchFamily="34" charset="0"/>
              </a:rPr>
              <a:t>2</a:t>
            </a:r>
            <a:endParaRPr lang="en-US" sz="1200" b="1" u="sng" smtClean="0">
              <a:solidFill>
                <a:srgbClr val="C00000"/>
              </a:solidFill>
              <a:latin typeface="Calibri" pitchFamily="34" charset="0"/>
            </a:endParaRPr>
          </a:p>
          <a:p>
            <a:pPr algn="r"/>
            <a:r>
              <a:rPr lang="en-US" sz="1200" b="1" u="sng" smtClean="0">
                <a:solidFill>
                  <a:srgbClr val="C00000"/>
                </a:solidFill>
                <a:latin typeface="Calibri" pitchFamily="34" charset="0"/>
              </a:rPr>
              <a:t>240 football fields</a:t>
            </a:r>
          </a:p>
        </p:txBody>
      </p:sp>
      <p:sp>
        <p:nvSpPr>
          <p:cNvPr id="70" name="TextBox 69"/>
          <p:cNvSpPr txBox="1"/>
          <p:nvPr/>
        </p:nvSpPr>
        <p:spPr>
          <a:xfrm>
            <a:off x="1165671" y="4967052"/>
            <a:ext cx="838200" cy="461665"/>
          </a:xfrm>
          <a:prstGeom prst="rect">
            <a:avLst/>
          </a:prstGeom>
          <a:noFill/>
        </p:spPr>
        <p:txBody>
          <a:bodyPr wrap="square" rtlCol="0">
            <a:spAutoFit/>
          </a:bodyPr>
          <a:lstStyle/>
          <a:p>
            <a:pPr algn="r"/>
            <a:r>
              <a:rPr lang="en-US" sz="1200" b="1" smtClean="0">
                <a:solidFill>
                  <a:srgbClr val="C00000"/>
                </a:solidFill>
                <a:latin typeface="Calibri" pitchFamily="34" charset="0"/>
              </a:rPr>
              <a:t>119</a:t>
            </a:r>
          </a:p>
          <a:p>
            <a:pPr algn="r"/>
            <a:r>
              <a:rPr lang="en-US" sz="1200" b="1" smtClean="0">
                <a:solidFill>
                  <a:srgbClr val="C00000"/>
                </a:solidFill>
                <a:latin typeface="Calibri" pitchFamily="34" charset="0"/>
              </a:rPr>
              <a:t>M$/kWh</a:t>
            </a:r>
            <a:endParaRPr lang="en-US" sz="1200" b="1" baseline="30000">
              <a:solidFill>
                <a:srgbClr val="C00000"/>
              </a:solidFill>
              <a:latin typeface="Calibri" pitchFamily="34" charset="0"/>
            </a:endParaRPr>
          </a:p>
        </p:txBody>
      </p:sp>
      <p:sp>
        <p:nvSpPr>
          <p:cNvPr id="71" name="TextBox 70"/>
          <p:cNvSpPr txBox="1"/>
          <p:nvPr/>
        </p:nvSpPr>
        <p:spPr>
          <a:xfrm>
            <a:off x="1981200" y="4967052"/>
            <a:ext cx="685800" cy="461665"/>
          </a:xfrm>
          <a:prstGeom prst="rect">
            <a:avLst/>
          </a:prstGeom>
          <a:noFill/>
        </p:spPr>
        <p:txBody>
          <a:bodyPr wrap="square" rtlCol="0">
            <a:spAutoFit/>
          </a:bodyPr>
          <a:lstStyle/>
          <a:p>
            <a:r>
              <a:rPr lang="en-US" sz="1200" b="1" smtClean="0">
                <a:solidFill>
                  <a:srgbClr val="C00000"/>
                </a:solidFill>
                <a:latin typeface="Calibri" pitchFamily="34" charset="0"/>
              </a:rPr>
              <a:t>300</a:t>
            </a:r>
          </a:p>
          <a:p>
            <a:r>
              <a:rPr lang="en-US" sz="1200" b="1" smtClean="0">
                <a:solidFill>
                  <a:srgbClr val="C00000"/>
                </a:solidFill>
                <a:latin typeface="Calibri" pitchFamily="34" charset="0"/>
              </a:rPr>
              <a:t>W/cm</a:t>
            </a:r>
            <a:r>
              <a:rPr lang="en-US" sz="1200" b="1" baseline="30000" smtClean="0">
                <a:solidFill>
                  <a:srgbClr val="C00000"/>
                </a:solidFill>
                <a:latin typeface="Calibri" pitchFamily="34" charset="0"/>
              </a:rPr>
              <a:t>2</a:t>
            </a:r>
            <a:endParaRPr lang="en-US" sz="1200" b="1" baseline="30000">
              <a:solidFill>
                <a:srgbClr val="C00000"/>
              </a:solidFill>
              <a:latin typeface="Calibri" pitchFamily="34" charset="0"/>
            </a:endParaRPr>
          </a:p>
        </p:txBody>
      </p:sp>
      <p:sp>
        <p:nvSpPr>
          <p:cNvPr id="72" name="TextBox 71"/>
          <p:cNvSpPr txBox="1"/>
          <p:nvPr/>
        </p:nvSpPr>
        <p:spPr>
          <a:xfrm>
            <a:off x="2438400" y="4699337"/>
            <a:ext cx="457200" cy="276999"/>
          </a:xfrm>
          <a:prstGeom prst="rect">
            <a:avLst/>
          </a:prstGeom>
          <a:noFill/>
        </p:spPr>
        <p:txBody>
          <a:bodyPr wrap="square" rtlCol="0">
            <a:spAutoFit/>
          </a:bodyPr>
          <a:lstStyle/>
          <a:p>
            <a:r>
              <a:rPr lang="en-US" sz="1200" b="1" smtClean="0">
                <a:solidFill>
                  <a:srgbClr val="C00000"/>
                </a:solidFill>
                <a:latin typeface="Calibri" pitchFamily="34" charset="0"/>
              </a:rPr>
              <a:t>1/4</a:t>
            </a:r>
            <a:endParaRPr lang="en-US" sz="1200" b="1" baseline="30000">
              <a:solidFill>
                <a:srgbClr val="C00000"/>
              </a:solidFill>
              <a:latin typeface="Calibri" pitchFamily="34" charset="0"/>
            </a:endParaRPr>
          </a:p>
        </p:txBody>
      </p:sp>
      <p:sp>
        <p:nvSpPr>
          <p:cNvPr id="96257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4" name="Object 10"/>
          <p:cNvGraphicFramePr>
            <a:graphicFrameLocks noChangeAspect="1"/>
          </p:cNvGraphicFramePr>
          <p:nvPr/>
        </p:nvGraphicFramePr>
        <p:xfrm>
          <a:off x="6796914" y="4304767"/>
          <a:ext cx="1303338" cy="590550"/>
        </p:xfrm>
        <a:graphic>
          <a:graphicData uri="http://schemas.openxmlformats.org/presentationml/2006/ole">
            <p:oleObj spid="_x0000_s1044486" name="Equation" r:id="rId7" imgW="838080" imgH="393480" progId="Equation.3">
              <p:embed/>
            </p:oleObj>
          </a:graphicData>
        </a:graphic>
      </p:graphicFrame>
      <p:sp>
        <p:nvSpPr>
          <p:cNvPr id="76" name="TextBox 75"/>
          <p:cNvSpPr txBox="1"/>
          <p:nvPr/>
        </p:nvSpPr>
        <p:spPr>
          <a:xfrm>
            <a:off x="6720714" y="4851737"/>
            <a:ext cx="609600" cy="646331"/>
          </a:xfrm>
          <a:prstGeom prst="rect">
            <a:avLst/>
          </a:prstGeom>
          <a:noFill/>
        </p:spPr>
        <p:txBody>
          <a:bodyPr wrap="square" rtlCol="0">
            <a:spAutoFit/>
          </a:bodyPr>
          <a:lstStyle/>
          <a:p>
            <a:pPr algn="r"/>
            <a:r>
              <a:rPr lang="en-US" sz="1200" b="1" smtClean="0">
                <a:solidFill>
                  <a:srgbClr val="C00000"/>
                </a:solidFill>
                <a:latin typeface="Calibri" pitchFamily="34" charset="0"/>
              </a:rPr>
              <a:t>Area of 4” wafer</a:t>
            </a:r>
          </a:p>
        </p:txBody>
      </p:sp>
      <p:sp>
        <p:nvSpPr>
          <p:cNvPr id="77" name="TextBox 76"/>
          <p:cNvSpPr txBox="1"/>
          <p:nvPr/>
        </p:nvSpPr>
        <p:spPr>
          <a:xfrm>
            <a:off x="7139499" y="4851737"/>
            <a:ext cx="533400" cy="1015663"/>
          </a:xfrm>
          <a:prstGeom prst="rect">
            <a:avLst/>
          </a:prstGeom>
          <a:noFill/>
        </p:spPr>
        <p:txBody>
          <a:bodyPr wrap="square" rtlCol="0">
            <a:spAutoFit/>
          </a:bodyPr>
          <a:lstStyle/>
          <a:p>
            <a:pPr algn="r"/>
            <a:r>
              <a:rPr lang="en-US" sz="1200" b="1" smtClean="0">
                <a:solidFill>
                  <a:srgbClr val="C00000"/>
                </a:solidFill>
                <a:latin typeface="Calibri" pitchFamily="34" charset="0"/>
              </a:rPr>
              <a:t>Wa-</a:t>
            </a:r>
          </a:p>
          <a:p>
            <a:pPr algn="r"/>
            <a:r>
              <a:rPr lang="en-US" sz="1200" b="1" smtClean="0">
                <a:solidFill>
                  <a:srgbClr val="C00000"/>
                </a:solidFill>
                <a:latin typeface="Calibri" pitchFamily="34" charset="0"/>
              </a:rPr>
              <a:t>fers per run</a:t>
            </a:r>
          </a:p>
          <a:p>
            <a:pPr algn="r"/>
            <a:r>
              <a:rPr lang="en-US" sz="1200" b="1" smtClean="0">
                <a:solidFill>
                  <a:srgbClr val="C00000"/>
                </a:solidFill>
                <a:latin typeface="Calibri" pitchFamily="34" charset="0"/>
              </a:rPr>
              <a:t>12</a:t>
            </a:r>
          </a:p>
        </p:txBody>
      </p:sp>
      <p:sp>
        <p:nvSpPr>
          <p:cNvPr id="78" name="TextBox 77"/>
          <p:cNvSpPr txBox="1"/>
          <p:nvPr/>
        </p:nvSpPr>
        <p:spPr>
          <a:xfrm>
            <a:off x="7566471" y="4859294"/>
            <a:ext cx="533400" cy="830997"/>
          </a:xfrm>
          <a:prstGeom prst="rect">
            <a:avLst/>
          </a:prstGeom>
          <a:noFill/>
        </p:spPr>
        <p:txBody>
          <a:bodyPr wrap="square" rtlCol="0">
            <a:spAutoFit/>
          </a:bodyPr>
          <a:lstStyle/>
          <a:p>
            <a:r>
              <a:rPr lang="en-US" sz="1200" b="1" smtClean="0">
                <a:solidFill>
                  <a:srgbClr val="C00000"/>
                </a:solidFill>
                <a:latin typeface="Calibri" pitchFamily="34" charset="0"/>
              </a:rPr>
              <a:t>Runs per day</a:t>
            </a:r>
          </a:p>
          <a:p>
            <a:r>
              <a:rPr lang="en-US" sz="1200" b="1" smtClean="0">
                <a:solidFill>
                  <a:srgbClr val="C00000"/>
                </a:solidFill>
                <a:latin typeface="Calibri" pitchFamily="34" charset="0"/>
              </a:rPr>
              <a:t>3</a:t>
            </a:r>
          </a:p>
        </p:txBody>
      </p:sp>
      <p:sp>
        <p:nvSpPr>
          <p:cNvPr id="79" name="TextBox 78"/>
          <p:cNvSpPr txBox="1"/>
          <p:nvPr/>
        </p:nvSpPr>
        <p:spPr>
          <a:xfrm>
            <a:off x="8001000" y="4651603"/>
            <a:ext cx="685800" cy="646331"/>
          </a:xfrm>
          <a:prstGeom prst="rect">
            <a:avLst/>
          </a:prstGeom>
          <a:noFill/>
        </p:spPr>
        <p:txBody>
          <a:bodyPr wrap="square" rtlCol="0">
            <a:spAutoFit/>
          </a:bodyPr>
          <a:lstStyle/>
          <a:p>
            <a:r>
              <a:rPr lang="en-US" sz="1200" b="1" smtClean="0">
                <a:solidFill>
                  <a:srgbClr val="C00000"/>
                </a:solidFill>
                <a:latin typeface="Calibri" pitchFamily="34" charset="0"/>
              </a:rPr>
              <a:t>Uptime</a:t>
            </a:r>
          </a:p>
          <a:p>
            <a:r>
              <a:rPr lang="en-US" sz="1200" b="1" smtClean="0">
                <a:solidFill>
                  <a:srgbClr val="C00000"/>
                </a:solidFill>
                <a:latin typeface="Calibri" pitchFamily="34" charset="0"/>
              </a:rPr>
              <a:t>330 days/yr</a:t>
            </a:r>
          </a:p>
        </p:txBody>
      </p:sp>
      <p:sp>
        <p:nvSpPr>
          <p:cNvPr id="80" name="TextBox 79"/>
          <p:cNvSpPr txBox="1"/>
          <p:nvPr/>
        </p:nvSpPr>
        <p:spPr>
          <a:xfrm>
            <a:off x="6568314" y="4133317"/>
            <a:ext cx="533400" cy="276999"/>
          </a:xfrm>
          <a:prstGeom prst="rect">
            <a:avLst/>
          </a:prstGeom>
          <a:noFill/>
          <a:ln>
            <a:noFill/>
          </a:ln>
        </p:spPr>
        <p:txBody>
          <a:bodyPr wrap="square" rtlCol="0">
            <a:spAutoFit/>
          </a:bodyPr>
          <a:lstStyle/>
          <a:p>
            <a:pPr algn="r"/>
            <a:r>
              <a:rPr lang="en-US" sz="1200" b="1" u="sng" smtClean="0">
                <a:solidFill>
                  <a:srgbClr val="C00000"/>
                </a:solidFill>
                <a:latin typeface="Calibri" pitchFamily="34" charset="0"/>
              </a:rPr>
              <a:t>~ 800</a:t>
            </a:r>
          </a:p>
        </p:txBody>
      </p:sp>
      <p:sp>
        <p:nvSpPr>
          <p:cNvPr id="81" name="TextBox 80"/>
          <p:cNvSpPr txBox="1"/>
          <p:nvPr/>
        </p:nvSpPr>
        <p:spPr>
          <a:xfrm>
            <a:off x="3352800" y="3937337"/>
            <a:ext cx="1524000" cy="461665"/>
          </a:xfrm>
          <a:prstGeom prst="rect">
            <a:avLst/>
          </a:prstGeom>
          <a:noFill/>
          <a:ln>
            <a:noFill/>
          </a:ln>
        </p:spPr>
        <p:txBody>
          <a:bodyPr wrap="square" rtlCol="0">
            <a:spAutoFit/>
          </a:bodyPr>
          <a:lstStyle/>
          <a:p>
            <a:pPr algn="r"/>
            <a:r>
              <a:rPr lang="en-US" sz="1200" b="1" u="sng" smtClean="0">
                <a:solidFill>
                  <a:srgbClr val="C00000"/>
                </a:solidFill>
                <a:latin typeface="Calibri" pitchFamily="34" charset="0"/>
              </a:rPr>
              <a:t>~0.15 km</a:t>
            </a:r>
            <a:r>
              <a:rPr lang="en-US" sz="1200" b="1" u="sng" baseline="30000" smtClean="0">
                <a:solidFill>
                  <a:srgbClr val="C00000"/>
                </a:solidFill>
                <a:latin typeface="Calibri" pitchFamily="34" charset="0"/>
              </a:rPr>
              <a:t>2</a:t>
            </a:r>
            <a:r>
              <a:rPr lang="en-US" sz="1200" b="1" u="sng" smtClean="0">
                <a:solidFill>
                  <a:srgbClr val="C00000"/>
                </a:solidFill>
                <a:latin typeface="Calibri" pitchFamily="34" charset="0"/>
              </a:rPr>
              <a:t>/yr</a:t>
            </a:r>
          </a:p>
          <a:p>
            <a:pPr algn="r"/>
            <a:r>
              <a:rPr lang="en-US" sz="1200" b="1" u="sng" smtClean="0">
                <a:solidFill>
                  <a:srgbClr val="C00000"/>
                </a:solidFill>
                <a:latin typeface="Calibri" pitchFamily="34" charset="0"/>
              </a:rPr>
              <a:t>28 football fields/yr</a:t>
            </a:r>
          </a:p>
        </p:txBody>
      </p:sp>
      <p:cxnSp>
        <p:nvCxnSpPr>
          <p:cNvPr id="82" name="Straight Connector 81"/>
          <p:cNvCxnSpPr/>
          <p:nvPr/>
        </p:nvCxnSpPr>
        <p:spPr bwMode="auto">
          <a:xfrm rot="5400000" flipH="1" flipV="1">
            <a:off x="1829594" y="4731163"/>
            <a:ext cx="2895600" cy="1588"/>
          </a:xfrm>
          <a:prstGeom prst="line">
            <a:avLst/>
          </a:prstGeom>
          <a:solidFill>
            <a:schemeClr val="accent1"/>
          </a:solidFill>
          <a:ln w="12700" cap="flat" cmpd="sng" algn="ctr">
            <a:solidFill>
              <a:schemeClr val="tx1">
                <a:lumMod val="50000"/>
                <a:lumOff val="50000"/>
              </a:schemeClr>
            </a:solidFill>
            <a:prstDash val="dash"/>
            <a:round/>
            <a:headEnd type="none" w="med" len="med"/>
            <a:tailEnd type="none" w="med" len="med"/>
          </a:ln>
          <a:effectLst/>
        </p:spPr>
      </p:cxnSp>
      <p:cxnSp>
        <p:nvCxnSpPr>
          <p:cNvPr id="85" name="Straight Connector 84"/>
          <p:cNvCxnSpPr/>
          <p:nvPr/>
        </p:nvCxnSpPr>
        <p:spPr bwMode="auto">
          <a:xfrm rot="5400000" flipH="1" flipV="1">
            <a:off x="4801394" y="4723606"/>
            <a:ext cx="2895600" cy="1588"/>
          </a:xfrm>
          <a:prstGeom prst="line">
            <a:avLst/>
          </a:prstGeom>
          <a:solidFill>
            <a:schemeClr val="accent1"/>
          </a:solidFill>
          <a:ln w="12700" cap="flat" cmpd="sng" algn="ctr">
            <a:solidFill>
              <a:schemeClr val="tx1">
                <a:lumMod val="50000"/>
                <a:lumOff val="50000"/>
              </a:schemeClr>
            </a:solidFill>
            <a:prstDash val="dash"/>
            <a:round/>
            <a:headEnd type="none" w="med" len="med"/>
            <a:tailEnd type="none" w="med" len="med"/>
          </a:ln>
          <a:effectLst/>
        </p:spPr>
      </p:cxnSp>
      <p:sp>
        <p:nvSpPr>
          <p:cNvPr id="65" name="TextBox 64"/>
          <p:cNvSpPr txBox="1"/>
          <p:nvPr/>
        </p:nvSpPr>
        <p:spPr>
          <a:xfrm>
            <a:off x="5441058" y="4691780"/>
            <a:ext cx="457200" cy="276999"/>
          </a:xfrm>
          <a:prstGeom prst="rect">
            <a:avLst/>
          </a:prstGeom>
          <a:noFill/>
        </p:spPr>
        <p:txBody>
          <a:bodyPr wrap="square" rtlCol="0">
            <a:spAutoFit/>
          </a:bodyPr>
          <a:lstStyle/>
          <a:p>
            <a:r>
              <a:rPr lang="en-US" sz="1200" b="1" smtClean="0">
                <a:solidFill>
                  <a:srgbClr val="C00000"/>
                </a:solidFill>
                <a:latin typeface="Calibri" pitchFamily="34" charset="0"/>
              </a:rPr>
              <a:t>1/4</a:t>
            </a:r>
            <a:endParaRPr lang="en-US" sz="1200" b="1" baseline="30000">
              <a:solidFill>
                <a:srgbClr val="C00000"/>
              </a:solidFill>
              <a:latin typeface="Calibri" pitchFamily="34" charset="0"/>
            </a:endParaRPr>
          </a:p>
        </p:txBody>
      </p:sp>
      <p:sp>
        <p:nvSpPr>
          <p:cNvPr id="62" name="Rectangle 61"/>
          <p:cNvSpPr/>
          <p:nvPr/>
        </p:nvSpPr>
        <p:spPr>
          <a:xfrm>
            <a:off x="228600" y="2743200"/>
            <a:ext cx="1752600" cy="415498"/>
          </a:xfrm>
          <a:prstGeom prst="rect">
            <a:avLst/>
          </a:prstGeom>
        </p:spPr>
        <p:txBody>
          <a:bodyPr wrap="square">
            <a:spAutoFit/>
          </a:bodyPr>
          <a:lstStyle/>
          <a:p>
            <a:r>
              <a:rPr lang="en-US" sz="700" b="1" smtClean="0">
                <a:solidFill>
                  <a:schemeClr val="bg1">
                    <a:lumMod val="75000"/>
                  </a:schemeClr>
                </a:solidFill>
                <a:latin typeface="Calibri" pitchFamily="34" charset="0"/>
              </a:rPr>
              <a:t>http://tan-moneyonline.com/wp-content/uploads/2008/03/earthatnight-asia1.jpg</a:t>
            </a:r>
            <a:endParaRPr lang="en-US" sz="700" b="1">
              <a:solidFill>
                <a:schemeClr val="bg1">
                  <a:lumMod val="75000"/>
                </a:schemeClr>
              </a:solidFill>
              <a:latin typeface="Calibri" pitchFamily="34" charset="0"/>
            </a:endParaRPr>
          </a:p>
        </p:txBody>
      </p:sp>
      <p:pic>
        <p:nvPicPr>
          <p:cNvPr id="1044490" name="Picture 10"/>
          <p:cNvPicPr>
            <a:picLocks noChangeAspect="1" noChangeArrowheads="1"/>
          </p:cNvPicPr>
          <p:nvPr/>
        </p:nvPicPr>
        <p:blipFill>
          <a:blip r:embed="rId8" cstate="print"/>
          <a:srcRect/>
          <a:stretch>
            <a:fillRect/>
          </a:stretch>
        </p:blipFill>
        <p:spPr bwMode="auto">
          <a:xfrm>
            <a:off x="228600" y="1219200"/>
            <a:ext cx="1530377" cy="152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57" name="Rectangle 29"/>
          <p:cNvSpPr>
            <a:spLocks noGrp="1" noChangeArrowheads="1"/>
          </p:cNvSpPr>
          <p:nvPr>
            <p:ph type="title"/>
          </p:nvPr>
        </p:nvSpPr>
        <p:spPr>
          <a:xfrm>
            <a:off x="304800" y="228600"/>
            <a:ext cx="8686800" cy="1219200"/>
          </a:xfrm>
        </p:spPr>
        <p:txBody>
          <a:bodyPr/>
          <a:lstStyle/>
          <a:p>
            <a:r>
              <a:rPr lang="en-US" smtClean="0"/>
              <a:t>The other electronics “killer apps”</a:t>
            </a:r>
            <a:endParaRPr lang="en-US"/>
          </a:p>
        </p:txBody>
      </p:sp>
      <p:sp>
        <p:nvSpPr>
          <p:cNvPr id="962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5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5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5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 name="Picture 2"/>
          <p:cNvPicPr>
            <a:picLocks noChangeAspect="1" noChangeArrowheads="1"/>
          </p:cNvPicPr>
          <p:nvPr/>
        </p:nvPicPr>
        <p:blipFill>
          <a:blip r:embed="rId3"/>
          <a:srcRect/>
          <a:stretch>
            <a:fillRect/>
          </a:stretch>
        </p:blipFill>
        <p:spPr bwMode="auto">
          <a:xfrm>
            <a:off x="1680080" y="2057400"/>
            <a:ext cx="1371600" cy="955745"/>
          </a:xfrm>
          <a:prstGeom prst="rect">
            <a:avLst/>
          </a:prstGeom>
          <a:noFill/>
          <a:ln w="9525">
            <a:noFill/>
            <a:miter lim="800000"/>
            <a:headEnd/>
            <a:tailEnd/>
          </a:ln>
        </p:spPr>
      </p:pic>
      <p:graphicFrame>
        <p:nvGraphicFramePr>
          <p:cNvPr id="70" name="Table 69"/>
          <p:cNvGraphicFramePr>
            <a:graphicFrameLocks noGrp="1"/>
          </p:cNvGraphicFramePr>
          <p:nvPr/>
        </p:nvGraphicFramePr>
        <p:xfrm>
          <a:off x="228599" y="3185160"/>
          <a:ext cx="8686803" cy="2225040"/>
        </p:xfrm>
        <a:graphic>
          <a:graphicData uri="http://schemas.openxmlformats.org/drawingml/2006/table">
            <a:tbl>
              <a:tblPr firstRow="1" bandRow="1">
                <a:tableStyleId>{5C22544A-7EE6-4342-B048-85BDC9FD1C3A}</a:tableStyleId>
              </a:tblPr>
              <a:tblGrid>
                <a:gridCol w="1371601"/>
                <a:gridCol w="1600200"/>
                <a:gridCol w="1447800"/>
                <a:gridCol w="1371600"/>
                <a:gridCol w="1600200"/>
                <a:gridCol w="1295402"/>
              </a:tblGrid>
              <a:tr h="610459">
                <a:tc>
                  <a:txBody>
                    <a:bodyPr/>
                    <a:lstStyle/>
                    <a:p>
                      <a:r>
                        <a:rPr lang="en-US" sz="1600" smtClean="0">
                          <a:latin typeface="Calibri" pitchFamily="34" charset="0"/>
                        </a:rPr>
                        <a:t>Market</a:t>
                      </a:r>
                      <a:endParaRPr lang="en-US" sz="1600">
                        <a:latin typeface="Calibri" pitchFamily="34" charset="0"/>
                      </a:endParaRPr>
                    </a:p>
                  </a:txBody>
                  <a:tcPr/>
                </a:tc>
                <a:tc>
                  <a:txBody>
                    <a:bodyPr/>
                    <a:lstStyle/>
                    <a:p>
                      <a:r>
                        <a:rPr lang="en-US" sz="1600" smtClean="0">
                          <a:latin typeface="Calibri" pitchFamily="34" charset="0"/>
                        </a:rPr>
                        <a:t>Liquid crystal displays (2009)</a:t>
                      </a:r>
                      <a:endParaRPr lang="en-US" sz="1600">
                        <a:latin typeface="Calibri" pitchFamily="34" charset="0"/>
                      </a:endParaRPr>
                    </a:p>
                  </a:txBody>
                  <a:tcPr/>
                </a:tc>
                <a:tc>
                  <a:txBody>
                    <a:bodyPr/>
                    <a:lstStyle/>
                    <a:p>
                      <a:r>
                        <a:rPr lang="en-US" sz="1600" smtClean="0">
                          <a:latin typeface="Calibri" pitchFamily="34" charset="0"/>
                        </a:rPr>
                        <a:t>Solar cells (2009)</a:t>
                      </a:r>
                      <a:endParaRPr lang="en-US" sz="1600">
                        <a:latin typeface="Calibri" pitchFamily="34" charset="0"/>
                      </a:endParaRPr>
                    </a:p>
                  </a:txBody>
                  <a:tcPr/>
                </a:tc>
                <a:tc>
                  <a:txBody>
                    <a:bodyPr/>
                    <a:lstStyle/>
                    <a:p>
                      <a:r>
                        <a:rPr lang="en-US" sz="1600" smtClean="0">
                          <a:latin typeface="Calibri" pitchFamily="34" charset="0"/>
                        </a:rPr>
                        <a:t>Si electronics (2009)</a:t>
                      </a:r>
                      <a:endParaRPr lang="en-US" sz="1600">
                        <a:latin typeface="Calibri" pitchFamily="34" charset="0"/>
                      </a:endParaRPr>
                    </a:p>
                  </a:txBody>
                  <a:tcPr/>
                </a:tc>
                <a:tc>
                  <a:txBody>
                    <a:bodyPr/>
                    <a:lstStyle/>
                    <a:p>
                      <a:r>
                        <a:rPr lang="en-US" sz="1600" smtClean="0">
                          <a:latin typeface="Calibri" pitchFamily="34" charset="0"/>
                        </a:rPr>
                        <a:t>GaN</a:t>
                      </a:r>
                      <a:r>
                        <a:rPr lang="en-US" sz="1600" baseline="0" smtClean="0">
                          <a:latin typeface="Calibri" pitchFamily="34" charset="0"/>
                        </a:rPr>
                        <a:t> solid-state lighting (2030)</a:t>
                      </a:r>
                      <a:endParaRPr lang="en-US" sz="1600">
                        <a:latin typeface="Calibri" pitchFamily="34" charset="0"/>
                      </a:endParaRPr>
                    </a:p>
                  </a:txBody>
                  <a:tcPr/>
                </a:tc>
                <a:tc>
                  <a:txBody>
                    <a:bodyPr/>
                    <a:lstStyle/>
                    <a:p>
                      <a:r>
                        <a:rPr lang="en-US" sz="1600" smtClean="0">
                          <a:latin typeface="Calibri" pitchFamily="34" charset="0"/>
                        </a:rPr>
                        <a:t>GaAs electronics (2009)</a:t>
                      </a:r>
                      <a:endParaRPr lang="en-US" sz="1600">
                        <a:latin typeface="Calibri" pitchFamily="34" charset="0"/>
                      </a:endParaRPr>
                    </a:p>
                  </a:txBody>
                  <a:tcPr/>
                </a:tc>
              </a:tr>
              <a:tr h="436042">
                <a:tc>
                  <a:txBody>
                    <a:bodyPr/>
                    <a:lstStyle/>
                    <a:p>
                      <a:pPr algn="r"/>
                      <a:r>
                        <a:rPr lang="en-US" sz="1600" smtClean="0">
                          <a:latin typeface="Calibri" pitchFamily="34" charset="0"/>
                        </a:rPr>
                        <a:t>Approximate</a:t>
                      </a:r>
                      <a:r>
                        <a:rPr lang="en-US" sz="1600" baseline="0" smtClean="0">
                          <a:latin typeface="Calibri" pitchFamily="34" charset="0"/>
                        </a:rPr>
                        <a:t> a</a:t>
                      </a:r>
                      <a:r>
                        <a:rPr lang="en-US" sz="1600" smtClean="0">
                          <a:latin typeface="Calibri" pitchFamily="34" charset="0"/>
                        </a:rPr>
                        <a:t>rea turnover (km</a:t>
                      </a:r>
                      <a:r>
                        <a:rPr lang="en-US" sz="1600" baseline="30000" smtClean="0">
                          <a:latin typeface="Calibri" pitchFamily="34" charset="0"/>
                        </a:rPr>
                        <a:t>2</a:t>
                      </a:r>
                      <a:r>
                        <a:rPr lang="en-US" sz="1600" smtClean="0">
                          <a:latin typeface="Calibri" pitchFamily="34" charset="0"/>
                        </a:rPr>
                        <a:t>/year)</a:t>
                      </a:r>
                      <a:endParaRPr lang="en-US" sz="1600">
                        <a:latin typeface="Calibri" pitchFamily="34" charset="0"/>
                      </a:endParaRPr>
                    </a:p>
                  </a:txBody>
                  <a:tcPr/>
                </a:tc>
                <a:tc>
                  <a:txBody>
                    <a:bodyPr/>
                    <a:lstStyle/>
                    <a:p>
                      <a:pPr algn="r"/>
                      <a:r>
                        <a:rPr lang="en-US" sz="1600" smtClean="0">
                          <a:latin typeface="Calibri" pitchFamily="34" charset="0"/>
                        </a:rPr>
                        <a:t>230</a:t>
                      </a:r>
                      <a:endParaRPr lang="en-US" sz="1600">
                        <a:latin typeface="Calibri" pitchFamily="34" charset="0"/>
                      </a:endParaRPr>
                    </a:p>
                  </a:txBody>
                  <a:tcPr/>
                </a:tc>
                <a:tc>
                  <a:txBody>
                    <a:bodyPr/>
                    <a:lstStyle/>
                    <a:p>
                      <a:pPr algn="r"/>
                      <a:r>
                        <a:rPr lang="en-US" sz="1600" smtClean="0">
                          <a:latin typeface="Calibri" pitchFamily="34" charset="0"/>
                        </a:rPr>
                        <a:t>64</a:t>
                      </a:r>
                      <a:endParaRPr lang="en-US" sz="1600">
                        <a:latin typeface="Calibri" pitchFamily="34" charset="0"/>
                      </a:endParaRPr>
                    </a:p>
                  </a:txBody>
                  <a:tcPr/>
                </a:tc>
                <a:tc>
                  <a:txBody>
                    <a:bodyPr/>
                    <a:lstStyle/>
                    <a:p>
                      <a:pPr algn="r"/>
                      <a:r>
                        <a:rPr lang="en-US" sz="1600" smtClean="0">
                          <a:latin typeface="Calibri" pitchFamily="34" charset="0"/>
                        </a:rPr>
                        <a:t> 4.4</a:t>
                      </a:r>
                      <a:endParaRPr lang="en-US" sz="1600">
                        <a:latin typeface="Calibri" pitchFamily="34" charset="0"/>
                      </a:endParaRPr>
                    </a:p>
                  </a:txBody>
                  <a:tcPr/>
                </a:tc>
                <a:tc>
                  <a:txBody>
                    <a:bodyPr/>
                    <a:lstStyle/>
                    <a:p>
                      <a:pPr algn="r"/>
                      <a:r>
                        <a:rPr lang="en-US" sz="1600" smtClean="0">
                          <a:latin typeface="Calibri" pitchFamily="34" charset="0"/>
                        </a:rPr>
                        <a:t>0.15</a:t>
                      </a:r>
                      <a:endParaRPr lang="en-US" sz="1600">
                        <a:latin typeface="Calibri" pitchFamily="34" charset="0"/>
                      </a:endParaRPr>
                    </a:p>
                  </a:txBody>
                  <a:tcPr/>
                </a:tc>
                <a:tc>
                  <a:txBody>
                    <a:bodyPr/>
                    <a:lstStyle/>
                    <a:p>
                      <a:pPr algn="r"/>
                      <a:r>
                        <a:rPr lang="en-US" sz="1600" smtClean="0">
                          <a:latin typeface="Calibri" pitchFamily="34" charset="0"/>
                        </a:rPr>
                        <a:t>0.026</a:t>
                      </a:r>
                      <a:endParaRPr lang="en-US" sz="1600">
                        <a:latin typeface="Calibri" pitchFamily="34" charset="0"/>
                      </a:endParaRPr>
                    </a:p>
                  </a:txBody>
                  <a:tcPr/>
                </a:tc>
              </a:tr>
              <a:tr h="436042">
                <a:tc>
                  <a:txBody>
                    <a:bodyPr/>
                    <a:lstStyle/>
                    <a:p>
                      <a:pPr algn="r"/>
                      <a:r>
                        <a:rPr lang="en-US" sz="1600" smtClean="0">
                          <a:latin typeface="Calibri" pitchFamily="34" charset="0"/>
                        </a:rPr>
                        <a:t># football fields / year</a:t>
                      </a:r>
                      <a:endParaRPr lang="en-US" sz="1600">
                        <a:latin typeface="Calibri" pitchFamily="34" charset="0"/>
                      </a:endParaRPr>
                    </a:p>
                  </a:txBody>
                  <a:tcPr/>
                </a:tc>
                <a:tc>
                  <a:txBody>
                    <a:bodyPr/>
                    <a:lstStyle/>
                    <a:p>
                      <a:pPr algn="r"/>
                      <a:r>
                        <a:rPr lang="en-US" sz="1600" smtClean="0">
                          <a:latin typeface="Calibri" pitchFamily="34" charset="0"/>
                        </a:rPr>
                        <a:t>43,000</a:t>
                      </a:r>
                    </a:p>
                    <a:p>
                      <a:pPr algn="r"/>
                      <a:r>
                        <a:rPr lang="en-US" sz="1600" smtClean="0">
                          <a:latin typeface="Calibri" pitchFamily="34" charset="0"/>
                        </a:rPr>
                        <a:t>(Lake Tahoe / 2)</a:t>
                      </a:r>
                      <a:endParaRPr lang="en-US" sz="1600">
                        <a:latin typeface="Calibri" pitchFamily="34" charset="0"/>
                      </a:endParaRPr>
                    </a:p>
                  </a:txBody>
                  <a:tcPr/>
                </a:tc>
                <a:tc>
                  <a:txBody>
                    <a:bodyPr/>
                    <a:lstStyle/>
                    <a:p>
                      <a:pPr algn="r"/>
                      <a:r>
                        <a:rPr lang="en-US" sz="1600" smtClean="0">
                          <a:latin typeface="Calibri" pitchFamily="34" charset="0"/>
                        </a:rPr>
                        <a:t>11,800</a:t>
                      </a:r>
                    </a:p>
                    <a:p>
                      <a:pPr algn="r"/>
                      <a:r>
                        <a:rPr lang="en-US" sz="1600" smtClean="0">
                          <a:latin typeface="Calibri" pitchFamily="34" charset="0"/>
                        </a:rPr>
                        <a:t>(Manhattan)</a:t>
                      </a:r>
                      <a:endParaRPr lang="en-US" sz="1600">
                        <a:latin typeface="Calibri" pitchFamily="34" charset="0"/>
                      </a:endParaRPr>
                    </a:p>
                  </a:txBody>
                  <a:tcPr/>
                </a:tc>
                <a:tc>
                  <a:txBody>
                    <a:bodyPr/>
                    <a:lstStyle/>
                    <a:p>
                      <a:pPr algn="r"/>
                      <a:r>
                        <a:rPr lang="en-US" sz="1600" smtClean="0">
                          <a:latin typeface="Calibri" pitchFamily="34" charset="0"/>
                        </a:rPr>
                        <a:t>800</a:t>
                      </a:r>
                    </a:p>
                    <a:p>
                      <a:pPr algn="r"/>
                      <a:r>
                        <a:rPr lang="en-US" sz="1600" smtClean="0">
                          <a:latin typeface="Calibri" pitchFamily="34" charset="0"/>
                        </a:rPr>
                        <a:t>(2 x Monaco)</a:t>
                      </a:r>
                      <a:endParaRPr lang="en-US" sz="1600">
                        <a:latin typeface="Calibri" pitchFamily="34" charset="0"/>
                      </a:endParaRPr>
                    </a:p>
                  </a:txBody>
                  <a:tcPr/>
                </a:tc>
                <a:tc>
                  <a:txBody>
                    <a:bodyPr/>
                    <a:lstStyle/>
                    <a:p>
                      <a:pPr algn="r"/>
                      <a:r>
                        <a:rPr lang="en-US" sz="1600" smtClean="0">
                          <a:latin typeface="Calibri" pitchFamily="34" charset="0"/>
                        </a:rPr>
                        <a:t>28</a:t>
                      </a:r>
                    </a:p>
                    <a:p>
                      <a:pPr algn="r"/>
                      <a:r>
                        <a:rPr lang="en-US" sz="1600" smtClean="0">
                          <a:latin typeface="Calibri" pitchFamily="34" charset="0"/>
                        </a:rPr>
                        <a:t>(Vatican City / 4)</a:t>
                      </a:r>
                      <a:endParaRPr lang="en-US" sz="1600">
                        <a:latin typeface="Calibri" pitchFamily="34" charset="0"/>
                      </a:endParaRPr>
                    </a:p>
                  </a:txBody>
                  <a:tcPr/>
                </a:tc>
                <a:tc>
                  <a:txBody>
                    <a:bodyPr/>
                    <a:lstStyle/>
                    <a:p>
                      <a:pPr algn="r"/>
                      <a:r>
                        <a:rPr lang="en-US" sz="1600" smtClean="0">
                          <a:latin typeface="Calibri" pitchFamily="34" charset="0"/>
                        </a:rPr>
                        <a:t>5</a:t>
                      </a:r>
                      <a:endParaRPr lang="en-US" sz="1600">
                        <a:latin typeface="Calibri" pitchFamily="34" charset="0"/>
                      </a:endParaRPr>
                    </a:p>
                  </a:txBody>
                  <a:tcPr/>
                </a:tc>
              </a:tr>
            </a:tbl>
          </a:graphicData>
        </a:graphic>
      </p:graphicFrame>
      <p:pic>
        <p:nvPicPr>
          <p:cNvPr id="1065985" name="Picture 1"/>
          <p:cNvPicPr>
            <a:picLocks noChangeAspect="1" noChangeArrowheads="1"/>
          </p:cNvPicPr>
          <p:nvPr/>
        </p:nvPicPr>
        <p:blipFill>
          <a:blip r:embed="rId4" cstate="print"/>
          <a:srcRect/>
          <a:stretch>
            <a:fillRect/>
          </a:stretch>
        </p:blipFill>
        <p:spPr bwMode="auto">
          <a:xfrm>
            <a:off x="4667119" y="1752600"/>
            <a:ext cx="1280160" cy="1280160"/>
          </a:xfrm>
          <a:prstGeom prst="rect">
            <a:avLst/>
          </a:prstGeom>
          <a:noFill/>
          <a:ln w="9525">
            <a:noFill/>
            <a:miter lim="800000"/>
            <a:headEnd/>
            <a:tailEnd/>
          </a:ln>
        </p:spPr>
      </p:pic>
      <p:sp>
        <p:nvSpPr>
          <p:cNvPr id="14" name="Rectangle 13"/>
          <p:cNvSpPr/>
          <p:nvPr/>
        </p:nvSpPr>
        <p:spPr>
          <a:xfrm>
            <a:off x="4572000" y="1295400"/>
            <a:ext cx="1447800" cy="415498"/>
          </a:xfrm>
          <a:prstGeom prst="rect">
            <a:avLst/>
          </a:prstGeom>
        </p:spPr>
        <p:txBody>
          <a:bodyPr wrap="square">
            <a:spAutoFit/>
          </a:bodyPr>
          <a:lstStyle/>
          <a:p>
            <a:pPr algn="r"/>
            <a:r>
              <a:rPr lang="en-US" sz="700" b="1" smtClean="0">
                <a:solidFill>
                  <a:schemeClr val="bg1">
                    <a:lumMod val="75000"/>
                  </a:schemeClr>
                </a:solidFill>
                <a:latin typeface="Calibri" pitchFamily="34" charset="0"/>
              </a:rPr>
              <a:t>http://blog.elisehuard.be/wp-content/uploads/2007/12/wafer_200mm_90nm_1024k_dc.jpg</a:t>
            </a:r>
            <a:endParaRPr lang="en-US" sz="700" b="1">
              <a:solidFill>
                <a:schemeClr val="bg1">
                  <a:lumMod val="75000"/>
                </a:schemeClr>
              </a:solidFill>
              <a:latin typeface="Calibri" pitchFamily="34" charset="0"/>
            </a:endParaRPr>
          </a:p>
        </p:txBody>
      </p:sp>
      <p:pic>
        <p:nvPicPr>
          <p:cNvPr id="1067009" name="Picture 1"/>
          <p:cNvPicPr>
            <a:picLocks noChangeAspect="1" noChangeArrowheads="1"/>
          </p:cNvPicPr>
          <p:nvPr/>
        </p:nvPicPr>
        <p:blipFill>
          <a:blip r:embed="rId5" cstate="print"/>
          <a:srcRect/>
          <a:stretch>
            <a:fillRect/>
          </a:stretch>
        </p:blipFill>
        <p:spPr bwMode="auto">
          <a:xfrm>
            <a:off x="3257683" y="1840468"/>
            <a:ext cx="1371600" cy="1226798"/>
          </a:xfrm>
          <a:prstGeom prst="rect">
            <a:avLst/>
          </a:prstGeom>
          <a:noFill/>
          <a:ln w="9525">
            <a:noFill/>
            <a:miter lim="800000"/>
            <a:headEnd/>
            <a:tailEnd/>
          </a:ln>
        </p:spPr>
      </p:pic>
      <p:sp>
        <p:nvSpPr>
          <p:cNvPr id="16" name="Rectangle 15"/>
          <p:cNvSpPr/>
          <p:nvPr/>
        </p:nvSpPr>
        <p:spPr>
          <a:xfrm>
            <a:off x="3200400" y="1561981"/>
            <a:ext cx="1371600" cy="307777"/>
          </a:xfrm>
          <a:prstGeom prst="rect">
            <a:avLst/>
          </a:prstGeom>
        </p:spPr>
        <p:txBody>
          <a:bodyPr wrap="square">
            <a:spAutoFit/>
          </a:bodyPr>
          <a:lstStyle/>
          <a:p>
            <a:r>
              <a:rPr lang="en-US" sz="700" b="1" smtClean="0">
                <a:solidFill>
                  <a:schemeClr val="bg1">
                    <a:lumMod val="75000"/>
                  </a:schemeClr>
                </a:solidFill>
                <a:latin typeface="Calibri" pitchFamily="34" charset="0"/>
              </a:rPr>
              <a:t>http://en.wikipedia.org/wiki/File:Solar_cell.png</a:t>
            </a:r>
            <a:endParaRPr lang="en-US" sz="700" b="1">
              <a:solidFill>
                <a:schemeClr val="bg1">
                  <a:lumMod val="75000"/>
                </a:schemeClr>
              </a:solidFill>
              <a:latin typeface="Calibri" pitchFamily="34" charset="0"/>
            </a:endParaRPr>
          </a:p>
        </p:txBody>
      </p:sp>
      <p:sp>
        <p:nvSpPr>
          <p:cNvPr id="17" name="Rectangle 460"/>
          <p:cNvSpPr>
            <a:spLocks noChangeArrowheads="1"/>
          </p:cNvSpPr>
          <p:nvPr/>
        </p:nvSpPr>
        <p:spPr bwMode="auto">
          <a:xfrm rot="10800000" flipV="1">
            <a:off x="1600201" y="1426458"/>
            <a:ext cx="1447800" cy="630942"/>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Sharp QuadPixel RGBY LED-backlit LCD Display.  http://www.macworld.com/article/145541/2010/01/sharp_quadpixel.html</a:t>
            </a:r>
            <a:endParaRPr lang="en-US" sz="700" b="1">
              <a:solidFill>
                <a:schemeClr val="bg1">
                  <a:lumMod val="75000"/>
                </a:schemeClr>
              </a:solidFill>
              <a:latin typeface="Calibri" pitchFamily="34" charset="0"/>
            </a:endParaRPr>
          </a:p>
        </p:txBody>
      </p:sp>
      <p:pic>
        <p:nvPicPr>
          <p:cNvPr id="19" name="Picture 2"/>
          <p:cNvPicPr>
            <a:picLocks noChangeAspect="1" noChangeArrowheads="1"/>
          </p:cNvPicPr>
          <p:nvPr/>
        </p:nvPicPr>
        <p:blipFill>
          <a:blip r:embed="rId6" cstate="print"/>
          <a:srcRect/>
          <a:stretch>
            <a:fillRect/>
          </a:stretch>
        </p:blipFill>
        <p:spPr bwMode="auto">
          <a:xfrm>
            <a:off x="7582215" y="1806129"/>
            <a:ext cx="1280160" cy="1283005"/>
          </a:xfrm>
          <a:prstGeom prst="rect">
            <a:avLst/>
          </a:prstGeom>
          <a:noFill/>
          <a:ln w="6350">
            <a:noFill/>
            <a:miter lim="800000"/>
            <a:headEnd/>
            <a:tailEnd/>
          </a:ln>
        </p:spPr>
      </p:pic>
      <p:sp>
        <p:nvSpPr>
          <p:cNvPr id="20" name="Rectangle 19"/>
          <p:cNvSpPr/>
          <p:nvPr/>
        </p:nvSpPr>
        <p:spPr>
          <a:xfrm>
            <a:off x="7543800" y="1295400"/>
            <a:ext cx="1371600" cy="523220"/>
          </a:xfrm>
          <a:prstGeom prst="rect">
            <a:avLst/>
          </a:prstGeom>
        </p:spPr>
        <p:txBody>
          <a:bodyPr wrap="square">
            <a:spAutoFit/>
          </a:bodyPr>
          <a:lstStyle/>
          <a:p>
            <a:pPr algn="r"/>
            <a:r>
              <a:rPr lang="en-US" sz="700" b="1" smtClean="0">
                <a:solidFill>
                  <a:schemeClr val="bg1">
                    <a:lumMod val="75000"/>
                  </a:schemeClr>
                </a:solidFill>
                <a:latin typeface="Calibri" pitchFamily="34" charset="0"/>
              </a:rPr>
              <a:t>http://www.itechnews.net/wp-content/uploads/2009/07/Nokia-3720-Classic-the-most-rugged-mobile-phone.jpg</a:t>
            </a:r>
            <a:endParaRPr lang="en-US" sz="700" b="1">
              <a:solidFill>
                <a:schemeClr val="bg1">
                  <a:lumMod val="75000"/>
                </a:schemeClr>
              </a:solidFill>
              <a:latin typeface="Calibri" pitchFamily="34" charset="0"/>
            </a:endParaRPr>
          </a:p>
        </p:txBody>
      </p:sp>
      <p:sp>
        <p:nvSpPr>
          <p:cNvPr id="21" name="Rectangle 460"/>
          <p:cNvSpPr>
            <a:spLocks noChangeArrowheads="1"/>
          </p:cNvSpPr>
          <p:nvPr/>
        </p:nvSpPr>
        <p:spPr bwMode="auto">
          <a:xfrm rot="10800000" flipV="1">
            <a:off x="1600201" y="5410200"/>
            <a:ext cx="1219199" cy="415498"/>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Estimate from Steven S Rosenblum, </a:t>
            </a:r>
          </a:p>
          <a:p>
            <a:r>
              <a:rPr lang="en-US" sz="700" b="1" smtClean="0">
                <a:solidFill>
                  <a:schemeClr val="bg1">
                    <a:lumMod val="75000"/>
                  </a:schemeClr>
                </a:solidFill>
                <a:latin typeface="Calibri" pitchFamily="34" charset="0"/>
              </a:rPr>
              <a:t>Corning, Inc</a:t>
            </a:r>
          </a:p>
        </p:txBody>
      </p:sp>
      <p:sp>
        <p:nvSpPr>
          <p:cNvPr id="22" name="Rectangle 460"/>
          <p:cNvSpPr>
            <a:spLocks noChangeArrowheads="1"/>
          </p:cNvSpPr>
          <p:nvPr/>
        </p:nvSpPr>
        <p:spPr bwMode="auto">
          <a:xfrm rot="10800000" flipV="1">
            <a:off x="3200400" y="5420379"/>
            <a:ext cx="1447800" cy="523220"/>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Assuming 9.6 GW</a:t>
            </a:r>
            <a:r>
              <a:rPr lang="en-US" sz="700" b="1" baseline="-25000" smtClean="0">
                <a:solidFill>
                  <a:schemeClr val="bg1">
                    <a:lumMod val="75000"/>
                  </a:schemeClr>
                </a:solidFill>
                <a:latin typeface="Calibri" pitchFamily="34" charset="0"/>
              </a:rPr>
              <a:t>p</a:t>
            </a:r>
            <a:r>
              <a:rPr lang="en-US" sz="700" b="1" smtClean="0">
                <a:solidFill>
                  <a:schemeClr val="bg1">
                    <a:lumMod val="75000"/>
                  </a:schemeClr>
                </a:solidFill>
                <a:latin typeface="Calibri" pitchFamily="34" charset="0"/>
              </a:rPr>
              <a:t> (http://www.displaybank.com/eng/info/sread.php?id=5730) at 15% efficiency</a:t>
            </a:r>
          </a:p>
        </p:txBody>
      </p:sp>
      <p:sp>
        <p:nvSpPr>
          <p:cNvPr id="24" name="Rectangle 460"/>
          <p:cNvSpPr>
            <a:spLocks noChangeArrowheads="1"/>
          </p:cNvSpPr>
          <p:nvPr/>
        </p:nvSpPr>
        <p:spPr bwMode="auto">
          <a:xfrm rot="10800000" flipV="1">
            <a:off x="7543800" y="5410200"/>
            <a:ext cx="1447800" cy="307777"/>
          </a:xfrm>
          <a:prstGeom prst="rect">
            <a:avLst/>
          </a:prstGeom>
          <a:noFill/>
          <a:ln w="12700">
            <a:noFill/>
            <a:miter lim="800000"/>
            <a:headEnd/>
            <a:tailEnd/>
          </a:ln>
          <a:effectLst/>
        </p:spPr>
        <p:txBody>
          <a:bodyPr wrap="square">
            <a:spAutoFit/>
          </a:bodyPr>
          <a:lstStyle/>
          <a:p>
            <a:pPr algn="r"/>
            <a:r>
              <a:rPr lang="en-US" sz="700" b="1" smtClean="0">
                <a:solidFill>
                  <a:schemeClr val="bg1">
                    <a:lumMod val="75000"/>
                  </a:schemeClr>
                </a:solidFill>
                <a:latin typeface="Calibri" pitchFamily="34" charset="0"/>
              </a:rPr>
              <a:t>Estimate from A Anwar, Strategy Analytics</a:t>
            </a:r>
          </a:p>
        </p:txBody>
      </p:sp>
      <p:pic>
        <p:nvPicPr>
          <p:cNvPr id="23" name="Picture 1"/>
          <p:cNvPicPr>
            <a:picLocks noChangeAspect="1" noChangeArrowheads="1"/>
          </p:cNvPicPr>
          <p:nvPr/>
        </p:nvPicPr>
        <p:blipFill>
          <a:blip r:embed="rId7" cstate="print"/>
          <a:srcRect l="5406" r="32250"/>
          <a:stretch>
            <a:fillRect/>
          </a:stretch>
        </p:blipFill>
        <p:spPr bwMode="auto">
          <a:xfrm>
            <a:off x="6096000" y="1752600"/>
            <a:ext cx="1463040" cy="1337636"/>
          </a:xfrm>
          <a:prstGeom prst="rect">
            <a:avLst/>
          </a:prstGeom>
          <a:solidFill>
            <a:schemeClr val="accent1"/>
          </a:solidFill>
          <a:ln w="9525">
            <a:noFill/>
            <a:miter lim="800000"/>
            <a:headEnd/>
            <a:tailEnd/>
          </a:ln>
        </p:spPr>
      </p:pic>
      <p:sp>
        <p:nvSpPr>
          <p:cNvPr id="25" name="Rectangle 460"/>
          <p:cNvSpPr>
            <a:spLocks noChangeArrowheads="1"/>
          </p:cNvSpPr>
          <p:nvPr/>
        </p:nvSpPr>
        <p:spPr bwMode="auto">
          <a:xfrm rot="10800000" flipV="1">
            <a:off x="6096000" y="1295401"/>
            <a:ext cx="1447799" cy="415498"/>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Surefire U2 flashlight. http://en.wikipedia.org/wiki/File:SurefireU2JPG.jpg </a:t>
            </a:r>
            <a:endParaRPr lang="en-US" sz="700" b="1">
              <a:solidFill>
                <a:schemeClr val="bg1">
                  <a:lumMod val="75000"/>
                </a:schemeClr>
              </a:solidFill>
              <a:latin typeface="Calibri" pitchFamily="34" charset="0"/>
            </a:endParaRPr>
          </a:p>
        </p:txBody>
      </p:sp>
      <p:sp>
        <p:nvSpPr>
          <p:cNvPr id="26" name="Rectangle 460"/>
          <p:cNvSpPr>
            <a:spLocks noChangeArrowheads="1"/>
          </p:cNvSpPr>
          <p:nvPr/>
        </p:nvSpPr>
        <p:spPr bwMode="auto">
          <a:xfrm rot="10800000" flipV="1">
            <a:off x="4648200" y="5410200"/>
            <a:ext cx="1447800" cy="523220"/>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Estimate from Gartner (http://www.fabtech.org/news/_a/gartner_revises_silicon_wafer_demand_forecast/)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bwMode="auto">
          <a:xfrm rot="10800000">
            <a:off x="6224837" y="1600200"/>
            <a:ext cx="539496"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pic>
        <p:nvPicPr>
          <p:cNvPr id="46" name="Picture 1"/>
          <p:cNvPicPr>
            <a:picLocks noChangeAspect="1" noChangeArrowheads="1"/>
          </p:cNvPicPr>
          <p:nvPr/>
        </p:nvPicPr>
        <p:blipFill>
          <a:blip r:embed="rId3"/>
          <a:srcRect l="26826" t="7697" r="9445" b="23940"/>
          <a:stretch>
            <a:fillRect/>
          </a:stretch>
        </p:blipFill>
        <p:spPr bwMode="auto">
          <a:xfrm>
            <a:off x="4955282" y="1859028"/>
            <a:ext cx="3352800" cy="3200400"/>
          </a:xfrm>
          <a:prstGeom prst="rect">
            <a:avLst/>
          </a:prstGeom>
          <a:noFill/>
          <a:ln w="9525">
            <a:noFill/>
            <a:miter lim="800000"/>
            <a:headEnd/>
            <a:tailEnd/>
          </a:ln>
          <a:effectLst/>
        </p:spPr>
      </p:pic>
      <p:pic>
        <p:nvPicPr>
          <p:cNvPr id="56" name="Picture 1"/>
          <p:cNvPicPr>
            <a:picLocks noChangeAspect="1" noChangeArrowheads="1"/>
          </p:cNvPicPr>
          <p:nvPr/>
        </p:nvPicPr>
        <p:blipFill>
          <a:blip r:embed="rId3"/>
          <a:srcRect l="26826" t="7697" r="9445" b="23940"/>
          <a:stretch>
            <a:fillRect/>
          </a:stretch>
        </p:blipFill>
        <p:spPr bwMode="auto">
          <a:xfrm>
            <a:off x="923609" y="1856508"/>
            <a:ext cx="3352800" cy="3200400"/>
          </a:xfrm>
          <a:prstGeom prst="rect">
            <a:avLst/>
          </a:prstGeom>
          <a:noFill/>
          <a:ln w="9525">
            <a:noFill/>
            <a:miter lim="800000"/>
            <a:headEnd/>
            <a:tailEnd/>
          </a:ln>
          <a:effectLst/>
        </p:spPr>
      </p:pic>
      <p:sp>
        <p:nvSpPr>
          <p:cNvPr id="58" name="Text Box 21"/>
          <p:cNvSpPr txBox="1">
            <a:spLocks noChangeArrowheads="1"/>
          </p:cNvSpPr>
          <p:nvPr/>
        </p:nvSpPr>
        <p:spPr bwMode="auto">
          <a:xfrm>
            <a:off x="854770" y="5029200"/>
            <a:ext cx="3509963" cy="274638"/>
          </a:xfrm>
          <a:prstGeom prst="rect">
            <a:avLst/>
          </a:prstGeom>
          <a:noFill/>
          <a:ln w="9525">
            <a:noFill/>
            <a:miter lim="800000"/>
            <a:headEnd/>
            <a:tailEnd/>
          </a:ln>
        </p:spPr>
        <p:txBody>
          <a:bodyPr wrap="none">
            <a:spAutoFit/>
          </a:bodyPr>
          <a:lstStyle/>
          <a:p>
            <a:pPr algn="l" eaLnBrk="1" hangingPunct="1"/>
            <a:r>
              <a:rPr lang="en-US" sz="1200" b="1">
                <a:latin typeface="Arial" charset="0"/>
              </a:rPr>
              <a:t>0.01          0.1                1                 10           100</a:t>
            </a:r>
          </a:p>
        </p:txBody>
      </p:sp>
      <p:sp>
        <p:nvSpPr>
          <p:cNvPr id="59" name="Text Box 22"/>
          <p:cNvSpPr txBox="1">
            <a:spLocks noChangeArrowheads="1"/>
          </p:cNvSpPr>
          <p:nvPr/>
        </p:nvSpPr>
        <p:spPr bwMode="auto">
          <a:xfrm>
            <a:off x="1481939" y="5257800"/>
            <a:ext cx="2254143" cy="307777"/>
          </a:xfrm>
          <a:prstGeom prst="rect">
            <a:avLst/>
          </a:prstGeom>
          <a:noFill/>
          <a:ln w="9525">
            <a:noFill/>
            <a:miter lim="800000"/>
            <a:headEnd/>
            <a:tailEnd/>
          </a:ln>
        </p:spPr>
        <p:txBody>
          <a:bodyPr wrap="none">
            <a:spAutoFit/>
          </a:bodyPr>
          <a:lstStyle/>
          <a:p>
            <a:pPr eaLnBrk="1" hangingPunct="1"/>
            <a:r>
              <a:rPr lang="en-US" sz="1400" b="1" i="1" dirty="0">
                <a:latin typeface="Arial" charset="0"/>
              </a:rPr>
              <a:t>CoL</a:t>
            </a:r>
            <a:r>
              <a:rPr lang="en-US" sz="1400" b="1" baseline="-25000" dirty="0">
                <a:latin typeface="Arial" charset="0"/>
              </a:rPr>
              <a:t>ope</a:t>
            </a:r>
            <a:r>
              <a:rPr lang="en-US" sz="1400" b="1" dirty="0">
                <a:latin typeface="Arial" charset="0"/>
              </a:rPr>
              <a:t> </a:t>
            </a:r>
            <a:r>
              <a:rPr lang="en-US" sz="1400" b="1" dirty="0" smtClean="0">
                <a:latin typeface="Arial" charset="0"/>
              </a:rPr>
              <a:t>= </a:t>
            </a:r>
            <a:r>
              <a:rPr lang="en-US" sz="1400" b="1" i="1" dirty="0" smtClean="0">
                <a:latin typeface="Arial" charset="0"/>
              </a:rPr>
              <a:t>CoE/</a:t>
            </a:r>
            <a:r>
              <a:rPr lang="el-GR" sz="1400" b="1" i="1" dirty="0" smtClean="0">
                <a:latin typeface="Arial" charset="0"/>
              </a:rPr>
              <a:t>η </a:t>
            </a:r>
            <a:r>
              <a:rPr lang="en-US" sz="1400" b="1" dirty="0" smtClean="0">
                <a:latin typeface="Arial" charset="0"/>
              </a:rPr>
              <a:t>($/</a:t>
            </a:r>
            <a:r>
              <a:rPr lang="en-US" sz="1400" b="1" dirty="0">
                <a:latin typeface="Arial" charset="0"/>
              </a:rPr>
              <a:t>Mlmh)</a:t>
            </a:r>
          </a:p>
        </p:txBody>
      </p:sp>
      <p:sp>
        <p:nvSpPr>
          <p:cNvPr id="60" name="Text Box 24"/>
          <p:cNvSpPr txBox="1">
            <a:spLocks noChangeArrowheads="1"/>
          </p:cNvSpPr>
          <p:nvPr/>
        </p:nvSpPr>
        <p:spPr bwMode="auto">
          <a:xfrm rot="16200000">
            <a:off x="-765653" y="3361630"/>
            <a:ext cx="2448684" cy="307777"/>
          </a:xfrm>
          <a:prstGeom prst="rect">
            <a:avLst/>
          </a:prstGeom>
          <a:noFill/>
          <a:ln w="9525">
            <a:noFill/>
            <a:miter lim="800000"/>
            <a:headEnd/>
            <a:tailEnd/>
          </a:ln>
        </p:spPr>
        <p:txBody>
          <a:bodyPr wrap="none">
            <a:spAutoFit/>
          </a:bodyPr>
          <a:lstStyle/>
          <a:p>
            <a:pPr eaLnBrk="1" hangingPunct="1"/>
            <a:r>
              <a:rPr lang="en-US" sz="1400" b="1" i="1">
                <a:latin typeface="Arial" charset="0"/>
              </a:rPr>
              <a:t>CoL</a:t>
            </a:r>
            <a:r>
              <a:rPr lang="en-US" sz="1400" b="1" baseline="-25000">
                <a:latin typeface="Arial" charset="0"/>
              </a:rPr>
              <a:t>cap</a:t>
            </a:r>
            <a:r>
              <a:rPr lang="en-US" sz="1400" b="1">
                <a:latin typeface="Arial" charset="0"/>
              </a:rPr>
              <a:t> </a:t>
            </a:r>
            <a:r>
              <a:rPr lang="en-US" sz="1400" b="1" smtClean="0">
                <a:latin typeface="Arial" charset="0"/>
              </a:rPr>
              <a:t>~ </a:t>
            </a:r>
            <a:r>
              <a:rPr lang="en-US" sz="1400" b="1" i="1" dirty="0" smtClean="0">
                <a:latin typeface="Arial" charset="0"/>
              </a:rPr>
              <a:t>$</a:t>
            </a:r>
            <a:r>
              <a:rPr lang="en-US" sz="1400" b="1" i="1" baseline="-25000" dirty="0" smtClean="0">
                <a:latin typeface="Arial" charset="0"/>
              </a:rPr>
              <a:t>Win</a:t>
            </a:r>
            <a:r>
              <a:rPr lang="en-US" sz="1400" b="1" i="1" dirty="0" smtClean="0">
                <a:latin typeface="Arial" charset="0"/>
              </a:rPr>
              <a:t>/[</a:t>
            </a:r>
            <a:r>
              <a:rPr lang="el-GR" sz="1400" b="1" i="1" dirty="0" smtClean="0">
                <a:latin typeface="Arial" charset="0"/>
              </a:rPr>
              <a:t>η∙τ]</a:t>
            </a:r>
            <a:r>
              <a:rPr lang="el-GR" sz="1400" b="1" dirty="0" smtClean="0">
                <a:latin typeface="Arial" charset="0"/>
              </a:rPr>
              <a:t> </a:t>
            </a:r>
            <a:r>
              <a:rPr lang="en-US" sz="1400" b="1" dirty="0" smtClean="0">
                <a:latin typeface="Arial" charset="0"/>
              </a:rPr>
              <a:t>($/</a:t>
            </a:r>
            <a:r>
              <a:rPr lang="en-US" sz="1400" b="1" dirty="0">
                <a:latin typeface="Arial" charset="0"/>
              </a:rPr>
              <a:t>Mlmh)</a:t>
            </a:r>
          </a:p>
        </p:txBody>
      </p:sp>
      <p:sp>
        <p:nvSpPr>
          <p:cNvPr id="61" name="Text Box 25"/>
          <p:cNvSpPr txBox="1">
            <a:spLocks noChangeArrowheads="1"/>
          </p:cNvSpPr>
          <p:nvPr/>
        </p:nvSpPr>
        <p:spPr bwMode="auto">
          <a:xfrm>
            <a:off x="461070" y="1794994"/>
            <a:ext cx="436563" cy="274638"/>
          </a:xfrm>
          <a:prstGeom prst="rect">
            <a:avLst/>
          </a:prstGeom>
          <a:noFill/>
          <a:ln w="9525">
            <a:noFill/>
            <a:miter lim="800000"/>
            <a:headEnd/>
            <a:tailEnd/>
          </a:ln>
        </p:spPr>
        <p:txBody>
          <a:bodyPr wrap="none">
            <a:spAutoFit/>
          </a:bodyPr>
          <a:lstStyle/>
          <a:p>
            <a:pPr eaLnBrk="1" hangingPunct="1"/>
            <a:r>
              <a:rPr lang="en-US" sz="1200" b="1">
                <a:latin typeface="Arial" charset="0"/>
              </a:rPr>
              <a:t>100</a:t>
            </a:r>
          </a:p>
        </p:txBody>
      </p:sp>
      <p:sp>
        <p:nvSpPr>
          <p:cNvPr id="62" name="Text Box 26"/>
          <p:cNvSpPr txBox="1">
            <a:spLocks noChangeArrowheads="1"/>
          </p:cNvSpPr>
          <p:nvPr/>
        </p:nvSpPr>
        <p:spPr bwMode="auto">
          <a:xfrm>
            <a:off x="535682" y="2526832"/>
            <a:ext cx="352425" cy="274638"/>
          </a:xfrm>
          <a:prstGeom prst="rect">
            <a:avLst/>
          </a:prstGeom>
          <a:noFill/>
          <a:ln w="9525">
            <a:noFill/>
            <a:miter lim="800000"/>
            <a:headEnd/>
            <a:tailEnd/>
          </a:ln>
        </p:spPr>
        <p:txBody>
          <a:bodyPr wrap="none">
            <a:spAutoFit/>
          </a:bodyPr>
          <a:lstStyle/>
          <a:p>
            <a:pPr eaLnBrk="1" hangingPunct="1"/>
            <a:r>
              <a:rPr lang="en-US" sz="1200" b="1">
                <a:latin typeface="Arial" charset="0"/>
              </a:rPr>
              <a:t>10</a:t>
            </a:r>
          </a:p>
        </p:txBody>
      </p:sp>
      <p:sp>
        <p:nvSpPr>
          <p:cNvPr id="63" name="Text Box 27"/>
          <p:cNvSpPr txBox="1">
            <a:spLocks noChangeArrowheads="1"/>
          </p:cNvSpPr>
          <p:nvPr/>
        </p:nvSpPr>
        <p:spPr bwMode="auto">
          <a:xfrm>
            <a:off x="611882" y="3276600"/>
            <a:ext cx="268288" cy="274638"/>
          </a:xfrm>
          <a:prstGeom prst="rect">
            <a:avLst/>
          </a:prstGeom>
          <a:noFill/>
          <a:ln w="9525">
            <a:noFill/>
            <a:miter lim="800000"/>
            <a:headEnd/>
            <a:tailEnd/>
          </a:ln>
        </p:spPr>
        <p:txBody>
          <a:bodyPr wrap="none">
            <a:spAutoFit/>
          </a:bodyPr>
          <a:lstStyle/>
          <a:p>
            <a:pPr eaLnBrk="1" hangingPunct="1"/>
            <a:r>
              <a:rPr lang="en-US" sz="1200" b="1">
                <a:latin typeface="Arial" charset="0"/>
              </a:rPr>
              <a:t>1</a:t>
            </a:r>
          </a:p>
        </p:txBody>
      </p:sp>
      <p:sp>
        <p:nvSpPr>
          <p:cNvPr id="64" name="Text Box 28"/>
          <p:cNvSpPr txBox="1">
            <a:spLocks noChangeArrowheads="1"/>
          </p:cNvSpPr>
          <p:nvPr/>
        </p:nvSpPr>
        <p:spPr bwMode="auto">
          <a:xfrm>
            <a:off x="597595" y="4084638"/>
            <a:ext cx="395288" cy="274638"/>
          </a:xfrm>
          <a:prstGeom prst="rect">
            <a:avLst/>
          </a:prstGeom>
          <a:noFill/>
          <a:ln w="9525">
            <a:noFill/>
            <a:miter lim="800000"/>
            <a:headEnd/>
            <a:tailEnd/>
          </a:ln>
        </p:spPr>
        <p:txBody>
          <a:bodyPr wrap="none">
            <a:spAutoFit/>
          </a:bodyPr>
          <a:lstStyle/>
          <a:p>
            <a:pPr eaLnBrk="1" hangingPunct="1"/>
            <a:r>
              <a:rPr lang="en-US" sz="1200" b="1">
                <a:latin typeface="Arial" charset="0"/>
              </a:rPr>
              <a:t>0.1</a:t>
            </a:r>
          </a:p>
        </p:txBody>
      </p:sp>
      <p:sp>
        <p:nvSpPr>
          <p:cNvPr id="65" name="Text Box 29"/>
          <p:cNvSpPr txBox="1">
            <a:spLocks noChangeArrowheads="1"/>
          </p:cNvSpPr>
          <p:nvPr/>
        </p:nvSpPr>
        <p:spPr bwMode="auto">
          <a:xfrm>
            <a:off x="513457" y="4830763"/>
            <a:ext cx="479425" cy="274638"/>
          </a:xfrm>
          <a:prstGeom prst="rect">
            <a:avLst/>
          </a:prstGeom>
          <a:noFill/>
          <a:ln w="9525">
            <a:noFill/>
            <a:miter lim="800000"/>
            <a:headEnd/>
            <a:tailEnd/>
          </a:ln>
        </p:spPr>
        <p:txBody>
          <a:bodyPr wrap="none">
            <a:spAutoFit/>
          </a:bodyPr>
          <a:lstStyle/>
          <a:p>
            <a:pPr eaLnBrk="1" hangingPunct="1"/>
            <a:r>
              <a:rPr lang="en-US" sz="1200" b="1">
                <a:latin typeface="Arial" charset="0"/>
              </a:rPr>
              <a:t>0.01</a:t>
            </a:r>
          </a:p>
        </p:txBody>
      </p:sp>
      <p:sp>
        <p:nvSpPr>
          <p:cNvPr id="66" name="Text Box 31"/>
          <p:cNvSpPr txBox="1">
            <a:spLocks noChangeArrowheads="1"/>
          </p:cNvSpPr>
          <p:nvPr/>
        </p:nvSpPr>
        <p:spPr bwMode="auto">
          <a:xfrm>
            <a:off x="1061144" y="2630020"/>
            <a:ext cx="846138" cy="171450"/>
          </a:xfrm>
          <a:prstGeom prst="rect">
            <a:avLst/>
          </a:prstGeom>
          <a:noFill/>
          <a:ln w="9525">
            <a:noFill/>
            <a:miter lim="800000"/>
            <a:headEnd/>
            <a:tailEnd/>
          </a:ln>
        </p:spPr>
        <p:txBody>
          <a:bodyPr wrap="none" lIns="18288" tIns="9144" rIns="18288" bIns="9144">
            <a:spAutoFit/>
          </a:bodyPr>
          <a:lstStyle/>
          <a:p>
            <a:pPr algn="l" eaLnBrk="1" hangingPunct="1"/>
            <a:r>
              <a:rPr lang="en-US" sz="1000" b="1">
                <a:solidFill>
                  <a:schemeClr val="hlink"/>
                </a:solidFill>
                <a:latin typeface="Arial" charset="0"/>
              </a:rPr>
              <a:t>Incandescent</a:t>
            </a:r>
          </a:p>
        </p:txBody>
      </p:sp>
      <p:sp>
        <p:nvSpPr>
          <p:cNvPr id="75" name="Text Box 32"/>
          <p:cNvSpPr txBox="1">
            <a:spLocks noChangeArrowheads="1"/>
          </p:cNvSpPr>
          <p:nvPr/>
        </p:nvSpPr>
        <p:spPr bwMode="auto">
          <a:xfrm>
            <a:off x="1077019" y="3163420"/>
            <a:ext cx="906463" cy="171450"/>
          </a:xfrm>
          <a:prstGeom prst="rect">
            <a:avLst/>
          </a:prstGeom>
          <a:noFill/>
          <a:ln w="9525">
            <a:noFill/>
            <a:miter lim="800000"/>
            <a:headEnd/>
            <a:tailEnd/>
          </a:ln>
        </p:spPr>
        <p:txBody>
          <a:bodyPr lIns="18288" tIns="9144" rIns="18288" bIns="9144">
            <a:spAutoFit/>
          </a:bodyPr>
          <a:lstStyle/>
          <a:p>
            <a:pPr algn="l" eaLnBrk="1" hangingPunct="1"/>
            <a:r>
              <a:rPr lang="en-US" sz="1000" b="1">
                <a:solidFill>
                  <a:srgbClr val="0000FF"/>
                </a:solidFill>
                <a:latin typeface="Arial" charset="0"/>
              </a:rPr>
              <a:t>Fluorescent</a:t>
            </a:r>
          </a:p>
        </p:txBody>
      </p:sp>
      <p:sp>
        <p:nvSpPr>
          <p:cNvPr id="76" name="Text Box 37"/>
          <p:cNvSpPr txBox="1">
            <a:spLocks noChangeArrowheads="1"/>
          </p:cNvSpPr>
          <p:nvPr/>
        </p:nvSpPr>
        <p:spPr bwMode="auto">
          <a:xfrm>
            <a:off x="2669282" y="2342245"/>
            <a:ext cx="424860" cy="172355"/>
          </a:xfrm>
          <a:prstGeom prst="rect">
            <a:avLst/>
          </a:prstGeom>
          <a:noFill/>
          <a:ln w="9525">
            <a:noFill/>
            <a:miter lim="800000"/>
            <a:headEnd/>
            <a:tailEnd/>
          </a:ln>
        </p:spPr>
        <p:txBody>
          <a:bodyPr wrap="none" lIns="18288" tIns="9144" rIns="18288" bIns="9144">
            <a:spAutoFit/>
          </a:bodyPr>
          <a:lstStyle/>
          <a:p>
            <a:pPr algn="l" eaLnBrk="1" hangingPunct="1"/>
            <a:r>
              <a:rPr lang="en-US" sz="1000" b="1" dirty="0" smtClean="0">
                <a:solidFill>
                  <a:srgbClr val="FFCC99"/>
                </a:solidFill>
                <a:latin typeface="Arial" charset="0"/>
              </a:rPr>
              <a:t>2005.8</a:t>
            </a:r>
            <a:endParaRPr lang="en-US" sz="1000" b="1" dirty="0">
              <a:solidFill>
                <a:srgbClr val="FFCC99"/>
              </a:solidFill>
              <a:latin typeface="Arial" charset="0"/>
            </a:endParaRPr>
          </a:p>
        </p:txBody>
      </p:sp>
      <p:sp>
        <p:nvSpPr>
          <p:cNvPr id="77" name="Text Box 38"/>
          <p:cNvSpPr txBox="1">
            <a:spLocks noChangeArrowheads="1"/>
          </p:cNvSpPr>
          <p:nvPr/>
        </p:nvSpPr>
        <p:spPr bwMode="auto">
          <a:xfrm>
            <a:off x="2634387" y="2615670"/>
            <a:ext cx="424860" cy="172355"/>
          </a:xfrm>
          <a:prstGeom prst="rect">
            <a:avLst/>
          </a:prstGeom>
          <a:noFill/>
          <a:ln w="9525">
            <a:noFill/>
            <a:miter lim="800000"/>
            <a:headEnd/>
            <a:tailEnd/>
          </a:ln>
        </p:spPr>
        <p:txBody>
          <a:bodyPr wrap="none" lIns="18288" tIns="9144" rIns="18288" bIns="9144">
            <a:spAutoFit/>
          </a:bodyPr>
          <a:lstStyle/>
          <a:p>
            <a:pPr algn="l" eaLnBrk="1" hangingPunct="1"/>
            <a:r>
              <a:rPr lang="en-US" sz="1000" b="1" smtClean="0">
                <a:solidFill>
                  <a:srgbClr val="FFCC99"/>
                </a:solidFill>
                <a:latin typeface="Arial" charset="0"/>
              </a:rPr>
              <a:t>2007.2</a:t>
            </a:r>
            <a:endParaRPr lang="en-US" sz="1000" b="1">
              <a:solidFill>
                <a:srgbClr val="FFCC99"/>
              </a:solidFill>
              <a:latin typeface="Arial" charset="0"/>
            </a:endParaRPr>
          </a:p>
        </p:txBody>
      </p:sp>
      <p:sp>
        <p:nvSpPr>
          <p:cNvPr id="78" name="Text Box 39"/>
          <p:cNvSpPr txBox="1">
            <a:spLocks noChangeArrowheads="1"/>
          </p:cNvSpPr>
          <p:nvPr/>
        </p:nvSpPr>
        <p:spPr bwMode="auto">
          <a:xfrm>
            <a:off x="2449647" y="3028045"/>
            <a:ext cx="424860" cy="172355"/>
          </a:xfrm>
          <a:prstGeom prst="rect">
            <a:avLst/>
          </a:prstGeom>
          <a:noFill/>
          <a:ln w="9525">
            <a:noFill/>
            <a:miter lim="800000"/>
            <a:headEnd/>
            <a:tailEnd/>
          </a:ln>
        </p:spPr>
        <p:txBody>
          <a:bodyPr wrap="none" lIns="18288" tIns="9144" rIns="18288" bIns="9144">
            <a:spAutoFit/>
          </a:bodyPr>
          <a:lstStyle/>
          <a:p>
            <a:pPr algn="l" eaLnBrk="1" hangingPunct="1"/>
            <a:r>
              <a:rPr lang="en-US" sz="1000" b="1" smtClean="0">
                <a:solidFill>
                  <a:srgbClr val="FFCC99"/>
                </a:solidFill>
                <a:latin typeface="Arial" charset="0"/>
              </a:rPr>
              <a:t>2008.5</a:t>
            </a:r>
            <a:endParaRPr lang="en-US" sz="1000" b="1">
              <a:solidFill>
                <a:srgbClr val="FFCC99"/>
              </a:solidFill>
              <a:latin typeface="Arial" charset="0"/>
            </a:endParaRPr>
          </a:p>
        </p:txBody>
      </p:sp>
      <p:sp>
        <p:nvSpPr>
          <p:cNvPr id="79" name="Text Box 40"/>
          <p:cNvSpPr txBox="1">
            <a:spLocks noChangeArrowheads="1"/>
          </p:cNvSpPr>
          <p:nvPr/>
        </p:nvSpPr>
        <p:spPr bwMode="auto">
          <a:xfrm>
            <a:off x="3659882" y="2849655"/>
            <a:ext cx="573088" cy="171450"/>
          </a:xfrm>
          <a:prstGeom prst="rect">
            <a:avLst/>
          </a:prstGeom>
          <a:noFill/>
          <a:ln w="9525">
            <a:noFill/>
            <a:miter lim="800000"/>
            <a:headEnd/>
            <a:tailEnd/>
          </a:ln>
        </p:spPr>
        <p:txBody>
          <a:bodyPr wrap="none" lIns="18288" tIns="9144" rIns="18288" bIns="9144">
            <a:spAutoFit/>
          </a:bodyPr>
          <a:lstStyle/>
          <a:p>
            <a:pPr algn="l" eaLnBrk="1" hangingPunct="1"/>
            <a:r>
              <a:rPr lang="en-US" sz="1000" b="1">
                <a:solidFill>
                  <a:schemeClr val="bg1"/>
                </a:solidFill>
                <a:latin typeface="Arial" charset="0"/>
              </a:rPr>
              <a:t>1:6 Ratio</a:t>
            </a:r>
          </a:p>
        </p:txBody>
      </p:sp>
      <p:sp>
        <p:nvSpPr>
          <p:cNvPr id="80" name="Text Box 87"/>
          <p:cNvSpPr txBox="1">
            <a:spLocks noChangeArrowheads="1"/>
          </p:cNvSpPr>
          <p:nvPr/>
        </p:nvSpPr>
        <p:spPr bwMode="auto">
          <a:xfrm>
            <a:off x="1469132" y="4217895"/>
            <a:ext cx="763588" cy="171450"/>
          </a:xfrm>
          <a:prstGeom prst="rect">
            <a:avLst/>
          </a:prstGeom>
          <a:noFill/>
          <a:ln w="9525">
            <a:noFill/>
            <a:miter lim="800000"/>
            <a:headEnd/>
            <a:tailEnd/>
          </a:ln>
        </p:spPr>
        <p:txBody>
          <a:bodyPr wrap="none" lIns="18288" tIns="9144" rIns="18288" bIns="9144">
            <a:spAutoFit/>
          </a:bodyPr>
          <a:lstStyle/>
          <a:p>
            <a:pPr algn="l" eaLnBrk="1" hangingPunct="1"/>
            <a:r>
              <a:rPr lang="en-US" sz="1000" b="1">
                <a:solidFill>
                  <a:schemeClr val="bg1"/>
                </a:solidFill>
                <a:latin typeface="Arial" charset="0"/>
              </a:rPr>
              <a:t>Phosphors</a:t>
            </a:r>
            <a:r>
              <a:rPr lang="en-US" sz="1000" b="1">
                <a:solidFill>
                  <a:schemeClr val="bg1"/>
                </a:solidFill>
                <a:latin typeface="Arial" charset="0"/>
                <a:cs typeface="Arial" charset="0"/>
              </a:rPr>
              <a:t>↑</a:t>
            </a:r>
          </a:p>
        </p:txBody>
      </p:sp>
      <p:sp>
        <p:nvSpPr>
          <p:cNvPr id="81" name="Text Box 88"/>
          <p:cNvSpPr txBox="1">
            <a:spLocks noChangeArrowheads="1"/>
          </p:cNvSpPr>
          <p:nvPr/>
        </p:nvSpPr>
        <p:spPr bwMode="auto">
          <a:xfrm>
            <a:off x="1969102" y="4031598"/>
            <a:ext cx="482600" cy="171450"/>
          </a:xfrm>
          <a:prstGeom prst="rect">
            <a:avLst/>
          </a:prstGeom>
          <a:noFill/>
          <a:ln w="9525">
            <a:noFill/>
            <a:miter lim="800000"/>
            <a:headEnd/>
            <a:tailEnd/>
          </a:ln>
        </p:spPr>
        <p:txBody>
          <a:bodyPr wrap="none" lIns="18288" tIns="9144" rIns="18288" bIns="9144">
            <a:spAutoFit/>
          </a:bodyPr>
          <a:lstStyle/>
          <a:p>
            <a:pPr algn="l" eaLnBrk="1" hangingPunct="1"/>
            <a:r>
              <a:rPr lang="en-US" sz="1000" b="1">
                <a:solidFill>
                  <a:schemeClr val="bg1"/>
                </a:solidFill>
                <a:latin typeface="Arial" charset="0"/>
              </a:rPr>
              <a:t>B LED</a:t>
            </a:r>
            <a:r>
              <a:rPr lang="en-US" sz="1000" b="1">
                <a:solidFill>
                  <a:schemeClr val="bg1"/>
                </a:solidFill>
                <a:latin typeface="Arial" charset="0"/>
                <a:cs typeface="Arial" charset="0"/>
              </a:rPr>
              <a:t>↑</a:t>
            </a:r>
          </a:p>
        </p:txBody>
      </p:sp>
      <p:sp>
        <p:nvSpPr>
          <p:cNvPr id="82" name="Text Box 89"/>
          <p:cNvSpPr txBox="1">
            <a:spLocks noChangeArrowheads="1"/>
          </p:cNvSpPr>
          <p:nvPr/>
        </p:nvSpPr>
        <p:spPr bwMode="auto">
          <a:xfrm>
            <a:off x="2182387" y="4503645"/>
            <a:ext cx="320675" cy="171450"/>
          </a:xfrm>
          <a:prstGeom prst="rect">
            <a:avLst/>
          </a:prstGeom>
          <a:noFill/>
          <a:ln w="9525">
            <a:noFill/>
            <a:miter lim="800000"/>
            <a:headEnd/>
            <a:tailEnd/>
          </a:ln>
        </p:spPr>
        <p:txBody>
          <a:bodyPr wrap="none" lIns="18288" tIns="9144" rIns="18288" bIns="9144">
            <a:spAutoFit/>
          </a:bodyPr>
          <a:lstStyle/>
          <a:p>
            <a:pPr algn="l" eaLnBrk="1" hangingPunct="1"/>
            <a:r>
              <a:rPr lang="en-US" sz="1000" b="1">
                <a:solidFill>
                  <a:schemeClr val="bg1"/>
                </a:solidFill>
                <a:latin typeface="Arial" charset="0"/>
              </a:rPr>
              <a:t>RGB</a:t>
            </a:r>
          </a:p>
        </p:txBody>
      </p:sp>
      <p:sp>
        <p:nvSpPr>
          <p:cNvPr id="83" name="Text Box 113"/>
          <p:cNvSpPr txBox="1">
            <a:spLocks noChangeArrowheads="1"/>
          </p:cNvSpPr>
          <p:nvPr/>
        </p:nvSpPr>
        <p:spPr bwMode="auto">
          <a:xfrm>
            <a:off x="1678682" y="4621213"/>
            <a:ext cx="466725" cy="171450"/>
          </a:xfrm>
          <a:prstGeom prst="rect">
            <a:avLst/>
          </a:prstGeom>
          <a:noFill/>
          <a:ln w="9525">
            <a:noFill/>
            <a:miter lim="800000"/>
            <a:headEnd/>
            <a:tailEnd/>
          </a:ln>
        </p:spPr>
        <p:txBody>
          <a:bodyPr wrap="none" lIns="18288" tIns="9144" rIns="18288" bIns="9144">
            <a:spAutoFit/>
          </a:bodyPr>
          <a:lstStyle/>
          <a:p>
            <a:pPr algn="l" eaLnBrk="1" hangingPunct="1"/>
            <a:r>
              <a:rPr lang="en-US" sz="1000" b="1">
                <a:solidFill>
                  <a:schemeClr val="bg1"/>
                </a:solidFill>
                <a:latin typeface="Arial" charset="0"/>
              </a:rPr>
              <a:t>Perfect</a:t>
            </a:r>
          </a:p>
        </p:txBody>
      </p:sp>
      <p:sp>
        <p:nvSpPr>
          <p:cNvPr id="84" name="Text Box 116"/>
          <p:cNvSpPr txBox="1">
            <a:spLocks noChangeArrowheads="1"/>
          </p:cNvSpPr>
          <p:nvPr/>
        </p:nvSpPr>
        <p:spPr bwMode="auto">
          <a:xfrm>
            <a:off x="2701622" y="2104680"/>
            <a:ext cx="424860" cy="172355"/>
          </a:xfrm>
          <a:prstGeom prst="rect">
            <a:avLst/>
          </a:prstGeom>
          <a:noFill/>
          <a:ln w="9525">
            <a:noFill/>
            <a:miter lim="800000"/>
            <a:headEnd/>
            <a:tailEnd/>
          </a:ln>
        </p:spPr>
        <p:txBody>
          <a:bodyPr wrap="none" lIns="18288" tIns="9144" rIns="18288" bIns="9144">
            <a:spAutoFit/>
          </a:bodyPr>
          <a:lstStyle/>
          <a:p>
            <a:pPr algn="l" eaLnBrk="1" hangingPunct="1"/>
            <a:r>
              <a:rPr lang="en-US" sz="1000" b="1" dirty="0" smtClean="0">
                <a:solidFill>
                  <a:srgbClr val="FFCC99"/>
                </a:solidFill>
                <a:latin typeface="Arial" charset="0"/>
              </a:rPr>
              <a:t>2004.8</a:t>
            </a:r>
            <a:endParaRPr lang="en-US" sz="1000" b="1" dirty="0">
              <a:solidFill>
                <a:srgbClr val="FFCC99"/>
              </a:solidFill>
              <a:latin typeface="Arial" charset="0"/>
            </a:endParaRPr>
          </a:p>
        </p:txBody>
      </p:sp>
      <p:sp>
        <p:nvSpPr>
          <p:cNvPr id="85" name="Text Box 124"/>
          <p:cNvSpPr txBox="1">
            <a:spLocks noChangeArrowheads="1"/>
          </p:cNvSpPr>
          <p:nvPr/>
        </p:nvSpPr>
        <p:spPr bwMode="auto">
          <a:xfrm>
            <a:off x="2669282" y="2846295"/>
            <a:ext cx="311150" cy="141288"/>
          </a:xfrm>
          <a:prstGeom prst="rect">
            <a:avLst/>
          </a:prstGeom>
          <a:noFill/>
          <a:ln w="9525">
            <a:noFill/>
            <a:miter lim="800000"/>
            <a:headEnd/>
            <a:tailEnd/>
          </a:ln>
        </p:spPr>
        <p:txBody>
          <a:bodyPr wrap="none" lIns="18288" tIns="9144" rIns="18288" bIns="9144">
            <a:spAutoFit/>
          </a:bodyPr>
          <a:lstStyle/>
          <a:p>
            <a:pPr algn="l" eaLnBrk="1" hangingPunct="1"/>
            <a:r>
              <a:rPr lang="en-US" sz="800" b="1" i="1">
                <a:latin typeface="Arial" charset="0"/>
              </a:rPr>
              <a:t>0.35A</a:t>
            </a:r>
          </a:p>
        </p:txBody>
      </p:sp>
      <p:sp>
        <p:nvSpPr>
          <p:cNvPr id="86" name="Text Box 125"/>
          <p:cNvSpPr txBox="1">
            <a:spLocks noChangeArrowheads="1"/>
          </p:cNvSpPr>
          <p:nvPr/>
        </p:nvSpPr>
        <p:spPr bwMode="auto">
          <a:xfrm>
            <a:off x="3024882" y="3017029"/>
            <a:ext cx="254000" cy="141288"/>
          </a:xfrm>
          <a:prstGeom prst="rect">
            <a:avLst/>
          </a:prstGeom>
          <a:noFill/>
          <a:ln w="9525">
            <a:noFill/>
            <a:miter lim="800000"/>
            <a:headEnd/>
            <a:tailEnd/>
          </a:ln>
        </p:spPr>
        <p:txBody>
          <a:bodyPr wrap="none" lIns="18288" tIns="9144" rIns="18288" bIns="9144">
            <a:spAutoFit/>
          </a:bodyPr>
          <a:lstStyle/>
          <a:p>
            <a:pPr algn="l" eaLnBrk="1" hangingPunct="1"/>
            <a:r>
              <a:rPr lang="en-US" sz="800" b="1" i="1">
                <a:latin typeface="Arial" charset="0"/>
              </a:rPr>
              <a:t>0.7A</a:t>
            </a:r>
          </a:p>
        </p:txBody>
      </p:sp>
      <p:sp>
        <p:nvSpPr>
          <p:cNvPr id="87" name="Text Box 126"/>
          <p:cNvSpPr txBox="1">
            <a:spLocks noChangeArrowheads="1"/>
          </p:cNvSpPr>
          <p:nvPr/>
        </p:nvSpPr>
        <p:spPr bwMode="auto">
          <a:xfrm>
            <a:off x="3094155" y="3301566"/>
            <a:ext cx="254000" cy="141288"/>
          </a:xfrm>
          <a:prstGeom prst="rect">
            <a:avLst/>
          </a:prstGeom>
          <a:noFill/>
          <a:ln w="9525">
            <a:noFill/>
            <a:miter lim="800000"/>
            <a:headEnd/>
            <a:tailEnd/>
          </a:ln>
        </p:spPr>
        <p:txBody>
          <a:bodyPr wrap="none" lIns="18288" tIns="9144" rIns="18288" bIns="9144">
            <a:spAutoFit/>
          </a:bodyPr>
          <a:lstStyle/>
          <a:p>
            <a:pPr algn="l" eaLnBrk="1" hangingPunct="1"/>
            <a:r>
              <a:rPr lang="en-US" sz="800" b="1" i="1">
                <a:latin typeface="Arial" charset="0"/>
              </a:rPr>
              <a:t>1.5A</a:t>
            </a:r>
          </a:p>
        </p:txBody>
      </p:sp>
      <p:sp>
        <p:nvSpPr>
          <p:cNvPr id="88" name="Text Box 32"/>
          <p:cNvSpPr txBox="1">
            <a:spLocks noChangeArrowheads="1"/>
          </p:cNvSpPr>
          <p:nvPr/>
        </p:nvSpPr>
        <p:spPr bwMode="auto">
          <a:xfrm>
            <a:off x="1077019" y="3392020"/>
            <a:ext cx="906463" cy="171450"/>
          </a:xfrm>
          <a:prstGeom prst="rect">
            <a:avLst/>
          </a:prstGeom>
          <a:noFill/>
          <a:ln w="9525">
            <a:noFill/>
            <a:miter lim="800000"/>
            <a:headEnd/>
            <a:tailEnd/>
          </a:ln>
        </p:spPr>
        <p:txBody>
          <a:bodyPr lIns="18288" tIns="9144" rIns="18288" bIns="9144">
            <a:spAutoFit/>
          </a:bodyPr>
          <a:lstStyle/>
          <a:p>
            <a:pPr algn="l" eaLnBrk="1" hangingPunct="1"/>
            <a:r>
              <a:rPr lang="en-US" sz="1000" b="1">
                <a:solidFill>
                  <a:srgbClr val="15FF15"/>
                </a:solidFill>
                <a:latin typeface="Arial" charset="0"/>
              </a:rPr>
              <a:t>HID</a:t>
            </a:r>
          </a:p>
        </p:txBody>
      </p:sp>
      <p:sp>
        <p:nvSpPr>
          <p:cNvPr id="89" name="Text Box 117"/>
          <p:cNvSpPr txBox="1">
            <a:spLocks noChangeArrowheads="1"/>
          </p:cNvSpPr>
          <p:nvPr/>
        </p:nvSpPr>
        <p:spPr bwMode="auto">
          <a:xfrm>
            <a:off x="2225151" y="3252798"/>
            <a:ext cx="424860" cy="172355"/>
          </a:xfrm>
          <a:prstGeom prst="rect">
            <a:avLst/>
          </a:prstGeom>
          <a:noFill/>
          <a:ln w="9525">
            <a:noFill/>
            <a:miter lim="800000"/>
            <a:headEnd/>
            <a:tailEnd/>
          </a:ln>
        </p:spPr>
        <p:txBody>
          <a:bodyPr wrap="none" lIns="18288" tIns="9144" rIns="18288" bIns="9144">
            <a:spAutoFit/>
          </a:bodyPr>
          <a:lstStyle/>
          <a:p>
            <a:pPr algn="l" eaLnBrk="1" hangingPunct="1"/>
            <a:r>
              <a:rPr lang="en-US" sz="1000" b="1" dirty="0" smtClean="0">
                <a:solidFill>
                  <a:srgbClr val="FFCC99"/>
                </a:solidFill>
                <a:latin typeface="Arial" charset="0"/>
              </a:rPr>
              <a:t>2009.7</a:t>
            </a:r>
            <a:endParaRPr lang="en-US" sz="1000" b="1" dirty="0">
              <a:solidFill>
                <a:srgbClr val="FFCC99"/>
              </a:solidFill>
              <a:latin typeface="Arial" charset="0"/>
            </a:endParaRPr>
          </a:p>
        </p:txBody>
      </p:sp>
      <p:sp>
        <p:nvSpPr>
          <p:cNvPr id="5122" name="Rectangle 7"/>
          <p:cNvSpPr>
            <a:spLocks noGrp="1" noChangeArrowheads="1"/>
          </p:cNvSpPr>
          <p:nvPr>
            <p:ph type="title"/>
          </p:nvPr>
        </p:nvSpPr>
        <p:spPr>
          <a:xfrm>
            <a:off x="762000" y="76200"/>
            <a:ext cx="8153400" cy="1219200"/>
          </a:xfrm>
        </p:spPr>
        <p:txBody>
          <a:bodyPr/>
          <a:lstStyle/>
          <a:p>
            <a:r>
              <a:rPr lang="en-US" smtClean="0"/>
              <a:t>Enroute to the end game:</a:t>
            </a:r>
            <a:br>
              <a:rPr lang="en-US" smtClean="0"/>
            </a:br>
            <a:r>
              <a:rPr lang="en-US" smtClean="0"/>
              <a:t>luminous efficacy, cost, functionality</a:t>
            </a:r>
            <a:endParaRPr lang="en-US" dirty="0" smtClean="0"/>
          </a:p>
        </p:txBody>
      </p:sp>
      <p:sp>
        <p:nvSpPr>
          <p:cNvPr id="49" name="Rectangle 36"/>
          <p:cNvSpPr>
            <a:spLocks noChangeArrowheads="1"/>
          </p:cNvSpPr>
          <p:nvPr/>
        </p:nvSpPr>
        <p:spPr bwMode="auto">
          <a:xfrm>
            <a:off x="3202682" y="3752671"/>
            <a:ext cx="1085718" cy="1200329"/>
          </a:xfrm>
          <a:prstGeom prst="rect">
            <a:avLst/>
          </a:prstGeom>
          <a:noFill/>
          <a:ln w="12700">
            <a:noFill/>
            <a:miter lim="800000"/>
            <a:headEnd/>
            <a:tailEnd/>
          </a:ln>
        </p:spPr>
        <p:txBody>
          <a:bodyPr wrap="square">
            <a:spAutoFit/>
          </a:bodyPr>
          <a:lstStyle/>
          <a:p>
            <a:pPr algn="r"/>
            <a:r>
              <a:rPr lang="en-US" sz="800" b="1" smtClean="0">
                <a:solidFill>
                  <a:schemeClr val="tx1">
                    <a:lumMod val="75000"/>
                    <a:lumOff val="25000"/>
                  </a:schemeClr>
                </a:solidFill>
                <a:latin typeface="Calibri" pitchFamily="34" charset="0"/>
              </a:rPr>
              <a:t>Adapted from</a:t>
            </a:r>
          </a:p>
          <a:p>
            <a:pPr algn="r"/>
            <a:r>
              <a:rPr lang="en-US" sz="800" b="1" smtClean="0">
                <a:solidFill>
                  <a:schemeClr val="tx1">
                    <a:lumMod val="75000"/>
                    <a:lumOff val="25000"/>
                  </a:schemeClr>
                </a:solidFill>
                <a:latin typeface="Calibri" pitchFamily="34" charset="0"/>
              </a:rPr>
              <a:t>JY Tsao, ME Coltrin, MH Crawford, JA Simmons, “SSL: An Integrated Human Factors, Technology and Economic Perspective,” Proc IEEE (in press).</a:t>
            </a:r>
          </a:p>
        </p:txBody>
      </p:sp>
      <p:sp>
        <p:nvSpPr>
          <p:cNvPr id="37" name="Text Box 12"/>
          <p:cNvSpPr txBox="1">
            <a:spLocks noChangeArrowheads="1"/>
          </p:cNvSpPr>
          <p:nvPr/>
        </p:nvSpPr>
        <p:spPr bwMode="auto">
          <a:xfrm>
            <a:off x="4193282" y="2466201"/>
            <a:ext cx="464760" cy="276999"/>
          </a:xfrm>
          <a:prstGeom prst="rect">
            <a:avLst/>
          </a:prstGeom>
          <a:noFill/>
          <a:ln w="12700">
            <a:noFill/>
            <a:miter lim="800000"/>
            <a:headEnd/>
            <a:tailEnd/>
          </a:ln>
        </p:spPr>
        <p:txBody>
          <a:bodyPr wrap="square">
            <a:spAutoFit/>
          </a:bodyPr>
          <a:lstStyle/>
          <a:p>
            <a:pPr>
              <a:buSzPct val="100000"/>
            </a:pPr>
            <a:r>
              <a:rPr lang="en-US" sz="1200" b="1" i="1" smtClean="0">
                <a:latin typeface="Calibri" pitchFamily="34" charset="0"/>
                <a:cs typeface="Arial"/>
              </a:rPr>
              <a:t>7.1x</a:t>
            </a:r>
            <a:endParaRPr lang="en-US" sz="1200" b="1" i="1" baseline="-25000" dirty="0">
              <a:latin typeface="Calibri" pitchFamily="34" charset="0"/>
            </a:endParaRPr>
          </a:p>
        </p:txBody>
      </p:sp>
      <p:cxnSp>
        <p:nvCxnSpPr>
          <p:cNvPr id="38" name="Straight Connector 37"/>
          <p:cNvCxnSpPr/>
          <p:nvPr/>
        </p:nvCxnSpPr>
        <p:spPr bwMode="auto">
          <a:xfrm rot="16200000" flipH="1">
            <a:off x="2873833" y="2621154"/>
            <a:ext cx="640080" cy="1"/>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cxnSp>
      <p:sp>
        <p:nvSpPr>
          <p:cNvPr id="40" name="Text Box 12"/>
          <p:cNvSpPr txBox="1">
            <a:spLocks noChangeArrowheads="1"/>
          </p:cNvSpPr>
          <p:nvPr/>
        </p:nvSpPr>
        <p:spPr bwMode="auto">
          <a:xfrm>
            <a:off x="2760597" y="1607757"/>
            <a:ext cx="457200" cy="276999"/>
          </a:xfrm>
          <a:prstGeom prst="rect">
            <a:avLst/>
          </a:prstGeom>
          <a:noFill/>
          <a:ln w="12700">
            <a:noFill/>
            <a:miter lim="800000"/>
            <a:headEnd/>
            <a:tailEnd/>
          </a:ln>
        </p:spPr>
        <p:txBody>
          <a:bodyPr wrap="square">
            <a:spAutoFit/>
          </a:bodyPr>
          <a:lstStyle/>
          <a:p>
            <a:pPr>
              <a:buSzPct val="100000"/>
            </a:pPr>
            <a:r>
              <a:rPr lang="en-US" sz="1200" b="1" i="1" smtClean="0">
                <a:latin typeface="Calibri" pitchFamily="34" charset="0"/>
                <a:cs typeface="Arial"/>
              </a:rPr>
              <a:t>3.5x</a:t>
            </a:r>
            <a:endParaRPr lang="en-US" sz="1200" b="1" i="1" baseline="-25000" dirty="0">
              <a:latin typeface="Calibri" pitchFamily="34" charset="0"/>
            </a:endParaRPr>
          </a:p>
        </p:txBody>
      </p:sp>
      <p:cxnSp>
        <p:nvCxnSpPr>
          <p:cNvPr id="50" name="Straight Connector 49"/>
          <p:cNvCxnSpPr/>
          <p:nvPr/>
        </p:nvCxnSpPr>
        <p:spPr bwMode="auto">
          <a:xfrm rot="16200000" flipH="1">
            <a:off x="2573081" y="1620201"/>
            <a:ext cx="34480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16200000" flipH="1">
            <a:off x="6048052" y="1620201"/>
            <a:ext cx="34480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3" name="Text Box 12"/>
          <p:cNvSpPr txBox="1">
            <a:spLocks noChangeArrowheads="1"/>
          </p:cNvSpPr>
          <p:nvPr/>
        </p:nvSpPr>
        <p:spPr bwMode="auto">
          <a:xfrm>
            <a:off x="6304211" y="1600200"/>
            <a:ext cx="457200" cy="276999"/>
          </a:xfrm>
          <a:prstGeom prst="rect">
            <a:avLst/>
          </a:prstGeom>
          <a:noFill/>
          <a:ln w="12700">
            <a:noFill/>
            <a:miter lim="800000"/>
            <a:headEnd/>
            <a:tailEnd/>
          </a:ln>
        </p:spPr>
        <p:txBody>
          <a:bodyPr wrap="square">
            <a:spAutoFit/>
          </a:bodyPr>
          <a:lstStyle/>
          <a:p>
            <a:pPr>
              <a:buSzPct val="100000"/>
            </a:pPr>
            <a:r>
              <a:rPr lang="en-US" sz="1200" b="1" i="1" smtClean="0">
                <a:latin typeface="Calibri" pitchFamily="34" charset="0"/>
                <a:cs typeface="Arial"/>
              </a:rPr>
              <a:t>4.6x</a:t>
            </a:r>
            <a:endParaRPr lang="en-US" sz="1200" b="1" i="1" baseline="-25000" dirty="0">
              <a:latin typeface="Calibri" pitchFamily="34" charset="0"/>
            </a:endParaRPr>
          </a:p>
        </p:txBody>
      </p:sp>
      <p:cxnSp>
        <p:nvCxnSpPr>
          <p:cNvPr id="55" name="Straight Connector 54"/>
          <p:cNvCxnSpPr/>
          <p:nvPr/>
        </p:nvCxnSpPr>
        <p:spPr bwMode="auto">
          <a:xfrm rot="10800000">
            <a:off x="4277040" y="2964243"/>
            <a:ext cx="457202"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rot="10800000">
            <a:off x="4277040" y="2308671"/>
            <a:ext cx="457202"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rot="10800000">
            <a:off x="8384280" y="3946656"/>
            <a:ext cx="457202"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16200000" flipH="1">
            <a:off x="3030281" y="1620201"/>
            <a:ext cx="34480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rot="10800000">
            <a:off x="8384280" y="4457385"/>
            <a:ext cx="457202"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4" name="Text Box 12"/>
          <p:cNvSpPr txBox="1">
            <a:spLocks noChangeArrowheads="1"/>
          </p:cNvSpPr>
          <p:nvPr/>
        </p:nvSpPr>
        <p:spPr bwMode="auto">
          <a:xfrm>
            <a:off x="8300522" y="4068828"/>
            <a:ext cx="464760" cy="276999"/>
          </a:xfrm>
          <a:prstGeom prst="rect">
            <a:avLst/>
          </a:prstGeom>
          <a:noFill/>
          <a:ln w="12700">
            <a:noFill/>
            <a:miter lim="800000"/>
            <a:headEnd/>
            <a:tailEnd/>
          </a:ln>
        </p:spPr>
        <p:txBody>
          <a:bodyPr wrap="square">
            <a:spAutoFit/>
          </a:bodyPr>
          <a:lstStyle/>
          <a:p>
            <a:pPr>
              <a:buSzPct val="100000"/>
            </a:pPr>
            <a:r>
              <a:rPr lang="en-US" sz="1200" b="1" i="1" smtClean="0">
                <a:latin typeface="Calibri" pitchFamily="34" charset="0"/>
                <a:cs typeface="Arial"/>
              </a:rPr>
              <a:t>4.9x</a:t>
            </a:r>
            <a:endParaRPr lang="en-US" sz="1200" b="1" i="1" baseline="-25000" dirty="0">
              <a:latin typeface="Calibri" pitchFamily="34" charset="0"/>
            </a:endParaRPr>
          </a:p>
        </p:txBody>
      </p:sp>
      <p:cxnSp>
        <p:nvCxnSpPr>
          <p:cNvPr id="57" name="Straight Connector 56"/>
          <p:cNvCxnSpPr/>
          <p:nvPr/>
        </p:nvCxnSpPr>
        <p:spPr bwMode="auto">
          <a:xfrm rot="-2700000" flipH="1">
            <a:off x="2651745" y="3159739"/>
            <a:ext cx="640080" cy="1"/>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cxnSp>
      <p:sp>
        <p:nvSpPr>
          <p:cNvPr id="70" name="Oval 69"/>
          <p:cNvSpPr>
            <a:spLocks noChangeAspect="1"/>
          </p:cNvSpPr>
          <p:nvPr/>
        </p:nvSpPr>
        <p:spPr bwMode="auto">
          <a:xfrm>
            <a:off x="6753224" y="3360357"/>
            <a:ext cx="57150" cy="57150"/>
          </a:xfrm>
          <a:prstGeom prst="ellipse">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Rectangle 70"/>
          <p:cNvSpPr/>
          <p:nvPr/>
        </p:nvSpPr>
        <p:spPr>
          <a:xfrm>
            <a:off x="4288062" y="2009001"/>
            <a:ext cx="436338" cy="276999"/>
          </a:xfrm>
          <a:prstGeom prst="rect">
            <a:avLst/>
          </a:prstGeom>
        </p:spPr>
        <p:txBody>
          <a:bodyPr wrap="none">
            <a:spAutoFit/>
          </a:bodyPr>
          <a:lstStyle/>
          <a:p>
            <a:r>
              <a:rPr lang="en-US" sz="1200" b="1" i="1" smtClean="0">
                <a:latin typeface="Calibri" pitchFamily="34" charset="0"/>
              </a:rPr>
              <a:t>$</a:t>
            </a:r>
            <a:r>
              <a:rPr lang="en-US" sz="1200" b="1" i="1" baseline="-25000" smtClean="0">
                <a:latin typeface="Calibri" pitchFamily="34" charset="0"/>
              </a:rPr>
              <a:t>Win</a:t>
            </a:r>
            <a:endParaRPr lang="en-US" sz="1200">
              <a:latin typeface="Calibri" pitchFamily="34" charset="0"/>
            </a:endParaRPr>
          </a:p>
        </p:txBody>
      </p:sp>
      <p:sp>
        <p:nvSpPr>
          <p:cNvPr id="72" name="Rectangle 71"/>
          <p:cNvSpPr/>
          <p:nvPr/>
        </p:nvSpPr>
        <p:spPr>
          <a:xfrm>
            <a:off x="3200400" y="1447800"/>
            <a:ext cx="279244" cy="276999"/>
          </a:xfrm>
          <a:prstGeom prst="rect">
            <a:avLst/>
          </a:prstGeom>
        </p:spPr>
        <p:txBody>
          <a:bodyPr wrap="none">
            <a:spAutoFit/>
          </a:bodyPr>
          <a:lstStyle/>
          <a:p>
            <a:r>
              <a:rPr lang="el-GR" sz="1200" b="1" i="1" smtClean="0">
                <a:latin typeface="Arial"/>
                <a:cs typeface="Arial"/>
              </a:rPr>
              <a:t>η</a:t>
            </a:r>
            <a:endParaRPr lang="en-US" sz="1200">
              <a:latin typeface="Calibri" pitchFamily="34" charset="0"/>
            </a:endParaRPr>
          </a:p>
        </p:txBody>
      </p:sp>
      <p:cxnSp>
        <p:nvCxnSpPr>
          <p:cNvPr id="97" name="Straight Connector 96"/>
          <p:cNvCxnSpPr/>
          <p:nvPr/>
        </p:nvCxnSpPr>
        <p:spPr bwMode="auto">
          <a:xfrm rot="5400000">
            <a:off x="4254242" y="2636520"/>
            <a:ext cx="64008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8" name="Straight Connector 97"/>
          <p:cNvCxnSpPr/>
          <p:nvPr/>
        </p:nvCxnSpPr>
        <p:spPr bwMode="auto">
          <a:xfrm rot="5400000">
            <a:off x="8440793" y="4197159"/>
            <a:ext cx="466344"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99" name="Straight Connector 98"/>
          <p:cNvCxnSpPr/>
          <p:nvPr/>
        </p:nvCxnSpPr>
        <p:spPr bwMode="auto">
          <a:xfrm rot="10800000">
            <a:off x="2748657" y="1607758"/>
            <a:ext cx="457200" cy="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
        <p:nvSpPr>
          <p:cNvPr id="67" name="Freeform 66"/>
          <p:cNvSpPr/>
          <p:nvPr/>
        </p:nvSpPr>
        <p:spPr bwMode="auto">
          <a:xfrm>
            <a:off x="6248163" y="3393104"/>
            <a:ext cx="528992" cy="1110883"/>
          </a:xfrm>
          <a:custGeom>
            <a:avLst/>
            <a:gdLst>
              <a:gd name="connsiteX0" fmla="*/ 528992 w 528992"/>
              <a:gd name="connsiteY0" fmla="*/ 0 h 1110883"/>
              <a:gd name="connsiteX1" fmla="*/ 483650 w 528992"/>
              <a:gd name="connsiteY1" fmla="*/ 60456 h 1110883"/>
              <a:gd name="connsiteX2" fmla="*/ 408079 w 528992"/>
              <a:gd name="connsiteY2" fmla="*/ 158698 h 1110883"/>
              <a:gd name="connsiteX3" fmla="*/ 355180 w 528992"/>
              <a:gd name="connsiteY3" fmla="*/ 241825 h 1110883"/>
              <a:gd name="connsiteX4" fmla="*/ 294724 w 528992"/>
              <a:gd name="connsiteY4" fmla="*/ 340066 h 1110883"/>
              <a:gd name="connsiteX5" fmla="*/ 241825 w 528992"/>
              <a:gd name="connsiteY5" fmla="*/ 438308 h 1110883"/>
              <a:gd name="connsiteX6" fmla="*/ 196483 w 528992"/>
              <a:gd name="connsiteY6" fmla="*/ 589448 h 1110883"/>
              <a:gd name="connsiteX7" fmla="*/ 188926 w 528992"/>
              <a:gd name="connsiteY7" fmla="*/ 702803 h 1110883"/>
              <a:gd name="connsiteX8" fmla="*/ 173812 w 528992"/>
              <a:gd name="connsiteY8" fmla="*/ 869058 h 1110883"/>
              <a:gd name="connsiteX9" fmla="*/ 173812 w 528992"/>
              <a:gd name="connsiteY9" fmla="*/ 982413 h 1110883"/>
              <a:gd name="connsiteX10" fmla="*/ 166255 w 528992"/>
              <a:gd name="connsiteY10" fmla="*/ 1095769 h 1110883"/>
              <a:gd name="connsiteX11" fmla="*/ 113355 w 528992"/>
              <a:gd name="connsiteY11" fmla="*/ 1073098 h 1110883"/>
              <a:gd name="connsiteX12" fmla="*/ 83127 w 528992"/>
              <a:gd name="connsiteY12" fmla="*/ 1042870 h 1110883"/>
              <a:gd name="connsiteX13" fmla="*/ 37785 w 528992"/>
              <a:gd name="connsiteY13" fmla="*/ 1050427 h 1110883"/>
              <a:gd name="connsiteX14" fmla="*/ 0 w 528992"/>
              <a:gd name="connsiteY14" fmla="*/ 1065541 h 11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992" h="1110883">
                <a:moveTo>
                  <a:pt x="528992" y="0"/>
                </a:moveTo>
                <a:cubicBezTo>
                  <a:pt x="516397" y="17003"/>
                  <a:pt x="503802" y="34006"/>
                  <a:pt x="483650" y="60456"/>
                </a:cubicBezTo>
                <a:cubicBezTo>
                  <a:pt x="463498" y="86906"/>
                  <a:pt x="429491" y="128470"/>
                  <a:pt x="408079" y="158698"/>
                </a:cubicBezTo>
                <a:cubicBezTo>
                  <a:pt x="386667" y="188926"/>
                  <a:pt x="374072" y="211597"/>
                  <a:pt x="355180" y="241825"/>
                </a:cubicBezTo>
                <a:cubicBezTo>
                  <a:pt x="336288" y="272053"/>
                  <a:pt x="313616" y="307319"/>
                  <a:pt x="294724" y="340066"/>
                </a:cubicBezTo>
                <a:cubicBezTo>
                  <a:pt x="275832" y="372813"/>
                  <a:pt x="258198" y="396744"/>
                  <a:pt x="241825" y="438308"/>
                </a:cubicBezTo>
                <a:cubicBezTo>
                  <a:pt x="225452" y="479872"/>
                  <a:pt x="205300" y="545365"/>
                  <a:pt x="196483" y="589448"/>
                </a:cubicBezTo>
                <a:cubicBezTo>
                  <a:pt x="187666" y="633531"/>
                  <a:pt x="192704" y="656201"/>
                  <a:pt x="188926" y="702803"/>
                </a:cubicBezTo>
                <a:cubicBezTo>
                  <a:pt x="185148" y="749405"/>
                  <a:pt x="176331" y="822456"/>
                  <a:pt x="173812" y="869058"/>
                </a:cubicBezTo>
                <a:cubicBezTo>
                  <a:pt x="171293" y="915660"/>
                  <a:pt x="175071" y="944628"/>
                  <a:pt x="173812" y="982413"/>
                </a:cubicBezTo>
                <a:cubicBezTo>
                  <a:pt x="172553" y="1020198"/>
                  <a:pt x="176331" y="1080655"/>
                  <a:pt x="166255" y="1095769"/>
                </a:cubicBezTo>
                <a:cubicBezTo>
                  <a:pt x="156179" y="1110883"/>
                  <a:pt x="127210" y="1081914"/>
                  <a:pt x="113355" y="1073098"/>
                </a:cubicBezTo>
                <a:cubicBezTo>
                  <a:pt x="99500" y="1064282"/>
                  <a:pt x="95722" y="1046649"/>
                  <a:pt x="83127" y="1042870"/>
                </a:cubicBezTo>
                <a:cubicBezTo>
                  <a:pt x="70532" y="1039092"/>
                  <a:pt x="51639" y="1046649"/>
                  <a:pt x="37785" y="1050427"/>
                </a:cubicBezTo>
                <a:cubicBezTo>
                  <a:pt x="23931" y="1054205"/>
                  <a:pt x="11965" y="1059873"/>
                  <a:pt x="0" y="1065541"/>
                </a:cubicBezTo>
              </a:path>
            </a:pathLst>
          </a:custGeom>
          <a:noFill/>
          <a:ln w="12700" cap="flat" cmpd="sng" algn="ctr">
            <a:solidFill>
              <a:schemeClr val="tx1"/>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p:nvPr/>
        </p:nvCxnSpPr>
        <p:spPr bwMode="auto">
          <a:xfrm rot="16200000" flipH="1">
            <a:off x="5959850" y="4197410"/>
            <a:ext cx="521208" cy="1"/>
          </a:xfrm>
          <a:prstGeom prst="line">
            <a:avLst/>
          </a:prstGeom>
          <a:solidFill>
            <a:schemeClr val="accent1"/>
          </a:solidFill>
          <a:ln w="12700" cap="flat" cmpd="sng" algn="ctr">
            <a:solidFill>
              <a:schemeClr val="bg1">
                <a:lumMod val="85000"/>
              </a:schemeClr>
            </a:solidFill>
            <a:prstDash val="dash"/>
            <a:round/>
            <a:headEnd type="none" w="med" len="med"/>
            <a:tailEnd type="none" w="med" len="med"/>
          </a:ln>
          <a:effectLst/>
        </p:spPr>
      </p:cxnSp>
      <p:cxnSp>
        <p:nvCxnSpPr>
          <p:cNvPr id="54" name="Straight Connector 53"/>
          <p:cNvCxnSpPr/>
          <p:nvPr/>
        </p:nvCxnSpPr>
        <p:spPr bwMode="auto">
          <a:xfrm rot="-2700000" flipH="1">
            <a:off x="6113558" y="3664932"/>
            <a:ext cx="777240" cy="1"/>
          </a:xfrm>
          <a:prstGeom prst="line">
            <a:avLst/>
          </a:prstGeom>
          <a:solidFill>
            <a:schemeClr val="accent1"/>
          </a:solidFill>
          <a:ln w="12700" cap="flat" cmpd="sng" algn="ctr">
            <a:solidFill>
              <a:schemeClr val="bg1">
                <a:lumMod val="85000"/>
              </a:schemeClr>
            </a:solidFill>
            <a:prstDash val="dash"/>
            <a:round/>
            <a:headEnd type="none" w="med" len="med"/>
            <a:tailEnd type="none" w="med" len="med"/>
          </a:ln>
          <a:effectLst/>
        </p:spPr>
      </p:cxnSp>
      <p:cxnSp>
        <p:nvCxnSpPr>
          <p:cNvPr id="74" name="Straight Connector 73"/>
          <p:cNvCxnSpPr/>
          <p:nvPr/>
        </p:nvCxnSpPr>
        <p:spPr bwMode="auto">
          <a:xfrm rot="16200000" flipH="1">
            <a:off x="6609398" y="1620202"/>
            <a:ext cx="34480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0" name="Rectangle 89"/>
          <p:cNvSpPr/>
          <p:nvPr/>
        </p:nvSpPr>
        <p:spPr>
          <a:xfrm>
            <a:off x="8402862" y="3657600"/>
            <a:ext cx="436338" cy="276999"/>
          </a:xfrm>
          <a:prstGeom prst="rect">
            <a:avLst/>
          </a:prstGeom>
        </p:spPr>
        <p:txBody>
          <a:bodyPr wrap="none">
            <a:spAutoFit/>
          </a:bodyPr>
          <a:lstStyle/>
          <a:p>
            <a:r>
              <a:rPr lang="en-US" sz="1200" b="1" i="1" smtClean="0">
                <a:latin typeface="Calibri" pitchFamily="34" charset="0"/>
              </a:rPr>
              <a:t>$</a:t>
            </a:r>
            <a:r>
              <a:rPr lang="en-US" sz="1200" b="1" i="1" baseline="-25000" smtClean="0">
                <a:latin typeface="Calibri" pitchFamily="34" charset="0"/>
              </a:rPr>
              <a:t>Win</a:t>
            </a:r>
            <a:endParaRPr lang="en-US" sz="1200">
              <a:latin typeface="Calibri" pitchFamily="34" charset="0"/>
            </a:endParaRPr>
          </a:p>
        </p:txBody>
      </p:sp>
      <p:sp>
        <p:nvSpPr>
          <p:cNvPr id="91" name="Rectangle 90"/>
          <p:cNvSpPr/>
          <p:nvPr/>
        </p:nvSpPr>
        <p:spPr>
          <a:xfrm>
            <a:off x="6792820" y="1447800"/>
            <a:ext cx="279244" cy="276999"/>
          </a:xfrm>
          <a:prstGeom prst="rect">
            <a:avLst/>
          </a:prstGeom>
        </p:spPr>
        <p:txBody>
          <a:bodyPr wrap="none">
            <a:spAutoFit/>
          </a:bodyPr>
          <a:lstStyle/>
          <a:p>
            <a:r>
              <a:rPr lang="el-GR" sz="1200" b="1" i="1" smtClean="0">
                <a:latin typeface="Arial"/>
                <a:cs typeface="Arial"/>
              </a:rPr>
              <a:t>η</a:t>
            </a:r>
            <a:endParaRPr lang="en-US" sz="12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838200" y="228600"/>
            <a:ext cx="8153400" cy="1219200"/>
          </a:xfrm>
        </p:spPr>
        <p:txBody>
          <a:bodyPr/>
          <a:lstStyle/>
          <a:p>
            <a:r>
              <a:rPr lang="en-US" smtClean="0"/>
              <a:t>Technology Grand Challenges</a:t>
            </a:r>
            <a:endParaRPr lang="en-US" dirty="0" smtClean="0"/>
          </a:p>
        </p:txBody>
      </p:sp>
      <p:sp>
        <p:nvSpPr>
          <p:cNvPr id="5" name="Text Box 26"/>
          <p:cNvSpPr txBox="1">
            <a:spLocks noChangeArrowheads="1"/>
          </p:cNvSpPr>
          <p:nvPr/>
        </p:nvSpPr>
        <p:spPr bwMode="auto">
          <a:xfrm>
            <a:off x="6781800" y="5588812"/>
            <a:ext cx="2133600" cy="126188"/>
          </a:xfrm>
          <a:prstGeom prst="rect">
            <a:avLst/>
          </a:prstGeom>
          <a:noFill/>
          <a:ln w="9525">
            <a:noFill/>
            <a:miter lim="800000"/>
            <a:headEnd/>
            <a:tailEnd/>
          </a:ln>
        </p:spPr>
        <p:txBody>
          <a:bodyPr wrap="square" lIns="18288" tIns="9144" rIns="18288" bIns="9144">
            <a:spAutoFit/>
          </a:bodyPr>
          <a:lstStyle/>
          <a:p>
            <a:pPr algn="r" eaLnBrk="1" hangingPunct="1"/>
            <a:r>
              <a:rPr lang="en-US" sz="700" b="1" i="1" smtClean="0">
                <a:solidFill>
                  <a:schemeClr val="tx1">
                    <a:lumMod val="50000"/>
                    <a:lumOff val="50000"/>
                  </a:schemeClr>
                </a:solidFill>
                <a:latin typeface="Arial" charset="0"/>
              </a:rPr>
              <a:t>Courtesy of M</a:t>
            </a:r>
            <a:r>
              <a:rPr lang="en-US" sz="700" b="1" i="1">
                <a:solidFill>
                  <a:schemeClr val="tx1">
                    <a:lumMod val="50000"/>
                    <a:lumOff val="50000"/>
                  </a:schemeClr>
                </a:solidFill>
                <a:latin typeface="Arial" charset="0"/>
              </a:rPr>
              <a:t>. Krames, </a:t>
            </a:r>
            <a:r>
              <a:rPr lang="en-US" sz="700" b="1" i="1" smtClean="0">
                <a:solidFill>
                  <a:schemeClr val="tx1">
                    <a:lumMod val="50000"/>
                    <a:lumOff val="50000"/>
                  </a:schemeClr>
                </a:solidFill>
                <a:latin typeface="Arial" charset="0"/>
              </a:rPr>
              <a:t>Philips-Lumileds</a:t>
            </a:r>
            <a:endParaRPr lang="en-US" sz="700" b="1" i="1">
              <a:solidFill>
                <a:schemeClr val="tx1">
                  <a:lumMod val="50000"/>
                  <a:lumOff val="50000"/>
                </a:schemeClr>
              </a:solidFill>
              <a:latin typeface="Arial" charset="0"/>
            </a:endParaRPr>
          </a:p>
        </p:txBody>
      </p:sp>
      <p:grpSp>
        <p:nvGrpSpPr>
          <p:cNvPr id="2" name="Group 477"/>
          <p:cNvGrpSpPr>
            <a:grpSpLocks noChangeAspect="1"/>
          </p:cNvGrpSpPr>
          <p:nvPr/>
        </p:nvGrpSpPr>
        <p:grpSpPr bwMode="auto">
          <a:xfrm>
            <a:off x="6172200" y="2970381"/>
            <a:ext cx="2964180" cy="2500630"/>
            <a:chOff x="0" y="1344"/>
            <a:chExt cx="2592" cy="2187"/>
          </a:xfrm>
        </p:grpSpPr>
        <p:grpSp>
          <p:nvGrpSpPr>
            <p:cNvPr id="3" name="Group 470"/>
            <p:cNvGrpSpPr>
              <a:grpSpLocks noChangeAspect="1"/>
            </p:cNvGrpSpPr>
            <p:nvPr/>
          </p:nvGrpSpPr>
          <p:grpSpPr bwMode="auto">
            <a:xfrm>
              <a:off x="0" y="1344"/>
              <a:ext cx="2592" cy="2187"/>
              <a:chOff x="0" y="516"/>
              <a:chExt cx="2592" cy="1995"/>
            </a:xfrm>
          </p:grpSpPr>
          <p:pic>
            <p:nvPicPr>
              <p:cNvPr id="9" name="Picture 446"/>
              <p:cNvPicPr>
                <a:picLocks noChangeAspect="1" noChangeArrowheads="1"/>
              </p:cNvPicPr>
              <p:nvPr/>
            </p:nvPicPr>
            <p:blipFill>
              <a:blip r:embed="rId4" cstate="print"/>
              <a:srcRect/>
              <a:stretch>
                <a:fillRect/>
              </a:stretch>
            </p:blipFill>
            <p:spPr bwMode="auto">
              <a:xfrm>
                <a:off x="144" y="528"/>
                <a:ext cx="2256" cy="1983"/>
              </a:xfrm>
              <a:prstGeom prst="rect">
                <a:avLst/>
              </a:prstGeom>
              <a:noFill/>
            </p:spPr>
          </p:pic>
          <p:sp>
            <p:nvSpPr>
              <p:cNvPr id="10" name="Rectangle 469"/>
              <p:cNvSpPr>
                <a:spLocks noChangeAspect="1" noChangeArrowheads="1"/>
              </p:cNvSpPr>
              <p:nvPr/>
            </p:nvSpPr>
            <p:spPr bwMode="auto">
              <a:xfrm>
                <a:off x="0" y="516"/>
                <a:ext cx="2592" cy="288"/>
              </a:xfrm>
              <a:prstGeom prst="rect">
                <a:avLst/>
              </a:prstGeom>
              <a:solidFill>
                <a:schemeClr val="bg1"/>
              </a:solidFill>
              <a:ln w="9525">
                <a:solidFill>
                  <a:schemeClr val="bg1"/>
                </a:solidFill>
                <a:miter lim="800000"/>
                <a:headEnd/>
                <a:tailEnd/>
              </a:ln>
              <a:effectLst/>
            </p:spPr>
            <p:txBody>
              <a:bodyPr wrap="none" anchor="ctr"/>
              <a:lstStyle/>
              <a:p>
                <a:pPr algn="ctr"/>
                <a:endParaRPr lang="en-US" sz="1400" b="1"/>
              </a:p>
            </p:txBody>
          </p:sp>
        </p:grpSp>
        <p:sp>
          <p:nvSpPr>
            <p:cNvPr id="8" name="Text Box 473"/>
            <p:cNvSpPr txBox="1">
              <a:spLocks noChangeAspect="1" noChangeArrowheads="1"/>
            </p:cNvSpPr>
            <p:nvPr/>
          </p:nvSpPr>
          <p:spPr bwMode="auto">
            <a:xfrm>
              <a:off x="533" y="2688"/>
              <a:ext cx="564" cy="350"/>
            </a:xfrm>
            <a:prstGeom prst="rect">
              <a:avLst/>
            </a:prstGeom>
            <a:noFill/>
            <a:ln w="9525">
              <a:noFill/>
              <a:miter lim="800000"/>
              <a:headEnd/>
              <a:tailEnd/>
            </a:ln>
            <a:effectLst/>
          </p:spPr>
          <p:txBody>
            <a:bodyPr wrap="none">
              <a:spAutoFit/>
            </a:bodyPr>
            <a:lstStyle/>
            <a:p>
              <a:r>
                <a:rPr lang="en-US" sz="1000" b="1">
                  <a:latin typeface="Calibri" pitchFamily="34" charset="0"/>
                </a:rPr>
                <a:t>1W LEDs</a:t>
              </a:r>
            </a:p>
            <a:p>
              <a:r>
                <a:rPr lang="en-US" sz="1000" b="1">
                  <a:latin typeface="Calibri" pitchFamily="34" charset="0"/>
                </a:rPr>
                <a:t>350 mA</a:t>
              </a:r>
            </a:p>
          </p:txBody>
        </p:sp>
      </p:grpSp>
      <p:sp>
        <p:nvSpPr>
          <p:cNvPr id="16" name="Text Box 12"/>
          <p:cNvSpPr txBox="1">
            <a:spLocks noChangeArrowheads="1"/>
          </p:cNvSpPr>
          <p:nvPr/>
        </p:nvSpPr>
        <p:spPr bwMode="auto">
          <a:xfrm>
            <a:off x="6568440" y="1390710"/>
            <a:ext cx="2499360" cy="1200329"/>
          </a:xfrm>
          <a:prstGeom prst="rect">
            <a:avLst/>
          </a:prstGeom>
          <a:noFill/>
          <a:ln w="12700">
            <a:noFill/>
            <a:miter lim="800000"/>
            <a:headEnd/>
            <a:tailEnd/>
          </a:ln>
        </p:spPr>
        <p:txBody>
          <a:bodyPr wrap="square">
            <a:spAutoFit/>
          </a:bodyPr>
          <a:lstStyle/>
          <a:p>
            <a:pPr>
              <a:buSzPct val="100000"/>
            </a:pPr>
            <a:r>
              <a:rPr lang="en-US" sz="1800" b="1" i="1" u="sng" smtClean="0">
                <a:latin typeface="Arial" charset="0"/>
              </a:rPr>
              <a:t>Functionality</a:t>
            </a:r>
            <a:r>
              <a:rPr lang="en-US" sz="1800" b="1" i="1" smtClean="0">
                <a:latin typeface="Arial" charset="0"/>
              </a:rPr>
              <a:t>:</a:t>
            </a:r>
          </a:p>
          <a:p>
            <a:pPr>
              <a:buSzPct val="100000"/>
            </a:pPr>
            <a:r>
              <a:rPr lang="en-US" sz="1800" b="1" i="1" smtClean="0">
                <a:latin typeface="Arial" charset="0"/>
              </a:rPr>
              <a:t>Fill in the red-yellow-green gap and add control loops</a:t>
            </a:r>
            <a:endParaRPr lang="en-US" sz="1800" b="1" i="1" dirty="0">
              <a:latin typeface="Arial" charset="0"/>
            </a:endParaRPr>
          </a:p>
        </p:txBody>
      </p:sp>
      <p:cxnSp>
        <p:nvCxnSpPr>
          <p:cNvPr id="20" name="Straight Connector 19"/>
          <p:cNvCxnSpPr/>
          <p:nvPr/>
        </p:nvCxnSpPr>
        <p:spPr bwMode="auto">
          <a:xfrm rot="5400000">
            <a:off x="902255" y="3797855"/>
            <a:ext cx="4594860" cy="1429"/>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14" name="Straight Connector 13"/>
          <p:cNvCxnSpPr/>
          <p:nvPr/>
        </p:nvCxnSpPr>
        <p:spPr bwMode="auto">
          <a:xfrm rot="5400000">
            <a:off x="3875485" y="3820716"/>
            <a:ext cx="4594860" cy="1429"/>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17" name="Text Box 12"/>
          <p:cNvSpPr txBox="1">
            <a:spLocks noChangeArrowheads="1"/>
          </p:cNvSpPr>
          <p:nvPr/>
        </p:nvSpPr>
        <p:spPr bwMode="auto">
          <a:xfrm>
            <a:off x="3810000" y="1371600"/>
            <a:ext cx="2286000" cy="923330"/>
          </a:xfrm>
          <a:prstGeom prst="rect">
            <a:avLst/>
          </a:prstGeom>
          <a:noFill/>
          <a:ln w="12700">
            <a:noFill/>
            <a:miter lim="800000"/>
            <a:headEnd/>
            <a:tailEnd/>
          </a:ln>
        </p:spPr>
        <p:txBody>
          <a:bodyPr wrap="square">
            <a:spAutoFit/>
          </a:bodyPr>
          <a:lstStyle/>
          <a:p>
            <a:pPr>
              <a:buSzPct val="100000"/>
            </a:pPr>
            <a:r>
              <a:rPr lang="en-US" sz="1800" b="1" i="1" u="sng" smtClean="0">
                <a:latin typeface="Arial" charset="0"/>
              </a:rPr>
              <a:t>Cost</a:t>
            </a:r>
            <a:r>
              <a:rPr lang="en-US" sz="1800" b="1" i="1" smtClean="0">
                <a:latin typeface="Arial" charset="0"/>
              </a:rPr>
              <a:t>:</a:t>
            </a:r>
          </a:p>
          <a:p>
            <a:pPr>
              <a:buSzPct val="100000"/>
            </a:pPr>
            <a:r>
              <a:rPr lang="en-US" sz="1800" b="1" i="1" smtClean="0">
                <a:latin typeface="Arial" charset="0"/>
              </a:rPr>
              <a:t>Eliminate blue LED efficiency droop</a:t>
            </a:r>
            <a:endParaRPr lang="en-US" sz="1800" b="1" i="1" dirty="0">
              <a:latin typeface="Arial" charset="0"/>
            </a:endParaRPr>
          </a:p>
        </p:txBody>
      </p:sp>
      <p:grpSp>
        <p:nvGrpSpPr>
          <p:cNvPr id="4" name="Group 83"/>
          <p:cNvGrpSpPr/>
          <p:nvPr/>
        </p:nvGrpSpPr>
        <p:grpSpPr>
          <a:xfrm>
            <a:off x="3358903" y="2516019"/>
            <a:ext cx="2813297" cy="2166461"/>
            <a:chOff x="158503" y="3452086"/>
            <a:chExt cx="2813297" cy="2166461"/>
          </a:xfrm>
        </p:grpSpPr>
        <p:pic>
          <p:nvPicPr>
            <p:cNvPr id="62" name="Picture 6"/>
            <p:cNvPicPr>
              <a:picLocks noChangeAspect="1" noChangeArrowheads="1"/>
            </p:cNvPicPr>
            <p:nvPr/>
          </p:nvPicPr>
          <p:blipFill>
            <a:blip r:embed="rId5"/>
            <a:srcRect l="19280" t="8534" r="5840" b="25259"/>
            <a:stretch>
              <a:fillRect/>
            </a:stretch>
          </p:blipFill>
          <p:spPr bwMode="auto">
            <a:xfrm>
              <a:off x="719455" y="3486933"/>
              <a:ext cx="2139697" cy="877824"/>
            </a:xfrm>
            <a:prstGeom prst="rect">
              <a:avLst/>
            </a:prstGeom>
            <a:noFill/>
            <a:ln w="9525">
              <a:noFill/>
              <a:miter lim="800000"/>
              <a:headEnd/>
              <a:tailEnd/>
            </a:ln>
            <a:effectLst/>
          </p:spPr>
        </p:pic>
        <p:pic>
          <p:nvPicPr>
            <p:cNvPr id="63" name="Picture 7"/>
            <p:cNvPicPr>
              <a:picLocks noChangeAspect="1" noChangeArrowheads="1"/>
            </p:cNvPicPr>
            <p:nvPr/>
          </p:nvPicPr>
          <p:blipFill>
            <a:blip r:embed="rId6"/>
            <a:srcRect l="19231" t="8534" r="5769" b="25259"/>
            <a:stretch>
              <a:fillRect/>
            </a:stretch>
          </p:blipFill>
          <p:spPr bwMode="auto">
            <a:xfrm>
              <a:off x="719455" y="4364758"/>
              <a:ext cx="2139697" cy="877824"/>
            </a:xfrm>
            <a:prstGeom prst="rect">
              <a:avLst/>
            </a:prstGeom>
            <a:noFill/>
            <a:ln w="9525">
              <a:noFill/>
              <a:miter lim="800000"/>
              <a:headEnd/>
              <a:tailEnd/>
            </a:ln>
            <a:effectLst/>
          </p:spPr>
        </p:pic>
        <p:sp>
          <p:nvSpPr>
            <p:cNvPr id="64" name="Text Box 8"/>
            <p:cNvSpPr txBox="1">
              <a:spLocks noChangeArrowheads="1"/>
            </p:cNvSpPr>
            <p:nvPr/>
          </p:nvSpPr>
          <p:spPr bwMode="auto">
            <a:xfrm>
              <a:off x="649477" y="5227467"/>
              <a:ext cx="2140330" cy="230832"/>
            </a:xfrm>
            <a:prstGeom prst="rect">
              <a:avLst/>
            </a:prstGeom>
            <a:noFill/>
            <a:ln w="9525">
              <a:noFill/>
              <a:miter lim="800000"/>
              <a:headEnd/>
              <a:tailEnd/>
            </a:ln>
          </p:spPr>
          <p:txBody>
            <a:bodyPr wrap="none">
              <a:spAutoFit/>
            </a:bodyPr>
            <a:lstStyle/>
            <a:p>
              <a:pPr eaLnBrk="1" hangingPunct="1"/>
              <a:r>
                <a:rPr lang="en-US" sz="900" b="1" smtClean="0">
                  <a:latin typeface="Arial" charset="0"/>
                </a:rPr>
                <a:t>0.1    1.0      10      100   1,000  10,000</a:t>
              </a:r>
              <a:endParaRPr lang="en-US" sz="900" b="1">
                <a:latin typeface="Arial" charset="0"/>
              </a:endParaRPr>
            </a:p>
          </p:txBody>
        </p:sp>
        <p:sp>
          <p:nvSpPr>
            <p:cNvPr id="65" name="Text Box 9"/>
            <p:cNvSpPr txBox="1">
              <a:spLocks noChangeArrowheads="1"/>
            </p:cNvSpPr>
            <p:nvPr/>
          </p:nvSpPr>
          <p:spPr bwMode="auto">
            <a:xfrm>
              <a:off x="1432417" y="5372326"/>
              <a:ext cx="737702" cy="246221"/>
            </a:xfrm>
            <a:prstGeom prst="rect">
              <a:avLst/>
            </a:prstGeom>
            <a:noFill/>
            <a:ln w="9525">
              <a:noFill/>
              <a:miter lim="800000"/>
              <a:headEnd/>
              <a:tailEnd/>
            </a:ln>
          </p:spPr>
          <p:txBody>
            <a:bodyPr wrap="none">
              <a:spAutoFit/>
            </a:bodyPr>
            <a:lstStyle/>
            <a:p>
              <a:pPr eaLnBrk="1" hangingPunct="1"/>
              <a:r>
                <a:rPr lang="en-US" sz="1000" b="1" smtClean="0">
                  <a:latin typeface="Arial" charset="0"/>
                </a:rPr>
                <a:t>J (A/cm</a:t>
              </a:r>
              <a:r>
                <a:rPr lang="en-US" sz="1000" b="1" baseline="30000" smtClean="0">
                  <a:latin typeface="Arial" charset="0"/>
                </a:rPr>
                <a:t>2</a:t>
              </a:r>
              <a:r>
                <a:rPr lang="en-US" sz="1000" b="1" smtClean="0">
                  <a:latin typeface="Arial" charset="0"/>
                </a:rPr>
                <a:t>)</a:t>
              </a:r>
              <a:endParaRPr lang="en-US" sz="1000" b="1">
                <a:latin typeface="Arial" charset="0"/>
              </a:endParaRPr>
            </a:p>
          </p:txBody>
        </p:sp>
        <p:sp>
          <p:nvSpPr>
            <p:cNvPr id="66" name="Text Box 16"/>
            <p:cNvSpPr txBox="1">
              <a:spLocks noChangeArrowheads="1"/>
            </p:cNvSpPr>
            <p:nvPr/>
          </p:nvSpPr>
          <p:spPr bwMode="auto">
            <a:xfrm>
              <a:off x="394446" y="3956744"/>
              <a:ext cx="34496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0.1</a:t>
              </a:r>
              <a:endParaRPr lang="en-US" sz="900" b="1">
                <a:latin typeface="Arial" charset="0"/>
              </a:endParaRPr>
            </a:p>
          </p:txBody>
        </p:sp>
        <p:sp>
          <p:nvSpPr>
            <p:cNvPr id="67" name="Text Box 17"/>
            <p:cNvSpPr txBox="1">
              <a:spLocks noChangeArrowheads="1"/>
            </p:cNvSpPr>
            <p:nvPr/>
          </p:nvSpPr>
          <p:spPr bwMode="auto">
            <a:xfrm>
              <a:off x="399826" y="4205074"/>
              <a:ext cx="24878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a:t>
              </a:r>
              <a:endParaRPr lang="en-US" sz="900" b="1">
                <a:latin typeface="Arial" charset="0"/>
              </a:endParaRPr>
            </a:p>
          </p:txBody>
        </p:sp>
        <p:sp>
          <p:nvSpPr>
            <p:cNvPr id="68" name="Text Box 24"/>
            <p:cNvSpPr txBox="1">
              <a:spLocks noChangeArrowheads="1"/>
            </p:cNvSpPr>
            <p:nvPr/>
          </p:nvSpPr>
          <p:spPr bwMode="auto">
            <a:xfrm rot="16200000">
              <a:off x="139952" y="3815833"/>
              <a:ext cx="393056" cy="246221"/>
            </a:xfrm>
            <a:prstGeom prst="rect">
              <a:avLst/>
            </a:prstGeom>
            <a:noFill/>
            <a:ln w="9525">
              <a:noFill/>
              <a:miter lim="800000"/>
              <a:headEnd/>
              <a:tailEnd/>
            </a:ln>
          </p:spPr>
          <p:txBody>
            <a:bodyPr wrap="none">
              <a:spAutoFit/>
            </a:bodyPr>
            <a:lstStyle/>
            <a:p>
              <a:pPr eaLnBrk="1" hangingPunct="1"/>
              <a:r>
                <a:rPr lang="el-GR" sz="1000" b="1" smtClean="0">
                  <a:latin typeface="Arial"/>
                  <a:cs typeface="Arial"/>
                </a:rPr>
                <a:t>ε</a:t>
              </a:r>
              <a:r>
                <a:rPr lang="en-US" sz="1000" b="1" baseline="-25000" smtClean="0">
                  <a:latin typeface="Arial" charset="0"/>
                </a:rPr>
                <a:t>IQE</a:t>
              </a:r>
              <a:endParaRPr lang="en-US" sz="1000" b="1" baseline="-25000">
                <a:latin typeface="Arial" charset="0"/>
              </a:endParaRPr>
            </a:p>
          </p:txBody>
        </p:sp>
        <p:sp>
          <p:nvSpPr>
            <p:cNvPr id="69" name="Text Box 16"/>
            <p:cNvSpPr txBox="1">
              <a:spLocks noChangeArrowheads="1"/>
            </p:cNvSpPr>
            <p:nvPr/>
          </p:nvSpPr>
          <p:spPr bwMode="auto">
            <a:xfrm>
              <a:off x="390540" y="3706389"/>
              <a:ext cx="34496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0.2</a:t>
              </a:r>
              <a:endParaRPr lang="en-US" sz="900" b="1">
                <a:latin typeface="Arial" charset="0"/>
              </a:endParaRPr>
            </a:p>
          </p:txBody>
        </p:sp>
        <p:sp>
          <p:nvSpPr>
            <p:cNvPr id="70" name="Text Box 16"/>
            <p:cNvSpPr txBox="1">
              <a:spLocks noChangeArrowheads="1"/>
            </p:cNvSpPr>
            <p:nvPr/>
          </p:nvSpPr>
          <p:spPr bwMode="auto">
            <a:xfrm>
              <a:off x="386632" y="3452086"/>
              <a:ext cx="34496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0.3</a:t>
              </a:r>
              <a:endParaRPr lang="en-US" sz="900" b="1">
                <a:latin typeface="Arial" charset="0"/>
              </a:endParaRPr>
            </a:p>
          </p:txBody>
        </p:sp>
        <p:sp>
          <p:nvSpPr>
            <p:cNvPr id="71" name="Text Box 24"/>
            <p:cNvSpPr txBox="1">
              <a:spLocks noChangeArrowheads="1"/>
            </p:cNvSpPr>
            <p:nvPr/>
          </p:nvSpPr>
          <p:spPr bwMode="auto">
            <a:xfrm rot="16200000">
              <a:off x="-19911" y="4695866"/>
              <a:ext cx="603050" cy="246221"/>
            </a:xfrm>
            <a:prstGeom prst="rect">
              <a:avLst/>
            </a:prstGeom>
            <a:noFill/>
            <a:ln w="9525">
              <a:noFill/>
              <a:miter lim="800000"/>
              <a:headEnd/>
              <a:tailEnd/>
            </a:ln>
          </p:spPr>
          <p:txBody>
            <a:bodyPr wrap="none">
              <a:spAutoFit/>
            </a:bodyPr>
            <a:lstStyle/>
            <a:p>
              <a:pPr eaLnBrk="1" hangingPunct="1"/>
              <a:r>
                <a:rPr lang="en-US" sz="1000" b="1" smtClean="0">
                  <a:latin typeface="+mj-lt"/>
                </a:rPr>
                <a:t>k (ns</a:t>
              </a:r>
              <a:r>
                <a:rPr lang="en-US" sz="1000" b="1" baseline="30000" smtClean="0">
                  <a:latin typeface="+mj-lt"/>
                </a:rPr>
                <a:t>-1</a:t>
              </a:r>
              <a:r>
                <a:rPr lang="en-US" sz="1000" b="1" smtClean="0">
                  <a:latin typeface="+mj-lt"/>
                </a:rPr>
                <a:t>)</a:t>
              </a:r>
              <a:endParaRPr lang="en-US" sz="1000" b="1">
                <a:latin typeface="+mj-lt"/>
              </a:endParaRPr>
            </a:p>
          </p:txBody>
        </p:sp>
        <p:sp>
          <p:nvSpPr>
            <p:cNvPr id="72" name="Text Box 16"/>
            <p:cNvSpPr txBox="1">
              <a:spLocks noChangeArrowheads="1"/>
            </p:cNvSpPr>
            <p:nvPr/>
          </p:nvSpPr>
          <p:spPr bwMode="auto">
            <a:xfrm>
              <a:off x="322512" y="4843703"/>
              <a:ext cx="40908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0.01</a:t>
              </a:r>
              <a:endParaRPr lang="en-US" sz="900" b="1">
                <a:latin typeface="Arial" charset="0"/>
              </a:endParaRPr>
            </a:p>
          </p:txBody>
        </p:sp>
        <p:sp>
          <p:nvSpPr>
            <p:cNvPr id="73" name="Text Box 16"/>
            <p:cNvSpPr txBox="1">
              <a:spLocks noChangeArrowheads="1"/>
            </p:cNvSpPr>
            <p:nvPr/>
          </p:nvSpPr>
          <p:spPr bwMode="auto">
            <a:xfrm>
              <a:off x="311996" y="5079482"/>
              <a:ext cx="47320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0.001</a:t>
              </a:r>
              <a:endParaRPr lang="en-US" sz="900" b="1">
                <a:latin typeface="Arial" charset="0"/>
              </a:endParaRPr>
            </a:p>
          </p:txBody>
        </p:sp>
        <p:sp>
          <p:nvSpPr>
            <p:cNvPr id="74" name="Text Box 16"/>
            <p:cNvSpPr txBox="1">
              <a:spLocks noChangeArrowheads="1"/>
            </p:cNvSpPr>
            <p:nvPr/>
          </p:nvSpPr>
          <p:spPr bwMode="auto">
            <a:xfrm>
              <a:off x="331767" y="4569383"/>
              <a:ext cx="34496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0.1</a:t>
              </a:r>
              <a:endParaRPr lang="en-US" sz="900" b="1">
                <a:latin typeface="Arial" charset="0"/>
              </a:endParaRPr>
            </a:p>
          </p:txBody>
        </p:sp>
        <p:sp>
          <p:nvSpPr>
            <p:cNvPr id="75" name="Text Box 16"/>
            <p:cNvSpPr txBox="1">
              <a:spLocks noChangeArrowheads="1"/>
            </p:cNvSpPr>
            <p:nvPr/>
          </p:nvSpPr>
          <p:spPr bwMode="auto">
            <a:xfrm>
              <a:off x="335615" y="4349927"/>
              <a:ext cx="248786" cy="230832"/>
            </a:xfrm>
            <a:prstGeom prst="rect">
              <a:avLst/>
            </a:prstGeom>
            <a:noFill/>
            <a:ln w="9525">
              <a:noFill/>
              <a:miter lim="800000"/>
              <a:headEnd/>
              <a:tailEnd/>
            </a:ln>
          </p:spPr>
          <p:txBody>
            <a:bodyPr wrap="none">
              <a:spAutoFit/>
            </a:bodyPr>
            <a:lstStyle/>
            <a:p>
              <a:pPr algn="r" eaLnBrk="1" hangingPunct="1"/>
              <a:r>
                <a:rPr lang="en-US" sz="900" b="1" smtClean="0">
                  <a:latin typeface="Arial" charset="0"/>
                </a:rPr>
                <a:t>1</a:t>
              </a:r>
              <a:endParaRPr lang="en-US" sz="900" b="1">
                <a:latin typeface="Arial" charset="0"/>
              </a:endParaRPr>
            </a:p>
          </p:txBody>
        </p:sp>
        <p:sp>
          <p:nvSpPr>
            <p:cNvPr id="77" name="Text Box 12"/>
            <p:cNvSpPr txBox="1">
              <a:spLocks noChangeArrowheads="1"/>
            </p:cNvSpPr>
            <p:nvPr/>
          </p:nvSpPr>
          <p:spPr bwMode="auto">
            <a:xfrm>
              <a:off x="719454" y="4823686"/>
              <a:ext cx="1316736" cy="200055"/>
            </a:xfrm>
            <a:prstGeom prst="rect">
              <a:avLst/>
            </a:prstGeom>
            <a:noFill/>
            <a:ln w="12700">
              <a:noFill/>
              <a:miter lim="800000"/>
              <a:headEnd/>
              <a:tailEnd/>
            </a:ln>
          </p:spPr>
          <p:txBody>
            <a:bodyPr wrap="square">
              <a:spAutoFit/>
            </a:bodyPr>
            <a:lstStyle/>
            <a:p>
              <a:pPr>
                <a:buSzPct val="100000"/>
              </a:pPr>
              <a:r>
                <a:rPr lang="en-US" sz="700" b="1" smtClean="0">
                  <a:solidFill>
                    <a:srgbClr val="C00000"/>
                  </a:solidFill>
                  <a:latin typeface="Arial" charset="0"/>
                </a:rPr>
                <a:t>Schockley-Read-Hall</a:t>
              </a:r>
              <a:endParaRPr lang="en-US" sz="700" b="1">
                <a:solidFill>
                  <a:srgbClr val="C00000"/>
                </a:solidFill>
                <a:latin typeface="Arial" charset="0"/>
              </a:endParaRPr>
            </a:p>
          </p:txBody>
        </p:sp>
        <p:sp>
          <p:nvSpPr>
            <p:cNvPr id="78" name="Text Box 12"/>
            <p:cNvSpPr txBox="1">
              <a:spLocks noChangeArrowheads="1"/>
            </p:cNvSpPr>
            <p:nvPr/>
          </p:nvSpPr>
          <p:spPr bwMode="auto">
            <a:xfrm>
              <a:off x="1911096" y="4441267"/>
              <a:ext cx="603504" cy="307777"/>
            </a:xfrm>
            <a:prstGeom prst="rect">
              <a:avLst/>
            </a:prstGeom>
            <a:noFill/>
            <a:ln w="12700">
              <a:noFill/>
              <a:miter lim="800000"/>
              <a:headEnd/>
              <a:tailEnd/>
            </a:ln>
          </p:spPr>
          <p:txBody>
            <a:bodyPr wrap="square">
              <a:spAutoFit/>
            </a:bodyPr>
            <a:lstStyle/>
            <a:p>
              <a:pPr>
                <a:buSzPct val="100000"/>
              </a:pPr>
              <a:r>
                <a:rPr lang="en-US" sz="700" b="1" smtClean="0">
                  <a:latin typeface="Arial" charset="0"/>
                </a:rPr>
                <a:t>Auger-like</a:t>
              </a:r>
              <a:endParaRPr lang="en-US" sz="700" b="1">
                <a:latin typeface="Arial" charset="0"/>
              </a:endParaRPr>
            </a:p>
          </p:txBody>
        </p:sp>
        <p:sp>
          <p:nvSpPr>
            <p:cNvPr id="79" name="Text Box 12"/>
            <p:cNvSpPr txBox="1">
              <a:spLocks noChangeArrowheads="1"/>
            </p:cNvSpPr>
            <p:nvPr/>
          </p:nvSpPr>
          <p:spPr bwMode="auto">
            <a:xfrm>
              <a:off x="2173352" y="4645223"/>
              <a:ext cx="798448" cy="307777"/>
            </a:xfrm>
            <a:prstGeom prst="rect">
              <a:avLst/>
            </a:prstGeom>
            <a:noFill/>
            <a:ln w="12700">
              <a:noFill/>
              <a:miter lim="800000"/>
              <a:headEnd/>
              <a:tailEnd/>
            </a:ln>
          </p:spPr>
          <p:txBody>
            <a:bodyPr wrap="square">
              <a:spAutoFit/>
            </a:bodyPr>
            <a:lstStyle/>
            <a:p>
              <a:pPr>
                <a:buSzPct val="100000"/>
              </a:pPr>
              <a:r>
                <a:rPr lang="en-US" sz="700" b="1" smtClean="0">
                  <a:solidFill>
                    <a:schemeClr val="accent1">
                      <a:lumMod val="75000"/>
                    </a:schemeClr>
                  </a:solidFill>
                  <a:latin typeface="Arial" charset="0"/>
                </a:rPr>
                <a:t>Spontaneous Emission</a:t>
              </a:r>
              <a:endParaRPr lang="en-US" sz="700" b="1">
                <a:solidFill>
                  <a:schemeClr val="accent1">
                    <a:lumMod val="75000"/>
                  </a:schemeClr>
                </a:solidFill>
                <a:latin typeface="Arial" charset="0"/>
              </a:endParaRPr>
            </a:p>
          </p:txBody>
        </p:sp>
      </p:grpSp>
      <p:cxnSp>
        <p:nvCxnSpPr>
          <p:cNvPr id="50" name="Straight Connector 49"/>
          <p:cNvCxnSpPr/>
          <p:nvPr/>
        </p:nvCxnSpPr>
        <p:spPr bwMode="auto">
          <a:xfrm rot="16200000" flipV="1">
            <a:off x="4221604" y="3398520"/>
            <a:ext cx="173736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53" name="Text Box 12"/>
          <p:cNvSpPr txBox="1">
            <a:spLocks noChangeArrowheads="1"/>
          </p:cNvSpPr>
          <p:nvPr/>
        </p:nvSpPr>
        <p:spPr bwMode="auto">
          <a:xfrm>
            <a:off x="4846572" y="2324415"/>
            <a:ext cx="1066800" cy="215444"/>
          </a:xfrm>
          <a:prstGeom prst="rect">
            <a:avLst/>
          </a:prstGeom>
          <a:noFill/>
          <a:ln w="12700">
            <a:noFill/>
            <a:miter lim="800000"/>
            <a:headEnd/>
            <a:tailEnd/>
          </a:ln>
        </p:spPr>
        <p:txBody>
          <a:bodyPr wrap="square">
            <a:spAutoFit/>
          </a:bodyPr>
          <a:lstStyle/>
          <a:p>
            <a:pPr>
              <a:buSzPct val="100000"/>
            </a:pPr>
            <a:r>
              <a:rPr lang="en-US" sz="800" b="1" smtClean="0">
                <a:latin typeface="Arial" charset="0"/>
              </a:rPr>
              <a:t>Target: 200 A/cm</a:t>
            </a:r>
            <a:r>
              <a:rPr lang="en-US" sz="800" b="1" baseline="30000" smtClean="0">
                <a:latin typeface="Arial" charset="0"/>
              </a:rPr>
              <a:t>2</a:t>
            </a:r>
            <a:endParaRPr lang="en-US" sz="800" b="1" baseline="30000">
              <a:latin typeface="Arial" charset="0"/>
            </a:endParaRPr>
          </a:p>
        </p:txBody>
      </p:sp>
      <p:grpSp>
        <p:nvGrpSpPr>
          <p:cNvPr id="6" name="Group 54"/>
          <p:cNvGrpSpPr/>
          <p:nvPr/>
        </p:nvGrpSpPr>
        <p:grpSpPr>
          <a:xfrm>
            <a:off x="304800" y="1372940"/>
            <a:ext cx="301686" cy="369332"/>
            <a:chOff x="353634" y="1506230"/>
            <a:chExt cx="301686" cy="369332"/>
          </a:xfrm>
        </p:grpSpPr>
        <p:sp>
          <p:nvSpPr>
            <p:cNvPr id="52" name="Oval 51"/>
            <p:cNvSpPr/>
            <p:nvPr/>
          </p:nvSpPr>
          <p:spPr bwMode="auto">
            <a:xfrm>
              <a:off x="385094" y="1582619"/>
              <a:ext cx="228600" cy="228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353634" y="1506230"/>
              <a:ext cx="301686" cy="369332"/>
            </a:xfrm>
            <a:prstGeom prst="rect">
              <a:avLst/>
            </a:prstGeom>
            <a:noFill/>
          </p:spPr>
          <p:txBody>
            <a:bodyPr wrap="none" rtlCol="0">
              <a:spAutoFit/>
            </a:bodyPr>
            <a:lstStyle/>
            <a:p>
              <a:r>
                <a:rPr lang="en-US" sz="1800" b="1" smtClean="0">
                  <a:latin typeface="Calibri" pitchFamily="34" charset="0"/>
                </a:rPr>
                <a:t>1</a:t>
              </a:r>
              <a:endParaRPr lang="en-US" sz="1800" b="1">
                <a:latin typeface="Calibri" pitchFamily="34" charset="0"/>
              </a:endParaRPr>
            </a:p>
          </p:txBody>
        </p:sp>
      </p:grpSp>
      <p:grpSp>
        <p:nvGrpSpPr>
          <p:cNvPr id="7" name="Group 55"/>
          <p:cNvGrpSpPr/>
          <p:nvPr/>
        </p:nvGrpSpPr>
        <p:grpSpPr>
          <a:xfrm>
            <a:off x="3505200" y="1390710"/>
            <a:ext cx="301686" cy="369332"/>
            <a:chOff x="353634" y="1506230"/>
            <a:chExt cx="301686" cy="369332"/>
          </a:xfrm>
        </p:grpSpPr>
        <p:sp>
          <p:nvSpPr>
            <p:cNvPr id="57" name="Oval 56"/>
            <p:cNvSpPr/>
            <p:nvPr/>
          </p:nvSpPr>
          <p:spPr bwMode="auto">
            <a:xfrm>
              <a:off x="385094" y="1582619"/>
              <a:ext cx="228600" cy="228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imes New Roman" pitchFamily="18" charset="0"/>
              </a:endParaRPr>
            </a:p>
          </p:txBody>
        </p:sp>
        <p:sp>
          <p:nvSpPr>
            <p:cNvPr id="83" name="TextBox 82"/>
            <p:cNvSpPr txBox="1"/>
            <p:nvPr/>
          </p:nvSpPr>
          <p:spPr>
            <a:xfrm>
              <a:off x="353634" y="1506230"/>
              <a:ext cx="301686" cy="369332"/>
            </a:xfrm>
            <a:prstGeom prst="rect">
              <a:avLst/>
            </a:prstGeom>
            <a:noFill/>
          </p:spPr>
          <p:txBody>
            <a:bodyPr wrap="none" rtlCol="0">
              <a:spAutoFit/>
            </a:bodyPr>
            <a:lstStyle/>
            <a:p>
              <a:r>
                <a:rPr lang="en-US" sz="1800" b="1" smtClean="0">
                  <a:latin typeface="Calibri" pitchFamily="34" charset="0"/>
                </a:rPr>
                <a:t>2</a:t>
              </a:r>
              <a:endParaRPr lang="en-US" sz="1800" b="1">
                <a:latin typeface="Calibri" pitchFamily="34" charset="0"/>
              </a:endParaRPr>
            </a:p>
          </p:txBody>
        </p:sp>
      </p:grpSp>
      <p:grpSp>
        <p:nvGrpSpPr>
          <p:cNvPr id="11" name="Group 84"/>
          <p:cNvGrpSpPr/>
          <p:nvPr/>
        </p:nvGrpSpPr>
        <p:grpSpPr>
          <a:xfrm>
            <a:off x="6327714" y="1390710"/>
            <a:ext cx="301686" cy="369332"/>
            <a:chOff x="353634" y="1506230"/>
            <a:chExt cx="301686" cy="369332"/>
          </a:xfrm>
        </p:grpSpPr>
        <p:sp>
          <p:nvSpPr>
            <p:cNvPr id="86" name="Oval 85"/>
            <p:cNvSpPr/>
            <p:nvPr/>
          </p:nvSpPr>
          <p:spPr bwMode="auto">
            <a:xfrm>
              <a:off x="385094" y="1582619"/>
              <a:ext cx="228600" cy="228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Times New Roman" pitchFamily="18" charset="0"/>
              </a:endParaRPr>
            </a:p>
          </p:txBody>
        </p:sp>
        <p:sp>
          <p:nvSpPr>
            <p:cNvPr id="87" name="TextBox 86"/>
            <p:cNvSpPr txBox="1"/>
            <p:nvPr/>
          </p:nvSpPr>
          <p:spPr>
            <a:xfrm>
              <a:off x="353634" y="1506230"/>
              <a:ext cx="301686" cy="369332"/>
            </a:xfrm>
            <a:prstGeom prst="rect">
              <a:avLst/>
            </a:prstGeom>
            <a:noFill/>
          </p:spPr>
          <p:txBody>
            <a:bodyPr wrap="none" rtlCol="0">
              <a:spAutoFit/>
            </a:bodyPr>
            <a:lstStyle/>
            <a:p>
              <a:r>
                <a:rPr lang="en-US" sz="1800" b="1" smtClean="0">
                  <a:latin typeface="Calibri" pitchFamily="34" charset="0"/>
                </a:rPr>
                <a:t>3</a:t>
              </a:r>
              <a:endParaRPr lang="en-US" sz="1800" b="1">
                <a:latin typeface="Calibri" pitchFamily="34" charset="0"/>
              </a:endParaRPr>
            </a:p>
          </p:txBody>
        </p:sp>
      </p:grpSp>
      <p:pic>
        <p:nvPicPr>
          <p:cNvPr id="805893" name="Picture 5"/>
          <p:cNvPicPr>
            <a:picLocks noChangeAspect="1" noChangeArrowheads="1"/>
          </p:cNvPicPr>
          <p:nvPr/>
        </p:nvPicPr>
        <p:blipFill>
          <a:blip r:embed="rId7"/>
          <a:srcRect b="26904"/>
          <a:stretch>
            <a:fillRect/>
          </a:stretch>
        </p:blipFill>
        <p:spPr bwMode="auto">
          <a:xfrm>
            <a:off x="314324" y="2667000"/>
            <a:ext cx="2886075" cy="1371600"/>
          </a:xfrm>
          <a:prstGeom prst="rect">
            <a:avLst/>
          </a:prstGeom>
          <a:noFill/>
          <a:ln w="9525">
            <a:noFill/>
            <a:miter lim="800000"/>
            <a:headEnd/>
            <a:tailEnd/>
          </a:ln>
          <a:effectLst/>
        </p:spPr>
      </p:pic>
      <p:sp>
        <p:nvSpPr>
          <p:cNvPr id="15" name="Text Box 12"/>
          <p:cNvSpPr txBox="1">
            <a:spLocks noChangeArrowheads="1"/>
          </p:cNvSpPr>
          <p:nvPr/>
        </p:nvSpPr>
        <p:spPr bwMode="auto">
          <a:xfrm>
            <a:off x="533400" y="1387733"/>
            <a:ext cx="2514600" cy="1200329"/>
          </a:xfrm>
          <a:prstGeom prst="rect">
            <a:avLst/>
          </a:prstGeom>
          <a:noFill/>
          <a:ln w="12700">
            <a:noFill/>
            <a:miter lim="800000"/>
            <a:headEnd/>
            <a:tailEnd/>
          </a:ln>
        </p:spPr>
        <p:txBody>
          <a:bodyPr wrap="square">
            <a:spAutoFit/>
          </a:bodyPr>
          <a:lstStyle/>
          <a:p>
            <a:pPr>
              <a:buSzPct val="100000"/>
            </a:pPr>
            <a:r>
              <a:rPr lang="en-US" sz="1800" b="1" i="1" u="sng" smtClean="0">
                <a:latin typeface="Arial" charset="0"/>
              </a:rPr>
              <a:t>Luminous Efficacy</a:t>
            </a:r>
            <a:r>
              <a:rPr lang="en-US" sz="1800" b="1" i="1" smtClean="0">
                <a:latin typeface="Arial" charset="0"/>
              </a:rPr>
              <a:t>:</a:t>
            </a:r>
          </a:p>
          <a:p>
            <a:pPr>
              <a:buSzPct val="100000"/>
            </a:pPr>
            <a:r>
              <a:rPr lang="en-US" sz="1800" b="1" i="1" smtClean="0">
                <a:latin typeface="Arial" charset="0"/>
              </a:rPr>
              <a:t>Narrow-linewidth</a:t>
            </a:r>
            <a:endParaRPr lang="en-US" sz="1800" b="1" i="1" dirty="0" smtClean="0">
              <a:latin typeface="Arial" charset="0"/>
            </a:endParaRPr>
          </a:p>
          <a:p>
            <a:pPr>
              <a:buSzPct val="100000"/>
            </a:pPr>
            <a:r>
              <a:rPr lang="en-US" sz="1800" b="1" i="1" smtClean="0">
                <a:latin typeface="Arial" charset="0"/>
              </a:rPr>
              <a:t>shallow-red color conversion</a:t>
            </a:r>
            <a:endParaRPr lang="en-US" sz="1800" b="1" i="1" dirty="0">
              <a:latin typeface="Arial" charset="0"/>
            </a:endParaRPr>
          </a:p>
        </p:txBody>
      </p:sp>
      <p:pic>
        <p:nvPicPr>
          <p:cNvPr id="805895" name="Picture 7"/>
          <p:cNvPicPr>
            <a:picLocks noChangeAspect="1" noChangeArrowheads="1"/>
          </p:cNvPicPr>
          <p:nvPr/>
        </p:nvPicPr>
        <p:blipFill>
          <a:blip r:embed="rId8"/>
          <a:srcRect b="-6010"/>
          <a:stretch>
            <a:fillRect/>
          </a:stretch>
        </p:blipFill>
        <p:spPr bwMode="auto">
          <a:xfrm>
            <a:off x="380314" y="3947011"/>
            <a:ext cx="2790825" cy="1615589"/>
          </a:xfrm>
          <a:prstGeom prst="rect">
            <a:avLst/>
          </a:prstGeom>
          <a:noFill/>
          <a:ln w="9525">
            <a:noFill/>
            <a:miter lim="800000"/>
            <a:headEnd/>
            <a:tailEnd/>
          </a:ln>
          <a:effectLst/>
        </p:spPr>
      </p:pic>
      <p:sp>
        <p:nvSpPr>
          <p:cNvPr id="22" name="Text Box 12"/>
          <p:cNvSpPr txBox="1">
            <a:spLocks noChangeArrowheads="1"/>
          </p:cNvSpPr>
          <p:nvPr/>
        </p:nvSpPr>
        <p:spPr bwMode="auto">
          <a:xfrm>
            <a:off x="1295399" y="5407968"/>
            <a:ext cx="1524000" cy="230832"/>
          </a:xfrm>
          <a:prstGeom prst="rect">
            <a:avLst/>
          </a:prstGeom>
          <a:noFill/>
          <a:ln w="12700">
            <a:noFill/>
            <a:miter lim="800000"/>
            <a:headEnd/>
            <a:tailEnd/>
          </a:ln>
        </p:spPr>
        <p:txBody>
          <a:bodyPr wrap="square">
            <a:spAutoFit/>
          </a:bodyPr>
          <a:lstStyle/>
          <a:p>
            <a:pPr>
              <a:buSzPct val="100000"/>
            </a:pPr>
            <a:r>
              <a:rPr lang="en-US" sz="900" b="1" dirty="0" smtClean="0">
                <a:latin typeface="Arial" charset="0"/>
              </a:rPr>
              <a:t>Wavelength (nm)</a:t>
            </a:r>
            <a:endParaRPr lang="en-US" sz="900" b="1" dirty="0">
              <a:latin typeface="Arial" charset="0"/>
            </a:endParaRPr>
          </a:p>
        </p:txBody>
      </p:sp>
      <p:sp>
        <p:nvSpPr>
          <p:cNvPr id="23" name="Text Box 12"/>
          <p:cNvSpPr txBox="1">
            <a:spLocks noChangeArrowheads="1"/>
          </p:cNvSpPr>
          <p:nvPr/>
        </p:nvSpPr>
        <p:spPr bwMode="auto">
          <a:xfrm rot="16200000">
            <a:off x="-184668" y="3320534"/>
            <a:ext cx="1219200" cy="369332"/>
          </a:xfrm>
          <a:prstGeom prst="rect">
            <a:avLst/>
          </a:prstGeom>
          <a:noFill/>
          <a:ln w="12700">
            <a:noFill/>
            <a:miter lim="800000"/>
            <a:headEnd/>
            <a:tailEnd/>
          </a:ln>
        </p:spPr>
        <p:txBody>
          <a:bodyPr wrap="square">
            <a:spAutoFit/>
          </a:bodyPr>
          <a:lstStyle/>
          <a:p>
            <a:pPr>
              <a:buSzPct val="100000"/>
            </a:pPr>
            <a:r>
              <a:rPr lang="en-US" sz="900" b="1" smtClean="0">
                <a:latin typeface="Arial" charset="0"/>
              </a:rPr>
              <a:t>Luminous Efficacy (lm/W)</a:t>
            </a:r>
            <a:endParaRPr lang="en-US" sz="900" b="1">
              <a:latin typeface="Arial" charset="0"/>
            </a:endParaRPr>
          </a:p>
        </p:txBody>
      </p:sp>
      <p:sp>
        <p:nvSpPr>
          <p:cNvPr id="24" name="Text Box 12"/>
          <p:cNvSpPr txBox="1">
            <a:spLocks noChangeArrowheads="1"/>
          </p:cNvSpPr>
          <p:nvPr/>
        </p:nvSpPr>
        <p:spPr bwMode="auto">
          <a:xfrm rot="16200000">
            <a:off x="-310635" y="4425435"/>
            <a:ext cx="1295401" cy="369332"/>
          </a:xfrm>
          <a:prstGeom prst="rect">
            <a:avLst/>
          </a:prstGeom>
          <a:noFill/>
          <a:ln w="12700">
            <a:noFill/>
            <a:miter lim="800000"/>
            <a:headEnd/>
            <a:tailEnd/>
          </a:ln>
        </p:spPr>
        <p:txBody>
          <a:bodyPr wrap="square">
            <a:spAutoFit/>
          </a:bodyPr>
          <a:lstStyle/>
          <a:p>
            <a:pPr>
              <a:buSzPct val="100000"/>
            </a:pPr>
            <a:r>
              <a:rPr lang="en-US" sz="900" b="1" dirty="0" smtClean="0">
                <a:latin typeface="Arial" charset="0"/>
              </a:rPr>
              <a:t>Spectral power distribution (W/nm)</a:t>
            </a:r>
            <a:endParaRPr lang="en-US" sz="900" b="1" dirty="0">
              <a:latin typeface="Arial" charset="0"/>
            </a:endParaRPr>
          </a:p>
        </p:txBody>
      </p:sp>
      <p:cxnSp>
        <p:nvCxnSpPr>
          <p:cNvPr id="28" name="Straight Connector 27"/>
          <p:cNvCxnSpPr/>
          <p:nvPr/>
        </p:nvCxnSpPr>
        <p:spPr bwMode="auto">
          <a:xfrm rot="5400000" flipH="1" flipV="1">
            <a:off x="1045648" y="4023970"/>
            <a:ext cx="2285206" cy="794"/>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31" name="Text Box 12"/>
          <p:cNvSpPr txBox="1">
            <a:spLocks noChangeArrowheads="1"/>
          </p:cNvSpPr>
          <p:nvPr/>
        </p:nvSpPr>
        <p:spPr bwMode="auto">
          <a:xfrm>
            <a:off x="2133599" y="2854590"/>
            <a:ext cx="457200" cy="215444"/>
          </a:xfrm>
          <a:prstGeom prst="rect">
            <a:avLst/>
          </a:prstGeom>
          <a:noFill/>
          <a:ln w="12700">
            <a:noFill/>
            <a:miter lim="800000"/>
            <a:headEnd/>
            <a:tailEnd/>
          </a:ln>
        </p:spPr>
        <p:txBody>
          <a:bodyPr wrap="square">
            <a:spAutoFit/>
          </a:bodyPr>
          <a:lstStyle/>
          <a:p>
            <a:pPr>
              <a:buSzPct val="100000"/>
            </a:pPr>
            <a:r>
              <a:rPr lang="en-US" sz="800" b="1" dirty="0" smtClean="0">
                <a:solidFill>
                  <a:srgbClr val="C00000"/>
                </a:solidFill>
                <a:latin typeface="Arial" charset="0"/>
              </a:rPr>
              <a:t>614</a:t>
            </a:r>
            <a:endParaRPr lang="en-US" sz="800" b="1" dirty="0">
              <a:solidFill>
                <a:srgbClr val="C00000"/>
              </a:solidFill>
              <a:latin typeface="Arial" charset="0"/>
            </a:endParaRPr>
          </a:p>
        </p:txBody>
      </p:sp>
      <p:sp>
        <p:nvSpPr>
          <p:cNvPr id="32" name="Text Box 12"/>
          <p:cNvSpPr txBox="1">
            <a:spLocks noChangeArrowheads="1"/>
          </p:cNvSpPr>
          <p:nvPr/>
        </p:nvSpPr>
        <p:spPr bwMode="auto">
          <a:xfrm>
            <a:off x="2301239" y="3471446"/>
            <a:ext cx="822960" cy="338554"/>
          </a:xfrm>
          <a:prstGeom prst="rect">
            <a:avLst/>
          </a:prstGeom>
          <a:noFill/>
          <a:ln w="12700">
            <a:noFill/>
            <a:miter lim="800000"/>
            <a:headEnd/>
            <a:tailEnd/>
          </a:ln>
        </p:spPr>
        <p:txBody>
          <a:bodyPr wrap="square">
            <a:spAutoFit/>
          </a:bodyPr>
          <a:lstStyle/>
          <a:p>
            <a:pPr>
              <a:buSzPct val="100000"/>
            </a:pPr>
            <a:r>
              <a:rPr lang="en-US" sz="800" b="1" dirty="0" smtClean="0">
                <a:solidFill>
                  <a:schemeClr val="bg1"/>
                </a:solidFill>
                <a:latin typeface="Arial" charset="0"/>
              </a:rPr>
              <a:t>Human eye response</a:t>
            </a:r>
            <a:endParaRPr lang="en-US" sz="800" b="1" dirty="0">
              <a:solidFill>
                <a:schemeClr val="bg1"/>
              </a:solidFill>
              <a:latin typeface="Arial" charset="0"/>
            </a:endParaRPr>
          </a:p>
        </p:txBody>
      </p:sp>
      <p:sp>
        <p:nvSpPr>
          <p:cNvPr id="33" name="Text Box 12"/>
          <p:cNvSpPr txBox="1">
            <a:spLocks noChangeArrowheads="1"/>
          </p:cNvSpPr>
          <p:nvPr/>
        </p:nvSpPr>
        <p:spPr bwMode="auto">
          <a:xfrm>
            <a:off x="2285999" y="4038600"/>
            <a:ext cx="822960" cy="338554"/>
          </a:xfrm>
          <a:prstGeom prst="rect">
            <a:avLst/>
          </a:prstGeom>
          <a:noFill/>
          <a:ln w="12700">
            <a:noFill/>
            <a:miter lim="800000"/>
            <a:headEnd/>
            <a:tailEnd/>
          </a:ln>
        </p:spPr>
        <p:txBody>
          <a:bodyPr wrap="square">
            <a:spAutoFit/>
          </a:bodyPr>
          <a:lstStyle/>
          <a:p>
            <a:pPr>
              <a:buSzPct val="100000"/>
            </a:pPr>
            <a:r>
              <a:rPr lang="en-US" sz="800" b="1" dirty="0" smtClean="0">
                <a:latin typeface="Arial" charset="0"/>
              </a:rPr>
              <a:t>State-of-art LED</a:t>
            </a:r>
            <a:endParaRPr lang="en-US" sz="800" b="1" dirty="0">
              <a:latin typeface="Arial" charset="0"/>
            </a:endParaRPr>
          </a:p>
        </p:txBody>
      </p:sp>
      <p:cxnSp>
        <p:nvCxnSpPr>
          <p:cNvPr id="100" name="Straight Connector 99"/>
          <p:cNvCxnSpPr/>
          <p:nvPr/>
        </p:nvCxnSpPr>
        <p:spPr bwMode="auto">
          <a:xfrm rot="5400000" flipH="1" flipV="1">
            <a:off x="65976" y="4005549"/>
            <a:ext cx="2285206" cy="794"/>
          </a:xfrm>
          <a:prstGeom prst="line">
            <a:avLst/>
          </a:prstGeom>
          <a:solidFill>
            <a:schemeClr val="accent1"/>
          </a:solidFill>
          <a:ln w="9525" cap="flat" cmpd="sng" algn="ctr">
            <a:solidFill>
              <a:srgbClr val="0000FF"/>
            </a:solidFill>
            <a:prstDash val="dash"/>
            <a:round/>
            <a:headEnd type="none" w="med" len="med"/>
            <a:tailEnd type="none" w="med" len="med"/>
          </a:ln>
          <a:effectLst/>
        </p:spPr>
      </p:cxnSp>
      <p:cxnSp>
        <p:nvCxnSpPr>
          <p:cNvPr id="101" name="Straight Connector 100"/>
          <p:cNvCxnSpPr/>
          <p:nvPr/>
        </p:nvCxnSpPr>
        <p:spPr bwMode="auto">
          <a:xfrm rot="5400000" flipH="1" flipV="1">
            <a:off x="545210" y="4037806"/>
            <a:ext cx="2285206" cy="794"/>
          </a:xfrm>
          <a:prstGeom prst="line">
            <a:avLst/>
          </a:prstGeom>
          <a:solidFill>
            <a:schemeClr val="accent1"/>
          </a:solidFill>
          <a:ln w="9525" cap="flat" cmpd="sng" algn="ctr">
            <a:solidFill>
              <a:srgbClr val="009900"/>
            </a:solidFill>
            <a:prstDash val="dash"/>
            <a:round/>
            <a:headEnd type="none" w="med" len="med"/>
            <a:tailEnd type="none" w="med" len="med"/>
          </a:ln>
          <a:effectLst/>
        </p:spPr>
      </p:cxnSp>
      <p:cxnSp>
        <p:nvCxnSpPr>
          <p:cNvPr id="102" name="Straight Connector 101"/>
          <p:cNvCxnSpPr/>
          <p:nvPr/>
        </p:nvCxnSpPr>
        <p:spPr bwMode="auto">
          <a:xfrm rot="5400000" flipH="1" flipV="1">
            <a:off x="784827" y="4005549"/>
            <a:ext cx="2285206" cy="794"/>
          </a:xfrm>
          <a:prstGeom prst="line">
            <a:avLst/>
          </a:prstGeom>
          <a:solidFill>
            <a:schemeClr val="accent1"/>
          </a:solidFill>
          <a:ln w="9525" cap="flat" cmpd="sng" algn="ctr">
            <a:solidFill>
              <a:srgbClr val="FFFF00"/>
            </a:solidFill>
            <a:prstDash val="dash"/>
            <a:round/>
            <a:headEnd type="none" w="med" len="med"/>
            <a:tailEnd type="none" w="med" len="med"/>
          </a:ln>
          <a:effectLst/>
        </p:spPr>
      </p:cxnSp>
      <p:sp>
        <p:nvSpPr>
          <p:cNvPr id="104" name="Text Box 12"/>
          <p:cNvSpPr txBox="1">
            <a:spLocks noChangeArrowheads="1"/>
          </p:cNvSpPr>
          <p:nvPr/>
        </p:nvSpPr>
        <p:spPr bwMode="auto">
          <a:xfrm>
            <a:off x="903382" y="2852451"/>
            <a:ext cx="457200" cy="215444"/>
          </a:xfrm>
          <a:prstGeom prst="rect">
            <a:avLst/>
          </a:prstGeom>
          <a:noFill/>
          <a:ln w="12700">
            <a:noFill/>
            <a:miter lim="800000"/>
            <a:headEnd/>
            <a:tailEnd/>
          </a:ln>
        </p:spPr>
        <p:txBody>
          <a:bodyPr wrap="square">
            <a:spAutoFit/>
          </a:bodyPr>
          <a:lstStyle/>
          <a:p>
            <a:pPr>
              <a:buSzPct val="100000"/>
            </a:pPr>
            <a:r>
              <a:rPr lang="en-US" sz="800" b="1" dirty="0" smtClean="0">
                <a:solidFill>
                  <a:srgbClr val="0000FF"/>
                </a:solidFill>
                <a:latin typeface="Arial" charset="0"/>
              </a:rPr>
              <a:t>456</a:t>
            </a:r>
            <a:endParaRPr lang="en-US" sz="800" b="1" dirty="0">
              <a:solidFill>
                <a:srgbClr val="0000FF"/>
              </a:solidFill>
              <a:latin typeface="Arial" charset="0"/>
            </a:endParaRPr>
          </a:p>
        </p:txBody>
      </p:sp>
      <p:cxnSp>
        <p:nvCxnSpPr>
          <p:cNvPr id="84" name="Straight Connector 83"/>
          <p:cNvCxnSpPr/>
          <p:nvPr/>
        </p:nvCxnSpPr>
        <p:spPr bwMode="auto">
          <a:xfrm rot="5400000" flipH="1" flipV="1">
            <a:off x="7239000" y="3947145"/>
            <a:ext cx="2285206" cy="794"/>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85" name="Straight Connector 84"/>
          <p:cNvCxnSpPr/>
          <p:nvPr/>
        </p:nvCxnSpPr>
        <p:spPr bwMode="auto">
          <a:xfrm rot="5400000" flipH="1" flipV="1">
            <a:off x="6259328" y="3943838"/>
            <a:ext cx="2285206" cy="794"/>
          </a:xfrm>
          <a:prstGeom prst="line">
            <a:avLst/>
          </a:prstGeom>
          <a:solidFill>
            <a:schemeClr val="accent1"/>
          </a:solidFill>
          <a:ln w="9525" cap="flat" cmpd="sng" algn="ctr">
            <a:solidFill>
              <a:srgbClr val="0000FF"/>
            </a:solidFill>
            <a:prstDash val="dash"/>
            <a:round/>
            <a:headEnd type="none" w="med" len="med"/>
            <a:tailEnd type="none" w="med" len="med"/>
          </a:ln>
          <a:effectLst/>
        </p:spPr>
      </p:cxnSp>
      <p:cxnSp>
        <p:nvCxnSpPr>
          <p:cNvPr id="88" name="Straight Connector 87"/>
          <p:cNvCxnSpPr/>
          <p:nvPr/>
        </p:nvCxnSpPr>
        <p:spPr bwMode="auto">
          <a:xfrm rot="5400000" flipH="1" flipV="1">
            <a:off x="6738562" y="3960981"/>
            <a:ext cx="2285206" cy="794"/>
          </a:xfrm>
          <a:prstGeom prst="line">
            <a:avLst/>
          </a:prstGeom>
          <a:solidFill>
            <a:schemeClr val="accent1"/>
          </a:solidFill>
          <a:ln w="9525" cap="flat" cmpd="sng" algn="ctr">
            <a:solidFill>
              <a:srgbClr val="009900"/>
            </a:solidFill>
            <a:prstDash val="dash"/>
            <a:round/>
            <a:headEnd type="none" w="med" len="med"/>
            <a:tailEnd type="none" w="med" len="med"/>
          </a:ln>
          <a:effectLst/>
        </p:spPr>
      </p:cxnSp>
      <p:cxnSp>
        <p:nvCxnSpPr>
          <p:cNvPr id="89" name="Straight Connector 88"/>
          <p:cNvCxnSpPr/>
          <p:nvPr/>
        </p:nvCxnSpPr>
        <p:spPr bwMode="auto">
          <a:xfrm rot="5400000" flipH="1" flipV="1">
            <a:off x="6978179" y="3928724"/>
            <a:ext cx="2285206" cy="794"/>
          </a:xfrm>
          <a:prstGeom prst="line">
            <a:avLst/>
          </a:prstGeom>
          <a:solidFill>
            <a:schemeClr val="accent1"/>
          </a:solidFill>
          <a:ln w="9525" cap="flat" cmpd="sng" algn="ctr">
            <a:solidFill>
              <a:srgbClr val="CC9900"/>
            </a:solidFill>
            <a:prstDash val="dash"/>
            <a:round/>
            <a:headEnd type="none" w="med" len="med"/>
            <a:tailEnd type="none" w="med" len="med"/>
          </a:ln>
          <a:effectLst/>
        </p:spPr>
      </p:cxnSp>
      <p:sp>
        <p:nvSpPr>
          <p:cNvPr id="90" name="Text Box 12"/>
          <p:cNvSpPr txBox="1">
            <a:spLocks noChangeArrowheads="1"/>
          </p:cNvSpPr>
          <p:nvPr/>
        </p:nvSpPr>
        <p:spPr bwMode="auto">
          <a:xfrm>
            <a:off x="8324374" y="2743920"/>
            <a:ext cx="457200" cy="215444"/>
          </a:xfrm>
          <a:prstGeom prst="rect">
            <a:avLst/>
          </a:prstGeom>
          <a:noFill/>
          <a:ln w="12700">
            <a:noFill/>
            <a:miter lim="800000"/>
            <a:headEnd/>
            <a:tailEnd/>
          </a:ln>
        </p:spPr>
        <p:txBody>
          <a:bodyPr wrap="square">
            <a:spAutoFit/>
          </a:bodyPr>
          <a:lstStyle/>
          <a:p>
            <a:pPr>
              <a:buSzPct val="100000"/>
            </a:pPr>
            <a:r>
              <a:rPr lang="en-US" sz="800" b="1" dirty="0" smtClean="0">
                <a:solidFill>
                  <a:srgbClr val="C00000"/>
                </a:solidFill>
                <a:latin typeface="Arial" charset="0"/>
              </a:rPr>
              <a:t>614</a:t>
            </a:r>
            <a:endParaRPr lang="en-US" sz="800" b="1" dirty="0">
              <a:solidFill>
                <a:srgbClr val="C00000"/>
              </a:solidFill>
              <a:latin typeface="Arial" charset="0"/>
            </a:endParaRPr>
          </a:p>
        </p:txBody>
      </p:sp>
      <p:sp>
        <p:nvSpPr>
          <p:cNvPr id="91" name="Text Box 12"/>
          <p:cNvSpPr txBox="1">
            <a:spLocks noChangeArrowheads="1"/>
          </p:cNvSpPr>
          <p:nvPr/>
        </p:nvSpPr>
        <p:spPr bwMode="auto">
          <a:xfrm>
            <a:off x="7116828" y="2741781"/>
            <a:ext cx="457200" cy="215444"/>
          </a:xfrm>
          <a:prstGeom prst="rect">
            <a:avLst/>
          </a:prstGeom>
          <a:noFill/>
          <a:ln w="12700">
            <a:noFill/>
            <a:miter lim="800000"/>
            <a:headEnd/>
            <a:tailEnd/>
          </a:ln>
        </p:spPr>
        <p:txBody>
          <a:bodyPr wrap="square">
            <a:spAutoFit/>
          </a:bodyPr>
          <a:lstStyle/>
          <a:p>
            <a:pPr>
              <a:buSzPct val="100000"/>
            </a:pPr>
            <a:r>
              <a:rPr lang="en-US" sz="800" b="1" dirty="0" smtClean="0">
                <a:solidFill>
                  <a:srgbClr val="0000FF"/>
                </a:solidFill>
                <a:latin typeface="Arial" charset="0"/>
              </a:rPr>
              <a:t>456</a:t>
            </a:r>
            <a:endParaRPr lang="en-US" sz="800" b="1" dirty="0">
              <a:solidFill>
                <a:srgbClr val="0000FF"/>
              </a:solidFill>
              <a:latin typeface="Arial" charset="0"/>
            </a:endParaRPr>
          </a:p>
        </p:txBody>
      </p:sp>
      <p:sp>
        <p:nvSpPr>
          <p:cNvPr id="92" name="Text Box 12"/>
          <p:cNvSpPr txBox="1">
            <a:spLocks noChangeArrowheads="1"/>
          </p:cNvSpPr>
          <p:nvPr/>
        </p:nvSpPr>
        <p:spPr bwMode="auto">
          <a:xfrm>
            <a:off x="7604886" y="2741781"/>
            <a:ext cx="457200" cy="215444"/>
          </a:xfrm>
          <a:prstGeom prst="rect">
            <a:avLst/>
          </a:prstGeom>
          <a:noFill/>
          <a:ln w="12700">
            <a:noFill/>
            <a:miter lim="800000"/>
            <a:headEnd/>
            <a:tailEnd/>
          </a:ln>
        </p:spPr>
        <p:txBody>
          <a:bodyPr wrap="square">
            <a:spAutoFit/>
          </a:bodyPr>
          <a:lstStyle/>
          <a:p>
            <a:pPr>
              <a:buSzPct val="100000"/>
            </a:pPr>
            <a:r>
              <a:rPr lang="en-US" sz="800" b="1" smtClean="0">
                <a:solidFill>
                  <a:srgbClr val="009900"/>
                </a:solidFill>
                <a:latin typeface="Arial" charset="0"/>
              </a:rPr>
              <a:t>535</a:t>
            </a:r>
            <a:endParaRPr lang="en-US" sz="800" b="1" dirty="0">
              <a:solidFill>
                <a:srgbClr val="009900"/>
              </a:solidFill>
              <a:latin typeface="Arial" charset="0"/>
            </a:endParaRPr>
          </a:p>
        </p:txBody>
      </p:sp>
      <p:sp>
        <p:nvSpPr>
          <p:cNvPr id="93" name="Text Box 12"/>
          <p:cNvSpPr txBox="1">
            <a:spLocks noChangeArrowheads="1"/>
          </p:cNvSpPr>
          <p:nvPr/>
        </p:nvSpPr>
        <p:spPr bwMode="auto">
          <a:xfrm>
            <a:off x="8069643" y="2741781"/>
            <a:ext cx="457200" cy="215444"/>
          </a:xfrm>
          <a:prstGeom prst="rect">
            <a:avLst/>
          </a:prstGeom>
          <a:noFill/>
          <a:ln w="12700">
            <a:noFill/>
            <a:miter lim="800000"/>
            <a:headEnd/>
            <a:tailEnd/>
          </a:ln>
        </p:spPr>
        <p:txBody>
          <a:bodyPr wrap="square">
            <a:spAutoFit/>
          </a:bodyPr>
          <a:lstStyle/>
          <a:p>
            <a:pPr>
              <a:buSzPct val="100000"/>
            </a:pPr>
            <a:r>
              <a:rPr lang="en-US" sz="800" b="1" smtClean="0">
                <a:solidFill>
                  <a:srgbClr val="CC9900"/>
                </a:solidFill>
                <a:latin typeface="Arial" charset="0"/>
              </a:rPr>
              <a:t>573</a:t>
            </a:r>
            <a:endParaRPr lang="en-US" sz="800" b="1" dirty="0">
              <a:solidFill>
                <a:srgbClr val="CC9900"/>
              </a:solidFill>
              <a:latin typeface="Arial" charset="0"/>
            </a:endParaRPr>
          </a:p>
        </p:txBody>
      </p:sp>
      <p:graphicFrame>
        <p:nvGraphicFramePr>
          <p:cNvPr id="98" name="Object 3"/>
          <p:cNvGraphicFramePr>
            <a:graphicFrameLocks noChangeAspect="1"/>
          </p:cNvGraphicFramePr>
          <p:nvPr/>
        </p:nvGraphicFramePr>
        <p:xfrm>
          <a:off x="3337560" y="4848225"/>
          <a:ext cx="2680336" cy="478155"/>
        </p:xfrm>
        <a:graphic>
          <a:graphicData uri="http://schemas.openxmlformats.org/presentationml/2006/ole">
            <p:oleObj spid="_x0000_s933891" name="Equation" r:id="rId9" imgW="2844720" imgH="507960" progId="Equation.3">
              <p:embed/>
            </p:oleObj>
          </a:graphicData>
        </a:graphic>
      </p:graphicFrame>
      <p:cxnSp>
        <p:nvCxnSpPr>
          <p:cNvPr id="109" name="Straight Arrow Connector 142"/>
          <p:cNvCxnSpPr>
            <a:cxnSpLocks noChangeShapeType="1"/>
          </p:cNvCxnSpPr>
          <p:nvPr/>
        </p:nvCxnSpPr>
        <p:spPr bwMode="auto">
          <a:xfrm rot="5400000" flipH="1" flipV="1">
            <a:off x="3986213" y="5351145"/>
            <a:ext cx="175260" cy="1905"/>
          </a:xfrm>
          <a:prstGeom prst="straightConnector1">
            <a:avLst/>
          </a:prstGeom>
          <a:noFill/>
          <a:ln w="12700" algn="ctr">
            <a:solidFill>
              <a:schemeClr val="tx1"/>
            </a:solidFill>
            <a:round/>
            <a:headEnd/>
            <a:tailEnd type="triangle" w="med" len="med"/>
          </a:ln>
        </p:spPr>
      </p:cxnSp>
      <p:sp>
        <p:nvSpPr>
          <p:cNvPr id="110" name="Text Box 12"/>
          <p:cNvSpPr txBox="1">
            <a:spLocks noChangeArrowheads="1"/>
          </p:cNvSpPr>
          <p:nvPr/>
        </p:nvSpPr>
        <p:spPr bwMode="auto">
          <a:xfrm>
            <a:off x="3810000" y="5414963"/>
            <a:ext cx="457200" cy="215444"/>
          </a:xfrm>
          <a:prstGeom prst="rect">
            <a:avLst/>
          </a:prstGeom>
          <a:noFill/>
          <a:ln w="12700">
            <a:noFill/>
            <a:miter lim="800000"/>
            <a:headEnd/>
            <a:tailEnd/>
          </a:ln>
        </p:spPr>
        <p:txBody>
          <a:bodyPr wrap="square">
            <a:spAutoFit/>
          </a:bodyPr>
          <a:lstStyle/>
          <a:p>
            <a:pPr algn="r" eaLnBrk="0" hangingPunct="0">
              <a:buSzPct val="100000"/>
            </a:pPr>
            <a:r>
              <a:rPr lang="en-US" sz="800" b="1">
                <a:latin typeface="Arial" charset="0"/>
              </a:rPr>
              <a:t>0.6</a:t>
            </a:r>
            <a:r>
              <a:rPr lang="el-GR" sz="800" b="1">
                <a:latin typeface="Arial" charset="0"/>
              </a:rPr>
              <a:t>Ω</a:t>
            </a:r>
            <a:endParaRPr lang="en-US" sz="800" b="1">
              <a:latin typeface="Arial" charset="0"/>
            </a:endParaRPr>
          </a:p>
        </p:txBody>
      </p:sp>
      <p:sp>
        <p:nvSpPr>
          <p:cNvPr id="111" name="Text Box 12"/>
          <p:cNvSpPr txBox="1">
            <a:spLocks noChangeArrowheads="1"/>
          </p:cNvSpPr>
          <p:nvPr/>
        </p:nvSpPr>
        <p:spPr bwMode="auto">
          <a:xfrm>
            <a:off x="3429000" y="5415799"/>
            <a:ext cx="451484" cy="215444"/>
          </a:xfrm>
          <a:prstGeom prst="rect">
            <a:avLst/>
          </a:prstGeom>
          <a:noFill/>
          <a:ln w="12700">
            <a:noFill/>
            <a:miter lim="800000"/>
            <a:headEnd/>
            <a:tailEnd/>
          </a:ln>
        </p:spPr>
        <p:txBody>
          <a:bodyPr wrap="square">
            <a:spAutoFit/>
          </a:bodyPr>
          <a:lstStyle/>
          <a:p>
            <a:pPr algn="r" eaLnBrk="0" hangingPunct="0">
              <a:buSzPct val="100000"/>
            </a:pPr>
            <a:r>
              <a:rPr lang="en-US" sz="800" b="1">
                <a:latin typeface="Arial" charset="0"/>
              </a:rPr>
              <a:t>2.8V</a:t>
            </a:r>
          </a:p>
        </p:txBody>
      </p:sp>
      <p:sp>
        <p:nvSpPr>
          <p:cNvPr id="117" name="Text Box 12"/>
          <p:cNvSpPr txBox="1">
            <a:spLocks noChangeArrowheads="1"/>
          </p:cNvSpPr>
          <p:nvPr/>
        </p:nvSpPr>
        <p:spPr bwMode="auto">
          <a:xfrm>
            <a:off x="3124200" y="5757446"/>
            <a:ext cx="1066800" cy="246221"/>
          </a:xfrm>
          <a:prstGeom prst="rect">
            <a:avLst/>
          </a:prstGeom>
          <a:noFill/>
          <a:ln w="12700">
            <a:noFill/>
            <a:miter lim="800000"/>
            <a:headEnd/>
            <a:tailEnd/>
          </a:ln>
        </p:spPr>
        <p:txBody>
          <a:bodyPr wrap="square">
            <a:spAutoFit/>
          </a:bodyPr>
          <a:lstStyle/>
          <a:p>
            <a:pPr algn="r" eaLnBrk="0" hangingPunct="0">
              <a:buSzPct val="100000"/>
            </a:pPr>
            <a:r>
              <a:rPr lang="el-GR" sz="1000" b="1">
                <a:solidFill>
                  <a:srgbClr val="0000FF"/>
                </a:solidFill>
                <a:latin typeface="Arial" charset="0"/>
              </a:rPr>
              <a:t>ε</a:t>
            </a:r>
            <a:r>
              <a:rPr lang="en-US" sz="1000" b="1" baseline="-25000" smtClean="0">
                <a:solidFill>
                  <a:srgbClr val="0000FF"/>
                </a:solidFill>
                <a:latin typeface="Arial" charset="0"/>
              </a:rPr>
              <a:t>Joule</a:t>
            </a:r>
            <a:endParaRPr lang="en-US" sz="1000" b="1">
              <a:solidFill>
                <a:srgbClr val="0000FF"/>
              </a:solidFill>
              <a:latin typeface="Arial" charset="0"/>
            </a:endParaRPr>
          </a:p>
        </p:txBody>
      </p:sp>
      <p:sp>
        <p:nvSpPr>
          <p:cNvPr id="118" name="Left Brace 117"/>
          <p:cNvSpPr/>
          <p:nvPr/>
        </p:nvSpPr>
        <p:spPr bwMode="auto">
          <a:xfrm rot="16200000">
            <a:off x="3827145" y="5441215"/>
            <a:ext cx="137160" cy="548640"/>
          </a:xfrm>
          <a:prstGeom prst="leftBrace">
            <a:avLst/>
          </a:prstGeom>
          <a:noFill/>
          <a:ln w="12700" cap="flat" cmpd="sng" algn="ctr">
            <a:solidFill>
              <a:schemeClr val="accent5">
                <a:lumMod val="50000"/>
              </a:schemeClr>
            </a:solidFill>
            <a:prstDash val="solid"/>
            <a:round/>
            <a:headEnd type="none" w="med" len="med"/>
            <a:tailEnd type="none" w="med" len="med"/>
          </a:ln>
          <a:effectLst/>
        </p:spPr>
        <p:txBody>
          <a:bodyPr/>
          <a:lstStyle/>
          <a:p>
            <a:pPr eaLnBrk="0" hangingPunct="0">
              <a:defRPr/>
            </a:pPr>
            <a:endParaRPr lang="en-US" sz="1200"/>
          </a:p>
        </p:txBody>
      </p:sp>
      <p:sp>
        <p:nvSpPr>
          <p:cNvPr id="119" name="Left Brace 118"/>
          <p:cNvSpPr/>
          <p:nvPr/>
        </p:nvSpPr>
        <p:spPr bwMode="auto">
          <a:xfrm rot="16200000">
            <a:off x="5105400" y="5095398"/>
            <a:ext cx="137160" cy="1234440"/>
          </a:xfrm>
          <a:prstGeom prst="leftBrace">
            <a:avLst/>
          </a:prstGeom>
          <a:noFill/>
          <a:ln w="12700" cap="flat" cmpd="sng" algn="ctr">
            <a:solidFill>
              <a:schemeClr val="accent5">
                <a:lumMod val="50000"/>
              </a:schemeClr>
            </a:solidFill>
            <a:prstDash val="solid"/>
            <a:round/>
            <a:headEnd type="none" w="med" len="med"/>
            <a:tailEnd type="none" w="med" len="med"/>
          </a:ln>
          <a:effectLst/>
        </p:spPr>
        <p:txBody>
          <a:bodyPr/>
          <a:lstStyle/>
          <a:p>
            <a:pPr eaLnBrk="0" hangingPunct="0">
              <a:defRPr/>
            </a:pPr>
            <a:endParaRPr lang="en-US" sz="1200"/>
          </a:p>
        </p:txBody>
      </p:sp>
      <p:sp>
        <p:nvSpPr>
          <p:cNvPr id="120" name="Text Box 12"/>
          <p:cNvSpPr txBox="1">
            <a:spLocks noChangeArrowheads="1"/>
          </p:cNvSpPr>
          <p:nvPr/>
        </p:nvSpPr>
        <p:spPr bwMode="auto">
          <a:xfrm>
            <a:off x="4612956" y="5773579"/>
            <a:ext cx="800100" cy="246221"/>
          </a:xfrm>
          <a:prstGeom prst="rect">
            <a:avLst/>
          </a:prstGeom>
          <a:noFill/>
          <a:ln w="12700">
            <a:noFill/>
            <a:miter lim="800000"/>
            <a:headEnd/>
            <a:tailEnd/>
          </a:ln>
        </p:spPr>
        <p:txBody>
          <a:bodyPr wrap="square">
            <a:spAutoFit/>
          </a:bodyPr>
          <a:lstStyle/>
          <a:p>
            <a:pPr algn="r" eaLnBrk="0" hangingPunct="0">
              <a:buSzPct val="100000"/>
            </a:pPr>
            <a:r>
              <a:rPr lang="el-GR" sz="1000" b="1">
                <a:solidFill>
                  <a:srgbClr val="0000FF"/>
                </a:solidFill>
                <a:latin typeface="Arial" charset="0"/>
              </a:rPr>
              <a:t>ε</a:t>
            </a:r>
            <a:r>
              <a:rPr lang="en-US" sz="1000" b="1" baseline="-25000" smtClean="0">
                <a:solidFill>
                  <a:srgbClr val="0000FF"/>
                </a:solidFill>
                <a:latin typeface="Arial" charset="0"/>
              </a:rPr>
              <a:t>IQE</a:t>
            </a:r>
            <a:endParaRPr lang="en-US" sz="1000" b="1">
              <a:solidFill>
                <a:srgbClr val="0000FF"/>
              </a:solidFill>
              <a:latin typeface="Arial" charset="0"/>
            </a:endParaRPr>
          </a:p>
        </p:txBody>
      </p:sp>
      <p:cxnSp>
        <p:nvCxnSpPr>
          <p:cNvPr id="122" name="Straight Arrow Connector 142"/>
          <p:cNvCxnSpPr>
            <a:cxnSpLocks noChangeShapeType="1"/>
          </p:cNvCxnSpPr>
          <p:nvPr/>
        </p:nvCxnSpPr>
        <p:spPr bwMode="auto">
          <a:xfrm rot="5400000" flipH="1" flipV="1">
            <a:off x="3616265" y="5360222"/>
            <a:ext cx="175260" cy="1905"/>
          </a:xfrm>
          <a:prstGeom prst="straightConnector1">
            <a:avLst/>
          </a:prstGeom>
          <a:noFill/>
          <a:ln w="12700" algn="ctr">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73"/>
          <p:cNvSpPr txBox="1">
            <a:spLocks noChangeArrowheads="1"/>
          </p:cNvSpPr>
          <p:nvPr/>
        </p:nvSpPr>
        <p:spPr bwMode="auto">
          <a:xfrm>
            <a:off x="152400" y="4953000"/>
            <a:ext cx="8763000" cy="461665"/>
          </a:xfrm>
          <a:prstGeom prst="rect">
            <a:avLst/>
          </a:prstGeom>
          <a:noFill/>
          <a:ln w="12700">
            <a:noFill/>
            <a:miter lim="800000"/>
            <a:headEnd/>
            <a:tailEnd/>
          </a:ln>
          <a:effectLst/>
        </p:spPr>
        <p:txBody>
          <a:bodyPr wrap="square">
            <a:spAutoFit/>
          </a:bodyPr>
          <a:lstStyle/>
          <a:p>
            <a:pPr>
              <a:buSzPct val="100000"/>
            </a:pPr>
            <a:r>
              <a:rPr lang="en-US" sz="1200" b="1" u="sng" smtClean="0">
                <a:latin typeface="Arial" charset="0"/>
              </a:rPr>
              <a:t>Acknowledgements</a:t>
            </a:r>
            <a:r>
              <a:rPr lang="en-US" sz="1200" b="1" smtClean="0">
                <a:latin typeface="Arial" charset="0"/>
              </a:rPr>
              <a:t>:</a:t>
            </a:r>
          </a:p>
          <a:p>
            <a:pPr>
              <a:buSzPct val="100000"/>
            </a:pPr>
            <a:r>
              <a:rPr lang="en-US" sz="1200" b="1" smtClean="0">
                <a:latin typeface="Arial" charset="0"/>
              </a:rPr>
              <a:t>Randy Creighton ∙ Mike Coltrin ∙ Roland Haitz ∙ Harry Saunders ∙ Eric Shaner ∙ Jerry Simmons ∙ Paul Waide</a:t>
            </a:r>
            <a:endParaRPr lang="en-US" sz="1200" b="1">
              <a:latin typeface="Arial" charset="0"/>
            </a:endParaRPr>
          </a:p>
        </p:txBody>
      </p:sp>
      <p:sp>
        <p:nvSpPr>
          <p:cNvPr id="16" name="Text Box 447"/>
          <p:cNvSpPr txBox="1">
            <a:spLocks noChangeArrowheads="1"/>
          </p:cNvSpPr>
          <p:nvPr/>
        </p:nvSpPr>
        <p:spPr bwMode="auto">
          <a:xfrm>
            <a:off x="76200" y="5595119"/>
            <a:ext cx="8915400" cy="577081"/>
          </a:xfrm>
          <a:prstGeom prst="rect">
            <a:avLst/>
          </a:prstGeom>
          <a:noFill/>
          <a:ln w="12700">
            <a:noFill/>
            <a:miter lim="800000"/>
            <a:headEnd/>
            <a:tailEnd/>
          </a:ln>
          <a:effectLst/>
        </p:spPr>
        <p:txBody>
          <a:bodyPr wrap="square">
            <a:spAutoFit/>
          </a:bodyPr>
          <a:lstStyle/>
          <a:p>
            <a:pPr algn="r">
              <a:spcAft>
                <a:spcPts val="600"/>
              </a:spcAft>
            </a:pPr>
            <a:r>
              <a:rPr lang="en-US" altLang="zh-TW" sz="1050" b="1" smtClean="0">
                <a:solidFill>
                  <a:schemeClr val="bg2"/>
                </a:solidFill>
                <a:latin typeface="Calibri" pitchFamily="34" charset="0"/>
                <a:ea typeface="PMingLiU" pitchFamily="18" charset="-120"/>
              </a:rPr>
              <a:t>Work at Sandia National Laboratories was supported by Sandia’s Solid-State-Lighting Science Energy Frontier Research Center, funded by the U.S. Department of Energy, Office of Basic Energy Sciences.  Sandia </a:t>
            </a:r>
            <a:r>
              <a:rPr lang="en-US" altLang="zh-TW" sz="1050" b="1">
                <a:solidFill>
                  <a:schemeClr val="bg2"/>
                </a:solidFill>
                <a:latin typeface="Calibri" pitchFamily="34" charset="0"/>
                <a:ea typeface="PMingLiU" pitchFamily="18" charset="-120"/>
              </a:rPr>
              <a:t>is a multiprogram laboratory operated by Sandia Corporation, a Lockheed Martin Company, for the </a:t>
            </a:r>
            <a:r>
              <a:rPr lang="en-US" altLang="zh-TW" sz="1050" b="1" smtClean="0">
                <a:solidFill>
                  <a:schemeClr val="bg2"/>
                </a:solidFill>
                <a:latin typeface="Calibri" pitchFamily="34" charset="0"/>
                <a:ea typeface="PMingLiU" pitchFamily="18" charset="-120"/>
              </a:rPr>
              <a:t>U.S. Department </a:t>
            </a:r>
            <a:r>
              <a:rPr lang="en-US" altLang="zh-TW" sz="1050" b="1">
                <a:solidFill>
                  <a:schemeClr val="bg2"/>
                </a:solidFill>
                <a:latin typeface="Calibri" pitchFamily="34" charset="0"/>
                <a:ea typeface="PMingLiU" pitchFamily="18" charset="-120"/>
              </a:rPr>
              <a:t>of Energy’s National Security Administration under Contract DE-AC04-94AL85000.</a:t>
            </a:r>
            <a:endParaRPr lang="en-US" sz="1050" b="1" baseline="-25000">
              <a:solidFill>
                <a:schemeClr val="bg2"/>
              </a:solidFill>
              <a:latin typeface="Calibri" pitchFamily="34" charset="0"/>
            </a:endParaRPr>
          </a:p>
        </p:txBody>
      </p:sp>
      <p:pic>
        <p:nvPicPr>
          <p:cNvPr id="21" name="Picture 2"/>
          <p:cNvPicPr>
            <a:picLocks noChangeAspect="1" noChangeArrowheads="1"/>
          </p:cNvPicPr>
          <p:nvPr/>
        </p:nvPicPr>
        <p:blipFill>
          <a:blip r:embed="rId3"/>
          <a:srcRect/>
          <a:stretch>
            <a:fillRect/>
          </a:stretch>
        </p:blipFill>
        <p:spPr bwMode="auto">
          <a:xfrm>
            <a:off x="1756280" y="2624764"/>
            <a:ext cx="1371600" cy="955745"/>
          </a:xfrm>
          <a:prstGeom prst="rect">
            <a:avLst/>
          </a:prstGeom>
          <a:noFill/>
          <a:ln w="9525">
            <a:noFill/>
            <a:miter lim="800000"/>
            <a:headEnd/>
            <a:tailEnd/>
          </a:ln>
        </p:spPr>
      </p:pic>
      <p:pic>
        <p:nvPicPr>
          <p:cNvPr id="22" name="Picture 1"/>
          <p:cNvPicPr>
            <a:picLocks noChangeAspect="1" noChangeArrowheads="1"/>
          </p:cNvPicPr>
          <p:nvPr/>
        </p:nvPicPr>
        <p:blipFill>
          <a:blip r:embed="rId4" cstate="print"/>
          <a:srcRect/>
          <a:stretch>
            <a:fillRect/>
          </a:stretch>
        </p:blipFill>
        <p:spPr bwMode="auto">
          <a:xfrm>
            <a:off x="4743319" y="2319964"/>
            <a:ext cx="1280160" cy="1280160"/>
          </a:xfrm>
          <a:prstGeom prst="rect">
            <a:avLst/>
          </a:prstGeom>
          <a:noFill/>
          <a:ln w="9525">
            <a:noFill/>
            <a:miter lim="800000"/>
            <a:headEnd/>
            <a:tailEnd/>
          </a:ln>
        </p:spPr>
      </p:pic>
      <p:sp>
        <p:nvSpPr>
          <p:cNvPr id="23" name="Rectangle 22"/>
          <p:cNvSpPr/>
          <p:nvPr/>
        </p:nvSpPr>
        <p:spPr>
          <a:xfrm>
            <a:off x="4648200" y="1862764"/>
            <a:ext cx="1447800" cy="415498"/>
          </a:xfrm>
          <a:prstGeom prst="rect">
            <a:avLst/>
          </a:prstGeom>
        </p:spPr>
        <p:txBody>
          <a:bodyPr wrap="square">
            <a:spAutoFit/>
          </a:bodyPr>
          <a:lstStyle/>
          <a:p>
            <a:pPr algn="r"/>
            <a:r>
              <a:rPr lang="en-US" sz="700" b="1" smtClean="0">
                <a:solidFill>
                  <a:schemeClr val="bg1">
                    <a:lumMod val="75000"/>
                  </a:schemeClr>
                </a:solidFill>
                <a:latin typeface="Calibri" pitchFamily="34" charset="0"/>
              </a:rPr>
              <a:t>http://blog.elisehuard.be/wp-content/uploads/2007/12/wafer_200mm_90nm_1024k_dc.jpg</a:t>
            </a:r>
            <a:endParaRPr lang="en-US" sz="700" b="1">
              <a:solidFill>
                <a:schemeClr val="bg1">
                  <a:lumMod val="75000"/>
                </a:schemeClr>
              </a:solidFill>
              <a:latin typeface="Calibri" pitchFamily="34" charset="0"/>
            </a:endParaRPr>
          </a:p>
        </p:txBody>
      </p:sp>
      <p:pic>
        <p:nvPicPr>
          <p:cNvPr id="24" name="Picture 1"/>
          <p:cNvPicPr>
            <a:picLocks noChangeAspect="1" noChangeArrowheads="1"/>
          </p:cNvPicPr>
          <p:nvPr/>
        </p:nvPicPr>
        <p:blipFill>
          <a:blip r:embed="rId5" cstate="print"/>
          <a:srcRect/>
          <a:stretch>
            <a:fillRect/>
          </a:stretch>
        </p:blipFill>
        <p:spPr bwMode="auto">
          <a:xfrm>
            <a:off x="3333883" y="2407832"/>
            <a:ext cx="1371600" cy="1226798"/>
          </a:xfrm>
          <a:prstGeom prst="rect">
            <a:avLst/>
          </a:prstGeom>
          <a:noFill/>
          <a:ln w="9525">
            <a:noFill/>
            <a:miter lim="800000"/>
            <a:headEnd/>
            <a:tailEnd/>
          </a:ln>
        </p:spPr>
      </p:pic>
      <p:sp>
        <p:nvSpPr>
          <p:cNvPr id="25" name="Rectangle 24"/>
          <p:cNvSpPr/>
          <p:nvPr/>
        </p:nvSpPr>
        <p:spPr>
          <a:xfrm>
            <a:off x="3276600" y="2129345"/>
            <a:ext cx="1371600" cy="307777"/>
          </a:xfrm>
          <a:prstGeom prst="rect">
            <a:avLst/>
          </a:prstGeom>
        </p:spPr>
        <p:txBody>
          <a:bodyPr wrap="square">
            <a:spAutoFit/>
          </a:bodyPr>
          <a:lstStyle/>
          <a:p>
            <a:r>
              <a:rPr lang="en-US" sz="700" b="1" smtClean="0">
                <a:solidFill>
                  <a:schemeClr val="bg1">
                    <a:lumMod val="75000"/>
                  </a:schemeClr>
                </a:solidFill>
                <a:latin typeface="Calibri" pitchFamily="34" charset="0"/>
              </a:rPr>
              <a:t>http://en.wikipedia.org/wiki/File:Solar_cell.png</a:t>
            </a:r>
            <a:endParaRPr lang="en-US" sz="700" b="1">
              <a:solidFill>
                <a:schemeClr val="bg1">
                  <a:lumMod val="75000"/>
                </a:schemeClr>
              </a:solidFill>
              <a:latin typeface="Calibri" pitchFamily="34" charset="0"/>
            </a:endParaRPr>
          </a:p>
        </p:txBody>
      </p:sp>
      <p:sp>
        <p:nvSpPr>
          <p:cNvPr id="26" name="Rectangle 460"/>
          <p:cNvSpPr>
            <a:spLocks noChangeArrowheads="1"/>
          </p:cNvSpPr>
          <p:nvPr/>
        </p:nvSpPr>
        <p:spPr bwMode="auto">
          <a:xfrm rot="10800000" flipV="1">
            <a:off x="1676401" y="1993822"/>
            <a:ext cx="1447800" cy="630942"/>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Sharp QuadPixel RGBY LED-backlit LCD Display.  http://www.macworld.com/article/145541/2010/01/sharp_quadpixel.html</a:t>
            </a:r>
            <a:endParaRPr lang="en-US" sz="700" b="1">
              <a:solidFill>
                <a:schemeClr val="bg1">
                  <a:lumMod val="75000"/>
                </a:schemeClr>
              </a:solidFill>
              <a:latin typeface="Calibri" pitchFamily="34" charset="0"/>
            </a:endParaRPr>
          </a:p>
        </p:txBody>
      </p:sp>
      <p:pic>
        <p:nvPicPr>
          <p:cNvPr id="27" name="Picture 2"/>
          <p:cNvPicPr>
            <a:picLocks noChangeAspect="1" noChangeArrowheads="1"/>
          </p:cNvPicPr>
          <p:nvPr/>
        </p:nvPicPr>
        <p:blipFill>
          <a:blip r:embed="rId6" cstate="print"/>
          <a:srcRect/>
          <a:stretch>
            <a:fillRect/>
          </a:stretch>
        </p:blipFill>
        <p:spPr bwMode="auto">
          <a:xfrm>
            <a:off x="7658415" y="2373493"/>
            <a:ext cx="1280160" cy="1283005"/>
          </a:xfrm>
          <a:prstGeom prst="rect">
            <a:avLst/>
          </a:prstGeom>
          <a:noFill/>
          <a:ln w="6350">
            <a:noFill/>
            <a:miter lim="800000"/>
            <a:headEnd/>
            <a:tailEnd/>
          </a:ln>
        </p:spPr>
      </p:pic>
      <p:sp>
        <p:nvSpPr>
          <p:cNvPr id="28" name="Rectangle 27"/>
          <p:cNvSpPr/>
          <p:nvPr/>
        </p:nvSpPr>
        <p:spPr>
          <a:xfrm>
            <a:off x="7620000" y="1862764"/>
            <a:ext cx="1371600" cy="523220"/>
          </a:xfrm>
          <a:prstGeom prst="rect">
            <a:avLst/>
          </a:prstGeom>
        </p:spPr>
        <p:txBody>
          <a:bodyPr wrap="square">
            <a:spAutoFit/>
          </a:bodyPr>
          <a:lstStyle/>
          <a:p>
            <a:pPr algn="r"/>
            <a:r>
              <a:rPr lang="en-US" sz="700" b="1" smtClean="0">
                <a:solidFill>
                  <a:schemeClr val="bg1">
                    <a:lumMod val="75000"/>
                  </a:schemeClr>
                </a:solidFill>
                <a:latin typeface="Calibri" pitchFamily="34" charset="0"/>
              </a:rPr>
              <a:t>http://www.itechnews.net/wp-content/uploads/2009/07/Nokia-3720-Classic-the-most-rugged-mobile-phone.jpg</a:t>
            </a:r>
            <a:endParaRPr lang="en-US" sz="700" b="1">
              <a:solidFill>
                <a:schemeClr val="bg1">
                  <a:lumMod val="75000"/>
                </a:schemeClr>
              </a:solidFill>
              <a:latin typeface="Calibri" pitchFamily="34" charset="0"/>
            </a:endParaRPr>
          </a:p>
        </p:txBody>
      </p:sp>
      <p:pic>
        <p:nvPicPr>
          <p:cNvPr id="29" name="Picture 1"/>
          <p:cNvPicPr>
            <a:picLocks noChangeAspect="1" noChangeArrowheads="1"/>
          </p:cNvPicPr>
          <p:nvPr/>
        </p:nvPicPr>
        <p:blipFill>
          <a:blip r:embed="rId7" cstate="print"/>
          <a:srcRect l="5406" r="32250"/>
          <a:stretch>
            <a:fillRect/>
          </a:stretch>
        </p:blipFill>
        <p:spPr bwMode="auto">
          <a:xfrm>
            <a:off x="6172200" y="2319964"/>
            <a:ext cx="1463040" cy="1337636"/>
          </a:xfrm>
          <a:prstGeom prst="rect">
            <a:avLst/>
          </a:prstGeom>
          <a:solidFill>
            <a:schemeClr val="accent1"/>
          </a:solidFill>
          <a:ln w="9525">
            <a:noFill/>
            <a:miter lim="800000"/>
            <a:headEnd/>
            <a:tailEnd/>
          </a:ln>
        </p:spPr>
      </p:pic>
      <p:sp>
        <p:nvSpPr>
          <p:cNvPr id="30" name="Rectangle 460"/>
          <p:cNvSpPr>
            <a:spLocks noChangeArrowheads="1"/>
          </p:cNvSpPr>
          <p:nvPr/>
        </p:nvSpPr>
        <p:spPr bwMode="auto">
          <a:xfrm rot="10800000" flipV="1">
            <a:off x="6172200" y="1862765"/>
            <a:ext cx="1447799" cy="415498"/>
          </a:xfrm>
          <a:prstGeom prst="rect">
            <a:avLst/>
          </a:prstGeom>
          <a:noFill/>
          <a:ln w="12700">
            <a:noFill/>
            <a:miter lim="800000"/>
            <a:headEnd/>
            <a:tailEnd/>
          </a:ln>
          <a:effectLst/>
        </p:spPr>
        <p:txBody>
          <a:bodyPr wrap="square">
            <a:spAutoFit/>
          </a:bodyPr>
          <a:lstStyle/>
          <a:p>
            <a:r>
              <a:rPr lang="en-US" sz="700" b="1" smtClean="0">
                <a:solidFill>
                  <a:schemeClr val="bg1">
                    <a:lumMod val="75000"/>
                  </a:schemeClr>
                </a:solidFill>
                <a:latin typeface="Calibri" pitchFamily="34" charset="0"/>
              </a:rPr>
              <a:t>Surefire U2 flashlight. http://en.wikipedia.org/wiki/File:SurefireU2JPG.jpg </a:t>
            </a:r>
            <a:endParaRPr lang="en-US" sz="700" b="1">
              <a:solidFill>
                <a:schemeClr val="bg1">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SL Website 4">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SL Website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SL Website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L Website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SL Website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L Website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L Website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L Website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SL Website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C:\Jeff SSL\Website\SSL Website 4.ppt</Template>
  <TotalTime>28826</TotalTime>
  <Words>5618</Words>
  <Application>Microsoft Office PowerPoint</Application>
  <PresentationFormat>On-screen Show (4:3)</PresentationFormat>
  <Paragraphs>255</Paragraphs>
  <Slides>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SSL Website 4</vt:lpstr>
      <vt:lpstr>Equation</vt:lpstr>
      <vt:lpstr>Solid-State Lighting: The III-V Epi “Killer App”</vt:lpstr>
      <vt:lpstr>Historical and projected consumption of light</vt:lpstr>
      <vt:lpstr>Chip area needed to light the world</vt:lpstr>
      <vt:lpstr>The other electronics “killer apps”</vt:lpstr>
      <vt:lpstr>Enroute to the end game: luminous efficacy, cost, functionality</vt:lpstr>
      <vt:lpstr>Technology Grand Challenges</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32pt</dc:title>
  <cp:lastModifiedBy>jytsao</cp:lastModifiedBy>
  <cp:revision>1921</cp:revision>
  <dcterms:modified xsi:type="dcterms:W3CDTF">2010-05-21T01:21:36Z</dcterms:modified>
</cp:coreProperties>
</file>