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0"/>
  </p:notesMasterIdLst>
  <p:handoutMasterIdLst>
    <p:handoutMasterId r:id="rId11"/>
  </p:handoutMasterIdLst>
  <p:sldIdLst>
    <p:sldId id="635" r:id="rId2"/>
    <p:sldId id="628" r:id="rId3"/>
    <p:sldId id="630" r:id="rId4"/>
    <p:sldId id="640" r:id="rId5"/>
    <p:sldId id="642" r:id="rId6"/>
    <p:sldId id="605" r:id="rId7"/>
    <p:sldId id="637" r:id="rId8"/>
    <p:sldId id="648" r:id="rId9"/>
  </p:sldIdLst>
  <p:sldSz cx="9144000" cy="6858000" type="screen4x3"/>
  <p:notesSz cx="6934200" cy="9234488"/>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CC"/>
    <a:srgbClr val="8CA4FD"/>
    <a:srgbClr val="FF9933"/>
    <a:srgbClr val="66CCFF"/>
    <a:srgbClr val="CCECFF"/>
    <a:srgbClr val="FFFFCC"/>
    <a:srgbClr val="FFCC99"/>
    <a:srgbClr val="FF9966"/>
    <a:srgbClr val="00CC00"/>
    <a:srgbClr val="C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763" autoAdjust="0"/>
    <p:restoredTop sz="25027" autoAdjust="0"/>
  </p:normalViewPr>
  <p:slideViewPr>
    <p:cSldViewPr>
      <p:cViewPr varScale="1">
        <p:scale>
          <a:sx n="125" d="100"/>
          <a:sy n="125" d="100"/>
        </p:scale>
        <p:origin x="-504" y="-90"/>
      </p:cViewPr>
      <p:guideLst>
        <p:guide orient="horz" pos="2160"/>
        <p:guide pos="288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p:cViewPr varScale="1">
        <p:scale>
          <a:sx n="95" d="100"/>
          <a:sy n="95" d="100"/>
        </p:scale>
        <p:origin x="-2106" y="-114"/>
      </p:cViewPr>
      <p:guideLst>
        <p:guide orient="horz" pos="2909"/>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54094" y="3664736"/>
            <a:ext cx="6626013" cy="5369564"/>
          </a:xfrm>
          <a:prstGeom prst="rect">
            <a:avLst/>
          </a:prstGeom>
          <a:noFill/>
          <a:ln w="12700">
            <a:noFill/>
            <a:miter lim="800000"/>
            <a:headEnd/>
            <a:tailEnd/>
          </a:ln>
          <a:effectLst/>
        </p:spPr>
        <p:txBody>
          <a:bodyPr vert="horz" wrap="square" lIns="91389" tIns="46496" rIns="91389" bIns="464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68400" y="147638"/>
            <a:ext cx="4598988" cy="3449637"/>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marL="112713" indent="-112713" algn="l" defTabSz="904875" rtl="0" eaLnBrk="0" fontAlgn="base" hangingPunct="0">
      <a:spcBef>
        <a:spcPct val="10000"/>
      </a:spcBef>
      <a:spcAft>
        <a:spcPct val="0"/>
      </a:spcAft>
      <a:buChar char="•"/>
      <a:defRPr sz="800" kern="1200">
        <a:solidFill>
          <a:schemeClr val="tx1"/>
        </a:solidFill>
        <a:latin typeface="Garamond" pitchFamily="18" charset="0"/>
        <a:ea typeface="+mn-ea"/>
        <a:cs typeface="+mn-cs"/>
      </a:defRPr>
    </a:lvl1pPr>
    <a:lvl2pPr marL="346075" indent="-115888" algn="l" defTabSz="904875" rtl="0" eaLnBrk="0" fontAlgn="base" hangingPunct="0">
      <a:spcBef>
        <a:spcPct val="10000"/>
      </a:spcBef>
      <a:spcAft>
        <a:spcPct val="0"/>
      </a:spcAft>
      <a:buChar char="•"/>
      <a:defRPr sz="800" kern="1200">
        <a:solidFill>
          <a:schemeClr val="tx1"/>
        </a:solidFill>
        <a:latin typeface="Garamond" pitchFamily="18" charset="0"/>
        <a:ea typeface="+mn-ea"/>
        <a:cs typeface="+mn-cs"/>
      </a:defRPr>
    </a:lvl2pPr>
    <a:lvl3pPr marL="1057275" indent="-152400" algn="l" defTabSz="904875" rtl="0" eaLnBrk="0" fontAlgn="base" hangingPunct="0">
      <a:spcBef>
        <a:spcPct val="10000"/>
      </a:spcBef>
      <a:spcAft>
        <a:spcPct val="0"/>
      </a:spcAft>
      <a:buChar char="•"/>
      <a:defRPr sz="800" kern="1200">
        <a:solidFill>
          <a:schemeClr val="tx1"/>
        </a:solidFill>
        <a:latin typeface="Garamond" pitchFamily="18" charset="0"/>
        <a:ea typeface="+mn-ea"/>
        <a:cs typeface="+mn-cs"/>
      </a:defRPr>
    </a:lvl3pPr>
    <a:lvl4pPr marL="1509713" indent="-152400" algn="l" defTabSz="904875" rtl="0" eaLnBrk="0" fontAlgn="base" hangingPunct="0">
      <a:spcBef>
        <a:spcPct val="10000"/>
      </a:spcBef>
      <a:spcAft>
        <a:spcPct val="0"/>
      </a:spcAft>
      <a:buChar char="•"/>
      <a:defRPr sz="800" kern="1200">
        <a:solidFill>
          <a:schemeClr val="tx1"/>
        </a:solidFill>
        <a:latin typeface="Garamond" pitchFamily="18" charset="0"/>
        <a:ea typeface="+mn-ea"/>
        <a:cs typeface="+mn-cs"/>
      </a:defRPr>
    </a:lvl4pPr>
    <a:lvl5pPr marL="1962150" indent="-152400" algn="l" defTabSz="904875" rtl="0" eaLnBrk="0" fontAlgn="base" hangingPunct="0">
      <a:spcBef>
        <a:spcPct val="10000"/>
      </a:spcBef>
      <a:spcAft>
        <a:spcPct val="0"/>
      </a:spcAft>
      <a:buChar char="•"/>
      <a:defRPr sz="8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t>
            </a:r>
            <a:r>
              <a:rPr lang="en-US" smtClean="0"/>
              <a:t>Good evening.  Thank-you, Tom, for your kind </a:t>
            </a:r>
            <a:r>
              <a:rPr lang="en-US" smtClean="0"/>
              <a:t>introduction.  And even though </a:t>
            </a:r>
            <a:r>
              <a:rPr lang="en-US" smtClean="0"/>
              <a:t>Sue </a:t>
            </a:r>
            <a:r>
              <a:rPr lang="en-US" smtClean="0"/>
              <a:t>Rzendzian couldn’t be with </a:t>
            </a:r>
            <a:r>
              <a:rPr lang="en-US" smtClean="0"/>
              <a:t>us tonight, </a:t>
            </a:r>
            <a:r>
              <a:rPr lang="en-US" smtClean="0"/>
              <a:t>thank-you, Sue, and Jeff, </a:t>
            </a:r>
            <a:r>
              <a:rPr lang="en-US" smtClean="0"/>
              <a:t>for your</a:t>
            </a:r>
            <a:r>
              <a:rPr lang="en-US" baseline="0" smtClean="0"/>
              <a:t> invitation to speak here tonight.  </a:t>
            </a:r>
            <a:r>
              <a:rPr lang="en-US" smtClean="0"/>
              <a:t>It’s a pleasure to be here,</a:t>
            </a:r>
            <a:r>
              <a:rPr lang="en-US" baseline="0" smtClean="0"/>
              <a:t> not just because my son, Eugene, has the good fortune to be a student here at the Academy, but also because it’s an opportunity to tell you a story about a new technology that, literally, will change the way we see (and how often does one get to tell a story like that!).  Moreover, it is a story of which only the first few chapters have been written, so you students in the audience will almost certainly see the next few chapters unfold in your lifetimes, and some of you may even have the opportunity to write a few of them!</a:t>
            </a:r>
          </a:p>
          <a:p>
            <a:r>
              <a:rPr lang="en-US" baseline="0" smtClean="0"/>
              <a:t>THE NEXT SEMICONDUCTOR REVOLUTION.  Some of us in the field call this story the next semiconductor revolution: this time it’s lighting.  We say “next” because it is actually the third in a sequence of three revolutions, each spaced in time by about one human generation, and each displacing a vacuum tube technology of one type or another.  Now, almost all of my talk will be about this third revolution.  But before I turn to that, I’d like to spend a few minutes on these vacuum </a:t>
            </a:r>
            <a:r>
              <a:rPr lang="en-US" baseline="0" smtClean="0"/>
              <a:t>tube technologies</a:t>
            </a:r>
            <a:r>
              <a:rPr lang="en-US" baseline="0" smtClean="0"/>
              <a:t>, because they really are quite </a:t>
            </a:r>
            <a:r>
              <a:rPr lang="en-US" baseline="0" smtClean="0"/>
              <a:t>amazing, </a:t>
            </a:r>
            <a:r>
              <a:rPr lang="en-US" baseline="0" smtClean="0"/>
              <a:t>and there is something sad about saying goodbye to them.</a:t>
            </a:r>
          </a:p>
          <a:p>
            <a:r>
              <a:rPr lang="en-US" baseline="0" smtClean="0"/>
              <a:t>VACUUM TRIODES.  The first vacuum-tube technology is the vacuum triode, like this one you see here in this old guitar amplifier courtesy of Ian Bannerman and Albuquerque Guitar Works. It’s an amazingly simple and elegant device: basically three electrodes (that’s why it’s called a triode) sealed inside an evacuated glass tube.  One electrode is called the cathode – it’s heated so there’s a cloud of electrons that have basically boiled off of the filament.  The glow you can perhaps dimly see from this old vacuum tube is coming from that hot cathode.  Another electrode is called the anode, and by applying a voltage across the cathode and the anode electrons get accelerated from the one to the other.  Finally, there’s a third electrode called a grid that the electrons shoot through on their way from the cathode to the anode.  If you apply a voltage to this grid you modulate the number of electrons that make it from the cathode to the anode.  In fact, one can arrange for a small voltage change on the grid to control a large current change on the anode, and so you can make an amplifier.  In your grandparents’ youth, these amplifiers were the basis for all electronics.  But then the semiconductor transistor came along, and as your grandparents got to be middle aged, they turned off their vacuum triodes, and now we’re left with the vacuum triodes in these old antique guitar amplifiers.</a:t>
            </a:r>
          </a:p>
          <a:p>
            <a:r>
              <a:rPr lang="en-US" baseline="0" smtClean="0"/>
              <a:t>CATHODE RAY TUBE.  The second vacuum-tube technology is the cathode ray tube, like this old television set, courtesy of Jerry and Carolyn Simmons.  It has the same cathode and anode as the simple vacuum triode.  But now the anode is coated with a phosphor that lights up when it’s hit by electrons.  And, enroute, in addition to passing through a grid the electrons pass through a deflection coil that rasters the beam across the screen so that you can form an image.  In your parents’ youth, these CRTs were the basis for all displays.  But then the semiconductor-transistor-controlled liquid-cyrstal display came along, and when your parents got to be middle aged, like me, they starting turning off their CRTs, and pretty soon all we’ll be left with are these old antique TV sets.</a:t>
            </a:r>
          </a:p>
          <a:p>
            <a:r>
              <a:rPr lang="en-US" baseline="0" smtClean="0"/>
              <a:t>FLUORESCENT TUBE.  That brings us to the third and last vacuum-tube technology, the fluorescent tube, like this one here, or like the compact fluorescent lamp, or CFL equivalent here.  It again has a heated cathode, but now instead of the tube being evacuated, the tube has a little bit of mercury in it.  Mercury is an interesting metal because it vaporizes relatively easily, and so as the electrons are accelerated from one end of the tube to the other, they occasionally hit and excite a vaporized mercury atom.  The mercury atom gets excited, and emits UV light.  The UV light then hits the wall of the tube, which is coated with a phosphor.  The phosphor absorbs the UV light and re-emits in the visible, and, voila, you end up with a very nice white light.  And in </a:t>
            </a:r>
            <a:r>
              <a:rPr lang="en-US" i="1" baseline="0" smtClean="0"/>
              <a:t>your </a:t>
            </a:r>
            <a:r>
              <a:rPr lang="en-US" baseline="0" smtClean="0"/>
              <a:t>youth, talking to you students, these fluorescent tubes are currently the dominant source of artificial white light for illumination. </a:t>
            </a:r>
            <a:r>
              <a:rPr lang="en-US" smtClean="0"/>
              <a:t>But, there is a time for all things, and as you yourselves enter the primes of your lives, and eventually even become middle aged, </a:t>
            </a:r>
            <a:r>
              <a:rPr lang="en-US" i="0" smtClean="0"/>
              <a:t>you</a:t>
            </a:r>
            <a:r>
              <a:rPr lang="en-US" i="1" smtClean="0"/>
              <a:t> </a:t>
            </a:r>
            <a:r>
              <a:rPr lang="en-US" smtClean="0"/>
              <a:t>will someday turn off these</a:t>
            </a:r>
            <a:r>
              <a:rPr lang="en-US" baseline="0" smtClean="0"/>
              <a:t> </a:t>
            </a:r>
            <a:r>
              <a:rPr lang="en-US" smtClean="0"/>
              <a:t>fluorescent tubes, in favor of a technology that is just now emerging: a technology called solid-state lighting.</a:t>
            </a:r>
            <a:endParaRPr lang="en-US" baseline="0" smtClean="0"/>
          </a:p>
          <a:p>
            <a:r>
              <a:rPr lang="en-US" smtClean="0"/>
              <a:t>OUTLINE.  So the rest of this talk will be devoted to solid-state lighting.  I’m going to </a:t>
            </a:r>
            <a:r>
              <a:rPr lang="en-US" smtClean="0"/>
              <a:t>talk both about what </a:t>
            </a:r>
            <a:r>
              <a:rPr lang="en-US" baseline="0" smtClean="0"/>
              <a:t>solid-state </a:t>
            </a:r>
            <a:r>
              <a:rPr lang="en-US" baseline="0" smtClean="0"/>
              <a:t>lighting is </a:t>
            </a:r>
            <a:r>
              <a:rPr lang="en-US" baseline="0" smtClean="0"/>
              <a:t>like right now as well as what it </a:t>
            </a:r>
            <a:r>
              <a:rPr lang="en-US" baseline="0" smtClean="0"/>
              <a:t>might be </a:t>
            </a:r>
            <a:r>
              <a:rPr lang="en-US" baseline="0" smtClean="0"/>
              <a:t>like someday in </a:t>
            </a:r>
            <a:r>
              <a:rPr lang="en-US" baseline="0" smtClean="0"/>
              <a:t>the future.  And I’m going to </a:t>
            </a:r>
            <a:r>
              <a:rPr lang="en-US" baseline="0" smtClean="0"/>
              <a:t>discuss both </a:t>
            </a:r>
            <a:r>
              <a:rPr lang="en-US" smtClean="0"/>
              <a:t>non-technical</a:t>
            </a:r>
            <a:r>
              <a:rPr lang="en-US" baseline="0" smtClean="0"/>
              <a:t> </a:t>
            </a:r>
            <a:r>
              <a:rPr lang="en-US" i="1" baseline="0" smtClean="0"/>
              <a:t>and </a:t>
            </a:r>
            <a:r>
              <a:rPr lang="en-US" baseline="0" smtClean="0"/>
              <a:t>technical topics, </a:t>
            </a:r>
            <a:r>
              <a:rPr lang="en-US" smtClean="0"/>
              <a:t>so if I’m getting too technical and you have questions you’d like to ask, please don’t hesitate to ask them.  </a:t>
            </a:r>
            <a:r>
              <a:rPr lang="en-US" smtClean="0"/>
              <a:t>I’m happy for this talk to be very informal and conversational.  So, if you </a:t>
            </a:r>
            <a:r>
              <a:rPr lang="en-US" smtClean="0"/>
              <a:t>have a question, </a:t>
            </a:r>
            <a:r>
              <a:rPr lang="en-US" smtClean="0"/>
              <a:t>please </a:t>
            </a:r>
            <a:r>
              <a:rPr lang="en-US" smtClean="0"/>
              <a:t>ask!</a:t>
            </a:r>
            <a:endParaRPr lang="en-US" baseline="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PHYSICS.</a:t>
            </a:r>
            <a:r>
              <a:rPr lang="en-US" baseline="0" smtClean="0"/>
              <a:t>  So let’s talk about solid-state lighting, and let’s start with a little bit of physics.  </a:t>
            </a:r>
            <a:r>
              <a:rPr lang="en-US" smtClean="0"/>
              <a:t>Basically, the foundation of solid-state</a:t>
            </a:r>
            <a:r>
              <a:rPr lang="en-US" baseline="0" smtClean="0"/>
              <a:t> lighting is a device called a semiconductor light-emitting diode, or an LED.</a:t>
            </a:r>
          </a:p>
          <a:p>
            <a:r>
              <a:rPr lang="en-US" baseline="0" smtClean="0"/>
              <a:t>THE LATTICE. To see how it works, here on the right I’ve drawn a schematic of the atomic lattice of the semiconductor material most widely used today for light-emitting diodes: GaN.  As you can see, the lattice is composed of equal parts Ga and N atoms.  Each Ga atom is bonded to four N atoms, and each N atom is bonded to four Ga atoms.  Because each atom has four bonds, but each bond is shared with another atom, the lattice has basically two bonds per atom.</a:t>
            </a:r>
          </a:p>
          <a:p>
            <a:r>
              <a:rPr lang="en-US" baseline="0" smtClean="0"/>
              <a:t>ELECTRONS.  At the same time, each of these atoms is contributing electrons to those bonds. How many electrons?  Well, Ga, as you can see here, comes from column 3 of the periodic table, which means it has three electrons in its outer valence shell – that is, three electrons that can participate in bonding.  N comes from column 5 of the periodic table, which means it has five electrons in its outer valence shell – five electrons that can participate in bonding.  </a:t>
            </a:r>
            <a:r>
              <a:rPr lang="en-US" baseline="0" smtClean="0"/>
              <a:t>So every </a:t>
            </a:r>
            <a:r>
              <a:rPr lang="en-US" baseline="0" smtClean="0"/>
              <a:t>atom is </a:t>
            </a:r>
            <a:r>
              <a:rPr lang="en-US" baseline="0" smtClean="0"/>
              <a:t>contributing, on average, 3 + 5 = 8 divided by 2, or </a:t>
            </a:r>
            <a:r>
              <a:rPr lang="en-US" baseline="0" smtClean="0"/>
              <a:t>four electrons.</a:t>
            </a:r>
          </a:p>
          <a:p>
            <a:r>
              <a:rPr lang="en-US" baseline="0" smtClean="0"/>
              <a:t>ELECTRONS PER BOND.  So the lattice has four electrons and two bonds per atom.  That means there are exactly two electrons per bond, as depicted by these blue circles, and, from chemistry, we know that this is a good and stable condition – every electron is accounted for.</a:t>
            </a:r>
          </a:p>
          <a:p>
            <a:r>
              <a:rPr lang="en-US" baseline="0" smtClean="0"/>
              <a:t>DOPING.  Now if this were all there were to semiconductors, there wouldn’t be much more one could do with them and the story would end here.  But there is something more one can do.  One can add impurity atoms which are similar, but not identical, to these Ga and N atoms.  Semiconductor physicists call this doping, because, kind of like drugs, it alters the performance of the semiconductor. For example, suppose you take a Ga atom in the lattice and replace it with a Si atom.  Then, because Si is in column 4 of the periodic table, it contributes 4 instead of 3 electrons.  So there’s an extra electron in the lattice (this extra green dot here) – an electron that can move around relatively freely.  Or, for example, suppose you take a Ga atom in the lattice and replace it with a Mg atom.  Then, because Mg is in column 2 of the periodic table, it contributes 2 instead of 3 electrons.  So there’s a missing electron in the lattice (this red circle here), something semiconductor physicists call a hole.</a:t>
            </a:r>
          </a:p>
          <a:p>
            <a:r>
              <a:rPr lang="en-US" baseline="0" smtClean="0"/>
              <a:t>PHOTONS.  So we’ve doped the top half of this semiconductor with Si atoms, and the bottom half with Mg atoms.  These two halves basically form two electrodes, which is why this device is called a diode.  And if you apply a voltage across the two electrodes, or across the two halves, you can make the electrons move downwards and the holes move upwards, and if the electrons see a hole they’ll fill it.  When that happens, the electron moves from a high energy to a low energy state, and energy is released.  And if everything works as planned, that energy gets released in the form of a photon of light, which is why this device is called a light-emitting diode.</a:t>
            </a:r>
          </a:p>
          <a:p>
            <a:r>
              <a:rPr lang="en-US" baseline="0" smtClean="0"/>
              <a:t>PHOTON COLOR.  What color is the photon that is emitted?  Well, it depends on the material, but at this point in time, virtually every color that the human eye can see can now be created.  Here’s a demo box courtesy of a company called Philips Lumileds, which shows a range of colors: red, yellow, green and blue.  And although this demo box only has these four discrete colors, basically all the colors in between can also be made.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5" name="Rectangle 3"/>
          <p:cNvSpPr>
            <a:spLocks noGrp="1" noChangeArrowheads="1"/>
          </p:cNvSpPr>
          <p:nvPr>
            <p:ph type="body" idx="1"/>
          </p:nvPr>
        </p:nvSpPr>
        <p:spPr/>
        <p:txBody>
          <a:bodyPr>
            <a:normAutofit/>
          </a:bodyPr>
          <a:lstStyle/>
          <a:p>
            <a:r>
              <a:rPr lang="en-US" smtClean="0"/>
              <a:t>CONDENSED HISTORY OF LIGHTING.  Indeed, since the early 1990s, progress in light-emitting diode technology has been spectacular.  To see that, here I show a condensed history of modern lighting technologies.  The bottom axis is time, extending over a 200-yr time span from 1850 to 2050. The left axis is power conversion efficiency, in %.  That is, the efficiency with which electrical power is converted into optical power that the human eye can see. Note that this left scale is not linear, it’s logarithmic.  That means that equal increments on the axis don’t represent equal additive amounts, but equal multiplicative factors.  In this case, each vertical grid spacing represents a factor of 10.</a:t>
            </a:r>
          </a:p>
          <a:p>
            <a:r>
              <a:rPr lang="en-US" smtClean="0"/>
              <a:t>FIRE.  At the lower left you see the efficiencies of lighting technologies based on combustion, or </a:t>
            </a:r>
            <a:r>
              <a:rPr lang="en-US" smtClean="0"/>
              <a:t>fire.  </a:t>
            </a:r>
            <a:r>
              <a:rPr lang="en-US" smtClean="0"/>
              <a:t>A lot of progress was made during the industrial evolution, </a:t>
            </a:r>
            <a:r>
              <a:rPr lang="en-US" smtClean="0"/>
              <a:t>particularly as the fuel was changed from oil, to kerosene, to gas.  You </a:t>
            </a:r>
            <a:r>
              <a:rPr lang="en-US" smtClean="0"/>
              <a:t>can see that efficiencies increased about ten times from 1850 to </a:t>
            </a:r>
            <a:r>
              <a:rPr lang="en-US" smtClean="0"/>
              <a:t>1900.  But </a:t>
            </a:r>
            <a:r>
              <a:rPr lang="en-US" smtClean="0"/>
              <a:t>their efficiencies were still all pretty low: less than one percent.</a:t>
            </a:r>
          </a:p>
          <a:p>
            <a:r>
              <a:rPr lang="en-US" smtClean="0"/>
              <a:t>INCANDESCENCE.  Then in the late 19th century came one of the most important inventions of </a:t>
            </a:r>
            <a:r>
              <a:rPr lang="en-US" smtClean="0"/>
              <a:t>the past couple of centuries: </a:t>
            </a:r>
            <a:r>
              <a:rPr lang="en-US" smtClean="0"/>
              <a:t>the incandescent light bulb, first with carbon filaments, and then with tungsten filaments.  Suddenly lighting was much more efficient (3.5% or so), not to mention safer and cleaner. </a:t>
            </a:r>
            <a:r>
              <a:rPr lang="en-US" smtClean="0"/>
              <a:t>These old fire-based lighting technologies were considered to be quite a fire hazard in their day.  As a side comment, the incandescent light bulb is important not just because of its efficiency, but also because </a:t>
            </a:r>
            <a:r>
              <a:rPr lang="en-US" smtClean="0"/>
              <a:t>it spurred the development of </a:t>
            </a:r>
            <a:r>
              <a:rPr lang="en-US" smtClean="0"/>
              <a:t>another invention or development, the </a:t>
            </a:r>
            <a:r>
              <a:rPr lang="en-US" smtClean="0"/>
              <a:t>electricity grid, itself hailed as one of the most important inventions </a:t>
            </a:r>
            <a:r>
              <a:rPr lang="en-US" smtClean="0"/>
              <a:t>or developments of the past couple of centuries.</a:t>
            </a:r>
            <a:endParaRPr lang="en-US" smtClean="0"/>
          </a:p>
          <a:p>
            <a:r>
              <a:rPr lang="en-US" smtClean="0"/>
              <a:t>FLUORESCENCE.  Then, in the second half of the 20th century came the fluorescent tube that we talked about earlier.  This gave us another factor of five increase in efficiency, up to nearly 20-25</a:t>
            </a:r>
            <a:r>
              <a:rPr lang="en-US" smtClean="0"/>
              <a:t>%!  That’s getting pretty good, but of course that still means that 75-80% of your power is being wasted, and not going into</a:t>
            </a:r>
            <a:r>
              <a:rPr lang="en-US" baseline="0" smtClean="0"/>
              <a:t> light the human eye can see.</a:t>
            </a:r>
            <a:endParaRPr lang="en-US" smtClean="0"/>
          </a:p>
          <a:p>
            <a:r>
              <a:rPr lang="en-US" smtClean="0"/>
              <a:t>SSL.  The latest technology, illustrated by the smaller circles on this plot, and developing at a meteoric rate on this 200-yr time scale, is solid-state lighting based on light-emitting diodes.  You can see, beginning in the 1960’s with the work of Nick Holonyak and his colleagues at Bell Labs and the University of Illinois, the rise of red LEDs based on a zoo of semiconducting materials like GaAsP, AlGaAs, and AlGaInP.  You can also see, beginning in the 1990’s with the work of Isamu </a:t>
            </a:r>
            <a:r>
              <a:rPr lang="en-US" baseline="0" smtClean="0"/>
              <a:t>Akasaki, Shuji Nakamura and their collaborators </a:t>
            </a:r>
            <a:r>
              <a:rPr lang="en-US" smtClean="0"/>
              <a:t>in Japan, the even more rapid rise of blue and green LEDs based</a:t>
            </a:r>
            <a:r>
              <a:rPr lang="en-US" baseline="0" smtClean="0"/>
              <a:t> on GaN and </a:t>
            </a:r>
            <a:r>
              <a:rPr lang="en-US" smtClean="0"/>
              <a:t>InGaN materials.  Finally, you can see the rise of solid-state white lighting, in which blue LEDs are combined with phosphors to create white light.  You can see that the efficiency of solid-state white lighting already exceeds that of incandescence, and is poised to exceed the efficiency of fluorescence.  Indeed, the ultimate efficiency of these white solid-state lighting lamps may very well reach 50</a:t>
            </a:r>
            <a:r>
              <a:rPr lang="en-US" smtClean="0"/>
              <a:t>%, maybe even 75%, </a:t>
            </a:r>
            <a:r>
              <a:rPr lang="en-US" smtClean="0"/>
              <a:t>which would be two </a:t>
            </a:r>
            <a:r>
              <a:rPr lang="en-US" smtClean="0"/>
              <a:t>to three times </a:t>
            </a:r>
            <a:r>
              <a:rPr lang="en-US" smtClean="0"/>
              <a:t>more efficient than fluorescence, and ten </a:t>
            </a:r>
            <a:r>
              <a:rPr lang="en-US" smtClean="0"/>
              <a:t>to twenty times </a:t>
            </a:r>
            <a:r>
              <a:rPr lang="en-US" smtClean="0"/>
              <a:t>more efficient than incandescence.</a:t>
            </a:r>
          </a:p>
          <a:p>
            <a:r>
              <a:rPr lang="en-US" smtClean="0"/>
              <a:t>WHITE VS COLORED LIGHT.  We’re not quite there with white light yet, though, and it will be a few more years before it will be time to switch your fluorescent lamps for solid-state white lighting.  </a:t>
            </a:r>
            <a:r>
              <a:rPr lang="en-US" smtClean="0"/>
              <a:t>Interestingly, though, for </a:t>
            </a:r>
            <a:r>
              <a:rPr lang="en-US" smtClean="0"/>
              <a:t>colored light, </a:t>
            </a:r>
            <a:r>
              <a:rPr lang="en-US" smtClean="0"/>
              <a:t>it </a:t>
            </a:r>
            <a:r>
              <a:rPr lang="en-US" smtClean="0"/>
              <a:t>is already no contest.  The reason is that the traditional way of making colored lights is very inefficient.  You start with an incandescent lamp and put a filter over it that absorbs the colors you don’t want and transmits only the color you do want.  So you start with white light that to begin with wasn’t created very efficiently and you take away the colors you don’t want and make it even less efficient.  That’s illustrated by this rainbow-colored line here, which is the approximate efficiency of color-filtered incandescence.  Light-emitting diodes, in contrast, create to begin with light of a single wavelength, or a single color, so there’s no color filtering to be done and the light can be used as is.  So you can see that colored LEDs are much more efficient than color-filtered incandescence.  As a consequence, beginning in the late 1990’s and continuing through the 2000’s, virtually every application for colored light has been migrating to light-emitting diodes.</a:t>
            </a:r>
            <a:endParaRPr lang="en-US"/>
          </a:p>
        </p:txBody>
      </p:sp>
      <p:sp>
        <p:nvSpPr>
          <p:cNvPr id="5" name="Slide Image Placeholder 4"/>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1" name="Rectangle 3"/>
          <p:cNvSpPr>
            <a:spLocks noGrp="1" noChangeArrowheads="1"/>
          </p:cNvSpPr>
          <p:nvPr>
            <p:ph type="body" idx="1"/>
          </p:nvPr>
        </p:nvSpPr>
        <p:spPr/>
        <p:txBody>
          <a:bodyPr>
            <a:normAutofit/>
          </a:bodyPr>
          <a:lstStyle/>
          <a:p>
            <a:r>
              <a:rPr lang="en-US" smtClean="0"/>
              <a:t>COLORED LIGHT APPLICATIONS.  You’re probably pretty familiar with many of these applications for colored light, but here I show some of the more important ones.  These are the ones that have provided the LED industry these past two decades with a series of stepping-stone markets that it could use to ramp up production, earn revenue, invest in R&amp;D, continue to improve efficiency and performance, and go after additional markets </a:t>
            </a:r>
            <a:r>
              <a:rPr lang="en-US" smtClean="0"/>
              <a:t>enabled those improvements in efficiency and performance</a:t>
            </a:r>
            <a:r>
              <a:rPr lang="en-US" baseline="0" smtClean="0"/>
              <a:t> </a:t>
            </a:r>
            <a:r>
              <a:rPr lang="en-US" smtClean="0"/>
              <a:t>– </a:t>
            </a:r>
            <a:r>
              <a:rPr lang="en-US" smtClean="0"/>
              <a:t>the kind of virtuous cycle that characterizes many semiconductor</a:t>
            </a:r>
            <a:r>
              <a:rPr lang="en-US" baseline="0" smtClean="0"/>
              <a:t> technologies</a:t>
            </a:r>
            <a:r>
              <a:rPr lang="en-US" smtClean="0"/>
              <a:t>.  Let me say a few words about each of </a:t>
            </a:r>
            <a:r>
              <a:rPr lang="en-US" smtClean="0"/>
              <a:t>these</a:t>
            </a:r>
            <a:r>
              <a:rPr lang="en-US" baseline="0" smtClean="0"/>
              <a:t> applications</a:t>
            </a:r>
            <a:r>
              <a:rPr lang="en-US" smtClean="0"/>
              <a:t>, </a:t>
            </a:r>
            <a:r>
              <a:rPr lang="en-US" smtClean="0"/>
              <a:t>going counter-clockwise starting at the upper left.</a:t>
            </a:r>
          </a:p>
          <a:p>
            <a:r>
              <a:rPr lang="en-US" smtClean="0"/>
              <a:t>AUTOMOTIVE BRAKE LIGHTS. Here you see a photo of a brake light.  This was one of the first big applications for LEDs, first for trucks and buses and then for automobiles.  Interestingly, one of the reasons this was among the first applications was not so much because of efficiency but because of safety. Incandescent light bulbs are based on a hot filament, and even though the filament is thin and has hardly any thermal mass, it still takes about a quarter of a second for it to warm up and emit light.  In that quarter of a second between when you’ve stepped on the brake pedal and your brake light has turned on, a car in back of you moving at 60 mph has moved one or two car lengths.  So that’s one or two car lengths of reaction distance that you gain when you use LED brake lights, which switch on instantly.</a:t>
            </a:r>
          </a:p>
          <a:p>
            <a:r>
              <a:rPr lang="en-US" smtClean="0"/>
              <a:t>TRAFFIC LIGHTS.  The next big application for LEDs was traffic lights.  The primary motivation here was to improve efficiency: at a typical intersection a</a:t>
            </a:r>
            <a:r>
              <a:rPr lang="en-US" baseline="0" smtClean="0"/>
              <a:t> city can save between $500 and $1,000 per year on electricity costs by switching from incandescent to LED traffic lights.  But an important secondary motivation was </a:t>
            </a:r>
            <a:r>
              <a:rPr lang="en-US" smtClean="0"/>
              <a:t>traffic safety and maintenance.  If your traffic light goes out, you not only have a safety hazard, but you have to send a crew to climb up and fix the light.  This happens pretty often for incandescent lamps, which typically last about a year</a:t>
            </a:r>
            <a:r>
              <a:rPr lang="en-US" baseline="0" smtClean="0"/>
              <a:t> </a:t>
            </a:r>
            <a:r>
              <a:rPr lang="en-US" smtClean="0"/>
              <a:t>in continuous operation, but not nearly as often for LEDs, which last several years or more in continuous operation.</a:t>
            </a:r>
          </a:p>
          <a:p>
            <a:r>
              <a:rPr lang="en-US" smtClean="0"/>
              <a:t>OUTDOOR VIDEO DISPLAYS.  Then there are these giant outdoor video displays, like this one in New York City’s Times Square and the ones you see in big cities and sports stadiums all over the world.  In fact, the latest controversy, as these kinds of displays get less and less expensive and more and more popular, is whether they should be allowed</a:t>
            </a:r>
            <a:r>
              <a:rPr lang="en-US" baseline="0" smtClean="0"/>
              <a:t> to replace billboards on the sides of highways.  The advantage, of course, is that you can change the billboard in real time, and advertisers can better target their ads to the demographics of who is likely to be driving when.  The disadvantage, though, is that it’s yet one more distraction for drivers.  We’re already chatting or texting on your cell phones; now we have to keep track of billboard signs as well!</a:t>
            </a:r>
            <a:endParaRPr lang="en-US" smtClean="0"/>
          </a:p>
          <a:p>
            <a:r>
              <a:rPr lang="en-US" smtClean="0"/>
              <a:t>LED-BACKLIT LCD DISPLAYS.  Then there is the hottest emerging application for LEDs: the backlighting for liquid-crystal displays.  Many of you know that liquid-crystals don’t produce light, they just control whether light can get through them or not.  So all liquid-crystal displays rely on some external source of light that they can switch.  Up until recently, that external light source was a fluorescent tube.  But, increasingly, that external light source is composed of red, green and blue LEDs, and the result is a much more complete palette of colors that can be produced.  I just helped my parents buy a new LCD TV, and I was gently steering</a:t>
            </a:r>
            <a:r>
              <a:rPr lang="en-US" baseline="0" smtClean="0"/>
              <a:t> them towards the cheaper fluorescent-tube backlit technology.  But then </a:t>
            </a:r>
            <a:r>
              <a:rPr lang="en-US" smtClean="0"/>
              <a:t>my Mom, who is 82 years old and has pretty terrible vision, plants herself in front of the more expensive LED-backlit technology and proclaims that this one looks the best.  So I sheepishly agreed and we ended up getting the better TV.  The latest twist is Sharp’s newest liquid-crystal display, in which they have added yellow.  So they’ve basically created an RYGB display, not just an RGB display, and the palette of colors is even wider – especially of course for yellow and bronze colored objects, like brass instruments.</a:t>
            </a:r>
          </a:p>
          <a:p>
            <a:r>
              <a:rPr lang="en-US" smtClean="0"/>
              <a:t>MICRO-PROJECTORS.  Finally, up here in the top right you see a bunch of students playing around with an application that is just emerging now.  It’s basically a hand-held projector, something that would enable your smart phone, or your digital camera, to project an image or a video onto a wall or even onto the back of someone’s T-shirt.  Who knows whether this will catch on or not.  But many companies are working on it.</a:t>
            </a:r>
          </a:p>
          <a:p>
            <a:r>
              <a:rPr lang="en-US" smtClean="0"/>
              <a:t>COLORED VS WHITE LIGHT.  Now I’ve just spent the last few minutes talking about applications for colored light – applications where LEDs, which are inherently colored, have a natural advantage over incandescent lamps, which are inherently white and have to be filtered to be colored.  These applications are almost all ones, like these illustrated here,  in which you view the light directly from the source.  What about applications for white light, where you don’t view the light directly, but instead use it to illuminate something else, and you view the light after it’s reflected from that something else?  This is the domain of lighting for illumination purposes, and now we can see that LEDs actually have a natural disadvantage over incandescent lamps.  The problem is LEDs are colored, and to make white you need to have a bunch of colors.</a:t>
            </a:r>
          </a:p>
          <a:p>
            <a:pPr marL="114336" indent="-114336" defTabSz="917905">
              <a:defRPr/>
            </a:pPr>
            <a:r>
              <a:rPr lang="en-US" baseline="0" smtClean="0"/>
              <a:t>SUNLIGHT.</a:t>
            </a:r>
            <a:r>
              <a:rPr lang="en-US" smtClean="0"/>
              <a:t> </a:t>
            </a:r>
            <a:r>
              <a:rPr lang="en-US" baseline="0" smtClean="0"/>
              <a:t> So one big question that comes up is how many colors you might need.  At one extreme one might think one would need the equivalent of sunlight, which is basically a continuous spectrum of every visible color.  After all, our human color visual system evolved to see objects that were illuminated by the sun.</a:t>
            </a:r>
          </a:p>
        </p:txBody>
      </p:sp>
      <p:sp>
        <p:nvSpPr>
          <p:cNvPr id="5" name="Slide Image Placeholder 4"/>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36" indent="-114336" defTabSz="917905">
              <a:defRPr/>
            </a:pPr>
            <a:r>
              <a:rPr lang="en-US" baseline="0" smtClean="0"/>
              <a:t>INTERACTION BETWEEN THE SUN AND THE EVOLUTION OF COLOR VISION.  To illustrate the importance of the interplay between the sun and the evolution of vision, especially color vision, here I sketch a brief history of that interplay, including times when we saw by sunlight and times when we didn’t see by sunlight.</a:t>
            </a:r>
          </a:p>
          <a:p>
            <a:r>
              <a:rPr lang="en-US" baseline="0" smtClean="0"/>
              <a:t>TRILOBITES. Let’s start at the far left, where you see a fossil of a trilobite, one of the first known animals with imaging eyes – eyes that could image objects illuminated by light from the sun.  The invention of such an animal eye was a very big deal, and some evolutionary biologists believe that it was this invention that helped fuel the so-called Cambrian explosion, 540 million years or so ago, in which all of the currently known 36 animal phyla appeared in a blink of geological time.  Once an animal could see, it could became a predator, other animals could become prey, and the resulting predator-prey arms race could provide a powerful source of evolutionary selection pressure.</a:t>
            </a:r>
          </a:p>
          <a:p>
            <a:r>
              <a:rPr lang="en-US" baseline="0" smtClean="0"/>
              <a:t>BIRDS. As evolutionary time went on, animal eyes began to take advantage of the fact that sunlight is white and contains a spectrum of colors, and evolved the ability to see those colors.  Birds are a well known example of a species that sees color extremely well: many of them actually have four kinds of color sensors, not just the three that humans have, so they are tetrachromats, not trichromats.  As tetrachromats they can distinguish color differences that our poor trichromat visual system can scarcely imagine. This isn’t so surprising – after all, birds are very colorful, and they use that color for one of the most important of all biological functions: to attract mates! As a side point, some of you may be aware of the recent discovery, just in the past few months, that dinosaurs, which are the ancestors of birds, might also have been relatively colorful.  Usually we think of dinosaurs as being pretty much just grey or brown, but actually they might have been very much like modern birds, using color and their excellent color vision to attract mates.</a:t>
            </a:r>
          </a:p>
          <a:p>
            <a:pPr marL="114336" indent="-114336" defTabSz="917905">
              <a:defRPr/>
            </a:pPr>
            <a:r>
              <a:rPr lang="en-US" baseline="0" smtClean="0"/>
              <a:t>MAMMALS.  Mammals, interestingly, are altogether different. As some of you may know, evolutionary biologists believe that the ancestor of mammals was trichromat, but because mammals went through a very long period of evolutionary time when they were nocturnal, and lived under the moon’s light, they lost one kind of color sensor and became dichromat.  So this grey wolf, the ancestor of modern dogs, was dichromat, kind of like a color-blind male human who only sees two colors.  And this grey wolf’s descendant, the modern dog, is also dichromat.</a:t>
            </a:r>
          </a:p>
          <a:p>
            <a:pPr marL="114336" indent="-114336" defTabSz="917905">
              <a:defRPr/>
            </a:pPr>
            <a:r>
              <a:rPr lang="en-US" baseline="0" smtClean="0"/>
              <a:t>PRIMATES.  Only later, about 50 million years ago or so, when primates (like you and me) came out from the night and became active during the day, did they re-evolve a third kind of color sensor, so that they could more effectively hunt and forage for food. So, you might ask, now that we are trichromats and can see colors better than our mammalian siblings, why aren’t we more colorful?  Why are we basically beige? – </a:t>
            </a:r>
            <a:r>
              <a:rPr lang="en-US" baseline="0" smtClean="0"/>
              <a:t>that </a:t>
            </a:r>
            <a:r>
              <a:rPr lang="en-US" baseline="0" smtClean="0"/>
              <a:t>is, when we’re not red because we’re blushing or blue because we’re angry! Well, that’s something I’ve been wondering about as well.  All I can say is that what we lack in natural coloring we certainly make up for in artificial coloring, like in the clothes we wear, or the make-up we use.  Certainly an alien from outer space, not knowing that our clothes weren’t part of our natural biology, would think our color vision was pretty good!</a:t>
            </a:r>
          </a:p>
          <a:p>
            <a:pPr marL="114336" indent="-114336" defTabSz="917905">
              <a:defRPr/>
            </a:pPr>
            <a:r>
              <a:rPr lang="en-US" baseline="0" smtClean="0"/>
              <a:t>SUNLIGHT.  So we see that the sun played a key role in the evolution of our color vision.  And so, like I mentioned earlier, it’s natural to think that artificial white light sources should reproduce sunlight if they are going to work well for us, and that they should be composed of many colors.  So let’s come back to that question, and ask, how many colors do we actually need to produce a good quality white light – a white light that doesn’t cause us to take a step backwards towards our dichromat mammalian siblings!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w="9525"/>
        </p:spPr>
        <p:txBody>
          <a:bodyPr/>
          <a:lstStyle/>
          <a:p>
            <a:r>
              <a:rPr lang="en-US" smtClean="0"/>
              <a:t>CONSIDERATIONS FOR WHITE LIGHT.  In fact, color scientists have a tentative answer to this</a:t>
            </a:r>
            <a:r>
              <a:rPr lang="en-US" baseline="0" smtClean="0"/>
              <a:t> question, and to understand it, </a:t>
            </a:r>
            <a:r>
              <a:rPr lang="en-US" smtClean="0"/>
              <a:t>this viewgraph illustrates the two main criteria that determine how best to combine colors to create white.  Interestingly, the two criteria fight each other – one criterion</a:t>
            </a:r>
            <a:r>
              <a:rPr lang="en-US" baseline="0" smtClean="0"/>
              <a:t> </a:t>
            </a:r>
            <a:r>
              <a:rPr lang="en-US" smtClean="0"/>
              <a:t>wants fewer colors concentrated into a narrow wavelength band, while the other criterion wants more colors expanded out into a wider wavelength band.</a:t>
            </a:r>
          </a:p>
          <a:p>
            <a:r>
              <a:rPr lang="en-US" smtClean="0"/>
              <a:t>HUMAN EYE RESPONSE.  At the bottom here, I show the first criterion, which is that we want the white light to match the human eye response so that we can maximize the efficiency with which the human eye</a:t>
            </a:r>
            <a:r>
              <a:rPr lang="en-US" baseline="0" smtClean="0"/>
              <a:t> sees that light</a:t>
            </a:r>
            <a:r>
              <a:rPr lang="en-US" smtClean="0"/>
              <a:t>.  Basically what is being plotted is the sensitivity of the human eye, in lumens of</a:t>
            </a:r>
            <a:r>
              <a:rPr lang="en-US" baseline="0" smtClean="0"/>
              <a:t> perceived light per Watt of optical power incident on the human eye, as a function of wavelength.  To calibrate you, wavelengths around 460 nm are perceived as blue.  Wavelengths around 540 nm are percieved as green.  Wavelengths around 570 nm are perceived as yellow.  And wavelengths around 620 nm or so are pereived as red.  Wavelengths that are outside the human eye response we don’t see: like infrared light at wavelengths longer than 650 nm or so, or ultraviolet light at wavelengths shorter than 450 nm or so.  So by this first criterion, efficiency, the best light source would be composed of a single color, at a wavelength of 555 nm, right smack in the green, because that’s where the human eye is most sensitive.</a:t>
            </a:r>
            <a:endParaRPr lang="en-US" smtClean="0"/>
          </a:p>
          <a:p>
            <a:r>
              <a:rPr lang="en-US" smtClean="0"/>
              <a:t>COLOR RENDERING.  At the top here, I illustrate the second criterion, which is that we want the white light to render</a:t>
            </a:r>
            <a:r>
              <a:rPr lang="en-US" baseline="0" smtClean="0"/>
              <a:t> well the colors </a:t>
            </a:r>
            <a:r>
              <a:rPr lang="en-US" smtClean="0"/>
              <a:t>of objects in the world around us, so that we can distinguish between them.  The way color scientists do that is based on these color swatches up at the top.  These are</a:t>
            </a:r>
            <a:r>
              <a:rPr lang="en-US" baseline="0" smtClean="0"/>
              <a:t> </a:t>
            </a:r>
            <a:r>
              <a:rPr lang="en-US" baseline="0" smtClean="0"/>
              <a:t>a subset of the </a:t>
            </a:r>
            <a:r>
              <a:rPr lang="en-US" baseline="0" smtClean="0"/>
              <a:t>so-called Munsell samples, named after Albert Henry Munsell, a turn-of-the-century American painter.  These samples are relatively evenly distributed over the color hues that are present in the world around us. For example, </a:t>
            </a:r>
            <a:r>
              <a:rPr lang="en-US" smtClean="0"/>
              <a:t>Munsell sample #9 on the far right is red, and Munsell sample #6 over here is blue.</a:t>
            </a:r>
            <a:endParaRPr lang="en-US" baseline="0" smtClean="0"/>
          </a:p>
          <a:p>
            <a:r>
              <a:rPr lang="en-US" baseline="0" smtClean="0"/>
              <a:t>REFLECTANCE SPECTRA.  All that can be made quantitative by measuring and plotting the actual reflectance spectra of these samples. You can see that the red Munsell sample #9 does indeed have a high reflectance in the red and low reflectances in the green and blue.  And the blue Munsell sample #6 does indeed have a high reflectance in the blue and low reflectances in the green and red.</a:t>
            </a:r>
          </a:p>
          <a:p>
            <a:r>
              <a:rPr lang="en-US" baseline="0" smtClean="0"/>
              <a:t>DISTINGUISHING BETWEEN MUNSELL SAMPLES.  So the basic idea is that one wants a white light source that has enough wavelengths in it </a:t>
            </a:r>
            <a:r>
              <a:rPr lang="en-US" baseline="0" smtClean="0"/>
              <a:t>to render the colors of these swatches well, so </a:t>
            </a:r>
            <a:r>
              <a:rPr lang="en-US" baseline="0" smtClean="0"/>
              <a:t>the human eye can easily distinguish </a:t>
            </a:r>
            <a:r>
              <a:rPr lang="en-US" baseline="0" smtClean="0"/>
              <a:t>them from </a:t>
            </a:r>
            <a:r>
              <a:rPr lang="en-US" baseline="0" smtClean="0"/>
              <a:t>each other.  Suppose, e.g., your light had only one wavelength, say, in the yellow here at 573 nm.  At this wavelength, the reflectances of the samples separate out into three groups: the first group contains three samples, the second group contains five samples, and the third group contains one sample.  This color light can distinguish between these three groups, which is good, but it can’t distinguish between the samples within each group.  Suppose we added another wavelength, say, in the green at 535 nm.  Then the samples separate out into four groups, one contains two samples, another one sample, another five samples, and the last one sample.  But the samples distinguished by the first wavelength are different from the samples distinguished by the second wavelength, so with two colors you can distinguish more samples than </a:t>
            </a:r>
            <a:r>
              <a:rPr lang="en-US" baseline="0" smtClean="0"/>
              <a:t>you could with just one </a:t>
            </a:r>
            <a:r>
              <a:rPr lang="en-US" baseline="0" smtClean="0"/>
              <a:t>color.  With three colors you can of course do even better, and it turns out </a:t>
            </a:r>
            <a:r>
              <a:rPr lang="en-US" baseline="0" smtClean="0"/>
              <a:t>that with </a:t>
            </a:r>
            <a:r>
              <a:rPr lang="en-US" baseline="0" smtClean="0"/>
              <a:t>four colors, provided they are spaced far enough apart, you can do extremely well.  In fact, with four colors spaced far enough apart it turns out you can do essentially as well as you could have if you had a continuous spectrum of white light composed of every color.  So the tentative answer to our original question, interestingly, is: you don’t need to duplicate the sun’s continuous spectrum, you only need four discrete colors, provided they are spaced far enough apart from each other.</a:t>
            </a:r>
          </a:p>
          <a:p>
            <a:r>
              <a:rPr lang="en-US" smtClean="0"/>
              <a:t>PERFECT COLOR-MIXED WHITE LIGHT</a:t>
            </a:r>
            <a:r>
              <a:rPr lang="en-US" baseline="0" smtClean="0"/>
              <a:t>. But, </a:t>
            </a:r>
            <a:r>
              <a:rPr lang="en-US" baseline="0" smtClean="0"/>
              <a:t>now we have </a:t>
            </a:r>
            <a:r>
              <a:rPr lang="en-US" baseline="0" smtClean="0"/>
              <a:t>another problem.  We still have the first criterion to worry about.  By spacing the colors far apart we’ve moved our colors away from the 555 nm wavelength at which the human eye is most sensitive. So there is an optimal spacing between the wavelengths that best balances the desire to distinguish between the Munsell samples while also maximizing the response of the human eye. The quantitative result of that balancing is shown by these four white peaks here.  These are the magic colors that an ideal white light source would be composed of.  And a solid-state source that would produce such an ideal white light is illustrated in this cartoon here.  It’s composed of four colored LEDs, red, yellow, green and blue, each 100% efficient, mixed to create white.  This is the kind of white light that solid-state lighting might ultimately aspire to.</a:t>
            </a:r>
          </a:p>
          <a:p>
            <a:r>
              <a:rPr lang="en-US" smtClean="0"/>
              <a:t>CURRENT PHOSPHOR-CONVERTED SSL</a:t>
            </a:r>
            <a:r>
              <a:rPr lang="en-US" baseline="0" smtClean="0"/>
              <a:t>.  But what about solid-state lighting right now?  Well, </a:t>
            </a:r>
            <a:r>
              <a:rPr lang="en-US" baseline="0" smtClean="0"/>
              <a:t>we’re actually not yet very close to this ideal white light source.  The reason is that, although </a:t>
            </a:r>
            <a:r>
              <a:rPr lang="en-US" baseline="0" smtClean="0"/>
              <a:t>we can make all these colors, we can’t yet make them all equally efficiently – we can make the blue much more efficiently than we can make the other colors.  So industry has adopted an alternative scheme illustrated here.  You start with a blue LED, then you put red and green phosphors on top.  Some of the blue leaks through, but some gets absorbed by the phosphors and is re-emitted as red and green light.  So you end up with a spectral power distribution like this one shown in the black curve. It’s </a:t>
            </a:r>
            <a:r>
              <a:rPr lang="en-US" smtClean="0"/>
              <a:t>composed of a peak here at 440 nm associated with a blue LED,</a:t>
            </a:r>
            <a:r>
              <a:rPr lang="en-US" baseline="0" smtClean="0"/>
              <a:t> a very broad peak here at 538 nm associated with the </a:t>
            </a:r>
            <a:r>
              <a:rPr lang="en-US" smtClean="0"/>
              <a:t>green phosphor, and another very broad peak here at 615 nm associated with the red phosphor</a:t>
            </a:r>
            <a:r>
              <a:rPr lang="en-US" baseline="0" smtClean="0"/>
              <a:t>.</a:t>
            </a:r>
            <a:r>
              <a:rPr lang="en-US" smtClean="0"/>
              <a:t> You can see that this spectrum is relatively far from that of the ideal solid-state lamp.  But </a:t>
            </a:r>
            <a:r>
              <a:rPr lang="en-US" baseline="0" smtClean="0"/>
              <a:t>as solid-state lighting continues to improve, we can imagine that it will get closer and closer to this ideal solid-state lamp: its spectrum will become narrower and more centered around these discrete lines.</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1" name="Rectangle 3"/>
          <p:cNvSpPr>
            <a:spLocks noGrp="1" noChangeArrowheads="1"/>
          </p:cNvSpPr>
          <p:nvPr>
            <p:ph type="body" idx="1"/>
          </p:nvPr>
        </p:nvSpPr>
        <p:spPr/>
        <p:txBody>
          <a:bodyPr>
            <a:normAutofit/>
          </a:bodyPr>
          <a:lstStyle/>
          <a:p>
            <a:r>
              <a:rPr lang="en-US" smtClean="0"/>
              <a:t>APPLICATIONS.  As it does so, solid-state lighting will gradually make inroads into white lighting applications, with </a:t>
            </a:r>
            <a:r>
              <a:rPr lang="en-US" smtClean="0"/>
              <a:t>hopefully the </a:t>
            </a:r>
            <a:r>
              <a:rPr lang="en-US" smtClean="0"/>
              <a:t>same virtuous cycle of stepping stone markets as for colored light, just delayed by about 10 years. Here</a:t>
            </a:r>
            <a:r>
              <a:rPr lang="en-US" baseline="0" smtClean="0"/>
              <a:t> I show a few, and, again j</a:t>
            </a:r>
            <a:r>
              <a:rPr lang="en-US" smtClean="0"/>
              <a:t>ust like with the colored light applications</a:t>
            </a:r>
            <a:r>
              <a:rPr lang="en-US" baseline="0" smtClean="0"/>
              <a:t>, l</a:t>
            </a:r>
            <a:r>
              <a:rPr lang="en-US" smtClean="0"/>
              <a:t>et me say a few words about each of them.</a:t>
            </a:r>
          </a:p>
          <a:p>
            <a:r>
              <a:rPr lang="en-US" smtClean="0"/>
              <a:t>FLASHLIGHTS.  Flashlights were among the first solid-state white lighting applications.  Some of you have these small keychain </a:t>
            </a:r>
            <a:r>
              <a:rPr lang="en-US" smtClean="0"/>
              <a:t>lights that you use to find keyholes in the dark.  And many of you have full-fledged </a:t>
            </a:r>
            <a:r>
              <a:rPr lang="en-US" smtClean="0"/>
              <a:t>flashlights like these </a:t>
            </a:r>
            <a:r>
              <a:rPr lang="en-US" smtClean="0"/>
              <a:t>that are </a:t>
            </a:r>
            <a:r>
              <a:rPr lang="en-US" smtClean="0"/>
              <a:t>getting pretty common.  In a way, these were the perfect starting point applications for solid-state lighting, because cost was not as important as efficiency and reliability.</a:t>
            </a:r>
          </a:p>
          <a:p>
            <a:r>
              <a:rPr lang="en-US" smtClean="0"/>
              <a:t>CAMERA FLASHES.  The flashes for digital cameras were another important stepping stone application.  Almost every digital camera, and many cell-phone cameras, </a:t>
            </a:r>
            <a:r>
              <a:rPr lang="en-US" smtClean="0"/>
              <a:t>have flashes, </a:t>
            </a:r>
            <a:r>
              <a:rPr lang="en-US" smtClean="0"/>
              <a:t>and nowadays virtually every one of these flashes is a solid-state lamp.</a:t>
            </a:r>
          </a:p>
          <a:p>
            <a:r>
              <a:rPr lang="en-US" smtClean="0"/>
              <a:t>INDOOR ILLUMINATION.  The really big application of course will be indoor general illumination: residences, stores, offices.  Here I show one of my favorite prototype indoor scenes.  It’s actually a 1768 painting by Joseph Wright called “An Experiment on a Bird in the Air Pump.”  It depicts a mad scientist showing a family a then-new technology, an air-pump, which he’s going to use to evacuate a glass jar into which he has placed a bird – a white cockatoo.  This is of course one of the precursor technologies necessary for the vacuum tubes that we started out by talking about.  But that’s not why I’m showing this picture.  I’m showing it because it illustrates one of the two ways in which solid-state white lighting for illumination could evolve.  One way would be for solid-state lighting to simply replace existing lighting, one-for-one, like this solid-state lamp by Philips that you can now buy at Home Depot.  Same functionality and same light quality as this fluorescent lamp, just more efficient and, ultimately, cheaper. That would be OK, but as far as I’m concerned, not the best that we could do.  Another way would be for solid-state white lighting technology to continue to evolve so that lighting could be done in entirely new ways.</a:t>
            </a:r>
          </a:p>
          <a:p>
            <a:r>
              <a:rPr lang="en-US" smtClean="0"/>
              <a:t>REAL-TIME CONTROL OVER COLOR AND INTENSITY.  For example, suppose your white light were constructed from the four discrete colors as I had mentioned before, and suppose you could change the relative intensities of those colors in real-time.  Then, you could change the color hue of the light.  You could make it cool and somewhat bluish, as with this flashlight.  Or you could make it warm and somewhat reddish, as with the light from the candle in front of these girls.  And, as you do so, you could alter people’s emotional response to the scene that’s being illuminated by the light.  In this case, the sense of fear and impending death that these girls appear to feel.</a:t>
            </a:r>
          </a:p>
          <a:p>
            <a:r>
              <a:rPr lang="en-US" smtClean="0"/>
              <a:t>REAL-TIME CONTROL OVER PLACEMENT.  Or, for example, suppose your white light were fractionated into many separate sources, each of which could be independently steered and focused onto some portion of the scene.  After all, semiconductor chips can always be made</a:t>
            </a:r>
            <a:r>
              <a:rPr lang="en-US" baseline="0" smtClean="0"/>
              <a:t> smaller, with less light output per chip.  </a:t>
            </a:r>
            <a:r>
              <a:rPr lang="en-US" smtClean="0"/>
              <a:t>Then, you could control which parts of a scene were illuminated at any time, and change the relative sense of importance of different parts of that scene.  In this case, the sense that these girls are the most important actors in this scene, but that these two </a:t>
            </a:r>
            <a:r>
              <a:rPr lang="en-US" baseline="0" smtClean="0"/>
              <a:t>people, even though they are off to the side, are </a:t>
            </a:r>
            <a:r>
              <a:rPr lang="en-US" smtClean="0"/>
              <a:t>also somewhat important.</a:t>
            </a:r>
          </a:p>
          <a:p>
            <a:r>
              <a:rPr lang="en-US" smtClean="0"/>
              <a:t>CELL-PHONE-BASED DIGITAL CONTROL.  One could even imagine that real-time control over color and intensity </a:t>
            </a:r>
            <a:r>
              <a:rPr lang="en-US" smtClean="0"/>
              <a:t>could be combined </a:t>
            </a:r>
            <a:r>
              <a:rPr lang="en-US" smtClean="0"/>
              <a:t>with real-time control over placement, and that such control would be triggered by the presence or absence of people.  In the early days of solid-state lighting, some</a:t>
            </a:r>
            <a:r>
              <a:rPr lang="en-US" baseline="0" smtClean="0"/>
              <a:t> of us </a:t>
            </a:r>
            <a:r>
              <a:rPr lang="en-US" smtClean="0"/>
              <a:t>used to joke – but now I think it might someday actually come true – that all of our lights would have IP addresses, just as people like you and me would have IP addresses.  Then,</a:t>
            </a:r>
            <a:r>
              <a:rPr lang="en-US" baseline="0" smtClean="0"/>
              <a:t> </a:t>
            </a:r>
            <a:r>
              <a:rPr lang="en-US" smtClean="0"/>
              <a:t>when we walked into a room the lights would automatically change to reflect the kind of lighting you and I liked.  Of course if multiple people walked into a room together, the system would have to be smart and figure out whether to take an average of everyone’s preferences, or to pick one person’s preferences.</a:t>
            </a:r>
          </a:p>
          <a:p>
            <a:r>
              <a:rPr lang="en-US" smtClean="0"/>
              <a:t>OUTDOOR ILLUMINATION.  Finally, I want to mention one last white lighting application, one that one might imagine could</a:t>
            </a:r>
            <a:r>
              <a:rPr lang="en-US" baseline="0" smtClean="0"/>
              <a:t> </a:t>
            </a:r>
            <a:r>
              <a:rPr lang="en-US" smtClean="0"/>
              <a:t>grow enormously in the future, and that is outdoor illumination.  This football stadium is an example.  </a:t>
            </a:r>
            <a:r>
              <a:rPr lang="en-US" smtClean="0"/>
              <a:t>But as the </a:t>
            </a:r>
            <a:r>
              <a:rPr lang="en-US" smtClean="0"/>
              <a:t>process of world urbanization continues, particularly</a:t>
            </a:r>
            <a:r>
              <a:rPr lang="en-US" baseline="0" smtClean="0"/>
              <a:t> in the less developed world, one can speculate </a:t>
            </a:r>
            <a:r>
              <a:rPr lang="en-US" smtClean="0"/>
              <a:t>that evening lighting of outdoor urban areas where people can socialize, shop and be entertained, might </a:t>
            </a:r>
            <a:r>
              <a:rPr lang="en-US" smtClean="0"/>
              <a:t>also increase </a:t>
            </a:r>
            <a:r>
              <a:rPr lang="en-US" smtClean="0"/>
              <a:t>tremendously.</a:t>
            </a:r>
          </a:p>
        </p:txBody>
      </p:sp>
      <p:sp>
        <p:nvSpPr>
          <p:cNvPr id="5" name="Slide Image Placeholder 4"/>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FULL CIRCLE. Well, now we come full circle.  I started this talk by saying goodbye to the vacuum triode and the cathode ray tube.  In the next few years we will begin to say our goodbyes to the fluorescent tube.  We don’t know exactly how at the same time we’ll be saying hello to solid-state lighting.  </a:t>
            </a:r>
            <a:r>
              <a:rPr lang="en-US" baseline="0" smtClean="0"/>
              <a:t>Will it be like this light here, or it will be more sophisticated and digitally controllable?  But </a:t>
            </a:r>
            <a:r>
              <a:rPr lang="en-US" baseline="0" smtClean="0"/>
              <a:t>one thing is for sure. The next few chapters to the story will be exciting, and I </a:t>
            </a:r>
            <a:r>
              <a:rPr lang="en-US" baseline="0" smtClean="0"/>
              <a:t>do hope that some </a:t>
            </a:r>
            <a:r>
              <a:rPr lang="en-US" baseline="0" smtClean="0"/>
              <a:t>of you in the audience participate in helping write some of those chapters.</a:t>
            </a:r>
          </a:p>
          <a:p>
            <a:r>
              <a:rPr lang="en-US" baseline="0" smtClean="0"/>
              <a:t>ACKNOWLEDGEMENTS.  With that, let me close by acknowledging a few key people.  Roland Haitz is one of the early visionaries in solid-state lighting, and was the first to coin the phrase “The Next Semiconductor Revolution: This Time It’s Lighting.”  Tom Brennan is an old friend and colleague who first suggested that we do an Academy Lecture on this topic.  It’s been a privilege to be associated with a truly outstanding group of scientists on Sandia’s solid-state lighting science team, and I’m especially grateful to Jerry Simmons, Mike Coltrin and Mary Crawford for their friendship and </a:t>
            </a:r>
            <a:r>
              <a:rPr lang="en-US" baseline="0" smtClean="0"/>
              <a:t>collaborations.  </a:t>
            </a:r>
            <a:r>
              <a:rPr lang="en-US" baseline="0" smtClean="0"/>
              <a:t>And, last but not least, I want to acknowledge the Department of Energy’s Office of Basic Energy Science for their support through their Energy Frontier Research Center for Solid-State-Lighting Science.</a:t>
            </a:r>
          </a:p>
          <a:p>
            <a:r>
              <a:rPr lang="en-US" baseline="0" smtClean="0"/>
              <a:t>THANK-YOU.  With that, thank-you.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457200"/>
            <a:ext cx="2133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6248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85800"/>
            <a:ext cx="83058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81200"/>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81200"/>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41" name="Rectangle 5"/>
          <p:cNvSpPr>
            <a:spLocks noGrp="1" noChangeArrowheads="1"/>
          </p:cNvSpPr>
          <p:nvPr>
            <p:ph type="title"/>
          </p:nvPr>
        </p:nvSpPr>
        <p:spPr bwMode="auto">
          <a:xfrm>
            <a:off x="304800" y="304800"/>
            <a:ext cx="8686800" cy="12192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smtClean="0"/>
              <a:t>Title - 28 Point Helvetica Bold</a:t>
            </a:r>
          </a:p>
        </p:txBody>
      </p:sp>
      <p:sp>
        <p:nvSpPr>
          <p:cNvPr id="65538" name="Rectangle 2"/>
          <p:cNvSpPr>
            <a:spLocks noGrp="1" noChangeArrowheads="1"/>
          </p:cNvSpPr>
          <p:nvPr>
            <p:ph type="body" idx="1"/>
          </p:nvPr>
        </p:nvSpPr>
        <p:spPr bwMode="auto">
          <a:xfrm>
            <a:off x="304800" y="1828800"/>
            <a:ext cx="86868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Subtitle 24 pt</a:t>
            </a:r>
          </a:p>
          <a:p>
            <a:pPr lvl="1"/>
            <a:r>
              <a:rPr lang="en-US" smtClean="0"/>
              <a:t>Second level 22 pt</a:t>
            </a:r>
          </a:p>
          <a:p>
            <a:pPr lvl="2"/>
            <a:r>
              <a:rPr lang="en-US" smtClean="0"/>
              <a:t>Third level 20 pt</a:t>
            </a:r>
          </a:p>
          <a:p>
            <a:pPr lvl="3"/>
            <a:r>
              <a:rPr lang="en-US" smtClean="0"/>
              <a:t>Fourth level 18pt</a:t>
            </a:r>
          </a:p>
          <a:p>
            <a:pPr lvl="4"/>
            <a:r>
              <a:rPr lang="en-US" smtClean="0"/>
              <a:t>Fifth level 18pt</a:t>
            </a:r>
          </a:p>
        </p:txBody>
      </p:sp>
      <p:sp>
        <p:nvSpPr>
          <p:cNvPr id="65545" name="Text Box 9"/>
          <p:cNvSpPr txBox="1">
            <a:spLocks noChangeArrowheads="1"/>
          </p:cNvSpPr>
          <p:nvPr userDrawn="1"/>
        </p:nvSpPr>
        <p:spPr bwMode="auto">
          <a:xfrm>
            <a:off x="1425128" y="6319838"/>
            <a:ext cx="6423471" cy="276999"/>
          </a:xfrm>
          <a:prstGeom prst="rect">
            <a:avLst/>
          </a:prstGeom>
          <a:noFill/>
          <a:ln w="12700">
            <a:noFill/>
            <a:miter lim="800000"/>
            <a:headEnd/>
            <a:tailEnd/>
          </a:ln>
          <a:effectLst/>
        </p:spPr>
        <p:txBody>
          <a:bodyPr wrap="square">
            <a:spAutoFit/>
          </a:bodyPr>
          <a:lstStyle/>
          <a:p>
            <a:pPr algn="ctr"/>
            <a:r>
              <a:rPr lang="en-US" sz="1200" b="1" smtClean="0">
                <a:solidFill>
                  <a:srgbClr val="B2B2B2"/>
                </a:solidFill>
                <a:latin typeface="Arial" charset="0"/>
              </a:rPr>
              <a:t>Jeff Tsao  </a:t>
            </a:r>
            <a:r>
              <a:rPr lang="en-US" sz="1200" b="1" smtClean="0">
                <a:solidFill>
                  <a:srgbClr val="B2B2B2"/>
                </a:solidFill>
                <a:latin typeface="Arial" charset="0"/>
                <a:cs typeface="Arial" charset="0"/>
              </a:rPr>
              <a:t>∙ </a:t>
            </a:r>
            <a:r>
              <a:rPr lang="en-US" sz="1200" b="1" smtClean="0">
                <a:solidFill>
                  <a:srgbClr val="B2B2B2"/>
                </a:solidFill>
                <a:latin typeface="Arial" charset="0"/>
              </a:rPr>
              <a:t> Next Semic Rev </a:t>
            </a:r>
            <a:r>
              <a:rPr lang="en-US" sz="1200" b="1" smtClean="0">
                <a:solidFill>
                  <a:srgbClr val="B2B2B2"/>
                </a:solidFill>
                <a:latin typeface="Arial" charset="0"/>
                <a:cs typeface="Arial" charset="0"/>
              </a:rPr>
              <a:t>∙</a:t>
            </a:r>
            <a:r>
              <a:rPr lang="en-US" sz="1200" b="1" smtClean="0">
                <a:solidFill>
                  <a:srgbClr val="B2B2B2"/>
                </a:solidFill>
                <a:latin typeface="Arial" charset="0"/>
              </a:rPr>
              <a:t>  ABQ</a:t>
            </a:r>
            <a:r>
              <a:rPr lang="en-US" sz="1200" b="1" baseline="0" smtClean="0">
                <a:solidFill>
                  <a:srgbClr val="B2B2B2"/>
                </a:solidFill>
                <a:latin typeface="Arial" charset="0"/>
              </a:rPr>
              <a:t> </a:t>
            </a:r>
            <a:r>
              <a:rPr lang="en-US" sz="1200" b="1" smtClean="0">
                <a:solidFill>
                  <a:srgbClr val="B2B2B2"/>
                </a:solidFill>
                <a:latin typeface="Arial" charset="0"/>
              </a:rPr>
              <a:t>Academy ∙ SAND2010-1957P</a:t>
            </a:r>
            <a:r>
              <a:rPr lang="en-US" sz="1200" b="1" baseline="0" smtClean="0">
                <a:solidFill>
                  <a:srgbClr val="B2B2B2"/>
                </a:solidFill>
                <a:latin typeface="Arial" charset="0"/>
              </a:rPr>
              <a:t> </a:t>
            </a:r>
            <a:r>
              <a:rPr lang="en-US" sz="1200" b="1" smtClean="0">
                <a:solidFill>
                  <a:srgbClr val="B2B2B2"/>
                </a:solidFill>
                <a:latin typeface="Arial" charset="0"/>
              </a:rPr>
              <a:t>∙ 2010 March 31</a:t>
            </a:r>
            <a:r>
              <a:rPr lang="en-US" sz="1200" b="1" baseline="0" smtClean="0">
                <a:solidFill>
                  <a:srgbClr val="B2B2B2"/>
                </a:solidFill>
                <a:latin typeface="Arial" charset="0"/>
              </a:rPr>
              <a:t> </a:t>
            </a:r>
            <a:r>
              <a:rPr lang="en-US" sz="1200" b="1" smtClean="0">
                <a:solidFill>
                  <a:srgbClr val="B2B2B2"/>
                </a:solidFill>
                <a:latin typeface="Arial" charset="0"/>
              </a:rPr>
              <a:t>∙ </a:t>
            </a:r>
            <a:fld id="{BA1B8140-7023-4AFA-B1B8-3064F0583832}" type="slidenum">
              <a:rPr lang="en-US" sz="1200" b="1" baseline="0" smtClean="0">
                <a:solidFill>
                  <a:srgbClr val="B2B2B2"/>
                </a:solidFill>
                <a:latin typeface="Arial" charset="0"/>
              </a:rPr>
              <a:pPr algn="ctr"/>
              <a:t>‹#›</a:t>
            </a:fld>
            <a:r>
              <a:rPr lang="en-US" sz="1200" b="1" baseline="0" smtClean="0">
                <a:solidFill>
                  <a:srgbClr val="B2B2B2"/>
                </a:solidFill>
                <a:latin typeface="Arial" charset="0"/>
              </a:rPr>
              <a:t>/8</a:t>
            </a:r>
            <a:endParaRPr lang="en-US" sz="1200" b="1">
              <a:solidFill>
                <a:srgbClr val="B2B2B2"/>
              </a:solidFill>
              <a:latin typeface="Arial" charset="0"/>
            </a:endParaRPr>
          </a:p>
        </p:txBody>
      </p:sp>
      <p:sp>
        <p:nvSpPr>
          <p:cNvPr id="65546" name="Line 10"/>
          <p:cNvSpPr>
            <a:spLocks noChangeShapeType="1"/>
          </p:cNvSpPr>
          <p:nvPr userDrawn="1"/>
        </p:nvSpPr>
        <p:spPr bwMode="auto">
          <a:xfrm>
            <a:off x="1462914" y="6324600"/>
            <a:ext cx="6309360" cy="0"/>
          </a:xfrm>
          <a:prstGeom prst="line">
            <a:avLst/>
          </a:prstGeom>
          <a:noFill/>
          <a:ln w="12700">
            <a:solidFill>
              <a:srgbClr val="B2B2B2"/>
            </a:solidFill>
            <a:round/>
            <a:headEnd/>
            <a:tailEnd/>
          </a:ln>
          <a:effectLst/>
        </p:spPr>
        <p:txBody>
          <a:bodyPr/>
          <a:lstStyle/>
          <a:p>
            <a:endParaRPr lang="en-US"/>
          </a:p>
        </p:txBody>
      </p:sp>
      <p:sp>
        <p:nvSpPr>
          <p:cNvPr id="65543" name="Line 7"/>
          <p:cNvSpPr>
            <a:spLocks noChangeShapeType="1"/>
          </p:cNvSpPr>
          <p:nvPr userDrawn="1"/>
        </p:nvSpPr>
        <p:spPr bwMode="auto">
          <a:xfrm>
            <a:off x="228600" y="1143000"/>
            <a:ext cx="8686800" cy="0"/>
          </a:xfrm>
          <a:prstGeom prst="line">
            <a:avLst/>
          </a:prstGeom>
          <a:noFill/>
          <a:ln w="25400">
            <a:solidFill>
              <a:schemeClr val="tx1">
                <a:lumMod val="50000"/>
                <a:lumOff val="50000"/>
              </a:schemeClr>
            </a:solidFill>
            <a:round/>
            <a:headEnd/>
            <a:tailEnd/>
          </a:ln>
          <a:effectLst/>
        </p:spPr>
        <p:txBody>
          <a:bodyPr wrap="none" anchor="ctr"/>
          <a:lstStyle/>
          <a:p>
            <a:endParaRPr lang="en-US"/>
          </a:p>
        </p:txBody>
      </p:sp>
      <p:pic>
        <p:nvPicPr>
          <p:cNvPr id="898049" name="Picture 1" descr="\\Snl\mesa\Users\jytsao\SSLS_EFRC\presentation_templates\Other Elements\logo.png"/>
          <p:cNvPicPr>
            <a:picLocks noChangeAspect="1" noChangeArrowheads="1"/>
          </p:cNvPicPr>
          <p:nvPr userDrawn="1"/>
        </p:nvPicPr>
        <p:blipFill>
          <a:blip r:embed="rId15" cstate="print"/>
          <a:srcRect/>
          <a:stretch>
            <a:fillRect/>
          </a:stretch>
        </p:blipFill>
        <p:spPr bwMode="auto">
          <a:xfrm>
            <a:off x="33841" y="6133578"/>
            <a:ext cx="685800" cy="699203"/>
          </a:xfrm>
          <a:prstGeom prst="rect">
            <a:avLst/>
          </a:prstGeom>
          <a:noFill/>
        </p:spPr>
      </p:pic>
      <p:pic>
        <p:nvPicPr>
          <p:cNvPr id="898050" name="Picture 2" descr="\\Snl\mesa\Users\jytsao\SSLS_EFRC\presentation_templates\Other Elements\Copy of LogoStacked.png"/>
          <p:cNvPicPr>
            <a:picLocks noChangeArrowheads="1"/>
          </p:cNvPicPr>
          <p:nvPr userDrawn="1"/>
        </p:nvPicPr>
        <p:blipFill>
          <a:blip r:embed="rId16"/>
          <a:srcRect/>
          <a:stretch>
            <a:fillRect/>
          </a:stretch>
        </p:blipFill>
        <p:spPr bwMode="auto">
          <a:xfrm>
            <a:off x="660748" y="6283110"/>
            <a:ext cx="763895" cy="422490"/>
          </a:xfrm>
          <a:prstGeom prst="rect">
            <a:avLst/>
          </a:prstGeom>
          <a:noFill/>
        </p:spPr>
      </p:pic>
      <p:pic>
        <p:nvPicPr>
          <p:cNvPr id="13" name="Picture 8" descr="SNLstackedCLR.gif"/>
          <p:cNvPicPr>
            <a:picLocks noChangeAspect="1"/>
          </p:cNvPicPr>
          <p:nvPr userDrawn="1"/>
        </p:nvPicPr>
        <p:blipFill>
          <a:blip r:embed="rId17"/>
          <a:srcRect/>
          <a:stretch>
            <a:fillRect/>
          </a:stretch>
        </p:blipFill>
        <p:spPr bwMode="auto">
          <a:xfrm>
            <a:off x="7772400" y="6278979"/>
            <a:ext cx="12192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r" rtl="0" eaLnBrk="0" fontAlgn="base" hangingPunct="0">
        <a:spcBef>
          <a:spcPct val="0"/>
        </a:spcBef>
        <a:spcAft>
          <a:spcPct val="0"/>
        </a:spcAft>
        <a:defRPr sz="2800" b="1">
          <a:solidFill>
            <a:schemeClr val="tx1">
              <a:lumMod val="85000"/>
              <a:lumOff val="15000"/>
            </a:schemeClr>
          </a:solidFill>
          <a:latin typeface="+mj-lt"/>
          <a:ea typeface="+mj-ea"/>
          <a:cs typeface="+mj-cs"/>
        </a:defRPr>
      </a:lvl1pPr>
      <a:lvl2pPr algn="r" rtl="0" eaLnBrk="0" fontAlgn="base" hangingPunct="0">
        <a:spcBef>
          <a:spcPct val="0"/>
        </a:spcBef>
        <a:spcAft>
          <a:spcPct val="0"/>
        </a:spcAft>
        <a:defRPr sz="2800" b="1">
          <a:solidFill>
            <a:srgbClr val="000000"/>
          </a:solidFill>
          <a:latin typeface="Arial" charset="0"/>
        </a:defRPr>
      </a:lvl2pPr>
      <a:lvl3pPr algn="r" rtl="0" eaLnBrk="0" fontAlgn="base" hangingPunct="0">
        <a:spcBef>
          <a:spcPct val="0"/>
        </a:spcBef>
        <a:spcAft>
          <a:spcPct val="0"/>
        </a:spcAft>
        <a:defRPr sz="2800" b="1">
          <a:solidFill>
            <a:srgbClr val="000000"/>
          </a:solidFill>
          <a:latin typeface="Arial" charset="0"/>
        </a:defRPr>
      </a:lvl3pPr>
      <a:lvl4pPr algn="r" rtl="0" eaLnBrk="0" fontAlgn="base" hangingPunct="0">
        <a:spcBef>
          <a:spcPct val="0"/>
        </a:spcBef>
        <a:spcAft>
          <a:spcPct val="0"/>
        </a:spcAft>
        <a:defRPr sz="2800" b="1">
          <a:solidFill>
            <a:srgbClr val="000000"/>
          </a:solidFill>
          <a:latin typeface="Arial" charset="0"/>
        </a:defRPr>
      </a:lvl4pPr>
      <a:lvl5pPr algn="r" rtl="0" eaLnBrk="0" fontAlgn="base" hangingPunct="0">
        <a:spcBef>
          <a:spcPct val="0"/>
        </a:spcBef>
        <a:spcAft>
          <a:spcPct val="0"/>
        </a:spcAft>
        <a:defRPr sz="2800" b="1">
          <a:solidFill>
            <a:srgbClr val="000000"/>
          </a:solidFill>
          <a:latin typeface="Arial" charset="0"/>
        </a:defRPr>
      </a:lvl5pPr>
      <a:lvl6pPr marL="457200" algn="r" rtl="0" eaLnBrk="0" fontAlgn="base" hangingPunct="0">
        <a:spcBef>
          <a:spcPct val="0"/>
        </a:spcBef>
        <a:spcAft>
          <a:spcPct val="0"/>
        </a:spcAft>
        <a:defRPr sz="2800" b="1">
          <a:solidFill>
            <a:srgbClr val="000000"/>
          </a:solidFill>
          <a:latin typeface="Arial" charset="0"/>
        </a:defRPr>
      </a:lvl6pPr>
      <a:lvl7pPr marL="914400" algn="r" rtl="0" eaLnBrk="0" fontAlgn="base" hangingPunct="0">
        <a:spcBef>
          <a:spcPct val="0"/>
        </a:spcBef>
        <a:spcAft>
          <a:spcPct val="0"/>
        </a:spcAft>
        <a:defRPr sz="2800" b="1">
          <a:solidFill>
            <a:srgbClr val="000000"/>
          </a:solidFill>
          <a:latin typeface="Arial" charset="0"/>
        </a:defRPr>
      </a:lvl7pPr>
      <a:lvl8pPr marL="1371600" algn="r" rtl="0" eaLnBrk="0" fontAlgn="base" hangingPunct="0">
        <a:spcBef>
          <a:spcPct val="0"/>
        </a:spcBef>
        <a:spcAft>
          <a:spcPct val="0"/>
        </a:spcAft>
        <a:defRPr sz="2800" b="1">
          <a:solidFill>
            <a:srgbClr val="000000"/>
          </a:solidFill>
          <a:latin typeface="Arial" charset="0"/>
        </a:defRPr>
      </a:lvl8pPr>
      <a:lvl9pPr marL="1828800" algn="r" rtl="0" eaLnBrk="0" fontAlgn="base" hangingPunct="0">
        <a:spcBef>
          <a:spcPct val="0"/>
        </a:spcBef>
        <a:spcAft>
          <a:spcPct val="0"/>
        </a:spcAft>
        <a:defRPr sz="2800" b="1">
          <a:solidFill>
            <a:srgbClr val="000000"/>
          </a:solidFill>
          <a:latin typeface="Arial" charset="0"/>
        </a:defRPr>
      </a:lvl9pPr>
    </p:titleStyle>
    <p:bodyStyle>
      <a:lvl1pPr marL="342900" indent="-171450" algn="l" rtl="0" eaLnBrk="0" fontAlgn="base" hangingPunct="0">
        <a:spcBef>
          <a:spcPct val="4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12.gif"/><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219200"/>
          </a:xfrm>
        </p:spPr>
        <p:txBody>
          <a:bodyPr/>
          <a:lstStyle/>
          <a:p>
            <a:r>
              <a:rPr lang="en-US" smtClean="0"/>
              <a:t>The Next Semiconductor Revolution:</a:t>
            </a:r>
            <a:br>
              <a:rPr lang="en-US" smtClean="0"/>
            </a:br>
            <a:r>
              <a:rPr lang="en-US" smtClean="0"/>
              <a:t>This Time It’s Lighting!</a:t>
            </a:r>
            <a:endParaRPr lang="en-US" dirty="0"/>
          </a:p>
        </p:txBody>
      </p:sp>
      <p:sp>
        <p:nvSpPr>
          <p:cNvPr id="7" name="Text Box 5"/>
          <p:cNvSpPr txBox="1">
            <a:spLocks noChangeArrowheads="1"/>
          </p:cNvSpPr>
          <p:nvPr/>
        </p:nvSpPr>
        <p:spPr bwMode="auto">
          <a:xfrm>
            <a:off x="4648200" y="5438002"/>
            <a:ext cx="3810000" cy="276999"/>
          </a:xfrm>
          <a:prstGeom prst="rect">
            <a:avLst/>
          </a:prstGeom>
          <a:noFill/>
          <a:ln w="12700">
            <a:noFill/>
            <a:miter lim="800000"/>
            <a:headEnd/>
            <a:tailEnd/>
          </a:ln>
          <a:effectLst/>
        </p:spPr>
        <p:txBody>
          <a:bodyPr>
            <a:spAutoFit/>
          </a:bodyPr>
          <a:lstStyle/>
          <a:p>
            <a:pPr algn="r"/>
            <a:r>
              <a:rPr lang="en-US" sz="1200" b="1">
                <a:solidFill>
                  <a:schemeClr val="bg1"/>
                </a:solidFill>
                <a:latin typeface="Arial" charset="0"/>
              </a:rPr>
              <a:t>Earth at Night (courtesy of NASA)</a:t>
            </a:r>
          </a:p>
        </p:txBody>
      </p:sp>
      <p:sp>
        <p:nvSpPr>
          <p:cNvPr id="28" name="Text Box 473"/>
          <p:cNvSpPr txBox="1">
            <a:spLocks noChangeArrowheads="1"/>
          </p:cNvSpPr>
          <p:nvPr/>
        </p:nvSpPr>
        <p:spPr bwMode="auto">
          <a:xfrm>
            <a:off x="152400" y="5791200"/>
            <a:ext cx="8839200" cy="338554"/>
          </a:xfrm>
          <a:prstGeom prst="rect">
            <a:avLst/>
          </a:prstGeom>
          <a:noFill/>
          <a:ln w="12700">
            <a:noFill/>
            <a:miter lim="800000"/>
            <a:headEnd/>
            <a:tailEnd/>
          </a:ln>
          <a:effectLst/>
        </p:spPr>
        <p:txBody>
          <a:bodyPr wrap="square">
            <a:spAutoFit/>
          </a:bodyPr>
          <a:lstStyle/>
          <a:p>
            <a:pPr>
              <a:buSzPct val="100000"/>
            </a:pPr>
            <a:r>
              <a:rPr lang="en-US" sz="1600" b="1">
                <a:solidFill>
                  <a:schemeClr val="tx1">
                    <a:lumMod val="75000"/>
                    <a:lumOff val="25000"/>
                  </a:schemeClr>
                </a:solidFill>
                <a:latin typeface="Arial" charset="0"/>
              </a:rPr>
              <a:t>Jeff </a:t>
            </a:r>
            <a:r>
              <a:rPr lang="en-US" sz="1600" b="1" smtClean="0">
                <a:solidFill>
                  <a:schemeClr val="tx1">
                    <a:lumMod val="75000"/>
                    <a:lumOff val="25000"/>
                  </a:schemeClr>
                </a:solidFill>
                <a:latin typeface="Arial" charset="0"/>
              </a:rPr>
              <a:t>Tsao  ∙   Physical, Chemical &amp; Nano Sciences Center   ∙  Sandia National Laboratories</a:t>
            </a:r>
            <a:endParaRPr lang="en-US" sz="1600" b="1">
              <a:solidFill>
                <a:schemeClr val="tx1">
                  <a:lumMod val="75000"/>
                  <a:lumOff val="25000"/>
                </a:schemeClr>
              </a:solidFill>
              <a:latin typeface="Arial" charset="0"/>
            </a:endParaRPr>
          </a:p>
        </p:txBody>
      </p:sp>
      <p:pic>
        <p:nvPicPr>
          <p:cNvPr id="33" name="Picture 2"/>
          <p:cNvPicPr>
            <a:picLocks noChangeAspect="1" noChangeArrowheads="1"/>
          </p:cNvPicPr>
          <p:nvPr/>
        </p:nvPicPr>
        <p:blipFill>
          <a:blip r:embed="rId3"/>
          <a:srcRect/>
          <a:stretch>
            <a:fillRect/>
          </a:stretch>
        </p:blipFill>
        <p:spPr bwMode="auto">
          <a:xfrm>
            <a:off x="5029200" y="2343090"/>
            <a:ext cx="3842018" cy="2286000"/>
          </a:xfrm>
          <a:prstGeom prst="rect">
            <a:avLst/>
          </a:prstGeom>
          <a:noFill/>
          <a:ln w="9525">
            <a:noFill/>
            <a:miter lim="800000"/>
            <a:headEnd/>
            <a:tailEnd/>
          </a:ln>
        </p:spPr>
      </p:pic>
      <p:pic>
        <p:nvPicPr>
          <p:cNvPr id="36" name="Picture 2"/>
          <p:cNvPicPr>
            <a:picLocks noChangeAspect="1" noChangeArrowheads="1"/>
          </p:cNvPicPr>
          <p:nvPr/>
        </p:nvPicPr>
        <p:blipFill>
          <a:blip r:embed="rId4"/>
          <a:srcRect/>
          <a:stretch>
            <a:fillRect/>
          </a:stretch>
        </p:blipFill>
        <p:spPr bwMode="auto">
          <a:xfrm>
            <a:off x="236157" y="2362200"/>
            <a:ext cx="2205183" cy="2286000"/>
          </a:xfrm>
          <a:prstGeom prst="rect">
            <a:avLst/>
          </a:prstGeom>
          <a:noFill/>
          <a:ln w="25400">
            <a:solidFill>
              <a:schemeClr val="accent1">
                <a:lumMod val="60000"/>
                <a:lumOff val="40000"/>
              </a:schemeClr>
            </a:solidFill>
            <a:miter lim="800000"/>
            <a:headEnd/>
            <a:tailEnd/>
          </a:ln>
        </p:spPr>
      </p:pic>
      <p:sp>
        <p:nvSpPr>
          <p:cNvPr id="37" name="TextBox 36"/>
          <p:cNvSpPr txBox="1"/>
          <p:nvPr/>
        </p:nvSpPr>
        <p:spPr>
          <a:xfrm>
            <a:off x="152400" y="1676400"/>
            <a:ext cx="2248244" cy="707886"/>
          </a:xfrm>
          <a:prstGeom prst="rect">
            <a:avLst/>
          </a:prstGeom>
          <a:noFill/>
        </p:spPr>
        <p:txBody>
          <a:bodyPr wrap="none" rtlCol="0">
            <a:spAutoFit/>
          </a:bodyPr>
          <a:lstStyle/>
          <a:p>
            <a:r>
              <a:rPr lang="en-US" sz="2000" b="1" i="1" smtClean="0">
                <a:solidFill>
                  <a:schemeClr val="accent5">
                    <a:lumMod val="50000"/>
                  </a:schemeClr>
                </a:solidFill>
                <a:latin typeface="Calibri" pitchFamily="34" charset="0"/>
              </a:rPr>
              <a:t>Your Grandparents’</a:t>
            </a:r>
          </a:p>
          <a:p>
            <a:r>
              <a:rPr lang="en-US" sz="2000" b="1" i="1" smtClean="0">
                <a:solidFill>
                  <a:schemeClr val="accent5">
                    <a:lumMod val="50000"/>
                  </a:schemeClr>
                </a:solidFill>
                <a:latin typeface="Calibri" pitchFamily="34" charset="0"/>
              </a:rPr>
              <a:t>Vacuum Triode</a:t>
            </a:r>
            <a:endParaRPr lang="en-US" sz="2000" b="1" i="1">
              <a:solidFill>
                <a:schemeClr val="accent5">
                  <a:lumMod val="50000"/>
                </a:schemeClr>
              </a:solidFill>
              <a:latin typeface="Calibri" pitchFamily="34" charset="0"/>
            </a:endParaRPr>
          </a:p>
        </p:txBody>
      </p:sp>
      <p:sp>
        <p:nvSpPr>
          <p:cNvPr id="39" name="TextBox 38"/>
          <p:cNvSpPr txBox="1"/>
          <p:nvPr/>
        </p:nvSpPr>
        <p:spPr>
          <a:xfrm>
            <a:off x="2438400" y="1676400"/>
            <a:ext cx="2716578" cy="707886"/>
          </a:xfrm>
          <a:prstGeom prst="rect">
            <a:avLst/>
          </a:prstGeom>
          <a:noFill/>
        </p:spPr>
        <p:txBody>
          <a:bodyPr wrap="none" rtlCol="0">
            <a:spAutoFit/>
          </a:bodyPr>
          <a:lstStyle/>
          <a:p>
            <a:r>
              <a:rPr lang="en-US" sz="2000" b="1" i="1" smtClean="0">
                <a:solidFill>
                  <a:schemeClr val="accent5">
                    <a:lumMod val="50000"/>
                  </a:schemeClr>
                </a:solidFill>
                <a:latin typeface="Calibri" pitchFamily="34" charset="0"/>
              </a:rPr>
              <a:t>Your Parents’</a:t>
            </a:r>
          </a:p>
          <a:p>
            <a:r>
              <a:rPr lang="en-US" sz="2000" b="1" i="1" smtClean="0">
                <a:solidFill>
                  <a:schemeClr val="accent5">
                    <a:lumMod val="50000"/>
                  </a:schemeClr>
                </a:solidFill>
                <a:latin typeface="Calibri" pitchFamily="34" charset="0"/>
              </a:rPr>
              <a:t>Cathode Ray Tube (CRT)</a:t>
            </a:r>
            <a:endParaRPr lang="en-US" sz="2000" b="1" i="1">
              <a:solidFill>
                <a:schemeClr val="accent5">
                  <a:lumMod val="50000"/>
                </a:schemeClr>
              </a:solidFill>
              <a:latin typeface="Calibri" pitchFamily="34" charset="0"/>
            </a:endParaRPr>
          </a:p>
        </p:txBody>
      </p:sp>
      <p:sp>
        <p:nvSpPr>
          <p:cNvPr id="40" name="TextBox 39"/>
          <p:cNvSpPr txBox="1"/>
          <p:nvPr/>
        </p:nvSpPr>
        <p:spPr>
          <a:xfrm>
            <a:off x="6897703" y="1676400"/>
            <a:ext cx="1998496" cy="707886"/>
          </a:xfrm>
          <a:prstGeom prst="rect">
            <a:avLst/>
          </a:prstGeom>
          <a:noFill/>
        </p:spPr>
        <p:txBody>
          <a:bodyPr wrap="none" rtlCol="0">
            <a:spAutoFit/>
          </a:bodyPr>
          <a:lstStyle/>
          <a:p>
            <a:pPr algn="r"/>
            <a:r>
              <a:rPr lang="en-US" sz="2000" b="1" i="1" smtClean="0">
                <a:solidFill>
                  <a:schemeClr val="accent5">
                    <a:lumMod val="50000"/>
                  </a:schemeClr>
                </a:solidFill>
                <a:latin typeface="Calibri" pitchFamily="34" charset="0"/>
              </a:rPr>
              <a:t>Your</a:t>
            </a:r>
          </a:p>
          <a:p>
            <a:pPr algn="r"/>
            <a:r>
              <a:rPr lang="en-US" sz="2000" b="1" i="1" smtClean="0">
                <a:solidFill>
                  <a:schemeClr val="accent5">
                    <a:lumMod val="50000"/>
                  </a:schemeClr>
                </a:solidFill>
                <a:latin typeface="Calibri" pitchFamily="34" charset="0"/>
              </a:rPr>
              <a:t>Fluorescent Tube</a:t>
            </a:r>
            <a:endParaRPr lang="en-US" sz="2000" b="1" i="1">
              <a:solidFill>
                <a:schemeClr val="accent5">
                  <a:lumMod val="50000"/>
                </a:schemeClr>
              </a:solidFill>
              <a:latin typeface="Calibri" pitchFamily="34" charset="0"/>
            </a:endParaRPr>
          </a:p>
        </p:txBody>
      </p:sp>
      <p:pic>
        <p:nvPicPr>
          <p:cNvPr id="41" name="Picture 1"/>
          <p:cNvPicPr>
            <a:picLocks noChangeAspect="1" noChangeArrowheads="1"/>
          </p:cNvPicPr>
          <p:nvPr/>
        </p:nvPicPr>
        <p:blipFill>
          <a:blip r:embed="rId5"/>
          <a:srcRect/>
          <a:stretch>
            <a:fillRect/>
          </a:stretch>
        </p:blipFill>
        <p:spPr bwMode="auto">
          <a:xfrm>
            <a:off x="2564319" y="2362200"/>
            <a:ext cx="2388681" cy="2286000"/>
          </a:xfrm>
          <a:prstGeom prst="rect">
            <a:avLst/>
          </a:prstGeom>
          <a:noFill/>
          <a:ln w="25400">
            <a:solidFill>
              <a:schemeClr val="accent1">
                <a:lumMod val="60000"/>
                <a:lumOff val="40000"/>
              </a:schemeClr>
            </a:solidFill>
            <a:miter lim="800000"/>
            <a:headEnd/>
            <a:tailEnd/>
          </a:ln>
        </p:spPr>
      </p:pic>
      <p:sp>
        <p:nvSpPr>
          <p:cNvPr id="42" name="Rectangle 460"/>
          <p:cNvSpPr>
            <a:spLocks noChangeArrowheads="1"/>
          </p:cNvSpPr>
          <p:nvPr/>
        </p:nvSpPr>
        <p:spPr bwMode="auto">
          <a:xfrm rot="10800000" flipV="1">
            <a:off x="2514600" y="4661355"/>
            <a:ext cx="2286000" cy="215444"/>
          </a:xfrm>
          <a:prstGeom prst="rect">
            <a:avLst/>
          </a:prstGeom>
          <a:noFill/>
          <a:ln w="12700">
            <a:noFill/>
            <a:miter lim="800000"/>
            <a:headEnd/>
            <a:tailEnd/>
          </a:ln>
          <a:effectLst/>
        </p:spPr>
        <p:txBody>
          <a:bodyPr wrap="square">
            <a:spAutoFit/>
          </a:bodyPr>
          <a:lstStyle/>
          <a:p>
            <a:r>
              <a:rPr lang="en-US" sz="400" b="1" i="1" smtClean="0">
                <a:solidFill>
                  <a:schemeClr val="bg2"/>
                </a:solidFill>
                <a:latin typeface="Arial" charset="0"/>
              </a:rPr>
              <a:t>From Dictionary.com. http://dictionary.reference.com/illus/illustration.html/ahd4/cathode-ray%20tube/cathry</a:t>
            </a:r>
            <a:endParaRPr lang="en-US" sz="400" b="1" i="1">
              <a:solidFill>
                <a:schemeClr val="bg2"/>
              </a:solidFill>
              <a:latin typeface="Arial" charset="0"/>
            </a:endParaRPr>
          </a:p>
        </p:txBody>
      </p:sp>
      <p:sp>
        <p:nvSpPr>
          <p:cNvPr id="43" name="Rectangle 460"/>
          <p:cNvSpPr>
            <a:spLocks noChangeArrowheads="1"/>
          </p:cNvSpPr>
          <p:nvPr/>
        </p:nvSpPr>
        <p:spPr bwMode="auto">
          <a:xfrm rot="10800000" flipV="1">
            <a:off x="6172200" y="4678978"/>
            <a:ext cx="2743200" cy="153888"/>
          </a:xfrm>
          <a:prstGeom prst="rect">
            <a:avLst/>
          </a:prstGeom>
          <a:noFill/>
          <a:ln w="12700">
            <a:noFill/>
            <a:miter lim="800000"/>
            <a:headEnd/>
            <a:tailEnd/>
          </a:ln>
          <a:effectLst/>
        </p:spPr>
        <p:txBody>
          <a:bodyPr wrap="square">
            <a:spAutoFit/>
          </a:bodyPr>
          <a:lstStyle/>
          <a:p>
            <a:pPr algn="r"/>
            <a:r>
              <a:rPr lang="en-US" sz="400" b="1" i="1" smtClean="0">
                <a:solidFill>
                  <a:schemeClr val="bg2"/>
                </a:solidFill>
                <a:latin typeface="Arial" charset="0"/>
              </a:rPr>
              <a:t>How Fluorescent Lamps Work. http://home.howstuffworks.com/fluorescent-lamp4.htm</a:t>
            </a:r>
            <a:endParaRPr lang="en-US" sz="400" b="1" i="1">
              <a:solidFill>
                <a:schemeClr val="bg2"/>
              </a:solidFill>
              <a:latin typeface="Arial" charset="0"/>
            </a:endParaRPr>
          </a:p>
        </p:txBody>
      </p:sp>
      <p:sp>
        <p:nvSpPr>
          <p:cNvPr id="44" name="Rectangle 460"/>
          <p:cNvSpPr>
            <a:spLocks noChangeArrowheads="1"/>
          </p:cNvSpPr>
          <p:nvPr/>
        </p:nvSpPr>
        <p:spPr bwMode="auto">
          <a:xfrm rot="10800000" flipV="1">
            <a:off x="152400" y="4648200"/>
            <a:ext cx="2286000" cy="215444"/>
          </a:xfrm>
          <a:prstGeom prst="rect">
            <a:avLst/>
          </a:prstGeom>
          <a:noFill/>
          <a:ln w="12700">
            <a:noFill/>
            <a:miter lim="800000"/>
            <a:headEnd/>
            <a:tailEnd/>
          </a:ln>
          <a:effectLst/>
        </p:spPr>
        <p:txBody>
          <a:bodyPr wrap="square">
            <a:spAutoFit/>
          </a:bodyPr>
          <a:lstStyle/>
          <a:p>
            <a:r>
              <a:rPr lang="en-US" sz="400" b="1" i="1" smtClean="0">
                <a:solidFill>
                  <a:schemeClr val="bg2"/>
                </a:solidFill>
                <a:latin typeface="Arial" charset="0"/>
              </a:rPr>
              <a:t>Triode vacuum tube. http://commons.wikimedia.org/wiki/File:Triode_vacuum_tube.png</a:t>
            </a:r>
            <a:endParaRPr lang="en-US" sz="400" b="1" i="1">
              <a:solidFill>
                <a:schemeClr val="bg2"/>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219200"/>
          </a:xfrm>
        </p:spPr>
        <p:txBody>
          <a:bodyPr/>
          <a:lstStyle/>
          <a:p>
            <a:r>
              <a:rPr lang="en-US" smtClean="0"/>
              <a:t>Semiconductor Light-Emitting Diode (LED)</a:t>
            </a:r>
            <a:endParaRPr lang="en-US"/>
          </a:p>
        </p:txBody>
      </p:sp>
      <p:cxnSp>
        <p:nvCxnSpPr>
          <p:cNvPr id="9" name="Straight Arrow Connector 8"/>
          <p:cNvCxnSpPr/>
          <p:nvPr/>
        </p:nvCxnSpPr>
        <p:spPr bwMode="auto">
          <a:xfrm rot="10800000">
            <a:off x="5158300" y="4038600"/>
            <a:ext cx="2209800" cy="1588"/>
          </a:xfrm>
          <a:prstGeom prst="straightConnector1">
            <a:avLst/>
          </a:prstGeom>
          <a:solidFill>
            <a:schemeClr val="accent1"/>
          </a:solidFill>
          <a:ln w="12700" cap="flat" cmpd="sng" algn="ctr">
            <a:solidFill>
              <a:srgbClr val="0000CC"/>
            </a:solidFill>
            <a:prstDash val="sysDash"/>
            <a:round/>
            <a:headEnd type="none" w="med" len="med"/>
            <a:tailEnd type="arrow"/>
          </a:ln>
          <a:effectLst/>
        </p:spPr>
      </p:cxnSp>
      <p:sp>
        <p:nvSpPr>
          <p:cNvPr id="10" name="TextBox 9"/>
          <p:cNvSpPr txBox="1"/>
          <p:nvPr/>
        </p:nvSpPr>
        <p:spPr>
          <a:xfrm>
            <a:off x="5074861" y="4191000"/>
            <a:ext cx="1045927" cy="400110"/>
          </a:xfrm>
          <a:prstGeom prst="rect">
            <a:avLst/>
          </a:prstGeom>
          <a:noFill/>
        </p:spPr>
        <p:txBody>
          <a:bodyPr wrap="none" rtlCol="0">
            <a:spAutoFit/>
          </a:bodyPr>
          <a:lstStyle/>
          <a:p>
            <a:r>
              <a:rPr lang="en-US" sz="2000" b="1" i="1" smtClean="0">
                <a:solidFill>
                  <a:srgbClr val="0000CC"/>
                </a:solidFill>
                <a:latin typeface="Calibri" pitchFamily="34" charset="0"/>
              </a:rPr>
              <a:t>Photons</a:t>
            </a:r>
            <a:endParaRPr lang="en-US" sz="2000" b="1" i="1">
              <a:solidFill>
                <a:srgbClr val="0000CC"/>
              </a:solidFill>
              <a:latin typeface="Calibri" pitchFamily="34" charset="0"/>
            </a:endParaRPr>
          </a:p>
        </p:txBody>
      </p:sp>
      <p:pic>
        <p:nvPicPr>
          <p:cNvPr id="1005576" name="Picture 8"/>
          <p:cNvPicPr>
            <a:picLocks noChangeArrowheads="1"/>
          </p:cNvPicPr>
          <p:nvPr/>
        </p:nvPicPr>
        <p:blipFill>
          <a:blip r:embed="rId3"/>
          <a:srcRect b="27178"/>
          <a:stretch>
            <a:fillRect/>
          </a:stretch>
        </p:blipFill>
        <p:spPr bwMode="auto">
          <a:xfrm>
            <a:off x="228600" y="1371600"/>
            <a:ext cx="6172200" cy="2057400"/>
          </a:xfrm>
          <a:prstGeom prst="rect">
            <a:avLst/>
          </a:prstGeom>
          <a:noFill/>
          <a:ln w="9525">
            <a:noFill/>
            <a:miter lim="800000"/>
            <a:headEnd/>
            <a:tailEnd/>
          </a:ln>
          <a:effectLst/>
        </p:spPr>
      </p:pic>
      <p:sp>
        <p:nvSpPr>
          <p:cNvPr id="18" name="Rectangle 460"/>
          <p:cNvSpPr>
            <a:spLocks noChangeArrowheads="1"/>
          </p:cNvSpPr>
          <p:nvPr/>
        </p:nvSpPr>
        <p:spPr bwMode="auto">
          <a:xfrm rot="10800000" flipV="1">
            <a:off x="1752600" y="2514600"/>
            <a:ext cx="2514600" cy="215444"/>
          </a:xfrm>
          <a:prstGeom prst="rect">
            <a:avLst/>
          </a:prstGeom>
          <a:noFill/>
          <a:ln w="12700">
            <a:noFill/>
            <a:miter lim="800000"/>
            <a:headEnd/>
            <a:tailEnd/>
          </a:ln>
          <a:effectLst/>
        </p:spPr>
        <p:txBody>
          <a:bodyPr wrap="square">
            <a:spAutoFit/>
          </a:bodyPr>
          <a:lstStyle/>
          <a:p>
            <a:pPr algn="r"/>
            <a:r>
              <a:rPr lang="en-US" sz="400" b="1" i="1" smtClean="0">
                <a:solidFill>
                  <a:schemeClr val="bg2"/>
                </a:solidFill>
                <a:latin typeface="Arial" charset="0"/>
              </a:rPr>
              <a:t>The periodic table, courtesy of BBS.  http://www.bbc.co.uk/schools/gcsebitesize/science/edexcel/patterns/periodictablerev1.shtml</a:t>
            </a:r>
            <a:endParaRPr lang="en-US" sz="400" b="1" i="1">
              <a:solidFill>
                <a:schemeClr val="bg2"/>
              </a:solidFill>
              <a:latin typeface="Arial" charset="0"/>
            </a:endParaRPr>
          </a:p>
        </p:txBody>
      </p:sp>
      <p:grpSp>
        <p:nvGrpSpPr>
          <p:cNvPr id="873" name="Group 872"/>
          <p:cNvGrpSpPr/>
          <p:nvPr/>
        </p:nvGrpSpPr>
        <p:grpSpPr>
          <a:xfrm>
            <a:off x="6670339" y="1124525"/>
            <a:ext cx="2245061" cy="5150099"/>
            <a:chOff x="2590800" y="1193168"/>
            <a:chExt cx="2245061" cy="5150099"/>
          </a:xfrm>
        </p:grpSpPr>
        <p:cxnSp>
          <p:nvCxnSpPr>
            <p:cNvPr id="1354" name="Straight Connector 1353"/>
            <p:cNvCxnSpPr/>
            <p:nvPr/>
          </p:nvCxnSpPr>
          <p:spPr bwMode="auto">
            <a:xfrm rot="10800000">
              <a:off x="2773705" y="2463510"/>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55" name="Straight Connector 1354"/>
            <p:cNvCxnSpPr/>
            <p:nvPr/>
          </p:nvCxnSpPr>
          <p:spPr bwMode="auto">
            <a:xfrm rot="10800000">
              <a:off x="2772911" y="2844510"/>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56" name="Straight Connector 1355"/>
            <p:cNvCxnSpPr/>
            <p:nvPr/>
          </p:nvCxnSpPr>
          <p:spPr bwMode="auto">
            <a:xfrm rot="10800000">
              <a:off x="2772117" y="3225510"/>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57" name="Straight Connector 1356"/>
            <p:cNvCxnSpPr/>
            <p:nvPr/>
          </p:nvCxnSpPr>
          <p:spPr bwMode="auto">
            <a:xfrm rot="10800000">
              <a:off x="2771323" y="3606510"/>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58" name="Straight Connector 1357"/>
            <p:cNvCxnSpPr/>
            <p:nvPr/>
          </p:nvCxnSpPr>
          <p:spPr bwMode="auto">
            <a:xfrm rot="10800000">
              <a:off x="2770529" y="3987509"/>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59" name="Straight Connector 1358"/>
            <p:cNvCxnSpPr/>
            <p:nvPr/>
          </p:nvCxnSpPr>
          <p:spPr bwMode="auto">
            <a:xfrm rot="10800000">
              <a:off x="2769735" y="4368509"/>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60" name="Straight Connector 1359"/>
            <p:cNvCxnSpPr/>
            <p:nvPr/>
          </p:nvCxnSpPr>
          <p:spPr bwMode="auto">
            <a:xfrm rot="10800000">
              <a:off x="2768941" y="4749509"/>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61" name="Straight Connector 1360"/>
            <p:cNvCxnSpPr/>
            <p:nvPr/>
          </p:nvCxnSpPr>
          <p:spPr bwMode="auto">
            <a:xfrm rot="10800000">
              <a:off x="2768147" y="5130509"/>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62" name="Straight Connector 1361"/>
            <p:cNvCxnSpPr/>
            <p:nvPr/>
          </p:nvCxnSpPr>
          <p:spPr bwMode="auto">
            <a:xfrm rot="10800000">
              <a:off x="2767353" y="5511509"/>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63" name="Straight Connector 1362"/>
            <p:cNvCxnSpPr/>
            <p:nvPr/>
          </p:nvCxnSpPr>
          <p:spPr bwMode="auto">
            <a:xfrm rot="10800000">
              <a:off x="2766559" y="5892509"/>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64" name="Straight Connector 1363"/>
            <p:cNvCxnSpPr/>
            <p:nvPr/>
          </p:nvCxnSpPr>
          <p:spPr bwMode="auto">
            <a:xfrm rot="5400000">
              <a:off x="1433456" y="3797407"/>
              <a:ext cx="419100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65" name="Straight Connector 1364"/>
            <p:cNvCxnSpPr/>
            <p:nvPr/>
          </p:nvCxnSpPr>
          <p:spPr bwMode="auto">
            <a:xfrm rot="5400000">
              <a:off x="1052456" y="3797407"/>
              <a:ext cx="419100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66" name="Straight Connector 1365"/>
            <p:cNvCxnSpPr/>
            <p:nvPr/>
          </p:nvCxnSpPr>
          <p:spPr bwMode="auto">
            <a:xfrm rot="5400000">
              <a:off x="671456" y="3797407"/>
              <a:ext cx="419100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67" name="Straight Connector 1366"/>
            <p:cNvCxnSpPr/>
            <p:nvPr/>
          </p:nvCxnSpPr>
          <p:spPr bwMode="auto">
            <a:xfrm rot="5400000">
              <a:off x="2195456" y="3797407"/>
              <a:ext cx="419100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68" name="Straight Connector 1367"/>
            <p:cNvCxnSpPr/>
            <p:nvPr/>
          </p:nvCxnSpPr>
          <p:spPr bwMode="auto">
            <a:xfrm rot="5400000">
              <a:off x="1814456" y="3797407"/>
              <a:ext cx="419100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69" name="Straight Connector 1368"/>
            <p:cNvCxnSpPr/>
            <p:nvPr/>
          </p:nvCxnSpPr>
          <p:spPr bwMode="auto">
            <a:xfrm rot="5400000">
              <a:off x="2576456" y="3797407"/>
              <a:ext cx="419100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71" name="Straight Connector 1370"/>
            <p:cNvCxnSpPr/>
            <p:nvPr/>
          </p:nvCxnSpPr>
          <p:spPr bwMode="auto">
            <a:xfrm rot="10800000">
              <a:off x="2775293" y="1702304"/>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72" name="Straight Connector 1371"/>
            <p:cNvCxnSpPr/>
            <p:nvPr/>
          </p:nvCxnSpPr>
          <p:spPr bwMode="auto">
            <a:xfrm rot="10800000">
              <a:off x="2774499" y="2083304"/>
              <a:ext cx="19057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73" name="Oval 1372"/>
            <p:cNvSpPr>
              <a:spLocks noChangeAspect="1"/>
            </p:cNvSpPr>
            <p:nvPr/>
          </p:nvSpPr>
          <p:spPr bwMode="auto">
            <a:xfrm>
              <a:off x="3061024" y="1615361"/>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374" name="Oval 1373"/>
            <p:cNvSpPr>
              <a:spLocks noChangeAspect="1"/>
            </p:cNvSpPr>
            <p:nvPr/>
          </p:nvSpPr>
          <p:spPr bwMode="auto">
            <a:xfrm>
              <a:off x="2677079" y="1617140"/>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375" name="Oval 1374"/>
            <p:cNvSpPr>
              <a:spLocks noChangeAspect="1"/>
            </p:cNvSpPr>
            <p:nvPr/>
          </p:nvSpPr>
          <p:spPr bwMode="auto">
            <a:xfrm>
              <a:off x="3122089" y="1878220"/>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76" name="Oval 1375"/>
            <p:cNvSpPr>
              <a:spLocks noChangeAspect="1"/>
            </p:cNvSpPr>
            <p:nvPr/>
          </p:nvSpPr>
          <p:spPr bwMode="auto">
            <a:xfrm>
              <a:off x="2962014" y="169272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77" name="Oval 1376"/>
            <p:cNvSpPr>
              <a:spLocks noChangeAspect="1"/>
            </p:cNvSpPr>
            <p:nvPr/>
          </p:nvSpPr>
          <p:spPr bwMode="auto">
            <a:xfrm>
              <a:off x="2905454" y="16942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78" name="Oval 1377"/>
            <p:cNvSpPr>
              <a:spLocks noChangeAspect="1"/>
            </p:cNvSpPr>
            <p:nvPr/>
          </p:nvSpPr>
          <p:spPr bwMode="auto">
            <a:xfrm>
              <a:off x="3827731" y="1616954"/>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379" name="Oval 1378"/>
            <p:cNvSpPr>
              <a:spLocks noChangeAspect="1"/>
            </p:cNvSpPr>
            <p:nvPr/>
          </p:nvSpPr>
          <p:spPr bwMode="auto">
            <a:xfrm>
              <a:off x="3443786" y="1618733"/>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380" name="Oval 1379"/>
            <p:cNvSpPr>
              <a:spLocks noChangeAspect="1"/>
            </p:cNvSpPr>
            <p:nvPr/>
          </p:nvSpPr>
          <p:spPr bwMode="auto">
            <a:xfrm>
              <a:off x="4583551" y="1618547"/>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381" name="Oval 1380"/>
            <p:cNvSpPr>
              <a:spLocks noChangeAspect="1"/>
            </p:cNvSpPr>
            <p:nvPr/>
          </p:nvSpPr>
          <p:spPr bwMode="auto">
            <a:xfrm>
              <a:off x="4199606" y="162032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382" name="Oval 1381"/>
            <p:cNvSpPr>
              <a:spLocks noChangeAspect="1"/>
            </p:cNvSpPr>
            <p:nvPr/>
          </p:nvSpPr>
          <p:spPr bwMode="auto">
            <a:xfrm>
              <a:off x="3349881" y="169366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3" name="Oval 1382"/>
            <p:cNvSpPr>
              <a:spLocks noChangeAspect="1"/>
            </p:cNvSpPr>
            <p:nvPr/>
          </p:nvSpPr>
          <p:spPr bwMode="auto">
            <a:xfrm>
              <a:off x="3293321" y="169516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4" name="Oval 1383"/>
            <p:cNvSpPr>
              <a:spLocks noChangeAspect="1"/>
            </p:cNvSpPr>
            <p:nvPr/>
          </p:nvSpPr>
          <p:spPr bwMode="auto">
            <a:xfrm>
              <a:off x="3737748" y="169003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5" name="Oval 1384"/>
            <p:cNvSpPr>
              <a:spLocks noChangeAspect="1"/>
            </p:cNvSpPr>
            <p:nvPr/>
          </p:nvSpPr>
          <p:spPr bwMode="auto">
            <a:xfrm>
              <a:off x="3681188" y="169153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6" name="Oval 1385"/>
            <p:cNvSpPr>
              <a:spLocks noChangeAspect="1"/>
            </p:cNvSpPr>
            <p:nvPr/>
          </p:nvSpPr>
          <p:spPr bwMode="auto">
            <a:xfrm>
              <a:off x="4116471" y="169098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7" name="Oval 1386"/>
            <p:cNvSpPr>
              <a:spLocks noChangeAspect="1"/>
            </p:cNvSpPr>
            <p:nvPr/>
          </p:nvSpPr>
          <p:spPr bwMode="auto">
            <a:xfrm>
              <a:off x="4059911" y="169247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8" name="Oval 1387"/>
            <p:cNvSpPr>
              <a:spLocks noChangeAspect="1"/>
            </p:cNvSpPr>
            <p:nvPr/>
          </p:nvSpPr>
          <p:spPr bwMode="auto">
            <a:xfrm>
              <a:off x="4490622" y="169192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9" name="Oval 1388"/>
            <p:cNvSpPr>
              <a:spLocks noChangeAspect="1"/>
            </p:cNvSpPr>
            <p:nvPr/>
          </p:nvSpPr>
          <p:spPr bwMode="auto">
            <a:xfrm>
              <a:off x="4434062" y="16934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0" name="Oval 1389"/>
            <p:cNvSpPr>
              <a:spLocks noChangeAspect="1"/>
            </p:cNvSpPr>
            <p:nvPr/>
          </p:nvSpPr>
          <p:spPr bwMode="auto">
            <a:xfrm rot="5400000">
              <a:off x="2755494" y="189483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1" name="Oval 1390"/>
            <p:cNvSpPr>
              <a:spLocks noChangeAspect="1"/>
            </p:cNvSpPr>
            <p:nvPr/>
          </p:nvSpPr>
          <p:spPr bwMode="auto">
            <a:xfrm rot="5400000">
              <a:off x="2753999" y="183827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2" name="Oval 1391"/>
            <p:cNvSpPr>
              <a:spLocks noChangeAspect="1"/>
            </p:cNvSpPr>
            <p:nvPr/>
          </p:nvSpPr>
          <p:spPr bwMode="auto">
            <a:xfrm rot="5400000">
              <a:off x="3131922" y="189483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3" name="Oval 1392"/>
            <p:cNvSpPr>
              <a:spLocks noChangeAspect="1"/>
            </p:cNvSpPr>
            <p:nvPr/>
          </p:nvSpPr>
          <p:spPr bwMode="auto">
            <a:xfrm rot="5400000">
              <a:off x="3130427" y="183827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4" name="Oval 1393"/>
            <p:cNvSpPr>
              <a:spLocks noChangeAspect="1"/>
            </p:cNvSpPr>
            <p:nvPr/>
          </p:nvSpPr>
          <p:spPr bwMode="auto">
            <a:xfrm rot="5400000">
              <a:off x="3512922" y="189483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5" name="Oval 1394"/>
            <p:cNvSpPr>
              <a:spLocks noChangeAspect="1"/>
            </p:cNvSpPr>
            <p:nvPr/>
          </p:nvSpPr>
          <p:spPr bwMode="auto">
            <a:xfrm rot="5400000">
              <a:off x="3511427" y="183827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6" name="Oval 1395"/>
            <p:cNvSpPr>
              <a:spLocks noChangeAspect="1"/>
            </p:cNvSpPr>
            <p:nvPr/>
          </p:nvSpPr>
          <p:spPr bwMode="auto">
            <a:xfrm rot="5400000">
              <a:off x="3889350" y="189026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7" name="Oval 1396"/>
            <p:cNvSpPr>
              <a:spLocks noChangeAspect="1"/>
            </p:cNvSpPr>
            <p:nvPr/>
          </p:nvSpPr>
          <p:spPr bwMode="auto">
            <a:xfrm rot="5400000">
              <a:off x="3887855" y="183370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8" name="Oval 1397"/>
            <p:cNvSpPr>
              <a:spLocks noChangeAspect="1"/>
            </p:cNvSpPr>
            <p:nvPr/>
          </p:nvSpPr>
          <p:spPr bwMode="auto">
            <a:xfrm rot="5400000">
              <a:off x="4270350" y="188569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9" name="Oval 1398"/>
            <p:cNvSpPr>
              <a:spLocks noChangeAspect="1"/>
            </p:cNvSpPr>
            <p:nvPr/>
          </p:nvSpPr>
          <p:spPr bwMode="auto">
            <a:xfrm rot="5400000">
              <a:off x="4268855" y="182913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00" name="Oval 1399"/>
            <p:cNvSpPr>
              <a:spLocks noChangeAspect="1"/>
            </p:cNvSpPr>
            <p:nvPr/>
          </p:nvSpPr>
          <p:spPr bwMode="auto">
            <a:xfrm rot="5400000">
              <a:off x="4646778" y="188111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01" name="Oval 1400"/>
            <p:cNvSpPr>
              <a:spLocks noChangeAspect="1"/>
            </p:cNvSpPr>
            <p:nvPr/>
          </p:nvSpPr>
          <p:spPr bwMode="auto">
            <a:xfrm rot="5400000">
              <a:off x="4645283" y="182455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02" name="TextBox 1401"/>
            <p:cNvSpPr txBox="1"/>
            <p:nvPr/>
          </p:nvSpPr>
          <p:spPr>
            <a:xfrm>
              <a:off x="2593174" y="1565018"/>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403" name="TextBox 1402"/>
            <p:cNvSpPr txBox="1"/>
            <p:nvPr/>
          </p:nvSpPr>
          <p:spPr>
            <a:xfrm>
              <a:off x="3010649" y="1566032"/>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404" name="TextBox 1403"/>
            <p:cNvSpPr txBox="1"/>
            <p:nvPr/>
          </p:nvSpPr>
          <p:spPr>
            <a:xfrm>
              <a:off x="3359881" y="1566611"/>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405" name="TextBox 1404"/>
            <p:cNvSpPr txBox="1"/>
            <p:nvPr/>
          </p:nvSpPr>
          <p:spPr>
            <a:xfrm>
              <a:off x="3777356" y="1567625"/>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406" name="TextBox 1405"/>
            <p:cNvSpPr txBox="1"/>
            <p:nvPr/>
          </p:nvSpPr>
          <p:spPr>
            <a:xfrm>
              <a:off x="4115701" y="1568204"/>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407" name="TextBox 1406"/>
            <p:cNvSpPr txBox="1"/>
            <p:nvPr/>
          </p:nvSpPr>
          <p:spPr>
            <a:xfrm>
              <a:off x="4533176" y="1569218"/>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409" name="Oval 1408"/>
            <p:cNvSpPr>
              <a:spLocks noChangeAspect="1"/>
            </p:cNvSpPr>
            <p:nvPr/>
          </p:nvSpPr>
          <p:spPr bwMode="auto">
            <a:xfrm>
              <a:off x="3058130" y="1988804"/>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10" name="Oval 1409"/>
            <p:cNvSpPr>
              <a:spLocks noChangeAspect="1"/>
            </p:cNvSpPr>
            <p:nvPr/>
          </p:nvSpPr>
          <p:spPr bwMode="auto">
            <a:xfrm>
              <a:off x="2674185" y="1990583"/>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11" name="Oval 1410"/>
            <p:cNvSpPr>
              <a:spLocks noChangeAspect="1"/>
            </p:cNvSpPr>
            <p:nvPr/>
          </p:nvSpPr>
          <p:spPr bwMode="auto">
            <a:xfrm>
              <a:off x="3119195" y="2251663"/>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12" name="Oval 1411"/>
            <p:cNvSpPr>
              <a:spLocks noChangeAspect="1"/>
            </p:cNvSpPr>
            <p:nvPr/>
          </p:nvSpPr>
          <p:spPr bwMode="auto">
            <a:xfrm>
              <a:off x="2959120" y="206616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13" name="Oval 1412"/>
            <p:cNvSpPr>
              <a:spLocks noChangeAspect="1"/>
            </p:cNvSpPr>
            <p:nvPr/>
          </p:nvSpPr>
          <p:spPr bwMode="auto">
            <a:xfrm>
              <a:off x="2902560" y="206766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14" name="Oval 1413"/>
            <p:cNvSpPr>
              <a:spLocks noChangeAspect="1"/>
            </p:cNvSpPr>
            <p:nvPr/>
          </p:nvSpPr>
          <p:spPr bwMode="auto">
            <a:xfrm>
              <a:off x="3824837" y="1990397"/>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15" name="Oval 1414"/>
            <p:cNvSpPr>
              <a:spLocks noChangeAspect="1"/>
            </p:cNvSpPr>
            <p:nvPr/>
          </p:nvSpPr>
          <p:spPr bwMode="auto">
            <a:xfrm>
              <a:off x="3440892" y="199217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16" name="Oval 1415"/>
            <p:cNvSpPr>
              <a:spLocks noChangeAspect="1"/>
            </p:cNvSpPr>
            <p:nvPr/>
          </p:nvSpPr>
          <p:spPr bwMode="auto">
            <a:xfrm>
              <a:off x="4580657" y="1991990"/>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17" name="Oval 1416"/>
            <p:cNvSpPr>
              <a:spLocks noChangeAspect="1"/>
            </p:cNvSpPr>
            <p:nvPr/>
          </p:nvSpPr>
          <p:spPr bwMode="auto">
            <a:xfrm>
              <a:off x="4196712" y="199376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18" name="Oval 1417"/>
            <p:cNvSpPr>
              <a:spLocks noChangeAspect="1"/>
            </p:cNvSpPr>
            <p:nvPr/>
          </p:nvSpPr>
          <p:spPr bwMode="auto">
            <a:xfrm>
              <a:off x="3346987" y="206710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19" name="Oval 1418"/>
            <p:cNvSpPr>
              <a:spLocks noChangeAspect="1"/>
            </p:cNvSpPr>
            <p:nvPr/>
          </p:nvSpPr>
          <p:spPr bwMode="auto">
            <a:xfrm>
              <a:off x="3290427" y="206860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0" name="Oval 1419"/>
            <p:cNvSpPr>
              <a:spLocks noChangeAspect="1"/>
            </p:cNvSpPr>
            <p:nvPr/>
          </p:nvSpPr>
          <p:spPr bwMode="auto">
            <a:xfrm>
              <a:off x="3734854" y="206348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1" name="Oval 1420"/>
            <p:cNvSpPr>
              <a:spLocks noChangeAspect="1"/>
            </p:cNvSpPr>
            <p:nvPr/>
          </p:nvSpPr>
          <p:spPr bwMode="auto">
            <a:xfrm>
              <a:off x="3678294" y="206497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2" name="Oval 1421"/>
            <p:cNvSpPr>
              <a:spLocks noChangeAspect="1"/>
            </p:cNvSpPr>
            <p:nvPr/>
          </p:nvSpPr>
          <p:spPr bwMode="auto">
            <a:xfrm>
              <a:off x="4113577" y="206442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3" name="Oval 1422"/>
            <p:cNvSpPr>
              <a:spLocks noChangeAspect="1"/>
            </p:cNvSpPr>
            <p:nvPr/>
          </p:nvSpPr>
          <p:spPr bwMode="auto">
            <a:xfrm>
              <a:off x="4057017" y="20659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4" name="Oval 1423"/>
            <p:cNvSpPr>
              <a:spLocks noChangeAspect="1"/>
            </p:cNvSpPr>
            <p:nvPr/>
          </p:nvSpPr>
          <p:spPr bwMode="auto">
            <a:xfrm>
              <a:off x="4487728" y="206536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5" name="Oval 1424"/>
            <p:cNvSpPr>
              <a:spLocks noChangeAspect="1"/>
            </p:cNvSpPr>
            <p:nvPr/>
          </p:nvSpPr>
          <p:spPr bwMode="auto">
            <a:xfrm>
              <a:off x="4431168" y="206686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6" name="Oval 1425"/>
            <p:cNvSpPr>
              <a:spLocks noChangeAspect="1"/>
            </p:cNvSpPr>
            <p:nvPr/>
          </p:nvSpPr>
          <p:spPr bwMode="auto">
            <a:xfrm rot="5400000">
              <a:off x="2752600" y="226827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7" name="Oval 1426"/>
            <p:cNvSpPr>
              <a:spLocks noChangeAspect="1"/>
            </p:cNvSpPr>
            <p:nvPr/>
          </p:nvSpPr>
          <p:spPr bwMode="auto">
            <a:xfrm rot="5400000">
              <a:off x="2751105" y="22117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8" name="Oval 1427"/>
            <p:cNvSpPr>
              <a:spLocks noChangeAspect="1"/>
            </p:cNvSpPr>
            <p:nvPr/>
          </p:nvSpPr>
          <p:spPr bwMode="auto">
            <a:xfrm rot="5400000">
              <a:off x="3129028" y="226827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9" name="Oval 1428"/>
            <p:cNvSpPr>
              <a:spLocks noChangeAspect="1"/>
            </p:cNvSpPr>
            <p:nvPr/>
          </p:nvSpPr>
          <p:spPr bwMode="auto">
            <a:xfrm rot="5400000">
              <a:off x="3127533" y="22117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0" name="Oval 1429"/>
            <p:cNvSpPr>
              <a:spLocks noChangeAspect="1"/>
            </p:cNvSpPr>
            <p:nvPr/>
          </p:nvSpPr>
          <p:spPr bwMode="auto">
            <a:xfrm rot="5400000">
              <a:off x="3510028" y="226827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1" name="Oval 1430"/>
            <p:cNvSpPr>
              <a:spLocks noChangeAspect="1"/>
            </p:cNvSpPr>
            <p:nvPr/>
          </p:nvSpPr>
          <p:spPr bwMode="auto">
            <a:xfrm rot="5400000">
              <a:off x="3508533" y="22117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2" name="Oval 1431"/>
            <p:cNvSpPr>
              <a:spLocks noChangeAspect="1"/>
            </p:cNvSpPr>
            <p:nvPr/>
          </p:nvSpPr>
          <p:spPr bwMode="auto">
            <a:xfrm rot="5400000">
              <a:off x="3886456" y="226370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3" name="Oval 1432"/>
            <p:cNvSpPr>
              <a:spLocks noChangeAspect="1"/>
            </p:cNvSpPr>
            <p:nvPr/>
          </p:nvSpPr>
          <p:spPr bwMode="auto">
            <a:xfrm rot="5400000">
              <a:off x="3884961" y="220714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4" name="Oval 1433"/>
            <p:cNvSpPr>
              <a:spLocks noChangeAspect="1"/>
            </p:cNvSpPr>
            <p:nvPr/>
          </p:nvSpPr>
          <p:spPr bwMode="auto">
            <a:xfrm rot="5400000">
              <a:off x="4267456" y="225913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5" name="Oval 1434"/>
            <p:cNvSpPr>
              <a:spLocks noChangeAspect="1"/>
            </p:cNvSpPr>
            <p:nvPr/>
          </p:nvSpPr>
          <p:spPr bwMode="auto">
            <a:xfrm rot="5400000">
              <a:off x="4265961" y="220257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6" name="Oval 1435"/>
            <p:cNvSpPr>
              <a:spLocks noChangeAspect="1"/>
            </p:cNvSpPr>
            <p:nvPr/>
          </p:nvSpPr>
          <p:spPr bwMode="auto">
            <a:xfrm rot="5400000">
              <a:off x="4643884" y="225456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7" name="Oval 1436"/>
            <p:cNvSpPr>
              <a:spLocks noChangeAspect="1"/>
            </p:cNvSpPr>
            <p:nvPr/>
          </p:nvSpPr>
          <p:spPr bwMode="auto">
            <a:xfrm rot="5400000">
              <a:off x="4642389" y="219800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8" name="TextBox 1437"/>
            <p:cNvSpPr txBox="1"/>
            <p:nvPr/>
          </p:nvSpPr>
          <p:spPr>
            <a:xfrm>
              <a:off x="2631244" y="1938461"/>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439" name="TextBox 1438"/>
            <p:cNvSpPr txBox="1"/>
            <p:nvPr/>
          </p:nvSpPr>
          <p:spPr>
            <a:xfrm>
              <a:off x="2969970" y="1939475"/>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440" name="TextBox 1439"/>
            <p:cNvSpPr txBox="1"/>
            <p:nvPr/>
          </p:nvSpPr>
          <p:spPr>
            <a:xfrm>
              <a:off x="3397951" y="1940054"/>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441" name="TextBox 1440"/>
            <p:cNvSpPr txBox="1"/>
            <p:nvPr/>
          </p:nvSpPr>
          <p:spPr>
            <a:xfrm>
              <a:off x="3736677" y="1941068"/>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442" name="TextBox 1441"/>
            <p:cNvSpPr txBox="1"/>
            <p:nvPr/>
          </p:nvSpPr>
          <p:spPr>
            <a:xfrm>
              <a:off x="4153771" y="1941647"/>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443" name="TextBox 1442"/>
            <p:cNvSpPr txBox="1"/>
            <p:nvPr/>
          </p:nvSpPr>
          <p:spPr>
            <a:xfrm>
              <a:off x="4492497" y="1942661"/>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445" name="Oval 1444"/>
            <p:cNvSpPr>
              <a:spLocks noChangeAspect="1"/>
            </p:cNvSpPr>
            <p:nvPr/>
          </p:nvSpPr>
          <p:spPr bwMode="auto">
            <a:xfrm>
              <a:off x="3058650" y="2369804"/>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46" name="Oval 1445"/>
            <p:cNvSpPr>
              <a:spLocks noChangeAspect="1"/>
            </p:cNvSpPr>
            <p:nvPr/>
          </p:nvSpPr>
          <p:spPr bwMode="auto">
            <a:xfrm>
              <a:off x="2674705" y="2371583"/>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47" name="Oval 1446"/>
            <p:cNvSpPr>
              <a:spLocks noChangeAspect="1"/>
            </p:cNvSpPr>
            <p:nvPr/>
          </p:nvSpPr>
          <p:spPr bwMode="auto">
            <a:xfrm>
              <a:off x="3119715" y="2632663"/>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48" name="Oval 1447"/>
            <p:cNvSpPr>
              <a:spLocks noChangeAspect="1"/>
            </p:cNvSpPr>
            <p:nvPr/>
          </p:nvSpPr>
          <p:spPr bwMode="auto">
            <a:xfrm>
              <a:off x="2959640" y="244716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49" name="Oval 1448"/>
            <p:cNvSpPr>
              <a:spLocks noChangeAspect="1"/>
            </p:cNvSpPr>
            <p:nvPr/>
          </p:nvSpPr>
          <p:spPr bwMode="auto">
            <a:xfrm>
              <a:off x="2903080" y="244866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50" name="Oval 1449"/>
            <p:cNvSpPr>
              <a:spLocks noChangeAspect="1"/>
            </p:cNvSpPr>
            <p:nvPr/>
          </p:nvSpPr>
          <p:spPr bwMode="auto">
            <a:xfrm>
              <a:off x="3825357" y="2371397"/>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51" name="Oval 1450"/>
            <p:cNvSpPr>
              <a:spLocks noChangeAspect="1"/>
            </p:cNvSpPr>
            <p:nvPr/>
          </p:nvSpPr>
          <p:spPr bwMode="auto">
            <a:xfrm>
              <a:off x="3441412" y="237317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52" name="Oval 1451"/>
            <p:cNvSpPr>
              <a:spLocks noChangeAspect="1"/>
            </p:cNvSpPr>
            <p:nvPr/>
          </p:nvSpPr>
          <p:spPr bwMode="auto">
            <a:xfrm>
              <a:off x="4581177" y="2372990"/>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53" name="Oval 1452"/>
            <p:cNvSpPr>
              <a:spLocks noChangeAspect="1"/>
            </p:cNvSpPr>
            <p:nvPr/>
          </p:nvSpPr>
          <p:spPr bwMode="auto">
            <a:xfrm>
              <a:off x="4197232" y="237476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54" name="Oval 1453"/>
            <p:cNvSpPr>
              <a:spLocks noChangeAspect="1"/>
            </p:cNvSpPr>
            <p:nvPr/>
          </p:nvSpPr>
          <p:spPr bwMode="auto">
            <a:xfrm>
              <a:off x="3347507" y="244810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55" name="Oval 1454"/>
            <p:cNvSpPr>
              <a:spLocks noChangeAspect="1"/>
            </p:cNvSpPr>
            <p:nvPr/>
          </p:nvSpPr>
          <p:spPr bwMode="auto">
            <a:xfrm>
              <a:off x="3290947" y="244960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56" name="Oval 1455"/>
            <p:cNvSpPr>
              <a:spLocks noChangeAspect="1"/>
            </p:cNvSpPr>
            <p:nvPr/>
          </p:nvSpPr>
          <p:spPr bwMode="auto">
            <a:xfrm>
              <a:off x="3735374" y="244448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57" name="Oval 1456"/>
            <p:cNvSpPr>
              <a:spLocks noChangeAspect="1"/>
            </p:cNvSpPr>
            <p:nvPr/>
          </p:nvSpPr>
          <p:spPr bwMode="auto">
            <a:xfrm>
              <a:off x="3678814" y="244597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58" name="Oval 1457"/>
            <p:cNvSpPr>
              <a:spLocks noChangeAspect="1"/>
            </p:cNvSpPr>
            <p:nvPr/>
          </p:nvSpPr>
          <p:spPr bwMode="auto">
            <a:xfrm>
              <a:off x="4114097" y="244542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59" name="Oval 1458"/>
            <p:cNvSpPr>
              <a:spLocks noChangeAspect="1"/>
            </p:cNvSpPr>
            <p:nvPr/>
          </p:nvSpPr>
          <p:spPr bwMode="auto">
            <a:xfrm>
              <a:off x="4057537" y="24469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0" name="Oval 1459"/>
            <p:cNvSpPr>
              <a:spLocks noChangeAspect="1"/>
            </p:cNvSpPr>
            <p:nvPr/>
          </p:nvSpPr>
          <p:spPr bwMode="auto">
            <a:xfrm>
              <a:off x="4488248" y="244636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1" name="Oval 1460"/>
            <p:cNvSpPr>
              <a:spLocks noChangeAspect="1"/>
            </p:cNvSpPr>
            <p:nvPr/>
          </p:nvSpPr>
          <p:spPr bwMode="auto">
            <a:xfrm>
              <a:off x="4431688" y="244786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2" name="Oval 1461"/>
            <p:cNvSpPr>
              <a:spLocks noChangeAspect="1"/>
            </p:cNvSpPr>
            <p:nvPr/>
          </p:nvSpPr>
          <p:spPr bwMode="auto">
            <a:xfrm rot="5400000">
              <a:off x="2753120" y="264927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3" name="Oval 1462"/>
            <p:cNvSpPr>
              <a:spLocks noChangeAspect="1"/>
            </p:cNvSpPr>
            <p:nvPr/>
          </p:nvSpPr>
          <p:spPr bwMode="auto">
            <a:xfrm rot="5400000">
              <a:off x="2751625" y="25927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4" name="Oval 1463"/>
            <p:cNvSpPr>
              <a:spLocks noChangeAspect="1"/>
            </p:cNvSpPr>
            <p:nvPr/>
          </p:nvSpPr>
          <p:spPr bwMode="auto">
            <a:xfrm rot="5400000">
              <a:off x="3129548" y="264927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5" name="Oval 1464"/>
            <p:cNvSpPr>
              <a:spLocks noChangeAspect="1"/>
            </p:cNvSpPr>
            <p:nvPr/>
          </p:nvSpPr>
          <p:spPr bwMode="auto">
            <a:xfrm rot="5400000">
              <a:off x="3128053" y="25927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6" name="Oval 1465"/>
            <p:cNvSpPr>
              <a:spLocks noChangeAspect="1"/>
            </p:cNvSpPr>
            <p:nvPr/>
          </p:nvSpPr>
          <p:spPr bwMode="auto">
            <a:xfrm rot="5400000">
              <a:off x="3510548" y="264927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7" name="Oval 1466"/>
            <p:cNvSpPr>
              <a:spLocks noChangeAspect="1"/>
            </p:cNvSpPr>
            <p:nvPr/>
          </p:nvSpPr>
          <p:spPr bwMode="auto">
            <a:xfrm rot="5400000">
              <a:off x="3509053" y="25927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8" name="Oval 1467"/>
            <p:cNvSpPr>
              <a:spLocks noChangeAspect="1"/>
            </p:cNvSpPr>
            <p:nvPr/>
          </p:nvSpPr>
          <p:spPr bwMode="auto">
            <a:xfrm rot="5400000">
              <a:off x="3886976" y="264470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9" name="Oval 1468"/>
            <p:cNvSpPr>
              <a:spLocks noChangeAspect="1"/>
            </p:cNvSpPr>
            <p:nvPr/>
          </p:nvSpPr>
          <p:spPr bwMode="auto">
            <a:xfrm rot="5400000">
              <a:off x="3885481" y="258814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70" name="Oval 1469"/>
            <p:cNvSpPr>
              <a:spLocks noChangeAspect="1"/>
            </p:cNvSpPr>
            <p:nvPr/>
          </p:nvSpPr>
          <p:spPr bwMode="auto">
            <a:xfrm rot="5400000">
              <a:off x="4267976" y="264013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71" name="Oval 1470"/>
            <p:cNvSpPr>
              <a:spLocks noChangeAspect="1"/>
            </p:cNvSpPr>
            <p:nvPr/>
          </p:nvSpPr>
          <p:spPr bwMode="auto">
            <a:xfrm rot="5400000">
              <a:off x="4266481" y="258357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72" name="Oval 1471"/>
            <p:cNvSpPr>
              <a:spLocks noChangeAspect="1"/>
            </p:cNvSpPr>
            <p:nvPr/>
          </p:nvSpPr>
          <p:spPr bwMode="auto">
            <a:xfrm rot="5400000">
              <a:off x="4644404" y="263556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73" name="Oval 1472"/>
            <p:cNvSpPr>
              <a:spLocks noChangeAspect="1"/>
            </p:cNvSpPr>
            <p:nvPr/>
          </p:nvSpPr>
          <p:spPr bwMode="auto">
            <a:xfrm rot="5400000">
              <a:off x="4642909" y="257900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74" name="TextBox 1473"/>
            <p:cNvSpPr txBox="1"/>
            <p:nvPr/>
          </p:nvSpPr>
          <p:spPr>
            <a:xfrm>
              <a:off x="2590800" y="2319461"/>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475" name="TextBox 1474"/>
            <p:cNvSpPr txBox="1"/>
            <p:nvPr/>
          </p:nvSpPr>
          <p:spPr>
            <a:xfrm>
              <a:off x="3008275" y="2320475"/>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476" name="TextBox 1475"/>
            <p:cNvSpPr txBox="1"/>
            <p:nvPr/>
          </p:nvSpPr>
          <p:spPr>
            <a:xfrm>
              <a:off x="3357507" y="2321054"/>
              <a:ext cx="287258" cy="261610"/>
            </a:xfrm>
            <a:prstGeom prst="rect">
              <a:avLst/>
            </a:prstGeom>
            <a:noFill/>
          </p:spPr>
          <p:txBody>
            <a:bodyPr wrap="none" rtlCol="0">
              <a:spAutoFit/>
            </a:bodyPr>
            <a:lstStyle/>
            <a:p>
              <a:r>
                <a:rPr lang="en-US" sz="1100" b="1" smtClean="0">
                  <a:solidFill>
                    <a:srgbClr val="00CC00"/>
                  </a:solidFill>
                  <a:latin typeface="Calibri" pitchFamily="34" charset="0"/>
                </a:rPr>
                <a:t>Si</a:t>
              </a:r>
              <a:endParaRPr lang="en-US" sz="1100" b="1">
                <a:solidFill>
                  <a:srgbClr val="00CC00"/>
                </a:solidFill>
                <a:latin typeface="Calibri" pitchFamily="34" charset="0"/>
              </a:endParaRPr>
            </a:p>
          </p:txBody>
        </p:sp>
        <p:sp>
          <p:nvSpPr>
            <p:cNvPr id="1477" name="TextBox 1476"/>
            <p:cNvSpPr txBox="1"/>
            <p:nvPr/>
          </p:nvSpPr>
          <p:spPr>
            <a:xfrm>
              <a:off x="3774982" y="2322068"/>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478" name="TextBox 1477"/>
            <p:cNvSpPr txBox="1"/>
            <p:nvPr/>
          </p:nvSpPr>
          <p:spPr>
            <a:xfrm>
              <a:off x="4113327" y="2322647"/>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479" name="TextBox 1478"/>
            <p:cNvSpPr txBox="1"/>
            <p:nvPr/>
          </p:nvSpPr>
          <p:spPr>
            <a:xfrm>
              <a:off x="4530802" y="2323661"/>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480" name="Oval 1479"/>
            <p:cNvSpPr>
              <a:spLocks noChangeAspect="1"/>
            </p:cNvSpPr>
            <p:nvPr/>
          </p:nvSpPr>
          <p:spPr bwMode="auto">
            <a:xfrm>
              <a:off x="3055756" y="2743247"/>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81" name="Oval 1480"/>
            <p:cNvSpPr>
              <a:spLocks noChangeAspect="1"/>
            </p:cNvSpPr>
            <p:nvPr/>
          </p:nvSpPr>
          <p:spPr bwMode="auto">
            <a:xfrm>
              <a:off x="2671811" y="274502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482" name="Oval 1481"/>
            <p:cNvSpPr>
              <a:spLocks noChangeAspect="1"/>
            </p:cNvSpPr>
            <p:nvPr/>
          </p:nvSpPr>
          <p:spPr bwMode="auto">
            <a:xfrm>
              <a:off x="3116821" y="3006106"/>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83" name="Oval 1482"/>
            <p:cNvSpPr>
              <a:spLocks noChangeAspect="1"/>
            </p:cNvSpPr>
            <p:nvPr/>
          </p:nvSpPr>
          <p:spPr bwMode="auto">
            <a:xfrm>
              <a:off x="2956746" y="282060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84" name="Oval 1483"/>
            <p:cNvSpPr>
              <a:spLocks noChangeAspect="1"/>
            </p:cNvSpPr>
            <p:nvPr/>
          </p:nvSpPr>
          <p:spPr bwMode="auto">
            <a:xfrm>
              <a:off x="2900186" y="282210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85" name="Oval 1484"/>
            <p:cNvSpPr>
              <a:spLocks noChangeAspect="1"/>
            </p:cNvSpPr>
            <p:nvPr/>
          </p:nvSpPr>
          <p:spPr bwMode="auto">
            <a:xfrm>
              <a:off x="3822463" y="2744840"/>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501" name="Oval 1500"/>
            <p:cNvSpPr>
              <a:spLocks noChangeAspect="1"/>
            </p:cNvSpPr>
            <p:nvPr/>
          </p:nvSpPr>
          <p:spPr bwMode="auto">
            <a:xfrm>
              <a:off x="3438518" y="274661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558" name="Oval 1557"/>
            <p:cNvSpPr>
              <a:spLocks noChangeAspect="1"/>
            </p:cNvSpPr>
            <p:nvPr/>
          </p:nvSpPr>
          <p:spPr bwMode="auto">
            <a:xfrm>
              <a:off x="4578283" y="2746433"/>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559" name="Oval 1558"/>
            <p:cNvSpPr>
              <a:spLocks noChangeAspect="1"/>
            </p:cNvSpPr>
            <p:nvPr/>
          </p:nvSpPr>
          <p:spPr bwMode="auto">
            <a:xfrm>
              <a:off x="4194338" y="2748212"/>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562" name="Oval 1561"/>
            <p:cNvSpPr>
              <a:spLocks noChangeAspect="1"/>
            </p:cNvSpPr>
            <p:nvPr/>
          </p:nvSpPr>
          <p:spPr bwMode="auto">
            <a:xfrm>
              <a:off x="3344613" y="282155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63" name="Oval 1562"/>
            <p:cNvSpPr>
              <a:spLocks noChangeAspect="1"/>
            </p:cNvSpPr>
            <p:nvPr/>
          </p:nvSpPr>
          <p:spPr bwMode="auto">
            <a:xfrm>
              <a:off x="3288053" y="282304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64" name="Oval 1563"/>
            <p:cNvSpPr>
              <a:spLocks noChangeAspect="1"/>
            </p:cNvSpPr>
            <p:nvPr/>
          </p:nvSpPr>
          <p:spPr bwMode="auto">
            <a:xfrm>
              <a:off x="3732480" y="281792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65" name="Oval 1564"/>
            <p:cNvSpPr>
              <a:spLocks noChangeAspect="1"/>
            </p:cNvSpPr>
            <p:nvPr/>
          </p:nvSpPr>
          <p:spPr bwMode="auto">
            <a:xfrm>
              <a:off x="3675920" y="28194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12" name="Oval 1711"/>
            <p:cNvSpPr>
              <a:spLocks noChangeAspect="1"/>
            </p:cNvSpPr>
            <p:nvPr/>
          </p:nvSpPr>
          <p:spPr bwMode="auto">
            <a:xfrm>
              <a:off x="4111203" y="281886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14" name="Oval 1713"/>
            <p:cNvSpPr>
              <a:spLocks noChangeAspect="1"/>
            </p:cNvSpPr>
            <p:nvPr/>
          </p:nvSpPr>
          <p:spPr bwMode="auto">
            <a:xfrm>
              <a:off x="4054643" y="282036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17" name="Oval 1716"/>
            <p:cNvSpPr>
              <a:spLocks noChangeAspect="1"/>
            </p:cNvSpPr>
            <p:nvPr/>
          </p:nvSpPr>
          <p:spPr bwMode="auto">
            <a:xfrm>
              <a:off x="4485354" y="281980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62" name="Oval 1761"/>
            <p:cNvSpPr>
              <a:spLocks noChangeAspect="1"/>
            </p:cNvSpPr>
            <p:nvPr/>
          </p:nvSpPr>
          <p:spPr bwMode="auto">
            <a:xfrm>
              <a:off x="4428794" y="282130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63" name="Oval 1762"/>
            <p:cNvSpPr>
              <a:spLocks noChangeAspect="1"/>
            </p:cNvSpPr>
            <p:nvPr/>
          </p:nvSpPr>
          <p:spPr bwMode="auto">
            <a:xfrm rot="5400000">
              <a:off x="2750226" y="302272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64" name="Oval 1763"/>
            <p:cNvSpPr>
              <a:spLocks noChangeAspect="1"/>
            </p:cNvSpPr>
            <p:nvPr/>
          </p:nvSpPr>
          <p:spPr bwMode="auto">
            <a:xfrm rot="5400000">
              <a:off x="2748731" y="296616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65" name="Oval 1764"/>
            <p:cNvSpPr>
              <a:spLocks noChangeAspect="1"/>
            </p:cNvSpPr>
            <p:nvPr/>
          </p:nvSpPr>
          <p:spPr bwMode="auto">
            <a:xfrm rot="5400000">
              <a:off x="3126654" y="302272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66" name="Oval 1765"/>
            <p:cNvSpPr>
              <a:spLocks noChangeAspect="1"/>
            </p:cNvSpPr>
            <p:nvPr/>
          </p:nvSpPr>
          <p:spPr bwMode="auto">
            <a:xfrm rot="5400000">
              <a:off x="3125159" y="296616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67" name="Oval 1766"/>
            <p:cNvSpPr>
              <a:spLocks noChangeAspect="1"/>
            </p:cNvSpPr>
            <p:nvPr/>
          </p:nvSpPr>
          <p:spPr bwMode="auto">
            <a:xfrm rot="5400000">
              <a:off x="3507654" y="302272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68" name="Oval 1767"/>
            <p:cNvSpPr>
              <a:spLocks noChangeAspect="1"/>
            </p:cNvSpPr>
            <p:nvPr/>
          </p:nvSpPr>
          <p:spPr bwMode="auto">
            <a:xfrm rot="5400000">
              <a:off x="3506159" y="296616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69" name="Oval 1768"/>
            <p:cNvSpPr>
              <a:spLocks noChangeAspect="1"/>
            </p:cNvSpPr>
            <p:nvPr/>
          </p:nvSpPr>
          <p:spPr bwMode="auto">
            <a:xfrm rot="5400000">
              <a:off x="3884082" y="301814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70" name="Oval 1769"/>
            <p:cNvSpPr>
              <a:spLocks noChangeAspect="1"/>
            </p:cNvSpPr>
            <p:nvPr/>
          </p:nvSpPr>
          <p:spPr bwMode="auto">
            <a:xfrm rot="5400000">
              <a:off x="3882587" y="296158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71" name="Oval 1770"/>
            <p:cNvSpPr>
              <a:spLocks noChangeAspect="1"/>
            </p:cNvSpPr>
            <p:nvPr/>
          </p:nvSpPr>
          <p:spPr bwMode="auto">
            <a:xfrm rot="5400000">
              <a:off x="4265082" y="301357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72" name="Oval 1771"/>
            <p:cNvSpPr>
              <a:spLocks noChangeAspect="1"/>
            </p:cNvSpPr>
            <p:nvPr/>
          </p:nvSpPr>
          <p:spPr bwMode="auto">
            <a:xfrm rot="5400000">
              <a:off x="4263587" y="295701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73" name="Oval 1772"/>
            <p:cNvSpPr>
              <a:spLocks noChangeAspect="1"/>
            </p:cNvSpPr>
            <p:nvPr/>
          </p:nvSpPr>
          <p:spPr bwMode="auto">
            <a:xfrm rot="5400000">
              <a:off x="4641510" y="300900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74" name="Oval 1773"/>
            <p:cNvSpPr>
              <a:spLocks noChangeAspect="1"/>
            </p:cNvSpPr>
            <p:nvPr/>
          </p:nvSpPr>
          <p:spPr bwMode="auto">
            <a:xfrm rot="5400000">
              <a:off x="4640015" y="295244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75" name="TextBox 1774"/>
            <p:cNvSpPr txBox="1"/>
            <p:nvPr/>
          </p:nvSpPr>
          <p:spPr>
            <a:xfrm>
              <a:off x="2628870" y="2692904"/>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776" name="TextBox 1775"/>
            <p:cNvSpPr txBox="1"/>
            <p:nvPr/>
          </p:nvSpPr>
          <p:spPr>
            <a:xfrm>
              <a:off x="2967596" y="2693918"/>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777" name="TextBox 1776"/>
            <p:cNvSpPr txBox="1"/>
            <p:nvPr/>
          </p:nvSpPr>
          <p:spPr>
            <a:xfrm>
              <a:off x="3395577" y="2694497"/>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778" name="TextBox 1777"/>
            <p:cNvSpPr txBox="1"/>
            <p:nvPr/>
          </p:nvSpPr>
          <p:spPr>
            <a:xfrm>
              <a:off x="3734303" y="2695511"/>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779" name="TextBox 1778"/>
            <p:cNvSpPr txBox="1"/>
            <p:nvPr/>
          </p:nvSpPr>
          <p:spPr>
            <a:xfrm>
              <a:off x="4151397" y="2696090"/>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1780" name="TextBox 1779"/>
            <p:cNvSpPr txBox="1"/>
            <p:nvPr/>
          </p:nvSpPr>
          <p:spPr>
            <a:xfrm>
              <a:off x="4490123" y="2697104"/>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782" name="Oval 1781"/>
            <p:cNvSpPr>
              <a:spLocks noChangeAspect="1"/>
            </p:cNvSpPr>
            <p:nvPr/>
          </p:nvSpPr>
          <p:spPr bwMode="auto">
            <a:xfrm>
              <a:off x="3058650" y="3131297"/>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783" name="Oval 1782"/>
            <p:cNvSpPr>
              <a:spLocks noChangeAspect="1"/>
            </p:cNvSpPr>
            <p:nvPr/>
          </p:nvSpPr>
          <p:spPr bwMode="auto">
            <a:xfrm>
              <a:off x="2674705" y="313307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784" name="Oval 1783"/>
            <p:cNvSpPr>
              <a:spLocks noChangeAspect="1"/>
            </p:cNvSpPr>
            <p:nvPr/>
          </p:nvSpPr>
          <p:spPr bwMode="auto">
            <a:xfrm>
              <a:off x="3119715" y="3394156"/>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85" name="Oval 1784"/>
            <p:cNvSpPr>
              <a:spLocks noChangeAspect="1"/>
            </p:cNvSpPr>
            <p:nvPr/>
          </p:nvSpPr>
          <p:spPr bwMode="auto">
            <a:xfrm>
              <a:off x="2959640" y="320865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74" name="Oval 1873"/>
            <p:cNvSpPr>
              <a:spLocks noChangeAspect="1"/>
            </p:cNvSpPr>
            <p:nvPr/>
          </p:nvSpPr>
          <p:spPr bwMode="auto">
            <a:xfrm>
              <a:off x="2903080" y="321015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78" name="Oval 1877"/>
            <p:cNvSpPr>
              <a:spLocks noChangeAspect="1"/>
            </p:cNvSpPr>
            <p:nvPr/>
          </p:nvSpPr>
          <p:spPr bwMode="auto">
            <a:xfrm>
              <a:off x="3825357" y="3132890"/>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879" name="Oval 1878"/>
            <p:cNvSpPr>
              <a:spLocks noChangeAspect="1"/>
            </p:cNvSpPr>
            <p:nvPr/>
          </p:nvSpPr>
          <p:spPr bwMode="auto">
            <a:xfrm>
              <a:off x="3441412" y="313466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1966" name="Oval 1965"/>
            <p:cNvSpPr>
              <a:spLocks noChangeAspect="1"/>
            </p:cNvSpPr>
            <p:nvPr/>
          </p:nvSpPr>
          <p:spPr bwMode="auto">
            <a:xfrm>
              <a:off x="4581177" y="3134483"/>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023" name="Oval 2022"/>
            <p:cNvSpPr>
              <a:spLocks noChangeAspect="1"/>
            </p:cNvSpPr>
            <p:nvPr/>
          </p:nvSpPr>
          <p:spPr bwMode="auto">
            <a:xfrm>
              <a:off x="4197232" y="3136262"/>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024" name="Oval 2023"/>
            <p:cNvSpPr>
              <a:spLocks noChangeAspect="1"/>
            </p:cNvSpPr>
            <p:nvPr/>
          </p:nvSpPr>
          <p:spPr bwMode="auto">
            <a:xfrm>
              <a:off x="3347507" y="320960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25" name="Oval 2024"/>
            <p:cNvSpPr>
              <a:spLocks noChangeAspect="1"/>
            </p:cNvSpPr>
            <p:nvPr/>
          </p:nvSpPr>
          <p:spPr bwMode="auto">
            <a:xfrm>
              <a:off x="3290947" y="321109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64" name="Oval 2063"/>
            <p:cNvSpPr>
              <a:spLocks noChangeAspect="1"/>
            </p:cNvSpPr>
            <p:nvPr/>
          </p:nvSpPr>
          <p:spPr bwMode="auto">
            <a:xfrm>
              <a:off x="3735374" y="320597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12" name="Oval 2111"/>
            <p:cNvSpPr>
              <a:spLocks noChangeAspect="1"/>
            </p:cNvSpPr>
            <p:nvPr/>
          </p:nvSpPr>
          <p:spPr bwMode="auto">
            <a:xfrm>
              <a:off x="3678814" y="320746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69" name="Oval 2168"/>
            <p:cNvSpPr>
              <a:spLocks noChangeAspect="1"/>
            </p:cNvSpPr>
            <p:nvPr/>
          </p:nvSpPr>
          <p:spPr bwMode="auto">
            <a:xfrm>
              <a:off x="4114097" y="320691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70" name="Oval 2169"/>
            <p:cNvSpPr>
              <a:spLocks noChangeAspect="1"/>
            </p:cNvSpPr>
            <p:nvPr/>
          </p:nvSpPr>
          <p:spPr bwMode="auto">
            <a:xfrm>
              <a:off x="4057537" y="320841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32" name="Oval 2231"/>
            <p:cNvSpPr>
              <a:spLocks noChangeAspect="1"/>
            </p:cNvSpPr>
            <p:nvPr/>
          </p:nvSpPr>
          <p:spPr bwMode="auto">
            <a:xfrm>
              <a:off x="4488248" y="320785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93" name="Oval 2292"/>
            <p:cNvSpPr>
              <a:spLocks noChangeAspect="1"/>
            </p:cNvSpPr>
            <p:nvPr/>
          </p:nvSpPr>
          <p:spPr bwMode="auto">
            <a:xfrm>
              <a:off x="4431688" y="320935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94" name="Oval 2293"/>
            <p:cNvSpPr>
              <a:spLocks noChangeAspect="1"/>
            </p:cNvSpPr>
            <p:nvPr/>
          </p:nvSpPr>
          <p:spPr bwMode="auto">
            <a:xfrm rot="5400000">
              <a:off x="2753120" y="341077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95" name="Oval 2294"/>
            <p:cNvSpPr>
              <a:spLocks noChangeAspect="1"/>
            </p:cNvSpPr>
            <p:nvPr/>
          </p:nvSpPr>
          <p:spPr bwMode="auto">
            <a:xfrm rot="5400000">
              <a:off x="2751625" y="335421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96" name="Oval 2295"/>
            <p:cNvSpPr>
              <a:spLocks noChangeAspect="1"/>
            </p:cNvSpPr>
            <p:nvPr/>
          </p:nvSpPr>
          <p:spPr bwMode="auto">
            <a:xfrm rot="5400000">
              <a:off x="3129548" y="341077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97" name="Oval 2296"/>
            <p:cNvSpPr>
              <a:spLocks noChangeAspect="1"/>
            </p:cNvSpPr>
            <p:nvPr/>
          </p:nvSpPr>
          <p:spPr bwMode="auto">
            <a:xfrm rot="5400000">
              <a:off x="3128053" y="335421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98" name="Oval 2297"/>
            <p:cNvSpPr>
              <a:spLocks noChangeAspect="1"/>
            </p:cNvSpPr>
            <p:nvPr/>
          </p:nvSpPr>
          <p:spPr bwMode="auto">
            <a:xfrm rot="5400000">
              <a:off x="3510548" y="341077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99" name="Oval 2298"/>
            <p:cNvSpPr>
              <a:spLocks noChangeAspect="1"/>
            </p:cNvSpPr>
            <p:nvPr/>
          </p:nvSpPr>
          <p:spPr bwMode="auto">
            <a:xfrm rot="5400000">
              <a:off x="3509053" y="335421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00" name="Oval 2299"/>
            <p:cNvSpPr>
              <a:spLocks noChangeAspect="1"/>
            </p:cNvSpPr>
            <p:nvPr/>
          </p:nvSpPr>
          <p:spPr bwMode="auto">
            <a:xfrm rot="5400000">
              <a:off x="3886976" y="340619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01" name="Oval 2300"/>
            <p:cNvSpPr>
              <a:spLocks noChangeAspect="1"/>
            </p:cNvSpPr>
            <p:nvPr/>
          </p:nvSpPr>
          <p:spPr bwMode="auto">
            <a:xfrm rot="5400000">
              <a:off x="3885481" y="334963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02" name="Oval 2301"/>
            <p:cNvSpPr>
              <a:spLocks noChangeAspect="1"/>
            </p:cNvSpPr>
            <p:nvPr/>
          </p:nvSpPr>
          <p:spPr bwMode="auto">
            <a:xfrm rot="5400000">
              <a:off x="4267976" y="340162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03" name="Oval 2302"/>
            <p:cNvSpPr>
              <a:spLocks noChangeAspect="1"/>
            </p:cNvSpPr>
            <p:nvPr/>
          </p:nvSpPr>
          <p:spPr bwMode="auto">
            <a:xfrm rot="5400000">
              <a:off x="4266481" y="334506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04" name="Oval 2303"/>
            <p:cNvSpPr>
              <a:spLocks noChangeAspect="1"/>
            </p:cNvSpPr>
            <p:nvPr/>
          </p:nvSpPr>
          <p:spPr bwMode="auto">
            <a:xfrm rot="5400000">
              <a:off x="4644404" y="339705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05" name="Oval 2304"/>
            <p:cNvSpPr>
              <a:spLocks noChangeAspect="1"/>
            </p:cNvSpPr>
            <p:nvPr/>
          </p:nvSpPr>
          <p:spPr bwMode="auto">
            <a:xfrm rot="5400000">
              <a:off x="4642909" y="334049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06" name="TextBox 2305"/>
            <p:cNvSpPr txBox="1"/>
            <p:nvPr/>
          </p:nvSpPr>
          <p:spPr>
            <a:xfrm>
              <a:off x="2590800" y="3080954"/>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307" name="TextBox 2306"/>
            <p:cNvSpPr txBox="1"/>
            <p:nvPr/>
          </p:nvSpPr>
          <p:spPr>
            <a:xfrm>
              <a:off x="3008275" y="3081968"/>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308" name="TextBox 2307"/>
            <p:cNvSpPr txBox="1"/>
            <p:nvPr/>
          </p:nvSpPr>
          <p:spPr>
            <a:xfrm>
              <a:off x="3357507" y="3082547"/>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309" name="TextBox 2308"/>
            <p:cNvSpPr txBox="1"/>
            <p:nvPr/>
          </p:nvSpPr>
          <p:spPr>
            <a:xfrm>
              <a:off x="3774982" y="3083561"/>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310" name="TextBox 2309"/>
            <p:cNvSpPr txBox="1"/>
            <p:nvPr/>
          </p:nvSpPr>
          <p:spPr>
            <a:xfrm>
              <a:off x="4113327" y="3084140"/>
              <a:ext cx="287258" cy="261610"/>
            </a:xfrm>
            <a:prstGeom prst="rect">
              <a:avLst/>
            </a:prstGeom>
            <a:noFill/>
          </p:spPr>
          <p:txBody>
            <a:bodyPr wrap="none" rtlCol="0">
              <a:spAutoFit/>
            </a:bodyPr>
            <a:lstStyle/>
            <a:p>
              <a:r>
                <a:rPr lang="en-US" sz="1100" b="1" smtClean="0">
                  <a:solidFill>
                    <a:srgbClr val="00CC00"/>
                  </a:solidFill>
                  <a:latin typeface="Calibri" pitchFamily="34" charset="0"/>
                </a:rPr>
                <a:t>Si</a:t>
              </a:r>
              <a:endParaRPr lang="en-US" sz="1100" b="1">
                <a:solidFill>
                  <a:srgbClr val="00CC00"/>
                </a:solidFill>
                <a:latin typeface="Calibri" pitchFamily="34" charset="0"/>
              </a:endParaRPr>
            </a:p>
          </p:txBody>
        </p:sp>
        <p:sp>
          <p:nvSpPr>
            <p:cNvPr id="2311" name="TextBox 2310"/>
            <p:cNvSpPr txBox="1"/>
            <p:nvPr/>
          </p:nvSpPr>
          <p:spPr>
            <a:xfrm>
              <a:off x="4530802" y="3085154"/>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312" name="Oval 2311"/>
            <p:cNvSpPr>
              <a:spLocks noChangeAspect="1"/>
            </p:cNvSpPr>
            <p:nvPr/>
          </p:nvSpPr>
          <p:spPr bwMode="auto">
            <a:xfrm>
              <a:off x="3055756" y="3504740"/>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13" name="Oval 2312"/>
            <p:cNvSpPr>
              <a:spLocks noChangeAspect="1"/>
            </p:cNvSpPr>
            <p:nvPr/>
          </p:nvSpPr>
          <p:spPr bwMode="auto">
            <a:xfrm>
              <a:off x="2671811" y="350651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14" name="Oval 2313"/>
            <p:cNvSpPr>
              <a:spLocks noChangeAspect="1"/>
            </p:cNvSpPr>
            <p:nvPr/>
          </p:nvSpPr>
          <p:spPr bwMode="auto">
            <a:xfrm>
              <a:off x="3116821" y="3767599"/>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15" name="Oval 2314"/>
            <p:cNvSpPr>
              <a:spLocks noChangeAspect="1"/>
            </p:cNvSpPr>
            <p:nvPr/>
          </p:nvSpPr>
          <p:spPr bwMode="auto">
            <a:xfrm>
              <a:off x="2956746" y="358210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16" name="Oval 2315"/>
            <p:cNvSpPr>
              <a:spLocks noChangeAspect="1"/>
            </p:cNvSpPr>
            <p:nvPr/>
          </p:nvSpPr>
          <p:spPr bwMode="auto">
            <a:xfrm>
              <a:off x="2900186" y="358359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17" name="Oval 2316"/>
            <p:cNvSpPr>
              <a:spLocks noChangeAspect="1"/>
            </p:cNvSpPr>
            <p:nvPr/>
          </p:nvSpPr>
          <p:spPr bwMode="auto">
            <a:xfrm>
              <a:off x="3822463" y="3506333"/>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18" name="Oval 2317"/>
            <p:cNvSpPr>
              <a:spLocks noChangeAspect="1"/>
            </p:cNvSpPr>
            <p:nvPr/>
          </p:nvSpPr>
          <p:spPr bwMode="auto">
            <a:xfrm>
              <a:off x="3438518" y="3508112"/>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19" name="Oval 2318"/>
            <p:cNvSpPr>
              <a:spLocks noChangeAspect="1"/>
            </p:cNvSpPr>
            <p:nvPr/>
          </p:nvSpPr>
          <p:spPr bwMode="auto">
            <a:xfrm>
              <a:off x="4578283" y="350792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20" name="Oval 2319"/>
            <p:cNvSpPr>
              <a:spLocks noChangeAspect="1"/>
            </p:cNvSpPr>
            <p:nvPr/>
          </p:nvSpPr>
          <p:spPr bwMode="auto">
            <a:xfrm>
              <a:off x="4194338" y="3509705"/>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21" name="Oval 2320"/>
            <p:cNvSpPr>
              <a:spLocks noChangeAspect="1"/>
            </p:cNvSpPr>
            <p:nvPr/>
          </p:nvSpPr>
          <p:spPr bwMode="auto">
            <a:xfrm>
              <a:off x="3344613" y="358304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22" name="Oval 2321"/>
            <p:cNvSpPr>
              <a:spLocks noChangeAspect="1"/>
            </p:cNvSpPr>
            <p:nvPr/>
          </p:nvSpPr>
          <p:spPr bwMode="auto">
            <a:xfrm>
              <a:off x="3288053" y="358454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23" name="Oval 2322"/>
            <p:cNvSpPr>
              <a:spLocks noChangeAspect="1"/>
            </p:cNvSpPr>
            <p:nvPr/>
          </p:nvSpPr>
          <p:spPr bwMode="auto">
            <a:xfrm>
              <a:off x="3732480" y="357941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24" name="Oval 2323"/>
            <p:cNvSpPr>
              <a:spLocks noChangeAspect="1"/>
            </p:cNvSpPr>
            <p:nvPr/>
          </p:nvSpPr>
          <p:spPr bwMode="auto">
            <a:xfrm>
              <a:off x="3675920" y="358091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25" name="Oval 2324"/>
            <p:cNvSpPr>
              <a:spLocks noChangeAspect="1"/>
            </p:cNvSpPr>
            <p:nvPr/>
          </p:nvSpPr>
          <p:spPr bwMode="auto">
            <a:xfrm>
              <a:off x="4111203" y="358035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26" name="Oval 2325"/>
            <p:cNvSpPr>
              <a:spLocks noChangeAspect="1"/>
            </p:cNvSpPr>
            <p:nvPr/>
          </p:nvSpPr>
          <p:spPr bwMode="auto">
            <a:xfrm>
              <a:off x="4054643" y="358185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27" name="Oval 2326"/>
            <p:cNvSpPr>
              <a:spLocks noChangeAspect="1"/>
            </p:cNvSpPr>
            <p:nvPr/>
          </p:nvSpPr>
          <p:spPr bwMode="auto">
            <a:xfrm>
              <a:off x="4485354" y="358130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28" name="Oval 2327"/>
            <p:cNvSpPr>
              <a:spLocks noChangeAspect="1"/>
            </p:cNvSpPr>
            <p:nvPr/>
          </p:nvSpPr>
          <p:spPr bwMode="auto">
            <a:xfrm>
              <a:off x="4428794" y="358279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29" name="Oval 2328"/>
            <p:cNvSpPr>
              <a:spLocks noChangeAspect="1"/>
            </p:cNvSpPr>
            <p:nvPr/>
          </p:nvSpPr>
          <p:spPr bwMode="auto">
            <a:xfrm rot="5400000">
              <a:off x="2750226" y="378421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0" name="Oval 2329"/>
            <p:cNvSpPr>
              <a:spLocks noChangeAspect="1"/>
            </p:cNvSpPr>
            <p:nvPr/>
          </p:nvSpPr>
          <p:spPr bwMode="auto">
            <a:xfrm rot="5400000">
              <a:off x="2748731" y="372765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1" name="Oval 2330"/>
            <p:cNvSpPr>
              <a:spLocks noChangeAspect="1"/>
            </p:cNvSpPr>
            <p:nvPr/>
          </p:nvSpPr>
          <p:spPr bwMode="auto">
            <a:xfrm rot="5400000">
              <a:off x="3126654" y="378421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2" name="Oval 2331"/>
            <p:cNvSpPr>
              <a:spLocks noChangeAspect="1"/>
            </p:cNvSpPr>
            <p:nvPr/>
          </p:nvSpPr>
          <p:spPr bwMode="auto">
            <a:xfrm rot="5400000">
              <a:off x="3125159" y="372765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3" name="Oval 2332"/>
            <p:cNvSpPr>
              <a:spLocks noChangeAspect="1"/>
            </p:cNvSpPr>
            <p:nvPr/>
          </p:nvSpPr>
          <p:spPr bwMode="auto">
            <a:xfrm rot="5400000">
              <a:off x="3507654" y="378421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4" name="Oval 2333"/>
            <p:cNvSpPr>
              <a:spLocks noChangeAspect="1"/>
            </p:cNvSpPr>
            <p:nvPr/>
          </p:nvSpPr>
          <p:spPr bwMode="auto">
            <a:xfrm rot="5400000">
              <a:off x="3506159" y="372765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5" name="Oval 2334"/>
            <p:cNvSpPr>
              <a:spLocks noChangeAspect="1"/>
            </p:cNvSpPr>
            <p:nvPr/>
          </p:nvSpPr>
          <p:spPr bwMode="auto">
            <a:xfrm rot="5400000">
              <a:off x="3884082" y="377964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6" name="Oval 2335"/>
            <p:cNvSpPr>
              <a:spLocks noChangeAspect="1"/>
            </p:cNvSpPr>
            <p:nvPr/>
          </p:nvSpPr>
          <p:spPr bwMode="auto">
            <a:xfrm rot="5400000">
              <a:off x="3882587" y="372308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7" name="Oval 2336"/>
            <p:cNvSpPr>
              <a:spLocks noChangeAspect="1"/>
            </p:cNvSpPr>
            <p:nvPr/>
          </p:nvSpPr>
          <p:spPr bwMode="auto">
            <a:xfrm rot="5400000">
              <a:off x="4265082" y="377507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8" name="Oval 2337"/>
            <p:cNvSpPr>
              <a:spLocks noChangeAspect="1"/>
            </p:cNvSpPr>
            <p:nvPr/>
          </p:nvSpPr>
          <p:spPr bwMode="auto">
            <a:xfrm rot="5400000">
              <a:off x="4263587" y="371851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9" name="Oval 2338"/>
            <p:cNvSpPr>
              <a:spLocks noChangeAspect="1"/>
            </p:cNvSpPr>
            <p:nvPr/>
          </p:nvSpPr>
          <p:spPr bwMode="auto">
            <a:xfrm rot="5400000">
              <a:off x="4641510" y="377049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40" name="Oval 2339"/>
            <p:cNvSpPr>
              <a:spLocks noChangeAspect="1"/>
            </p:cNvSpPr>
            <p:nvPr/>
          </p:nvSpPr>
          <p:spPr bwMode="auto">
            <a:xfrm rot="5400000">
              <a:off x="4640015" y="371393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41" name="TextBox 2340"/>
            <p:cNvSpPr txBox="1"/>
            <p:nvPr/>
          </p:nvSpPr>
          <p:spPr>
            <a:xfrm>
              <a:off x="2628870" y="3454397"/>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342" name="TextBox 2341"/>
            <p:cNvSpPr txBox="1"/>
            <p:nvPr/>
          </p:nvSpPr>
          <p:spPr>
            <a:xfrm>
              <a:off x="2967596" y="3455411"/>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343" name="TextBox 2342"/>
            <p:cNvSpPr txBox="1"/>
            <p:nvPr/>
          </p:nvSpPr>
          <p:spPr>
            <a:xfrm>
              <a:off x="3395577" y="3455990"/>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344" name="TextBox 2343"/>
            <p:cNvSpPr txBox="1"/>
            <p:nvPr/>
          </p:nvSpPr>
          <p:spPr>
            <a:xfrm>
              <a:off x="3734303" y="3457004"/>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345" name="TextBox 2344"/>
            <p:cNvSpPr txBox="1"/>
            <p:nvPr/>
          </p:nvSpPr>
          <p:spPr>
            <a:xfrm>
              <a:off x="4151397" y="3457583"/>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346" name="TextBox 2345"/>
            <p:cNvSpPr txBox="1"/>
            <p:nvPr/>
          </p:nvSpPr>
          <p:spPr>
            <a:xfrm>
              <a:off x="4490123" y="3458597"/>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348" name="Oval 2347"/>
            <p:cNvSpPr>
              <a:spLocks noChangeAspect="1"/>
            </p:cNvSpPr>
            <p:nvPr/>
          </p:nvSpPr>
          <p:spPr bwMode="auto">
            <a:xfrm>
              <a:off x="3058650" y="3892790"/>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49" name="Oval 2348"/>
            <p:cNvSpPr>
              <a:spLocks noChangeAspect="1"/>
            </p:cNvSpPr>
            <p:nvPr/>
          </p:nvSpPr>
          <p:spPr bwMode="auto">
            <a:xfrm>
              <a:off x="2674705" y="389456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50" name="Oval 2349"/>
            <p:cNvSpPr>
              <a:spLocks noChangeAspect="1"/>
            </p:cNvSpPr>
            <p:nvPr/>
          </p:nvSpPr>
          <p:spPr bwMode="auto">
            <a:xfrm>
              <a:off x="3119715" y="4155649"/>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51" name="Oval 2350"/>
            <p:cNvSpPr>
              <a:spLocks noChangeAspect="1"/>
            </p:cNvSpPr>
            <p:nvPr/>
          </p:nvSpPr>
          <p:spPr bwMode="auto">
            <a:xfrm>
              <a:off x="2959640" y="397015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52" name="Oval 2351"/>
            <p:cNvSpPr>
              <a:spLocks noChangeAspect="1"/>
            </p:cNvSpPr>
            <p:nvPr/>
          </p:nvSpPr>
          <p:spPr bwMode="auto">
            <a:xfrm>
              <a:off x="2903080" y="397164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53" name="Oval 2352"/>
            <p:cNvSpPr>
              <a:spLocks noChangeAspect="1"/>
            </p:cNvSpPr>
            <p:nvPr/>
          </p:nvSpPr>
          <p:spPr bwMode="auto">
            <a:xfrm>
              <a:off x="3825357" y="3894383"/>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54" name="Oval 2353"/>
            <p:cNvSpPr>
              <a:spLocks noChangeAspect="1"/>
            </p:cNvSpPr>
            <p:nvPr/>
          </p:nvSpPr>
          <p:spPr bwMode="auto">
            <a:xfrm>
              <a:off x="3441412" y="3896162"/>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55" name="Oval 2354"/>
            <p:cNvSpPr>
              <a:spLocks noChangeAspect="1"/>
            </p:cNvSpPr>
            <p:nvPr/>
          </p:nvSpPr>
          <p:spPr bwMode="auto">
            <a:xfrm>
              <a:off x="4581177" y="389597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56" name="Oval 2355"/>
            <p:cNvSpPr>
              <a:spLocks noChangeAspect="1"/>
            </p:cNvSpPr>
            <p:nvPr/>
          </p:nvSpPr>
          <p:spPr bwMode="auto">
            <a:xfrm>
              <a:off x="4197232" y="3897755"/>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57" name="Oval 2356"/>
            <p:cNvSpPr>
              <a:spLocks noChangeAspect="1"/>
            </p:cNvSpPr>
            <p:nvPr/>
          </p:nvSpPr>
          <p:spPr bwMode="auto">
            <a:xfrm>
              <a:off x="3347507" y="397109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58" name="Oval 2357"/>
            <p:cNvSpPr>
              <a:spLocks noChangeAspect="1"/>
            </p:cNvSpPr>
            <p:nvPr/>
          </p:nvSpPr>
          <p:spPr bwMode="auto">
            <a:xfrm>
              <a:off x="3290947" y="397259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59" name="Oval 2358"/>
            <p:cNvSpPr>
              <a:spLocks noChangeAspect="1"/>
            </p:cNvSpPr>
            <p:nvPr/>
          </p:nvSpPr>
          <p:spPr bwMode="auto">
            <a:xfrm>
              <a:off x="3735374" y="396746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0" name="Oval 2359"/>
            <p:cNvSpPr>
              <a:spLocks noChangeAspect="1"/>
            </p:cNvSpPr>
            <p:nvPr/>
          </p:nvSpPr>
          <p:spPr bwMode="auto">
            <a:xfrm>
              <a:off x="3678814" y="396896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1" name="Oval 2360"/>
            <p:cNvSpPr>
              <a:spLocks noChangeAspect="1"/>
            </p:cNvSpPr>
            <p:nvPr/>
          </p:nvSpPr>
          <p:spPr bwMode="auto">
            <a:xfrm>
              <a:off x="4114097" y="396840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2" name="Oval 2361"/>
            <p:cNvSpPr>
              <a:spLocks noChangeAspect="1"/>
            </p:cNvSpPr>
            <p:nvPr/>
          </p:nvSpPr>
          <p:spPr bwMode="auto">
            <a:xfrm>
              <a:off x="4057537" y="396990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3" name="Oval 2362"/>
            <p:cNvSpPr>
              <a:spLocks noChangeAspect="1"/>
            </p:cNvSpPr>
            <p:nvPr/>
          </p:nvSpPr>
          <p:spPr bwMode="auto">
            <a:xfrm>
              <a:off x="4488248" y="396935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4" name="Oval 2363"/>
            <p:cNvSpPr>
              <a:spLocks noChangeAspect="1"/>
            </p:cNvSpPr>
            <p:nvPr/>
          </p:nvSpPr>
          <p:spPr bwMode="auto">
            <a:xfrm>
              <a:off x="4431688" y="397084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5" name="Oval 2364"/>
            <p:cNvSpPr>
              <a:spLocks noChangeAspect="1"/>
            </p:cNvSpPr>
            <p:nvPr/>
          </p:nvSpPr>
          <p:spPr bwMode="auto">
            <a:xfrm rot="5400000">
              <a:off x="2753120" y="417226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6" name="Oval 2365"/>
            <p:cNvSpPr>
              <a:spLocks noChangeAspect="1"/>
            </p:cNvSpPr>
            <p:nvPr/>
          </p:nvSpPr>
          <p:spPr bwMode="auto">
            <a:xfrm rot="5400000">
              <a:off x="2751625" y="411570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7" name="Oval 2366"/>
            <p:cNvSpPr>
              <a:spLocks noChangeAspect="1"/>
            </p:cNvSpPr>
            <p:nvPr/>
          </p:nvSpPr>
          <p:spPr bwMode="auto">
            <a:xfrm rot="5400000">
              <a:off x="3129548" y="417226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8" name="Oval 2367"/>
            <p:cNvSpPr>
              <a:spLocks noChangeAspect="1"/>
            </p:cNvSpPr>
            <p:nvPr/>
          </p:nvSpPr>
          <p:spPr bwMode="auto">
            <a:xfrm rot="5400000">
              <a:off x="3128053" y="411570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9" name="Oval 2368"/>
            <p:cNvSpPr>
              <a:spLocks noChangeAspect="1"/>
            </p:cNvSpPr>
            <p:nvPr/>
          </p:nvSpPr>
          <p:spPr bwMode="auto">
            <a:xfrm rot="5400000">
              <a:off x="3510548" y="417226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70" name="Oval 2369"/>
            <p:cNvSpPr>
              <a:spLocks noChangeAspect="1"/>
            </p:cNvSpPr>
            <p:nvPr/>
          </p:nvSpPr>
          <p:spPr bwMode="auto">
            <a:xfrm rot="5400000">
              <a:off x="3509053" y="411570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71" name="Oval 2370"/>
            <p:cNvSpPr>
              <a:spLocks noChangeAspect="1"/>
            </p:cNvSpPr>
            <p:nvPr/>
          </p:nvSpPr>
          <p:spPr bwMode="auto">
            <a:xfrm rot="5400000">
              <a:off x="3886976" y="416769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72" name="Oval 2371"/>
            <p:cNvSpPr>
              <a:spLocks noChangeAspect="1"/>
            </p:cNvSpPr>
            <p:nvPr/>
          </p:nvSpPr>
          <p:spPr bwMode="auto">
            <a:xfrm rot="5400000">
              <a:off x="3885481" y="411113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73" name="Oval 2372"/>
            <p:cNvSpPr>
              <a:spLocks noChangeAspect="1"/>
            </p:cNvSpPr>
            <p:nvPr/>
          </p:nvSpPr>
          <p:spPr bwMode="auto">
            <a:xfrm rot="5400000">
              <a:off x="4267976" y="416312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74" name="Oval 2373"/>
            <p:cNvSpPr>
              <a:spLocks noChangeAspect="1"/>
            </p:cNvSpPr>
            <p:nvPr/>
          </p:nvSpPr>
          <p:spPr bwMode="auto">
            <a:xfrm rot="5400000">
              <a:off x="4266481" y="410656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75" name="Oval 2374"/>
            <p:cNvSpPr>
              <a:spLocks noChangeAspect="1"/>
            </p:cNvSpPr>
            <p:nvPr/>
          </p:nvSpPr>
          <p:spPr bwMode="auto">
            <a:xfrm rot="5400000">
              <a:off x="4644404" y="415854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76" name="Oval 2375"/>
            <p:cNvSpPr>
              <a:spLocks noChangeAspect="1"/>
            </p:cNvSpPr>
            <p:nvPr/>
          </p:nvSpPr>
          <p:spPr bwMode="auto">
            <a:xfrm rot="5400000">
              <a:off x="4642909" y="410198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77" name="TextBox 2376"/>
            <p:cNvSpPr txBox="1"/>
            <p:nvPr/>
          </p:nvSpPr>
          <p:spPr>
            <a:xfrm>
              <a:off x="2590800" y="3842447"/>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378" name="TextBox 2377"/>
            <p:cNvSpPr txBox="1"/>
            <p:nvPr/>
          </p:nvSpPr>
          <p:spPr>
            <a:xfrm>
              <a:off x="3008275" y="3843461"/>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379" name="TextBox 2378"/>
            <p:cNvSpPr txBox="1"/>
            <p:nvPr/>
          </p:nvSpPr>
          <p:spPr>
            <a:xfrm>
              <a:off x="3357507" y="3844040"/>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380" name="TextBox 2379"/>
            <p:cNvSpPr txBox="1"/>
            <p:nvPr/>
          </p:nvSpPr>
          <p:spPr>
            <a:xfrm>
              <a:off x="3774982" y="3845054"/>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381" name="TextBox 2380"/>
            <p:cNvSpPr txBox="1"/>
            <p:nvPr/>
          </p:nvSpPr>
          <p:spPr>
            <a:xfrm>
              <a:off x="4113327" y="3845633"/>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382" name="TextBox 2381"/>
            <p:cNvSpPr txBox="1"/>
            <p:nvPr/>
          </p:nvSpPr>
          <p:spPr>
            <a:xfrm>
              <a:off x="4530802" y="3846647"/>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383" name="Oval 2382"/>
            <p:cNvSpPr>
              <a:spLocks noChangeAspect="1"/>
            </p:cNvSpPr>
            <p:nvPr/>
          </p:nvSpPr>
          <p:spPr bwMode="auto">
            <a:xfrm>
              <a:off x="3055756" y="4266233"/>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84" name="Oval 2383"/>
            <p:cNvSpPr>
              <a:spLocks noChangeAspect="1"/>
            </p:cNvSpPr>
            <p:nvPr/>
          </p:nvSpPr>
          <p:spPr bwMode="auto">
            <a:xfrm>
              <a:off x="2671811" y="4268012"/>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85" name="Oval 2384"/>
            <p:cNvSpPr>
              <a:spLocks noChangeAspect="1"/>
            </p:cNvSpPr>
            <p:nvPr/>
          </p:nvSpPr>
          <p:spPr bwMode="auto">
            <a:xfrm>
              <a:off x="3116821" y="4529092"/>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86" name="Oval 2385"/>
            <p:cNvSpPr>
              <a:spLocks noChangeAspect="1"/>
            </p:cNvSpPr>
            <p:nvPr/>
          </p:nvSpPr>
          <p:spPr bwMode="auto">
            <a:xfrm>
              <a:off x="2956746" y="434359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87" name="Oval 2386"/>
            <p:cNvSpPr>
              <a:spLocks noChangeAspect="1"/>
            </p:cNvSpPr>
            <p:nvPr/>
          </p:nvSpPr>
          <p:spPr bwMode="auto">
            <a:xfrm>
              <a:off x="2900186" y="434509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88" name="Oval 2387"/>
            <p:cNvSpPr>
              <a:spLocks noChangeAspect="1"/>
            </p:cNvSpPr>
            <p:nvPr/>
          </p:nvSpPr>
          <p:spPr bwMode="auto">
            <a:xfrm>
              <a:off x="3822463" y="426782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89" name="Oval 2388"/>
            <p:cNvSpPr>
              <a:spLocks noChangeAspect="1"/>
            </p:cNvSpPr>
            <p:nvPr/>
          </p:nvSpPr>
          <p:spPr bwMode="auto">
            <a:xfrm>
              <a:off x="3438518" y="4269605"/>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90" name="Oval 2389"/>
            <p:cNvSpPr>
              <a:spLocks noChangeAspect="1"/>
            </p:cNvSpPr>
            <p:nvPr/>
          </p:nvSpPr>
          <p:spPr bwMode="auto">
            <a:xfrm>
              <a:off x="4578283" y="426941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91" name="Oval 2390"/>
            <p:cNvSpPr>
              <a:spLocks noChangeAspect="1"/>
            </p:cNvSpPr>
            <p:nvPr/>
          </p:nvSpPr>
          <p:spPr bwMode="auto">
            <a:xfrm>
              <a:off x="4194338" y="4271198"/>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392" name="Oval 2391"/>
            <p:cNvSpPr>
              <a:spLocks noChangeAspect="1"/>
            </p:cNvSpPr>
            <p:nvPr/>
          </p:nvSpPr>
          <p:spPr bwMode="auto">
            <a:xfrm>
              <a:off x="3344613" y="434453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94" name="Oval 2393"/>
            <p:cNvSpPr>
              <a:spLocks noChangeAspect="1"/>
            </p:cNvSpPr>
            <p:nvPr/>
          </p:nvSpPr>
          <p:spPr bwMode="auto">
            <a:xfrm>
              <a:off x="3732480" y="434090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95" name="Oval 2394"/>
            <p:cNvSpPr>
              <a:spLocks noChangeAspect="1"/>
            </p:cNvSpPr>
            <p:nvPr/>
          </p:nvSpPr>
          <p:spPr bwMode="auto">
            <a:xfrm>
              <a:off x="3675920" y="434240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96" name="Oval 2395"/>
            <p:cNvSpPr>
              <a:spLocks noChangeAspect="1"/>
            </p:cNvSpPr>
            <p:nvPr/>
          </p:nvSpPr>
          <p:spPr bwMode="auto">
            <a:xfrm>
              <a:off x="4111203" y="434185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97" name="Oval 2396"/>
            <p:cNvSpPr>
              <a:spLocks noChangeAspect="1"/>
            </p:cNvSpPr>
            <p:nvPr/>
          </p:nvSpPr>
          <p:spPr bwMode="auto">
            <a:xfrm>
              <a:off x="4054643" y="434334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98" name="Oval 2397"/>
            <p:cNvSpPr>
              <a:spLocks noChangeAspect="1"/>
            </p:cNvSpPr>
            <p:nvPr/>
          </p:nvSpPr>
          <p:spPr bwMode="auto">
            <a:xfrm>
              <a:off x="4485354" y="434279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99" name="Oval 2398"/>
            <p:cNvSpPr>
              <a:spLocks noChangeAspect="1"/>
            </p:cNvSpPr>
            <p:nvPr/>
          </p:nvSpPr>
          <p:spPr bwMode="auto">
            <a:xfrm>
              <a:off x="4428794" y="434429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0" name="Oval 2399"/>
            <p:cNvSpPr>
              <a:spLocks noChangeAspect="1"/>
            </p:cNvSpPr>
            <p:nvPr/>
          </p:nvSpPr>
          <p:spPr bwMode="auto">
            <a:xfrm rot="5400000">
              <a:off x="2750226" y="454570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1" name="Oval 2400"/>
            <p:cNvSpPr>
              <a:spLocks noChangeAspect="1"/>
            </p:cNvSpPr>
            <p:nvPr/>
          </p:nvSpPr>
          <p:spPr bwMode="auto">
            <a:xfrm rot="5400000">
              <a:off x="2748731" y="448914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2" name="Oval 2401"/>
            <p:cNvSpPr>
              <a:spLocks noChangeAspect="1"/>
            </p:cNvSpPr>
            <p:nvPr/>
          </p:nvSpPr>
          <p:spPr bwMode="auto">
            <a:xfrm rot="5400000">
              <a:off x="3126654" y="454570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3" name="Oval 2402"/>
            <p:cNvSpPr>
              <a:spLocks noChangeAspect="1"/>
            </p:cNvSpPr>
            <p:nvPr/>
          </p:nvSpPr>
          <p:spPr bwMode="auto">
            <a:xfrm rot="5400000">
              <a:off x="3125159" y="448914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4" name="Oval 2403"/>
            <p:cNvSpPr>
              <a:spLocks noChangeAspect="1"/>
            </p:cNvSpPr>
            <p:nvPr/>
          </p:nvSpPr>
          <p:spPr bwMode="auto">
            <a:xfrm rot="5400000">
              <a:off x="3507654" y="454570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5" name="Oval 2404"/>
            <p:cNvSpPr>
              <a:spLocks noChangeAspect="1"/>
            </p:cNvSpPr>
            <p:nvPr/>
          </p:nvSpPr>
          <p:spPr bwMode="auto">
            <a:xfrm rot="5400000">
              <a:off x="3506159" y="448914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6" name="Oval 2405"/>
            <p:cNvSpPr>
              <a:spLocks noChangeAspect="1"/>
            </p:cNvSpPr>
            <p:nvPr/>
          </p:nvSpPr>
          <p:spPr bwMode="auto">
            <a:xfrm rot="5400000">
              <a:off x="3884082" y="454113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7" name="Oval 2406"/>
            <p:cNvSpPr>
              <a:spLocks noChangeAspect="1"/>
            </p:cNvSpPr>
            <p:nvPr/>
          </p:nvSpPr>
          <p:spPr bwMode="auto">
            <a:xfrm rot="5400000">
              <a:off x="3882587" y="448457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8" name="Oval 2407"/>
            <p:cNvSpPr>
              <a:spLocks noChangeAspect="1"/>
            </p:cNvSpPr>
            <p:nvPr/>
          </p:nvSpPr>
          <p:spPr bwMode="auto">
            <a:xfrm rot="5400000">
              <a:off x="4265082" y="453656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9" name="Oval 2408"/>
            <p:cNvSpPr>
              <a:spLocks noChangeAspect="1"/>
            </p:cNvSpPr>
            <p:nvPr/>
          </p:nvSpPr>
          <p:spPr bwMode="auto">
            <a:xfrm rot="5400000">
              <a:off x="4263587" y="448000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10" name="Oval 2409"/>
            <p:cNvSpPr>
              <a:spLocks noChangeAspect="1"/>
            </p:cNvSpPr>
            <p:nvPr/>
          </p:nvSpPr>
          <p:spPr bwMode="auto">
            <a:xfrm rot="5400000">
              <a:off x="4641510" y="453199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11" name="Oval 2410"/>
            <p:cNvSpPr>
              <a:spLocks noChangeAspect="1"/>
            </p:cNvSpPr>
            <p:nvPr/>
          </p:nvSpPr>
          <p:spPr bwMode="auto">
            <a:xfrm rot="5400000">
              <a:off x="4640015" y="447543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12" name="TextBox 2411"/>
            <p:cNvSpPr txBox="1"/>
            <p:nvPr/>
          </p:nvSpPr>
          <p:spPr>
            <a:xfrm>
              <a:off x="2628870" y="4215890"/>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413" name="TextBox 2412"/>
            <p:cNvSpPr txBox="1"/>
            <p:nvPr/>
          </p:nvSpPr>
          <p:spPr>
            <a:xfrm>
              <a:off x="2967596" y="4216904"/>
              <a:ext cx="375424" cy="261610"/>
            </a:xfrm>
            <a:prstGeom prst="rect">
              <a:avLst/>
            </a:prstGeom>
            <a:noFill/>
          </p:spPr>
          <p:txBody>
            <a:bodyPr wrap="none" rtlCol="0">
              <a:spAutoFit/>
            </a:bodyPr>
            <a:lstStyle/>
            <a:p>
              <a:r>
                <a:rPr lang="en-US" sz="1100" b="1" smtClean="0">
                  <a:solidFill>
                    <a:srgbClr val="C00000"/>
                  </a:solidFill>
                  <a:latin typeface="Calibri" pitchFamily="34" charset="0"/>
                </a:rPr>
                <a:t>Mg</a:t>
              </a:r>
              <a:endParaRPr lang="en-US" sz="1100" b="1">
                <a:solidFill>
                  <a:srgbClr val="C00000"/>
                </a:solidFill>
                <a:latin typeface="Calibri" pitchFamily="34" charset="0"/>
              </a:endParaRPr>
            </a:p>
          </p:txBody>
        </p:sp>
        <p:sp>
          <p:nvSpPr>
            <p:cNvPr id="2414" name="TextBox 2413"/>
            <p:cNvSpPr txBox="1"/>
            <p:nvPr/>
          </p:nvSpPr>
          <p:spPr>
            <a:xfrm>
              <a:off x="3395577" y="4217483"/>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415" name="TextBox 2414"/>
            <p:cNvSpPr txBox="1"/>
            <p:nvPr/>
          </p:nvSpPr>
          <p:spPr>
            <a:xfrm>
              <a:off x="3734303" y="4218497"/>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416" name="TextBox 2415"/>
            <p:cNvSpPr txBox="1"/>
            <p:nvPr/>
          </p:nvSpPr>
          <p:spPr>
            <a:xfrm>
              <a:off x="4151397" y="4219076"/>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417" name="TextBox 2416"/>
            <p:cNvSpPr txBox="1"/>
            <p:nvPr/>
          </p:nvSpPr>
          <p:spPr>
            <a:xfrm>
              <a:off x="4490123" y="4220090"/>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419" name="Oval 2418"/>
            <p:cNvSpPr>
              <a:spLocks noChangeAspect="1"/>
            </p:cNvSpPr>
            <p:nvPr/>
          </p:nvSpPr>
          <p:spPr bwMode="auto">
            <a:xfrm>
              <a:off x="3058650" y="4654283"/>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20" name="Oval 2419"/>
            <p:cNvSpPr>
              <a:spLocks noChangeAspect="1"/>
            </p:cNvSpPr>
            <p:nvPr/>
          </p:nvSpPr>
          <p:spPr bwMode="auto">
            <a:xfrm>
              <a:off x="2674705" y="4656062"/>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21" name="Oval 2420"/>
            <p:cNvSpPr>
              <a:spLocks noChangeAspect="1"/>
            </p:cNvSpPr>
            <p:nvPr/>
          </p:nvSpPr>
          <p:spPr bwMode="auto">
            <a:xfrm>
              <a:off x="3119715" y="4917142"/>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22" name="Oval 2421"/>
            <p:cNvSpPr>
              <a:spLocks noChangeAspect="1"/>
            </p:cNvSpPr>
            <p:nvPr/>
          </p:nvSpPr>
          <p:spPr bwMode="auto">
            <a:xfrm>
              <a:off x="2959640" y="473164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23" name="Oval 2422"/>
            <p:cNvSpPr>
              <a:spLocks noChangeAspect="1"/>
            </p:cNvSpPr>
            <p:nvPr/>
          </p:nvSpPr>
          <p:spPr bwMode="auto">
            <a:xfrm>
              <a:off x="2903080" y="473314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24" name="Oval 2423"/>
            <p:cNvSpPr>
              <a:spLocks noChangeAspect="1"/>
            </p:cNvSpPr>
            <p:nvPr/>
          </p:nvSpPr>
          <p:spPr bwMode="auto">
            <a:xfrm>
              <a:off x="3825357" y="465587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25" name="Oval 2424"/>
            <p:cNvSpPr>
              <a:spLocks noChangeAspect="1"/>
            </p:cNvSpPr>
            <p:nvPr/>
          </p:nvSpPr>
          <p:spPr bwMode="auto">
            <a:xfrm>
              <a:off x="3441412" y="4657655"/>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26" name="Oval 2425"/>
            <p:cNvSpPr>
              <a:spLocks noChangeAspect="1"/>
            </p:cNvSpPr>
            <p:nvPr/>
          </p:nvSpPr>
          <p:spPr bwMode="auto">
            <a:xfrm>
              <a:off x="4581177" y="465746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27" name="Oval 2426"/>
            <p:cNvSpPr>
              <a:spLocks noChangeAspect="1"/>
            </p:cNvSpPr>
            <p:nvPr/>
          </p:nvSpPr>
          <p:spPr bwMode="auto">
            <a:xfrm>
              <a:off x="4197232" y="4659248"/>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28" name="Oval 2427"/>
            <p:cNvSpPr>
              <a:spLocks noChangeAspect="1"/>
            </p:cNvSpPr>
            <p:nvPr/>
          </p:nvSpPr>
          <p:spPr bwMode="auto">
            <a:xfrm>
              <a:off x="3347507" y="473258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29" name="Oval 2428"/>
            <p:cNvSpPr>
              <a:spLocks noChangeAspect="1"/>
            </p:cNvSpPr>
            <p:nvPr/>
          </p:nvSpPr>
          <p:spPr bwMode="auto">
            <a:xfrm>
              <a:off x="3290947" y="473408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0" name="Oval 2429"/>
            <p:cNvSpPr>
              <a:spLocks noChangeAspect="1"/>
            </p:cNvSpPr>
            <p:nvPr/>
          </p:nvSpPr>
          <p:spPr bwMode="auto">
            <a:xfrm>
              <a:off x="3735374" y="472895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1" name="Oval 2430"/>
            <p:cNvSpPr>
              <a:spLocks noChangeAspect="1"/>
            </p:cNvSpPr>
            <p:nvPr/>
          </p:nvSpPr>
          <p:spPr bwMode="auto">
            <a:xfrm>
              <a:off x="3678814" y="473045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2" name="Oval 2431"/>
            <p:cNvSpPr>
              <a:spLocks noChangeAspect="1"/>
            </p:cNvSpPr>
            <p:nvPr/>
          </p:nvSpPr>
          <p:spPr bwMode="auto">
            <a:xfrm>
              <a:off x="4114097" y="472990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3" name="Oval 2432"/>
            <p:cNvSpPr>
              <a:spLocks noChangeAspect="1"/>
            </p:cNvSpPr>
            <p:nvPr/>
          </p:nvSpPr>
          <p:spPr bwMode="auto">
            <a:xfrm>
              <a:off x="4057537" y="473139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4" name="Oval 2433"/>
            <p:cNvSpPr>
              <a:spLocks noChangeAspect="1"/>
            </p:cNvSpPr>
            <p:nvPr/>
          </p:nvSpPr>
          <p:spPr bwMode="auto">
            <a:xfrm>
              <a:off x="4488248" y="473084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5" name="Oval 2434"/>
            <p:cNvSpPr>
              <a:spLocks noChangeAspect="1"/>
            </p:cNvSpPr>
            <p:nvPr/>
          </p:nvSpPr>
          <p:spPr bwMode="auto">
            <a:xfrm>
              <a:off x="4431688" y="473234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6" name="Oval 2435"/>
            <p:cNvSpPr>
              <a:spLocks noChangeAspect="1"/>
            </p:cNvSpPr>
            <p:nvPr/>
          </p:nvSpPr>
          <p:spPr bwMode="auto">
            <a:xfrm rot="5400000">
              <a:off x="2753120" y="493375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7" name="Oval 2436"/>
            <p:cNvSpPr>
              <a:spLocks noChangeAspect="1"/>
            </p:cNvSpPr>
            <p:nvPr/>
          </p:nvSpPr>
          <p:spPr bwMode="auto">
            <a:xfrm rot="5400000">
              <a:off x="2751625" y="487719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8" name="Oval 2437"/>
            <p:cNvSpPr>
              <a:spLocks noChangeAspect="1"/>
            </p:cNvSpPr>
            <p:nvPr/>
          </p:nvSpPr>
          <p:spPr bwMode="auto">
            <a:xfrm rot="5400000">
              <a:off x="3129548" y="493375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9" name="Oval 2438"/>
            <p:cNvSpPr>
              <a:spLocks noChangeAspect="1"/>
            </p:cNvSpPr>
            <p:nvPr/>
          </p:nvSpPr>
          <p:spPr bwMode="auto">
            <a:xfrm rot="5400000">
              <a:off x="3128053" y="487719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0" name="Oval 2439"/>
            <p:cNvSpPr>
              <a:spLocks noChangeAspect="1"/>
            </p:cNvSpPr>
            <p:nvPr/>
          </p:nvSpPr>
          <p:spPr bwMode="auto">
            <a:xfrm rot="5400000">
              <a:off x="3510548" y="493375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1" name="Oval 2440"/>
            <p:cNvSpPr>
              <a:spLocks noChangeAspect="1"/>
            </p:cNvSpPr>
            <p:nvPr/>
          </p:nvSpPr>
          <p:spPr bwMode="auto">
            <a:xfrm rot="5400000">
              <a:off x="3509053" y="487719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2" name="Oval 2441"/>
            <p:cNvSpPr>
              <a:spLocks noChangeAspect="1"/>
            </p:cNvSpPr>
            <p:nvPr/>
          </p:nvSpPr>
          <p:spPr bwMode="auto">
            <a:xfrm rot="5400000">
              <a:off x="3886976" y="492918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3" name="Oval 2442"/>
            <p:cNvSpPr>
              <a:spLocks noChangeAspect="1"/>
            </p:cNvSpPr>
            <p:nvPr/>
          </p:nvSpPr>
          <p:spPr bwMode="auto">
            <a:xfrm rot="5400000">
              <a:off x="3885481" y="487262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4" name="Oval 2443"/>
            <p:cNvSpPr>
              <a:spLocks noChangeAspect="1"/>
            </p:cNvSpPr>
            <p:nvPr/>
          </p:nvSpPr>
          <p:spPr bwMode="auto">
            <a:xfrm rot="5400000">
              <a:off x="4267976" y="492461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5" name="Oval 2444"/>
            <p:cNvSpPr>
              <a:spLocks noChangeAspect="1"/>
            </p:cNvSpPr>
            <p:nvPr/>
          </p:nvSpPr>
          <p:spPr bwMode="auto">
            <a:xfrm rot="5400000">
              <a:off x="4266481" y="486805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6" name="Oval 2445"/>
            <p:cNvSpPr>
              <a:spLocks noChangeAspect="1"/>
            </p:cNvSpPr>
            <p:nvPr/>
          </p:nvSpPr>
          <p:spPr bwMode="auto">
            <a:xfrm rot="5400000">
              <a:off x="4644404" y="492004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7" name="Oval 2446"/>
            <p:cNvSpPr>
              <a:spLocks noChangeAspect="1"/>
            </p:cNvSpPr>
            <p:nvPr/>
          </p:nvSpPr>
          <p:spPr bwMode="auto">
            <a:xfrm rot="5400000">
              <a:off x="4642909" y="486348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8" name="TextBox 2447"/>
            <p:cNvSpPr txBox="1"/>
            <p:nvPr/>
          </p:nvSpPr>
          <p:spPr>
            <a:xfrm>
              <a:off x="2590800" y="4603940"/>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449" name="TextBox 2448"/>
            <p:cNvSpPr txBox="1"/>
            <p:nvPr/>
          </p:nvSpPr>
          <p:spPr>
            <a:xfrm>
              <a:off x="3008275" y="4604954"/>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450" name="TextBox 2449"/>
            <p:cNvSpPr txBox="1"/>
            <p:nvPr/>
          </p:nvSpPr>
          <p:spPr>
            <a:xfrm>
              <a:off x="3357507" y="4605533"/>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451" name="TextBox 2450"/>
            <p:cNvSpPr txBox="1"/>
            <p:nvPr/>
          </p:nvSpPr>
          <p:spPr>
            <a:xfrm>
              <a:off x="3774982" y="4606547"/>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452" name="TextBox 2451"/>
            <p:cNvSpPr txBox="1"/>
            <p:nvPr/>
          </p:nvSpPr>
          <p:spPr>
            <a:xfrm>
              <a:off x="4113327" y="4607126"/>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453" name="TextBox 2452"/>
            <p:cNvSpPr txBox="1"/>
            <p:nvPr/>
          </p:nvSpPr>
          <p:spPr>
            <a:xfrm>
              <a:off x="4530802" y="4608140"/>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454" name="Oval 2453"/>
            <p:cNvSpPr>
              <a:spLocks noChangeAspect="1"/>
            </p:cNvSpPr>
            <p:nvPr/>
          </p:nvSpPr>
          <p:spPr bwMode="auto">
            <a:xfrm>
              <a:off x="3055756" y="502772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55" name="Oval 2454"/>
            <p:cNvSpPr>
              <a:spLocks noChangeAspect="1"/>
            </p:cNvSpPr>
            <p:nvPr/>
          </p:nvSpPr>
          <p:spPr bwMode="auto">
            <a:xfrm>
              <a:off x="2671811" y="5029505"/>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56" name="Oval 2455"/>
            <p:cNvSpPr>
              <a:spLocks noChangeAspect="1"/>
            </p:cNvSpPr>
            <p:nvPr/>
          </p:nvSpPr>
          <p:spPr bwMode="auto">
            <a:xfrm>
              <a:off x="3116821" y="5290585"/>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57" name="Oval 2456"/>
            <p:cNvSpPr>
              <a:spLocks noChangeAspect="1"/>
            </p:cNvSpPr>
            <p:nvPr/>
          </p:nvSpPr>
          <p:spPr bwMode="auto">
            <a:xfrm>
              <a:off x="2956746" y="510508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58" name="Oval 2457"/>
            <p:cNvSpPr>
              <a:spLocks noChangeAspect="1"/>
            </p:cNvSpPr>
            <p:nvPr/>
          </p:nvSpPr>
          <p:spPr bwMode="auto">
            <a:xfrm>
              <a:off x="2900186" y="510658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59" name="Oval 2458"/>
            <p:cNvSpPr>
              <a:spLocks noChangeAspect="1"/>
            </p:cNvSpPr>
            <p:nvPr/>
          </p:nvSpPr>
          <p:spPr bwMode="auto">
            <a:xfrm>
              <a:off x="3822463" y="502931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60" name="Oval 2459"/>
            <p:cNvSpPr>
              <a:spLocks noChangeAspect="1"/>
            </p:cNvSpPr>
            <p:nvPr/>
          </p:nvSpPr>
          <p:spPr bwMode="auto">
            <a:xfrm>
              <a:off x="3438518" y="5031098"/>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61" name="Oval 2460"/>
            <p:cNvSpPr>
              <a:spLocks noChangeAspect="1"/>
            </p:cNvSpPr>
            <p:nvPr/>
          </p:nvSpPr>
          <p:spPr bwMode="auto">
            <a:xfrm>
              <a:off x="4578283" y="5030912"/>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62" name="Oval 2461"/>
            <p:cNvSpPr>
              <a:spLocks noChangeAspect="1"/>
            </p:cNvSpPr>
            <p:nvPr/>
          </p:nvSpPr>
          <p:spPr bwMode="auto">
            <a:xfrm>
              <a:off x="4194338" y="5032691"/>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63" name="Oval 2462"/>
            <p:cNvSpPr>
              <a:spLocks noChangeAspect="1"/>
            </p:cNvSpPr>
            <p:nvPr/>
          </p:nvSpPr>
          <p:spPr bwMode="auto">
            <a:xfrm>
              <a:off x="3344613" y="510603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64" name="Oval 2463"/>
            <p:cNvSpPr>
              <a:spLocks noChangeAspect="1"/>
            </p:cNvSpPr>
            <p:nvPr/>
          </p:nvSpPr>
          <p:spPr bwMode="auto">
            <a:xfrm>
              <a:off x="3288053" y="510752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65" name="Oval 2464"/>
            <p:cNvSpPr>
              <a:spLocks noChangeAspect="1"/>
            </p:cNvSpPr>
            <p:nvPr/>
          </p:nvSpPr>
          <p:spPr bwMode="auto">
            <a:xfrm>
              <a:off x="3732480" y="510240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66" name="Oval 2465"/>
            <p:cNvSpPr>
              <a:spLocks noChangeAspect="1"/>
            </p:cNvSpPr>
            <p:nvPr/>
          </p:nvSpPr>
          <p:spPr bwMode="auto">
            <a:xfrm>
              <a:off x="3675920" y="510389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67" name="Oval 2466"/>
            <p:cNvSpPr>
              <a:spLocks noChangeAspect="1"/>
            </p:cNvSpPr>
            <p:nvPr/>
          </p:nvSpPr>
          <p:spPr bwMode="auto">
            <a:xfrm>
              <a:off x="4111203" y="510334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69" name="Oval 2468"/>
            <p:cNvSpPr>
              <a:spLocks noChangeAspect="1"/>
            </p:cNvSpPr>
            <p:nvPr/>
          </p:nvSpPr>
          <p:spPr bwMode="auto">
            <a:xfrm>
              <a:off x="4485354" y="510428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0" name="Oval 2469"/>
            <p:cNvSpPr>
              <a:spLocks noChangeAspect="1"/>
            </p:cNvSpPr>
            <p:nvPr/>
          </p:nvSpPr>
          <p:spPr bwMode="auto">
            <a:xfrm>
              <a:off x="4428794" y="510578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1" name="Oval 2470"/>
            <p:cNvSpPr>
              <a:spLocks noChangeAspect="1"/>
            </p:cNvSpPr>
            <p:nvPr/>
          </p:nvSpPr>
          <p:spPr bwMode="auto">
            <a:xfrm rot="5400000">
              <a:off x="2750226" y="530720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2" name="Oval 2471"/>
            <p:cNvSpPr>
              <a:spLocks noChangeAspect="1"/>
            </p:cNvSpPr>
            <p:nvPr/>
          </p:nvSpPr>
          <p:spPr bwMode="auto">
            <a:xfrm rot="5400000">
              <a:off x="2748731" y="525064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3" name="Oval 2472"/>
            <p:cNvSpPr>
              <a:spLocks noChangeAspect="1"/>
            </p:cNvSpPr>
            <p:nvPr/>
          </p:nvSpPr>
          <p:spPr bwMode="auto">
            <a:xfrm rot="5400000">
              <a:off x="3126654" y="530720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4" name="Oval 2473"/>
            <p:cNvSpPr>
              <a:spLocks noChangeAspect="1"/>
            </p:cNvSpPr>
            <p:nvPr/>
          </p:nvSpPr>
          <p:spPr bwMode="auto">
            <a:xfrm rot="5400000">
              <a:off x="3125159" y="525064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5" name="Oval 2474"/>
            <p:cNvSpPr>
              <a:spLocks noChangeAspect="1"/>
            </p:cNvSpPr>
            <p:nvPr/>
          </p:nvSpPr>
          <p:spPr bwMode="auto">
            <a:xfrm rot="5400000">
              <a:off x="3507654" y="530720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6" name="Oval 2475"/>
            <p:cNvSpPr>
              <a:spLocks noChangeAspect="1"/>
            </p:cNvSpPr>
            <p:nvPr/>
          </p:nvSpPr>
          <p:spPr bwMode="auto">
            <a:xfrm rot="5400000">
              <a:off x="3506159" y="525064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7" name="Oval 2476"/>
            <p:cNvSpPr>
              <a:spLocks noChangeAspect="1"/>
            </p:cNvSpPr>
            <p:nvPr/>
          </p:nvSpPr>
          <p:spPr bwMode="auto">
            <a:xfrm rot="5400000">
              <a:off x="3884082" y="530262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8" name="Oval 2477"/>
            <p:cNvSpPr>
              <a:spLocks noChangeAspect="1"/>
            </p:cNvSpPr>
            <p:nvPr/>
          </p:nvSpPr>
          <p:spPr bwMode="auto">
            <a:xfrm rot="5400000">
              <a:off x="3882587" y="524606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9" name="Oval 2478"/>
            <p:cNvSpPr>
              <a:spLocks noChangeAspect="1"/>
            </p:cNvSpPr>
            <p:nvPr/>
          </p:nvSpPr>
          <p:spPr bwMode="auto">
            <a:xfrm rot="5400000">
              <a:off x="4265082" y="529805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80" name="Oval 2479"/>
            <p:cNvSpPr>
              <a:spLocks noChangeAspect="1"/>
            </p:cNvSpPr>
            <p:nvPr/>
          </p:nvSpPr>
          <p:spPr bwMode="auto">
            <a:xfrm rot="5400000">
              <a:off x="4263587" y="524149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81" name="Oval 2480"/>
            <p:cNvSpPr>
              <a:spLocks noChangeAspect="1"/>
            </p:cNvSpPr>
            <p:nvPr/>
          </p:nvSpPr>
          <p:spPr bwMode="auto">
            <a:xfrm rot="5400000">
              <a:off x="4641510" y="529348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82" name="Oval 2481"/>
            <p:cNvSpPr>
              <a:spLocks noChangeAspect="1"/>
            </p:cNvSpPr>
            <p:nvPr/>
          </p:nvSpPr>
          <p:spPr bwMode="auto">
            <a:xfrm rot="5400000">
              <a:off x="4640015" y="523692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83" name="TextBox 2482"/>
            <p:cNvSpPr txBox="1"/>
            <p:nvPr/>
          </p:nvSpPr>
          <p:spPr>
            <a:xfrm>
              <a:off x="2628870" y="4977383"/>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484" name="TextBox 2483"/>
            <p:cNvSpPr txBox="1"/>
            <p:nvPr/>
          </p:nvSpPr>
          <p:spPr>
            <a:xfrm>
              <a:off x="2967596" y="4978397"/>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485" name="TextBox 2484"/>
            <p:cNvSpPr txBox="1"/>
            <p:nvPr/>
          </p:nvSpPr>
          <p:spPr>
            <a:xfrm>
              <a:off x="3395577" y="4978976"/>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486" name="TextBox 2485"/>
            <p:cNvSpPr txBox="1"/>
            <p:nvPr/>
          </p:nvSpPr>
          <p:spPr>
            <a:xfrm>
              <a:off x="3734303" y="4979990"/>
              <a:ext cx="375424" cy="261610"/>
            </a:xfrm>
            <a:prstGeom prst="rect">
              <a:avLst/>
            </a:prstGeom>
            <a:noFill/>
          </p:spPr>
          <p:txBody>
            <a:bodyPr wrap="none" rtlCol="0">
              <a:spAutoFit/>
            </a:bodyPr>
            <a:lstStyle/>
            <a:p>
              <a:r>
                <a:rPr lang="en-US" sz="1100" b="1" smtClean="0">
                  <a:solidFill>
                    <a:srgbClr val="C00000"/>
                  </a:solidFill>
                  <a:latin typeface="Calibri" pitchFamily="34" charset="0"/>
                </a:rPr>
                <a:t>Mg</a:t>
              </a:r>
              <a:endParaRPr lang="en-US" sz="1100" b="1">
                <a:solidFill>
                  <a:srgbClr val="C00000"/>
                </a:solidFill>
                <a:latin typeface="Calibri" pitchFamily="34" charset="0"/>
              </a:endParaRPr>
            </a:p>
          </p:txBody>
        </p:sp>
        <p:sp>
          <p:nvSpPr>
            <p:cNvPr id="2487" name="TextBox 2486"/>
            <p:cNvSpPr txBox="1"/>
            <p:nvPr/>
          </p:nvSpPr>
          <p:spPr>
            <a:xfrm>
              <a:off x="4151397" y="4980569"/>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488" name="TextBox 2487"/>
            <p:cNvSpPr txBox="1"/>
            <p:nvPr/>
          </p:nvSpPr>
          <p:spPr>
            <a:xfrm>
              <a:off x="4490123" y="4981583"/>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489" name="Oval 2488"/>
            <p:cNvSpPr>
              <a:spLocks noChangeAspect="1"/>
            </p:cNvSpPr>
            <p:nvPr/>
          </p:nvSpPr>
          <p:spPr bwMode="auto">
            <a:xfrm>
              <a:off x="3058650" y="5415776"/>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90" name="Oval 2489"/>
            <p:cNvSpPr>
              <a:spLocks noChangeAspect="1"/>
            </p:cNvSpPr>
            <p:nvPr/>
          </p:nvSpPr>
          <p:spPr bwMode="auto">
            <a:xfrm>
              <a:off x="2674705" y="5417555"/>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91" name="Oval 2490"/>
            <p:cNvSpPr>
              <a:spLocks noChangeAspect="1"/>
            </p:cNvSpPr>
            <p:nvPr/>
          </p:nvSpPr>
          <p:spPr bwMode="auto">
            <a:xfrm>
              <a:off x="3119715" y="5678635"/>
              <a:ext cx="45720" cy="45720"/>
            </a:xfrm>
            <a:prstGeom prst="ellipse">
              <a:avLst/>
            </a:prstGeom>
            <a:noFill/>
            <a:ln w="63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92" name="Oval 2491"/>
            <p:cNvSpPr>
              <a:spLocks noChangeAspect="1"/>
            </p:cNvSpPr>
            <p:nvPr/>
          </p:nvSpPr>
          <p:spPr bwMode="auto">
            <a:xfrm>
              <a:off x="2959640" y="549313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93" name="Oval 2492"/>
            <p:cNvSpPr>
              <a:spLocks noChangeAspect="1"/>
            </p:cNvSpPr>
            <p:nvPr/>
          </p:nvSpPr>
          <p:spPr bwMode="auto">
            <a:xfrm>
              <a:off x="2903080" y="549463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94" name="Oval 2493"/>
            <p:cNvSpPr>
              <a:spLocks noChangeAspect="1"/>
            </p:cNvSpPr>
            <p:nvPr/>
          </p:nvSpPr>
          <p:spPr bwMode="auto">
            <a:xfrm>
              <a:off x="3825357" y="541736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95" name="Oval 2494"/>
            <p:cNvSpPr>
              <a:spLocks noChangeAspect="1"/>
            </p:cNvSpPr>
            <p:nvPr/>
          </p:nvSpPr>
          <p:spPr bwMode="auto">
            <a:xfrm>
              <a:off x="3441412" y="5419148"/>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96" name="Oval 2495"/>
            <p:cNvSpPr>
              <a:spLocks noChangeAspect="1"/>
            </p:cNvSpPr>
            <p:nvPr/>
          </p:nvSpPr>
          <p:spPr bwMode="auto">
            <a:xfrm>
              <a:off x="4581177" y="5418962"/>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97" name="Oval 2496"/>
            <p:cNvSpPr>
              <a:spLocks noChangeAspect="1"/>
            </p:cNvSpPr>
            <p:nvPr/>
          </p:nvSpPr>
          <p:spPr bwMode="auto">
            <a:xfrm>
              <a:off x="4197232" y="5420741"/>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498" name="Oval 2497"/>
            <p:cNvSpPr>
              <a:spLocks noChangeAspect="1"/>
            </p:cNvSpPr>
            <p:nvPr/>
          </p:nvSpPr>
          <p:spPr bwMode="auto">
            <a:xfrm>
              <a:off x="3347507" y="549408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99" name="Oval 2498"/>
            <p:cNvSpPr>
              <a:spLocks noChangeAspect="1"/>
            </p:cNvSpPr>
            <p:nvPr/>
          </p:nvSpPr>
          <p:spPr bwMode="auto">
            <a:xfrm>
              <a:off x="3290947" y="549557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0" name="Oval 2499"/>
            <p:cNvSpPr>
              <a:spLocks noChangeAspect="1"/>
            </p:cNvSpPr>
            <p:nvPr/>
          </p:nvSpPr>
          <p:spPr bwMode="auto">
            <a:xfrm>
              <a:off x="3735374" y="5490452"/>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1" name="Oval 2500"/>
            <p:cNvSpPr>
              <a:spLocks noChangeAspect="1"/>
            </p:cNvSpPr>
            <p:nvPr/>
          </p:nvSpPr>
          <p:spPr bwMode="auto">
            <a:xfrm>
              <a:off x="3678814" y="5491947"/>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2" name="Oval 2501"/>
            <p:cNvSpPr>
              <a:spLocks noChangeAspect="1"/>
            </p:cNvSpPr>
            <p:nvPr/>
          </p:nvSpPr>
          <p:spPr bwMode="auto">
            <a:xfrm>
              <a:off x="4114097" y="549139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3" name="Oval 2502"/>
            <p:cNvSpPr>
              <a:spLocks noChangeAspect="1"/>
            </p:cNvSpPr>
            <p:nvPr/>
          </p:nvSpPr>
          <p:spPr bwMode="auto">
            <a:xfrm>
              <a:off x="4057537" y="549289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4" name="Oval 2503"/>
            <p:cNvSpPr>
              <a:spLocks noChangeAspect="1"/>
            </p:cNvSpPr>
            <p:nvPr/>
          </p:nvSpPr>
          <p:spPr bwMode="auto">
            <a:xfrm>
              <a:off x="4488248" y="549233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5" name="Oval 2504"/>
            <p:cNvSpPr>
              <a:spLocks noChangeAspect="1"/>
            </p:cNvSpPr>
            <p:nvPr/>
          </p:nvSpPr>
          <p:spPr bwMode="auto">
            <a:xfrm>
              <a:off x="4431688" y="549383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6" name="Oval 2505"/>
            <p:cNvSpPr>
              <a:spLocks noChangeAspect="1"/>
            </p:cNvSpPr>
            <p:nvPr/>
          </p:nvSpPr>
          <p:spPr bwMode="auto">
            <a:xfrm rot="5400000">
              <a:off x="2753120" y="569525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7" name="Oval 2506"/>
            <p:cNvSpPr>
              <a:spLocks noChangeAspect="1"/>
            </p:cNvSpPr>
            <p:nvPr/>
          </p:nvSpPr>
          <p:spPr bwMode="auto">
            <a:xfrm rot="5400000">
              <a:off x="2751625" y="563869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8" name="Oval 2507"/>
            <p:cNvSpPr>
              <a:spLocks noChangeAspect="1"/>
            </p:cNvSpPr>
            <p:nvPr/>
          </p:nvSpPr>
          <p:spPr bwMode="auto">
            <a:xfrm rot="5400000">
              <a:off x="3129548" y="569525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9" name="Oval 2508"/>
            <p:cNvSpPr>
              <a:spLocks noChangeAspect="1"/>
            </p:cNvSpPr>
            <p:nvPr/>
          </p:nvSpPr>
          <p:spPr bwMode="auto">
            <a:xfrm rot="5400000">
              <a:off x="3128053" y="563869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0" name="Oval 2509"/>
            <p:cNvSpPr>
              <a:spLocks noChangeAspect="1"/>
            </p:cNvSpPr>
            <p:nvPr/>
          </p:nvSpPr>
          <p:spPr bwMode="auto">
            <a:xfrm rot="5400000">
              <a:off x="3510548" y="569525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1" name="Oval 2510"/>
            <p:cNvSpPr>
              <a:spLocks noChangeAspect="1"/>
            </p:cNvSpPr>
            <p:nvPr/>
          </p:nvSpPr>
          <p:spPr bwMode="auto">
            <a:xfrm rot="5400000">
              <a:off x="3509053" y="563869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2" name="Oval 2511"/>
            <p:cNvSpPr>
              <a:spLocks noChangeAspect="1"/>
            </p:cNvSpPr>
            <p:nvPr/>
          </p:nvSpPr>
          <p:spPr bwMode="auto">
            <a:xfrm rot="5400000">
              <a:off x="3886976" y="569067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3" name="Oval 2512"/>
            <p:cNvSpPr>
              <a:spLocks noChangeAspect="1"/>
            </p:cNvSpPr>
            <p:nvPr/>
          </p:nvSpPr>
          <p:spPr bwMode="auto">
            <a:xfrm rot="5400000">
              <a:off x="3885481" y="563411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4" name="Oval 2513"/>
            <p:cNvSpPr>
              <a:spLocks noChangeAspect="1"/>
            </p:cNvSpPr>
            <p:nvPr/>
          </p:nvSpPr>
          <p:spPr bwMode="auto">
            <a:xfrm rot="5400000">
              <a:off x="4267976" y="568610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5" name="Oval 2514"/>
            <p:cNvSpPr>
              <a:spLocks noChangeAspect="1"/>
            </p:cNvSpPr>
            <p:nvPr/>
          </p:nvSpPr>
          <p:spPr bwMode="auto">
            <a:xfrm rot="5400000">
              <a:off x="4266481" y="562954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6" name="Oval 2515"/>
            <p:cNvSpPr>
              <a:spLocks noChangeAspect="1"/>
            </p:cNvSpPr>
            <p:nvPr/>
          </p:nvSpPr>
          <p:spPr bwMode="auto">
            <a:xfrm rot="5400000">
              <a:off x="4644404" y="568153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7" name="Oval 2516"/>
            <p:cNvSpPr>
              <a:spLocks noChangeAspect="1"/>
            </p:cNvSpPr>
            <p:nvPr/>
          </p:nvSpPr>
          <p:spPr bwMode="auto">
            <a:xfrm rot="5400000">
              <a:off x="4642909" y="562497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8" name="TextBox 2517"/>
            <p:cNvSpPr txBox="1"/>
            <p:nvPr/>
          </p:nvSpPr>
          <p:spPr>
            <a:xfrm>
              <a:off x="2590800" y="5365433"/>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519" name="TextBox 2518"/>
            <p:cNvSpPr txBox="1"/>
            <p:nvPr/>
          </p:nvSpPr>
          <p:spPr>
            <a:xfrm>
              <a:off x="3008275" y="5366447"/>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520" name="TextBox 2519"/>
            <p:cNvSpPr txBox="1"/>
            <p:nvPr/>
          </p:nvSpPr>
          <p:spPr>
            <a:xfrm>
              <a:off x="3357507" y="5367026"/>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521" name="TextBox 2520"/>
            <p:cNvSpPr txBox="1"/>
            <p:nvPr/>
          </p:nvSpPr>
          <p:spPr>
            <a:xfrm>
              <a:off x="3774982" y="5368040"/>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522" name="TextBox 2521"/>
            <p:cNvSpPr txBox="1"/>
            <p:nvPr/>
          </p:nvSpPr>
          <p:spPr>
            <a:xfrm>
              <a:off x="4113327" y="5368619"/>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523" name="TextBox 2522"/>
            <p:cNvSpPr txBox="1"/>
            <p:nvPr/>
          </p:nvSpPr>
          <p:spPr>
            <a:xfrm>
              <a:off x="4530802" y="5369633"/>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524" name="Oval 2523"/>
            <p:cNvSpPr>
              <a:spLocks noChangeAspect="1"/>
            </p:cNvSpPr>
            <p:nvPr/>
          </p:nvSpPr>
          <p:spPr bwMode="auto">
            <a:xfrm>
              <a:off x="3055756" y="5789219"/>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525" name="Oval 2524"/>
            <p:cNvSpPr>
              <a:spLocks noChangeAspect="1"/>
            </p:cNvSpPr>
            <p:nvPr/>
          </p:nvSpPr>
          <p:spPr bwMode="auto">
            <a:xfrm>
              <a:off x="2671811" y="5790998"/>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526" name="Oval 2525"/>
            <p:cNvSpPr>
              <a:spLocks noChangeAspect="1"/>
            </p:cNvSpPr>
            <p:nvPr/>
          </p:nvSpPr>
          <p:spPr bwMode="auto">
            <a:xfrm>
              <a:off x="2956746" y="586658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27" name="Oval 2526"/>
            <p:cNvSpPr>
              <a:spLocks noChangeAspect="1"/>
            </p:cNvSpPr>
            <p:nvPr/>
          </p:nvSpPr>
          <p:spPr bwMode="auto">
            <a:xfrm>
              <a:off x="2900186" y="586807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28" name="Oval 2527"/>
            <p:cNvSpPr>
              <a:spLocks noChangeAspect="1"/>
            </p:cNvSpPr>
            <p:nvPr/>
          </p:nvSpPr>
          <p:spPr bwMode="auto">
            <a:xfrm>
              <a:off x="3822463" y="5790812"/>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529" name="Oval 2528"/>
            <p:cNvSpPr>
              <a:spLocks noChangeAspect="1"/>
            </p:cNvSpPr>
            <p:nvPr/>
          </p:nvSpPr>
          <p:spPr bwMode="auto">
            <a:xfrm>
              <a:off x="3438518" y="5792591"/>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530" name="Oval 2529"/>
            <p:cNvSpPr>
              <a:spLocks noChangeAspect="1"/>
            </p:cNvSpPr>
            <p:nvPr/>
          </p:nvSpPr>
          <p:spPr bwMode="auto">
            <a:xfrm>
              <a:off x="4578283" y="5792405"/>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531" name="Oval 2530"/>
            <p:cNvSpPr>
              <a:spLocks noChangeAspect="1"/>
            </p:cNvSpPr>
            <p:nvPr/>
          </p:nvSpPr>
          <p:spPr bwMode="auto">
            <a:xfrm>
              <a:off x="4194338" y="5794184"/>
              <a:ext cx="173736" cy="173736"/>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p:txBody>
        </p:sp>
        <p:sp>
          <p:nvSpPr>
            <p:cNvPr id="2532" name="Oval 2531"/>
            <p:cNvSpPr>
              <a:spLocks noChangeAspect="1"/>
            </p:cNvSpPr>
            <p:nvPr/>
          </p:nvSpPr>
          <p:spPr bwMode="auto">
            <a:xfrm>
              <a:off x="3344613" y="5867524"/>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33" name="Oval 2532"/>
            <p:cNvSpPr>
              <a:spLocks noChangeAspect="1"/>
            </p:cNvSpPr>
            <p:nvPr/>
          </p:nvSpPr>
          <p:spPr bwMode="auto">
            <a:xfrm>
              <a:off x="3288053" y="5869019"/>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34" name="Oval 2533"/>
            <p:cNvSpPr>
              <a:spLocks noChangeAspect="1"/>
            </p:cNvSpPr>
            <p:nvPr/>
          </p:nvSpPr>
          <p:spPr bwMode="auto">
            <a:xfrm>
              <a:off x="3732480" y="5863895"/>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35" name="Oval 2534"/>
            <p:cNvSpPr>
              <a:spLocks noChangeAspect="1"/>
            </p:cNvSpPr>
            <p:nvPr/>
          </p:nvSpPr>
          <p:spPr bwMode="auto">
            <a:xfrm>
              <a:off x="3675920" y="5865390"/>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36" name="Oval 2535"/>
            <p:cNvSpPr>
              <a:spLocks noChangeAspect="1"/>
            </p:cNvSpPr>
            <p:nvPr/>
          </p:nvSpPr>
          <p:spPr bwMode="auto">
            <a:xfrm>
              <a:off x="4111203" y="5864838"/>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37" name="Oval 2536"/>
            <p:cNvSpPr>
              <a:spLocks noChangeAspect="1"/>
            </p:cNvSpPr>
            <p:nvPr/>
          </p:nvSpPr>
          <p:spPr bwMode="auto">
            <a:xfrm>
              <a:off x="4054643" y="5866333"/>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38" name="Oval 2537"/>
            <p:cNvSpPr>
              <a:spLocks noChangeAspect="1"/>
            </p:cNvSpPr>
            <p:nvPr/>
          </p:nvSpPr>
          <p:spPr bwMode="auto">
            <a:xfrm>
              <a:off x="4485354" y="5865781"/>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39" name="Oval 2538"/>
            <p:cNvSpPr>
              <a:spLocks noChangeAspect="1"/>
            </p:cNvSpPr>
            <p:nvPr/>
          </p:nvSpPr>
          <p:spPr bwMode="auto">
            <a:xfrm>
              <a:off x="4428794" y="5867276"/>
              <a:ext cx="36576" cy="36576"/>
            </a:xfrm>
            <a:prstGeom prst="ellipse">
              <a:avLst/>
            </a:prstGeom>
            <a:solidFill>
              <a:srgbClr val="0000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40" name="TextBox 2539"/>
            <p:cNvSpPr txBox="1"/>
            <p:nvPr/>
          </p:nvSpPr>
          <p:spPr>
            <a:xfrm>
              <a:off x="2628870" y="5738876"/>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541" name="TextBox 2540"/>
            <p:cNvSpPr txBox="1"/>
            <p:nvPr/>
          </p:nvSpPr>
          <p:spPr>
            <a:xfrm>
              <a:off x="2967596" y="5739890"/>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542" name="TextBox 2541"/>
            <p:cNvSpPr txBox="1"/>
            <p:nvPr/>
          </p:nvSpPr>
          <p:spPr>
            <a:xfrm>
              <a:off x="3395577" y="5740469"/>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543" name="TextBox 2542"/>
            <p:cNvSpPr txBox="1"/>
            <p:nvPr/>
          </p:nvSpPr>
          <p:spPr>
            <a:xfrm>
              <a:off x="3734303" y="5741483"/>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2544" name="TextBox 2543"/>
            <p:cNvSpPr txBox="1"/>
            <p:nvPr/>
          </p:nvSpPr>
          <p:spPr>
            <a:xfrm>
              <a:off x="4151397" y="5742062"/>
              <a:ext cx="277640" cy="261610"/>
            </a:xfrm>
            <a:prstGeom prst="rect">
              <a:avLst/>
            </a:prstGeom>
            <a:noFill/>
          </p:spPr>
          <p:txBody>
            <a:bodyPr wrap="none" rtlCol="0">
              <a:spAutoFit/>
            </a:bodyPr>
            <a:lstStyle/>
            <a:p>
              <a:r>
                <a:rPr lang="en-US" sz="1100" b="1" smtClean="0">
                  <a:latin typeface="Calibri" pitchFamily="34" charset="0"/>
                </a:rPr>
                <a:t>N</a:t>
              </a:r>
              <a:endParaRPr lang="en-US" sz="1100" b="1">
                <a:latin typeface="Calibri" pitchFamily="34" charset="0"/>
              </a:endParaRPr>
            </a:p>
          </p:txBody>
        </p:sp>
        <p:sp>
          <p:nvSpPr>
            <p:cNvPr id="2545" name="TextBox 2544"/>
            <p:cNvSpPr txBox="1"/>
            <p:nvPr/>
          </p:nvSpPr>
          <p:spPr>
            <a:xfrm>
              <a:off x="4490123" y="5743076"/>
              <a:ext cx="343364" cy="261610"/>
            </a:xfrm>
            <a:prstGeom prst="rect">
              <a:avLst/>
            </a:prstGeom>
            <a:noFill/>
          </p:spPr>
          <p:txBody>
            <a:bodyPr wrap="none" rtlCol="0">
              <a:spAutoFit/>
            </a:bodyPr>
            <a:lstStyle/>
            <a:p>
              <a:r>
                <a:rPr lang="en-US" sz="1100" b="1" smtClean="0">
                  <a:latin typeface="Calibri" pitchFamily="34" charset="0"/>
                </a:rPr>
                <a:t>Ga</a:t>
              </a:r>
              <a:endParaRPr lang="en-US" sz="1100" b="1">
                <a:latin typeface="Calibri" pitchFamily="34" charset="0"/>
              </a:endParaRPr>
            </a:p>
          </p:txBody>
        </p:sp>
        <p:sp>
          <p:nvSpPr>
            <p:cNvPr id="1033" name="Oval 1032"/>
            <p:cNvSpPr>
              <a:spLocks noChangeAspect="1"/>
            </p:cNvSpPr>
            <p:nvPr/>
          </p:nvSpPr>
          <p:spPr bwMode="auto">
            <a:xfrm>
              <a:off x="3704781" y="2403218"/>
              <a:ext cx="36576" cy="36576"/>
            </a:xfrm>
            <a:prstGeom prst="ellipse">
              <a:avLst/>
            </a:prstGeom>
            <a:solidFill>
              <a:srgbClr val="00CC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83" name="Oval 1282"/>
            <p:cNvSpPr>
              <a:spLocks noChangeAspect="1"/>
            </p:cNvSpPr>
            <p:nvPr/>
          </p:nvSpPr>
          <p:spPr bwMode="auto">
            <a:xfrm>
              <a:off x="4459224" y="3165218"/>
              <a:ext cx="36576" cy="36576"/>
            </a:xfrm>
            <a:prstGeom prst="ellipse">
              <a:avLst/>
            </a:prstGeom>
            <a:solidFill>
              <a:srgbClr val="00CC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21" name="Oval 1320"/>
            <p:cNvSpPr>
              <a:spLocks noChangeAspect="1"/>
            </p:cNvSpPr>
            <p:nvPr/>
          </p:nvSpPr>
          <p:spPr bwMode="auto">
            <a:xfrm>
              <a:off x="4046157" y="5100698"/>
              <a:ext cx="45720" cy="45720"/>
            </a:xfrm>
            <a:prstGeom prst="ellipse">
              <a:avLst/>
            </a:prstGeom>
            <a:noFill/>
            <a:ln w="63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93" name="Oval 2392"/>
            <p:cNvSpPr>
              <a:spLocks noChangeAspect="1"/>
            </p:cNvSpPr>
            <p:nvPr/>
          </p:nvSpPr>
          <p:spPr bwMode="auto">
            <a:xfrm>
              <a:off x="3288053" y="4338476"/>
              <a:ext cx="45720" cy="45720"/>
            </a:xfrm>
            <a:prstGeom prst="ellipse">
              <a:avLst/>
            </a:prstGeom>
            <a:noFill/>
            <a:ln w="63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341" name="Group 1340"/>
            <p:cNvGrpSpPr/>
            <p:nvPr/>
          </p:nvGrpSpPr>
          <p:grpSpPr>
            <a:xfrm>
              <a:off x="2788542" y="1193168"/>
              <a:ext cx="1828800" cy="400269"/>
              <a:chOff x="2788542" y="1193168"/>
              <a:chExt cx="1828800" cy="400269"/>
            </a:xfrm>
          </p:grpSpPr>
          <p:cxnSp>
            <p:nvCxnSpPr>
              <p:cNvPr id="1337" name="Straight Connector 1336"/>
              <p:cNvCxnSpPr/>
              <p:nvPr/>
            </p:nvCxnSpPr>
            <p:spPr bwMode="auto">
              <a:xfrm>
                <a:off x="2788542" y="1583498"/>
                <a:ext cx="1828800" cy="1588"/>
              </a:xfrm>
              <a:prstGeom prst="line">
                <a:avLst/>
              </a:prstGeom>
              <a:solidFill>
                <a:schemeClr val="accent1"/>
              </a:solidFill>
              <a:ln w="19050" cap="flat" cmpd="sng" algn="ctr">
                <a:solidFill>
                  <a:srgbClr val="00CC00"/>
                </a:solidFill>
                <a:prstDash val="solid"/>
                <a:round/>
                <a:headEnd type="none" w="med" len="med"/>
                <a:tailEnd type="none" w="med" len="med"/>
              </a:ln>
              <a:effectLst/>
            </p:spPr>
          </p:cxnSp>
          <p:cxnSp>
            <p:nvCxnSpPr>
              <p:cNvPr id="1339" name="Straight Connector 1338"/>
              <p:cNvCxnSpPr/>
              <p:nvPr/>
            </p:nvCxnSpPr>
            <p:spPr bwMode="auto">
              <a:xfrm rot="5400000">
                <a:off x="3603592" y="1478343"/>
                <a:ext cx="228600" cy="1588"/>
              </a:xfrm>
              <a:prstGeom prst="line">
                <a:avLst/>
              </a:prstGeom>
              <a:solidFill>
                <a:schemeClr val="accent1"/>
              </a:solidFill>
              <a:ln w="19050" cap="flat" cmpd="sng" algn="ctr">
                <a:solidFill>
                  <a:srgbClr val="00CC00"/>
                </a:solidFill>
                <a:prstDash val="solid"/>
                <a:round/>
                <a:headEnd type="oval" w="med" len="med"/>
                <a:tailEnd type="none" w="med" len="med"/>
              </a:ln>
              <a:effectLst/>
            </p:spPr>
          </p:cxnSp>
          <p:sp>
            <p:nvSpPr>
              <p:cNvPr id="1340" name="TextBox 1339"/>
              <p:cNvSpPr txBox="1"/>
              <p:nvPr/>
            </p:nvSpPr>
            <p:spPr>
              <a:xfrm>
                <a:off x="3490354" y="1193168"/>
                <a:ext cx="239168" cy="307777"/>
              </a:xfrm>
              <a:prstGeom prst="rect">
                <a:avLst/>
              </a:prstGeom>
              <a:noFill/>
            </p:spPr>
            <p:txBody>
              <a:bodyPr wrap="none" rtlCol="0">
                <a:spAutoFit/>
              </a:bodyPr>
              <a:lstStyle/>
              <a:p>
                <a:r>
                  <a:rPr lang="en-US" sz="1400" b="1" smtClean="0">
                    <a:solidFill>
                      <a:srgbClr val="00CC00"/>
                    </a:solidFill>
                    <a:latin typeface="Calibri" pitchFamily="34" charset="0"/>
                  </a:rPr>
                  <a:t>-</a:t>
                </a:r>
                <a:endParaRPr lang="en-US" sz="1400" b="1">
                  <a:solidFill>
                    <a:srgbClr val="00CC00"/>
                  </a:solidFill>
                  <a:latin typeface="Calibri" pitchFamily="34" charset="0"/>
                </a:endParaRPr>
              </a:p>
            </p:txBody>
          </p:sp>
        </p:grpSp>
        <p:cxnSp>
          <p:nvCxnSpPr>
            <p:cNvPr id="1343" name="Straight Connector 1342"/>
            <p:cNvCxnSpPr/>
            <p:nvPr/>
          </p:nvCxnSpPr>
          <p:spPr bwMode="auto">
            <a:xfrm rot="10800000">
              <a:off x="2796099" y="5966270"/>
              <a:ext cx="1828800" cy="1588"/>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1344" name="Straight Connector 1343"/>
            <p:cNvCxnSpPr/>
            <p:nvPr/>
          </p:nvCxnSpPr>
          <p:spPr bwMode="auto">
            <a:xfrm rot="16200000">
              <a:off x="3581249" y="6071425"/>
              <a:ext cx="228600" cy="1588"/>
            </a:xfrm>
            <a:prstGeom prst="line">
              <a:avLst/>
            </a:prstGeom>
            <a:solidFill>
              <a:schemeClr val="accent1"/>
            </a:solidFill>
            <a:ln w="19050" cap="flat" cmpd="sng" algn="ctr">
              <a:solidFill>
                <a:srgbClr val="C00000"/>
              </a:solidFill>
              <a:prstDash val="solid"/>
              <a:round/>
              <a:headEnd type="oval" w="med" len="med"/>
              <a:tailEnd type="none" w="med" len="med"/>
            </a:ln>
            <a:effectLst/>
          </p:spPr>
        </p:cxnSp>
        <p:sp>
          <p:nvSpPr>
            <p:cNvPr id="1345" name="TextBox 1344"/>
            <p:cNvSpPr txBox="1"/>
            <p:nvPr/>
          </p:nvSpPr>
          <p:spPr>
            <a:xfrm>
              <a:off x="3440433" y="6035490"/>
              <a:ext cx="274434" cy="307777"/>
            </a:xfrm>
            <a:prstGeom prst="rect">
              <a:avLst/>
            </a:prstGeom>
            <a:noFill/>
            <a:ln>
              <a:noFill/>
            </a:ln>
          </p:spPr>
          <p:txBody>
            <a:bodyPr wrap="none" rtlCol="0">
              <a:spAutoFit/>
            </a:bodyPr>
            <a:lstStyle/>
            <a:p>
              <a:r>
                <a:rPr lang="en-US" sz="1400" b="1" smtClean="0">
                  <a:solidFill>
                    <a:srgbClr val="C00000"/>
                  </a:solidFill>
                  <a:latin typeface="Calibri" pitchFamily="34" charset="0"/>
                </a:rPr>
                <a:t>+</a:t>
              </a:r>
              <a:endParaRPr lang="en-US" sz="1400" b="1">
                <a:solidFill>
                  <a:srgbClr val="C00000"/>
                </a:solidFill>
                <a:latin typeface="Calibri" pitchFamily="34" charset="0"/>
              </a:endParaRPr>
            </a:p>
          </p:txBody>
        </p:sp>
      </p:grpSp>
      <p:sp>
        <p:nvSpPr>
          <p:cNvPr id="1346" name="Arc 1345"/>
          <p:cNvSpPr/>
          <p:nvPr/>
        </p:nvSpPr>
        <p:spPr bwMode="auto">
          <a:xfrm flipH="1">
            <a:off x="7391400" y="2362200"/>
            <a:ext cx="762000" cy="3505200"/>
          </a:xfrm>
          <a:prstGeom prst="arc">
            <a:avLst>
              <a:gd name="adj1" fmla="val 16200000"/>
              <a:gd name="adj2" fmla="val 1327224"/>
            </a:avLst>
          </a:prstGeom>
          <a:noFill/>
          <a:ln w="12700" cap="flat" cmpd="sng" algn="ctr">
            <a:gradFill>
              <a:gsLst>
                <a:gs pos="0">
                  <a:srgbClr val="00CC00"/>
                </a:gs>
                <a:gs pos="100000">
                  <a:srgbClr val="C00000"/>
                </a:gs>
              </a:gsLst>
              <a:lin ang="5400000" scaled="0"/>
            </a:gra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3" name="Arc 442"/>
          <p:cNvSpPr/>
          <p:nvPr/>
        </p:nvSpPr>
        <p:spPr bwMode="auto">
          <a:xfrm flipH="1">
            <a:off x="8153400" y="3124200"/>
            <a:ext cx="762000" cy="3505200"/>
          </a:xfrm>
          <a:prstGeom prst="arc">
            <a:avLst>
              <a:gd name="adj1" fmla="val 16200000"/>
              <a:gd name="adj2" fmla="val 1327224"/>
            </a:avLst>
          </a:prstGeom>
          <a:noFill/>
          <a:ln w="12700" cap="flat" cmpd="sng" algn="ctr">
            <a:gradFill>
              <a:gsLst>
                <a:gs pos="0">
                  <a:srgbClr val="00CC00"/>
                </a:gs>
                <a:gs pos="100000">
                  <a:srgbClr val="C00000"/>
                </a:gs>
              </a:gsLst>
              <a:lin ang="5400000" scaled="0"/>
            </a:gra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4" name="Rectangle 443"/>
          <p:cNvSpPr/>
          <p:nvPr/>
        </p:nvSpPr>
        <p:spPr bwMode="auto">
          <a:xfrm>
            <a:off x="6842886" y="1645542"/>
            <a:ext cx="1905000" cy="2103372"/>
          </a:xfrm>
          <a:prstGeom prst="rect">
            <a:avLst/>
          </a:prstGeom>
          <a:solidFill>
            <a:srgbClr val="00CC00">
              <a:alpha val="10196"/>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5" name="Rectangle 444"/>
          <p:cNvSpPr/>
          <p:nvPr/>
        </p:nvSpPr>
        <p:spPr bwMode="auto">
          <a:xfrm>
            <a:off x="6850443" y="3748914"/>
            <a:ext cx="1905000" cy="2057400"/>
          </a:xfrm>
          <a:prstGeom prst="rect">
            <a:avLst/>
          </a:prstGeom>
          <a:solidFill>
            <a:srgbClr val="C00000">
              <a:alpha val="10196"/>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446" name="Straight Arrow Connector 445"/>
          <p:cNvCxnSpPr/>
          <p:nvPr/>
        </p:nvCxnSpPr>
        <p:spPr bwMode="auto">
          <a:xfrm rot="10800000">
            <a:off x="5943600" y="4776340"/>
            <a:ext cx="2209800" cy="1588"/>
          </a:xfrm>
          <a:prstGeom prst="straightConnector1">
            <a:avLst/>
          </a:prstGeom>
          <a:solidFill>
            <a:schemeClr val="accent1"/>
          </a:solidFill>
          <a:ln w="12700" cap="flat" cmpd="sng" algn="ctr">
            <a:solidFill>
              <a:srgbClr val="0000CC"/>
            </a:solidFill>
            <a:prstDash val="sysDash"/>
            <a:round/>
            <a:headEnd type="none" w="med" len="med"/>
            <a:tailEnd type="arrow"/>
          </a:ln>
          <a:effectLst/>
        </p:spPr>
      </p:cxnSp>
      <p:sp>
        <p:nvSpPr>
          <p:cNvPr id="448" name="Oval 447"/>
          <p:cNvSpPr/>
          <p:nvPr/>
        </p:nvSpPr>
        <p:spPr bwMode="auto">
          <a:xfrm>
            <a:off x="4259643" y="2722037"/>
            <a:ext cx="381000" cy="381000"/>
          </a:xfrm>
          <a:prstGeom prst="ellipse">
            <a:avLst/>
          </a:prstGeom>
          <a:noFill/>
          <a:ln w="127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9" name="Oval 448"/>
          <p:cNvSpPr/>
          <p:nvPr/>
        </p:nvSpPr>
        <p:spPr bwMode="auto">
          <a:xfrm>
            <a:off x="4922772" y="2052637"/>
            <a:ext cx="381000" cy="381000"/>
          </a:xfrm>
          <a:prstGeom prst="ellipse">
            <a:avLst/>
          </a:prstGeom>
          <a:noFill/>
          <a:ln w="127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0" name="Oval 449"/>
          <p:cNvSpPr/>
          <p:nvPr/>
        </p:nvSpPr>
        <p:spPr bwMode="auto">
          <a:xfrm>
            <a:off x="593271" y="2386015"/>
            <a:ext cx="381000" cy="381000"/>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1" name="Oval 450"/>
          <p:cNvSpPr/>
          <p:nvPr/>
        </p:nvSpPr>
        <p:spPr bwMode="auto">
          <a:xfrm>
            <a:off x="4591052" y="2390778"/>
            <a:ext cx="381000" cy="381000"/>
          </a:xfrm>
          <a:prstGeom prst="ellipse">
            <a:avLst/>
          </a:prstGeom>
          <a:noFill/>
          <a:ln w="12700"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9748" t="7983" r="4717" b="16387"/>
          <a:stretch>
            <a:fillRect/>
          </a:stretch>
        </p:blipFill>
        <p:spPr bwMode="auto">
          <a:xfrm>
            <a:off x="1143000" y="1752600"/>
            <a:ext cx="7772400" cy="3429000"/>
          </a:xfrm>
          <a:prstGeom prst="rect">
            <a:avLst/>
          </a:prstGeom>
          <a:noFill/>
          <a:ln w="9525">
            <a:noFill/>
            <a:miter lim="800000"/>
            <a:headEnd/>
            <a:tailEnd/>
          </a:ln>
          <a:effectLst/>
        </p:spPr>
      </p:pic>
      <p:sp>
        <p:nvSpPr>
          <p:cNvPr id="652291" name="Rectangle 3"/>
          <p:cNvSpPr>
            <a:spLocks noGrp="1" noChangeArrowheads="1"/>
          </p:cNvSpPr>
          <p:nvPr>
            <p:ph type="title"/>
          </p:nvPr>
        </p:nvSpPr>
        <p:spPr/>
        <p:txBody>
          <a:bodyPr/>
          <a:lstStyle/>
          <a:p>
            <a:r>
              <a:rPr lang="en-US" smtClean="0"/>
              <a:t>200 Years of </a:t>
            </a:r>
            <a:r>
              <a:rPr lang="en-US"/>
              <a:t>Lighting Technology</a:t>
            </a:r>
          </a:p>
        </p:txBody>
      </p:sp>
      <p:sp>
        <p:nvSpPr>
          <p:cNvPr id="13" name="TextBox 12"/>
          <p:cNvSpPr txBox="1"/>
          <p:nvPr/>
        </p:nvSpPr>
        <p:spPr>
          <a:xfrm>
            <a:off x="1074357" y="5112957"/>
            <a:ext cx="7893508" cy="338554"/>
          </a:xfrm>
          <a:prstGeom prst="rect">
            <a:avLst/>
          </a:prstGeom>
          <a:noFill/>
        </p:spPr>
        <p:txBody>
          <a:bodyPr wrap="none" rtlCol="0">
            <a:spAutoFit/>
          </a:bodyPr>
          <a:lstStyle/>
          <a:p>
            <a:r>
              <a:rPr lang="en-US" sz="1600" b="1" smtClean="0">
                <a:latin typeface="Calibri" pitchFamily="34" charset="0"/>
              </a:rPr>
              <a:t>1850                            1900                                 1950                                 2000                           2050</a:t>
            </a:r>
            <a:endParaRPr lang="en-US" sz="1600" b="1">
              <a:latin typeface="Calibri" pitchFamily="34" charset="0"/>
            </a:endParaRPr>
          </a:p>
        </p:txBody>
      </p:sp>
      <p:sp>
        <p:nvSpPr>
          <p:cNvPr id="14" name="TextBox 13"/>
          <p:cNvSpPr txBox="1"/>
          <p:nvPr/>
        </p:nvSpPr>
        <p:spPr>
          <a:xfrm>
            <a:off x="4419600" y="5391090"/>
            <a:ext cx="1193635" cy="400110"/>
          </a:xfrm>
          <a:prstGeom prst="rect">
            <a:avLst/>
          </a:prstGeom>
          <a:noFill/>
        </p:spPr>
        <p:txBody>
          <a:bodyPr wrap="square" rtlCol="0">
            <a:spAutoFit/>
          </a:bodyPr>
          <a:lstStyle/>
          <a:p>
            <a:pPr algn="ctr"/>
            <a:r>
              <a:rPr lang="en-US" sz="2000" b="1" smtClean="0">
                <a:latin typeface="Calibri" pitchFamily="34" charset="0"/>
              </a:rPr>
              <a:t>Year</a:t>
            </a:r>
            <a:endParaRPr lang="en-US" sz="2000" b="1">
              <a:latin typeface="Calibri" pitchFamily="34" charset="0"/>
            </a:endParaRPr>
          </a:p>
        </p:txBody>
      </p:sp>
      <p:sp>
        <p:nvSpPr>
          <p:cNvPr id="15" name="TextBox 14"/>
          <p:cNvSpPr txBox="1"/>
          <p:nvPr/>
        </p:nvSpPr>
        <p:spPr>
          <a:xfrm>
            <a:off x="667446" y="4876800"/>
            <a:ext cx="551754" cy="338554"/>
          </a:xfrm>
          <a:prstGeom prst="rect">
            <a:avLst/>
          </a:prstGeom>
          <a:noFill/>
        </p:spPr>
        <p:txBody>
          <a:bodyPr wrap="none" rtlCol="0">
            <a:spAutoFit/>
          </a:bodyPr>
          <a:lstStyle/>
          <a:p>
            <a:r>
              <a:rPr lang="en-US" sz="1600" b="1" smtClean="0">
                <a:latin typeface="Calibri" pitchFamily="34" charset="0"/>
              </a:rPr>
              <a:t>0.01</a:t>
            </a:r>
            <a:endParaRPr lang="en-US" sz="1600" b="1">
              <a:latin typeface="Calibri" pitchFamily="34" charset="0"/>
            </a:endParaRPr>
          </a:p>
        </p:txBody>
      </p:sp>
      <p:sp>
        <p:nvSpPr>
          <p:cNvPr id="16" name="TextBox 15"/>
          <p:cNvSpPr txBox="1"/>
          <p:nvPr/>
        </p:nvSpPr>
        <p:spPr>
          <a:xfrm>
            <a:off x="685800" y="4114800"/>
            <a:ext cx="447558" cy="338554"/>
          </a:xfrm>
          <a:prstGeom prst="rect">
            <a:avLst/>
          </a:prstGeom>
          <a:noFill/>
        </p:spPr>
        <p:txBody>
          <a:bodyPr wrap="none" rtlCol="0">
            <a:spAutoFit/>
          </a:bodyPr>
          <a:lstStyle/>
          <a:p>
            <a:r>
              <a:rPr lang="en-US" sz="1600" b="1" smtClean="0">
                <a:latin typeface="Calibri" pitchFamily="34" charset="0"/>
              </a:rPr>
              <a:t>0.1</a:t>
            </a:r>
            <a:endParaRPr lang="en-US" sz="1600" b="1">
              <a:latin typeface="Calibri" pitchFamily="34" charset="0"/>
            </a:endParaRPr>
          </a:p>
        </p:txBody>
      </p:sp>
      <p:sp>
        <p:nvSpPr>
          <p:cNvPr id="17" name="TextBox 16"/>
          <p:cNvSpPr txBox="1"/>
          <p:nvPr/>
        </p:nvSpPr>
        <p:spPr>
          <a:xfrm>
            <a:off x="685800" y="3276600"/>
            <a:ext cx="288862" cy="338554"/>
          </a:xfrm>
          <a:prstGeom prst="rect">
            <a:avLst/>
          </a:prstGeom>
          <a:noFill/>
        </p:spPr>
        <p:txBody>
          <a:bodyPr wrap="none" rtlCol="0">
            <a:spAutoFit/>
          </a:bodyPr>
          <a:lstStyle/>
          <a:p>
            <a:r>
              <a:rPr lang="en-US" sz="1600" b="1" smtClean="0">
                <a:latin typeface="Calibri" pitchFamily="34" charset="0"/>
              </a:rPr>
              <a:t>1</a:t>
            </a:r>
            <a:endParaRPr lang="en-US" sz="1600" b="1">
              <a:latin typeface="Calibri" pitchFamily="34" charset="0"/>
            </a:endParaRPr>
          </a:p>
        </p:txBody>
      </p:sp>
      <p:sp>
        <p:nvSpPr>
          <p:cNvPr id="18" name="TextBox 17"/>
          <p:cNvSpPr txBox="1"/>
          <p:nvPr/>
        </p:nvSpPr>
        <p:spPr>
          <a:xfrm>
            <a:off x="609600" y="2438400"/>
            <a:ext cx="393056" cy="338554"/>
          </a:xfrm>
          <a:prstGeom prst="rect">
            <a:avLst/>
          </a:prstGeom>
          <a:noFill/>
        </p:spPr>
        <p:txBody>
          <a:bodyPr wrap="none" rtlCol="0">
            <a:spAutoFit/>
          </a:bodyPr>
          <a:lstStyle/>
          <a:p>
            <a:r>
              <a:rPr lang="en-US" sz="1600" b="1" smtClean="0">
                <a:latin typeface="Calibri" pitchFamily="34" charset="0"/>
              </a:rPr>
              <a:t>10</a:t>
            </a:r>
            <a:endParaRPr lang="en-US" sz="1600" b="1">
              <a:latin typeface="Calibri" pitchFamily="34" charset="0"/>
            </a:endParaRPr>
          </a:p>
        </p:txBody>
      </p:sp>
      <p:sp>
        <p:nvSpPr>
          <p:cNvPr id="19" name="TextBox 18"/>
          <p:cNvSpPr txBox="1"/>
          <p:nvPr/>
        </p:nvSpPr>
        <p:spPr>
          <a:xfrm>
            <a:off x="533400" y="1681061"/>
            <a:ext cx="497252" cy="338554"/>
          </a:xfrm>
          <a:prstGeom prst="rect">
            <a:avLst/>
          </a:prstGeom>
          <a:noFill/>
        </p:spPr>
        <p:txBody>
          <a:bodyPr wrap="none" rtlCol="0">
            <a:spAutoFit/>
          </a:bodyPr>
          <a:lstStyle/>
          <a:p>
            <a:r>
              <a:rPr lang="en-US" sz="1600" b="1" smtClean="0">
                <a:latin typeface="Calibri" pitchFamily="34" charset="0"/>
              </a:rPr>
              <a:t>100</a:t>
            </a:r>
            <a:endParaRPr lang="en-US" sz="1600" b="1">
              <a:latin typeface="Calibri" pitchFamily="34" charset="0"/>
            </a:endParaRPr>
          </a:p>
        </p:txBody>
      </p:sp>
      <p:sp>
        <p:nvSpPr>
          <p:cNvPr id="20" name="TextBox 19"/>
          <p:cNvSpPr txBox="1"/>
          <p:nvPr/>
        </p:nvSpPr>
        <p:spPr>
          <a:xfrm rot="-5400000">
            <a:off x="-390556" y="3343245"/>
            <a:ext cx="1752600" cy="400110"/>
          </a:xfrm>
          <a:prstGeom prst="rect">
            <a:avLst/>
          </a:prstGeom>
          <a:noFill/>
        </p:spPr>
        <p:txBody>
          <a:bodyPr wrap="square" rtlCol="0">
            <a:spAutoFit/>
          </a:bodyPr>
          <a:lstStyle/>
          <a:p>
            <a:pPr algn="ctr"/>
            <a:r>
              <a:rPr lang="en-US" sz="2000" b="1" smtClean="0">
                <a:latin typeface="Calibri" pitchFamily="34" charset="0"/>
              </a:rPr>
              <a:t>Efficiency (%)</a:t>
            </a:r>
            <a:endParaRPr lang="en-US" sz="2000" b="1">
              <a:latin typeface="Calibri" pitchFamily="34" charset="0"/>
            </a:endParaRPr>
          </a:p>
        </p:txBody>
      </p:sp>
      <p:sp>
        <p:nvSpPr>
          <p:cNvPr id="21" name="TextBox 20"/>
          <p:cNvSpPr txBox="1"/>
          <p:nvPr/>
        </p:nvSpPr>
        <p:spPr>
          <a:xfrm>
            <a:off x="4876800" y="2099846"/>
            <a:ext cx="1524000" cy="338554"/>
          </a:xfrm>
          <a:prstGeom prst="rect">
            <a:avLst/>
          </a:prstGeom>
          <a:noFill/>
        </p:spPr>
        <p:txBody>
          <a:bodyPr wrap="square" rtlCol="0">
            <a:spAutoFit/>
          </a:bodyPr>
          <a:lstStyle/>
          <a:p>
            <a:pPr algn="ctr"/>
            <a:r>
              <a:rPr lang="en-US" sz="1600" b="1" smtClean="0">
                <a:latin typeface="Calibri" pitchFamily="34" charset="0"/>
              </a:rPr>
              <a:t>Fluorescence</a:t>
            </a:r>
            <a:endParaRPr lang="en-US" sz="1600" b="1">
              <a:latin typeface="Calibri" pitchFamily="34" charset="0"/>
            </a:endParaRPr>
          </a:p>
        </p:txBody>
      </p:sp>
      <p:sp>
        <p:nvSpPr>
          <p:cNvPr id="22" name="TextBox 21"/>
          <p:cNvSpPr txBox="1"/>
          <p:nvPr/>
        </p:nvSpPr>
        <p:spPr>
          <a:xfrm>
            <a:off x="3657600" y="2667000"/>
            <a:ext cx="1524000" cy="338554"/>
          </a:xfrm>
          <a:prstGeom prst="rect">
            <a:avLst/>
          </a:prstGeom>
          <a:noFill/>
        </p:spPr>
        <p:txBody>
          <a:bodyPr wrap="square" rtlCol="0">
            <a:spAutoFit/>
          </a:bodyPr>
          <a:lstStyle/>
          <a:p>
            <a:pPr algn="ctr"/>
            <a:r>
              <a:rPr lang="en-US" sz="1600" b="1" smtClean="0">
                <a:latin typeface="Calibri" pitchFamily="34" charset="0"/>
              </a:rPr>
              <a:t>Incandescence</a:t>
            </a:r>
            <a:endParaRPr lang="en-US" sz="1600" b="1">
              <a:latin typeface="Calibri" pitchFamily="34" charset="0"/>
            </a:endParaRPr>
          </a:p>
        </p:txBody>
      </p:sp>
      <p:sp>
        <p:nvSpPr>
          <p:cNvPr id="23" name="TextBox 22"/>
          <p:cNvSpPr txBox="1"/>
          <p:nvPr/>
        </p:nvSpPr>
        <p:spPr>
          <a:xfrm>
            <a:off x="1524000" y="3928646"/>
            <a:ext cx="609600" cy="338554"/>
          </a:xfrm>
          <a:prstGeom prst="rect">
            <a:avLst/>
          </a:prstGeom>
          <a:noFill/>
        </p:spPr>
        <p:txBody>
          <a:bodyPr wrap="square" rtlCol="0">
            <a:spAutoFit/>
          </a:bodyPr>
          <a:lstStyle/>
          <a:p>
            <a:r>
              <a:rPr lang="en-US" sz="1600" b="1" smtClean="0">
                <a:latin typeface="Calibri" pitchFamily="34" charset="0"/>
              </a:rPr>
              <a:t>Fire</a:t>
            </a:r>
            <a:endParaRPr lang="en-US" sz="1600" b="1">
              <a:latin typeface="Calibri" pitchFamily="34" charset="0"/>
            </a:endParaRPr>
          </a:p>
        </p:txBody>
      </p:sp>
      <p:sp>
        <p:nvSpPr>
          <p:cNvPr id="25" name="TextBox 24"/>
          <p:cNvSpPr txBox="1"/>
          <p:nvPr/>
        </p:nvSpPr>
        <p:spPr>
          <a:xfrm>
            <a:off x="6858000" y="3200400"/>
            <a:ext cx="1447800" cy="584775"/>
          </a:xfrm>
          <a:prstGeom prst="rect">
            <a:avLst/>
          </a:prstGeom>
          <a:noFill/>
        </p:spPr>
        <p:txBody>
          <a:bodyPr wrap="square" rtlCol="0">
            <a:spAutoFit/>
          </a:bodyPr>
          <a:lstStyle/>
          <a:p>
            <a:r>
              <a:rPr lang="en-US" sz="1600" b="1" smtClean="0">
                <a:latin typeface="Calibri" pitchFamily="34" charset="0"/>
              </a:rPr>
              <a:t>Color-Filtered Incandescence</a:t>
            </a:r>
            <a:endParaRPr lang="en-US" sz="1600" b="1">
              <a:latin typeface="Calibri" pitchFamily="34" charset="0"/>
            </a:endParaRPr>
          </a:p>
        </p:txBody>
      </p:sp>
      <p:sp>
        <p:nvSpPr>
          <p:cNvPr id="27" name="TextBox 26"/>
          <p:cNvSpPr txBox="1"/>
          <p:nvPr/>
        </p:nvSpPr>
        <p:spPr>
          <a:xfrm>
            <a:off x="1226757" y="4484717"/>
            <a:ext cx="449643" cy="261610"/>
          </a:xfrm>
          <a:prstGeom prst="rect">
            <a:avLst/>
          </a:prstGeom>
          <a:noFill/>
        </p:spPr>
        <p:txBody>
          <a:bodyPr wrap="square" rtlCol="0">
            <a:spAutoFit/>
          </a:bodyPr>
          <a:lstStyle/>
          <a:p>
            <a:r>
              <a:rPr lang="en-US" sz="1100" b="1" smtClean="0">
                <a:latin typeface="Calibri" pitchFamily="34" charset="0"/>
              </a:rPr>
              <a:t>Oil</a:t>
            </a:r>
            <a:endParaRPr lang="en-US" sz="1100" b="1">
              <a:latin typeface="Calibri" pitchFamily="34" charset="0"/>
            </a:endParaRPr>
          </a:p>
        </p:txBody>
      </p:sp>
      <p:sp>
        <p:nvSpPr>
          <p:cNvPr id="28" name="TextBox 27"/>
          <p:cNvSpPr txBox="1"/>
          <p:nvPr/>
        </p:nvSpPr>
        <p:spPr>
          <a:xfrm>
            <a:off x="2217357" y="4217313"/>
            <a:ext cx="830643" cy="430887"/>
          </a:xfrm>
          <a:prstGeom prst="rect">
            <a:avLst/>
          </a:prstGeom>
          <a:noFill/>
        </p:spPr>
        <p:txBody>
          <a:bodyPr wrap="square" rtlCol="0">
            <a:spAutoFit/>
          </a:bodyPr>
          <a:lstStyle/>
          <a:p>
            <a:r>
              <a:rPr lang="en-US" sz="1100" b="1" smtClean="0">
                <a:latin typeface="Calibri" pitchFamily="34" charset="0"/>
              </a:rPr>
              <a:t>Gas</a:t>
            </a:r>
          </a:p>
          <a:p>
            <a:r>
              <a:rPr lang="en-US" sz="1100" b="1" smtClean="0">
                <a:latin typeface="Calibri" pitchFamily="34" charset="0"/>
              </a:rPr>
              <a:t>Kerosene</a:t>
            </a:r>
            <a:endParaRPr lang="en-US" sz="1100" b="1">
              <a:latin typeface="Calibri" pitchFamily="34" charset="0"/>
            </a:endParaRPr>
          </a:p>
        </p:txBody>
      </p:sp>
      <p:sp>
        <p:nvSpPr>
          <p:cNvPr id="29" name="TextBox 28"/>
          <p:cNvSpPr txBox="1"/>
          <p:nvPr/>
        </p:nvSpPr>
        <p:spPr>
          <a:xfrm>
            <a:off x="2903157" y="3657600"/>
            <a:ext cx="906843" cy="261610"/>
          </a:xfrm>
          <a:prstGeom prst="rect">
            <a:avLst/>
          </a:prstGeom>
          <a:noFill/>
        </p:spPr>
        <p:txBody>
          <a:bodyPr wrap="square" rtlCol="0">
            <a:spAutoFit/>
          </a:bodyPr>
          <a:lstStyle/>
          <a:p>
            <a:r>
              <a:rPr lang="en-US" sz="1100" b="1" smtClean="0">
                <a:latin typeface="Calibri" pitchFamily="34" charset="0"/>
              </a:rPr>
              <a:t>Gas</a:t>
            </a:r>
            <a:r>
              <a:rPr lang="en-US" sz="1100" b="1">
                <a:latin typeface="Calibri" pitchFamily="34" charset="0"/>
              </a:rPr>
              <a:t> </a:t>
            </a:r>
            <a:r>
              <a:rPr lang="en-US" sz="1100" b="1" smtClean="0">
                <a:latin typeface="Calibri" pitchFamily="34" charset="0"/>
              </a:rPr>
              <a:t>Mantle</a:t>
            </a:r>
          </a:p>
        </p:txBody>
      </p:sp>
      <p:sp>
        <p:nvSpPr>
          <p:cNvPr id="30" name="TextBox 29"/>
          <p:cNvSpPr txBox="1"/>
          <p:nvPr/>
        </p:nvSpPr>
        <p:spPr>
          <a:xfrm>
            <a:off x="2362200" y="3124200"/>
            <a:ext cx="906843" cy="430887"/>
          </a:xfrm>
          <a:prstGeom prst="rect">
            <a:avLst/>
          </a:prstGeom>
          <a:noFill/>
        </p:spPr>
        <p:txBody>
          <a:bodyPr wrap="square" rtlCol="0">
            <a:spAutoFit/>
          </a:bodyPr>
          <a:lstStyle/>
          <a:p>
            <a:r>
              <a:rPr lang="en-US" sz="1100" b="1" smtClean="0">
                <a:latin typeface="Calibri" pitchFamily="34" charset="0"/>
              </a:rPr>
              <a:t>Carbon Filament</a:t>
            </a:r>
          </a:p>
        </p:txBody>
      </p:sp>
      <p:sp>
        <p:nvSpPr>
          <p:cNvPr id="31" name="TextBox 30"/>
          <p:cNvSpPr txBox="1"/>
          <p:nvPr/>
        </p:nvSpPr>
        <p:spPr>
          <a:xfrm>
            <a:off x="3969957" y="3074313"/>
            <a:ext cx="906843" cy="430887"/>
          </a:xfrm>
          <a:prstGeom prst="rect">
            <a:avLst/>
          </a:prstGeom>
          <a:noFill/>
        </p:spPr>
        <p:txBody>
          <a:bodyPr wrap="square" rtlCol="0">
            <a:spAutoFit/>
          </a:bodyPr>
          <a:lstStyle/>
          <a:p>
            <a:r>
              <a:rPr lang="en-US" sz="1100" b="1" smtClean="0">
                <a:latin typeface="Calibri" pitchFamily="34" charset="0"/>
              </a:rPr>
              <a:t>Tungsten Filament</a:t>
            </a:r>
          </a:p>
        </p:txBody>
      </p:sp>
      <p:sp>
        <p:nvSpPr>
          <p:cNvPr id="32" name="TextBox 31"/>
          <p:cNvSpPr txBox="1"/>
          <p:nvPr/>
        </p:nvSpPr>
        <p:spPr>
          <a:xfrm>
            <a:off x="6659628" y="4615190"/>
            <a:ext cx="906843" cy="261610"/>
          </a:xfrm>
          <a:prstGeom prst="rect">
            <a:avLst/>
          </a:prstGeom>
          <a:noFill/>
        </p:spPr>
        <p:txBody>
          <a:bodyPr wrap="square" rtlCol="0">
            <a:spAutoFit/>
          </a:bodyPr>
          <a:lstStyle/>
          <a:p>
            <a:r>
              <a:rPr lang="en-US" sz="1100" b="1" smtClean="0">
                <a:latin typeface="Calibri" pitchFamily="34" charset="0"/>
              </a:rPr>
              <a:t>SiC</a:t>
            </a:r>
          </a:p>
        </p:txBody>
      </p:sp>
      <p:sp>
        <p:nvSpPr>
          <p:cNvPr id="33" name="TextBox 32"/>
          <p:cNvSpPr txBox="1"/>
          <p:nvPr/>
        </p:nvSpPr>
        <p:spPr>
          <a:xfrm>
            <a:off x="6865557" y="2473970"/>
            <a:ext cx="906843" cy="261610"/>
          </a:xfrm>
          <a:prstGeom prst="rect">
            <a:avLst/>
          </a:prstGeom>
          <a:noFill/>
        </p:spPr>
        <p:txBody>
          <a:bodyPr wrap="square" rtlCol="0">
            <a:spAutoFit/>
          </a:bodyPr>
          <a:lstStyle/>
          <a:p>
            <a:r>
              <a:rPr lang="en-US" sz="1100" b="1" smtClean="0">
                <a:latin typeface="Calibri" pitchFamily="34" charset="0"/>
              </a:rPr>
              <a:t>InGaN</a:t>
            </a:r>
          </a:p>
        </p:txBody>
      </p:sp>
      <p:sp>
        <p:nvSpPr>
          <p:cNvPr id="34" name="TextBox 33"/>
          <p:cNvSpPr txBox="1"/>
          <p:nvPr/>
        </p:nvSpPr>
        <p:spPr>
          <a:xfrm>
            <a:off x="5410200" y="4495800"/>
            <a:ext cx="906843" cy="261610"/>
          </a:xfrm>
          <a:prstGeom prst="rect">
            <a:avLst/>
          </a:prstGeom>
          <a:noFill/>
        </p:spPr>
        <p:txBody>
          <a:bodyPr wrap="square" rtlCol="0">
            <a:spAutoFit/>
          </a:bodyPr>
          <a:lstStyle/>
          <a:p>
            <a:r>
              <a:rPr lang="en-US" sz="1100" b="1" smtClean="0">
                <a:latin typeface="Calibri" pitchFamily="34" charset="0"/>
              </a:rPr>
              <a:t>GaAsP</a:t>
            </a:r>
          </a:p>
        </p:txBody>
      </p:sp>
      <p:sp>
        <p:nvSpPr>
          <p:cNvPr id="35" name="TextBox 34"/>
          <p:cNvSpPr txBox="1"/>
          <p:nvPr/>
        </p:nvSpPr>
        <p:spPr>
          <a:xfrm>
            <a:off x="4991415" y="3787329"/>
            <a:ext cx="906843" cy="261610"/>
          </a:xfrm>
          <a:prstGeom prst="rect">
            <a:avLst/>
          </a:prstGeom>
          <a:noFill/>
        </p:spPr>
        <p:txBody>
          <a:bodyPr wrap="square" rtlCol="0">
            <a:spAutoFit/>
          </a:bodyPr>
          <a:lstStyle/>
          <a:p>
            <a:r>
              <a:rPr lang="en-US" sz="1100" b="1" smtClean="0">
                <a:latin typeface="Calibri" pitchFamily="34" charset="0"/>
              </a:rPr>
              <a:t>GaP:Zn,O</a:t>
            </a:r>
          </a:p>
        </p:txBody>
      </p:sp>
      <p:sp>
        <p:nvSpPr>
          <p:cNvPr id="36" name="TextBox 35"/>
          <p:cNvSpPr txBox="1"/>
          <p:nvPr/>
        </p:nvSpPr>
        <p:spPr>
          <a:xfrm>
            <a:off x="6096000" y="3167390"/>
            <a:ext cx="906843" cy="261610"/>
          </a:xfrm>
          <a:prstGeom prst="rect">
            <a:avLst/>
          </a:prstGeom>
          <a:noFill/>
        </p:spPr>
        <p:txBody>
          <a:bodyPr wrap="square" rtlCol="0">
            <a:spAutoFit/>
          </a:bodyPr>
          <a:lstStyle/>
          <a:p>
            <a:r>
              <a:rPr lang="en-US" sz="1100" b="1" smtClean="0">
                <a:latin typeface="Calibri" pitchFamily="34" charset="0"/>
              </a:rPr>
              <a:t>GaAsP:N</a:t>
            </a:r>
          </a:p>
        </p:txBody>
      </p:sp>
      <p:sp>
        <p:nvSpPr>
          <p:cNvPr id="37" name="TextBox 36"/>
          <p:cNvSpPr txBox="1"/>
          <p:nvPr/>
        </p:nvSpPr>
        <p:spPr>
          <a:xfrm>
            <a:off x="5730114" y="2626433"/>
            <a:ext cx="906843" cy="261610"/>
          </a:xfrm>
          <a:prstGeom prst="rect">
            <a:avLst/>
          </a:prstGeom>
          <a:noFill/>
        </p:spPr>
        <p:txBody>
          <a:bodyPr wrap="square" rtlCol="0">
            <a:spAutoFit/>
          </a:bodyPr>
          <a:lstStyle/>
          <a:p>
            <a:pPr algn="r"/>
            <a:r>
              <a:rPr lang="en-US" sz="1100" b="1" smtClean="0">
                <a:latin typeface="Calibri" pitchFamily="34" charset="0"/>
              </a:rPr>
              <a:t>AlGaAs</a:t>
            </a:r>
          </a:p>
        </p:txBody>
      </p:sp>
      <p:sp>
        <p:nvSpPr>
          <p:cNvPr id="38" name="TextBox 37"/>
          <p:cNvSpPr txBox="1"/>
          <p:nvPr/>
        </p:nvSpPr>
        <p:spPr>
          <a:xfrm>
            <a:off x="5791200" y="2405390"/>
            <a:ext cx="906843" cy="261610"/>
          </a:xfrm>
          <a:prstGeom prst="rect">
            <a:avLst/>
          </a:prstGeom>
          <a:noFill/>
        </p:spPr>
        <p:txBody>
          <a:bodyPr wrap="square" rtlCol="0">
            <a:spAutoFit/>
          </a:bodyPr>
          <a:lstStyle/>
          <a:p>
            <a:pPr algn="r"/>
            <a:r>
              <a:rPr lang="en-US" sz="1100" b="1" smtClean="0">
                <a:latin typeface="Calibri" pitchFamily="34" charset="0"/>
              </a:rPr>
              <a:t>AlInGaP</a:t>
            </a:r>
          </a:p>
        </p:txBody>
      </p:sp>
      <p:sp>
        <p:nvSpPr>
          <p:cNvPr id="39" name="TextBox 38"/>
          <p:cNvSpPr txBox="1"/>
          <p:nvPr/>
        </p:nvSpPr>
        <p:spPr>
          <a:xfrm>
            <a:off x="6629400" y="1752600"/>
            <a:ext cx="1295400" cy="584775"/>
          </a:xfrm>
          <a:prstGeom prst="rect">
            <a:avLst/>
          </a:prstGeom>
          <a:noFill/>
        </p:spPr>
        <p:txBody>
          <a:bodyPr wrap="square" rtlCol="0">
            <a:spAutoFit/>
          </a:bodyPr>
          <a:lstStyle/>
          <a:p>
            <a:pPr algn="r"/>
            <a:r>
              <a:rPr lang="en-US" sz="1600" b="1" smtClean="0">
                <a:latin typeface="Calibri" pitchFamily="34" charset="0"/>
              </a:rPr>
              <a:t>Solid-State Lighting</a:t>
            </a:r>
            <a:endParaRPr lang="en-US" sz="1600" b="1">
              <a:latin typeface="Calibri" pitchFamily="34" charset="0"/>
            </a:endParaRPr>
          </a:p>
        </p:txBody>
      </p:sp>
      <p:sp>
        <p:nvSpPr>
          <p:cNvPr id="40" name="Rectangle 460"/>
          <p:cNvSpPr>
            <a:spLocks noChangeArrowheads="1"/>
          </p:cNvSpPr>
          <p:nvPr/>
        </p:nvSpPr>
        <p:spPr bwMode="auto">
          <a:xfrm rot="10800000" flipV="1">
            <a:off x="2514600" y="2709445"/>
            <a:ext cx="990600" cy="338554"/>
          </a:xfrm>
          <a:prstGeom prst="rect">
            <a:avLst/>
          </a:prstGeom>
          <a:noFill/>
          <a:ln w="12700">
            <a:noFill/>
            <a:miter lim="800000"/>
            <a:headEnd/>
            <a:tailEnd/>
          </a:ln>
          <a:effectLst/>
        </p:spPr>
        <p:txBody>
          <a:bodyPr wrap="square">
            <a:spAutoFit/>
          </a:bodyPr>
          <a:lstStyle/>
          <a:p>
            <a:pPr algn="r"/>
            <a:r>
              <a:rPr lang="en-US" sz="400" b="1" i="1" smtClean="0">
                <a:solidFill>
                  <a:schemeClr val="bg1">
                    <a:lumMod val="85000"/>
                  </a:schemeClr>
                </a:solidFill>
                <a:latin typeface="Arial" charset="0"/>
              </a:rPr>
              <a:t>Electric bulb from Neloux, courtesy of KMJ. http://commons.wikimedia.org/wiki/File:Gluehlampe_01_KMJ.jpg</a:t>
            </a:r>
            <a:endParaRPr lang="en-US" sz="400" b="1" i="1">
              <a:solidFill>
                <a:schemeClr val="bg1">
                  <a:lumMod val="85000"/>
                </a:schemeClr>
              </a:solidFill>
              <a:latin typeface="Arial" charset="0"/>
            </a:endParaRPr>
          </a:p>
        </p:txBody>
      </p:sp>
      <p:pic>
        <p:nvPicPr>
          <p:cNvPr id="41" name="Picture 40" descr="Incandescent_bulb.gif"/>
          <p:cNvPicPr>
            <a:picLocks noChangeAspect="1"/>
          </p:cNvPicPr>
          <p:nvPr/>
        </p:nvPicPr>
        <p:blipFill>
          <a:blip r:embed="rId4"/>
          <a:stretch>
            <a:fillRect/>
          </a:stretch>
        </p:blipFill>
        <p:spPr>
          <a:xfrm>
            <a:off x="3473858" y="2667000"/>
            <a:ext cx="275056" cy="457200"/>
          </a:xfrm>
          <a:prstGeom prst="rect">
            <a:avLst/>
          </a:prstGeom>
        </p:spPr>
      </p:pic>
      <p:pic>
        <p:nvPicPr>
          <p:cNvPr id="42" name="Picture 41" descr="Fluorescent_Tube.gif"/>
          <p:cNvPicPr>
            <a:picLocks noChangeAspect="1"/>
          </p:cNvPicPr>
          <p:nvPr/>
        </p:nvPicPr>
        <p:blipFill>
          <a:blip r:embed="rId5"/>
          <a:stretch>
            <a:fillRect/>
          </a:stretch>
        </p:blipFill>
        <p:spPr>
          <a:xfrm>
            <a:off x="5062537" y="2016919"/>
            <a:ext cx="1643063" cy="116681"/>
          </a:xfrm>
          <a:prstGeom prst="rect">
            <a:avLst/>
          </a:prstGeom>
        </p:spPr>
      </p:pic>
      <p:sp>
        <p:nvSpPr>
          <p:cNvPr id="43" name="Rectangle 460"/>
          <p:cNvSpPr>
            <a:spLocks noChangeArrowheads="1"/>
          </p:cNvSpPr>
          <p:nvPr/>
        </p:nvSpPr>
        <p:spPr bwMode="auto">
          <a:xfrm rot="10800000" flipV="1">
            <a:off x="4953000" y="1752600"/>
            <a:ext cx="1447800" cy="276999"/>
          </a:xfrm>
          <a:prstGeom prst="rect">
            <a:avLst/>
          </a:prstGeom>
          <a:noFill/>
          <a:ln w="12700">
            <a:noFill/>
            <a:miter lim="800000"/>
            <a:headEnd/>
            <a:tailEnd/>
          </a:ln>
          <a:effectLst/>
        </p:spPr>
        <p:txBody>
          <a:bodyPr wrap="square">
            <a:spAutoFit/>
          </a:bodyPr>
          <a:lstStyle/>
          <a:p>
            <a:r>
              <a:rPr lang="en-US" sz="400" b="1" i="1" smtClean="0">
                <a:solidFill>
                  <a:schemeClr val="bg1">
                    <a:lumMod val="85000"/>
                  </a:schemeClr>
                </a:solidFill>
                <a:latin typeface="Arial" charset="0"/>
              </a:rPr>
              <a:t>Fluorescent Tube</a:t>
            </a:r>
          </a:p>
          <a:p>
            <a:r>
              <a:rPr lang="en-US" sz="400" b="1" i="1" smtClean="0">
                <a:solidFill>
                  <a:schemeClr val="bg1">
                    <a:lumMod val="85000"/>
                  </a:schemeClr>
                </a:solidFill>
                <a:latin typeface="Arial" charset="0"/>
              </a:rPr>
              <a:t>http://en.wikipedia.org/wiki/File:Leuchtstofflampen-chtaube050409.jpg</a:t>
            </a:r>
            <a:endParaRPr lang="en-US" sz="400" b="1" i="1">
              <a:solidFill>
                <a:schemeClr val="bg1">
                  <a:lumMod val="85000"/>
                </a:schemeClr>
              </a:solidFill>
              <a:latin typeface="Arial" charset="0"/>
            </a:endParaRPr>
          </a:p>
        </p:txBody>
      </p:sp>
      <p:pic>
        <p:nvPicPr>
          <p:cNvPr id="44" name="Picture 43" descr="Candle.gif"/>
          <p:cNvPicPr>
            <a:picLocks noChangeAspect="1"/>
          </p:cNvPicPr>
          <p:nvPr/>
        </p:nvPicPr>
        <p:blipFill>
          <a:blip r:embed="rId6"/>
          <a:stretch>
            <a:fillRect/>
          </a:stretch>
        </p:blipFill>
        <p:spPr>
          <a:xfrm>
            <a:off x="1524000" y="4495800"/>
            <a:ext cx="201851" cy="485774"/>
          </a:xfrm>
          <a:prstGeom prst="rect">
            <a:avLst/>
          </a:prstGeom>
        </p:spPr>
      </p:pic>
      <p:sp>
        <p:nvSpPr>
          <p:cNvPr id="45" name="Rectangle 460"/>
          <p:cNvSpPr>
            <a:spLocks noChangeArrowheads="1"/>
          </p:cNvSpPr>
          <p:nvPr/>
        </p:nvSpPr>
        <p:spPr bwMode="auto">
          <a:xfrm rot="10800000" flipV="1">
            <a:off x="1676401" y="4572000"/>
            <a:ext cx="838200" cy="276999"/>
          </a:xfrm>
          <a:prstGeom prst="rect">
            <a:avLst/>
          </a:prstGeom>
          <a:noFill/>
          <a:ln w="12700">
            <a:noFill/>
            <a:miter lim="800000"/>
            <a:headEnd/>
            <a:tailEnd/>
          </a:ln>
          <a:effectLst/>
        </p:spPr>
        <p:txBody>
          <a:bodyPr wrap="square">
            <a:spAutoFit/>
          </a:bodyPr>
          <a:lstStyle/>
          <a:p>
            <a:r>
              <a:rPr lang="en-US" sz="400" b="1" i="1" smtClean="0">
                <a:solidFill>
                  <a:schemeClr val="bg1">
                    <a:lumMod val="85000"/>
                  </a:schemeClr>
                </a:solidFill>
                <a:latin typeface="Arial" charset="0"/>
              </a:rPr>
              <a:t>Candle burning.</a:t>
            </a:r>
          </a:p>
          <a:p>
            <a:r>
              <a:rPr lang="en-US" sz="400" b="1" i="1" smtClean="0">
                <a:solidFill>
                  <a:schemeClr val="bg1">
                    <a:lumMod val="85000"/>
                  </a:schemeClr>
                </a:solidFill>
                <a:latin typeface="Arial" charset="0"/>
              </a:rPr>
              <a:t>http://en.wikipedia.org/wiki/File:Candleburning.jpg</a:t>
            </a:r>
            <a:endParaRPr lang="en-US" sz="400" b="1" i="1">
              <a:solidFill>
                <a:schemeClr val="bg1">
                  <a:lumMod val="85000"/>
                </a:schemeClr>
              </a:solidFill>
              <a:latin typeface="Arial" charset="0"/>
            </a:endParaRPr>
          </a:p>
        </p:txBody>
      </p:sp>
      <p:pic>
        <p:nvPicPr>
          <p:cNvPr id="46" name="Picture 45" descr="Bridgelux_Helieon.gif"/>
          <p:cNvPicPr>
            <a:picLocks noChangeAspect="1"/>
          </p:cNvPicPr>
          <p:nvPr/>
        </p:nvPicPr>
        <p:blipFill>
          <a:blip r:embed="rId7"/>
          <a:stretch>
            <a:fillRect/>
          </a:stretch>
        </p:blipFill>
        <p:spPr>
          <a:xfrm>
            <a:off x="7924800" y="1857375"/>
            <a:ext cx="428625" cy="428625"/>
          </a:xfrm>
          <a:prstGeom prst="rect">
            <a:avLst/>
          </a:prstGeom>
        </p:spPr>
      </p:pic>
      <p:sp>
        <p:nvSpPr>
          <p:cNvPr id="47" name="Rectangle 460"/>
          <p:cNvSpPr>
            <a:spLocks noChangeArrowheads="1"/>
          </p:cNvSpPr>
          <p:nvPr/>
        </p:nvSpPr>
        <p:spPr bwMode="auto">
          <a:xfrm rot="10800000" flipV="1">
            <a:off x="7391400" y="2313800"/>
            <a:ext cx="1143000" cy="276999"/>
          </a:xfrm>
          <a:prstGeom prst="rect">
            <a:avLst/>
          </a:prstGeom>
          <a:noFill/>
          <a:ln w="12700">
            <a:noFill/>
            <a:miter lim="800000"/>
            <a:headEnd/>
            <a:tailEnd/>
          </a:ln>
          <a:effectLst/>
        </p:spPr>
        <p:txBody>
          <a:bodyPr wrap="square">
            <a:spAutoFit/>
          </a:bodyPr>
          <a:lstStyle/>
          <a:p>
            <a:pPr algn="r"/>
            <a:r>
              <a:rPr lang="en-US" sz="400" b="1" i="1" smtClean="0">
                <a:solidFill>
                  <a:schemeClr val="bg1">
                    <a:lumMod val="85000"/>
                  </a:schemeClr>
                </a:solidFill>
                <a:latin typeface="Arial" charset="0"/>
              </a:rPr>
              <a:t>Bridgelux Helieon Solid-State Lamp.</a:t>
            </a:r>
          </a:p>
          <a:p>
            <a:pPr algn="r"/>
            <a:r>
              <a:rPr lang="en-US" sz="400" b="1" i="1" smtClean="0">
                <a:solidFill>
                  <a:schemeClr val="bg1">
                    <a:lumMod val="85000"/>
                  </a:schemeClr>
                </a:solidFill>
                <a:latin typeface="Arial" charset="0"/>
              </a:rPr>
              <a:t>http://www.bridgelux.com/products/helieon.html</a:t>
            </a:r>
            <a:endParaRPr lang="en-US" sz="400" b="1" i="1">
              <a:solidFill>
                <a:schemeClr val="bg1">
                  <a:lumMod val="85000"/>
                </a:schemeClr>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075" name="Picture 3"/>
          <p:cNvPicPr>
            <a:picLocks noChangeAspect="1" noChangeArrowheads="1"/>
          </p:cNvPicPr>
          <p:nvPr/>
        </p:nvPicPr>
        <p:blipFill>
          <a:blip r:embed="rId3"/>
          <a:srcRect l="7619" r="12381"/>
          <a:stretch>
            <a:fillRect/>
          </a:stretch>
        </p:blipFill>
        <p:spPr bwMode="auto">
          <a:xfrm>
            <a:off x="685800" y="3505200"/>
            <a:ext cx="1316736" cy="2743200"/>
          </a:xfrm>
          <a:prstGeom prst="rect">
            <a:avLst/>
          </a:prstGeom>
          <a:noFill/>
          <a:ln w="9525">
            <a:noFill/>
            <a:miter lim="800000"/>
            <a:headEnd/>
            <a:tailEnd/>
          </a:ln>
        </p:spPr>
      </p:pic>
      <p:sp>
        <p:nvSpPr>
          <p:cNvPr id="559106" name="Rectangle 2"/>
          <p:cNvSpPr>
            <a:spLocks noGrp="1" noChangeArrowheads="1"/>
          </p:cNvSpPr>
          <p:nvPr>
            <p:ph type="title"/>
          </p:nvPr>
        </p:nvSpPr>
        <p:spPr>
          <a:xfrm>
            <a:off x="304800" y="76200"/>
            <a:ext cx="8686800" cy="1219200"/>
          </a:xfrm>
        </p:spPr>
        <p:txBody>
          <a:bodyPr/>
          <a:lstStyle/>
          <a:p>
            <a:r>
              <a:rPr lang="en-US" smtClean="0"/>
              <a:t>Light-Emitting Diodes</a:t>
            </a:r>
            <a:br>
              <a:rPr lang="en-US" smtClean="0"/>
            </a:br>
            <a:r>
              <a:rPr lang="en-US" smtClean="0"/>
              <a:t>and Applications for Colored Light</a:t>
            </a:r>
            <a:endParaRPr lang="en-US"/>
          </a:p>
        </p:txBody>
      </p:sp>
      <p:pic>
        <p:nvPicPr>
          <p:cNvPr id="559107" name="Picture 3" descr="Tsao JY Nasdaq"/>
          <p:cNvPicPr>
            <a:picLocks noGrp="1" noChangeAspect="1" noChangeArrowheads="1"/>
          </p:cNvPicPr>
          <p:nvPr>
            <p:ph sz="quarter" idx="4294967295"/>
          </p:nvPr>
        </p:nvPicPr>
        <p:blipFill>
          <a:blip r:embed="rId4" cstate="print"/>
          <a:srcRect l="22942" r="31174" b="40741"/>
          <a:stretch>
            <a:fillRect/>
          </a:stretch>
        </p:blipFill>
        <p:spPr>
          <a:xfrm>
            <a:off x="2133600" y="1228509"/>
            <a:ext cx="3657600" cy="5031266"/>
          </a:xfrm>
          <a:noFill/>
          <a:ln/>
        </p:spPr>
      </p:pic>
      <p:pic>
        <p:nvPicPr>
          <p:cNvPr id="1027074" name="Picture 2"/>
          <p:cNvPicPr>
            <a:picLocks noChangeAspect="1" noChangeArrowheads="1"/>
          </p:cNvPicPr>
          <p:nvPr/>
        </p:nvPicPr>
        <p:blipFill>
          <a:blip r:embed="rId5"/>
          <a:srcRect/>
          <a:stretch>
            <a:fillRect/>
          </a:stretch>
        </p:blipFill>
        <p:spPr bwMode="auto">
          <a:xfrm>
            <a:off x="6214236" y="4328286"/>
            <a:ext cx="2733892" cy="1905000"/>
          </a:xfrm>
          <a:prstGeom prst="rect">
            <a:avLst/>
          </a:prstGeom>
          <a:noFill/>
          <a:ln w="9525">
            <a:noFill/>
            <a:miter lim="800000"/>
            <a:headEnd/>
            <a:tailEnd/>
          </a:ln>
        </p:spPr>
      </p:pic>
      <p:sp>
        <p:nvSpPr>
          <p:cNvPr id="15" name="Rectangle 460"/>
          <p:cNvSpPr>
            <a:spLocks noChangeArrowheads="1"/>
          </p:cNvSpPr>
          <p:nvPr/>
        </p:nvSpPr>
        <p:spPr bwMode="auto">
          <a:xfrm rot="10800000" flipV="1">
            <a:off x="152400" y="5833646"/>
            <a:ext cx="914400" cy="338554"/>
          </a:xfrm>
          <a:prstGeom prst="rect">
            <a:avLst/>
          </a:prstGeom>
          <a:noFill/>
          <a:ln w="12700">
            <a:noFill/>
            <a:miter lim="800000"/>
            <a:headEnd/>
            <a:tailEnd/>
          </a:ln>
          <a:effectLst/>
        </p:spPr>
        <p:txBody>
          <a:bodyPr wrap="square">
            <a:spAutoFit/>
          </a:bodyPr>
          <a:lstStyle/>
          <a:p>
            <a:r>
              <a:rPr lang="en-US" sz="400" b="1" i="1" smtClean="0">
                <a:solidFill>
                  <a:schemeClr val="bg2"/>
                </a:solidFill>
                <a:latin typeface="Arial" charset="0"/>
              </a:rPr>
              <a:t>LED Traffic Light, courtesy of Syafiqshahalam. http://en.wikipedia.org/wiki/File:LED_Traffic_Lights.jpg</a:t>
            </a:r>
            <a:endParaRPr lang="en-US" sz="400" b="1" i="1">
              <a:solidFill>
                <a:schemeClr val="bg2"/>
              </a:solidFill>
              <a:latin typeface="Arial" charset="0"/>
            </a:endParaRPr>
          </a:p>
        </p:txBody>
      </p:sp>
      <p:sp>
        <p:nvSpPr>
          <p:cNvPr id="16" name="Rectangle 460"/>
          <p:cNvSpPr>
            <a:spLocks noChangeArrowheads="1"/>
          </p:cNvSpPr>
          <p:nvPr/>
        </p:nvSpPr>
        <p:spPr bwMode="auto">
          <a:xfrm rot="10800000" flipV="1">
            <a:off x="6172200" y="6004686"/>
            <a:ext cx="2590800" cy="215444"/>
          </a:xfrm>
          <a:prstGeom prst="rect">
            <a:avLst/>
          </a:prstGeom>
          <a:noFill/>
          <a:ln w="12700">
            <a:noFill/>
            <a:miter lim="800000"/>
            <a:headEnd/>
            <a:tailEnd/>
          </a:ln>
          <a:effectLst/>
        </p:spPr>
        <p:txBody>
          <a:bodyPr wrap="square">
            <a:spAutoFit/>
          </a:bodyPr>
          <a:lstStyle/>
          <a:p>
            <a:pPr algn="r"/>
            <a:r>
              <a:rPr lang="en-US" sz="400" b="1" i="1" smtClean="0">
                <a:solidFill>
                  <a:schemeClr val="tx1">
                    <a:lumMod val="65000"/>
                    <a:lumOff val="35000"/>
                  </a:schemeClr>
                </a:solidFill>
                <a:latin typeface="Arial" charset="0"/>
              </a:rPr>
              <a:t>Sharp QuadPixel RGBY LED-backlit LCD Display.  http://www.macworld.com/article/145541/2010/01/sharp_quadpixel.html</a:t>
            </a:r>
            <a:endParaRPr lang="en-US" sz="400" b="1" i="1">
              <a:solidFill>
                <a:schemeClr val="tx1">
                  <a:lumMod val="65000"/>
                  <a:lumOff val="35000"/>
                </a:schemeClr>
              </a:solidFill>
              <a:latin typeface="Arial" charset="0"/>
            </a:endParaRPr>
          </a:p>
        </p:txBody>
      </p:sp>
      <p:sp>
        <p:nvSpPr>
          <p:cNvPr id="20" name="Rectangle 460"/>
          <p:cNvSpPr>
            <a:spLocks noChangeArrowheads="1"/>
          </p:cNvSpPr>
          <p:nvPr/>
        </p:nvSpPr>
        <p:spPr bwMode="auto">
          <a:xfrm rot="10800000" flipV="1">
            <a:off x="3733800" y="6019800"/>
            <a:ext cx="2057400" cy="153888"/>
          </a:xfrm>
          <a:prstGeom prst="rect">
            <a:avLst/>
          </a:prstGeom>
          <a:noFill/>
          <a:ln w="12700">
            <a:noFill/>
            <a:miter lim="800000"/>
            <a:headEnd/>
            <a:tailEnd/>
          </a:ln>
          <a:effectLst/>
        </p:spPr>
        <p:txBody>
          <a:bodyPr wrap="square">
            <a:spAutoFit/>
          </a:bodyPr>
          <a:lstStyle/>
          <a:p>
            <a:pPr algn="r"/>
            <a:r>
              <a:rPr lang="en-US" sz="400" b="1" i="1" smtClean="0">
                <a:solidFill>
                  <a:schemeClr val="bg1"/>
                </a:solidFill>
                <a:latin typeface="Arial" charset="0"/>
              </a:rPr>
              <a:t>NASDAQ’s Giant Video Display in Times Square, New York (Jeff Tsao)</a:t>
            </a:r>
          </a:p>
        </p:txBody>
      </p:sp>
      <p:pic>
        <p:nvPicPr>
          <p:cNvPr id="21" name="Picture 9" descr="Pages from Craford MG Opto2001"/>
          <p:cNvPicPr>
            <a:picLocks noChangeAspect="1" noChangeArrowheads="1"/>
          </p:cNvPicPr>
          <p:nvPr/>
        </p:nvPicPr>
        <p:blipFill>
          <a:blip r:embed="rId6"/>
          <a:srcRect l="12122" t="26492" r="53029" b="16599"/>
          <a:stretch>
            <a:fillRect/>
          </a:stretch>
        </p:blipFill>
        <p:spPr bwMode="auto">
          <a:xfrm>
            <a:off x="228600" y="1234314"/>
            <a:ext cx="1737360" cy="2189323"/>
          </a:xfrm>
          <a:prstGeom prst="rect">
            <a:avLst/>
          </a:prstGeom>
          <a:noFill/>
        </p:spPr>
      </p:pic>
      <p:sp>
        <p:nvSpPr>
          <p:cNvPr id="25" name="Rectangle 460"/>
          <p:cNvSpPr>
            <a:spLocks noChangeArrowheads="1"/>
          </p:cNvSpPr>
          <p:nvPr/>
        </p:nvSpPr>
        <p:spPr bwMode="auto">
          <a:xfrm rot="10800000" flipV="1">
            <a:off x="228600" y="3275112"/>
            <a:ext cx="1371600" cy="153888"/>
          </a:xfrm>
          <a:prstGeom prst="rect">
            <a:avLst/>
          </a:prstGeom>
          <a:noFill/>
          <a:ln w="12700">
            <a:noFill/>
            <a:miter lim="800000"/>
            <a:headEnd/>
            <a:tailEnd/>
          </a:ln>
          <a:effectLst/>
        </p:spPr>
        <p:txBody>
          <a:bodyPr wrap="square">
            <a:spAutoFit/>
          </a:bodyPr>
          <a:lstStyle/>
          <a:p>
            <a:r>
              <a:rPr lang="en-US" sz="400" b="1" i="1" smtClean="0">
                <a:solidFill>
                  <a:schemeClr val="bg1">
                    <a:lumMod val="85000"/>
                  </a:schemeClr>
                </a:solidFill>
                <a:latin typeface="Arial" charset="0"/>
              </a:rPr>
              <a:t>Rear Combination Lamp (LumiLeds)</a:t>
            </a:r>
          </a:p>
        </p:txBody>
      </p:sp>
      <p:pic>
        <p:nvPicPr>
          <p:cNvPr id="13" name="Picture 8"/>
          <p:cNvPicPr>
            <a:picLocks noChangeAspect="1" noChangeArrowheads="1"/>
          </p:cNvPicPr>
          <p:nvPr/>
        </p:nvPicPr>
        <p:blipFill>
          <a:blip r:embed="rId7" cstate="print"/>
          <a:srcRect/>
          <a:stretch>
            <a:fillRect/>
          </a:stretch>
        </p:blipFill>
        <p:spPr bwMode="auto">
          <a:xfrm>
            <a:off x="6194871" y="1226757"/>
            <a:ext cx="2743200" cy="3017520"/>
          </a:xfrm>
          <a:prstGeom prst="rect">
            <a:avLst/>
          </a:prstGeom>
          <a:noFill/>
          <a:ln w="9525">
            <a:noFill/>
            <a:miter lim="800000"/>
            <a:headEnd/>
            <a:tailEnd/>
          </a:ln>
        </p:spPr>
      </p:pic>
      <p:sp>
        <p:nvSpPr>
          <p:cNvPr id="14" name="Rectangle 460"/>
          <p:cNvSpPr>
            <a:spLocks noChangeArrowheads="1"/>
          </p:cNvSpPr>
          <p:nvPr/>
        </p:nvSpPr>
        <p:spPr bwMode="auto">
          <a:xfrm rot="10800000" flipV="1">
            <a:off x="6217542" y="3983112"/>
            <a:ext cx="2286000" cy="215444"/>
          </a:xfrm>
          <a:prstGeom prst="rect">
            <a:avLst/>
          </a:prstGeom>
          <a:noFill/>
          <a:ln w="12700">
            <a:noFill/>
            <a:miter lim="800000"/>
            <a:headEnd/>
            <a:tailEnd/>
          </a:ln>
          <a:effectLst/>
        </p:spPr>
        <p:txBody>
          <a:bodyPr wrap="square">
            <a:spAutoFit/>
          </a:bodyPr>
          <a:lstStyle/>
          <a:p>
            <a:r>
              <a:rPr lang="en-US" sz="400" b="1" i="1" smtClean="0">
                <a:solidFill>
                  <a:schemeClr val="bg1">
                    <a:lumMod val="85000"/>
                  </a:schemeClr>
                </a:solidFill>
                <a:latin typeface="Arial" charset="0"/>
              </a:rPr>
              <a:t>Microvision Pico Projector. http://www.microvision.com/pico_projector_displays/application_gallery.html</a:t>
            </a:r>
            <a:endParaRPr lang="en-US" sz="400" b="1" i="1">
              <a:solidFill>
                <a:schemeClr val="bg1">
                  <a:lumMod val="85000"/>
                </a:schemeClr>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219200"/>
          </a:xfrm>
        </p:spPr>
        <p:txBody>
          <a:bodyPr/>
          <a:lstStyle/>
          <a:p>
            <a:r>
              <a:rPr lang="en-US" smtClean="0"/>
              <a:t>Light from the Sun and Moon:</a:t>
            </a:r>
            <a:br>
              <a:rPr lang="en-US" smtClean="0"/>
            </a:br>
            <a:r>
              <a:rPr lang="en-US" smtClean="0"/>
              <a:t>Trilobites, Birds, Mammals, Primates, Humans</a:t>
            </a:r>
            <a:endParaRPr lang="en-US" dirty="0"/>
          </a:p>
        </p:txBody>
      </p:sp>
      <p:pic>
        <p:nvPicPr>
          <p:cNvPr id="10" name="Picture 1"/>
          <p:cNvPicPr>
            <a:picLocks noChangeAspect="1" noChangeArrowheads="1"/>
          </p:cNvPicPr>
          <p:nvPr/>
        </p:nvPicPr>
        <p:blipFill>
          <a:blip r:embed="rId3" cstate="print"/>
          <a:srcRect/>
          <a:stretch>
            <a:fillRect/>
          </a:stretch>
        </p:blipFill>
        <p:spPr bwMode="auto">
          <a:xfrm flipH="1">
            <a:off x="205262" y="3303270"/>
            <a:ext cx="1691640" cy="1268730"/>
          </a:xfrm>
          <a:prstGeom prst="rect">
            <a:avLst/>
          </a:prstGeom>
          <a:noFill/>
          <a:ln w="9525">
            <a:noFill/>
            <a:miter lim="800000"/>
            <a:headEnd/>
            <a:tailEnd/>
          </a:ln>
        </p:spPr>
      </p:pic>
      <p:sp>
        <p:nvSpPr>
          <p:cNvPr id="12" name="Rectangle 460"/>
          <p:cNvSpPr>
            <a:spLocks noChangeArrowheads="1"/>
          </p:cNvSpPr>
          <p:nvPr/>
        </p:nvSpPr>
        <p:spPr bwMode="auto">
          <a:xfrm rot="10800000" flipV="1">
            <a:off x="152399" y="4633554"/>
            <a:ext cx="1752600" cy="215444"/>
          </a:xfrm>
          <a:prstGeom prst="rect">
            <a:avLst/>
          </a:prstGeom>
          <a:noFill/>
          <a:ln w="12700">
            <a:noFill/>
            <a:miter lim="800000"/>
            <a:headEnd/>
            <a:tailEnd/>
          </a:ln>
          <a:effectLst/>
        </p:spPr>
        <p:txBody>
          <a:bodyPr wrap="square">
            <a:spAutoFit/>
          </a:bodyPr>
          <a:lstStyle/>
          <a:p>
            <a:r>
              <a:rPr lang="en-US" sz="400" b="1" i="1" smtClean="0">
                <a:solidFill>
                  <a:schemeClr val="bg2"/>
                </a:solidFill>
                <a:latin typeface="Arial" charset="0"/>
              </a:rPr>
              <a:t>Asaphus species (Trilobite) picture taken by DanielCD. http://en.wikipedia.org/wiki/File:Asaphus_species_trilobite.jpg</a:t>
            </a:r>
            <a:endParaRPr lang="en-US" sz="400" b="1" i="1">
              <a:solidFill>
                <a:schemeClr val="bg2"/>
              </a:solidFill>
              <a:latin typeface="Arial" charset="0"/>
            </a:endParaRPr>
          </a:p>
        </p:txBody>
      </p:sp>
      <p:pic>
        <p:nvPicPr>
          <p:cNvPr id="13" name="Picture 1"/>
          <p:cNvPicPr>
            <a:picLocks noChangeAspect="1" noChangeArrowheads="1"/>
          </p:cNvPicPr>
          <p:nvPr/>
        </p:nvPicPr>
        <p:blipFill>
          <a:blip r:embed="rId4" cstate="print"/>
          <a:srcRect/>
          <a:stretch>
            <a:fillRect/>
          </a:stretch>
        </p:blipFill>
        <p:spPr bwMode="auto">
          <a:xfrm flipH="1">
            <a:off x="5562600" y="3303270"/>
            <a:ext cx="1691640" cy="1268730"/>
          </a:xfrm>
          <a:prstGeom prst="rect">
            <a:avLst/>
          </a:prstGeom>
          <a:noFill/>
          <a:ln w="9525">
            <a:noFill/>
            <a:miter lim="800000"/>
            <a:headEnd/>
            <a:tailEnd/>
          </a:ln>
        </p:spPr>
      </p:pic>
      <p:sp>
        <p:nvSpPr>
          <p:cNvPr id="14" name="TextBox 13"/>
          <p:cNvSpPr txBox="1"/>
          <p:nvPr/>
        </p:nvSpPr>
        <p:spPr>
          <a:xfrm flipH="1">
            <a:off x="5486400" y="4572000"/>
            <a:ext cx="1828800" cy="246221"/>
          </a:xfrm>
          <a:prstGeom prst="rect">
            <a:avLst/>
          </a:prstGeom>
          <a:noFill/>
        </p:spPr>
        <p:txBody>
          <a:bodyPr wrap="square" rtlCol="0">
            <a:spAutoFit/>
          </a:bodyPr>
          <a:lstStyle/>
          <a:p>
            <a:r>
              <a:rPr lang="en-US" sz="500" b="1" smtClean="0">
                <a:solidFill>
                  <a:schemeClr val="bg2"/>
                </a:solidFill>
                <a:latin typeface="Calibri" pitchFamily="34" charset="0"/>
              </a:rPr>
              <a:t>Olive baboon in Kenya; courtesy of Ryan Harvey; </a:t>
            </a:r>
          </a:p>
          <a:p>
            <a:r>
              <a:rPr lang="en-US" sz="500" b="1" smtClean="0">
                <a:solidFill>
                  <a:schemeClr val="bg2"/>
                </a:solidFill>
                <a:latin typeface="Calibri" pitchFamily="34" charset="0"/>
              </a:rPr>
              <a:t>http://en.wikipedia.org/wiki/File:Male_Olive_Baboon_2.jpg</a:t>
            </a:r>
          </a:p>
        </p:txBody>
      </p:sp>
      <p:sp>
        <p:nvSpPr>
          <p:cNvPr id="24" name="Isosceles Triangle 23"/>
          <p:cNvSpPr/>
          <p:nvPr/>
        </p:nvSpPr>
        <p:spPr bwMode="auto">
          <a:xfrm>
            <a:off x="228600" y="2381311"/>
            <a:ext cx="3733800" cy="762000"/>
          </a:xfrm>
          <a:prstGeom prst="triangle">
            <a:avLst>
              <a:gd name="adj" fmla="val 24852"/>
            </a:avLst>
          </a:prstGeom>
          <a:solidFill>
            <a:srgbClr val="FFFF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Isosceles Triangle 24"/>
          <p:cNvSpPr/>
          <p:nvPr/>
        </p:nvSpPr>
        <p:spPr bwMode="auto">
          <a:xfrm>
            <a:off x="4038600" y="2381311"/>
            <a:ext cx="1752600" cy="762000"/>
          </a:xfrm>
          <a:prstGeom prst="triangle">
            <a:avLst>
              <a:gd name="adj" fmla="val 24852"/>
            </a:avLst>
          </a:prstGeom>
          <a:solidFill>
            <a:schemeClr val="bg2">
              <a:lumMod val="75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Isosceles Triangle 25"/>
          <p:cNvSpPr/>
          <p:nvPr/>
        </p:nvSpPr>
        <p:spPr bwMode="auto">
          <a:xfrm>
            <a:off x="5867400" y="2381311"/>
            <a:ext cx="3124200" cy="762000"/>
          </a:xfrm>
          <a:prstGeom prst="triangle">
            <a:avLst>
              <a:gd name="adj" fmla="val 18457"/>
            </a:avLst>
          </a:prstGeom>
          <a:solidFill>
            <a:srgbClr val="FFFF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Isosceles Triangle 20"/>
          <p:cNvSpPr/>
          <p:nvPr/>
        </p:nvSpPr>
        <p:spPr bwMode="auto">
          <a:xfrm>
            <a:off x="8229600" y="2381311"/>
            <a:ext cx="762000" cy="762000"/>
          </a:xfrm>
          <a:prstGeom prst="triangle">
            <a:avLst>
              <a:gd name="adj" fmla="val 73296"/>
            </a:avLst>
          </a:prstGeom>
          <a:solidFill>
            <a:srgbClr val="8CA4FD">
              <a:alpha val="50196"/>
            </a:srgb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010691" name="Picture 3"/>
          <p:cNvPicPr>
            <a:picLocks noChangeAspect="1" noChangeArrowheads="1"/>
          </p:cNvPicPr>
          <p:nvPr/>
        </p:nvPicPr>
        <p:blipFill>
          <a:blip r:embed="rId5" cstate="print"/>
          <a:srcRect/>
          <a:stretch>
            <a:fillRect/>
          </a:stretch>
        </p:blipFill>
        <p:spPr bwMode="auto">
          <a:xfrm>
            <a:off x="3794760" y="3303270"/>
            <a:ext cx="1691640" cy="1268730"/>
          </a:xfrm>
          <a:prstGeom prst="rect">
            <a:avLst/>
          </a:prstGeom>
          <a:noFill/>
          <a:ln w="9525">
            <a:noFill/>
            <a:miter lim="800000"/>
            <a:headEnd/>
            <a:tailEnd/>
          </a:ln>
        </p:spPr>
      </p:pic>
      <p:sp>
        <p:nvSpPr>
          <p:cNvPr id="29" name="Rectangle 460"/>
          <p:cNvSpPr>
            <a:spLocks noChangeArrowheads="1"/>
          </p:cNvSpPr>
          <p:nvPr/>
        </p:nvSpPr>
        <p:spPr bwMode="auto">
          <a:xfrm rot="10800000" flipV="1">
            <a:off x="3657601" y="4585155"/>
            <a:ext cx="1524001" cy="215444"/>
          </a:xfrm>
          <a:prstGeom prst="rect">
            <a:avLst/>
          </a:prstGeom>
          <a:noFill/>
          <a:ln w="12700">
            <a:noFill/>
            <a:miter lim="800000"/>
            <a:headEnd/>
            <a:tailEnd/>
          </a:ln>
          <a:effectLst/>
        </p:spPr>
        <p:txBody>
          <a:bodyPr wrap="square">
            <a:spAutoFit/>
          </a:bodyPr>
          <a:lstStyle/>
          <a:p>
            <a:r>
              <a:rPr lang="en-US" sz="400" b="1" i="1" smtClean="0">
                <a:solidFill>
                  <a:schemeClr val="bg2"/>
                </a:solidFill>
                <a:latin typeface="Arial" charset="0"/>
              </a:rPr>
              <a:t>Gray wolf, canis lupus, courtesy of Chris Muiden. http://en.wikipedia.org/wiki/File:Canis_lupus_265b.jpg</a:t>
            </a:r>
            <a:endParaRPr lang="en-US" sz="400" b="1" i="1">
              <a:solidFill>
                <a:schemeClr val="bg2"/>
              </a:solidFill>
              <a:latin typeface="Arial" charset="0"/>
            </a:endParaRPr>
          </a:p>
        </p:txBody>
      </p:sp>
      <p:pic>
        <p:nvPicPr>
          <p:cNvPr id="1010692" name="Picture 4"/>
          <p:cNvPicPr>
            <a:picLocks noChangeAspect="1" noChangeArrowheads="1"/>
          </p:cNvPicPr>
          <p:nvPr/>
        </p:nvPicPr>
        <p:blipFill>
          <a:blip r:embed="rId6" cstate="print"/>
          <a:srcRect/>
          <a:stretch>
            <a:fillRect/>
          </a:stretch>
        </p:blipFill>
        <p:spPr bwMode="auto">
          <a:xfrm>
            <a:off x="1981200" y="3304422"/>
            <a:ext cx="1691640" cy="2105778"/>
          </a:xfrm>
          <a:prstGeom prst="rect">
            <a:avLst/>
          </a:prstGeom>
          <a:noFill/>
          <a:ln w="9525">
            <a:noFill/>
            <a:miter lim="800000"/>
            <a:headEnd/>
            <a:tailEnd/>
          </a:ln>
        </p:spPr>
      </p:pic>
      <p:sp>
        <p:nvSpPr>
          <p:cNvPr id="30" name="Rectangle 460"/>
          <p:cNvSpPr>
            <a:spLocks noChangeArrowheads="1"/>
          </p:cNvSpPr>
          <p:nvPr/>
        </p:nvSpPr>
        <p:spPr bwMode="auto">
          <a:xfrm rot="10800000" flipV="1">
            <a:off x="1905001" y="5440977"/>
            <a:ext cx="1676400" cy="276999"/>
          </a:xfrm>
          <a:prstGeom prst="rect">
            <a:avLst/>
          </a:prstGeom>
          <a:noFill/>
          <a:ln w="12700">
            <a:noFill/>
            <a:miter lim="800000"/>
            <a:headEnd/>
            <a:tailEnd/>
          </a:ln>
          <a:effectLst/>
        </p:spPr>
        <p:txBody>
          <a:bodyPr wrap="square">
            <a:spAutoFit/>
          </a:bodyPr>
          <a:lstStyle/>
          <a:p>
            <a:r>
              <a:rPr lang="en-US" sz="400" b="1" i="1" smtClean="0">
                <a:solidFill>
                  <a:schemeClr val="bg2"/>
                </a:solidFill>
                <a:latin typeface="Arial" charset="0"/>
              </a:rPr>
              <a:t>Red Lory (Eos bornea) upper body preening feathers. http://en.wikipedia.org/wiki/File:Red_Lory_%28Eos_bornea%29-6.jpg</a:t>
            </a:r>
            <a:endParaRPr lang="en-US" sz="400" b="1" i="1">
              <a:solidFill>
                <a:schemeClr val="bg2"/>
              </a:solidFill>
              <a:latin typeface="Arial" charset="0"/>
            </a:endParaRPr>
          </a:p>
        </p:txBody>
      </p:sp>
      <p:pic>
        <p:nvPicPr>
          <p:cNvPr id="1010693" name="Picture 5"/>
          <p:cNvPicPr>
            <a:picLocks noChangeAspect="1" noChangeArrowheads="1"/>
          </p:cNvPicPr>
          <p:nvPr/>
        </p:nvPicPr>
        <p:blipFill>
          <a:blip r:embed="rId7" cstate="print"/>
          <a:srcRect/>
          <a:stretch>
            <a:fillRect/>
          </a:stretch>
        </p:blipFill>
        <p:spPr bwMode="auto">
          <a:xfrm>
            <a:off x="7315200" y="3299271"/>
            <a:ext cx="1691640" cy="1691640"/>
          </a:xfrm>
          <a:prstGeom prst="rect">
            <a:avLst/>
          </a:prstGeom>
          <a:noFill/>
          <a:ln w="9525">
            <a:noFill/>
            <a:miter lim="800000"/>
            <a:headEnd/>
            <a:tailEnd/>
          </a:ln>
        </p:spPr>
      </p:pic>
      <p:sp>
        <p:nvSpPr>
          <p:cNvPr id="31" name="TextBox 30"/>
          <p:cNvSpPr txBox="1"/>
          <p:nvPr/>
        </p:nvSpPr>
        <p:spPr>
          <a:xfrm flipH="1">
            <a:off x="7239000" y="4986754"/>
            <a:ext cx="1752599" cy="400110"/>
          </a:xfrm>
          <a:prstGeom prst="rect">
            <a:avLst/>
          </a:prstGeom>
          <a:noFill/>
        </p:spPr>
        <p:txBody>
          <a:bodyPr wrap="square" rtlCol="0">
            <a:spAutoFit/>
          </a:bodyPr>
          <a:lstStyle/>
          <a:p>
            <a:r>
              <a:rPr lang="en-US" sz="500" b="1" smtClean="0">
                <a:solidFill>
                  <a:schemeClr val="bg2"/>
                </a:solidFill>
                <a:latin typeface="Calibri" pitchFamily="34" charset="0"/>
              </a:rPr>
              <a:t>A baby wearing many items of winter clothing: headband, cap, fur-lined coat, shawl and sweater.  Courtesy of Andrew Vargas, Clovis, United States. http://en.wikipedia.org/wiki/File:Well-clothed_baby.jpg</a:t>
            </a:r>
          </a:p>
        </p:txBody>
      </p:sp>
      <p:sp>
        <p:nvSpPr>
          <p:cNvPr id="32" name="Rectangle 460"/>
          <p:cNvSpPr>
            <a:spLocks noChangeArrowheads="1"/>
          </p:cNvSpPr>
          <p:nvPr/>
        </p:nvSpPr>
        <p:spPr bwMode="auto">
          <a:xfrm rot="10800000" flipV="1">
            <a:off x="3139314" y="1966557"/>
            <a:ext cx="1143000" cy="338554"/>
          </a:xfrm>
          <a:prstGeom prst="rect">
            <a:avLst/>
          </a:prstGeom>
          <a:noFill/>
          <a:ln w="12700">
            <a:noFill/>
            <a:miter lim="800000"/>
            <a:headEnd/>
            <a:tailEnd/>
          </a:ln>
          <a:effectLst/>
        </p:spPr>
        <p:txBody>
          <a:bodyPr wrap="square">
            <a:spAutoFit/>
          </a:bodyPr>
          <a:lstStyle/>
          <a:p>
            <a:pPr algn="r"/>
            <a:r>
              <a:rPr lang="en-US" sz="400" b="1" i="1" smtClean="0">
                <a:solidFill>
                  <a:schemeClr val="bg2"/>
                </a:solidFill>
                <a:latin typeface="Arial" charset="0"/>
              </a:rPr>
              <a:t>Full moon view from Earth in Belgium, courtesy of Luc Viatour. http://en.wikipedia.org/wiki/File:Full_Moon_Luc_Viatour.jpg</a:t>
            </a:r>
            <a:endParaRPr lang="en-US" sz="400" b="1" i="1">
              <a:solidFill>
                <a:schemeClr val="bg2"/>
              </a:solidFill>
              <a:latin typeface="Arial" charset="0"/>
            </a:endParaRPr>
          </a:p>
        </p:txBody>
      </p:sp>
      <p:pic>
        <p:nvPicPr>
          <p:cNvPr id="1010695" name="Picture 7" descr="C:\Documents and Settings\jytsao\Desktop\594px-Full_Moon_Luc_Viatour.jpg"/>
          <p:cNvPicPr>
            <a:picLocks noChangeAspect="1" noChangeArrowheads="1"/>
          </p:cNvPicPr>
          <p:nvPr/>
        </p:nvPicPr>
        <p:blipFill>
          <a:blip r:embed="rId8" cstate="print"/>
          <a:srcRect/>
          <a:stretch>
            <a:fillRect/>
          </a:stretch>
        </p:blipFill>
        <p:spPr bwMode="auto">
          <a:xfrm>
            <a:off x="4236342" y="1912705"/>
            <a:ext cx="457200" cy="461049"/>
          </a:xfrm>
          <a:prstGeom prst="rect">
            <a:avLst/>
          </a:prstGeom>
          <a:noFill/>
        </p:spPr>
      </p:pic>
      <p:pic>
        <p:nvPicPr>
          <p:cNvPr id="1010696" name="Picture 8"/>
          <p:cNvPicPr>
            <a:picLocks noChangeAspect="1" noChangeArrowheads="1"/>
          </p:cNvPicPr>
          <p:nvPr/>
        </p:nvPicPr>
        <p:blipFill>
          <a:blip r:embed="rId9" cstate="print"/>
          <a:srcRect/>
          <a:stretch>
            <a:fillRect/>
          </a:stretch>
        </p:blipFill>
        <p:spPr bwMode="auto">
          <a:xfrm>
            <a:off x="914400" y="1924111"/>
            <a:ext cx="457200" cy="425860"/>
          </a:xfrm>
          <a:prstGeom prst="rect">
            <a:avLst/>
          </a:prstGeom>
          <a:noFill/>
          <a:ln w="9525">
            <a:noFill/>
            <a:miter lim="800000"/>
            <a:headEnd/>
            <a:tailEnd/>
          </a:ln>
        </p:spPr>
      </p:pic>
      <p:sp>
        <p:nvSpPr>
          <p:cNvPr id="34" name="Rectangle 460"/>
          <p:cNvSpPr>
            <a:spLocks noChangeArrowheads="1"/>
          </p:cNvSpPr>
          <p:nvPr/>
        </p:nvSpPr>
        <p:spPr bwMode="auto">
          <a:xfrm rot="10800000" flipV="1">
            <a:off x="1371600" y="1905000"/>
            <a:ext cx="1143000" cy="400110"/>
          </a:xfrm>
          <a:prstGeom prst="rect">
            <a:avLst/>
          </a:prstGeom>
          <a:noFill/>
          <a:ln w="12700">
            <a:noFill/>
            <a:miter lim="800000"/>
            <a:headEnd/>
            <a:tailEnd/>
          </a:ln>
          <a:effectLst/>
        </p:spPr>
        <p:txBody>
          <a:bodyPr wrap="square">
            <a:spAutoFit/>
          </a:bodyPr>
          <a:lstStyle/>
          <a:p>
            <a:r>
              <a:rPr lang="en-US" sz="400" b="1" i="1" smtClean="0">
                <a:solidFill>
                  <a:schemeClr val="bg2"/>
                </a:solidFill>
                <a:latin typeface="Arial" charset="0"/>
              </a:rPr>
              <a:t>Full-disk view of the X-ray Sun and was produced by the Yohkoh solar observatory in 1991. http://en.wikipedia.org/wiki/File:Yohkohimage.gif</a:t>
            </a:r>
            <a:endParaRPr lang="en-US" sz="400" b="1" i="1">
              <a:solidFill>
                <a:schemeClr val="bg2"/>
              </a:solidFill>
              <a:latin typeface="Arial" charset="0"/>
            </a:endParaRPr>
          </a:p>
        </p:txBody>
      </p:sp>
      <p:pic>
        <p:nvPicPr>
          <p:cNvPr id="35" name="Picture 8"/>
          <p:cNvPicPr>
            <a:picLocks noChangeAspect="1" noChangeArrowheads="1"/>
          </p:cNvPicPr>
          <p:nvPr/>
        </p:nvPicPr>
        <p:blipFill>
          <a:blip r:embed="rId10" cstate="print"/>
          <a:srcRect/>
          <a:stretch>
            <a:fillRect/>
          </a:stretch>
        </p:blipFill>
        <p:spPr bwMode="auto">
          <a:xfrm>
            <a:off x="6218172" y="1916554"/>
            <a:ext cx="457200" cy="425860"/>
          </a:xfrm>
          <a:prstGeom prst="rect">
            <a:avLst/>
          </a:prstGeom>
          <a:noFill/>
          <a:ln w="9525">
            <a:noFill/>
            <a:miter lim="800000"/>
            <a:headEnd/>
            <a:tailEnd/>
          </a:ln>
        </p:spPr>
      </p:pic>
      <p:pic>
        <p:nvPicPr>
          <p:cNvPr id="38" name="Picture 37" descr="Bridgelux_Helieon.gif"/>
          <p:cNvPicPr>
            <a:picLocks noChangeAspect="1"/>
          </p:cNvPicPr>
          <p:nvPr/>
        </p:nvPicPr>
        <p:blipFill>
          <a:blip r:embed="rId11"/>
          <a:stretch>
            <a:fillRect/>
          </a:stretch>
        </p:blipFill>
        <p:spPr>
          <a:xfrm>
            <a:off x="8534400" y="1857375"/>
            <a:ext cx="428625" cy="428625"/>
          </a:xfrm>
          <a:prstGeom prst="rect">
            <a:avLst/>
          </a:prstGeom>
        </p:spPr>
      </p:pic>
      <p:sp>
        <p:nvSpPr>
          <p:cNvPr id="23" name="Rectangle 460"/>
          <p:cNvSpPr>
            <a:spLocks noChangeArrowheads="1"/>
          </p:cNvSpPr>
          <p:nvPr/>
        </p:nvSpPr>
        <p:spPr bwMode="auto">
          <a:xfrm rot="10800000" flipV="1">
            <a:off x="7391400" y="1981200"/>
            <a:ext cx="1143000" cy="276999"/>
          </a:xfrm>
          <a:prstGeom prst="rect">
            <a:avLst/>
          </a:prstGeom>
          <a:noFill/>
          <a:ln w="12700">
            <a:noFill/>
            <a:miter lim="800000"/>
            <a:headEnd/>
            <a:tailEnd/>
          </a:ln>
          <a:effectLst/>
        </p:spPr>
        <p:txBody>
          <a:bodyPr wrap="square">
            <a:spAutoFit/>
          </a:bodyPr>
          <a:lstStyle/>
          <a:p>
            <a:pPr algn="r"/>
            <a:r>
              <a:rPr lang="en-US" sz="400" b="1" i="1" smtClean="0">
                <a:solidFill>
                  <a:schemeClr val="tx1">
                    <a:lumMod val="65000"/>
                    <a:lumOff val="35000"/>
                  </a:schemeClr>
                </a:solidFill>
                <a:latin typeface="Arial" charset="0"/>
              </a:rPr>
              <a:t>Bridgelux Helieon Solid-State Lamp.</a:t>
            </a:r>
          </a:p>
          <a:p>
            <a:pPr algn="r"/>
            <a:r>
              <a:rPr lang="en-US" sz="400" b="1" i="1" smtClean="0">
                <a:solidFill>
                  <a:schemeClr val="tx1">
                    <a:lumMod val="65000"/>
                    <a:lumOff val="35000"/>
                  </a:schemeClr>
                </a:solidFill>
                <a:latin typeface="Arial" charset="0"/>
              </a:rPr>
              <a:t>http://www.bridgelux.com/products/helieon.html</a:t>
            </a:r>
            <a:endParaRPr lang="en-US" sz="400" b="1" i="1">
              <a:solidFill>
                <a:schemeClr val="tx1">
                  <a:lumMod val="65000"/>
                  <a:lumOff val="35000"/>
                </a:schemeClr>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7532688" y="1202055"/>
            <a:ext cx="657225" cy="771525"/>
          </a:xfrm>
          <a:prstGeom prst="rect">
            <a:avLst/>
          </a:prstGeom>
          <a:solidFill>
            <a:srgbClr val="B97D6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10"/>
          <p:cNvSpPr>
            <a:spLocks noChangeArrowheads="1"/>
          </p:cNvSpPr>
          <p:nvPr/>
        </p:nvSpPr>
        <p:spPr bwMode="auto">
          <a:xfrm>
            <a:off x="8255000" y="1203960"/>
            <a:ext cx="666750" cy="762000"/>
          </a:xfrm>
          <a:prstGeom prst="rect">
            <a:avLst/>
          </a:prstGeom>
          <a:solidFill>
            <a:srgbClr val="C0182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srcRect l="12857" t="5172" r="4286" b="15517"/>
          <a:stretch>
            <a:fillRect/>
          </a:stretch>
        </p:blipFill>
        <p:spPr bwMode="auto">
          <a:xfrm>
            <a:off x="2346960" y="3086100"/>
            <a:ext cx="6629400" cy="1752600"/>
          </a:xfrm>
          <a:prstGeom prst="rect">
            <a:avLst/>
          </a:prstGeom>
          <a:noFill/>
          <a:ln w="9525">
            <a:noFill/>
            <a:miter lim="800000"/>
            <a:headEnd/>
            <a:tailEnd/>
          </a:ln>
          <a:effectLst/>
        </p:spPr>
      </p:pic>
      <p:sp>
        <p:nvSpPr>
          <p:cNvPr id="1029" name="Rectangle 5"/>
          <p:cNvSpPr>
            <a:spLocks noChangeArrowheads="1"/>
          </p:cNvSpPr>
          <p:nvPr/>
        </p:nvSpPr>
        <p:spPr bwMode="auto">
          <a:xfrm>
            <a:off x="6800850" y="1206500"/>
            <a:ext cx="666750" cy="771525"/>
          </a:xfrm>
          <a:prstGeom prst="rect">
            <a:avLst/>
          </a:prstGeom>
          <a:solidFill>
            <a:srgbClr val="A2835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rrowheads="1"/>
          </p:cNvSpPr>
          <p:nvPr/>
        </p:nvSpPr>
        <p:spPr bwMode="auto">
          <a:xfrm>
            <a:off x="6077265" y="1206500"/>
            <a:ext cx="666750" cy="771525"/>
          </a:xfrm>
          <a:prstGeom prst="rect">
            <a:avLst/>
          </a:prstGeom>
          <a:solidFill>
            <a:srgbClr val="868F3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5343079" y="1206500"/>
            <a:ext cx="666750" cy="771525"/>
          </a:xfrm>
          <a:prstGeom prst="rect">
            <a:avLst/>
          </a:prstGeom>
          <a:solidFill>
            <a:srgbClr val="5C8F6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4608966" y="1206500"/>
            <a:ext cx="666750" cy="771525"/>
          </a:xfrm>
          <a:prstGeom prst="rect">
            <a:avLst/>
          </a:prstGeom>
          <a:solidFill>
            <a:srgbClr val="668E8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3875022" y="1198943"/>
            <a:ext cx="666750" cy="771525"/>
          </a:xfrm>
          <a:prstGeom prst="rect">
            <a:avLst/>
          </a:prstGeom>
          <a:solidFill>
            <a:srgbClr val="7485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5"/>
          <p:cNvSpPr>
            <a:spLocks noChangeArrowheads="1"/>
          </p:cNvSpPr>
          <p:nvPr/>
        </p:nvSpPr>
        <p:spPr bwMode="auto">
          <a:xfrm>
            <a:off x="3141370" y="1206500"/>
            <a:ext cx="666750" cy="771525"/>
          </a:xfrm>
          <a:prstGeom prst="rect">
            <a:avLst/>
          </a:prstGeom>
          <a:solidFill>
            <a:srgbClr val="A27B9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2415729" y="1206500"/>
            <a:ext cx="666750" cy="771525"/>
          </a:xfrm>
          <a:prstGeom prst="rect">
            <a:avLst/>
          </a:prstGeom>
          <a:solidFill>
            <a:srgbClr val="C179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4669" name="Picture 13"/>
          <p:cNvPicPr>
            <a:picLocks noChangeAspect="1" noChangeArrowheads="1"/>
          </p:cNvPicPr>
          <p:nvPr/>
        </p:nvPicPr>
        <p:blipFill>
          <a:blip r:embed="rId4"/>
          <a:srcRect l="7292" t="5996" r="2083" b="15955"/>
          <a:stretch>
            <a:fillRect/>
          </a:stretch>
        </p:blipFill>
        <p:spPr bwMode="auto">
          <a:xfrm>
            <a:off x="2362200" y="1958529"/>
            <a:ext cx="6629400" cy="1219200"/>
          </a:xfrm>
          <a:prstGeom prst="rect">
            <a:avLst/>
          </a:prstGeom>
          <a:noFill/>
          <a:ln w="9525">
            <a:noFill/>
            <a:miter lim="800000"/>
            <a:headEnd/>
            <a:tailEnd/>
          </a:ln>
          <a:effectLst/>
        </p:spPr>
      </p:pic>
      <p:sp>
        <p:nvSpPr>
          <p:cNvPr id="5122" name="Rectangle 7"/>
          <p:cNvSpPr>
            <a:spLocks noGrp="1" noChangeArrowheads="1"/>
          </p:cNvSpPr>
          <p:nvPr>
            <p:ph type="title" idx="4294967295"/>
          </p:nvPr>
        </p:nvSpPr>
        <p:spPr>
          <a:xfrm>
            <a:off x="457200" y="228600"/>
            <a:ext cx="8686800" cy="1219200"/>
          </a:xfrm>
        </p:spPr>
        <p:txBody>
          <a:bodyPr/>
          <a:lstStyle/>
          <a:p>
            <a:r>
              <a:rPr lang="en-US" smtClean="0"/>
              <a:t>Making White Light from Colored Light</a:t>
            </a:r>
            <a:endParaRPr lang="en-US" dirty="0" smtClean="0"/>
          </a:p>
        </p:txBody>
      </p:sp>
      <p:sp>
        <p:nvSpPr>
          <p:cNvPr id="32" name="Text Box 12"/>
          <p:cNvSpPr txBox="1">
            <a:spLocks noChangeArrowheads="1"/>
          </p:cNvSpPr>
          <p:nvPr/>
        </p:nvSpPr>
        <p:spPr bwMode="auto">
          <a:xfrm>
            <a:off x="7772400" y="3657600"/>
            <a:ext cx="1143000" cy="415498"/>
          </a:xfrm>
          <a:prstGeom prst="rect">
            <a:avLst/>
          </a:prstGeom>
          <a:noFill/>
          <a:ln w="12700">
            <a:noFill/>
            <a:miter lim="800000"/>
            <a:headEnd/>
            <a:tailEnd/>
          </a:ln>
        </p:spPr>
        <p:txBody>
          <a:bodyPr wrap="square">
            <a:spAutoFit/>
          </a:bodyPr>
          <a:lstStyle/>
          <a:p>
            <a:pPr algn="r">
              <a:buSzPct val="100000"/>
            </a:pPr>
            <a:r>
              <a:rPr lang="en-US" sz="1050" b="1" i="1" smtClean="0">
                <a:latin typeface="Calibri" pitchFamily="34" charset="0"/>
              </a:rPr>
              <a:t>16%-Efficient SSL</a:t>
            </a:r>
          </a:p>
          <a:p>
            <a:pPr algn="r">
              <a:buSzPct val="100000"/>
            </a:pPr>
            <a:r>
              <a:rPr lang="en-US" sz="1050" b="1" i="1" smtClean="0">
                <a:latin typeface="Calibri" pitchFamily="34" charset="0"/>
              </a:rPr>
              <a:t>Early-2010</a:t>
            </a:r>
          </a:p>
        </p:txBody>
      </p:sp>
      <p:sp>
        <p:nvSpPr>
          <p:cNvPr id="33" name="Text Box 12"/>
          <p:cNvSpPr txBox="1">
            <a:spLocks noChangeArrowheads="1"/>
          </p:cNvSpPr>
          <p:nvPr/>
        </p:nvSpPr>
        <p:spPr bwMode="auto">
          <a:xfrm>
            <a:off x="6324600" y="3124200"/>
            <a:ext cx="1752600" cy="253916"/>
          </a:xfrm>
          <a:prstGeom prst="rect">
            <a:avLst/>
          </a:prstGeom>
          <a:noFill/>
          <a:ln w="12700">
            <a:noFill/>
            <a:miter lim="800000"/>
            <a:headEnd/>
            <a:tailEnd/>
          </a:ln>
        </p:spPr>
        <p:txBody>
          <a:bodyPr wrap="square">
            <a:spAutoFit/>
          </a:bodyPr>
          <a:lstStyle/>
          <a:p>
            <a:pPr algn="r">
              <a:buSzPct val="100000"/>
            </a:pPr>
            <a:r>
              <a:rPr lang="en-US" sz="1050" b="1" i="1" smtClean="0">
                <a:solidFill>
                  <a:schemeClr val="bg1"/>
                </a:solidFill>
                <a:latin typeface="Calibri" pitchFamily="34" charset="0"/>
              </a:rPr>
              <a:t>100%-Efficient SSL</a:t>
            </a:r>
          </a:p>
        </p:txBody>
      </p:sp>
      <p:sp>
        <p:nvSpPr>
          <p:cNvPr id="39" name="TextBox 38"/>
          <p:cNvSpPr txBox="1"/>
          <p:nvPr/>
        </p:nvSpPr>
        <p:spPr>
          <a:xfrm>
            <a:off x="2018092" y="4739514"/>
            <a:ext cx="420308" cy="276999"/>
          </a:xfrm>
          <a:prstGeom prst="rect">
            <a:avLst/>
          </a:prstGeom>
          <a:noFill/>
        </p:spPr>
        <p:txBody>
          <a:bodyPr wrap="none" rtlCol="0">
            <a:spAutoFit/>
          </a:bodyPr>
          <a:lstStyle/>
          <a:p>
            <a:r>
              <a:rPr lang="en-US" sz="1200" b="1" smtClean="0">
                <a:latin typeface="Calibri" pitchFamily="34" charset="0"/>
              </a:rPr>
              <a:t>750</a:t>
            </a:r>
            <a:endParaRPr lang="en-US" sz="1200" b="1">
              <a:latin typeface="Calibri" pitchFamily="34" charset="0"/>
            </a:endParaRPr>
          </a:p>
        </p:txBody>
      </p:sp>
      <p:sp>
        <p:nvSpPr>
          <p:cNvPr id="40" name="TextBox 39"/>
          <p:cNvSpPr txBox="1"/>
          <p:nvPr/>
        </p:nvSpPr>
        <p:spPr>
          <a:xfrm>
            <a:off x="211674" y="4963180"/>
            <a:ext cx="1769526" cy="523220"/>
          </a:xfrm>
          <a:prstGeom prst="rect">
            <a:avLst/>
          </a:prstGeom>
          <a:noFill/>
        </p:spPr>
        <p:txBody>
          <a:bodyPr wrap="square" rtlCol="0">
            <a:spAutoFit/>
          </a:bodyPr>
          <a:lstStyle/>
          <a:p>
            <a:pPr algn="r"/>
            <a:r>
              <a:rPr lang="en-US" sz="1400" b="1" smtClean="0">
                <a:latin typeface="Calibri" pitchFamily="34" charset="0"/>
              </a:rPr>
              <a:t>Human eye response</a:t>
            </a:r>
          </a:p>
          <a:p>
            <a:pPr algn="r"/>
            <a:r>
              <a:rPr lang="en-US" sz="1400" b="1" smtClean="0">
                <a:latin typeface="Calibri" pitchFamily="34" charset="0"/>
              </a:rPr>
              <a:t>(lumens per Watt)</a:t>
            </a:r>
            <a:endParaRPr lang="en-US" sz="1400" b="1">
              <a:latin typeface="Calibri" pitchFamily="34" charset="0"/>
            </a:endParaRPr>
          </a:p>
        </p:txBody>
      </p:sp>
      <p:sp>
        <p:nvSpPr>
          <p:cNvPr id="43" name="TextBox 42"/>
          <p:cNvSpPr txBox="1"/>
          <p:nvPr/>
        </p:nvSpPr>
        <p:spPr>
          <a:xfrm>
            <a:off x="2018092" y="5361801"/>
            <a:ext cx="420308" cy="276999"/>
          </a:xfrm>
          <a:prstGeom prst="rect">
            <a:avLst/>
          </a:prstGeom>
          <a:noFill/>
        </p:spPr>
        <p:txBody>
          <a:bodyPr wrap="none" rtlCol="0">
            <a:spAutoFit/>
          </a:bodyPr>
          <a:lstStyle/>
          <a:p>
            <a:r>
              <a:rPr lang="en-US" sz="1200" b="1" smtClean="0">
                <a:latin typeface="Calibri" pitchFamily="34" charset="0"/>
              </a:rPr>
              <a:t>250</a:t>
            </a:r>
            <a:endParaRPr lang="en-US" sz="1200" b="1">
              <a:latin typeface="Calibri" pitchFamily="34" charset="0"/>
            </a:endParaRPr>
          </a:p>
        </p:txBody>
      </p:sp>
      <p:sp>
        <p:nvSpPr>
          <p:cNvPr id="44" name="TextBox 43"/>
          <p:cNvSpPr txBox="1"/>
          <p:nvPr/>
        </p:nvSpPr>
        <p:spPr>
          <a:xfrm>
            <a:off x="2131862" y="5663074"/>
            <a:ext cx="263214" cy="276999"/>
          </a:xfrm>
          <a:prstGeom prst="rect">
            <a:avLst/>
          </a:prstGeom>
          <a:noFill/>
        </p:spPr>
        <p:txBody>
          <a:bodyPr wrap="none" rtlCol="0">
            <a:spAutoFit/>
          </a:bodyPr>
          <a:lstStyle/>
          <a:p>
            <a:r>
              <a:rPr lang="en-US" sz="1200" b="1" smtClean="0">
                <a:latin typeface="Calibri" pitchFamily="34" charset="0"/>
              </a:rPr>
              <a:t>0</a:t>
            </a:r>
            <a:endParaRPr lang="en-US" sz="1200" b="1">
              <a:latin typeface="Calibri" pitchFamily="34" charset="0"/>
            </a:endParaRPr>
          </a:p>
        </p:txBody>
      </p:sp>
      <p:sp>
        <p:nvSpPr>
          <p:cNvPr id="45" name="TextBox 44"/>
          <p:cNvSpPr txBox="1"/>
          <p:nvPr/>
        </p:nvSpPr>
        <p:spPr>
          <a:xfrm>
            <a:off x="533399" y="3465493"/>
            <a:ext cx="1371601" cy="954107"/>
          </a:xfrm>
          <a:prstGeom prst="rect">
            <a:avLst/>
          </a:prstGeom>
          <a:noFill/>
        </p:spPr>
        <p:txBody>
          <a:bodyPr wrap="square" rtlCol="0">
            <a:spAutoFit/>
          </a:bodyPr>
          <a:lstStyle/>
          <a:p>
            <a:pPr algn="r"/>
            <a:r>
              <a:rPr lang="en-US" sz="1400" b="1" smtClean="0">
                <a:latin typeface="Calibri" pitchFamily="34" charset="0"/>
              </a:rPr>
              <a:t>Light source spectral power distributions (Watts per nm)</a:t>
            </a:r>
            <a:endParaRPr lang="en-US" sz="1400" b="1">
              <a:latin typeface="Calibri" pitchFamily="34" charset="0"/>
            </a:endParaRPr>
          </a:p>
        </p:txBody>
      </p:sp>
      <p:sp>
        <p:nvSpPr>
          <p:cNvPr id="47" name="TextBox 46"/>
          <p:cNvSpPr txBox="1"/>
          <p:nvPr/>
        </p:nvSpPr>
        <p:spPr>
          <a:xfrm>
            <a:off x="1839133" y="3352800"/>
            <a:ext cx="383438" cy="276999"/>
          </a:xfrm>
          <a:prstGeom prst="rect">
            <a:avLst/>
          </a:prstGeom>
          <a:noFill/>
        </p:spPr>
        <p:txBody>
          <a:bodyPr wrap="none" rtlCol="0">
            <a:spAutoFit/>
          </a:bodyPr>
          <a:lstStyle/>
          <a:p>
            <a:r>
              <a:rPr lang="en-US" sz="1200" b="1" smtClean="0">
                <a:latin typeface="Calibri" pitchFamily="34" charset="0"/>
              </a:rPr>
              <a:t>0.1</a:t>
            </a:r>
            <a:endParaRPr lang="en-US" sz="1200" b="1">
              <a:latin typeface="Calibri" pitchFamily="34" charset="0"/>
            </a:endParaRPr>
          </a:p>
        </p:txBody>
      </p:sp>
      <p:sp>
        <p:nvSpPr>
          <p:cNvPr id="48" name="TextBox 47"/>
          <p:cNvSpPr txBox="1"/>
          <p:nvPr/>
        </p:nvSpPr>
        <p:spPr>
          <a:xfrm>
            <a:off x="1831576" y="3657600"/>
            <a:ext cx="461986" cy="276999"/>
          </a:xfrm>
          <a:prstGeom prst="rect">
            <a:avLst/>
          </a:prstGeom>
          <a:noFill/>
        </p:spPr>
        <p:txBody>
          <a:bodyPr wrap="none" rtlCol="0">
            <a:spAutoFit/>
          </a:bodyPr>
          <a:lstStyle/>
          <a:p>
            <a:r>
              <a:rPr lang="en-US" sz="1200" b="1" smtClean="0">
                <a:latin typeface="Calibri" pitchFamily="34" charset="0"/>
              </a:rPr>
              <a:t>0.01</a:t>
            </a:r>
            <a:endParaRPr lang="en-US" sz="1200" b="1">
              <a:latin typeface="Calibri" pitchFamily="34" charset="0"/>
            </a:endParaRPr>
          </a:p>
        </p:txBody>
      </p:sp>
      <p:sp>
        <p:nvSpPr>
          <p:cNvPr id="49" name="TextBox 48"/>
          <p:cNvSpPr txBox="1"/>
          <p:nvPr/>
        </p:nvSpPr>
        <p:spPr>
          <a:xfrm>
            <a:off x="1831576" y="3995084"/>
            <a:ext cx="540533" cy="276999"/>
          </a:xfrm>
          <a:prstGeom prst="rect">
            <a:avLst/>
          </a:prstGeom>
          <a:noFill/>
        </p:spPr>
        <p:txBody>
          <a:bodyPr wrap="none" rtlCol="0">
            <a:spAutoFit/>
          </a:bodyPr>
          <a:lstStyle/>
          <a:p>
            <a:r>
              <a:rPr lang="en-US" sz="1200" b="1" smtClean="0">
                <a:latin typeface="Calibri" pitchFamily="34" charset="0"/>
              </a:rPr>
              <a:t>0.001</a:t>
            </a:r>
            <a:endParaRPr lang="en-US" sz="1200" b="1">
              <a:latin typeface="Calibri" pitchFamily="34" charset="0"/>
            </a:endParaRPr>
          </a:p>
        </p:txBody>
      </p:sp>
      <p:sp>
        <p:nvSpPr>
          <p:cNvPr id="50" name="TextBox 49"/>
          <p:cNvSpPr txBox="1"/>
          <p:nvPr/>
        </p:nvSpPr>
        <p:spPr>
          <a:xfrm>
            <a:off x="1819320" y="4321405"/>
            <a:ext cx="619080" cy="276999"/>
          </a:xfrm>
          <a:prstGeom prst="rect">
            <a:avLst/>
          </a:prstGeom>
          <a:noFill/>
        </p:spPr>
        <p:txBody>
          <a:bodyPr wrap="none" rtlCol="0">
            <a:spAutoFit/>
          </a:bodyPr>
          <a:lstStyle/>
          <a:p>
            <a:r>
              <a:rPr lang="en-US" sz="1200" b="1" smtClean="0">
                <a:latin typeface="Calibri" pitchFamily="34" charset="0"/>
              </a:rPr>
              <a:t>0.0001</a:t>
            </a:r>
            <a:endParaRPr lang="en-US" sz="1200" b="1">
              <a:latin typeface="Calibri" pitchFamily="34" charset="0"/>
            </a:endParaRPr>
          </a:p>
        </p:txBody>
      </p:sp>
      <p:sp>
        <p:nvSpPr>
          <p:cNvPr id="61" name="TextBox 60"/>
          <p:cNvSpPr txBox="1"/>
          <p:nvPr/>
        </p:nvSpPr>
        <p:spPr>
          <a:xfrm>
            <a:off x="2054962" y="2405115"/>
            <a:ext cx="383438" cy="276999"/>
          </a:xfrm>
          <a:prstGeom prst="rect">
            <a:avLst/>
          </a:prstGeom>
          <a:noFill/>
        </p:spPr>
        <p:txBody>
          <a:bodyPr wrap="none" rtlCol="0">
            <a:spAutoFit/>
          </a:bodyPr>
          <a:lstStyle/>
          <a:p>
            <a:r>
              <a:rPr lang="en-US" sz="1200" b="1" smtClean="0">
                <a:latin typeface="Calibri" pitchFamily="34" charset="0"/>
              </a:rPr>
              <a:t>0.5</a:t>
            </a:r>
            <a:endParaRPr lang="en-US" sz="1200" b="1">
              <a:latin typeface="Calibri" pitchFamily="34" charset="0"/>
            </a:endParaRPr>
          </a:p>
        </p:txBody>
      </p:sp>
      <p:sp>
        <p:nvSpPr>
          <p:cNvPr id="63" name="TextBox 62"/>
          <p:cNvSpPr txBox="1"/>
          <p:nvPr/>
        </p:nvSpPr>
        <p:spPr>
          <a:xfrm>
            <a:off x="2062519" y="2931038"/>
            <a:ext cx="263214" cy="276999"/>
          </a:xfrm>
          <a:prstGeom prst="rect">
            <a:avLst/>
          </a:prstGeom>
          <a:noFill/>
        </p:spPr>
        <p:txBody>
          <a:bodyPr wrap="none" rtlCol="0">
            <a:spAutoFit/>
          </a:bodyPr>
          <a:lstStyle/>
          <a:p>
            <a:r>
              <a:rPr lang="en-US" sz="1200" b="1" smtClean="0">
                <a:latin typeface="Calibri" pitchFamily="34" charset="0"/>
              </a:rPr>
              <a:t>0</a:t>
            </a:r>
            <a:endParaRPr lang="en-US" sz="1200" b="1">
              <a:latin typeface="Calibri" pitchFamily="34" charset="0"/>
            </a:endParaRPr>
          </a:p>
        </p:txBody>
      </p:sp>
      <p:sp>
        <p:nvSpPr>
          <p:cNvPr id="51" name="TextBox 50"/>
          <p:cNvSpPr txBox="1"/>
          <p:nvPr/>
        </p:nvSpPr>
        <p:spPr>
          <a:xfrm>
            <a:off x="828945" y="2133600"/>
            <a:ext cx="1076055" cy="738664"/>
          </a:xfrm>
          <a:prstGeom prst="rect">
            <a:avLst/>
          </a:prstGeom>
          <a:noFill/>
        </p:spPr>
        <p:txBody>
          <a:bodyPr wrap="square" rtlCol="0">
            <a:spAutoFit/>
          </a:bodyPr>
          <a:lstStyle/>
          <a:p>
            <a:pPr algn="r"/>
            <a:r>
              <a:rPr lang="en-US" sz="1400" b="1" smtClean="0">
                <a:latin typeface="Calibri" pitchFamily="34" charset="0"/>
              </a:rPr>
              <a:t>and their spectral reflectances</a:t>
            </a:r>
            <a:endParaRPr lang="en-US" sz="1400" b="1">
              <a:latin typeface="Calibri" pitchFamily="34" charset="0"/>
            </a:endParaRPr>
          </a:p>
        </p:txBody>
      </p:sp>
      <p:sp>
        <p:nvSpPr>
          <p:cNvPr id="52" name="TextBox 51"/>
          <p:cNvSpPr txBox="1"/>
          <p:nvPr/>
        </p:nvSpPr>
        <p:spPr>
          <a:xfrm>
            <a:off x="2286000" y="5819081"/>
            <a:ext cx="6758581" cy="276999"/>
          </a:xfrm>
          <a:prstGeom prst="rect">
            <a:avLst/>
          </a:prstGeom>
          <a:noFill/>
        </p:spPr>
        <p:txBody>
          <a:bodyPr wrap="none" rtlCol="0">
            <a:spAutoFit/>
          </a:bodyPr>
          <a:lstStyle/>
          <a:p>
            <a:r>
              <a:rPr lang="en-US" sz="1200" b="1" smtClean="0">
                <a:latin typeface="Calibri" pitchFamily="34" charset="0"/>
              </a:rPr>
              <a:t>400                                     500                                        600                                       700                                     800</a:t>
            </a:r>
            <a:endParaRPr lang="en-US" sz="1200" b="1">
              <a:latin typeface="Calibri" pitchFamily="34" charset="0"/>
            </a:endParaRPr>
          </a:p>
        </p:txBody>
      </p:sp>
      <p:sp>
        <p:nvSpPr>
          <p:cNvPr id="53" name="TextBox 52"/>
          <p:cNvSpPr txBox="1"/>
          <p:nvPr/>
        </p:nvSpPr>
        <p:spPr>
          <a:xfrm>
            <a:off x="4108930" y="5958714"/>
            <a:ext cx="3144651" cy="239380"/>
          </a:xfrm>
          <a:prstGeom prst="rect">
            <a:avLst/>
          </a:prstGeom>
          <a:noFill/>
        </p:spPr>
        <p:txBody>
          <a:bodyPr wrap="square" rtlCol="0">
            <a:spAutoFit/>
          </a:bodyPr>
          <a:lstStyle/>
          <a:p>
            <a:pPr algn="ctr"/>
            <a:r>
              <a:rPr lang="en-US" sz="1400" b="1" smtClean="0">
                <a:latin typeface="Calibri" pitchFamily="34" charset="0"/>
              </a:rPr>
              <a:t>Wavelength (nm)</a:t>
            </a:r>
            <a:endParaRPr lang="en-US" sz="1400" b="1">
              <a:latin typeface="Calibri" pitchFamily="34" charset="0"/>
            </a:endParaRPr>
          </a:p>
        </p:txBody>
      </p:sp>
      <p:sp>
        <p:nvSpPr>
          <p:cNvPr id="66" name="Text Box 12"/>
          <p:cNvSpPr txBox="1">
            <a:spLocks noChangeArrowheads="1"/>
          </p:cNvSpPr>
          <p:nvPr/>
        </p:nvSpPr>
        <p:spPr bwMode="auto">
          <a:xfrm>
            <a:off x="990600" y="1295400"/>
            <a:ext cx="914400" cy="523220"/>
          </a:xfrm>
          <a:prstGeom prst="rect">
            <a:avLst/>
          </a:prstGeom>
          <a:noFill/>
          <a:ln w="12700">
            <a:noFill/>
            <a:miter lim="800000"/>
            <a:headEnd/>
            <a:tailEnd/>
          </a:ln>
        </p:spPr>
        <p:txBody>
          <a:bodyPr wrap="square">
            <a:spAutoFit/>
          </a:bodyPr>
          <a:lstStyle/>
          <a:p>
            <a:pPr algn="r">
              <a:buSzPct val="100000"/>
            </a:pPr>
            <a:r>
              <a:rPr lang="en-US" sz="1400" b="1" smtClean="0">
                <a:latin typeface="Calibri" pitchFamily="34" charset="0"/>
              </a:rPr>
              <a:t>Munsell Samples</a:t>
            </a:r>
          </a:p>
        </p:txBody>
      </p:sp>
      <p:pic>
        <p:nvPicPr>
          <p:cNvPr id="1094668" name="Picture 12"/>
          <p:cNvPicPr>
            <a:picLocks noChangeAspect="1" noChangeArrowheads="1"/>
          </p:cNvPicPr>
          <p:nvPr/>
        </p:nvPicPr>
        <p:blipFill>
          <a:blip r:embed="rId5"/>
          <a:srcRect l="15998" t="8285" r="2775" b="26975"/>
          <a:stretch>
            <a:fillRect/>
          </a:stretch>
        </p:blipFill>
        <p:spPr bwMode="auto">
          <a:xfrm>
            <a:off x="2369757" y="4800600"/>
            <a:ext cx="6553200" cy="1066800"/>
          </a:xfrm>
          <a:prstGeom prst="rect">
            <a:avLst/>
          </a:prstGeom>
          <a:noFill/>
          <a:ln w="9525">
            <a:noFill/>
            <a:miter lim="800000"/>
            <a:headEnd/>
            <a:tailEnd/>
          </a:ln>
          <a:effectLst/>
        </p:spPr>
      </p:pic>
      <p:sp>
        <p:nvSpPr>
          <p:cNvPr id="57" name="TextBox 56"/>
          <p:cNvSpPr txBox="1"/>
          <p:nvPr/>
        </p:nvSpPr>
        <p:spPr>
          <a:xfrm>
            <a:off x="2062519" y="1932801"/>
            <a:ext cx="263214" cy="276999"/>
          </a:xfrm>
          <a:prstGeom prst="rect">
            <a:avLst/>
          </a:prstGeom>
          <a:noFill/>
        </p:spPr>
        <p:txBody>
          <a:bodyPr wrap="none" rtlCol="0">
            <a:spAutoFit/>
          </a:bodyPr>
          <a:lstStyle/>
          <a:p>
            <a:r>
              <a:rPr lang="en-US" sz="1200" b="1" smtClean="0">
                <a:latin typeface="Calibri" pitchFamily="34" charset="0"/>
              </a:rPr>
              <a:t>1</a:t>
            </a:r>
            <a:endParaRPr lang="en-US" sz="1200" b="1">
              <a:latin typeface="Calibri" pitchFamily="34" charset="0"/>
            </a:endParaRPr>
          </a:p>
        </p:txBody>
      </p:sp>
      <p:sp>
        <p:nvSpPr>
          <p:cNvPr id="64" name="TextBox 63"/>
          <p:cNvSpPr txBox="1"/>
          <p:nvPr/>
        </p:nvSpPr>
        <p:spPr>
          <a:xfrm>
            <a:off x="2018092" y="5034330"/>
            <a:ext cx="420308" cy="276999"/>
          </a:xfrm>
          <a:prstGeom prst="rect">
            <a:avLst/>
          </a:prstGeom>
          <a:noFill/>
        </p:spPr>
        <p:txBody>
          <a:bodyPr wrap="none" rtlCol="0">
            <a:spAutoFit/>
          </a:bodyPr>
          <a:lstStyle/>
          <a:p>
            <a:r>
              <a:rPr lang="en-US" sz="1200" b="1" smtClean="0">
                <a:latin typeface="Calibri" pitchFamily="34" charset="0"/>
              </a:rPr>
              <a:t>500</a:t>
            </a:r>
            <a:endParaRPr lang="en-US" sz="1200" b="1">
              <a:latin typeface="Calibri" pitchFamily="34" charset="0"/>
            </a:endParaRPr>
          </a:p>
        </p:txBody>
      </p:sp>
      <p:sp>
        <p:nvSpPr>
          <p:cNvPr id="67" name="TextBox 66"/>
          <p:cNvSpPr txBox="1"/>
          <p:nvPr/>
        </p:nvSpPr>
        <p:spPr>
          <a:xfrm>
            <a:off x="7482714" y="1734704"/>
            <a:ext cx="256802" cy="261610"/>
          </a:xfrm>
          <a:prstGeom prst="rect">
            <a:avLst/>
          </a:prstGeom>
          <a:noFill/>
        </p:spPr>
        <p:txBody>
          <a:bodyPr wrap="none" rtlCol="0">
            <a:spAutoFit/>
          </a:bodyPr>
          <a:lstStyle/>
          <a:p>
            <a:r>
              <a:rPr lang="en-US" sz="1100" b="1" smtClean="0">
                <a:latin typeface="Calibri" pitchFamily="34" charset="0"/>
              </a:rPr>
              <a:t>1</a:t>
            </a:r>
            <a:endParaRPr lang="en-US" sz="1100" b="1">
              <a:latin typeface="Calibri" pitchFamily="34" charset="0"/>
            </a:endParaRPr>
          </a:p>
        </p:txBody>
      </p:sp>
      <p:sp>
        <p:nvSpPr>
          <p:cNvPr id="68" name="TextBox 67"/>
          <p:cNvSpPr txBox="1"/>
          <p:nvPr/>
        </p:nvSpPr>
        <p:spPr>
          <a:xfrm>
            <a:off x="6769100" y="1719590"/>
            <a:ext cx="256802" cy="261610"/>
          </a:xfrm>
          <a:prstGeom prst="rect">
            <a:avLst/>
          </a:prstGeom>
          <a:noFill/>
        </p:spPr>
        <p:txBody>
          <a:bodyPr wrap="none" rtlCol="0">
            <a:spAutoFit/>
          </a:bodyPr>
          <a:lstStyle/>
          <a:p>
            <a:r>
              <a:rPr lang="en-US" sz="1100" b="1" smtClean="0">
                <a:latin typeface="Calibri" pitchFamily="34" charset="0"/>
              </a:rPr>
              <a:t>2</a:t>
            </a:r>
            <a:endParaRPr lang="en-US" sz="1100" b="1">
              <a:latin typeface="Calibri" pitchFamily="34" charset="0"/>
            </a:endParaRPr>
          </a:p>
        </p:txBody>
      </p:sp>
      <p:sp>
        <p:nvSpPr>
          <p:cNvPr id="69" name="TextBox 68"/>
          <p:cNvSpPr txBox="1"/>
          <p:nvPr/>
        </p:nvSpPr>
        <p:spPr>
          <a:xfrm>
            <a:off x="6055413" y="1719590"/>
            <a:ext cx="256802" cy="261610"/>
          </a:xfrm>
          <a:prstGeom prst="rect">
            <a:avLst/>
          </a:prstGeom>
          <a:noFill/>
        </p:spPr>
        <p:txBody>
          <a:bodyPr wrap="none" rtlCol="0">
            <a:spAutoFit/>
          </a:bodyPr>
          <a:lstStyle/>
          <a:p>
            <a:r>
              <a:rPr lang="en-US" sz="1100" b="1" smtClean="0">
                <a:latin typeface="Calibri" pitchFamily="34" charset="0"/>
              </a:rPr>
              <a:t>3</a:t>
            </a:r>
            <a:endParaRPr lang="en-US" sz="1100" b="1">
              <a:latin typeface="Calibri" pitchFamily="34" charset="0"/>
            </a:endParaRPr>
          </a:p>
        </p:txBody>
      </p:sp>
      <p:sp>
        <p:nvSpPr>
          <p:cNvPr id="70" name="TextBox 69"/>
          <p:cNvSpPr txBox="1"/>
          <p:nvPr/>
        </p:nvSpPr>
        <p:spPr>
          <a:xfrm>
            <a:off x="5311329" y="1719590"/>
            <a:ext cx="256802" cy="261610"/>
          </a:xfrm>
          <a:prstGeom prst="rect">
            <a:avLst/>
          </a:prstGeom>
          <a:noFill/>
        </p:spPr>
        <p:txBody>
          <a:bodyPr wrap="none" rtlCol="0">
            <a:spAutoFit/>
          </a:bodyPr>
          <a:lstStyle/>
          <a:p>
            <a:r>
              <a:rPr lang="en-US" sz="1100" b="1" smtClean="0">
                <a:latin typeface="Calibri" pitchFamily="34" charset="0"/>
              </a:rPr>
              <a:t>4</a:t>
            </a:r>
            <a:endParaRPr lang="en-US" sz="1100" b="1">
              <a:latin typeface="Calibri" pitchFamily="34" charset="0"/>
            </a:endParaRPr>
          </a:p>
        </p:txBody>
      </p:sp>
      <p:sp>
        <p:nvSpPr>
          <p:cNvPr id="71" name="TextBox 70"/>
          <p:cNvSpPr txBox="1"/>
          <p:nvPr/>
        </p:nvSpPr>
        <p:spPr>
          <a:xfrm>
            <a:off x="4587114" y="1719590"/>
            <a:ext cx="256802" cy="261610"/>
          </a:xfrm>
          <a:prstGeom prst="rect">
            <a:avLst/>
          </a:prstGeom>
          <a:noFill/>
        </p:spPr>
        <p:txBody>
          <a:bodyPr wrap="none" rtlCol="0">
            <a:spAutoFit/>
          </a:bodyPr>
          <a:lstStyle/>
          <a:p>
            <a:r>
              <a:rPr lang="en-US" sz="1100" b="1" smtClean="0">
                <a:latin typeface="Calibri" pitchFamily="34" charset="0"/>
              </a:rPr>
              <a:t>5</a:t>
            </a:r>
            <a:endParaRPr lang="en-US" sz="1100" b="1">
              <a:latin typeface="Calibri" pitchFamily="34" charset="0"/>
            </a:endParaRPr>
          </a:p>
        </p:txBody>
      </p:sp>
      <p:sp>
        <p:nvSpPr>
          <p:cNvPr id="72" name="TextBox 71"/>
          <p:cNvSpPr txBox="1"/>
          <p:nvPr/>
        </p:nvSpPr>
        <p:spPr>
          <a:xfrm>
            <a:off x="3863068" y="1712033"/>
            <a:ext cx="256802" cy="261610"/>
          </a:xfrm>
          <a:prstGeom prst="rect">
            <a:avLst/>
          </a:prstGeom>
          <a:noFill/>
        </p:spPr>
        <p:txBody>
          <a:bodyPr wrap="none" rtlCol="0">
            <a:spAutoFit/>
          </a:bodyPr>
          <a:lstStyle/>
          <a:p>
            <a:r>
              <a:rPr lang="en-US" sz="1100" b="1" smtClean="0">
                <a:latin typeface="Calibri" pitchFamily="34" charset="0"/>
              </a:rPr>
              <a:t>6</a:t>
            </a:r>
            <a:endParaRPr lang="en-US" sz="1100" b="1">
              <a:latin typeface="Calibri" pitchFamily="34" charset="0"/>
            </a:endParaRPr>
          </a:p>
        </p:txBody>
      </p:sp>
      <p:sp>
        <p:nvSpPr>
          <p:cNvPr id="73" name="TextBox 72"/>
          <p:cNvSpPr txBox="1"/>
          <p:nvPr/>
        </p:nvSpPr>
        <p:spPr>
          <a:xfrm>
            <a:off x="3139314" y="1719590"/>
            <a:ext cx="256802" cy="261610"/>
          </a:xfrm>
          <a:prstGeom prst="rect">
            <a:avLst/>
          </a:prstGeom>
          <a:noFill/>
        </p:spPr>
        <p:txBody>
          <a:bodyPr wrap="none" rtlCol="0">
            <a:spAutoFit/>
          </a:bodyPr>
          <a:lstStyle/>
          <a:p>
            <a:r>
              <a:rPr lang="en-US" sz="1100" b="1" smtClean="0">
                <a:latin typeface="Calibri" pitchFamily="34" charset="0"/>
              </a:rPr>
              <a:t>7</a:t>
            </a:r>
            <a:endParaRPr lang="en-US" sz="1100" b="1">
              <a:latin typeface="Calibri" pitchFamily="34" charset="0"/>
            </a:endParaRPr>
          </a:p>
        </p:txBody>
      </p:sp>
      <p:sp>
        <p:nvSpPr>
          <p:cNvPr id="74" name="TextBox 73"/>
          <p:cNvSpPr txBox="1"/>
          <p:nvPr/>
        </p:nvSpPr>
        <p:spPr>
          <a:xfrm>
            <a:off x="2423571" y="1719590"/>
            <a:ext cx="256802" cy="261610"/>
          </a:xfrm>
          <a:prstGeom prst="rect">
            <a:avLst/>
          </a:prstGeom>
          <a:noFill/>
        </p:spPr>
        <p:txBody>
          <a:bodyPr wrap="none" rtlCol="0">
            <a:spAutoFit/>
          </a:bodyPr>
          <a:lstStyle/>
          <a:p>
            <a:r>
              <a:rPr lang="en-US" sz="1100" b="1" smtClean="0">
                <a:latin typeface="Calibri" pitchFamily="34" charset="0"/>
              </a:rPr>
              <a:t>8</a:t>
            </a:r>
            <a:endParaRPr lang="en-US" sz="1100" b="1">
              <a:latin typeface="Calibri" pitchFamily="34" charset="0"/>
            </a:endParaRPr>
          </a:p>
        </p:txBody>
      </p:sp>
      <p:sp>
        <p:nvSpPr>
          <p:cNvPr id="75" name="TextBox 74"/>
          <p:cNvSpPr txBox="1"/>
          <p:nvPr/>
        </p:nvSpPr>
        <p:spPr>
          <a:xfrm>
            <a:off x="8240990" y="1719590"/>
            <a:ext cx="256802" cy="261610"/>
          </a:xfrm>
          <a:prstGeom prst="rect">
            <a:avLst/>
          </a:prstGeom>
          <a:noFill/>
        </p:spPr>
        <p:txBody>
          <a:bodyPr wrap="none" rtlCol="0">
            <a:spAutoFit/>
          </a:bodyPr>
          <a:lstStyle/>
          <a:p>
            <a:r>
              <a:rPr lang="en-US" sz="1100" b="1" smtClean="0">
                <a:latin typeface="Calibri" pitchFamily="34" charset="0"/>
              </a:rPr>
              <a:t>9</a:t>
            </a:r>
            <a:endParaRPr lang="en-US" sz="1100" b="1">
              <a:latin typeface="Calibri" pitchFamily="34" charset="0"/>
            </a:endParaRPr>
          </a:p>
        </p:txBody>
      </p:sp>
      <p:cxnSp>
        <p:nvCxnSpPr>
          <p:cNvPr id="46" name="Straight Connector 45"/>
          <p:cNvCxnSpPr/>
          <p:nvPr/>
        </p:nvCxnSpPr>
        <p:spPr bwMode="auto">
          <a:xfrm>
            <a:off x="2895600" y="5334000"/>
            <a:ext cx="3962400" cy="1588"/>
          </a:xfrm>
          <a:prstGeom prst="line">
            <a:avLst/>
          </a:prstGeom>
          <a:solidFill>
            <a:schemeClr val="accent1"/>
          </a:solidFill>
          <a:ln w="190500" cap="flat" cmpd="sng" algn="ct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0"/>
            </a:gradFill>
            <a:prstDash val="solid"/>
            <a:round/>
            <a:headEnd type="none" w="med" len="med"/>
            <a:tailEnd type="none" w="med" len="med"/>
          </a:ln>
          <a:effectLst/>
        </p:spPr>
      </p:cxnSp>
      <p:sp>
        <p:nvSpPr>
          <p:cNvPr id="41" name="TextBox 40"/>
          <p:cNvSpPr txBox="1"/>
          <p:nvPr/>
        </p:nvSpPr>
        <p:spPr>
          <a:xfrm>
            <a:off x="8048998" y="2118486"/>
            <a:ext cx="256802" cy="261610"/>
          </a:xfrm>
          <a:prstGeom prst="rect">
            <a:avLst/>
          </a:prstGeom>
          <a:noFill/>
        </p:spPr>
        <p:txBody>
          <a:bodyPr wrap="none" rtlCol="0">
            <a:spAutoFit/>
          </a:bodyPr>
          <a:lstStyle/>
          <a:p>
            <a:r>
              <a:rPr lang="en-US" sz="1100" b="1" smtClean="0">
                <a:latin typeface="Calibri" pitchFamily="34" charset="0"/>
              </a:rPr>
              <a:t>9</a:t>
            </a:r>
            <a:endParaRPr lang="en-US" sz="1100" b="1">
              <a:latin typeface="Calibri" pitchFamily="34" charset="0"/>
            </a:endParaRPr>
          </a:p>
        </p:txBody>
      </p:sp>
      <p:sp>
        <p:nvSpPr>
          <p:cNvPr id="42" name="TextBox 41"/>
          <p:cNvSpPr txBox="1"/>
          <p:nvPr/>
        </p:nvSpPr>
        <p:spPr>
          <a:xfrm>
            <a:off x="7744198" y="2252990"/>
            <a:ext cx="256802" cy="261610"/>
          </a:xfrm>
          <a:prstGeom prst="rect">
            <a:avLst/>
          </a:prstGeom>
          <a:noFill/>
        </p:spPr>
        <p:txBody>
          <a:bodyPr wrap="none" rtlCol="0">
            <a:spAutoFit/>
          </a:bodyPr>
          <a:lstStyle/>
          <a:p>
            <a:r>
              <a:rPr lang="en-US" sz="1100" b="1" smtClean="0">
                <a:latin typeface="Calibri" pitchFamily="34" charset="0"/>
              </a:rPr>
              <a:t>8</a:t>
            </a:r>
            <a:endParaRPr lang="en-US" sz="1100" b="1">
              <a:latin typeface="Calibri" pitchFamily="34" charset="0"/>
            </a:endParaRPr>
          </a:p>
        </p:txBody>
      </p:sp>
      <p:sp>
        <p:nvSpPr>
          <p:cNvPr id="54" name="TextBox 53"/>
          <p:cNvSpPr txBox="1"/>
          <p:nvPr/>
        </p:nvSpPr>
        <p:spPr>
          <a:xfrm>
            <a:off x="7515598" y="2329190"/>
            <a:ext cx="256802" cy="261610"/>
          </a:xfrm>
          <a:prstGeom prst="rect">
            <a:avLst/>
          </a:prstGeom>
          <a:noFill/>
        </p:spPr>
        <p:txBody>
          <a:bodyPr wrap="none" rtlCol="0">
            <a:spAutoFit/>
          </a:bodyPr>
          <a:lstStyle/>
          <a:p>
            <a:r>
              <a:rPr lang="en-US" sz="1100" b="1" smtClean="0">
                <a:latin typeface="Calibri" pitchFamily="34" charset="0"/>
              </a:rPr>
              <a:t>7</a:t>
            </a:r>
            <a:endParaRPr lang="en-US" sz="1100" b="1">
              <a:latin typeface="Calibri" pitchFamily="34" charset="0"/>
            </a:endParaRPr>
          </a:p>
        </p:txBody>
      </p:sp>
      <p:sp>
        <p:nvSpPr>
          <p:cNvPr id="56" name="TextBox 55"/>
          <p:cNvSpPr txBox="1"/>
          <p:nvPr/>
        </p:nvSpPr>
        <p:spPr>
          <a:xfrm>
            <a:off x="7286998" y="2895600"/>
            <a:ext cx="256802" cy="261610"/>
          </a:xfrm>
          <a:prstGeom prst="rect">
            <a:avLst/>
          </a:prstGeom>
          <a:noFill/>
        </p:spPr>
        <p:txBody>
          <a:bodyPr wrap="none" rtlCol="0">
            <a:spAutoFit/>
          </a:bodyPr>
          <a:lstStyle/>
          <a:p>
            <a:r>
              <a:rPr lang="en-US" sz="1100" b="1" smtClean="0">
                <a:latin typeface="Calibri" pitchFamily="34" charset="0"/>
              </a:rPr>
              <a:t>4</a:t>
            </a:r>
            <a:endParaRPr lang="en-US" sz="1100" b="1">
              <a:latin typeface="Calibri" pitchFamily="34" charset="0"/>
            </a:endParaRPr>
          </a:p>
        </p:txBody>
      </p:sp>
      <p:sp>
        <p:nvSpPr>
          <p:cNvPr id="58" name="TextBox 57"/>
          <p:cNvSpPr txBox="1"/>
          <p:nvPr/>
        </p:nvSpPr>
        <p:spPr>
          <a:xfrm>
            <a:off x="7467600" y="2710190"/>
            <a:ext cx="256802" cy="261610"/>
          </a:xfrm>
          <a:prstGeom prst="rect">
            <a:avLst/>
          </a:prstGeom>
          <a:noFill/>
        </p:spPr>
        <p:txBody>
          <a:bodyPr wrap="none" rtlCol="0">
            <a:spAutoFit/>
          </a:bodyPr>
          <a:lstStyle/>
          <a:p>
            <a:r>
              <a:rPr lang="en-US" sz="1100" b="1" smtClean="0">
                <a:latin typeface="Calibri" pitchFamily="34" charset="0"/>
              </a:rPr>
              <a:t>5</a:t>
            </a:r>
            <a:endParaRPr lang="en-US" sz="1100" b="1">
              <a:latin typeface="Calibri" pitchFamily="34" charset="0"/>
            </a:endParaRPr>
          </a:p>
        </p:txBody>
      </p:sp>
      <p:sp>
        <p:nvSpPr>
          <p:cNvPr id="60" name="TextBox 59"/>
          <p:cNvSpPr txBox="1"/>
          <p:nvPr/>
        </p:nvSpPr>
        <p:spPr>
          <a:xfrm>
            <a:off x="8506198" y="2557790"/>
            <a:ext cx="256802" cy="261610"/>
          </a:xfrm>
          <a:prstGeom prst="rect">
            <a:avLst/>
          </a:prstGeom>
          <a:noFill/>
        </p:spPr>
        <p:txBody>
          <a:bodyPr wrap="none" rtlCol="0">
            <a:spAutoFit/>
          </a:bodyPr>
          <a:lstStyle/>
          <a:p>
            <a:r>
              <a:rPr lang="en-US" sz="1100" b="1" smtClean="0">
                <a:latin typeface="Calibri" pitchFamily="34" charset="0"/>
              </a:rPr>
              <a:t>2</a:t>
            </a:r>
            <a:endParaRPr lang="en-US" sz="1100" b="1">
              <a:latin typeface="Calibri" pitchFamily="34" charset="0"/>
            </a:endParaRPr>
          </a:p>
        </p:txBody>
      </p:sp>
      <p:sp>
        <p:nvSpPr>
          <p:cNvPr id="62" name="TextBox 61"/>
          <p:cNvSpPr txBox="1"/>
          <p:nvPr/>
        </p:nvSpPr>
        <p:spPr>
          <a:xfrm>
            <a:off x="3705598" y="2362200"/>
            <a:ext cx="256802" cy="261610"/>
          </a:xfrm>
          <a:prstGeom prst="rect">
            <a:avLst/>
          </a:prstGeom>
          <a:noFill/>
        </p:spPr>
        <p:txBody>
          <a:bodyPr wrap="none" rtlCol="0">
            <a:spAutoFit/>
          </a:bodyPr>
          <a:lstStyle/>
          <a:p>
            <a:r>
              <a:rPr lang="en-US" sz="1100" b="1" smtClean="0">
                <a:latin typeface="Calibri" pitchFamily="34" charset="0"/>
              </a:rPr>
              <a:t>6</a:t>
            </a:r>
            <a:endParaRPr lang="en-US" sz="1100" b="1">
              <a:latin typeface="Calibri" pitchFamily="34" charset="0"/>
            </a:endParaRPr>
          </a:p>
        </p:txBody>
      </p:sp>
      <p:sp>
        <p:nvSpPr>
          <p:cNvPr id="65" name="TextBox 64"/>
          <p:cNvSpPr txBox="1"/>
          <p:nvPr/>
        </p:nvSpPr>
        <p:spPr>
          <a:xfrm>
            <a:off x="4848598" y="2481590"/>
            <a:ext cx="256802" cy="261610"/>
          </a:xfrm>
          <a:prstGeom prst="rect">
            <a:avLst/>
          </a:prstGeom>
          <a:noFill/>
        </p:spPr>
        <p:txBody>
          <a:bodyPr wrap="none" rtlCol="0">
            <a:spAutoFit/>
          </a:bodyPr>
          <a:lstStyle/>
          <a:p>
            <a:r>
              <a:rPr lang="en-US" sz="1100" b="1" smtClean="0">
                <a:latin typeface="Calibri" pitchFamily="34" charset="0"/>
              </a:rPr>
              <a:t>3</a:t>
            </a:r>
            <a:endParaRPr lang="en-US" sz="1100" b="1">
              <a:latin typeface="Calibri" pitchFamily="34" charset="0"/>
            </a:endParaRPr>
          </a:p>
        </p:txBody>
      </p:sp>
      <p:sp>
        <p:nvSpPr>
          <p:cNvPr id="76" name="TextBox 75"/>
          <p:cNvSpPr txBox="1"/>
          <p:nvPr/>
        </p:nvSpPr>
        <p:spPr>
          <a:xfrm>
            <a:off x="5305798" y="2481590"/>
            <a:ext cx="256802" cy="261610"/>
          </a:xfrm>
          <a:prstGeom prst="rect">
            <a:avLst/>
          </a:prstGeom>
          <a:noFill/>
        </p:spPr>
        <p:txBody>
          <a:bodyPr wrap="none" rtlCol="0">
            <a:spAutoFit/>
          </a:bodyPr>
          <a:lstStyle/>
          <a:p>
            <a:r>
              <a:rPr lang="en-US" sz="1100" b="1" smtClean="0">
                <a:latin typeface="Calibri" pitchFamily="34" charset="0"/>
              </a:rPr>
              <a:t>1</a:t>
            </a:r>
            <a:endParaRPr lang="en-US" sz="1100" b="1">
              <a:latin typeface="Calibri" pitchFamily="34" charset="0"/>
            </a:endParaRPr>
          </a:p>
        </p:txBody>
      </p:sp>
      <p:grpSp>
        <p:nvGrpSpPr>
          <p:cNvPr id="253" name="Group 252"/>
          <p:cNvGrpSpPr/>
          <p:nvPr/>
        </p:nvGrpSpPr>
        <p:grpSpPr>
          <a:xfrm>
            <a:off x="7348538" y="3962400"/>
            <a:ext cx="1581976" cy="741364"/>
            <a:chOff x="7348538" y="3962400"/>
            <a:chExt cx="1581976" cy="741364"/>
          </a:xfrm>
        </p:grpSpPr>
        <p:sp>
          <p:nvSpPr>
            <p:cNvPr id="78" name="AutoShape 5"/>
            <p:cNvSpPr>
              <a:spLocks noChangeArrowheads="1"/>
            </p:cNvSpPr>
            <p:nvPr/>
          </p:nvSpPr>
          <p:spPr bwMode="auto">
            <a:xfrm>
              <a:off x="7348538" y="4396582"/>
              <a:ext cx="985837" cy="307182"/>
            </a:xfrm>
            <a:prstGeom prst="cube">
              <a:avLst>
                <a:gd name="adj" fmla="val 84583"/>
              </a:avLst>
            </a:prstGeom>
            <a:solidFill>
              <a:srgbClr val="3333FF"/>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79" name="AutoShape 6"/>
            <p:cNvSpPr>
              <a:spLocks noChangeArrowheads="1"/>
            </p:cNvSpPr>
            <p:nvPr/>
          </p:nvSpPr>
          <p:spPr bwMode="auto">
            <a:xfrm>
              <a:off x="7348538" y="4118769"/>
              <a:ext cx="985837" cy="307975"/>
            </a:xfrm>
            <a:prstGeom prst="cube">
              <a:avLst>
                <a:gd name="adj" fmla="val 84583"/>
              </a:avLst>
            </a:prstGeom>
            <a:solidFill>
              <a:srgbClr val="C0C0C0"/>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80" name="Oval 7"/>
            <p:cNvSpPr>
              <a:spLocks noChangeArrowheads="1"/>
            </p:cNvSpPr>
            <p:nvPr/>
          </p:nvSpPr>
          <p:spPr bwMode="auto">
            <a:xfrm>
              <a:off x="7358063" y="4386263"/>
              <a:ext cx="30956"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81" name="Oval 8"/>
            <p:cNvSpPr>
              <a:spLocks noChangeArrowheads="1"/>
            </p:cNvSpPr>
            <p:nvPr/>
          </p:nvSpPr>
          <p:spPr bwMode="auto">
            <a:xfrm>
              <a:off x="7396957" y="4386263"/>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82" name="Oval 9"/>
            <p:cNvSpPr>
              <a:spLocks noChangeArrowheads="1"/>
            </p:cNvSpPr>
            <p:nvPr/>
          </p:nvSpPr>
          <p:spPr bwMode="auto">
            <a:xfrm>
              <a:off x="7435850" y="4386263"/>
              <a:ext cx="31750"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83" name="Oval 10"/>
            <p:cNvSpPr>
              <a:spLocks noChangeArrowheads="1"/>
            </p:cNvSpPr>
            <p:nvPr/>
          </p:nvSpPr>
          <p:spPr bwMode="auto">
            <a:xfrm>
              <a:off x="7474744" y="4386263"/>
              <a:ext cx="30956" cy="30956"/>
            </a:xfrm>
            <a:prstGeom prst="ellipse">
              <a:avLst/>
            </a:prstGeom>
            <a:solidFill>
              <a:srgbClr val="FF0000"/>
            </a:solidFill>
            <a:ln w="12700">
              <a:solidFill>
                <a:srgbClr val="5F5F5F"/>
              </a:solidFill>
              <a:round/>
              <a:headEnd/>
              <a:tailEnd/>
            </a:ln>
            <a:effectLst/>
          </p:spPr>
          <p:txBody>
            <a:bodyPr wrap="none" anchor="ctr"/>
            <a:lstStyle/>
            <a:p>
              <a:endParaRPr lang="en-US" b="1">
                <a:latin typeface="Calibri" pitchFamily="34" charset="0"/>
              </a:endParaRPr>
            </a:p>
          </p:txBody>
        </p:sp>
        <p:sp>
          <p:nvSpPr>
            <p:cNvPr id="84" name="Oval 11"/>
            <p:cNvSpPr>
              <a:spLocks noChangeArrowheads="1"/>
            </p:cNvSpPr>
            <p:nvPr/>
          </p:nvSpPr>
          <p:spPr bwMode="auto">
            <a:xfrm>
              <a:off x="7513638" y="4386263"/>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85" name="Oval 12"/>
            <p:cNvSpPr>
              <a:spLocks noChangeArrowheads="1"/>
            </p:cNvSpPr>
            <p:nvPr/>
          </p:nvSpPr>
          <p:spPr bwMode="auto">
            <a:xfrm>
              <a:off x="7553325" y="4386263"/>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86" name="Oval 13"/>
            <p:cNvSpPr>
              <a:spLocks noChangeArrowheads="1"/>
            </p:cNvSpPr>
            <p:nvPr/>
          </p:nvSpPr>
          <p:spPr bwMode="auto">
            <a:xfrm>
              <a:off x="7389813" y="4337844"/>
              <a:ext cx="30956" cy="30163"/>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87" name="Oval 14"/>
            <p:cNvSpPr>
              <a:spLocks noChangeArrowheads="1"/>
            </p:cNvSpPr>
            <p:nvPr/>
          </p:nvSpPr>
          <p:spPr bwMode="auto">
            <a:xfrm>
              <a:off x="7428707" y="4337844"/>
              <a:ext cx="30956" cy="30163"/>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88" name="Oval 15"/>
            <p:cNvSpPr>
              <a:spLocks noChangeArrowheads="1"/>
            </p:cNvSpPr>
            <p:nvPr/>
          </p:nvSpPr>
          <p:spPr bwMode="auto">
            <a:xfrm>
              <a:off x="7468394" y="4337844"/>
              <a:ext cx="30956" cy="30163"/>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89" name="Oval 16"/>
            <p:cNvSpPr>
              <a:spLocks noChangeArrowheads="1"/>
            </p:cNvSpPr>
            <p:nvPr/>
          </p:nvSpPr>
          <p:spPr bwMode="auto">
            <a:xfrm>
              <a:off x="7506494" y="4337844"/>
              <a:ext cx="30956" cy="30163"/>
            </a:xfrm>
            <a:prstGeom prst="ellipse">
              <a:avLst/>
            </a:prstGeom>
            <a:solidFill>
              <a:srgbClr val="FF0000"/>
            </a:solidFill>
            <a:ln w="12700">
              <a:solidFill>
                <a:srgbClr val="5F5F5F"/>
              </a:solidFill>
              <a:round/>
              <a:headEnd/>
              <a:tailEnd/>
            </a:ln>
            <a:effectLst/>
          </p:spPr>
          <p:txBody>
            <a:bodyPr wrap="none" anchor="ctr"/>
            <a:lstStyle/>
            <a:p>
              <a:endParaRPr lang="en-US" b="1">
                <a:latin typeface="Calibri" pitchFamily="34" charset="0"/>
              </a:endParaRPr>
            </a:p>
          </p:txBody>
        </p:sp>
        <p:sp>
          <p:nvSpPr>
            <p:cNvPr id="90" name="Oval 17"/>
            <p:cNvSpPr>
              <a:spLocks noChangeArrowheads="1"/>
            </p:cNvSpPr>
            <p:nvPr/>
          </p:nvSpPr>
          <p:spPr bwMode="auto">
            <a:xfrm>
              <a:off x="7546182" y="4337844"/>
              <a:ext cx="30956" cy="30163"/>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91" name="Oval 18"/>
            <p:cNvSpPr>
              <a:spLocks noChangeArrowheads="1"/>
            </p:cNvSpPr>
            <p:nvPr/>
          </p:nvSpPr>
          <p:spPr bwMode="auto">
            <a:xfrm>
              <a:off x="7585075" y="4337844"/>
              <a:ext cx="30956" cy="30163"/>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92" name="Oval 19"/>
            <p:cNvSpPr>
              <a:spLocks noChangeArrowheads="1"/>
            </p:cNvSpPr>
            <p:nvPr/>
          </p:nvSpPr>
          <p:spPr bwMode="auto">
            <a:xfrm>
              <a:off x="7431088" y="4296569"/>
              <a:ext cx="30956"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93" name="Oval 20"/>
            <p:cNvSpPr>
              <a:spLocks noChangeArrowheads="1"/>
            </p:cNvSpPr>
            <p:nvPr/>
          </p:nvSpPr>
          <p:spPr bwMode="auto">
            <a:xfrm>
              <a:off x="7469982" y="4296569"/>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94" name="Oval 21"/>
            <p:cNvSpPr>
              <a:spLocks noChangeArrowheads="1"/>
            </p:cNvSpPr>
            <p:nvPr/>
          </p:nvSpPr>
          <p:spPr bwMode="auto">
            <a:xfrm>
              <a:off x="7509669" y="4296569"/>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95" name="Oval 22"/>
            <p:cNvSpPr>
              <a:spLocks noChangeArrowheads="1"/>
            </p:cNvSpPr>
            <p:nvPr/>
          </p:nvSpPr>
          <p:spPr bwMode="auto">
            <a:xfrm>
              <a:off x="7547769" y="4296569"/>
              <a:ext cx="30956" cy="30956"/>
            </a:xfrm>
            <a:prstGeom prst="ellipse">
              <a:avLst/>
            </a:prstGeom>
            <a:solidFill>
              <a:srgbClr val="FF0000"/>
            </a:solidFill>
            <a:ln w="12700">
              <a:solidFill>
                <a:srgbClr val="5F5F5F"/>
              </a:solidFill>
              <a:round/>
              <a:headEnd/>
              <a:tailEnd/>
            </a:ln>
            <a:effectLst/>
          </p:spPr>
          <p:txBody>
            <a:bodyPr wrap="none" anchor="ctr"/>
            <a:lstStyle/>
            <a:p>
              <a:endParaRPr lang="en-US" b="1">
                <a:latin typeface="Calibri" pitchFamily="34" charset="0"/>
              </a:endParaRPr>
            </a:p>
          </p:txBody>
        </p:sp>
        <p:sp>
          <p:nvSpPr>
            <p:cNvPr id="96" name="Oval 23"/>
            <p:cNvSpPr>
              <a:spLocks noChangeArrowheads="1"/>
            </p:cNvSpPr>
            <p:nvPr/>
          </p:nvSpPr>
          <p:spPr bwMode="auto">
            <a:xfrm>
              <a:off x="7586663" y="4296569"/>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97" name="Oval 24"/>
            <p:cNvSpPr>
              <a:spLocks noChangeArrowheads="1"/>
            </p:cNvSpPr>
            <p:nvPr/>
          </p:nvSpPr>
          <p:spPr bwMode="auto">
            <a:xfrm>
              <a:off x="7626350" y="4296569"/>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98" name="Oval 25"/>
            <p:cNvSpPr>
              <a:spLocks noChangeArrowheads="1"/>
            </p:cNvSpPr>
            <p:nvPr/>
          </p:nvSpPr>
          <p:spPr bwMode="auto">
            <a:xfrm>
              <a:off x="7471569" y="4256882"/>
              <a:ext cx="30956"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99" name="Oval 26"/>
            <p:cNvSpPr>
              <a:spLocks noChangeArrowheads="1"/>
            </p:cNvSpPr>
            <p:nvPr/>
          </p:nvSpPr>
          <p:spPr bwMode="auto">
            <a:xfrm>
              <a:off x="7511257" y="4256882"/>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00" name="Oval 27"/>
            <p:cNvSpPr>
              <a:spLocks noChangeArrowheads="1"/>
            </p:cNvSpPr>
            <p:nvPr/>
          </p:nvSpPr>
          <p:spPr bwMode="auto">
            <a:xfrm>
              <a:off x="7550150" y="4256882"/>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01" name="Oval 28"/>
            <p:cNvSpPr>
              <a:spLocks noChangeArrowheads="1"/>
            </p:cNvSpPr>
            <p:nvPr/>
          </p:nvSpPr>
          <p:spPr bwMode="auto">
            <a:xfrm>
              <a:off x="7589044" y="4256882"/>
              <a:ext cx="30956" cy="30956"/>
            </a:xfrm>
            <a:prstGeom prst="ellipse">
              <a:avLst/>
            </a:prstGeom>
            <a:solidFill>
              <a:srgbClr val="FF0000"/>
            </a:solidFill>
            <a:ln w="12700">
              <a:solidFill>
                <a:srgbClr val="5F5F5F"/>
              </a:solidFill>
              <a:round/>
              <a:headEnd/>
              <a:tailEnd/>
            </a:ln>
            <a:effectLst/>
          </p:spPr>
          <p:txBody>
            <a:bodyPr wrap="none" anchor="ctr"/>
            <a:lstStyle/>
            <a:p>
              <a:endParaRPr lang="en-US" b="1">
                <a:latin typeface="Calibri" pitchFamily="34" charset="0"/>
              </a:endParaRPr>
            </a:p>
          </p:txBody>
        </p:sp>
        <p:sp>
          <p:nvSpPr>
            <p:cNvPr id="102" name="Oval 29"/>
            <p:cNvSpPr>
              <a:spLocks noChangeArrowheads="1"/>
            </p:cNvSpPr>
            <p:nvPr/>
          </p:nvSpPr>
          <p:spPr bwMode="auto">
            <a:xfrm>
              <a:off x="7627938" y="4256882"/>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03" name="Oval 30"/>
            <p:cNvSpPr>
              <a:spLocks noChangeArrowheads="1"/>
            </p:cNvSpPr>
            <p:nvPr/>
          </p:nvSpPr>
          <p:spPr bwMode="auto">
            <a:xfrm>
              <a:off x="7667625" y="4256882"/>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04" name="Oval 31"/>
            <p:cNvSpPr>
              <a:spLocks noChangeArrowheads="1"/>
            </p:cNvSpPr>
            <p:nvPr/>
          </p:nvSpPr>
          <p:spPr bwMode="auto">
            <a:xfrm>
              <a:off x="7512844" y="4216400"/>
              <a:ext cx="30956" cy="30163"/>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05" name="Oval 32"/>
            <p:cNvSpPr>
              <a:spLocks noChangeArrowheads="1"/>
            </p:cNvSpPr>
            <p:nvPr/>
          </p:nvSpPr>
          <p:spPr bwMode="auto">
            <a:xfrm>
              <a:off x="7552532" y="4216400"/>
              <a:ext cx="30956" cy="30163"/>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06" name="Oval 33"/>
            <p:cNvSpPr>
              <a:spLocks noChangeArrowheads="1"/>
            </p:cNvSpPr>
            <p:nvPr/>
          </p:nvSpPr>
          <p:spPr bwMode="auto">
            <a:xfrm>
              <a:off x="7591425" y="4216400"/>
              <a:ext cx="30956" cy="30163"/>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07" name="Oval 34"/>
            <p:cNvSpPr>
              <a:spLocks noChangeArrowheads="1"/>
            </p:cNvSpPr>
            <p:nvPr/>
          </p:nvSpPr>
          <p:spPr bwMode="auto">
            <a:xfrm>
              <a:off x="7629525" y="4216400"/>
              <a:ext cx="31750" cy="30163"/>
            </a:xfrm>
            <a:prstGeom prst="ellipse">
              <a:avLst/>
            </a:prstGeom>
            <a:solidFill>
              <a:srgbClr val="FF0000"/>
            </a:solidFill>
            <a:ln w="12700">
              <a:solidFill>
                <a:srgbClr val="5F5F5F"/>
              </a:solidFill>
              <a:round/>
              <a:headEnd/>
              <a:tailEnd/>
            </a:ln>
            <a:effectLst/>
          </p:spPr>
          <p:txBody>
            <a:bodyPr wrap="none" anchor="ctr"/>
            <a:lstStyle/>
            <a:p>
              <a:endParaRPr lang="en-US" b="1">
                <a:latin typeface="Calibri" pitchFamily="34" charset="0"/>
              </a:endParaRPr>
            </a:p>
          </p:txBody>
        </p:sp>
        <p:sp>
          <p:nvSpPr>
            <p:cNvPr id="108" name="Oval 35"/>
            <p:cNvSpPr>
              <a:spLocks noChangeArrowheads="1"/>
            </p:cNvSpPr>
            <p:nvPr/>
          </p:nvSpPr>
          <p:spPr bwMode="auto">
            <a:xfrm>
              <a:off x="7669213" y="4216400"/>
              <a:ext cx="30956" cy="30163"/>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09" name="Oval 36"/>
            <p:cNvSpPr>
              <a:spLocks noChangeArrowheads="1"/>
            </p:cNvSpPr>
            <p:nvPr/>
          </p:nvSpPr>
          <p:spPr bwMode="auto">
            <a:xfrm>
              <a:off x="7708107" y="4216400"/>
              <a:ext cx="30956" cy="30163"/>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10" name="Oval 37"/>
            <p:cNvSpPr>
              <a:spLocks noChangeArrowheads="1"/>
            </p:cNvSpPr>
            <p:nvPr/>
          </p:nvSpPr>
          <p:spPr bwMode="auto">
            <a:xfrm>
              <a:off x="7554119" y="4175919"/>
              <a:ext cx="30956" cy="30956"/>
            </a:xfrm>
            <a:prstGeom prst="ellipse">
              <a:avLst/>
            </a:prstGeom>
            <a:solidFill>
              <a:srgbClr val="FFFFFF"/>
            </a:solidFill>
            <a:ln w="12700">
              <a:solidFill>
                <a:srgbClr val="5F5F5F"/>
              </a:solidFill>
              <a:round/>
              <a:headEnd/>
              <a:tailEnd/>
            </a:ln>
            <a:effectLst/>
          </p:spPr>
          <p:txBody>
            <a:bodyPr wrap="none" anchor="ctr"/>
            <a:lstStyle/>
            <a:p>
              <a:endParaRPr lang="en-US" b="1">
                <a:latin typeface="Calibri" pitchFamily="34" charset="0"/>
              </a:endParaRPr>
            </a:p>
          </p:txBody>
        </p:sp>
        <p:sp>
          <p:nvSpPr>
            <p:cNvPr id="111" name="Oval 38"/>
            <p:cNvSpPr>
              <a:spLocks noChangeArrowheads="1"/>
            </p:cNvSpPr>
            <p:nvPr/>
          </p:nvSpPr>
          <p:spPr bwMode="auto">
            <a:xfrm>
              <a:off x="7593013" y="4175919"/>
              <a:ext cx="31750"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12" name="Oval 39"/>
            <p:cNvSpPr>
              <a:spLocks noChangeArrowheads="1"/>
            </p:cNvSpPr>
            <p:nvPr/>
          </p:nvSpPr>
          <p:spPr bwMode="auto">
            <a:xfrm>
              <a:off x="7632700" y="4175919"/>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13" name="Oval 40"/>
            <p:cNvSpPr>
              <a:spLocks noChangeArrowheads="1"/>
            </p:cNvSpPr>
            <p:nvPr/>
          </p:nvSpPr>
          <p:spPr bwMode="auto">
            <a:xfrm>
              <a:off x="7670800" y="4175919"/>
              <a:ext cx="30956" cy="30956"/>
            </a:xfrm>
            <a:prstGeom prst="ellipse">
              <a:avLst/>
            </a:prstGeom>
            <a:solidFill>
              <a:srgbClr val="FFFFFF"/>
            </a:solidFill>
            <a:ln w="12700">
              <a:solidFill>
                <a:srgbClr val="5F5F5F"/>
              </a:solidFill>
              <a:round/>
              <a:headEnd/>
              <a:tailEnd/>
            </a:ln>
            <a:effectLst/>
          </p:spPr>
          <p:txBody>
            <a:bodyPr wrap="none" anchor="ctr"/>
            <a:lstStyle/>
            <a:p>
              <a:endParaRPr lang="en-US" b="1">
                <a:latin typeface="Calibri" pitchFamily="34" charset="0"/>
              </a:endParaRPr>
            </a:p>
          </p:txBody>
        </p:sp>
        <p:sp>
          <p:nvSpPr>
            <p:cNvPr id="114" name="Oval 41"/>
            <p:cNvSpPr>
              <a:spLocks noChangeArrowheads="1"/>
            </p:cNvSpPr>
            <p:nvPr/>
          </p:nvSpPr>
          <p:spPr bwMode="auto">
            <a:xfrm>
              <a:off x="7710488" y="4175919"/>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15" name="Oval 42"/>
            <p:cNvSpPr>
              <a:spLocks noChangeArrowheads="1"/>
            </p:cNvSpPr>
            <p:nvPr/>
          </p:nvSpPr>
          <p:spPr bwMode="auto">
            <a:xfrm>
              <a:off x="7749382" y="4175919"/>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16" name="Oval 43"/>
            <p:cNvSpPr>
              <a:spLocks noChangeArrowheads="1"/>
            </p:cNvSpPr>
            <p:nvPr/>
          </p:nvSpPr>
          <p:spPr bwMode="auto">
            <a:xfrm>
              <a:off x="7595394" y="4135438"/>
              <a:ext cx="30956" cy="30956"/>
            </a:xfrm>
            <a:prstGeom prst="ellipse">
              <a:avLst/>
            </a:prstGeom>
            <a:solidFill>
              <a:srgbClr val="FFFFFF"/>
            </a:solidFill>
            <a:ln w="12700">
              <a:solidFill>
                <a:srgbClr val="5F5F5F"/>
              </a:solidFill>
              <a:round/>
              <a:headEnd/>
              <a:tailEnd/>
            </a:ln>
            <a:effectLst/>
          </p:spPr>
          <p:txBody>
            <a:bodyPr wrap="none" anchor="ctr"/>
            <a:lstStyle/>
            <a:p>
              <a:endParaRPr lang="en-US" b="1">
                <a:latin typeface="Calibri" pitchFamily="34" charset="0"/>
              </a:endParaRPr>
            </a:p>
          </p:txBody>
        </p:sp>
        <p:sp>
          <p:nvSpPr>
            <p:cNvPr id="117" name="Oval 44"/>
            <p:cNvSpPr>
              <a:spLocks noChangeArrowheads="1"/>
            </p:cNvSpPr>
            <p:nvPr/>
          </p:nvSpPr>
          <p:spPr bwMode="auto">
            <a:xfrm>
              <a:off x="7634288" y="4135438"/>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18" name="Oval 45"/>
            <p:cNvSpPr>
              <a:spLocks noChangeArrowheads="1"/>
            </p:cNvSpPr>
            <p:nvPr/>
          </p:nvSpPr>
          <p:spPr bwMode="auto">
            <a:xfrm>
              <a:off x="7673975" y="4135438"/>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19" name="Oval 46"/>
            <p:cNvSpPr>
              <a:spLocks noChangeArrowheads="1"/>
            </p:cNvSpPr>
            <p:nvPr/>
          </p:nvSpPr>
          <p:spPr bwMode="auto">
            <a:xfrm>
              <a:off x="7712075" y="4135438"/>
              <a:ext cx="30956" cy="30956"/>
            </a:xfrm>
            <a:prstGeom prst="ellipse">
              <a:avLst/>
            </a:prstGeom>
            <a:solidFill>
              <a:srgbClr val="FFFFFF"/>
            </a:solidFill>
            <a:ln w="12700">
              <a:solidFill>
                <a:srgbClr val="5F5F5F"/>
              </a:solidFill>
              <a:round/>
              <a:headEnd/>
              <a:tailEnd/>
            </a:ln>
            <a:effectLst/>
          </p:spPr>
          <p:txBody>
            <a:bodyPr wrap="none" anchor="ctr"/>
            <a:lstStyle/>
            <a:p>
              <a:endParaRPr lang="en-US" b="1">
                <a:latin typeface="Calibri" pitchFamily="34" charset="0"/>
              </a:endParaRPr>
            </a:p>
          </p:txBody>
        </p:sp>
        <p:sp>
          <p:nvSpPr>
            <p:cNvPr id="120" name="Oval 47"/>
            <p:cNvSpPr>
              <a:spLocks noChangeArrowheads="1"/>
            </p:cNvSpPr>
            <p:nvPr/>
          </p:nvSpPr>
          <p:spPr bwMode="auto">
            <a:xfrm>
              <a:off x="7750969" y="4135438"/>
              <a:ext cx="31750"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21" name="Oval 48"/>
            <p:cNvSpPr>
              <a:spLocks noChangeArrowheads="1"/>
            </p:cNvSpPr>
            <p:nvPr/>
          </p:nvSpPr>
          <p:spPr bwMode="auto">
            <a:xfrm>
              <a:off x="7790657" y="4135438"/>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22" name="Oval 49"/>
            <p:cNvSpPr>
              <a:spLocks noChangeArrowheads="1"/>
            </p:cNvSpPr>
            <p:nvPr/>
          </p:nvSpPr>
          <p:spPr bwMode="auto">
            <a:xfrm>
              <a:off x="7598569" y="4386263"/>
              <a:ext cx="30956"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23" name="Oval 50"/>
            <p:cNvSpPr>
              <a:spLocks noChangeArrowheads="1"/>
            </p:cNvSpPr>
            <p:nvPr/>
          </p:nvSpPr>
          <p:spPr bwMode="auto">
            <a:xfrm>
              <a:off x="7638257" y="4386263"/>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24" name="Oval 51"/>
            <p:cNvSpPr>
              <a:spLocks noChangeArrowheads="1"/>
            </p:cNvSpPr>
            <p:nvPr/>
          </p:nvSpPr>
          <p:spPr bwMode="auto">
            <a:xfrm>
              <a:off x="7677150" y="4386263"/>
              <a:ext cx="30162" cy="30956"/>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125" name="Oval 52"/>
            <p:cNvSpPr>
              <a:spLocks noChangeArrowheads="1"/>
            </p:cNvSpPr>
            <p:nvPr/>
          </p:nvSpPr>
          <p:spPr bwMode="auto">
            <a:xfrm>
              <a:off x="7716044" y="4386263"/>
              <a:ext cx="30162"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26" name="Oval 53"/>
            <p:cNvSpPr>
              <a:spLocks noChangeArrowheads="1"/>
            </p:cNvSpPr>
            <p:nvPr/>
          </p:nvSpPr>
          <p:spPr bwMode="auto">
            <a:xfrm>
              <a:off x="7754938" y="4386263"/>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27" name="Oval 54"/>
            <p:cNvSpPr>
              <a:spLocks noChangeArrowheads="1"/>
            </p:cNvSpPr>
            <p:nvPr/>
          </p:nvSpPr>
          <p:spPr bwMode="auto">
            <a:xfrm>
              <a:off x="7793038" y="4386263"/>
              <a:ext cx="31750"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28" name="Oval 55"/>
            <p:cNvSpPr>
              <a:spLocks noChangeArrowheads="1"/>
            </p:cNvSpPr>
            <p:nvPr/>
          </p:nvSpPr>
          <p:spPr bwMode="auto">
            <a:xfrm>
              <a:off x="7631113" y="4337844"/>
              <a:ext cx="30956" cy="30163"/>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29" name="Oval 56"/>
            <p:cNvSpPr>
              <a:spLocks noChangeArrowheads="1"/>
            </p:cNvSpPr>
            <p:nvPr/>
          </p:nvSpPr>
          <p:spPr bwMode="auto">
            <a:xfrm>
              <a:off x="7670007" y="4337844"/>
              <a:ext cx="30956" cy="30163"/>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30" name="Oval 57"/>
            <p:cNvSpPr>
              <a:spLocks noChangeArrowheads="1"/>
            </p:cNvSpPr>
            <p:nvPr/>
          </p:nvSpPr>
          <p:spPr bwMode="auto">
            <a:xfrm>
              <a:off x="7709694" y="4337844"/>
              <a:ext cx="29369" cy="30163"/>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131" name="Oval 58"/>
            <p:cNvSpPr>
              <a:spLocks noChangeArrowheads="1"/>
            </p:cNvSpPr>
            <p:nvPr/>
          </p:nvSpPr>
          <p:spPr bwMode="auto">
            <a:xfrm>
              <a:off x="7747794" y="4337844"/>
              <a:ext cx="30956" cy="30163"/>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32" name="Oval 59"/>
            <p:cNvSpPr>
              <a:spLocks noChangeArrowheads="1"/>
            </p:cNvSpPr>
            <p:nvPr/>
          </p:nvSpPr>
          <p:spPr bwMode="auto">
            <a:xfrm>
              <a:off x="7786688" y="4337844"/>
              <a:ext cx="30162" cy="30163"/>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33" name="Oval 60"/>
            <p:cNvSpPr>
              <a:spLocks noChangeArrowheads="1"/>
            </p:cNvSpPr>
            <p:nvPr/>
          </p:nvSpPr>
          <p:spPr bwMode="auto">
            <a:xfrm>
              <a:off x="7826375" y="4337844"/>
              <a:ext cx="30162" cy="30163"/>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34" name="Oval 61"/>
            <p:cNvSpPr>
              <a:spLocks noChangeArrowheads="1"/>
            </p:cNvSpPr>
            <p:nvPr/>
          </p:nvSpPr>
          <p:spPr bwMode="auto">
            <a:xfrm>
              <a:off x="7671594" y="4296569"/>
              <a:ext cx="30956"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35" name="Oval 62"/>
            <p:cNvSpPr>
              <a:spLocks noChangeArrowheads="1"/>
            </p:cNvSpPr>
            <p:nvPr/>
          </p:nvSpPr>
          <p:spPr bwMode="auto">
            <a:xfrm>
              <a:off x="7711282" y="4296569"/>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36" name="Oval 63"/>
            <p:cNvSpPr>
              <a:spLocks noChangeArrowheads="1"/>
            </p:cNvSpPr>
            <p:nvPr/>
          </p:nvSpPr>
          <p:spPr bwMode="auto">
            <a:xfrm>
              <a:off x="7750175" y="4296569"/>
              <a:ext cx="30162" cy="30956"/>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137" name="Oval 64"/>
            <p:cNvSpPr>
              <a:spLocks noChangeArrowheads="1"/>
            </p:cNvSpPr>
            <p:nvPr/>
          </p:nvSpPr>
          <p:spPr bwMode="auto">
            <a:xfrm>
              <a:off x="7789069" y="4296569"/>
              <a:ext cx="30956"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38" name="Oval 65"/>
            <p:cNvSpPr>
              <a:spLocks noChangeArrowheads="1"/>
            </p:cNvSpPr>
            <p:nvPr/>
          </p:nvSpPr>
          <p:spPr bwMode="auto">
            <a:xfrm>
              <a:off x="7827963" y="4296569"/>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39" name="Oval 66"/>
            <p:cNvSpPr>
              <a:spLocks noChangeArrowheads="1"/>
            </p:cNvSpPr>
            <p:nvPr/>
          </p:nvSpPr>
          <p:spPr bwMode="auto">
            <a:xfrm>
              <a:off x="7867650" y="4296569"/>
              <a:ext cx="30162"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40" name="Oval 67"/>
            <p:cNvSpPr>
              <a:spLocks noChangeArrowheads="1"/>
            </p:cNvSpPr>
            <p:nvPr/>
          </p:nvSpPr>
          <p:spPr bwMode="auto">
            <a:xfrm>
              <a:off x="7712869" y="4256882"/>
              <a:ext cx="30956"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41" name="Oval 68"/>
            <p:cNvSpPr>
              <a:spLocks noChangeArrowheads="1"/>
            </p:cNvSpPr>
            <p:nvPr/>
          </p:nvSpPr>
          <p:spPr bwMode="auto">
            <a:xfrm>
              <a:off x="7752557" y="4256882"/>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42" name="Oval 69"/>
            <p:cNvSpPr>
              <a:spLocks noChangeArrowheads="1"/>
            </p:cNvSpPr>
            <p:nvPr/>
          </p:nvSpPr>
          <p:spPr bwMode="auto">
            <a:xfrm>
              <a:off x="7791450" y="4256882"/>
              <a:ext cx="30162" cy="30956"/>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143" name="Oval 70"/>
            <p:cNvSpPr>
              <a:spLocks noChangeArrowheads="1"/>
            </p:cNvSpPr>
            <p:nvPr/>
          </p:nvSpPr>
          <p:spPr bwMode="auto">
            <a:xfrm>
              <a:off x="7829550" y="4256882"/>
              <a:ext cx="31750"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44" name="Oval 71"/>
            <p:cNvSpPr>
              <a:spLocks noChangeArrowheads="1"/>
            </p:cNvSpPr>
            <p:nvPr/>
          </p:nvSpPr>
          <p:spPr bwMode="auto">
            <a:xfrm>
              <a:off x="7869238" y="4256882"/>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45" name="Oval 72"/>
            <p:cNvSpPr>
              <a:spLocks noChangeArrowheads="1"/>
            </p:cNvSpPr>
            <p:nvPr/>
          </p:nvSpPr>
          <p:spPr bwMode="auto">
            <a:xfrm>
              <a:off x="7908132" y="4256882"/>
              <a:ext cx="30162"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46" name="Oval 73"/>
            <p:cNvSpPr>
              <a:spLocks noChangeArrowheads="1"/>
            </p:cNvSpPr>
            <p:nvPr/>
          </p:nvSpPr>
          <p:spPr bwMode="auto">
            <a:xfrm>
              <a:off x="7754144" y="4216400"/>
              <a:ext cx="30956" cy="30163"/>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47" name="Oval 74"/>
            <p:cNvSpPr>
              <a:spLocks noChangeArrowheads="1"/>
            </p:cNvSpPr>
            <p:nvPr/>
          </p:nvSpPr>
          <p:spPr bwMode="auto">
            <a:xfrm>
              <a:off x="7793038" y="4216400"/>
              <a:ext cx="30162" cy="30163"/>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48" name="Oval 75"/>
            <p:cNvSpPr>
              <a:spLocks noChangeArrowheads="1"/>
            </p:cNvSpPr>
            <p:nvPr/>
          </p:nvSpPr>
          <p:spPr bwMode="auto">
            <a:xfrm>
              <a:off x="7832725" y="4216400"/>
              <a:ext cx="30162" cy="30163"/>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149" name="Oval 76"/>
            <p:cNvSpPr>
              <a:spLocks noChangeArrowheads="1"/>
            </p:cNvSpPr>
            <p:nvPr/>
          </p:nvSpPr>
          <p:spPr bwMode="auto">
            <a:xfrm>
              <a:off x="7870825" y="4216400"/>
              <a:ext cx="30956" cy="30163"/>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50" name="Oval 77"/>
            <p:cNvSpPr>
              <a:spLocks noChangeArrowheads="1"/>
            </p:cNvSpPr>
            <p:nvPr/>
          </p:nvSpPr>
          <p:spPr bwMode="auto">
            <a:xfrm>
              <a:off x="7910513" y="4216400"/>
              <a:ext cx="30162" cy="30163"/>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51" name="Oval 78"/>
            <p:cNvSpPr>
              <a:spLocks noChangeArrowheads="1"/>
            </p:cNvSpPr>
            <p:nvPr/>
          </p:nvSpPr>
          <p:spPr bwMode="auto">
            <a:xfrm>
              <a:off x="7949407" y="4216400"/>
              <a:ext cx="30162" cy="30163"/>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52" name="Oval 79"/>
            <p:cNvSpPr>
              <a:spLocks noChangeArrowheads="1"/>
            </p:cNvSpPr>
            <p:nvPr/>
          </p:nvSpPr>
          <p:spPr bwMode="auto">
            <a:xfrm>
              <a:off x="7795419" y="4175919"/>
              <a:ext cx="30956" cy="30956"/>
            </a:xfrm>
            <a:prstGeom prst="ellipse">
              <a:avLst/>
            </a:prstGeom>
            <a:solidFill>
              <a:srgbClr val="FFFFFF"/>
            </a:solidFill>
            <a:ln w="12700">
              <a:solidFill>
                <a:srgbClr val="5F5F5F"/>
              </a:solidFill>
              <a:round/>
              <a:headEnd/>
              <a:tailEnd/>
            </a:ln>
            <a:effectLst/>
          </p:spPr>
          <p:txBody>
            <a:bodyPr wrap="none" anchor="ctr"/>
            <a:lstStyle/>
            <a:p>
              <a:endParaRPr lang="en-US" b="1">
                <a:latin typeface="Calibri" pitchFamily="34" charset="0"/>
              </a:endParaRPr>
            </a:p>
          </p:txBody>
        </p:sp>
        <p:sp>
          <p:nvSpPr>
            <p:cNvPr id="153" name="Oval 80"/>
            <p:cNvSpPr>
              <a:spLocks noChangeArrowheads="1"/>
            </p:cNvSpPr>
            <p:nvPr/>
          </p:nvSpPr>
          <p:spPr bwMode="auto">
            <a:xfrm>
              <a:off x="7834313" y="4175919"/>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54" name="Oval 81"/>
            <p:cNvSpPr>
              <a:spLocks noChangeArrowheads="1"/>
            </p:cNvSpPr>
            <p:nvPr/>
          </p:nvSpPr>
          <p:spPr bwMode="auto">
            <a:xfrm>
              <a:off x="7874000" y="4175919"/>
              <a:ext cx="30162"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55" name="Oval 82"/>
            <p:cNvSpPr>
              <a:spLocks noChangeArrowheads="1"/>
            </p:cNvSpPr>
            <p:nvPr/>
          </p:nvSpPr>
          <p:spPr bwMode="auto">
            <a:xfrm>
              <a:off x="7912100" y="4175919"/>
              <a:ext cx="30956" cy="30956"/>
            </a:xfrm>
            <a:prstGeom prst="ellipse">
              <a:avLst/>
            </a:prstGeom>
            <a:solidFill>
              <a:srgbClr val="FFFFFF"/>
            </a:solidFill>
            <a:ln w="12700">
              <a:solidFill>
                <a:srgbClr val="5F5F5F"/>
              </a:solidFill>
              <a:round/>
              <a:headEnd/>
              <a:tailEnd/>
            </a:ln>
            <a:effectLst/>
          </p:spPr>
          <p:txBody>
            <a:bodyPr wrap="none" anchor="ctr"/>
            <a:lstStyle/>
            <a:p>
              <a:endParaRPr lang="en-US" b="1">
                <a:latin typeface="Calibri" pitchFamily="34" charset="0"/>
              </a:endParaRPr>
            </a:p>
          </p:txBody>
        </p:sp>
        <p:sp>
          <p:nvSpPr>
            <p:cNvPr id="156" name="Oval 83"/>
            <p:cNvSpPr>
              <a:spLocks noChangeArrowheads="1"/>
            </p:cNvSpPr>
            <p:nvPr/>
          </p:nvSpPr>
          <p:spPr bwMode="auto">
            <a:xfrm>
              <a:off x="7950994" y="4175919"/>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57" name="Oval 84"/>
            <p:cNvSpPr>
              <a:spLocks noChangeArrowheads="1"/>
            </p:cNvSpPr>
            <p:nvPr/>
          </p:nvSpPr>
          <p:spPr bwMode="auto">
            <a:xfrm>
              <a:off x="7990682" y="4175919"/>
              <a:ext cx="30162"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58" name="Oval 85"/>
            <p:cNvSpPr>
              <a:spLocks noChangeArrowheads="1"/>
            </p:cNvSpPr>
            <p:nvPr/>
          </p:nvSpPr>
          <p:spPr bwMode="auto">
            <a:xfrm>
              <a:off x="7835900" y="4135438"/>
              <a:ext cx="31750" cy="30956"/>
            </a:xfrm>
            <a:prstGeom prst="ellipse">
              <a:avLst/>
            </a:prstGeom>
            <a:solidFill>
              <a:srgbClr val="FFFFFF"/>
            </a:solidFill>
            <a:ln w="12700">
              <a:solidFill>
                <a:srgbClr val="5F5F5F"/>
              </a:solidFill>
              <a:round/>
              <a:headEnd/>
              <a:tailEnd/>
            </a:ln>
            <a:effectLst/>
          </p:spPr>
          <p:txBody>
            <a:bodyPr wrap="none" anchor="ctr"/>
            <a:lstStyle/>
            <a:p>
              <a:endParaRPr lang="en-US" b="1">
                <a:latin typeface="Calibri" pitchFamily="34" charset="0"/>
              </a:endParaRPr>
            </a:p>
          </p:txBody>
        </p:sp>
        <p:sp>
          <p:nvSpPr>
            <p:cNvPr id="159" name="Oval 86"/>
            <p:cNvSpPr>
              <a:spLocks noChangeArrowheads="1"/>
            </p:cNvSpPr>
            <p:nvPr/>
          </p:nvSpPr>
          <p:spPr bwMode="auto">
            <a:xfrm>
              <a:off x="7875588" y="4135438"/>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60" name="Oval 87"/>
            <p:cNvSpPr>
              <a:spLocks noChangeArrowheads="1"/>
            </p:cNvSpPr>
            <p:nvPr/>
          </p:nvSpPr>
          <p:spPr bwMode="auto">
            <a:xfrm>
              <a:off x="7914482" y="4135438"/>
              <a:ext cx="30162"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61" name="Oval 88"/>
            <p:cNvSpPr>
              <a:spLocks noChangeArrowheads="1"/>
            </p:cNvSpPr>
            <p:nvPr/>
          </p:nvSpPr>
          <p:spPr bwMode="auto">
            <a:xfrm>
              <a:off x="7953375" y="4135438"/>
              <a:ext cx="30162" cy="30956"/>
            </a:xfrm>
            <a:prstGeom prst="ellipse">
              <a:avLst/>
            </a:prstGeom>
            <a:solidFill>
              <a:srgbClr val="FFFFFF"/>
            </a:solidFill>
            <a:ln w="12700">
              <a:solidFill>
                <a:srgbClr val="5F5F5F"/>
              </a:solidFill>
              <a:round/>
              <a:headEnd/>
              <a:tailEnd/>
            </a:ln>
            <a:effectLst/>
          </p:spPr>
          <p:txBody>
            <a:bodyPr wrap="none" anchor="ctr"/>
            <a:lstStyle/>
            <a:p>
              <a:endParaRPr lang="en-US" b="1">
                <a:latin typeface="Calibri" pitchFamily="34" charset="0"/>
              </a:endParaRPr>
            </a:p>
          </p:txBody>
        </p:sp>
        <p:sp>
          <p:nvSpPr>
            <p:cNvPr id="162" name="Oval 89"/>
            <p:cNvSpPr>
              <a:spLocks noChangeArrowheads="1"/>
            </p:cNvSpPr>
            <p:nvPr/>
          </p:nvSpPr>
          <p:spPr bwMode="auto">
            <a:xfrm>
              <a:off x="7992269" y="4135438"/>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63" name="Oval 90"/>
            <p:cNvSpPr>
              <a:spLocks noChangeArrowheads="1"/>
            </p:cNvSpPr>
            <p:nvPr/>
          </p:nvSpPr>
          <p:spPr bwMode="auto">
            <a:xfrm>
              <a:off x="8031163" y="4135438"/>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64" name="Oval 91"/>
            <p:cNvSpPr>
              <a:spLocks noChangeArrowheads="1"/>
            </p:cNvSpPr>
            <p:nvPr/>
          </p:nvSpPr>
          <p:spPr bwMode="auto">
            <a:xfrm>
              <a:off x="7843838" y="4385469"/>
              <a:ext cx="30162" cy="30956"/>
            </a:xfrm>
            <a:prstGeom prst="ellipse">
              <a:avLst/>
            </a:prstGeom>
            <a:solidFill>
              <a:srgbClr val="FF0000"/>
            </a:solidFill>
            <a:ln w="12700">
              <a:solidFill>
                <a:srgbClr val="5F5F5F"/>
              </a:solidFill>
              <a:round/>
              <a:headEnd/>
              <a:tailEnd/>
            </a:ln>
            <a:effectLst/>
          </p:spPr>
          <p:txBody>
            <a:bodyPr wrap="none" anchor="ctr"/>
            <a:lstStyle/>
            <a:p>
              <a:endParaRPr lang="en-US" b="1">
                <a:latin typeface="Calibri" pitchFamily="34" charset="0"/>
              </a:endParaRPr>
            </a:p>
          </p:txBody>
        </p:sp>
        <p:sp>
          <p:nvSpPr>
            <p:cNvPr id="165" name="Oval 92"/>
            <p:cNvSpPr>
              <a:spLocks noChangeArrowheads="1"/>
            </p:cNvSpPr>
            <p:nvPr/>
          </p:nvSpPr>
          <p:spPr bwMode="auto">
            <a:xfrm>
              <a:off x="7881938" y="4385469"/>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66" name="Oval 93"/>
            <p:cNvSpPr>
              <a:spLocks noChangeArrowheads="1"/>
            </p:cNvSpPr>
            <p:nvPr/>
          </p:nvSpPr>
          <p:spPr bwMode="auto">
            <a:xfrm>
              <a:off x="7920832" y="4385469"/>
              <a:ext cx="31750"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67" name="Oval 94"/>
            <p:cNvSpPr>
              <a:spLocks noChangeArrowheads="1"/>
            </p:cNvSpPr>
            <p:nvPr/>
          </p:nvSpPr>
          <p:spPr bwMode="auto">
            <a:xfrm>
              <a:off x="7959725" y="4385469"/>
              <a:ext cx="30956"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68" name="Oval 95"/>
            <p:cNvSpPr>
              <a:spLocks noChangeArrowheads="1"/>
            </p:cNvSpPr>
            <p:nvPr/>
          </p:nvSpPr>
          <p:spPr bwMode="auto">
            <a:xfrm>
              <a:off x="7998619" y="4385469"/>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69" name="Oval 96"/>
            <p:cNvSpPr>
              <a:spLocks noChangeArrowheads="1"/>
            </p:cNvSpPr>
            <p:nvPr/>
          </p:nvSpPr>
          <p:spPr bwMode="auto">
            <a:xfrm>
              <a:off x="8038307" y="4385469"/>
              <a:ext cx="30956" cy="30956"/>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170" name="Oval 97"/>
            <p:cNvSpPr>
              <a:spLocks noChangeArrowheads="1"/>
            </p:cNvSpPr>
            <p:nvPr/>
          </p:nvSpPr>
          <p:spPr bwMode="auto">
            <a:xfrm>
              <a:off x="7875588" y="4337050"/>
              <a:ext cx="30162" cy="30956"/>
            </a:xfrm>
            <a:prstGeom prst="ellipse">
              <a:avLst/>
            </a:prstGeom>
            <a:solidFill>
              <a:srgbClr val="FF0000"/>
            </a:solidFill>
            <a:ln w="12700">
              <a:solidFill>
                <a:srgbClr val="5F5F5F"/>
              </a:solidFill>
              <a:round/>
              <a:headEnd/>
              <a:tailEnd/>
            </a:ln>
            <a:effectLst/>
          </p:spPr>
          <p:txBody>
            <a:bodyPr wrap="none" anchor="ctr"/>
            <a:lstStyle/>
            <a:p>
              <a:endParaRPr lang="en-US" b="1">
                <a:latin typeface="Calibri" pitchFamily="34" charset="0"/>
              </a:endParaRPr>
            </a:p>
          </p:txBody>
        </p:sp>
        <p:sp>
          <p:nvSpPr>
            <p:cNvPr id="171" name="Oval 98"/>
            <p:cNvSpPr>
              <a:spLocks noChangeArrowheads="1"/>
            </p:cNvSpPr>
            <p:nvPr/>
          </p:nvSpPr>
          <p:spPr bwMode="auto">
            <a:xfrm>
              <a:off x="7914482" y="4337050"/>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72" name="Oval 99"/>
            <p:cNvSpPr>
              <a:spLocks noChangeArrowheads="1"/>
            </p:cNvSpPr>
            <p:nvPr/>
          </p:nvSpPr>
          <p:spPr bwMode="auto">
            <a:xfrm>
              <a:off x="7953375" y="4337050"/>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73" name="Oval 100"/>
            <p:cNvSpPr>
              <a:spLocks noChangeArrowheads="1"/>
            </p:cNvSpPr>
            <p:nvPr/>
          </p:nvSpPr>
          <p:spPr bwMode="auto">
            <a:xfrm>
              <a:off x="7992269" y="4337050"/>
              <a:ext cx="30162"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74" name="Oval 101"/>
            <p:cNvSpPr>
              <a:spLocks noChangeArrowheads="1"/>
            </p:cNvSpPr>
            <p:nvPr/>
          </p:nvSpPr>
          <p:spPr bwMode="auto">
            <a:xfrm>
              <a:off x="8031163" y="4337050"/>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75" name="Oval 102"/>
            <p:cNvSpPr>
              <a:spLocks noChangeArrowheads="1"/>
            </p:cNvSpPr>
            <p:nvPr/>
          </p:nvSpPr>
          <p:spPr bwMode="auto">
            <a:xfrm>
              <a:off x="8082757" y="4359276"/>
              <a:ext cx="30956" cy="30956"/>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176" name="Oval 103"/>
            <p:cNvSpPr>
              <a:spLocks noChangeArrowheads="1"/>
            </p:cNvSpPr>
            <p:nvPr/>
          </p:nvSpPr>
          <p:spPr bwMode="auto">
            <a:xfrm>
              <a:off x="7916863" y="4296569"/>
              <a:ext cx="30162" cy="30163"/>
            </a:xfrm>
            <a:prstGeom prst="ellipse">
              <a:avLst/>
            </a:prstGeom>
            <a:solidFill>
              <a:srgbClr val="FF0000"/>
            </a:solidFill>
            <a:ln w="12700">
              <a:solidFill>
                <a:srgbClr val="5F5F5F"/>
              </a:solidFill>
              <a:round/>
              <a:headEnd/>
              <a:tailEnd/>
            </a:ln>
            <a:effectLst/>
          </p:spPr>
          <p:txBody>
            <a:bodyPr wrap="none" anchor="ctr"/>
            <a:lstStyle/>
            <a:p>
              <a:endParaRPr lang="en-US" b="1">
                <a:latin typeface="Calibri" pitchFamily="34" charset="0"/>
              </a:endParaRPr>
            </a:p>
          </p:txBody>
        </p:sp>
        <p:sp>
          <p:nvSpPr>
            <p:cNvPr id="177" name="Oval 104"/>
            <p:cNvSpPr>
              <a:spLocks noChangeArrowheads="1"/>
            </p:cNvSpPr>
            <p:nvPr/>
          </p:nvSpPr>
          <p:spPr bwMode="auto">
            <a:xfrm>
              <a:off x="7955757" y="4296569"/>
              <a:ext cx="30162" cy="30163"/>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78" name="Oval 105"/>
            <p:cNvSpPr>
              <a:spLocks noChangeArrowheads="1"/>
            </p:cNvSpPr>
            <p:nvPr/>
          </p:nvSpPr>
          <p:spPr bwMode="auto">
            <a:xfrm>
              <a:off x="7994650" y="4296569"/>
              <a:ext cx="30956" cy="30163"/>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79" name="Oval 106"/>
            <p:cNvSpPr>
              <a:spLocks noChangeArrowheads="1"/>
            </p:cNvSpPr>
            <p:nvPr/>
          </p:nvSpPr>
          <p:spPr bwMode="auto">
            <a:xfrm>
              <a:off x="8033544" y="4296569"/>
              <a:ext cx="30162" cy="30163"/>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80" name="Oval 107"/>
            <p:cNvSpPr>
              <a:spLocks noChangeArrowheads="1"/>
            </p:cNvSpPr>
            <p:nvPr/>
          </p:nvSpPr>
          <p:spPr bwMode="auto">
            <a:xfrm>
              <a:off x="8071644" y="4296569"/>
              <a:ext cx="30956" cy="30163"/>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81" name="Oval 108"/>
            <p:cNvSpPr>
              <a:spLocks noChangeArrowheads="1"/>
            </p:cNvSpPr>
            <p:nvPr/>
          </p:nvSpPr>
          <p:spPr bwMode="auto">
            <a:xfrm>
              <a:off x="8124031" y="4318794"/>
              <a:ext cx="30956" cy="30163"/>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182" name="Oval 109"/>
            <p:cNvSpPr>
              <a:spLocks noChangeArrowheads="1"/>
            </p:cNvSpPr>
            <p:nvPr/>
          </p:nvSpPr>
          <p:spPr bwMode="auto">
            <a:xfrm>
              <a:off x="7958138" y="4256088"/>
              <a:ext cx="29369" cy="30956"/>
            </a:xfrm>
            <a:prstGeom prst="ellipse">
              <a:avLst/>
            </a:prstGeom>
            <a:solidFill>
              <a:srgbClr val="FF0000"/>
            </a:solidFill>
            <a:ln w="12700">
              <a:solidFill>
                <a:srgbClr val="5F5F5F"/>
              </a:solidFill>
              <a:round/>
              <a:headEnd/>
              <a:tailEnd/>
            </a:ln>
            <a:effectLst/>
          </p:spPr>
          <p:txBody>
            <a:bodyPr wrap="none" anchor="ctr"/>
            <a:lstStyle/>
            <a:p>
              <a:endParaRPr lang="en-US" b="1">
                <a:latin typeface="Calibri" pitchFamily="34" charset="0"/>
              </a:endParaRPr>
            </a:p>
          </p:txBody>
        </p:sp>
        <p:sp>
          <p:nvSpPr>
            <p:cNvPr id="183" name="Oval 110"/>
            <p:cNvSpPr>
              <a:spLocks noChangeArrowheads="1"/>
            </p:cNvSpPr>
            <p:nvPr/>
          </p:nvSpPr>
          <p:spPr bwMode="auto">
            <a:xfrm>
              <a:off x="7997032" y="4256088"/>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84" name="Oval 111"/>
            <p:cNvSpPr>
              <a:spLocks noChangeArrowheads="1"/>
            </p:cNvSpPr>
            <p:nvPr/>
          </p:nvSpPr>
          <p:spPr bwMode="auto">
            <a:xfrm>
              <a:off x="8035132" y="4256088"/>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85" name="Oval 112"/>
            <p:cNvSpPr>
              <a:spLocks noChangeArrowheads="1"/>
            </p:cNvSpPr>
            <p:nvPr/>
          </p:nvSpPr>
          <p:spPr bwMode="auto">
            <a:xfrm>
              <a:off x="8074819" y="4256088"/>
              <a:ext cx="30162"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86" name="Oval 113"/>
            <p:cNvSpPr>
              <a:spLocks noChangeArrowheads="1"/>
            </p:cNvSpPr>
            <p:nvPr/>
          </p:nvSpPr>
          <p:spPr bwMode="auto">
            <a:xfrm>
              <a:off x="8112919" y="4256088"/>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87" name="Oval 114"/>
            <p:cNvSpPr>
              <a:spLocks noChangeArrowheads="1"/>
            </p:cNvSpPr>
            <p:nvPr/>
          </p:nvSpPr>
          <p:spPr bwMode="auto">
            <a:xfrm>
              <a:off x="8165306" y="4277519"/>
              <a:ext cx="30956" cy="30956"/>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188" name="Oval 115"/>
            <p:cNvSpPr>
              <a:spLocks noChangeArrowheads="1"/>
            </p:cNvSpPr>
            <p:nvPr/>
          </p:nvSpPr>
          <p:spPr bwMode="auto">
            <a:xfrm>
              <a:off x="7998619" y="4215607"/>
              <a:ext cx="30162" cy="30956"/>
            </a:xfrm>
            <a:prstGeom prst="ellipse">
              <a:avLst/>
            </a:prstGeom>
            <a:solidFill>
              <a:srgbClr val="FF0000"/>
            </a:solidFill>
            <a:ln w="12700">
              <a:solidFill>
                <a:srgbClr val="5F5F5F"/>
              </a:solidFill>
              <a:round/>
              <a:headEnd/>
              <a:tailEnd/>
            </a:ln>
            <a:effectLst/>
          </p:spPr>
          <p:txBody>
            <a:bodyPr wrap="none" anchor="ctr"/>
            <a:lstStyle/>
            <a:p>
              <a:endParaRPr lang="en-US" b="1">
                <a:latin typeface="Calibri" pitchFamily="34" charset="0"/>
              </a:endParaRPr>
            </a:p>
          </p:txBody>
        </p:sp>
        <p:sp>
          <p:nvSpPr>
            <p:cNvPr id="189" name="Oval 116"/>
            <p:cNvSpPr>
              <a:spLocks noChangeArrowheads="1"/>
            </p:cNvSpPr>
            <p:nvPr/>
          </p:nvSpPr>
          <p:spPr bwMode="auto">
            <a:xfrm>
              <a:off x="8038307" y="4215607"/>
              <a:ext cx="30162"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90" name="Oval 117"/>
            <p:cNvSpPr>
              <a:spLocks noChangeArrowheads="1"/>
            </p:cNvSpPr>
            <p:nvPr/>
          </p:nvSpPr>
          <p:spPr bwMode="auto">
            <a:xfrm>
              <a:off x="8076407" y="4215607"/>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91" name="Oval 118"/>
            <p:cNvSpPr>
              <a:spLocks noChangeArrowheads="1"/>
            </p:cNvSpPr>
            <p:nvPr/>
          </p:nvSpPr>
          <p:spPr bwMode="auto">
            <a:xfrm>
              <a:off x="8116094" y="4215607"/>
              <a:ext cx="30162"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92" name="Oval 119"/>
            <p:cNvSpPr>
              <a:spLocks noChangeArrowheads="1"/>
            </p:cNvSpPr>
            <p:nvPr/>
          </p:nvSpPr>
          <p:spPr bwMode="auto">
            <a:xfrm>
              <a:off x="8154194" y="4215607"/>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93" name="Oval 120"/>
            <p:cNvSpPr>
              <a:spLocks noChangeArrowheads="1"/>
            </p:cNvSpPr>
            <p:nvPr/>
          </p:nvSpPr>
          <p:spPr bwMode="auto">
            <a:xfrm>
              <a:off x="8205788" y="4237832"/>
              <a:ext cx="31750" cy="30956"/>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194" name="Oval 121"/>
            <p:cNvSpPr>
              <a:spLocks noChangeArrowheads="1"/>
            </p:cNvSpPr>
            <p:nvPr/>
          </p:nvSpPr>
          <p:spPr bwMode="auto">
            <a:xfrm>
              <a:off x="8039894" y="4175919"/>
              <a:ext cx="30162" cy="29369"/>
            </a:xfrm>
            <a:prstGeom prst="ellipse">
              <a:avLst/>
            </a:prstGeom>
            <a:solidFill>
              <a:srgbClr val="FFFFFF"/>
            </a:solidFill>
            <a:ln w="12700">
              <a:solidFill>
                <a:srgbClr val="5F5F5F"/>
              </a:solidFill>
              <a:round/>
              <a:headEnd/>
              <a:tailEnd/>
            </a:ln>
            <a:effectLst/>
          </p:spPr>
          <p:txBody>
            <a:bodyPr wrap="none" anchor="ctr"/>
            <a:lstStyle/>
            <a:p>
              <a:endParaRPr lang="en-US" b="1">
                <a:latin typeface="Calibri" pitchFamily="34" charset="0"/>
              </a:endParaRPr>
            </a:p>
          </p:txBody>
        </p:sp>
        <p:sp>
          <p:nvSpPr>
            <p:cNvPr id="195" name="Oval 122"/>
            <p:cNvSpPr>
              <a:spLocks noChangeArrowheads="1"/>
            </p:cNvSpPr>
            <p:nvPr/>
          </p:nvSpPr>
          <p:spPr bwMode="auto">
            <a:xfrm>
              <a:off x="8079582" y="4175919"/>
              <a:ext cx="30162" cy="29369"/>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96" name="Oval 123"/>
            <p:cNvSpPr>
              <a:spLocks noChangeArrowheads="1"/>
            </p:cNvSpPr>
            <p:nvPr/>
          </p:nvSpPr>
          <p:spPr bwMode="auto">
            <a:xfrm>
              <a:off x="8117681" y="4175919"/>
              <a:ext cx="30956" cy="29369"/>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197" name="Oval 124"/>
            <p:cNvSpPr>
              <a:spLocks noChangeArrowheads="1"/>
            </p:cNvSpPr>
            <p:nvPr/>
          </p:nvSpPr>
          <p:spPr bwMode="auto">
            <a:xfrm>
              <a:off x="8156575" y="4175919"/>
              <a:ext cx="30162" cy="29369"/>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198" name="Oval 125"/>
            <p:cNvSpPr>
              <a:spLocks noChangeArrowheads="1"/>
            </p:cNvSpPr>
            <p:nvPr/>
          </p:nvSpPr>
          <p:spPr bwMode="auto">
            <a:xfrm>
              <a:off x="8195469" y="4175919"/>
              <a:ext cx="30956" cy="29369"/>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199" name="Oval 126"/>
            <p:cNvSpPr>
              <a:spLocks noChangeArrowheads="1"/>
            </p:cNvSpPr>
            <p:nvPr/>
          </p:nvSpPr>
          <p:spPr bwMode="auto">
            <a:xfrm>
              <a:off x="8247063" y="4197350"/>
              <a:ext cx="30956" cy="30163"/>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200" name="Oval 127"/>
            <p:cNvSpPr>
              <a:spLocks noChangeArrowheads="1"/>
            </p:cNvSpPr>
            <p:nvPr/>
          </p:nvSpPr>
          <p:spPr bwMode="auto">
            <a:xfrm>
              <a:off x="8081169" y="4134644"/>
              <a:ext cx="30162" cy="30956"/>
            </a:xfrm>
            <a:prstGeom prst="ellipse">
              <a:avLst/>
            </a:prstGeom>
            <a:solidFill>
              <a:srgbClr val="FFFFFF"/>
            </a:solidFill>
            <a:ln w="12700">
              <a:solidFill>
                <a:srgbClr val="5F5F5F"/>
              </a:solidFill>
              <a:round/>
              <a:headEnd/>
              <a:tailEnd/>
            </a:ln>
            <a:effectLst/>
          </p:spPr>
          <p:txBody>
            <a:bodyPr wrap="none" anchor="ctr"/>
            <a:lstStyle/>
            <a:p>
              <a:endParaRPr lang="en-US" b="1">
                <a:latin typeface="Calibri" pitchFamily="34" charset="0"/>
              </a:endParaRPr>
            </a:p>
          </p:txBody>
        </p:sp>
        <p:sp>
          <p:nvSpPr>
            <p:cNvPr id="201" name="Oval 128"/>
            <p:cNvSpPr>
              <a:spLocks noChangeArrowheads="1"/>
            </p:cNvSpPr>
            <p:nvPr/>
          </p:nvSpPr>
          <p:spPr bwMode="auto">
            <a:xfrm>
              <a:off x="8119269" y="4134644"/>
              <a:ext cx="30956"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202" name="Oval 129"/>
            <p:cNvSpPr>
              <a:spLocks noChangeArrowheads="1"/>
            </p:cNvSpPr>
            <p:nvPr/>
          </p:nvSpPr>
          <p:spPr bwMode="auto">
            <a:xfrm>
              <a:off x="8158956" y="4134644"/>
              <a:ext cx="30956" cy="30956"/>
            </a:xfrm>
            <a:prstGeom prst="ellipse">
              <a:avLst/>
            </a:prstGeom>
            <a:solidFill>
              <a:srgbClr val="FF3300"/>
            </a:solidFill>
            <a:ln w="12700">
              <a:solidFill>
                <a:srgbClr val="5F5F5F"/>
              </a:solidFill>
              <a:round/>
              <a:headEnd/>
              <a:tailEnd/>
            </a:ln>
            <a:effectLst/>
          </p:spPr>
          <p:txBody>
            <a:bodyPr wrap="none" anchor="ctr"/>
            <a:lstStyle/>
            <a:p>
              <a:endParaRPr lang="en-US" b="1">
                <a:latin typeface="Calibri" pitchFamily="34" charset="0"/>
              </a:endParaRPr>
            </a:p>
          </p:txBody>
        </p:sp>
        <p:sp>
          <p:nvSpPr>
            <p:cNvPr id="203" name="Oval 130"/>
            <p:cNvSpPr>
              <a:spLocks noChangeArrowheads="1"/>
            </p:cNvSpPr>
            <p:nvPr/>
          </p:nvSpPr>
          <p:spPr bwMode="auto">
            <a:xfrm>
              <a:off x="8197850" y="4134644"/>
              <a:ext cx="30162" cy="30956"/>
            </a:xfrm>
            <a:prstGeom prst="ellipse">
              <a:avLst/>
            </a:prstGeom>
            <a:noFill/>
            <a:ln w="12700">
              <a:solidFill>
                <a:srgbClr val="5F5F5F"/>
              </a:solidFill>
              <a:round/>
              <a:headEnd/>
              <a:tailEnd/>
            </a:ln>
            <a:effectLst/>
          </p:spPr>
          <p:txBody>
            <a:bodyPr wrap="none" anchor="ctr"/>
            <a:lstStyle/>
            <a:p>
              <a:endParaRPr lang="en-US" b="1">
                <a:latin typeface="Calibri" pitchFamily="34" charset="0"/>
              </a:endParaRPr>
            </a:p>
          </p:txBody>
        </p:sp>
        <p:sp>
          <p:nvSpPr>
            <p:cNvPr id="204" name="Oval 131"/>
            <p:cNvSpPr>
              <a:spLocks noChangeArrowheads="1"/>
            </p:cNvSpPr>
            <p:nvPr/>
          </p:nvSpPr>
          <p:spPr bwMode="auto">
            <a:xfrm>
              <a:off x="8235950" y="4134644"/>
              <a:ext cx="31750" cy="30956"/>
            </a:xfrm>
            <a:prstGeom prst="ellipse">
              <a:avLst/>
            </a:prstGeom>
            <a:solidFill>
              <a:schemeClr val="accent2"/>
            </a:solidFill>
            <a:ln w="12700">
              <a:solidFill>
                <a:srgbClr val="5F5F5F"/>
              </a:solidFill>
              <a:round/>
              <a:headEnd/>
              <a:tailEnd/>
            </a:ln>
            <a:effectLst/>
          </p:spPr>
          <p:txBody>
            <a:bodyPr wrap="none" anchor="ctr"/>
            <a:lstStyle/>
            <a:p>
              <a:endParaRPr lang="en-US" b="1">
                <a:latin typeface="Calibri" pitchFamily="34" charset="0"/>
              </a:endParaRPr>
            </a:p>
          </p:txBody>
        </p:sp>
        <p:sp>
          <p:nvSpPr>
            <p:cNvPr id="205" name="Oval 132"/>
            <p:cNvSpPr>
              <a:spLocks noChangeArrowheads="1"/>
            </p:cNvSpPr>
            <p:nvPr/>
          </p:nvSpPr>
          <p:spPr bwMode="auto">
            <a:xfrm>
              <a:off x="8288338" y="4156075"/>
              <a:ext cx="30956" cy="30956"/>
            </a:xfrm>
            <a:prstGeom prst="ellipse">
              <a:avLst/>
            </a:prstGeom>
            <a:solidFill>
              <a:schemeClr val="hlink"/>
            </a:solidFill>
            <a:ln w="12700">
              <a:solidFill>
                <a:srgbClr val="5F5F5F"/>
              </a:solidFill>
              <a:round/>
              <a:headEnd/>
              <a:tailEnd/>
            </a:ln>
            <a:effectLst/>
          </p:spPr>
          <p:txBody>
            <a:bodyPr wrap="none" anchor="ctr"/>
            <a:lstStyle/>
            <a:p>
              <a:endParaRPr lang="en-US" b="1">
                <a:latin typeface="Calibri" pitchFamily="34" charset="0"/>
              </a:endParaRPr>
            </a:p>
          </p:txBody>
        </p:sp>
        <p:sp>
          <p:nvSpPr>
            <p:cNvPr id="206" name="Text Box 133"/>
            <p:cNvSpPr txBox="1">
              <a:spLocks noChangeArrowheads="1"/>
            </p:cNvSpPr>
            <p:nvPr/>
          </p:nvSpPr>
          <p:spPr bwMode="auto">
            <a:xfrm>
              <a:off x="8278845" y="4029643"/>
              <a:ext cx="651669" cy="369332"/>
            </a:xfrm>
            <a:prstGeom prst="rect">
              <a:avLst/>
            </a:prstGeom>
            <a:noFill/>
            <a:ln w="12700">
              <a:noFill/>
              <a:miter lim="800000"/>
              <a:headEnd/>
              <a:tailEnd/>
            </a:ln>
            <a:effectLst/>
          </p:spPr>
          <p:txBody>
            <a:bodyPr wrap="square">
              <a:spAutoFit/>
            </a:bodyPr>
            <a:lstStyle/>
            <a:p>
              <a:r>
                <a:rPr lang="en-US" sz="900" b="1" baseline="0">
                  <a:latin typeface="Calibri" pitchFamily="34" charset="0"/>
                </a:rPr>
                <a:t>RG</a:t>
              </a:r>
            </a:p>
            <a:p>
              <a:r>
                <a:rPr lang="en-US" sz="900" b="1" baseline="0" smtClean="0">
                  <a:latin typeface="Calibri" pitchFamily="34" charset="0"/>
                </a:rPr>
                <a:t>Phosphor</a:t>
              </a:r>
              <a:endParaRPr lang="en-US" sz="900" b="1" baseline="0">
                <a:latin typeface="Calibri" pitchFamily="34" charset="0"/>
              </a:endParaRPr>
            </a:p>
          </p:txBody>
        </p:sp>
        <p:sp>
          <p:nvSpPr>
            <p:cNvPr id="207" name="Text Box 134"/>
            <p:cNvSpPr txBox="1">
              <a:spLocks noChangeArrowheads="1"/>
            </p:cNvSpPr>
            <p:nvPr/>
          </p:nvSpPr>
          <p:spPr bwMode="auto">
            <a:xfrm>
              <a:off x="8278845" y="4329650"/>
              <a:ext cx="397866" cy="369332"/>
            </a:xfrm>
            <a:prstGeom prst="rect">
              <a:avLst/>
            </a:prstGeom>
            <a:noFill/>
            <a:ln w="12700">
              <a:noFill/>
              <a:miter lim="800000"/>
              <a:headEnd/>
              <a:tailEnd/>
            </a:ln>
            <a:effectLst/>
          </p:spPr>
          <p:txBody>
            <a:bodyPr wrap="none">
              <a:spAutoFit/>
            </a:bodyPr>
            <a:lstStyle/>
            <a:p>
              <a:r>
                <a:rPr lang="en-US" sz="900" b="1" baseline="0">
                  <a:latin typeface="Calibri" pitchFamily="34" charset="0"/>
                </a:rPr>
                <a:t>Blue</a:t>
              </a:r>
            </a:p>
            <a:p>
              <a:r>
                <a:rPr lang="en-US" sz="900" b="1" baseline="0">
                  <a:latin typeface="Calibri" pitchFamily="34" charset="0"/>
                </a:rPr>
                <a:t>LED</a:t>
              </a:r>
            </a:p>
          </p:txBody>
        </p:sp>
        <p:sp>
          <p:nvSpPr>
            <p:cNvPr id="208" name="Line 135"/>
            <p:cNvSpPr>
              <a:spLocks noChangeShapeType="1"/>
            </p:cNvSpPr>
            <p:nvPr/>
          </p:nvSpPr>
          <p:spPr bwMode="auto">
            <a:xfrm flipV="1">
              <a:off x="7471569" y="4457701"/>
              <a:ext cx="0" cy="153988"/>
            </a:xfrm>
            <a:prstGeom prst="line">
              <a:avLst/>
            </a:prstGeom>
            <a:noFill/>
            <a:ln w="12700">
              <a:solidFill>
                <a:schemeClr val="accent1"/>
              </a:solidFill>
              <a:round/>
              <a:headEnd/>
              <a:tailEnd type="triangle" w="sm" len="med"/>
            </a:ln>
            <a:effectLst/>
          </p:spPr>
          <p:txBody>
            <a:bodyPr/>
            <a:lstStyle/>
            <a:p>
              <a:endParaRPr lang="en-US" b="1">
                <a:latin typeface="Calibri" pitchFamily="34" charset="0"/>
              </a:endParaRPr>
            </a:p>
          </p:txBody>
        </p:sp>
        <p:sp>
          <p:nvSpPr>
            <p:cNvPr id="209" name="Line 136"/>
            <p:cNvSpPr>
              <a:spLocks noChangeShapeType="1"/>
            </p:cNvSpPr>
            <p:nvPr/>
          </p:nvSpPr>
          <p:spPr bwMode="auto">
            <a:xfrm flipV="1">
              <a:off x="7595394" y="4457701"/>
              <a:ext cx="0" cy="153988"/>
            </a:xfrm>
            <a:prstGeom prst="line">
              <a:avLst/>
            </a:prstGeom>
            <a:noFill/>
            <a:ln w="12700">
              <a:solidFill>
                <a:schemeClr val="accent1"/>
              </a:solidFill>
              <a:round/>
              <a:headEnd/>
              <a:tailEnd type="triangle" w="sm" len="med"/>
            </a:ln>
            <a:effectLst/>
          </p:spPr>
          <p:txBody>
            <a:bodyPr/>
            <a:lstStyle/>
            <a:p>
              <a:endParaRPr lang="en-US" b="1">
                <a:latin typeface="Calibri" pitchFamily="34" charset="0"/>
              </a:endParaRPr>
            </a:p>
          </p:txBody>
        </p:sp>
        <p:sp>
          <p:nvSpPr>
            <p:cNvPr id="210" name="Line 137"/>
            <p:cNvSpPr>
              <a:spLocks noChangeShapeType="1"/>
            </p:cNvSpPr>
            <p:nvPr/>
          </p:nvSpPr>
          <p:spPr bwMode="auto">
            <a:xfrm flipV="1">
              <a:off x="7718425" y="4457701"/>
              <a:ext cx="0" cy="153988"/>
            </a:xfrm>
            <a:prstGeom prst="line">
              <a:avLst/>
            </a:prstGeom>
            <a:noFill/>
            <a:ln w="12700">
              <a:solidFill>
                <a:schemeClr val="accent1"/>
              </a:solidFill>
              <a:round/>
              <a:headEnd/>
              <a:tailEnd type="triangle" w="sm" len="med"/>
            </a:ln>
            <a:effectLst/>
          </p:spPr>
          <p:txBody>
            <a:bodyPr/>
            <a:lstStyle/>
            <a:p>
              <a:endParaRPr lang="en-US" b="1">
                <a:latin typeface="Calibri" pitchFamily="34" charset="0"/>
              </a:endParaRPr>
            </a:p>
          </p:txBody>
        </p:sp>
        <p:sp>
          <p:nvSpPr>
            <p:cNvPr id="211" name="Line 138"/>
            <p:cNvSpPr>
              <a:spLocks noChangeShapeType="1"/>
            </p:cNvSpPr>
            <p:nvPr/>
          </p:nvSpPr>
          <p:spPr bwMode="auto">
            <a:xfrm flipV="1">
              <a:off x="7840663" y="4457701"/>
              <a:ext cx="0" cy="153988"/>
            </a:xfrm>
            <a:prstGeom prst="line">
              <a:avLst/>
            </a:prstGeom>
            <a:noFill/>
            <a:ln w="12700">
              <a:solidFill>
                <a:schemeClr val="accent1"/>
              </a:solidFill>
              <a:round/>
              <a:headEnd/>
              <a:tailEnd type="triangle" w="sm" len="med"/>
            </a:ln>
            <a:effectLst/>
          </p:spPr>
          <p:txBody>
            <a:bodyPr/>
            <a:lstStyle/>
            <a:p>
              <a:endParaRPr lang="en-US" b="1">
                <a:latin typeface="Calibri" pitchFamily="34" charset="0"/>
              </a:endParaRPr>
            </a:p>
          </p:txBody>
        </p:sp>
        <p:sp>
          <p:nvSpPr>
            <p:cNvPr id="212" name="Line 139"/>
            <p:cNvSpPr>
              <a:spLocks noChangeShapeType="1"/>
            </p:cNvSpPr>
            <p:nvPr/>
          </p:nvSpPr>
          <p:spPr bwMode="auto">
            <a:xfrm flipV="1">
              <a:off x="7964488" y="4457701"/>
              <a:ext cx="0" cy="153988"/>
            </a:xfrm>
            <a:prstGeom prst="line">
              <a:avLst/>
            </a:prstGeom>
            <a:noFill/>
            <a:ln w="12700">
              <a:solidFill>
                <a:schemeClr val="accent1"/>
              </a:solidFill>
              <a:round/>
              <a:headEnd/>
              <a:tailEnd type="triangle" w="sm" len="med"/>
            </a:ln>
            <a:effectLst/>
          </p:spPr>
          <p:txBody>
            <a:bodyPr/>
            <a:lstStyle/>
            <a:p>
              <a:endParaRPr lang="en-US" b="1">
                <a:latin typeface="Calibri" pitchFamily="34" charset="0"/>
              </a:endParaRPr>
            </a:p>
          </p:txBody>
        </p:sp>
        <p:sp>
          <p:nvSpPr>
            <p:cNvPr id="213" name="Line 140"/>
            <p:cNvSpPr>
              <a:spLocks noChangeShapeType="1"/>
            </p:cNvSpPr>
            <p:nvPr/>
          </p:nvSpPr>
          <p:spPr bwMode="auto">
            <a:xfrm flipV="1">
              <a:off x="8026400" y="4426744"/>
              <a:ext cx="0" cy="123031"/>
            </a:xfrm>
            <a:prstGeom prst="line">
              <a:avLst/>
            </a:prstGeom>
            <a:noFill/>
            <a:ln w="12700">
              <a:solidFill>
                <a:schemeClr val="accent1"/>
              </a:solidFill>
              <a:round/>
              <a:headEnd/>
              <a:tailEnd type="triangle" w="sm" len="med"/>
            </a:ln>
            <a:effectLst/>
          </p:spPr>
          <p:txBody>
            <a:bodyPr/>
            <a:lstStyle/>
            <a:p>
              <a:endParaRPr lang="en-US" b="1">
                <a:latin typeface="Calibri" pitchFamily="34" charset="0"/>
              </a:endParaRPr>
            </a:p>
          </p:txBody>
        </p:sp>
        <p:sp>
          <p:nvSpPr>
            <p:cNvPr id="214" name="Line 141"/>
            <p:cNvSpPr>
              <a:spLocks noChangeShapeType="1"/>
            </p:cNvSpPr>
            <p:nvPr/>
          </p:nvSpPr>
          <p:spPr bwMode="auto">
            <a:xfrm flipV="1">
              <a:off x="7902575" y="4426744"/>
              <a:ext cx="0" cy="123031"/>
            </a:xfrm>
            <a:prstGeom prst="line">
              <a:avLst/>
            </a:prstGeom>
            <a:noFill/>
            <a:ln w="12700">
              <a:solidFill>
                <a:schemeClr val="accent1"/>
              </a:solidFill>
              <a:round/>
              <a:headEnd/>
              <a:tailEnd type="triangle" w="sm" len="med"/>
            </a:ln>
            <a:effectLst/>
          </p:spPr>
          <p:txBody>
            <a:bodyPr/>
            <a:lstStyle/>
            <a:p>
              <a:endParaRPr lang="en-US" b="1">
                <a:latin typeface="Calibri" pitchFamily="34" charset="0"/>
              </a:endParaRPr>
            </a:p>
          </p:txBody>
        </p:sp>
        <p:sp>
          <p:nvSpPr>
            <p:cNvPr id="215" name="Line 142"/>
            <p:cNvSpPr>
              <a:spLocks noChangeShapeType="1"/>
            </p:cNvSpPr>
            <p:nvPr/>
          </p:nvSpPr>
          <p:spPr bwMode="auto">
            <a:xfrm flipV="1">
              <a:off x="7779544" y="4426744"/>
              <a:ext cx="0" cy="123031"/>
            </a:xfrm>
            <a:prstGeom prst="line">
              <a:avLst/>
            </a:prstGeom>
            <a:noFill/>
            <a:ln w="12700">
              <a:solidFill>
                <a:schemeClr val="accent1"/>
              </a:solidFill>
              <a:round/>
              <a:headEnd/>
              <a:tailEnd type="triangle" w="sm" len="med"/>
            </a:ln>
            <a:effectLst/>
          </p:spPr>
          <p:txBody>
            <a:bodyPr/>
            <a:lstStyle/>
            <a:p>
              <a:endParaRPr lang="en-US" b="1">
                <a:latin typeface="Calibri" pitchFamily="34" charset="0"/>
              </a:endParaRPr>
            </a:p>
          </p:txBody>
        </p:sp>
        <p:sp>
          <p:nvSpPr>
            <p:cNvPr id="216" name="Line 143"/>
            <p:cNvSpPr>
              <a:spLocks noChangeShapeType="1"/>
            </p:cNvSpPr>
            <p:nvPr/>
          </p:nvSpPr>
          <p:spPr bwMode="auto">
            <a:xfrm flipV="1">
              <a:off x="7656513" y="4426744"/>
              <a:ext cx="0" cy="123031"/>
            </a:xfrm>
            <a:prstGeom prst="line">
              <a:avLst/>
            </a:prstGeom>
            <a:noFill/>
            <a:ln w="12700">
              <a:solidFill>
                <a:schemeClr val="accent1"/>
              </a:solidFill>
              <a:round/>
              <a:headEnd/>
              <a:tailEnd type="triangle" w="sm" len="med"/>
            </a:ln>
            <a:effectLst/>
          </p:spPr>
          <p:txBody>
            <a:bodyPr/>
            <a:lstStyle/>
            <a:p>
              <a:endParaRPr lang="en-US" b="1">
                <a:latin typeface="Calibri" pitchFamily="34" charset="0"/>
              </a:endParaRPr>
            </a:p>
          </p:txBody>
        </p:sp>
        <p:sp>
          <p:nvSpPr>
            <p:cNvPr id="217" name="Line 144"/>
            <p:cNvSpPr>
              <a:spLocks noChangeShapeType="1"/>
            </p:cNvSpPr>
            <p:nvPr/>
          </p:nvSpPr>
          <p:spPr bwMode="auto">
            <a:xfrm flipV="1">
              <a:off x="7532688" y="4426744"/>
              <a:ext cx="0" cy="123031"/>
            </a:xfrm>
            <a:prstGeom prst="line">
              <a:avLst/>
            </a:prstGeom>
            <a:noFill/>
            <a:ln w="12700">
              <a:solidFill>
                <a:schemeClr val="accent1"/>
              </a:solidFill>
              <a:round/>
              <a:headEnd/>
              <a:tailEnd type="triangle" w="sm" len="med"/>
            </a:ln>
            <a:effectLst/>
          </p:spPr>
          <p:txBody>
            <a:bodyPr/>
            <a:lstStyle/>
            <a:p>
              <a:endParaRPr lang="en-US" b="1">
                <a:latin typeface="Calibri" pitchFamily="34" charset="0"/>
              </a:endParaRPr>
            </a:p>
          </p:txBody>
        </p:sp>
        <p:sp>
          <p:nvSpPr>
            <p:cNvPr id="218" name="AutoShape 145"/>
            <p:cNvSpPr>
              <a:spLocks noChangeArrowheads="1"/>
            </p:cNvSpPr>
            <p:nvPr/>
          </p:nvSpPr>
          <p:spPr bwMode="auto">
            <a:xfrm>
              <a:off x="7348538" y="3962400"/>
              <a:ext cx="954087" cy="246063"/>
            </a:xfrm>
            <a:prstGeom prst="upArrow">
              <a:avLst>
                <a:gd name="adj1" fmla="val 61157"/>
                <a:gd name="adj2" fmla="val 27606"/>
              </a:avLst>
            </a:prstGeom>
            <a:solidFill>
              <a:schemeClr val="bg1"/>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19" name="Text Box 146"/>
            <p:cNvSpPr txBox="1">
              <a:spLocks noChangeArrowheads="1"/>
            </p:cNvSpPr>
            <p:nvPr/>
          </p:nvSpPr>
          <p:spPr bwMode="auto">
            <a:xfrm>
              <a:off x="7554277" y="3990945"/>
              <a:ext cx="478016" cy="230832"/>
            </a:xfrm>
            <a:prstGeom prst="rect">
              <a:avLst/>
            </a:prstGeom>
            <a:noFill/>
            <a:ln w="12700">
              <a:noFill/>
              <a:miter lim="800000"/>
              <a:headEnd/>
              <a:tailEnd/>
            </a:ln>
            <a:effectLst/>
          </p:spPr>
          <p:txBody>
            <a:bodyPr wrap="none">
              <a:spAutoFit/>
            </a:bodyPr>
            <a:lstStyle/>
            <a:p>
              <a:pPr algn="r"/>
              <a:r>
                <a:rPr lang="en-US" sz="900" b="1" baseline="0" smtClean="0">
                  <a:latin typeface="Calibri" pitchFamily="34" charset="0"/>
                </a:rPr>
                <a:t>White</a:t>
              </a:r>
              <a:endParaRPr lang="en-US" sz="900" b="1" baseline="0">
                <a:latin typeface="Calibri" pitchFamily="34" charset="0"/>
              </a:endParaRPr>
            </a:p>
          </p:txBody>
        </p:sp>
      </p:grpSp>
      <p:grpSp>
        <p:nvGrpSpPr>
          <p:cNvPr id="243" name="Group 242"/>
          <p:cNvGrpSpPr/>
          <p:nvPr/>
        </p:nvGrpSpPr>
        <p:grpSpPr>
          <a:xfrm>
            <a:off x="6019800" y="3276600"/>
            <a:ext cx="1440925" cy="740729"/>
            <a:chOff x="6019800" y="3276600"/>
            <a:chExt cx="1440925" cy="740729"/>
          </a:xfrm>
        </p:grpSpPr>
        <p:sp>
          <p:nvSpPr>
            <p:cNvPr id="221" name="AutoShape 148"/>
            <p:cNvSpPr>
              <a:spLocks noChangeArrowheads="1"/>
            </p:cNvSpPr>
            <p:nvPr/>
          </p:nvSpPr>
          <p:spPr bwMode="auto">
            <a:xfrm>
              <a:off x="6204744" y="3708401"/>
              <a:ext cx="307975" cy="123031"/>
            </a:xfrm>
            <a:prstGeom prst="cube">
              <a:avLst>
                <a:gd name="adj" fmla="val 62500"/>
              </a:avLst>
            </a:prstGeom>
            <a:solidFill>
              <a:srgbClr val="0000FF"/>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22" name="AutoShape 149"/>
            <p:cNvSpPr>
              <a:spLocks noChangeArrowheads="1"/>
            </p:cNvSpPr>
            <p:nvPr/>
          </p:nvSpPr>
          <p:spPr bwMode="auto">
            <a:xfrm>
              <a:off x="6451600" y="3708401"/>
              <a:ext cx="307181" cy="123031"/>
            </a:xfrm>
            <a:prstGeom prst="cube">
              <a:avLst>
                <a:gd name="adj" fmla="val 62500"/>
              </a:avLst>
            </a:prstGeom>
            <a:solidFill>
              <a:schemeClr val="accent2"/>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23" name="AutoShape 150"/>
            <p:cNvSpPr>
              <a:spLocks noChangeArrowheads="1"/>
            </p:cNvSpPr>
            <p:nvPr/>
          </p:nvSpPr>
          <p:spPr bwMode="auto">
            <a:xfrm>
              <a:off x="6697662" y="3708401"/>
              <a:ext cx="307975" cy="123031"/>
            </a:xfrm>
            <a:prstGeom prst="cube">
              <a:avLst>
                <a:gd name="adj" fmla="val 62500"/>
              </a:avLst>
            </a:prstGeom>
            <a:solidFill>
              <a:srgbClr val="0000FF"/>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24" name="AutoShape 151"/>
            <p:cNvSpPr>
              <a:spLocks noChangeArrowheads="1"/>
            </p:cNvSpPr>
            <p:nvPr/>
          </p:nvSpPr>
          <p:spPr bwMode="auto">
            <a:xfrm>
              <a:off x="6112669" y="3800476"/>
              <a:ext cx="307975" cy="123031"/>
            </a:xfrm>
            <a:prstGeom prst="cube">
              <a:avLst>
                <a:gd name="adj" fmla="val 62500"/>
              </a:avLst>
            </a:prstGeom>
            <a:solidFill>
              <a:srgbClr val="FF3300"/>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25" name="AutoShape 152"/>
            <p:cNvSpPr>
              <a:spLocks noChangeArrowheads="1"/>
            </p:cNvSpPr>
            <p:nvPr/>
          </p:nvSpPr>
          <p:spPr bwMode="auto">
            <a:xfrm>
              <a:off x="6359525" y="3800476"/>
              <a:ext cx="307181" cy="123031"/>
            </a:xfrm>
            <a:prstGeom prst="cube">
              <a:avLst>
                <a:gd name="adj" fmla="val 62500"/>
              </a:avLst>
            </a:prstGeom>
            <a:solidFill>
              <a:srgbClr val="FFFF00"/>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26" name="AutoShape 153"/>
            <p:cNvSpPr>
              <a:spLocks noChangeArrowheads="1"/>
            </p:cNvSpPr>
            <p:nvPr/>
          </p:nvSpPr>
          <p:spPr bwMode="auto">
            <a:xfrm>
              <a:off x="6604794" y="3800476"/>
              <a:ext cx="308769" cy="123031"/>
            </a:xfrm>
            <a:prstGeom prst="cube">
              <a:avLst>
                <a:gd name="adj" fmla="val 62500"/>
              </a:avLst>
            </a:prstGeom>
            <a:solidFill>
              <a:srgbClr val="FF3300"/>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27" name="AutoShape 154"/>
            <p:cNvSpPr>
              <a:spLocks noChangeArrowheads="1"/>
            </p:cNvSpPr>
            <p:nvPr/>
          </p:nvSpPr>
          <p:spPr bwMode="auto">
            <a:xfrm>
              <a:off x="6019800" y="3892551"/>
              <a:ext cx="308769" cy="123031"/>
            </a:xfrm>
            <a:prstGeom prst="cube">
              <a:avLst>
                <a:gd name="adj" fmla="val 62500"/>
              </a:avLst>
            </a:prstGeom>
            <a:solidFill>
              <a:schemeClr val="accent2"/>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28" name="AutoShape 155"/>
            <p:cNvSpPr>
              <a:spLocks noChangeArrowheads="1"/>
            </p:cNvSpPr>
            <p:nvPr/>
          </p:nvSpPr>
          <p:spPr bwMode="auto">
            <a:xfrm>
              <a:off x="6265862" y="3892551"/>
              <a:ext cx="308769" cy="123031"/>
            </a:xfrm>
            <a:prstGeom prst="cube">
              <a:avLst>
                <a:gd name="adj" fmla="val 62500"/>
              </a:avLst>
            </a:prstGeom>
            <a:solidFill>
              <a:srgbClr val="0000FF"/>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29" name="AutoShape 156"/>
            <p:cNvSpPr>
              <a:spLocks noChangeArrowheads="1"/>
            </p:cNvSpPr>
            <p:nvPr/>
          </p:nvSpPr>
          <p:spPr bwMode="auto">
            <a:xfrm>
              <a:off x="6512719" y="3892551"/>
              <a:ext cx="307975" cy="123031"/>
            </a:xfrm>
            <a:prstGeom prst="cube">
              <a:avLst>
                <a:gd name="adj" fmla="val 62500"/>
              </a:avLst>
            </a:prstGeom>
            <a:solidFill>
              <a:schemeClr val="accent2"/>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30" name="AutoShape 157"/>
            <p:cNvSpPr>
              <a:spLocks noChangeArrowheads="1"/>
            </p:cNvSpPr>
            <p:nvPr/>
          </p:nvSpPr>
          <p:spPr bwMode="auto">
            <a:xfrm>
              <a:off x="6019800" y="3430588"/>
              <a:ext cx="985837" cy="307975"/>
            </a:xfrm>
            <a:prstGeom prst="cube">
              <a:avLst>
                <a:gd name="adj" fmla="val 84583"/>
              </a:avLst>
            </a:prstGeom>
            <a:solidFill>
              <a:srgbClr val="C0C0C0"/>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31" name="Line 158"/>
            <p:cNvSpPr>
              <a:spLocks noChangeShapeType="1"/>
            </p:cNvSpPr>
            <p:nvPr/>
          </p:nvSpPr>
          <p:spPr bwMode="auto">
            <a:xfrm flipV="1">
              <a:off x="6173787" y="3775869"/>
              <a:ext cx="0" cy="153988"/>
            </a:xfrm>
            <a:prstGeom prst="line">
              <a:avLst/>
            </a:prstGeom>
            <a:noFill/>
            <a:ln w="12700">
              <a:solidFill>
                <a:srgbClr val="00FF00"/>
              </a:solidFill>
              <a:round/>
              <a:headEnd/>
              <a:tailEnd type="triangle" w="sm" len="med"/>
            </a:ln>
            <a:effectLst/>
          </p:spPr>
          <p:txBody>
            <a:bodyPr/>
            <a:lstStyle/>
            <a:p>
              <a:endParaRPr lang="en-US" b="1">
                <a:latin typeface="Calibri" pitchFamily="34" charset="0"/>
              </a:endParaRPr>
            </a:p>
          </p:txBody>
        </p:sp>
        <p:sp>
          <p:nvSpPr>
            <p:cNvPr id="232" name="Line 159"/>
            <p:cNvSpPr>
              <a:spLocks noChangeShapeType="1"/>
            </p:cNvSpPr>
            <p:nvPr/>
          </p:nvSpPr>
          <p:spPr bwMode="auto">
            <a:xfrm flipV="1">
              <a:off x="6420644" y="3775869"/>
              <a:ext cx="0" cy="153988"/>
            </a:xfrm>
            <a:prstGeom prst="line">
              <a:avLst/>
            </a:prstGeom>
            <a:noFill/>
            <a:ln w="12700">
              <a:solidFill>
                <a:srgbClr val="0000FF"/>
              </a:solidFill>
              <a:round/>
              <a:headEnd/>
              <a:tailEnd type="triangle" w="sm" len="med"/>
            </a:ln>
            <a:effectLst/>
          </p:spPr>
          <p:txBody>
            <a:bodyPr/>
            <a:lstStyle/>
            <a:p>
              <a:endParaRPr lang="en-US" b="1">
                <a:latin typeface="Calibri" pitchFamily="34" charset="0"/>
              </a:endParaRPr>
            </a:p>
          </p:txBody>
        </p:sp>
        <p:sp>
          <p:nvSpPr>
            <p:cNvPr id="233" name="Line 160"/>
            <p:cNvSpPr>
              <a:spLocks noChangeShapeType="1"/>
            </p:cNvSpPr>
            <p:nvPr/>
          </p:nvSpPr>
          <p:spPr bwMode="auto">
            <a:xfrm flipV="1">
              <a:off x="6666706" y="3775869"/>
              <a:ext cx="0" cy="153988"/>
            </a:xfrm>
            <a:prstGeom prst="line">
              <a:avLst/>
            </a:prstGeom>
            <a:noFill/>
            <a:ln w="12700">
              <a:solidFill>
                <a:srgbClr val="00FF00"/>
              </a:solidFill>
              <a:round/>
              <a:headEnd/>
              <a:tailEnd type="triangle" w="sm" len="med"/>
            </a:ln>
            <a:effectLst/>
          </p:spPr>
          <p:txBody>
            <a:bodyPr/>
            <a:lstStyle/>
            <a:p>
              <a:endParaRPr lang="en-US" b="1">
                <a:latin typeface="Calibri" pitchFamily="34" charset="0"/>
              </a:endParaRPr>
            </a:p>
          </p:txBody>
        </p:sp>
        <p:sp>
          <p:nvSpPr>
            <p:cNvPr id="234" name="Line 161"/>
            <p:cNvSpPr>
              <a:spLocks noChangeShapeType="1"/>
            </p:cNvSpPr>
            <p:nvPr/>
          </p:nvSpPr>
          <p:spPr bwMode="auto">
            <a:xfrm flipV="1">
              <a:off x="6265862" y="3738563"/>
              <a:ext cx="0" cy="92869"/>
            </a:xfrm>
            <a:prstGeom prst="line">
              <a:avLst/>
            </a:prstGeom>
            <a:noFill/>
            <a:ln w="12700">
              <a:solidFill>
                <a:srgbClr val="FF6600"/>
              </a:solidFill>
              <a:round/>
              <a:headEnd/>
              <a:tailEnd type="triangle" w="sm" len="med"/>
            </a:ln>
            <a:effectLst/>
          </p:spPr>
          <p:txBody>
            <a:bodyPr/>
            <a:lstStyle/>
            <a:p>
              <a:endParaRPr lang="en-US" b="1">
                <a:latin typeface="Calibri" pitchFamily="34" charset="0"/>
              </a:endParaRPr>
            </a:p>
          </p:txBody>
        </p:sp>
        <p:sp>
          <p:nvSpPr>
            <p:cNvPr id="235" name="Line 162"/>
            <p:cNvSpPr>
              <a:spLocks noChangeShapeType="1"/>
            </p:cNvSpPr>
            <p:nvPr/>
          </p:nvSpPr>
          <p:spPr bwMode="auto">
            <a:xfrm flipV="1">
              <a:off x="6512719" y="3738563"/>
              <a:ext cx="0" cy="92869"/>
            </a:xfrm>
            <a:prstGeom prst="line">
              <a:avLst/>
            </a:prstGeom>
            <a:noFill/>
            <a:ln w="12700">
              <a:solidFill>
                <a:srgbClr val="FFFF00"/>
              </a:solidFill>
              <a:round/>
              <a:headEnd/>
              <a:tailEnd type="triangle" w="sm" len="med"/>
            </a:ln>
            <a:effectLst/>
          </p:spPr>
          <p:txBody>
            <a:bodyPr/>
            <a:lstStyle/>
            <a:p>
              <a:endParaRPr lang="en-US" b="1">
                <a:latin typeface="Calibri" pitchFamily="34" charset="0"/>
              </a:endParaRPr>
            </a:p>
          </p:txBody>
        </p:sp>
        <p:sp>
          <p:nvSpPr>
            <p:cNvPr id="236" name="Line 163"/>
            <p:cNvSpPr>
              <a:spLocks noChangeShapeType="1"/>
            </p:cNvSpPr>
            <p:nvPr/>
          </p:nvSpPr>
          <p:spPr bwMode="auto">
            <a:xfrm flipV="1">
              <a:off x="6758781" y="3738563"/>
              <a:ext cx="0" cy="92869"/>
            </a:xfrm>
            <a:prstGeom prst="line">
              <a:avLst/>
            </a:prstGeom>
            <a:noFill/>
            <a:ln w="12700">
              <a:solidFill>
                <a:srgbClr val="FF6600"/>
              </a:solidFill>
              <a:round/>
              <a:headEnd/>
              <a:tailEnd type="triangle" w="sm" len="med"/>
            </a:ln>
            <a:effectLst/>
          </p:spPr>
          <p:txBody>
            <a:bodyPr/>
            <a:lstStyle/>
            <a:p>
              <a:endParaRPr lang="en-US" b="1">
                <a:latin typeface="Calibri" pitchFamily="34" charset="0"/>
              </a:endParaRPr>
            </a:p>
          </p:txBody>
        </p:sp>
        <p:sp>
          <p:nvSpPr>
            <p:cNvPr id="237" name="Text Box 164"/>
            <p:cNvSpPr txBox="1">
              <a:spLocks noChangeArrowheads="1"/>
            </p:cNvSpPr>
            <p:nvPr/>
          </p:nvSpPr>
          <p:spPr bwMode="auto">
            <a:xfrm>
              <a:off x="6947443" y="3345925"/>
              <a:ext cx="513282" cy="369332"/>
            </a:xfrm>
            <a:prstGeom prst="rect">
              <a:avLst/>
            </a:prstGeom>
            <a:noFill/>
            <a:ln w="12700">
              <a:noFill/>
              <a:miter lim="800000"/>
              <a:headEnd/>
              <a:tailEnd/>
            </a:ln>
            <a:effectLst/>
          </p:spPr>
          <p:txBody>
            <a:bodyPr wrap="none">
              <a:spAutoFit/>
            </a:bodyPr>
            <a:lstStyle/>
            <a:p>
              <a:r>
                <a:rPr lang="en-US" sz="900" b="1" baseline="0">
                  <a:latin typeface="Calibri" pitchFamily="34" charset="0"/>
                </a:rPr>
                <a:t>Mixing</a:t>
              </a:r>
            </a:p>
            <a:p>
              <a:r>
                <a:rPr lang="en-US" sz="900" b="1" baseline="0">
                  <a:latin typeface="Calibri" pitchFamily="34" charset="0"/>
                </a:rPr>
                <a:t>Optics</a:t>
              </a:r>
            </a:p>
          </p:txBody>
        </p:sp>
        <p:sp>
          <p:nvSpPr>
            <p:cNvPr id="238" name="Text Box 165"/>
            <p:cNvSpPr txBox="1">
              <a:spLocks noChangeArrowheads="1"/>
            </p:cNvSpPr>
            <p:nvPr/>
          </p:nvSpPr>
          <p:spPr bwMode="auto">
            <a:xfrm>
              <a:off x="6943842" y="3647997"/>
              <a:ext cx="447558" cy="369332"/>
            </a:xfrm>
            <a:prstGeom prst="rect">
              <a:avLst/>
            </a:prstGeom>
            <a:noFill/>
            <a:ln w="12700">
              <a:noFill/>
              <a:miter lim="800000"/>
              <a:headEnd/>
              <a:tailEnd/>
            </a:ln>
            <a:effectLst/>
          </p:spPr>
          <p:txBody>
            <a:bodyPr wrap="none">
              <a:spAutoFit/>
            </a:bodyPr>
            <a:lstStyle/>
            <a:p>
              <a:r>
                <a:rPr lang="en-US" sz="900" b="1" baseline="0">
                  <a:latin typeface="Calibri" pitchFamily="34" charset="0"/>
                </a:rPr>
                <a:t>RYGB</a:t>
              </a:r>
            </a:p>
            <a:p>
              <a:r>
                <a:rPr lang="en-US" sz="900" b="1" baseline="0">
                  <a:latin typeface="Calibri" pitchFamily="34" charset="0"/>
                </a:rPr>
                <a:t>LEDs</a:t>
              </a:r>
            </a:p>
          </p:txBody>
        </p:sp>
        <p:sp>
          <p:nvSpPr>
            <p:cNvPr id="239" name="AutoShape 166"/>
            <p:cNvSpPr>
              <a:spLocks noChangeArrowheads="1"/>
            </p:cNvSpPr>
            <p:nvPr/>
          </p:nvSpPr>
          <p:spPr bwMode="auto">
            <a:xfrm>
              <a:off x="6019800" y="3276600"/>
              <a:ext cx="954881" cy="246063"/>
            </a:xfrm>
            <a:prstGeom prst="upArrow">
              <a:avLst>
                <a:gd name="adj1" fmla="val 61157"/>
                <a:gd name="adj2" fmla="val 27606"/>
              </a:avLst>
            </a:prstGeom>
            <a:solidFill>
              <a:schemeClr val="bg1"/>
            </a:solidFill>
            <a:ln w="12700">
              <a:solidFill>
                <a:schemeClr val="tx1"/>
              </a:solidFill>
              <a:miter lim="800000"/>
              <a:headEnd/>
              <a:tailEnd/>
            </a:ln>
            <a:effectLst/>
          </p:spPr>
          <p:txBody>
            <a:bodyPr wrap="none" anchor="ctr"/>
            <a:lstStyle/>
            <a:p>
              <a:endParaRPr lang="en-US" b="1">
                <a:latin typeface="Calibri" pitchFamily="34" charset="0"/>
              </a:endParaRPr>
            </a:p>
          </p:txBody>
        </p:sp>
        <p:sp>
          <p:nvSpPr>
            <p:cNvPr id="240" name="Text Box 167"/>
            <p:cNvSpPr txBox="1">
              <a:spLocks noChangeArrowheads="1"/>
            </p:cNvSpPr>
            <p:nvPr/>
          </p:nvSpPr>
          <p:spPr bwMode="auto">
            <a:xfrm>
              <a:off x="6227585" y="3305145"/>
              <a:ext cx="478016" cy="230832"/>
            </a:xfrm>
            <a:prstGeom prst="rect">
              <a:avLst/>
            </a:prstGeom>
            <a:noFill/>
            <a:ln w="12700">
              <a:noFill/>
              <a:miter lim="800000"/>
              <a:headEnd/>
              <a:tailEnd/>
            </a:ln>
            <a:effectLst/>
          </p:spPr>
          <p:txBody>
            <a:bodyPr wrap="none">
              <a:spAutoFit/>
            </a:bodyPr>
            <a:lstStyle/>
            <a:p>
              <a:pPr algn="r"/>
              <a:r>
                <a:rPr lang="en-US" sz="900" b="1" baseline="0" smtClean="0">
                  <a:latin typeface="Calibri" pitchFamily="34" charset="0"/>
                </a:rPr>
                <a:t>White</a:t>
              </a:r>
              <a:endParaRPr lang="en-US" sz="900" b="1" baseline="0">
                <a:latin typeface="Calibri" pitchFamily="34" charset="0"/>
              </a:endParaRPr>
            </a:p>
          </p:txBody>
        </p:sp>
      </p:grpSp>
      <p:cxnSp>
        <p:nvCxnSpPr>
          <p:cNvPr id="241" name="Straight Connector 240"/>
          <p:cNvCxnSpPr/>
          <p:nvPr/>
        </p:nvCxnSpPr>
        <p:spPr bwMode="auto">
          <a:xfrm rot="5400000">
            <a:off x="4915253" y="2803366"/>
            <a:ext cx="640080" cy="1588"/>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244" name="Straight Connector 243"/>
          <p:cNvCxnSpPr/>
          <p:nvPr/>
        </p:nvCxnSpPr>
        <p:spPr bwMode="auto">
          <a:xfrm rot="5400000">
            <a:off x="4290539" y="2803618"/>
            <a:ext cx="640080" cy="1588"/>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245" name="Text Box 12"/>
          <p:cNvSpPr txBox="1">
            <a:spLocks noChangeArrowheads="1"/>
          </p:cNvSpPr>
          <p:nvPr/>
        </p:nvSpPr>
        <p:spPr bwMode="auto">
          <a:xfrm>
            <a:off x="2971800" y="3429000"/>
            <a:ext cx="457200" cy="246221"/>
          </a:xfrm>
          <a:prstGeom prst="rect">
            <a:avLst/>
          </a:prstGeom>
          <a:noFill/>
          <a:ln w="12700">
            <a:noFill/>
            <a:miter lim="800000"/>
            <a:headEnd/>
            <a:tailEnd/>
          </a:ln>
        </p:spPr>
        <p:txBody>
          <a:bodyPr wrap="square">
            <a:spAutoFit/>
          </a:bodyPr>
          <a:lstStyle/>
          <a:p>
            <a:pPr algn="r">
              <a:buSzPct val="100000"/>
            </a:pPr>
            <a:r>
              <a:rPr lang="en-US" sz="1000" b="1" i="1" smtClean="0">
                <a:solidFill>
                  <a:schemeClr val="bg1"/>
                </a:solidFill>
                <a:latin typeface="Calibri" pitchFamily="34" charset="0"/>
              </a:rPr>
              <a:t>459</a:t>
            </a:r>
          </a:p>
        </p:txBody>
      </p:sp>
      <p:sp>
        <p:nvSpPr>
          <p:cNvPr id="246" name="Text Box 12"/>
          <p:cNvSpPr txBox="1">
            <a:spLocks noChangeArrowheads="1"/>
          </p:cNvSpPr>
          <p:nvPr/>
        </p:nvSpPr>
        <p:spPr bwMode="auto">
          <a:xfrm>
            <a:off x="4191000" y="3429000"/>
            <a:ext cx="457200" cy="246221"/>
          </a:xfrm>
          <a:prstGeom prst="rect">
            <a:avLst/>
          </a:prstGeom>
          <a:noFill/>
          <a:ln w="12700">
            <a:noFill/>
            <a:miter lim="800000"/>
            <a:headEnd/>
            <a:tailEnd/>
          </a:ln>
        </p:spPr>
        <p:txBody>
          <a:bodyPr wrap="square">
            <a:spAutoFit/>
          </a:bodyPr>
          <a:lstStyle/>
          <a:p>
            <a:pPr algn="r">
              <a:buSzPct val="100000"/>
            </a:pPr>
            <a:r>
              <a:rPr lang="en-US" sz="1000" b="1" i="1" smtClean="0">
                <a:solidFill>
                  <a:schemeClr val="bg1"/>
                </a:solidFill>
                <a:latin typeface="Calibri" pitchFamily="34" charset="0"/>
              </a:rPr>
              <a:t>535</a:t>
            </a:r>
          </a:p>
        </p:txBody>
      </p:sp>
      <p:sp>
        <p:nvSpPr>
          <p:cNvPr id="247" name="Text Box 12"/>
          <p:cNvSpPr txBox="1">
            <a:spLocks noChangeArrowheads="1"/>
          </p:cNvSpPr>
          <p:nvPr/>
        </p:nvSpPr>
        <p:spPr bwMode="auto">
          <a:xfrm>
            <a:off x="4800600" y="3429000"/>
            <a:ext cx="457200" cy="246221"/>
          </a:xfrm>
          <a:prstGeom prst="rect">
            <a:avLst/>
          </a:prstGeom>
          <a:noFill/>
          <a:ln w="12700">
            <a:noFill/>
            <a:miter lim="800000"/>
            <a:headEnd/>
            <a:tailEnd/>
          </a:ln>
        </p:spPr>
        <p:txBody>
          <a:bodyPr wrap="square">
            <a:spAutoFit/>
          </a:bodyPr>
          <a:lstStyle/>
          <a:p>
            <a:pPr algn="r">
              <a:buSzPct val="100000"/>
            </a:pPr>
            <a:r>
              <a:rPr lang="en-US" sz="1000" b="1" i="1" smtClean="0">
                <a:solidFill>
                  <a:schemeClr val="bg1"/>
                </a:solidFill>
                <a:latin typeface="Calibri" pitchFamily="34" charset="0"/>
              </a:rPr>
              <a:t>573</a:t>
            </a:r>
          </a:p>
        </p:txBody>
      </p:sp>
      <p:sp>
        <p:nvSpPr>
          <p:cNvPr id="248" name="Text Box 12"/>
          <p:cNvSpPr txBox="1">
            <a:spLocks noChangeArrowheads="1"/>
          </p:cNvSpPr>
          <p:nvPr/>
        </p:nvSpPr>
        <p:spPr bwMode="auto">
          <a:xfrm>
            <a:off x="5486400" y="3429000"/>
            <a:ext cx="457200" cy="246221"/>
          </a:xfrm>
          <a:prstGeom prst="rect">
            <a:avLst/>
          </a:prstGeom>
          <a:noFill/>
          <a:ln w="12700">
            <a:noFill/>
            <a:miter lim="800000"/>
            <a:headEnd/>
            <a:tailEnd/>
          </a:ln>
        </p:spPr>
        <p:txBody>
          <a:bodyPr wrap="square">
            <a:spAutoFit/>
          </a:bodyPr>
          <a:lstStyle/>
          <a:p>
            <a:pPr algn="r">
              <a:buSzPct val="100000"/>
            </a:pPr>
            <a:r>
              <a:rPr lang="en-US" sz="1000" b="1" i="1" smtClean="0">
                <a:solidFill>
                  <a:schemeClr val="bg1"/>
                </a:solidFill>
                <a:latin typeface="Calibri" pitchFamily="34" charset="0"/>
              </a:rPr>
              <a:t>614</a:t>
            </a:r>
          </a:p>
        </p:txBody>
      </p:sp>
      <p:sp>
        <p:nvSpPr>
          <p:cNvPr id="250" name="Text Box 12"/>
          <p:cNvSpPr txBox="1">
            <a:spLocks noChangeArrowheads="1"/>
          </p:cNvSpPr>
          <p:nvPr/>
        </p:nvSpPr>
        <p:spPr bwMode="auto">
          <a:xfrm>
            <a:off x="2769324" y="4216924"/>
            <a:ext cx="457200" cy="246221"/>
          </a:xfrm>
          <a:prstGeom prst="rect">
            <a:avLst/>
          </a:prstGeom>
          <a:noFill/>
          <a:ln w="12700">
            <a:noFill/>
            <a:miter lim="800000"/>
            <a:headEnd/>
            <a:tailEnd/>
          </a:ln>
        </p:spPr>
        <p:txBody>
          <a:bodyPr wrap="square">
            <a:spAutoFit/>
          </a:bodyPr>
          <a:lstStyle/>
          <a:p>
            <a:pPr algn="r">
              <a:buSzPct val="100000"/>
            </a:pPr>
            <a:r>
              <a:rPr lang="en-US" sz="1000" b="1" i="1" smtClean="0">
                <a:solidFill>
                  <a:srgbClr val="0070C0"/>
                </a:solidFill>
                <a:latin typeface="Calibri" pitchFamily="34" charset="0"/>
              </a:rPr>
              <a:t>440</a:t>
            </a:r>
          </a:p>
        </p:txBody>
      </p:sp>
      <p:sp>
        <p:nvSpPr>
          <p:cNvPr id="251" name="Text Box 12"/>
          <p:cNvSpPr txBox="1">
            <a:spLocks noChangeArrowheads="1"/>
          </p:cNvSpPr>
          <p:nvPr/>
        </p:nvSpPr>
        <p:spPr bwMode="auto">
          <a:xfrm>
            <a:off x="4191000" y="4166848"/>
            <a:ext cx="457200" cy="246221"/>
          </a:xfrm>
          <a:prstGeom prst="rect">
            <a:avLst/>
          </a:prstGeom>
          <a:noFill/>
          <a:ln w="12700">
            <a:noFill/>
            <a:miter lim="800000"/>
            <a:headEnd/>
            <a:tailEnd/>
          </a:ln>
        </p:spPr>
        <p:txBody>
          <a:bodyPr wrap="square">
            <a:spAutoFit/>
          </a:bodyPr>
          <a:lstStyle/>
          <a:p>
            <a:pPr algn="r">
              <a:buSzPct val="100000"/>
            </a:pPr>
            <a:r>
              <a:rPr lang="en-US" sz="1000" b="1" i="1" smtClean="0">
                <a:solidFill>
                  <a:schemeClr val="accent2">
                    <a:lumMod val="75000"/>
                  </a:schemeClr>
                </a:solidFill>
                <a:latin typeface="Calibri" pitchFamily="34" charset="0"/>
              </a:rPr>
              <a:t>538</a:t>
            </a:r>
          </a:p>
        </p:txBody>
      </p:sp>
      <p:sp>
        <p:nvSpPr>
          <p:cNvPr id="252" name="Text Box 12"/>
          <p:cNvSpPr txBox="1">
            <a:spLocks noChangeArrowheads="1"/>
          </p:cNvSpPr>
          <p:nvPr/>
        </p:nvSpPr>
        <p:spPr bwMode="auto">
          <a:xfrm>
            <a:off x="5791200" y="4116772"/>
            <a:ext cx="457200" cy="246221"/>
          </a:xfrm>
          <a:prstGeom prst="rect">
            <a:avLst/>
          </a:prstGeom>
          <a:noFill/>
          <a:ln w="12700">
            <a:noFill/>
            <a:miter lim="800000"/>
            <a:headEnd/>
            <a:tailEnd/>
          </a:ln>
        </p:spPr>
        <p:txBody>
          <a:bodyPr wrap="square">
            <a:spAutoFit/>
          </a:bodyPr>
          <a:lstStyle/>
          <a:p>
            <a:pPr algn="r">
              <a:buSzPct val="100000"/>
            </a:pPr>
            <a:r>
              <a:rPr lang="en-US" sz="1000" b="1" i="1" smtClean="0">
                <a:solidFill>
                  <a:srgbClr val="FF0000"/>
                </a:solidFill>
                <a:latin typeface="Calibri" pitchFamily="34" charset="0"/>
              </a:rPr>
              <a:t>615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2514600" y="76200"/>
            <a:ext cx="6553200" cy="1219200"/>
          </a:xfrm>
        </p:spPr>
        <p:txBody>
          <a:bodyPr/>
          <a:lstStyle/>
          <a:p>
            <a:r>
              <a:rPr lang="en-US" smtClean="0"/>
              <a:t>Solid-State Lighting</a:t>
            </a:r>
            <a:br>
              <a:rPr lang="en-US" smtClean="0"/>
            </a:br>
            <a:r>
              <a:rPr lang="en-US" smtClean="0"/>
              <a:t>and Applications for White Light</a:t>
            </a:r>
            <a:endParaRPr lang="en-US"/>
          </a:p>
        </p:txBody>
      </p:sp>
      <p:pic>
        <p:nvPicPr>
          <p:cNvPr id="996353" name="Picture 1"/>
          <p:cNvPicPr>
            <a:picLocks noChangeAspect="1" noChangeArrowheads="1"/>
          </p:cNvPicPr>
          <p:nvPr/>
        </p:nvPicPr>
        <p:blipFill>
          <a:blip r:embed="rId3" cstate="print"/>
          <a:srcRect/>
          <a:stretch>
            <a:fillRect/>
          </a:stretch>
        </p:blipFill>
        <p:spPr bwMode="auto">
          <a:xfrm>
            <a:off x="6750941" y="1204087"/>
            <a:ext cx="2194560" cy="1250899"/>
          </a:xfrm>
          <a:prstGeom prst="rect">
            <a:avLst/>
          </a:prstGeom>
          <a:noFill/>
          <a:ln w="9525">
            <a:noFill/>
            <a:miter lim="800000"/>
            <a:headEnd/>
            <a:tailEnd/>
          </a:ln>
        </p:spPr>
      </p:pic>
      <p:sp>
        <p:nvSpPr>
          <p:cNvPr id="5" name="Rectangle 460"/>
          <p:cNvSpPr>
            <a:spLocks noChangeArrowheads="1"/>
          </p:cNvSpPr>
          <p:nvPr/>
        </p:nvSpPr>
        <p:spPr bwMode="auto">
          <a:xfrm rot="10800000" flipV="1">
            <a:off x="7536243" y="2239364"/>
            <a:ext cx="1447800" cy="215444"/>
          </a:xfrm>
          <a:prstGeom prst="rect">
            <a:avLst/>
          </a:prstGeom>
          <a:noFill/>
          <a:ln w="12700">
            <a:noFill/>
            <a:miter lim="800000"/>
            <a:headEnd/>
            <a:tailEnd/>
          </a:ln>
          <a:effectLst/>
        </p:spPr>
        <p:txBody>
          <a:bodyPr wrap="square">
            <a:spAutoFit/>
          </a:bodyPr>
          <a:lstStyle/>
          <a:p>
            <a:pPr algn="r"/>
            <a:r>
              <a:rPr lang="en-US" sz="400" b="1" i="1" smtClean="0">
                <a:solidFill>
                  <a:schemeClr val="bg1">
                    <a:lumMod val="85000"/>
                  </a:schemeClr>
                </a:solidFill>
                <a:latin typeface="Arial" charset="0"/>
              </a:rPr>
              <a:t>Surefire U2 flashlight. http://en.wikipedia.org/wiki/File:SurefireU2JPG.jpg </a:t>
            </a:r>
            <a:endParaRPr lang="en-US" sz="400" b="1" i="1">
              <a:solidFill>
                <a:schemeClr val="bg1">
                  <a:lumMod val="85000"/>
                </a:schemeClr>
              </a:solidFill>
              <a:latin typeface="Arial" charset="0"/>
            </a:endParaRPr>
          </a:p>
        </p:txBody>
      </p:sp>
      <p:pic>
        <p:nvPicPr>
          <p:cNvPr id="8" name="Picture 470"/>
          <p:cNvPicPr>
            <a:picLocks noChangeAspect="1" noChangeArrowheads="1"/>
          </p:cNvPicPr>
          <p:nvPr/>
        </p:nvPicPr>
        <p:blipFill>
          <a:blip r:embed="rId4" cstate="print"/>
          <a:srcRect l="5091" r="6422" b="707"/>
          <a:stretch>
            <a:fillRect/>
          </a:stretch>
        </p:blipFill>
        <p:spPr bwMode="auto">
          <a:xfrm>
            <a:off x="6756140" y="4366071"/>
            <a:ext cx="2194560" cy="1641721"/>
          </a:xfrm>
          <a:prstGeom prst="rect">
            <a:avLst/>
          </a:prstGeom>
          <a:noFill/>
          <a:ln w="12700">
            <a:noFill/>
            <a:miter lim="800000"/>
            <a:headEnd/>
            <a:tailEnd/>
          </a:ln>
          <a:effectLst/>
        </p:spPr>
      </p:pic>
      <p:sp>
        <p:nvSpPr>
          <p:cNvPr id="9" name="Rectangle 471"/>
          <p:cNvSpPr>
            <a:spLocks noChangeArrowheads="1"/>
          </p:cNvSpPr>
          <p:nvPr/>
        </p:nvSpPr>
        <p:spPr bwMode="auto">
          <a:xfrm>
            <a:off x="6728271" y="5858355"/>
            <a:ext cx="2164080" cy="153888"/>
          </a:xfrm>
          <a:prstGeom prst="rect">
            <a:avLst/>
          </a:prstGeom>
          <a:noFill/>
          <a:ln w="12700">
            <a:noFill/>
            <a:miter lim="800000"/>
            <a:headEnd/>
            <a:tailEnd/>
          </a:ln>
          <a:effectLst/>
        </p:spPr>
        <p:txBody>
          <a:bodyPr wrap="square">
            <a:spAutoFit/>
          </a:bodyPr>
          <a:lstStyle/>
          <a:p>
            <a:pPr algn="r"/>
            <a:r>
              <a:rPr lang="en-US" sz="400" b="1" i="1">
                <a:solidFill>
                  <a:schemeClr val="bg1"/>
                </a:solidFill>
                <a:latin typeface="Arial" charset="0"/>
              </a:rPr>
              <a:t>http://imagearchive.psu.edu/albums/userpics/10003/IMG_5116091707_copy.jpg</a:t>
            </a:r>
          </a:p>
        </p:txBody>
      </p:sp>
      <p:pic>
        <p:nvPicPr>
          <p:cNvPr id="10" name="Picture 4" descr="jwright1"/>
          <p:cNvPicPr>
            <a:picLocks noChangeAspect="1" noChangeArrowheads="1"/>
          </p:cNvPicPr>
          <p:nvPr/>
        </p:nvPicPr>
        <p:blipFill>
          <a:blip r:embed="rId5"/>
          <a:srcRect t="3358" r="1389" b="10103"/>
          <a:stretch>
            <a:fillRect/>
          </a:stretch>
        </p:blipFill>
        <p:spPr bwMode="auto">
          <a:xfrm>
            <a:off x="228597" y="1981200"/>
            <a:ext cx="6345329" cy="4038599"/>
          </a:xfrm>
          <a:prstGeom prst="rect">
            <a:avLst/>
          </a:prstGeom>
          <a:noFill/>
          <a:ln w="9525">
            <a:noFill/>
            <a:miter lim="800000"/>
            <a:headEnd/>
            <a:tailEnd/>
          </a:ln>
        </p:spPr>
      </p:pic>
      <p:sp>
        <p:nvSpPr>
          <p:cNvPr id="18" name="Rectangle 460"/>
          <p:cNvSpPr>
            <a:spLocks noChangeArrowheads="1"/>
          </p:cNvSpPr>
          <p:nvPr/>
        </p:nvSpPr>
        <p:spPr bwMode="auto">
          <a:xfrm rot="10800000" flipV="1">
            <a:off x="228600" y="5486400"/>
            <a:ext cx="3886200" cy="523220"/>
          </a:xfrm>
          <a:prstGeom prst="rect">
            <a:avLst/>
          </a:prstGeom>
          <a:noFill/>
          <a:ln w="12700">
            <a:noFill/>
            <a:miter lim="800000"/>
            <a:headEnd/>
            <a:tailEnd/>
          </a:ln>
          <a:effectLst/>
        </p:spPr>
        <p:txBody>
          <a:bodyPr wrap="square">
            <a:spAutoFit/>
          </a:bodyPr>
          <a:lstStyle/>
          <a:p>
            <a:r>
              <a:rPr lang="en-US" sz="1400" b="1" i="1" smtClean="0">
                <a:solidFill>
                  <a:schemeClr val="bg1">
                    <a:lumMod val="85000"/>
                  </a:schemeClr>
                </a:solidFill>
                <a:latin typeface="Arial" charset="0"/>
              </a:rPr>
              <a:t>Joseph Wright (1768)</a:t>
            </a:r>
          </a:p>
          <a:p>
            <a:r>
              <a:rPr lang="en-US" sz="1400" b="1" i="1" smtClean="0">
                <a:solidFill>
                  <a:schemeClr val="bg1">
                    <a:lumMod val="85000"/>
                  </a:schemeClr>
                </a:solidFill>
                <a:latin typeface="Arial" charset="0"/>
              </a:rPr>
              <a:t>“An Experiment on a Bird in the Air Pump“</a:t>
            </a:r>
          </a:p>
        </p:txBody>
      </p:sp>
      <p:grpSp>
        <p:nvGrpSpPr>
          <p:cNvPr id="15" name="Group 14"/>
          <p:cNvGrpSpPr/>
          <p:nvPr/>
        </p:nvGrpSpPr>
        <p:grpSpPr>
          <a:xfrm>
            <a:off x="838200" y="1295400"/>
            <a:ext cx="152400" cy="152400"/>
            <a:chOff x="762000" y="2362200"/>
            <a:chExt cx="152400" cy="152400"/>
          </a:xfrm>
        </p:grpSpPr>
        <p:sp>
          <p:nvSpPr>
            <p:cNvPr id="11" name="Oval 10"/>
            <p:cNvSpPr/>
            <p:nvPr/>
          </p:nvSpPr>
          <p:spPr bwMode="auto">
            <a:xfrm>
              <a:off x="762000" y="2362200"/>
              <a:ext cx="76200" cy="76200"/>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838200" y="2362200"/>
              <a:ext cx="76200" cy="762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762000" y="2438400"/>
              <a:ext cx="76200" cy="76200"/>
            </a:xfrm>
            <a:prstGeom prst="ellipse">
              <a:avLst/>
            </a:prstGeom>
            <a:solidFill>
              <a:srgbClr val="0000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838200" y="2438400"/>
              <a:ext cx="76200" cy="762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6" name="Group 15"/>
          <p:cNvGrpSpPr/>
          <p:nvPr/>
        </p:nvGrpSpPr>
        <p:grpSpPr>
          <a:xfrm>
            <a:off x="1828800" y="1295400"/>
            <a:ext cx="152400" cy="152400"/>
            <a:chOff x="762000" y="2362200"/>
            <a:chExt cx="152400" cy="152400"/>
          </a:xfrm>
        </p:grpSpPr>
        <p:sp>
          <p:nvSpPr>
            <p:cNvPr id="17" name="Oval 16"/>
            <p:cNvSpPr/>
            <p:nvPr/>
          </p:nvSpPr>
          <p:spPr bwMode="auto">
            <a:xfrm>
              <a:off x="762000" y="2362200"/>
              <a:ext cx="76200" cy="76200"/>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Oval 18"/>
            <p:cNvSpPr/>
            <p:nvPr/>
          </p:nvSpPr>
          <p:spPr bwMode="auto">
            <a:xfrm>
              <a:off x="838200" y="2362200"/>
              <a:ext cx="76200" cy="762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Oval 19"/>
            <p:cNvSpPr/>
            <p:nvPr/>
          </p:nvSpPr>
          <p:spPr bwMode="auto">
            <a:xfrm>
              <a:off x="762000" y="2438400"/>
              <a:ext cx="76200" cy="76200"/>
            </a:xfrm>
            <a:prstGeom prst="ellipse">
              <a:avLst/>
            </a:prstGeom>
            <a:solidFill>
              <a:srgbClr val="0000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Oval 20"/>
            <p:cNvSpPr/>
            <p:nvPr/>
          </p:nvSpPr>
          <p:spPr bwMode="auto">
            <a:xfrm>
              <a:off x="838200" y="2438400"/>
              <a:ext cx="76200" cy="762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7" name="Group 36"/>
          <p:cNvGrpSpPr/>
          <p:nvPr/>
        </p:nvGrpSpPr>
        <p:grpSpPr>
          <a:xfrm>
            <a:off x="2743200" y="1295400"/>
            <a:ext cx="152400" cy="152400"/>
            <a:chOff x="762000" y="2362200"/>
            <a:chExt cx="152400" cy="152400"/>
          </a:xfrm>
        </p:grpSpPr>
        <p:sp>
          <p:nvSpPr>
            <p:cNvPr id="38" name="Oval 37"/>
            <p:cNvSpPr/>
            <p:nvPr/>
          </p:nvSpPr>
          <p:spPr bwMode="auto">
            <a:xfrm>
              <a:off x="762000" y="2362200"/>
              <a:ext cx="76200" cy="76200"/>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Oval 38"/>
            <p:cNvSpPr/>
            <p:nvPr/>
          </p:nvSpPr>
          <p:spPr bwMode="auto">
            <a:xfrm>
              <a:off x="838200" y="2362200"/>
              <a:ext cx="76200" cy="762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 name="Oval 39"/>
            <p:cNvSpPr/>
            <p:nvPr/>
          </p:nvSpPr>
          <p:spPr bwMode="auto">
            <a:xfrm>
              <a:off x="762000" y="2438400"/>
              <a:ext cx="76200" cy="76200"/>
            </a:xfrm>
            <a:prstGeom prst="ellipse">
              <a:avLst/>
            </a:prstGeom>
            <a:solidFill>
              <a:srgbClr val="0000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838200" y="2438400"/>
              <a:ext cx="76200" cy="762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42" name="Group 41"/>
          <p:cNvGrpSpPr/>
          <p:nvPr/>
        </p:nvGrpSpPr>
        <p:grpSpPr>
          <a:xfrm>
            <a:off x="3657600" y="1295400"/>
            <a:ext cx="152400" cy="152400"/>
            <a:chOff x="762000" y="2362200"/>
            <a:chExt cx="152400" cy="152400"/>
          </a:xfrm>
        </p:grpSpPr>
        <p:sp>
          <p:nvSpPr>
            <p:cNvPr id="43" name="Oval 42"/>
            <p:cNvSpPr/>
            <p:nvPr/>
          </p:nvSpPr>
          <p:spPr bwMode="auto">
            <a:xfrm>
              <a:off x="762000" y="2362200"/>
              <a:ext cx="76200" cy="76200"/>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Oval 43"/>
            <p:cNvSpPr/>
            <p:nvPr/>
          </p:nvSpPr>
          <p:spPr bwMode="auto">
            <a:xfrm>
              <a:off x="838200" y="2362200"/>
              <a:ext cx="76200" cy="762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Oval 44"/>
            <p:cNvSpPr/>
            <p:nvPr/>
          </p:nvSpPr>
          <p:spPr bwMode="auto">
            <a:xfrm>
              <a:off x="762000" y="2438400"/>
              <a:ext cx="76200" cy="76200"/>
            </a:xfrm>
            <a:prstGeom prst="ellipse">
              <a:avLst/>
            </a:prstGeom>
            <a:solidFill>
              <a:srgbClr val="0000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 name="Oval 45"/>
            <p:cNvSpPr/>
            <p:nvPr/>
          </p:nvSpPr>
          <p:spPr bwMode="auto">
            <a:xfrm>
              <a:off x="838200" y="2438400"/>
              <a:ext cx="76200" cy="762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47" name="Group 46"/>
          <p:cNvGrpSpPr/>
          <p:nvPr/>
        </p:nvGrpSpPr>
        <p:grpSpPr>
          <a:xfrm>
            <a:off x="4572000" y="1295400"/>
            <a:ext cx="152400" cy="152400"/>
            <a:chOff x="762000" y="2362200"/>
            <a:chExt cx="152400" cy="152400"/>
          </a:xfrm>
        </p:grpSpPr>
        <p:sp>
          <p:nvSpPr>
            <p:cNvPr id="48" name="Oval 47"/>
            <p:cNvSpPr/>
            <p:nvPr/>
          </p:nvSpPr>
          <p:spPr bwMode="auto">
            <a:xfrm>
              <a:off x="762000" y="2362200"/>
              <a:ext cx="76200" cy="76200"/>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Oval 48"/>
            <p:cNvSpPr/>
            <p:nvPr/>
          </p:nvSpPr>
          <p:spPr bwMode="auto">
            <a:xfrm>
              <a:off x="838200" y="2362200"/>
              <a:ext cx="76200" cy="762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Oval 49"/>
            <p:cNvSpPr/>
            <p:nvPr/>
          </p:nvSpPr>
          <p:spPr bwMode="auto">
            <a:xfrm>
              <a:off x="762000" y="2438400"/>
              <a:ext cx="76200" cy="76200"/>
            </a:xfrm>
            <a:prstGeom prst="ellipse">
              <a:avLst/>
            </a:prstGeom>
            <a:solidFill>
              <a:srgbClr val="0000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Oval 50"/>
            <p:cNvSpPr/>
            <p:nvPr/>
          </p:nvSpPr>
          <p:spPr bwMode="auto">
            <a:xfrm>
              <a:off x="838200" y="2438400"/>
              <a:ext cx="76200" cy="762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52" name="Group 51"/>
          <p:cNvGrpSpPr/>
          <p:nvPr/>
        </p:nvGrpSpPr>
        <p:grpSpPr>
          <a:xfrm>
            <a:off x="5486400" y="1295400"/>
            <a:ext cx="152400" cy="152400"/>
            <a:chOff x="762000" y="2362200"/>
            <a:chExt cx="152400" cy="152400"/>
          </a:xfrm>
        </p:grpSpPr>
        <p:sp>
          <p:nvSpPr>
            <p:cNvPr id="53" name="Oval 52"/>
            <p:cNvSpPr/>
            <p:nvPr/>
          </p:nvSpPr>
          <p:spPr bwMode="auto">
            <a:xfrm>
              <a:off x="762000" y="2362200"/>
              <a:ext cx="76200" cy="76200"/>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 name="Oval 53"/>
            <p:cNvSpPr/>
            <p:nvPr/>
          </p:nvSpPr>
          <p:spPr bwMode="auto">
            <a:xfrm>
              <a:off x="838200" y="2362200"/>
              <a:ext cx="76200" cy="7620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 name="Oval 54"/>
            <p:cNvSpPr/>
            <p:nvPr/>
          </p:nvSpPr>
          <p:spPr bwMode="auto">
            <a:xfrm>
              <a:off x="762000" y="2438400"/>
              <a:ext cx="76200" cy="76200"/>
            </a:xfrm>
            <a:prstGeom prst="ellipse">
              <a:avLst/>
            </a:prstGeom>
            <a:solidFill>
              <a:srgbClr val="0000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 name="Oval 55"/>
            <p:cNvSpPr/>
            <p:nvPr/>
          </p:nvSpPr>
          <p:spPr bwMode="auto">
            <a:xfrm>
              <a:off x="838200" y="2438400"/>
              <a:ext cx="76200" cy="76200"/>
            </a:xfrm>
            <a:prstGeom prst="ellipse">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1093634" name="Picture 2"/>
          <p:cNvPicPr>
            <a:picLocks noChangeAspect="1" noChangeArrowheads="1"/>
          </p:cNvPicPr>
          <p:nvPr/>
        </p:nvPicPr>
        <p:blipFill>
          <a:blip r:embed="rId6"/>
          <a:srcRect t="1647" b="44620"/>
          <a:stretch>
            <a:fillRect/>
          </a:stretch>
        </p:blipFill>
        <p:spPr bwMode="auto">
          <a:xfrm>
            <a:off x="6754878" y="2529714"/>
            <a:ext cx="2194560" cy="1755648"/>
          </a:xfrm>
          <a:prstGeom prst="rect">
            <a:avLst/>
          </a:prstGeom>
          <a:noFill/>
          <a:ln w="9525">
            <a:noFill/>
            <a:miter lim="800000"/>
            <a:headEnd/>
            <a:tailEnd/>
          </a:ln>
        </p:spPr>
      </p:pic>
      <p:sp>
        <p:nvSpPr>
          <p:cNvPr id="57" name="Rectangle 471"/>
          <p:cNvSpPr>
            <a:spLocks noChangeArrowheads="1"/>
          </p:cNvSpPr>
          <p:nvPr/>
        </p:nvSpPr>
        <p:spPr bwMode="auto">
          <a:xfrm>
            <a:off x="6812658" y="4089541"/>
            <a:ext cx="2133600" cy="215444"/>
          </a:xfrm>
          <a:prstGeom prst="rect">
            <a:avLst/>
          </a:prstGeom>
          <a:noFill/>
          <a:ln w="12700">
            <a:noFill/>
            <a:miter lim="800000"/>
            <a:headEnd/>
            <a:tailEnd/>
          </a:ln>
          <a:effectLst/>
        </p:spPr>
        <p:txBody>
          <a:bodyPr wrap="square">
            <a:spAutoFit/>
          </a:bodyPr>
          <a:lstStyle/>
          <a:p>
            <a:pPr algn="r"/>
            <a:r>
              <a:rPr lang="en-US" sz="400" b="1" i="1" smtClean="0">
                <a:latin typeface="Arial" charset="0"/>
              </a:rPr>
              <a:t>Canon PowerShot A95. http://en.wikipedia.org/wiki/File:Canon_PowerShot_A95_-_front_and_back.jpg</a:t>
            </a:r>
            <a:endParaRPr lang="en-US" sz="400" b="1" i="1">
              <a:latin typeface="Arial" charset="0"/>
            </a:endParaRPr>
          </a:p>
        </p:txBody>
      </p:sp>
      <p:sp>
        <p:nvSpPr>
          <p:cNvPr id="58" name="Isosceles Triangle 57"/>
          <p:cNvSpPr/>
          <p:nvPr/>
        </p:nvSpPr>
        <p:spPr bwMode="auto">
          <a:xfrm rot="19363084">
            <a:off x="1943329" y="1358581"/>
            <a:ext cx="956330" cy="1405539"/>
          </a:xfrm>
          <a:prstGeom prst="triangle">
            <a:avLst/>
          </a:prstGeom>
          <a:solidFill>
            <a:srgbClr val="FFCC99">
              <a:alpha val="25098"/>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9" name="Isosceles Triangle 58"/>
          <p:cNvSpPr/>
          <p:nvPr/>
        </p:nvSpPr>
        <p:spPr bwMode="auto">
          <a:xfrm rot="21400334">
            <a:off x="5316964" y="1507384"/>
            <a:ext cx="628155" cy="1468057"/>
          </a:xfrm>
          <a:prstGeom prst="triangle">
            <a:avLst/>
          </a:prstGeom>
          <a:solidFill>
            <a:srgbClr val="FFCC99">
              <a:alpha val="25098"/>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0" name="Isosceles Triangle 59"/>
          <p:cNvSpPr/>
          <p:nvPr/>
        </p:nvSpPr>
        <p:spPr bwMode="auto">
          <a:xfrm rot="157561">
            <a:off x="4013570" y="1550342"/>
            <a:ext cx="1141073" cy="1202859"/>
          </a:xfrm>
          <a:prstGeom prst="triangle">
            <a:avLst/>
          </a:prstGeom>
          <a:solidFill>
            <a:srgbClr val="FFFFCC">
              <a:alpha val="45098"/>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1" name="Isosceles Triangle 60"/>
          <p:cNvSpPr/>
          <p:nvPr/>
        </p:nvSpPr>
        <p:spPr bwMode="auto">
          <a:xfrm>
            <a:off x="883542" y="1513699"/>
            <a:ext cx="5705508" cy="772301"/>
          </a:xfrm>
          <a:prstGeom prst="triangle">
            <a:avLst/>
          </a:prstGeom>
          <a:solidFill>
            <a:srgbClr val="66CCFF">
              <a:alpha val="24706"/>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2" name="Isosceles Triangle 61"/>
          <p:cNvSpPr/>
          <p:nvPr/>
        </p:nvSpPr>
        <p:spPr bwMode="auto">
          <a:xfrm rot="21004319">
            <a:off x="587603" y="1532370"/>
            <a:ext cx="886963" cy="1296761"/>
          </a:xfrm>
          <a:prstGeom prst="triangle">
            <a:avLst/>
          </a:prstGeom>
          <a:solidFill>
            <a:srgbClr val="FF9933">
              <a:alpha val="14902"/>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3"/>
          <a:srcRect/>
          <a:stretch>
            <a:fillRect/>
          </a:stretch>
        </p:blipFill>
        <p:spPr bwMode="auto">
          <a:xfrm>
            <a:off x="5029200" y="1295400"/>
            <a:ext cx="3842018" cy="2286000"/>
          </a:xfrm>
          <a:prstGeom prst="rect">
            <a:avLst/>
          </a:prstGeom>
          <a:noFill/>
          <a:ln w="9525">
            <a:noFill/>
            <a:miter lim="800000"/>
            <a:headEnd/>
            <a:tailEnd/>
          </a:ln>
        </p:spPr>
      </p:pic>
      <p:sp>
        <p:nvSpPr>
          <p:cNvPr id="43" name="Rectangle 460"/>
          <p:cNvSpPr>
            <a:spLocks noChangeArrowheads="1"/>
          </p:cNvSpPr>
          <p:nvPr/>
        </p:nvSpPr>
        <p:spPr bwMode="auto">
          <a:xfrm rot="10800000" flipV="1">
            <a:off x="6172200" y="3631288"/>
            <a:ext cx="2743200" cy="153888"/>
          </a:xfrm>
          <a:prstGeom prst="rect">
            <a:avLst/>
          </a:prstGeom>
          <a:noFill/>
          <a:ln w="12700">
            <a:noFill/>
            <a:miter lim="800000"/>
            <a:headEnd/>
            <a:tailEnd/>
          </a:ln>
          <a:effectLst/>
        </p:spPr>
        <p:txBody>
          <a:bodyPr wrap="square">
            <a:spAutoFit/>
          </a:bodyPr>
          <a:lstStyle/>
          <a:p>
            <a:pPr algn="r"/>
            <a:r>
              <a:rPr lang="en-US" sz="400" b="1" i="1" smtClean="0">
                <a:solidFill>
                  <a:schemeClr val="bg2"/>
                </a:solidFill>
                <a:latin typeface="Arial" charset="0"/>
              </a:rPr>
              <a:t>How Fluorescent Lamps Work. http://home.howstuffworks.com/fluorescent-lamp4.htm</a:t>
            </a:r>
            <a:endParaRPr lang="en-US" sz="400" b="1" i="1">
              <a:solidFill>
                <a:schemeClr val="bg2"/>
              </a:solidFill>
              <a:latin typeface="Arial" charset="0"/>
            </a:endParaRPr>
          </a:p>
        </p:txBody>
      </p:sp>
      <p:sp>
        <p:nvSpPr>
          <p:cNvPr id="5" name="Text Box 447"/>
          <p:cNvSpPr txBox="1">
            <a:spLocks noChangeArrowheads="1"/>
          </p:cNvSpPr>
          <p:nvPr/>
        </p:nvSpPr>
        <p:spPr bwMode="auto">
          <a:xfrm>
            <a:off x="152400" y="4495800"/>
            <a:ext cx="8839200" cy="1718419"/>
          </a:xfrm>
          <a:prstGeom prst="rect">
            <a:avLst/>
          </a:prstGeom>
          <a:noFill/>
          <a:ln w="12700">
            <a:noFill/>
            <a:miter lim="800000"/>
            <a:headEnd/>
            <a:tailEnd/>
          </a:ln>
          <a:effectLst/>
        </p:spPr>
        <p:txBody>
          <a:bodyPr wrap="square">
            <a:spAutoFit/>
          </a:bodyPr>
          <a:lstStyle/>
          <a:p>
            <a:pPr>
              <a:spcAft>
                <a:spcPts val="0"/>
              </a:spcAft>
            </a:pPr>
            <a:r>
              <a:rPr lang="en-US" altLang="zh-TW" sz="1300" b="1" u="sng" smtClean="0">
                <a:solidFill>
                  <a:schemeClr val="bg2"/>
                </a:solidFill>
                <a:latin typeface="Calibri" pitchFamily="34" charset="0"/>
                <a:ea typeface="PMingLiU" pitchFamily="18" charset="-120"/>
              </a:rPr>
              <a:t>Acknowledgements (colleagues)</a:t>
            </a:r>
            <a:r>
              <a:rPr lang="en-US" altLang="zh-TW" sz="1300" b="1" smtClean="0">
                <a:solidFill>
                  <a:schemeClr val="bg2"/>
                </a:solidFill>
                <a:latin typeface="Calibri" pitchFamily="34" charset="0"/>
                <a:ea typeface="PMingLiU" pitchFamily="18" charset="-120"/>
              </a:rPr>
              <a:t>:</a:t>
            </a:r>
          </a:p>
          <a:p>
            <a:pPr>
              <a:spcAft>
                <a:spcPts val="0"/>
              </a:spcAft>
            </a:pPr>
            <a:r>
              <a:rPr lang="en-US" altLang="zh-TW" sz="1300" b="1" smtClean="0">
                <a:solidFill>
                  <a:schemeClr val="bg2"/>
                </a:solidFill>
                <a:latin typeface="Calibri" pitchFamily="34" charset="0"/>
                <a:ea typeface="PMingLiU" pitchFamily="18" charset="-120"/>
              </a:rPr>
              <a:t>Roland Haitz, Tom Brennan</a:t>
            </a:r>
          </a:p>
          <a:p>
            <a:pPr>
              <a:spcAft>
                <a:spcPts val="0"/>
              </a:spcAft>
            </a:pPr>
            <a:r>
              <a:rPr lang="en-US" altLang="zh-TW" sz="1300" b="1" smtClean="0">
                <a:solidFill>
                  <a:schemeClr val="bg2"/>
                </a:solidFill>
                <a:latin typeface="Calibri" pitchFamily="34" charset="0"/>
                <a:ea typeface="PMingLiU" pitchFamily="18" charset="-120"/>
              </a:rPr>
              <a:t>Jerry Simmons, Mike Coltrin, Mary Crawford, and Sandia’s Solid-State-Lighting Science Team (http://ssls.sandia.gov/)</a:t>
            </a:r>
          </a:p>
          <a:p>
            <a:pPr>
              <a:spcBef>
                <a:spcPts val="200"/>
              </a:spcBef>
              <a:spcAft>
                <a:spcPts val="0"/>
              </a:spcAft>
            </a:pPr>
            <a:r>
              <a:rPr lang="en-US" altLang="zh-TW" sz="1300" b="1" u="sng" smtClean="0">
                <a:solidFill>
                  <a:schemeClr val="bg2"/>
                </a:solidFill>
                <a:latin typeface="Calibri" pitchFamily="34" charset="0"/>
                <a:ea typeface="PMingLiU" pitchFamily="18" charset="-120"/>
              </a:rPr>
              <a:t>Acknowledgements (sponsors)</a:t>
            </a:r>
            <a:r>
              <a:rPr lang="en-US" altLang="zh-TW" sz="1300" b="1" smtClean="0">
                <a:solidFill>
                  <a:schemeClr val="bg2"/>
                </a:solidFill>
                <a:latin typeface="Calibri" pitchFamily="34" charset="0"/>
                <a:ea typeface="PMingLiU" pitchFamily="18" charset="-120"/>
              </a:rPr>
              <a:t>:</a:t>
            </a:r>
          </a:p>
          <a:p>
            <a:pPr>
              <a:spcAft>
                <a:spcPts val="0"/>
              </a:spcAft>
            </a:pPr>
            <a:r>
              <a:rPr lang="en-US" altLang="zh-TW" sz="1300" b="1" smtClean="0">
                <a:solidFill>
                  <a:schemeClr val="bg2"/>
                </a:solidFill>
                <a:latin typeface="Calibri" pitchFamily="34" charset="0"/>
                <a:ea typeface="PMingLiU" pitchFamily="18" charset="-120"/>
              </a:rPr>
              <a:t>Work at Sandia National Laboratories was supported by Sandia’s Solid-State-Lighting Science Energy Frontier Research Center, funded by the U.S. Department of Energy, Office of Basic Energy Sciences.  Sandia </a:t>
            </a:r>
            <a:r>
              <a:rPr lang="en-US" altLang="zh-TW" sz="1300" b="1">
                <a:solidFill>
                  <a:schemeClr val="bg2"/>
                </a:solidFill>
                <a:latin typeface="Calibri" pitchFamily="34" charset="0"/>
                <a:ea typeface="PMingLiU" pitchFamily="18" charset="-120"/>
              </a:rPr>
              <a:t>is a multiprogram laboratory operated by Sandia Corporation, a Lockheed Martin Company, for the </a:t>
            </a:r>
            <a:r>
              <a:rPr lang="en-US" altLang="zh-TW" sz="1300" b="1" smtClean="0">
                <a:solidFill>
                  <a:schemeClr val="bg2"/>
                </a:solidFill>
                <a:latin typeface="Calibri" pitchFamily="34" charset="0"/>
                <a:ea typeface="PMingLiU" pitchFamily="18" charset="-120"/>
              </a:rPr>
              <a:t>U.S. Department </a:t>
            </a:r>
            <a:r>
              <a:rPr lang="en-US" altLang="zh-TW" sz="1300" b="1">
                <a:solidFill>
                  <a:schemeClr val="bg2"/>
                </a:solidFill>
                <a:latin typeface="Calibri" pitchFamily="34" charset="0"/>
                <a:ea typeface="PMingLiU" pitchFamily="18" charset="-120"/>
              </a:rPr>
              <a:t>of Energy’s National Security Administration under Contract DE-AC04-94AL85000.</a:t>
            </a:r>
            <a:endParaRPr lang="en-US" sz="1300" b="1" baseline="-2500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SL Website 4">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SSL Website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SL Website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SL Website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SL Website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SL Website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SL Website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SL Website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SL Website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C:\Jeff SSL\Website\SSL Website 4.ppt</Template>
  <TotalTime>28175</TotalTime>
  <Words>7477</Words>
  <Application>Microsoft Office PowerPoint</Application>
  <PresentationFormat>On-screen Show (4:3)</PresentationFormat>
  <Paragraphs>260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SSL Website 4</vt:lpstr>
      <vt:lpstr>The Next Semiconductor Revolution: This Time It’s Lighting!</vt:lpstr>
      <vt:lpstr>Semiconductor Light-Emitting Diode (LED)</vt:lpstr>
      <vt:lpstr>200 Years of Lighting Technology</vt:lpstr>
      <vt:lpstr>Light-Emitting Diodes and Applications for Colored Light</vt:lpstr>
      <vt:lpstr>Light from the Sun and Moon: Trilobites, Birds, Mammals, Primates, Humans</vt:lpstr>
      <vt:lpstr>Making White Light from Colored Light</vt:lpstr>
      <vt:lpstr>Solid-State Lighting and Applications for White Light</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32pt</dc:title>
  <cp:lastModifiedBy>jytsao</cp:lastModifiedBy>
  <cp:revision>2022</cp:revision>
  <dcterms:modified xsi:type="dcterms:W3CDTF">2010-03-31T18:38:20Z</dcterms:modified>
</cp:coreProperties>
</file>