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0"/>
  </p:notesMasterIdLst>
  <p:handoutMasterIdLst>
    <p:handoutMasterId r:id="rId11"/>
  </p:handoutMasterIdLst>
  <p:sldIdLst>
    <p:sldId id="602" r:id="rId2"/>
    <p:sldId id="564" r:id="rId3"/>
    <p:sldId id="565" r:id="rId4"/>
    <p:sldId id="603" r:id="rId5"/>
    <p:sldId id="605" r:id="rId6"/>
    <p:sldId id="608" r:id="rId7"/>
    <p:sldId id="600" r:id="rId8"/>
    <p:sldId id="609" r:id="rId9"/>
  </p:sldIdLst>
  <p:sldSz cx="9144000" cy="6858000" type="screen4x3"/>
  <p:notesSz cx="6858000" cy="9080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CC9900"/>
    <a:srgbClr val="FFCC00"/>
    <a:srgbClr val="009900"/>
    <a:srgbClr val="0000FF"/>
    <a:srgbClr val="4AC2FE"/>
    <a:srgbClr val="FF0000"/>
    <a:srgbClr val="5F5F5F"/>
    <a:srgbClr val="333333"/>
    <a:srgbClr val="4D4D4D"/>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545" autoAdjust="0"/>
    <p:restoredTop sz="37714" autoAdjust="0"/>
  </p:normalViewPr>
  <p:slideViewPr>
    <p:cSldViewPr>
      <p:cViewPr varScale="1">
        <p:scale>
          <a:sx n="126" d="100"/>
          <a:sy n="126" d="100"/>
        </p:scale>
        <p:origin x="-5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5" d="100"/>
          <a:sy n="95" d="100"/>
        </p:scale>
        <p:origin x="-2106" y="-114"/>
      </p:cViewPr>
      <p:guideLst>
        <p:guide orient="horz" pos="286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52400" y="3603625"/>
            <a:ext cx="6553200" cy="5280025"/>
          </a:xfrm>
          <a:prstGeom prst="rect">
            <a:avLst/>
          </a:prstGeom>
          <a:noFill/>
          <a:ln w="12700">
            <a:noFill/>
            <a:miter lim="800000"/>
            <a:headEnd/>
            <a:tailEnd/>
          </a:ln>
          <a:effectLst/>
        </p:spPr>
        <p:txBody>
          <a:bodyPr vert="horz" wrap="square" lIns="90092" tIns="45836" rIns="90092" bIns="4583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Grp="1" noRot="1" noChangeAspect="1" noChangeArrowheads="1" noTextEdit="1"/>
          </p:cNvSpPr>
          <p:nvPr>
            <p:ph type="sldImg" idx="2"/>
          </p:nvPr>
        </p:nvSpPr>
        <p:spPr bwMode="auto">
          <a:xfrm>
            <a:off x="1168400" y="144463"/>
            <a:ext cx="4522788" cy="3392487"/>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marL="112713" indent="-112713"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1pPr>
    <a:lvl2pPr marL="346075" indent="-115888"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2pPr>
    <a:lvl3pPr marL="1057275" indent="-152400"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3pPr>
    <a:lvl4pPr marL="1509713" indent="-152400"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4pPr>
    <a:lvl5pPr marL="1962150" indent="-152400" algn="l" defTabSz="904875" rtl="0" eaLnBrk="0" fontAlgn="base" hangingPunct="0">
      <a:spcBef>
        <a:spcPct val="10000"/>
      </a:spcBef>
      <a:spcAft>
        <a:spcPct val="0"/>
      </a:spcAft>
      <a:buChar char="•"/>
      <a:defRPr sz="800" kern="1200">
        <a:solidFill>
          <a:schemeClr val="tx1"/>
        </a:solidFill>
        <a:latin typeface="Garamond"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 Good afternoon</a:t>
            </a:r>
            <a:r>
              <a:rPr lang="en-US" smtClean="0"/>
              <a:t>.  Thank-you, Fred, for the kind introduction and also for your</a:t>
            </a:r>
            <a:r>
              <a:rPr lang="en-US" baseline="0" smtClean="0"/>
              <a:t> invitation to speak here today.  </a:t>
            </a:r>
            <a:r>
              <a:rPr lang="en-US" smtClean="0"/>
              <a:t>It’s an honor to be here,</a:t>
            </a:r>
            <a:r>
              <a:rPr lang="en-US" baseline="0" smtClean="0"/>
              <a:t> and it’s a special honor to be the speaker that follows Shuji Nakamura</a:t>
            </a:r>
            <a:r>
              <a:rPr lang="en-US" smtClean="0"/>
              <a:t>.  Shuji has been responsible for so many tremendous contributions to solid-state lighting and other areas that, again, it’s really just a special honor</a:t>
            </a:r>
            <a:r>
              <a:rPr lang="en-US" baseline="0" smtClean="0"/>
              <a:t>.</a:t>
            </a:r>
            <a:endParaRPr lang="en-US" smtClean="0"/>
          </a:p>
          <a:p>
            <a:r>
              <a:rPr lang="en-US" smtClean="0"/>
              <a:t>THE </a:t>
            </a:r>
            <a:r>
              <a:rPr lang="en-US" dirty="0" smtClean="0"/>
              <a:t>DREAM OF SSL</a:t>
            </a:r>
            <a:r>
              <a:rPr lang="en-US" smtClean="0"/>
              <a:t>.  </a:t>
            </a:r>
            <a:r>
              <a:rPr lang="en-US" baseline="0" smtClean="0"/>
              <a:t>Now, it wasn’t too long ago that the </a:t>
            </a:r>
            <a:r>
              <a:rPr lang="en-US" baseline="0" dirty="0" smtClean="0"/>
              <a:t>idea that solid-state lighting would someday compete with incandescent or fluorescent lamps in more than just niche applications was just a dream.  Today, however</a:t>
            </a:r>
            <a:r>
              <a:rPr lang="en-US" baseline="0" smtClean="0"/>
              <a:t>, we </a:t>
            </a:r>
            <a:r>
              <a:rPr lang="en-US" baseline="0" dirty="0" smtClean="0"/>
              <a:t>are truly on the verge of a </a:t>
            </a:r>
            <a:r>
              <a:rPr lang="en-US" baseline="0" smtClean="0"/>
              <a:t>massive transition in which virtually every </a:t>
            </a:r>
            <a:r>
              <a:rPr lang="en-US" baseline="0" dirty="0" smtClean="0"/>
              <a:t>lamp on earth, from the smallest indicator lamp to the largest stadium-sized flood-lamp, will someday be a solid-state lamp.</a:t>
            </a:r>
          </a:p>
          <a:p>
            <a:r>
              <a:rPr lang="en-US" dirty="0" smtClean="0"/>
              <a:t>OUTLINE</a:t>
            </a:r>
            <a:r>
              <a:rPr lang="en-US" smtClean="0"/>
              <a:t>.  So what </a:t>
            </a:r>
            <a:r>
              <a:rPr lang="en-US" dirty="0" smtClean="0"/>
              <a:t>I’d like to do today is give </a:t>
            </a:r>
            <a:r>
              <a:rPr lang="en-US" smtClean="0"/>
              <a:t>you an overview of this new technology of solid-state</a:t>
            </a:r>
            <a:r>
              <a:rPr lang="en-US" baseline="0" smtClean="0"/>
              <a:t> lighting</a:t>
            </a:r>
            <a:r>
              <a:rPr lang="en-US" smtClean="0"/>
              <a:t>.  </a:t>
            </a:r>
            <a:r>
              <a:rPr lang="en-US" baseline="0" dirty="0" smtClean="0"/>
              <a:t>Before I do that, though, I’d like to spend some time putting solid-state lighting in a larger context, and talk about lighting in general</a:t>
            </a:r>
            <a:r>
              <a:rPr lang="en-US" baseline="0" smtClean="0"/>
              <a:t>. And, throughout, I’ll try to blend various perspectives from science, technology and economics.</a:t>
            </a:r>
          </a:p>
          <a:p>
            <a:pPr marL="112713" marR="0" indent="-112713" algn="l" defTabSz="904875" rtl="0" eaLnBrk="0" fontAlgn="base" latinLnBrk="0" hangingPunct="0">
              <a:lnSpc>
                <a:spcPct val="100000"/>
              </a:lnSpc>
              <a:spcBef>
                <a:spcPct val="10000"/>
              </a:spcBef>
              <a:spcAft>
                <a:spcPct val="0"/>
              </a:spcAft>
              <a:buClrTx/>
              <a:buSzTx/>
              <a:buFontTx/>
              <a:buChar char="•"/>
              <a:tabLst/>
              <a:defRPr/>
            </a:pPr>
            <a:r>
              <a:rPr lang="en-US" baseline="0" smtClean="0"/>
              <a:t>IMPORTANCE OF LIGHT. </a:t>
            </a:r>
            <a:r>
              <a:rPr lang="en-US" smtClean="0"/>
              <a:t>Let’s start with light in general.  Here I show a composite photo taken from space depicting night coming to Europe and Africa.</a:t>
            </a:r>
            <a:r>
              <a:rPr lang="en-US" baseline="0" smtClean="0"/>
              <a:t>  </a:t>
            </a:r>
            <a:r>
              <a:rPr lang="en-US" smtClean="0"/>
              <a:t>I show this photo simply to illustrate how important light, especially artificial light, is to human society.</a:t>
            </a:r>
            <a:r>
              <a:rPr lang="en-US" baseline="0" smtClean="0"/>
              <a:t>  As soon as the sun sets and the natural light from the sun goes away, artificial lights go on.  In fact even this photo under-represents the importance of artificial light. We probably consume at least as much artificial lighting during the day as we do during the night, because so many of us spend so many of our waking hours indoors, where we can be more productive sheltered from the environment.</a:t>
            </a: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Rot="1" noChangeAspect="1" noChangeArrowheads="1" noTextEdit="1"/>
          </p:cNvSpPr>
          <p:nvPr>
            <p:ph type="sldImg"/>
          </p:nvPr>
        </p:nvSpPr>
        <p:spPr>
          <a:xfrm>
            <a:off x="1173163" y="217488"/>
            <a:ext cx="4521200" cy="3390900"/>
          </a:xfrm>
          <a:ln/>
        </p:spPr>
      </p:sp>
      <p:sp>
        <p:nvSpPr>
          <p:cNvPr id="736259" name="Rectangle 3"/>
          <p:cNvSpPr>
            <a:spLocks noGrp="1" noChangeArrowheads="1"/>
          </p:cNvSpPr>
          <p:nvPr>
            <p:ph type="body" idx="1"/>
          </p:nvPr>
        </p:nvSpPr>
        <p:spPr>
          <a:xfrm>
            <a:off x="152400" y="3754438"/>
            <a:ext cx="6553200" cy="5127625"/>
          </a:xfrm>
        </p:spPr>
        <p:txBody>
          <a:bodyPr/>
          <a:lstStyle/>
          <a:p>
            <a:r>
              <a:rPr lang="en-US" smtClean="0"/>
              <a:t>LIGHTING TECHNOLOGY.  Because light, especially artificial light, is so important to us</a:t>
            </a:r>
            <a:r>
              <a:rPr lang="en-US" baseline="0" smtClean="0"/>
              <a:t>, </a:t>
            </a:r>
            <a:r>
              <a:rPr lang="en-US" smtClean="0"/>
              <a:t>we have invested </a:t>
            </a:r>
            <a:r>
              <a:rPr lang="en-US" dirty="0" smtClean="0"/>
              <a:t>tremendous amounts of ingenuity</a:t>
            </a:r>
            <a:r>
              <a:rPr lang="en-US" baseline="0" dirty="0" smtClean="0"/>
              <a:t> and hard work to </a:t>
            </a:r>
            <a:r>
              <a:rPr lang="en-US" baseline="0" smtClean="0"/>
              <a:t>improve the technology for producing it.  </a:t>
            </a:r>
            <a:r>
              <a:rPr lang="en-US" baseline="0" dirty="0" smtClean="0"/>
              <a:t>To illustrate this, here in the left figure of this viewgraph I </a:t>
            </a:r>
            <a:r>
              <a:rPr lang="en-US" dirty="0" smtClean="0"/>
              <a:t>plot </a:t>
            </a:r>
            <a:r>
              <a:rPr lang="en-US"/>
              <a:t>a </a:t>
            </a:r>
            <a:r>
              <a:rPr lang="en-US" smtClean="0"/>
              <a:t>three-hundred year history </a:t>
            </a:r>
            <a:r>
              <a:rPr lang="en-US" dirty="0"/>
              <a:t>of the </a:t>
            </a:r>
            <a:r>
              <a:rPr lang="en-US" dirty="0" smtClean="0"/>
              <a:t>efficiency </a:t>
            </a:r>
            <a:r>
              <a:rPr lang="en-US" smtClean="0"/>
              <a:t>of artificial lighting.  </a:t>
            </a:r>
            <a:r>
              <a:rPr lang="en-US" dirty="0"/>
              <a:t>The left axis of the plot is </a:t>
            </a:r>
            <a:r>
              <a:rPr lang="en-US"/>
              <a:t>luminous </a:t>
            </a:r>
            <a:r>
              <a:rPr lang="en-US" smtClean="0"/>
              <a:t>efficacy, “eta,”</a:t>
            </a:r>
            <a:r>
              <a:rPr lang="en-US" baseline="0" smtClean="0"/>
              <a:t> in lm/W, which is </a:t>
            </a:r>
            <a:r>
              <a:rPr lang="en-US" smtClean="0"/>
              <a:t>basically </a:t>
            </a:r>
            <a:r>
              <a:rPr lang="en-US" dirty="0"/>
              <a:t>a measure of the efficiency with which power (Watts) is converted into light (lumens) visible to the human eye.  The bottom axis of the plot is the cost of the energy, in units of $/MWh, that is being converted into light.  The data points correspond to various nations or groups of nations at various states of technological development over the past three centuries</a:t>
            </a:r>
            <a:r>
              <a:rPr lang="en-US" dirty="0" smtClean="0"/>
              <a:t>.  There’s the UK in 1700, the undeveloped world not on grid electricity in 1999, and various countries in the developed world on grid electricity </a:t>
            </a:r>
            <a:r>
              <a:rPr lang="en-US" smtClean="0"/>
              <a:t>in the modern world.</a:t>
            </a:r>
            <a:endParaRPr lang="en-US" dirty="0"/>
          </a:p>
          <a:p>
            <a:pPr lvl="1"/>
            <a:r>
              <a:rPr lang="en-US" dirty="0"/>
              <a:t>Now, the </a:t>
            </a:r>
            <a:r>
              <a:rPr lang="en-US" dirty="0" smtClean="0"/>
              <a:t>cost </a:t>
            </a:r>
            <a:r>
              <a:rPr lang="en-US" dirty="0"/>
              <a:t>of light, in units of $/Mlmh, is </a:t>
            </a:r>
            <a:r>
              <a:rPr lang="en-US" dirty="0" smtClean="0"/>
              <a:t>approximately the </a:t>
            </a:r>
            <a:r>
              <a:rPr lang="en-US" dirty="0"/>
              <a:t>cost of energy divided by luminous efficacy, and so decreases from the lower right to the upper left of this plot: lower cost of energy and higher luminous efficacy mean lower cost of light.  To see that, I’ve drawn as these dashed grey lines contours of constant cost of light, spanning a range from 100,000 $/Mlmh to 1 $/Mlmh.  From 1700 until now, </a:t>
            </a:r>
            <a:r>
              <a:rPr lang="en-US"/>
              <a:t>the </a:t>
            </a:r>
            <a:r>
              <a:rPr lang="en-US" smtClean="0"/>
              <a:t>cost </a:t>
            </a:r>
            <a:r>
              <a:rPr lang="en-US" dirty="0"/>
              <a:t>of light has decreased by an amazing 4.3 orders of magnitude.  Of that, 1.5 orders of magnitude has been due to a decrease in the cost of energy.  But a much larger 2.8 orders of magnitude has been due to an increase in luminous efficacy, from less than a tenth of a lumen per Watt to nearly 100 lumens per Watt!</a:t>
            </a:r>
          </a:p>
          <a:p>
            <a:pPr lvl="1"/>
            <a:r>
              <a:rPr lang="en-US" dirty="0"/>
              <a:t>Luminous efficacy, of course, is a measure of </a:t>
            </a:r>
            <a:r>
              <a:rPr lang="en-US" dirty="0" smtClean="0"/>
              <a:t>technological progress</a:t>
            </a:r>
            <a:r>
              <a:rPr lang="en-US" dirty="0"/>
              <a:t>, so this plot just quantifies what we all intuitively know: that lighting technology has made enormous historical progress: from candles, to gas and </a:t>
            </a:r>
            <a:r>
              <a:rPr lang="en-US" dirty="0" smtClean="0"/>
              <a:t>kerosene lamps, </a:t>
            </a:r>
            <a:r>
              <a:rPr lang="en-US" dirty="0"/>
              <a:t>and finally to </a:t>
            </a:r>
            <a:r>
              <a:rPr lang="en-US" dirty="0" smtClean="0"/>
              <a:t>modern incandescent</a:t>
            </a:r>
            <a:r>
              <a:rPr lang="en-US" dirty="0"/>
              <a:t>, fluorescent and high-intensity-discharge electric lighting.</a:t>
            </a:r>
          </a:p>
          <a:p>
            <a:r>
              <a:rPr lang="en-US" dirty="0" smtClean="0"/>
              <a:t>CONSUMPTION OF LIGHT.  One of the most important consequences of this progress is illustrated </a:t>
            </a:r>
            <a:r>
              <a:rPr lang="en-US" dirty="0"/>
              <a:t>on the right side of this </a:t>
            </a:r>
            <a:r>
              <a:rPr lang="en-US" dirty="0" smtClean="0"/>
              <a:t>viewgraph:  </a:t>
            </a:r>
            <a:r>
              <a:rPr lang="en-US" smtClean="0"/>
              <a:t>as cost </a:t>
            </a:r>
            <a:r>
              <a:rPr lang="en-US" dirty="0"/>
              <a:t>of light decreased, </a:t>
            </a:r>
            <a:r>
              <a:rPr lang="en-US"/>
              <a:t>we </a:t>
            </a:r>
            <a:r>
              <a:rPr lang="en-US" smtClean="0"/>
              <a:t>consumed </a:t>
            </a:r>
            <a:r>
              <a:rPr lang="en-US" dirty="0"/>
              <a:t>more and more of it.  Here I plot a history of the past three centuries of the consumption of light.  The left axis of this plot is per capita consumption of light, </a:t>
            </a:r>
            <a:r>
              <a:rPr lang="el-GR" dirty="0"/>
              <a:t>φ</a:t>
            </a:r>
            <a:r>
              <a:rPr lang="en-US" dirty="0"/>
              <a:t>, in units of Mlmh per person year.  The bottom axis is a fixed constant, </a:t>
            </a:r>
            <a:r>
              <a:rPr lang="el-GR" dirty="0"/>
              <a:t>β</a:t>
            </a:r>
            <a:r>
              <a:rPr lang="en-US" dirty="0"/>
              <a:t>, times the ratio between per </a:t>
            </a:r>
            <a:r>
              <a:rPr lang="en-US"/>
              <a:t>capita </a:t>
            </a:r>
            <a:r>
              <a:rPr lang="en-US" smtClean="0"/>
              <a:t>gross domestic product, gdp, </a:t>
            </a:r>
            <a:r>
              <a:rPr lang="en-US" dirty="0"/>
              <a:t>and cost of light.  Since per capita gdp has the units $/(per-yr), and cost of light has the units $/Mlmh, this ratio has the units Mlmh/(per-year), the same as the units of the vertical axis.  And when the fixed constant, </a:t>
            </a:r>
            <a:r>
              <a:rPr lang="el-GR" dirty="0"/>
              <a:t>β</a:t>
            </a:r>
            <a:r>
              <a:rPr lang="en-US" dirty="0"/>
              <a:t>, is 0.0072, you can see that the empirical data fall very closely along a line of slope unity.  This has two implications.</a:t>
            </a:r>
          </a:p>
          <a:p>
            <a:pPr lvl="1"/>
            <a:r>
              <a:rPr lang="en-US" dirty="0"/>
              <a:t>The first implication is that, over the past few centuries, and even now, the world spends about 0.72% of its gdp on light.  This was the case in the UK </a:t>
            </a:r>
            <a:r>
              <a:rPr lang="en-US"/>
              <a:t>in </a:t>
            </a:r>
            <a:r>
              <a:rPr lang="en-US" smtClean="0"/>
              <a:t>1700, </a:t>
            </a:r>
            <a:r>
              <a:rPr lang="en-US" dirty="0"/>
              <a:t>it is the case in the undeveloped world in modern times not on </a:t>
            </a:r>
            <a:r>
              <a:rPr lang="en-US"/>
              <a:t>grid </a:t>
            </a:r>
            <a:r>
              <a:rPr lang="en-US" smtClean="0"/>
              <a:t>electricity in 1999, </a:t>
            </a:r>
            <a:r>
              <a:rPr lang="en-US" dirty="0"/>
              <a:t>and is the case for the developed world in modern times using the most advanced </a:t>
            </a:r>
            <a:r>
              <a:rPr lang="en-US"/>
              <a:t>lighting </a:t>
            </a:r>
            <a:r>
              <a:rPr lang="en-US" smtClean="0"/>
              <a:t>technologies.  </a:t>
            </a:r>
            <a:r>
              <a:rPr lang="en-US" dirty="0"/>
              <a:t>On a 2005 world </a:t>
            </a:r>
            <a:r>
              <a:rPr lang="en-US" dirty="0" smtClean="0"/>
              <a:t>GDP of </a:t>
            </a:r>
            <a:r>
              <a:rPr lang="en-US" dirty="0"/>
              <a:t>60 T$, this is roughly 440 B$, a </a:t>
            </a:r>
            <a:r>
              <a:rPr lang="en-US"/>
              <a:t>huge </a:t>
            </a:r>
            <a:r>
              <a:rPr lang="en-US" smtClean="0"/>
              <a:t>expenditure.  </a:t>
            </a:r>
            <a:r>
              <a:rPr lang="en-US" dirty="0"/>
              <a:t>Moreover, because of the energy intensity of lighting, this 0.72% of </a:t>
            </a:r>
            <a:r>
              <a:rPr lang="en-US" dirty="0" smtClean="0"/>
              <a:t>GDP translates </a:t>
            </a:r>
            <a:r>
              <a:rPr lang="en-US" dirty="0"/>
              <a:t>into a much larger percentage, 6.5%, of world primary energy consumption.  On a 2005 world primary energy consumption of 16 TW, this is roughly 1 TW!</a:t>
            </a:r>
          </a:p>
          <a:p>
            <a:pPr lvl="1"/>
            <a:r>
              <a:rPr lang="en-US" dirty="0"/>
              <a:t>The second implication is that the income and price elasticity of the consumption of light is </a:t>
            </a:r>
            <a:r>
              <a:rPr lang="en-US" dirty="0" smtClean="0"/>
              <a:t>roughly unity</a:t>
            </a:r>
            <a:r>
              <a:rPr lang="en-US" dirty="0"/>
              <a:t>.  In other words, as per capita gdp has increased and cost of light has decreased, per capita consumption of light has increased, linearly.  In fact, over three centuries, it’s increased by an astonishing 5.4 orders of magnitude, to the point where, in the U.S. in 2001, </a:t>
            </a:r>
            <a:r>
              <a:rPr lang="en-US"/>
              <a:t>with </a:t>
            </a:r>
            <a:r>
              <a:rPr lang="en-US" smtClean="0"/>
              <a:t>among the </a:t>
            </a:r>
            <a:r>
              <a:rPr lang="en-US" dirty="0"/>
              <a:t>highest per capita gdp in the </a:t>
            </a:r>
            <a:r>
              <a:rPr lang="en-US" dirty="0" smtClean="0"/>
              <a:t>world </a:t>
            </a:r>
            <a:r>
              <a:rPr lang="en-US" dirty="0"/>
              <a:t>and among the lowest costs of energy, we consumed about 136 Mlmh/(per-yr).  To put that in perspective, that’s the equivalent of the average person in the U.S. being surrounded during his or her waking hours by 17 100W light </a:t>
            </a:r>
            <a:r>
              <a:rPr lang="en-US"/>
              <a:t>bulbs</a:t>
            </a:r>
            <a:r>
              <a:rPr lang="en-US" smtClean="0"/>
              <a:t>!</a:t>
            </a:r>
          </a:p>
          <a:p>
            <a:r>
              <a:rPr lang="en-US" smtClean="0"/>
              <a:t>IMPORTANCE OF LIGHTING AND SOLID-STATE LIGHTING.  Th</a:t>
            </a:r>
            <a:r>
              <a:rPr lang="en-US" baseline="0" smtClean="0"/>
              <a:t>e message I want to leave you with here is that lighting is very important to us, it makes us productive, we consume tons of it, so the efficiency with which we produce it is very important.  </a:t>
            </a:r>
            <a:r>
              <a:rPr lang="en-US" smtClean="0"/>
              <a:t>With that, let me turn now to solid-state lighting, poised to increase the efficiency of lighting by another perhaps half to three-quarters of an order-of-magnitude or so</a:t>
            </a:r>
            <a:r>
              <a:rPr lang="en-US" baseline="0" smtClean="0"/>
              <a:t>.  This is a big increase, but we should probably be a bit modest about it.  It will not be the most important advance in lighting technology of the past few centuries.  That distinction belongs to incandescent lamps, which increased lighting efficiency by more than an order of magnitude.  Still, half to three-quarters of an order-of-magnitude is nothing to sneeze at, and there is plenty of room for excitement – perhaps even approaching this 100%-efficiency line. So let’s turn now to </a:t>
            </a:r>
            <a:r>
              <a:rPr lang="en-US" smtClean="0"/>
              <a:t>solid-state lighting, and let’s start by asking: what do we mean by this line at 100% efficiency?</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Rot="1" noChangeAspect="1" noChangeArrowheads="1" noTextEdit="1"/>
          </p:cNvSpPr>
          <p:nvPr>
            <p:ph type="sldImg"/>
          </p:nvPr>
        </p:nvSpPr>
        <p:spPr>
          <a:ln/>
        </p:spPr>
      </p:sp>
      <p:sp>
        <p:nvSpPr>
          <p:cNvPr id="18435" name="Rectangle 7"/>
          <p:cNvSpPr>
            <a:spLocks noGrp="1" noChangeArrowheads="1"/>
          </p:cNvSpPr>
          <p:nvPr>
            <p:ph type="body" idx="1"/>
          </p:nvPr>
        </p:nvSpPr>
        <p:spPr>
          <a:noFill/>
          <a:ln w="9525"/>
        </p:spPr>
        <p:txBody>
          <a:bodyPr/>
          <a:lstStyle/>
          <a:p>
            <a:r>
              <a:rPr lang="en-US" dirty="0" smtClean="0"/>
              <a:t>100% EFFICIENCY</a:t>
            </a:r>
            <a:r>
              <a:rPr lang="en-US" smtClean="0"/>
              <a:t>.</a:t>
            </a:r>
            <a:r>
              <a:rPr lang="en-US" baseline="0" smtClean="0"/>
              <a:t> </a:t>
            </a:r>
            <a:r>
              <a:rPr lang="en-US" smtClean="0"/>
              <a:t>That is to say, </a:t>
            </a:r>
            <a:r>
              <a:rPr lang="en-US" dirty="0" smtClean="0"/>
              <a:t>from what we know about the human visual system and the colors of the objects in the world around us, what is the best that solid-state lighting could do?  Now, this question has been asked several times over the past decade.  Here I show </a:t>
            </a:r>
            <a:r>
              <a:rPr lang="en-US" smtClean="0"/>
              <a:t>some relatively recent results </a:t>
            </a:r>
            <a:r>
              <a:rPr lang="en-US" dirty="0" smtClean="0"/>
              <a:t>based on a simulator developed by Yoshi Ohno at NIST.  This simulator optimizes the wavelengths and relative powers of four RYGB colors (that together create white) so as to maximize </a:t>
            </a:r>
            <a:r>
              <a:rPr lang="en-US" smtClean="0"/>
              <a:t>luminous efficacy for a given color temperature and</a:t>
            </a:r>
            <a:r>
              <a:rPr lang="en-US" baseline="0" smtClean="0"/>
              <a:t> a given color rendering index – basically ability of that light source to faithfully render colors of typical objects in the real world</a:t>
            </a:r>
            <a:r>
              <a:rPr lang="en-US" smtClean="0"/>
              <a:t>.</a:t>
            </a:r>
            <a:endParaRPr lang="en-US" dirty="0" smtClean="0"/>
          </a:p>
          <a:p>
            <a:r>
              <a:rPr lang="en-US" dirty="0" smtClean="0"/>
              <a:t>WHY</a:t>
            </a:r>
            <a:r>
              <a:rPr lang="en-US" baseline="0" dirty="0" smtClean="0"/>
              <a:t> FOUR?  </a:t>
            </a:r>
            <a:r>
              <a:rPr lang="en-US" dirty="0" smtClean="0"/>
              <a:t>Why four colors?  It’s because most objects in the world around us have relatively broad reflectance spectra, so to distinguish between them we actually don’t need very many wavelengths.  Five is overkill.  Three is enough for many situations, but four turns out to be safe.</a:t>
            </a:r>
          </a:p>
          <a:p>
            <a:r>
              <a:rPr lang="en-US" dirty="0" smtClean="0"/>
              <a:t>INVERSE RELATIONSHIP BETWEEN LM/W VS CRI</a:t>
            </a:r>
            <a:r>
              <a:rPr lang="en-US" smtClean="0"/>
              <a:t>.  So we use four colors, and if you work through the simulations, what you find is that there </a:t>
            </a:r>
            <a:r>
              <a:rPr lang="en-US" dirty="0" smtClean="0"/>
              <a:t>is an inverse relationship between luminous efficacy </a:t>
            </a:r>
            <a:r>
              <a:rPr lang="en-US" smtClean="0"/>
              <a:t>and color rendering index. </a:t>
            </a:r>
            <a:r>
              <a:rPr lang="en-US" dirty="0" smtClean="0"/>
              <a:t>Luminous efficacy is highest at low color rendering index, and lowest at high color rendering index.  The reason is that these two metrics are in competition with each other.</a:t>
            </a:r>
          </a:p>
          <a:p>
            <a:pPr lvl="1"/>
            <a:r>
              <a:rPr lang="en-US" dirty="0" smtClean="0"/>
              <a:t>On the one hand, the human eye response peaks at 555 nm, with a FWHM of about 100 nm, so maximizing luminous efficacy means concentrating as much optical power near 555 nm as possible.</a:t>
            </a:r>
          </a:p>
          <a:p>
            <a:pPr lvl="1"/>
            <a:r>
              <a:rPr lang="en-US" dirty="0" smtClean="0"/>
              <a:t>On the other hand, objects in the world around us span a range of colors, so maximizing the rendering of those colors means </a:t>
            </a:r>
            <a:r>
              <a:rPr lang="en-US" smtClean="0"/>
              <a:t>diffusing optical </a:t>
            </a:r>
            <a:r>
              <a:rPr lang="en-US" dirty="0" smtClean="0"/>
              <a:t>power away from 555 nm.  To illustrate this, here I’ve drawn reflectance spectra of the 8 so-called Munsell samples used to calculate the standard color rendering index, Ra.  You can see that the wavelengths over which their reflectances vary span a broader, 200-nm-or-so range from 450 nm to 650 nm.</a:t>
            </a:r>
          </a:p>
          <a:p>
            <a:pPr lvl="1"/>
            <a:r>
              <a:rPr lang="en-US" dirty="0" smtClean="0"/>
              <a:t>So the result is that as CRI increases, the center wavelengths of the optimal</a:t>
            </a:r>
            <a:r>
              <a:rPr lang="en-US" baseline="0" dirty="0" smtClean="0"/>
              <a:t> </a:t>
            </a:r>
            <a:r>
              <a:rPr lang="en-US" dirty="0" smtClean="0"/>
              <a:t>RYGB sources become more widely spaced away from </a:t>
            </a:r>
            <a:r>
              <a:rPr lang="en-US" smtClean="0"/>
              <a:t>555 nm </a:t>
            </a:r>
            <a:r>
              <a:rPr lang="en-US" dirty="0" smtClean="0"/>
              <a:t>and, as a consequence, luminous efficacy decreases.</a:t>
            </a:r>
          </a:p>
          <a:p>
            <a:r>
              <a:rPr lang="en-US" dirty="0" smtClean="0"/>
              <a:t>PERFORMANCE FRONTIER.  Now, CRI’s of 70 are common for many SSL white light sources, </a:t>
            </a:r>
            <a:r>
              <a:rPr lang="en-US" smtClean="0"/>
              <a:t>like flashlights, </a:t>
            </a:r>
            <a:r>
              <a:rPr lang="en-US" dirty="0" smtClean="0"/>
              <a:t>but they aren’t really good enough for general illumination.  CRI’s of 80 to 85 are considered good enough for many general illumination applications, and a CRI of 85 is considered good enough for all but the most demanding of general illumination applications.  So, to be on the conservative side, here I’ve drawn a dotted line at a magic CRI of 85.  At this CRI it is possible to achieve a luminous efficacy of 400 lm/W</a:t>
            </a:r>
            <a:r>
              <a:rPr lang="en-US" smtClean="0"/>
              <a:t>.  So this </a:t>
            </a:r>
            <a:r>
              <a:rPr lang="en-US" dirty="0" smtClean="0"/>
              <a:t>is </a:t>
            </a:r>
            <a:r>
              <a:rPr lang="en-US" smtClean="0"/>
              <a:t>what one might consider </a:t>
            </a:r>
            <a:r>
              <a:rPr lang="en-US" dirty="0" smtClean="0"/>
              <a:t>to be the performance frontier of SSL.  This frontier consists of four RYGB LEDs at the wavelengths 459, 535, 573 and 614 nm, with power fractions of 0.18, 0.24, 0.23 </a:t>
            </a:r>
            <a:r>
              <a:rPr lang="en-US" smtClean="0"/>
              <a:t>and 0.37.</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r>
              <a:rPr lang="en-US" dirty="0" smtClean="0"/>
              <a:t>100%-EFFICIENCY</a:t>
            </a:r>
            <a:r>
              <a:rPr lang="en-US" baseline="0" dirty="0" smtClean="0"/>
              <a:t>.  </a:t>
            </a:r>
            <a:r>
              <a:rPr lang="en-US" dirty="0" smtClean="0"/>
              <a:t>Now, how do</a:t>
            </a:r>
            <a:r>
              <a:rPr lang="en-US" baseline="0" dirty="0" smtClean="0"/>
              <a:t> current </a:t>
            </a:r>
            <a:r>
              <a:rPr lang="en-US" baseline="0" smtClean="0"/>
              <a:t>lighting technologies compare </a:t>
            </a:r>
            <a:r>
              <a:rPr lang="en-US" baseline="0" dirty="0" smtClean="0"/>
              <a:t>with this 100%-efficient light source?  Well, here </a:t>
            </a:r>
            <a:r>
              <a:rPr lang="en-US" baseline="0" smtClean="0"/>
              <a:t>I show the spectral power distributions of a number of lighting technologies.  The white curve is the </a:t>
            </a:r>
            <a:r>
              <a:rPr lang="en-US" baseline="0" dirty="0" smtClean="0"/>
              <a:t>spectral power distribution of the 100%-efficient light source.  Its light is concentrated into the four narrow lines we just talked about.  Much of the light is within the human eye response, though you can see that the blue and red lines are somewhat in the fringes of that response.</a:t>
            </a:r>
          </a:p>
          <a:p>
            <a:r>
              <a:rPr lang="en-US" baseline="0" dirty="0" smtClean="0"/>
              <a:t>INCANDESCENTS.  The red curve is the spectral power distribution of a typical 3.5%-efficient incandescent lamp.  The incandescent lamp is of course very efficient at converting electrical power into light, it’s just that most of the light is in the infrared, where the human eye isn’t sensitive.</a:t>
            </a:r>
          </a:p>
          <a:p>
            <a:r>
              <a:rPr lang="en-US" baseline="0" dirty="0" smtClean="0"/>
              <a:t>FLUORESCENTS.  The blue curve is the spectral power distribution of a typical 21%-efficient compact fluorescent lamp.  These are mercury discharge lamps, where you lose about half of </a:t>
            </a:r>
            <a:r>
              <a:rPr lang="en-US" baseline="0" smtClean="0"/>
              <a:t>your efficiency in </a:t>
            </a:r>
            <a:r>
              <a:rPr lang="en-US" baseline="0" dirty="0" smtClean="0"/>
              <a:t>the </a:t>
            </a:r>
            <a:r>
              <a:rPr lang="en-US" baseline="0" smtClean="0"/>
              <a:t>discharge exciting </a:t>
            </a:r>
            <a:r>
              <a:rPr lang="en-US" baseline="0" dirty="0" smtClean="0"/>
              <a:t>the mercury, and then you </a:t>
            </a:r>
            <a:r>
              <a:rPr lang="en-US" baseline="0" smtClean="0"/>
              <a:t>lose another half </a:t>
            </a:r>
            <a:r>
              <a:rPr lang="en-US" baseline="0" dirty="0" smtClean="0"/>
              <a:t>in the </a:t>
            </a:r>
            <a:r>
              <a:rPr lang="en-US" baseline="0" smtClean="0"/>
              <a:t>phosphor down-conversion </a:t>
            </a:r>
            <a:r>
              <a:rPr lang="en-US" baseline="0" dirty="0" smtClean="0"/>
              <a:t>of the mercury line at a wavelength of 254 nm to visible light with wavelengths around 555 nm.</a:t>
            </a:r>
          </a:p>
          <a:p>
            <a:r>
              <a:rPr lang="en-US" dirty="0" smtClean="0"/>
              <a:t>SOLID-STATE</a:t>
            </a:r>
            <a:r>
              <a:rPr lang="en-US" baseline="0" dirty="0" smtClean="0"/>
              <a:t> LIGHTING.  Finally, the black curve is the spectral power distribution </a:t>
            </a:r>
            <a:r>
              <a:rPr lang="en-US" baseline="0" smtClean="0"/>
              <a:t>of the current generation of solid-state lighting, which is about 14% efficient. Now some of you may be used to seeing efficiencies that are higher than this.  The reason is that I’ve chosen a conservative example.  It’s a commercial lamp that you can buy, rather than a research laboratory result.  It’s a lamp that came out in mid-to-late-2009, as opposed to one that is coming out this month – and in this technology area, a few months can actually make a difference.  It’s a warm-white 3,100K lamp, rather than a cool-white lamp, and these tend to have lower efficiencies. And the lamp is driven relatively hard, at 0.7A, a drive current at which efficiencies, as we’ll discuss later, tend to be lower.  So we end up with 14%-efficiency.</a:t>
            </a:r>
          </a:p>
          <a:p>
            <a:r>
              <a:rPr lang="en-US" baseline="0" smtClean="0"/>
              <a:t>SPECTRUM.  Now, I’ll talk a bit more about this solid-state lamp in just a minute.  But for now I want to point out one thing.  And that is that its </a:t>
            </a:r>
            <a:r>
              <a:rPr lang="en-US" baseline="0" dirty="0" smtClean="0"/>
              <a:t>14% efficiency is better than the 3.5% efficiency of an incandescent lamp, so it is already better to replace your incandescent lamps with solid-state lamps.  But its 14% efficiency is not as good as the 21% efficiency of a fluorescent lamp, so it is even better to replace your incandescent lamps </a:t>
            </a:r>
            <a:r>
              <a:rPr lang="en-US" baseline="0" smtClean="0"/>
              <a:t>with a CFL, which is of course what people are doing right now.</a:t>
            </a:r>
            <a:endParaRPr lang="en-US" baseline="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w="9525"/>
        </p:spPr>
        <p:txBody>
          <a:bodyPr/>
          <a:lstStyle/>
          <a:p>
            <a:r>
              <a:rPr lang="en-US" dirty="0" smtClean="0"/>
              <a:t>SOLID-STATE LIGHTING</a:t>
            </a:r>
            <a:r>
              <a:rPr lang="en-US" smtClean="0"/>
              <a:t>.  So let’s talk now in a little more detail</a:t>
            </a:r>
            <a:r>
              <a:rPr lang="en-US" baseline="0" smtClean="0"/>
              <a:t> about the </a:t>
            </a:r>
            <a:r>
              <a:rPr lang="en-US" smtClean="0"/>
              <a:t>solid-state lamp.  Well, here </a:t>
            </a:r>
            <a:r>
              <a:rPr lang="en-US" dirty="0" smtClean="0"/>
              <a:t>I show a schematic </a:t>
            </a:r>
            <a:r>
              <a:rPr lang="en-US" smtClean="0"/>
              <a:t>of a state-of-the-art solid-state lamp.  This particular one</a:t>
            </a:r>
            <a:r>
              <a:rPr lang="en-US" baseline="0" smtClean="0"/>
              <a:t> is a </a:t>
            </a:r>
            <a:r>
              <a:rPr lang="en-US" smtClean="0"/>
              <a:t>so-called thin-film flip-chip design</a:t>
            </a:r>
            <a:r>
              <a:rPr lang="en-US" baseline="0" smtClean="0"/>
              <a:t> pioneered by Philips Lumileds.</a:t>
            </a:r>
            <a:r>
              <a:rPr lang="en-US" smtClean="0"/>
              <a:t> The lamp is basically a blue LED, 1-square-mm in size, driven with 0.7A of current,</a:t>
            </a:r>
            <a:r>
              <a:rPr lang="en-US" baseline="0" smtClean="0"/>
              <a:t> and </a:t>
            </a:r>
            <a:r>
              <a:rPr lang="en-US" smtClean="0"/>
              <a:t>coated </a:t>
            </a:r>
            <a:r>
              <a:rPr lang="en-US" dirty="0" smtClean="0"/>
              <a:t>with green and red phosphors.  Some of the blue light leaks through the phosphors.  But some is absorbed by the phosphors and is re-emitted as green and red light.  The combination of blue, green and red gives a warm-white light that is very pleasing to the </a:t>
            </a:r>
            <a:r>
              <a:rPr lang="en-US" smtClean="0"/>
              <a:t>human eye</a:t>
            </a:r>
            <a:r>
              <a:rPr lang="en-US" baseline="0" smtClean="0"/>
              <a:t> and which renders fairly faithfully colors of objects in the environment around us</a:t>
            </a:r>
            <a:endParaRPr lang="en-US" dirty="0" smtClean="0"/>
          </a:p>
          <a:p>
            <a:r>
              <a:rPr lang="en-US" dirty="0" smtClean="0"/>
              <a:t>EFFICIENCY AND TRADE-OFFS.  The problem is that</a:t>
            </a:r>
            <a:r>
              <a:rPr lang="en-US" smtClean="0"/>
              <a:t>, as I just mentioned, </a:t>
            </a:r>
            <a:r>
              <a:rPr lang="en-US" dirty="0" smtClean="0"/>
              <a:t>the efficiency of this lamp is only around 14%, and that of course is not very high. Of course, you can always back off of some characteristics of the light in order to get higher efficiencies.</a:t>
            </a:r>
          </a:p>
          <a:p>
            <a:pPr lvl="1"/>
            <a:r>
              <a:rPr lang="en-US" dirty="0" smtClean="0"/>
              <a:t>You can substitute a yellow phosphor for the green and red phosphors, so you end up with a white light that the human eye is more sensitive to.  That’s what manufacturers do </a:t>
            </a:r>
            <a:r>
              <a:rPr lang="en-US" smtClean="0"/>
              <a:t>for flashlights.</a:t>
            </a:r>
            <a:r>
              <a:rPr lang="en-US" baseline="0" smtClean="0"/>
              <a:t>  </a:t>
            </a:r>
            <a:r>
              <a:rPr lang="en-US" dirty="0" smtClean="0"/>
              <a:t>But then you end up with a harsher white light that doesn’t render colors </a:t>
            </a:r>
            <a:r>
              <a:rPr lang="en-US" smtClean="0"/>
              <a:t>very well.</a:t>
            </a:r>
            <a:endParaRPr lang="en-US" dirty="0" smtClean="0"/>
          </a:p>
          <a:p>
            <a:pPr lvl="1"/>
            <a:r>
              <a:rPr lang="en-US" dirty="0" smtClean="0"/>
              <a:t>Or you can drive the LED at low currents, where it turns out they run </a:t>
            </a:r>
            <a:r>
              <a:rPr lang="en-US" smtClean="0"/>
              <a:t>more efficiently.  </a:t>
            </a:r>
            <a:r>
              <a:rPr lang="en-US" dirty="0" smtClean="0"/>
              <a:t>But then you end up with a lamp that doesn’t put out much light, and per lumen of light output is very expensive.</a:t>
            </a:r>
          </a:p>
          <a:p>
            <a:pPr lvl="1"/>
            <a:r>
              <a:rPr lang="en-US" dirty="0" smtClean="0"/>
              <a:t>So one of the most important technology challenges right now in solid-state lighting is to improve efficiencies </a:t>
            </a:r>
            <a:r>
              <a:rPr lang="en-US" i="1" dirty="0" smtClean="0"/>
              <a:t>without </a:t>
            </a:r>
            <a:r>
              <a:rPr lang="en-US" dirty="0" smtClean="0"/>
              <a:t>backing off on any of these characteristics of the </a:t>
            </a:r>
            <a:r>
              <a:rPr lang="en-US" smtClean="0"/>
              <a:t>light.  In fact, if you actually go through the various subefficiencies associated with the various components of this lamp, your find that they aren’t all that bad.</a:t>
            </a:r>
            <a:endParaRPr lang="en-US" dirty="0" smtClean="0"/>
          </a:p>
          <a:p>
            <a:r>
              <a:rPr lang="en-US" smtClean="0"/>
              <a:t>BLUE </a:t>
            </a:r>
            <a:r>
              <a:rPr lang="en-US" dirty="0" smtClean="0"/>
              <a:t>LED EFFICIENCY</a:t>
            </a:r>
            <a:r>
              <a:rPr lang="en-US" smtClean="0"/>
              <a:t>.  For example, if you consider just the blue LED, the </a:t>
            </a:r>
            <a:r>
              <a:rPr lang="en-US" dirty="0" smtClean="0"/>
              <a:t>Joule, or resistive,</a:t>
            </a:r>
            <a:r>
              <a:rPr lang="en-US" baseline="0" dirty="0" smtClean="0"/>
              <a:t> loss </a:t>
            </a:r>
            <a:r>
              <a:rPr lang="en-US" dirty="0" smtClean="0"/>
              <a:t> </a:t>
            </a:r>
            <a:r>
              <a:rPr lang="en-US" smtClean="0"/>
              <a:t>is only about </a:t>
            </a:r>
            <a:r>
              <a:rPr lang="en-US" dirty="0" smtClean="0"/>
              <a:t>15%, so what remains after that</a:t>
            </a:r>
            <a:r>
              <a:rPr lang="en-US" baseline="0" dirty="0" smtClean="0"/>
              <a:t> loss </a:t>
            </a:r>
            <a:r>
              <a:rPr lang="en-US" dirty="0" smtClean="0"/>
              <a:t>is about </a:t>
            </a:r>
            <a:r>
              <a:rPr lang="en-US" smtClean="0"/>
              <a:t>85%, which is not too bad.  </a:t>
            </a:r>
            <a:r>
              <a:rPr lang="en-US" dirty="0" smtClean="0"/>
              <a:t>Internal </a:t>
            </a:r>
            <a:r>
              <a:rPr lang="en-US" baseline="0" dirty="0" smtClean="0"/>
              <a:t>quantum efficiency</a:t>
            </a:r>
            <a:r>
              <a:rPr lang="en-US" dirty="0" smtClean="0"/>
              <a:t> at low power is about </a:t>
            </a:r>
            <a:r>
              <a:rPr lang="en-US" smtClean="0"/>
              <a:t>70%, also not too bad.  </a:t>
            </a:r>
            <a:r>
              <a:rPr lang="en-US" dirty="0" smtClean="0"/>
              <a:t>When you drive the chip at the</a:t>
            </a:r>
            <a:r>
              <a:rPr lang="en-US" baseline="0" dirty="0" smtClean="0"/>
              <a:t> high powers that are desirable for low cost of light, you lose about 30%, leaving </a:t>
            </a:r>
            <a:r>
              <a:rPr lang="en-US" dirty="0" smtClean="0"/>
              <a:t>behind about 70% of the light you </a:t>
            </a:r>
            <a:r>
              <a:rPr lang="en-US" smtClean="0"/>
              <a:t>started with, again not too bad.  </a:t>
            </a:r>
            <a:r>
              <a:rPr lang="en-US" dirty="0" smtClean="0"/>
              <a:t>And light extraction is about 80% efficient.  The problem is </a:t>
            </a:r>
            <a:r>
              <a:rPr lang="en-US" smtClean="0"/>
              <a:t>that these four efficiencies are in series, and so if you multiply them out you </a:t>
            </a:r>
            <a:r>
              <a:rPr lang="en-US" dirty="0" smtClean="0"/>
              <a:t>end up with a blue LED that is only about 33% efficient.  It’s sort of like death by a thousand </a:t>
            </a:r>
            <a:r>
              <a:rPr lang="en-US" smtClean="0"/>
              <a:t>cuts.  Each cut isn’t so significant, but there are a lot of them.</a:t>
            </a:r>
            <a:endParaRPr lang="en-US" dirty="0" smtClean="0"/>
          </a:p>
          <a:p>
            <a:r>
              <a:rPr lang="en-US" dirty="0" smtClean="0"/>
              <a:t>PHOSPHOR &amp; PACKAGE EFFICIENCY.  The same goes for the phosphors and </a:t>
            </a:r>
            <a:r>
              <a:rPr lang="en-US" smtClean="0"/>
              <a:t>the package.  </a:t>
            </a:r>
            <a:r>
              <a:rPr lang="en-US" dirty="0" smtClean="0"/>
              <a:t>The internal quantum efficiency – the probability that the phosphor, having absorbed a blue photon, will re-emit a green or red one -- is pretty high, about 90%.  </a:t>
            </a:r>
            <a:r>
              <a:rPr lang="en-US" smtClean="0"/>
              <a:t>The well-known Stokes </a:t>
            </a:r>
            <a:r>
              <a:rPr lang="en-US" dirty="0" smtClean="0"/>
              <a:t>deficit – the quantum loss associated with the phosphor absorbing photons at one energy and then re-emitting photons at a lower energy – still leaves behind a good 76% of the power you started with.  Now, because these phosphors are basically </a:t>
            </a:r>
            <a:r>
              <a:rPr lang="en-US" smtClean="0"/>
              <a:t>poly-crystalline grains, </a:t>
            </a:r>
            <a:r>
              <a:rPr lang="en-US" dirty="0" smtClean="0"/>
              <a:t>they scatter light, both the blue light from the pump as well as the green and red light emitted by those grains, and some of this scattered light can wind up being absorbed by something that isn’t transparent inside the package.  Still, even after this scattering and absorption loss you’re left with about 80% of the light you started with.  But, again, when you multiply all these efficiencies in series, you end up with an effective phosphor and package efficiency that is only about </a:t>
            </a:r>
            <a:r>
              <a:rPr lang="en-US" smtClean="0"/>
              <a:t>54%.  So, again, it’s sort of a death by a thousand cuts.</a:t>
            </a:r>
            <a:endParaRPr lang="en-US" dirty="0" smtClean="0"/>
          </a:p>
          <a:p>
            <a:r>
              <a:rPr lang="en-US" dirty="0" smtClean="0"/>
              <a:t>SPECTRAL EFFICIENCY.  And, finally, because of the particular characteristics of the phosphors that are used now, there is a mismatch between the spectrum of white light that this source puts out and the spectrum that is ideal for the human visual system.  The phosphors emit a little too far into the deep red, where the human eye isn’t as sensitive, and they absorb better in the deep blue so you end up using a blue pump that’s a little too far in the deep blue, where again the human eye isn’t as sensitive.  So you end up with a spectrum that is about 78% efficient.</a:t>
            </a:r>
          </a:p>
          <a:p>
            <a:r>
              <a:rPr lang="en-US" dirty="0" smtClean="0"/>
              <a:t>TOTAL EFFICIENCY</a:t>
            </a:r>
            <a:r>
              <a:rPr lang="en-US" smtClean="0"/>
              <a:t>.  Still if you look at these numbers, it doesn’t seem horribly bad </a:t>
            </a:r>
            <a:r>
              <a:rPr lang="en-US" dirty="0" smtClean="0"/>
              <a:t>– 33%, 54%, 78%.  But, again, when you multiply them all up, 33% times 54% times 78%, you’re left with this low efficiency of 14%.  So the billion dollar question is: how do we get from 14% </a:t>
            </a:r>
            <a:r>
              <a:rPr lang="en-US" smtClean="0"/>
              <a:t>to something that’s much closer </a:t>
            </a:r>
            <a:r>
              <a:rPr lang="en-US" dirty="0" smtClean="0"/>
              <a:t>to 100%?  Actually, that’s a 440 B$/</a:t>
            </a:r>
            <a:r>
              <a:rPr lang="en-US" smtClean="0"/>
              <a:t>yr because</a:t>
            </a:r>
            <a:r>
              <a:rPr lang="en-US" baseline="0" smtClean="0"/>
              <a:t> that’s how much we spend on light.  Or, you could think of it as a </a:t>
            </a:r>
            <a:r>
              <a:rPr lang="en-US" smtClean="0"/>
              <a:t>1 </a:t>
            </a:r>
            <a:r>
              <a:rPr lang="en-US" dirty="0" smtClean="0"/>
              <a:t>TW question</a:t>
            </a:r>
            <a:r>
              <a:rPr lang="en-US" smtClean="0"/>
              <a:t>, since that’s what how much energy we consume for light.</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Rot="1" noChangeAspect="1" noChangeArrowheads="1" noTextEdit="1"/>
          </p:cNvSpPr>
          <p:nvPr>
            <p:ph type="sldImg"/>
          </p:nvPr>
        </p:nvSpPr>
        <p:spPr>
          <a:ln/>
        </p:spPr>
      </p:sp>
      <p:sp>
        <p:nvSpPr>
          <p:cNvPr id="20483" name="Rectangle 5"/>
          <p:cNvSpPr>
            <a:spLocks noGrp="1" noChangeArrowheads="1"/>
          </p:cNvSpPr>
          <p:nvPr>
            <p:ph type="body" idx="1"/>
          </p:nvPr>
        </p:nvSpPr>
        <p:spPr>
          <a:noFill/>
          <a:ln w="9525"/>
        </p:spPr>
        <p:txBody>
          <a:bodyPr/>
          <a:lstStyle/>
          <a:p>
            <a:r>
              <a:rPr lang="en-US" baseline="0" smtClean="0"/>
              <a:t>GRAND CHALLENGES FOR LUMINOUS EFFICACY.  So what are some of the technology grand challenges that would enable us to improve efficiencies?  Here I list what one might call three grand challenges.  That isn’t to say that there aren’t a lot of other smaller challenges, that, integrated out, wouldn’t equal any one of these grand challenges.  But I’ll just mention these three.</a:t>
            </a:r>
          </a:p>
          <a:p>
            <a:r>
              <a:rPr lang="en-US" baseline="0" smtClean="0"/>
              <a:t>CHALLENGE </a:t>
            </a:r>
            <a:r>
              <a:rPr lang="en-US" baseline="0" dirty="0" smtClean="0"/>
              <a:t>1.  The first </a:t>
            </a:r>
            <a:r>
              <a:rPr lang="en-US" baseline="0" smtClean="0"/>
              <a:t>challenge is to eliminate efficiency droop – that is, to maintain high efficiency in the blue at high drive currents. This is a challenge that many groups are working on right now.  It all comes about because there is some non-radiative recombination channel that turns on at high carrier densities, and causes this rollover in efficiency.  In fact, as I’ll discuss in just a minute, 2A is the drive current that would enable the cost structure for solid-state lighting to approach that of traditional lighting.  So that’s a reasonable target for the drive current we would like to achieve, and therefore what we’d like is for this rollover to occur at drive currents higher than 2A per mm2.</a:t>
            </a:r>
            <a:endParaRPr lang="en-US" baseline="0" dirty="0" smtClean="0"/>
          </a:p>
          <a:p>
            <a:r>
              <a:rPr lang="en-US" baseline="0" smtClean="0"/>
              <a:t>CHALLENGE </a:t>
            </a:r>
            <a:r>
              <a:rPr lang="en-US" baseline="0" dirty="0" smtClean="0"/>
              <a:t>2.  The second challenge </a:t>
            </a:r>
            <a:r>
              <a:rPr lang="en-US" baseline="0" smtClean="0"/>
              <a:t>is to find a narrower-linewidth shallow-red color converter.  Right now it’s a phosphor, but it could be something else, like quantum dots.</a:t>
            </a:r>
            <a:endParaRPr lang="en-US" baseline="0" dirty="0" smtClean="0"/>
          </a:p>
          <a:p>
            <a:pPr lvl="1"/>
            <a:r>
              <a:rPr lang="en-US" baseline="0" dirty="0" smtClean="0"/>
              <a:t>To illustrate this a little more clearly, here I </a:t>
            </a:r>
            <a:r>
              <a:rPr lang="en-US" baseline="0" smtClean="0"/>
              <a:t>show again the spectrum </a:t>
            </a:r>
            <a:r>
              <a:rPr lang="en-US" baseline="0" dirty="0" smtClean="0"/>
              <a:t>of the state-of-the-art SSL lamp we discussed earlier.  This long-wavelength hump over here is due to the red phosphor, which </a:t>
            </a:r>
            <a:r>
              <a:rPr lang="en-US" baseline="0" smtClean="0"/>
              <a:t>I’ve shown separated out in the </a:t>
            </a:r>
            <a:r>
              <a:rPr lang="en-US" baseline="0" dirty="0" smtClean="0"/>
              <a:t>dashed red curve.  You can see that it has a long tail into the deep red, where the human eye isn’t very sensitive, and this causes a decrease in luminous efficacy.</a:t>
            </a:r>
          </a:p>
          <a:p>
            <a:pPr lvl="1"/>
            <a:r>
              <a:rPr lang="en-US" baseline="0" dirty="0" smtClean="0"/>
              <a:t>So the materials challenge is to find a </a:t>
            </a:r>
            <a:r>
              <a:rPr lang="en-US" baseline="0" smtClean="0"/>
              <a:t>new phosphor, or color converter, </a:t>
            </a:r>
            <a:r>
              <a:rPr lang="en-US" baseline="0" dirty="0" smtClean="0"/>
              <a:t>with a sharp line in </a:t>
            </a:r>
            <a:r>
              <a:rPr lang="en-US" baseline="0" smtClean="0"/>
              <a:t>the orange-red at 614 nm.</a:t>
            </a:r>
            <a:endParaRPr lang="en-US" baseline="0" dirty="0" smtClean="0"/>
          </a:p>
          <a:p>
            <a:r>
              <a:rPr lang="en-US" dirty="0" smtClean="0"/>
              <a:t>CHALLENGE 3.  The third challenge is to fill in the </a:t>
            </a:r>
            <a:r>
              <a:rPr lang="en-US" smtClean="0"/>
              <a:t>so-called red-yellow-green gap not with phosphors, but with electroluminescent semiconductor </a:t>
            </a:r>
            <a:r>
              <a:rPr lang="en-US" dirty="0" smtClean="0"/>
              <a:t>light emitters.</a:t>
            </a:r>
          </a:p>
          <a:p>
            <a:pPr lvl="1"/>
            <a:r>
              <a:rPr lang="en-US" smtClean="0"/>
              <a:t>P</a:t>
            </a:r>
            <a:r>
              <a:rPr lang="en-US" baseline="0" smtClean="0"/>
              <a:t>hosphors, after all, </a:t>
            </a:r>
            <a:r>
              <a:rPr lang="en-US" baseline="0" dirty="0" smtClean="0"/>
              <a:t>are used in the current generation of solid-state </a:t>
            </a:r>
            <a:r>
              <a:rPr lang="en-US" baseline="0" smtClean="0"/>
              <a:t>lighting mainly because </a:t>
            </a:r>
            <a:r>
              <a:rPr lang="en-US" baseline="0" dirty="0" smtClean="0"/>
              <a:t>blue LEDs are the only reasonably efficient visible LEDs.  The InGaN materials system works reasonably well for the blue, but when you get to the green and yellow</a:t>
            </a:r>
            <a:r>
              <a:rPr lang="en-US" baseline="0" smtClean="0"/>
              <a:t>, and definitely into the red, efficiencies </a:t>
            </a:r>
            <a:r>
              <a:rPr lang="en-US" baseline="0" dirty="0" smtClean="0"/>
              <a:t>go way down.  The AlInGaP materials system works reasonably well for the deep red, out at 650 nm, but when you get to the orange-red, at 614 nm or so, where the human eye response starts to kick in, again efficiencies go way </a:t>
            </a:r>
            <a:r>
              <a:rPr lang="en-US" baseline="0" smtClean="0"/>
              <a:t>down.</a:t>
            </a:r>
            <a:endParaRPr lang="en-US" baseline="0" dirty="0" smtClean="0"/>
          </a:p>
          <a:p>
            <a:pPr lvl="1"/>
            <a:r>
              <a:rPr lang="en-US" baseline="0" dirty="0" smtClean="0"/>
              <a:t>And so the materials challenge is to find new semiconductor materials or to engineer existing semiconductor materials so that they can </a:t>
            </a:r>
            <a:r>
              <a:rPr lang="en-US" baseline="0" dirty="0" err="1" smtClean="0"/>
              <a:t>electroluminesce</a:t>
            </a:r>
            <a:r>
              <a:rPr lang="en-US" baseline="0" dirty="0" smtClean="0"/>
              <a:t> efficiently in the green, yellow </a:t>
            </a:r>
            <a:r>
              <a:rPr lang="en-US" baseline="0" smtClean="0"/>
              <a:t>and especially the orange-red.  I almost can’t overemphasize the importance of this shallow orange-red for solid-state lighting.</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w="9525"/>
        </p:spPr>
        <p:txBody>
          <a:bodyPr/>
          <a:lstStyle/>
          <a:p>
            <a:r>
              <a:rPr lang="en-US" dirty="0" smtClean="0"/>
              <a:t>COST OF LIGHT.  Up until now, I’ve talked exclusively about luminous efficacy.  But what about cost?</a:t>
            </a:r>
            <a:r>
              <a:rPr lang="en-US" baseline="0" dirty="0" smtClean="0"/>
              <a:t>  It’s often said that it’s the high cost of solid-state lighting that is keeping it from being commercially successful. In fact, that’s not quite true.</a:t>
            </a:r>
          </a:p>
          <a:p>
            <a:r>
              <a:rPr lang="en-US" baseline="0" smtClean="0"/>
              <a:t>CAPITAL AND OPERATING COSTS OF LIGHT.  To </a:t>
            </a:r>
            <a:r>
              <a:rPr lang="en-US" baseline="0" dirty="0" smtClean="0"/>
              <a:t>see that, here on the left I plot the two important costs of light.  On the left axis is the purchase, or capital, cost of light: the cost of the lamp </a:t>
            </a:r>
            <a:r>
              <a:rPr lang="en-US" baseline="0" smtClean="0"/>
              <a:t>that converts </a:t>
            </a:r>
            <a:r>
              <a:rPr lang="en-US" baseline="0" dirty="0" smtClean="0"/>
              <a:t>electricity </a:t>
            </a:r>
            <a:r>
              <a:rPr lang="en-US" baseline="0" smtClean="0"/>
              <a:t>into light (amortized over the life of the lamp).  </a:t>
            </a:r>
            <a:r>
              <a:rPr lang="en-US" baseline="0" dirty="0" smtClean="0"/>
              <a:t>On the bottom axis is the operating cost of light: the cost of the electricity that is converted into light</a:t>
            </a:r>
            <a:r>
              <a:rPr lang="en-US" baseline="0" smtClean="0"/>
              <a:t>.  Both of these costs have the same units, $ per Mlmh.</a:t>
            </a:r>
          </a:p>
          <a:p>
            <a:r>
              <a:rPr lang="en-US" baseline="0" smtClean="0"/>
              <a:t>TRADITIONAL LIGHTING. The </a:t>
            </a:r>
            <a:r>
              <a:rPr lang="en-US" baseline="0" dirty="0" smtClean="0"/>
              <a:t>red circles represent incandescent lamps, the blue circles fluorescent lamps, and the green circles high-intensity discharge lamps.  You can see that, very roughly, the circles fall on a line that represents a capital cost of light that is 1/6 the operating cost of light.  In other words, the cost structure of traditional lighting is one in which the dominant cost of light is that of the electricity.</a:t>
            </a:r>
          </a:p>
          <a:p>
            <a:r>
              <a:rPr lang="en-US" baseline="0" dirty="0" smtClean="0"/>
              <a:t>SSL.  In fact, if solid-state lighting could reach the same cost structure, then there would be no need to reduce its capital cost by much more, since its dominant cost </a:t>
            </a:r>
            <a:r>
              <a:rPr lang="en-US" baseline="0" smtClean="0"/>
              <a:t>would also then be </a:t>
            </a:r>
            <a:r>
              <a:rPr lang="en-US" baseline="0" dirty="0" smtClean="0"/>
              <a:t>its operating cost.  To see where solid-state lighting actually is</a:t>
            </a:r>
            <a:r>
              <a:rPr lang="en-US" baseline="0" smtClean="0"/>
              <a:t>, and its recent evolution, here </a:t>
            </a:r>
            <a:r>
              <a:rPr lang="en-US" baseline="0" dirty="0" smtClean="0"/>
              <a:t>in the filled tan circles I plot its most recent five years.  You can see that much of the progress has been vertically down, that is, a decrease in the capital cost of lighting.  In fact</a:t>
            </a:r>
            <a:r>
              <a:rPr lang="en-US" baseline="0" smtClean="0"/>
              <a:t>, as I’ve sketched here in black for the mid-2008 SSL chips, if it had been </a:t>
            </a:r>
            <a:r>
              <a:rPr lang="en-US" baseline="0" dirty="0" smtClean="0"/>
              <a:t>driven hard, at 1.5A, the capital cost of </a:t>
            </a:r>
            <a:r>
              <a:rPr lang="en-US" baseline="0" smtClean="0"/>
              <a:t>light would have ben very </a:t>
            </a:r>
            <a:r>
              <a:rPr lang="en-US" baseline="0" dirty="0" smtClean="0"/>
              <a:t>close to being 1/6 of the operating cost of </a:t>
            </a:r>
            <a:r>
              <a:rPr lang="en-US" baseline="0" smtClean="0"/>
              <a:t>light. And if had been able to drive it even a little bit harder – say, at 2A – we’d be right on the 1/6 line, and we’d be done in terms of cost.</a:t>
            </a:r>
            <a:endParaRPr lang="en-US" baseline="0" dirty="0" smtClean="0"/>
          </a:p>
          <a:p>
            <a:r>
              <a:rPr lang="en-US" baseline="0" dirty="0" smtClean="0"/>
              <a:t>LUMINOUS EFFICACY</a:t>
            </a:r>
            <a:r>
              <a:rPr lang="en-US" baseline="0" smtClean="0"/>
              <a:t>. The main remaining improvement would therefore be luminous efficacy.  To see this more clearly, note that the capital cost of light is the cost of a chip that sinks a certain amount of power (written here as $ per Watt in) divided by luminous efficacy and amortized over tau, the lamp lifetime.  At the same time, the operating cost of light is the cost of electricity divided by luminous efficacy.  Since </a:t>
            </a:r>
            <a:r>
              <a:rPr lang="en-US" baseline="0" dirty="0" smtClean="0"/>
              <a:t>luminous </a:t>
            </a:r>
            <a:r>
              <a:rPr lang="en-US" baseline="0" smtClean="0"/>
              <a:t>efficacy is in </a:t>
            </a:r>
            <a:r>
              <a:rPr lang="en-US" baseline="0" dirty="0" smtClean="0"/>
              <a:t>the denominators </a:t>
            </a:r>
            <a:r>
              <a:rPr lang="en-US" baseline="0" smtClean="0"/>
              <a:t>of both expressions, as luminous efficacy increases, one moves </a:t>
            </a:r>
            <a:r>
              <a:rPr lang="en-US" baseline="0" dirty="0" smtClean="0"/>
              <a:t>diagonally down and to the left on this </a:t>
            </a:r>
            <a:r>
              <a:rPr lang="en-US" baseline="0" smtClean="0"/>
              <a:t>plot.  So once you’ve reached the 1:6 line, through increases in current drive to, say, 1.5 to 2 A, further increases in luminous efficacy will keep you on that line, until eventually you hit the cost of light associated with fluorescent and HID lamps.</a:t>
            </a:r>
            <a:endParaRPr lang="en-US" baseline="0" dirty="0" smtClean="0"/>
          </a:p>
          <a:p>
            <a:r>
              <a:rPr lang="en-US" baseline="0" dirty="0" smtClean="0"/>
              <a:t>COST OF LIGHT</a:t>
            </a:r>
            <a:r>
              <a:rPr lang="en-US" baseline="0" smtClean="0"/>
              <a:t>.  So what does this all mean for the ownership </a:t>
            </a:r>
            <a:r>
              <a:rPr lang="en-US" baseline="0" dirty="0" smtClean="0"/>
              <a:t>cost </a:t>
            </a:r>
            <a:r>
              <a:rPr lang="en-US" baseline="0" smtClean="0"/>
              <a:t>of light, which is the </a:t>
            </a:r>
            <a:r>
              <a:rPr lang="en-US" baseline="0" dirty="0" smtClean="0"/>
              <a:t>sum of the capital and operating costs </a:t>
            </a:r>
            <a:r>
              <a:rPr lang="en-US" baseline="0" smtClean="0"/>
              <a:t>of light?  Well, here </a:t>
            </a:r>
            <a:r>
              <a:rPr lang="en-US" baseline="0" dirty="0" smtClean="0"/>
              <a:t>on the right I’ve replotted </a:t>
            </a:r>
            <a:r>
              <a:rPr lang="en-US" baseline="0" smtClean="0"/>
              <a:t>these same five data </a:t>
            </a:r>
            <a:r>
              <a:rPr lang="en-US" baseline="0" dirty="0" smtClean="0"/>
              <a:t>points as ownership cost of light versus time</a:t>
            </a:r>
            <a:r>
              <a:rPr lang="en-US" baseline="0" smtClean="0"/>
              <a:t>.  What </a:t>
            </a:r>
            <a:r>
              <a:rPr lang="en-US" baseline="0" dirty="0" smtClean="0"/>
              <a:t>you see </a:t>
            </a:r>
            <a:r>
              <a:rPr lang="en-US" baseline="0" smtClean="0"/>
              <a:t>is that there has been continuous progress downwards and to the right, to the point where in 2008 solid-state lighting just dipped below incandescent lamps in ownership cost of light.  And, </a:t>
            </a:r>
            <a:r>
              <a:rPr lang="en-US" baseline="0" dirty="0" smtClean="0"/>
              <a:t>if the previous five years of progress continue at about the same rate, 2012 is the magic year in which solid-state lighting will just dip below fluorescent and HID lamps in ownership cost of </a:t>
            </a:r>
            <a:r>
              <a:rPr lang="en-US" baseline="0" smtClean="0"/>
              <a:t>light.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smtClean="0"/>
              <a:t>FULL CIRCLE.  So, in a way, we’ve now come full circle.  I started out by saying that we are on the verge of a massive transition from traditional lighting to solid-state lighting. Now we know aproximately when that will begin: 2012.  That’s not to say that the transition will be fast.  There is a huge infrastructure of luminaires and sockets that are filled with traditional lamps, and so it won’t happen right away, but it will begin very soon.</a:t>
            </a:r>
            <a:endParaRPr lang="en-US" smtClean="0"/>
          </a:p>
          <a:p>
            <a:pPr marL="112713" marR="0" indent="-112713" algn="l" defTabSz="904875" rtl="0" eaLnBrk="0" fontAlgn="base" latinLnBrk="0" hangingPunct="0">
              <a:lnSpc>
                <a:spcPct val="100000"/>
              </a:lnSpc>
              <a:spcBef>
                <a:spcPct val="10000"/>
              </a:spcBef>
              <a:spcAft>
                <a:spcPct val="0"/>
              </a:spcAft>
              <a:buClrTx/>
              <a:buSzTx/>
              <a:buFontTx/>
              <a:buChar char="•"/>
              <a:tabLst/>
              <a:defRPr/>
            </a:pPr>
            <a:r>
              <a:rPr lang="en-US" smtClean="0"/>
              <a:t>Of course, even after that transition has begun, it doesn’t mean that solid-state lighting </a:t>
            </a:r>
            <a:r>
              <a:rPr lang="en-US" baseline="0" smtClean="0"/>
              <a:t>will then be done.  Remember, beating fluorescent and high-intensity discharge lighting only requires getting to efficiencies of 25% or so.  So I think one of the challenges for the solid-state lighting community is not to get too distracted by the huge amount of money that is going to be made during the transition, and to continue solid-state lighting’s progress so that we can as close to 100% efficiencies as possible!</a:t>
            </a:r>
          </a:p>
          <a:p>
            <a:pPr marL="112713" marR="0" indent="-112713" algn="l" defTabSz="904875" rtl="0" eaLnBrk="0" fontAlgn="base" latinLnBrk="0" hangingPunct="0">
              <a:lnSpc>
                <a:spcPct val="100000"/>
              </a:lnSpc>
              <a:spcBef>
                <a:spcPct val="10000"/>
              </a:spcBef>
              <a:spcAft>
                <a:spcPct val="0"/>
              </a:spcAft>
              <a:buClrTx/>
              <a:buSzTx/>
              <a:buFontTx/>
              <a:buChar char="•"/>
              <a:tabLst/>
              <a:defRPr/>
            </a:pPr>
            <a:r>
              <a:rPr lang="en-US" baseline="0" smtClean="0"/>
              <a:t>With that, thank-you very much for your attention.</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457200"/>
            <a:ext cx="2133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457200"/>
            <a:ext cx="6248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9812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9812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41" name="Rectangle 5"/>
          <p:cNvSpPr>
            <a:spLocks noGrp="1" noChangeArrowheads="1"/>
          </p:cNvSpPr>
          <p:nvPr>
            <p:ph type="title"/>
          </p:nvPr>
        </p:nvSpPr>
        <p:spPr bwMode="auto">
          <a:xfrm>
            <a:off x="304800" y="304800"/>
            <a:ext cx="8686800" cy="1219200"/>
          </a:xfrm>
          <a:prstGeom prst="rect">
            <a:avLst/>
          </a:prstGeom>
          <a:noFill/>
          <a:ln w="12700">
            <a:noFill/>
            <a:miter lim="800000"/>
            <a:headEnd/>
            <a:tailEnd/>
          </a:ln>
          <a:effectLst/>
        </p:spPr>
        <p:txBody>
          <a:bodyPr vert="horz" wrap="square" lIns="90487" tIns="44450" rIns="90487" bIns="44450" numCol="1" anchor="ctr" anchorCtr="0" compatLnSpc="1">
            <a:prstTxWarp prst="textNoShape">
              <a:avLst/>
            </a:prstTxWarp>
          </a:bodyPr>
          <a:lstStyle/>
          <a:p>
            <a:pPr lvl="0"/>
            <a:r>
              <a:rPr lang="en-US" smtClean="0"/>
              <a:t>Title - 28 Point Helvetica Bold</a:t>
            </a:r>
          </a:p>
        </p:txBody>
      </p:sp>
      <p:sp>
        <p:nvSpPr>
          <p:cNvPr id="65538" name="Rectangle 2"/>
          <p:cNvSpPr>
            <a:spLocks noGrp="1" noChangeArrowheads="1"/>
          </p:cNvSpPr>
          <p:nvPr>
            <p:ph type="body" idx="1"/>
          </p:nvPr>
        </p:nvSpPr>
        <p:spPr bwMode="auto">
          <a:xfrm>
            <a:off x="304800" y="1828800"/>
            <a:ext cx="8686800" cy="41148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smtClean="0"/>
              <a:t>Subtitle 24 pt</a:t>
            </a:r>
          </a:p>
          <a:p>
            <a:pPr lvl="1"/>
            <a:r>
              <a:rPr lang="en-US" smtClean="0"/>
              <a:t>Second level 22 pt</a:t>
            </a:r>
          </a:p>
          <a:p>
            <a:pPr lvl="2"/>
            <a:r>
              <a:rPr lang="en-US" smtClean="0"/>
              <a:t>Third level 20 pt</a:t>
            </a:r>
          </a:p>
          <a:p>
            <a:pPr lvl="3"/>
            <a:r>
              <a:rPr lang="en-US" smtClean="0"/>
              <a:t>Fourth level 18pt</a:t>
            </a:r>
          </a:p>
          <a:p>
            <a:pPr lvl="4"/>
            <a:r>
              <a:rPr lang="en-US" smtClean="0"/>
              <a:t>Fifth level 18pt</a:t>
            </a:r>
          </a:p>
        </p:txBody>
      </p:sp>
      <p:sp>
        <p:nvSpPr>
          <p:cNvPr id="65545" name="Text Box 9"/>
          <p:cNvSpPr txBox="1">
            <a:spLocks noChangeArrowheads="1"/>
          </p:cNvSpPr>
          <p:nvPr userDrawn="1"/>
        </p:nvSpPr>
        <p:spPr bwMode="auto">
          <a:xfrm>
            <a:off x="1425129" y="6319838"/>
            <a:ext cx="6400800" cy="276999"/>
          </a:xfrm>
          <a:prstGeom prst="rect">
            <a:avLst/>
          </a:prstGeom>
          <a:noFill/>
          <a:ln w="12700">
            <a:noFill/>
            <a:miter lim="800000"/>
            <a:headEnd/>
            <a:tailEnd/>
          </a:ln>
          <a:effectLst/>
        </p:spPr>
        <p:txBody>
          <a:bodyPr>
            <a:spAutoFit/>
          </a:bodyPr>
          <a:lstStyle/>
          <a:p>
            <a:pPr algn="ctr"/>
            <a:r>
              <a:rPr lang="en-US" sz="1200" b="1">
                <a:solidFill>
                  <a:srgbClr val="B2B2B2"/>
                </a:solidFill>
                <a:latin typeface="Arial" charset="0"/>
              </a:rPr>
              <a:t>JY </a:t>
            </a:r>
            <a:r>
              <a:rPr lang="en-US" sz="1200" b="1" smtClean="0">
                <a:solidFill>
                  <a:srgbClr val="B2B2B2"/>
                </a:solidFill>
                <a:latin typeface="Arial" charset="0"/>
              </a:rPr>
              <a:t>Tsao       </a:t>
            </a:r>
            <a:r>
              <a:rPr lang="en-US" sz="1200" b="1" smtClean="0">
                <a:solidFill>
                  <a:srgbClr val="B2B2B2"/>
                </a:solidFill>
                <a:latin typeface="Arial" charset="0"/>
                <a:cs typeface="Arial" charset="0"/>
              </a:rPr>
              <a:t>∙</a:t>
            </a:r>
            <a:r>
              <a:rPr lang="en-US" sz="1200" b="1" smtClean="0">
                <a:solidFill>
                  <a:srgbClr val="B2B2B2"/>
                </a:solidFill>
                <a:latin typeface="Arial" charset="0"/>
              </a:rPr>
              <a:t>       </a:t>
            </a:r>
            <a:r>
              <a:rPr lang="en-US" sz="1200" b="1" baseline="0" smtClean="0">
                <a:solidFill>
                  <a:srgbClr val="B2B2B2"/>
                </a:solidFill>
                <a:latin typeface="Arial" charset="0"/>
              </a:rPr>
              <a:t>SAND2010-1090C       </a:t>
            </a:r>
            <a:r>
              <a:rPr lang="en-US" sz="1200" b="1" smtClean="0">
                <a:solidFill>
                  <a:srgbClr val="B2B2B2"/>
                </a:solidFill>
                <a:latin typeface="Arial" charset="0"/>
              </a:rPr>
              <a:t>∙       Photonics</a:t>
            </a:r>
            <a:r>
              <a:rPr lang="en-US" sz="1200" b="1" baseline="0" smtClean="0">
                <a:solidFill>
                  <a:srgbClr val="B2B2B2"/>
                </a:solidFill>
                <a:latin typeface="Arial" charset="0"/>
              </a:rPr>
              <a:t> </a:t>
            </a:r>
            <a:r>
              <a:rPr lang="en-US" sz="1200" b="1" baseline="0" smtClean="0">
                <a:solidFill>
                  <a:srgbClr val="B2B2B2"/>
                </a:solidFill>
                <a:latin typeface="Arial" charset="0"/>
              </a:rPr>
              <a:t>West </a:t>
            </a:r>
            <a:r>
              <a:rPr lang="en-US" sz="1200" b="1" smtClean="0">
                <a:solidFill>
                  <a:srgbClr val="B2B2B2"/>
                </a:solidFill>
                <a:latin typeface="Arial" charset="0"/>
              </a:rPr>
              <a:t>2010 </a:t>
            </a:r>
            <a:r>
              <a:rPr lang="en-US" sz="1200" b="1" smtClean="0">
                <a:solidFill>
                  <a:srgbClr val="B2B2B2"/>
                </a:solidFill>
                <a:latin typeface="Arial" charset="0"/>
              </a:rPr>
              <a:t>Jan</a:t>
            </a:r>
            <a:r>
              <a:rPr lang="en-US" sz="1200" b="1" baseline="0" smtClean="0">
                <a:solidFill>
                  <a:srgbClr val="B2B2B2"/>
                </a:solidFill>
                <a:latin typeface="Arial" charset="0"/>
              </a:rPr>
              <a:t> 26 </a:t>
            </a:r>
            <a:r>
              <a:rPr lang="en-US" sz="1200" b="1" baseline="0" smtClean="0">
                <a:solidFill>
                  <a:srgbClr val="B2B2B2"/>
                </a:solidFill>
                <a:latin typeface="Arial" charset="0"/>
              </a:rPr>
              <a:t>       </a:t>
            </a:r>
            <a:r>
              <a:rPr lang="en-US" sz="1200" b="1" smtClean="0">
                <a:solidFill>
                  <a:srgbClr val="B2B2B2"/>
                </a:solidFill>
                <a:latin typeface="Arial" charset="0"/>
              </a:rPr>
              <a:t>∙       </a:t>
            </a:r>
            <a:fld id="{BA1B8140-7023-4AFA-B1B8-3064F0583832}" type="slidenum">
              <a:rPr lang="en-US" sz="1200" b="1" baseline="0" smtClean="0">
                <a:solidFill>
                  <a:srgbClr val="B2B2B2"/>
                </a:solidFill>
                <a:latin typeface="Arial" charset="0"/>
              </a:rPr>
              <a:pPr algn="ctr"/>
              <a:t>‹#›</a:t>
            </a:fld>
            <a:r>
              <a:rPr lang="en-US" sz="1200" b="1" baseline="0" smtClean="0">
                <a:solidFill>
                  <a:srgbClr val="B2B2B2"/>
                </a:solidFill>
                <a:latin typeface="Arial" charset="0"/>
              </a:rPr>
              <a:t>/</a:t>
            </a:r>
            <a:r>
              <a:rPr lang="en-US" sz="1200" b="1" baseline="0" smtClean="0">
                <a:solidFill>
                  <a:srgbClr val="B2B2B2"/>
                </a:solidFill>
                <a:latin typeface="Arial" charset="0"/>
              </a:rPr>
              <a:t>8</a:t>
            </a:r>
            <a:endParaRPr lang="en-US" sz="1200" b="1">
              <a:solidFill>
                <a:srgbClr val="B2B2B2"/>
              </a:solidFill>
              <a:latin typeface="Arial" charset="0"/>
            </a:endParaRPr>
          </a:p>
        </p:txBody>
      </p:sp>
      <p:sp>
        <p:nvSpPr>
          <p:cNvPr id="65546" name="Line 10"/>
          <p:cNvSpPr>
            <a:spLocks noChangeShapeType="1"/>
          </p:cNvSpPr>
          <p:nvPr userDrawn="1"/>
        </p:nvSpPr>
        <p:spPr bwMode="auto">
          <a:xfrm>
            <a:off x="1462914" y="6324600"/>
            <a:ext cx="6309360" cy="0"/>
          </a:xfrm>
          <a:prstGeom prst="line">
            <a:avLst/>
          </a:prstGeom>
          <a:noFill/>
          <a:ln w="12700">
            <a:solidFill>
              <a:srgbClr val="B2B2B2"/>
            </a:solidFill>
            <a:round/>
            <a:headEnd/>
            <a:tailEnd/>
          </a:ln>
          <a:effectLst/>
        </p:spPr>
        <p:txBody>
          <a:bodyPr/>
          <a:lstStyle/>
          <a:p>
            <a:endParaRPr lang="en-US"/>
          </a:p>
        </p:txBody>
      </p:sp>
      <p:sp>
        <p:nvSpPr>
          <p:cNvPr id="65543" name="Line 7"/>
          <p:cNvSpPr>
            <a:spLocks noChangeShapeType="1"/>
          </p:cNvSpPr>
          <p:nvPr userDrawn="1"/>
        </p:nvSpPr>
        <p:spPr bwMode="auto">
          <a:xfrm>
            <a:off x="228600" y="1143000"/>
            <a:ext cx="8686800" cy="0"/>
          </a:xfrm>
          <a:prstGeom prst="line">
            <a:avLst/>
          </a:prstGeom>
          <a:noFill/>
          <a:ln w="25400">
            <a:solidFill>
              <a:schemeClr val="tx1">
                <a:lumMod val="50000"/>
                <a:lumOff val="50000"/>
              </a:schemeClr>
            </a:solidFill>
            <a:round/>
            <a:headEnd/>
            <a:tailEnd/>
          </a:ln>
          <a:effectLst/>
        </p:spPr>
        <p:txBody>
          <a:bodyPr wrap="none" anchor="ctr"/>
          <a:lstStyle/>
          <a:p>
            <a:endParaRPr lang="en-US"/>
          </a:p>
        </p:txBody>
      </p:sp>
      <p:pic>
        <p:nvPicPr>
          <p:cNvPr id="898049" name="Picture 1" descr="\\Snl\mesa\Users\jytsao\SSLS_EFRC\presentation_templates\Other Elements\logo.png"/>
          <p:cNvPicPr>
            <a:picLocks noChangeAspect="1" noChangeArrowheads="1"/>
          </p:cNvPicPr>
          <p:nvPr userDrawn="1"/>
        </p:nvPicPr>
        <p:blipFill>
          <a:blip r:embed="rId13" cstate="print"/>
          <a:srcRect/>
          <a:stretch>
            <a:fillRect/>
          </a:stretch>
        </p:blipFill>
        <p:spPr bwMode="auto">
          <a:xfrm>
            <a:off x="33841" y="6133578"/>
            <a:ext cx="685800" cy="699203"/>
          </a:xfrm>
          <a:prstGeom prst="rect">
            <a:avLst/>
          </a:prstGeom>
          <a:noFill/>
        </p:spPr>
      </p:pic>
      <p:pic>
        <p:nvPicPr>
          <p:cNvPr id="898050" name="Picture 2" descr="\\Snl\mesa\Users\jytsao\SSLS_EFRC\presentation_templates\Other Elements\Copy of LogoStacked.png"/>
          <p:cNvPicPr>
            <a:picLocks noChangeArrowheads="1"/>
          </p:cNvPicPr>
          <p:nvPr userDrawn="1"/>
        </p:nvPicPr>
        <p:blipFill>
          <a:blip r:embed="rId14"/>
          <a:srcRect/>
          <a:stretch>
            <a:fillRect/>
          </a:stretch>
        </p:blipFill>
        <p:spPr bwMode="auto">
          <a:xfrm>
            <a:off x="660748" y="6283110"/>
            <a:ext cx="763895" cy="422490"/>
          </a:xfrm>
          <a:prstGeom prst="rect">
            <a:avLst/>
          </a:prstGeom>
          <a:noFill/>
        </p:spPr>
      </p:pic>
      <p:pic>
        <p:nvPicPr>
          <p:cNvPr id="13" name="Picture 8" descr="SNLstackedCLR.gif"/>
          <p:cNvPicPr>
            <a:picLocks noChangeAspect="1"/>
          </p:cNvPicPr>
          <p:nvPr userDrawn="1"/>
        </p:nvPicPr>
        <p:blipFill>
          <a:blip r:embed="rId15"/>
          <a:srcRect/>
          <a:stretch>
            <a:fillRect/>
          </a:stretch>
        </p:blipFill>
        <p:spPr bwMode="auto">
          <a:xfrm>
            <a:off x="7772400" y="6278979"/>
            <a:ext cx="1219200" cy="466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r" rtl="0" eaLnBrk="0" fontAlgn="base" hangingPunct="0">
        <a:spcBef>
          <a:spcPct val="0"/>
        </a:spcBef>
        <a:spcAft>
          <a:spcPct val="0"/>
        </a:spcAft>
        <a:defRPr sz="2800" b="1">
          <a:solidFill>
            <a:schemeClr val="tx1">
              <a:lumMod val="85000"/>
              <a:lumOff val="15000"/>
            </a:schemeClr>
          </a:solidFill>
          <a:latin typeface="+mj-lt"/>
          <a:ea typeface="+mj-ea"/>
          <a:cs typeface="+mj-cs"/>
        </a:defRPr>
      </a:lvl1pPr>
      <a:lvl2pPr algn="r" rtl="0" eaLnBrk="0" fontAlgn="base" hangingPunct="0">
        <a:spcBef>
          <a:spcPct val="0"/>
        </a:spcBef>
        <a:spcAft>
          <a:spcPct val="0"/>
        </a:spcAft>
        <a:defRPr sz="2800" b="1">
          <a:solidFill>
            <a:srgbClr val="000000"/>
          </a:solidFill>
          <a:latin typeface="Arial" charset="0"/>
        </a:defRPr>
      </a:lvl2pPr>
      <a:lvl3pPr algn="r" rtl="0" eaLnBrk="0" fontAlgn="base" hangingPunct="0">
        <a:spcBef>
          <a:spcPct val="0"/>
        </a:spcBef>
        <a:spcAft>
          <a:spcPct val="0"/>
        </a:spcAft>
        <a:defRPr sz="2800" b="1">
          <a:solidFill>
            <a:srgbClr val="000000"/>
          </a:solidFill>
          <a:latin typeface="Arial" charset="0"/>
        </a:defRPr>
      </a:lvl3pPr>
      <a:lvl4pPr algn="r" rtl="0" eaLnBrk="0" fontAlgn="base" hangingPunct="0">
        <a:spcBef>
          <a:spcPct val="0"/>
        </a:spcBef>
        <a:spcAft>
          <a:spcPct val="0"/>
        </a:spcAft>
        <a:defRPr sz="2800" b="1">
          <a:solidFill>
            <a:srgbClr val="000000"/>
          </a:solidFill>
          <a:latin typeface="Arial" charset="0"/>
        </a:defRPr>
      </a:lvl4pPr>
      <a:lvl5pPr algn="r" rtl="0" eaLnBrk="0" fontAlgn="base" hangingPunct="0">
        <a:spcBef>
          <a:spcPct val="0"/>
        </a:spcBef>
        <a:spcAft>
          <a:spcPct val="0"/>
        </a:spcAft>
        <a:defRPr sz="2800" b="1">
          <a:solidFill>
            <a:srgbClr val="000000"/>
          </a:solidFill>
          <a:latin typeface="Arial" charset="0"/>
        </a:defRPr>
      </a:lvl5pPr>
      <a:lvl6pPr marL="457200" algn="r" rtl="0" eaLnBrk="0" fontAlgn="base" hangingPunct="0">
        <a:spcBef>
          <a:spcPct val="0"/>
        </a:spcBef>
        <a:spcAft>
          <a:spcPct val="0"/>
        </a:spcAft>
        <a:defRPr sz="2800" b="1">
          <a:solidFill>
            <a:srgbClr val="000000"/>
          </a:solidFill>
          <a:latin typeface="Arial" charset="0"/>
        </a:defRPr>
      </a:lvl6pPr>
      <a:lvl7pPr marL="914400" algn="r" rtl="0" eaLnBrk="0" fontAlgn="base" hangingPunct="0">
        <a:spcBef>
          <a:spcPct val="0"/>
        </a:spcBef>
        <a:spcAft>
          <a:spcPct val="0"/>
        </a:spcAft>
        <a:defRPr sz="2800" b="1">
          <a:solidFill>
            <a:srgbClr val="000000"/>
          </a:solidFill>
          <a:latin typeface="Arial" charset="0"/>
        </a:defRPr>
      </a:lvl7pPr>
      <a:lvl8pPr marL="1371600" algn="r" rtl="0" eaLnBrk="0" fontAlgn="base" hangingPunct="0">
        <a:spcBef>
          <a:spcPct val="0"/>
        </a:spcBef>
        <a:spcAft>
          <a:spcPct val="0"/>
        </a:spcAft>
        <a:defRPr sz="2800" b="1">
          <a:solidFill>
            <a:srgbClr val="000000"/>
          </a:solidFill>
          <a:latin typeface="Arial" charset="0"/>
        </a:defRPr>
      </a:lvl8pPr>
      <a:lvl9pPr marL="1828800" algn="r" rtl="0" eaLnBrk="0" fontAlgn="base" hangingPunct="0">
        <a:spcBef>
          <a:spcPct val="0"/>
        </a:spcBef>
        <a:spcAft>
          <a:spcPct val="0"/>
        </a:spcAft>
        <a:defRPr sz="2800" b="1">
          <a:solidFill>
            <a:srgbClr val="000000"/>
          </a:solidFill>
          <a:latin typeface="Arial" charset="0"/>
        </a:defRPr>
      </a:lvl9pPr>
    </p:titleStyle>
    <p:bodyStyle>
      <a:lvl1pPr marL="342900" indent="-171450" algn="l" rtl="0" eaLnBrk="0" fontAlgn="base" hangingPunct="0">
        <a:spcBef>
          <a:spcPct val="40000"/>
        </a:spcBef>
        <a:spcAft>
          <a:spcPct val="0"/>
        </a:spcAft>
        <a:buSzPct val="100000"/>
        <a:buChar char="•"/>
        <a:defRPr sz="2400" b="1">
          <a:solidFill>
            <a:srgbClr val="000000"/>
          </a:solidFill>
          <a:latin typeface="+mn-lt"/>
          <a:ea typeface="+mn-ea"/>
          <a:cs typeface="+mn-cs"/>
        </a:defRPr>
      </a:lvl1pPr>
      <a:lvl2pPr marL="685800" indent="-228600" algn="l" rtl="0" eaLnBrk="0" fontAlgn="base" hangingPunct="0">
        <a:spcBef>
          <a:spcPct val="20000"/>
        </a:spcBef>
        <a:spcAft>
          <a:spcPct val="0"/>
        </a:spcAft>
        <a:buSzPct val="100000"/>
        <a:buChar char="–"/>
        <a:defRPr sz="2200" b="1">
          <a:solidFill>
            <a:srgbClr val="000000"/>
          </a:solidFill>
          <a:latin typeface="+mn-lt"/>
        </a:defRPr>
      </a:lvl2pPr>
      <a:lvl3pPr marL="1085850" indent="-171450" algn="l" rtl="0" eaLnBrk="0" fontAlgn="base" hangingPunct="0">
        <a:spcBef>
          <a:spcPct val="20000"/>
        </a:spcBef>
        <a:spcAft>
          <a:spcPct val="0"/>
        </a:spcAft>
        <a:buSzPct val="100000"/>
        <a:buChar char="•"/>
        <a:defRPr sz="2000" b="1">
          <a:solidFill>
            <a:srgbClr val="000000"/>
          </a:solidFill>
          <a:latin typeface="+mn-lt"/>
        </a:defRPr>
      </a:lvl3pPr>
      <a:lvl4pPr marL="1543050" indent="-171450" algn="l" rtl="0" eaLnBrk="0" fontAlgn="base" hangingPunct="0">
        <a:spcBef>
          <a:spcPct val="20000"/>
        </a:spcBef>
        <a:spcAft>
          <a:spcPct val="0"/>
        </a:spcAft>
        <a:buSzPct val="100000"/>
        <a:buChar char="–"/>
        <a:defRPr b="1">
          <a:solidFill>
            <a:srgbClr val="000000"/>
          </a:solidFill>
          <a:latin typeface="+mn-lt"/>
        </a:defRPr>
      </a:lvl4pPr>
      <a:lvl5pPr marL="1943100" indent="-114300" algn="l" rtl="0" eaLnBrk="0" fontAlgn="base" hangingPunct="0">
        <a:spcBef>
          <a:spcPct val="20000"/>
        </a:spcBef>
        <a:spcAft>
          <a:spcPct val="0"/>
        </a:spcAft>
        <a:buSzPct val="100000"/>
        <a:buChar char="•"/>
        <a:defRPr b="1">
          <a:solidFill>
            <a:srgbClr val="000000"/>
          </a:solidFill>
          <a:latin typeface="+mn-lt"/>
        </a:defRPr>
      </a:lvl5pPr>
      <a:lvl6pPr marL="2400300" indent="-114300" algn="l" rtl="0" eaLnBrk="0" fontAlgn="base" hangingPunct="0">
        <a:spcBef>
          <a:spcPct val="20000"/>
        </a:spcBef>
        <a:spcAft>
          <a:spcPct val="0"/>
        </a:spcAft>
        <a:buSzPct val="100000"/>
        <a:buChar char="•"/>
        <a:defRPr b="1">
          <a:solidFill>
            <a:srgbClr val="000000"/>
          </a:solidFill>
          <a:latin typeface="+mn-lt"/>
        </a:defRPr>
      </a:lvl6pPr>
      <a:lvl7pPr marL="2857500" indent="-114300" algn="l" rtl="0" eaLnBrk="0" fontAlgn="base" hangingPunct="0">
        <a:spcBef>
          <a:spcPct val="20000"/>
        </a:spcBef>
        <a:spcAft>
          <a:spcPct val="0"/>
        </a:spcAft>
        <a:buSzPct val="100000"/>
        <a:buChar char="•"/>
        <a:defRPr b="1">
          <a:solidFill>
            <a:srgbClr val="000000"/>
          </a:solidFill>
          <a:latin typeface="+mn-lt"/>
        </a:defRPr>
      </a:lvl7pPr>
      <a:lvl8pPr marL="3314700" indent="-114300" algn="l" rtl="0" eaLnBrk="0" fontAlgn="base" hangingPunct="0">
        <a:spcBef>
          <a:spcPct val="20000"/>
        </a:spcBef>
        <a:spcAft>
          <a:spcPct val="0"/>
        </a:spcAft>
        <a:buSzPct val="100000"/>
        <a:buChar char="•"/>
        <a:defRPr b="1">
          <a:solidFill>
            <a:srgbClr val="000000"/>
          </a:solidFill>
          <a:latin typeface="+mn-lt"/>
        </a:defRPr>
      </a:lvl8pPr>
      <a:lvl9pPr marL="3771900" indent="-114300" algn="l" rtl="0" eaLnBrk="0" fontAlgn="base" hangingPunct="0">
        <a:spcBef>
          <a:spcPct val="20000"/>
        </a:spcBef>
        <a:spcAft>
          <a:spcPct val="0"/>
        </a:spcAft>
        <a:buSzPct val="100000"/>
        <a:buChar char="•"/>
        <a:defRPr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3.emf"/><Relationship Id="rId4" Type="http://schemas.openxmlformats.org/officeDocument/2006/relationships/image" Target="../media/image12.emf"/></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notesSlide" Target="../notesSlides/notesSlide6.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1.emf"/></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86800" cy="1219200"/>
          </a:xfrm>
        </p:spPr>
        <p:txBody>
          <a:bodyPr/>
          <a:lstStyle/>
          <a:p>
            <a:r>
              <a:rPr lang="en-US" smtClean="0"/>
              <a:t>(Lighting and) Solid-State Lighting:</a:t>
            </a:r>
            <a:br>
              <a:rPr lang="en-US" smtClean="0"/>
            </a:br>
            <a:r>
              <a:rPr lang="en-US" smtClean="0"/>
              <a:t>Science, Technology, Economic Perspectives</a:t>
            </a:r>
            <a:endParaRPr lang="en-US" dirty="0"/>
          </a:p>
        </p:txBody>
      </p:sp>
      <p:sp>
        <p:nvSpPr>
          <p:cNvPr id="4" name="Text Box 447"/>
          <p:cNvSpPr txBox="1">
            <a:spLocks noChangeArrowheads="1"/>
          </p:cNvSpPr>
          <p:nvPr/>
        </p:nvSpPr>
        <p:spPr bwMode="auto">
          <a:xfrm>
            <a:off x="76200" y="5105400"/>
            <a:ext cx="4038600" cy="1015663"/>
          </a:xfrm>
          <a:prstGeom prst="rect">
            <a:avLst/>
          </a:prstGeom>
          <a:noFill/>
          <a:ln w="12700">
            <a:noFill/>
            <a:miter lim="800000"/>
            <a:headEnd/>
            <a:tailEnd/>
          </a:ln>
          <a:effectLst/>
        </p:spPr>
        <p:txBody>
          <a:bodyPr wrap="square">
            <a:spAutoFit/>
          </a:bodyPr>
          <a:lstStyle/>
          <a:p>
            <a:pPr algn="r">
              <a:spcAft>
                <a:spcPts val="600"/>
              </a:spcAft>
            </a:pPr>
            <a:r>
              <a:rPr lang="en-US" altLang="zh-TW" sz="1000" b="1" smtClean="0">
                <a:solidFill>
                  <a:schemeClr val="bg2"/>
                </a:solidFill>
                <a:latin typeface="Calibri" pitchFamily="34" charset="0"/>
                <a:ea typeface="PMingLiU" pitchFamily="18" charset="-120"/>
              </a:rPr>
              <a:t>Work at Sandia National Laboratories was supported by Sandia’s Solid-State-Lighting Science Energy Frontier Research Center, funded by the U.S. Department of Energy, Office of Basic Energy Sciences.  Sandia </a:t>
            </a:r>
            <a:r>
              <a:rPr lang="en-US" altLang="zh-TW" sz="1000" b="1">
                <a:solidFill>
                  <a:schemeClr val="bg2"/>
                </a:solidFill>
                <a:latin typeface="Calibri" pitchFamily="34" charset="0"/>
                <a:ea typeface="PMingLiU" pitchFamily="18" charset="-120"/>
              </a:rPr>
              <a:t>is a multiprogram laboratory operated by Sandia Corporation, a Lockheed Martin Company, for the </a:t>
            </a:r>
            <a:r>
              <a:rPr lang="en-US" altLang="zh-TW" sz="1000" b="1" smtClean="0">
                <a:solidFill>
                  <a:schemeClr val="bg2"/>
                </a:solidFill>
                <a:latin typeface="Calibri" pitchFamily="34" charset="0"/>
                <a:ea typeface="PMingLiU" pitchFamily="18" charset="-120"/>
              </a:rPr>
              <a:t>U.S. Department </a:t>
            </a:r>
            <a:r>
              <a:rPr lang="en-US" altLang="zh-TW" sz="1000" b="1">
                <a:solidFill>
                  <a:schemeClr val="bg2"/>
                </a:solidFill>
                <a:latin typeface="Calibri" pitchFamily="34" charset="0"/>
                <a:ea typeface="PMingLiU" pitchFamily="18" charset="-120"/>
              </a:rPr>
              <a:t>of Energy’s National Security Administration under Contract DE-AC04-94AL85000.</a:t>
            </a:r>
            <a:endParaRPr lang="en-US" sz="1000" b="1" baseline="-25000">
              <a:solidFill>
                <a:schemeClr val="bg2"/>
              </a:solidFill>
              <a:latin typeface="Calibri" pitchFamily="34" charset="0"/>
            </a:endParaRPr>
          </a:p>
        </p:txBody>
      </p:sp>
      <p:sp>
        <p:nvSpPr>
          <p:cNvPr id="7" name="Text Box 5"/>
          <p:cNvSpPr txBox="1">
            <a:spLocks noChangeArrowheads="1"/>
          </p:cNvSpPr>
          <p:nvPr/>
        </p:nvSpPr>
        <p:spPr bwMode="auto">
          <a:xfrm>
            <a:off x="4648200" y="5438002"/>
            <a:ext cx="3810000" cy="276999"/>
          </a:xfrm>
          <a:prstGeom prst="rect">
            <a:avLst/>
          </a:prstGeom>
          <a:noFill/>
          <a:ln w="12700">
            <a:noFill/>
            <a:miter lim="800000"/>
            <a:headEnd/>
            <a:tailEnd/>
          </a:ln>
          <a:effectLst/>
        </p:spPr>
        <p:txBody>
          <a:bodyPr>
            <a:spAutoFit/>
          </a:bodyPr>
          <a:lstStyle/>
          <a:p>
            <a:pPr algn="r"/>
            <a:r>
              <a:rPr lang="en-US" sz="1200" b="1">
                <a:solidFill>
                  <a:schemeClr val="bg1"/>
                </a:solidFill>
                <a:latin typeface="Arial" charset="0"/>
              </a:rPr>
              <a:t>Earth at Night (courtesy of NASA)</a:t>
            </a:r>
          </a:p>
        </p:txBody>
      </p:sp>
      <p:sp>
        <p:nvSpPr>
          <p:cNvPr id="8" name="Text Box 473"/>
          <p:cNvSpPr txBox="1">
            <a:spLocks noChangeArrowheads="1"/>
          </p:cNvSpPr>
          <p:nvPr/>
        </p:nvSpPr>
        <p:spPr bwMode="auto">
          <a:xfrm>
            <a:off x="152400" y="1242536"/>
            <a:ext cx="3962400" cy="738664"/>
          </a:xfrm>
          <a:prstGeom prst="rect">
            <a:avLst/>
          </a:prstGeom>
          <a:noFill/>
          <a:ln w="12700">
            <a:noFill/>
            <a:miter lim="800000"/>
            <a:headEnd/>
            <a:tailEnd/>
          </a:ln>
          <a:effectLst/>
        </p:spPr>
        <p:txBody>
          <a:bodyPr wrap="square">
            <a:spAutoFit/>
          </a:bodyPr>
          <a:lstStyle/>
          <a:p>
            <a:pPr algn="r">
              <a:buSzPct val="100000"/>
            </a:pPr>
            <a:r>
              <a:rPr lang="en-US" sz="1400" b="1">
                <a:latin typeface="Arial" charset="0"/>
              </a:rPr>
              <a:t>Jeff </a:t>
            </a:r>
            <a:r>
              <a:rPr lang="en-US" sz="1400" b="1" smtClean="0">
                <a:latin typeface="Arial" charset="0"/>
              </a:rPr>
              <a:t>Tsao</a:t>
            </a:r>
          </a:p>
          <a:p>
            <a:pPr algn="r">
              <a:buSzPct val="100000"/>
            </a:pPr>
            <a:r>
              <a:rPr lang="en-US" sz="1400" b="1" smtClean="0">
                <a:latin typeface="Arial" charset="0"/>
              </a:rPr>
              <a:t>Physical, Chemical &amp; Nano Sciences Center</a:t>
            </a:r>
          </a:p>
          <a:p>
            <a:pPr algn="r">
              <a:buSzPct val="100000"/>
            </a:pPr>
            <a:r>
              <a:rPr lang="en-US" sz="1400" b="1" smtClean="0">
                <a:latin typeface="Arial" charset="0"/>
              </a:rPr>
              <a:t>Sandia National Laboratories</a:t>
            </a:r>
            <a:endParaRPr lang="en-US" sz="1400" b="1">
              <a:latin typeface="Arial" charset="0"/>
            </a:endParaRPr>
          </a:p>
        </p:txBody>
      </p:sp>
      <p:sp>
        <p:nvSpPr>
          <p:cNvPr id="9" name="Text Box 473"/>
          <p:cNvSpPr txBox="1">
            <a:spLocks noChangeArrowheads="1"/>
          </p:cNvSpPr>
          <p:nvPr/>
        </p:nvSpPr>
        <p:spPr bwMode="auto">
          <a:xfrm>
            <a:off x="2209800" y="3657600"/>
            <a:ext cx="1905000" cy="1384995"/>
          </a:xfrm>
          <a:prstGeom prst="rect">
            <a:avLst/>
          </a:prstGeom>
          <a:noFill/>
          <a:ln w="12700">
            <a:noFill/>
            <a:miter lim="800000"/>
            <a:headEnd/>
            <a:tailEnd/>
          </a:ln>
          <a:effectLst/>
        </p:spPr>
        <p:txBody>
          <a:bodyPr wrap="square">
            <a:spAutoFit/>
          </a:bodyPr>
          <a:lstStyle/>
          <a:p>
            <a:pPr algn="r">
              <a:buSzPct val="100000"/>
            </a:pPr>
            <a:r>
              <a:rPr lang="en-US" sz="1200" b="1" u="sng" smtClean="0">
                <a:latin typeface="Arial" charset="0"/>
              </a:rPr>
              <a:t>Acknowledgements</a:t>
            </a:r>
            <a:endParaRPr lang="en-US" sz="1200" b="1" smtClean="0">
              <a:latin typeface="Arial" charset="0"/>
            </a:endParaRPr>
          </a:p>
          <a:p>
            <a:pPr algn="r">
              <a:buSzPct val="100000"/>
            </a:pPr>
            <a:r>
              <a:rPr lang="en-US" sz="1200" b="1" smtClean="0">
                <a:latin typeface="Arial" charset="0"/>
              </a:rPr>
              <a:t>Mike Coltrin</a:t>
            </a:r>
          </a:p>
          <a:p>
            <a:pPr algn="r">
              <a:buSzPct val="100000"/>
            </a:pPr>
            <a:r>
              <a:rPr lang="en-US" sz="1200" b="1" smtClean="0">
                <a:latin typeface="Arial" charset="0"/>
              </a:rPr>
              <a:t>Mary Crawford</a:t>
            </a:r>
          </a:p>
          <a:p>
            <a:pPr algn="r">
              <a:buSzPct val="100000"/>
            </a:pPr>
            <a:r>
              <a:rPr lang="en-US" sz="1200" b="1" smtClean="0">
                <a:latin typeface="Arial" charset="0"/>
              </a:rPr>
              <a:t>Yoshi Ohno</a:t>
            </a:r>
          </a:p>
          <a:p>
            <a:pPr algn="r">
              <a:buSzPct val="100000"/>
            </a:pPr>
            <a:r>
              <a:rPr lang="en-US" sz="1200" b="1" smtClean="0">
                <a:latin typeface="Arial" charset="0"/>
              </a:rPr>
              <a:t>Jerry Simmons</a:t>
            </a:r>
          </a:p>
          <a:p>
            <a:pPr algn="r">
              <a:buSzPct val="100000"/>
            </a:pPr>
            <a:r>
              <a:rPr lang="en-US" sz="1200" b="1" smtClean="0">
                <a:latin typeface="Arial" charset="0"/>
              </a:rPr>
              <a:t>Paul Waide</a:t>
            </a:r>
          </a:p>
          <a:p>
            <a:pPr algn="r">
              <a:buSzPct val="100000"/>
            </a:pPr>
            <a:r>
              <a:rPr lang="en-US" sz="1200" b="1" smtClean="0">
                <a:latin typeface="Arial" charset="0"/>
              </a:rPr>
              <a:t>Jon Wierer</a:t>
            </a:r>
            <a:endParaRPr lang="en-US" sz="1200" b="1">
              <a:latin typeface="Arial" charset="0"/>
            </a:endParaRPr>
          </a:p>
        </p:txBody>
      </p:sp>
      <p:pic>
        <p:nvPicPr>
          <p:cNvPr id="884738" name="Picture 2"/>
          <p:cNvPicPr>
            <a:picLocks noChangeAspect="1" noChangeArrowheads="1"/>
          </p:cNvPicPr>
          <p:nvPr/>
        </p:nvPicPr>
        <p:blipFill>
          <a:blip r:embed="rId3"/>
          <a:srcRect/>
          <a:stretch>
            <a:fillRect/>
          </a:stretch>
        </p:blipFill>
        <p:spPr bwMode="auto">
          <a:xfrm>
            <a:off x="4114800" y="1295400"/>
            <a:ext cx="4828213" cy="4846320"/>
          </a:xfrm>
          <a:prstGeom prst="rect">
            <a:avLst/>
          </a:prstGeom>
          <a:noFill/>
          <a:ln w="9525">
            <a:noFill/>
            <a:miter lim="800000"/>
            <a:headEnd/>
            <a:tailEnd/>
          </a:ln>
        </p:spPr>
      </p:pic>
      <p:sp>
        <p:nvSpPr>
          <p:cNvPr id="11" name="TextBox 10"/>
          <p:cNvSpPr txBox="1"/>
          <p:nvPr/>
        </p:nvSpPr>
        <p:spPr>
          <a:xfrm>
            <a:off x="4191000" y="5757446"/>
            <a:ext cx="4724400" cy="338554"/>
          </a:xfrm>
          <a:prstGeom prst="rect">
            <a:avLst/>
          </a:prstGeom>
          <a:noFill/>
        </p:spPr>
        <p:txBody>
          <a:bodyPr wrap="square" rtlCol="0">
            <a:spAutoFit/>
          </a:bodyPr>
          <a:lstStyle/>
          <a:p>
            <a:r>
              <a:rPr lang="en-US" sz="800" b="1" smtClean="0">
                <a:solidFill>
                  <a:schemeClr val="bg1"/>
                </a:solidFill>
                <a:latin typeface="Calibri" pitchFamily="34" charset="0"/>
              </a:rPr>
              <a:t>Night arrives between Europe and Africa; digital composite of archived images taken by several Earth-orbiting satellites and ocean-faring ships; courtesy of NASA; http://apod.nasa.gov/apod/ap030324.html</a:t>
            </a:r>
            <a:endParaRPr lang="en-US" sz="800" b="1">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446" name="Rectangle 214"/>
          <p:cNvSpPr>
            <a:spLocks noChangeArrowheads="1"/>
          </p:cNvSpPr>
          <p:nvPr/>
        </p:nvSpPr>
        <p:spPr bwMode="auto">
          <a:xfrm>
            <a:off x="4876800" y="1447800"/>
            <a:ext cx="228600" cy="304800"/>
          </a:xfrm>
          <a:prstGeom prst="rect">
            <a:avLst/>
          </a:prstGeom>
          <a:solidFill>
            <a:schemeClr val="bg1"/>
          </a:solidFill>
          <a:ln w="12700">
            <a:noFill/>
            <a:miter lim="800000"/>
            <a:headEnd/>
            <a:tailEnd/>
          </a:ln>
          <a:effectLst/>
        </p:spPr>
        <p:txBody>
          <a:bodyPr wrap="none" anchor="ctr"/>
          <a:lstStyle/>
          <a:p>
            <a:endParaRPr lang="en-US"/>
          </a:p>
        </p:txBody>
      </p:sp>
      <p:sp>
        <p:nvSpPr>
          <p:cNvPr id="735438" name="Line 206"/>
          <p:cNvSpPr>
            <a:spLocks noChangeShapeType="1"/>
          </p:cNvSpPr>
          <p:nvPr/>
        </p:nvSpPr>
        <p:spPr bwMode="auto">
          <a:xfrm flipV="1">
            <a:off x="4983481" y="1432560"/>
            <a:ext cx="45719" cy="4663440"/>
          </a:xfrm>
          <a:prstGeom prst="line">
            <a:avLst/>
          </a:prstGeom>
          <a:noFill/>
          <a:ln w="12700">
            <a:solidFill>
              <a:schemeClr val="tx1"/>
            </a:solidFill>
            <a:prstDash val="dash"/>
            <a:round/>
            <a:headEnd/>
            <a:tailEnd/>
          </a:ln>
          <a:effectLst/>
        </p:spPr>
        <p:txBody>
          <a:bodyPr/>
          <a:lstStyle/>
          <a:p>
            <a:endParaRPr lang="en-US"/>
          </a:p>
        </p:txBody>
      </p:sp>
      <p:sp>
        <p:nvSpPr>
          <p:cNvPr id="735327" name="Rectangle 95"/>
          <p:cNvSpPr>
            <a:spLocks noGrp="1" noChangeArrowheads="1"/>
          </p:cNvSpPr>
          <p:nvPr>
            <p:ph type="title"/>
          </p:nvPr>
        </p:nvSpPr>
        <p:spPr/>
        <p:txBody>
          <a:bodyPr/>
          <a:lstStyle/>
          <a:p>
            <a:r>
              <a:rPr lang="en-US" dirty="0" smtClean="0"/>
              <a:t>Artificial Lighting and Human Productivity</a:t>
            </a:r>
            <a:endParaRPr lang="en-US" dirty="0"/>
          </a:p>
        </p:txBody>
      </p:sp>
      <p:sp>
        <p:nvSpPr>
          <p:cNvPr id="735326" name="Text Box 94"/>
          <p:cNvSpPr txBox="1">
            <a:spLocks noChangeArrowheads="1"/>
          </p:cNvSpPr>
          <p:nvPr/>
        </p:nvSpPr>
        <p:spPr bwMode="auto">
          <a:xfrm>
            <a:off x="952500" y="1905000"/>
            <a:ext cx="1766888" cy="276225"/>
          </a:xfrm>
          <a:prstGeom prst="rect">
            <a:avLst/>
          </a:prstGeom>
          <a:noFill/>
          <a:ln w="12700">
            <a:noFill/>
            <a:miter lim="800000"/>
            <a:headEnd/>
            <a:tailEnd/>
          </a:ln>
          <a:effectLst/>
        </p:spPr>
        <p:txBody>
          <a:bodyPr wrap="none">
            <a:spAutoFit/>
          </a:bodyPr>
          <a:lstStyle/>
          <a:p>
            <a:r>
              <a:rPr lang="en-US" sz="1200" b="1" i="1">
                <a:solidFill>
                  <a:srgbClr val="000000"/>
                </a:solidFill>
                <a:latin typeface="Arial" charset="0"/>
                <a:cs typeface="Arial" charset="0"/>
              </a:rPr>
              <a:t>CoL</a:t>
            </a:r>
            <a:r>
              <a:rPr lang="en-US" sz="1200" b="1">
                <a:solidFill>
                  <a:srgbClr val="000000"/>
                </a:solidFill>
                <a:latin typeface="Arial" charset="0"/>
                <a:cs typeface="Arial" charset="0"/>
              </a:rPr>
              <a:t> ($/Mlmh) </a:t>
            </a:r>
            <a:r>
              <a:rPr lang="en-US" sz="1200" b="1">
                <a:solidFill>
                  <a:srgbClr val="000000"/>
                </a:solidFill>
                <a:latin typeface="Arial Unicode MS" pitchFamily="34" charset="-128"/>
                <a:ea typeface="Arial Unicode MS" pitchFamily="34" charset="-128"/>
                <a:cs typeface="Arial Unicode MS" pitchFamily="34" charset="-128"/>
              </a:rPr>
              <a:t>≃</a:t>
            </a:r>
            <a:r>
              <a:rPr lang="en-US" sz="1200" b="1">
                <a:solidFill>
                  <a:srgbClr val="000000"/>
                </a:solidFill>
                <a:latin typeface="Arial" charset="0"/>
                <a:cs typeface="Arial" charset="0"/>
              </a:rPr>
              <a:t> </a:t>
            </a:r>
            <a:r>
              <a:rPr lang="en-US" sz="1200" b="1" i="1">
                <a:solidFill>
                  <a:srgbClr val="000000"/>
                </a:solidFill>
                <a:latin typeface="Arial" charset="0"/>
                <a:cs typeface="Arial" charset="0"/>
              </a:rPr>
              <a:t>CoE/</a:t>
            </a:r>
            <a:r>
              <a:rPr lang="el-GR" sz="1200" b="1" i="1">
                <a:solidFill>
                  <a:srgbClr val="000000"/>
                </a:solidFill>
                <a:latin typeface="Arial" charset="0"/>
                <a:cs typeface="Arial" charset="0"/>
              </a:rPr>
              <a:t>η</a:t>
            </a:r>
            <a:endParaRPr lang="en-US" sz="1200" b="1" i="1">
              <a:solidFill>
                <a:srgbClr val="000000"/>
              </a:solidFill>
              <a:latin typeface="Arial" charset="0"/>
              <a:cs typeface="Arial" charset="0"/>
            </a:endParaRPr>
          </a:p>
        </p:txBody>
      </p:sp>
      <p:pic>
        <p:nvPicPr>
          <p:cNvPr id="735341" name="Picture 109"/>
          <p:cNvPicPr>
            <a:picLocks noChangeAspect="1" noChangeArrowheads="1"/>
          </p:cNvPicPr>
          <p:nvPr/>
        </p:nvPicPr>
        <p:blipFill>
          <a:blip r:embed="rId3"/>
          <a:srcRect l="28102" t="12617" r="7664" b="21588"/>
          <a:stretch>
            <a:fillRect/>
          </a:stretch>
        </p:blipFill>
        <p:spPr bwMode="auto">
          <a:xfrm>
            <a:off x="930275" y="2416175"/>
            <a:ext cx="2909888" cy="2909888"/>
          </a:xfrm>
          <a:prstGeom prst="rect">
            <a:avLst/>
          </a:prstGeom>
          <a:noFill/>
          <a:ln w="12700">
            <a:noFill/>
            <a:miter lim="800000"/>
            <a:headEnd/>
            <a:tailEnd/>
          </a:ln>
          <a:effectLst/>
        </p:spPr>
      </p:pic>
      <p:sp>
        <p:nvSpPr>
          <p:cNvPr id="735342" name="Text Box 110"/>
          <p:cNvSpPr txBox="1">
            <a:spLocks noChangeArrowheads="1"/>
          </p:cNvSpPr>
          <p:nvPr/>
        </p:nvSpPr>
        <p:spPr bwMode="auto">
          <a:xfrm>
            <a:off x="909638" y="5257800"/>
            <a:ext cx="2938462"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1        10</a:t>
            </a:r>
            <a:r>
              <a:rPr lang="en-US" sz="1200" b="1" baseline="30000">
                <a:latin typeface="Arial" charset="0"/>
              </a:rPr>
              <a:t>1</a:t>
            </a:r>
            <a:r>
              <a:rPr lang="en-US" sz="1200" b="1">
                <a:latin typeface="Arial" charset="0"/>
              </a:rPr>
              <a:t>        10</a:t>
            </a:r>
            <a:r>
              <a:rPr lang="en-US" sz="1200" b="1" baseline="30000">
                <a:latin typeface="Arial" charset="0"/>
              </a:rPr>
              <a:t>2</a:t>
            </a:r>
            <a:r>
              <a:rPr lang="en-US" sz="1200" b="1">
                <a:latin typeface="Arial" charset="0"/>
              </a:rPr>
              <a:t>       10</a:t>
            </a:r>
            <a:r>
              <a:rPr lang="en-US" sz="1200" b="1" baseline="30000">
                <a:latin typeface="Arial" charset="0"/>
              </a:rPr>
              <a:t>3</a:t>
            </a:r>
            <a:r>
              <a:rPr lang="en-US" sz="1200" b="1">
                <a:latin typeface="Arial" charset="0"/>
              </a:rPr>
              <a:t>        10</a:t>
            </a:r>
            <a:r>
              <a:rPr lang="en-US" sz="1200" b="1" baseline="30000">
                <a:latin typeface="Arial" charset="0"/>
              </a:rPr>
              <a:t>4</a:t>
            </a:r>
            <a:r>
              <a:rPr lang="en-US" sz="1200" b="1">
                <a:latin typeface="Arial" charset="0"/>
              </a:rPr>
              <a:t>     10</a:t>
            </a:r>
            <a:r>
              <a:rPr lang="en-US" sz="1200" b="1" baseline="30000">
                <a:latin typeface="Arial" charset="0"/>
              </a:rPr>
              <a:t>5</a:t>
            </a:r>
          </a:p>
        </p:txBody>
      </p:sp>
      <p:sp>
        <p:nvSpPr>
          <p:cNvPr id="735343" name="Text Box 111"/>
          <p:cNvSpPr txBox="1">
            <a:spLocks noChangeArrowheads="1"/>
          </p:cNvSpPr>
          <p:nvPr/>
        </p:nvSpPr>
        <p:spPr bwMode="auto">
          <a:xfrm>
            <a:off x="1719263" y="5546725"/>
            <a:ext cx="1337171" cy="307748"/>
          </a:xfrm>
          <a:prstGeom prst="rect">
            <a:avLst/>
          </a:prstGeom>
          <a:noFill/>
          <a:ln w="12700">
            <a:noFill/>
            <a:miter lim="800000"/>
            <a:headEnd/>
            <a:tailEnd/>
          </a:ln>
          <a:effectLst/>
        </p:spPr>
        <p:txBody>
          <a:bodyPr wrap="none" lIns="91413" tIns="45706" rIns="91413" bIns="45706">
            <a:spAutoFit/>
          </a:bodyPr>
          <a:lstStyle/>
          <a:p>
            <a:r>
              <a:rPr lang="en-US" sz="1400" b="1" i="1" dirty="0">
                <a:latin typeface="Arial Unicode MS" pitchFamily="34" charset="-128"/>
                <a:cs typeface="Arial" charset="0"/>
              </a:rPr>
              <a:t>CoE</a:t>
            </a:r>
            <a:r>
              <a:rPr lang="en-US" sz="1400" b="1" dirty="0">
                <a:latin typeface="Arial Unicode MS" pitchFamily="34" charset="-128"/>
                <a:cs typeface="Arial" charset="0"/>
              </a:rPr>
              <a:t> ($/</a:t>
            </a:r>
            <a:r>
              <a:rPr lang="en-US" sz="1400" b="1" dirty="0" err="1" smtClean="0">
                <a:latin typeface="Arial Unicode MS" pitchFamily="34" charset="-128"/>
                <a:cs typeface="Arial" charset="0"/>
              </a:rPr>
              <a:t>MW</a:t>
            </a:r>
            <a:r>
              <a:rPr lang="en-US" sz="1400" b="1" baseline="-25000" dirty="0" err="1" smtClean="0">
                <a:latin typeface="Arial Unicode MS" pitchFamily="34" charset="-128"/>
                <a:cs typeface="Arial" charset="0"/>
              </a:rPr>
              <a:t>e</a:t>
            </a:r>
            <a:r>
              <a:rPr lang="en-US" sz="1400" b="1" dirty="0" err="1" smtClean="0">
                <a:latin typeface="Arial Unicode MS" pitchFamily="34" charset="-128"/>
                <a:cs typeface="Arial" charset="0"/>
              </a:rPr>
              <a:t>h</a:t>
            </a:r>
            <a:r>
              <a:rPr lang="en-US" sz="1400" b="1" dirty="0">
                <a:latin typeface="Arial Unicode MS" pitchFamily="34" charset="-128"/>
                <a:cs typeface="Arial" charset="0"/>
              </a:rPr>
              <a:t>)</a:t>
            </a:r>
            <a:endParaRPr lang="en-US" sz="1400" b="1" baseline="30000" dirty="0">
              <a:latin typeface="Arial Unicode MS" pitchFamily="34" charset="-128"/>
              <a:cs typeface="Arial" charset="0"/>
            </a:endParaRPr>
          </a:p>
        </p:txBody>
      </p:sp>
      <p:sp>
        <p:nvSpPr>
          <p:cNvPr id="735344" name="Text Box 112"/>
          <p:cNvSpPr txBox="1">
            <a:spLocks noChangeArrowheads="1"/>
          </p:cNvSpPr>
          <p:nvPr/>
        </p:nvSpPr>
        <p:spPr bwMode="auto">
          <a:xfrm rot="-5400000">
            <a:off x="-321485" y="3435692"/>
            <a:ext cx="1617696" cy="523192"/>
          </a:xfrm>
          <a:prstGeom prst="rect">
            <a:avLst/>
          </a:prstGeom>
          <a:noFill/>
          <a:ln w="12700">
            <a:noFill/>
            <a:miter lim="800000"/>
            <a:headEnd/>
            <a:tailEnd/>
          </a:ln>
          <a:effectLst/>
        </p:spPr>
        <p:txBody>
          <a:bodyPr wrap="none" lIns="91413" tIns="45706" rIns="91413" bIns="45706">
            <a:spAutoFit/>
          </a:bodyPr>
          <a:lstStyle/>
          <a:p>
            <a:r>
              <a:rPr lang="en-US" sz="1400" b="1" dirty="0">
                <a:latin typeface="Arial Unicode MS" pitchFamily="34" charset="-128"/>
                <a:cs typeface="Arial" charset="0"/>
              </a:rPr>
              <a:t>Luminous efficacy</a:t>
            </a:r>
          </a:p>
          <a:p>
            <a:r>
              <a:rPr lang="el-GR" sz="1400" b="1" i="1" dirty="0">
                <a:latin typeface="Arial Unicode MS" pitchFamily="34" charset="-128"/>
                <a:cs typeface="Arial" charset="0"/>
              </a:rPr>
              <a:t>η</a:t>
            </a:r>
            <a:r>
              <a:rPr lang="en-US" sz="1400" b="1" dirty="0">
                <a:latin typeface="Arial Unicode MS" pitchFamily="34" charset="-128"/>
                <a:cs typeface="Arial" charset="0"/>
              </a:rPr>
              <a:t> (</a:t>
            </a:r>
            <a:r>
              <a:rPr lang="en-US" sz="1400" b="1" dirty="0" smtClean="0">
                <a:latin typeface="Arial Unicode MS" pitchFamily="34" charset="-128"/>
                <a:cs typeface="Arial" charset="0"/>
              </a:rPr>
              <a:t>lm/W</a:t>
            </a:r>
            <a:r>
              <a:rPr lang="en-US" sz="1400" b="1" baseline="-25000" dirty="0" smtClean="0">
                <a:latin typeface="Arial Unicode MS" pitchFamily="34" charset="-128"/>
                <a:cs typeface="Arial" charset="0"/>
              </a:rPr>
              <a:t>e</a:t>
            </a:r>
            <a:r>
              <a:rPr lang="en-US" sz="1400" b="1" dirty="0" smtClean="0">
                <a:latin typeface="Arial Unicode MS" pitchFamily="34" charset="-128"/>
                <a:cs typeface="Arial" charset="0"/>
              </a:rPr>
              <a:t>)</a:t>
            </a:r>
            <a:endParaRPr lang="el-GR" sz="1400" b="1" baseline="30000" dirty="0">
              <a:latin typeface="Arial Unicode MS" pitchFamily="34" charset="-128"/>
              <a:cs typeface="Arial" charset="0"/>
            </a:endParaRPr>
          </a:p>
        </p:txBody>
      </p:sp>
      <p:sp>
        <p:nvSpPr>
          <p:cNvPr id="735345" name="Text Box 113"/>
          <p:cNvSpPr txBox="1">
            <a:spLocks noChangeArrowheads="1"/>
          </p:cNvSpPr>
          <p:nvPr/>
        </p:nvSpPr>
        <p:spPr bwMode="auto">
          <a:xfrm>
            <a:off x="585788" y="5060950"/>
            <a:ext cx="442912"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-2</a:t>
            </a:r>
          </a:p>
        </p:txBody>
      </p:sp>
      <p:sp>
        <p:nvSpPr>
          <p:cNvPr id="735346" name="Text Box 114"/>
          <p:cNvSpPr txBox="1">
            <a:spLocks noChangeArrowheads="1"/>
          </p:cNvSpPr>
          <p:nvPr/>
        </p:nvSpPr>
        <p:spPr bwMode="auto">
          <a:xfrm>
            <a:off x="3100388" y="2544763"/>
            <a:ext cx="673100" cy="365125"/>
          </a:xfrm>
          <a:prstGeom prst="rect">
            <a:avLst/>
          </a:prstGeom>
          <a:noFill/>
          <a:ln w="12700">
            <a:noFill/>
            <a:miter lim="800000"/>
            <a:headEnd/>
            <a:tailEnd/>
          </a:ln>
          <a:effectLst/>
        </p:spPr>
        <p:txBody>
          <a:bodyPr wrap="none">
            <a:spAutoFit/>
          </a:bodyPr>
          <a:lstStyle/>
          <a:p>
            <a:pPr algn="r"/>
            <a:r>
              <a:rPr lang="en-US" sz="900" b="1">
                <a:solidFill>
                  <a:schemeClr val="bg1"/>
                </a:solidFill>
                <a:latin typeface="Arial Unicode MS" pitchFamily="34" charset="-128"/>
              </a:rPr>
              <a:t>100%</a:t>
            </a:r>
          </a:p>
          <a:p>
            <a:pPr algn="r"/>
            <a:r>
              <a:rPr lang="en-US" sz="900" b="1">
                <a:solidFill>
                  <a:schemeClr val="bg1"/>
                </a:solidFill>
                <a:latin typeface="Arial Unicode MS" pitchFamily="34" charset="-128"/>
              </a:rPr>
              <a:t>Efficiency</a:t>
            </a:r>
            <a:endParaRPr lang="el-GR" sz="900" b="1">
              <a:solidFill>
                <a:schemeClr val="bg1"/>
              </a:solidFill>
              <a:latin typeface="Arial Unicode MS" pitchFamily="34" charset="-128"/>
              <a:ea typeface="Arial Unicode MS" pitchFamily="34" charset="-128"/>
              <a:cs typeface="Arial Unicode MS" pitchFamily="34" charset="-128"/>
            </a:endParaRPr>
          </a:p>
        </p:txBody>
      </p:sp>
      <p:sp>
        <p:nvSpPr>
          <p:cNvPr id="735347" name="Text Box 115"/>
          <p:cNvSpPr txBox="1">
            <a:spLocks noChangeArrowheads="1"/>
          </p:cNvSpPr>
          <p:nvPr/>
        </p:nvSpPr>
        <p:spPr bwMode="auto">
          <a:xfrm>
            <a:off x="587375" y="4552950"/>
            <a:ext cx="442913"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-1</a:t>
            </a:r>
          </a:p>
        </p:txBody>
      </p:sp>
      <p:sp>
        <p:nvSpPr>
          <p:cNvPr id="735348" name="Text Box 116"/>
          <p:cNvSpPr txBox="1">
            <a:spLocks noChangeArrowheads="1"/>
          </p:cNvSpPr>
          <p:nvPr/>
        </p:nvSpPr>
        <p:spPr bwMode="auto">
          <a:xfrm>
            <a:off x="687388" y="4005263"/>
            <a:ext cx="268287"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a:t>
            </a:r>
            <a:endParaRPr lang="en-US" sz="1200" b="1" baseline="30000">
              <a:latin typeface="Arial" charset="0"/>
            </a:endParaRPr>
          </a:p>
        </p:txBody>
      </p:sp>
      <p:sp>
        <p:nvSpPr>
          <p:cNvPr id="735349" name="Text Box 117"/>
          <p:cNvSpPr txBox="1">
            <a:spLocks noChangeArrowheads="1"/>
          </p:cNvSpPr>
          <p:nvPr/>
        </p:nvSpPr>
        <p:spPr bwMode="auto">
          <a:xfrm>
            <a:off x="588963" y="3468688"/>
            <a:ext cx="409575"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1</a:t>
            </a:r>
          </a:p>
        </p:txBody>
      </p:sp>
      <p:sp>
        <p:nvSpPr>
          <p:cNvPr id="735350" name="Text Box 118"/>
          <p:cNvSpPr txBox="1">
            <a:spLocks noChangeArrowheads="1"/>
          </p:cNvSpPr>
          <p:nvPr/>
        </p:nvSpPr>
        <p:spPr bwMode="auto">
          <a:xfrm>
            <a:off x="590550" y="2901950"/>
            <a:ext cx="409575"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2</a:t>
            </a:r>
          </a:p>
        </p:txBody>
      </p:sp>
      <p:sp>
        <p:nvSpPr>
          <p:cNvPr id="735351" name="Text Box 119"/>
          <p:cNvSpPr txBox="1">
            <a:spLocks noChangeArrowheads="1"/>
          </p:cNvSpPr>
          <p:nvPr/>
        </p:nvSpPr>
        <p:spPr bwMode="auto">
          <a:xfrm>
            <a:off x="593725" y="2438400"/>
            <a:ext cx="409575"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3</a:t>
            </a:r>
          </a:p>
        </p:txBody>
      </p:sp>
      <p:sp>
        <p:nvSpPr>
          <p:cNvPr id="735352" name="Text Box 120"/>
          <p:cNvSpPr txBox="1">
            <a:spLocks noChangeArrowheads="1"/>
          </p:cNvSpPr>
          <p:nvPr/>
        </p:nvSpPr>
        <p:spPr bwMode="auto">
          <a:xfrm>
            <a:off x="1052513" y="3805238"/>
            <a:ext cx="247650"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a:t>
            </a:r>
            <a:endParaRPr lang="en-US" sz="900" b="1" baseline="30000">
              <a:latin typeface="Arial Unicode MS" pitchFamily="34" charset="-128"/>
            </a:endParaRPr>
          </a:p>
        </p:txBody>
      </p:sp>
      <p:sp>
        <p:nvSpPr>
          <p:cNvPr id="735353" name="Text Box 121"/>
          <p:cNvSpPr txBox="1">
            <a:spLocks noChangeArrowheads="1"/>
          </p:cNvSpPr>
          <p:nvPr/>
        </p:nvSpPr>
        <p:spPr bwMode="auto">
          <a:xfrm>
            <a:off x="1031875" y="4330700"/>
            <a:ext cx="354013"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1</a:t>
            </a:r>
          </a:p>
        </p:txBody>
      </p:sp>
      <p:sp>
        <p:nvSpPr>
          <p:cNvPr id="735354" name="Text Box 122"/>
          <p:cNvSpPr txBox="1">
            <a:spLocks noChangeArrowheads="1"/>
          </p:cNvSpPr>
          <p:nvPr/>
        </p:nvSpPr>
        <p:spPr bwMode="auto">
          <a:xfrm>
            <a:off x="1101725" y="4799013"/>
            <a:ext cx="354013"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2</a:t>
            </a:r>
          </a:p>
        </p:txBody>
      </p:sp>
      <p:sp>
        <p:nvSpPr>
          <p:cNvPr id="735355" name="Text Box 123"/>
          <p:cNvSpPr txBox="1">
            <a:spLocks noChangeArrowheads="1"/>
          </p:cNvSpPr>
          <p:nvPr/>
        </p:nvSpPr>
        <p:spPr bwMode="auto">
          <a:xfrm>
            <a:off x="3212274" y="3260856"/>
            <a:ext cx="354012"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3</a:t>
            </a:r>
          </a:p>
        </p:txBody>
      </p:sp>
      <p:sp>
        <p:nvSpPr>
          <p:cNvPr id="735356" name="Text Box 124"/>
          <p:cNvSpPr txBox="1">
            <a:spLocks noChangeArrowheads="1"/>
          </p:cNvSpPr>
          <p:nvPr/>
        </p:nvSpPr>
        <p:spPr bwMode="auto">
          <a:xfrm>
            <a:off x="3280916" y="3741357"/>
            <a:ext cx="354013"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4</a:t>
            </a:r>
          </a:p>
        </p:txBody>
      </p:sp>
      <p:sp>
        <p:nvSpPr>
          <p:cNvPr id="735357" name="Text Box 125"/>
          <p:cNvSpPr txBox="1">
            <a:spLocks noChangeArrowheads="1"/>
          </p:cNvSpPr>
          <p:nvPr/>
        </p:nvSpPr>
        <p:spPr bwMode="auto">
          <a:xfrm>
            <a:off x="3337686" y="4267200"/>
            <a:ext cx="354012" cy="228600"/>
          </a:xfrm>
          <a:prstGeom prst="rect">
            <a:avLst/>
          </a:prstGeom>
          <a:solidFill>
            <a:srgbClr val="C0C0C0"/>
          </a:solidFill>
          <a:ln w="12700">
            <a:noFill/>
            <a:miter lim="800000"/>
            <a:headEnd/>
            <a:tailEnd/>
          </a:ln>
          <a:effectLst/>
        </p:spPr>
        <p:txBody>
          <a:bodyPr wrap="none">
            <a:spAutoFit/>
          </a:bodyPr>
          <a:lstStyle/>
          <a:p>
            <a:pPr algn="r"/>
            <a:r>
              <a:rPr lang="en-US" sz="900" b="1">
                <a:latin typeface="Arial Unicode MS" pitchFamily="34" charset="-128"/>
              </a:rPr>
              <a:t>10</a:t>
            </a:r>
            <a:r>
              <a:rPr lang="en-US" sz="900" b="1" baseline="30000">
                <a:latin typeface="Arial Unicode MS" pitchFamily="34" charset="-128"/>
              </a:rPr>
              <a:t>5</a:t>
            </a:r>
          </a:p>
        </p:txBody>
      </p:sp>
      <p:sp>
        <p:nvSpPr>
          <p:cNvPr id="735358" name="Text Box 126"/>
          <p:cNvSpPr txBox="1">
            <a:spLocks noChangeArrowheads="1"/>
          </p:cNvSpPr>
          <p:nvPr/>
        </p:nvSpPr>
        <p:spPr bwMode="auto">
          <a:xfrm>
            <a:off x="2136775" y="3313113"/>
            <a:ext cx="587375" cy="214312"/>
          </a:xfrm>
          <a:prstGeom prst="rect">
            <a:avLst/>
          </a:prstGeom>
          <a:noFill/>
          <a:ln w="12700">
            <a:noFill/>
            <a:miter lim="800000"/>
            <a:headEnd/>
            <a:tailEnd/>
          </a:ln>
          <a:effectLst/>
        </p:spPr>
        <p:txBody>
          <a:bodyPr wrap="none">
            <a:spAutoFit/>
          </a:bodyPr>
          <a:lstStyle/>
          <a:p>
            <a:r>
              <a:rPr lang="en-US" sz="800" b="1">
                <a:solidFill>
                  <a:srgbClr val="009900"/>
                </a:solidFill>
                <a:latin typeface="Arial Unicode MS" pitchFamily="34" charset="-128"/>
              </a:rPr>
              <a:t>CN 1993</a:t>
            </a:r>
          </a:p>
        </p:txBody>
      </p:sp>
      <p:sp>
        <p:nvSpPr>
          <p:cNvPr id="735359" name="Text Box 127"/>
          <p:cNvSpPr txBox="1">
            <a:spLocks noChangeArrowheads="1"/>
          </p:cNvSpPr>
          <p:nvPr/>
        </p:nvSpPr>
        <p:spPr bwMode="auto">
          <a:xfrm>
            <a:off x="1393825" y="4505325"/>
            <a:ext cx="995363" cy="336550"/>
          </a:xfrm>
          <a:prstGeom prst="rect">
            <a:avLst/>
          </a:prstGeom>
          <a:noFill/>
          <a:ln w="12700">
            <a:noFill/>
            <a:miter lim="800000"/>
            <a:headEnd/>
            <a:tailEnd/>
          </a:ln>
          <a:effectLst/>
        </p:spPr>
        <p:txBody>
          <a:bodyPr wrap="none">
            <a:spAutoFit/>
          </a:bodyPr>
          <a:lstStyle/>
          <a:p>
            <a:pPr algn="r"/>
            <a:r>
              <a:rPr lang="en-US" sz="800" b="1">
                <a:solidFill>
                  <a:srgbClr val="009900"/>
                </a:solidFill>
                <a:latin typeface="Arial Unicode MS" pitchFamily="34" charset="-128"/>
              </a:rPr>
              <a:t>WRLD-NONGRID</a:t>
            </a:r>
          </a:p>
          <a:p>
            <a:pPr algn="r"/>
            <a:r>
              <a:rPr lang="en-US" sz="800" b="1">
                <a:solidFill>
                  <a:srgbClr val="009900"/>
                </a:solidFill>
                <a:latin typeface="Arial Unicode MS" pitchFamily="34" charset="-128"/>
              </a:rPr>
              <a:t>1999</a:t>
            </a:r>
          </a:p>
        </p:txBody>
      </p:sp>
      <p:sp>
        <p:nvSpPr>
          <p:cNvPr id="735360" name="Text Box 128"/>
          <p:cNvSpPr txBox="1">
            <a:spLocks noChangeArrowheads="1"/>
          </p:cNvSpPr>
          <p:nvPr/>
        </p:nvSpPr>
        <p:spPr bwMode="auto">
          <a:xfrm>
            <a:off x="2098675" y="2687638"/>
            <a:ext cx="1027113" cy="214312"/>
          </a:xfrm>
          <a:prstGeom prst="rect">
            <a:avLst/>
          </a:prstGeom>
          <a:noFill/>
          <a:ln w="12700">
            <a:noFill/>
            <a:miter lim="800000"/>
            <a:headEnd/>
            <a:tailEnd/>
          </a:ln>
          <a:effectLst/>
        </p:spPr>
        <p:txBody>
          <a:bodyPr wrap="none">
            <a:spAutoFit/>
          </a:bodyPr>
          <a:lstStyle/>
          <a:p>
            <a:r>
              <a:rPr lang="en-US" sz="800" b="1">
                <a:latin typeface="Arial Unicode MS" pitchFamily="34" charset="-128"/>
              </a:rPr>
              <a:t>WRLD-GRID 2005</a:t>
            </a:r>
          </a:p>
        </p:txBody>
      </p:sp>
      <p:sp>
        <p:nvSpPr>
          <p:cNvPr id="735361" name="Text Box 129"/>
          <p:cNvSpPr txBox="1">
            <a:spLocks noChangeArrowheads="1"/>
          </p:cNvSpPr>
          <p:nvPr/>
        </p:nvSpPr>
        <p:spPr bwMode="auto">
          <a:xfrm>
            <a:off x="2649538" y="447357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1800</a:t>
            </a:r>
          </a:p>
        </p:txBody>
      </p:sp>
      <p:sp>
        <p:nvSpPr>
          <p:cNvPr id="735362" name="Text Box 130"/>
          <p:cNvSpPr txBox="1">
            <a:spLocks noChangeArrowheads="1"/>
          </p:cNvSpPr>
          <p:nvPr/>
        </p:nvSpPr>
        <p:spPr bwMode="auto">
          <a:xfrm>
            <a:off x="2516188" y="4179888"/>
            <a:ext cx="582612"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1850</a:t>
            </a:r>
          </a:p>
        </p:txBody>
      </p:sp>
      <p:sp>
        <p:nvSpPr>
          <p:cNvPr id="735363" name="Text Box 131"/>
          <p:cNvSpPr txBox="1">
            <a:spLocks noChangeArrowheads="1"/>
          </p:cNvSpPr>
          <p:nvPr/>
        </p:nvSpPr>
        <p:spPr bwMode="auto">
          <a:xfrm>
            <a:off x="2916238" y="458787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1750</a:t>
            </a:r>
          </a:p>
        </p:txBody>
      </p:sp>
      <p:sp>
        <p:nvSpPr>
          <p:cNvPr id="735364" name="Text Box 132"/>
          <p:cNvSpPr txBox="1">
            <a:spLocks noChangeArrowheads="1"/>
          </p:cNvSpPr>
          <p:nvPr/>
        </p:nvSpPr>
        <p:spPr bwMode="auto">
          <a:xfrm>
            <a:off x="2835275" y="4787900"/>
            <a:ext cx="582613"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1700</a:t>
            </a:r>
          </a:p>
        </p:txBody>
      </p:sp>
      <p:sp>
        <p:nvSpPr>
          <p:cNvPr id="735365" name="Text Box 133"/>
          <p:cNvSpPr txBox="1">
            <a:spLocks noChangeArrowheads="1"/>
          </p:cNvSpPr>
          <p:nvPr/>
        </p:nvSpPr>
        <p:spPr bwMode="auto">
          <a:xfrm>
            <a:off x="2255838" y="401002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1900</a:t>
            </a:r>
          </a:p>
        </p:txBody>
      </p:sp>
      <p:sp>
        <p:nvSpPr>
          <p:cNvPr id="735366" name="Text Box 134"/>
          <p:cNvSpPr txBox="1">
            <a:spLocks noChangeArrowheads="1"/>
          </p:cNvSpPr>
          <p:nvPr/>
        </p:nvSpPr>
        <p:spPr bwMode="auto">
          <a:xfrm>
            <a:off x="2255838" y="354647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1950</a:t>
            </a:r>
          </a:p>
        </p:txBody>
      </p:sp>
      <p:sp>
        <p:nvSpPr>
          <p:cNvPr id="735367" name="Text Box 135"/>
          <p:cNvSpPr txBox="1">
            <a:spLocks noChangeArrowheads="1"/>
          </p:cNvSpPr>
          <p:nvPr/>
        </p:nvSpPr>
        <p:spPr bwMode="auto">
          <a:xfrm>
            <a:off x="1557338" y="352742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2000</a:t>
            </a:r>
          </a:p>
        </p:txBody>
      </p:sp>
      <p:sp>
        <p:nvSpPr>
          <p:cNvPr id="735368" name="Text Box 136"/>
          <p:cNvSpPr txBox="1">
            <a:spLocks noChangeArrowheads="1"/>
          </p:cNvSpPr>
          <p:nvPr/>
        </p:nvSpPr>
        <p:spPr bwMode="auto">
          <a:xfrm>
            <a:off x="1476375" y="3678238"/>
            <a:ext cx="776288" cy="214312"/>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AU+NZ 2005</a:t>
            </a:r>
          </a:p>
        </p:txBody>
      </p:sp>
      <p:sp>
        <p:nvSpPr>
          <p:cNvPr id="735369" name="Text Box 137"/>
          <p:cNvSpPr txBox="1">
            <a:spLocks noChangeArrowheads="1"/>
          </p:cNvSpPr>
          <p:nvPr/>
        </p:nvSpPr>
        <p:spPr bwMode="auto">
          <a:xfrm>
            <a:off x="1244600" y="3225800"/>
            <a:ext cx="644525" cy="214313"/>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FSU 2000</a:t>
            </a:r>
          </a:p>
        </p:txBody>
      </p:sp>
      <p:sp>
        <p:nvSpPr>
          <p:cNvPr id="735370" name="Text Box 138"/>
          <p:cNvSpPr txBox="1">
            <a:spLocks noChangeArrowheads="1"/>
          </p:cNvSpPr>
          <p:nvPr/>
        </p:nvSpPr>
        <p:spPr bwMode="auto">
          <a:xfrm>
            <a:off x="2203450" y="3168650"/>
            <a:ext cx="909638" cy="214313"/>
          </a:xfrm>
          <a:prstGeom prst="rect">
            <a:avLst/>
          </a:prstGeom>
          <a:noFill/>
          <a:ln w="12700">
            <a:noFill/>
            <a:miter lim="800000"/>
            <a:headEnd/>
            <a:tailEnd/>
          </a:ln>
          <a:effectLst/>
        </p:spPr>
        <p:txBody>
          <a:bodyPr wrap="none">
            <a:spAutoFit/>
          </a:bodyPr>
          <a:lstStyle/>
          <a:p>
            <a:r>
              <a:rPr lang="en-US" sz="800" b="1">
                <a:latin typeface="Arial Unicode MS" pitchFamily="34" charset="-128"/>
              </a:rPr>
              <a:t>OECD-EU 2005</a:t>
            </a:r>
          </a:p>
        </p:txBody>
      </p:sp>
      <p:sp>
        <p:nvSpPr>
          <p:cNvPr id="735371" name="Text Box 139"/>
          <p:cNvSpPr txBox="1">
            <a:spLocks noChangeArrowheads="1"/>
          </p:cNvSpPr>
          <p:nvPr/>
        </p:nvSpPr>
        <p:spPr bwMode="auto">
          <a:xfrm>
            <a:off x="2227263" y="3051175"/>
            <a:ext cx="760412" cy="214313"/>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JP+KR 2005</a:t>
            </a:r>
          </a:p>
        </p:txBody>
      </p:sp>
      <p:sp>
        <p:nvSpPr>
          <p:cNvPr id="735372" name="Text Box 140"/>
          <p:cNvSpPr txBox="1">
            <a:spLocks noChangeArrowheads="1"/>
          </p:cNvSpPr>
          <p:nvPr/>
        </p:nvSpPr>
        <p:spPr bwMode="auto">
          <a:xfrm>
            <a:off x="1612900" y="2513013"/>
            <a:ext cx="587375" cy="336550"/>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CN 2005</a:t>
            </a:r>
          </a:p>
          <a:p>
            <a:pPr algn="r"/>
            <a:r>
              <a:rPr lang="en-US" sz="800" b="1">
                <a:solidFill>
                  <a:schemeClr val="hlink"/>
                </a:solidFill>
                <a:latin typeface="Arial Unicode MS" pitchFamily="34" charset="-128"/>
              </a:rPr>
              <a:t>CN 2006</a:t>
            </a:r>
          </a:p>
        </p:txBody>
      </p:sp>
      <p:sp>
        <p:nvSpPr>
          <p:cNvPr id="735373" name="Text Box 141"/>
          <p:cNvSpPr txBox="1">
            <a:spLocks noChangeArrowheads="1"/>
          </p:cNvSpPr>
          <p:nvPr/>
        </p:nvSpPr>
        <p:spPr bwMode="auto">
          <a:xfrm>
            <a:off x="1466850" y="3032125"/>
            <a:ext cx="582613" cy="214313"/>
          </a:xfrm>
          <a:prstGeom prst="rect">
            <a:avLst/>
          </a:prstGeom>
          <a:noFill/>
          <a:ln w="12700">
            <a:noFill/>
            <a:miter lim="800000"/>
            <a:headEnd/>
            <a:tailEnd/>
          </a:ln>
          <a:effectLst/>
        </p:spPr>
        <p:txBody>
          <a:bodyPr wrap="none">
            <a:spAutoFit/>
          </a:bodyPr>
          <a:lstStyle/>
          <a:p>
            <a:pPr algn="r"/>
            <a:r>
              <a:rPr lang="en-US" sz="800" b="1">
                <a:solidFill>
                  <a:srgbClr val="0000FF"/>
                </a:solidFill>
                <a:latin typeface="Arial Unicode MS" pitchFamily="34" charset="-128"/>
              </a:rPr>
              <a:t>US 2001</a:t>
            </a:r>
          </a:p>
        </p:txBody>
      </p:sp>
      <p:sp>
        <p:nvSpPr>
          <p:cNvPr id="735374" name="Line 142"/>
          <p:cNvSpPr>
            <a:spLocks noChangeShapeType="1"/>
          </p:cNvSpPr>
          <p:nvPr/>
        </p:nvSpPr>
        <p:spPr bwMode="auto">
          <a:xfrm flipV="1">
            <a:off x="2141538" y="3295650"/>
            <a:ext cx="0" cy="396875"/>
          </a:xfrm>
          <a:prstGeom prst="line">
            <a:avLst/>
          </a:prstGeom>
          <a:noFill/>
          <a:ln w="9525">
            <a:solidFill>
              <a:srgbClr val="4D4D4D"/>
            </a:solidFill>
            <a:round/>
            <a:headEnd/>
            <a:tailEnd type="triangle" w="med" len="med"/>
          </a:ln>
          <a:effectLst/>
        </p:spPr>
        <p:txBody>
          <a:bodyPr/>
          <a:lstStyle/>
          <a:p>
            <a:endParaRPr lang="en-US"/>
          </a:p>
        </p:txBody>
      </p:sp>
      <p:sp>
        <p:nvSpPr>
          <p:cNvPr id="735375" name="Line 143"/>
          <p:cNvSpPr>
            <a:spLocks noChangeShapeType="1"/>
          </p:cNvSpPr>
          <p:nvPr/>
        </p:nvSpPr>
        <p:spPr bwMode="auto">
          <a:xfrm flipV="1">
            <a:off x="2054225" y="3314700"/>
            <a:ext cx="0" cy="225425"/>
          </a:xfrm>
          <a:prstGeom prst="line">
            <a:avLst/>
          </a:prstGeom>
          <a:noFill/>
          <a:ln w="9525">
            <a:solidFill>
              <a:srgbClr val="663300"/>
            </a:solidFill>
            <a:round/>
            <a:headEnd/>
            <a:tailEnd type="triangle" w="med" len="med"/>
          </a:ln>
          <a:effectLst/>
        </p:spPr>
        <p:txBody>
          <a:bodyPr/>
          <a:lstStyle/>
          <a:p>
            <a:endParaRPr lang="en-US"/>
          </a:p>
        </p:txBody>
      </p:sp>
      <p:sp>
        <p:nvSpPr>
          <p:cNvPr id="735376" name="Line 144"/>
          <p:cNvSpPr>
            <a:spLocks noChangeShapeType="1"/>
          </p:cNvSpPr>
          <p:nvPr/>
        </p:nvSpPr>
        <p:spPr bwMode="auto">
          <a:xfrm>
            <a:off x="2206625" y="2851150"/>
            <a:ext cx="0" cy="198438"/>
          </a:xfrm>
          <a:prstGeom prst="line">
            <a:avLst/>
          </a:prstGeom>
          <a:noFill/>
          <a:ln w="9525">
            <a:solidFill>
              <a:srgbClr val="4D4D4D"/>
            </a:solidFill>
            <a:round/>
            <a:headEnd/>
            <a:tailEnd type="triangle" w="med" len="med"/>
          </a:ln>
          <a:effectLst/>
        </p:spPr>
        <p:txBody>
          <a:bodyPr/>
          <a:lstStyle/>
          <a:p>
            <a:endParaRPr lang="en-US"/>
          </a:p>
        </p:txBody>
      </p:sp>
      <p:sp>
        <p:nvSpPr>
          <p:cNvPr id="735377" name="Line 145"/>
          <p:cNvSpPr>
            <a:spLocks noChangeShapeType="1"/>
          </p:cNvSpPr>
          <p:nvPr/>
        </p:nvSpPr>
        <p:spPr bwMode="auto">
          <a:xfrm>
            <a:off x="2074863" y="2811463"/>
            <a:ext cx="0" cy="285750"/>
          </a:xfrm>
          <a:prstGeom prst="line">
            <a:avLst/>
          </a:prstGeom>
          <a:noFill/>
          <a:ln w="9525">
            <a:solidFill>
              <a:schemeClr val="hlink"/>
            </a:solidFill>
            <a:round/>
            <a:headEnd/>
            <a:tailEnd type="triangle" w="med" len="med"/>
          </a:ln>
          <a:effectLst/>
        </p:spPr>
        <p:txBody>
          <a:bodyPr/>
          <a:lstStyle/>
          <a:p>
            <a:endParaRPr lang="en-US"/>
          </a:p>
        </p:txBody>
      </p:sp>
      <p:sp>
        <p:nvSpPr>
          <p:cNvPr id="735378" name="Line 146"/>
          <p:cNvSpPr>
            <a:spLocks noChangeShapeType="1"/>
          </p:cNvSpPr>
          <p:nvPr/>
        </p:nvSpPr>
        <p:spPr bwMode="auto">
          <a:xfrm>
            <a:off x="2089150" y="2324100"/>
            <a:ext cx="0" cy="142875"/>
          </a:xfrm>
          <a:prstGeom prst="line">
            <a:avLst/>
          </a:prstGeom>
          <a:noFill/>
          <a:ln w="12700">
            <a:solidFill>
              <a:schemeClr val="bg2"/>
            </a:solidFill>
            <a:round/>
            <a:headEnd/>
            <a:tailEnd/>
          </a:ln>
          <a:effectLst/>
        </p:spPr>
        <p:txBody>
          <a:bodyPr/>
          <a:lstStyle/>
          <a:p>
            <a:endParaRPr lang="en-US"/>
          </a:p>
        </p:txBody>
      </p:sp>
      <p:sp>
        <p:nvSpPr>
          <p:cNvPr id="735379" name="Line 147"/>
          <p:cNvSpPr>
            <a:spLocks noChangeShapeType="1"/>
          </p:cNvSpPr>
          <p:nvPr/>
        </p:nvSpPr>
        <p:spPr bwMode="auto">
          <a:xfrm>
            <a:off x="2887663" y="2324100"/>
            <a:ext cx="0" cy="142875"/>
          </a:xfrm>
          <a:prstGeom prst="line">
            <a:avLst/>
          </a:prstGeom>
          <a:noFill/>
          <a:ln w="12700">
            <a:solidFill>
              <a:schemeClr val="bg2"/>
            </a:solidFill>
            <a:round/>
            <a:headEnd/>
            <a:tailEnd/>
          </a:ln>
          <a:effectLst/>
        </p:spPr>
        <p:txBody>
          <a:bodyPr/>
          <a:lstStyle/>
          <a:p>
            <a:endParaRPr lang="en-US"/>
          </a:p>
        </p:txBody>
      </p:sp>
      <p:sp>
        <p:nvSpPr>
          <p:cNvPr id="735380" name="Line 148"/>
          <p:cNvSpPr>
            <a:spLocks noChangeShapeType="1"/>
          </p:cNvSpPr>
          <p:nvPr/>
        </p:nvSpPr>
        <p:spPr bwMode="auto">
          <a:xfrm>
            <a:off x="2089150" y="2400300"/>
            <a:ext cx="793750" cy="0"/>
          </a:xfrm>
          <a:prstGeom prst="line">
            <a:avLst/>
          </a:prstGeom>
          <a:noFill/>
          <a:ln w="12700">
            <a:solidFill>
              <a:schemeClr val="bg2"/>
            </a:solidFill>
            <a:round/>
            <a:headEnd/>
            <a:tailEnd/>
          </a:ln>
          <a:effectLst/>
        </p:spPr>
        <p:txBody>
          <a:bodyPr/>
          <a:lstStyle/>
          <a:p>
            <a:endParaRPr lang="en-US"/>
          </a:p>
        </p:txBody>
      </p:sp>
      <p:sp>
        <p:nvSpPr>
          <p:cNvPr id="735381" name="Text Box 149"/>
          <p:cNvSpPr txBox="1">
            <a:spLocks noChangeArrowheads="1"/>
          </p:cNvSpPr>
          <p:nvPr/>
        </p:nvSpPr>
        <p:spPr bwMode="auto">
          <a:xfrm>
            <a:off x="2336800" y="2298700"/>
            <a:ext cx="301625" cy="171450"/>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1.5</a:t>
            </a:r>
          </a:p>
        </p:txBody>
      </p:sp>
      <p:grpSp>
        <p:nvGrpSpPr>
          <p:cNvPr id="2" name="Group 150"/>
          <p:cNvGrpSpPr>
            <a:grpSpLocks/>
          </p:cNvGrpSpPr>
          <p:nvPr/>
        </p:nvGrpSpPr>
        <p:grpSpPr bwMode="auto">
          <a:xfrm>
            <a:off x="3770313" y="3236913"/>
            <a:ext cx="328612" cy="1504950"/>
            <a:chOff x="2757" y="1972"/>
            <a:chExt cx="239" cy="1092"/>
          </a:xfrm>
        </p:grpSpPr>
        <p:sp>
          <p:nvSpPr>
            <p:cNvPr id="735383" name="Line 151"/>
            <p:cNvSpPr>
              <a:spLocks noChangeShapeType="1"/>
            </p:cNvSpPr>
            <p:nvPr/>
          </p:nvSpPr>
          <p:spPr bwMode="auto">
            <a:xfrm rot="-5400000">
              <a:off x="2835" y="1894"/>
              <a:ext cx="0" cy="155"/>
            </a:xfrm>
            <a:prstGeom prst="line">
              <a:avLst/>
            </a:prstGeom>
            <a:noFill/>
            <a:ln w="12700">
              <a:solidFill>
                <a:schemeClr val="bg2"/>
              </a:solidFill>
              <a:round/>
              <a:headEnd/>
              <a:tailEnd/>
            </a:ln>
            <a:effectLst/>
          </p:spPr>
          <p:txBody>
            <a:bodyPr/>
            <a:lstStyle/>
            <a:p>
              <a:endParaRPr lang="en-US"/>
            </a:p>
          </p:txBody>
        </p:sp>
        <p:sp>
          <p:nvSpPr>
            <p:cNvPr id="735384" name="Line 152"/>
            <p:cNvSpPr>
              <a:spLocks noChangeShapeType="1"/>
            </p:cNvSpPr>
            <p:nvPr/>
          </p:nvSpPr>
          <p:spPr bwMode="auto">
            <a:xfrm rot="-5400000">
              <a:off x="2835" y="2986"/>
              <a:ext cx="0" cy="155"/>
            </a:xfrm>
            <a:prstGeom prst="line">
              <a:avLst/>
            </a:prstGeom>
            <a:noFill/>
            <a:ln w="12700">
              <a:solidFill>
                <a:schemeClr val="bg2"/>
              </a:solidFill>
              <a:round/>
              <a:headEnd/>
              <a:tailEnd/>
            </a:ln>
            <a:effectLst/>
          </p:spPr>
          <p:txBody>
            <a:bodyPr/>
            <a:lstStyle/>
            <a:p>
              <a:endParaRPr lang="en-US"/>
            </a:p>
          </p:txBody>
        </p:sp>
        <p:sp>
          <p:nvSpPr>
            <p:cNvPr id="735385" name="Line 153"/>
            <p:cNvSpPr>
              <a:spLocks noChangeShapeType="1"/>
            </p:cNvSpPr>
            <p:nvPr/>
          </p:nvSpPr>
          <p:spPr bwMode="auto">
            <a:xfrm>
              <a:off x="2840" y="1978"/>
              <a:ext cx="0" cy="1083"/>
            </a:xfrm>
            <a:prstGeom prst="line">
              <a:avLst/>
            </a:prstGeom>
            <a:noFill/>
            <a:ln w="12700">
              <a:solidFill>
                <a:schemeClr val="bg2"/>
              </a:solidFill>
              <a:round/>
              <a:headEnd/>
              <a:tailEnd/>
            </a:ln>
            <a:effectLst/>
          </p:spPr>
          <p:txBody>
            <a:bodyPr/>
            <a:lstStyle/>
            <a:p>
              <a:endParaRPr lang="en-US"/>
            </a:p>
          </p:txBody>
        </p:sp>
        <p:sp>
          <p:nvSpPr>
            <p:cNvPr id="735386" name="Text Box 154"/>
            <p:cNvSpPr txBox="1">
              <a:spLocks noChangeArrowheads="1"/>
            </p:cNvSpPr>
            <p:nvPr/>
          </p:nvSpPr>
          <p:spPr bwMode="auto">
            <a:xfrm>
              <a:off x="2777" y="2440"/>
              <a:ext cx="219" cy="124"/>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2.8</a:t>
              </a:r>
            </a:p>
          </p:txBody>
        </p:sp>
      </p:grpSp>
      <p:grpSp>
        <p:nvGrpSpPr>
          <p:cNvPr id="3" name="Group 155"/>
          <p:cNvGrpSpPr>
            <a:grpSpLocks/>
          </p:cNvGrpSpPr>
          <p:nvPr/>
        </p:nvGrpSpPr>
        <p:grpSpPr bwMode="auto">
          <a:xfrm rot="-2404565">
            <a:off x="563563" y="4665663"/>
            <a:ext cx="312737" cy="1606550"/>
            <a:chOff x="2757" y="1972"/>
            <a:chExt cx="226" cy="1092"/>
          </a:xfrm>
        </p:grpSpPr>
        <p:sp>
          <p:nvSpPr>
            <p:cNvPr id="735388" name="Line 156"/>
            <p:cNvSpPr>
              <a:spLocks noChangeShapeType="1"/>
            </p:cNvSpPr>
            <p:nvPr/>
          </p:nvSpPr>
          <p:spPr bwMode="auto">
            <a:xfrm rot="-5400000">
              <a:off x="2835" y="1894"/>
              <a:ext cx="0" cy="155"/>
            </a:xfrm>
            <a:prstGeom prst="line">
              <a:avLst/>
            </a:prstGeom>
            <a:noFill/>
            <a:ln w="12700">
              <a:solidFill>
                <a:schemeClr val="bg2"/>
              </a:solidFill>
              <a:round/>
              <a:headEnd/>
              <a:tailEnd/>
            </a:ln>
            <a:effectLst/>
          </p:spPr>
          <p:txBody>
            <a:bodyPr/>
            <a:lstStyle/>
            <a:p>
              <a:endParaRPr lang="en-US"/>
            </a:p>
          </p:txBody>
        </p:sp>
        <p:sp>
          <p:nvSpPr>
            <p:cNvPr id="735389" name="Line 157"/>
            <p:cNvSpPr>
              <a:spLocks noChangeShapeType="1"/>
            </p:cNvSpPr>
            <p:nvPr/>
          </p:nvSpPr>
          <p:spPr bwMode="auto">
            <a:xfrm rot="-5400000">
              <a:off x="2835" y="2986"/>
              <a:ext cx="0" cy="155"/>
            </a:xfrm>
            <a:prstGeom prst="line">
              <a:avLst/>
            </a:prstGeom>
            <a:noFill/>
            <a:ln w="12700">
              <a:solidFill>
                <a:schemeClr val="bg2"/>
              </a:solidFill>
              <a:round/>
              <a:headEnd/>
              <a:tailEnd/>
            </a:ln>
            <a:effectLst/>
          </p:spPr>
          <p:txBody>
            <a:bodyPr/>
            <a:lstStyle/>
            <a:p>
              <a:endParaRPr lang="en-US"/>
            </a:p>
          </p:txBody>
        </p:sp>
        <p:sp>
          <p:nvSpPr>
            <p:cNvPr id="735390" name="Line 158"/>
            <p:cNvSpPr>
              <a:spLocks noChangeShapeType="1"/>
            </p:cNvSpPr>
            <p:nvPr/>
          </p:nvSpPr>
          <p:spPr bwMode="auto">
            <a:xfrm>
              <a:off x="2840" y="1978"/>
              <a:ext cx="0" cy="1083"/>
            </a:xfrm>
            <a:prstGeom prst="line">
              <a:avLst/>
            </a:prstGeom>
            <a:noFill/>
            <a:ln w="12700">
              <a:solidFill>
                <a:schemeClr val="bg2"/>
              </a:solidFill>
              <a:round/>
              <a:headEnd/>
              <a:tailEnd/>
            </a:ln>
            <a:effectLst/>
          </p:spPr>
          <p:txBody>
            <a:bodyPr/>
            <a:lstStyle/>
            <a:p>
              <a:endParaRPr lang="en-US"/>
            </a:p>
          </p:txBody>
        </p:sp>
        <p:sp>
          <p:nvSpPr>
            <p:cNvPr id="735391" name="Text Box 159"/>
            <p:cNvSpPr txBox="1">
              <a:spLocks noChangeArrowheads="1"/>
            </p:cNvSpPr>
            <p:nvPr/>
          </p:nvSpPr>
          <p:spPr bwMode="auto">
            <a:xfrm>
              <a:off x="2765" y="2428"/>
              <a:ext cx="218" cy="117"/>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4.3</a:t>
              </a:r>
            </a:p>
          </p:txBody>
        </p:sp>
      </p:grpSp>
      <p:sp>
        <p:nvSpPr>
          <p:cNvPr id="735337" name="Line 105"/>
          <p:cNvSpPr>
            <a:spLocks noChangeShapeType="1"/>
          </p:cNvSpPr>
          <p:nvPr/>
        </p:nvSpPr>
        <p:spPr bwMode="auto">
          <a:xfrm>
            <a:off x="1184275" y="2160588"/>
            <a:ext cx="0" cy="1652587"/>
          </a:xfrm>
          <a:prstGeom prst="line">
            <a:avLst/>
          </a:prstGeom>
          <a:noFill/>
          <a:ln w="12700">
            <a:solidFill>
              <a:schemeClr val="tx1"/>
            </a:solidFill>
            <a:round/>
            <a:headEnd/>
            <a:tailEnd type="triangle" w="med" len="med"/>
          </a:ln>
          <a:effectLst/>
        </p:spPr>
        <p:txBody>
          <a:bodyPr/>
          <a:lstStyle/>
          <a:p>
            <a:endParaRPr lang="en-US"/>
          </a:p>
        </p:txBody>
      </p:sp>
      <p:sp>
        <p:nvSpPr>
          <p:cNvPr id="735426" name="AutoShape 194"/>
          <p:cNvSpPr>
            <a:spLocks noChangeAspect="1"/>
          </p:cNvSpPr>
          <p:nvPr/>
        </p:nvSpPr>
        <p:spPr bwMode="auto">
          <a:xfrm>
            <a:off x="4114800" y="4473759"/>
            <a:ext cx="54611" cy="250641"/>
          </a:xfrm>
          <a:prstGeom prst="rightBrace">
            <a:avLst>
              <a:gd name="adj1" fmla="val 38248"/>
              <a:gd name="adj2" fmla="val 50000"/>
            </a:avLst>
          </a:prstGeom>
          <a:noFill/>
          <a:ln w="12700">
            <a:solidFill>
              <a:schemeClr val="tx1"/>
            </a:solidFill>
            <a:round/>
            <a:headEnd/>
            <a:tailEnd/>
          </a:ln>
          <a:effectLst/>
        </p:spPr>
        <p:txBody>
          <a:bodyPr wrap="none" anchor="ctr"/>
          <a:lstStyle/>
          <a:p>
            <a:endParaRPr lang="en-US"/>
          </a:p>
        </p:txBody>
      </p:sp>
      <p:sp>
        <p:nvSpPr>
          <p:cNvPr id="735427" name="AutoShape 195"/>
          <p:cNvSpPr>
            <a:spLocks noChangeAspect="1"/>
          </p:cNvSpPr>
          <p:nvPr/>
        </p:nvSpPr>
        <p:spPr bwMode="auto">
          <a:xfrm>
            <a:off x="4114800" y="4057890"/>
            <a:ext cx="54611" cy="373862"/>
          </a:xfrm>
          <a:prstGeom prst="rightBrace">
            <a:avLst>
              <a:gd name="adj1" fmla="val 57051"/>
              <a:gd name="adj2" fmla="val 50000"/>
            </a:avLst>
          </a:prstGeom>
          <a:noFill/>
          <a:ln w="12700">
            <a:solidFill>
              <a:schemeClr val="tx1"/>
            </a:solidFill>
            <a:round/>
            <a:headEnd/>
            <a:tailEnd/>
          </a:ln>
          <a:effectLst/>
        </p:spPr>
        <p:txBody>
          <a:bodyPr wrap="none" anchor="ctr"/>
          <a:lstStyle/>
          <a:p>
            <a:endParaRPr lang="en-US"/>
          </a:p>
        </p:txBody>
      </p:sp>
      <p:sp>
        <p:nvSpPr>
          <p:cNvPr id="735428" name="AutoShape 196"/>
          <p:cNvSpPr>
            <a:spLocks noChangeAspect="1"/>
          </p:cNvSpPr>
          <p:nvPr/>
        </p:nvSpPr>
        <p:spPr bwMode="auto">
          <a:xfrm>
            <a:off x="4114800" y="3237354"/>
            <a:ext cx="54611" cy="764526"/>
          </a:xfrm>
          <a:prstGeom prst="rightBrace">
            <a:avLst>
              <a:gd name="adj1" fmla="val 116667"/>
              <a:gd name="adj2" fmla="val 50000"/>
            </a:avLst>
          </a:prstGeom>
          <a:noFill/>
          <a:ln w="12700">
            <a:solidFill>
              <a:schemeClr val="tx1"/>
            </a:solidFill>
            <a:round/>
            <a:headEnd/>
            <a:tailEnd/>
          </a:ln>
          <a:effectLst/>
        </p:spPr>
        <p:txBody>
          <a:bodyPr wrap="none" anchor="ctr"/>
          <a:lstStyle/>
          <a:p>
            <a:endParaRPr lang="en-US"/>
          </a:p>
        </p:txBody>
      </p:sp>
      <p:sp>
        <p:nvSpPr>
          <p:cNvPr id="735429" name="AutoShape 197"/>
          <p:cNvSpPr>
            <a:spLocks noChangeAspect="1"/>
          </p:cNvSpPr>
          <p:nvPr/>
        </p:nvSpPr>
        <p:spPr bwMode="auto">
          <a:xfrm>
            <a:off x="4114799" y="2743201"/>
            <a:ext cx="86807" cy="445146"/>
          </a:xfrm>
          <a:prstGeom prst="rightBrace">
            <a:avLst>
              <a:gd name="adj1" fmla="val 42735"/>
              <a:gd name="adj2" fmla="val 50000"/>
            </a:avLst>
          </a:prstGeom>
          <a:noFill/>
          <a:ln w="12700">
            <a:solidFill>
              <a:schemeClr val="tx1"/>
            </a:solidFill>
            <a:prstDash val="sysDot"/>
            <a:round/>
            <a:headEnd/>
            <a:tailEnd/>
          </a:ln>
          <a:effectLst/>
        </p:spPr>
        <p:txBody>
          <a:bodyPr wrap="none" anchor="ctr"/>
          <a:lstStyle/>
          <a:p>
            <a:endParaRPr lang="en-US"/>
          </a:p>
        </p:txBody>
      </p:sp>
      <p:sp>
        <p:nvSpPr>
          <p:cNvPr id="735430" name="Text Box 198"/>
          <p:cNvSpPr txBox="1">
            <a:spLocks noChangeAspect="1" noChangeArrowheads="1"/>
          </p:cNvSpPr>
          <p:nvPr/>
        </p:nvSpPr>
        <p:spPr bwMode="auto">
          <a:xfrm>
            <a:off x="4182013" y="4543770"/>
            <a:ext cx="481693" cy="155426"/>
          </a:xfrm>
          <a:prstGeom prst="rect">
            <a:avLst/>
          </a:prstGeom>
          <a:noFill/>
          <a:ln w="9525">
            <a:noFill/>
            <a:miter lim="800000"/>
            <a:headEnd/>
            <a:tailEnd/>
          </a:ln>
          <a:effectLst/>
        </p:spPr>
        <p:txBody>
          <a:bodyPr wrap="none" lIns="18288" tIns="9144" rIns="18288" bIns="9144">
            <a:spAutoFit/>
          </a:bodyPr>
          <a:lstStyle/>
          <a:p>
            <a:pPr eaLnBrk="1" hangingPunct="1"/>
            <a:r>
              <a:rPr lang="en-US" sz="900" b="1">
                <a:latin typeface="Arial" charset="0"/>
              </a:rPr>
              <a:t>Candles</a:t>
            </a:r>
          </a:p>
        </p:txBody>
      </p:sp>
      <p:sp>
        <p:nvSpPr>
          <p:cNvPr id="735431" name="Text Box 199"/>
          <p:cNvSpPr txBox="1">
            <a:spLocks noChangeAspect="1" noChangeArrowheads="1"/>
          </p:cNvSpPr>
          <p:nvPr/>
        </p:nvSpPr>
        <p:spPr bwMode="auto">
          <a:xfrm>
            <a:off x="4182013" y="4127901"/>
            <a:ext cx="558708" cy="291248"/>
          </a:xfrm>
          <a:prstGeom prst="rect">
            <a:avLst/>
          </a:prstGeom>
          <a:noFill/>
          <a:ln w="9525">
            <a:noFill/>
            <a:miter lim="800000"/>
            <a:headEnd/>
            <a:tailEnd/>
          </a:ln>
          <a:effectLst/>
        </p:spPr>
        <p:txBody>
          <a:bodyPr wrap="none" lIns="18288" tIns="9144" rIns="18288" bIns="9144">
            <a:spAutoFit/>
          </a:bodyPr>
          <a:lstStyle/>
          <a:p>
            <a:pPr eaLnBrk="1" hangingPunct="1"/>
            <a:r>
              <a:rPr lang="en-US" sz="900" b="1">
                <a:latin typeface="Arial" charset="0"/>
              </a:rPr>
              <a:t>Gas</a:t>
            </a:r>
          </a:p>
          <a:p>
            <a:pPr eaLnBrk="1" hangingPunct="1"/>
            <a:r>
              <a:rPr lang="en-US" sz="900" b="1">
                <a:latin typeface="Arial" charset="0"/>
              </a:rPr>
              <a:t>Kerosene</a:t>
            </a:r>
          </a:p>
        </p:txBody>
      </p:sp>
      <p:sp>
        <p:nvSpPr>
          <p:cNvPr id="735432" name="Text Box 200"/>
          <p:cNvSpPr txBox="1">
            <a:spLocks noChangeAspect="1" noChangeArrowheads="1"/>
          </p:cNvSpPr>
          <p:nvPr/>
        </p:nvSpPr>
        <p:spPr bwMode="auto">
          <a:xfrm>
            <a:off x="4182013" y="3430586"/>
            <a:ext cx="775750" cy="428471"/>
          </a:xfrm>
          <a:prstGeom prst="rect">
            <a:avLst/>
          </a:prstGeom>
          <a:noFill/>
          <a:ln w="9525">
            <a:noFill/>
            <a:miter lim="800000"/>
            <a:headEnd/>
            <a:tailEnd/>
          </a:ln>
          <a:effectLst/>
        </p:spPr>
        <p:txBody>
          <a:bodyPr lIns="18288" tIns="9144" rIns="18288" bIns="9144">
            <a:spAutoFit/>
          </a:bodyPr>
          <a:lstStyle/>
          <a:p>
            <a:pPr eaLnBrk="1" hangingPunct="1"/>
            <a:r>
              <a:rPr lang="en-US" sz="900" b="1">
                <a:latin typeface="Arial" charset="0"/>
              </a:rPr>
              <a:t>HID</a:t>
            </a:r>
          </a:p>
          <a:p>
            <a:pPr eaLnBrk="1" hangingPunct="1"/>
            <a:r>
              <a:rPr lang="en-US" sz="900" b="1">
                <a:latin typeface="Arial" charset="0"/>
              </a:rPr>
              <a:t>Fluorescent</a:t>
            </a:r>
          </a:p>
          <a:p>
            <a:pPr eaLnBrk="1" hangingPunct="1"/>
            <a:r>
              <a:rPr lang="en-US" sz="900" b="1">
                <a:latin typeface="Arial" charset="0"/>
              </a:rPr>
              <a:t>Incandescent</a:t>
            </a:r>
          </a:p>
        </p:txBody>
      </p:sp>
      <p:sp>
        <p:nvSpPr>
          <p:cNvPr id="735433" name="Text Box 201"/>
          <p:cNvSpPr txBox="1">
            <a:spLocks noChangeAspect="1" noChangeArrowheads="1"/>
          </p:cNvSpPr>
          <p:nvPr/>
        </p:nvSpPr>
        <p:spPr bwMode="auto">
          <a:xfrm>
            <a:off x="4182013" y="2895600"/>
            <a:ext cx="775750" cy="155426"/>
          </a:xfrm>
          <a:prstGeom prst="rect">
            <a:avLst/>
          </a:prstGeom>
          <a:noFill/>
          <a:ln w="9525">
            <a:noFill/>
            <a:miter lim="800000"/>
            <a:headEnd/>
            <a:tailEnd/>
          </a:ln>
          <a:effectLst/>
        </p:spPr>
        <p:txBody>
          <a:bodyPr lIns="18288" tIns="9144" rIns="18288" bIns="9144">
            <a:spAutoFit/>
          </a:bodyPr>
          <a:lstStyle/>
          <a:p>
            <a:pPr eaLnBrk="1" hangingPunct="1"/>
            <a:r>
              <a:rPr lang="en-US" sz="900" b="1">
                <a:solidFill>
                  <a:srgbClr val="5F5F5F"/>
                </a:solidFill>
                <a:latin typeface="Arial" charset="0"/>
              </a:rPr>
              <a:t>SSL?</a:t>
            </a:r>
          </a:p>
        </p:txBody>
      </p:sp>
      <p:pic>
        <p:nvPicPr>
          <p:cNvPr id="735394" name="Picture 162"/>
          <p:cNvPicPr>
            <a:picLocks noChangeAspect="1" noChangeArrowheads="1"/>
          </p:cNvPicPr>
          <p:nvPr/>
        </p:nvPicPr>
        <p:blipFill>
          <a:blip r:embed="rId4"/>
          <a:srcRect l="29848" t="15335" r="8389" b="27475"/>
          <a:stretch>
            <a:fillRect/>
          </a:stretch>
        </p:blipFill>
        <p:spPr bwMode="auto">
          <a:xfrm>
            <a:off x="5868988" y="2432050"/>
            <a:ext cx="3008312" cy="2816225"/>
          </a:xfrm>
          <a:prstGeom prst="rect">
            <a:avLst/>
          </a:prstGeom>
          <a:noFill/>
          <a:ln w="12700">
            <a:noFill/>
            <a:miter lim="800000"/>
            <a:headEnd/>
            <a:tailEnd/>
          </a:ln>
          <a:effectLst/>
        </p:spPr>
      </p:pic>
      <p:sp>
        <p:nvSpPr>
          <p:cNvPr id="735395" name="Text Box 163"/>
          <p:cNvSpPr txBox="1">
            <a:spLocks noChangeAspect="1" noChangeArrowheads="1"/>
          </p:cNvSpPr>
          <p:nvPr/>
        </p:nvSpPr>
        <p:spPr bwMode="auto">
          <a:xfrm>
            <a:off x="5791200" y="5230813"/>
            <a:ext cx="3124200"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-5</a:t>
            </a:r>
            <a:r>
              <a:rPr lang="en-US" sz="1200" b="1">
                <a:latin typeface="Arial" charset="0"/>
              </a:rPr>
              <a:t>              10</a:t>
            </a:r>
            <a:r>
              <a:rPr lang="en-US" sz="1200" b="1" baseline="30000">
                <a:latin typeface="Arial" charset="0"/>
              </a:rPr>
              <a:t>-2</a:t>
            </a:r>
            <a:r>
              <a:rPr lang="en-US" sz="1200" b="1">
                <a:latin typeface="Arial" charset="0"/>
              </a:rPr>
              <a:t>                 10</a:t>
            </a:r>
            <a:r>
              <a:rPr lang="en-US" sz="1200" b="1" baseline="30000">
                <a:latin typeface="Arial" charset="0"/>
              </a:rPr>
              <a:t>1</a:t>
            </a:r>
            <a:r>
              <a:rPr lang="en-US" sz="1200" b="1">
                <a:latin typeface="Arial" charset="0"/>
              </a:rPr>
              <a:t>               10</a:t>
            </a:r>
            <a:r>
              <a:rPr lang="en-US" sz="1200" b="1" baseline="30000">
                <a:latin typeface="Arial" charset="0"/>
              </a:rPr>
              <a:t>4</a:t>
            </a:r>
          </a:p>
        </p:txBody>
      </p:sp>
      <p:sp>
        <p:nvSpPr>
          <p:cNvPr id="735396" name="Text Box 164"/>
          <p:cNvSpPr txBox="1">
            <a:spLocks noChangeAspect="1" noChangeArrowheads="1"/>
          </p:cNvSpPr>
          <p:nvPr/>
        </p:nvSpPr>
        <p:spPr bwMode="auto">
          <a:xfrm>
            <a:off x="6248400" y="5429250"/>
            <a:ext cx="2362200" cy="304800"/>
          </a:xfrm>
          <a:prstGeom prst="rect">
            <a:avLst/>
          </a:prstGeom>
          <a:noFill/>
          <a:ln w="12700">
            <a:noFill/>
            <a:miter lim="800000"/>
            <a:headEnd/>
            <a:tailEnd/>
          </a:ln>
          <a:effectLst/>
        </p:spPr>
        <p:txBody>
          <a:bodyPr wrap="none" lIns="91413" tIns="45706" rIns="91413" bIns="45706">
            <a:spAutoFit/>
          </a:bodyPr>
          <a:lstStyle/>
          <a:p>
            <a:r>
              <a:rPr lang="el-GR" sz="1400" b="1" i="1">
                <a:latin typeface="Arial" charset="0"/>
                <a:cs typeface="Arial" charset="0"/>
              </a:rPr>
              <a:t>β</a:t>
            </a:r>
            <a:r>
              <a:rPr lang="en-US" sz="1400" b="1" i="1">
                <a:latin typeface="Arial" charset="0"/>
                <a:cs typeface="Arial" charset="0"/>
              </a:rPr>
              <a:t>·gdp/CoL</a:t>
            </a:r>
            <a:r>
              <a:rPr lang="en-US" sz="1400" b="1">
                <a:latin typeface="Arial" charset="0"/>
                <a:cs typeface="Arial" charset="0"/>
              </a:rPr>
              <a:t> [Mlmh/(per-yr)]</a:t>
            </a:r>
            <a:endParaRPr lang="en-US" sz="1400" b="1" baseline="30000">
              <a:latin typeface="Arial" charset="0"/>
              <a:cs typeface="Arial" charset="0"/>
            </a:endParaRPr>
          </a:p>
        </p:txBody>
      </p:sp>
      <p:sp>
        <p:nvSpPr>
          <p:cNvPr id="735397" name="Text Box 165"/>
          <p:cNvSpPr txBox="1">
            <a:spLocks noChangeAspect="1" noChangeArrowheads="1"/>
          </p:cNvSpPr>
          <p:nvPr/>
        </p:nvSpPr>
        <p:spPr bwMode="auto">
          <a:xfrm rot="-5400000">
            <a:off x="3900488" y="3636962"/>
            <a:ext cx="2819400" cy="517525"/>
          </a:xfrm>
          <a:prstGeom prst="rect">
            <a:avLst/>
          </a:prstGeom>
          <a:noFill/>
          <a:ln w="12700">
            <a:noFill/>
            <a:miter lim="800000"/>
            <a:headEnd/>
            <a:tailEnd/>
          </a:ln>
          <a:effectLst/>
        </p:spPr>
        <p:txBody>
          <a:bodyPr wrap="none" lIns="91413" tIns="45706" rIns="91413" bIns="45706">
            <a:spAutoFit/>
          </a:bodyPr>
          <a:lstStyle/>
          <a:p>
            <a:r>
              <a:rPr lang="en-US" sz="1400" b="1">
                <a:latin typeface="Arial" charset="0"/>
                <a:cs typeface="Arial" charset="0"/>
              </a:rPr>
              <a:t>per capita consumption of light</a:t>
            </a:r>
          </a:p>
          <a:p>
            <a:r>
              <a:rPr lang="el-GR" sz="1400" b="1" i="1">
                <a:latin typeface="Arial" charset="0"/>
                <a:cs typeface="Arial" charset="0"/>
              </a:rPr>
              <a:t>φ</a:t>
            </a:r>
            <a:r>
              <a:rPr lang="en-US" sz="1400" b="1">
                <a:latin typeface="Arial" charset="0"/>
                <a:cs typeface="Arial" charset="0"/>
              </a:rPr>
              <a:t> [Mlmh/(per-yr)]</a:t>
            </a:r>
            <a:endParaRPr lang="en-US" sz="1400" b="1" baseline="30000">
              <a:latin typeface="Arial" charset="0"/>
              <a:cs typeface="Arial" charset="0"/>
            </a:endParaRPr>
          </a:p>
        </p:txBody>
      </p:sp>
      <p:sp>
        <p:nvSpPr>
          <p:cNvPr id="735398" name="Text Box 166"/>
          <p:cNvSpPr txBox="1">
            <a:spLocks noChangeAspect="1" noChangeArrowheads="1"/>
          </p:cNvSpPr>
          <p:nvPr/>
        </p:nvSpPr>
        <p:spPr bwMode="auto">
          <a:xfrm>
            <a:off x="5540375" y="2389188"/>
            <a:ext cx="409575"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4</a:t>
            </a:r>
          </a:p>
        </p:txBody>
      </p:sp>
      <p:sp>
        <p:nvSpPr>
          <p:cNvPr id="735399" name="Text Box 167"/>
          <p:cNvSpPr txBox="1">
            <a:spLocks noChangeAspect="1" noChangeArrowheads="1"/>
          </p:cNvSpPr>
          <p:nvPr/>
        </p:nvSpPr>
        <p:spPr bwMode="auto">
          <a:xfrm>
            <a:off x="5535613" y="3205163"/>
            <a:ext cx="409575"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1</a:t>
            </a:r>
          </a:p>
        </p:txBody>
      </p:sp>
      <p:sp>
        <p:nvSpPr>
          <p:cNvPr id="735400" name="Text Box 168"/>
          <p:cNvSpPr txBox="1">
            <a:spLocks noChangeAspect="1" noChangeArrowheads="1"/>
          </p:cNvSpPr>
          <p:nvPr/>
        </p:nvSpPr>
        <p:spPr bwMode="auto">
          <a:xfrm>
            <a:off x="5507038" y="4110038"/>
            <a:ext cx="442912" cy="274637"/>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-2</a:t>
            </a:r>
          </a:p>
        </p:txBody>
      </p:sp>
      <p:sp>
        <p:nvSpPr>
          <p:cNvPr id="735401" name="Text Box 169"/>
          <p:cNvSpPr txBox="1">
            <a:spLocks noChangeAspect="1" noChangeArrowheads="1"/>
          </p:cNvSpPr>
          <p:nvPr/>
        </p:nvSpPr>
        <p:spPr bwMode="auto">
          <a:xfrm>
            <a:off x="5507038" y="5013325"/>
            <a:ext cx="442912" cy="274638"/>
          </a:xfrm>
          <a:prstGeom prst="rect">
            <a:avLst/>
          </a:prstGeom>
          <a:noFill/>
          <a:ln w="12700">
            <a:noFill/>
            <a:miter lim="800000"/>
            <a:headEnd/>
            <a:tailEnd/>
          </a:ln>
          <a:effectLst/>
        </p:spPr>
        <p:txBody>
          <a:bodyPr wrap="none" lIns="91413" tIns="45706" rIns="91413" bIns="45706">
            <a:spAutoFit/>
          </a:bodyPr>
          <a:lstStyle/>
          <a:p>
            <a:r>
              <a:rPr lang="en-US" sz="1200" b="1">
                <a:latin typeface="Arial" charset="0"/>
              </a:rPr>
              <a:t>10</a:t>
            </a:r>
            <a:r>
              <a:rPr lang="en-US" sz="1200" b="1" baseline="30000">
                <a:latin typeface="Arial" charset="0"/>
              </a:rPr>
              <a:t>-5</a:t>
            </a:r>
          </a:p>
        </p:txBody>
      </p:sp>
      <p:sp>
        <p:nvSpPr>
          <p:cNvPr id="735402" name="Text Box 170"/>
          <p:cNvSpPr txBox="1">
            <a:spLocks noChangeAspect="1" noChangeArrowheads="1"/>
          </p:cNvSpPr>
          <p:nvPr/>
        </p:nvSpPr>
        <p:spPr bwMode="auto">
          <a:xfrm>
            <a:off x="7567613" y="3622675"/>
            <a:ext cx="587375" cy="214313"/>
          </a:xfrm>
          <a:prstGeom prst="rect">
            <a:avLst/>
          </a:prstGeom>
          <a:noFill/>
          <a:ln w="12700">
            <a:noFill/>
            <a:miter lim="800000"/>
            <a:headEnd/>
            <a:tailEnd/>
          </a:ln>
          <a:effectLst/>
        </p:spPr>
        <p:txBody>
          <a:bodyPr wrap="none">
            <a:spAutoFit/>
          </a:bodyPr>
          <a:lstStyle/>
          <a:p>
            <a:r>
              <a:rPr lang="en-US" sz="800" b="1">
                <a:solidFill>
                  <a:srgbClr val="009900"/>
                </a:solidFill>
                <a:latin typeface="Arial Unicode MS" pitchFamily="34" charset="-128"/>
              </a:rPr>
              <a:t>CN 1993</a:t>
            </a:r>
          </a:p>
        </p:txBody>
      </p:sp>
      <p:sp>
        <p:nvSpPr>
          <p:cNvPr id="735403" name="Text Box 171"/>
          <p:cNvSpPr txBox="1">
            <a:spLocks noChangeAspect="1" noChangeArrowheads="1"/>
          </p:cNvSpPr>
          <p:nvPr/>
        </p:nvSpPr>
        <p:spPr bwMode="auto">
          <a:xfrm>
            <a:off x="5919788" y="3943350"/>
            <a:ext cx="1128712" cy="214313"/>
          </a:xfrm>
          <a:prstGeom prst="rect">
            <a:avLst/>
          </a:prstGeom>
          <a:noFill/>
          <a:ln w="12700">
            <a:noFill/>
            <a:miter lim="800000"/>
            <a:headEnd/>
            <a:tailEnd/>
          </a:ln>
          <a:effectLst/>
        </p:spPr>
        <p:txBody>
          <a:bodyPr wrap="none">
            <a:spAutoFit/>
          </a:bodyPr>
          <a:lstStyle/>
          <a:p>
            <a:r>
              <a:rPr lang="en-US" sz="800" b="1">
                <a:solidFill>
                  <a:srgbClr val="009900"/>
                </a:solidFill>
                <a:latin typeface="Arial Unicode MS" pitchFamily="34" charset="-128"/>
              </a:rPr>
              <a:t>WRLD-UNDEV 1999</a:t>
            </a:r>
          </a:p>
        </p:txBody>
      </p:sp>
      <p:sp>
        <p:nvSpPr>
          <p:cNvPr id="735404" name="Text Box 172"/>
          <p:cNvSpPr txBox="1">
            <a:spLocks noChangeAspect="1" noChangeArrowheads="1"/>
          </p:cNvSpPr>
          <p:nvPr/>
        </p:nvSpPr>
        <p:spPr bwMode="auto">
          <a:xfrm>
            <a:off x="6959600" y="3157538"/>
            <a:ext cx="982663" cy="214312"/>
          </a:xfrm>
          <a:prstGeom prst="rect">
            <a:avLst/>
          </a:prstGeom>
          <a:noFill/>
          <a:ln w="12700">
            <a:noFill/>
            <a:miter lim="800000"/>
            <a:headEnd/>
            <a:tailEnd/>
          </a:ln>
          <a:effectLst/>
        </p:spPr>
        <p:txBody>
          <a:bodyPr wrap="none">
            <a:spAutoFit/>
          </a:bodyPr>
          <a:lstStyle/>
          <a:p>
            <a:r>
              <a:rPr lang="en-US" sz="800" b="1">
                <a:latin typeface="Arial Unicode MS" pitchFamily="34" charset="-128"/>
              </a:rPr>
              <a:t>WRLD-DEV 2005</a:t>
            </a:r>
          </a:p>
        </p:txBody>
      </p:sp>
      <p:sp>
        <p:nvSpPr>
          <p:cNvPr id="735405" name="Text Box 173"/>
          <p:cNvSpPr txBox="1">
            <a:spLocks noChangeAspect="1" noChangeArrowheads="1"/>
          </p:cNvSpPr>
          <p:nvPr/>
        </p:nvSpPr>
        <p:spPr bwMode="auto">
          <a:xfrm>
            <a:off x="6083300" y="4310063"/>
            <a:ext cx="582613"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1800</a:t>
            </a:r>
          </a:p>
        </p:txBody>
      </p:sp>
      <p:sp>
        <p:nvSpPr>
          <p:cNvPr id="735406" name="Text Box 174"/>
          <p:cNvSpPr txBox="1">
            <a:spLocks noChangeAspect="1" noChangeArrowheads="1"/>
          </p:cNvSpPr>
          <p:nvPr/>
        </p:nvSpPr>
        <p:spPr bwMode="auto">
          <a:xfrm>
            <a:off x="6861175" y="4352925"/>
            <a:ext cx="582613"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1850</a:t>
            </a:r>
          </a:p>
        </p:txBody>
      </p:sp>
      <p:sp>
        <p:nvSpPr>
          <p:cNvPr id="735407" name="Text Box 175"/>
          <p:cNvSpPr txBox="1">
            <a:spLocks noChangeAspect="1" noChangeArrowheads="1"/>
          </p:cNvSpPr>
          <p:nvPr/>
        </p:nvSpPr>
        <p:spPr bwMode="auto">
          <a:xfrm>
            <a:off x="6570663" y="4616450"/>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1750</a:t>
            </a:r>
          </a:p>
        </p:txBody>
      </p:sp>
      <p:sp>
        <p:nvSpPr>
          <p:cNvPr id="735408" name="Text Box 176"/>
          <p:cNvSpPr txBox="1">
            <a:spLocks noChangeAspect="1" noChangeArrowheads="1"/>
          </p:cNvSpPr>
          <p:nvPr/>
        </p:nvSpPr>
        <p:spPr bwMode="auto">
          <a:xfrm>
            <a:off x="5930900" y="4598988"/>
            <a:ext cx="582613"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1700</a:t>
            </a:r>
          </a:p>
        </p:txBody>
      </p:sp>
      <p:sp>
        <p:nvSpPr>
          <p:cNvPr id="735409" name="Text Box 177"/>
          <p:cNvSpPr txBox="1">
            <a:spLocks noChangeAspect="1" noChangeArrowheads="1"/>
          </p:cNvSpPr>
          <p:nvPr/>
        </p:nvSpPr>
        <p:spPr bwMode="auto">
          <a:xfrm>
            <a:off x="6605588" y="3819525"/>
            <a:ext cx="582612" cy="214313"/>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1900</a:t>
            </a:r>
          </a:p>
        </p:txBody>
      </p:sp>
      <p:sp>
        <p:nvSpPr>
          <p:cNvPr id="735410" name="Text Box 178"/>
          <p:cNvSpPr txBox="1">
            <a:spLocks noChangeAspect="1" noChangeArrowheads="1"/>
          </p:cNvSpPr>
          <p:nvPr/>
        </p:nvSpPr>
        <p:spPr bwMode="auto">
          <a:xfrm>
            <a:off x="7091363" y="3379788"/>
            <a:ext cx="582612"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1950</a:t>
            </a:r>
          </a:p>
        </p:txBody>
      </p:sp>
      <p:sp>
        <p:nvSpPr>
          <p:cNvPr id="735411" name="Text Box 179"/>
          <p:cNvSpPr txBox="1">
            <a:spLocks noChangeAspect="1" noChangeArrowheads="1"/>
          </p:cNvSpPr>
          <p:nvPr/>
        </p:nvSpPr>
        <p:spPr bwMode="auto">
          <a:xfrm>
            <a:off x="8162925" y="3125788"/>
            <a:ext cx="582613" cy="214312"/>
          </a:xfrm>
          <a:prstGeom prst="rect">
            <a:avLst/>
          </a:prstGeom>
          <a:noFill/>
          <a:ln w="12700">
            <a:noFill/>
            <a:miter lim="800000"/>
            <a:headEnd/>
            <a:tailEnd/>
          </a:ln>
          <a:effectLst/>
        </p:spPr>
        <p:txBody>
          <a:bodyPr wrap="none">
            <a:spAutoFit/>
          </a:bodyPr>
          <a:lstStyle/>
          <a:p>
            <a:r>
              <a:rPr lang="en-US" sz="800" b="1">
                <a:solidFill>
                  <a:srgbClr val="663300"/>
                </a:solidFill>
                <a:latin typeface="Arial Unicode MS" pitchFamily="34" charset="-128"/>
              </a:rPr>
              <a:t>UK 2000</a:t>
            </a:r>
          </a:p>
        </p:txBody>
      </p:sp>
      <p:sp>
        <p:nvSpPr>
          <p:cNvPr id="735412" name="Text Box 180"/>
          <p:cNvSpPr txBox="1">
            <a:spLocks noChangeAspect="1" noChangeArrowheads="1"/>
          </p:cNvSpPr>
          <p:nvPr/>
        </p:nvSpPr>
        <p:spPr bwMode="auto">
          <a:xfrm>
            <a:off x="8008938" y="2665413"/>
            <a:ext cx="776287" cy="214312"/>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AU+NZ 2005</a:t>
            </a:r>
          </a:p>
        </p:txBody>
      </p:sp>
      <p:sp>
        <p:nvSpPr>
          <p:cNvPr id="735413" name="Text Box 181"/>
          <p:cNvSpPr txBox="1">
            <a:spLocks noChangeAspect="1" noChangeArrowheads="1"/>
          </p:cNvSpPr>
          <p:nvPr/>
        </p:nvSpPr>
        <p:spPr bwMode="auto">
          <a:xfrm>
            <a:off x="7261225" y="3024188"/>
            <a:ext cx="703263" cy="214312"/>
          </a:xfrm>
          <a:prstGeom prst="rect">
            <a:avLst/>
          </a:prstGeom>
          <a:noFill/>
          <a:ln w="12700">
            <a:noFill/>
            <a:miter lim="800000"/>
            <a:headEnd/>
            <a:tailEnd/>
          </a:ln>
          <a:effectLst/>
        </p:spPr>
        <p:txBody>
          <a:bodyPr>
            <a:spAutoFit/>
          </a:bodyPr>
          <a:lstStyle/>
          <a:p>
            <a:pPr algn="r"/>
            <a:r>
              <a:rPr lang="en-US" sz="800" b="1">
                <a:latin typeface="Arial Unicode MS" pitchFamily="34" charset="-128"/>
              </a:rPr>
              <a:t>FSU 2000</a:t>
            </a:r>
          </a:p>
        </p:txBody>
      </p:sp>
      <p:sp>
        <p:nvSpPr>
          <p:cNvPr id="735414" name="Text Box 182"/>
          <p:cNvSpPr txBox="1">
            <a:spLocks noChangeAspect="1" noChangeArrowheads="1"/>
          </p:cNvSpPr>
          <p:nvPr/>
        </p:nvSpPr>
        <p:spPr bwMode="auto">
          <a:xfrm>
            <a:off x="7224713" y="2728913"/>
            <a:ext cx="909637" cy="214312"/>
          </a:xfrm>
          <a:prstGeom prst="rect">
            <a:avLst/>
          </a:prstGeom>
          <a:noFill/>
          <a:ln w="12700">
            <a:noFill/>
            <a:miter lim="800000"/>
            <a:headEnd/>
            <a:tailEnd/>
          </a:ln>
          <a:effectLst/>
        </p:spPr>
        <p:txBody>
          <a:bodyPr wrap="none">
            <a:spAutoFit/>
          </a:bodyPr>
          <a:lstStyle/>
          <a:p>
            <a:r>
              <a:rPr lang="en-US" sz="800" b="1">
                <a:latin typeface="Arial Unicode MS" pitchFamily="34" charset="-128"/>
              </a:rPr>
              <a:t>OECD-EU 2005</a:t>
            </a:r>
          </a:p>
        </p:txBody>
      </p:sp>
      <p:sp>
        <p:nvSpPr>
          <p:cNvPr id="735415" name="Text Box 183"/>
          <p:cNvSpPr txBox="1">
            <a:spLocks noChangeAspect="1" noChangeArrowheads="1"/>
          </p:cNvSpPr>
          <p:nvPr/>
        </p:nvSpPr>
        <p:spPr bwMode="auto">
          <a:xfrm>
            <a:off x="7956550" y="2530475"/>
            <a:ext cx="760413" cy="214313"/>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JP+KR 2005</a:t>
            </a:r>
          </a:p>
        </p:txBody>
      </p:sp>
      <p:sp>
        <p:nvSpPr>
          <p:cNvPr id="735416" name="Text Box 184"/>
          <p:cNvSpPr txBox="1">
            <a:spLocks noChangeAspect="1" noChangeArrowheads="1"/>
          </p:cNvSpPr>
          <p:nvPr/>
        </p:nvSpPr>
        <p:spPr bwMode="auto">
          <a:xfrm>
            <a:off x="7824788" y="3408363"/>
            <a:ext cx="587375" cy="214312"/>
          </a:xfrm>
          <a:prstGeom prst="rect">
            <a:avLst/>
          </a:prstGeom>
          <a:noFill/>
          <a:ln w="12700">
            <a:noFill/>
            <a:miter lim="800000"/>
            <a:headEnd/>
            <a:tailEnd/>
          </a:ln>
          <a:effectLst/>
        </p:spPr>
        <p:txBody>
          <a:bodyPr wrap="none">
            <a:spAutoFit/>
          </a:bodyPr>
          <a:lstStyle/>
          <a:p>
            <a:pPr algn="r"/>
            <a:r>
              <a:rPr lang="en-US" sz="800" b="1">
                <a:latin typeface="Arial Unicode MS" pitchFamily="34" charset="-128"/>
              </a:rPr>
              <a:t>CN 2005</a:t>
            </a:r>
          </a:p>
        </p:txBody>
      </p:sp>
      <p:sp>
        <p:nvSpPr>
          <p:cNvPr id="735417" name="Text Box 185"/>
          <p:cNvSpPr txBox="1">
            <a:spLocks noChangeAspect="1" noChangeArrowheads="1"/>
          </p:cNvSpPr>
          <p:nvPr/>
        </p:nvSpPr>
        <p:spPr bwMode="auto">
          <a:xfrm>
            <a:off x="7972425" y="3259138"/>
            <a:ext cx="587375" cy="214312"/>
          </a:xfrm>
          <a:prstGeom prst="rect">
            <a:avLst/>
          </a:prstGeom>
          <a:noFill/>
          <a:ln w="12700">
            <a:noFill/>
            <a:miter lim="800000"/>
            <a:headEnd/>
            <a:tailEnd/>
          </a:ln>
          <a:effectLst/>
        </p:spPr>
        <p:txBody>
          <a:bodyPr wrap="none">
            <a:spAutoFit/>
          </a:bodyPr>
          <a:lstStyle/>
          <a:p>
            <a:pPr algn="r"/>
            <a:r>
              <a:rPr lang="en-US" sz="800" b="1">
                <a:solidFill>
                  <a:schemeClr val="hlink"/>
                </a:solidFill>
                <a:latin typeface="Arial Unicode MS" pitchFamily="34" charset="-128"/>
              </a:rPr>
              <a:t>CN 2006</a:t>
            </a:r>
          </a:p>
        </p:txBody>
      </p:sp>
      <p:sp>
        <p:nvSpPr>
          <p:cNvPr id="735418" name="Text Box 186"/>
          <p:cNvSpPr txBox="1">
            <a:spLocks noChangeAspect="1" noChangeArrowheads="1"/>
          </p:cNvSpPr>
          <p:nvPr/>
        </p:nvSpPr>
        <p:spPr bwMode="auto">
          <a:xfrm>
            <a:off x="8201025" y="2973388"/>
            <a:ext cx="582613" cy="214312"/>
          </a:xfrm>
          <a:prstGeom prst="rect">
            <a:avLst/>
          </a:prstGeom>
          <a:noFill/>
          <a:ln w="12700">
            <a:noFill/>
            <a:miter lim="800000"/>
            <a:headEnd/>
            <a:tailEnd/>
          </a:ln>
          <a:effectLst/>
        </p:spPr>
        <p:txBody>
          <a:bodyPr wrap="none">
            <a:spAutoFit/>
          </a:bodyPr>
          <a:lstStyle/>
          <a:p>
            <a:pPr algn="r"/>
            <a:r>
              <a:rPr lang="en-US" sz="800" b="1">
                <a:solidFill>
                  <a:srgbClr val="0000FF"/>
                </a:solidFill>
                <a:latin typeface="Arial Unicode MS" pitchFamily="34" charset="-128"/>
              </a:rPr>
              <a:t>US 2001</a:t>
            </a:r>
          </a:p>
        </p:txBody>
      </p:sp>
      <p:sp>
        <p:nvSpPr>
          <p:cNvPr id="735419" name="Line 187"/>
          <p:cNvSpPr>
            <a:spLocks noChangeAspect="1" noChangeShapeType="1"/>
          </p:cNvSpPr>
          <p:nvPr/>
        </p:nvSpPr>
        <p:spPr bwMode="auto">
          <a:xfrm>
            <a:off x="8115300" y="2814638"/>
            <a:ext cx="0" cy="250825"/>
          </a:xfrm>
          <a:prstGeom prst="line">
            <a:avLst/>
          </a:prstGeom>
          <a:noFill/>
          <a:ln w="9525">
            <a:solidFill>
              <a:srgbClr val="4D4D4D"/>
            </a:solidFill>
            <a:round/>
            <a:headEnd/>
            <a:tailEnd type="triangle" w="med" len="med"/>
          </a:ln>
          <a:effectLst/>
        </p:spPr>
        <p:txBody>
          <a:bodyPr/>
          <a:lstStyle/>
          <a:p>
            <a:endParaRPr lang="en-US"/>
          </a:p>
        </p:txBody>
      </p:sp>
      <p:sp>
        <p:nvSpPr>
          <p:cNvPr id="735420" name="Line 188"/>
          <p:cNvSpPr>
            <a:spLocks noChangeAspect="1" noChangeShapeType="1"/>
          </p:cNvSpPr>
          <p:nvPr/>
        </p:nvSpPr>
        <p:spPr bwMode="auto">
          <a:xfrm flipH="1">
            <a:off x="8078788" y="2671763"/>
            <a:ext cx="0" cy="377825"/>
          </a:xfrm>
          <a:prstGeom prst="line">
            <a:avLst/>
          </a:prstGeom>
          <a:noFill/>
          <a:ln w="9525">
            <a:solidFill>
              <a:srgbClr val="4D4D4D"/>
            </a:solidFill>
            <a:round/>
            <a:headEnd/>
            <a:tailEnd type="triangle" w="med" len="med"/>
          </a:ln>
          <a:effectLst/>
        </p:spPr>
        <p:txBody>
          <a:bodyPr/>
          <a:lstStyle/>
          <a:p>
            <a:endParaRPr lang="en-US"/>
          </a:p>
        </p:txBody>
      </p:sp>
      <p:sp>
        <p:nvSpPr>
          <p:cNvPr id="735421" name="Line 189"/>
          <p:cNvSpPr>
            <a:spLocks noChangeAspect="1" noChangeShapeType="1"/>
          </p:cNvSpPr>
          <p:nvPr/>
        </p:nvSpPr>
        <p:spPr bwMode="auto">
          <a:xfrm>
            <a:off x="8023225" y="2871788"/>
            <a:ext cx="0" cy="250825"/>
          </a:xfrm>
          <a:prstGeom prst="line">
            <a:avLst/>
          </a:prstGeom>
          <a:noFill/>
          <a:ln w="9525">
            <a:solidFill>
              <a:srgbClr val="4D4D4D"/>
            </a:solidFill>
            <a:round/>
            <a:headEnd/>
            <a:tailEnd type="triangle" w="med" len="med"/>
          </a:ln>
          <a:effectLst/>
        </p:spPr>
        <p:txBody>
          <a:bodyPr/>
          <a:lstStyle/>
          <a:p>
            <a:endParaRPr lang="en-US"/>
          </a:p>
        </p:txBody>
      </p:sp>
      <p:sp>
        <p:nvSpPr>
          <p:cNvPr id="735422" name="Line 190"/>
          <p:cNvSpPr>
            <a:spLocks noChangeAspect="1" noChangeShapeType="1"/>
          </p:cNvSpPr>
          <p:nvPr/>
        </p:nvSpPr>
        <p:spPr bwMode="auto">
          <a:xfrm>
            <a:off x="6545263" y="2316163"/>
            <a:ext cx="0" cy="120650"/>
          </a:xfrm>
          <a:prstGeom prst="line">
            <a:avLst/>
          </a:prstGeom>
          <a:noFill/>
          <a:ln w="12700">
            <a:solidFill>
              <a:schemeClr val="bg2"/>
            </a:solidFill>
            <a:round/>
            <a:headEnd/>
            <a:tailEnd/>
          </a:ln>
          <a:effectLst/>
        </p:spPr>
        <p:txBody>
          <a:bodyPr/>
          <a:lstStyle/>
          <a:p>
            <a:endParaRPr lang="en-US"/>
          </a:p>
        </p:txBody>
      </p:sp>
      <p:sp>
        <p:nvSpPr>
          <p:cNvPr id="735423" name="Line 191"/>
          <p:cNvSpPr>
            <a:spLocks noChangeAspect="1" noChangeShapeType="1"/>
          </p:cNvSpPr>
          <p:nvPr/>
        </p:nvSpPr>
        <p:spPr bwMode="auto">
          <a:xfrm>
            <a:off x="8193088" y="2316163"/>
            <a:ext cx="0" cy="120650"/>
          </a:xfrm>
          <a:prstGeom prst="line">
            <a:avLst/>
          </a:prstGeom>
          <a:noFill/>
          <a:ln w="12700">
            <a:solidFill>
              <a:schemeClr val="bg2"/>
            </a:solidFill>
            <a:round/>
            <a:headEnd/>
            <a:tailEnd/>
          </a:ln>
          <a:effectLst/>
        </p:spPr>
        <p:txBody>
          <a:bodyPr/>
          <a:lstStyle/>
          <a:p>
            <a:endParaRPr lang="en-US"/>
          </a:p>
        </p:txBody>
      </p:sp>
      <p:sp>
        <p:nvSpPr>
          <p:cNvPr id="735424" name="Line 192"/>
          <p:cNvSpPr>
            <a:spLocks noChangeAspect="1" noChangeShapeType="1"/>
          </p:cNvSpPr>
          <p:nvPr/>
        </p:nvSpPr>
        <p:spPr bwMode="auto">
          <a:xfrm>
            <a:off x="6550025" y="2371725"/>
            <a:ext cx="1635125" cy="0"/>
          </a:xfrm>
          <a:prstGeom prst="line">
            <a:avLst/>
          </a:prstGeom>
          <a:noFill/>
          <a:ln w="12700">
            <a:solidFill>
              <a:schemeClr val="bg2"/>
            </a:solidFill>
            <a:round/>
            <a:headEnd/>
            <a:tailEnd/>
          </a:ln>
          <a:effectLst/>
        </p:spPr>
        <p:txBody>
          <a:bodyPr/>
          <a:lstStyle/>
          <a:p>
            <a:endParaRPr lang="en-US"/>
          </a:p>
        </p:txBody>
      </p:sp>
      <p:sp>
        <p:nvSpPr>
          <p:cNvPr id="735425" name="Text Box 193"/>
          <p:cNvSpPr txBox="1">
            <a:spLocks noChangeAspect="1" noChangeArrowheads="1"/>
          </p:cNvSpPr>
          <p:nvPr/>
        </p:nvSpPr>
        <p:spPr bwMode="auto">
          <a:xfrm>
            <a:off x="7265988" y="2289175"/>
            <a:ext cx="301625" cy="171450"/>
          </a:xfrm>
          <a:prstGeom prst="rect">
            <a:avLst/>
          </a:prstGeom>
          <a:solidFill>
            <a:schemeClr val="bg1"/>
          </a:solidFill>
          <a:ln w="9525">
            <a:noFill/>
            <a:miter lim="800000"/>
            <a:headEnd/>
            <a:tailEnd/>
          </a:ln>
          <a:effectLst/>
        </p:spPr>
        <p:txBody>
          <a:bodyPr wrap="none" lIns="18288" tIns="9144" rIns="18288" bIns="9144">
            <a:spAutoFit/>
          </a:bodyPr>
          <a:lstStyle/>
          <a:p>
            <a:pPr eaLnBrk="1" hangingPunct="1"/>
            <a:r>
              <a:rPr lang="en-US" sz="1000" b="1">
                <a:solidFill>
                  <a:schemeClr val="bg2"/>
                </a:solidFill>
                <a:latin typeface="Arial" charset="0"/>
              </a:rPr>
              <a:t>10</a:t>
            </a:r>
            <a:r>
              <a:rPr lang="en-US" sz="1000" b="1" baseline="30000">
                <a:solidFill>
                  <a:schemeClr val="bg2"/>
                </a:solidFill>
                <a:latin typeface="Arial" charset="0"/>
              </a:rPr>
              <a:t>5.4</a:t>
            </a:r>
          </a:p>
        </p:txBody>
      </p:sp>
      <p:sp>
        <p:nvSpPr>
          <p:cNvPr id="735434" name="Text Box 202"/>
          <p:cNvSpPr txBox="1">
            <a:spLocks noChangeAspect="1" noChangeArrowheads="1"/>
          </p:cNvSpPr>
          <p:nvPr/>
        </p:nvSpPr>
        <p:spPr bwMode="auto">
          <a:xfrm>
            <a:off x="5943600" y="4953000"/>
            <a:ext cx="2917825" cy="276999"/>
          </a:xfrm>
          <a:prstGeom prst="rect">
            <a:avLst/>
          </a:prstGeom>
          <a:noFill/>
          <a:ln w="12700">
            <a:noFill/>
            <a:miter lim="800000"/>
            <a:headEnd/>
            <a:tailEnd/>
          </a:ln>
          <a:effectLst/>
        </p:spPr>
        <p:txBody>
          <a:bodyPr wrap="square">
            <a:spAutoFit/>
          </a:bodyPr>
          <a:lstStyle/>
          <a:p>
            <a:pPr algn="r"/>
            <a:r>
              <a:rPr lang="en-US" sz="600" b="1" i="1">
                <a:solidFill>
                  <a:schemeClr val="bg1"/>
                </a:solidFill>
                <a:latin typeface="Calibri" pitchFamily="34" charset="0"/>
              </a:rPr>
              <a:t>Tsao and Waide, “The World’s Appetite for Light:  Empirical Data and Trends Spanning Three Centuries and Six Continents,” </a:t>
            </a:r>
            <a:r>
              <a:rPr lang="en-US" sz="600" b="1" i="1" smtClean="0">
                <a:solidFill>
                  <a:schemeClr val="bg1"/>
                </a:solidFill>
                <a:latin typeface="Calibri" pitchFamily="34" charset="0"/>
              </a:rPr>
              <a:t>to be submitted </a:t>
            </a:r>
            <a:r>
              <a:rPr lang="en-US" sz="600" b="1" i="1">
                <a:solidFill>
                  <a:schemeClr val="bg1"/>
                </a:solidFill>
                <a:latin typeface="Calibri" pitchFamily="34" charset="0"/>
              </a:rPr>
              <a:t>to </a:t>
            </a:r>
            <a:r>
              <a:rPr lang="en-US" sz="600" b="1" i="1" smtClean="0">
                <a:solidFill>
                  <a:schemeClr val="bg1"/>
                </a:solidFill>
                <a:latin typeface="Calibri" pitchFamily="34" charset="0"/>
              </a:rPr>
              <a:t>LEUKOS</a:t>
            </a:r>
            <a:endParaRPr lang="en-US" sz="600" b="1" i="1">
              <a:solidFill>
                <a:schemeClr val="bg1"/>
              </a:solidFill>
              <a:latin typeface="Calibri" pitchFamily="34" charset="0"/>
            </a:endParaRPr>
          </a:p>
        </p:txBody>
      </p:sp>
      <p:sp>
        <p:nvSpPr>
          <p:cNvPr id="735443" name="Rectangle 211"/>
          <p:cNvSpPr>
            <a:spLocks noChangeArrowheads="1"/>
          </p:cNvSpPr>
          <p:nvPr/>
        </p:nvSpPr>
        <p:spPr bwMode="auto">
          <a:xfrm>
            <a:off x="5886450" y="5884863"/>
            <a:ext cx="647700" cy="274637"/>
          </a:xfrm>
          <a:prstGeom prst="rect">
            <a:avLst/>
          </a:prstGeom>
          <a:noFill/>
          <a:ln w="12700">
            <a:noFill/>
            <a:miter lim="800000"/>
            <a:headEnd/>
            <a:tailEnd/>
          </a:ln>
          <a:effectLst/>
        </p:spPr>
        <p:txBody>
          <a:bodyPr wrap="none">
            <a:spAutoFit/>
          </a:bodyPr>
          <a:lstStyle/>
          <a:p>
            <a:r>
              <a:rPr lang="en-US" sz="1200" b="1">
                <a:latin typeface="Arial" charset="0"/>
              </a:rPr>
              <a:t>0.0072</a:t>
            </a:r>
          </a:p>
        </p:txBody>
      </p:sp>
      <p:sp>
        <p:nvSpPr>
          <p:cNvPr id="735444" name="Line 212"/>
          <p:cNvSpPr>
            <a:spLocks noChangeShapeType="1"/>
          </p:cNvSpPr>
          <p:nvPr/>
        </p:nvSpPr>
        <p:spPr bwMode="auto">
          <a:xfrm flipV="1">
            <a:off x="6400800" y="5686425"/>
            <a:ext cx="0" cy="246063"/>
          </a:xfrm>
          <a:prstGeom prst="line">
            <a:avLst/>
          </a:prstGeom>
          <a:noFill/>
          <a:ln w="12700">
            <a:solidFill>
              <a:schemeClr val="tx1"/>
            </a:solidFill>
            <a:round/>
            <a:headEnd/>
            <a:tailEnd type="triangle" w="med" len="med"/>
          </a:ln>
          <a:effectLst/>
        </p:spPr>
        <p:txBody>
          <a:bodyPr/>
          <a:lstStyle/>
          <a:p>
            <a:endParaRPr lang="en-US"/>
          </a:p>
        </p:txBody>
      </p:sp>
      <p:sp>
        <p:nvSpPr>
          <p:cNvPr id="735447" name="Rectangle 215"/>
          <p:cNvSpPr>
            <a:spLocks noChangeArrowheads="1"/>
          </p:cNvSpPr>
          <p:nvPr/>
        </p:nvSpPr>
        <p:spPr bwMode="auto">
          <a:xfrm>
            <a:off x="6548438" y="6024563"/>
            <a:ext cx="842962" cy="274637"/>
          </a:xfrm>
          <a:prstGeom prst="rect">
            <a:avLst/>
          </a:prstGeom>
          <a:noFill/>
          <a:ln w="12700">
            <a:noFill/>
            <a:miter lim="800000"/>
            <a:headEnd/>
            <a:tailEnd/>
          </a:ln>
          <a:effectLst/>
        </p:spPr>
        <p:txBody>
          <a:bodyPr wrap="none">
            <a:spAutoFit/>
          </a:bodyPr>
          <a:lstStyle/>
          <a:p>
            <a:r>
              <a:rPr lang="en-US" sz="1200" b="1">
                <a:latin typeface="Arial" charset="0"/>
              </a:rPr>
              <a:t>$/(per-yr)</a:t>
            </a:r>
          </a:p>
        </p:txBody>
      </p:sp>
      <p:sp>
        <p:nvSpPr>
          <p:cNvPr id="735448" name="Line 216"/>
          <p:cNvSpPr>
            <a:spLocks noChangeShapeType="1"/>
          </p:cNvSpPr>
          <p:nvPr/>
        </p:nvSpPr>
        <p:spPr bwMode="auto">
          <a:xfrm flipV="1">
            <a:off x="6667500" y="5702300"/>
            <a:ext cx="0" cy="365125"/>
          </a:xfrm>
          <a:prstGeom prst="line">
            <a:avLst/>
          </a:prstGeom>
          <a:noFill/>
          <a:ln w="12700">
            <a:solidFill>
              <a:schemeClr val="tx1"/>
            </a:solidFill>
            <a:round/>
            <a:headEnd/>
            <a:tailEnd type="triangle" w="med" len="med"/>
          </a:ln>
          <a:effectLst/>
        </p:spPr>
        <p:txBody>
          <a:bodyPr/>
          <a:lstStyle/>
          <a:p>
            <a:endParaRPr lang="en-US"/>
          </a:p>
        </p:txBody>
      </p:sp>
      <p:sp>
        <p:nvSpPr>
          <p:cNvPr id="735449" name="Line 217"/>
          <p:cNvSpPr>
            <a:spLocks noChangeShapeType="1"/>
          </p:cNvSpPr>
          <p:nvPr/>
        </p:nvSpPr>
        <p:spPr bwMode="auto">
          <a:xfrm flipV="1">
            <a:off x="7067550" y="5686425"/>
            <a:ext cx="0" cy="219075"/>
          </a:xfrm>
          <a:prstGeom prst="line">
            <a:avLst/>
          </a:prstGeom>
          <a:noFill/>
          <a:ln w="12700">
            <a:solidFill>
              <a:schemeClr val="tx1"/>
            </a:solidFill>
            <a:round/>
            <a:headEnd/>
            <a:tailEnd type="triangle" w="med" len="med"/>
          </a:ln>
          <a:effectLst/>
        </p:spPr>
        <p:txBody>
          <a:bodyPr/>
          <a:lstStyle/>
          <a:p>
            <a:endParaRPr lang="en-US"/>
          </a:p>
        </p:txBody>
      </p:sp>
      <p:sp>
        <p:nvSpPr>
          <p:cNvPr id="735450" name="Rectangle 218"/>
          <p:cNvSpPr>
            <a:spLocks noChangeArrowheads="1"/>
          </p:cNvSpPr>
          <p:nvPr/>
        </p:nvSpPr>
        <p:spPr bwMode="auto">
          <a:xfrm>
            <a:off x="6942138" y="5861050"/>
            <a:ext cx="709612" cy="274638"/>
          </a:xfrm>
          <a:prstGeom prst="rect">
            <a:avLst/>
          </a:prstGeom>
          <a:noFill/>
          <a:ln w="12700">
            <a:noFill/>
            <a:miter lim="800000"/>
            <a:headEnd/>
            <a:tailEnd/>
          </a:ln>
          <a:effectLst/>
        </p:spPr>
        <p:txBody>
          <a:bodyPr wrap="none">
            <a:spAutoFit/>
          </a:bodyPr>
          <a:lstStyle/>
          <a:p>
            <a:r>
              <a:rPr lang="en-US" sz="1200" b="1">
                <a:latin typeface="Arial" charset="0"/>
              </a:rPr>
              <a:t>$/Mlmh</a:t>
            </a:r>
          </a:p>
        </p:txBody>
      </p:sp>
      <p:sp>
        <p:nvSpPr>
          <p:cNvPr id="107" name="Text Box 12"/>
          <p:cNvSpPr txBox="1">
            <a:spLocks noChangeArrowheads="1"/>
          </p:cNvSpPr>
          <p:nvPr/>
        </p:nvSpPr>
        <p:spPr bwMode="auto">
          <a:xfrm>
            <a:off x="914400" y="1352490"/>
            <a:ext cx="3429000" cy="400110"/>
          </a:xfrm>
          <a:prstGeom prst="rect">
            <a:avLst/>
          </a:prstGeom>
          <a:noFill/>
          <a:ln w="12700">
            <a:noFill/>
            <a:miter lim="800000"/>
            <a:headEnd/>
            <a:tailEnd/>
          </a:ln>
        </p:spPr>
        <p:txBody>
          <a:bodyPr wrap="square">
            <a:spAutoFit/>
          </a:bodyPr>
          <a:lstStyle/>
          <a:p>
            <a:pPr>
              <a:buSzPct val="100000"/>
            </a:pPr>
            <a:r>
              <a:rPr lang="en-US" sz="2000" b="1" i="1" u="sng" smtClean="0">
                <a:latin typeface="Arial" charset="0"/>
              </a:rPr>
              <a:t>Efficiency</a:t>
            </a:r>
            <a:endParaRPr lang="en-US" sz="2000" b="1" i="1" u="sng">
              <a:latin typeface="Arial" charset="0"/>
            </a:endParaRPr>
          </a:p>
        </p:txBody>
      </p:sp>
      <p:sp>
        <p:nvSpPr>
          <p:cNvPr id="108" name="Text Box 12"/>
          <p:cNvSpPr txBox="1">
            <a:spLocks noChangeArrowheads="1"/>
          </p:cNvSpPr>
          <p:nvPr/>
        </p:nvSpPr>
        <p:spPr bwMode="auto">
          <a:xfrm>
            <a:off x="5791200" y="1352490"/>
            <a:ext cx="2209800" cy="400110"/>
          </a:xfrm>
          <a:prstGeom prst="rect">
            <a:avLst/>
          </a:prstGeom>
          <a:noFill/>
          <a:ln w="12700">
            <a:noFill/>
            <a:miter lim="800000"/>
            <a:headEnd/>
            <a:tailEnd/>
          </a:ln>
        </p:spPr>
        <p:txBody>
          <a:bodyPr wrap="square">
            <a:spAutoFit/>
          </a:bodyPr>
          <a:lstStyle/>
          <a:p>
            <a:pPr>
              <a:buSzPct val="100000"/>
            </a:pPr>
            <a:r>
              <a:rPr lang="en-US" sz="2000" b="1" i="1" u="sng" smtClean="0">
                <a:latin typeface="Arial" charset="0"/>
              </a:rPr>
              <a:t>Consumption</a:t>
            </a:r>
            <a:endParaRPr lang="en-US" sz="2000" b="1" i="1" u="sng">
              <a:latin typeface="Arial" charset="0"/>
            </a:endParaRPr>
          </a:p>
        </p:txBody>
      </p:sp>
      <p:sp>
        <p:nvSpPr>
          <p:cNvPr id="109" name="Text Box 94"/>
          <p:cNvSpPr txBox="1">
            <a:spLocks noChangeArrowheads="1"/>
          </p:cNvSpPr>
          <p:nvPr/>
        </p:nvSpPr>
        <p:spPr bwMode="auto">
          <a:xfrm>
            <a:off x="5803812" y="1676400"/>
            <a:ext cx="2194832" cy="461665"/>
          </a:xfrm>
          <a:prstGeom prst="rect">
            <a:avLst/>
          </a:prstGeom>
          <a:noFill/>
          <a:ln w="12700">
            <a:noFill/>
            <a:miter lim="800000"/>
            <a:headEnd/>
            <a:tailEnd/>
          </a:ln>
          <a:effectLst/>
        </p:spPr>
        <p:txBody>
          <a:bodyPr wrap="none">
            <a:spAutoFit/>
          </a:bodyPr>
          <a:lstStyle/>
          <a:p>
            <a:r>
              <a:rPr lang="en-US" sz="1200" b="1" i="1" dirty="0" smtClean="0">
                <a:solidFill>
                  <a:srgbClr val="000000"/>
                </a:solidFill>
                <a:latin typeface="Arial" charset="0"/>
                <a:cs typeface="Arial" charset="0"/>
              </a:rPr>
              <a:t>0.72% = US$440B / US$60T</a:t>
            </a:r>
          </a:p>
          <a:p>
            <a:r>
              <a:rPr lang="en-US" sz="1200" b="1" i="1" dirty="0" smtClean="0">
                <a:solidFill>
                  <a:srgbClr val="000000"/>
                </a:solidFill>
                <a:latin typeface="Arial" charset="0"/>
                <a:cs typeface="Arial" charset="0"/>
              </a:rPr>
              <a:t>6.5%   =    1 TW</a:t>
            </a:r>
            <a:r>
              <a:rPr lang="en-US" sz="1200" b="1" i="1" baseline="-25000" dirty="0" smtClean="0">
                <a:solidFill>
                  <a:srgbClr val="000000"/>
                </a:solidFill>
                <a:latin typeface="Arial" charset="0"/>
                <a:cs typeface="Arial" charset="0"/>
              </a:rPr>
              <a:t>c</a:t>
            </a:r>
            <a:r>
              <a:rPr lang="en-US" sz="1200" b="1" i="1" dirty="0" smtClean="0">
                <a:solidFill>
                  <a:srgbClr val="000000"/>
                </a:solidFill>
                <a:latin typeface="Arial" charset="0"/>
                <a:cs typeface="Arial" charset="0"/>
              </a:rPr>
              <a:t> / 16 TW</a:t>
            </a:r>
            <a:r>
              <a:rPr lang="en-US" sz="1200" b="1" i="1" baseline="-25000" dirty="0" smtClean="0">
                <a:solidFill>
                  <a:srgbClr val="000000"/>
                </a:solidFill>
                <a:latin typeface="Arial" charset="0"/>
                <a:cs typeface="Arial" charset="0"/>
              </a:rPr>
              <a:t>c</a:t>
            </a:r>
            <a:endParaRPr lang="en-US" sz="1200" b="1" i="1" dirty="0">
              <a:solidFill>
                <a:srgbClr val="000000"/>
              </a:solidFill>
              <a:latin typeface="Arial" charset="0"/>
              <a:cs typeface="Arial" charset="0"/>
            </a:endParaRPr>
          </a:p>
        </p:txBody>
      </p:sp>
      <p:sp>
        <p:nvSpPr>
          <p:cNvPr id="110" name="Text Box 202"/>
          <p:cNvSpPr txBox="1">
            <a:spLocks noChangeAspect="1" noChangeArrowheads="1"/>
          </p:cNvSpPr>
          <p:nvPr/>
        </p:nvSpPr>
        <p:spPr bwMode="auto">
          <a:xfrm>
            <a:off x="990600" y="5011029"/>
            <a:ext cx="2689225" cy="276999"/>
          </a:xfrm>
          <a:prstGeom prst="rect">
            <a:avLst/>
          </a:prstGeom>
          <a:noFill/>
          <a:ln w="12700">
            <a:noFill/>
            <a:miter lim="800000"/>
            <a:headEnd/>
            <a:tailEnd/>
          </a:ln>
          <a:effectLst/>
        </p:spPr>
        <p:txBody>
          <a:bodyPr wrap="square">
            <a:spAutoFit/>
          </a:bodyPr>
          <a:lstStyle/>
          <a:p>
            <a:r>
              <a:rPr lang="en-US" sz="600" b="1" i="1">
                <a:solidFill>
                  <a:schemeClr val="bg1"/>
                </a:solidFill>
                <a:latin typeface="Calibri" pitchFamily="34" charset="0"/>
              </a:rPr>
              <a:t>Tsao and Waide, “The World’s Appetite for Light:  Empirical Data and Trends Spanning Three Centuries and Six Continents,” </a:t>
            </a:r>
            <a:r>
              <a:rPr lang="en-US" sz="600" b="1" i="1" smtClean="0">
                <a:solidFill>
                  <a:schemeClr val="bg1"/>
                </a:solidFill>
                <a:latin typeface="Calibri" pitchFamily="34" charset="0"/>
              </a:rPr>
              <a:t>to be submitted </a:t>
            </a:r>
            <a:r>
              <a:rPr lang="en-US" sz="600" b="1" i="1">
                <a:solidFill>
                  <a:schemeClr val="bg1"/>
                </a:solidFill>
                <a:latin typeface="Calibri" pitchFamily="34" charset="0"/>
              </a:rPr>
              <a:t>to </a:t>
            </a:r>
            <a:r>
              <a:rPr lang="en-US" sz="600" b="1" i="1" smtClean="0">
                <a:solidFill>
                  <a:schemeClr val="bg1"/>
                </a:solidFill>
                <a:latin typeface="Calibri" pitchFamily="34" charset="0"/>
              </a:rPr>
              <a:t>LEUKOS</a:t>
            </a:r>
            <a:endParaRPr lang="en-US" sz="600" b="1" i="1">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Picture 9"/>
          <p:cNvPicPr>
            <a:picLocks noChangeArrowheads="1"/>
          </p:cNvPicPr>
          <p:nvPr/>
        </p:nvPicPr>
        <p:blipFill>
          <a:blip r:embed="rId3"/>
          <a:srcRect l="24193" t="21819" r="6451" b="27272"/>
          <a:stretch>
            <a:fillRect/>
          </a:stretch>
        </p:blipFill>
        <p:spPr bwMode="auto">
          <a:xfrm>
            <a:off x="1326222" y="1357044"/>
            <a:ext cx="2808019" cy="2232405"/>
          </a:xfrm>
          <a:prstGeom prst="rect">
            <a:avLst/>
          </a:prstGeom>
          <a:noFill/>
          <a:ln w="12700">
            <a:noFill/>
            <a:miter lim="800000"/>
            <a:headEnd/>
            <a:tailEnd/>
          </a:ln>
        </p:spPr>
      </p:pic>
      <p:pic>
        <p:nvPicPr>
          <p:cNvPr id="59" name="Picture 7"/>
          <p:cNvPicPr>
            <a:picLocks noChangeAspect="1" noChangeArrowheads="1"/>
          </p:cNvPicPr>
          <p:nvPr/>
        </p:nvPicPr>
        <p:blipFill>
          <a:blip r:embed="rId4"/>
          <a:srcRect l="21666" t="19919" r="9712" b="17307"/>
          <a:stretch>
            <a:fillRect/>
          </a:stretch>
        </p:blipFill>
        <p:spPr bwMode="auto">
          <a:xfrm>
            <a:off x="4190999" y="1295400"/>
            <a:ext cx="2185239" cy="2285691"/>
          </a:xfrm>
          <a:prstGeom prst="rect">
            <a:avLst/>
          </a:prstGeom>
          <a:noFill/>
          <a:ln w="12700">
            <a:noFill/>
            <a:miter lim="800000"/>
            <a:headEnd/>
            <a:tailEnd/>
          </a:ln>
        </p:spPr>
      </p:pic>
      <p:sp>
        <p:nvSpPr>
          <p:cNvPr id="6146" name="Rectangle 5"/>
          <p:cNvSpPr>
            <a:spLocks noChangeArrowheads="1"/>
          </p:cNvSpPr>
          <p:nvPr/>
        </p:nvSpPr>
        <p:spPr bwMode="auto">
          <a:xfrm>
            <a:off x="0" y="0"/>
            <a:ext cx="4343400" cy="1371600"/>
          </a:xfrm>
          <a:prstGeom prst="rect">
            <a:avLst/>
          </a:prstGeom>
          <a:solidFill>
            <a:srgbClr val="FFFFFF"/>
          </a:solidFill>
          <a:ln w="12700">
            <a:noFill/>
            <a:miter lim="800000"/>
            <a:headEnd/>
            <a:tailEnd/>
          </a:ln>
        </p:spPr>
        <p:txBody>
          <a:bodyPr wrap="none" anchor="ctr"/>
          <a:lstStyle/>
          <a:p>
            <a:endParaRPr lang="en-US"/>
          </a:p>
        </p:txBody>
      </p:sp>
      <p:sp>
        <p:nvSpPr>
          <p:cNvPr id="6150" name="Text Box 48"/>
          <p:cNvSpPr txBox="1">
            <a:spLocks noChangeArrowheads="1"/>
          </p:cNvSpPr>
          <p:nvPr/>
        </p:nvSpPr>
        <p:spPr bwMode="auto">
          <a:xfrm rot="-5400000">
            <a:off x="5785643" y="2231232"/>
            <a:ext cx="2084388" cy="517525"/>
          </a:xfrm>
          <a:prstGeom prst="rect">
            <a:avLst/>
          </a:prstGeom>
          <a:noFill/>
          <a:ln w="9525">
            <a:noFill/>
            <a:miter lim="800000"/>
            <a:headEnd/>
            <a:tailEnd/>
          </a:ln>
        </p:spPr>
        <p:txBody>
          <a:bodyPr wrap="none">
            <a:spAutoFit/>
          </a:bodyPr>
          <a:lstStyle/>
          <a:p>
            <a:pPr eaLnBrk="1" hangingPunct="1"/>
            <a:r>
              <a:rPr lang="en-US" sz="1400" b="1">
                <a:latin typeface="Arial" charset="0"/>
              </a:rPr>
              <a:t>Color Rendering Index</a:t>
            </a:r>
          </a:p>
          <a:p>
            <a:pPr eaLnBrk="1" hangingPunct="1"/>
            <a:r>
              <a:rPr lang="en-US" sz="1400" b="1">
                <a:latin typeface="Arial" charset="0"/>
              </a:rPr>
              <a:t>(R</a:t>
            </a:r>
            <a:r>
              <a:rPr lang="en-US" sz="1400" b="1" baseline="-25000">
                <a:latin typeface="Arial" charset="0"/>
              </a:rPr>
              <a:t>a</a:t>
            </a:r>
            <a:r>
              <a:rPr lang="en-US" sz="1400" b="1">
                <a:latin typeface="Arial" charset="0"/>
              </a:rPr>
              <a:t>)</a:t>
            </a:r>
          </a:p>
        </p:txBody>
      </p:sp>
      <p:pic>
        <p:nvPicPr>
          <p:cNvPr id="6152" name="Picture 3"/>
          <p:cNvPicPr>
            <a:picLocks noChangeAspect="1" noChangeArrowheads="1"/>
          </p:cNvPicPr>
          <p:nvPr/>
        </p:nvPicPr>
        <p:blipFill>
          <a:blip r:embed="rId5"/>
          <a:srcRect l="26147" t="21248" r="5963" b="30943"/>
          <a:stretch>
            <a:fillRect/>
          </a:stretch>
        </p:blipFill>
        <p:spPr bwMode="auto">
          <a:xfrm>
            <a:off x="1325563" y="4708525"/>
            <a:ext cx="2819400" cy="1143000"/>
          </a:xfrm>
          <a:prstGeom prst="rect">
            <a:avLst/>
          </a:prstGeom>
          <a:noFill/>
          <a:ln w="12700">
            <a:noFill/>
            <a:miter lim="800000"/>
            <a:headEnd/>
            <a:tailEnd/>
          </a:ln>
        </p:spPr>
      </p:pic>
      <p:sp>
        <p:nvSpPr>
          <p:cNvPr id="6155" name="Text Box 8"/>
          <p:cNvSpPr txBox="1">
            <a:spLocks noChangeArrowheads="1"/>
          </p:cNvSpPr>
          <p:nvPr/>
        </p:nvSpPr>
        <p:spPr bwMode="auto">
          <a:xfrm>
            <a:off x="1222375" y="5783263"/>
            <a:ext cx="2984500" cy="260350"/>
          </a:xfrm>
          <a:prstGeom prst="rect">
            <a:avLst/>
          </a:prstGeom>
          <a:noFill/>
          <a:ln w="9525">
            <a:noFill/>
            <a:miter lim="800000"/>
            <a:headEnd/>
            <a:tailEnd/>
          </a:ln>
        </p:spPr>
        <p:txBody>
          <a:bodyPr wrap="none">
            <a:spAutoFit/>
          </a:bodyPr>
          <a:lstStyle/>
          <a:p>
            <a:pPr eaLnBrk="1" hangingPunct="1"/>
            <a:r>
              <a:rPr lang="en-US" sz="1100" b="1" dirty="0">
                <a:latin typeface="Arial" charset="0"/>
              </a:rPr>
              <a:t>400                500                  600               700</a:t>
            </a:r>
          </a:p>
        </p:txBody>
      </p:sp>
      <p:sp>
        <p:nvSpPr>
          <p:cNvPr id="6156" name="Text Box 9"/>
          <p:cNvSpPr txBox="1">
            <a:spLocks noChangeArrowheads="1"/>
          </p:cNvSpPr>
          <p:nvPr/>
        </p:nvSpPr>
        <p:spPr bwMode="auto">
          <a:xfrm>
            <a:off x="1984375" y="5943600"/>
            <a:ext cx="1611313" cy="304800"/>
          </a:xfrm>
          <a:prstGeom prst="rect">
            <a:avLst/>
          </a:prstGeom>
          <a:noFill/>
          <a:ln w="9525">
            <a:noFill/>
            <a:miter lim="800000"/>
            <a:headEnd/>
            <a:tailEnd/>
          </a:ln>
        </p:spPr>
        <p:txBody>
          <a:bodyPr wrap="none">
            <a:spAutoFit/>
          </a:bodyPr>
          <a:lstStyle/>
          <a:p>
            <a:pPr eaLnBrk="1" hangingPunct="1"/>
            <a:r>
              <a:rPr lang="en-US" sz="1400" b="1">
                <a:latin typeface="Arial" charset="0"/>
              </a:rPr>
              <a:t>Wavelength (nm)</a:t>
            </a:r>
          </a:p>
        </p:txBody>
      </p:sp>
      <p:pic>
        <p:nvPicPr>
          <p:cNvPr id="6157" name="Picture 10"/>
          <p:cNvPicPr>
            <a:picLocks noChangeAspect="1" noChangeArrowheads="1"/>
          </p:cNvPicPr>
          <p:nvPr/>
        </p:nvPicPr>
        <p:blipFill>
          <a:blip r:embed="rId6"/>
          <a:srcRect l="20444" t="10509" r="4680" b="34319"/>
          <a:stretch>
            <a:fillRect/>
          </a:stretch>
        </p:blipFill>
        <p:spPr bwMode="auto">
          <a:xfrm>
            <a:off x="1298575" y="304800"/>
            <a:ext cx="2895600" cy="1066800"/>
          </a:xfrm>
          <a:prstGeom prst="rect">
            <a:avLst/>
          </a:prstGeom>
          <a:noFill/>
          <a:ln w="12700">
            <a:noFill/>
            <a:miter lim="800000"/>
            <a:headEnd/>
            <a:tailEnd/>
          </a:ln>
        </p:spPr>
      </p:pic>
      <p:sp>
        <p:nvSpPr>
          <p:cNvPr id="6158" name="Text Box 11"/>
          <p:cNvSpPr txBox="1">
            <a:spLocks noChangeArrowheads="1"/>
          </p:cNvSpPr>
          <p:nvPr/>
        </p:nvSpPr>
        <p:spPr bwMode="auto">
          <a:xfrm>
            <a:off x="946150" y="266700"/>
            <a:ext cx="436563" cy="274638"/>
          </a:xfrm>
          <a:prstGeom prst="rect">
            <a:avLst/>
          </a:prstGeom>
          <a:noFill/>
          <a:ln w="9525">
            <a:noFill/>
            <a:miter lim="800000"/>
            <a:headEnd/>
            <a:tailEnd/>
          </a:ln>
        </p:spPr>
        <p:txBody>
          <a:bodyPr wrap="none">
            <a:spAutoFit/>
          </a:bodyPr>
          <a:lstStyle/>
          <a:p>
            <a:pPr algn="r" eaLnBrk="1" hangingPunct="1"/>
            <a:r>
              <a:rPr lang="en-US" sz="1200" b="1">
                <a:latin typeface="Arial" charset="0"/>
              </a:rPr>
              <a:t>800</a:t>
            </a:r>
          </a:p>
        </p:txBody>
      </p:sp>
      <p:sp>
        <p:nvSpPr>
          <p:cNvPr id="6159" name="Text Box 12"/>
          <p:cNvSpPr txBox="1">
            <a:spLocks noChangeArrowheads="1"/>
          </p:cNvSpPr>
          <p:nvPr/>
        </p:nvSpPr>
        <p:spPr bwMode="auto">
          <a:xfrm>
            <a:off x="946150" y="715963"/>
            <a:ext cx="436563" cy="274637"/>
          </a:xfrm>
          <a:prstGeom prst="rect">
            <a:avLst/>
          </a:prstGeom>
          <a:noFill/>
          <a:ln w="9525">
            <a:noFill/>
            <a:miter lim="800000"/>
            <a:headEnd/>
            <a:tailEnd/>
          </a:ln>
        </p:spPr>
        <p:txBody>
          <a:bodyPr wrap="none">
            <a:spAutoFit/>
          </a:bodyPr>
          <a:lstStyle/>
          <a:p>
            <a:pPr algn="r" eaLnBrk="1" hangingPunct="1"/>
            <a:r>
              <a:rPr lang="en-US" sz="1200" b="1">
                <a:latin typeface="Arial" charset="0"/>
              </a:rPr>
              <a:t>400</a:t>
            </a:r>
          </a:p>
        </p:txBody>
      </p:sp>
      <p:sp>
        <p:nvSpPr>
          <p:cNvPr id="6160" name="Text Box 13"/>
          <p:cNvSpPr txBox="1">
            <a:spLocks noChangeArrowheads="1"/>
          </p:cNvSpPr>
          <p:nvPr/>
        </p:nvSpPr>
        <p:spPr bwMode="auto">
          <a:xfrm>
            <a:off x="1114425" y="1162050"/>
            <a:ext cx="268288" cy="274638"/>
          </a:xfrm>
          <a:prstGeom prst="rect">
            <a:avLst/>
          </a:prstGeom>
          <a:noFill/>
          <a:ln w="9525">
            <a:noFill/>
            <a:miter lim="800000"/>
            <a:headEnd/>
            <a:tailEnd/>
          </a:ln>
        </p:spPr>
        <p:txBody>
          <a:bodyPr wrap="none">
            <a:spAutoFit/>
          </a:bodyPr>
          <a:lstStyle/>
          <a:p>
            <a:pPr algn="r" eaLnBrk="1" hangingPunct="1"/>
            <a:r>
              <a:rPr lang="en-US" sz="1200" b="1">
                <a:latin typeface="Arial" charset="0"/>
              </a:rPr>
              <a:t>0</a:t>
            </a:r>
          </a:p>
        </p:txBody>
      </p:sp>
      <p:sp>
        <p:nvSpPr>
          <p:cNvPr id="6161" name="Text Box 14"/>
          <p:cNvSpPr txBox="1">
            <a:spLocks noChangeArrowheads="1"/>
          </p:cNvSpPr>
          <p:nvPr/>
        </p:nvSpPr>
        <p:spPr bwMode="auto">
          <a:xfrm rot="-5400000">
            <a:off x="65881" y="507207"/>
            <a:ext cx="1150937" cy="730250"/>
          </a:xfrm>
          <a:prstGeom prst="rect">
            <a:avLst/>
          </a:prstGeom>
          <a:noFill/>
          <a:ln w="9525">
            <a:noFill/>
            <a:miter lim="800000"/>
            <a:headEnd/>
            <a:tailEnd/>
          </a:ln>
        </p:spPr>
        <p:txBody>
          <a:bodyPr wrap="none">
            <a:spAutoFit/>
          </a:bodyPr>
          <a:lstStyle/>
          <a:p>
            <a:pPr eaLnBrk="1" hangingPunct="1"/>
            <a:r>
              <a:rPr lang="en-US" sz="1400" b="1">
                <a:latin typeface="Arial" charset="0"/>
              </a:rPr>
              <a:t>Human Eye</a:t>
            </a:r>
          </a:p>
          <a:p>
            <a:pPr eaLnBrk="1" hangingPunct="1"/>
            <a:r>
              <a:rPr lang="en-US" sz="1400" b="1">
                <a:latin typeface="Arial" charset="0"/>
              </a:rPr>
              <a:t>Response</a:t>
            </a:r>
          </a:p>
          <a:p>
            <a:pPr eaLnBrk="1" hangingPunct="1"/>
            <a:r>
              <a:rPr lang="en-US" sz="1400" b="1">
                <a:latin typeface="Arial" charset="0"/>
              </a:rPr>
              <a:t>(lm/W)</a:t>
            </a:r>
          </a:p>
        </p:txBody>
      </p:sp>
      <p:sp>
        <p:nvSpPr>
          <p:cNvPr id="6162" name="Text Box 15"/>
          <p:cNvSpPr txBox="1">
            <a:spLocks noChangeArrowheads="1"/>
          </p:cNvSpPr>
          <p:nvPr/>
        </p:nvSpPr>
        <p:spPr bwMode="auto">
          <a:xfrm>
            <a:off x="1012255" y="2316163"/>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8</a:t>
            </a:r>
            <a:r>
              <a:rPr lang="en-US" sz="1200" b="1" smtClean="0">
                <a:latin typeface="Arial" charset="0"/>
              </a:rPr>
              <a:t>0</a:t>
            </a:r>
            <a:endParaRPr lang="en-US" sz="1200" b="1">
              <a:latin typeface="Arial" charset="0"/>
            </a:endParaRPr>
          </a:p>
        </p:txBody>
      </p:sp>
      <p:sp>
        <p:nvSpPr>
          <p:cNvPr id="6163" name="Text Box 16"/>
          <p:cNvSpPr txBox="1">
            <a:spLocks noChangeArrowheads="1"/>
          </p:cNvSpPr>
          <p:nvPr/>
        </p:nvSpPr>
        <p:spPr bwMode="auto">
          <a:xfrm>
            <a:off x="1006475" y="2849563"/>
            <a:ext cx="352425" cy="274637"/>
          </a:xfrm>
          <a:prstGeom prst="rect">
            <a:avLst/>
          </a:prstGeom>
          <a:noFill/>
          <a:ln w="9525">
            <a:noFill/>
            <a:miter lim="800000"/>
            <a:headEnd/>
            <a:tailEnd/>
          </a:ln>
        </p:spPr>
        <p:txBody>
          <a:bodyPr wrap="none">
            <a:spAutoFit/>
          </a:bodyPr>
          <a:lstStyle/>
          <a:p>
            <a:pPr algn="r" eaLnBrk="1" hangingPunct="1"/>
            <a:r>
              <a:rPr lang="en-US" sz="1200" b="1">
                <a:latin typeface="Arial" charset="0"/>
              </a:rPr>
              <a:t>70</a:t>
            </a:r>
          </a:p>
        </p:txBody>
      </p:sp>
      <p:sp>
        <p:nvSpPr>
          <p:cNvPr id="6164" name="Text Box 17"/>
          <p:cNvSpPr txBox="1">
            <a:spLocks noChangeArrowheads="1"/>
          </p:cNvSpPr>
          <p:nvPr/>
        </p:nvSpPr>
        <p:spPr bwMode="auto">
          <a:xfrm>
            <a:off x="1004317" y="3340188"/>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6</a:t>
            </a:r>
            <a:r>
              <a:rPr lang="en-US" sz="1200" b="1" smtClean="0">
                <a:latin typeface="Arial" charset="0"/>
              </a:rPr>
              <a:t>0</a:t>
            </a:r>
            <a:endParaRPr lang="en-US" sz="1200" b="1">
              <a:latin typeface="Arial" charset="0"/>
            </a:endParaRPr>
          </a:p>
        </p:txBody>
      </p:sp>
      <p:sp>
        <p:nvSpPr>
          <p:cNvPr id="6167" name="Text Box 20"/>
          <p:cNvSpPr txBox="1">
            <a:spLocks noChangeArrowheads="1"/>
          </p:cNvSpPr>
          <p:nvPr/>
        </p:nvSpPr>
        <p:spPr bwMode="auto">
          <a:xfrm>
            <a:off x="985838" y="4470400"/>
            <a:ext cx="268287" cy="274638"/>
          </a:xfrm>
          <a:prstGeom prst="rect">
            <a:avLst/>
          </a:prstGeom>
          <a:noFill/>
          <a:ln w="9525">
            <a:noFill/>
            <a:miter lim="800000"/>
            <a:headEnd/>
            <a:tailEnd/>
          </a:ln>
        </p:spPr>
        <p:txBody>
          <a:bodyPr wrap="none">
            <a:spAutoFit/>
          </a:bodyPr>
          <a:lstStyle/>
          <a:p>
            <a:pPr algn="r" eaLnBrk="1" hangingPunct="1"/>
            <a:r>
              <a:rPr lang="en-US" sz="1200" b="1">
                <a:latin typeface="Arial" charset="0"/>
              </a:rPr>
              <a:t>0</a:t>
            </a:r>
          </a:p>
        </p:txBody>
      </p:sp>
      <p:sp>
        <p:nvSpPr>
          <p:cNvPr id="6168" name="Text Box 21"/>
          <p:cNvSpPr txBox="1">
            <a:spLocks noChangeArrowheads="1"/>
          </p:cNvSpPr>
          <p:nvPr/>
        </p:nvSpPr>
        <p:spPr bwMode="auto">
          <a:xfrm>
            <a:off x="966788" y="5605463"/>
            <a:ext cx="268287" cy="274637"/>
          </a:xfrm>
          <a:prstGeom prst="rect">
            <a:avLst/>
          </a:prstGeom>
          <a:noFill/>
          <a:ln w="9525">
            <a:noFill/>
            <a:miter lim="800000"/>
            <a:headEnd/>
            <a:tailEnd/>
          </a:ln>
        </p:spPr>
        <p:txBody>
          <a:bodyPr wrap="none">
            <a:spAutoFit/>
          </a:bodyPr>
          <a:lstStyle/>
          <a:p>
            <a:pPr algn="r" eaLnBrk="1" hangingPunct="1"/>
            <a:r>
              <a:rPr lang="en-US" sz="1200" b="1">
                <a:latin typeface="Arial" charset="0"/>
              </a:rPr>
              <a:t>0</a:t>
            </a:r>
          </a:p>
        </p:txBody>
      </p:sp>
      <p:sp>
        <p:nvSpPr>
          <p:cNvPr id="6169" name="Text Box 22"/>
          <p:cNvSpPr txBox="1">
            <a:spLocks noChangeArrowheads="1"/>
          </p:cNvSpPr>
          <p:nvPr/>
        </p:nvSpPr>
        <p:spPr bwMode="auto">
          <a:xfrm>
            <a:off x="958850" y="5140325"/>
            <a:ext cx="395288" cy="274638"/>
          </a:xfrm>
          <a:prstGeom prst="rect">
            <a:avLst/>
          </a:prstGeom>
          <a:noFill/>
          <a:ln w="9525">
            <a:noFill/>
            <a:miter lim="800000"/>
            <a:headEnd/>
            <a:tailEnd/>
          </a:ln>
        </p:spPr>
        <p:txBody>
          <a:bodyPr wrap="none">
            <a:spAutoFit/>
          </a:bodyPr>
          <a:lstStyle/>
          <a:p>
            <a:pPr algn="r" eaLnBrk="1" hangingPunct="1"/>
            <a:r>
              <a:rPr lang="en-US" sz="1200" b="1">
                <a:latin typeface="Arial" charset="0"/>
              </a:rPr>
              <a:t>0.4</a:t>
            </a:r>
          </a:p>
        </p:txBody>
      </p:sp>
      <p:sp>
        <p:nvSpPr>
          <p:cNvPr id="6170" name="Text Box 23"/>
          <p:cNvSpPr txBox="1">
            <a:spLocks noChangeArrowheads="1"/>
          </p:cNvSpPr>
          <p:nvPr/>
        </p:nvSpPr>
        <p:spPr bwMode="auto">
          <a:xfrm>
            <a:off x="971550" y="4703763"/>
            <a:ext cx="395288" cy="274637"/>
          </a:xfrm>
          <a:prstGeom prst="rect">
            <a:avLst/>
          </a:prstGeom>
          <a:noFill/>
          <a:ln w="9525">
            <a:noFill/>
            <a:miter lim="800000"/>
            <a:headEnd/>
            <a:tailEnd/>
          </a:ln>
        </p:spPr>
        <p:txBody>
          <a:bodyPr wrap="none">
            <a:spAutoFit/>
          </a:bodyPr>
          <a:lstStyle/>
          <a:p>
            <a:pPr algn="r" eaLnBrk="1" hangingPunct="1"/>
            <a:r>
              <a:rPr lang="en-US" sz="1200" b="1">
                <a:latin typeface="Arial" charset="0"/>
              </a:rPr>
              <a:t>0.8</a:t>
            </a:r>
          </a:p>
        </p:txBody>
      </p:sp>
      <p:sp>
        <p:nvSpPr>
          <p:cNvPr id="6171" name="Text Box 24"/>
          <p:cNvSpPr txBox="1">
            <a:spLocks noChangeArrowheads="1"/>
          </p:cNvSpPr>
          <p:nvPr/>
        </p:nvSpPr>
        <p:spPr bwMode="auto">
          <a:xfrm rot="-5400000">
            <a:off x="-278606" y="2280444"/>
            <a:ext cx="2084387" cy="517525"/>
          </a:xfrm>
          <a:prstGeom prst="rect">
            <a:avLst/>
          </a:prstGeom>
          <a:noFill/>
          <a:ln w="9525">
            <a:noFill/>
            <a:miter lim="800000"/>
            <a:headEnd/>
            <a:tailEnd/>
          </a:ln>
        </p:spPr>
        <p:txBody>
          <a:bodyPr wrap="none">
            <a:spAutoFit/>
          </a:bodyPr>
          <a:lstStyle/>
          <a:p>
            <a:pPr eaLnBrk="1" hangingPunct="1"/>
            <a:r>
              <a:rPr lang="en-US" sz="1400" b="1">
                <a:latin typeface="Arial" charset="0"/>
              </a:rPr>
              <a:t>Color Rendering Index</a:t>
            </a:r>
          </a:p>
          <a:p>
            <a:pPr eaLnBrk="1" hangingPunct="1"/>
            <a:r>
              <a:rPr lang="en-US" sz="1400" b="1">
                <a:latin typeface="Arial" charset="0"/>
              </a:rPr>
              <a:t>(R</a:t>
            </a:r>
            <a:r>
              <a:rPr lang="en-US" sz="1400" b="1" baseline="-25000">
                <a:latin typeface="Arial" charset="0"/>
              </a:rPr>
              <a:t>a</a:t>
            </a:r>
            <a:r>
              <a:rPr lang="en-US" sz="1400" b="1">
                <a:latin typeface="Arial" charset="0"/>
              </a:rPr>
              <a:t>)</a:t>
            </a:r>
          </a:p>
        </p:txBody>
      </p:sp>
      <p:sp>
        <p:nvSpPr>
          <p:cNvPr id="6173" name="Text Box 26"/>
          <p:cNvSpPr txBox="1">
            <a:spLocks noChangeArrowheads="1"/>
          </p:cNvSpPr>
          <p:nvPr/>
        </p:nvSpPr>
        <p:spPr bwMode="auto">
          <a:xfrm rot="-5400000">
            <a:off x="-128587" y="4824412"/>
            <a:ext cx="1295400" cy="942975"/>
          </a:xfrm>
          <a:prstGeom prst="rect">
            <a:avLst/>
          </a:prstGeom>
          <a:noFill/>
          <a:ln w="9525">
            <a:noFill/>
            <a:miter lim="800000"/>
            <a:headEnd/>
            <a:tailEnd/>
          </a:ln>
        </p:spPr>
        <p:txBody>
          <a:bodyPr>
            <a:spAutoFit/>
          </a:bodyPr>
          <a:lstStyle/>
          <a:p>
            <a:pPr eaLnBrk="1" hangingPunct="1"/>
            <a:r>
              <a:rPr lang="en-US" sz="1400" b="1">
                <a:latin typeface="Arial" charset="0"/>
              </a:rPr>
              <a:t>Relative</a:t>
            </a:r>
          </a:p>
          <a:p>
            <a:pPr eaLnBrk="1" hangingPunct="1"/>
            <a:r>
              <a:rPr lang="en-US" sz="1400" b="1">
                <a:latin typeface="Arial" charset="0"/>
              </a:rPr>
              <a:t>Reflectances Munsell Samples 1-8</a:t>
            </a:r>
          </a:p>
        </p:txBody>
      </p:sp>
      <p:sp>
        <p:nvSpPr>
          <p:cNvPr id="6174" name="Text Box 27"/>
          <p:cNvSpPr txBox="1">
            <a:spLocks noChangeArrowheads="1"/>
          </p:cNvSpPr>
          <p:nvPr/>
        </p:nvSpPr>
        <p:spPr bwMode="auto">
          <a:xfrm>
            <a:off x="4191000" y="3686175"/>
            <a:ext cx="2351087" cy="304800"/>
          </a:xfrm>
          <a:prstGeom prst="rect">
            <a:avLst/>
          </a:prstGeom>
          <a:noFill/>
          <a:ln w="9525">
            <a:noFill/>
            <a:miter lim="800000"/>
            <a:headEnd/>
            <a:tailEnd/>
          </a:ln>
        </p:spPr>
        <p:txBody>
          <a:bodyPr wrap="none">
            <a:spAutoFit/>
          </a:bodyPr>
          <a:lstStyle/>
          <a:p>
            <a:pPr eaLnBrk="1" hangingPunct="1"/>
            <a:r>
              <a:rPr lang="en-US" sz="1400" b="1">
                <a:latin typeface="Arial" charset="0"/>
              </a:rPr>
              <a:t>Luminous Efficacy (lm/W)</a:t>
            </a:r>
          </a:p>
        </p:txBody>
      </p:sp>
      <p:sp>
        <p:nvSpPr>
          <p:cNvPr id="6175" name="Text Box 32"/>
          <p:cNvSpPr txBox="1">
            <a:spLocks noChangeArrowheads="1"/>
          </p:cNvSpPr>
          <p:nvPr/>
        </p:nvSpPr>
        <p:spPr bwMode="auto">
          <a:xfrm>
            <a:off x="4161543" y="3505200"/>
            <a:ext cx="2372765" cy="276999"/>
          </a:xfrm>
          <a:prstGeom prst="rect">
            <a:avLst/>
          </a:prstGeom>
          <a:noFill/>
          <a:ln w="9525">
            <a:noFill/>
            <a:miter lim="800000"/>
            <a:headEnd/>
            <a:tailEnd/>
          </a:ln>
        </p:spPr>
        <p:txBody>
          <a:bodyPr wrap="none">
            <a:spAutoFit/>
          </a:bodyPr>
          <a:lstStyle/>
          <a:p>
            <a:pPr eaLnBrk="1" hangingPunct="1"/>
            <a:r>
              <a:rPr lang="en-US" sz="1200" b="1" smtClean="0">
                <a:latin typeface="Arial" charset="0"/>
              </a:rPr>
              <a:t>300        350          400        450</a:t>
            </a:r>
            <a:endParaRPr lang="en-US" sz="1200" b="1">
              <a:latin typeface="Arial" charset="0"/>
            </a:endParaRPr>
          </a:p>
        </p:txBody>
      </p:sp>
      <p:sp>
        <p:nvSpPr>
          <p:cNvPr id="6176" name="Text Box 33"/>
          <p:cNvSpPr txBox="1">
            <a:spLocks noChangeArrowheads="1"/>
          </p:cNvSpPr>
          <p:nvPr/>
        </p:nvSpPr>
        <p:spPr bwMode="auto">
          <a:xfrm>
            <a:off x="3886200" y="4868863"/>
            <a:ext cx="115888"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5F5F5F"/>
                </a:solidFill>
                <a:latin typeface="Arial" charset="0"/>
              </a:rPr>
              <a:t>8</a:t>
            </a:r>
          </a:p>
        </p:txBody>
      </p:sp>
      <p:sp>
        <p:nvSpPr>
          <p:cNvPr id="6177" name="Text Box 34"/>
          <p:cNvSpPr txBox="1">
            <a:spLocks noChangeArrowheads="1"/>
          </p:cNvSpPr>
          <p:nvPr/>
        </p:nvSpPr>
        <p:spPr bwMode="auto">
          <a:xfrm>
            <a:off x="3478213" y="505301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chemeClr val="hlink"/>
                </a:solidFill>
                <a:latin typeface="Arial" charset="0"/>
              </a:rPr>
              <a:t>1</a:t>
            </a:r>
          </a:p>
        </p:txBody>
      </p:sp>
      <p:sp>
        <p:nvSpPr>
          <p:cNvPr id="6178" name="Text Box 35"/>
          <p:cNvSpPr txBox="1">
            <a:spLocks noChangeArrowheads="1"/>
          </p:cNvSpPr>
          <p:nvPr/>
        </p:nvSpPr>
        <p:spPr bwMode="auto">
          <a:xfrm>
            <a:off x="1446213" y="4922838"/>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latin typeface="Arial" charset="0"/>
              </a:rPr>
              <a:t>7</a:t>
            </a:r>
          </a:p>
        </p:txBody>
      </p:sp>
      <p:sp>
        <p:nvSpPr>
          <p:cNvPr id="6179" name="Text Box 36"/>
          <p:cNvSpPr txBox="1">
            <a:spLocks noChangeArrowheads="1"/>
          </p:cNvSpPr>
          <p:nvPr/>
        </p:nvSpPr>
        <p:spPr bwMode="auto">
          <a:xfrm>
            <a:off x="3049588" y="525621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FF6600"/>
                </a:solidFill>
                <a:latin typeface="Arial" charset="0"/>
              </a:rPr>
              <a:t>2</a:t>
            </a:r>
          </a:p>
        </p:txBody>
      </p:sp>
      <p:sp>
        <p:nvSpPr>
          <p:cNvPr id="6180" name="Text Box 37"/>
          <p:cNvSpPr txBox="1">
            <a:spLocks noChangeArrowheads="1"/>
          </p:cNvSpPr>
          <p:nvPr/>
        </p:nvSpPr>
        <p:spPr bwMode="auto">
          <a:xfrm>
            <a:off x="1827213" y="49323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0000FF"/>
                </a:solidFill>
                <a:latin typeface="Arial" charset="0"/>
              </a:rPr>
              <a:t>6</a:t>
            </a:r>
          </a:p>
        </p:txBody>
      </p:sp>
      <p:sp>
        <p:nvSpPr>
          <p:cNvPr id="6181" name="Text Box 38"/>
          <p:cNvSpPr txBox="1">
            <a:spLocks noChangeArrowheads="1"/>
          </p:cNvSpPr>
          <p:nvPr/>
        </p:nvSpPr>
        <p:spPr bwMode="auto">
          <a:xfrm>
            <a:off x="2862263" y="51863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FFFF00"/>
                </a:solidFill>
                <a:latin typeface="Arial" charset="0"/>
              </a:rPr>
              <a:t>3</a:t>
            </a:r>
          </a:p>
        </p:txBody>
      </p:sp>
      <p:sp>
        <p:nvSpPr>
          <p:cNvPr id="6182" name="Text Box 39"/>
          <p:cNvSpPr txBox="1">
            <a:spLocks noChangeArrowheads="1"/>
          </p:cNvSpPr>
          <p:nvPr/>
        </p:nvSpPr>
        <p:spPr bwMode="auto">
          <a:xfrm>
            <a:off x="2078038" y="5113338"/>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008080"/>
                </a:solidFill>
                <a:latin typeface="Arial" charset="0"/>
              </a:rPr>
              <a:t>5</a:t>
            </a:r>
          </a:p>
        </p:txBody>
      </p:sp>
      <p:sp>
        <p:nvSpPr>
          <p:cNvPr id="6183" name="Text Box 40"/>
          <p:cNvSpPr txBox="1">
            <a:spLocks noChangeArrowheads="1"/>
          </p:cNvSpPr>
          <p:nvPr/>
        </p:nvSpPr>
        <p:spPr bwMode="auto">
          <a:xfrm>
            <a:off x="2487613" y="51482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66FF33"/>
                </a:solidFill>
                <a:latin typeface="Arial" charset="0"/>
              </a:rPr>
              <a:t>4</a:t>
            </a:r>
          </a:p>
        </p:txBody>
      </p:sp>
      <p:sp>
        <p:nvSpPr>
          <p:cNvPr id="6184" name="Text Box 41"/>
          <p:cNvSpPr txBox="1">
            <a:spLocks noChangeArrowheads="1"/>
          </p:cNvSpPr>
          <p:nvPr/>
        </p:nvSpPr>
        <p:spPr bwMode="auto">
          <a:xfrm>
            <a:off x="3633788" y="5202238"/>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latin typeface="Arial" charset="0"/>
              </a:rPr>
              <a:t>7</a:t>
            </a:r>
          </a:p>
        </p:txBody>
      </p:sp>
      <p:sp>
        <p:nvSpPr>
          <p:cNvPr id="6185" name="Text Box 42"/>
          <p:cNvSpPr txBox="1">
            <a:spLocks noChangeArrowheads="1"/>
          </p:cNvSpPr>
          <p:nvPr/>
        </p:nvSpPr>
        <p:spPr bwMode="auto">
          <a:xfrm>
            <a:off x="1550988" y="5148263"/>
            <a:ext cx="115887" cy="187325"/>
          </a:xfrm>
          <a:prstGeom prst="rect">
            <a:avLst/>
          </a:prstGeom>
          <a:noFill/>
          <a:ln w="9525">
            <a:noFill/>
            <a:miter lim="800000"/>
            <a:headEnd/>
            <a:tailEnd/>
          </a:ln>
        </p:spPr>
        <p:txBody>
          <a:bodyPr wrap="none" lIns="18288" tIns="9144" rIns="18288" bIns="9144">
            <a:spAutoFit/>
          </a:bodyPr>
          <a:lstStyle/>
          <a:p>
            <a:pPr eaLnBrk="1" hangingPunct="1"/>
            <a:r>
              <a:rPr lang="en-US" sz="1100" b="1">
                <a:solidFill>
                  <a:srgbClr val="5F5F5F"/>
                </a:solidFill>
                <a:latin typeface="Arial" charset="0"/>
              </a:rPr>
              <a:t>8</a:t>
            </a:r>
          </a:p>
        </p:txBody>
      </p:sp>
      <p:sp>
        <p:nvSpPr>
          <p:cNvPr id="6186" name="Text Box 43"/>
          <p:cNvSpPr txBox="1">
            <a:spLocks noChangeArrowheads="1"/>
          </p:cNvSpPr>
          <p:nvPr/>
        </p:nvSpPr>
        <p:spPr bwMode="auto">
          <a:xfrm>
            <a:off x="5848444" y="2022056"/>
            <a:ext cx="476156" cy="187744"/>
          </a:xfrm>
          <a:prstGeom prst="rect">
            <a:avLst/>
          </a:prstGeom>
          <a:noFill/>
          <a:ln w="9525">
            <a:noFill/>
            <a:miter lim="800000"/>
            <a:headEnd/>
            <a:tailEnd/>
          </a:ln>
        </p:spPr>
        <p:txBody>
          <a:bodyPr wrap="none" lIns="18288" tIns="9144" rIns="18288" bIns="9144">
            <a:spAutoFit/>
          </a:bodyPr>
          <a:lstStyle/>
          <a:p>
            <a:pPr eaLnBrk="1" hangingPunct="1"/>
            <a:r>
              <a:rPr lang="en-US" sz="1100" b="1">
                <a:latin typeface="Arial" charset="0"/>
              </a:rPr>
              <a:t>CRI </a:t>
            </a:r>
            <a:r>
              <a:rPr lang="en-US" sz="1100" b="1" smtClean="0">
                <a:latin typeface="Arial" charset="0"/>
              </a:rPr>
              <a:t>85</a:t>
            </a:r>
            <a:endParaRPr lang="en-US" sz="1100" b="1">
              <a:latin typeface="Arial" charset="0"/>
            </a:endParaRPr>
          </a:p>
        </p:txBody>
      </p:sp>
      <p:sp>
        <p:nvSpPr>
          <p:cNvPr id="6187" name="Text Box 44"/>
          <p:cNvSpPr txBox="1">
            <a:spLocks noChangeArrowheads="1"/>
          </p:cNvSpPr>
          <p:nvPr/>
        </p:nvSpPr>
        <p:spPr bwMode="auto">
          <a:xfrm rot="-5400000">
            <a:off x="5221891" y="2859691"/>
            <a:ext cx="646074" cy="187744"/>
          </a:xfrm>
          <a:prstGeom prst="rect">
            <a:avLst/>
          </a:prstGeom>
          <a:noFill/>
          <a:ln w="9525">
            <a:noFill/>
            <a:miter lim="800000"/>
            <a:headEnd/>
            <a:tailEnd/>
          </a:ln>
        </p:spPr>
        <p:txBody>
          <a:bodyPr wrap="none" lIns="18288" tIns="9144" rIns="18288" bIns="9144">
            <a:spAutoFit/>
          </a:bodyPr>
          <a:lstStyle/>
          <a:p>
            <a:pPr eaLnBrk="1" hangingPunct="1"/>
            <a:r>
              <a:rPr lang="en-US" sz="1100" b="1" smtClean="0">
                <a:latin typeface="Arial" charset="0"/>
              </a:rPr>
              <a:t>400 </a:t>
            </a:r>
            <a:r>
              <a:rPr lang="en-US" sz="1100" b="1">
                <a:latin typeface="Arial" charset="0"/>
              </a:rPr>
              <a:t>lm/W</a:t>
            </a:r>
          </a:p>
        </p:txBody>
      </p:sp>
      <p:sp>
        <p:nvSpPr>
          <p:cNvPr id="6188" name="Text Box 50"/>
          <p:cNvSpPr txBox="1">
            <a:spLocks noChangeArrowheads="1"/>
          </p:cNvSpPr>
          <p:nvPr/>
        </p:nvSpPr>
        <p:spPr bwMode="auto">
          <a:xfrm>
            <a:off x="1584144" y="2079544"/>
            <a:ext cx="272574" cy="272382"/>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3333FF"/>
                </a:solidFill>
                <a:latin typeface="Arial" charset="0"/>
              </a:rPr>
              <a:t>459</a:t>
            </a:r>
            <a:endParaRPr lang="en-US" sz="1100" b="1">
              <a:solidFill>
                <a:srgbClr val="3333FF"/>
              </a:solidFill>
              <a:latin typeface="Arial" charset="0"/>
            </a:endParaRPr>
          </a:p>
          <a:p>
            <a:pPr algn="r" eaLnBrk="1" hangingPunct="1">
              <a:lnSpc>
                <a:spcPct val="75000"/>
              </a:lnSpc>
            </a:pPr>
            <a:r>
              <a:rPr lang="en-US" sz="1100" b="1">
                <a:solidFill>
                  <a:srgbClr val="3333FF"/>
                </a:solidFill>
                <a:latin typeface="Arial" charset="0"/>
              </a:rPr>
              <a:t>nm</a:t>
            </a:r>
          </a:p>
        </p:txBody>
      </p:sp>
      <p:sp>
        <p:nvSpPr>
          <p:cNvPr id="6189" name="Text Box 51"/>
          <p:cNvSpPr txBox="1">
            <a:spLocks noChangeArrowheads="1"/>
          </p:cNvSpPr>
          <p:nvPr/>
        </p:nvSpPr>
        <p:spPr bwMode="auto">
          <a:xfrm>
            <a:off x="2245862" y="2079544"/>
            <a:ext cx="272574" cy="272382"/>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008000"/>
                </a:solidFill>
                <a:latin typeface="Arial" charset="0"/>
              </a:rPr>
              <a:t>535</a:t>
            </a:r>
            <a:endParaRPr lang="en-US" sz="1100" b="1">
              <a:solidFill>
                <a:srgbClr val="008000"/>
              </a:solidFill>
              <a:latin typeface="Arial" charset="0"/>
            </a:endParaRPr>
          </a:p>
          <a:p>
            <a:pPr algn="r" eaLnBrk="1" hangingPunct="1">
              <a:lnSpc>
                <a:spcPct val="75000"/>
              </a:lnSpc>
            </a:pPr>
            <a:r>
              <a:rPr lang="en-US" sz="1100" b="1">
                <a:solidFill>
                  <a:srgbClr val="008000"/>
                </a:solidFill>
                <a:latin typeface="Arial" charset="0"/>
              </a:rPr>
              <a:t>nm</a:t>
            </a:r>
          </a:p>
        </p:txBody>
      </p:sp>
      <p:sp>
        <p:nvSpPr>
          <p:cNvPr id="6190" name="Text Box 52"/>
          <p:cNvSpPr txBox="1">
            <a:spLocks noChangeArrowheads="1"/>
          </p:cNvSpPr>
          <p:nvPr/>
        </p:nvSpPr>
        <p:spPr bwMode="auto">
          <a:xfrm>
            <a:off x="3368675" y="2077118"/>
            <a:ext cx="271463" cy="273050"/>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a:solidFill>
                  <a:srgbClr val="FF0000"/>
                </a:solidFill>
                <a:latin typeface="Arial" charset="0"/>
              </a:rPr>
              <a:t>614</a:t>
            </a:r>
          </a:p>
          <a:p>
            <a:pPr algn="r" eaLnBrk="1" hangingPunct="1">
              <a:lnSpc>
                <a:spcPct val="75000"/>
              </a:lnSpc>
            </a:pPr>
            <a:r>
              <a:rPr lang="en-US" sz="1100" b="1">
                <a:solidFill>
                  <a:srgbClr val="FF0000"/>
                </a:solidFill>
                <a:latin typeface="Arial" charset="0"/>
              </a:rPr>
              <a:t>nm</a:t>
            </a:r>
          </a:p>
        </p:txBody>
      </p:sp>
      <p:sp>
        <p:nvSpPr>
          <p:cNvPr id="6191" name="Text Box 53"/>
          <p:cNvSpPr txBox="1">
            <a:spLocks noChangeArrowheads="1"/>
          </p:cNvSpPr>
          <p:nvPr/>
        </p:nvSpPr>
        <p:spPr bwMode="auto">
          <a:xfrm>
            <a:off x="2970034" y="2081042"/>
            <a:ext cx="271462" cy="273050"/>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a:solidFill>
                  <a:srgbClr val="FFFF00"/>
                </a:solidFill>
                <a:latin typeface="Arial" charset="0"/>
              </a:rPr>
              <a:t>573</a:t>
            </a:r>
          </a:p>
          <a:p>
            <a:pPr algn="r" eaLnBrk="1" hangingPunct="1">
              <a:lnSpc>
                <a:spcPct val="75000"/>
              </a:lnSpc>
            </a:pPr>
            <a:r>
              <a:rPr lang="en-US" sz="1100" b="1">
                <a:solidFill>
                  <a:srgbClr val="FFFF00"/>
                </a:solidFill>
                <a:latin typeface="Arial" charset="0"/>
              </a:rPr>
              <a:t>nm</a:t>
            </a:r>
          </a:p>
        </p:txBody>
      </p:sp>
      <p:sp>
        <p:nvSpPr>
          <p:cNvPr id="6192" name="Text Box 54"/>
          <p:cNvSpPr txBox="1">
            <a:spLocks noChangeArrowheads="1"/>
          </p:cNvSpPr>
          <p:nvPr/>
        </p:nvSpPr>
        <p:spPr bwMode="auto">
          <a:xfrm>
            <a:off x="4191000" y="5218736"/>
            <a:ext cx="2362200" cy="572464"/>
          </a:xfrm>
          <a:prstGeom prst="rect">
            <a:avLst/>
          </a:prstGeom>
          <a:noFill/>
          <a:ln w="9525">
            <a:noFill/>
            <a:miter lim="800000"/>
            <a:headEnd/>
            <a:tailEnd/>
          </a:ln>
        </p:spPr>
        <p:txBody>
          <a:bodyPr wrap="square" lIns="18288" tIns="9144" rIns="18288" bIns="9144">
            <a:spAutoFit/>
          </a:bodyPr>
          <a:lstStyle/>
          <a:p>
            <a:pPr eaLnBrk="1" hangingPunct="1"/>
            <a:r>
              <a:rPr lang="en-US" sz="900" b="1" i="1" dirty="0">
                <a:solidFill>
                  <a:srgbClr val="5F5F5F"/>
                </a:solidFill>
                <a:latin typeface="Calibri" pitchFamily="34" charset="0"/>
              </a:rPr>
              <a:t>J.M. Phillips, et al, “Challenges to Ultra-Efficient SSL”, Laser &amp; Photonics Reviews (</a:t>
            </a:r>
            <a:r>
              <a:rPr lang="en-US" sz="900" b="1" i="1" dirty="0" smtClean="0">
                <a:solidFill>
                  <a:srgbClr val="5F5F5F"/>
                </a:solidFill>
                <a:latin typeface="Calibri" pitchFamily="34" charset="0"/>
              </a:rPr>
              <a:t>2007).</a:t>
            </a:r>
          </a:p>
          <a:p>
            <a:pPr eaLnBrk="1" hangingPunct="1"/>
            <a:r>
              <a:rPr lang="en-US" sz="900" b="1" i="1" dirty="0" smtClean="0">
                <a:solidFill>
                  <a:srgbClr val="5F5F5F"/>
                </a:solidFill>
                <a:latin typeface="Calibri" pitchFamily="34" charset="0"/>
              </a:rPr>
              <a:t>Calculations </a:t>
            </a:r>
            <a:r>
              <a:rPr lang="en-US" sz="900" b="1" i="1" dirty="0">
                <a:solidFill>
                  <a:srgbClr val="5F5F5F"/>
                </a:solidFill>
                <a:latin typeface="Calibri" pitchFamily="34" charset="0"/>
              </a:rPr>
              <a:t>based on white LED simulator 5-3 (Y. Ohno, NIST).</a:t>
            </a:r>
          </a:p>
        </p:txBody>
      </p:sp>
      <p:grpSp>
        <p:nvGrpSpPr>
          <p:cNvPr id="67" name="Group 66"/>
          <p:cNvGrpSpPr/>
          <p:nvPr/>
        </p:nvGrpSpPr>
        <p:grpSpPr>
          <a:xfrm>
            <a:off x="485775" y="3538538"/>
            <a:ext cx="3684588" cy="1163637"/>
            <a:chOff x="485775" y="3538538"/>
            <a:chExt cx="3684588" cy="1163637"/>
          </a:xfrm>
        </p:grpSpPr>
        <p:pic>
          <p:nvPicPr>
            <p:cNvPr id="6153" name="Picture 6"/>
            <p:cNvPicPr>
              <a:picLocks noChangeAspect="1" noChangeArrowheads="1"/>
            </p:cNvPicPr>
            <p:nvPr/>
          </p:nvPicPr>
          <p:blipFill>
            <a:blip r:embed="rId7"/>
            <a:srcRect l="25999" t="21664" r="5556" b="31377"/>
            <a:stretch>
              <a:fillRect/>
            </a:stretch>
          </p:blipFill>
          <p:spPr bwMode="auto">
            <a:xfrm>
              <a:off x="1317625" y="3538538"/>
              <a:ext cx="2852738" cy="1163637"/>
            </a:xfrm>
            <a:prstGeom prst="rect">
              <a:avLst/>
            </a:prstGeom>
            <a:noFill/>
            <a:ln w="12700">
              <a:noFill/>
              <a:miter lim="800000"/>
              <a:headEnd/>
              <a:tailEnd/>
            </a:ln>
          </p:spPr>
        </p:pic>
        <p:sp>
          <p:nvSpPr>
            <p:cNvPr id="6165" name="Text Box 18"/>
            <p:cNvSpPr txBox="1">
              <a:spLocks noChangeArrowheads="1"/>
            </p:cNvSpPr>
            <p:nvPr/>
          </p:nvSpPr>
          <p:spPr bwMode="auto">
            <a:xfrm>
              <a:off x="966788" y="3800475"/>
              <a:ext cx="395287" cy="274638"/>
            </a:xfrm>
            <a:prstGeom prst="rect">
              <a:avLst/>
            </a:prstGeom>
            <a:noFill/>
            <a:ln w="9525">
              <a:noFill/>
              <a:miter lim="800000"/>
              <a:headEnd/>
              <a:tailEnd/>
            </a:ln>
          </p:spPr>
          <p:txBody>
            <a:bodyPr wrap="none">
              <a:spAutoFit/>
            </a:bodyPr>
            <a:lstStyle/>
            <a:p>
              <a:pPr algn="r" eaLnBrk="1" hangingPunct="1"/>
              <a:r>
                <a:rPr lang="en-US" sz="1200" b="1">
                  <a:latin typeface="Arial" charset="0"/>
                </a:rPr>
                <a:t>1.0</a:t>
              </a:r>
            </a:p>
          </p:txBody>
        </p:sp>
        <p:sp>
          <p:nvSpPr>
            <p:cNvPr id="6166" name="Text Box 19"/>
            <p:cNvSpPr txBox="1">
              <a:spLocks noChangeArrowheads="1"/>
            </p:cNvSpPr>
            <p:nvPr/>
          </p:nvSpPr>
          <p:spPr bwMode="auto">
            <a:xfrm>
              <a:off x="958850" y="4149725"/>
              <a:ext cx="395288" cy="274638"/>
            </a:xfrm>
            <a:prstGeom prst="rect">
              <a:avLst/>
            </a:prstGeom>
            <a:noFill/>
            <a:ln w="9525">
              <a:noFill/>
              <a:miter lim="800000"/>
              <a:headEnd/>
              <a:tailEnd/>
            </a:ln>
          </p:spPr>
          <p:txBody>
            <a:bodyPr wrap="none">
              <a:spAutoFit/>
            </a:bodyPr>
            <a:lstStyle/>
            <a:p>
              <a:pPr algn="r" eaLnBrk="1" hangingPunct="1"/>
              <a:r>
                <a:rPr lang="en-US" sz="1200" b="1">
                  <a:latin typeface="Arial" charset="0"/>
                </a:rPr>
                <a:t>0.5</a:t>
              </a:r>
            </a:p>
          </p:txBody>
        </p:sp>
        <p:sp>
          <p:nvSpPr>
            <p:cNvPr id="6172" name="Text Box 25"/>
            <p:cNvSpPr txBox="1">
              <a:spLocks noChangeArrowheads="1"/>
            </p:cNvSpPr>
            <p:nvPr/>
          </p:nvSpPr>
          <p:spPr bwMode="auto">
            <a:xfrm rot="-5400000">
              <a:off x="312738" y="3892550"/>
              <a:ext cx="863600" cy="517525"/>
            </a:xfrm>
            <a:prstGeom prst="rect">
              <a:avLst/>
            </a:prstGeom>
            <a:noFill/>
            <a:ln w="9525">
              <a:noFill/>
              <a:miter lim="800000"/>
              <a:headEnd/>
              <a:tailEnd/>
            </a:ln>
          </p:spPr>
          <p:txBody>
            <a:bodyPr wrap="none">
              <a:spAutoFit/>
            </a:bodyPr>
            <a:lstStyle/>
            <a:p>
              <a:pPr eaLnBrk="1" hangingPunct="1"/>
              <a:r>
                <a:rPr lang="en-US" sz="1400" b="1">
                  <a:latin typeface="Arial" charset="0"/>
                </a:rPr>
                <a:t>Relative</a:t>
              </a:r>
            </a:p>
            <a:p>
              <a:pPr eaLnBrk="1" hangingPunct="1"/>
              <a:r>
                <a:rPr lang="en-US" sz="1400" b="1">
                  <a:latin typeface="Arial" charset="0"/>
                </a:rPr>
                <a:t>Power</a:t>
              </a:r>
            </a:p>
          </p:txBody>
        </p:sp>
        <p:sp>
          <p:nvSpPr>
            <p:cNvPr id="6193" name="Text Box 56"/>
            <p:cNvSpPr txBox="1">
              <a:spLocks noChangeArrowheads="1"/>
            </p:cNvSpPr>
            <p:nvPr/>
          </p:nvSpPr>
          <p:spPr bwMode="auto">
            <a:xfrm>
              <a:off x="1732074" y="4044950"/>
              <a:ext cx="311047"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3333FF"/>
                  </a:solidFill>
                  <a:latin typeface="Arial" charset="0"/>
                </a:rPr>
                <a:t>0.18</a:t>
              </a:r>
              <a:endParaRPr lang="en-US" sz="1100" b="1">
                <a:solidFill>
                  <a:srgbClr val="3333FF"/>
                </a:solidFill>
                <a:latin typeface="Arial" charset="0"/>
              </a:endParaRPr>
            </a:p>
          </p:txBody>
        </p:sp>
        <p:sp>
          <p:nvSpPr>
            <p:cNvPr id="6194" name="Text Box 58"/>
            <p:cNvSpPr txBox="1">
              <a:spLocks noChangeArrowheads="1"/>
            </p:cNvSpPr>
            <p:nvPr/>
          </p:nvSpPr>
          <p:spPr bwMode="auto">
            <a:xfrm>
              <a:off x="2329809" y="3795802"/>
              <a:ext cx="311046"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008000"/>
                  </a:solidFill>
                  <a:latin typeface="Arial" charset="0"/>
                </a:rPr>
                <a:t>0.24</a:t>
              </a:r>
              <a:endParaRPr lang="en-US" sz="1100" b="1">
                <a:solidFill>
                  <a:srgbClr val="008000"/>
                </a:solidFill>
                <a:latin typeface="Arial" charset="0"/>
              </a:endParaRPr>
            </a:p>
          </p:txBody>
        </p:sp>
        <p:sp>
          <p:nvSpPr>
            <p:cNvPr id="6195" name="Text Box 59"/>
            <p:cNvSpPr txBox="1">
              <a:spLocks noChangeArrowheads="1"/>
            </p:cNvSpPr>
            <p:nvPr/>
          </p:nvSpPr>
          <p:spPr bwMode="auto">
            <a:xfrm>
              <a:off x="3352804" y="3673475"/>
              <a:ext cx="311046"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FF0000"/>
                  </a:solidFill>
                  <a:latin typeface="Arial" charset="0"/>
                </a:rPr>
                <a:t>0.37</a:t>
              </a:r>
              <a:endParaRPr lang="en-US" sz="1100" b="1">
                <a:solidFill>
                  <a:srgbClr val="FF0000"/>
                </a:solidFill>
                <a:latin typeface="Arial" charset="0"/>
              </a:endParaRPr>
            </a:p>
          </p:txBody>
        </p:sp>
        <p:sp>
          <p:nvSpPr>
            <p:cNvPr id="6196" name="Text Box 60"/>
            <p:cNvSpPr txBox="1">
              <a:spLocks noChangeArrowheads="1"/>
            </p:cNvSpPr>
            <p:nvPr/>
          </p:nvSpPr>
          <p:spPr bwMode="auto">
            <a:xfrm>
              <a:off x="2736955" y="3787775"/>
              <a:ext cx="311046" cy="145809"/>
            </a:xfrm>
            <a:prstGeom prst="rect">
              <a:avLst/>
            </a:prstGeom>
            <a:noFill/>
            <a:ln w="9525">
              <a:noFill/>
              <a:miter lim="800000"/>
              <a:headEnd/>
              <a:tailEnd/>
            </a:ln>
          </p:spPr>
          <p:txBody>
            <a:bodyPr wrap="none" lIns="18288" tIns="9144" rIns="18288" bIns="9144">
              <a:spAutoFit/>
            </a:bodyPr>
            <a:lstStyle/>
            <a:p>
              <a:pPr algn="r" eaLnBrk="1" hangingPunct="1">
                <a:lnSpc>
                  <a:spcPct val="75000"/>
                </a:lnSpc>
              </a:pPr>
              <a:r>
                <a:rPr lang="en-US" sz="1100" b="1" smtClean="0">
                  <a:solidFill>
                    <a:srgbClr val="FFFF00"/>
                  </a:solidFill>
                  <a:latin typeface="Arial" charset="0"/>
                </a:rPr>
                <a:t>0.23</a:t>
              </a:r>
              <a:endParaRPr lang="en-US" sz="1100" b="1">
                <a:solidFill>
                  <a:srgbClr val="FFFF00"/>
                </a:solidFill>
                <a:latin typeface="Arial" charset="0"/>
              </a:endParaRPr>
            </a:p>
          </p:txBody>
        </p:sp>
        <p:sp>
          <p:nvSpPr>
            <p:cNvPr id="6197" name="Text Box 61"/>
            <p:cNvSpPr txBox="1">
              <a:spLocks noChangeArrowheads="1"/>
            </p:cNvSpPr>
            <p:nvPr/>
          </p:nvSpPr>
          <p:spPr bwMode="auto">
            <a:xfrm>
              <a:off x="2971800" y="4384675"/>
              <a:ext cx="1066800" cy="263525"/>
            </a:xfrm>
            <a:prstGeom prst="rect">
              <a:avLst/>
            </a:prstGeom>
            <a:noFill/>
            <a:ln w="9525">
              <a:noFill/>
              <a:miter lim="800000"/>
              <a:headEnd/>
              <a:tailEnd/>
            </a:ln>
          </p:spPr>
          <p:txBody>
            <a:bodyPr lIns="18288" tIns="9144" rIns="18288" bIns="9144">
              <a:spAutoFit/>
            </a:bodyPr>
            <a:lstStyle/>
            <a:p>
              <a:pPr algn="r" eaLnBrk="1" hangingPunct="1"/>
              <a:r>
                <a:rPr lang="en-US" sz="800">
                  <a:latin typeface="Arial" charset="0"/>
                </a:rPr>
                <a:t>All linewidths</a:t>
              </a:r>
            </a:p>
            <a:p>
              <a:pPr algn="r" eaLnBrk="1" hangingPunct="1"/>
              <a:r>
                <a:rPr lang="en-US" sz="800">
                  <a:latin typeface="Arial" charset="0"/>
                </a:rPr>
                <a:t>1-nm FWHM</a:t>
              </a:r>
            </a:p>
          </p:txBody>
        </p:sp>
      </p:grpSp>
      <p:sp>
        <p:nvSpPr>
          <p:cNvPr id="6198" name="Line 63"/>
          <p:cNvSpPr>
            <a:spLocks noChangeShapeType="1"/>
          </p:cNvSpPr>
          <p:nvPr/>
        </p:nvSpPr>
        <p:spPr bwMode="auto">
          <a:xfrm>
            <a:off x="2370138" y="938213"/>
            <a:ext cx="923925" cy="0"/>
          </a:xfrm>
          <a:prstGeom prst="line">
            <a:avLst/>
          </a:prstGeom>
          <a:noFill/>
          <a:ln w="9525">
            <a:solidFill>
              <a:schemeClr val="tx1"/>
            </a:solidFill>
            <a:prstDash val="dash"/>
            <a:round/>
            <a:headEnd type="triangle" w="med" len="sm"/>
            <a:tailEnd type="triangle" w="med" len="sm"/>
          </a:ln>
        </p:spPr>
        <p:txBody>
          <a:bodyPr/>
          <a:lstStyle/>
          <a:p>
            <a:endParaRPr lang="en-US"/>
          </a:p>
        </p:txBody>
      </p:sp>
      <p:sp>
        <p:nvSpPr>
          <p:cNvPr id="6199" name="Text Box 64"/>
          <p:cNvSpPr txBox="1">
            <a:spLocks noChangeArrowheads="1"/>
          </p:cNvSpPr>
          <p:nvPr/>
        </p:nvSpPr>
        <p:spPr bwMode="auto">
          <a:xfrm>
            <a:off x="2590800" y="863600"/>
            <a:ext cx="431800" cy="155575"/>
          </a:xfrm>
          <a:prstGeom prst="rect">
            <a:avLst/>
          </a:prstGeom>
          <a:solidFill>
            <a:srgbClr val="969696"/>
          </a:solidFill>
          <a:ln w="9525">
            <a:noFill/>
            <a:miter lim="800000"/>
            <a:headEnd/>
            <a:tailEnd/>
          </a:ln>
        </p:spPr>
        <p:txBody>
          <a:bodyPr wrap="none" lIns="18288" tIns="9144" rIns="18288" bIns="9144">
            <a:spAutoFit/>
          </a:bodyPr>
          <a:lstStyle/>
          <a:p>
            <a:pPr eaLnBrk="1" hangingPunct="1"/>
            <a:r>
              <a:rPr lang="en-US" sz="900" b="1">
                <a:latin typeface="Arial" charset="0"/>
              </a:rPr>
              <a:t>100 nm</a:t>
            </a:r>
          </a:p>
        </p:txBody>
      </p:sp>
      <p:sp>
        <p:nvSpPr>
          <p:cNvPr id="6200" name="Line 65"/>
          <p:cNvSpPr>
            <a:spLocks noChangeShapeType="1"/>
          </p:cNvSpPr>
          <p:nvPr/>
        </p:nvSpPr>
        <p:spPr bwMode="auto">
          <a:xfrm>
            <a:off x="1811338" y="4876800"/>
            <a:ext cx="1846262" cy="0"/>
          </a:xfrm>
          <a:prstGeom prst="line">
            <a:avLst/>
          </a:prstGeom>
          <a:noFill/>
          <a:ln w="9525">
            <a:solidFill>
              <a:schemeClr val="tx1"/>
            </a:solidFill>
            <a:prstDash val="dash"/>
            <a:round/>
            <a:headEnd type="triangle" w="med" len="sm"/>
            <a:tailEnd type="triangle" w="med" len="sm"/>
          </a:ln>
        </p:spPr>
        <p:txBody>
          <a:bodyPr/>
          <a:lstStyle/>
          <a:p>
            <a:endParaRPr lang="en-US"/>
          </a:p>
        </p:txBody>
      </p:sp>
      <p:sp>
        <p:nvSpPr>
          <p:cNvPr id="6201" name="Text Box 66"/>
          <p:cNvSpPr txBox="1">
            <a:spLocks noChangeArrowheads="1"/>
          </p:cNvSpPr>
          <p:nvPr/>
        </p:nvSpPr>
        <p:spPr bwMode="auto">
          <a:xfrm>
            <a:off x="2540000" y="4800600"/>
            <a:ext cx="431800" cy="155575"/>
          </a:xfrm>
          <a:prstGeom prst="rect">
            <a:avLst/>
          </a:prstGeom>
          <a:solidFill>
            <a:srgbClr val="969696"/>
          </a:solidFill>
          <a:ln w="9525">
            <a:noFill/>
            <a:miter lim="800000"/>
            <a:headEnd/>
            <a:tailEnd/>
          </a:ln>
        </p:spPr>
        <p:txBody>
          <a:bodyPr wrap="none" lIns="18288" tIns="9144" rIns="18288" bIns="9144">
            <a:spAutoFit/>
          </a:bodyPr>
          <a:lstStyle/>
          <a:p>
            <a:pPr eaLnBrk="1" hangingPunct="1"/>
            <a:r>
              <a:rPr lang="en-US" sz="900" b="1">
                <a:latin typeface="Arial" charset="0"/>
              </a:rPr>
              <a:t>200 nm</a:t>
            </a:r>
          </a:p>
        </p:txBody>
      </p:sp>
      <p:sp>
        <p:nvSpPr>
          <p:cNvPr id="6202" name="Rectangle 4"/>
          <p:cNvSpPr>
            <a:spLocks noGrp="1" noChangeArrowheads="1"/>
          </p:cNvSpPr>
          <p:nvPr>
            <p:ph type="title"/>
          </p:nvPr>
        </p:nvSpPr>
        <p:spPr>
          <a:xfrm>
            <a:off x="3962400" y="76200"/>
            <a:ext cx="5029200" cy="1219200"/>
          </a:xfrm>
        </p:spPr>
        <p:txBody>
          <a:bodyPr/>
          <a:lstStyle/>
          <a:p>
            <a:r>
              <a:rPr lang="en-US" smtClean="0"/>
              <a:t>Characteristics of</a:t>
            </a:r>
            <a:br>
              <a:rPr lang="en-US" smtClean="0"/>
            </a:br>
            <a:r>
              <a:rPr lang="en-US" smtClean="0"/>
              <a:t>“100%-Efficient” </a:t>
            </a:r>
            <a:r>
              <a:rPr lang="en-US" dirty="0" smtClean="0"/>
              <a:t>Lighting</a:t>
            </a:r>
          </a:p>
        </p:txBody>
      </p:sp>
      <p:sp>
        <p:nvSpPr>
          <p:cNvPr id="61" name="Text Box 15"/>
          <p:cNvSpPr txBox="1">
            <a:spLocks noChangeArrowheads="1"/>
          </p:cNvSpPr>
          <p:nvPr/>
        </p:nvSpPr>
        <p:spPr bwMode="auto">
          <a:xfrm>
            <a:off x="1010711" y="1793013"/>
            <a:ext cx="354584" cy="276999"/>
          </a:xfrm>
          <a:prstGeom prst="rect">
            <a:avLst/>
          </a:prstGeom>
          <a:noFill/>
          <a:ln w="9525">
            <a:noFill/>
            <a:miter lim="800000"/>
            <a:headEnd/>
            <a:tailEnd/>
          </a:ln>
        </p:spPr>
        <p:txBody>
          <a:bodyPr wrap="none">
            <a:spAutoFit/>
          </a:bodyPr>
          <a:lstStyle/>
          <a:p>
            <a:pPr algn="r" eaLnBrk="1" hangingPunct="1"/>
            <a:r>
              <a:rPr lang="en-US" sz="1200" b="1" smtClean="0">
                <a:latin typeface="Arial" charset="0"/>
              </a:rPr>
              <a:t>90</a:t>
            </a:r>
            <a:endParaRPr lang="en-US" sz="1200" b="1">
              <a:latin typeface="Arial" charset="0"/>
            </a:endParaRPr>
          </a:p>
        </p:txBody>
      </p:sp>
      <p:sp>
        <p:nvSpPr>
          <p:cNvPr id="62" name="Text Box 15"/>
          <p:cNvSpPr txBox="1">
            <a:spLocks noChangeArrowheads="1"/>
          </p:cNvSpPr>
          <p:nvPr/>
        </p:nvSpPr>
        <p:spPr bwMode="auto">
          <a:xfrm>
            <a:off x="6319926" y="2325046"/>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8</a:t>
            </a:r>
            <a:r>
              <a:rPr lang="en-US" sz="1200" b="1" smtClean="0">
                <a:latin typeface="Arial" charset="0"/>
              </a:rPr>
              <a:t>0</a:t>
            </a:r>
            <a:endParaRPr lang="en-US" sz="1200" b="1">
              <a:latin typeface="Arial" charset="0"/>
            </a:endParaRPr>
          </a:p>
        </p:txBody>
      </p:sp>
      <p:sp>
        <p:nvSpPr>
          <p:cNvPr id="63" name="Text Box 16"/>
          <p:cNvSpPr txBox="1">
            <a:spLocks noChangeArrowheads="1"/>
          </p:cNvSpPr>
          <p:nvPr/>
        </p:nvSpPr>
        <p:spPr bwMode="auto">
          <a:xfrm>
            <a:off x="6314146" y="2858446"/>
            <a:ext cx="352425" cy="274637"/>
          </a:xfrm>
          <a:prstGeom prst="rect">
            <a:avLst/>
          </a:prstGeom>
          <a:noFill/>
          <a:ln w="9525">
            <a:noFill/>
            <a:miter lim="800000"/>
            <a:headEnd/>
            <a:tailEnd/>
          </a:ln>
        </p:spPr>
        <p:txBody>
          <a:bodyPr wrap="none">
            <a:spAutoFit/>
          </a:bodyPr>
          <a:lstStyle/>
          <a:p>
            <a:pPr algn="r" eaLnBrk="1" hangingPunct="1"/>
            <a:r>
              <a:rPr lang="en-US" sz="1200" b="1">
                <a:latin typeface="Arial" charset="0"/>
              </a:rPr>
              <a:t>70</a:t>
            </a:r>
          </a:p>
        </p:txBody>
      </p:sp>
      <p:sp>
        <p:nvSpPr>
          <p:cNvPr id="64" name="Text Box 17"/>
          <p:cNvSpPr txBox="1">
            <a:spLocks noChangeArrowheads="1"/>
          </p:cNvSpPr>
          <p:nvPr/>
        </p:nvSpPr>
        <p:spPr bwMode="auto">
          <a:xfrm>
            <a:off x="6311988" y="3349071"/>
            <a:ext cx="354584" cy="276999"/>
          </a:xfrm>
          <a:prstGeom prst="rect">
            <a:avLst/>
          </a:prstGeom>
          <a:noFill/>
          <a:ln w="9525">
            <a:noFill/>
            <a:miter lim="800000"/>
            <a:headEnd/>
            <a:tailEnd/>
          </a:ln>
        </p:spPr>
        <p:txBody>
          <a:bodyPr wrap="none">
            <a:spAutoFit/>
          </a:bodyPr>
          <a:lstStyle/>
          <a:p>
            <a:pPr algn="r" eaLnBrk="1" hangingPunct="1"/>
            <a:r>
              <a:rPr lang="en-US" sz="1200" b="1">
                <a:latin typeface="Arial" charset="0"/>
              </a:rPr>
              <a:t>6</a:t>
            </a:r>
            <a:r>
              <a:rPr lang="en-US" sz="1200" b="1" smtClean="0">
                <a:latin typeface="Arial" charset="0"/>
              </a:rPr>
              <a:t>0</a:t>
            </a:r>
            <a:endParaRPr lang="en-US" sz="1200" b="1">
              <a:latin typeface="Arial" charset="0"/>
            </a:endParaRPr>
          </a:p>
        </p:txBody>
      </p:sp>
      <p:sp>
        <p:nvSpPr>
          <p:cNvPr id="65" name="Text Box 15"/>
          <p:cNvSpPr txBox="1">
            <a:spLocks noChangeArrowheads="1"/>
          </p:cNvSpPr>
          <p:nvPr/>
        </p:nvSpPr>
        <p:spPr bwMode="auto">
          <a:xfrm>
            <a:off x="6318382" y="1801896"/>
            <a:ext cx="354584" cy="276999"/>
          </a:xfrm>
          <a:prstGeom prst="rect">
            <a:avLst/>
          </a:prstGeom>
          <a:noFill/>
          <a:ln w="9525">
            <a:noFill/>
            <a:miter lim="800000"/>
            <a:headEnd/>
            <a:tailEnd/>
          </a:ln>
        </p:spPr>
        <p:txBody>
          <a:bodyPr wrap="none">
            <a:spAutoFit/>
          </a:bodyPr>
          <a:lstStyle/>
          <a:p>
            <a:pPr algn="r" eaLnBrk="1" hangingPunct="1"/>
            <a:r>
              <a:rPr lang="en-US" sz="1200" b="1" smtClean="0">
                <a:latin typeface="Arial" charset="0"/>
              </a:rPr>
              <a:t>90</a:t>
            </a:r>
            <a:endParaRPr lang="en-US" sz="1200" b="1">
              <a:latin typeface="Arial" charset="0"/>
            </a:endParaRPr>
          </a:p>
        </p:txBody>
      </p:sp>
      <p:sp>
        <p:nvSpPr>
          <p:cNvPr id="66" name="Text Box 43"/>
          <p:cNvSpPr txBox="1">
            <a:spLocks noChangeArrowheads="1"/>
          </p:cNvSpPr>
          <p:nvPr/>
        </p:nvSpPr>
        <p:spPr bwMode="auto">
          <a:xfrm>
            <a:off x="4282995" y="1447800"/>
            <a:ext cx="942630" cy="357021"/>
          </a:xfrm>
          <a:prstGeom prst="rect">
            <a:avLst/>
          </a:prstGeom>
          <a:noFill/>
          <a:ln w="9525">
            <a:noFill/>
            <a:miter lim="800000"/>
            <a:headEnd/>
            <a:tailEnd/>
          </a:ln>
        </p:spPr>
        <p:txBody>
          <a:bodyPr wrap="none" lIns="18288" tIns="9144" rIns="18288" bIns="9144">
            <a:spAutoFit/>
          </a:bodyPr>
          <a:lstStyle/>
          <a:p>
            <a:pPr eaLnBrk="1" hangingPunct="1"/>
            <a:r>
              <a:rPr lang="en-US" sz="1100" b="1" smtClean="0">
                <a:latin typeface="Arial" charset="0"/>
              </a:rPr>
              <a:t>CCT = 3,800K</a:t>
            </a:r>
          </a:p>
          <a:p>
            <a:pPr eaLnBrk="1" hangingPunct="1"/>
            <a:r>
              <a:rPr lang="en-US" sz="1100" b="1" smtClean="0">
                <a:latin typeface="Arial" charset="0"/>
              </a:rPr>
              <a:t>   R</a:t>
            </a:r>
            <a:r>
              <a:rPr lang="en-US" sz="1100" b="1" baseline="-25000" smtClean="0">
                <a:latin typeface="Arial" charset="0"/>
              </a:rPr>
              <a:t>9</a:t>
            </a:r>
            <a:r>
              <a:rPr lang="en-US" sz="1100" b="1" smtClean="0">
                <a:latin typeface="Arial" charset="0"/>
              </a:rPr>
              <a:t> = R</a:t>
            </a:r>
            <a:r>
              <a:rPr lang="en-US" sz="1100" b="1" baseline="-25000" smtClean="0">
                <a:latin typeface="Arial" charset="0"/>
              </a:rPr>
              <a:t>a</a:t>
            </a:r>
            <a:r>
              <a:rPr lang="en-US" sz="1100" b="1" smtClean="0">
                <a:latin typeface="Arial" charset="0"/>
              </a:rPr>
              <a:t>/4</a:t>
            </a:r>
            <a:endParaRPr lang="en-US" sz="1100" b="1">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7986" name="Picture 2"/>
          <p:cNvPicPr>
            <a:picLocks noChangeAspect="1" noChangeArrowheads="1"/>
          </p:cNvPicPr>
          <p:nvPr/>
        </p:nvPicPr>
        <p:blipFill>
          <a:blip r:embed="rId4"/>
          <a:srcRect/>
          <a:stretch>
            <a:fillRect/>
          </a:stretch>
        </p:blipFill>
        <p:spPr bwMode="auto">
          <a:xfrm>
            <a:off x="433388" y="2559138"/>
            <a:ext cx="8277225" cy="3524250"/>
          </a:xfrm>
          <a:prstGeom prst="rect">
            <a:avLst/>
          </a:prstGeom>
          <a:noFill/>
          <a:ln w="9525">
            <a:noFill/>
            <a:miter lim="800000"/>
            <a:headEnd/>
            <a:tailEnd/>
          </a:ln>
          <a:effectLst/>
        </p:spPr>
      </p:pic>
      <p:sp>
        <p:nvSpPr>
          <p:cNvPr id="690227" name="Rectangle 51"/>
          <p:cNvSpPr>
            <a:spLocks noGrp="1" noChangeArrowheads="1"/>
          </p:cNvSpPr>
          <p:nvPr>
            <p:ph type="title"/>
          </p:nvPr>
        </p:nvSpPr>
        <p:spPr/>
        <p:txBody>
          <a:bodyPr/>
          <a:lstStyle/>
          <a:p>
            <a:r>
              <a:rPr lang="en-US" dirty="0" smtClean="0"/>
              <a:t>Efficiencies </a:t>
            </a:r>
            <a:r>
              <a:rPr lang="en-US" smtClean="0"/>
              <a:t>of Actual Lighting </a:t>
            </a:r>
            <a:r>
              <a:rPr lang="en-US" dirty="0" smtClean="0"/>
              <a:t>Technologies</a:t>
            </a:r>
            <a:endParaRPr lang="en-US" dirty="0"/>
          </a:p>
        </p:txBody>
      </p:sp>
      <p:sp>
        <p:nvSpPr>
          <p:cNvPr id="37" name="Text Box 12"/>
          <p:cNvSpPr txBox="1">
            <a:spLocks noChangeArrowheads="1"/>
          </p:cNvSpPr>
          <p:nvPr/>
        </p:nvSpPr>
        <p:spPr bwMode="auto">
          <a:xfrm>
            <a:off x="6629400" y="3857221"/>
            <a:ext cx="1600200" cy="600164"/>
          </a:xfrm>
          <a:prstGeom prst="rect">
            <a:avLst/>
          </a:prstGeom>
          <a:noFill/>
          <a:ln w="12700">
            <a:noFill/>
            <a:miter lim="800000"/>
            <a:headEnd/>
            <a:tailEnd/>
          </a:ln>
        </p:spPr>
        <p:txBody>
          <a:bodyPr wrap="square">
            <a:spAutoFit/>
          </a:bodyPr>
          <a:lstStyle/>
          <a:p>
            <a:pPr algn="r">
              <a:buSzPct val="100000"/>
            </a:pPr>
            <a:r>
              <a:rPr lang="en-US" sz="1100" b="1" i="1" smtClean="0">
                <a:solidFill>
                  <a:srgbClr val="C00000"/>
                </a:solidFill>
                <a:latin typeface="Arial" charset="0"/>
              </a:rPr>
              <a:t>3.5%-Efficient Incandescent</a:t>
            </a:r>
          </a:p>
          <a:p>
            <a:pPr algn="r">
              <a:buSzPct val="100000"/>
            </a:pPr>
            <a:r>
              <a:rPr lang="en-US" sz="1100" b="1" i="1" smtClean="0">
                <a:solidFill>
                  <a:srgbClr val="C00000"/>
                </a:solidFill>
                <a:latin typeface="Arial" charset="0"/>
              </a:rPr>
              <a:t>CCT 3,000K 14 lm/W</a:t>
            </a:r>
            <a:endParaRPr lang="en-US" sz="1100" b="1" i="1">
              <a:solidFill>
                <a:srgbClr val="C00000"/>
              </a:solidFill>
              <a:latin typeface="Arial" charset="0"/>
            </a:endParaRPr>
          </a:p>
        </p:txBody>
      </p:sp>
      <p:sp>
        <p:nvSpPr>
          <p:cNvPr id="38" name="Text Box 12"/>
          <p:cNvSpPr txBox="1">
            <a:spLocks noChangeArrowheads="1"/>
          </p:cNvSpPr>
          <p:nvPr/>
        </p:nvSpPr>
        <p:spPr bwMode="auto">
          <a:xfrm>
            <a:off x="5029200" y="3543925"/>
            <a:ext cx="1676400" cy="723275"/>
          </a:xfrm>
          <a:prstGeom prst="rect">
            <a:avLst/>
          </a:prstGeom>
          <a:noFill/>
          <a:ln w="12700">
            <a:noFill/>
            <a:miter lim="800000"/>
            <a:headEnd/>
            <a:tailEnd/>
          </a:ln>
        </p:spPr>
        <p:txBody>
          <a:bodyPr wrap="square">
            <a:spAutoFit/>
          </a:bodyPr>
          <a:lstStyle/>
          <a:p>
            <a:pPr>
              <a:buSzPct val="100000"/>
            </a:pPr>
            <a:r>
              <a:rPr lang="en-US" sz="1100" b="1" i="1" smtClean="0">
                <a:solidFill>
                  <a:schemeClr val="accent1">
                    <a:lumMod val="50000"/>
                  </a:schemeClr>
                </a:solidFill>
                <a:latin typeface="Arial" charset="0"/>
              </a:rPr>
              <a:t>21%-Efficient</a:t>
            </a:r>
          </a:p>
          <a:p>
            <a:pPr>
              <a:buSzPct val="100000"/>
            </a:pPr>
            <a:r>
              <a:rPr lang="en-US" sz="1100" b="1" i="1" smtClean="0">
                <a:solidFill>
                  <a:schemeClr val="accent1">
                    <a:lumMod val="50000"/>
                  </a:schemeClr>
                </a:solidFill>
                <a:latin typeface="Arial" charset="0"/>
              </a:rPr>
              <a:t>Fluorescent</a:t>
            </a:r>
          </a:p>
          <a:p>
            <a:pPr>
              <a:buSzPct val="100000"/>
            </a:pPr>
            <a:r>
              <a:rPr lang="en-US" sz="1100" b="1" i="1" smtClean="0">
                <a:solidFill>
                  <a:schemeClr val="accent1">
                    <a:lumMod val="50000"/>
                  </a:schemeClr>
                </a:solidFill>
                <a:latin typeface="Arial" charset="0"/>
              </a:rPr>
              <a:t>CCT 3,500K 85 lm/W</a:t>
            </a:r>
          </a:p>
          <a:p>
            <a:pPr>
              <a:buSzPct val="100000"/>
            </a:pPr>
            <a:r>
              <a:rPr lang="en-US" sz="800" b="1" i="1" smtClean="0">
                <a:solidFill>
                  <a:schemeClr val="accent1">
                    <a:lumMod val="50000"/>
                  </a:schemeClr>
                </a:solidFill>
                <a:latin typeface="Arial" charset="0"/>
              </a:rPr>
              <a:t>Courtesy of Lauren Rohwer</a:t>
            </a:r>
            <a:endParaRPr lang="en-US" sz="1100" b="1" i="1">
              <a:solidFill>
                <a:schemeClr val="accent1">
                  <a:lumMod val="50000"/>
                </a:schemeClr>
              </a:solidFill>
              <a:latin typeface="Arial" charset="0"/>
            </a:endParaRPr>
          </a:p>
        </p:txBody>
      </p:sp>
      <p:sp>
        <p:nvSpPr>
          <p:cNvPr id="39" name="Text Box 12"/>
          <p:cNvSpPr txBox="1">
            <a:spLocks noChangeArrowheads="1"/>
          </p:cNvSpPr>
          <p:nvPr/>
        </p:nvSpPr>
        <p:spPr bwMode="auto">
          <a:xfrm>
            <a:off x="5943600" y="4547681"/>
            <a:ext cx="2209800" cy="938719"/>
          </a:xfrm>
          <a:prstGeom prst="rect">
            <a:avLst/>
          </a:prstGeom>
          <a:noFill/>
          <a:ln w="12700">
            <a:noFill/>
            <a:miter lim="800000"/>
            <a:headEnd/>
            <a:tailEnd/>
          </a:ln>
        </p:spPr>
        <p:txBody>
          <a:bodyPr wrap="square">
            <a:spAutoFit/>
          </a:bodyPr>
          <a:lstStyle/>
          <a:p>
            <a:pPr>
              <a:buSzPct val="100000"/>
            </a:pPr>
            <a:r>
              <a:rPr lang="en-US" sz="1100" b="1" i="1" smtClean="0">
                <a:latin typeface="Arial" charset="0"/>
              </a:rPr>
              <a:t>14%-Efficient 58 lm/W SSL</a:t>
            </a:r>
          </a:p>
          <a:p>
            <a:pPr>
              <a:buSzPct val="100000"/>
            </a:pPr>
            <a:r>
              <a:rPr lang="en-US" sz="1100" b="1" i="1" smtClean="0">
                <a:latin typeface="Arial" charset="0"/>
              </a:rPr>
              <a:t>Commercial</a:t>
            </a:r>
          </a:p>
          <a:p>
            <a:pPr>
              <a:buSzPct val="100000"/>
            </a:pPr>
            <a:r>
              <a:rPr lang="en-US" sz="1100" b="1" i="1" smtClean="0">
                <a:latin typeface="Arial" charset="0"/>
              </a:rPr>
              <a:t>Late-2009</a:t>
            </a:r>
          </a:p>
          <a:p>
            <a:pPr>
              <a:buSzPct val="100000"/>
            </a:pPr>
            <a:r>
              <a:rPr lang="en-US" sz="1100" b="1" i="1" smtClean="0">
                <a:latin typeface="Arial" charset="0"/>
              </a:rPr>
              <a:t>Warm-White CCT 3,100K</a:t>
            </a:r>
          </a:p>
          <a:p>
            <a:pPr>
              <a:buSzPct val="100000"/>
            </a:pPr>
            <a:r>
              <a:rPr lang="en-US" sz="1100" b="1" i="1" smtClean="0">
                <a:latin typeface="Arial" charset="0"/>
              </a:rPr>
              <a:t>Driven at 0.7A</a:t>
            </a:r>
          </a:p>
        </p:txBody>
      </p:sp>
      <p:sp>
        <p:nvSpPr>
          <p:cNvPr id="40" name="Text Box 12"/>
          <p:cNvSpPr txBox="1">
            <a:spLocks noChangeArrowheads="1"/>
          </p:cNvSpPr>
          <p:nvPr/>
        </p:nvSpPr>
        <p:spPr bwMode="auto">
          <a:xfrm>
            <a:off x="4670871" y="3048000"/>
            <a:ext cx="1752600" cy="430887"/>
          </a:xfrm>
          <a:prstGeom prst="rect">
            <a:avLst/>
          </a:prstGeom>
          <a:noFill/>
          <a:ln w="12700">
            <a:noFill/>
            <a:miter lim="800000"/>
            <a:headEnd/>
            <a:tailEnd/>
          </a:ln>
        </p:spPr>
        <p:txBody>
          <a:bodyPr wrap="square">
            <a:spAutoFit/>
          </a:bodyPr>
          <a:lstStyle/>
          <a:p>
            <a:pPr>
              <a:buSzPct val="100000"/>
            </a:pPr>
            <a:r>
              <a:rPr lang="en-US" sz="1100" b="1" i="1" smtClean="0">
                <a:solidFill>
                  <a:schemeClr val="bg1"/>
                </a:solidFill>
                <a:latin typeface="Arial" charset="0"/>
              </a:rPr>
              <a:t>100%-Efficient SSL</a:t>
            </a:r>
          </a:p>
          <a:p>
            <a:pPr>
              <a:buSzPct val="100000"/>
            </a:pPr>
            <a:r>
              <a:rPr lang="en-US" sz="1100" b="1" i="1" smtClean="0">
                <a:solidFill>
                  <a:schemeClr val="bg1"/>
                </a:solidFill>
                <a:latin typeface="Arial" charset="0"/>
              </a:rPr>
              <a:t>CCT 3,800K 400 lm/W</a:t>
            </a:r>
            <a:endParaRPr lang="en-US" sz="1100" b="1" i="1">
              <a:solidFill>
                <a:schemeClr val="bg1"/>
              </a:solidFill>
              <a:latin typeface="Arial" charset="0"/>
            </a:endParaRPr>
          </a:p>
        </p:txBody>
      </p:sp>
      <p:sp>
        <p:nvSpPr>
          <p:cNvPr id="46" name="Text Box 12"/>
          <p:cNvSpPr txBox="1">
            <a:spLocks noChangeArrowheads="1"/>
          </p:cNvSpPr>
          <p:nvPr/>
        </p:nvSpPr>
        <p:spPr bwMode="auto">
          <a:xfrm>
            <a:off x="1752600" y="2895600"/>
            <a:ext cx="1371600" cy="830997"/>
          </a:xfrm>
          <a:prstGeom prst="rect">
            <a:avLst/>
          </a:prstGeom>
          <a:noFill/>
          <a:ln w="12700">
            <a:noFill/>
            <a:miter lim="800000"/>
            <a:headEnd/>
            <a:tailEnd/>
          </a:ln>
        </p:spPr>
        <p:txBody>
          <a:bodyPr wrap="square">
            <a:spAutoFit/>
          </a:bodyPr>
          <a:lstStyle/>
          <a:p>
            <a:pPr>
              <a:buSzPct val="100000"/>
            </a:pPr>
            <a:r>
              <a:rPr lang="en-US" sz="1200" b="1" smtClean="0">
                <a:latin typeface="Arial" charset="0"/>
              </a:rPr>
              <a:t>All spectra normalized to 1W wallplug power</a:t>
            </a:r>
            <a:endParaRPr lang="en-US" sz="1200" b="1">
              <a:latin typeface="Arial" charset="0"/>
            </a:endParaRPr>
          </a:p>
        </p:txBody>
      </p:sp>
      <p:pic>
        <p:nvPicPr>
          <p:cNvPr id="884738" name="Picture 2"/>
          <p:cNvPicPr>
            <a:picLocks noChangeAspect="1" noChangeArrowheads="1"/>
          </p:cNvPicPr>
          <p:nvPr/>
        </p:nvPicPr>
        <p:blipFill>
          <a:blip r:embed="rId5"/>
          <a:srcRect l="14971" t="6599" r="5486" b="24365"/>
          <a:stretch>
            <a:fillRect/>
          </a:stretch>
        </p:blipFill>
        <p:spPr bwMode="auto">
          <a:xfrm>
            <a:off x="1676400" y="1600200"/>
            <a:ext cx="6629400" cy="1295400"/>
          </a:xfrm>
          <a:prstGeom prst="rect">
            <a:avLst/>
          </a:prstGeom>
          <a:noFill/>
          <a:ln w="9525">
            <a:noFill/>
            <a:miter lim="800000"/>
            <a:headEnd/>
            <a:tailEnd/>
          </a:ln>
          <a:effectLst/>
        </p:spPr>
      </p:pic>
      <p:sp>
        <p:nvSpPr>
          <p:cNvPr id="13" name="TextBox 12"/>
          <p:cNvSpPr txBox="1"/>
          <p:nvPr/>
        </p:nvSpPr>
        <p:spPr>
          <a:xfrm>
            <a:off x="1447800" y="2618601"/>
            <a:ext cx="263214" cy="276999"/>
          </a:xfrm>
          <a:prstGeom prst="rect">
            <a:avLst/>
          </a:prstGeom>
          <a:noFill/>
        </p:spPr>
        <p:txBody>
          <a:bodyPr wrap="none" rtlCol="0">
            <a:spAutoFit/>
          </a:bodyPr>
          <a:lstStyle/>
          <a:p>
            <a:r>
              <a:rPr lang="en-US" sz="1200" b="1" smtClean="0">
                <a:latin typeface="Calibri" pitchFamily="34" charset="0"/>
              </a:rPr>
              <a:t>0</a:t>
            </a:r>
            <a:endParaRPr lang="en-US" sz="1200" b="1">
              <a:latin typeface="Calibri" pitchFamily="34" charset="0"/>
            </a:endParaRPr>
          </a:p>
        </p:txBody>
      </p:sp>
      <p:sp>
        <p:nvSpPr>
          <p:cNvPr id="14" name="TextBox 13"/>
          <p:cNvSpPr txBox="1"/>
          <p:nvPr/>
        </p:nvSpPr>
        <p:spPr>
          <a:xfrm>
            <a:off x="1295400" y="2335824"/>
            <a:ext cx="420308" cy="276999"/>
          </a:xfrm>
          <a:prstGeom prst="rect">
            <a:avLst/>
          </a:prstGeom>
          <a:noFill/>
        </p:spPr>
        <p:txBody>
          <a:bodyPr wrap="none" rtlCol="0">
            <a:spAutoFit/>
          </a:bodyPr>
          <a:lstStyle/>
          <a:p>
            <a:r>
              <a:rPr lang="en-US" sz="1200" b="1" smtClean="0">
                <a:latin typeface="Calibri" pitchFamily="34" charset="0"/>
              </a:rPr>
              <a:t>200</a:t>
            </a:r>
            <a:endParaRPr lang="en-US" sz="1200" b="1">
              <a:latin typeface="Calibri" pitchFamily="34" charset="0"/>
            </a:endParaRPr>
          </a:p>
        </p:txBody>
      </p:sp>
      <p:sp>
        <p:nvSpPr>
          <p:cNvPr id="15" name="TextBox 14"/>
          <p:cNvSpPr txBox="1"/>
          <p:nvPr/>
        </p:nvSpPr>
        <p:spPr>
          <a:xfrm>
            <a:off x="1304192" y="2017879"/>
            <a:ext cx="420308" cy="276999"/>
          </a:xfrm>
          <a:prstGeom prst="rect">
            <a:avLst/>
          </a:prstGeom>
          <a:noFill/>
        </p:spPr>
        <p:txBody>
          <a:bodyPr wrap="none" rtlCol="0">
            <a:spAutoFit/>
          </a:bodyPr>
          <a:lstStyle/>
          <a:p>
            <a:r>
              <a:rPr lang="en-US" sz="1200" b="1" smtClean="0">
                <a:latin typeface="Calibri" pitchFamily="34" charset="0"/>
              </a:rPr>
              <a:t>400</a:t>
            </a:r>
            <a:endParaRPr lang="en-US" sz="1200" b="1">
              <a:latin typeface="Calibri" pitchFamily="34" charset="0"/>
            </a:endParaRPr>
          </a:p>
        </p:txBody>
      </p:sp>
      <p:sp>
        <p:nvSpPr>
          <p:cNvPr id="16" name="TextBox 15"/>
          <p:cNvSpPr txBox="1"/>
          <p:nvPr/>
        </p:nvSpPr>
        <p:spPr>
          <a:xfrm>
            <a:off x="1312984" y="1699934"/>
            <a:ext cx="420308" cy="276999"/>
          </a:xfrm>
          <a:prstGeom prst="rect">
            <a:avLst/>
          </a:prstGeom>
          <a:noFill/>
        </p:spPr>
        <p:txBody>
          <a:bodyPr wrap="none" rtlCol="0">
            <a:spAutoFit/>
          </a:bodyPr>
          <a:lstStyle/>
          <a:p>
            <a:r>
              <a:rPr lang="en-US" sz="1200" b="1" smtClean="0">
                <a:latin typeface="Calibri" pitchFamily="34" charset="0"/>
              </a:rPr>
              <a:t>600</a:t>
            </a:r>
            <a:endParaRPr lang="en-US" sz="1200" b="1">
              <a:latin typeface="Calibri" pitchFamily="34" charset="0"/>
            </a:endParaRPr>
          </a:p>
        </p:txBody>
      </p:sp>
      <p:sp>
        <p:nvSpPr>
          <p:cNvPr id="17" name="TextBox 16"/>
          <p:cNvSpPr txBox="1"/>
          <p:nvPr/>
        </p:nvSpPr>
        <p:spPr>
          <a:xfrm rot="-5400000">
            <a:off x="225991" y="1778545"/>
            <a:ext cx="1400154" cy="738664"/>
          </a:xfrm>
          <a:prstGeom prst="rect">
            <a:avLst/>
          </a:prstGeom>
          <a:noFill/>
        </p:spPr>
        <p:txBody>
          <a:bodyPr wrap="square" rtlCol="0">
            <a:spAutoFit/>
          </a:bodyPr>
          <a:lstStyle/>
          <a:p>
            <a:r>
              <a:rPr lang="en-US" sz="1400" b="1" smtClean="0">
                <a:latin typeface="Calibri" pitchFamily="34" charset="0"/>
              </a:rPr>
              <a:t>Human eye response (lm/W)</a:t>
            </a:r>
            <a:endParaRPr lang="en-US" sz="1400" b="1">
              <a:latin typeface="Calibri" pitchFamily="34" charset="0"/>
            </a:endParaRPr>
          </a:p>
        </p:txBody>
      </p:sp>
      <p:sp>
        <p:nvSpPr>
          <p:cNvPr id="19" name="Text Box 12"/>
          <p:cNvSpPr txBox="1">
            <a:spLocks noChangeArrowheads="1"/>
          </p:cNvSpPr>
          <p:nvPr/>
        </p:nvSpPr>
        <p:spPr bwMode="auto">
          <a:xfrm>
            <a:off x="4648200" y="1973759"/>
            <a:ext cx="1752600" cy="430887"/>
          </a:xfrm>
          <a:prstGeom prst="rect">
            <a:avLst/>
          </a:prstGeom>
          <a:noFill/>
          <a:ln w="12700">
            <a:noFill/>
            <a:miter lim="800000"/>
            <a:headEnd/>
            <a:tailEnd/>
          </a:ln>
        </p:spPr>
        <p:txBody>
          <a:bodyPr wrap="square">
            <a:spAutoFit/>
          </a:bodyPr>
          <a:lstStyle/>
          <a:p>
            <a:pPr>
              <a:buSzPct val="100000"/>
            </a:pPr>
            <a:r>
              <a:rPr lang="en-US" sz="1100" b="1" i="1" smtClean="0">
                <a:solidFill>
                  <a:schemeClr val="bg1"/>
                </a:solidFill>
                <a:latin typeface="Arial" charset="0"/>
              </a:rPr>
              <a:t>Human eye response (photopic)</a:t>
            </a:r>
            <a:endParaRPr lang="en-US" sz="1100" b="1" i="1">
              <a:solidFill>
                <a:schemeClr val="bg1"/>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Picture 3"/>
          <p:cNvPicPr>
            <a:picLocks noChangeAspect="1" noChangeArrowheads="1"/>
          </p:cNvPicPr>
          <p:nvPr/>
        </p:nvPicPr>
        <p:blipFill>
          <a:blip r:embed="rId3"/>
          <a:srcRect/>
          <a:stretch>
            <a:fillRect/>
          </a:stretch>
        </p:blipFill>
        <p:spPr bwMode="auto">
          <a:xfrm>
            <a:off x="2857500" y="4229415"/>
            <a:ext cx="3238500" cy="1628775"/>
          </a:xfrm>
          <a:prstGeom prst="rect">
            <a:avLst/>
          </a:prstGeom>
          <a:noFill/>
          <a:ln w="9525">
            <a:noFill/>
            <a:miter lim="800000"/>
            <a:headEnd/>
            <a:tailEnd/>
          </a:ln>
        </p:spPr>
      </p:pic>
      <p:sp>
        <p:nvSpPr>
          <p:cNvPr id="5122" name="Rectangle 7"/>
          <p:cNvSpPr>
            <a:spLocks noGrp="1" noChangeArrowheads="1"/>
          </p:cNvSpPr>
          <p:nvPr>
            <p:ph type="title"/>
          </p:nvPr>
        </p:nvSpPr>
        <p:spPr>
          <a:xfrm>
            <a:off x="762000" y="304800"/>
            <a:ext cx="8153400" cy="1219200"/>
          </a:xfrm>
        </p:spPr>
        <p:txBody>
          <a:bodyPr/>
          <a:lstStyle/>
          <a:p>
            <a:r>
              <a:rPr lang="en-US" dirty="0" smtClean="0"/>
              <a:t>Anatomy of State-of-Art Commercial SSL</a:t>
            </a:r>
          </a:p>
        </p:txBody>
      </p:sp>
      <p:sp>
        <p:nvSpPr>
          <p:cNvPr id="5126" name="Text Box 28"/>
          <p:cNvSpPr txBox="1">
            <a:spLocks noChangeArrowheads="1"/>
          </p:cNvSpPr>
          <p:nvPr/>
        </p:nvSpPr>
        <p:spPr bwMode="auto">
          <a:xfrm>
            <a:off x="6065837" y="3352800"/>
            <a:ext cx="2337499" cy="830997"/>
          </a:xfrm>
          <a:prstGeom prst="rect">
            <a:avLst/>
          </a:prstGeom>
          <a:solidFill>
            <a:schemeClr val="bg2"/>
          </a:solidFill>
          <a:ln w="12700">
            <a:noFill/>
            <a:miter lim="800000"/>
            <a:headEnd/>
            <a:tailEnd/>
          </a:ln>
        </p:spPr>
        <p:txBody>
          <a:bodyPr wrap="none">
            <a:spAutoFit/>
          </a:bodyPr>
          <a:lstStyle/>
          <a:p>
            <a:r>
              <a:rPr lang="en-US" sz="1200" b="1" i="1" u="sng">
                <a:solidFill>
                  <a:schemeClr val="bg1"/>
                </a:solidFill>
                <a:latin typeface="Arial" charset="0"/>
                <a:ea typeface="SimHei" pitchFamily="2" charset="-122"/>
              </a:rPr>
              <a:t>Phosphor/Package</a:t>
            </a:r>
            <a:r>
              <a:rPr lang="en-US" sz="1200" b="1" i="1">
                <a:solidFill>
                  <a:schemeClr val="bg1"/>
                </a:solidFill>
                <a:latin typeface="Arial" charset="0"/>
                <a:ea typeface="SimHei" pitchFamily="2" charset="-122"/>
              </a:rPr>
              <a:t>	</a:t>
            </a:r>
            <a:r>
              <a:rPr lang="en-US" sz="1200" b="1" i="1" u="sng" smtClean="0">
                <a:solidFill>
                  <a:schemeClr val="bg1"/>
                </a:solidFill>
                <a:latin typeface="Arial" charset="0"/>
                <a:ea typeface="SimHei" pitchFamily="2" charset="-122"/>
              </a:rPr>
              <a:t>54%</a:t>
            </a:r>
            <a:endParaRPr lang="en-US" sz="1200" b="1" i="1" u="sng">
              <a:solidFill>
                <a:schemeClr val="bg1"/>
              </a:solidFill>
              <a:latin typeface="Arial" charset="0"/>
              <a:ea typeface="SimHei" pitchFamily="2" charset="-122"/>
            </a:endParaRPr>
          </a:p>
          <a:p>
            <a:r>
              <a:rPr lang="en-US" sz="1200" b="1" i="1">
                <a:solidFill>
                  <a:schemeClr val="bg1"/>
                </a:solidFill>
                <a:latin typeface="Arial" charset="0"/>
                <a:ea typeface="SimHei" pitchFamily="2" charset="-122"/>
              </a:rPr>
              <a:t>Internal </a:t>
            </a:r>
            <a:r>
              <a:rPr lang="en-US" sz="1200" b="1" i="1" smtClean="0">
                <a:solidFill>
                  <a:schemeClr val="bg1"/>
                </a:solidFill>
                <a:latin typeface="Arial" charset="0"/>
                <a:ea typeface="SimHei" pitchFamily="2" charset="-122"/>
              </a:rPr>
              <a:t>quantum effic</a:t>
            </a:r>
            <a:r>
              <a:rPr lang="en-US" sz="1200" b="1" i="1">
                <a:solidFill>
                  <a:schemeClr val="bg1"/>
                </a:solidFill>
                <a:latin typeface="Arial" charset="0"/>
                <a:ea typeface="SimHei" pitchFamily="2" charset="-122"/>
              </a:rPr>
              <a:t>	</a:t>
            </a:r>
            <a:r>
              <a:rPr lang="en-US" sz="1200" b="1" i="1" smtClean="0">
                <a:solidFill>
                  <a:schemeClr val="bg1"/>
                </a:solidFill>
                <a:latin typeface="Arial" charset="0"/>
                <a:ea typeface="SimHei" pitchFamily="2" charset="-122"/>
              </a:rPr>
              <a:t>90%</a:t>
            </a:r>
            <a:endParaRPr lang="en-US" sz="1200" b="1" i="1">
              <a:solidFill>
                <a:schemeClr val="bg1"/>
              </a:solidFill>
              <a:latin typeface="Arial" charset="0"/>
              <a:ea typeface="SimHei" pitchFamily="2" charset="-122"/>
            </a:endParaRPr>
          </a:p>
          <a:p>
            <a:r>
              <a:rPr lang="en-US" sz="1200" b="1" i="1">
                <a:solidFill>
                  <a:schemeClr val="bg1"/>
                </a:solidFill>
                <a:latin typeface="Arial" charset="0"/>
                <a:ea typeface="SimHei" pitchFamily="2" charset="-122"/>
              </a:rPr>
              <a:t>Stokes deficit	</a:t>
            </a:r>
            <a:r>
              <a:rPr lang="en-US" sz="1200" b="1" i="1" smtClean="0">
                <a:solidFill>
                  <a:schemeClr val="bg1"/>
                </a:solidFill>
                <a:latin typeface="Arial" charset="0"/>
                <a:ea typeface="SimHei" pitchFamily="2" charset="-122"/>
              </a:rPr>
              <a:t>76%</a:t>
            </a:r>
            <a:endParaRPr lang="en-US" sz="1200" b="1" i="1">
              <a:solidFill>
                <a:schemeClr val="bg1"/>
              </a:solidFill>
              <a:latin typeface="Arial" charset="0"/>
              <a:ea typeface="SimHei" pitchFamily="2" charset="-122"/>
            </a:endParaRPr>
          </a:p>
          <a:p>
            <a:r>
              <a:rPr lang="en-US" sz="1200" b="1" i="1">
                <a:solidFill>
                  <a:schemeClr val="bg1"/>
                </a:solidFill>
                <a:latin typeface="Arial" charset="0"/>
                <a:ea typeface="SimHei" pitchFamily="2" charset="-122"/>
              </a:rPr>
              <a:t>Scattering/absorption	</a:t>
            </a:r>
            <a:r>
              <a:rPr lang="en-US" sz="1200" b="1" i="1" smtClean="0">
                <a:solidFill>
                  <a:schemeClr val="bg1"/>
                </a:solidFill>
                <a:latin typeface="Arial" charset="0"/>
                <a:ea typeface="SimHei" pitchFamily="2" charset="-122"/>
              </a:rPr>
              <a:t>80%</a:t>
            </a:r>
            <a:endParaRPr lang="en-US" sz="1200" b="1" i="1">
              <a:solidFill>
                <a:schemeClr val="bg1"/>
              </a:solidFill>
              <a:latin typeface="Arial" charset="0"/>
              <a:ea typeface="SimHei" pitchFamily="2" charset="-122"/>
            </a:endParaRPr>
          </a:p>
        </p:txBody>
      </p:sp>
      <p:sp>
        <p:nvSpPr>
          <p:cNvPr id="5127" name="Text Box 29"/>
          <p:cNvSpPr txBox="1">
            <a:spLocks noChangeArrowheads="1"/>
          </p:cNvSpPr>
          <p:nvPr/>
        </p:nvSpPr>
        <p:spPr bwMode="auto">
          <a:xfrm>
            <a:off x="6065837" y="2058987"/>
            <a:ext cx="2337499" cy="276999"/>
          </a:xfrm>
          <a:prstGeom prst="rect">
            <a:avLst/>
          </a:prstGeom>
          <a:solidFill>
            <a:schemeClr val="bg2"/>
          </a:solidFill>
          <a:ln w="12700">
            <a:noFill/>
            <a:miter lim="800000"/>
            <a:headEnd/>
            <a:tailEnd/>
          </a:ln>
        </p:spPr>
        <p:txBody>
          <a:bodyPr wrap="none">
            <a:spAutoFit/>
          </a:bodyPr>
          <a:lstStyle/>
          <a:p>
            <a:r>
              <a:rPr lang="en-US" sz="1200" b="1" i="1" u="sng">
                <a:solidFill>
                  <a:schemeClr val="bg1"/>
                </a:solidFill>
                <a:latin typeface="Arial" charset="0"/>
                <a:ea typeface="SimHei" pitchFamily="2" charset="-122"/>
              </a:rPr>
              <a:t>Spectral</a:t>
            </a:r>
            <a:r>
              <a:rPr lang="en-US" sz="1200" b="1" i="1">
                <a:solidFill>
                  <a:schemeClr val="bg1"/>
                </a:solidFill>
                <a:latin typeface="Arial" charset="0"/>
                <a:ea typeface="SimHei" pitchFamily="2" charset="-122"/>
              </a:rPr>
              <a:t>	</a:t>
            </a:r>
            <a:r>
              <a:rPr lang="en-US" sz="1200" b="1" i="1" smtClean="0">
                <a:solidFill>
                  <a:schemeClr val="bg1"/>
                </a:solidFill>
                <a:latin typeface="Arial" charset="0"/>
                <a:ea typeface="SimHei" pitchFamily="2" charset="-122"/>
              </a:rPr>
              <a:t>	</a:t>
            </a:r>
            <a:r>
              <a:rPr lang="en-US" sz="1200" b="1" i="1" u="sng" smtClean="0">
                <a:solidFill>
                  <a:schemeClr val="bg1"/>
                </a:solidFill>
                <a:latin typeface="Arial" charset="0"/>
                <a:ea typeface="SimHei" pitchFamily="2" charset="-122"/>
              </a:rPr>
              <a:t>78</a:t>
            </a:r>
            <a:r>
              <a:rPr lang="en-US" sz="1200" b="1" i="1" u="sng">
                <a:solidFill>
                  <a:schemeClr val="bg1"/>
                </a:solidFill>
                <a:latin typeface="Arial" charset="0"/>
                <a:ea typeface="SimHei" pitchFamily="2" charset="-122"/>
              </a:rPr>
              <a:t>%</a:t>
            </a:r>
            <a:endParaRPr lang="en-US" sz="1200" b="1" i="1">
              <a:solidFill>
                <a:schemeClr val="bg1"/>
              </a:solidFill>
              <a:latin typeface="Arial" charset="0"/>
              <a:ea typeface="SimHei" pitchFamily="2" charset="-122"/>
            </a:endParaRPr>
          </a:p>
        </p:txBody>
      </p:sp>
      <p:sp>
        <p:nvSpPr>
          <p:cNvPr id="5128" name="Text Box 27"/>
          <p:cNvSpPr txBox="1">
            <a:spLocks noChangeArrowheads="1"/>
          </p:cNvSpPr>
          <p:nvPr/>
        </p:nvSpPr>
        <p:spPr bwMode="auto">
          <a:xfrm>
            <a:off x="381000" y="4824728"/>
            <a:ext cx="2337499" cy="1015663"/>
          </a:xfrm>
          <a:prstGeom prst="rect">
            <a:avLst/>
          </a:prstGeom>
          <a:solidFill>
            <a:schemeClr val="bg2"/>
          </a:solidFill>
          <a:ln w="12700">
            <a:noFill/>
            <a:miter lim="800000"/>
            <a:headEnd/>
            <a:tailEnd/>
          </a:ln>
        </p:spPr>
        <p:txBody>
          <a:bodyPr wrap="none">
            <a:spAutoFit/>
          </a:bodyPr>
          <a:lstStyle/>
          <a:p>
            <a:r>
              <a:rPr lang="en-US" sz="1200" b="1" i="1" u="sng" dirty="0">
                <a:solidFill>
                  <a:schemeClr val="bg1"/>
                </a:solidFill>
                <a:latin typeface="Arial" charset="0"/>
                <a:ea typeface="SimHei" pitchFamily="2" charset="-122"/>
              </a:rPr>
              <a:t>Blue </a:t>
            </a:r>
            <a:r>
              <a:rPr lang="en-US" sz="1200" b="1" i="1" u="sng" dirty="0" smtClean="0">
                <a:solidFill>
                  <a:schemeClr val="bg1"/>
                </a:solidFill>
                <a:latin typeface="Arial" charset="0"/>
                <a:ea typeface="SimHei" pitchFamily="2" charset="-122"/>
              </a:rPr>
              <a:t>LED</a:t>
            </a:r>
            <a:r>
              <a:rPr lang="en-US" sz="1200" b="1" i="1" dirty="0">
                <a:solidFill>
                  <a:schemeClr val="bg1"/>
                </a:solidFill>
                <a:latin typeface="Arial" charset="0"/>
                <a:ea typeface="SimHei" pitchFamily="2" charset="-122"/>
              </a:rPr>
              <a:t>		</a:t>
            </a:r>
            <a:r>
              <a:rPr lang="en-US" sz="1200" b="1" i="1" u="sng" dirty="0" smtClean="0">
                <a:solidFill>
                  <a:schemeClr val="bg1"/>
                </a:solidFill>
                <a:latin typeface="Arial" charset="0"/>
                <a:ea typeface="SimHei" pitchFamily="2" charset="-122"/>
              </a:rPr>
              <a:t>33%</a:t>
            </a:r>
            <a:endParaRPr lang="en-US" sz="1200" b="1" i="1" u="sng" dirty="0">
              <a:solidFill>
                <a:schemeClr val="bg1"/>
              </a:solidFill>
              <a:latin typeface="Arial" charset="0"/>
              <a:ea typeface="SimHei" pitchFamily="2" charset="-122"/>
            </a:endParaRPr>
          </a:p>
          <a:p>
            <a:r>
              <a:rPr lang="en-US" sz="1200" b="1" i="1" dirty="0" smtClean="0">
                <a:solidFill>
                  <a:schemeClr val="bg1"/>
                </a:solidFill>
                <a:latin typeface="Arial" charset="0"/>
                <a:ea typeface="SimHei" pitchFamily="2" charset="-122"/>
              </a:rPr>
              <a:t>Joule	</a:t>
            </a:r>
            <a:r>
              <a:rPr lang="en-US" sz="1200" b="1" i="1" dirty="0">
                <a:solidFill>
                  <a:schemeClr val="bg1"/>
                </a:solidFill>
                <a:latin typeface="Arial" charset="0"/>
                <a:ea typeface="SimHei" pitchFamily="2" charset="-122"/>
              </a:rPr>
              <a:t>	</a:t>
            </a:r>
            <a:r>
              <a:rPr lang="en-US" sz="1200" b="1" i="1" dirty="0" smtClean="0">
                <a:solidFill>
                  <a:schemeClr val="bg1"/>
                </a:solidFill>
                <a:latin typeface="Arial" charset="0"/>
                <a:ea typeface="SimHei" pitchFamily="2" charset="-122"/>
              </a:rPr>
              <a:t>85</a:t>
            </a:r>
            <a:r>
              <a:rPr lang="en-US" sz="1200" b="1" i="1" dirty="0">
                <a:solidFill>
                  <a:schemeClr val="bg1"/>
                </a:solidFill>
                <a:latin typeface="Arial" charset="0"/>
                <a:ea typeface="SimHei" pitchFamily="2" charset="-122"/>
              </a:rPr>
              <a:t>%</a:t>
            </a:r>
          </a:p>
          <a:p>
            <a:r>
              <a:rPr lang="en-US" sz="1200" b="1" i="1" dirty="0" smtClean="0">
                <a:solidFill>
                  <a:schemeClr val="bg1"/>
                </a:solidFill>
                <a:latin typeface="Arial" charset="0"/>
                <a:ea typeface="SimHei" pitchFamily="2" charset="-122"/>
              </a:rPr>
              <a:t>IQE at low power</a:t>
            </a:r>
            <a:r>
              <a:rPr lang="en-US" sz="1200" b="1" i="1" dirty="0">
                <a:solidFill>
                  <a:schemeClr val="bg1"/>
                </a:solidFill>
                <a:latin typeface="Arial" charset="0"/>
                <a:ea typeface="SimHei" pitchFamily="2" charset="-122"/>
              </a:rPr>
              <a:t>	</a:t>
            </a:r>
            <a:r>
              <a:rPr lang="en-US" sz="1200" b="1" i="1" dirty="0" smtClean="0">
                <a:solidFill>
                  <a:schemeClr val="bg1"/>
                </a:solidFill>
                <a:latin typeface="Arial" charset="0"/>
                <a:ea typeface="SimHei" pitchFamily="2" charset="-122"/>
              </a:rPr>
              <a:t>70%</a:t>
            </a:r>
            <a:endParaRPr lang="en-US" sz="1200" b="1" i="1" dirty="0">
              <a:solidFill>
                <a:schemeClr val="bg1"/>
              </a:solidFill>
              <a:latin typeface="Arial" charset="0"/>
              <a:ea typeface="SimHei" pitchFamily="2" charset="-122"/>
            </a:endParaRPr>
          </a:p>
          <a:p>
            <a:r>
              <a:rPr lang="en-US" sz="1200" b="1" i="1" dirty="0" smtClean="0">
                <a:solidFill>
                  <a:schemeClr val="bg1"/>
                </a:solidFill>
                <a:latin typeface="Arial" charset="0"/>
                <a:ea typeface="SimHei" pitchFamily="2" charset="-122"/>
              </a:rPr>
              <a:t>Droop </a:t>
            </a:r>
            <a:r>
              <a:rPr lang="en-US" sz="1200" b="1" i="1" smtClean="0">
                <a:solidFill>
                  <a:schemeClr val="bg1"/>
                </a:solidFill>
                <a:latin typeface="Arial" charset="0"/>
                <a:ea typeface="SimHei" pitchFamily="2" charset="-122"/>
              </a:rPr>
              <a:t>at high </a:t>
            </a:r>
            <a:r>
              <a:rPr lang="en-US" sz="1200" b="1" i="1" dirty="0" smtClean="0">
                <a:solidFill>
                  <a:schemeClr val="bg1"/>
                </a:solidFill>
                <a:latin typeface="Arial" charset="0"/>
                <a:ea typeface="SimHei" pitchFamily="2" charset="-122"/>
              </a:rPr>
              <a:t>power	70%</a:t>
            </a:r>
            <a:endParaRPr lang="en-US" sz="1200" b="1" i="1" dirty="0">
              <a:solidFill>
                <a:schemeClr val="bg1"/>
              </a:solidFill>
              <a:latin typeface="Arial" charset="0"/>
              <a:ea typeface="SimHei" pitchFamily="2" charset="-122"/>
            </a:endParaRPr>
          </a:p>
          <a:p>
            <a:r>
              <a:rPr lang="en-US" sz="1200" b="1" i="1" dirty="0">
                <a:solidFill>
                  <a:schemeClr val="bg1"/>
                </a:solidFill>
                <a:latin typeface="Arial" charset="0"/>
                <a:ea typeface="SimHei" pitchFamily="2" charset="-122"/>
              </a:rPr>
              <a:t>Light extraction	</a:t>
            </a:r>
            <a:r>
              <a:rPr lang="en-US" sz="1200" b="1" i="1" dirty="0" smtClean="0">
                <a:solidFill>
                  <a:schemeClr val="bg1"/>
                </a:solidFill>
                <a:latin typeface="Arial" charset="0"/>
                <a:ea typeface="SimHei" pitchFamily="2" charset="-122"/>
              </a:rPr>
              <a:t>80%</a:t>
            </a:r>
            <a:endParaRPr lang="en-US" sz="1200" b="1" i="1" dirty="0">
              <a:solidFill>
                <a:schemeClr val="bg1"/>
              </a:solidFill>
              <a:latin typeface="Arial" charset="0"/>
              <a:ea typeface="SimHei" pitchFamily="2" charset="-122"/>
            </a:endParaRPr>
          </a:p>
        </p:txBody>
      </p:sp>
      <p:sp>
        <p:nvSpPr>
          <p:cNvPr id="67" name="Rectangle 7" descr="Large confetti"/>
          <p:cNvSpPr>
            <a:spLocks noChangeArrowheads="1"/>
          </p:cNvSpPr>
          <p:nvPr/>
        </p:nvSpPr>
        <p:spPr bwMode="auto">
          <a:xfrm>
            <a:off x="3125117" y="3772215"/>
            <a:ext cx="2597793" cy="205682"/>
          </a:xfrm>
          <a:prstGeom prst="rect">
            <a:avLst/>
          </a:prstGeom>
          <a:pattFill prst="lgConfetti">
            <a:fgClr>
              <a:schemeClr val="accent2">
                <a:alpha val="59999"/>
              </a:schemeClr>
            </a:fgClr>
            <a:bgClr>
              <a:schemeClr val="bg1">
                <a:alpha val="59999"/>
              </a:schemeClr>
            </a:bgClr>
          </a:pattFill>
          <a:ln w="12700">
            <a:noFill/>
            <a:miter lim="800000"/>
            <a:headEnd/>
            <a:tailEnd/>
          </a:ln>
        </p:spPr>
        <p:txBody>
          <a:bodyPr wrap="none" anchor="ctr"/>
          <a:lstStyle/>
          <a:p>
            <a:pPr algn="l"/>
            <a:endParaRPr lang="en-US" sz="1000"/>
          </a:p>
        </p:txBody>
      </p:sp>
      <p:sp>
        <p:nvSpPr>
          <p:cNvPr id="68" name="Rectangle 8" descr="Large confetti"/>
          <p:cNvSpPr>
            <a:spLocks noChangeArrowheads="1"/>
          </p:cNvSpPr>
          <p:nvPr/>
        </p:nvSpPr>
        <p:spPr bwMode="auto">
          <a:xfrm>
            <a:off x="3125117" y="3977897"/>
            <a:ext cx="2597793" cy="199496"/>
          </a:xfrm>
          <a:prstGeom prst="rect">
            <a:avLst/>
          </a:prstGeom>
          <a:pattFill prst="lgConfetti">
            <a:fgClr>
              <a:srgbClr val="FF0000">
                <a:alpha val="59999"/>
              </a:srgbClr>
            </a:fgClr>
            <a:bgClr>
              <a:schemeClr val="bg1">
                <a:alpha val="59999"/>
              </a:schemeClr>
            </a:bgClr>
          </a:pattFill>
          <a:ln w="12700">
            <a:noFill/>
            <a:miter lim="800000"/>
            <a:headEnd/>
            <a:tailEnd/>
          </a:ln>
        </p:spPr>
        <p:txBody>
          <a:bodyPr wrap="none" anchor="ctr"/>
          <a:lstStyle/>
          <a:p>
            <a:pPr algn="l"/>
            <a:endParaRPr lang="en-US" sz="1000"/>
          </a:p>
        </p:txBody>
      </p:sp>
      <p:sp>
        <p:nvSpPr>
          <p:cNvPr id="69" name="Line 9"/>
          <p:cNvSpPr>
            <a:spLocks noChangeShapeType="1"/>
          </p:cNvSpPr>
          <p:nvPr/>
        </p:nvSpPr>
        <p:spPr bwMode="auto">
          <a:xfrm flipH="1" flipV="1">
            <a:off x="4724400" y="2386007"/>
            <a:ext cx="0" cy="2523859"/>
          </a:xfrm>
          <a:prstGeom prst="line">
            <a:avLst/>
          </a:prstGeom>
          <a:noFill/>
          <a:ln w="28575">
            <a:solidFill>
              <a:srgbClr val="0000FF"/>
            </a:solidFill>
            <a:round/>
            <a:headEnd/>
            <a:tailEnd type="triangle" w="med" len="med"/>
          </a:ln>
        </p:spPr>
        <p:txBody>
          <a:bodyPr/>
          <a:lstStyle/>
          <a:p>
            <a:endParaRPr lang="en-US"/>
          </a:p>
        </p:txBody>
      </p:sp>
      <p:sp>
        <p:nvSpPr>
          <p:cNvPr id="70" name="Line 10"/>
          <p:cNvSpPr>
            <a:spLocks noChangeShapeType="1"/>
          </p:cNvSpPr>
          <p:nvPr/>
        </p:nvSpPr>
        <p:spPr bwMode="auto">
          <a:xfrm flipV="1">
            <a:off x="4876800" y="4069350"/>
            <a:ext cx="4639" cy="674266"/>
          </a:xfrm>
          <a:prstGeom prst="line">
            <a:avLst/>
          </a:prstGeom>
          <a:noFill/>
          <a:ln w="28575">
            <a:solidFill>
              <a:srgbClr val="0000FF"/>
            </a:solidFill>
            <a:round/>
            <a:headEnd/>
            <a:tailEnd type="triangle" w="med" len="med"/>
          </a:ln>
        </p:spPr>
        <p:txBody>
          <a:bodyPr/>
          <a:lstStyle/>
          <a:p>
            <a:endParaRPr lang="en-US"/>
          </a:p>
        </p:txBody>
      </p:sp>
      <p:sp>
        <p:nvSpPr>
          <p:cNvPr id="71" name="Line 11"/>
          <p:cNvSpPr>
            <a:spLocks noChangeShapeType="1"/>
          </p:cNvSpPr>
          <p:nvPr/>
        </p:nvSpPr>
        <p:spPr bwMode="auto">
          <a:xfrm rot="-120000" flipV="1">
            <a:off x="4856843" y="2384871"/>
            <a:ext cx="45719" cy="1676400"/>
          </a:xfrm>
          <a:prstGeom prst="line">
            <a:avLst/>
          </a:prstGeom>
          <a:noFill/>
          <a:ln w="28575">
            <a:solidFill>
              <a:schemeClr val="hlink"/>
            </a:solidFill>
            <a:round/>
            <a:headEnd/>
            <a:tailEnd type="triangle" w="med" len="med"/>
          </a:ln>
        </p:spPr>
        <p:txBody>
          <a:bodyPr/>
          <a:lstStyle/>
          <a:p>
            <a:endParaRPr lang="en-US"/>
          </a:p>
        </p:txBody>
      </p:sp>
      <p:sp>
        <p:nvSpPr>
          <p:cNvPr id="72" name="Line 12"/>
          <p:cNvSpPr>
            <a:spLocks noChangeShapeType="1"/>
          </p:cNvSpPr>
          <p:nvPr/>
        </p:nvSpPr>
        <p:spPr bwMode="auto">
          <a:xfrm flipV="1">
            <a:off x="5028339" y="3876039"/>
            <a:ext cx="0" cy="884588"/>
          </a:xfrm>
          <a:prstGeom prst="line">
            <a:avLst/>
          </a:prstGeom>
          <a:noFill/>
          <a:ln w="28575">
            <a:solidFill>
              <a:srgbClr val="0000FF"/>
            </a:solidFill>
            <a:round/>
            <a:headEnd/>
            <a:tailEnd type="triangle" w="med" len="med"/>
          </a:ln>
        </p:spPr>
        <p:txBody>
          <a:bodyPr/>
          <a:lstStyle/>
          <a:p>
            <a:endParaRPr lang="en-US"/>
          </a:p>
        </p:txBody>
      </p:sp>
      <p:sp>
        <p:nvSpPr>
          <p:cNvPr id="73" name="Line 13"/>
          <p:cNvSpPr>
            <a:spLocks noChangeShapeType="1"/>
          </p:cNvSpPr>
          <p:nvPr/>
        </p:nvSpPr>
        <p:spPr bwMode="auto">
          <a:xfrm rot="-120000" flipV="1">
            <a:off x="5001187" y="2384888"/>
            <a:ext cx="45719" cy="1463040"/>
          </a:xfrm>
          <a:prstGeom prst="line">
            <a:avLst/>
          </a:prstGeom>
          <a:noFill/>
          <a:ln w="28575">
            <a:solidFill>
              <a:srgbClr val="15FF15"/>
            </a:solidFill>
            <a:round/>
            <a:headEnd/>
            <a:tailEnd type="triangle" w="med" len="med"/>
          </a:ln>
        </p:spPr>
        <p:txBody>
          <a:bodyPr/>
          <a:lstStyle/>
          <a:p>
            <a:endParaRPr lang="en-US"/>
          </a:p>
        </p:txBody>
      </p:sp>
      <p:pic>
        <p:nvPicPr>
          <p:cNvPr id="74" name="Picture 3"/>
          <p:cNvPicPr>
            <a:picLocks noChangeAspect="1" noChangeArrowheads="1"/>
          </p:cNvPicPr>
          <p:nvPr/>
        </p:nvPicPr>
        <p:blipFill>
          <a:blip r:embed="rId4"/>
          <a:srcRect/>
          <a:stretch>
            <a:fillRect/>
          </a:stretch>
        </p:blipFill>
        <p:spPr bwMode="auto">
          <a:xfrm>
            <a:off x="3810479" y="1495425"/>
            <a:ext cx="1904521" cy="851920"/>
          </a:xfrm>
          <a:prstGeom prst="rect">
            <a:avLst/>
          </a:prstGeom>
          <a:noFill/>
          <a:ln w="12700">
            <a:noFill/>
            <a:miter lim="800000"/>
            <a:headEnd/>
            <a:tailEnd/>
          </a:ln>
        </p:spPr>
      </p:pic>
      <p:sp>
        <p:nvSpPr>
          <p:cNvPr id="114" name="Rectangle 36"/>
          <p:cNvSpPr>
            <a:spLocks noChangeArrowheads="1"/>
          </p:cNvSpPr>
          <p:nvPr/>
        </p:nvSpPr>
        <p:spPr bwMode="auto">
          <a:xfrm>
            <a:off x="3748914" y="1447800"/>
            <a:ext cx="1524000" cy="184666"/>
          </a:xfrm>
          <a:prstGeom prst="rect">
            <a:avLst/>
          </a:prstGeom>
          <a:noFill/>
          <a:ln w="12700">
            <a:noFill/>
            <a:miter lim="800000"/>
            <a:headEnd/>
            <a:tailEnd/>
          </a:ln>
        </p:spPr>
        <p:txBody>
          <a:bodyPr>
            <a:spAutoFit/>
          </a:bodyPr>
          <a:lstStyle/>
          <a:p>
            <a:r>
              <a:rPr lang="en-US" sz="600" b="1" i="1" smtClean="0">
                <a:solidFill>
                  <a:schemeClr val="bg1">
                    <a:lumMod val="75000"/>
                  </a:schemeClr>
                </a:solidFill>
                <a:latin typeface="Arial" charset="0"/>
              </a:rPr>
              <a:t>http://bobbymercerbooks.com</a:t>
            </a:r>
            <a:endParaRPr lang="en-US" sz="600" b="1" i="1">
              <a:solidFill>
                <a:schemeClr val="bg1">
                  <a:lumMod val="75000"/>
                </a:schemeClr>
              </a:solidFill>
              <a:latin typeface="Arial" charset="0"/>
            </a:endParaRPr>
          </a:p>
        </p:txBody>
      </p:sp>
      <p:cxnSp>
        <p:nvCxnSpPr>
          <p:cNvPr id="18" name="Straight Connector 17"/>
          <p:cNvCxnSpPr/>
          <p:nvPr/>
        </p:nvCxnSpPr>
        <p:spPr bwMode="auto">
          <a:xfrm>
            <a:off x="3048000" y="6019800"/>
            <a:ext cx="2819400" cy="1588"/>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19" name="Rectangle 36"/>
          <p:cNvSpPr>
            <a:spLocks noChangeArrowheads="1"/>
          </p:cNvSpPr>
          <p:nvPr/>
        </p:nvSpPr>
        <p:spPr bwMode="auto">
          <a:xfrm>
            <a:off x="4191000" y="5911140"/>
            <a:ext cx="533400" cy="246221"/>
          </a:xfrm>
          <a:prstGeom prst="rect">
            <a:avLst/>
          </a:prstGeom>
          <a:solidFill>
            <a:schemeClr val="bg1"/>
          </a:solidFill>
          <a:ln w="12700">
            <a:noFill/>
            <a:miter lim="800000"/>
            <a:headEnd/>
            <a:tailEnd/>
          </a:ln>
        </p:spPr>
        <p:txBody>
          <a:bodyPr wrap="square">
            <a:spAutoFit/>
          </a:bodyPr>
          <a:lstStyle/>
          <a:p>
            <a:r>
              <a:rPr lang="en-US" sz="1000" b="1" i="1" smtClean="0">
                <a:solidFill>
                  <a:srgbClr val="4D4D4D"/>
                </a:solidFill>
                <a:latin typeface="Arial" charset="0"/>
              </a:rPr>
              <a:t>1 mm</a:t>
            </a:r>
          </a:p>
        </p:txBody>
      </p:sp>
      <p:sp>
        <p:nvSpPr>
          <p:cNvPr id="26" name="Rectangle 36"/>
          <p:cNvSpPr>
            <a:spLocks noChangeArrowheads="1"/>
          </p:cNvSpPr>
          <p:nvPr/>
        </p:nvSpPr>
        <p:spPr bwMode="auto">
          <a:xfrm>
            <a:off x="4133718" y="4980100"/>
            <a:ext cx="533400" cy="246221"/>
          </a:xfrm>
          <a:prstGeom prst="rect">
            <a:avLst/>
          </a:prstGeom>
          <a:noFill/>
          <a:ln w="12700">
            <a:noFill/>
            <a:miter lim="800000"/>
            <a:headEnd/>
            <a:tailEnd/>
          </a:ln>
        </p:spPr>
        <p:txBody>
          <a:bodyPr wrap="square">
            <a:spAutoFit/>
          </a:bodyPr>
          <a:lstStyle/>
          <a:p>
            <a:r>
              <a:rPr lang="en-US" sz="1000" b="1" i="1" smtClean="0">
                <a:solidFill>
                  <a:srgbClr val="4D4D4D"/>
                </a:solidFill>
                <a:latin typeface="Arial" charset="0"/>
              </a:rPr>
              <a:t>0.7A</a:t>
            </a:r>
          </a:p>
        </p:txBody>
      </p:sp>
      <p:cxnSp>
        <p:nvCxnSpPr>
          <p:cNvPr id="28" name="Straight Arrow Connector 27"/>
          <p:cNvCxnSpPr/>
          <p:nvPr/>
        </p:nvCxnSpPr>
        <p:spPr bwMode="auto">
          <a:xfrm rot="5400000" flipH="1" flipV="1">
            <a:off x="4373628" y="4968114"/>
            <a:ext cx="304800" cy="158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29" name="Freeform 28"/>
          <p:cNvSpPr/>
          <p:nvPr/>
        </p:nvSpPr>
        <p:spPr bwMode="auto">
          <a:xfrm>
            <a:off x="5176562" y="4632456"/>
            <a:ext cx="181369" cy="249382"/>
          </a:xfrm>
          <a:custGeom>
            <a:avLst/>
            <a:gdLst>
              <a:gd name="connsiteX0" fmla="*/ 0 w 181369"/>
              <a:gd name="connsiteY0" fmla="*/ 0 h 249382"/>
              <a:gd name="connsiteX1" fmla="*/ 181369 w 181369"/>
              <a:gd name="connsiteY1" fmla="*/ 0 h 249382"/>
              <a:gd name="connsiteX2" fmla="*/ 181369 w 181369"/>
              <a:gd name="connsiteY2" fmla="*/ 249382 h 249382"/>
            </a:gdLst>
            <a:ahLst/>
            <a:cxnLst>
              <a:cxn ang="0">
                <a:pos x="connsiteX0" y="connsiteY0"/>
              </a:cxn>
              <a:cxn ang="0">
                <a:pos x="connsiteX1" y="connsiteY1"/>
              </a:cxn>
              <a:cxn ang="0">
                <a:pos x="connsiteX2" y="connsiteY2"/>
              </a:cxn>
            </a:cxnLst>
            <a:rect l="l" t="t" r="r" b="b"/>
            <a:pathLst>
              <a:path w="181369" h="249382">
                <a:moveTo>
                  <a:pt x="0" y="0"/>
                </a:moveTo>
                <a:lnTo>
                  <a:pt x="181369" y="0"/>
                </a:lnTo>
                <a:lnTo>
                  <a:pt x="181369" y="249382"/>
                </a:lnTo>
              </a:path>
            </a:pathLst>
          </a:cu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2" name="Rectangle 36"/>
          <p:cNvSpPr>
            <a:spLocks noChangeArrowheads="1"/>
          </p:cNvSpPr>
          <p:nvPr/>
        </p:nvSpPr>
        <p:spPr bwMode="auto">
          <a:xfrm>
            <a:off x="6096000" y="5436513"/>
            <a:ext cx="2667000" cy="461665"/>
          </a:xfrm>
          <a:prstGeom prst="rect">
            <a:avLst/>
          </a:prstGeom>
          <a:noFill/>
          <a:ln w="12700">
            <a:noFill/>
            <a:miter lim="800000"/>
            <a:headEnd/>
            <a:tailEnd/>
          </a:ln>
        </p:spPr>
        <p:txBody>
          <a:bodyPr wrap="square">
            <a:spAutoFit/>
          </a:bodyPr>
          <a:lstStyle/>
          <a:p>
            <a:r>
              <a:rPr lang="en-US" sz="1200" b="1" smtClean="0">
                <a:solidFill>
                  <a:srgbClr val="4D4D4D"/>
                </a:solidFill>
                <a:latin typeface="Arial" charset="0"/>
              </a:rPr>
              <a:t>Thin-Film Flip Chip (TFFC) schematic courtesy of Jon Wierer</a:t>
            </a:r>
          </a:p>
        </p:txBody>
      </p:sp>
      <p:sp>
        <p:nvSpPr>
          <p:cNvPr id="23" name="Text Box 27"/>
          <p:cNvSpPr txBox="1">
            <a:spLocks noChangeArrowheads="1"/>
          </p:cNvSpPr>
          <p:nvPr/>
        </p:nvSpPr>
        <p:spPr bwMode="auto">
          <a:xfrm>
            <a:off x="381000" y="1498937"/>
            <a:ext cx="1611339" cy="1077218"/>
          </a:xfrm>
          <a:prstGeom prst="rect">
            <a:avLst/>
          </a:prstGeom>
          <a:solidFill>
            <a:schemeClr val="bg1"/>
          </a:solidFill>
          <a:ln w="12700">
            <a:solidFill>
              <a:schemeClr val="tx1">
                <a:lumMod val="85000"/>
                <a:lumOff val="15000"/>
              </a:schemeClr>
            </a:solidFill>
            <a:miter lim="800000"/>
            <a:headEnd/>
            <a:tailEnd/>
          </a:ln>
        </p:spPr>
        <p:txBody>
          <a:bodyPr wrap="none">
            <a:spAutoFit/>
          </a:bodyPr>
          <a:lstStyle/>
          <a:p>
            <a:r>
              <a:rPr lang="el-GR" sz="1600" b="1" i="1" dirty="0" smtClean="0">
                <a:solidFill>
                  <a:schemeClr val="tx1">
                    <a:lumMod val="85000"/>
                    <a:lumOff val="15000"/>
                  </a:schemeClr>
                </a:solidFill>
                <a:latin typeface="Arial" charset="0"/>
                <a:ea typeface="SimHei" pitchFamily="2" charset="-122"/>
              </a:rPr>
              <a:t>ε</a:t>
            </a:r>
            <a:r>
              <a:rPr lang="en-US" sz="1600" b="1" i="1" dirty="0" smtClean="0">
                <a:solidFill>
                  <a:schemeClr val="tx1">
                    <a:lumMod val="85000"/>
                    <a:lumOff val="15000"/>
                  </a:schemeClr>
                </a:solidFill>
                <a:latin typeface="Arial" charset="0"/>
                <a:ea typeface="SimHei" pitchFamily="2" charset="-122"/>
              </a:rPr>
              <a:t>      =  14%</a:t>
            </a:r>
          </a:p>
          <a:p>
            <a:r>
              <a:rPr lang="el-GR" sz="1600" b="1" i="1" dirty="0" smtClean="0">
                <a:solidFill>
                  <a:schemeClr val="tx1">
                    <a:lumMod val="85000"/>
                    <a:lumOff val="15000"/>
                  </a:schemeClr>
                </a:solidFill>
                <a:latin typeface="Arial" charset="0"/>
                <a:ea typeface="SimHei" pitchFamily="2" charset="-122"/>
              </a:rPr>
              <a:t>η</a:t>
            </a:r>
            <a:r>
              <a:rPr lang="en-US" sz="1600" b="1" i="1" dirty="0" smtClean="0">
                <a:solidFill>
                  <a:schemeClr val="tx1">
                    <a:lumMod val="85000"/>
                    <a:lumOff val="15000"/>
                  </a:schemeClr>
                </a:solidFill>
                <a:latin typeface="Arial" charset="0"/>
                <a:ea typeface="SimHei" pitchFamily="2" charset="-122"/>
              </a:rPr>
              <a:t>      = 58 lm/W</a:t>
            </a:r>
          </a:p>
          <a:p>
            <a:r>
              <a:rPr lang="en-US" sz="1600" b="1" i="1" dirty="0" smtClean="0">
                <a:solidFill>
                  <a:schemeClr val="tx1">
                    <a:lumMod val="85000"/>
                    <a:lumOff val="15000"/>
                  </a:schemeClr>
                </a:solidFill>
                <a:latin typeface="Arial" charset="0"/>
                <a:ea typeface="SimHei" pitchFamily="2" charset="-122"/>
              </a:rPr>
              <a:t>CRI  = 85</a:t>
            </a:r>
          </a:p>
          <a:p>
            <a:r>
              <a:rPr lang="en-US" sz="1600" b="1" i="1" dirty="0" smtClean="0">
                <a:solidFill>
                  <a:schemeClr val="tx1">
                    <a:lumMod val="85000"/>
                    <a:lumOff val="15000"/>
                  </a:schemeClr>
                </a:solidFill>
                <a:latin typeface="Arial" charset="0"/>
                <a:ea typeface="SimHei" pitchFamily="2" charset="-122"/>
              </a:rPr>
              <a:t>CCT </a:t>
            </a:r>
            <a:r>
              <a:rPr lang="en-US" sz="1600" b="1" i="1" smtClean="0">
                <a:solidFill>
                  <a:schemeClr val="tx1">
                    <a:lumMod val="85000"/>
                    <a:lumOff val="15000"/>
                  </a:schemeClr>
                </a:solidFill>
                <a:latin typeface="Arial" charset="0"/>
                <a:ea typeface="SimHei" pitchFamily="2" charset="-122"/>
              </a:rPr>
              <a:t>= 3,100K</a:t>
            </a:r>
            <a:endParaRPr lang="en-US" sz="1600" b="1" i="1" dirty="0">
              <a:solidFill>
                <a:schemeClr val="tx1">
                  <a:lumMod val="85000"/>
                  <a:lumOff val="15000"/>
                </a:schemeClr>
              </a:solidFill>
              <a:latin typeface="Arial" charset="0"/>
              <a:ea typeface="SimHei"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title"/>
          </p:nvPr>
        </p:nvSpPr>
        <p:spPr>
          <a:xfrm>
            <a:off x="838200" y="76200"/>
            <a:ext cx="8153400" cy="1219200"/>
          </a:xfrm>
        </p:spPr>
        <p:txBody>
          <a:bodyPr/>
          <a:lstStyle/>
          <a:p>
            <a:r>
              <a:rPr lang="en-US" smtClean="0"/>
              <a:t>Technology Grand Challenges</a:t>
            </a:r>
            <a:br>
              <a:rPr lang="en-US" smtClean="0"/>
            </a:br>
            <a:r>
              <a:rPr lang="en-US" smtClean="0"/>
              <a:t>for Luminous Efficacy</a:t>
            </a:r>
            <a:endParaRPr lang="en-US" dirty="0" smtClean="0"/>
          </a:p>
        </p:txBody>
      </p:sp>
      <p:sp>
        <p:nvSpPr>
          <p:cNvPr id="5" name="Text Box 26"/>
          <p:cNvSpPr txBox="1">
            <a:spLocks noChangeArrowheads="1"/>
          </p:cNvSpPr>
          <p:nvPr/>
        </p:nvSpPr>
        <p:spPr bwMode="auto">
          <a:xfrm>
            <a:off x="6781800" y="5285431"/>
            <a:ext cx="2133600" cy="126188"/>
          </a:xfrm>
          <a:prstGeom prst="rect">
            <a:avLst/>
          </a:prstGeom>
          <a:noFill/>
          <a:ln w="9525">
            <a:noFill/>
            <a:miter lim="800000"/>
            <a:headEnd/>
            <a:tailEnd/>
          </a:ln>
        </p:spPr>
        <p:txBody>
          <a:bodyPr wrap="square" lIns="18288" tIns="9144" rIns="18288" bIns="9144">
            <a:spAutoFit/>
          </a:bodyPr>
          <a:lstStyle/>
          <a:p>
            <a:pPr eaLnBrk="1" hangingPunct="1"/>
            <a:r>
              <a:rPr lang="en-US" sz="700" b="1" i="1" smtClean="0">
                <a:solidFill>
                  <a:schemeClr val="tx1">
                    <a:lumMod val="50000"/>
                    <a:lumOff val="50000"/>
                  </a:schemeClr>
                </a:solidFill>
                <a:latin typeface="Arial" charset="0"/>
              </a:rPr>
              <a:t>Courtesy of M</a:t>
            </a:r>
            <a:r>
              <a:rPr lang="en-US" sz="700" b="1" i="1">
                <a:solidFill>
                  <a:schemeClr val="tx1">
                    <a:lumMod val="50000"/>
                    <a:lumOff val="50000"/>
                  </a:schemeClr>
                </a:solidFill>
                <a:latin typeface="Arial" charset="0"/>
              </a:rPr>
              <a:t>. Krames, </a:t>
            </a:r>
            <a:r>
              <a:rPr lang="en-US" sz="700" b="1" i="1" smtClean="0">
                <a:solidFill>
                  <a:schemeClr val="tx1">
                    <a:lumMod val="50000"/>
                    <a:lumOff val="50000"/>
                  </a:schemeClr>
                </a:solidFill>
                <a:latin typeface="Arial" charset="0"/>
              </a:rPr>
              <a:t>Philips-Lumileds</a:t>
            </a:r>
            <a:endParaRPr lang="en-US" sz="700" b="1" i="1">
              <a:solidFill>
                <a:schemeClr val="tx1">
                  <a:lumMod val="50000"/>
                  <a:lumOff val="50000"/>
                </a:schemeClr>
              </a:solidFill>
              <a:latin typeface="Arial" charset="0"/>
            </a:endParaRPr>
          </a:p>
        </p:txBody>
      </p:sp>
      <p:grpSp>
        <p:nvGrpSpPr>
          <p:cNvPr id="2" name="Group 477"/>
          <p:cNvGrpSpPr>
            <a:grpSpLocks noChangeAspect="1"/>
          </p:cNvGrpSpPr>
          <p:nvPr/>
        </p:nvGrpSpPr>
        <p:grpSpPr bwMode="auto">
          <a:xfrm>
            <a:off x="6172200" y="2667000"/>
            <a:ext cx="2964180" cy="2500630"/>
            <a:chOff x="0" y="1344"/>
            <a:chExt cx="2592" cy="2187"/>
          </a:xfrm>
        </p:grpSpPr>
        <p:grpSp>
          <p:nvGrpSpPr>
            <p:cNvPr id="3" name="Group 470"/>
            <p:cNvGrpSpPr>
              <a:grpSpLocks noChangeAspect="1"/>
            </p:cNvGrpSpPr>
            <p:nvPr/>
          </p:nvGrpSpPr>
          <p:grpSpPr bwMode="auto">
            <a:xfrm>
              <a:off x="0" y="1344"/>
              <a:ext cx="2592" cy="2187"/>
              <a:chOff x="0" y="516"/>
              <a:chExt cx="2592" cy="1995"/>
            </a:xfrm>
          </p:grpSpPr>
          <p:pic>
            <p:nvPicPr>
              <p:cNvPr id="9" name="Picture 446"/>
              <p:cNvPicPr>
                <a:picLocks noChangeAspect="1" noChangeArrowheads="1"/>
              </p:cNvPicPr>
              <p:nvPr/>
            </p:nvPicPr>
            <p:blipFill>
              <a:blip r:embed="rId4" cstate="print"/>
              <a:srcRect/>
              <a:stretch>
                <a:fillRect/>
              </a:stretch>
            </p:blipFill>
            <p:spPr bwMode="auto">
              <a:xfrm>
                <a:off x="144" y="528"/>
                <a:ext cx="2256" cy="1983"/>
              </a:xfrm>
              <a:prstGeom prst="rect">
                <a:avLst/>
              </a:prstGeom>
              <a:noFill/>
            </p:spPr>
          </p:pic>
          <p:sp>
            <p:nvSpPr>
              <p:cNvPr id="10" name="Rectangle 469"/>
              <p:cNvSpPr>
                <a:spLocks noChangeAspect="1" noChangeArrowheads="1"/>
              </p:cNvSpPr>
              <p:nvPr/>
            </p:nvSpPr>
            <p:spPr bwMode="auto">
              <a:xfrm>
                <a:off x="0" y="516"/>
                <a:ext cx="2592" cy="288"/>
              </a:xfrm>
              <a:prstGeom prst="rect">
                <a:avLst/>
              </a:prstGeom>
              <a:solidFill>
                <a:schemeClr val="bg1"/>
              </a:solidFill>
              <a:ln w="9525">
                <a:solidFill>
                  <a:schemeClr val="bg1"/>
                </a:solidFill>
                <a:miter lim="800000"/>
                <a:headEnd/>
                <a:tailEnd/>
              </a:ln>
              <a:effectLst/>
            </p:spPr>
            <p:txBody>
              <a:bodyPr wrap="none" anchor="ctr"/>
              <a:lstStyle/>
              <a:p>
                <a:pPr algn="ctr"/>
                <a:endParaRPr lang="en-US" sz="1400" b="1"/>
              </a:p>
            </p:txBody>
          </p:sp>
        </p:grpSp>
        <p:sp>
          <p:nvSpPr>
            <p:cNvPr id="8" name="Text Box 473"/>
            <p:cNvSpPr txBox="1">
              <a:spLocks noChangeAspect="1" noChangeArrowheads="1"/>
            </p:cNvSpPr>
            <p:nvPr/>
          </p:nvSpPr>
          <p:spPr bwMode="auto">
            <a:xfrm>
              <a:off x="533" y="2688"/>
              <a:ext cx="564" cy="350"/>
            </a:xfrm>
            <a:prstGeom prst="rect">
              <a:avLst/>
            </a:prstGeom>
            <a:noFill/>
            <a:ln w="9525">
              <a:noFill/>
              <a:miter lim="800000"/>
              <a:headEnd/>
              <a:tailEnd/>
            </a:ln>
            <a:effectLst/>
          </p:spPr>
          <p:txBody>
            <a:bodyPr wrap="none">
              <a:spAutoFit/>
            </a:bodyPr>
            <a:lstStyle/>
            <a:p>
              <a:r>
                <a:rPr lang="en-US" sz="1000" b="1">
                  <a:latin typeface="Calibri" pitchFamily="34" charset="0"/>
                </a:rPr>
                <a:t>1W LEDs</a:t>
              </a:r>
            </a:p>
            <a:p>
              <a:r>
                <a:rPr lang="en-US" sz="1000" b="1">
                  <a:latin typeface="Calibri" pitchFamily="34" charset="0"/>
                </a:rPr>
                <a:t>350 mA</a:t>
              </a:r>
            </a:p>
          </p:txBody>
        </p:sp>
      </p:grpSp>
      <p:sp>
        <p:nvSpPr>
          <p:cNvPr id="16" name="Text Box 12"/>
          <p:cNvSpPr txBox="1">
            <a:spLocks noChangeArrowheads="1"/>
          </p:cNvSpPr>
          <p:nvPr/>
        </p:nvSpPr>
        <p:spPr bwMode="auto">
          <a:xfrm>
            <a:off x="6568440" y="1390710"/>
            <a:ext cx="2499360" cy="646331"/>
          </a:xfrm>
          <a:prstGeom prst="rect">
            <a:avLst/>
          </a:prstGeom>
          <a:noFill/>
          <a:ln w="12700">
            <a:noFill/>
            <a:miter lim="800000"/>
            <a:headEnd/>
            <a:tailEnd/>
          </a:ln>
        </p:spPr>
        <p:txBody>
          <a:bodyPr wrap="square">
            <a:spAutoFit/>
          </a:bodyPr>
          <a:lstStyle/>
          <a:p>
            <a:pPr>
              <a:buSzPct val="100000"/>
            </a:pPr>
            <a:r>
              <a:rPr lang="en-US" sz="1800" b="1" i="1" smtClean="0">
                <a:latin typeface="Arial" charset="0"/>
              </a:rPr>
              <a:t>Fill in the red-yellow-green gap</a:t>
            </a:r>
            <a:endParaRPr lang="en-US" sz="1800" b="1" i="1" dirty="0">
              <a:latin typeface="Arial" charset="0"/>
            </a:endParaRPr>
          </a:p>
        </p:txBody>
      </p:sp>
      <p:sp>
        <p:nvSpPr>
          <p:cNvPr id="17" name="Text Box 12"/>
          <p:cNvSpPr txBox="1">
            <a:spLocks noChangeArrowheads="1"/>
          </p:cNvSpPr>
          <p:nvPr/>
        </p:nvSpPr>
        <p:spPr bwMode="auto">
          <a:xfrm>
            <a:off x="686496" y="1371600"/>
            <a:ext cx="2209104" cy="646331"/>
          </a:xfrm>
          <a:prstGeom prst="rect">
            <a:avLst/>
          </a:prstGeom>
          <a:noFill/>
          <a:ln w="12700">
            <a:noFill/>
            <a:miter lim="800000"/>
            <a:headEnd/>
            <a:tailEnd/>
          </a:ln>
        </p:spPr>
        <p:txBody>
          <a:bodyPr wrap="square">
            <a:spAutoFit/>
          </a:bodyPr>
          <a:lstStyle/>
          <a:p>
            <a:pPr>
              <a:buSzPct val="100000"/>
            </a:pPr>
            <a:r>
              <a:rPr lang="en-US" sz="1800" b="1" i="1" smtClean="0">
                <a:latin typeface="Arial" charset="0"/>
              </a:rPr>
              <a:t>Eliminate blue LED droop</a:t>
            </a:r>
            <a:endParaRPr lang="en-US" sz="1800" b="1" i="1" dirty="0">
              <a:latin typeface="Arial" charset="0"/>
            </a:endParaRPr>
          </a:p>
        </p:txBody>
      </p:sp>
      <p:cxnSp>
        <p:nvCxnSpPr>
          <p:cNvPr id="20" name="Straight Connector 19"/>
          <p:cNvCxnSpPr/>
          <p:nvPr/>
        </p:nvCxnSpPr>
        <p:spPr bwMode="auto">
          <a:xfrm rot="5400000">
            <a:off x="751285" y="3797855"/>
            <a:ext cx="4594860" cy="1429"/>
          </a:xfrm>
          <a:prstGeom prst="line">
            <a:avLst/>
          </a:prstGeom>
          <a:solidFill>
            <a:schemeClr val="accent1"/>
          </a:solidFill>
          <a:ln w="12700" cap="flat" cmpd="sng" algn="ctr">
            <a:solidFill>
              <a:schemeClr val="tx1">
                <a:lumMod val="65000"/>
                <a:lumOff val="35000"/>
              </a:schemeClr>
            </a:solidFill>
            <a:prstDash val="dash"/>
            <a:round/>
            <a:headEnd type="none" w="med" len="med"/>
            <a:tailEnd type="none" w="med" len="med"/>
          </a:ln>
          <a:effectLst/>
        </p:spPr>
      </p:cxnSp>
      <p:cxnSp>
        <p:nvCxnSpPr>
          <p:cNvPr id="14" name="Straight Connector 13"/>
          <p:cNvCxnSpPr/>
          <p:nvPr/>
        </p:nvCxnSpPr>
        <p:spPr bwMode="auto">
          <a:xfrm rot="5400000">
            <a:off x="3875485" y="3820716"/>
            <a:ext cx="4594860" cy="1429"/>
          </a:xfrm>
          <a:prstGeom prst="line">
            <a:avLst/>
          </a:prstGeom>
          <a:solidFill>
            <a:schemeClr val="accent1"/>
          </a:solidFill>
          <a:ln w="12700" cap="flat" cmpd="sng" algn="ctr">
            <a:solidFill>
              <a:schemeClr val="tx1">
                <a:lumMod val="65000"/>
                <a:lumOff val="35000"/>
              </a:schemeClr>
            </a:solidFill>
            <a:prstDash val="dash"/>
            <a:round/>
            <a:headEnd type="none" w="med" len="med"/>
            <a:tailEnd type="none" w="med" len="med"/>
          </a:ln>
          <a:effectLst/>
        </p:spPr>
      </p:cxnSp>
      <p:sp>
        <p:nvSpPr>
          <p:cNvPr id="15" name="Text Box 12"/>
          <p:cNvSpPr txBox="1">
            <a:spLocks noChangeArrowheads="1"/>
          </p:cNvSpPr>
          <p:nvPr/>
        </p:nvSpPr>
        <p:spPr bwMode="auto">
          <a:xfrm>
            <a:off x="3352800" y="1387733"/>
            <a:ext cx="2819400" cy="923330"/>
          </a:xfrm>
          <a:prstGeom prst="rect">
            <a:avLst/>
          </a:prstGeom>
          <a:noFill/>
          <a:ln w="12700">
            <a:noFill/>
            <a:miter lim="800000"/>
            <a:headEnd/>
            <a:tailEnd/>
          </a:ln>
        </p:spPr>
        <p:txBody>
          <a:bodyPr wrap="square">
            <a:spAutoFit/>
          </a:bodyPr>
          <a:lstStyle/>
          <a:p>
            <a:pPr>
              <a:buSzPct val="100000"/>
            </a:pPr>
            <a:r>
              <a:rPr lang="en-US" sz="1800" b="1" i="1" dirty="0" smtClean="0">
                <a:latin typeface="Arial" charset="0"/>
              </a:rPr>
              <a:t>Narrow-linewidth</a:t>
            </a:r>
          </a:p>
          <a:p>
            <a:pPr>
              <a:buSzPct val="100000"/>
            </a:pPr>
            <a:r>
              <a:rPr lang="en-US" sz="1800" b="1" i="1" smtClean="0">
                <a:latin typeface="Arial" charset="0"/>
              </a:rPr>
              <a:t>shallow-red color conversion</a:t>
            </a:r>
            <a:endParaRPr lang="en-US" sz="1800" b="1" i="1" dirty="0">
              <a:latin typeface="Arial" charset="0"/>
            </a:endParaRPr>
          </a:p>
        </p:txBody>
      </p:sp>
      <p:sp>
        <p:nvSpPr>
          <p:cNvPr id="76" name="Text Box 26"/>
          <p:cNvSpPr txBox="1">
            <a:spLocks noChangeArrowheads="1"/>
          </p:cNvSpPr>
          <p:nvPr/>
        </p:nvSpPr>
        <p:spPr bwMode="auto">
          <a:xfrm>
            <a:off x="265048" y="5555802"/>
            <a:ext cx="2554352" cy="387798"/>
          </a:xfrm>
          <a:prstGeom prst="rect">
            <a:avLst/>
          </a:prstGeom>
          <a:noFill/>
          <a:ln w="9525">
            <a:noFill/>
            <a:miter lim="800000"/>
            <a:headEnd/>
            <a:tailEnd/>
          </a:ln>
        </p:spPr>
        <p:txBody>
          <a:bodyPr wrap="square" lIns="18288" tIns="9144" rIns="18288" bIns="9144">
            <a:spAutoFit/>
          </a:bodyPr>
          <a:lstStyle/>
          <a:p>
            <a:pPr algn="r" eaLnBrk="1" hangingPunct="1"/>
            <a:r>
              <a:rPr lang="en-US" sz="800" b="1" i="1" smtClean="0">
                <a:latin typeface="Calibri" pitchFamily="34" charset="0"/>
              </a:rPr>
              <a:t>Rate constants for 510nm LED, after UT Schwarz, “Emission of biased green quantum wells in time and wavelength domain,” SPIE Proc 7216, 7216U-1 (2009).</a:t>
            </a:r>
            <a:endParaRPr lang="en-US" sz="800" b="1" i="1">
              <a:latin typeface="Calibri" pitchFamily="34" charset="0"/>
            </a:endParaRPr>
          </a:p>
        </p:txBody>
      </p:sp>
      <p:grpSp>
        <p:nvGrpSpPr>
          <p:cNvPr id="4" name="Group 83"/>
          <p:cNvGrpSpPr/>
          <p:nvPr/>
        </p:nvGrpSpPr>
        <p:grpSpPr>
          <a:xfrm>
            <a:off x="158503" y="2135019"/>
            <a:ext cx="2813297" cy="2166461"/>
            <a:chOff x="158503" y="3452086"/>
            <a:chExt cx="2813297" cy="2166461"/>
          </a:xfrm>
        </p:grpSpPr>
        <p:pic>
          <p:nvPicPr>
            <p:cNvPr id="62" name="Picture 6"/>
            <p:cNvPicPr>
              <a:picLocks noChangeAspect="1" noChangeArrowheads="1"/>
            </p:cNvPicPr>
            <p:nvPr/>
          </p:nvPicPr>
          <p:blipFill>
            <a:blip r:embed="rId5"/>
            <a:srcRect l="19280" t="8534" r="5840" b="25259"/>
            <a:stretch>
              <a:fillRect/>
            </a:stretch>
          </p:blipFill>
          <p:spPr bwMode="auto">
            <a:xfrm>
              <a:off x="719455" y="3486933"/>
              <a:ext cx="2139697" cy="877824"/>
            </a:xfrm>
            <a:prstGeom prst="rect">
              <a:avLst/>
            </a:prstGeom>
            <a:noFill/>
            <a:ln w="9525">
              <a:noFill/>
              <a:miter lim="800000"/>
              <a:headEnd/>
              <a:tailEnd/>
            </a:ln>
            <a:effectLst/>
          </p:spPr>
        </p:pic>
        <p:pic>
          <p:nvPicPr>
            <p:cNvPr id="63" name="Picture 7"/>
            <p:cNvPicPr>
              <a:picLocks noChangeAspect="1" noChangeArrowheads="1"/>
            </p:cNvPicPr>
            <p:nvPr/>
          </p:nvPicPr>
          <p:blipFill>
            <a:blip r:embed="rId6"/>
            <a:srcRect l="19231" t="8534" r="5769" b="25259"/>
            <a:stretch>
              <a:fillRect/>
            </a:stretch>
          </p:blipFill>
          <p:spPr bwMode="auto">
            <a:xfrm>
              <a:off x="719455" y="4364758"/>
              <a:ext cx="2139697" cy="877824"/>
            </a:xfrm>
            <a:prstGeom prst="rect">
              <a:avLst/>
            </a:prstGeom>
            <a:noFill/>
            <a:ln w="9525">
              <a:noFill/>
              <a:miter lim="800000"/>
              <a:headEnd/>
              <a:tailEnd/>
            </a:ln>
            <a:effectLst/>
          </p:spPr>
        </p:pic>
        <p:sp>
          <p:nvSpPr>
            <p:cNvPr id="64" name="Text Box 8"/>
            <p:cNvSpPr txBox="1">
              <a:spLocks noChangeArrowheads="1"/>
            </p:cNvSpPr>
            <p:nvPr/>
          </p:nvSpPr>
          <p:spPr bwMode="auto">
            <a:xfrm>
              <a:off x="649477" y="5227467"/>
              <a:ext cx="2140330" cy="230832"/>
            </a:xfrm>
            <a:prstGeom prst="rect">
              <a:avLst/>
            </a:prstGeom>
            <a:noFill/>
            <a:ln w="9525">
              <a:noFill/>
              <a:miter lim="800000"/>
              <a:headEnd/>
              <a:tailEnd/>
            </a:ln>
          </p:spPr>
          <p:txBody>
            <a:bodyPr wrap="none">
              <a:spAutoFit/>
            </a:bodyPr>
            <a:lstStyle/>
            <a:p>
              <a:pPr eaLnBrk="1" hangingPunct="1"/>
              <a:r>
                <a:rPr lang="en-US" sz="900" b="1" smtClean="0">
                  <a:latin typeface="Arial" charset="0"/>
                </a:rPr>
                <a:t>0.1    1.0      10      100   1,000  10,000</a:t>
              </a:r>
              <a:endParaRPr lang="en-US" sz="900" b="1">
                <a:latin typeface="Arial" charset="0"/>
              </a:endParaRPr>
            </a:p>
          </p:txBody>
        </p:sp>
        <p:sp>
          <p:nvSpPr>
            <p:cNvPr id="65" name="Text Box 9"/>
            <p:cNvSpPr txBox="1">
              <a:spLocks noChangeArrowheads="1"/>
            </p:cNvSpPr>
            <p:nvPr/>
          </p:nvSpPr>
          <p:spPr bwMode="auto">
            <a:xfrm>
              <a:off x="1432417" y="5372326"/>
              <a:ext cx="737702" cy="246221"/>
            </a:xfrm>
            <a:prstGeom prst="rect">
              <a:avLst/>
            </a:prstGeom>
            <a:noFill/>
            <a:ln w="9525">
              <a:noFill/>
              <a:miter lim="800000"/>
              <a:headEnd/>
              <a:tailEnd/>
            </a:ln>
          </p:spPr>
          <p:txBody>
            <a:bodyPr wrap="none">
              <a:spAutoFit/>
            </a:bodyPr>
            <a:lstStyle/>
            <a:p>
              <a:pPr eaLnBrk="1" hangingPunct="1"/>
              <a:r>
                <a:rPr lang="en-US" sz="1000" b="1" smtClean="0">
                  <a:latin typeface="Arial" charset="0"/>
                </a:rPr>
                <a:t>J (A/cm</a:t>
              </a:r>
              <a:r>
                <a:rPr lang="en-US" sz="1000" b="1" baseline="30000" smtClean="0">
                  <a:latin typeface="Arial" charset="0"/>
                </a:rPr>
                <a:t>2</a:t>
              </a:r>
              <a:r>
                <a:rPr lang="en-US" sz="1000" b="1" smtClean="0">
                  <a:latin typeface="Arial" charset="0"/>
                </a:rPr>
                <a:t>)</a:t>
              </a:r>
              <a:endParaRPr lang="en-US" sz="1000" b="1">
                <a:latin typeface="Arial" charset="0"/>
              </a:endParaRPr>
            </a:p>
          </p:txBody>
        </p:sp>
        <p:sp>
          <p:nvSpPr>
            <p:cNvPr id="66" name="Text Box 16"/>
            <p:cNvSpPr txBox="1">
              <a:spLocks noChangeArrowheads="1"/>
            </p:cNvSpPr>
            <p:nvPr/>
          </p:nvSpPr>
          <p:spPr bwMode="auto">
            <a:xfrm>
              <a:off x="394446" y="3956744"/>
              <a:ext cx="34496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0.1</a:t>
              </a:r>
              <a:endParaRPr lang="en-US" sz="900" b="1">
                <a:latin typeface="Arial" charset="0"/>
              </a:endParaRPr>
            </a:p>
          </p:txBody>
        </p:sp>
        <p:sp>
          <p:nvSpPr>
            <p:cNvPr id="67" name="Text Box 17"/>
            <p:cNvSpPr txBox="1">
              <a:spLocks noChangeArrowheads="1"/>
            </p:cNvSpPr>
            <p:nvPr/>
          </p:nvSpPr>
          <p:spPr bwMode="auto">
            <a:xfrm>
              <a:off x="399826" y="4205074"/>
              <a:ext cx="24878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a:t>
              </a:r>
              <a:endParaRPr lang="en-US" sz="900" b="1">
                <a:latin typeface="Arial" charset="0"/>
              </a:endParaRPr>
            </a:p>
          </p:txBody>
        </p:sp>
        <p:sp>
          <p:nvSpPr>
            <p:cNvPr id="68" name="Text Box 24"/>
            <p:cNvSpPr txBox="1">
              <a:spLocks noChangeArrowheads="1"/>
            </p:cNvSpPr>
            <p:nvPr/>
          </p:nvSpPr>
          <p:spPr bwMode="auto">
            <a:xfrm rot="16200000">
              <a:off x="139952" y="3815833"/>
              <a:ext cx="393056" cy="246221"/>
            </a:xfrm>
            <a:prstGeom prst="rect">
              <a:avLst/>
            </a:prstGeom>
            <a:noFill/>
            <a:ln w="9525">
              <a:noFill/>
              <a:miter lim="800000"/>
              <a:headEnd/>
              <a:tailEnd/>
            </a:ln>
          </p:spPr>
          <p:txBody>
            <a:bodyPr wrap="none">
              <a:spAutoFit/>
            </a:bodyPr>
            <a:lstStyle/>
            <a:p>
              <a:pPr eaLnBrk="1" hangingPunct="1"/>
              <a:r>
                <a:rPr lang="el-GR" sz="1000" b="1" smtClean="0">
                  <a:latin typeface="Arial"/>
                  <a:cs typeface="Arial"/>
                </a:rPr>
                <a:t>ε</a:t>
              </a:r>
              <a:r>
                <a:rPr lang="en-US" sz="1000" b="1" baseline="-25000" smtClean="0">
                  <a:latin typeface="Arial" charset="0"/>
                </a:rPr>
                <a:t>IQE</a:t>
              </a:r>
              <a:endParaRPr lang="en-US" sz="1000" b="1" baseline="-25000">
                <a:latin typeface="Arial" charset="0"/>
              </a:endParaRPr>
            </a:p>
          </p:txBody>
        </p:sp>
        <p:sp>
          <p:nvSpPr>
            <p:cNvPr id="69" name="Text Box 16"/>
            <p:cNvSpPr txBox="1">
              <a:spLocks noChangeArrowheads="1"/>
            </p:cNvSpPr>
            <p:nvPr/>
          </p:nvSpPr>
          <p:spPr bwMode="auto">
            <a:xfrm>
              <a:off x="390540" y="3706389"/>
              <a:ext cx="34496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0.2</a:t>
              </a:r>
              <a:endParaRPr lang="en-US" sz="900" b="1">
                <a:latin typeface="Arial" charset="0"/>
              </a:endParaRPr>
            </a:p>
          </p:txBody>
        </p:sp>
        <p:sp>
          <p:nvSpPr>
            <p:cNvPr id="70" name="Text Box 16"/>
            <p:cNvSpPr txBox="1">
              <a:spLocks noChangeArrowheads="1"/>
            </p:cNvSpPr>
            <p:nvPr/>
          </p:nvSpPr>
          <p:spPr bwMode="auto">
            <a:xfrm>
              <a:off x="386632" y="3452086"/>
              <a:ext cx="34496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0.3</a:t>
              </a:r>
              <a:endParaRPr lang="en-US" sz="900" b="1">
                <a:latin typeface="Arial" charset="0"/>
              </a:endParaRPr>
            </a:p>
          </p:txBody>
        </p:sp>
        <p:sp>
          <p:nvSpPr>
            <p:cNvPr id="71" name="Text Box 24"/>
            <p:cNvSpPr txBox="1">
              <a:spLocks noChangeArrowheads="1"/>
            </p:cNvSpPr>
            <p:nvPr/>
          </p:nvSpPr>
          <p:spPr bwMode="auto">
            <a:xfrm rot="16200000">
              <a:off x="-19911" y="4695866"/>
              <a:ext cx="603050" cy="246221"/>
            </a:xfrm>
            <a:prstGeom prst="rect">
              <a:avLst/>
            </a:prstGeom>
            <a:noFill/>
            <a:ln w="9525">
              <a:noFill/>
              <a:miter lim="800000"/>
              <a:headEnd/>
              <a:tailEnd/>
            </a:ln>
          </p:spPr>
          <p:txBody>
            <a:bodyPr wrap="none">
              <a:spAutoFit/>
            </a:bodyPr>
            <a:lstStyle/>
            <a:p>
              <a:pPr eaLnBrk="1" hangingPunct="1"/>
              <a:r>
                <a:rPr lang="en-US" sz="1000" b="1" smtClean="0">
                  <a:latin typeface="+mj-lt"/>
                </a:rPr>
                <a:t>k (ns</a:t>
              </a:r>
              <a:r>
                <a:rPr lang="en-US" sz="1000" b="1" baseline="30000" smtClean="0">
                  <a:latin typeface="+mj-lt"/>
                </a:rPr>
                <a:t>-1</a:t>
              </a:r>
              <a:r>
                <a:rPr lang="en-US" sz="1000" b="1" smtClean="0">
                  <a:latin typeface="+mj-lt"/>
                </a:rPr>
                <a:t>)</a:t>
              </a:r>
              <a:endParaRPr lang="en-US" sz="1000" b="1">
                <a:latin typeface="+mj-lt"/>
              </a:endParaRPr>
            </a:p>
          </p:txBody>
        </p:sp>
        <p:sp>
          <p:nvSpPr>
            <p:cNvPr id="72" name="Text Box 16"/>
            <p:cNvSpPr txBox="1">
              <a:spLocks noChangeArrowheads="1"/>
            </p:cNvSpPr>
            <p:nvPr/>
          </p:nvSpPr>
          <p:spPr bwMode="auto">
            <a:xfrm>
              <a:off x="322512" y="4843703"/>
              <a:ext cx="40908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0.01</a:t>
              </a:r>
              <a:endParaRPr lang="en-US" sz="900" b="1">
                <a:latin typeface="Arial" charset="0"/>
              </a:endParaRPr>
            </a:p>
          </p:txBody>
        </p:sp>
        <p:sp>
          <p:nvSpPr>
            <p:cNvPr id="73" name="Text Box 16"/>
            <p:cNvSpPr txBox="1">
              <a:spLocks noChangeArrowheads="1"/>
            </p:cNvSpPr>
            <p:nvPr/>
          </p:nvSpPr>
          <p:spPr bwMode="auto">
            <a:xfrm>
              <a:off x="311996" y="5079482"/>
              <a:ext cx="47320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0.001</a:t>
              </a:r>
              <a:endParaRPr lang="en-US" sz="900" b="1">
                <a:latin typeface="Arial" charset="0"/>
              </a:endParaRPr>
            </a:p>
          </p:txBody>
        </p:sp>
        <p:sp>
          <p:nvSpPr>
            <p:cNvPr id="74" name="Text Box 16"/>
            <p:cNvSpPr txBox="1">
              <a:spLocks noChangeArrowheads="1"/>
            </p:cNvSpPr>
            <p:nvPr/>
          </p:nvSpPr>
          <p:spPr bwMode="auto">
            <a:xfrm>
              <a:off x="331767" y="4569383"/>
              <a:ext cx="34496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0.1</a:t>
              </a:r>
              <a:endParaRPr lang="en-US" sz="900" b="1">
                <a:latin typeface="Arial" charset="0"/>
              </a:endParaRPr>
            </a:p>
          </p:txBody>
        </p:sp>
        <p:sp>
          <p:nvSpPr>
            <p:cNvPr id="75" name="Text Box 16"/>
            <p:cNvSpPr txBox="1">
              <a:spLocks noChangeArrowheads="1"/>
            </p:cNvSpPr>
            <p:nvPr/>
          </p:nvSpPr>
          <p:spPr bwMode="auto">
            <a:xfrm>
              <a:off x="335615" y="4349927"/>
              <a:ext cx="248786" cy="230832"/>
            </a:xfrm>
            <a:prstGeom prst="rect">
              <a:avLst/>
            </a:prstGeom>
            <a:noFill/>
            <a:ln w="9525">
              <a:noFill/>
              <a:miter lim="800000"/>
              <a:headEnd/>
              <a:tailEnd/>
            </a:ln>
          </p:spPr>
          <p:txBody>
            <a:bodyPr wrap="none">
              <a:spAutoFit/>
            </a:bodyPr>
            <a:lstStyle/>
            <a:p>
              <a:pPr algn="r" eaLnBrk="1" hangingPunct="1"/>
              <a:r>
                <a:rPr lang="en-US" sz="900" b="1" smtClean="0">
                  <a:latin typeface="Arial" charset="0"/>
                </a:rPr>
                <a:t>1</a:t>
              </a:r>
              <a:endParaRPr lang="en-US" sz="900" b="1">
                <a:latin typeface="Arial" charset="0"/>
              </a:endParaRPr>
            </a:p>
          </p:txBody>
        </p:sp>
        <p:sp>
          <p:nvSpPr>
            <p:cNvPr id="77" name="Text Box 12"/>
            <p:cNvSpPr txBox="1">
              <a:spLocks noChangeArrowheads="1"/>
            </p:cNvSpPr>
            <p:nvPr/>
          </p:nvSpPr>
          <p:spPr bwMode="auto">
            <a:xfrm>
              <a:off x="719454" y="4823686"/>
              <a:ext cx="1316736" cy="200055"/>
            </a:xfrm>
            <a:prstGeom prst="rect">
              <a:avLst/>
            </a:prstGeom>
            <a:noFill/>
            <a:ln w="12700">
              <a:noFill/>
              <a:miter lim="800000"/>
              <a:headEnd/>
              <a:tailEnd/>
            </a:ln>
          </p:spPr>
          <p:txBody>
            <a:bodyPr wrap="square">
              <a:spAutoFit/>
            </a:bodyPr>
            <a:lstStyle/>
            <a:p>
              <a:pPr>
                <a:buSzPct val="100000"/>
              </a:pPr>
              <a:r>
                <a:rPr lang="en-US" sz="700" b="1" smtClean="0">
                  <a:solidFill>
                    <a:srgbClr val="C00000"/>
                  </a:solidFill>
                  <a:latin typeface="Arial" charset="0"/>
                </a:rPr>
                <a:t>Schockley-Read-Hall</a:t>
              </a:r>
              <a:endParaRPr lang="en-US" sz="700" b="1">
                <a:solidFill>
                  <a:srgbClr val="C00000"/>
                </a:solidFill>
                <a:latin typeface="Arial" charset="0"/>
              </a:endParaRPr>
            </a:p>
          </p:txBody>
        </p:sp>
        <p:sp>
          <p:nvSpPr>
            <p:cNvPr id="78" name="Text Box 12"/>
            <p:cNvSpPr txBox="1">
              <a:spLocks noChangeArrowheads="1"/>
            </p:cNvSpPr>
            <p:nvPr/>
          </p:nvSpPr>
          <p:spPr bwMode="auto">
            <a:xfrm>
              <a:off x="1792352" y="4492823"/>
              <a:ext cx="603504" cy="307777"/>
            </a:xfrm>
            <a:prstGeom prst="rect">
              <a:avLst/>
            </a:prstGeom>
            <a:noFill/>
            <a:ln w="12700">
              <a:noFill/>
              <a:miter lim="800000"/>
              <a:headEnd/>
              <a:tailEnd/>
            </a:ln>
          </p:spPr>
          <p:txBody>
            <a:bodyPr wrap="square">
              <a:spAutoFit/>
            </a:bodyPr>
            <a:lstStyle/>
            <a:p>
              <a:pPr>
                <a:buSzPct val="100000"/>
              </a:pPr>
              <a:r>
                <a:rPr lang="en-US" sz="700" b="1" smtClean="0">
                  <a:latin typeface="Arial" charset="0"/>
                </a:rPr>
                <a:t>Auger-like</a:t>
              </a:r>
              <a:endParaRPr lang="en-US" sz="700" b="1">
                <a:latin typeface="Arial" charset="0"/>
              </a:endParaRPr>
            </a:p>
          </p:txBody>
        </p:sp>
        <p:sp>
          <p:nvSpPr>
            <p:cNvPr id="79" name="Text Box 12"/>
            <p:cNvSpPr txBox="1">
              <a:spLocks noChangeArrowheads="1"/>
            </p:cNvSpPr>
            <p:nvPr/>
          </p:nvSpPr>
          <p:spPr bwMode="auto">
            <a:xfrm>
              <a:off x="2173352" y="4645223"/>
              <a:ext cx="798448" cy="307777"/>
            </a:xfrm>
            <a:prstGeom prst="rect">
              <a:avLst/>
            </a:prstGeom>
            <a:noFill/>
            <a:ln w="12700">
              <a:noFill/>
              <a:miter lim="800000"/>
              <a:headEnd/>
              <a:tailEnd/>
            </a:ln>
          </p:spPr>
          <p:txBody>
            <a:bodyPr wrap="square">
              <a:spAutoFit/>
            </a:bodyPr>
            <a:lstStyle/>
            <a:p>
              <a:pPr>
                <a:buSzPct val="100000"/>
              </a:pPr>
              <a:r>
                <a:rPr lang="en-US" sz="700" b="1" smtClean="0">
                  <a:solidFill>
                    <a:schemeClr val="accent1">
                      <a:lumMod val="75000"/>
                    </a:schemeClr>
                  </a:solidFill>
                  <a:latin typeface="Arial" charset="0"/>
                </a:rPr>
                <a:t>Spontaneous Emission</a:t>
              </a:r>
              <a:endParaRPr lang="en-US" sz="700" b="1">
                <a:solidFill>
                  <a:schemeClr val="accent1">
                    <a:lumMod val="75000"/>
                  </a:schemeClr>
                </a:solidFill>
                <a:latin typeface="Arial" charset="0"/>
              </a:endParaRPr>
            </a:p>
          </p:txBody>
        </p:sp>
      </p:grpSp>
      <p:graphicFrame>
        <p:nvGraphicFramePr>
          <p:cNvPr id="58" name="Object 57"/>
          <p:cNvGraphicFramePr>
            <a:graphicFrameLocks noChangeAspect="1"/>
          </p:cNvGraphicFramePr>
          <p:nvPr/>
        </p:nvGraphicFramePr>
        <p:xfrm>
          <a:off x="1035050" y="4357688"/>
          <a:ext cx="1582738" cy="395287"/>
        </p:xfrm>
        <a:graphic>
          <a:graphicData uri="http://schemas.openxmlformats.org/presentationml/2006/ole">
            <p:oleObj spid="_x0000_s933890" name="Equation" r:id="rId7" imgW="1574640" imgH="393480" progId="Equation.3">
              <p:embed/>
            </p:oleObj>
          </a:graphicData>
        </a:graphic>
      </p:graphicFrame>
      <p:sp>
        <p:nvSpPr>
          <p:cNvPr id="59" name="Text Box 12"/>
          <p:cNvSpPr txBox="1">
            <a:spLocks noChangeArrowheads="1"/>
          </p:cNvSpPr>
          <p:nvPr/>
        </p:nvSpPr>
        <p:spPr bwMode="auto">
          <a:xfrm>
            <a:off x="664464" y="4954419"/>
            <a:ext cx="1316736" cy="230832"/>
          </a:xfrm>
          <a:prstGeom prst="rect">
            <a:avLst/>
          </a:prstGeom>
          <a:noFill/>
          <a:ln w="12700">
            <a:noFill/>
            <a:miter lim="800000"/>
            <a:headEnd/>
            <a:tailEnd/>
          </a:ln>
        </p:spPr>
        <p:txBody>
          <a:bodyPr wrap="square">
            <a:spAutoFit/>
          </a:bodyPr>
          <a:lstStyle/>
          <a:p>
            <a:pPr algn="r">
              <a:buSzPct val="100000"/>
            </a:pPr>
            <a:r>
              <a:rPr lang="en-US" sz="900" b="1" smtClean="0">
                <a:latin typeface="Arial" charset="0"/>
              </a:rPr>
              <a:t>Shockley-Read-Hall</a:t>
            </a:r>
            <a:endParaRPr lang="en-US" sz="900" b="1">
              <a:latin typeface="Arial" charset="0"/>
            </a:endParaRPr>
          </a:p>
        </p:txBody>
      </p:sp>
      <p:sp>
        <p:nvSpPr>
          <p:cNvPr id="60" name="Text Box 12"/>
          <p:cNvSpPr txBox="1">
            <a:spLocks noChangeArrowheads="1"/>
          </p:cNvSpPr>
          <p:nvPr/>
        </p:nvSpPr>
        <p:spPr bwMode="auto">
          <a:xfrm>
            <a:off x="743967" y="5112144"/>
            <a:ext cx="1542033" cy="230832"/>
          </a:xfrm>
          <a:prstGeom prst="rect">
            <a:avLst/>
          </a:prstGeom>
          <a:noFill/>
          <a:ln w="12700">
            <a:noFill/>
            <a:miter lim="800000"/>
            <a:headEnd/>
            <a:tailEnd/>
          </a:ln>
        </p:spPr>
        <p:txBody>
          <a:bodyPr wrap="square">
            <a:spAutoFit/>
          </a:bodyPr>
          <a:lstStyle/>
          <a:p>
            <a:pPr algn="r">
              <a:buSzPct val="100000"/>
            </a:pPr>
            <a:r>
              <a:rPr lang="en-US" sz="900" b="1" smtClean="0">
                <a:latin typeface="Arial" charset="0"/>
              </a:rPr>
              <a:t>Spontaneous Emission</a:t>
            </a:r>
            <a:endParaRPr lang="en-US" sz="900" b="1">
              <a:latin typeface="Arial" charset="0"/>
            </a:endParaRPr>
          </a:p>
        </p:txBody>
      </p:sp>
      <p:sp>
        <p:nvSpPr>
          <p:cNvPr id="61" name="Text Box 12"/>
          <p:cNvSpPr txBox="1">
            <a:spLocks noChangeArrowheads="1"/>
          </p:cNvSpPr>
          <p:nvPr/>
        </p:nvSpPr>
        <p:spPr bwMode="auto">
          <a:xfrm>
            <a:off x="1278849" y="5256987"/>
            <a:ext cx="1316736" cy="230832"/>
          </a:xfrm>
          <a:prstGeom prst="rect">
            <a:avLst/>
          </a:prstGeom>
          <a:noFill/>
          <a:ln w="12700">
            <a:noFill/>
            <a:miter lim="800000"/>
            <a:headEnd/>
            <a:tailEnd/>
          </a:ln>
        </p:spPr>
        <p:txBody>
          <a:bodyPr wrap="square">
            <a:spAutoFit/>
          </a:bodyPr>
          <a:lstStyle/>
          <a:p>
            <a:pPr algn="r">
              <a:buSzPct val="100000"/>
            </a:pPr>
            <a:r>
              <a:rPr lang="en-US" sz="900" b="1" smtClean="0">
                <a:latin typeface="Arial" charset="0"/>
              </a:rPr>
              <a:t>Auger-like</a:t>
            </a:r>
            <a:endParaRPr lang="en-US" sz="900" b="1">
              <a:latin typeface="Arial" charset="0"/>
            </a:endParaRPr>
          </a:p>
        </p:txBody>
      </p:sp>
      <p:cxnSp>
        <p:nvCxnSpPr>
          <p:cNvPr id="80" name="Straight Arrow Connector 79"/>
          <p:cNvCxnSpPr/>
          <p:nvPr/>
        </p:nvCxnSpPr>
        <p:spPr bwMode="auto">
          <a:xfrm rot="5400000" flipH="1" flipV="1">
            <a:off x="1933035" y="4961245"/>
            <a:ext cx="320040" cy="158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81" name="Straight Arrow Connector 80"/>
          <p:cNvCxnSpPr/>
          <p:nvPr/>
        </p:nvCxnSpPr>
        <p:spPr bwMode="auto">
          <a:xfrm rot="5400000" flipH="1" flipV="1">
            <a:off x="2193892" y="5029825"/>
            <a:ext cx="457200" cy="158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82" name="Straight Arrow Connector 81"/>
          <p:cNvCxnSpPr/>
          <p:nvPr/>
        </p:nvCxnSpPr>
        <p:spPr bwMode="auto">
          <a:xfrm rot="5400000" flipH="1" flipV="1">
            <a:off x="1736566" y="4892665"/>
            <a:ext cx="182880" cy="158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50" name="Straight Connector 49"/>
          <p:cNvCxnSpPr/>
          <p:nvPr/>
        </p:nvCxnSpPr>
        <p:spPr bwMode="auto">
          <a:xfrm rot="16200000" flipV="1">
            <a:off x="1021204" y="3017520"/>
            <a:ext cx="1737360"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sp>
        <p:nvSpPr>
          <p:cNvPr id="53" name="Text Box 12"/>
          <p:cNvSpPr txBox="1">
            <a:spLocks noChangeArrowheads="1"/>
          </p:cNvSpPr>
          <p:nvPr/>
        </p:nvSpPr>
        <p:spPr bwMode="auto">
          <a:xfrm>
            <a:off x="1646172" y="1943415"/>
            <a:ext cx="1066800" cy="215444"/>
          </a:xfrm>
          <a:prstGeom prst="rect">
            <a:avLst/>
          </a:prstGeom>
          <a:noFill/>
          <a:ln w="12700">
            <a:noFill/>
            <a:miter lim="800000"/>
            <a:headEnd/>
            <a:tailEnd/>
          </a:ln>
        </p:spPr>
        <p:txBody>
          <a:bodyPr wrap="square">
            <a:spAutoFit/>
          </a:bodyPr>
          <a:lstStyle/>
          <a:p>
            <a:pPr>
              <a:buSzPct val="100000"/>
            </a:pPr>
            <a:r>
              <a:rPr lang="en-US" sz="800" b="1" smtClean="0">
                <a:latin typeface="Arial" charset="0"/>
              </a:rPr>
              <a:t>Target: 200 A/cm</a:t>
            </a:r>
            <a:r>
              <a:rPr lang="en-US" sz="800" b="1" baseline="30000" smtClean="0">
                <a:latin typeface="Arial" charset="0"/>
              </a:rPr>
              <a:t>2</a:t>
            </a:r>
            <a:endParaRPr lang="en-US" sz="800" b="1" baseline="30000">
              <a:latin typeface="Arial" charset="0"/>
            </a:endParaRPr>
          </a:p>
        </p:txBody>
      </p:sp>
      <p:grpSp>
        <p:nvGrpSpPr>
          <p:cNvPr id="6" name="Group 54"/>
          <p:cNvGrpSpPr/>
          <p:nvPr/>
        </p:nvGrpSpPr>
        <p:grpSpPr>
          <a:xfrm>
            <a:off x="457200" y="1372940"/>
            <a:ext cx="301686" cy="369332"/>
            <a:chOff x="353634" y="1506230"/>
            <a:chExt cx="301686" cy="369332"/>
          </a:xfrm>
        </p:grpSpPr>
        <p:sp>
          <p:nvSpPr>
            <p:cNvPr id="52" name="Oval 51"/>
            <p:cNvSpPr/>
            <p:nvPr/>
          </p:nvSpPr>
          <p:spPr bwMode="auto">
            <a:xfrm>
              <a:off x="385094" y="1582619"/>
              <a:ext cx="228600" cy="228600"/>
            </a:xfrm>
            <a:prstGeom prst="ellipse">
              <a:avLst/>
            </a:pr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smtClean="0">
                <a:ln>
                  <a:noFill/>
                </a:ln>
                <a:solidFill>
                  <a:schemeClr val="tx1"/>
                </a:solidFill>
                <a:effectLst/>
                <a:latin typeface="Times New Roman" pitchFamily="18" charset="0"/>
              </a:endParaRPr>
            </a:p>
          </p:txBody>
        </p:sp>
        <p:sp>
          <p:nvSpPr>
            <p:cNvPr id="54" name="TextBox 53"/>
            <p:cNvSpPr txBox="1"/>
            <p:nvPr/>
          </p:nvSpPr>
          <p:spPr>
            <a:xfrm>
              <a:off x="353634" y="1506230"/>
              <a:ext cx="301686" cy="369332"/>
            </a:xfrm>
            <a:prstGeom prst="rect">
              <a:avLst/>
            </a:prstGeom>
            <a:noFill/>
          </p:spPr>
          <p:txBody>
            <a:bodyPr wrap="none" rtlCol="0">
              <a:spAutoFit/>
            </a:bodyPr>
            <a:lstStyle/>
            <a:p>
              <a:r>
                <a:rPr lang="en-US" sz="1800" b="1" smtClean="0">
                  <a:latin typeface="Calibri" pitchFamily="34" charset="0"/>
                </a:rPr>
                <a:t>1</a:t>
              </a:r>
              <a:endParaRPr lang="en-US" sz="1800" b="1">
                <a:latin typeface="Calibri" pitchFamily="34" charset="0"/>
              </a:endParaRPr>
            </a:p>
          </p:txBody>
        </p:sp>
      </p:grpSp>
      <p:grpSp>
        <p:nvGrpSpPr>
          <p:cNvPr id="7" name="Group 55"/>
          <p:cNvGrpSpPr/>
          <p:nvPr/>
        </p:nvGrpSpPr>
        <p:grpSpPr>
          <a:xfrm>
            <a:off x="3124200" y="1390710"/>
            <a:ext cx="301686" cy="369332"/>
            <a:chOff x="353634" y="1506230"/>
            <a:chExt cx="301686" cy="369332"/>
          </a:xfrm>
        </p:grpSpPr>
        <p:sp>
          <p:nvSpPr>
            <p:cNvPr id="57" name="Oval 56"/>
            <p:cNvSpPr/>
            <p:nvPr/>
          </p:nvSpPr>
          <p:spPr bwMode="auto">
            <a:xfrm>
              <a:off x="385094" y="1582619"/>
              <a:ext cx="228600" cy="228600"/>
            </a:xfrm>
            <a:prstGeom prst="ellipse">
              <a:avLst/>
            </a:pr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smtClean="0">
                <a:ln>
                  <a:noFill/>
                </a:ln>
                <a:solidFill>
                  <a:schemeClr val="tx1"/>
                </a:solidFill>
                <a:effectLst/>
                <a:latin typeface="Times New Roman" pitchFamily="18" charset="0"/>
              </a:endParaRPr>
            </a:p>
          </p:txBody>
        </p:sp>
        <p:sp>
          <p:nvSpPr>
            <p:cNvPr id="83" name="TextBox 82"/>
            <p:cNvSpPr txBox="1"/>
            <p:nvPr/>
          </p:nvSpPr>
          <p:spPr>
            <a:xfrm>
              <a:off x="353634" y="1506230"/>
              <a:ext cx="301686" cy="369332"/>
            </a:xfrm>
            <a:prstGeom prst="rect">
              <a:avLst/>
            </a:prstGeom>
            <a:noFill/>
          </p:spPr>
          <p:txBody>
            <a:bodyPr wrap="none" rtlCol="0">
              <a:spAutoFit/>
            </a:bodyPr>
            <a:lstStyle/>
            <a:p>
              <a:r>
                <a:rPr lang="en-US" sz="1800" b="1" smtClean="0">
                  <a:latin typeface="Calibri" pitchFamily="34" charset="0"/>
                </a:rPr>
                <a:t>2</a:t>
              </a:r>
              <a:endParaRPr lang="en-US" sz="1800" b="1">
                <a:latin typeface="Calibri" pitchFamily="34" charset="0"/>
              </a:endParaRPr>
            </a:p>
          </p:txBody>
        </p:sp>
      </p:grpSp>
      <p:grpSp>
        <p:nvGrpSpPr>
          <p:cNvPr id="11" name="Group 84"/>
          <p:cNvGrpSpPr/>
          <p:nvPr/>
        </p:nvGrpSpPr>
        <p:grpSpPr>
          <a:xfrm>
            <a:off x="6327714" y="1390710"/>
            <a:ext cx="301686" cy="369332"/>
            <a:chOff x="353634" y="1506230"/>
            <a:chExt cx="301686" cy="369332"/>
          </a:xfrm>
        </p:grpSpPr>
        <p:sp>
          <p:nvSpPr>
            <p:cNvPr id="86" name="Oval 85"/>
            <p:cNvSpPr/>
            <p:nvPr/>
          </p:nvSpPr>
          <p:spPr bwMode="auto">
            <a:xfrm>
              <a:off x="385094" y="1582619"/>
              <a:ext cx="228600" cy="228600"/>
            </a:xfrm>
            <a:prstGeom prst="ellipse">
              <a:avLst/>
            </a:pr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smtClean="0">
                <a:ln>
                  <a:noFill/>
                </a:ln>
                <a:solidFill>
                  <a:schemeClr val="tx1"/>
                </a:solidFill>
                <a:effectLst/>
                <a:latin typeface="Times New Roman" pitchFamily="18" charset="0"/>
              </a:endParaRPr>
            </a:p>
          </p:txBody>
        </p:sp>
        <p:sp>
          <p:nvSpPr>
            <p:cNvPr id="87" name="TextBox 86"/>
            <p:cNvSpPr txBox="1"/>
            <p:nvPr/>
          </p:nvSpPr>
          <p:spPr>
            <a:xfrm>
              <a:off x="353634" y="1506230"/>
              <a:ext cx="301686" cy="369332"/>
            </a:xfrm>
            <a:prstGeom prst="rect">
              <a:avLst/>
            </a:prstGeom>
            <a:noFill/>
          </p:spPr>
          <p:txBody>
            <a:bodyPr wrap="none" rtlCol="0">
              <a:spAutoFit/>
            </a:bodyPr>
            <a:lstStyle/>
            <a:p>
              <a:r>
                <a:rPr lang="en-US" sz="1800" b="1" smtClean="0">
                  <a:latin typeface="Calibri" pitchFamily="34" charset="0"/>
                </a:rPr>
                <a:t>3</a:t>
              </a:r>
              <a:endParaRPr lang="en-US" sz="1800" b="1">
                <a:latin typeface="Calibri" pitchFamily="34" charset="0"/>
              </a:endParaRPr>
            </a:p>
          </p:txBody>
        </p:sp>
      </p:grpSp>
      <p:pic>
        <p:nvPicPr>
          <p:cNvPr id="805895" name="Picture 7"/>
          <p:cNvPicPr>
            <a:picLocks noChangeAspect="1" noChangeArrowheads="1"/>
          </p:cNvPicPr>
          <p:nvPr/>
        </p:nvPicPr>
        <p:blipFill>
          <a:blip r:embed="rId8"/>
          <a:srcRect b="-6010"/>
          <a:stretch>
            <a:fillRect/>
          </a:stretch>
        </p:blipFill>
        <p:spPr bwMode="auto">
          <a:xfrm>
            <a:off x="3352115" y="3794611"/>
            <a:ext cx="2790825" cy="1615589"/>
          </a:xfrm>
          <a:prstGeom prst="rect">
            <a:avLst/>
          </a:prstGeom>
          <a:noFill/>
          <a:ln w="9525">
            <a:noFill/>
            <a:miter lim="800000"/>
            <a:headEnd/>
            <a:tailEnd/>
          </a:ln>
          <a:effectLst/>
        </p:spPr>
      </p:pic>
      <p:sp>
        <p:nvSpPr>
          <p:cNvPr id="22" name="Text Box 12"/>
          <p:cNvSpPr txBox="1">
            <a:spLocks noChangeArrowheads="1"/>
          </p:cNvSpPr>
          <p:nvPr/>
        </p:nvSpPr>
        <p:spPr bwMode="auto">
          <a:xfrm>
            <a:off x="4267200" y="5255568"/>
            <a:ext cx="1524000" cy="230832"/>
          </a:xfrm>
          <a:prstGeom prst="rect">
            <a:avLst/>
          </a:prstGeom>
          <a:noFill/>
          <a:ln w="12700">
            <a:noFill/>
            <a:miter lim="800000"/>
            <a:headEnd/>
            <a:tailEnd/>
          </a:ln>
        </p:spPr>
        <p:txBody>
          <a:bodyPr wrap="square">
            <a:spAutoFit/>
          </a:bodyPr>
          <a:lstStyle/>
          <a:p>
            <a:pPr>
              <a:buSzPct val="100000"/>
            </a:pPr>
            <a:r>
              <a:rPr lang="en-US" sz="900" b="1" dirty="0" smtClean="0">
                <a:latin typeface="Arial" charset="0"/>
              </a:rPr>
              <a:t>Wavelength (nm)</a:t>
            </a:r>
            <a:endParaRPr lang="en-US" sz="900" b="1" dirty="0">
              <a:latin typeface="Arial" charset="0"/>
            </a:endParaRPr>
          </a:p>
        </p:txBody>
      </p:sp>
      <p:sp>
        <p:nvSpPr>
          <p:cNvPr id="23" name="Text Box 12"/>
          <p:cNvSpPr txBox="1">
            <a:spLocks noChangeArrowheads="1"/>
          </p:cNvSpPr>
          <p:nvPr/>
        </p:nvSpPr>
        <p:spPr bwMode="auto">
          <a:xfrm rot="16200000">
            <a:off x="2787133" y="3168134"/>
            <a:ext cx="1219200" cy="369332"/>
          </a:xfrm>
          <a:prstGeom prst="rect">
            <a:avLst/>
          </a:prstGeom>
          <a:noFill/>
          <a:ln w="12700">
            <a:noFill/>
            <a:miter lim="800000"/>
            <a:headEnd/>
            <a:tailEnd/>
          </a:ln>
        </p:spPr>
        <p:txBody>
          <a:bodyPr wrap="square">
            <a:spAutoFit/>
          </a:bodyPr>
          <a:lstStyle/>
          <a:p>
            <a:pPr>
              <a:buSzPct val="100000"/>
            </a:pPr>
            <a:r>
              <a:rPr lang="en-US" sz="900" b="1" smtClean="0">
                <a:latin typeface="Arial" charset="0"/>
              </a:rPr>
              <a:t>Luminous Efficacy (lm/W)</a:t>
            </a:r>
            <a:endParaRPr lang="en-US" sz="900" b="1">
              <a:latin typeface="Arial" charset="0"/>
            </a:endParaRPr>
          </a:p>
        </p:txBody>
      </p:sp>
      <p:sp>
        <p:nvSpPr>
          <p:cNvPr id="24" name="Text Box 12"/>
          <p:cNvSpPr txBox="1">
            <a:spLocks noChangeArrowheads="1"/>
          </p:cNvSpPr>
          <p:nvPr/>
        </p:nvSpPr>
        <p:spPr bwMode="auto">
          <a:xfrm rot="16200000">
            <a:off x="2661166" y="4273035"/>
            <a:ext cx="1295401" cy="369332"/>
          </a:xfrm>
          <a:prstGeom prst="rect">
            <a:avLst/>
          </a:prstGeom>
          <a:noFill/>
          <a:ln w="12700">
            <a:noFill/>
            <a:miter lim="800000"/>
            <a:headEnd/>
            <a:tailEnd/>
          </a:ln>
        </p:spPr>
        <p:txBody>
          <a:bodyPr wrap="square">
            <a:spAutoFit/>
          </a:bodyPr>
          <a:lstStyle/>
          <a:p>
            <a:pPr>
              <a:buSzPct val="100000"/>
            </a:pPr>
            <a:r>
              <a:rPr lang="en-US" sz="900" b="1" dirty="0" smtClean="0">
                <a:latin typeface="Arial" charset="0"/>
              </a:rPr>
              <a:t>Spectral power distribution (W/nm)</a:t>
            </a:r>
            <a:endParaRPr lang="en-US" sz="900" b="1" dirty="0">
              <a:latin typeface="Arial" charset="0"/>
            </a:endParaRPr>
          </a:p>
        </p:txBody>
      </p:sp>
      <p:pic>
        <p:nvPicPr>
          <p:cNvPr id="805893" name="Picture 5"/>
          <p:cNvPicPr>
            <a:picLocks noChangeAspect="1" noChangeArrowheads="1"/>
          </p:cNvPicPr>
          <p:nvPr/>
        </p:nvPicPr>
        <p:blipFill>
          <a:blip r:embed="rId9"/>
          <a:srcRect b="26904"/>
          <a:stretch>
            <a:fillRect/>
          </a:stretch>
        </p:blipFill>
        <p:spPr bwMode="auto">
          <a:xfrm>
            <a:off x="3286125" y="2514600"/>
            <a:ext cx="2886075" cy="1371600"/>
          </a:xfrm>
          <a:prstGeom prst="rect">
            <a:avLst/>
          </a:prstGeom>
          <a:noFill/>
          <a:ln w="9525">
            <a:noFill/>
            <a:miter lim="800000"/>
            <a:headEnd/>
            <a:tailEnd/>
          </a:ln>
          <a:effectLst/>
        </p:spPr>
      </p:pic>
      <p:cxnSp>
        <p:nvCxnSpPr>
          <p:cNvPr id="28" name="Straight Connector 27"/>
          <p:cNvCxnSpPr/>
          <p:nvPr/>
        </p:nvCxnSpPr>
        <p:spPr bwMode="auto">
          <a:xfrm rot="5400000" flipH="1" flipV="1">
            <a:off x="4017449" y="3871570"/>
            <a:ext cx="2285206" cy="794"/>
          </a:xfrm>
          <a:prstGeom prst="line">
            <a:avLst/>
          </a:prstGeom>
          <a:solidFill>
            <a:schemeClr val="accent1"/>
          </a:solidFill>
          <a:ln w="9525" cap="flat" cmpd="sng" algn="ctr">
            <a:solidFill>
              <a:srgbClr val="FF0000"/>
            </a:solidFill>
            <a:prstDash val="dash"/>
            <a:round/>
            <a:headEnd type="none" w="med" len="med"/>
            <a:tailEnd type="none" w="med" len="med"/>
          </a:ln>
          <a:effectLst/>
        </p:spPr>
      </p:cxnSp>
      <p:sp>
        <p:nvSpPr>
          <p:cNvPr id="31" name="Text Box 12"/>
          <p:cNvSpPr txBox="1">
            <a:spLocks noChangeArrowheads="1"/>
          </p:cNvSpPr>
          <p:nvPr/>
        </p:nvSpPr>
        <p:spPr bwMode="auto">
          <a:xfrm>
            <a:off x="5105400" y="2702190"/>
            <a:ext cx="457200" cy="215444"/>
          </a:xfrm>
          <a:prstGeom prst="rect">
            <a:avLst/>
          </a:prstGeom>
          <a:noFill/>
          <a:ln w="12700">
            <a:noFill/>
            <a:miter lim="800000"/>
            <a:headEnd/>
            <a:tailEnd/>
          </a:ln>
        </p:spPr>
        <p:txBody>
          <a:bodyPr wrap="square">
            <a:spAutoFit/>
          </a:bodyPr>
          <a:lstStyle/>
          <a:p>
            <a:pPr>
              <a:buSzPct val="100000"/>
            </a:pPr>
            <a:r>
              <a:rPr lang="en-US" sz="800" b="1" dirty="0" smtClean="0">
                <a:solidFill>
                  <a:srgbClr val="C00000"/>
                </a:solidFill>
                <a:latin typeface="Arial" charset="0"/>
              </a:rPr>
              <a:t>614</a:t>
            </a:r>
            <a:endParaRPr lang="en-US" sz="800" b="1" dirty="0">
              <a:solidFill>
                <a:srgbClr val="C00000"/>
              </a:solidFill>
              <a:latin typeface="Arial" charset="0"/>
            </a:endParaRPr>
          </a:p>
        </p:txBody>
      </p:sp>
      <p:sp>
        <p:nvSpPr>
          <p:cNvPr id="32" name="Text Box 12"/>
          <p:cNvSpPr txBox="1">
            <a:spLocks noChangeArrowheads="1"/>
          </p:cNvSpPr>
          <p:nvPr/>
        </p:nvSpPr>
        <p:spPr bwMode="auto">
          <a:xfrm>
            <a:off x="5273040" y="3319046"/>
            <a:ext cx="822960" cy="338554"/>
          </a:xfrm>
          <a:prstGeom prst="rect">
            <a:avLst/>
          </a:prstGeom>
          <a:noFill/>
          <a:ln w="12700">
            <a:noFill/>
            <a:miter lim="800000"/>
            <a:headEnd/>
            <a:tailEnd/>
          </a:ln>
        </p:spPr>
        <p:txBody>
          <a:bodyPr wrap="square">
            <a:spAutoFit/>
          </a:bodyPr>
          <a:lstStyle/>
          <a:p>
            <a:pPr>
              <a:buSzPct val="100000"/>
            </a:pPr>
            <a:r>
              <a:rPr lang="en-US" sz="800" b="1" dirty="0" smtClean="0">
                <a:solidFill>
                  <a:schemeClr val="bg1"/>
                </a:solidFill>
                <a:latin typeface="Arial" charset="0"/>
              </a:rPr>
              <a:t>Human eye response</a:t>
            </a:r>
            <a:endParaRPr lang="en-US" sz="800" b="1" dirty="0">
              <a:solidFill>
                <a:schemeClr val="bg1"/>
              </a:solidFill>
              <a:latin typeface="Arial" charset="0"/>
            </a:endParaRPr>
          </a:p>
        </p:txBody>
      </p:sp>
      <p:sp>
        <p:nvSpPr>
          <p:cNvPr id="33" name="Text Box 12"/>
          <p:cNvSpPr txBox="1">
            <a:spLocks noChangeArrowheads="1"/>
          </p:cNvSpPr>
          <p:nvPr/>
        </p:nvSpPr>
        <p:spPr bwMode="auto">
          <a:xfrm>
            <a:off x="5257800" y="3886200"/>
            <a:ext cx="822960" cy="338554"/>
          </a:xfrm>
          <a:prstGeom prst="rect">
            <a:avLst/>
          </a:prstGeom>
          <a:noFill/>
          <a:ln w="12700">
            <a:noFill/>
            <a:miter lim="800000"/>
            <a:headEnd/>
            <a:tailEnd/>
          </a:ln>
        </p:spPr>
        <p:txBody>
          <a:bodyPr wrap="square">
            <a:spAutoFit/>
          </a:bodyPr>
          <a:lstStyle/>
          <a:p>
            <a:pPr>
              <a:buSzPct val="100000"/>
            </a:pPr>
            <a:r>
              <a:rPr lang="en-US" sz="800" b="1" dirty="0" smtClean="0">
                <a:latin typeface="Arial" charset="0"/>
              </a:rPr>
              <a:t>State-of-art LED</a:t>
            </a:r>
            <a:endParaRPr lang="en-US" sz="800" b="1" dirty="0">
              <a:latin typeface="Arial" charset="0"/>
            </a:endParaRPr>
          </a:p>
        </p:txBody>
      </p:sp>
      <p:cxnSp>
        <p:nvCxnSpPr>
          <p:cNvPr id="100" name="Straight Connector 99"/>
          <p:cNvCxnSpPr/>
          <p:nvPr/>
        </p:nvCxnSpPr>
        <p:spPr bwMode="auto">
          <a:xfrm rot="5400000" flipH="1" flipV="1">
            <a:off x="3037777" y="3853149"/>
            <a:ext cx="2285206" cy="794"/>
          </a:xfrm>
          <a:prstGeom prst="line">
            <a:avLst/>
          </a:prstGeom>
          <a:solidFill>
            <a:schemeClr val="accent1"/>
          </a:solidFill>
          <a:ln w="9525" cap="flat" cmpd="sng" algn="ctr">
            <a:solidFill>
              <a:srgbClr val="0000FF"/>
            </a:solidFill>
            <a:prstDash val="dash"/>
            <a:round/>
            <a:headEnd type="none" w="med" len="med"/>
            <a:tailEnd type="none" w="med" len="med"/>
          </a:ln>
          <a:effectLst/>
        </p:spPr>
      </p:cxnSp>
      <p:cxnSp>
        <p:nvCxnSpPr>
          <p:cNvPr id="101" name="Straight Connector 100"/>
          <p:cNvCxnSpPr/>
          <p:nvPr/>
        </p:nvCxnSpPr>
        <p:spPr bwMode="auto">
          <a:xfrm rot="5400000" flipH="1" flipV="1">
            <a:off x="3517011" y="3885406"/>
            <a:ext cx="2285206" cy="794"/>
          </a:xfrm>
          <a:prstGeom prst="line">
            <a:avLst/>
          </a:prstGeom>
          <a:solidFill>
            <a:schemeClr val="accent1"/>
          </a:solidFill>
          <a:ln w="9525" cap="flat" cmpd="sng" algn="ctr">
            <a:solidFill>
              <a:srgbClr val="009900"/>
            </a:solidFill>
            <a:prstDash val="dash"/>
            <a:round/>
            <a:headEnd type="none" w="med" len="med"/>
            <a:tailEnd type="none" w="med" len="med"/>
          </a:ln>
          <a:effectLst/>
        </p:spPr>
      </p:cxnSp>
      <p:cxnSp>
        <p:nvCxnSpPr>
          <p:cNvPr id="102" name="Straight Connector 101"/>
          <p:cNvCxnSpPr/>
          <p:nvPr/>
        </p:nvCxnSpPr>
        <p:spPr bwMode="auto">
          <a:xfrm rot="5400000" flipH="1" flipV="1">
            <a:off x="3756628" y="3853149"/>
            <a:ext cx="2285206" cy="794"/>
          </a:xfrm>
          <a:prstGeom prst="line">
            <a:avLst/>
          </a:prstGeom>
          <a:solidFill>
            <a:schemeClr val="accent1"/>
          </a:solidFill>
          <a:ln w="9525" cap="flat" cmpd="sng" algn="ctr">
            <a:solidFill>
              <a:srgbClr val="FFFF00"/>
            </a:solidFill>
            <a:prstDash val="dash"/>
            <a:round/>
            <a:headEnd type="none" w="med" len="med"/>
            <a:tailEnd type="none" w="med" len="med"/>
          </a:ln>
          <a:effectLst/>
        </p:spPr>
      </p:cxnSp>
      <p:sp>
        <p:nvSpPr>
          <p:cNvPr id="104" name="Text Box 12"/>
          <p:cNvSpPr txBox="1">
            <a:spLocks noChangeArrowheads="1"/>
          </p:cNvSpPr>
          <p:nvPr/>
        </p:nvSpPr>
        <p:spPr bwMode="auto">
          <a:xfrm>
            <a:off x="3875183" y="2700051"/>
            <a:ext cx="457200" cy="215444"/>
          </a:xfrm>
          <a:prstGeom prst="rect">
            <a:avLst/>
          </a:prstGeom>
          <a:noFill/>
          <a:ln w="12700">
            <a:noFill/>
            <a:miter lim="800000"/>
            <a:headEnd/>
            <a:tailEnd/>
          </a:ln>
        </p:spPr>
        <p:txBody>
          <a:bodyPr wrap="square">
            <a:spAutoFit/>
          </a:bodyPr>
          <a:lstStyle/>
          <a:p>
            <a:pPr>
              <a:buSzPct val="100000"/>
            </a:pPr>
            <a:r>
              <a:rPr lang="en-US" sz="800" b="1" dirty="0" smtClean="0">
                <a:solidFill>
                  <a:srgbClr val="0000FF"/>
                </a:solidFill>
                <a:latin typeface="Arial" charset="0"/>
              </a:rPr>
              <a:t>456</a:t>
            </a:r>
            <a:endParaRPr lang="en-US" sz="800" b="1" dirty="0">
              <a:solidFill>
                <a:srgbClr val="0000FF"/>
              </a:solidFill>
              <a:latin typeface="Arial" charset="0"/>
            </a:endParaRPr>
          </a:p>
        </p:txBody>
      </p:sp>
      <p:cxnSp>
        <p:nvCxnSpPr>
          <p:cNvPr id="84" name="Straight Connector 83"/>
          <p:cNvCxnSpPr/>
          <p:nvPr/>
        </p:nvCxnSpPr>
        <p:spPr bwMode="auto">
          <a:xfrm rot="5400000" flipH="1" flipV="1">
            <a:off x="7239000" y="3643764"/>
            <a:ext cx="2285206" cy="794"/>
          </a:xfrm>
          <a:prstGeom prst="line">
            <a:avLst/>
          </a:prstGeom>
          <a:solidFill>
            <a:schemeClr val="accent1"/>
          </a:solidFill>
          <a:ln w="9525" cap="flat" cmpd="sng" algn="ctr">
            <a:solidFill>
              <a:srgbClr val="FF0000"/>
            </a:solidFill>
            <a:prstDash val="dash"/>
            <a:round/>
            <a:headEnd type="none" w="med" len="med"/>
            <a:tailEnd type="none" w="med" len="med"/>
          </a:ln>
          <a:effectLst/>
        </p:spPr>
      </p:cxnSp>
      <p:cxnSp>
        <p:nvCxnSpPr>
          <p:cNvPr id="85" name="Straight Connector 84"/>
          <p:cNvCxnSpPr/>
          <p:nvPr/>
        </p:nvCxnSpPr>
        <p:spPr bwMode="auto">
          <a:xfrm rot="5400000" flipH="1" flipV="1">
            <a:off x="6259328" y="3640457"/>
            <a:ext cx="2285206" cy="794"/>
          </a:xfrm>
          <a:prstGeom prst="line">
            <a:avLst/>
          </a:prstGeom>
          <a:solidFill>
            <a:schemeClr val="accent1"/>
          </a:solidFill>
          <a:ln w="9525" cap="flat" cmpd="sng" algn="ctr">
            <a:solidFill>
              <a:srgbClr val="0000FF"/>
            </a:solidFill>
            <a:prstDash val="dash"/>
            <a:round/>
            <a:headEnd type="none" w="med" len="med"/>
            <a:tailEnd type="none" w="med" len="med"/>
          </a:ln>
          <a:effectLst/>
        </p:spPr>
      </p:cxnSp>
      <p:cxnSp>
        <p:nvCxnSpPr>
          <p:cNvPr id="88" name="Straight Connector 87"/>
          <p:cNvCxnSpPr/>
          <p:nvPr/>
        </p:nvCxnSpPr>
        <p:spPr bwMode="auto">
          <a:xfrm rot="5400000" flipH="1" flipV="1">
            <a:off x="6738562" y="3657600"/>
            <a:ext cx="2285206" cy="794"/>
          </a:xfrm>
          <a:prstGeom prst="line">
            <a:avLst/>
          </a:prstGeom>
          <a:solidFill>
            <a:schemeClr val="accent1"/>
          </a:solidFill>
          <a:ln w="9525" cap="flat" cmpd="sng" algn="ctr">
            <a:solidFill>
              <a:srgbClr val="009900"/>
            </a:solidFill>
            <a:prstDash val="dash"/>
            <a:round/>
            <a:headEnd type="none" w="med" len="med"/>
            <a:tailEnd type="none" w="med" len="med"/>
          </a:ln>
          <a:effectLst/>
        </p:spPr>
      </p:cxnSp>
      <p:cxnSp>
        <p:nvCxnSpPr>
          <p:cNvPr id="89" name="Straight Connector 88"/>
          <p:cNvCxnSpPr/>
          <p:nvPr/>
        </p:nvCxnSpPr>
        <p:spPr bwMode="auto">
          <a:xfrm rot="5400000" flipH="1" flipV="1">
            <a:off x="6978179" y="3625343"/>
            <a:ext cx="2285206" cy="794"/>
          </a:xfrm>
          <a:prstGeom prst="line">
            <a:avLst/>
          </a:prstGeom>
          <a:solidFill>
            <a:schemeClr val="accent1"/>
          </a:solidFill>
          <a:ln w="9525" cap="flat" cmpd="sng" algn="ctr">
            <a:solidFill>
              <a:srgbClr val="CC9900"/>
            </a:solidFill>
            <a:prstDash val="dash"/>
            <a:round/>
            <a:headEnd type="none" w="med" len="med"/>
            <a:tailEnd type="none" w="med" len="med"/>
          </a:ln>
          <a:effectLst/>
        </p:spPr>
      </p:cxnSp>
      <p:sp>
        <p:nvSpPr>
          <p:cNvPr id="90" name="Text Box 12"/>
          <p:cNvSpPr txBox="1">
            <a:spLocks noChangeArrowheads="1"/>
          </p:cNvSpPr>
          <p:nvPr/>
        </p:nvSpPr>
        <p:spPr bwMode="auto">
          <a:xfrm>
            <a:off x="8324374" y="2440539"/>
            <a:ext cx="457200" cy="215444"/>
          </a:xfrm>
          <a:prstGeom prst="rect">
            <a:avLst/>
          </a:prstGeom>
          <a:noFill/>
          <a:ln w="12700">
            <a:noFill/>
            <a:miter lim="800000"/>
            <a:headEnd/>
            <a:tailEnd/>
          </a:ln>
        </p:spPr>
        <p:txBody>
          <a:bodyPr wrap="square">
            <a:spAutoFit/>
          </a:bodyPr>
          <a:lstStyle/>
          <a:p>
            <a:pPr>
              <a:buSzPct val="100000"/>
            </a:pPr>
            <a:r>
              <a:rPr lang="en-US" sz="800" b="1" dirty="0" smtClean="0">
                <a:solidFill>
                  <a:srgbClr val="C00000"/>
                </a:solidFill>
                <a:latin typeface="Arial" charset="0"/>
              </a:rPr>
              <a:t>614</a:t>
            </a:r>
            <a:endParaRPr lang="en-US" sz="800" b="1" dirty="0">
              <a:solidFill>
                <a:srgbClr val="C00000"/>
              </a:solidFill>
              <a:latin typeface="Arial" charset="0"/>
            </a:endParaRPr>
          </a:p>
        </p:txBody>
      </p:sp>
      <p:sp>
        <p:nvSpPr>
          <p:cNvPr id="91" name="Text Box 12"/>
          <p:cNvSpPr txBox="1">
            <a:spLocks noChangeArrowheads="1"/>
          </p:cNvSpPr>
          <p:nvPr/>
        </p:nvSpPr>
        <p:spPr bwMode="auto">
          <a:xfrm>
            <a:off x="7116828" y="2438400"/>
            <a:ext cx="457200" cy="215444"/>
          </a:xfrm>
          <a:prstGeom prst="rect">
            <a:avLst/>
          </a:prstGeom>
          <a:noFill/>
          <a:ln w="12700">
            <a:noFill/>
            <a:miter lim="800000"/>
            <a:headEnd/>
            <a:tailEnd/>
          </a:ln>
        </p:spPr>
        <p:txBody>
          <a:bodyPr wrap="square">
            <a:spAutoFit/>
          </a:bodyPr>
          <a:lstStyle/>
          <a:p>
            <a:pPr>
              <a:buSzPct val="100000"/>
            </a:pPr>
            <a:r>
              <a:rPr lang="en-US" sz="800" b="1" dirty="0" smtClean="0">
                <a:solidFill>
                  <a:srgbClr val="0000FF"/>
                </a:solidFill>
                <a:latin typeface="Arial" charset="0"/>
              </a:rPr>
              <a:t>456</a:t>
            </a:r>
            <a:endParaRPr lang="en-US" sz="800" b="1" dirty="0">
              <a:solidFill>
                <a:srgbClr val="0000FF"/>
              </a:solidFill>
              <a:latin typeface="Arial" charset="0"/>
            </a:endParaRPr>
          </a:p>
        </p:txBody>
      </p:sp>
      <p:sp>
        <p:nvSpPr>
          <p:cNvPr id="92" name="Text Box 12"/>
          <p:cNvSpPr txBox="1">
            <a:spLocks noChangeArrowheads="1"/>
          </p:cNvSpPr>
          <p:nvPr/>
        </p:nvSpPr>
        <p:spPr bwMode="auto">
          <a:xfrm>
            <a:off x="7604886" y="2438400"/>
            <a:ext cx="457200" cy="215444"/>
          </a:xfrm>
          <a:prstGeom prst="rect">
            <a:avLst/>
          </a:prstGeom>
          <a:noFill/>
          <a:ln w="12700">
            <a:noFill/>
            <a:miter lim="800000"/>
            <a:headEnd/>
            <a:tailEnd/>
          </a:ln>
        </p:spPr>
        <p:txBody>
          <a:bodyPr wrap="square">
            <a:spAutoFit/>
          </a:bodyPr>
          <a:lstStyle/>
          <a:p>
            <a:pPr>
              <a:buSzPct val="100000"/>
            </a:pPr>
            <a:r>
              <a:rPr lang="en-US" sz="800" b="1" smtClean="0">
                <a:solidFill>
                  <a:srgbClr val="009900"/>
                </a:solidFill>
                <a:latin typeface="Arial" charset="0"/>
              </a:rPr>
              <a:t>535</a:t>
            </a:r>
            <a:endParaRPr lang="en-US" sz="800" b="1" dirty="0">
              <a:solidFill>
                <a:srgbClr val="009900"/>
              </a:solidFill>
              <a:latin typeface="Arial" charset="0"/>
            </a:endParaRPr>
          </a:p>
        </p:txBody>
      </p:sp>
      <p:sp>
        <p:nvSpPr>
          <p:cNvPr id="93" name="Text Box 12"/>
          <p:cNvSpPr txBox="1">
            <a:spLocks noChangeArrowheads="1"/>
          </p:cNvSpPr>
          <p:nvPr/>
        </p:nvSpPr>
        <p:spPr bwMode="auto">
          <a:xfrm>
            <a:off x="8069643" y="2438400"/>
            <a:ext cx="457200" cy="215444"/>
          </a:xfrm>
          <a:prstGeom prst="rect">
            <a:avLst/>
          </a:prstGeom>
          <a:noFill/>
          <a:ln w="12700">
            <a:noFill/>
            <a:miter lim="800000"/>
            <a:headEnd/>
            <a:tailEnd/>
          </a:ln>
        </p:spPr>
        <p:txBody>
          <a:bodyPr wrap="square">
            <a:spAutoFit/>
          </a:bodyPr>
          <a:lstStyle/>
          <a:p>
            <a:pPr>
              <a:buSzPct val="100000"/>
            </a:pPr>
            <a:r>
              <a:rPr lang="en-US" sz="800" b="1" smtClean="0">
                <a:solidFill>
                  <a:srgbClr val="CC9900"/>
                </a:solidFill>
                <a:latin typeface="Arial" charset="0"/>
              </a:rPr>
              <a:t>573</a:t>
            </a:r>
            <a:endParaRPr lang="en-US" sz="800" b="1" dirty="0">
              <a:solidFill>
                <a:srgbClr val="CC9900"/>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Picture 1"/>
          <p:cNvPicPr>
            <a:picLocks noChangeAspect="1" noChangeArrowheads="1"/>
          </p:cNvPicPr>
          <p:nvPr/>
        </p:nvPicPr>
        <p:blipFill>
          <a:blip r:embed="rId3"/>
          <a:srcRect l="26826" t="7697" r="9445" b="23940"/>
          <a:stretch>
            <a:fillRect/>
          </a:stretch>
        </p:blipFill>
        <p:spPr bwMode="auto">
          <a:xfrm>
            <a:off x="921327" y="2161308"/>
            <a:ext cx="3352800" cy="3200400"/>
          </a:xfrm>
          <a:prstGeom prst="rect">
            <a:avLst/>
          </a:prstGeom>
          <a:noFill/>
          <a:ln w="9525">
            <a:noFill/>
            <a:miter lim="800000"/>
            <a:headEnd/>
            <a:tailEnd/>
          </a:ln>
          <a:effectLst/>
        </p:spPr>
      </p:pic>
      <p:sp>
        <p:nvSpPr>
          <p:cNvPr id="58" name="Text Box 21"/>
          <p:cNvSpPr txBox="1">
            <a:spLocks noChangeArrowheads="1"/>
          </p:cNvSpPr>
          <p:nvPr/>
        </p:nvSpPr>
        <p:spPr bwMode="auto">
          <a:xfrm>
            <a:off x="852488" y="5334000"/>
            <a:ext cx="3509963" cy="274638"/>
          </a:xfrm>
          <a:prstGeom prst="rect">
            <a:avLst/>
          </a:prstGeom>
          <a:noFill/>
          <a:ln w="9525">
            <a:noFill/>
            <a:miter lim="800000"/>
            <a:headEnd/>
            <a:tailEnd/>
          </a:ln>
        </p:spPr>
        <p:txBody>
          <a:bodyPr wrap="none">
            <a:spAutoFit/>
          </a:bodyPr>
          <a:lstStyle/>
          <a:p>
            <a:pPr algn="l" eaLnBrk="1" hangingPunct="1"/>
            <a:r>
              <a:rPr lang="en-US" sz="1200" b="1">
                <a:latin typeface="Arial" charset="0"/>
              </a:rPr>
              <a:t>0.01          0.1                1                 10           100</a:t>
            </a:r>
          </a:p>
        </p:txBody>
      </p:sp>
      <p:sp>
        <p:nvSpPr>
          <p:cNvPr id="59" name="Text Box 22"/>
          <p:cNvSpPr txBox="1">
            <a:spLocks noChangeArrowheads="1"/>
          </p:cNvSpPr>
          <p:nvPr/>
        </p:nvSpPr>
        <p:spPr bwMode="auto">
          <a:xfrm>
            <a:off x="1479657" y="5562600"/>
            <a:ext cx="2254143" cy="307777"/>
          </a:xfrm>
          <a:prstGeom prst="rect">
            <a:avLst/>
          </a:prstGeom>
          <a:noFill/>
          <a:ln w="9525">
            <a:noFill/>
            <a:miter lim="800000"/>
            <a:headEnd/>
            <a:tailEnd/>
          </a:ln>
        </p:spPr>
        <p:txBody>
          <a:bodyPr wrap="none">
            <a:spAutoFit/>
          </a:bodyPr>
          <a:lstStyle/>
          <a:p>
            <a:pPr eaLnBrk="1" hangingPunct="1"/>
            <a:r>
              <a:rPr lang="en-US" sz="1400" b="1" i="1" dirty="0">
                <a:latin typeface="Arial" charset="0"/>
              </a:rPr>
              <a:t>CoL</a:t>
            </a:r>
            <a:r>
              <a:rPr lang="en-US" sz="1400" b="1" baseline="-25000" dirty="0">
                <a:latin typeface="Arial" charset="0"/>
              </a:rPr>
              <a:t>ope</a:t>
            </a:r>
            <a:r>
              <a:rPr lang="en-US" sz="1400" b="1" dirty="0">
                <a:latin typeface="Arial" charset="0"/>
              </a:rPr>
              <a:t> </a:t>
            </a:r>
            <a:r>
              <a:rPr lang="en-US" sz="1400" b="1" dirty="0" smtClean="0">
                <a:latin typeface="Arial" charset="0"/>
              </a:rPr>
              <a:t>= </a:t>
            </a:r>
            <a:r>
              <a:rPr lang="en-US" sz="1400" b="1" i="1" dirty="0" smtClean="0">
                <a:latin typeface="Arial" charset="0"/>
              </a:rPr>
              <a:t>CoE/</a:t>
            </a:r>
            <a:r>
              <a:rPr lang="el-GR" sz="1400" b="1" i="1" dirty="0" smtClean="0">
                <a:latin typeface="Arial" charset="0"/>
              </a:rPr>
              <a:t>η </a:t>
            </a:r>
            <a:r>
              <a:rPr lang="en-US" sz="1400" b="1" dirty="0" smtClean="0">
                <a:latin typeface="Arial" charset="0"/>
              </a:rPr>
              <a:t>($/</a:t>
            </a:r>
            <a:r>
              <a:rPr lang="en-US" sz="1400" b="1" dirty="0">
                <a:latin typeface="Arial" charset="0"/>
              </a:rPr>
              <a:t>Mlmh)</a:t>
            </a:r>
          </a:p>
        </p:txBody>
      </p:sp>
      <p:sp>
        <p:nvSpPr>
          <p:cNvPr id="60" name="Text Box 24"/>
          <p:cNvSpPr txBox="1">
            <a:spLocks noChangeArrowheads="1"/>
          </p:cNvSpPr>
          <p:nvPr/>
        </p:nvSpPr>
        <p:spPr bwMode="auto">
          <a:xfrm rot="16200000">
            <a:off x="-771141" y="3666430"/>
            <a:ext cx="2455096" cy="307777"/>
          </a:xfrm>
          <a:prstGeom prst="rect">
            <a:avLst/>
          </a:prstGeom>
          <a:noFill/>
          <a:ln w="9525">
            <a:noFill/>
            <a:miter lim="800000"/>
            <a:headEnd/>
            <a:tailEnd/>
          </a:ln>
        </p:spPr>
        <p:txBody>
          <a:bodyPr wrap="none">
            <a:spAutoFit/>
          </a:bodyPr>
          <a:lstStyle/>
          <a:p>
            <a:pPr eaLnBrk="1" hangingPunct="1"/>
            <a:r>
              <a:rPr lang="en-US" sz="1400" b="1" i="1" dirty="0">
                <a:latin typeface="Arial" charset="0"/>
              </a:rPr>
              <a:t>CoL</a:t>
            </a:r>
            <a:r>
              <a:rPr lang="en-US" sz="1400" b="1" baseline="-25000" dirty="0">
                <a:latin typeface="Arial" charset="0"/>
              </a:rPr>
              <a:t>cap</a:t>
            </a:r>
            <a:r>
              <a:rPr lang="en-US" sz="1400" b="1" dirty="0">
                <a:latin typeface="Arial" charset="0"/>
              </a:rPr>
              <a:t> </a:t>
            </a:r>
            <a:r>
              <a:rPr lang="en-US" sz="1400" b="1" dirty="0" smtClean="0">
                <a:latin typeface="Arial" charset="0"/>
              </a:rPr>
              <a:t>= </a:t>
            </a:r>
            <a:r>
              <a:rPr lang="en-US" sz="1400" b="1" i="1" dirty="0" smtClean="0">
                <a:latin typeface="Arial" charset="0"/>
              </a:rPr>
              <a:t>$</a:t>
            </a:r>
            <a:r>
              <a:rPr lang="en-US" sz="1400" b="1" i="1" baseline="-25000" dirty="0" smtClean="0">
                <a:latin typeface="Arial" charset="0"/>
              </a:rPr>
              <a:t>Win</a:t>
            </a:r>
            <a:r>
              <a:rPr lang="en-US" sz="1400" b="1" i="1" dirty="0" smtClean="0">
                <a:latin typeface="Arial" charset="0"/>
              </a:rPr>
              <a:t>/[</a:t>
            </a:r>
            <a:r>
              <a:rPr lang="el-GR" sz="1400" b="1" i="1" dirty="0" smtClean="0">
                <a:latin typeface="Arial" charset="0"/>
              </a:rPr>
              <a:t>η∙τ]</a:t>
            </a:r>
            <a:r>
              <a:rPr lang="el-GR" sz="1400" b="1" dirty="0" smtClean="0">
                <a:latin typeface="Arial" charset="0"/>
              </a:rPr>
              <a:t> </a:t>
            </a:r>
            <a:r>
              <a:rPr lang="en-US" sz="1400" b="1" dirty="0" smtClean="0">
                <a:latin typeface="Arial" charset="0"/>
              </a:rPr>
              <a:t>($/</a:t>
            </a:r>
            <a:r>
              <a:rPr lang="en-US" sz="1400" b="1" dirty="0">
                <a:latin typeface="Arial" charset="0"/>
              </a:rPr>
              <a:t>Mlmh)</a:t>
            </a:r>
          </a:p>
        </p:txBody>
      </p:sp>
      <p:sp>
        <p:nvSpPr>
          <p:cNvPr id="61" name="Text Box 25"/>
          <p:cNvSpPr txBox="1">
            <a:spLocks noChangeArrowheads="1"/>
          </p:cNvSpPr>
          <p:nvPr/>
        </p:nvSpPr>
        <p:spPr bwMode="auto">
          <a:xfrm>
            <a:off x="458788" y="2099794"/>
            <a:ext cx="436563" cy="274638"/>
          </a:xfrm>
          <a:prstGeom prst="rect">
            <a:avLst/>
          </a:prstGeom>
          <a:noFill/>
          <a:ln w="9525">
            <a:noFill/>
            <a:miter lim="800000"/>
            <a:headEnd/>
            <a:tailEnd/>
          </a:ln>
        </p:spPr>
        <p:txBody>
          <a:bodyPr wrap="none">
            <a:spAutoFit/>
          </a:bodyPr>
          <a:lstStyle/>
          <a:p>
            <a:pPr eaLnBrk="1" hangingPunct="1"/>
            <a:r>
              <a:rPr lang="en-US" sz="1200" b="1">
                <a:latin typeface="Arial" charset="0"/>
              </a:rPr>
              <a:t>100</a:t>
            </a:r>
          </a:p>
        </p:txBody>
      </p:sp>
      <p:sp>
        <p:nvSpPr>
          <p:cNvPr id="62" name="Text Box 26"/>
          <p:cNvSpPr txBox="1">
            <a:spLocks noChangeArrowheads="1"/>
          </p:cNvSpPr>
          <p:nvPr/>
        </p:nvSpPr>
        <p:spPr bwMode="auto">
          <a:xfrm>
            <a:off x="533400" y="2831632"/>
            <a:ext cx="352425" cy="274638"/>
          </a:xfrm>
          <a:prstGeom prst="rect">
            <a:avLst/>
          </a:prstGeom>
          <a:noFill/>
          <a:ln w="9525">
            <a:noFill/>
            <a:miter lim="800000"/>
            <a:headEnd/>
            <a:tailEnd/>
          </a:ln>
        </p:spPr>
        <p:txBody>
          <a:bodyPr wrap="none">
            <a:spAutoFit/>
          </a:bodyPr>
          <a:lstStyle/>
          <a:p>
            <a:pPr eaLnBrk="1" hangingPunct="1"/>
            <a:r>
              <a:rPr lang="en-US" sz="1200" b="1">
                <a:latin typeface="Arial" charset="0"/>
              </a:rPr>
              <a:t>10</a:t>
            </a:r>
          </a:p>
        </p:txBody>
      </p:sp>
      <p:sp>
        <p:nvSpPr>
          <p:cNvPr id="63" name="Text Box 27"/>
          <p:cNvSpPr txBox="1">
            <a:spLocks noChangeArrowheads="1"/>
          </p:cNvSpPr>
          <p:nvPr/>
        </p:nvSpPr>
        <p:spPr bwMode="auto">
          <a:xfrm>
            <a:off x="609600" y="3581400"/>
            <a:ext cx="268288" cy="274638"/>
          </a:xfrm>
          <a:prstGeom prst="rect">
            <a:avLst/>
          </a:prstGeom>
          <a:noFill/>
          <a:ln w="9525">
            <a:noFill/>
            <a:miter lim="800000"/>
            <a:headEnd/>
            <a:tailEnd/>
          </a:ln>
        </p:spPr>
        <p:txBody>
          <a:bodyPr wrap="none">
            <a:spAutoFit/>
          </a:bodyPr>
          <a:lstStyle/>
          <a:p>
            <a:pPr eaLnBrk="1" hangingPunct="1"/>
            <a:r>
              <a:rPr lang="en-US" sz="1200" b="1">
                <a:latin typeface="Arial" charset="0"/>
              </a:rPr>
              <a:t>1</a:t>
            </a:r>
          </a:p>
        </p:txBody>
      </p:sp>
      <p:sp>
        <p:nvSpPr>
          <p:cNvPr id="64" name="Text Box 28"/>
          <p:cNvSpPr txBox="1">
            <a:spLocks noChangeArrowheads="1"/>
          </p:cNvSpPr>
          <p:nvPr/>
        </p:nvSpPr>
        <p:spPr bwMode="auto">
          <a:xfrm>
            <a:off x="595313" y="4389438"/>
            <a:ext cx="395288" cy="274638"/>
          </a:xfrm>
          <a:prstGeom prst="rect">
            <a:avLst/>
          </a:prstGeom>
          <a:noFill/>
          <a:ln w="9525">
            <a:noFill/>
            <a:miter lim="800000"/>
            <a:headEnd/>
            <a:tailEnd/>
          </a:ln>
        </p:spPr>
        <p:txBody>
          <a:bodyPr wrap="none">
            <a:spAutoFit/>
          </a:bodyPr>
          <a:lstStyle/>
          <a:p>
            <a:pPr eaLnBrk="1" hangingPunct="1"/>
            <a:r>
              <a:rPr lang="en-US" sz="1200" b="1">
                <a:latin typeface="Arial" charset="0"/>
              </a:rPr>
              <a:t>0.1</a:t>
            </a:r>
          </a:p>
        </p:txBody>
      </p:sp>
      <p:sp>
        <p:nvSpPr>
          <p:cNvPr id="65" name="Text Box 29"/>
          <p:cNvSpPr txBox="1">
            <a:spLocks noChangeArrowheads="1"/>
          </p:cNvSpPr>
          <p:nvPr/>
        </p:nvSpPr>
        <p:spPr bwMode="auto">
          <a:xfrm>
            <a:off x="511175" y="5135563"/>
            <a:ext cx="479425" cy="274638"/>
          </a:xfrm>
          <a:prstGeom prst="rect">
            <a:avLst/>
          </a:prstGeom>
          <a:noFill/>
          <a:ln w="9525">
            <a:noFill/>
            <a:miter lim="800000"/>
            <a:headEnd/>
            <a:tailEnd/>
          </a:ln>
        </p:spPr>
        <p:txBody>
          <a:bodyPr wrap="none">
            <a:spAutoFit/>
          </a:bodyPr>
          <a:lstStyle/>
          <a:p>
            <a:pPr eaLnBrk="1" hangingPunct="1"/>
            <a:r>
              <a:rPr lang="en-US" sz="1200" b="1">
                <a:latin typeface="Arial" charset="0"/>
              </a:rPr>
              <a:t>0.01</a:t>
            </a:r>
          </a:p>
        </p:txBody>
      </p:sp>
      <p:sp>
        <p:nvSpPr>
          <p:cNvPr id="66" name="Text Box 31"/>
          <p:cNvSpPr txBox="1">
            <a:spLocks noChangeArrowheads="1"/>
          </p:cNvSpPr>
          <p:nvPr/>
        </p:nvSpPr>
        <p:spPr bwMode="auto">
          <a:xfrm>
            <a:off x="1058862" y="2934820"/>
            <a:ext cx="846138"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hlink"/>
                </a:solidFill>
                <a:latin typeface="Arial" charset="0"/>
              </a:rPr>
              <a:t>Incandescent</a:t>
            </a:r>
          </a:p>
        </p:txBody>
      </p:sp>
      <p:sp>
        <p:nvSpPr>
          <p:cNvPr id="75" name="Text Box 32"/>
          <p:cNvSpPr txBox="1">
            <a:spLocks noChangeArrowheads="1"/>
          </p:cNvSpPr>
          <p:nvPr/>
        </p:nvSpPr>
        <p:spPr bwMode="auto">
          <a:xfrm>
            <a:off x="1074737" y="3468220"/>
            <a:ext cx="906463" cy="171450"/>
          </a:xfrm>
          <a:prstGeom prst="rect">
            <a:avLst/>
          </a:prstGeom>
          <a:noFill/>
          <a:ln w="9525">
            <a:noFill/>
            <a:miter lim="800000"/>
            <a:headEnd/>
            <a:tailEnd/>
          </a:ln>
        </p:spPr>
        <p:txBody>
          <a:bodyPr lIns="18288" tIns="9144" rIns="18288" bIns="9144">
            <a:spAutoFit/>
          </a:bodyPr>
          <a:lstStyle/>
          <a:p>
            <a:pPr algn="l" eaLnBrk="1" hangingPunct="1"/>
            <a:r>
              <a:rPr lang="en-US" sz="1000" b="1">
                <a:solidFill>
                  <a:srgbClr val="0000FF"/>
                </a:solidFill>
                <a:latin typeface="Arial" charset="0"/>
              </a:rPr>
              <a:t>Fluorescent</a:t>
            </a:r>
          </a:p>
        </p:txBody>
      </p:sp>
      <p:sp>
        <p:nvSpPr>
          <p:cNvPr id="76" name="Text Box 37"/>
          <p:cNvSpPr txBox="1">
            <a:spLocks noChangeArrowheads="1"/>
          </p:cNvSpPr>
          <p:nvPr/>
        </p:nvSpPr>
        <p:spPr bwMode="auto">
          <a:xfrm>
            <a:off x="2667000" y="2647045"/>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dirty="0" smtClean="0">
                <a:solidFill>
                  <a:srgbClr val="FFCC99"/>
                </a:solidFill>
                <a:latin typeface="Arial" charset="0"/>
              </a:rPr>
              <a:t>2005.8</a:t>
            </a:r>
            <a:endParaRPr lang="en-US" sz="1000" b="1" dirty="0">
              <a:solidFill>
                <a:srgbClr val="FFCC99"/>
              </a:solidFill>
              <a:latin typeface="Arial" charset="0"/>
            </a:endParaRPr>
          </a:p>
        </p:txBody>
      </p:sp>
      <p:sp>
        <p:nvSpPr>
          <p:cNvPr id="77" name="Text Box 38"/>
          <p:cNvSpPr txBox="1">
            <a:spLocks noChangeArrowheads="1"/>
          </p:cNvSpPr>
          <p:nvPr/>
        </p:nvSpPr>
        <p:spPr bwMode="auto">
          <a:xfrm>
            <a:off x="2632105" y="2920470"/>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FFCC99"/>
                </a:solidFill>
                <a:latin typeface="Arial" charset="0"/>
              </a:rPr>
              <a:t>2007.2</a:t>
            </a:r>
            <a:endParaRPr lang="en-US" sz="1000" b="1">
              <a:solidFill>
                <a:srgbClr val="FFCC99"/>
              </a:solidFill>
              <a:latin typeface="Arial" charset="0"/>
            </a:endParaRPr>
          </a:p>
        </p:txBody>
      </p:sp>
      <p:sp>
        <p:nvSpPr>
          <p:cNvPr id="78" name="Text Box 39"/>
          <p:cNvSpPr txBox="1">
            <a:spLocks noChangeArrowheads="1"/>
          </p:cNvSpPr>
          <p:nvPr/>
        </p:nvSpPr>
        <p:spPr bwMode="auto">
          <a:xfrm>
            <a:off x="2447365" y="3332845"/>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FFCC99"/>
                </a:solidFill>
                <a:latin typeface="Arial" charset="0"/>
              </a:rPr>
              <a:t>2008.5</a:t>
            </a:r>
            <a:endParaRPr lang="en-US" sz="1000" b="1">
              <a:solidFill>
                <a:srgbClr val="FFCC99"/>
              </a:solidFill>
              <a:latin typeface="Arial" charset="0"/>
            </a:endParaRPr>
          </a:p>
        </p:txBody>
      </p:sp>
      <p:sp>
        <p:nvSpPr>
          <p:cNvPr id="79" name="Text Box 40"/>
          <p:cNvSpPr txBox="1">
            <a:spLocks noChangeArrowheads="1"/>
          </p:cNvSpPr>
          <p:nvPr/>
        </p:nvSpPr>
        <p:spPr bwMode="auto">
          <a:xfrm>
            <a:off x="3657600" y="3154455"/>
            <a:ext cx="573088"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1:6 Ratio</a:t>
            </a:r>
          </a:p>
        </p:txBody>
      </p:sp>
      <p:sp>
        <p:nvSpPr>
          <p:cNvPr id="80" name="Text Box 87"/>
          <p:cNvSpPr txBox="1">
            <a:spLocks noChangeArrowheads="1"/>
          </p:cNvSpPr>
          <p:nvPr/>
        </p:nvSpPr>
        <p:spPr bwMode="auto">
          <a:xfrm>
            <a:off x="1466850" y="4522695"/>
            <a:ext cx="763588"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Phosphors</a:t>
            </a:r>
            <a:r>
              <a:rPr lang="en-US" sz="1000" b="1">
                <a:solidFill>
                  <a:schemeClr val="bg1"/>
                </a:solidFill>
                <a:latin typeface="Arial" charset="0"/>
                <a:cs typeface="Arial" charset="0"/>
              </a:rPr>
              <a:t>↑</a:t>
            </a:r>
          </a:p>
        </p:txBody>
      </p:sp>
      <p:sp>
        <p:nvSpPr>
          <p:cNvPr id="81" name="Text Box 88"/>
          <p:cNvSpPr txBox="1">
            <a:spLocks noChangeArrowheads="1"/>
          </p:cNvSpPr>
          <p:nvPr/>
        </p:nvSpPr>
        <p:spPr bwMode="auto">
          <a:xfrm>
            <a:off x="1966820" y="4336398"/>
            <a:ext cx="482600"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B LED</a:t>
            </a:r>
            <a:r>
              <a:rPr lang="en-US" sz="1000" b="1">
                <a:solidFill>
                  <a:schemeClr val="bg1"/>
                </a:solidFill>
                <a:latin typeface="Arial" charset="0"/>
                <a:cs typeface="Arial" charset="0"/>
              </a:rPr>
              <a:t>↑</a:t>
            </a:r>
          </a:p>
        </p:txBody>
      </p:sp>
      <p:sp>
        <p:nvSpPr>
          <p:cNvPr id="82" name="Text Box 89"/>
          <p:cNvSpPr txBox="1">
            <a:spLocks noChangeArrowheads="1"/>
          </p:cNvSpPr>
          <p:nvPr/>
        </p:nvSpPr>
        <p:spPr bwMode="auto">
          <a:xfrm>
            <a:off x="2180105" y="4808445"/>
            <a:ext cx="320675"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RGB</a:t>
            </a:r>
          </a:p>
        </p:txBody>
      </p:sp>
      <p:sp>
        <p:nvSpPr>
          <p:cNvPr id="83" name="Text Box 113"/>
          <p:cNvSpPr txBox="1">
            <a:spLocks noChangeArrowheads="1"/>
          </p:cNvSpPr>
          <p:nvPr/>
        </p:nvSpPr>
        <p:spPr bwMode="auto">
          <a:xfrm>
            <a:off x="1676400" y="4926013"/>
            <a:ext cx="466725"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solidFill>
                  <a:schemeClr val="bg1"/>
                </a:solidFill>
                <a:latin typeface="Arial" charset="0"/>
              </a:rPr>
              <a:t>Perfect</a:t>
            </a:r>
          </a:p>
        </p:txBody>
      </p:sp>
      <p:sp>
        <p:nvSpPr>
          <p:cNvPr id="84" name="Text Box 116"/>
          <p:cNvSpPr txBox="1">
            <a:spLocks noChangeArrowheads="1"/>
          </p:cNvSpPr>
          <p:nvPr/>
        </p:nvSpPr>
        <p:spPr bwMode="auto">
          <a:xfrm>
            <a:off x="2699340" y="2409480"/>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dirty="0" smtClean="0">
                <a:solidFill>
                  <a:srgbClr val="FFCC99"/>
                </a:solidFill>
                <a:latin typeface="Arial" charset="0"/>
              </a:rPr>
              <a:t>2004.8</a:t>
            </a:r>
            <a:endParaRPr lang="en-US" sz="1000" b="1" dirty="0">
              <a:solidFill>
                <a:srgbClr val="FFCC99"/>
              </a:solidFill>
              <a:latin typeface="Arial" charset="0"/>
            </a:endParaRPr>
          </a:p>
        </p:txBody>
      </p:sp>
      <p:sp>
        <p:nvSpPr>
          <p:cNvPr id="85" name="Text Box 124"/>
          <p:cNvSpPr txBox="1">
            <a:spLocks noChangeArrowheads="1"/>
          </p:cNvSpPr>
          <p:nvPr/>
        </p:nvSpPr>
        <p:spPr bwMode="auto">
          <a:xfrm>
            <a:off x="2667000" y="3151095"/>
            <a:ext cx="311150" cy="141288"/>
          </a:xfrm>
          <a:prstGeom prst="rect">
            <a:avLst/>
          </a:prstGeom>
          <a:noFill/>
          <a:ln w="9525">
            <a:noFill/>
            <a:miter lim="800000"/>
            <a:headEnd/>
            <a:tailEnd/>
          </a:ln>
        </p:spPr>
        <p:txBody>
          <a:bodyPr wrap="none" lIns="18288" tIns="9144" rIns="18288" bIns="9144">
            <a:spAutoFit/>
          </a:bodyPr>
          <a:lstStyle/>
          <a:p>
            <a:pPr algn="l" eaLnBrk="1" hangingPunct="1"/>
            <a:r>
              <a:rPr lang="en-US" sz="800" b="1" i="1">
                <a:latin typeface="Arial" charset="0"/>
              </a:rPr>
              <a:t>0.35A</a:t>
            </a:r>
          </a:p>
        </p:txBody>
      </p:sp>
      <p:sp>
        <p:nvSpPr>
          <p:cNvPr id="86" name="Text Box 125"/>
          <p:cNvSpPr txBox="1">
            <a:spLocks noChangeArrowheads="1"/>
          </p:cNvSpPr>
          <p:nvPr/>
        </p:nvSpPr>
        <p:spPr bwMode="auto">
          <a:xfrm>
            <a:off x="3022600" y="3321829"/>
            <a:ext cx="254000" cy="141288"/>
          </a:xfrm>
          <a:prstGeom prst="rect">
            <a:avLst/>
          </a:prstGeom>
          <a:noFill/>
          <a:ln w="9525">
            <a:noFill/>
            <a:miter lim="800000"/>
            <a:headEnd/>
            <a:tailEnd/>
          </a:ln>
        </p:spPr>
        <p:txBody>
          <a:bodyPr wrap="none" lIns="18288" tIns="9144" rIns="18288" bIns="9144">
            <a:spAutoFit/>
          </a:bodyPr>
          <a:lstStyle/>
          <a:p>
            <a:pPr algn="l" eaLnBrk="1" hangingPunct="1"/>
            <a:r>
              <a:rPr lang="en-US" sz="800" b="1" i="1">
                <a:latin typeface="Arial" charset="0"/>
              </a:rPr>
              <a:t>0.7A</a:t>
            </a:r>
          </a:p>
        </p:txBody>
      </p:sp>
      <p:sp>
        <p:nvSpPr>
          <p:cNvPr id="87" name="Text Box 126"/>
          <p:cNvSpPr txBox="1">
            <a:spLocks noChangeArrowheads="1"/>
          </p:cNvSpPr>
          <p:nvPr/>
        </p:nvSpPr>
        <p:spPr bwMode="auto">
          <a:xfrm>
            <a:off x="3091873" y="3606366"/>
            <a:ext cx="254000" cy="141288"/>
          </a:xfrm>
          <a:prstGeom prst="rect">
            <a:avLst/>
          </a:prstGeom>
          <a:noFill/>
          <a:ln w="9525">
            <a:noFill/>
            <a:miter lim="800000"/>
            <a:headEnd/>
            <a:tailEnd/>
          </a:ln>
        </p:spPr>
        <p:txBody>
          <a:bodyPr wrap="none" lIns="18288" tIns="9144" rIns="18288" bIns="9144">
            <a:spAutoFit/>
          </a:bodyPr>
          <a:lstStyle/>
          <a:p>
            <a:pPr algn="l" eaLnBrk="1" hangingPunct="1"/>
            <a:r>
              <a:rPr lang="en-US" sz="800" b="1" i="1">
                <a:latin typeface="Arial" charset="0"/>
              </a:rPr>
              <a:t>1.5A</a:t>
            </a:r>
          </a:p>
        </p:txBody>
      </p:sp>
      <p:sp>
        <p:nvSpPr>
          <p:cNvPr id="88" name="Text Box 32"/>
          <p:cNvSpPr txBox="1">
            <a:spLocks noChangeArrowheads="1"/>
          </p:cNvSpPr>
          <p:nvPr/>
        </p:nvSpPr>
        <p:spPr bwMode="auto">
          <a:xfrm>
            <a:off x="1074737" y="3696820"/>
            <a:ext cx="906463" cy="171450"/>
          </a:xfrm>
          <a:prstGeom prst="rect">
            <a:avLst/>
          </a:prstGeom>
          <a:noFill/>
          <a:ln w="9525">
            <a:noFill/>
            <a:miter lim="800000"/>
            <a:headEnd/>
            <a:tailEnd/>
          </a:ln>
        </p:spPr>
        <p:txBody>
          <a:bodyPr lIns="18288" tIns="9144" rIns="18288" bIns="9144">
            <a:spAutoFit/>
          </a:bodyPr>
          <a:lstStyle/>
          <a:p>
            <a:pPr algn="l" eaLnBrk="1" hangingPunct="1"/>
            <a:r>
              <a:rPr lang="en-US" sz="1000" b="1">
                <a:solidFill>
                  <a:srgbClr val="15FF15"/>
                </a:solidFill>
                <a:latin typeface="Arial" charset="0"/>
              </a:rPr>
              <a:t>HID</a:t>
            </a:r>
          </a:p>
        </p:txBody>
      </p:sp>
      <p:sp>
        <p:nvSpPr>
          <p:cNvPr id="89" name="Text Box 117"/>
          <p:cNvSpPr txBox="1">
            <a:spLocks noChangeArrowheads="1"/>
          </p:cNvSpPr>
          <p:nvPr/>
        </p:nvSpPr>
        <p:spPr bwMode="auto">
          <a:xfrm>
            <a:off x="2222869" y="3557598"/>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dirty="0" smtClean="0">
                <a:solidFill>
                  <a:srgbClr val="FFCC99"/>
                </a:solidFill>
                <a:latin typeface="Arial" charset="0"/>
              </a:rPr>
              <a:t>2009.7</a:t>
            </a:r>
            <a:endParaRPr lang="en-US" sz="1000" b="1" dirty="0">
              <a:solidFill>
                <a:srgbClr val="FFCC99"/>
              </a:solidFill>
              <a:latin typeface="Arial" charset="0"/>
            </a:endParaRPr>
          </a:p>
        </p:txBody>
      </p:sp>
      <p:sp>
        <p:nvSpPr>
          <p:cNvPr id="5122" name="Rectangle 7"/>
          <p:cNvSpPr>
            <a:spLocks noGrp="1" noChangeArrowheads="1"/>
          </p:cNvSpPr>
          <p:nvPr>
            <p:ph type="title"/>
          </p:nvPr>
        </p:nvSpPr>
        <p:spPr>
          <a:xfrm>
            <a:off x="762000" y="304800"/>
            <a:ext cx="8153400" cy="1219200"/>
          </a:xfrm>
        </p:spPr>
        <p:txBody>
          <a:bodyPr/>
          <a:lstStyle/>
          <a:p>
            <a:r>
              <a:rPr lang="en-US" dirty="0" smtClean="0"/>
              <a:t>What about Cost of Light?</a:t>
            </a:r>
          </a:p>
        </p:txBody>
      </p:sp>
      <p:grpSp>
        <p:nvGrpSpPr>
          <p:cNvPr id="3" name="Group 27"/>
          <p:cNvGrpSpPr/>
          <p:nvPr/>
        </p:nvGrpSpPr>
        <p:grpSpPr>
          <a:xfrm>
            <a:off x="4951513" y="2057400"/>
            <a:ext cx="3872153" cy="3765550"/>
            <a:chOff x="454919" y="2041525"/>
            <a:chExt cx="3872153" cy="3765550"/>
          </a:xfrm>
        </p:grpSpPr>
        <p:pic>
          <p:nvPicPr>
            <p:cNvPr id="25" name="Picture 2"/>
            <p:cNvPicPr>
              <a:picLocks noChangeAspect="1" noChangeArrowheads="1"/>
            </p:cNvPicPr>
            <p:nvPr/>
          </p:nvPicPr>
          <p:blipFill>
            <a:blip r:embed="rId4"/>
            <a:srcRect l="29239" t="18882" r="11246" b="25365"/>
            <a:stretch>
              <a:fillRect/>
            </a:stretch>
          </p:blipFill>
          <p:spPr bwMode="auto">
            <a:xfrm>
              <a:off x="1050472" y="2109108"/>
              <a:ext cx="3276600" cy="3276600"/>
            </a:xfrm>
            <a:prstGeom prst="rect">
              <a:avLst/>
            </a:prstGeom>
            <a:noFill/>
            <a:ln w="9525">
              <a:noFill/>
              <a:miter lim="800000"/>
              <a:headEnd/>
              <a:tailEnd/>
            </a:ln>
            <a:effectLst/>
          </p:spPr>
        </p:pic>
        <p:sp>
          <p:nvSpPr>
            <p:cNvPr id="27" name="Text Box 21"/>
            <p:cNvSpPr txBox="1">
              <a:spLocks noChangeArrowheads="1"/>
            </p:cNvSpPr>
            <p:nvPr/>
          </p:nvSpPr>
          <p:spPr bwMode="auto">
            <a:xfrm>
              <a:off x="1018308" y="5289984"/>
              <a:ext cx="3152775" cy="274638"/>
            </a:xfrm>
            <a:prstGeom prst="rect">
              <a:avLst/>
            </a:prstGeom>
            <a:noFill/>
            <a:ln w="9525">
              <a:noFill/>
              <a:miter lim="800000"/>
              <a:headEnd/>
              <a:tailEnd/>
            </a:ln>
          </p:spPr>
          <p:txBody>
            <a:bodyPr wrap="none">
              <a:spAutoFit/>
            </a:bodyPr>
            <a:lstStyle/>
            <a:p>
              <a:pPr algn="l" eaLnBrk="1" hangingPunct="1"/>
              <a:r>
                <a:rPr lang="en-US" sz="1200" b="1">
                  <a:latin typeface="Arial" charset="0"/>
                </a:rPr>
                <a:t>2000    2005      </a:t>
              </a:r>
              <a:r>
                <a:rPr lang="en-US" sz="1200" b="1" smtClean="0">
                  <a:latin typeface="Arial" charset="0"/>
                </a:rPr>
                <a:t>  </a:t>
              </a:r>
              <a:r>
                <a:rPr lang="en-US" sz="1200" b="1">
                  <a:latin typeface="Arial" charset="0"/>
                </a:rPr>
                <a:t>2010        </a:t>
              </a:r>
              <a:r>
                <a:rPr lang="en-US" sz="1200" b="1" smtClean="0">
                  <a:latin typeface="Arial" charset="0"/>
                </a:rPr>
                <a:t>2015        </a:t>
              </a:r>
              <a:r>
                <a:rPr lang="en-US" sz="1200" b="1">
                  <a:latin typeface="Arial" charset="0"/>
                </a:rPr>
                <a:t>2020</a:t>
              </a:r>
            </a:p>
          </p:txBody>
        </p:sp>
        <p:sp>
          <p:nvSpPr>
            <p:cNvPr id="30" name="Text Box 22"/>
            <p:cNvSpPr txBox="1">
              <a:spLocks noChangeArrowheads="1"/>
            </p:cNvSpPr>
            <p:nvPr/>
          </p:nvSpPr>
          <p:spPr bwMode="auto">
            <a:xfrm>
              <a:off x="2325687" y="5502275"/>
              <a:ext cx="569913" cy="304800"/>
            </a:xfrm>
            <a:prstGeom prst="rect">
              <a:avLst/>
            </a:prstGeom>
            <a:noFill/>
            <a:ln w="9525">
              <a:noFill/>
              <a:miter lim="800000"/>
              <a:headEnd/>
              <a:tailEnd/>
            </a:ln>
          </p:spPr>
          <p:txBody>
            <a:bodyPr wrap="none">
              <a:spAutoFit/>
            </a:bodyPr>
            <a:lstStyle/>
            <a:p>
              <a:pPr algn="l" eaLnBrk="1" hangingPunct="1"/>
              <a:r>
                <a:rPr lang="en-US" sz="1400" b="1">
                  <a:latin typeface="Arial" charset="0"/>
                </a:rPr>
                <a:t>Year</a:t>
              </a:r>
            </a:p>
          </p:txBody>
        </p:sp>
        <p:sp>
          <p:nvSpPr>
            <p:cNvPr id="31" name="Text Box 24"/>
            <p:cNvSpPr txBox="1">
              <a:spLocks noChangeArrowheads="1"/>
            </p:cNvSpPr>
            <p:nvPr/>
          </p:nvSpPr>
          <p:spPr bwMode="auto">
            <a:xfrm rot="16200000">
              <a:off x="-813216" y="3589812"/>
              <a:ext cx="2844048" cy="307777"/>
            </a:xfrm>
            <a:prstGeom prst="rect">
              <a:avLst/>
            </a:prstGeom>
            <a:noFill/>
            <a:ln w="9525">
              <a:noFill/>
              <a:miter lim="800000"/>
              <a:headEnd/>
              <a:tailEnd/>
            </a:ln>
          </p:spPr>
          <p:txBody>
            <a:bodyPr wrap="none">
              <a:spAutoFit/>
            </a:bodyPr>
            <a:lstStyle/>
            <a:p>
              <a:pPr algn="l" eaLnBrk="1" hangingPunct="1"/>
              <a:r>
                <a:rPr lang="en-US" sz="1400" b="1" i="1" dirty="0">
                  <a:latin typeface="Arial" charset="0"/>
                </a:rPr>
                <a:t>CoL</a:t>
              </a:r>
              <a:r>
                <a:rPr lang="en-US" sz="1400" b="1" dirty="0">
                  <a:latin typeface="Arial" charset="0"/>
                </a:rPr>
                <a:t> </a:t>
              </a:r>
              <a:r>
                <a:rPr lang="en-US" sz="1400" b="1" dirty="0" smtClean="0">
                  <a:latin typeface="Arial" charset="0"/>
                </a:rPr>
                <a:t>= </a:t>
              </a:r>
              <a:r>
                <a:rPr lang="en-US" sz="1400" b="1" i="1" dirty="0" smtClean="0">
                  <a:latin typeface="Arial" charset="0"/>
                </a:rPr>
                <a:t>CoL</a:t>
              </a:r>
              <a:r>
                <a:rPr lang="en-US" sz="1400" b="1" i="1" baseline="-25000" dirty="0" smtClean="0">
                  <a:latin typeface="Arial" charset="0"/>
                </a:rPr>
                <a:t>cap</a:t>
              </a:r>
              <a:r>
                <a:rPr lang="en-US" sz="1400" b="1" i="1" dirty="0" smtClean="0">
                  <a:latin typeface="Arial" charset="0"/>
                </a:rPr>
                <a:t> + CoL</a:t>
              </a:r>
              <a:r>
                <a:rPr lang="en-US" sz="1400" b="1" i="1" baseline="-25000" dirty="0" smtClean="0">
                  <a:latin typeface="Arial" charset="0"/>
                </a:rPr>
                <a:t>ope</a:t>
              </a:r>
              <a:r>
                <a:rPr lang="en-US" sz="1400" b="1" dirty="0" smtClean="0">
                  <a:latin typeface="Arial" charset="0"/>
                </a:rPr>
                <a:t> ($/</a:t>
              </a:r>
              <a:r>
                <a:rPr lang="en-US" sz="1400" b="1" dirty="0">
                  <a:latin typeface="Arial" charset="0"/>
                </a:rPr>
                <a:t>Mlmh)</a:t>
              </a:r>
            </a:p>
          </p:txBody>
        </p:sp>
        <p:sp>
          <p:nvSpPr>
            <p:cNvPr id="32" name="Text Box 25"/>
            <p:cNvSpPr txBox="1">
              <a:spLocks noChangeArrowheads="1"/>
            </p:cNvSpPr>
            <p:nvPr/>
          </p:nvSpPr>
          <p:spPr bwMode="auto">
            <a:xfrm>
              <a:off x="630237" y="2041525"/>
              <a:ext cx="436563" cy="274638"/>
            </a:xfrm>
            <a:prstGeom prst="rect">
              <a:avLst/>
            </a:prstGeom>
            <a:noFill/>
            <a:ln w="9525">
              <a:noFill/>
              <a:miter lim="800000"/>
              <a:headEnd/>
              <a:tailEnd/>
            </a:ln>
          </p:spPr>
          <p:txBody>
            <a:bodyPr wrap="none">
              <a:spAutoFit/>
            </a:bodyPr>
            <a:lstStyle/>
            <a:p>
              <a:pPr eaLnBrk="1" hangingPunct="1"/>
              <a:r>
                <a:rPr lang="en-US" sz="1200" b="1">
                  <a:latin typeface="Arial" charset="0"/>
                </a:rPr>
                <a:t>100</a:t>
              </a:r>
            </a:p>
          </p:txBody>
        </p:sp>
        <p:sp>
          <p:nvSpPr>
            <p:cNvPr id="33" name="Text Box 26"/>
            <p:cNvSpPr txBox="1">
              <a:spLocks noChangeArrowheads="1"/>
            </p:cNvSpPr>
            <p:nvPr/>
          </p:nvSpPr>
          <p:spPr bwMode="auto">
            <a:xfrm>
              <a:off x="685799" y="3001963"/>
              <a:ext cx="352425" cy="274638"/>
            </a:xfrm>
            <a:prstGeom prst="rect">
              <a:avLst/>
            </a:prstGeom>
            <a:noFill/>
            <a:ln w="9525">
              <a:noFill/>
              <a:miter lim="800000"/>
              <a:headEnd/>
              <a:tailEnd/>
            </a:ln>
          </p:spPr>
          <p:txBody>
            <a:bodyPr wrap="none">
              <a:spAutoFit/>
            </a:bodyPr>
            <a:lstStyle/>
            <a:p>
              <a:pPr eaLnBrk="1" hangingPunct="1"/>
              <a:r>
                <a:rPr lang="en-US" sz="1200" b="1">
                  <a:latin typeface="Arial" charset="0"/>
                </a:rPr>
                <a:t>10</a:t>
              </a:r>
            </a:p>
          </p:txBody>
        </p:sp>
        <p:sp>
          <p:nvSpPr>
            <p:cNvPr id="34" name="Text Box 27"/>
            <p:cNvSpPr txBox="1">
              <a:spLocks noChangeArrowheads="1"/>
            </p:cNvSpPr>
            <p:nvPr/>
          </p:nvSpPr>
          <p:spPr bwMode="auto">
            <a:xfrm>
              <a:off x="761999" y="4098925"/>
              <a:ext cx="268288" cy="274638"/>
            </a:xfrm>
            <a:prstGeom prst="rect">
              <a:avLst/>
            </a:prstGeom>
            <a:noFill/>
            <a:ln w="9525">
              <a:noFill/>
              <a:miter lim="800000"/>
              <a:headEnd/>
              <a:tailEnd/>
            </a:ln>
          </p:spPr>
          <p:txBody>
            <a:bodyPr wrap="none">
              <a:spAutoFit/>
            </a:bodyPr>
            <a:lstStyle/>
            <a:p>
              <a:pPr eaLnBrk="1" hangingPunct="1"/>
              <a:r>
                <a:rPr lang="en-US" sz="1200" b="1">
                  <a:latin typeface="Arial" charset="0"/>
                </a:rPr>
                <a:t>1</a:t>
              </a:r>
            </a:p>
          </p:txBody>
        </p:sp>
        <p:sp>
          <p:nvSpPr>
            <p:cNvPr id="35" name="Text Box 28"/>
            <p:cNvSpPr txBox="1">
              <a:spLocks noChangeArrowheads="1"/>
            </p:cNvSpPr>
            <p:nvPr/>
          </p:nvSpPr>
          <p:spPr bwMode="auto">
            <a:xfrm>
              <a:off x="747712" y="5081588"/>
              <a:ext cx="395288" cy="274638"/>
            </a:xfrm>
            <a:prstGeom prst="rect">
              <a:avLst/>
            </a:prstGeom>
            <a:noFill/>
            <a:ln w="9525">
              <a:noFill/>
              <a:miter lim="800000"/>
              <a:headEnd/>
              <a:tailEnd/>
            </a:ln>
          </p:spPr>
          <p:txBody>
            <a:bodyPr wrap="none">
              <a:spAutoFit/>
            </a:bodyPr>
            <a:lstStyle/>
            <a:p>
              <a:pPr eaLnBrk="1" hangingPunct="1"/>
              <a:r>
                <a:rPr lang="en-US" sz="1200" b="1">
                  <a:latin typeface="Arial" charset="0"/>
                </a:rPr>
                <a:t>0.1</a:t>
              </a:r>
            </a:p>
          </p:txBody>
        </p:sp>
        <p:sp>
          <p:nvSpPr>
            <p:cNvPr id="36" name="Text Box 31"/>
            <p:cNvSpPr txBox="1">
              <a:spLocks noChangeArrowheads="1"/>
            </p:cNvSpPr>
            <p:nvPr/>
          </p:nvSpPr>
          <p:spPr bwMode="auto">
            <a:xfrm>
              <a:off x="3368675" y="3425825"/>
              <a:ext cx="846138" cy="171450"/>
            </a:xfrm>
            <a:prstGeom prst="rect">
              <a:avLst/>
            </a:prstGeom>
            <a:noFill/>
            <a:ln w="9525">
              <a:noFill/>
              <a:miter lim="800000"/>
              <a:headEnd/>
              <a:tailEnd/>
            </a:ln>
          </p:spPr>
          <p:txBody>
            <a:bodyPr wrap="none" lIns="18288" tIns="9144" rIns="18288" bIns="9144">
              <a:spAutoFit/>
            </a:bodyPr>
            <a:lstStyle/>
            <a:p>
              <a:pPr eaLnBrk="1" hangingPunct="1"/>
              <a:r>
                <a:rPr lang="en-US" sz="1000" b="1">
                  <a:solidFill>
                    <a:srgbClr val="C00000"/>
                  </a:solidFill>
                  <a:latin typeface="Arial" charset="0"/>
                </a:rPr>
                <a:t>Incandescent</a:t>
              </a:r>
            </a:p>
          </p:txBody>
        </p:sp>
        <p:sp>
          <p:nvSpPr>
            <p:cNvPr id="37" name="Text Box 32"/>
            <p:cNvSpPr txBox="1">
              <a:spLocks noChangeArrowheads="1"/>
            </p:cNvSpPr>
            <p:nvPr/>
          </p:nvSpPr>
          <p:spPr bwMode="auto">
            <a:xfrm>
              <a:off x="3224213" y="3938444"/>
              <a:ext cx="890588" cy="171450"/>
            </a:xfrm>
            <a:prstGeom prst="rect">
              <a:avLst/>
            </a:prstGeom>
            <a:noFill/>
            <a:ln w="9525">
              <a:noFill/>
              <a:miter lim="800000"/>
              <a:headEnd/>
              <a:tailEnd/>
            </a:ln>
          </p:spPr>
          <p:txBody>
            <a:bodyPr lIns="18288" tIns="9144" rIns="18288" bIns="9144">
              <a:spAutoFit/>
            </a:bodyPr>
            <a:lstStyle/>
            <a:p>
              <a:pPr eaLnBrk="1" hangingPunct="1"/>
              <a:r>
                <a:rPr lang="en-US" sz="1000" b="1">
                  <a:solidFill>
                    <a:srgbClr val="0000FF"/>
                  </a:solidFill>
                  <a:latin typeface="Arial" charset="0"/>
                </a:rPr>
                <a:t>Fluorescent</a:t>
              </a:r>
              <a:endParaRPr lang="en-US" sz="1000" b="1">
                <a:solidFill>
                  <a:srgbClr val="66FF66"/>
                </a:solidFill>
                <a:latin typeface="Arial" charset="0"/>
              </a:endParaRPr>
            </a:p>
          </p:txBody>
        </p:sp>
        <p:sp>
          <p:nvSpPr>
            <p:cNvPr id="38" name="Text Box 113"/>
            <p:cNvSpPr txBox="1">
              <a:spLocks noChangeArrowheads="1"/>
            </p:cNvSpPr>
            <p:nvPr/>
          </p:nvSpPr>
          <p:spPr bwMode="auto">
            <a:xfrm>
              <a:off x="3240088" y="4892675"/>
              <a:ext cx="874713" cy="171450"/>
            </a:xfrm>
            <a:prstGeom prst="rect">
              <a:avLst/>
            </a:prstGeom>
            <a:noFill/>
            <a:ln w="9525">
              <a:noFill/>
              <a:miter lim="800000"/>
              <a:headEnd/>
              <a:tailEnd/>
            </a:ln>
          </p:spPr>
          <p:txBody>
            <a:bodyPr wrap="none" lIns="18288" tIns="9144" rIns="18288" bIns="9144">
              <a:spAutoFit/>
            </a:bodyPr>
            <a:lstStyle/>
            <a:p>
              <a:pPr algn="l" eaLnBrk="1" hangingPunct="1"/>
              <a:r>
                <a:rPr lang="en-US" sz="1000" b="1">
                  <a:latin typeface="Arial" charset="0"/>
                </a:rPr>
                <a:t>“Perfect” SSL</a:t>
              </a:r>
            </a:p>
          </p:txBody>
        </p:sp>
        <p:sp>
          <p:nvSpPr>
            <p:cNvPr id="39" name="Text Box 31"/>
            <p:cNvSpPr txBox="1">
              <a:spLocks noChangeArrowheads="1"/>
            </p:cNvSpPr>
            <p:nvPr/>
          </p:nvSpPr>
          <p:spPr bwMode="auto">
            <a:xfrm rot="16200000">
              <a:off x="1947023" y="2565175"/>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C00000"/>
                  </a:solidFill>
                  <a:latin typeface="Arial" charset="0"/>
                </a:rPr>
                <a:t>2008.3</a:t>
              </a:r>
              <a:endParaRPr lang="en-US" sz="1000" b="1">
                <a:solidFill>
                  <a:srgbClr val="C00000"/>
                </a:solidFill>
                <a:latin typeface="Arial" charset="0"/>
              </a:endParaRPr>
            </a:p>
          </p:txBody>
        </p:sp>
        <p:sp>
          <p:nvSpPr>
            <p:cNvPr id="40" name="Text Box 31"/>
            <p:cNvSpPr txBox="1">
              <a:spLocks noChangeArrowheads="1"/>
            </p:cNvSpPr>
            <p:nvPr/>
          </p:nvSpPr>
          <p:spPr bwMode="auto">
            <a:xfrm rot="16200000">
              <a:off x="2411707" y="2557011"/>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0000FF"/>
                  </a:solidFill>
                  <a:latin typeface="Arial" charset="0"/>
                </a:rPr>
                <a:t>2011.8</a:t>
              </a:r>
              <a:endParaRPr lang="en-US" sz="1000" b="1">
                <a:solidFill>
                  <a:srgbClr val="0000FF"/>
                </a:solidFill>
                <a:latin typeface="Arial" charset="0"/>
              </a:endParaRPr>
            </a:p>
          </p:txBody>
        </p:sp>
        <p:sp>
          <p:nvSpPr>
            <p:cNvPr id="41" name="Text Box 113"/>
            <p:cNvSpPr txBox="1">
              <a:spLocks noChangeArrowheads="1"/>
            </p:cNvSpPr>
            <p:nvPr/>
          </p:nvSpPr>
          <p:spPr bwMode="auto">
            <a:xfrm>
              <a:off x="1515291" y="2667000"/>
              <a:ext cx="237309" cy="141577"/>
            </a:xfrm>
            <a:prstGeom prst="rect">
              <a:avLst/>
            </a:prstGeom>
            <a:noFill/>
            <a:ln w="9525">
              <a:noFill/>
              <a:miter lim="800000"/>
              <a:headEnd/>
              <a:tailEnd/>
            </a:ln>
          </p:spPr>
          <p:txBody>
            <a:bodyPr wrap="none" lIns="18288" tIns="9144" rIns="18288" bIns="9144">
              <a:spAutoFit/>
            </a:bodyPr>
            <a:lstStyle/>
            <a:p>
              <a:pPr algn="l" eaLnBrk="1" hangingPunct="1"/>
              <a:r>
                <a:rPr lang="en-US" sz="800" b="1" smtClean="0">
                  <a:solidFill>
                    <a:srgbClr val="FFCC99"/>
                  </a:solidFill>
                  <a:latin typeface="Arial" charset="0"/>
                </a:rPr>
                <a:t>SSL</a:t>
              </a:r>
              <a:endParaRPr lang="en-US" sz="800" b="1">
                <a:solidFill>
                  <a:srgbClr val="FFCC99"/>
                </a:solidFill>
                <a:latin typeface="Arial" charset="0"/>
              </a:endParaRPr>
            </a:p>
          </p:txBody>
        </p:sp>
        <p:sp>
          <p:nvSpPr>
            <p:cNvPr id="42" name="Text Box 31"/>
            <p:cNvSpPr txBox="1">
              <a:spLocks noChangeArrowheads="1"/>
            </p:cNvSpPr>
            <p:nvPr/>
          </p:nvSpPr>
          <p:spPr bwMode="auto">
            <a:xfrm rot="16200000">
              <a:off x="2616495" y="2563361"/>
              <a:ext cx="424860" cy="172355"/>
            </a:xfrm>
            <a:prstGeom prst="rect">
              <a:avLst/>
            </a:prstGeom>
            <a:noFill/>
            <a:ln w="9525">
              <a:noFill/>
              <a:miter lim="800000"/>
              <a:headEnd/>
              <a:tailEnd/>
            </a:ln>
          </p:spPr>
          <p:txBody>
            <a:bodyPr wrap="none" lIns="18288" tIns="9144" rIns="18288" bIns="9144">
              <a:spAutoFit/>
            </a:bodyPr>
            <a:lstStyle/>
            <a:p>
              <a:pPr algn="l" eaLnBrk="1" hangingPunct="1"/>
              <a:r>
                <a:rPr lang="en-US" sz="1000" b="1" smtClean="0">
                  <a:solidFill>
                    <a:srgbClr val="15FF15"/>
                  </a:solidFill>
                  <a:latin typeface="Arial" charset="0"/>
                </a:rPr>
                <a:t>2011.8</a:t>
              </a:r>
              <a:endParaRPr lang="en-US" sz="1000" b="1">
                <a:solidFill>
                  <a:srgbClr val="15FF15"/>
                </a:solidFill>
                <a:latin typeface="Arial" charset="0"/>
              </a:endParaRPr>
            </a:p>
          </p:txBody>
        </p:sp>
        <p:sp>
          <p:nvSpPr>
            <p:cNvPr id="43" name="Text Box 32"/>
            <p:cNvSpPr txBox="1">
              <a:spLocks noChangeArrowheads="1"/>
            </p:cNvSpPr>
            <p:nvPr/>
          </p:nvSpPr>
          <p:spPr bwMode="auto">
            <a:xfrm>
              <a:off x="3376613" y="4117832"/>
              <a:ext cx="738188" cy="171450"/>
            </a:xfrm>
            <a:prstGeom prst="rect">
              <a:avLst/>
            </a:prstGeom>
            <a:noFill/>
            <a:ln w="9525">
              <a:noFill/>
              <a:miter lim="800000"/>
              <a:headEnd/>
              <a:tailEnd/>
            </a:ln>
          </p:spPr>
          <p:txBody>
            <a:bodyPr lIns="18288" tIns="9144" rIns="18288" bIns="9144">
              <a:spAutoFit/>
            </a:bodyPr>
            <a:lstStyle/>
            <a:p>
              <a:pPr algn="l" eaLnBrk="1" hangingPunct="1"/>
              <a:r>
                <a:rPr lang="en-US" sz="1000" b="1">
                  <a:solidFill>
                    <a:srgbClr val="15FF15"/>
                  </a:solidFill>
                  <a:latin typeface="Arial" charset="0"/>
                </a:rPr>
                <a:t>HID</a:t>
              </a:r>
            </a:p>
          </p:txBody>
        </p:sp>
      </p:grpSp>
      <p:cxnSp>
        <p:nvCxnSpPr>
          <p:cNvPr id="50" name="Straight Connector 49"/>
          <p:cNvCxnSpPr/>
          <p:nvPr/>
        </p:nvCxnSpPr>
        <p:spPr bwMode="auto">
          <a:xfrm rot="5400000">
            <a:off x="2468165" y="3832145"/>
            <a:ext cx="4663440" cy="1429"/>
          </a:xfrm>
          <a:prstGeom prst="line">
            <a:avLst/>
          </a:prstGeom>
          <a:solidFill>
            <a:schemeClr val="accent1"/>
          </a:solidFill>
          <a:ln w="12700" cap="flat" cmpd="sng" algn="ctr">
            <a:solidFill>
              <a:schemeClr val="tx1">
                <a:lumMod val="65000"/>
                <a:lumOff val="35000"/>
              </a:schemeClr>
            </a:solidFill>
            <a:prstDash val="dash"/>
            <a:round/>
            <a:headEnd type="none" w="med" len="med"/>
            <a:tailEnd type="none" w="med" len="med"/>
          </a:ln>
          <a:effectLst/>
        </p:spPr>
      </p:cxnSp>
      <p:sp>
        <p:nvSpPr>
          <p:cNvPr id="54" name="Rectangle 36"/>
          <p:cNvSpPr>
            <a:spLocks noChangeArrowheads="1"/>
          </p:cNvSpPr>
          <p:nvPr/>
        </p:nvSpPr>
        <p:spPr bwMode="auto">
          <a:xfrm>
            <a:off x="5593205" y="4769742"/>
            <a:ext cx="1417195" cy="553998"/>
          </a:xfrm>
          <a:prstGeom prst="rect">
            <a:avLst/>
          </a:prstGeom>
          <a:noFill/>
          <a:ln w="12700">
            <a:noFill/>
            <a:miter lim="800000"/>
            <a:headEnd/>
            <a:tailEnd/>
          </a:ln>
        </p:spPr>
        <p:txBody>
          <a:bodyPr wrap="square">
            <a:spAutoFit/>
          </a:bodyPr>
          <a:lstStyle/>
          <a:p>
            <a:r>
              <a:rPr lang="en-US" sz="600" b="1" i="1" smtClean="0">
                <a:solidFill>
                  <a:schemeClr val="bg1">
                    <a:lumMod val="85000"/>
                  </a:schemeClr>
                </a:solidFill>
                <a:latin typeface="Calibri" pitchFamily="34" charset="0"/>
              </a:rPr>
              <a:t>Adapted from JY Tsao, ME Coltrin, MH Crawford, JA Simmons, “SSL: An Integrated Human Factors, Technology and Economic Perspective,” Proc IEEE (to be published).</a:t>
            </a:r>
          </a:p>
        </p:txBody>
      </p:sp>
      <p:sp>
        <p:nvSpPr>
          <p:cNvPr id="52" name="Text Box 12"/>
          <p:cNvSpPr txBox="1">
            <a:spLocks noChangeArrowheads="1"/>
          </p:cNvSpPr>
          <p:nvPr/>
        </p:nvSpPr>
        <p:spPr bwMode="auto">
          <a:xfrm>
            <a:off x="914400" y="1428690"/>
            <a:ext cx="3581400" cy="646331"/>
          </a:xfrm>
          <a:prstGeom prst="rect">
            <a:avLst/>
          </a:prstGeom>
          <a:noFill/>
          <a:ln w="12700">
            <a:noFill/>
            <a:miter lim="800000"/>
            <a:headEnd/>
            <a:tailEnd/>
          </a:ln>
        </p:spPr>
        <p:txBody>
          <a:bodyPr wrap="square">
            <a:spAutoFit/>
          </a:bodyPr>
          <a:lstStyle/>
          <a:p>
            <a:pPr>
              <a:buSzPct val="100000"/>
            </a:pPr>
            <a:r>
              <a:rPr lang="en-US" sz="1800" b="1" i="1" dirty="0" smtClean="0">
                <a:latin typeface="Arial"/>
                <a:cs typeface="Arial"/>
              </a:rPr>
              <a:t>CoL</a:t>
            </a:r>
            <a:r>
              <a:rPr lang="en-US" sz="1800" b="1" i="1" baseline="-25000" dirty="0" smtClean="0">
                <a:latin typeface="Arial"/>
                <a:cs typeface="Arial"/>
              </a:rPr>
              <a:t>cap</a:t>
            </a:r>
            <a:r>
              <a:rPr lang="en-US" sz="1800" b="1" i="1" dirty="0" smtClean="0">
                <a:latin typeface="Arial"/>
                <a:cs typeface="Arial"/>
              </a:rPr>
              <a:t> is </a:t>
            </a:r>
            <a:r>
              <a:rPr lang="en-US" sz="1800" b="1" i="1" smtClean="0">
                <a:latin typeface="Arial"/>
                <a:cs typeface="Arial"/>
              </a:rPr>
              <a:t>already ~CoL</a:t>
            </a:r>
            <a:r>
              <a:rPr lang="en-US" sz="1800" b="1" i="1" baseline="-25000" smtClean="0">
                <a:latin typeface="Arial"/>
                <a:cs typeface="Arial"/>
              </a:rPr>
              <a:t>ope</a:t>
            </a:r>
            <a:r>
              <a:rPr lang="en-US" sz="1800" b="1" i="1" smtClean="0">
                <a:latin typeface="Arial"/>
                <a:cs typeface="Arial"/>
              </a:rPr>
              <a:t>/6,</a:t>
            </a:r>
          </a:p>
          <a:p>
            <a:pPr>
              <a:buSzPct val="100000"/>
            </a:pPr>
            <a:r>
              <a:rPr lang="en-US" sz="1800" b="1" i="1" smtClean="0">
                <a:latin typeface="Arial"/>
                <a:cs typeface="Arial"/>
              </a:rPr>
              <a:t>so </a:t>
            </a:r>
            <a:r>
              <a:rPr lang="el-GR" sz="1800" b="1" i="1" dirty="0" smtClean="0">
                <a:latin typeface="Arial"/>
                <a:cs typeface="Arial"/>
              </a:rPr>
              <a:t>η</a:t>
            </a:r>
            <a:r>
              <a:rPr lang="en-US" sz="1800" b="1" i="1" dirty="0" smtClean="0">
                <a:latin typeface="Arial"/>
                <a:cs typeface="Arial"/>
              </a:rPr>
              <a:t> </a:t>
            </a:r>
            <a:r>
              <a:rPr lang="en-US" sz="1800" b="1" i="1" smtClean="0">
                <a:latin typeface="Arial"/>
                <a:cs typeface="Arial"/>
              </a:rPr>
              <a:t>is the </a:t>
            </a:r>
            <a:r>
              <a:rPr lang="en-US" sz="1800" b="1" i="1" dirty="0" smtClean="0">
                <a:latin typeface="Arial"/>
                <a:cs typeface="Arial"/>
              </a:rPr>
              <a:t>key</a:t>
            </a:r>
            <a:endParaRPr lang="en-US" sz="1800" b="1" i="1" baseline="-25000" dirty="0">
              <a:latin typeface="Arial" charset="0"/>
            </a:endParaRPr>
          </a:p>
        </p:txBody>
      </p:sp>
      <p:sp>
        <p:nvSpPr>
          <p:cNvPr id="53" name="Text Box 12"/>
          <p:cNvSpPr txBox="1">
            <a:spLocks noChangeArrowheads="1"/>
          </p:cNvSpPr>
          <p:nvPr/>
        </p:nvSpPr>
        <p:spPr bwMode="auto">
          <a:xfrm>
            <a:off x="5562600" y="1447800"/>
            <a:ext cx="3276600" cy="646331"/>
          </a:xfrm>
          <a:prstGeom prst="rect">
            <a:avLst/>
          </a:prstGeom>
          <a:noFill/>
          <a:ln w="12700">
            <a:noFill/>
            <a:miter lim="800000"/>
            <a:headEnd/>
            <a:tailEnd/>
          </a:ln>
        </p:spPr>
        <p:txBody>
          <a:bodyPr wrap="square">
            <a:spAutoFit/>
          </a:bodyPr>
          <a:lstStyle/>
          <a:p>
            <a:pPr>
              <a:buSzPct val="100000"/>
            </a:pPr>
            <a:r>
              <a:rPr lang="en-US" sz="1800" b="1" i="1" smtClean="0">
                <a:latin typeface="Arial"/>
                <a:cs typeface="Arial"/>
              </a:rPr>
              <a:t>2012 may be the beginning of “the transition”</a:t>
            </a:r>
            <a:endParaRPr lang="en-US" sz="1800" b="1" i="1">
              <a:latin typeface="Arial" charset="0"/>
            </a:endParaRPr>
          </a:p>
        </p:txBody>
      </p:sp>
      <p:sp>
        <p:nvSpPr>
          <p:cNvPr id="49" name="Rectangle 36"/>
          <p:cNvSpPr>
            <a:spLocks noChangeArrowheads="1"/>
          </p:cNvSpPr>
          <p:nvPr/>
        </p:nvSpPr>
        <p:spPr bwMode="auto">
          <a:xfrm>
            <a:off x="2743200" y="4495800"/>
            <a:ext cx="1524000" cy="830997"/>
          </a:xfrm>
          <a:prstGeom prst="rect">
            <a:avLst/>
          </a:prstGeom>
          <a:noFill/>
          <a:ln w="12700">
            <a:noFill/>
            <a:miter lim="800000"/>
            <a:headEnd/>
            <a:tailEnd/>
          </a:ln>
        </p:spPr>
        <p:txBody>
          <a:bodyPr wrap="square">
            <a:spAutoFit/>
          </a:bodyPr>
          <a:lstStyle/>
          <a:p>
            <a:pPr algn="r"/>
            <a:r>
              <a:rPr lang="en-US" sz="600" b="1" i="1" smtClean="0">
                <a:solidFill>
                  <a:schemeClr val="bg1">
                    <a:lumMod val="85000"/>
                  </a:schemeClr>
                </a:solidFill>
                <a:latin typeface="Calibri" pitchFamily="34" charset="0"/>
              </a:rPr>
              <a:t>Adapted from</a:t>
            </a:r>
          </a:p>
          <a:p>
            <a:pPr algn="r"/>
            <a:r>
              <a:rPr lang="en-US" sz="600" b="1" i="1" smtClean="0">
                <a:solidFill>
                  <a:schemeClr val="bg1">
                    <a:lumMod val="85000"/>
                  </a:schemeClr>
                </a:solidFill>
                <a:latin typeface="Calibri" pitchFamily="34" charset="0"/>
              </a:rPr>
              <a:t>Navigant, “U.S. Lighting Market Characterization,” U.S. DOE (2002);</a:t>
            </a:r>
          </a:p>
          <a:p>
            <a:pPr algn="r"/>
            <a:r>
              <a:rPr lang="en-US" sz="600" b="1" i="1" smtClean="0">
                <a:solidFill>
                  <a:schemeClr val="bg1">
                    <a:lumMod val="85000"/>
                  </a:schemeClr>
                </a:solidFill>
                <a:latin typeface="Calibri" pitchFamily="34" charset="0"/>
              </a:rPr>
              <a:t>and from</a:t>
            </a:r>
          </a:p>
          <a:p>
            <a:pPr algn="r"/>
            <a:r>
              <a:rPr lang="en-US" sz="600" b="1" i="1" smtClean="0">
                <a:solidFill>
                  <a:schemeClr val="bg1">
                    <a:lumMod val="85000"/>
                  </a:schemeClr>
                </a:solidFill>
                <a:latin typeface="Calibri" pitchFamily="34" charset="0"/>
              </a:rPr>
              <a:t>JY Tsao, ME Coltrin, MH Crawford, JA Simmons, “SSL: An Integrated Human Factors, Technology and Economic Perspective,” Proc IEEE (to be published).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4648200" y="5438002"/>
            <a:ext cx="3810000" cy="276999"/>
          </a:xfrm>
          <a:prstGeom prst="rect">
            <a:avLst/>
          </a:prstGeom>
          <a:noFill/>
          <a:ln w="12700">
            <a:noFill/>
            <a:miter lim="800000"/>
            <a:headEnd/>
            <a:tailEnd/>
          </a:ln>
          <a:effectLst/>
        </p:spPr>
        <p:txBody>
          <a:bodyPr>
            <a:spAutoFit/>
          </a:bodyPr>
          <a:lstStyle/>
          <a:p>
            <a:pPr algn="r"/>
            <a:r>
              <a:rPr lang="en-US" sz="1200" b="1">
                <a:solidFill>
                  <a:schemeClr val="bg1"/>
                </a:solidFill>
                <a:latin typeface="Arial" charset="0"/>
              </a:rPr>
              <a:t>Earth at Night (courtesy of NASA)</a:t>
            </a:r>
          </a:p>
        </p:txBody>
      </p:sp>
      <p:pic>
        <p:nvPicPr>
          <p:cNvPr id="884738" name="Picture 2"/>
          <p:cNvPicPr>
            <a:picLocks noChangeAspect="1" noChangeArrowheads="1"/>
          </p:cNvPicPr>
          <p:nvPr/>
        </p:nvPicPr>
        <p:blipFill>
          <a:blip r:embed="rId3"/>
          <a:srcRect/>
          <a:stretch>
            <a:fillRect/>
          </a:stretch>
        </p:blipFill>
        <p:spPr bwMode="auto">
          <a:xfrm>
            <a:off x="4114800" y="1295400"/>
            <a:ext cx="4828213" cy="48463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SL Website 4">
  <a:themeElements>
    <a:clrScheme name="">
      <a:dk1>
        <a:srgbClr val="000000"/>
      </a:dk1>
      <a:lt1>
        <a:srgbClr val="FFFFFF"/>
      </a:lt1>
      <a:dk2>
        <a:srgbClr val="FFFFFF"/>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SSL Website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SL Website 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SL Website 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SL Website 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SL Website 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SL Website 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SL Website 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SL Website 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C:\Jeff SSL\Website\SSL Website 4.ppt</Template>
  <TotalTime>23803</TotalTime>
  <Words>5654</Words>
  <Application>Microsoft Office PowerPoint</Application>
  <PresentationFormat>On-screen Show (4:3)</PresentationFormat>
  <Paragraphs>342</Paragraphs>
  <Slides>8</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SSL Website 4</vt:lpstr>
      <vt:lpstr>Equation</vt:lpstr>
      <vt:lpstr>(Lighting and) Solid-State Lighting: Science, Technology, Economic Perspectives</vt:lpstr>
      <vt:lpstr>Artificial Lighting and Human Productivity</vt:lpstr>
      <vt:lpstr>Characteristics of “100%-Efficient” Lighting</vt:lpstr>
      <vt:lpstr>Efficiencies of Actual Lighting Technologies</vt:lpstr>
      <vt:lpstr>Anatomy of State-of-Art Commercial SSL</vt:lpstr>
      <vt:lpstr>Technology Grand Challenges for Luminous Efficacy</vt:lpstr>
      <vt:lpstr>What about Cost of Light?</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 32pt</dc:title>
  <cp:lastModifiedBy>jytsao</cp:lastModifiedBy>
  <cp:revision>1582</cp:revision>
  <dcterms:modified xsi:type="dcterms:W3CDTF">2010-02-24T02:48:20Z</dcterms:modified>
</cp:coreProperties>
</file>