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43891200" cy="4389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CCFF"/>
    <a:srgbClr val="FFCC99"/>
    <a:srgbClr val="CCFFFF"/>
    <a:srgbClr val="CCFFCC"/>
    <a:srgbClr val="4B4BFF"/>
    <a:srgbClr val="4BFF4B"/>
    <a:srgbClr val="FF4B4B"/>
    <a:srgbClr val="6464FF"/>
    <a:srgbClr val="32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37"/>
    <p:restoredTop sz="94583" autoAdjust="0"/>
  </p:normalViewPr>
  <p:slideViewPr>
    <p:cSldViewPr snapToGrid="0">
      <p:cViewPr>
        <p:scale>
          <a:sx n="30" d="100"/>
          <a:sy n="30" d="100"/>
        </p:scale>
        <p:origin x="1752" y="-19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89355-6C96-44CB-9994-6DBB47305934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E3714-E60C-4D2F-B3BF-609361D44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8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1pPr>
    <a:lvl2pPr marL="2106778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2pPr>
    <a:lvl3pPr marL="4213555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3pPr>
    <a:lvl4pPr marL="6320333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4pPr>
    <a:lvl5pPr marL="8427110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5pPr>
    <a:lvl6pPr marL="10533888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6pPr>
    <a:lvl7pPr marL="12640666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7pPr>
    <a:lvl8pPr marL="14747443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8pPr>
    <a:lvl9pPr marL="16854221" algn="l" defTabSz="4213555" rtl="0" eaLnBrk="1" latinLnBrk="0" hangingPunct="1">
      <a:defRPr sz="55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This is set to be a 4ft x 4ft poster.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E3714-E60C-4D2F-B3BF-609361D44F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0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7183123"/>
            <a:ext cx="37307520" cy="1528064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23053043"/>
            <a:ext cx="32918400" cy="10596877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2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2336800"/>
            <a:ext cx="9464040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2336800"/>
            <a:ext cx="27843480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0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6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10942333"/>
            <a:ext cx="37856160" cy="18257517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9372573"/>
            <a:ext cx="37856160" cy="9601197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3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11684000"/>
            <a:ext cx="1865376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11684000"/>
            <a:ext cx="1865376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336810"/>
            <a:ext cx="37856160" cy="84836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10759443"/>
            <a:ext cx="18568032" cy="5273037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6032480"/>
            <a:ext cx="18568032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10759443"/>
            <a:ext cx="18659477" cy="5273037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6032480"/>
            <a:ext cx="18659477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7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3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926080"/>
            <a:ext cx="14156054" cy="1024128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6319530"/>
            <a:ext cx="22219920" cy="311912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3167360"/>
            <a:ext cx="14156054" cy="24394163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4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926080"/>
            <a:ext cx="14156054" cy="1024128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6319530"/>
            <a:ext cx="22219920" cy="311912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3167360"/>
            <a:ext cx="14156054" cy="24394163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2336810"/>
            <a:ext cx="3785616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11684000"/>
            <a:ext cx="3785616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40680650"/>
            <a:ext cx="987552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AA82B-F1A4-4989-9C2E-19E6346893E5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40680650"/>
            <a:ext cx="1481328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40680650"/>
            <a:ext cx="987552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13F4DA-202E-4192-B1BB-EE24867EA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8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.png"/><Relationship Id="rId21" Type="http://schemas.openxmlformats.org/officeDocument/2006/relationships/image" Target="../media/image19.png"/><Relationship Id="rId42" Type="http://schemas.openxmlformats.org/officeDocument/2006/relationships/image" Target="../media/image30.png"/><Relationship Id="rId47" Type="http://schemas.openxmlformats.org/officeDocument/2006/relationships/image" Target="../media/image45.png"/><Relationship Id="rId63" Type="http://schemas.openxmlformats.org/officeDocument/2006/relationships/image" Target="../media/image54.png"/><Relationship Id="rId68" Type="http://schemas.openxmlformats.org/officeDocument/2006/relationships/image" Target="../media/image39.emf"/><Relationship Id="rId84" Type="http://schemas.openxmlformats.org/officeDocument/2006/relationships/image" Target="../media/image67.png"/><Relationship Id="rId89" Type="http://schemas.openxmlformats.org/officeDocument/2006/relationships/image" Target="../media/image72.png"/><Relationship Id="rId16" Type="http://schemas.openxmlformats.org/officeDocument/2006/relationships/image" Target="../media/image14.png"/><Relationship Id="rId11" Type="http://schemas.openxmlformats.org/officeDocument/2006/relationships/image" Target="../media/image9.png"/><Relationship Id="rId53" Type="http://schemas.openxmlformats.org/officeDocument/2006/relationships/image" Target="../media/image51.png"/><Relationship Id="rId58" Type="http://schemas.openxmlformats.org/officeDocument/2006/relationships/image" Target="../media/image35.png"/><Relationship Id="rId74" Type="http://schemas.openxmlformats.org/officeDocument/2006/relationships/image" Target="../media/image55.png"/><Relationship Id="rId79" Type="http://schemas.openxmlformats.org/officeDocument/2006/relationships/image" Target="../media/image62.png"/><Relationship Id="rId32" Type="http://schemas.openxmlformats.org/officeDocument/2006/relationships/image" Target="../media/image300.png"/><Relationship Id="rId5" Type="http://schemas.openxmlformats.org/officeDocument/2006/relationships/image" Target="../media/image3.png"/><Relationship Id="rId90" Type="http://schemas.openxmlformats.org/officeDocument/2006/relationships/image" Target="../media/image73.png"/><Relationship Id="rId19" Type="http://schemas.openxmlformats.org/officeDocument/2006/relationships/image" Target="../media/image1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43" Type="http://schemas.openxmlformats.org/officeDocument/2006/relationships/image" Target="../media/image31.png"/><Relationship Id="rId48" Type="http://schemas.openxmlformats.org/officeDocument/2006/relationships/image" Target="../media/image46.png"/><Relationship Id="rId56" Type="http://schemas.openxmlformats.org/officeDocument/2006/relationships/image" Target="../media/image33.emf"/><Relationship Id="rId64" Type="http://schemas.openxmlformats.org/officeDocument/2006/relationships/image" Target="../media/image37.emf"/><Relationship Id="rId69" Type="http://schemas.openxmlformats.org/officeDocument/2006/relationships/image" Target="../media/image40.emf"/><Relationship Id="rId77" Type="http://schemas.openxmlformats.org/officeDocument/2006/relationships/image" Target="../media/image56.png"/><Relationship Id="rId8" Type="http://schemas.openxmlformats.org/officeDocument/2006/relationships/image" Target="../media/image6.png"/><Relationship Id="rId51" Type="http://schemas.openxmlformats.org/officeDocument/2006/relationships/image" Target="../media/image49.png"/><Relationship Id="rId72" Type="http://schemas.openxmlformats.org/officeDocument/2006/relationships/image" Target="../media/image43.emf"/><Relationship Id="rId80" Type="http://schemas.openxmlformats.org/officeDocument/2006/relationships/image" Target="../media/image63.png"/><Relationship Id="rId85" Type="http://schemas.openxmlformats.org/officeDocument/2006/relationships/image" Target="../media/image68.png"/><Relationship Id="rId93" Type="http://schemas.openxmlformats.org/officeDocument/2006/relationships/image" Target="../media/image75.emf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59" Type="http://schemas.openxmlformats.org/officeDocument/2006/relationships/image" Target="../media/image57.png"/><Relationship Id="rId67" Type="http://schemas.openxmlformats.org/officeDocument/2006/relationships/image" Target="../media/image38.emf"/><Relationship Id="rId20" Type="http://schemas.openxmlformats.org/officeDocument/2006/relationships/image" Target="../media/image18.png"/><Relationship Id="rId41" Type="http://schemas.openxmlformats.org/officeDocument/2006/relationships/image" Target="../media/image29.png"/><Relationship Id="rId54" Type="http://schemas.openxmlformats.org/officeDocument/2006/relationships/image" Target="../media/image52.png"/><Relationship Id="rId62" Type="http://schemas.openxmlformats.org/officeDocument/2006/relationships/image" Target="../media/image36.emf"/><Relationship Id="rId70" Type="http://schemas.openxmlformats.org/officeDocument/2006/relationships/image" Target="../media/image41.emf"/><Relationship Id="rId75" Type="http://schemas.openxmlformats.org/officeDocument/2006/relationships/image" Target="../media/image45.emf"/><Relationship Id="rId83" Type="http://schemas.openxmlformats.org/officeDocument/2006/relationships/image" Target="../media/image66.png"/><Relationship Id="rId88" Type="http://schemas.openxmlformats.org/officeDocument/2006/relationships/image" Target="../media/image71.png"/><Relationship Id="rId91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49" Type="http://schemas.openxmlformats.org/officeDocument/2006/relationships/image" Target="../media/image47.png"/><Relationship Id="rId57" Type="http://schemas.openxmlformats.org/officeDocument/2006/relationships/image" Target="../media/image34.emf"/><Relationship Id="rId10" Type="http://schemas.openxmlformats.org/officeDocument/2006/relationships/image" Target="../media/image8.png"/><Relationship Id="rId44" Type="http://schemas.openxmlformats.org/officeDocument/2006/relationships/image" Target="../media/image32.tiff"/><Relationship Id="rId52" Type="http://schemas.openxmlformats.org/officeDocument/2006/relationships/image" Target="../media/image50.png"/><Relationship Id="rId60" Type="http://schemas.openxmlformats.org/officeDocument/2006/relationships/image" Target="../media/image58.png"/><Relationship Id="rId65" Type="http://schemas.openxmlformats.org/officeDocument/2006/relationships/image" Target="../media/image59.png"/><Relationship Id="rId73" Type="http://schemas.openxmlformats.org/officeDocument/2006/relationships/image" Target="../media/image44.emf"/><Relationship Id="rId78" Type="http://schemas.openxmlformats.org/officeDocument/2006/relationships/image" Target="../media/image61.png"/><Relationship Id="rId81" Type="http://schemas.openxmlformats.org/officeDocument/2006/relationships/image" Target="../media/image64.png"/><Relationship Id="rId86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emf"/><Relationship Id="rId39" Type="http://schemas.openxmlformats.org/officeDocument/2006/relationships/image" Target="../media/image37.png"/><Relationship Id="rId50" Type="http://schemas.openxmlformats.org/officeDocument/2006/relationships/image" Target="../media/image48.png"/><Relationship Id="rId55" Type="http://schemas.openxmlformats.org/officeDocument/2006/relationships/image" Target="../media/image53.png"/><Relationship Id="rId76" Type="http://schemas.openxmlformats.org/officeDocument/2006/relationships/image" Target="../media/image46.emf"/><Relationship Id="rId7" Type="http://schemas.openxmlformats.org/officeDocument/2006/relationships/image" Target="../media/image5.jpeg"/><Relationship Id="rId71" Type="http://schemas.openxmlformats.org/officeDocument/2006/relationships/image" Target="../media/image42.emf"/><Relationship Id="rId92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27.png"/><Relationship Id="rId24" Type="http://schemas.openxmlformats.org/officeDocument/2006/relationships/image" Target="../media/image22.png"/><Relationship Id="rId40" Type="http://schemas.openxmlformats.org/officeDocument/2006/relationships/image" Target="../media/image28.png"/><Relationship Id="rId45" Type="http://schemas.openxmlformats.org/officeDocument/2006/relationships/image" Target="../media/image43.png"/><Relationship Id="rId66" Type="http://schemas.openxmlformats.org/officeDocument/2006/relationships/image" Target="../media/image60.png"/><Relationship Id="rId87" Type="http://schemas.openxmlformats.org/officeDocument/2006/relationships/image" Target="../media/image70.png"/><Relationship Id="rId61" Type="http://schemas.openxmlformats.org/officeDocument/2006/relationships/image" Target="../media/image35.emf"/><Relationship Id="rId82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10;p38">
            <a:extLst>
              <a:ext uri="{FF2B5EF4-FFF2-40B4-BE49-F238E27FC236}">
                <a16:creationId xmlns:a16="http://schemas.microsoft.com/office/drawing/2014/main" id="{CA74D1A2-A5FE-501F-D05C-172B7678CE0A}"/>
              </a:ext>
            </a:extLst>
          </p:cNvPr>
          <p:cNvSpPr txBox="1">
            <a:spLocks/>
          </p:cNvSpPr>
          <p:nvPr/>
        </p:nvSpPr>
        <p:spPr>
          <a:xfrm>
            <a:off x="6919690" y="2631998"/>
            <a:ext cx="32458226" cy="348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1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  <a:buClr>
                <a:srgbClr val="3A3838"/>
              </a:buClr>
              <a:buSzPts val="700"/>
              <a:buFont typeface="Calibri"/>
              <a:buNone/>
            </a:pPr>
            <a:r>
              <a:rPr lang="en-US" sz="6600" b="1" dirty="0">
                <a:solidFill>
                  <a:prstClr val="black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  <a:sym typeface="Calibri"/>
              </a:rPr>
              <a:t>Data-Driven Coupling and Structure Preservation for Predictive Digital Twins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3A3838"/>
              </a:buClr>
              <a:buSzPts val="700"/>
            </a:pP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I. Tezaur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P. Bochev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P. Kuberry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A. Gruber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C. Eldred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A. Diaz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P. Blonigan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</a:t>
            </a:r>
            <a:b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</a:b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N. Urban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2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N. Aretz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3</a:t>
            </a:r>
            <a:r>
              <a:rPr lang="en-US" sz="6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, K. Willcox</a:t>
            </a:r>
            <a:r>
              <a:rPr lang="en-US" sz="60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3</a:t>
            </a:r>
            <a:br>
              <a:rPr lang="en-US" sz="66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</a:br>
            <a:r>
              <a:rPr lang="en-US" sz="52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52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Sandia National Laboratories.  </a:t>
            </a:r>
            <a:r>
              <a:rPr lang="en-US" sz="52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2</a:t>
            </a:r>
            <a:r>
              <a:rPr lang="en-US" sz="52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Brookhaven National Laboratory.  </a:t>
            </a:r>
            <a:r>
              <a:rPr lang="en-US" sz="5200" baseline="300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3</a:t>
            </a:r>
            <a:r>
              <a:rPr lang="en-US" sz="52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rPr>
              <a:t>University of Texas at Austin</a:t>
            </a:r>
          </a:p>
        </p:txBody>
      </p:sp>
      <p:pic>
        <p:nvPicPr>
          <p:cNvPr id="12" name="Google Shape;212;p38">
            <a:extLst>
              <a:ext uri="{FF2B5EF4-FFF2-40B4-BE49-F238E27FC236}">
                <a16:creationId xmlns:a16="http://schemas.microsoft.com/office/drawing/2014/main" id="{F878D1A4-07C1-F70A-2789-8CDEED7B1C5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12838" y="520914"/>
            <a:ext cx="3636634" cy="24117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213;p38">
            <a:extLst>
              <a:ext uri="{FF2B5EF4-FFF2-40B4-BE49-F238E27FC236}">
                <a16:creationId xmlns:a16="http://schemas.microsoft.com/office/drawing/2014/main" id="{730E7E22-42D0-4B3C-B094-A1FF3E9EEE4D}"/>
              </a:ext>
            </a:extLst>
          </p:cNvPr>
          <p:cNvGrpSpPr>
            <a:grpSpLocks noChangeAspect="1"/>
          </p:cNvGrpSpPr>
          <p:nvPr/>
        </p:nvGrpSpPr>
        <p:grpSpPr>
          <a:xfrm>
            <a:off x="249620" y="110530"/>
            <a:ext cx="6543067" cy="5670925"/>
            <a:chOff x="3524316" y="2055843"/>
            <a:chExt cx="3580112" cy="3102903"/>
          </a:xfrm>
        </p:grpSpPr>
        <p:pic>
          <p:nvPicPr>
            <p:cNvPr id="14" name="Google Shape;214;p38" descr="File:MIT logo.svg - Wikimedia Commons">
              <a:extLst>
                <a:ext uri="{FF2B5EF4-FFF2-40B4-BE49-F238E27FC236}">
                  <a16:creationId xmlns:a16="http://schemas.microsoft.com/office/drawing/2014/main" id="{E1D18C22-E264-A0F2-FA4C-429378E537F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98399" y="2703949"/>
              <a:ext cx="772006" cy="39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215;p38" descr="Sandia National Laboratories - Wikipedia">
              <a:extLst>
                <a:ext uri="{FF2B5EF4-FFF2-40B4-BE49-F238E27FC236}">
                  <a16:creationId xmlns:a16="http://schemas.microsoft.com/office/drawing/2014/main" id="{96F5DCCA-39AD-1D78-4EE8-9715DCF38A41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95751" y="4437157"/>
              <a:ext cx="1803968" cy="7215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216;p38" descr="Argonne National Laboratory | Drupal.org">
              <a:extLst>
                <a:ext uri="{FF2B5EF4-FFF2-40B4-BE49-F238E27FC236}">
                  <a16:creationId xmlns:a16="http://schemas.microsoft.com/office/drawing/2014/main" id="{E249EBB4-2C60-27DB-B223-D3C744876C20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524316" y="2055843"/>
              <a:ext cx="2333905" cy="8159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217;p38" descr="Brookhaven National Laboratory Issues Update on Its Supercomputing Battle  Against COVID-19">
              <a:extLst>
                <a:ext uri="{FF2B5EF4-FFF2-40B4-BE49-F238E27FC236}">
                  <a16:creationId xmlns:a16="http://schemas.microsoft.com/office/drawing/2014/main" id="{1068B828-C43B-623A-A630-0A29CDCE788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602314" y="3244798"/>
              <a:ext cx="2227810" cy="8159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218;p38">
              <a:extLst>
                <a:ext uri="{FF2B5EF4-FFF2-40B4-BE49-F238E27FC236}">
                  <a16:creationId xmlns:a16="http://schemas.microsoft.com/office/drawing/2014/main" id="{89B9AE10-3245-A6A1-3C66-1F0A0D5279B6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092669" y="4104858"/>
              <a:ext cx="2011759" cy="6507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0D59E-FA30-2074-DDF7-30233BD964BA}"/>
              </a:ext>
            </a:extLst>
          </p:cNvPr>
          <p:cNvSpPr txBox="1"/>
          <p:nvPr/>
        </p:nvSpPr>
        <p:spPr>
          <a:xfrm>
            <a:off x="5290288" y="692597"/>
            <a:ext cx="3471471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642803">
              <a:lnSpc>
                <a:spcPct val="85000"/>
              </a:lnSpc>
              <a:buClr>
                <a:srgbClr val="3A3838"/>
              </a:buClr>
              <a:buSzPts val="700"/>
              <a:buFont typeface="Calibri"/>
              <a:buNone/>
              <a:defRPr/>
            </a:pPr>
            <a:r>
              <a:rPr lang="en-US" sz="8000" b="1" dirty="0">
                <a:solidFill>
                  <a:prstClr val="black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Calibri"/>
              </a:rPr>
              <a:t>M2dt: Multifaceted Mathematics for Predictive Digital Twins</a:t>
            </a:r>
          </a:p>
        </p:txBody>
      </p:sp>
      <p:pic>
        <p:nvPicPr>
          <p:cNvPr id="22" name="Google Shape;14;p2">
            <a:extLst>
              <a:ext uri="{FF2B5EF4-FFF2-40B4-BE49-F238E27FC236}">
                <a16:creationId xmlns:a16="http://schemas.microsoft.com/office/drawing/2014/main" id="{978E8FCA-53AC-BBD0-6F0E-89E39BC80DE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233333" y="41633000"/>
            <a:ext cx="10088776" cy="16861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810BF44-89F0-E0CC-BD66-B2CBB32B6375}"/>
              </a:ext>
            </a:extLst>
          </p:cNvPr>
          <p:cNvSpPr txBox="1"/>
          <p:nvPr/>
        </p:nvSpPr>
        <p:spPr>
          <a:xfrm>
            <a:off x="1068941" y="42407754"/>
            <a:ext cx="287389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146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M2dt is a DOE Mathematics Multifaceted Integrated Capability Center (MMICC)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EA44D6-F6A1-132B-A425-27C21C9B44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74046" y="6469414"/>
            <a:ext cx="18908889" cy="60516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EBE3FE-CA06-720F-15D1-3CFCD5387EEA}"/>
              </a:ext>
            </a:extLst>
          </p:cNvPr>
          <p:cNvSpPr/>
          <p:nvPr/>
        </p:nvSpPr>
        <p:spPr>
          <a:xfrm>
            <a:off x="409220" y="6469414"/>
            <a:ext cx="11381384" cy="612858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4E3AE2-DC4B-899C-0BEF-0B9B016AC94B}"/>
              </a:ext>
            </a:extLst>
          </p:cNvPr>
          <p:cNvSpPr/>
          <p:nvPr/>
        </p:nvSpPr>
        <p:spPr>
          <a:xfrm>
            <a:off x="31519784" y="6588548"/>
            <a:ext cx="11818891" cy="557830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FA5A91-7859-6AD7-49A6-B9BB12DC9E81}"/>
              </a:ext>
            </a:extLst>
          </p:cNvPr>
          <p:cNvSpPr txBox="1"/>
          <p:nvPr/>
        </p:nvSpPr>
        <p:spPr>
          <a:xfrm>
            <a:off x="31864249" y="6790329"/>
            <a:ext cx="1093972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Motivation for Structure Preservation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2ED815-27FC-0FF5-97A8-0CC3BB3DB73F}"/>
              </a:ext>
            </a:extLst>
          </p:cNvPr>
          <p:cNvSpPr/>
          <p:nvPr/>
        </p:nvSpPr>
        <p:spPr>
          <a:xfrm>
            <a:off x="370858" y="12944059"/>
            <a:ext cx="11381384" cy="222583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60C32E-9BC2-9E46-8A7D-1ABC84C60260}"/>
              </a:ext>
            </a:extLst>
          </p:cNvPr>
          <p:cNvSpPr/>
          <p:nvPr/>
        </p:nvSpPr>
        <p:spPr>
          <a:xfrm>
            <a:off x="12109606" y="12944059"/>
            <a:ext cx="19073329" cy="2866365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61B33A-C619-A993-B61A-1D8A60314E9B}"/>
              </a:ext>
            </a:extLst>
          </p:cNvPr>
          <p:cNvSpPr/>
          <p:nvPr/>
        </p:nvSpPr>
        <p:spPr>
          <a:xfrm>
            <a:off x="31519784" y="12516094"/>
            <a:ext cx="11802324" cy="1058453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3F17B3B-4E66-4194-DCC5-894D5F20B5CC}"/>
              </a:ext>
            </a:extLst>
          </p:cNvPr>
          <p:cNvSpPr txBox="1"/>
          <p:nvPr/>
        </p:nvSpPr>
        <p:spPr>
          <a:xfrm>
            <a:off x="15339701" y="13095872"/>
            <a:ext cx="1378441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Schwarz Alternating Method (SAM) for Coupling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DD36B9-5020-E645-A96D-C695D95966CA}"/>
              </a:ext>
            </a:extLst>
          </p:cNvPr>
          <p:cNvSpPr txBox="1"/>
          <p:nvPr/>
        </p:nvSpPr>
        <p:spPr>
          <a:xfrm>
            <a:off x="32526281" y="12584452"/>
            <a:ext cx="93598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SP Neural Network </a:t>
            </a:r>
            <a:r>
              <a:rPr lang="en-US" sz="5000" dirty="0" err="1">
                <a:latin typeface="Arial" panose="020B0604020202020204" pitchFamily="34" charset="0"/>
                <a:cs typeface="Arial" panose="020B0604020202020204" pitchFamily="34" charset="0"/>
              </a:rPr>
              <a:t>OpInf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ROMs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FBA370-4E59-FB54-6CE7-A1ADC09737E9}"/>
              </a:ext>
            </a:extLst>
          </p:cNvPr>
          <p:cNvSpPr/>
          <p:nvPr/>
        </p:nvSpPr>
        <p:spPr>
          <a:xfrm>
            <a:off x="31540299" y="23449872"/>
            <a:ext cx="11809173" cy="1775883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16FEEA-A48F-701F-DB74-C023EABFE539}"/>
              </a:ext>
            </a:extLst>
          </p:cNvPr>
          <p:cNvSpPr txBox="1"/>
          <p:nvPr/>
        </p:nvSpPr>
        <p:spPr>
          <a:xfrm>
            <a:off x="31633907" y="23472375"/>
            <a:ext cx="1170476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Dynamics Discovery with Onsager’s Variational Principle (OVP)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FAD3C0-91D3-DACA-E1A7-147C13B2480F}"/>
              </a:ext>
            </a:extLst>
          </p:cNvPr>
          <p:cNvSpPr txBox="1"/>
          <p:nvPr/>
        </p:nvSpPr>
        <p:spPr>
          <a:xfrm>
            <a:off x="715425" y="13116654"/>
            <a:ext cx="1100493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Interface Flux Surrogates for Coupling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4BC6BB-D1F4-6B1E-F354-E9A67859326C}"/>
              </a:ext>
            </a:extLst>
          </p:cNvPr>
          <p:cNvSpPr/>
          <p:nvPr/>
        </p:nvSpPr>
        <p:spPr>
          <a:xfrm>
            <a:off x="370858" y="35730797"/>
            <a:ext cx="11381384" cy="587691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0F54-9479-52CF-5201-6078CDB2FF70}"/>
              </a:ext>
            </a:extLst>
          </p:cNvPr>
          <p:cNvSpPr txBox="1"/>
          <p:nvPr/>
        </p:nvSpPr>
        <p:spPr>
          <a:xfrm>
            <a:off x="3958867" y="35721080"/>
            <a:ext cx="345960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0F4747E-0F0B-B340-465C-F999F2165F6E}"/>
              </a:ext>
            </a:extLst>
          </p:cNvPr>
          <p:cNvGrpSpPr/>
          <p:nvPr/>
        </p:nvGrpSpPr>
        <p:grpSpPr>
          <a:xfrm>
            <a:off x="12235588" y="14157577"/>
            <a:ext cx="12800046" cy="2646947"/>
            <a:chOff x="13428797" y="14649650"/>
            <a:chExt cx="12800046" cy="264694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7C29D43-3A4F-825B-FCA8-8F0562CDC17A}"/>
                </a:ext>
              </a:extLst>
            </p:cNvPr>
            <p:cNvGrpSpPr/>
            <p:nvPr/>
          </p:nvGrpSpPr>
          <p:grpSpPr>
            <a:xfrm>
              <a:off x="13428797" y="14788997"/>
              <a:ext cx="12800046" cy="2380642"/>
              <a:chOff x="13908504" y="4698505"/>
              <a:chExt cx="12982753" cy="238064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DD1D6E75-8DC1-A262-6580-37962B19D72D}"/>
                      </a:ext>
                    </a:extLst>
                  </p:cNvPr>
                  <p:cNvSpPr txBox="1"/>
                  <p:nvPr/>
                </p:nvSpPr>
                <p:spPr>
                  <a:xfrm>
                    <a:off x="15522032" y="4724656"/>
                    <a:ext cx="10888135" cy="235449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b="1" dirty="0">
                        <a:solidFill>
                          <a:srgbClr val="0070C0"/>
                        </a:solidFill>
                        <a:latin typeface="Open Sans ExtraBold" panose="020B0606030504020204" pitchFamily="34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a:t>     Basic Schwarz alternating method (SAM) scheme for coupling [1-2]</a:t>
                    </a:r>
                  </a:p>
                  <a:p>
                    <a:endParaRPr lang="en-US" sz="300" b="1" dirty="0">
                      <a:solidFill>
                        <a:srgbClr val="0070C0"/>
                      </a:solidFill>
                      <a:latin typeface="Open Sans ExtraBold" panose="020B0606030504020204" pitchFamily="34" charset="0"/>
                      <a:ea typeface="Open Sans ExtraBold" panose="020B0606030504020204" pitchFamily="34" charset="0"/>
                      <a:cs typeface="Open Sans ExtraBold" panose="020B0606030504020204" pitchFamily="34" charset="0"/>
                    </a:endParaRPr>
                  </a:p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Decompose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itchFamily="34" charset="0"/>
                          </a:rPr>
                          <m:t>Ω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itchFamily="34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itchFamily="34" charset="0"/>
                          </a:rPr>
                          <m:t>∪</m:t>
                        </m:r>
                      </m:oMath>
                    </a14:m>
                    <a:r>
                      <a:rPr lang="en-US" sz="2400" dirty="0">
                        <a:cs typeface="Calibri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r>
                      <a:rPr lang="en-US" sz="2400" baseline="-25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</a:t>
                    </a:r>
                    <a:endParaRPr lang="en-US" sz="24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endParaRPr>
                  </a:p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Solve PDE in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r>
                      <a:rPr lang="en-US" sz="2400" baseline="-25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</a:t>
                    </a: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w/ boundary conditions (BCs) on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r>
                      <a:rPr lang="en-US" sz="2400" baseline="-25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</a:t>
                    </a: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from just-obtained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solution.</a:t>
                    </a:r>
                  </a:p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Solve PDE in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r>
                      <a:rPr lang="en-US" sz="2400" baseline="-25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</a:t>
                    </a: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w/ BCs on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r>
                      <a:rPr lang="en-US" sz="2400" baseline="-25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</a:t>
                    </a: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from just-obtained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itchFamily="34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solution.</a:t>
                    </a:r>
                  </a:p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r>
                      <a: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Iterate until convergence</a:t>
                    </a: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DD1D6E75-8DC1-A262-6580-37962B19D72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522032" y="4724656"/>
                    <a:ext cx="10888135" cy="235449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738" t="-1813" b="-518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FEC00C8-B629-789F-ADF1-F227FC61050E}"/>
                  </a:ext>
                </a:extLst>
              </p:cNvPr>
              <p:cNvSpPr/>
              <p:nvPr/>
            </p:nvSpPr>
            <p:spPr>
              <a:xfrm>
                <a:off x="13908504" y="4698505"/>
                <a:ext cx="12982753" cy="2380642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BD9E14B-78C6-BE22-1423-9694CFF69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25680" y="14974815"/>
              <a:ext cx="1354438" cy="2035156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6636D7A-EE8A-58C3-4374-BEBBAE770C4D}"/>
                </a:ext>
              </a:extLst>
            </p:cNvPr>
            <p:cNvSpPr/>
            <p:nvPr/>
          </p:nvSpPr>
          <p:spPr>
            <a:xfrm>
              <a:off x="13552371" y="14649650"/>
              <a:ext cx="12202153" cy="264694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9B7E609-AF95-E2AE-C2B3-DAA85B992D4E}"/>
              </a:ext>
            </a:extLst>
          </p:cNvPr>
          <p:cNvGrpSpPr/>
          <p:nvPr/>
        </p:nvGrpSpPr>
        <p:grpSpPr>
          <a:xfrm>
            <a:off x="25045916" y="14220497"/>
            <a:ext cx="5867144" cy="2535774"/>
            <a:chOff x="25407964" y="14270875"/>
            <a:chExt cx="5566134" cy="2232875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BF02866-B0DD-D0C5-3827-E31C4A1DC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6925480" y="14270875"/>
              <a:ext cx="4048618" cy="2232875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4033022-ABDA-B4A2-170E-A7860A59762F}"/>
                </a:ext>
              </a:extLst>
            </p:cNvPr>
            <p:cNvCxnSpPr>
              <a:cxnSpLocks/>
            </p:cNvCxnSpPr>
            <p:nvPr/>
          </p:nvCxnSpPr>
          <p:spPr>
            <a:xfrm>
              <a:off x="26831797" y="14694093"/>
              <a:ext cx="607504" cy="2477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B465D06-FBA9-D418-9F77-0237E81E2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07964" y="14369550"/>
              <a:ext cx="1326089" cy="5797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D3FF630-1258-3768-4A1C-1B2EC6E37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881975" y="16123900"/>
              <a:ext cx="722405" cy="290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2" descr="Neural Networks From Scratch - victorzhou.com">
              <a:extLst>
                <a:ext uri="{FF2B5EF4-FFF2-40B4-BE49-F238E27FC236}">
                  <a16:creationId xmlns:a16="http://schemas.microsoft.com/office/drawing/2014/main" id="{7B388E1C-6164-E195-0BFD-10DDF2B613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3800" y="15667565"/>
              <a:ext cx="1424019" cy="70261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BF51B41-78A2-7D9A-607F-009CE6EB3AB2}"/>
                  </a:ext>
                </a:extLst>
              </p:cNvPr>
              <p:cNvSpPr txBox="1"/>
              <p:nvPr/>
            </p:nvSpPr>
            <p:spPr>
              <a:xfrm>
                <a:off x="12549158" y="23946001"/>
                <a:ext cx="8558035" cy="56217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70C0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Non-Intrusive ROMs</a:t>
                </a: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Define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ROM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model form 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 each subdomain: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effectLst/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 </m:t>
                      </m:r>
                      <m:acc>
                        <m:accPr>
                          <m:chr m:val="̇"/>
                          <m:ctrlPr>
                            <a:rPr lang="en-US" sz="2400" b="1" i="1" smtClean="0">
                              <a:effectLst/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effectLst/>
                                  <a:latin typeface="Cambria Math" panose="02040503050406030204" pitchFamily="18" charset="0"/>
                                  <a:ea typeface="Yu Mincho" panose="02020400000000000000" pitchFamily="18" charset="-128"/>
                                  <a:cs typeface="Calibri" panose="020F050202020403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effectLst/>
                                  <a:latin typeface="Cambria Math" panose="02040503050406030204" pitchFamily="18" charset="0"/>
                                  <a:ea typeface="Yu Mincho" panose="02020400000000000000" pitchFamily="18" charset="-128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</m:acc>
                        </m:e>
                      </m:acc>
                      <m:r>
                        <a:rPr lang="en-US" sz="2400" b="1" i="1">
                          <a:effectLst/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2400" b="1" i="1">
                              <a:effectLst/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effectLst/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  <m:t>𝑭</m:t>
                          </m:r>
                        </m:e>
                      </m:acc>
                      <m:d>
                        <m:dPr>
                          <m:ctrlPr>
                            <a:rPr lang="en-US" sz="2400" b="1" i="1" smtClean="0">
                              <a:effectLst/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effectLst/>
                                  <a:latin typeface="Cambria Math" panose="02040503050406030204" pitchFamily="18" charset="0"/>
                                  <a:ea typeface="Yu Mincho" panose="02020400000000000000" pitchFamily="18" charset="-128"/>
                                  <a:cs typeface="Calibri" panose="020F050202020403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effectLst/>
                                  <a:latin typeface="Cambria Math" panose="02040503050406030204" pitchFamily="18" charset="0"/>
                                  <a:ea typeface="Yu Mincho" panose="02020400000000000000" pitchFamily="18" charset="-128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</m:acc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2400" b="1" i="1" smtClean="0">
                          <a:effectLst/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effectLst/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400" b="1" dirty="0">
                  <a:effectLst/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400" b="1" dirty="0">
                  <a:effectLst/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ROM model forms: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400" b="1" dirty="0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US" sz="2400" u="sng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Polynomial Operator Inference (</a:t>
                </a:r>
                <a:r>
                  <a:rPr lang="en-US" sz="2400" u="sng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POpInf</a:t>
                </a:r>
                <a:r>
                  <a:rPr lang="en-US" sz="2400" u="sng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 [4-5]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</a:t>
                </a:r>
              </a:p>
              <a:p>
                <a:pPr lvl="1"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𝑭</m:t>
                        </m:r>
                      </m:e>
                    </m:acc>
                    <m:d>
                      <m:dPr>
                        <m:ctrlP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Calibri" panose="020F0502020204030204" pitchFamily="34" charset="0"/>
                              </a:rPr>
                              <m:t>𝒒</m:t>
                            </m:r>
                          </m:e>
                        </m:acc>
                      </m:e>
                    </m:d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𝐀</m:t>
                        </m:r>
                      </m:e>
                    </m:acc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𝒒</m:t>
                        </m:r>
                      </m:e>
                    </m:acc>
                    <m:r>
                      <a:rPr lang="en-US" sz="2400" b="1" i="1" smtClean="0"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𝑯</m:t>
                        </m:r>
                      </m:e>
                    </m:acc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Arial" panose="020B0604020202020204" pitchFamily="34" charset="0"/>
                              </a:rPr>
                              <m:t>𝒒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⨂</m:t>
                        </m:r>
                        <m:acc>
                          <m:accPr>
                            <m:chr m:val="̂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Arial" panose="020B0604020202020204" pitchFamily="34" charset="0"/>
                              </a:rPr>
                              <m:t>𝒒</m:t>
                            </m:r>
                          </m:e>
                        </m:acc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Yu Mincho" panose="02020400000000000000" pitchFamily="18" charset="-128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𝑮</m:t>
                        </m:r>
                      </m:e>
                    </m:acc>
                    <m:r>
                      <a:rPr lang="en-US" sz="2400" b="1" i="1"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Arial" panose="020B0604020202020204" pitchFamily="34" charset="0"/>
                          </a:rPr>
                          <m:t>𝒒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⨂</m:t>
                    </m:r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Arial" panose="020B0604020202020204" pitchFamily="34" charset="0"/>
                          </a:rPr>
                          <m:t>𝒒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⨂</m:t>
                    </m:r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Arial" panose="020B0604020202020204" pitchFamily="34" charset="0"/>
                          </a:rPr>
                          <m:t>𝒒</m:t>
                        </m:r>
                      </m:e>
                    </m:acc>
                    <m:r>
                      <a:rPr lang="en-US" sz="2400" b="1" i="1">
                        <a:latin typeface="Cambria Math" panose="02040503050406030204" pitchFamily="18" charset="0"/>
                        <a:ea typeface="Yu Mincho" panose="02020400000000000000" pitchFamily="18" charset="-128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US" sz="2400" u="sng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Neural Network Operator </a:t>
                </a:r>
                <a:r>
                  <a:rPr lang="en-US" sz="2400" u="sng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Interence</a:t>
                </a:r>
                <a:r>
                  <a:rPr lang="en-US" sz="2400" u="sng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(</a:t>
                </a:r>
                <a:r>
                  <a:rPr lang="en-US" sz="2400" u="sng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NNOpInf</a:t>
                </a:r>
                <a:r>
                  <a:rPr lang="en-US" sz="2400" u="sng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 [9]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</a:t>
                </a:r>
              </a:p>
              <a:p>
                <a:pPr lvl="1"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𝑭</m:t>
                        </m:r>
                      </m:e>
                    </m:acc>
                    <m:r>
                      <a:rPr lang="en-US" sz="2400" b="1" i="1" smtClean="0">
                        <a:effectLst/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𝒒</m:t>
                        </m:r>
                      </m:e>
                    </m:acc>
                    <m:r>
                      <a:rPr lang="en-US" sz="2400" b="1" i="1" smtClean="0">
                        <a:effectLst/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)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400" b="1" i="1" smtClean="0">
                        <a:effectLst/>
                        <a:latin typeface="Cambria Math" panose="02040503050406030204" pitchFamily="18" charset="0"/>
                        <a:ea typeface="Yu Mincho" panose="02020400000000000000" pitchFamily="18" charset="-128"/>
                        <a:cs typeface="Calibri" panose="020F0502020204030204" pitchFamily="34" charset="0"/>
                      </a:rPr>
                      <m:t>𝑲</m:t>
                    </m:r>
                    <m:d>
                      <m:dPr>
                        <m:ctrlP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Yu Mincho" panose="02020400000000000000" pitchFamily="18" charset="-128"/>
                                <a:cs typeface="Calibri" panose="020F0502020204030204" pitchFamily="34" charset="0"/>
                              </a:rPr>
                              <m:t>𝒒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;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𝒘</m:t>
                        </m:r>
                      </m:e>
                    </m:d>
                    <m:acc>
                      <m:accPr>
                        <m:chr m:val="̂"/>
                        <m:ctrlP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Yu Mincho" panose="02020400000000000000" pitchFamily="18" charset="-128"/>
                            <a:cs typeface="Calibri" panose="020F0502020204030204" pitchFamily="34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 </a:t>
                </a:r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Open Sans" panose="020B0606030504020204" pitchFamily="34" charset="0"/>
                </a:endParaRPr>
              </a:p>
              <a:p>
                <a:pPr lvl="1" algn="ctr"/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 </m:t>
                    </m:r>
                  </m:oMath>
                </a14:m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enables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 structure preservation (SP)</a:t>
                </a:r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US" sz="2400" u="sng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Kernel Manifold ROM (KROM) [7]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</a:t>
                </a:r>
              </a:p>
              <a:p>
                <a:pPr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  <m:t>𝑭</m:t>
                          </m:r>
                        </m:e>
                      </m:acc>
                      <m:r>
                        <a:rPr lang="en-US" sz="2400" b="1" i="1"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  <m:t>𝒒</m:t>
                          </m:r>
                        </m:e>
                      </m:acc>
                      <m:r>
                        <a:rPr lang="en-US" sz="2400" b="1" i="1"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 =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  <m:t>𝛀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  <m:t>⊤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𝒌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Yu Mincho" panose="02020400000000000000" pitchFamily="18" charset="-128"/>
                              <a:cs typeface="Calibri" panose="020F0502020204030204" pitchFamily="34" charset="0"/>
                            </a:rPr>
                            <m:t>𝒒</m:t>
                          </m:r>
                        </m:e>
                      </m:acc>
                      <m:r>
                        <a:rPr lang="en-US" sz="2400" b="1" i="1">
                          <a:latin typeface="Cambria Math" panose="02040503050406030204" pitchFamily="18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US" sz="400" b="1" dirty="0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US" sz="400" b="1" dirty="0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US" sz="400" b="1" dirty="0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Infer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operators from HFM data by solving regularized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optimization problem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BF51B41-78A2-7D9A-607F-009CE6EB3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9158" y="23946001"/>
                <a:ext cx="8558035" cy="5621795"/>
              </a:xfrm>
              <a:prstGeom prst="rect">
                <a:avLst/>
              </a:prstGeom>
              <a:blipFill>
                <a:blip r:embed="rId16"/>
                <a:stretch>
                  <a:fillRect l="-998" t="-868" b="-1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D9E7E7DE-BEB8-2AC1-9E6A-A5739DD9743D}"/>
              </a:ext>
            </a:extLst>
          </p:cNvPr>
          <p:cNvGrpSpPr/>
          <p:nvPr/>
        </p:nvGrpSpPr>
        <p:grpSpPr>
          <a:xfrm>
            <a:off x="12630151" y="18709848"/>
            <a:ext cx="7894491" cy="17717405"/>
            <a:chOff x="21990201" y="18322591"/>
            <a:chExt cx="7894491" cy="1771740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C5B429E-6F97-D572-D243-9890F153B09D}"/>
                </a:ext>
              </a:extLst>
            </p:cNvPr>
            <p:cNvGrpSpPr/>
            <p:nvPr/>
          </p:nvGrpSpPr>
          <p:grpSpPr>
            <a:xfrm>
              <a:off x="21990201" y="18322591"/>
              <a:ext cx="7894491" cy="4863637"/>
              <a:chOff x="21946655" y="18322591"/>
              <a:chExt cx="7894491" cy="4863637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46147956-8144-ACB2-D6CD-0ADB2D5124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1946655" y="18677854"/>
                <a:ext cx="7894491" cy="4508374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9429A32-EBCD-FD39-7135-3ED9AA3DEF4A}"/>
                  </a:ext>
                </a:extLst>
              </p:cNvPr>
              <p:cNvSpPr txBox="1"/>
              <p:nvPr/>
            </p:nvSpPr>
            <p:spPr>
              <a:xfrm>
                <a:off x="22210569" y="18322591"/>
                <a:ext cx="75691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70C0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SAM-based ROM-HFM Coupling Workflow</a:t>
                </a:r>
                <a:endParaRPr lang="en-US" sz="2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D2C1BB9-53E9-A8C9-6C66-C92B7F699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/>
          </p:blipFill>
          <p:spPr>
            <a:xfrm>
              <a:off x="26027039" y="35081132"/>
              <a:ext cx="705197" cy="585964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064B509-E73D-C892-B142-00C90119F74F}"/>
                </a:ext>
              </a:extLst>
            </p:cNvPr>
            <p:cNvSpPr txBox="1"/>
            <p:nvPr/>
          </p:nvSpPr>
          <p:spPr>
            <a:xfrm>
              <a:off x="25704493" y="35701442"/>
              <a:ext cx="14760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Copperplate Gothic Bold" panose="020E0705020206020404" pitchFamily="34" charset="0"/>
                </a:rPr>
                <a:t>NORMA.JL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82AE44A-7486-EE02-3737-EDAC46929047}"/>
              </a:ext>
            </a:extLst>
          </p:cNvPr>
          <p:cNvSpPr txBox="1"/>
          <p:nvPr/>
        </p:nvSpPr>
        <p:spPr>
          <a:xfrm>
            <a:off x="22423731" y="17142492"/>
            <a:ext cx="7894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Overlapping Schwarz Alternating Method (O-SAM)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780BF19-9ADF-E492-6C76-DB05EAF49547}"/>
              </a:ext>
            </a:extLst>
          </p:cNvPr>
          <p:cNvSpPr txBox="1"/>
          <p:nvPr/>
        </p:nvSpPr>
        <p:spPr>
          <a:xfrm>
            <a:off x="12830861" y="17109290"/>
            <a:ext cx="7828615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enables the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seamless plug-and-play coupling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disparate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meshes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solvers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time-steppers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models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(ROM+HFM) [1-6].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B6B4905-1612-5DDF-59B4-2200BD67BF53}"/>
                  </a:ext>
                </a:extLst>
              </p:cNvPr>
              <p:cNvSpPr txBox="1"/>
              <p:nvPr/>
            </p:nvSpPr>
            <p:spPr>
              <a:xfrm>
                <a:off x="22243975" y="17760360"/>
                <a:ext cx="5178175" cy="1618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200" b="1" i="1" dirty="0">
                                          <a:latin typeface="Cambria Math" panose="02040503050406030204" pitchFamily="18" charset="0"/>
                                        </a:rPr>
                                        <m:t>𝒖</m:t>
                                      </m:r>
                                    </m:e>
                                    <m:sub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+1)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 smtClean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  <m:r>
                                <a:rPr lang="en-US" sz="22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\</m:t>
                              </m:r>
                              <m:sSub>
                                <m:sSub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200" i="0" dirty="0"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  <m:t>    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on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sz="2200" i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B6B4905-1612-5DDF-59B4-2200BD67B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975" y="17760360"/>
                <a:ext cx="5178175" cy="161858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BC26F9A-822B-5733-7D6E-1B3EE201189C}"/>
                  </a:ext>
                </a:extLst>
              </p:cNvPr>
              <p:cNvSpPr txBox="1"/>
              <p:nvPr/>
            </p:nvSpPr>
            <p:spPr>
              <a:xfrm>
                <a:off x="25653585" y="17712560"/>
                <a:ext cx="5178175" cy="1618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200" b="1" i="1" dirty="0">
                                          <a:latin typeface="Cambria Math" panose="02040503050406030204" pitchFamily="18" charset="0"/>
                                        </a:rPr>
                                        <m:t>𝒖</m:t>
                                      </m:r>
                                    </m:e>
                                    <m:sub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+1)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 smtClean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  <m:r>
                                <a:rPr lang="en-US" sz="22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\</m:t>
                              </m:r>
                              <m:sSub>
                                <m:sSub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200" i="0" dirty="0"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  <m:t>    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on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sz="2200" i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DBC26F9A-822B-5733-7D6E-1B3EE2011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3585" y="17712560"/>
                <a:ext cx="5178175" cy="161858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Picture 78">
            <a:extLst>
              <a:ext uri="{FF2B5EF4-FFF2-40B4-BE49-F238E27FC236}">
                <a16:creationId xmlns:a16="http://schemas.microsoft.com/office/drawing/2014/main" id="{EB024403-756A-60C1-5A4A-8F06F54B15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18551" y="17660756"/>
            <a:ext cx="1209777" cy="181779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CF097228-9921-396B-C9D3-2D32FFB270C5}"/>
              </a:ext>
            </a:extLst>
          </p:cNvPr>
          <p:cNvSpPr txBox="1"/>
          <p:nvPr/>
        </p:nvSpPr>
        <p:spPr>
          <a:xfrm>
            <a:off x="22000493" y="20558170"/>
            <a:ext cx="8937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Non-Overlapping Schwarz Alternating Method (NO-SAM)</a:t>
            </a: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68272CE7-C3F7-8DA3-128C-EA0CC96FA6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378" y="21059580"/>
            <a:ext cx="1211131" cy="1819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6A3824B-A183-0567-3DD4-E649E19C19C1}"/>
                  </a:ext>
                </a:extLst>
              </p:cNvPr>
              <p:cNvSpPr txBox="1"/>
              <p:nvPr/>
            </p:nvSpPr>
            <p:spPr>
              <a:xfrm>
                <a:off x="21836533" y="21121132"/>
                <a:ext cx="5178175" cy="1618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200" b="1" i="1" dirty="0">
                                          <a:latin typeface="Cambria Math" panose="02040503050406030204" pitchFamily="18" charset="0"/>
                                        </a:rPr>
                                        <m:t>𝒖</m:t>
                                      </m:r>
                                    </m:e>
                                    <m:sub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+1)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/>
                                <m:t>   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/>
                                <m:t> 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on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\</m:t>
                              </m:r>
                              <m:r>
                                <m:rPr>
                                  <m:sty m:val="p"/>
                                </m:rPr>
                                <a:rPr lang="el-GR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on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l-GR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i="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6A3824B-A183-0567-3DD4-E649E19C1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6533" y="21121132"/>
                <a:ext cx="5178175" cy="161858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D758DEA0-81FE-ABAF-4AEB-EF2C3B79F27A}"/>
                  </a:ext>
                </a:extLst>
              </p:cNvPr>
              <p:cNvSpPr txBox="1"/>
              <p:nvPr/>
            </p:nvSpPr>
            <p:spPr>
              <a:xfrm>
                <a:off x="25978068" y="21059580"/>
                <a:ext cx="5178175" cy="1618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200" b="1" i="1" dirty="0">
                                          <a:latin typeface="Cambria Math" panose="02040503050406030204" pitchFamily="18" charset="0"/>
                                        </a:rPr>
                                        <m:t>𝒖</m:t>
                                      </m:r>
                                    </m:e>
                                    <m:sub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200" i="1" dirty="0">
                                          <a:latin typeface="Cambria Math" panose="02040503050406030204" pitchFamily="18" charset="0"/>
                                        </a:rPr>
                                        <m:t>+1)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/>
                                <m:t>           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Sup>
                                <m:sSubSup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/>
                                <m:t>         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/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on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/>
                                <m:t> </m:t>
                              </m:r>
                              <m:r>
                                <a:rPr lang="en-US" sz="22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\</m:t>
                              </m:r>
                              <m:r>
                                <m:rPr>
                                  <m:sty m:val="p"/>
                                </m:rPr>
                                <a:rPr lang="el-GR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𝛻</m:t>
                                  </m:r>
                                  <m:r>
                                    <a:rPr lang="en-US" sz="2200" b="1" i="1" dirty="0" smtClean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200" b="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𝛻</m:t>
                                  </m:r>
                                  <m:r>
                                    <a:rPr lang="en-US" sz="2200" b="1" i="1" dirty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sup>
                              </m:sSubSup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m:rPr>
                                  <m:nor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m:rPr>
                                  <m:nor/>
                                </m:rPr>
                                <a:rPr lang="en-US" sz="2200" i="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m:t>on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l-GR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i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D758DEA0-81FE-ABAF-4AEB-EF2C3B79F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78068" y="21059580"/>
                <a:ext cx="5178175" cy="161858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3E69F92-1968-63BB-C82E-6E008A31F9B7}"/>
                  </a:ext>
                </a:extLst>
              </p:cNvPr>
              <p:cNvSpPr txBox="1"/>
              <p:nvPr/>
            </p:nvSpPr>
            <p:spPr>
              <a:xfrm>
                <a:off x="23276707" y="22739675"/>
                <a:ext cx="6016748" cy="515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sSubSup>
                        <m:sSub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l-GR" sz="22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2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for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endParaRPr lang="en-US" sz="220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3E69F92-1968-63BB-C82E-6E008A31F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6707" y="22739675"/>
                <a:ext cx="6016748" cy="51552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85">
            <a:extLst>
              <a:ext uri="{FF2B5EF4-FFF2-40B4-BE49-F238E27FC236}">
                <a16:creationId xmlns:a16="http://schemas.microsoft.com/office/drawing/2014/main" id="{BF05CB66-FB0E-39E4-4125-01EBFCCF7C3D}"/>
              </a:ext>
            </a:extLst>
          </p:cNvPr>
          <p:cNvSpPr txBox="1"/>
          <p:nvPr/>
        </p:nvSpPr>
        <p:spPr>
          <a:xfrm>
            <a:off x="21236378" y="19694336"/>
            <a:ext cx="97065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O-SAM</a:t>
            </a:r>
            <a:r>
              <a:rPr lang="en-US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convergent with </a:t>
            </a:r>
            <a:r>
              <a:rPr lang="en-US" sz="22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Dirichlet-Dirichlet</a:t>
            </a:r>
            <a:r>
              <a:rPr lang="en-US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boundary conditions (BCs)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D11CC65-A200-5F2B-4402-9B7E8DEDEB50}"/>
              </a:ext>
            </a:extLst>
          </p:cNvPr>
          <p:cNvSpPr txBox="1"/>
          <p:nvPr/>
        </p:nvSpPr>
        <p:spPr>
          <a:xfrm>
            <a:off x="22231909" y="23373924"/>
            <a:ext cx="8043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NO-SAM</a:t>
            </a:r>
            <a:r>
              <a:rPr lang="en-US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requires </a:t>
            </a:r>
            <a:r>
              <a:rPr lang="en-US" sz="22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relaxed</a:t>
            </a:r>
            <a:r>
              <a:rPr lang="en-US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2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alternating Dirichlet-Neumann </a:t>
            </a:r>
            <a:r>
              <a:rPr lang="en-US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</a:t>
            </a:r>
            <a:r>
              <a:rPr lang="en-US" sz="22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Robin-Robin </a:t>
            </a:r>
            <a:r>
              <a:rPr lang="en-US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BCs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847FF08-E26B-2453-1CD1-289E6F4687E1}"/>
              </a:ext>
            </a:extLst>
          </p:cNvPr>
          <p:cNvSpPr/>
          <p:nvPr/>
        </p:nvSpPr>
        <p:spPr>
          <a:xfrm>
            <a:off x="21236379" y="17142492"/>
            <a:ext cx="9676682" cy="30243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32B8E5D-051C-AA54-FAF9-4A8F0B34BFD8}"/>
              </a:ext>
            </a:extLst>
          </p:cNvPr>
          <p:cNvSpPr/>
          <p:nvPr/>
        </p:nvSpPr>
        <p:spPr>
          <a:xfrm>
            <a:off x="21236379" y="20482263"/>
            <a:ext cx="9676682" cy="383463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080331D-C8EE-FEAB-920C-5AA8A10923C6}"/>
              </a:ext>
            </a:extLst>
          </p:cNvPr>
          <p:cNvSpPr/>
          <p:nvPr/>
        </p:nvSpPr>
        <p:spPr>
          <a:xfrm>
            <a:off x="12347191" y="23863465"/>
            <a:ext cx="8719151" cy="58066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75DDFD7-8E2E-FDDE-4FC5-1417A7ABAD1E}"/>
              </a:ext>
            </a:extLst>
          </p:cNvPr>
          <p:cNvSpPr txBox="1"/>
          <p:nvPr/>
        </p:nvSpPr>
        <p:spPr>
          <a:xfrm>
            <a:off x="21541327" y="24757434"/>
            <a:ext cx="8789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SAM-based Coupling Algorithm for Non-Intrusive ROMs</a:t>
            </a:r>
            <a:endParaRPr lang="en-US" sz="2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4F6F2F60-7010-125C-D552-CEB0FE548F5E}"/>
                  </a:ext>
                </a:extLst>
              </p:cNvPr>
              <p:cNvSpPr txBox="1"/>
              <p:nvPr/>
            </p:nvSpPr>
            <p:spPr>
              <a:xfrm>
                <a:off x="21541326" y="25319028"/>
                <a:ext cx="8776895" cy="3047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Offline stage: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Create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DD 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into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subdomains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Perform a SAM-coupled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all-HFM simulation 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on </a:t>
                </a:r>
                <a14:m>
                  <m:oMath xmlns:m="http://schemas.openxmlformats.org/officeDocument/2006/math">
                    <m:nary>
                      <m:naryPr>
                        <m:chr m:val="⋃"/>
                        <m:limLoc m:val="subSup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Compute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POD basis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𝜱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on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Assume a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functional form 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for your ROM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informed by the  functional form of the corresponding HFM</a:t>
                </a:r>
              </a:p>
              <a:p>
                <a:pPr marL="800100" lvl="1" indent="-342900">
                  <a:buClr>
                    <a:schemeClr val="tx1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Transmission conditions enter through 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learned source terms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added to the ROM dynamical system</a:t>
                </a: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4F6F2F60-7010-125C-D552-CEB0FE548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1326" y="25319028"/>
                <a:ext cx="8776895" cy="3047309"/>
              </a:xfrm>
              <a:prstGeom prst="rect">
                <a:avLst/>
              </a:prstGeom>
              <a:blipFill>
                <a:blip r:embed="rId25"/>
                <a:stretch>
                  <a:fillRect l="-1112" t="-1600" b="-3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13D765F-FFC2-04D2-46FF-B94A35A2BFFC}"/>
              </a:ext>
            </a:extLst>
          </p:cNvPr>
          <p:cNvGrpSpPr/>
          <p:nvPr/>
        </p:nvGrpSpPr>
        <p:grpSpPr>
          <a:xfrm>
            <a:off x="21327200" y="28601192"/>
            <a:ext cx="4685900" cy="1905000"/>
            <a:chOff x="21761656" y="28733106"/>
            <a:chExt cx="4685900" cy="1905000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10A9F9C1-EBF0-C5BE-4DEB-899677AAEC25}"/>
                </a:ext>
              </a:extLst>
            </p:cNvPr>
            <p:cNvGrpSpPr/>
            <p:nvPr/>
          </p:nvGrpSpPr>
          <p:grpSpPr>
            <a:xfrm>
              <a:off x="21936594" y="29502215"/>
              <a:ext cx="3410158" cy="1015384"/>
              <a:chOff x="7931250" y="3490943"/>
              <a:chExt cx="3410158" cy="1015384"/>
            </a:xfrm>
          </p:grpSpPr>
          <p:sp>
            <p:nvSpPr>
              <p:cNvPr id="106" name="Left Brace 105">
                <a:extLst>
                  <a:ext uri="{FF2B5EF4-FFF2-40B4-BE49-F238E27FC236}">
                    <a16:creationId xmlns:a16="http://schemas.microsoft.com/office/drawing/2014/main" id="{7CC6F9BF-2A42-FDF3-B2C3-9D09FB2C6AC5}"/>
                  </a:ext>
                </a:extLst>
              </p:cNvPr>
              <p:cNvSpPr/>
              <p:nvPr/>
            </p:nvSpPr>
            <p:spPr>
              <a:xfrm rot="16200000">
                <a:off x="10687902" y="3346669"/>
                <a:ext cx="285472" cy="574019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FDB2C84-9B60-5DB9-8214-C8F1CEA0389F}"/>
                  </a:ext>
                </a:extLst>
              </p:cNvPr>
              <p:cNvSpPr txBox="1"/>
              <p:nvPr/>
            </p:nvSpPr>
            <p:spPr>
              <a:xfrm>
                <a:off x="9919008" y="3767663"/>
                <a:ext cx="14224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>
                    <a:solidFill>
                      <a:schemeClr val="accent1"/>
                    </a:solidFill>
                  </a:rPr>
                  <a:t>Schwarz Dirichlet BC term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C9BF0D70-6A8E-9421-2C21-B4E24FD57E4D}"/>
                  </a:ext>
                </a:extLst>
              </p:cNvPr>
              <p:cNvSpPr txBox="1"/>
              <p:nvPr/>
            </p:nvSpPr>
            <p:spPr>
              <a:xfrm>
                <a:off x="7931250" y="3591078"/>
                <a:ext cx="1836523" cy="830997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/>
                  <a:t>Motivated by  </a:t>
                </a:r>
                <a:r>
                  <a:rPr lang="en-US" sz="1600" b="1"/>
                  <a:t>BC</a:t>
                </a:r>
                <a:r>
                  <a:rPr lang="en-US" sz="1600"/>
                  <a:t> implementation in </a:t>
                </a:r>
                <a:r>
                  <a:rPr lang="en-US" sz="1600" b="1"/>
                  <a:t>FEM</a:t>
                </a:r>
              </a:p>
            </p:txBody>
          </p:sp>
        </p:grp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ECF2A00-C48B-0C9D-6C78-ABE66D04E8B1}"/>
                </a:ext>
              </a:extLst>
            </p:cNvPr>
            <p:cNvSpPr/>
            <p:nvPr/>
          </p:nvSpPr>
          <p:spPr>
            <a:xfrm>
              <a:off x="21761656" y="28733106"/>
              <a:ext cx="4628150" cy="1905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787C8E3B-3DB4-657A-3737-F335408F3428}"/>
                    </a:ext>
                  </a:extLst>
                </p:cNvPr>
                <p:cNvSpPr txBox="1"/>
                <p:nvPr/>
              </p:nvSpPr>
              <p:spPr>
                <a:xfrm>
                  <a:off x="22014815" y="28823012"/>
                  <a:ext cx="4292201" cy="5756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en-US" b="1" err="1"/>
                    <a:t>OpInf</a:t>
                  </a:r>
                  <a:r>
                    <a:rPr lang="en-US" b="1"/>
                    <a:t> ROM + Schwarz BCs in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b="1"/>
                    <a:t>: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̂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</m:acc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US" b="1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</m:acc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</m:e>
                        <m:sub>
                          <m:r>
                            <a:rPr lang="en-US" b="0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⨂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</m:e>
                        <m:sub>
                          <m:r>
                            <a:rPr lang="en-US" b="0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en-US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b="1" i="1" dirty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dirty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b="1" i="1" dirty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acc>
                            <m:accPr>
                              <m:chr m:val="̂"/>
                              <m:ctrlPr>
                                <a:rPr lang="en-US" b="1" i="1" dirty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</m:acc>
                        </m:e>
                        <m:sub>
                          <m:r>
                            <a:rPr lang="en-US" b="0" i="1" dirty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b="1" i="1" dirty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en-US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787C8E3B-3DB4-657A-3737-F335408F34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14815" y="28823012"/>
                  <a:ext cx="4292201" cy="575607"/>
                </a:xfrm>
                <a:prstGeom prst="rect">
                  <a:avLst/>
                </a:prstGeom>
                <a:blipFill>
                  <a:blip r:embed="rId26"/>
                  <a:stretch>
                    <a:fillRect l="-1989" t="-13830" r="-1563" b="-244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9" name="Left Brace 118">
              <a:extLst>
                <a:ext uri="{FF2B5EF4-FFF2-40B4-BE49-F238E27FC236}">
                  <a16:creationId xmlns:a16="http://schemas.microsoft.com/office/drawing/2014/main" id="{D08FF97B-AAB6-3930-F3B3-5ECBE537279E}"/>
                </a:ext>
              </a:extLst>
            </p:cNvPr>
            <p:cNvSpPr/>
            <p:nvPr/>
          </p:nvSpPr>
          <p:spPr>
            <a:xfrm rot="16200000">
              <a:off x="25423651" y="29347913"/>
              <a:ext cx="285472" cy="574019"/>
            </a:xfrm>
            <a:prstGeom prst="leftBrac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C0344AC-F1EE-62ED-D2CB-E92BA0F72FB0}"/>
                </a:ext>
              </a:extLst>
            </p:cNvPr>
            <p:cNvSpPr txBox="1"/>
            <p:nvPr/>
          </p:nvSpPr>
          <p:spPr>
            <a:xfrm>
              <a:off x="25025156" y="29759685"/>
              <a:ext cx="14224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accent5"/>
                  </a:solidFill>
                </a:rPr>
                <a:t>Schwarz Neumann BC term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3B9510FE-55D9-596B-D08F-383628B14A6E}"/>
                  </a:ext>
                </a:extLst>
              </p:cNvPr>
              <p:cNvSpPr txBox="1"/>
              <p:nvPr/>
            </p:nvSpPr>
            <p:spPr>
              <a:xfrm>
                <a:off x="21728490" y="30642604"/>
                <a:ext cx="911518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sz="24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Compute ROM operator in each subdomain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by solving regularized least squares </a:t>
                </a:r>
                <a:r>
                  <a:rPr lang="en-US" sz="2400" b="1">
                    <a:solidFill>
                      <a:schemeClr val="tx1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minimization problem </a:t>
                </a:r>
                <a:endParaRPr lang="en-US" sz="2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3B9510FE-55D9-596B-D08F-383628B14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8490" y="30642604"/>
                <a:ext cx="9115181" cy="830997"/>
              </a:xfrm>
              <a:prstGeom prst="rect">
                <a:avLst/>
              </a:prstGeom>
              <a:blipFill>
                <a:blip r:embed="rId27"/>
                <a:stretch>
                  <a:fillRect l="-869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TextBox 124">
            <a:extLst>
              <a:ext uri="{FF2B5EF4-FFF2-40B4-BE49-F238E27FC236}">
                <a16:creationId xmlns:a16="http://schemas.microsoft.com/office/drawing/2014/main" id="{8A888C06-3920-8476-6C8F-90C77C0E978D}"/>
              </a:ext>
            </a:extLst>
          </p:cNvPr>
          <p:cNvSpPr txBox="1"/>
          <p:nvPr/>
        </p:nvSpPr>
        <p:spPr>
          <a:xfrm>
            <a:off x="21486421" y="31488759"/>
            <a:ext cx="9357250" cy="1209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b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Online stage: 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Apply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Schwarz iteration procedure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with Schwarz BC transfer via pre-learned boundary contributions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7867E4F8-0516-1AE0-92C4-FE0A72A0AEE5}"/>
              </a:ext>
            </a:extLst>
          </p:cNvPr>
          <p:cNvSpPr/>
          <p:nvPr/>
        </p:nvSpPr>
        <p:spPr>
          <a:xfrm>
            <a:off x="21268308" y="24603156"/>
            <a:ext cx="9629487" cy="831524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266237C-9950-C527-E23A-C6486F847B63}"/>
              </a:ext>
            </a:extLst>
          </p:cNvPr>
          <p:cNvSpPr txBox="1"/>
          <p:nvPr/>
        </p:nvSpPr>
        <p:spPr>
          <a:xfrm>
            <a:off x="12299971" y="30026819"/>
            <a:ext cx="8789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OpInf-OpInf</a:t>
            </a:r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and </a:t>
            </a:r>
            <a:r>
              <a:rPr lang="en-US" sz="2400" b="1" dirty="0" err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OpInf</a:t>
            </a:r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-HFM Results [4]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D0131F8-72A8-4A40-A363-D1BEAA415F5D}"/>
              </a:ext>
            </a:extLst>
          </p:cNvPr>
          <p:cNvSpPr txBox="1"/>
          <p:nvPr/>
        </p:nvSpPr>
        <p:spPr>
          <a:xfrm>
            <a:off x="15967477" y="30671889"/>
            <a:ext cx="5761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Tension Specimen</a:t>
            </a:r>
            <a:endParaRPr lang="en-US" sz="2400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68CAAEF-51E2-1DA3-C4B9-20DCBE413D4F}"/>
              </a:ext>
            </a:extLst>
          </p:cNvPr>
          <p:cNvSpPr txBox="1"/>
          <p:nvPr/>
        </p:nvSpPr>
        <p:spPr>
          <a:xfrm>
            <a:off x="11954208" y="30687047"/>
            <a:ext cx="5761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Bolted Joint</a:t>
            </a:r>
            <a:endParaRPr lang="en-US" sz="2400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A64FBF4D-B8E3-D72C-BD82-5BE7CD7151CF}"/>
              </a:ext>
            </a:extLst>
          </p:cNvPr>
          <p:cNvSpPr/>
          <p:nvPr/>
        </p:nvSpPr>
        <p:spPr>
          <a:xfrm>
            <a:off x="12319066" y="29955622"/>
            <a:ext cx="8719151" cy="655687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ED79EF99-83A0-487E-D83A-30A50C6A1481}"/>
              </a:ext>
            </a:extLst>
          </p:cNvPr>
          <p:cNvSpPr/>
          <p:nvPr/>
        </p:nvSpPr>
        <p:spPr>
          <a:xfrm>
            <a:off x="12319066" y="36866200"/>
            <a:ext cx="8719151" cy="439631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9097987A-8B53-3A23-1CDD-5F46321ACC00}"/>
              </a:ext>
            </a:extLst>
          </p:cNvPr>
          <p:cNvSpPr/>
          <p:nvPr/>
        </p:nvSpPr>
        <p:spPr>
          <a:xfrm>
            <a:off x="21294009" y="33185898"/>
            <a:ext cx="9619052" cy="80766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61C5000-5B07-74AC-0EB3-0BD1F2241703}"/>
              </a:ext>
            </a:extLst>
          </p:cNvPr>
          <p:cNvSpPr txBox="1"/>
          <p:nvPr/>
        </p:nvSpPr>
        <p:spPr>
          <a:xfrm>
            <a:off x="592835" y="36582854"/>
            <a:ext cx="11065799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[1] 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A. Mota, I. </a:t>
            </a:r>
            <a:r>
              <a:rPr lang="en-US" sz="1500" i="0" dirty="0" err="1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Tezaur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, C. Alleman. “The Schwarz alternating method in solid mechanics”, </a:t>
            </a:r>
            <a:r>
              <a:rPr lang="en-US" sz="1500" i="1" dirty="0" err="1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Comput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 Meth. Appl. Mech. </a:t>
            </a:r>
            <a:r>
              <a:rPr lang="en-US" sz="1500" i="1" dirty="0" err="1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Engng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 319 19-51, 2017.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[2] 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A. Mota, I. </a:t>
            </a:r>
            <a:r>
              <a:rPr lang="en-US" sz="1500" i="0" dirty="0" err="1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Tezaur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, G. Phlipot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  “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The Schwarz alternating method for dynamic solid mechanics”,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 Int. J. </a:t>
            </a:r>
            <a:r>
              <a:rPr lang="en-US" sz="1500" i="1" dirty="0" err="1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Numer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 Meth. </a:t>
            </a:r>
            <a:r>
              <a:rPr lang="en-US" sz="1500" i="1" dirty="0" err="1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Engng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 123 (21) 5036-5071, 2022. 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[3] 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C. Wentland, F. Rizzi, J. Barnett, I. </a:t>
            </a:r>
            <a:r>
              <a:rPr lang="en-US" sz="1500" i="0" dirty="0" err="1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Tezaur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. “The role of interface boundary conditions and sampling strategies for Schwarz-based coupling of projection-based reduced order models”, 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J. </a:t>
            </a:r>
            <a:r>
              <a:rPr lang="en-US" sz="1500" i="1" dirty="0" err="1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Comput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 Appl. Math., 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465 116584, 2025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.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[4] </a:t>
            </a:r>
            <a:r>
              <a:rPr lang="en-US" sz="150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I. </a:t>
            </a:r>
            <a:r>
              <a:rPr lang="en-US" sz="1500" dirty="0" err="1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Tezaur</a:t>
            </a:r>
            <a:r>
              <a:rPr lang="en-US" sz="150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, E. Parish, A. Gruber, I. Moore, C. Wentland, A. Mota. “Hybrid coupling with </a:t>
            </a:r>
            <a:r>
              <a:rPr lang="en-US" sz="1500" dirty="0" err="1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OpInf</a:t>
            </a:r>
            <a:r>
              <a:rPr lang="en-US" sz="150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 and the SAM”, submitted to </a:t>
            </a:r>
            <a:r>
              <a:rPr lang="en-US" sz="1500" i="1" dirty="0">
                <a:solidFill>
                  <a:srgbClr val="323940"/>
                </a:solidFill>
                <a:effectLst/>
                <a:latin typeface="Open Sans ExtraBold" panose="020B0606030504020204" pitchFamily="34" charset="0"/>
              </a:rPr>
              <a:t>IJNME</a:t>
            </a:r>
            <a:r>
              <a:rPr lang="en-US" sz="150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. 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</a:rPr>
              <a:t>https://</a:t>
            </a:r>
            <a:r>
              <a:rPr lang="en-US" sz="1500" u="sng" dirty="0" err="1">
                <a:solidFill>
                  <a:srgbClr val="0070C0"/>
                </a:solidFill>
                <a:latin typeface="Open Sans" panose="020B0606030504020204" pitchFamily="34" charset="0"/>
              </a:rPr>
              <a:t>arxiv.org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</a:rPr>
              <a:t>/abs/2511.20687  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[5] 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C. Rodriguez, I. </a:t>
            </a:r>
            <a:r>
              <a:rPr lang="en-US" sz="1500" i="0" dirty="0" err="1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Tezaur</a:t>
            </a:r>
            <a:r>
              <a:rPr lang="en-US" sz="1500" i="0" dirty="0">
                <a:solidFill>
                  <a:srgbClr val="323940"/>
                </a:solidFill>
                <a:effectLst/>
                <a:latin typeface="Open Sans" panose="020B0606030504020204" pitchFamily="34" charset="0"/>
              </a:rPr>
              <a:t>, A. Mota, A. Gruber, E. Parish, C. Wentland.  “Transmission Conditions for the Non-Overlapping Schwarz Coupling of Full Order and Operator Inference Models”, CSRI Summer Proceedings 2025, Sandia National Laboratories, Albuquerque, NM &amp; Livermore, CA (2025). 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[6] G. Sambataro, I. </a:t>
            </a:r>
            <a:r>
              <a:rPr lang="en-US" sz="1500" dirty="0" err="1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Tezaur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“On the role of relaxation and acceleration in the non-overlapping SAM for coupling”, submitted to </a:t>
            </a:r>
            <a:r>
              <a:rPr lang="en-US" sz="1500" i="1" dirty="0">
                <a:solidFill>
                  <a:srgbClr val="32394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JCAM. 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500" u="sng" dirty="0" err="1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/abs/2603.17143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[7] A. Diaz, S. McQuarrie, J. Tencer, P. Blonigan.  Interpretable and flexible non-intrusive reduced-order models using reproducing Hilbert spaces, </a:t>
            </a:r>
            <a:r>
              <a:rPr lang="en-US" sz="1500" i="1" dirty="0" err="1">
                <a:solidFill>
                  <a:srgbClr val="323940"/>
                </a:solidFill>
                <a:latin typeface="Open Sans ExtraBold" panose="020B0606030504020204" pitchFamily="34" charset="0"/>
              </a:rPr>
              <a:t>Comput</a:t>
            </a:r>
            <a:r>
              <a:rPr lang="en-US" sz="1500" i="1" dirty="0">
                <a:solidFill>
                  <a:srgbClr val="323940"/>
                </a:solidFill>
                <a:latin typeface="Open Sans ExtraBold" panose="020B0606030504020204" pitchFamily="34" charset="0"/>
              </a:rPr>
              <a:t>. Meth. Appl. Mech. </a:t>
            </a:r>
            <a:r>
              <a:rPr lang="en-US" sz="1500" i="1" dirty="0" err="1">
                <a:solidFill>
                  <a:srgbClr val="323940"/>
                </a:solidFill>
                <a:latin typeface="Open Sans ExtraBold" panose="020B0606030504020204" pitchFamily="34" charset="0"/>
              </a:rPr>
              <a:t>Engng</a:t>
            </a:r>
            <a:r>
              <a:rPr lang="en-US" sz="1500" i="1" dirty="0">
                <a:solidFill>
                  <a:srgbClr val="323940"/>
                </a:solidFill>
                <a:latin typeface="Open Sans ExtraBold" panose="020B0606030504020204" pitchFamily="34" charset="0"/>
              </a:rPr>
              <a:t>, 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452(A) 118734, 2026.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[8] A. de Castro, P. Kuberry, Minimally Intrusive Data-Driven Approximation of Schur Complement-based Coupling Operators for Heterogeneous Numerical Methods, submitted to NMPDE.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[9] 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E. Parish, A. Gruber, P. Blonigan, I. </a:t>
            </a:r>
            <a:r>
              <a:rPr lang="en-US" sz="1500" dirty="0" err="1">
                <a:solidFill>
                  <a:srgbClr val="323940"/>
                </a:solidFill>
                <a:latin typeface="Open Sans" panose="020B0606030504020204" pitchFamily="34" charset="0"/>
              </a:rPr>
              <a:t>Tezaur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. “NN-</a:t>
            </a:r>
            <a:r>
              <a:rPr lang="en-US" sz="1500" dirty="0" err="1">
                <a:solidFill>
                  <a:srgbClr val="323940"/>
                </a:solidFill>
                <a:latin typeface="Open Sans" panose="020B0606030504020204" pitchFamily="34" charset="0"/>
              </a:rPr>
              <a:t>OpInf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: an </a:t>
            </a:r>
            <a:r>
              <a:rPr lang="en-US" sz="1500" dirty="0" err="1">
                <a:solidFill>
                  <a:srgbClr val="323940"/>
                </a:solidFill>
                <a:latin typeface="Open Sans" panose="020B0606030504020204" pitchFamily="34" charset="0"/>
              </a:rPr>
              <a:t>OpInf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 approach using structure-preserving composable NNs”, submitted to </a:t>
            </a:r>
            <a:r>
              <a:rPr lang="en-US" sz="1500" i="1" dirty="0">
                <a:solidFill>
                  <a:srgbClr val="323940"/>
                </a:solidFill>
                <a:latin typeface="Open Sans ExtraBold" panose="020B0606030504020204" pitchFamily="34" charset="0"/>
              </a:rPr>
              <a:t>JCP.  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</a:rPr>
              <a:t>https://</a:t>
            </a:r>
            <a:r>
              <a:rPr lang="en-US" sz="1500" u="sng" dirty="0" err="1">
                <a:solidFill>
                  <a:srgbClr val="0070C0"/>
                </a:solidFill>
                <a:latin typeface="Open Sans" panose="020B0606030504020204" pitchFamily="34" charset="0"/>
              </a:rPr>
              <a:t>arxiv.org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</a:rPr>
              <a:t>/abs/2603.08488</a:t>
            </a:r>
          </a:p>
          <a:p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[10] A. Gruber, R. Roy-Chowdhury, I. </a:t>
            </a:r>
            <a:r>
              <a:rPr lang="en-US" sz="1500" dirty="0" err="1">
                <a:solidFill>
                  <a:srgbClr val="323940"/>
                </a:solidFill>
                <a:latin typeface="Open Sans" panose="020B0606030504020204" pitchFamily="34" charset="0"/>
              </a:rPr>
              <a:t>Tezaur</a:t>
            </a:r>
            <a:r>
              <a:rPr lang="en-US" sz="1500" dirty="0">
                <a:solidFill>
                  <a:srgbClr val="323940"/>
                </a:solidFill>
                <a:latin typeface="Open Sans" panose="020B0606030504020204" pitchFamily="34" charset="0"/>
              </a:rPr>
              <a:t>, N. Urban.  “Flexible and stable dynamics discovery with Onsager’s principle”, submitted to </a:t>
            </a:r>
            <a:r>
              <a:rPr lang="en-US" sz="1500" i="1" dirty="0">
                <a:solidFill>
                  <a:srgbClr val="323940"/>
                </a:solidFill>
                <a:latin typeface="Open Sans ExtraBold" panose="020B0606030504020204" pitchFamily="34" charset="0"/>
              </a:rPr>
              <a:t>Physica D. 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</a:rPr>
              <a:t>https://</a:t>
            </a:r>
            <a:r>
              <a:rPr lang="en-US" sz="1500" u="sng" dirty="0" err="1">
                <a:solidFill>
                  <a:srgbClr val="0070C0"/>
                </a:solidFill>
                <a:latin typeface="Open Sans" panose="020B0606030504020204" pitchFamily="34" charset="0"/>
              </a:rPr>
              <a:t>arxiv.org</a:t>
            </a:r>
            <a:r>
              <a:rPr lang="en-US" sz="1500" u="sng" dirty="0">
                <a:solidFill>
                  <a:srgbClr val="0070C0"/>
                </a:solidFill>
                <a:latin typeface="Open Sans" panose="020B0606030504020204" pitchFamily="34" charset="0"/>
              </a:rPr>
              <a:t>/abs/2606.24106</a:t>
            </a:r>
          </a:p>
          <a:p>
            <a:endParaRPr lang="en-US" sz="1500" dirty="0">
              <a:solidFill>
                <a:srgbClr val="323940"/>
              </a:solidFill>
              <a:highlight>
                <a:srgbClr val="FFFF00"/>
              </a:highlight>
              <a:latin typeface="Open Sans" panose="020B0606030504020204" pitchFamily="34" charset="0"/>
            </a:endParaRPr>
          </a:p>
          <a:p>
            <a:endParaRPr lang="en-US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58239866-3912-27E5-06B3-21437AADE1B7}"/>
              </a:ext>
            </a:extLst>
          </p:cNvPr>
          <p:cNvSpPr/>
          <p:nvPr/>
        </p:nvSpPr>
        <p:spPr>
          <a:xfrm>
            <a:off x="12347190" y="18581872"/>
            <a:ext cx="8719151" cy="49768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5" name="Picture 174">
            <a:extLst>
              <a:ext uri="{FF2B5EF4-FFF2-40B4-BE49-F238E27FC236}">
                <a16:creationId xmlns:a16="http://schemas.microsoft.com/office/drawing/2014/main" id="{75EFE97B-48BA-72C8-5B26-E5A21C3162E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92835" y="7225575"/>
            <a:ext cx="11135352" cy="3884011"/>
          </a:xfrm>
          <a:prstGeom prst="rect">
            <a:avLst/>
          </a:prstGeom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FBBE6B61-CC27-6A68-8C8B-561C58449D4C}"/>
              </a:ext>
            </a:extLst>
          </p:cNvPr>
          <p:cNvSpPr txBox="1"/>
          <p:nvPr/>
        </p:nvSpPr>
        <p:spPr>
          <a:xfrm>
            <a:off x="1068941" y="8635517"/>
            <a:ext cx="77707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Most existing coupling frameworks are based on </a:t>
            </a:r>
            <a:r>
              <a:rPr lang="en-US" sz="2200" b="1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traditional discretization methods</a:t>
            </a:r>
            <a:r>
              <a:rPr lang="en-US" sz="2200" i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, i.e., </a:t>
            </a:r>
            <a:r>
              <a:rPr lang="en-US" sz="2200" b="1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high-fidelity models (HFMs)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200" i="1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3B09D3D5-64BA-E4C1-5E0F-F1F877300258}"/>
              </a:ext>
            </a:extLst>
          </p:cNvPr>
          <p:cNvSpPr txBox="1"/>
          <p:nvPr/>
        </p:nvSpPr>
        <p:spPr>
          <a:xfrm>
            <a:off x="975609" y="7662759"/>
            <a:ext cx="8235767" cy="830997"/>
          </a:xfrm>
          <a:prstGeom prst="rect">
            <a:avLst/>
          </a:prstGeom>
          <a:solidFill>
            <a:srgbClr val="FEFD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Multi-scale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multi-physics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problems are ubiquitous and require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rigorous coupling frameworks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94C467B0-1C42-CA39-9C13-DA8A983B8DCC}"/>
              </a:ext>
            </a:extLst>
          </p:cNvPr>
          <p:cNvSpPr txBox="1"/>
          <p:nvPr/>
        </p:nvSpPr>
        <p:spPr>
          <a:xfrm>
            <a:off x="819431" y="11099374"/>
            <a:ext cx="10465194" cy="1200329"/>
          </a:xfrm>
          <a:prstGeom prst="rect">
            <a:avLst/>
          </a:prstGeom>
          <a:solidFill>
            <a:srgbClr val="FFCC99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u="sng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Objective (RT3.1 of M2dt)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: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discover the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mathematical principles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guiding the assembly of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HFMs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data-driven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models in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stable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accurate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physically consistent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ways.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B816DB-C657-C71B-E387-EFE01A362423}"/>
              </a:ext>
            </a:extLst>
          </p:cNvPr>
          <p:cNvSpPr txBox="1"/>
          <p:nvPr/>
        </p:nvSpPr>
        <p:spPr>
          <a:xfrm>
            <a:off x="2321400" y="6635622"/>
            <a:ext cx="673453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Motivation for Coupling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AC7A696-7B31-57D3-3734-FDF85AE35D5E}"/>
              </a:ext>
            </a:extLst>
          </p:cNvPr>
          <p:cNvSpPr txBox="1"/>
          <p:nvPr/>
        </p:nvSpPr>
        <p:spPr>
          <a:xfrm>
            <a:off x="31970562" y="7760768"/>
            <a:ext cx="10549038" cy="1200329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order to be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reliable predictive tools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within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digital twin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workflows, reduced order models (ROMs) and  surrogates must preserve the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key properties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underlying PDEs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AAE98C0A-F6F5-F183-4C9B-C2C5D3830BD6}"/>
              </a:ext>
            </a:extLst>
          </p:cNvPr>
          <p:cNvSpPr txBox="1"/>
          <p:nvPr/>
        </p:nvSpPr>
        <p:spPr>
          <a:xfrm>
            <a:off x="32346996" y="9139322"/>
            <a:ext cx="10283694" cy="46166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ROMs in general do </a:t>
            </a:r>
            <a:r>
              <a:rPr lang="en-US" sz="2400" b="1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2400" i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automatically inherit these properties!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64340D55-3BEE-3965-332F-85A3FC4D1AEC}"/>
              </a:ext>
            </a:extLst>
          </p:cNvPr>
          <p:cNvSpPr txBox="1"/>
          <p:nvPr/>
        </p:nvSpPr>
        <p:spPr>
          <a:xfrm>
            <a:off x="31775234" y="9911935"/>
            <a:ext cx="6049501" cy="1938992"/>
          </a:xfrm>
          <a:prstGeom prst="rect">
            <a:avLst/>
          </a:prstGeom>
          <a:solidFill>
            <a:srgbClr val="CCCCFF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u="sng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Objective (RT2.2 of M2dt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):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new structure preserving (SP) model reduction methods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mirror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properties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established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compatible </a:t>
            </a:r>
            <a:r>
              <a:rPr lang="en-US" sz="2400" b="1" err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discretizations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HFMs</a:t>
            </a:r>
          </a:p>
        </p:txBody>
      </p:sp>
      <p:pic>
        <p:nvPicPr>
          <p:cNvPr id="188" name="Picture 187">
            <a:extLst>
              <a:ext uri="{FF2B5EF4-FFF2-40B4-BE49-F238E27FC236}">
                <a16:creationId xmlns:a16="http://schemas.microsoft.com/office/drawing/2014/main" id="{CCE9F996-B930-13C1-BD61-8E2BC64AC10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1584" y="9743337"/>
            <a:ext cx="4910185" cy="2349600"/>
          </a:xfrm>
          <a:prstGeom prst="rect">
            <a:avLst/>
          </a:prstGeom>
        </p:spPr>
      </p:pic>
      <p:sp>
        <p:nvSpPr>
          <p:cNvPr id="189" name="TextBox 188">
            <a:extLst>
              <a:ext uri="{FF2B5EF4-FFF2-40B4-BE49-F238E27FC236}">
                <a16:creationId xmlns:a16="http://schemas.microsoft.com/office/drawing/2014/main" id="{FE4DE330-421A-F27F-DE2E-52928B62DDCB}"/>
              </a:ext>
            </a:extLst>
          </p:cNvPr>
          <p:cNvSpPr txBox="1"/>
          <p:nvPr/>
        </p:nvSpPr>
        <p:spPr>
          <a:xfrm>
            <a:off x="39051544" y="1092492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HFM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F00D1AD7-E0C1-F00C-C02E-E47DD616D625}"/>
              </a:ext>
            </a:extLst>
          </p:cNvPr>
          <p:cNvSpPr txBox="1"/>
          <p:nvPr/>
        </p:nvSpPr>
        <p:spPr>
          <a:xfrm>
            <a:off x="41366352" y="10938623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71C666-5C7A-8075-6C78-418398195EF1}"/>
              </a:ext>
            </a:extLst>
          </p:cNvPr>
          <p:cNvSpPr txBox="1"/>
          <p:nvPr/>
        </p:nvSpPr>
        <p:spPr>
          <a:xfrm>
            <a:off x="31970562" y="13578058"/>
            <a:ext cx="8174138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Goal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create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non-intrusive fully non-linear </a:t>
            </a:r>
            <a:r>
              <a:rPr lang="en-US" sz="240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OpInf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ROMs that enable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structure preservation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(SP).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39DFF1-21F2-8939-4C45-A68DEA17CA57}"/>
              </a:ext>
            </a:extLst>
          </p:cNvPr>
          <p:cNvSpPr txBox="1"/>
          <p:nvPr/>
        </p:nvSpPr>
        <p:spPr>
          <a:xfrm>
            <a:off x="31970562" y="14748000"/>
            <a:ext cx="4370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NNOpInf</a:t>
            </a:r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Assumed Form [9]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632D76-7B71-6523-D0DA-F4D620CAC546}"/>
                  </a:ext>
                </a:extLst>
              </p:cNvPr>
              <p:cNvSpPr txBox="1"/>
              <p:nvPr/>
            </p:nvSpPr>
            <p:spPr>
              <a:xfrm>
                <a:off x="32357023" y="15209698"/>
                <a:ext cx="3290131" cy="1099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acc>
                            <m:accPr>
                              <m:chr m:val="̇"/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̂"/>
                                  <m:ctrlP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</m:acc>
                            </m:e>
                          </m:acc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𝒖</m:t>
                                  </m:r>
                                </m:e>
                              </m:acc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acc>
                    </m:oMath>
                  </m:oMathPara>
                </a14:m>
                <a:endParaRPr lang="en-US" sz="22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632D76-7B71-6523-D0DA-F4D620CAC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7023" y="15209698"/>
                <a:ext cx="3290131" cy="1099596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CA4FE6A-B161-B6EE-B498-0DAF2DF906A0}"/>
              </a:ext>
            </a:extLst>
          </p:cNvPr>
          <p:cNvSpPr txBox="1"/>
          <p:nvPr/>
        </p:nvSpPr>
        <p:spPr>
          <a:xfrm>
            <a:off x="31775234" y="16553417"/>
            <a:ext cx="4807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NNOpInf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parameterizes PDE with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sum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neural network (NN) operators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NN is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constrained </a:t>
            </a: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satisfy target </a:t>
            </a:r>
            <a:r>
              <a:rPr lang="en-US"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problem-specific algebraic structure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49DC41-43EC-A867-D2EE-43C186012F68}"/>
              </a:ext>
            </a:extLst>
          </p:cNvPr>
          <p:cNvSpPr txBox="1"/>
          <p:nvPr/>
        </p:nvSpPr>
        <p:spPr>
          <a:xfrm>
            <a:off x="37365506" y="14708625"/>
            <a:ext cx="5328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Example SP Parameterizations [9]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1A5C1D-6F0B-2A0F-F8CC-9CAEAC168C0B}"/>
                  </a:ext>
                </a:extLst>
              </p:cNvPr>
              <p:cNvSpPr txBox="1"/>
              <p:nvPr/>
            </p:nvSpPr>
            <p:spPr>
              <a:xfrm>
                <a:off x="37206216" y="15203868"/>
                <a:ext cx="5934718" cy="3724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Matrix: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e>
                          </m:acc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𝐀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e>
                          </m:acc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e>
                      </m:acc>
                    </m:oMath>
                  </m:oMathPara>
                </a14:m>
                <a:endParaRPr lang="en-US" sz="2200" b="1">
                  <a:latin typeface="Open Sans ExtraBold" panose="020B0606030504020204" pitchFamily="34" charset="0"/>
                  <a:ea typeface="Cambria Math" panose="02040503050406030204" pitchFamily="18" charset="0"/>
                </a:endParaRPr>
              </a:p>
              <a:p>
                <a:endParaRPr lang="en-US" sz="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r>
                  <a:rPr lang="en-US" sz="2400" b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Symmetrix positive semi-definite (SPSD):</a:t>
                </a:r>
              </a:p>
              <a:p>
                <a:endParaRPr lang="en-US" sz="2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b="1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𝐋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𝐋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acc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;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</m:e>
                    </m:acc>
                  </m:oMath>
                </a14:m>
                <a:endParaRPr lang="en-US" sz="2200" b="1">
                  <a:ea typeface="Cambria Math" panose="02040503050406030204" pitchFamily="18" charset="0"/>
                </a:endParaRPr>
              </a:p>
              <a:p>
                <a:endParaRPr lang="en-US" sz="400" b="1">
                  <a:ea typeface="Cambria Math" panose="02040503050406030204" pitchFamily="18" charset="0"/>
                </a:endParaRPr>
              </a:p>
              <a:p>
                <a:endParaRPr lang="en-US" sz="400" b="1">
                  <a:ea typeface="Cambria Math" panose="02040503050406030204" pitchFamily="18" charset="0"/>
                </a:endParaRPr>
              </a:p>
              <a:p>
                <a:r>
                  <a:rPr lang="en-US" sz="2400" b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Skew:</a:t>
                </a:r>
              </a:p>
              <a:p>
                <a:r>
                  <a:rPr lang="en-US" sz="24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b="1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𝐋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acc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;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𝐋</m:t>
                            </m:r>
                            <m:d>
                              <m:d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2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  <m:r>
                                  <a:rPr lang="en-US" sz="2200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;</m:t>
                                </m:r>
                                <m:sSub>
                                  <m:sSub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e>
                    </m:d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</m:e>
                    </m:acc>
                  </m:oMath>
                </a14:m>
                <a:endParaRPr lang="en-US" sz="2200" b="1">
                  <a:ea typeface="Cambria Math" panose="02040503050406030204" pitchFamily="18" charset="0"/>
                </a:endParaRPr>
              </a:p>
              <a:p>
                <a:endParaRPr lang="en-US" sz="400" b="1">
                  <a:ea typeface="Cambria Math" panose="02040503050406030204" pitchFamily="18" charset="0"/>
                </a:endParaRPr>
              </a:p>
              <a:p>
                <a:endParaRPr lang="en-US" sz="400" b="1">
                  <a:ea typeface="Cambria Math" panose="02040503050406030204" pitchFamily="18" charset="0"/>
                </a:endParaRPr>
              </a:p>
              <a:p>
                <a:r>
                  <a:rPr lang="en-US" sz="2200" b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Potential: </a:t>
                </a:r>
              </a:p>
              <a:p>
                <a:endParaRPr lang="en-US" sz="200" b="1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e>
                          </m:acc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e>
                          </m:acc>
                        </m:sub>
                      </m:sSub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e>
                      </m:acc>
                      <m:r>
                        <a:rPr lang="en-US" sz="22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1A5C1D-6F0B-2A0F-F8CC-9CAEAC168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6216" y="15203868"/>
                <a:ext cx="5934718" cy="3724096"/>
              </a:xfrm>
              <a:prstGeom prst="rect">
                <a:avLst/>
              </a:prstGeom>
              <a:blipFill>
                <a:blip r:embed="rId39"/>
                <a:stretch>
                  <a:fillRect l="-1540" t="-1146" b="-1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Picture 49">
            <a:extLst>
              <a:ext uri="{FF2B5EF4-FFF2-40B4-BE49-F238E27FC236}">
                <a16:creationId xmlns:a16="http://schemas.microsoft.com/office/drawing/2014/main" id="{02619BF8-2AFB-4E1F-AE24-89D3F146CC2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0180078" y="13460057"/>
            <a:ext cx="2506967" cy="91587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91D4B75-321C-243C-553F-9D429903779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37911720" y="20072926"/>
            <a:ext cx="5022372" cy="1423177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308876D2-173F-0E46-611D-4F24775E0DF7}"/>
              </a:ext>
            </a:extLst>
          </p:cNvPr>
          <p:cNvSpPr txBox="1"/>
          <p:nvPr/>
        </p:nvSpPr>
        <p:spPr>
          <a:xfrm>
            <a:off x="32132664" y="19281853"/>
            <a:ext cx="8789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SP-</a:t>
            </a:r>
            <a:r>
              <a:rPr lang="en-US" sz="2400" b="1" dirty="0" err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NNOpInf</a:t>
            </a:r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Results: 3D </a:t>
            </a:r>
            <a:r>
              <a:rPr lang="en-US" sz="2400" b="1" dirty="0" err="1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Hyperelastic</a:t>
            </a:r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Torsion [9]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A138EB8-509B-1004-0042-7CA847A7AED0}"/>
              </a:ext>
            </a:extLst>
          </p:cNvPr>
          <p:cNvSpPr txBox="1"/>
          <p:nvPr/>
        </p:nvSpPr>
        <p:spPr>
          <a:xfrm>
            <a:off x="32570156" y="21845343"/>
            <a:ext cx="9536785" cy="830997"/>
          </a:xfrm>
          <a:prstGeom prst="rect">
            <a:avLst/>
          </a:prstGeom>
          <a:solidFill>
            <a:srgbClr val="CCFFFF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b="1">
                <a:latin typeface="Open Sans ExtraBold"/>
                <a:ea typeface="Open Sans ExtraBold"/>
                <a:cs typeface="Open Sans ExtraBold"/>
              </a:rPr>
              <a:t>Lagrangian structure-preserving NN-OpInf ROMs </a:t>
            </a:r>
            <a:r>
              <a:rPr lang="en-US" sz="2400">
                <a:latin typeface="Open Sans"/>
                <a:ea typeface="Open Sans"/>
                <a:cs typeface="Open Sans"/>
              </a:rPr>
              <a:t>maintain </a:t>
            </a:r>
            <a:r>
              <a:rPr lang="en-US" sz="2400" b="1">
                <a:latin typeface="Open Sans ExtraBold"/>
                <a:ea typeface="Open Sans ExtraBold"/>
                <a:cs typeface="Open Sans ExtraBold"/>
              </a:rPr>
              <a:t>stability</a:t>
            </a:r>
            <a:r>
              <a:rPr lang="en-US" sz="2400">
                <a:latin typeface="Open Sans"/>
                <a:ea typeface="Open Sans"/>
                <a:cs typeface="Open Sans"/>
              </a:rPr>
              <a:t> and </a:t>
            </a:r>
            <a:r>
              <a:rPr lang="en-US" sz="2400" b="1">
                <a:latin typeface="Open Sans ExtraBold"/>
                <a:ea typeface="Open Sans ExtraBold"/>
                <a:cs typeface="Open Sans ExtraBold"/>
              </a:rPr>
              <a:t>robustness </a:t>
            </a:r>
            <a:r>
              <a:rPr lang="en-US" sz="2400">
                <a:latin typeface="Open Sans"/>
                <a:ea typeface="Open Sans"/>
                <a:cs typeface="Open Sans"/>
              </a:rPr>
              <a:t>during </a:t>
            </a:r>
            <a:r>
              <a:rPr lang="en-US" sz="2400" b="1">
                <a:latin typeface="Open Sans ExtraBold"/>
                <a:ea typeface="Open Sans ExtraBold"/>
                <a:cs typeface="Open Sans ExtraBold"/>
              </a:rPr>
              <a:t>future state prediction</a:t>
            </a:r>
            <a:endParaRPr lang="en-US" sz="2400">
              <a:latin typeface="Open Sans"/>
              <a:ea typeface="Open Sans"/>
              <a:cs typeface="Open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04A0DE8-A451-9F3C-DE56-DE089BA1EC32}"/>
                  </a:ext>
                </a:extLst>
              </p:cNvPr>
              <p:cNvSpPr txBox="1"/>
              <p:nvPr/>
            </p:nvSpPr>
            <p:spPr>
              <a:xfrm>
                <a:off x="31970562" y="19831946"/>
                <a:ext cx="5772734" cy="22327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HFM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has </a:t>
                </a:r>
                <a:r>
                  <a:rPr lang="en-US" sz="2400" b="1" dirty="0" err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Lagrangian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 structure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</a:t>
                </a: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𝐌</m:t>
                      </m:r>
                      <m:acc>
                        <m:accPr>
                          <m:chr m:val="̈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Open Sans ExtraBold" panose="020B0606030504020204" pitchFamily="34" charset="0"/>
                              <a:cs typeface="Open Sans ExtraBold" panose="020B0606030504020204" pitchFamily="34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𝒖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=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Open Sans ExtraBold" panose="020B0606030504020204" pitchFamily="34" charset="0"/>
                              <a:cs typeface="Open Sans ExtraBold" panose="020B0606030504020204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,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Open Sans ExtraBold" panose="020B0606030504020204" pitchFamily="34" charset="0"/>
                              <a:cs typeface="Open Sans ExtraBold" panose="020B0606030504020204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Open Sans ExtraBold" panose="020B0606030504020204" pitchFamily="34" charset="0"/>
                              <a:cs typeface="Open Sans ExtraBold" panose="020B0606030504020204" pitchFamily="34" charset="0"/>
                            </a:rPr>
                            <m:t>,</m:t>
                          </m:r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Open Sans ExtraBold" panose="020B0606030504020204" pitchFamily="34" charset="0"/>
                                  <a:cs typeface="Open Sans ExtraBold" panose="020B0606030504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𝒖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Open Sans ExtraBold" panose="020B0606030504020204" pitchFamily="34" charset="0"/>
                              <a:cs typeface="Open Sans ExtraBold" panose="020B0606030504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Open Sans ExtraBold" panose="020B0606030504020204" pitchFamily="34" charset="0"/>
                                  <a:cs typeface="Open Sans ExtraBold" panose="020B0606030504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𝒖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Open Sans ExtraBold" panose="020B0606030504020204" pitchFamily="34" charset="0"/>
                          <a:cs typeface="Open Sans ExtraBold" panose="020B0606030504020204" pitchFamily="34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r>
                  <a:rPr lang="en-US" sz="2400" b="1" dirty="0" err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NNOpInf</a:t>
                </a:r>
                <a:r>
                  <a:rPr lang="en-US" sz="2400" b="1" dirty="0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-SPSD-Potential</a:t>
                </a:r>
                <a:r>
                  <a:rPr lang="en-US" sz="2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model used:</a:t>
                </a: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smtClean="0">
                            <a:latin typeface="Cambria Math" panose="02040503050406030204" pitchFamily="18" charset="0"/>
                            <a:ea typeface="Open Sans ExtraBold" panose="020B0606030504020204" pitchFamily="34" charset="0"/>
                            <a:cs typeface="Open Sans ExtraBold" panose="020B0606030504020204" pitchFamily="34" charset="0"/>
                          </a:rPr>
                        </m:ctrlPr>
                      </m:acc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Open Sans ExtraBold" panose="020B0606030504020204" pitchFamily="34" charset="0"/>
                            <a:cs typeface="Open Sans ExtraBold" panose="020B0606030504020204" pitchFamily="34" charset="0"/>
                          </a:rPr>
                          <m:t>𝐟</m:t>
                        </m:r>
                      </m:e>
                    </m:acc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𝑻</m:t>
                        </m:r>
                      </m:sup>
                    </m:sSup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acc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</m:d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acc>
                          <m:accPr>
                            <m:chr m:val="̂"/>
                            <m:ctrlP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</m:oMath>
                </a14:m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2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04A0DE8-A451-9F3C-DE56-DE089BA1E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0562" y="19831946"/>
                <a:ext cx="5772734" cy="2232727"/>
              </a:xfrm>
              <a:prstGeom prst="rect">
                <a:avLst/>
              </a:prstGeom>
              <a:blipFill>
                <a:blip r:embed="rId42"/>
                <a:stretch>
                  <a:fillRect l="-1691" t="-2180" r="-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 57">
            <a:extLst>
              <a:ext uri="{FF2B5EF4-FFF2-40B4-BE49-F238E27FC236}">
                <a16:creationId xmlns:a16="http://schemas.microsoft.com/office/drawing/2014/main" id="{5E18DD39-72C6-EB11-24BF-D27D73752322}"/>
              </a:ext>
            </a:extLst>
          </p:cNvPr>
          <p:cNvSpPr/>
          <p:nvPr/>
        </p:nvSpPr>
        <p:spPr>
          <a:xfrm>
            <a:off x="31775235" y="14662490"/>
            <a:ext cx="4902248" cy="432275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A4207EC-57B2-D3AA-C570-09CDAF27FF2F}"/>
              </a:ext>
            </a:extLst>
          </p:cNvPr>
          <p:cNvSpPr/>
          <p:nvPr/>
        </p:nvSpPr>
        <p:spPr>
          <a:xfrm>
            <a:off x="36996194" y="14630558"/>
            <a:ext cx="6075575" cy="432275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CC6F77F-23CF-86C2-14FB-1975E9629957}"/>
              </a:ext>
            </a:extLst>
          </p:cNvPr>
          <p:cNvSpPr/>
          <p:nvPr/>
        </p:nvSpPr>
        <p:spPr>
          <a:xfrm>
            <a:off x="31767329" y="19105864"/>
            <a:ext cx="11304440" cy="38093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7F896E-B668-99FC-68A4-5820F4772688}"/>
              </a:ext>
            </a:extLst>
          </p:cNvPr>
          <p:cNvSpPr txBox="1"/>
          <p:nvPr/>
        </p:nvSpPr>
        <p:spPr>
          <a:xfrm>
            <a:off x="40238707" y="20125607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HFM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FE071BB-B1A7-7D93-959D-DE9846B156CD}"/>
              </a:ext>
            </a:extLst>
          </p:cNvPr>
          <p:cNvSpPr txBox="1"/>
          <p:nvPr/>
        </p:nvSpPr>
        <p:spPr>
          <a:xfrm>
            <a:off x="40192698" y="21068761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POpInf</a:t>
            </a:r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C7AFDF9-1301-D1C5-5919-C8DBD9887FE2}"/>
              </a:ext>
            </a:extLst>
          </p:cNvPr>
          <p:cNvSpPr txBox="1"/>
          <p:nvPr/>
        </p:nvSpPr>
        <p:spPr>
          <a:xfrm>
            <a:off x="40031673" y="20608686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SP-NNOpINf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0AD251B-D1E2-B8BE-77CF-C5A828EF7AB4}"/>
              </a:ext>
            </a:extLst>
          </p:cNvPr>
          <p:cNvSpPr txBox="1"/>
          <p:nvPr/>
        </p:nvSpPr>
        <p:spPr>
          <a:xfrm>
            <a:off x="31947558" y="25378993"/>
            <a:ext cx="11026605" cy="830997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u="sng">
                <a:latin typeface="Open Sans ExtraBold"/>
                <a:ea typeface="Open Sans ExtraBold"/>
                <a:cs typeface="Open Sans ExtraBold"/>
              </a:rPr>
              <a:t>Goal</a:t>
            </a:r>
            <a:r>
              <a:rPr lang="en-US" sz="2400">
                <a:latin typeface="Open Sans"/>
                <a:ea typeface="Open Sans"/>
                <a:cs typeface="Open Sans"/>
              </a:rPr>
              <a:t>: learn functional-level corrections to dissipation-dominated systems within a </a:t>
            </a:r>
            <a:r>
              <a:rPr lang="en-US" sz="2400" b="1">
                <a:latin typeface="Open Sans ExtraBold"/>
                <a:ea typeface="Open Sans ExtraBold"/>
                <a:cs typeface="Open Sans ExtraBold"/>
              </a:rPr>
              <a:t>structure-preserving variational integrator</a:t>
            </a:r>
            <a:endParaRPr lang="en-US" sz="2400" b="1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3B86E33E-F62C-07D6-EB0C-60595C9C57AA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32251290" y="26336731"/>
            <a:ext cx="10397704" cy="488197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4D98764E-E99D-BF1B-FB15-BA933B6CC093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 l="-1022" r="363" b="32986"/>
          <a:stretch>
            <a:fillRect/>
          </a:stretch>
        </p:blipFill>
        <p:spPr>
          <a:xfrm>
            <a:off x="31832464" y="36734385"/>
            <a:ext cx="11218809" cy="444936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573EA3E8-586C-856B-E37B-0C66A23DF403}"/>
              </a:ext>
            </a:extLst>
          </p:cNvPr>
          <p:cNvSpPr txBox="1"/>
          <p:nvPr/>
        </p:nvSpPr>
        <p:spPr>
          <a:xfrm>
            <a:off x="31953137" y="31053426"/>
            <a:ext cx="8969171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rgbClr val="0070C0"/>
                </a:solidFill>
                <a:latin typeface="Open Sans ExtraBold"/>
                <a:ea typeface="Open Sans ExtraBold"/>
                <a:cs typeface="Open Sans ExtraBold"/>
              </a:rPr>
              <a:t>OVP strategy [10]: 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/>
                <a:ea typeface="Open Sans"/>
                <a:cs typeface="Open Sans"/>
              </a:rPr>
              <a:t>Discretize a</a:t>
            </a:r>
            <a:r>
              <a:rPr lang="en-US" sz="2400" b="1" dirty="0">
                <a:latin typeface="Open Sans ExtraBold"/>
                <a:ea typeface="Open Sans ExtraBold"/>
                <a:cs typeface="Open Sans ExtraBold"/>
              </a:rPr>
              <a:t> </a:t>
            </a:r>
            <a:r>
              <a:rPr lang="en-US" sz="2400" b="1" dirty="0" err="1">
                <a:latin typeface="Open Sans ExtraBold"/>
                <a:ea typeface="Open Sans ExtraBold"/>
                <a:cs typeface="Open Sans ExtraBold"/>
              </a:rPr>
              <a:t>Rayleighan</a:t>
            </a:r>
            <a:r>
              <a:rPr lang="en-US" sz="2400" b="1" dirty="0">
                <a:latin typeface="Open Sans ExtraBold"/>
                <a:ea typeface="Open Sans ExtraBold"/>
                <a:cs typeface="Open Sans ExtraBold"/>
              </a:rPr>
              <a:t> functional</a:t>
            </a:r>
            <a:r>
              <a:rPr lang="en-US" sz="2400" dirty="0">
                <a:latin typeface="Open Sans"/>
                <a:ea typeface="Open Sans"/>
                <a:cs typeface="Open Sans"/>
              </a:rPr>
              <a:t> comprised of thermodynamic free energy and dissipation potential</a:t>
            </a:r>
          </a:p>
          <a:p>
            <a:pPr marL="800100" lvl="1" indent="-342900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Open Sans"/>
                <a:ea typeface="Open Sans"/>
                <a:cs typeface="Open Sans"/>
              </a:rPr>
              <a:t>OVP at discrete level </a:t>
            </a:r>
            <a:r>
              <a:rPr lang="en-US" sz="2400" dirty="0">
                <a:ea typeface="+mn-lt"/>
                <a:cs typeface="+mn-lt"/>
              </a:rPr>
              <a:t>→</a:t>
            </a:r>
            <a:r>
              <a:rPr lang="en-US" sz="2400" dirty="0">
                <a:latin typeface="Aptos"/>
                <a:ea typeface="Open Sans"/>
                <a:cs typeface="Open Sans"/>
              </a:rPr>
              <a:t> </a:t>
            </a:r>
            <a:r>
              <a:rPr lang="en-US" sz="2400" dirty="0">
                <a:latin typeface="Open Sans"/>
                <a:ea typeface="Open Sans"/>
                <a:cs typeface="Open Sans"/>
              </a:rPr>
              <a:t>variational time-stepping scheme </a:t>
            </a:r>
            <a:br>
              <a:rPr lang="en-US" sz="2400" dirty="0">
                <a:latin typeface="Open Sans"/>
                <a:ea typeface="Open Sans"/>
                <a:cs typeface="Open Sans"/>
              </a:rPr>
            </a:br>
            <a:r>
              <a:rPr lang="en-US" sz="2400" b="1" dirty="0">
                <a:latin typeface="Open Sans ExtraBold"/>
                <a:ea typeface="Open Sans ExtraBold"/>
                <a:cs typeface="Open Sans ExtraBold"/>
              </a:rPr>
              <a:t>conserving mass and dissipating free energy by construction</a:t>
            </a: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/>
                <a:ea typeface="Open Sans"/>
                <a:cs typeface="Open Sans"/>
              </a:rPr>
              <a:t>Unknown/uncertain terms incorporated into discrete free energy functional and learned from data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Open Sans"/>
                <a:ea typeface="Open Sans"/>
                <a:cs typeface="Open Sans"/>
              </a:rPr>
              <a:t>OVP ensures physics remain preserved </a:t>
            </a:r>
            <a:r>
              <a:rPr lang="en-US" sz="2400" b="1" dirty="0">
                <a:latin typeface="Open Sans ExtraBold"/>
                <a:ea typeface="Open Sans ExtraBold"/>
                <a:cs typeface="Open Sans ExtraBold"/>
              </a:rPr>
              <a:t>independent of training process</a:t>
            </a:r>
            <a:endParaRPr lang="en-US" sz="24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F887803-67AD-BCA8-435B-37A2DB9755FA}"/>
              </a:ext>
            </a:extLst>
          </p:cNvPr>
          <p:cNvSpPr txBox="1"/>
          <p:nvPr/>
        </p:nvSpPr>
        <p:spPr>
          <a:xfrm>
            <a:off x="31930133" y="34851186"/>
            <a:ext cx="10806488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rgbClr val="0070C0"/>
                </a:solidFill>
                <a:latin typeface="Open Sans ExtraBold"/>
                <a:ea typeface="Open Sans ExtraBold"/>
                <a:cs typeface="Open Sans ExtraBold"/>
              </a:rPr>
              <a:t>OVP results [10]: 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/>
                <a:ea typeface="Open Sans"/>
                <a:cs typeface="Open Sans"/>
              </a:rPr>
              <a:t>Block co-polymer models have uncertain </a:t>
            </a:r>
            <a:r>
              <a:rPr lang="en-US" sz="2400" b="1" dirty="0">
                <a:latin typeface="Open Sans ExtraBold"/>
                <a:ea typeface="Open Sans ExtraBold"/>
                <a:cs typeface="Open Sans ExtraBold"/>
              </a:rPr>
              <a:t>bulk free energy density</a:t>
            </a:r>
            <a:r>
              <a:rPr lang="en-US" sz="2400" dirty="0">
                <a:latin typeface="Open Sans"/>
                <a:ea typeface="Open Sans"/>
                <a:cs typeface="Open Sans"/>
              </a:rPr>
              <a:t> within the Ginzburg-Landau free energy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Open Sans"/>
                <a:ea typeface="Open Sans"/>
                <a:cs typeface="Open Sans"/>
              </a:rPr>
              <a:t>Learned from data with, e.g., polynomial or neural network model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/>
                <a:ea typeface="Open Sans"/>
                <a:cs typeface="Open Sans"/>
              </a:rPr>
              <a:t>OVP ensures physics preservation </a:t>
            </a:r>
            <a:r>
              <a:rPr lang="en-US" sz="2400" b="1" dirty="0">
                <a:latin typeface="Open Sans ExtraBold"/>
                <a:ea typeface="Open Sans ExtraBold"/>
                <a:cs typeface="Open Sans ExtraBold"/>
              </a:rPr>
              <a:t>despite 10x extrapolatory rollout</a:t>
            </a:r>
            <a:endParaRPr lang="en-US" sz="24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24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7E65F3E-0AB5-76C8-E46B-8EA020DA7E51}"/>
              </a:ext>
            </a:extLst>
          </p:cNvPr>
          <p:cNvSpPr txBox="1"/>
          <p:nvPr/>
        </p:nvSpPr>
        <p:spPr>
          <a:xfrm>
            <a:off x="12296268" y="36866200"/>
            <a:ext cx="878964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b="1">
                <a:solidFill>
                  <a:srgbClr val="0070C0"/>
                </a:solidFill>
                <a:latin typeface="Open Sans ExtraBold"/>
                <a:ea typeface="Open Sans ExtraBold"/>
                <a:cs typeface="Open Sans ExtraBold"/>
              </a:rPr>
              <a:t>KROM-KROM and KROM-HFM Results [7]</a:t>
            </a:r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064306-10FD-A39B-E4BC-DED367F0DD54}"/>
              </a:ext>
            </a:extLst>
          </p:cNvPr>
          <p:cNvSpPr txBox="1"/>
          <p:nvPr/>
        </p:nvSpPr>
        <p:spPr>
          <a:xfrm>
            <a:off x="21564331" y="33337842"/>
            <a:ext cx="878964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Open Sans ExtraBold"/>
                <a:ea typeface="Open Sans ExtraBold"/>
                <a:cs typeface="Open Sans ExtraBold"/>
              </a:rPr>
              <a:t>Towards Adaptive On-the-Fly ROM-HFM Switching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2D945B98-9442-718D-D030-84AA12F1B13F}"/>
                  </a:ext>
                </a:extLst>
              </p:cNvPr>
              <p:cNvSpPr txBox="1"/>
              <p:nvPr/>
            </p:nvSpPr>
            <p:spPr>
              <a:xfrm>
                <a:off x="823220" y="16823865"/>
                <a:ext cx="11217221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Subdomain equations are mixed boundary value problems (BVPs)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Dirichlet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given on the Dirichlet boundaries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Neumann data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is the </a:t>
                </a:r>
                <a:r>
                  <a:rPr lang="en-US" sz="2200" b="1" dirty="0">
                    <a:solidFill>
                      <a:schemeClr val="accent4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unknown interface flux that must be estimated</a:t>
                </a:r>
              </a:p>
            </p:txBody>
          </p:sp>
        </mc:Choice>
        <mc:Fallback xmlns=""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2D945B98-9442-718D-D030-84AA12F1B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20" y="16823865"/>
                <a:ext cx="11217221" cy="1261884"/>
              </a:xfrm>
              <a:prstGeom prst="rect">
                <a:avLst/>
              </a:prstGeom>
              <a:blipFill>
                <a:blip r:embed="rId45"/>
                <a:stretch>
                  <a:fillRect l="-598" t="-2899" b="-9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86E49959-1CFB-5A4D-B510-7652D19935A6}"/>
                  </a:ext>
                </a:extLst>
              </p:cNvPr>
              <p:cNvSpPr txBox="1"/>
              <p:nvPr/>
            </p:nvSpPr>
            <p:spPr>
              <a:xfrm>
                <a:off x="1805393" y="15072536"/>
                <a:ext cx="3082767" cy="1092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in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on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22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on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86E49959-1CFB-5A4D-B510-7652D1993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393" y="15072536"/>
                <a:ext cx="3082767" cy="1092607"/>
              </a:xfrm>
              <a:prstGeom prst="rect">
                <a:avLst/>
              </a:prstGeom>
              <a:blipFill>
                <a:blip r:embed="rId46"/>
                <a:stretch>
                  <a:fillRect l="-2174" t="-8380" r="-791" b="-14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2" name="TextBox 221">
            <a:extLst>
              <a:ext uri="{FF2B5EF4-FFF2-40B4-BE49-F238E27FC236}">
                <a16:creationId xmlns:a16="http://schemas.microsoft.com/office/drawing/2014/main" id="{65AEBD1C-058D-59A4-DFB4-954716D4AF56}"/>
              </a:ext>
            </a:extLst>
          </p:cNvPr>
          <p:cNvSpPr txBox="1"/>
          <p:nvPr/>
        </p:nvSpPr>
        <p:spPr>
          <a:xfrm>
            <a:off x="627612" y="14145042"/>
            <a:ext cx="7828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Subdomains are decoupled by using interface flux</a:t>
            </a: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07722C7D-0294-CD75-FCD8-CB26EA966660}"/>
              </a:ext>
            </a:extLst>
          </p:cNvPr>
          <p:cNvGrpSpPr>
            <a:grpSpLocks noChangeAspect="1"/>
          </p:cNvGrpSpPr>
          <p:nvPr/>
        </p:nvGrpSpPr>
        <p:grpSpPr>
          <a:xfrm rot="19729227">
            <a:off x="6248653" y="14214744"/>
            <a:ext cx="3146150" cy="3004149"/>
            <a:chOff x="7987023" y="2673266"/>
            <a:chExt cx="3685562" cy="36665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61330EAF-1CEC-F652-ED6E-35236E1F18B6}"/>
                    </a:ext>
                  </a:extLst>
                </p:cNvPr>
                <p:cNvSpPr txBox="1"/>
                <p:nvPr/>
              </p:nvSpPr>
              <p:spPr>
                <a:xfrm rot="1870773">
                  <a:off x="9563613" y="4197935"/>
                  <a:ext cx="794829" cy="3756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 sz="14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61330EAF-1CEC-F652-ED6E-35236E1F18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>
                  <a:off x="9563613" y="4197935"/>
                  <a:ext cx="794829" cy="375636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8E383F37-95A7-E0BD-2E1A-86193F50F46D}"/>
                </a:ext>
              </a:extLst>
            </p:cNvPr>
            <p:cNvGrpSpPr/>
            <p:nvPr/>
          </p:nvGrpSpPr>
          <p:grpSpPr>
            <a:xfrm rot="14956895">
              <a:off x="8258325" y="2740245"/>
              <a:ext cx="1707857" cy="2250461"/>
              <a:chOff x="9439776" y="3569513"/>
              <a:chExt cx="1707857" cy="2250461"/>
            </a:xfrm>
          </p:grpSpPr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14269C38-C5BF-875A-B17E-39C03C6CA2FB}"/>
                  </a:ext>
                </a:extLst>
              </p:cNvPr>
              <p:cNvSpPr/>
              <p:nvPr/>
            </p:nvSpPr>
            <p:spPr>
              <a:xfrm rot="1553430">
                <a:off x="9644424" y="3569513"/>
                <a:ext cx="1503209" cy="2250461"/>
              </a:xfrm>
              <a:custGeom>
                <a:avLst/>
                <a:gdLst>
                  <a:gd name="connsiteX0" fmla="*/ 0 w 1503209"/>
                  <a:gd name="connsiteY0" fmla="*/ 978252 h 2250461"/>
                  <a:gd name="connsiteX1" fmla="*/ 79513 w 1503209"/>
                  <a:gd name="connsiteY1" fmla="*/ 723810 h 2250461"/>
                  <a:gd name="connsiteX2" fmla="*/ 254442 w 1503209"/>
                  <a:gd name="connsiteY2" fmla="*/ 373953 h 2250461"/>
                  <a:gd name="connsiteX3" fmla="*/ 524786 w 1503209"/>
                  <a:gd name="connsiteY3" fmla="*/ 103608 h 2250461"/>
                  <a:gd name="connsiteX4" fmla="*/ 818985 w 1503209"/>
                  <a:gd name="connsiteY4" fmla="*/ 241 h 2250461"/>
                  <a:gd name="connsiteX5" fmla="*/ 1129086 w 1503209"/>
                  <a:gd name="connsiteY5" fmla="*/ 87706 h 2250461"/>
                  <a:gd name="connsiteX6" fmla="*/ 1399430 w 1503209"/>
                  <a:gd name="connsiteY6" fmla="*/ 429612 h 2250461"/>
                  <a:gd name="connsiteX7" fmla="*/ 1502797 w 1503209"/>
                  <a:gd name="connsiteY7" fmla="*/ 978252 h 2250461"/>
                  <a:gd name="connsiteX8" fmla="*/ 1367625 w 1503209"/>
                  <a:gd name="connsiteY8" fmla="*/ 1566648 h 2250461"/>
                  <a:gd name="connsiteX9" fmla="*/ 914400 w 1503209"/>
                  <a:gd name="connsiteY9" fmla="*/ 2250461 h 2250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03209" h="2250461">
                    <a:moveTo>
                      <a:pt x="0" y="978252"/>
                    </a:moveTo>
                    <a:cubicBezTo>
                      <a:pt x="18553" y="901389"/>
                      <a:pt x="37106" y="824526"/>
                      <a:pt x="79513" y="723810"/>
                    </a:cubicBezTo>
                    <a:cubicBezTo>
                      <a:pt x="121920" y="623094"/>
                      <a:pt x="180230" y="477320"/>
                      <a:pt x="254442" y="373953"/>
                    </a:cubicBezTo>
                    <a:cubicBezTo>
                      <a:pt x="328654" y="270586"/>
                      <a:pt x="430696" y="165893"/>
                      <a:pt x="524786" y="103608"/>
                    </a:cubicBezTo>
                    <a:cubicBezTo>
                      <a:pt x="618876" y="41323"/>
                      <a:pt x="718268" y="2891"/>
                      <a:pt x="818985" y="241"/>
                    </a:cubicBezTo>
                    <a:cubicBezTo>
                      <a:pt x="919702" y="-2409"/>
                      <a:pt x="1032345" y="16144"/>
                      <a:pt x="1129086" y="87706"/>
                    </a:cubicBezTo>
                    <a:cubicBezTo>
                      <a:pt x="1225827" y="159268"/>
                      <a:pt x="1337145" y="281188"/>
                      <a:pt x="1399430" y="429612"/>
                    </a:cubicBezTo>
                    <a:cubicBezTo>
                      <a:pt x="1461715" y="578036"/>
                      <a:pt x="1508098" y="788746"/>
                      <a:pt x="1502797" y="978252"/>
                    </a:cubicBezTo>
                    <a:cubicBezTo>
                      <a:pt x="1497496" y="1167758"/>
                      <a:pt x="1465691" y="1354613"/>
                      <a:pt x="1367625" y="1566648"/>
                    </a:cubicBezTo>
                    <a:cubicBezTo>
                      <a:pt x="1269559" y="1778683"/>
                      <a:pt x="1091979" y="2014572"/>
                      <a:pt x="914400" y="2250461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C082D639-3D3F-0819-F012-331535689C32}"/>
                  </a:ext>
                </a:extLst>
              </p:cNvPr>
              <p:cNvSpPr/>
              <p:nvPr/>
            </p:nvSpPr>
            <p:spPr>
              <a:xfrm rot="1553430">
                <a:off x="9439776" y="4356573"/>
                <a:ext cx="914400" cy="1288111"/>
              </a:xfrm>
              <a:custGeom>
                <a:avLst/>
                <a:gdLst>
                  <a:gd name="connsiteX0" fmla="*/ 0 w 914400"/>
                  <a:gd name="connsiteY0" fmla="*/ 0 h 1288111"/>
                  <a:gd name="connsiteX1" fmla="*/ 310100 w 914400"/>
                  <a:gd name="connsiteY1" fmla="*/ 151074 h 1288111"/>
                  <a:gd name="connsiteX2" fmla="*/ 572494 w 914400"/>
                  <a:gd name="connsiteY2" fmla="*/ 429370 h 1288111"/>
                  <a:gd name="connsiteX3" fmla="*/ 779227 w 914400"/>
                  <a:gd name="connsiteY3" fmla="*/ 850789 h 1288111"/>
                  <a:gd name="connsiteX4" fmla="*/ 914400 w 914400"/>
                  <a:gd name="connsiteY4" fmla="*/ 1288111 h 1288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400" h="1288111">
                    <a:moveTo>
                      <a:pt x="0" y="0"/>
                    </a:moveTo>
                    <a:cubicBezTo>
                      <a:pt x="107342" y="39756"/>
                      <a:pt x="214684" y="79512"/>
                      <a:pt x="310100" y="151074"/>
                    </a:cubicBezTo>
                    <a:cubicBezTo>
                      <a:pt x="405516" y="222636"/>
                      <a:pt x="494306" y="312751"/>
                      <a:pt x="572494" y="429370"/>
                    </a:cubicBezTo>
                    <a:cubicBezTo>
                      <a:pt x="650682" y="545989"/>
                      <a:pt x="722243" y="707666"/>
                      <a:pt x="779227" y="850789"/>
                    </a:cubicBezTo>
                    <a:cubicBezTo>
                      <a:pt x="836211" y="993913"/>
                      <a:pt x="875305" y="1141012"/>
                      <a:pt x="914400" y="1288111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87D0BEA5-18F1-98A2-E59D-B2969A586D79}"/>
                </a:ext>
              </a:extLst>
            </p:cNvPr>
            <p:cNvGrpSpPr/>
            <p:nvPr/>
          </p:nvGrpSpPr>
          <p:grpSpPr>
            <a:xfrm rot="14652443">
              <a:off x="9203902" y="3920922"/>
              <a:ext cx="2584660" cy="2253041"/>
              <a:chOff x="7906175" y="3923875"/>
              <a:chExt cx="2584660" cy="2253041"/>
            </a:xfrm>
          </p:grpSpPr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8C44196A-7B31-0684-3F3D-DECF8DA95B45}"/>
                  </a:ext>
                </a:extLst>
              </p:cNvPr>
              <p:cNvSpPr/>
              <p:nvPr/>
            </p:nvSpPr>
            <p:spPr>
              <a:xfrm rot="1547557">
                <a:off x="7906175" y="3923875"/>
                <a:ext cx="2442153" cy="2253041"/>
              </a:xfrm>
              <a:custGeom>
                <a:avLst/>
                <a:gdLst>
                  <a:gd name="connsiteX0" fmla="*/ 1538144 w 2442153"/>
                  <a:gd name="connsiteY0" fmla="*/ 0 h 2253041"/>
                  <a:gd name="connsiteX1" fmla="*/ 1340716 w 2442153"/>
                  <a:gd name="connsiteY1" fmla="*/ 394855 h 2253041"/>
                  <a:gd name="connsiteX2" fmla="*/ 1070553 w 2442153"/>
                  <a:gd name="connsiteY2" fmla="*/ 665018 h 2253041"/>
                  <a:gd name="connsiteX3" fmla="*/ 800389 w 2442153"/>
                  <a:gd name="connsiteY3" fmla="*/ 779318 h 2253041"/>
                  <a:gd name="connsiteX4" fmla="*/ 405534 w 2442153"/>
                  <a:gd name="connsiteY4" fmla="*/ 893618 h 2253041"/>
                  <a:gd name="connsiteX5" fmla="*/ 176934 w 2442153"/>
                  <a:gd name="connsiteY5" fmla="*/ 1007918 h 2253041"/>
                  <a:gd name="connsiteX6" fmla="*/ 31462 w 2442153"/>
                  <a:gd name="connsiteY6" fmla="*/ 1257300 h 2253041"/>
                  <a:gd name="connsiteX7" fmla="*/ 21071 w 2442153"/>
                  <a:gd name="connsiteY7" fmla="*/ 1620982 h 2253041"/>
                  <a:gd name="connsiteX8" fmla="*/ 270453 w 2442153"/>
                  <a:gd name="connsiteY8" fmla="*/ 2036618 h 2253041"/>
                  <a:gd name="connsiteX9" fmla="*/ 748434 w 2442153"/>
                  <a:gd name="connsiteY9" fmla="*/ 2244436 h 2253041"/>
                  <a:gd name="connsiteX10" fmla="*/ 1247198 w 2442153"/>
                  <a:gd name="connsiteY10" fmla="*/ 2171700 h 2253041"/>
                  <a:gd name="connsiteX11" fmla="*/ 1870653 w 2442153"/>
                  <a:gd name="connsiteY11" fmla="*/ 1797627 h 2253041"/>
                  <a:gd name="connsiteX12" fmla="*/ 2442153 w 2442153"/>
                  <a:gd name="connsiteY12" fmla="*/ 1236518 h 2253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42153" h="2253041">
                    <a:moveTo>
                      <a:pt x="1538144" y="0"/>
                    </a:moveTo>
                    <a:cubicBezTo>
                      <a:pt x="1478396" y="142009"/>
                      <a:pt x="1418648" y="284019"/>
                      <a:pt x="1340716" y="394855"/>
                    </a:cubicBezTo>
                    <a:cubicBezTo>
                      <a:pt x="1262784" y="505691"/>
                      <a:pt x="1160607" y="600941"/>
                      <a:pt x="1070553" y="665018"/>
                    </a:cubicBezTo>
                    <a:cubicBezTo>
                      <a:pt x="980499" y="729095"/>
                      <a:pt x="911226" y="741218"/>
                      <a:pt x="800389" y="779318"/>
                    </a:cubicBezTo>
                    <a:cubicBezTo>
                      <a:pt x="689552" y="817418"/>
                      <a:pt x="509443" y="855518"/>
                      <a:pt x="405534" y="893618"/>
                    </a:cubicBezTo>
                    <a:cubicBezTo>
                      <a:pt x="301625" y="931718"/>
                      <a:pt x="239279" y="947304"/>
                      <a:pt x="176934" y="1007918"/>
                    </a:cubicBezTo>
                    <a:cubicBezTo>
                      <a:pt x="114589" y="1068532"/>
                      <a:pt x="57439" y="1155123"/>
                      <a:pt x="31462" y="1257300"/>
                    </a:cubicBezTo>
                    <a:cubicBezTo>
                      <a:pt x="5485" y="1359477"/>
                      <a:pt x="-18761" y="1491096"/>
                      <a:pt x="21071" y="1620982"/>
                    </a:cubicBezTo>
                    <a:cubicBezTo>
                      <a:pt x="60903" y="1750868"/>
                      <a:pt x="149226" y="1932709"/>
                      <a:pt x="270453" y="2036618"/>
                    </a:cubicBezTo>
                    <a:cubicBezTo>
                      <a:pt x="391680" y="2140527"/>
                      <a:pt x="585643" y="2221922"/>
                      <a:pt x="748434" y="2244436"/>
                    </a:cubicBezTo>
                    <a:cubicBezTo>
                      <a:pt x="911225" y="2266950"/>
                      <a:pt x="1060162" y="2246168"/>
                      <a:pt x="1247198" y="2171700"/>
                    </a:cubicBezTo>
                    <a:cubicBezTo>
                      <a:pt x="1434234" y="2097232"/>
                      <a:pt x="1671494" y="1953491"/>
                      <a:pt x="1870653" y="1797627"/>
                    </a:cubicBezTo>
                    <a:cubicBezTo>
                      <a:pt x="2069812" y="1641763"/>
                      <a:pt x="2255982" y="1439140"/>
                      <a:pt x="2442153" y="1236518"/>
                    </a:cubicBezTo>
                  </a:path>
                </a:pathLst>
              </a:custGeom>
              <a:noFill/>
              <a:ln w="285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B00F1FC5-B9BB-2F15-ED67-3B99A8144FA5}"/>
                  </a:ext>
                </a:extLst>
              </p:cNvPr>
              <p:cNvSpPr/>
              <p:nvPr/>
            </p:nvSpPr>
            <p:spPr>
              <a:xfrm rot="1699984">
                <a:off x="9577761" y="4327244"/>
                <a:ext cx="913074" cy="1226799"/>
              </a:xfrm>
              <a:custGeom>
                <a:avLst/>
                <a:gdLst>
                  <a:gd name="connsiteX0" fmla="*/ 0 w 914400"/>
                  <a:gd name="connsiteY0" fmla="*/ 0 h 1288111"/>
                  <a:gd name="connsiteX1" fmla="*/ 310100 w 914400"/>
                  <a:gd name="connsiteY1" fmla="*/ 151074 h 1288111"/>
                  <a:gd name="connsiteX2" fmla="*/ 572494 w 914400"/>
                  <a:gd name="connsiteY2" fmla="*/ 429370 h 1288111"/>
                  <a:gd name="connsiteX3" fmla="*/ 779227 w 914400"/>
                  <a:gd name="connsiteY3" fmla="*/ 850789 h 1288111"/>
                  <a:gd name="connsiteX4" fmla="*/ 914400 w 914400"/>
                  <a:gd name="connsiteY4" fmla="*/ 1288111 h 1288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400" h="1288111">
                    <a:moveTo>
                      <a:pt x="0" y="0"/>
                    </a:moveTo>
                    <a:cubicBezTo>
                      <a:pt x="107342" y="39756"/>
                      <a:pt x="214684" y="79512"/>
                      <a:pt x="310100" y="151074"/>
                    </a:cubicBezTo>
                    <a:cubicBezTo>
                      <a:pt x="405516" y="222636"/>
                      <a:pt x="494306" y="312751"/>
                      <a:pt x="572494" y="429370"/>
                    </a:cubicBezTo>
                    <a:cubicBezTo>
                      <a:pt x="650682" y="545989"/>
                      <a:pt x="722243" y="707666"/>
                      <a:pt x="779227" y="850789"/>
                    </a:cubicBezTo>
                    <a:cubicBezTo>
                      <a:pt x="836211" y="993913"/>
                      <a:pt x="875305" y="1141012"/>
                      <a:pt x="914400" y="1288111"/>
                    </a:cubicBezTo>
                  </a:path>
                </a:pathLst>
              </a:custGeom>
              <a:noFill/>
              <a:ln w="2857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9952ECC1-7464-FC5F-F5FD-F0AFD6EEAFF2}"/>
                    </a:ext>
                  </a:extLst>
                </p:cNvPr>
                <p:cNvSpPr txBox="1"/>
                <p:nvPr/>
              </p:nvSpPr>
              <p:spPr>
                <a:xfrm rot="1870773">
                  <a:off x="10799810" y="5351270"/>
                  <a:ext cx="321787" cy="3005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9952ECC1-7464-FC5F-F5FD-F0AFD6EEAF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>
                  <a:off x="10799810" y="5351270"/>
                  <a:ext cx="321787" cy="300508"/>
                </a:xfrm>
                <a:prstGeom prst="rect">
                  <a:avLst/>
                </a:prstGeom>
                <a:blipFill>
                  <a:blip r:embed="rId48"/>
                  <a:stretch>
                    <a:fillRect l="-15556" r="-4444" b="-146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D9987747-C6C3-539E-7FA5-B145FC8065F2}"/>
                    </a:ext>
                  </a:extLst>
                </p:cNvPr>
                <p:cNvSpPr txBox="1"/>
                <p:nvPr/>
              </p:nvSpPr>
              <p:spPr>
                <a:xfrm rot="1870773">
                  <a:off x="8543744" y="3095276"/>
                  <a:ext cx="327345" cy="3005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D9987747-C6C3-539E-7FA5-B145FC8065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>
                  <a:off x="8543744" y="3095276"/>
                  <a:ext cx="327345" cy="300508"/>
                </a:xfrm>
                <a:prstGeom prst="rect">
                  <a:avLst/>
                </a:prstGeom>
                <a:blipFill>
                  <a:blip r:embed="rId49"/>
                  <a:stretch>
                    <a:fillRect l="-17391" r="-4348" b="-146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4A37D973-8897-4F27-204E-C95D174C934C}"/>
                    </a:ext>
                  </a:extLst>
                </p:cNvPr>
                <p:cNvSpPr txBox="1"/>
                <p:nvPr/>
              </p:nvSpPr>
              <p:spPr>
                <a:xfrm rot="1870773">
                  <a:off x="9822125" y="5446824"/>
                  <a:ext cx="404580" cy="30050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4A37D973-8897-4F27-204E-C95D174C93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>
                  <a:off x="9822125" y="5446824"/>
                  <a:ext cx="404580" cy="300508"/>
                </a:xfrm>
                <a:prstGeom prst="rect">
                  <a:avLst/>
                </a:prstGeom>
                <a:blipFill>
                  <a:blip r:embed="rId50"/>
                  <a:stretch>
                    <a:fillRect b="-146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CA2C20A3-B2DB-23CE-8CAC-BE8EAF2EEA28}"/>
                    </a:ext>
                  </a:extLst>
                </p:cNvPr>
                <p:cNvSpPr txBox="1"/>
                <p:nvPr/>
              </p:nvSpPr>
              <p:spPr>
                <a:xfrm rot="1870773" flipH="1">
                  <a:off x="9200475" y="2673266"/>
                  <a:ext cx="461528" cy="30050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4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CA2C20A3-B2DB-23CE-8CAC-BE8EAF2EEA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 flipH="1">
                  <a:off x="9200475" y="2673266"/>
                  <a:ext cx="461528" cy="300508"/>
                </a:xfrm>
                <a:prstGeom prst="rect">
                  <a:avLst/>
                </a:prstGeom>
                <a:blipFill>
                  <a:blip r:embed="rId51"/>
                  <a:stretch>
                    <a:fillRect b="-146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1" name="Curved Connector 230">
              <a:extLst>
                <a:ext uri="{FF2B5EF4-FFF2-40B4-BE49-F238E27FC236}">
                  <a16:creationId xmlns:a16="http://schemas.microsoft.com/office/drawing/2014/main" id="{6985B3EB-9D8C-A99E-E950-BDC6DA374507}"/>
                </a:ext>
              </a:extLst>
            </p:cNvPr>
            <p:cNvCxnSpPr>
              <a:cxnSpLocks/>
              <a:stCxn id="236" idx="1"/>
              <a:endCxn id="238" idx="1"/>
            </p:cNvCxnSpPr>
            <p:nvPr/>
          </p:nvCxnSpPr>
          <p:spPr>
            <a:xfrm rot="16200000" flipV="1">
              <a:off x="9177225" y="4087644"/>
              <a:ext cx="238208" cy="523707"/>
            </a:xfrm>
            <a:prstGeom prst="curvedConnector3">
              <a:avLst>
                <a:gd name="adj1" fmla="val 509187"/>
              </a:avLst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urved Connector 231">
              <a:extLst>
                <a:ext uri="{FF2B5EF4-FFF2-40B4-BE49-F238E27FC236}">
                  <a16:creationId xmlns:a16="http://schemas.microsoft.com/office/drawing/2014/main" id="{1426C45B-8E8E-5982-78A9-D6B00F9E400F}"/>
                </a:ext>
              </a:extLst>
            </p:cNvPr>
            <p:cNvCxnSpPr>
              <a:cxnSpLocks/>
              <a:stCxn id="238" idx="3"/>
              <a:endCxn id="236" idx="3"/>
            </p:cNvCxnSpPr>
            <p:nvPr/>
          </p:nvCxnSpPr>
          <p:spPr>
            <a:xfrm rot="16200000" flipH="1">
              <a:off x="9907216" y="3692670"/>
              <a:ext cx="203900" cy="471069"/>
            </a:xfrm>
            <a:prstGeom prst="curvedConnector3">
              <a:avLst>
                <a:gd name="adj1" fmla="val -279831"/>
              </a:avLst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3CA99C0F-1620-B01E-00A7-E84D5E074FE3}"/>
                    </a:ext>
                  </a:extLst>
                </p:cNvPr>
                <p:cNvSpPr txBox="1"/>
                <p:nvPr/>
              </p:nvSpPr>
              <p:spPr>
                <a:xfrm rot="1870773">
                  <a:off x="10041453" y="4296543"/>
                  <a:ext cx="1631132" cy="3756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sz="1400">
                      <a:solidFill>
                        <a:srgbClr val="0070C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,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140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3CA99C0F-1620-B01E-00A7-E84D5E074F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>
                  <a:off x="10041453" y="4296543"/>
                  <a:ext cx="1631132" cy="375636"/>
                </a:xfrm>
                <a:prstGeom prst="rect">
                  <a:avLst/>
                </a:prstGeom>
                <a:blipFill>
                  <a:blip r:embed="rId52"/>
                  <a:stretch>
                    <a:fillRect t="-6000" b="-1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D5C9FD69-A805-4C1E-8B2E-7A11F227026A}"/>
                    </a:ext>
                  </a:extLst>
                </p:cNvPr>
                <p:cNvSpPr txBox="1"/>
                <p:nvPr/>
              </p:nvSpPr>
              <p:spPr>
                <a:xfrm rot="1870773">
                  <a:off x="8058456" y="4079994"/>
                  <a:ext cx="1704216" cy="3756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sz="1400">
                      <a:solidFill>
                        <a:srgbClr val="FF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,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140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D5C9FD69-A805-4C1E-8B2E-7A11F22702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0773">
                  <a:off x="8058456" y="4079994"/>
                  <a:ext cx="1704216" cy="375636"/>
                </a:xfrm>
                <a:prstGeom prst="rect">
                  <a:avLst/>
                </a:prstGeom>
                <a:blipFill>
                  <a:blip r:embed="rId53"/>
                  <a:stretch>
                    <a:fillRect t="-5882" b="-176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FD677736-09BB-79C7-0CA5-79B99D8BACA4}"/>
              </a:ext>
            </a:extLst>
          </p:cNvPr>
          <p:cNvGrpSpPr/>
          <p:nvPr/>
        </p:nvGrpSpPr>
        <p:grpSpPr>
          <a:xfrm>
            <a:off x="26138911" y="28600307"/>
            <a:ext cx="4628150" cy="1905000"/>
            <a:chOff x="21761656" y="28733106"/>
            <a:chExt cx="4628150" cy="1905000"/>
          </a:xfrm>
        </p:grpSpPr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82B97AE6-B366-2314-EA5F-55D3E09FF759}"/>
                </a:ext>
              </a:extLst>
            </p:cNvPr>
            <p:cNvGrpSpPr/>
            <p:nvPr/>
          </p:nvGrpSpPr>
          <p:grpSpPr>
            <a:xfrm>
              <a:off x="21873532" y="29396631"/>
              <a:ext cx="3153692" cy="1134082"/>
              <a:chOff x="7868188" y="3385359"/>
              <a:chExt cx="3153692" cy="1134082"/>
            </a:xfrm>
          </p:grpSpPr>
          <p:sp>
            <p:nvSpPr>
              <p:cNvPr id="251" name="Left Brace 250">
                <a:extLst>
                  <a:ext uri="{FF2B5EF4-FFF2-40B4-BE49-F238E27FC236}">
                    <a16:creationId xmlns:a16="http://schemas.microsoft.com/office/drawing/2014/main" id="{8D57E94F-B040-7CD8-8414-5A1D7724B92A}"/>
                  </a:ext>
                </a:extLst>
              </p:cNvPr>
              <p:cNvSpPr/>
              <p:nvPr/>
            </p:nvSpPr>
            <p:spPr>
              <a:xfrm rot="16200000">
                <a:off x="9981855" y="2957403"/>
                <a:ext cx="246017" cy="110193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4D58B95C-1E61-2681-A7BB-CF94A3F6DAFF}"/>
                  </a:ext>
                </a:extLst>
              </p:cNvPr>
              <p:cNvSpPr txBox="1"/>
              <p:nvPr/>
            </p:nvSpPr>
            <p:spPr>
              <a:xfrm>
                <a:off x="9599480" y="3687194"/>
                <a:ext cx="14224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>
                    <a:solidFill>
                      <a:schemeClr val="accent1"/>
                    </a:solidFill>
                  </a:rPr>
                  <a:t>Schwarz Dirichlet BC term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3" name="TextBox 252">
                    <a:extLst>
                      <a:ext uri="{FF2B5EF4-FFF2-40B4-BE49-F238E27FC236}">
                        <a16:creationId xmlns:a16="http://schemas.microsoft.com/office/drawing/2014/main" id="{50BC9A6B-1EB7-7DA0-8C15-3E3692FD95FD}"/>
                      </a:ext>
                    </a:extLst>
                  </p:cNvPr>
                  <p:cNvSpPr txBox="1"/>
                  <p:nvPr/>
                </p:nvSpPr>
                <p:spPr>
                  <a:xfrm>
                    <a:off x="7868188" y="3631377"/>
                    <a:ext cx="1836523" cy="888064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/>
                      <a:t>Alternative kernel-based formulation (use linear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sz="16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sub>
                        </m:sSub>
                        <m:r>
                          <a:rPr lang="en-US" sz="16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1600" b="1" i="1" dirty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dirty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sz="1600" b="1" i="1" dirty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a14:m>
                    <a:r>
                      <a:rPr lang="en-US" sz="1600"/>
                      <a:t>) </a:t>
                    </a:r>
                  </a:p>
                </p:txBody>
              </p:sp>
            </mc:Choice>
            <mc:Fallback xmlns="">
              <p:sp>
                <p:nvSpPr>
                  <p:cNvPr id="253" name="TextBox 252">
                    <a:extLst>
                      <a:ext uri="{FF2B5EF4-FFF2-40B4-BE49-F238E27FC236}">
                        <a16:creationId xmlns:a16="http://schemas.microsoft.com/office/drawing/2014/main" id="{50BC9A6B-1EB7-7DA0-8C15-3E3692FD95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68188" y="3631377"/>
                    <a:ext cx="1836523" cy="888064"/>
                  </a:xfrm>
                  <a:prstGeom prst="rect">
                    <a:avLst/>
                  </a:prstGeom>
                  <a:blipFill>
                    <a:blip r:embed="rId54"/>
                    <a:stretch>
                      <a:fillRect t="-2055" r="-664" b="-205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7B3BB875-6558-C0E8-6AA6-233610DF40E7}"/>
                </a:ext>
              </a:extLst>
            </p:cNvPr>
            <p:cNvSpPr/>
            <p:nvPr/>
          </p:nvSpPr>
          <p:spPr>
            <a:xfrm>
              <a:off x="21761656" y="28733106"/>
              <a:ext cx="4628150" cy="1905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8" name="TextBox 247">
                  <a:extLst>
                    <a:ext uri="{FF2B5EF4-FFF2-40B4-BE49-F238E27FC236}">
                      <a16:creationId xmlns:a16="http://schemas.microsoft.com/office/drawing/2014/main" id="{6E51CCEA-E5FB-FA29-868E-1C3BB1E9B709}"/>
                    </a:ext>
                  </a:extLst>
                </p:cNvPr>
                <p:cNvSpPr txBox="1"/>
                <p:nvPr/>
              </p:nvSpPr>
              <p:spPr>
                <a:xfrm>
                  <a:off x="21784651" y="28810869"/>
                  <a:ext cx="4566570" cy="6165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en-US" b="1"/>
                    <a:t>KROM + Schwarz BCs in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b="1"/>
                    <a:t>: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</m:acc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bSup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bSup>
                        <m:sSub>
                          <m:sSubPr>
                            <m:ctrlP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sub>
                        </m:sSub>
                        <m:d>
                          <m:dPr>
                            <m:ctrlPr>
                              <a:rPr lang="en-US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en-US" b="1" i="1" dirty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0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𝛀</m:t>
                            </m:r>
                          </m:e>
                          <m:sub>
                            <m: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bSup>
                        <m:sSub>
                          <m:sSubPr>
                            <m:ctrlP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d>
                          <m:dPr>
                            <m:ctrlPr>
                              <a:rPr lang="en-US" b="1" i="1" dirty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dirty="0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b="1" i="1" dirty="0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48" name="TextBox 247">
                  <a:extLst>
                    <a:ext uri="{FF2B5EF4-FFF2-40B4-BE49-F238E27FC236}">
                      <a16:creationId xmlns:a16="http://schemas.microsoft.com/office/drawing/2014/main" id="{6E51CCEA-E5FB-FA29-868E-1C3BB1E9B7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4651" y="28810869"/>
                  <a:ext cx="4566570" cy="616579"/>
                </a:xfrm>
                <a:prstGeom prst="rect">
                  <a:avLst/>
                </a:prstGeom>
                <a:blipFill>
                  <a:blip r:embed="rId55"/>
                  <a:stretch>
                    <a:fillRect l="-1068" t="-12745" r="-801" b="-88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9" name="Left Brace 248">
              <a:extLst>
                <a:ext uri="{FF2B5EF4-FFF2-40B4-BE49-F238E27FC236}">
                  <a16:creationId xmlns:a16="http://schemas.microsoft.com/office/drawing/2014/main" id="{48FF007B-8AFD-EF53-B03D-A52E844897D5}"/>
                </a:ext>
              </a:extLst>
            </p:cNvPr>
            <p:cNvSpPr/>
            <p:nvPr/>
          </p:nvSpPr>
          <p:spPr>
            <a:xfrm rot="16200000">
              <a:off x="25260705" y="29055563"/>
              <a:ext cx="242581" cy="931589"/>
            </a:xfrm>
            <a:prstGeom prst="leftBrace">
              <a:avLst>
                <a:gd name="adj1" fmla="val 8333"/>
                <a:gd name="adj2" fmla="val 53106"/>
              </a:avLst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601904BE-8DAD-0BBC-E670-3B8037714686}"/>
                </a:ext>
              </a:extLst>
            </p:cNvPr>
            <p:cNvSpPr txBox="1"/>
            <p:nvPr/>
          </p:nvSpPr>
          <p:spPr>
            <a:xfrm>
              <a:off x="24792548" y="29682694"/>
              <a:ext cx="14224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accent5"/>
                  </a:solidFill>
                </a:rPr>
                <a:t>Schwarz Neumann BC term</a:t>
              </a:r>
            </a:p>
          </p:txBody>
        </p:sp>
      </p:grpSp>
      <p:sp>
        <p:nvSpPr>
          <p:cNvPr id="260" name="Rectangle 259">
            <a:extLst>
              <a:ext uri="{FF2B5EF4-FFF2-40B4-BE49-F238E27FC236}">
                <a16:creationId xmlns:a16="http://schemas.microsoft.com/office/drawing/2014/main" id="{4C7E108B-2701-967F-FBAB-BCA496EA6F25}"/>
              </a:ext>
            </a:extLst>
          </p:cNvPr>
          <p:cNvSpPr/>
          <p:nvPr/>
        </p:nvSpPr>
        <p:spPr>
          <a:xfrm>
            <a:off x="627612" y="13978428"/>
            <a:ext cx="10949487" cy="41744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5" name="Picture 254">
            <a:extLst>
              <a:ext uri="{FF2B5EF4-FFF2-40B4-BE49-F238E27FC236}">
                <a16:creationId xmlns:a16="http://schemas.microsoft.com/office/drawing/2014/main" id="{C3A47AF8-C7A3-D28D-4A48-C8AD3CCEE9B9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386078" y="37392384"/>
            <a:ext cx="4515884" cy="1782113"/>
          </a:xfrm>
          <a:prstGeom prst="rect">
            <a:avLst/>
          </a:prstGeom>
        </p:spPr>
      </p:pic>
      <p:pic>
        <p:nvPicPr>
          <p:cNvPr id="257" name="Picture 256">
            <a:extLst>
              <a:ext uri="{FF2B5EF4-FFF2-40B4-BE49-F238E27FC236}">
                <a16:creationId xmlns:a16="http://schemas.microsoft.com/office/drawing/2014/main" id="{24DCC7A8-0FCD-4542-F846-EBC5DEFC164E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389723" y="39426373"/>
            <a:ext cx="4516446" cy="17823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B05DE06F-60DC-E222-76CB-BE95DDC63FDA}"/>
                  </a:ext>
                </a:extLst>
              </p:cNvPr>
              <p:cNvSpPr txBox="1"/>
              <p:nvPr/>
            </p:nvSpPr>
            <p:spPr>
              <a:xfrm>
                <a:off x="16828175" y="39467650"/>
                <a:ext cx="4033192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b="1" dirty="0">
                    <a:solidFill>
                      <a:srgbClr val="0070C0"/>
                    </a:solidFill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Predictive O-SAM Torsion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KROMs have lower errors than </a:t>
                </a:r>
                <a:r>
                  <a:rPr lang="en-US" sz="22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QOpInf</a:t>
                </a:r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m:t>𝑟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m:t>≥4</m:t>
                    </m:r>
                  </m:oMath>
                </a14:m>
                <a:r>
                  <a:rPr lang="en-US" sz="2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for both ROM-ROM and HFM-ROM</a:t>
                </a:r>
              </a:p>
            </p:txBody>
          </p:sp>
        </mc:Choice>
        <mc:Fallback xmlns=""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B05DE06F-60DC-E222-76CB-BE95DDC63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8175" y="39467650"/>
                <a:ext cx="4033192" cy="1785104"/>
              </a:xfrm>
              <a:prstGeom prst="rect">
                <a:avLst/>
              </a:prstGeom>
              <a:blipFill>
                <a:blip r:embed="rId58"/>
                <a:stretch>
                  <a:fillRect l="-1967" t="-2048" b="-6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8" name="Rectangle 267">
            <a:extLst>
              <a:ext uri="{FF2B5EF4-FFF2-40B4-BE49-F238E27FC236}">
                <a16:creationId xmlns:a16="http://schemas.microsoft.com/office/drawing/2014/main" id="{4861616A-95F3-07A5-DA80-FF9778841009}"/>
              </a:ext>
            </a:extLst>
          </p:cNvPr>
          <p:cNvSpPr/>
          <p:nvPr/>
        </p:nvSpPr>
        <p:spPr>
          <a:xfrm>
            <a:off x="627612" y="18450839"/>
            <a:ext cx="10953393" cy="101881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4C305D0B-BC03-0CD7-9D20-4082683AA2E7}"/>
              </a:ext>
            </a:extLst>
          </p:cNvPr>
          <p:cNvSpPr txBox="1"/>
          <p:nvPr/>
        </p:nvSpPr>
        <p:spPr>
          <a:xfrm>
            <a:off x="910173" y="18524498"/>
            <a:ext cx="10600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Approximation of Schur Complement-based Coupling Operators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3052E3F6-DB92-9E73-CCF4-0412130BEF48}"/>
              </a:ext>
            </a:extLst>
          </p:cNvPr>
          <p:cNvSpPr txBox="1"/>
          <p:nvPr/>
        </p:nvSpPr>
        <p:spPr>
          <a:xfrm>
            <a:off x="743902" y="18964930"/>
            <a:ext cx="107250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Generates </a:t>
            </a:r>
            <a:r>
              <a:rPr lang="en-US" sz="22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approximation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22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Lagrange multiplier-based Schur complement 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Lagrange multiplier-based coupling method-inspired input-output data pairs [8]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TextBox 278">
                <a:extLst>
                  <a:ext uri="{FF2B5EF4-FFF2-40B4-BE49-F238E27FC236}">
                    <a16:creationId xmlns:a16="http://schemas.microsoft.com/office/drawing/2014/main" id="{AAE98B77-82EC-7C0F-C73C-8DD0F13D631F}"/>
                  </a:ext>
                </a:extLst>
              </p:cNvPr>
              <p:cNvSpPr txBox="1"/>
              <p:nvPr/>
            </p:nvSpPr>
            <p:spPr>
              <a:xfrm>
                <a:off x="1068243" y="20085112"/>
                <a:ext cx="1487114" cy="12485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9" name="TextBox 278">
                <a:extLst>
                  <a:ext uri="{FF2B5EF4-FFF2-40B4-BE49-F238E27FC236}">
                    <a16:creationId xmlns:a16="http://schemas.microsoft.com/office/drawing/2014/main" id="{AAE98B77-82EC-7C0F-C73C-8DD0F13D6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243" y="20085112"/>
                <a:ext cx="1487114" cy="1248547"/>
              </a:xfrm>
              <a:prstGeom prst="rect">
                <a:avLst/>
              </a:prstGeom>
              <a:blipFill>
                <a:blip r:embed="rId5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1" name="Right Arrow 280">
            <a:extLst>
              <a:ext uri="{FF2B5EF4-FFF2-40B4-BE49-F238E27FC236}">
                <a16:creationId xmlns:a16="http://schemas.microsoft.com/office/drawing/2014/main" id="{2DD25CAD-45B0-AA24-3C32-6828391BFBFA}"/>
              </a:ext>
            </a:extLst>
          </p:cNvPr>
          <p:cNvSpPr/>
          <p:nvPr/>
        </p:nvSpPr>
        <p:spPr>
          <a:xfrm>
            <a:off x="6178459" y="20617662"/>
            <a:ext cx="533400" cy="2255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BE357A5A-2BC2-7A88-ADFE-28E03CCFD42B}"/>
                  </a:ext>
                </a:extLst>
              </p:cNvPr>
              <p:cNvSpPr txBox="1"/>
              <p:nvPr/>
            </p:nvSpPr>
            <p:spPr>
              <a:xfrm>
                <a:off x="6175435" y="20041894"/>
                <a:ext cx="1487114" cy="12485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BE357A5A-2BC2-7A88-ADFE-28E03CCFD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435" y="20041894"/>
                <a:ext cx="1487114" cy="1248547"/>
              </a:xfrm>
              <a:prstGeom prst="rect">
                <a:avLst/>
              </a:prstGeom>
              <a:blipFill>
                <a:blip r:embed="rId6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9" name="TextBox 288">
            <a:extLst>
              <a:ext uri="{FF2B5EF4-FFF2-40B4-BE49-F238E27FC236}">
                <a16:creationId xmlns:a16="http://schemas.microsoft.com/office/drawing/2014/main" id="{C4DBE850-89EE-8B9A-064B-C0470D476235}"/>
              </a:ext>
            </a:extLst>
          </p:cNvPr>
          <p:cNvSpPr txBox="1"/>
          <p:nvPr/>
        </p:nvSpPr>
        <p:spPr>
          <a:xfrm>
            <a:off x="819431" y="22879236"/>
            <a:ext cx="219456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800" dirty="0">
                <a:latin typeface="Open Sans"/>
                <a:ea typeface="Open Sans"/>
                <a:cs typeface="Open Sans"/>
              </a:rPr>
              <a:t>(</a:t>
            </a:r>
            <a:r>
              <a:rPr lang="en-US" b="1" dirty="0">
                <a:latin typeface="Open Sans ExtraBold"/>
                <a:ea typeface="Open Sans ExtraBold"/>
                <a:cs typeface="Open Sans ExtraBold"/>
              </a:rPr>
              <a:t>FD)</a:t>
            </a:r>
            <a:r>
              <a:rPr lang="en-US" sz="1800" b="1" dirty="0">
                <a:latin typeface="Open Sans ExtraBold"/>
                <a:ea typeface="Open Sans ExtraBold"/>
                <a:cs typeface="Open Sans ExtraBold"/>
              </a:rPr>
              <a:t> with BDF2</a:t>
            </a:r>
            <a:endParaRPr lang="en-US" dirty="0">
              <a:latin typeface="Open Sans"/>
              <a:ea typeface="Open Sans"/>
              <a:cs typeface="Open Sans"/>
            </a:endParaRPr>
          </a:p>
        </p:txBody>
      </p: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2A42481C-A2D4-D5C8-EE95-9C62CE734C10}"/>
              </a:ext>
            </a:extLst>
          </p:cNvPr>
          <p:cNvCxnSpPr/>
          <p:nvPr/>
        </p:nvCxnSpPr>
        <p:spPr>
          <a:xfrm>
            <a:off x="981959" y="22011587"/>
            <a:ext cx="10149591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4" name="Rectangle 293">
            <a:extLst>
              <a:ext uri="{FF2B5EF4-FFF2-40B4-BE49-F238E27FC236}">
                <a16:creationId xmlns:a16="http://schemas.microsoft.com/office/drawing/2014/main" id="{7F2579C5-2DCD-D83D-C963-13EBDBC24775}"/>
              </a:ext>
            </a:extLst>
          </p:cNvPr>
          <p:cNvSpPr/>
          <p:nvPr/>
        </p:nvSpPr>
        <p:spPr>
          <a:xfrm>
            <a:off x="1174792" y="24757434"/>
            <a:ext cx="503748" cy="393700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A9F1EEF8-EC8A-B090-0CA5-FC5AD8C5877C}"/>
              </a:ext>
            </a:extLst>
          </p:cNvPr>
          <p:cNvGrpSpPr/>
          <p:nvPr/>
        </p:nvGrpSpPr>
        <p:grpSpPr>
          <a:xfrm>
            <a:off x="928709" y="20233587"/>
            <a:ext cx="21945600" cy="1611756"/>
            <a:chOff x="922359" y="25824718"/>
            <a:chExt cx="21945600" cy="1611756"/>
          </a:xfrm>
        </p:grpSpPr>
        <p:pic>
          <p:nvPicPr>
            <p:cNvPr id="280" name="Picture 279">
              <a:extLst>
                <a:ext uri="{FF2B5EF4-FFF2-40B4-BE49-F238E27FC236}">
                  <a16:creationId xmlns:a16="http://schemas.microsoft.com/office/drawing/2014/main" id="{C0CDA6AA-8320-1909-19D0-2B5EB81E1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/>
            <a:stretch>
              <a:fillRect/>
            </a:stretch>
          </p:blipFill>
          <p:spPr>
            <a:xfrm>
              <a:off x="1910725" y="25824718"/>
              <a:ext cx="3859481" cy="1016000"/>
            </a:xfrm>
            <a:prstGeom prst="rect">
              <a:avLst/>
            </a:prstGeom>
          </p:spPr>
        </p:pic>
        <p:pic>
          <p:nvPicPr>
            <p:cNvPr id="283" name="Picture 282">
              <a:extLst>
                <a:ext uri="{FF2B5EF4-FFF2-40B4-BE49-F238E27FC236}">
                  <a16:creationId xmlns:a16="http://schemas.microsoft.com/office/drawing/2014/main" id="{D59EA254-4C23-0192-9569-7738940CC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/>
            <a:stretch>
              <a:fillRect/>
            </a:stretch>
          </p:blipFill>
          <p:spPr>
            <a:xfrm>
              <a:off x="7116718" y="25825497"/>
              <a:ext cx="3760034" cy="989821"/>
            </a:xfrm>
            <a:prstGeom prst="rect">
              <a:avLst/>
            </a:prstGeom>
          </p:spPr>
        </p:pic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DC4E4DB3-85CE-879E-F3B9-2F3F100C4D7C}"/>
                </a:ext>
              </a:extLst>
            </p:cNvPr>
            <p:cNvSpPr txBox="1"/>
            <p:nvPr/>
          </p:nvSpPr>
          <p:spPr>
            <a:xfrm>
              <a:off x="922359" y="26089134"/>
              <a:ext cx="21945600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dirty="0">
                  <a:latin typeface="Open Sans"/>
                  <a:ea typeface="Open Sans"/>
                  <a:cs typeface="Open Sans"/>
                </a:rPr>
                <a:t>(</a:t>
              </a:r>
              <a:r>
                <a:rPr lang="en-US" b="1" dirty="0">
                  <a:latin typeface="Open Sans ExtraBold"/>
                  <a:ea typeface="Open Sans ExtraBold"/>
                  <a:cs typeface="Open Sans ExtraBold"/>
                </a:rPr>
                <a:t>SD)</a:t>
              </a:r>
              <a:endParaRPr lang="en-US" dirty="0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4483F2D9-9D65-F140-B901-9115A969046D}"/>
                </a:ext>
              </a:extLst>
            </p:cNvPr>
            <p:cNvSpPr/>
            <p:nvPr/>
          </p:nvSpPr>
          <p:spPr>
            <a:xfrm>
              <a:off x="2954852" y="27042774"/>
              <a:ext cx="446677" cy="3937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13641309-5826-3E32-61B5-1BE741270F31}"/>
                </a:ext>
              </a:extLst>
            </p:cNvPr>
            <p:cNvSpPr/>
            <p:nvPr/>
          </p:nvSpPr>
          <p:spPr>
            <a:xfrm>
              <a:off x="3415937" y="27042774"/>
              <a:ext cx="218440" cy="393700"/>
            </a:xfrm>
            <a:prstGeom prst="rect">
              <a:avLst/>
            </a:prstGeom>
            <a:solidFill>
              <a:schemeClr val="accent2">
                <a:alpha val="3043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F6374E49-91BB-35BA-561D-6226C378E30E}"/>
                </a:ext>
              </a:extLst>
            </p:cNvPr>
            <p:cNvSpPr/>
            <p:nvPr/>
          </p:nvSpPr>
          <p:spPr>
            <a:xfrm>
              <a:off x="3870234" y="27042774"/>
              <a:ext cx="4509770" cy="393700"/>
            </a:xfrm>
            <a:prstGeom prst="rect">
              <a:avLst/>
            </a:prstGeom>
            <a:solidFill>
              <a:srgbClr val="0070C0">
                <a:alpha val="1449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698421A4-AA93-924C-9FB9-AAFE322CB2CF}"/>
              </a:ext>
            </a:extLst>
          </p:cNvPr>
          <p:cNvSpPr txBox="1"/>
          <p:nvPr/>
        </p:nvSpPr>
        <p:spPr>
          <a:xfrm>
            <a:off x="661821" y="25664735"/>
            <a:ext cx="2194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Offline stage:</a:t>
            </a:r>
          </a:p>
        </p:txBody>
      </p: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F7207BA1-5016-368A-8151-96D6978B996F}"/>
              </a:ext>
            </a:extLst>
          </p:cNvPr>
          <p:cNvGrpSpPr/>
          <p:nvPr/>
        </p:nvGrpSpPr>
        <p:grpSpPr>
          <a:xfrm>
            <a:off x="924003" y="26316740"/>
            <a:ext cx="10422711" cy="932521"/>
            <a:chOff x="1009533" y="31058102"/>
            <a:chExt cx="10275092" cy="9325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67CF8D11-6DBF-6183-4A41-07356A98CB5C}"/>
                    </a:ext>
                  </a:extLst>
                </p:cNvPr>
                <p:cNvSpPr txBox="1"/>
                <p:nvPr/>
              </p:nvSpPr>
              <p:spPr>
                <a:xfrm>
                  <a:off x="1009533" y="31059599"/>
                  <a:ext cx="10275092" cy="93102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8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Use method by Carey</a:t>
                  </a:r>
                  <a:r>
                    <a:rPr lang="en-US" sz="1800" baseline="300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*</a:t>
                  </a:r>
                  <a:r>
                    <a:rPr lang="en-US" sz="18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 to generate high order flux approximations from coupled solution data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Solve subdomain problems with homogeneous Neumann boundary conditions (do-nothing)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8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Regress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˜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𝑆𝐷</m:t>
                          </m:r>
                        </m:sub>
                      </m:sSub>
                    </m:oMath>
                  </a14:m>
                  <a:r>
                    <a:rPr lang="en-US" sz="18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 or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˜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𝐹𝐷</m:t>
                          </m:r>
                        </m:sub>
                      </m:sSub>
                    </m:oMath>
                  </a14:m>
                  <a:r>
                    <a:rPr lang="en-US" sz="18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 using linear least-squares and input &amp; output data</a:t>
                  </a:r>
                </a:p>
              </p:txBody>
            </p:sp>
          </mc:Choice>
          <mc:Fallback xmlns="">
            <p:sp>
              <p:nvSpPr>
                <p:cNvPr id="302" name="TextBox 301">
                  <a:extLst>
                    <a:ext uri="{FF2B5EF4-FFF2-40B4-BE49-F238E27FC236}">
                      <a16:creationId xmlns:a16="http://schemas.microsoft.com/office/drawing/2014/main" id="{67CF8D11-6DBF-6183-4A41-07356A98CB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533" y="31059599"/>
                  <a:ext cx="10275092" cy="931024"/>
                </a:xfrm>
                <a:prstGeom prst="rect">
                  <a:avLst/>
                </a:prstGeom>
                <a:blipFill>
                  <a:blip r:embed="rId63"/>
                  <a:stretch>
                    <a:fillRect l="-365" t="-2703" r="-243" b="-108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F8C4E13F-7657-3353-352E-B71B04A5E0E2}"/>
                </a:ext>
              </a:extLst>
            </p:cNvPr>
            <p:cNvSpPr/>
            <p:nvPr/>
          </p:nvSpPr>
          <p:spPr>
            <a:xfrm>
              <a:off x="1367987" y="31058102"/>
              <a:ext cx="9785967" cy="294604"/>
            </a:xfrm>
            <a:prstGeom prst="rect">
              <a:avLst/>
            </a:prstGeom>
            <a:solidFill>
              <a:schemeClr val="accent2">
                <a:alpha val="3012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highlight>
                  <a:srgbClr val="FFCC99"/>
                </a:highlight>
              </a:endParaRPr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9B35B3CC-E81F-6BA6-13E3-D42CA8EDEE94}"/>
                </a:ext>
              </a:extLst>
            </p:cNvPr>
            <p:cNvSpPr/>
            <p:nvPr/>
          </p:nvSpPr>
          <p:spPr>
            <a:xfrm>
              <a:off x="1279146" y="31632169"/>
              <a:ext cx="9785458" cy="283754"/>
            </a:xfrm>
            <a:prstGeom prst="rect">
              <a:avLst/>
            </a:prstGeom>
            <a:solidFill>
              <a:srgbClr val="0070C0">
                <a:alpha val="1449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814F7F87-7D0B-523E-1907-F2C125F1F480}"/>
                </a:ext>
              </a:extLst>
            </p:cNvPr>
            <p:cNvSpPr/>
            <p:nvPr/>
          </p:nvSpPr>
          <p:spPr>
            <a:xfrm flipV="1">
              <a:off x="1350720" y="31380615"/>
              <a:ext cx="762443" cy="235788"/>
            </a:xfrm>
            <a:prstGeom prst="rect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42AAD121-3A8B-8AB8-976A-80CF88292005}"/>
                </a:ext>
              </a:extLst>
            </p:cNvPr>
            <p:cNvSpPr/>
            <p:nvPr/>
          </p:nvSpPr>
          <p:spPr>
            <a:xfrm flipV="1">
              <a:off x="6476798" y="31678939"/>
              <a:ext cx="616952" cy="232913"/>
            </a:xfrm>
            <a:prstGeom prst="rect">
              <a:avLst/>
            </a:prstGeom>
            <a:solidFill>
              <a:srgbClr val="0070C0">
                <a:alpha val="1449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1" name="Rectangle 310">
            <a:extLst>
              <a:ext uri="{FF2B5EF4-FFF2-40B4-BE49-F238E27FC236}">
                <a16:creationId xmlns:a16="http://schemas.microsoft.com/office/drawing/2014/main" id="{3B069DDA-DC9D-A423-1954-0D8514F1D141}"/>
              </a:ext>
            </a:extLst>
          </p:cNvPr>
          <p:cNvSpPr/>
          <p:nvPr/>
        </p:nvSpPr>
        <p:spPr>
          <a:xfrm>
            <a:off x="2168127" y="26929503"/>
            <a:ext cx="350160" cy="299706"/>
          </a:xfrm>
          <a:prstGeom prst="rect">
            <a:avLst/>
          </a:prstGeom>
          <a:solidFill>
            <a:schemeClr val="accent6">
              <a:lumMod val="40000"/>
              <a:lumOff val="60000"/>
              <a:alpha val="49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7138D6B4-869E-EA9A-9BBC-2B6061668919}"/>
              </a:ext>
            </a:extLst>
          </p:cNvPr>
          <p:cNvSpPr/>
          <p:nvPr/>
        </p:nvSpPr>
        <p:spPr>
          <a:xfrm>
            <a:off x="2843461" y="26927473"/>
            <a:ext cx="345878" cy="316485"/>
          </a:xfrm>
          <a:prstGeom prst="rect">
            <a:avLst/>
          </a:prstGeom>
          <a:solidFill>
            <a:schemeClr val="accent6">
              <a:lumMod val="40000"/>
              <a:lumOff val="60000"/>
              <a:alpha val="49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8" name="Picture 287">
            <a:extLst>
              <a:ext uri="{FF2B5EF4-FFF2-40B4-BE49-F238E27FC236}">
                <a16:creationId xmlns:a16="http://schemas.microsoft.com/office/drawing/2014/main" id="{5130BEC1-9984-81CA-8A42-F657B08331D2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3436771" y="22289989"/>
            <a:ext cx="7708007" cy="2069408"/>
          </a:xfrm>
          <a:prstGeom prst="rect">
            <a:avLst/>
          </a:prstGeom>
        </p:spPr>
      </p:pic>
      <p:sp>
        <p:nvSpPr>
          <p:cNvPr id="295" name="Rectangle 294">
            <a:extLst>
              <a:ext uri="{FF2B5EF4-FFF2-40B4-BE49-F238E27FC236}">
                <a16:creationId xmlns:a16="http://schemas.microsoft.com/office/drawing/2014/main" id="{253F9ECF-0B60-A2B8-C96F-8B4C036A8B74}"/>
              </a:ext>
            </a:extLst>
          </p:cNvPr>
          <p:cNvSpPr/>
          <p:nvPr/>
        </p:nvSpPr>
        <p:spPr>
          <a:xfrm>
            <a:off x="1692129" y="24757434"/>
            <a:ext cx="609600" cy="393700"/>
          </a:xfrm>
          <a:prstGeom prst="rect">
            <a:avLst/>
          </a:prstGeom>
          <a:solidFill>
            <a:schemeClr val="accent2">
              <a:alpha val="2991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CC99"/>
              </a:highlight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18118E9F-559C-2DD5-E24C-5ECEEE1C04E4}"/>
              </a:ext>
            </a:extLst>
          </p:cNvPr>
          <p:cNvSpPr/>
          <p:nvPr/>
        </p:nvSpPr>
        <p:spPr>
          <a:xfrm>
            <a:off x="2540726" y="24545109"/>
            <a:ext cx="8989305" cy="773919"/>
          </a:xfrm>
          <a:prstGeom prst="rect">
            <a:avLst/>
          </a:prstGeom>
          <a:solidFill>
            <a:srgbClr val="0070C0">
              <a:alpha val="1449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4" name="TextBox 313">
                <a:extLst>
                  <a:ext uri="{FF2B5EF4-FFF2-40B4-BE49-F238E27FC236}">
                    <a16:creationId xmlns:a16="http://schemas.microsoft.com/office/drawing/2014/main" id="{92F70C62-4862-1765-80B0-522C0781015D}"/>
                  </a:ext>
                </a:extLst>
              </p:cNvPr>
              <p:cNvSpPr txBox="1"/>
              <p:nvPr/>
            </p:nvSpPr>
            <p:spPr>
              <a:xfrm>
                <a:off x="2541865" y="22368640"/>
                <a:ext cx="1468997" cy="34092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14" name="TextBox 313">
                <a:extLst>
                  <a:ext uri="{FF2B5EF4-FFF2-40B4-BE49-F238E27FC236}">
                    <a16:creationId xmlns:a16="http://schemas.microsoft.com/office/drawing/2014/main" id="{92F70C62-4862-1765-80B0-522C07810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865" y="22368640"/>
                <a:ext cx="1468997" cy="3409203"/>
              </a:xfrm>
              <a:prstGeom prst="rect">
                <a:avLst/>
              </a:prstGeom>
              <a:blipFill>
                <a:blip r:embed="rId65"/>
                <a:stretch>
                  <a:fillRect t="-4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C950E633-0051-4CA3-55EB-0C51157E79D3}"/>
              </a:ext>
            </a:extLst>
          </p:cNvPr>
          <p:cNvCxnSpPr/>
          <p:nvPr/>
        </p:nvCxnSpPr>
        <p:spPr>
          <a:xfrm>
            <a:off x="1051378" y="25466971"/>
            <a:ext cx="10149591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0" name="TextBox 319">
            <a:extLst>
              <a:ext uri="{FF2B5EF4-FFF2-40B4-BE49-F238E27FC236}">
                <a16:creationId xmlns:a16="http://schemas.microsoft.com/office/drawing/2014/main" id="{A8B8AFE7-02ED-D6F1-7CC6-267A52AF6152}"/>
              </a:ext>
            </a:extLst>
          </p:cNvPr>
          <p:cNvSpPr txBox="1"/>
          <p:nvPr/>
        </p:nvSpPr>
        <p:spPr>
          <a:xfrm>
            <a:off x="661821" y="27380419"/>
            <a:ext cx="2194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Online stage:</a:t>
            </a:r>
          </a:p>
        </p:txBody>
      </p: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824FBD13-7628-4200-C586-7C11768754F8}"/>
              </a:ext>
            </a:extLst>
          </p:cNvPr>
          <p:cNvGrpSpPr/>
          <p:nvPr/>
        </p:nvGrpSpPr>
        <p:grpSpPr>
          <a:xfrm>
            <a:off x="914482" y="27837448"/>
            <a:ext cx="10275092" cy="654025"/>
            <a:chOff x="1009533" y="31036595"/>
            <a:chExt cx="10275092" cy="6540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2" name="TextBox 321">
                  <a:extLst>
                    <a:ext uri="{FF2B5EF4-FFF2-40B4-BE49-F238E27FC236}">
                      <a16:creationId xmlns:a16="http://schemas.microsoft.com/office/drawing/2014/main" id="{E3DE09B1-39AE-9E01-9737-ED8D10F7DEAB}"/>
                    </a:ext>
                  </a:extLst>
                </p:cNvPr>
                <p:cNvSpPr txBox="1"/>
                <p:nvPr/>
              </p:nvSpPr>
              <p:spPr>
                <a:xfrm>
                  <a:off x="1009533" y="31036595"/>
                  <a:ext cx="10275092" cy="65402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Solve subdomain problems with homogeneous Neumann boundary conditions (do-nothing)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Solve approximate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˜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𝑆𝐷</m:t>
                          </m:r>
                        </m:sub>
                      </m:sSub>
                    </m:oMath>
                  </a14:m>
                  <a:r>
                    <a:rPr lang="en-US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 or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˜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𝐹𝐷</m:t>
                          </m:r>
                        </m:sub>
                      </m:sSub>
                    </m:oMath>
                  </a14:m>
                  <a:r>
                    <a:rPr lang="en-US" sz="1800" dirty="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 approximates against input data, providing an estimate for 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endParaRPr 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mc:Choice>
          <mc:Fallback xmlns="">
            <p:sp>
              <p:nvSpPr>
                <p:cNvPr id="322" name="TextBox 321">
                  <a:extLst>
                    <a:ext uri="{FF2B5EF4-FFF2-40B4-BE49-F238E27FC236}">
                      <a16:creationId xmlns:a16="http://schemas.microsoft.com/office/drawing/2014/main" id="{E3DE09B1-39AE-9E01-9737-ED8D10F7DE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533" y="31036595"/>
                  <a:ext cx="10275092" cy="654025"/>
                </a:xfrm>
                <a:prstGeom prst="rect">
                  <a:avLst/>
                </a:prstGeom>
                <a:blipFill>
                  <a:blip r:embed="rId66"/>
                  <a:stretch>
                    <a:fillRect l="-370" t="-5769" b="-134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87917696-CABF-C1F0-C64A-5D7F7E15DCB3}"/>
                </a:ext>
              </a:extLst>
            </p:cNvPr>
            <p:cNvSpPr/>
            <p:nvPr/>
          </p:nvSpPr>
          <p:spPr>
            <a:xfrm>
              <a:off x="1362833" y="31075387"/>
              <a:ext cx="9785458" cy="283754"/>
            </a:xfrm>
            <a:prstGeom prst="rect">
              <a:avLst/>
            </a:prstGeom>
            <a:solidFill>
              <a:srgbClr val="0070C0">
                <a:alpha val="1449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36BD4C43-6B1F-755B-DF8F-8C9222B55726}"/>
                </a:ext>
              </a:extLst>
            </p:cNvPr>
            <p:cNvSpPr/>
            <p:nvPr/>
          </p:nvSpPr>
          <p:spPr>
            <a:xfrm flipV="1">
              <a:off x="6833077" y="31375674"/>
              <a:ext cx="1130029" cy="265406"/>
            </a:xfrm>
            <a:prstGeom prst="rect">
              <a:avLst/>
            </a:prstGeom>
            <a:solidFill>
              <a:srgbClr val="0070C0">
                <a:alpha val="1449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7" name="Rectangle 326">
            <a:extLst>
              <a:ext uri="{FF2B5EF4-FFF2-40B4-BE49-F238E27FC236}">
                <a16:creationId xmlns:a16="http://schemas.microsoft.com/office/drawing/2014/main" id="{96020A5D-F7EF-826A-2E51-1D24607A4778}"/>
              </a:ext>
            </a:extLst>
          </p:cNvPr>
          <p:cNvSpPr/>
          <p:nvPr/>
        </p:nvSpPr>
        <p:spPr>
          <a:xfrm>
            <a:off x="3292080" y="28169418"/>
            <a:ext cx="354460" cy="291281"/>
          </a:xfrm>
          <a:prstGeom prst="rect">
            <a:avLst/>
          </a:prstGeom>
          <a:solidFill>
            <a:schemeClr val="accent6">
              <a:lumMod val="40000"/>
              <a:lumOff val="60000"/>
              <a:alpha val="49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A432090D-F589-B80E-2814-C7BA00644B90}"/>
              </a:ext>
            </a:extLst>
          </p:cNvPr>
          <p:cNvSpPr/>
          <p:nvPr/>
        </p:nvSpPr>
        <p:spPr>
          <a:xfrm>
            <a:off x="3980243" y="28173729"/>
            <a:ext cx="381592" cy="294572"/>
          </a:xfrm>
          <a:prstGeom prst="rect">
            <a:avLst/>
          </a:prstGeom>
          <a:solidFill>
            <a:schemeClr val="accent6">
              <a:lumMod val="40000"/>
              <a:lumOff val="60000"/>
              <a:alpha val="49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4" name="Picture 333">
            <a:extLst>
              <a:ext uri="{FF2B5EF4-FFF2-40B4-BE49-F238E27FC236}">
                <a16:creationId xmlns:a16="http://schemas.microsoft.com/office/drawing/2014/main" id="{DCD2C037-F651-A695-B7CD-C84129906EB7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819431" y="29130731"/>
            <a:ext cx="2788346" cy="2253839"/>
          </a:xfrm>
          <a:prstGeom prst="rect">
            <a:avLst/>
          </a:prstGeom>
        </p:spPr>
      </p:pic>
      <p:pic>
        <p:nvPicPr>
          <p:cNvPr id="339" name="Picture 338">
            <a:extLst>
              <a:ext uri="{FF2B5EF4-FFF2-40B4-BE49-F238E27FC236}">
                <a16:creationId xmlns:a16="http://schemas.microsoft.com/office/drawing/2014/main" id="{89E30101-A5AD-8847-C1E1-3B7E471E5A40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821541" y="31488759"/>
            <a:ext cx="2705614" cy="2088973"/>
          </a:xfrm>
          <a:prstGeom prst="rect">
            <a:avLst/>
          </a:prstGeom>
        </p:spPr>
      </p:pic>
      <p:pic>
        <p:nvPicPr>
          <p:cNvPr id="341" name="Picture 340">
            <a:extLst>
              <a:ext uri="{FF2B5EF4-FFF2-40B4-BE49-F238E27FC236}">
                <a16:creationId xmlns:a16="http://schemas.microsoft.com/office/drawing/2014/main" id="{2D66A861-3D5E-E074-485C-B6E97492AB89}"/>
              </a:ext>
            </a:extLst>
      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9369005" y="33414316"/>
            <a:ext cx="2265616" cy="1620721"/>
          </a:xfrm>
          <a:prstGeom prst="rect">
            <a:avLst/>
          </a:prstGeom>
        </p:spPr>
      </p:pic>
      <p:pic>
        <p:nvPicPr>
          <p:cNvPr id="342" name="Picture 341">
            <a:extLst>
              <a:ext uri="{FF2B5EF4-FFF2-40B4-BE49-F238E27FC236}">
                <a16:creationId xmlns:a16="http://schemas.microsoft.com/office/drawing/2014/main" id="{572DBE3E-3C01-DF47-6333-D3521E997475}"/>
              </a:ext>
            </a:extLst>
      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4494825" y="33810687"/>
            <a:ext cx="4344886" cy="1064803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DAE7B872-A174-B988-C33C-85DB7E4A214C}"/>
              </a:ext>
            </a:extLst>
          </p:cNvPr>
          <p:cNvGrpSpPr/>
          <p:nvPr/>
        </p:nvGrpSpPr>
        <p:grpSpPr>
          <a:xfrm>
            <a:off x="4198163" y="28755887"/>
            <a:ext cx="7436458" cy="4544311"/>
            <a:chOff x="4198163" y="28641586"/>
            <a:chExt cx="7436458" cy="4544311"/>
          </a:xfrm>
        </p:grpSpPr>
        <p:pic>
          <p:nvPicPr>
            <p:cNvPr id="315" name="Picture 314">
              <a:extLst>
                <a:ext uri="{FF2B5EF4-FFF2-40B4-BE49-F238E27FC236}">
                  <a16:creationId xmlns:a16="http://schemas.microsoft.com/office/drawing/2014/main" id="{08F10D25-72BA-6EB1-ABC4-5B9670F9D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/>
            <a:stretch>
              <a:fillRect/>
            </a:stretch>
          </p:blipFill>
          <p:spPr>
            <a:xfrm>
              <a:off x="4273221" y="31159724"/>
              <a:ext cx="7073494" cy="1867567"/>
            </a:xfrm>
            <a:prstGeom prst="rect">
              <a:avLst/>
            </a:prstGeom>
          </p:spPr>
        </p:pic>
        <p:pic>
          <p:nvPicPr>
            <p:cNvPr id="330" name="Picture 329">
              <a:extLst>
                <a:ext uri="{FF2B5EF4-FFF2-40B4-BE49-F238E27FC236}">
                  <a16:creationId xmlns:a16="http://schemas.microsoft.com/office/drawing/2014/main" id="{870B8741-32FC-A347-26A8-F1462AA5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/>
            <a:stretch>
              <a:fillRect/>
            </a:stretch>
          </p:blipFill>
          <p:spPr>
            <a:xfrm>
              <a:off x="8467107" y="28700145"/>
              <a:ext cx="3167514" cy="2326548"/>
            </a:xfrm>
            <a:prstGeom prst="rect">
              <a:avLst/>
            </a:prstGeom>
          </p:spPr>
        </p:pic>
        <p:pic>
          <p:nvPicPr>
            <p:cNvPr id="332" name="Picture 331">
              <a:extLst>
                <a:ext uri="{FF2B5EF4-FFF2-40B4-BE49-F238E27FC236}">
                  <a16:creationId xmlns:a16="http://schemas.microsoft.com/office/drawing/2014/main" id="{E20125DE-58E2-E917-1525-948882666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3"/>
            <a:stretch>
              <a:fillRect/>
            </a:stretch>
          </p:blipFill>
          <p:spPr>
            <a:xfrm>
              <a:off x="5658620" y="28641586"/>
              <a:ext cx="3181091" cy="2340241"/>
            </a:xfrm>
            <a:prstGeom prst="rect">
              <a:avLst/>
            </a:prstGeom>
          </p:spPr>
        </p:pic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5D7B1F69-74C1-32F1-5702-92EB787960D4}"/>
                </a:ext>
              </a:extLst>
            </p:cNvPr>
            <p:cNvSpPr/>
            <p:nvPr/>
          </p:nvSpPr>
          <p:spPr>
            <a:xfrm>
              <a:off x="4198163" y="28699454"/>
              <a:ext cx="7375886" cy="448644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726C4A1A-0B4E-EA50-E882-CB92C6EF23B2}"/>
                </a:ext>
              </a:extLst>
            </p:cNvPr>
            <p:cNvSpPr txBox="1"/>
            <p:nvPr/>
          </p:nvSpPr>
          <p:spPr>
            <a:xfrm>
              <a:off x="4290648" y="30072248"/>
              <a:ext cx="176138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Linear </a:t>
              </a:r>
              <a:br>
                <a:rPr lang="en-US" sz="2400" b="1" dirty="0">
                  <a:solidFill>
                    <a:srgbClr val="0070C0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</a:br>
              <a:r>
                <a:rPr lang="en-US" sz="2400" b="1" dirty="0">
                  <a:solidFill>
                    <a:srgbClr val="0070C0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Patch Test</a:t>
              </a:r>
            </a:p>
            <a:p>
              <a:r>
                <a:rPr lang="en-US" sz="2400" b="1" dirty="0">
                  <a:solidFill>
                    <a:srgbClr val="0070C0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Results</a:t>
              </a:r>
            </a:p>
          </p:txBody>
        </p:sp>
      </p:grpSp>
      <p:sp>
        <p:nvSpPr>
          <p:cNvPr id="343" name="TextBox 342">
            <a:extLst>
              <a:ext uri="{FF2B5EF4-FFF2-40B4-BE49-F238E27FC236}">
                <a16:creationId xmlns:a16="http://schemas.microsoft.com/office/drawing/2014/main" id="{8BBD5897-667F-6364-82EF-C4932FFB252F}"/>
              </a:ext>
            </a:extLst>
          </p:cNvPr>
          <p:cNvSpPr txBox="1"/>
          <p:nvPr/>
        </p:nvSpPr>
        <p:spPr>
          <a:xfrm>
            <a:off x="516977" y="33828758"/>
            <a:ext cx="37307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Heterogeneous </a:t>
            </a:r>
            <a:b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Manufactured Solution</a:t>
            </a:r>
          </a:p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(Verification)</a:t>
            </a: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69FBE232-536E-5D14-5B0F-8E1E508C5642}"/>
              </a:ext>
            </a:extLst>
          </p:cNvPr>
          <p:cNvSpPr txBox="1"/>
          <p:nvPr/>
        </p:nvSpPr>
        <p:spPr>
          <a:xfrm>
            <a:off x="1217486" y="29300748"/>
            <a:ext cx="1632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DD-Schur(IVR)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675E1B58-48D0-C1F4-B70B-2385CA8E559F}"/>
              </a:ext>
            </a:extLst>
          </p:cNvPr>
          <p:cNvSpPr txBox="1"/>
          <p:nvPr/>
        </p:nvSpPr>
        <p:spPr>
          <a:xfrm>
            <a:off x="1148510" y="31588060"/>
            <a:ext cx="1632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DD-Schur(IFR)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541B110D-80D8-D7E5-B932-C5C99AA1B469}"/>
                  </a:ext>
                </a:extLst>
              </p:cNvPr>
              <p:cNvSpPr txBox="1"/>
              <p:nvPr/>
            </p:nvSpPr>
            <p:spPr>
              <a:xfrm>
                <a:off x="16907910" y="38852706"/>
                <a:ext cx="41817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/>
                  <a:t>Top</a:t>
                </a:r>
                <a:r>
                  <a:rPr lang="en-US" sz="1200" dirty="0"/>
                  <a:t>: HFM-HFM, </a:t>
                </a:r>
              </a:p>
              <a:p>
                <a:pPr algn="ctr"/>
                <a:r>
                  <a:rPr lang="en-US" sz="1200" i="1" dirty="0"/>
                  <a:t>Bottom:</a:t>
                </a:r>
                <a:r>
                  <a:rPr lang="en-US" sz="1200" dirty="0"/>
                  <a:t> HFM-KROM,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1200" dirty="0"/>
                  <a:t>,  inverse-multiquadric  </a:t>
                </a: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541B110D-80D8-D7E5-B932-C5C99AA1B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7910" y="38852706"/>
                <a:ext cx="4181705" cy="461665"/>
              </a:xfrm>
              <a:prstGeom prst="rect">
                <a:avLst/>
              </a:prstGeom>
              <a:blipFill>
                <a:blip r:embed="rId7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8" name="Picture 67">
            <a:extLst>
              <a:ext uri="{FF2B5EF4-FFF2-40B4-BE49-F238E27FC236}">
                <a16:creationId xmlns:a16="http://schemas.microsoft.com/office/drawing/2014/main" id="{664FAEAC-18EF-36A8-1CEE-EDF141CD70B7}"/>
              </a:ext>
            </a:extLst>
      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3019948" y="21496103"/>
            <a:ext cx="5339197" cy="27862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97BFBE1-AE63-0723-D955-4487593674B7}"/>
              </a:ext>
            </a:extLst>
      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26791" y="24603156"/>
            <a:ext cx="10276913" cy="715872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448802DB-FD08-0A63-C689-312179F4F235}"/>
              </a:ext>
            </a:extLst>
          </p:cNvPr>
          <p:cNvSpPr txBox="1"/>
          <p:nvPr/>
        </p:nvSpPr>
        <p:spPr>
          <a:xfrm>
            <a:off x="4544454" y="28445778"/>
            <a:ext cx="21945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* G. Carey, S.S. Chow, M.K. Seager, Approximate boundary-flux calculations, </a:t>
            </a:r>
            <a:r>
              <a:rPr lang="en-US" sz="1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 ExtraBold" panose="020B0606030504020204" pitchFamily="34" charset="0"/>
              </a:rPr>
              <a:t>Comput</a:t>
            </a:r>
            <a:r>
              <a:rPr lang="en-US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ExtraBold" panose="020B0606030504020204" pitchFamily="34" charset="0"/>
              </a:rPr>
              <a:t>. Meth. Appl. Mech. </a:t>
            </a:r>
            <a:r>
              <a:rPr lang="en-US" sz="1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 ExtraBold" panose="020B0606030504020204" pitchFamily="34" charset="0"/>
              </a:rPr>
              <a:t>Engng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, 50, 1985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AC82455-FBE6-E922-B28F-F765B6905639}"/>
              </a:ext>
            </a:extLst>
          </p:cNvPr>
          <p:cNvSpPr/>
          <p:nvPr/>
        </p:nvSpPr>
        <p:spPr>
          <a:xfrm>
            <a:off x="5507624" y="27487631"/>
            <a:ext cx="350160" cy="299706"/>
          </a:xfrm>
          <a:prstGeom prst="rect">
            <a:avLst/>
          </a:prstGeom>
          <a:solidFill>
            <a:schemeClr val="accent6">
              <a:lumMod val="40000"/>
              <a:lumOff val="60000"/>
              <a:alpha val="49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D6E6587-ECFF-F1DE-F083-32E6CD85078C}"/>
                  </a:ext>
                </a:extLst>
              </p:cNvPr>
              <p:cNvSpPr txBox="1"/>
              <p:nvPr/>
            </p:nvSpPr>
            <p:spPr>
              <a:xfrm>
                <a:off x="4954326" y="27432000"/>
                <a:ext cx="3232744" cy="377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˜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𝑖𝑛𝑝𝑢𝑡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𝑑𝑎𝑡𝑎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D6E6587-ECFF-F1DE-F083-32E6CD850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326" y="27432000"/>
                <a:ext cx="3232744" cy="377026"/>
              </a:xfrm>
              <a:prstGeom prst="rect">
                <a:avLst/>
              </a:prstGeom>
              <a:blipFill>
                <a:blip r:embed="rId77"/>
                <a:stretch>
                  <a:fillRect l="-1961" t="-3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Rectangle 92">
            <a:extLst>
              <a:ext uri="{FF2B5EF4-FFF2-40B4-BE49-F238E27FC236}">
                <a16:creationId xmlns:a16="http://schemas.microsoft.com/office/drawing/2014/main" id="{90D06DA8-7DEA-BAFD-BFB4-52CB6AD64CD6}"/>
              </a:ext>
            </a:extLst>
          </p:cNvPr>
          <p:cNvSpPr/>
          <p:nvPr/>
        </p:nvSpPr>
        <p:spPr>
          <a:xfrm flipV="1">
            <a:off x="6000249" y="27505362"/>
            <a:ext cx="1130029" cy="265406"/>
          </a:xfrm>
          <a:prstGeom prst="rect">
            <a:avLst/>
          </a:prstGeom>
          <a:solidFill>
            <a:srgbClr val="0070C0">
              <a:alpha val="1449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DD02F48-334E-5011-D597-82341744A57D}"/>
              </a:ext>
            </a:extLst>
          </p:cNvPr>
          <p:cNvCxnSpPr>
            <a:cxnSpLocks/>
          </p:cNvCxnSpPr>
          <p:nvPr/>
        </p:nvCxnSpPr>
        <p:spPr>
          <a:xfrm>
            <a:off x="3270040" y="27226109"/>
            <a:ext cx="2167915" cy="2846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0F58ED05-B37D-B422-FE9B-4A4A318A8A4B}"/>
              </a:ext>
            </a:extLst>
          </p:cNvPr>
          <p:cNvCxnSpPr/>
          <p:nvPr/>
        </p:nvCxnSpPr>
        <p:spPr>
          <a:xfrm>
            <a:off x="11346715" y="25319028"/>
            <a:ext cx="0" cy="2294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F4CC6857-04B4-BEB5-BFE5-0BBF8CBF3380}"/>
              </a:ext>
            </a:extLst>
          </p:cNvPr>
          <p:cNvCxnSpPr/>
          <p:nvPr/>
        </p:nvCxnSpPr>
        <p:spPr>
          <a:xfrm flipH="1">
            <a:off x="7127475" y="27613669"/>
            <a:ext cx="42192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2">
            <a:extLst>
              <a:ext uri="{FF2B5EF4-FFF2-40B4-BE49-F238E27FC236}">
                <a16:creationId xmlns:a16="http://schemas.microsoft.com/office/drawing/2014/main" id="{9332DEE2-81D6-ACED-0337-696A14FFE4E6}"/>
              </a:ext>
            </a:extLst>
          </p:cNvPr>
          <p:cNvSpPr txBox="1"/>
          <p:nvPr/>
        </p:nvSpPr>
        <p:spPr>
          <a:xfrm>
            <a:off x="21352345" y="34573508"/>
            <a:ext cx="94447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ROMs are generally only as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expressive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their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training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Non-intrusive ROMs are particularly susceptible to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overfitting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may not generalize well beyond the training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the system encounters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unforeseen dynamics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runtime, </a:t>
            </a:r>
            <a:b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becomes necessary to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switch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the HFM to avoid collapse</a:t>
            </a:r>
          </a:p>
        </p:txBody>
      </p:sp>
      <p:sp>
        <p:nvSpPr>
          <p:cNvPr id="89" name="TextBox 80">
            <a:extLst>
              <a:ext uri="{FF2B5EF4-FFF2-40B4-BE49-F238E27FC236}">
                <a16:creationId xmlns:a16="http://schemas.microsoft.com/office/drawing/2014/main" id="{98AF13E2-D3BE-8C1F-462E-9E6B5BDCF84D}"/>
              </a:ext>
            </a:extLst>
          </p:cNvPr>
          <p:cNvSpPr txBox="1"/>
          <p:nvPr/>
        </p:nvSpPr>
        <p:spPr>
          <a:xfrm>
            <a:off x="21374818" y="37894784"/>
            <a:ext cx="49102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0070C0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ROM-HFM switching workflow: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Evaluate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runtime if a ROM is still accurately predicting the dynamics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Switch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failing ROM-components to the HFM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Re-train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ROMs on the new data for future predictions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487C7856-06D4-C325-7A05-D1C50DA94F3F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054" y="37421786"/>
            <a:ext cx="4592202" cy="3723407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2B9CBE11-F1DF-55D1-918E-ED9D1C11292C}"/>
              </a:ext>
            </a:extLst>
          </p:cNvPr>
          <p:cNvPicPr>
            <a:picLocks noChangeAspect="1"/>
          </p:cNvPicPr>
          <p:nvPr/>
        </p:nvPicPr>
        <p:blipFill>
          <a:blip r:embed="rId7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581" y="36637002"/>
            <a:ext cx="4359576" cy="1174406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53A0DD9E-4615-CF8A-74A1-80858215B594}"/>
              </a:ext>
            </a:extLst>
          </p:cNvPr>
          <p:cNvSpPr txBox="1"/>
          <p:nvPr/>
        </p:nvSpPr>
        <p:spPr>
          <a:xfrm>
            <a:off x="22828328" y="33944120"/>
            <a:ext cx="593944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Motivation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: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ROMs may </a:t>
            </a:r>
            <a:r>
              <a:rPr lang="en-US" sz="24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fail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run-time!</a:t>
            </a:r>
          </a:p>
        </p:txBody>
      </p:sp>
      <p:pic>
        <p:nvPicPr>
          <p:cNvPr id="1026" name="Picture 2" descr="University of Texas at Austin - Wikipedia">
            <a:extLst>
              <a:ext uri="{FF2B5EF4-FFF2-40B4-BE49-F238E27FC236}">
                <a16:creationId xmlns:a16="http://schemas.microsoft.com/office/drawing/2014/main" id="{CBB6EC32-B2A5-861E-CABF-82EC2BD73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1202" y="36582854"/>
            <a:ext cx="736985" cy="73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x Planck Society and Brill Reach Agreement for Open Access Books and Chapters">
            <a:extLst>
              <a:ext uri="{FF2B5EF4-FFF2-40B4-BE49-F238E27FC236}">
                <a16:creationId xmlns:a16="http://schemas.microsoft.com/office/drawing/2014/main" id="{68289226-D9D3-3746-3EA4-B77F1A4EB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5443" y="36582854"/>
            <a:ext cx="990333" cy="80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ndia National Laboratories - Wikipedia">
            <a:extLst>
              <a:ext uri="{FF2B5EF4-FFF2-40B4-BE49-F238E27FC236}">
                <a16:creationId xmlns:a16="http://schemas.microsoft.com/office/drawing/2014/main" id="{2A3913C8-B43C-FC91-4657-304DBC96F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2253" y="44215379"/>
            <a:ext cx="283089" cy="11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NL | Brand Center | Logo">
            <a:extLst>
              <a:ext uri="{FF2B5EF4-FFF2-40B4-BE49-F238E27FC236}">
                <a16:creationId xmlns:a16="http://schemas.microsoft.com/office/drawing/2014/main" id="{95236341-3785-4D22-EF99-23BC1D046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0263" y="33480065"/>
            <a:ext cx="1231776" cy="83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University of California, San Diego - Wikipedia">
            <a:extLst>
              <a:ext uri="{FF2B5EF4-FFF2-40B4-BE49-F238E27FC236}">
                <a16:creationId xmlns:a16="http://schemas.microsoft.com/office/drawing/2014/main" id="{D01D112B-8F6C-6E1F-619B-7A52D9CA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652" y="32439961"/>
            <a:ext cx="830997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Sandia National Laboratories - Wikipedia">
            <a:extLst>
              <a:ext uri="{FF2B5EF4-FFF2-40B4-BE49-F238E27FC236}">
                <a16:creationId xmlns:a16="http://schemas.microsoft.com/office/drawing/2014/main" id="{2BA14824-782F-9C5F-3B6D-D7ED82B6E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4376" y="31631783"/>
            <a:ext cx="1592669" cy="63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0" descr="Sandia National Laboratories - Wikipedia">
            <a:extLst>
              <a:ext uri="{FF2B5EF4-FFF2-40B4-BE49-F238E27FC236}">
                <a16:creationId xmlns:a16="http://schemas.microsoft.com/office/drawing/2014/main" id="{337CE088-6EAB-E93B-3552-E9B24C5C1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4742" y="36632422"/>
            <a:ext cx="1592669" cy="63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8858697-64E0-CD63-96CF-92D7D21989E2}"/>
              </a:ext>
            </a:extLst>
          </p:cNvPr>
          <p:cNvGrpSpPr/>
          <p:nvPr/>
        </p:nvGrpSpPr>
        <p:grpSpPr>
          <a:xfrm>
            <a:off x="12616230" y="31322960"/>
            <a:ext cx="4034012" cy="4758981"/>
            <a:chOff x="14301072" y="17421750"/>
            <a:chExt cx="4034012" cy="4758981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B588002-E0FD-D938-7298-33135C34C309}"/>
                </a:ext>
              </a:extLst>
            </p:cNvPr>
            <p:cNvGrpSpPr/>
            <p:nvPr/>
          </p:nvGrpSpPr>
          <p:grpSpPr>
            <a:xfrm>
              <a:off x="14730825" y="19779101"/>
              <a:ext cx="3420634" cy="2401630"/>
              <a:chOff x="32415584" y="17183106"/>
              <a:chExt cx="3420634" cy="2401630"/>
            </a:xfrm>
          </p:grpSpPr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EA546D87-F8B5-0FD0-A74E-9AD4EE6703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34229404" y="17213214"/>
                <a:ext cx="1606814" cy="999557"/>
              </a:xfrm>
              <a:prstGeom prst="rect">
                <a:avLst/>
              </a:prstGeom>
            </p:spPr>
          </p:pic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B338BDA8-DE10-B501-92D5-1887440600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2415584" y="17183106"/>
                <a:ext cx="1605398" cy="998676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DB0B82EE-4237-CF4A-F458-EAD57D0F1B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32608924" y="18849768"/>
                <a:ext cx="1320086" cy="734968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116D19A2-AF8B-E89F-C388-ED7A2BC383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34352805" y="18837487"/>
                <a:ext cx="1321161" cy="734968"/>
              </a:xfrm>
              <a:prstGeom prst="rect">
                <a:avLst/>
              </a:prstGeom>
            </p:spPr>
          </p:pic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CF460A38-1889-B43F-3F19-D44A5D5888C1}"/>
                  </a:ext>
                </a:extLst>
              </p:cNvPr>
              <p:cNvSpPr txBox="1"/>
              <p:nvPr/>
            </p:nvSpPr>
            <p:spPr>
              <a:xfrm>
                <a:off x="32537640" y="18363786"/>
                <a:ext cx="14605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HFM-HFM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84C1EA94-0494-4334-6880-CE8C12167686}"/>
                  </a:ext>
                </a:extLst>
              </p:cNvPr>
              <p:cNvSpPr txBox="1"/>
              <p:nvPr/>
            </p:nvSpPr>
            <p:spPr>
              <a:xfrm>
                <a:off x="34299179" y="18337151"/>
                <a:ext cx="1454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POpInf</a:t>
                </a:r>
                <a:r>
                  <a:rPr lang="en-US" sz="16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-HFM</a:t>
                </a:r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1726022-D994-CFE9-13C7-75C7802E425C}"/>
                </a:ext>
              </a:extLst>
            </p:cNvPr>
            <p:cNvSpPr txBox="1"/>
            <p:nvPr/>
          </p:nvSpPr>
          <p:spPr>
            <a:xfrm>
              <a:off x="14301072" y="17421750"/>
              <a:ext cx="4034012" cy="20057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All hybrid models </a:t>
              </a:r>
              <a:r>
                <a:rPr lang="en-US" sz="2400" b="1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correctly predict </a:t>
              </a:r>
              <a:r>
                <a:rPr lang="en-US" sz="2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the location of maximum von Mises stress (</a:t>
              </a:r>
              <a:r>
                <a:rPr lang="en-US" sz="2400" b="1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failure</a:t>
              </a:r>
              <a:r>
                <a:rPr lang="en-US" sz="2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 even in </a:t>
              </a:r>
              <a:r>
                <a:rPr lang="en-US" sz="2400" b="1"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rPr>
                <a:t>predictive regime</a:t>
              </a:r>
              <a:endPara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236AE7A5-0842-2A92-05FF-86C7ACCBF0A3}"/>
              </a:ext>
            </a:extLst>
          </p:cNvPr>
          <p:cNvSpPr/>
          <p:nvPr/>
        </p:nvSpPr>
        <p:spPr>
          <a:xfrm>
            <a:off x="12676623" y="31316424"/>
            <a:ext cx="3945322" cy="1972025"/>
          </a:xfrm>
          <a:prstGeom prst="rect">
            <a:avLst/>
          </a:prstGeom>
          <a:solidFill>
            <a:schemeClr val="accent4">
              <a:alpha val="28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>
              <a:solidFill>
                <a:schemeClr val="accent6"/>
              </a:solidFill>
            </a:endParaRP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CFF1DCDD-DD02-0BE9-1EC7-51AEB9DA880C}"/>
              </a:ext>
            </a:extLst>
          </p:cNvPr>
          <p:cNvGrpSpPr/>
          <p:nvPr/>
        </p:nvGrpSpPr>
        <p:grpSpPr>
          <a:xfrm>
            <a:off x="16981568" y="30670081"/>
            <a:ext cx="3929376" cy="6008257"/>
            <a:chOff x="19075024" y="16886375"/>
            <a:chExt cx="3929376" cy="6008257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5AC7A05-B939-1DAF-EFEE-9EBC8D8BD6F8}"/>
                </a:ext>
              </a:extLst>
            </p:cNvPr>
            <p:cNvGrpSpPr/>
            <p:nvPr/>
          </p:nvGrpSpPr>
          <p:grpSpPr>
            <a:xfrm>
              <a:off x="19075024" y="16886375"/>
              <a:ext cx="3929376" cy="6008257"/>
              <a:chOff x="14424121" y="16888893"/>
              <a:chExt cx="3929376" cy="53860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2" name="TextBox 161">
                    <a:extLst>
                      <a:ext uri="{FF2B5EF4-FFF2-40B4-BE49-F238E27FC236}">
                        <a16:creationId xmlns:a16="http://schemas.microsoft.com/office/drawing/2014/main" id="{753AC10A-035D-083B-C901-5A56D65208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424121" y="19874603"/>
                    <a:ext cx="3929376" cy="240037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sz="2400" err="1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POpInf-POpInf</a:t>
                    </a:r>
                    <a:r>
                      <a:rPr lang="en-US" sz="240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TET10-HEX8 couplings achieve impressive </a:t>
                    </a:r>
                    <a:r>
                      <a:rPr lang="en-US" sz="2400" b="1">
                        <a:latin typeface="Open Sans ExtraBold" panose="020B0606030504020204" pitchFamily="34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a:t>106</a:t>
                    </a:r>
                    <a14:m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×</m:t>
                        </m:r>
                      </m:oMath>
                    </a14:m>
                    <a:r>
                      <a:rPr lang="en-US" sz="2400" b="1">
                        <a:latin typeface="Open Sans ExtraBold" panose="020B0606030504020204" pitchFamily="34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a:t> speedup </a:t>
                    </a:r>
                    <a:r>
                      <a:rPr lang="en-US" sz="240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while maintaining </a:t>
                    </a:r>
                    <a:r>
                      <a:rPr lang="en-US" sz="2400" b="1" i="1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O</a:t>
                    </a:r>
                    <a:r>
                      <a:rPr lang="en-US" sz="2400" b="1">
                        <a:latin typeface="Open Sans ExtraBold" panose="020B0606030504020204" pitchFamily="34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a:t>(0.1%) errors</a:t>
                    </a:r>
                    <a:r>
                      <a:rPr lang="en-US" sz="240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in </a:t>
                    </a:r>
                    <a:r>
                      <a:rPr lang="en-US" sz="2400" b="1">
                        <a:latin typeface="Open Sans ExtraBold" panose="020B0606030504020204" pitchFamily="34" charset="0"/>
                        <a:ea typeface="Open Sans ExtraBold" panose="020B0606030504020204" pitchFamily="34" charset="0"/>
                        <a:cs typeface="Open Sans ExtraBold" panose="020B0606030504020204" pitchFamily="34" charset="0"/>
                      </a:rPr>
                      <a:t>predictive regime</a:t>
                    </a:r>
                  </a:p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endParaRPr lang="en-US" sz="2400"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9" name="TextBox 158">
                    <a:extLst>
                      <a:ext uri="{FF2B5EF4-FFF2-40B4-BE49-F238E27FC236}">
                        <a16:creationId xmlns:a16="http://schemas.microsoft.com/office/drawing/2014/main" id="{753AC10A-035D-083B-C901-5A56D652082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24121" y="19874603"/>
                    <a:ext cx="3929376" cy="2400379"/>
                  </a:xfrm>
                  <a:prstGeom prst="rect">
                    <a:avLst/>
                  </a:prstGeom>
                  <a:blipFill>
                    <a:blip r:embed="rId32"/>
                    <a:stretch>
                      <a:fillRect l="-1860" t="-1595" r="-403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9F659822-B49A-298E-DEF2-2CDF085BE7CA}"/>
                  </a:ext>
                </a:extLst>
              </p:cNvPr>
              <p:cNvSpPr txBox="1"/>
              <p:nvPr/>
            </p:nvSpPr>
            <p:spPr>
              <a:xfrm>
                <a:off x="14944270" y="16888893"/>
                <a:ext cx="184731" cy="413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400" b="1">
                  <a:solidFill>
                    <a:srgbClr val="0070C0"/>
                  </a:solidFill>
                  <a:latin typeface="Open Sans ExtraBold" panose="020B0606030504020204" pitchFamily="34" charset="0"/>
                  <a:ea typeface="Open Sans ExtraBold" panose="020B0606030504020204" pitchFamily="34" charset="0"/>
                  <a:cs typeface="Open Sans ExtraBold" panose="020B0606030504020204" pitchFamily="34" charset="0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6946A192-5732-4844-FF89-88B48D2B37C5}"/>
                </a:ext>
              </a:extLst>
            </p:cNvPr>
            <p:cNvGrpSpPr/>
            <p:nvPr/>
          </p:nvGrpSpPr>
          <p:grpSpPr>
            <a:xfrm>
              <a:off x="19354955" y="17273142"/>
              <a:ext cx="3370966" cy="2710633"/>
              <a:chOff x="19368128" y="17578290"/>
              <a:chExt cx="3370966" cy="2710633"/>
            </a:xfrm>
          </p:grpSpPr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2CDDBFBB-F1B5-CA39-CEFB-76008584BA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9"/>
              <a:stretch>
                <a:fillRect/>
              </a:stretch>
            </p:blipFill>
            <p:spPr>
              <a:xfrm rot="16200000">
                <a:off x="20530161" y="16416257"/>
                <a:ext cx="890068" cy="3214133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534D5C8A-7A05-C576-3407-D0192BCC5C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0"/>
              <a:stretch>
                <a:fillRect/>
              </a:stretch>
            </p:blipFill>
            <p:spPr>
              <a:xfrm rot="16200000">
                <a:off x="20663075" y="17139707"/>
                <a:ext cx="725241" cy="3255342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31DF7891-7FEE-D9D1-2833-CD8C8F3605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1"/>
              <a:stretch>
                <a:fillRect/>
              </a:stretch>
            </p:blipFill>
            <p:spPr>
              <a:xfrm rot="16200000">
                <a:off x="20543575" y="17800374"/>
                <a:ext cx="931274" cy="3222375"/>
              </a:xfrm>
              <a:prstGeom prst="rect">
                <a:avLst/>
              </a:prstGeom>
            </p:spPr>
          </p:pic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FEB6D884-27FC-3F6B-3BF3-4682C7F87D96}"/>
                  </a:ext>
                </a:extLst>
              </p:cNvPr>
              <p:cNvSpPr txBox="1"/>
              <p:nvPr/>
            </p:nvSpPr>
            <p:spPr>
              <a:xfrm>
                <a:off x="20113888" y="17961297"/>
                <a:ext cx="14605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HFM-HFM</a:t>
                </a: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800F6514-69C2-789D-B7A3-517915B87788}"/>
                  </a:ext>
                </a:extLst>
              </p:cNvPr>
              <p:cNvSpPr txBox="1"/>
              <p:nvPr/>
            </p:nvSpPr>
            <p:spPr>
              <a:xfrm>
                <a:off x="19974288" y="18573330"/>
                <a:ext cx="19546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POpInf-POpInf</a:t>
                </a:r>
                <a:endParaRPr lang="en-US" sz="160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747EE7E2-B80D-AA1D-BB55-940A7C16B3C3}"/>
                  </a:ext>
                </a:extLst>
              </p:cNvPr>
              <p:cNvSpPr txBox="1"/>
              <p:nvPr/>
            </p:nvSpPr>
            <p:spPr>
              <a:xfrm>
                <a:off x="19907397" y="19182147"/>
                <a:ext cx="19546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POpInf-POpInf</a:t>
                </a:r>
                <a:endParaRPr lang="en-US" sz="160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03C6BB1-433B-B42B-85FE-D1737A41089A}"/>
                  </a:ext>
                </a:extLst>
              </p:cNvPr>
              <p:cNvSpPr txBox="1"/>
              <p:nvPr/>
            </p:nvSpPr>
            <p:spPr>
              <a:xfrm>
                <a:off x="19398024" y="19704148"/>
                <a:ext cx="33410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(competing method, Farcas </a:t>
                </a:r>
                <a:r>
                  <a:rPr lang="en-US" sz="1600" i="1">
                    <a:latin typeface="Open Sans ExtraBold" panose="020B0606030504020204" pitchFamily="34" charset="0"/>
                    <a:ea typeface="Open Sans ExtraBold" panose="020B0606030504020204" pitchFamily="34" charset="0"/>
                    <a:cs typeface="Open Sans ExtraBold" panose="020B0606030504020204" pitchFamily="34" charset="0"/>
                  </a:rPr>
                  <a:t>et al.,</a:t>
                </a:r>
                <a:r>
                  <a:rPr lang="en-US" sz="16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2024 gives incorrect solution)</a:t>
                </a:r>
              </a:p>
            </p:txBody>
          </p:sp>
        </p:grpSp>
      </p:grpSp>
      <p:graphicFrame>
        <p:nvGraphicFramePr>
          <p:cNvPr id="172" name="Object 171">
            <a:extLst>
              <a:ext uri="{FF2B5EF4-FFF2-40B4-BE49-F238E27FC236}">
                <a16:creationId xmlns:a16="http://schemas.microsoft.com/office/drawing/2014/main" id="{DF7F34C9-8780-5B6C-EFFB-412591491A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316610"/>
              </p:ext>
            </p:extLst>
          </p:nvPr>
        </p:nvGraphicFramePr>
        <p:xfrm>
          <a:off x="17169133" y="37421786"/>
          <a:ext cx="35179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2" imgW="3517109" imgH="1472524" progId="">
                  <p:embed/>
                </p:oleObj>
              </mc:Choice>
              <mc:Fallback>
                <p:oleObj r:id="rId92" imgW="3517109" imgH="1472524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3"/>
                      <a:stretch>
                        <a:fillRect/>
                      </a:stretch>
                    </p:blipFill>
                    <p:spPr>
                      <a:xfrm>
                        <a:off x="17169133" y="37421786"/>
                        <a:ext cx="35179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TextBox 173">
            <a:extLst>
              <a:ext uri="{FF2B5EF4-FFF2-40B4-BE49-F238E27FC236}">
                <a16:creationId xmlns:a16="http://schemas.microsoft.com/office/drawing/2014/main" id="{406F342D-F1AF-98AF-3C48-3F4D891DDA8F}"/>
              </a:ext>
            </a:extLst>
          </p:cNvPr>
          <p:cNvSpPr txBox="1"/>
          <p:nvPr/>
        </p:nvSpPr>
        <p:spPr>
          <a:xfrm>
            <a:off x="231006" y="41851836"/>
            <a:ext cx="32717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dirty="0">
                <a:solidFill>
                  <a:srgbClr val="323940"/>
                </a:solidFill>
                <a:effectLst/>
                <a:latin typeface="OpenSans-Regular"/>
              </a:rPr>
              <a:t>Sandia National Laboratories is a </a:t>
            </a:r>
            <a:r>
              <a:rPr lang="en-US" sz="2000" b="0" i="1" dirty="0" err="1">
                <a:solidFill>
                  <a:srgbClr val="323940"/>
                </a:solidFill>
                <a:effectLst/>
                <a:latin typeface="OpenSans-Regular"/>
              </a:rPr>
              <a:t>multimission</a:t>
            </a:r>
            <a:r>
              <a:rPr lang="en-US" sz="2000" b="0" i="1" dirty="0">
                <a:solidFill>
                  <a:srgbClr val="323940"/>
                </a:solidFill>
                <a:effectLst/>
                <a:latin typeface="OpenSans-Regular"/>
              </a:rPr>
              <a:t> laboratory managed and operated by National Technology &amp; Engineering Solutions of Sandia, LLC, a wholly owned subsidiary of Honeywell International Inc., for the U.S. DOE’s National Nuclear Security Administration under contract DE-NA0003525. </a:t>
            </a:r>
            <a:r>
              <a:rPr lang="en-US" sz="2000" b="0" i="1" dirty="0">
                <a:solidFill>
                  <a:srgbClr val="323940"/>
                </a:solidFill>
                <a:effectLst/>
                <a:highlight>
                  <a:srgbClr val="FFFF00"/>
                </a:highlight>
                <a:latin typeface="OpenSans-Regular"/>
              </a:rPr>
              <a:t>SAND#</a:t>
            </a:r>
            <a:r>
              <a:rPr lang="en-US" sz="2000" i="1" dirty="0">
                <a:solidFill>
                  <a:srgbClr val="323940"/>
                </a:solidFill>
                <a:highlight>
                  <a:srgbClr val="FFFF00"/>
                </a:highlight>
                <a:latin typeface="OpenSans-Regular"/>
              </a:rPr>
              <a:t>2026</a:t>
            </a:r>
            <a:r>
              <a:rPr lang="en-US" sz="2000" b="0" i="1" dirty="0">
                <a:solidFill>
                  <a:srgbClr val="323940"/>
                </a:solidFill>
                <a:effectLst/>
                <a:highlight>
                  <a:srgbClr val="FFFF00"/>
                </a:highlight>
                <a:latin typeface="OpenSans-Regular"/>
              </a:rPr>
              <a:t>-XXXXX</a:t>
            </a:r>
            <a:endParaRPr lang="en-US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1882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32205F344AD540AEE0C5988AC246EC" ma:contentTypeVersion="4" ma:contentTypeDescription="Create a new document." ma:contentTypeScope="" ma:versionID="7cf5286852e5e1f2e607683e41807188">
  <xsd:schema xmlns:xsd="http://www.w3.org/2001/XMLSchema" xmlns:xs="http://www.w3.org/2001/XMLSchema" xmlns:p="http://schemas.microsoft.com/office/2006/metadata/properties" xmlns:ns2="317de2d1-d151-4649-898e-e6a41747d2a4" targetNamespace="http://schemas.microsoft.com/office/2006/metadata/properties" ma:root="true" ma:fieldsID="ac836a8fa7d422d1663ebc7e198a792d" ns2:_="">
    <xsd:import namespace="317de2d1-d151-4649-898e-e6a41747d2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7de2d1-d151-4649-898e-e6a41747d2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A8A3D2-B094-47BB-9292-07BF5FE396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D59D6B-B193-450B-B12F-55D4EFE302B0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317de2d1-d151-4649-898e-e6a41747d2a4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D43E6FB-7E9F-43C7-B979-C366E5C1D7A7}">
  <ds:schemaRefs>
    <ds:schemaRef ds:uri="317de2d1-d151-4649-898e-e6a41747d2a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</TotalTime>
  <Words>1859</Words>
  <Application>Microsoft Macintosh PowerPoint</Application>
  <PresentationFormat>Custom</PresentationFormat>
  <Paragraphs>202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Cambria Math</vt:lpstr>
      <vt:lpstr>Copperplate Gothic Bold</vt:lpstr>
      <vt:lpstr>Open Sans</vt:lpstr>
      <vt:lpstr>Open Sans ExtraBold</vt:lpstr>
      <vt:lpstr>OpenSans-Regular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Willcox, Karen E</dc:creator>
  <cp:lastModifiedBy>Gruber, Anthony</cp:lastModifiedBy>
  <cp:revision>9</cp:revision>
  <dcterms:created xsi:type="dcterms:W3CDTF">2026-06-15T19:38:50Z</dcterms:created>
  <dcterms:modified xsi:type="dcterms:W3CDTF">2026-07-07T20:16:10Z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0x0101005332205F344AD540AEE0C5988AC246EC</vt:lpwstr>
  </property>
</Properties>
</file>