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68"/>
  </p:notesMasterIdLst>
  <p:sldIdLst>
    <p:sldId id="256" r:id="rId5"/>
    <p:sldId id="1472" r:id="rId6"/>
    <p:sldId id="4331" r:id="rId7"/>
    <p:sldId id="4306" r:id="rId8"/>
    <p:sldId id="598" r:id="rId9"/>
    <p:sldId id="1406" r:id="rId10"/>
    <p:sldId id="1453" r:id="rId11"/>
    <p:sldId id="1464" r:id="rId12"/>
    <p:sldId id="1463" r:id="rId13"/>
    <p:sldId id="1474" r:id="rId14"/>
    <p:sldId id="1475" r:id="rId15"/>
    <p:sldId id="4316" r:id="rId16"/>
    <p:sldId id="4293" r:id="rId17"/>
    <p:sldId id="4304" r:id="rId18"/>
    <p:sldId id="4303" r:id="rId19"/>
    <p:sldId id="4302" r:id="rId20"/>
    <p:sldId id="4237" r:id="rId21"/>
    <p:sldId id="4300" r:id="rId22"/>
    <p:sldId id="4299" r:id="rId23"/>
    <p:sldId id="4349" r:id="rId24"/>
    <p:sldId id="4252" r:id="rId25"/>
    <p:sldId id="4253" r:id="rId26"/>
    <p:sldId id="4336" r:id="rId27"/>
    <p:sldId id="4348" r:id="rId28"/>
    <p:sldId id="4340" r:id="rId29"/>
    <p:sldId id="4362" r:id="rId30"/>
    <p:sldId id="4361" r:id="rId31"/>
    <p:sldId id="4335" r:id="rId32"/>
    <p:sldId id="4249" r:id="rId33"/>
    <p:sldId id="4247" r:id="rId34"/>
    <p:sldId id="4350" r:id="rId35"/>
    <p:sldId id="627" r:id="rId36"/>
    <p:sldId id="4318" r:id="rId37"/>
    <p:sldId id="4339" r:id="rId38"/>
    <p:sldId id="4248" r:id="rId39"/>
    <p:sldId id="1451" r:id="rId40"/>
    <p:sldId id="4314" r:id="rId41"/>
    <p:sldId id="4313" r:id="rId42"/>
    <p:sldId id="4310" r:id="rId43"/>
    <p:sldId id="4312" r:id="rId44"/>
    <p:sldId id="4311" r:id="rId45"/>
    <p:sldId id="4315" r:id="rId46"/>
    <p:sldId id="4250" r:id="rId47"/>
    <p:sldId id="4327" r:id="rId48"/>
    <p:sldId id="4337" r:id="rId49"/>
    <p:sldId id="4338" r:id="rId50"/>
    <p:sldId id="4328" r:id="rId51"/>
    <p:sldId id="4326" r:id="rId52"/>
    <p:sldId id="531" r:id="rId53"/>
    <p:sldId id="361" r:id="rId54"/>
    <p:sldId id="4329" r:id="rId55"/>
    <p:sldId id="4330" r:id="rId56"/>
    <p:sldId id="1411" r:id="rId57"/>
    <p:sldId id="442" r:id="rId58"/>
    <p:sldId id="4287" r:id="rId59"/>
    <p:sldId id="1399" r:id="rId60"/>
    <p:sldId id="1459" r:id="rId61"/>
    <p:sldId id="4295" r:id="rId62"/>
    <p:sldId id="4297" r:id="rId63"/>
    <p:sldId id="4296" r:id="rId64"/>
    <p:sldId id="4251" r:id="rId65"/>
    <p:sldId id="4285" r:id="rId66"/>
    <p:sldId id="423"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618D46-86E6-2323-C369-955FB4FD777A}" name="Tezaur, Irina" initials="TI" userId="S::ikalash@sandia.gov::ab5855ef-b775-481e-b851-5311ff5a5b2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Tezaur, Irina" initials="TI" lastIdx="4" clrIdx="1">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DD7"/>
    <a:srgbClr val="CCCCFF"/>
    <a:srgbClr val="5E0A5D"/>
    <a:srgbClr val="008E74"/>
    <a:srgbClr val="FFFFCC"/>
    <a:srgbClr val="FFCCCC"/>
    <a:srgbClr val="CCFFCC"/>
    <a:srgbClr val="FFE6B3"/>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48" autoAdjust="0"/>
    <p:restoredTop sz="87956" autoAdjust="0"/>
  </p:normalViewPr>
  <p:slideViewPr>
    <p:cSldViewPr snapToGrid="0" snapToObjects="1">
      <p:cViewPr varScale="1">
        <p:scale>
          <a:sx n="133" d="100"/>
          <a:sy n="133" d="100"/>
        </p:scale>
        <p:origin x="864" y="30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9B6-0167-0549-A9D3-815C20C90D38}" type="datetimeFigureOut">
              <a:rPr lang="en-US" smtClean="0"/>
              <a:t>7/15/2026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0F75-B5EC-044F-A636-30352D0A1350}" type="slidenum">
              <a:rPr lang="en-US" smtClean="0"/>
              <a:t>‹#›</a:t>
            </a:fld>
            <a:endParaRPr lang="en-US"/>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a:t>
            </a:fld>
            <a:endParaRPr lang="en-US" dirty="0"/>
          </a:p>
        </p:txBody>
      </p:sp>
    </p:spTree>
    <p:extLst>
      <p:ext uri="{BB962C8B-B14F-4D97-AF65-F5344CB8AC3E}">
        <p14:creationId xmlns:p14="http://schemas.microsoft.com/office/powerpoint/2010/main" val="944728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approach is most similar to the recent work by Farcas et al. [9], which develops a DD-based coupling of subdomain-local </a:t>
            </a:r>
            <a:r>
              <a:rPr lang="en-US" dirty="0" err="1"/>
              <a:t>OpInf</a:t>
            </a:r>
            <a:r>
              <a:rPr lang="en-US" dirty="0"/>
              <a:t> ROMs by learning appropriate reduced operators responsible for the coupling, and demonstrates the method on a formidable three-dimensional (3D) combustion problem. In this approach, each subdomain problem is solved once rather than by performing an iteration to convergence as done within our Schwarz framework. As a result, the subdomain-local solutions must be extended to the full domain and smoothly combined to achieve a continuous solution</a:t>
            </a:r>
          </a:p>
        </p:txBody>
      </p:sp>
      <p:sp>
        <p:nvSpPr>
          <p:cNvPr id="4" name="Slide Number Placeholder 3"/>
          <p:cNvSpPr>
            <a:spLocks noGrp="1"/>
          </p:cNvSpPr>
          <p:nvPr>
            <p:ph type="sldNum" sz="quarter" idx="5"/>
          </p:nvPr>
        </p:nvSpPr>
        <p:spPr/>
        <p:txBody>
          <a:bodyPr/>
          <a:lstStyle/>
          <a:p>
            <a:fld id="{A2430F75-B5EC-044F-A636-30352D0A1350}" type="slidenum">
              <a:rPr lang="en-US" smtClean="0"/>
              <a:t>10</a:t>
            </a:fld>
            <a:endParaRPr lang="en-US"/>
          </a:p>
        </p:txBody>
      </p:sp>
    </p:spTree>
    <p:extLst>
      <p:ext uri="{BB962C8B-B14F-4D97-AF65-F5344CB8AC3E}">
        <p14:creationId xmlns:p14="http://schemas.microsoft.com/office/powerpoint/2010/main" val="251735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approach is most similar to the recent work by Farcas et al. [9], which develops a DD-based coupling of subdomain-local </a:t>
            </a:r>
            <a:r>
              <a:rPr lang="en-US" dirty="0" err="1"/>
              <a:t>OpInf</a:t>
            </a:r>
            <a:r>
              <a:rPr lang="en-US" dirty="0"/>
              <a:t> ROMs by learning appropriate reduced operators responsible for the coupling, and demonstrates the method on a formidable three-dimensional (3D) combustion problem. In this approach, each subdomain problem is solved once rather than by performing an iteration to convergence as done within our Schwarz framework. As a result, the subdomain-local solutions must be extended to the full domain and smoothly combined to achieve a continuous solution</a:t>
            </a:r>
          </a:p>
        </p:txBody>
      </p:sp>
      <p:sp>
        <p:nvSpPr>
          <p:cNvPr id="4" name="Slide Number Placeholder 3"/>
          <p:cNvSpPr>
            <a:spLocks noGrp="1"/>
          </p:cNvSpPr>
          <p:nvPr>
            <p:ph type="sldNum" sz="quarter" idx="5"/>
          </p:nvPr>
        </p:nvSpPr>
        <p:spPr/>
        <p:txBody>
          <a:bodyPr/>
          <a:lstStyle/>
          <a:p>
            <a:fld id="{A2430F75-B5EC-044F-A636-30352D0A1350}" type="slidenum">
              <a:rPr lang="en-US" smtClean="0"/>
              <a:t>11</a:t>
            </a:fld>
            <a:endParaRPr lang="en-US"/>
          </a:p>
        </p:txBody>
      </p:sp>
    </p:spTree>
    <p:extLst>
      <p:ext uri="{BB962C8B-B14F-4D97-AF65-F5344CB8AC3E}">
        <p14:creationId xmlns:p14="http://schemas.microsoft.com/office/powerpoint/2010/main" val="186827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approach is most similar to the recent work by Farcas et al. [9], which develops a DD-based coupling of subdomain-local </a:t>
            </a:r>
            <a:r>
              <a:rPr lang="en-US" dirty="0" err="1"/>
              <a:t>OpInf</a:t>
            </a:r>
            <a:r>
              <a:rPr lang="en-US" dirty="0"/>
              <a:t> ROMs by learning appropriate reduced operators responsible for the coupling, and demonstrates the method on a formidable three-dimensional (3D) combustion problem. In this approach, each subdomain problem is solved once rather than by performing an iteration to convergence as done within our Schwarz framework. As a result, the subdomain-local solutions must be extended to the full domain and smoothly combined to achieve a continuous solution</a:t>
            </a:r>
          </a:p>
        </p:txBody>
      </p:sp>
      <p:sp>
        <p:nvSpPr>
          <p:cNvPr id="4" name="Slide Number Placeholder 3"/>
          <p:cNvSpPr>
            <a:spLocks noGrp="1"/>
          </p:cNvSpPr>
          <p:nvPr>
            <p:ph type="sldNum" sz="quarter" idx="5"/>
          </p:nvPr>
        </p:nvSpPr>
        <p:spPr/>
        <p:txBody>
          <a:bodyPr/>
          <a:lstStyle/>
          <a:p>
            <a:fld id="{A2430F75-B5EC-044F-A636-30352D0A1350}" type="slidenum">
              <a:rPr lang="en-US" smtClean="0"/>
              <a:t>12</a:t>
            </a:fld>
            <a:endParaRPr lang="en-US"/>
          </a:p>
        </p:txBody>
      </p:sp>
    </p:spTree>
    <p:extLst>
      <p:ext uri="{BB962C8B-B14F-4D97-AF65-F5344CB8AC3E}">
        <p14:creationId xmlns:p14="http://schemas.microsoft.com/office/powerpoint/2010/main" val="139244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movies!  </a:t>
            </a:r>
          </a:p>
        </p:txBody>
      </p:sp>
      <p:sp>
        <p:nvSpPr>
          <p:cNvPr id="4" name="Slide Number Placeholder 3"/>
          <p:cNvSpPr>
            <a:spLocks noGrp="1"/>
          </p:cNvSpPr>
          <p:nvPr>
            <p:ph type="sldNum" sz="quarter" idx="5"/>
          </p:nvPr>
        </p:nvSpPr>
        <p:spPr/>
        <p:txBody>
          <a:bodyPr/>
          <a:lstStyle/>
          <a:p>
            <a:fld id="{A2430F75-B5EC-044F-A636-30352D0A1350}" type="slidenum">
              <a:rPr lang="en-US" smtClean="0"/>
              <a:t>13</a:t>
            </a:fld>
            <a:endParaRPr lang="en-US"/>
          </a:p>
        </p:txBody>
      </p:sp>
    </p:spTree>
    <p:extLst>
      <p:ext uri="{BB962C8B-B14F-4D97-AF65-F5344CB8AC3E}">
        <p14:creationId xmlns:p14="http://schemas.microsoft.com/office/powerpoint/2010/main" val="835148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movies!  </a:t>
            </a:r>
          </a:p>
        </p:txBody>
      </p:sp>
      <p:sp>
        <p:nvSpPr>
          <p:cNvPr id="4" name="Slide Number Placeholder 3"/>
          <p:cNvSpPr>
            <a:spLocks noGrp="1"/>
          </p:cNvSpPr>
          <p:nvPr>
            <p:ph type="sldNum" sz="quarter" idx="5"/>
          </p:nvPr>
        </p:nvSpPr>
        <p:spPr/>
        <p:txBody>
          <a:bodyPr/>
          <a:lstStyle/>
          <a:p>
            <a:fld id="{A2430F75-B5EC-044F-A636-30352D0A1350}" type="slidenum">
              <a:rPr lang="en-US" smtClean="0"/>
              <a:t>14</a:t>
            </a:fld>
            <a:endParaRPr lang="en-US"/>
          </a:p>
        </p:txBody>
      </p:sp>
    </p:spTree>
    <p:extLst>
      <p:ext uri="{BB962C8B-B14F-4D97-AF65-F5344CB8AC3E}">
        <p14:creationId xmlns:p14="http://schemas.microsoft.com/office/powerpoint/2010/main" val="2754590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movies!  </a:t>
            </a:r>
          </a:p>
        </p:txBody>
      </p:sp>
      <p:sp>
        <p:nvSpPr>
          <p:cNvPr id="4" name="Slide Number Placeholder 3"/>
          <p:cNvSpPr>
            <a:spLocks noGrp="1"/>
          </p:cNvSpPr>
          <p:nvPr>
            <p:ph type="sldNum" sz="quarter" idx="5"/>
          </p:nvPr>
        </p:nvSpPr>
        <p:spPr/>
        <p:txBody>
          <a:bodyPr/>
          <a:lstStyle/>
          <a:p>
            <a:fld id="{A2430F75-B5EC-044F-A636-30352D0A1350}" type="slidenum">
              <a:rPr lang="en-US" smtClean="0"/>
              <a:t>15</a:t>
            </a:fld>
            <a:endParaRPr lang="en-US"/>
          </a:p>
        </p:txBody>
      </p:sp>
    </p:spTree>
    <p:extLst>
      <p:ext uri="{BB962C8B-B14F-4D97-AF65-F5344CB8AC3E}">
        <p14:creationId xmlns:p14="http://schemas.microsoft.com/office/powerpoint/2010/main" val="3747088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movies!  </a:t>
            </a:r>
          </a:p>
        </p:txBody>
      </p:sp>
      <p:sp>
        <p:nvSpPr>
          <p:cNvPr id="4" name="Slide Number Placeholder 3"/>
          <p:cNvSpPr>
            <a:spLocks noGrp="1"/>
          </p:cNvSpPr>
          <p:nvPr>
            <p:ph type="sldNum" sz="quarter" idx="5"/>
          </p:nvPr>
        </p:nvSpPr>
        <p:spPr/>
        <p:txBody>
          <a:bodyPr/>
          <a:lstStyle/>
          <a:p>
            <a:fld id="{A2430F75-B5EC-044F-A636-30352D0A1350}" type="slidenum">
              <a:rPr lang="en-US" smtClean="0"/>
              <a:t>16</a:t>
            </a:fld>
            <a:endParaRPr lang="en-US"/>
          </a:p>
        </p:txBody>
      </p:sp>
    </p:spTree>
    <p:extLst>
      <p:ext uri="{BB962C8B-B14F-4D97-AF65-F5344CB8AC3E}">
        <p14:creationId xmlns:p14="http://schemas.microsoft.com/office/powerpoint/2010/main" val="1842353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movies</a:t>
            </a:r>
          </a:p>
        </p:txBody>
      </p:sp>
      <p:sp>
        <p:nvSpPr>
          <p:cNvPr id="4" name="Slide Number Placeholder 3"/>
          <p:cNvSpPr>
            <a:spLocks noGrp="1"/>
          </p:cNvSpPr>
          <p:nvPr>
            <p:ph type="sldNum" sz="quarter" idx="5"/>
          </p:nvPr>
        </p:nvSpPr>
        <p:spPr/>
        <p:txBody>
          <a:bodyPr/>
          <a:lstStyle/>
          <a:p>
            <a:fld id="{A2430F75-B5EC-044F-A636-30352D0A1350}" type="slidenum">
              <a:rPr lang="en-US" smtClean="0"/>
              <a:t>17</a:t>
            </a:fld>
            <a:endParaRPr lang="en-US"/>
          </a:p>
        </p:txBody>
      </p:sp>
    </p:spTree>
    <p:extLst>
      <p:ext uri="{BB962C8B-B14F-4D97-AF65-F5344CB8AC3E}">
        <p14:creationId xmlns:p14="http://schemas.microsoft.com/office/powerpoint/2010/main" val="1758974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movies</a:t>
            </a:r>
          </a:p>
        </p:txBody>
      </p:sp>
      <p:sp>
        <p:nvSpPr>
          <p:cNvPr id="4" name="Slide Number Placeholder 3"/>
          <p:cNvSpPr>
            <a:spLocks noGrp="1"/>
          </p:cNvSpPr>
          <p:nvPr>
            <p:ph type="sldNum" sz="quarter" idx="5"/>
          </p:nvPr>
        </p:nvSpPr>
        <p:spPr/>
        <p:txBody>
          <a:bodyPr/>
          <a:lstStyle/>
          <a:p>
            <a:fld id="{A2430F75-B5EC-044F-A636-30352D0A1350}" type="slidenum">
              <a:rPr lang="en-US" smtClean="0"/>
              <a:t>18</a:t>
            </a:fld>
            <a:endParaRPr lang="en-US"/>
          </a:p>
        </p:txBody>
      </p:sp>
    </p:spTree>
    <p:extLst>
      <p:ext uri="{BB962C8B-B14F-4D97-AF65-F5344CB8AC3E}">
        <p14:creationId xmlns:p14="http://schemas.microsoft.com/office/powerpoint/2010/main" val="1248045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movies</a:t>
            </a:r>
          </a:p>
        </p:txBody>
      </p:sp>
      <p:sp>
        <p:nvSpPr>
          <p:cNvPr id="4" name="Slide Number Placeholder 3"/>
          <p:cNvSpPr>
            <a:spLocks noGrp="1"/>
          </p:cNvSpPr>
          <p:nvPr>
            <p:ph type="sldNum" sz="quarter" idx="5"/>
          </p:nvPr>
        </p:nvSpPr>
        <p:spPr/>
        <p:txBody>
          <a:bodyPr/>
          <a:lstStyle/>
          <a:p>
            <a:fld id="{A2430F75-B5EC-044F-A636-30352D0A1350}" type="slidenum">
              <a:rPr lang="en-US" smtClean="0"/>
              <a:t>19</a:t>
            </a:fld>
            <a:endParaRPr lang="en-US"/>
          </a:p>
        </p:txBody>
      </p:sp>
    </p:spTree>
    <p:extLst>
      <p:ext uri="{BB962C8B-B14F-4D97-AF65-F5344CB8AC3E}">
        <p14:creationId xmlns:p14="http://schemas.microsoft.com/office/powerpoint/2010/main" val="2621069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a:t>
            </a:fld>
            <a:endParaRPr lang="en-US"/>
          </a:p>
        </p:txBody>
      </p:sp>
    </p:spTree>
    <p:extLst>
      <p:ext uri="{BB962C8B-B14F-4D97-AF65-F5344CB8AC3E}">
        <p14:creationId xmlns:p14="http://schemas.microsoft.com/office/powerpoint/2010/main" val="262984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20</a:t>
            </a:fld>
            <a:endParaRPr lang="en-US"/>
          </a:p>
        </p:txBody>
      </p:sp>
    </p:spTree>
    <p:extLst>
      <p:ext uri="{BB962C8B-B14F-4D97-AF65-F5344CB8AC3E}">
        <p14:creationId xmlns:p14="http://schemas.microsoft.com/office/powerpoint/2010/main" val="2708557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21</a:t>
            </a:fld>
            <a:endParaRPr lang="en-US"/>
          </a:p>
        </p:txBody>
      </p:sp>
    </p:spTree>
    <p:extLst>
      <p:ext uri="{BB962C8B-B14F-4D97-AF65-F5344CB8AC3E}">
        <p14:creationId xmlns:p14="http://schemas.microsoft.com/office/powerpoint/2010/main" val="991416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A2430F75-B5EC-044F-A636-30352D0A1350}" type="slidenum">
              <a:rPr lang="en-US" smtClean="0"/>
              <a:t>22</a:t>
            </a:fld>
            <a:endParaRPr lang="en-US"/>
          </a:p>
        </p:txBody>
      </p:sp>
    </p:spTree>
    <p:extLst>
      <p:ext uri="{BB962C8B-B14F-4D97-AF65-F5344CB8AC3E}">
        <p14:creationId xmlns:p14="http://schemas.microsoft.com/office/powerpoint/2010/main" val="2155840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23</a:t>
            </a:fld>
            <a:endParaRPr lang="en-US"/>
          </a:p>
        </p:txBody>
      </p:sp>
    </p:spTree>
    <p:extLst>
      <p:ext uri="{BB962C8B-B14F-4D97-AF65-F5344CB8AC3E}">
        <p14:creationId xmlns:p14="http://schemas.microsoft.com/office/powerpoint/2010/main" val="2610935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24</a:t>
            </a:fld>
            <a:endParaRPr lang="en-US"/>
          </a:p>
        </p:txBody>
      </p:sp>
    </p:spTree>
    <p:extLst>
      <p:ext uri="{BB962C8B-B14F-4D97-AF65-F5344CB8AC3E}">
        <p14:creationId xmlns:p14="http://schemas.microsoft.com/office/powerpoint/2010/main" val="599445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25</a:t>
            </a:fld>
            <a:endParaRPr lang="en-US"/>
          </a:p>
        </p:txBody>
      </p:sp>
    </p:spTree>
    <p:extLst>
      <p:ext uri="{BB962C8B-B14F-4D97-AF65-F5344CB8AC3E}">
        <p14:creationId xmlns:p14="http://schemas.microsoft.com/office/powerpoint/2010/main" val="544629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B4747-7DC7-D2FE-0653-C45E4235F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678BF-98B8-5637-7B66-47B96C5F7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52626-F9AA-6B80-0734-11ABA2ECC7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05D691-700C-D98C-230B-F4B8356799D0}"/>
              </a:ext>
            </a:extLst>
          </p:cNvPr>
          <p:cNvSpPr>
            <a:spLocks noGrp="1"/>
          </p:cNvSpPr>
          <p:nvPr>
            <p:ph type="sldNum" sz="quarter" idx="5"/>
          </p:nvPr>
        </p:nvSpPr>
        <p:spPr/>
        <p:txBody>
          <a:bodyPr/>
          <a:lstStyle/>
          <a:p>
            <a:fld id="{A2430F75-B5EC-044F-A636-30352D0A1350}" type="slidenum">
              <a:rPr lang="en-US" smtClean="0"/>
              <a:t>26</a:t>
            </a:fld>
            <a:endParaRPr lang="en-US"/>
          </a:p>
        </p:txBody>
      </p:sp>
    </p:spTree>
    <p:extLst>
      <p:ext uri="{BB962C8B-B14F-4D97-AF65-F5344CB8AC3E}">
        <p14:creationId xmlns:p14="http://schemas.microsoft.com/office/powerpoint/2010/main" val="3949101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E509A-D968-D66A-49E5-85275D5D3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C55E5-5D6D-C599-DC8F-FF027B0E44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81049-5043-AB60-7D13-FC0491A9E30C}"/>
              </a:ext>
            </a:extLst>
          </p:cNvPr>
          <p:cNvSpPr>
            <a:spLocks noGrp="1"/>
          </p:cNvSpPr>
          <p:nvPr>
            <p:ph type="body" idx="1"/>
          </p:nvPr>
        </p:nvSpPr>
        <p:spPr/>
        <p:txBody>
          <a:bodyPr/>
          <a:lstStyle/>
          <a:p>
            <a:r>
              <a:rPr lang="en-US" dirty="0"/>
              <a:t>"The final direction I'd like to mention is making the Schwarz framework adaptive. Rather than fixing which subdomains use FOMs or ROMs ahead of time, we'd like the algorithm to decide this automatically during the simulation.</a:t>
            </a:r>
          </a:p>
          <a:p>
            <a:r>
              <a:rPr lang="en-US" dirty="0"/>
              <a:t>Here we're exploring reinforcement learning. The physics models themselves are </a:t>
            </a:r>
            <a:r>
              <a:rPr lang="en-US" i="1" dirty="0"/>
              <a:t>not</a:t>
            </a:r>
            <a:r>
              <a:rPr lang="en-US" dirty="0"/>
              <a:t> being learned—the FOMs and </a:t>
            </a:r>
            <a:r>
              <a:rPr lang="en-US" dirty="0" err="1"/>
              <a:t>OpInf</a:t>
            </a:r>
            <a:r>
              <a:rPr lang="en-US" dirty="0"/>
              <a:t> ROMs are all pre-trained offline and stored in a library. The RL agent simply learns which combination of models to activate.</a:t>
            </a:r>
          </a:p>
          <a:p>
            <a:r>
              <a:rPr lang="en-US" dirty="0"/>
              <a:t>At each decision point, the current solution snapshot forms the state. The action is one of four possible model assignments for the two subdomains: FOM–FOM, FOM–ROM, ROM–FOM, or ROM–ROM.</a:t>
            </a:r>
          </a:p>
          <a:p>
            <a:r>
              <a:rPr lang="en-US" dirty="0"/>
              <a:t>We then run the Schwarz solve using that choice, compute a reward that balances accuracy against computational cost, and repeat this over many full simulation rollouts. By training on a variety of initial conditions, the agent learns a policy that generalizes to previously unseen cases.</a:t>
            </a:r>
          </a:p>
          <a:p>
            <a:r>
              <a:rPr lang="en-US" dirty="0"/>
              <a:t>The example on the right shows preliminary results for a one-dimensional advection–diffusion problem, where the agent learns when it is worthwhile to switch to more accurate FOMs near sharp solution features while using ROMs elsewhere."</a:t>
            </a:r>
          </a:p>
          <a:p>
            <a:endParaRPr lang="en-US" dirty="0"/>
          </a:p>
        </p:txBody>
      </p:sp>
      <p:sp>
        <p:nvSpPr>
          <p:cNvPr id="4" name="Slide Number Placeholder 3">
            <a:extLst>
              <a:ext uri="{FF2B5EF4-FFF2-40B4-BE49-F238E27FC236}">
                <a16:creationId xmlns:a16="http://schemas.microsoft.com/office/drawing/2014/main" id="{96C5344E-3357-A2E1-45EB-BECDDECF8779}"/>
              </a:ext>
            </a:extLst>
          </p:cNvPr>
          <p:cNvSpPr>
            <a:spLocks noGrp="1"/>
          </p:cNvSpPr>
          <p:nvPr>
            <p:ph type="sldNum" sz="quarter" idx="5"/>
          </p:nvPr>
        </p:nvSpPr>
        <p:spPr/>
        <p:txBody>
          <a:bodyPr/>
          <a:lstStyle/>
          <a:p>
            <a:fld id="{A2430F75-B5EC-044F-A636-30352D0A1350}" type="slidenum">
              <a:rPr lang="en-US" smtClean="0"/>
              <a:t>27</a:t>
            </a:fld>
            <a:endParaRPr lang="en-US"/>
          </a:p>
        </p:txBody>
      </p:sp>
    </p:spTree>
    <p:extLst>
      <p:ext uri="{BB962C8B-B14F-4D97-AF65-F5344CB8AC3E}">
        <p14:creationId xmlns:p14="http://schemas.microsoft.com/office/powerpoint/2010/main" val="3516429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18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Alejandro D.!</a:t>
            </a:r>
          </a:p>
        </p:txBody>
      </p:sp>
      <p:sp>
        <p:nvSpPr>
          <p:cNvPr id="4" name="Slide Number Placeholder 3"/>
          <p:cNvSpPr>
            <a:spLocks noGrp="1"/>
          </p:cNvSpPr>
          <p:nvPr>
            <p:ph type="sldNum" sz="quarter" idx="5"/>
          </p:nvPr>
        </p:nvSpPr>
        <p:spPr/>
        <p:txBody>
          <a:bodyPr/>
          <a:lstStyle/>
          <a:p>
            <a:fld id="{A2430F75-B5EC-044F-A636-30352D0A1350}" type="slidenum">
              <a:rPr lang="en-US" smtClean="0"/>
              <a:t>29</a:t>
            </a:fld>
            <a:endParaRPr lang="en-US"/>
          </a:p>
        </p:txBody>
      </p:sp>
    </p:spTree>
    <p:extLst>
      <p:ext uri="{BB962C8B-B14F-4D97-AF65-F5344CB8AC3E}">
        <p14:creationId xmlns:p14="http://schemas.microsoft.com/office/powerpoint/2010/main" val="3282642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3</a:t>
            </a:fld>
            <a:endParaRPr lang="en-US"/>
          </a:p>
        </p:txBody>
      </p:sp>
    </p:spTree>
    <p:extLst>
      <p:ext uri="{BB962C8B-B14F-4D97-AF65-F5344CB8AC3E}">
        <p14:creationId xmlns:p14="http://schemas.microsoft.com/office/powerpoint/2010/main" val="3302811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343400"/>
            <a:ext cx="5486040" cy="4114440"/>
          </a:xfrm>
          <a:prstGeom prst="rect">
            <a:avLst/>
          </a:prstGeom>
        </p:spPr>
        <p:txBody>
          <a:bodyPr/>
          <a:lstStyle/>
          <a:p>
            <a:endParaRPr dirty="0"/>
          </a:p>
        </p:txBody>
      </p:sp>
      <p:sp>
        <p:nvSpPr>
          <p:cNvPr id="105" name="TextShape 2"/>
          <p:cNvSpPr txBox="1"/>
          <p:nvPr/>
        </p:nvSpPr>
        <p:spPr>
          <a:xfrm>
            <a:off x="0" y="0"/>
            <a:ext cx="2971440" cy="456840"/>
          </a:xfrm>
          <a:prstGeom prst="rect">
            <a:avLst/>
          </a:prstGeom>
          <a:noFill/>
          <a:ln>
            <a:noFill/>
          </a:ln>
        </p:spPr>
        <p:txBody>
          <a:bodyPr/>
          <a:lstStyle/>
          <a:p>
            <a:endParaRPr/>
          </a:p>
        </p:txBody>
      </p:sp>
    </p:spTree>
    <p:extLst>
      <p:ext uri="{BB962C8B-B14F-4D97-AF65-F5344CB8AC3E}">
        <p14:creationId xmlns:p14="http://schemas.microsoft.com/office/powerpoint/2010/main" val="3805054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new paper to be submitted.  Add QR codes.</a:t>
            </a:r>
          </a:p>
        </p:txBody>
      </p:sp>
      <p:sp>
        <p:nvSpPr>
          <p:cNvPr id="4" name="Slide Number Placeholder 3"/>
          <p:cNvSpPr>
            <a:spLocks noGrp="1"/>
          </p:cNvSpPr>
          <p:nvPr>
            <p:ph type="sldNum" sz="quarter" idx="5"/>
          </p:nvPr>
        </p:nvSpPr>
        <p:spPr/>
        <p:txBody>
          <a:bodyPr/>
          <a:lstStyle/>
          <a:p>
            <a:fld id="{A2430F75-B5EC-044F-A636-30352D0A1350}" type="slidenum">
              <a:rPr lang="en-US" smtClean="0"/>
              <a:t>31</a:t>
            </a:fld>
            <a:endParaRPr lang="en-US"/>
          </a:p>
        </p:txBody>
      </p:sp>
    </p:spTree>
    <p:extLst>
      <p:ext uri="{BB962C8B-B14F-4D97-AF65-F5344CB8AC3E}">
        <p14:creationId xmlns:p14="http://schemas.microsoft.com/office/powerpoint/2010/main" val="3673010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109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218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ea typeface="Calibri" panose="020F0502020204030204" pitchFamily="34" charset="0"/>
                    <a:cs typeface="Times New Roman" panose="02020603050405020304" pitchFamily="18" charset="0"/>
                  </a:rPr>
                  <a:t>Class A and B are </a:t>
                </a:r>
                <a:r>
                  <a:rPr lang="en-US" sz="1200" b="1" i="1" dirty="0">
                    <a:solidFill>
                      <a:schemeClr val="accent4"/>
                    </a:solidFill>
                    <a:ea typeface="Calibri" panose="020F0502020204030204" pitchFamily="34" charset="0"/>
                    <a:cs typeface="Times New Roman" panose="02020603050405020304" pitchFamily="18" charset="0"/>
                  </a:rPr>
                  <a:t>equation-based</a:t>
                </a:r>
                <a:r>
                  <a:rPr lang="en-US" sz="1200" i="1"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DDMs: they seek restrict a weak or strong form of the PDE to a finite-dimensional function space </a:t>
                </a:r>
                <a:r>
                  <a:rPr lang="en-US" sz="1200" i="0">
                    <a:latin typeface="Cambria Math" panose="02040503050406030204" pitchFamily="18" charset="0"/>
                    <a:ea typeface="Calibri" panose="020F0502020204030204" pitchFamily="34" charset="0"/>
                    <a:cs typeface="Times New Roman" panose="02020603050405020304" pitchFamily="18" charset="0"/>
                  </a:rPr>
                  <a:t>𝑈_𝑖</a:t>
                </a:r>
                <a:r>
                  <a:rPr lang="en-US" sz="1200" dirty="0">
                    <a:ea typeface="Calibri" panose="020F0502020204030204" pitchFamily="34" charset="0"/>
                    <a:cs typeface="Times New Roman" panose="02020603050405020304" pitchFamily="18" charset="0"/>
                  </a:rPr>
                  <a:t>, spanned by a basis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𝑏_𝑖^𝑘 }_(𝑘=1)^(𝑁_𝑖 )</a:t>
                </a:r>
                <a:r>
                  <a:rPr lang="en-US" sz="1200" dirty="0">
                    <a:ea typeface="Times New Roman" panose="02020603050405020304" pitchFamily="18" charset="0"/>
                    <a:cs typeface="Times New Roman" panose="02020603050405020304" pitchFamily="18" charset="0"/>
                  </a:rPr>
                  <a:t> </a:t>
                </a:r>
                <a:endParaRPr lang="en-US" sz="1200" dirty="0"/>
              </a:p>
              <a:p>
                <a:endParaRPr lang="en-US" dirty="0" smtClean="0"/>
              </a:p>
              <a:p>
                <a:r>
                  <a:rPr lang="en-US" sz="1200" i="1" dirty="0" smtClean="0">
                    <a:ea typeface="Calibri" panose="020F0502020204030204" pitchFamily="34" charset="0"/>
                    <a:cs typeface="Times New Roman" panose="02020603050405020304" pitchFamily="18" charset="0"/>
                  </a:rPr>
                  <a:t>Class C</a:t>
                </a:r>
                <a:r>
                  <a:rPr lang="en-US" sz="1200" dirty="0">
                    <a:ea typeface="Calibri" panose="020F0502020204030204" pitchFamily="34" charset="0"/>
                    <a:cs typeface="Times New Roman" panose="02020603050405020304" pitchFamily="18" charset="0"/>
                  </a:rPr>
                  <a:t> DDMs are </a:t>
                </a:r>
                <a:r>
                  <a:rPr lang="en-US" sz="1200" b="1" i="1" dirty="0">
                    <a:solidFill>
                      <a:schemeClr val="accent4"/>
                    </a:solidFill>
                    <a:ea typeface="Calibri" panose="020F0502020204030204" pitchFamily="34" charset="0"/>
                    <a:cs typeface="Times New Roman" panose="02020603050405020304" pitchFamily="18" charset="0"/>
                  </a:rPr>
                  <a:t>equation-free</a:t>
                </a:r>
                <a:r>
                  <a:rPr lang="en-US" sz="1200" dirty="0">
                    <a:ea typeface="Calibri" panose="020F0502020204030204" pitchFamily="34" charset="0"/>
                    <a:cs typeface="Times New Roman" panose="02020603050405020304" pitchFamily="18" charset="0"/>
                  </a:rPr>
                  <a:t> I/O relations </a:t>
                </a:r>
                <a:r>
                  <a:rPr lang="en-US" sz="1200" i="0">
                    <a:latin typeface="Cambria Math" panose="02040503050406030204" pitchFamily="18" charset="0"/>
                    <a:ea typeface="Calibri" panose="020F0502020204030204" pitchFamily="34" charset="0"/>
                    <a:cs typeface="Times New Roman" panose="02020603050405020304" pitchFamily="18" charset="0"/>
                  </a:rPr>
                  <a:t>𝑢_𝑖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𝑡)=</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𝐺_𝑖 (𝑓〗_𝑖,𝑢_(𝑖,0);𝑝_(𝑖,1),⋯,𝑝_(𝑖,𝑃))</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with </a:t>
                </a:r>
                <a:r>
                  <a:rPr lang="en-US" sz="1200" dirty="0">
                    <a:ea typeface="Calibri" panose="020F0502020204030204" pitchFamily="34" charset="0"/>
                    <a:cs typeface="Times New Roman" panose="02020603050405020304" pitchFamily="18" charset="0"/>
                  </a:rPr>
                  <a:t>inputs (“ports”) </a:t>
                </a:r>
                <a:r>
                  <a:rPr lang="en-US" sz="1200" i="0">
                    <a:latin typeface="Cambria Math" panose="02040503050406030204" pitchFamily="18" charset="0"/>
                    <a:ea typeface="Calibri" panose="020F0502020204030204" pitchFamily="34" charset="0"/>
                    <a:cs typeface="Times New Roman" panose="02020603050405020304" pitchFamily="18" charset="0"/>
                  </a:rPr>
                  <a:t>𝑝_(𝑖,𝑗)</a:t>
                </a:r>
                <a:r>
                  <a:rPr lang="en-US" sz="1200" dirty="0">
                    <a:ea typeface="Calibri" panose="020F0502020204030204" pitchFamily="34" charset="0"/>
                    <a:cs typeface="Times New Roman" panose="02020603050405020304" pitchFamily="18" charset="0"/>
                  </a:rPr>
                  <a:t>. </a:t>
                </a:r>
                <a:endParaRPr lang="en-US" sz="1200" dirty="0" smtClean="0">
                  <a:ea typeface="Calibri" panose="020F0502020204030204" pitchFamily="34" charset="0"/>
                  <a:cs typeface="Times New Roman" panose="02020603050405020304" pitchFamily="18" charset="0"/>
                </a:endParaRPr>
              </a:p>
              <a:p>
                <a:endParaRPr lang="en-US" sz="1200" dirty="0" smtClean="0">
                  <a:cs typeface="Times New Roman" panose="02020603050405020304" pitchFamily="18" charset="0"/>
                </a:endParaRPr>
              </a:p>
              <a:p>
                <a:r>
                  <a:rPr lang="en-US" sz="1200" dirty="0" smtClean="0">
                    <a:cs typeface="Times New Roman" panose="02020603050405020304" pitchFamily="18" charset="0"/>
                  </a:rPr>
                  <a:t>TODO: add refs to other talks in MS.</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A2430F75-B5EC-044F-A636-30352D0A1350}" type="slidenum">
              <a:rPr lang="en-US" smtClean="0"/>
              <a:t>35</a:t>
            </a:fld>
            <a:endParaRPr lang="en-US"/>
          </a:p>
        </p:txBody>
      </p:sp>
    </p:spTree>
    <p:extLst>
      <p:ext uri="{BB962C8B-B14F-4D97-AF65-F5344CB8AC3E}">
        <p14:creationId xmlns:p14="http://schemas.microsoft.com/office/powerpoint/2010/main" val="1839015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ea typeface="Calibri" panose="020F0502020204030204" pitchFamily="34" charset="0"/>
                    <a:cs typeface="Times New Roman" panose="02020603050405020304" pitchFamily="18" charset="0"/>
                  </a:rPr>
                  <a:t>Class A and B are </a:t>
                </a:r>
                <a:r>
                  <a:rPr lang="en-US" sz="1200" b="1" i="1" dirty="0">
                    <a:solidFill>
                      <a:schemeClr val="accent4"/>
                    </a:solidFill>
                    <a:ea typeface="Calibri" panose="020F0502020204030204" pitchFamily="34" charset="0"/>
                    <a:cs typeface="Times New Roman" panose="02020603050405020304" pitchFamily="18" charset="0"/>
                  </a:rPr>
                  <a:t>equation-based</a:t>
                </a:r>
                <a:r>
                  <a:rPr lang="en-US" sz="1200" i="1" dirty="0">
                    <a:ea typeface="Calibri" panose="020F0502020204030204" pitchFamily="34" charset="0"/>
                    <a:cs typeface="Times New Roman" panose="02020603050405020304" pitchFamily="18" charset="0"/>
                  </a:rPr>
                  <a:t> </a:t>
                </a:r>
                <a:r>
                  <a:rPr lang="en-US" sz="1200" dirty="0">
                    <a:ea typeface="Calibri" panose="020F0502020204030204" pitchFamily="34" charset="0"/>
                    <a:cs typeface="Times New Roman" panose="02020603050405020304" pitchFamily="18" charset="0"/>
                  </a:rPr>
                  <a:t>DDMs: they seek restrict a weak or strong form of the PDE to a finite-dimensional function space </a:t>
                </a:r>
                <a:r>
                  <a:rPr lang="en-US" sz="1200" i="0">
                    <a:latin typeface="Cambria Math" panose="02040503050406030204" pitchFamily="18" charset="0"/>
                    <a:ea typeface="Calibri" panose="020F0502020204030204" pitchFamily="34" charset="0"/>
                    <a:cs typeface="Times New Roman" panose="02020603050405020304" pitchFamily="18" charset="0"/>
                  </a:rPr>
                  <a:t>𝑈_𝑖</a:t>
                </a:r>
                <a:r>
                  <a:rPr lang="en-US" sz="1200" dirty="0">
                    <a:ea typeface="Calibri" panose="020F0502020204030204" pitchFamily="34" charset="0"/>
                    <a:cs typeface="Times New Roman" panose="02020603050405020304" pitchFamily="18" charset="0"/>
                  </a:rPr>
                  <a:t>, spanned by a basis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𝑏_𝑖^𝑘 }_(𝑘=1)^(𝑁_𝑖 )</a:t>
                </a:r>
                <a:r>
                  <a:rPr lang="en-US" sz="1200" dirty="0">
                    <a:ea typeface="Times New Roman" panose="02020603050405020304" pitchFamily="18" charset="0"/>
                    <a:cs typeface="Times New Roman" panose="02020603050405020304" pitchFamily="18" charset="0"/>
                  </a:rPr>
                  <a:t> </a:t>
                </a:r>
                <a:endParaRPr lang="en-US" sz="1200" dirty="0"/>
              </a:p>
              <a:p>
                <a:endParaRPr lang="en-US" dirty="0" smtClean="0"/>
              </a:p>
              <a:p>
                <a:r>
                  <a:rPr lang="en-US" sz="1200" i="1" dirty="0" smtClean="0">
                    <a:ea typeface="Calibri" panose="020F0502020204030204" pitchFamily="34" charset="0"/>
                    <a:cs typeface="Times New Roman" panose="02020603050405020304" pitchFamily="18" charset="0"/>
                  </a:rPr>
                  <a:t>Class C</a:t>
                </a:r>
                <a:r>
                  <a:rPr lang="en-US" sz="1200" dirty="0">
                    <a:ea typeface="Calibri" panose="020F0502020204030204" pitchFamily="34" charset="0"/>
                    <a:cs typeface="Times New Roman" panose="02020603050405020304" pitchFamily="18" charset="0"/>
                  </a:rPr>
                  <a:t> DDMs are </a:t>
                </a:r>
                <a:r>
                  <a:rPr lang="en-US" sz="1200" b="1" i="1" dirty="0">
                    <a:solidFill>
                      <a:schemeClr val="accent4"/>
                    </a:solidFill>
                    <a:ea typeface="Calibri" panose="020F0502020204030204" pitchFamily="34" charset="0"/>
                    <a:cs typeface="Times New Roman" panose="02020603050405020304" pitchFamily="18" charset="0"/>
                  </a:rPr>
                  <a:t>equation-free</a:t>
                </a:r>
                <a:r>
                  <a:rPr lang="en-US" sz="1200" dirty="0">
                    <a:ea typeface="Calibri" panose="020F0502020204030204" pitchFamily="34" charset="0"/>
                    <a:cs typeface="Times New Roman" panose="02020603050405020304" pitchFamily="18" charset="0"/>
                  </a:rPr>
                  <a:t> I/O relations </a:t>
                </a:r>
                <a:r>
                  <a:rPr lang="en-US" sz="1200" i="0">
                    <a:latin typeface="Cambria Math" panose="02040503050406030204" pitchFamily="18" charset="0"/>
                    <a:ea typeface="Calibri" panose="020F0502020204030204" pitchFamily="34" charset="0"/>
                    <a:cs typeface="Times New Roman" panose="02020603050405020304" pitchFamily="18" charset="0"/>
                  </a:rPr>
                  <a:t>𝑢_𝑖 </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𝑡)=</a:t>
                </a:r>
                <a:r>
                  <a:rPr lang="en-US" sz="1200" i="0">
                    <a:latin typeface="Cambria Math" panose="02040503050406030204" pitchFamily="18" charset="0"/>
                  </a:rPr>
                  <a:t>〖</a:t>
                </a:r>
                <a:r>
                  <a:rPr lang="en-US" sz="1200" i="0">
                    <a:latin typeface="Cambria Math" panose="02040503050406030204" pitchFamily="18" charset="0"/>
                    <a:ea typeface="Calibri" panose="020F0502020204030204" pitchFamily="34" charset="0"/>
                    <a:cs typeface="Times New Roman" panose="02020603050405020304" pitchFamily="18" charset="0"/>
                  </a:rPr>
                  <a:t>𝐺_𝑖 (𝑓〗_𝑖,𝑢_(𝑖,0);𝑝_(𝑖,1),⋯,𝑝_(𝑖,𝑃))</a:t>
                </a:r>
                <a:r>
                  <a:rPr lang="en-US" sz="1200" dirty="0">
                    <a:ea typeface="Calibri" panose="020F0502020204030204" pitchFamily="34" charset="0"/>
                    <a:cs typeface="Times New Roman" panose="02020603050405020304" pitchFamily="18" charset="0"/>
                  </a:rPr>
                  <a:t> </a:t>
                </a:r>
                <a:r>
                  <a:rPr lang="en-US" sz="1200" dirty="0" smtClean="0">
                    <a:ea typeface="Calibri" panose="020F0502020204030204" pitchFamily="34" charset="0"/>
                    <a:cs typeface="Times New Roman" panose="02020603050405020304" pitchFamily="18" charset="0"/>
                  </a:rPr>
                  <a:t>with </a:t>
                </a:r>
                <a:r>
                  <a:rPr lang="en-US" sz="1200" dirty="0">
                    <a:ea typeface="Calibri" panose="020F0502020204030204" pitchFamily="34" charset="0"/>
                    <a:cs typeface="Times New Roman" panose="02020603050405020304" pitchFamily="18" charset="0"/>
                  </a:rPr>
                  <a:t>inputs (“ports”) </a:t>
                </a:r>
                <a:r>
                  <a:rPr lang="en-US" sz="1200" i="0">
                    <a:latin typeface="Cambria Math" panose="02040503050406030204" pitchFamily="18" charset="0"/>
                    <a:ea typeface="Calibri" panose="020F0502020204030204" pitchFamily="34" charset="0"/>
                    <a:cs typeface="Times New Roman" panose="02020603050405020304" pitchFamily="18" charset="0"/>
                  </a:rPr>
                  <a:t>𝑝_(𝑖,𝑗)</a:t>
                </a:r>
                <a:r>
                  <a:rPr lang="en-US" sz="1200" dirty="0">
                    <a:ea typeface="Calibri" panose="020F0502020204030204" pitchFamily="34" charset="0"/>
                    <a:cs typeface="Times New Roman" panose="02020603050405020304" pitchFamily="18" charset="0"/>
                  </a:rPr>
                  <a:t>. </a:t>
                </a:r>
                <a:endParaRPr lang="en-US" sz="1200" dirty="0" smtClean="0">
                  <a:ea typeface="Calibri" panose="020F0502020204030204" pitchFamily="34" charset="0"/>
                  <a:cs typeface="Times New Roman" panose="02020603050405020304" pitchFamily="18" charset="0"/>
                </a:endParaRPr>
              </a:p>
              <a:p>
                <a:endParaRPr lang="en-US" sz="1200" dirty="0" smtClean="0">
                  <a:cs typeface="Times New Roman" panose="02020603050405020304" pitchFamily="18" charset="0"/>
                </a:endParaRPr>
              </a:p>
              <a:p>
                <a:r>
                  <a:rPr lang="en-US" sz="1200" dirty="0" smtClean="0">
                    <a:cs typeface="Times New Roman" panose="02020603050405020304" pitchFamily="18" charset="0"/>
                  </a:rPr>
                  <a:t>TODO: add refs to other talks in MS.</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A2430F75-B5EC-044F-A636-30352D0A1350}" type="slidenum">
              <a:rPr lang="en-US" smtClean="0"/>
              <a:t>36</a:t>
            </a:fld>
            <a:endParaRPr lang="en-US"/>
          </a:p>
        </p:txBody>
      </p:sp>
    </p:spTree>
    <p:extLst>
      <p:ext uri="{BB962C8B-B14F-4D97-AF65-F5344CB8AC3E}">
        <p14:creationId xmlns:p14="http://schemas.microsoft.com/office/powerpoint/2010/main" val="371930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214408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332788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571816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65286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4</a:t>
            </a:fld>
            <a:endParaRPr lang="en-US"/>
          </a:p>
        </p:txBody>
      </p:sp>
    </p:spTree>
    <p:extLst>
      <p:ext uri="{BB962C8B-B14F-4D97-AF65-F5344CB8AC3E}">
        <p14:creationId xmlns:p14="http://schemas.microsoft.com/office/powerpoint/2010/main" val="2798085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366519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553213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43</a:t>
            </a:fld>
            <a:endParaRPr lang="en-US"/>
          </a:p>
        </p:txBody>
      </p:sp>
    </p:spTree>
    <p:extLst>
      <p:ext uri="{BB962C8B-B14F-4D97-AF65-F5344CB8AC3E}">
        <p14:creationId xmlns:p14="http://schemas.microsoft.com/office/powerpoint/2010/main" val="589679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44</a:t>
            </a:fld>
            <a:endParaRPr lang="en-US"/>
          </a:p>
        </p:txBody>
      </p:sp>
    </p:spTree>
    <p:extLst>
      <p:ext uri="{BB962C8B-B14F-4D97-AF65-F5344CB8AC3E}">
        <p14:creationId xmlns:p14="http://schemas.microsoft.com/office/powerpoint/2010/main" val="154378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cut this slide in favor of Alejandro D’s results.</a:t>
            </a:r>
          </a:p>
        </p:txBody>
      </p:sp>
      <p:sp>
        <p:nvSpPr>
          <p:cNvPr id="4" name="Slide Number Placeholder 3"/>
          <p:cNvSpPr>
            <a:spLocks noGrp="1"/>
          </p:cNvSpPr>
          <p:nvPr>
            <p:ph type="sldNum" sz="quarter" idx="5"/>
          </p:nvPr>
        </p:nvSpPr>
        <p:spPr/>
        <p:txBody>
          <a:bodyPr/>
          <a:lstStyle/>
          <a:p>
            <a:fld id="{A2430F75-B5EC-044F-A636-30352D0A1350}" type="slidenum">
              <a:rPr lang="en-US" smtClean="0"/>
              <a:t>45</a:t>
            </a:fld>
            <a:endParaRPr lang="en-US"/>
          </a:p>
        </p:txBody>
      </p:sp>
    </p:spTree>
    <p:extLst>
      <p:ext uri="{BB962C8B-B14F-4D97-AF65-F5344CB8AC3E}">
        <p14:creationId xmlns:p14="http://schemas.microsoft.com/office/powerpoint/2010/main" val="2955189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A2430F75-B5EC-044F-A636-30352D0A1350}" type="slidenum">
              <a:rPr lang="en-US" smtClean="0"/>
              <a:t>46</a:t>
            </a:fld>
            <a:endParaRPr lang="en-US"/>
          </a:p>
        </p:txBody>
      </p:sp>
    </p:spTree>
    <p:extLst>
      <p:ext uri="{BB962C8B-B14F-4D97-AF65-F5344CB8AC3E}">
        <p14:creationId xmlns:p14="http://schemas.microsoft.com/office/powerpoint/2010/main" val="4176000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new paper to be submitted.  Add QR codes.</a:t>
            </a:r>
          </a:p>
        </p:txBody>
      </p:sp>
      <p:sp>
        <p:nvSpPr>
          <p:cNvPr id="4" name="Slide Number Placeholder 3"/>
          <p:cNvSpPr>
            <a:spLocks noGrp="1"/>
          </p:cNvSpPr>
          <p:nvPr>
            <p:ph type="sldNum" sz="quarter" idx="5"/>
          </p:nvPr>
        </p:nvSpPr>
        <p:spPr/>
        <p:txBody>
          <a:bodyPr/>
          <a:lstStyle/>
          <a:p>
            <a:fld id="{A2430F75-B5EC-044F-A636-30352D0A1350}" type="slidenum">
              <a:rPr lang="en-US" smtClean="0"/>
              <a:t>47</a:t>
            </a:fld>
            <a:endParaRPr lang="en-US"/>
          </a:p>
        </p:txBody>
      </p:sp>
    </p:spTree>
    <p:extLst>
      <p:ext uri="{BB962C8B-B14F-4D97-AF65-F5344CB8AC3E}">
        <p14:creationId xmlns:p14="http://schemas.microsoft.com/office/powerpoint/2010/main" val="3673010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for Alejandro: what is SPR?</a:t>
            </a:r>
          </a:p>
        </p:txBody>
      </p:sp>
      <p:sp>
        <p:nvSpPr>
          <p:cNvPr id="4" name="Slide Number Placeholder 3"/>
          <p:cNvSpPr>
            <a:spLocks noGrp="1"/>
          </p:cNvSpPr>
          <p:nvPr>
            <p:ph type="sldNum" sz="quarter" idx="5"/>
          </p:nvPr>
        </p:nvSpPr>
        <p:spPr/>
        <p:txBody>
          <a:bodyPr/>
          <a:lstStyle/>
          <a:p>
            <a:fld id="{A2430F75-B5EC-044F-A636-30352D0A1350}" type="slidenum">
              <a:rPr lang="en-US" smtClean="0"/>
              <a:t>48</a:t>
            </a:fld>
            <a:endParaRPr lang="en-US"/>
          </a:p>
        </p:txBody>
      </p:sp>
    </p:spTree>
    <p:extLst>
      <p:ext uri="{BB962C8B-B14F-4D97-AF65-F5344CB8AC3E}">
        <p14:creationId xmlns:p14="http://schemas.microsoft.com/office/powerpoint/2010/main" val="799908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b="1" dirty="0"/>
          </a:p>
          <a:p>
            <a:pPr fontAlgn="t"/>
            <a:endParaRPr lang="en-US" dirty="0"/>
          </a:p>
          <a:p>
            <a:pPr fontAlgn="t"/>
            <a:endParaRPr lang="en-US" dirty="0"/>
          </a:p>
        </p:txBody>
      </p:sp>
    </p:spTree>
    <p:extLst>
      <p:ext uri="{BB962C8B-B14F-4D97-AF65-F5344CB8AC3E}">
        <p14:creationId xmlns:p14="http://schemas.microsoft.com/office/powerpoint/2010/main" val="3070442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algn="l" fontAlgn="t"/>
            <a:r>
              <a:rPr lang="en-US" dirty="0"/>
              <a:t>A(F,Z) = Helmholtz free-energy density, Z = collection of internal variables, F = grad(phi) = deformation gradient, B = body force, T = traction on boundary</a:t>
            </a:r>
          </a:p>
          <a:p>
            <a:pPr algn="l" fontAlgn="t"/>
            <a:r>
              <a:rPr lang="en-US" dirty="0"/>
              <a:t>P = \partial A/\partial F = first </a:t>
            </a:r>
            <a:r>
              <a:rPr lang="en-US" dirty="0" err="1"/>
              <a:t>Piola-Kirchoff</a:t>
            </a:r>
            <a:r>
              <a:rPr lang="en-US" dirty="0"/>
              <a:t> stress</a:t>
            </a:r>
          </a:p>
          <a:p>
            <a:pPr algn="l" fontAlgn="t"/>
            <a:r>
              <a:rPr lang="en-US" dirty="0"/>
              <a:t>2</a:t>
            </a:r>
            <a:r>
              <a:rPr lang="en-US" baseline="30000" dirty="0"/>
              <a:t>nd</a:t>
            </a:r>
            <a:r>
              <a:rPr lang="en-US" dirty="0"/>
              <a:t> equation is </a:t>
            </a:r>
            <a:r>
              <a:rPr lang="en-US"/>
              <a:t>Euler-Lagrange equation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62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5</a:t>
            </a:fld>
            <a:endParaRPr lang="en-US"/>
          </a:p>
        </p:txBody>
      </p:sp>
    </p:spTree>
    <p:extLst>
      <p:ext uri="{BB962C8B-B14F-4D97-AF65-F5344CB8AC3E}">
        <p14:creationId xmlns:p14="http://schemas.microsoft.com/office/powerpoint/2010/main" val="2943923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proof effectively constructs a sequence of solutions </a:t>
            </a:r>
            <a:r>
              <a:rPr lang="en-US" dirty="0" err="1"/>
              <a:t>phi^n</a:t>
            </a:r>
            <a:r>
              <a:rPr lang="en-US" dirty="0"/>
              <a:t> and demonstrates that this sequence converges to the unique minimizer of the energy functional \Phi defining the single-domain problem, and combines concepts used in the analysis of </a:t>
            </a:r>
            <a:r>
              <a:rPr lang="en-US" dirty="0" err="1"/>
              <a:t>Sobolev</a:t>
            </a:r>
            <a:r>
              <a:rPr lang="en-US" dirty="0"/>
              <a:t>, Lions, and others, in studying the convergence of the Schwarz method.  </a:t>
            </a:r>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704763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5700162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Chris observed ~3x speedup with additive.</a:t>
            </a:r>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6076570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668033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56</a:t>
            </a:fld>
            <a:endParaRPr lang="en-US"/>
          </a:p>
        </p:txBody>
      </p:sp>
    </p:spTree>
    <p:extLst>
      <p:ext uri="{BB962C8B-B14F-4D97-AF65-F5344CB8AC3E}">
        <p14:creationId xmlns:p14="http://schemas.microsoft.com/office/powerpoint/2010/main" val="1490612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make movie faster!  Try predictive? </a:t>
            </a:r>
          </a:p>
        </p:txBody>
      </p:sp>
      <p:sp>
        <p:nvSpPr>
          <p:cNvPr id="4" name="Slide Number Placeholder 3"/>
          <p:cNvSpPr>
            <a:spLocks noGrp="1"/>
          </p:cNvSpPr>
          <p:nvPr>
            <p:ph type="sldNum" sz="quarter" idx="5"/>
          </p:nvPr>
        </p:nvSpPr>
        <p:spPr/>
        <p:txBody>
          <a:bodyPr/>
          <a:lstStyle/>
          <a:p>
            <a:fld id="{A2430F75-B5EC-044F-A636-30352D0A1350}" type="slidenum">
              <a:rPr lang="en-US" smtClean="0"/>
              <a:t>57</a:t>
            </a:fld>
            <a:endParaRPr lang="en-US"/>
          </a:p>
        </p:txBody>
      </p:sp>
    </p:spTree>
    <p:extLst>
      <p:ext uri="{BB962C8B-B14F-4D97-AF65-F5344CB8AC3E}">
        <p14:creationId xmlns:p14="http://schemas.microsoft.com/office/powerpoint/2010/main" val="1280395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fill in this slide with Giulia’s results.</a:t>
            </a:r>
          </a:p>
        </p:txBody>
      </p:sp>
      <p:sp>
        <p:nvSpPr>
          <p:cNvPr id="4" name="Slide Number Placeholder 3"/>
          <p:cNvSpPr>
            <a:spLocks noGrp="1"/>
          </p:cNvSpPr>
          <p:nvPr>
            <p:ph type="sldNum" sz="quarter" idx="5"/>
          </p:nvPr>
        </p:nvSpPr>
        <p:spPr/>
        <p:txBody>
          <a:bodyPr/>
          <a:lstStyle/>
          <a:p>
            <a:fld id="{A2430F75-B5EC-044F-A636-30352D0A1350}" type="slidenum">
              <a:rPr lang="en-US" smtClean="0"/>
              <a:t>61</a:t>
            </a:fld>
            <a:endParaRPr lang="en-US" dirty="0"/>
          </a:p>
        </p:txBody>
      </p:sp>
    </p:spTree>
    <p:extLst>
      <p:ext uri="{BB962C8B-B14F-4D97-AF65-F5344CB8AC3E}">
        <p14:creationId xmlns:p14="http://schemas.microsoft.com/office/powerpoint/2010/main" val="3339976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Most mechanics problems do not admit polynomial structure, which limits the capacity of linear/quadratic </a:t>
            </a:r>
            <a:r>
              <a:rPr lang="en-US"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OpInf</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We’re developing an NN-based </a:t>
            </a:r>
            <a:r>
              <a:rPr lang="en-US" sz="1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OpInf</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strategy to overcome these limitations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We’re enforcing structure in the inferred operators by learning structured parameterizations of, e.g., the stiffness matrix. This in general gives far superior accuracy to just using a standard feed forward neural network.</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With modern ML software, we can do both a standard training approach as well as an ODE-constrained approach (Ben P.’s group calls this rollouts)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Pros are higher accuracy for complex nonlinear problems, and cons are higher offline training cost. </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62</a:t>
            </a:fld>
            <a:endParaRPr lang="en-US"/>
          </a:p>
        </p:txBody>
      </p:sp>
    </p:spTree>
    <p:extLst>
      <p:ext uri="{BB962C8B-B14F-4D97-AF65-F5344CB8AC3E}">
        <p14:creationId xmlns:p14="http://schemas.microsoft.com/office/powerpoint/2010/main" val="2040772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2"/>
          <p:cNvSpPr>
            <a:spLocks noGrp="1"/>
          </p:cNvSpPr>
          <p:nvPr>
            <p:ph type="body" idx="1"/>
          </p:nvPr>
        </p:nvSpPr>
        <p:spPr>
          <a:xfrm>
            <a:off x="407697" y="4415789"/>
            <a:ext cx="6135343" cy="4556803"/>
          </a:xfrm>
        </p:spPr>
        <p:txBody>
          <a:bodyPr>
            <a:normAutofit/>
          </a:bodyPr>
          <a:lstStyle/>
          <a:p>
            <a:pPr fontAlgn="t"/>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42" y="5196645"/>
            <a:ext cx="5364162"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03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TODO: rework this slide to have generic DN and RR formulation </a:t>
            </a:r>
          </a:p>
        </p:txBody>
      </p:sp>
      <p:sp>
        <p:nvSpPr>
          <p:cNvPr id="6" name="Header Placeholder 5"/>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610319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7</a:t>
            </a:fld>
            <a:endParaRPr lang="en-US"/>
          </a:p>
        </p:txBody>
      </p:sp>
    </p:spTree>
    <p:extLst>
      <p:ext uri="{BB962C8B-B14F-4D97-AF65-F5344CB8AC3E}">
        <p14:creationId xmlns:p14="http://schemas.microsoft.com/office/powerpoint/2010/main" val="2166721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approach is most similar to the recent work by Farcas et al. [9], which develops a DD-based coupling of subdomain-local </a:t>
            </a:r>
            <a:r>
              <a:rPr lang="en-US" dirty="0" err="1"/>
              <a:t>OpInf</a:t>
            </a:r>
            <a:r>
              <a:rPr lang="en-US" dirty="0"/>
              <a:t> ROMs by learning appropriate reduced operators responsible for the coupling, and demonstrates the method on a formidable three-dimensional (3D) combustion problem. In this approach, each subdomain problem is solved once rather than by performing an iteration to convergence as done within our Schwarz framework. As a result, the subdomain-local solutions must be extended to the full domain and smoothly combined to achieve a continuous solution</a:t>
            </a:r>
          </a:p>
        </p:txBody>
      </p:sp>
      <p:sp>
        <p:nvSpPr>
          <p:cNvPr id="4" name="Slide Number Placeholder 3"/>
          <p:cNvSpPr>
            <a:spLocks noGrp="1"/>
          </p:cNvSpPr>
          <p:nvPr>
            <p:ph type="sldNum" sz="quarter" idx="5"/>
          </p:nvPr>
        </p:nvSpPr>
        <p:spPr/>
        <p:txBody>
          <a:bodyPr/>
          <a:lstStyle/>
          <a:p>
            <a:fld id="{A2430F75-B5EC-044F-A636-30352D0A1350}" type="slidenum">
              <a:rPr lang="en-US" smtClean="0"/>
              <a:t>8</a:t>
            </a:fld>
            <a:endParaRPr lang="en-US"/>
          </a:p>
        </p:txBody>
      </p:sp>
    </p:spTree>
    <p:extLst>
      <p:ext uri="{BB962C8B-B14F-4D97-AF65-F5344CB8AC3E}">
        <p14:creationId xmlns:p14="http://schemas.microsoft.com/office/powerpoint/2010/main" val="2159306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approach is most similar to the recent work by Farcas et al. [9], which develops a DD-based coupling of subdomain-local </a:t>
            </a:r>
            <a:r>
              <a:rPr lang="en-US" dirty="0" err="1"/>
              <a:t>OpInf</a:t>
            </a:r>
            <a:r>
              <a:rPr lang="en-US" dirty="0"/>
              <a:t> ROMs by learning appropriate reduced operators responsible for the coupling, and demonstrates the method on a formidable three-dimensional (3D) combustion problem. In this approach, each subdomain problem is solved once rather than by performing an iteration to convergence as done within our Schwarz framework. As a result, the subdomain-local solutions must be extended to the full domain and smoothly combined to achieve a continuous solution</a:t>
            </a:r>
          </a:p>
        </p:txBody>
      </p:sp>
      <p:sp>
        <p:nvSpPr>
          <p:cNvPr id="4" name="Slide Number Placeholder 3"/>
          <p:cNvSpPr>
            <a:spLocks noGrp="1"/>
          </p:cNvSpPr>
          <p:nvPr>
            <p:ph type="sldNum" sz="quarter" idx="5"/>
          </p:nvPr>
        </p:nvSpPr>
        <p:spPr/>
        <p:txBody>
          <a:bodyPr/>
          <a:lstStyle/>
          <a:p>
            <a:fld id="{A2430F75-B5EC-044F-A636-30352D0A1350}" type="slidenum">
              <a:rPr lang="en-US" smtClean="0"/>
              <a:t>9</a:t>
            </a:fld>
            <a:endParaRPr lang="en-US"/>
          </a:p>
        </p:txBody>
      </p:sp>
    </p:spTree>
    <p:extLst>
      <p:ext uri="{BB962C8B-B14F-4D97-AF65-F5344CB8AC3E}">
        <p14:creationId xmlns:p14="http://schemas.microsoft.com/office/powerpoint/2010/main" val="9386258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84A6BEF6-8B5D-3A41-931E-E68E91FD74C0}" type="datetime1">
              <a:rPr lang="en-US" smtClean="0"/>
              <a:t>7/15/2026</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TextBox 23"/>
          <p:cNvSpPr txBox="1"/>
          <p:nvPr userDrawn="1"/>
        </p:nvSpPr>
        <p:spPr>
          <a:xfrm>
            <a:off x="700411" y="5019736"/>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DF9367-8E19-584D-AFFE-3EFBBA0295C7}" type="datetime1">
              <a:rPr lang="en-US" smtClean="0"/>
              <a:t>7/15/2026</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Double Contn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35B1B-1234-434F-BA64-2F5E81CEE720}" type="datetime1">
              <a:rPr lang="en-US" smtClean="0"/>
              <a:t>7/15/2026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Content Placeholder 6"/>
          <p:cNvSpPr>
            <a:spLocks noGrp="1"/>
          </p:cNvSpPr>
          <p:nvPr>
            <p:ph sz="quarter" idx="13"/>
          </p:nvPr>
        </p:nvSpPr>
        <p:spPr>
          <a:xfrm>
            <a:off x="720725" y="1125414"/>
            <a:ext cx="4934487"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5887330" y="1125414"/>
            <a:ext cx="4891718"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3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E19A3E-72A3-094D-BE9C-748891D343EA}" type="datetime1">
              <a:rPr lang="en-US" smtClean="0"/>
              <a:t>7/15/2026</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BFB98F-B1FD-6E40-922F-164F08E18587}" type="datetime1">
              <a:rPr lang="en-US" smtClean="0"/>
              <a:t>7/15/2026</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ACE411E-4429-4C27-8EFC-906EDAB27A04}" type="datetime1">
              <a:rPr lang="en-US" smtClean="0"/>
              <a:t>7/15/2026</a:t>
            </a:fld>
            <a:endParaRPr lang="en-US" dirty="0"/>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dirty="0"/>
          </a:p>
        </p:txBody>
      </p:sp>
    </p:spTree>
    <p:extLst>
      <p:ext uri="{BB962C8B-B14F-4D97-AF65-F5344CB8AC3E}">
        <p14:creationId xmlns:p14="http://schemas.microsoft.com/office/powerpoint/2010/main" val="21812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9000"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02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Only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fld id="{00D275FE-4322-F945-984E-F69B89073389}" type="datetime1">
              <a:rPr lang="en-US" smtClean="0"/>
              <a:t>7/15/2026</a:t>
            </a:fld>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72254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720648" y="359772"/>
            <a:ext cx="10058400" cy="5702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599583"/>
            <a:ext cx="2472271" cy="251458"/>
          </a:xfrm>
          <a:prstGeom prst="rect">
            <a:avLst/>
          </a:prstGeom>
        </p:spPr>
        <p:txBody>
          <a:bodyPr vert="horz" lIns="91440" tIns="45720" rIns="91440" bIns="45720" rtlCol="0" anchor="ctr"/>
          <a:lstStyle>
            <a:lvl1pPr algn="l">
              <a:defRPr sz="900">
                <a:solidFill>
                  <a:schemeClr val="bg2">
                    <a:lumMod val="25000"/>
                  </a:schemeClr>
                </a:solidFill>
                <a:latin typeface="Gill Sans MT" charset="0"/>
                <a:ea typeface="Gill Sans MT" charset="0"/>
                <a:cs typeface="Gill Sans MT" charset="0"/>
              </a:defRPr>
            </a:lvl1pPr>
          </a:lstStyle>
          <a:p>
            <a:fld id="{51B0C17D-9FEF-794A-8300-E98122063809}" type="datetime1">
              <a:rPr lang="en-US" smtClean="0"/>
              <a:t>7/15/2026</a:t>
            </a:fld>
            <a:endParaRPr lang="en-US" dirty="0"/>
          </a:p>
        </p:txBody>
      </p:sp>
      <p:sp>
        <p:nvSpPr>
          <p:cNvPr id="5" name="Footer Placeholder 4"/>
          <p:cNvSpPr>
            <a:spLocks noGrp="1"/>
          </p:cNvSpPr>
          <p:nvPr>
            <p:ph type="ftr" sz="quarter" idx="3"/>
          </p:nvPr>
        </p:nvSpPr>
        <p:spPr>
          <a:xfrm>
            <a:off x="3686187" y="6599583"/>
            <a:ext cx="4822804" cy="251458"/>
          </a:xfrm>
          <a:prstGeom prst="rect">
            <a:avLst/>
          </a:prstGeom>
        </p:spPr>
        <p:txBody>
          <a:bodyPr vert="horz" lIns="91440" tIns="45720" rIns="91440" bIns="45720" rtlCol="0" anchor="ctr"/>
          <a:lstStyle>
            <a:lvl1pPr algn="ctr">
              <a:defRPr sz="900" cap="all" baseline="0">
                <a:solidFill>
                  <a:schemeClr val="tx1"/>
                </a:solidFill>
                <a:latin typeface="Gill Sans MT" charset="0"/>
                <a:ea typeface="Gill Sans MT" charset="0"/>
                <a:cs typeface="Gill Sans MT" charset="0"/>
              </a:defRPr>
            </a:lvl1pPr>
          </a:lstStyle>
          <a:p>
            <a:endParaRPr lang="en-US" dirty="0"/>
          </a:p>
        </p:txBody>
      </p:sp>
      <p:sp>
        <p:nvSpPr>
          <p:cNvPr id="6" name="Slide Number Placeholder 5"/>
          <p:cNvSpPr>
            <a:spLocks noGrp="1"/>
          </p:cNvSpPr>
          <p:nvPr>
            <p:ph type="sldNum" sz="quarter" idx="4"/>
          </p:nvPr>
        </p:nvSpPr>
        <p:spPr>
          <a:xfrm>
            <a:off x="64951" y="437652"/>
            <a:ext cx="419397" cy="365125"/>
          </a:xfrm>
          <a:prstGeom prst="rect">
            <a:avLst/>
          </a:prstGeom>
        </p:spPr>
        <p:txBody>
          <a:bodyPr vert="horz" lIns="91440" tIns="45720" rIns="91440" bIns="45720" rtlCol="0" anchor="ctr"/>
          <a:lstStyle>
            <a:lvl1pPr algn="r">
              <a:defRPr sz="1400">
                <a:solidFill>
                  <a:schemeClr val="bg2">
                    <a:lumMod val="25000"/>
                  </a:schemeClr>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8" name="Picture 7"/>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11"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185552540"/>
      </p:ext>
    </p:extLst>
  </p:cSld>
  <p:clrMap bg1="lt1" tx1="dk1" bg2="lt2" tx2="dk2" accent1="accent1" accent2="accent2" accent3="accent3" accent4="accent4" accent5="accent5" accent6="accent6" hlink="hlink" folHlink="folHlink"/>
  <p:sldLayoutIdLst>
    <p:sldLayoutId id="2147483678" r:id="rId1"/>
    <p:sldLayoutId id="2147483675" r:id="rId2"/>
    <p:sldLayoutId id="2147483686" r:id="rId3"/>
    <p:sldLayoutId id="2147483676" r:id="rId4"/>
    <p:sldLayoutId id="2147483677" r:id="rId5"/>
    <p:sldLayoutId id="2147483687" r:id="rId6"/>
    <p:sldLayoutId id="2147483689" r:id="rId7"/>
    <p:sldLayoutId id="214748369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18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8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emf"/><Relationship Id="rId11" Type="http://schemas.openxmlformats.org/officeDocument/2006/relationships/image" Target="../media/image65.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notesSlide" Target="../notesSlides/notesSlide13.xml"/><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1922.png"/><Relationship Id="rId3" Type="http://schemas.openxmlformats.org/officeDocument/2006/relationships/slideLayout" Target="../slideLayouts/slideLayout2.xml"/><Relationship Id="rId7" Type="http://schemas.openxmlformats.org/officeDocument/2006/relationships/image" Target="../media/image32.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1.png"/><Relationship Id="rId11" Type="http://schemas.openxmlformats.org/officeDocument/2006/relationships/image" Target="../media/image33.png"/><Relationship Id="rId5" Type="http://schemas.openxmlformats.org/officeDocument/2006/relationships/image" Target="../media/image31.png"/><Relationship Id="rId10" Type="http://schemas.openxmlformats.org/officeDocument/2006/relationships/image" Target="../media/image62.png"/><Relationship Id="rId4" Type="http://schemas.openxmlformats.org/officeDocument/2006/relationships/notesSlide" Target="../notesSlides/notesSlide14.xml"/><Relationship Id="rId9" Type="http://schemas.openxmlformats.org/officeDocument/2006/relationships/image" Target="../media/image193.png"/></Relationships>
</file>

<file path=ppt/slides/_rels/slide15.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650.png"/><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emf"/><Relationship Id="rId5" Type="http://schemas.openxmlformats.org/officeDocument/2006/relationships/image" Target="../media/image31.png"/><Relationship Id="rId15" Type="http://schemas.openxmlformats.org/officeDocument/2006/relationships/image" Target="../media/image651.png"/><Relationship Id="rId10" Type="http://schemas.openxmlformats.org/officeDocument/2006/relationships/image" Target="../media/image193.png"/><Relationship Id="rId4" Type="http://schemas.openxmlformats.org/officeDocument/2006/relationships/notesSlide" Target="../notesSlides/notesSlide15.xml"/><Relationship Id="rId9" Type="http://schemas.openxmlformats.org/officeDocument/2006/relationships/image" Target="../media/image195.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651.png"/><Relationship Id="rId3" Type="http://schemas.openxmlformats.org/officeDocument/2006/relationships/slideLayout" Target="../slideLayouts/slideLayout2.xml"/><Relationship Id="rId12"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emf"/><Relationship Id="rId11" Type="http://schemas.openxmlformats.org/officeDocument/2006/relationships/image" Target="../media/image62.png"/><Relationship Id="rId5" Type="http://schemas.openxmlformats.org/officeDocument/2006/relationships/image" Target="../media/image31.png"/><Relationship Id="rId10" Type="http://schemas.openxmlformats.org/officeDocument/2006/relationships/image" Target="../media/image193.png"/><Relationship Id="rId4" Type="http://schemas.openxmlformats.org/officeDocument/2006/relationships/notesSlide" Target="../notesSlides/notesSlide16.xml"/><Relationship Id="rId9" Type="http://schemas.openxmlformats.org/officeDocument/2006/relationships/image" Target="../media/image195.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mp4"/><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7.xml"/><Relationship Id="rId11" Type="http://schemas.openxmlformats.org/officeDocument/2006/relationships/image" Target="../media/image670.png"/><Relationship Id="rId5" Type="http://schemas.openxmlformats.org/officeDocument/2006/relationships/slideLayout" Target="../slideLayouts/slideLayout2.xml"/><Relationship Id="rId10" Type="http://schemas.openxmlformats.org/officeDocument/2006/relationships/image" Target="../media/image32.emf"/><Relationship Id="rId4" Type="http://schemas.openxmlformats.org/officeDocument/2006/relationships/video" Target="../media/media3.mp4"/><Relationship Id="rId9" Type="http://schemas.openxmlformats.org/officeDocument/2006/relationships/image" Target="../media/image1830.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70.png"/><Relationship Id="rId3" Type="http://schemas.microsoft.com/office/2007/relationships/media" Target="../media/media3.mp4"/><Relationship Id="rId7" Type="http://schemas.openxmlformats.org/officeDocument/2006/relationships/image" Target="../media/image34.png"/><Relationship Id="rId12" Type="http://schemas.openxmlformats.org/officeDocument/2006/relationships/image" Target="../media/image20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8.xml"/><Relationship Id="rId5" Type="http://schemas.openxmlformats.org/officeDocument/2006/relationships/slideLayout" Target="../slideLayouts/slideLayout2.xml"/><Relationship Id="rId10" Type="http://schemas.openxmlformats.org/officeDocument/2006/relationships/image" Target="../media/image32.emf"/><Relationship Id="rId4" Type="http://schemas.openxmlformats.org/officeDocument/2006/relationships/video" Target="../media/media3.mp4"/><Relationship Id="rId9" Type="http://schemas.openxmlformats.org/officeDocument/2006/relationships/image" Target="../media/image200.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04.png"/><Relationship Id="rId3" Type="http://schemas.microsoft.com/office/2007/relationships/media" Target="../media/media3.mp4"/><Relationship Id="rId7" Type="http://schemas.openxmlformats.org/officeDocument/2006/relationships/image" Target="../media/image34.png"/><Relationship Id="rId12" Type="http://schemas.openxmlformats.org/officeDocument/2006/relationships/image" Target="../media/image20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9.xml"/><Relationship Id="rId5" Type="http://schemas.openxmlformats.org/officeDocument/2006/relationships/slideLayout" Target="../slideLayouts/slideLayout2.xml"/><Relationship Id="rId10" Type="http://schemas.openxmlformats.org/officeDocument/2006/relationships/image" Target="../media/image32.emf"/><Relationship Id="rId4" Type="http://schemas.openxmlformats.org/officeDocument/2006/relationships/video" Target="../media/media3.mp4"/><Relationship Id="rId9" Type="http://schemas.openxmlformats.org/officeDocument/2006/relationships/image" Target="../media/image202.png"/><Relationship Id="rId14" Type="http://schemas.openxmlformats.org/officeDocument/2006/relationships/image" Target="../media/image67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8" Type="http://schemas.openxmlformats.org/officeDocument/2006/relationships/image" Target="../media/image1910.png"/><Relationship Id="rId3" Type="http://schemas.openxmlformats.org/officeDocument/2006/relationships/image" Target="../media/image39.png"/><Relationship Id="rId7" Type="http://schemas.openxmlformats.org/officeDocument/2006/relationships/image" Target="../media/image7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2.emf"/><Relationship Id="rId4" Type="http://schemas.openxmlformats.org/officeDocument/2006/relationships/image" Target="../media/image40.png"/><Relationship Id="rId9" Type="http://schemas.openxmlformats.org/officeDocument/2006/relationships/image" Target="../media/image1920.png"/></Relationships>
</file>

<file path=ppt/slides/_rels/slide22.xml.rels><?xml version="1.0" encoding="UTF-8" standalone="yes"?>
<Relationships xmlns="http://schemas.openxmlformats.org/package/2006/relationships"><Relationship Id="rId8" Type="http://schemas.openxmlformats.org/officeDocument/2006/relationships/image" Target="../media/image1980.png"/><Relationship Id="rId3" Type="http://schemas.openxmlformats.org/officeDocument/2006/relationships/image" Target="../media/image43.png"/><Relationship Id="rId7" Type="http://schemas.openxmlformats.org/officeDocument/2006/relationships/image" Target="../media/image19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47.png"/><Relationship Id="rId5" Type="http://schemas.openxmlformats.org/officeDocument/2006/relationships/image" Target="../media/image98.png"/><Relationship Id="rId10" Type="http://schemas.openxmlformats.org/officeDocument/2006/relationships/image" Target="../media/image104.png"/><Relationship Id="rId4" Type="http://schemas.openxmlformats.org/officeDocument/2006/relationships/image" Target="../media/image97.png"/><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image" Target="../media/image5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notesSlide" Target="../notesSlides/notesSlide26.xml"/><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xml"/><Relationship Id="rId7" Type="http://schemas.openxmlformats.org/officeDocument/2006/relationships/image" Target="../media/image58.png"/><Relationship Id="rId12" Type="http://schemas.openxmlformats.org/officeDocument/2006/relationships/image" Target="../media/image6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7.png"/><Relationship Id="rId11" Type="http://schemas.openxmlformats.org/officeDocument/2006/relationships/image" Target="../media/image68.png"/><Relationship Id="rId5" Type="http://schemas.openxmlformats.org/officeDocument/2006/relationships/image" Target="../media/image21.png"/><Relationship Id="rId10" Type="http://schemas.openxmlformats.org/officeDocument/2006/relationships/image" Target="../media/image67.png"/><Relationship Id="rId4" Type="http://schemas.openxmlformats.org/officeDocument/2006/relationships/notesSlide" Target="../notesSlides/notesSlide27.xml"/><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81.png"/><Relationship Id="rId18" Type="http://schemas.openxmlformats.org/officeDocument/2006/relationships/image" Target="../media/image84.jpg"/><Relationship Id="rId3" Type="http://schemas.openxmlformats.org/officeDocument/2006/relationships/hyperlink" Target="https://arxiv.org/abs/2511.20687" TargetMode="External"/><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jpg"/><Relationship Id="rId2" Type="http://schemas.openxmlformats.org/officeDocument/2006/relationships/notesSlide" Target="../notesSlides/notesSlide29.xml"/><Relationship Id="rId16" Type="http://schemas.openxmlformats.org/officeDocument/2006/relationships/hyperlink" Target="mailto:ikalash@sandia.gov" TargetMode="External"/><Relationship Id="rId1" Type="http://schemas.openxmlformats.org/officeDocument/2006/relationships/slideLayout" Target="../slideLayouts/slideLayout8.xml"/><Relationship Id="rId6" Type="http://schemas.openxmlformats.org/officeDocument/2006/relationships/image" Target="../media/image72.jfif"/><Relationship Id="rId11" Type="http://schemas.openxmlformats.org/officeDocument/2006/relationships/image" Target="../media/image77.jpeg"/><Relationship Id="rId5" Type="http://schemas.openxmlformats.org/officeDocument/2006/relationships/hyperlink" Target="https://arxiv.org/abs/2509.12228" TargetMode="External"/><Relationship Id="rId15" Type="http://schemas.openxmlformats.org/officeDocument/2006/relationships/image" Target="../media/image32.emf"/><Relationship Id="rId10" Type="http://schemas.openxmlformats.org/officeDocument/2006/relationships/image" Target="../media/image76.jpeg"/><Relationship Id="rId19" Type="http://schemas.openxmlformats.org/officeDocument/2006/relationships/image" Target="../media/image85.png"/><Relationship Id="rId4" Type="http://schemas.openxmlformats.org/officeDocument/2006/relationships/hyperlink" Target="https://github.com/sandialabs/Norma.jl" TargetMode="External"/><Relationship Id="rId9" Type="http://schemas.openxmlformats.org/officeDocument/2006/relationships/image" Target="../media/image75.jpg"/><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6" Type="http://schemas.openxmlformats.org/officeDocument/2006/relationships/image" Target="../media/image90.jpeg"/><Relationship Id="rId3" Type="http://schemas.openxmlformats.org/officeDocument/2006/relationships/slideLayout" Target="../slideLayouts/slideLayout6.xml"/><Relationship Id="rId21" Type="http://schemas.openxmlformats.org/officeDocument/2006/relationships/hyperlink" Target="mailto:ikalash@sandia.gov" TargetMode="External"/><Relationship Id="rId7" Type="http://schemas.openxmlformats.org/officeDocument/2006/relationships/image" Target="../media/image88.png"/><Relationship Id="rId25" Type="http://schemas.openxmlformats.org/officeDocument/2006/relationships/image" Target="../media/image89.png"/><Relationship Id="rId2" Type="http://schemas.openxmlformats.org/officeDocument/2006/relationships/video" Target="../media/media6.mp4"/><Relationship Id="rId20" Type="http://schemas.openxmlformats.org/officeDocument/2006/relationships/image" Target="../media/image2310.png"/><Relationship Id="rId29" Type="http://schemas.openxmlformats.org/officeDocument/2006/relationships/image" Target="../media/image92.png"/><Relationship Id="rId1" Type="http://schemas.microsoft.com/office/2007/relationships/media" Target="../media/media6.mp4"/><Relationship Id="rId6" Type="http://schemas.openxmlformats.org/officeDocument/2006/relationships/image" Target="../media/image87.png"/><Relationship Id="rId24" Type="http://schemas.openxmlformats.org/officeDocument/2006/relationships/image" Target="../media/image70.jpg"/><Relationship Id="rId5" Type="http://schemas.openxmlformats.org/officeDocument/2006/relationships/image" Target="../media/image86.png"/><Relationship Id="rId23" Type="http://schemas.openxmlformats.org/officeDocument/2006/relationships/image" Target="../media/image32.emf"/><Relationship Id="rId28" Type="http://schemas.openxmlformats.org/officeDocument/2006/relationships/image" Target="../media/image14.png"/><Relationship Id="rId19" Type="http://schemas.openxmlformats.org/officeDocument/2006/relationships/image" Target="../media/image2300.png"/><Relationship Id="rId4" Type="http://schemas.openxmlformats.org/officeDocument/2006/relationships/notesSlide" Target="../notesSlides/notesSlide30.xml"/><Relationship Id="rId22" Type="http://schemas.openxmlformats.org/officeDocument/2006/relationships/hyperlink" Target="http://www.sandia.gov/~ikalash" TargetMode="External"/><Relationship Id="rId27"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77.jpeg"/><Relationship Id="rId3" Type="http://schemas.openxmlformats.org/officeDocument/2006/relationships/hyperlink" Target="https://arxiv.org/abs/2210.12551" TargetMode="External"/><Relationship Id="rId7" Type="http://schemas.openxmlformats.org/officeDocument/2006/relationships/image" Target="../media/image74.jpg"/><Relationship Id="rId12" Type="http://schemas.openxmlformats.org/officeDocument/2006/relationships/image" Target="../media/image95.jpg"/><Relationship Id="rId2" Type="http://schemas.openxmlformats.org/officeDocument/2006/relationships/notesSlide" Target="../notesSlides/notesSlide31.xml"/><Relationship Id="rId16" Type="http://schemas.openxmlformats.org/officeDocument/2006/relationships/image" Target="../media/image106.png"/><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94.jpeg"/><Relationship Id="rId5" Type="http://schemas.openxmlformats.org/officeDocument/2006/relationships/image" Target="../media/image72.jfif"/><Relationship Id="rId15" Type="http://schemas.openxmlformats.org/officeDocument/2006/relationships/image" Target="../media/image105.png"/><Relationship Id="rId10" Type="http://schemas.openxmlformats.org/officeDocument/2006/relationships/image" Target="../media/image93.jpg"/><Relationship Id="rId4" Type="http://schemas.openxmlformats.org/officeDocument/2006/relationships/hyperlink" Target="https://arxiv.org/abs/2311.00224" TargetMode="External"/><Relationship Id="rId9" Type="http://schemas.openxmlformats.org/officeDocument/2006/relationships/image" Target="../media/image76.jpeg"/><Relationship Id="rId14" Type="http://schemas.openxmlformats.org/officeDocument/2006/relationships/image" Target="../media/image10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46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108.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811.png"/><Relationship Id="rId3" Type="http://schemas.openxmlformats.org/officeDocument/2006/relationships/image" Target="../media/image761.png"/><Relationship Id="rId12" Type="http://schemas.openxmlformats.org/officeDocument/2006/relationships/image" Target="../media/image801.png"/><Relationship Id="rId2" Type="http://schemas.openxmlformats.org/officeDocument/2006/relationships/notesSlide" Target="../notesSlides/notesSlide36.xml"/><Relationship Id="rId1" Type="http://schemas.openxmlformats.org/officeDocument/2006/relationships/slideLayout" Target="../slideLayouts/slideLayout2.xml"/><Relationship Id="rId11" Type="http://schemas.openxmlformats.org/officeDocument/2006/relationships/image" Target="../media/image790.png"/><Relationship Id="rId10" Type="http://schemas.openxmlformats.org/officeDocument/2006/relationships/image" Target="../media/image781.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801.png"/><Relationship Id="rId3" Type="http://schemas.openxmlformats.org/officeDocument/2006/relationships/image" Target="../media/image810.png"/><Relationship Id="rId12" Type="http://schemas.openxmlformats.org/officeDocument/2006/relationships/image" Target="../media/image790.png"/><Relationship Id="rId2" Type="http://schemas.openxmlformats.org/officeDocument/2006/relationships/notesSlide" Target="../notesSlides/notesSlide37.xml"/><Relationship Id="rId1" Type="http://schemas.openxmlformats.org/officeDocument/2006/relationships/slideLayout" Target="../slideLayouts/slideLayout2.xml"/><Relationship Id="rId11" Type="http://schemas.openxmlformats.org/officeDocument/2006/relationships/image" Target="../media/image820.png"/><Relationship Id="rId10" Type="http://schemas.openxmlformats.org/officeDocument/2006/relationships/image" Target="../media/image781.png"/><Relationship Id="rId9" Type="http://schemas.openxmlformats.org/officeDocument/2006/relationships/image" Target="../media/image109.png"/></Relationships>
</file>

<file path=ppt/slides/_rels/slide39.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790.png"/><Relationship Id="rId3" Type="http://schemas.openxmlformats.org/officeDocument/2006/relationships/image" Target="../media/image830.png"/><Relationship Id="rId12" Type="http://schemas.openxmlformats.org/officeDocument/2006/relationships/image" Target="../media/image850.png"/><Relationship Id="rId2" Type="http://schemas.openxmlformats.org/officeDocument/2006/relationships/notesSlide" Target="../notesSlides/notesSlide38.xml"/><Relationship Id="rId1" Type="http://schemas.openxmlformats.org/officeDocument/2006/relationships/slideLayout" Target="../slideLayouts/slideLayout2.xml"/><Relationship Id="rId11" Type="http://schemas.openxmlformats.org/officeDocument/2006/relationships/image" Target="../media/image840.png"/><Relationship Id="rId15" Type="http://schemas.openxmlformats.org/officeDocument/2006/relationships/image" Target="../media/image811.png"/><Relationship Id="rId10" Type="http://schemas.openxmlformats.org/officeDocument/2006/relationships/image" Target="../media/image781.png"/><Relationship Id="rId9" Type="http://schemas.openxmlformats.org/officeDocument/2006/relationships/image" Target="../media/image109.png"/><Relationship Id="rId14" Type="http://schemas.openxmlformats.org/officeDocument/2006/relationships/image" Target="../media/image80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0.tiff"/></Relationships>
</file>

<file path=ppt/slides/_rels/slide40.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811.png"/><Relationship Id="rId3" Type="http://schemas.openxmlformats.org/officeDocument/2006/relationships/image" Target="../media/image860.png"/><Relationship Id="rId12" Type="http://schemas.openxmlformats.org/officeDocument/2006/relationships/image" Target="../media/image801.png"/><Relationship Id="rId2" Type="http://schemas.openxmlformats.org/officeDocument/2006/relationships/notesSlide" Target="../notesSlides/notesSlide39.xml"/><Relationship Id="rId1" Type="http://schemas.openxmlformats.org/officeDocument/2006/relationships/slideLayout" Target="../slideLayouts/slideLayout2.xml"/><Relationship Id="rId11" Type="http://schemas.openxmlformats.org/officeDocument/2006/relationships/image" Target="../media/image790.png"/><Relationship Id="rId10" Type="http://schemas.openxmlformats.org/officeDocument/2006/relationships/image" Target="../media/image781.png"/><Relationship Id="rId9"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790.png"/><Relationship Id="rId3" Type="http://schemas.openxmlformats.org/officeDocument/2006/relationships/image" Target="../media/image371.png"/><Relationship Id="rId12" Type="http://schemas.openxmlformats.org/officeDocument/2006/relationships/image" Target="../media/image820.png"/><Relationship Id="rId2" Type="http://schemas.openxmlformats.org/officeDocument/2006/relationships/notesSlide" Target="../notesSlides/notesSlide40.xml"/><Relationship Id="rId1" Type="http://schemas.openxmlformats.org/officeDocument/2006/relationships/slideLayout" Target="../slideLayouts/slideLayout2.xml"/><Relationship Id="rId11" Type="http://schemas.openxmlformats.org/officeDocument/2006/relationships/image" Target="../media/image881.png"/><Relationship Id="rId15" Type="http://schemas.openxmlformats.org/officeDocument/2006/relationships/image" Target="../media/image811.png"/><Relationship Id="rId10" Type="http://schemas.openxmlformats.org/officeDocument/2006/relationships/image" Target="../media/image781.png"/><Relationship Id="rId9" Type="http://schemas.openxmlformats.org/officeDocument/2006/relationships/image" Target="../media/image109.png"/><Relationship Id="rId14" Type="http://schemas.openxmlformats.org/officeDocument/2006/relationships/image" Target="../media/image801.png"/></Relationships>
</file>

<file path=ppt/slides/_rels/slide42.xml.rels><?xml version="1.0" encoding="UTF-8" standalone="yes"?>
<Relationships xmlns="http://schemas.openxmlformats.org/package/2006/relationships"><Relationship Id="rId8" Type="http://schemas.openxmlformats.org/officeDocument/2006/relationships/image" Target="../media/image1011.png"/><Relationship Id="rId13" Type="http://schemas.openxmlformats.org/officeDocument/2006/relationships/image" Target="../media/image790.png"/><Relationship Id="rId3" Type="http://schemas.openxmlformats.org/officeDocument/2006/relationships/image" Target="../media/image890.png"/><Relationship Id="rId12" Type="http://schemas.openxmlformats.org/officeDocument/2006/relationships/image" Target="../media/image911.png"/><Relationship Id="rId2" Type="http://schemas.openxmlformats.org/officeDocument/2006/relationships/notesSlide" Target="../notesSlides/notesSlide41.xml"/><Relationship Id="rId1" Type="http://schemas.openxmlformats.org/officeDocument/2006/relationships/slideLayout" Target="../slideLayouts/slideLayout2.xml"/><Relationship Id="rId11" Type="http://schemas.openxmlformats.org/officeDocument/2006/relationships/image" Target="../media/image820.png"/><Relationship Id="rId15" Type="http://schemas.openxmlformats.org/officeDocument/2006/relationships/image" Target="../media/image811.png"/><Relationship Id="rId10" Type="http://schemas.openxmlformats.org/officeDocument/2006/relationships/image" Target="../media/image900.png"/><Relationship Id="rId9" Type="http://schemas.openxmlformats.org/officeDocument/2006/relationships/image" Target="../media/image109.png"/><Relationship Id="rId14" Type="http://schemas.openxmlformats.org/officeDocument/2006/relationships/image" Target="../media/image801.png"/></Relationships>
</file>

<file path=ppt/slides/_rels/slide4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emf"/><Relationship Id="rId18" Type="http://schemas.openxmlformats.org/officeDocument/2006/relationships/image" Target="../media/image123.png"/><Relationship Id="rId26" Type="http://schemas.openxmlformats.org/officeDocument/2006/relationships/image" Target="../media/image130.png"/><Relationship Id="rId3" Type="http://schemas.openxmlformats.org/officeDocument/2006/relationships/image" Target="../media/image570.png"/><Relationship Id="rId21" Type="http://schemas.openxmlformats.org/officeDocument/2006/relationships/image" Target="../media/image126.emf"/><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2.emf"/><Relationship Id="rId25" Type="http://schemas.openxmlformats.org/officeDocument/2006/relationships/image" Target="../media/image129.png"/><Relationship Id="rId2" Type="http://schemas.openxmlformats.org/officeDocument/2006/relationships/notesSlide" Target="../notesSlides/notesSlide42.xml"/><Relationship Id="rId16" Type="http://schemas.openxmlformats.org/officeDocument/2006/relationships/image" Target="../media/image800.png"/><Relationship Id="rId20"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880.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8.png"/><Relationship Id="rId10" Type="http://schemas.openxmlformats.org/officeDocument/2006/relationships/image" Target="../media/image116.png"/><Relationship Id="rId19" Type="http://schemas.openxmlformats.org/officeDocument/2006/relationships/image" Target="../media/image124.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7.png"/><Relationship Id="rId27" Type="http://schemas.openxmlformats.org/officeDocument/2006/relationships/image" Target="../media/image91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31.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32.gif"/><Relationship Id="rId7"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51.png"/><Relationship Id="rId5" Type="http://schemas.openxmlformats.org/officeDocument/2006/relationships/image" Target="../media/image134.gif"/><Relationship Id="rId4" Type="http://schemas.openxmlformats.org/officeDocument/2006/relationships/image" Target="../media/image133.gif"/></Relationships>
</file>

<file path=ppt/slides/_rels/slide4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36.png"/><Relationship Id="rId7" Type="http://schemas.openxmlformats.org/officeDocument/2006/relationships/image" Target="../media/image114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30.png"/><Relationship Id="rId5" Type="http://schemas.openxmlformats.org/officeDocument/2006/relationships/image" Target="../media/image138.png"/><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77.jpeg"/><Relationship Id="rId3" Type="http://schemas.openxmlformats.org/officeDocument/2006/relationships/hyperlink" Target="https://arxiv.org/abs/2210.12551" TargetMode="External"/><Relationship Id="rId7" Type="http://schemas.openxmlformats.org/officeDocument/2006/relationships/image" Target="../media/image74.jpg"/><Relationship Id="rId12" Type="http://schemas.openxmlformats.org/officeDocument/2006/relationships/image" Target="../media/image95.jpg"/><Relationship Id="rId2" Type="http://schemas.openxmlformats.org/officeDocument/2006/relationships/notesSlide" Target="../notesSlides/notesSlide46.xml"/><Relationship Id="rId16" Type="http://schemas.openxmlformats.org/officeDocument/2006/relationships/image" Target="../media/image106.png"/><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94.jpeg"/><Relationship Id="rId5" Type="http://schemas.openxmlformats.org/officeDocument/2006/relationships/image" Target="../media/image72.jfif"/><Relationship Id="rId15" Type="http://schemas.openxmlformats.org/officeDocument/2006/relationships/image" Target="../media/image105.png"/><Relationship Id="rId10" Type="http://schemas.openxmlformats.org/officeDocument/2006/relationships/image" Target="../media/image93.jpg"/><Relationship Id="rId4" Type="http://schemas.openxmlformats.org/officeDocument/2006/relationships/hyperlink" Target="https://arxiv.org/abs/2311.00224" TargetMode="External"/><Relationship Id="rId9" Type="http://schemas.openxmlformats.org/officeDocument/2006/relationships/image" Target="../media/image76.jpeg"/><Relationship Id="rId1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70.jpg"/><Relationship Id="rId4" Type="http://schemas.openxmlformats.org/officeDocument/2006/relationships/image" Target="../media/image139.jpg"/></Relationships>
</file>

<file path=ppt/slides/_rels/slide4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jpg"/><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8" Type="http://schemas.openxmlformats.org/officeDocument/2006/relationships/image" Target="../media/image145.emf"/><Relationship Id="rId3" Type="http://schemas.openxmlformats.org/officeDocument/2006/relationships/image" Target="../media/image1810.png"/><Relationship Id="rId7" Type="http://schemas.openxmlformats.org/officeDocument/2006/relationships/image" Target="../media/image144.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72.png"/><Relationship Id="rId5" Type="http://schemas.openxmlformats.org/officeDocument/2006/relationships/image" Target="../media/image143.jpg"/><Relationship Id="rId10" Type="http://schemas.openxmlformats.org/officeDocument/2006/relationships/image" Target="../media/image147.jpg"/><Relationship Id="rId4" Type="http://schemas.openxmlformats.org/officeDocument/2006/relationships/image" Target="../media/image142.jpeg"/><Relationship Id="rId9" Type="http://schemas.openxmlformats.org/officeDocument/2006/relationships/image" Target="../media/image146.jpg"/></Relationships>
</file>

<file path=ppt/slides/_rels/slide51.xml.rels><?xml version="1.0" encoding="UTF-8" standalone="yes"?>
<Relationships xmlns="http://schemas.openxmlformats.org/package/2006/relationships"><Relationship Id="rId8" Type="http://schemas.openxmlformats.org/officeDocument/2006/relationships/image" Target="../media/image153.emf"/><Relationship Id="rId3" Type="http://schemas.openxmlformats.org/officeDocument/2006/relationships/image" Target="../media/image148.emf"/><Relationship Id="rId7" Type="http://schemas.openxmlformats.org/officeDocument/2006/relationships/image" Target="../media/image152.emf"/><Relationship Id="rId12" Type="http://schemas.openxmlformats.org/officeDocument/2006/relationships/image" Target="../media/image15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1.emf"/><Relationship Id="rId11" Type="http://schemas.openxmlformats.org/officeDocument/2006/relationships/image" Target="../media/image156.png"/><Relationship Id="rId5" Type="http://schemas.openxmlformats.org/officeDocument/2006/relationships/image" Target="../media/image150.emf"/><Relationship Id="rId10" Type="http://schemas.openxmlformats.org/officeDocument/2006/relationships/image" Target="../media/image155.emf"/><Relationship Id="rId4" Type="http://schemas.openxmlformats.org/officeDocument/2006/relationships/image" Target="../media/image149.emf"/><Relationship Id="rId9" Type="http://schemas.openxmlformats.org/officeDocument/2006/relationships/image" Target="../media/image154.emf"/></Relationships>
</file>

<file path=ppt/slides/_rels/slide52.xml.rels><?xml version="1.0" encoding="UTF-8" standalone="yes"?>
<Relationships xmlns="http://schemas.openxmlformats.org/package/2006/relationships"><Relationship Id="rId3" Type="http://schemas.openxmlformats.org/officeDocument/2006/relationships/image" Target="../media/image7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780.png"/><Relationship Id="rId4" Type="http://schemas.openxmlformats.org/officeDocument/2006/relationships/image" Target="../media/image770.png"/></Relationships>
</file>

<file path=ppt/slides/_rels/slide53.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image" Target="../media/image24.jpg"/><Relationship Id="rId7" Type="http://schemas.openxmlformats.org/officeDocument/2006/relationships/image" Target="../media/image40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1.png"/><Relationship Id="rId4" Type="http://schemas.openxmlformats.org/officeDocument/2006/relationships/image" Target="../media/image370.png"/></Relationships>
</file>

<file path=ppt/slides/_rels/slide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0.png"/></Relationships>
</file>

<file path=ppt/slides/_rels/slide5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2.png"/><Relationship Id="rId7" Type="http://schemas.openxmlformats.org/officeDocument/2006/relationships/image" Target="../media/image163.emf"/><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2710.png"/><Relationship Id="rId10" Type="http://schemas.microsoft.com/office/2007/relationships/hdphoto" Target="../media/hdphoto2.wdp"/><Relationship Id="rId9" Type="http://schemas.openxmlformats.org/officeDocument/2006/relationships/image" Target="../media/image16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170.png"/><Relationship Id="rId13" Type="http://schemas.openxmlformats.org/officeDocument/2006/relationships/image" Target="../media/image1240.png"/><Relationship Id="rId3" Type="http://schemas.openxmlformats.org/officeDocument/2006/relationships/slideLayout" Target="../slideLayouts/slideLayout2.xml"/><Relationship Id="rId7" Type="http://schemas.openxmlformats.org/officeDocument/2006/relationships/image" Target="../media/image1270.png"/><Relationship Id="rId12" Type="http://schemas.openxmlformats.org/officeDocument/2006/relationships/image" Target="../media/image123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65.png"/><Relationship Id="rId11" Type="http://schemas.openxmlformats.org/officeDocument/2006/relationships/image" Target="../media/image1220.png"/><Relationship Id="rId5" Type="http://schemas.openxmlformats.org/officeDocument/2006/relationships/image" Target="../media/image86.png"/><Relationship Id="rId10" Type="http://schemas.openxmlformats.org/officeDocument/2006/relationships/image" Target="../media/image1340.png"/><Relationship Id="rId4"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2.pn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360.png"/><Relationship Id="rId5" Type="http://schemas.openxmlformats.org/officeDocument/2006/relationships/image" Target="../media/image24.jpg"/><Relationship Id="rId10" Type="http://schemas.openxmlformats.org/officeDocument/2006/relationships/image" Target="../media/image63.png"/><Relationship Id="rId4" Type="http://schemas.openxmlformats.org/officeDocument/2006/relationships/image" Target="../media/image23.jpg"/><Relationship Id="rId9" Type="http://schemas.openxmlformats.org/officeDocument/2006/relationships/image" Target="../media/image320.png"/></Relationships>
</file>

<file path=ppt/slides/_rels/slide6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69.png"/><Relationship Id="rId18" Type="http://schemas.openxmlformats.org/officeDocument/2006/relationships/image" Target="../media/image1431.png"/><Relationship Id="rId3" Type="http://schemas.openxmlformats.org/officeDocument/2006/relationships/image" Target="../media/image1360.png"/><Relationship Id="rId7" Type="http://schemas.openxmlformats.org/officeDocument/2006/relationships/image" Target="../media/image1400.png"/><Relationship Id="rId12" Type="http://schemas.openxmlformats.org/officeDocument/2006/relationships/image" Target="../media/image94.jpeg"/><Relationship Id="rId17" Type="http://schemas.openxmlformats.org/officeDocument/2006/relationships/image" Target="../media/image1520.png"/><Relationship Id="rId2" Type="http://schemas.openxmlformats.org/officeDocument/2006/relationships/notesSlide" Target="../notesSlides/notesSlide56.xml"/><Relationship Id="rId16" Type="http://schemas.openxmlformats.org/officeDocument/2006/relationships/image" Target="../media/image1510.png"/><Relationship Id="rId20" Type="http://schemas.microsoft.com/office/2007/relationships/hdphoto" Target="../media/hdphoto2.wdp"/><Relationship Id="rId1" Type="http://schemas.openxmlformats.org/officeDocument/2006/relationships/slideLayout" Target="../slideLayouts/slideLayout8.xml"/><Relationship Id="rId6" Type="http://schemas.openxmlformats.org/officeDocument/2006/relationships/image" Target="../media/image1390.png"/><Relationship Id="rId11" Type="http://schemas.openxmlformats.org/officeDocument/2006/relationships/image" Target="../media/image1461.png"/><Relationship Id="rId5" Type="http://schemas.openxmlformats.org/officeDocument/2006/relationships/image" Target="../media/image1381.png"/><Relationship Id="rId10" Type="http://schemas.openxmlformats.org/officeDocument/2006/relationships/image" Target="../media/image1450.png"/><Relationship Id="rId19" Type="http://schemas.openxmlformats.org/officeDocument/2006/relationships/image" Target="../media/image160.png"/><Relationship Id="rId4" Type="http://schemas.openxmlformats.org/officeDocument/2006/relationships/image" Target="../media/image1380.png"/><Relationship Id="rId9" Type="http://schemas.openxmlformats.org/officeDocument/2006/relationships/image" Target="../media/image170.png"/></Relationships>
</file>

<file path=ppt/slides/_rels/slide62.xml.rels><?xml version="1.0" encoding="UTF-8" standalone="yes"?>
<Relationships xmlns="http://schemas.openxmlformats.org/package/2006/relationships"><Relationship Id="rId8" Type="http://schemas.openxmlformats.org/officeDocument/2006/relationships/image" Target="../media/image2100.png"/><Relationship Id="rId3" Type="http://schemas.openxmlformats.org/officeDocument/2006/relationships/image" Target="../media/image171.gif"/><Relationship Id="rId7" Type="http://schemas.openxmlformats.org/officeDocument/2006/relationships/image" Target="../media/image21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16.png"/><Relationship Id="rId11" Type="http://schemas.openxmlformats.org/officeDocument/2006/relationships/image" Target="../media/image75.jpg"/><Relationship Id="rId5" Type="http://schemas.openxmlformats.org/officeDocument/2006/relationships/image" Target="../media/image2070.png"/><Relationship Id="rId10" Type="http://schemas.openxmlformats.org/officeDocument/2006/relationships/image" Target="../media/image74.jpg"/><Relationship Id="rId4" Type="http://schemas.openxmlformats.org/officeDocument/2006/relationships/image" Target="../media/image2060.png"/><Relationship Id="rId9" Type="http://schemas.openxmlformats.org/officeDocument/2006/relationships/image" Target="../media/image211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40.png"/><Relationship Id="rId3" Type="http://schemas.openxmlformats.org/officeDocument/2006/relationships/image" Target="../media/image1801.png"/><Relationship Id="rId7" Type="http://schemas.openxmlformats.org/officeDocument/2006/relationships/image" Target="../media/image10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20.png"/><Relationship Id="rId5" Type="http://schemas.openxmlformats.org/officeDocument/2006/relationships/image" Target="../media/image1010.png"/><Relationship Id="rId10" Type="http://schemas.openxmlformats.org/officeDocument/2006/relationships/image" Target="../media/image26.png"/><Relationship Id="rId4" Type="http://schemas.openxmlformats.org/officeDocument/2006/relationships/image" Target="../media/image970.png"/><Relationship Id="rId9" Type="http://schemas.openxmlformats.org/officeDocument/2006/relationships/image" Target="../media/image1050.png"/></Relationships>
</file>

<file path=ppt/slides/_rels/slide8.xml.rels><?xml version="1.0" encoding="UTF-8" standalone="yes"?>
<Relationships xmlns="http://schemas.openxmlformats.org/package/2006/relationships"><Relationship Id="rId3" Type="http://schemas.openxmlformats.org/officeDocument/2006/relationships/image" Target="../media/image18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80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40.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9F3A1C2-0853-46D0-B90D-A3BD784F5F60}"/>
              </a:ext>
            </a:extLst>
          </p:cNvPr>
          <p:cNvSpPr/>
          <p:nvPr/>
        </p:nvSpPr>
        <p:spPr>
          <a:xfrm>
            <a:off x="-492369" y="2924006"/>
            <a:ext cx="8044012" cy="1840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0550" y="1200509"/>
            <a:ext cx="7410741" cy="1690255"/>
          </a:xfrm>
        </p:spPr>
        <p:txBody>
          <a:bodyPr>
            <a:noAutofit/>
          </a:bodyPr>
          <a:lstStyle/>
          <a:p>
            <a:pPr algn="ctr"/>
            <a:r>
              <a:rPr lang="en-US" sz="2800" dirty="0"/>
              <a:t>(Towards) Adaptive Hybrid Domain Decomposition-Based Modeling via Operator Inference and the Schwarz Alternating Method</a:t>
            </a:r>
            <a:endParaRPr lang="en-US" sz="2800" dirty="0">
              <a:latin typeface="Gill Sans MT" panose="020B0502020104020203" pitchFamily="34" charset="0"/>
            </a:endParaRPr>
          </a:p>
        </p:txBody>
      </p:sp>
      <p:pic>
        <p:nvPicPr>
          <p:cNvPr id="10" name="Picture 9">
            <a:extLst>
              <a:ext uri="{FF2B5EF4-FFF2-40B4-BE49-F238E27FC236}">
                <a16:creationId xmlns:a16="http://schemas.microsoft.com/office/drawing/2014/main" id="{60850F1A-A991-8944-9855-49FE78446442}"/>
              </a:ext>
            </a:extLst>
          </p:cNvPr>
          <p:cNvPicPr>
            <a:picLocks noChangeAspect="1"/>
          </p:cNvPicPr>
          <p:nvPr/>
        </p:nvPicPr>
        <p:blipFill>
          <a:blip r:embed="rId3"/>
          <a:stretch>
            <a:fillRect/>
          </a:stretch>
        </p:blipFill>
        <p:spPr>
          <a:xfrm>
            <a:off x="7549961" y="1228439"/>
            <a:ext cx="2652129" cy="1690256"/>
          </a:xfrm>
          <a:prstGeom prst="rect">
            <a:avLst/>
          </a:prstGeom>
        </p:spPr>
      </p:pic>
      <p:sp>
        <p:nvSpPr>
          <p:cNvPr id="7" name="TextBox 6">
            <a:extLst>
              <a:ext uri="{FF2B5EF4-FFF2-40B4-BE49-F238E27FC236}">
                <a16:creationId xmlns:a16="http://schemas.microsoft.com/office/drawing/2014/main" id="{D45B2C75-A600-4E12-B07D-0D7ADD0A9A95}"/>
              </a:ext>
            </a:extLst>
          </p:cNvPr>
          <p:cNvSpPr txBox="1"/>
          <p:nvPr/>
        </p:nvSpPr>
        <p:spPr>
          <a:xfrm>
            <a:off x="-62237" y="4764046"/>
            <a:ext cx="7548325" cy="1549142"/>
          </a:xfrm>
          <a:prstGeom prst="rect">
            <a:avLst/>
          </a:prstGeom>
          <a:solidFill>
            <a:schemeClr val="bg1"/>
          </a:solidFill>
        </p:spPr>
        <p:txBody>
          <a:bodyPr wrap="square" rtlCol="0">
            <a:spAutoFit/>
          </a:bodyPr>
          <a:lstStyle/>
          <a:p>
            <a:pPr algn="ctr"/>
            <a:r>
              <a:rPr lang="en-US" sz="2200" b="1" dirty="0"/>
              <a:t>I. Tezaur</a:t>
            </a:r>
            <a:r>
              <a:rPr lang="en-US" sz="2200" baseline="30000" dirty="0"/>
              <a:t>1</a:t>
            </a:r>
            <a:r>
              <a:rPr lang="en-US" sz="2200" b="1" dirty="0"/>
              <a:t>, </a:t>
            </a:r>
            <a:r>
              <a:rPr lang="en-US" sz="2200" b="0" i="0" dirty="0">
                <a:solidFill>
                  <a:srgbClr val="212529"/>
                </a:solidFill>
                <a:effectLst/>
              </a:rPr>
              <a:t>E. Parish</a:t>
            </a:r>
            <a:r>
              <a:rPr lang="en-US" sz="2200" b="0" i="0" baseline="30000" dirty="0">
                <a:solidFill>
                  <a:srgbClr val="212529"/>
                </a:solidFill>
                <a:effectLst/>
              </a:rPr>
              <a:t>1</a:t>
            </a:r>
            <a:r>
              <a:rPr lang="en-US" sz="2200" b="0" i="0" dirty="0">
                <a:solidFill>
                  <a:srgbClr val="212529"/>
                </a:solidFill>
                <a:effectLst/>
              </a:rPr>
              <a:t>, A. Gruber</a:t>
            </a:r>
            <a:r>
              <a:rPr lang="en-US" sz="2200" b="0" i="0" baseline="30000" dirty="0">
                <a:solidFill>
                  <a:srgbClr val="212529"/>
                </a:solidFill>
                <a:effectLst/>
              </a:rPr>
              <a:t>1</a:t>
            </a:r>
            <a:r>
              <a:rPr lang="en-US" sz="2200" b="0" i="0" dirty="0">
                <a:solidFill>
                  <a:srgbClr val="212529"/>
                </a:solidFill>
                <a:effectLst/>
              </a:rPr>
              <a:t>, I. Moore</a:t>
            </a:r>
            <a:r>
              <a:rPr lang="en-US" sz="2200" b="0" i="0" baseline="30000" dirty="0">
                <a:solidFill>
                  <a:srgbClr val="212529"/>
                </a:solidFill>
                <a:effectLst/>
              </a:rPr>
              <a:t>1,2</a:t>
            </a:r>
            <a:r>
              <a:rPr lang="en-US" sz="2200" b="0" i="0" dirty="0">
                <a:solidFill>
                  <a:srgbClr val="212529"/>
                </a:solidFill>
                <a:effectLst/>
              </a:rPr>
              <a:t>, </a:t>
            </a:r>
          </a:p>
          <a:p>
            <a:pPr algn="ctr"/>
            <a:r>
              <a:rPr lang="en-US" sz="2200" b="0" i="0" dirty="0">
                <a:solidFill>
                  <a:srgbClr val="212529"/>
                </a:solidFill>
                <a:effectLst/>
              </a:rPr>
              <a:t>C. Wentland</a:t>
            </a:r>
            <a:r>
              <a:rPr lang="en-US" sz="2200" b="0" i="0" baseline="30000" dirty="0">
                <a:solidFill>
                  <a:srgbClr val="212529"/>
                </a:solidFill>
                <a:effectLst/>
              </a:rPr>
              <a:t>1</a:t>
            </a:r>
            <a:r>
              <a:rPr lang="en-US" sz="2200" b="0" i="0" dirty="0">
                <a:solidFill>
                  <a:srgbClr val="212529"/>
                </a:solidFill>
                <a:effectLst/>
              </a:rPr>
              <a:t>, C. Rodriguez</a:t>
            </a:r>
            <a:r>
              <a:rPr lang="en-US" sz="2200" b="0" i="0" baseline="30000" dirty="0">
                <a:solidFill>
                  <a:srgbClr val="212529"/>
                </a:solidFill>
                <a:effectLst/>
              </a:rPr>
              <a:t>3</a:t>
            </a:r>
            <a:r>
              <a:rPr lang="en-US" sz="2200" dirty="0">
                <a:solidFill>
                  <a:srgbClr val="212529"/>
                </a:solidFill>
              </a:rPr>
              <a:t>, A. Diaz</a:t>
            </a:r>
            <a:r>
              <a:rPr lang="en-US" sz="2200" baseline="30000" dirty="0">
                <a:solidFill>
                  <a:srgbClr val="212529"/>
                </a:solidFill>
              </a:rPr>
              <a:t>1</a:t>
            </a:r>
            <a:r>
              <a:rPr lang="en-US" sz="2200" dirty="0">
                <a:solidFill>
                  <a:srgbClr val="212529"/>
                </a:solidFill>
              </a:rPr>
              <a:t>, T. Mondal</a:t>
            </a:r>
            <a:r>
              <a:rPr lang="en-US" sz="2200" baseline="30000" dirty="0">
                <a:solidFill>
                  <a:srgbClr val="212529"/>
                </a:solidFill>
              </a:rPr>
              <a:t>4</a:t>
            </a:r>
            <a:r>
              <a:rPr lang="en-US" sz="2200" dirty="0">
                <a:solidFill>
                  <a:srgbClr val="212529"/>
                </a:solidFill>
              </a:rPr>
              <a:t>, A. Mota</a:t>
            </a:r>
            <a:r>
              <a:rPr lang="en-US" sz="2200" b="0" i="0" baseline="30000" dirty="0">
                <a:solidFill>
                  <a:srgbClr val="212529"/>
                </a:solidFill>
                <a:effectLst/>
              </a:rPr>
              <a:t>1</a:t>
            </a:r>
            <a:endParaRPr lang="en-US" sz="2200" b="1" baseline="30000" dirty="0"/>
          </a:p>
          <a:p>
            <a:pPr algn="ctr"/>
            <a:endParaRPr lang="en-US" sz="400" b="1" dirty="0"/>
          </a:p>
          <a:p>
            <a:pPr algn="ctr"/>
            <a:endParaRPr lang="en-US" sz="400" b="1" dirty="0"/>
          </a:p>
          <a:p>
            <a:pPr algn="ctr"/>
            <a:r>
              <a:rPr lang="en-US" sz="1800" baseline="30000" dirty="0"/>
              <a:t>1</a:t>
            </a:r>
            <a:r>
              <a:rPr lang="en-US" sz="1800" dirty="0"/>
              <a:t>Sandia National Laboratories, USA.  </a:t>
            </a:r>
            <a:r>
              <a:rPr lang="en-US" sz="1800" baseline="30000" dirty="0"/>
              <a:t>2</a:t>
            </a:r>
            <a:r>
              <a:rPr lang="en-US" sz="1800" dirty="0"/>
              <a:t>Rice University, USA.               </a:t>
            </a:r>
            <a:r>
              <a:rPr lang="en-US" sz="1800" baseline="30000" dirty="0"/>
              <a:t>3</a:t>
            </a:r>
            <a:r>
              <a:rPr lang="en-US" sz="1800" dirty="0"/>
              <a:t>Columbia University, USA, </a:t>
            </a:r>
            <a:r>
              <a:rPr lang="en-US" sz="1800" baseline="30000" dirty="0"/>
              <a:t>4</a:t>
            </a:r>
            <a:r>
              <a:rPr lang="en-US" sz="1800" dirty="0"/>
              <a:t>Worcester Polytech Institute, USA</a:t>
            </a:r>
            <a:endParaRPr lang="en-US" baseline="30000" dirty="0"/>
          </a:p>
          <a:p>
            <a:endParaRPr lang="en-US" sz="1000" baseline="30000" dirty="0"/>
          </a:p>
        </p:txBody>
      </p:sp>
      <p:sp>
        <p:nvSpPr>
          <p:cNvPr id="11" name="TextBox 10">
            <a:extLst>
              <a:ext uri="{FF2B5EF4-FFF2-40B4-BE49-F238E27FC236}">
                <a16:creationId xmlns:a16="http://schemas.microsoft.com/office/drawing/2014/main" id="{58D30EF3-62B5-47EF-B524-5154524896B8}"/>
              </a:ext>
            </a:extLst>
          </p:cNvPr>
          <p:cNvSpPr txBox="1"/>
          <p:nvPr/>
        </p:nvSpPr>
        <p:spPr>
          <a:xfrm>
            <a:off x="1" y="6313188"/>
            <a:ext cx="7486088" cy="646331"/>
          </a:xfrm>
          <a:prstGeom prst="rect">
            <a:avLst/>
          </a:prstGeom>
          <a:noFill/>
        </p:spPr>
        <p:txBody>
          <a:bodyPr wrap="square" rtlCol="0">
            <a:spAutoFit/>
          </a:bodyPr>
          <a:lstStyle/>
          <a:p>
            <a:r>
              <a:rPr lang="en-US" dirty="0"/>
              <a:t> WCCM-ECCOMAS 2026  	   July 19-24, 2026           Munich, Germany</a:t>
            </a:r>
          </a:p>
          <a:p>
            <a:endParaRPr lang="en-US" dirty="0"/>
          </a:p>
        </p:txBody>
      </p:sp>
      <p:sp>
        <p:nvSpPr>
          <p:cNvPr id="18" name="Rectangle 17">
            <a:extLst>
              <a:ext uri="{FF2B5EF4-FFF2-40B4-BE49-F238E27FC236}">
                <a16:creationId xmlns:a16="http://schemas.microsoft.com/office/drawing/2014/main" id="{803CBBF2-82BF-4F72-937C-ED84D4DFD145}"/>
              </a:ext>
            </a:extLst>
          </p:cNvPr>
          <p:cNvSpPr/>
          <p:nvPr/>
        </p:nvSpPr>
        <p:spPr>
          <a:xfrm>
            <a:off x="6475318" y="2928220"/>
            <a:ext cx="1076325" cy="1702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1">
            <a:extLst>
              <a:ext uri="{FF2B5EF4-FFF2-40B4-BE49-F238E27FC236}">
                <a16:creationId xmlns:a16="http://schemas.microsoft.com/office/drawing/2014/main" id="{564AA43F-312F-44D4-83B0-2AFFA3F19430}"/>
              </a:ext>
            </a:extLst>
          </p:cNvPr>
          <p:cNvSpPr txBox="1"/>
          <p:nvPr/>
        </p:nvSpPr>
        <p:spPr>
          <a:xfrm>
            <a:off x="7804898" y="6260143"/>
            <a:ext cx="2496621"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i="0" dirty="0">
                <a:solidFill>
                  <a:srgbClr val="010B13"/>
                </a:solidFill>
                <a:effectLst/>
              </a:rPr>
              <a:t>SAND2026-</a:t>
            </a:r>
            <a:r>
              <a:rPr lang="en-US" sz="2000" dirty="0"/>
              <a:t>23089PE</a:t>
            </a:r>
          </a:p>
        </p:txBody>
      </p:sp>
      <p:pic>
        <p:nvPicPr>
          <p:cNvPr id="16" name="Picture 15" descr="notched-cylinder-hex-coarse-tet-fine-deformed.png">
            <a:extLst>
              <a:ext uri="{FF2B5EF4-FFF2-40B4-BE49-F238E27FC236}">
                <a16:creationId xmlns:a16="http://schemas.microsoft.com/office/drawing/2014/main" id="{5FB10FF8-8701-4A20-9A55-56E5EFDBD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7827" y="2916336"/>
            <a:ext cx="2445022" cy="1671172"/>
          </a:xfrm>
          <a:prstGeom prst="rect">
            <a:avLst/>
          </a:prstGeom>
        </p:spPr>
      </p:pic>
      <p:cxnSp>
        <p:nvCxnSpPr>
          <p:cNvPr id="22" name="Straight Connector 21">
            <a:extLst>
              <a:ext uri="{FF2B5EF4-FFF2-40B4-BE49-F238E27FC236}">
                <a16:creationId xmlns:a16="http://schemas.microsoft.com/office/drawing/2014/main" id="{521931A7-6911-4F83-97C4-FCDEE3053241}"/>
              </a:ext>
            </a:extLst>
          </p:cNvPr>
          <p:cNvCxnSpPr/>
          <p:nvPr/>
        </p:nvCxnSpPr>
        <p:spPr>
          <a:xfrm>
            <a:off x="-812195" y="4591400"/>
            <a:ext cx="838313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00917D8-7386-4668-DEAE-01C7961F01C6}"/>
              </a:ext>
            </a:extLst>
          </p:cNvPr>
          <p:cNvPicPr>
            <a:picLocks noChangeAspect="1"/>
          </p:cNvPicPr>
          <p:nvPr/>
        </p:nvPicPr>
        <p:blipFill>
          <a:blip r:embed="rId5"/>
          <a:stretch>
            <a:fillRect/>
          </a:stretch>
        </p:blipFill>
        <p:spPr>
          <a:xfrm>
            <a:off x="149169" y="3064127"/>
            <a:ext cx="2027127" cy="1312157"/>
          </a:xfrm>
          <a:prstGeom prst="rect">
            <a:avLst/>
          </a:prstGeom>
        </p:spPr>
      </p:pic>
      <p:graphicFrame>
        <p:nvGraphicFramePr>
          <p:cNvPr id="3" name="Object 2">
            <a:extLst>
              <a:ext uri="{FF2B5EF4-FFF2-40B4-BE49-F238E27FC236}">
                <a16:creationId xmlns:a16="http://schemas.microsoft.com/office/drawing/2014/main" id="{9806E804-6EC6-A7F9-F999-A141965FB8C9}"/>
              </a:ext>
            </a:extLst>
          </p:cNvPr>
          <p:cNvGraphicFramePr>
            <a:graphicFrameLocks noChangeAspect="1"/>
          </p:cNvGraphicFramePr>
          <p:nvPr>
            <p:extLst>
              <p:ext uri="{D42A27DB-BD31-4B8C-83A1-F6EECF244321}">
                <p14:modId xmlns:p14="http://schemas.microsoft.com/office/powerpoint/2010/main" val="858700778"/>
              </p:ext>
            </p:extLst>
          </p:nvPr>
        </p:nvGraphicFramePr>
        <p:xfrm>
          <a:off x="4843599" y="3203992"/>
          <a:ext cx="2709323" cy="1102111"/>
        </p:xfrm>
        <a:graphic>
          <a:graphicData uri="http://schemas.openxmlformats.org/presentationml/2006/ole">
            <mc:AlternateContent xmlns:mc="http://schemas.openxmlformats.org/markup-compatibility/2006">
              <mc:Choice xmlns:v="urn:schemas-microsoft-com:vml" Requires="v">
                <p:oleObj r:id="rId6" imgW="5661826" imgH="2303553" progId="">
                  <p:embed/>
                </p:oleObj>
              </mc:Choice>
              <mc:Fallback>
                <p:oleObj r:id="rId6" imgW="5661826" imgH="2303553" progId="">
                  <p:embed/>
                  <p:pic>
                    <p:nvPicPr>
                      <p:cNvPr id="0" name=""/>
                      <p:cNvPicPr/>
                      <p:nvPr/>
                    </p:nvPicPr>
                    <p:blipFill>
                      <a:blip r:embed="rId7"/>
                      <a:stretch>
                        <a:fillRect/>
                      </a:stretch>
                    </p:blipFill>
                    <p:spPr>
                      <a:xfrm>
                        <a:off x="4843599" y="3203992"/>
                        <a:ext cx="2709323" cy="1102111"/>
                      </a:xfrm>
                      <a:prstGeom prst="rect">
                        <a:avLst/>
                      </a:prstGeom>
                    </p:spPr>
                  </p:pic>
                </p:oleObj>
              </mc:Fallback>
            </mc:AlternateContent>
          </a:graphicData>
        </a:graphic>
      </p:graphicFrame>
    </p:spTree>
    <p:extLst>
      <p:ext uri="{BB962C8B-B14F-4D97-AF65-F5344CB8AC3E}">
        <p14:creationId xmlns:p14="http://schemas.microsoft.com/office/powerpoint/2010/main" val="1741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10</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Overlapping SAM-based Coupling for Non-Intrusive </a:t>
            </a:r>
            <a:r>
              <a:rPr lang="en-US" dirty="0" err="1"/>
              <a:t>OpInf</a:t>
            </a:r>
            <a:r>
              <a:rPr lang="en-US" dirty="0"/>
              <a:t> ROMs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10</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D52781-F021-4DA5-84BC-0E26EC4A5161}"/>
                  </a:ext>
                </a:extLst>
              </p:cNvPr>
              <p:cNvSpPr txBox="1"/>
              <p:nvPr/>
            </p:nvSpPr>
            <p:spPr>
              <a:xfrm>
                <a:off x="57410" y="694636"/>
                <a:ext cx="8526598" cy="7019357"/>
              </a:xfrm>
              <a:prstGeom prst="rect">
                <a:avLst/>
              </a:prstGeom>
              <a:noFill/>
            </p:spPr>
            <p:txBody>
              <a:bodyPr wrap="square">
                <a:spAutoFit/>
              </a:bodyPr>
              <a:lstStyle/>
              <a:p>
                <a:pPr marL="342900" indent="-342900">
                  <a:buFont typeface="Arial" panose="020B0604020202020204" pitchFamily="34" charset="0"/>
                  <a:buChar char="•"/>
                </a:pPr>
                <a:endParaRPr lang="en-US" sz="400" dirty="0"/>
              </a:p>
              <a:p>
                <a:r>
                  <a:rPr lang="en-US" sz="2000" b="1" dirty="0">
                    <a:solidFill>
                      <a:srgbClr val="0070C0"/>
                    </a:solidFill>
                  </a:rPr>
                  <a:t>Offline stage:</a:t>
                </a:r>
              </a:p>
              <a:p>
                <a:endParaRPr lang="en-US" sz="400" b="1" dirty="0">
                  <a:solidFill>
                    <a:srgbClr val="0070C0"/>
                  </a:solidFill>
                </a:endParaRPr>
              </a:p>
              <a:p>
                <a:endParaRPr lang="en-US" sz="400" b="1" dirty="0">
                  <a:solidFill>
                    <a:srgbClr val="0070C0"/>
                  </a:solidFill>
                </a:endParaRPr>
              </a:p>
              <a:p>
                <a:pPr marL="342900" indent="-342900">
                  <a:buFont typeface="Arial" panose="020B0604020202020204" pitchFamily="34" charset="0"/>
                  <a:buChar char="•"/>
                </a:pPr>
                <a:r>
                  <a:rPr lang="en-US" dirty="0"/>
                  <a:t>Create </a:t>
                </a:r>
                <a:r>
                  <a:rPr lang="en-US" b="1" dirty="0"/>
                  <a:t>DD </a:t>
                </a:r>
                <a:r>
                  <a:rPr lang="en-US" dirty="0"/>
                  <a:t>of </a:t>
                </a:r>
                <a14:m>
                  <m:oMath xmlns:m="http://schemas.openxmlformats.org/officeDocument/2006/math">
                    <m:r>
                      <m:rPr>
                        <m:sty m:val="p"/>
                      </m:rPr>
                      <a:rPr lang="el-GR" i="1">
                        <a:latin typeface="Cambria Math" panose="02040503050406030204" pitchFamily="18" charset="0"/>
                        <a:ea typeface="Cambria Math" panose="02040503050406030204" pitchFamily="18" charset="0"/>
                      </a:rPr>
                      <m:t>Ω</m:t>
                    </m:r>
                  </m:oMath>
                </a14:m>
                <a:r>
                  <a:rPr lang="en-US" dirty="0"/>
                  <a:t> into </a:t>
                </a:r>
                <a14:m>
                  <m:oMath xmlns:m="http://schemas.openxmlformats.org/officeDocument/2006/math">
                    <m:r>
                      <a:rPr lang="en-US" i="1">
                        <a:latin typeface="Cambria Math" panose="02040503050406030204" pitchFamily="18" charset="0"/>
                      </a:rPr>
                      <m:t>𝑑</m:t>
                    </m:r>
                  </m:oMath>
                </a14:m>
                <a:r>
                  <a:rPr lang="en-US" dirty="0"/>
                  <a:t> </a:t>
                </a:r>
                <a:r>
                  <a:rPr lang="en-US" b="1" dirty="0"/>
                  <a:t>overlapping</a:t>
                </a:r>
                <a:r>
                  <a:rPr lang="en-US" dirty="0"/>
                  <a:t> </a:t>
                </a:r>
                <a:r>
                  <a:rPr lang="en-US" b="1" dirty="0"/>
                  <a:t>subdomains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Perform a SAM-coupled </a:t>
                </a:r>
                <a:r>
                  <a:rPr lang="en-US" b="1" dirty="0"/>
                  <a:t>all-FOM simulation</a:t>
                </a:r>
                <a:r>
                  <a:rPr lang="en-US" dirty="0"/>
                  <a:t> on </a:t>
                </a:r>
                <a14:m>
                  <m:oMath xmlns:m="http://schemas.openxmlformats.org/officeDocument/2006/math">
                    <m:nary>
                      <m:naryPr>
                        <m:chr m:val="⋃"/>
                        <m:limLoc m:val="subSup"/>
                        <m:supHide m:val="on"/>
                        <m:ctrlPr>
                          <a:rPr lang="en-US" i="1">
                            <a:latin typeface="Cambria Math" panose="02040503050406030204" pitchFamily="18" charset="0"/>
                          </a:rPr>
                        </m:ctrlPr>
                      </m:naryPr>
                      <m:sub>
                        <m:r>
                          <m:rPr>
                            <m:brk m:alnAt="9"/>
                          </m:rPr>
                          <a:rPr lang="en-US" i="1">
                            <a:latin typeface="Cambria Math" panose="02040503050406030204" pitchFamily="18" charset="0"/>
                          </a:rPr>
                          <m:t>𝑖</m:t>
                        </m:r>
                      </m:sub>
                      <m:sup/>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e>
                    </m:nary>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Compute </a:t>
                </a:r>
                <a:r>
                  <a:rPr lang="en-US" b="1" dirty="0"/>
                  <a:t>POD basis </a:t>
                </a:r>
                <a14:m>
                  <m:oMath xmlns:m="http://schemas.openxmlformats.org/officeDocument/2006/math">
                    <m:sSub>
                      <m:sSubPr>
                        <m:ctrlPr>
                          <a:rPr lang="en-US"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on each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r>
                  <a:rPr lang="en-US" dirty="0"/>
                  <a:t>Assume a </a:t>
                </a:r>
                <a:r>
                  <a:rPr lang="en-US" b="1" dirty="0"/>
                  <a:t>functional form </a:t>
                </a:r>
                <a:r>
                  <a:rPr lang="en-US" dirty="0"/>
                  <a:t>for your ROM in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r>
                  <a:rPr lang="en-US" dirty="0"/>
                  <a:t>, informed by the                         functional form of the corresponding FOM</a:t>
                </a:r>
              </a:p>
              <a:p>
                <a:pPr marL="342900" indent="-342900">
                  <a:buFont typeface="Arial" panose="020B0604020202020204" pitchFamily="34" charset="0"/>
                  <a:buChar char="•"/>
                </a:pPr>
                <a:endParaRPr lang="en-US" sz="400" dirty="0"/>
              </a:p>
              <a:p>
                <a:pPr marL="800100" lvl="1" indent="-342900">
                  <a:buClr>
                    <a:schemeClr val="tx1"/>
                  </a:buClr>
                  <a:buFont typeface="Wingdings" panose="05000000000000000000" pitchFamily="2" charset="2"/>
                  <a:buChar char="Ø"/>
                </a:pPr>
                <a:r>
                  <a:rPr lang="en-US" b="1" i="1" dirty="0">
                    <a:solidFill>
                      <a:srgbClr val="0070C0"/>
                    </a:solidFill>
                  </a:rPr>
                  <a:t>Key question</a:t>
                </a:r>
                <a:r>
                  <a:rPr lang="en-US" i="1" dirty="0">
                    <a:solidFill>
                      <a:srgbClr val="0070C0"/>
                    </a:solidFill>
                  </a:rPr>
                  <a:t>: how to impose Schwarz BCs in </a:t>
                </a:r>
                <a:r>
                  <a:rPr lang="en-US" i="1" dirty="0" err="1">
                    <a:solidFill>
                      <a:srgbClr val="0070C0"/>
                    </a:solidFill>
                  </a:rPr>
                  <a:t>OpInf</a:t>
                </a:r>
                <a:r>
                  <a:rPr lang="en-US" i="1" dirty="0">
                    <a:solidFill>
                      <a:srgbClr val="0070C0"/>
                    </a:solidFill>
                  </a:rPr>
                  <a:t> ROMs?</a:t>
                </a:r>
              </a:p>
              <a:p>
                <a:pPr marL="800100" lvl="1" indent="-342900">
                  <a:buClr>
                    <a:schemeClr val="tx1"/>
                  </a:buClr>
                  <a:buFont typeface="Wingdings" panose="05000000000000000000" pitchFamily="2" charset="2"/>
                  <a:buChar char="Ø"/>
                </a:pPr>
                <a:endParaRPr lang="en-US" sz="400" i="1" dirty="0">
                  <a:solidFill>
                    <a:srgbClr val="0070C0"/>
                  </a:solidFill>
                </a:endParaRPr>
              </a:p>
              <a:p>
                <a:pPr marL="1257300" lvl="2" indent="-342900">
                  <a:buClr>
                    <a:schemeClr val="tx1"/>
                  </a:buClr>
                  <a:buFont typeface="Wingdings" panose="05000000000000000000" pitchFamily="2" charset="2"/>
                  <a:buChar char="v"/>
                </a:pPr>
                <a:r>
                  <a:rPr lang="en-US" i="1" dirty="0">
                    <a:solidFill>
                      <a:schemeClr val="accent1"/>
                    </a:solidFill>
                  </a:rPr>
                  <a:t>Boundary transmission enters through </a:t>
                </a:r>
                <a:r>
                  <a:rPr lang="en-US" b="1" i="1" dirty="0">
                    <a:solidFill>
                      <a:schemeClr val="accent1"/>
                    </a:solidFill>
                  </a:rPr>
                  <a:t>learned source                            term</a:t>
                </a:r>
                <a:r>
                  <a:rPr lang="en-US" i="1" dirty="0">
                    <a:solidFill>
                      <a:schemeClr val="accent1"/>
                    </a:solidFill>
                  </a:rPr>
                  <a:t> </a:t>
                </a:r>
                <a14:m>
                  <m:oMath xmlns:m="http://schemas.openxmlformats.org/officeDocument/2006/math">
                    <m:sSub>
                      <m:sSubPr>
                        <m:ctrlPr>
                          <a:rPr lang="en-US" b="1" i="1" dirty="0" smtClean="0">
                            <a:solidFill>
                              <a:schemeClr val="accent1"/>
                            </a:solidFill>
                            <a:latin typeface="Cambria Math" panose="02040503050406030204" pitchFamily="18" charset="0"/>
                          </a:rPr>
                        </m:ctrlPr>
                      </m:sSubPr>
                      <m:e>
                        <m:acc>
                          <m:accPr>
                            <m:chr m:val="̂"/>
                            <m:ctrlPr>
                              <a:rPr lang="en-US" b="1" i="1" dirty="0" smtClean="0">
                                <a:solidFill>
                                  <a:schemeClr val="accent1"/>
                                </a:solidFill>
                                <a:latin typeface="Cambria Math" panose="02040503050406030204" pitchFamily="18" charset="0"/>
                              </a:rPr>
                            </m:ctrlPr>
                          </m:accPr>
                          <m:e>
                            <m:r>
                              <a:rPr lang="en-US" b="1" i="1" dirty="0" smtClean="0">
                                <a:solidFill>
                                  <a:schemeClr val="accent1"/>
                                </a:solidFill>
                                <a:latin typeface="Cambria Math" panose="02040503050406030204" pitchFamily="18" charset="0"/>
                              </a:rPr>
                              <m:t>𝑩</m:t>
                            </m:r>
                          </m:e>
                        </m:acc>
                      </m:e>
                      <m:sub>
                        <m:r>
                          <a:rPr lang="en-US" b="0" i="1" dirty="0" smtClean="0">
                            <a:solidFill>
                              <a:schemeClr val="accent1"/>
                            </a:solidFill>
                            <a:latin typeface="Cambria Math" panose="02040503050406030204" pitchFamily="18" charset="0"/>
                          </a:rPr>
                          <m:t>𝑖</m:t>
                        </m:r>
                      </m:sub>
                    </m:sSub>
                    <m:sSub>
                      <m:sSubPr>
                        <m:ctrlPr>
                          <a:rPr lang="en-US" b="1" i="1" dirty="0" smtClean="0">
                            <a:solidFill>
                              <a:schemeClr val="accent1"/>
                            </a:solidFill>
                            <a:latin typeface="Cambria Math" panose="02040503050406030204" pitchFamily="18" charset="0"/>
                          </a:rPr>
                        </m:ctrlPr>
                      </m:sSubPr>
                      <m:e>
                        <m:r>
                          <a:rPr lang="en-US" b="1" i="1" dirty="0" smtClean="0">
                            <a:solidFill>
                              <a:schemeClr val="accent1"/>
                            </a:solidFill>
                            <a:latin typeface="Cambria Math" panose="02040503050406030204" pitchFamily="18" charset="0"/>
                          </a:rPr>
                          <m:t>𝒈</m:t>
                        </m:r>
                      </m:e>
                      <m:sub>
                        <m:r>
                          <a:rPr lang="en-US" b="0" i="1" dirty="0" smtClean="0">
                            <a:solidFill>
                              <a:schemeClr val="accent1"/>
                            </a:solidFill>
                            <a:latin typeface="Cambria Math" panose="02040503050406030204" pitchFamily="18" charset="0"/>
                          </a:rPr>
                          <m:t>𝑖</m:t>
                        </m:r>
                      </m:sub>
                    </m:sSub>
                  </m:oMath>
                </a14:m>
                <a:r>
                  <a:rPr lang="en-US" b="1" i="1" dirty="0">
                    <a:solidFill>
                      <a:schemeClr val="accent1"/>
                    </a:solidFill>
                  </a:rPr>
                  <a:t> </a:t>
                </a:r>
                <a:r>
                  <a:rPr lang="en-US" i="1" dirty="0">
                    <a:solidFill>
                      <a:schemeClr val="accent1"/>
                    </a:solidFill>
                  </a:rPr>
                  <a:t>added to </a:t>
                </a:r>
                <a:r>
                  <a:rPr lang="en-US" i="1" dirty="0" err="1">
                    <a:solidFill>
                      <a:schemeClr val="accent1"/>
                    </a:solidFill>
                  </a:rPr>
                  <a:t>OpInf</a:t>
                </a:r>
                <a:r>
                  <a:rPr lang="en-US" i="1" dirty="0">
                    <a:solidFill>
                      <a:schemeClr val="accent1"/>
                    </a:solidFill>
                  </a:rPr>
                  <a:t> ROM dynamical system</a:t>
                </a:r>
              </a:p>
              <a:p>
                <a:pPr marL="1257300" lvl="2" indent="-342900">
                  <a:buClr>
                    <a:schemeClr val="tx1"/>
                  </a:buClr>
                  <a:buFont typeface="Wingdings" panose="05000000000000000000" pitchFamily="2" charset="2"/>
                  <a:buChar char="v"/>
                </a:pPr>
                <a:endParaRPr lang="en-US" sz="400" i="1" dirty="0">
                  <a:solidFill>
                    <a:schemeClr val="accent1"/>
                  </a:solidFill>
                </a:endParaRPr>
              </a:p>
              <a:p>
                <a:pPr marL="1257300" lvl="2" indent="-342900">
                  <a:buClr>
                    <a:schemeClr val="tx1"/>
                  </a:buClr>
                  <a:buFont typeface="Wingdings" panose="05000000000000000000" pitchFamily="2" charset="2"/>
                  <a:buChar char="v"/>
                </a:pPr>
                <a:r>
                  <a:rPr lang="en-US" b="1" i="1" dirty="0">
                    <a:solidFill>
                      <a:schemeClr val="accent1"/>
                    </a:solidFill>
                  </a:rPr>
                  <a:t>Further reduction </a:t>
                </a:r>
                <a:r>
                  <a:rPr lang="en-US" i="1" dirty="0">
                    <a:solidFill>
                      <a:schemeClr val="accent1"/>
                    </a:solidFill>
                  </a:rPr>
                  <a:t>achieved by expanding</a:t>
                </a:r>
                <a:r>
                  <a:rPr lang="en-US" dirty="0">
                    <a:solidFill>
                      <a:schemeClr val="tx1"/>
                    </a:solidFill>
                  </a:rPr>
                  <a:t> </a:t>
                </a:r>
                <a14:m>
                  <m:oMath xmlns:m="http://schemas.openxmlformats.org/officeDocument/2006/math">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a:solidFill>
                          <a:schemeClr val="accent1"/>
                        </a:solidFill>
                        <a:latin typeface="Cambria Math" panose="02040503050406030204" pitchFamily="18" charset="0"/>
                      </a:rPr>
                      <m:t> </m:t>
                    </m:r>
                  </m:oMath>
                </a14:m>
                <a:r>
                  <a:rPr lang="en-US" dirty="0">
                    <a:solidFill>
                      <a:schemeClr val="accent1"/>
                    </a:solidFill>
                  </a:rPr>
                  <a:t>in its own POD                                basis </a:t>
                </a:r>
                <a14:m>
                  <m:oMath xmlns:m="http://schemas.openxmlformats.org/officeDocument/2006/math">
                    <m:sSubSup>
                      <m:sSubSupPr>
                        <m:ctrlPr>
                          <a:rPr lang="en-US" i="1" smtClean="0">
                            <a:solidFill>
                              <a:schemeClr val="accent1"/>
                            </a:solidFill>
                            <a:latin typeface="Cambria Math" panose="02040503050406030204" pitchFamily="18" charset="0"/>
                          </a:rPr>
                        </m:ctrlPr>
                      </m:sSubSupPr>
                      <m:e>
                        <m:r>
                          <a:rPr lang="el-GR" b="1" i="1">
                            <a:solidFill>
                              <a:schemeClr val="accent1"/>
                            </a:solidFill>
                            <a:latin typeface="Cambria Math" panose="02040503050406030204" pitchFamily="18" charset="0"/>
                            <a:ea typeface="Cambria Math" panose="02040503050406030204" pitchFamily="18" charset="0"/>
                          </a:rPr>
                          <m:t>𝜱</m:t>
                        </m:r>
                      </m:e>
                      <m:sub>
                        <m:r>
                          <a:rPr lang="en-US" b="0" i="1" smtClean="0">
                            <a:solidFill>
                              <a:schemeClr val="accent1"/>
                            </a:solidFill>
                            <a:latin typeface="Cambria Math" panose="02040503050406030204" pitchFamily="18" charset="0"/>
                          </a:rPr>
                          <m:t>𝑖</m:t>
                        </m:r>
                      </m:sub>
                      <m:sup>
                        <m:r>
                          <a:rPr lang="en-US" b="0" i="1" smtClean="0">
                            <a:solidFill>
                              <a:schemeClr val="accent1"/>
                            </a:solidFill>
                            <a:latin typeface="Cambria Math" panose="02040503050406030204" pitchFamily="18" charset="0"/>
                          </a:rPr>
                          <m:t>𝑔</m:t>
                        </m:r>
                      </m:sup>
                    </m:sSubSup>
                  </m:oMath>
                </a14:m>
                <a:r>
                  <a:rPr lang="en-US" dirty="0">
                    <a:solidFill>
                      <a:schemeClr val="accent1"/>
                    </a:solidFill>
                  </a:rPr>
                  <a:t> and approximating </a:t>
                </a:r>
                <a14:m>
                  <m:oMath xmlns:m="http://schemas.openxmlformats.org/officeDocument/2006/math">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i="1" dirty="0">
                            <a:solidFill>
                              <a:schemeClr val="accent1"/>
                            </a:solidFill>
                            <a:latin typeface="Cambria Math" panose="02040503050406030204" pitchFamily="18" charset="0"/>
                          </a:rPr>
                          <m:t>𝑖</m:t>
                        </m:r>
                      </m:sub>
                    </m:sSub>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a:solidFill>
                          <a:schemeClr val="accent1"/>
                        </a:solidFill>
                        <a:latin typeface="Cambria Math" panose="02040503050406030204" pitchFamily="18" charset="0"/>
                        <a:ea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i="1" dirty="0">
                            <a:solidFill>
                              <a:schemeClr val="accent1"/>
                            </a:solidFill>
                            <a:latin typeface="Cambria Math" panose="02040503050406030204" pitchFamily="18" charset="0"/>
                          </a:rPr>
                          <m:t>𝑖</m:t>
                        </m:r>
                      </m:sub>
                    </m:sSub>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𝒈</m:t>
                            </m:r>
                          </m:e>
                        </m:acc>
                      </m:e>
                      <m:sub>
                        <m:r>
                          <a:rPr lang="en-US" i="1" dirty="0">
                            <a:solidFill>
                              <a:schemeClr val="accent1"/>
                            </a:solidFill>
                            <a:latin typeface="Cambria Math" panose="02040503050406030204" pitchFamily="18" charset="0"/>
                          </a:rPr>
                          <m:t>𝑖</m:t>
                        </m:r>
                      </m:sub>
                    </m:sSub>
                    <m:r>
                      <a:rPr lang="en-US" b="1" i="1" dirty="0">
                        <a:solidFill>
                          <a:schemeClr val="accent1"/>
                        </a:solidFill>
                        <a:latin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b="0" i="1" dirty="0">
                                <a:solidFill>
                                  <a:schemeClr val="accent1"/>
                                </a:solidFill>
                                <a:latin typeface="Cambria Math" panose="02040503050406030204" pitchFamily="18" charset="0"/>
                              </a:rPr>
                              <m:t>𝑖</m:t>
                            </m:r>
                          </m:sub>
                        </m:sSub>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oMath>
                </a14:m>
                <a:r>
                  <a:rPr lang="en-US" dirty="0">
                    <a:solidFill>
                      <a:schemeClr val="accent1"/>
                    </a:solidFill>
                  </a:rPr>
                  <a:t> where               </a:t>
                </a:r>
                <a14:m>
                  <m:oMath xmlns:m="http://schemas.openxmlformats.org/officeDocument/2006/math">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𝒈</m:t>
                            </m:r>
                          </m:e>
                        </m:acc>
                      </m:e>
                      <m:sub>
                        <m:r>
                          <a:rPr lang="en-US" i="1" dirty="0">
                            <a:solidFill>
                              <a:schemeClr val="accent1"/>
                            </a:solidFill>
                            <a:latin typeface="Cambria Math" panose="02040503050406030204" pitchFamily="18" charset="0"/>
                          </a:rPr>
                          <m:t>𝑖</m:t>
                        </m:r>
                      </m:sub>
                    </m:sSub>
                    <m:r>
                      <a:rPr lang="en-US" b="1" i="1" dirty="0">
                        <a:solidFill>
                          <a:schemeClr val="accent1"/>
                        </a:solidFill>
                        <a:latin typeface="Cambria Math" panose="02040503050406030204" pitchFamily="18" charset="0"/>
                      </a:rPr>
                      <m:t>=</m:t>
                    </m:r>
                  </m:oMath>
                </a14:m>
                <a:r>
                  <a:rPr lang="en-US" dirty="0">
                    <a:solidFill>
                      <a:schemeClr val="accent1"/>
                    </a:solidFill>
                  </a:rPr>
                  <a:t> </a:t>
                </a:r>
                <a14:m>
                  <m:oMath xmlns:m="http://schemas.openxmlformats.org/officeDocument/2006/math">
                    <m:sSubSup>
                      <m:sSubSupPr>
                        <m:ctrlPr>
                          <a:rPr lang="en-US" i="1">
                            <a:solidFill>
                              <a:schemeClr val="accent1"/>
                            </a:solidFill>
                            <a:latin typeface="Cambria Math" panose="02040503050406030204" pitchFamily="18" charset="0"/>
                          </a:rPr>
                        </m:ctrlPr>
                      </m:sSubSupPr>
                      <m:e>
                        <m:r>
                          <a:rPr lang="el-GR" b="1" i="1">
                            <a:solidFill>
                              <a:schemeClr val="accent1"/>
                            </a:solidFill>
                            <a:latin typeface="Cambria Math" panose="02040503050406030204" pitchFamily="18" charset="0"/>
                            <a:ea typeface="Cambria Math" panose="02040503050406030204" pitchFamily="18" charset="0"/>
                          </a:rPr>
                          <m:t>𝜱</m:t>
                        </m:r>
                      </m:e>
                      <m:sub>
                        <m:r>
                          <a:rPr lang="en-US" i="1">
                            <a:solidFill>
                              <a:schemeClr val="accent1"/>
                            </a:solidFill>
                            <a:latin typeface="Cambria Math" panose="02040503050406030204" pitchFamily="18" charset="0"/>
                          </a:rPr>
                          <m:t>𝑖</m:t>
                        </m:r>
                      </m:sub>
                      <m:sup>
                        <m:r>
                          <a:rPr lang="en-US" i="1">
                            <a:solidFill>
                              <a:schemeClr val="accent1"/>
                            </a:solidFill>
                            <a:latin typeface="Cambria Math" panose="02040503050406030204" pitchFamily="18" charset="0"/>
                          </a:rPr>
                          <m:t>𝑔</m:t>
                        </m:r>
                      </m:sup>
                    </m:sSubSup>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oMath>
                </a14:m>
                <a:endParaRPr lang="en-US" b="1" dirty="0">
                  <a:solidFill>
                    <a:schemeClr val="accent1"/>
                  </a:solidFill>
                </a:endParaRPr>
              </a:p>
              <a:p>
                <a:pPr marL="1257300" lvl="2" indent="-342900">
                  <a:buClr>
                    <a:schemeClr val="tx1"/>
                  </a:buClr>
                  <a:buFont typeface="Wingdings" panose="05000000000000000000" pitchFamily="2" charset="2"/>
                  <a:buChar char="v"/>
                </a:pPr>
                <a:endParaRPr lang="en-US" sz="400" dirty="0">
                  <a:solidFill>
                    <a:schemeClr val="tx1"/>
                  </a:solidFill>
                </a:endParaRPr>
              </a:p>
              <a:p>
                <a:pPr marL="342900" indent="-342900">
                  <a:buClr>
                    <a:schemeClr val="tx1"/>
                  </a:buClr>
                  <a:buFont typeface="Courier New" panose="02070309020205020404" pitchFamily="49" charset="0"/>
                  <a:buChar char="o"/>
                </a:pPr>
                <a:endParaRPr lang="en-US" sz="2000" dirty="0">
                  <a:solidFill>
                    <a:schemeClr val="tx1"/>
                  </a:solidFill>
                </a:endParaRPr>
              </a:p>
              <a:p>
                <a:pPr marL="1714500" lvl="3" indent="-342900">
                  <a:buClr>
                    <a:schemeClr val="tx1"/>
                  </a:buClr>
                  <a:buFont typeface="Courier New" panose="02070309020205020404" pitchFamily="49" charset="0"/>
                  <a:buChar char="o"/>
                </a:pPr>
                <a:endParaRPr lang="en-US" sz="2000" dirty="0">
                  <a:solidFill>
                    <a:schemeClr val="tx1"/>
                  </a:solidFill>
                </a:endParaRPr>
              </a:p>
              <a:p>
                <a:pPr marL="342900" indent="-342900">
                  <a:buFont typeface="Arial" panose="020B0604020202020204" pitchFamily="34" charset="0"/>
                  <a:buChar char="•"/>
                </a:pPr>
                <a:endParaRPr lang="en-US" sz="2000" dirty="0"/>
              </a:p>
              <a:p>
                <a:pPr marL="1257300" lvl="2" indent="-342900">
                  <a:buFont typeface="Wingdings" panose="05000000000000000000" pitchFamily="2" charset="2"/>
                  <a:buChar char="v"/>
                </a:pPr>
                <a:endParaRPr lang="en-US" sz="2000" dirty="0"/>
              </a:p>
              <a:p>
                <a:pPr marL="1257300" lvl="2" indent="-342900">
                  <a:buFont typeface="Wingdings" panose="05000000000000000000" pitchFamily="2" charset="2"/>
                  <a:buChar char="v"/>
                </a:pPr>
                <a:endParaRPr lang="en-US" sz="2000" dirty="0"/>
              </a:p>
              <a:p>
                <a:pPr marL="800100" lvl="1" indent="-342900">
                  <a:buFont typeface="Wingdings" panose="05000000000000000000" pitchFamily="2" charset="2"/>
                  <a:buChar char="Ø"/>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Choice>
        <mc:Fallback xmlns="">
          <p:sp>
            <p:nvSpPr>
              <p:cNvPr id="8" name="TextBox 7">
                <a:extLst>
                  <a:ext uri="{FF2B5EF4-FFF2-40B4-BE49-F238E27FC236}">
                    <a16:creationId xmlns:a16="http://schemas.microsoft.com/office/drawing/2014/main" id="{38D52781-F021-4DA5-84BC-0E26EC4A5161}"/>
                  </a:ext>
                </a:extLst>
              </p:cNvPr>
              <p:cNvSpPr txBox="1">
                <a:spLocks noRot="1" noChangeAspect="1" noMove="1" noResize="1" noEditPoints="1" noAdjustHandles="1" noChangeArrowheads="1" noChangeShapeType="1" noTextEdit="1"/>
              </p:cNvSpPr>
              <p:nvPr/>
            </p:nvSpPr>
            <p:spPr>
              <a:xfrm>
                <a:off x="57410" y="694636"/>
                <a:ext cx="8526598" cy="7019357"/>
              </a:xfrm>
              <a:prstGeom prst="rect">
                <a:avLst/>
              </a:prstGeom>
              <a:blipFill>
                <a:blip r:embed="rId3"/>
                <a:stretch>
                  <a:fillRect l="-715" r="-15225"/>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E4DFAF5B-9FF7-508B-5AFD-C6946FF5FAD2}"/>
              </a:ext>
            </a:extLst>
          </p:cNvPr>
          <p:cNvGrpSpPr/>
          <p:nvPr/>
        </p:nvGrpSpPr>
        <p:grpSpPr>
          <a:xfrm>
            <a:off x="8118780" y="3941496"/>
            <a:ext cx="3556861" cy="1024136"/>
            <a:chOff x="8445945" y="3483416"/>
            <a:chExt cx="3556861" cy="1024136"/>
          </a:xfrm>
        </p:grpSpPr>
        <p:sp>
          <p:nvSpPr>
            <p:cNvPr id="11" name="Left Brace 10">
              <a:extLst>
                <a:ext uri="{FF2B5EF4-FFF2-40B4-BE49-F238E27FC236}">
                  <a16:creationId xmlns:a16="http://schemas.microsoft.com/office/drawing/2014/main" id="{2BD305B5-B428-545A-EC4A-7B13E130CC1B}"/>
                </a:ext>
              </a:extLst>
            </p:cNvPr>
            <p:cNvSpPr/>
            <p:nvPr/>
          </p:nvSpPr>
          <p:spPr>
            <a:xfrm rot="16200000">
              <a:off x="11148870" y="3339142"/>
              <a:ext cx="285472" cy="5740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62290ED3-953C-A7D3-91A5-6A9D5B914525}"/>
                </a:ext>
              </a:extLst>
            </p:cNvPr>
            <p:cNvSpPr txBox="1"/>
            <p:nvPr/>
          </p:nvSpPr>
          <p:spPr>
            <a:xfrm>
              <a:off x="10580406" y="3768888"/>
              <a:ext cx="1422400" cy="738664"/>
            </a:xfrm>
            <a:prstGeom prst="rect">
              <a:avLst/>
            </a:prstGeom>
            <a:noFill/>
          </p:spPr>
          <p:txBody>
            <a:bodyPr wrap="square" rtlCol="0">
              <a:spAutoFit/>
            </a:bodyPr>
            <a:lstStyle/>
            <a:p>
              <a:pPr algn="ctr"/>
              <a:r>
                <a:rPr lang="en-US" sz="1400" dirty="0">
                  <a:solidFill>
                    <a:schemeClr val="accent1"/>
                  </a:solidFill>
                </a:rPr>
                <a:t>Schwarz Dirichlet BC term</a:t>
              </a:r>
            </a:p>
          </p:txBody>
        </p:sp>
        <p:sp>
          <p:nvSpPr>
            <p:cNvPr id="13" name="TextBox 12">
              <a:extLst>
                <a:ext uri="{FF2B5EF4-FFF2-40B4-BE49-F238E27FC236}">
                  <a16:creationId xmlns:a16="http://schemas.microsoft.com/office/drawing/2014/main" id="{8CC88FD2-B9FA-186C-A7A8-C1ACE2D90FCE}"/>
                </a:ext>
              </a:extLst>
            </p:cNvPr>
            <p:cNvSpPr txBox="1"/>
            <p:nvPr/>
          </p:nvSpPr>
          <p:spPr>
            <a:xfrm>
              <a:off x="8445945" y="3638654"/>
              <a:ext cx="2168103" cy="830997"/>
            </a:xfrm>
            <a:prstGeom prst="rect">
              <a:avLst/>
            </a:prstGeom>
            <a:solidFill>
              <a:schemeClr val="bg2"/>
            </a:solidFill>
          </p:spPr>
          <p:txBody>
            <a:bodyPr wrap="square" rtlCol="0">
              <a:spAutoFit/>
            </a:bodyPr>
            <a:lstStyle/>
            <a:p>
              <a:pPr algn="ctr"/>
              <a:r>
                <a:rPr lang="en-US" sz="1600" dirty="0"/>
                <a:t>Motivated by implementation of </a:t>
              </a:r>
              <a:r>
                <a:rPr lang="en-US" sz="1600" b="1" dirty="0"/>
                <a:t>Dirichlet BCs </a:t>
              </a:r>
              <a:r>
                <a:rPr lang="en-US" sz="1600" dirty="0"/>
                <a:t>in </a:t>
              </a:r>
              <a:r>
                <a:rPr lang="en-US" sz="1600" b="1" dirty="0"/>
                <a:t>FEM</a:t>
              </a:r>
            </a:p>
          </p:txBody>
        </p:sp>
      </p:grpSp>
      <p:sp>
        <p:nvSpPr>
          <p:cNvPr id="19" name="Rectangle 18">
            <a:extLst>
              <a:ext uri="{FF2B5EF4-FFF2-40B4-BE49-F238E27FC236}">
                <a16:creationId xmlns:a16="http://schemas.microsoft.com/office/drawing/2014/main" id="{7E3A35F5-BA5F-93C9-6B05-7AA3AFA3A33E}"/>
              </a:ext>
            </a:extLst>
          </p:cNvPr>
          <p:cNvSpPr/>
          <p:nvPr/>
        </p:nvSpPr>
        <p:spPr>
          <a:xfrm>
            <a:off x="7899400" y="3179914"/>
            <a:ext cx="3920067" cy="1905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214BDD4-0ECE-1B31-72A1-3749935D60AD}"/>
                  </a:ext>
                </a:extLst>
              </p:cNvPr>
              <p:cNvSpPr txBox="1"/>
              <p:nvPr/>
            </p:nvSpPr>
            <p:spPr>
              <a:xfrm>
                <a:off x="8082173" y="3283606"/>
                <a:ext cx="3576107" cy="637162"/>
              </a:xfrm>
              <a:prstGeom prst="rect">
                <a:avLst/>
              </a:prstGeom>
              <a:noFill/>
            </p:spPr>
            <p:txBody>
              <a:bodyPr wrap="none" lIns="0" tIns="0" rIns="0" bIns="0" rtlCol="0">
                <a:spAutoFit/>
              </a:bodyPr>
              <a:lstStyle/>
              <a:p>
                <a:pPr algn="ctr"/>
                <a:r>
                  <a:rPr lang="en-US" b="1" dirty="0"/>
                  <a:t>OpInf ROM + Schwarz BCs in </a:t>
                </a:r>
                <a14:m>
                  <m:oMath xmlns:m="http://schemas.openxmlformats.org/officeDocument/2006/math">
                    <m:sSub>
                      <m:sSubPr>
                        <m:ctrlPr>
                          <a:rPr lang="en-US" sz="1800" i="1" smtClean="0">
                            <a:latin typeface="Cambria Math" panose="02040503050406030204" pitchFamily="18" charset="0"/>
                          </a:rPr>
                        </m:ctrlPr>
                      </m:sSubPr>
                      <m:e>
                        <m:r>
                          <m:rPr>
                            <m:sty m:val="p"/>
                          </m:rPr>
                          <a:rPr lang="el-GR" sz="1800" i="1">
                            <a:latin typeface="Cambria Math" panose="02040503050406030204" pitchFamily="18" charset="0"/>
                            <a:ea typeface="Cambria Math" panose="02040503050406030204" pitchFamily="18" charset="0"/>
                          </a:rPr>
                          <m:t>Ω</m:t>
                        </m:r>
                      </m:e>
                      <m:sub>
                        <m:r>
                          <a:rPr lang="en-US" sz="1800" i="1">
                            <a:latin typeface="Cambria Math" panose="02040503050406030204" pitchFamily="18" charset="0"/>
                          </a:rPr>
                          <m:t>𝑖</m:t>
                        </m:r>
                      </m:sub>
                    </m:sSub>
                  </m:oMath>
                </a14:m>
                <a:r>
                  <a:rPr lang="en-US" b="1" dirty="0"/>
                  <a:t>:</a:t>
                </a:r>
              </a:p>
              <a:p>
                <a:pPr algn="ctr"/>
                <a:endParaRPr lang="en-US" sz="200" b="1" dirty="0"/>
              </a:p>
              <a:p>
                <a:pPr algn="ctr"/>
                <a:endParaRPr lang="en-US" sz="200" b="1" dirty="0"/>
              </a:p>
              <a:p>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𝑨</m:t>
                            </m:r>
                          </m:e>
                        </m:acc>
                      </m:e>
                      <m:sub>
                        <m:r>
                          <a:rPr lang="en-US" i="1" dirty="0">
                            <a:latin typeface="Cambria Math" panose="02040503050406030204" pitchFamily="18" charset="0"/>
                          </a:rPr>
                          <m:t>𝑖</m:t>
                        </m:r>
                      </m:sub>
                    </m:sSub>
                    <m:sSub>
                      <m:sSubPr>
                        <m:ctrlPr>
                          <a:rPr lang="en-US" b="1" i="1" dirty="0" smtClean="0">
                            <a:latin typeface="Cambria Math" panose="02040503050406030204" pitchFamily="18" charset="0"/>
                          </a:rPr>
                        </m:ctrlPr>
                      </m:sSubPr>
                      <m:e>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𝒒</m:t>
                            </m:r>
                          </m:e>
                        </m:acc>
                      </m:e>
                      <m:sub>
                        <m:r>
                          <a:rPr lang="en-US" b="0" i="1" dirty="0" smtClean="0">
                            <a:latin typeface="Cambria Math" panose="02040503050406030204" pitchFamily="18" charset="0"/>
                          </a:rPr>
                          <m:t>𝑖</m:t>
                        </m:r>
                      </m:sub>
                    </m:sSub>
                    <m:r>
                      <a:rPr lang="en-US" b="1" i="1" dirty="0" smtClean="0">
                        <a:latin typeface="Cambria Math" panose="02040503050406030204" pitchFamily="18" charset="0"/>
                      </a:rPr>
                      <m:t>+</m:t>
                    </m:r>
                  </m:oMath>
                </a14:m>
                <a:r>
                  <a:rPr lang="en-US" b="1" dirty="0"/>
                  <a:t> </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𝑯</m:t>
                            </m:r>
                          </m:e>
                        </m:acc>
                      </m:e>
                      <m:sub>
                        <m:r>
                          <a:rPr lang="en-US" i="1" dirty="0">
                            <a:latin typeface="Cambria Math" panose="02040503050406030204" pitchFamily="18" charset="0"/>
                          </a:rPr>
                          <m:t>𝑖</m:t>
                        </m:r>
                      </m:sub>
                    </m:sSub>
                  </m:oMath>
                </a14:m>
                <a:r>
                  <a:rPr lang="en-US" dirty="0"/>
                  <a:t>(</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 </m:t>
                    </m:r>
                    <m:r>
                      <a:rPr lang="en-US" b="1" i="1">
                        <a:latin typeface="Cambria Math" panose="02040503050406030204" pitchFamily="18" charset="0"/>
                        <a:ea typeface="Cambria Math" panose="02040503050406030204" pitchFamily="18" charset="0"/>
                        <a:cs typeface="Calibri" panose="020F0502020204030204" pitchFamily="34" charset="0"/>
                      </a:rPr>
                      <m:t>⨂</m:t>
                    </m:r>
                    <m:sSub>
                      <m:sSubPr>
                        <m:ctrlPr>
                          <a:rPr lang="en-US" b="1" i="1" dirty="0">
                            <a:latin typeface="Cambria Math" panose="02040503050406030204" pitchFamily="18" charset="0"/>
                          </a:rPr>
                        </m:ctrlPr>
                      </m:sSubPr>
                      <m:e>
                        <m:r>
                          <a:rPr lang="en-US" b="1" i="1" dirty="0" smtClean="0">
                            <a:latin typeface="Cambria Math" panose="02040503050406030204" pitchFamily="18" charset="0"/>
                          </a:rPr>
                          <m:t> </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b="0" i="1" dirty="0">
                                <a:solidFill>
                                  <a:schemeClr val="accent1"/>
                                </a:solidFill>
                                <a:latin typeface="Cambria Math" panose="02040503050406030204" pitchFamily="18" charset="0"/>
                              </a:rPr>
                              <m:t>𝑖</m:t>
                            </m:r>
                          </m:sub>
                        </m:sSub>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dirty="0" smtClean="0">
                        <a:latin typeface="Cambria Math" panose="02040503050406030204" pitchFamily="18" charset="0"/>
                      </a:rPr>
                      <m:t>=</m:t>
                    </m:r>
                    <m:r>
                      <a:rPr lang="en-US" b="1" i="1" dirty="0" smtClean="0">
                        <a:latin typeface="Cambria Math" panose="02040503050406030204" pitchFamily="18" charset="0"/>
                      </a:rPr>
                      <m:t>𝟎</m:t>
                    </m:r>
                  </m:oMath>
                </a14:m>
                <a:endParaRPr lang="en-US" dirty="0"/>
              </a:p>
            </p:txBody>
          </p:sp>
        </mc:Choice>
        <mc:Fallback xmlns="">
          <p:sp>
            <p:nvSpPr>
              <p:cNvPr id="3" name="TextBox 2">
                <a:extLst>
                  <a:ext uri="{FF2B5EF4-FFF2-40B4-BE49-F238E27FC236}">
                    <a16:creationId xmlns:a16="http://schemas.microsoft.com/office/drawing/2014/main" id="{A214BDD4-0ECE-1B31-72A1-3749935D60AD}"/>
                  </a:ext>
                </a:extLst>
              </p:cNvPr>
              <p:cNvSpPr txBox="1">
                <a:spLocks noRot="1" noChangeAspect="1" noMove="1" noResize="1" noEditPoints="1" noAdjustHandles="1" noChangeArrowheads="1" noChangeShapeType="1" noTextEdit="1"/>
              </p:cNvSpPr>
              <p:nvPr/>
            </p:nvSpPr>
            <p:spPr>
              <a:xfrm>
                <a:off x="8082173" y="3283606"/>
                <a:ext cx="3576107" cy="637162"/>
              </a:xfrm>
              <a:prstGeom prst="rect">
                <a:avLst/>
              </a:prstGeom>
              <a:blipFill>
                <a:blip r:embed="rId4"/>
                <a:stretch>
                  <a:fillRect l="-2560" t="-13462" r="-1706" b="-2115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BECDBB8B-E4C6-B3D8-2554-E2DE517F4644}"/>
              </a:ext>
            </a:extLst>
          </p:cNvPr>
          <p:cNvPicPr>
            <a:picLocks noChangeAspect="1"/>
          </p:cNvPicPr>
          <p:nvPr/>
        </p:nvPicPr>
        <p:blipFill>
          <a:blip r:embed="rId5"/>
          <a:stretch>
            <a:fillRect/>
          </a:stretch>
        </p:blipFill>
        <p:spPr>
          <a:xfrm>
            <a:off x="9895101" y="934078"/>
            <a:ext cx="1750448" cy="1750448"/>
          </a:xfrm>
          <a:prstGeom prst="rect">
            <a:avLst/>
          </a:prstGeom>
        </p:spPr>
      </p:pic>
      <p:pic>
        <p:nvPicPr>
          <p:cNvPr id="9" name="Picture 8">
            <a:extLst>
              <a:ext uri="{FF2B5EF4-FFF2-40B4-BE49-F238E27FC236}">
                <a16:creationId xmlns:a16="http://schemas.microsoft.com/office/drawing/2014/main" id="{ACE8E104-8A96-16C0-1ACE-AF9907240140}"/>
              </a:ext>
            </a:extLst>
          </p:cNvPr>
          <p:cNvPicPr>
            <a:picLocks noChangeAspect="1"/>
          </p:cNvPicPr>
          <p:nvPr/>
        </p:nvPicPr>
        <p:blipFill>
          <a:blip r:embed="rId6"/>
          <a:stretch>
            <a:fillRect/>
          </a:stretch>
        </p:blipFill>
        <p:spPr>
          <a:xfrm>
            <a:off x="8078139" y="951811"/>
            <a:ext cx="1763065" cy="1714981"/>
          </a:xfrm>
          <a:prstGeom prst="rect">
            <a:avLst/>
          </a:prstGeom>
        </p:spPr>
      </p:pic>
    </p:spTree>
    <p:extLst>
      <p:ext uri="{BB962C8B-B14F-4D97-AF65-F5344CB8AC3E}">
        <p14:creationId xmlns:p14="http://schemas.microsoft.com/office/powerpoint/2010/main" val="6853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11</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Overlapping SAM-based Coupling for Non-Intrusive </a:t>
            </a:r>
            <a:r>
              <a:rPr lang="en-US" dirty="0" err="1"/>
              <a:t>OpInf</a:t>
            </a:r>
            <a:r>
              <a:rPr lang="en-US" dirty="0"/>
              <a:t> ROMs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11</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D52781-F021-4DA5-84BC-0E26EC4A5161}"/>
                  </a:ext>
                </a:extLst>
              </p:cNvPr>
              <p:cNvSpPr txBox="1"/>
              <p:nvPr/>
            </p:nvSpPr>
            <p:spPr>
              <a:xfrm>
                <a:off x="57410" y="694636"/>
                <a:ext cx="8526598" cy="4886466"/>
              </a:xfrm>
              <a:prstGeom prst="rect">
                <a:avLst/>
              </a:prstGeom>
              <a:noFill/>
            </p:spPr>
            <p:txBody>
              <a:bodyPr wrap="square">
                <a:spAutoFit/>
              </a:bodyPr>
              <a:lstStyle/>
              <a:p>
                <a:pPr marL="342900" indent="-342900">
                  <a:buFont typeface="Arial" panose="020B0604020202020204" pitchFamily="34" charset="0"/>
                  <a:buChar char="•"/>
                </a:pPr>
                <a:endParaRPr lang="en-US" sz="400" dirty="0"/>
              </a:p>
              <a:p>
                <a:r>
                  <a:rPr lang="en-US" sz="2000" b="1" dirty="0">
                    <a:solidFill>
                      <a:srgbClr val="0070C0"/>
                    </a:solidFill>
                  </a:rPr>
                  <a:t>Offline stage:</a:t>
                </a:r>
              </a:p>
              <a:p>
                <a:endParaRPr lang="en-US" sz="400" b="1" dirty="0">
                  <a:solidFill>
                    <a:srgbClr val="0070C0"/>
                  </a:solidFill>
                </a:endParaRPr>
              </a:p>
              <a:p>
                <a:endParaRPr lang="en-US" sz="400" b="1" dirty="0">
                  <a:solidFill>
                    <a:srgbClr val="0070C0"/>
                  </a:solidFill>
                </a:endParaRPr>
              </a:p>
              <a:p>
                <a:pPr marL="342900" indent="-342900">
                  <a:buFont typeface="Arial" panose="020B0604020202020204" pitchFamily="34" charset="0"/>
                  <a:buChar char="•"/>
                </a:pPr>
                <a:r>
                  <a:rPr lang="en-US" dirty="0"/>
                  <a:t>Create </a:t>
                </a:r>
                <a:r>
                  <a:rPr lang="en-US" b="1" dirty="0"/>
                  <a:t>DD </a:t>
                </a:r>
                <a:r>
                  <a:rPr lang="en-US" dirty="0"/>
                  <a:t>of </a:t>
                </a:r>
                <a14:m>
                  <m:oMath xmlns:m="http://schemas.openxmlformats.org/officeDocument/2006/math">
                    <m:r>
                      <m:rPr>
                        <m:sty m:val="p"/>
                      </m:rPr>
                      <a:rPr lang="el-GR" i="1">
                        <a:latin typeface="Cambria Math" panose="02040503050406030204" pitchFamily="18" charset="0"/>
                        <a:ea typeface="Cambria Math" panose="02040503050406030204" pitchFamily="18" charset="0"/>
                      </a:rPr>
                      <m:t>Ω</m:t>
                    </m:r>
                  </m:oMath>
                </a14:m>
                <a:r>
                  <a:rPr lang="en-US" dirty="0"/>
                  <a:t> into </a:t>
                </a:r>
                <a14:m>
                  <m:oMath xmlns:m="http://schemas.openxmlformats.org/officeDocument/2006/math">
                    <m:r>
                      <a:rPr lang="en-US" i="1">
                        <a:latin typeface="Cambria Math" panose="02040503050406030204" pitchFamily="18" charset="0"/>
                      </a:rPr>
                      <m:t>𝑑</m:t>
                    </m:r>
                  </m:oMath>
                </a14:m>
                <a:r>
                  <a:rPr lang="en-US" dirty="0"/>
                  <a:t> </a:t>
                </a:r>
                <a:r>
                  <a:rPr lang="en-US" b="1" dirty="0"/>
                  <a:t>overlapping</a:t>
                </a:r>
                <a:r>
                  <a:rPr lang="en-US" dirty="0"/>
                  <a:t> </a:t>
                </a:r>
                <a:r>
                  <a:rPr lang="en-US" b="1" dirty="0"/>
                  <a:t>subdomains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Perform a SAM-coupled </a:t>
                </a:r>
                <a:r>
                  <a:rPr lang="en-US" b="1" dirty="0"/>
                  <a:t>all-FOM simulation </a:t>
                </a:r>
                <a:r>
                  <a:rPr lang="en-US" dirty="0"/>
                  <a:t>on </a:t>
                </a:r>
                <a14:m>
                  <m:oMath xmlns:m="http://schemas.openxmlformats.org/officeDocument/2006/math">
                    <m:nary>
                      <m:naryPr>
                        <m:chr m:val="⋃"/>
                        <m:limLoc m:val="subSup"/>
                        <m:supHide m:val="on"/>
                        <m:ctrlPr>
                          <a:rPr lang="en-US" i="1">
                            <a:latin typeface="Cambria Math" panose="02040503050406030204" pitchFamily="18" charset="0"/>
                          </a:rPr>
                        </m:ctrlPr>
                      </m:naryPr>
                      <m:sub>
                        <m:r>
                          <m:rPr>
                            <m:brk m:alnAt="9"/>
                          </m:rPr>
                          <a:rPr lang="en-US" i="1">
                            <a:latin typeface="Cambria Math" panose="02040503050406030204" pitchFamily="18" charset="0"/>
                          </a:rPr>
                          <m:t>𝑖</m:t>
                        </m:r>
                      </m:sub>
                      <m:sup/>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e>
                    </m:nary>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Compute </a:t>
                </a:r>
                <a:r>
                  <a:rPr lang="en-US" b="1" dirty="0"/>
                  <a:t>POD basis </a:t>
                </a:r>
                <a14:m>
                  <m:oMath xmlns:m="http://schemas.openxmlformats.org/officeDocument/2006/math">
                    <m:sSub>
                      <m:sSubPr>
                        <m:ctrlPr>
                          <a:rPr lang="en-US"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on each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r>
                  <a:rPr lang="en-US" dirty="0"/>
                  <a:t>Assume a </a:t>
                </a:r>
                <a:r>
                  <a:rPr lang="en-US" b="1" dirty="0"/>
                  <a:t>functional form </a:t>
                </a:r>
                <a:r>
                  <a:rPr lang="en-US" dirty="0"/>
                  <a:t>for your ROM in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r>
                  <a:rPr lang="en-US" dirty="0"/>
                  <a:t>, informed by the                         functional form of the corresponding FOM</a:t>
                </a:r>
              </a:p>
              <a:p>
                <a:pPr marL="342900" indent="-342900">
                  <a:buFont typeface="Arial" panose="020B0604020202020204" pitchFamily="34" charset="0"/>
                  <a:buChar char="•"/>
                </a:pPr>
                <a:endParaRPr lang="en-US" sz="400" dirty="0"/>
              </a:p>
              <a:p>
                <a:pPr marL="800100" lvl="1" indent="-342900">
                  <a:buClr>
                    <a:schemeClr val="tx1"/>
                  </a:buClr>
                  <a:buFont typeface="Wingdings" panose="05000000000000000000" pitchFamily="2" charset="2"/>
                  <a:buChar char="Ø"/>
                </a:pPr>
                <a:r>
                  <a:rPr lang="en-US" b="1" i="1" dirty="0">
                    <a:solidFill>
                      <a:srgbClr val="0070C0"/>
                    </a:solidFill>
                  </a:rPr>
                  <a:t>Key question</a:t>
                </a:r>
                <a:r>
                  <a:rPr lang="en-US" i="1" dirty="0">
                    <a:solidFill>
                      <a:srgbClr val="0070C0"/>
                    </a:solidFill>
                  </a:rPr>
                  <a:t>: how to impose Schwarz BCs in </a:t>
                </a:r>
                <a:r>
                  <a:rPr lang="en-US" i="1" dirty="0" err="1">
                    <a:solidFill>
                      <a:srgbClr val="0070C0"/>
                    </a:solidFill>
                  </a:rPr>
                  <a:t>OpInf</a:t>
                </a:r>
                <a:r>
                  <a:rPr lang="en-US" i="1" dirty="0">
                    <a:solidFill>
                      <a:srgbClr val="0070C0"/>
                    </a:solidFill>
                  </a:rPr>
                  <a:t> ROMs?</a:t>
                </a:r>
              </a:p>
              <a:p>
                <a:pPr marL="800100" lvl="1" indent="-342900">
                  <a:buClr>
                    <a:schemeClr val="tx1"/>
                  </a:buClr>
                  <a:buFont typeface="Wingdings" panose="05000000000000000000" pitchFamily="2" charset="2"/>
                  <a:buChar char="Ø"/>
                </a:pPr>
                <a:endParaRPr lang="en-US" sz="400" i="1" dirty="0">
                  <a:solidFill>
                    <a:srgbClr val="0070C0"/>
                  </a:solidFill>
                </a:endParaRPr>
              </a:p>
              <a:p>
                <a:pPr marL="1257300" lvl="2" indent="-342900">
                  <a:buClr>
                    <a:schemeClr val="tx1"/>
                  </a:buClr>
                  <a:buFont typeface="Wingdings" panose="05000000000000000000" pitchFamily="2" charset="2"/>
                  <a:buChar char="v"/>
                </a:pPr>
                <a:r>
                  <a:rPr lang="en-US" i="1" dirty="0">
                    <a:solidFill>
                      <a:schemeClr val="accent1"/>
                    </a:solidFill>
                  </a:rPr>
                  <a:t>Boundary transmission enters through </a:t>
                </a:r>
                <a:r>
                  <a:rPr lang="en-US" b="1" i="1" dirty="0">
                    <a:solidFill>
                      <a:schemeClr val="accent1"/>
                    </a:solidFill>
                  </a:rPr>
                  <a:t>learned source                            term</a:t>
                </a:r>
                <a:r>
                  <a:rPr lang="en-US" i="1" dirty="0">
                    <a:solidFill>
                      <a:schemeClr val="accent1"/>
                    </a:solidFill>
                  </a:rPr>
                  <a:t> </a:t>
                </a:r>
                <a14:m>
                  <m:oMath xmlns:m="http://schemas.openxmlformats.org/officeDocument/2006/math">
                    <m:sSub>
                      <m:sSubPr>
                        <m:ctrlPr>
                          <a:rPr lang="en-US" b="1" i="1" dirty="0" smtClean="0">
                            <a:solidFill>
                              <a:schemeClr val="accent1"/>
                            </a:solidFill>
                            <a:latin typeface="Cambria Math" panose="02040503050406030204" pitchFamily="18" charset="0"/>
                          </a:rPr>
                        </m:ctrlPr>
                      </m:sSubPr>
                      <m:e>
                        <m:acc>
                          <m:accPr>
                            <m:chr m:val="̂"/>
                            <m:ctrlPr>
                              <a:rPr lang="en-US" b="1" i="1" dirty="0" smtClean="0">
                                <a:solidFill>
                                  <a:schemeClr val="accent1"/>
                                </a:solidFill>
                                <a:latin typeface="Cambria Math" panose="02040503050406030204" pitchFamily="18" charset="0"/>
                              </a:rPr>
                            </m:ctrlPr>
                          </m:accPr>
                          <m:e>
                            <m:r>
                              <a:rPr lang="en-US" b="1" i="1" dirty="0" smtClean="0">
                                <a:solidFill>
                                  <a:schemeClr val="accent1"/>
                                </a:solidFill>
                                <a:latin typeface="Cambria Math" panose="02040503050406030204" pitchFamily="18" charset="0"/>
                              </a:rPr>
                              <m:t>𝑩</m:t>
                            </m:r>
                          </m:e>
                        </m:acc>
                      </m:e>
                      <m:sub>
                        <m:r>
                          <a:rPr lang="en-US" b="0" i="1" dirty="0" smtClean="0">
                            <a:solidFill>
                              <a:schemeClr val="accent1"/>
                            </a:solidFill>
                            <a:latin typeface="Cambria Math" panose="02040503050406030204" pitchFamily="18" charset="0"/>
                          </a:rPr>
                          <m:t>𝑖</m:t>
                        </m:r>
                      </m:sub>
                    </m:sSub>
                    <m:sSub>
                      <m:sSubPr>
                        <m:ctrlPr>
                          <a:rPr lang="en-US" b="1" i="1" dirty="0" smtClean="0">
                            <a:solidFill>
                              <a:schemeClr val="accent1"/>
                            </a:solidFill>
                            <a:latin typeface="Cambria Math" panose="02040503050406030204" pitchFamily="18" charset="0"/>
                          </a:rPr>
                        </m:ctrlPr>
                      </m:sSubPr>
                      <m:e>
                        <m:r>
                          <a:rPr lang="en-US" b="1" i="1" dirty="0" smtClean="0">
                            <a:solidFill>
                              <a:schemeClr val="accent1"/>
                            </a:solidFill>
                            <a:latin typeface="Cambria Math" panose="02040503050406030204" pitchFamily="18" charset="0"/>
                          </a:rPr>
                          <m:t>𝒈</m:t>
                        </m:r>
                      </m:e>
                      <m:sub>
                        <m:r>
                          <a:rPr lang="en-US" b="0" i="1" dirty="0" smtClean="0">
                            <a:solidFill>
                              <a:schemeClr val="accent1"/>
                            </a:solidFill>
                            <a:latin typeface="Cambria Math" panose="02040503050406030204" pitchFamily="18" charset="0"/>
                          </a:rPr>
                          <m:t>𝑖</m:t>
                        </m:r>
                      </m:sub>
                    </m:sSub>
                  </m:oMath>
                </a14:m>
                <a:r>
                  <a:rPr lang="en-US" b="1" i="1" dirty="0">
                    <a:solidFill>
                      <a:schemeClr val="accent1"/>
                    </a:solidFill>
                  </a:rPr>
                  <a:t> </a:t>
                </a:r>
                <a:r>
                  <a:rPr lang="en-US" i="1" dirty="0">
                    <a:solidFill>
                      <a:schemeClr val="accent1"/>
                    </a:solidFill>
                  </a:rPr>
                  <a:t>added to </a:t>
                </a:r>
                <a:r>
                  <a:rPr lang="en-US" i="1" dirty="0" err="1">
                    <a:solidFill>
                      <a:schemeClr val="accent1"/>
                    </a:solidFill>
                  </a:rPr>
                  <a:t>OpInf</a:t>
                </a:r>
                <a:r>
                  <a:rPr lang="en-US" i="1" dirty="0">
                    <a:solidFill>
                      <a:schemeClr val="accent1"/>
                    </a:solidFill>
                  </a:rPr>
                  <a:t> ROM dynamical system</a:t>
                </a:r>
              </a:p>
              <a:p>
                <a:pPr marL="1257300" lvl="2" indent="-342900">
                  <a:buClr>
                    <a:schemeClr val="tx1"/>
                  </a:buClr>
                  <a:buFont typeface="Wingdings" panose="05000000000000000000" pitchFamily="2" charset="2"/>
                  <a:buChar char="v"/>
                </a:pPr>
                <a:endParaRPr lang="en-US" sz="400" i="1" dirty="0">
                  <a:solidFill>
                    <a:schemeClr val="accent1"/>
                  </a:solidFill>
                </a:endParaRPr>
              </a:p>
              <a:p>
                <a:pPr marL="1257300" lvl="2" indent="-342900">
                  <a:buClr>
                    <a:schemeClr val="tx1"/>
                  </a:buClr>
                  <a:buFont typeface="Wingdings" panose="05000000000000000000" pitchFamily="2" charset="2"/>
                  <a:buChar char="v"/>
                </a:pPr>
                <a:r>
                  <a:rPr lang="en-US" b="1" i="1" dirty="0">
                    <a:solidFill>
                      <a:schemeClr val="accent1"/>
                    </a:solidFill>
                  </a:rPr>
                  <a:t>Further reduction </a:t>
                </a:r>
                <a:r>
                  <a:rPr lang="en-US" i="1" dirty="0">
                    <a:solidFill>
                      <a:schemeClr val="accent1"/>
                    </a:solidFill>
                  </a:rPr>
                  <a:t>achieved by expanding</a:t>
                </a:r>
                <a:r>
                  <a:rPr lang="en-US" dirty="0">
                    <a:solidFill>
                      <a:schemeClr val="tx1"/>
                    </a:solidFill>
                  </a:rPr>
                  <a:t> </a:t>
                </a:r>
                <a14:m>
                  <m:oMath xmlns:m="http://schemas.openxmlformats.org/officeDocument/2006/math">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a:solidFill>
                          <a:schemeClr val="accent1"/>
                        </a:solidFill>
                        <a:latin typeface="Cambria Math" panose="02040503050406030204" pitchFamily="18" charset="0"/>
                      </a:rPr>
                      <m:t> </m:t>
                    </m:r>
                  </m:oMath>
                </a14:m>
                <a:r>
                  <a:rPr lang="en-US" dirty="0">
                    <a:solidFill>
                      <a:schemeClr val="accent1"/>
                    </a:solidFill>
                  </a:rPr>
                  <a:t>in its own POD                                basis </a:t>
                </a:r>
                <a14:m>
                  <m:oMath xmlns:m="http://schemas.openxmlformats.org/officeDocument/2006/math">
                    <m:sSubSup>
                      <m:sSubSupPr>
                        <m:ctrlPr>
                          <a:rPr lang="en-US" i="1" smtClean="0">
                            <a:solidFill>
                              <a:schemeClr val="accent1"/>
                            </a:solidFill>
                            <a:latin typeface="Cambria Math" panose="02040503050406030204" pitchFamily="18" charset="0"/>
                          </a:rPr>
                        </m:ctrlPr>
                      </m:sSubSupPr>
                      <m:e>
                        <m:r>
                          <a:rPr lang="el-GR" b="1" i="1">
                            <a:solidFill>
                              <a:schemeClr val="accent1"/>
                            </a:solidFill>
                            <a:latin typeface="Cambria Math" panose="02040503050406030204" pitchFamily="18" charset="0"/>
                            <a:ea typeface="Cambria Math" panose="02040503050406030204" pitchFamily="18" charset="0"/>
                          </a:rPr>
                          <m:t>𝜱</m:t>
                        </m:r>
                      </m:e>
                      <m:sub>
                        <m:r>
                          <a:rPr lang="en-US" b="0" i="1" smtClean="0">
                            <a:solidFill>
                              <a:schemeClr val="accent1"/>
                            </a:solidFill>
                            <a:latin typeface="Cambria Math" panose="02040503050406030204" pitchFamily="18" charset="0"/>
                          </a:rPr>
                          <m:t>𝑖</m:t>
                        </m:r>
                      </m:sub>
                      <m:sup>
                        <m:r>
                          <a:rPr lang="en-US" b="0" i="1" smtClean="0">
                            <a:solidFill>
                              <a:schemeClr val="accent1"/>
                            </a:solidFill>
                            <a:latin typeface="Cambria Math" panose="02040503050406030204" pitchFamily="18" charset="0"/>
                          </a:rPr>
                          <m:t>𝑔</m:t>
                        </m:r>
                      </m:sup>
                    </m:sSubSup>
                  </m:oMath>
                </a14:m>
                <a:r>
                  <a:rPr lang="en-US" dirty="0">
                    <a:solidFill>
                      <a:schemeClr val="accent1"/>
                    </a:solidFill>
                  </a:rPr>
                  <a:t> and approximating </a:t>
                </a:r>
                <a14:m>
                  <m:oMath xmlns:m="http://schemas.openxmlformats.org/officeDocument/2006/math">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i="1" dirty="0">
                            <a:solidFill>
                              <a:schemeClr val="accent1"/>
                            </a:solidFill>
                            <a:latin typeface="Cambria Math" panose="02040503050406030204" pitchFamily="18" charset="0"/>
                          </a:rPr>
                          <m:t>𝑖</m:t>
                        </m:r>
                      </m:sub>
                    </m:sSub>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smtClean="0">
                        <a:solidFill>
                          <a:schemeClr val="accent1"/>
                        </a:solidFill>
                        <a:latin typeface="Cambria Math" panose="02040503050406030204" pitchFamily="18" charset="0"/>
                        <a:ea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i="1" dirty="0">
                            <a:solidFill>
                              <a:schemeClr val="accent1"/>
                            </a:solidFill>
                            <a:latin typeface="Cambria Math" panose="02040503050406030204" pitchFamily="18" charset="0"/>
                          </a:rPr>
                          <m:t>𝑖</m:t>
                        </m:r>
                      </m:sub>
                    </m:sSub>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smtClean="0">
                                <a:solidFill>
                                  <a:schemeClr val="accent1"/>
                                </a:solidFill>
                                <a:latin typeface="Cambria Math" panose="02040503050406030204" pitchFamily="18" charset="0"/>
                              </a:rPr>
                              <m:t>𝒈</m:t>
                            </m:r>
                          </m:e>
                        </m:acc>
                      </m:e>
                      <m:sub>
                        <m:r>
                          <a:rPr lang="en-US" i="1" dirty="0">
                            <a:solidFill>
                              <a:schemeClr val="accent1"/>
                            </a:solidFill>
                            <a:latin typeface="Cambria Math" panose="02040503050406030204" pitchFamily="18" charset="0"/>
                          </a:rPr>
                          <m:t>𝑖</m:t>
                        </m:r>
                      </m:sub>
                    </m:sSub>
                    <m:r>
                      <a:rPr lang="en-US" b="1" i="1" dirty="0" smtClean="0">
                        <a:solidFill>
                          <a:schemeClr val="accent1"/>
                        </a:solidFill>
                        <a:latin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b="0" i="1" dirty="0">
                                <a:solidFill>
                                  <a:schemeClr val="accent1"/>
                                </a:solidFill>
                                <a:latin typeface="Cambria Math" panose="02040503050406030204" pitchFamily="18" charset="0"/>
                              </a:rPr>
                              <m:t>𝑖</m:t>
                            </m:r>
                          </m:sub>
                        </m:sSub>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oMath>
                </a14:m>
                <a:r>
                  <a:rPr lang="en-US" dirty="0">
                    <a:solidFill>
                      <a:schemeClr val="accent1"/>
                    </a:solidFill>
                  </a:rPr>
                  <a:t> where               </a:t>
                </a:r>
                <a14:m>
                  <m:oMath xmlns:m="http://schemas.openxmlformats.org/officeDocument/2006/math">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𝒈</m:t>
                            </m:r>
                          </m:e>
                        </m:acc>
                      </m:e>
                      <m:sub>
                        <m:r>
                          <a:rPr lang="en-US" i="1" dirty="0">
                            <a:solidFill>
                              <a:schemeClr val="accent1"/>
                            </a:solidFill>
                            <a:latin typeface="Cambria Math" panose="02040503050406030204" pitchFamily="18" charset="0"/>
                          </a:rPr>
                          <m:t>𝑖</m:t>
                        </m:r>
                      </m:sub>
                    </m:sSub>
                    <m:r>
                      <a:rPr lang="en-US" b="1" i="1" dirty="0" smtClean="0">
                        <a:solidFill>
                          <a:schemeClr val="accent1"/>
                        </a:solidFill>
                        <a:latin typeface="Cambria Math" panose="02040503050406030204" pitchFamily="18" charset="0"/>
                      </a:rPr>
                      <m:t>=</m:t>
                    </m:r>
                  </m:oMath>
                </a14:m>
                <a:r>
                  <a:rPr lang="en-US" dirty="0">
                    <a:solidFill>
                      <a:schemeClr val="accent1"/>
                    </a:solidFill>
                  </a:rPr>
                  <a:t> </a:t>
                </a:r>
                <a14:m>
                  <m:oMath xmlns:m="http://schemas.openxmlformats.org/officeDocument/2006/math">
                    <m:sSubSup>
                      <m:sSubSupPr>
                        <m:ctrlPr>
                          <a:rPr lang="en-US" i="1">
                            <a:solidFill>
                              <a:schemeClr val="accent1"/>
                            </a:solidFill>
                            <a:latin typeface="Cambria Math" panose="02040503050406030204" pitchFamily="18" charset="0"/>
                          </a:rPr>
                        </m:ctrlPr>
                      </m:sSubSupPr>
                      <m:e>
                        <m:r>
                          <a:rPr lang="el-GR" b="1" i="1">
                            <a:solidFill>
                              <a:schemeClr val="accent1"/>
                            </a:solidFill>
                            <a:latin typeface="Cambria Math" panose="02040503050406030204" pitchFamily="18" charset="0"/>
                            <a:ea typeface="Cambria Math" panose="02040503050406030204" pitchFamily="18" charset="0"/>
                          </a:rPr>
                          <m:t>𝜱</m:t>
                        </m:r>
                      </m:e>
                      <m:sub>
                        <m:r>
                          <a:rPr lang="en-US" i="1">
                            <a:solidFill>
                              <a:schemeClr val="accent1"/>
                            </a:solidFill>
                            <a:latin typeface="Cambria Math" panose="02040503050406030204" pitchFamily="18" charset="0"/>
                          </a:rPr>
                          <m:t>𝑖</m:t>
                        </m:r>
                      </m:sub>
                      <m:sup>
                        <m:r>
                          <a:rPr lang="en-US" i="1">
                            <a:solidFill>
                              <a:schemeClr val="accent1"/>
                            </a:solidFill>
                            <a:latin typeface="Cambria Math" panose="02040503050406030204" pitchFamily="18" charset="0"/>
                          </a:rPr>
                          <m:t>𝑔</m:t>
                        </m:r>
                      </m:sup>
                    </m:sSubSup>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oMath>
                </a14:m>
                <a:endParaRPr lang="en-US" b="1" dirty="0">
                  <a:solidFill>
                    <a:schemeClr val="accent1"/>
                  </a:solidFill>
                </a:endParaRPr>
              </a:p>
              <a:p>
                <a:pPr marL="1257300" lvl="2" indent="-342900">
                  <a:buClr>
                    <a:schemeClr val="tx1"/>
                  </a:buClr>
                  <a:buFont typeface="Wingdings" panose="05000000000000000000" pitchFamily="2" charset="2"/>
                  <a:buChar char="v"/>
                </a:pPr>
                <a:endParaRPr lang="en-US" sz="400" dirty="0">
                  <a:solidFill>
                    <a:schemeClr val="tx1"/>
                  </a:solidFill>
                </a:endParaRPr>
              </a:p>
              <a:p>
                <a:pPr marL="342900" indent="-342900">
                  <a:buClr>
                    <a:schemeClr val="tx1"/>
                  </a:buClr>
                  <a:buFont typeface="Arial" panose="020B0604020202020204" pitchFamily="34" charset="0"/>
                  <a:buChar char="•"/>
                </a:pPr>
                <a:r>
                  <a:rPr lang="en-US" dirty="0">
                    <a:solidFill>
                      <a:schemeClr val="tx1"/>
                    </a:solidFill>
                  </a:rPr>
                  <a:t>Compute </a:t>
                </a:r>
                <a:r>
                  <a:rPr lang="en-US" dirty="0" err="1">
                    <a:solidFill>
                      <a:schemeClr val="tx1"/>
                    </a:solidFill>
                  </a:rPr>
                  <a:t>OpInf</a:t>
                </a:r>
                <a:r>
                  <a:rPr lang="en-US" dirty="0">
                    <a:solidFill>
                      <a:schemeClr val="tx1"/>
                    </a:solidFill>
                  </a:rPr>
                  <a:t> operators </a:t>
                </a:r>
                <a14:m>
                  <m:oMath xmlns:m="http://schemas.openxmlformats.org/officeDocument/2006/math">
                    <m:sSub>
                      <m:sSubPr>
                        <m:ctrlPr>
                          <a:rPr lang="en-US" b="1" i="1" dirty="0">
                            <a:solidFill>
                              <a:schemeClr val="tx1"/>
                            </a:solidFill>
                            <a:latin typeface="Cambria Math" panose="02040503050406030204" pitchFamily="18" charset="0"/>
                          </a:rPr>
                        </m:ctrlPr>
                      </m:sSubPr>
                      <m:e>
                        <m:acc>
                          <m:accPr>
                            <m:chr m:val="̂"/>
                            <m:ctrlPr>
                              <a:rPr lang="en-US" b="1" i="1" dirty="0">
                                <a:solidFill>
                                  <a:schemeClr val="tx1"/>
                                </a:solidFill>
                                <a:latin typeface="Cambria Math" panose="02040503050406030204" pitchFamily="18" charset="0"/>
                              </a:rPr>
                            </m:ctrlPr>
                          </m:accPr>
                          <m:e>
                            <m:r>
                              <a:rPr lang="en-US" b="1" i="1" dirty="0" smtClean="0">
                                <a:solidFill>
                                  <a:schemeClr val="tx1"/>
                                </a:solidFill>
                                <a:latin typeface="Cambria Math" panose="02040503050406030204" pitchFamily="18" charset="0"/>
                              </a:rPr>
                              <m:t>𝑨</m:t>
                            </m:r>
                          </m:e>
                        </m:acc>
                      </m:e>
                      <m:sub>
                        <m:r>
                          <a:rPr lang="en-US" i="1" dirty="0">
                            <a:solidFill>
                              <a:schemeClr val="tx1"/>
                            </a:solidFill>
                            <a:latin typeface="Cambria Math" panose="02040503050406030204" pitchFamily="18" charset="0"/>
                          </a:rPr>
                          <m:t>𝑖</m:t>
                        </m:r>
                      </m:sub>
                    </m:sSub>
                    <m:r>
                      <a:rPr lang="en-US" b="1" i="1" dirty="0" smtClean="0">
                        <a:solidFill>
                          <a:schemeClr val="tx1"/>
                        </a:solidFill>
                        <a:latin typeface="Cambria Math" panose="02040503050406030204" pitchFamily="18" charset="0"/>
                      </a:rPr>
                      <m:t>,</m:t>
                    </m:r>
                    <m:sSub>
                      <m:sSubPr>
                        <m:ctrlPr>
                          <a:rPr lang="en-US" b="1" i="1" dirty="0">
                            <a:solidFill>
                              <a:schemeClr val="tx1"/>
                            </a:solidFill>
                            <a:latin typeface="Cambria Math" panose="02040503050406030204" pitchFamily="18" charset="0"/>
                          </a:rPr>
                        </m:ctrlPr>
                      </m:sSubPr>
                      <m:e>
                        <m:acc>
                          <m:accPr>
                            <m:chr m:val="̂"/>
                            <m:ctrlPr>
                              <a:rPr lang="en-US" b="1" i="1" dirty="0" smtClean="0">
                                <a:solidFill>
                                  <a:schemeClr val="tx1"/>
                                </a:solidFill>
                                <a:latin typeface="Cambria Math" panose="02040503050406030204" pitchFamily="18" charset="0"/>
                              </a:rPr>
                            </m:ctrlPr>
                          </m:accPr>
                          <m:e>
                            <m:r>
                              <a:rPr lang="en-US" b="1" i="1" dirty="0" smtClean="0">
                                <a:solidFill>
                                  <a:schemeClr val="tx1"/>
                                </a:solidFill>
                                <a:latin typeface="Cambria Math" panose="02040503050406030204" pitchFamily="18" charset="0"/>
                              </a:rPr>
                              <m:t>𝑯</m:t>
                            </m:r>
                          </m:e>
                        </m:acc>
                      </m:e>
                      <m:sub>
                        <m:r>
                          <a:rPr lang="en-US" i="1" dirty="0">
                            <a:solidFill>
                              <a:schemeClr val="tx1"/>
                            </a:solidFill>
                            <a:latin typeface="Cambria Math" panose="02040503050406030204" pitchFamily="18" charset="0"/>
                          </a:rPr>
                          <m:t>𝑖</m:t>
                        </m:r>
                      </m:sub>
                    </m:sSub>
                  </m:oMath>
                </a14:m>
                <a:r>
                  <a:rPr lang="en-US" dirty="0">
                    <a:solidFill>
                      <a:schemeClr val="tx1"/>
                    </a:solidFill>
                  </a:rPr>
                  <a:t> and </a:t>
                </a:r>
                <a14:m>
                  <m:oMath xmlns:m="http://schemas.openxmlformats.org/officeDocument/2006/math">
                    <m:sSub>
                      <m:sSubPr>
                        <m:ctrlPr>
                          <a:rPr lang="en-US" b="1" i="1" dirty="0">
                            <a:solidFill>
                              <a:schemeClr val="tx1"/>
                            </a:solidFill>
                            <a:latin typeface="Cambria Math" panose="02040503050406030204" pitchFamily="18" charset="0"/>
                          </a:rPr>
                        </m:ctrlPr>
                      </m:sSubPr>
                      <m:e>
                        <m:acc>
                          <m:accPr>
                            <m:chr m:val="̃"/>
                            <m:ctrlPr>
                              <a:rPr lang="en-US" b="1" i="1" dirty="0">
                                <a:solidFill>
                                  <a:schemeClr val="tx1"/>
                                </a:solidFill>
                                <a:latin typeface="Cambria Math" panose="02040503050406030204" pitchFamily="18" charset="0"/>
                              </a:rPr>
                            </m:ctrlPr>
                          </m:accPr>
                          <m:e>
                            <m:r>
                              <a:rPr lang="en-US" b="1" i="1" dirty="0">
                                <a:solidFill>
                                  <a:schemeClr val="tx1"/>
                                </a:solidFill>
                                <a:latin typeface="Cambria Math" panose="02040503050406030204" pitchFamily="18" charset="0"/>
                              </a:rPr>
                              <m:t>𝑩</m:t>
                            </m:r>
                          </m:e>
                        </m:acc>
                      </m:e>
                      <m:sub>
                        <m:r>
                          <a:rPr lang="en-US" b="0" i="1" dirty="0">
                            <a:solidFill>
                              <a:schemeClr val="tx1"/>
                            </a:solidFill>
                            <a:latin typeface="Cambria Math" panose="02040503050406030204" pitchFamily="18" charset="0"/>
                          </a:rPr>
                          <m:t>𝑖</m:t>
                        </m:r>
                      </m:sub>
                    </m:sSub>
                  </m:oMath>
                </a14:m>
                <a:r>
                  <a:rPr lang="en-US" dirty="0">
                    <a:solidFill>
                      <a:schemeClr val="tx1"/>
                    </a:solidFill>
                  </a:rPr>
                  <a:t> in each subdomain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Ω</m:t>
                        </m:r>
                      </m:e>
                      <m:sub>
                        <m:r>
                          <a:rPr lang="en-US" i="1">
                            <a:solidFill>
                              <a:schemeClr val="tx1"/>
                            </a:solidFill>
                            <a:latin typeface="Cambria Math" panose="02040503050406030204" pitchFamily="18" charset="0"/>
                          </a:rPr>
                          <m:t>𝑖</m:t>
                        </m:r>
                      </m:sub>
                    </m:sSub>
                  </m:oMath>
                </a14:m>
                <a:r>
                  <a:rPr lang="en-US" dirty="0">
                    <a:solidFill>
                      <a:schemeClr val="tx1"/>
                    </a:solidFill>
                  </a:rPr>
                  <a:t> by                                solving regularized </a:t>
                </a:r>
                <a:r>
                  <a:rPr lang="en-US" dirty="0" err="1">
                    <a:solidFill>
                      <a:schemeClr val="tx1"/>
                    </a:solidFill>
                  </a:rPr>
                  <a:t>OpInf</a:t>
                </a:r>
                <a:r>
                  <a:rPr lang="en-US" dirty="0">
                    <a:solidFill>
                      <a:schemeClr val="tx1"/>
                    </a:solidFill>
                  </a:rPr>
                  <a:t> </a:t>
                </a:r>
                <a:r>
                  <a:rPr lang="en-US" dirty="0"/>
                  <a:t>least squares</a:t>
                </a:r>
                <a:r>
                  <a:rPr lang="en-US" dirty="0">
                    <a:solidFill>
                      <a:schemeClr val="tx1"/>
                    </a:solidFill>
                  </a:rPr>
                  <a:t> </a:t>
                </a:r>
                <a:r>
                  <a:rPr lang="en-US" b="1" dirty="0">
                    <a:solidFill>
                      <a:schemeClr val="tx1"/>
                    </a:solidFill>
                  </a:rPr>
                  <a:t>minimization problem </a:t>
                </a:r>
                <a:endParaRPr lang="en-US" sz="400" dirty="0"/>
              </a:p>
            </p:txBody>
          </p:sp>
        </mc:Choice>
        <mc:Fallback xmlns="">
          <p:sp>
            <p:nvSpPr>
              <p:cNvPr id="8" name="TextBox 7">
                <a:extLst>
                  <a:ext uri="{FF2B5EF4-FFF2-40B4-BE49-F238E27FC236}">
                    <a16:creationId xmlns:a16="http://schemas.microsoft.com/office/drawing/2014/main" id="{38D52781-F021-4DA5-84BC-0E26EC4A5161}"/>
                  </a:ext>
                </a:extLst>
              </p:cNvPr>
              <p:cNvSpPr txBox="1">
                <a:spLocks noRot="1" noChangeAspect="1" noMove="1" noResize="1" noEditPoints="1" noAdjustHandles="1" noChangeArrowheads="1" noChangeShapeType="1" noTextEdit="1"/>
              </p:cNvSpPr>
              <p:nvPr/>
            </p:nvSpPr>
            <p:spPr>
              <a:xfrm>
                <a:off x="57410" y="694636"/>
                <a:ext cx="8526598" cy="4886466"/>
              </a:xfrm>
              <a:prstGeom prst="rect">
                <a:avLst/>
              </a:prstGeom>
              <a:blipFill>
                <a:blip r:embed="rId3"/>
                <a:stretch>
                  <a:fillRect l="-715" r="-15225" b="-873"/>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FDD575D2-15BD-D708-CE8F-B8F13F785486}"/>
              </a:ext>
            </a:extLst>
          </p:cNvPr>
          <p:cNvPicPr>
            <a:picLocks noChangeAspect="1"/>
          </p:cNvPicPr>
          <p:nvPr/>
        </p:nvPicPr>
        <p:blipFill>
          <a:blip r:embed="rId4"/>
          <a:stretch>
            <a:fillRect/>
          </a:stretch>
        </p:blipFill>
        <p:spPr>
          <a:xfrm>
            <a:off x="8078139" y="951811"/>
            <a:ext cx="1763065" cy="1714981"/>
          </a:xfrm>
          <a:prstGeom prst="rect">
            <a:avLst/>
          </a:prstGeom>
        </p:spPr>
      </p:pic>
      <p:pic>
        <p:nvPicPr>
          <p:cNvPr id="17" name="Picture 16">
            <a:extLst>
              <a:ext uri="{FF2B5EF4-FFF2-40B4-BE49-F238E27FC236}">
                <a16:creationId xmlns:a16="http://schemas.microsoft.com/office/drawing/2014/main" id="{9608DE61-2A6E-8873-C010-DD162ECDE35B}"/>
              </a:ext>
            </a:extLst>
          </p:cNvPr>
          <p:cNvPicPr>
            <a:picLocks noChangeAspect="1"/>
          </p:cNvPicPr>
          <p:nvPr/>
        </p:nvPicPr>
        <p:blipFill>
          <a:blip r:embed="rId5"/>
          <a:stretch>
            <a:fillRect/>
          </a:stretch>
        </p:blipFill>
        <p:spPr>
          <a:xfrm>
            <a:off x="9895101" y="934078"/>
            <a:ext cx="1750448" cy="1750448"/>
          </a:xfrm>
          <a:prstGeom prst="rect">
            <a:avLst/>
          </a:prstGeom>
        </p:spPr>
      </p:pic>
      <p:grpSp>
        <p:nvGrpSpPr>
          <p:cNvPr id="3" name="Group 2">
            <a:extLst>
              <a:ext uri="{FF2B5EF4-FFF2-40B4-BE49-F238E27FC236}">
                <a16:creationId xmlns:a16="http://schemas.microsoft.com/office/drawing/2014/main" id="{D96D0625-5B84-47F5-4394-BB74092A1861}"/>
              </a:ext>
            </a:extLst>
          </p:cNvPr>
          <p:cNvGrpSpPr/>
          <p:nvPr/>
        </p:nvGrpSpPr>
        <p:grpSpPr>
          <a:xfrm>
            <a:off x="8118780" y="3941496"/>
            <a:ext cx="3556861" cy="1024136"/>
            <a:chOff x="8445945" y="3483416"/>
            <a:chExt cx="3556861" cy="1024136"/>
          </a:xfrm>
        </p:grpSpPr>
        <p:sp>
          <p:nvSpPr>
            <p:cNvPr id="6" name="Left Brace 5">
              <a:extLst>
                <a:ext uri="{FF2B5EF4-FFF2-40B4-BE49-F238E27FC236}">
                  <a16:creationId xmlns:a16="http://schemas.microsoft.com/office/drawing/2014/main" id="{11FA5F42-0C19-B4D2-CAE6-F03E7A00FBEB}"/>
                </a:ext>
              </a:extLst>
            </p:cNvPr>
            <p:cNvSpPr/>
            <p:nvPr/>
          </p:nvSpPr>
          <p:spPr>
            <a:xfrm rot="16200000">
              <a:off x="11148870" y="3339142"/>
              <a:ext cx="285472" cy="5740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8FA6FB3-E3B8-2FCB-4563-DD1A64DE2B7B}"/>
                </a:ext>
              </a:extLst>
            </p:cNvPr>
            <p:cNvSpPr txBox="1"/>
            <p:nvPr/>
          </p:nvSpPr>
          <p:spPr>
            <a:xfrm>
              <a:off x="10580406" y="3768888"/>
              <a:ext cx="1422400" cy="738664"/>
            </a:xfrm>
            <a:prstGeom prst="rect">
              <a:avLst/>
            </a:prstGeom>
            <a:noFill/>
          </p:spPr>
          <p:txBody>
            <a:bodyPr wrap="square" rtlCol="0">
              <a:spAutoFit/>
            </a:bodyPr>
            <a:lstStyle/>
            <a:p>
              <a:pPr algn="ctr"/>
              <a:r>
                <a:rPr lang="en-US" sz="1400" dirty="0">
                  <a:solidFill>
                    <a:schemeClr val="accent1"/>
                  </a:solidFill>
                </a:rPr>
                <a:t>Schwarz Dirichlet BC term</a:t>
              </a:r>
            </a:p>
          </p:txBody>
        </p:sp>
        <p:sp>
          <p:nvSpPr>
            <p:cNvPr id="14" name="TextBox 13">
              <a:extLst>
                <a:ext uri="{FF2B5EF4-FFF2-40B4-BE49-F238E27FC236}">
                  <a16:creationId xmlns:a16="http://schemas.microsoft.com/office/drawing/2014/main" id="{6A712278-8D54-65F8-81A7-D8FE3C13DF53}"/>
                </a:ext>
              </a:extLst>
            </p:cNvPr>
            <p:cNvSpPr txBox="1"/>
            <p:nvPr/>
          </p:nvSpPr>
          <p:spPr>
            <a:xfrm>
              <a:off x="8445945" y="3638654"/>
              <a:ext cx="2168103" cy="830997"/>
            </a:xfrm>
            <a:prstGeom prst="rect">
              <a:avLst/>
            </a:prstGeom>
            <a:solidFill>
              <a:schemeClr val="bg2"/>
            </a:solidFill>
          </p:spPr>
          <p:txBody>
            <a:bodyPr wrap="square" rtlCol="0">
              <a:spAutoFit/>
            </a:bodyPr>
            <a:lstStyle/>
            <a:p>
              <a:pPr algn="ctr"/>
              <a:r>
                <a:rPr lang="en-US" sz="1600" dirty="0"/>
                <a:t>Motivated by implementation of </a:t>
              </a:r>
              <a:r>
                <a:rPr lang="en-US" sz="1600" b="1" dirty="0"/>
                <a:t>Dirichlet BCs </a:t>
              </a:r>
              <a:r>
                <a:rPr lang="en-US" sz="1600" dirty="0"/>
                <a:t>in </a:t>
              </a:r>
              <a:r>
                <a:rPr lang="en-US" sz="1600" b="1" dirty="0"/>
                <a:t>FEM</a:t>
              </a:r>
            </a:p>
          </p:txBody>
        </p:sp>
      </p:grpSp>
      <p:sp>
        <p:nvSpPr>
          <p:cNvPr id="16" name="Rectangle 15">
            <a:extLst>
              <a:ext uri="{FF2B5EF4-FFF2-40B4-BE49-F238E27FC236}">
                <a16:creationId xmlns:a16="http://schemas.microsoft.com/office/drawing/2014/main" id="{78C068D9-1CBA-9D33-38DC-069D91A9B7A5}"/>
              </a:ext>
            </a:extLst>
          </p:cNvPr>
          <p:cNvSpPr/>
          <p:nvPr/>
        </p:nvSpPr>
        <p:spPr>
          <a:xfrm>
            <a:off x="7899400" y="3179914"/>
            <a:ext cx="3920067" cy="1905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E1ABE9C-888B-9B9C-8852-6C4B49DD2AA2}"/>
                  </a:ext>
                </a:extLst>
              </p:cNvPr>
              <p:cNvSpPr txBox="1"/>
              <p:nvPr/>
            </p:nvSpPr>
            <p:spPr>
              <a:xfrm>
                <a:off x="8082173" y="3283606"/>
                <a:ext cx="3576107" cy="637162"/>
              </a:xfrm>
              <a:prstGeom prst="rect">
                <a:avLst/>
              </a:prstGeom>
              <a:noFill/>
            </p:spPr>
            <p:txBody>
              <a:bodyPr wrap="none" lIns="0" tIns="0" rIns="0" bIns="0" rtlCol="0">
                <a:spAutoFit/>
              </a:bodyPr>
              <a:lstStyle/>
              <a:p>
                <a:pPr algn="ctr"/>
                <a:r>
                  <a:rPr lang="en-US" b="1" dirty="0"/>
                  <a:t>OpInf ROM + Schwarz BCs in </a:t>
                </a:r>
                <a14:m>
                  <m:oMath xmlns:m="http://schemas.openxmlformats.org/officeDocument/2006/math">
                    <m:sSub>
                      <m:sSubPr>
                        <m:ctrlPr>
                          <a:rPr lang="en-US" sz="1800" i="1" smtClean="0">
                            <a:latin typeface="Cambria Math" panose="02040503050406030204" pitchFamily="18" charset="0"/>
                          </a:rPr>
                        </m:ctrlPr>
                      </m:sSubPr>
                      <m:e>
                        <m:r>
                          <m:rPr>
                            <m:sty m:val="p"/>
                          </m:rPr>
                          <a:rPr lang="el-GR" sz="1800" i="1">
                            <a:latin typeface="Cambria Math" panose="02040503050406030204" pitchFamily="18" charset="0"/>
                            <a:ea typeface="Cambria Math" panose="02040503050406030204" pitchFamily="18" charset="0"/>
                          </a:rPr>
                          <m:t>Ω</m:t>
                        </m:r>
                      </m:e>
                      <m:sub>
                        <m:r>
                          <a:rPr lang="en-US" sz="1800" i="1">
                            <a:latin typeface="Cambria Math" panose="02040503050406030204" pitchFamily="18" charset="0"/>
                          </a:rPr>
                          <m:t>𝑖</m:t>
                        </m:r>
                      </m:sub>
                    </m:sSub>
                  </m:oMath>
                </a14:m>
                <a:r>
                  <a:rPr lang="en-US" b="1" dirty="0"/>
                  <a:t>:</a:t>
                </a:r>
              </a:p>
              <a:p>
                <a:pPr algn="ctr"/>
                <a:endParaRPr lang="en-US" sz="200" b="1" dirty="0"/>
              </a:p>
              <a:p>
                <a:pPr algn="ctr"/>
                <a:endParaRPr lang="en-US" sz="200" b="1" dirty="0"/>
              </a:p>
              <a:p>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𝑨</m:t>
                            </m:r>
                          </m:e>
                        </m:acc>
                      </m:e>
                      <m:sub>
                        <m:r>
                          <a:rPr lang="en-US" i="1" dirty="0">
                            <a:latin typeface="Cambria Math" panose="02040503050406030204" pitchFamily="18" charset="0"/>
                          </a:rPr>
                          <m:t>𝑖</m:t>
                        </m:r>
                      </m:sub>
                    </m:sSub>
                    <m:sSub>
                      <m:sSubPr>
                        <m:ctrlPr>
                          <a:rPr lang="en-US" b="1" i="1" dirty="0" smtClean="0">
                            <a:latin typeface="Cambria Math" panose="02040503050406030204" pitchFamily="18" charset="0"/>
                          </a:rPr>
                        </m:ctrlPr>
                      </m:sSubPr>
                      <m:e>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𝒒</m:t>
                            </m:r>
                          </m:e>
                        </m:acc>
                      </m:e>
                      <m:sub>
                        <m:r>
                          <a:rPr lang="en-US" b="0" i="1" dirty="0" smtClean="0">
                            <a:latin typeface="Cambria Math" panose="02040503050406030204" pitchFamily="18" charset="0"/>
                          </a:rPr>
                          <m:t>𝑖</m:t>
                        </m:r>
                      </m:sub>
                    </m:sSub>
                    <m:r>
                      <a:rPr lang="en-US" b="1" i="1" dirty="0" smtClean="0">
                        <a:latin typeface="Cambria Math" panose="02040503050406030204" pitchFamily="18" charset="0"/>
                      </a:rPr>
                      <m:t>+</m:t>
                    </m:r>
                  </m:oMath>
                </a14:m>
                <a:r>
                  <a:rPr lang="en-US" b="1" dirty="0"/>
                  <a:t> </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𝑯</m:t>
                            </m:r>
                          </m:e>
                        </m:acc>
                      </m:e>
                      <m:sub>
                        <m:r>
                          <a:rPr lang="en-US" i="1" dirty="0">
                            <a:latin typeface="Cambria Math" panose="02040503050406030204" pitchFamily="18" charset="0"/>
                          </a:rPr>
                          <m:t>𝑖</m:t>
                        </m:r>
                      </m:sub>
                    </m:sSub>
                  </m:oMath>
                </a14:m>
                <a:r>
                  <a:rPr lang="en-US" dirty="0"/>
                  <a:t>(</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 </m:t>
                    </m:r>
                    <m:r>
                      <a:rPr lang="en-US" b="1" i="1">
                        <a:latin typeface="Cambria Math" panose="02040503050406030204" pitchFamily="18" charset="0"/>
                        <a:ea typeface="Cambria Math" panose="02040503050406030204" pitchFamily="18" charset="0"/>
                        <a:cs typeface="Calibri" panose="020F0502020204030204" pitchFamily="34" charset="0"/>
                      </a:rPr>
                      <m:t>⨂</m:t>
                    </m:r>
                    <m:sSub>
                      <m:sSubPr>
                        <m:ctrlPr>
                          <a:rPr lang="en-US" b="1" i="1" dirty="0">
                            <a:latin typeface="Cambria Math" panose="02040503050406030204" pitchFamily="18" charset="0"/>
                          </a:rPr>
                        </m:ctrlPr>
                      </m:sSubPr>
                      <m:e>
                        <m:r>
                          <a:rPr lang="en-US" b="1" i="1" dirty="0" smtClean="0">
                            <a:latin typeface="Cambria Math" panose="02040503050406030204" pitchFamily="18" charset="0"/>
                          </a:rPr>
                          <m:t> </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b="0" i="1" dirty="0">
                                <a:solidFill>
                                  <a:schemeClr val="accent1"/>
                                </a:solidFill>
                                <a:latin typeface="Cambria Math" panose="02040503050406030204" pitchFamily="18" charset="0"/>
                              </a:rPr>
                              <m:t>𝑖</m:t>
                            </m:r>
                          </m:sub>
                        </m:sSub>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dirty="0" smtClean="0">
                        <a:latin typeface="Cambria Math" panose="02040503050406030204" pitchFamily="18" charset="0"/>
                      </a:rPr>
                      <m:t>=</m:t>
                    </m:r>
                    <m:r>
                      <a:rPr lang="en-US" b="1" i="1" dirty="0" smtClean="0">
                        <a:latin typeface="Cambria Math" panose="02040503050406030204" pitchFamily="18" charset="0"/>
                      </a:rPr>
                      <m:t>𝟎</m:t>
                    </m:r>
                  </m:oMath>
                </a14:m>
                <a:endParaRPr lang="en-US" dirty="0"/>
              </a:p>
            </p:txBody>
          </p:sp>
        </mc:Choice>
        <mc:Fallback xmlns="">
          <p:sp>
            <p:nvSpPr>
              <p:cNvPr id="20" name="TextBox 19">
                <a:extLst>
                  <a:ext uri="{FF2B5EF4-FFF2-40B4-BE49-F238E27FC236}">
                    <a16:creationId xmlns:a16="http://schemas.microsoft.com/office/drawing/2014/main" id="{AE1ABE9C-888B-9B9C-8852-6C4B49DD2AA2}"/>
                  </a:ext>
                </a:extLst>
              </p:cNvPr>
              <p:cNvSpPr txBox="1">
                <a:spLocks noRot="1" noChangeAspect="1" noMove="1" noResize="1" noEditPoints="1" noAdjustHandles="1" noChangeArrowheads="1" noChangeShapeType="1" noTextEdit="1"/>
              </p:cNvSpPr>
              <p:nvPr/>
            </p:nvSpPr>
            <p:spPr>
              <a:xfrm>
                <a:off x="8082173" y="3283606"/>
                <a:ext cx="3576107" cy="637162"/>
              </a:xfrm>
              <a:prstGeom prst="rect">
                <a:avLst/>
              </a:prstGeom>
              <a:blipFill>
                <a:blip r:embed="rId6"/>
                <a:stretch>
                  <a:fillRect l="-2560" t="-13462" r="-1706" b="-21154"/>
                </a:stretch>
              </a:blipFill>
            </p:spPr>
            <p:txBody>
              <a:bodyPr/>
              <a:lstStyle/>
              <a:p>
                <a:r>
                  <a:rPr lang="en-US">
                    <a:noFill/>
                  </a:rPr>
                  <a:t> </a:t>
                </a:r>
              </a:p>
            </p:txBody>
          </p:sp>
        </mc:Fallback>
      </mc:AlternateContent>
    </p:spTree>
    <p:extLst>
      <p:ext uri="{BB962C8B-B14F-4D97-AF65-F5344CB8AC3E}">
        <p14:creationId xmlns:p14="http://schemas.microsoft.com/office/powerpoint/2010/main" val="170311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Overlapping SAM-based Coupling for Non-Intrusive </a:t>
            </a:r>
            <a:r>
              <a:rPr lang="en-US" dirty="0" err="1"/>
              <a:t>OpInf</a:t>
            </a:r>
            <a:r>
              <a:rPr lang="en-US" dirty="0"/>
              <a:t> ROMs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12</a:t>
            </a:fld>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D52781-F021-4DA5-84BC-0E26EC4A5161}"/>
                  </a:ext>
                </a:extLst>
              </p:cNvPr>
              <p:cNvSpPr txBox="1"/>
              <p:nvPr/>
            </p:nvSpPr>
            <p:spPr>
              <a:xfrm>
                <a:off x="57410" y="694636"/>
                <a:ext cx="8526598" cy="4886466"/>
              </a:xfrm>
              <a:prstGeom prst="rect">
                <a:avLst/>
              </a:prstGeom>
              <a:noFill/>
            </p:spPr>
            <p:txBody>
              <a:bodyPr wrap="square">
                <a:spAutoFit/>
              </a:bodyPr>
              <a:lstStyle/>
              <a:p>
                <a:pPr marL="342900" indent="-342900">
                  <a:buFont typeface="Arial" panose="020B0604020202020204" pitchFamily="34" charset="0"/>
                  <a:buChar char="•"/>
                </a:pPr>
                <a:endParaRPr lang="en-US" sz="400" dirty="0"/>
              </a:p>
              <a:p>
                <a:r>
                  <a:rPr lang="en-US" sz="2000" b="1" dirty="0">
                    <a:solidFill>
                      <a:srgbClr val="0070C0"/>
                    </a:solidFill>
                  </a:rPr>
                  <a:t>Offline stage:</a:t>
                </a:r>
              </a:p>
              <a:p>
                <a:endParaRPr lang="en-US" sz="400" b="1" dirty="0">
                  <a:solidFill>
                    <a:srgbClr val="0070C0"/>
                  </a:solidFill>
                </a:endParaRPr>
              </a:p>
              <a:p>
                <a:endParaRPr lang="en-US" sz="400" b="1" dirty="0">
                  <a:solidFill>
                    <a:srgbClr val="0070C0"/>
                  </a:solidFill>
                </a:endParaRPr>
              </a:p>
              <a:p>
                <a:pPr marL="342900" indent="-342900">
                  <a:buFont typeface="Arial" panose="020B0604020202020204" pitchFamily="34" charset="0"/>
                  <a:buChar char="•"/>
                </a:pPr>
                <a:r>
                  <a:rPr lang="en-US" dirty="0"/>
                  <a:t>Create </a:t>
                </a:r>
                <a:r>
                  <a:rPr lang="en-US" b="1" dirty="0"/>
                  <a:t>DD </a:t>
                </a:r>
                <a:r>
                  <a:rPr lang="en-US" dirty="0"/>
                  <a:t>of </a:t>
                </a:r>
                <a14:m>
                  <m:oMath xmlns:m="http://schemas.openxmlformats.org/officeDocument/2006/math">
                    <m:r>
                      <m:rPr>
                        <m:sty m:val="p"/>
                      </m:rPr>
                      <a:rPr lang="el-GR" i="1">
                        <a:latin typeface="Cambria Math" panose="02040503050406030204" pitchFamily="18" charset="0"/>
                        <a:ea typeface="Cambria Math" panose="02040503050406030204" pitchFamily="18" charset="0"/>
                      </a:rPr>
                      <m:t>Ω</m:t>
                    </m:r>
                  </m:oMath>
                </a14:m>
                <a:r>
                  <a:rPr lang="en-US" dirty="0"/>
                  <a:t> into </a:t>
                </a:r>
                <a14:m>
                  <m:oMath xmlns:m="http://schemas.openxmlformats.org/officeDocument/2006/math">
                    <m:r>
                      <a:rPr lang="en-US" i="1">
                        <a:latin typeface="Cambria Math" panose="02040503050406030204" pitchFamily="18" charset="0"/>
                      </a:rPr>
                      <m:t>𝑑</m:t>
                    </m:r>
                  </m:oMath>
                </a14:m>
                <a:r>
                  <a:rPr lang="en-US" dirty="0"/>
                  <a:t> </a:t>
                </a:r>
                <a:r>
                  <a:rPr lang="en-US" b="1" dirty="0"/>
                  <a:t>overlapping</a:t>
                </a:r>
                <a:r>
                  <a:rPr lang="en-US" dirty="0"/>
                  <a:t> </a:t>
                </a:r>
                <a:r>
                  <a:rPr lang="en-US" b="1" dirty="0"/>
                  <a:t>subdomains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Perform a SAM-coupled </a:t>
                </a:r>
                <a:r>
                  <a:rPr lang="en-US" b="1" dirty="0"/>
                  <a:t>all-FOM simulation </a:t>
                </a:r>
                <a:r>
                  <a:rPr lang="en-US" dirty="0"/>
                  <a:t>on </a:t>
                </a:r>
                <a14:m>
                  <m:oMath xmlns:m="http://schemas.openxmlformats.org/officeDocument/2006/math">
                    <m:nary>
                      <m:naryPr>
                        <m:chr m:val="⋃"/>
                        <m:limLoc m:val="subSup"/>
                        <m:supHide m:val="on"/>
                        <m:ctrlPr>
                          <a:rPr lang="en-US" i="1">
                            <a:latin typeface="Cambria Math" panose="02040503050406030204" pitchFamily="18" charset="0"/>
                          </a:rPr>
                        </m:ctrlPr>
                      </m:naryPr>
                      <m:sub>
                        <m:r>
                          <m:rPr>
                            <m:brk m:alnAt="9"/>
                          </m:rPr>
                          <a:rPr lang="en-US" i="1">
                            <a:latin typeface="Cambria Math" panose="02040503050406030204" pitchFamily="18" charset="0"/>
                          </a:rPr>
                          <m:t>𝑖</m:t>
                        </m:r>
                      </m:sub>
                      <m:sup/>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e>
                    </m:nary>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Compute </a:t>
                </a:r>
                <a:r>
                  <a:rPr lang="en-US" b="1" dirty="0"/>
                  <a:t>POD basis </a:t>
                </a:r>
                <a14:m>
                  <m:oMath xmlns:m="http://schemas.openxmlformats.org/officeDocument/2006/math">
                    <m:sSub>
                      <m:sSubPr>
                        <m:ctrlPr>
                          <a:rPr lang="en-US"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on each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r>
                  <a:rPr lang="en-US" dirty="0"/>
                  <a:t>Assume a </a:t>
                </a:r>
                <a:r>
                  <a:rPr lang="en-US" b="1" dirty="0"/>
                  <a:t>functional form </a:t>
                </a:r>
                <a:r>
                  <a:rPr lang="en-US" dirty="0"/>
                  <a:t>for your ROM in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r>
                  <a:rPr lang="en-US" dirty="0"/>
                  <a:t>, informed by the                         functional form of the corresponding FOM</a:t>
                </a:r>
              </a:p>
              <a:p>
                <a:pPr marL="342900" indent="-342900">
                  <a:buFont typeface="Arial" panose="020B0604020202020204" pitchFamily="34" charset="0"/>
                  <a:buChar char="•"/>
                </a:pPr>
                <a:endParaRPr lang="en-US" sz="400" dirty="0"/>
              </a:p>
              <a:p>
                <a:pPr marL="800100" lvl="1" indent="-342900">
                  <a:buClr>
                    <a:schemeClr val="tx1"/>
                  </a:buClr>
                  <a:buFont typeface="Wingdings" panose="05000000000000000000" pitchFamily="2" charset="2"/>
                  <a:buChar char="Ø"/>
                </a:pPr>
                <a:r>
                  <a:rPr lang="en-US" b="1" i="1" dirty="0">
                    <a:solidFill>
                      <a:srgbClr val="0070C0"/>
                    </a:solidFill>
                  </a:rPr>
                  <a:t>Key question</a:t>
                </a:r>
                <a:r>
                  <a:rPr lang="en-US" i="1" dirty="0">
                    <a:solidFill>
                      <a:srgbClr val="0070C0"/>
                    </a:solidFill>
                  </a:rPr>
                  <a:t>: how to impose Schwarz BCs in </a:t>
                </a:r>
                <a:r>
                  <a:rPr lang="en-US" i="1" dirty="0" err="1">
                    <a:solidFill>
                      <a:srgbClr val="0070C0"/>
                    </a:solidFill>
                  </a:rPr>
                  <a:t>OpInf</a:t>
                </a:r>
                <a:r>
                  <a:rPr lang="en-US" i="1" dirty="0">
                    <a:solidFill>
                      <a:srgbClr val="0070C0"/>
                    </a:solidFill>
                  </a:rPr>
                  <a:t> ROMs?</a:t>
                </a:r>
              </a:p>
              <a:p>
                <a:pPr marL="800100" lvl="1" indent="-342900">
                  <a:buClr>
                    <a:schemeClr val="tx1"/>
                  </a:buClr>
                  <a:buFont typeface="Wingdings" panose="05000000000000000000" pitchFamily="2" charset="2"/>
                  <a:buChar char="Ø"/>
                </a:pPr>
                <a:endParaRPr lang="en-US" sz="400" i="1" dirty="0">
                  <a:solidFill>
                    <a:srgbClr val="0070C0"/>
                  </a:solidFill>
                </a:endParaRPr>
              </a:p>
              <a:p>
                <a:pPr marL="1257300" lvl="2" indent="-342900">
                  <a:buClr>
                    <a:schemeClr val="tx1"/>
                  </a:buClr>
                  <a:buFont typeface="Wingdings" panose="05000000000000000000" pitchFamily="2" charset="2"/>
                  <a:buChar char="v"/>
                </a:pPr>
                <a:r>
                  <a:rPr lang="en-US" i="1" dirty="0">
                    <a:solidFill>
                      <a:schemeClr val="accent1"/>
                    </a:solidFill>
                  </a:rPr>
                  <a:t>Boundary transmission enters through </a:t>
                </a:r>
                <a:r>
                  <a:rPr lang="en-US" b="1" i="1" dirty="0">
                    <a:solidFill>
                      <a:schemeClr val="accent1"/>
                    </a:solidFill>
                  </a:rPr>
                  <a:t>learned source                            term</a:t>
                </a:r>
                <a:r>
                  <a:rPr lang="en-US" i="1" dirty="0">
                    <a:solidFill>
                      <a:schemeClr val="accent1"/>
                    </a:solidFill>
                  </a:rPr>
                  <a:t> </a:t>
                </a:r>
                <a14:m>
                  <m:oMath xmlns:m="http://schemas.openxmlformats.org/officeDocument/2006/math">
                    <m:sSub>
                      <m:sSubPr>
                        <m:ctrlPr>
                          <a:rPr lang="en-US" b="1" i="1" dirty="0" smtClean="0">
                            <a:solidFill>
                              <a:schemeClr val="accent1"/>
                            </a:solidFill>
                            <a:latin typeface="Cambria Math" panose="02040503050406030204" pitchFamily="18" charset="0"/>
                          </a:rPr>
                        </m:ctrlPr>
                      </m:sSubPr>
                      <m:e>
                        <m:acc>
                          <m:accPr>
                            <m:chr m:val="̂"/>
                            <m:ctrlPr>
                              <a:rPr lang="en-US" b="1" i="1" dirty="0" smtClean="0">
                                <a:solidFill>
                                  <a:schemeClr val="accent1"/>
                                </a:solidFill>
                                <a:latin typeface="Cambria Math" panose="02040503050406030204" pitchFamily="18" charset="0"/>
                              </a:rPr>
                            </m:ctrlPr>
                          </m:accPr>
                          <m:e>
                            <m:r>
                              <a:rPr lang="en-US" b="1" i="1" dirty="0" smtClean="0">
                                <a:solidFill>
                                  <a:schemeClr val="accent1"/>
                                </a:solidFill>
                                <a:latin typeface="Cambria Math" panose="02040503050406030204" pitchFamily="18" charset="0"/>
                              </a:rPr>
                              <m:t>𝑩</m:t>
                            </m:r>
                          </m:e>
                        </m:acc>
                      </m:e>
                      <m:sub>
                        <m:r>
                          <a:rPr lang="en-US" b="0" i="1" dirty="0" smtClean="0">
                            <a:solidFill>
                              <a:schemeClr val="accent1"/>
                            </a:solidFill>
                            <a:latin typeface="Cambria Math" panose="02040503050406030204" pitchFamily="18" charset="0"/>
                          </a:rPr>
                          <m:t>𝑖</m:t>
                        </m:r>
                      </m:sub>
                    </m:sSub>
                    <m:sSub>
                      <m:sSubPr>
                        <m:ctrlPr>
                          <a:rPr lang="en-US" b="1" i="1" dirty="0" smtClean="0">
                            <a:solidFill>
                              <a:schemeClr val="accent1"/>
                            </a:solidFill>
                            <a:latin typeface="Cambria Math" panose="02040503050406030204" pitchFamily="18" charset="0"/>
                          </a:rPr>
                        </m:ctrlPr>
                      </m:sSubPr>
                      <m:e>
                        <m:r>
                          <a:rPr lang="en-US" b="1" i="1" dirty="0" smtClean="0">
                            <a:solidFill>
                              <a:schemeClr val="accent1"/>
                            </a:solidFill>
                            <a:latin typeface="Cambria Math" panose="02040503050406030204" pitchFamily="18" charset="0"/>
                          </a:rPr>
                          <m:t>𝒈</m:t>
                        </m:r>
                      </m:e>
                      <m:sub>
                        <m:r>
                          <a:rPr lang="en-US" b="0" i="1" dirty="0" smtClean="0">
                            <a:solidFill>
                              <a:schemeClr val="accent1"/>
                            </a:solidFill>
                            <a:latin typeface="Cambria Math" panose="02040503050406030204" pitchFamily="18" charset="0"/>
                          </a:rPr>
                          <m:t>𝑖</m:t>
                        </m:r>
                      </m:sub>
                    </m:sSub>
                  </m:oMath>
                </a14:m>
                <a:r>
                  <a:rPr lang="en-US" b="1" i="1" dirty="0">
                    <a:solidFill>
                      <a:schemeClr val="accent1"/>
                    </a:solidFill>
                  </a:rPr>
                  <a:t> </a:t>
                </a:r>
                <a:r>
                  <a:rPr lang="en-US" i="1" dirty="0">
                    <a:solidFill>
                      <a:schemeClr val="accent1"/>
                    </a:solidFill>
                  </a:rPr>
                  <a:t>added to </a:t>
                </a:r>
                <a:r>
                  <a:rPr lang="en-US" i="1" dirty="0" err="1">
                    <a:solidFill>
                      <a:schemeClr val="accent1"/>
                    </a:solidFill>
                  </a:rPr>
                  <a:t>OpInf</a:t>
                </a:r>
                <a:r>
                  <a:rPr lang="en-US" i="1" dirty="0">
                    <a:solidFill>
                      <a:schemeClr val="accent1"/>
                    </a:solidFill>
                  </a:rPr>
                  <a:t> ROM dynamical system</a:t>
                </a:r>
              </a:p>
              <a:p>
                <a:pPr marL="1257300" lvl="2" indent="-342900">
                  <a:buClr>
                    <a:schemeClr val="tx1"/>
                  </a:buClr>
                  <a:buFont typeface="Wingdings" panose="05000000000000000000" pitchFamily="2" charset="2"/>
                  <a:buChar char="v"/>
                </a:pPr>
                <a:endParaRPr lang="en-US" sz="400" i="1" dirty="0">
                  <a:solidFill>
                    <a:schemeClr val="accent1"/>
                  </a:solidFill>
                </a:endParaRPr>
              </a:p>
              <a:p>
                <a:pPr marL="1257300" lvl="2" indent="-342900">
                  <a:buClr>
                    <a:schemeClr val="tx1"/>
                  </a:buClr>
                  <a:buFont typeface="Wingdings" panose="05000000000000000000" pitchFamily="2" charset="2"/>
                  <a:buChar char="v"/>
                </a:pPr>
                <a:r>
                  <a:rPr lang="en-US" b="1" i="1" dirty="0">
                    <a:solidFill>
                      <a:schemeClr val="accent1"/>
                    </a:solidFill>
                  </a:rPr>
                  <a:t>Further reduction </a:t>
                </a:r>
                <a:r>
                  <a:rPr lang="en-US" i="1" dirty="0">
                    <a:solidFill>
                      <a:schemeClr val="accent1"/>
                    </a:solidFill>
                  </a:rPr>
                  <a:t>achieved by expanding</a:t>
                </a:r>
                <a:r>
                  <a:rPr lang="en-US" dirty="0">
                    <a:solidFill>
                      <a:schemeClr val="tx1"/>
                    </a:solidFill>
                  </a:rPr>
                  <a:t> </a:t>
                </a:r>
                <a14:m>
                  <m:oMath xmlns:m="http://schemas.openxmlformats.org/officeDocument/2006/math">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a:solidFill>
                          <a:schemeClr val="accent1"/>
                        </a:solidFill>
                        <a:latin typeface="Cambria Math" panose="02040503050406030204" pitchFamily="18" charset="0"/>
                      </a:rPr>
                      <m:t> </m:t>
                    </m:r>
                  </m:oMath>
                </a14:m>
                <a:r>
                  <a:rPr lang="en-US" dirty="0">
                    <a:solidFill>
                      <a:schemeClr val="accent1"/>
                    </a:solidFill>
                  </a:rPr>
                  <a:t>in its own POD                                basis </a:t>
                </a:r>
                <a14:m>
                  <m:oMath xmlns:m="http://schemas.openxmlformats.org/officeDocument/2006/math">
                    <m:sSubSup>
                      <m:sSubSupPr>
                        <m:ctrlPr>
                          <a:rPr lang="en-US" i="1" smtClean="0">
                            <a:solidFill>
                              <a:schemeClr val="accent1"/>
                            </a:solidFill>
                            <a:latin typeface="Cambria Math" panose="02040503050406030204" pitchFamily="18" charset="0"/>
                          </a:rPr>
                        </m:ctrlPr>
                      </m:sSubSupPr>
                      <m:e>
                        <m:r>
                          <a:rPr lang="el-GR" b="1" i="1">
                            <a:solidFill>
                              <a:schemeClr val="accent1"/>
                            </a:solidFill>
                            <a:latin typeface="Cambria Math" panose="02040503050406030204" pitchFamily="18" charset="0"/>
                            <a:ea typeface="Cambria Math" panose="02040503050406030204" pitchFamily="18" charset="0"/>
                          </a:rPr>
                          <m:t>𝜱</m:t>
                        </m:r>
                      </m:e>
                      <m:sub>
                        <m:r>
                          <a:rPr lang="en-US" b="0" i="1" smtClean="0">
                            <a:solidFill>
                              <a:schemeClr val="accent1"/>
                            </a:solidFill>
                            <a:latin typeface="Cambria Math" panose="02040503050406030204" pitchFamily="18" charset="0"/>
                          </a:rPr>
                          <m:t>𝑖</m:t>
                        </m:r>
                      </m:sub>
                      <m:sup>
                        <m:r>
                          <a:rPr lang="en-US" b="0" i="1" smtClean="0">
                            <a:solidFill>
                              <a:schemeClr val="accent1"/>
                            </a:solidFill>
                            <a:latin typeface="Cambria Math" panose="02040503050406030204" pitchFamily="18" charset="0"/>
                          </a:rPr>
                          <m:t>𝑔</m:t>
                        </m:r>
                      </m:sup>
                    </m:sSubSup>
                  </m:oMath>
                </a14:m>
                <a:r>
                  <a:rPr lang="en-US" dirty="0">
                    <a:solidFill>
                      <a:schemeClr val="accent1"/>
                    </a:solidFill>
                  </a:rPr>
                  <a:t> and approximating </a:t>
                </a:r>
                <a14:m>
                  <m:oMath xmlns:m="http://schemas.openxmlformats.org/officeDocument/2006/math">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i="1" dirty="0">
                            <a:solidFill>
                              <a:schemeClr val="accent1"/>
                            </a:solidFill>
                            <a:latin typeface="Cambria Math" panose="02040503050406030204" pitchFamily="18" charset="0"/>
                          </a:rPr>
                          <m:t>𝑖</m:t>
                        </m:r>
                      </m:sub>
                    </m:sSub>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smtClean="0">
                        <a:solidFill>
                          <a:schemeClr val="accent1"/>
                        </a:solidFill>
                        <a:latin typeface="Cambria Math" panose="02040503050406030204" pitchFamily="18" charset="0"/>
                        <a:ea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i="1" dirty="0">
                            <a:solidFill>
                              <a:schemeClr val="accent1"/>
                            </a:solidFill>
                            <a:latin typeface="Cambria Math" panose="02040503050406030204" pitchFamily="18" charset="0"/>
                          </a:rPr>
                          <m:t>𝑖</m:t>
                        </m:r>
                      </m:sub>
                    </m:sSub>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smtClean="0">
                                <a:solidFill>
                                  <a:schemeClr val="accent1"/>
                                </a:solidFill>
                                <a:latin typeface="Cambria Math" panose="02040503050406030204" pitchFamily="18" charset="0"/>
                              </a:rPr>
                              <m:t>𝒈</m:t>
                            </m:r>
                          </m:e>
                        </m:acc>
                      </m:e>
                      <m:sub>
                        <m:r>
                          <a:rPr lang="en-US" i="1" dirty="0">
                            <a:solidFill>
                              <a:schemeClr val="accent1"/>
                            </a:solidFill>
                            <a:latin typeface="Cambria Math" panose="02040503050406030204" pitchFamily="18" charset="0"/>
                          </a:rPr>
                          <m:t>𝑖</m:t>
                        </m:r>
                      </m:sub>
                    </m:sSub>
                    <m:r>
                      <a:rPr lang="en-US" b="1" i="1" dirty="0" smtClean="0">
                        <a:solidFill>
                          <a:schemeClr val="accent1"/>
                        </a:solidFill>
                        <a:latin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b="0" i="1" dirty="0">
                                <a:solidFill>
                                  <a:schemeClr val="accent1"/>
                                </a:solidFill>
                                <a:latin typeface="Cambria Math" panose="02040503050406030204" pitchFamily="18" charset="0"/>
                              </a:rPr>
                              <m:t>𝑖</m:t>
                            </m:r>
                          </m:sub>
                        </m:sSub>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oMath>
                </a14:m>
                <a:r>
                  <a:rPr lang="en-US" dirty="0">
                    <a:solidFill>
                      <a:schemeClr val="accent1"/>
                    </a:solidFill>
                  </a:rPr>
                  <a:t> where               </a:t>
                </a:r>
                <a14:m>
                  <m:oMath xmlns:m="http://schemas.openxmlformats.org/officeDocument/2006/math">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𝒈</m:t>
                            </m:r>
                          </m:e>
                        </m:acc>
                      </m:e>
                      <m:sub>
                        <m:r>
                          <a:rPr lang="en-US" i="1" dirty="0">
                            <a:solidFill>
                              <a:schemeClr val="accent1"/>
                            </a:solidFill>
                            <a:latin typeface="Cambria Math" panose="02040503050406030204" pitchFamily="18" charset="0"/>
                          </a:rPr>
                          <m:t>𝑖</m:t>
                        </m:r>
                      </m:sub>
                    </m:sSub>
                    <m:r>
                      <a:rPr lang="en-US" b="1" i="1" dirty="0" smtClean="0">
                        <a:solidFill>
                          <a:schemeClr val="accent1"/>
                        </a:solidFill>
                        <a:latin typeface="Cambria Math" panose="02040503050406030204" pitchFamily="18" charset="0"/>
                      </a:rPr>
                      <m:t>=</m:t>
                    </m:r>
                  </m:oMath>
                </a14:m>
                <a:r>
                  <a:rPr lang="en-US" dirty="0">
                    <a:solidFill>
                      <a:schemeClr val="accent1"/>
                    </a:solidFill>
                  </a:rPr>
                  <a:t> </a:t>
                </a:r>
                <a14:m>
                  <m:oMath xmlns:m="http://schemas.openxmlformats.org/officeDocument/2006/math">
                    <m:sSubSup>
                      <m:sSubSupPr>
                        <m:ctrlPr>
                          <a:rPr lang="en-US" i="1">
                            <a:solidFill>
                              <a:schemeClr val="accent1"/>
                            </a:solidFill>
                            <a:latin typeface="Cambria Math" panose="02040503050406030204" pitchFamily="18" charset="0"/>
                          </a:rPr>
                        </m:ctrlPr>
                      </m:sSubSupPr>
                      <m:e>
                        <m:r>
                          <a:rPr lang="el-GR" b="1" i="1">
                            <a:solidFill>
                              <a:schemeClr val="accent1"/>
                            </a:solidFill>
                            <a:latin typeface="Cambria Math" panose="02040503050406030204" pitchFamily="18" charset="0"/>
                            <a:ea typeface="Cambria Math" panose="02040503050406030204" pitchFamily="18" charset="0"/>
                          </a:rPr>
                          <m:t>𝜱</m:t>
                        </m:r>
                      </m:e>
                      <m:sub>
                        <m:r>
                          <a:rPr lang="en-US" i="1">
                            <a:solidFill>
                              <a:schemeClr val="accent1"/>
                            </a:solidFill>
                            <a:latin typeface="Cambria Math" panose="02040503050406030204" pitchFamily="18" charset="0"/>
                          </a:rPr>
                          <m:t>𝑖</m:t>
                        </m:r>
                      </m:sub>
                      <m:sup>
                        <m:r>
                          <a:rPr lang="en-US" i="1">
                            <a:solidFill>
                              <a:schemeClr val="accent1"/>
                            </a:solidFill>
                            <a:latin typeface="Cambria Math" panose="02040503050406030204" pitchFamily="18" charset="0"/>
                          </a:rPr>
                          <m:t>𝑔</m:t>
                        </m:r>
                      </m:sup>
                    </m:sSubSup>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oMath>
                </a14:m>
                <a:endParaRPr lang="en-US" b="1" dirty="0">
                  <a:solidFill>
                    <a:schemeClr val="accent1"/>
                  </a:solidFill>
                </a:endParaRPr>
              </a:p>
              <a:p>
                <a:pPr marL="1257300" lvl="2" indent="-342900">
                  <a:buClr>
                    <a:schemeClr val="tx1"/>
                  </a:buClr>
                  <a:buFont typeface="Wingdings" panose="05000000000000000000" pitchFamily="2" charset="2"/>
                  <a:buChar char="v"/>
                </a:pPr>
                <a:endParaRPr lang="en-US" sz="400" dirty="0">
                  <a:solidFill>
                    <a:schemeClr val="tx1"/>
                  </a:solidFill>
                </a:endParaRPr>
              </a:p>
              <a:p>
                <a:pPr marL="342900" indent="-342900">
                  <a:buClr>
                    <a:schemeClr val="tx1"/>
                  </a:buClr>
                  <a:buFont typeface="Arial" panose="020B0604020202020204" pitchFamily="34" charset="0"/>
                  <a:buChar char="•"/>
                </a:pPr>
                <a:r>
                  <a:rPr lang="en-US" dirty="0">
                    <a:solidFill>
                      <a:schemeClr val="tx1"/>
                    </a:solidFill>
                  </a:rPr>
                  <a:t>Compute </a:t>
                </a:r>
                <a:r>
                  <a:rPr lang="en-US" dirty="0" err="1">
                    <a:solidFill>
                      <a:schemeClr val="tx1"/>
                    </a:solidFill>
                  </a:rPr>
                  <a:t>OpInf</a:t>
                </a:r>
                <a:r>
                  <a:rPr lang="en-US" dirty="0">
                    <a:solidFill>
                      <a:schemeClr val="tx1"/>
                    </a:solidFill>
                  </a:rPr>
                  <a:t> operators </a:t>
                </a:r>
                <a14:m>
                  <m:oMath xmlns:m="http://schemas.openxmlformats.org/officeDocument/2006/math">
                    <m:sSub>
                      <m:sSubPr>
                        <m:ctrlPr>
                          <a:rPr lang="en-US" b="1" i="1" dirty="0">
                            <a:solidFill>
                              <a:schemeClr val="tx1"/>
                            </a:solidFill>
                            <a:latin typeface="Cambria Math" panose="02040503050406030204" pitchFamily="18" charset="0"/>
                          </a:rPr>
                        </m:ctrlPr>
                      </m:sSubPr>
                      <m:e>
                        <m:acc>
                          <m:accPr>
                            <m:chr m:val="̂"/>
                            <m:ctrlPr>
                              <a:rPr lang="en-US" b="1" i="1" dirty="0">
                                <a:solidFill>
                                  <a:schemeClr val="tx1"/>
                                </a:solidFill>
                                <a:latin typeface="Cambria Math" panose="02040503050406030204" pitchFamily="18" charset="0"/>
                              </a:rPr>
                            </m:ctrlPr>
                          </m:accPr>
                          <m:e>
                            <m:r>
                              <a:rPr lang="en-US" b="1" i="1" dirty="0" smtClean="0">
                                <a:solidFill>
                                  <a:schemeClr val="tx1"/>
                                </a:solidFill>
                                <a:latin typeface="Cambria Math" panose="02040503050406030204" pitchFamily="18" charset="0"/>
                              </a:rPr>
                              <m:t>𝑨</m:t>
                            </m:r>
                          </m:e>
                        </m:acc>
                      </m:e>
                      <m:sub>
                        <m:r>
                          <a:rPr lang="en-US" i="1" dirty="0">
                            <a:solidFill>
                              <a:schemeClr val="tx1"/>
                            </a:solidFill>
                            <a:latin typeface="Cambria Math" panose="02040503050406030204" pitchFamily="18" charset="0"/>
                          </a:rPr>
                          <m:t>𝑖</m:t>
                        </m:r>
                      </m:sub>
                    </m:sSub>
                    <m:r>
                      <a:rPr lang="en-US" b="1" i="1" dirty="0" smtClean="0">
                        <a:solidFill>
                          <a:schemeClr val="tx1"/>
                        </a:solidFill>
                        <a:latin typeface="Cambria Math" panose="02040503050406030204" pitchFamily="18" charset="0"/>
                      </a:rPr>
                      <m:t>,</m:t>
                    </m:r>
                    <m:sSub>
                      <m:sSubPr>
                        <m:ctrlPr>
                          <a:rPr lang="en-US" b="1" i="1" dirty="0">
                            <a:solidFill>
                              <a:schemeClr val="tx1"/>
                            </a:solidFill>
                            <a:latin typeface="Cambria Math" panose="02040503050406030204" pitchFamily="18" charset="0"/>
                          </a:rPr>
                        </m:ctrlPr>
                      </m:sSubPr>
                      <m:e>
                        <m:acc>
                          <m:accPr>
                            <m:chr m:val="̂"/>
                            <m:ctrlPr>
                              <a:rPr lang="en-US" b="1" i="1" dirty="0" smtClean="0">
                                <a:solidFill>
                                  <a:schemeClr val="tx1"/>
                                </a:solidFill>
                                <a:latin typeface="Cambria Math" panose="02040503050406030204" pitchFamily="18" charset="0"/>
                              </a:rPr>
                            </m:ctrlPr>
                          </m:accPr>
                          <m:e>
                            <m:r>
                              <a:rPr lang="en-US" b="1" i="1" dirty="0" smtClean="0">
                                <a:solidFill>
                                  <a:schemeClr val="tx1"/>
                                </a:solidFill>
                                <a:latin typeface="Cambria Math" panose="02040503050406030204" pitchFamily="18" charset="0"/>
                              </a:rPr>
                              <m:t>𝑯</m:t>
                            </m:r>
                          </m:e>
                        </m:acc>
                      </m:e>
                      <m:sub>
                        <m:r>
                          <a:rPr lang="en-US" i="1" dirty="0">
                            <a:solidFill>
                              <a:schemeClr val="tx1"/>
                            </a:solidFill>
                            <a:latin typeface="Cambria Math" panose="02040503050406030204" pitchFamily="18" charset="0"/>
                          </a:rPr>
                          <m:t>𝑖</m:t>
                        </m:r>
                      </m:sub>
                    </m:sSub>
                  </m:oMath>
                </a14:m>
                <a:r>
                  <a:rPr lang="en-US" dirty="0">
                    <a:solidFill>
                      <a:schemeClr val="tx1"/>
                    </a:solidFill>
                  </a:rPr>
                  <a:t> and </a:t>
                </a:r>
                <a14:m>
                  <m:oMath xmlns:m="http://schemas.openxmlformats.org/officeDocument/2006/math">
                    <m:sSub>
                      <m:sSubPr>
                        <m:ctrlPr>
                          <a:rPr lang="en-US" b="1" i="1" dirty="0">
                            <a:solidFill>
                              <a:schemeClr val="tx1"/>
                            </a:solidFill>
                            <a:latin typeface="Cambria Math" panose="02040503050406030204" pitchFamily="18" charset="0"/>
                          </a:rPr>
                        </m:ctrlPr>
                      </m:sSubPr>
                      <m:e>
                        <m:acc>
                          <m:accPr>
                            <m:chr m:val="̃"/>
                            <m:ctrlPr>
                              <a:rPr lang="en-US" b="1" i="1" dirty="0">
                                <a:solidFill>
                                  <a:schemeClr val="tx1"/>
                                </a:solidFill>
                                <a:latin typeface="Cambria Math" panose="02040503050406030204" pitchFamily="18" charset="0"/>
                              </a:rPr>
                            </m:ctrlPr>
                          </m:accPr>
                          <m:e>
                            <m:r>
                              <a:rPr lang="en-US" b="1" i="1" dirty="0">
                                <a:solidFill>
                                  <a:schemeClr val="tx1"/>
                                </a:solidFill>
                                <a:latin typeface="Cambria Math" panose="02040503050406030204" pitchFamily="18" charset="0"/>
                              </a:rPr>
                              <m:t>𝑩</m:t>
                            </m:r>
                          </m:e>
                        </m:acc>
                      </m:e>
                      <m:sub>
                        <m:r>
                          <a:rPr lang="en-US" b="0" i="1" dirty="0">
                            <a:solidFill>
                              <a:schemeClr val="tx1"/>
                            </a:solidFill>
                            <a:latin typeface="Cambria Math" panose="02040503050406030204" pitchFamily="18" charset="0"/>
                          </a:rPr>
                          <m:t>𝑖</m:t>
                        </m:r>
                      </m:sub>
                    </m:sSub>
                  </m:oMath>
                </a14:m>
                <a:r>
                  <a:rPr lang="en-US" dirty="0">
                    <a:solidFill>
                      <a:schemeClr val="tx1"/>
                    </a:solidFill>
                  </a:rPr>
                  <a:t> in each subdomain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l-GR" i="1">
                            <a:solidFill>
                              <a:schemeClr val="tx1"/>
                            </a:solidFill>
                            <a:latin typeface="Cambria Math" panose="02040503050406030204" pitchFamily="18" charset="0"/>
                            <a:ea typeface="Cambria Math" panose="02040503050406030204" pitchFamily="18" charset="0"/>
                          </a:rPr>
                          <m:t>Ω</m:t>
                        </m:r>
                      </m:e>
                      <m:sub>
                        <m:r>
                          <a:rPr lang="en-US" i="1">
                            <a:solidFill>
                              <a:schemeClr val="tx1"/>
                            </a:solidFill>
                            <a:latin typeface="Cambria Math" panose="02040503050406030204" pitchFamily="18" charset="0"/>
                          </a:rPr>
                          <m:t>𝑖</m:t>
                        </m:r>
                      </m:sub>
                    </m:sSub>
                  </m:oMath>
                </a14:m>
                <a:r>
                  <a:rPr lang="en-US" dirty="0">
                    <a:solidFill>
                      <a:schemeClr val="tx1"/>
                    </a:solidFill>
                  </a:rPr>
                  <a:t> by                                solving regularized </a:t>
                </a:r>
                <a:r>
                  <a:rPr lang="en-US" dirty="0" err="1">
                    <a:solidFill>
                      <a:schemeClr val="tx1"/>
                    </a:solidFill>
                  </a:rPr>
                  <a:t>OpInf</a:t>
                </a:r>
                <a:r>
                  <a:rPr lang="en-US" dirty="0">
                    <a:solidFill>
                      <a:schemeClr val="tx1"/>
                    </a:solidFill>
                  </a:rPr>
                  <a:t> least squares </a:t>
                </a:r>
                <a:r>
                  <a:rPr lang="en-US" b="1" dirty="0">
                    <a:solidFill>
                      <a:schemeClr val="tx1"/>
                    </a:solidFill>
                  </a:rPr>
                  <a:t>minimization problem </a:t>
                </a:r>
                <a:endParaRPr lang="en-US" sz="400" dirty="0"/>
              </a:p>
            </p:txBody>
          </p:sp>
        </mc:Choice>
        <mc:Fallback xmlns="">
          <p:sp>
            <p:nvSpPr>
              <p:cNvPr id="8" name="TextBox 7">
                <a:extLst>
                  <a:ext uri="{FF2B5EF4-FFF2-40B4-BE49-F238E27FC236}">
                    <a16:creationId xmlns:a16="http://schemas.microsoft.com/office/drawing/2014/main" id="{38D52781-F021-4DA5-84BC-0E26EC4A5161}"/>
                  </a:ext>
                </a:extLst>
              </p:cNvPr>
              <p:cNvSpPr txBox="1">
                <a:spLocks noRot="1" noChangeAspect="1" noMove="1" noResize="1" noEditPoints="1" noAdjustHandles="1" noChangeArrowheads="1" noChangeShapeType="1" noTextEdit="1"/>
              </p:cNvSpPr>
              <p:nvPr/>
            </p:nvSpPr>
            <p:spPr>
              <a:xfrm>
                <a:off x="57410" y="694636"/>
                <a:ext cx="8526598" cy="4886466"/>
              </a:xfrm>
              <a:prstGeom prst="rect">
                <a:avLst/>
              </a:prstGeom>
              <a:blipFill>
                <a:blip r:embed="rId3"/>
                <a:stretch>
                  <a:fillRect l="-715" r="-15225" b="-873"/>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FDD575D2-15BD-D708-CE8F-B8F13F785486}"/>
              </a:ext>
            </a:extLst>
          </p:cNvPr>
          <p:cNvPicPr>
            <a:picLocks noChangeAspect="1"/>
          </p:cNvPicPr>
          <p:nvPr/>
        </p:nvPicPr>
        <p:blipFill>
          <a:blip r:embed="rId4"/>
          <a:stretch>
            <a:fillRect/>
          </a:stretch>
        </p:blipFill>
        <p:spPr>
          <a:xfrm>
            <a:off x="8078139" y="951811"/>
            <a:ext cx="1763065" cy="1714981"/>
          </a:xfrm>
          <a:prstGeom prst="rect">
            <a:avLst/>
          </a:prstGeom>
        </p:spPr>
      </p:pic>
      <p:pic>
        <p:nvPicPr>
          <p:cNvPr id="17" name="Picture 16">
            <a:extLst>
              <a:ext uri="{FF2B5EF4-FFF2-40B4-BE49-F238E27FC236}">
                <a16:creationId xmlns:a16="http://schemas.microsoft.com/office/drawing/2014/main" id="{9608DE61-2A6E-8873-C010-DD162ECDE35B}"/>
              </a:ext>
            </a:extLst>
          </p:cNvPr>
          <p:cNvPicPr>
            <a:picLocks noChangeAspect="1"/>
          </p:cNvPicPr>
          <p:nvPr/>
        </p:nvPicPr>
        <p:blipFill>
          <a:blip r:embed="rId5"/>
          <a:stretch>
            <a:fillRect/>
          </a:stretch>
        </p:blipFill>
        <p:spPr>
          <a:xfrm>
            <a:off x="9895101" y="934078"/>
            <a:ext cx="1750448" cy="1750448"/>
          </a:xfrm>
          <a:prstGeom prst="rect">
            <a:avLst/>
          </a:prstGeom>
        </p:spPr>
      </p:pic>
      <p:grpSp>
        <p:nvGrpSpPr>
          <p:cNvPr id="3" name="Group 2">
            <a:extLst>
              <a:ext uri="{FF2B5EF4-FFF2-40B4-BE49-F238E27FC236}">
                <a16:creationId xmlns:a16="http://schemas.microsoft.com/office/drawing/2014/main" id="{D96D0625-5B84-47F5-4394-BB74092A1861}"/>
              </a:ext>
            </a:extLst>
          </p:cNvPr>
          <p:cNvGrpSpPr/>
          <p:nvPr/>
        </p:nvGrpSpPr>
        <p:grpSpPr>
          <a:xfrm>
            <a:off x="8118780" y="3941496"/>
            <a:ext cx="3556861" cy="1024136"/>
            <a:chOff x="8445945" y="3483416"/>
            <a:chExt cx="3556861" cy="1024136"/>
          </a:xfrm>
        </p:grpSpPr>
        <p:sp>
          <p:nvSpPr>
            <p:cNvPr id="6" name="Left Brace 5">
              <a:extLst>
                <a:ext uri="{FF2B5EF4-FFF2-40B4-BE49-F238E27FC236}">
                  <a16:creationId xmlns:a16="http://schemas.microsoft.com/office/drawing/2014/main" id="{11FA5F42-0C19-B4D2-CAE6-F03E7A00FBEB}"/>
                </a:ext>
              </a:extLst>
            </p:cNvPr>
            <p:cNvSpPr/>
            <p:nvPr/>
          </p:nvSpPr>
          <p:spPr>
            <a:xfrm rot="16200000">
              <a:off x="11148870" y="3339142"/>
              <a:ext cx="285472" cy="5740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8FA6FB3-E3B8-2FCB-4563-DD1A64DE2B7B}"/>
                </a:ext>
              </a:extLst>
            </p:cNvPr>
            <p:cNvSpPr txBox="1"/>
            <p:nvPr/>
          </p:nvSpPr>
          <p:spPr>
            <a:xfrm>
              <a:off x="10580406" y="3768888"/>
              <a:ext cx="1422400" cy="738664"/>
            </a:xfrm>
            <a:prstGeom prst="rect">
              <a:avLst/>
            </a:prstGeom>
            <a:noFill/>
          </p:spPr>
          <p:txBody>
            <a:bodyPr wrap="square" rtlCol="0">
              <a:spAutoFit/>
            </a:bodyPr>
            <a:lstStyle/>
            <a:p>
              <a:pPr algn="ctr"/>
              <a:r>
                <a:rPr lang="en-US" sz="1400" dirty="0">
                  <a:solidFill>
                    <a:schemeClr val="accent1"/>
                  </a:solidFill>
                </a:rPr>
                <a:t>Schwarz Dirichlet BC term</a:t>
              </a:r>
            </a:p>
          </p:txBody>
        </p:sp>
        <p:sp>
          <p:nvSpPr>
            <p:cNvPr id="14" name="TextBox 13">
              <a:extLst>
                <a:ext uri="{FF2B5EF4-FFF2-40B4-BE49-F238E27FC236}">
                  <a16:creationId xmlns:a16="http://schemas.microsoft.com/office/drawing/2014/main" id="{6A712278-8D54-65F8-81A7-D8FE3C13DF53}"/>
                </a:ext>
              </a:extLst>
            </p:cNvPr>
            <p:cNvSpPr txBox="1"/>
            <p:nvPr/>
          </p:nvSpPr>
          <p:spPr>
            <a:xfrm>
              <a:off x="8445945" y="3638654"/>
              <a:ext cx="2168103" cy="830997"/>
            </a:xfrm>
            <a:prstGeom prst="rect">
              <a:avLst/>
            </a:prstGeom>
            <a:solidFill>
              <a:schemeClr val="bg2"/>
            </a:solidFill>
          </p:spPr>
          <p:txBody>
            <a:bodyPr wrap="square" rtlCol="0">
              <a:spAutoFit/>
            </a:bodyPr>
            <a:lstStyle/>
            <a:p>
              <a:pPr algn="ctr"/>
              <a:r>
                <a:rPr lang="en-US" sz="1600" dirty="0"/>
                <a:t>Motivated by implementation of </a:t>
              </a:r>
              <a:r>
                <a:rPr lang="en-US" sz="1600" b="1" dirty="0"/>
                <a:t>Dirichlet BCs </a:t>
              </a:r>
              <a:r>
                <a:rPr lang="en-US" sz="1600" dirty="0"/>
                <a:t>in </a:t>
              </a:r>
              <a:r>
                <a:rPr lang="en-US" sz="1600" b="1" dirty="0"/>
                <a:t>FEM</a:t>
              </a:r>
            </a:p>
          </p:txBody>
        </p:sp>
      </p:grpSp>
      <p:sp>
        <p:nvSpPr>
          <p:cNvPr id="16" name="Rectangle 15">
            <a:extLst>
              <a:ext uri="{FF2B5EF4-FFF2-40B4-BE49-F238E27FC236}">
                <a16:creationId xmlns:a16="http://schemas.microsoft.com/office/drawing/2014/main" id="{78C068D9-1CBA-9D33-38DC-069D91A9B7A5}"/>
              </a:ext>
            </a:extLst>
          </p:cNvPr>
          <p:cNvSpPr/>
          <p:nvPr/>
        </p:nvSpPr>
        <p:spPr>
          <a:xfrm>
            <a:off x="7899400" y="3179914"/>
            <a:ext cx="3920067" cy="1905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E1ABE9C-888B-9B9C-8852-6C4B49DD2AA2}"/>
                  </a:ext>
                </a:extLst>
              </p:cNvPr>
              <p:cNvSpPr txBox="1"/>
              <p:nvPr/>
            </p:nvSpPr>
            <p:spPr>
              <a:xfrm>
                <a:off x="8082173" y="3283606"/>
                <a:ext cx="3576107" cy="637162"/>
              </a:xfrm>
              <a:prstGeom prst="rect">
                <a:avLst/>
              </a:prstGeom>
              <a:noFill/>
            </p:spPr>
            <p:txBody>
              <a:bodyPr wrap="none" lIns="0" tIns="0" rIns="0" bIns="0" rtlCol="0">
                <a:spAutoFit/>
              </a:bodyPr>
              <a:lstStyle/>
              <a:p>
                <a:pPr algn="ctr"/>
                <a:r>
                  <a:rPr lang="en-US" b="1" dirty="0"/>
                  <a:t>OpInf ROM + Schwarz BCs in </a:t>
                </a:r>
                <a14:m>
                  <m:oMath xmlns:m="http://schemas.openxmlformats.org/officeDocument/2006/math">
                    <m:sSub>
                      <m:sSubPr>
                        <m:ctrlPr>
                          <a:rPr lang="en-US" sz="1800" i="1" smtClean="0">
                            <a:latin typeface="Cambria Math" panose="02040503050406030204" pitchFamily="18" charset="0"/>
                          </a:rPr>
                        </m:ctrlPr>
                      </m:sSubPr>
                      <m:e>
                        <m:r>
                          <m:rPr>
                            <m:sty m:val="p"/>
                          </m:rPr>
                          <a:rPr lang="el-GR" sz="1800" i="1">
                            <a:latin typeface="Cambria Math" panose="02040503050406030204" pitchFamily="18" charset="0"/>
                            <a:ea typeface="Cambria Math" panose="02040503050406030204" pitchFamily="18" charset="0"/>
                          </a:rPr>
                          <m:t>Ω</m:t>
                        </m:r>
                      </m:e>
                      <m:sub>
                        <m:r>
                          <a:rPr lang="en-US" sz="1800" i="1">
                            <a:latin typeface="Cambria Math" panose="02040503050406030204" pitchFamily="18" charset="0"/>
                          </a:rPr>
                          <m:t>𝑖</m:t>
                        </m:r>
                      </m:sub>
                    </m:sSub>
                  </m:oMath>
                </a14:m>
                <a:r>
                  <a:rPr lang="en-US" b="1" dirty="0"/>
                  <a:t>:</a:t>
                </a:r>
              </a:p>
              <a:p>
                <a:pPr algn="ctr"/>
                <a:endParaRPr lang="en-US" sz="200" b="1" dirty="0"/>
              </a:p>
              <a:p>
                <a:pPr algn="ctr"/>
                <a:endParaRPr lang="en-US" sz="200" b="1" dirty="0"/>
              </a:p>
              <a:p>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𝑨</m:t>
                            </m:r>
                          </m:e>
                        </m:acc>
                      </m:e>
                      <m:sub>
                        <m:r>
                          <a:rPr lang="en-US" i="1" dirty="0">
                            <a:latin typeface="Cambria Math" panose="02040503050406030204" pitchFamily="18" charset="0"/>
                          </a:rPr>
                          <m:t>𝑖</m:t>
                        </m:r>
                      </m:sub>
                    </m:sSub>
                    <m:sSub>
                      <m:sSubPr>
                        <m:ctrlPr>
                          <a:rPr lang="en-US" b="1" i="1" dirty="0" smtClean="0">
                            <a:latin typeface="Cambria Math" panose="02040503050406030204" pitchFamily="18" charset="0"/>
                          </a:rPr>
                        </m:ctrlPr>
                      </m:sSubPr>
                      <m:e>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𝒒</m:t>
                            </m:r>
                          </m:e>
                        </m:acc>
                      </m:e>
                      <m:sub>
                        <m:r>
                          <a:rPr lang="en-US" b="0" i="1" dirty="0" smtClean="0">
                            <a:latin typeface="Cambria Math" panose="02040503050406030204" pitchFamily="18" charset="0"/>
                          </a:rPr>
                          <m:t>𝑖</m:t>
                        </m:r>
                      </m:sub>
                    </m:sSub>
                    <m:r>
                      <a:rPr lang="en-US" b="1" i="1" dirty="0" smtClean="0">
                        <a:latin typeface="Cambria Math" panose="02040503050406030204" pitchFamily="18" charset="0"/>
                      </a:rPr>
                      <m:t>+</m:t>
                    </m:r>
                  </m:oMath>
                </a14:m>
                <a:r>
                  <a:rPr lang="en-US" b="1" dirty="0"/>
                  <a:t> </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𝑯</m:t>
                            </m:r>
                          </m:e>
                        </m:acc>
                      </m:e>
                      <m:sub>
                        <m:r>
                          <a:rPr lang="en-US" i="1" dirty="0">
                            <a:latin typeface="Cambria Math" panose="02040503050406030204" pitchFamily="18" charset="0"/>
                          </a:rPr>
                          <m:t>𝑖</m:t>
                        </m:r>
                      </m:sub>
                    </m:sSub>
                  </m:oMath>
                </a14:m>
                <a:r>
                  <a:rPr lang="en-US" dirty="0"/>
                  <a:t>(</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 </m:t>
                    </m:r>
                    <m:r>
                      <a:rPr lang="en-US" b="1" i="1">
                        <a:latin typeface="Cambria Math" panose="02040503050406030204" pitchFamily="18" charset="0"/>
                        <a:ea typeface="Cambria Math" panose="02040503050406030204" pitchFamily="18" charset="0"/>
                        <a:cs typeface="Calibri" panose="020F0502020204030204" pitchFamily="34" charset="0"/>
                      </a:rPr>
                      <m:t>⨂</m:t>
                    </m:r>
                    <m:sSub>
                      <m:sSubPr>
                        <m:ctrlPr>
                          <a:rPr lang="en-US" b="1" i="1" dirty="0">
                            <a:latin typeface="Cambria Math" panose="02040503050406030204" pitchFamily="18" charset="0"/>
                          </a:rPr>
                        </m:ctrlPr>
                      </m:sSubPr>
                      <m:e>
                        <m:r>
                          <a:rPr lang="en-US" b="1" i="1" dirty="0" smtClean="0">
                            <a:latin typeface="Cambria Math" panose="02040503050406030204" pitchFamily="18" charset="0"/>
                          </a:rPr>
                          <m:t> </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b="0" i="1" dirty="0">
                                <a:solidFill>
                                  <a:schemeClr val="accent1"/>
                                </a:solidFill>
                                <a:latin typeface="Cambria Math" panose="02040503050406030204" pitchFamily="18" charset="0"/>
                              </a:rPr>
                              <m:t>𝑖</m:t>
                            </m:r>
                          </m:sub>
                        </m:sSub>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dirty="0" smtClean="0">
                        <a:latin typeface="Cambria Math" panose="02040503050406030204" pitchFamily="18" charset="0"/>
                      </a:rPr>
                      <m:t>=</m:t>
                    </m:r>
                    <m:r>
                      <a:rPr lang="en-US" b="1" i="1" dirty="0" smtClean="0">
                        <a:latin typeface="Cambria Math" panose="02040503050406030204" pitchFamily="18" charset="0"/>
                      </a:rPr>
                      <m:t>𝟎</m:t>
                    </m:r>
                  </m:oMath>
                </a14:m>
                <a:endParaRPr lang="en-US" dirty="0"/>
              </a:p>
            </p:txBody>
          </p:sp>
        </mc:Choice>
        <mc:Fallback xmlns="">
          <p:sp>
            <p:nvSpPr>
              <p:cNvPr id="20" name="TextBox 19">
                <a:extLst>
                  <a:ext uri="{FF2B5EF4-FFF2-40B4-BE49-F238E27FC236}">
                    <a16:creationId xmlns:a16="http://schemas.microsoft.com/office/drawing/2014/main" id="{AE1ABE9C-888B-9B9C-8852-6C4B49DD2AA2}"/>
                  </a:ext>
                </a:extLst>
              </p:cNvPr>
              <p:cNvSpPr txBox="1">
                <a:spLocks noRot="1" noChangeAspect="1" noMove="1" noResize="1" noEditPoints="1" noAdjustHandles="1" noChangeArrowheads="1" noChangeShapeType="1" noTextEdit="1"/>
              </p:cNvSpPr>
              <p:nvPr/>
            </p:nvSpPr>
            <p:spPr>
              <a:xfrm>
                <a:off x="8082173" y="3283606"/>
                <a:ext cx="3576107" cy="637162"/>
              </a:xfrm>
              <a:prstGeom prst="rect">
                <a:avLst/>
              </a:prstGeom>
              <a:blipFill>
                <a:blip r:embed="rId6"/>
                <a:stretch>
                  <a:fillRect l="-2560" t="-13462" r="-1706" b="-21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4607CD7-4C60-EC18-8737-1D4B49DE93F6}"/>
                  </a:ext>
                </a:extLst>
              </p:cNvPr>
              <p:cNvSpPr txBox="1"/>
              <p:nvPr/>
            </p:nvSpPr>
            <p:spPr>
              <a:xfrm>
                <a:off x="64951" y="5659434"/>
                <a:ext cx="11618231" cy="760914"/>
              </a:xfrm>
              <a:prstGeom prst="rect">
                <a:avLst/>
              </a:prstGeom>
              <a:noFill/>
            </p:spPr>
            <p:txBody>
              <a:bodyPr wrap="square">
                <a:spAutoFit/>
              </a:bodyPr>
              <a:lstStyle/>
              <a:p>
                <a:pPr>
                  <a:buClr>
                    <a:schemeClr val="tx1"/>
                  </a:buClr>
                </a:pPr>
                <a:r>
                  <a:rPr lang="en-US" sz="2000" b="1" dirty="0">
                    <a:solidFill>
                      <a:srgbClr val="0070C0"/>
                    </a:solidFill>
                  </a:rPr>
                  <a:t>Online stage: </a:t>
                </a:r>
              </a:p>
              <a:p>
                <a:pPr>
                  <a:buClr>
                    <a:schemeClr val="tx1"/>
                  </a:buClr>
                </a:pPr>
                <a:endParaRPr lang="en-US" sz="500" b="1" dirty="0">
                  <a:solidFill>
                    <a:srgbClr val="0070C0"/>
                  </a:solidFill>
                </a:endParaRPr>
              </a:p>
              <a:p>
                <a:pPr marL="342900" indent="-342900">
                  <a:buClr>
                    <a:schemeClr val="tx1"/>
                  </a:buClr>
                  <a:buFont typeface="Arial" panose="020B0604020202020204" pitchFamily="34" charset="0"/>
                  <a:buChar char="•"/>
                </a:pPr>
                <a:r>
                  <a:rPr lang="en-US" dirty="0"/>
                  <a:t>Apply </a:t>
                </a:r>
                <a:r>
                  <a:rPr lang="en-US" b="1" dirty="0"/>
                  <a:t>Schwarz iteration procedure</a:t>
                </a:r>
                <a:r>
                  <a:rPr lang="en-US" dirty="0"/>
                  <a:t>, with Schwarz BC transfer via pre-learned boundary contributions</a:t>
                </a:r>
                <a14:m>
                  <m:oMath xmlns:m="http://schemas.openxmlformats.org/officeDocument/2006/math">
                    <m:sSub>
                      <m:sSubPr>
                        <m:ctrlPr>
                          <a:rPr lang="en-US" b="1" i="1" dirty="0">
                            <a:latin typeface="Cambria Math" panose="02040503050406030204" pitchFamily="18" charset="0"/>
                          </a:rPr>
                        </m:ctrlPr>
                      </m:sSubPr>
                      <m:e>
                        <m:sSub>
                          <m:sSubPr>
                            <m:ctrlPr>
                              <a:rPr lang="en-US" b="1" i="1" dirty="0">
                                <a:latin typeface="Cambria Math" panose="02040503050406030204" pitchFamily="18" charset="0"/>
                              </a:rPr>
                            </m:ctrlPr>
                          </m:sSubPr>
                          <m:e>
                            <m:r>
                              <a:rPr lang="en-US" b="1" i="1" dirty="0">
                                <a:latin typeface="Cambria Math" panose="02040503050406030204" pitchFamily="18" charset="0"/>
                              </a:rPr>
                              <m:t> </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𝑩</m:t>
                                </m:r>
                              </m:e>
                            </m:acc>
                          </m:e>
                          <m:sub>
                            <m:r>
                              <a:rPr lang="en-US" b="0" i="1" dirty="0">
                                <a:latin typeface="Cambria Math" panose="02040503050406030204" pitchFamily="18" charset="0"/>
                              </a:rPr>
                              <m:t>𝑖</m:t>
                            </m:r>
                          </m:sub>
                        </m:sSub>
                        <m:r>
                          <a:rPr lang="en-US" b="1" i="1" dirty="0">
                            <a:latin typeface="Cambria Math" panose="02040503050406030204" pitchFamily="18" charset="0"/>
                          </a:rPr>
                          <m:t>𝒈</m:t>
                        </m:r>
                      </m:e>
                      <m:sub>
                        <m:r>
                          <a:rPr lang="en-US" i="1" dirty="0">
                            <a:latin typeface="Cambria Math" panose="02040503050406030204" pitchFamily="18" charset="0"/>
                          </a:rPr>
                          <m:t>𝑖</m:t>
                        </m:r>
                      </m:sub>
                    </m:sSub>
                  </m:oMath>
                </a14:m>
                <a:endParaRPr lang="en-US" dirty="0"/>
              </a:p>
            </p:txBody>
          </p:sp>
        </mc:Choice>
        <mc:Fallback xmlns="">
          <p:sp>
            <p:nvSpPr>
              <p:cNvPr id="11" name="TextBox 10">
                <a:extLst>
                  <a:ext uri="{FF2B5EF4-FFF2-40B4-BE49-F238E27FC236}">
                    <a16:creationId xmlns:a16="http://schemas.microsoft.com/office/drawing/2014/main" id="{B4607CD7-4C60-EC18-8737-1D4B49DE93F6}"/>
                  </a:ext>
                </a:extLst>
              </p:cNvPr>
              <p:cNvSpPr txBox="1">
                <a:spLocks noRot="1" noChangeAspect="1" noMove="1" noResize="1" noEditPoints="1" noAdjustHandles="1" noChangeArrowheads="1" noChangeShapeType="1" noTextEdit="1"/>
              </p:cNvSpPr>
              <p:nvPr/>
            </p:nvSpPr>
            <p:spPr>
              <a:xfrm>
                <a:off x="64951" y="5659434"/>
                <a:ext cx="11618231" cy="760914"/>
              </a:xfrm>
              <a:prstGeom prst="rect">
                <a:avLst/>
              </a:prstGeom>
              <a:blipFill>
                <a:blip r:embed="rId7"/>
                <a:stretch>
                  <a:fillRect l="-577" t="-4800" b="-11200"/>
                </a:stretch>
              </a:blipFill>
            </p:spPr>
            <p:txBody>
              <a:bodyPr/>
              <a:lstStyle/>
              <a:p>
                <a:r>
                  <a:rPr lang="en-US">
                    <a:noFill/>
                  </a:rPr>
                  <a:t> </a:t>
                </a:r>
              </a:p>
            </p:txBody>
          </p:sp>
        </mc:Fallback>
      </mc:AlternateContent>
    </p:spTree>
    <p:extLst>
      <p:ext uri="{BB962C8B-B14F-4D97-AF65-F5344CB8AC3E}">
        <p14:creationId xmlns:p14="http://schemas.microsoft.com/office/powerpoint/2010/main" val="225610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ension-specimen-rom-rom-predi-faster">
            <a:hlinkClick r:id="" action="ppaction://media"/>
            <a:extLst>
              <a:ext uri="{FF2B5EF4-FFF2-40B4-BE49-F238E27FC236}">
                <a16:creationId xmlns:a16="http://schemas.microsoft.com/office/drawing/2014/main" id="{A7539388-9644-CCB6-271B-5986BF59B2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348" y="3207669"/>
            <a:ext cx="6243782" cy="3625422"/>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Tension Specimen (Overlapping SAM, Predictive)</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13</a:t>
            </a:fld>
            <a:endParaRPr lang="en-US" dirty="0"/>
          </a:p>
        </p:txBody>
      </p:sp>
      <p:grpSp>
        <p:nvGrpSpPr>
          <p:cNvPr id="15" name="Group 14">
            <a:extLst>
              <a:ext uri="{FF2B5EF4-FFF2-40B4-BE49-F238E27FC236}">
                <a16:creationId xmlns:a16="http://schemas.microsoft.com/office/drawing/2014/main" id="{27B93AE5-144A-F451-5F2B-F47AA0B0CF07}"/>
              </a:ext>
            </a:extLst>
          </p:cNvPr>
          <p:cNvGrpSpPr/>
          <p:nvPr/>
        </p:nvGrpSpPr>
        <p:grpSpPr>
          <a:xfrm>
            <a:off x="10983219" y="5996643"/>
            <a:ext cx="1099596" cy="861357"/>
            <a:chOff x="9227994" y="5561664"/>
            <a:chExt cx="1932607" cy="1257728"/>
          </a:xfrm>
        </p:grpSpPr>
        <p:grpSp>
          <p:nvGrpSpPr>
            <p:cNvPr id="16" name="Group 15">
              <a:extLst>
                <a:ext uri="{FF2B5EF4-FFF2-40B4-BE49-F238E27FC236}">
                  <a16:creationId xmlns:a16="http://schemas.microsoft.com/office/drawing/2014/main" id="{99C9738A-ADDF-6EA3-1295-C26C37F48585}"/>
                </a:ext>
              </a:extLst>
            </p:cNvPr>
            <p:cNvGrpSpPr/>
            <p:nvPr/>
          </p:nvGrpSpPr>
          <p:grpSpPr>
            <a:xfrm>
              <a:off x="9603086" y="5561664"/>
              <a:ext cx="1062132" cy="816981"/>
              <a:chOff x="2228918" y="1296717"/>
              <a:chExt cx="1205627" cy="1087254"/>
            </a:xfrm>
          </p:grpSpPr>
          <p:pic>
            <p:nvPicPr>
              <p:cNvPr id="18" name="Picture 17">
                <a:extLst>
                  <a:ext uri="{FF2B5EF4-FFF2-40B4-BE49-F238E27FC236}">
                    <a16:creationId xmlns:a16="http://schemas.microsoft.com/office/drawing/2014/main" id="{C3C84696-F05D-386A-17C2-6DC84EC60405}"/>
                  </a:ext>
                </a:extLst>
              </p:cNvPr>
              <p:cNvPicPr>
                <a:picLocks noChangeAspect="1"/>
              </p:cNvPicPr>
              <p:nvPr/>
            </p:nvPicPr>
            <p:blipFill>
              <a:blip r:embed="rId6"/>
              <a:srcRect/>
              <a:stretch/>
            </p:blipFill>
            <p:spPr>
              <a:xfrm>
                <a:off x="2228918" y="1296717"/>
                <a:ext cx="1087254" cy="1087254"/>
              </a:xfrm>
              <a:prstGeom prst="rect">
                <a:avLst/>
              </a:prstGeom>
            </p:spPr>
          </p:pic>
          <p:sp>
            <p:nvSpPr>
              <p:cNvPr id="19" name="Rectangle 18">
                <a:extLst>
                  <a:ext uri="{FF2B5EF4-FFF2-40B4-BE49-F238E27FC236}">
                    <a16:creationId xmlns:a16="http://schemas.microsoft.com/office/drawing/2014/main" id="{D30440BF-D5BB-FDDE-72EF-F3810D9E2FDC}"/>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361B459-DE04-818A-322F-95B160802873}"/>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10" name="TextBox 9">
            <a:extLst>
              <a:ext uri="{FF2B5EF4-FFF2-40B4-BE49-F238E27FC236}">
                <a16:creationId xmlns:a16="http://schemas.microsoft.com/office/drawing/2014/main" id="{1AB36138-7EA7-550B-B72C-AAB52C0E3083}"/>
              </a:ext>
            </a:extLst>
          </p:cNvPr>
          <p:cNvSpPr txBox="1"/>
          <p:nvPr/>
        </p:nvSpPr>
        <p:spPr>
          <a:xfrm>
            <a:off x="6632232" y="6330567"/>
            <a:ext cx="2515432" cy="338554"/>
          </a:xfrm>
          <a:prstGeom prst="rect">
            <a:avLst/>
          </a:prstGeom>
          <a:noFill/>
        </p:spPr>
        <p:txBody>
          <a:bodyPr wrap="none" rtlCol="0">
            <a:spAutoFit/>
          </a:bodyPr>
          <a:lstStyle/>
          <a:p>
            <a:r>
              <a:rPr lang="en-US" sz="1600" dirty="0" err="1"/>
              <a:t>QOpInf</a:t>
            </a:r>
            <a:r>
              <a:rPr lang="en-US" sz="1600" dirty="0"/>
              <a:t> = Quadratic </a:t>
            </a:r>
            <a:r>
              <a:rPr lang="en-US" sz="1600" dirty="0" err="1"/>
              <a:t>OpInf</a:t>
            </a:r>
            <a:endParaRPr lang="en-US" sz="1600" dirty="0"/>
          </a:p>
        </p:txBody>
      </p:sp>
      <p:sp>
        <p:nvSpPr>
          <p:cNvPr id="20" name="Rectangle 19">
            <a:extLst>
              <a:ext uri="{FF2B5EF4-FFF2-40B4-BE49-F238E27FC236}">
                <a16:creationId xmlns:a16="http://schemas.microsoft.com/office/drawing/2014/main" id="{B1908BE4-BD81-6ABD-F44C-4DD6021C8F13}"/>
              </a:ext>
            </a:extLst>
          </p:cNvPr>
          <p:cNvSpPr/>
          <p:nvPr/>
        </p:nvSpPr>
        <p:spPr>
          <a:xfrm>
            <a:off x="3606239" y="2883878"/>
            <a:ext cx="2724563" cy="3998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EA4B9554-9056-5ADD-532D-89BD189EBFDE}"/>
                  </a:ext>
                </a:extLst>
              </p:cNvPr>
              <p:cNvGraphicFramePr>
                <a:graphicFrameLocks noGrp="1"/>
              </p:cNvGraphicFramePr>
              <p:nvPr>
                <p:extLst>
                  <p:ext uri="{D42A27DB-BD31-4B8C-83A1-F6EECF244321}">
                    <p14:modId xmlns:p14="http://schemas.microsoft.com/office/powerpoint/2010/main" val="1369329587"/>
                  </p:ext>
                </p:extLst>
              </p:nvPr>
            </p:nvGraphicFramePr>
            <p:xfrm>
              <a:off x="5164165" y="866683"/>
              <a:ext cx="6522055" cy="295656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35392">
                      <a:extLst>
                        <a:ext uri="{9D8B030D-6E8A-4147-A177-3AD203B41FA5}">
                          <a16:colId xmlns:a16="http://schemas.microsoft.com/office/drawing/2014/main" val="2586030892"/>
                        </a:ext>
                      </a:extLst>
                    </a:gridCol>
                    <a:gridCol w="1448118">
                      <a:extLst>
                        <a:ext uri="{9D8B030D-6E8A-4147-A177-3AD203B41FA5}">
                          <a16:colId xmlns:a16="http://schemas.microsoft.com/office/drawing/2014/main" val="3658952761"/>
                        </a:ext>
                      </a:extLst>
                    </a:gridCol>
                  </a:tblGrid>
                  <a:tr h="142914">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a:t>
                          </a:r>
                          <a:r>
                            <a:rPr lang="en-US" sz="1400" b="1" dirty="0" err="1">
                              <a:solidFill>
                                <a:schemeClr val="tx1"/>
                              </a:solidFill>
                            </a:rPr>
                            <a:t>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0">
                    <a:tc rowSpan="3">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3.44e-4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5.73e-4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4734791"/>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1.72e-2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1.83e-2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928487"/>
                      </a:ext>
                    </a:extLst>
                  </a:tr>
                  <a:tr h="0">
                    <a:tc vMerge="1">
                      <a:txBody>
                        <a:bodyPr/>
                        <a:lstStyle/>
                        <a:p>
                          <a:endParaRPr lang="en-US" dirty="0"/>
                        </a:p>
                      </a:txBody>
                      <a:tcPr/>
                    </a:tc>
                    <a:tc>
                      <a:txBody>
                        <a:bodyPr/>
                        <a:lstStyle/>
                        <a:p>
                          <a:pPr algn="ct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r>
                            <a:rPr lang="en-US" sz="1400" dirty="0"/>
                            <a:t>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8.53e-4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313847"/>
                      </a:ext>
                    </a:extLst>
                  </a:tr>
                  <a:tr h="0">
                    <a:tc rowSpan="3">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2.50e-4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5065633"/>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1.86e-2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1.96e-2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871883"/>
                      </a:ext>
                    </a:extLst>
                  </a:tr>
                  <a:tr h="0">
                    <a:tc vMerge="1">
                      <a:txBody>
                        <a:bodyPr/>
                        <a:lstStyle/>
                        <a:p>
                          <a:endParaRPr lang="en-US" dirty="0"/>
                        </a:p>
                      </a:txBody>
                      <a:tcPr/>
                    </a:tc>
                    <a:tc>
                      <a:txBody>
                        <a:bodyPr/>
                        <a:lstStyle/>
                        <a:p>
                          <a:pPr algn="ct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r>
                            <a:rPr lang="en-US" sz="1400" dirty="0"/>
                            <a:t>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2.40e-3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6.00e-3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5819889"/>
                      </a:ext>
                    </a:extLst>
                  </a:tr>
                  <a:tr h="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8h 19m 29.5s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1h 21m 25.9s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4m 42.1s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32.0/32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Choice>
        <mc:Fallback xmlns="">
          <p:graphicFrame>
            <p:nvGraphicFramePr>
              <p:cNvPr id="2" name="Table 1">
                <a:extLst>
                  <a:ext uri="{FF2B5EF4-FFF2-40B4-BE49-F238E27FC236}">
                    <a16:creationId xmlns:a16="http://schemas.microsoft.com/office/drawing/2014/main" id="{EA4B9554-9056-5ADD-532D-89BD189EBFDE}"/>
                  </a:ext>
                </a:extLst>
              </p:cNvPr>
              <p:cNvGraphicFramePr>
                <a:graphicFrameLocks noGrp="1"/>
              </p:cNvGraphicFramePr>
              <p:nvPr>
                <p:extLst>
                  <p:ext uri="{D42A27DB-BD31-4B8C-83A1-F6EECF244321}">
                    <p14:modId xmlns:p14="http://schemas.microsoft.com/office/powerpoint/2010/main" val="1369329587"/>
                  </p:ext>
                </p:extLst>
              </p:nvPr>
            </p:nvGraphicFramePr>
            <p:xfrm>
              <a:off x="5164165" y="866683"/>
              <a:ext cx="6522055" cy="295656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35392">
                      <a:extLst>
                        <a:ext uri="{9D8B030D-6E8A-4147-A177-3AD203B41FA5}">
                          <a16:colId xmlns:a16="http://schemas.microsoft.com/office/drawing/2014/main" val="2586030892"/>
                        </a:ext>
                      </a:extLst>
                    </a:gridCol>
                    <a:gridCol w="1448118">
                      <a:extLst>
                        <a:ext uri="{9D8B030D-6E8A-4147-A177-3AD203B41FA5}">
                          <a16:colId xmlns:a16="http://schemas.microsoft.com/office/drawing/2014/main" val="3658952761"/>
                        </a:ext>
                      </a:extLst>
                    </a:gridCol>
                  </a:tblGrid>
                  <a:tr h="30480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a:t>
                          </a:r>
                          <a:r>
                            <a:rPr lang="en-US" sz="1400" b="1" dirty="0" err="1">
                              <a:solidFill>
                                <a:schemeClr val="tx1"/>
                              </a:solidFill>
                            </a:rPr>
                            <a:t>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304800">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85" t="-35333" r="-420874" b="-196667"/>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106000" r="-209953" b="-790000"/>
                          </a:stretch>
                        </a:blipFill>
                      </a:tcPr>
                    </a:tc>
                    <a:tc>
                      <a:txBody>
                        <a:bodyPr/>
                        <a:lstStyle/>
                        <a:p>
                          <a:pPr algn="ctr"/>
                          <a:r>
                            <a:rPr lang="en-US" sz="1400" dirty="0"/>
                            <a:t>3.44e-4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5.73e-4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4734791"/>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206000" r="-209953" b="-690000"/>
                          </a:stretch>
                        </a:blipFill>
                      </a:tcPr>
                    </a:tc>
                    <a:tc>
                      <a:txBody>
                        <a:bodyPr/>
                        <a:lstStyle/>
                        <a:p>
                          <a:pPr algn="ctr"/>
                          <a:r>
                            <a:rPr lang="en-US" sz="1400" dirty="0"/>
                            <a:t>1.72e-2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1.83e-2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928487"/>
                      </a:ext>
                    </a:extLst>
                  </a:tr>
                  <a:tr h="304800">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306000" r="-307042" b="-59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306000" r="-209953" b="-590000"/>
                          </a:stretch>
                        </a:blipFill>
                      </a:tcPr>
                    </a:tc>
                    <a:tc>
                      <a:txBody>
                        <a:bodyPr/>
                        <a:lstStyle/>
                        <a:p>
                          <a:pPr algn="ctr"/>
                          <a:r>
                            <a:rPr lang="en-US" sz="1400" dirty="0"/>
                            <a:t>3.41e-4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8.53e-4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5313847"/>
                      </a:ext>
                    </a:extLst>
                  </a:tr>
                  <a:tr h="304800">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85" t="-134437" r="-420874" b="-95364"/>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398039" r="-209953" b="-478431"/>
                          </a:stretch>
                        </a:blipFill>
                      </a:tcPr>
                    </a:tc>
                    <a:tc>
                      <a:txBody>
                        <a:bodyPr/>
                        <a:lstStyle/>
                        <a:p>
                          <a:pPr algn="ctr"/>
                          <a:r>
                            <a:rPr lang="en-US" sz="1400" dirty="0"/>
                            <a:t>2.50e-4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5065633"/>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508000" r="-209953" b="-388000"/>
                          </a:stretch>
                        </a:blipFill>
                      </a:tcPr>
                    </a:tc>
                    <a:tc>
                      <a:txBody>
                        <a:bodyPr/>
                        <a:lstStyle/>
                        <a:p>
                          <a:pPr algn="ctr"/>
                          <a:r>
                            <a:rPr lang="en-US" sz="1400" dirty="0"/>
                            <a:t>1.86e-2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1.96e-2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871883"/>
                      </a:ext>
                    </a:extLst>
                  </a:tr>
                  <a:tr h="304800">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608000" r="-307042" b="-288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608000" r="-209953" b="-288000"/>
                          </a:stretch>
                        </a:blipFill>
                      </a:tcPr>
                    </a:tc>
                    <a:tc>
                      <a:txBody>
                        <a:bodyPr/>
                        <a:lstStyle/>
                        <a:p>
                          <a:pPr algn="ctr"/>
                          <a:r>
                            <a:rPr lang="en-US" sz="1400" dirty="0"/>
                            <a:t>2.40e-3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6.00e-3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5819889"/>
                      </a:ext>
                    </a:extLst>
                  </a:tr>
                  <a:tr h="30480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708000" r="-307042" b="-188000"/>
                          </a:stretch>
                        </a:blipFill>
                      </a:tcPr>
                    </a:tc>
                    <a:tc>
                      <a:txBody>
                        <a:bodyPr/>
                        <a:lstStyle/>
                        <a:p>
                          <a:pPr algn="ctr"/>
                          <a:r>
                            <a:rPr lang="en-US" sz="1400" dirty="0"/>
                            <a:t>8h 19m 29.5s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1h 21m 25.9s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4m 42.1s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51816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475294" r="-307042" b="-10588"/>
                          </a:stretch>
                        </a:blipFill>
                      </a:tcPr>
                    </a:tc>
                    <a:tc>
                      <a:txBody>
                        <a:bodyPr/>
                        <a:lstStyle/>
                        <a:p>
                          <a:pPr algn="ctr"/>
                          <a:r>
                            <a:rPr lang="en-US" sz="1400" dirty="0"/>
                            <a:t>32.0/32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Fallback>
      </mc:AlternateContent>
      <p:sp>
        <p:nvSpPr>
          <p:cNvPr id="9" name="TextBox 8">
            <a:extLst>
              <a:ext uri="{FF2B5EF4-FFF2-40B4-BE49-F238E27FC236}">
                <a16:creationId xmlns:a16="http://schemas.microsoft.com/office/drawing/2014/main" id="{494773FA-82E5-C9C7-121B-966A3D02708D}"/>
              </a:ext>
            </a:extLst>
          </p:cNvPr>
          <p:cNvSpPr txBox="1"/>
          <p:nvPr/>
        </p:nvSpPr>
        <p:spPr>
          <a:xfrm>
            <a:off x="778196" y="6528014"/>
            <a:ext cx="1042273" cy="338554"/>
          </a:xfrm>
          <a:prstGeom prst="rect">
            <a:avLst/>
          </a:prstGeom>
          <a:noFill/>
        </p:spPr>
        <p:txBody>
          <a:bodyPr wrap="none" rtlCol="0">
            <a:spAutoFit/>
          </a:bodyPr>
          <a:lstStyle/>
          <a:p>
            <a:r>
              <a:rPr lang="en-US" sz="1600" dirty="0"/>
              <a:t>FOM-FOM</a:t>
            </a:r>
          </a:p>
        </p:txBody>
      </p:sp>
      <p:sp>
        <p:nvSpPr>
          <p:cNvPr id="14" name="TextBox 13">
            <a:extLst>
              <a:ext uri="{FF2B5EF4-FFF2-40B4-BE49-F238E27FC236}">
                <a16:creationId xmlns:a16="http://schemas.microsoft.com/office/drawing/2014/main" id="{873F6ACC-E542-D746-BBC9-3B77B37A6338}"/>
              </a:ext>
            </a:extLst>
          </p:cNvPr>
          <p:cNvSpPr txBox="1"/>
          <p:nvPr/>
        </p:nvSpPr>
        <p:spPr>
          <a:xfrm>
            <a:off x="2215379" y="6530027"/>
            <a:ext cx="1287532" cy="338554"/>
          </a:xfrm>
          <a:prstGeom prst="rect">
            <a:avLst/>
          </a:prstGeom>
          <a:noFill/>
        </p:spPr>
        <p:txBody>
          <a:bodyPr wrap="none" rtlCol="0">
            <a:spAutoFit/>
          </a:bodyPr>
          <a:lstStyle/>
          <a:p>
            <a:pPr algn="ctr"/>
            <a:r>
              <a:rPr lang="en-US" sz="1600" dirty="0"/>
              <a:t>FOM-</a:t>
            </a:r>
            <a:r>
              <a:rPr lang="en-US" sz="1600" dirty="0" err="1"/>
              <a:t>QOpInf</a:t>
            </a:r>
            <a:endParaRPr lang="en-US" sz="1600"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168339-AFAB-6F72-0D49-A0C2E3916109}"/>
                  </a:ext>
                </a:extLst>
              </p:cNvPr>
              <p:cNvSpPr txBox="1"/>
              <p:nvPr/>
            </p:nvSpPr>
            <p:spPr>
              <a:xfrm>
                <a:off x="64951" y="689352"/>
                <a:ext cx="5030074" cy="2769989"/>
              </a:xfrm>
              <a:prstGeom prst="rect">
                <a:avLst/>
              </a:prstGeom>
              <a:noFill/>
            </p:spPr>
            <p:txBody>
              <a:bodyPr wrap="square" rtlCol="0">
                <a:spAutoFit/>
              </a:bodyPr>
              <a:lstStyle/>
              <a:p>
                <a:pPr marL="285750" indent="-285750">
                  <a:buFont typeface="Arial" panose="020B0604020202020204" pitchFamily="34" charset="0"/>
                  <a:buChar char="•"/>
                </a:pPr>
                <a:r>
                  <a:rPr lang="en-US" b="1" dirty="0" err="1"/>
                  <a:t>Hyperelastic</a:t>
                </a:r>
                <a:r>
                  <a:rPr lang="en-US" b="1" dirty="0"/>
                  <a:t> </a:t>
                </a:r>
                <a:r>
                  <a:rPr lang="en-US" dirty="0"/>
                  <a:t>(</a:t>
                </a:r>
                <a:r>
                  <a:rPr lang="en-US" dirty="0" err="1"/>
                  <a:t>Neohookean</a:t>
                </a:r>
                <a:r>
                  <a:rPr lang="en-US" dirty="0"/>
                  <a:t>) tension specimen pulled from top</a:t>
                </a:r>
              </a:p>
              <a:p>
                <a:endParaRPr lang="en-US" sz="400" dirty="0"/>
              </a:p>
              <a:p>
                <a:pPr marL="285750" indent="-285750">
                  <a:buFont typeface="Arial" panose="020B0604020202020204" pitchFamily="34" charset="0"/>
                  <a:buChar char="•"/>
                </a:pPr>
                <a:r>
                  <a:rPr lang="en-US" b="1" dirty="0"/>
                  <a:t>TET10 – HEX8 overlapping </a:t>
                </a:r>
                <a:r>
                  <a:rPr lang="en-US" dirty="0"/>
                  <a:t>coupling with </a:t>
                </a:r>
                <a:r>
                  <a:rPr lang="en-US" b="1" dirty="0"/>
                  <a:t>implicit Newmark </a:t>
                </a:r>
                <a:r>
                  <a:rPr lang="en-US" dirty="0"/>
                  <a:t>with </a:t>
                </a:r>
                <a:r>
                  <a:rPr lang="en-US" b="1" dirty="0"/>
                  <a:t>same</a:t>
                </a:r>
                <a:r>
                  <a:rPr lang="en-US" dirty="0"/>
                  <a:t> </a:t>
                </a:r>
                <a14:m>
                  <m:oMath xmlns:m="http://schemas.openxmlformats.org/officeDocument/2006/math">
                    <m:r>
                      <a:rPr lang="el-GR" b="1" i="1" smtClean="0">
                        <a:latin typeface="Cambria Math" panose="02040503050406030204" pitchFamily="18" charset="0"/>
                        <a:ea typeface="Cambria Math" panose="02040503050406030204" pitchFamily="18" charset="0"/>
                      </a:rPr>
                      <m:t>𝜟</m:t>
                    </m:r>
                    <m:r>
                      <a:rPr lang="en-US" b="1" i="1" smtClean="0">
                        <a:latin typeface="Cambria Math" panose="02040503050406030204" pitchFamily="18" charset="0"/>
                        <a:ea typeface="Cambria Math" panose="02040503050406030204" pitchFamily="18" charset="0"/>
                      </a:rPr>
                      <m:t>𝒕</m:t>
                    </m:r>
                  </m:oMath>
                </a14:m>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Quadratic </a:t>
                </a:r>
                <a:r>
                  <a:rPr lang="en-US" b="1" dirty="0" err="1"/>
                  <a:t>OpInf</a:t>
                </a:r>
                <a:r>
                  <a:rPr lang="en-US" b="1" dirty="0"/>
                  <a:t> (</a:t>
                </a:r>
                <a:r>
                  <a:rPr lang="en-US" b="1" dirty="0" err="1"/>
                  <a:t>QOpInf</a:t>
                </a:r>
                <a:r>
                  <a:rPr lang="en-US" b="1" dirty="0"/>
                  <a:t>) </a:t>
                </a:r>
                <a:r>
                  <a:rPr lang="en-US" dirty="0"/>
                  <a:t>models with M=2 POD modes, capturing 99.9999% snapshot energy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All results are </a:t>
                </a:r>
                <a:r>
                  <a:rPr lang="en-US" b="1" dirty="0"/>
                  <a:t>predictive</a:t>
                </a:r>
                <a:r>
                  <a:rPr lang="en-US" dirty="0"/>
                  <a:t> </a:t>
                </a:r>
                <a:r>
                  <a:rPr lang="en-US" dirty="0" err="1"/>
                  <a:t>w.r.t.</a:t>
                </a:r>
                <a:r>
                  <a:rPr lang="en-US" dirty="0"/>
                  <a:t> DBC applied at top of holder</a:t>
                </a:r>
              </a:p>
            </p:txBody>
          </p:sp>
        </mc:Choice>
        <mc:Fallback xmlns="">
          <p:sp>
            <p:nvSpPr>
              <p:cNvPr id="21" name="TextBox 20">
                <a:extLst>
                  <a:ext uri="{FF2B5EF4-FFF2-40B4-BE49-F238E27FC236}">
                    <a16:creationId xmlns:a16="http://schemas.microsoft.com/office/drawing/2014/main" id="{71168339-AFAB-6F72-0D49-A0C2E3916109}"/>
                  </a:ext>
                </a:extLst>
              </p:cNvPr>
              <p:cNvSpPr txBox="1">
                <a:spLocks noRot="1" noChangeAspect="1" noMove="1" noResize="1" noEditPoints="1" noAdjustHandles="1" noChangeArrowheads="1" noChangeShapeType="1" noTextEdit="1"/>
              </p:cNvSpPr>
              <p:nvPr/>
            </p:nvSpPr>
            <p:spPr>
              <a:xfrm>
                <a:off x="64951" y="689352"/>
                <a:ext cx="5030074" cy="2769989"/>
              </a:xfrm>
              <a:prstGeom prst="rect">
                <a:avLst/>
              </a:prstGeom>
              <a:blipFill>
                <a:blip r:embed="rId9"/>
                <a:stretch>
                  <a:fillRect l="-848" t="-1322" r="-1091" b="-242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31F532FF-0E5F-A058-0C0B-FE1703DB1225}"/>
              </a:ext>
            </a:extLst>
          </p:cNvPr>
          <p:cNvPicPr>
            <a:picLocks noChangeAspect="1"/>
          </p:cNvPicPr>
          <p:nvPr/>
        </p:nvPicPr>
        <p:blipFill>
          <a:blip r:embed="rId10"/>
          <a:stretch>
            <a:fillRect/>
          </a:stretch>
        </p:blipFill>
        <p:spPr>
          <a:xfrm>
            <a:off x="3767864" y="4055371"/>
            <a:ext cx="906184" cy="197733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40C65F6-9BC6-7DCB-15E5-FCEEB9165902}"/>
                  </a:ext>
                </a:extLst>
              </p:cNvPr>
              <p:cNvSpPr txBox="1"/>
              <p:nvPr/>
            </p:nvSpPr>
            <p:spPr>
              <a:xfrm rot="16200000">
                <a:off x="3656926" y="4995611"/>
                <a:ext cx="1804340" cy="307777"/>
              </a:xfrm>
              <a:prstGeom prst="rect">
                <a:avLst/>
              </a:prstGeom>
              <a:solidFill>
                <a:schemeClr val="bg1"/>
              </a:solidFill>
            </p:spPr>
            <p:txBody>
              <a:bodyPr wrap="none" rtlCol="0">
                <a:spAutoFit/>
              </a:bodyPr>
              <a:lstStyle/>
              <a:p>
                <a:r>
                  <a:rPr lang="en-US" sz="1400" dirty="0"/>
                  <a:t>von Mises stress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endParaRPr lang="en-US" sz="1400" dirty="0"/>
              </a:p>
            </p:txBody>
          </p:sp>
        </mc:Choice>
        <mc:Fallback xmlns="">
          <p:sp>
            <p:nvSpPr>
              <p:cNvPr id="6" name="TextBox 5">
                <a:extLst>
                  <a:ext uri="{FF2B5EF4-FFF2-40B4-BE49-F238E27FC236}">
                    <a16:creationId xmlns:a16="http://schemas.microsoft.com/office/drawing/2014/main" id="{640C65F6-9BC6-7DCB-15E5-FCEEB9165902}"/>
                  </a:ext>
                </a:extLst>
              </p:cNvPr>
              <p:cNvSpPr txBox="1">
                <a:spLocks noRot="1" noChangeAspect="1" noMove="1" noResize="1" noEditPoints="1" noAdjustHandles="1" noChangeArrowheads="1" noChangeShapeType="1" noTextEdit="1"/>
              </p:cNvSpPr>
              <p:nvPr/>
            </p:nvSpPr>
            <p:spPr>
              <a:xfrm rot="16200000">
                <a:off x="3656926" y="4995611"/>
                <a:ext cx="1804340" cy="307777"/>
              </a:xfrm>
              <a:prstGeom prst="rect">
                <a:avLst/>
              </a:prstGeom>
              <a:blipFill>
                <a:blip r:embed="rId11"/>
                <a:stretch>
                  <a:fillRect l="-6000" r="-18000" b="-1014"/>
                </a:stretch>
              </a:blipFill>
            </p:spPr>
            <p:txBody>
              <a:bodyPr/>
              <a:lstStyle/>
              <a:p>
                <a:r>
                  <a:rPr lang="en-US">
                    <a:noFill/>
                  </a:rPr>
                  <a:t> </a:t>
                </a:r>
              </a:p>
            </p:txBody>
          </p:sp>
        </mc:Fallback>
      </mc:AlternateContent>
    </p:spTree>
    <p:extLst>
      <p:ext uri="{BB962C8B-B14F-4D97-AF65-F5344CB8AC3E}">
        <p14:creationId xmlns:p14="http://schemas.microsoft.com/office/powerpoint/2010/main" val="296446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ension-specimen-rom-rom-predi-faster">
            <a:hlinkClick r:id="" action="ppaction://media"/>
            <a:extLst>
              <a:ext uri="{FF2B5EF4-FFF2-40B4-BE49-F238E27FC236}">
                <a16:creationId xmlns:a16="http://schemas.microsoft.com/office/drawing/2014/main" id="{5F81D9CC-ED51-D56A-BAF1-D56459F0C6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348" y="3207669"/>
            <a:ext cx="6243782" cy="362542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A6A955D-C6CB-0812-6EBE-CAFC4A9E2638}"/>
                  </a:ext>
                </a:extLst>
              </p:cNvPr>
              <p:cNvSpPr txBox="1"/>
              <p:nvPr/>
            </p:nvSpPr>
            <p:spPr>
              <a:xfrm rot="16200000">
                <a:off x="3504526" y="4843211"/>
                <a:ext cx="1804340" cy="307777"/>
              </a:xfrm>
              <a:prstGeom prst="rect">
                <a:avLst/>
              </a:prstGeom>
              <a:solidFill>
                <a:schemeClr val="bg1"/>
              </a:solidFill>
            </p:spPr>
            <p:txBody>
              <a:bodyPr wrap="none" rtlCol="0">
                <a:spAutoFit/>
              </a:bodyPr>
              <a:lstStyle/>
              <a:p>
                <a:r>
                  <a:rPr lang="en-US" sz="1400" dirty="0"/>
                  <a:t>von Mises stress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endParaRPr lang="en-US" sz="1400" dirty="0"/>
              </a:p>
            </p:txBody>
          </p:sp>
        </mc:Choice>
        <mc:Fallback xmlns="">
          <p:sp>
            <p:nvSpPr>
              <p:cNvPr id="6" name="TextBox 5">
                <a:extLst>
                  <a:ext uri="{FF2B5EF4-FFF2-40B4-BE49-F238E27FC236}">
                    <a16:creationId xmlns:a16="http://schemas.microsoft.com/office/drawing/2014/main" id="{AA6A955D-C6CB-0812-6EBE-CAFC4A9E2638}"/>
                  </a:ext>
                </a:extLst>
              </p:cNvPr>
              <p:cNvSpPr txBox="1">
                <a:spLocks noRot="1" noChangeAspect="1" noMove="1" noResize="1" noEditPoints="1" noAdjustHandles="1" noChangeArrowheads="1" noChangeShapeType="1" noTextEdit="1"/>
              </p:cNvSpPr>
              <p:nvPr/>
            </p:nvSpPr>
            <p:spPr>
              <a:xfrm rot="16200000">
                <a:off x="3504526" y="4843211"/>
                <a:ext cx="1804340" cy="307777"/>
              </a:xfrm>
              <a:prstGeom prst="rect">
                <a:avLst/>
              </a:prstGeom>
              <a:blipFill>
                <a:blip r:embed="rId6"/>
                <a:stretch>
                  <a:fillRect l="-6000" r="-18000" b="-10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14</a:t>
            </a:fld>
            <a:endParaRPr lang="en-US"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14</a:t>
            </a:fld>
            <a:endParaRPr lang="en-US" dirty="0"/>
          </a:p>
        </p:txBody>
      </p:sp>
      <p:grpSp>
        <p:nvGrpSpPr>
          <p:cNvPr id="15" name="Group 14">
            <a:extLst>
              <a:ext uri="{FF2B5EF4-FFF2-40B4-BE49-F238E27FC236}">
                <a16:creationId xmlns:a16="http://schemas.microsoft.com/office/drawing/2014/main" id="{27B93AE5-144A-F451-5F2B-F47AA0B0CF07}"/>
              </a:ext>
            </a:extLst>
          </p:cNvPr>
          <p:cNvGrpSpPr/>
          <p:nvPr/>
        </p:nvGrpSpPr>
        <p:grpSpPr>
          <a:xfrm>
            <a:off x="10983219" y="5996643"/>
            <a:ext cx="1099596" cy="861357"/>
            <a:chOff x="9227994" y="5561664"/>
            <a:chExt cx="1932607" cy="1257728"/>
          </a:xfrm>
        </p:grpSpPr>
        <p:grpSp>
          <p:nvGrpSpPr>
            <p:cNvPr id="16" name="Group 15">
              <a:extLst>
                <a:ext uri="{FF2B5EF4-FFF2-40B4-BE49-F238E27FC236}">
                  <a16:creationId xmlns:a16="http://schemas.microsoft.com/office/drawing/2014/main" id="{99C9738A-ADDF-6EA3-1295-C26C37F48585}"/>
                </a:ext>
              </a:extLst>
            </p:cNvPr>
            <p:cNvGrpSpPr/>
            <p:nvPr/>
          </p:nvGrpSpPr>
          <p:grpSpPr>
            <a:xfrm>
              <a:off x="9603086" y="5561664"/>
              <a:ext cx="1062132" cy="816981"/>
              <a:chOff x="2228918" y="1296717"/>
              <a:chExt cx="1205627" cy="1087254"/>
            </a:xfrm>
          </p:grpSpPr>
          <p:pic>
            <p:nvPicPr>
              <p:cNvPr id="18" name="Picture 17">
                <a:extLst>
                  <a:ext uri="{FF2B5EF4-FFF2-40B4-BE49-F238E27FC236}">
                    <a16:creationId xmlns:a16="http://schemas.microsoft.com/office/drawing/2014/main" id="{C3C84696-F05D-386A-17C2-6DC84EC60405}"/>
                  </a:ext>
                </a:extLst>
              </p:cNvPr>
              <p:cNvPicPr>
                <a:picLocks noChangeAspect="1"/>
              </p:cNvPicPr>
              <p:nvPr/>
            </p:nvPicPr>
            <p:blipFill>
              <a:blip r:embed="rId7"/>
              <a:srcRect/>
              <a:stretch/>
            </p:blipFill>
            <p:spPr>
              <a:xfrm>
                <a:off x="2228918" y="1296717"/>
                <a:ext cx="1087254" cy="1087254"/>
              </a:xfrm>
              <a:prstGeom prst="rect">
                <a:avLst/>
              </a:prstGeom>
            </p:spPr>
          </p:pic>
          <p:sp>
            <p:nvSpPr>
              <p:cNvPr id="19" name="Rectangle 18">
                <a:extLst>
                  <a:ext uri="{FF2B5EF4-FFF2-40B4-BE49-F238E27FC236}">
                    <a16:creationId xmlns:a16="http://schemas.microsoft.com/office/drawing/2014/main" id="{D30440BF-D5BB-FDDE-72EF-F3810D9E2FDC}"/>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361B459-DE04-818A-322F-95B160802873}"/>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10" name="TextBox 9">
            <a:extLst>
              <a:ext uri="{FF2B5EF4-FFF2-40B4-BE49-F238E27FC236}">
                <a16:creationId xmlns:a16="http://schemas.microsoft.com/office/drawing/2014/main" id="{1AB36138-7EA7-550B-B72C-AAB52C0E3083}"/>
              </a:ext>
            </a:extLst>
          </p:cNvPr>
          <p:cNvSpPr txBox="1"/>
          <p:nvPr/>
        </p:nvSpPr>
        <p:spPr>
          <a:xfrm>
            <a:off x="6632232" y="6330567"/>
            <a:ext cx="2515432" cy="338554"/>
          </a:xfrm>
          <a:prstGeom prst="rect">
            <a:avLst/>
          </a:prstGeom>
          <a:noFill/>
        </p:spPr>
        <p:txBody>
          <a:bodyPr wrap="none" rtlCol="0">
            <a:spAutoFit/>
          </a:bodyPr>
          <a:lstStyle/>
          <a:p>
            <a:r>
              <a:rPr lang="en-US" sz="1600" dirty="0" err="1"/>
              <a:t>QOpInf</a:t>
            </a:r>
            <a:r>
              <a:rPr lang="en-US" sz="1600" dirty="0"/>
              <a:t> = Quadratic </a:t>
            </a:r>
            <a:r>
              <a:rPr lang="en-US" sz="1600" dirty="0" err="1"/>
              <a:t>OpInf</a:t>
            </a:r>
            <a:endParaRPr lang="en-US" sz="1600" dirty="0"/>
          </a:p>
        </p:txBody>
      </p:sp>
      <p:sp>
        <p:nvSpPr>
          <p:cNvPr id="20" name="Rectangle 19">
            <a:extLst>
              <a:ext uri="{FF2B5EF4-FFF2-40B4-BE49-F238E27FC236}">
                <a16:creationId xmlns:a16="http://schemas.microsoft.com/office/drawing/2014/main" id="{B1908BE4-BD81-6ABD-F44C-4DD6021C8F13}"/>
              </a:ext>
            </a:extLst>
          </p:cNvPr>
          <p:cNvSpPr/>
          <p:nvPr/>
        </p:nvSpPr>
        <p:spPr>
          <a:xfrm>
            <a:off x="3606239" y="2850776"/>
            <a:ext cx="2724563" cy="40320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EA4B9554-9056-5ADD-532D-89BD189EBFDE}"/>
                  </a:ext>
                </a:extLst>
              </p:cNvPr>
              <p:cNvGraphicFramePr>
                <a:graphicFrameLocks noGrp="1"/>
              </p:cNvGraphicFramePr>
              <p:nvPr/>
            </p:nvGraphicFramePr>
            <p:xfrm>
              <a:off x="5164165" y="866683"/>
              <a:ext cx="6522055" cy="295656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35392">
                      <a:extLst>
                        <a:ext uri="{9D8B030D-6E8A-4147-A177-3AD203B41FA5}">
                          <a16:colId xmlns:a16="http://schemas.microsoft.com/office/drawing/2014/main" val="2586030892"/>
                        </a:ext>
                      </a:extLst>
                    </a:gridCol>
                    <a:gridCol w="1448118">
                      <a:extLst>
                        <a:ext uri="{9D8B030D-6E8A-4147-A177-3AD203B41FA5}">
                          <a16:colId xmlns:a16="http://schemas.microsoft.com/office/drawing/2014/main" val="3658952761"/>
                        </a:ext>
                      </a:extLst>
                    </a:gridCol>
                  </a:tblGrid>
                  <a:tr h="142914">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a:t>
                          </a:r>
                          <a:r>
                            <a:rPr lang="en-US" sz="1400" b="1" dirty="0" err="1">
                              <a:solidFill>
                                <a:schemeClr val="tx1"/>
                              </a:solidFill>
                            </a:rPr>
                            <a:t>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0">
                    <a:tc rowSpan="3">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3.44e-4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5.73e-4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094734791"/>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1.72e-2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1.83e-2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8928487"/>
                      </a:ext>
                    </a:extLst>
                  </a:tr>
                  <a:tr h="0">
                    <a:tc vMerge="1">
                      <a:txBody>
                        <a:bodyPr/>
                        <a:lstStyle/>
                        <a:p>
                          <a:endParaRPr lang="en-US" dirty="0"/>
                        </a:p>
                      </a:txBody>
                      <a:tcPr/>
                    </a:tc>
                    <a:tc>
                      <a:txBody>
                        <a:bodyPr/>
                        <a:lstStyle/>
                        <a:p>
                          <a:pPr algn="ct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r>
                            <a:rPr lang="en-US" sz="1400" dirty="0"/>
                            <a:t>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3.41e-4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8.53e-4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05313847"/>
                      </a:ext>
                    </a:extLst>
                  </a:tr>
                  <a:tr h="0">
                    <a:tc rowSpan="3">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2.50e-4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4.41e-4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275065633"/>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1.96e-2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5871883"/>
                      </a:ext>
                    </a:extLst>
                  </a:tr>
                  <a:tr h="0">
                    <a:tc vMerge="1">
                      <a:txBody>
                        <a:bodyPr/>
                        <a:lstStyle/>
                        <a:p>
                          <a:endParaRPr lang="en-US" dirty="0"/>
                        </a:p>
                      </a:txBody>
                      <a:tcPr/>
                    </a:tc>
                    <a:tc>
                      <a:txBody>
                        <a:bodyPr/>
                        <a:lstStyle/>
                        <a:p>
                          <a:pPr algn="ct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r>
                            <a:rPr lang="en-US" sz="1400" dirty="0"/>
                            <a:t>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2.40e-3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6.00e-3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35819889"/>
                      </a:ext>
                    </a:extLst>
                  </a:tr>
                  <a:tr h="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8h 19m 29.5s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1h 21m 25.9s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4m 42.1s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32.0/32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Choice>
        <mc:Fallback xmlns="">
          <p:graphicFrame>
            <p:nvGraphicFramePr>
              <p:cNvPr id="2" name="Table 1">
                <a:extLst>
                  <a:ext uri="{FF2B5EF4-FFF2-40B4-BE49-F238E27FC236}">
                    <a16:creationId xmlns:a16="http://schemas.microsoft.com/office/drawing/2014/main" id="{EA4B9554-9056-5ADD-532D-89BD189EBFDE}"/>
                  </a:ext>
                </a:extLst>
              </p:cNvPr>
              <p:cNvGraphicFramePr>
                <a:graphicFrameLocks noGrp="1"/>
              </p:cNvGraphicFramePr>
              <p:nvPr/>
            </p:nvGraphicFramePr>
            <p:xfrm>
              <a:off x="5164165" y="866683"/>
              <a:ext cx="6522055" cy="295656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35392">
                      <a:extLst>
                        <a:ext uri="{9D8B030D-6E8A-4147-A177-3AD203B41FA5}">
                          <a16:colId xmlns:a16="http://schemas.microsoft.com/office/drawing/2014/main" val="2586030892"/>
                        </a:ext>
                      </a:extLst>
                    </a:gridCol>
                    <a:gridCol w="1448118">
                      <a:extLst>
                        <a:ext uri="{9D8B030D-6E8A-4147-A177-3AD203B41FA5}">
                          <a16:colId xmlns:a16="http://schemas.microsoft.com/office/drawing/2014/main" val="3658952761"/>
                        </a:ext>
                      </a:extLst>
                    </a:gridCol>
                  </a:tblGrid>
                  <a:tr h="30480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a:t>
                          </a:r>
                          <a:r>
                            <a:rPr lang="en-US" sz="1400" b="1" dirty="0" err="1">
                              <a:solidFill>
                                <a:schemeClr val="tx1"/>
                              </a:solidFill>
                            </a:rPr>
                            <a:t>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304800">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85" t="-35333" r="-420874" b="-196667"/>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106000" r="-209953" b="-790000"/>
                          </a:stretch>
                        </a:blipFill>
                      </a:tcPr>
                    </a:tc>
                    <a:tc>
                      <a:txBody>
                        <a:bodyPr/>
                        <a:lstStyle/>
                        <a:p>
                          <a:pPr algn="ctr"/>
                          <a:r>
                            <a:rPr lang="en-US" sz="1400" dirty="0"/>
                            <a:t>3.44e-4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5.73e-4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094734791"/>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206000" r="-209953" b="-690000"/>
                          </a:stretch>
                        </a:blipFill>
                      </a:tcPr>
                    </a:tc>
                    <a:tc>
                      <a:txBody>
                        <a:bodyPr/>
                        <a:lstStyle/>
                        <a:p>
                          <a:pPr algn="ctr"/>
                          <a:r>
                            <a:rPr lang="en-US" sz="1400" dirty="0"/>
                            <a:t>1.72e-2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1.83e-2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8928487"/>
                      </a:ext>
                    </a:extLst>
                  </a:tr>
                  <a:tr h="304800">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306000" r="-307042" b="-59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306000" r="-209953" b="-590000"/>
                          </a:stretch>
                        </a:blipFill>
                      </a:tcPr>
                    </a:tc>
                    <a:tc>
                      <a:txBody>
                        <a:bodyPr/>
                        <a:lstStyle/>
                        <a:p>
                          <a:pPr algn="ctr"/>
                          <a:r>
                            <a:rPr lang="en-US" sz="1400" dirty="0"/>
                            <a:t>3.41e-4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8.53e-4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805313847"/>
                      </a:ext>
                    </a:extLst>
                  </a:tr>
                  <a:tr h="304800">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85" t="-134437" r="-420874" b="-95364"/>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398039" r="-209953" b="-478431"/>
                          </a:stretch>
                        </a:blipFill>
                      </a:tcPr>
                    </a:tc>
                    <a:tc>
                      <a:txBody>
                        <a:bodyPr/>
                        <a:lstStyle/>
                        <a:p>
                          <a:pPr algn="ctr"/>
                          <a:r>
                            <a:rPr lang="en-US" sz="1400" dirty="0"/>
                            <a:t>2.50e-4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4.41e-4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275065633"/>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508000" r="-209953" b="-388000"/>
                          </a:stretch>
                        </a:blipFill>
                      </a:tcPr>
                    </a:tc>
                    <a:tc>
                      <a:txBody>
                        <a:bodyPr/>
                        <a:lstStyle/>
                        <a:p>
                          <a:pPr algn="ctr"/>
                          <a:r>
                            <a:rPr lang="en-US" sz="1400" dirty="0"/>
                            <a:t>1.86e-2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1.96e-2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5871883"/>
                      </a:ext>
                    </a:extLst>
                  </a:tr>
                  <a:tr h="304800">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608000" r="-307042" b="-288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608000" r="-209953" b="-288000"/>
                          </a:stretch>
                        </a:blipFill>
                      </a:tcPr>
                    </a:tc>
                    <a:tc>
                      <a:txBody>
                        <a:bodyPr/>
                        <a:lstStyle/>
                        <a:p>
                          <a:pPr algn="ctr"/>
                          <a:r>
                            <a:rPr lang="en-US" sz="1400" dirty="0"/>
                            <a:t>2.40e-3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1400" dirty="0"/>
                            <a:t>6.00e-3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35819889"/>
                      </a:ext>
                    </a:extLst>
                  </a:tr>
                  <a:tr h="30480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708000" r="-307042" b="-188000"/>
                          </a:stretch>
                        </a:blipFill>
                      </a:tcPr>
                    </a:tc>
                    <a:tc>
                      <a:txBody>
                        <a:bodyPr/>
                        <a:lstStyle/>
                        <a:p>
                          <a:pPr algn="ctr"/>
                          <a:r>
                            <a:rPr lang="en-US" sz="1400" dirty="0"/>
                            <a:t>8h 19m 29.5s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1h 21m 25.9s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4m 42.1s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51816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475294" r="-307042" b="-10588"/>
                          </a:stretch>
                        </a:blipFill>
                      </a:tcPr>
                    </a:tc>
                    <a:tc>
                      <a:txBody>
                        <a:bodyPr/>
                        <a:lstStyle/>
                        <a:p>
                          <a:pPr algn="ctr"/>
                          <a:r>
                            <a:rPr lang="en-US" sz="1400" dirty="0"/>
                            <a:t>32.0/32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AE3DE5-0647-95A5-64F3-F30FC997914A}"/>
                  </a:ext>
                </a:extLst>
              </p:cNvPr>
              <p:cNvSpPr txBox="1"/>
              <p:nvPr/>
            </p:nvSpPr>
            <p:spPr>
              <a:xfrm>
                <a:off x="4834113" y="4013002"/>
                <a:ext cx="6564917" cy="646331"/>
              </a:xfrm>
              <a:prstGeom prst="rect">
                <a:avLst/>
              </a:prstGeom>
              <a:noFill/>
            </p:spPr>
            <p:txBody>
              <a:bodyPr wrap="square" rtlCol="0">
                <a:spAutoFit/>
              </a:bodyPr>
              <a:lstStyle/>
              <a:p>
                <a:pPr marL="285750" indent="-285750">
                  <a:buFont typeface="Arial" panose="020B0604020202020204" pitchFamily="34" charset="0"/>
                  <a:buChar char="•"/>
                </a:pPr>
                <a:r>
                  <a:rPr lang="en-US" dirty="0"/>
                  <a:t>Relative errors of </a:t>
                </a:r>
                <a14:m>
                  <m:oMath xmlns:m="http://schemas.openxmlformats.org/officeDocument/2006/math">
                    <m:r>
                      <a:rPr lang="en-US" b="1" i="1" dirty="0" smtClean="0">
                        <a:latin typeface="Cambria Math" panose="02040503050406030204" pitchFamily="18" charset="0"/>
                      </a:rPr>
                      <m:t>𝑶</m:t>
                    </m:r>
                  </m:oMath>
                </a14:m>
                <a:r>
                  <a:rPr lang="en-US" b="1" dirty="0"/>
                  <a:t>(1e-4)-</a:t>
                </a:r>
                <a14:m>
                  <m:oMath xmlns:m="http://schemas.openxmlformats.org/officeDocument/2006/math">
                    <m:r>
                      <a:rPr lang="en-US" b="1" i="1" dirty="0" smtClean="0">
                        <a:latin typeface="Cambria Math" panose="02040503050406030204" pitchFamily="18" charset="0"/>
                      </a:rPr>
                      <m:t>𝑶</m:t>
                    </m:r>
                  </m:oMath>
                </a14:m>
                <a:r>
                  <a:rPr lang="en-US" b="1" dirty="0"/>
                  <a:t>(1e-3)</a:t>
                </a:r>
                <a:r>
                  <a:rPr lang="en-US" dirty="0"/>
                  <a:t> are achieved for the displacement and von Mises stress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𝑣𝑚</m:t>
                        </m:r>
                      </m:sub>
                    </m:sSub>
                  </m:oMath>
                </a14:m>
                <a:r>
                  <a:rPr lang="en-US" dirty="0"/>
                  <a:t>)</a:t>
                </a:r>
              </a:p>
            </p:txBody>
          </p:sp>
        </mc:Choice>
        <mc:Fallback xmlns="">
          <p:sp>
            <p:nvSpPr>
              <p:cNvPr id="23" name="TextBox 22">
                <a:extLst>
                  <a:ext uri="{FF2B5EF4-FFF2-40B4-BE49-F238E27FC236}">
                    <a16:creationId xmlns:a16="http://schemas.microsoft.com/office/drawing/2014/main" id="{46AE3DE5-0647-95A5-64F3-F30FC997914A}"/>
                  </a:ext>
                </a:extLst>
              </p:cNvPr>
              <p:cNvSpPr txBox="1">
                <a:spLocks noRot="1" noChangeAspect="1" noMove="1" noResize="1" noEditPoints="1" noAdjustHandles="1" noChangeArrowheads="1" noChangeShapeType="1" noTextEdit="1"/>
              </p:cNvSpPr>
              <p:nvPr/>
            </p:nvSpPr>
            <p:spPr>
              <a:xfrm>
                <a:off x="4834113" y="4013002"/>
                <a:ext cx="6564917" cy="646331"/>
              </a:xfrm>
              <a:prstGeom prst="rect">
                <a:avLst/>
              </a:prstGeom>
              <a:blipFill>
                <a:blip r:embed="rId9"/>
                <a:stretch>
                  <a:fillRect l="-650" t="-5660" b="-13208"/>
                </a:stretch>
              </a:blipFill>
            </p:spPr>
            <p:txBody>
              <a:bodyPr/>
              <a:lstStyle/>
              <a:p>
                <a:r>
                  <a:rPr lang="en-US">
                    <a:noFill/>
                  </a:rPr>
                  <a:t> </a:t>
                </a:r>
              </a:p>
            </p:txBody>
          </p:sp>
        </mc:Fallback>
      </mc:AlternateContent>
      <p:sp>
        <p:nvSpPr>
          <p:cNvPr id="21" name="Title 1">
            <a:extLst>
              <a:ext uri="{FF2B5EF4-FFF2-40B4-BE49-F238E27FC236}">
                <a16:creationId xmlns:a16="http://schemas.microsoft.com/office/drawing/2014/main" id="{CD066693-89A7-9049-D7FC-D468E3DAB878}"/>
              </a:ext>
            </a:extLst>
          </p:cNvPr>
          <p:cNvSpPr>
            <a:spLocks noGrp="1"/>
          </p:cNvSpPr>
          <p:nvPr>
            <p:ph type="title"/>
          </p:nvPr>
        </p:nvSpPr>
        <p:spPr>
          <a:xfrm>
            <a:off x="720648" y="232552"/>
            <a:ext cx="10471608" cy="570225"/>
          </a:xfrm>
        </p:spPr>
        <p:txBody>
          <a:bodyPr/>
          <a:lstStyle/>
          <a:p>
            <a:r>
              <a:rPr lang="en-US" dirty="0"/>
              <a:t>Tension Specimen (Overlapping SAM, Predictive)</a:t>
            </a:r>
          </a:p>
        </p:txBody>
      </p:sp>
      <p:sp>
        <p:nvSpPr>
          <p:cNvPr id="8" name="TextBox 7">
            <a:extLst>
              <a:ext uri="{FF2B5EF4-FFF2-40B4-BE49-F238E27FC236}">
                <a16:creationId xmlns:a16="http://schemas.microsoft.com/office/drawing/2014/main" id="{A642FEAC-F371-01EE-48AA-BAEDAC5DA251}"/>
              </a:ext>
            </a:extLst>
          </p:cNvPr>
          <p:cNvSpPr txBox="1"/>
          <p:nvPr/>
        </p:nvSpPr>
        <p:spPr>
          <a:xfrm>
            <a:off x="778196" y="6528014"/>
            <a:ext cx="1042273" cy="338554"/>
          </a:xfrm>
          <a:prstGeom prst="rect">
            <a:avLst/>
          </a:prstGeom>
          <a:noFill/>
        </p:spPr>
        <p:txBody>
          <a:bodyPr wrap="none" rtlCol="0">
            <a:spAutoFit/>
          </a:bodyPr>
          <a:lstStyle/>
          <a:p>
            <a:r>
              <a:rPr lang="en-US" sz="1600" dirty="0"/>
              <a:t>FOM-FOM</a:t>
            </a:r>
          </a:p>
        </p:txBody>
      </p:sp>
      <p:sp>
        <p:nvSpPr>
          <p:cNvPr id="9" name="TextBox 8">
            <a:extLst>
              <a:ext uri="{FF2B5EF4-FFF2-40B4-BE49-F238E27FC236}">
                <a16:creationId xmlns:a16="http://schemas.microsoft.com/office/drawing/2014/main" id="{07EC7D21-4308-EAA9-7D5F-9CBC45093837}"/>
              </a:ext>
            </a:extLst>
          </p:cNvPr>
          <p:cNvSpPr txBox="1"/>
          <p:nvPr/>
        </p:nvSpPr>
        <p:spPr>
          <a:xfrm>
            <a:off x="2215379" y="6530027"/>
            <a:ext cx="1287532" cy="338554"/>
          </a:xfrm>
          <a:prstGeom prst="rect">
            <a:avLst/>
          </a:prstGeom>
          <a:noFill/>
        </p:spPr>
        <p:txBody>
          <a:bodyPr wrap="none" rtlCol="0">
            <a:spAutoFit/>
          </a:bodyPr>
          <a:lstStyle/>
          <a:p>
            <a:pPr algn="ctr"/>
            <a:r>
              <a:rPr lang="en-US" sz="1600" dirty="0"/>
              <a:t>FOM-</a:t>
            </a:r>
            <a:r>
              <a:rPr lang="en-US" sz="1600" dirty="0" err="1"/>
              <a:t>QOpInf</a:t>
            </a:r>
            <a:endParaRPr lang="en-US" sz="16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C9BAFA6-5B41-C9E9-F42A-437DC3B0482F}"/>
                  </a:ext>
                </a:extLst>
              </p:cNvPr>
              <p:cNvSpPr txBox="1"/>
              <p:nvPr/>
            </p:nvSpPr>
            <p:spPr>
              <a:xfrm>
                <a:off x="64951" y="689352"/>
                <a:ext cx="5030074" cy="2769989"/>
              </a:xfrm>
              <a:prstGeom prst="rect">
                <a:avLst/>
              </a:prstGeom>
              <a:noFill/>
            </p:spPr>
            <p:txBody>
              <a:bodyPr wrap="square" rtlCol="0">
                <a:spAutoFit/>
              </a:bodyPr>
              <a:lstStyle/>
              <a:p>
                <a:pPr marL="285750" indent="-285750">
                  <a:buFont typeface="Arial" panose="020B0604020202020204" pitchFamily="34" charset="0"/>
                  <a:buChar char="•"/>
                </a:pPr>
                <a:r>
                  <a:rPr lang="en-US" b="1" dirty="0" err="1"/>
                  <a:t>Hyperelastic</a:t>
                </a:r>
                <a:r>
                  <a:rPr lang="en-US" b="1" dirty="0"/>
                  <a:t> </a:t>
                </a:r>
                <a:r>
                  <a:rPr lang="en-US" dirty="0"/>
                  <a:t>(</a:t>
                </a:r>
                <a:r>
                  <a:rPr lang="en-US" dirty="0" err="1"/>
                  <a:t>Neohookean</a:t>
                </a:r>
                <a:r>
                  <a:rPr lang="en-US" dirty="0"/>
                  <a:t>) tension specimen pulled from top</a:t>
                </a:r>
              </a:p>
              <a:p>
                <a:endParaRPr lang="en-US" sz="400" dirty="0"/>
              </a:p>
              <a:p>
                <a:pPr marL="285750" indent="-285750">
                  <a:buFont typeface="Arial" panose="020B0604020202020204" pitchFamily="34" charset="0"/>
                  <a:buChar char="•"/>
                </a:pPr>
                <a:r>
                  <a:rPr lang="en-US" b="1" dirty="0"/>
                  <a:t>TET10 – HEX8 overlapping </a:t>
                </a:r>
                <a:r>
                  <a:rPr lang="en-US" dirty="0"/>
                  <a:t>coupling with </a:t>
                </a:r>
                <a:r>
                  <a:rPr lang="en-US" b="1" dirty="0"/>
                  <a:t>implicit Newmark </a:t>
                </a:r>
                <a:r>
                  <a:rPr lang="en-US" dirty="0"/>
                  <a:t>with </a:t>
                </a:r>
                <a:r>
                  <a:rPr lang="en-US" b="1" dirty="0"/>
                  <a:t>same</a:t>
                </a:r>
                <a:r>
                  <a:rPr lang="en-US" dirty="0"/>
                  <a:t> </a:t>
                </a:r>
                <a14:m>
                  <m:oMath xmlns:m="http://schemas.openxmlformats.org/officeDocument/2006/math">
                    <m:r>
                      <a:rPr lang="el-GR" b="1" i="1" smtClean="0">
                        <a:latin typeface="Cambria Math" panose="02040503050406030204" pitchFamily="18" charset="0"/>
                        <a:ea typeface="Cambria Math" panose="02040503050406030204" pitchFamily="18" charset="0"/>
                      </a:rPr>
                      <m:t>𝜟</m:t>
                    </m:r>
                    <m:r>
                      <a:rPr lang="en-US" b="1" i="1" smtClean="0">
                        <a:latin typeface="Cambria Math" panose="02040503050406030204" pitchFamily="18" charset="0"/>
                        <a:ea typeface="Cambria Math" panose="02040503050406030204" pitchFamily="18" charset="0"/>
                      </a:rPr>
                      <m:t>𝒕</m:t>
                    </m:r>
                  </m:oMath>
                </a14:m>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Quadratic </a:t>
                </a:r>
                <a:r>
                  <a:rPr lang="en-US" b="1" dirty="0" err="1"/>
                  <a:t>OpInf</a:t>
                </a:r>
                <a:r>
                  <a:rPr lang="en-US" b="1" dirty="0"/>
                  <a:t> (</a:t>
                </a:r>
                <a:r>
                  <a:rPr lang="en-US" b="1" dirty="0" err="1"/>
                  <a:t>QOpInf</a:t>
                </a:r>
                <a:r>
                  <a:rPr lang="en-US" b="1" dirty="0"/>
                  <a:t>) </a:t>
                </a:r>
                <a:r>
                  <a:rPr lang="en-US" dirty="0"/>
                  <a:t>models with M=2 POD modes, capturing 99.9999% snapshot energy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All results are </a:t>
                </a:r>
                <a:r>
                  <a:rPr lang="en-US" b="1" dirty="0"/>
                  <a:t>predictive</a:t>
                </a:r>
                <a:r>
                  <a:rPr lang="en-US" dirty="0"/>
                  <a:t> </a:t>
                </a:r>
                <a:r>
                  <a:rPr lang="en-US" dirty="0" err="1"/>
                  <a:t>w.r.t.</a:t>
                </a:r>
                <a:r>
                  <a:rPr lang="en-US" dirty="0"/>
                  <a:t> DBC applied at top of holder</a:t>
                </a:r>
              </a:p>
            </p:txBody>
          </p:sp>
        </mc:Choice>
        <mc:Fallback xmlns="">
          <p:sp>
            <p:nvSpPr>
              <p:cNvPr id="14" name="TextBox 13">
                <a:extLst>
                  <a:ext uri="{FF2B5EF4-FFF2-40B4-BE49-F238E27FC236}">
                    <a16:creationId xmlns:a16="http://schemas.microsoft.com/office/drawing/2014/main" id="{AC9BAFA6-5B41-C9E9-F42A-437DC3B0482F}"/>
                  </a:ext>
                </a:extLst>
              </p:cNvPr>
              <p:cNvSpPr txBox="1">
                <a:spLocks noRot="1" noChangeAspect="1" noMove="1" noResize="1" noEditPoints="1" noAdjustHandles="1" noChangeArrowheads="1" noChangeShapeType="1" noTextEdit="1"/>
              </p:cNvSpPr>
              <p:nvPr/>
            </p:nvSpPr>
            <p:spPr>
              <a:xfrm>
                <a:off x="64951" y="689352"/>
                <a:ext cx="5030074" cy="2769989"/>
              </a:xfrm>
              <a:prstGeom prst="rect">
                <a:avLst/>
              </a:prstGeom>
              <a:blipFill>
                <a:blip r:embed="rId10"/>
                <a:stretch>
                  <a:fillRect l="-848" t="-1322" r="-1091" b="-242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731196E1-B293-C82A-9F33-76B832E42BBD}"/>
              </a:ext>
            </a:extLst>
          </p:cNvPr>
          <p:cNvPicPr>
            <a:picLocks noChangeAspect="1"/>
          </p:cNvPicPr>
          <p:nvPr/>
        </p:nvPicPr>
        <p:blipFill>
          <a:blip r:embed="rId11"/>
          <a:stretch>
            <a:fillRect/>
          </a:stretch>
        </p:blipFill>
        <p:spPr>
          <a:xfrm>
            <a:off x="3767864" y="4055371"/>
            <a:ext cx="906184" cy="197733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E79280F-E32E-4E4C-AC48-7CDF7C810195}"/>
                  </a:ext>
                </a:extLst>
              </p:cNvPr>
              <p:cNvSpPr txBox="1"/>
              <p:nvPr/>
            </p:nvSpPr>
            <p:spPr>
              <a:xfrm rot="16200000">
                <a:off x="3656926" y="4995611"/>
                <a:ext cx="1804340" cy="307777"/>
              </a:xfrm>
              <a:prstGeom prst="rect">
                <a:avLst/>
              </a:prstGeom>
              <a:solidFill>
                <a:schemeClr val="bg1"/>
              </a:solidFill>
            </p:spPr>
            <p:txBody>
              <a:bodyPr wrap="none" rtlCol="0">
                <a:spAutoFit/>
              </a:bodyPr>
              <a:lstStyle/>
              <a:p>
                <a:r>
                  <a:rPr lang="en-US" sz="1400" dirty="0"/>
                  <a:t>von Mises stress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endParaRPr lang="en-US" sz="1400" dirty="0"/>
              </a:p>
            </p:txBody>
          </p:sp>
        </mc:Choice>
        <mc:Fallback xmlns="">
          <p:sp>
            <p:nvSpPr>
              <p:cNvPr id="12" name="TextBox 11">
                <a:extLst>
                  <a:ext uri="{FF2B5EF4-FFF2-40B4-BE49-F238E27FC236}">
                    <a16:creationId xmlns:a16="http://schemas.microsoft.com/office/drawing/2014/main" id="{FE79280F-E32E-4E4C-AC48-7CDF7C810195}"/>
                  </a:ext>
                </a:extLst>
              </p:cNvPr>
              <p:cNvSpPr txBox="1">
                <a:spLocks noRot="1" noChangeAspect="1" noMove="1" noResize="1" noEditPoints="1" noAdjustHandles="1" noChangeArrowheads="1" noChangeShapeType="1" noTextEdit="1"/>
              </p:cNvSpPr>
              <p:nvPr/>
            </p:nvSpPr>
            <p:spPr>
              <a:xfrm rot="16200000">
                <a:off x="3656926" y="4995611"/>
                <a:ext cx="1804340" cy="307777"/>
              </a:xfrm>
              <a:prstGeom prst="rect">
                <a:avLst/>
              </a:prstGeom>
              <a:blipFill>
                <a:blip r:embed="rId6"/>
                <a:stretch>
                  <a:fillRect l="-6000" r="-18000" b="-1014"/>
                </a:stretch>
              </a:blipFill>
            </p:spPr>
            <p:txBody>
              <a:bodyPr/>
              <a:lstStyle/>
              <a:p>
                <a:r>
                  <a:rPr lang="en-US">
                    <a:noFill/>
                  </a:rPr>
                  <a:t> </a:t>
                </a:r>
              </a:p>
            </p:txBody>
          </p:sp>
        </mc:Fallback>
      </mc:AlternateContent>
    </p:spTree>
    <p:extLst>
      <p:ext uri="{BB962C8B-B14F-4D97-AF65-F5344CB8AC3E}">
        <p14:creationId xmlns:p14="http://schemas.microsoft.com/office/powerpoint/2010/main" val="131341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ension-specimen-rom-rom-predi-faster">
            <a:hlinkClick r:id="" action="ppaction://media"/>
            <a:extLst>
              <a:ext uri="{FF2B5EF4-FFF2-40B4-BE49-F238E27FC236}">
                <a16:creationId xmlns:a16="http://schemas.microsoft.com/office/drawing/2014/main" id="{81C12814-01D9-6741-58DD-3BE3E77E5D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348" y="3207669"/>
            <a:ext cx="6243782" cy="3625422"/>
          </a:xfrm>
          <a:prstGeom prst="rect">
            <a:avLst/>
          </a:prstGeom>
        </p:spPr>
      </p:pic>
      <p:sp>
        <p:nvSpPr>
          <p:cNvPr id="12" name="TextBox 11">
            <a:extLst>
              <a:ext uri="{FF2B5EF4-FFF2-40B4-BE49-F238E27FC236}">
                <a16:creationId xmlns:a16="http://schemas.microsoft.com/office/drawing/2014/main" id="{25D34675-2CFB-1E56-2D4C-3F750884A00A}"/>
              </a:ext>
            </a:extLst>
          </p:cNvPr>
          <p:cNvSpPr txBox="1"/>
          <p:nvPr/>
        </p:nvSpPr>
        <p:spPr>
          <a:xfrm>
            <a:off x="778196" y="6528014"/>
            <a:ext cx="1042273" cy="338554"/>
          </a:xfrm>
          <a:prstGeom prst="rect">
            <a:avLst/>
          </a:prstGeom>
          <a:noFill/>
        </p:spPr>
        <p:txBody>
          <a:bodyPr wrap="none" rtlCol="0">
            <a:spAutoFit/>
          </a:bodyPr>
          <a:lstStyle/>
          <a:p>
            <a:r>
              <a:rPr lang="en-US" sz="1600" dirty="0"/>
              <a:t>FOM-FOM</a:t>
            </a:r>
          </a:p>
        </p:txBody>
      </p:sp>
      <p:sp>
        <p:nvSpPr>
          <p:cNvPr id="13" name="TextBox 12">
            <a:extLst>
              <a:ext uri="{FF2B5EF4-FFF2-40B4-BE49-F238E27FC236}">
                <a16:creationId xmlns:a16="http://schemas.microsoft.com/office/drawing/2014/main" id="{38BAF4DA-5FB8-5DB5-7301-D9548D8BFBBB}"/>
              </a:ext>
            </a:extLst>
          </p:cNvPr>
          <p:cNvSpPr txBox="1"/>
          <p:nvPr/>
        </p:nvSpPr>
        <p:spPr>
          <a:xfrm>
            <a:off x="2215379" y="6530027"/>
            <a:ext cx="1287532" cy="338554"/>
          </a:xfrm>
          <a:prstGeom prst="rect">
            <a:avLst/>
          </a:prstGeom>
          <a:noFill/>
        </p:spPr>
        <p:txBody>
          <a:bodyPr wrap="none" rtlCol="0">
            <a:spAutoFit/>
          </a:bodyPr>
          <a:lstStyle/>
          <a:p>
            <a:pPr algn="ctr"/>
            <a:r>
              <a:rPr lang="en-US" sz="1600" dirty="0"/>
              <a:t>FOM-</a:t>
            </a:r>
            <a:r>
              <a:rPr lang="en-US" sz="1600" dirty="0" err="1"/>
              <a:t>QOpInf</a:t>
            </a:r>
            <a:endParaRPr lang="en-US" sz="1600" dirty="0"/>
          </a:p>
        </p:txBody>
      </p: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15</a:t>
            </a:fld>
            <a:endParaRPr lang="en-US"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15</a:t>
            </a:fld>
            <a:endParaRPr lang="en-US" dirty="0"/>
          </a:p>
        </p:txBody>
      </p:sp>
      <p:grpSp>
        <p:nvGrpSpPr>
          <p:cNvPr id="15" name="Group 14">
            <a:extLst>
              <a:ext uri="{FF2B5EF4-FFF2-40B4-BE49-F238E27FC236}">
                <a16:creationId xmlns:a16="http://schemas.microsoft.com/office/drawing/2014/main" id="{27B93AE5-144A-F451-5F2B-F47AA0B0CF07}"/>
              </a:ext>
            </a:extLst>
          </p:cNvPr>
          <p:cNvGrpSpPr/>
          <p:nvPr/>
        </p:nvGrpSpPr>
        <p:grpSpPr>
          <a:xfrm>
            <a:off x="10983219" y="5996643"/>
            <a:ext cx="1099596" cy="861357"/>
            <a:chOff x="9227994" y="5561664"/>
            <a:chExt cx="1932607" cy="1257728"/>
          </a:xfrm>
        </p:grpSpPr>
        <p:grpSp>
          <p:nvGrpSpPr>
            <p:cNvPr id="16" name="Group 15">
              <a:extLst>
                <a:ext uri="{FF2B5EF4-FFF2-40B4-BE49-F238E27FC236}">
                  <a16:creationId xmlns:a16="http://schemas.microsoft.com/office/drawing/2014/main" id="{99C9738A-ADDF-6EA3-1295-C26C37F48585}"/>
                </a:ext>
              </a:extLst>
            </p:cNvPr>
            <p:cNvGrpSpPr/>
            <p:nvPr/>
          </p:nvGrpSpPr>
          <p:grpSpPr>
            <a:xfrm>
              <a:off x="9603086" y="5561664"/>
              <a:ext cx="1062132" cy="816981"/>
              <a:chOff x="2228918" y="1296717"/>
              <a:chExt cx="1205627" cy="1087254"/>
            </a:xfrm>
          </p:grpSpPr>
          <p:pic>
            <p:nvPicPr>
              <p:cNvPr id="18" name="Picture 17">
                <a:extLst>
                  <a:ext uri="{FF2B5EF4-FFF2-40B4-BE49-F238E27FC236}">
                    <a16:creationId xmlns:a16="http://schemas.microsoft.com/office/drawing/2014/main" id="{C3C84696-F05D-386A-17C2-6DC84EC60405}"/>
                  </a:ext>
                </a:extLst>
              </p:cNvPr>
              <p:cNvPicPr>
                <a:picLocks noChangeAspect="1"/>
              </p:cNvPicPr>
              <p:nvPr/>
            </p:nvPicPr>
            <p:blipFill>
              <a:blip r:embed="rId6"/>
              <a:srcRect/>
              <a:stretch/>
            </p:blipFill>
            <p:spPr>
              <a:xfrm>
                <a:off x="2228918" y="1296717"/>
                <a:ext cx="1087254" cy="1087254"/>
              </a:xfrm>
              <a:prstGeom prst="rect">
                <a:avLst/>
              </a:prstGeom>
            </p:spPr>
          </p:pic>
          <p:sp>
            <p:nvSpPr>
              <p:cNvPr id="19" name="Rectangle 18">
                <a:extLst>
                  <a:ext uri="{FF2B5EF4-FFF2-40B4-BE49-F238E27FC236}">
                    <a16:creationId xmlns:a16="http://schemas.microsoft.com/office/drawing/2014/main" id="{D30440BF-D5BB-FDDE-72EF-F3810D9E2FDC}"/>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361B459-DE04-818A-322F-95B160802873}"/>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10" name="TextBox 9">
            <a:extLst>
              <a:ext uri="{FF2B5EF4-FFF2-40B4-BE49-F238E27FC236}">
                <a16:creationId xmlns:a16="http://schemas.microsoft.com/office/drawing/2014/main" id="{1AB36138-7EA7-550B-B72C-AAB52C0E3083}"/>
              </a:ext>
            </a:extLst>
          </p:cNvPr>
          <p:cNvSpPr txBox="1"/>
          <p:nvPr/>
        </p:nvSpPr>
        <p:spPr>
          <a:xfrm>
            <a:off x="6632232" y="6330567"/>
            <a:ext cx="2515432" cy="338554"/>
          </a:xfrm>
          <a:prstGeom prst="rect">
            <a:avLst/>
          </a:prstGeom>
          <a:noFill/>
        </p:spPr>
        <p:txBody>
          <a:bodyPr wrap="none" rtlCol="0">
            <a:spAutoFit/>
          </a:bodyPr>
          <a:lstStyle/>
          <a:p>
            <a:r>
              <a:rPr lang="en-US" sz="1600" dirty="0" err="1"/>
              <a:t>QOpInf</a:t>
            </a:r>
            <a:r>
              <a:rPr lang="en-US" sz="1600" dirty="0"/>
              <a:t> = Quadratic </a:t>
            </a:r>
            <a:r>
              <a:rPr lang="en-US" sz="1600" dirty="0" err="1"/>
              <a:t>OpInf</a:t>
            </a:r>
            <a:endParaRPr lang="en-US" sz="1600" dirty="0"/>
          </a:p>
        </p:txBody>
      </p:sp>
      <p:sp>
        <p:nvSpPr>
          <p:cNvPr id="20" name="Rectangle 19">
            <a:extLst>
              <a:ext uri="{FF2B5EF4-FFF2-40B4-BE49-F238E27FC236}">
                <a16:creationId xmlns:a16="http://schemas.microsoft.com/office/drawing/2014/main" id="{B1908BE4-BD81-6ABD-F44C-4DD6021C8F13}"/>
              </a:ext>
            </a:extLst>
          </p:cNvPr>
          <p:cNvSpPr/>
          <p:nvPr/>
        </p:nvSpPr>
        <p:spPr>
          <a:xfrm>
            <a:off x="3606239" y="2955580"/>
            <a:ext cx="2724563" cy="3927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EA4B9554-9056-5ADD-532D-89BD189EBFDE}"/>
                  </a:ext>
                </a:extLst>
              </p:cNvPr>
              <p:cNvGraphicFramePr>
                <a:graphicFrameLocks noGrp="1"/>
              </p:cNvGraphicFramePr>
              <p:nvPr/>
            </p:nvGraphicFramePr>
            <p:xfrm>
              <a:off x="5164165" y="866683"/>
              <a:ext cx="6522055" cy="295656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35392">
                      <a:extLst>
                        <a:ext uri="{9D8B030D-6E8A-4147-A177-3AD203B41FA5}">
                          <a16:colId xmlns:a16="http://schemas.microsoft.com/office/drawing/2014/main" val="2586030892"/>
                        </a:ext>
                      </a:extLst>
                    </a:gridCol>
                    <a:gridCol w="1448118">
                      <a:extLst>
                        <a:ext uri="{9D8B030D-6E8A-4147-A177-3AD203B41FA5}">
                          <a16:colId xmlns:a16="http://schemas.microsoft.com/office/drawing/2014/main" val="3658952761"/>
                        </a:ext>
                      </a:extLst>
                    </a:gridCol>
                  </a:tblGrid>
                  <a:tr h="142914">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a:t>
                          </a:r>
                          <a:r>
                            <a:rPr lang="en-US" sz="1400" b="1" dirty="0" err="1">
                              <a:solidFill>
                                <a:schemeClr val="tx1"/>
                              </a:solidFill>
                            </a:rPr>
                            <a:t>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0">
                    <a:tc rowSpan="3">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3.44e-4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5.73e-4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734791"/>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1.72e-2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1.83e-2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8928487"/>
                      </a:ext>
                    </a:extLst>
                  </a:tr>
                  <a:tr h="0">
                    <a:tc vMerge="1">
                      <a:txBody>
                        <a:bodyPr/>
                        <a:lstStyle/>
                        <a:p>
                          <a:endParaRPr lang="en-US" dirty="0"/>
                        </a:p>
                      </a:txBody>
                      <a:tcPr/>
                    </a:tc>
                    <a:tc>
                      <a:txBody>
                        <a:bodyPr/>
                        <a:lstStyle/>
                        <a:p>
                          <a:pPr algn="ct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r>
                            <a:rPr lang="en-US" sz="1400" dirty="0"/>
                            <a:t>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3.41e-4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8.53e-4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5313847"/>
                      </a:ext>
                    </a:extLst>
                  </a:tr>
                  <a:tr h="0">
                    <a:tc rowSpan="3">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2.50e-4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4.41e-4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5065633"/>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1.96e-2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5871883"/>
                      </a:ext>
                    </a:extLst>
                  </a:tr>
                  <a:tr h="0">
                    <a:tc vMerge="1">
                      <a:txBody>
                        <a:bodyPr/>
                        <a:lstStyle/>
                        <a:p>
                          <a:endParaRPr lang="en-US" dirty="0"/>
                        </a:p>
                      </a:txBody>
                      <a:tcPr/>
                    </a:tc>
                    <a:tc>
                      <a:txBody>
                        <a:bodyPr/>
                        <a:lstStyle/>
                        <a:p>
                          <a:pPr algn="ct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r>
                            <a:rPr lang="en-US" sz="1400" dirty="0"/>
                            <a:t>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2.40e-3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6.00e-3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5819889"/>
                      </a:ext>
                    </a:extLst>
                  </a:tr>
                  <a:tr h="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8h 19m 29.5s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1h 21m 25.9s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4m 42.1s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04719523"/>
                      </a:ext>
                    </a:extLst>
                  </a:tr>
                  <a:tr h="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32.0/32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Choice>
        <mc:Fallback xmlns="">
          <p:graphicFrame>
            <p:nvGraphicFramePr>
              <p:cNvPr id="2" name="Table 1">
                <a:extLst>
                  <a:ext uri="{FF2B5EF4-FFF2-40B4-BE49-F238E27FC236}">
                    <a16:creationId xmlns:a16="http://schemas.microsoft.com/office/drawing/2014/main" id="{EA4B9554-9056-5ADD-532D-89BD189EBFDE}"/>
                  </a:ext>
                </a:extLst>
              </p:cNvPr>
              <p:cNvGraphicFramePr>
                <a:graphicFrameLocks noGrp="1"/>
              </p:cNvGraphicFramePr>
              <p:nvPr/>
            </p:nvGraphicFramePr>
            <p:xfrm>
              <a:off x="5164165" y="866683"/>
              <a:ext cx="6522055" cy="295656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35392">
                      <a:extLst>
                        <a:ext uri="{9D8B030D-6E8A-4147-A177-3AD203B41FA5}">
                          <a16:colId xmlns:a16="http://schemas.microsoft.com/office/drawing/2014/main" val="2586030892"/>
                        </a:ext>
                      </a:extLst>
                    </a:gridCol>
                    <a:gridCol w="1448118">
                      <a:extLst>
                        <a:ext uri="{9D8B030D-6E8A-4147-A177-3AD203B41FA5}">
                          <a16:colId xmlns:a16="http://schemas.microsoft.com/office/drawing/2014/main" val="3658952761"/>
                        </a:ext>
                      </a:extLst>
                    </a:gridCol>
                  </a:tblGrid>
                  <a:tr h="30480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a:t>
                          </a:r>
                          <a:r>
                            <a:rPr lang="en-US" sz="1400" b="1" dirty="0" err="1">
                              <a:solidFill>
                                <a:schemeClr val="tx1"/>
                              </a:solidFill>
                            </a:rPr>
                            <a:t>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304800">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85" t="-35333" r="-420874" b="-196667"/>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106000" r="-209953" b="-790000"/>
                          </a:stretch>
                        </a:blipFill>
                      </a:tcPr>
                    </a:tc>
                    <a:tc>
                      <a:txBody>
                        <a:bodyPr/>
                        <a:lstStyle/>
                        <a:p>
                          <a:pPr algn="ctr"/>
                          <a:r>
                            <a:rPr lang="en-US" sz="1400" dirty="0"/>
                            <a:t>3.44e-4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5.73e-4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734791"/>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206000" r="-209953" b="-690000"/>
                          </a:stretch>
                        </a:blipFill>
                      </a:tcPr>
                    </a:tc>
                    <a:tc>
                      <a:txBody>
                        <a:bodyPr/>
                        <a:lstStyle/>
                        <a:p>
                          <a:pPr algn="ctr"/>
                          <a:r>
                            <a:rPr lang="en-US" sz="1400" dirty="0"/>
                            <a:t>1.72e-2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1.83e-2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8928487"/>
                      </a:ext>
                    </a:extLst>
                  </a:tr>
                  <a:tr h="304800">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306000" r="-307042" b="-59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306000" r="-209953" b="-590000"/>
                          </a:stretch>
                        </a:blipFill>
                      </a:tcPr>
                    </a:tc>
                    <a:tc>
                      <a:txBody>
                        <a:bodyPr/>
                        <a:lstStyle/>
                        <a:p>
                          <a:pPr algn="ctr"/>
                          <a:r>
                            <a:rPr lang="en-US" sz="1400" dirty="0"/>
                            <a:t>3.41e-4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8.53e-4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5313847"/>
                      </a:ext>
                    </a:extLst>
                  </a:tr>
                  <a:tr h="304800">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85" t="-134437" r="-420874" b="-95364"/>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398039" r="-209953" b="-478431"/>
                          </a:stretch>
                        </a:blipFill>
                      </a:tcPr>
                    </a:tc>
                    <a:tc>
                      <a:txBody>
                        <a:bodyPr/>
                        <a:lstStyle/>
                        <a:p>
                          <a:pPr algn="ctr"/>
                          <a:r>
                            <a:rPr lang="en-US" sz="1400" dirty="0"/>
                            <a:t>2.50e-4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4.41e-4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5065633"/>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508000" r="-209953" b="-388000"/>
                          </a:stretch>
                        </a:blipFill>
                      </a:tcPr>
                    </a:tc>
                    <a:tc>
                      <a:txBody>
                        <a:bodyPr/>
                        <a:lstStyle/>
                        <a:p>
                          <a:pPr algn="ctr"/>
                          <a:r>
                            <a:rPr lang="en-US" sz="1400" dirty="0"/>
                            <a:t>1.86e-2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1.96e-2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5871883"/>
                      </a:ext>
                    </a:extLst>
                  </a:tr>
                  <a:tr h="304800">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608000" r="-307042" b="-288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608000" r="-209953" b="-288000"/>
                          </a:stretch>
                        </a:blipFill>
                      </a:tcPr>
                    </a:tc>
                    <a:tc>
                      <a:txBody>
                        <a:bodyPr/>
                        <a:lstStyle/>
                        <a:p>
                          <a:pPr algn="ctr"/>
                          <a:r>
                            <a:rPr lang="en-US" sz="1400" dirty="0"/>
                            <a:t>2.40e-3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6.00e-3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5819889"/>
                      </a:ext>
                    </a:extLst>
                  </a:tr>
                  <a:tr h="30480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708000" r="-307042" b="-188000"/>
                          </a:stretch>
                        </a:blipFill>
                      </a:tcPr>
                    </a:tc>
                    <a:tc>
                      <a:txBody>
                        <a:bodyPr/>
                        <a:lstStyle/>
                        <a:p>
                          <a:pPr algn="ctr"/>
                          <a:r>
                            <a:rPr lang="en-US" sz="1400" dirty="0"/>
                            <a:t>8h 19m 29.5s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1h 21m 25.9s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4m 42.1s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704719523"/>
                      </a:ext>
                    </a:extLst>
                  </a:tr>
                  <a:tr h="51816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475294" r="-307042" b="-10588"/>
                          </a:stretch>
                        </a:blipFill>
                      </a:tcPr>
                    </a:tc>
                    <a:tc>
                      <a:txBody>
                        <a:bodyPr/>
                        <a:lstStyle/>
                        <a:p>
                          <a:pPr algn="ctr"/>
                          <a:r>
                            <a:rPr lang="en-US" sz="1400" dirty="0"/>
                            <a:t>32.0/32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7.74/8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82C26F1-3D55-8544-D58D-97B330221C72}"/>
                  </a:ext>
                </a:extLst>
              </p:cNvPr>
              <p:cNvSpPr txBox="1"/>
              <p:nvPr/>
            </p:nvSpPr>
            <p:spPr>
              <a:xfrm>
                <a:off x="5203379" y="4794379"/>
                <a:ext cx="6095198" cy="646331"/>
              </a:xfrm>
              <a:prstGeom prst="rect">
                <a:avLst/>
              </a:prstGeom>
              <a:solidFill>
                <a:srgbClr val="FFFFCC"/>
              </a:solidFill>
            </p:spPr>
            <p:txBody>
              <a:bodyPr wrap="square" rtlCol="0">
                <a:spAutoFit/>
              </a:bodyPr>
              <a:lstStyle/>
              <a:p>
                <a:pPr algn="ctr"/>
                <a:r>
                  <a:rPr lang="en-US" dirty="0"/>
                  <a:t>Impressive </a:t>
                </a:r>
                <a:r>
                  <a:rPr lang="en-US" b="1" dirty="0"/>
                  <a:t>6.13</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 </a:t>
                </a:r>
                <a:r>
                  <a:rPr lang="en-US" dirty="0"/>
                  <a:t>and </a:t>
                </a:r>
                <a:r>
                  <a:rPr lang="en-US" b="1" dirty="0"/>
                  <a:t>106</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 speedups </a:t>
                </a:r>
                <a:r>
                  <a:rPr lang="en-US" dirty="0"/>
                  <a:t>are achieved via </a:t>
                </a:r>
                <a:r>
                  <a:rPr lang="en-US" b="1" dirty="0"/>
                  <a:t>FOM-</a:t>
                </a:r>
                <a:r>
                  <a:rPr lang="en-US" b="1" dirty="0" err="1"/>
                  <a:t>QOpInf</a:t>
                </a:r>
                <a:r>
                  <a:rPr lang="en-US" dirty="0"/>
                  <a:t> and </a:t>
                </a:r>
                <a:r>
                  <a:rPr lang="en-US" b="1" dirty="0" err="1"/>
                  <a:t>QOpInf-QOpInf</a:t>
                </a:r>
                <a:r>
                  <a:rPr lang="en-US" dirty="0"/>
                  <a:t> couplings, respectively!</a:t>
                </a:r>
              </a:p>
            </p:txBody>
          </p:sp>
        </mc:Choice>
        <mc:Fallback xmlns="">
          <p:sp>
            <p:nvSpPr>
              <p:cNvPr id="6" name="TextBox 5">
                <a:extLst>
                  <a:ext uri="{FF2B5EF4-FFF2-40B4-BE49-F238E27FC236}">
                    <a16:creationId xmlns:a16="http://schemas.microsoft.com/office/drawing/2014/main" id="{E82C26F1-3D55-8544-D58D-97B330221C72}"/>
                  </a:ext>
                </a:extLst>
              </p:cNvPr>
              <p:cNvSpPr txBox="1">
                <a:spLocks noRot="1" noChangeAspect="1" noMove="1" noResize="1" noEditPoints="1" noAdjustHandles="1" noChangeArrowheads="1" noChangeShapeType="1" noTextEdit="1"/>
              </p:cNvSpPr>
              <p:nvPr/>
            </p:nvSpPr>
            <p:spPr>
              <a:xfrm>
                <a:off x="5203379" y="4794379"/>
                <a:ext cx="6095198" cy="646331"/>
              </a:xfrm>
              <a:prstGeom prst="rect">
                <a:avLst/>
              </a:prstGeom>
              <a:blipFill>
                <a:blip r:embed="rId9"/>
                <a:stretch>
                  <a:fillRect l="-601" t="-5607" r="-601" b="-121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3297FB3-4171-636C-B027-66BCFFB987F5}"/>
                  </a:ext>
                </a:extLst>
              </p:cNvPr>
              <p:cNvSpPr txBox="1"/>
              <p:nvPr/>
            </p:nvSpPr>
            <p:spPr>
              <a:xfrm>
                <a:off x="4834113" y="4013002"/>
                <a:ext cx="6564917" cy="646331"/>
              </a:xfrm>
              <a:prstGeom prst="rect">
                <a:avLst/>
              </a:prstGeom>
              <a:noFill/>
            </p:spPr>
            <p:txBody>
              <a:bodyPr wrap="square" rtlCol="0">
                <a:spAutoFit/>
              </a:bodyPr>
              <a:lstStyle/>
              <a:p>
                <a:pPr marL="285750" indent="-285750">
                  <a:buFont typeface="Arial" panose="020B0604020202020204" pitchFamily="34" charset="0"/>
                  <a:buChar char="•"/>
                </a:pPr>
                <a:r>
                  <a:rPr lang="en-US" dirty="0"/>
                  <a:t>Relative errors of </a:t>
                </a:r>
                <a14:m>
                  <m:oMath xmlns:m="http://schemas.openxmlformats.org/officeDocument/2006/math">
                    <m:r>
                      <a:rPr lang="en-US" b="1" i="1" dirty="0" smtClean="0">
                        <a:latin typeface="Cambria Math" panose="02040503050406030204" pitchFamily="18" charset="0"/>
                      </a:rPr>
                      <m:t>𝑶</m:t>
                    </m:r>
                  </m:oMath>
                </a14:m>
                <a:r>
                  <a:rPr lang="en-US" b="1" dirty="0"/>
                  <a:t>(1e-4)-</a:t>
                </a:r>
                <a14:m>
                  <m:oMath xmlns:m="http://schemas.openxmlformats.org/officeDocument/2006/math">
                    <m:r>
                      <a:rPr lang="en-US" b="1" i="1" dirty="0" smtClean="0">
                        <a:latin typeface="Cambria Math" panose="02040503050406030204" pitchFamily="18" charset="0"/>
                      </a:rPr>
                      <m:t>𝑶</m:t>
                    </m:r>
                  </m:oMath>
                </a14:m>
                <a:r>
                  <a:rPr lang="en-US" b="1" dirty="0"/>
                  <a:t>(1e-3)</a:t>
                </a:r>
                <a:r>
                  <a:rPr lang="en-US" dirty="0"/>
                  <a:t> are achieved for the displacement and von Mises stress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𝑣𝑚</m:t>
                        </m:r>
                      </m:sub>
                    </m:sSub>
                  </m:oMath>
                </a14:m>
                <a:r>
                  <a:rPr lang="en-US" dirty="0"/>
                  <a:t>)</a:t>
                </a:r>
              </a:p>
            </p:txBody>
          </p:sp>
        </mc:Choice>
        <mc:Fallback xmlns="">
          <p:sp>
            <p:nvSpPr>
              <p:cNvPr id="14" name="TextBox 13">
                <a:extLst>
                  <a:ext uri="{FF2B5EF4-FFF2-40B4-BE49-F238E27FC236}">
                    <a16:creationId xmlns:a16="http://schemas.microsoft.com/office/drawing/2014/main" id="{F3297FB3-4171-636C-B027-66BCFFB987F5}"/>
                  </a:ext>
                </a:extLst>
              </p:cNvPr>
              <p:cNvSpPr txBox="1">
                <a:spLocks noRot="1" noChangeAspect="1" noMove="1" noResize="1" noEditPoints="1" noAdjustHandles="1" noChangeArrowheads="1" noChangeShapeType="1" noTextEdit="1"/>
              </p:cNvSpPr>
              <p:nvPr/>
            </p:nvSpPr>
            <p:spPr>
              <a:xfrm>
                <a:off x="4834113" y="4013002"/>
                <a:ext cx="6564917" cy="646331"/>
              </a:xfrm>
              <a:prstGeom prst="rect">
                <a:avLst/>
              </a:prstGeom>
              <a:blipFill>
                <a:blip r:embed="rId10"/>
                <a:stretch>
                  <a:fillRect l="-650" t="-5660" b="-13208"/>
                </a:stretch>
              </a:blipFill>
            </p:spPr>
            <p:txBody>
              <a:bodyPr/>
              <a:lstStyle/>
              <a:p>
                <a:r>
                  <a:rPr lang="en-US">
                    <a:noFill/>
                  </a:rPr>
                  <a:t> </a:t>
                </a:r>
              </a:p>
            </p:txBody>
          </p:sp>
        </mc:Fallback>
      </mc:AlternateContent>
      <p:sp>
        <p:nvSpPr>
          <p:cNvPr id="23" name="Title 1">
            <a:extLst>
              <a:ext uri="{FF2B5EF4-FFF2-40B4-BE49-F238E27FC236}">
                <a16:creationId xmlns:a16="http://schemas.microsoft.com/office/drawing/2014/main" id="{94B10B14-2D5E-5577-4751-EC8615D39492}"/>
              </a:ext>
            </a:extLst>
          </p:cNvPr>
          <p:cNvSpPr>
            <a:spLocks noGrp="1"/>
          </p:cNvSpPr>
          <p:nvPr>
            <p:ph type="title"/>
          </p:nvPr>
        </p:nvSpPr>
        <p:spPr>
          <a:xfrm>
            <a:off x="720648" y="232552"/>
            <a:ext cx="10471608" cy="570225"/>
          </a:xfrm>
        </p:spPr>
        <p:txBody>
          <a:bodyPr/>
          <a:lstStyle/>
          <a:p>
            <a:r>
              <a:rPr lang="en-US" dirty="0"/>
              <a:t>Tension Specimen (Overlapping SAM, Predictive)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D8353E0-0951-BAB6-603D-E8009DB3DE80}"/>
                  </a:ext>
                </a:extLst>
              </p:cNvPr>
              <p:cNvSpPr txBox="1"/>
              <p:nvPr/>
            </p:nvSpPr>
            <p:spPr>
              <a:xfrm>
                <a:off x="64951" y="689352"/>
                <a:ext cx="5030074" cy="2769989"/>
              </a:xfrm>
              <a:prstGeom prst="rect">
                <a:avLst/>
              </a:prstGeom>
              <a:noFill/>
            </p:spPr>
            <p:txBody>
              <a:bodyPr wrap="square" rtlCol="0">
                <a:spAutoFit/>
              </a:bodyPr>
              <a:lstStyle/>
              <a:p>
                <a:pPr marL="285750" indent="-285750">
                  <a:buFont typeface="Arial" panose="020B0604020202020204" pitchFamily="34" charset="0"/>
                  <a:buChar char="•"/>
                </a:pPr>
                <a:r>
                  <a:rPr lang="en-US" b="1" dirty="0" err="1"/>
                  <a:t>Hyperelastic</a:t>
                </a:r>
                <a:r>
                  <a:rPr lang="en-US" b="1" dirty="0"/>
                  <a:t> </a:t>
                </a:r>
                <a:r>
                  <a:rPr lang="en-US" dirty="0"/>
                  <a:t>(</a:t>
                </a:r>
                <a:r>
                  <a:rPr lang="en-US" dirty="0" err="1"/>
                  <a:t>Neohookean</a:t>
                </a:r>
                <a:r>
                  <a:rPr lang="en-US" dirty="0"/>
                  <a:t>) tension specimen pulled from top</a:t>
                </a:r>
              </a:p>
              <a:p>
                <a:endParaRPr lang="en-US" sz="400" dirty="0"/>
              </a:p>
              <a:p>
                <a:pPr marL="285750" indent="-285750">
                  <a:buFont typeface="Arial" panose="020B0604020202020204" pitchFamily="34" charset="0"/>
                  <a:buChar char="•"/>
                </a:pPr>
                <a:r>
                  <a:rPr lang="en-US" b="1" dirty="0"/>
                  <a:t>TET10 – HEX8 overlapping </a:t>
                </a:r>
                <a:r>
                  <a:rPr lang="en-US" dirty="0"/>
                  <a:t>coupling with </a:t>
                </a:r>
                <a:r>
                  <a:rPr lang="en-US" b="1" dirty="0"/>
                  <a:t>implicit Newmark </a:t>
                </a:r>
                <a:r>
                  <a:rPr lang="en-US" dirty="0"/>
                  <a:t>with </a:t>
                </a:r>
                <a:r>
                  <a:rPr lang="en-US" b="1" dirty="0"/>
                  <a:t>same</a:t>
                </a:r>
                <a:r>
                  <a:rPr lang="en-US" dirty="0"/>
                  <a:t> </a:t>
                </a:r>
                <a14:m>
                  <m:oMath xmlns:m="http://schemas.openxmlformats.org/officeDocument/2006/math">
                    <m:r>
                      <a:rPr lang="el-GR" b="1" i="1" smtClean="0">
                        <a:latin typeface="Cambria Math" panose="02040503050406030204" pitchFamily="18" charset="0"/>
                        <a:ea typeface="Cambria Math" panose="02040503050406030204" pitchFamily="18" charset="0"/>
                      </a:rPr>
                      <m:t>𝜟</m:t>
                    </m:r>
                    <m:r>
                      <a:rPr lang="en-US" b="1" i="1" smtClean="0">
                        <a:latin typeface="Cambria Math" panose="02040503050406030204" pitchFamily="18" charset="0"/>
                        <a:ea typeface="Cambria Math" panose="02040503050406030204" pitchFamily="18" charset="0"/>
                      </a:rPr>
                      <m:t>𝒕</m:t>
                    </m:r>
                  </m:oMath>
                </a14:m>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Quadratic </a:t>
                </a:r>
                <a:r>
                  <a:rPr lang="en-US" b="1" dirty="0" err="1"/>
                  <a:t>OpInf</a:t>
                </a:r>
                <a:r>
                  <a:rPr lang="en-US" b="1" dirty="0"/>
                  <a:t> (</a:t>
                </a:r>
                <a:r>
                  <a:rPr lang="en-US" b="1" dirty="0" err="1"/>
                  <a:t>QOpInf</a:t>
                </a:r>
                <a:r>
                  <a:rPr lang="en-US" b="1" dirty="0"/>
                  <a:t>) </a:t>
                </a:r>
                <a:r>
                  <a:rPr lang="en-US" dirty="0"/>
                  <a:t>models with M=2 POD modes, capturing 99.9999% snapshot energy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All results are </a:t>
                </a:r>
                <a:r>
                  <a:rPr lang="en-US" b="1" dirty="0"/>
                  <a:t>predictive</a:t>
                </a:r>
                <a:r>
                  <a:rPr lang="en-US" dirty="0"/>
                  <a:t> </a:t>
                </a:r>
                <a:r>
                  <a:rPr lang="en-US" dirty="0" err="1"/>
                  <a:t>w.r.t.</a:t>
                </a:r>
                <a:r>
                  <a:rPr lang="en-US" dirty="0"/>
                  <a:t> DBC applied at top of holder</a:t>
                </a:r>
              </a:p>
            </p:txBody>
          </p:sp>
        </mc:Choice>
        <mc:Fallback xmlns="">
          <p:sp>
            <p:nvSpPr>
              <p:cNvPr id="25" name="TextBox 24">
                <a:extLst>
                  <a:ext uri="{FF2B5EF4-FFF2-40B4-BE49-F238E27FC236}">
                    <a16:creationId xmlns:a16="http://schemas.microsoft.com/office/drawing/2014/main" id="{AD8353E0-0951-BAB6-603D-E8009DB3DE80}"/>
                  </a:ext>
                </a:extLst>
              </p:cNvPr>
              <p:cNvSpPr txBox="1">
                <a:spLocks noRot="1" noChangeAspect="1" noMove="1" noResize="1" noEditPoints="1" noAdjustHandles="1" noChangeArrowheads="1" noChangeShapeType="1" noTextEdit="1"/>
              </p:cNvSpPr>
              <p:nvPr/>
            </p:nvSpPr>
            <p:spPr>
              <a:xfrm>
                <a:off x="64951" y="689352"/>
                <a:ext cx="5030074" cy="2769989"/>
              </a:xfrm>
              <a:prstGeom prst="rect">
                <a:avLst/>
              </a:prstGeom>
              <a:blipFill>
                <a:blip r:embed="rId13"/>
                <a:stretch>
                  <a:fillRect l="-848" t="-1322" r="-1091" b="-242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D588216-EC70-AAA4-2BDF-6CE32F9EA7E6}"/>
              </a:ext>
            </a:extLst>
          </p:cNvPr>
          <p:cNvPicPr>
            <a:picLocks noChangeAspect="1"/>
          </p:cNvPicPr>
          <p:nvPr/>
        </p:nvPicPr>
        <p:blipFill>
          <a:blip r:embed="rId14"/>
          <a:stretch>
            <a:fillRect/>
          </a:stretch>
        </p:blipFill>
        <p:spPr>
          <a:xfrm>
            <a:off x="3767864" y="4055371"/>
            <a:ext cx="906184" cy="1977334"/>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639CD85-5EB7-46FA-53FE-3B3161C1DAC9}"/>
                  </a:ext>
                </a:extLst>
              </p:cNvPr>
              <p:cNvSpPr txBox="1"/>
              <p:nvPr/>
            </p:nvSpPr>
            <p:spPr>
              <a:xfrm rot="16200000">
                <a:off x="3656926" y="4995611"/>
                <a:ext cx="1804340" cy="307777"/>
              </a:xfrm>
              <a:prstGeom prst="rect">
                <a:avLst/>
              </a:prstGeom>
              <a:solidFill>
                <a:schemeClr val="bg1"/>
              </a:solidFill>
            </p:spPr>
            <p:txBody>
              <a:bodyPr wrap="none" rtlCol="0">
                <a:spAutoFit/>
              </a:bodyPr>
              <a:lstStyle/>
              <a:p>
                <a:r>
                  <a:rPr lang="en-US" sz="1400" dirty="0"/>
                  <a:t>von Mises stress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endParaRPr lang="en-US" sz="1400" dirty="0"/>
              </a:p>
            </p:txBody>
          </p:sp>
        </mc:Choice>
        <mc:Fallback xmlns="">
          <p:sp>
            <p:nvSpPr>
              <p:cNvPr id="22" name="TextBox 21">
                <a:extLst>
                  <a:ext uri="{FF2B5EF4-FFF2-40B4-BE49-F238E27FC236}">
                    <a16:creationId xmlns:a16="http://schemas.microsoft.com/office/drawing/2014/main" id="{5639CD85-5EB7-46FA-53FE-3B3161C1DAC9}"/>
                  </a:ext>
                </a:extLst>
              </p:cNvPr>
              <p:cNvSpPr txBox="1">
                <a:spLocks noRot="1" noChangeAspect="1" noMove="1" noResize="1" noEditPoints="1" noAdjustHandles="1" noChangeArrowheads="1" noChangeShapeType="1" noTextEdit="1"/>
              </p:cNvSpPr>
              <p:nvPr/>
            </p:nvSpPr>
            <p:spPr>
              <a:xfrm rot="16200000">
                <a:off x="3656926" y="4995611"/>
                <a:ext cx="1804340" cy="307777"/>
              </a:xfrm>
              <a:prstGeom prst="rect">
                <a:avLst/>
              </a:prstGeom>
              <a:blipFill>
                <a:blip r:embed="rId15"/>
                <a:stretch>
                  <a:fillRect l="-6000" r="-18000" b="-1014"/>
                </a:stretch>
              </a:blipFill>
            </p:spPr>
            <p:txBody>
              <a:bodyPr/>
              <a:lstStyle/>
              <a:p>
                <a:r>
                  <a:rPr lang="en-US">
                    <a:noFill/>
                  </a:rPr>
                  <a:t> </a:t>
                </a:r>
              </a:p>
            </p:txBody>
          </p:sp>
        </mc:Fallback>
      </mc:AlternateContent>
    </p:spTree>
    <p:extLst>
      <p:ext uri="{BB962C8B-B14F-4D97-AF65-F5344CB8AC3E}">
        <p14:creationId xmlns:p14="http://schemas.microsoft.com/office/powerpoint/2010/main" val="278756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ension-specimen-rom-rom-predi-faster">
            <a:hlinkClick r:id="" action="ppaction://media"/>
            <a:extLst>
              <a:ext uri="{FF2B5EF4-FFF2-40B4-BE49-F238E27FC236}">
                <a16:creationId xmlns:a16="http://schemas.microsoft.com/office/drawing/2014/main" id="{50D4D988-B03B-7DD5-3898-E1BCAED911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4348" y="3207669"/>
            <a:ext cx="6243782" cy="3625422"/>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16</a:t>
            </a:fld>
            <a:endParaRPr lang="en-US"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16</a:t>
            </a:fld>
            <a:endParaRPr lang="en-US" dirty="0"/>
          </a:p>
        </p:txBody>
      </p:sp>
      <p:grpSp>
        <p:nvGrpSpPr>
          <p:cNvPr id="15" name="Group 14">
            <a:extLst>
              <a:ext uri="{FF2B5EF4-FFF2-40B4-BE49-F238E27FC236}">
                <a16:creationId xmlns:a16="http://schemas.microsoft.com/office/drawing/2014/main" id="{27B93AE5-144A-F451-5F2B-F47AA0B0CF07}"/>
              </a:ext>
            </a:extLst>
          </p:cNvPr>
          <p:cNvGrpSpPr/>
          <p:nvPr/>
        </p:nvGrpSpPr>
        <p:grpSpPr>
          <a:xfrm>
            <a:off x="10983219" y="5996643"/>
            <a:ext cx="1099596" cy="861357"/>
            <a:chOff x="9227994" y="5561664"/>
            <a:chExt cx="1932607" cy="1257728"/>
          </a:xfrm>
        </p:grpSpPr>
        <p:grpSp>
          <p:nvGrpSpPr>
            <p:cNvPr id="16" name="Group 15">
              <a:extLst>
                <a:ext uri="{FF2B5EF4-FFF2-40B4-BE49-F238E27FC236}">
                  <a16:creationId xmlns:a16="http://schemas.microsoft.com/office/drawing/2014/main" id="{99C9738A-ADDF-6EA3-1295-C26C37F48585}"/>
                </a:ext>
              </a:extLst>
            </p:cNvPr>
            <p:cNvGrpSpPr/>
            <p:nvPr/>
          </p:nvGrpSpPr>
          <p:grpSpPr>
            <a:xfrm>
              <a:off x="9603086" y="5561664"/>
              <a:ext cx="1062132" cy="816981"/>
              <a:chOff x="2228918" y="1296717"/>
              <a:chExt cx="1205627" cy="1087254"/>
            </a:xfrm>
          </p:grpSpPr>
          <p:pic>
            <p:nvPicPr>
              <p:cNvPr id="18" name="Picture 17">
                <a:extLst>
                  <a:ext uri="{FF2B5EF4-FFF2-40B4-BE49-F238E27FC236}">
                    <a16:creationId xmlns:a16="http://schemas.microsoft.com/office/drawing/2014/main" id="{C3C84696-F05D-386A-17C2-6DC84EC60405}"/>
                  </a:ext>
                </a:extLst>
              </p:cNvPr>
              <p:cNvPicPr>
                <a:picLocks noChangeAspect="1"/>
              </p:cNvPicPr>
              <p:nvPr/>
            </p:nvPicPr>
            <p:blipFill>
              <a:blip r:embed="rId6"/>
              <a:srcRect/>
              <a:stretch/>
            </p:blipFill>
            <p:spPr>
              <a:xfrm>
                <a:off x="2228918" y="1296717"/>
                <a:ext cx="1087254" cy="1087254"/>
              </a:xfrm>
              <a:prstGeom prst="rect">
                <a:avLst/>
              </a:prstGeom>
            </p:spPr>
          </p:pic>
          <p:sp>
            <p:nvSpPr>
              <p:cNvPr id="19" name="Rectangle 18">
                <a:extLst>
                  <a:ext uri="{FF2B5EF4-FFF2-40B4-BE49-F238E27FC236}">
                    <a16:creationId xmlns:a16="http://schemas.microsoft.com/office/drawing/2014/main" id="{D30440BF-D5BB-FDDE-72EF-F3810D9E2FDC}"/>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361B459-DE04-818A-322F-95B160802873}"/>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10" name="TextBox 9">
            <a:extLst>
              <a:ext uri="{FF2B5EF4-FFF2-40B4-BE49-F238E27FC236}">
                <a16:creationId xmlns:a16="http://schemas.microsoft.com/office/drawing/2014/main" id="{1AB36138-7EA7-550B-B72C-AAB52C0E3083}"/>
              </a:ext>
            </a:extLst>
          </p:cNvPr>
          <p:cNvSpPr txBox="1"/>
          <p:nvPr/>
        </p:nvSpPr>
        <p:spPr>
          <a:xfrm>
            <a:off x="6632232" y="6330567"/>
            <a:ext cx="2515432" cy="338554"/>
          </a:xfrm>
          <a:prstGeom prst="rect">
            <a:avLst/>
          </a:prstGeom>
          <a:noFill/>
        </p:spPr>
        <p:txBody>
          <a:bodyPr wrap="none" rtlCol="0">
            <a:spAutoFit/>
          </a:bodyPr>
          <a:lstStyle/>
          <a:p>
            <a:r>
              <a:rPr lang="en-US" sz="1600" dirty="0" err="1"/>
              <a:t>QOpInf</a:t>
            </a:r>
            <a:r>
              <a:rPr lang="en-US" sz="1600" dirty="0"/>
              <a:t> = Quadratic </a:t>
            </a:r>
            <a:r>
              <a:rPr lang="en-US" sz="1600" dirty="0" err="1"/>
              <a:t>OpInf</a:t>
            </a:r>
            <a:endParaRPr lang="en-US" sz="1600" dirty="0"/>
          </a:p>
        </p:txBody>
      </p:sp>
      <p:sp>
        <p:nvSpPr>
          <p:cNvPr id="20" name="Rectangle 19">
            <a:extLst>
              <a:ext uri="{FF2B5EF4-FFF2-40B4-BE49-F238E27FC236}">
                <a16:creationId xmlns:a16="http://schemas.microsoft.com/office/drawing/2014/main" id="{B1908BE4-BD81-6ABD-F44C-4DD6021C8F13}"/>
              </a:ext>
            </a:extLst>
          </p:cNvPr>
          <p:cNvSpPr/>
          <p:nvPr/>
        </p:nvSpPr>
        <p:spPr>
          <a:xfrm>
            <a:off x="3606239" y="2900428"/>
            <a:ext cx="2724563" cy="3982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EA4B9554-9056-5ADD-532D-89BD189EBFDE}"/>
                  </a:ext>
                </a:extLst>
              </p:cNvPr>
              <p:cNvGraphicFramePr>
                <a:graphicFrameLocks noGrp="1"/>
              </p:cNvGraphicFramePr>
              <p:nvPr>
                <p:extLst>
                  <p:ext uri="{D42A27DB-BD31-4B8C-83A1-F6EECF244321}">
                    <p14:modId xmlns:p14="http://schemas.microsoft.com/office/powerpoint/2010/main" val="3594092468"/>
                  </p:ext>
                </p:extLst>
              </p:nvPr>
            </p:nvGraphicFramePr>
            <p:xfrm>
              <a:off x="5164165" y="866683"/>
              <a:ext cx="6522055" cy="295656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35392">
                      <a:extLst>
                        <a:ext uri="{9D8B030D-6E8A-4147-A177-3AD203B41FA5}">
                          <a16:colId xmlns:a16="http://schemas.microsoft.com/office/drawing/2014/main" val="2586030892"/>
                        </a:ext>
                      </a:extLst>
                    </a:gridCol>
                    <a:gridCol w="1448118">
                      <a:extLst>
                        <a:ext uri="{9D8B030D-6E8A-4147-A177-3AD203B41FA5}">
                          <a16:colId xmlns:a16="http://schemas.microsoft.com/office/drawing/2014/main" val="3658952761"/>
                        </a:ext>
                      </a:extLst>
                    </a:gridCol>
                  </a:tblGrid>
                  <a:tr h="142914">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a:t>
                          </a:r>
                          <a:r>
                            <a:rPr lang="en-US" sz="1400" b="1" dirty="0" err="1">
                              <a:solidFill>
                                <a:schemeClr val="tx1"/>
                              </a:solidFill>
                            </a:rPr>
                            <a:t>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0">
                    <a:tc rowSpan="3">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3.44e-4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5.73e-4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734791"/>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1.72e-2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1.83e-2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8928487"/>
                      </a:ext>
                    </a:extLst>
                  </a:tr>
                  <a:tr h="0">
                    <a:tc vMerge="1">
                      <a:txBody>
                        <a:bodyPr/>
                        <a:lstStyle/>
                        <a:p>
                          <a:endParaRPr lang="en-US" dirty="0"/>
                        </a:p>
                      </a:txBody>
                      <a:tcPr/>
                    </a:tc>
                    <a:tc>
                      <a:txBody>
                        <a:bodyPr/>
                        <a:lstStyle/>
                        <a:p>
                          <a:pPr algn="ct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r>
                            <a:rPr lang="en-US" sz="1400" dirty="0"/>
                            <a:t>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3.41e-4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8.53e-4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5313847"/>
                      </a:ext>
                    </a:extLst>
                  </a:tr>
                  <a:tr h="0">
                    <a:tc rowSpan="3">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2.50e-4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4.41e-4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5065633"/>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1.96e-2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5871883"/>
                      </a:ext>
                    </a:extLst>
                  </a:tr>
                  <a:tr h="0">
                    <a:tc vMerge="1">
                      <a:txBody>
                        <a:bodyPr/>
                        <a:lstStyle/>
                        <a:p>
                          <a:endParaRPr lang="en-US" dirty="0"/>
                        </a:p>
                      </a:txBody>
                      <a:tcPr/>
                    </a:tc>
                    <a:tc>
                      <a:txBody>
                        <a:bodyPr/>
                        <a:lstStyle/>
                        <a:p>
                          <a:pPr algn="ct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r>
                            <a:rPr lang="en-US" sz="1400" dirty="0"/>
                            <a:t> 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2.40e-3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6.00e-3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5819889"/>
                      </a:ext>
                    </a:extLst>
                  </a:tr>
                  <a:tr h="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8h 19m 29.5s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1h 21m 25.9s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4m 42.1s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32.0/32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7.03/8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7.74/8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981574192"/>
                      </a:ext>
                    </a:extLst>
                  </a:tr>
                </a:tbl>
              </a:graphicData>
            </a:graphic>
          </p:graphicFrame>
        </mc:Choice>
        <mc:Fallback xmlns="">
          <p:graphicFrame>
            <p:nvGraphicFramePr>
              <p:cNvPr id="2" name="Table 1">
                <a:extLst>
                  <a:ext uri="{FF2B5EF4-FFF2-40B4-BE49-F238E27FC236}">
                    <a16:creationId xmlns:a16="http://schemas.microsoft.com/office/drawing/2014/main" id="{EA4B9554-9056-5ADD-532D-89BD189EBFDE}"/>
                  </a:ext>
                </a:extLst>
              </p:cNvPr>
              <p:cNvGraphicFramePr>
                <a:graphicFrameLocks noGrp="1"/>
              </p:cNvGraphicFramePr>
              <p:nvPr>
                <p:extLst>
                  <p:ext uri="{D42A27DB-BD31-4B8C-83A1-F6EECF244321}">
                    <p14:modId xmlns:p14="http://schemas.microsoft.com/office/powerpoint/2010/main" val="3594092468"/>
                  </p:ext>
                </p:extLst>
              </p:nvPr>
            </p:nvGraphicFramePr>
            <p:xfrm>
              <a:off x="5164165" y="866683"/>
              <a:ext cx="6522055" cy="295656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35392">
                      <a:extLst>
                        <a:ext uri="{9D8B030D-6E8A-4147-A177-3AD203B41FA5}">
                          <a16:colId xmlns:a16="http://schemas.microsoft.com/office/drawing/2014/main" val="2586030892"/>
                        </a:ext>
                      </a:extLst>
                    </a:gridCol>
                    <a:gridCol w="1448118">
                      <a:extLst>
                        <a:ext uri="{9D8B030D-6E8A-4147-A177-3AD203B41FA5}">
                          <a16:colId xmlns:a16="http://schemas.microsoft.com/office/drawing/2014/main" val="3658952761"/>
                        </a:ext>
                      </a:extLst>
                    </a:gridCol>
                  </a:tblGrid>
                  <a:tr h="30480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a:t>
                          </a:r>
                          <a:r>
                            <a:rPr lang="en-US" sz="1400" b="1" dirty="0" err="1">
                              <a:solidFill>
                                <a:schemeClr val="tx1"/>
                              </a:solidFill>
                            </a:rPr>
                            <a:t>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QOpInf-QOpInf</a:t>
                          </a: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304800">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85" t="-35333" r="-420874" b="-196667"/>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106000" r="-209953" b="-790000"/>
                          </a:stretch>
                        </a:blipFill>
                      </a:tcPr>
                    </a:tc>
                    <a:tc>
                      <a:txBody>
                        <a:bodyPr/>
                        <a:lstStyle/>
                        <a:p>
                          <a:pPr algn="ctr"/>
                          <a:r>
                            <a:rPr lang="en-US" sz="1400" dirty="0"/>
                            <a:t>3.44e-4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5.73e-4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734791"/>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206000" r="-209953" b="-690000"/>
                          </a:stretch>
                        </a:blipFill>
                      </a:tcPr>
                    </a:tc>
                    <a:tc>
                      <a:txBody>
                        <a:bodyPr/>
                        <a:lstStyle/>
                        <a:p>
                          <a:pPr algn="ctr"/>
                          <a:r>
                            <a:rPr lang="en-US" sz="1400" dirty="0"/>
                            <a:t>1.72e-2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1.83e-2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8928487"/>
                      </a:ext>
                    </a:extLst>
                  </a:tr>
                  <a:tr h="304800">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306000" r="-307042" b="-590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306000" r="-209953" b="-590000"/>
                          </a:stretch>
                        </a:blipFill>
                      </a:tcPr>
                    </a:tc>
                    <a:tc>
                      <a:txBody>
                        <a:bodyPr/>
                        <a:lstStyle/>
                        <a:p>
                          <a:pPr algn="ctr"/>
                          <a:r>
                            <a:rPr lang="en-US" sz="1400" dirty="0"/>
                            <a:t>3.41e-4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8.53e-4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5313847"/>
                      </a:ext>
                    </a:extLst>
                  </a:tr>
                  <a:tr h="304800">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85" t="-134437" r="-420874" b="-95364"/>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398039" r="-209953" b="-478431"/>
                          </a:stretch>
                        </a:blipFill>
                      </a:tcPr>
                    </a:tc>
                    <a:tc>
                      <a:txBody>
                        <a:bodyPr/>
                        <a:lstStyle/>
                        <a:p>
                          <a:pPr algn="ctr"/>
                          <a:r>
                            <a:rPr lang="en-US" sz="1400" dirty="0"/>
                            <a:t>2.50e-4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4.41e-4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5065633"/>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508000" r="-209953" b="-388000"/>
                          </a:stretch>
                        </a:blipFill>
                      </a:tcPr>
                    </a:tc>
                    <a:tc>
                      <a:txBody>
                        <a:bodyPr/>
                        <a:lstStyle/>
                        <a:p>
                          <a:pPr algn="ctr"/>
                          <a:r>
                            <a:rPr lang="en-US" sz="1400" dirty="0"/>
                            <a:t>1.86e-2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1.96e-2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5871883"/>
                      </a:ext>
                    </a:extLst>
                  </a:tr>
                  <a:tr h="304800">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608000" r="-307042" b="-288000"/>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99052" t="-608000" r="-209953" b="-288000"/>
                          </a:stretch>
                        </a:blipFill>
                      </a:tcPr>
                    </a:tc>
                    <a:tc>
                      <a:txBody>
                        <a:bodyPr/>
                        <a:lstStyle/>
                        <a:p>
                          <a:pPr algn="ctr"/>
                          <a:r>
                            <a:rPr lang="en-US" sz="1400" dirty="0"/>
                            <a:t>2.40e-3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6.00e-3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5819889"/>
                      </a:ext>
                    </a:extLst>
                  </a:tr>
                  <a:tr h="30480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708000" r="-307042" b="-188000"/>
                          </a:stretch>
                        </a:blipFill>
                      </a:tcPr>
                    </a:tc>
                    <a:tc>
                      <a:txBody>
                        <a:bodyPr/>
                        <a:lstStyle/>
                        <a:p>
                          <a:pPr algn="ctr"/>
                          <a:r>
                            <a:rPr lang="en-US" sz="1400" dirty="0"/>
                            <a:t>8h 19m 29.5s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1h 21m 25.9s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4m 42.1s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51816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97183" t="-475294" r="-307042" b="-10588"/>
                          </a:stretch>
                        </a:blipFill>
                      </a:tcPr>
                    </a:tc>
                    <a:tc>
                      <a:txBody>
                        <a:bodyPr/>
                        <a:lstStyle/>
                        <a:p>
                          <a:pPr algn="ctr"/>
                          <a:r>
                            <a:rPr lang="en-US" sz="1400" dirty="0"/>
                            <a:t>32.0/32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7.03/8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US" sz="1400" dirty="0"/>
                            <a:t>7.74/8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981574192"/>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82C26F1-3D55-8544-D58D-97B330221C72}"/>
                  </a:ext>
                </a:extLst>
              </p:cNvPr>
              <p:cNvSpPr txBox="1"/>
              <p:nvPr/>
            </p:nvSpPr>
            <p:spPr>
              <a:xfrm>
                <a:off x="5203379" y="4794379"/>
                <a:ext cx="6095198" cy="646331"/>
              </a:xfrm>
              <a:prstGeom prst="rect">
                <a:avLst/>
              </a:prstGeom>
              <a:solidFill>
                <a:srgbClr val="FFFFCC"/>
              </a:solidFill>
            </p:spPr>
            <p:txBody>
              <a:bodyPr wrap="square" rtlCol="0">
                <a:spAutoFit/>
              </a:bodyPr>
              <a:lstStyle/>
              <a:p>
                <a:pPr algn="ctr"/>
                <a:r>
                  <a:rPr lang="en-US" dirty="0"/>
                  <a:t>Impressive </a:t>
                </a:r>
                <a:r>
                  <a:rPr lang="en-US" b="1" dirty="0"/>
                  <a:t>6.13</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 </a:t>
                </a:r>
                <a:r>
                  <a:rPr lang="en-US" dirty="0"/>
                  <a:t>and </a:t>
                </a:r>
                <a:r>
                  <a:rPr lang="en-US" b="1" dirty="0"/>
                  <a:t>106</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 speedups </a:t>
                </a:r>
                <a:r>
                  <a:rPr lang="en-US" dirty="0"/>
                  <a:t>are achieved via </a:t>
                </a:r>
                <a:r>
                  <a:rPr lang="en-US" b="1" dirty="0"/>
                  <a:t>FOM-</a:t>
                </a:r>
                <a:r>
                  <a:rPr lang="en-US" b="1" dirty="0" err="1"/>
                  <a:t>QOpInf</a:t>
                </a:r>
                <a:r>
                  <a:rPr lang="en-US" dirty="0"/>
                  <a:t> and </a:t>
                </a:r>
                <a:r>
                  <a:rPr lang="en-US" b="1" dirty="0" err="1"/>
                  <a:t>QOpInf-QOpInf</a:t>
                </a:r>
                <a:r>
                  <a:rPr lang="en-US" dirty="0"/>
                  <a:t> couplings, respectively!</a:t>
                </a:r>
              </a:p>
            </p:txBody>
          </p:sp>
        </mc:Choice>
        <mc:Fallback xmlns="">
          <p:sp>
            <p:nvSpPr>
              <p:cNvPr id="6" name="TextBox 5">
                <a:extLst>
                  <a:ext uri="{FF2B5EF4-FFF2-40B4-BE49-F238E27FC236}">
                    <a16:creationId xmlns:a16="http://schemas.microsoft.com/office/drawing/2014/main" id="{E82C26F1-3D55-8544-D58D-97B330221C72}"/>
                  </a:ext>
                </a:extLst>
              </p:cNvPr>
              <p:cNvSpPr txBox="1">
                <a:spLocks noRot="1" noChangeAspect="1" noMove="1" noResize="1" noEditPoints="1" noAdjustHandles="1" noChangeArrowheads="1" noChangeShapeType="1" noTextEdit="1"/>
              </p:cNvSpPr>
              <p:nvPr/>
            </p:nvSpPr>
            <p:spPr>
              <a:xfrm>
                <a:off x="5203379" y="4794379"/>
                <a:ext cx="6095198" cy="646331"/>
              </a:xfrm>
              <a:prstGeom prst="rect">
                <a:avLst/>
              </a:prstGeom>
              <a:blipFill>
                <a:blip r:embed="rId9"/>
                <a:stretch>
                  <a:fillRect l="-601" t="-5607" r="-601" b="-12150"/>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A5EA6A54-88C7-0B05-D975-78D0ABCF6FC2}"/>
              </a:ext>
            </a:extLst>
          </p:cNvPr>
          <p:cNvSpPr txBox="1"/>
          <p:nvPr/>
        </p:nvSpPr>
        <p:spPr>
          <a:xfrm>
            <a:off x="4823078" y="5575756"/>
            <a:ext cx="6907660" cy="369332"/>
          </a:xfrm>
          <a:prstGeom prst="rect">
            <a:avLst/>
          </a:prstGeom>
          <a:noFill/>
        </p:spPr>
        <p:txBody>
          <a:bodyPr wrap="none" rtlCol="0">
            <a:spAutoFit/>
          </a:bodyPr>
          <a:lstStyle/>
          <a:p>
            <a:pPr marL="285750" indent="-285750">
              <a:buFont typeface="Arial" panose="020B0604020202020204" pitchFamily="34" charset="0"/>
              <a:buChar char="•"/>
            </a:pPr>
            <a:r>
              <a:rPr lang="en-US" dirty="0"/>
              <a:t>Speedup largely due to huge reduction in # Schwarz iterations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1648585-2572-6751-0784-96AF3495235D}"/>
                  </a:ext>
                </a:extLst>
              </p:cNvPr>
              <p:cNvSpPr txBox="1"/>
              <p:nvPr/>
            </p:nvSpPr>
            <p:spPr>
              <a:xfrm>
                <a:off x="4834113" y="4013002"/>
                <a:ext cx="6564917" cy="646331"/>
              </a:xfrm>
              <a:prstGeom prst="rect">
                <a:avLst/>
              </a:prstGeom>
              <a:noFill/>
            </p:spPr>
            <p:txBody>
              <a:bodyPr wrap="square" rtlCol="0">
                <a:spAutoFit/>
              </a:bodyPr>
              <a:lstStyle/>
              <a:p>
                <a:pPr marL="285750" indent="-285750">
                  <a:buFont typeface="Arial" panose="020B0604020202020204" pitchFamily="34" charset="0"/>
                  <a:buChar char="•"/>
                </a:pPr>
                <a:r>
                  <a:rPr lang="en-US" dirty="0"/>
                  <a:t>Relative errors of </a:t>
                </a:r>
                <a14:m>
                  <m:oMath xmlns:m="http://schemas.openxmlformats.org/officeDocument/2006/math">
                    <m:r>
                      <a:rPr lang="en-US" b="1" i="1" dirty="0" smtClean="0">
                        <a:latin typeface="Cambria Math" panose="02040503050406030204" pitchFamily="18" charset="0"/>
                      </a:rPr>
                      <m:t>𝑶</m:t>
                    </m:r>
                  </m:oMath>
                </a14:m>
                <a:r>
                  <a:rPr lang="en-US" b="1" dirty="0"/>
                  <a:t>(1e-4)-</a:t>
                </a:r>
                <a14:m>
                  <m:oMath xmlns:m="http://schemas.openxmlformats.org/officeDocument/2006/math">
                    <m:r>
                      <a:rPr lang="en-US" b="1" i="1" dirty="0" smtClean="0">
                        <a:latin typeface="Cambria Math" panose="02040503050406030204" pitchFamily="18" charset="0"/>
                      </a:rPr>
                      <m:t>𝑶</m:t>
                    </m:r>
                  </m:oMath>
                </a14:m>
                <a:r>
                  <a:rPr lang="en-US" b="1" dirty="0"/>
                  <a:t>(1e-3)</a:t>
                </a:r>
                <a:r>
                  <a:rPr lang="en-US" dirty="0"/>
                  <a:t> are achieved for the displacement and von Mises stress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𝑣𝑚</m:t>
                        </m:r>
                      </m:sub>
                    </m:sSub>
                  </m:oMath>
                </a14:m>
                <a:r>
                  <a:rPr lang="en-US" dirty="0"/>
                  <a:t>)</a:t>
                </a:r>
              </a:p>
            </p:txBody>
          </p:sp>
        </mc:Choice>
        <mc:Fallback xmlns="">
          <p:sp>
            <p:nvSpPr>
              <p:cNvPr id="3" name="TextBox 2">
                <a:extLst>
                  <a:ext uri="{FF2B5EF4-FFF2-40B4-BE49-F238E27FC236}">
                    <a16:creationId xmlns:a16="http://schemas.microsoft.com/office/drawing/2014/main" id="{61648585-2572-6751-0784-96AF3495235D}"/>
                  </a:ext>
                </a:extLst>
              </p:cNvPr>
              <p:cNvSpPr txBox="1">
                <a:spLocks noRot="1" noChangeAspect="1" noMove="1" noResize="1" noEditPoints="1" noAdjustHandles="1" noChangeArrowheads="1" noChangeShapeType="1" noTextEdit="1"/>
              </p:cNvSpPr>
              <p:nvPr/>
            </p:nvSpPr>
            <p:spPr>
              <a:xfrm>
                <a:off x="4834113" y="4013002"/>
                <a:ext cx="6564917" cy="646331"/>
              </a:xfrm>
              <a:prstGeom prst="rect">
                <a:avLst/>
              </a:prstGeom>
              <a:blipFill>
                <a:blip r:embed="rId10"/>
                <a:stretch>
                  <a:fillRect l="-650" t="-5660" b="-13208"/>
                </a:stretch>
              </a:blipFill>
            </p:spPr>
            <p:txBody>
              <a:bodyPr/>
              <a:lstStyle/>
              <a:p>
                <a:r>
                  <a:rPr lang="en-US">
                    <a:noFill/>
                  </a:rPr>
                  <a:t> </a:t>
                </a:r>
              </a:p>
            </p:txBody>
          </p:sp>
        </mc:Fallback>
      </mc:AlternateContent>
      <p:sp>
        <p:nvSpPr>
          <p:cNvPr id="24" name="Title 1">
            <a:extLst>
              <a:ext uri="{FF2B5EF4-FFF2-40B4-BE49-F238E27FC236}">
                <a16:creationId xmlns:a16="http://schemas.microsoft.com/office/drawing/2014/main" id="{EDEFEAA2-33DD-5F34-4ABE-1C744B80D498}"/>
              </a:ext>
            </a:extLst>
          </p:cNvPr>
          <p:cNvSpPr>
            <a:spLocks noGrp="1"/>
          </p:cNvSpPr>
          <p:nvPr>
            <p:ph type="title"/>
          </p:nvPr>
        </p:nvSpPr>
        <p:spPr>
          <a:xfrm>
            <a:off x="720648" y="232552"/>
            <a:ext cx="10471608" cy="570225"/>
          </a:xfrm>
        </p:spPr>
        <p:txBody>
          <a:bodyPr/>
          <a:lstStyle/>
          <a:p>
            <a:r>
              <a:rPr lang="en-US" dirty="0"/>
              <a:t>Tension Specimen (Overlapping SAM, Predictive)</a:t>
            </a:r>
          </a:p>
        </p:txBody>
      </p:sp>
      <p:sp>
        <p:nvSpPr>
          <p:cNvPr id="27" name="TextBox 26">
            <a:extLst>
              <a:ext uri="{FF2B5EF4-FFF2-40B4-BE49-F238E27FC236}">
                <a16:creationId xmlns:a16="http://schemas.microsoft.com/office/drawing/2014/main" id="{36BCD65F-5913-81A9-1CAC-026640A5E50A}"/>
              </a:ext>
            </a:extLst>
          </p:cNvPr>
          <p:cNvSpPr txBox="1"/>
          <p:nvPr/>
        </p:nvSpPr>
        <p:spPr>
          <a:xfrm>
            <a:off x="778196" y="6528014"/>
            <a:ext cx="1042273" cy="338554"/>
          </a:xfrm>
          <a:prstGeom prst="rect">
            <a:avLst/>
          </a:prstGeom>
          <a:noFill/>
        </p:spPr>
        <p:txBody>
          <a:bodyPr wrap="none" rtlCol="0">
            <a:spAutoFit/>
          </a:bodyPr>
          <a:lstStyle/>
          <a:p>
            <a:r>
              <a:rPr lang="en-US" sz="1600" dirty="0"/>
              <a:t>FOM-FOM</a:t>
            </a:r>
          </a:p>
        </p:txBody>
      </p:sp>
      <p:sp>
        <p:nvSpPr>
          <p:cNvPr id="28" name="TextBox 27">
            <a:extLst>
              <a:ext uri="{FF2B5EF4-FFF2-40B4-BE49-F238E27FC236}">
                <a16:creationId xmlns:a16="http://schemas.microsoft.com/office/drawing/2014/main" id="{279170EC-AF82-9064-75A8-495593FB7BC6}"/>
              </a:ext>
            </a:extLst>
          </p:cNvPr>
          <p:cNvSpPr txBox="1"/>
          <p:nvPr/>
        </p:nvSpPr>
        <p:spPr>
          <a:xfrm>
            <a:off x="2215379" y="6530027"/>
            <a:ext cx="1287532" cy="338554"/>
          </a:xfrm>
          <a:prstGeom prst="rect">
            <a:avLst/>
          </a:prstGeom>
          <a:noFill/>
        </p:spPr>
        <p:txBody>
          <a:bodyPr wrap="none" rtlCol="0">
            <a:spAutoFit/>
          </a:bodyPr>
          <a:lstStyle/>
          <a:p>
            <a:pPr algn="ctr"/>
            <a:r>
              <a:rPr lang="en-US" sz="1600" dirty="0"/>
              <a:t>FOM-</a:t>
            </a:r>
            <a:r>
              <a:rPr lang="en-US" sz="1600" dirty="0" err="1"/>
              <a:t>QOpInf</a:t>
            </a:r>
            <a:endParaRPr lang="en-US" sz="1600"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9E903D3-D80A-FB72-A6C3-2091DA25B865}"/>
                  </a:ext>
                </a:extLst>
              </p:cNvPr>
              <p:cNvSpPr txBox="1"/>
              <p:nvPr/>
            </p:nvSpPr>
            <p:spPr>
              <a:xfrm>
                <a:off x="64951" y="689352"/>
                <a:ext cx="5030074" cy="2769989"/>
              </a:xfrm>
              <a:prstGeom prst="rect">
                <a:avLst/>
              </a:prstGeom>
              <a:noFill/>
            </p:spPr>
            <p:txBody>
              <a:bodyPr wrap="square" rtlCol="0">
                <a:spAutoFit/>
              </a:bodyPr>
              <a:lstStyle/>
              <a:p>
                <a:pPr marL="285750" indent="-285750">
                  <a:buFont typeface="Arial" panose="020B0604020202020204" pitchFamily="34" charset="0"/>
                  <a:buChar char="•"/>
                </a:pPr>
                <a:r>
                  <a:rPr lang="en-US" b="1" dirty="0" err="1"/>
                  <a:t>Hyperelastic</a:t>
                </a:r>
                <a:r>
                  <a:rPr lang="en-US" b="1" dirty="0"/>
                  <a:t> </a:t>
                </a:r>
                <a:r>
                  <a:rPr lang="en-US" dirty="0"/>
                  <a:t>(</a:t>
                </a:r>
                <a:r>
                  <a:rPr lang="en-US" dirty="0" err="1"/>
                  <a:t>Neohookean</a:t>
                </a:r>
                <a:r>
                  <a:rPr lang="en-US" dirty="0"/>
                  <a:t>) tension specimen pulled from top</a:t>
                </a:r>
              </a:p>
              <a:p>
                <a:endParaRPr lang="en-US" sz="400" dirty="0"/>
              </a:p>
              <a:p>
                <a:pPr marL="285750" indent="-285750">
                  <a:buFont typeface="Arial" panose="020B0604020202020204" pitchFamily="34" charset="0"/>
                  <a:buChar char="•"/>
                </a:pPr>
                <a:r>
                  <a:rPr lang="en-US" b="1" dirty="0"/>
                  <a:t>TET10 – HEX8 overlapping </a:t>
                </a:r>
                <a:r>
                  <a:rPr lang="en-US" dirty="0"/>
                  <a:t>coupling with </a:t>
                </a:r>
                <a:r>
                  <a:rPr lang="en-US" b="1" dirty="0"/>
                  <a:t>implicit Newmark </a:t>
                </a:r>
                <a:r>
                  <a:rPr lang="en-US" dirty="0"/>
                  <a:t>with </a:t>
                </a:r>
                <a:r>
                  <a:rPr lang="en-US" b="1" dirty="0"/>
                  <a:t>same</a:t>
                </a:r>
                <a:r>
                  <a:rPr lang="en-US" dirty="0"/>
                  <a:t> </a:t>
                </a:r>
                <a14:m>
                  <m:oMath xmlns:m="http://schemas.openxmlformats.org/officeDocument/2006/math">
                    <m:r>
                      <a:rPr lang="el-GR" b="1" i="1" smtClean="0">
                        <a:latin typeface="Cambria Math" panose="02040503050406030204" pitchFamily="18" charset="0"/>
                        <a:ea typeface="Cambria Math" panose="02040503050406030204" pitchFamily="18" charset="0"/>
                      </a:rPr>
                      <m:t>𝜟</m:t>
                    </m:r>
                    <m:r>
                      <a:rPr lang="en-US" b="1" i="1" smtClean="0">
                        <a:latin typeface="Cambria Math" panose="02040503050406030204" pitchFamily="18" charset="0"/>
                        <a:ea typeface="Cambria Math" panose="02040503050406030204" pitchFamily="18" charset="0"/>
                      </a:rPr>
                      <m:t>𝒕</m:t>
                    </m:r>
                  </m:oMath>
                </a14:m>
                <a:endParaRPr lang="en-US"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Quadratic </a:t>
                </a:r>
                <a:r>
                  <a:rPr lang="en-US" b="1" dirty="0" err="1"/>
                  <a:t>OpInf</a:t>
                </a:r>
                <a:r>
                  <a:rPr lang="en-US" b="1" dirty="0"/>
                  <a:t> (</a:t>
                </a:r>
                <a:r>
                  <a:rPr lang="en-US" b="1" dirty="0" err="1"/>
                  <a:t>QOpInf</a:t>
                </a:r>
                <a:r>
                  <a:rPr lang="en-US" b="1" dirty="0"/>
                  <a:t>) </a:t>
                </a:r>
                <a:r>
                  <a:rPr lang="en-US" dirty="0"/>
                  <a:t>models with M=2 POD modes, capturing 99.9999% snapshot energy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All results are </a:t>
                </a:r>
                <a:r>
                  <a:rPr lang="en-US" b="1" dirty="0"/>
                  <a:t>predictive</a:t>
                </a:r>
                <a:r>
                  <a:rPr lang="en-US" dirty="0"/>
                  <a:t> </a:t>
                </a:r>
                <a:r>
                  <a:rPr lang="en-US" dirty="0" err="1"/>
                  <a:t>w.r.t.</a:t>
                </a:r>
                <a:r>
                  <a:rPr lang="en-US" dirty="0"/>
                  <a:t> DBC applied at top of holder</a:t>
                </a:r>
              </a:p>
            </p:txBody>
          </p:sp>
        </mc:Choice>
        <mc:Fallback xmlns="">
          <p:sp>
            <p:nvSpPr>
              <p:cNvPr id="29" name="TextBox 28">
                <a:extLst>
                  <a:ext uri="{FF2B5EF4-FFF2-40B4-BE49-F238E27FC236}">
                    <a16:creationId xmlns:a16="http://schemas.microsoft.com/office/drawing/2014/main" id="{19E903D3-D80A-FB72-A6C3-2091DA25B865}"/>
                  </a:ext>
                </a:extLst>
              </p:cNvPr>
              <p:cNvSpPr txBox="1">
                <a:spLocks noRot="1" noChangeAspect="1" noMove="1" noResize="1" noEditPoints="1" noAdjustHandles="1" noChangeArrowheads="1" noChangeShapeType="1" noTextEdit="1"/>
              </p:cNvSpPr>
              <p:nvPr/>
            </p:nvSpPr>
            <p:spPr>
              <a:xfrm>
                <a:off x="64951" y="689352"/>
                <a:ext cx="5030074" cy="2769989"/>
              </a:xfrm>
              <a:prstGeom prst="rect">
                <a:avLst/>
              </a:prstGeom>
              <a:blipFill>
                <a:blip r:embed="rId11"/>
                <a:stretch>
                  <a:fillRect l="-848" t="-1322" r="-1091" b="-242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92C7B302-AA79-9C3A-66DF-06CEB184A404}"/>
              </a:ext>
            </a:extLst>
          </p:cNvPr>
          <p:cNvPicPr>
            <a:picLocks noChangeAspect="1"/>
          </p:cNvPicPr>
          <p:nvPr/>
        </p:nvPicPr>
        <p:blipFill>
          <a:blip r:embed="rId12"/>
          <a:stretch>
            <a:fillRect/>
          </a:stretch>
        </p:blipFill>
        <p:spPr>
          <a:xfrm>
            <a:off x="3767864" y="4055371"/>
            <a:ext cx="906184" cy="197733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8023A52-C7FD-A716-98E6-9D0D18B5CD06}"/>
                  </a:ext>
                </a:extLst>
              </p:cNvPr>
              <p:cNvSpPr txBox="1"/>
              <p:nvPr/>
            </p:nvSpPr>
            <p:spPr>
              <a:xfrm rot="16200000">
                <a:off x="3656926" y="4995611"/>
                <a:ext cx="1804340" cy="307777"/>
              </a:xfrm>
              <a:prstGeom prst="rect">
                <a:avLst/>
              </a:prstGeom>
              <a:solidFill>
                <a:schemeClr val="bg1"/>
              </a:solidFill>
            </p:spPr>
            <p:txBody>
              <a:bodyPr wrap="none" rtlCol="0">
                <a:spAutoFit/>
              </a:bodyPr>
              <a:lstStyle/>
              <a:p>
                <a:r>
                  <a:rPr lang="en-US" sz="1400" dirty="0"/>
                  <a:t>von Mises stress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𝑣𝑚</m:t>
                        </m:r>
                      </m:sub>
                    </m:sSub>
                  </m:oMath>
                </a14:m>
                <a:endParaRPr lang="en-US" sz="1400" dirty="0"/>
              </a:p>
            </p:txBody>
          </p:sp>
        </mc:Choice>
        <mc:Fallback xmlns="">
          <p:sp>
            <p:nvSpPr>
              <p:cNvPr id="9" name="TextBox 8">
                <a:extLst>
                  <a:ext uri="{FF2B5EF4-FFF2-40B4-BE49-F238E27FC236}">
                    <a16:creationId xmlns:a16="http://schemas.microsoft.com/office/drawing/2014/main" id="{F8023A52-C7FD-A716-98E6-9D0D18B5CD06}"/>
                  </a:ext>
                </a:extLst>
              </p:cNvPr>
              <p:cNvSpPr txBox="1">
                <a:spLocks noRot="1" noChangeAspect="1" noMove="1" noResize="1" noEditPoints="1" noAdjustHandles="1" noChangeArrowheads="1" noChangeShapeType="1" noTextEdit="1"/>
              </p:cNvSpPr>
              <p:nvPr/>
            </p:nvSpPr>
            <p:spPr>
              <a:xfrm rot="16200000">
                <a:off x="3656926" y="4995611"/>
                <a:ext cx="1804340" cy="307777"/>
              </a:xfrm>
              <a:prstGeom prst="rect">
                <a:avLst/>
              </a:prstGeom>
              <a:blipFill>
                <a:blip r:embed="rId13"/>
                <a:stretch>
                  <a:fillRect l="-6000" r="-18000" b="-1014"/>
                </a:stretch>
              </a:blipFill>
            </p:spPr>
            <p:txBody>
              <a:bodyPr/>
              <a:lstStyle/>
              <a:p>
                <a:r>
                  <a:rPr lang="en-US">
                    <a:noFill/>
                  </a:rPr>
                  <a:t> </a:t>
                </a:r>
              </a:p>
            </p:txBody>
          </p:sp>
        </mc:Fallback>
      </mc:AlternateContent>
    </p:spTree>
    <p:extLst>
      <p:ext uri="{BB962C8B-B14F-4D97-AF65-F5344CB8AC3E}">
        <p14:creationId xmlns:p14="http://schemas.microsoft.com/office/powerpoint/2010/main" val="313318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orsion-qopinf-fom-predictive-M30">
            <a:hlinkClick r:id="" action="ppaction://media"/>
            <a:extLst>
              <a:ext uri="{FF2B5EF4-FFF2-40B4-BE49-F238E27FC236}">
                <a16:creationId xmlns:a16="http://schemas.microsoft.com/office/drawing/2014/main" id="{8CAFABD7-F533-662C-5304-F37290306D7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63786" y="3695765"/>
            <a:ext cx="4973514" cy="3108447"/>
          </a:xfrm>
          <a:prstGeom prst="rect">
            <a:avLst/>
          </a:prstGeom>
        </p:spPr>
      </p:pic>
      <p:pic>
        <p:nvPicPr>
          <p:cNvPr id="2" name="torsion-fom-fom">
            <a:hlinkClick r:id="" action="ppaction://media"/>
            <a:extLst>
              <a:ext uri="{FF2B5EF4-FFF2-40B4-BE49-F238E27FC236}">
                <a16:creationId xmlns:a16="http://schemas.microsoft.com/office/drawing/2014/main" id="{E38215F2-38C8-D216-73E6-7579ACADFB7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06079" y="4030779"/>
            <a:ext cx="4389120" cy="2743200"/>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17</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4508057" cy="706786"/>
          </a:xfrm>
        </p:spPr>
        <p:txBody>
          <a:bodyPr/>
          <a:lstStyle/>
          <a:p>
            <a:r>
              <a:rPr lang="en-US" dirty="0"/>
              <a:t>Torsion (Overlapping SAM, Reproductive &amp; Predictive)</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17</a:t>
            </a:fld>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CB1A86D2-F490-5F3D-4F8F-2A487AB962AB}"/>
                  </a:ext>
                </a:extLst>
              </p:cNvPr>
              <p:cNvGraphicFramePr>
                <a:graphicFrameLocks noGrp="1"/>
              </p:cNvGraphicFramePr>
              <p:nvPr>
                <p:extLst>
                  <p:ext uri="{D42A27DB-BD31-4B8C-83A1-F6EECF244321}">
                    <p14:modId xmlns:p14="http://schemas.microsoft.com/office/powerpoint/2010/main" val="3039701895"/>
                  </p:ext>
                </p:extLst>
              </p:nvPr>
            </p:nvGraphicFramePr>
            <p:xfrm>
              <a:off x="5261673" y="232552"/>
              <a:ext cx="6349080" cy="256032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57403">
                      <a:extLst>
                        <a:ext uri="{9D8B030D-6E8A-4147-A177-3AD203B41FA5}">
                          <a16:colId xmlns:a16="http://schemas.microsoft.com/office/drawing/2014/main" val="2586030892"/>
                        </a:ext>
                      </a:extLst>
                    </a:gridCol>
                    <a:gridCol w="1253132">
                      <a:extLst>
                        <a:ext uri="{9D8B030D-6E8A-4147-A177-3AD203B41FA5}">
                          <a16:colId xmlns:a16="http://schemas.microsoft.com/office/drawing/2014/main" val="3658952761"/>
                        </a:ext>
                      </a:extLst>
                    </a:gridCol>
                  </a:tblGrid>
                  <a:tr h="37084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reproductive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predictive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0">
                    <a:tc rowSpan="2">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2.67e-3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4.32e-2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4734791"/>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3.56e-2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1.49e-1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928487"/>
                      </a:ext>
                    </a:extLst>
                  </a:tr>
                  <a:tr h="0">
                    <a:tc rowSpan="2">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1.13e-3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2.44e-2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5065633"/>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1.12e-2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9.52e-2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871883"/>
                      </a:ext>
                    </a:extLst>
                  </a:tr>
                  <a:tr h="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39m 11.8s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1m 40.2s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1m 39.5s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Choice>
        <mc:Fallback xmlns="">
          <p:graphicFrame>
            <p:nvGraphicFramePr>
              <p:cNvPr id="6" name="Table 5">
                <a:extLst>
                  <a:ext uri="{FF2B5EF4-FFF2-40B4-BE49-F238E27FC236}">
                    <a16:creationId xmlns:a16="http://schemas.microsoft.com/office/drawing/2014/main" id="{CB1A86D2-F490-5F3D-4F8F-2A487AB962AB}"/>
                  </a:ext>
                </a:extLst>
              </p:cNvPr>
              <p:cNvGraphicFramePr>
                <a:graphicFrameLocks noGrp="1"/>
              </p:cNvGraphicFramePr>
              <p:nvPr>
                <p:extLst>
                  <p:ext uri="{D42A27DB-BD31-4B8C-83A1-F6EECF244321}">
                    <p14:modId xmlns:p14="http://schemas.microsoft.com/office/powerpoint/2010/main" val="3039701895"/>
                  </p:ext>
                </p:extLst>
              </p:nvPr>
            </p:nvGraphicFramePr>
            <p:xfrm>
              <a:off x="5261673" y="232552"/>
              <a:ext cx="6349080" cy="256032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57403">
                      <a:extLst>
                        <a:ext uri="{9D8B030D-6E8A-4147-A177-3AD203B41FA5}">
                          <a16:colId xmlns:a16="http://schemas.microsoft.com/office/drawing/2014/main" val="2586030892"/>
                        </a:ext>
                      </a:extLst>
                    </a:gridCol>
                    <a:gridCol w="1253132">
                      <a:extLst>
                        <a:ext uri="{9D8B030D-6E8A-4147-A177-3AD203B41FA5}">
                          <a16:colId xmlns:a16="http://schemas.microsoft.com/office/drawing/2014/main" val="3658952761"/>
                        </a:ext>
                      </a:extLst>
                    </a:gridCol>
                  </a:tblGrid>
                  <a:tr h="51816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reproductive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predictive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304800">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485" t="-88000" r="-406796" b="-245000"/>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176000" r="-196209" b="-590000"/>
                          </a:stretch>
                        </a:blipFill>
                      </a:tcPr>
                    </a:tc>
                    <a:tc>
                      <a:txBody>
                        <a:bodyPr/>
                        <a:lstStyle/>
                        <a:p>
                          <a:pPr algn="ctr"/>
                          <a:r>
                            <a:rPr lang="en-US" sz="1400" dirty="0"/>
                            <a:t>2.67e-3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4.32e-2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4734791"/>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276000" r="-196209" b="-490000"/>
                          </a:stretch>
                        </a:blipFill>
                      </a:tcPr>
                    </a:tc>
                    <a:tc>
                      <a:txBody>
                        <a:bodyPr/>
                        <a:lstStyle/>
                        <a:p>
                          <a:pPr algn="ctr"/>
                          <a:r>
                            <a:rPr lang="en-US" sz="1400" dirty="0"/>
                            <a:t>3.56e-2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1.49e-1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928487"/>
                      </a:ext>
                    </a:extLst>
                  </a:tr>
                  <a:tr h="304800">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485" t="-186139" r="-406796" b="-142574"/>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368627" r="-196209" b="-380392"/>
                          </a:stretch>
                        </a:blipFill>
                      </a:tcPr>
                    </a:tc>
                    <a:tc>
                      <a:txBody>
                        <a:bodyPr/>
                        <a:lstStyle/>
                        <a:p>
                          <a:pPr algn="ctr"/>
                          <a:r>
                            <a:rPr lang="en-US" sz="1400" dirty="0"/>
                            <a:t>1.13e-3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2.44e-2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5065633"/>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478000" r="-196209" b="-288000"/>
                          </a:stretch>
                        </a:blipFill>
                      </a:tcPr>
                    </a:tc>
                    <a:tc>
                      <a:txBody>
                        <a:bodyPr/>
                        <a:lstStyle/>
                        <a:p>
                          <a:pPr algn="ctr"/>
                          <a:r>
                            <a:rPr lang="en-US" sz="1400" dirty="0"/>
                            <a:t>1.12e-2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9.52e-2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871883"/>
                      </a:ext>
                    </a:extLst>
                  </a:tr>
                  <a:tr h="30480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97183" t="-578000" r="-293427" b="-188000"/>
                          </a:stretch>
                        </a:blipFill>
                      </a:tcPr>
                    </a:tc>
                    <a:tc>
                      <a:txBody>
                        <a:bodyPr/>
                        <a:lstStyle/>
                        <a:p>
                          <a:pPr algn="ctr"/>
                          <a:r>
                            <a:rPr lang="en-US" sz="1400" dirty="0"/>
                            <a:t>39m 11.8s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1m 40.2s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1m 39.5s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51816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97183" t="-398824" r="-293427" b="-10588"/>
                          </a:stretch>
                        </a:blipFill>
                      </a:tcPr>
                    </a:tc>
                    <a:tc>
                      <a:txBody>
                        <a:bodyPr/>
                        <a:lstStyle/>
                        <a:p>
                          <a:pPr algn="ctr"/>
                          <a:r>
                            <a:rPr lang="en-US" sz="1400" dirty="0"/>
                            <a:t>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Fallback>
      </mc:AlternateContent>
      <p:grpSp>
        <p:nvGrpSpPr>
          <p:cNvPr id="14" name="Group 13">
            <a:extLst>
              <a:ext uri="{FF2B5EF4-FFF2-40B4-BE49-F238E27FC236}">
                <a16:creationId xmlns:a16="http://schemas.microsoft.com/office/drawing/2014/main" id="{BE86DC96-5745-2D84-D8E7-4BBBD4E8FFE2}"/>
              </a:ext>
            </a:extLst>
          </p:cNvPr>
          <p:cNvGrpSpPr/>
          <p:nvPr/>
        </p:nvGrpSpPr>
        <p:grpSpPr>
          <a:xfrm>
            <a:off x="10983219" y="5996643"/>
            <a:ext cx="1099596" cy="861357"/>
            <a:chOff x="9227994" y="5561664"/>
            <a:chExt cx="1932607" cy="1257728"/>
          </a:xfrm>
        </p:grpSpPr>
        <p:grpSp>
          <p:nvGrpSpPr>
            <p:cNvPr id="15" name="Group 14">
              <a:extLst>
                <a:ext uri="{FF2B5EF4-FFF2-40B4-BE49-F238E27FC236}">
                  <a16:creationId xmlns:a16="http://schemas.microsoft.com/office/drawing/2014/main" id="{7197D9D7-786C-D454-D528-249096D57192}"/>
                </a:ext>
              </a:extLst>
            </p:cNvPr>
            <p:cNvGrpSpPr/>
            <p:nvPr/>
          </p:nvGrpSpPr>
          <p:grpSpPr>
            <a:xfrm>
              <a:off x="9603086" y="5561664"/>
              <a:ext cx="1062132" cy="816981"/>
              <a:chOff x="2228918" y="1296717"/>
              <a:chExt cx="1205627" cy="1087254"/>
            </a:xfrm>
          </p:grpSpPr>
          <p:pic>
            <p:nvPicPr>
              <p:cNvPr id="17" name="Picture 16">
                <a:extLst>
                  <a:ext uri="{FF2B5EF4-FFF2-40B4-BE49-F238E27FC236}">
                    <a16:creationId xmlns:a16="http://schemas.microsoft.com/office/drawing/2014/main" id="{43316D40-674A-195B-73D9-C09B730D0660}"/>
                  </a:ext>
                </a:extLst>
              </p:cNvPr>
              <p:cNvPicPr>
                <a:picLocks noChangeAspect="1"/>
              </p:cNvPicPr>
              <p:nvPr/>
            </p:nvPicPr>
            <p:blipFill>
              <a:blip r:embed="rId10"/>
              <a:srcRect/>
              <a:stretch/>
            </p:blipFill>
            <p:spPr>
              <a:xfrm>
                <a:off x="2228918" y="1296717"/>
                <a:ext cx="1087254" cy="1087254"/>
              </a:xfrm>
              <a:prstGeom prst="rect">
                <a:avLst/>
              </a:prstGeom>
            </p:spPr>
          </p:pic>
          <p:sp>
            <p:nvSpPr>
              <p:cNvPr id="18" name="Rectangle 17">
                <a:extLst>
                  <a:ext uri="{FF2B5EF4-FFF2-40B4-BE49-F238E27FC236}">
                    <a16:creationId xmlns:a16="http://schemas.microsoft.com/office/drawing/2014/main" id="{75ED0F7B-F4FF-EC5D-ACF5-3AC25395059B}"/>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B2A5CE6-E52B-F172-447F-61B5ABDE6B5B}"/>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21" name="TextBox 20">
            <a:extLst>
              <a:ext uri="{FF2B5EF4-FFF2-40B4-BE49-F238E27FC236}">
                <a16:creationId xmlns:a16="http://schemas.microsoft.com/office/drawing/2014/main" id="{4FF33552-1D3A-878A-98B0-22487C108FF1}"/>
              </a:ext>
            </a:extLst>
          </p:cNvPr>
          <p:cNvSpPr txBox="1"/>
          <p:nvPr/>
        </p:nvSpPr>
        <p:spPr>
          <a:xfrm>
            <a:off x="1240751" y="5402379"/>
            <a:ext cx="1912690"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FOM-FOM</a:t>
            </a:r>
          </a:p>
        </p:txBody>
      </p:sp>
      <p:sp>
        <p:nvSpPr>
          <p:cNvPr id="22" name="TextBox 21">
            <a:extLst>
              <a:ext uri="{FF2B5EF4-FFF2-40B4-BE49-F238E27FC236}">
                <a16:creationId xmlns:a16="http://schemas.microsoft.com/office/drawing/2014/main" id="{2D084217-9197-7AD8-3AA0-0FDDAD3E94A7}"/>
              </a:ext>
            </a:extLst>
          </p:cNvPr>
          <p:cNvSpPr txBox="1"/>
          <p:nvPr/>
        </p:nvSpPr>
        <p:spPr>
          <a:xfrm>
            <a:off x="7183787" y="5340316"/>
            <a:ext cx="1522661" cy="400110"/>
          </a:xfrm>
          <a:prstGeom prst="rect">
            <a:avLst/>
          </a:prstGeom>
          <a:noFill/>
        </p:spPr>
        <p:txBody>
          <a:bodyPr wrap="none" rtlCol="0">
            <a:spAutoFit/>
          </a:bodyPr>
          <a:lstStyle/>
          <a:p>
            <a:r>
              <a:rPr lang="en-US" sz="2000" dirty="0" err="1">
                <a:latin typeface="Calibri" panose="020F0502020204030204" pitchFamily="34" charset="0"/>
                <a:cs typeface="Calibri" panose="020F0502020204030204" pitchFamily="34" charset="0"/>
              </a:rPr>
              <a:t>QOpInf</a:t>
            </a:r>
            <a:r>
              <a:rPr lang="en-US" sz="2000" dirty="0">
                <a:latin typeface="Calibri" panose="020F0502020204030204" pitchFamily="34" charset="0"/>
                <a:cs typeface="Calibri" panose="020F0502020204030204" pitchFamily="34" charset="0"/>
              </a:rPr>
              <a:t>-FOM</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B4EB2F-7932-6567-5892-950792C57693}"/>
                  </a:ext>
                </a:extLst>
              </p:cNvPr>
              <p:cNvSpPr txBox="1"/>
              <p:nvPr/>
            </p:nvSpPr>
            <p:spPr>
              <a:xfrm>
                <a:off x="285140" y="1067948"/>
                <a:ext cx="4750724" cy="3108543"/>
              </a:xfrm>
              <a:prstGeom prst="rect">
                <a:avLst/>
              </a:prstGeom>
              <a:noFill/>
            </p:spPr>
            <p:txBody>
              <a:bodyPr wrap="square" rtlCol="0">
                <a:spAutoFit/>
              </a:bodyPr>
              <a:lstStyle/>
              <a:p>
                <a:pPr marL="285750" indent="-285750">
                  <a:buFont typeface="Arial" panose="020B0604020202020204" pitchFamily="34" charset="0"/>
                  <a:buChar char="•"/>
                </a:pPr>
                <a:r>
                  <a:rPr lang="en-US" b="1" dirty="0"/>
                  <a:t>Neohookean</a:t>
                </a:r>
                <a:r>
                  <a:rPr lang="en-US" dirty="0"/>
                  <a:t> material model</a:t>
                </a:r>
              </a:p>
              <a:p>
                <a:endParaRPr lang="en-US" sz="400" dirty="0"/>
              </a:p>
              <a:p>
                <a:pPr marL="285750" indent="-285750">
                  <a:buFont typeface="Arial" panose="020B0604020202020204" pitchFamily="34" charset="0"/>
                  <a:buChar char="•"/>
                </a:pPr>
                <a:r>
                  <a:rPr lang="en-US" b="1" dirty="0"/>
                  <a:t>TET4 – HEX8 overlapping </a:t>
                </a:r>
                <a:r>
                  <a:rPr lang="en-US" dirty="0"/>
                  <a:t>coupling with </a:t>
                </a:r>
                <a:r>
                  <a:rPr lang="en-US" b="1" dirty="0"/>
                  <a:t>implicit-explicit Newmark </a:t>
                </a:r>
                <a:r>
                  <a:rPr lang="en-US" dirty="0"/>
                  <a:t>having </a:t>
                </a:r>
                <a:r>
                  <a:rPr lang="en-US" b="1" dirty="0"/>
                  <a:t>different </a:t>
                </a:r>
                <a14:m>
                  <m:oMath xmlns:m="http://schemas.openxmlformats.org/officeDocument/2006/math">
                    <m:r>
                      <a:rPr lang="el-GR" b="1" i="1" smtClean="0">
                        <a:latin typeface="Cambria Math" panose="02040503050406030204" pitchFamily="18" charset="0"/>
                        <a:ea typeface="Cambria Math" panose="02040503050406030204" pitchFamily="18" charset="0"/>
                      </a:rPr>
                      <m:t>𝜟</m:t>
                    </m:r>
                    <m:r>
                      <a:rPr lang="en-US" b="1" i="1" smtClean="0">
                        <a:latin typeface="Cambria Math" panose="02040503050406030204" pitchFamily="18" charset="0"/>
                        <a:ea typeface="Cambria Math" panose="02040503050406030204" pitchFamily="18" charset="0"/>
                      </a:rPr>
                      <m:t>𝒕</m:t>
                    </m:r>
                  </m:oMath>
                </a14:m>
                <a:endParaRPr lang="en-US" b="1"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err="1"/>
                  <a:t>QOpInf</a:t>
                </a:r>
                <a:r>
                  <a:rPr lang="en-US" b="1" dirty="0"/>
                  <a:t>-FOM </a:t>
                </a:r>
                <a:r>
                  <a:rPr lang="en-US" dirty="0"/>
                  <a:t>coupled</a:t>
                </a:r>
                <a:r>
                  <a:rPr lang="en-US" b="1" dirty="0"/>
                  <a:t> </a:t>
                </a:r>
                <a:r>
                  <a:rPr lang="en-US" dirty="0"/>
                  <a:t>models with M=27 and M=30 POD modes, capturing 99.9999% snapshot energy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Prediction</a:t>
                </a:r>
                <a:r>
                  <a:rPr lang="en-US" dirty="0"/>
                  <a:t> </a:t>
                </a:r>
                <a:r>
                  <a:rPr lang="en-US" dirty="0" err="1"/>
                  <a:t>w.r.t.</a:t>
                </a:r>
                <a:r>
                  <a:rPr lang="en-US" dirty="0"/>
                  <a:t> </a:t>
                </a:r>
                <a:r>
                  <a:rPr lang="en-US" b="1" dirty="0"/>
                  <a:t>initial velocity </a:t>
                </a:r>
                <a:r>
                  <a:rPr lang="en-US" dirty="0"/>
                  <a:t>(rotation speed/direction)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(Linear) </a:t>
                </a:r>
                <a:r>
                  <a:rPr lang="en-US" b="1" dirty="0" err="1"/>
                  <a:t>OpInf</a:t>
                </a:r>
                <a:r>
                  <a:rPr lang="en-US" b="1" dirty="0"/>
                  <a:t>-FOM</a:t>
                </a:r>
                <a:r>
                  <a:rPr lang="en-US" dirty="0"/>
                  <a:t> coupling </a:t>
                </a:r>
                <a:r>
                  <a:rPr lang="en-US" b="1" dirty="0"/>
                  <a:t>insufficient</a:t>
                </a:r>
                <a:endParaRPr lang="en-US" dirty="0"/>
              </a:p>
            </p:txBody>
          </p:sp>
        </mc:Choice>
        <mc:Fallback xmlns="">
          <p:sp>
            <p:nvSpPr>
              <p:cNvPr id="3" name="TextBox 2">
                <a:extLst>
                  <a:ext uri="{FF2B5EF4-FFF2-40B4-BE49-F238E27FC236}">
                    <a16:creationId xmlns:a16="http://schemas.microsoft.com/office/drawing/2014/main" id="{0FB4EB2F-7932-6567-5892-950792C57693}"/>
                  </a:ext>
                </a:extLst>
              </p:cNvPr>
              <p:cNvSpPr txBox="1">
                <a:spLocks noRot="1" noChangeAspect="1" noMove="1" noResize="1" noEditPoints="1" noAdjustHandles="1" noChangeArrowheads="1" noChangeShapeType="1" noTextEdit="1"/>
              </p:cNvSpPr>
              <p:nvPr/>
            </p:nvSpPr>
            <p:spPr>
              <a:xfrm>
                <a:off x="285140" y="1067948"/>
                <a:ext cx="4750724" cy="3108543"/>
              </a:xfrm>
              <a:prstGeom prst="rect">
                <a:avLst/>
              </a:prstGeom>
              <a:blipFill>
                <a:blip r:embed="rId11"/>
                <a:stretch>
                  <a:fillRect l="-899" t="-1176" b="-196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7A4F9C6-7CB2-79D2-F719-6FA83E860DC3}"/>
              </a:ext>
            </a:extLst>
          </p:cNvPr>
          <p:cNvSpPr txBox="1"/>
          <p:nvPr/>
        </p:nvSpPr>
        <p:spPr>
          <a:xfrm>
            <a:off x="4093033" y="6519446"/>
            <a:ext cx="2515432" cy="338554"/>
          </a:xfrm>
          <a:prstGeom prst="rect">
            <a:avLst/>
          </a:prstGeom>
          <a:noFill/>
        </p:spPr>
        <p:txBody>
          <a:bodyPr wrap="none" rtlCol="0">
            <a:spAutoFit/>
          </a:bodyPr>
          <a:lstStyle/>
          <a:p>
            <a:r>
              <a:rPr lang="en-US" sz="1600" dirty="0" err="1"/>
              <a:t>QOpInf</a:t>
            </a:r>
            <a:r>
              <a:rPr lang="en-US" sz="1600" dirty="0"/>
              <a:t> = Quadratic </a:t>
            </a:r>
            <a:r>
              <a:rPr lang="en-US" sz="1600" dirty="0" err="1"/>
              <a:t>OpInf</a:t>
            </a:r>
            <a:endParaRPr lang="en-US" sz="1600" dirty="0"/>
          </a:p>
        </p:txBody>
      </p:sp>
    </p:spTree>
    <p:extLst>
      <p:ext uri="{BB962C8B-B14F-4D97-AF65-F5344CB8AC3E}">
        <p14:creationId xmlns:p14="http://schemas.microsoft.com/office/powerpoint/2010/main" val="149215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0" fill="hold"/>
                                        <p:tgtEl>
                                          <p:spTgt spid="8"/>
                                        </p:tgtEl>
                                      </p:cBhvr>
                                    </p:cmd>
                                  </p:childTnLst>
                                </p:cTn>
                              </p:par>
                              <p:par>
                                <p:cTn id="7" presetID="1" presetClass="mediacall" presetSubtype="0" fill="hold" nodeType="withEffect">
                                  <p:stCondLst>
                                    <p:cond delay="0"/>
                                  </p:stCondLst>
                                  <p:childTnLst>
                                    <p:cmd type="call" cmd="playFrom(0.0)">
                                      <p:cBhvr>
                                        <p:cTn id="8" dur="2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video>
              <p:cMediaNode vol="80000">
                <p:cTn id="10" repeatCount="indefinite"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orsion-qopinf-fom-predictive-M30">
            <a:hlinkClick r:id="" action="ppaction://media"/>
            <a:extLst>
              <a:ext uri="{FF2B5EF4-FFF2-40B4-BE49-F238E27FC236}">
                <a16:creationId xmlns:a16="http://schemas.microsoft.com/office/drawing/2014/main" id="{8CAFABD7-F533-662C-5304-F37290306D7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63786" y="3695765"/>
            <a:ext cx="4973514" cy="3108447"/>
          </a:xfrm>
          <a:prstGeom prst="rect">
            <a:avLst/>
          </a:prstGeom>
        </p:spPr>
      </p:pic>
      <p:pic>
        <p:nvPicPr>
          <p:cNvPr id="2" name="torsion-fom-fom">
            <a:hlinkClick r:id="" action="ppaction://media"/>
            <a:extLst>
              <a:ext uri="{FF2B5EF4-FFF2-40B4-BE49-F238E27FC236}">
                <a16:creationId xmlns:a16="http://schemas.microsoft.com/office/drawing/2014/main" id="{E38215F2-38C8-D216-73E6-7579ACADFB7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06079" y="4030779"/>
            <a:ext cx="4389120" cy="2743200"/>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18</a:t>
            </a:fld>
            <a:endParaRPr lang="en-US"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18</a:t>
            </a:fld>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CB1A86D2-F490-5F3D-4F8F-2A487AB962AB}"/>
                  </a:ext>
                </a:extLst>
              </p:cNvPr>
              <p:cNvGraphicFramePr>
                <a:graphicFrameLocks noGrp="1"/>
              </p:cNvGraphicFramePr>
              <p:nvPr>
                <p:extLst>
                  <p:ext uri="{D42A27DB-BD31-4B8C-83A1-F6EECF244321}">
                    <p14:modId xmlns:p14="http://schemas.microsoft.com/office/powerpoint/2010/main" val="1516431994"/>
                  </p:ext>
                </p:extLst>
              </p:nvPr>
            </p:nvGraphicFramePr>
            <p:xfrm>
              <a:off x="5261673" y="232552"/>
              <a:ext cx="6349080" cy="256032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57403">
                      <a:extLst>
                        <a:ext uri="{9D8B030D-6E8A-4147-A177-3AD203B41FA5}">
                          <a16:colId xmlns:a16="http://schemas.microsoft.com/office/drawing/2014/main" val="2586030892"/>
                        </a:ext>
                      </a:extLst>
                    </a:gridCol>
                    <a:gridCol w="1253132">
                      <a:extLst>
                        <a:ext uri="{9D8B030D-6E8A-4147-A177-3AD203B41FA5}">
                          <a16:colId xmlns:a16="http://schemas.microsoft.com/office/drawing/2014/main" val="3658952761"/>
                        </a:ext>
                      </a:extLst>
                    </a:gridCol>
                  </a:tblGrid>
                  <a:tr h="37084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reproductive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predictive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0">
                    <a:tc rowSpan="2">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2.67e-3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4.32e-2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extLst>
                      <a:ext uri="{0D108BD9-81ED-4DB2-BD59-A6C34878D82A}">
                        <a16:rowId xmlns:a16="http://schemas.microsoft.com/office/drawing/2014/main" val="2094734791"/>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3.56e-2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1.49e-1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extLst>
                      <a:ext uri="{0D108BD9-81ED-4DB2-BD59-A6C34878D82A}">
                        <a16:rowId xmlns:a16="http://schemas.microsoft.com/office/drawing/2014/main" val="3008928487"/>
                      </a:ext>
                    </a:extLst>
                  </a:tr>
                  <a:tr h="0">
                    <a:tc rowSpan="2">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1.13e-3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2.44e-2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extLst>
                      <a:ext uri="{0D108BD9-81ED-4DB2-BD59-A6C34878D82A}">
                        <a16:rowId xmlns:a16="http://schemas.microsoft.com/office/drawing/2014/main" val="3275065633"/>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1.12e-2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9.52e-2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extLst>
                      <a:ext uri="{0D108BD9-81ED-4DB2-BD59-A6C34878D82A}">
                        <a16:rowId xmlns:a16="http://schemas.microsoft.com/office/drawing/2014/main" val="2225871883"/>
                      </a:ext>
                    </a:extLst>
                  </a:tr>
                  <a:tr h="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39m 11.8s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1m 40.2s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1m 39.5s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Choice>
        <mc:Fallback xmlns="">
          <p:graphicFrame>
            <p:nvGraphicFramePr>
              <p:cNvPr id="6" name="Table 5">
                <a:extLst>
                  <a:ext uri="{FF2B5EF4-FFF2-40B4-BE49-F238E27FC236}">
                    <a16:creationId xmlns:a16="http://schemas.microsoft.com/office/drawing/2014/main" id="{CB1A86D2-F490-5F3D-4F8F-2A487AB962AB}"/>
                  </a:ext>
                </a:extLst>
              </p:cNvPr>
              <p:cNvGraphicFramePr>
                <a:graphicFrameLocks noGrp="1"/>
              </p:cNvGraphicFramePr>
              <p:nvPr>
                <p:extLst>
                  <p:ext uri="{D42A27DB-BD31-4B8C-83A1-F6EECF244321}">
                    <p14:modId xmlns:p14="http://schemas.microsoft.com/office/powerpoint/2010/main" val="1516431994"/>
                  </p:ext>
                </p:extLst>
              </p:nvPr>
            </p:nvGraphicFramePr>
            <p:xfrm>
              <a:off x="5261673" y="232552"/>
              <a:ext cx="6349080" cy="256032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57403">
                      <a:extLst>
                        <a:ext uri="{9D8B030D-6E8A-4147-A177-3AD203B41FA5}">
                          <a16:colId xmlns:a16="http://schemas.microsoft.com/office/drawing/2014/main" val="2586030892"/>
                        </a:ext>
                      </a:extLst>
                    </a:gridCol>
                    <a:gridCol w="1253132">
                      <a:extLst>
                        <a:ext uri="{9D8B030D-6E8A-4147-A177-3AD203B41FA5}">
                          <a16:colId xmlns:a16="http://schemas.microsoft.com/office/drawing/2014/main" val="3658952761"/>
                        </a:ext>
                      </a:extLst>
                    </a:gridCol>
                  </a:tblGrid>
                  <a:tr h="51816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reproductive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predictive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304800">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485" t="-88000" r="-406796" b="-245000"/>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176000" r="-196209" b="-590000"/>
                          </a:stretch>
                        </a:blipFill>
                      </a:tcPr>
                    </a:tc>
                    <a:tc>
                      <a:txBody>
                        <a:bodyPr/>
                        <a:lstStyle/>
                        <a:p>
                          <a:pPr algn="ctr"/>
                          <a:r>
                            <a:rPr lang="en-US" sz="1400" dirty="0"/>
                            <a:t>2.67e-3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4.32e-2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extLst>
                      <a:ext uri="{0D108BD9-81ED-4DB2-BD59-A6C34878D82A}">
                        <a16:rowId xmlns:a16="http://schemas.microsoft.com/office/drawing/2014/main" val="2094734791"/>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276000" r="-196209" b="-490000"/>
                          </a:stretch>
                        </a:blipFill>
                      </a:tcPr>
                    </a:tc>
                    <a:tc>
                      <a:txBody>
                        <a:bodyPr/>
                        <a:lstStyle/>
                        <a:p>
                          <a:pPr algn="ctr"/>
                          <a:r>
                            <a:rPr lang="en-US" sz="1400" dirty="0"/>
                            <a:t>3.56e-2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1.49e-1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extLst>
                      <a:ext uri="{0D108BD9-81ED-4DB2-BD59-A6C34878D82A}">
                        <a16:rowId xmlns:a16="http://schemas.microsoft.com/office/drawing/2014/main" val="3008928487"/>
                      </a:ext>
                    </a:extLst>
                  </a:tr>
                  <a:tr h="304800">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485" t="-186139" r="-406796" b="-142574"/>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368627" r="-196209" b="-380392"/>
                          </a:stretch>
                        </a:blipFill>
                      </a:tcPr>
                    </a:tc>
                    <a:tc>
                      <a:txBody>
                        <a:bodyPr/>
                        <a:lstStyle/>
                        <a:p>
                          <a:pPr algn="ctr"/>
                          <a:r>
                            <a:rPr lang="en-US" sz="1400" dirty="0"/>
                            <a:t>1.13e-3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2.44e-2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extLst>
                      <a:ext uri="{0D108BD9-81ED-4DB2-BD59-A6C34878D82A}">
                        <a16:rowId xmlns:a16="http://schemas.microsoft.com/office/drawing/2014/main" val="3275065633"/>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478000" r="-196209" b="-288000"/>
                          </a:stretch>
                        </a:blipFill>
                      </a:tcPr>
                    </a:tc>
                    <a:tc>
                      <a:txBody>
                        <a:bodyPr/>
                        <a:lstStyle/>
                        <a:p>
                          <a:pPr algn="ctr"/>
                          <a:r>
                            <a:rPr lang="en-US" sz="1400" dirty="0"/>
                            <a:t>1.12e-2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tc>
                      <a:txBody>
                        <a:bodyPr/>
                        <a:lstStyle/>
                        <a:p>
                          <a:pPr algn="ctr"/>
                          <a:r>
                            <a:rPr lang="en-US" sz="1400" dirty="0"/>
                            <a:t>9.52e-2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B3"/>
                        </a:solidFill>
                      </a:tcPr>
                    </a:tc>
                    <a:extLst>
                      <a:ext uri="{0D108BD9-81ED-4DB2-BD59-A6C34878D82A}">
                        <a16:rowId xmlns:a16="http://schemas.microsoft.com/office/drawing/2014/main" val="2225871883"/>
                      </a:ext>
                    </a:extLst>
                  </a:tr>
                  <a:tr h="30480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97183" t="-578000" r="-293427" b="-188000"/>
                          </a:stretch>
                        </a:blipFill>
                      </a:tcPr>
                    </a:tc>
                    <a:tc>
                      <a:txBody>
                        <a:bodyPr/>
                        <a:lstStyle/>
                        <a:p>
                          <a:pPr algn="ctr"/>
                          <a:r>
                            <a:rPr lang="en-US" sz="1400" dirty="0"/>
                            <a:t>39m 11.8s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1m 40.2s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1m 39.5s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4719523"/>
                      </a:ext>
                    </a:extLst>
                  </a:tr>
                  <a:tr h="51816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97183" t="-398824" r="-293427" b="-10588"/>
                          </a:stretch>
                        </a:blipFill>
                      </a:tcPr>
                    </a:tc>
                    <a:tc>
                      <a:txBody>
                        <a:bodyPr/>
                        <a:lstStyle/>
                        <a:p>
                          <a:pPr algn="ctr"/>
                          <a:r>
                            <a:rPr lang="en-US" sz="1400" dirty="0"/>
                            <a:t>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Fallback>
      </mc:AlternateContent>
      <p:grpSp>
        <p:nvGrpSpPr>
          <p:cNvPr id="14" name="Group 13">
            <a:extLst>
              <a:ext uri="{FF2B5EF4-FFF2-40B4-BE49-F238E27FC236}">
                <a16:creationId xmlns:a16="http://schemas.microsoft.com/office/drawing/2014/main" id="{BE86DC96-5745-2D84-D8E7-4BBBD4E8FFE2}"/>
              </a:ext>
            </a:extLst>
          </p:cNvPr>
          <p:cNvGrpSpPr/>
          <p:nvPr/>
        </p:nvGrpSpPr>
        <p:grpSpPr>
          <a:xfrm>
            <a:off x="10983219" y="5996643"/>
            <a:ext cx="1099596" cy="861357"/>
            <a:chOff x="9227994" y="5561664"/>
            <a:chExt cx="1932607" cy="1257728"/>
          </a:xfrm>
        </p:grpSpPr>
        <p:grpSp>
          <p:nvGrpSpPr>
            <p:cNvPr id="15" name="Group 14">
              <a:extLst>
                <a:ext uri="{FF2B5EF4-FFF2-40B4-BE49-F238E27FC236}">
                  <a16:creationId xmlns:a16="http://schemas.microsoft.com/office/drawing/2014/main" id="{7197D9D7-786C-D454-D528-249096D57192}"/>
                </a:ext>
              </a:extLst>
            </p:cNvPr>
            <p:cNvGrpSpPr/>
            <p:nvPr/>
          </p:nvGrpSpPr>
          <p:grpSpPr>
            <a:xfrm>
              <a:off x="9603086" y="5561664"/>
              <a:ext cx="1062132" cy="816981"/>
              <a:chOff x="2228918" y="1296717"/>
              <a:chExt cx="1205627" cy="1087254"/>
            </a:xfrm>
          </p:grpSpPr>
          <p:pic>
            <p:nvPicPr>
              <p:cNvPr id="17" name="Picture 16">
                <a:extLst>
                  <a:ext uri="{FF2B5EF4-FFF2-40B4-BE49-F238E27FC236}">
                    <a16:creationId xmlns:a16="http://schemas.microsoft.com/office/drawing/2014/main" id="{43316D40-674A-195B-73D9-C09B730D0660}"/>
                  </a:ext>
                </a:extLst>
              </p:cNvPr>
              <p:cNvPicPr>
                <a:picLocks noChangeAspect="1"/>
              </p:cNvPicPr>
              <p:nvPr/>
            </p:nvPicPr>
            <p:blipFill>
              <a:blip r:embed="rId10"/>
              <a:srcRect/>
              <a:stretch/>
            </p:blipFill>
            <p:spPr>
              <a:xfrm>
                <a:off x="2228918" y="1296717"/>
                <a:ext cx="1087254" cy="1087254"/>
              </a:xfrm>
              <a:prstGeom prst="rect">
                <a:avLst/>
              </a:prstGeom>
            </p:spPr>
          </p:pic>
          <p:sp>
            <p:nvSpPr>
              <p:cNvPr id="18" name="Rectangle 17">
                <a:extLst>
                  <a:ext uri="{FF2B5EF4-FFF2-40B4-BE49-F238E27FC236}">
                    <a16:creationId xmlns:a16="http://schemas.microsoft.com/office/drawing/2014/main" id="{75ED0F7B-F4FF-EC5D-ACF5-3AC25395059B}"/>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B2A5CE6-E52B-F172-447F-61B5ABDE6B5B}"/>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21" name="TextBox 20">
            <a:extLst>
              <a:ext uri="{FF2B5EF4-FFF2-40B4-BE49-F238E27FC236}">
                <a16:creationId xmlns:a16="http://schemas.microsoft.com/office/drawing/2014/main" id="{4FF33552-1D3A-878A-98B0-22487C108FF1}"/>
              </a:ext>
            </a:extLst>
          </p:cNvPr>
          <p:cNvSpPr txBox="1"/>
          <p:nvPr/>
        </p:nvSpPr>
        <p:spPr>
          <a:xfrm>
            <a:off x="1240751" y="5402379"/>
            <a:ext cx="1912690"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FOM-FOM</a:t>
            </a:r>
          </a:p>
        </p:txBody>
      </p:sp>
      <p:sp>
        <p:nvSpPr>
          <p:cNvPr id="22" name="TextBox 21">
            <a:extLst>
              <a:ext uri="{FF2B5EF4-FFF2-40B4-BE49-F238E27FC236}">
                <a16:creationId xmlns:a16="http://schemas.microsoft.com/office/drawing/2014/main" id="{2D084217-9197-7AD8-3AA0-0FDDAD3E94A7}"/>
              </a:ext>
            </a:extLst>
          </p:cNvPr>
          <p:cNvSpPr txBox="1"/>
          <p:nvPr/>
        </p:nvSpPr>
        <p:spPr>
          <a:xfrm>
            <a:off x="7183787" y="5340316"/>
            <a:ext cx="1522661" cy="400110"/>
          </a:xfrm>
          <a:prstGeom prst="rect">
            <a:avLst/>
          </a:prstGeom>
          <a:noFill/>
        </p:spPr>
        <p:txBody>
          <a:bodyPr wrap="none" rtlCol="0">
            <a:spAutoFit/>
          </a:bodyPr>
          <a:lstStyle/>
          <a:p>
            <a:r>
              <a:rPr lang="en-US" sz="2000" dirty="0" err="1">
                <a:latin typeface="Calibri" panose="020F0502020204030204" pitchFamily="34" charset="0"/>
                <a:cs typeface="Calibri" panose="020F0502020204030204" pitchFamily="34" charset="0"/>
              </a:rPr>
              <a:t>QOpInf</a:t>
            </a:r>
            <a:r>
              <a:rPr lang="en-US" sz="2000" dirty="0">
                <a:latin typeface="Calibri" panose="020F0502020204030204" pitchFamily="34" charset="0"/>
                <a:cs typeface="Calibri" panose="020F0502020204030204" pitchFamily="34" charset="0"/>
              </a:rPr>
              <a:t>-FOM</a:t>
            </a:r>
          </a:p>
        </p:txBody>
      </p:sp>
      <p:sp>
        <p:nvSpPr>
          <p:cNvPr id="9" name="TextBox 8">
            <a:extLst>
              <a:ext uri="{FF2B5EF4-FFF2-40B4-BE49-F238E27FC236}">
                <a16:creationId xmlns:a16="http://schemas.microsoft.com/office/drawing/2014/main" id="{87A4F9C6-7CB2-79D2-F719-6FA83E860DC3}"/>
              </a:ext>
            </a:extLst>
          </p:cNvPr>
          <p:cNvSpPr txBox="1"/>
          <p:nvPr/>
        </p:nvSpPr>
        <p:spPr>
          <a:xfrm>
            <a:off x="4093033" y="6519446"/>
            <a:ext cx="2515432" cy="338554"/>
          </a:xfrm>
          <a:prstGeom prst="rect">
            <a:avLst/>
          </a:prstGeom>
          <a:noFill/>
        </p:spPr>
        <p:txBody>
          <a:bodyPr wrap="none" rtlCol="0">
            <a:spAutoFit/>
          </a:bodyPr>
          <a:lstStyle/>
          <a:p>
            <a:r>
              <a:rPr lang="en-US" sz="1600" dirty="0" err="1"/>
              <a:t>QOpInf</a:t>
            </a:r>
            <a:r>
              <a:rPr lang="en-US" sz="1600" dirty="0"/>
              <a:t> = Quadratic </a:t>
            </a:r>
            <a:r>
              <a:rPr lang="en-US" sz="1600" dirty="0" err="1"/>
              <a:t>OpInf</a:t>
            </a:r>
            <a:endParaRPr lang="en-US" sz="16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29569A5-6CD1-8B35-BAB7-F74237DB3D76}"/>
                  </a:ext>
                </a:extLst>
              </p:cNvPr>
              <p:cNvSpPr txBox="1"/>
              <p:nvPr/>
            </p:nvSpPr>
            <p:spPr>
              <a:xfrm>
                <a:off x="5956452" y="2929725"/>
                <a:ext cx="4768381" cy="646331"/>
              </a:xfrm>
              <a:prstGeom prst="rect">
                <a:avLst/>
              </a:prstGeom>
              <a:solidFill>
                <a:srgbClr val="FFE6B3"/>
              </a:solidFill>
            </p:spPr>
            <p:txBody>
              <a:bodyPr wrap="square" rtlCol="0">
                <a:spAutoFit/>
              </a:bodyPr>
              <a:lstStyle/>
              <a:p>
                <a:pPr algn="ctr"/>
                <a:r>
                  <a:rPr lang="en-US" b="1" dirty="0"/>
                  <a:t>Relative errors </a:t>
                </a:r>
                <a:r>
                  <a:rPr lang="en-US" dirty="0"/>
                  <a:t>are of </a:t>
                </a:r>
                <a14:m>
                  <m:oMath xmlns:m="http://schemas.openxmlformats.org/officeDocument/2006/math">
                    <m:r>
                      <a:rPr lang="en-US" b="1" i="1" dirty="0" smtClean="0">
                        <a:latin typeface="Cambria Math" panose="02040503050406030204" pitchFamily="18" charset="0"/>
                      </a:rPr>
                      <m:t>𝑶</m:t>
                    </m:r>
                  </m:oMath>
                </a14:m>
                <a:r>
                  <a:rPr lang="en-US" b="1" dirty="0"/>
                  <a:t>(1e-3)-</a:t>
                </a:r>
                <a14:m>
                  <m:oMath xmlns:m="http://schemas.openxmlformats.org/officeDocument/2006/math">
                    <m:r>
                      <a:rPr lang="en-US" b="1" i="1" dirty="0" smtClean="0">
                        <a:latin typeface="Cambria Math" panose="02040503050406030204" pitchFamily="18" charset="0"/>
                      </a:rPr>
                      <m:t>𝑶</m:t>
                    </m:r>
                  </m:oMath>
                </a14:m>
                <a:r>
                  <a:rPr lang="en-US" b="1" dirty="0"/>
                  <a:t>(1e-2)</a:t>
                </a:r>
                <a:r>
                  <a:rPr lang="en-US" dirty="0"/>
                  <a:t> for displacement and velocity!</a:t>
                </a:r>
              </a:p>
            </p:txBody>
          </p:sp>
        </mc:Choice>
        <mc:Fallback xmlns="">
          <p:sp>
            <p:nvSpPr>
              <p:cNvPr id="10" name="TextBox 9">
                <a:extLst>
                  <a:ext uri="{FF2B5EF4-FFF2-40B4-BE49-F238E27FC236}">
                    <a16:creationId xmlns:a16="http://schemas.microsoft.com/office/drawing/2014/main" id="{129569A5-6CD1-8B35-BAB7-F74237DB3D76}"/>
                  </a:ext>
                </a:extLst>
              </p:cNvPr>
              <p:cNvSpPr txBox="1">
                <a:spLocks noRot="1" noChangeAspect="1" noMove="1" noResize="1" noEditPoints="1" noAdjustHandles="1" noChangeArrowheads="1" noChangeShapeType="1" noTextEdit="1"/>
              </p:cNvSpPr>
              <p:nvPr/>
            </p:nvSpPr>
            <p:spPr>
              <a:xfrm>
                <a:off x="5956452" y="2929725"/>
                <a:ext cx="4768381" cy="646331"/>
              </a:xfrm>
              <a:prstGeom prst="rect">
                <a:avLst/>
              </a:prstGeom>
              <a:blipFill>
                <a:blip r:embed="rId12"/>
                <a:stretch>
                  <a:fillRect t="-6604" r="-767" b="-13208"/>
                </a:stretch>
              </a:blipFill>
            </p:spPr>
            <p:txBody>
              <a:bodyPr/>
              <a:lstStyle/>
              <a:p>
                <a:r>
                  <a:rPr lang="en-US">
                    <a:noFill/>
                  </a:rPr>
                  <a:t> </a:t>
                </a:r>
              </a:p>
            </p:txBody>
          </p:sp>
        </mc:Fallback>
      </mc:AlternateContent>
      <p:sp>
        <p:nvSpPr>
          <p:cNvPr id="13" name="Title 1">
            <a:extLst>
              <a:ext uri="{FF2B5EF4-FFF2-40B4-BE49-F238E27FC236}">
                <a16:creationId xmlns:a16="http://schemas.microsoft.com/office/drawing/2014/main" id="{D04294BF-D41F-DFC2-96C3-869B88B87732}"/>
              </a:ext>
            </a:extLst>
          </p:cNvPr>
          <p:cNvSpPr txBox="1">
            <a:spLocks/>
          </p:cNvSpPr>
          <p:nvPr/>
        </p:nvSpPr>
        <p:spPr>
          <a:xfrm>
            <a:off x="720648" y="232552"/>
            <a:ext cx="4508057" cy="706786"/>
          </a:xfrm>
          <a:prstGeom prst="rect">
            <a:avLst/>
          </a:prstGeom>
        </p:spPr>
        <p:txBody>
          <a:bodyPr vert="horz" lIns="91440" tIns="45720" rIns="91440" bIns="45720" rtlCol="0" anchor="t">
            <a:noAutofit/>
          </a:bodyPr>
          <a:lstStyle>
            <a:lvl1pPr marL="0"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Torsion (Overlapping SAM, Reproductive &amp; Predictive)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32FE39A-873F-4883-6A7B-D0A29BEED34A}"/>
                  </a:ext>
                </a:extLst>
              </p:cNvPr>
              <p:cNvSpPr txBox="1"/>
              <p:nvPr/>
            </p:nvSpPr>
            <p:spPr>
              <a:xfrm>
                <a:off x="285140" y="1067948"/>
                <a:ext cx="4750724" cy="3108543"/>
              </a:xfrm>
              <a:prstGeom prst="rect">
                <a:avLst/>
              </a:prstGeom>
              <a:noFill/>
            </p:spPr>
            <p:txBody>
              <a:bodyPr wrap="square" rtlCol="0">
                <a:spAutoFit/>
              </a:bodyPr>
              <a:lstStyle/>
              <a:p>
                <a:pPr marL="285750" indent="-285750">
                  <a:buFont typeface="Arial" panose="020B0604020202020204" pitchFamily="34" charset="0"/>
                  <a:buChar char="•"/>
                </a:pPr>
                <a:r>
                  <a:rPr lang="en-US" b="1" dirty="0"/>
                  <a:t>Neohookean</a:t>
                </a:r>
                <a:r>
                  <a:rPr lang="en-US" dirty="0"/>
                  <a:t> material model</a:t>
                </a:r>
              </a:p>
              <a:p>
                <a:endParaRPr lang="en-US" sz="400" dirty="0"/>
              </a:p>
              <a:p>
                <a:pPr marL="285750" indent="-285750">
                  <a:buFont typeface="Arial" panose="020B0604020202020204" pitchFamily="34" charset="0"/>
                  <a:buChar char="•"/>
                </a:pPr>
                <a:r>
                  <a:rPr lang="en-US" b="1" dirty="0"/>
                  <a:t>TET4 – HEX8 overlapping </a:t>
                </a:r>
                <a:r>
                  <a:rPr lang="en-US" dirty="0"/>
                  <a:t>coupling with </a:t>
                </a:r>
                <a:r>
                  <a:rPr lang="en-US" b="1" dirty="0"/>
                  <a:t>implicit-explicit Newmark </a:t>
                </a:r>
                <a:r>
                  <a:rPr lang="en-US" dirty="0"/>
                  <a:t>having </a:t>
                </a:r>
                <a:r>
                  <a:rPr lang="en-US" b="1" dirty="0"/>
                  <a:t>different </a:t>
                </a:r>
                <a14:m>
                  <m:oMath xmlns:m="http://schemas.openxmlformats.org/officeDocument/2006/math">
                    <m:r>
                      <a:rPr lang="el-GR" b="1" i="1" smtClean="0">
                        <a:latin typeface="Cambria Math" panose="02040503050406030204" pitchFamily="18" charset="0"/>
                        <a:ea typeface="Cambria Math" panose="02040503050406030204" pitchFamily="18" charset="0"/>
                      </a:rPr>
                      <m:t>𝜟</m:t>
                    </m:r>
                    <m:r>
                      <a:rPr lang="en-US" b="1" i="1" smtClean="0">
                        <a:latin typeface="Cambria Math" panose="02040503050406030204" pitchFamily="18" charset="0"/>
                        <a:ea typeface="Cambria Math" panose="02040503050406030204" pitchFamily="18" charset="0"/>
                      </a:rPr>
                      <m:t>𝒕</m:t>
                    </m:r>
                  </m:oMath>
                </a14:m>
                <a:endParaRPr lang="en-US" b="1"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err="1"/>
                  <a:t>QOpInf</a:t>
                </a:r>
                <a:r>
                  <a:rPr lang="en-US" b="1" dirty="0"/>
                  <a:t>-FOM </a:t>
                </a:r>
                <a:r>
                  <a:rPr lang="en-US" dirty="0"/>
                  <a:t>coupled</a:t>
                </a:r>
                <a:r>
                  <a:rPr lang="en-US" b="1" dirty="0"/>
                  <a:t> </a:t>
                </a:r>
                <a:r>
                  <a:rPr lang="en-US" dirty="0"/>
                  <a:t>models with M=27 and M=30 POD modes, capturing 99.9999% snapshot energy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Prediction</a:t>
                </a:r>
                <a:r>
                  <a:rPr lang="en-US" dirty="0"/>
                  <a:t> </a:t>
                </a:r>
                <a:r>
                  <a:rPr lang="en-US" dirty="0" err="1"/>
                  <a:t>w.r.t.</a:t>
                </a:r>
                <a:r>
                  <a:rPr lang="en-US" dirty="0"/>
                  <a:t> </a:t>
                </a:r>
                <a:r>
                  <a:rPr lang="en-US" b="1" dirty="0"/>
                  <a:t>initial velocity </a:t>
                </a:r>
                <a:r>
                  <a:rPr lang="en-US" dirty="0"/>
                  <a:t>(rotation speed/direction)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(Linear) </a:t>
                </a:r>
                <a:r>
                  <a:rPr lang="en-US" b="1" dirty="0" err="1"/>
                  <a:t>OpInf</a:t>
                </a:r>
                <a:r>
                  <a:rPr lang="en-US" b="1" dirty="0"/>
                  <a:t>-FOM</a:t>
                </a:r>
                <a:r>
                  <a:rPr lang="en-US" dirty="0"/>
                  <a:t> coupling </a:t>
                </a:r>
                <a:r>
                  <a:rPr lang="en-US" b="1" dirty="0"/>
                  <a:t>insufficient</a:t>
                </a:r>
                <a:endParaRPr lang="en-US" dirty="0"/>
              </a:p>
            </p:txBody>
          </p:sp>
        </mc:Choice>
        <mc:Fallback xmlns="">
          <p:sp>
            <p:nvSpPr>
              <p:cNvPr id="19" name="TextBox 18">
                <a:extLst>
                  <a:ext uri="{FF2B5EF4-FFF2-40B4-BE49-F238E27FC236}">
                    <a16:creationId xmlns:a16="http://schemas.microsoft.com/office/drawing/2014/main" id="{532FE39A-873F-4883-6A7B-D0A29BEED34A}"/>
                  </a:ext>
                </a:extLst>
              </p:cNvPr>
              <p:cNvSpPr txBox="1">
                <a:spLocks noRot="1" noChangeAspect="1" noMove="1" noResize="1" noEditPoints="1" noAdjustHandles="1" noChangeArrowheads="1" noChangeShapeType="1" noTextEdit="1"/>
              </p:cNvSpPr>
              <p:nvPr/>
            </p:nvSpPr>
            <p:spPr>
              <a:xfrm>
                <a:off x="285140" y="1067948"/>
                <a:ext cx="4750724" cy="3108543"/>
              </a:xfrm>
              <a:prstGeom prst="rect">
                <a:avLst/>
              </a:prstGeom>
              <a:blipFill>
                <a:blip r:embed="rId13"/>
                <a:stretch>
                  <a:fillRect l="-899" t="-1176" b="-1961"/>
                </a:stretch>
              </a:blipFill>
            </p:spPr>
            <p:txBody>
              <a:bodyPr/>
              <a:lstStyle/>
              <a:p>
                <a:r>
                  <a:rPr lang="en-US">
                    <a:noFill/>
                  </a:rPr>
                  <a:t> </a:t>
                </a:r>
              </a:p>
            </p:txBody>
          </p:sp>
        </mc:Fallback>
      </mc:AlternateContent>
    </p:spTree>
    <p:extLst>
      <p:ext uri="{BB962C8B-B14F-4D97-AF65-F5344CB8AC3E}">
        <p14:creationId xmlns:p14="http://schemas.microsoft.com/office/powerpoint/2010/main" val="411221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0" fill="hold"/>
                                        <p:tgtEl>
                                          <p:spTgt spid="8"/>
                                        </p:tgtEl>
                                      </p:cBhvr>
                                    </p:cmd>
                                  </p:childTnLst>
                                </p:cTn>
                              </p:par>
                              <p:par>
                                <p:cTn id="7" presetID="1" presetClass="mediacall" presetSubtype="0" fill="hold" nodeType="withEffect">
                                  <p:stCondLst>
                                    <p:cond delay="0"/>
                                  </p:stCondLst>
                                  <p:childTnLst>
                                    <p:cmd type="call" cmd="playFrom(0.0)">
                                      <p:cBhvr>
                                        <p:cTn id="8" dur="2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video>
              <p:cMediaNode vol="80000">
                <p:cTn id="10" repeatCount="indefinite"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orsion-qopinf-fom-predictive-M30">
            <a:hlinkClick r:id="" action="ppaction://media"/>
            <a:extLst>
              <a:ext uri="{FF2B5EF4-FFF2-40B4-BE49-F238E27FC236}">
                <a16:creationId xmlns:a16="http://schemas.microsoft.com/office/drawing/2014/main" id="{8CAFABD7-F533-662C-5304-F37290306D7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63786" y="3695765"/>
            <a:ext cx="4973514" cy="3108447"/>
          </a:xfrm>
          <a:prstGeom prst="rect">
            <a:avLst/>
          </a:prstGeom>
        </p:spPr>
      </p:pic>
      <p:pic>
        <p:nvPicPr>
          <p:cNvPr id="2" name="torsion-fom-fom">
            <a:hlinkClick r:id="" action="ppaction://media"/>
            <a:extLst>
              <a:ext uri="{FF2B5EF4-FFF2-40B4-BE49-F238E27FC236}">
                <a16:creationId xmlns:a16="http://schemas.microsoft.com/office/drawing/2014/main" id="{E38215F2-38C8-D216-73E6-7579ACADFB7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06079" y="4030779"/>
            <a:ext cx="4389120" cy="2743200"/>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19</a:t>
            </a:fld>
            <a:endParaRPr lang="en-US" dirty="0"/>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19</a:t>
            </a:fld>
            <a:endParaRPr lang="en-US" dirty="0"/>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CB1A86D2-F490-5F3D-4F8F-2A487AB962AB}"/>
                  </a:ext>
                </a:extLst>
              </p:cNvPr>
              <p:cNvGraphicFramePr>
                <a:graphicFrameLocks noGrp="1"/>
              </p:cNvGraphicFramePr>
              <p:nvPr>
                <p:extLst>
                  <p:ext uri="{D42A27DB-BD31-4B8C-83A1-F6EECF244321}">
                    <p14:modId xmlns:p14="http://schemas.microsoft.com/office/powerpoint/2010/main" val="921997509"/>
                  </p:ext>
                </p:extLst>
              </p:nvPr>
            </p:nvGraphicFramePr>
            <p:xfrm>
              <a:off x="5261673" y="232552"/>
              <a:ext cx="6349080" cy="256032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57403">
                      <a:extLst>
                        <a:ext uri="{9D8B030D-6E8A-4147-A177-3AD203B41FA5}">
                          <a16:colId xmlns:a16="http://schemas.microsoft.com/office/drawing/2014/main" val="2586030892"/>
                        </a:ext>
                      </a:extLst>
                    </a:gridCol>
                    <a:gridCol w="1253132">
                      <a:extLst>
                        <a:ext uri="{9D8B030D-6E8A-4147-A177-3AD203B41FA5}">
                          <a16:colId xmlns:a16="http://schemas.microsoft.com/office/drawing/2014/main" val="3658952761"/>
                        </a:ext>
                      </a:extLst>
                    </a:gridCol>
                  </a:tblGrid>
                  <a:tr h="37084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reproductive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predictive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0">
                    <a:tc rowSpan="2">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2.67e-3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4.32e-2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4734791"/>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3.56e-2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1.49e-1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928487"/>
                      </a:ext>
                    </a:extLst>
                  </a:tr>
                  <a:tr h="0">
                    <a:tc rowSpan="2">
                      <a:txBody>
                        <a:bodyPr/>
                        <a:lstStyle/>
                        <a:p>
                          <a:pPr algn="ctr"/>
                          <a:endParaRPr lang="en-US" sz="1400" dirty="0"/>
                        </a:p>
                        <a:p>
                          <a:pPr algn="ctr"/>
                          <a14:m>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t> </a:t>
                          </a:r>
                          <a:r>
                            <a:rPr lang="en-US" sz="1400" dirty="0" err="1"/>
                            <a:t>rel</a:t>
                          </a:r>
                          <a:r>
                            <a:rPr lang="en-US" sz="1400" dirty="0"/>
                            <a:t> errs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1.13e-3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2.44e-2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5065633"/>
                      </a:ext>
                    </a:extLst>
                  </a:tr>
                  <a:tr h="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1.12e-2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9.52e-2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871883"/>
                      </a:ext>
                    </a:extLst>
                  </a:tr>
                  <a:tr h="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t>39m 11.8s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t>1m 40.2s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t>1m 39.5s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04719523"/>
                      </a:ext>
                    </a:extLst>
                  </a:tr>
                  <a:tr h="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m:t>
                                </m:r>
                              </m:oMath>
                            </m:oMathPara>
                          </a14:m>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Choice>
        <mc:Fallback xmlns="">
          <p:graphicFrame>
            <p:nvGraphicFramePr>
              <p:cNvPr id="6" name="Table 5">
                <a:extLst>
                  <a:ext uri="{FF2B5EF4-FFF2-40B4-BE49-F238E27FC236}">
                    <a16:creationId xmlns:a16="http://schemas.microsoft.com/office/drawing/2014/main" id="{CB1A86D2-F490-5F3D-4F8F-2A487AB962AB}"/>
                  </a:ext>
                </a:extLst>
              </p:cNvPr>
              <p:cNvGraphicFramePr>
                <a:graphicFrameLocks noGrp="1"/>
              </p:cNvGraphicFramePr>
              <p:nvPr>
                <p:extLst>
                  <p:ext uri="{D42A27DB-BD31-4B8C-83A1-F6EECF244321}">
                    <p14:modId xmlns:p14="http://schemas.microsoft.com/office/powerpoint/2010/main" val="921997509"/>
                  </p:ext>
                </p:extLst>
              </p:nvPr>
            </p:nvGraphicFramePr>
            <p:xfrm>
              <a:off x="5261673" y="232552"/>
              <a:ext cx="6349080" cy="2560320"/>
            </p:xfrm>
            <a:graphic>
              <a:graphicData uri="http://schemas.openxmlformats.org/drawingml/2006/table">
                <a:tbl>
                  <a:tblPr firstRow="1" bandRow="1">
                    <a:tableStyleId>{5C22544A-7EE6-4342-B048-85BDC9FD1C3A}</a:tableStyleId>
                  </a:tblPr>
                  <a:tblGrid>
                    <a:gridCol w="1253460">
                      <a:extLst>
                        <a:ext uri="{9D8B030D-6E8A-4147-A177-3AD203B41FA5}">
                          <a16:colId xmlns:a16="http://schemas.microsoft.com/office/drawing/2014/main" val="1894060780"/>
                        </a:ext>
                      </a:extLst>
                    </a:gridCol>
                    <a:gridCol w="1297305">
                      <a:extLst>
                        <a:ext uri="{9D8B030D-6E8A-4147-A177-3AD203B41FA5}">
                          <a16:colId xmlns:a16="http://schemas.microsoft.com/office/drawing/2014/main" val="3232049999"/>
                        </a:ext>
                      </a:extLst>
                    </a:gridCol>
                    <a:gridCol w="1287780">
                      <a:extLst>
                        <a:ext uri="{9D8B030D-6E8A-4147-A177-3AD203B41FA5}">
                          <a16:colId xmlns:a16="http://schemas.microsoft.com/office/drawing/2014/main" val="3095717393"/>
                        </a:ext>
                      </a:extLst>
                    </a:gridCol>
                    <a:gridCol w="1257403">
                      <a:extLst>
                        <a:ext uri="{9D8B030D-6E8A-4147-A177-3AD203B41FA5}">
                          <a16:colId xmlns:a16="http://schemas.microsoft.com/office/drawing/2014/main" val="2586030892"/>
                        </a:ext>
                      </a:extLst>
                    </a:gridCol>
                    <a:gridCol w="1253132">
                      <a:extLst>
                        <a:ext uri="{9D8B030D-6E8A-4147-A177-3AD203B41FA5}">
                          <a16:colId xmlns:a16="http://schemas.microsoft.com/office/drawing/2014/main" val="3658952761"/>
                        </a:ext>
                      </a:extLst>
                    </a:gridCol>
                  </a:tblGrid>
                  <a:tr h="518160">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a:solidFill>
                                <a:schemeClr val="tx1"/>
                              </a:solidFill>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reproductive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b="1" dirty="0" err="1">
                              <a:solidFill>
                                <a:schemeClr val="tx1"/>
                              </a:solidFill>
                            </a:rPr>
                            <a:t>QOpInf</a:t>
                          </a:r>
                          <a:r>
                            <a:rPr lang="en-US" sz="1400" b="1" dirty="0">
                              <a:solidFill>
                                <a:schemeClr val="tx1"/>
                              </a:solidFill>
                            </a:rPr>
                            <a:t>-FOM predictive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2985835"/>
                      </a:ext>
                    </a:extLst>
                  </a:tr>
                  <a:tr h="304800">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485" t="-88000" r="-406796" b="-245000"/>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176000" r="-196209" b="-590000"/>
                          </a:stretch>
                        </a:blipFill>
                      </a:tcPr>
                    </a:tc>
                    <a:tc>
                      <a:txBody>
                        <a:bodyPr/>
                        <a:lstStyle/>
                        <a:p>
                          <a:pPr algn="ctr"/>
                          <a:r>
                            <a:rPr lang="en-US" sz="1400" dirty="0"/>
                            <a:t>2.67e-3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4.32e-2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4734791"/>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276000" r="-196209" b="-490000"/>
                          </a:stretch>
                        </a:blipFill>
                      </a:tcPr>
                    </a:tc>
                    <a:tc>
                      <a:txBody>
                        <a:bodyPr/>
                        <a:lstStyle/>
                        <a:p>
                          <a:pPr algn="ctr"/>
                          <a:r>
                            <a:rPr lang="en-US" sz="1400" dirty="0"/>
                            <a:t>3.56e-2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1.49e-1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928487"/>
                      </a:ext>
                    </a:extLst>
                  </a:tr>
                  <a:tr h="304800">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485" t="-186139" r="-406796" b="-142574"/>
                          </a:stretch>
                        </a:blipFill>
                      </a:tcPr>
                    </a:tc>
                    <a:tc>
                      <a:txBody>
                        <a:bodyPr/>
                        <a:lstStyle/>
                        <a:p>
                          <a:pPr algn="ctr"/>
                          <a:r>
                            <a:rPr lang="en-US" sz="1400" dirty="0"/>
                            <a:t>displacement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368627" r="-196209" b="-380392"/>
                          </a:stretch>
                        </a:blipFill>
                      </a:tcPr>
                    </a:tc>
                    <a:tc>
                      <a:txBody>
                        <a:bodyPr/>
                        <a:lstStyle/>
                        <a:p>
                          <a:pPr algn="ctr"/>
                          <a:r>
                            <a:rPr lang="en-US" sz="1400" dirty="0"/>
                            <a:t>1.13e-3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2.44e-2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5065633"/>
                      </a:ext>
                    </a:extLst>
                  </a:tr>
                  <a:tr h="304800">
                    <a:tc vMerge="1">
                      <a:txBody>
                        <a:bodyPr/>
                        <a:lstStyle/>
                        <a:p>
                          <a:endParaRPr lang="en-US" dirty="0"/>
                        </a:p>
                      </a:txBody>
                      <a:tcPr/>
                    </a:tc>
                    <a:tc>
                      <a:txBody>
                        <a:bodyPr/>
                        <a:lstStyle/>
                        <a:p>
                          <a:pPr algn="ctr"/>
                          <a:r>
                            <a:rPr lang="en-US" sz="1400" dirty="0"/>
                            <a:t>velocity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199052" t="-478000" r="-196209" b="-288000"/>
                          </a:stretch>
                        </a:blipFill>
                      </a:tcPr>
                    </a:tc>
                    <a:tc>
                      <a:txBody>
                        <a:bodyPr/>
                        <a:lstStyle/>
                        <a:p>
                          <a:pPr algn="ctr"/>
                          <a:r>
                            <a:rPr lang="en-US" sz="1400" dirty="0"/>
                            <a:t>1.12e-2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9.52e-2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5871883"/>
                      </a:ext>
                    </a:extLst>
                  </a:tr>
                  <a:tr h="304800">
                    <a:tc>
                      <a:txBody>
                        <a:bodyPr/>
                        <a:lstStyle/>
                        <a:p>
                          <a:pPr algn="ctr"/>
                          <a:r>
                            <a:rPr lang="en-US" sz="1400" dirty="0"/>
                            <a:t>CPU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97183" t="-578000" r="-293427" b="-188000"/>
                          </a:stretch>
                        </a:blipFill>
                      </a:tcPr>
                    </a:tc>
                    <a:tc>
                      <a:txBody>
                        <a:bodyPr/>
                        <a:lstStyle/>
                        <a:p>
                          <a:pPr algn="ctr"/>
                          <a:r>
                            <a:rPr lang="en-US" sz="1400" dirty="0"/>
                            <a:t>39m 11.8s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t>1m 40.2s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400" dirty="0"/>
                            <a:t>1m 39.5s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704719523"/>
                      </a:ext>
                    </a:extLst>
                  </a:tr>
                  <a:tr h="518160">
                    <a:tc>
                      <a:txBody>
                        <a:bodyPr/>
                        <a:lstStyle/>
                        <a:p>
                          <a:pPr algn="ctr"/>
                          <a:r>
                            <a:rPr lang="en-US" sz="1400" dirty="0"/>
                            <a:t>Mean/max # Schwarz </a:t>
                          </a:r>
                          <a:r>
                            <a:rPr lang="en-US" sz="1400" dirty="0" err="1"/>
                            <a:t>iters</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9"/>
                          <a:stretch>
                            <a:fillRect l="-97183" t="-398824" r="-293427" b="-10588"/>
                          </a:stretch>
                        </a:blipFill>
                      </a:tcPr>
                    </a:tc>
                    <a:tc>
                      <a:txBody>
                        <a:bodyPr/>
                        <a:lstStyle/>
                        <a:p>
                          <a:pPr algn="ctr"/>
                          <a:r>
                            <a:rPr lang="en-US" sz="1400" dirty="0"/>
                            <a:t>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1574192"/>
                      </a:ext>
                    </a:extLst>
                  </a:tr>
                </a:tbl>
              </a:graphicData>
            </a:graphic>
          </p:graphicFrame>
        </mc:Fallback>
      </mc:AlternateContent>
      <p:grpSp>
        <p:nvGrpSpPr>
          <p:cNvPr id="14" name="Group 13">
            <a:extLst>
              <a:ext uri="{FF2B5EF4-FFF2-40B4-BE49-F238E27FC236}">
                <a16:creationId xmlns:a16="http://schemas.microsoft.com/office/drawing/2014/main" id="{BE86DC96-5745-2D84-D8E7-4BBBD4E8FFE2}"/>
              </a:ext>
            </a:extLst>
          </p:cNvPr>
          <p:cNvGrpSpPr/>
          <p:nvPr/>
        </p:nvGrpSpPr>
        <p:grpSpPr>
          <a:xfrm>
            <a:off x="10983219" y="5996643"/>
            <a:ext cx="1099596" cy="861357"/>
            <a:chOff x="9227994" y="5561664"/>
            <a:chExt cx="1932607" cy="1257728"/>
          </a:xfrm>
        </p:grpSpPr>
        <p:grpSp>
          <p:nvGrpSpPr>
            <p:cNvPr id="15" name="Group 14">
              <a:extLst>
                <a:ext uri="{FF2B5EF4-FFF2-40B4-BE49-F238E27FC236}">
                  <a16:creationId xmlns:a16="http://schemas.microsoft.com/office/drawing/2014/main" id="{7197D9D7-786C-D454-D528-249096D57192}"/>
                </a:ext>
              </a:extLst>
            </p:cNvPr>
            <p:cNvGrpSpPr/>
            <p:nvPr/>
          </p:nvGrpSpPr>
          <p:grpSpPr>
            <a:xfrm>
              <a:off x="9603086" y="5561664"/>
              <a:ext cx="1062132" cy="816981"/>
              <a:chOff x="2228918" y="1296717"/>
              <a:chExt cx="1205627" cy="1087254"/>
            </a:xfrm>
          </p:grpSpPr>
          <p:pic>
            <p:nvPicPr>
              <p:cNvPr id="17" name="Picture 16">
                <a:extLst>
                  <a:ext uri="{FF2B5EF4-FFF2-40B4-BE49-F238E27FC236}">
                    <a16:creationId xmlns:a16="http://schemas.microsoft.com/office/drawing/2014/main" id="{43316D40-674A-195B-73D9-C09B730D0660}"/>
                  </a:ext>
                </a:extLst>
              </p:cNvPr>
              <p:cNvPicPr>
                <a:picLocks noChangeAspect="1"/>
              </p:cNvPicPr>
              <p:nvPr/>
            </p:nvPicPr>
            <p:blipFill>
              <a:blip r:embed="rId10"/>
              <a:srcRect/>
              <a:stretch/>
            </p:blipFill>
            <p:spPr>
              <a:xfrm>
                <a:off x="2228918" y="1296717"/>
                <a:ext cx="1087254" cy="1087254"/>
              </a:xfrm>
              <a:prstGeom prst="rect">
                <a:avLst/>
              </a:prstGeom>
            </p:spPr>
          </p:pic>
          <p:sp>
            <p:nvSpPr>
              <p:cNvPr id="18" name="Rectangle 17">
                <a:extLst>
                  <a:ext uri="{FF2B5EF4-FFF2-40B4-BE49-F238E27FC236}">
                    <a16:creationId xmlns:a16="http://schemas.microsoft.com/office/drawing/2014/main" id="{75ED0F7B-F4FF-EC5D-ACF5-3AC25395059B}"/>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B2A5CE6-E52B-F172-447F-61B5ABDE6B5B}"/>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21" name="TextBox 20">
            <a:extLst>
              <a:ext uri="{FF2B5EF4-FFF2-40B4-BE49-F238E27FC236}">
                <a16:creationId xmlns:a16="http://schemas.microsoft.com/office/drawing/2014/main" id="{4FF33552-1D3A-878A-98B0-22487C108FF1}"/>
              </a:ext>
            </a:extLst>
          </p:cNvPr>
          <p:cNvSpPr txBox="1"/>
          <p:nvPr/>
        </p:nvSpPr>
        <p:spPr>
          <a:xfrm>
            <a:off x="1240751" y="5402379"/>
            <a:ext cx="1912690" cy="400110"/>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FOM-FOM</a:t>
            </a:r>
          </a:p>
        </p:txBody>
      </p:sp>
      <p:sp>
        <p:nvSpPr>
          <p:cNvPr id="22" name="TextBox 21">
            <a:extLst>
              <a:ext uri="{FF2B5EF4-FFF2-40B4-BE49-F238E27FC236}">
                <a16:creationId xmlns:a16="http://schemas.microsoft.com/office/drawing/2014/main" id="{2D084217-9197-7AD8-3AA0-0FDDAD3E94A7}"/>
              </a:ext>
            </a:extLst>
          </p:cNvPr>
          <p:cNvSpPr txBox="1"/>
          <p:nvPr/>
        </p:nvSpPr>
        <p:spPr>
          <a:xfrm>
            <a:off x="7183787" y="5340316"/>
            <a:ext cx="1522661" cy="400110"/>
          </a:xfrm>
          <a:prstGeom prst="rect">
            <a:avLst/>
          </a:prstGeom>
          <a:noFill/>
        </p:spPr>
        <p:txBody>
          <a:bodyPr wrap="none" rtlCol="0">
            <a:spAutoFit/>
          </a:bodyPr>
          <a:lstStyle/>
          <a:p>
            <a:r>
              <a:rPr lang="en-US" sz="2000" dirty="0" err="1">
                <a:latin typeface="Calibri" panose="020F0502020204030204" pitchFamily="34" charset="0"/>
                <a:cs typeface="Calibri" panose="020F0502020204030204" pitchFamily="34" charset="0"/>
              </a:rPr>
              <a:t>QOpInf</a:t>
            </a:r>
            <a:r>
              <a:rPr lang="en-US" sz="2000" dirty="0">
                <a:latin typeface="Calibri" panose="020F0502020204030204" pitchFamily="34" charset="0"/>
                <a:cs typeface="Calibri" panose="020F0502020204030204" pitchFamily="34" charset="0"/>
              </a:rPr>
              <a:t>-FOM</a:t>
            </a:r>
          </a:p>
        </p:txBody>
      </p:sp>
      <p:sp>
        <p:nvSpPr>
          <p:cNvPr id="9" name="TextBox 8">
            <a:extLst>
              <a:ext uri="{FF2B5EF4-FFF2-40B4-BE49-F238E27FC236}">
                <a16:creationId xmlns:a16="http://schemas.microsoft.com/office/drawing/2014/main" id="{87A4F9C6-7CB2-79D2-F719-6FA83E860DC3}"/>
              </a:ext>
            </a:extLst>
          </p:cNvPr>
          <p:cNvSpPr txBox="1"/>
          <p:nvPr/>
        </p:nvSpPr>
        <p:spPr>
          <a:xfrm>
            <a:off x="4093033" y="6519446"/>
            <a:ext cx="2515432" cy="338554"/>
          </a:xfrm>
          <a:prstGeom prst="rect">
            <a:avLst/>
          </a:prstGeom>
          <a:noFill/>
        </p:spPr>
        <p:txBody>
          <a:bodyPr wrap="none" rtlCol="0">
            <a:spAutoFit/>
          </a:bodyPr>
          <a:lstStyle/>
          <a:p>
            <a:r>
              <a:rPr lang="en-US" sz="1600" dirty="0" err="1"/>
              <a:t>QOpInf</a:t>
            </a:r>
            <a:r>
              <a:rPr lang="en-US" sz="1600" dirty="0"/>
              <a:t> = Quadratic </a:t>
            </a:r>
            <a:r>
              <a:rPr lang="en-US" sz="1600" dirty="0" err="1"/>
              <a:t>OpInf</a:t>
            </a:r>
            <a:endParaRPr lang="en-US" sz="16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6D742E-5D43-4789-1718-90D981207440}"/>
                  </a:ext>
                </a:extLst>
              </p:cNvPr>
              <p:cNvSpPr txBox="1"/>
              <p:nvPr/>
            </p:nvSpPr>
            <p:spPr>
              <a:xfrm>
                <a:off x="5234047" y="3673064"/>
                <a:ext cx="6490152" cy="369332"/>
              </a:xfrm>
              <a:prstGeom prst="rect">
                <a:avLst/>
              </a:prstGeom>
              <a:solidFill>
                <a:schemeClr val="accent2">
                  <a:lumMod val="20000"/>
                  <a:lumOff val="80000"/>
                </a:schemeClr>
              </a:solidFill>
            </p:spPr>
            <p:txBody>
              <a:bodyPr wrap="square" rtlCol="0">
                <a:spAutoFit/>
              </a:bodyPr>
              <a:lstStyle/>
              <a:p>
                <a:pPr algn="ctr"/>
                <a:r>
                  <a:rPr lang="en-US" dirty="0"/>
                  <a:t>~</a:t>
                </a:r>
                <a:r>
                  <a:rPr lang="en-US" b="1" dirty="0"/>
                  <a:t>23.5</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b="1" dirty="0"/>
                  <a:t> speedups </a:t>
                </a:r>
                <a:r>
                  <a:rPr lang="en-US" dirty="0"/>
                  <a:t>are achieved via </a:t>
                </a:r>
                <a:r>
                  <a:rPr lang="en-US" b="1" dirty="0" err="1"/>
                  <a:t>QOpInf</a:t>
                </a:r>
                <a:r>
                  <a:rPr lang="en-US" b="1" dirty="0"/>
                  <a:t>-FOM</a:t>
                </a:r>
                <a:r>
                  <a:rPr lang="en-US" dirty="0"/>
                  <a:t> couplings</a:t>
                </a:r>
              </a:p>
            </p:txBody>
          </p:sp>
        </mc:Choice>
        <mc:Fallback xmlns="">
          <p:sp>
            <p:nvSpPr>
              <p:cNvPr id="10" name="TextBox 9">
                <a:extLst>
                  <a:ext uri="{FF2B5EF4-FFF2-40B4-BE49-F238E27FC236}">
                    <a16:creationId xmlns:a16="http://schemas.microsoft.com/office/drawing/2014/main" id="{426D742E-5D43-4789-1718-90D981207440}"/>
                  </a:ext>
                </a:extLst>
              </p:cNvPr>
              <p:cNvSpPr txBox="1">
                <a:spLocks noRot="1" noChangeAspect="1" noMove="1" noResize="1" noEditPoints="1" noAdjustHandles="1" noChangeArrowheads="1" noChangeShapeType="1" noTextEdit="1"/>
              </p:cNvSpPr>
              <p:nvPr/>
            </p:nvSpPr>
            <p:spPr>
              <a:xfrm>
                <a:off x="5234047" y="3673064"/>
                <a:ext cx="6490152" cy="369332"/>
              </a:xfrm>
              <a:prstGeom prst="rect">
                <a:avLst/>
              </a:prstGeom>
              <a:blipFill>
                <a:blip r:embed="rId12"/>
                <a:stretch>
                  <a:fillRect t="-1166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FD82D6F-D29C-8669-FD36-40FAB6CDCD4B}"/>
                  </a:ext>
                </a:extLst>
              </p:cNvPr>
              <p:cNvSpPr txBox="1"/>
              <p:nvPr/>
            </p:nvSpPr>
            <p:spPr>
              <a:xfrm>
                <a:off x="5956452" y="2929725"/>
                <a:ext cx="4768381" cy="646331"/>
              </a:xfrm>
              <a:prstGeom prst="rect">
                <a:avLst/>
              </a:prstGeom>
              <a:noFill/>
            </p:spPr>
            <p:txBody>
              <a:bodyPr wrap="square" rtlCol="0">
                <a:spAutoFit/>
              </a:bodyPr>
              <a:lstStyle/>
              <a:p>
                <a:pPr algn="ctr"/>
                <a:r>
                  <a:rPr lang="en-US" b="1" dirty="0"/>
                  <a:t>Relative errors </a:t>
                </a:r>
                <a:r>
                  <a:rPr lang="en-US" dirty="0"/>
                  <a:t>are of </a:t>
                </a:r>
                <a14:m>
                  <m:oMath xmlns:m="http://schemas.openxmlformats.org/officeDocument/2006/math">
                    <m:r>
                      <a:rPr lang="en-US" b="1" i="1" dirty="0" smtClean="0">
                        <a:latin typeface="Cambria Math" panose="02040503050406030204" pitchFamily="18" charset="0"/>
                      </a:rPr>
                      <m:t>𝑶</m:t>
                    </m:r>
                  </m:oMath>
                </a14:m>
                <a:r>
                  <a:rPr lang="en-US" b="1" dirty="0"/>
                  <a:t>(1e-3)-</a:t>
                </a:r>
                <a14:m>
                  <m:oMath xmlns:m="http://schemas.openxmlformats.org/officeDocument/2006/math">
                    <m:r>
                      <a:rPr lang="en-US" b="1" i="1" dirty="0" smtClean="0">
                        <a:latin typeface="Cambria Math" panose="02040503050406030204" pitchFamily="18" charset="0"/>
                      </a:rPr>
                      <m:t>𝑶</m:t>
                    </m:r>
                  </m:oMath>
                </a14:m>
                <a:r>
                  <a:rPr lang="en-US" b="1" dirty="0"/>
                  <a:t>(1e-2)</a:t>
                </a:r>
                <a:r>
                  <a:rPr lang="en-US" dirty="0"/>
                  <a:t> for displacement and velocity!</a:t>
                </a:r>
              </a:p>
            </p:txBody>
          </p:sp>
        </mc:Choice>
        <mc:Fallback xmlns="">
          <p:sp>
            <p:nvSpPr>
              <p:cNvPr id="11" name="TextBox 10">
                <a:extLst>
                  <a:ext uri="{FF2B5EF4-FFF2-40B4-BE49-F238E27FC236}">
                    <a16:creationId xmlns:a16="http://schemas.microsoft.com/office/drawing/2014/main" id="{FFD82D6F-D29C-8669-FD36-40FAB6CDCD4B}"/>
                  </a:ext>
                </a:extLst>
              </p:cNvPr>
              <p:cNvSpPr txBox="1">
                <a:spLocks noRot="1" noChangeAspect="1" noMove="1" noResize="1" noEditPoints="1" noAdjustHandles="1" noChangeArrowheads="1" noChangeShapeType="1" noTextEdit="1"/>
              </p:cNvSpPr>
              <p:nvPr/>
            </p:nvSpPr>
            <p:spPr>
              <a:xfrm>
                <a:off x="5956452" y="2929725"/>
                <a:ext cx="4768381" cy="646331"/>
              </a:xfrm>
              <a:prstGeom prst="rect">
                <a:avLst/>
              </a:prstGeom>
              <a:blipFill>
                <a:blip r:embed="rId13"/>
                <a:stretch>
                  <a:fillRect t="-6604" r="-767" b="-13208"/>
                </a:stretch>
              </a:blipFill>
            </p:spPr>
            <p:txBody>
              <a:bodyPr/>
              <a:lstStyle/>
              <a:p>
                <a:r>
                  <a:rPr lang="en-US">
                    <a:noFill/>
                  </a:rPr>
                  <a:t> </a:t>
                </a:r>
              </a:p>
            </p:txBody>
          </p:sp>
        </mc:Fallback>
      </mc:AlternateContent>
      <p:sp>
        <p:nvSpPr>
          <p:cNvPr id="19" name="Title 1">
            <a:extLst>
              <a:ext uri="{FF2B5EF4-FFF2-40B4-BE49-F238E27FC236}">
                <a16:creationId xmlns:a16="http://schemas.microsoft.com/office/drawing/2014/main" id="{E967EB50-C87C-CC72-2D32-6520462BD449}"/>
              </a:ext>
            </a:extLst>
          </p:cNvPr>
          <p:cNvSpPr>
            <a:spLocks noGrp="1"/>
          </p:cNvSpPr>
          <p:nvPr>
            <p:ph type="title"/>
          </p:nvPr>
        </p:nvSpPr>
        <p:spPr>
          <a:xfrm>
            <a:off x="720648" y="232552"/>
            <a:ext cx="4508057" cy="706786"/>
          </a:xfrm>
        </p:spPr>
        <p:txBody>
          <a:bodyPr/>
          <a:lstStyle/>
          <a:p>
            <a:r>
              <a:rPr lang="en-US" dirty="0"/>
              <a:t>Torsion (Overlapping SAM, Reproductive &amp; Predictive)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FE957E3-9223-86A0-8C4B-4EECBC5C0A42}"/>
                  </a:ext>
                </a:extLst>
              </p:cNvPr>
              <p:cNvSpPr txBox="1"/>
              <p:nvPr/>
            </p:nvSpPr>
            <p:spPr>
              <a:xfrm>
                <a:off x="285140" y="1067948"/>
                <a:ext cx="4750724" cy="3108543"/>
              </a:xfrm>
              <a:prstGeom prst="rect">
                <a:avLst/>
              </a:prstGeom>
              <a:noFill/>
            </p:spPr>
            <p:txBody>
              <a:bodyPr wrap="square" rtlCol="0">
                <a:spAutoFit/>
              </a:bodyPr>
              <a:lstStyle/>
              <a:p>
                <a:pPr marL="285750" indent="-285750">
                  <a:buFont typeface="Arial" panose="020B0604020202020204" pitchFamily="34" charset="0"/>
                  <a:buChar char="•"/>
                </a:pPr>
                <a:r>
                  <a:rPr lang="en-US" b="1" dirty="0"/>
                  <a:t>Neohookean</a:t>
                </a:r>
                <a:r>
                  <a:rPr lang="en-US" dirty="0"/>
                  <a:t> material model</a:t>
                </a:r>
              </a:p>
              <a:p>
                <a:endParaRPr lang="en-US" sz="400" dirty="0"/>
              </a:p>
              <a:p>
                <a:pPr marL="285750" indent="-285750">
                  <a:buFont typeface="Arial" panose="020B0604020202020204" pitchFamily="34" charset="0"/>
                  <a:buChar char="•"/>
                </a:pPr>
                <a:r>
                  <a:rPr lang="en-US" b="1" dirty="0"/>
                  <a:t>TET4 – HEX8 overlapping </a:t>
                </a:r>
                <a:r>
                  <a:rPr lang="en-US" dirty="0"/>
                  <a:t>coupling with </a:t>
                </a:r>
                <a:r>
                  <a:rPr lang="en-US" b="1" dirty="0"/>
                  <a:t>implicit-explicit Newmark </a:t>
                </a:r>
                <a:r>
                  <a:rPr lang="en-US" dirty="0"/>
                  <a:t>having </a:t>
                </a:r>
                <a:r>
                  <a:rPr lang="en-US" b="1" dirty="0"/>
                  <a:t>different </a:t>
                </a:r>
                <a14:m>
                  <m:oMath xmlns:m="http://schemas.openxmlformats.org/officeDocument/2006/math">
                    <m:r>
                      <a:rPr lang="el-GR" b="1" i="1" smtClean="0">
                        <a:latin typeface="Cambria Math" panose="02040503050406030204" pitchFamily="18" charset="0"/>
                        <a:ea typeface="Cambria Math" panose="02040503050406030204" pitchFamily="18" charset="0"/>
                      </a:rPr>
                      <m:t>𝜟</m:t>
                    </m:r>
                    <m:r>
                      <a:rPr lang="en-US" b="1" i="1" smtClean="0">
                        <a:latin typeface="Cambria Math" panose="02040503050406030204" pitchFamily="18" charset="0"/>
                        <a:ea typeface="Cambria Math" panose="02040503050406030204" pitchFamily="18" charset="0"/>
                      </a:rPr>
                      <m:t>𝒕</m:t>
                    </m:r>
                  </m:oMath>
                </a14:m>
                <a:endParaRPr lang="en-US" b="1"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err="1"/>
                  <a:t>QOpInf</a:t>
                </a:r>
                <a:r>
                  <a:rPr lang="en-US" b="1" dirty="0"/>
                  <a:t>-FOM </a:t>
                </a:r>
                <a:r>
                  <a:rPr lang="en-US" dirty="0"/>
                  <a:t>coupled</a:t>
                </a:r>
                <a:r>
                  <a:rPr lang="en-US" b="1" dirty="0"/>
                  <a:t> </a:t>
                </a:r>
                <a:r>
                  <a:rPr lang="en-US" dirty="0"/>
                  <a:t>models with M=27 and M=30 POD modes, capturing 99.9999% snapshot energy</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Prediction</a:t>
                </a:r>
                <a:r>
                  <a:rPr lang="en-US" dirty="0"/>
                  <a:t> </a:t>
                </a:r>
                <a:r>
                  <a:rPr lang="en-US" dirty="0" err="1"/>
                  <a:t>w.r.t.</a:t>
                </a:r>
                <a:r>
                  <a:rPr lang="en-US" dirty="0"/>
                  <a:t> </a:t>
                </a:r>
                <a:r>
                  <a:rPr lang="en-US" b="1" dirty="0"/>
                  <a:t>initial velocity </a:t>
                </a:r>
                <a:r>
                  <a:rPr lang="en-US" dirty="0"/>
                  <a:t>(rotation speed/direction)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(Linear) </a:t>
                </a:r>
                <a:r>
                  <a:rPr lang="en-US" b="1" dirty="0" err="1"/>
                  <a:t>OpInf</a:t>
                </a:r>
                <a:r>
                  <a:rPr lang="en-US" b="1" dirty="0"/>
                  <a:t>-FOM</a:t>
                </a:r>
                <a:r>
                  <a:rPr lang="en-US" dirty="0"/>
                  <a:t> coupling </a:t>
                </a:r>
                <a:r>
                  <a:rPr lang="en-US" b="1" dirty="0"/>
                  <a:t>insufficient</a:t>
                </a:r>
                <a:endParaRPr lang="en-US" dirty="0"/>
              </a:p>
            </p:txBody>
          </p:sp>
        </mc:Choice>
        <mc:Fallback xmlns="">
          <p:sp>
            <p:nvSpPr>
              <p:cNvPr id="20" name="TextBox 19">
                <a:extLst>
                  <a:ext uri="{FF2B5EF4-FFF2-40B4-BE49-F238E27FC236}">
                    <a16:creationId xmlns:a16="http://schemas.microsoft.com/office/drawing/2014/main" id="{1FE957E3-9223-86A0-8C4B-4EECBC5C0A42}"/>
                  </a:ext>
                </a:extLst>
              </p:cNvPr>
              <p:cNvSpPr txBox="1">
                <a:spLocks noRot="1" noChangeAspect="1" noMove="1" noResize="1" noEditPoints="1" noAdjustHandles="1" noChangeArrowheads="1" noChangeShapeType="1" noTextEdit="1"/>
              </p:cNvSpPr>
              <p:nvPr/>
            </p:nvSpPr>
            <p:spPr>
              <a:xfrm>
                <a:off x="285140" y="1067948"/>
                <a:ext cx="4750724" cy="3108543"/>
              </a:xfrm>
              <a:prstGeom prst="rect">
                <a:avLst/>
              </a:prstGeom>
              <a:blipFill>
                <a:blip r:embed="rId14"/>
                <a:stretch>
                  <a:fillRect l="-899" t="-1176" b="-1961"/>
                </a:stretch>
              </a:blipFill>
            </p:spPr>
            <p:txBody>
              <a:bodyPr/>
              <a:lstStyle/>
              <a:p>
                <a:r>
                  <a:rPr lang="en-US">
                    <a:noFill/>
                  </a:rPr>
                  <a:t> </a:t>
                </a:r>
              </a:p>
            </p:txBody>
          </p:sp>
        </mc:Fallback>
      </mc:AlternateContent>
    </p:spTree>
    <p:extLst>
      <p:ext uri="{BB962C8B-B14F-4D97-AF65-F5344CB8AC3E}">
        <p14:creationId xmlns:p14="http://schemas.microsoft.com/office/powerpoint/2010/main" val="420866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0" fill="hold"/>
                                        <p:tgtEl>
                                          <p:spTgt spid="8"/>
                                        </p:tgtEl>
                                      </p:cBhvr>
                                    </p:cmd>
                                  </p:childTnLst>
                                </p:cTn>
                              </p:par>
                              <p:par>
                                <p:cTn id="7" presetID="1" presetClass="mediacall" presetSubtype="0" fill="hold" nodeType="withEffect">
                                  <p:stCondLst>
                                    <p:cond delay="0"/>
                                  </p:stCondLst>
                                  <p:childTnLst>
                                    <p:cmd type="call" cmd="playFrom(0.0)">
                                      <p:cBhvr>
                                        <p:cTn id="8" dur="2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video>
              <p:cMediaNode vol="80000">
                <p:cTn id="10" repeatCount="indefinite"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Curved Connector 76">
            <a:extLst>
              <a:ext uri="{FF2B5EF4-FFF2-40B4-BE49-F238E27FC236}">
                <a16:creationId xmlns:a16="http://schemas.microsoft.com/office/drawing/2014/main" id="{3E4D568C-7176-6C47-A403-020E6F2C4CE6}"/>
              </a:ext>
            </a:extLst>
          </p:cNvPr>
          <p:cNvCxnSpPr>
            <a:cxnSpLocks/>
          </p:cNvCxnSpPr>
          <p:nvPr/>
        </p:nvCxnSpPr>
        <p:spPr>
          <a:xfrm rot="5400000">
            <a:off x="9766386" y="2072251"/>
            <a:ext cx="509827" cy="212827"/>
          </a:xfrm>
          <a:prstGeom prst="curvedConnector3">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a:t>
            </a:fld>
            <a:endParaRPr lang="en-US" dirty="0"/>
          </a:p>
        </p:txBody>
      </p:sp>
      <p:sp>
        <p:nvSpPr>
          <p:cNvPr id="47" name="TextBox 46">
            <a:extLst>
              <a:ext uri="{FF2B5EF4-FFF2-40B4-BE49-F238E27FC236}">
                <a16:creationId xmlns:a16="http://schemas.microsoft.com/office/drawing/2014/main" id="{03E78A8F-85A5-8948-94A5-C230761C2842}"/>
              </a:ext>
            </a:extLst>
          </p:cNvPr>
          <p:cNvSpPr txBox="1"/>
          <p:nvPr/>
        </p:nvSpPr>
        <p:spPr>
          <a:xfrm>
            <a:off x="5385093" y="3972264"/>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16" name="Group 15">
            <a:extLst>
              <a:ext uri="{FF2B5EF4-FFF2-40B4-BE49-F238E27FC236}">
                <a16:creationId xmlns:a16="http://schemas.microsoft.com/office/drawing/2014/main" id="{3FDA63DF-7C3E-E443-B84A-388E253F20B6}"/>
              </a:ext>
            </a:extLst>
          </p:cNvPr>
          <p:cNvGrpSpPr/>
          <p:nvPr/>
        </p:nvGrpSpPr>
        <p:grpSpPr>
          <a:xfrm>
            <a:off x="641424" y="2367530"/>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109884" y="2314366"/>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5989957" y="2367530"/>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7" name="Rectangle 36">
            <a:extLst>
              <a:ext uri="{FF2B5EF4-FFF2-40B4-BE49-F238E27FC236}">
                <a16:creationId xmlns:a16="http://schemas.microsoft.com/office/drawing/2014/main" id="{3F3194C8-2676-FF4C-8DBE-FD6445571AA8}"/>
              </a:ext>
            </a:extLst>
          </p:cNvPr>
          <p:cNvSpPr/>
          <p:nvPr/>
        </p:nvSpPr>
        <p:spPr>
          <a:xfrm>
            <a:off x="423266" y="3957362"/>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 …</a:t>
            </a:r>
          </a:p>
        </p:txBody>
      </p:sp>
      <p:sp>
        <p:nvSpPr>
          <p:cNvPr id="38" name="Rectangle 37">
            <a:extLst>
              <a:ext uri="{FF2B5EF4-FFF2-40B4-BE49-F238E27FC236}">
                <a16:creationId xmlns:a16="http://schemas.microsoft.com/office/drawing/2014/main" id="{6FAE6784-1767-B445-A555-AB6CD78B4396}"/>
              </a:ext>
            </a:extLst>
          </p:cNvPr>
          <p:cNvSpPr/>
          <p:nvPr/>
        </p:nvSpPr>
        <p:spPr>
          <a:xfrm>
            <a:off x="2890548" y="3957362"/>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 …</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278289" y="283528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372582" y="283528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372550" y="3641150"/>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135244" y="3648845"/>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632245" y="3648845"/>
            <a:ext cx="2475358" cy="323165"/>
          </a:xfrm>
          <a:prstGeom prst="rect">
            <a:avLst/>
          </a:prstGeom>
          <a:noFill/>
        </p:spPr>
        <p:txBody>
          <a:bodyPr wrap="none" rtlCol="0">
            <a:spAutoFit/>
          </a:bodyPr>
          <a:lstStyle/>
          <a:p>
            <a:r>
              <a:rPr lang="en-US" sz="1500" b="1" dirty="0">
                <a:solidFill>
                  <a:srgbClr val="0070C0"/>
                </a:solidFill>
              </a:rPr>
              <a:t>Coupled Numerical Model</a:t>
            </a:r>
          </a:p>
        </p:txBody>
      </p:sp>
      <p:pic>
        <p:nvPicPr>
          <p:cNvPr id="45" name="Picture 44">
            <a:extLst>
              <a:ext uri="{FF2B5EF4-FFF2-40B4-BE49-F238E27FC236}">
                <a16:creationId xmlns:a16="http://schemas.microsoft.com/office/drawing/2014/main" id="{A27397ED-C2E0-BA44-BD8A-A4145D451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604" y="2124735"/>
            <a:ext cx="689227" cy="689227"/>
          </a:xfrm>
          <a:prstGeom prst="rect">
            <a:avLst/>
          </a:prstGeom>
        </p:spPr>
      </p:pic>
      <p:grpSp>
        <p:nvGrpSpPr>
          <p:cNvPr id="48" name="Group 47">
            <a:extLst>
              <a:ext uri="{FF2B5EF4-FFF2-40B4-BE49-F238E27FC236}">
                <a16:creationId xmlns:a16="http://schemas.microsoft.com/office/drawing/2014/main" id="{7FFE6853-CECC-5344-A156-3D339E4013BB}"/>
              </a:ext>
            </a:extLst>
          </p:cNvPr>
          <p:cNvGrpSpPr>
            <a:grpSpLocks noChangeAspect="1"/>
          </p:cNvGrpSpPr>
          <p:nvPr/>
        </p:nvGrpSpPr>
        <p:grpSpPr>
          <a:xfrm>
            <a:off x="9648864" y="204225"/>
            <a:ext cx="2061395" cy="2219973"/>
            <a:chOff x="7210288" y="1292008"/>
            <a:chExt cx="4447384" cy="4789516"/>
          </a:xfrm>
        </p:grpSpPr>
        <p:sp>
          <p:nvSpPr>
            <p:cNvPr id="49" name="Oval 48">
              <a:extLst>
                <a:ext uri="{FF2B5EF4-FFF2-40B4-BE49-F238E27FC236}">
                  <a16:creationId xmlns:a16="http://schemas.microsoft.com/office/drawing/2014/main" id="{0415A0C8-216A-074B-8A50-5FEBAF5463E0}"/>
                </a:ext>
              </a:extLst>
            </p:cNvPr>
            <p:cNvSpPr/>
            <p:nvPr/>
          </p:nvSpPr>
          <p:spPr>
            <a:xfrm>
              <a:off x="10017756" y="2292567"/>
              <a:ext cx="1387736" cy="72663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Ocean</a:t>
              </a:r>
            </a:p>
            <a:p>
              <a:pPr algn="ctr"/>
              <a:r>
                <a:rPr lang="en-US" sz="600" dirty="0"/>
                <a:t>(MPAS-O)</a:t>
              </a:r>
            </a:p>
          </p:txBody>
        </p:sp>
        <p:sp>
          <p:nvSpPr>
            <p:cNvPr id="50" name="Oval 49">
              <a:extLst>
                <a:ext uri="{FF2B5EF4-FFF2-40B4-BE49-F238E27FC236}">
                  <a16:creationId xmlns:a16="http://schemas.microsoft.com/office/drawing/2014/main" id="{9BD13BC9-6E63-7649-839E-B80C9976C1C1}"/>
                </a:ext>
              </a:extLst>
            </p:cNvPr>
            <p:cNvSpPr/>
            <p:nvPr/>
          </p:nvSpPr>
          <p:spPr>
            <a:xfrm>
              <a:off x="9323889" y="1292008"/>
              <a:ext cx="1387736" cy="77469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Atmos.</a:t>
              </a:r>
            </a:p>
            <a:p>
              <a:pPr algn="ctr"/>
              <a:r>
                <a:rPr lang="en-US" sz="600" dirty="0"/>
                <a:t>(EAM)</a:t>
              </a:r>
            </a:p>
          </p:txBody>
        </p:sp>
        <p:sp>
          <p:nvSpPr>
            <p:cNvPr id="51" name="Oval 50">
              <a:extLst>
                <a:ext uri="{FF2B5EF4-FFF2-40B4-BE49-F238E27FC236}">
                  <a16:creationId xmlns:a16="http://schemas.microsoft.com/office/drawing/2014/main" id="{8BC50C3A-9C3F-5E48-96EC-B70AC1F2CF35}"/>
                </a:ext>
              </a:extLst>
            </p:cNvPr>
            <p:cNvSpPr/>
            <p:nvPr/>
          </p:nvSpPr>
          <p:spPr>
            <a:xfrm>
              <a:off x="10269936" y="3376990"/>
              <a:ext cx="1387736" cy="694482"/>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Sea Ice</a:t>
              </a:r>
            </a:p>
            <a:p>
              <a:pPr algn="ctr"/>
              <a:r>
                <a:rPr lang="en-US" sz="600" dirty="0"/>
                <a:t>(MPAS-SI)</a:t>
              </a:r>
            </a:p>
          </p:txBody>
        </p:sp>
        <p:sp>
          <p:nvSpPr>
            <p:cNvPr id="52" name="Oval 51">
              <a:extLst>
                <a:ext uri="{FF2B5EF4-FFF2-40B4-BE49-F238E27FC236}">
                  <a16:creationId xmlns:a16="http://schemas.microsoft.com/office/drawing/2014/main" id="{4A691D3D-BA8A-AA46-B198-8D3D5DD52302}"/>
                </a:ext>
              </a:extLst>
            </p:cNvPr>
            <p:cNvSpPr/>
            <p:nvPr/>
          </p:nvSpPr>
          <p:spPr>
            <a:xfrm>
              <a:off x="9384447" y="5372639"/>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 Ice</a:t>
              </a:r>
            </a:p>
            <a:p>
              <a:pPr algn="ctr"/>
              <a:r>
                <a:rPr lang="en-US" sz="600" dirty="0"/>
                <a:t>(MALI)</a:t>
              </a:r>
            </a:p>
          </p:txBody>
        </p:sp>
        <p:sp>
          <p:nvSpPr>
            <p:cNvPr id="53" name="Oval 52">
              <a:extLst>
                <a:ext uri="{FF2B5EF4-FFF2-40B4-BE49-F238E27FC236}">
                  <a16:creationId xmlns:a16="http://schemas.microsoft.com/office/drawing/2014/main" id="{5D54F681-20FA-5C42-BDFA-67E0E14AE3BD}"/>
                </a:ext>
              </a:extLst>
            </p:cNvPr>
            <p:cNvSpPr/>
            <p:nvPr/>
          </p:nvSpPr>
          <p:spPr>
            <a:xfrm>
              <a:off x="10017757" y="4421572"/>
              <a:ext cx="1387736" cy="70888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Land</a:t>
              </a:r>
            </a:p>
            <a:p>
              <a:pPr algn="ctr"/>
              <a:r>
                <a:rPr lang="en-US" sz="600" dirty="0"/>
                <a:t>(ELM)</a:t>
              </a:r>
            </a:p>
          </p:txBody>
        </p:sp>
        <p:cxnSp>
          <p:nvCxnSpPr>
            <p:cNvPr id="54" name="Straight Connector 53">
              <a:extLst>
                <a:ext uri="{FF2B5EF4-FFF2-40B4-BE49-F238E27FC236}">
                  <a16:creationId xmlns:a16="http://schemas.microsoft.com/office/drawing/2014/main" id="{14B2B5B6-73C9-2644-BDB7-AEDFA8541727}"/>
                </a:ext>
              </a:extLst>
            </p:cNvPr>
            <p:cNvCxnSpPr>
              <a:cxnSpLocks/>
              <a:stCxn id="51" idx="2"/>
              <a:endCxn id="59" idx="6"/>
            </p:cNvCxnSpPr>
            <p:nvPr/>
          </p:nvCxnSpPr>
          <p:spPr>
            <a:xfrm flipH="1" flipV="1">
              <a:off x="9862719" y="3716539"/>
              <a:ext cx="407217" cy="76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96AF-5468-A04D-BE23-A4CD80A452B0}"/>
                </a:ext>
              </a:extLst>
            </p:cNvPr>
            <p:cNvCxnSpPr>
              <a:cxnSpLocks/>
              <a:stCxn id="50" idx="3"/>
            </p:cNvCxnSpPr>
            <p:nvPr/>
          </p:nvCxnSpPr>
          <p:spPr>
            <a:xfrm flipH="1">
              <a:off x="9021690" y="1953251"/>
              <a:ext cx="505428" cy="594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249BA4-1F66-1148-BD0E-F2381C502141}"/>
                </a:ext>
              </a:extLst>
            </p:cNvPr>
            <p:cNvCxnSpPr>
              <a:cxnSpLocks/>
              <a:stCxn id="52" idx="1"/>
            </p:cNvCxnSpPr>
            <p:nvPr/>
          </p:nvCxnSpPr>
          <p:spPr>
            <a:xfrm flipH="1" flipV="1">
              <a:off x="8845915" y="4938164"/>
              <a:ext cx="741761" cy="5382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F871F2E-A791-A245-ADEA-78283722D6F1}"/>
                </a:ext>
              </a:extLst>
            </p:cNvPr>
            <p:cNvCxnSpPr>
              <a:cxnSpLocks/>
              <a:stCxn id="49" idx="2"/>
            </p:cNvCxnSpPr>
            <p:nvPr/>
          </p:nvCxnSpPr>
          <p:spPr>
            <a:xfrm flipH="1">
              <a:off x="9527118" y="2655883"/>
              <a:ext cx="490639" cy="287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3E173B2-5C34-634A-943D-D08786034768}"/>
                </a:ext>
              </a:extLst>
            </p:cNvPr>
            <p:cNvCxnSpPr>
              <a:cxnSpLocks/>
              <a:stCxn id="53" idx="2"/>
              <a:endCxn id="59" idx="5"/>
            </p:cNvCxnSpPr>
            <p:nvPr/>
          </p:nvCxnSpPr>
          <p:spPr>
            <a:xfrm flipH="1" flipV="1">
              <a:off x="9474279" y="4636602"/>
              <a:ext cx="543478" cy="139413"/>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C224632-FECB-6643-81BF-D4AA92E09DF5}"/>
                </a:ext>
              </a:extLst>
            </p:cNvPr>
            <p:cNvPicPr>
              <a:picLocks noChangeAspect="1"/>
            </p:cNvPicPr>
            <p:nvPr/>
          </p:nvPicPr>
          <p:blipFill>
            <a:blip r:embed="rId4"/>
            <a:stretch>
              <a:fillRect/>
            </a:stretch>
          </p:blipFill>
          <p:spPr>
            <a:xfrm>
              <a:off x="7210288" y="2415372"/>
              <a:ext cx="2652431" cy="2602333"/>
            </a:xfrm>
            <a:prstGeom prst="ellipse">
              <a:avLst/>
            </a:prstGeom>
          </p:spPr>
        </p:pic>
      </p:grpSp>
      <p:pic>
        <p:nvPicPr>
          <p:cNvPr id="60" name="Picture 59">
            <a:extLst>
              <a:ext uri="{FF2B5EF4-FFF2-40B4-BE49-F238E27FC236}">
                <a16:creationId xmlns:a16="http://schemas.microsoft.com/office/drawing/2014/main" id="{A2B1E56D-DCDD-A445-A450-4A0116356617}"/>
              </a:ext>
            </a:extLst>
          </p:cNvPr>
          <p:cNvPicPr>
            <a:picLocks noChangeAspect="1"/>
          </p:cNvPicPr>
          <p:nvPr/>
        </p:nvPicPr>
        <p:blipFill>
          <a:blip r:embed="rId5"/>
          <a:stretch>
            <a:fillRect/>
          </a:stretch>
        </p:blipFill>
        <p:spPr>
          <a:xfrm>
            <a:off x="8165540" y="984326"/>
            <a:ext cx="1178939" cy="631575"/>
          </a:xfrm>
          <a:prstGeom prst="rect">
            <a:avLst/>
          </a:prstGeom>
        </p:spPr>
      </p:pic>
      <p:grpSp>
        <p:nvGrpSpPr>
          <p:cNvPr id="65" name="Group 64">
            <a:extLst>
              <a:ext uri="{FF2B5EF4-FFF2-40B4-BE49-F238E27FC236}">
                <a16:creationId xmlns:a16="http://schemas.microsoft.com/office/drawing/2014/main" id="{E369A0C0-28D5-A942-8085-0E60A9FEC4AB}"/>
              </a:ext>
            </a:extLst>
          </p:cNvPr>
          <p:cNvGrpSpPr/>
          <p:nvPr/>
        </p:nvGrpSpPr>
        <p:grpSpPr>
          <a:xfrm>
            <a:off x="9064437" y="2329606"/>
            <a:ext cx="1761697" cy="1194158"/>
            <a:chOff x="696262" y="3333655"/>
            <a:chExt cx="1761697" cy="1194158"/>
          </a:xfrm>
        </p:grpSpPr>
        <p:sp>
          <p:nvSpPr>
            <p:cNvPr id="66" name="AutoShape 17">
              <a:extLst>
                <a:ext uri="{FF2B5EF4-FFF2-40B4-BE49-F238E27FC236}">
                  <a16:creationId xmlns:a16="http://schemas.microsoft.com/office/drawing/2014/main" id="{C399EB7E-F000-3645-81D6-ED2FD800C5C7}"/>
                </a:ext>
              </a:extLst>
            </p:cNvPr>
            <p:cNvSpPr>
              <a:spLocks noChangeArrowheads="1"/>
            </p:cNvSpPr>
            <p:nvPr/>
          </p:nvSpPr>
          <p:spPr bwMode="auto">
            <a:xfrm>
              <a:off x="696262" y="4092679"/>
              <a:ext cx="635418" cy="435134"/>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DMD</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3</a:t>
              </a:r>
            </a:p>
          </p:txBody>
        </p:sp>
        <p:sp>
          <p:nvSpPr>
            <p:cNvPr id="67" name="AutoShape 17">
              <a:extLst>
                <a:ext uri="{FF2B5EF4-FFF2-40B4-BE49-F238E27FC236}">
                  <a16:creationId xmlns:a16="http://schemas.microsoft.com/office/drawing/2014/main" id="{4280E07C-A27D-1D40-8B54-569224095AD9}"/>
                </a:ext>
              </a:extLst>
            </p:cNvPr>
            <p:cNvSpPr>
              <a:spLocks noChangeArrowheads="1"/>
            </p:cNvSpPr>
            <p:nvPr/>
          </p:nvSpPr>
          <p:spPr bwMode="auto">
            <a:xfrm>
              <a:off x="1505636" y="3967135"/>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ROM=N</a:t>
              </a:r>
              <a:r>
                <a:rPr kumimoji="0" lang="en-US" sz="1100" b="0" i="1" u="none" strike="noStrike" kern="0" cap="none" spc="0" normalizeH="0" baseline="-25000" noProof="0" dirty="0">
                  <a:ln>
                    <a:noFill/>
                  </a:ln>
                  <a:effectLst/>
                  <a:uLnTx/>
                  <a:uFillTx/>
                  <a:latin typeface="Times"/>
                  <a:ea typeface="+mn-ea"/>
                  <a:cs typeface="Times"/>
                </a:rPr>
                <a:t>4</a:t>
              </a:r>
              <a:endParaRPr kumimoji="0" lang="en-US" sz="5400" b="0" i="1" u="none" strike="noStrike" kern="0" cap="none" spc="0" normalizeH="0" baseline="-25000" noProof="0" dirty="0">
                <a:ln>
                  <a:noFill/>
                </a:ln>
                <a:effectLst/>
                <a:uLnTx/>
                <a:uFillTx/>
                <a:latin typeface="Times"/>
                <a:ea typeface="+mn-ea"/>
                <a:cs typeface="Times"/>
              </a:endParaRPr>
            </a:p>
          </p:txBody>
        </p:sp>
        <p:sp>
          <p:nvSpPr>
            <p:cNvPr id="68" name="AutoShape 17">
              <a:extLst>
                <a:ext uri="{FF2B5EF4-FFF2-40B4-BE49-F238E27FC236}">
                  <a16:creationId xmlns:a16="http://schemas.microsoft.com/office/drawing/2014/main" id="{7B278625-4582-724E-A8ED-9ED6E5F37DBD}"/>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69" name="AutoShape 17">
              <a:extLst>
                <a:ext uri="{FF2B5EF4-FFF2-40B4-BE49-F238E27FC236}">
                  <a16:creationId xmlns:a16="http://schemas.microsoft.com/office/drawing/2014/main" id="{17480500-B7EA-5440-94C2-A88FEB66BA02}"/>
                </a:ext>
              </a:extLst>
            </p:cNvPr>
            <p:cNvSpPr>
              <a:spLocks noChangeArrowheads="1"/>
            </p:cNvSpPr>
            <p:nvPr/>
          </p:nvSpPr>
          <p:spPr bwMode="auto">
            <a:xfrm>
              <a:off x="1284446" y="3452867"/>
              <a:ext cx="981724" cy="434769"/>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PINN</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2</a:t>
              </a:r>
              <a:endParaRPr kumimoji="0" lang="en-US" sz="3600" b="0" i="1" u="none" strike="noStrike" kern="0" cap="none" spc="0" normalizeH="0" baseline="-25000" noProof="0" dirty="0">
                <a:ln>
                  <a:noFill/>
                </a:ln>
                <a:effectLst/>
                <a:uLnTx/>
                <a:uFillTx/>
                <a:latin typeface="Times"/>
                <a:ea typeface="+mn-ea"/>
                <a:cs typeface="Times"/>
              </a:endParaRPr>
            </a:p>
          </p:txBody>
        </p:sp>
        <p:sp>
          <p:nvSpPr>
            <p:cNvPr id="70" name="AutoShape 17">
              <a:extLst>
                <a:ext uri="{FF2B5EF4-FFF2-40B4-BE49-F238E27FC236}">
                  <a16:creationId xmlns:a16="http://schemas.microsoft.com/office/drawing/2014/main" id="{AF0C1E71-C41E-B343-BDEF-F3035E927334}"/>
                </a:ext>
              </a:extLst>
            </p:cNvPr>
            <p:cNvSpPr>
              <a:spLocks noChangeArrowheads="1"/>
            </p:cNvSpPr>
            <p:nvPr/>
          </p:nvSpPr>
          <p:spPr bwMode="auto">
            <a:xfrm>
              <a:off x="1823077" y="4309508"/>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UDE=N</a:t>
              </a:r>
              <a:r>
                <a:rPr kumimoji="0" lang="en-US" sz="1100" b="0" i="1" u="none" strike="noStrike" kern="0" cap="none" spc="0" normalizeH="0" baseline="-25000" noProof="0" dirty="0">
                  <a:ln>
                    <a:noFill/>
                  </a:ln>
                  <a:effectLst/>
                  <a:uLnTx/>
                  <a:uFillTx/>
                  <a:latin typeface="Times"/>
                  <a:ea typeface="+mn-ea"/>
                  <a:cs typeface="Times"/>
                </a:rPr>
                <a:t>5</a:t>
              </a:r>
            </a:p>
          </p:txBody>
        </p:sp>
      </p:grpSp>
      <p:sp>
        <p:nvSpPr>
          <p:cNvPr id="71" name="Right Arrow 70">
            <a:extLst>
              <a:ext uri="{FF2B5EF4-FFF2-40B4-BE49-F238E27FC236}">
                <a16:creationId xmlns:a16="http://schemas.microsoft.com/office/drawing/2014/main" id="{6F2429FD-1E57-B94E-8E8F-111D872B28A7}"/>
              </a:ext>
            </a:extLst>
          </p:cNvPr>
          <p:cNvSpPr/>
          <p:nvPr/>
        </p:nvSpPr>
        <p:spPr bwMode="auto">
          <a:xfrm rot="10800000">
            <a:off x="8148422" y="285052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72" name="TextBox 71">
            <a:extLst>
              <a:ext uri="{FF2B5EF4-FFF2-40B4-BE49-F238E27FC236}">
                <a16:creationId xmlns:a16="http://schemas.microsoft.com/office/drawing/2014/main" id="{3E01C51F-CA50-8849-8B98-C27F497A9B0C}"/>
              </a:ext>
            </a:extLst>
          </p:cNvPr>
          <p:cNvSpPr txBox="1"/>
          <p:nvPr/>
        </p:nvSpPr>
        <p:spPr>
          <a:xfrm>
            <a:off x="8706533" y="3649424"/>
            <a:ext cx="3244671" cy="323165"/>
          </a:xfrm>
          <a:prstGeom prst="rect">
            <a:avLst/>
          </a:prstGeom>
          <a:noFill/>
        </p:spPr>
        <p:txBody>
          <a:bodyPr wrap="none" rtlCol="0">
            <a:spAutoFit/>
          </a:bodyPr>
          <a:lstStyle/>
          <a:p>
            <a:r>
              <a:rPr lang="en-US" sz="1500" b="1" dirty="0">
                <a:solidFill>
                  <a:srgbClr val="0070C0"/>
                </a:solidFill>
              </a:rPr>
              <a:t>Traditional + Data-Driven Methods</a:t>
            </a:r>
          </a:p>
        </p:txBody>
      </p:sp>
      <p:sp>
        <p:nvSpPr>
          <p:cNvPr id="73" name="Rectangle 72">
            <a:extLst>
              <a:ext uri="{FF2B5EF4-FFF2-40B4-BE49-F238E27FC236}">
                <a16:creationId xmlns:a16="http://schemas.microsoft.com/office/drawing/2014/main" id="{1E40DEB7-A1A9-4242-A06B-563E66176CD5}"/>
              </a:ext>
            </a:extLst>
          </p:cNvPr>
          <p:cNvSpPr/>
          <p:nvPr/>
        </p:nvSpPr>
        <p:spPr>
          <a:xfrm>
            <a:off x="8831806" y="3972602"/>
            <a:ext cx="2806978" cy="738664"/>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PINNs</a:t>
            </a:r>
          </a:p>
          <a:p>
            <a:pPr marL="285750" indent="-285750">
              <a:buFont typeface="Arial" panose="020B0604020202020204" pitchFamily="34" charset="0"/>
              <a:buChar char="•"/>
            </a:pPr>
            <a:r>
              <a:rPr lang="en-US" sz="1400" dirty="0">
                <a:solidFill>
                  <a:srgbClr val="000000"/>
                </a:solidFill>
              </a:rPr>
              <a:t>Neural ODEs</a:t>
            </a:r>
          </a:p>
          <a:p>
            <a:pPr marL="285750" indent="-285750">
              <a:buFont typeface="Arial" panose="020B0604020202020204" pitchFamily="34" charset="0"/>
              <a:buChar char="•"/>
            </a:pPr>
            <a:r>
              <a:rPr lang="en-US" sz="1400" dirty="0">
                <a:solidFill>
                  <a:srgbClr val="000000"/>
                </a:solidFill>
              </a:rPr>
              <a:t>Projection-based ROMs, …</a:t>
            </a:r>
          </a:p>
        </p:txBody>
      </p:sp>
      <p:cxnSp>
        <p:nvCxnSpPr>
          <p:cNvPr id="75" name="Curved Connector 74">
            <a:extLst>
              <a:ext uri="{FF2B5EF4-FFF2-40B4-BE49-F238E27FC236}">
                <a16:creationId xmlns:a16="http://schemas.microsoft.com/office/drawing/2014/main" id="{AD8372F9-C87B-F441-9988-FF556C165665}"/>
              </a:ext>
            </a:extLst>
          </p:cNvPr>
          <p:cNvCxnSpPr>
            <a:cxnSpLocks/>
            <a:stCxn id="49" idx="4"/>
            <a:endCxn id="67" idx="3"/>
          </p:cNvCxnSpPr>
          <p:nvPr/>
        </p:nvCxnSpPr>
        <p:spPr>
          <a:xfrm rot="5400000">
            <a:off x="9856501" y="1656981"/>
            <a:ext cx="2067450" cy="763066"/>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Curved Connector 75">
            <a:extLst>
              <a:ext uri="{FF2B5EF4-FFF2-40B4-BE49-F238E27FC236}">
                <a16:creationId xmlns:a16="http://schemas.microsoft.com/office/drawing/2014/main" id="{58D98B41-7AC7-B144-A83E-1BD58A65CFA5}"/>
              </a:ext>
            </a:extLst>
          </p:cNvPr>
          <p:cNvCxnSpPr>
            <a:cxnSpLocks/>
            <a:stCxn id="51" idx="5"/>
            <a:endCxn id="66" idx="2"/>
          </p:cNvCxnSpPr>
          <p:nvPr/>
        </p:nvCxnSpPr>
        <p:spPr>
          <a:xfrm rot="5400000">
            <a:off x="9459914" y="1367617"/>
            <a:ext cx="2078380" cy="2233915"/>
          </a:xfrm>
          <a:prstGeom prst="curvedConnector3">
            <a:avLst>
              <a:gd name="adj1" fmla="val 10537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2EC0B91A-B1FF-004C-BB61-8519701F6B76}"/>
              </a:ext>
            </a:extLst>
          </p:cNvPr>
          <p:cNvCxnSpPr>
            <a:cxnSpLocks/>
            <a:stCxn id="50" idx="7"/>
            <a:endCxn id="70" idx="3"/>
          </p:cNvCxnSpPr>
          <p:nvPr/>
        </p:nvCxnSpPr>
        <p:spPr>
          <a:xfrm rot="16200000" flipH="1" flipV="1">
            <a:off x="9422947" y="1659997"/>
            <a:ext cx="3157802" cy="351428"/>
          </a:xfrm>
          <a:prstGeom prst="curvedConnector4">
            <a:avLst>
              <a:gd name="adj1" fmla="val 861"/>
              <a:gd name="adj2" fmla="val -91853"/>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Curved Connector 60">
            <a:extLst>
              <a:ext uri="{FF2B5EF4-FFF2-40B4-BE49-F238E27FC236}">
                <a16:creationId xmlns:a16="http://schemas.microsoft.com/office/drawing/2014/main" id="{148A2859-BD09-47AF-B165-EC6815CB1A71}"/>
              </a:ext>
            </a:extLst>
          </p:cNvPr>
          <p:cNvCxnSpPr>
            <a:cxnSpLocks/>
            <a:stCxn id="53" idx="6"/>
            <a:endCxn id="68" idx="3"/>
          </p:cNvCxnSpPr>
          <p:nvPr/>
        </p:nvCxnSpPr>
        <p:spPr>
          <a:xfrm flipH="1">
            <a:off x="9489490" y="1819086"/>
            <a:ext cx="2103882" cy="728086"/>
          </a:xfrm>
          <a:prstGeom prst="curvedConnector3">
            <a:avLst>
              <a:gd name="adj1" fmla="val -10866"/>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FB7AFC4-B577-496C-8049-983AF6728653}"/>
              </a:ext>
            </a:extLst>
          </p:cNvPr>
          <p:cNvSpPr txBox="1"/>
          <p:nvPr/>
        </p:nvSpPr>
        <p:spPr>
          <a:xfrm>
            <a:off x="111521" y="1107804"/>
            <a:ext cx="540212" cy="769441"/>
          </a:xfrm>
          <a:prstGeom prst="rect">
            <a:avLst/>
          </a:prstGeom>
          <a:noFill/>
        </p:spPr>
        <p:txBody>
          <a:bodyPr wrap="none" lIns="0" tIns="0" rIns="0" bIns="0" rtlCol="0">
            <a:spAutoFit/>
          </a:bodyPr>
          <a:lstStyle/>
          <a:p>
            <a:r>
              <a:rPr lang="en-US" sz="5000" dirty="0">
                <a:solidFill>
                  <a:srgbClr val="00B050"/>
                </a:solidFill>
                <a:sym typeface="Wingdings" panose="05000000000000000000" pitchFamily="2" charset="2"/>
              </a:rPr>
              <a:t></a:t>
            </a:r>
            <a:endParaRPr lang="en-US" sz="5000" dirty="0">
              <a:solidFill>
                <a:srgbClr val="00B050"/>
              </a:solidFill>
            </a:endParaRPr>
          </a:p>
        </p:txBody>
      </p:sp>
      <p:sp>
        <p:nvSpPr>
          <p:cNvPr id="5" name="TextBox 4">
            <a:extLst>
              <a:ext uri="{FF2B5EF4-FFF2-40B4-BE49-F238E27FC236}">
                <a16:creationId xmlns:a16="http://schemas.microsoft.com/office/drawing/2014/main" id="{6A0CF0E0-BFC7-BF38-E364-577997605138}"/>
              </a:ext>
            </a:extLst>
          </p:cNvPr>
          <p:cNvSpPr txBox="1"/>
          <p:nvPr/>
        </p:nvSpPr>
        <p:spPr>
          <a:xfrm>
            <a:off x="881082" y="1015609"/>
            <a:ext cx="6913608" cy="1015663"/>
          </a:xfrm>
          <a:prstGeom prst="rect">
            <a:avLst/>
          </a:prstGeom>
          <a:solidFill>
            <a:schemeClr val="accent2">
              <a:lumMod val="20000"/>
              <a:lumOff val="80000"/>
            </a:schemeClr>
          </a:solidFill>
        </p:spPr>
        <p:txBody>
          <a:bodyPr wrap="square" rtlCol="0">
            <a:spAutoFit/>
          </a:bodyPr>
          <a:lstStyle/>
          <a:p>
            <a:pPr algn="ctr"/>
            <a:r>
              <a:rPr lang="en-US" sz="2000" dirty="0"/>
              <a:t>There exist established </a:t>
            </a:r>
            <a:r>
              <a:rPr lang="en-US" sz="2000" b="1" dirty="0"/>
              <a:t>rigorous mathematical theories </a:t>
            </a:r>
            <a:r>
              <a:rPr lang="en-US" sz="2000" dirty="0"/>
              <a:t>for </a:t>
            </a:r>
            <a:r>
              <a:rPr lang="en-US" sz="2000" b="1" dirty="0"/>
              <a:t>coupling</a:t>
            </a:r>
            <a:r>
              <a:rPr lang="en-US" sz="2000" dirty="0"/>
              <a:t> multiscale/</a:t>
            </a:r>
            <a:r>
              <a:rPr lang="en-US" sz="2000" dirty="0" err="1"/>
              <a:t>multiphysics</a:t>
            </a:r>
            <a:r>
              <a:rPr lang="en-US" sz="2000" dirty="0"/>
              <a:t> components based on </a:t>
            </a:r>
            <a:r>
              <a:rPr lang="en-US" sz="2000" b="1" dirty="0"/>
              <a:t>traditional discretization methods </a:t>
            </a:r>
            <a:r>
              <a:rPr lang="en-US" sz="2000" dirty="0"/>
              <a:t>(FOMs/HFMs).</a:t>
            </a:r>
          </a:p>
        </p:txBody>
      </p:sp>
      <p:sp>
        <p:nvSpPr>
          <p:cNvPr id="10" name="TextBox 9">
            <a:extLst>
              <a:ext uri="{FF2B5EF4-FFF2-40B4-BE49-F238E27FC236}">
                <a16:creationId xmlns:a16="http://schemas.microsoft.com/office/drawing/2014/main" id="{DF9E7875-9EAD-4CE5-7CC0-0A3816A8C10A}"/>
              </a:ext>
            </a:extLst>
          </p:cNvPr>
          <p:cNvSpPr txBox="1"/>
          <p:nvPr/>
        </p:nvSpPr>
        <p:spPr>
          <a:xfrm>
            <a:off x="8083931" y="1827864"/>
            <a:ext cx="1462260" cy="369332"/>
          </a:xfrm>
          <a:prstGeom prst="rect">
            <a:avLst/>
          </a:prstGeom>
          <a:noFill/>
        </p:spPr>
        <p:txBody>
          <a:bodyPr wrap="none" rtlCol="0">
            <a:spAutoFit/>
          </a:bodyPr>
          <a:lstStyle/>
          <a:p>
            <a:r>
              <a:rPr lang="en-US" i="1" dirty="0"/>
              <a:t>Multiphysics</a:t>
            </a:r>
          </a:p>
        </p:txBody>
      </p:sp>
      <p:sp>
        <p:nvSpPr>
          <p:cNvPr id="14" name="Title 1">
            <a:extLst>
              <a:ext uri="{FF2B5EF4-FFF2-40B4-BE49-F238E27FC236}">
                <a16:creationId xmlns:a16="http://schemas.microsoft.com/office/drawing/2014/main" id="{888B06FC-B528-339F-54C5-05762A44CDCF}"/>
              </a:ext>
            </a:extLst>
          </p:cNvPr>
          <p:cNvSpPr>
            <a:spLocks noGrp="1"/>
          </p:cNvSpPr>
          <p:nvPr>
            <p:ph type="title"/>
          </p:nvPr>
        </p:nvSpPr>
        <p:spPr>
          <a:xfrm>
            <a:off x="720648" y="133742"/>
            <a:ext cx="8626671" cy="570225"/>
          </a:xfrm>
        </p:spPr>
        <p:txBody>
          <a:bodyPr/>
          <a:lstStyle/>
          <a:p>
            <a:r>
              <a:rPr lang="en-US" dirty="0"/>
              <a:t>Motivation: Multiscale &amp; Multiphysics Coupling                  for Predictive Digital Twins</a:t>
            </a:r>
          </a:p>
        </p:txBody>
      </p:sp>
    </p:spTree>
    <p:extLst>
      <p:ext uri="{BB962C8B-B14F-4D97-AF65-F5344CB8AC3E}">
        <p14:creationId xmlns:p14="http://schemas.microsoft.com/office/powerpoint/2010/main" val="150118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20</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Bolted Joint (Overlapping SAM, Reproductive)</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20</a:t>
            </a:fld>
            <a:endParaRPr lang="en-US" dirty="0"/>
          </a:p>
        </p:txBody>
      </p:sp>
      <p:pic>
        <p:nvPicPr>
          <p:cNvPr id="11" name="Picture 10">
            <a:extLst>
              <a:ext uri="{FF2B5EF4-FFF2-40B4-BE49-F238E27FC236}">
                <a16:creationId xmlns:a16="http://schemas.microsoft.com/office/drawing/2014/main" id="{B3623464-AED3-F35F-3C67-46E9448DFC44}"/>
              </a:ext>
            </a:extLst>
          </p:cNvPr>
          <p:cNvPicPr>
            <a:picLocks noChangeAspect="1"/>
          </p:cNvPicPr>
          <p:nvPr/>
        </p:nvPicPr>
        <p:blipFill>
          <a:blip r:embed="rId3"/>
          <a:stretch>
            <a:fillRect/>
          </a:stretch>
        </p:blipFill>
        <p:spPr>
          <a:xfrm>
            <a:off x="7598333" y="752306"/>
            <a:ext cx="4514817" cy="3397994"/>
          </a:xfrm>
          <a:prstGeom prst="rect">
            <a:avLst/>
          </a:prstGeom>
        </p:spPr>
      </p:pic>
      <p:sp>
        <p:nvSpPr>
          <p:cNvPr id="2" name="TextBox 1">
            <a:extLst>
              <a:ext uri="{FF2B5EF4-FFF2-40B4-BE49-F238E27FC236}">
                <a16:creationId xmlns:a16="http://schemas.microsoft.com/office/drawing/2014/main" id="{67A3175C-86F2-D37A-A088-A57373D30DC9}"/>
              </a:ext>
            </a:extLst>
          </p:cNvPr>
          <p:cNvSpPr txBox="1"/>
          <p:nvPr/>
        </p:nvSpPr>
        <p:spPr>
          <a:xfrm>
            <a:off x="8316408" y="4349443"/>
            <a:ext cx="3210909" cy="830997"/>
          </a:xfrm>
          <a:prstGeom prst="rect">
            <a:avLst/>
          </a:prstGeom>
          <a:noFill/>
        </p:spPr>
        <p:txBody>
          <a:bodyPr wrap="square" rtlCol="0">
            <a:spAutoFit/>
          </a:bodyPr>
          <a:lstStyle/>
          <a:p>
            <a:pPr algn="ctr"/>
            <a:r>
              <a:rPr lang="en-US" sz="1600" i="1" dirty="0"/>
              <a:t>Figure above: </a:t>
            </a:r>
            <a:r>
              <a:rPr lang="en-US" sz="1600" dirty="0"/>
              <a:t>convergence </a:t>
            </a:r>
            <a:r>
              <a:rPr lang="en-US" sz="1600" dirty="0" err="1"/>
              <a:t>w.r.t.</a:t>
            </a:r>
            <a:r>
              <a:rPr lang="en-US" sz="1600" dirty="0"/>
              <a:t> basis size for reproductive FOM-</a:t>
            </a:r>
            <a:r>
              <a:rPr lang="en-US" sz="1600" dirty="0" err="1"/>
              <a:t>COpInf</a:t>
            </a:r>
            <a:r>
              <a:rPr lang="en-US" sz="1600" dirty="0"/>
              <a:t> coupling</a:t>
            </a:r>
          </a:p>
        </p:txBody>
      </p:sp>
      <p:grpSp>
        <p:nvGrpSpPr>
          <p:cNvPr id="8" name="Group 7">
            <a:extLst>
              <a:ext uri="{FF2B5EF4-FFF2-40B4-BE49-F238E27FC236}">
                <a16:creationId xmlns:a16="http://schemas.microsoft.com/office/drawing/2014/main" id="{A346E639-DE11-F53A-F8C1-DDA183AC9B29}"/>
              </a:ext>
            </a:extLst>
          </p:cNvPr>
          <p:cNvGrpSpPr/>
          <p:nvPr/>
        </p:nvGrpSpPr>
        <p:grpSpPr>
          <a:xfrm>
            <a:off x="9478884" y="5504258"/>
            <a:ext cx="1099596" cy="861357"/>
            <a:chOff x="9227994" y="5561664"/>
            <a:chExt cx="1932607" cy="1257728"/>
          </a:xfrm>
        </p:grpSpPr>
        <p:grpSp>
          <p:nvGrpSpPr>
            <p:cNvPr id="10" name="Group 9">
              <a:extLst>
                <a:ext uri="{FF2B5EF4-FFF2-40B4-BE49-F238E27FC236}">
                  <a16:creationId xmlns:a16="http://schemas.microsoft.com/office/drawing/2014/main" id="{BEB1739A-C0C3-ED79-EED9-B205865A856D}"/>
                </a:ext>
              </a:extLst>
            </p:cNvPr>
            <p:cNvGrpSpPr/>
            <p:nvPr/>
          </p:nvGrpSpPr>
          <p:grpSpPr>
            <a:xfrm>
              <a:off x="9603086" y="5561664"/>
              <a:ext cx="1062132" cy="816981"/>
              <a:chOff x="2228918" y="1296717"/>
              <a:chExt cx="1205627" cy="1087254"/>
            </a:xfrm>
          </p:grpSpPr>
          <p:pic>
            <p:nvPicPr>
              <p:cNvPr id="13" name="Picture 12">
                <a:extLst>
                  <a:ext uri="{FF2B5EF4-FFF2-40B4-BE49-F238E27FC236}">
                    <a16:creationId xmlns:a16="http://schemas.microsoft.com/office/drawing/2014/main" id="{32B2CEDC-CE8A-4E5D-74C9-A72B0464961B}"/>
                  </a:ext>
                </a:extLst>
              </p:cNvPr>
              <p:cNvPicPr>
                <a:picLocks noChangeAspect="1"/>
              </p:cNvPicPr>
              <p:nvPr/>
            </p:nvPicPr>
            <p:blipFill>
              <a:blip r:embed="rId4"/>
              <a:srcRect/>
              <a:stretch/>
            </p:blipFill>
            <p:spPr>
              <a:xfrm>
                <a:off x="2228918" y="1296717"/>
                <a:ext cx="1087254" cy="1087254"/>
              </a:xfrm>
              <a:prstGeom prst="rect">
                <a:avLst/>
              </a:prstGeom>
            </p:spPr>
          </p:pic>
          <p:sp>
            <p:nvSpPr>
              <p:cNvPr id="14" name="Rectangle 13">
                <a:extLst>
                  <a:ext uri="{FF2B5EF4-FFF2-40B4-BE49-F238E27FC236}">
                    <a16:creationId xmlns:a16="http://schemas.microsoft.com/office/drawing/2014/main" id="{48F031FA-0986-299A-A0CD-2CAF1EA3FF44}"/>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CFE0BFB9-DC1D-8832-AFBD-123E624A324A}"/>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pic>
        <p:nvPicPr>
          <p:cNvPr id="17" name="Picture 16">
            <a:extLst>
              <a:ext uri="{FF2B5EF4-FFF2-40B4-BE49-F238E27FC236}">
                <a16:creationId xmlns:a16="http://schemas.microsoft.com/office/drawing/2014/main" id="{AD790C69-E316-FEEC-73B9-B2634605123B}"/>
              </a:ext>
            </a:extLst>
          </p:cNvPr>
          <p:cNvPicPr>
            <a:picLocks noChangeAspect="1"/>
          </p:cNvPicPr>
          <p:nvPr/>
        </p:nvPicPr>
        <p:blipFill>
          <a:blip r:embed="rId5"/>
          <a:stretch>
            <a:fillRect/>
          </a:stretch>
        </p:blipFill>
        <p:spPr>
          <a:xfrm>
            <a:off x="274649" y="3347620"/>
            <a:ext cx="7460133" cy="3451703"/>
          </a:xfrm>
          <a:prstGeom prst="rect">
            <a:avLst/>
          </a:prstGeom>
        </p:spPr>
      </p:pic>
      <p:sp>
        <p:nvSpPr>
          <p:cNvPr id="3" name="TextBox 2">
            <a:extLst>
              <a:ext uri="{FF2B5EF4-FFF2-40B4-BE49-F238E27FC236}">
                <a16:creationId xmlns:a16="http://schemas.microsoft.com/office/drawing/2014/main" id="{4AA3CD23-AB76-BCFA-7466-E8B1574AC3B5}"/>
              </a:ext>
            </a:extLst>
          </p:cNvPr>
          <p:cNvSpPr txBox="1"/>
          <p:nvPr/>
        </p:nvSpPr>
        <p:spPr>
          <a:xfrm>
            <a:off x="211739" y="998126"/>
            <a:ext cx="7238652" cy="3077766"/>
          </a:xfrm>
          <a:prstGeom prst="rect">
            <a:avLst/>
          </a:prstGeom>
          <a:noFill/>
        </p:spPr>
        <p:txBody>
          <a:bodyPr wrap="square" rtlCol="0">
            <a:spAutoFit/>
          </a:bodyPr>
          <a:lstStyle/>
          <a:p>
            <a:pPr marL="285750" indent="-285750">
              <a:buFont typeface="Arial" panose="020B0604020202020204" pitchFamily="34" charset="0"/>
              <a:buChar char="•"/>
            </a:pPr>
            <a:r>
              <a:rPr lang="en-US" b="1" dirty="0"/>
              <a:t>Hyper-elastic </a:t>
            </a:r>
            <a:r>
              <a:rPr lang="en-US" dirty="0"/>
              <a:t>(Saint-</a:t>
            </a:r>
            <a:r>
              <a:rPr lang="en-US" dirty="0" err="1"/>
              <a:t>Venant</a:t>
            </a:r>
            <a:r>
              <a:rPr lang="en-US" dirty="0"/>
              <a:t> Kirchhoff) problem with </a:t>
            </a:r>
            <a:r>
              <a:rPr lang="en-US" b="1" dirty="0"/>
              <a:t>TET10 – HEX8 meshes </a:t>
            </a:r>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endParaRPr lang="en-US" sz="400" b="1" dirty="0"/>
          </a:p>
          <a:p>
            <a:pPr marL="285750" indent="-285750">
              <a:buFont typeface="Arial" panose="020B0604020202020204" pitchFamily="34" charset="0"/>
              <a:buChar char="•"/>
            </a:pPr>
            <a:r>
              <a:rPr lang="en-US" b="1" dirty="0"/>
              <a:t>Loading</a:t>
            </a:r>
            <a:r>
              <a:rPr lang="en-US" dirty="0"/>
              <a:t> is applied to top part of bolted join</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Cubic </a:t>
            </a:r>
            <a:r>
              <a:rPr lang="en-US" b="1" dirty="0" err="1"/>
              <a:t>OpInf</a:t>
            </a:r>
            <a:r>
              <a:rPr lang="en-US" b="1" dirty="0"/>
              <a:t> (</a:t>
            </a:r>
            <a:r>
              <a:rPr lang="en-US" b="1" dirty="0" err="1"/>
              <a:t>COpInf</a:t>
            </a:r>
            <a:r>
              <a:rPr lang="en-US" b="1" dirty="0"/>
              <a:t>) </a:t>
            </a:r>
            <a:r>
              <a:rPr lang="en-US" dirty="0"/>
              <a:t>coupled</a:t>
            </a:r>
            <a:r>
              <a:rPr lang="en-US" b="1" dirty="0"/>
              <a:t> </a:t>
            </a:r>
            <a:r>
              <a:rPr lang="en-US" dirty="0"/>
              <a:t>models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Hybrid couplings require </a:t>
            </a:r>
            <a:r>
              <a:rPr lang="en-US" b="1" dirty="0"/>
              <a:t>fewer Schwarz iterations </a:t>
            </a:r>
            <a:r>
              <a:rPr lang="en-US" dirty="0"/>
              <a:t>to converge</a:t>
            </a:r>
          </a:p>
          <a:p>
            <a:endParaRPr lang="en-US" sz="400" dirty="0"/>
          </a:p>
          <a:p>
            <a:endParaRPr lang="en-US" sz="400" dirty="0"/>
          </a:p>
          <a:p>
            <a:pPr marL="285750" indent="-285750">
              <a:buFont typeface="Arial" panose="020B0604020202020204" pitchFamily="34" charset="0"/>
              <a:buChar char="•"/>
            </a:pPr>
            <a:r>
              <a:rPr lang="en-US" b="1" dirty="0"/>
              <a:t>Convergence</a:t>
            </a:r>
            <a:r>
              <a:rPr lang="en-US" dirty="0"/>
              <a:t> </a:t>
            </a:r>
            <a:r>
              <a:rPr lang="en-US" dirty="0" err="1"/>
              <a:t>w.r.t.</a:t>
            </a:r>
            <a:r>
              <a:rPr lang="en-US" dirty="0"/>
              <a:t> basis size is observed for reproductive FOM-</a:t>
            </a:r>
            <a:r>
              <a:rPr lang="en-US" dirty="0" err="1"/>
              <a:t>QOpInf</a:t>
            </a:r>
            <a:r>
              <a:rPr lang="en-US" dirty="0"/>
              <a:t> couplings (right)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5" name="Rectangle 14">
            <a:extLst>
              <a:ext uri="{FF2B5EF4-FFF2-40B4-BE49-F238E27FC236}">
                <a16:creationId xmlns:a16="http://schemas.microsoft.com/office/drawing/2014/main" id="{5ACC0030-5008-F715-4103-80FA291F1161}"/>
              </a:ext>
            </a:extLst>
          </p:cNvPr>
          <p:cNvSpPr/>
          <p:nvPr/>
        </p:nvSpPr>
        <p:spPr>
          <a:xfrm>
            <a:off x="5648498" y="5313721"/>
            <a:ext cx="1072342" cy="12424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3652CC9-85CD-FDA3-4878-69CFA80B991F}"/>
              </a:ext>
            </a:extLst>
          </p:cNvPr>
          <p:cNvSpPr/>
          <p:nvPr/>
        </p:nvSpPr>
        <p:spPr>
          <a:xfrm>
            <a:off x="6229414" y="5699762"/>
            <a:ext cx="982852" cy="3768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CC60358-28CE-08F1-15C2-BFA010B89B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76" b="91331" l="9971" r="95748">
                        <a14:foregroundMark x1="46188" y1="89516" x2="56012" y2="91532"/>
                        <a14:foregroundMark x1="17595" y1="37702" x2="25513" y2="55645"/>
                        <a14:foregroundMark x1="48974" y1="9476" x2="50147" y2="29234"/>
                        <a14:foregroundMark x1="95748" y1="35685" x2="83431" y2="38306"/>
                      </a14:backgroundRemoval>
                    </a14:imgEffect>
                  </a14:imgLayer>
                </a14:imgProps>
              </a:ext>
            </a:extLst>
          </a:blip>
          <a:stretch>
            <a:fillRect/>
          </a:stretch>
        </p:blipFill>
        <p:spPr>
          <a:xfrm>
            <a:off x="5529612" y="5246588"/>
            <a:ext cx="1784075" cy="1297508"/>
          </a:xfrm>
          <a:prstGeom prst="rect">
            <a:avLst/>
          </a:prstGeom>
        </p:spPr>
      </p:pic>
    </p:spTree>
    <p:extLst>
      <p:ext uri="{BB962C8B-B14F-4D97-AF65-F5344CB8AC3E}">
        <p14:creationId xmlns:p14="http://schemas.microsoft.com/office/powerpoint/2010/main" val="39472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21</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Bolted Joint (Overlapping SAM, Predictive): Displacements </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21</a:t>
            </a:fld>
            <a:endParaRPr lang="en-US" dirty="0"/>
          </a:p>
        </p:txBody>
      </p:sp>
      <p:pic>
        <p:nvPicPr>
          <p:cNvPr id="19" name="Picture 18">
            <a:extLst>
              <a:ext uri="{FF2B5EF4-FFF2-40B4-BE49-F238E27FC236}">
                <a16:creationId xmlns:a16="http://schemas.microsoft.com/office/drawing/2014/main" id="{D8397609-02F9-82CE-7816-AE2A82D0F949}"/>
              </a:ext>
            </a:extLst>
          </p:cNvPr>
          <p:cNvPicPr>
            <a:picLocks noChangeAspect="1"/>
          </p:cNvPicPr>
          <p:nvPr/>
        </p:nvPicPr>
        <p:blipFill>
          <a:blip r:embed="rId3"/>
          <a:stretch>
            <a:fillRect/>
          </a:stretch>
        </p:blipFill>
        <p:spPr>
          <a:xfrm>
            <a:off x="969664" y="1140668"/>
            <a:ext cx="3444133" cy="2103120"/>
          </a:xfrm>
          <a:prstGeom prst="rect">
            <a:avLst/>
          </a:prstGeom>
        </p:spPr>
      </p:pic>
      <p:pic>
        <p:nvPicPr>
          <p:cNvPr id="21" name="Picture 20">
            <a:extLst>
              <a:ext uri="{FF2B5EF4-FFF2-40B4-BE49-F238E27FC236}">
                <a16:creationId xmlns:a16="http://schemas.microsoft.com/office/drawing/2014/main" id="{303AF423-A3B0-B76A-5A8A-690D2AD605F0}"/>
              </a:ext>
            </a:extLst>
          </p:cNvPr>
          <p:cNvPicPr>
            <a:picLocks noChangeAspect="1"/>
          </p:cNvPicPr>
          <p:nvPr/>
        </p:nvPicPr>
        <p:blipFill>
          <a:blip r:embed="rId4"/>
          <a:stretch>
            <a:fillRect/>
          </a:stretch>
        </p:blipFill>
        <p:spPr>
          <a:xfrm>
            <a:off x="7019588" y="1132738"/>
            <a:ext cx="3444133" cy="2103120"/>
          </a:xfrm>
          <a:prstGeom prst="rect">
            <a:avLst/>
          </a:prstGeom>
        </p:spPr>
      </p:pic>
      <p:pic>
        <p:nvPicPr>
          <p:cNvPr id="23" name="Picture 22">
            <a:extLst>
              <a:ext uri="{FF2B5EF4-FFF2-40B4-BE49-F238E27FC236}">
                <a16:creationId xmlns:a16="http://schemas.microsoft.com/office/drawing/2014/main" id="{AB17E7DC-527C-EE1F-EFD9-37EEDEF8B2B1}"/>
              </a:ext>
            </a:extLst>
          </p:cNvPr>
          <p:cNvPicPr>
            <a:picLocks noChangeAspect="1"/>
          </p:cNvPicPr>
          <p:nvPr/>
        </p:nvPicPr>
        <p:blipFill>
          <a:blip r:embed="rId5"/>
          <a:stretch>
            <a:fillRect/>
          </a:stretch>
        </p:blipFill>
        <p:spPr>
          <a:xfrm>
            <a:off x="969663" y="3962736"/>
            <a:ext cx="3444133" cy="2103120"/>
          </a:xfrm>
          <a:prstGeom prst="rect">
            <a:avLst/>
          </a:prstGeom>
        </p:spPr>
      </p:pic>
      <p:pic>
        <p:nvPicPr>
          <p:cNvPr id="25" name="Picture 24">
            <a:extLst>
              <a:ext uri="{FF2B5EF4-FFF2-40B4-BE49-F238E27FC236}">
                <a16:creationId xmlns:a16="http://schemas.microsoft.com/office/drawing/2014/main" id="{19A1ED15-C63E-C056-BC25-B3515A2A1A04}"/>
              </a:ext>
            </a:extLst>
          </p:cNvPr>
          <p:cNvPicPr>
            <a:picLocks noChangeAspect="1"/>
          </p:cNvPicPr>
          <p:nvPr/>
        </p:nvPicPr>
        <p:blipFill>
          <a:blip r:embed="rId6"/>
          <a:stretch>
            <a:fillRect/>
          </a:stretch>
        </p:blipFill>
        <p:spPr>
          <a:xfrm>
            <a:off x="7019589" y="3962736"/>
            <a:ext cx="3444133" cy="2103120"/>
          </a:xfrm>
          <a:prstGeom prst="rect">
            <a:avLst/>
          </a:prstGeom>
        </p:spPr>
      </p:pic>
      <p:sp>
        <p:nvSpPr>
          <p:cNvPr id="26" name="TextBox 25">
            <a:extLst>
              <a:ext uri="{FF2B5EF4-FFF2-40B4-BE49-F238E27FC236}">
                <a16:creationId xmlns:a16="http://schemas.microsoft.com/office/drawing/2014/main" id="{99D58FAC-CFAA-62F5-2B68-DE4AA1E0B6E2}"/>
              </a:ext>
            </a:extLst>
          </p:cNvPr>
          <p:cNvSpPr txBox="1"/>
          <p:nvPr/>
        </p:nvSpPr>
        <p:spPr>
          <a:xfrm>
            <a:off x="468781" y="3263020"/>
            <a:ext cx="1205779" cy="369332"/>
          </a:xfrm>
          <a:prstGeom prst="rect">
            <a:avLst/>
          </a:prstGeom>
          <a:noFill/>
        </p:spPr>
        <p:txBody>
          <a:bodyPr wrap="none" rtlCol="0">
            <a:spAutoFit/>
          </a:bodyPr>
          <a:lstStyle/>
          <a:p>
            <a:r>
              <a:rPr lang="en-US" b="1" dirty="0"/>
              <a:t>FOM-FOM</a:t>
            </a:r>
          </a:p>
        </p:txBody>
      </p:sp>
      <p:sp>
        <p:nvSpPr>
          <p:cNvPr id="27" name="TextBox 26">
            <a:extLst>
              <a:ext uri="{FF2B5EF4-FFF2-40B4-BE49-F238E27FC236}">
                <a16:creationId xmlns:a16="http://schemas.microsoft.com/office/drawing/2014/main" id="{0F047B8A-1D1E-C040-1E4E-ED6B4CE2F2B5}"/>
              </a:ext>
            </a:extLst>
          </p:cNvPr>
          <p:cNvSpPr txBox="1"/>
          <p:nvPr/>
        </p:nvSpPr>
        <p:spPr>
          <a:xfrm>
            <a:off x="9642597" y="2887034"/>
            <a:ext cx="2263761" cy="923330"/>
          </a:xfrm>
          <a:prstGeom prst="rect">
            <a:avLst/>
          </a:prstGeom>
          <a:noFill/>
        </p:spPr>
        <p:txBody>
          <a:bodyPr wrap="none" rtlCol="0">
            <a:spAutoFit/>
          </a:bodyPr>
          <a:lstStyle/>
          <a:p>
            <a:pPr algn="ctr"/>
            <a:r>
              <a:rPr lang="en-US" b="1" dirty="0"/>
              <a:t>FOM-</a:t>
            </a:r>
            <a:r>
              <a:rPr lang="en-US" b="1" dirty="0" err="1"/>
              <a:t>COpInf</a:t>
            </a:r>
            <a:endParaRPr lang="en-US" b="1" dirty="0"/>
          </a:p>
          <a:p>
            <a:pPr algn="ctr"/>
            <a:r>
              <a:rPr lang="en-US" dirty="0"/>
              <a:t>0.69% </a:t>
            </a:r>
            <a:r>
              <a:rPr lang="en-US" dirty="0" err="1"/>
              <a:t>rel</a:t>
            </a:r>
            <a:r>
              <a:rPr lang="en-US" dirty="0"/>
              <a:t> err (parts)</a:t>
            </a:r>
          </a:p>
          <a:p>
            <a:pPr algn="ctr"/>
            <a:r>
              <a:rPr lang="en-US" dirty="0"/>
              <a:t>3.51% </a:t>
            </a:r>
            <a:r>
              <a:rPr lang="en-US" dirty="0" err="1"/>
              <a:t>rel</a:t>
            </a:r>
            <a:r>
              <a:rPr lang="en-US" dirty="0"/>
              <a:t> err (bolts)</a:t>
            </a:r>
          </a:p>
        </p:txBody>
      </p:sp>
      <p:sp>
        <p:nvSpPr>
          <p:cNvPr id="28" name="TextBox 27">
            <a:extLst>
              <a:ext uri="{FF2B5EF4-FFF2-40B4-BE49-F238E27FC236}">
                <a16:creationId xmlns:a16="http://schemas.microsoft.com/office/drawing/2014/main" id="{DACBAF08-0D25-4366-5B18-4DE84EED2C36}"/>
              </a:ext>
            </a:extLst>
          </p:cNvPr>
          <p:cNvSpPr txBox="1"/>
          <p:nvPr/>
        </p:nvSpPr>
        <p:spPr>
          <a:xfrm>
            <a:off x="3700793" y="5796075"/>
            <a:ext cx="2412841" cy="1200329"/>
          </a:xfrm>
          <a:prstGeom prst="rect">
            <a:avLst/>
          </a:prstGeom>
          <a:noFill/>
        </p:spPr>
        <p:txBody>
          <a:bodyPr wrap="none" rtlCol="0">
            <a:spAutoFit/>
          </a:bodyPr>
          <a:lstStyle/>
          <a:p>
            <a:pPr algn="ctr"/>
            <a:r>
              <a:rPr lang="en-US" b="1" dirty="0" err="1"/>
              <a:t>COpInf-COpInf</a:t>
            </a:r>
            <a:r>
              <a:rPr lang="en-US" b="1" dirty="0"/>
              <a:t> (best)</a:t>
            </a:r>
          </a:p>
          <a:p>
            <a:pPr algn="ctr"/>
            <a:r>
              <a:rPr lang="en-US" dirty="0"/>
              <a:t>0.98% </a:t>
            </a:r>
            <a:r>
              <a:rPr lang="en-US" dirty="0" err="1"/>
              <a:t>rel</a:t>
            </a:r>
            <a:r>
              <a:rPr lang="en-US" dirty="0"/>
              <a:t> err (parts)</a:t>
            </a:r>
          </a:p>
          <a:p>
            <a:pPr algn="ctr"/>
            <a:r>
              <a:rPr lang="en-US" dirty="0"/>
              <a:t>4.41% </a:t>
            </a:r>
            <a:r>
              <a:rPr lang="en-US" dirty="0" err="1"/>
              <a:t>rel</a:t>
            </a:r>
            <a:r>
              <a:rPr lang="en-US" dirty="0"/>
              <a:t> err (bolts)</a:t>
            </a:r>
          </a:p>
          <a:p>
            <a:pPr algn="ctr"/>
            <a:endParaRPr lang="en-US" dirty="0"/>
          </a:p>
        </p:txBody>
      </p:sp>
      <p:sp>
        <p:nvSpPr>
          <p:cNvPr id="29" name="TextBox 28">
            <a:extLst>
              <a:ext uri="{FF2B5EF4-FFF2-40B4-BE49-F238E27FC236}">
                <a16:creationId xmlns:a16="http://schemas.microsoft.com/office/drawing/2014/main" id="{4C3DB6A5-F9DE-85D4-22DA-1EA365A11D6E}"/>
              </a:ext>
            </a:extLst>
          </p:cNvPr>
          <p:cNvSpPr txBox="1"/>
          <p:nvPr/>
        </p:nvSpPr>
        <p:spPr>
          <a:xfrm>
            <a:off x="9496722" y="5796075"/>
            <a:ext cx="2555508" cy="1200329"/>
          </a:xfrm>
          <a:prstGeom prst="rect">
            <a:avLst/>
          </a:prstGeom>
          <a:noFill/>
        </p:spPr>
        <p:txBody>
          <a:bodyPr wrap="none" rtlCol="0">
            <a:spAutoFit/>
          </a:bodyPr>
          <a:lstStyle/>
          <a:p>
            <a:pPr algn="ctr"/>
            <a:r>
              <a:rPr lang="en-US" b="1" dirty="0" err="1"/>
              <a:t>COpInf-COpInf</a:t>
            </a:r>
            <a:r>
              <a:rPr lang="en-US" b="1" dirty="0"/>
              <a:t> (worst)</a:t>
            </a:r>
          </a:p>
          <a:p>
            <a:pPr algn="ctr"/>
            <a:r>
              <a:rPr lang="en-US" dirty="0"/>
              <a:t>12.9% </a:t>
            </a:r>
            <a:r>
              <a:rPr lang="en-US" dirty="0" err="1"/>
              <a:t>rel</a:t>
            </a:r>
            <a:r>
              <a:rPr lang="en-US" dirty="0"/>
              <a:t> err (parts)</a:t>
            </a:r>
          </a:p>
          <a:p>
            <a:pPr algn="ctr"/>
            <a:r>
              <a:rPr lang="en-US" dirty="0"/>
              <a:t>12.5% </a:t>
            </a:r>
            <a:r>
              <a:rPr lang="en-US" dirty="0" err="1"/>
              <a:t>rel</a:t>
            </a:r>
            <a:r>
              <a:rPr lang="en-US" dirty="0"/>
              <a:t> err (bolts)</a:t>
            </a:r>
          </a:p>
          <a:p>
            <a:pPr algn="ct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9306790-4AC6-54CC-A4A6-E6FA7BF2E783}"/>
                  </a:ext>
                </a:extLst>
              </p:cNvPr>
              <p:cNvSpPr txBox="1"/>
              <p:nvPr/>
            </p:nvSpPr>
            <p:spPr>
              <a:xfrm>
                <a:off x="3845186" y="3263020"/>
                <a:ext cx="3933019" cy="1015663"/>
              </a:xfrm>
              <a:prstGeom prst="rect">
                <a:avLst/>
              </a:prstGeom>
              <a:solidFill>
                <a:srgbClr val="CCCCFF"/>
              </a:solidFill>
            </p:spPr>
            <p:txBody>
              <a:bodyPr wrap="square" rtlCol="0">
                <a:spAutoFit/>
              </a:bodyPr>
              <a:lstStyle/>
              <a:p>
                <a:pPr algn="ctr"/>
                <a:r>
                  <a:rPr lang="en-US" sz="2000" dirty="0"/>
                  <a:t>Models generally achieve </a:t>
                </a:r>
                <a:r>
                  <a:rPr lang="en-US" sz="2000" b="1" dirty="0"/>
                  <a:t>relative errors </a:t>
                </a:r>
                <a:r>
                  <a:rPr lang="en-US" sz="2000" dirty="0"/>
                  <a:t>of</a:t>
                </a:r>
                <a:r>
                  <a:rPr lang="en-US" sz="2000" b="1" dirty="0"/>
                  <a:t> </a:t>
                </a:r>
                <a14:m>
                  <m:oMath xmlns:m="http://schemas.openxmlformats.org/officeDocument/2006/math">
                    <m:r>
                      <a:rPr lang="en-US" sz="2000" b="1" i="1" dirty="0" smtClean="0">
                        <a:latin typeface="Cambria Math" panose="02040503050406030204" pitchFamily="18" charset="0"/>
                      </a:rPr>
                      <m:t>𝑶</m:t>
                    </m:r>
                  </m:oMath>
                </a14:m>
                <a:r>
                  <a:rPr lang="en-US" sz="2000" b="1" dirty="0"/>
                  <a:t>(1%) </a:t>
                </a:r>
                <a:r>
                  <a:rPr lang="en-US" sz="2000" dirty="0"/>
                  <a:t>in</a:t>
                </a:r>
                <a:r>
                  <a:rPr lang="en-US" sz="2000" b="1" dirty="0"/>
                  <a:t> displacement.</a:t>
                </a:r>
                <a:endParaRPr lang="en-US" sz="2000" dirty="0"/>
              </a:p>
            </p:txBody>
          </p:sp>
        </mc:Choice>
        <mc:Fallback xmlns="">
          <p:sp>
            <p:nvSpPr>
              <p:cNvPr id="30" name="TextBox 29">
                <a:extLst>
                  <a:ext uri="{FF2B5EF4-FFF2-40B4-BE49-F238E27FC236}">
                    <a16:creationId xmlns:a16="http://schemas.microsoft.com/office/drawing/2014/main" id="{29306790-4AC6-54CC-A4A6-E6FA7BF2E783}"/>
                  </a:ext>
                </a:extLst>
              </p:cNvPr>
              <p:cNvSpPr txBox="1">
                <a:spLocks noRot="1" noChangeAspect="1" noMove="1" noResize="1" noEditPoints="1" noAdjustHandles="1" noChangeArrowheads="1" noChangeShapeType="1" noTextEdit="1"/>
              </p:cNvSpPr>
              <p:nvPr/>
            </p:nvSpPr>
            <p:spPr>
              <a:xfrm>
                <a:off x="3845186" y="3263020"/>
                <a:ext cx="3933019" cy="1015663"/>
              </a:xfrm>
              <a:prstGeom prst="rect">
                <a:avLst/>
              </a:prstGeom>
              <a:blipFill>
                <a:blip r:embed="rId7"/>
                <a:stretch>
                  <a:fillRect t="-3593" b="-8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C2B9235-43A0-8F1A-C404-351A0E0CF4FE}"/>
                  </a:ext>
                </a:extLst>
              </p:cNvPr>
              <p:cNvSpPr txBox="1"/>
              <p:nvPr/>
            </p:nvSpPr>
            <p:spPr>
              <a:xfrm>
                <a:off x="9928151" y="1285951"/>
                <a:ext cx="1565645" cy="646331"/>
              </a:xfrm>
              <a:prstGeom prst="rect">
                <a:avLst/>
              </a:prstGeom>
              <a:noFill/>
            </p:spPr>
            <p:txBody>
              <a:bodyPr wrap="square">
                <a:spAutoFit/>
              </a:bodyPr>
              <a:lstStyle/>
              <a:p>
                <a:pPr algn="ctr"/>
                <a:r>
                  <a:rPr lang="en-US" b="1" dirty="0"/>
                  <a:t>1.65</a:t>
                </a:r>
                <a14:m>
                  <m:oMath xmlns:m="http://schemas.openxmlformats.org/officeDocument/2006/math">
                    <m:r>
                      <a:rPr lang="en-US" b="1" i="1" smtClean="0">
                        <a:latin typeface="Cambria Math" panose="02040503050406030204" pitchFamily="18" charset="0"/>
                        <a:ea typeface="Cambria Math" panose="02040503050406030204" pitchFamily="18" charset="0"/>
                      </a:rPr>
                      <m:t>× </m:t>
                    </m:r>
                  </m:oMath>
                </a14:m>
                <a:r>
                  <a:rPr lang="en-US" dirty="0"/>
                  <a:t>speedup </a:t>
                </a:r>
              </a:p>
            </p:txBody>
          </p:sp>
        </mc:Choice>
        <mc:Fallback xmlns="">
          <p:sp>
            <p:nvSpPr>
              <p:cNvPr id="3" name="TextBox 2">
                <a:extLst>
                  <a:ext uri="{FF2B5EF4-FFF2-40B4-BE49-F238E27FC236}">
                    <a16:creationId xmlns:a16="http://schemas.microsoft.com/office/drawing/2014/main" id="{DC2B9235-43A0-8F1A-C404-351A0E0CF4FE}"/>
                  </a:ext>
                </a:extLst>
              </p:cNvPr>
              <p:cNvSpPr txBox="1">
                <a:spLocks noRot="1" noChangeAspect="1" noMove="1" noResize="1" noEditPoints="1" noAdjustHandles="1" noChangeArrowheads="1" noChangeShapeType="1" noTextEdit="1"/>
              </p:cNvSpPr>
              <p:nvPr/>
            </p:nvSpPr>
            <p:spPr>
              <a:xfrm>
                <a:off x="9928151" y="1285951"/>
                <a:ext cx="1565645" cy="646331"/>
              </a:xfrm>
              <a:prstGeom prst="rect">
                <a:avLst/>
              </a:prstGeom>
              <a:blipFill>
                <a:blip r:embed="rId8"/>
                <a:stretch>
                  <a:fillRect t="-6604"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E1B490-7E78-D7B2-23D6-534288255246}"/>
                  </a:ext>
                </a:extLst>
              </p:cNvPr>
              <p:cNvSpPr txBox="1"/>
              <p:nvPr/>
            </p:nvSpPr>
            <p:spPr>
              <a:xfrm>
                <a:off x="5028872" y="4738434"/>
                <a:ext cx="1565645" cy="646331"/>
              </a:xfrm>
              <a:prstGeom prst="rect">
                <a:avLst/>
              </a:prstGeom>
              <a:noFill/>
            </p:spPr>
            <p:txBody>
              <a:bodyPr wrap="square">
                <a:spAutoFit/>
              </a:bodyPr>
              <a:lstStyle/>
              <a:p>
                <a:pPr algn="ctr"/>
                <a:r>
                  <a:rPr lang="en-US" b="1" dirty="0">
                    <a:ea typeface="Cambria Math" panose="02040503050406030204" pitchFamily="18" charset="0"/>
                  </a:rPr>
                  <a:t>6.12</a:t>
                </a:r>
                <a14:m>
                  <m:oMath xmlns:m="http://schemas.openxmlformats.org/officeDocument/2006/math">
                    <m:r>
                      <a:rPr lang="en-US" b="1" i="1" smtClean="0">
                        <a:latin typeface="Cambria Math" panose="02040503050406030204" pitchFamily="18" charset="0"/>
                        <a:ea typeface="Cambria Math" panose="02040503050406030204" pitchFamily="18" charset="0"/>
                      </a:rPr>
                      <m:t>× </m:t>
                    </m:r>
                  </m:oMath>
                </a14:m>
                <a:r>
                  <a:rPr lang="en-US" dirty="0"/>
                  <a:t>speedup </a:t>
                </a:r>
              </a:p>
            </p:txBody>
          </p:sp>
        </mc:Choice>
        <mc:Fallback xmlns="">
          <p:sp>
            <p:nvSpPr>
              <p:cNvPr id="6" name="TextBox 5">
                <a:extLst>
                  <a:ext uri="{FF2B5EF4-FFF2-40B4-BE49-F238E27FC236}">
                    <a16:creationId xmlns:a16="http://schemas.microsoft.com/office/drawing/2014/main" id="{46E1B490-7E78-D7B2-23D6-534288255246}"/>
                  </a:ext>
                </a:extLst>
              </p:cNvPr>
              <p:cNvSpPr txBox="1">
                <a:spLocks noRot="1" noChangeAspect="1" noMove="1" noResize="1" noEditPoints="1" noAdjustHandles="1" noChangeArrowheads="1" noChangeShapeType="1" noTextEdit="1"/>
              </p:cNvSpPr>
              <p:nvPr/>
            </p:nvSpPr>
            <p:spPr>
              <a:xfrm>
                <a:off x="5028872" y="4738434"/>
                <a:ext cx="1565645" cy="646331"/>
              </a:xfrm>
              <a:prstGeom prst="rect">
                <a:avLst/>
              </a:prstGeom>
              <a:blipFill>
                <a:blip r:embed="rId9"/>
                <a:stretch>
                  <a:fillRect t="-5660" b="-13208"/>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3FB3AFE0-BAF3-93CF-B7AF-DCF7F7D5E27E}"/>
              </a:ext>
            </a:extLst>
          </p:cNvPr>
          <p:cNvGrpSpPr/>
          <p:nvPr/>
        </p:nvGrpSpPr>
        <p:grpSpPr>
          <a:xfrm>
            <a:off x="208547" y="5906548"/>
            <a:ext cx="1099596" cy="861357"/>
            <a:chOff x="9227994" y="5561664"/>
            <a:chExt cx="1932607" cy="1257728"/>
          </a:xfrm>
        </p:grpSpPr>
        <p:grpSp>
          <p:nvGrpSpPr>
            <p:cNvPr id="13" name="Group 12">
              <a:extLst>
                <a:ext uri="{FF2B5EF4-FFF2-40B4-BE49-F238E27FC236}">
                  <a16:creationId xmlns:a16="http://schemas.microsoft.com/office/drawing/2014/main" id="{110055FE-E141-939B-BA12-2FA25576ED9A}"/>
                </a:ext>
              </a:extLst>
            </p:cNvPr>
            <p:cNvGrpSpPr/>
            <p:nvPr/>
          </p:nvGrpSpPr>
          <p:grpSpPr>
            <a:xfrm>
              <a:off x="9603086" y="5561664"/>
              <a:ext cx="1062132" cy="816981"/>
              <a:chOff x="2228918" y="1296717"/>
              <a:chExt cx="1205627" cy="1087254"/>
            </a:xfrm>
          </p:grpSpPr>
          <p:pic>
            <p:nvPicPr>
              <p:cNvPr id="15" name="Picture 14">
                <a:extLst>
                  <a:ext uri="{FF2B5EF4-FFF2-40B4-BE49-F238E27FC236}">
                    <a16:creationId xmlns:a16="http://schemas.microsoft.com/office/drawing/2014/main" id="{5E9D9EBE-1DAC-30B7-BB39-BFCCC480A379}"/>
                  </a:ext>
                </a:extLst>
              </p:cNvPr>
              <p:cNvPicPr>
                <a:picLocks noChangeAspect="1"/>
              </p:cNvPicPr>
              <p:nvPr/>
            </p:nvPicPr>
            <p:blipFill>
              <a:blip r:embed="rId10"/>
              <a:srcRect/>
              <a:stretch/>
            </p:blipFill>
            <p:spPr>
              <a:xfrm>
                <a:off x="2228918" y="1296717"/>
                <a:ext cx="1087254" cy="1087254"/>
              </a:xfrm>
              <a:prstGeom prst="rect">
                <a:avLst/>
              </a:prstGeom>
            </p:spPr>
          </p:pic>
          <p:sp>
            <p:nvSpPr>
              <p:cNvPr id="16" name="Rectangle 15">
                <a:extLst>
                  <a:ext uri="{FF2B5EF4-FFF2-40B4-BE49-F238E27FC236}">
                    <a16:creationId xmlns:a16="http://schemas.microsoft.com/office/drawing/2014/main" id="{EDDC16B0-0908-44E9-02A3-FFFD490BF343}"/>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28DD1CA-35D4-0036-0650-C5349762E187}"/>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8" name="TextBox 7">
            <a:extLst>
              <a:ext uri="{FF2B5EF4-FFF2-40B4-BE49-F238E27FC236}">
                <a16:creationId xmlns:a16="http://schemas.microsoft.com/office/drawing/2014/main" id="{6B46D227-93D6-FEC0-73D1-31F419776DC0}"/>
              </a:ext>
            </a:extLst>
          </p:cNvPr>
          <p:cNvSpPr txBox="1"/>
          <p:nvPr/>
        </p:nvSpPr>
        <p:spPr>
          <a:xfrm>
            <a:off x="4668777" y="831612"/>
            <a:ext cx="2106667" cy="338554"/>
          </a:xfrm>
          <a:prstGeom prst="rect">
            <a:avLst/>
          </a:prstGeom>
          <a:noFill/>
        </p:spPr>
        <p:txBody>
          <a:bodyPr wrap="none" rtlCol="0">
            <a:spAutoFit/>
          </a:bodyPr>
          <a:lstStyle/>
          <a:p>
            <a:r>
              <a:rPr lang="en-US" sz="1600" dirty="0" err="1"/>
              <a:t>COpInf</a:t>
            </a:r>
            <a:r>
              <a:rPr lang="en-US" sz="1600" dirty="0"/>
              <a:t> = Cubic </a:t>
            </a:r>
            <a:r>
              <a:rPr lang="en-US" sz="1600" dirty="0" err="1"/>
              <a:t>OpInf</a:t>
            </a:r>
            <a:endParaRPr lang="en-US" sz="1600" dirty="0"/>
          </a:p>
        </p:txBody>
      </p:sp>
    </p:spTree>
    <p:extLst>
      <p:ext uri="{BB962C8B-B14F-4D97-AF65-F5344CB8AC3E}">
        <p14:creationId xmlns:p14="http://schemas.microsoft.com/office/powerpoint/2010/main" val="139120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22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7" y="232553"/>
            <a:ext cx="10946419" cy="530536"/>
          </a:xfrm>
        </p:spPr>
        <p:txBody>
          <a:bodyPr/>
          <a:lstStyle/>
          <a:p>
            <a:r>
              <a:rPr lang="en-US" dirty="0"/>
              <a:t>Bolted Joint (Overlapping SAM, Predictive): von Mises Stresses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22</a:t>
            </a:fld>
            <a:endParaRPr lang="en-US" dirty="0"/>
          </a:p>
        </p:txBody>
      </p:sp>
      <p:pic>
        <p:nvPicPr>
          <p:cNvPr id="6" name="Picture 5">
            <a:extLst>
              <a:ext uri="{FF2B5EF4-FFF2-40B4-BE49-F238E27FC236}">
                <a16:creationId xmlns:a16="http://schemas.microsoft.com/office/drawing/2014/main" id="{C71A9004-D633-45EF-19C8-27FF7E440FF9}"/>
              </a:ext>
            </a:extLst>
          </p:cNvPr>
          <p:cNvPicPr>
            <a:picLocks noChangeAspect="1"/>
          </p:cNvPicPr>
          <p:nvPr/>
        </p:nvPicPr>
        <p:blipFill>
          <a:blip r:embed="rId3"/>
          <a:stretch>
            <a:fillRect/>
          </a:stretch>
        </p:blipFill>
        <p:spPr>
          <a:xfrm>
            <a:off x="568247" y="1090559"/>
            <a:ext cx="3848182" cy="2103120"/>
          </a:xfrm>
          <a:prstGeom prst="rect">
            <a:avLst/>
          </a:prstGeom>
        </p:spPr>
      </p:pic>
      <p:pic>
        <p:nvPicPr>
          <p:cNvPr id="3" name="Picture 2">
            <a:extLst>
              <a:ext uri="{FF2B5EF4-FFF2-40B4-BE49-F238E27FC236}">
                <a16:creationId xmlns:a16="http://schemas.microsoft.com/office/drawing/2014/main" id="{070E923B-733C-9B7A-6FD7-576859F56E3F}"/>
              </a:ext>
            </a:extLst>
          </p:cNvPr>
          <p:cNvPicPr>
            <a:picLocks noChangeAspect="1"/>
          </p:cNvPicPr>
          <p:nvPr/>
        </p:nvPicPr>
        <p:blipFill>
          <a:blip r:embed="rId4"/>
          <a:stretch>
            <a:fillRect/>
          </a:stretch>
        </p:blipFill>
        <p:spPr>
          <a:xfrm>
            <a:off x="7457351" y="963632"/>
            <a:ext cx="3858242" cy="2103120"/>
          </a:xfrm>
          <a:prstGeom prst="rect">
            <a:avLst/>
          </a:prstGeom>
        </p:spPr>
      </p:pic>
      <p:pic>
        <p:nvPicPr>
          <p:cNvPr id="10" name="Picture 9">
            <a:extLst>
              <a:ext uri="{FF2B5EF4-FFF2-40B4-BE49-F238E27FC236}">
                <a16:creationId xmlns:a16="http://schemas.microsoft.com/office/drawing/2014/main" id="{95AB7317-2B3F-A419-FE30-74C99FD8D688}"/>
              </a:ext>
            </a:extLst>
          </p:cNvPr>
          <p:cNvPicPr>
            <a:picLocks noChangeAspect="1"/>
          </p:cNvPicPr>
          <p:nvPr/>
        </p:nvPicPr>
        <p:blipFill>
          <a:blip r:embed="rId5"/>
          <a:stretch>
            <a:fillRect/>
          </a:stretch>
        </p:blipFill>
        <p:spPr>
          <a:xfrm>
            <a:off x="565115" y="4071026"/>
            <a:ext cx="3851314" cy="2103120"/>
          </a:xfrm>
          <a:prstGeom prst="rect">
            <a:avLst/>
          </a:prstGeom>
        </p:spPr>
      </p:pic>
      <p:pic>
        <p:nvPicPr>
          <p:cNvPr id="12" name="Picture 11">
            <a:extLst>
              <a:ext uri="{FF2B5EF4-FFF2-40B4-BE49-F238E27FC236}">
                <a16:creationId xmlns:a16="http://schemas.microsoft.com/office/drawing/2014/main" id="{233A0CA6-412C-0113-C763-23D0F92CEAA9}"/>
              </a:ext>
            </a:extLst>
          </p:cNvPr>
          <p:cNvPicPr>
            <a:picLocks noChangeAspect="1"/>
          </p:cNvPicPr>
          <p:nvPr/>
        </p:nvPicPr>
        <p:blipFill>
          <a:blip r:embed="rId6"/>
          <a:stretch>
            <a:fillRect/>
          </a:stretch>
        </p:blipFill>
        <p:spPr>
          <a:xfrm>
            <a:off x="7170656" y="3944099"/>
            <a:ext cx="3849393" cy="2103120"/>
          </a:xfrm>
          <a:prstGeom prst="rect">
            <a:avLst/>
          </a:prstGeom>
        </p:spPr>
      </p:pic>
      <p:sp>
        <p:nvSpPr>
          <p:cNvPr id="13" name="TextBox 12">
            <a:extLst>
              <a:ext uri="{FF2B5EF4-FFF2-40B4-BE49-F238E27FC236}">
                <a16:creationId xmlns:a16="http://schemas.microsoft.com/office/drawing/2014/main" id="{AF9051D0-B49A-1288-150D-A233EF2A856C}"/>
              </a:ext>
            </a:extLst>
          </p:cNvPr>
          <p:cNvSpPr txBox="1"/>
          <p:nvPr/>
        </p:nvSpPr>
        <p:spPr>
          <a:xfrm>
            <a:off x="468781" y="3263020"/>
            <a:ext cx="1205779" cy="369332"/>
          </a:xfrm>
          <a:prstGeom prst="rect">
            <a:avLst/>
          </a:prstGeom>
          <a:noFill/>
        </p:spPr>
        <p:txBody>
          <a:bodyPr wrap="none" rtlCol="0">
            <a:spAutoFit/>
          </a:bodyPr>
          <a:lstStyle/>
          <a:p>
            <a:r>
              <a:rPr lang="en-US" b="1" dirty="0"/>
              <a:t>FOM-FOM</a:t>
            </a:r>
          </a:p>
        </p:txBody>
      </p:sp>
      <p:sp>
        <p:nvSpPr>
          <p:cNvPr id="14" name="TextBox 13">
            <a:extLst>
              <a:ext uri="{FF2B5EF4-FFF2-40B4-BE49-F238E27FC236}">
                <a16:creationId xmlns:a16="http://schemas.microsoft.com/office/drawing/2014/main" id="{7E6E23F5-22EE-9D8A-346F-E7825D92F473}"/>
              </a:ext>
            </a:extLst>
          </p:cNvPr>
          <p:cNvSpPr txBox="1"/>
          <p:nvPr/>
        </p:nvSpPr>
        <p:spPr>
          <a:xfrm>
            <a:off x="10024110" y="2887034"/>
            <a:ext cx="1500732" cy="646331"/>
          </a:xfrm>
          <a:prstGeom prst="rect">
            <a:avLst/>
          </a:prstGeom>
          <a:noFill/>
        </p:spPr>
        <p:txBody>
          <a:bodyPr wrap="none" rtlCol="0">
            <a:spAutoFit/>
          </a:bodyPr>
          <a:lstStyle/>
          <a:p>
            <a:pPr algn="ctr"/>
            <a:r>
              <a:rPr lang="en-US" b="1" dirty="0"/>
              <a:t>FOM-</a:t>
            </a:r>
            <a:r>
              <a:rPr lang="en-US" b="1" dirty="0" err="1"/>
              <a:t>COpInf</a:t>
            </a:r>
            <a:endParaRPr lang="en-US" b="1" dirty="0"/>
          </a:p>
          <a:p>
            <a:pPr algn="ctr"/>
            <a:r>
              <a:rPr lang="en-US" dirty="0"/>
              <a:t>7.74% </a:t>
            </a:r>
            <a:r>
              <a:rPr lang="en-US" dirty="0" err="1"/>
              <a:t>rel</a:t>
            </a:r>
            <a:r>
              <a:rPr lang="en-US" dirty="0"/>
              <a:t> err</a:t>
            </a:r>
          </a:p>
        </p:txBody>
      </p:sp>
      <p:sp>
        <p:nvSpPr>
          <p:cNvPr id="15" name="TextBox 14">
            <a:extLst>
              <a:ext uri="{FF2B5EF4-FFF2-40B4-BE49-F238E27FC236}">
                <a16:creationId xmlns:a16="http://schemas.microsoft.com/office/drawing/2014/main" id="{8AD36106-8BD8-7556-291C-0BCF23C50109}"/>
              </a:ext>
            </a:extLst>
          </p:cNvPr>
          <p:cNvSpPr txBox="1"/>
          <p:nvPr/>
        </p:nvSpPr>
        <p:spPr>
          <a:xfrm>
            <a:off x="2852723" y="5716037"/>
            <a:ext cx="2412841" cy="646331"/>
          </a:xfrm>
          <a:prstGeom prst="rect">
            <a:avLst/>
          </a:prstGeom>
          <a:noFill/>
        </p:spPr>
        <p:txBody>
          <a:bodyPr wrap="none" rtlCol="0">
            <a:spAutoFit/>
          </a:bodyPr>
          <a:lstStyle/>
          <a:p>
            <a:pPr algn="ctr"/>
            <a:r>
              <a:rPr lang="en-US" b="1" dirty="0" err="1"/>
              <a:t>COpInf-COpInf</a:t>
            </a:r>
            <a:r>
              <a:rPr lang="en-US" b="1" dirty="0"/>
              <a:t> (best)</a:t>
            </a:r>
          </a:p>
          <a:p>
            <a:pPr algn="ctr"/>
            <a:r>
              <a:rPr lang="en-US" dirty="0"/>
              <a:t>12.4% </a:t>
            </a:r>
            <a:r>
              <a:rPr lang="en-US" dirty="0" err="1"/>
              <a:t>rel</a:t>
            </a:r>
            <a:r>
              <a:rPr lang="en-US" dirty="0"/>
              <a:t> error</a:t>
            </a:r>
          </a:p>
        </p:txBody>
      </p:sp>
      <p:sp>
        <p:nvSpPr>
          <p:cNvPr id="16" name="TextBox 15">
            <a:extLst>
              <a:ext uri="{FF2B5EF4-FFF2-40B4-BE49-F238E27FC236}">
                <a16:creationId xmlns:a16="http://schemas.microsoft.com/office/drawing/2014/main" id="{82B0A788-CE2A-C810-BAE6-A8B774E028BE}"/>
              </a:ext>
            </a:extLst>
          </p:cNvPr>
          <p:cNvSpPr txBox="1"/>
          <p:nvPr/>
        </p:nvSpPr>
        <p:spPr>
          <a:xfrm>
            <a:off x="9496722" y="5597593"/>
            <a:ext cx="2555508" cy="646331"/>
          </a:xfrm>
          <a:prstGeom prst="rect">
            <a:avLst/>
          </a:prstGeom>
          <a:noFill/>
        </p:spPr>
        <p:txBody>
          <a:bodyPr wrap="none" rtlCol="0">
            <a:spAutoFit/>
          </a:bodyPr>
          <a:lstStyle/>
          <a:p>
            <a:pPr algn="ctr"/>
            <a:r>
              <a:rPr lang="en-US" b="1" dirty="0" err="1"/>
              <a:t>COpInf-COpInf</a:t>
            </a:r>
            <a:r>
              <a:rPr lang="en-US" b="1" dirty="0"/>
              <a:t> (worst)</a:t>
            </a:r>
          </a:p>
          <a:p>
            <a:pPr algn="ctr"/>
            <a:r>
              <a:rPr lang="en-US" dirty="0"/>
              <a:t>30.9% </a:t>
            </a:r>
            <a:r>
              <a:rPr lang="en-US" dirty="0" err="1"/>
              <a:t>rel</a:t>
            </a:r>
            <a:r>
              <a:rPr lang="en-US" dirty="0"/>
              <a:t> error</a:t>
            </a:r>
          </a:p>
        </p:txBody>
      </p:sp>
      <p:sp>
        <p:nvSpPr>
          <p:cNvPr id="17" name="TextBox 16">
            <a:extLst>
              <a:ext uri="{FF2B5EF4-FFF2-40B4-BE49-F238E27FC236}">
                <a16:creationId xmlns:a16="http://schemas.microsoft.com/office/drawing/2014/main" id="{7B95BD6B-1293-F944-7058-71A627D9EBD0}"/>
              </a:ext>
            </a:extLst>
          </p:cNvPr>
          <p:cNvSpPr txBox="1"/>
          <p:nvPr/>
        </p:nvSpPr>
        <p:spPr>
          <a:xfrm>
            <a:off x="3842553" y="2731731"/>
            <a:ext cx="3933019" cy="1015663"/>
          </a:xfrm>
          <a:prstGeom prst="rect">
            <a:avLst/>
          </a:prstGeom>
          <a:solidFill>
            <a:schemeClr val="accent3">
              <a:lumMod val="20000"/>
              <a:lumOff val="80000"/>
            </a:schemeClr>
          </a:solidFill>
        </p:spPr>
        <p:txBody>
          <a:bodyPr wrap="square" rtlCol="0">
            <a:spAutoFit/>
          </a:bodyPr>
          <a:lstStyle/>
          <a:p>
            <a:pPr algn="ctr"/>
            <a:r>
              <a:rPr lang="en-US" sz="2000" dirty="0"/>
              <a:t>All models </a:t>
            </a:r>
            <a:r>
              <a:rPr lang="en-US" sz="2000" b="1" dirty="0"/>
              <a:t>correctly predict</a:t>
            </a:r>
            <a:r>
              <a:rPr lang="en-US" sz="2000" dirty="0"/>
              <a:t> </a:t>
            </a:r>
            <a:r>
              <a:rPr lang="en-US" sz="2000" b="1" dirty="0"/>
              <a:t>locations</a:t>
            </a:r>
            <a:r>
              <a:rPr lang="en-US" sz="2000" dirty="0"/>
              <a:t> of </a:t>
            </a:r>
            <a:r>
              <a:rPr lang="en-US" sz="2000" b="1" dirty="0"/>
              <a:t>maximum von Mises stress</a:t>
            </a:r>
            <a:r>
              <a:rPr lang="en-US" sz="2000" dirty="0"/>
              <a:t> (failure).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E3C434A-333D-23B1-187C-53D893AB81F6}"/>
                  </a:ext>
                </a:extLst>
              </p:cNvPr>
              <p:cNvSpPr txBox="1"/>
              <p:nvPr/>
            </p:nvSpPr>
            <p:spPr>
              <a:xfrm>
                <a:off x="5891706" y="1368861"/>
                <a:ext cx="1565645" cy="646331"/>
              </a:xfrm>
              <a:prstGeom prst="rect">
                <a:avLst/>
              </a:prstGeom>
              <a:noFill/>
            </p:spPr>
            <p:txBody>
              <a:bodyPr wrap="square">
                <a:spAutoFit/>
              </a:bodyPr>
              <a:lstStyle/>
              <a:p>
                <a:pPr algn="ctr"/>
                <a:r>
                  <a:rPr lang="en-US" b="1" dirty="0"/>
                  <a:t>1.65</a:t>
                </a:r>
                <a14:m>
                  <m:oMath xmlns:m="http://schemas.openxmlformats.org/officeDocument/2006/math">
                    <m:r>
                      <a:rPr lang="en-US" b="1" i="1" smtClean="0">
                        <a:latin typeface="Cambria Math" panose="02040503050406030204" pitchFamily="18" charset="0"/>
                        <a:ea typeface="Cambria Math" panose="02040503050406030204" pitchFamily="18" charset="0"/>
                      </a:rPr>
                      <m:t>× </m:t>
                    </m:r>
                  </m:oMath>
                </a14:m>
                <a:r>
                  <a:rPr lang="en-US" dirty="0"/>
                  <a:t>speedup </a:t>
                </a:r>
              </a:p>
            </p:txBody>
          </p:sp>
        </mc:Choice>
        <mc:Fallback xmlns="">
          <p:sp>
            <p:nvSpPr>
              <p:cNvPr id="2" name="TextBox 1">
                <a:extLst>
                  <a:ext uri="{FF2B5EF4-FFF2-40B4-BE49-F238E27FC236}">
                    <a16:creationId xmlns:a16="http://schemas.microsoft.com/office/drawing/2014/main" id="{8E3C434A-333D-23B1-187C-53D893AB81F6}"/>
                  </a:ext>
                </a:extLst>
              </p:cNvPr>
              <p:cNvSpPr txBox="1">
                <a:spLocks noRot="1" noChangeAspect="1" noMove="1" noResize="1" noEditPoints="1" noAdjustHandles="1" noChangeArrowheads="1" noChangeShapeType="1" noTextEdit="1"/>
              </p:cNvSpPr>
              <p:nvPr/>
            </p:nvSpPr>
            <p:spPr>
              <a:xfrm>
                <a:off x="5891706" y="1368861"/>
                <a:ext cx="1565645" cy="646331"/>
              </a:xfrm>
              <a:prstGeom prst="rect">
                <a:avLst/>
              </a:prstGeom>
              <a:blipFill>
                <a:blip r:embed="rId7"/>
                <a:stretch>
                  <a:fillRect t="-6604"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AEA2AC9-33DF-ACAA-9221-1631B63953BA}"/>
                  </a:ext>
                </a:extLst>
              </p:cNvPr>
              <p:cNvSpPr txBox="1"/>
              <p:nvPr/>
            </p:nvSpPr>
            <p:spPr>
              <a:xfrm>
                <a:off x="5379697" y="4018101"/>
                <a:ext cx="1565645" cy="646331"/>
              </a:xfrm>
              <a:prstGeom prst="rect">
                <a:avLst/>
              </a:prstGeom>
              <a:noFill/>
            </p:spPr>
            <p:txBody>
              <a:bodyPr wrap="square">
                <a:spAutoFit/>
              </a:bodyPr>
              <a:lstStyle/>
              <a:p>
                <a:pPr algn="ctr"/>
                <a:r>
                  <a:rPr lang="en-US" b="1" dirty="0">
                    <a:ea typeface="Cambria Math" panose="02040503050406030204" pitchFamily="18" charset="0"/>
                  </a:rPr>
                  <a:t>6.12</a:t>
                </a:r>
                <a14:m>
                  <m:oMath xmlns:m="http://schemas.openxmlformats.org/officeDocument/2006/math">
                    <m:r>
                      <a:rPr lang="en-US" b="1" i="1" smtClean="0">
                        <a:latin typeface="Cambria Math" panose="02040503050406030204" pitchFamily="18" charset="0"/>
                        <a:ea typeface="Cambria Math" panose="02040503050406030204" pitchFamily="18" charset="0"/>
                      </a:rPr>
                      <m:t>× </m:t>
                    </m:r>
                  </m:oMath>
                </a14:m>
                <a:r>
                  <a:rPr lang="en-US" dirty="0"/>
                  <a:t>speedup </a:t>
                </a:r>
              </a:p>
            </p:txBody>
          </p:sp>
        </mc:Choice>
        <mc:Fallback xmlns="">
          <p:sp>
            <p:nvSpPr>
              <p:cNvPr id="8" name="TextBox 7">
                <a:extLst>
                  <a:ext uri="{FF2B5EF4-FFF2-40B4-BE49-F238E27FC236}">
                    <a16:creationId xmlns:a16="http://schemas.microsoft.com/office/drawing/2014/main" id="{2AEA2AC9-33DF-ACAA-9221-1631B63953BA}"/>
                  </a:ext>
                </a:extLst>
              </p:cNvPr>
              <p:cNvSpPr txBox="1">
                <a:spLocks noRot="1" noChangeAspect="1" noMove="1" noResize="1" noEditPoints="1" noAdjustHandles="1" noChangeArrowheads="1" noChangeShapeType="1" noTextEdit="1"/>
              </p:cNvSpPr>
              <p:nvPr/>
            </p:nvSpPr>
            <p:spPr>
              <a:xfrm>
                <a:off x="5379697" y="4018101"/>
                <a:ext cx="1565645" cy="646331"/>
              </a:xfrm>
              <a:prstGeom prst="rect">
                <a:avLst/>
              </a:prstGeom>
              <a:blipFill>
                <a:blip r:embed="rId8"/>
                <a:stretch>
                  <a:fillRect t="-5660" b="-13208"/>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E4CD7A8-84AA-BD76-610F-CAAB09FC61E9}"/>
              </a:ext>
            </a:extLst>
          </p:cNvPr>
          <p:cNvSpPr txBox="1"/>
          <p:nvPr/>
        </p:nvSpPr>
        <p:spPr>
          <a:xfrm>
            <a:off x="5378229" y="5716037"/>
            <a:ext cx="3269358" cy="923330"/>
          </a:xfrm>
          <a:prstGeom prst="rect">
            <a:avLst/>
          </a:prstGeom>
          <a:solidFill>
            <a:schemeClr val="bg1"/>
          </a:solidFill>
        </p:spPr>
        <p:txBody>
          <a:bodyPr wrap="square" rtlCol="0">
            <a:spAutoFit/>
          </a:bodyPr>
          <a:lstStyle/>
          <a:p>
            <a:pPr algn="ctr"/>
            <a:r>
              <a:rPr lang="en-US" i="1" dirty="0">
                <a:solidFill>
                  <a:srgbClr val="0070C0"/>
                </a:solidFill>
              </a:rPr>
              <a:t>High errors do not necessarily mean result cannot be informative.  </a:t>
            </a:r>
          </a:p>
        </p:txBody>
      </p:sp>
      <p:sp>
        <p:nvSpPr>
          <p:cNvPr id="11" name="Rectangle 10">
            <a:extLst>
              <a:ext uri="{FF2B5EF4-FFF2-40B4-BE49-F238E27FC236}">
                <a16:creationId xmlns:a16="http://schemas.microsoft.com/office/drawing/2014/main" id="{59828BE1-5D82-5B59-11A1-A24C3E281009}"/>
              </a:ext>
            </a:extLst>
          </p:cNvPr>
          <p:cNvSpPr/>
          <p:nvPr/>
        </p:nvSpPr>
        <p:spPr>
          <a:xfrm>
            <a:off x="9520767" y="5597593"/>
            <a:ext cx="2462686" cy="646331"/>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9888BE0-497A-6135-EF74-F12CC31ABAA2}"/>
              </a:ext>
            </a:extLst>
          </p:cNvPr>
          <p:cNvGrpSpPr/>
          <p:nvPr/>
        </p:nvGrpSpPr>
        <p:grpSpPr>
          <a:xfrm>
            <a:off x="208547" y="5906548"/>
            <a:ext cx="1099596" cy="861357"/>
            <a:chOff x="9227994" y="5561664"/>
            <a:chExt cx="1932607" cy="1257728"/>
          </a:xfrm>
        </p:grpSpPr>
        <p:grpSp>
          <p:nvGrpSpPr>
            <p:cNvPr id="20" name="Group 19">
              <a:extLst>
                <a:ext uri="{FF2B5EF4-FFF2-40B4-BE49-F238E27FC236}">
                  <a16:creationId xmlns:a16="http://schemas.microsoft.com/office/drawing/2014/main" id="{AD630E9E-308D-6C42-D688-693233DB023E}"/>
                </a:ext>
              </a:extLst>
            </p:cNvPr>
            <p:cNvGrpSpPr/>
            <p:nvPr/>
          </p:nvGrpSpPr>
          <p:grpSpPr>
            <a:xfrm>
              <a:off x="9603086" y="5561664"/>
              <a:ext cx="1062132" cy="816981"/>
              <a:chOff x="2228918" y="1296717"/>
              <a:chExt cx="1205627" cy="1087254"/>
            </a:xfrm>
          </p:grpSpPr>
          <p:pic>
            <p:nvPicPr>
              <p:cNvPr id="22" name="Picture 21">
                <a:extLst>
                  <a:ext uri="{FF2B5EF4-FFF2-40B4-BE49-F238E27FC236}">
                    <a16:creationId xmlns:a16="http://schemas.microsoft.com/office/drawing/2014/main" id="{40282727-AD8A-4D43-25F2-28FD2341BD83}"/>
                  </a:ext>
                </a:extLst>
              </p:cNvPr>
              <p:cNvPicPr>
                <a:picLocks noChangeAspect="1"/>
              </p:cNvPicPr>
              <p:nvPr/>
            </p:nvPicPr>
            <p:blipFill>
              <a:blip r:embed="rId9"/>
              <a:srcRect/>
              <a:stretch/>
            </p:blipFill>
            <p:spPr>
              <a:xfrm>
                <a:off x="2228918" y="1296717"/>
                <a:ext cx="1087254" cy="1087254"/>
              </a:xfrm>
              <a:prstGeom prst="rect">
                <a:avLst/>
              </a:prstGeom>
            </p:spPr>
          </p:pic>
          <p:sp>
            <p:nvSpPr>
              <p:cNvPr id="23" name="Rectangle 22">
                <a:extLst>
                  <a:ext uri="{FF2B5EF4-FFF2-40B4-BE49-F238E27FC236}">
                    <a16:creationId xmlns:a16="http://schemas.microsoft.com/office/drawing/2014/main" id="{386727AE-7FFE-9003-9F1F-E0BBB993B781}"/>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C747DF58-DC5A-EA72-0944-B0132A0B6B17}"/>
                </a:ext>
              </a:extLst>
            </p:cNvPr>
            <p:cNvSpPr txBox="1"/>
            <p:nvPr/>
          </p:nvSpPr>
          <p:spPr>
            <a:xfrm>
              <a:off x="9227994"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sp>
        <p:nvSpPr>
          <p:cNvPr id="24" name="TextBox 23">
            <a:extLst>
              <a:ext uri="{FF2B5EF4-FFF2-40B4-BE49-F238E27FC236}">
                <a16:creationId xmlns:a16="http://schemas.microsoft.com/office/drawing/2014/main" id="{B0060A1F-23F9-D545-BC6A-55CBF5127F7C}"/>
              </a:ext>
            </a:extLst>
          </p:cNvPr>
          <p:cNvSpPr txBox="1"/>
          <p:nvPr/>
        </p:nvSpPr>
        <p:spPr>
          <a:xfrm>
            <a:off x="4668777" y="831612"/>
            <a:ext cx="2106667" cy="338554"/>
          </a:xfrm>
          <a:prstGeom prst="rect">
            <a:avLst/>
          </a:prstGeom>
          <a:noFill/>
        </p:spPr>
        <p:txBody>
          <a:bodyPr wrap="none" rtlCol="0">
            <a:spAutoFit/>
          </a:bodyPr>
          <a:lstStyle/>
          <a:p>
            <a:r>
              <a:rPr lang="en-US" sz="1600" dirty="0" err="1"/>
              <a:t>COpInf</a:t>
            </a:r>
            <a:r>
              <a:rPr lang="en-US" sz="1600" dirty="0"/>
              <a:t> = Cubic </a:t>
            </a:r>
            <a:r>
              <a:rPr lang="en-US" sz="1600" dirty="0" err="1"/>
              <a:t>OpInf</a:t>
            </a:r>
            <a:endParaRPr lang="en-US" sz="1600" dirty="0"/>
          </a:p>
        </p:txBody>
      </p:sp>
    </p:spTree>
    <p:extLst>
      <p:ext uri="{BB962C8B-B14F-4D97-AF65-F5344CB8AC3E}">
        <p14:creationId xmlns:p14="http://schemas.microsoft.com/office/powerpoint/2010/main" val="386629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Non-overlapping SAM-based Coupling for Non-Intrusive </a:t>
            </a:r>
            <a:r>
              <a:rPr lang="en-US" dirty="0" err="1"/>
              <a:t>OpInf</a:t>
            </a:r>
            <a:r>
              <a:rPr lang="en-US" dirty="0"/>
              <a:t> ROMs</a:t>
            </a:r>
          </a:p>
        </p:txBody>
      </p:sp>
      <p:sp>
        <p:nvSpPr>
          <p:cNvPr id="2" name="Slide Number Placeholder 3">
            <a:extLst>
              <a:ext uri="{FF2B5EF4-FFF2-40B4-BE49-F238E27FC236}">
                <a16:creationId xmlns:a16="http://schemas.microsoft.com/office/drawing/2014/main" id="{A64FA4CC-A65A-E751-74ED-75E76D8F2D33}"/>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23</a:t>
            </a:fld>
            <a:endParaRPr lang="en-US"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5FADC5C-0EAC-1956-165F-5B2FD1B3094B}"/>
                  </a:ext>
                </a:extLst>
              </p:cNvPr>
              <p:cNvSpPr txBox="1"/>
              <p:nvPr/>
            </p:nvSpPr>
            <p:spPr>
              <a:xfrm>
                <a:off x="-379265" y="1487774"/>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smtClean="0">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𝜌</m:t>
                              </m:r>
                              <m:sSubSup>
                                <m:sSubSupPr>
                                  <m:ctrlPr>
                                    <a:rPr lang="en-US" sz="1500" b="1" i="1" smtClean="0">
                                      <a:latin typeface="Cambria Math" panose="02040503050406030204" pitchFamily="18" charset="0"/>
                                      <a:ea typeface="Cambria Math" panose="02040503050406030204" pitchFamily="18" charset="0"/>
                                    </a:rPr>
                                  </m:ctrlPr>
                                </m:sSubSupPr>
                                <m:e>
                                  <m:acc>
                                    <m:accPr>
                                      <m:chr m:val="̈"/>
                                      <m:ctrlPr>
                                        <a:rPr lang="en-US" sz="1500" b="1" i="1" smtClean="0">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b="0" i="1" smtClean="0">
                                      <a:latin typeface="Cambria Math" panose="02040503050406030204" pitchFamily="18" charset="0"/>
                                      <a:ea typeface="Cambria Math" panose="02040503050406030204" pitchFamily="18" charset="0"/>
                                    </a:rPr>
                                    <m:t>1</m:t>
                                  </m:r>
                                </m:sub>
                                <m:sup>
                                  <m:r>
                                    <a:rPr lang="en-US" sz="1500" b="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𝑛</m:t>
                                  </m:r>
                                  <m:r>
                                    <a:rPr lang="en-US" sz="1500" b="0" i="1" smtClean="0">
                                      <a:latin typeface="Cambria Math" panose="02040503050406030204" pitchFamily="18" charset="0"/>
                                      <a:ea typeface="Cambria Math" panose="02040503050406030204" pitchFamily="18" charset="0"/>
                                    </a:rPr>
                                    <m:t>+1)</m:t>
                                  </m:r>
                                </m:sup>
                              </m:sSubSup>
                              <m:r>
                                <m:rPr>
                                  <m:nor/>
                                </m:rPr>
                                <a:rPr lang="en-US" sz="1500" dirty="0"/>
                                <m:t>,</m:t>
                              </m:r>
                              <m:r>
                                <m:rPr>
                                  <m:nor/>
                                </m:rPr>
                                <a:rPr lang="en-US" sz="1500" b="0" i="0" dirty="0" smtClean="0"/>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r>
                                <m:rPr>
                                  <m:nor/>
                                </m:rPr>
                                <a:rPr lang="en-US" sz="1500" dirty="0">
                                  <a:ea typeface="Cambria Math" panose="02040503050406030204" pitchFamily="18" charset="0"/>
                                </a:rPr>
                                <m:t> </m:t>
                              </m:r>
                            </m:e>
                            <m:e>
                              <m:sSubSup>
                                <m:sSubSupPr>
                                  <m:ctrlPr>
                                    <a:rPr lang="en-US" sz="1500" i="1" smtClean="0">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b="0" i="1" smtClean="0">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m:t>
                                  </m:r>
                                </m:sup>
                              </m:sSubSup>
                              <m:r>
                                <m:rPr>
                                  <m:nor/>
                                </m:rPr>
                                <a:rPr lang="en-US" sz="1500" b="0" i="0" smtClean="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m:rPr>
                                  <m:nor/>
                                </m:rPr>
                                <a:rPr lang="en-US" sz="1500" dirty="0">
                                  <a:latin typeface="Calibri" panose="020F0502020204030204" pitchFamily="34"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63" name="TextBox 62">
                <a:extLst>
                  <a:ext uri="{FF2B5EF4-FFF2-40B4-BE49-F238E27FC236}">
                    <a16:creationId xmlns:a16="http://schemas.microsoft.com/office/drawing/2014/main" id="{15FADC5C-0EAC-1956-165F-5B2FD1B3094B}"/>
                  </a:ext>
                </a:extLst>
              </p:cNvPr>
              <p:cNvSpPr txBox="1">
                <a:spLocks noRot="1" noChangeAspect="1" noMove="1" noResize="1" noEditPoints="1" noAdjustHandles="1" noChangeArrowheads="1" noChangeShapeType="1" noTextEdit="1"/>
              </p:cNvSpPr>
              <p:nvPr/>
            </p:nvSpPr>
            <p:spPr>
              <a:xfrm>
                <a:off x="-379265" y="1487774"/>
                <a:ext cx="5178175" cy="11328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9A820F1-586C-AB7B-55BF-E0BFD57A50F3}"/>
                  </a:ext>
                </a:extLst>
              </p:cNvPr>
              <p:cNvSpPr txBox="1"/>
              <p:nvPr/>
            </p:nvSpPr>
            <p:spPr>
              <a:xfrm>
                <a:off x="4749966" y="1487773"/>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smtClean="0">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𝜌</m:t>
                              </m:r>
                              <m:sSubSup>
                                <m:sSubSupPr>
                                  <m:ctrlPr>
                                    <a:rPr lang="en-US" sz="1500" b="1" i="1">
                                      <a:latin typeface="Cambria Math" panose="02040503050406030204" pitchFamily="18" charset="0"/>
                                      <a:ea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b="0" i="1" smtClean="0">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p>
                              </m:sSubSup>
                              <m:r>
                                <m:rPr>
                                  <m:nor/>
                                </m:rPr>
                                <a:rPr lang="en-US" sz="1500" dirty="0"/>
                                <m:t>, </m:t>
                              </m:r>
                              <m:r>
                                <m:rPr>
                                  <m:nor/>
                                </m:rPr>
                                <a:rPr lang="en-US" sz="1500" b="0" i="0" dirty="0" smtClean="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e>
                            <m:e>
                              <m:sSubSup>
                                <m:sSubSupPr>
                                  <m:ctrlPr>
                                    <a:rPr lang="en-US" sz="1500" i="1" dirty="0">
                                      <a:latin typeface="Cambria Math" panose="02040503050406030204" pitchFamily="18" charset="0"/>
                                    </a:rPr>
                                  </m:ctrlPr>
                                </m:sSubSupPr>
                                <m:e>
                                  <m:r>
                                    <a:rPr lang="en-US" sz="1500" b="1" i="1" dirty="0" smtClean="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rPr>
                                <m:t>𝒏</m:t>
                              </m:r>
                              <m:r>
                                <a:rPr lang="en-US" sz="1500" i="1">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smtClean="0">
                                      <a:latin typeface="Cambria Math" panose="02040503050406030204" pitchFamily="18" charset="0"/>
                                    </a:rPr>
                                    <m:t>𝑷</m:t>
                                  </m:r>
                                </m:e>
                                <m:sub>
                                  <m:r>
                                    <a:rPr lang="en-US" sz="1500" b="0" i="1" dirty="0" smtClean="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a:latin typeface="Cambria Math" panose="02040503050406030204" pitchFamily="18" charset="0"/>
                                </a:rPr>
                                <m:t>𝒏</m:t>
                              </m:r>
                              <m:r>
                                <m:rPr>
                                  <m:nor/>
                                </m:rPr>
                                <a:rPr lang="en-US" sz="1500" dirty="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67" name="TextBox 66">
                <a:extLst>
                  <a:ext uri="{FF2B5EF4-FFF2-40B4-BE49-F238E27FC236}">
                    <a16:creationId xmlns:a16="http://schemas.microsoft.com/office/drawing/2014/main" id="{19A820F1-586C-AB7B-55BF-E0BFD57A50F3}"/>
                  </a:ext>
                </a:extLst>
              </p:cNvPr>
              <p:cNvSpPr txBox="1">
                <a:spLocks noRot="1" noChangeAspect="1" noMove="1" noResize="1" noEditPoints="1" noAdjustHandles="1" noChangeArrowheads="1" noChangeShapeType="1" noTextEdit="1"/>
              </p:cNvSpPr>
              <p:nvPr/>
            </p:nvSpPr>
            <p:spPr>
              <a:xfrm>
                <a:off x="4749966" y="1487773"/>
                <a:ext cx="5178175" cy="1132811"/>
              </a:xfrm>
              <a:prstGeom prst="rect">
                <a:avLst/>
              </a:prstGeom>
              <a:blipFill>
                <a:blip r:embed="rId4"/>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1E466672-45CC-1D58-3BA6-FB5A12279627}"/>
              </a:ext>
            </a:extLst>
          </p:cNvPr>
          <p:cNvSpPr txBox="1"/>
          <p:nvPr/>
        </p:nvSpPr>
        <p:spPr>
          <a:xfrm>
            <a:off x="143345" y="988370"/>
            <a:ext cx="9475671" cy="369332"/>
          </a:xfrm>
          <a:prstGeom prst="rect">
            <a:avLst/>
          </a:prstGeom>
          <a:noFill/>
        </p:spPr>
        <p:txBody>
          <a:bodyPr wrap="none" rtlCol="0">
            <a:spAutoFit/>
          </a:bodyPr>
          <a:lstStyle/>
          <a:p>
            <a:r>
              <a:rPr lang="en-US" b="1" dirty="0">
                <a:solidFill>
                  <a:srgbClr val="0070C0"/>
                </a:solidFill>
              </a:rPr>
              <a:t>Alternating Dirichlet-Neumann non-overlapping SAM (dynamic linear elastic problem)</a:t>
            </a:r>
          </a:p>
        </p:txBody>
      </p:sp>
      <p:pic>
        <p:nvPicPr>
          <p:cNvPr id="8" name="Picture 7">
            <a:extLst>
              <a:ext uri="{FF2B5EF4-FFF2-40B4-BE49-F238E27FC236}">
                <a16:creationId xmlns:a16="http://schemas.microsoft.com/office/drawing/2014/main" id="{3B96A840-FA19-4B97-5C94-DB451E1B1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5316" y="624356"/>
            <a:ext cx="1500415" cy="2259431"/>
          </a:xfrm>
          <a:prstGeom prst="rect">
            <a:avLst/>
          </a:prstGeom>
        </p:spPr>
      </p:pic>
    </p:spTree>
    <p:extLst>
      <p:ext uri="{BB962C8B-B14F-4D97-AF65-F5344CB8AC3E}">
        <p14:creationId xmlns:p14="http://schemas.microsoft.com/office/powerpoint/2010/main" val="212315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Non-overlapping SAM-based Coupling for Non-Intrusive </a:t>
            </a:r>
            <a:r>
              <a:rPr lang="en-US" dirty="0" err="1"/>
              <a:t>OpInf</a:t>
            </a:r>
            <a:r>
              <a:rPr lang="en-US" dirty="0"/>
              <a:t> ROMs</a:t>
            </a:r>
          </a:p>
        </p:txBody>
      </p:sp>
      <p:sp>
        <p:nvSpPr>
          <p:cNvPr id="2" name="Slide Number Placeholder 3">
            <a:extLst>
              <a:ext uri="{FF2B5EF4-FFF2-40B4-BE49-F238E27FC236}">
                <a16:creationId xmlns:a16="http://schemas.microsoft.com/office/drawing/2014/main" id="{A64FA4CC-A65A-E751-74ED-75E76D8F2D33}"/>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24</a:t>
            </a:fld>
            <a:endParaRPr lang="en-US"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5FADC5C-0EAC-1956-165F-5B2FD1B3094B}"/>
                  </a:ext>
                </a:extLst>
              </p:cNvPr>
              <p:cNvSpPr txBox="1"/>
              <p:nvPr/>
            </p:nvSpPr>
            <p:spPr>
              <a:xfrm>
                <a:off x="-379265" y="1487774"/>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smtClean="0">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𝜌</m:t>
                              </m:r>
                              <m:sSubSup>
                                <m:sSubSupPr>
                                  <m:ctrlPr>
                                    <a:rPr lang="en-US" sz="1500" b="1" i="1" smtClean="0">
                                      <a:latin typeface="Cambria Math" panose="02040503050406030204" pitchFamily="18" charset="0"/>
                                      <a:ea typeface="Cambria Math" panose="02040503050406030204" pitchFamily="18" charset="0"/>
                                    </a:rPr>
                                  </m:ctrlPr>
                                </m:sSubSupPr>
                                <m:e>
                                  <m:acc>
                                    <m:accPr>
                                      <m:chr m:val="̈"/>
                                      <m:ctrlPr>
                                        <a:rPr lang="en-US" sz="1500" b="1" i="1" smtClean="0">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b="0" i="1" smtClean="0">
                                      <a:latin typeface="Cambria Math" panose="02040503050406030204" pitchFamily="18" charset="0"/>
                                      <a:ea typeface="Cambria Math" panose="02040503050406030204" pitchFamily="18" charset="0"/>
                                    </a:rPr>
                                    <m:t>1</m:t>
                                  </m:r>
                                </m:sub>
                                <m:sup>
                                  <m:r>
                                    <a:rPr lang="en-US" sz="1500" b="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𝑛</m:t>
                                  </m:r>
                                  <m:r>
                                    <a:rPr lang="en-US" sz="1500" b="0" i="1" smtClean="0">
                                      <a:latin typeface="Cambria Math" panose="02040503050406030204" pitchFamily="18" charset="0"/>
                                      <a:ea typeface="Cambria Math" panose="02040503050406030204" pitchFamily="18" charset="0"/>
                                    </a:rPr>
                                    <m:t>+1)</m:t>
                                  </m:r>
                                </m:sup>
                              </m:sSubSup>
                              <m:r>
                                <m:rPr>
                                  <m:nor/>
                                </m:rPr>
                                <a:rPr lang="en-US" sz="1500" dirty="0"/>
                                <m:t>,</m:t>
                              </m:r>
                              <m:r>
                                <m:rPr>
                                  <m:nor/>
                                </m:rPr>
                                <a:rPr lang="en-US" sz="1500" b="0" i="0" dirty="0" smtClean="0"/>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r>
                                <m:rPr>
                                  <m:nor/>
                                </m:rPr>
                                <a:rPr lang="en-US" sz="1500" dirty="0">
                                  <a:ea typeface="Cambria Math" panose="02040503050406030204" pitchFamily="18" charset="0"/>
                                </a:rPr>
                                <m:t> </m:t>
                              </m:r>
                            </m:e>
                            <m:e>
                              <m:sSubSup>
                                <m:sSubSupPr>
                                  <m:ctrlPr>
                                    <a:rPr lang="en-US" sz="1500" i="1" smtClean="0">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b="0" i="1" smtClean="0">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m:t>
                                  </m:r>
                                </m:sup>
                              </m:sSubSup>
                              <m:r>
                                <m:rPr>
                                  <m:nor/>
                                </m:rPr>
                                <a:rPr lang="en-US" sz="1500" b="0" i="0" smtClean="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m:rPr>
                                  <m:nor/>
                                </m:rPr>
                                <a:rPr lang="en-US" sz="1500" dirty="0">
                                  <a:latin typeface="Calibri" panose="020F0502020204030204" pitchFamily="34"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63" name="TextBox 62">
                <a:extLst>
                  <a:ext uri="{FF2B5EF4-FFF2-40B4-BE49-F238E27FC236}">
                    <a16:creationId xmlns:a16="http://schemas.microsoft.com/office/drawing/2014/main" id="{15FADC5C-0EAC-1956-165F-5B2FD1B3094B}"/>
                  </a:ext>
                </a:extLst>
              </p:cNvPr>
              <p:cNvSpPr txBox="1">
                <a:spLocks noRot="1" noChangeAspect="1" noMove="1" noResize="1" noEditPoints="1" noAdjustHandles="1" noChangeArrowheads="1" noChangeShapeType="1" noTextEdit="1"/>
              </p:cNvSpPr>
              <p:nvPr/>
            </p:nvSpPr>
            <p:spPr>
              <a:xfrm>
                <a:off x="-379265" y="1487774"/>
                <a:ext cx="5178175" cy="1132811"/>
              </a:xfrm>
              <a:prstGeom prst="rect">
                <a:avLst/>
              </a:prstGeom>
              <a:blipFill>
                <a:blip r:embed="rId3"/>
                <a:stretch>
                  <a:fillRect/>
                </a:stretch>
              </a:blipFill>
            </p:spPr>
            <p:txBody>
              <a:bodyPr/>
              <a:lstStyle/>
              <a:p>
                <a:r>
                  <a:rPr lang="en-US">
                    <a:noFill/>
                  </a:rPr>
                  <a:t> </a:t>
                </a:r>
              </a:p>
            </p:txBody>
          </p:sp>
        </mc:Fallback>
      </mc:AlternateContent>
      <p:grpSp>
        <p:nvGrpSpPr>
          <p:cNvPr id="64" name="Group 63">
            <a:extLst>
              <a:ext uri="{FF2B5EF4-FFF2-40B4-BE49-F238E27FC236}">
                <a16:creationId xmlns:a16="http://schemas.microsoft.com/office/drawing/2014/main" id="{5D7E10AF-F1C1-FFD0-923B-28E5CB1D5160}"/>
              </a:ext>
            </a:extLst>
          </p:cNvPr>
          <p:cNvGrpSpPr/>
          <p:nvPr/>
        </p:nvGrpSpPr>
        <p:grpSpPr>
          <a:xfrm>
            <a:off x="379676" y="1487773"/>
            <a:ext cx="10812580" cy="2562210"/>
            <a:chOff x="338870" y="1716410"/>
            <a:chExt cx="10812580" cy="2562210"/>
          </a:xfrm>
        </p:grpSpPr>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84C291E-EDDA-4101-5394-43A8618EF172}"/>
                    </a:ext>
                  </a:extLst>
                </p:cNvPr>
                <p:cNvSpPr txBox="1"/>
                <p:nvPr/>
              </p:nvSpPr>
              <p:spPr>
                <a:xfrm>
                  <a:off x="5221622" y="3545978"/>
                  <a:ext cx="5929828" cy="6909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trlPr>
                              <a:rPr lang="en-US" sz="1500" i="1" smtClean="0">
                                <a:latin typeface="Cambria Math" panose="02040503050406030204" pitchFamily="18" charset="0"/>
                              </a:rPr>
                            </m:ctrlPr>
                          </m:naryPr>
                          <m:sub>
                            <m:r>
                              <m:rPr>
                                <m:brk m:alnAt="23"/>
                              </m:rPr>
                              <a:rPr lang="en-US" sz="1500" b="0" i="1" smtClean="0">
                                <a:latin typeface="Cambria Math" panose="02040503050406030204" pitchFamily="18" charset="0"/>
                              </a:rPr>
                              <m:t>𝐼</m:t>
                            </m:r>
                          </m:sub>
                          <m:sup/>
                          <m:e>
                            <m:d>
                              <m:dPr>
                                <m:begChr m:val="["/>
                                <m:endChr m:val="]"/>
                                <m:ctrlPr>
                                  <a:rPr lang="en-US" sz="1500" i="1" smtClean="0">
                                    <a:latin typeface="Cambria Math" panose="02040503050406030204" pitchFamily="18" charset="0"/>
                                  </a:rPr>
                                </m:ctrlPr>
                              </m:dPr>
                              <m:e>
                                <m:nary>
                                  <m:naryPr>
                                    <m:ctrlPr>
                                      <a:rPr lang="en-US" sz="1500" i="1" smtClean="0">
                                        <a:latin typeface="Cambria Math" panose="02040503050406030204" pitchFamily="18" charset="0"/>
                                      </a:rPr>
                                    </m:ctrlPr>
                                  </m:naryPr>
                                  <m:sub>
                                    <m:sSub>
                                      <m:sSubPr>
                                        <m:ctrlPr>
                                          <a:rPr lang="en-US" sz="1500" i="1" smtClean="0">
                                            <a:latin typeface="Cambria Math" panose="02040503050406030204" pitchFamily="18" charset="0"/>
                                          </a:rPr>
                                        </m:ctrlPr>
                                      </m:sSubPr>
                                      <m:e>
                                        <m:r>
                                          <m:rPr>
                                            <m:sty m:val="p"/>
                                          </m:rPr>
                                          <a:rPr lang="el-GR" sz="1500" i="1" smtClean="0">
                                            <a:latin typeface="Cambria Math" panose="02040503050406030204" pitchFamily="18" charset="0"/>
                                            <a:ea typeface="Cambria Math" panose="02040503050406030204" pitchFamily="18" charset="0"/>
                                          </a:rPr>
                                          <m:t>Ω</m:t>
                                        </m:r>
                                      </m:e>
                                      <m:sub>
                                        <m:r>
                                          <a:rPr lang="en-US" sz="1500" b="0" i="1" smtClean="0">
                                            <a:latin typeface="Cambria Math" panose="02040503050406030204" pitchFamily="18" charset="0"/>
                                          </a:rPr>
                                          <m:t>2</m:t>
                                        </m:r>
                                      </m:sub>
                                    </m:sSub>
                                  </m:sub>
                                  <m:sup/>
                                  <m:e>
                                    <m:d>
                                      <m:dPr>
                                        <m:ctrlPr>
                                          <a:rPr lang="en-US" sz="1500" i="1" smtClean="0">
                                            <a:latin typeface="Cambria Math" panose="02040503050406030204" pitchFamily="18" charset="0"/>
                                          </a:rPr>
                                        </m:ctrlPr>
                                      </m:dPr>
                                      <m:e>
                                        <m:r>
                                          <a:rPr lang="en-US" sz="1500" b="0" i="1">
                                            <a:latin typeface="Cambria Math" panose="02040503050406030204" pitchFamily="18" charset="0"/>
                                            <a:ea typeface="Cambria Math" panose="02040503050406030204" pitchFamily="18" charset="0"/>
                                          </a:rPr>
                                          <m:t>𝜌</m:t>
                                        </m:r>
                                        <m:sSubSup>
                                          <m:sSubSupPr>
                                            <m:ctrlPr>
                                              <a:rPr lang="en-US" sz="1500" b="1" i="1">
                                                <a:latin typeface="Cambria Math" panose="02040503050406030204" pitchFamily="18" charset="0"/>
                                                <a:ea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b="0" i="1" smtClean="0">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p>
                                        </m:sSubSup>
                                        <m:r>
                                          <a:rPr lang="en-US" sz="1500" b="1" i="1" smtClean="0">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𝝃</m:t>
                                        </m:r>
                                        <m:r>
                                          <a:rPr lang="en-US" sz="1500" b="0" i="1" smtClean="0">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b="0" i="1" dirty="0" smtClean="0">
                                                <a:latin typeface="Cambria Math" panose="02040503050406030204" pitchFamily="18" charset="0"/>
                                              </a:rPr>
                                              <m:t>2</m:t>
                                            </m:r>
                                          </m:sub>
                                          <m:sup>
                                            <m:d>
                                              <m:dPr>
                                                <m:ctrlPr>
                                                  <a:rPr lang="en-US" sz="1500" i="1" dirty="0">
                                                    <a:latin typeface="Cambria Math" panose="02040503050406030204" pitchFamily="18" charset="0"/>
                                                  </a:rPr>
                                                </m:ctrlPr>
                                              </m:dPr>
                                              <m:e>
                                                <m:r>
                                                  <a:rPr lang="en-US" sz="1500" i="1" dirty="0">
                                                    <a:latin typeface="Cambria Math" panose="02040503050406030204" pitchFamily="18" charset="0"/>
                                                  </a:rPr>
                                                  <m:t>𝑛</m:t>
                                                </m:r>
                                                <m:r>
                                                  <a:rPr lang="en-US" sz="1500" i="1" dirty="0">
                                                    <a:latin typeface="Cambria Math" panose="02040503050406030204" pitchFamily="18" charset="0"/>
                                                  </a:rPr>
                                                  <m:t>+1</m:t>
                                                </m:r>
                                              </m:e>
                                            </m:d>
                                          </m:sup>
                                        </m:sSubSup>
                                        <m:r>
                                          <a:rPr lang="en-US" sz="1500" b="0" i="1" dirty="0" smtClean="0">
                                            <a:latin typeface="Cambria Math" panose="02040503050406030204" pitchFamily="18" charset="0"/>
                                          </a:rPr>
                                          <m:t>:</m:t>
                                        </m:r>
                                        <m:r>
                                          <a:rPr lang="en-US" sz="1500" b="0" i="1" dirty="0" smtClean="0">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𝝃</m:t>
                                        </m:r>
                                      </m:e>
                                    </m:d>
                                    <m:r>
                                      <a:rPr lang="en-US" sz="1500" b="0" i="1" smtClean="0">
                                        <a:latin typeface="Cambria Math" panose="02040503050406030204" pitchFamily="18" charset="0"/>
                                      </a:rPr>
                                      <m:t>𝑑</m:t>
                                    </m:r>
                                    <m:r>
                                      <m:rPr>
                                        <m:sty m:val="p"/>
                                      </m:rPr>
                                      <a:rPr lang="el-GR" sz="1500" b="0" i="1" smtClean="0">
                                        <a:latin typeface="Cambria Math" panose="02040503050406030204" pitchFamily="18" charset="0"/>
                                        <a:ea typeface="Cambria Math" panose="02040503050406030204" pitchFamily="18" charset="0"/>
                                      </a:rPr>
                                      <m:t>Ω</m:t>
                                    </m:r>
                                    <m:r>
                                      <a:rPr lang="en-US" sz="1500" b="0" i="1" smtClean="0">
                                        <a:latin typeface="Cambria Math" panose="02040503050406030204" pitchFamily="18" charset="0"/>
                                        <a:ea typeface="Cambria Math" panose="02040503050406030204" pitchFamily="18" charset="0"/>
                                      </a:rPr>
                                      <m:t> − </m:t>
                                    </m:r>
                                  </m:e>
                                </m:nary>
                                <m:nary>
                                  <m:naryPr>
                                    <m:ctrlPr>
                                      <a:rPr lang="en-US" sz="1500" i="1" smtClean="0">
                                        <a:latin typeface="Cambria Math" panose="02040503050406030204" pitchFamily="18" charset="0"/>
                                      </a:rPr>
                                    </m:ctrlPr>
                                  </m:naryPr>
                                  <m:sub>
                                    <m:r>
                                      <m:rPr>
                                        <m:sty m:val="p"/>
                                        <m:brk m:alnAt="23"/>
                                      </m:rPr>
                                      <a:rPr lang="el-GR" sz="1500" i="1" smtClean="0">
                                        <a:latin typeface="Cambria Math" panose="02040503050406030204" pitchFamily="18" charset="0"/>
                                        <a:ea typeface="Cambria Math" panose="02040503050406030204" pitchFamily="18" charset="0"/>
                                      </a:rPr>
                                      <m:t>Γ</m:t>
                                    </m:r>
                                  </m:sub>
                                  <m:sup/>
                                  <m:e>
                                    <m:d>
                                      <m:dPr>
                                        <m:ctrlPr>
                                          <a:rPr lang="en-US" sz="1500" i="1" smtClean="0">
                                            <a:latin typeface="Cambria Math" panose="02040503050406030204" pitchFamily="18" charset="0"/>
                                          </a:rPr>
                                        </m:ctrlPr>
                                      </m:dPr>
                                      <m:e>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b="0" i="1" dirty="0" smtClean="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smtClean="0">
                                            <a:latin typeface="Cambria Math" panose="02040503050406030204" pitchFamily="18" charset="0"/>
                                          </a:rPr>
                                          <m:t>𝒏</m:t>
                                        </m:r>
                                      </m:e>
                                    </m:d>
                                  </m:e>
                                </m:nary>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𝝃</m:t>
                                </m:r>
                                <m:r>
                                  <a:rPr lang="en-US" sz="1500" b="0" i="1" smtClean="0">
                                    <a:latin typeface="Cambria Math" panose="02040503050406030204" pitchFamily="18" charset="0"/>
                                    <a:ea typeface="Cambria Math" panose="02040503050406030204" pitchFamily="18" charset="0"/>
                                  </a:rPr>
                                  <m:t>𝑑𝑆</m:t>
                                </m:r>
                              </m:e>
                            </m:d>
                            <m:r>
                              <a:rPr lang="en-US" sz="1500" b="0" i="1" smtClean="0">
                                <a:latin typeface="Cambria Math" panose="02040503050406030204" pitchFamily="18" charset="0"/>
                              </a:rPr>
                              <m:t>𝑑𝑡</m:t>
                            </m:r>
                            <m:r>
                              <a:rPr lang="en-US" sz="1500" b="0" i="1" smtClean="0">
                                <a:latin typeface="Cambria Math" panose="02040503050406030204" pitchFamily="18" charset="0"/>
                              </a:rPr>
                              <m:t>=0</m:t>
                            </m:r>
                          </m:e>
                        </m:nary>
                      </m:oMath>
                    </m:oMathPara>
                  </a14:m>
                  <a:endParaRPr lang="en-US" sz="1500" dirty="0"/>
                </a:p>
              </p:txBody>
            </p:sp>
          </mc:Choice>
          <mc:Fallback xmlns="">
            <p:sp>
              <p:nvSpPr>
                <p:cNvPr id="66" name="TextBox 65">
                  <a:extLst>
                    <a:ext uri="{FF2B5EF4-FFF2-40B4-BE49-F238E27FC236}">
                      <a16:creationId xmlns:a16="http://schemas.microsoft.com/office/drawing/2014/main" id="{D84C291E-EDDA-4101-5394-43A8618EF172}"/>
                    </a:ext>
                  </a:extLst>
                </p:cNvPr>
                <p:cNvSpPr txBox="1">
                  <a:spLocks noRot="1" noChangeAspect="1" noMove="1" noResize="1" noEditPoints="1" noAdjustHandles="1" noChangeArrowheads="1" noChangeShapeType="1" noTextEdit="1"/>
                </p:cNvSpPr>
                <p:nvPr/>
              </p:nvSpPr>
              <p:spPr>
                <a:xfrm>
                  <a:off x="5221622" y="3545978"/>
                  <a:ext cx="5929828" cy="69095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9A820F1-586C-AB7B-55BF-E0BFD57A50F3}"/>
                    </a:ext>
                  </a:extLst>
                </p:cNvPr>
                <p:cNvSpPr txBox="1"/>
                <p:nvPr/>
              </p:nvSpPr>
              <p:spPr>
                <a:xfrm>
                  <a:off x="4709160" y="1716410"/>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smtClean="0">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𝜌</m:t>
                                </m:r>
                                <m:sSubSup>
                                  <m:sSubSupPr>
                                    <m:ctrlPr>
                                      <a:rPr lang="en-US" sz="1500" b="1" i="1">
                                        <a:latin typeface="Cambria Math" panose="02040503050406030204" pitchFamily="18" charset="0"/>
                                        <a:ea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b="0" i="1" smtClean="0">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p>
                                </m:sSubSup>
                                <m:r>
                                  <m:rPr>
                                    <m:nor/>
                                  </m:rPr>
                                  <a:rPr lang="en-US" sz="1500" dirty="0"/>
                                  <m:t>, </m:t>
                                </m:r>
                                <m:r>
                                  <m:rPr>
                                    <m:nor/>
                                  </m:rPr>
                                  <a:rPr lang="en-US" sz="1500" b="0" i="0" dirty="0" smtClean="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e>
                              <m:e>
                                <m:sSubSup>
                                  <m:sSubSupPr>
                                    <m:ctrlPr>
                                      <a:rPr lang="en-US" sz="1500" i="1" dirty="0">
                                        <a:latin typeface="Cambria Math" panose="02040503050406030204" pitchFamily="18" charset="0"/>
                                      </a:rPr>
                                    </m:ctrlPr>
                                  </m:sSubSupPr>
                                  <m:e>
                                    <m:r>
                                      <a:rPr lang="en-US" sz="1500" b="1" i="1" dirty="0" smtClean="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rPr>
                                  <m:t>𝒏</m:t>
                                </m:r>
                                <m:r>
                                  <a:rPr lang="en-US" sz="1500" i="1">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smtClean="0">
                                        <a:latin typeface="Cambria Math" panose="02040503050406030204" pitchFamily="18" charset="0"/>
                                      </a:rPr>
                                      <m:t>𝑷</m:t>
                                    </m:r>
                                  </m:e>
                                  <m:sub>
                                    <m:r>
                                      <a:rPr lang="en-US" sz="1500" b="0" i="1" dirty="0" smtClean="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a:latin typeface="Cambria Math" panose="02040503050406030204" pitchFamily="18" charset="0"/>
                                  </a:rPr>
                                  <m:t>𝒏</m:t>
                                </m:r>
                                <m:r>
                                  <m:rPr>
                                    <m:nor/>
                                  </m:rPr>
                                  <a:rPr lang="en-US" sz="1500" dirty="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67" name="TextBox 66">
                  <a:extLst>
                    <a:ext uri="{FF2B5EF4-FFF2-40B4-BE49-F238E27FC236}">
                      <a16:creationId xmlns:a16="http://schemas.microsoft.com/office/drawing/2014/main" id="{19A820F1-586C-AB7B-55BF-E0BFD57A50F3}"/>
                    </a:ext>
                  </a:extLst>
                </p:cNvPr>
                <p:cNvSpPr txBox="1">
                  <a:spLocks noRot="1" noChangeAspect="1" noMove="1" noResize="1" noEditPoints="1" noAdjustHandles="1" noChangeArrowheads="1" noChangeShapeType="1" noTextEdit="1"/>
                </p:cNvSpPr>
                <p:nvPr/>
              </p:nvSpPr>
              <p:spPr>
                <a:xfrm>
                  <a:off x="4709160" y="1716410"/>
                  <a:ext cx="5178175" cy="11328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D6933FFA-8421-1EE8-736A-A58487394419}"/>
                    </a:ext>
                  </a:extLst>
                </p:cNvPr>
                <p:cNvSpPr txBox="1"/>
                <p:nvPr/>
              </p:nvSpPr>
              <p:spPr>
                <a:xfrm>
                  <a:off x="338870" y="3587662"/>
                  <a:ext cx="3987502" cy="6909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trlPr>
                              <a:rPr lang="en-US" sz="1500" i="1" smtClean="0">
                                <a:latin typeface="Cambria Math" panose="02040503050406030204" pitchFamily="18" charset="0"/>
                              </a:rPr>
                            </m:ctrlPr>
                          </m:naryPr>
                          <m:sub>
                            <m:r>
                              <m:rPr>
                                <m:brk m:alnAt="23"/>
                              </m:rPr>
                              <a:rPr lang="en-US" sz="1500" b="0" i="1" smtClean="0">
                                <a:latin typeface="Cambria Math" panose="02040503050406030204" pitchFamily="18" charset="0"/>
                              </a:rPr>
                              <m:t>𝐼</m:t>
                            </m:r>
                          </m:sub>
                          <m:sup/>
                          <m:e>
                            <m:d>
                              <m:dPr>
                                <m:begChr m:val="["/>
                                <m:endChr m:val="]"/>
                                <m:ctrlPr>
                                  <a:rPr lang="en-US" sz="1500" i="1" smtClean="0">
                                    <a:latin typeface="Cambria Math" panose="02040503050406030204" pitchFamily="18" charset="0"/>
                                  </a:rPr>
                                </m:ctrlPr>
                              </m:dPr>
                              <m:e>
                                <m:nary>
                                  <m:naryPr>
                                    <m:ctrlPr>
                                      <a:rPr lang="en-US" sz="1500" i="1" smtClean="0">
                                        <a:latin typeface="Cambria Math" panose="02040503050406030204" pitchFamily="18" charset="0"/>
                                      </a:rPr>
                                    </m:ctrlPr>
                                  </m:naryPr>
                                  <m:sub>
                                    <m:sSub>
                                      <m:sSubPr>
                                        <m:ctrlPr>
                                          <a:rPr lang="en-US" sz="1500" i="1" smtClean="0">
                                            <a:latin typeface="Cambria Math" panose="02040503050406030204" pitchFamily="18" charset="0"/>
                                          </a:rPr>
                                        </m:ctrlPr>
                                      </m:sSubPr>
                                      <m:e>
                                        <m:r>
                                          <m:rPr>
                                            <m:sty m:val="p"/>
                                          </m:rPr>
                                          <a:rPr lang="el-GR" sz="1500" i="1" smtClean="0">
                                            <a:latin typeface="Cambria Math" panose="02040503050406030204" pitchFamily="18" charset="0"/>
                                            <a:ea typeface="Cambria Math" panose="02040503050406030204" pitchFamily="18" charset="0"/>
                                          </a:rPr>
                                          <m:t>Ω</m:t>
                                        </m:r>
                                      </m:e>
                                      <m:sub>
                                        <m:r>
                                          <a:rPr lang="en-US" sz="1500" b="0" i="1" smtClean="0">
                                            <a:latin typeface="Cambria Math" panose="02040503050406030204" pitchFamily="18" charset="0"/>
                                          </a:rPr>
                                          <m:t>1</m:t>
                                        </m:r>
                                      </m:sub>
                                    </m:sSub>
                                  </m:sub>
                                  <m:sup/>
                                  <m:e>
                                    <m:d>
                                      <m:dPr>
                                        <m:ctrlPr>
                                          <a:rPr lang="en-US" sz="1500" i="1" smtClean="0">
                                            <a:latin typeface="Cambria Math" panose="02040503050406030204" pitchFamily="18" charset="0"/>
                                          </a:rPr>
                                        </m:ctrlPr>
                                      </m:dPr>
                                      <m:e>
                                        <m:r>
                                          <a:rPr lang="en-US" sz="1500" b="0" i="1">
                                            <a:latin typeface="Cambria Math" panose="02040503050406030204" pitchFamily="18" charset="0"/>
                                            <a:ea typeface="Cambria Math" panose="02040503050406030204" pitchFamily="18" charset="0"/>
                                          </a:rPr>
                                          <m:t>𝜌</m:t>
                                        </m:r>
                                        <m:sSubSup>
                                          <m:sSubSupPr>
                                            <m:ctrlPr>
                                              <a:rPr lang="en-US" sz="1500" b="1" i="1">
                                                <a:latin typeface="Cambria Math" panose="02040503050406030204" pitchFamily="18" charset="0"/>
                                                <a:ea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i="1">
                                                <a:latin typeface="Cambria Math" panose="02040503050406030204" pitchFamily="18" charset="0"/>
                                                <a:ea typeface="Cambria Math" panose="02040503050406030204" pitchFamily="18" charset="0"/>
                                              </a:rPr>
                                              <m:t>1</m:t>
                                            </m:r>
                                          </m:sub>
                                          <m: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p>
                                        </m:sSubSup>
                                        <m:r>
                                          <a:rPr lang="en-US" sz="1500" b="1" i="1" smtClean="0">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𝝃</m:t>
                                        </m:r>
                                        <m:r>
                                          <a:rPr lang="en-US" sz="1500" b="0" i="1" smtClean="0">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d>
                                              <m:dPr>
                                                <m:ctrlPr>
                                                  <a:rPr lang="en-US" sz="1500" i="1" dirty="0">
                                                    <a:latin typeface="Cambria Math" panose="02040503050406030204" pitchFamily="18" charset="0"/>
                                                  </a:rPr>
                                                </m:ctrlPr>
                                              </m:dPr>
                                              <m:e>
                                                <m:r>
                                                  <a:rPr lang="en-US" sz="1500" i="1" dirty="0">
                                                    <a:latin typeface="Cambria Math" panose="02040503050406030204" pitchFamily="18" charset="0"/>
                                                  </a:rPr>
                                                  <m:t>𝑛</m:t>
                                                </m:r>
                                                <m:r>
                                                  <a:rPr lang="en-US" sz="1500" i="1" dirty="0">
                                                    <a:latin typeface="Cambria Math" panose="02040503050406030204" pitchFamily="18" charset="0"/>
                                                  </a:rPr>
                                                  <m:t>+1</m:t>
                                                </m:r>
                                              </m:e>
                                            </m:d>
                                          </m:sup>
                                        </m:sSubSup>
                                        <m:r>
                                          <a:rPr lang="en-US" sz="1500" b="0" i="1" dirty="0" smtClean="0">
                                            <a:latin typeface="Cambria Math" panose="02040503050406030204" pitchFamily="18" charset="0"/>
                                          </a:rPr>
                                          <m:t>:</m:t>
                                        </m:r>
                                        <m:r>
                                          <a:rPr lang="en-US" sz="1500" b="0" i="1" dirty="0" smtClean="0">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𝝃</m:t>
                                        </m:r>
                                      </m:e>
                                    </m:d>
                                    <m:r>
                                      <a:rPr lang="en-US" sz="1500" b="0" i="1" smtClean="0">
                                        <a:latin typeface="Cambria Math" panose="02040503050406030204" pitchFamily="18" charset="0"/>
                                      </a:rPr>
                                      <m:t>𝑑</m:t>
                                    </m:r>
                                    <m:r>
                                      <m:rPr>
                                        <m:sty m:val="p"/>
                                      </m:rPr>
                                      <a:rPr lang="el-GR" sz="1500" b="0" i="1" smtClean="0">
                                        <a:latin typeface="Cambria Math" panose="02040503050406030204" pitchFamily="18" charset="0"/>
                                        <a:ea typeface="Cambria Math" panose="02040503050406030204" pitchFamily="18" charset="0"/>
                                      </a:rPr>
                                      <m:t>Ω</m:t>
                                    </m:r>
                                  </m:e>
                                </m:nary>
                              </m:e>
                            </m:d>
                            <m:r>
                              <a:rPr lang="en-US" sz="1500" b="0" i="1" smtClean="0">
                                <a:latin typeface="Cambria Math" panose="02040503050406030204" pitchFamily="18" charset="0"/>
                              </a:rPr>
                              <m:t>𝑑𝑡</m:t>
                            </m:r>
                            <m:r>
                              <a:rPr lang="en-US" sz="1500" b="0" i="1" smtClean="0">
                                <a:latin typeface="Cambria Math" panose="02040503050406030204" pitchFamily="18" charset="0"/>
                              </a:rPr>
                              <m:t>=0</m:t>
                            </m:r>
                          </m:e>
                        </m:nary>
                      </m:oMath>
                    </m:oMathPara>
                  </a14:m>
                  <a:endParaRPr lang="en-US" sz="1500" dirty="0"/>
                </a:p>
              </p:txBody>
            </p:sp>
          </mc:Choice>
          <mc:Fallback xmlns="">
            <p:sp>
              <p:nvSpPr>
                <p:cNvPr id="70" name="TextBox 69">
                  <a:extLst>
                    <a:ext uri="{FF2B5EF4-FFF2-40B4-BE49-F238E27FC236}">
                      <a16:creationId xmlns:a16="http://schemas.microsoft.com/office/drawing/2014/main" id="{D6933FFA-8421-1EE8-736A-A58487394419}"/>
                    </a:ext>
                  </a:extLst>
                </p:cNvPr>
                <p:cNvSpPr txBox="1">
                  <a:spLocks noRot="1" noChangeAspect="1" noMove="1" noResize="1" noEditPoints="1" noAdjustHandles="1" noChangeArrowheads="1" noChangeShapeType="1" noTextEdit="1"/>
                </p:cNvSpPr>
                <p:nvPr/>
              </p:nvSpPr>
              <p:spPr>
                <a:xfrm>
                  <a:off x="338870" y="3587662"/>
                  <a:ext cx="3987502" cy="690958"/>
                </a:xfrm>
                <a:prstGeom prst="rect">
                  <a:avLst/>
                </a:prstGeom>
                <a:blipFill>
                  <a:blip r:embed="rId6"/>
                  <a:stretch>
                    <a:fillRect/>
                  </a:stretch>
                </a:blipFill>
              </p:spPr>
              <p:txBody>
                <a:bodyPr/>
                <a:lstStyle/>
                <a:p>
                  <a:r>
                    <a:rPr lang="en-US">
                      <a:noFill/>
                    </a:rPr>
                    <a:t> </a:t>
                  </a:r>
                </a:p>
              </p:txBody>
            </p:sp>
          </mc:Fallback>
        </mc:AlternateContent>
        <p:sp>
          <p:nvSpPr>
            <p:cNvPr id="71" name="Arrow: Down 70">
              <a:extLst>
                <a:ext uri="{FF2B5EF4-FFF2-40B4-BE49-F238E27FC236}">
                  <a16:creationId xmlns:a16="http://schemas.microsoft.com/office/drawing/2014/main" id="{71F4C96A-BCB3-32D2-06BF-34E8D800F7E3}"/>
                </a:ext>
              </a:extLst>
            </p:cNvPr>
            <p:cNvSpPr/>
            <p:nvPr/>
          </p:nvSpPr>
          <p:spPr>
            <a:xfrm>
              <a:off x="1846286" y="2991053"/>
              <a:ext cx="322730" cy="558570"/>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Down 79">
              <a:extLst>
                <a:ext uri="{FF2B5EF4-FFF2-40B4-BE49-F238E27FC236}">
                  <a16:creationId xmlns:a16="http://schemas.microsoft.com/office/drawing/2014/main" id="{13933954-A0FC-5E86-9DDA-D14E460C7347}"/>
                </a:ext>
              </a:extLst>
            </p:cNvPr>
            <p:cNvSpPr/>
            <p:nvPr/>
          </p:nvSpPr>
          <p:spPr>
            <a:xfrm>
              <a:off x="6824235" y="2991053"/>
              <a:ext cx="322730" cy="558570"/>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008BC8A-C0F0-1842-061B-64334C7B0000}"/>
              </a:ext>
            </a:extLst>
          </p:cNvPr>
          <p:cNvSpPr txBox="1"/>
          <p:nvPr/>
        </p:nvSpPr>
        <p:spPr>
          <a:xfrm>
            <a:off x="143345" y="988370"/>
            <a:ext cx="9475671" cy="369332"/>
          </a:xfrm>
          <a:prstGeom prst="rect">
            <a:avLst/>
          </a:prstGeom>
          <a:noFill/>
        </p:spPr>
        <p:txBody>
          <a:bodyPr wrap="none" rtlCol="0">
            <a:spAutoFit/>
          </a:bodyPr>
          <a:lstStyle/>
          <a:p>
            <a:r>
              <a:rPr lang="en-US" b="1" dirty="0">
                <a:solidFill>
                  <a:srgbClr val="0070C0"/>
                </a:solidFill>
              </a:rPr>
              <a:t>Alternating Dirichlet-Neumann non-overlapping SAM (dynamic linear elastic problem)</a:t>
            </a:r>
          </a:p>
        </p:txBody>
      </p:sp>
      <p:pic>
        <p:nvPicPr>
          <p:cNvPr id="3" name="Picture 2">
            <a:extLst>
              <a:ext uri="{FF2B5EF4-FFF2-40B4-BE49-F238E27FC236}">
                <a16:creationId xmlns:a16="http://schemas.microsoft.com/office/drawing/2014/main" id="{C063FEC9-F4D6-A4F5-0414-8EA2B9A0E8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5316" y="624356"/>
            <a:ext cx="1500415" cy="2259431"/>
          </a:xfrm>
          <a:prstGeom prst="rect">
            <a:avLst/>
          </a:prstGeom>
        </p:spPr>
      </p:pic>
    </p:spTree>
    <p:extLst>
      <p:ext uri="{BB962C8B-B14F-4D97-AF65-F5344CB8AC3E}">
        <p14:creationId xmlns:p14="http://schemas.microsoft.com/office/powerpoint/2010/main" val="157068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Non-overlapping SAM-based Coupling for Non-Intrusive </a:t>
            </a:r>
            <a:r>
              <a:rPr lang="en-US" dirty="0" err="1"/>
              <a:t>OpInf</a:t>
            </a:r>
            <a:r>
              <a:rPr lang="en-US" dirty="0"/>
              <a:t> ROMs</a:t>
            </a:r>
          </a:p>
        </p:txBody>
      </p:sp>
      <p:sp>
        <p:nvSpPr>
          <p:cNvPr id="2" name="Slide Number Placeholder 3">
            <a:extLst>
              <a:ext uri="{FF2B5EF4-FFF2-40B4-BE49-F238E27FC236}">
                <a16:creationId xmlns:a16="http://schemas.microsoft.com/office/drawing/2014/main" id="{A64FA4CC-A65A-E751-74ED-75E76D8F2D33}"/>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25</a:t>
            </a:fld>
            <a:endParaRPr lang="en-US" dirty="0"/>
          </a:p>
        </p:txBody>
      </p:sp>
      <p:sp>
        <p:nvSpPr>
          <p:cNvPr id="6" name="TextBox 5">
            <a:extLst>
              <a:ext uri="{FF2B5EF4-FFF2-40B4-BE49-F238E27FC236}">
                <a16:creationId xmlns:a16="http://schemas.microsoft.com/office/drawing/2014/main" id="{40306543-5526-27D1-E536-CD17FD9CF6B6}"/>
              </a:ext>
            </a:extLst>
          </p:cNvPr>
          <p:cNvSpPr txBox="1"/>
          <p:nvPr/>
        </p:nvSpPr>
        <p:spPr>
          <a:xfrm>
            <a:off x="143345" y="988370"/>
            <a:ext cx="9475671" cy="369332"/>
          </a:xfrm>
          <a:prstGeom prst="rect">
            <a:avLst/>
          </a:prstGeom>
          <a:noFill/>
        </p:spPr>
        <p:txBody>
          <a:bodyPr wrap="none" rtlCol="0">
            <a:spAutoFit/>
          </a:bodyPr>
          <a:lstStyle/>
          <a:p>
            <a:r>
              <a:rPr lang="en-US" b="1" dirty="0">
                <a:solidFill>
                  <a:srgbClr val="0070C0"/>
                </a:solidFill>
              </a:rPr>
              <a:t>Alternating Dirichlet-Neumann non-overlapping SAM (dynamic linear elastic problem)</a:t>
            </a:r>
          </a:p>
        </p:txBody>
      </p:sp>
      <p:grpSp>
        <p:nvGrpSpPr>
          <p:cNvPr id="30" name="Group 29">
            <a:extLst>
              <a:ext uri="{FF2B5EF4-FFF2-40B4-BE49-F238E27FC236}">
                <a16:creationId xmlns:a16="http://schemas.microsoft.com/office/drawing/2014/main" id="{2B8A53AD-CCD5-D4E5-41AA-1FE02839DC52}"/>
              </a:ext>
            </a:extLst>
          </p:cNvPr>
          <p:cNvGrpSpPr/>
          <p:nvPr/>
        </p:nvGrpSpPr>
        <p:grpSpPr>
          <a:xfrm>
            <a:off x="-379265" y="1487773"/>
            <a:ext cx="11571521" cy="3638818"/>
            <a:chOff x="-420071" y="1716410"/>
            <a:chExt cx="11571521" cy="3638818"/>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A475147-8318-FB92-C894-36F0C8FA1766}"/>
                    </a:ext>
                  </a:extLst>
                </p:cNvPr>
                <p:cNvSpPr txBox="1"/>
                <p:nvPr/>
              </p:nvSpPr>
              <p:spPr>
                <a:xfrm>
                  <a:off x="-420071" y="1716411"/>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smtClean="0">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𝜌</m:t>
                                </m:r>
                                <m:sSubSup>
                                  <m:sSubSupPr>
                                    <m:ctrlPr>
                                      <a:rPr lang="en-US" sz="1500" b="1" i="1" smtClean="0">
                                        <a:latin typeface="Cambria Math" panose="02040503050406030204" pitchFamily="18" charset="0"/>
                                        <a:ea typeface="Cambria Math" panose="02040503050406030204" pitchFamily="18" charset="0"/>
                                      </a:rPr>
                                    </m:ctrlPr>
                                  </m:sSubSupPr>
                                  <m:e>
                                    <m:acc>
                                      <m:accPr>
                                        <m:chr m:val="̈"/>
                                        <m:ctrlPr>
                                          <a:rPr lang="en-US" sz="1500" b="1" i="1" smtClean="0">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b="0" i="1" smtClean="0">
                                        <a:latin typeface="Cambria Math" panose="02040503050406030204" pitchFamily="18" charset="0"/>
                                        <a:ea typeface="Cambria Math" panose="02040503050406030204" pitchFamily="18" charset="0"/>
                                      </a:rPr>
                                      <m:t>1</m:t>
                                    </m:r>
                                  </m:sub>
                                  <m:sup>
                                    <m:r>
                                      <a:rPr lang="en-US" sz="1500" b="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𝑛</m:t>
                                    </m:r>
                                    <m:r>
                                      <a:rPr lang="en-US" sz="1500" b="0" i="1" smtClean="0">
                                        <a:latin typeface="Cambria Math" panose="02040503050406030204" pitchFamily="18" charset="0"/>
                                        <a:ea typeface="Cambria Math" panose="02040503050406030204" pitchFamily="18" charset="0"/>
                                      </a:rPr>
                                      <m:t>+1)</m:t>
                                    </m:r>
                                  </m:sup>
                                </m:sSubSup>
                                <m:r>
                                  <m:rPr>
                                    <m:nor/>
                                  </m:rPr>
                                  <a:rPr lang="en-US" sz="1500" dirty="0"/>
                                  <m:t>,</m:t>
                                </m:r>
                                <m:r>
                                  <m:rPr>
                                    <m:nor/>
                                  </m:rPr>
                                  <a:rPr lang="en-US" sz="1500" b="0" i="0" dirty="0" smtClean="0"/>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r>
                                  <m:rPr>
                                    <m:nor/>
                                  </m:rPr>
                                  <a:rPr lang="en-US" sz="1500" dirty="0">
                                    <a:ea typeface="Cambria Math" panose="02040503050406030204" pitchFamily="18" charset="0"/>
                                  </a:rPr>
                                  <m:t> </m:t>
                                </m:r>
                              </m:e>
                              <m:e>
                                <m:sSubSup>
                                  <m:sSubSupPr>
                                    <m:ctrlPr>
                                      <a:rPr lang="en-US" sz="1500" i="1" smtClean="0">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b="0" i="1" smtClean="0">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m:t>
                                    </m:r>
                                  </m:sup>
                                </m:sSubSup>
                                <m:r>
                                  <m:rPr>
                                    <m:nor/>
                                  </m:rPr>
                                  <a:rPr lang="en-US" sz="1500" b="0" i="0" smtClean="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m:rPr>
                                    <m:nor/>
                                  </m:rPr>
                                  <a:rPr lang="en-US" sz="1500" dirty="0">
                                    <a:latin typeface="Calibri" panose="020F0502020204030204" pitchFamily="34"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9A475147-8318-FB92-C894-36F0C8FA1766}"/>
                    </a:ext>
                  </a:extLst>
                </p:cNvPr>
                <p:cNvSpPr txBox="1">
                  <a:spLocks noRot="1" noChangeAspect="1" noMove="1" noResize="1" noEditPoints="1" noAdjustHandles="1" noChangeArrowheads="1" noChangeShapeType="1" noTextEdit="1"/>
                </p:cNvSpPr>
                <p:nvPr/>
              </p:nvSpPr>
              <p:spPr>
                <a:xfrm>
                  <a:off x="-420071" y="1716411"/>
                  <a:ext cx="5178175" cy="1132811"/>
                </a:xfrm>
                <a:prstGeom prst="rect">
                  <a:avLst/>
                </a:prstGeom>
                <a:blipFill>
                  <a:blip r:embed="rId3"/>
                  <a:stretch>
                    <a:fillRect/>
                  </a:stretch>
                </a:blipFill>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613C07F5-F0CE-8B8B-B159-560694FB61D5}"/>
                </a:ext>
              </a:extLst>
            </p:cNvPr>
            <p:cNvGrpSpPr/>
            <p:nvPr/>
          </p:nvGrpSpPr>
          <p:grpSpPr>
            <a:xfrm>
              <a:off x="338870" y="1716410"/>
              <a:ext cx="10812580" cy="3638818"/>
              <a:chOff x="338870" y="1716410"/>
              <a:chExt cx="10812580" cy="3638818"/>
            </a:xfrm>
          </p:grpSpPr>
          <p:sp>
            <p:nvSpPr>
              <p:cNvPr id="27" name="Rectangle: Rounded Corners 26">
                <a:extLst>
                  <a:ext uri="{FF2B5EF4-FFF2-40B4-BE49-F238E27FC236}">
                    <a16:creationId xmlns:a16="http://schemas.microsoft.com/office/drawing/2014/main" id="{465015EC-5A90-549B-0CAB-16A7D845D1D7}"/>
                  </a:ext>
                </a:extLst>
              </p:cNvPr>
              <p:cNvSpPr/>
              <p:nvPr/>
            </p:nvSpPr>
            <p:spPr>
              <a:xfrm>
                <a:off x="8691730" y="3549623"/>
                <a:ext cx="1653983" cy="687313"/>
              </a:xfrm>
              <a:prstGeom prst="roundRect">
                <a:avLst/>
              </a:prstGeom>
              <a:solidFill>
                <a:srgbClr val="7030A0">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C1685E2-7904-11B9-E9CA-3FC0088E2C37}"/>
                      </a:ext>
                    </a:extLst>
                  </p:cNvPr>
                  <p:cNvSpPr txBox="1"/>
                  <p:nvPr/>
                </p:nvSpPr>
                <p:spPr>
                  <a:xfrm>
                    <a:off x="5221622" y="3545978"/>
                    <a:ext cx="5929828" cy="6909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trlPr>
                                <a:rPr lang="en-US" sz="1500" i="1" smtClean="0">
                                  <a:latin typeface="Cambria Math" panose="02040503050406030204" pitchFamily="18" charset="0"/>
                                </a:rPr>
                              </m:ctrlPr>
                            </m:naryPr>
                            <m:sub>
                              <m:r>
                                <m:rPr>
                                  <m:brk m:alnAt="23"/>
                                </m:rPr>
                                <a:rPr lang="en-US" sz="1500" b="0" i="1" smtClean="0">
                                  <a:latin typeface="Cambria Math" panose="02040503050406030204" pitchFamily="18" charset="0"/>
                                </a:rPr>
                                <m:t>𝐼</m:t>
                              </m:r>
                            </m:sub>
                            <m:sup/>
                            <m:e>
                              <m:d>
                                <m:dPr>
                                  <m:begChr m:val="["/>
                                  <m:endChr m:val="]"/>
                                  <m:ctrlPr>
                                    <a:rPr lang="en-US" sz="1500" i="1" smtClean="0">
                                      <a:latin typeface="Cambria Math" panose="02040503050406030204" pitchFamily="18" charset="0"/>
                                    </a:rPr>
                                  </m:ctrlPr>
                                </m:dPr>
                                <m:e>
                                  <m:nary>
                                    <m:naryPr>
                                      <m:ctrlPr>
                                        <a:rPr lang="en-US" sz="1500" i="1" smtClean="0">
                                          <a:latin typeface="Cambria Math" panose="02040503050406030204" pitchFamily="18" charset="0"/>
                                        </a:rPr>
                                      </m:ctrlPr>
                                    </m:naryPr>
                                    <m:sub>
                                      <m:sSub>
                                        <m:sSubPr>
                                          <m:ctrlPr>
                                            <a:rPr lang="en-US" sz="1500" i="1" smtClean="0">
                                              <a:latin typeface="Cambria Math" panose="02040503050406030204" pitchFamily="18" charset="0"/>
                                            </a:rPr>
                                          </m:ctrlPr>
                                        </m:sSubPr>
                                        <m:e>
                                          <m:r>
                                            <m:rPr>
                                              <m:sty m:val="p"/>
                                            </m:rPr>
                                            <a:rPr lang="el-GR" sz="1500" i="1" smtClean="0">
                                              <a:latin typeface="Cambria Math" panose="02040503050406030204" pitchFamily="18" charset="0"/>
                                              <a:ea typeface="Cambria Math" panose="02040503050406030204" pitchFamily="18" charset="0"/>
                                            </a:rPr>
                                            <m:t>Ω</m:t>
                                          </m:r>
                                        </m:e>
                                        <m:sub>
                                          <m:r>
                                            <a:rPr lang="en-US" sz="1500" b="0" i="1" smtClean="0">
                                              <a:latin typeface="Cambria Math" panose="02040503050406030204" pitchFamily="18" charset="0"/>
                                            </a:rPr>
                                            <m:t>2</m:t>
                                          </m:r>
                                        </m:sub>
                                      </m:sSub>
                                    </m:sub>
                                    <m:sup/>
                                    <m:e>
                                      <m:d>
                                        <m:dPr>
                                          <m:ctrlPr>
                                            <a:rPr lang="en-US" sz="1500" i="1" smtClean="0">
                                              <a:latin typeface="Cambria Math" panose="02040503050406030204" pitchFamily="18" charset="0"/>
                                            </a:rPr>
                                          </m:ctrlPr>
                                        </m:dPr>
                                        <m:e>
                                          <m:r>
                                            <a:rPr lang="en-US" sz="1500" b="0" i="1">
                                              <a:latin typeface="Cambria Math" panose="02040503050406030204" pitchFamily="18" charset="0"/>
                                              <a:ea typeface="Cambria Math" panose="02040503050406030204" pitchFamily="18" charset="0"/>
                                            </a:rPr>
                                            <m:t>𝜌</m:t>
                                          </m:r>
                                          <m:sSubSup>
                                            <m:sSubSupPr>
                                              <m:ctrlPr>
                                                <a:rPr lang="en-US" sz="1500" b="1" i="1">
                                                  <a:latin typeface="Cambria Math" panose="02040503050406030204" pitchFamily="18" charset="0"/>
                                                  <a:ea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b="0" i="1" smtClean="0">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p>
                                          </m:sSubSup>
                                          <m:r>
                                            <a:rPr lang="en-US" sz="1500" b="1" i="1" smtClean="0">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𝝃</m:t>
                                          </m:r>
                                          <m:r>
                                            <a:rPr lang="en-US" sz="1500" b="0" i="1" smtClean="0">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b="0" i="1" dirty="0" smtClean="0">
                                                  <a:latin typeface="Cambria Math" panose="02040503050406030204" pitchFamily="18" charset="0"/>
                                                </a:rPr>
                                                <m:t>2</m:t>
                                              </m:r>
                                            </m:sub>
                                            <m:sup>
                                              <m:d>
                                                <m:dPr>
                                                  <m:ctrlPr>
                                                    <a:rPr lang="en-US" sz="1500" i="1" dirty="0">
                                                      <a:latin typeface="Cambria Math" panose="02040503050406030204" pitchFamily="18" charset="0"/>
                                                    </a:rPr>
                                                  </m:ctrlPr>
                                                </m:dPr>
                                                <m:e>
                                                  <m:r>
                                                    <a:rPr lang="en-US" sz="1500" i="1" dirty="0">
                                                      <a:latin typeface="Cambria Math" panose="02040503050406030204" pitchFamily="18" charset="0"/>
                                                    </a:rPr>
                                                    <m:t>𝑛</m:t>
                                                  </m:r>
                                                  <m:r>
                                                    <a:rPr lang="en-US" sz="1500" i="1" dirty="0">
                                                      <a:latin typeface="Cambria Math" panose="02040503050406030204" pitchFamily="18" charset="0"/>
                                                    </a:rPr>
                                                    <m:t>+1</m:t>
                                                  </m:r>
                                                </m:e>
                                              </m:d>
                                            </m:sup>
                                          </m:sSubSup>
                                          <m:r>
                                            <a:rPr lang="en-US" sz="1500" b="0" i="1" dirty="0" smtClean="0">
                                              <a:latin typeface="Cambria Math" panose="02040503050406030204" pitchFamily="18" charset="0"/>
                                            </a:rPr>
                                            <m:t>:</m:t>
                                          </m:r>
                                          <m:r>
                                            <a:rPr lang="en-US" sz="1500" b="0" i="1" dirty="0" smtClean="0">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𝝃</m:t>
                                          </m:r>
                                        </m:e>
                                      </m:d>
                                      <m:r>
                                        <a:rPr lang="en-US" sz="1500" b="0" i="1" smtClean="0">
                                          <a:latin typeface="Cambria Math" panose="02040503050406030204" pitchFamily="18" charset="0"/>
                                        </a:rPr>
                                        <m:t>𝑑</m:t>
                                      </m:r>
                                      <m:r>
                                        <m:rPr>
                                          <m:sty m:val="p"/>
                                        </m:rPr>
                                        <a:rPr lang="el-GR" sz="1500" b="0" i="1" smtClean="0">
                                          <a:latin typeface="Cambria Math" panose="02040503050406030204" pitchFamily="18" charset="0"/>
                                          <a:ea typeface="Cambria Math" panose="02040503050406030204" pitchFamily="18" charset="0"/>
                                        </a:rPr>
                                        <m:t>Ω</m:t>
                                      </m:r>
                                      <m:r>
                                        <a:rPr lang="en-US" sz="1500" b="0" i="1" smtClean="0">
                                          <a:latin typeface="Cambria Math" panose="02040503050406030204" pitchFamily="18" charset="0"/>
                                          <a:ea typeface="Cambria Math" panose="02040503050406030204" pitchFamily="18" charset="0"/>
                                        </a:rPr>
                                        <m:t> − </m:t>
                                      </m:r>
                                    </m:e>
                                  </m:nary>
                                  <m:nary>
                                    <m:naryPr>
                                      <m:ctrlPr>
                                        <a:rPr lang="en-US" sz="1500" i="1" smtClean="0">
                                          <a:latin typeface="Cambria Math" panose="02040503050406030204" pitchFamily="18" charset="0"/>
                                        </a:rPr>
                                      </m:ctrlPr>
                                    </m:naryPr>
                                    <m:sub>
                                      <m:r>
                                        <m:rPr>
                                          <m:sty m:val="p"/>
                                          <m:brk m:alnAt="23"/>
                                        </m:rPr>
                                        <a:rPr lang="el-GR" sz="1500" i="1" smtClean="0">
                                          <a:latin typeface="Cambria Math" panose="02040503050406030204" pitchFamily="18" charset="0"/>
                                          <a:ea typeface="Cambria Math" panose="02040503050406030204" pitchFamily="18" charset="0"/>
                                        </a:rPr>
                                        <m:t>Γ</m:t>
                                      </m:r>
                                    </m:sub>
                                    <m:sup/>
                                    <m:e>
                                      <m:d>
                                        <m:dPr>
                                          <m:ctrlPr>
                                            <a:rPr lang="en-US" sz="1500" i="1" smtClean="0">
                                              <a:latin typeface="Cambria Math" panose="02040503050406030204" pitchFamily="18" charset="0"/>
                                            </a:rPr>
                                          </m:ctrlPr>
                                        </m:dPr>
                                        <m:e>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b="0" i="1" dirty="0" smtClean="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smtClean="0">
                                              <a:latin typeface="Cambria Math" panose="02040503050406030204" pitchFamily="18" charset="0"/>
                                            </a:rPr>
                                            <m:t>𝒏</m:t>
                                          </m:r>
                                        </m:e>
                                      </m:d>
                                    </m:e>
                                  </m:nary>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𝝃</m:t>
                                  </m:r>
                                  <m:r>
                                    <a:rPr lang="en-US" sz="1500" b="0" i="1" smtClean="0">
                                      <a:latin typeface="Cambria Math" panose="02040503050406030204" pitchFamily="18" charset="0"/>
                                      <a:ea typeface="Cambria Math" panose="02040503050406030204" pitchFamily="18" charset="0"/>
                                    </a:rPr>
                                    <m:t>𝑑𝑆</m:t>
                                  </m:r>
                                </m:e>
                              </m:d>
                              <m:r>
                                <a:rPr lang="en-US" sz="1500" b="0" i="1" smtClean="0">
                                  <a:latin typeface="Cambria Math" panose="02040503050406030204" pitchFamily="18" charset="0"/>
                                </a:rPr>
                                <m:t>𝑑𝑡</m:t>
                              </m:r>
                              <m:r>
                                <a:rPr lang="en-US" sz="1500" b="0" i="1" smtClean="0">
                                  <a:latin typeface="Cambria Math" panose="02040503050406030204" pitchFamily="18" charset="0"/>
                                </a:rPr>
                                <m:t>=0</m:t>
                              </m:r>
                            </m:e>
                          </m:nary>
                        </m:oMath>
                      </m:oMathPara>
                    </a14:m>
                    <a:endParaRPr lang="en-US" sz="1500" dirty="0"/>
                  </a:p>
                </p:txBody>
              </p:sp>
            </mc:Choice>
            <mc:Fallback xmlns="">
              <p:sp>
                <p:nvSpPr>
                  <p:cNvPr id="10" name="TextBox 9">
                    <a:extLst>
                      <a:ext uri="{FF2B5EF4-FFF2-40B4-BE49-F238E27FC236}">
                        <a16:creationId xmlns:a16="http://schemas.microsoft.com/office/drawing/2014/main" id="{9C1685E2-7904-11B9-E9CA-3FC0088E2C37}"/>
                      </a:ext>
                    </a:extLst>
                  </p:cNvPr>
                  <p:cNvSpPr txBox="1">
                    <a:spLocks noRot="1" noChangeAspect="1" noMove="1" noResize="1" noEditPoints="1" noAdjustHandles="1" noChangeArrowheads="1" noChangeShapeType="1" noTextEdit="1"/>
                  </p:cNvSpPr>
                  <p:nvPr/>
                </p:nvSpPr>
                <p:spPr>
                  <a:xfrm>
                    <a:off x="5221622" y="3545978"/>
                    <a:ext cx="5929828" cy="69095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F866E2D-5C5A-5AFE-DC44-4BCFF3699E44}"/>
                      </a:ext>
                    </a:extLst>
                  </p:cNvPr>
                  <p:cNvSpPr txBox="1"/>
                  <p:nvPr/>
                </p:nvSpPr>
                <p:spPr>
                  <a:xfrm>
                    <a:off x="4709160" y="1716410"/>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smtClean="0">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𝜌</m:t>
                                  </m:r>
                                  <m:sSubSup>
                                    <m:sSubSupPr>
                                      <m:ctrlPr>
                                        <a:rPr lang="en-US" sz="1500" b="1" i="1">
                                          <a:latin typeface="Cambria Math" panose="02040503050406030204" pitchFamily="18" charset="0"/>
                                          <a:ea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b="0" i="1" smtClean="0">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p>
                                  </m:sSubSup>
                                  <m:r>
                                    <m:rPr>
                                      <m:nor/>
                                    </m:rPr>
                                    <a:rPr lang="en-US" sz="1500" dirty="0"/>
                                    <m:t>, </m:t>
                                  </m:r>
                                  <m:r>
                                    <m:rPr>
                                      <m:nor/>
                                    </m:rPr>
                                    <a:rPr lang="en-US" sz="1500" b="0" i="0" dirty="0" smtClean="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e>
                                <m:e>
                                  <m:sSubSup>
                                    <m:sSubSupPr>
                                      <m:ctrlPr>
                                        <a:rPr lang="en-US" sz="1500" i="1" dirty="0">
                                          <a:latin typeface="Cambria Math" panose="02040503050406030204" pitchFamily="18" charset="0"/>
                                        </a:rPr>
                                      </m:ctrlPr>
                                    </m:sSubSupPr>
                                    <m:e>
                                      <m:r>
                                        <a:rPr lang="en-US" sz="1500" b="1" i="1" dirty="0" smtClean="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rPr>
                                    <m:t>𝒏</m:t>
                                  </m:r>
                                  <m:r>
                                    <a:rPr lang="en-US" sz="1500" i="1">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smtClean="0">
                                          <a:latin typeface="Cambria Math" panose="02040503050406030204" pitchFamily="18" charset="0"/>
                                        </a:rPr>
                                        <m:t>𝑷</m:t>
                                      </m:r>
                                    </m:e>
                                    <m:sub>
                                      <m:r>
                                        <a:rPr lang="en-US" sz="1500" b="0" i="1" dirty="0" smtClean="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a:latin typeface="Cambria Math" panose="02040503050406030204" pitchFamily="18" charset="0"/>
                                    </a:rPr>
                                    <m:t>𝒏</m:t>
                                  </m:r>
                                  <m:r>
                                    <m:rPr>
                                      <m:nor/>
                                    </m:rPr>
                                    <a:rPr lang="en-US" sz="1500" dirty="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4" name="TextBox 3">
                    <a:extLst>
                      <a:ext uri="{FF2B5EF4-FFF2-40B4-BE49-F238E27FC236}">
                        <a16:creationId xmlns:a16="http://schemas.microsoft.com/office/drawing/2014/main" id="{3F866E2D-5C5A-5AFE-DC44-4BCFF3699E44}"/>
                      </a:ext>
                    </a:extLst>
                  </p:cNvPr>
                  <p:cNvSpPr txBox="1">
                    <a:spLocks noRot="1" noChangeAspect="1" noMove="1" noResize="1" noEditPoints="1" noAdjustHandles="1" noChangeArrowheads="1" noChangeShapeType="1" noTextEdit="1"/>
                  </p:cNvSpPr>
                  <p:nvPr/>
                </p:nvSpPr>
                <p:spPr>
                  <a:xfrm>
                    <a:off x="4709160" y="1716410"/>
                    <a:ext cx="5178175" cy="113281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0E5E70-0521-CC26-C2AC-6B03A670014E}"/>
                      </a:ext>
                    </a:extLst>
                  </p:cNvPr>
                  <p:cNvSpPr txBox="1"/>
                  <p:nvPr/>
                </p:nvSpPr>
                <p:spPr>
                  <a:xfrm>
                    <a:off x="917705" y="5030543"/>
                    <a:ext cx="2179892" cy="248914"/>
                  </a:xfrm>
                  <a:prstGeom prst="rect">
                    <a:avLst/>
                  </a:prstGeom>
                  <a:noFill/>
                </p:spPr>
                <p:txBody>
                  <a:bodyPr wrap="none" lIns="0" tIns="0" rIns="0" bIns="0" rtlCol="0">
                    <a:spAutoFit/>
                  </a:bodyPr>
                  <a:lstStyle/>
                  <a:p>
                    <a14:m>
                      <m:oMath xmlns:m="http://schemas.openxmlformats.org/officeDocument/2006/math">
                        <m:sSub>
                          <m:sSubPr>
                            <m:ctrlPr>
                              <a:rPr lang="en-US" sz="1500" b="1" i="1" dirty="0" smtClean="0">
                                <a:latin typeface="Cambria Math" panose="02040503050406030204" pitchFamily="18" charset="0"/>
                              </a:rPr>
                            </m:ctrlPr>
                          </m:sSubPr>
                          <m:e>
                            <m:sSub>
                              <m:sSubPr>
                                <m:ctrlPr>
                                  <a:rPr lang="en-US" sz="1500" b="1" i="1" dirty="0">
                                    <a:latin typeface="Cambria Math" panose="02040503050406030204" pitchFamily="18" charset="0"/>
                                  </a:rPr>
                                </m:ctrlPr>
                              </m:sSubPr>
                              <m:e>
                                <m:acc>
                                  <m:accPr>
                                    <m:chr m:val="̂"/>
                                    <m:ctrlPr>
                                      <a:rPr lang="en-US" sz="1500" b="1" i="1" dirty="0">
                                        <a:latin typeface="Cambria Math" panose="02040503050406030204" pitchFamily="18" charset="0"/>
                                      </a:rPr>
                                    </m:ctrlPr>
                                  </m:accPr>
                                  <m:e>
                                    <m:r>
                                      <a:rPr lang="en-US" sz="1500" b="1" i="1" dirty="0" smtClean="0">
                                        <a:latin typeface="Cambria Math" panose="02040503050406030204" pitchFamily="18" charset="0"/>
                                      </a:rPr>
                                      <m:t>𝑴</m:t>
                                    </m:r>
                                  </m:e>
                                </m:acc>
                              </m:e>
                              <m:sub>
                                <m:r>
                                  <a:rPr lang="en-US" sz="1500" i="1" dirty="0">
                                    <a:latin typeface="Cambria Math" panose="02040503050406030204" pitchFamily="18" charset="0"/>
                                  </a:rPr>
                                  <m:t>1</m:t>
                                </m:r>
                              </m:sub>
                            </m:sSub>
                            <m:acc>
                              <m:accPr>
                                <m:chr m:val="̈"/>
                                <m:ctrlPr>
                                  <a:rPr lang="en-US" sz="1500" b="1" i="1" dirty="0">
                                    <a:latin typeface="Cambria Math" panose="02040503050406030204" pitchFamily="18" charset="0"/>
                                  </a:rPr>
                                </m:ctrlPr>
                              </m:accPr>
                              <m:e>
                                <m:acc>
                                  <m:accPr>
                                    <m:chr m:val="̂"/>
                                    <m:ctrlPr>
                                      <a:rPr lang="en-US" sz="1500" b="1" i="1" dirty="0">
                                        <a:latin typeface="Cambria Math" panose="02040503050406030204" pitchFamily="18" charset="0"/>
                                      </a:rPr>
                                    </m:ctrlPr>
                                  </m:accPr>
                                  <m:e>
                                    <m:r>
                                      <a:rPr lang="en-US" sz="1500" b="1" i="1" dirty="0">
                                        <a:latin typeface="Cambria Math" panose="02040503050406030204" pitchFamily="18" charset="0"/>
                                      </a:rPr>
                                      <m:t>𝒒</m:t>
                                    </m:r>
                                  </m:e>
                                </m:acc>
                              </m:e>
                            </m:acc>
                          </m:e>
                          <m:sub>
                            <m:r>
                              <a:rPr lang="en-US" sz="1500" i="1" dirty="0">
                                <a:latin typeface="Cambria Math" panose="02040503050406030204" pitchFamily="18" charset="0"/>
                              </a:rPr>
                              <m:t>1</m:t>
                            </m:r>
                          </m:sub>
                        </m:sSub>
                        <m:r>
                          <a:rPr lang="en-US" sz="1500" b="0" i="1" smtClean="0">
                            <a:latin typeface="Cambria Math" panose="02040503050406030204" pitchFamily="18" charset="0"/>
                          </a:rPr>
                          <m:t>+</m:t>
                        </m:r>
                        <m:sSub>
                          <m:sSubPr>
                            <m:ctrlPr>
                              <a:rPr lang="en-US" sz="1500" b="1" i="1" dirty="0">
                                <a:latin typeface="Cambria Math" panose="02040503050406030204" pitchFamily="18" charset="0"/>
                              </a:rPr>
                            </m:ctrlPr>
                          </m:sSubPr>
                          <m:e>
                            <m:acc>
                              <m:accPr>
                                <m:chr m:val="̂"/>
                                <m:ctrlPr>
                                  <a:rPr lang="en-US" sz="1500" b="1" i="1" dirty="0">
                                    <a:latin typeface="Cambria Math" panose="02040503050406030204" pitchFamily="18" charset="0"/>
                                  </a:rPr>
                                </m:ctrlPr>
                              </m:accPr>
                              <m:e>
                                <m:r>
                                  <a:rPr lang="en-US" sz="1500" b="1" i="1" dirty="0" smtClean="0">
                                    <a:latin typeface="Cambria Math" panose="02040503050406030204" pitchFamily="18" charset="0"/>
                                  </a:rPr>
                                  <m:t>𝑲</m:t>
                                </m:r>
                              </m:e>
                            </m:acc>
                          </m:e>
                          <m:sub>
                            <m:r>
                              <a:rPr lang="en-US" sz="1500" b="0" i="1" dirty="0" smtClean="0">
                                <a:latin typeface="Cambria Math" panose="02040503050406030204" pitchFamily="18" charset="0"/>
                              </a:rPr>
                              <m:t>1</m:t>
                            </m:r>
                          </m:sub>
                        </m:sSub>
                        <m:sSub>
                          <m:sSubPr>
                            <m:ctrlPr>
                              <a:rPr lang="en-US" sz="1500" b="1" i="1" dirty="0" smtClean="0">
                                <a:latin typeface="Cambria Math" panose="02040503050406030204" pitchFamily="18" charset="0"/>
                              </a:rPr>
                            </m:ctrlPr>
                          </m:sSubPr>
                          <m:e>
                            <m:acc>
                              <m:accPr>
                                <m:chr m:val="̂"/>
                                <m:ctrlPr>
                                  <a:rPr lang="en-US" sz="1500" b="1" i="1" dirty="0" smtClean="0">
                                    <a:latin typeface="Cambria Math" panose="02040503050406030204" pitchFamily="18" charset="0"/>
                                  </a:rPr>
                                </m:ctrlPr>
                              </m:accPr>
                              <m:e>
                                <m:r>
                                  <a:rPr lang="en-US" sz="1500" b="1" i="1" dirty="0" smtClean="0">
                                    <a:latin typeface="Cambria Math" panose="02040503050406030204" pitchFamily="18" charset="0"/>
                                  </a:rPr>
                                  <m:t>𝒒</m:t>
                                </m:r>
                              </m:e>
                            </m:acc>
                          </m:e>
                          <m:sub>
                            <m:r>
                              <a:rPr lang="en-US" sz="1500" b="0" i="1" dirty="0" smtClean="0">
                                <a:latin typeface="Cambria Math" panose="02040503050406030204" pitchFamily="18" charset="0"/>
                              </a:rPr>
                              <m:t>1</m:t>
                            </m:r>
                          </m:sub>
                        </m:sSub>
                        <m:r>
                          <a:rPr lang="en-US" sz="1500" b="1" i="1" dirty="0" smtClean="0">
                            <a:latin typeface="Cambria Math" panose="02040503050406030204" pitchFamily="18" charset="0"/>
                          </a:rPr>
                          <m:t>+</m:t>
                        </m:r>
                      </m:oMath>
                    </a14:m>
                    <a:r>
                      <a:rPr lang="en-US" sz="1500" b="1" dirty="0"/>
                      <a:t> </a:t>
                    </a:r>
                    <a14:m>
                      <m:oMath xmlns:m="http://schemas.openxmlformats.org/officeDocument/2006/math">
                        <m:sSub>
                          <m:sSubPr>
                            <m:ctrlPr>
                              <a:rPr lang="en-US" sz="1500" b="1" i="1" dirty="0">
                                <a:solidFill>
                                  <a:schemeClr val="accent1"/>
                                </a:solidFill>
                                <a:latin typeface="Cambria Math" panose="02040503050406030204" pitchFamily="18" charset="0"/>
                              </a:rPr>
                            </m:ctrlPr>
                          </m:sSubPr>
                          <m:e>
                            <m:acc>
                              <m:accPr>
                                <m:chr m:val="̂"/>
                                <m:ctrlPr>
                                  <a:rPr lang="en-US" sz="1500" b="1" i="1" dirty="0">
                                    <a:solidFill>
                                      <a:schemeClr val="accent1"/>
                                    </a:solidFill>
                                    <a:latin typeface="Cambria Math" panose="02040503050406030204" pitchFamily="18" charset="0"/>
                                  </a:rPr>
                                </m:ctrlPr>
                              </m:accPr>
                              <m:e>
                                <m:r>
                                  <a:rPr lang="en-US" sz="1500" b="1" i="1" dirty="0">
                                    <a:solidFill>
                                      <a:schemeClr val="accent1"/>
                                    </a:solidFill>
                                    <a:latin typeface="Cambria Math" panose="02040503050406030204" pitchFamily="18" charset="0"/>
                                  </a:rPr>
                                  <m:t>𝑩</m:t>
                                </m:r>
                              </m:e>
                            </m:acc>
                          </m:e>
                          <m:sub>
                            <m:r>
                              <a:rPr lang="en-US" sz="1500" b="0" i="1" dirty="0" smtClean="0">
                                <a:solidFill>
                                  <a:schemeClr val="accent1"/>
                                </a:solidFill>
                                <a:latin typeface="Cambria Math" panose="02040503050406030204" pitchFamily="18" charset="0"/>
                              </a:rPr>
                              <m:t>1</m:t>
                            </m:r>
                          </m:sub>
                        </m:sSub>
                        <m:sSub>
                          <m:sSubPr>
                            <m:ctrlPr>
                              <a:rPr lang="en-US" sz="1500" b="1" i="1" dirty="0">
                                <a:solidFill>
                                  <a:schemeClr val="accent1"/>
                                </a:solidFill>
                                <a:latin typeface="Cambria Math" panose="02040503050406030204" pitchFamily="18" charset="0"/>
                              </a:rPr>
                            </m:ctrlPr>
                          </m:sSubPr>
                          <m:e>
                            <m:r>
                              <a:rPr lang="en-US" sz="1500" b="1" i="1" dirty="0">
                                <a:solidFill>
                                  <a:schemeClr val="accent1"/>
                                </a:solidFill>
                                <a:latin typeface="Cambria Math" panose="02040503050406030204" pitchFamily="18" charset="0"/>
                              </a:rPr>
                              <m:t>𝒈</m:t>
                            </m:r>
                          </m:e>
                          <m:sub>
                            <m:r>
                              <a:rPr lang="en-US" sz="1500" b="0" i="1" dirty="0" smtClean="0">
                                <a:solidFill>
                                  <a:schemeClr val="accent1"/>
                                </a:solidFill>
                                <a:latin typeface="Cambria Math" panose="02040503050406030204" pitchFamily="18" charset="0"/>
                              </a:rPr>
                              <m:t>1</m:t>
                            </m:r>
                          </m:sub>
                        </m:sSub>
                        <m:r>
                          <a:rPr lang="en-US" sz="1500" b="1" i="1" dirty="0" smtClean="0">
                            <a:latin typeface="Cambria Math" panose="02040503050406030204" pitchFamily="18" charset="0"/>
                          </a:rPr>
                          <m:t>=</m:t>
                        </m:r>
                        <m:r>
                          <a:rPr lang="en-US" sz="1500" b="1" i="1" dirty="0" smtClean="0">
                            <a:latin typeface="Cambria Math" panose="02040503050406030204" pitchFamily="18" charset="0"/>
                          </a:rPr>
                          <m:t>𝟎</m:t>
                        </m:r>
                      </m:oMath>
                    </a14:m>
                    <a:endParaRPr lang="en-US" sz="1500" dirty="0"/>
                  </a:p>
                </p:txBody>
              </p:sp>
            </mc:Choice>
            <mc:Fallback xmlns="">
              <p:sp>
                <p:nvSpPr>
                  <p:cNvPr id="7" name="TextBox 6">
                    <a:extLst>
                      <a:ext uri="{FF2B5EF4-FFF2-40B4-BE49-F238E27FC236}">
                        <a16:creationId xmlns:a16="http://schemas.microsoft.com/office/drawing/2014/main" id="{700E5E70-0521-CC26-C2AC-6B03A670014E}"/>
                      </a:ext>
                    </a:extLst>
                  </p:cNvPr>
                  <p:cNvSpPr txBox="1">
                    <a:spLocks noRot="1" noChangeAspect="1" noMove="1" noResize="1" noEditPoints="1" noAdjustHandles="1" noChangeArrowheads="1" noChangeShapeType="1" noTextEdit="1"/>
                  </p:cNvSpPr>
                  <p:nvPr/>
                </p:nvSpPr>
                <p:spPr>
                  <a:xfrm>
                    <a:off x="917705" y="5030543"/>
                    <a:ext cx="2179892" cy="248914"/>
                  </a:xfrm>
                  <a:prstGeom prst="rect">
                    <a:avLst/>
                  </a:prstGeom>
                  <a:blipFill>
                    <a:blip r:embed="rId6"/>
                    <a:stretch>
                      <a:fillRect l="-3073" t="-17073" r="-1955" b="-243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1233912-C89D-1E0D-EA6B-2C16B0B08E73}"/>
                      </a:ext>
                    </a:extLst>
                  </p:cNvPr>
                  <p:cNvSpPr txBox="1"/>
                  <p:nvPr/>
                </p:nvSpPr>
                <p:spPr>
                  <a:xfrm>
                    <a:off x="5815324" y="5041350"/>
                    <a:ext cx="2964145" cy="248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500" b="1" i="1" dirty="0" smtClean="0">
                                  <a:latin typeface="Cambria Math" panose="02040503050406030204" pitchFamily="18" charset="0"/>
                                </a:rPr>
                              </m:ctrlPr>
                            </m:sSubPr>
                            <m:e>
                              <m:sSub>
                                <m:sSubPr>
                                  <m:ctrlPr>
                                    <a:rPr lang="en-US" sz="1500" b="1" i="1" dirty="0">
                                      <a:latin typeface="Cambria Math" panose="02040503050406030204" pitchFamily="18" charset="0"/>
                                    </a:rPr>
                                  </m:ctrlPr>
                                </m:sSubPr>
                                <m:e>
                                  <m:acc>
                                    <m:accPr>
                                      <m:chr m:val="̂"/>
                                      <m:ctrlPr>
                                        <a:rPr lang="en-US" sz="1500" b="1" i="1" dirty="0">
                                          <a:latin typeface="Cambria Math" panose="02040503050406030204" pitchFamily="18" charset="0"/>
                                        </a:rPr>
                                      </m:ctrlPr>
                                    </m:accPr>
                                    <m:e>
                                      <m:r>
                                        <a:rPr lang="en-US" sz="1500" b="1" i="1" dirty="0">
                                          <a:latin typeface="Cambria Math" panose="02040503050406030204" pitchFamily="18" charset="0"/>
                                        </a:rPr>
                                        <m:t>𝑴</m:t>
                                      </m:r>
                                    </m:e>
                                  </m:acc>
                                </m:e>
                                <m:sub>
                                  <m:r>
                                    <a:rPr lang="en-US" sz="1500" b="1" i="1" dirty="0" smtClean="0">
                                      <a:latin typeface="Cambria Math" panose="02040503050406030204" pitchFamily="18" charset="0"/>
                                    </a:rPr>
                                    <m:t>𝟐</m:t>
                                  </m:r>
                                </m:sub>
                              </m:sSub>
                              <m:acc>
                                <m:accPr>
                                  <m:chr m:val="̈"/>
                                  <m:ctrlPr>
                                    <a:rPr lang="en-US" sz="1500" b="1" i="1" dirty="0">
                                      <a:latin typeface="Cambria Math" panose="02040503050406030204" pitchFamily="18" charset="0"/>
                                    </a:rPr>
                                  </m:ctrlPr>
                                </m:accPr>
                                <m:e>
                                  <m:acc>
                                    <m:accPr>
                                      <m:chr m:val="̂"/>
                                      <m:ctrlPr>
                                        <a:rPr lang="en-US" sz="1500" b="1" i="1" dirty="0">
                                          <a:latin typeface="Cambria Math" panose="02040503050406030204" pitchFamily="18" charset="0"/>
                                        </a:rPr>
                                      </m:ctrlPr>
                                    </m:accPr>
                                    <m:e>
                                      <m:r>
                                        <a:rPr lang="en-US" sz="1500" b="1" i="1" dirty="0">
                                          <a:latin typeface="Cambria Math" panose="02040503050406030204" pitchFamily="18" charset="0"/>
                                        </a:rPr>
                                        <m:t>𝒒</m:t>
                                      </m:r>
                                    </m:e>
                                  </m:acc>
                                </m:e>
                              </m:acc>
                            </m:e>
                            <m:sub>
                              <m:r>
                                <a:rPr lang="en-US" sz="1500" b="0" i="1" dirty="0" smtClean="0">
                                  <a:latin typeface="Cambria Math" panose="02040503050406030204" pitchFamily="18" charset="0"/>
                                </a:rPr>
                                <m:t>2</m:t>
                              </m:r>
                            </m:sub>
                          </m:sSub>
                          <m:r>
                            <a:rPr lang="en-US" sz="1500" b="0" i="1" smtClean="0">
                              <a:latin typeface="Cambria Math" panose="02040503050406030204" pitchFamily="18" charset="0"/>
                            </a:rPr>
                            <m:t>+</m:t>
                          </m:r>
                          <m:sSub>
                            <m:sSubPr>
                              <m:ctrlPr>
                                <a:rPr lang="en-US" sz="1500" b="1" i="1" dirty="0">
                                  <a:latin typeface="Cambria Math" panose="02040503050406030204" pitchFamily="18" charset="0"/>
                                </a:rPr>
                              </m:ctrlPr>
                            </m:sSubPr>
                            <m:e>
                              <m:acc>
                                <m:accPr>
                                  <m:chr m:val="̂"/>
                                  <m:ctrlPr>
                                    <a:rPr lang="en-US" sz="1500" b="1" i="1" dirty="0">
                                      <a:latin typeface="Cambria Math" panose="02040503050406030204" pitchFamily="18" charset="0"/>
                                    </a:rPr>
                                  </m:ctrlPr>
                                </m:accPr>
                                <m:e>
                                  <m:r>
                                    <a:rPr lang="en-US" sz="1500" b="1" i="1" dirty="0" smtClean="0">
                                      <a:latin typeface="Cambria Math" panose="02040503050406030204" pitchFamily="18" charset="0"/>
                                    </a:rPr>
                                    <m:t>𝑲</m:t>
                                  </m:r>
                                </m:e>
                              </m:acc>
                            </m:e>
                            <m:sub>
                              <m:r>
                                <a:rPr lang="en-US" sz="1500" b="0" i="1" dirty="0" smtClean="0">
                                  <a:latin typeface="Cambria Math" panose="02040503050406030204" pitchFamily="18" charset="0"/>
                                </a:rPr>
                                <m:t>2</m:t>
                              </m:r>
                            </m:sub>
                          </m:sSub>
                          <m:sSub>
                            <m:sSubPr>
                              <m:ctrlPr>
                                <a:rPr lang="en-US" sz="1500" b="1" i="1" dirty="0" smtClean="0">
                                  <a:latin typeface="Cambria Math" panose="02040503050406030204" pitchFamily="18" charset="0"/>
                                </a:rPr>
                              </m:ctrlPr>
                            </m:sSubPr>
                            <m:e>
                              <m:acc>
                                <m:accPr>
                                  <m:chr m:val="̂"/>
                                  <m:ctrlPr>
                                    <a:rPr lang="en-US" sz="1500" b="1" i="1" dirty="0" smtClean="0">
                                      <a:latin typeface="Cambria Math" panose="02040503050406030204" pitchFamily="18" charset="0"/>
                                    </a:rPr>
                                  </m:ctrlPr>
                                </m:accPr>
                                <m:e>
                                  <m:r>
                                    <a:rPr lang="en-US" sz="1500" b="1" i="1" dirty="0" smtClean="0">
                                      <a:latin typeface="Cambria Math" panose="02040503050406030204" pitchFamily="18" charset="0"/>
                                    </a:rPr>
                                    <m:t>𝒒</m:t>
                                  </m:r>
                                </m:e>
                              </m:acc>
                            </m:e>
                            <m:sub>
                              <m:r>
                                <a:rPr lang="en-US" sz="1500" b="0" i="1" dirty="0" smtClean="0">
                                  <a:latin typeface="Cambria Math" panose="02040503050406030204" pitchFamily="18" charset="0"/>
                                </a:rPr>
                                <m:t>2</m:t>
                              </m:r>
                            </m:sub>
                          </m:sSub>
                          <m:r>
                            <a:rPr lang="en-US" sz="1500" b="1" i="1" dirty="0" smtClean="0">
                              <a:latin typeface="Cambria Math" panose="02040503050406030204" pitchFamily="18" charset="0"/>
                            </a:rPr>
                            <m:t>+</m:t>
                          </m:r>
                          <m:sSub>
                            <m:sSubPr>
                              <m:ctrlPr>
                                <a:rPr lang="en-US" sz="1500" b="1" i="1" dirty="0">
                                  <a:solidFill>
                                    <a:schemeClr val="accent1"/>
                                  </a:solidFill>
                                  <a:latin typeface="Cambria Math" panose="02040503050406030204" pitchFamily="18" charset="0"/>
                                </a:rPr>
                              </m:ctrlPr>
                            </m:sSubPr>
                            <m:e>
                              <m:acc>
                                <m:accPr>
                                  <m:chr m:val="̂"/>
                                  <m:ctrlPr>
                                    <a:rPr lang="en-US" sz="1500" b="1" i="1" dirty="0">
                                      <a:solidFill>
                                        <a:schemeClr val="accent1"/>
                                      </a:solidFill>
                                      <a:latin typeface="Cambria Math" panose="02040503050406030204" pitchFamily="18" charset="0"/>
                                    </a:rPr>
                                  </m:ctrlPr>
                                </m:accPr>
                                <m:e>
                                  <m:r>
                                    <a:rPr lang="en-US" sz="1500" b="1" i="1" dirty="0">
                                      <a:solidFill>
                                        <a:schemeClr val="accent1"/>
                                      </a:solidFill>
                                      <a:latin typeface="Cambria Math" panose="02040503050406030204" pitchFamily="18" charset="0"/>
                                    </a:rPr>
                                    <m:t>𝑩</m:t>
                                  </m:r>
                                </m:e>
                              </m:acc>
                            </m:e>
                            <m:sub>
                              <m:r>
                                <a:rPr lang="en-US" sz="1500" b="0" i="1" dirty="0" smtClean="0">
                                  <a:solidFill>
                                    <a:schemeClr val="accent1"/>
                                  </a:solidFill>
                                  <a:latin typeface="Cambria Math" panose="02040503050406030204" pitchFamily="18" charset="0"/>
                                </a:rPr>
                                <m:t>2</m:t>
                              </m:r>
                            </m:sub>
                          </m:sSub>
                          <m:sSub>
                            <m:sSubPr>
                              <m:ctrlPr>
                                <a:rPr lang="en-US" sz="1500" b="1" i="1" dirty="0">
                                  <a:solidFill>
                                    <a:schemeClr val="accent1"/>
                                  </a:solidFill>
                                  <a:latin typeface="Cambria Math" panose="02040503050406030204" pitchFamily="18" charset="0"/>
                                </a:rPr>
                              </m:ctrlPr>
                            </m:sSubPr>
                            <m:e>
                              <m:r>
                                <a:rPr lang="en-US" sz="1500" b="1" i="1" dirty="0">
                                  <a:solidFill>
                                    <a:schemeClr val="accent1"/>
                                  </a:solidFill>
                                  <a:latin typeface="Cambria Math" panose="02040503050406030204" pitchFamily="18" charset="0"/>
                                </a:rPr>
                                <m:t>𝒈</m:t>
                              </m:r>
                            </m:e>
                            <m:sub>
                              <m:r>
                                <a:rPr lang="en-US" sz="1500" b="0" i="1" dirty="0" smtClean="0">
                                  <a:solidFill>
                                    <a:schemeClr val="accent1"/>
                                  </a:solidFill>
                                  <a:latin typeface="Cambria Math" panose="02040503050406030204" pitchFamily="18" charset="0"/>
                                </a:rPr>
                                <m:t>2</m:t>
                              </m:r>
                            </m:sub>
                          </m:sSub>
                          <m:r>
                            <a:rPr lang="en-US" sz="1500" b="1" i="1" dirty="0" smtClean="0">
                              <a:solidFill>
                                <a:schemeClr val="tx1"/>
                              </a:solidFill>
                              <a:latin typeface="Cambria Math" panose="02040503050406030204" pitchFamily="18" charset="0"/>
                            </a:rPr>
                            <m:t>+</m:t>
                          </m:r>
                          <m:sSub>
                            <m:sSubPr>
                              <m:ctrlPr>
                                <a:rPr lang="en-US" sz="1500" b="1" i="1" dirty="0" smtClean="0">
                                  <a:solidFill>
                                    <a:schemeClr val="accent5"/>
                                  </a:solidFill>
                                  <a:latin typeface="Cambria Math" panose="02040503050406030204" pitchFamily="18" charset="0"/>
                                </a:rPr>
                              </m:ctrlPr>
                            </m:sSubPr>
                            <m:e>
                              <m:acc>
                                <m:accPr>
                                  <m:chr m:val="̂"/>
                                  <m:ctrlPr>
                                    <a:rPr lang="en-US" sz="1500" b="1" i="1" dirty="0">
                                      <a:solidFill>
                                        <a:schemeClr val="accent5"/>
                                      </a:solidFill>
                                      <a:latin typeface="Cambria Math" panose="02040503050406030204" pitchFamily="18" charset="0"/>
                                    </a:rPr>
                                  </m:ctrlPr>
                                </m:accPr>
                                <m:e>
                                  <m:r>
                                    <a:rPr lang="en-US" sz="1500" b="1" i="1" dirty="0" smtClean="0">
                                      <a:solidFill>
                                        <a:schemeClr val="accent5"/>
                                      </a:solidFill>
                                      <a:latin typeface="Cambria Math" panose="02040503050406030204" pitchFamily="18" charset="0"/>
                                    </a:rPr>
                                    <m:t>𝑯</m:t>
                                  </m:r>
                                </m:e>
                              </m:acc>
                            </m:e>
                            <m:sub>
                              <m:r>
                                <a:rPr lang="en-US" sz="1500" b="0" i="1" dirty="0" smtClean="0">
                                  <a:solidFill>
                                    <a:schemeClr val="accent5"/>
                                  </a:solidFill>
                                  <a:latin typeface="Cambria Math" panose="02040503050406030204" pitchFamily="18" charset="0"/>
                                </a:rPr>
                                <m:t>2</m:t>
                              </m:r>
                            </m:sub>
                          </m:sSub>
                          <m:sSub>
                            <m:sSubPr>
                              <m:ctrlPr>
                                <a:rPr lang="en-US" sz="1500" b="1" i="1" dirty="0">
                                  <a:solidFill>
                                    <a:schemeClr val="accent5"/>
                                  </a:solidFill>
                                  <a:latin typeface="Cambria Math" panose="02040503050406030204" pitchFamily="18" charset="0"/>
                                </a:rPr>
                              </m:ctrlPr>
                            </m:sSubPr>
                            <m:e>
                              <m:r>
                                <a:rPr lang="en-US" sz="1500" b="1" i="1" dirty="0" smtClean="0">
                                  <a:solidFill>
                                    <a:schemeClr val="accent5"/>
                                  </a:solidFill>
                                  <a:latin typeface="Cambria Math" panose="02040503050406030204" pitchFamily="18" charset="0"/>
                                </a:rPr>
                                <m:t>𝒕</m:t>
                              </m:r>
                            </m:e>
                            <m:sub>
                              <m:r>
                                <a:rPr lang="en-US" sz="1500" b="0" i="1" dirty="0" smtClean="0">
                                  <a:solidFill>
                                    <a:schemeClr val="accent5"/>
                                  </a:solidFill>
                                  <a:latin typeface="Cambria Math" panose="02040503050406030204" pitchFamily="18" charset="0"/>
                                </a:rPr>
                                <m:t>2</m:t>
                              </m:r>
                            </m:sub>
                          </m:sSub>
                          <m:r>
                            <a:rPr lang="en-US" sz="1500" b="1" i="1" dirty="0" smtClean="0">
                              <a:solidFill>
                                <a:schemeClr val="tx1"/>
                              </a:solidFill>
                              <a:latin typeface="Cambria Math" panose="02040503050406030204" pitchFamily="18" charset="0"/>
                            </a:rPr>
                            <m:t>=</m:t>
                          </m:r>
                          <m:r>
                            <a:rPr lang="en-US" sz="1500" b="1" i="1" dirty="0" smtClean="0">
                              <a:solidFill>
                                <a:schemeClr val="tx1"/>
                              </a:solidFill>
                              <a:latin typeface="Cambria Math" panose="02040503050406030204" pitchFamily="18" charset="0"/>
                            </a:rPr>
                            <m:t>𝟎</m:t>
                          </m:r>
                        </m:oMath>
                      </m:oMathPara>
                    </a14:m>
                    <a:endParaRPr lang="en-US" sz="1500" dirty="0"/>
                  </a:p>
                </p:txBody>
              </p:sp>
            </mc:Choice>
            <mc:Fallback xmlns="">
              <p:sp>
                <p:nvSpPr>
                  <p:cNvPr id="8" name="TextBox 7">
                    <a:extLst>
                      <a:ext uri="{FF2B5EF4-FFF2-40B4-BE49-F238E27FC236}">
                        <a16:creationId xmlns:a16="http://schemas.microsoft.com/office/drawing/2014/main" id="{01233912-C89D-1E0D-EA6B-2C16B0B08E73}"/>
                      </a:ext>
                    </a:extLst>
                  </p:cNvPr>
                  <p:cNvSpPr txBox="1">
                    <a:spLocks noRot="1" noChangeAspect="1" noMove="1" noResize="1" noEditPoints="1" noAdjustHandles="1" noChangeArrowheads="1" noChangeShapeType="1" noTextEdit="1"/>
                  </p:cNvSpPr>
                  <p:nvPr/>
                </p:nvSpPr>
                <p:spPr>
                  <a:xfrm>
                    <a:off x="5815324" y="5041350"/>
                    <a:ext cx="2964145" cy="248914"/>
                  </a:xfrm>
                  <a:prstGeom prst="rect">
                    <a:avLst/>
                  </a:prstGeom>
                  <a:blipFill>
                    <a:blip r:embed="rId7"/>
                    <a:stretch>
                      <a:fillRect t="-14634" b="-268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42C022-8D85-4691-88D3-CD85BEB91276}"/>
                      </a:ext>
                    </a:extLst>
                  </p:cNvPr>
                  <p:cNvSpPr txBox="1"/>
                  <p:nvPr/>
                </p:nvSpPr>
                <p:spPr>
                  <a:xfrm>
                    <a:off x="338870" y="3587662"/>
                    <a:ext cx="3987502" cy="6909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trlPr>
                                <a:rPr lang="en-US" sz="1500" i="1" smtClean="0">
                                  <a:latin typeface="Cambria Math" panose="02040503050406030204" pitchFamily="18" charset="0"/>
                                </a:rPr>
                              </m:ctrlPr>
                            </m:naryPr>
                            <m:sub>
                              <m:r>
                                <m:rPr>
                                  <m:brk m:alnAt="23"/>
                                </m:rPr>
                                <a:rPr lang="en-US" sz="1500" b="0" i="1" smtClean="0">
                                  <a:latin typeface="Cambria Math" panose="02040503050406030204" pitchFamily="18" charset="0"/>
                                </a:rPr>
                                <m:t>𝐼</m:t>
                              </m:r>
                            </m:sub>
                            <m:sup/>
                            <m:e>
                              <m:d>
                                <m:dPr>
                                  <m:begChr m:val="["/>
                                  <m:endChr m:val="]"/>
                                  <m:ctrlPr>
                                    <a:rPr lang="en-US" sz="1500" i="1" smtClean="0">
                                      <a:latin typeface="Cambria Math" panose="02040503050406030204" pitchFamily="18" charset="0"/>
                                    </a:rPr>
                                  </m:ctrlPr>
                                </m:dPr>
                                <m:e>
                                  <m:nary>
                                    <m:naryPr>
                                      <m:ctrlPr>
                                        <a:rPr lang="en-US" sz="1500" i="1" smtClean="0">
                                          <a:latin typeface="Cambria Math" panose="02040503050406030204" pitchFamily="18" charset="0"/>
                                        </a:rPr>
                                      </m:ctrlPr>
                                    </m:naryPr>
                                    <m:sub>
                                      <m:sSub>
                                        <m:sSubPr>
                                          <m:ctrlPr>
                                            <a:rPr lang="en-US" sz="1500" i="1" smtClean="0">
                                              <a:latin typeface="Cambria Math" panose="02040503050406030204" pitchFamily="18" charset="0"/>
                                            </a:rPr>
                                          </m:ctrlPr>
                                        </m:sSubPr>
                                        <m:e>
                                          <m:r>
                                            <m:rPr>
                                              <m:sty m:val="p"/>
                                            </m:rPr>
                                            <a:rPr lang="el-GR" sz="1500" i="1" smtClean="0">
                                              <a:latin typeface="Cambria Math" panose="02040503050406030204" pitchFamily="18" charset="0"/>
                                              <a:ea typeface="Cambria Math" panose="02040503050406030204" pitchFamily="18" charset="0"/>
                                            </a:rPr>
                                            <m:t>Ω</m:t>
                                          </m:r>
                                        </m:e>
                                        <m:sub>
                                          <m:r>
                                            <a:rPr lang="en-US" sz="1500" b="0" i="1" smtClean="0">
                                              <a:latin typeface="Cambria Math" panose="02040503050406030204" pitchFamily="18" charset="0"/>
                                            </a:rPr>
                                            <m:t>1</m:t>
                                          </m:r>
                                        </m:sub>
                                      </m:sSub>
                                    </m:sub>
                                    <m:sup/>
                                    <m:e>
                                      <m:d>
                                        <m:dPr>
                                          <m:ctrlPr>
                                            <a:rPr lang="en-US" sz="1500" i="1" smtClean="0">
                                              <a:latin typeface="Cambria Math" panose="02040503050406030204" pitchFamily="18" charset="0"/>
                                            </a:rPr>
                                          </m:ctrlPr>
                                        </m:dPr>
                                        <m:e>
                                          <m:r>
                                            <a:rPr lang="en-US" sz="1500" b="0" i="1">
                                              <a:latin typeface="Cambria Math" panose="02040503050406030204" pitchFamily="18" charset="0"/>
                                              <a:ea typeface="Cambria Math" panose="02040503050406030204" pitchFamily="18" charset="0"/>
                                            </a:rPr>
                                            <m:t>𝜌</m:t>
                                          </m:r>
                                          <m:sSubSup>
                                            <m:sSubSupPr>
                                              <m:ctrlPr>
                                                <a:rPr lang="en-US" sz="1500" b="1" i="1">
                                                  <a:latin typeface="Cambria Math" panose="02040503050406030204" pitchFamily="18" charset="0"/>
                                                  <a:ea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𝝋</m:t>
                                                  </m:r>
                                                </m:e>
                                              </m:acc>
                                            </m:e>
                                            <m:sub>
                                              <m:r>
                                                <a:rPr lang="en-US" sz="1500" i="1">
                                                  <a:latin typeface="Cambria Math" panose="02040503050406030204" pitchFamily="18" charset="0"/>
                                                  <a:ea typeface="Cambria Math" panose="02040503050406030204" pitchFamily="18" charset="0"/>
                                                </a:rPr>
                                                <m:t>1</m:t>
                                              </m:r>
                                            </m:sub>
                                            <m:sup>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p>
                                          </m:sSubSup>
                                          <m:r>
                                            <a:rPr lang="en-US" sz="1500" b="1" i="1" smtClean="0">
                                              <a:latin typeface="Cambria Math" panose="02040503050406030204" pitchFamily="18" charset="0"/>
                                              <a:ea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𝝃</m:t>
                                          </m:r>
                                          <m:r>
                                            <a:rPr lang="en-US" sz="1500" b="0" i="1" smtClean="0">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d>
                                                <m:dPr>
                                                  <m:ctrlPr>
                                                    <a:rPr lang="en-US" sz="1500" i="1" dirty="0">
                                                      <a:latin typeface="Cambria Math" panose="02040503050406030204" pitchFamily="18" charset="0"/>
                                                    </a:rPr>
                                                  </m:ctrlPr>
                                                </m:dPr>
                                                <m:e>
                                                  <m:r>
                                                    <a:rPr lang="en-US" sz="1500" i="1" dirty="0">
                                                      <a:latin typeface="Cambria Math" panose="02040503050406030204" pitchFamily="18" charset="0"/>
                                                    </a:rPr>
                                                    <m:t>𝑛</m:t>
                                                  </m:r>
                                                  <m:r>
                                                    <a:rPr lang="en-US" sz="1500" i="1" dirty="0">
                                                      <a:latin typeface="Cambria Math" panose="02040503050406030204" pitchFamily="18" charset="0"/>
                                                    </a:rPr>
                                                    <m:t>+1</m:t>
                                                  </m:r>
                                                </m:e>
                                              </m:d>
                                            </m:sup>
                                          </m:sSubSup>
                                          <m:r>
                                            <a:rPr lang="en-US" sz="1500" b="0" i="1" dirty="0" smtClean="0">
                                              <a:latin typeface="Cambria Math" panose="02040503050406030204" pitchFamily="18" charset="0"/>
                                            </a:rPr>
                                            <m:t>:</m:t>
                                          </m:r>
                                          <m:r>
                                            <a:rPr lang="en-US" sz="1500" b="0" i="1" dirty="0" smtClean="0">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𝝃</m:t>
                                          </m:r>
                                        </m:e>
                                      </m:d>
                                      <m:r>
                                        <a:rPr lang="en-US" sz="1500" b="0" i="1" smtClean="0">
                                          <a:latin typeface="Cambria Math" panose="02040503050406030204" pitchFamily="18" charset="0"/>
                                        </a:rPr>
                                        <m:t>𝑑</m:t>
                                      </m:r>
                                      <m:r>
                                        <m:rPr>
                                          <m:sty m:val="p"/>
                                        </m:rPr>
                                        <a:rPr lang="el-GR" sz="1500" b="0" i="1" smtClean="0">
                                          <a:latin typeface="Cambria Math" panose="02040503050406030204" pitchFamily="18" charset="0"/>
                                          <a:ea typeface="Cambria Math" panose="02040503050406030204" pitchFamily="18" charset="0"/>
                                        </a:rPr>
                                        <m:t>Ω</m:t>
                                      </m:r>
                                    </m:e>
                                  </m:nary>
                                </m:e>
                              </m:d>
                              <m:r>
                                <a:rPr lang="en-US" sz="1500" b="0" i="1" smtClean="0">
                                  <a:latin typeface="Cambria Math" panose="02040503050406030204" pitchFamily="18" charset="0"/>
                                </a:rPr>
                                <m:t>𝑑𝑡</m:t>
                              </m:r>
                              <m:r>
                                <a:rPr lang="en-US" sz="1500" b="0" i="1" smtClean="0">
                                  <a:latin typeface="Cambria Math" panose="02040503050406030204" pitchFamily="18" charset="0"/>
                                </a:rPr>
                                <m:t>=0</m:t>
                              </m:r>
                            </m:e>
                          </m:nary>
                        </m:oMath>
                      </m:oMathPara>
                    </a14:m>
                    <a:endParaRPr lang="en-US" sz="1500" dirty="0"/>
                  </a:p>
                </p:txBody>
              </p:sp>
            </mc:Choice>
            <mc:Fallback xmlns="">
              <p:sp>
                <p:nvSpPr>
                  <p:cNvPr id="9" name="TextBox 8">
                    <a:extLst>
                      <a:ext uri="{FF2B5EF4-FFF2-40B4-BE49-F238E27FC236}">
                        <a16:creationId xmlns:a16="http://schemas.microsoft.com/office/drawing/2014/main" id="{BA42C022-8D85-4691-88D3-CD85BEB91276}"/>
                      </a:ext>
                    </a:extLst>
                  </p:cNvPr>
                  <p:cNvSpPr txBox="1">
                    <a:spLocks noRot="1" noChangeAspect="1" noMove="1" noResize="1" noEditPoints="1" noAdjustHandles="1" noChangeArrowheads="1" noChangeShapeType="1" noTextEdit="1"/>
                  </p:cNvSpPr>
                  <p:nvPr/>
                </p:nvSpPr>
                <p:spPr>
                  <a:xfrm>
                    <a:off x="338870" y="3587662"/>
                    <a:ext cx="3987502" cy="690958"/>
                  </a:xfrm>
                  <a:prstGeom prst="rect">
                    <a:avLst/>
                  </a:prstGeom>
                  <a:blipFill>
                    <a:blip r:embed="rId8"/>
                    <a:stretch>
                      <a:fillRect/>
                    </a:stretch>
                  </a:blipFill>
                </p:spPr>
                <p:txBody>
                  <a:bodyPr/>
                  <a:lstStyle/>
                  <a:p>
                    <a:r>
                      <a:rPr lang="en-US">
                        <a:noFill/>
                      </a:rPr>
                      <a:t> </a:t>
                    </a:r>
                  </a:p>
                </p:txBody>
              </p:sp>
            </mc:Fallback>
          </mc:AlternateContent>
          <p:sp>
            <p:nvSpPr>
              <p:cNvPr id="11" name="Arrow: Down 10">
                <a:extLst>
                  <a:ext uri="{FF2B5EF4-FFF2-40B4-BE49-F238E27FC236}">
                    <a16:creationId xmlns:a16="http://schemas.microsoft.com/office/drawing/2014/main" id="{306E01D6-00DB-097B-380B-50156A62E7EF}"/>
                  </a:ext>
                </a:extLst>
              </p:cNvPr>
              <p:cNvSpPr/>
              <p:nvPr/>
            </p:nvSpPr>
            <p:spPr>
              <a:xfrm>
                <a:off x="1846286" y="2991053"/>
                <a:ext cx="322730" cy="558570"/>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9A8A462-009A-F257-7178-A51E18A7FAF7}"/>
                  </a:ext>
                </a:extLst>
              </p:cNvPr>
              <p:cNvSpPr/>
              <p:nvPr/>
            </p:nvSpPr>
            <p:spPr>
              <a:xfrm>
                <a:off x="1837321" y="4298055"/>
                <a:ext cx="322730" cy="558570"/>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862C2FE-46CF-BB9B-1AE9-AEAE3640198A}"/>
                  </a:ext>
                </a:extLst>
              </p:cNvPr>
              <p:cNvSpPr/>
              <p:nvPr/>
            </p:nvSpPr>
            <p:spPr>
              <a:xfrm>
                <a:off x="1728365" y="2143254"/>
                <a:ext cx="476953" cy="670075"/>
              </a:xfrm>
              <a:prstGeom prst="roundRect">
                <a:avLst/>
              </a:prstGeom>
              <a:solidFill>
                <a:srgbClr val="008E74">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C7DAA5A-10EC-3883-3A1C-52869F0AAB33}"/>
                  </a:ext>
                </a:extLst>
              </p:cNvPr>
              <p:cNvSpPr/>
              <p:nvPr/>
            </p:nvSpPr>
            <p:spPr>
              <a:xfrm>
                <a:off x="2246693" y="5006775"/>
                <a:ext cx="484094" cy="324685"/>
              </a:xfrm>
              <a:prstGeom prst="roundRect">
                <a:avLst/>
              </a:prstGeom>
              <a:solidFill>
                <a:srgbClr val="008E74">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Curved 20">
                <a:extLst>
                  <a:ext uri="{FF2B5EF4-FFF2-40B4-BE49-F238E27FC236}">
                    <a16:creationId xmlns:a16="http://schemas.microsoft.com/office/drawing/2014/main" id="{7DD25CB1-5ECF-5A1B-0171-1228AAF6D1C5}"/>
                  </a:ext>
                </a:extLst>
              </p:cNvPr>
              <p:cNvCxnSpPr>
                <a:cxnSpLocks/>
              </p:cNvCxnSpPr>
              <p:nvPr/>
            </p:nvCxnSpPr>
            <p:spPr>
              <a:xfrm rot="16200000" flipH="1">
                <a:off x="1108782" y="3504586"/>
                <a:ext cx="2718541" cy="525469"/>
              </a:xfrm>
              <a:prstGeom prst="curvedConnector4">
                <a:avLst>
                  <a:gd name="adj1" fmla="val -754"/>
                  <a:gd name="adj2" fmla="val 400197"/>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54240FE7-C7DE-4B1F-498A-8EA07F9D3E4D}"/>
                  </a:ext>
                </a:extLst>
              </p:cNvPr>
              <p:cNvSpPr/>
              <p:nvPr/>
            </p:nvSpPr>
            <p:spPr>
              <a:xfrm>
                <a:off x="7212008" y="5030543"/>
                <a:ext cx="513890" cy="324685"/>
              </a:xfrm>
              <a:prstGeom prst="roundRect">
                <a:avLst/>
              </a:prstGeom>
              <a:solidFill>
                <a:srgbClr val="008E74">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4C7703C7-4F91-894D-2E3F-6202795C1CC8}"/>
                  </a:ext>
                </a:extLst>
              </p:cNvPr>
              <p:cNvSpPr/>
              <p:nvPr/>
            </p:nvSpPr>
            <p:spPr>
              <a:xfrm>
                <a:off x="7873014" y="5026405"/>
                <a:ext cx="513891" cy="324685"/>
              </a:xfrm>
              <a:prstGeom prst="roundRect">
                <a:avLst/>
              </a:prstGeom>
              <a:solidFill>
                <a:srgbClr val="7030A0">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Connector: Curved 28">
                <a:extLst>
                  <a:ext uri="{FF2B5EF4-FFF2-40B4-BE49-F238E27FC236}">
                    <a16:creationId xmlns:a16="http://schemas.microsoft.com/office/drawing/2014/main" id="{C01D2595-6C10-67F6-CD5A-631AF851F8B7}"/>
                  </a:ext>
                </a:extLst>
              </p:cNvPr>
              <p:cNvCxnSpPr>
                <a:cxnSpLocks/>
              </p:cNvCxnSpPr>
              <p:nvPr/>
            </p:nvCxnSpPr>
            <p:spPr>
              <a:xfrm rot="10800000" flipH="1" flipV="1">
                <a:off x="6818098" y="2201367"/>
                <a:ext cx="393910" cy="2882921"/>
              </a:xfrm>
              <a:prstGeom prst="curvedConnector3">
                <a:avLst>
                  <a:gd name="adj1" fmla="val -505496"/>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706F1A65-3D73-7D38-D7C1-CC61437E70C4}"/>
                  </a:ext>
                </a:extLst>
              </p:cNvPr>
              <p:cNvSpPr/>
              <p:nvPr/>
            </p:nvSpPr>
            <p:spPr>
              <a:xfrm>
                <a:off x="6818098" y="2147622"/>
                <a:ext cx="273674" cy="324685"/>
              </a:xfrm>
              <a:prstGeom prst="roundRect">
                <a:avLst/>
              </a:prstGeom>
              <a:solidFill>
                <a:srgbClr val="008E74">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49">
                <a:extLst>
                  <a:ext uri="{FF2B5EF4-FFF2-40B4-BE49-F238E27FC236}">
                    <a16:creationId xmlns:a16="http://schemas.microsoft.com/office/drawing/2014/main" id="{CCFFAE2D-3A0F-4904-956B-61741975FD55}"/>
                  </a:ext>
                </a:extLst>
              </p:cNvPr>
              <p:cNvSpPr/>
              <p:nvPr/>
            </p:nvSpPr>
            <p:spPr>
              <a:xfrm>
                <a:off x="6824235" y="2991053"/>
                <a:ext cx="322730" cy="558570"/>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50">
                <a:extLst>
                  <a:ext uri="{FF2B5EF4-FFF2-40B4-BE49-F238E27FC236}">
                    <a16:creationId xmlns:a16="http://schemas.microsoft.com/office/drawing/2014/main" id="{203C8464-BFC7-3F23-72FD-D532423DCFD6}"/>
                  </a:ext>
                </a:extLst>
              </p:cNvPr>
              <p:cNvSpPr/>
              <p:nvPr/>
            </p:nvSpPr>
            <p:spPr>
              <a:xfrm>
                <a:off x="6815270" y="4298055"/>
                <a:ext cx="322730" cy="558570"/>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Connector: Curved 56">
                <a:extLst>
                  <a:ext uri="{FF2B5EF4-FFF2-40B4-BE49-F238E27FC236}">
                    <a16:creationId xmlns:a16="http://schemas.microsoft.com/office/drawing/2014/main" id="{4A1EEED8-BEA0-1D7E-A859-0E8C278A5329}"/>
                  </a:ext>
                </a:extLst>
              </p:cNvPr>
              <p:cNvCxnSpPr>
                <a:cxnSpLocks/>
                <a:stCxn id="27" idx="2"/>
                <a:endCxn id="28" idx="0"/>
              </p:cNvCxnSpPr>
              <p:nvPr/>
            </p:nvCxnSpPr>
            <p:spPr>
              <a:xfrm rot="5400000">
                <a:off x="8429607" y="3937289"/>
                <a:ext cx="789469" cy="1388762"/>
              </a:xfrm>
              <a:prstGeom prst="curvedConnector3">
                <a:avLst>
                  <a:gd name="adj1" fmla="val 50000"/>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4877E79-2557-9EE6-06EB-C254E0563456}"/>
                  </a:ext>
                </a:extLst>
              </p:cNvPr>
              <p:cNvSpPr txBox="1"/>
              <p:nvPr/>
            </p:nvSpPr>
            <p:spPr>
              <a:xfrm>
                <a:off x="351827" y="5552856"/>
                <a:ext cx="4580139" cy="899221"/>
              </a:xfrm>
              <a:prstGeom prst="rect">
                <a:avLst/>
              </a:prstGeom>
              <a:noFill/>
            </p:spPr>
            <p:txBody>
              <a:bodyPr wrap="square" rtlCol="0">
                <a:spAutoFit/>
              </a:bodyPr>
              <a:lstStyle/>
              <a:p>
                <a:r>
                  <a:rPr lang="en-US" sz="1600" b="1" dirty="0">
                    <a:solidFill>
                      <a:srgbClr val="0070C0"/>
                    </a:solidFill>
                  </a:rPr>
                  <a:t>Dirichlet problem: </a:t>
                </a:r>
                <a:r>
                  <a:rPr lang="en-US" sz="1600" dirty="0"/>
                  <a:t>learn </a:t>
                </a:r>
                <a14:m>
                  <m:oMath xmlns:m="http://schemas.openxmlformats.org/officeDocument/2006/math">
                    <m:sSub>
                      <m:sSubPr>
                        <m:ctrlPr>
                          <a:rPr lang="en-US" sz="1600" b="1" i="1" dirty="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b="1" i="1" dirty="0" smtClean="0">
                                <a:latin typeface="Cambria Math" panose="02040503050406030204" pitchFamily="18" charset="0"/>
                              </a:rPr>
                              <m:t>𝑴</m:t>
                            </m:r>
                          </m:e>
                        </m:acc>
                      </m:e>
                      <m:sub>
                        <m:r>
                          <a:rPr lang="en-US" sz="1600" b="0" i="1" dirty="0" smtClean="0">
                            <a:latin typeface="Cambria Math" panose="02040503050406030204" pitchFamily="18" charset="0"/>
                          </a:rPr>
                          <m:t>1</m:t>
                        </m:r>
                      </m:sub>
                    </m:sSub>
                  </m:oMath>
                </a14:m>
                <a:r>
                  <a:rPr lang="en-US" sz="1600" dirty="0"/>
                  <a:t>, </a:t>
                </a:r>
                <a14:m>
                  <m:oMath xmlns:m="http://schemas.openxmlformats.org/officeDocument/2006/math">
                    <m:sSub>
                      <m:sSubPr>
                        <m:ctrlPr>
                          <a:rPr lang="en-US" sz="1600" b="1" i="1" dirty="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b="1" i="1" dirty="0">
                                <a:latin typeface="Cambria Math" panose="02040503050406030204" pitchFamily="18" charset="0"/>
                              </a:rPr>
                              <m:t>𝑲</m:t>
                            </m:r>
                          </m:e>
                        </m:acc>
                      </m:e>
                      <m:sub>
                        <m:r>
                          <a:rPr lang="en-US" sz="1600" i="1" dirty="0">
                            <a:latin typeface="Cambria Math" panose="02040503050406030204" pitchFamily="18" charset="0"/>
                          </a:rPr>
                          <m:t>1</m:t>
                        </m:r>
                      </m:sub>
                    </m:sSub>
                  </m:oMath>
                </a14:m>
                <a:r>
                  <a:rPr lang="en-US" sz="1600" dirty="0"/>
                  <a:t>, </a:t>
                </a:r>
                <a14:m>
                  <m:oMath xmlns:m="http://schemas.openxmlformats.org/officeDocument/2006/math">
                    <m:sSub>
                      <m:sSubPr>
                        <m:ctrlPr>
                          <a:rPr lang="en-US" sz="1600" b="1" i="1" dirty="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b="1" i="1" dirty="0" smtClean="0">
                                <a:latin typeface="Cambria Math" panose="02040503050406030204" pitchFamily="18" charset="0"/>
                              </a:rPr>
                              <m:t>𝑩</m:t>
                            </m:r>
                          </m:e>
                        </m:acc>
                      </m:e>
                      <m:sub>
                        <m:r>
                          <a:rPr lang="en-US" sz="1600" i="1" dirty="0">
                            <a:latin typeface="Cambria Math" panose="02040503050406030204" pitchFamily="18" charset="0"/>
                          </a:rPr>
                          <m:t>1</m:t>
                        </m:r>
                      </m:sub>
                    </m:sSub>
                  </m:oMath>
                </a14:m>
                <a:endParaRPr lang="en-US" sz="1600" dirty="0"/>
              </a:p>
              <a:p>
                <a:endParaRPr lang="en-US" sz="400" dirty="0"/>
              </a:p>
              <a:p>
                <a:pPr marL="285750" indent="-285750">
                  <a:buFont typeface="Wingdings" panose="05000000000000000000" pitchFamily="2" charset="2"/>
                  <a:buChar char="Ø"/>
                </a:pPr>
                <a:r>
                  <a:rPr lang="en-US" sz="1600" dirty="0"/>
                  <a:t>Use snapshots of displacement, acceleration and Dirichlet data to train ROM</a:t>
                </a:r>
              </a:p>
            </p:txBody>
          </p:sp>
        </mc:Choice>
        <mc:Fallback xmlns="">
          <p:sp>
            <p:nvSpPr>
              <p:cNvPr id="13" name="TextBox 12">
                <a:extLst>
                  <a:ext uri="{FF2B5EF4-FFF2-40B4-BE49-F238E27FC236}">
                    <a16:creationId xmlns:a16="http://schemas.microsoft.com/office/drawing/2014/main" id="{74877E79-2557-9EE6-06EB-C254E0563456}"/>
                  </a:ext>
                </a:extLst>
              </p:cNvPr>
              <p:cNvSpPr txBox="1">
                <a:spLocks noRot="1" noChangeAspect="1" noMove="1" noResize="1" noEditPoints="1" noAdjustHandles="1" noChangeArrowheads="1" noChangeShapeType="1" noTextEdit="1"/>
              </p:cNvSpPr>
              <p:nvPr/>
            </p:nvSpPr>
            <p:spPr>
              <a:xfrm>
                <a:off x="351827" y="5552856"/>
                <a:ext cx="4580139" cy="899221"/>
              </a:xfrm>
              <a:prstGeom prst="rect">
                <a:avLst/>
              </a:prstGeom>
              <a:blipFill>
                <a:blip r:embed="rId9"/>
                <a:stretch>
                  <a:fillRect l="-799" t="-2041" r="-1065" b="-7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52476E6-EF29-2845-E512-0BB5EC84EBC7}"/>
                  </a:ext>
                </a:extLst>
              </p:cNvPr>
              <p:cNvSpPr txBox="1"/>
              <p:nvPr/>
            </p:nvSpPr>
            <p:spPr>
              <a:xfrm>
                <a:off x="5738318" y="5552856"/>
                <a:ext cx="4864894" cy="1145442"/>
              </a:xfrm>
              <a:prstGeom prst="rect">
                <a:avLst/>
              </a:prstGeom>
              <a:noFill/>
            </p:spPr>
            <p:txBody>
              <a:bodyPr wrap="square" rtlCol="0">
                <a:spAutoFit/>
              </a:bodyPr>
              <a:lstStyle/>
              <a:p>
                <a:r>
                  <a:rPr lang="en-US" sz="1600" b="1" dirty="0">
                    <a:solidFill>
                      <a:srgbClr val="0070C0"/>
                    </a:solidFill>
                  </a:rPr>
                  <a:t>Neumann problem: </a:t>
                </a:r>
                <a:r>
                  <a:rPr lang="en-US" sz="1600" dirty="0"/>
                  <a:t>learn </a:t>
                </a:r>
                <a14:m>
                  <m:oMath xmlns:m="http://schemas.openxmlformats.org/officeDocument/2006/math">
                    <m:sSub>
                      <m:sSubPr>
                        <m:ctrlPr>
                          <a:rPr lang="en-US" sz="1600" b="1" i="1" dirty="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b="1" i="1" dirty="0" smtClean="0">
                                <a:latin typeface="Cambria Math" panose="02040503050406030204" pitchFamily="18" charset="0"/>
                              </a:rPr>
                              <m:t>𝑴</m:t>
                            </m:r>
                          </m:e>
                        </m:acc>
                      </m:e>
                      <m:sub>
                        <m:r>
                          <a:rPr lang="en-US" sz="1600" b="0" i="1" dirty="0" smtClean="0">
                            <a:latin typeface="Cambria Math" panose="02040503050406030204" pitchFamily="18" charset="0"/>
                          </a:rPr>
                          <m:t>2</m:t>
                        </m:r>
                      </m:sub>
                    </m:sSub>
                  </m:oMath>
                </a14:m>
                <a:r>
                  <a:rPr lang="en-US" sz="1600" dirty="0"/>
                  <a:t>, </a:t>
                </a:r>
                <a14:m>
                  <m:oMath xmlns:m="http://schemas.openxmlformats.org/officeDocument/2006/math">
                    <m:sSub>
                      <m:sSubPr>
                        <m:ctrlPr>
                          <a:rPr lang="en-US" sz="1600" b="1" i="1" dirty="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b="1" i="1" dirty="0">
                                <a:latin typeface="Cambria Math" panose="02040503050406030204" pitchFamily="18" charset="0"/>
                              </a:rPr>
                              <m:t>𝑲</m:t>
                            </m:r>
                          </m:e>
                        </m:acc>
                      </m:e>
                      <m:sub>
                        <m:r>
                          <a:rPr lang="en-US" sz="1600" b="0" i="1" dirty="0" smtClean="0">
                            <a:latin typeface="Cambria Math" panose="02040503050406030204" pitchFamily="18" charset="0"/>
                          </a:rPr>
                          <m:t>2</m:t>
                        </m:r>
                      </m:sub>
                    </m:sSub>
                  </m:oMath>
                </a14:m>
                <a:r>
                  <a:rPr lang="en-US" sz="1600" dirty="0"/>
                  <a:t>, </a:t>
                </a:r>
                <a14:m>
                  <m:oMath xmlns:m="http://schemas.openxmlformats.org/officeDocument/2006/math">
                    <m:sSub>
                      <m:sSubPr>
                        <m:ctrlPr>
                          <a:rPr lang="en-US" sz="1600" b="1" i="1" dirty="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b="1" i="1" dirty="0" smtClean="0">
                                <a:latin typeface="Cambria Math" panose="02040503050406030204" pitchFamily="18" charset="0"/>
                              </a:rPr>
                              <m:t>𝑩</m:t>
                            </m:r>
                          </m:e>
                        </m:acc>
                      </m:e>
                      <m:sub>
                        <m:r>
                          <a:rPr lang="en-US" sz="1600" b="0" i="1" dirty="0" smtClean="0">
                            <a:latin typeface="Cambria Math" panose="02040503050406030204" pitchFamily="18" charset="0"/>
                          </a:rPr>
                          <m:t>2</m:t>
                        </m:r>
                      </m:sub>
                    </m:sSub>
                  </m:oMath>
                </a14:m>
                <a:r>
                  <a:rPr lang="en-US" sz="1600" dirty="0"/>
                  <a:t>, </a:t>
                </a:r>
                <a14:m>
                  <m:oMath xmlns:m="http://schemas.openxmlformats.org/officeDocument/2006/math">
                    <m:sSub>
                      <m:sSubPr>
                        <m:ctrlPr>
                          <a:rPr lang="en-US" sz="1600" b="1" i="1" dirty="0">
                            <a:latin typeface="Cambria Math" panose="02040503050406030204" pitchFamily="18" charset="0"/>
                          </a:rPr>
                        </m:ctrlPr>
                      </m:sSubPr>
                      <m:e>
                        <m:acc>
                          <m:accPr>
                            <m:chr m:val="̂"/>
                            <m:ctrlPr>
                              <a:rPr lang="en-US" sz="1600" b="1" i="1" dirty="0">
                                <a:latin typeface="Cambria Math" panose="02040503050406030204" pitchFamily="18" charset="0"/>
                              </a:rPr>
                            </m:ctrlPr>
                          </m:accPr>
                          <m:e>
                            <m:r>
                              <a:rPr lang="en-US" sz="1600" b="1" i="1" dirty="0" smtClean="0">
                                <a:latin typeface="Cambria Math" panose="02040503050406030204" pitchFamily="18" charset="0"/>
                              </a:rPr>
                              <m:t>𝑯</m:t>
                            </m:r>
                          </m:e>
                        </m:acc>
                      </m:e>
                      <m:sub>
                        <m:r>
                          <a:rPr lang="en-US" sz="1600" b="0" i="1" dirty="0" smtClean="0">
                            <a:latin typeface="Cambria Math" panose="02040503050406030204" pitchFamily="18" charset="0"/>
                          </a:rPr>
                          <m:t>2</m:t>
                        </m:r>
                      </m:sub>
                    </m:sSub>
                  </m:oMath>
                </a14:m>
                <a:endParaRPr lang="en-US" sz="1600" b="1" dirty="0"/>
              </a:p>
              <a:p>
                <a:endParaRPr lang="en-US" sz="400" b="1" dirty="0"/>
              </a:p>
              <a:p>
                <a:pPr marL="285750" indent="-285750">
                  <a:buFont typeface="Wingdings" panose="05000000000000000000" pitchFamily="2" charset="2"/>
                  <a:buChar char="Ø"/>
                </a:pPr>
                <a:r>
                  <a:rPr lang="en-US" sz="1600" dirty="0"/>
                  <a:t>Use snapshots of displacement, acceleration, Dirichlet data and tractions to train ROM</a:t>
                </a:r>
              </a:p>
              <a:p>
                <a:endParaRPr lang="en-US" sz="1600" dirty="0"/>
              </a:p>
            </p:txBody>
          </p:sp>
        </mc:Choice>
        <mc:Fallback xmlns="">
          <p:sp>
            <p:nvSpPr>
              <p:cNvPr id="14" name="TextBox 13">
                <a:extLst>
                  <a:ext uri="{FF2B5EF4-FFF2-40B4-BE49-F238E27FC236}">
                    <a16:creationId xmlns:a16="http://schemas.microsoft.com/office/drawing/2014/main" id="{252476E6-EF29-2845-E512-0BB5EC84EBC7}"/>
                  </a:ext>
                </a:extLst>
              </p:cNvPr>
              <p:cNvSpPr txBox="1">
                <a:spLocks noRot="1" noChangeAspect="1" noMove="1" noResize="1" noEditPoints="1" noAdjustHandles="1" noChangeArrowheads="1" noChangeShapeType="1" noTextEdit="1"/>
              </p:cNvSpPr>
              <p:nvPr/>
            </p:nvSpPr>
            <p:spPr>
              <a:xfrm>
                <a:off x="5738318" y="5552856"/>
                <a:ext cx="4864894" cy="1145442"/>
              </a:xfrm>
              <a:prstGeom prst="rect">
                <a:avLst/>
              </a:prstGeom>
              <a:blipFill>
                <a:blip r:embed="rId10"/>
                <a:stretch>
                  <a:fillRect l="-627" t="-1596"/>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5E0F5506-3AA8-D0D4-1162-9AC57A352D23}"/>
              </a:ext>
            </a:extLst>
          </p:cNvPr>
          <p:cNvSpPr txBox="1"/>
          <p:nvPr/>
        </p:nvSpPr>
        <p:spPr>
          <a:xfrm>
            <a:off x="9823048" y="4812713"/>
            <a:ext cx="1276311" cy="338554"/>
          </a:xfrm>
          <a:prstGeom prst="rect">
            <a:avLst/>
          </a:prstGeom>
          <a:noFill/>
        </p:spPr>
        <p:txBody>
          <a:bodyPr wrap="none" rtlCol="0">
            <a:spAutoFit/>
          </a:bodyPr>
          <a:lstStyle/>
          <a:p>
            <a:r>
              <a:rPr lang="en-US" sz="1600" b="1" dirty="0" err="1">
                <a:solidFill>
                  <a:srgbClr val="0070C0"/>
                </a:solidFill>
              </a:rPr>
              <a:t>OpInf</a:t>
            </a:r>
            <a:r>
              <a:rPr lang="en-US" sz="1600" b="1" dirty="0">
                <a:solidFill>
                  <a:srgbClr val="0070C0"/>
                </a:solidFill>
              </a:rPr>
              <a:t> ROMs</a:t>
            </a:r>
          </a:p>
        </p:txBody>
      </p:sp>
      <p:pic>
        <p:nvPicPr>
          <p:cNvPr id="18" name="Picture 17">
            <a:extLst>
              <a:ext uri="{FF2B5EF4-FFF2-40B4-BE49-F238E27FC236}">
                <a16:creationId xmlns:a16="http://schemas.microsoft.com/office/drawing/2014/main" id="{0A6F0189-359D-D519-D6D8-B4A25AB2C5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5316" y="624356"/>
            <a:ext cx="1500415" cy="2259431"/>
          </a:xfrm>
          <a:prstGeom prst="rect">
            <a:avLst/>
          </a:prstGeom>
        </p:spPr>
      </p:pic>
    </p:spTree>
    <p:extLst>
      <p:ext uri="{BB962C8B-B14F-4D97-AF65-F5344CB8AC3E}">
        <p14:creationId xmlns:p14="http://schemas.microsoft.com/office/powerpoint/2010/main" val="222152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6DA2B-42CD-E9FE-9260-A67BDF09DCFF}"/>
            </a:ext>
          </a:extLst>
        </p:cNvPr>
        <p:cNvGrpSpPr/>
        <p:nvPr/>
      </p:nvGrpSpPr>
      <p:grpSpPr>
        <a:xfrm>
          <a:off x="0" y="0"/>
          <a:ext cx="0" cy="0"/>
          <a:chOff x="0" y="0"/>
          <a:chExt cx="0" cy="0"/>
        </a:xfrm>
      </p:grpSpPr>
      <p:pic>
        <p:nvPicPr>
          <p:cNvPr id="12" name="torsion-fom-rom-movie-faster">
            <a:hlinkClick r:id="" action="ppaction://media"/>
            <a:extLst>
              <a:ext uri="{FF2B5EF4-FFF2-40B4-BE49-F238E27FC236}">
                <a16:creationId xmlns:a16="http://schemas.microsoft.com/office/drawing/2014/main" id="{0B5CE2F4-B009-7346-DE1A-D8B7F4C586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21706" y="704010"/>
            <a:ext cx="4753929" cy="3459733"/>
          </a:xfrm>
          <a:prstGeom prst="rect">
            <a:avLst/>
          </a:prstGeom>
        </p:spPr>
      </p:pic>
      <p:grpSp>
        <p:nvGrpSpPr>
          <p:cNvPr id="14" name="Group 13">
            <a:extLst>
              <a:ext uri="{FF2B5EF4-FFF2-40B4-BE49-F238E27FC236}">
                <a16:creationId xmlns:a16="http://schemas.microsoft.com/office/drawing/2014/main" id="{0BC67B65-30D8-71D3-08C1-90C2DA51CFF8}"/>
              </a:ext>
            </a:extLst>
          </p:cNvPr>
          <p:cNvGrpSpPr/>
          <p:nvPr/>
        </p:nvGrpSpPr>
        <p:grpSpPr>
          <a:xfrm>
            <a:off x="8384161" y="2062577"/>
            <a:ext cx="1829018" cy="2130485"/>
            <a:chOff x="8514790" y="4319525"/>
            <a:chExt cx="1829018" cy="2130485"/>
          </a:xfrm>
        </p:grpSpPr>
        <p:sp>
          <p:nvSpPr>
            <p:cNvPr id="10" name="TextBox 9">
              <a:extLst>
                <a:ext uri="{FF2B5EF4-FFF2-40B4-BE49-F238E27FC236}">
                  <a16:creationId xmlns:a16="http://schemas.microsoft.com/office/drawing/2014/main" id="{729ECFB0-AEDE-8B7E-DE2B-77E7FD517CA2}"/>
                </a:ext>
              </a:extLst>
            </p:cNvPr>
            <p:cNvSpPr txBox="1"/>
            <p:nvPr/>
          </p:nvSpPr>
          <p:spPr>
            <a:xfrm>
              <a:off x="8785516" y="4319525"/>
              <a:ext cx="1190074" cy="307777"/>
            </a:xfrm>
            <a:prstGeom prst="rect">
              <a:avLst/>
            </a:prstGeom>
            <a:noFill/>
          </p:spPr>
          <p:txBody>
            <a:bodyPr wrap="square" rtlCol="0">
              <a:spAutoFit/>
            </a:bodyPr>
            <a:lstStyle/>
            <a:p>
              <a:pPr algn="ctr"/>
              <a:r>
                <a:rPr lang="en-US" sz="1400" dirty="0"/>
                <a:t>FOM-FOM</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3F07EE-A645-6E21-7DE1-376819C2E63E}"/>
                    </a:ext>
                  </a:extLst>
                </p:cNvPr>
                <p:cNvSpPr txBox="1"/>
                <p:nvPr/>
              </p:nvSpPr>
              <p:spPr>
                <a:xfrm>
                  <a:off x="8514790" y="5926790"/>
                  <a:ext cx="1829018" cy="523220"/>
                </a:xfrm>
                <a:prstGeom prst="rect">
                  <a:avLst/>
                </a:prstGeom>
                <a:noFill/>
              </p:spPr>
              <p:txBody>
                <a:bodyPr wrap="square" rtlCol="0">
                  <a:spAutoFit/>
                </a:bodyPr>
                <a:lstStyle/>
                <a:p>
                  <a:pPr algn="ctr"/>
                  <a:r>
                    <a:rPr lang="en-US" sz="1400" dirty="0"/>
                    <a:t>FOM-ROM (predictive,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=16</m:t>
                      </m:r>
                    </m:oMath>
                  </a14:m>
                  <a:r>
                    <a:rPr lang="en-US" sz="1400" dirty="0"/>
                    <a:t>)</a:t>
                  </a:r>
                </a:p>
              </p:txBody>
            </p:sp>
          </mc:Choice>
          <mc:Fallback xmlns="">
            <p:sp>
              <p:nvSpPr>
                <p:cNvPr id="11" name="TextBox 10">
                  <a:extLst>
                    <a:ext uri="{FF2B5EF4-FFF2-40B4-BE49-F238E27FC236}">
                      <a16:creationId xmlns:a16="http://schemas.microsoft.com/office/drawing/2014/main" id="{863F07EE-A645-6E21-7DE1-376819C2E63E}"/>
                    </a:ext>
                  </a:extLst>
                </p:cNvPr>
                <p:cNvSpPr txBox="1">
                  <a:spLocks noRot="1" noChangeAspect="1" noMove="1" noResize="1" noEditPoints="1" noAdjustHandles="1" noChangeArrowheads="1" noChangeShapeType="1" noTextEdit="1"/>
                </p:cNvSpPr>
                <p:nvPr/>
              </p:nvSpPr>
              <p:spPr>
                <a:xfrm>
                  <a:off x="8514790" y="5926790"/>
                  <a:ext cx="1829018" cy="523220"/>
                </a:xfrm>
                <a:prstGeom prst="rect">
                  <a:avLst/>
                </a:prstGeom>
                <a:blipFill>
                  <a:blip r:embed="rId6"/>
                  <a:stretch>
                    <a:fillRect l="-667" t="-3488" r="-333" b="-10465"/>
                  </a:stretch>
                </a:blipFill>
              </p:spPr>
              <p:txBody>
                <a:bodyPr/>
                <a:lstStyle/>
                <a:p>
                  <a:r>
                    <a:rPr lang="en-US">
                      <a:noFill/>
                    </a:rPr>
                    <a:t> </a:t>
                  </a:r>
                </a:p>
              </p:txBody>
            </p:sp>
          </mc:Fallback>
        </mc:AlternateContent>
      </p:grpSp>
      <p:sp>
        <p:nvSpPr>
          <p:cNvPr id="4" name="Slide Number Placeholder 3">
            <a:extLst>
              <a:ext uri="{FF2B5EF4-FFF2-40B4-BE49-F238E27FC236}">
                <a16:creationId xmlns:a16="http://schemas.microsoft.com/office/drawing/2014/main" id="{26CB00E6-74DB-A4A1-FAB8-A0750D15F40C}"/>
              </a:ext>
            </a:extLst>
          </p:cNvPr>
          <p:cNvSpPr>
            <a:spLocks noGrp="1"/>
          </p:cNvSpPr>
          <p:nvPr>
            <p:ph type="sldNum" sz="quarter" idx="12"/>
          </p:nvPr>
        </p:nvSpPr>
        <p:spPr/>
        <p:txBody>
          <a:bodyPr/>
          <a:lstStyle/>
          <a:p>
            <a:fld id="{6113E31D-E2AB-40D1-8B51-AFA5AFEF393A}" type="slidenum">
              <a:rPr lang="en-US" smtClean="0"/>
              <a:t>26</a:t>
            </a:fld>
            <a:endParaRPr lang="en-US" dirty="0"/>
          </a:p>
        </p:txBody>
      </p:sp>
      <p:sp>
        <p:nvSpPr>
          <p:cNvPr id="5" name="Title 1">
            <a:extLst>
              <a:ext uri="{FF2B5EF4-FFF2-40B4-BE49-F238E27FC236}">
                <a16:creationId xmlns:a16="http://schemas.microsoft.com/office/drawing/2014/main" id="{8CAEADCE-501C-96B4-BD6A-6476BDC1C386}"/>
              </a:ext>
            </a:extLst>
          </p:cNvPr>
          <p:cNvSpPr>
            <a:spLocks noGrp="1"/>
          </p:cNvSpPr>
          <p:nvPr>
            <p:ph type="title"/>
          </p:nvPr>
        </p:nvSpPr>
        <p:spPr>
          <a:xfrm>
            <a:off x="720647" y="232553"/>
            <a:ext cx="11330182" cy="530536"/>
          </a:xfrm>
          <a:solidFill>
            <a:schemeClr val="bg1"/>
          </a:solidFill>
        </p:spPr>
        <p:txBody>
          <a:bodyPr>
            <a:normAutofit/>
          </a:bodyPr>
          <a:lstStyle/>
          <a:p>
            <a:r>
              <a:rPr lang="en-US" dirty="0"/>
              <a:t>Torsion problem (Non-Overlapping SAM, Predictive &amp; Reproductive)</a:t>
            </a:r>
          </a:p>
        </p:txBody>
      </p:sp>
      <p:sp>
        <p:nvSpPr>
          <p:cNvPr id="7" name="Slide Number Placeholder 3">
            <a:extLst>
              <a:ext uri="{FF2B5EF4-FFF2-40B4-BE49-F238E27FC236}">
                <a16:creationId xmlns:a16="http://schemas.microsoft.com/office/drawing/2014/main" id="{73D93502-00CE-2424-4E92-07CDEB4B04B9}"/>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26</a:t>
            </a:fld>
            <a:endParaRPr lang="en-US" dirty="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8C5AFA65-E356-C1FE-C70B-A8F80E360242}"/>
                  </a:ext>
                </a:extLst>
              </p:cNvPr>
              <p:cNvGraphicFramePr>
                <a:graphicFrameLocks noGrp="1"/>
              </p:cNvGraphicFramePr>
              <p:nvPr>
                <p:extLst>
                  <p:ext uri="{D42A27DB-BD31-4B8C-83A1-F6EECF244321}">
                    <p14:modId xmlns:p14="http://schemas.microsoft.com/office/powerpoint/2010/main" val="1133139759"/>
                  </p:ext>
                </p:extLst>
              </p:nvPr>
            </p:nvGraphicFramePr>
            <p:xfrm>
              <a:off x="6391797" y="5293277"/>
              <a:ext cx="5411282" cy="1469232"/>
            </p:xfrm>
            <a:graphic>
              <a:graphicData uri="http://schemas.openxmlformats.org/drawingml/2006/table">
                <a:tbl>
                  <a:tblPr firstRow="1" bandRow="1">
                    <a:tableStyleId>{5C22544A-7EE6-4342-B048-85BDC9FD1C3A}</a:tableStyleId>
                  </a:tblPr>
                  <a:tblGrid>
                    <a:gridCol w="1105138">
                      <a:extLst>
                        <a:ext uri="{9D8B030D-6E8A-4147-A177-3AD203B41FA5}">
                          <a16:colId xmlns:a16="http://schemas.microsoft.com/office/drawing/2014/main" val="1997739717"/>
                        </a:ext>
                      </a:extLst>
                    </a:gridCol>
                    <a:gridCol w="555864">
                      <a:extLst>
                        <a:ext uri="{9D8B030D-6E8A-4147-A177-3AD203B41FA5}">
                          <a16:colId xmlns:a16="http://schemas.microsoft.com/office/drawing/2014/main" val="4211393503"/>
                        </a:ext>
                      </a:extLst>
                    </a:gridCol>
                    <a:gridCol w="965936">
                      <a:extLst>
                        <a:ext uri="{9D8B030D-6E8A-4147-A177-3AD203B41FA5}">
                          <a16:colId xmlns:a16="http://schemas.microsoft.com/office/drawing/2014/main" val="2216205461"/>
                        </a:ext>
                      </a:extLst>
                    </a:gridCol>
                    <a:gridCol w="965936">
                      <a:extLst>
                        <a:ext uri="{9D8B030D-6E8A-4147-A177-3AD203B41FA5}">
                          <a16:colId xmlns:a16="http://schemas.microsoft.com/office/drawing/2014/main" val="3808702419"/>
                        </a:ext>
                      </a:extLst>
                    </a:gridCol>
                    <a:gridCol w="909204">
                      <a:extLst>
                        <a:ext uri="{9D8B030D-6E8A-4147-A177-3AD203B41FA5}">
                          <a16:colId xmlns:a16="http://schemas.microsoft.com/office/drawing/2014/main" val="567283971"/>
                        </a:ext>
                      </a:extLst>
                    </a:gridCol>
                    <a:gridCol w="909204">
                      <a:extLst>
                        <a:ext uri="{9D8B030D-6E8A-4147-A177-3AD203B41FA5}">
                          <a16:colId xmlns:a16="http://schemas.microsoft.com/office/drawing/2014/main" val="4220284077"/>
                        </a:ext>
                      </a:extLst>
                    </a:gridCol>
                  </a:tblGrid>
                  <a:tr h="283255">
                    <a:tc>
                      <a:txBody>
                        <a:bodyPr/>
                        <a:lstStyle/>
                        <a:p>
                          <a:pPr algn="ctr"/>
                          <a:r>
                            <a:rPr lang="en-US" sz="1100" dirty="0"/>
                            <a:t>Model</a:t>
                          </a:r>
                        </a:p>
                      </a:txBody>
                      <a:tcPr marL="73938" marR="73938" marT="36969" marB="36969"/>
                    </a:tc>
                    <a:tc>
                      <a:txBody>
                        <a:bodyPr/>
                        <a:lstStyle/>
                        <a:p>
                          <a:pPr algn="ctr"/>
                          <a14:m>
                            <m:oMathPara xmlns:m="http://schemas.openxmlformats.org/officeDocument/2006/math">
                              <m:oMathParaPr>
                                <m:jc m:val="centerGroup"/>
                              </m:oMathParaPr>
                              <m:oMath xmlns:m="http://schemas.openxmlformats.org/officeDocument/2006/math">
                                <m:sSub>
                                  <m:sSubPr>
                                    <m:ctrlPr>
                                      <a:rPr lang="en-US" sz="1100" b="1" i="1" smtClean="0">
                                        <a:latin typeface="Cambria Math" panose="02040503050406030204" pitchFamily="18" charset="0"/>
                                      </a:rPr>
                                    </m:ctrlPr>
                                  </m:sSubPr>
                                  <m:e>
                                    <m:r>
                                      <a:rPr lang="en-US" sz="1100" b="1" i="1" smtClean="0">
                                        <a:latin typeface="Cambria Math" panose="02040503050406030204" pitchFamily="18" charset="0"/>
                                      </a:rPr>
                                      <m:t>𝒓</m:t>
                                    </m:r>
                                  </m:e>
                                  <m:sub>
                                    <m:r>
                                      <a:rPr lang="en-US" sz="1100" b="1" i="1" smtClean="0">
                                        <a:latin typeface="Cambria Math" panose="02040503050406030204" pitchFamily="18" charset="0"/>
                                      </a:rPr>
                                      <m:t>𝟏</m:t>
                                    </m:r>
                                  </m:sub>
                                </m:sSub>
                                <m:r>
                                  <a:rPr lang="en-US" sz="1100" b="1" i="1" smtClean="0">
                                    <a:latin typeface="Cambria Math" panose="02040503050406030204" pitchFamily="18" charset="0"/>
                                  </a:rPr>
                                  <m:t>/</m:t>
                                </m:r>
                                <m:sSub>
                                  <m:sSubPr>
                                    <m:ctrlPr>
                                      <a:rPr lang="en-US" sz="1100" b="1" i="1" smtClean="0">
                                        <a:latin typeface="Cambria Math" panose="02040503050406030204" pitchFamily="18" charset="0"/>
                                      </a:rPr>
                                    </m:ctrlPr>
                                  </m:sSubPr>
                                  <m:e>
                                    <m:r>
                                      <a:rPr lang="en-US" sz="1100" b="1" i="1" smtClean="0">
                                        <a:latin typeface="Cambria Math" panose="02040503050406030204" pitchFamily="18" charset="0"/>
                                      </a:rPr>
                                      <m:t>𝒓</m:t>
                                    </m:r>
                                  </m:e>
                                  <m:sub>
                                    <m:r>
                                      <a:rPr lang="en-US" sz="1100" b="1" i="1" smtClean="0">
                                        <a:latin typeface="Cambria Math" panose="02040503050406030204" pitchFamily="18" charset="0"/>
                                      </a:rPr>
                                      <m:t>𝟐</m:t>
                                    </m:r>
                                  </m:sub>
                                </m:sSub>
                              </m:oMath>
                            </m:oMathPara>
                          </a14:m>
                          <a:endParaRPr lang="en-US" sz="1100" dirty="0"/>
                        </a:p>
                      </a:txBody>
                      <a:tcPr marL="73938" marR="73938" marT="36969" marB="36969"/>
                    </a:tc>
                    <a:tc>
                      <a:txBody>
                        <a:bodyPr/>
                        <a:lstStyle/>
                        <a:p>
                          <a:pPr algn="ctr"/>
                          <a:r>
                            <a:rPr lang="en-US" sz="1100" dirty="0"/>
                            <a:t>Domain 1 disp. error</a:t>
                          </a:r>
                        </a:p>
                      </a:txBody>
                      <a:tcPr marL="73938" marR="73938" marT="36969" marB="36969"/>
                    </a:tc>
                    <a:tc>
                      <a:txBody>
                        <a:bodyPr/>
                        <a:lstStyle/>
                        <a:p>
                          <a:pPr algn="ctr"/>
                          <a:r>
                            <a:rPr lang="en-US" sz="1100" dirty="0"/>
                            <a:t>Domain 2 disp. error</a:t>
                          </a:r>
                        </a:p>
                      </a:txBody>
                      <a:tcPr marL="73938" marR="73938" marT="36969" marB="36969"/>
                    </a:tc>
                    <a:tc>
                      <a:txBody>
                        <a:bodyPr/>
                        <a:lstStyle/>
                        <a:p>
                          <a:pPr algn="ctr"/>
                          <a:r>
                            <a:rPr lang="en-US" sz="1100" dirty="0"/>
                            <a:t>Max Iterations</a:t>
                          </a:r>
                        </a:p>
                      </a:txBody>
                      <a:tcPr marL="73938" marR="73938" marT="36969" marB="36969"/>
                    </a:tc>
                    <a:tc>
                      <a:txBody>
                        <a:bodyPr/>
                        <a:lstStyle/>
                        <a:p>
                          <a:pPr algn="ctr"/>
                          <a:r>
                            <a:rPr lang="en-US" sz="1100" dirty="0"/>
                            <a:t>CPU time</a:t>
                          </a:r>
                        </a:p>
                      </a:txBody>
                      <a:tcPr marL="73938" marR="73938" marT="36969" marB="36969"/>
                    </a:tc>
                    <a:extLst>
                      <a:ext uri="{0D108BD9-81ED-4DB2-BD59-A6C34878D82A}">
                        <a16:rowId xmlns:a16="http://schemas.microsoft.com/office/drawing/2014/main" val="4073368682"/>
                      </a:ext>
                    </a:extLst>
                  </a:tr>
                  <a:tr h="0">
                    <a:tc>
                      <a:txBody>
                        <a:bodyPr/>
                        <a:lstStyle/>
                        <a:p>
                          <a:pPr algn="ctr"/>
                          <a:r>
                            <a:rPr lang="en-US" sz="1100" dirty="0"/>
                            <a:t>FOM-FOM</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2</a:t>
                          </a:r>
                        </a:p>
                      </a:txBody>
                      <a:tcPr marL="73938" marR="73938" marT="36969" marB="36969"/>
                    </a:tc>
                    <a:tc>
                      <a:txBody>
                        <a:bodyPr/>
                        <a:lstStyle/>
                        <a:p>
                          <a:pPr algn="ctr"/>
                          <a:r>
                            <a:rPr lang="en-US" sz="1100" dirty="0"/>
                            <a:t>10m 30.99s</a:t>
                          </a:r>
                        </a:p>
                      </a:txBody>
                      <a:tcPr marL="73938" marR="73938" marT="36969" marB="36969"/>
                    </a:tc>
                    <a:extLst>
                      <a:ext uri="{0D108BD9-81ED-4DB2-BD59-A6C34878D82A}">
                        <a16:rowId xmlns:a16="http://schemas.microsoft.com/office/drawing/2014/main" val="2231873572"/>
                      </a:ext>
                    </a:extLst>
                  </a:tr>
                  <a:tr h="113558">
                    <a:tc>
                      <a:txBody>
                        <a:bodyPr/>
                        <a:lstStyle/>
                        <a:p>
                          <a:pPr algn="ctr"/>
                          <a:r>
                            <a:rPr lang="en-US" sz="1100" dirty="0" err="1"/>
                            <a:t>QOpInf</a:t>
                          </a:r>
                          <a:r>
                            <a:rPr lang="en-US" sz="1100" dirty="0"/>
                            <a:t>-FOM</a:t>
                          </a:r>
                        </a:p>
                        <a:p>
                          <a:pPr algn="ctr"/>
                          <a:r>
                            <a:rPr lang="en-US" sz="1100" dirty="0" err="1"/>
                            <a:t>QOpInf-QOpInf</a:t>
                          </a:r>
                          <a:endParaRPr lang="en-US" sz="1100" dirty="0"/>
                        </a:p>
                      </a:txBody>
                      <a:tcPr marL="73938" marR="73938" marT="36969" marB="36969"/>
                    </a:tc>
                    <a:tc>
                      <a:txBody>
                        <a:bodyPr/>
                        <a:lstStyle/>
                        <a:p>
                          <a:pPr algn="ctr"/>
                          <a:r>
                            <a:rPr lang="en-US" sz="1100" dirty="0"/>
                            <a:t>5/-</a:t>
                          </a:r>
                        </a:p>
                        <a:p>
                          <a:pPr algn="ctr"/>
                          <a:r>
                            <a:rPr lang="en-US" sz="1100" dirty="0"/>
                            <a:t>5/5</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1.8201e-1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1.3647e-1</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9.8893e-2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5.4770e-2</a:t>
                          </a:r>
                        </a:p>
                      </a:txBody>
                      <a:tcPr marL="73938" marR="73938" marT="36969" marB="36969"/>
                    </a:tc>
                    <a:tc>
                      <a:txBody>
                        <a:bodyPr/>
                        <a:lstStyle/>
                        <a:p>
                          <a:pPr algn="ctr"/>
                          <a:r>
                            <a:rPr lang="en-US" sz="1100" dirty="0"/>
                            <a:t>2</a:t>
                          </a:r>
                        </a:p>
                        <a:p>
                          <a:pPr algn="ctr"/>
                          <a:r>
                            <a:rPr lang="en-US" sz="1100" dirty="0"/>
                            <a:t>1</a:t>
                          </a:r>
                        </a:p>
                      </a:txBody>
                      <a:tcPr marL="73938" marR="73938" marT="36969" marB="36969"/>
                    </a:tc>
                    <a:tc>
                      <a:txBody>
                        <a:bodyPr/>
                        <a:lstStyle/>
                        <a:p>
                          <a:pPr algn="ctr"/>
                          <a:r>
                            <a:rPr lang="en-US" sz="1100" dirty="0"/>
                            <a:t>5m 57.66s</a:t>
                          </a:r>
                        </a:p>
                        <a:p>
                          <a:pPr algn="ctr"/>
                          <a:r>
                            <a:rPr lang="en-US" sz="1100" dirty="0"/>
                            <a:t>4m 43.67s</a:t>
                          </a:r>
                        </a:p>
                      </a:txBody>
                      <a:tcPr marL="73938" marR="73938" marT="36969" marB="36969"/>
                    </a:tc>
                    <a:extLst>
                      <a:ext uri="{0D108BD9-81ED-4DB2-BD59-A6C34878D82A}">
                        <a16:rowId xmlns:a16="http://schemas.microsoft.com/office/drawing/2014/main" val="4046677565"/>
                      </a:ext>
                    </a:extLst>
                  </a:tr>
                  <a:tr h="281008">
                    <a:tc>
                      <a:txBody>
                        <a:bodyPr/>
                        <a:lstStyle/>
                        <a:p>
                          <a:pPr algn="ctr"/>
                          <a:r>
                            <a:rPr lang="en-US" sz="1100" dirty="0" err="1"/>
                            <a:t>QOpInf</a:t>
                          </a:r>
                          <a:r>
                            <a:rPr lang="en-US" sz="1100" dirty="0"/>
                            <a:t>-FOM</a:t>
                          </a:r>
                        </a:p>
                        <a:p>
                          <a:pPr algn="ctr"/>
                          <a:r>
                            <a:rPr lang="en-US" sz="1100" dirty="0" err="1"/>
                            <a:t>QOpInf-QOpInf</a:t>
                          </a:r>
                          <a:endParaRPr lang="en-US" sz="1100" dirty="0"/>
                        </a:p>
                      </a:txBody>
                      <a:tcPr marL="73938" marR="73938" marT="36969" marB="36969"/>
                    </a:tc>
                    <a:tc>
                      <a:txBody>
                        <a:bodyPr/>
                        <a:lstStyle/>
                        <a:p>
                          <a:pPr algn="ctr"/>
                          <a:r>
                            <a:rPr lang="en-US" sz="1100" dirty="0"/>
                            <a:t>15/-</a:t>
                          </a:r>
                        </a:p>
                        <a:p>
                          <a:pPr algn="ctr"/>
                          <a:r>
                            <a:rPr lang="en-US" sz="1100" dirty="0"/>
                            <a:t>15/16</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1.3262e-1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8.5193e-2</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7.7476e-2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1.4832e-2</a:t>
                          </a:r>
                        </a:p>
                      </a:txBody>
                      <a:tcPr marL="73938" marR="73938" marT="36969" marB="36969"/>
                    </a:tc>
                    <a:tc>
                      <a:txBody>
                        <a:bodyPr/>
                        <a:lstStyle/>
                        <a:p>
                          <a:pPr algn="ctr"/>
                          <a:r>
                            <a:rPr lang="en-US" sz="1100" dirty="0"/>
                            <a:t>2</a:t>
                          </a:r>
                        </a:p>
                        <a:p>
                          <a:pPr algn="ctr"/>
                          <a:r>
                            <a:rPr lang="en-US" sz="1100" dirty="0"/>
                            <a:t>1</a:t>
                          </a:r>
                        </a:p>
                      </a:txBody>
                      <a:tcPr marL="73938" marR="73938" marT="36969" marB="36969"/>
                    </a:tc>
                    <a:tc>
                      <a:txBody>
                        <a:bodyPr/>
                        <a:lstStyle/>
                        <a:p>
                          <a:pPr algn="ctr"/>
                          <a:r>
                            <a:rPr lang="en-US" sz="1100" dirty="0"/>
                            <a:t>6m 1.60s</a:t>
                          </a:r>
                        </a:p>
                        <a:p>
                          <a:pPr algn="ctr"/>
                          <a:r>
                            <a:rPr lang="en-US" sz="1100" dirty="0"/>
                            <a:t>4m 52.07s</a:t>
                          </a:r>
                        </a:p>
                      </a:txBody>
                      <a:tcPr marL="73938" marR="73938" marT="36969" marB="36969"/>
                    </a:tc>
                    <a:extLst>
                      <a:ext uri="{0D108BD9-81ED-4DB2-BD59-A6C34878D82A}">
                        <a16:rowId xmlns:a16="http://schemas.microsoft.com/office/drawing/2014/main" val="4263914114"/>
                      </a:ext>
                    </a:extLst>
                  </a:tr>
                </a:tbl>
              </a:graphicData>
            </a:graphic>
          </p:graphicFrame>
        </mc:Choice>
        <mc:Fallback xmlns="">
          <p:graphicFrame>
            <p:nvGraphicFramePr>
              <p:cNvPr id="2" name="Table 1">
                <a:extLst>
                  <a:ext uri="{FF2B5EF4-FFF2-40B4-BE49-F238E27FC236}">
                    <a16:creationId xmlns:a16="http://schemas.microsoft.com/office/drawing/2014/main" id="{8C5AFA65-E356-C1FE-C70B-A8F80E360242}"/>
                  </a:ext>
                </a:extLst>
              </p:cNvPr>
              <p:cNvGraphicFramePr>
                <a:graphicFrameLocks noGrp="1"/>
              </p:cNvGraphicFramePr>
              <p:nvPr>
                <p:extLst>
                  <p:ext uri="{D42A27DB-BD31-4B8C-83A1-F6EECF244321}">
                    <p14:modId xmlns:p14="http://schemas.microsoft.com/office/powerpoint/2010/main" val="1133139759"/>
                  </p:ext>
                </p:extLst>
              </p:nvPr>
            </p:nvGraphicFramePr>
            <p:xfrm>
              <a:off x="6391797" y="5293277"/>
              <a:ext cx="5411282" cy="1469232"/>
            </p:xfrm>
            <a:graphic>
              <a:graphicData uri="http://schemas.openxmlformats.org/drawingml/2006/table">
                <a:tbl>
                  <a:tblPr firstRow="1" bandRow="1">
                    <a:tableStyleId>{5C22544A-7EE6-4342-B048-85BDC9FD1C3A}</a:tableStyleId>
                  </a:tblPr>
                  <a:tblGrid>
                    <a:gridCol w="1105138">
                      <a:extLst>
                        <a:ext uri="{9D8B030D-6E8A-4147-A177-3AD203B41FA5}">
                          <a16:colId xmlns:a16="http://schemas.microsoft.com/office/drawing/2014/main" val="1997739717"/>
                        </a:ext>
                      </a:extLst>
                    </a:gridCol>
                    <a:gridCol w="555864">
                      <a:extLst>
                        <a:ext uri="{9D8B030D-6E8A-4147-A177-3AD203B41FA5}">
                          <a16:colId xmlns:a16="http://schemas.microsoft.com/office/drawing/2014/main" val="4211393503"/>
                        </a:ext>
                      </a:extLst>
                    </a:gridCol>
                    <a:gridCol w="965936">
                      <a:extLst>
                        <a:ext uri="{9D8B030D-6E8A-4147-A177-3AD203B41FA5}">
                          <a16:colId xmlns:a16="http://schemas.microsoft.com/office/drawing/2014/main" val="2216205461"/>
                        </a:ext>
                      </a:extLst>
                    </a:gridCol>
                    <a:gridCol w="965936">
                      <a:extLst>
                        <a:ext uri="{9D8B030D-6E8A-4147-A177-3AD203B41FA5}">
                          <a16:colId xmlns:a16="http://schemas.microsoft.com/office/drawing/2014/main" val="3808702419"/>
                        </a:ext>
                      </a:extLst>
                    </a:gridCol>
                    <a:gridCol w="909204">
                      <a:extLst>
                        <a:ext uri="{9D8B030D-6E8A-4147-A177-3AD203B41FA5}">
                          <a16:colId xmlns:a16="http://schemas.microsoft.com/office/drawing/2014/main" val="567283971"/>
                        </a:ext>
                      </a:extLst>
                    </a:gridCol>
                    <a:gridCol w="909204">
                      <a:extLst>
                        <a:ext uri="{9D8B030D-6E8A-4147-A177-3AD203B41FA5}">
                          <a16:colId xmlns:a16="http://schemas.microsoft.com/office/drawing/2014/main" val="4220284077"/>
                        </a:ext>
                      </a:extLst>
                    </a:gridCol>
                  </a:tblGrid>
                  <a:tr h="409218">
                    <a:tc>
                      <a:txBody>
                        <a:bodyPr/>
                        <a:lstStyle/>
                        <a:p>
                          <a:pPr algn="ctr"/>
                          <a:r>
                            <a:rPr lang="en-US" sz="1100" dirty="0"/>
                            <a:t>Model</a:t>
                          </a:r>
                        </a:p>
                      </a:txBody>
                      <a:tcPr marL="73938" marR="73938" marT="36969" marB="36969"/>
                    </a:tc>
                    <a:tc>
                      <a:txBody>
                        <a:bodyPr/>
                        <a:lstStyle/>
                        <a:p>
                          <a:endParaRPr lang="en-US"/>
                        </a:p>
                      </a:txBody>
                      <a:tcPr marL="73938" marR="73938" marT="36969" marB="36969">
                        <a:blipFill>
                          <a:blip r:embed="rId7"/>
                          <a:stretch>
                            <a:fillRect l="-201099" t="-2985" r="-681319" b="-273134"/>
                          </a:stretch>
                        </a:blipFill>
                      </a:tcPr>
                    </a:tc>
                    <a:tc>
                      <a:txBody>
                        <a:bodyPr/>
                        <a:lstStyle/>
                        <a:p>
                          <a:pPr algn="ctr"/>
                          <a:r>
                            <a:rPr lang="en-US" sz="1100" dirty="0"/>
                            <a:t>Domain 1 disp. error</a:t>
                          </a:r>
                        </a:p>
                      </a:txBody>
                      <a:tcPr marL="73938" marR="73938" marT="36969" marB="36969"/>
                    </a:tc>
                    <a:tc>
                      <a:txBody>
                        <a:bodyPr/>
                        <a:lstStyle/>
                        <a:p>
                          <a:pPr algn="ctr"/>
                          <a:r>
                            <a:rPr lang="en-US" sz="1100" dirty="0"/>
                            <a:t>Domain 2 disp. error</a:t>
                          </a:r>
                        </a:p>
                      </a:txBody>
                      <a:tcPr marL="73938" marR="73938" marT="36969" marB="36969"/>
                    </a:tc>
                    <a:tc>
                      <a:txBody>
                        <a:bodyPr/>
                        <a:lstStyle/>
                        <a:p>
                          <a:pPr algn="ctr"/>
                          <a:r>
                            <a:rPr lang="en-US" sz="1100" dirty="0"/>
                            <a:t>Max Iterations</a:t>
                          </a:r>
                        </a:p>
                      </a:txBody>
                      <a:tcPr marL="73938" marR="73938" marT="36969" marB="36969"/>
                    </a:tc>
                    <a:tc>
                      <a:txBody>
                        <a:bodyPr/>
                        <a:lstStyle/>
                        <a:p>
                          <a:pPr algn="ctr"/>
                          <a:r>
                            <a:rPr lang="en-US" sz="1100" dirty="0"/>
                            <a:t>CPU time</a:t>
                          </a:r>
                        </a:p>
                      </a:txBody>
                      <a:tcPr marL="73938" marR="73938" marT="36969" marB="36969"/>
                    </a:tc>
                    <a:extLst>
                      <a:ext uri="{0D108BD9-81ED-4DB2-BD59-A6C34878D82A}">
                        <a16:rowId xmlns:a16="http://schemas.microsoft.com/office/drawing/2014/main" val="4073368682"/>
                      </a:ext>
                    </a:extLst>
                  </a:tr>
                  <a:tr h="241578">
                    <a:tc>
                      <a:txBody>
                        <a:bodyPr/>
                        <a:lstStyle/>
                        <a:p>
                          <a:pPr algn="ctr"/>
                          <a:r>
                            <a:rPr lang="en-US" sz="1100" dirty="0"/>
                            <a:t>FOM-FOM</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2</a:t>
                          </a:r>
                        </a:p>
                      </a:txBody>
                      <a:tcPr marL="73938" marR="73938" marT="36969" marB="36969"/>
                    </a:tc>
                    <a:tc>
                      <a:txBody>
                        <a:bodyPr/>
                        <a:lstStyle/>
                        <a:p>
                          <a:pPr algn="ctr"/>
                          <a:r>
                            <a:rPr lang="en-US" sz="1100" dirty="0"/>
                            <a:t>10m 30.99s</a:t>
                          </a:r>
                        </a:p>
                      </a:txBody>
                      <a:tcPr marL="73938" marR="73938" marT="36969" marB="36969"/>
                    </a:tc>
                    <a:extLst>
                      <a:ext uri="{0D108BD9-81ED-4DB2-BD59-A6C34878D82A}">
                        <a16:rowId xmlns:a16="http://schemas.microsoft.com/office/drawing/2014/main" val="2231873572"/>
                      </a:ext>
                    </a:extLst>
                  </a:tr>
                  <a:tr h="409218">
                    <a:tc>
                      <a:txBody>
                        <a:bodyPr/>
                        <a:lstStyle/>
                        <a:p>
                          <a:pPr algn="ctr"/>
                          <a:r>
                            <a:rPr lang="en-US" sz="1100" dirty="0" err="1"/>
                            <a:t>QOpInf</a:t>
                          </a:r>
                          <a:r>
                            <a:rPr lang="en-US" sz="1100" dirty="0"/>
                            <a:t>-FOM</a:t>
                          </a:r>
                        </a:p>
                        <a:p>
                          <a:pPr algn="ctr"/>
                          <a:r>
                            <a:rPr lang="en-US" sz="1100" dirty="0" err="1"/>
                            <a:t>QOpInf-QOpInf</a:t>
                          </a:r>
                          <a:endParaRPr lang="en-US" sz="1100" dirty="0"/>
                        </a:p>
                      </a:txBody>
                      <a:tcPr marL="73938" marR="73938" marT="36969" marB="36969"/>
                    </a:tc>
                    <a:tc>
                      <a:txBody>
                        <a:bodyPr/>
                        <a:lstStyle/>
                        <a:p>
                          <a:pPr algn="ctr"/>
                          <a:r>
                            <a:rPr lang="en-US" sz="1100" dirty="0"/>
                            <a:t>5/-</a:t>
                          </a:r>
                        </a:p>
                        <a:p>
                          <a:pPr algn="ctr"/>
                          <a:r>
                            <a:rPr lang="en-US" sz="1100" dirty="0"/>
                            <a:t>5/5</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1.8201e-1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1.3647e-1</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9.8893e-2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5.4770e-2</a:t>
                          </a:r>
                        </a:p>
                      </a:txBody>
                      <a:tcPr marL="73938" marR="73938" marT="36969" marB="36969"/>
                    </a:tc>
                    <a:tc>
                      <a:txBody>
                        <a:bodyPr/>
                        <a:lstStyle/>
                        <a:p>
                          <a:pPr algn="ctr"/>
                          <a:r>
                            <a:rPr lang="en-US" sz="1100" dirty="0"/>
                            <a:t>2</a:t>
                          </a:r>
                        </a:p>
                        <a:p>
                          <a:pPr algn="ctr"/>
                          <a:r>
                            <a:rPr lang="en-US" sz="1100" dirty="0"/>
                            <a:t>1</a:t>
                          </a:r>
                        </a:p>
                      </a:txBody>
                      <a:tcPr marL="73938" marR="73938" marT="36969" marB="36969"/>
                    </a:tc>
                    <a:tc>
                      <a:txBody>
                        <a:bodyPr/>
                        <a:lstStyle/>
                        <a:p>
                          <a:pPr algn="ctr"/>
                          <a:r>
                            <a:rPr lang="en-US" sz="1100" dirty="0"/>
                            <a:t>5m 57.66s</a:t>
                          </a:r>
                        </a:p>
                        <a:p>
                          <a:pPr algn="ctr"/>
                          <a:r>
                            <a:rPr lang="en-US" sz="1100" dirty="0"/>
                            <a:t>4m 43.67s</a:t>
                          </a:r>
                        </a:p>
                      </a:txBody>
                      <a:tcPr marL="73938" marR="73938" marT="36969" marB="36969"/>
                    </a:tc>
                    <a:extLst>
                      <a:ext uri="{0D108BD9-81ED-4DB2-BD59-A6C34878D82A}">
                        <a16:rowId xmlns:a16="http://schemas.microsoft.com/office/drawing/2014/main" val="4046677565"/>
                      </a:ext>
                    </a:extLst>
                  </a:tr>
                  <a:tr h="409218">
                    <a:tc>
                      <a:txBody>
                        <a:bodyPr/>
                        <a:lstStyle/>
                        <a:p>
                          <a:pPr algn="ctr"/>
                          <a:r>
                            <a:rPr lang="en-US" sz="1100" dirty="0" err="1"/>
                            <a:t>QOpInf</a:t>
                          </a:r>
                          <a:r>
                            <a:rPr lang="en-US" sz="1100" dirty="0"/>
                            <a:t>-FOM</a:t>
                          </a:r>
                        </a:p>
                        <a:p>
                          <a:pPr algn="ctr"/>
                          <a:r>
                            <a:rPr lang="en-US" sz="1100" dirty="0" err="1"/>
                            <a:t>QOpInf-QOpInf</a:t>
                          </a:r>
                          <a:endParaRPr lang="en-US" sz="1100" dirty="0"/>
                        </a:p>
                      </a:txBody>
                      <a:tcPr marL="73938" marR="73938" marT="36969" marB="36969"/>
                    </a:tc>
                    <a:tc>
                      <a:txBody>
                        <a:bodyPr/>
                        <a:lstStyle/>
                        <a:p>
                          <a:pPr algn="ctr"/>
                          <a:r>
                            <a:rPr lang="en-US" sz="1100" dirty="0"/>
                            <a:t>15/-</a:t>
                          </a:r>
                        </a:p>
                        <a:p>
                          <a:pPr algn="ctr"/>
                          <a:r>
                            <a:rPr lang="en-US" sz="1100" dirty="0"/>
                            <a:t>15/16</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1.3262e-1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8.5193e-2</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7.7476e-2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1.4832e-2</a:t>
                          </a:r>
                        </a:p>
                      </a:txBody>
                      <a:tcPr marL="73938" marR="73938" marT="36969" marB="36969"/>
                    </a:tc>
                    <a:tc>
                      <a:txBody>
                        <a:bodyPr/>
                        <a:lstStyle/>
                        <a:p>
                          <a:pPr algn="ctr"/>
                          <a:r>
                            <a:rPr lang="en-US" sz="1100" dirty="0"/>
                            <a:t>2</a:t>
                          </a:r>
                        </a:p>
                        <a:p>
                          <a:pPr algn="ctr"/>
                          <a:r>
                            <a:rPr lang="en-US" sz="1100" dirty="0"/>
                            <a:t>1</a:t>
                          </a:r>
                        </a:p>
                      </a:txBody>
                      <a:tcPr marL="73938" marR="73938" marT="36969" marB="36969"/>
                    </a:tc>
                    <a:tc>
                      <a:txBody>
                        <a:bodyPr/>
                        <a:lstStyle/>
                        <a:p>
                          <a:pPr algn="ctr"/>
                          <a:r>
                            <a:rPr lang="en-US" sz="1100" dirty="0"/>
                            <a:t>6m 1.60s</a:t>
                          </a:r>
                        </a:p>
                        <a:p>
                          <a:pPr algn="ctr"/>
                          <a:r>
                            <a:rPr lang="en-US" sz="1100" dirty="0"/>
                            <a:t>4m 52.07s</a:t>
                          </a:r>
                        </a:p>
                      </a:txBody>
                      <a:tcPr marL="73938" marR="73938" marT="36969" marB="36969"/>
                    </a:tc>
                    <a:extLst>
                      <a:ext uri="{0D108BD9-81ED-4DB2-BD59-A6C34878D82A}">
                        <a16:rowId xmlns:a16="http://schemas.microsoft.com/office/drawing/2014/main" val="4263914114"/>
                      </a:ext>
                    </a:extLst>
                  </a:tr>
                </a:tbl>
              </a:graphicData>
            </a:graphic>
          </p:graphicFrame>
        </mc:Fallback>
      </mc:AlternateContent>
      <p:sp>
        <p:nvSpPr>
          <p:cNvPr id="3" name="TextBox 2">
            <a:extLst>
              <a:ext uri="{FF2B5EF4-FFF2-40B4-BE49-F238E27FC236}">
                <a16:creationId xmlns:a16="http://schemas.microsoft.com/office/drawing/2014/main" id="{8AD24E22-2CE0-AAFB-6A17-AEA28C4BBD88}"/>
              </a:ext>
            </a:extLst>
          </p:cNvPr>
          <p:cNvSpPr txBox="1"/>
          <p:nvPr/>
        </p:nvSpPr>
        <p:spPr>
          <a:xfrm>
            <a:off x="7474168" y="4916798"/>
            <a:ext cx="3246540" cy="307777"/>
          </a:xfrm>
          <a:prstGeom prst="rect">
            <a:avLst/>
          </a:prstGeom>
          <a:noFill/>
        </p:spPr>
        <p:txBody>
          <a:bodyPr wrap="square" rtlCol="0">
            <a:spAutoFit/>
          </a:bodyPr>
          <a:lstStyle/>
          <a:p>
            <a:pPr algn="ctr"/>
            <a:r>
              <a:rPr lang="en-US" sz="1400" dirty="0"/>
              <a:t>Predictive</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B6B34F15-4278-5B11-89E7-ECA6334D3E48}"/>
                  </a:ext>
                </a:extLst>
              </p:cNvPr>
              <p:cNvGraphicFramePr>
                <a:graphicFrameLocks noGrp="1"/>
              </p:cNvGraphicFramePr>
              <p:nvPr>
                <p:extLst>
                  <p:ext uri="{D42A27DB-BD31-4B8C-83A1-F6EECF244321}">
                    <p14:modId xmlns:p14="http://schemas.microsoft.com/office/powerpoint/2010/main" val="1888811711"/>
                  </p:ext>
                </p:extLst>
              </p:nvPr>
            </p:nvGraphicFramePr>
            <p:xfrm>
              <a:off x="218750" y="5264031"/>
              <a:ext cx="5411282" cy="1469232"/>
            </p:xfrm>
            <a:graphic>
              <a:graphicData uri="http://schemas.openxmlformats.org/drawingml/2006/table">
                <a:tbl>
                  <a:tblPr firstRow="1" bandRow="1">
                    <a:tableStyleId>{5C22544A-7EE6-4342-B048-85BDC9FD1C3A}</a:tableStyleId>
                  </a:tblPr>
                  <a:tblGrid>
                    <a:gridCol w="1105138">
                      <a:extLst>
                        <a:ext uri="{9D8B030D-6E8A-4147-A177-3AD203B41FA5}">
                          <a16:colId xmlns:a16="http://schemas.microsoft.com/office/drawing/2014/main" val="1997739717"/>
                        </a:ext>
                      </a:extLst>
                    </a:gridCol>
                    <a:gridCol w="555864">
                      <a:extLst>
                        <a:ext uri="{9D8B030D-6E8A-4147-A177-3AD203B41FA5}">
                          <a16:colId xmlns:a16="http://schemas.microsoft.com/office/drawing/2014/main" val="4211393503"/>
                        </a:ext>
                      </a:extLst>
                    </a:gridCol>
                    <a:gridCol w="965936">
                      <a:extLst>
                        <a:ext uri="{9D8B030D-6E8A-4147-A177-3AD203B41FA5}">
                          <a16:colId xmlns:a16="http://schemas.microsoft.com/office/drawing/2014/main" val="2216205461"/>
                        </a:ext>
                      </a:extLst>
                    </a:gridCol>
                    <a:gridCol w="965936">
                      <a:extLst>
                        <a:ext uri="{9D8B030D-6E8A-4147-A177-3AD203B41FA5}">
                          <a16:colId xmlns:a16="http://schemas.microsoft.com/office/drawing/2014/main" val="3808702419"/>
                        </a:ext>
                      </a:extLst>
                    </a:gridCol>
                    <a:gridCol w="909204">
                      <a:extLst>
                        <a:ext uri="{9D8B030D-6E8A-4147-A177-3AD203B41FA5}">
                          <a16:colId xmlns:a16="http://schemas.microsoft.com/office/drawing/2014/main" val="567283971"/>
                        </a:ext>
                      </a:extLst>
                    </a:gridCol>
                    <a:gridCol w="909204">
                      <a:extLst>
                        <a:ext uri="{9D8B030D-6E8A-4147-A177-3AD203B41FA5}">
                          <a16:colId xmlns:a16="http://schemas.microsoft.com/office/drawing/2014/main" val="1134067613"/>
                        </a:ext>
                      </a:extLst>
                    </a:gridCol>
                  </a:tblGrid>
                  <a:tr h="283255">
                    <a:tc>
                      <a:txBody>
                        <a:bodyPr/>
                        <a:lstStyle/>
                        <a:p>
                          <a:pPr algn="ctr"/>
                          <a:r>
                            <a:rPr lang="en-US" sz="1100" dirty="0"/>
                            <a:t>Model</a:t>
                          </a:r>
                        </a:p>
                      </a:txBody>
                      <a:tcPr marL="73938" marR="73938" marT="36969" marB="36969"/>
                    </a:tc>
                    <a:tc>
                      <a:txBody>
                        <a:bodyPr/>
                        <a:lstStyle/>
                        <a:p>
                          <a:pPr algn="ctr"/>
                          <a14:m>
                            <m:oMathPara xmlns:m="http://schemas.openxmlformats.org/officeDocument/2006/math">
                              <m:oMathParaPr>
                                <m:jc m:val="centerGroup"/>
                              </m:oMathParaPr>
                              <m:oMath xmlns:m="http://schemas.openxmlformats.org/officeDocument/2006/math">
                                <m:sSub>
                                  <m:sSubPr>
                                    <m:ctrlPr>
                                      <a:rPr lang="en-US" sz="1100" b="1" i="1" smtClean="0">
                                        <a:latin typeface="Cambria Math" panose="02040503050406030204" pitchFamily="18" charset="0"/>
                                      </a:rPr>
                                    </m:ctrlPr>
                                  </m:sSubPr>
                                  <m:e>
                                    <m:r>
                                      <a:rPr lang="en-US" sz="1100" b="1" i="1" smtClean="0">
                                        <a:latin typeface="Cambria Math" panose="02040503050406030204" pitchFamily="18" charset="0"/>
                                      </a:rPr>
                                      <m:t>𝒓</m:t>
                                    </m:r>
                                  </m:e>
                                  <m:sub>
                                    <m:r>
                                      <a:rPr lang="en-US" sz="1100" b="1" i="1" smtClean="0">
                                        <a:latin typeface="Cambria Math" panose="02040503050406030204" pitchFamily="18" charset="0"/>
                                      </a:rPr>
                                      <m:t>𝟏</m:t>
                                    </m:r>
                                  </m:sub>
                                </m:sSub>
                                <m:r>
                                  <a:rPr lang="en-US" sz="1100" b="1" i="1" smtClean="0">
                                    <a:latin typeface="Cambria Math" panose="02040503050406030204" pitchFamily="18" charset="0"/>
                                  </a:rPr>
                                  <m:t>/</m:t>
                                </m:r>
                                <m:sSub>
                                  <m:sSubPr>
                                    <m:ctrlPr>
                                      <a:rPr lang="en-US" sz="1100" b="1" i="1" smtClean="0">
                                        <a:latin typeface="Cambria Math" panose="02040503050406030204" pitchFamily="18" charset="0"/>
                                      </a:rPr>
                                    </m:ctrlPr>
                                  </m:sSubPr>
                                  <m:e>
                                    <m:r>
                                      <a:rPr lang="en-US" sz="1100" b="1" i="1" smtClean="0">
                                        <a:latin typeface="Cambria Math" panose="02040503050406030204" pitchFamily="18" charset="0"/>
                                      </a:rPr>
                                      <m:t>𝒓</m:t>
                                    </m:r>
                                  </m:e>
                                  <m:sub>
                                    <m:r>
                                      <a:rPr lang="en-US" sz="1100" b="1" i="1" smtClean="0">
                                        <a:latin typeface="Cambria Math" panose="02040503050406030204" pitchFamily="18" charset="0"/>
                                      </a:rPr>
                                      <m:t>𝟐</m:t>
                                    </m:r>
                                  </m:sub>
                                </m:sSub>
                              </m:oMath>
                            </m:oMathPara>
                          </a14:m>
                          <a:endParaRPr lang="en-US" sz="1100" dirty="0"/>
                        </a:p>
                      </a:txBody>
                      <a:tcPr marL="73938" marR="73938" marT="36969" marB="36969"/>
                    </a:tc>
                    <a:tc>
                      <a:txBody>
                        <a:bodyPr/>
                        <a:lstStyle/>
                        <a:p>
                          <a:pPr algn="ctr"/>
                          <a:r>
                            <a:rPr lang="en-US" sz="1100" dirty="0"/>
                            <a:t>Domain 1 disp. error</a:t>
                          </a:r>
                        </a:p>
                      </a:txBody>
                      <a:tcPr marL="73938" marR="73938" marT="36969" marB="36969"/>
                    </a:tc>
                    <a:tc>
                      <a:txBody>
                        <a:bodyPr/>
                        <a:lstStyle/>
                        <a:p>
                          <a:pPr algn="ctr"/>
                          <a:r>
                            <a:rPr lang="en-US" sz="1100" dirty="0"/>
                            <a:t>Domain 2 disp. error</a:t>
                          </a:r>
                        </a:p>
                      </a:txBody>
                      <a:tcPr marL="73938" marR="73938" marT="36969" marB="36969"/>
                    </a:tc>
                    <a:tc>
                      <a:txBody>
                        <a:bodyPr/>
                        <a:lstStyle/>
                        <a:p>
                          <a:pPr algn="ctr"/>
                          <a:r>
                            <a:rPr lang="en-US" sz="1100" dirty="0"/>
                            <a:t>Max Iterations</a:t>
                          </a:r>
                        </a:p>
                      </a:txBody>
                      <a:tcPr marL="73938" marR="73938" marT="36969" marB="36969"/>
                    </a:tc>
                    <a:tc>
                      <a:txBody>
                        <a:bodyPr/>
                        <a:lstStyle/>
                        <a:p>
                          <a:pPr algn="ctr"/>
                          <a:r>
                            <a:rPr lang="en-US" sz="1100" dirty="0"/>
                            <a:t>CPU time </a:t>
                          </a:r>
                        </a:p>
                      </a:txBody>
                      <a:tcPr marL="73938" marR="73938" marT="36969" marB="36969"/>
                    </a:tc>
                    <a:extLst>
                      <a:ext uri="{0D108BD9-81ED-4DB2-BD59-A6C34878D82A}">
                        <a16:rowId xmlns:a16="http://schemas.microsoft.com/office/drawing/2014/main" val="4073368682"/>
                      </a:ext>
                    </a:extLst>
                  </a:tr>
                  <a:tr h="0">
                    <a:tc>
                      <a:txBody>
                        <a:bodyPr/>
                        <a:lstStyle/>
                        <a:p>
                          <a:pPr algn="ctr"/>
                          <a:r>
                            <a:rPr lang="en-US" sz="1100" dirty="0"/>
                            <a:t>FOM-FOM</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2</a:t>
                          </a:r>
                        </a:p>
                      </a:txBody>
                      <a:tcPr marL="73938" marR="73938" marT="36969" marB="36969"/>
                    </a:tc>
                    <a:tc>
                      <a:txBody>
                        <a:bodyPr/>
                        <a:lstStyle/>
                        <a:p>
                          <a:pPr algn="ctr"/>
                          <a:r>
                            <a:rPr lang="en-US" sz="1100" dirty="0"/>
                            <a:t>10m 30.99s</a:t>
                          </a:r>
                        </a:p>
                      </a:txBody>
                      <a:tcPr marL="73938" marR="73938" marT="36969" marB="36969"/>
                    </a:tc>
                    <a:extLst>
                      <a:ext uri="{0D108BD9-81ED-4DB2-BD59-A6C34878D82A}">
                        <a16:rowId xmlns:a16="http://schemas.microsoft.com/office/drawing/2014/main" val="2231873572"/>
                      </a:ext>
                    </a:extLst>
                  </a:tr>
                  <a:tr h="0">
                    <a:tc>
                      <a:txBody>
                        <a:bodyPr/>
                        <a:lstStyle/>
                        <a:p>
                          <a:pPr algn="ctr"/>
                          <a:r>
                            <a:rPr lang="en-US" sz="1100" dirty="0" err="1"/>
                            <a:t>QOpInf</a:t>
                          </a:r>
                          <a:r>
                            <a:rPr lang="en-US" sz="1100" dirty="0"/>
                            <a:t>-FOM</a:t>
                          </a:r>
                        </a:p>
                        <a:p>
                          <a:pPr algn="ctr"/>
                          <a:r>
                            <a:rPr lang="en-US" sz="1100" dirty="0" err="1"/>
                            <a:t>QOpInf-QOpInf</a:t>
                          </a:r>
                          <a:endParaRPr lang="en-US" sz="1100" dirty="0"/>
                        </a:p>
                      </a:txBody>
                      <a:tcPr marL="73938" marR="73938" marT="36969" marB="36969"/>
                    </a:tc>
                    <a:tc>
                      <a:txBody>
                        <a:bodyPr/>
                        <a:lstStyle/>
                        <a:p>
                          <a:pPr algn="ctr"/>
                          <a:r>
                            <a:rPr lang="en-US" sz="1100" dirty="0"/>
                            <a:t>5/-</a:t>
                          </a:r>
                        </a:p>
                        <a:p>
                          <a:pPr algn="ctr"/>
                          <a:r>
                            <a:rPr lang="en-US" sz="1100" dirty="0"/>
                            <a:t>5/5</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4.6867e-2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6.9680e-2</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5.7994e-2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1.7522e-1</a:t>
                          </a:r>
                        </a:p>
                      </a:txBody>
                      <a:tcPr marL="73938" marR="73938" marT="36969" marB="36969"/>
                    </a:tc>
                    <a:tc>
                      <a:txBody>
                        <a:bodyPr/>
                        <a:lstStyle/>
                        <a:p>
                          <a:pPr algn="ctr"/>
                          <a:r>
                            <a:rPr lang="en-US" sz="1100" dirty="0"/>
                            <a:t>2</a:t>
                          </a:r>
                        </a:p>
                        <a:p>
                          <a:pPr algn="ctr"/>
                          <a:r>
                            <a:rPr lang="en-US" sz="1100" dirty="0"/>
                            <a:t>2</a:t>
                          </a:r>
                        </a:p>
                      </a:txBody>
                      <a:tcPr marL="73938" marR="73938" marT="36969" marB="36969"/>
                    </a:tc>
                    <a:tc>
                      <a:txBody>
                        <a:bodyPr/>
                        <a:lstStyle/>
                        <a:p>
                          <a:pPr algn="ctr"/>
                          <a:r>
                            <a:rPr lang="en-US" sz="1100" dirty="0"/>
                            <a:t>9m 21.32s</a:t>
                          </a:r>
                        </a:p>
                        <a:p>
                          <a:pPr algn="ctr"/>
                          <a:r>
                            <a:rPr lang="en-US" sz="1100" dirty="0"/>
                            <a:t>7m 2.13s</a:t>
                          </a:r>
                        </a:p>
                      </a:txBody>
                      <a:tcPr marL="73938" marR="73938" marT="36969" marB="36969"/>
                    </a:tc>
                    <a:extLst>
                      <a:ext uri="{0D108BD9-81ED-4DB2-BD59-A6C34878D82A}">
                        <a16:rowId xmlns:a16="http://schemas.microsoft.com/office/drawing/2014/main" val="4046677565"/>
                      </a:ext>
                    </a:extLst>
                  </a:tr>
                  <a:tr h="0">
                    <a:tc>
                      <a:txBody>
                        <a:bodyPr/>
                        <a:lstStyle/>
                        <a:p>
                          <a:pPr algn="ctr"/>
                          <a:r>
                            <a:rPr lang="en-US" sz="1100" dirty="0" err="1"/>
                            <a:t>QOpInf</a:t>
                          </a:r>
                          <a:r>
                            <a:rPr lang="en-US" sz="1100" dirty="0"/>
                            <a:t>-FOM</a:t>
                          </a:r>
                        </a:p>
                        <a:p>
                          <a:pPr algn="ctr"/>
                          <a:r>
                            <a:rPr lang="en-US" sz="1100" dirty="0" err="1"/>
                            <a:t>QOpInf-QOpInf</a:t>
                          </a:r>
                          <a:endParaRPr lang="en-US" sz="1100" dirty="0"/>
                        </a:p>
                      </a:txBody>
                      <a:tcPr marL="73938" marR="73938" marT="36969" marB="36969"/>
                    </a:tc>
                    <a:tc>
                      <a:txBody>
                        <a:bodyPr/>
                        <a:lstStyle/>
                        <a:p>
                          <a:pPr algn="ctr"/>
                          <a:r>
                            <a:rPr lang="en-US" sz="1100" dirty="0"/>
                            <a:t>15/-</a:t>
                          </a:r>
                        </a:p>
                        <a:p>
                          <a:pPr algn="ctr"/>
                          <a:r>
                            <a:rPr lang="en-US" sz="1100" dirty="0"/>
                            <a:t>15/16</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4.7315e-2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4.6309e-2</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4.4132e-2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8.4510e-2</a:t>
                          </a:r>
                        </a:p>
                      </a:txBody>
                      <a:tcPr marL="73938" marR="73938" marT="36969" marB="36969"/>
                    </a:tc>
                    <a:tc>
                      <a:txBody>
                        <a:bodyPr/>
                        <a:lstStyle/>
                        <a:p>
                          <a:pPr algn="ctr"/>
                          <a:r>
                            <a:rPr lang="en-US" sz="1100" dirty="0"/>
                            <a:t>2</a:t>
                          </a:r>
                        </a:p>
                        <a:p>
                          <a:pPr algn="ctr"/>
                          <a:r>
                            <a:rPr lang="en-US" sz="1100" dirty="0"/>
                            <a:t>1</a:t>
                          </a:r>
                        </a:p>
                      </a:txBody>
                      <a:tcPr marL="73938" marR="73938" marT="36969" marB="36969"/>
                    </a:tc>
                    <a:tc>
                      <a:txBody>
                        <a:bodyPr/>
                        <a:lstStyle/>
                        <a:p>
                          <a:pPr algn="ctr"/>
                          <a:r>
                            <a:rPr lang="en-US" sz="1100" dirty="0"/>
                            <a:t>9m 20.10s</a:t>
                          </a:r>
                        </a:p>
                        <a:p>
                          <a:pPr algn="ctr"/>
                          <a:r>
                            <a:rPr lang="en-US" sz="1100" dirty="0"/>
                            <a:t>6m 19.62s</a:t>
                          </a:r>
                        </a:p>
                      </a:txBody>
                      <a:tcPr marL="73938" marR="73938" marT="36969" marB="36969"/>
                    </a:tc>
                    <a:extLst>
                      <a:ext uri="{0D108BD9-81ED-4DB2-BD59-A6C34878D82A}">
                        <a16:rowId xmlns:a16="http://schemas.microsoft.com/office/drawing/2014/main" val="4263914114"/>
                      </a:ext>
                    </a:extLst>
                  </a:tr>
                </a:tbl>
              </a:graphicData>
            </a:graphic>
          </p:graphicFrame>
        </mc:Choice>
        <mc:Fallback xmlns="">
          <p:graphicFrame>
            <p:nvGraphicFramePr>
              <p:cNvPr id="6" name="Table 5">
                <a:extLst>
                  <a:ext uri="{FF2B5EF4-FFF2-40B4-BE49-F238E27FC236}">
                    <a16:creationId xmlns:a16="http://schemas.microsoft.com/office/drawing/2014/main" id="{B6B34F15-4278-5B11-89E7-ECA6334D3E48}"/>
                  </a:ext>
                </a:extLst>
              </p:cNvPr>
              <p:cNvGraphicFramePr>
                <a:graphicFrameLocks noGrp="1"/>
              </p:cNvGraphicFramePr>
              <p:nvPr>
                <p:extLst>
                  <p:ext uri="{D42A27DB-BD31-4B8C-83A1-F6EECF244321}">
                    <p14:modId xmlns:p14="http://schemas.microsoft.com/office/powerpoint/2010/main" val="1888811711"/>
                  </p:ext>
                </p:extLst>
              </p:nvPr>
            </p:nvGraphicFramePr>
            <p:xfrm>
              <a:off x="218750" y="5264031"/>
              <a:ext cx="5411282" cy="1469232"/>
            </p:xfrm>
            <a:graphic>
              <a:graphicData uri="http://schemas.openxmlformats.org/drawingml/2006/table">
                <a:tbl>
                  <a:tblPr firstRow="1" bandRow="1">
                    <a:tableStyleId>{5C22544A-7EE6-4342-B048-85BDC9FD1C3A}</a:tableStyleId>
                  </a:tblPr>
                  <a:tblGrid>
                    <a:gridCol w="1105138">
                      <a:extLst>
                        <a:ext uri="{9D8B030D-6E8A-4147-A177-3AD203B41FA5}">
                          <a16:colId xmlns:a16="http://schemas.microsoft.com/office/drawing/2014/main" val="1997739717"/>
                        </a:ext>
                      </a:extLst>
                    </a:gridCol>
                    <a:gridCol w="555864">
                      <a:extLst>
                        <a:ext uri="{9D8B030D-6E8A-4147-A177-3AD203B41FA5}">
                          <a16:colId xmlns:a16="http://schemas.microsoft.com/office/drawing/2014/main" val="4211393503"/>
                        </a:ext>
                      </a:extLst>
                    </a:gridCol>
                    <a:gridCol w="965936">
                      <a:extLst>
                        <a:ext uri="{9D8B030D-6E8A-4147-A177-3AD203B41FA5}">
                          <a16:colId xmlns:a16="http://schemas.microsoft.com/office/drawing/2014/main" val="2216205461"/>
                        </a:ext>
                      </a:extLst>
                    </a:gridCol>
                    <a:gridCol w="965936">
                      <a:extLst>
                        <a:ext uri="{9D8B030D-6E8A-4147-A177-3AD203B41FA5}">
                          <a16:colId xmlns:a16="http://schemas.microsoft.com/office/drawing/2014/main" val="3808702419"/>
                        </a:ext>
                      </a:extLst>
                    </a:gridCol>
                    <a:gridCol w="909204">
                      <a:extLst>
                        <a:ext uri="{9D8B030D-6E8A-4147-A177-3AD203B41FA5}">
                          <a16:colId xmlns:a16="http://schemas.microsoft.com/office/drawing/2014/main" val="567283971"/>
                        </a:ext>
                      </a:extLst>
                    </a:gridCol>
                    <a:gridCol w="909204">
                      <a:extLst>
                        <a:ext uri="{9D8B030D-6E8A-4147-A177-3AD203B41FA5}">
                          <a16:colId xmlns:a16="http://schemas.microsoft.com/office/drawing/2014/main" val="1134067613"/>
                        </a:ext>
                      </a:extLst>
                    </a:gridCol>
                  </a:tblGrid>
                  <a:tr h="409218">
                    <a:tc>
                      <a:txBody>
                        <a:bodyPr/>
                        <a:lstStyle/>
                        <a:p>
                          <a:pPr algn="ctr"/>
                          <a:r>
                            <a:rPr lang="en-US" sz="1100" dirty="0"/>
                            <a:t>Model</a:t>
                          </a:r>
                        </a:p>
                      </a:txBody>
                      <a:tcPr marL="73938" marR="73938" marT="36969" marB="36969"/>
                    </a:tc>
                    <a:tc>
                      <a:txBody>
                        <a:bodyPr/>
                        <a:lstStyle/>
                        <a:p>
                          <a:endParaRPr lang="en-US"/>
                        </a:p>
                      </a:txBody>
                      <a:tcPr marL="73938" marR="73938" marT="36969" marB="36969">
                        <a:blipFill>
                          <a:blip r:embed="rId8"/>
                          <a:stretch>
                            <a:fillRect l="-201099" t="-2985" r="-681319" b="-273134"/>
                          </a:stretch>
                        </a:blipFill>
                      </a:tcPr>
                    </a:tc>
                    <a:tc>
                      <a:txBody>
                        <a:bodyPr/>
                        <a:lstStyle/>
                        <a:p>
                          <a:pPr algn="ctr"/>
                          <a:r>
                            <a:rPr lang="en-US" sz="1100" dirty="0"/>
                            <a:t>Domain 1 disp. error</a:t>
                          </a:r>
                        </a:p>
                      </a:txBody>
                      <a:tcPr marL="73938" marR="73938" marT="36969" marB="36969"/>
                    </a:tc>
                    <a:tc>
                      <a:txBody>
                        <a:bodyPr/>
                        <a:lstStyle/>
                        <a:p>
                          <a:pPr algn="ctr"/>
                          <a:r>
                            <a:rPr lang="en-US" sz="1100" dirty="0"/>
                            <a:t>Domain 2 disp. error</a:t>
                          </a:r>
                        </a:p>
                      </a:txBody>
                      <a:tcPr marL="73938" marR="73938" marT="36969" marB="36969"/>
                    </a:tc>
                    <a:tc>
                      <a:txBody>
                        <a:bodyPr/>
                        <a:lstStyle/>
                        <a:p>
                          <a:pPr algn="ctr"/>
                          <a:r>
                            <a:rPr lang="en-US" sz="1100" dirty="0"/>
                            <a:t>Max Iterations</a:t>
                          </a:r>
                        </a:p>
                      </a:txBody>
                      <a:tcPr marL="73938" marR="73938" marT="36969" marB="36969"/>
                    </a:tc>
                    <a:tc>
                      <a:txBody>
                        <a:bodyPr/>
                        <a:lstStyle/>
                        <a:p>
                          <a:pPr algn="ctr"/>
                          <a:r>
                            <a:rPr lang="en-US" sz="1100" dirty="0"/>
                            <a:t>CPU time </a:t>
                          </a:r>
                        </a:p>
                      </a:txBody>
                      <a:tcPr marL="73938" marR="73938" marT="36969" marB="36969"/>
                    </a:tc>
                    <a:extLst>
                      <a:ext uri="{0D108BD9-81ED-4DB2-BD59-A6C34878D82A}">
                        <a16:rowId xmlns:a16="http://schemas.microsoft.com/office/drawing/2014/main" val="4073368682"/>
                      </a:ext>
                    </a:extLst>
                  </a:tr>
                  <a:tr h="241578">
                    <a:tc>
                      <a:txBody>
                        <a:bodyPr/>
                        <a:lstStyle/>
                        <a:p>
                          <a:pPr algn="ctr"/>
                          <a:r>
                            <a:rPr lang="en-US" sz="1100" dirty="0"/>
                            <a:t>FOM-FOM</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a:t>
                          </a:r>
                        </a:p>
                      </a:txBody>
                      <a:tcPr marL="73938" marR="73938" marT="36969" marB="36969"/>
                    </a:tc>
                    <a:tc>
                      <a:txBody>
                        <a:bodyPr/>
                        <a:lstStyle/>
                        <a:p>
                          <a:pPr algn="ctr"/>
                          <a:r>
                            <a:rPr lang="en-US" sz="1100" dirty="0"/>
                            <a:t>2</a:t>
                          </a:r>
                        </a:p>
                      </a:txBody>
                      <a:tcPr marL="73938" marR="73938" marT="36969" marB="36969"/>
                    </a:tc>
                    <a:tc>
                      <a:txBody>
                        <a:bodyPr/>
                        <a:lstStyle/>
                        <a:p>
                          <a:pPr algn="ctr"/>
                          <a:r>
                            <a:rPr lang="en-US" sz="1100" dirty="0"/>
                            <a:t>10m 30.99s</a:t>
                          </a:r>
                        </a:p>
                      </a:txBody>
                      <a:tcPr marL="73938" marR="73938" marT="36969" marB="36969"/>
                    </a:tc>
                    <a:extLst>
                      <a:ext uri="{0D108BD9-81ED-4DB2-BD59-A6C34878D82A}">
                        <a16:rowId xmlns:a16="http://schemas.microsoft.com/office/drawing/2014/main" val="2231873572"/>
                      </a:ext>
                    </a:extLst>
                  </a:tr>
                  <a:tr h="409218">
                    <a:tc>
                      <a:txBody>
                        <a:bodyPr/>
                        <a:lstStyle/>
                        <a:p>
                          <a:pPr algn="ctr"/>
                          <a:r>
                            <a:rPr lang="en-US" sz="1100" dirty="0" err="1"/>
                            <a:t>QOpInf</a:t>
                          </a:r>
                          <a:r>
                            <a:rPr lang="en-US" sz="1100" dirty="0"/>
                            <a:t>-FOM</a:t>
                          </a:r>
                        </a:p>
                        <a:p>
                          <a:pPr algn="ctr"/>
                          <a:r>
                            <a:rPr lang="en-US" sz="1100" dirty="0" err="1"/>
                            <a:t>QOpInf-QOpInf</a:t>
                          </a:r>
                          <a:endParaRPr lang="en-US" sz="1100" dirty="0"/>
                        </a:p>
                      </a:txBody>
                      <a:tcPr marL="73938" marR="73938" marT="36969" marB="36969"/>
                    </a:tc>
                    <a:tc>
                      <a:txBody>
                        <a:bodyPr/>
                        <a:lstStyle/>
                        <a:p>
                          <a:pPr algn="ctr"/>
                          <a:r>
                            <a:rPr lang="en-US" sz="1100" dirty="0"/>
                            <a:t>5/-</a:t>
                          </a:r>
                        </a:p>
                        <a:p>
                          <a:pPr algn="ctr"/>
                          <a:r>
                            <a:rPr lang="en-US" sz="1100" dirty="0"/>
                            <a:t>5/5</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4.6867e-2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6.9680e-2</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5.7994e-2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1.7522e-1</a:t>
                          </a:r>
                        </a:p>
                      </a:txBody>
                      <a:tcPr marL="73938" marR="73938" marT="36969" marB="36969"/>
                    </a:tc>
                    <a:tc>
                      <a:txBody>
                        <a:bodyPr/>
                        <a:lstStyle/>
                        <a:p>
                          <a:pPr algn="ctr"/>
                          <a:r>
                            <a:rPr lang="en-US" sz="1100" dirty="0"/>
                            <a:t>2</a:t>
                          </a:r>
                        </a:p>
                        <a:p>
                          <a:pPr algn="ctr"/>
                          <a:r>
                            <a:rPr lang="en-US" sz="1100" dirty="0"/>
                            <a:t>2</a:t>
                          </a:r>
                        </a:p>
                      </a:txBody>
                      <a:tcPr marL="73938" marR="73938" marT="36969" marB="36969"/>
                    </a:tc>
                    <a:tc>
                      <a:txBody>
                        <a:bodyPr/>
                        <a:lstStyle/>
                        <a:p>
                          <a:pPr algn="ctr"/>
                          <a:r>
                            <a:rPr lang="en-US" sz="1100" dirty="0"/>
                            <a:t>9m 21.32s</a:t>
                          </a:r>
                        </a:p>
                        <a:p>
                          <a:pPr algn="ctr"/>
                          <a:r>
                            <a:rPr lang="en-US" sz="1100" dirty="0"/>
                            <a:t>7m 2.13s</a:t>
                          </a:r>
                        </a:p>
                      </a:txBody>
                      <a:tcPr marL="73938" marR="73938" marT="36969" marB="36969"/>
                    </a:tc>
                    <a:extLst>
                      <a:ext uri="{0D108BD9-81ED-4DB2-BD59-A6C34878D82A}">
                        <a16:rowId xmlns:a16="http://schemas.microsoft.com/office/drawing/2014/main" val="4046677565"/>
                      </a:ext>
                    </a:extLst>
                  </a:tr>
                  <a:tr h="409218">
                    <a:tc>
                      <a:txBody>
                        <a:bodyPr/>
                        <a:lstStyle/>
                        <a:p>
                          <a:pPr algn="ctr"/>
                          <a:r>
                            <a:rPr lang="en-US" sz="1100" dirty="0" err="1"/>
                            <a:t>QOpInf</a:t>
                          </a:r>
                          <a:r>
                            <a:rPr lang="en-US" sz="1100" dirty="0"/>
                            <a:t>-FOM</a:t>
                          </a:r>
                        </a:p>
                        <a:p>
                          <a:pPr algn="ctr"/>
                          <a:r>
                            <a:rPr lang="en-US" sz="1100" dirty="0" err="1"/>
                            <a:t>QOpInf-QOpInf</a:t>
                          </a:r>
                          <a:endParaRPr lang="en-US" sz="1100" dirty="0"/>
                        </a:p>
                      </a:txBody>
                      <a:tcPr marL="73938" marR="73938" marT="36969" marB="36969"/>
                    </a:tc>
                    <a:tc>
                      <a:txBody>
                        <a:bodyPr/>
                        <a:lstStyle/>
                        <a:p>
                          <a:pPr algn="ctr"/>
                          <a:r>
                            <a:rPr lang="en-US" sz="1100" dirty="0"/>
                            <a:t>15/-</a:t>
                          </a:r>
                        </a:p>
                        <a:p>
                          <a:pPr algn="ctr"/>
                          <a:r>
                            <a:rPr lang="en-US" sz="1100" dirty="0"/>
                            <a:t>15/16</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4.7315e-2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4.6309e-2</a:t>
                          </a:r>
                        </a:p>
                      </a:txBody>
                      <a:tcPr marL="73938" marR="73938" marT="36969" marB="3696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4.4132e-2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8.4510e-2</a:t>
                          </a:r>
                        </a:p>
                      </a:txBody>
                      <a:tcPr marL="73938" marR="73938" marT="36969" marB="36969"/>
                    </a:tc>
                    <a:tc>
                      <a:txBody>
                        <a:bodyPr/>
                        <a:lstStyle/>
                        <a:p>
                          <a:pPr algn="ctr"/>
                          <a:r>
                            <a:rPr lang="en-US" sz="1100" dirty="0"/>
                            <a:t>2</a:t>
                          </a:r>
                        </a:p>
                        <a:p>
                          <a:pPr algn="ctr"/>
                          <a:r>
                            <a:rPr lang="en-US" sz="1100" dirty="0"/>
                            <a:t>1</a:t>
                          </a:r>
                        </a:p>
                      </a:txBody>
                      <a:tcPr marL="73938" marR="73938" marT="36969" marB="36969"/>
                    </a:tc>
                    <a:tc>
                      <a:txBody>
                        <a:bodyPr/>
                        <a:lstStyle/>
                        <a:p>
                          <a:pPr algn="ctr"/>
                          <a:r>
                            <a:rPr lang="en-US" sz="1100" dirty="0"/>
                            <a:t>9m 20.10s</a:t>
                          </a:r>
                        </a:p>
                        <a:p>
                          <a:pPr algn="ctr"/>
                          <a:r>
                            <a:rPr lang="en-US" sz="1100" dirty="0"/>
                            <a:t>6m 19.62s</a:t>
                          </a:r>
                        </a:p>
                      </a:txBody>
                      <a:tcPr marL="73938" marR="73938" marT="36969" marB="36969"/>
                    </a:tc>
                    <a:extLst>
                      <a:ext uri="{0D108BD9-81ED-4DB2-BD59-A6C34878D82A}">
                        <a16:rowId xmlns:a16="http://schemas.microsoft.com/office/drawing/2014/main" val="4263914114"/>
                      </a:ext>
                    </a:extLst>
                  </a:tr>
                </a:tbl>
              </a:graphicData>
            </a:graphic>
          </p:graphicFrame>
        </mc:Fallback>
      </mc:AlternateContent>
      <p:sp>
        <p:nvSpPr>
          <p:cNvPr id="8" name="TextBox 7">
            <a:extLst>
              <a:ext uri="{FF2B5EF4-FFF2-40B4-BE49-F238E27FC236}">
                <a16:creationId xmlns:a16="http://schemas.microsoft.com/office/drawing/2014/main" id="{0CA20D12-F193-C309-93B3-393625191C40}"/>
              </a:ext>
            </a:extLst>
          </p:cNvPr>
          <p:cNvSpPr txBox="1"/>
          <p:nvPr/>
        </p:nvSpPr>
        <p:spPr>
          <a:xfrm>
            <a:off x="1186394" y="4912609"/>
            <a:ext cx="3246540" cy="307777"/>
          </a:xfrm>
          <a:prstGeom prst="rect">
            <a:avLst/>
          </a:prstGeom>
          <a:noFill/>
        </p:spPr>
        <p:txBody>
          <a:bodyPr wrap="square" rtlCol="0">
            <a:spAutoFit/>
          </a:bodyPr>
          <a:lstStyle/>
          <a:p>
            <a:pPr algn="ctr"/>
            <a:r>
              <a:rPr lang="en-US" sz="1400" dirty="0"/>
              <a:t>Reproductive</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80EE5CC-D446-8589-EA19-A53375597A33}"/>
                  </a:ext>
                </a:extLst>
              </p:cNvPr>
              <p:cNvSpPr txBox="1"/>
              <p:nvPr/>
            </p:nvSpPr>
            <p:spPr>
              <a:xfrm>
                <a:off x="114793" y="751405"/>
                <a:ext cx="6688763" cy="2062103"/>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3D </a:t>
                </a:r>
                <a:r>
                  <a:rPr lang="en-US" sz="2000" dirty="0" err="1">
                    <a:cs typeface="Calibri" panose="020F0502020204030204" pitchFamily="34" charset="0"/>
                  </a:rPr>
                  <a:t>Neohookean</a:t>
                </a:r>
                <a:r>
                  <a:rPr lang="en-US" sz="2000" dirty="0">
                    <a:cs typeface="Calibri" panose="020F0502020204030204" pitchFamily="34" charset="0"/>
                  </a:rPr>
                  <a:t> </a:t>
                </a:r>
                <a:r>
                  <a:rPr lang="en-US" sz="2000" b="1" i="1" dirty="0">
                    <a:cs typeface="Calibri" panose="020F0502020204030204" pitchFamily="34" charset="0"/>
                  </a:rPr>
                  <a:t>torsion</a:t>
                </a:r>
                <a:r>
                  <a:rPr lang="en-US" sz="2000" b="1" dirty="0">
                    <a:cs typeface="Calibri" panose="020F0502020204030204" pitchFamily="34" charset="0"/>
                  </a:rPr>
                  <a:t> </a:t>
                </a:r>
                <a:r>
                  <a:rPr lang="en-US" sz="2000" b="1" i="1" dirty="0">
                    <a:cs typeface="Calibri" panose="020F0502020204030204" pitchFamily="34" charset="0"/>
                  </a:rPr>
                  <a:t>problem</a:t>
                </a:r>
                <a:r>
                  <a:rPr lang="en-US" sz="2000" b="1" dirty="0">
                    <a:cs typeface="Calibri" panose="020F0502020204030204" pitchFamily="34" charset="0"/>
                  </a:rPr>
                  <a:t> </a:t>
                </a:r>
                <a:r>
                  <a:rPr lang="en-US" sz="2000" dirty="0">
                    <a:cs typeface="Calibri" panose="020F0502020204030204" pitchFamily="34" charset="0"/>
                  </a:rPr>
                  <a:t>w/ parameterized initial velocity</a:t>
                </a:r>
              </a:p>
              <a:p>
                <a:pPr marL="285750" indent="-285750">
                  <a:buFont typeface="Arial" panose="020B0604020202020204" pitchFamily="34" charset="0"/>
                  <a:buChar char="•"/>
                </a:pPr>
                <a:endParaRPr lang="en-US" sz="400"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Test non-overlapping SAM w/ </a:t>
                </a:r>
                <a:r>
                  <a:rPr lang="en-US" sz="2000" b="1" i="1" dirty="0">
                    <a:cs typeface="Calibri" panose="020F0502020204030204" pitchFamily="34" charset="0"/>
                  </a:rPr>
                  <a:t>2 subdomains </a:t>
                </a:r>
                <a:r>
                  <a:rPr lang="en-US" sz="2000" dirty="0">
                    <a:cs typeface="Calibri" panose="020F0502020204030204" pitchFamily="34" charset="0"/>
                  </a:rPr>
                  <a:t>discretized with </a:t>
                </a:r>
                <a:r>
                  <a:rPr lang="en-US" sz="2000" b="1" i="1" dirty="0">
                    <a:cs typeface="Calibri" panose="020F0502020204030204" pitchFamily="34" charset="0"/>
                  </a:rPr>
                  <a:t>conformal HEX8 meshes</a:t>
                </a:r>
                <a:r>
                  <a:rPr lang="en-US" sz="2000" dirty="0">
                    <a:cs typeface="Calibri" panose="020F0502020204030204" pitchFamily="34" charset="0"/>
                  </a:rPr>
                  <a:t>, </a:t>
                </a:r>
                <a:r>
                  <a:rPr lang="en-US" sz="2000" b="1" i="1" dirty="0">
                    <a:cs typeface="Calibri" panose="020F0502020204030204" pitchFamily="34" charset="0"/>
                  </a:rPr>
                  <a:t>implicit-explicit</a:t>
                </a:r>
                <a:r>
                  <a:rPr lang="en-US" sz="2000" dirty="0">
                    <a:cs typeface="Calibri" panose="020F0502020204030204" pitchFamily="34" charset="0"/>
                  </a:rPr>
                  <a:t> Newmark with </a:t>
                </a:r>
                <a:r>
                  <a:rPr lang="en-US" sz="2000" b="1" i="1" dirty="0">
                    <a:cs typeface="Calibri" panose="020F0502020204030204" pitchFamily="34" charset="0"/>
                  </a:rPr>
                  <a:t>different </a:t>
                </a:r>
                <a14:m>
                  <m:oMath xmlns:m="http://schemas.openxmlformats.org/officeDocument/2006/math">
                    <m:r>
                      <a:rPr lang="el-GR" sz="2000" b="1" i="1" smtClean="0">
                        <a:latin typeface="Cambria Math" panose="02040503050406030204" pitchFamily="18" charset="0"/>
                        <a:ea typeface="Cambria Math" panose="02040503050406030204" pitchFamily="18" charset="0"/>
                        <a:cs typeface="Calibri" panose="020F0502020204030204" pitchFamily="34" charset="0"/>
                      </a:rPr>
                      <m:t>𝜟</m:t>
                    </m:r>
                    <m:r>
                      <a:rPr lang="en-US" sz="2000" b="1" i="1" smtClean="0">
                        <a:latin typeface="Cambria Math" panose="02040503050406030204" pitchFamily="18" charset="0"/>
                        <a:ea typeface="Cambria Math" panose="02040503050406030204" pitchFamily="18" charset="0"/>
                        <a:cs typeface="Calibri" panose="020F0502020204030204" pitchFamily="34" charset="0"/>
                      </a:rPr>
                      <m:t>𝒕</m:t>
                    </m:r>
                  </m:oMath>
                </a14:m>
                <a:endParaRPr lang="en-US" sz="2000" b="1" i="1" dirty="0">
                  <a:cs typeface="Calibri" panose="020F0502020204030204" pitchFamily="34" charset="0"/>
                </a:endParaRPr>
              </a:p>
              <a:p>
                <a:pPr marL="285750" indent="-285750">
                  <a:buFont typeface="Arial" panose="020B0604020202020204" pitchFamily="34" charset="0"/>
                  <a:buChar char="•"/>
                </a:pPr>
                <a:endParaRPr lang="en-US" sz="400" b="1" i="1"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Requires </a:t>
                </a:r>
                <a:r>
                  <a:rPr lang="en-US" sz="2000" b="1" i="1" dirty="0">
                    <a:cs typeface="Calibri" panose="020F0502020204030204" pitchFamily="34" charset="0"/>
                  </a:rPr>
                  <a:t>per-operator regularization parameters</a:t>
                </a:r>
                <a:r>
                  <a:rPr lang="en-US" sz="2000" dirty="0">
                    <a:cs typeface="Calibri" panose="020F0502020204030204" pitchFamily="34" charset="0"/>
                  </a:rPr>
                  <a:t>:</a:t>
                </a:r>
              </a:p>
            </p:txBody>
          </p:sp>
        </mc:Choice>
        <mc:Fallback xmlns="">
          <p:sp>
            <p:nvSpPr>
              <p:cNvPr id="20" name="TextBox 19">
                <a:extLst>
                  <a:ext uri="{FF2B5EF4-FFF2-40B4-BE49-F238E27FC236}">
                    <a16:creationId xmlns:a16="http://schemas.microsoft.com/office/drawing/2014/main" id="{F80EE5CC-D446-8589-EA19-A53375597A33}"/>
                  </a:ext>
                </a:extLst>
              </p:cNvPr>
              <p:cNvSpPr txBox="1">
                <a:spLocks noRot="1" noChangeAspect="1" noMove="1" noResize="1" noEditPoints="1" noAdjustHandles="1" noChangeArrowheads="1" noChangeShapeType="1" noTextEdit="1"/>
              </p:cNvSpPr>
              <p:nvPr/>
            </p:nvSpPr>
            <p:spPr>
              <a:xfrm>
                <a:off x="114793" y="751405"/>
                <a:ext cx="6688763" cy="2062103"/>
              </a:xfrm>
              <a:prstGeom prst="rect">
                <a:avLst/>
              </a:prstGeom>
              <a:blipFill>
                <a:blip r:embed="rId9"/>
                <a:stretch>
                  <a:fillRect l="-820" t="-1770" b="-38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22FE1B9-AA34-E0AE-2324-2260B4E42456}"/>
                  </a:ext>
                </a:extLst>
              </p:cNvPr>
              <p:cNvSpPr txBox="1"/>
              <p:nvPr/>
            </p:nvSpPr>
            <p:spPr>
              <a:xfrm>
                <a:off x="-34183" y="2498332"/>
                <a:ext cx="6095288" cy="872611"/>
              </a:xfrm>
              <a:prstGeom prst="rect">
                <a:avLst/>
              </a:prstGeom>
              <a:noFill/>
            </p:spPr>
            <p:txBody>
              <a:bodyPr wrap="square" rtlCol="0">
                <a:spAutoFit/>
              </a:bodyPr>
              <a:lstStyle/>
              <a:p>
                <a:pPr algn="ctr"/>
                <a:endParaRPr lang="en-US" i="1" dirty="0">
                  <a:latin typeface="Cambria Math" panose="02040503050406030204" pitchFamily="18" charset="0"/>
                  <a:ea typeface="Yu Mincho" panose="02020400000000000000" pitchFamily="18" charset="-128"/>
                </a:endParaRP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Yu Mincho" panose="02020400000000000000" pitchFamily="18" charset="-128"/>
                            </a:rPr>
                          </m:ctrlPr>
                        </m:sSubPr>
                        <m:e>
                          <m:r>
                            <m:rPr>
                              <m:sty m:val="p"/>
                            </m:rPr>
                            <a:rPr lang="en-US">
                              <a:latin typeface="Cambria Math" panose="02040503050406030204" pitchFamily="18" charset="0"/>
                              <a:ea typeface="Yu Mincho" panose="02020400000000000000" pitchFamily="18" charset="-128"/>
                              <a:cs typeface="Arial" panose="020B0604020202020204" pitchFamily="34" charset="0"/>
                            </a:rPr>
                            <m:t>min</m:t>
                          </m:r>
                          <m:r>
                            <a:rPr lang="en-US" b="0" i="1" smtClean="0">
                              <a:latin typeface="Cambria Math" panose="02040503050406030204" pitchFamily="18" charset="0"/>
                              <a:ea typeface="Yu Mincho" panose="02020400000000000000" pitchFamily="18" charset="-128"/>
                              <a:cs typeface="Arial" panose="020B0604020202020204" pitchFamily="34" charset="0"/>
                            </a:rPr>
                            <m:t> </m:t>
                          </m:r>
                        </m:e>
                        <m:sub>
                          <m:acc>
                            <m:accPr>
                              <m:chr m:val="̂"/>
                              <m:ctrlPr>
                                <a:rPr lang="en-US" b="1" i="1" smtClean="0">
                                  <a:solidFill>
                                    <a:srgbClr val="7030A0"/>
                                  </a:solidFill>
                                  <a:latin typeface="Cambria Math" panose="02040503050406030204" pitchFamily="18" charset="0"/>
                                  <a:ea typeface="Yu Mincho" panose="02020400000000000000" pitchFamily="18" charset="-128"/>
                                </a:rPr>
                              </m:ctrlPr>
                            </m:accPr>
                            <m:e>
                              <m:r>
                                <a:rPr lang="en-US" b="1" i="1">
                                  <a:solidFill>
                                    <a:srgbClr val="7030A0"/>
                                  </a:solidFill>
                                  <a:latin typeface="Cambria Math" panose="02040503050406030204" pitchFamily="18" charset="0"/>
                                  <a:ea typeface="Yu Mincho" panose="02020400000000000000" pitchFamily="18" charset="-128"/>
                                </a:rPr>
                                <m:t>𝑨</m:t>
                              </m:r>
                            </m:e>
                          </m:acc>
                          <m:r>
                            <a:rPr lang="en-US" i="1">
                              <a:solidFill>
                                <a:srgbClr val="7030A0"/>
                              </a:solidFill>
                              <a:latin typeface="Cambria Math" panose="02040503050406030204" pitchFamily="18" charset="0"/>
                              <a:ea typeface="Yu Mincho" panose="02020400000000000000" pitchFamily="18" charset="-128"/>
                              <a:cs typeface="Arial" panose="020B0604020202020204" pitchFamily="34" charset="0"/>
                            </a:rPr>
                            <m:t>,</m:t>
                          </m:r>
                          <m:acc>
                            <m:accPr>
                              <m:chr m:val="̂"/>
                              <m:ctrlPr>
                                <a:rPr lang="en-US" b="1" i="1">
                                  <a:solidFill>
                                    <a:srgbClr val="7030A0"/>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𝑯</m:t>
                              </m:r>
                            </m:e>
                          </m:acc>
                          <m:r>
                            <a:rPr lang="en-US"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m:t>
                          </m:r>
                          <m:acc>
                            <m:accPr>
                              <m:chr m:val="̂"/>
                              <m:ctrlPr>
                                <a:rPr lang="en-US" b="1" i="1">
                                  <a:solidFill>
                                    <a:srgbClr val="7030A0"/>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𝑩</m:t>
                              </m:r>
                            </m:e>
                          </m:acc>
                        </m:sub>
                      </m:sSub>
                      <m:sSubSup>
                        <m:sSubSupPr>
                          <m:ctrlPr>
                            <a:rPr lang="en-US" i="1">
                              <a:latin typeface="Cambria Math" panose="02040503050406030204" pitchFamily="18" charset="0"/>
                              <a:ea typeface="Yu Mincho" panose="02020400000000000000" pitchFamily="18" charset="-128"/>
                            </a:rPr>
                          </m:ctrlPr>
                        </m:sSubSupPr>
                        <m:e>
                          <m:d>
                            <m:dPr>
                              <m:begChr m:val="‖"/>
                              <m:endChr m:val="‖"/>
                              <m:ctrlPr>
                                <a:rPr lang="en-US" i="1">
                                  <a:latin typeface="Cambria Math" panose="02040503050406030204" pitchFamily="18" charset="0"/>
                                  <a:ea typeface="Yu Mincho" panose="02020400000000000000" pitchFamily="18" charset="-128"/>
                                </a:rPr>
                              </m:ctrlPr>
                            </m:dPr>
                            <m:e>
                              <m:sSup>
                                <m:sSupPr>
                                  <m:ctrlPr>
                                    <a:rPr lang="en-US" i="1">
                                      <a:latin typeface="Cambria Math" panose="02040503050406030204" pitchFamily="18" charset="0"/>
                                      <a:ea typeface="Yu Mincho" panose="02020400000000000000" pitchFamily="18" charset="-128"/>
                                    </a:rPr>
                                  </m:ctrlPr>
                                </m:sSupPr>
                                <m:e>
                                  <m:acc>
                                    <m:accPr>
                                      <m:chr m:val="̇"/>
                                      <m:ctrlPr>
                                        <a:rPr lang="en-US" i="1">
                                          <a:latin typeface="Cambria Math" panose="02040503050406030204" pitchFamily="18" charset="0"/>
                                          <a:ea typeface="Yu Mincho" panose="02020400000000000000" pitchFamily="18" charset="-128"/>
                                        </a:rPr>
                                      </m:ctrlPr>
                                    </m:accPr>
                                    <m:e>
                                      <m:acc>
                                        <m:accPr>
                                          <m:chr m:val="̂"/>
                                          <m:ctrlPr>
                                            <a:rPr lang="en-US" i="1" smtClean="0">
                                              <a:solidFill>
                                                <a:schemeClr val="accent1"/>
                                              </a:solidFill>
                                              <a:latin typeface="Cambria Math" panose="02040503050406030204" pitchFamily="18" charset="0"/>
                                              <a:ea typeface="Yu Mincho" panose="02020400000000000000" pitchFamily="18" charset="-128"/>
                                            </a:rPr>
                                          </m:ctrlPr>
                                        </m:accPr>
                                        <m:e>
                                          <m:r>
                                            <a:rPr lang="en-US" b="1" i="1">
                                              <a:solidFill>
                                                <a:schemeClr val="accent1"/>
                                              </a:solidFill>
                                              <a:latin typeface="Cambria Math" panose="02040503050406030204" pitchFamily="18" charset="0"/>
                                              <a:ea typeface="Yu Mincho" panose="02020400000000000000" pitchFamily="18" charset="-128"/>
                                              <a:cs typeface="Arial" panose="020B0604020202020204" pitchFamily="34" charset="0"/>
                                            </a:rPr>
                                            <m:t>𝑸</m:t>
                                          </m:r>
                                        </m:e>
                                      </m:acc>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r>
                                <a:rPr lang="en-US" i="1">
                                  <a:latin typeface="Cambria Math" panose="02040503050406030204" pitchFamily="18" charset="0"/>
                                  <a:ea typeface="Yu Mincho" panose="02020400000000000000" pitchFamily="18" charset="-128"/>
                                  <a:cs typeface="Arial" panose="020B0604020202020204" pitchFamily="34" charset="0"/>
                                </a:rPr>
                                <m:t>+</m:t>
                              </m:r>
                              <m:sSup>
                                <m:sSupPr>
                                  <m:ctrlPr>
                                    <a:rPr lang="en-US" i="1">
                                      <a:latin typeface="Cambria Math" panose="02040503050406030204" pitchFamily="18" charset="0"/>
                                      <a:ea typeface="Yu Mincho" panose="02020400000000000000" pitchFamily="18" charset="-128"/>
                                    </a:rPr>
                                  </m:ctrlPr>
                                </m:sSupPr>
                                <m:e>
                                  <m:acc>
                                    <m:accPr>
                                      <m:chr m:val="̂"/>
                                      <m:ctrlPr>
                                        <a:rPr lang="en-US" b="1" i="1" smtClean="0">
                                          <a:solidFill>
                                            <a:schemeClr val="accent1"/>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a:solidFill>
                                            <a:schemeClr val="accent1"/>
                                          </a:solidFill>
                                          <a:latin typeface="Cambria Math" panose="02040503050406030204" pitchFamily="18" charset="0"/>
                                          <a:ea typeface="Yu Mincho" panose="02020400000000000000" pitchFamily="18" charset="-128"/>
                                          <a:cs typeface="Calibri" panose="020F0502020204030204" pitchFamily="34" charset="0"/>
                                        </a:rPr>
                                        <m:t>𝑸</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sSup>
                                <m:sSupPr>
                                  <m:ctrlPr>
                                    <a:rPr lang="en-US" i="1">
                                      <a:latin typeface="Cambria Math" panose="02040503050406030204" pitchFamily="18" charset="0"/>
                                      <a:ea typeface="Yu Mincho" panose="02020400000000000000" pitchFamily="18" charset="-128"/>
                                    </a:rPr>
                                  </m:ctrlPr>
                                </m:sSupPr>
                                <m:e>
                                  <m:acc>
                                    <m:accPr>
                                      <m:chr m:val="̂"/>
                                      <m:ctrlPr>
                                        <a:rPr lang="en-US" b="1" i="1">
                                          <a:latin typeface="Cambria Math" panose="02040503050406030204" pitchFamily="18" charset="0"/>
                                          <a:ea typeface="Yu Mincho" panose="02020400000000000000" pitchFamily="18" charset="-128"/>
                                          <a:cs typeface="Calibri" panose="020F0502020204030204" pitchFamily="34" charset="0"/>
                                        </a:rPr>
                                      </m:ctrlPr>
                                    </m:accPr>
                                    <m:e>
                                      <m:r>
                                        <a:rPr lang="en-US" b="1" i="1">
                                          <a:latin typeface="Cambria Math" panose="02040503050406030204" pitchFamily="18" charset="0"/>
                                          <a:ea typeface="Yu Mincho" panose="02020400000000000000" pitchFamily="18" charset="-128"/>
                                          <a:cs typeface="Calibri" panose="020F0502020204030204" pitchFamily="34" charset="0"/>
                                        </a:rPr>
                                        <m:t>𝑨</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r>
                                <a:rPr lang="en-US" i="1">
                                  <a:latin typeface="Cambria Math" panose="02040503050406030204" pitchFamily="18" charset="0"/>
                                  <a:ea typeface="Yu Mincho" panose="02020400000000000000" pitchFamily="18" charset="-128"/>
                                  <a:cs typeface="Arial" panose="020B0604020202020204" pitchFamily="34" charset="0"/>
                                </a:rPr>
                                <m:t>+</m:t>
                              </m:r>
                              <m:sSup>
                                <m:sSupPr>
                                  <m:ctrlPr>
                                    <a:rPr lang="en-US" i="1">
                                      <a:latin typeface="Cambria Math" panose="02040503050406030204" pitchFamily="18" charset="0"/>
                                      <a:ea typeface="Yu Mincho" panose="02020400000000000000" pitchFamily="18" charset="-128"/>
                                      <a:cs typeface="Arial" panose="020B0604020202020204" pitchFamily="34" charset="0"/>
                                    </a:rPr>
                                  </m:ctrlPr>
                                </m:sSupPr>
                                <m:e>
                                  <m:r>
                                    <a:rPr lang="en-US" i="1">
                                      <a:latin typeface="Cambria Math" panose="02040503050406030204" pitchFamily="18" charset="0"/>
                                      <a:ea typeface="Yu Mincho" panose="02020400000000000000" pitchFamily="18" charset="-128"/>
                                      <a:cs typeface="Arial" panose="020B0604020202020204" pitchFamily="34" charset="0"/>
                                    </a:rPr>
                                    <m:t>(</m:t>
                                  </m:r>
                                  <m:acc>
                                    <m:accPr>
                                      <m:chr m:val="̂"/>
                                      <m:ctrlPr>
                                        <a:rPr lang="en-US" b="1"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ctrlPr>
                                    </m:accPr>
                                    <m:e>
                                      <m:r>
                                        <a:rPr lang="en-US" b="1" i="1">
                                          <a:solidFill>
                                            <a:schemeClr val="accent1"/>
                                          </a:solidFill>
                                          <a:latin typeface="Cambria Math" panose="02040503050406030204" pitchFamily="18" charset="0"/>
                                          <a:ea typeface="Yu Mincho" panose="02020400000000000000" pitchFamily="18" charset="-128"/>
                                          <a:cs typeface="Arial" panose="020B0604020202020204" pitchFamily="34" charset="0"/>
                                        </a:rPr>
                                        <m:t>𝑸</m:t>
                                      </m:r>
                                    </m:e>
                                  </m:acc>
                                  <m:r>
                                    <a:rPr lang="en-US" b="0"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t> </m:t>
                                  </m:r>
                                  <m:r>
                                    <a:rPr lang="en-US" i="1">
                                      <a:latin typeface="Cambria Math" panose="02040503050406030204" pitchFamily="18" charset="0"/>
                                      <a:ea typeface="Cambria Math" panose="02040503050406030204" pitchFamily="18" charset="0"/>
                                    </a:rPr>
                                    <m:t>⨂</m:t>
                                  </m:r>
                                  <m:acc>
                                    <m:accPr>
                                      <m:chr m:val="̂"/>
                                      <m:ctrlPr>
                                        <a:rPr lang="en-US" b="1"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ctrlPr>
                                    </m:accPr>
                                    <m:e>
                                      <m:r>
                                        <a:rPr lang="en-US" b="1"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t> </m:t>
                                      </m:r>
                                      <m:r>
                                        <a:rPr lang="en-US" b="1" i="1">
                                          <a:solidFill>
                                            <a:schemeClr val="accent1"/>
                                          </a:solidFill>
                                          <a:latin typeface="Cambria Math" panose="02040503050406030204" pitchFamily="18" charset="0"/>
                                          <a:ea typeface="Yu Mincho" panose="02020400000000000000" pitchFamily="18" charset="-128"/>
                                          <a:cs typeface="Arial" panose="020B0604020202020204" pitchFamily="34" charset="0"/>
                                        </a:rPr>
                                        <m:t>𝑸</m:t>
                                      </m:r>
                                    </m:e>
                                  </m:acc>
                                  <m:r>
                                    <a:rPr lang="en-US" i="1">
                                      <a:latin typeface="Cambria Math" panose="02040503050406030204" pitchFamily="18" charset="0"/>
                                      <a:ea typeface="Yu Mincho" panose="02020400000000000000" pitchFamily="18" charset="-128"/>
                                      <a:cs typeface="Arial" panose="020B0604020202020204" pitchFamily="34" charset="0"/>
                                    </a:rPr>
                                    <m:t>)</m:t>
                                  </m:r>
                                </m:e>
                                <m:sup>
                                  <m:r>
                                    <a:rPr lang="en-US" i="1">
                                      <a:latin typeface="Cambria Math" panose="02040503050406030204" pitchFamily="18" charset="0"/>
                                      <a:ea typeface="Yu Mincho" panose="02020400000000000000" pitchFamily="18" charset="-128"/>
                                      <a:cs typeface="Arial" panose="020B0604020202020204" pitchFamily="34" charset="0"/>
                                    </a:rPr>
                                    <m:t>𝑇</m:t>
                                  </m:r>
                                </m:sup>
                              </m:sSup>
                              <m:sSup>
                                <m:sSupPr>
                                  <m:ctrlPr>
                                    <a:rPr lang="en-US" i="1">
                                      <a:latin typeface="Cambria Math" panose="02040503050406030204" pitchFamily="18" charset="0"/>
                                      <a:ea typeface="Yu Mincho" panose="02020400000000000000" pitchFamily="18" charset="-128"/>
                                      <a:cs typeface="Arial" panose="020B0604020202020204" pitchFamily="34" charset="0"/>
                                    </a:rPr>
                                  </m:ctrlPr>
                                </m:sSupPr>
                                <m:e>
                                  <m:acc>
                                    <m:accPr>
                                      <m:chr m:val="̂"/>
                                      <m:ctrlPr>
                                        <a:rPr lang="en-US" b="1" i="1">
                                          <a:latin typeface="Cambria Math" panose="02040503050406030204" pitchFamily="18" charset="0"/>
                                          <a:ea typeface="Yu Mincho" panose="02020400000000000000" pitchFamily="18" charset="-128"/>
                                          <a:cs typeface="Arial" panose="020B0604020202020204" pitchFamily="34" charset="0"/>
                                        </a:rPr>
                                      </m:ctrlPr>
                                    </m:accPr>
                                    <m:e>
                                      <m:r>
                                        <a:rPr lang="en-US" b="1" i="1">
                                          <a:latin typeface="Cambria Math" panose="02040503050406030204" pitchFamily="18" charset="0"/>
                                          <a:ea typeface="Yu Mincho" panose="02020400000000000000" pitchFamily="18" charset="-128"/>
                                          <a:cs typeface="Arial" panose="020B0604020202020204" pitchFamily="34" charset="0"/>
                                        </a:rPr>
                                        <m:t>𝑯</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r>
                                <a:rPr lang="en-US" b="0" i="1" smtClean="0">
                                  <a:latin typeface="Cambria Math" panose="02040503050406030204" pitchFamily="18" charset="0"/>
                                  <a:ea typeface="Yu Mincho" panose="02020400000000000000" pitchFamily="18" charset="-128"/>
                                  <a:cs typeface="Arial" panose="020B0604020202020204" pitchFamily="34" charset="0"/>
                                </a:rPr>
                                <m:t>+</m:t>
                              </m:r>
                              <m:sSup>
                                <m:sSupPr>
                                  <m:ctrlPr>
                                    <a:rPr lang="en-US" i="1">
                                      <a:latin typeface="Cambria Math" panose="02040503050406030204" pitchFamily="18" charset="0"/>
                                      <a:ea typeface="Yu Mincho" panose="02020400000000000000" pitchFamily="18" charset="-128"/>
                                    </a:rPr>
                                  </m:ctrlPr>
                                </m:sSupPr>
                                <m:e>
                                  <m:acc>
                                    <m:accPr>
                                      <m:chr m:val="̂"/>
                                      <m:ctrlPr>
                                        <a:rPr lang="en-US" b="1" i="1">
                                          <a:solidFill>
                                            <a:schemeClr val="accent1"/>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solidFill>
                                            <a:schemeClr val="accent1"/>
                                          </a:solidFill>
                                          <a:latin typeface="Cambria Math" panose="02040503050406030204" pitchFamily="18" charset="0"/>
                                          <a:ea typeface="Yu Mincho" panose="02020400000000000000" pitchFamily="18" charset="-128"/>
                                          <a:cs typeface="Calibri" panose="020F0502020204030204" pitchFamily="34" charset="0"/>
                                        </a:rPr>
                                        <m:t>𝑼</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sSup>
                                <m:sSupPr>
                                  <m:ctrlPr>
                                    <a:rPr lang="en-US" i="1">
                                      <a:latin typeface="Cambria Math" panose="02040503050406030204" pitchFamily="18" charset="0"/>
                                      <a:ea typeface="Yu Mincho" panose="02020400000000000000" pitchFamily="18" charset="-128"/>
                                    </a:rPr>
                                  </m:ctrlPr>
                                </m:sSupPr>
                                <m:e>
                                  <m:acc>
                                    <m:accPr>
                                      <m:chr m:val="̂"/>
                                      <m:ctrlPr>
                                        <a:rPr lang="en-US" b="1" i="1">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latin typeface="Cambria Math" panose="02040503050406030204" pitchFamily="18" charset="0"/>
                                          <a:ea typeface="Yu Mincho" panose="02020400000000000000" pitchFamily="18" charset="-128"/>
                                          <a:cs typeface="Calibri" panose="020F0502020204030204" pitchFamily="34" charset="0"/>
                                        </a:rPr>
                                        <m:t>𝑩</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e>
                          </m:d>
                        </m:e>
                        <m:sub>
                          <m:r>
                            <a:rPr lang="en-US" i="1">
                              <a:latin typeface="Cambria Math" panose="02040503050406030204" pitchFamily="18" charset="0"/>
                              <a:ea typeface="Yu Mincho" panose="02020400000000000000" pitchFamily="18" charset="-128"/>
                              <a:cs typeface="Arial" panose="020B0604020202020204" pitchFamily="34" charset="0"/>
                            </a:rPr>
                            <m:t>𝐹</m:t>
                          </m:r>
                        </m:sub>
                        <m:sup>
                          <m:r>
                            <a:rPr lang="en-US" i="1">
                              <a:latin typeface="Cambria Math" panose="02040503050406030204" pitchFamily="18" charset="0"/>
                              <a:ea typeface="Yu Mincho" panose="02020400000000000000" pitchFamily="18" charset="-128"/>
                              <a:cs typeface="Arial" panose="020B0604020202020204" pitchFamily="34" charset="0"/>
                            </a:rPr>
                            <m:t>2</m:t>
                          </m:r>
                        </m:sup>
                      </m:sSubSup>
                    </m:oMath>
                  </m:oMathPara>
                </a14:m>
                <a:endParaRPr lang="en-US" b="1" dirty="0"/>
              </a:p>
            </p:txBody>
          </p:sp>
        </mc:Choice>
        <mc:Fallback xmlns="">
          <p:sp>
            <p:nvSpPr>
              <p:cNvPr id="21" name="TextBox 20">
                <a:extLst>
                  <a:ext uri="{FF2B5EF4-FFF2-40B4-BE49-F238E27FC236}">
                    <a16:creationId xmlns:a16="http://schemas.microsoft.com/office/drawing/2014/main" id="{922FE1B9-AA34-E0AE-2324-2260B4E42456}"/>
                  </a:ext>
                </a:extLst>
              </p:cNvPr>
              <p:cNvSpPr txBox="1">
                <a:spLocks noRot="1" noChangeAspect="1" noMove="1" noResize="1" noEditPoints="1" noAdjustHandles="1" noChangeArrowheads="1" noChangeShapeType="1" noTextEdit="1"/>
              </p:cNvSpPr>
              <p:nvPr/>
            </p:nvSpPr>
            <p:spPr>
              <a:xfrm>
                <a:off x="-34183" y="2498332"/>
                <a:ext cx="6095288" cy="87261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59423CA-BF8D-D885-95F2-3304C8F5489D}"/>
                  </a:ext>
                </a:extLst>
              </p:cNvPr>
              <p:cNvSpPr txBox="1"/>
              <p:nvPr/>
            </p:nvSpPr>
            <p:spPr>
              <a:xfrm>
                <a:off x="21716" y="3280713"/>
                <a:ext cx="6095288" cy="4410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𝛾</m:t>
                          </m:r>
                        </m:e>
                        <m:sub>
                          <m:r>
                            <a:rPr lang="en-US" b="0" i="1" smtClean="0">
                              <a:solidFill>
                                <a:srgbClr val="FF0000"/>
                              </a:solidFill>
                              <a:latin typeface="Cambria Math" panose="02040503050406030204" pitchFamily="18" charset="0"/>
                              <a:ea typeface="Cambria Math" panose="02040503050406030204" pitchFamily="18" charset="0"/>
                            </a:rPr>
                            <m:t>𝐴</m:t>
                          </m:r>
                        </m:sub>
                      </m:sSub>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acc>
                                <m:accPr>
                                  <m:chr m:val="̂"/>
                                  <m:ctrlPr>
                                    <a:rPr lang="en-US" b="1" i="1">
                                      <a:latin typeface="Cambria Math" panose="02040503050406030204" pitchFamily="18" charset="0"/>
                                      <a:ea typeface="Yu Mincho" panose="02020400000000000000" pitchFamily="18" charset="-128"/>
                                      <a:cs typeface="Calibri" panose="020F0502020204030204" pitchFamily="34" charset="0"/>
                                    </a:rPr>
                                  </m:ctrlPr>
                                </m:accPr>
                                <m:e>
                                  <m:r>
                                    <a:rPr lang="en-US" b="1" i="1">
                                      <a:latin typeface="Cambria Math" panose="02040503050406030204" pitchFamily="18" charset="0"/>
                                      <a:ea typeface="Yu Mincho" panose="02020400000000000000" pitchFamily="18" charset="-128"/>
                                      <a:cs typeface="Calibri" panose="020F0502020204030204" pitchFamily="34" charset="0"/>
                                    </a:rPr>
                                    <m:t>𝑨</m:t>
                                  </m:r>
                                </m:e>
                              </m:acc>
                            </m:e>
                          </m:d>
                        </m:e>
                        <m:sub>
                          <m:r>
                            <a:rPr lang="en-US" i="1">
                              <a:latin typeface="Cambria Math" panose="02040503050406030204" pitchFamily="18" charset="0"/>
                              <a:ea typeface="Cambria Math" panose="02040503050406030204" pitchFamily="18" charset="0"/>
                            </a:rPr>
                            <m:t>𝐹</m:t>
                          </m:r>
                        </m:sub>
                      </m:sSub>
                      <m:r>
                        <a:rPr lang="en-US" i="1" dirty="0">
                          <a:latin typeface="Cambria Math" panose="02040503050406030204" pitchFamily="18" charset="0"/>
                        </a:rPr>
                        <m:t>+</m:t>
                      </m:r>
                      <m:sSub>
                        <m:sSubPr>
                          <m:ctrlPr>
                            <a:rPr lang="en-US" b="0" i="1" dirty="0" smtClean="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𝛾</m:t>
                          </m:r>
                        </m:e>
                        <m:sub>
                          <m:r>
                            <a:rPr lang="en-US" b="0" i="1" dirty="0" smtClean="0">
                              <a:solidFill>
                                <a:srgbClr val="FF0000"/>
                              </a:solidFill>
                              <a:latin typeface="Cambria Math" panose="02040503050406030204" pitchFamily="18" charset="0"/>
                            </a:rPr>
                            <m:t>𝐻</m:t>
                          </m:r>
                        </m:sub>
                      </m:sSub>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acc>
                                <m:accPr>
                                  <m:chr m:val="̂"/>
                                  <m:ctrlPr>
                                    <a:rPr lang="en-US" b="1" i="1">
                                      <a:latin typeface="Cambria Math" panose="02040503050406030204" pitchFamily="18" charset="0"/>
                                      <a:ea typeface="Yu Mincho" panose="02020400000000000000" pitchFamily="18" charset="-128"/>
                                      <a:cs typeface="Calibri" panose="020F0502020204030204" pitchFamily="34" charset="0"/>
                                    </a:rPr>
                                  </m:ctrlPr>
                                </m:accPr>
                                <m:e>
                                  <m:r>
                                    <a:rPr lang="en-US" b="1" i="1">
                                      <a:latin typeface="Cambria Math" panose="02040503050406030204" pitchFamily="18" charset="0"/>
                                      <a:ea typeface="Yu Mincho" panose="02020400000000000000" pitchFamily="18" charset="-128"/>
                                      <a:cs typeface="Calibri" panose="020F0502020204030204" pitchFamily="34" charset="0"/>
                                    </a:rPr>
                                    <m:t>𝑯</m:t>
                                  </m:r>
                                </m:e>
                              </m:acc>
                            </m:e>
                          </m:d>
                        </m:e>
                        <m:sub>
                          <m:r>
                            <a:rPr lang="en-US" i="1">
                              <a:latin typeface="Cambria Math" panose="02040503050406030204" pitchFamily="18" charset="0"/>
                              <a:ea typeface="Cambria Math" panose="02040503050406030204" pitchFamily="18" charset="0"/>
                            </a:rPr>
                            <m:t>𝐹</m:t>
                          </m:r>
                        </m:sub>
                      </m:sSub>
                      <m:r>
                        <a:rPr lang="en-US" i="1">
                          <a:latin typeface="Cambria Math" panose="02040503050406030204" pitchFamily="18" charset="0"/>
                          <a:ea typeface="Yu Mincho" panose="02020400000000000000" pitchFamily="18" charset="-128"/>
                          <a:cs typeface="Calibri" panose="020F0502020204030204" pitchFamily="34" charset="0"/>
                        </a:rPr>
                        <m:t>+</m:t>
                      </m:r>
                      <m:sSub>
                        <m:sSubPr>
                          <m:ctrlPr>
                            <a:rPr lang="en-US" i="1">
                              <a:latin typeface="Cambria Math" panose="02040503050406030204" pitchFamily="18" charset="0"/>
                              <a:ea typeface="Cambria Math" panose="02040503050406030204" pitchFamily="18" charset="0"/>
                            </a:rPr>
                          </m:ctrlPr>
                        </m:sSubPr>
                        <m:e>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𝛾</m:t>
                              </m:r>
                            </m:e>
                            <m:sub>
                              <m:r>
                                <a:rPr lang="en-US" b="0" i="1" smtClean="0">
                                  <a:solidFill>
                                    <a:srgbClr val="FF0000"/>
                                  </a:solidFill>
                                  <a:latin typeface="Cambria Math" panose="02040503050406030204" pitchFamily="18" charset="0"/>
                                  <a:ea typeface="Cambria Math" panose="02040503050406030204" pitchFamily="18" charset="0"/>
                                </a:rPr>
                                <m:t>𝐵</m:t>
                              </m:r>
                            </m:sub>
                          </m:sSub>
                          <m:d>
                            <m:dPr>
                              <m:begChr m:val="‖"/>
                              <m:endChr m:val="‖"/>
                              <m:ctrlPr>
                                <a:rPr lang="en-US" i="1">
                                  <a:latin typeface="Cambria Math" panose="02040503050406030204" pitchFamily="18" charset="0"/>
                                  <a:ea typeface="Cambria Math" panose="02040503050406030204" pitchFamily="18" charset="0"/>
                                </a:rPr>
                              </m:ctrlPr>
                            </m:dPr>
                            <m:e>
                              <m:acc>
                                <m:accPr>
                                  <m:chr m:val="̂"/>
                                  <m:ctrlPr>
                                    <a:rPr lang="en-US" b="1" i="1">
                                      <a:latin typeface="Cambria Math" panose="02040503050406030204" pitchFamily="18" charset="0"/>
                                      <a:ea typeface="Yu Mincho" panose="02020400000000000000" pitchFamily="18" charset="-128"/>
                                      <a:cs typeface="Calibri" panose="020F0502020204030204" pitchFamily="34" charset="0"/>
                                    </a:rPr>
                                  </m:ctrlPr>
                                </m:accPr>
                                <m:e>
                                  <m:r>
                                    <a:rPr lang="en-US" b="1" i="1">
                                      <a:latin typeface="Cambria Math" panose="02040503050406030204" pitchFamily="18" charset="0"/>
                                      <a:ea typeface="Yu Mincho" panose="02020400000000000000" pitchFamily="18" charset="-128"/>
                                      <a:cs typeface="Calibri" panose="020F0502020204030204" pitchFamily="34" charset="0"/>
                                    </a:rPr>
                                    <m:t>𝑩</m:t>
                                  </m:r>
                                </m:e>
                              </m:acc>
                            </m:e>
                          </m:d>
                        </m:e>
                        <m:sub>
                          <m:r>
                            <a:rPr lang="en-US" i="1">
                              <a:latin typeface="Cambria Math" panose="02040503050406030204" pitchFamily="18" charset="0"/>
                              <a:ea typeface="Cambria Math" panose="02040503050406030204" pitchFamily="18" charset="0"/>
                            </a:rPr>
                            <m:t>𝐹</m:t>
                          </m:r>
                        </m:sub>
                      </m:sSub>
                    </m:oMath>
                  </m:oMathPara>
                </a14:m>
                <a:endParaRPr lang="en-US" dirty="0"/>
              </a:p>
            </p:txBody>
          </p:sp>
        </mc:Choice>
        <mc:Fallback xmlns="">
          <p:sp>
            <p:nvSpPr>
              <p:cNvPr id="22" name="TextBox 21">
                <a:extLst>
                  <a:ext uri="{FF2B5EF4-FFF2-40B4-BE49-F238E27FC236}">
                    <a16:creationId xmlns:a16="http://schemas.microsoft.com/office/drawing/2014/main" id="{F59423CA-BF8D-D885-95F2-3304C8F5489D}"/>
                  </a:ext>
                </a:extLst>
              </p:cNvPr>
              <p:cNvSpPr txBox="1">
                <a:spLocks noRot="1" noChangeAspect="1" noMove="1" noResize="1" noEditPoints="1" noAdjustHandles="1" noChangeArrowheads="1" noChangeShapeType="1" noTextEdit="1"/>
              </p:cNvSpPr>
              <p:nvPr/>
            </p:nvSpPr>
            <p:spPr>
              <a:xfrm>
                <a:off x="21716" y="3280713"/>
                <a:ext cx="6095288" cy="441083"/>
              </a:xfrm>
              <a:prstGeom prst="rect">
                <a:avLst/>
              </a:prstGeom>
              <a:blipFill>
                <a:blip r:embed="rId11"/>
                <a:stretch>
                  <a:fillRect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26D404C-C249-2472-2525-10F7E7285508}"/>
                  </a:ext>
                </a:extLst>
              </p:cNvPr>
              <p:cNvSpPr txBox="1"/>
              <p:nvPr/>
            </p:nvSpPr>
            <p:spPr>
              <a:xfrm>
                <a:off x="175663" y="3912513"/>
                <a:ext cx="6436050" cy="923330"/>
              </a:xfrm>
              <a:prstGeom prst="rect">
                <a:avLst/>
              </a:prstGeom>
              <a:solidFill>
                <a:schemeClr val="accent5">
                  <a:lumMod val="20000"/>
                  <a:lumOff val="80000"/>
                </a:schemeClr>
              </a:solidFill>
            </p:spPr>
            <p:txBody>
              <a:bodyPr wrap="square" rtlCol="0">
                <a:spAutoFit/>
              </a:bodyPr>
              <a:lstStyle/>
              <a:p>
                <a:pPr algn="ctr"/>
                <a:r>
                  <a:rPr lang="en-US" b="1" dirty="0"/>
                  <a:t>Good accuracy </a:t>
                </a:r>
                <a:r>
                  <a:rPr lang="en-US" dirty="0"/>
                  <a:t>is achieved for </a:t>
                </a:r>
                <a:r>
                  <a:rPr lang="en-US" dirty="0" err="1"/>
                  <a:t>QOpInf-QOpInf</a:t>
                </a:r>
                <a:r>
                  <a:rPr lang="en-US" dirty="0"/>
                  <a:t> and </a:t>
                </a:r>
                <a:r>
                  <a:rPr lang="en-US" dirty="0" err="1"/>
                  <a:t>QOpInf</a:t>
                </a:r>
                <a:r>
                  <a:rPr lang="en-US" dirty="0"/>
                  <a:t>-FOM couplings in both the </a:t>
                </a:r>
                <a:r>
                  <a:rPr lang="en-US" b="1" dirty="0"/>
                  <a:t>reproductive</a:t>
                </a:r>
                <a:r>
                  <a:rPr lang="en-US" dirty="0"/>
                  <a:t> and </a:t>
                </a:r>
                <a:r>
                  <a:rPr lang="en-US" b="1" dirty="0"/>
                  <a:t>predictive regime </a:t>
                </a:r>
                <a:r>
                  <a:rPr lang="en-US" dirty="0"/>
                  <a:t>with</a:t>
                </a:r>
                <a:r>
                  <a:rPr lang="en-US" b="1" dirty="0"/>
                  <a:t> speedup </a:t>
                </a:r>
                <a:r>
                  <a:rPr lang="en-US" dirty="0"/>
                  <a:t>up to </a:t>
                </a:r>
                <a:r>
                  <a:rPr lang="en-US" b="1" dirty="0"/>
                  <a:t>2.16</a:t>
                </a:r>
                <a14:m>
                  <m:oMath xmlns:m="http://schemas.openxmlformats.org/officeDocument/2006/math">
                    <m:r>
                      <a:rPr lang="en-US" b="1" i="1" smtClean="0">
                        <a:latin typeface="Cambria Math" panose="02040503050406030204" pitchFamily="18" charset="0"/>
                        <a:ea typeface="Cambria Math" panose="02040503050406030204" pitchFamily="18" charset="0"/>
                      </a:rPr>
                      <m:t>×</m:t>
                    </m:r>
                  </m:oMath>
                </a14:m>
                <a:r>
                  <a:rPr lang="en-US" dirty="0"/>
                  <a:t>.</a:t>
                </a:r>
              </a:p>
            </p:txBody>
          </p:sp>
        </mc:Choice>
        <mc:Fallback xmlns="">
          <p:sp>
            <p:nvSpPr>
              <p:cNvPr id="9" name="TextBox 8">
                <a:extLst>
                  <a:ext uri="{FF2B5EF4-FFF2-40B4-BE49-F238E27FC236}">
                    <a16:creationId xmlns:a16="http://schemas.microsoft.com/office/drawing/2014/main" id="{D26D404C-C249-2472-2525-10F7E7285508}"/>
                  </a:ext>
                </a:extLst>
              </p:cNvPr>
              <p:cNvSpPr txBox="1">
                <a:spLocks noRot="1" noChangeAspect="1" noMove="1" noResize="1" noEditPoints="1" noAdjustHandles="1" noChangeArrowheads="1" noChangeShapeType="1" noTextEdit="1"/>
              </p:cNvSpPr>
              <p:nvPr/>
            </p:nvSpPr>
            <p:spPr>
              <a:xfrm>
                <a:off x="175663" y="3912513"/>
                <a:ext cx="6436050" cy="923330"/>
              </a:xfrm>
              <a:prstGeom prst="rect">
                <a:avLst/>
              </a:prstGeom>
              <a:blipFill>
                <a:blip r:embed="rId12"/>
                <a:stretch>
                  <a:fillRect t="-4636" b="-9272"/>
                </a:stretch>
              </a:blipFill>
            </p:spPr>
            <p:txBody>
              <a:bodyPr/>
              <a:lstStyle/>
              <a:p>
                <a:r>
                  <a:rPr lang="en-US">
                    <a:noFill/>
                  </a:rPr>
                  <a:t> </a:t>
                </a:r>
              </a:p>
            </p:txBody>
          </p:sp>
        </mc:Fallback>
      </mc:AlternateContent>
    </p:spTree>
    <p:extLst>
      <p:ext uri="{BB962C8B-B14F-4D97-AF65-F5344CB8AC3E}">
        <p14:creationId xmlns:p14="http://schemas.microsoft.com/office/powerpoint/2010/main" val="24953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AD75-B36F-06A7-8E56-0AB09AE819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F764E0-7B2F-3E11-CAE5-E4D10A725882}"/>
              </a:ext>
            </a:extLst>
          </p:cNvPr>
          <p:cNvSpPr>
            <a:spLocks noGrp="1"/>
          </p:cNvSpPr>
          <p:nvPr>
            <p:ph type="sldNum" sz="quarter" idx="12"/>
          </p:nvPr>
        </p:nvSpPr>
        <p:spPr/>
        <p:txBody>
          <a:bodyPr/>
          <a:lstStyle/>
          <a:p>
            <a:fld id="{6113E31D-E2AB-40D1-8B51-AFA5AFEF393A}" type="slidenum">
              <a:rPr lang="en-US" smtClean="0"/>
              <a:t>27</a:t>
            </a:fld>
            <a:endParaRPr lang="en-US" dirty="0"/>
          </a:p>
        </p:txBody>
      </p:sp>
      <p:sp>
        <p:nvSpPr>
          <p:cNvPr id="5" name="Title 1">
            <a:extLst>
              <a:ext uri="{FF2B5EF4-FFF2-40B4-BE49-F238E27FC236}">
                <a16:creationId xmlns:a16="http://schemas.microsoft.com/office/drawing/2014/main" id="{6C566D79-3CB0-A84B-40EE-C391A66E4217}"/>
              </a:ext>
            </a:extLst>
          </p:cNvPr>
          <p:cNvSpPr>
            <a:spLocks noGrp="1"/>
          </p:cNvSpPr>
          <p:nvPr>
            <p:ph type="title"/>
          </p:nvPr>
        </p:nvSpPr>
        <p:spPr>
          <a:xfrm>
            <a:off x="720647" y="232553"/>
            <a:ext cx="11330182" cy="530536"/>
          </a:xfrm>
          <a:solidFill>
            <a:schemeClr val="bg1"/>
          </a:solidFill>
        </p:spPr>
        <p:txBody>
          <a:bodyPr/>
          <a:lstStyle/>
          <a:p>
            <a:r>
              <a:rPr lang="en-US" dirty="0"/>
              <a:t>Towards adaptive SAM-based coupling</a:t>
            </a:r>
          </a:p>
        </p:txBody>
      </p:sp>
      <p:sp>
        <p:nvSpPr>
          <p:cNvPr id="7" name="Slide Number Placeholder 3">
            <a:extLst>
              <a:ext uri="{FF2B5EF4-FFF2-40B4-BE49-F238E27FC236}">
                <a16:creationId xmlns:a16="http://schemas.microsoft.com/office/drawing/2014/main" id="{4DEBD1C8-49DA-8913-7390-D2503D949E87}"/>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27</a:t>
            </a:fld>
            <a:endParaRPr lang="en-US" dirty="0"/>
          </a:p>
        </p:txBody>
      </p:sp>
      <p:sp>
        <p:nvSpPr>
          <p:cNvPr id="2" name="TextBox 1">
            <a:extLst>
              <a:ext uri="{FF2B5EF4-FFF2-40B4-BE49-F238E27FC236}">
                <a16:creationId xmlns:a16="http://schemas.microsoft.com/office/drawing/2014/main" id="{D3015280-E6CB-E50E-9B9E-AE5E1081998D}"/>
              </a:ext>
            </a:extLst>
          </p:cNvPr>
          <p:cNvSpPr txBox="1"/>
          <p:nvPr/>
        </p:nvSpPr>
        <p:spPr>
          <a:xfrm>
            <a:off x="274649" y="731334"/>
            <a:ext cx="6604777" cy="707886"/>
          </a:xfrm>
          <a:prstGeom prst="rect">
            <a:avLst/>
          </a:prstGeom>
          <a:solidFill>
            <a:srgbClr val="FFFFCC"/>
          </a:solidFill>
        </p:spPr>
        <p:txBody>
          <a:bodyPr wrap="square" rtlCol="0">
            <a:spAutoFit/>
          </a:bodyPr>
          <a:lstStyle/>
          <a:p>
            <a:pPr algn="ctr"/>
            <a:r>
              <a:rPr lang="en-US" sz="2000" b="1" u="sng" dirty="0"/>
              <a:t>Goal</a:t>
            </a:r>
            <a:r>
              <a:rPr lang="en-US" sz="2000" b="1" dirty="0"/>
              <a:t>: </a:t>
            </a:r>
            <a:r>
              <a:rPr lang="en-US" sz="2000" dirty="0"/>
              <a:t>on-the-fly </a:t>
            </a:r>
            <a:r>
              <a:rPr lang="en-US" sz="2000" b="1" dirty="0"/>
              <a:t>model switching/mesh adaptation </a:t>
            </a:r>
            <a:r>
              <a:rPr lang="en-US" sz="2000" dirty="0"/>
              <a:t>if inaccuracies are detected within the </a:t>
            </a:r>
            <a:r>
              <a:rPr lang="en-US" sz="2000" b="1" dirty="0"/>
              <a:t>SAM workflow</a:t>
            </a:r>
            <a:r>
              <a:rPr lang="en-US" sz="2000" dirty="0"/>
              <a:t>.</a:t>
            </a:r>
          </a:p>
        </p:txBody>
      </p:sp>
      <p:pic>
        <p:nvPicPr>
          <p:cNvPr id="12" name="Picture 11">
            <a:extLst>
              <a:ext uri="{FF2B5EF4-FFF2-40B4-BE49-F238E27FC236}">
                <a16:creationId xmlns:a16="http://schemas.microsoft.com/office/drawing/2014/main" id="{8ACD507A-A8CE-FFE7-46F0-50A879324AAB}"/>
              </a:ext>
            </a:extLst>
          </p:cNvPr>
          <p:cNvPicPr>
            <a:picLocks noChangeAspect="1"/>
          </p:cNvPicPr>
          <p:nvPr/>
        </p:nvPicPr>
        <p:blipFill>
          <a:blip r:embed="rId5"/>
          <a:stretch>
            <a:fillRect/>
          </a:stretch>
        </p:blipFill>
        <p:spPr>
          <a:xfrm>
            <a:off x="1086775" y="2078995"/>
            <a:ext cx="4090642" cy="1143773"/>
          </a:xfrm>
          <a:prstGeom prst="rect">
            <a:avLst/>
          </a:prstGeom>
        </p:spPr>
      </p:pic>
      <p:sp>
        <p:nvSpPr>
          <p:cNvPr id="13" name="TextBox 12">
            <a:extLst>
              <a:ext uri="{FF2B5EF4-FFF2-40B4-BE49-F238E27FC236}">
                <a16:creationId xmlns:a16="http://schemas.microsoft.com/office/drawing/2014/main" id="{08C211F9-0BB1-D738-D485-619B4BD6E3C3}"/>
              </a:ext>
            </a:extLst>
          </p:cNvPr>
          <p:cNvSpPr txBox="1"/>
          <p:nvPr/>
        </p:nvSpPr>
        <p:spPr>
          <a:xfrm>
            <a:off x="41390" y="1484137"/>
            <a:ext cx="7050772" cy="707886"/>
          </a:xfrm>
          <a:prstGeom prst="rect">
            <a:avLst/>
          </a:prstGeom>
          <a:noFill/>
        </p:spPr>
        <p:txBody>
          <a:bodyPr wrap="square" rtlCol="0">
            <a:spAutoFit/>
          </a:bodyPr>
          <a:lstStyle/>
          <a:p>
            <a:r>
              <a:rPr lang="en-US" sz="2000" b="1" dirty="0">
                <a:solidFill>
                  <a:srgbClr val="0070C0"/>
                </a:solidFill>
              </a:rPr>
              <a:t>Work in progress:</a:t>
            </a:r>
            <a:r>
              <a:rPr lang="en-US" sz="2000" dirty="0"/>
              <a:t> </a:t>
            </a:r>
            <a:r>
              <a:rPr lang="en-US" sz="2000" b="1" dirty="0"/>
              <a:t>reinforcement learning (RL) </a:t>
            </a:r>
            <a:r>
              <a:rPr lang="en-US" sz="2000" dirty="0"/>
              <a:t>approach to model switching</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CF61923-CACF-F13B-02AB-EAD619320344}"/>
                  </a:ext>
                </a:extLst>
              </p:cNvPr>
              <p:cNvSpPr txBox="1"/>
              <p:nvPr/>
            </p:nvSpPr>
            <p:spPr>
              <a:xfrm>
                <a:off x="0" y="3222768"/>
                <a:ext cx="6649026" cy="3682521"/>
              </a:xfrm>
              <a:prstGeom prst="rect">
                <a:avLst/>
              </a:prstGeom>
              <a:noFill/>
            </p:spPr>
            <p:txBody>
              <a:bodyPr wrap="square" rtlCol="0">
                <a:spAutoFit/>
              </a:bodyPr>
              <a:lstStyle/>
              <a:p>
                <a:pPr marL="285750" indent="-285750">
                  <a:buFont typeface="Arial" panose="020B0604020202020204" pitchFamily="34" charset="0"/>
                  <a:buChar char="•"/>
                </a:pPr>
                <a:r>
                  <a:rPr lang="en-US" b="1" dirty="0"/>
                  <a:t>State: </a:t>
                </a:r>
                <a:r>
                  <a:rPr lang="en-US" dirty="0"/>
                  <a:t>down-sampled solution field (200 dimensions)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b="1" dirty="0"/>
                  <a:t>Action: </a:t>
                </a:r>
                <a:r>
                  <a:rPr lang="en-US" dirty="0"/>
                  <a:t>for</a:t>
                </a:r>
                <a:r>
                  <a:rPr lang="en-US" b="1" dirty="0"/>
                  <a:t> </a:t>
                </a:r>
                <a:r>
                  <a:rPr lang="en-US" dirty="0"/>
                  <a:t>3 overlapping subdomains, we have a discrete action of size 8 that selects FOM/ROM combinations</a:t>
                </a:r>
                <a:endParaRPr lang="en-US" sz="200" dirty="0"/>
              </a:p>
              <a:p>
                <a:pPr marL="742950" lvl="1" indent="-285750">
                  <a:buFont typeface="Wingdings" panose="05000000000000000000" pitchFamily="2" charset="2"/>
                  <a:buChar char="Ø"/>
                </a:pPr>
                <a:r>
                  <a:rPr lang="en-US" dirty="0"/>
                  <a:t>Model combos: {FFF, FRF, FFR, …, RRR} </a:t>
                </a:r>
              </a:p>
              <a:p>
                <a:pPr marL="742950" lvl="1" indent="-285750">
                  <a:buFont typeface="Wingdings" panose="05000000000000000000" pitchFamily="2" charset="2"/>
                  <a:buChar char="Ø"/>
                </a:pPr>
                <a:r>
                  <a:rPr lang="en-US" dirty="0" err="1"/>
                  <a:t>OpInf</a:t>
                </a:r>
                <a:r>
                  <a:rPr lang="en-US" dirty="0"/>
                  <a:t> ROMs for all configurations pre-trained and stored in library</a:t>
                </a:r>
              </a:p>
              <a:p>
                <a:pPr marL="742950" lvl="1"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b="1" dirty="0"/>
                  <a:t>Reward:</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𝑘</m:t>
                        </m:r>
                      </m:sub>
                    </m:sSub>
                    <m:r>
                      <a:rPr lang="en-US" i="1" dirty="0" smtClean="0">
                        <a:latin typeface="Cambria Math" panose="02040503050406030204" pitchFamily="18" charset="0"/>
                      </a:rPr>
                      <m:t>=</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cost</m:t>
                        </m:r>
                      </m:e>
                      <m:sub>
                        <m:r>
                          <a:rPr lang="en-US" b="0" i="1" dirty="0" smtClean="0">
                            <a:latin typeface="Cambria Math" panose="02040503050406030204" pitchFamily="18" charset="0"/>
                          </a:rPr>
                          <m:t>𝑘</m:t>
                        </m:r>
                      </m:sub>
                    </m:sSub>
                    <m:r>
                      <a:rPr lang="en-US" b="0" i="1" dirty="0" smtClean="0">
                        <a:latin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𝜆</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𝑒</m:t>
                        </m:r>
                      </m:e>
                      <m:sub>
                        <m:r>
                          <a:rPr lang="en-US" b="0" i="1" dirty="0" smtClean="0">
                            <a:latin typeface="Cambria Math" panose="02040503050406030204" pitchFamily="18" charset="0"/>
                            <a:ea typeface="Cambria Math" panose="02040503050406030204" pitchFamily="18" charset="0"/>
                          </a:rPr>
                          <m:t>𝑘</m:t>
                        </m:r>
                      </m:sub>
                    </m:sSub>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𝜇</m:t>
                    </m:r>
                    <m:r>
                      <m:rPr>
                        <m:sty m:val="p"/>
                      </m:rPr>
                      <a:rPr lang="en-US" b="0" i="0" dirty="0" smtClean="0">
                        <a:latin typeface="Cambria Math" panose="02040503050406030204" pitchFamily="18" charset="0"/>
                        <a:ea typeface="Cambria Math" panose="02040503050406030204" pitchFamily="18" charset="0"/>
                      </a:rPr>
                      <m:t>nflip</m:t>
                    </m:r>
                  </m:oMath>
                </a14:m>
                <a:endParaRPr lang="en-US" b="0" dirty="0">
                  <a:ea typeface="Cambria Math" panose="02040503050406030204" pitchFamily="18" charset="0"/>
                </a:endParaRP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b="1" dirty="0"/>
                  <a:t>Episode structure: </a:t>
                </a:r>
                <a:r>
                  <a:rPr lang="en-US" dirty="0"/>
                  <a:t>full rollout over </a:t>
                </a:r>
                <a14:m>
                  <m:oMath xmlns:m="http://schemas.openxmlformats.org/officeDocument/2006/math">
                    <m:r>
                      <a:rPr lang="en-US" i="1" dirty="0" smtClean="0">
                        <a:latin typeface="Cambria Math" panose="02040503050406030204" pitchFamily="18" charset="0"/>
                      </a:rPr>
                      <m:t>[0,</m:t>
                    </m:r>
                    <m:r>
                      <a:rPr lang="en-US" i="1" dirty="0" smtClean="0">
                        <a:latin typeface="Cambria Math" panose="02040503050406030204" pitchFamily="18" charset="0"/>
                      </a:rPr>
                      <m:t>𝑇</m:t>
                    </m:r>
                    <m:r>
                      <a:rPr lang="en-US" i="1" dirty="0" smtClean="0">
                        <a:latin typeface="Cambria Math" panose="02040503050406030204" pitchFamily="18" charset="0"/>
                      </a:rPr>
                      <m:t>]</m:t>
                    </m:r>
                  </m:oMath>
                </a14:m>
                <a:r>
                  <a:rPr lang="en-US" dirty="0"/>
                  <a:t>, 32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𝑡</m:t>
                    </m:r>
                  </m:oMath>
                </a14:m>
                <a:r>
                  <a:rPr lang="en-US" dirty="0"/>
                  <a:t>s/episode with resets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b="1" dirty="0"/>
                  <a:t>Architecture:</a:t>
                </a:r>
                <a:r>
                  <a:rPr lang="en-US" dirty="0"/>
                  <a:t> Deep Q-Network</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b="1" dirty="0"/>
                  <a:t>Train</a:t>
                </a:r>
                <a:r>
                  <a:rPr lang="en-US" dirty="0"/>
                  <a:t> on several initial conditions, </a:t>
                </a:r>
                <a:r>
                  <a:rPr lang="en-US" b="1" dirty="0"/>
                  <a:t>infer </a:t>
                </a:r>
                <a:r>
                  <a:rPr lang="en-US" dirty="0"/>
                  <a:t>on </a:t>
                </a:r>
                <a:r>
                  <a:rPr lang="en-US" b="1" dirty="0"/>
                  <a:t>unseen initial condition</a:t>
                </a:r>
              </a:p>
            </p:txBody>
          </p:sp>
        </mc:Choice>
        <mc:Fallback xmlns="">
          <p:sp>
            <p:nvSpPr>
              <p:cNvPr id="14" name="TextBox 13">
                <a:extLst>
                  <a:ext uri="{FF2B5EF4-FFF2-40B4-BE49-F238E27FC236}">
                    <a16:creationId xmlns:a16="http://schemas.microsoft.com/office/drawing/2014/main" id="{BCF61923-CACF-F13B-02AB-EAD619320344}"/>
                  </a:ext>
                </a:extLst>
              </p:cNvPr>
              <p:cNvSpPr txBox="1">
                <a:spLocks noRot="1" noChangeAspect="1" noMove="1" noResize="1" noEditPoints="1" noAdjustHandles="1" noChangeArrowheads="1" noChangeShapeType="1" noTextEdit="1"/>
              </p:cNvSpPr>
              <p:nvPr/>
            </p:nvSpPr>
            <p:spPr>
              <a:xfrm>
                <a:off x="0" y="3222768"/>
                <a:ext cx="6649026" cy="3682521"/>
              </a:xfrm>
              <a:prstGeom prst="rect">
                <a:avLst/>
              </a:prstGeom>
              <a:blipFill>
                <a:blip r:embed="rId6"/>
                <a:stretch>
                  <a:fillRect l="-550" t="-1159"/>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BFDF04D-67C0-6C84-7F4F-A3888D8264D4}"/>
              </a:ext>
            </a:extLst>
          </p:cNvPr>
          <p:cNvSpPr txBox="1"/>
          <p:nvPr/>
        </p:nvSpPr>
        <p:spPr>
          <a:xfrm>
            <a:off x="10087092" y="2955286"/>
            <a:ext cx="1841548" cy="1323439"/>
          </a:xfrm>
          <a:prstGeom prst="rect">
            <a:avLst/>
          </a:prstGeom>
          <a:noFill/>
        </p:spPr>
        <p:txBody>
          <a:bodyPr wrap="square" rtlCol="0">
            <a:spAutoFit/>
          </a:bodyPr>
          <a:lstStyle/>
          <a:p>
            <a:pPr algn="ctr"/>
            <a:r>
              <a:rPr lang="en-US" sz="1600" i="1" dirty="0"/>
              <a:t>Result: </a:t>
            </a:r>
            <a:r>
              <a:rPr lang="en-US" sz="1600" dirty="0"/>
              <a:t>RL algorithm applied to 1D advection-diffusion problem with shock</a:t>
            </a:r>
          </a:p>
        </p:txBody>
      </p:sp>
      <p:pic>
        <p:nvPicPr>
          <p:cNvPr id="15" name="adv-diff-shock-3nsub-fixed.mp4">
            <a:hlinkClick r:id="" action="ppaction://media"/>
            <a:extLst>
              <a:ext uri="{FF2B5EF4-FFF2-40B4-BE49-F238E27FC236}">
                <a16:creationId xmlns:a16="http://schemas.microsoft.com/office/drawing/2014/main" id="{AE56F0C1-A068-D37A-AD07-B62B94CC6233}"/>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5627" t="10130" r="9013" b="1651"/>
          <a:stretch>
            <a:fillRect/>
          </a:stretch>
        </p:blipFill>
        <p:spPr>
          <a:xfrm>
            <a:off x="7528219" y="4642690"/>
            <a:ext cx="3472060" cy="2153018"/>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FA475E9-BD4D-6BAF-7FE5-A886A011244C}"/>
                  </a:ext>
                </a:extLst>
              </p:cNvPr>
              <p:cNvSpPr txBox="1"/>
              <p:nvPr/>
            </p:nvSpPr>
            <p:spPr>
              <a:xfrm>
                <a:off x="8122587" y="5485920"/>
                <a:ext cx="363176" cy="384721"/>
              </a:xfrm>
              <a:prstGeom prst="rect">
                <a:avLst/>
              </a:prstGeom>
              <a:noFill/>
            </p:spPr>
            <p:txBody>
              <a:bodyPr wrap="square" rtlCol="0">
                <a:spAutoFit/>
              </a:bodyPr>
              <a:lstStyle/>
              <a:p>
                <a:pPr>
                  <a:spcBef>
                    <a:spcPts val="1000"/>
                  </a:spcBef>
                  <a:spcAft>
                    <a:spcPts val="600"/>
                  </a:spcAft>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1</m:t>
                          </m:r>
                        </m:sub>
                      </m:sSub>
                    </m:oMath>
                  </m:oMathPara>
                </a14:m>
                <a:endParaRPr lang="en-US" sz="1400" dirty="0"/>
              </a:p>
            </p:txBody>
          </p:sp>
        </mc:Choice>
        <mc:Fallback xmlns="">
          <p:sp>
            <p:nvSpPr>
              <p:cNvPr id="16" name="TextBox 15">
                <a:extLst>
                  <a:ext uri="{FF2B5EF4-FFF2-40B4-BE49-F238E27FC236}">
                    <a16:creationId xmlns:a16="http://schemas.microsoft.com/office/drawing/2014/main" id="{5FA475E9-BD4D-6BAF-7FE5-A886A011244C}"/>
                  </a:ext>
                </a:extLst>
              </p:cNvPr>
              <p:cNvSpPr txBox="1">
                <a:spLocks noRot="1" noChangeAspect="1" noMove="1" noResize="1" noEditPoints="1" noAdjustHandles="1" noChangeArrowheads="1" noChangeShapeType="1" noTextEdit="1"/>
              </p:cNvSpPr>
              <p:nvPr/>
            </p:nvSpPr>
            <p:spPr>
              <a:xfrm>
                <a:off x="8122587" y="5485920"/>
                <a:ext cx="363176" cy="3847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17FFD04-4450-3EA6-A3DC-9280D56AE9B1}"/>
                  </a:ext>
                </a:extLst>
              </p:cNvPr>
              <p:cNvSpPr txBox="1"/>
              <p:nvPr/>
            </p:nvSpPr>
            <p:spPr>
              <a:xfrm>
                <a:off x="9211485" y="5491859"/>
                <a:ext cx="363176" cy="384721"/>
              </a:xfrm>
              <a:prstGeom prst="rect">
                <a:avLst/>
              </a:prstGeom>
              <a:noFill/>
            </p:spPr>
            <p:txBody>
              <a:bodyPr wrap="square" rtlCol="0">
                <a:spAutoFit/>
              </a:bodyPr>
              <a:lstStyle/>
              <a:p>
                <a:pPr>
                  <a:spcBef>
                    <a:spcPts val="1000"/>
                  </a:spcBef>
                  <a:spcAft>
                    <a:spcPts val="600"/>
                  </a:spcAft>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2</m:t>
                          </m:r>
                        </m:sub>
                      </m:sSub>
                    </m:oMath>
                  </m:oMathPara>
                </a14:m>
                <a:endParaRPr lang="en-US" sz="1400" dirty="0"/>
              </a:p>
            </p:txBody>
          </p:sp>
        </mc:Choice>
        <mc:Fallback xmlns="">
          <p:sp>
            <p:nvSpPr>
              <p:cNvPr id="20" name="TextBox 19">
                <a:extLst>
                  <a:ext uri="{FF2B5EF4-FFF2-40B4-BE49-F238E27FC236}">
                    <a16:creationId xmlns:a16="http://schemas.microsoft.com/office/drawing/2014/main" id="{E17FFD04-4450-3EA6-A3DC-9280D56AE9B1}"/>
                  </a:ext>
                </a:extLst>
              </p:cNvPr>
              <p:cNvSpPr txBox="1">
                <a:spLocks noRot="1" noChangeAspect="1" noMove="1" noResize="1" noEditPoints="1" noAdjustHandles="1" noChangeArrowheads="1" noChangeShapeType="1" noTextEdit="1"/>
              </p:cNvSpPr>
              <p:nvPr/>
            </p:nvSpPr>
            <p:spPr>
              <a:xfrm>
                <a:off x="9211485" y="5491859"/>
                <a:ext cx="363176" cy="38472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73076F1-BBDA-83BA-50BB-6481C9F6025A}"/>
                  </a:ext>
                </a:extLst>
              </p:cNvPr>
              <p:cNvSpPr txBox="1"/>
              <p:nvPr/>
            </p:nvSpPr>
            <p:spPr>
              <a:xfrm>
                <a:off x="10147514" y="5491859"/>
                <a:ext cx="363176" cy="384721"/>
              </a:xfrm>
              <a:prstGeom prst="rect">
                <a:avLst/>
              </a:prstGeom>
              <a:noFill/>
            </p:spPr>
            <p:txBody>
              <a:bodyPr wrap="square" rtlCol="0">
                <a:spAutoFit/>
              </a:bodyPr>
              <a:lstStyle/>
              <a:p>
                <a:pPr>
                  <a:spcBef>
                    <a:spcPts val="1000"/>
                  </a:spcBef>
                  <a:spcAft>
                    <a:spcPts val="600"/>
                  </a:spcAft>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3</m:t>
                          </m:r>
                        </m:sub>
                      </m:sSub>
                    </m:oMath>
                  </m:oMathPara>
                </a14:m>
                <a:endParaRPr lang="en-US" sz="1400" dirty="0"/>
              </a:p>
            </p:txBody>
          </p:sp>
        </mc:Choice>
        <mc:Fallback xmlns="">
          <p:sp>
            <p:nvSpPr>
              <p:cNvPr id="21" name="TextBox 20">
                <a:extLst>
                  <a:ext uri="{FF2B5EF4-FFF2-40B4-BE49-F238E27FC236}">
                    <a16:creationId xmlns:a16="http://schemas.microsoft.com/office/drawing/2014/main" id="{B73076F1-BBDA-83BA-50BB-6481C9F6025A}"/>
                  </a:ext>
                </a:extLst>
              </p:cNvPr>
              <p:cNvSpPr txBox="1">
                <a:spLocks noRot="1" noChangeAspect="1" noMove="1" noResize="1" noEditPoints="1" noAdjustHandles="1" noChangeArrowheads="1" noChangeShapeType="1" noTextEdit="1"/>
              </p:cNvSpPr>
              <p:nvPr/>
            </p:nvSpPr>
            <p:spPr>
              <a:xfrm>
                <a:off x="10147514" y="5491859"/>
                <a:ext cx="363176" cy="384721"/>
              </a:xfrm>
              <a:prstGeom prst="rect">
                <a:avLst/>
              </a:prstGeom>
              <a:blipFill>
                <a:blip r:embed="rId10"/>
                <a:stretch>
                  <a:fillRect/>
                </a:stretch>
              </a:blipFill>
            </p:spPr>
            <p:txBody>
              <a:bodyPr/>
              <a:lstStyle/>
              <a:p>
                <a:r>
                  <a:rPr lang="en-US">
                    <a:noFill/>
                  </a:rPr>
                  <a:t> </a:t>
                </a:r>
              </a:p>
            </p:txBody>
          </p:sp>
        </mc:Fallback>
      </mc:AlternateContent>
      <p:pic>
        <p:nvPicPr>
          <p:cNvPr id="22" name="Picture 21">
            <a:extLst>
              <a:ext uri="{FF2B5EF4-FFF2-40B4-BE49-F238E27FC236}">
                <a16:creationId xmlns:a16="http://schemas.microsoft.com/office/drawing/2014/main" id="{88400FB1-E654-123F-0E3C-88DE2FDAF64C}"/>
              </a:ext>
            </a:extLst>
          </p:cNvPr>
          <p:cNvPicPr>
            <a:picLocks noChangeAspect="1"/>
          </p:cNvPicPr>
          <p:nvPr/>
        </p:nvPicPr>
        <p:blipFill>
          <a:blip r:embed="rId11"/>
          <a:stretch>
            <a:fillRect/>
          </a:stretch>
        </p:blipFill>
        <p:spPr>
          <a:xfrm>
            <a:off x="6879426" y="192632"/>
            <a:ext cx="5091796" cy="2723518"/>
          </a:xfrm>
          <a:prstGeom prst="rect">
            <a:avLst/>
          </a:prstGeom>
        </p:spPr>
      </p:pic>
      <p:pic>
        <p:nvPicPr>
          <p:cNvPr id="23" name="Picture 22">
            <a:extLst>
              <a:ext uri="{FF2B5EF4-FFF2-40B4-BE49-F238E27FC236}">
                <a16:creationId xmlns:a16="http://schemas.microsoft.com/office/drawing/2014/main" id="{D1B15B17-7C31-B972-3C25-4C5678A25F93}"/>
              </a:ext>
            </a:extLst>
          </p:cNvPr>
          <p:cNvPicPr>
            <a:picLocks noChangeAspect="1"/>
          </p:cNvPicPr>
          <p:nvPr/>
        </p:nvPicPr>
        <p:blipFill>
          <a:blip r:embed="rId12"/>
          <a:stretch>
            <a:fillRect/>
          </a:stretch>
        </p:blipFill>
        <p:spPr>
          <a:xfrm>
            <a:off x="6928418" y="2957762"/>
            <a:ext cx="3037508" cy="1605868"/>
          </a:xfrm>
          <a:prstGeom prst="rect">
            <a:avLst/>
          </a:prstGeom>
        </p:spPr>
      </p:pic>
    </p:spTree>
    <p:extLst>
      <p:ext uri="{BB962C8B-B14F-4D97-AF65-F5344CB8AC3E}">
        <p14:creationId xmlns:p14="http://schemas.microsoft.com/office/powerpoint/2010/main" val="220976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2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97061" y="216571"/>
            <a:ext cx="6161524" cy="416091"/>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Ongoing &amp; Future Work</a:t>
            </a:r>
          </a:p>
        </p:txBody>
      </p:sp>
      <p:sp>
        <p:nvSpPr>
          <p:cNvPr id="3" name="Slide Number Placeholder 2">
            <a:extLst>
              <a:ext uri="{FF2B5EF4-FFF2-40B4-BE49-F238E27FC236}">
                <a16:creationId xmlns:a16="http://schemas.microsoft.com/office/drawing/2014/main" id="{53FC834E-927C-4DC6-825B-2E5BF8D055DC}"/>
              </a:ext>
            </a:extLst>
          </p:cNvPr>
          <p:cNvSpPr>
            <a:spLocks noGrp="1"/>
          </p:cNvSpPr>
          <p:nvPr>
            <p:ph type="sldNum" sz="quarter" idx="12"/>
          </p:nvPr>
        </p:nvSpPr>
        <p:spPr/>
        <p:txBody>
          <a:bodyPr/>
          <a:lstStyle/>
          <a:p>
            <a:fld id="{A5E55A7B-7854-E145-92D9-B491DF4BAE2D}" type="slidenum">
              <a:rPr lang="en-US" smtClean="0"/>
              <a:pPr/>
              <a:t>28</a:t>
            </a:fld>
            <a:endParaRPr lang="en-US" dirty="0"/>
          </a:p>
        </p:txBody>
      </p:sp>
      <p:sp>
        <p:nvSpPr>
          <p:cNvPr id="4" name="TextBox 3">
            <a:extLst>
              <a:ext uri="{FF2B5EF4-FFF2-40B4-BE49-F238E27FC236}">
                <a16:creationId xmlns:a16="http://schemas.microsoft.com/office/drawing/2014/main" id="{7DCE5827-997B-ADB8-7169-C923B836BF44}"/>
              </a:ext>
            </a:extLst>
          </p:cNvPr>
          <p:cNvSpPr txBox="1"/>
          <p:nvPr/>
        </p:nvSpPr>
        <p:spPr>
          <a:xfrm>
            <a:off x="183052" y="564005"/>
            <a:ext cx="7476690" cy="6155531"/>
          </a:xfrm>
          <a:prstGeom prst="rect">
            <a:avLst/>
          </a:prstGeom>
          <a:noFill/>
        </p:spPr>
        <p:txBody>
          <a:bodyPr wrap="square">
            <a:spAutoFit/>
          </a:bodyPr>
          <a:lstStyle/>
          <a:p>
            <a:endParaRPr lang="en-US" dirty="0">
              <a:solidFill>
                <a:schemeClr val="tx2">
                  <a:lumMod val="50000"/>
                </a:schemeClr>
              </a:solidFill>
              <a:cs typeface="Calibri" panose="020F0502020204030204" pitchFamily="34" charset="0"/>
            </a:endParaRPr>
          </a:p>
          <a:p>
            <a:r>
              <a:rPr lang="en-US" sz="2000" b="1" dirty="0">
                <a:solidFill>
                  <a:srgbClr val="0070C0"/>
                </a:solidFill>
                <a:cs typeface="Calibri" panose="020F0502020204030204" pitchFamily="34" charset="0"/>
              </a:rPr>
              <a:t>Performance improvements</a:t>
            </a:r>
          </a:p>
          <a:p>
            <a:endParaRPr lang="en-US" sz="200" b="1" dirty="0">
              <a:solidFill>
                <a:srgbClr val="0070C0"/>
              </a:solidFill>
              <a:cs typeface="Calibri" panose="020F0502020204030204" pitchFamily="34" charset="0"/>
            </a:endParaRPr>
          </a:p>
          <a:p>
            <a:endParaRPr lang="en-US" sz="200" b="1" dirty="0">
              <a:solidFill>
                <a:srgbClr val="0070C0"/>
              </a:solidFill>
              <a:cs typeface="Calibri" panose="020F0502020204030204" pitchFamily="34" charset="0"/>
            </a:endParaRPr>
          </a:p>
          <a:p>
            <a:pPr marL="285750" indent="-285750">
              <a:buFont typeface="Arial" panose="020B0604020202020204" pitchFamily="34" charset="0"/>
              <a:buChar char="•"/>
            </a:pPr>
            <a:r>
              <a:rPr lang="en-US" dirty="0">
                <a:solidFill>
                  <a:schemeClr val="tx2">
                    <a:lumMod val="50000"/>
                  </a:schemeClr>
                </a:solidFill>
                <a:cs typeface="Calibri" panose="020F0502020204030204" pitchFamily="34" charset="0"/>
              </a:rPr>
              <a:t>Acceleration of Schwarz via optimized Robin-Robin TCs</a:t>
            </a:r>
          </a:p>
          <a:p>
            <a:pPr marL="285750" indent="-285750">
              <a:buFont typeface="Arial" panose="020B0604020202020204" pitchFamily="34" charset="0"/>
              <a:buChar char="•"/>
            </a:pPr>
            <a:endParaRPr lang="en-US" sz="2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r>
              <a:rPr lang="en-US" dirty="0">
                <a:solidFill>
                  <a:schemeClr val="tx2">
                    <a:lumMod val="50000"/>
                  </a:schemeClr>
                </a:solidFill>
                <a:cs typeface="Calibri" panose="020F0502020204030204" pitchFamily="34" charset="0"/>
              </a:rPr>
              <a:t>Acceleration of Schwarz via Aitken and Anderson Acceleration</a:t>
            </a:r>
          </a:p>
          <a:p>
            <a:pPr marL="285750" indent="-285750">
              <a:buFont typeface="Arial" panose="020B0604020202020204" pitchFamily="34" charset="0"/>
              <a:buChar char="•"/>
            </a:pPr>
            <a:endParaRPr lang="en-US" sz="2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r>
              <a:rPr lang="en-US" dirty="0">
                <a:solidFill>
                  <a:schemeClr val="tx2">
                    <a:lumMod val="50000"/>
                  </a:schemeClr>
                </a:solidFill>
                <a:cs typeface="Calibri" panose="020F0502020204030204" pitchFamily="34" charset="0"/>
              </a:rPr>
              <a:t>Asynchronous additive Schwarz on GPUs</a:t>
            </a:r>
          </a:p>
          <a:p>
            <a:endParaRPr lang="en-US" b="1" dirty="0">
              <a:solidFill>
                <a:srgbClr val="0070C0"/>
              </a:solidFill>
              <a:cs typeface="Calibri" panose="020F0502020204030204" pitchFamily="34" charset="0"/>
            </a:endParaRPr>
          </a:p>
          <a:p>
            <a:r>
              <a:rPr lang="en-US" sz="2000" b="1" dirty="0">
                <a:solidFill>
                  <a:srgbClr val="0070C0"/>
                </a:solidFill>
                <a:cs typeface="Calibri" panose="020F0502020204030204" pitchFamily="34" charset="0"/>
              </a:rPr>
              <a:t>Automated &amp; adaptive Schwarz</a:t>
            </a:r>
          </a:p>
          <a:p>
            <a:endParaRPr lang="en-US" sz="200" b="1" dirty="0">
              <a:solidFill>
                <a:srgbClr val="0070C0"/>
              </a:solidFill>
              <a:cs typeface="Calibri" panose="020F0502020204030204" pitchFamily="34" charset="0"/>
            </a:endParaRPr>
          </a:p>
          <a:p>
            <a:pPr marL="285750" indent="-285750">
              <a:buFont typeface="Arial" panose="020B0604020202020204" pitchFamily="34" charset="0"/>
              <a:buChar char="•"/>
            </a:pPr>
            <a:r>
              <a:rPr lang="en-US" dirty="0">
                <a:solidFill>
                  <a:schemeClr val="tx2">
                    <a:lumMod val="50000"/>
                  </a:schemeClr>
                </a:solidFill>
                <a:cs typeface="Calibri" panose="020F0502020204030204" pitchFamily="34" charset="0"/>
              </a:rPr>
              <a:t>Automated optimization of meshes/DD with multiple constraints</a:t>
            </a:r>
          </a:p>
          <a:p>
            <a:pPr marL="285750" indent="-285750">
              <a:buFont typeface="Arial" panose="020B0604020202020204" pitchFamily="34" charset="0"/>
              <a:buChar char="•"/>
            </a:pPr>
            <a:endParaRPr lang="en-US" sz="2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r>
              <a:rPr lang="en-US" dirty="0">
                <a:effectLst/>
                <a:ea typeface="Calibri" panose="020F0502020204030204" pitchFamily="34" charset="0"/>
                <a:cs typeface="Calibri Light" panose="020F0302020204030204" pitchFamily="34" charset="0"/>
              </a:rPr>
              <a:t>Automated criteria to determine appropriate use of less refined or reduced-order models w/o sacrificing accuracy</a:t>
            </a:r>
          </a:p>
          <a:p>
            <a:pPr marL="285750" indent="-285750">
              <a:buFont typeface="Arial" panose="020B0604020202020204" pitchFamily="34" charset="0"/>
              <a:buChar char="•"/>
            </a:pPr>
            <a:r>
              <a:rPr lang="en-US" dirty="0">
                <a:ea typeface="Calibri" panose="020F0502020204030204" pitchFamily="34" charset="0"/>
                <a:cs typeface="Calibri Light" panose="020F0302020204030204" pitchFamily="34" charset="0"/>
              </a:rPr>
              <a:t>Fully non-intrusive adaptive ROM-FOM coupling (w/ K. Willcox &amp; N. Aretz, UT Austin and L. Gkimisis, MPI)</a:t>
            </a:r>
            <a:endParaRPr lang="en-US" dirty="0">
              <a:effectLst/>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endParaRPr lang="en-US" dirty="0">
              <a:ea typeface="Calibri" panose="020F0502020204030204" pitchFamily="34" charset="0"/>
              <a:cs typeface="Calibri Light" panose="020F0302020204030204" pitchFamily="34" charset="0"/>
            </a:endParaRPr>
          </a:p>
          <a:p>
            <a:r>
              <a:rPr lang="en-US" sz="2000" b="1" dirty="0">
                <a:solidFill>
                  <a:srgbClr val="0070C0"/>
                </a:solidFill>
                <a:ea typeface="Calibri" panose="020F0502020204030204" pitchFamily="34" charset="0"/>
                <a:cs typeface="Calibri Light" panose="020F0302020204030204" pitchFamily="34" charset="0"/>
              </a:rPr>
              <a:t>Schwarz for ROM/Data-Driven Model Coupling</a:t>
            </a:r>
          </a:p>
          <a:p>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dirty="0">
                <a:ea typeface="Calibri" panose="020F0502020204030204" pitchFamily="34" charset="0"/>
                <a:cs typeface="Calibri Light" panose="020F0302020204030204" pitchFamily="34" charset="0"/>
              </a:rPr>
              <a:t>Schwarz + Deep NN-</a:t>
            </a:r>
            <a:r>
              <a:rPr lang="en-US" dirty="0" err="1">
                <a:ea typeface="Calibri" panose="020F0502020204030204" pitchFamily="34" charset="0"/>
                <a:cs typeface="Calibri Light" panose="020F0302020204030204" pitchFamily="34" charset="0"/>
              </a:rPr>
              <a:t>OpInf</a:t>
            </a:r>
            <a:r>
              <a:rPr lang="en-US" dirty="0">
                <a:ea typeface="Calibri" panose="020F0502020204030204" pitchFamily="34" charset="0"/>
                <a:cs typeface="Calibri Light" panose="020F0302020204030204" pitchFamily="34" charset="0"/>
              </a:rPr>
              <a:t> ROMs</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dirty="0">
                <a:ea typeface="Calibri" panose="020F0502020204030204" pitchFamily="34" charset="0"/>
                <a:cs typeface="Calibri Light" panose="020F0302020204030204" pitchFamily="34" charset="0"/>
              </a:rPr>
              <a:t>Schwarz + kernel-based ROMs (w/ I. Farcas, Virginia Tech)</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dirty="0">
                <a:ea typeface="Calibri" panose="020F0502020204030204" pitchFamily="34" charset="0"/>
                <a:cs typeface="Calibri Light" panose="020F0302020204030204" pitchFamily="34" charset="0"/>
              </a:rPr>
              <a:t>Schwarz + numerical-informed NNs (w/ B. Riviere, Virginia Tech)</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dirty="0">
                <a:ea typeface="Calibri" panose="020F0502020204030204" pitchFamily="34" charset="0"/>
                <a:cs typeface="Calibri Light" panose="020F0302020204030204" pitchFamily="34" charset="0"/>
              </a:rPr>
              <a:t>On-the-fly switching between ROMs and FOMs</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dirty="0">
                <a:ea typeface="Calibri" panose="020F0502020204030204" pitchFamily="34" charset="0"/>
                <a:cs typeface="Calibri Light" panose="020F0302020204030204" pitchFamily="34" charset="0"/>
              </a:rPr>
              <a:t>Implementation in Sandia’s production code, SIERRA/SM</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dirty="0">
                <a:ea typeface="Calibri" panose="020F0502020204030204" pitchFamily="34" charset="0"/>
                <a:cs typeface="Calibri Light" panose="020F0302020204030204" pitchFamily="34" charset="0"/>
              </a:rPr>
              <a:t>Schwarz + </a:t>
            </a:r>
            <a:r>
              <a:rPr lang="en-US" dirty="0" err="1">
                <a:ea typeface="Calibri" panose="020F0502020204030204" pitchFamily="34" charset="0"/>
                <a:cs typeface="Calibri Light" panose="020F0302020204030204" pitchFamily="34" charset="0"/>
              </a:rPr>
              <a:t>multiphysics</a:t>
            </a:r>
            <a:r>
              <a:rPr lang="en-US" dirty="0">
                <a:ea typeface="Calibri" panose="020F0502020204030204" pitchFamily="34" charset="0"/>
                <a:cs typeface="Calibri Light" panose="020F0302020204030204" pitchFamily="34" charset="0"/>
              </a:rPr>
              <a:t> coupling</a:t>
            </a:r>
          </a:p>
        </p:txBody>
      </p:sp>
      <p:pic>
        <p:nvPicPr>
          <p:cNvPr id="10" name="Picture 9">
            <a:extLst>
              <a:ext uri="{FF2B5EF4-FFF2-40B4-BE49-F238E27FC236}">
                <a16:creationId xmlns:a16="http://schemas.microsoft.com/office/drawing/2014/main" id="{5DB28130-FC03-E201-1125-B304E4FB5DBD}"/>
              </a:ext>
            </a:extLst>
          </p:cNvPr>
          <p:cNvPicPr>
            <a:picLocks noChangeAspect="1"/>
          </p:cNvPicPr>
          <p:nvPr/>
        </p:nvPicPr>
        <p:blipFill>
          <a:blip r:embed="rId3"/>
          <a:stretch>
            <a:fillRect/>
          </a:stretch>
        </p:blipFill>
        <p:spPr>
          <a:xfrm>
            <a:off x="7838877" y="4978610"/>
            <a:ext cx="4100624" cy="1146564"/>
          </a:xfrm>
          <a:prstGeom prst="rect">
            <a:avLst/>
          </a:prstGeom>
        </p:spPr>
      </p:pic>
      <p:pic>
        <p:nvPicPr>
          <p:cNvPr id="12" name="Picture 11">
            <a:extLst>
              <a:ext uri="{FF2B5EF4-FFF2-40B4-BE49-F238E27FC236}">
                <a16:creationId xmlns:a16="http://schemas.microsoft.com/office/drawing/2014/main" id="{B7AD3078-AAE8-25E4-77D9-62CE2667868B}"/>
              </a:ext>
            </a:extLst>
          </p:cNvPr>
          <p:cNvPicPr>
            <a:picLocks noChangeAspect="1"/>
          </p:cNvPicPr>
          <p:nvPr/>
        </p:nvPicPr>
        <p:blipFill>
          <a:blip r:embed="rId4"/>
          <a:stretch>
            <a:fillRect/>
          </a:stretch>
        </p:blipFill>
        <p:spPr>
          <a:xfrm>
            <a:off x="7513874" y="1843917"/>
            <a:ext cx="1275869" cy="746619"/>
          </a:xfrm>
          <a:prstGeom prst="rect">
            <a:avLst/>
          </a:prstGeom>
        </p:spPr>
      </p:pic>
      <p:graphicFrame>
        <p:nvGraphicFramePr>
          <p:cNvPr id="2" name="Object 1">
            <a:extLst>
              <a:ext uri="{FF2B5EF4-FFF2-40B4-BE49-F238E27FC236}">
                <a16:creationId xmlns:a16="http://schemas.microsoft.com/office/drawing/2014/main" id="{51489873-F187-F8FA-9FE6-7C18C328F43B}"/>
              </a:ext>
            </a:extLst>
          </p:cNvPr>
          <p:cNvGraphicFramePr>
            <a:graphicFrameLocks noChangeAspect="1"/>
          </p:cNvGraphicFramePr>
          <p:nvPr>
            <p:extLst>
              <p:ext uri="{D42A27DB-BD31-4B8C-83A1-F6EECF244321}">
                <p14:modId xmlns:p14="http://schemas.microsoft.com/office/powerpoint/2010/main" val="895466196"/>
              </p:ext>
            </p:extLst>
          </p:nvPr>
        </p:nvGraphicFramePr>
        <p:xfrm>
          <a:off x="8604755" y="933392"/>
          <a:ext cx="3390310" cy="1379126"/>
        </p:xfrm>
        <a:graphic>
          <a:graphicData uri="http://schemas.openxmlformats.org/presentationml/2006/ole">
            <mc:AlternateContent xmlns:mc="http://schemas.openxmlformats.org/markup-compatibility/2006">
              <mc:Choice xmlns:v="urn:schemas-microsoft-com:vml" Requires="v">
                <p:oleObj r:id="rId5" imgW="5661826" imgH="2303553" progId="">
                  <p:embed/>
                </p:oleObj>
              </mc:Choice>
              <mc:Fallback>
                <p:oleObj r:id="rId5" imgW="5661826" imgH="2303553" progId="">
                  <p:embed/>
                  <p:pic>
                    <p:nvPicPr>
                      <p:cNvPr id="3" name="Object 2">
                        <a:extLst>
                          <a:ext uri="{FF2B5EF4-FFF2-40B4-BE49-F238E27FC236}">
                            <a16:creationId xmlns:a16="http://schemas.microsoft.com/office/drawing/2014/main" id="{9806E804-6EC6-A7F9-F999-A141965FB8C9}"/>
                          </a:ext>
                        </a:extLst>
                      </p:cNvPr>
                      <p:cNvPicPr/>
                      <p:nvPr/>
                    </p:nvPicPr>
                    <p:blipFill>
                      <a:blip r:embed="rId6"/>
                      <a:stretch>
                        <a:fillRect/>
                      </a:stretch>
                    </p:blipFill>
                    <p:spPr>
                      <a:xfrm>
                        <a:off x="8604755" y="933392"/>
                        <a:ext cx="3390310" cy="1379126"/>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E71C99DD-E6B4-AD05-74D6-C5AF74B1EFF0}"/>
              </a:ext>
            </a:extLst>
          </p:cNvPr>
          <p:cNvPicPr>
            <a:picLocks noChangeAspect="1"/>
          </p:cNvPicPr>
          <p:nvPr/>
        </p:nvPicPr>
        <p:blipFill>
          <a:blip r:embed="rId7"/>
          <a:stretch>
            <a:fillRect/>
          </a:stretch>
        </p:blipFill>
        <p:spPr>
          <a:xfrm>
            <a:off x="7805609" y="2590536"/>
            <a:ext cx="3886448" cy="2143435"/>
          </a:xfrm>
          <a:prstGeom prst="rect">
            <a:avLst/>
          </a:prstGeom>
        </p:spPr>
      </p:pic>
    </p:spTree>
    <p:extLst>
      <p:ext uri="{BB962C8B-B14F-4D97-AF65-F5344CB8AC3E}">
        <p14:creationId xmlns:p14="http://schemas.microsoft.com/office/powerpoint/2010/main" val="317793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07FA1-0D81-F2E8-FCA0-E80FFBFF3D34}"/>
              </a:ext>
            </a:extLst>
          </p:cNvPr>
          <p:cNvSpPr>
            <a:spLocks noGrp="1"/>
          </p:cNvSpPr>
          <p:nvPr>
            <p:ph type="title"/>
          </p:nvPr>
        </p:nvSpPr>
        <p:spPr>
          <a:xfrm>
            <a:off x="720647" y="240503"/>
            <a:ext cx="10610371" cy="570225"/>
          </a:xfrm>
        </p:spPr>
        <p:txBody>
          <a:bodyPr/>
          <a:lstStyle/>
          <a:p>
            <a:r>
              <a:rPr lang="en-US" dirty="0"/>
              <a:t>References on SAM for FOM-ROM and ROM-ROM Coupling</a:t>
            </a:r>
          </a:p>
        </p:txBody>
      </p:sp>
      <p:sp>
        <p:nvSpPr>
          <p:cNvPr id="3" name="Slide Number Placeholder 2">
            <a:extLst>
              <a:ext uri="{FF2B5EF4-FFF2-40B4-BE49-F238E27FC236}">
                <a16:creationId xmlns:a16="http://schemas.microsoft.com/office/drawing/2014/main" id="{ECDF660F-01B7-27F0-B817-4B8E8F464A8B}"/>
              </a:ext>
            </a:extLst>
          </p:cNvPr>
          <p:cNvSpPr>
            <a:spLocks noGrp="1"/>
          </p:cNvSpPr>
          <p:nvPr>
            <p:ph type="sldNum" sz="quarter" idx="4"/>
          </p:nvPr>
        </p:nvSpPr>
        <p:spPr/>
        <p:txBody>
          <a:bodyPr/>
          <a:lstStyle/>
          <a:p>
            <a:fld id="{4FAB73BC-B049-4115-A692-8D63A059BFB8}" type="slidenum">
              <a:rPr lang="en-US" smtClean="0"/>
              <a:pPr/>
              <a:t>29</a:t>
            </a:fld>
            <a:endParaRPr lang="en-US" dirty="0"/>
          </a:p>
        </p:txBody>
      </p:sp>
      <p:sp>
        <p:nvSpPr>
          <p:cNvPr id="4" name="TextBox 3">
            <a:extLst>
              <a:ext uri="{FF2B5EF4-FFF2-40B4-BE49-F238E27FC236}">
                <a16:creationId xmlns:a16="http://schemas.microsoft.com/office/drawing/2014/main" id="{4F1A90DE-5599-99E0-FB12-CC51DF3AA2BB}"/>
              </a:ext>
            </a:extLst>
          </p:cNvPr>
          <p:cNvSpPr txBox="1"/>
          <p:nvPr/>
        </p:nvSpPr>
        <p:spPr>
          <a:xfrm>
            <a:off x="158268" y="768632"/>
            <a:ext cx="9787623" cy="4493538"/>
          </a:xfrm>
          <a:prstGeom prst="rect">
            <a:avLst/>
          </a:prstGeom>
          <a:noFill/>
        </p:spPr>
        <p:txBody>
          <a:bodyPr wrap="square" rtlCol="0">
            <a:spAutoFit/>
          </a:bodyPr>
          <a:lstStyle/>
          <a:p>
            <a:endParaRPr lang="en-US" sz="400" b="1" dirty="0">
              <a:solidFill>
                <a:srgbClr val="0070C0"/>
              </a:solidFill>
            </a:endParaRPr>
          </a:p>
          <a:p>
            <a:endParaRPr lang="en-US" sz="400" b="1" dirty="0">
              <a:solidFill>
                <a:srgbClr val="0070C0"/>
              </a:solidFill>
            </a:endParaRPr>
          </a:p>
          <a:p>
            <a:r>
              <a:rPr lang="en-US" sz="2000" b="1" dirty="0">
                <a:solidFill>
                  <a:srgbClr val="0070C0"/>
                </a:solidFill>
              </a:rPr>
              <a:t>Schwarz Couplings Involving Non-Intrusive </a:t>
            </a:r>
            <a:r>
              <a:rPr lang="en-US" sz="2000" b="1" dirty="0" err="1">
                <a:solidFill>
                  <a:srgbClr val="0070C0"/>
                </a:solidFill>
              </a:rPr>
              <a:t>OpInf</a:t>
            </a:r>
            <a:r>
              <a:rPr lang="en-US" sz="2000" b="1" dirty="0">
                <a:solidFill>
                  <a:srgbClr val="0070C0"/>
                </a:solidFill>
              </a:rPr>
              <a:t> ROMs:</a:t>
            </a:r>
          </a:p>
          <a:p>
            <a:endParaRPr lang="en-US" sz="400" b="1" dirty="0">
              <a:solidFill>
                <a:srgbClr val="0070C0"/>
              </a:solidFill>
            </a:endParaRPr>
          </a:p>
          <a:p>
            <a:endParaRPr lang="en-US" sz="400" b="1" dirty="0">
              <a:solidFill>
                <a:srgbClr val="0070C0"/>
              </a:solidFill>
            </a:endParaRPr>
          </a:p>
          <a:p>
            <a:pPr marL="342900" indent="-342900">
              <a:buFont typeface="Arial" panose="020B0604020202020204" pitchFamily="34" charset="0"/>
              <a:buChar char="•"/>
            </a:pPr>
            <a:r>
              <a:rPr lang="en-US" b="1" dirty="0"/>
              <a:t>I. </a:t>
            </a:r>
            <a:r>
              <a:rPr lang="en-US" b="1" dirty="0" err="1"/>
              <a:t>Tezaur</a:t>
            </a:r>
            <a:r>
              <a:rPr lang="en-US" b="1" dirty="0"/>
              <a:t>, </a:t>
            </a:r>
            <a:r>
              <a:rPr lang="en-US" dirty="0"/>
              <a:t>E. Parish, A. Gruber, I. Moore, C. </a:t>
            </a:r>
            <a:r>
              <a:rPr lang="en-US" dirty="0" err="1"/>
              <a:t>Wentland</a:t>
            </a:r>
            <a:r>
              <a:rPr lang="en-US" dirty="0"/>
              <a:t>, A. </a:t>
            </a:r>
            <a:r>
              <a:rPr lang="en-US" dirty="0" err="1"/>
              <a:t>Mota</a:t>
            </a:r>
            <a:r>
              <a:rPr lang="en-US" dirty="0"/>
              <a:t>.  “Hybrid coupling with operator inference and the overlapping Schwarz alternating method”.  </a:t>
            </a:r>
            <a:r>
              <a:rPr lang="en-US" dirty="0" err="1"/>
              <a:t>ArXiv</a:t>
            </a:r>
            <a:r>
              <a:rPr lang="en-US" dirty="0"/>
              <a:t> pre-print, 2025.  </a:t>
            </a:r>
            <a:r>
              <a:rPr lang="en-US" dirty="0">
                <a:hlinkClick r:id="rId3"/>
              </a:rPr>
              <a:t>https://arxiv.org/abs/2511.20687</a:t>
            </a:r>
            <a:r>
              <a:rPr lang="en-US" dirty="0"/>
              <a:t> </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b="1" dirty="0"/>
              <a:t>Implementation: </a:t>
            </a:r>
            <a:r>
              <a:rPr lang="en-US" dirty="0" err="1"/>
              <a:t>Norma.jl</a:t>
            </a:r>
            <a:r>
              <a:rPr lang="en-US" dirty="0"/>
              <a:t> Julia code (</a:t>
            </a:r>
            <a:r>
              <a:rPr lang="en-US" dirty="0">
                <a:hlinkClick r:id="rId4"/>
              </a:rPr>
              <a:t>https://github.com/sandialabs/Norma.jl</a:t>
            </a:r>
            <a:r>
              <a:rPr lang="en-US" dirty="0"/>
              <a:t>)  </a:t>
            </a:r>
            <a:endParaRPr lang="en-US" b="1"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b="0" i="0" dirty="0">
                <a:solidFill>
                  <a:srgbClr val="212529"/>
                </a:solidFill>
                <a:effectLst/>
              </a:rPr>
              <a:t>C. Rodriguez</a:t>
            </a:r>
            <a:r>
              <a:rPr lang="en-US" b="1" i="0" dirty="0">
                <a:solidFill>
                  <a:srgbClr val="212529"/>
                </a:solidFill>
                <a:effectLst/>
              </a:rPr>
              <a:t>, I. Tezaur</a:t>
            </a:r>
            <a:r>
              <a:rPr lang="en-US" b="0" i="0" dirty="0">
                <a:solidFill>
                  <a:srgbClr val="212529"/>
                </a:solidFill>
                <a:effectLst/>
              </a:rPr>
              <a:t>, A. Mota, A. Gruber, E. Parish, C. Wentland.  “Transmission Conditions for the Non-Overlapping Schwarz Coupling of Full Order and Operator Inference Models”, CSRI Summer Proceedings 2025, Sandia National Laboratories. </a:t>
            </a:r>
            <a:r>
              <a:rPr lang="en-US" b="0" i="0" dirty="0">
                <a:solidFill>
                  <a:srgbClr val="212529"/>
                </a:solidFill>
                <a:effectLst/>
                <a:hlinkClick r:id="rId5"/>
              </a:rPr>
              <a:t>https://arxiv.org/abs/2509.12228</a:t>
            </a:r>
            <a:r>
              <a:rPr lang="en-US" b="0" i="0" dirty="0">
                <a:solidFill>
                  <a:srgbClr val="212529"/>
                </a:solidFill>
                <a:effectLst/>
              </a:rPr>
              <a:t> </a:t>
            </a:r>
          </a:p>
          <a:p>
            <a:pPr marL="342900" indent="-342900">
              <a:buFont typeface="Arial" panose="020B0604020202020204" pitchFamily="34" charset="0"/>
              <a:buChar char="•"/>
            </a:pPr>
            <a:endParaRPr lang="en-US" sz="400" dirty="0">
              <a:solidFill>
                <a:srgbClr val="212529"/>
              </a:solidFill>
            </a:endParaRPr>
          </a:p>
          <a:p>
            <a:pPr marL="342900" indent="-342900">
              <a:buFont typeface="Arial" panose="020B0604020202020204" pitchFamily="34" charset="0"/>
              <a:buChar char="•"/>
            </a:pPr>
            <a:endParaRPr lang="en-US" sz="400" b="0" i="0" dirty="0">
              <a:solidFill>
                <a:srgbClr val="212529"/>
              </a:solidFill>
              <a:effectLst/>
            </a:endParaRPr>
          </a:p>
          <a:p>
            <a:pPr marL="800100" lvl="1" indent="-342900">
              <a:buFont typeface="Wingdings" panose="05000000000000000000" pitchFamily="2" charset="2"/>
              <a:buChar char="Ø"/>
            </a:pPr>
            <a:r>
              <a:rPr lang="en-US" b="1" dirty="0">
                <a:solidFill>
                  <a:srgbClr val="212529"/>
                </a:solidFill>
              </a:rPr>
              <a:t>First application </a:t>
            </a:r>
            <a:r>
              <a:rPr lang="en-US" dirty="0">
                <a:solidFill>
                  <a:srgbClr val="212529"/>
                </a:solidFill>
              </a:rPr>
              <a:t>of </a:t>
            </a:r>
            <a:r>
              <a:rPr lang="en-US" b="1" dirty="0">
                <a:solidFill>
                  <a:srgbClr val="212529"/>
                </a:solidFill>
              </a:rPr>
              <a:t>non-overlapping Schwarz </a:t>
            </a:r>
            <a:r>
              <a:rPr lang="en-US" dirty="0">
                <a:solidFill>
                  <a:srgbClr val="212529"/>
                </a:solidFill>
              </a:rPr>
              <a:t>to </a:t>
            </a:r>
            <a:r>
              <a:rPr lang="en-US" dirty="0" err="1">
                <a:solidFill>
                  <a:srgbClr val="212529"/>
                </a:solidFill>
              </a:rPr>
              <a:t>OpInf</a:t>
            </a:r>
            <a:r>
              <a:rPr lang="en-US" dirty="0">
                <a:solidFill>
                  <a:srgbClr val="212529"/>
                </a:solidFill>
              </a:rPr>
              <a:t>-FOM and </a:t>
            </a:r>
            <a:r>
              <a:rPr lang="en-US" dirty="0" err="1">
                <a:solidFill>
                  <a:srgbClr val="212529"/>
                </a:solidFill>
              </a:rPr>
              <a:t>OpInf-OpInf</a:t>
            </a:r>
            <a:r>
              <a:rPr lang="en-US" dirty="0">
                <a:solidFill>
                  <a:srgbClr val="212529"/>
                </a:solidFill>
              </a:rPr>
              <a:t> coupling that we are aware of</a:t>
            </a:r>
            <a:endParaRPr lang="en-US" b="0" i="0" dirty="0">
              <a:solidFill>
                <a:srgbClr val="212529"/>
              </a:solidFill>
              <a:effectLst/>
            </a:endParaRPr>
          </a:p>
          <a:p>
            <a:pPr marL="342900" indent="-342900">
              <a:buFont typeface="Arial" panose="020B0604020202020204" pitchFamily="34" charset="0"/>
              <a:buChar char="•"/>
            </a:pPr>
            <a:endParaRPr lang="en-US" sz="200" dirty="0">
              <a:solidFill>
                <a:srgbClr val="212529"/>
              </a:solidFill>
            </a:endParaRPr>
          </a:p>
          <a:p>
            <a:pPr marL="342900" indent="-342900">
              <a:buFont typeface="Arial" panose="020B0604020202020204" pitchFamily="34" charset="0"/>
              <a:buChar char="•"/>
            </a:pPr>
            <a:endParaRPr lang="en-US" sz="200" b="0" i="0" dirty="0">
              <a:solidFill>
                <a:srgbClr val="212529"/>
              </a:solidFill>
              <a:effectLst/>
            </a:endParaRPr>
          </a:p>
          <a:p>
            <a:pPr marL="342900" indent="-342900">
              <a:buFont typeface="Arial" panose="020B0604020202020204" pitchFamily="34" charset="0"/>
              <a:buChar char="•"/>
            </a:pPr>
            <a:endParaRPr lang="en-US" dirty="0"/>
          </a:p>
          <a:p>
            <a:endParaRPr lang="en-US" sz="2200" b="1" dirty="0">
              <a:solidFill>
                <a:srgbClr val="0070C0"/>
              </a:solidFill>
            </a:endParaRPr>
          </a:p>
        </p:txBody>
      </p:sp>
      <p:pic>
        <p:nvPicPr>
          <p:cNvPr id="7" name="Picture 6">
            <a:extLst>
              <a:ext uri="{FF2B5EF4-FFF2-40B4-BE49-F238E27FC236}">
                <a16:creationId xmlns:a16="http://schemas.microsoft.com/office/drawing/2014/main" id="{DA2E93C9-B13A-9853-E543-CFAC62323F9A}"/>
              </a:ext>
            </a:extLst>
          </p:cNvPr>
          <p:cNvPicPr>
            <a:picLocks noChangeAspect="1"/>
          </p:cNvPicPr>
          <p:nvPr/>
        </p:nvPicPr>
        <p:blipFill>
          <a:blip r:embed="rId6"/>
          <a:stretch>
            <a:fillRect/>
          </a:stretch>
        </p:blipFill>
        <p:spPr>
          <a:xfrm>
            <a:off x="1328106" y="5248798"/>
            <a:ext cx="1173106" cy="1173106"/>
          </a:xfrm>
          <a:prstGeom prst="rect">
            <a:avLst/>
          </a:prstGeom>
        </p:spPr>
      </p:pic>
      <p:pic>
        <p:nvPicPr>
          <p:cNvPr id="8" name="Picture 7">
            <a:extLst>
              <a:ext uri="{FF2B5EF4-FFF2-40B4-BE49-F238E27FC236}">
                <a16:creationId xmlns:a16="http://schemas.microsoft.com/office/drawing/2014/main" id="{A051F78C-45CC-C380-C4F4-D77793025186}"/>
              </a:ext>
            </a:extLst>
          </p:cNvPr>
          <p:cNvPicPr>
            <a:picLocks noChangeAspect="1"/>
          </p:cNvPicPr>
          <p:nvPr/>
        </p:nvPicPr>
        <p:blipFill>
          <a:blip r:embed="rId7"/>
          <a:stretch>
            <a:fillRect/>
          </a:stretch>
        </p:blipFill>
        <p:spPr>
          <a:xfrm>
            <a:off x="2631635" y="5259118"/>
            <a:ext cx="1126182" cy="1180325"/>
          </a:xfrm>
          <a:prstGeom prst="rect">
            <a:avLst/>
          </a:prstGeom>
        </p:spPr>
      </p:pic>
      <p:pic>
        <p:nvPicPr>
          <p:cNvPr id="9" name="Picture 8">
            <a:extLst>
              <a:ext uri="{FF2B5EF4-FFF2-40B4-BE49-F238E27FC236}">
                <a16:creationId xmlns:a16="http://schemas.microsoft.com/office/drawing/2014/main" id="{1CAF0BAE-488A-6BD1-104F-B84A22C13219}"/>
              </a:ext>
            </a:extLst>
          </p:cNvPr>
          <p:cNvPicPr>
            <a:picLocks noChangeAspect="1"/>
          </p:cNvPicPr>
          <p:nvPr/>
        </p:nvPicPr>
        <p:blipFill>
          <a:blip r:embed="rId8"/>
          <a:stretch>
            <a:fillRect/>
          </a:stretch>
        </p:blipFill>
        <p:spPr>
          <a:xfrm>
            <a:off x="3907615" y="5239596"/>
            <a:ext cx="1199847" cy="1199847"/>
          </a:xfrm>
          <a:prstGeom prst="rect">
            <a:avLst/>
          </a:prstGeom>
        </p:spPr>
      </p:pic>
      <p:pic>
        <p:nvPicPr>
          <p:cNvPr id="10" name="Picture 9">
            <a:extLst>
              <a:ext uri="{FF2B5EF4-FFF2-40B4-BE49-F238E27FC236}">
                <a16:creationId xmlns:a16="http://schemas.microsoft.com/office/drawing/2014/main" id="{8E30CD66-B5A2-2016-A21E-4460126C0943}"/>
              </a:ext>
            </a:extLst>
          </p:cNvPr>
          <p:cNvPicPr>
            <a:picLocks noChangeAspect="1"/>
          </p:cNvPicPr>
          <p:nvPr/>
        </p:nvPicPr>
        <p:blipFill>
          <a:blip r:embed="rId9"/>
          <a:stretch>
            <a:fillRect/>
          </a:stretch>
        </p:blipFill>
        <p:spPr>
          <a:xfrm>
            <a:off x="6614545" y="5199717"/>
            <a:ext cx="1180325" cy="1180325"/>
          </a:xfrm>
          <a:prstGeom prst="rect">
            <a:avLst/>
          </a:prstGeom>
        </p:spPr>
      </p:pic>
      <p:pic>
        <p:nvPicPr>
          <p:cNvPr id="12" name="Picture 2" descr="Chris Wentland - Postdoc, Sandia National Labs | LinkedIn">
            <a:extLst>
              <a:ext uri="{FF2B5EF4-FFF2-40B4-BE49-F238E27FC236}">
                <a16:creationId xmlns:a16="http://schemas.microsoft.com/office/drawing/2014/main" id="{DC843994-A1C5-8390-6633-4368C5F59F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27236" y="5229429"/>
            <a:ext cx="1247985" cy="11731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FF8EA3-5798-07AA-0646-6ED0E0B4D500}"/>
              </a:ext>
            </a:extLst>
          </p:cNvPr>
          <p:cNvSpPr txBox="1"/>
          <p:nvPr/>
        </p:nvSpPr>
        <p:spPr>
          <a:xfrm>
            <a:off x="-361334" y="6495364"/>
            <a:ext cx="11828816" cy="338554"/>
          </a:xfrm>
          <a:prstGeom prst="rect">
            <a:avLst/>
          </a:prstGeom>
          <a:noFill/>
        </p:spPr>
        <p:txBody>
          <a:bodyPr wrap="none" rtlCol="0">
            <a:spAutoFit/>
          </a:bodyPr>
          <a:lstStyle/>
          <a:p>
            <a:r>
              <a:rPr lang="en-US" sz="1600" dirty="0"/>
              <a:t>         I. Tezaur     J. Barnett        I. Moore         E. Parish     C. Wentland      A. Gruber    C. Rodriguez      A. Diaz        T. Mondal</a:t>
            </a:r>
          </a:p>
        </p:txBody>
      </p:sp>
      <p:pic>
        <p:nvPicPr>
          <p:cNvPr id="5" name="Picture 2" descr="Headshot of Cameron Rodriguez">
            <a:extLst>
              <a:ext uri="{FF2B5EF4-FFF2-40B4-BE49-F238E27FC236}">
                <a16:creationId xmlns:a16="http://schemas.microsoft.com/office/drawing/2014/main" id="{5110CE83-BFA5-CEDD-0449-3D99DC6700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4194" y="5116644"/>
            <a:ext cx="933842" cy="124185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49ACA4B-4EF4-E8CC-3B66-FEFC0D932D16}"/>
              </a:ext>
            </a:extLst>
          </p:cNvPr>
          <p:cNvPicPr>
            <a:picLocks noChangeAspect="1"/>
          </p:cNvPicPr>
          <p:nvPr/>
        </p:nvPicPr>
        <p:blipFill>
          <a:blip r:embed="rId12"/>
          <a:stretch>
            <a:fillRect/>
          </a:stretch>
        </p:blipFill>
        <p:spPr>
          <a:xfrm>
            <a:off x="9993710" y="3537234"/>
            <a:ext cx="1092447" cy="1092447"/>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63243" y="880292"/>
            <a:ext cx="1140826" cy="1140826"/>
          </a:xfrm>
          <a:prstGeom prst="rect">
            <a:avLst/>
          </a:prstGeom>
        </p:spPr>
      </p:pic>
      <p:pic>
        <p:nvPicPr>
          <p:cNvPr id="18" name="Picture 17">
            <a:extLst>
              <a:ext uri="{FF2B5EF4-FFF2-40B4-BE49-F238E27FC236}">
                <a16:creationId xmlns:a16="http://schemas.microsoft.com/office/drawing/2014/main" id="{C003D61F-A336-8EBF-8AFB-8AC4A9126989}"/>
              </a:ext>
            </a:extLst>
          </p:cNvPr>
          <p:cNvPicPr>
            <a:picLocks noChangeAspect="1"/>
          </p:cNvPicPr>
          <p:nvPr/>
        </p:nvPicPr>
        <p:blipFill>
          <a:blip r:embed="rId14"/>
          <a:stretch>
            <a:fillRect/>
          </a:stretch>
        </p:blipFill>
        <p:spPr>
          <a:xfrm>
            <a:off x="9894592" y="2110467"/>
            <a:ext cx="1311445" cy="1311445"/>
          </a:xfrm>
          <a:prstGeom prst="rect">
            <a:avLst/>
          </a:prstGeom>
        </p:spPr>
      </p:pic>
      <p:grpSp>
        <p:nvGrpSpPr>
          <p:cNvPr id="21" name="Group 20">
            <a:extLst>
              <a:ext uri="{FF2B5EF4-FFF2-40B4-BE49-F238E27FC236}">
                <a16:creationId xmlns:a16="http://schemas.microsoft.com/office/drawing/2014/main" id="{2D5BBE3B-E83F-FFB3-2844-B066B9A9BCFF}"/>
              </a:ext>
            </a:extLst>
          </p:cNvPr>
          <p:cNvGrpSpPr/>
          <p:nvPr/>
        </p:nvGrpSpPr>
        <p:grpSpPr>
          <a:xfrm>
            <a:off x="11206037" y="2465209"/>
            <a:ext cx="795411" cy="683425"/>
            <a:chOff x="9227994" y="5561664"/>
            <a:chExt cx="1734655" cy="1246078"/>
          </a:xfrm>
        </p:grpSpPr>
        <p:grpSp>
          <p:nvGrpSpPr>
            <p:cNvPr id="22" name="Group 21">
              <a:extLst>
                <a:ext uri="{FF2B5EF4-FFF2-40B4-BE49-F238E27FC236}">
                  <a16:creationId xmlns:a16="http://schemas.microsoft.com/office/drawing/2014/main" id="{56E1FF7F-9964-5C01-CECF-6F15D7E06EA2}"/>
                </a:ext>
              </a:extLst>
            </p:cNvPr>
            <p:cNvGrpSpPr/>
            <p:nvPr/>
          </p:nvGrpSpPr>
          <p:grpSpPr>
            <a:xfrm>
              <a:off x="9603086" y="5561664"/>
              <a:ext cx="1062132" cy="816981"/>
              <a:chOff x="2228918" y="1296717"/>
              <a:chExt cx="1205627" cy="1087254"/>
            </a:xfrm>
          </p:grpSpPr>
          <p:pic>
            <p:nvPicPr>
              <p:cNvPr id="24" name="Picture 23">
                <a:extLst>
                  <a:ext uri="{FF2B5EF4-FFF2-40B4-BE49-F238E27FC236}">
                    <a16:creationId xmlns:a16="http://schemas.microsoft.com/office/drawing/2014/main" id="{0C50D35A-0EB4-BCCA-EB47-B011F70252D6}"/>
                  </a:ext>
                </a:extLst>
              </p:cNvPr>
              <p:cNvPicPr>
                <a:picLocks noChangeAspect="1"/>
              </p:cNvPicPr>
              <p:nvPr/>
            </p:nvPicPr>
            <p:blipFill>
              <a:blip r:embed="rId15"/>
              <a:srcRect/>
              <a:stretch/>
            </p:blipFill>
            <p:spPr>
              <a:xfrm>
                <a:off x="2228918" y="1296717"/>
                <a:ext cx="1087254" cy="1087254"/>
              </a:xfrm>
              <a:prstGeom prst="rect">
                <a:avLst/>
              </a:prstGeom>
            </p:spPr>
          </p:pic>
          <p:sp>
            <p:nvSpPr>
              <p:cNvPr id="25" name="Rectangle 24">
                <a:extLst>
                  <a:ext uri="{FF2B5EF4-FFF2-40B4-BE49-F238E27FC236}">
                    <a16:creationId xmlns:a16="http://schemas.microsoft.com/office/drawing/2014/main" id="{F2002A79-CDDE-CBC4-7DE1-79E8B81F69CE}"/>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23BA099-6CDF-808B-36EB-11CA20519D5E}"/>
                </a:ext>
              </a:extLst>
            </p:cNvPr>
            <p:cNvSpPr txBox="1"/>
            <p:nvPr/>
          </p:nvSpPr>
          <p:spPr>
            <a:xfrm>
              <a:off x="9227994" y="6414926"/>
              <a:ext cx="1734655" cy="392816"/>
            </a:xfrm>
            <a:prstGeom prst="rect">
              <a:avLst/>
            </a:prstGeom>
            <a:noFill/>
          </p:spPr>
          <p:txBody>
            <a:bodyPr wrap="none" rtlCol="0">
              <a:spAutoFit/>
            </a:bodyPr>
            <a:lstStyle/>
            <a:p>
              <a:r>
                <a:rPr lang="en-US" sz="800" dirty="0">
                  <a:latin typeface="Copperplate Gothic Bold" panose="020E0705020206020404" pitchFamily="34" charset="0"/>
                </a:rPr>
                <a:t>NORMA.JL</a:t>
              </a:r>
            </a:p>
          </p:txBody>
        </p:sp>
      </p:grpSp>
      <p:sp>
        <p:nvSpPr>
          <p:cNvPr id="6" name="TextBox 5">
            <a:extLst>
              <a:ext uri="{FF2B5EF4-FFF2-40B4-BE49-F238E27FC236}">
                <a16:creationId xmlns:a16="http://schemas.microsoft.com/office/drawing/2014/main" id="{A98C2980-79DE-892D-F82A-3D5484FCE4D9}"/>
              </a:ext>
            </a:extLst>
          </p:cNvPr>
          <p:cNvSpPr txBox="1"/>
          <p:nvPr/>
        </p:nvSpPr>
        <p:spPr>
          <a:xfrm>
            <a:off x="2732179" y="4664513"/>
            <a:ext cx="4651402" cy="369332"/>
          </a:xfrm>
          <a:prstGeom prst="rect">
            <a:avLst/>
          </a:prstGeom>
          <a:noFill/>
          <a:ln w="19050">
            <a:solidFill>
              <a:srgbClr val="0070C0"/>
            </a:solidFill>
          </a:ln>
        </p:spPr>
        <p:txBody>
          <a:bodyPr wrap="none" rtlCol="0">
            <a:spAutoFit/>
          </a:bodyPr>
          <a:lstStyle/>
          <a:p>
            <a:r>
              <a:rPr lang="en-US" b="1" dirty="0">
                <a:solidFill>
                  <a:srgbClr val="0070C0"/>
                </a:solidFill>
              </a:rPr>
              <a:t>Contact</a:t>
            </a:r>
            <a:r>
              <a:rPr lang="en-US" dirty="0">
                <a:solidFill>
                  <a:srgbClr val="0070C0"/>
                </a:solidFill>
              </a:rPr>
              <a:t>: </a:t>
            </a:r>
            <a:r>
              <a:rPr lang="en-US" dirty="0"/>
              <a:t>Irina Tezaur (</a:t>
            </a:r>
            <a:r>
              <a:rPr lang="en-US" dirty="0">
                <a:hlinkClick r:id="rId16"/>
              </a:rPr>
              <a:t>ikalash@sandia.gov</a:t>
            </a:r>
            <a:r>
              <a:rPr lang="en-US" dirty="0"/>
              <a:t>) </a:t>
            </a:r>
          </a:p>
        </p:txBody>
      </p:sp>
      <p:pic>
        <p:nvPicPr>
          <p:cNvPr id="17" name="Picture 16" descr="A person wearing glasses&#10;&#10;AI-generated content may be incorrect.">
            <a:extLst>
              <a:ext uri="{FF2B5EF4-FFF2-40B4-BE49-F238E27FC236}">
                <a16:creationId xmlns:a16="http://schemas.microsoft.com/office/drawing/2014/main" id="{B78DA57D-A6DC-D646-7E20-8543BD410E16}"/>
              </a:ext>
            </a:extLst>
          </p:cNvPr>
          <p:cNvPicPr>
            <a:picLocks noChangeAspect="1"/>
          </p:cNvPicPr>
          <p:nvPr/>
        </p:nvPicPr>
        <p:blipFill>
          <a:blip r:embed="rId17"/>
          <a:stretch>
            <a:fillRect/>
          </a:stretch>
        </p:blipFill>
        <p:spPr>
          <a:xfrm>
            <a:off x="9025605" y="5160683"/>
            <a:ext cx="1162368" cy="1241852"/>
          </a:xfrm>
          <a:prstGeom prst="rect">
            <a:avLst/>
          </a:prstGeom>
        </p:spPr>
      </p:pic>
      <p:pic>
        <p:nvPicPr>
          <p:cNvPr id="27" name="Picture 26" descr="A person wearing glasses&#10;&#10;AI-generated content may be incorrect.">
            <a:extLst>
              <a:ext uri="{FF2B5EF4-FFF2-40B4-BE49-F238E27FC236}">
                <a16:creationId xmlns:a16="http://schemas.microsoft.com/office/drawing/2014/main" id="{5FF3885E-8EC6-3325-56E0-352D11EDDC25}"/>
              </a:ext>
            </a:extLst>
          </p:cNvPr>
          <p:cNvPicPr>
            <a:picLocks noChangeAspect="1"/>
          </p:cNvPicPr>
          <p:nvPr/>
        </p:nvPicPr>
        <p:blipFill>
          <a:blip r:embed="rId18"/>
          <a:stretch>
            <a:fillRect/>
          </a:stretch>
        </p:blipFill>
        <p:spPr>
          <a:xfrm>
            <a:off x="10345253" y="5160682"/>
            <a:ext cx="1197813" cy="1197813"/>
          </a:xfrm>
          <a:prstGeom prst="rect">
            <a:avLst/>
          </a:prstGeom>
        </p:spPr>
      </p:pic>
      <p:pic>
        <p:nvPicPr>
          <p:cNvPr id="13" name="Picture 12">
            <a:extLst>
              <a:ext uri="{FF2B5EF4-FFF2-40B4-BE49-F238E27FC236}">
                <a16:creationId xmlns:a16="http://schemas.microsoft.com/office/drawing/2014/main" id="{5638490C-37F2-91F5-0A4B-5C2D562CB3FC}"/>
              </a:ext>
            </a:extLst>
          </p:cNvPr>
          <p:cNvPicPr>
            <a:picLocks noChangeAspect="1"/>
          </p:cNvPicPr>
          <p:nvPr/>
        </p:nvPicPr>
        <p:blipFill>
          <a:blip r:embed="rId19"/>
          <a:stretch>
            <a:fillRect/>
          </a:stretch>
        </p:blipFill>
        <p:spPr>
          <a:xfrm>
            <a:off x="97371" y="5291453"/>
            <a:ext cx="1120944" cy="1120944"/>
          </a:xfrm>
          <a:prstGeom prst="rect">
            <a:avLst/>
          </a:prstGeom>
        </p:spPr>
      </p:pic>
    </p:spTree>
    <p:extLst>
      <p:ext uri="{BB962C8B-B14F-4D97-AF65-F5344CB8AC3E}">
        <p14:creationId xmlns:p14="http://schemas.microsoft.com/office/powerpoint/2010/main" val="212327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FEBDCA-56B0-0FC7-96DF-18537037DDC3}"/>
              </a:ext>
            </a:extLst>
          </p:cNvPr>
          <p:cNvPicPr>
            <a:picLocks noChangeAspect="1"/>
          </p:cNvPicPr>
          <p:nvPr/>
        </p:nvPicPr>
        <p:blipFill>
          <a:blip r:embed="rId3"/>
          <a:stretch>
            <a:fillRect/>
          </a:stretch>
        </p:blipFill>
        <p:spPr>
          <a:xfrm>
            <a:off x="8199496" y="245242"/>
            <a:ext cx="3751708" cy="2069124"/>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a:t>
            </a:fld>
            <a:endParaRPr lang="en-US" dirty="0"/>
          </a:p>
        </p:txBody>
      </p:sp>
      <p:sp>
        <p:nvSpPr>
          <p:cNvPr id="47" name="TextBox 46">
            <a:extLst>
              <a:ext uri="{FF2B5EF4-FFF2-40B4-BE49-F238E27FC236}">
                <a16:creationId xmlns:a16="http://schemas.microsoft.com/office/drawing/2014/main" id="{03E78A8F-85A5-8948-94A5-C230761C2842}"/>
              </a:ext>
            </a:extLst>
          </p:cNvPr>
          <p:cNvSpPr txBox="1"/>
          <p:nvPr/>
        </p:nvSpPr>
        <p:spPr>
          <a:xfrm>
            <a:off x="5385093" y="3972264"/>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16" name="Group 15">
            <a:extLst>
              <a:ext uri="{FF2B5EF4-FFF2-40B4-BE49-F238E27FC236}">
                <a16:creationId xmlns:a16="http://schemas.microsoft.com/office/drawing/2014/main" id="{3FDA63DF-7C3E-E443-B84A-388E253F20B6}"/>
              </a:ext>
            </a:extLst>
          </p:cNvPr>
          <p:cNvGrpSpPr/>
          <p:nvPr/>
        </p:nvGrpSpPr>
        <p:grpSpPr>
          <a:xfrm>
            <a:off x="641424" y="2367530"/>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109884" y="2314366"/>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5989957" y="2367530"/>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7" name="Rectangle 36">
            <a:extLst>
              <a:ext uri="{FF2B5EF4-FFF2-40B4-BE49-F238E27FC236}">
                <a16:creationId xmlns:a16="http://schemas.microsoft.com/office/drawing/2014/main" id="{3F3194C8-2676-FF4C-8DBE-FD6445571AA8}"/>
              </a:ext>
            </a:extLst>
          </p:cNvPr>
          <p:cNvSpPr/>
          <p:nvPr/>
        </p:nvSpPr>
        <p:spPr>
          <a:xfrm>
            <a:off x="423266" y="3957362"/>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 …</a:t>
            </a:r>
          </a:p>
        </p:txBody>
      </p:sp>
      <p:sp>
        <p:nvSpPr>
          <p:cNvPr id="38" name="Rectangle 37">
            <a:extLst>
              <a:ext uri="{FF2B5EF4-FFF2-40B4-BE49-F238E27FC236}">
                <a16:creationId xmlns:a16="http://schemas.microsoft.com/office/drawing/2014/main" id="{6FAE6784-1767-B445-A555-AB6CD78B4396}"/>
              </a:ext>
            </a:extLst>
          </p:cNvPr>
          <p:cNvSpPr/>
          <p:nvPr/>
        </p:nvSpPr>
        <p:spPr>
          <a:xfrm>
            <a:off x="2890548" y="3957362"/>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 …</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278289" y="283528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372582" y="283528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372550" y="3641150"/>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135244" y="3648845"/>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632245" y="3648845"/>
            <a:ext cx="2475358" cy="323165"/>
          </a:xfrm>
          <a:prstGeom prst="rect">
            <a:avLst/>
          </a:prstGeom>
          <a:noFill/>
        </p:spPr>
        <p:txBody>
          <a:bodyPr wrap="none" rtlCol="0">
            <a:spAutoFit/>
          </a:bodyPr>
          <a:lstStyle/>
          <a:p>
            <a:r>
              <a:rPr lang="en-US" sz="1500" b="1" dirty="0">
                <a:solidFill>
                  <a:srgbClr val="0070C0"/>
                </a:solidFill>
              </a:rPr>
              <a:t>Coupled Numerical Model</a:t>
            </a:r>
          </a:p>
        </p:txBody>
      </p:sp>
      <p:pic>
        <p:nvPicPr>
          <p:cNvPr id="45" name="Picture 44">
            <a:extLst>
              <a:ext uri="{FF2B5EF4-FFF2-40B4-BE49-F238E27FC236}">
                <a16:creationId xmlns:a16="http://schemas.microsoft.com/office/drawing/2014/main" id="{A27397ED-C2E0-BA44-BD8A-A4145D451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604" y="2124735"/>
            <a:ext cx="689227" cy="689227"/>
          </a:xfrm>
          <a:prstGeom prst="rect">
            <a:avLst/>
          </a:prstGeom>
        </p:spPr>
      </p:pic>
      <p:sp>
        <p:nvSpPr>
          <p:cNvPr id="71" name="Right Arrow 70">
            <a:extLst>
              <a:ext uri="{FF2B5EF4-FFF2-40B4-BE49-F238E27FC236}">
                <a16:creationId xmlns:a16="http://schemas.microsoft.com/office/drawing/2014/main" id="{6F2429FD-1E57-B94E-8E8F-111D872B28A7}"/>
              </a:ext>
            </a:extLst>
          </p:cNvPr>
          <p:cNvSpPr/>
          <p:nvPr/>
        </p:nvSpPr>
        <p:spPr bwMode="auto">
          <a:xfrm rot="10800000">
            <a:off x="8148422" y="285052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72" name="TextBox 71">
            <a:extLst>
              <a:ext uri="{FF2B5EF4-FFF2-40B4-BE49-F238E27FC236}">
                <a16:creationId xmlns:a16="http://schemas.microsoft.com/office/drawing/2014/main" id="{3E01C51F-CA50-8849-8B98-C27F497A9B0C}"/>
              </a:ext>
            </a:extLst>
          </p:cNvPr>
          <p:cNvSpPr txBox="1"/>
          <p:nvPr/>
        </p:nvSpPr>
        <p:spPr>
          <a:xfrm>
            <a:off x="8706533" y="3649424"/>
            <a:ext cx="3244671" cy="323165"/>
          </a:xfrm>
          <a:prstGeom prst="rect">
            <a:avLst/>
          </a:prstGeom>
          <a:noFill/>
        </p:spPr>
        <p:txBody>
          <a:bodyPr wrap="none" rtlCol="0">
            <a:spAutoFit/>
          </a:bodyPr>
          <a:lstStyle/>
          <a:p>
            <a:r>
              <a:rPr lang="en-US" sz="1500" b="1" dirty="0">
                <a:solidFill>
                  <a:srgbClr val="0070C0"/>
                </a:solidFill>
              </a:rPr>
              <a:t>Traditional + Data-Driven Methods</a:t>
            </a:r>
          </a:p>
        </p:txBody>
      </p:sp>
      <p:sp>
        <p:nvSpPr>
          <p:cNvPr id="73" name="Rectangle 72">
            <a:extLst>
              <a:ext uri="{FF2B5EF4-FFF2-40B4-BE49-F238E27FC236}">
                <a16:creationId xmlns:a16="http://schemas.microsoft.com/office/drawing/2014/main" id="{1E40DEB7-A1A9-4242-A06B-563E66176CD5}"/>
              </a:ext>
            </a:extLst>
          </p:cNvPr>
          <p:cNvSpPr/>
          <p:nvPr/>
        </p:nvSpPr>
        <p:spPr>
          <a:xfrm>
            <a:off x="8831806" y="3972602"/>
            <a:ext cx="2806978" cy="738664"/>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PINNs</a:t>
            </a:r>
          </a:p>
          <a:p>
            <a:pPr marL="285750" indent="-285750">
              <a:buFont typeface="Arial" panose="020B0604020202020204" pitchFamily="34" charset="0"/>
              <a:buChar char="•"/>
            </a:pPr>
            <a:r>
              <a:rPr lang="en-US" sz="1400" dirty="0">
                <a:solidFill>
                  <a:srgbClr val="000000"/>
                </a:solidFill>
              </a:rPr>
              <a:t>Neural ODEs</a:t>
            </a:r>
          </a:p>
          <a:p>
            <a:pPr marL="285750" indent="-285750">
              <a:buFont typeface="Arial" panose="020B0604020202020204" pitchFamily="34" charset="0"/>
              <a:buChar char="•"/>
            </a:pPr>
            <a:r>
              <a:rPr lang="en-US" sz="1400" dirty="0">
                <a:solidFill>
                  <a:srgbClr val="000000"/>
                </a:solidFill>
              </a:rPr>
              <a:t>Projection-based ROMs, …</a:t>
            </a:r>
          </a:p>
        </p:txBody>
      </p:sp>
      <p:pic>
        <p:nvPicPr>
          <p:cNvPr id="80" name="Picture 79">
            <a:extLst>
              <a:ext uri="{FF2B5EF4-FFF2-40B4-BE49-F238E27FC236}">
                <a16:creationId xmlns:a16="http://schemas.microsoft.com/office/drawing/2014/main" id="{9EB4FDA2-A43A-FE43-BC70-4175AD9E14B0}"/>
              </a:ext>
            </a:extLst>
          </p:cNvPr>
          <p:cNvPicPr>
            <a:picLocks noChangeAspect="1"/>
          </p:cNvPicPr>
          <p:nvPr/>
        </p:nvPicPr>
        <p:blipFill>
          <a:blip r:embed="rId5"/>
          <a:stretch>
            <a:fillRect/>
          </a:stretch>
        </p:blipFill>
        <p:spPr>
          <a:xfrm>
            <a:off x="8079820" y="2358616"/>
            <a:ext cx="457200" cy="431800"/>
          </a:xfrm>
          <a:prstGeom prst="rect">
            <a:avLst/>
          </a:prstGeom>
        </p:spPr>
      </p:pic>
      <p:sp>
        <p:nvSpPr>
          <p:cNvPr id="64" name="TextBox 63">
            <a:extLst>
              <a:ext uri="{FF2B5EF4-FFF2-40B4-BE49-F238E27FC236}">
                <a16:creationId xmlns:a16="http://schemas.microsoft.com/office/drawing/2014/main" id="{FDC87EE8-3A09-4C23-B0CD-0ED21FBC6E7A}"/>
              </a:ext>
            </a:extLst>
          </p:cNvPr>
          <p:cNvSpPr txBox="1"/>
          <p:nvPr/>
        </p:nvSpPr>
        <p:spPr>
          <a:xfrm>
            <a:off x="881082" y="1015609"/>
            <a:ext cx="6913608" cy="1015663"/>
          </a:xfrm>
          <a:prstGeom prst="rect">
            <a:avLst/>
          </a:prstGeom>
          <a:solidFill>
            <a:schemeClr val="accent2">
              <a:lumMod val="20000"/>
              <a:lumOff val="80000"/>
            </a:schemeClr>
          </a:solidFill>
        </p:spPr>
        <p:txBody>
          <a:bodyPr wrap="square" rtlCol="0">
            <a:spAutoFit/>
          </a:bodyPr>
          <a:lstStyle/>
          <a:p>
            <a:pPr algn="ctr"/>
            <a:r>
              <a:rPr lang="en-US" sz="2000" dirty="0"/>
              <a:t>There exist established </a:t>
            </a:r>
            <a:r>
              <a:rPr lang="en-US" sz="2000" b="1" dirty="0"/>
              <a:t>rigorous mathematical theories </a:t>
            </a:r>
            <a:r>
              <a:rPr lang="en-US" sz="2000" dirty="0"/>
              <a:t>for </a:t>
            </a:r>
            <a:r>
              <a:rPr lang="en-US" sz="2000" b="1" dirty="0"/>
              <a:t>coupling</a:t>
            </a:r>
            <a:r>
              <a:rPr lang="en-US" sz="2000" dirty="0"/>
              <a:t> multiscale/</a:t>
            </a:r>
            <a:r>
              <a:rPr lang="en-US" sz="2000" dirty="0" err="1"/>
              <a:t>multiphysics</a:t>
            </a:r>
            <a:r>
              <a:rPr lang="en-US" sz="2000" dirty="0"/>
              <a:t> components based on </a:t>
            </a:r>
            <a:r>
              <a:rPr lang="en-US" sz="2000" b="1" dirty="0"/>
              <a:t>traditional discretization methods </a:t>
            </a:r>
            <a:r>
              <a:rPr lang="en-US" sz="2000" dirty="0"/>
              <a:t>(FOMs/HFMs).</a:t>
            </a:r>
          </a:p>
        </p:txBody>
      </p:sp>
      <p:sp>
        <p:nvSpPr>
          <p:cNvPr id="2" name="TextBox 1">
            <a:extLst>
              <a:ext uri="{FF2B5EF4-FFF2-40B4-BE49-F238E27FC236}">
                <a16:creationId xmlns:a16="http://schemas.microsoft.com/office/drawing/2014/main" id="{FFB7AFC4-B577-496C-8049-983AF6728653}"/>
              </a:ext>
            </a:extLst>
          </p:cNvPr>
          <p:cNvSpPr txBox="1"/>
          <p:nvPr/>
        </p:nvSpPr>
        <p:spPr>
          <a:xfrm>
            <a:off x="111521" y="1107804"/>
            <a:ext cx="540212" cy="769441"/>
          </a:xfrm>
          <a:prstGeom prst="rect">
            <a:avLst/>
          </a:prstGeom>
          <a:noFill/>
        </p:spPr>
        <p:txBody>
          <a:bodyPr wrap="none" lIns="0" tIns="0" rIns="0" bIns="0" rtlCol="0">
            <a:spAutoFit/>
          </a:bodyPr>
          <a:lstStyle/>
          <a:p>
            <a:r>
              <a:rPr lang="en-US" sz="5000" dirty="0">
                <a:solidFill>
                  <a:srgbClr val="00B050"/>
                </a:solidFill>
                <a:sym typeface="Wingdings" panose="05000000000000000000" pitchFamily="2" charset="2"/>
              </a:rPr>
              <a:t></a:t>
            </a:r>
            <a:endParaRPr lang="en-US" sz="5000" dirty="0">
              <a:solidFill>
                <a:srgbClr val="00B050"/>
              </a:solidFill>
            </a:endParaRPr>
          </a:p>
        </p:txBody>
      </p:sp>
      <p:sp>
        <p:nvSpPr>
          <p:cNvPr id="6" name="Rectangle 5">
            <a:extLst>
              <a:ext uri="{FF2B5EF4-FFF2-40B4-BE49-F238E27FC236}">
                <a16:creationId xmlns:a16="http://schemas.microsoft.com/office/drawing/2014/main" id="{7B06BD71-0BB9-8773-FD8A-06C912EC0F7C}"/>
              </a:ext>
            </a:extLst>
          </p:cNvPr>
          <p:cNvSpPr/>
          <p:nvPr/>
        </p:nvSpPr>
        <p:spPr>
          <a:xfrm>
            <a:off x="203015" y="4969714"/>
            <a:ext cx="8082306" cy="1631216"/>
          </a:xfrm>
          <a:prstGeom prst="rect">
            <a:avLst/>
          </a:prstGeom>
          <a:solidFill>
            <a:schemeClr val="bg1"/>
          </a:solidFill>
          <a:ln>
            <a:noFill/>
          </a:ln>
        </p:spPr>
        <p:txBody>
          <a:bodyPr wrap="square">
            <a:spAutoFit/>
          </a:bodyPr>
          <a:lstStyle/>
          <a:p>
            <a:pPr marL="342900" indent="-342900">
              <a:spcAft>
                <a:spcPts val="600"/>
              </a:spcAft>
              <a:buClr>
                <a:schemeClr val="tx1"/>
              </a:buClr>
              <a:buFont typeface="Arial" panose="020B0604020202020204" pitchFamily="34" charset="0"/>
              <a:buChar char="•"/>
            </a:pPr>
            <a:r>
              <a:rPr lang="en-US" b="1" dirty="0">
                <a:solidFill>
                  <a:srgbClr val="0070C0"/>
                </a:solidFill>
              </a:rPr>
              <a:t>Deficiencies of data-driven models and couplings involving them:</a:t>
            </a:r>
          </a:p>
          <a:p>
            <a:pPr marL="800100" lvl="1" indent="-342900">
              <a:spcAft>
                <a:spcPts val="600"/>
              </a:spcAft>
              <a:buFont typeface="Wingdings" panose="05000000000000000000" pitchFamily="2" charset="2"/>
              <a:buChar char="Ø"/>
            </a:pPr>
            <a:r>
              <a:rPr lang="en-US" dirty="0"/>
              <a:t>Existing coupling methods for high-fidelity models </a:t>
            </a:r>
            <a:r>
              <a:rPr lang="en-US" b="1" dirty="0"/>
              <a:t>may not work </a:t>
            </a:r>
            <a:r>
              <a:rPr lang="en-US" dirty="0"/>
              <a:t>out-of-the-box when including </a:t>
            </a:r>
            <a:r>
              <a:rPr lang="en-US" b="1" dirty="0"/>
              <a:t>data-driven models</a:t>
            </a:r>
          </a:p>
          <a:p>
            <a:pPr marL="800100" lvl="1" indent="-342900">
              <a:spcAft>
                <a:spcPts val="600"/>
              </a:spcAft>
              <a:buFont typeface="Wingdings" panose="05000000000000000000" pitchFamily="2" charset="2"/>
              <a:buChar char="Ø"/>
            </a:pPr>
            <a:r>
              <a:rPr lang="en-US" b="1" dirty="0"/>
              <a:t>ROMs </a:t>
            </a:r>
            <a:r>
              <a:rPr lang="en-US" dirty="0"/>
              <a:t>can suffer from </a:t>
            </a:r>
            <a:r>
              <a:rPr lang="en-US" b="1" dirty="0"/>
              <a:t>lack of robustness</a:t>
            </a:r>
            <a:r>
              <a:rPr lang="en-US" dirty="0"/>
              <a:t>, </a:t>
            </a:r>
            <a:r>
              <a:rPr lang="en-US" b="1" dirty="0"/>
              <a:t>stability </a:t>
            </a:r>
            <a:r>
              <a:rPr lang="en-US" dirty="0"/>
              <a:t>and </a:t>
            </a:r>
            <a:r>
              <a:rPr lang="en-US" b="1" dirty="0"/>
              <a:t>accuracy, </a:t>
            </a:r>
            <a:r>
              <a:rPr lang="en-US" dirty="0"/>
              <a:t>and</a:t>
            </a:r>
            <a:r>
              <a:rPr lang="en-US" b="1" dirty="0"/>
              <a:t> cannot</a:t>
            </a:r>
            <a:r>
              <a:rPr lang="en-US" dirty="0"/>
              <a:t> be </a:t>
            </a:r>
            <a:r>
              <a:rPr lang="en-US" b="1" dirty="0"/>
              <a:t>easily refined </a:t>
            </a:r>
            <a:r>
              <a:rPr lang="en-US" dirty="0"/>
              <a:t>to achieve a specified accuracy</a:t>
            </a:r>
          </a:p>
        </p:txBody>
      </p:sp>
      <p:sp>
        <p:nvSpPr>
          <p:cNvPr id="93" name="Title 1">
            <a:extLst>
              <a:ext uri="{FF2B5EF4-FFF2-40B4-BE49-F238E27FC236}">
                <a16:creationId xmlns:a16="http://schemas.microsoft.com/office/drawing/2014/main" id="{FC6EE5A9-F928-4BF3-A50A-4AAEC01ADAB6}"/>
              </a:ext>
            </a:extLst>
          </p:cNvPr>
          <p:cNvSpPr>
            <a:spLocks noGrp="1"/>
          </p:cNvSpPr>
          <p:nvPr>
            <p:ph type="title"/>
          </p:nvPr>
        </p:nvSpPr>
        <p:spPr>
          <a:xfrm>
            <a:off x="720648" y="133742"/>
            <a:ext cx="8626671" cy="570225"/>
          </a:xfrm>
        </p:spPr>
        <p:txBody>
          <a:bodyPr/>
          <a:lstStyle/>
          <a:p>
            <a:r>
              <a:rPr lang="en-US" dirty="0"/>
              <a:t>Motivation: Multiscale &amp; Multiphysics Coupling                  for Predictive Digital Twins</a:t>
            </a:r>
          </a:p>
        </p:txBody>
      </p:sp>
      <p:sp>
        <p:nvSpPr>
          <p:cNvPr id="3" name="TextBox 2">
            <a:extLst>
              <a:ext uri="{FF2B5EF4-FFF2-40B4-BE49-F238E27FC236}">
                <a16:creationId xmlns:a16="http://schemas.microsoft.com/office/drawing/2014/main" id="{8C9FC6F1-91BD-4C60-A5F3-2DE087E37A13}"/>
              </a:ext>
            </a:extLst>
          </p:cNvPr>
          <p:cNvSpPr txBox="1"/>
          <p:nvPr/>
        </p:nvSpPr>
        <p:spPr>
          <a:xfrm>
            <a:off x="39561" y="5511364"/>
            <a:ext cx="626520" cy="861774"/>
          </a:xfrm>
          <a:prstGeom prst="rect">
            <a:avLst/>
          </a:prstGeom>
          <a:noFill/>
        </p:spPr>
        <p:txBody>
          <a:bodyPr wrap="square" rtlCol="0">
            <a:spAutoFit/>
          </a:bodyPr>
          <a:lstStyle/>
          <a:p>
            <a:r>
              <a:rPr lang="en-US" sz="5000" dirty="0">
                <a:solidFill>
                  <a:srgbClr val="FF0000"/>
                </a:solidFill>
                <a:sym typeface="Wingdings" panose="05000000000000000000" pitchFamily="2" charset="2"/>
              </a:rPr>
              <a:t></a:t>
            </a:r>
            <a:endParaRPr lang="en-US" sz="5000" dirty="0">
              <a:solidFill>
                <a:srgbClr val="FF0000"/>
              </a:solidFill>
            </a:endParaRPr>
          </a:p>
        </p:txBody>
      </p:sp>
      <p:grpSp>
        <p:nvGrpSpPr>
          <p:cNvPr id="12" name="Group 11">
            <a:extLst>
              <a:ext uri="{FF2B5EF4-FFF2-40B4-BE49-F238E27FC236}">
                <a16:creationId xmlns:a16="http://schemas.microsoft.com/office/drawing/2014/main" id="{10DB8354-4D6A-3FE4-9D1C-230BB7E9C056}"/>
              </a:ext>
            </a:extLst>
          </p:cNvPr>
          <p:cNvGrpSpPr/>
          <p:nvPr/>
        </p:nvGrpSpPr>
        <p:grpSpPr>
          <a:xfrm>
            <a:off x="9064437" y="2329606"/>
            <a:ext cx="1761697" cy="1194158"/>
            <a:chOff x="696262" y="3333655"/>
            <a:chExt cx="1761697" cy="1194158"/>
          </a:xfrm>
        </p:grpSpPr>
        <p:sp>
          <p:nvSpPr>
            <p:cNvPr id="13" name="AutoShape 17">
              <a:extLst>
                <a:ext uri="{FF2B5EF4-FFF2-40B4-BE49-F238E27FC236}">
                  <a16:creationId xmlns:a16="http://schemas.microsoft.com/office/drawing/2014/main" id="{8B372D24-2F71-C989-2FEC-3CB04D8C193B}"/>
                </a:ext>
              </a:extLst>
            </p:cNvPr>
            <p:cNvSpPr>
              <a:spLocks noChangeArrowheads="1"/>
            </p:cNvSpPr>
            <p:nvPr/>
          </p:nvSpPr>
          <p:spPr bwMode="auto">
            <a:xfrm>
              <a:off x="696262" y="4092679"/>
              <a:ext cx="635418" cy="435134"/>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DMD</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3</a:t>
              </a:r>
            </a:p>
          </p:txBody>
        </p:sp>
        <p:sp>
          <p:nvSpPr>
            <p:cNvPr id="14" name="AutoShape 17">
              <a:extLst>
                <a:ext uri="{FF2B5EF4-FFF2-40B4-BE49-F238E27FC236}">
                  <a16:creationId xmlns:a16="http://schemas.microsoft.com/office/drawing/2014/main" id="{59E84B23-06DC-A325-4852-96EF0BEE8650}"/>
                </a:ext>
              </a:extLst>
            </p:cNvPr>
            <p:cNvSpPr>
              <a:spLocks noChangeArrowheads="1"/>
            </p:cNvSpPr>
            <p:nvPr/>
          </p:nvSpPr>
          <p:spPr bwMode="auto">
            <a:xfrm>
              <a:off x="1505636" y="3967135"/>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ROM=N</a:t>
              </a:r>
              <a:r>
                <a:rPr kumimoji="0" lang="en-US" sz="1100" b="0" i="1" u="none" strike="noStrike" kern="0" cap="none" spc="0" normalizeH="0" baseline="-25000" noProof="0" dirty="0">
                  <a:ln>
                    <a:noFill/>
                  </a:ln>
                  <a:effectLst/>
                  <a:uLnTx/>
                  <a:uFillTx/>
                  <a:latin typeface="Times"/>
                  <a:ea typeface="+mn-ea"/>
                  <a:cs typeface="Times"/>
                </a:rPr>
                <a:t>4</a:t>
              </a:r>
              <a:endParaRPr kumimoji="0" lang="en-US" sz="5400" b="0" i="1" u="none" strike="noStrike" kern="0" cap="none" spc="0" normalizeH="0" baseline="-25000" noProof="0" dirty="0">
                <a:ln>
                  <a:noFill/>
                </a:ln>
                <a:effectLst/>
                <a:uLnTx/>
                <a:uFillTx/>
                <a:latin typeface="Times"/>
                <a:ea typeface="+mn-ea"/>
                <a:cs typeface="Times"/>
              </a:endParaRPr>
            </a:p>
          </p:txBody>
        </p:sp>
        <p:sp>
          <p:nvSpPr>
            <p:cNvPr id="15" name="AutoShape 17">
              <a:extLst>
                <a:ext uri="{FF2B5EF4-FFF2-40B4-BE49-F238E27FC236}">
                  <a16:creationId xmlns:a16="http://schemas.microsoft.com/office/drawing/2014/main" id="{F59A5056-746A-47CB-7541-31D48D9C3C4B}"/>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17" name="AutoShape 17">
              <a:extLst>
                <a:ext uri="{FF2B5EF4-FFF2-40B4-BE49-F238E27FC236}">
                  <a16:creationId xmlns:a16="http://schemas.microsoft.com/office/drawing/2014/main" id="{091EC0A9-F9C0-3E69-DF02-78DED3EBC09D}"/>
                </a:ext>
              </a:extLst>
            </p:cNvPr>
            <p:cNvSpPr>
              <a:spLocks noChangeArrowheads="1"/>
            </p:cNvSpPr>
            <p:nvPr/>
          </p:nvSpPr>
          <p:spPr bwMode="auto">
            <a:xfrm>
              <a:off x="1284446" y="3452867"/>
              <a:ext cx="981724" cy="434769"/>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PINN</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2</a:t>
              </a:r>
              <a:endParaRPr kumimoji="0" lang="en-US" sz="3600" b="0" i="1" u="none" strike="noStrike" kern="0" cap="none" spc="0" normalizeH="0" baseline="-25000" noProof="0" dirty="0">
                <a:ln>
                  <a:noFill/>
                </a:ln>
                <a:effectLst/>
                <a:uLnTx/>
                <a:uFillTx/>
                <a:latin typeface="Times"/>
                <a:ea typeface="+mn-ea"/>
                <a:cs typeface="Times"/>
              </a:endParaRPr>
            </a:p>
          </p:txBody>
        </p:sp>
        <p:sp>
          <p:nvSpPr>
            <p:cNvPr id="18" name="AutoShape 17">
              <a:extLst>
                <a:ext uri="{FF2B5EF4-FFF2-40B4-BE49-F238E27FC236}">
                  <a16:creationId xmlns:a16="http://schemas.microsoft.com/office/drawing/2014/main" id="{0A635869-BAF9-A801-7B2A-545EC3526AD6}"/>
                </a:ext>
              </a:extLst>
            </p:cNvPr>
            <p:cNvSpPr>
              <a:spLocks noChangeArrowheads="1"/>
            </p:cNvSpPr>
            <p:nvPr/>
          </p:nvSpPr>
          <p:spPr bwMode="auto">
            <a:xfrm>
              <a:off x="1823077" y="4309508"/>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UDE=N</a:t>
              </a:r>
              <a:r>
                <a:rPr kumimoji="0" lang="en-US" sz="1100" b="0" i="1" u="none" strike="noStrike" kern="0" cap="none" spc="0" normalizeH="0" baseline="-25000" noProof="0" dirty="0">
                  <a:ln>
                    <a:noFill/>
                  </a:ln>
                  <a:effectLst/>
                  <a:uLnTx/>
                  <a:uFillTx/>
                  <a:latin typeface="Times"/>
                  <a:ea typeface="+mn-ea"/>
                  <a:cs typeface="Times"/>
                </a:rPr>
                <a:t>5</a:t>
              </a:r>
            </a:p>
          </p:txBody>
        </p:sp>
      </p:grpSp>
      <p:cxnSp>
        <p:nvCxnSpPr>
          <p:cNvPr id="44" name="Curved Connector 76">
            <a:extLst>
              <a:ext uri="{FF2B5EF4-FFF2-40B4-BE49-F238E27FC236}">
                <a16:creationId xmlns:a16="http://schemas.microsoft.com/office/drawing/2014/main" id="{76BBC0B2-53D0-2842-1E53-E1856BDEE508}"/>
              </a:ext>
            </a:extLst>
          </p:cNvPr>
          <p:cNvCxnSpPr>
            <a:cxnSpLocks/>
          </p:cNvCxnSpPr>
          <p:nvPr/>
        </p:nvCxnSpPr>
        <p:spPr>
          <a:xfrm rot="16200000" flipH="1">
            <a:off x="8087164" y="1427343"/>
            <a:ext cx="1499812" cy="676343"/>
          </a:xfrm>
          <a:prstGeom prst="curvedConnector3">
            <a:avLst>
              <a:gd name="adj1" fmla="val 105723"/>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Curved Connector 76">
            <a:extLst>
              <a:ext uri="{FF2B5EF4-FFF2-40B4-BE49-F238E27FC236}">
                <a16:creationId xmlns:a16="http://schemas.microsoft.com/office/drawing/2014/main" id="{399733E9-B474-AB69-42F9-52CE1D17F323}"/>
              </a:ext>
            </a:extLst>
          </p:cNvPr>
          <p:cNvCxnSpPr>
            <a:cxnSpLocks/>
            <a:endCxn id="14" idx="1"/>
          </p:cNvCxnSpPr>
          <p:nvPr/>
        </p:nvCxnSpPr>
        <p:spPr>
          <a:xfrm rot="16200000" flipH="1">
            <a:off x="8852012" y="2050440"/>
            <a:ext cx="1230632" cy="812966"/>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Curved Connector 76">
            <a:extLst>
              <a:ext uri="{FF2B5EF4-FFF2-40B4-BE49-F238E27FC236}">
                <a16:creationId xmlns:a16="http://schemas.microsoft.com/office/drawing/2014/main" id="{7EEF64CA-13FA-1396-4756-AB8C6BD8FAA3}"/>
              </a:ext>
            </a:extLst>
          </p:cNvPr>
          <p:cNvCxnSpPr>
            <a:cxnSpLocks/>
            <a:endCxn id="17" idx="0"/>
          </p:cNvCxnSpPr>
          <p:nvPr/>
        </p:nvCxnSpPr>
        <p:spPr>
          <a:xfrm rot="16200000" flipH="1">
            <a:off x="9317111" y="1622446"/>
            <a:ext cx="1135076" cy="517668"/>
          </a:xfrm>
          <a:prstGeom prst="curvedConnector3">
            <a:avLst>
              <a:gd name="adj1" fmla="val 67324"/>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76">
            <a:extLst>
              <a:ext uri="{FF2B5EF4-FFF2-40B4-BE49-F238E27FC236}">
                <a16:creationId xmlns:a16="http://schemas.microsoft.com/office/drawing/2014/main" id="{49EF284D-D996-98A3-CD6F-BFC1282EDF26}"/>
              </a:ext>
            </a:extLst>
          </p:cNvPr>
          <p:cNvCxnSpPr>
            <a:cxnSpLocks/>
            <a:endCxn id="13" idx="1"/>
          </p:cNvCxnSpPr>
          <p:nvPr/>
        </p:nvCxnSpPr>
        <p:spPr>
          <a:xfrm rot="5400000">
            <a:off x="9011169" y="1594823"/>
            <a:ext cx="1764643" cy="1658105"/>
          </a:xfrm>
          <a:prstGeom prst="curvedConnector4">
            <a:avLst>
              <a:gd name="adj1" fmla="val 43835"/>
              <a:gd name="adj2" fmla="val 113787"/>
            </a:avLst>
          </a:prstGeom>
          <a:ln>
            <a:prstDash val="sysDash"/>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D6B8439-1780-04EF-0809-E6C3DBAB5814}"/>
              </a:ext>
            </a:extLst>
          </p:cNvPr>
          <p:cNvSpPr txBox="1"/>
          <p:nvPr/>
        </p:nvSpPr>
        <p:spPr>
          <a:xfrm>
            <a:off x="10731667" y="2406461"/>
            <a:ext cx="1247457" cy="369332"/>
          </a:xfrm>
          <a:prstGeom prst="rect">
            <a:avLst/>
          </a:prstGeom>
          <a:noFill/>
        </p:spPr>
        <p:txBody>
          <a:bodyPr wrap="none" rtlCol="0">
            <a:spAutoFit/>
          </a:bodyPr>
          <a:lstStyle/>
          <a:p>
            <a:r>
              <a:rPr lang="en-US" i="1" dirty="0"/>
              <a:t>Multiscale</a:t>
            </a:r>
          </a:p>
        </p:txBody>
      </p:sp>
      <p:cxnSp>
        <p:nvCxnSpPr>
          <p:cNvPr id="8" name="Curved Connector 76">
            <a:extLst>
              <a:ext uri="{FF2B5EF4-FFF2-40B4-BE49-F238E27FC236}">
                <a16:creationId xmlns:a16="http://schemas.microsoft.com/office/drawing/2014/main" id="{D388D2C0-DFCB-2B5D-4B91-D0F840043DEF}"/>
              </a:ext>
            </a:extLst>
          </p:cNvPr>
          <p:cNvCxnSpPr>
            <a:cxnSpLocks/>
          </p:cNvCxnSpPr>
          <p:nvPr/>
        </p:nvCxnSpPr>
        <p:spPr>
          <a:xfrm rot="16200000" flipH="1">
            <a:off x="8958841" y="1547318"/>
            <a:ext cx="2710643" cy="1023944"/>
          </a:xfrm>
          <a:prstGeom prst="curvedConnector4">
            <a:avLst>
              <a:gd name="adj1" fmla="val -19873"/>
              <a:gd name="adj2" fmla="val 122325"/>
            </a:avLst>
          </a:prstGeom>
          <a:ln>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03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Shape 1"/>
          <p:cNvSpPr txBox="1"/>
          <p:nvPr/>
        </p:nvSpPr>
        <p:spPr>
          <a:xfrm>
            <a:off x="742950" y="-8685"/>
            <a:ext cx="8229240" cy="991440"/>
          </a:xfrm>
          <a:prstGeom prst="rect">
            <a:avLst/>
          </a:prstGeom>
          <a:noFill/>
          <a:ln>
            <a:noFill/>
          </a:ln>
        </p:spPr>
        <p:txBody>
          <a:bodyPr anchor="ctr"/>
          <a:lstStyle/>
          <a:p>
            <a:r>
              <a:rPr lang="en-US" sz="2800" dirty="0">
                <a:latin typeface="Gill Sans MT" panose="020B0502020104020203" pitchFamily="34" charset="0"/>
              </a:rPr>
              <a:t>Contact</a:t>
            </a:r>
            <a:endParaRPr sz="2800" dirty="0">
              <a:latin typeface="Gill Sans MT" panose="020B0502020104020203" pitchFamily="34" charset="0"/>
            </a:endParaRPr>
          </a:p>
        </p:txBody>
      </p:sp>
      <p:sp>
        <p:nvSpPr>
          <p:cNvPr id="2" name="Slide Number Placeholder 1">
            <a:extLst>
              <a:ext uri="{FF2B5EF4-FFF2-40B4-BE49-F238E27FC236}">
                <a16:creationId xmlns:a16="http://schemas.microsoft.com/office/drawing/2014/main" id="{805E14DB-F505-4B6E-B151-6BAAB23A7FBF}"/>
              </a:ext>
            </a:extLst>
          </p:cNvPr>
          <p:cNvSpPr>
            <a:spLocks noGrp="1"/>
          </p:cNvSpPr>
          <p:nvPr>
            <p:ph type="sldNum" sz="quarter" idx="12"/>
          </p:nvPr>
        </p:nvSpPr>
        <p:spPr/>
        <p:txBody>
          <a:bodyPr/>
          <a:lstStyle/>
          <a:p>
            <a:fld id="{A5E55A7B-7854-E145-92D9-B491DF4BAE2D}" type="slidenum">
              <a:rPr lang="en-US" smtClean="0"/>
              <a:pPr/>
              <a:t>30</a:t>
            </a:fld>
            <a:endParaRPr lang="en-US" dirty="0"/>
          </a:p>
        </p:txBody>
      </p:sp>
      <p:pic>
        <p:nvPicPr>
          <p:cNvPr id="8" name="notched-cyl-fom-fom-and-fom-opinf-M30_reg1em6">
            <a:hlinkClick r:id="" action="ppaction://media"/>
            <a:extLst>
              <a:ext uri="{FF2B5EF4-FFF2-40B4-BE49-F238E27FC236}">
                <a16:creationId xmlns:a16="http://schemas.microsoft.com/office/drawing/2014/main" id="{095716DF-836E-1A2F-B3A9-5F262A045F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0324" y="314037"/>
            <a:ext cx="5493579" cy="3913631"/>
          </a:xfrm>
          <a:prstGeom prst="rect">
            <a:avLst/>
          </a:prstGeom>
        </p:spPr>
      </p:pic>
      <p:sp>
        <p:nvSpPr>
          <p:cNvPr id="9" name="Rectangle 8">
            <a:extLst>
              <a:ext uri="{FF2B5EF4-FFF2-40B4-BE49-F238E27FC236}">
                <a16:creationId xmlns:a16="http://schemas.microsoft.com/office/drawing/2014/main" id="{3B4D2C19-1742-8430-1E83-464B52E22C5F}"/>
              </a:ext>
            </a:extLst>
          </p:cNvPr>
          <p:cNvSpPr/>
          <p:nvPr/>
        </p:nvSpPr>
        <p:spPr>
          <a:xfrm>
            <a:off x="7083032" y="620058"/>
            <a:ext cx="2566107" cy="34242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F101E57-7CCD-AD9F-5720-69BB7B3CCC72}"/>
              </a:ext>
            </a:extLst>
          </p:cNvPr>
          <p:cNvSpPr/>
          <p:nvPr/>
        </p:nvSpPr>
        <p:spPr>
          <a:xfrm>
            <a:off x="9764111" y="4496812"/>
            <a:ext cx="1765738" cy="5955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F65F9B-1484-42C6-A0DE-F46224543649}"/>
              </a:ext>
            </a:extLst>
          </p:cNvPr>
          <p:cNvSpPr/>
          <p:nvPr/>
        </p:nvSpPr>
        <p:spPr>
          <a:xfrm>
            <a:off x="5812554" y="3450148"/>
            <a:ext cx="6292052" cy="8107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45FEF4-5FCF-3010-C7B8-E726C0B5A4BE}"/>
              </a:ext>
            </a:extLst>
          </p:cNvPr>
          <p:cNvSpPr/>
          <p:nvPr/>
        </p:nvSpPr>
        <p:spPr>
          <a:xfrm>
            <a:off x="5147826" y="5906559"/>
            <a:ext cx="6946148" cy="15621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0B438F3D-F2CE-2E31-05ED-857D89D3D543}"/>
              </a:ext>
            </a:extLst>
          </p:cNvPr>
          <p:cNvPicPr>
            <a:picLocks noChangeAspect="1"/>
          </p:cNvPicPr>
          <p:nvPr/>
        </p:nvPicPr>
        <p:blipFill>
          <a:blip r:embed="rId6"/>
          <a:stretch>
            <a:fillRect/>
          </a:stretch>
        </p:blipFill>
        <p:spPr>
          <a:xfrm>
            <a:off x="6951653" y="1006939"/>
            <a:ext cx="1612790" cy="2423847"/>
          </a:xfrm>
          <a:prstGeom prst="rect">
            <a:avLst/>
          </a:prstGeom>
        </p:spPr>
      </p:pic>
      <p:pic>
        <p:nvPicPr>
          <p:cNvPr id="96" name="Picture 95">
            <a:extLst>
              <a:ext uri="{FF2B5EF4-FFF2-40B4-BE49-F238E27FC236}">
                <a16:creationId xmlns:a16="http://schemas.microsoft.com/office/drawing/2014/main" id="{E8495E14-51A2-1633-09E8-68C587CD7A55}"/>
              </a:ext>
            </a:extLst>
          </p:cNvPr>
          <p:cNvPicPr>
            <a:picLocks noChangeAspect="1"/>
          </p:cNvPicPr>
          <p:nvPr/>
        </p:nvPicPr>
        <p:blipFill>
          <a:blip r:embed="rId7"/>
          <a:stretch>
            <a:fillRect/>
          </a:stretch>
        </p:blipFill>
        <p:spPr>
          <a:xfrm>
            <a:off x="8289401" y="852805"/>
            <a:ext cx="1744639" cy="2733579"/>
          </a:xfrm>
          <a:prstGeom prst="rect">
            <a:avLst/>
          </a:prstGeom>
        </p:spPr>
      </p:pic>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CC3C2B7F-227A-D052-53FD-C6E87F31FA17}"/>
                  </a:ext>
                </a:extLst>
              </p:cNvPr>
              <p:cNvSpPr txBox="1"/>
              <p:nvPr/>
            </p:nvSpPr>
            <p:spPr>
              <a:xfrm>
                <a:off x="7509194" y="3236600"/>
                <a:ext cx="55002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Ω</m:t>
                          </m:r>
                        </m:e>
                        <m:sub>
                          <m:r>
                            <a:rPr lang="en-US" sz="2000" b="0" i="1" smtClean="0">
                              <a:latin typeface="Cambria Math" panose="02040503050406030204" pitchFamily="18" charset="0"/>
                            </a:rPr>
                            <m:t>1</m:t>
                          </m:r>
                        </m:sub>
                      </m:sSub>
                    </m:oMath>
                  </m:oMathPara>
                </a14:m>
                <a:endParaRPr lang="en-US" sz="2000" dirty="0"/>
              </a:p>
            </p:txBody>
          </p:sp>
        </mc:Choice>
        <mc:Fallback xmlns="">
          <p:sp>
            <p:nvSpPr>
              <p:cNvPr id="97" name="TextBox 96">
                <a:extLst>
                  <a:ext uri="{FF2B5EF4-FFF2-40B4-BE49-F238E27FC236}">
                    <a16:creationId xmlns:a16="http://schemas.microsoft.com/office/drawing/2014/main" id="{CC3C2B7F-227A-D052-53FD-C6E87F31FA17}"/>
                  </a:ext>
                </a:extLst>
              </p:cNvPr>
              <p:cNvSpPr txBox="1">
                <a:spLocks noRot="1" noChangeAspect="1" noMove="1" noResize="1" noEditPoints="1" noAdjustHandles="1" noChangeArrowheads="1" noChangeShapeType="1" noTextEdit="1"/>
              </p:cNvSpPr>
              <p:nvPr/>
            </p:nvSpPr>
            <p:spPr>
              <a:xfrm>
                <a:off x="7509194" y="3236600"/>
                <a:ext cx="550022" cy="40011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8D66DC1F-C379-4A27-C0F9-E28EFAA9721D}"/>
                  </a:ext>
                </a:extLst>
              </p:cNvPr>
              <p:cNvSpPr txBox="1"/>
              <p:nvPr/>
            </p:nvSpPr>
            <p:spPr>
              <a:xfrm>
                <a:off x="8970106" y="3257550"/>
                <a:ext cx="55598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Ω</m:t>
                          </m:r>
                        </m:e>
                        <m:sub>
                          <m:r>
                            <a:rPr lang="en-US" sz="2000" b="0" i="1" smtClean="0">
                              <a:latin typeface="Cambria Math" panose="02040503050406030204" pitchFamily="18" charset="0"/>
                            </a:rPr>
                            <m:t>2</m:t>
                          </m:r>
                        </m:sub>
                      </m:sSub>
                    </m:oMath>
                  </m:oMathPara>
                </a14:m>
                <a:endParaRPr lang="en-US" sz="2000" dirty="0"/>
              </a:p>
            </p:txBody>
          </p:sp>
        </mc:Choice>
        <mc:Fallback xmlns="">
          <p:sp>
            <p:nvSpPr>
              <p:cNvPr id="98" name="TextBox 97">
                <a:extLst>
                  <a:ext uri="{FF2B5EF4-FFF2-40B4-BE49-F238E27FC236}">
                    <a16:creationId xmlns:a16="http://schemas.microsoft.com/office/drawing/2014/main" id="{8D66DC1F-C379-4A27-C0F9-E28EFAA9721D}"/>
                  </a:ext>
                </a:extLst>
              </p:cNvPr>
              <p:cNvSpPr txBox="1">
                <a:spLocks noRot="1" noChangeAspect="1" noMove="1" noResize="1" noEditPoints="1" noAdjustHandles="1" noChangeArrowheads="1" noChangeShapeType="1" noTextEdit="1"/>
              </p:cNvSpPr>
              <p:nvPr/>
            </p:nvSpPr>
            <p:spPr>
              <a:xfrm>
                <a:off x="8970106" y="3257550"/>
                <a:ext cx="555986" cy="400110"/>
              </a:xfrm>
              <a:prstGeom prst="rect">
                <a:avLst/>
              </a:prstGeom>
              <a:blipFill>
                <a:blip r:embed="rId20"/>
                <a:stretch>
                  <a:fillRect b="-151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5CF098A-D4B1-97B8-D805-D3A130E84FB1}"/>
              </a:ext>
            </a:extLst>
          </p:cNvPr>
          <p:cNvSpPr txBox="1"/>
          <p:nvPr/>
        </p:nvSpPr>
        <p:spPr>
          <a:xfrm>
            <a:off x="4043300" y="4089050"/>
            <a:ext cx="4073486" cy="892552"/>
          </a:xfrm>
          <a:prstGeom prst="rect">
            <a:avLst/>
          </a:prstGeom>
          <a:noFill/>
          <a:ln w="28575">
            <a:solidFill>
              <a:srgbClr val="0070C0"/>
            </a:solidFill>
          </a:ln>
        </p:spPr>
        <p:txBody>
          <a:bodyPr wrap="none" rtlCol="0">
            <a:spAutoFit/>
          </a:bodyPr>
          <a:lstStyle/>
          <a:p>
            <a:pPr algn="ctr"/>
            <a:r>
              <a:rPr lang="en-US" sz="2600" dirty="0">
                <a:hlinkClick r:id="rId21"/>
              </a:rPr>
              <a:t>ikalash@sandia.gov</a:t>
            </a:r>
            <a:r>
              <a:rPr lang="en-US" sz="2600" dirty="0"/>
              <a:t> </a:t>
            </a:r>
          </a:p>
          <a:p>
            <a:pPr algn="ctr"/>
            <a:r>
              <a:rPr lang="en-US" sz="2600" dirty="0">
                <a:hlinkClick r:id="rId22"/>
              </a:rPr>
              <a:t>www.sandia.gov/~ikalash</a:t>
            </a:r>
            <a:r>
              <a:rPr lang="en-US" sz="2600" dirty="0"/>
              <a:t> </a:t>
            </a:r>
          </a:p>
        </p:txBody>
      </p:sp>
      <p:grpSp>
        <p:nvGrpSpPr>
          <p:cNvPr id="3" name="Group 2">
            <a:extLst>
              <a:ext uri="{FF2B5EF4-FFF2-40B4-BE49-F238E27FC236}">
                <a16:creationId xmlns:a16="http://schemas.microsoft.com/office/drawing/2014/main" id="{E7269CE4-6579-FB8B-A31B-F004D030C1C1}"/>
              </a:ext>
            </a:extLst>
          </p:cNvPr>
          <p:cNvGrpSpPr/>
          <p:nvPr/>
        </p:nvGrpSpPr>
        <p:grpSpPr>
          <a:xfrm>
            <a:off x="287494" y="1642488"/>
            <a:ext cx="1716506" cy="1292557"/>
            <a:chOff x="9482169" y="5561664"/>
            <a:chExt cx="1932607" cy="1257728"/>
          </a:xfrm>
        </p:grpSpPr>
        <p:grpSp>
          <p:nvGrpSpPr>
            <p:cNvPr id="6" name="Group 5">
              <a:extLst>
                <a:ext uri="{FF2B5EF4-FFF2-40B4-BE49-F238E27FC236}">
                  <a16:creationId xmlns:a16="http://schemas.microsoft.com/office/drawing/2014/main" id="{53CE511E-2A1A-8A63-E6D0-BBD37BAD52DC}"/>
                </a:ext>
              </a:extLst>
            </p:cNvPr>
            <p:cNvGrpSpPr/>
            <p:nvPr/>
          </p:nvGrpSpPr>
          <p:grpSpPr>
            <a:xfrm>
              <a:off x="9603086" y="5561664"/>
              <a:ext cx="1062132" cy="816981"/>
              <a:chOff x="2228918" y="1296717"/>
              <a:chExt cx="1205627" cy="1087254"/>
            </a:xfrm>
          </p:grpSpPr>
          <p:pic>
            <p:nvPicPr>
              <p:cNvPr id="10" name="Picture 9">
                <a:extLst>
                  <a:ext uri="{FF2B5EF4-FFF2-40B4-BE49-F238E27FC236}">
                    <a16:creationId xmlns:a16="http://schemas.microsoft.com/office/drawing/2014/main" id="{57442414-2CFF-33C8-E5BB-DCFFAF59CEBE}"/>
                  </a:ext>
                </a:extLst>
              </p:cNvPr>
              <p:cNvPicPr>
                <a:picLocks noChangeAspect="1"/>
              </p:cNvPicPr>
              <p:nvPr/>
            </p:nvPicPr>
            <p:blipFill>
              <a:blip r:embed="rId23"/>
              <a:srcRect/>
              <a:stretch/>
            </p:blipFill>
            <p:spPr>
              <a:xfrm>
                <a:off x="2228918" y="1296717"/>
                <a:ext cx="1087254" cy="1087254"/>
              </a:xfrm>
              <a:prstGeom prst="rect">
                <a:avLst/>
              </a:prstGeom>
            </p:spPr>
          </p:pic>
          <p:sp>
            <p:nvSpPr>
              <p:cNvPr id="15" name="Rectangle 14">
                <a:extLst>
                  <a:ext uri="{FF2B5EF4-FFF2-40B4-BE49-F238E27FC236}">
                    <a16:creationId xmlns:a16="http://schemas.microsoft.com/office/drawing/2014/main" id="{68B9BA20-3F44-B873-58E2-FFB5951A44F1}"/>
                  </a:ext>
                </a:extLst>
              </p:cNvPr>
              <p:cNvSpPr/>
              <p:nvPr/>
            </p:nvSpPr>
            <p:spPr>
              <a:xfrm>
                <a:off x="3294458" y="1296717"/>
                <a:ext cx="140087" cy="10872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9D6C13C-FF36-94DB-F78C-B14A2239EDA8}"/>
                </a:ext>
              </a:extLst>
            </p:cNvPr>
            <p:cNvSpPr txBox="1"/>
            <p:nvPr/>
          </p:nvSpPr>
          <p:spPr>
            <a:xfrm>
              <a:off x="9482169" y="6414926"/>
              <a:ext cx="1932607" cy="404466"/>
            </a:xfrm>
            <a:prstGeom prst="rect">
              <a:avLst/>
            </a:prstGeom>
            <a:noFill/>
          </p:spPr>
          <p:txBody>
            <a:bodyPr wrap="none" rtlCol="0">
              <a:spAutoFit/>
            </a:bodyPr>
            <a:lstStyle/>
            <a:p>
              <a:r>
                <a:rPr lang="en-US" sz="1200" dirty="0">
                  <a:latin typeface="Copperplate Gothic Bold" panose="020E0705020206020404" pitchFamily="34" charset="0"/>
                </a:rPr>
                <a:t>NORMA.JL</a:t>
              </a:r>
            </a:p>
          </p:txBody>
        </p:sp>
      </p:grpSp>
      <p:pic>
        <p:nvPicPr>
          <p:cNvPr id="16" name="Picture 15">
            <a:extLst>
              <a:ext uri="{FF2B5EF4-FFF2-40B4-BE49-F238E27FC236}">
                <a16:creationId xmlns:a16="http://schemas.microsoft.com/office/drawing/2014/main" id="{E1CEE633-B5E7-7FE1-AAF1-65EAF162B67D}"/>
              </a:ext>
            </a:extLst>
          </p:cNvPr>
          <p:cNvPicPr>
            <a:picLocks noChangeAspect="1"/>
          </p:cNvPicPr>
          <p:nvPr/>
        </p:nvPicPr>
        <p:blipFill>
          <a:blip r:embed="rId24"/>
          <a:stretch>
            <a:fillRect/>
          </a:stretch>
        </p:blipFill>
        <p:spPr>
          <a:xfrm>
            <a:off x="5294687" y="1775102"/>
            <a:ext cx="1275869" cy="746619"/>
          </a:xfrm>
          <a:prstGeom prst="rect">
            <a:avLst/>
          </a:prstGeom>
        </p:spPr>
      </p:pic>
      <p:pic>
        <p:nvPicPr>
          <p:cNvPr id="17" name="Picture 16">
            <a:extLst>
              <a:ext uri="{FF2B5EF4-FFF2-40B4-BE49-F238E27FC236}">
                <a16:creationId xmlns:a16="http://schemas.microsoft.com/office/drawing/2014/main" id="{33172F15-53B5-B7CA-47CB-0428C8CE9FCE}"/>
              </a:ext>
            </a:extLst>
          </p:cNvPr>
          <p:cNvPicPr>
            <a:picLocks noChangeAspect="1"/>
          </p:cNvPicPr>
          <p:nvPr/>
        </p:nvPicPr>
        <p:blipFill>
          <a:blip r:embed="rId25"/>
          <a:stretch>
            <a:fillRect/>
          </a:stretch>
        </p:blipFill>
        <p:spPr>
          <a:xfrm>
            <a:off x="3559729" y="5730855"/>
            <a:ext cx="1219839" cy="914880"/>
          </a:xfrm>
          <a:prstGeom prst="rect">
            <a:avLst/>
          </a:prstGeom>
        </p:spPr>
      </p:pic>
      <p:pic>
        <p:nvPicPr>
          <p:cNvPr id="18" name="Picture 14" descr="ASC Software – Sandia National Laboratories">
            <a:extLst>
              <a:ext uri="{FF2B5EF4-FFF2-40B4-BE49-F238E27FC236}">
                <a16:creationId xmlns:a16="http://schemas.microsoft.com/office/drawing/2014/main" id="{1DFAC3B0-6CF4-E96C-87DA-0614FF14F64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116193" y="5600612"/>
            <a:ext cx="992076" cy="10069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Over 20 DOE Office of Science Virtual ...">
            <a:extLst>
              <a:ext uri="{FF2B5EF4-FFF2-40B4-BE49-F238E27FC236}">
                <a16:creationId xmlns:a16="http://schemas.microsoft.com/office/drawing/2014/main" id="{3AA6303F-3392-8104-5806-1A6912F7984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76637" y="5875152"/>
            <a:ext cx="2087806" cy="67655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B267C152-EAEE-4DB0-2D48-7C4E5E1ACF12}"/>
              </a:ext>
            </a:extLst>
          </p:cNvPr>
          <p:cNvPicPr>
            <a:picLocks noChangeAspect="1"/>
          </p:cNvPicPr>
          <p:nvPr/>
        </p:nvPicPr>
        <p:blipFill>
          <a:blip r:embed="rId28"/>
          <a:stretch>
            <a:fillRect/>
          </a:stretch>
        </p:blipFill>
        <p:spPr>
          <a:xfrm>
            <a:off x="1968044" y="1346026"/>
            <a:ext cx="2696855" cy="1745672"/>
          </a:xfrm>
          <a:prstGeom prst="rect">
            <a:avLst/>
          </a:prstGeom>
        </p:spPr>
      </p:pic>
      <p:pic>
        <p:nvPicPr>
          <p:cNvPr id="32" name="Picture 31">
            <a:extLst>
              <a:ext uri="{FF2B5EF4-FFF2-40B4-BE49-F238E27FC236}">
                <a16:creationId xmlns:a16="http://schemas.microsoft.com/office/drawing/2014/main" id="{2CC04990-4AAB-EADC-2E66-2B3417DC1E39}"/>
              </a:ext>
            </a:extLst>
          </p:cNvPr>
          <p:cNvPicPr>
            <a:picLocks noChangeAspect="1"/>
          </p:cNvPicPr>
          <p:nvPr/>
        </p:nvPicPr>
        <p:blipFill>
          <a:blip r:embed="rId29"/>
          <a:stretch>
            <a:fillRect/>
          </a:stretch>
        </p:blipFill>
        <p:spPr>
          <a:xfrm>
            <a:off x="2323383" y="3896169"/>
            <a:ext cx="1219200" cy="1219200"/>
          </a:xfrm>
          <a:prstGeom prst="rect">
            <a:avLst/>
          </a:prstGeom>
        </p:spPr>
      </p:pic>
      <p:sp>
        <p:nvSpPr>
          <p:cNvPr id="5" name="Rectangle 4">
            <a:extLst>
              <a:ext uri="{FF2B5EF4-FFF2-40B4-BE49-F238E27FC236}">
                <a16:creationId xmlns:a16="http://schemas.microsoft.com/office/drawing/2014/main" id="{E3F3D898-0338-28AD-5FB7-5CE2AB95F123}"/>
              </a:ext>
            </a:extLst>
          </p:cNvPr>
          <p:cNvSpPr/>
          <p:nvPr/>
        </p:nvSpPr>
        <p:spPr>
          <a:xfrm>
            <a:off x="7016851" y="63823"/>
            <a:ext cx="3013794" cy="946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8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07FA1-0D81-F2E8-FCA0-E80FFBFF3D34}"/>
              </a:ext>
            </a:extLst>
          </p:cNvPr>
          <p:cNvSpPr>
            <a:spLocks noGrp="1"/>
          </p:cNvSpPr>
          <p:nvPr>
            <p:ph type="title"/>
          </p:nvPr>
        </p:nvSpPr>
        <p:spPr>
          <a:xfrm>
            <a:off x="720647" y="240503"/>
            <a:ext cx="11002650" cy="570225"/>
          </a:xfrm>
          <a:solidFill>
            <a:schemeClr val="bg1"/>
          </a:solidFill>
        </p:spPr>
        <p:txBody>
          <a:bodyPr/>
          <a:lstStyle/>
          <a:p>
            <a:r>
              <a:rPr lang="en-US" dirty="0"/>
              <a:t>Other References on SAM for FOM-ROM and ROM-ROM Coupling</a:t>
            </a:r>
          </a:p>
        </p:txBody>
      </p:sp>
      <p:sp>
        <p:nvSpPr>
          <p:cNvPr id="3" name="Slide Number Placeholder 2">
            <a:extLst>
              <a:ext uri="{FF2B5EF4-FFF2-40B4-BE49-F238E27FC236}">
                <a16:creationId xmlns:a16="http://schemas.microsoft.com/office/drawing/2014/main" id="{ECDF660F-01B7-27F0-B817-4B8E8F464A8B}"/>
              </a:ext>
            </a:extLst>
          </p:cNvPr>
          <p:cNvSpPr>
            <a:spLocks noGrp="1"/>
          </p:cNvSpPr>
          <p:nvPr>
            <p:ph type="sldNum" sz="quarter" idx="4"/>
          </p:nvPr>
        </p:nvSpPr>
        <p:spPr/>
        <p:txBody>
          <a:bodyPr/>
          <a:lstStyle/>
          <a:p>
            <a:fld id="{4FAB73BC-B049-4115-A692-8D63A059BFB8}" type="slidenum">
              <a:rPr lang="en-US" smtClean="0"/>
              <a:pPr/>
              <a:t>31</a:t>
            </a:fld>
            <a:endParaRPr lang="en-US" dirty="0"/>
          </a:p>
        </p:txBody>
      </p:sp>
      <p:sp>
        <p:nvSpPr>
          <p:cNvPr id="4" name="TextBox 3">
            <a:extLst>
              <a:ext uri="{FF2B5EF4-FFF2-40B4-BE49-F238E27FC236}">
                <a16:creationId xmlns:a16="http://schemas.microsoft.com/office/drawing/2014/main" id="{4F1A90DE-5599-99E0-FB12-CC51DF3AA2BB}"/>
              </a:ext>
            </a:extLst>
          </p:cNvPr>
          <p:cNvSpPr txBox="1"/>
          <p:nvPr/>
        </p:nvSpPr>
        <p:spPr>
          <a:xfrm>
            <a:off x="172958" y="991100"/>
            <a:ext cx="9873284" cy="4616648"/>
          </a:xfrm>
          <a:prstGeom prst="rect">
            <a:avLst/>
          </a:prstGeom>
          <a:noFill/>
        </p:spPr>
        <p:txBody>
          <a:bodyPr wrap="square" rtlCol="0">
            <a:spAutoFit/>
          </a:bodyPr>
          <a:lstStyle/>
          <a:p>
            <a:r>
              <a:rPr lang="en-US" sz="2000" b="1" dirty="0">
                <a:solidFill>
                  <a:srgbClr val="0070C0"/>
                </a:solidFill>
              </a:rPr>
              <a:t>Schwarz Couplings Involving Intrusive Projection-Based ROMs: </a:t>
            </a:r>
          </a:p>
          <a:p>
            <a:endParaRPr lang="en-US" sz="400" b="1" dirty="0">
              <a:solidFill>
                <a:srgbClr val="0070C0"/>
              </a:solidFill>
            </a:endParaRPr>
          </a:p>
          <a:p>
            <a:endParaRPr lang="en-US" sz="400" b="1" dirty="0">
              <a:solidFill>
                <a:srgbClr val="0070C0"/>
              </a:solidFill>
            </a:endParaRPr>
          </a:p>
          <a:p>
            <a:pPr marL="342900" indent="-342900">
              <a:buFont typeface="Arial" panose="020B0604020202020204" pitchFamily="34" charset="0"/>
              <a:buChar char="•"/>
            </a:pPr>
            <a:r>
              <a:rPr lang="en-US" dirty="0"/>
              <a:t>J. Barnett, </a:t>
            </a:r>
            <a:r>
              <a:rPr lang="en-US" b="1" dirty="0"/>
              <a:t>I. Tezaur</a:t>
            </a:r>
            <a:r>
              <a:rPr lang="en-US" dirty="0"/>
              <a:t>, A. Mota. “The Schwarz alternating method for the seamless coupling of nonlinear reduced order models and full order models”, CSRI Summer Proceedings 2023, Sandia National Laboratories. </a:t>
            </a:r>
            <a:r>
              <a:rPr lang="en-US" dirty="0">
                <a:hlinkClick r:id="rId3"/>
              </a:rPr>
              <a:t>https://arxiv.org/abs/2210.12551</a:t>
            </a:r>
            <a:r>
              <a:rPr lang="en-US" dirty="0"/>
              <a:t> </a:t>
            </a:r>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r>
              <a:rPr lang="en-US" dirty="0"/>
              <a:t>C. Wentland, F. Rizzi, J. Barnett, </a:t>
            </a:r>
            <a:r>
              <a:rPr lang="en-US" b="1" dirty="0"/>
              <a:t>I. Tezaur</a:t>
            </a:r>
            <a:r>
              <a:rPr lang="en-US" dirty="0"/>
              <a:t>. “The role of interface boundary conditions and sampling strategies for Schwarz-based coupling of projection-based reduced order models”, </a:t>
            </a:r>
            <a:r>
              <a:rPr lang="en-US" i="1" dirty="0"/>
              <a:t>J. </a:t>
            </a:r>
            <a:r>
              <a:rPr lang="en-US" i="1" dirty="0" err="1"/>
              <a:t>Comput</a:t>
            </a:r>
            <a:r>
              <a:rPr lang="en-US" i="1" dirty="0"/>
              <a:t>. Appl. Math., </a:t>
            </a:r>
            <a:r>
              <a:rPr lang="en-US" dirty="0"/>
              <a:t>465 116584, 2025</a:t>
            </a:r>
          </a:p>
          <a:p>
            <a:endParaRPr lang="en-US" sz="800" b="1" dirty="0">
              <a:solidFill>
                <a:srgbClr val="0070C0"/>
              </a:solidFill>
            </a:endParaRPr>
          </a:p>
          <a:p>
            <a:endParaRPr lang="en-US" sz="800" b="1" dirty="0">
              <a:solidFill>
                <a:srgbClr val="0070C0"/>
              </a:solidFill>
            </a:endParaRPr>
          </a:p>
          <a:p>
            <a:r>
              <a:rPr lang="en-US" sz="2000" b="1" dirty="0">
                <a:solidFill>
                  <a:srgbClr val="0070C0"/>
                </a:solidFill>
              </a:rPr>
              <a:t>Schwarz Couplings Involving Physics-Informed Neural Networks (PINNs):</a:t>
            </a:r>
          </a:p>
          <a:p>
            <a:endParaRPr lang="en-US" sz="400" b="1" dirty="0">
              <a:solidFill>
                <a:srgbClr val="0070C0"/>
              </a:solidFill>
            </a:endParaRPr>
          </a:p>
          <a:p>
            <a:pPr marL="342900" indent="-342900">
              <a:buFont typeface="Arial" panose="020B0604020202020204" pitchFamily="34" charset="0"/>
              <a:buChar char="•"/>
            </a:pPr>
            <a:r>
              <a:rPr lang="en-US" dirty="0"/>
              <a:t>W. Snyder, </a:t>
            </a:r>
            <a:r>
              <a:rPr lang="en-US" b="1" dirty="0"/>
              <a:t>I. Tezaur</a:t>
            </a:r>
            <a:r>
              <a:rPr lang="en-US" dirty="0"/>
              <a:t>, C. Wentland. “Domain decomposition-based coupling of PINNs via the Schwarz alternating method”, CSRI Summer Proceedings 2023, Sandia National Laboratories. </a:t>
            </a:r>
            <a:r>
              <a:rPr lang="en-US" dirty="0">
                <a:hlinkClick r:id="rId4"/>
              </a:rPr>
              <a:t>https://arxiv.org/abs/2311.00224</a:t>
            </a:r>
            <a:endParaRPr lang="en-US" b="1" dirty="0">
              <a:solidFill>
                <a:srgbClr val="0070C0"/>
              </a:solidFill>
            </a:endParaRPr>
          </a:p>
          <a:p>
            <a:endParaRPr lang="en-US" b="1" dirty="0">
              <a:solidFill>
                <a:srgbClr val="0070C0"/>
              </a:solidFill>
            </a:endParaRPr>
          </a:p>
          <a:p>
            <a:endParaRPr lang="en-US" b="1" dirty="0">
              <a:solidFill>
                <a:srgbClr val="0070C0"/>
              </a:solidFill>
            </a:endParaRPr>
          </a:p>
          <a:p>
            <a:pPr marL="342900" indent="-342900">
              <a:buFont typeface="Arial" panose="020B0604020202020204" pitchFamily="34" charset="0"/>
              <a:buChar char="•"/>
            </a:pPr>
            <a:endParaRPr lang="en-US" sz="200" dirty="0"/>
          </a:p>
          <a:p>
            <a:endParaRPr lang="en-US" sz="2200" b="1" dirty="0">
              <a:solidFill>
                <a:srgbClr val="0070C0"/>
              </a:solidFill>
            </a:endParaRPr>
          </a:p>
        </p:txBody>
      </p:sp>
      <p:pic>
        <p:nvPicPr>
          <p:cNvPr id="7" name="Picture 6">
            <a:extLst>
              <a:ext uri="{FF2B5EF4-FFF2-40B4-BE49-F238E27FC236}">
                <a16:creationId xmlns:a16="http://schemas.microsoft.com/office/drawing/2014/main" id="{DA2E93C9-B13A-9853-E543-CFAC62323F9A}"/>
              </a:ext>
            </a:extLst>
          </p:cNvPr>
          <p:cNvPicPr>
            <a:picLocks noChangeAspect="1"/>
          </p:cNvPicPr>
          <p:nvPr/>
        </p:nvPicPr>
        <p:blipFill>
          <a:blip r:embed="rId5"/>
          <a:stretch>
            <a:fillRect/>
          </a:stretch>
        </p:blipFill>
        <p:spPr>
          <a:xfrm>
            <a:off x="1328106" y="5248798"/>
            <a:ext cx="1173106" cy="1173106"/>
          </a:xfrm>
          <a:prstGeom prst="rect">
            <a:avLst/>
          </a:prstGeom>
        </p:spPr>
      </p:pic>
      <p:pic>
        <p:nvPicPr>
          <p:cNvPr id="8" name="Picture 7">
            <a:extLst>
              <a:ext uri="{FF2B5EF4-FFF2-40B4-BE49-F238E27FC236}">
                <a16:creationId xmlns:a16="http://schemas.microsoft.com/office/drawing/2014/main" id="{A051F78C-45CC-C380-C4F4-D77793025186}"/>
              </a:ext>
            </a:extLst>
          </p:cNvPr>
          <p:cNvPicPr>
            <a:picLocks noChangeAspect="1"/>
          </p:cNvPicPr>
          <p:nvPr/>
        </p:nvPicPr>
        <p:blipFill>
          <a:blip r:embed="rId6"/>
          <a:stretch>
            <a:fillRect/>
          </a:stretch>
        </p:blipFill>
        <p:spPr>
          <a:xfrm>
            <a:off x="2631635" y="5259118"/>
            <a:ext cx="1126182" cy="1180325"/>
          </a:xfrm>
          <a:prstGeom prst="rect">
            <a:avLst/>
          </a:prstGeom>
        </p:spPr>
      </p:pic>
      <p:pic>
        <p:nvPicPr>
          <p:cNvPr id="9" name="Picture 8">
            <a:extLst>
              <a:ext uri="{FF2B5EF4-FFF2-40B4-BE49-F238E27FC236}">
                <a16:creationId xmlns:a16="http://schemas.microsoft.com/office/drawing/2014/main" id="{1CAF0BAE-488A-6BD1-104F-B84A22C13219}"/>
              </a:ext>
            </a:extLst>
          </p:cNvPr>
          <p:cNvPicPr>
            <a:picLocks noChangeAspect="1"/>
          </p:cNvPicPr>
          <p:nvPr/>
        </p:nvPicPr>
        <p:blipFill>
          <a:blip r:embed="rId7"/>
          <a:stretch>
            <a:fillRect/>
          </a:stretch>
        </p:blipFill>
        <p:spPr>
          <a:xfrm>
            <a:off x="3907615" y="5239596"/>
            <a:ext cx="1199847" cy="1199847"/>
          </a:xfrm>
          <a:prstGeom prst="rect">
            <a:avLst/>
          </a:prstGeom>
        </p:spPr>
      </p:pic>
      <p:pic>
        <p:nvPicPr>
          <p:cNvPr id="10" name="Picture 9">
            <a:extLst>
              <a:ext uri="{FF2B5EF4-FFF2-40B4-BE49-F238E27FC236}">
                <a16:creationId xmlns:a16="http://schemas.microsoft.com/office/drawing/2014/main" id="{8E30CD66-B5A2-2016-A21E-4460126C0943}"/>
              </a:ext>
            </a:extLst>
          </p:cNvPr>
          <p:cNvPicPr>
            <a:picLocks noChangeAspect="1"/>
          </p:cNvPicPr>
          <p:nvPr/>
        </p:nvPicPr>
        <p:blipFill>
          <a:blip r:embed="rId8"/>
          <a:stretch>
            <a:fillRect/>
          </a:stretch>
        </p:blipFill>
        <p:spPr>
          <a:xfrm>
            <a:off x="6614545" y="5199717"/>
            <a:ext cx="1180325" cy="1180325"/>
          </a:xfrm>
          <a:prstGeom prst="rect">
            <a:avLst/>
          </a:prstGeom>
        </p:spPr>
      </p:pic>
      <p:pic>
        <p:nvPicPr>
          <p:cNvPr id="12" name="Picture 2" descr="Chris Wentland - Postdoc, Sandia National Labs | LinkedIn">
            <a:extLst>
              <a:ext uri="{FF2B5EF4-FFF2-40B4-BE49-F238E27FC236}">
                <a16:creationId xmlns:a16="http://schemas.microsoft.com/office/drawing/2014/main" id="{DC843994-A1C5-8390-6633-4368C5F59F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7236" y="5229429"/>
            <a:ext cx="1247985" cy="1173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0B5EA21-44DE-51B5-F005-5119565EA019}"/>
              </a:ext>
            </a:extLst>
          </p:cNvPr>
          <p:cNvPicPr>
            <a:picLocks noChangeAspect="1"/>
          </p:cNvPicPr>
          <p:nvPr/>
        </p:nvPicPr>
        <p:blipFill>
          <a:blip r:embed="rId10"/>
          <a:stretch>
            <a:fillRect/>
          </a:stretch>
        </p:blipFill>
        <p:spPr>
          <a:xfrm>
            <a:off x="9113958" y="5172959"/>
            <a:ext cx="1137232" cy="1137232"/>
          </a:xfrm>
          <a:prstGeom prst="rect">
            <a:avLst/>
          </a:prstGeom>
        </p:spPr>
      </p:pic>
      <p:pic>
        <p:nvPicPr>
          <p:cNvPr id="14" name="Picture 8" descr="Giulia Sambataro">
            <a:extLst>
              <a:ext uri="{FF2B5EF4-FFF2-40B4-BE49-F238E27FC236}">
                <a16:creationId xmlns:a16="http://schemas.microsoft.com/office/drawing/2014/main" id="{D54D8863-3363-079D-B353-4634B9BB8F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23450" y="5158649"/>
            <a:ext cx="1199847" cy="11998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FF8EA3-5798-07AA-0646-6ED0E0B4D500}"/>
              </a:ext>
            </a:extLst>
          </p:cNvPr>
          <p:cNvSpPr txBox="1"/>
          <p:nvPr/>
        </p:nvSpPr>
        <p:spPr>
          <a:xfrm>
            <a:off x="-361334" y="6495364"/>
            <a:ext cx="12299842" cy="338554"/>
          </a:xfrm>
          <a:prstGeom prst="rect">
            <a:avLst/>
          </a:prstGeom>
          <a:noFill/>
        </p:spPr>
        <p:txBody>
          <a:bodyPr wrap="none" rtlCol="0">
            <a:spAutoFit/>
          </a:bodyPr>
          <a:lstStyle/>
          <a:p>
            <a:r>
              <a:rPr lang="en-US" sz="1600" dirty="0"/>
              <a:t>         I. Tezaur     J. Barnett        I. Moore         E. Parish     C. Wentland      A. Gruber    C. Rodriguez   W. Snyder      G. Sambataro</a:t>
            </a:r>
          </a:p>
        </p:txBody>
      </p:sp>
      <p:pic>
        <p:nvPicPr>
          <p:cNvPr id="16" name="Picture 15">
            <a:extLst>
              <a:ext uri="{FF2B5EF4-FFF2-40B4-BE49-F238E27FC236}">
                <a16:creationId xmlns:a16="http://schemas.microsoft.com/office/drawing/2014/main" id="{085C636E-36C3-0A21-7B22-73A1EBC4E962}"/>
              </a:ext>
            </a:extLst>
          </p:cNvPr>
          <p:cNvPicPr>
            <a:picLocks noChangeAspect="1"/>
          </p:cNvPicPr>
          <p:nvPr/>
        </p:nvPicPr>
        <p:blipFill>
          <a:blip r:embed="rId12"/>
          <a:stretch>
            <a:fillRect/>
          </a:stretch>
        </p:blipFill>
        <p:spPr>
          <a:xfrm>
            <a:off x="128594" y="5206973"/>
            <a:ext cx="1124613" cy="1246221"/>
          </a:xfrm>
          <a:prstGeom prst="rect">
            <a:avLst/>
          </a:prstGeom>
        </p:spPr>
      </p:pic>
      <p:pic>
        <p:nvPicPr>
          <p:cNvPr id="5" name="Picture 2" descr="Headshot of Cameron Rodriguez">
            <a:extLst>
              <a:ext uri="{FF2B5EF4-FFF2-40B4-BE49-F238E27FC236}">
                <a16:creationId xmlns:a16="http://schemas.microsoft.com/office/drawing/2014/main" id="{1154E31F-9CC9-8CBC-68DC-D87F9E8238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4194" y="5116644"/>
            <a:ext cx="933842" cy="12418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F46294F-BF65-E7D5-1E3C-EC9D2F029A4B}"/>
              </a:ext>
            </a:extLst>
          </p:cNvPr>
          <p:cNvPicPr>
            <a:picLocks noChangeAspect="1"/>
          </p:cNvPicPr>
          <p:nvPr/>
        </p:nvPicPr>
        <p:blipFill>
          <a:blip r:embed="rId14"/>
          <a:stretch>
            <a:fillRect/>
          </a:stretch>
        </p:blipFill>
        <p:spPr>
          <a:xfrm>
            <a:off x="10251190" y="926050"/>
            <a:ext cx="1211368" cy="1211368"/>
          </a:xfrm>
          <a:prstGeom prst="rect">
            <a:avLst/>
          </a:prstGeom>
        </p:spPr>
      </p:pic>
      <p:pic>
        <p:nvPicPr>
          <p:cNvPr id="20" name="Picture 19">
            <a:extLst>
              <a:ext uri="{FF2B5EF4-FFF2-40B4-BE49-F238E27FC236}">
                <a16:creationId xmlns:a16="http://schemas.microsoft.com/office/drawing/2014/main" id="{EB210DB9-CBC8-991B-3884-B1103A7CC337}"/>
              </a:ext>
            </a:extLst>
          </p:cNvPr>
          <p:cNvPicPr>
            <a:picLocks noChangeAspect="1"/>
          </p:cNvPicPr>
          <p:nvPr/>
        </p:nvPicPr>
        <p:blipFill>
          <a:blip r:embed="rId15"/>
          <a:stretch>
            <a:fillRect/>
          </a:stretch>
        </p:blipFill>
        <p:spPr>
          <a:xfrm>
            <a:off x="10251190" y="2252740"/>
            <a:ext cx="1219200" cy="1219200"/>
          </a:xfrm>
          <a:prstGeom prst="rect">
            <a:avLst/>
          </a:prstGeom>
        </p:spPr>
      </p:pic>
      <p:pic>
        <p:nvPicPr>
          <p:cNvPr id="25" name="Picture 24">
            <a:extLst>
              <a:ext uri="{FF2B5EF4-FFF2-40B4-BE49-F238E27FC236}">
                <a16:creationId xmlns:a16="http://schemas.microsoft.com/office/drawing/2014/main" id="{39055189-5F13-3878-126F-D028C1C45000}"/>
              </a:ext>
            </a:extLst>
          </p:cNvPr>
          <p:cNvPicPr>
            <a:picLocks noChangeAspect="1"/>
          </p:cNvPicPr>
          <p:nvPr/>
        </p:nvPicPr>
        <p:blipFill>
          <a:blip r:embed="rId16"/>
          <a:stretch>
            <a:fillRect/>
          </a:stretch>
        </p:blipFill>
        <p:spPr>
          <a:xfrm>
            <a:off x="10255242" y="3590520"/>
            <a:ext cx="1219200" cy="1219200"/>
          </a:xfrm>
          <a:prstGeom prst="rect">
            <a:avLst/>
          </a:prstGeom>
        </p:spPr>
      </p:pic>
    </p:spTree>
    <p:extLst>
      <p:ext uri="{BB962C8B-B14F-4D97-AF65-F5344CB8AC3E}">
        <p14:creationId xmlns:p14="http://schemas.microsoft.com/office/powerpoint/2010/main" val="8508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9EE8-C502-4CFF-ACF8-45BE1106A4A9}"/>
              </a:ext>
            </a:extLst>
          </p:cNvPr>
          <p:cNvSpPr>
            <a:spLocks noGrp="1"/>
          </p:cNvSpPr>
          <p:nvPr>
            <p:ph type="title"/>
          </p:nvPr>
        </p:nvSpPr>
        <p:spPr>
          <a:xfrm>
            <a:off x="915857" y="3226262"/>
            <a:ext cx="10058400" cy="570225"/>
          </a:xfrm>
        </p:spPr>
        <p:txBody>
          <a:bodyPr/>
          <a:lstStyle/>
          <a:p>
            <a:pPr algn="ctr"/>
            <a:r>
              <a:rPr lang="en-US" dirty="0"/>
              <a:t>Start of Backup Slides</a:t>
            </a:r>
          </a:p>
        </p:txBody>
      </p:sp>
      <p:sp>
        <p:nvSpPr>
          <p:cNvPr id="4" name="Slide Number Placeholder 3">
            <a:extLst>
              <a:ext uri="{FF2B5EF4-FFF2-40B4-BE49-F238E27FC236}">
                <a16:creationId xmlns:a16="http://schemas.microsoft.com/office/drawing/2014/main" id="{EE907B47-4C62-465C-93E2-7C321D006035}"/>
              </a:ext>
            </a:extLst>
          </p:cNvPr>
          <p:cNvSpPr>
            <a:spLocks noGrp="1"/>
          </p:cNvSpPr>
          <p:nvPr>
            <p:ph type="sldNum" sz="quarter" idx="12"/>
          </p:nvPr>
        </p:nvSpPr>
        <p:spPr/>
        <p:txBody>
          <a:bodyPr/>
          <a:lstStyle/>
          <a:p>
            <a:fld id="{6113E31D-E2AB-40D1-8B51-AFA5AFEF393A}" type="slidenum">
              <a:rPr lang="en-US" smtClean="0"/>
              <a:t>32</a:t>
            </a:fld>
            <a:endParaRPr lang="en-US" dirty="0"/>
          </a:p>
        </p:txBody>
      </p:sp>
    </p:spTree>
    <p:extLst>
      <p:ext uri="{BB962C8B-B14F-4D97-AF65-F5344CB8AC3E}">
        <p14:creationId xmlns:p14="http://schemas.microsoft.com/office/powerpoint/2010/main" val="114963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826AAB-E18A-2496-44AE-D6B052B7A156}"/>
              </a:ext>
            </a:extLst>
          </p:cNvPr>
          <p:cNvPicPr>
            <a:picLocks noChangeAspect="1"/>
          </p:cNvPicPr>
          <p:nvPr/>
        </p:nvPicPr>
        <p:blipFill>
          <a:blip r:embed="rId3"/>
          <a:stretch>
            <a:fillRect/>
          </a:stretch>
        </p:blipFill>
        <p:spPr>
          <a:xfrm>
            <a:off x="8569621" y="3429000"/>
            <a:ext cx="3384396" cy="2585664"/>
          </a:xfrm>
          <a:prstGeom prst="rect">
            <a:avLst/>
          </a:prstGeom>
        </p:spPr>
      </p:pic>
      <p:grpSp>
        <p:nvGrpSpPr>
          <p:cNvPr id="4" name="Group 3">
            <a:extLst>
              <a:ext uri="{FF2B5EF4-FFF2-40B4-BE49-F238E27FC236}">
                <a16:creationId xmlns:a16="http://schemas.microsoft.com/office/drawing/2014/main" id="{C560A20F-79F1-F1B0-5EA5-ED1B3422752C}"/>
              </a:ext>
            </a:extLst>
          </p:cNvPr>
          <p:cNvGrpSpPr/>
          <p:nvPr/>
        </p:nvGrpSpPr>
        <p:grpSpPr>
          <a:xfrm>
            <a:off x="64951" y="821756"/>
            <a:ext cx="11726851" cy="6045339"/>
            <a:chOff x="191934" y="802777"/>
            <a:chExt cx="11726851" cy="6045339"/>
          </a:xfrm>
        </p:grpSpPr>
        <p:sp>
          <p:nvSpPr>
            <p:cNvPr id="6" name="Content Placeholder 2"/>
            <p:cNvSpPr txBox="1">
              <a:spLocks/>
            </p:cNvSpPr>
            <p:nvPr/>
          </p:nvSpPr>
          <p:spPr bwMode="auto">
            <a:xfrm>
              <a:off x="191934" y="802777"/>
              <a:ext cx="11726851" cy="3483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2000" dirty="0">
                  <a:latin typeface="+mn-lt"/>
                </a:rPr>
                <a:t>Coupling is </a:t>
              </a:r>
              <a:r>
                <a:rPr lang="en-US" sz="2000" b="1" i="1" dirty="0">
                  <a:latin typeface="+mn-lt"/>
                </a:rPr>
                <a:t>concurrent</a:t>
              </a:r>
              <a:r>
                <a:rPr lang="en-US" sz="2000" dirty="0">
                  <a:latin typeface="+mn-lt"/>
                </a:rPr>
                <a:t> (two-way)</a:t>
              </a:r>
            </a:p>
            <a:p>
              <a:pPr marL="0" indent="0">
                <a:buNone/>
                <a:defRPr/>
              </a:pPr>
              <a:endParaRPr lang="en-US" sz="800" b="1" i="1" dirty="0">
                <a:latin typeface="+mn-lt"/>
              </a:endParaRPr>
            </a:p>
            <a:p>
              <a:pPr>
                <a:buFont typeface="Arial" panose="020B0604020202020204" pitchFamily="34" charset="0"/>
                <a:buChar char="•"/>
                <a:defRPr/>
              </a:pPr>
              <a:r>
                <a:rPr lang="en-US" sz="2000" b="1" i="1" dirty="0">
                  <a:latin typeface="+mn-lt"/>
                </a:rPr>
                <a:t>“Plug-and-play” framework</a:t>
              </a:r>
              <a:r>
                <a:rPr lang="en-US" sz="2000" dirty="0">
                  <a:latin typeface="+mn-lt"/>
                </a:rPr>
                <a:t>: simplifies task of meshing complex geometries </a:t>
              </a:r>
            </a:p>
            <a:p>
              <a:pPr>
                <a:buFont typeface="Arial" panose="020B0604020202020204" pitchFamily="34" charset="0"/>
                <a:buChar char="•"/>
                <a:defRPr/>
              </a:pPr>
              <a:endParaRPr lang="en-US" sz="400" dirty="0">
                <a:latin typeface="+mn-lt"/>
              </a:endParaRPr>
            </a:p>
            <a:p>
              <a:pPr lvl="1">
                <a:buClrTx/>
                <a:buFont typeface="Wingdings" panose="05000000000000000000" pitchFamily="2" charset="2"/>
                <a:buChar char="Ø"/>
                <a:defRPr/>
              </a:pPr>
              <a:r>
                <a:rPr lang="en-US" dirty="0">
                  <a:latin typeface="+mn-lt"/>
                </a:rPr>
                <a:t>Ability to couple regions with </a:t>
              </a:r>
              <a:r>
                <a:rPr lang="en-US" b="1" i="1" dirty="0">
                  <a:latin typeface="+mn-lt"/>
                </a:rPr>
                <a:t>different non-conformal meshes</a:t>
              </a:r>
              <a:r>
                <a:rPr lang="en-US" dirty="0">
                  <a:latin typeface="+mn-lt"/>
                </a:rPr>
                <a:t>, </a:t>
              </a:r>
              <a:r>
                <a:rPr lang="en-US" b="1" i="1" dirty="0">
                  <a:latin typeface="+mn-lt"/>
                </a:rPr>
                <a:t>different element types</a:t>
              </a:r>
              <a:r>
                <a:rPr lang="en-US" i="1" dirty="0">
                  <a:latin typeface="+mn-lt"/>
                </a:rPr>
                <a:t> </a:t>
              </a:r>
              <a:r>
                <a:rPr lang="en-US" dirty="0">
                  <a:latin typeface="+mn-lt"/>
                </a:rPr>
                <a:t>and </a:t>
              </a:r>
              <a:r>
                <a:rPr lang="en-US" b="1" i="1" dirty="0">
                  <a:latin typeface="+mn-lt"/>
                </a:rPr>
                <a:t>different levels of refinement</a:t>
              </a:r>
            </a:p>
            <a:p>
              <a:pPr lvl="1">
                <a:buClrTx/>
                <a:buFont typeface="Wingdings" panose="05000000000000000000" pitchFamily="2" charset="2"/>
                <a:buChar char="Ø"/>
                <a:defRPr/>
              </a:pPr>
              <a:endParaRPr lang="en-US" sz="400" b="1" i="1" dirty="0">
                <a:latin typeface="+mn-lt"/>
              </a:endParaRPr>
            </a:p>
            <a:p>
              <a:pPr lvl="1">
                <a:buClrTx/>
                <a:buFont typeface="Wingdings" panose="05000000000000000000" pitchFamily="2" charset="2"/>
                <a:buChar char="Ø"/>
                <a:defRPr/>
              </a:pPr>
              <a:r>
                <a:rPr lang="en-US" dirty="0">
                  <a:latin typeface="+mn-lt"/>
                </a:rPr>
                <a:t>Ability to use </a:t>
              </a:r>
              <a:r>
                <a:rPr lang="en-US" b="1" i="1" dirty="0">
                  <a:latin typeface="+mn-lt"/>
                </a:rPr>
                <a:t>different solvers/time-integrators </a:t>
              </a:r>
              <a:r>
                <a:rPr lang="en-US" dirty="0">
                  <a:latin typeface="+mn-lt"/>
                </a:rPr>
                <a:t>in different regions</a:t>
              </a:r>
            </a:p>
            <a:p>
              <a:pPr lvl="1">
                <a:buClrTx/>
                <a:buFont typeface="Wingdings" panose="05000000000000000000" pitchFamily="2" charset="2"/>
                <a:buChar char="Ø"/>
                <a:defRPr/>
              </a:pPr>
              <a:endParaRPr lang="en-US" sz="400" dirty="0">
                <a:latin typeface="+mn-lt"/>
              </a:endParaRPr>
            </a:p>
            <a:p>
              <a:pPr lvl="1">
                <a:buClrTx/>
                <a:buFont typeface="Wingdings" panose="05000000000000000000" pitchFamily="2" charset="2"/>
                <a:buChar char="Ø"/>
                <a:defRPr/>
              </a:pPr>
              <a:r>
                <a:rPr lang="en-US" dirty="0">
                  <a:latin typeface="+mn-lt"/>
                </a:rPr>
                <a:t>Ability to mix-and-match </a:t>
              </a:r>
              <a:r>
                <a:rPr lang="en-US" b="1" i="1" dirty="0">
                  <a:latin typeface="+mn-lt"/>
                </a:rPr>
                <a:t>conventional</a:t>
              </a:r>
              <a:r>
                <a:rPr lang="en-US" dirty="0">
                  <a:latin typeface="+mn-lt"/>
                </a:rPr>
                <a:t> and </a:t>
              </a:r>
              <a:r>
                <a:rPr lang="en-US" b="1" i="1" dirty="0">
                  <a:latin typeface="+mn-lt"/>
                </a:rPr>
                <a:t>data-driven models </a:t>
              </a:r>
              <a:r>
                <a:rPr lang="en-US" dirty="0">
                  <a:latin typeface="+mn-lt"/>
                </a:rPr>
                <a:t>in different regions</a:t>
              </a:r>
            </a:p>
            <a:p>
              <a:pPr lvl="1">
                <a:buClrTx/>
                <a:buFont typeface="Wingdings" panose="05000000000000000000" pitchFamily="2" charset="2"/>
                <a:buChar char="Ø"/>
                <a:defRPr/>
              </a:pPr>
              <a:endParaRPr lang="en-US" sz="400" dirty="0">
                <a:latin typeface="+mn-lt"/>
              </a:endParaRPr>
            </a:p>
            <a:p>
              <a:pPr lvl="1">
                <a:buClrTx/>
                <a:buFont typeface="Wingdings" panose="05000000000000000000" pitchFamily="2" charset="2"/>
                <a:buChar char="Ø"/>
                <a:defRPr/>
              </a:pPr>
              <a:endParaRPr lang="en-US" sz="400" dirty="0">
                <a:latin typeface="+mn-lt"/>
              </a:endParaRPr>
            </a:p>
            <a:p>
              <a:pPr marL="400050">
                <a:buClrTx/>
                <a:buFont typeface="Arial" panose="020B0604020202020204" pitchFamily="34" charset="0"/>
                <a:buChar char="•"/>
                <a:defRPr/>
              </a:pPr>
              <a:r>
                <a:rPr lang="en-US" sz="2000" b="1" i="1" dirty="0">
                  <a:latin typeface="+mn-lt"/>
                </a:rPr>
                <a:t>Ease of implementation </a:t>
              </a:r>
              <a:r>
                <a:rPr lang="en-US" sz="2000" dirty="0">
                  <a:latin typeface="+mn-lt"/>
                </a:rPr>
                <a:t>into existing massively-parallel HPC codes</a:t>
              </a:r>
              <a:endParaRPr lang="en-US" sz="2000" b="1" i="1" dirty="0">
                <a:latin typeface="+mn-lt"/>
              </a:endParaRPr>
            </a:p>
            <a:p>
              <a:pPr marL="400050">
                <a:buClrTx/>
                <a:buFont typeface="Arial" panose="020B0604020202020204" pitchFamily="34" charset="0"/>
                <a:buChar char="•"/>
                <a:defRPr/>
              </a:pPr>
              <a:endParaRPr lang="en-US" dirty="0">
                <a:latin typeface="+mn-lt"/>
              </a:endParaRPr>
            </a:p>
            <a:p>
              <a:pPr>
                <a:buFont typeface="Wingdings" panose="05000000000000000000" pitchFamily="2" charset="2"/>
                <a:buChar char="q"/>
                <a:defRPr/>
              </a:pPr>
              <a:endParaRPr lang="en-US" sz="2000" dirty="0">
                <a:latin typeface="+mn-lt"/>
              </a:endParaRPr>
            </a:p>
            <a:p>
              <a:pPr>
                <a:defRPr/>
              </a:pPr>
              <a:endParaRPr lang="en-US" sz="2000" dirty="0">
                <a:latin typeface="+mn-lt"/>
              </a:endParaRPr>
            </a:p>
            <a:p>
              <a:pPr>
                <a:defRPr/>
              </a:pPr>
              <a:endParaRPr lang="en-US" sz="2000" dirty="0">
                <a:latin typeface="+mn-lt"/>
              </a:endParaRPr>
            </a:p>
          </p:txBody>
        </p:sp>
        <p:sp>
          <p:nvSpPr>
            <p:cNvPr id="8" name="TextBox 7">
              <a:extLst>
                <a:ext uri="{FF2B5EF4-FFF2-40B4-BE49-F238E27FC236}">
                  <a16:creationId xmlns:a16="http://schemas.microsoft.com/office/drawing/2014/main" id="{FD6185D4-B5CF-4FF1-9368-041B6239602A}"/>
                </a:ext>
              </a:extLst>
            </p:cNvPr>
            <p:cNvSpPr txBox="1"/>
            <p:nvPr/>
          </p:nvSpPr>
          <p:spPr>
            <a:xfrm>
              <a:off x="232575" y="3862683"/>
              <a:ext cx="5438917" cy="2985433"/>
            </a:xfrm>
            <a:prstGeom prst="rect">
              <a:avLst/>
            </a:prstGeom>
            <a:noFill/>
          </p:spPr>
          <p:txBody>
            <a:bodyPr wrap="square" rtlCol="0">
              <a:spAutoFit/>
            </a:bodyPr>
            <a:lstStyle/>
            <a:p>
              <a:pPr marL="342900" indent="-342900">
                <a:buFont typeface="Arial" panose="020B0604020202020204" pitchFamily="34" charset="0"/>
                <a:buChar char="•"/>
                <a:defRPr/>
              </a:pPr>
              <a:r>
                <a:rPr lang="en-US" sz="2000" b="1" i="1" dirty="0">
                  <a:latin typeface="+mn-lt"/>
                </a:rPr>
                <a:t>Scalable, fast, robust </a:t>
              </a:r>
              <a:r>
                <a:rPr lang="en-US" sz="2000" dirty="0">
                  <a:latin typeface="+mn-lt"/>
                </a:rPr>
                <a:t>(we target </a:t>
              </a:r>
              <a:r>
                <a:rPr lang="en-US" sz="2000" b="1" i="1" dirty="0">
                  <a:latin typeface="+mn-lt"/>
                </a:rPr>
                <a:t>real</a:t>
              </a:r>
              <a:r>
                <a:rPr lang="en-US" sz="2000" dirty="0">
                  <a:latin typeface="+mn-lt"/>
                </a:rPr>
                <a:t> engineering problems, e.g., analyses involving failure of bolted components!)</a:t>
              </a:r>
            </a:p>
            <a:p>
              <a:pPr marL="342900" indent="-342900">
                <a:buFont typeface="Arial" panose="020B0604020202020204" pitchFamily="34" charset="0"/>
                <a:buChar char="•"/>
                <a:defRPr/>
              </a:pPr>
              <a:endParaRPr lang="en-US" sz="400" dirty="0">
                <a:latin typeface="+mn-lt"/>
              </a:endParaRPr>
            </a:p>
            <a:p>
              <a:pPr marL="342900" indent="-342900">
                <a:buFont typeface="Arial" panose="020B0604020202020204" pitchFamily="34" charset="0"/>
                <a:buChar char="•"/>
                <a:defRPr/>
              </a:pPr>
              <a:endParaRPr lang="en-US" sz="400" dirty="0"/>
            </a:p>
            <a:p>
              <a:pPr marL="342900" indent="-342900">
                <a:buFont typeface="Arial" panose="020B0604020202020204" pitchFamily="34" charset="0"/>
                <a:buChar char="•"/>
                <a:defRPr/>
              </a:pPr>
              <a:endParaRPr lang="en-US" sz="400" dirty="0"/>
            </a:p>
            <a:p>
              <a:pPr marL="342900" indent="-342900">
                <a:buFont typeface="Arial" panose="020B0604020202020204" pitchFamily="34" charset="0"/>
                <a:buChar char="•"/>
                <a:defRPr/>
              </a:pPr>
              <a:r>
                <a:rPr lang="en-US" sz="2000" dirty="0"/>
                <a:t>Coupling does not introduce </a:t>
              </a:r>
              <a:r>
                <a:rPr lang="en-US" sz="2000" b="1" i="1" dirty="0"/>
                <a:t>nonphysical artifacts</a:t>
              </a:r>
            </a:p>
            <a:p>
              <a:pPr marL="285750" indent="-285750">
                <a:buFont typeface="Arial" panose="020B0604020202020204" pitchFamily="34" charset="0"/>
                <a:buChar char="•"/>
                <a:defRPr/>
              </a:pPr>
              <a:endParaRPr lang="en-US" sz="800" b="1" i="1" dirty="0"/>
            </a:p>
            <a:p>
              <a:pPr marL="342900" indent="-342900">
                <a:buFont typeface="Arial" panose="020B0604020202020204" pitchFamily="34" charset="0"/>
                <a:buChar char="•"/>
                <a:defRPr/>
              </a:pPr>
              <a:r>
                <a:rPr lang="en-US" sz="2000" b="1" i="1" dirty="0"/>
                <a:t>Theoretical</a:t>
              </a:r>
              <a:r>
                <a:rPr lang="en-US" sz="2000" dirty="0"/>
                <a:t> convergence properties/ guarantees</a:t>
              </a:r>
            </a:p>
            <a:p>
              <a:pPr marL="285750" indent="-285750">
                <a:buFont typeface="Courier New" panose="02070309020205020404" pitchFamily="49" charset="0"/>
                <a:buChar char="o"/>
                <a:defRPr/>
              </a:pPr>
              <a:endParaRPr lang="en-US" sz="800" dirty="0"/>
            </a:p>
            <a:p>
              <a:endParaRPr lang="en-US" sz="2000" dirty="0"/>
            </a:p>
          </p:txBody>
        </p:sp>
      </p:grpSp>
      <p:sp>
        <p:nvSpPr>
          <p:cNvPr id="5" name="Title 1"/>
          <p:cNvSpPr txBox="1">
            <a:spLocks/>
          </p:cNvSpPr>
          <p:nvPr/>
        </p:nvSpPr>
        <p:spPr>
          <a:xfrm>
            <a:off x="751922" y="199342"/>
            <a:ext cx="8923309" cy="47661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Requirements for Multiscale Coupling Method</a:t>
            </a:r>
          </a:p>
        </p:txBody>
      </p:sp>
      <p:sp>
        <p:nvSpPr>
          <p:cNvPr id="2" name="Slide Number Placeholder 1">
            <a:extLst>
              <a:ext uri="{FF2B5EF4-FFF2-40B4-BE49-F238E27FC236}">
                <a16:creationId xmlns:a16="http://schemas.microsoft.com/office/drawing/2014/main" id="{C42A2538-F738-4D71-9821-4E1FAEC8ACB2}"/>
              </a:ext>
            </a:extLst>
          </p:cNvPr>
          <p:cNvSpPr>
            <a:spLocks noGrp="1"/>
          </p:cNvSpPr>
          <p:nvPr>
            <p:ph type="sldNum" sz="quarter" idx="12"/>
          </p:nvPr>
        </p:nvSpPr>
        <p:spPr/>
        <p:txBody>
          <a:bodyPr/>
          <a:lstStyle/>
          <a:p>
            <a:fld id="{A5E55A7B-7854-E145-92D9-B491DF4BAE2D}" type="slidenum">
              <a:rPr lang="en-US" smtClean="0"/>
              <a:pPr/>
              <a:t>33</a:t>
            </a:fld>
            <a:endParaRPr lang="en-US" dirty="0"/>
          </a:p>
        </p:txBody>
      </p:sp>
      <p:sp>
        <p:nvSpPr>
          <p:cNvPr id="11" name="Rectangle 10">
            <a:extLst>
              <a:ext uri="{FF2B5EF4-FFF2-40B4-BE49-F238E27FC236}">
                <a16:creationId xmlns:a16="http://schemas.microsoft.com/office/drawing/2014/main" id="{F325EC46-9713-B6F4-A6C6-C95638C53F17}"/>
              </a:ext>
            </a:extLst>
          </p:cNvPr>
          <p:cNvSpPr/>
          <p:nvPr/>
        </p:nvSpPr>
        <p:spPr>
          <a:xfrm>
            <a:off x="166373" y="3456802"/>
            <a:ext cx="8301826" cy="428324"/>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EF0D9D-BE25-C12B-33D5-DBA99EFDD2F6}"/>
              </a:ext>
            </a:extLst>
          </p:cNvPr>
          <p:cNvSpPr txBox="1"/>
          <p:nvPr/>
        </p:nvSpPr>
        <p:spPr>
          <a:xfrm>
            <a:off x="5939622" y="4102478"/>
            <a:ext cx="2133463" cy="1754326"/>
          </a:xfrm>
          <a:prstGeom prst="rect">
            <a:avLst/>
          </a:prstGeom>
          <a:noFill/>
        </p:spPr>
        <p:txBody>
          <a:bodyPr wrap="square" rtlCol="0">
            <a:spAutoFit/>
          </a:bodyPr>
          <a:lstStyle/>
          <a:p>
            <a:pPr algn="ctr"/>
            <a:r>
              <a:rPr lang="en-US" i="1" dirty="0">
                <a:solidFill>
                  <a:srgbClr val="0070C0"/>
                </a:solidFill>
              </a:rPr>
              <a:t>A great method theoretically may not make it if it is </a:t>
            </a:r>
            <a:r>
              <a:rPr lang="en-US" b="1" i="1" dirty="0">
                <a:solidFill>
                  <a:srgbClr val="0070C0"/>
                </a:solidFill>
              </a:rPr>
              <a:t>too difficult </a:t>
            </a:r>
            <a:r>
              <a:rPr lang="en-US" i="1" dirty="0">
                <a:solidFill>
                  <a:srgbClr val="0070C0"/>
                </a:solidFill>
              </a:rPr>
              <a:t>to implement in </a:t>
            </a:r>
            <a:r>
              <a:rPr lang="en-US" b="1" i="1" dirty="0">
                <a:solidFill>
                  <a:srgbClr val="0070C0"/>
                </a:solidFill>
              </a:rPr>
              <a:t>production codes</a:t>
            </a:r>
            <a:r>
              <a:rPr lang="en-US" i="1" dirty="0">
                <a:solidFill>
                  <a:srgbClr val="0070C0"/>
                </a:solidFill>
              </a:rPr>
              <a:t>.</a:t>
            </a:r>
          </a:p>
        </p:txBody>
      </p:sp>
      <p:sp>
        <p:nvSpPr>
          <p:cNvPr id="14" name="Subtitle 2">
            <a:extLst>
              <a:ext uri="{FF2B5EF4-FFF2-40B4-BE49-F238E27FC236}">
                <a16:creationId xmlns:a16="http://schemas.microsoft.com/office/drawing/2014/main" id="{D08D36C6-E628-1230-5978-B391ED1C94F2}"/>
              </a:ext>
            </a:extLst>
          </p:cNvPr>
          <p:cNvSpPr txBox="1">
            <a:spLocks/>
          </p:cNvSpPr>
          <p:nvPr/>
        </p:nvSpPr>
        <p:spPr bwMode="auto">
          <a:xfrm>
            <a:off x="8204775" y="6140134"/>
            <a:ext cx="3816312" cy="487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i="1" dirty="0">
                <a:latin typeface="+mn-lt"/>
              </a:rPr>
              <a:t>Figure above: </a:t>
            </a:r>
            <a:r>
              <a:rPr lang="en-US" sz="1200" dirty="0">
                <a:latin typeface="+mn-lt"/>
              </a:rPr>
              <a:t>schematic of difficult-to-mesh ratcheting mechanism with multiple threaded fasteners.  From Parish </a:t>
            </a:r>
            <a:r>
              <a:rPr lang="en-US" sz="1200" i="1" dirty="0">
                <a:latin typeface="+mn-lt"/>
              </a:rPr>
              <a:t>et al., </a:t>
            </a:r>
            <a:r>
              <a:rPr lang="en-US" sz="1200" dirty="0">
                <a:latin typeface="+mn-lt"/>
              </a:rPr>
              <a:t>2024.</a:t>
            </a:r>
            <a:endParaRPr lang="en-US" sz="1200" i="1" dirty="0">
              <a:latin typeface="+mn-lt"/>
            </a:endParaRPr>
          </a:p>
        </p:txBody>
      </p:sp>
    </p:spTree>
    <p:extLst>
      <p:ext uri="{BB962C8B-B14F-4D97-AF65-F5344CB8AC3E}">
        <p14:creationId xmlns:p14="http://schemas.microsoft.com/office/powerpoint/2010/main" val="373992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60A20F-79F1-F1B0-5EA5-ED1B3422752C}"/>
              </a:ext>
            </a:extLst>
          </p:cNvPr>
          <p:cNvGrpSpPr/>
          <p:nvPr/>
        </p:nvGrpSpPr>
        <p:grpSpPr>
          <a:xfrm>
            <a:off x="64951" y="821756"/>
            <a:ext cx="11726851" cy="6045339"/>
            <a:chOff x="191934" y="802777"/>
            <a:chExt cx="11726851" cy="6045339"/>
          </a:xfrm>
        </p:grpSpPr>
        <p:sp>
          <p:nvSpPr>
            <p:cNvPr id="6" name="Content Placeholder 2"/>
            <p:cNvSpPr txBox="1">
              <a:spLocks/>
            </p:cNvSpPr>
            <p:nvPr/>
          </p:nvSpPr>
          <p:spPr bwMode="auto">
            <a:xfrm>
              <a:off x="191934" y="802777"/>
              <a:ext cx="11726851" cy="34830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2000" dirty="0">
                  <a:latin typeface="+mn-lt"/>
                </a:rPr>
                <a:t>Coupling is </a:t>
              </a:r>
              <a:r>
                <a:rPr lang="en-US" sz="2000" b="1" i="1" dirty="0">
                  <a:latin typeface="+mn-lt"/>
                </a:rPr>
                <a:t>concurrent</a:t>
              </a:r>
              <a:r>
                <a:rPr lang="en-US" sz="2000" dirty="0">
                  <a:latin typeface="+mn-lt"/>
                </a:rPr>
                <a:t> (two-way)</a:t>
              </a:r>
            </a:p>
            <a:p>
              <a:pPr marL="0" indent="0">
                <a:buNone/>
                <a:defRPr/>
              </a:pPr>
              <a:endParaRPr lang="en-US" sz="800" b="1" i="1" dirty="0">
                <a:latin typeface="+mn-lt"/>
              </a:endParaRPr>
            </a:p>
            <a:p>
              <a:pPr>
                <a:buFont typeface="Arial" panose="020B0604020202020204" pitchFamily="34" charset="0"/>
                <a:buChar char="•"/>
                <a:defRPr/>
              </a:pPr>
              <a:r>
                <a:rPr lang="en-US" sz="2000" b="1" i="1" dirty="0">
                  <a:latin typeface="+mn-lt"/>
                </a:rPr>
                <a:t>“Plug-and-play” framework</a:t>
              </a:r>
              <a:r>
                <a:rPr lang="en-US" sz="2000" dirty="0">
                  <a:latin typeface="+mn-lt"/>
                </a:rPr>
                <a:t>: simplifies task of meshing complex geometries </a:t>
              </a:r>
            </a:p>
            <a:p>
              <a:pPr>
                <a:buFont typeface="Arial" panose="020B0604020202020204" pitchFamily="34" charset="0"/>
                <a:buChar char="•"/>
                <a:defRPr/>
              </a:pPr>
              <a:endParaRPr lang="en-US" sz="400" dirty="0">
                <a:latin typeface="+mn-lt"/>
              </a:endParaRPr>
            </a:p>
            <a:p>
              <a:pPr lvl="1">
                <a:buClrTx/>
                <a:buFont typeface="Wingdings" panose="05000000000000000000" pitchFamily="2" charset="2"/>
                <a:buChar char="Ø"/>
                <a:defRPr/>
              </a:pPr>
              <a:r>
                <a:rPr lang="en-US" dirty="0">
                  <a:latin typeface="+mn-lt"/>
                </a:rPr>
                <a:t>Ability to couple regions with </a:t>
              </a:r>
              <a:r>
                <a:rPr lang="en-US" b="1" i="1" dirty="0">
                  <a:latin typeface="+mn-lt"/>
                </a:rPr>
                <a:t>different non-conformal meshes</a:t>
              </a:r>
              <a:r>
                <a:rPr lang="en-US" dirty="0">
                  <a:latin typeface="+mn-lt"/>
                </a:rPr>
                <a:t>, </a:t>
              </a:r>
              <a:r>
                <a:rPr lang="en-US" b="1" i="1" dirty="0">
                  <a:latin typeface="+mn-lt"/>
                </a:rPr>
                <a:t>different element types</a:t>
              </a:r>
              <a:r>
                <a:rPr lang="en-US" i="1" dirty="0">
                  <a:latin typeface="+mn-lt"/>
                </a:rPr>
                <a:t> </a:t>
              </a:r>
              <a:r>
                <a:rPr lang="en-US" dirty="0">
                  <a:latin typeface="+mn-lt"/>
                </a:rPr>
                <a:t>and </a:t>
              </a:r>
              <a:r>
                <a:rPr lang="en-US" b="1" i="1" dirty="0">
                  <a:latin typeface="+mn-lt"/>
                </a:rPr>
                <a:t>different levels of refinement</a:t>
              </a:r>
            </a:p>
            <a:p>
              <a:pPr lvl="1">
                <a:buClrTx/>
                <a:buFont typeface="Wingdings" panose="05000000000000000000" pitchFamily="2" charset="2"/>
                <a:buChar char="Ø"/>
                <a:defRPr/>
              </a:pPr>
              <a:endParaRPr lang="en-US" sz="400" b="1" i="1" dirty="0">
                <a:latin typeface="+mn-lt"/>
              </a:endParaRPr>
            </a:p>
            <a:p>
              <a:pPr lvl="1">
                <a:buClrTx/>
                <a:buFont typeface="Wingdings" panose="05000000000000000000" pitchFamily="2" charset="2"/>
                <a:buChar char="Ø"/>
                <a:defRPr/>
              </a:pPr>
              <a:r>
                <a:rPr lang="en-US" dirty="0">
                  <a:latin typeface="+mn-lt"/>
                </a:rPr>
                <a:t>Ability to use </a:t>
              </a:r>
              <a:r>
                <a:rPr lang="en-US" b="1" i="1" dirty="0">
                  <a:latin typeface="+mn-lt"/>
                </a:rPr>
                <a:t>different solvers/time-integrators </a:t>
              </a:r>
              <a:r>
                <a:rPr lang="en-US" dirty="0">
                  <a:latin typeface="+mn-lt"/>
                </a:rPr>
                <a:t>in different regions</a:t>
              </a:r>
            </a:p>
            <a:p>
              <a:pPr lvl="1">
                <a:buClrTx/>
                <a:buFont typeface="Wingdings" panose="05000000000000000000" pitchFamily="2" charset="2"/>
                <a:buChar char="Ø"/>
                <a:defRPr/>
              </a:pPr>
              <a:endParaRPr lang="en-US" sz="400" dirty="0">
                <a:latin typeface="+mn-lt"/>
              </a:endParaRPr>
            </a:p>
            <a:p>
              <a:pPr lvl="1">
                <a:buClrTx/>
                <a:buFont typeface="Wingdings" panose="05000000000000000000" pitchFamily="2" charset="2"/>
                <a:buChar char="Ø"/>
                <a:defRPr/>
              </a:pPr>
              <a:r>
                <a:rPr lang="en-US" dirty="0">
                  <a:latin typeface="+mn-lt"/>
                </a:rPr>
                <a:t>Ability to mix-and-match </a:t>
              </a:r>
              <a:r>
                <a:rPr lang="en-US" b="1" i="1" dirty="0">
                  <a:latin typeface="+mn-lt"/>
                </a:rPr>
                <a:t>conventional</a:t>
              </a:r>
              <a:r>
                <a:rPr lang="en-US" dirty="0">
                  <a:latin typeface="+mn-lt"/>
                </a:rPr>
                <a:t> and </a:t>
              </a:r>
              <a:r>
                <a:rPr lang="en-US" b="1" i="1" dirty="0">
                  <a:latin typeface="+mn-lt"/>
                </a:rPr>
                <a:t>data-driven models </a:t>
              </a:r>
              <a:r>
                <a:rPr lang="en-US" dirty="0">
                  <a:latin typeface="+mn-lt"/>
                </a:rPr>
                <a:t>in different regions</a:t>
              </a:r>
            </a:p>
            <a:p>
              <a:pPr lvl="1">
                <a:buClrTx/>
                <a:buFont typeface="Wingdings" panose="05000000000000000000" pitchFamily="2" charset="2"/>
                <a:buChar char="Ø"/>
                <a:defRPr/>
              </a:pPr>
              <a:endParaRPr lang="en-US" sz="400" dirty="0">
                <a:latin typeface="+mn-lt"/>
              </a:endParaRPr>
            </a:p>
            <a:p>
              <a:pPr lvl="1">
                <a:buClrTx/>
                <a:buFont typeface="Wingdings" panose="05000000000000000000" pitchFamily="2" charset="2"/>
                <a:buChar char="Ø"/>
                <a:defRPr/>
              </a:pPr>
              <a:endParaRPr lang="en-US" sz="400" dirty="0">
                <a:latin typeface="+mn-lt"/>
              </a:endParaRPr>
            </a:p>
            <a:p>
              <a:pPr marL="400050">
                <a:buClrTx/>
                <a:buFont typeface="Arial" panose="020B0604020202020204" pitchFamily="34" charset="0"/>
                <a:buChar char="•"/>
                <a:defRPr/>
              </a:pPr>
              <a:r>
                <a:rPr lang="en-US" sz="2000" b="1" i="1" dirty="0">
                  <a:latin typeface="+mn-lt"/>
                </a:rPr>
                <a:t>Ease of implementation </a:t>
              </a:r>
              <a:r>
                <a:rPr lang="en-US" sz="2000" dirty="0">
                  <a:latin typeface="+mn-lt"/>
                </a:rPr>
                <a:t>into existing massively-parallel HPC codes</a:t>
              </a:r>
              <a:endParaRPr lang="en-US" sz="2000" b="1" i="1" dirty="0">
                <a:latin typeface="+mn-lt"/>
              </a:endParaRPr>
            </a:p>
            <a:p>
              <a:pPr marL="400050">
                <a:buClrTx/>
                <a:buFont typeface="Arial" panose="020B0604020202020204" pitchFamily="34" charset="0"/>
                <a:buChar char="•"/>
                <a:defRPr/>
              </a:pPr>
              <a:endParaRPr lang="en-US" dirty="0">
                <a:latin typeface="+mn-lt"/>
              </a:endParaRPr>
            </a:p>
            <a:p>
              <a:pPr>
                <a:buFont typeface="Wingdings" panose="05000000000000000000" pitchFamily="2" charset="2"/>
                <a:buChar char="q"/>
                <a:defRPr/>
              </a:pPr>
              <a:endParaRPr lang="en-US" sz="2000" dirty="0">
                <a:latin typeface="+mn-lt"/>
              </a:endParaRPr>
            </a:p>
            <a:p>
              <a:pPr>
                <a:defRPr/>
              </a:pPr>
              <a:endParaRPr lang="en-US" sz="2000" dirty="0">
                <a:latin typeface="+mn-lt"/>
              </a:endParaRPr>
            </a:p>
            <a:p>
              <a:pPr>
                <a:defRPr/>
              </a:pPr>
              <a:endParaRPr lang="en-US" sz="2000" dirty="0">
                <a:latin typeface="+mn-lt"/>
              </a:endParaRPr>
            </a:p>
          </p:txBody>
        </p:sp>
        <p:sp>
          <p:nvSpPr>
            <p:cNvPr id="8" name="TextBox 7">
              <a:extLst>
                <a:ext uri="{FF2B5EF4-FFF2-40B4-BE49-F238E27FC236}">
                  <a16:creationId xmlns:a16="http://schemas.microsoft.com/office/drawing/2014/main" id="{FD6185D4-B5CF-4FF1-9368-041B6239602A}"/>
                </a:ext>
              </a:extLst>
            </p:cNvPr>
            <p:cNvSpPr txBox="1"/>
            <p:nvPr/>
          </p:nvSpPr>
          <p:spPr>
            <a:xfrm>
              <a:off x="232575" y="3862683"/>
              <a:ext cx="5438917" cy="2985433"/>
            </a:xfrm>
            <a:prstGeom prst="rect">
              <a:avLst/>
            </a:prstGeom>
            <a:noFill/>
          </p:spPr>
          <p:txBody>
            <a:bodyPr wrap="square" rtlCol="0">
              <a:spAutoFit/>
            </a:bodyPr>
            <a:lstStyle/>
            <a:p>
              <a:pPr marL="342900" indent="-342900">
                <a:buFont typeface="Arial" panose="020B0604020202020204" pitchFamily="34" charset="0"/>
                <a:buChar char="•"/>
                <a:defRPr/>
              </a:pPr>
              <a:r>
                <a:rPr lang="en-US" sz="2000" b="1" i="1" dirty="0">
                  <a:latin typeface="+mn-lt"/>
                </a:rPr>
                <a:t>Scalable, fast, robust </a:t>
              </a:r>
              <a:r>
                <a:rPr lang="en-US" sz="2000" dirty="0">
                  <a:latin typeface="+mn-lt"/>
                </a:rPr>
                <a:t>(we target </a:t>
              </a:r>
              <a:r>
                <a:rPr lang="en-US" sz="2000" b="1" i="1" dirty="0">
                  <a:latin typeface="+mn-lt"/>
                </a:rPr>
                <a:t>real</a:t>
              </a:r>
              <a:r>
                <a:rPr lang="en-US" sz="2000" dirty="0">
                  <a:latin typeface="+mn-lt"/>
                </a:rPr>
                <a:t> engineering problems, e.g., analyses involving failure of bolted components!)</a:t>
              </a:r>
            </a:p>
            <a:p>
              <a:pPr marL="342900" indent="-342900">
                <a:buFont typeface="Arial" panose="020B0604020202020204" pitchFamily="34" charset="0"/>
                <a:buChar char="•"/>
                <a:defRPr/>
              </a:pPr>
              <a:endParaRPr lang="en-US" sz="400" dirty="0">
                <a:latin typeface="+mn-lt"/>
              </a:endParaRPr>
            </a:p>
            <a:p>
              <a:pPr marL="342900" indent="-342900">
                <a:buFont typeface="Arial" panose="020B0604020202020204" pitchFamily="34" charset="0"/>
                <a:buChar char="•"/>
                <a:defRPr/>
              </a:pPr>
              <a:endParaRPr lang="en-US" sz="400" dirty="0"/>
            </a:p>
            <a:p>
              <a:pPr marL="342900" indent="-342900">
                <a:buFont typeface="Arial" panose="020B0604020202020204" pitchFamily="34" charset="0"/>
                <a:buChar char="•"/>
                <a:defRPr/>
              </a:pPr>
              <a:endParaRPr lang="en-US" sz="400" dirty="0"/>
            </a:p>
            <a:p>
              <a:pPr marL="342900" indent="-342900">
                <a:buFont typeface="Arial" panose="020B0604020202020204" pitchFamily="34" charset="0"/>
                <a:buChar char="•"/>
                <a:defRPr/>
              </a:pPr>
              <a:r>
                <a:rPr lang="en-US" sz="2000" dirty="0"/>
                <a:t>Coupling does not introduce </a:t>
              </a:r>
              <a:r>
                <a:rPr lang="en-US" sz="2000" b="1" i="1" dirty="0"/>
                <a:t>nonphysical artifacts</a:t>
              </a:r>
            </a:p>
            <a:p>
              <a:pPr marL="285750" indent="-285750">
                <a:buFont typeface="Arial" panose="020B0604020202020204" pitchFamily="34" charset="0"/>
                <a:buChar char="•"/>
                <a:defRPr/>
              </a:pPr>
              <a:endParaRPr lang="en-US" sz="800" b="1" i="1" dirty="0"/>
            </a:p>
            <a:p>
              <a:pPr marL="342900" indent="-342900">
                <a:buFont typeface="Arial" panose="020B0604020202020204" pitchFamily="34" charset="0"/>
                <a:buChar char="•"/>
                <a:defRPr/>
              </a:pPr>
              <a:r>
                <a:rPr lang="en-US" sz="2000" b="1" i="1" dirty="0"/>
                <a:t>Theoretical</a:t>
              </a:r>
              <a:r>
                <a:rPr lang="en-US" sz="2000" dirty="0"/>
                <a:t> convergence properties/ guarantees</a:t>
              </a:r>
            </a:p>
            <a:p>
              <a:pPr marL="285750" indent="-285750">
                <a:buFont typeface="Courier New" panose="02070309020205020404" pitchFamily="49" charset="0"/>
                <a:buChar char="o"/>
                <a:defRPr/>
              </a:pPr>
              <a:endParaRPr lang="en-US" sz="800" dirty="0"/>
            </a:p>
            <a:p>
              <a:endParaRPr lang="en-US" sz="2000" dirty="0"/>
            </a:p>
          </p:txBody>
        </p:sp>
      </p:grpSp>
      <p:sp>
        <p:nvSpPr>
          <p:cNvPr id="5" name="Title 1"/>
          <p:cNvSpPr txBox="1">
            <a:spLocks/>
          </p:cNvSpPr>
          <p:nvPr/>
        </p:nvSpPr>
        <p:spPr>
          <a:xfrm>
            <a:off x="751922" y="199342"/>
            <a:ext cx="8923309" cy="47661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Requirements for Multiscale Coupling Method</a:t>
            </a:r>
          </a:p>
        </p:txBody>
      </p:sp>
      <p:sp>
        <p:nvSpPr>
          <p:cNvPr id="2" name="Slide Number Placeholder 1">
            <a:extLst>
              <a:ext uri="{FF2B5EF4-FFF2-40B4-BE49-F238E27FC236}">
                <a16:creationId xmlns:a16="http://schemas.microsoft.com/office/drawing/2014/main" id="{C42A2538-F738-4D71-9821-4E1FAEC8ACB2}"/>
              </a:ext>
            </a:extLst>
          </p:cNvPr>
          <p:cNvSpPr>
            <a:spLocks noGrp="1"/>
          </p:cNvSpPr>
          <p:nvPr>
            <p:ph type="sldNum" sz="quarter" idx="12"/>
          </p:nvPr>
        </p:nvSpPr>
        <p:spPr/>
        <p:txBody>
          <a:bodyPr/>
          <a:lstStyle/>
          <a:p>
            <a:fld id="{A5E55A7B-7854-E145-92D9-B491DF4BAE2D}" type="slidenum">
              <a:rPr lang="en-US" smtClean="0"/>
              <a:pPr/>
              <a:t>34</a:t>
            </a:fld>
            <a:endParaRPr lang="en-US" dirty="0"/>
          </a:p>
        </p:txBody>
      </p:sp>
      <p:sp>
        <p:nvSpPr>
          <p:cNvPr id="9" name="TextBox 8">
            <a:extLst>
              <a:ext uri="{FF2B5EF4-FFF2-40B4-BE49-F238E27FC236}">
                <a16:creationId xmlns:a16="http://schemas.microsoft.com/office/drawing/2014/main" id="{E092782C-2BAE-A246-971E-69F37694AB6A}"/>
              </a:ext>
            </a:extLst>
          </p:cNvPr>
          <p:cNvSpPr txBox="1"/>
          <p:nvPr/>
        </p:nvSpPr>
        <p:spPr>
          <a:xfrm>
            <a:off x="5764512" y="4303047"/>
            <a:ext cx="2620999" cy="1569660"/>
          </a:xfrm>
          <a:prstGeom prst="rect">
            <a:avLst/>
          </a:prstGeom>
          <a:noFill/>
        </p:spPr>
        <p:txBody>
          <a:bodyPr wrap="square" rtlCol="0">
            <a:spAutoFit/>
          </a:bodyPr>
          <a:lstStyle/>
          <a:p>
            <a:pPr algn="ctr"/>
            <a:r>
              <a:rPr lang="en-US" sz="1600" i="1" dirty="0">
                <a:solidFill>
                  <a:srgbClr val="0070C0"/>
                </a:solidFill>
              </a:rPr>
              <a:t>Creating a </a:t>
            </a:r>
            <a:r>
              <a:rPr lang="en-US" sz="1600" b="1" i="1" dirty="0">
                <a:solidFill>
                  <a:srgbClr val="0070C0"/>
                </a:solidFill>
              </a:rPr>
              <a:t>high-quality mesh</a:t>
            </a:r>
            <a:r>
              <a:rPr lang="en-US" sz="1600" i="1" dirty="0">
                <a:solidFill>
                  <a:srgbClr val="0070C0"/>
                </a:solidFill>
              </a:rPr>
              <a:t> can take </a:t>
            </a:r>
            <a:r>
              <a:rPr lang="en-US" sz="1600" b="1" i="1" dirty="0">
                <a:solidFill>
                  <a:srgbClr val="0070C0"/>
                </a:solidFill>
              </a:rPr>
              <a:t>weeks</a:t>
            </a:r>
            <a:r>
              <a:rPr lang="en-US" sz="1600" i="1" dirty="0">
                <a:solidFill>
                  <a:srgbClr val="0070C0"/>
                </a:solidFill>
              </a:rPr>
              <a:t> or longer, making it “the </a:t>
            </a:r>
            <a:r>
              <a:rPr lang="en-US" sz="1600" b="1" i="1" dirty="0">
                <a:solidFill>
                  <a:srgbClr val="0070C0"/>
                </a:solidFill>
              </a:rPr>
              <a:t>single biggest bottleneck </a:t>
            </a:r>
            <a:r>
              <a:rPr lang="en-US" sz="1600" i="1" dirty="0">
                <a:solidFill>
                  <a:srgbClr val="0070C0"/>
                </a:solidFill>
              </a:rPr>
              <a:t>in [mod/sim] analyses” [Sandia Lab News, 2020]</a:t>
            </a:r>
          </a:p>
        </p:txBody>
      </p:sp>
      <p:sp>
        <p:nvSpPr>
          <p:cNvPr id="10" name="Subtitle 2">
            <a:extLst>
              <a:ext uri="{FF2B5EF4-FFF2-40B4-BE49-F238E27FC236}">
                <a16:creationId xmlns:a16="http://schemas.microsoft.com/office/drawing/2014/main" id="{FF77E241-36F9-B7B9-CC0D-373B401DC1A0}"/>
              </a:ext>
            </a:extLst>
          </p:cNvPr>
          <p:cNvSpPr txBox="1">
            <a:spLocks/>
          </p:cNvSpPr>
          <p:nvPr/>
        </p:nvSpPr>
        <p:spPr bwMode="auto">
          <a:xfrm>
            <a:off x="8204775" y="6140134"/>
            <a:ext cx="3816312" cy="487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i="1" dirty="0">
                <a:latin typeface="+mn-lt"/>
              </a:rPr>
              <a:t>Above: </a:t>
            </a:r>
            <a:r>
              <a:rPr lang="en-US" sz="1200" dirty="0">
                <a:latin typeface="+mn-lt"/>
              </a:rPr>
              <a:t>schematic of difficult-to-mesh ratcheting mechanism with multiple threaded fasteners.    From Parish </a:t>
            </a:r>
            <a:r>
              <a:rPr lang="en-US" sz="1200" i="1" dirty="0">
                <a:latin typeface="+mn-lt"/>
              </a:rPr>
              <a:t>et al., </a:t>
            </a:r>
            <a:r>
              <a:rPr lang="en-US" sz="1200" dirty="0">
                <a:latin typeface="+mn-lt"/>
              </a:rPr>
              <a:t>2024.</a:t>
            </a:r>
            <a:endParaRPr lang="en-US" sz="1200" i="1" dirty="0">
              <a:latin typeface="+mn-lt"/>
            </a:endParaRPr>
          </a:p>
        </p:txBody>
      </p:sp>
      <p:sp>
        <p:nvSpPr>
          <p:cNvPr id="3" name="Rectangle 2">
            <a:extLst>
              <a:ext uri="{FF2B5EF4-FFF2-40B4-BE49-F238E27FC236}">
                <a16:creationId xmlns:a16="http://schemas.microsoft.com/office/drawing/2014/main" id="{A82031DD-47F6-F8C6-A9D6-5833FAAEC658}"/>
              </a:ext>
            </a:extLst>
          </p:cNvPr>
          <p:cNvSpPr/>
          <p:nvPr/>
        </p:nvSpPr>
        <p:spPr>
          <a:xfrm>
            <a:off x="64951" y="1329224"/>
            <a:ext cx="9407055" cy="428324"/>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F2DCA63-9FEB-B48E-D0AF-C30228EBECB1}"/>
              </a:ext>
            </a:extLst>
          </p:cNvPr>
          <p:cNvPicPr>
            <a:picLocks noChangeAspect="1"/>
          </p:cNvPicPr>
          <p:nvPr/>
        </p:nvPicPr>
        <p:blipFill>
          <a:blip r:embed="rId3"/>
          <a:stretch>
            <a:fillRect/>
          </a:stretch>
        </p:blipFill>
        <p:spPr>
          <a:xfrm>
            <a:off x="8569621" y="3429000"/>
            <a:ext cx="3384396" cy="2585664"/>
          </a:xfrm>
          <a:prstGeom prst="rect">
            <a:avLst/>
          </a:prstGeom>
        </p:spPr>
      </p:pic>
    </p:spTree>
    <p:extLst>
      <p:ext uri="{BB962C8B-B14F-4D97-AF65-F5344CB8AC3E}">
        <p14:creationId xmlns:p14="http://schemas.microsoft.com/office/powerpoint/2010/main" val="399729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35</a:t>
            </a:fld>
            <a:endParaRPr lang="en-US" dirty="0"/>
          </a:p>
        </p:txBody>
      </p:sp>
      <p:sp>
        <p:nvSpPr>
          <p:cNvPr id="64" name="Rectangle 63">
            <a:extLst>
              <a:ext uri="{FF2B5EF4-FFF2-40B4-BE49-F238E27FC236}">
                <a16:creationId xmlns:a16="http://schemas.microsoft.com/office/drawing/2014/main" id="{D8BE168B-3003-EA4A-A318-51059FF7C6EA}"/>
              </a:ext>
            </a:extLst>
          </p:cNvPr>
          <p:cNvSpPr/>
          <p:nvPr/>
        </p:nvSpPr>
        <p:spPr>
          <a:xfrm>
            <a:off x="134921" y="827418"/>
            <a:ext cx="11992127" cy="5924699"/>
          </a:xfrm>
          <a:prstGeom prst="rect">
            <a:avLst/>
          </a:prstGeom>
          <a:noFill/>
          <a:ln>
            <a:noFill/>
          </a:ln>
        </p:spPr>
        <p:txBody>
          <a:bodyPr wrap="square">
            <a:spAutoFit/>
          </a:bodyPr>
          <a:lstStyle/>
          <a:p>
            <a:r>
              <a:rPr lang="en-US" sz="2000" b="1" dirty="0">
                <a:solidFill>
                  <a:srgbClr val="0070C0"/>
                </a:solidFill>
                <a:cs typeface="Calibri" panose="020F0502020204030204" pitchFamily="34" charset="0"/>
              </a:rPr>
              <a:t>Three projects:</a:t>
            </a:r>
          </a:p>
          <a:p>
            <a:endParaRPr lang="en-US" sz="400" b="1" dirty="0">
              <a:solidFill>
                <a:srgbClr val="0070C0"/>
              </a:solidFill>
              <a:cs typeface="Calibri" panose="020F0502020204030204" pitchFamily="34" charset="0"/>
            </a:endParaRPr>
          </a:p>
          <a:p>
            <a:pPr marL="342900" indent="-342900">
              <a:buFont typeface="Arial" panose="020B0604020202020204" pitchFamily="34" charset="0"/>
              <a:buChar char="•"/>
            </a:pPr>
            <a:r>
              <a:rPr lang="en-US" sz="2000" b="1" dirty="0">
                <a:cs typeface="Calibri" panose="020F0502020204030204" pitchFamily="34" charset="0"/>
              </a:rPr>
              <a:t>FHNM</a:t>
            </a:r>
            <a:r>
              <a:rPr lang="en-US" sz="2000" dirty="0">
                <a:cs typeface="Calibri" panose="020F0502020204030204" pitchFamily="34" charset="0"/>
              </a:rPr>
              <a:t>: Flexible Heterogeneous Numerical Methods [LDRD, FY22-FY24]</a:t>
            </a: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r>
              <a:rPr lang="en-US" sz="2000" b="1" dirty="0">
                <a:cs typeface="Calibri" panose="020F0502020204030204" pitchFamily="34" charset="0"/>
              </a:rPr>
              <a:t>M2dt</a:t>
            </a:r>
            <a:r>
              <a:rPr lang="en-US" sz="2000" dirty="0">
                <a:cs typeface="Calibri" panose="020F0502020204030204" pitchFamily="34" charset="0"/>
              </a:rPr>
              <a:t>: Multi-faceted Mathematics for Predictive Digital Twins [ASCR, FY23-FY27]</a:t>
            </a: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r>
              <a:rPr lang="en-US" sz="2000" b="1" dirty="0">
                <a:cs typeface="Calibri" panose="020F0502020204030204" pitchFamily="34" charset="0"/>
              </a:rPr>
              <a:t>AHEAD</a:t>
            </a:r>
            <a:r>
              <a:rPr lang="en-US" sz="2000" dirty="0">
                <a:cs typeface="Calibri" panose="020F0502020204030204" pitchFamily="34" charset="0"/>
              </a:rPr>
              <a:t>: Adaptive Hybrid </a:t>
            </a:r>
            <a:r>
              <a:rPr lang="en-US" sz="2000" dirty="0" err="1">
                <a:cs typeface="Calibri" panose="020F0502020204030204" pitchFamily="34" charset="0"/>
              </a:rPr>
              <a:t>modEls</a:t>
            </a:r>
            <a:r>
              <a:rPr lang="en-US" sz="2000" dirty="0">
                <a:cs typeface="Calibri" panose="020F0502020204030204" pitchFamily="34" charset="0"/>
              </a:rPr>
              <a:t> via </a:t>
            </a:r>
            <a:r>
              <a:rPr lang="en-US" sz="2000" dirty="0" err="1">
                <a:cs typeface="Calibri" panose="020F0502020204030204" pitchFamily="34" charset="0"/>
              </a:rPr>
              <a:t>domAin</a:t>
            </a:r>
            <a:r>
              <a:rPr lang="en-US" sz="2000" dirty="0">
                <a:cs typeface="Calibri" panose="020F0502020204030204" pitchFamily="34" charset="0"/>
              </a:rPr>
              <a:t> Decomposition [LDRD, FY25-FY27]</a:t>
            </a:r>
          </a:p>
          <a:p>
            <a:pPr marL="342900" indent="-342900">
              <a:buFont typeface="Arial" panose="020B0604020202020204" pitchFamily="34" charset="0"/>
              <a:buChar char="•"/>
            </a:pPr>
            <a:endParaRPr lang="en-US" sz="1000" dirty="0">
              <a:cs typeface="Calibri" panose="020F0502020204030204" pitchFamily="34" charset="0"/>
            </a:endParaRPr>
          </a:p>
          <a:p>
            <a:pPr marL="342900" indent="-342900">
              <a:buFont typeface="Arial" panose="020B0604020202020204" pitchFamily="34" charset="0"/>
              <a:buChar char="•"/>
            </a:pPr>
            <a:endParaRPr lang="en-US" sz="1000" dirty="0">
              <a:cs typeface="Calibri" panose="020F0502020204030204" pitchFamily="34" charset="0"/>
            </a:endParaRPr>
          </a:p>
          <a:p>
            <a:r>
              <a:rPr lang="en-US" sz="2000" b="1" dirty="0">
                <a:solidFill>
                  <a:srgbClr val="0070C0"/>
                </a:solidFill>
                <a:cs typeface="Calibri" panose="020F0502020204030204" pitchFamily="34" charset="0"/>
              </a:rPr>
              <a:t>Principal research objective:</a:t>
            </a:r>
          </a:p>
          <a:p>
            <a:endParaRPr lang="en-US" sz="400" b="1" dirty="0">
              <a:solidFill>
                <a:srgbClr val="0070C0"/>
              </a:solidFill>
              <a:cs typeface="Calibri" panose="020F0502020204030204" pitchFamily="34" charset="0"/>
            </a:endParaRPr>
          </a:p>
          <a:p>
            <a:pPr marL="342900" indent="-342900">
              <a:buFont typeface="Arial" panose="020B0604020202020204" pitchFamily="34" charset="0"/>
              <a:buChar char="•"/>
            </a:pPr>
            <a:r>
              <a:rPr lang="en-US" sz="2000" dirty="0">
                <a:cs typeface="Calibri" panose="020F0502020204030204" pitchFamily="34" charset="0"/>
              </a:rPr>
              <a:t>Develop rigorous methods to enable the </a:t>
            </a:r>
            <a:r>
              <a:rPr lang="en-US" sz="2000" b="1" dirty="0">
                <a:cs typeface="Calibri" panose="020F0502020204030204" pitchFamily="34" charset="0"/>
              </a:rPr>
              <a:t>“plug-and-play” coupling </a:t>
            </a:r>
            <a:r>
              <a:rPr lang="en-US" sz="2000" dirty="0">
                <a:cs typeface="Calibri" panose="020F0502020204030204" pitchFamily="34" charset="0"/>
              </a:rPr>
              <a:t>of</a:t>
            </a:r>
            <a:r>
              <a:rPr lang="en-US" sz="2000" b="1" dirty="0">
                <a:cs typeface="Calibri" panose="020F0502020204030204" pitchFamily="34" charset="0"/>
              </a:rPr>
              <a:t> standard</a:t>
            </a:r>
            <a:r>
              <a:rPr lang="en-US" sz="2000" dirty="0">
                <a:cs typeface="Calibri" panose="020F0502020204030204" pitchFamily="34" charset="0"/>
              </a:rPr>
              <a:t> and </a:t>
            </a:r>
            <a:r>
              <a:rPr lang="en-US" sz="2000" b="1" dirty="0">
                <a:cs typeface="Calibri" panose="020F0502020204030204" pitchFamily="34" charset="0"/>
              </a:rPr>
              <a:t>data-driven models </a:t>
            </a:r>
            <a:r>
              <a:rPr lang="en-US" sz="2000" dirty="0">
                <a:cs typeface="Calibri" panose="020F0502020204030204" pitchFamily="34" charset="0"/>
              </a:rPr>
              <a:t>from the following classes</a:t>
            </a: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endParaRPr lang="en-US" sz="200" dirty="0">
              <a:cs typeface="Calibri" panose="020F0502020204030204" pitchFamily="34" charset="0"/>
            </a:endParaRPr>
          </a:p>
          <a:p>
            <a:pPr marL="557213" lvl="1" indent="-214313">
              <a:spcAft>
                <a:spcPts val="450"/>
              </a:spcAft>
              <a:buFont typeface="Wingdings" panose="05000000000000000000" pitchFamily="2" charset="2"/>
              <a:buChar char="Ø"/>
            </a:pPr>
            <a:r>
              <a:rPr lang="en-US" sz="2000" i="1" dirty="0">
                <a:cs typeface="Calibri" panose="020F0502020204030204" pitchFamily="34" charset="0"/>
              </a:rPr>
              <a:t>Class A:</a:t>
            </a:r>
            <a:r>
              <a:rPr lang="en-US" sz="2000" dirty="0">
                <a:cs typeface="Calibri" panose="020F0502020204030204" pitchFamily="34" charset="0"/>
              </a:rPr>
              <a:t> intrusive projection-based ROMs </a:t>
            </a:r>
          </a:p>
          <a:p>
            <a:pPr marL="557213" lvl="1" indent="-214313">
              <a:spcAft>
                <a:spcPts val="450"/>
              </a:spcAft>
              <a:buFont typeface="Wingdings" panose="05000000000000000000" pitchFamily="2" charset="2"/>
              <a:buChar char="Ø"/>
            </a:pPr>
            <a:r>
              <a:rPr lang="en-US" sz="2000" i="1" dirty="0">
                <a:cs typeface="Calibri" panose="020F0502020204030204" pitchFamily="34" charset="0"/>
              </a:rPr>
              <a:t>Class B: </a:t>
            </a:r>
            <a:r>
              <a:rPr lang="en-US" sz="2000" dirty="0">
                <a:cs typeface="Calibri" panose="020F0502020204030204" pitchFamily="34" charset="0"/>
              </a:rPr>
              <a:t>machine-learned models</a:t>
            </a:r>
          </a:p>
          <a:p>
            <a:pPr marL="557213" lvl="1" indent="-214313">
              <a:spcAft>
                <a:spcPts val="450"/>
              </a:spcAft>
              <a:buFont typeface="Wingdings" panose="05000000000000000000" pitchFamily="2" charset="2"/>
              <a:buChar char="Ø"/>
            </a:pPr>
            <a:r>
              <a:rPr lang="en-US" sz="2000" i="1" dirty="0">
                <a:cs typeface="Calibri" panose="020F0502020204030204" pitchFamily="34" charset="0"/>
              </a:rPr>
              <a:t>Class C:</a:t>
            </a:r>
            <a:r>
              <a:rPr lang="en-US" sz="2000" dirty="0">
                <a:cs typeface="Calibri" panose="020F0502020204030204" pitchFamily="34" charset="0"/>
              </a:rPr>
              <a:t> flow map approximation models, i.e., dynamic model decomposition (DMD) </a:t>
            </a:r>
          </a:p>
          <a:p>
            <a:pPr marL="557213" lvl="1" indent="-214313">
              <a:spcAft>
                <a:spcPts val="450"/>
              </a:spcAft>
              <a:buFont typeface="Wingdings" panose="05000000000000000000" pitchFamily="2" charset="2"/>
              <a:buChar char="Ø"/>
            </a:pPr>
            <a:r>
              <a:rPr lang="en-US" sz="2000" i="1" dirty="0">
                <a:cs typeface="Calibri" panose="020F0502020204030204" pitchFamily="34" charset="0"/>
              </a:rPr>
              <a:t>Class D:</a:t>
            </a:r>
            <a:r>
              <a:rPr lang="en-US" sz="2000" dirty="0">
                <a:cs typeface="Calibri" panose="020F0502020204030204" pitchFamily="34" charset="0"/>
              </a:rPr>
              <a:t> non-intrusive operator inference (</a:t>
            </a:r>
            <a:r>
              <a:rPr lang="en-US" sz="2000" dirty="0" err="1">
                <a:cs typeface="Calibri" panose="020F0502020204030204" pitchFamily="34" charset="0"/>
              </a:rPr>
              <a:t>OpInf</a:t>
            </a:r>
            <a:r>
              <a:rPr lang="en-US" sz="2000" dirty="0">
                <a:cs typeface="Calibri" panose="020F0502020204030204" pitchFamily="34" charset="0"/>
              </a:rPr>
              <a:t>) ROMs </a:t>
            </a:r>
          </a:p>
          <a:p>
            <a:pPr>
              <a:spcAft>
                <a:spcPts val="450"/>
              </a:spcAft>
            </a:pPr>
            <a:endParaRPr lang="en-US" sz="1000" b="1" dirty="0">
              <a:solidFill>
                <a:srgbClr val="0070C0"/>
              </a:solidFill>
              <a:cs typeface="Calibri" panose="020F0502020204030204" pitchFamily="34" charset="0"/>
            </a:endParaRPr>
          </a:p>
          <a:p>
            <a:pPr>
              <a:spcAft>
                <a:spcPts val="450"/>
              </a:spcAft>
            </a:pPr>
            <a:r>
              <a:rPr lang="en-US" sz="2000" b="1" dirty="0">
                <a:solidFill>
                  <a:srgbClr val="0070C0"/>
                </a:solidFill>
                <a:cs typeface="Calibri" panose="020F0502020204030204" pitchFamily="34" charset="0"/>
              </a:rPr>
              <a:t>Three classes of coupling methods:</a:t>
            </a:r>
          </a:p>
          <a:p>
            <a:pPr marL="257175" indent="-257175">
              <a:buFont typeface="Arial" panose="020B0604020202020204" pitchFamily="34" charset="0"/>
              <a:buChar char="•"/>
            </a:pPr>
            <a:r>
              <a:rPr lang="en-US" sz="2000" dirty="0">
                <a:cs typeface="Calibri" panose="020F0502020204030204" pitchFamily="34" charset="0"/>
              </a:rPr>
              <a:t>Alternating </a:t>
            </a:r>
            <a:r>
              <a:rPr lang="en-US" sz="2000" b="1" dirty="0">
                <a:cs typeface="Calibri" panose="020F0502020204030204" pitchFamily="34" charset="0"/>
              </a:rPr>
              <a:t>Schwarz</a:t>
            </a:r>
            <a:r>
              <a:rPr lang="en-US" sz="2000" dirty="0">
                <a:cs typeface="Calibri" panose="020F0502020204030204" pitchFamily="34" charset="0"/>
              </a:rPr>
              <a:t>-based coupling [FHNM, M2dt, AHEAD] </a:t>
            </a:r>
          </a:p>
          <a:p>
            <a:pPr marL="257175" indent="-257175">
              <a:buFont typeface="Arial" panose="020B0604020202020204" pitchFamily="34" charset="0"/>
              <a:buChar char="•"/>
            </a:pPr>
            <a:endParaRPr lang="en-US" sz="200" dirty="0">
              <a:cs typeface="Calibri" panose="020F0502020204030204" pitchFamily="34" charset="0"/>
            </a:endParaRPr>
          </a:p>
          <a:p>
            <a:pPr marL="257175" indent="-257175">
              <a:buFont typeface="Arial" panose="020B0604020202020204" pitchFamily="34" charset="0"/>
              <a:buChar char="•"/>
            </a:pPr>
            <a:endParaRPr lang="en-US" sz="200" dirty="0">
              <a:cs typeface="Calibri" panose="020F0502020204030204" pitchFamily="34" charset="0"/>
            </a:endParaRPr>
          </a:p>
          <a:p>
            <a:pPr marL="257175" indent="-257175">
              <a:buFont typeface="Arial" panose="020B0604020202020204" pitchFamily="34" charset="0"/>
              <a:buChar char="•"/>
            </a:pPr>
            <a:r>
              <a:rPr lang="en-US" sz="2000" b="1" dirty="0">
                <a:cs typeface="Calibri" panose="020F0502020204030204" pitchFamily="34" charset="0"/>
              </a:rPr>
              <a:t>Optimization</a:t>
            </a:r>
            <a:r>
              <a:rPr lang="en-US" sz="2000" dirty="0">
                <a:cs typeface="Calibri" panose="020F0502020204030204" pitchFamily="34" charset="0"/>
              </a:rPr>
              <a:t>-based coupling [FHNM, M2dt]</a:t>
            </a:r>
          </a:p>
          <a:p>
            <a:pPr marL="257175" indent="-257175">
              <a:buFont typeface="Arial" panose="020B0604020202020204" pitchFamily="34" charset="0"/>
              <a:buChar char="•"/>
            </a:pPr>
            <a:endParaRPr lang="en-US" sz="200" dirty="0">
              <a:cs typeface="Calibri" panose="020F0502020204030204" pitchFamily="34" charset="0"/>
            </a:endParaRPr>
          </a:p>
          <a:p>
            <a:pPr marL="257175" indent="-257175">
              <a:buFont typeface="Arial" panose="020B0604020202020204" pitchFamily="34" charset="0"/>
              <a:buChar char="•"/>
            </a:pPr>
            <a:endParaRPr lang="en-US" sz="200" dirty="0">
              <a:cs typeface="Calibri" panose="020F0502020204030204" pitchFamily="34" charset="0"/>
            </a:endParaRPr>
          </a:p>
          <a:p>
            <a:pPr marL="257175" indent="-257175">
              <a:buFont typeface="Arial" panose="020B0604020202020204" pitchFamily="34" charset="0"/>
              <a:buChar char="•"/>
            </a:pPr>
            <a:r>
              <a:rPr lang="en-US" sz="2000" dirty="0">
                <a:cs typeface="Calibri" panose="020F0502020204030204" pitchFamily="34" charset="0"/>
              </a:rPr>
              <a:t>Coupling via </a:t>
            </a:r>
            <a:r>
              <a:rPr lang="en-US" sz="2000" b="1" dirty="0">
                <a:cs typeface="Calibri" panose="020F0502020204030204" pitchFamily="34" charset="0"/>
              </a:rPr>
              <a:t>generalized mortar methods </a:t>
            </a:r>
            <a:r>
              <a:rPr lang="en-US" sz="2000" dirty="0">
                <a:cs typeface="Calibri" panose="020F0502020204030204" pitchFamily="34" charset="0"/>
              </a:rPr>
              <a:t>[FHNM, M2dt] </a:t>
            </a:r>
          </a:p>
        </p:txBody>
      </p:sp>
      <p:sp>
        <p:nvSpPr>
          <p:cNvPr id="74" name="TextBox 73">
            <a:extLst>
              <a:ext uri="{FF2B5EF4-FFF2-40B4-BE49-F238E27FC236}">
                <a16:creationId xmlns:a16="http://schemas.microsoft.com/office/drawing/2014/main" id="{0EDF2515-DD75-8644-978B-97B54CAAC6C7}"/>
              </a:ext>
            </a:extLst>
          </p:cNvPr>
          <p:cNvSpPr txBox="1"/>
          <p:nvPr/>
        </p:nvSpPr>
        <p:spPr>
          <a:xfrm>
            <a:off x="64952" y="1888820"/>
            <a:ext cx="11372698" cy="772006"/>
          </a:xfrm>
          <a:prstGeom prst="rect">
            <a:avLst/>
          </a:prstGeom>
          <a:noFill/>
        </p:spPr>
        <p:txBody>
          <a:bodyPr wrap="square" rtlCol="0">
            <a:spAutoFit/>
          </a:bodyPr>
          <a:lstStyle/>
          <a:p>
            <a:pPr marL="557213" lvl="1" indent="-214313">
              <a:spcAft>
                <a:spcPts val="450"/>
              </a:spcAft>
              <a:buFont typeface="Wingdings" panose="05000000000000000000" pitchFamily="2" charset="2"/>
              <a:buChar char="Ø"/>
            </a:pPr>
            <a:endParaRPr lang="en-US" sz="2000" dirty="0">
              <a:cs typeface="Calibri" panose="020F0502020204030204" pitchFamily="34" charset="0"/>
            </a:endParaRPr>
          </a:p>
          <a:p>
            <a:endParaRPr lang="en-US" sz="2000" b="1" dirty="0">
              <a:cs typeface="Calibri" panose="020F0502020204030204" pitchFamily="34" charset="0"/>
            </a:endParaRPr>
          </a:p>
        </p:txBody>
      </p:sp>
      <p:pic>
        <p:nvPicPr>
          <p:cNvPr id="12" name="Picture 11">
            <a:extLst>
              <a:ext uri="{FF2B5EF4-FFF2-40B4-BE49-F238E27FC236}">
                <a16:creationId xmlns:a16="http://schemas.microsoft.com/office/drawing/2014/main" id="{FB8179CF-C532-4C44-B408-1B41AC8061F7}"/>
              </a:ext>
            </a:extLst>
          </p:cNvPr>
          <p:cNvPicPr>
            <a:picLocks noChangeAspect="1"/>
          </p:cNvPicPr>
          <p:nvPr/>
        </p:nvPicPr>
        <p:blipFill>
          <a:blip r:embed="rId3"/>
          <a:stretch>
            <a:fillRect/>
          </a:stretch>
        </p:blipFill>
        <p:spPr>
          <a:xfrm>
            <a:off x="10329525" y="1641583"/>
            <a:ext cx="1282229" cy="961672"/>
          </a:xfrm>
          <a:prstGeom prst="rect">
            <a:avLst/>
          </a:prstGeom>
        </p:spPr>
      </p:pic>
      <p:pic>
        <p:nvPicPr>
          <p:cNvPr id="3" name="Picture 2">
            <a:extLst>
              <a:ext uri="{FF2B5EF4-FFF2-40B4-BE49-F238E27FC236}">
                <a16:creationId xmlns:a16="http://schemas.microsoft.com/office/drawing/2014/main" id="{0978B33C-DAD2-8572-0A3B-95F49209B09E}"/>
              </a:ext>
            </a:extLst>
          </p:cNvPr>
          <p:cNvPicPr>
            <a:picLocks noChangeAspect="1"/>
          </p:cNvPicPr>
          <p:nvPr/>
        </p:nvPicPr>
        <p:blipFill>
          <a:blip r:embed="rId4"/>
          <a:stretch>
            <a:fillRect/>
          </a:stretch>
        </p:blipFill>
        <p:spPr>
          <a:xfrm>
            <a:off x="10180497" y="682998"/>
            <a:ext cx="1707068" cy="795668"/>
          </a:xfrm>
          <a:prstGeom prst="rect">
            <a:avLst/>
          </a:prstGeom>
        </p:spPr>
      </p:pic>
      <p:pic>
        <p:nvPicPr>
          <p:cNvPr id="1026" name="Picture 2" descr="Over 20 DOE Office of Science Virtual ...">
            <a:extLst>
              <a:ext uri="{FF2B5EF4-FFF2-40B4-BE49-F238E27FC236}">
                <a16:creationId xmlns:a16="http://schemas.microsoft.com/office/drawing/2014/main" id="{308AA8B5-37DE-7CFE-325A-2E1E15A0D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1833" y="3374361"/>
            <a:ext cx="2405246" cy="77942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0ED484E-0FD4-CFFE-18EF-B45CF58DB349}"/>
              </a:ext>
            </a:extLst>
          </p:cNvPr>
          <p:cNvSpPr>
            <a:spLocks noGrp="1"/>
          </p:cNvSpPr>
          <p:nvPr>
            <p:ph type="title"/>
          </p:nvPr>
        </p:nvSpPr>
        <p:spPr>
          <a:xfrm>
            <a:off x="680763" y="253361"/>
            <a:ext cx="10471608" cy="570225"/>
          </a:xfrm>
        </p:spPr>
        <p:txBody>
          <a:bodyPr/>
          <a:lstStyle/>
          <a:p>
            <a:r>
              <a:rPr lang="en-US" dirty="0"/>
              <a:t>Projects on Coupling for Predictive Hybrid Models</a:t>
            </a:r>
          </a:p>
        </p:txBody>
      </p:sp>
    </p:spTree>
    <p:extLst>
      <p:ext uri="{BB962C8B-B14F-4D97-AF65-F5344CB8AC3E}">
        <p14:creationId xmlns:p14="http://schemas.microsoft.com/office/powerpoint/2010/main" val="132880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36</a:t>
            </a:fld>
            <a:endParaRPr lang="en-US" dirty="0"/>
          </a:p>
        </p:txBody>
      </p:sp>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D8BE168B-3003-EA4A-A318-51059FF7C6EA}"/>
                  </a:ext>
                </a:extLst>
              </p:cNvPr>
              <p:cNvSpPr/>
              <p:nvPr/>
            </p:nvSpPr>
            <p:spPr>
              <a:xfrm>
                <a:off x="134921" y="827418"/>
                <a:ext cx="11992127" cy="5924699"/>
              </a:xfrm>
              <a:prstGeom prst="rect">
                <a:avLst/>
              </a:prstGeom>
              <a:noFill/>
              <a:ln>
                <a:noFill/>
              </a:ln>
            </p:spPr>
            <p:txBody>
              <a:bodyPr wrap="square">
                <a:spAutoFit/>
              </a:bodyPr>
              <a:lstStyle/>
              <a:p>
                <a:r>
                  <a:rPr lang="en-US" sz="2000" b="1" dirty="0">
                    <a:solidFill>
                      <a:srgbClr val="0070C0"/>
                    </a:solidFill>
                    <a:cs typeface="Calibri" panose="020F0502020204030204" pitchFamily="34" charset="0"/>
                  </a:rPr>
                  <a:t>Three projects:</a:t>
                </a:r>
              </a:p>
              <a:p>
                <a:endParaRPr lang="en-US" sz="400" b="1" dirty="0">
                  <a:solidFill>
                    <a:srgbClr val="0070C0"/>
                  </a:solidFill>
                  <a:cs typeface="Calibri" panose="020F0502020204030204" pitchFamily="34" charset="0"/>
                </a:endParaRPr>
              </a:p>
              <a:p>
                <a:pPr marL="342900" indent="-342900">
                  <a:buFont typeface="Arial" panose="020B0604020202020204" pitchFamily="34" charset="0"/>
                  <a:buChar char="•"/>
                </a:pPr>
                <a:r>
                  <a:rPr lang="en-US" sz="2000" b="1" dirty="0">
                    <a:cs typeface="Calibri" panose="020F0502020204030204" pitchFamily="34" charset="0"/>
                  </a:rPr>
                  <a:t>FHNM</a:t>
                </a:r>
                <a:r>
                  <a:rPr lang="en-US" sz="2000" dirty="0">
                    <a:cs typeface="Calibri" panose="020F0502020204030204" pitchFamily="34" charset="0"/>
                  </a:rPr>
                  <a:t>: Flexible Heterogeneous Numerical Methods [LDRD, FY22-FY24]</a:t>
                </a: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r>
                  <a:rPr lang="en-US" sz="2000" b="1" dirty="0">
                    <a:cs typeface="Calibri" panose="020F0502020204030204" pitchFamily="34" charset="0"/>
                  </a:rPr>
                  <a:t>M2dt</a:t>
                </a:r>
                <a:r>
                  <a:rPr lang="en-US" sz="2000" dirty="0">
                    <a:cs typeface="Calibri" panose="020F0502020204030204" pitchFamily="34" charset="0"/>
                  </a:rPr>
                  <a:t>: Multi-faceted Mathematics for Predictive Digital Twins [ASCR, FY23-FY27]</a:t>
                </a: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r>
                  <a:rPr lang="en-US" sz="2000" b="1" dirty="0">
                    <a:cs typeface="Calibri" panose="020F0502020204030204" pitchFamily="34" charset="0"/>
                  </a:rPr>
                  <a:t>AHEAD</a:t>
                </a:r>
                <a:r>
                  <a:rPr lang="en-US" sz="2000" dirty="0">
                    <a:cs typeface="Calibri" panose="020F0502020204030204" pitchFamily="34" charset="0"/>
                  </a:rPr>
                  <a:t>: Adaptive Hybrid </a:t>
                </a:r>
                <a:r>
                  <a:rPr lang="en-US" sz="2000" dirty="0" err="1">
                    <a:cs typeface="Calibri" panose="020F0502020204030204" pitchFamily="34" charset="0"/>
                  </a:rPr>
                  <a:t>modEls</a:t>
                </a:r>
                <a:r>
                  <a:rPr lang="en-US" sz="2000" dirty="0">
                    <a:cs typeface="Calibri" panose="020F0502020204030204" pitchFamily="34" charset="0"/>
                  </a:rPr>
                  <a:t> via </a:t>
                </a:r>
                <a:r>
                  <a:rPr lang="en-US" sz="2000" dirty="0" err="1">
                    <a:cs typeface="Calibri" panose="020F0502020204030204" pitchFamily="34" charset="0"/>
                  </a:rPr>
                  <a:t>domAin</a:t>
                </a:r>
                <a:r>
                  <a:rPr lang="en-US" sz="2000" dirty="0">
                    <a:cs typeface="Calibri" panose="020F0502020204030204" pitchFamily="34" charset="0"/>
                  </a:rPr>
                  <a:t> Decomposition [LDRD, FY25-FY27]</a:t>
                </a:r>
              </a:p>
              <a:p>
                <a:pPr marL="342900" indent="-342900">
                  <a:buFont typeface="Arial" panose="020B0604020202020204" pitchFamily="34" charset="0"/>
                  <a:buChar char="•"/>
                </a:pPr>
                <a:endParaRPr lang="en-US" sz="1000" dirty="0">
                  <a:cs typeface="Calibri" panose="020F0502020204030204" pitchFamily="34" charset="0"/>
                </a:endParaRPr>
              </a:p>
              <a:p>
                <a:pPr marL="342900" indent="-342900">
                  <a:buFont typeface="Arial" panose="020B0604020202020204" pitchFamily="34" charset="0"/>
                  <a:buChar char="•"/>
                </a:pPr>
                <a:endParaRPr lang="en-US" sz="1000" dirty="0">
                  <a:cs typeface="Calibri" panose="020F0502020204030204" pitchFamily="34" charset="0"/>
                </a:endParaRPr>
              </a:p>
              <a:p>
                <a:r>
                  <a:rPr lang="en-US" sz="2000" b="1" dirty="0">
                    <a:solidFill>
                      <a:srgbClr val="0070C0"/>
                    </a:solidFill>
                    <a:cs typeface="Calibri" panose="020F0502020204030204" pitchFamily="34" charset="0"/>
                  </a:rPr>
                  <a:t>Principal research objective:</a:t>
                </a:r>
              </a:p>
              <a:p>
                <a:endParaRPr lang="en-US" sz="400" b="1" dirty="0">
                  <a:solidFill>
                    <a:srgbClr val="0070C0"/>
                  </a:solidFill>
                  <a:cs typeface="Calibri" panose="020F0502020204030204" pitchFamily="34" charset="0"/>
                </a:endParaRPr>
              </a:p>
              <a:p>
                <a:pPr marL="342900" indent="-342900">
                  <a:buFont typeface="Arial" panose="020B0604020202020204" pitchFamily="34" charset="0"/>
                  <a:buChar char="•"/>
                </a:pPr>
                <a:r>
                  <a:rPr lang="en-US" sz="2000" dirty="0">
                    <a:cs typeface="Calibri" panose="020F0502020204030204" pitchFamily="34" charset="0"/>
                  </a:rPr>
                  <a:t>Develop rigorous methods to enable the </a:t>
                </a:r>
                <a:r>
                  <a:rPr lang="en-US" sz="2000" b="1" dirty="0">
                    <a:cs typeface="Calibri" panose="020F0502020204030204" pitchFamily="34" charset="0"/>
                  </a:rPr>
                  <a:t>“plug-and-play” coupling </a:t>
                </a:r>
                <a:r>
                  <a:rPr lang="en-US" sz="2000" dirty="0">
                    <a:cs typeface="Calibri" panose="020F0502020204030204" pitchFamily="34" charset="0"/>
                  </a:rPr>
                  <a:t>of</a:t>
                </a:r>
                <a:r>
                  <a:rPr lang="en-US" sz="2000" b="1" dirty="0">
                    <a:cs typeface="Calibri" panose="020F0502020204030204" pitchFamily="34" charset="0"/>
                  </a:rPr>
                  <a:t> standard</a:t>
                </a:r>
                <a:r>
                  <a:rPr lang="en-US" sz="2000" dirty="0">
                    <a:cs typeface="Calibri" panose="020F0502020204030204" pitchFamily="34" charset="0"/>
                  </a:rPr>
                  <a:t> and </a:t>
                </a:r>
                <a:r>
                  <a:rPr lang="en-US" sz="2000" b="1" dirty="0">
                    <a:cs typeface="Calibri" panose="020F0502020204030204" pitchFamily="34" charset="0"/>
                  </a:rPr>
                  <a:t>data-driven models </a:t>
                </a:r>
                <a:r>
                  <a:rPr lang="en-US" sz="2000" dirty="0">
                    <a:cs typeface="Calibri" panose="020F0502020204030204" pitchFamily="34" charset="0"/>
                  </a:rPr>
                  <a:t>from the following classes</a:t>
                </a: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endParaRPr lang="en-US" sz="200" dirty="0">
                  <a:cs typeface="Calibri" panose="020F0502020204030204" pitchFamily="34" charset="0"/>
                </a:endParaRPr>
              </a:p>
              <a:p>
                <a:pPr marL="557213" lvl="1" indent="-214313">
                  <a:spcAft>
                    <a:spcPts val="450"/>
                  </a:spcAft>
                  <a:buFont typeface="Wingdings" panose="05000000000000000000" pitchFamily="2" charset="2"/>
                  <a:buChar char="Ø"/>
                </a:pPr>
                <a:r>
                  <a:rPr lang="en-US" sz="2000" i="1" dirty="0">
                    <a:solidFill>
                      <a:schemeClr val="tx1"/>
                    </a:solidFill>
                    <a:cs typeface="Calibri" panose="020F0502020204030204" pitchFamily="34" charset="0"/>
                  </a:rPr>
                  <a:t>Class A:</a:t>
                </a:r>
                <a:r>
                  <a:rPr lang="en-US" sz="2000" dirty="0">
                    <a:solidFill>
                      <a:schemeClr val="tx1"/>
                    </a:solidFill>
                    <a:cs typeface="Calibri" panose="020F0502020204030204" pitchFamily="34" charset="0"/>
                  </a:rPr>
                  <a:t> intrusive projection-based ROMs</a:t>
                </a:r>
              </a:p>
              <a:p>
                <a:pPr marL="557213" lvl="1" indent="-214313">
                  <a:spcAft>
                    <a:spcPts val="450"/>
                  </a:spcAft>
                  <a:buFont typeface="Wingdings" panose="05000000000000000000" pitchFamily="2" charset="2"/>
                  <a:buChar char="Ø"/>
                </a:pPr>
                <a:r>
                  <a:rPr lang="en-US" sz="2000" i="1" dirty="0">
                    <a:cs typeface="Calibri" panose="020F0502020204030204" pitchFamily="34" charset="0"/>
                  </a:rPr>
                  <a:t>Class B: </a:t>
                </a:r>
                <a:r>
                  <a:rPr lang="en-US" sz="2000" dirty="0">
                    <a:cs typeface="Calibri" panose="020F0502020204030204" pitchFamily="34" charset="0"/>
                  </a:rPr>
                  <a:t>machine-learned models</a:t>
                </a:r>
              </a:p>
              <a:p>
                <a:pPr marL="557213" lvl="1" indent="-214313">
                  <a:spcAft>
                    <a:spcPts val="450"/>
                  </a:spcAft>
                  <a:buFont typeface="Wingdings" panose="05000000000000000000" pitchFamily="2" charset="2"/>
                  <a:buChar char="Ø"/>
                </a:pPr>
                <a:r>
                  <a:rPr lang="en-US" sz="2000" i="1" dirty="0">
                    <a:cs typeface="Calibri" panose="020F0502020204030204" pitchFamily="34" charset="0"/>
                  </a:rPr>
                  <a:t>Class C:</a:t>
                </a:r>
                <a:r>
                  <a:rPr lang="en-US" sz="2000" dirty="0">
                    <a:cs typeface="Calibri" panose="020F0502020204030204" pitchFamily="34" charset="0"/>
                  </a:rPr>
                  <a:t> flow map approximation models, i.e., dynamic model decomposition (DMD) </a:t>
                </a:r>
              </a:p>
              <a:p>
                <a:pPr marL="557213" lvl="1" indent="-214313">
                  <a:spcAft>
                    <a:spcPts val="450"/>
                  </a:spcAft>
                  <a:buFont typeface="Wingdings" panose="05000000000000000000" pitchFamily="2" charset="2"/>
                  <a:buChar char="Ø"/>
                </a:pPr>
                <a:r>
                  <a:rPr lang="en-US" sz="2000" i="1" dirty="0">
                    <a:solidFill>
                      <a:schemeClr val="accent1"/>
                    </a:solidFill>
                    <a:cs typeface="Calibri" panose="020F0502020204030204" pitchFamily="34" charset="0"/>
                  </a:rPr>
                  <a:t>Class D: </a:t>
                </a:r>
                <a:r>
                  <a:rPr lang="en-US" sz="2000" dirty="0">
                    <a:solidFill>
                      <a:schemeClr val="accent1"/>
                    </a:solidFill>
                    <a:cs typeface="Calibri" panose="020F0502020204030204" pitchFamily="34" charset="0"/>
                  </a:rPr>
                  <a:t>non-intrusive operator inference (</a:t>
                </a:r>
                <a:r>
                  <a:rPr lang="en-US" sz="2000" dirty="0" err="1">
                    <a:solidFill>
                      <a:schemeClr val="accent1"/>
                    </a:solidFill>
                    <a:cs typeface="Calibri" panose="020F0502020204030204" pitchFamily="34" charset="0"/>
                  </a:rPr>
                  <a:t>OpInf</a:t>
                </a:r>
                <a:r>
                  <a:rPr lang="en-US" sz="2000" dirty="0">
                    <a:solidFill>
                      <a:schemeClr val="accent1"/>
                    </a:solidFill>
                    <a:cs typeface="Calibri" panose="020F0502020204030204" pitchFamily="34" charset="0"/>
                  </a:rPr>
                  <a:t>) ROMs </a:t>
                </a:r>
                <a14:m>
                  <m:oMath xmlns:m="http://schemas.openxmlformats.org/officeDocument/2006/math">
                    <m:r>
                      <a:rPr lang="en-US" sz="2000" b="0" i="1">
                        <a:solidFill>
                          <a:schemeClr val="accent1"/>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solidFill>
                      <a:schemeClr val="accent1"/>
                    </a:solidFill>
                    <a:cs typeface="Calibri" panose="020F0502020204030204" pitchFamily="34" charset="0"/>
                  </a:rPr>
                  <a:t> this talk</a:t>
                </a:r>
              </a:p>
              <a:p>
                <a:pPr>
                  <a:spcAft>
                    <a:spcPts val="450"/>
                  </a:spcAft>
                </a:pPr>
                <a:endParaRPr lang="en-US" sz="1000" b="1" dirty="0">
                  <a:solidFill>
                    <a:srgbClr val="0070C0"/>
                  </a:solidFill>
                  <a:cs typeface="Calibri" panose="020F0502020204030204" pitchFamily="34" charset="0"/>
                </a:endParaRPr>
              </a:p>
              <a:p>
                <a:pPr>
                  <a:spcAft>
                    <a:spcPts val="450"/>
                  </a:spcAft>
                </a:pPr>
                <a:r>
                  <a:rPr lang="en-US" sz="2000" b="1" dirty="0">
                    <a:solidFill>
                      <a:srgbClr val="0070C0"/>
                    </a:solidFill>
                    <a:cs typeface="Calibri" panose="020F0502020204030204" pitchFamily="34" charset="0"/>
                  </a:rPr>
                  <a:t>Three classes of coupling methods:</a:t>
                </a:r>
              </a:p>
              <a:p>
                <a:pPr marL="257175" indent="-257175">
                  <a:buFont typeface="Arial" panose="020B0604020202020204" pitchFamily="34" charset="0"/>
                  <a:buChar char="•"/>
                </a:pPr>
                <a:r>
                  <a:rPr lang="en-US" sz="2000" dirty="0">
                    <a:solidFill>
                      <a:schemeClr val="accent1"/>
                    </a:solidFill>
                    <a:cs typeface="Calibri" panose="020F0502020204030204" pitchFamily="34" charset="0"/>
                  </a:rPr>
                  <a:t>Alternating </a:t>
                </a:r>
                <a:r>
                  <a:rPr lang="en-US" sz="2000" b="1" dirty="0">
                    <a:solidFill>
                      <a:schemeClr val="accent1"/>
                    </a:solidFill>
                    <a:cs typeface="Calibri" panose="020F0502020204030204" pitchFamily="34" charset="0"/>
                  </a:rPr>
                  <a:t>Schwarz</a:t>
                </a:r>
                <a:r>
                  <a:rPr lang="en-US" sz="2000" dirty="0">
                    <a:solidFill>
                      <a:schemeClr val="accent1"/>
                    </a:solidFill>
                    <a:cs typeface="Calibri" panose="020F0502020204030204" pitchFamily="34" charset="0"/>
                  </a:rPr>
                  <a:t>-based coupling [FHNM, M2dt, AHEAD] </a:t>
                </a:r>
                <a14:m>
                  <m:oMath xmlns:m="http://schemas.openxmlformats.org/officeDocument/2006/math">
                    <m:r>
                      <a:rPr lang="en-US" sz="2000" b="0" i="1">
                        <a:solidFill>
                          <a:schemeClr val="accent1"/>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solidFill>
                      <a:schemeClr val="accent1"/>
                    </a:solidFill>
                    <a:cs typeface="Calibri" panose="020F0502020204030204" pitchFamily="34" charset="0"/>
                  </a:rPr>
                  <a:t> this talk</a:t>
                </a:r>
              </a:p>
              <a:p>
                <a:pPr marL="257175" indent="-257175">
                  <a:buFont typeface="Arial" panose="020B0604020202020204" pitchFamily="34" charset="0"/>
                  <a:buChar char="•"/>
                </a:pPr>
                <a:endParaRPr lang="en-US" sz="200" dirty="0">
                  <a:cs typeface="Calibri" panose="020F0502020204030204" pitchFamily="34" charset="0"/>
                </a:endParaRPr>
              </a:p>
              <a:p>
                <a:pPr marL="257175" indent="-257175">
                  <a:buFont typeface="Arial" panose="020B0604020202020204" pitchFamily="34" charset="0"/>
                  <a:buChar char="•"/>
                </a:pPr>
                <a:endParaRPr lang="en-US" sz="200" dirty="0">
                  <a:cs typeface="Calibri" panose="020F0502020204030204" pitchFamily="34" charset="0"/>
                </a:endParaRPr>
              </a:p>
              <a:p>
                <a:pPr marL="257175" indent="-257175">
                  <a:buFont typeface="Arial" panose="020B0604020202020204" pitchFamily="34" charset="0"/>
                  <a:buChar char="•"/>
                </a:pPr>
                <a:r>
                  <a:rPr lang="en-US" sz="2000" b="1" dirty="0">
                    <a:cs typeface="Calibri" panose="020F0502020204030204" pitchFamily="34" charset="0"/>
                  </a:rPr>
                  <a:t>Optimization</a:t>
                </a:r>
                <a:r>
                  <a:rPr lang="en-US" sz="2000" dirty="0">
                    <a:cs typeface="Calibri" panose="020F0502020204030204" pitchFamily="34" charset="0"/>
                  </a:rPr>
                  <a:t>-based coupling [FHNM, M2dt]</a:t>
                </a:r>
              </a:p>
              <a:p>
                <a:pPr marL="257175" indent="-257175">
                  <a:buFont typeface="Arial" panose="020B0604020202020204" pitchFamily="34" charset="0"/>
                  <a:buChar char="•"/>
                </a:pPr>
                <a:endParaRPr lang="en-US" sz="200" dirty="0">
                  <a:cs typeface="Calibri" panose="020F0502020204030204" pitchFamily="34" charset="0"/>
                </a:endParaRPr>
              </a:p>
              <a:p>
                <a:pPr marL="257175" indent="-257175">
                  <a:buFont typeface="Arial" panose="020B0604020202020204" pitchFamily="34" charset="0"/>
                  <a:buChar char="•"/>
                </a:pPr>
                <a:endParaRPr lang="en-US" sz="200" dirty="0">
                  <a:cs typeface="Calibri" panose="020F0502020204030204" pitchFamily="34" charset="0"/>
                </a:endParaRPr>
              </a:p>
              <a:p>
                <a:pPr marL="257175" indent="-257175">
                  <a:buFont typeface="Arial" panose="020B0604020202020204" pitchFamily="34" charset="0"/>
                  <a:buChar char="•"/>
                </a:pPr>
                <a:r>
                  <a:rPr lang="en-US" sz="2000" dirty="0">
                    <a:cs typeface="Calibri" panose="020F0502020204030204" pitchFamily="34" charset="0"/>
                  </a:rPr>
                  <a:t>Coupling via </a:t>
                </a:r>
                <a:r>
                  <a:rPr lang="en-US" sz="2000" b="1" dirty="0">
                    <a:cs typeface="Calibri" panose="020F0502020204030204" pitchFamily="34" charset="0"/>
                  </a:rPr>
                  <a:t>generalized mortar methods </a:t>
                </a:r>
                <a:r>
                  <a:rPr lang="en-US" sz="2000" dirty="0">
                    <a:cs typeface="Calibri" panose="020F0502020204030204" pitchFamily="34" charset="0"/>
                  </a:rPr>
                  <a:t>[FHNM, M2dt] </a:t>
                </a:r>
              </a:p>
            </p:txBody>
          </p:sp>
        </mc:Choice>
        <mc:Fallback xmlns="">
          <p:sp>
            <p:nvSpPr>
              <p:cNvPr id="64" name="Rectangle 63">
                <a:extLst>
                  <a:ext uri="{FF2B5EF4-FFF2-40B4-BE49-F238E27FC236}">
                    <a16:creationId xmlns:a16="http://schemas.microsoft.com/office/drawing/2014/main" id="{D8BE168B-3003-EA4A-A318-51059FF7C6EA}"/>
                  </a:ext>
                </a:extLst>
              </p:cNvPr>
              <p:cNvSpPr>
                <a:spLocks noRot="1" noChangeAspect="1" noMove="1" noResize="1" noEditPoints="1" noAdjustHandles="1" noChangeArrowheads="1" noChangeShapeType="1" noTextEdit="1"/>
              </p:cNvSpPr>
              <p:nvPr/>
            </p:nvSpPr>
            <p:spPr>
              <a:xfrm>
                <a:off x="134921" y="827418"/>
                <a:ext cx="11992127" cy="5924699"/>
              </a:xfrm>
              <a:prstGeom prst="rect">
                <a:avLst/>
              </a:prstGeom>
              <a:blipFill>
                <a:blip r:embed="rId3"/>
                <a:stretch>
                  <a:fillRect l="-508" t="-720" b="-1337"/>
                </a:stretch>
              </a:blipFill>
              <a:ln>
                <a:noFill/>
              </a:ln>
            </p:spPr>
            <p:txBody>
              <a:bodyPr/>
              <a:lstStyle/>
              <a:p>
                <a:r>
                  <a:rPr lang="en-US">
                    <a:noFill/>
                  </a:rPr>
                  <a:t> </a:t>
                </a:r>
              </a:p>
            </p:txBody>
          </p:sp>
        </mc:Fallback>
      </mc:AlternateContent>
      <p:sp>
        <p:nvSpPr>
          <p:cNvPr id="74" name="TextBox 73">
            <a:extLst>
              <a:ext uri="{FF2B5EF4-FFF2-40B4-BE49-F238E27FC236}">
                <a16:creationId xmlns:a16="http://schemas.microsoft.com/office/drawing/2014/main" id="{0EDF2515-DD75-8644-978B-97B54CAAC6C7}"/>
              </a:ext>
            </a:extLst>
          </p:cNvPr>
          <p:cNvSpPr txBox="1"/>
          <p:nvPr/>
        </p:nvSpPr>
        <p:spPr>
          <a:xfrm>
            <a:off x="64952" y="1888820"/>
            <a:ext cx="11372698" cy="772006"/>
          </a:xfrm>
          <a:prstGeom prst="rect">
            <a:avLst/>
          </a:prstGeom>
          <a:noFill/>
        </p:spPr>
        <p:txBody>
          <a:bodyPr wrap="square" rtlCol="0">
            <a:spAutoFit/>
          </a:bodyPr>
          <a:lstStyle/>
          <a:p>
            <a:pPr marL="557213" lvl="1" indent="-214313">
              <a:spcAft>
                <a:spcPts val="450"/>
              </a:spcAft>
              <a:buFont typeface="Wingdings" panose="05000000000000000000" pitchFamily="2" charset="2"/>
              <a:buChar char="Ø"/>
            </a:pPr>
            <a:endParaRPr lang="en-US" sz="2000" dirty="0">
              <a:cs typeface="Calibri" panose="020F0502020204030204" pitchFamily="34" charset="0"/>
            </a:endParaRPr>
          </a:p>
          <a:p>
            <a:endParaRPr lang="en-US" sz="2000" b="1" dirty="0">
              <a:cs typeface="Calibri" panose="020F0502020204030204" pitchFamily="34" charset="0"/>
            </a:endParaRPr>
          </a:p>
        </p:txBody>
      </p:sp>
      <p:pic>
        <p:nvPicPr>
          <p:cNvPr id="12" name="Picture 11">
            <a:extLst>
              <a:ext uri="{FF2B5EF4-FFF2-40B4-BE49-F238E27FC236}">
                <a16:creationId xmlns:a16="http://schemas.microsoft.com/office/drawing/2014/main" id="{FB8179CF-C532-4C44-B408-1B41AC8061F7}"/>
              </a:ext>
            </a:extLst>
          </p:cNvPr>
          <p:cNvPicPr>
            <a:picLocks noChangeAspect="1"/>
          </p:cNvPicPr>
          <p:nvPr/>
        </p:nvPicPr>
        <p:blipFill>
          <a:blip r:embed="rId4"/>
          <a:stretch>
            <a:fillRect/>
          </a:stretch>
        </p:blipFill>
        <p:spPr>
          <a:xfrm>
            <a:off x="10329525" y="1641583"/>
            <a:ext cx="1282229" cy="961672"/>
          </a:xfrm>
          <a:prstGeom prst="rect">
            <a:avLst/>
          </a:prstGeom>
        </p:spPr>
      </p:pic>
      <p:pic>
        <p:nvPicPr>
          <p:cNvPr id="3" name="Picture 2">
            <a:extLst>
              <a:ext uri="{FF2B5EF4-FFF2-40B4-BE49-F238E27FC236}">
                <a16:creationId xmlns:a16="http://schemas.microsoft.com/office/drawing/2014/main" id="{0978B33C-DAD2-8572-0A3B-95F49209B09E}"/>
              </a:ext>
            </a:extLst>
          </p:cNvPr>
          <p:cNvPicPr>
            <a:picLocks noChangeAspect="1"/>
          </p:cNvPicPr>
          <p:nvPr/>
        </p:nvPicPr>
        <p:blipFill>
          <a:blip r:embed="rId5"/>
          <a:stretch>
            <a:fillRect/>
          </a:stretch>
        </p:blipFill>
        <p:spPr>
          <a:xfrm>
            <a:off x="10180497" y="682998"/>
            <a:ext cx="1707068" cy="795668"/>
          </a:xfrm>
          <a:prstGeom prst="rect">
            <a:avLst/>
          </a:prstGeom>
        </p:spPr>
      </p:pic>
      <p:pic>
        <p:nvPicPr>
          <p:cNvPr id="1026" name="Picture 2" descr="Over 20 DOE Office of Science Virtual ...">
            <a:extLst>
              <a:ext uri="{FF2B5EF4-FFF2-40B4-BE49-F238E27FC236}">
                <a16:creationId xmlns:a16="http://schemas.microsoft.com/office/drawing/2014/main" id="{308AA8B5-37DE-7CFE-325A-2E1E15A0D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1833" y="3374361"/>
            <a:ext cx="2405246" cy="77942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0ED484E-0FD4-CFFE-18EF-B45CF58DB349}"/>
              </a:ext>
            </a:extLst>
          </p:cNvPr>
          <p:cNvSpPr>
            <a:spLocks noGrp="1"/>
          </p:cNvSpPr>
          <p:nvPr>
            <p:ph type="title"/>
          </p:nvPr>
        </p:nvSpPr>
        <p:spPr>
          <a:xfrm>
            <a:off x="680763" y="253361"/>
            <a:ext cx="10471608" cy="570225"/>
          </a:xfrm>
        </p:spPr>
        <p:txBody>
          <a:bodyPr/>
          <a:lstStyle/>
          <a:p>
            <a:r>
              <a:rPr lang="en-US" dirty="0"/>
              <a:t>Projects on Coupling for Predictive Hybrid Models</a:t>
            </a:r>
          </a:p>
        </p:txBody>
      </p:sp>
      <p:sp>
        <p:nvSpPr>
          <p:cNvPr id="2" name="TextBox 1">
            <a:extLst>
              <a:ext uri="{FF2B5EF4-FFF2-40B4-BE49-F238E27FC236}">
                <a16:creationId xmlns:a16="http://schemas.microsoft.com/office/drawing/2014/main" id="{76843879-4531-6E5B-DD8C-D859551D7D85}"/>
              </a:ext>
            </a:extLst>
          </p:cNvPr>
          <p:cNvSpPr txBox="1"/>
          <p:nvPr/>
        </p:nvSpPr>
        <p:spPr>
          <a:xfrm>
            <a:off x="8893917" y="5257408"/>
            <a:ext cx="2871216" cy="1015663"/>
          </a:xfrm>
          <a:prstGeom prst="rect">
            <a:avLst/>
          </a:prstGeom>
          <a:noFill/>
          <a:ln w="28575">
            <a:solidFill>
              <a:srgbClr val="0070C0"/>
            </a:solidFill>
          </a:ln>
        </p:spPr>
        <p:txBody>
          <a:bodyPr wrap="square" rtlCol="0">
            <a:spAutoFit/>
          </a:bodyPr>
          <a:lstStyle/>
          <a:p>
            <a:pPr algn="ctr"/>
            <a:r>
              <a:rPr lang="en-US" sz="2000" b="1" dirty="0">
                <a:solidFill>
                  <a:srgbClr val="0070C0"/>
                </a:solidFill>
              </a:rPr>
              <a:t>Why?  </a:t>
            </a:r>
            <a:r>
              <a:rPr lang="en-US" sz="2000" b="1" dirty="0"/>
              <a:t>Less intrusive </a:t>
            </a:r>
            <a:r>
              <a:rPr lang="en-US" sz="2000" dirty="0"/>
              <a:t>to integrate into </a:t>
            </a:r>
            <a:r>
              <a:rPr lang="en-US" sz="2000" b="1" dirty="0"/>
              <a:t>production codes</a:t>
            </a:r>
            <a:r>
              <a:rPr lang="en-US" sz="2000" dirty="0"/>
              <a:t>.</a:t>
            </a:r>
          </a:p>
        </p:txBody>
      </p:sp>
    </p:spTree>
    <p:extLst>
      <p:ext uri="{BB962C8B-B14F-4D97-AF65-F5344CB8AC3E}">
        <p14:creationId xmlns:p14="http://schemas.microsoft.com/office/powerpoint/2010/main" val="391886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3077766"/>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p>
              <a:p>
                <a:endParaRPr lang="en-US" sz="200" dirty="0">
                  <a:cs typeface="Calibri" panose="020F0502020204030204" pitchFamily="34" charset="0"/>
                </a:endParaRPr>
              </a:p>
              <a:p>
                <a:endParaRPr lang="en-US" sz="1900" dirty="0">
                  <a:cs typeface="Calibri" panose="020F0502020204030204" pitchFamily="34" charset="0"/>
                </a:endParaRPr>
              </a:p>
              <a:p>
                <a:endParaRPr lang="en-US" sz="1900" dirty="0"/>
              </a:p>
              <a:p>
                <a:endParaRPr lang="en-US" sz="1900" dirty="0"/>
              </a:p>
              <a:p>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3077766"/>
              </a:xfrm>
              <a:prstGeom prst="rect">
                <a:avLst/>
              </a:prstGeom>
              <a:blipFill>
                <a:blip r:embed="rId3"/>
                <a:stretch>
                  <a:fillRect l="-470" t="-119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37</a:t>
            </a:fld>
            <a:endParaRPr lang="en-US" dirty="0"/>
          </a:p>
        </p:txBody>
      </p:sp>
      <p:sp>
        <p:nvSpPr>
          <p:cNvPr id="35"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grpSp>
        <p:nvGrpSpPr>
          <p:cNvPr id="3" name="Group 2">
            <a:extLst>
              <a:ext uri="{FF2B5EF4-FFF2-40B4-BE49-F238E27FC236}">
                <a16:creationId xmlns:a16="http://schemas.microsoft.com/office/drawing/2014/main" id="{61626D02-10AD-BACE-A0AF-1D9BF5B2361B}"/>
              </a:ext>
            </a:extLst>
          </p:cNvPr>
          <p:cNvGrpSpPr/>
          <p:nvPr/>
        </p:nvGrpSpPr>
        <p:grpSpPr>
          <a:xfrm>
            <a:off x="7360376" y="5690402"/>
            <a:ext cx="4015495" cy="778271"/>
            <a:chOff x="7360376" y="5690402"/>
            <a:chExt cx="4015495" cy="778271"/>
          </a:xfrm>
        </p:grpSpPr>
        <p:sp>
          <p:nvSpPr>
            <p:cNvPr id="15" name="TextBox 14">
              <a:extLst>
                <a:ext uri="{FF2B5EF4-FFF2-40B4-BE49-F238E27FC236}">
                  <a16:creationId xmlns:a16="http://schemas.microsoft.com/office/drawing/2014/main" id="{94874CE0-EA15-4424-96D1-95560F923B6E}"/>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17" name="Rectangle 16">
              <a:extLst>
                <a:ext uri="{FF2B5EF4-FFF2-40B4-BE49-F238E27FC236}">
                  <a16:creationId xmlns:a16="http://schemas.microsoft.com/office/drawing/2014/main" id="{CCB58635-8074-4F3E-A8F6-345DD414EABC}"/>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02226DD-D157-4BDE-947D-F435EC345BB6}"/>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18" name="TextBox 17">
                  <a:extLst>
                    <a:ext uri="{FF2B5EF4-FFF2-40B4-BE49-F238E27FC236}">
                      <a16:creationId xmlns:a16="http://schemas.microsoft.com/office/drawing/2014/main" id="{802226DD-D157-4BDE-947D-F435EC345BB6}"/>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8"/>
                  <a:stretch>
                    <a:fillRect/>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AE35C54D-EC9A-B021-3D47-35B87DD1CAFF}"/>
              </a:ext>
            </a:extLst>
          </p:cNvPr>
          <p:cNvPicPr>
            <a:picLocks noChangeAspect="1"/>
          </p:cNvPicPr>
          <p:nvPr/>
        </p:nvPicPr>
        <p:blipFill>
          <a:blip r:embed="rId9"/>
          <a:stretch>
            <a:fillRect/>
          </a:stretch>
        </p:blipFill>
        <p:spPr>
          <a:xfrm>
            <a:off x="292714" y="1501353"/>
            <a:ext cx="1404757" cy="2055657"/>
          </a:xfrm>
          <a:prstGeom prst="rect">
            <a:avLst/>
          </a:prstGeom>
        </p:spPr>
      </p:pic>
      <p:grpSp>
        <p:nvGrpSpPr>
          <p:cNvPr id="14" name="Group 13">
            <a:extLst>
              <a:ext uri="{FF2B5EF4-FFF2-40B4-BE49-F238E27FC236}">
                <a16:creationId xmlns:a16="http://schemas.microsoft.com/office/drawing/2014/main" id="{67AF5E10-08F6-C940-80C8-2E35FACAE044}"/>
              </a:ext>
            </a:extLst>
          </p:cNvPr>
          <p:cNvGrpSpPr/>
          <p:nvPr/>
        </p:nvGrpSpPr>
        <p:grpSpPr>
          <a:xfrm>
            <a:off x="1740502" y="990877"/>
            <a:ext cx="3164873" cy="2572731"/>
            <a:chOff x="3703172" y="745468"/>
            <a:chExt cx="4396199" cy="3810432"/>
          </a:xfrm>
        </p:grpSpPr>
        <p:sp>
          <p:nvSpPr>
            <p:cNvPr id="19" name="TextBox 18">
              <a:extLst>
                <a:ext uri="{FF2B5EF4-FFF2-40B4-BE49-F238E27FC236}">
                  <a16:creationId xmlns:a16="http://schemas.microsoft.com/office/drawing/2014/main" id="{CB47A881-7455-988A-2C19-5172BFCE4FEC}"/>
                </a:ext>
              </a:extLst>
            </p:cNvPr>
            <p:cNvSpPr txBox="1"/>
            <p:nvPr/>
          </p:nvSpPr>
          <p:spPr>
            <a:xfrm>
              <a:off x="7914640" y="782320"/>
              <a:ext cx="184731" cy="369332"/>
            </a:xfrm>
            <a:prstGeom prst="rect">
              <a:avLst/>
            </a:prstGeom>
            <a:noFill/>
          </p:spPr>
          <p:txBody>
            <a:bodyPr wrap="none" rtlCol="0">
              <a:spAutoFit/>
            </a:bodyPr>
            <a:lstStyle/>
            <a:p>
              <a:endParaRPr lang="en-US" dirty="0"/>
            </a:p>
          </p:txBody>
        </p:sp>
        <p:grpSp>
          <p:nvGrpSpPr>
            <p:cNvPr id="20" name="Group 19">
              <a:extLst>
                <a:ext uri="{FF2B5EF4-FFF2-40B4-BE49-F238E27FC236}">
                  <a16:creationId xmlns:a16="http://schemas.microsoft.com/office/drawing/2014/main" id="{1ACA77EC-F5FA-9E6F-7645-A132831D7F44}"/>
                </a:ext>
              </a:extLst>
            </p:cNvPr>
            <p:cNvGrpSpPr/>
            <p:nvPr/>
          </p:nvGrpSpPr>
          <p:grpSpPr>
            <a:xfrm>
              <a:off x="3970336" y="1220608"/>
              <a:ext cx="3389585" cy="3335291"/>
              <a:chOff x="1231306" y="360164"/>
              <a:chExt cx="2871531" cy="2740782"/>
            </a:xfrm>
          </p:grpSpPr>
          <p:cxnSp>
            <p:nvCxnSpPr>
              <p:cNvPr id="42" name="Straight Connector 41">
                <a:extLst>
                  <a:ext uri="{FF2B5EF4-FFF2-40B4-BE49-F238E27FC236}">
                    <a16:creationId xmlns:a16="http://schemas.microsoft.com/office/drawing/2014/main" id="{FC87E106-7A92-FBD1-80F8-181C41F7DF99}"/>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6F4958-D0E3-160A-23F6-B963EAE4F469}"/>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E85FBD-EC7E-4BF7-A296-195163CDB46D}"/>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1CAE09-EFFD-6D14-5C98-8FA816A6B835}"/>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3ACB6B-5622-5D22-22BF-33EB88DC035E}"/>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6FE6B9-34B5-7ADC-AA93-0519379BDADF}"/>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5CE4FE-8876-C74A-7FC5-7226159D0D15}"/>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929B01-9D59-B0EA-3ACB-01042A0E4FD7}"/>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F0A840-3EC9-C3F4-68F4-7DEB9788F6E7}"/>
                  </a:ext>
                </a:extLst>
              </p:cNvPr>
              <p:cNvCxnSpPr>
                <a:cxnSpLocks/>
              </p:cNvCxnSpPr>
              <p:nvPr/>
            </p:nvCxnSpPr>
            <p:spPr>
              <a:xfrm>
                <a:off x="1250608" y="2895754"/>
                <a:ext cx="28522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C9379D-D050-A379-34B7-B27E8075A9E8}"/>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7FF6C5-EC2A-FDF3-39A4-DFDF11C4D11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E6F314-AEBF-B963-9AF2-3D6FDF7FA6F7}"/>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036C2DE-5DF6-84A0-B333-1706583C650F}"/>
                </a:ext>
              </a:extLst>
            </p:cNvPr>
            <p:cNvGrpSpPr/>
            <p:nvPr/>
          </p:nvGrpSpPr>
          <p:grpSpPr>
            <a:xfrm>
              <a:off x="3970336" y="1220609"/>
              <a:ext cx="3382138" cy="3335291"/>
              <a:chOff x="1231306" y="360164"/>
              <a:chExt cx="2865223" cy="2740782"/>
            </a:xfrm>
          </p:grpSpPr>
          <p:cxnSp>
            <p:nvCxnSpPr>
              <p:cNvPr id="29" name="Straight Connector 28">
                <a:extLst>
                  <a:ext uri="{FF2B5EF4-FFF2-40B4-BE49-F238E27FC236}">
                    <a16:creationId xmlns:a16="http://schemas.microsoft.com/office/drawing/2014/main" id="{EB1C6F4C-00FB-C9F2-B0CA-75697314C122}"/>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5A902A-0383-1B6D-0F8E-29825AED57E8}"/>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1C4A56-8E82-CC4C-24AA-A7D1D00A86A5}"/>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9DAD9B-F581-B8E9-4C00-E781A55ED756}"/>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2B645C-E2D0-8C82-9F10-89E4236EE664}"/>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F4C561-0941-3020-5E6B-89CDA1594052}"/>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B9C644-A8EA-0539-08F7-F60577786841}"/>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C0330D-093A-96B7-0B0B-C12245632E1C}"/>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1D3732-F1E3-DE55-FBDF-D6D61D1F199A}"/>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43E20D-62BC-0631-9A15-1E983BFD1B7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DD1528B-1E47-7FD8-6510-C749EB1240E0}"/>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5760E83-2DA3-6BCF-90E8-F5A70C71DF77}"/>
                    </a:ext>
                  </a:extLst>
                </p:cNvPr>
                <p:cNvSpPr txBox="1"/>
                <p:nvPr/>
              </p:nvSpPr>
              <p:spPr>
                <a:xfrm flipH="1">
                  <a:off x="3703172" y="745468"/>
                  <a:ext cx="4113140" cy="501427"/>
                </a:xfrm>
                <a:prstGeom prst="rect">
                  <a:avLst/>
                </a:prstGeom>
                <a:noFill/>
              </p:spPr>
              <p:txBody>
                <a:bodyPr wrap="square" rtlCol="0">
                  <a:spAutoFit/>
                </a:bodyPr>
                <a:lstStyle/>
                <a:p>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0</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1</m:t>
                          </m:r>
                        </m:sub>
                      </m:sSub>
                    </m:oMath>
                  </a14:m>
                  <a:endParaRPr lang="en-US" sz="1600" dirty="0"/>
                </a:p>
              </p:txBody>
            </p:sp>
          </mc:Choice>
          <mc:Fallback xmlns="">
            <p:sp>
              <p:nvSpPr>
                <p:cNvPr id="28" name="TextBox 27">
                  <a:extLst>
                    <a:ext uri="{FF2B5EF4-FFF2-40B4-BE49-F238E27FC236}">
                      <a16:creationId xmlns:a16="http://schemas.microsoft.com/office/drawing/2014/main" id="{45760E83-2DA3-6BCF-90E8-F5A70C71DF77}"/>
                    </a:ext>
                  </a:extLst>
                </p:cNvPr>
                <p:cNvSpPr txBox="1">
                  <a:spLocks noRot="1" noChangeAspect="1" noMove="1" noResize="1" noEditPoints="1" noAdjustHandles="1" noChangeArrowheads="1" noChangeShapeType="1" noTextEdit="1"/>
                </p:cNvSpPr>
                <p:nvPr/>
              </p:nvSpPr>
              <p:spPr>
                <a:xfrm flipH="1">
                  <a:off x="3703172" y="745468"/>
                  <a:ext cx="4113140" cy="501427"/>
                </a:xfrm>
                <a:prstGeom prst="rect">
                  <a:avLst/>
                </a:prstGeom>
                <a:blipFill>
                  <a:blip r:embed="rId10"/>
                  <a:stretch>
                    <a:fillRect/>
                  </a:stretch>
                </a:blipFill>
              </p:spPr>
              <p:txBody>
                <a:bodyPr/>
                <a:lstStyle/>
                <a:p>
                  <a:r>
                    <a:rPr lang="en-US">
                      <a:noFill/>
                    </a:rPr>
                    <a:t> </a:t>
                  </a:r>
                </a:p>
              </p:txBody>
            </p:sp>
          </mc:Fallback>
        </mc:AlternateContent>
      </p:grpSp>
      <p:grpSp>
        <p:nvGrpSpPr>
          <p:cNvPr id="9" name="Group 8">
            <a:extLst>
              <a:ext uri="{FF2B5EF4-FFF2-40B4-BE49-F238E27FC236}">
                <a16:creationId xmlns:a16="http://schemas.microsoft.com/office/drawing/2014/main" id="{8258E3EC-F3D4-8346-8C31-F5EAE91F10EA}"/>
              </a:ext>
            </a:extLst>
          </p:cNvPr>
          <p:cNvGrpSpPr/>
          <p:nvPr/>
        </p:nvGrpSpPr>
        <p:grpSpPr>
          <a:xfrm>
            <a:off x="7123998" y="1290879"/>
            <a:ext cx="2363147" cy="2153568"/>
            <a:chOff x="7838240" y="1272651"/>
            <a:chExt cx="2363147" cy="2153568"/>
          </a:xfrm>
        </p:grpSpPr>
        <p:sp>
          <p:nvSpPr>
            <p:cNvPr id="10" name="TextBox 9">
              <a:extLst>
                <a:ext uri="{FF2B5EF4-FFF2-40B4-BE49-F238E27FC236}">
                  <a16:creationId xmlns:a16="http://schemas.microsoft.com/office/drawing/2014/main" id="{74A59076-AEF0-55E1-2BAB-EBD0B2E8CE55}"/>
                </a:ext>
              </a:extLst>
            </p:cNvPr>
            <p:cNvSpPr txBox="1"/>
            <p:nvPr/>
          </p:nvSpPr>
          <p:spPr>
            <a:xfrm>
              <a:off x="7838240" y="1272651"/>
              <a:ext cx="2363147" cy="338554"/>
            </a:xfrm>
            <a:prstGeom prst="rect">
              <a:avLst/>
            </a:prstGeom>
            <a:noFill/>
          </p:spPr>
          <p:txBody>
            <a:bodyPr wrap="none" rtlCol="0">
              <a:spAutoFit/>
            </a:bodyPr>
            <a:lstStyle/>
            <a:p>
              <a:r>
                <a:rPr lang="en-US" sz="1600" dirty="0"/>
                <a:t>Controller time stepper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DBAA288-5C78-456C-5772-92DBE93A3E23}"/>
                    </a:ext>
                  </a:extLst>
                </p:cNvPr>
                <p:cNvSpPr txBox="1"/>
                <p:nvPr/>
              </p:nvSpPr>
              <p:spPr>
                <a:xfrm>
                  <a:off x="7861367" y="1984978"/>
                  <a:ext cx="2153218"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endParaRPr lang="en-US" sz="1600" dirty="0"/>
                </a:p>
              </p:txBody>
            </p:sp>
          </mc:Choice>
          <mc:Fallback xmlns="">
            <p:sp>
              <p:nvSpPr>
                <p:cNvPr id="11" name="TextBox 10">
                  <a:extLst>
                    <a:ext uri="{FF2B5EF4-FFF2-40B4-BE49-F238E27FC236}">
                      <a16:creationId xmlns:a16="http://schemas.microsoft.com/office/drawing/2014/main" id="{8DBAA288-5C78-456C-5772-92DBE93A3E23}"/>
                    </a:ext>
                  </a:extLst>
                </p:cNvPr>
                <p:cNvSpPr txBox="1">
                  <a:spLocks noRot="1" noChangeAspect="1" noMove="1" noResize="1" noEditPoints="1" noAdjustHandles="1" noChangeArrowheads="1" noChangeShapeType="1" noTextEdit="1"/>
                </p:cNvSpPr>
                <p:nvPr/>
              </p:nvSpPr>
              <p:spPr>
                <a:xfrm>
                  <a:off x="7861367" y="1984978"/>
                  <a:ext cx="2153218" cy="338554"/>
                </a:xfrm>
                <a:prstGeom prst="rect">
                  <a:avLst/>
                </a:prstGeom>
                <a:blipFill>
                  <a:blip r:embed="rId11"/>
                  <a:stretch>
                    <a:fillRect l="-1412"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8B619EE-7A71-4A96-AC51-B1FBD93B14F3}"/>
                    </a:ext>
                  </a:extLst>
                </p:cNvPr>
                <p:cNvSpPr txBox="1"/>
                <p:nvPr/>
              </p:nvSpPr>
              <p:spPr>
                <a:xfrm>
                  <a:off x="7861367" y="3087665"/>
                  <a:ext cx="2157963"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endParaRPr lang="en-US" sz="1600" dirty="0"/>
                </a:p>
              </p:txBody>
            </p:sp>
          </mc:Choice>
          <mc:Fallback xmlns="">
            <p:sp>
              <p:nvSpPr>
                <p:cNvPr id="13" name="TextBox 12">
                  <a:extLst>
                    <a:ext uri="{FF2B5EF4-FFF2-40B4-BE49-F238E27FC236}">
                      <a16:creationId xmlns:a16="http://schemas.microsoft.com/office/drawing/2014/main" id="{D8B619EE-7A71-4A96-AC51-B1FBD93B14F3}"/>
                    </a:ext>
                  </a:extLst>
                </p:cNvPr>
                <p:cNvSpPr txBox="1">
                  <a:spLocks noRot="1" noChangeAspect="1" noMove="1" noResize="1" noEditPoints="1" noAdjustHandles="1" noChangeArrowheads="1" noChangeShapeType="1" noTextEdit="1"/>
                </p:cNvSpPr>
                <p:nvPr/>
              </p:nvSpPr>
              <p:spPr>
                <a:xfrm>
                  <a:off x="7861367" y="3087665"/>
                  <a:ext cx="2157963" cy="338554"/>
                </a:xfrm>
                <a:prstGeom prst="rect">
                  <a:avLst/>
                </a:prstGeom>
                <a:blipFill>
                  <a:blip r:embed="rId12"/>
                  <a:stretch>
                    <a:fillRect l="-1412" t="-7143" b="-1964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DA60B58-54A6-7D95-6E99-17E2F858098C}"/>
                  </a:ext>
                </a:extLst>
              </p:cNvPr>
              <p:cNvSpPr txBox="1"/>
              <p:nvPr/>
            </p:nvSpPr>
            <p:spPr>
              <a:xfrm>
                <a:off x="995092" y="1866225"/>
                <a:ext cx="3985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Γ</m:t>
                          </m:r>
                        </m:e>
                        <m:sub>
                          <m:r>
                            <a:rPr lang="en-US" sz="1400" b="0" i="1" smtClean="0">
                              <a:latin typeface="Cambria Math" panose="02040503050406030204" pitchFamily="18" charset="0"/>
                            </a:rPr>
                            <m:t>2</m:t>
                          </m:r>
                        </m:sub>
                      </m:sSub>
                    </m:oMath>
                  </m:oMathPara>
                </a14:m>
                <a:endParaRPr lang="en-US" sz="1400" dirty="0"/>
              </a:p>
            </p:txBody>
          </p:sp>
        </mc:Choice>
        <mc:Fallback xmlns="">
          <p:sp>
            <p:nvSpPr>
              <p:cNvPr id="4" name="TextBox 3">
                <a:extLst>
                  <a:ext uri="{FF2B5EF4-FFF2-40B4-BE49-F238E27FC236}">
                    <a16:creationId xmlns:a16="http://schemas.microsoft.com/office/drawing/2014/main" id="{2DA60B58-54A6-7D95-6E99-17E2F858098C}"/>
                  </a:ext>
                </a:extLst>
              </p:cNvPr>
              <p:cNvSpPr txBox="1">
                <a:spLocks noRot="1" noChangeAspect="1" noMove="1" noResize="1" noEditPoints="1" noAdjustHandles="1" noChangeArrowheads="1" noChangeShapeType="1" noTextEdit="1"/>
              </p:cNvSpPr>
              <p:nvPr/>
            </p:nvSpPr>
            <p:spPr>
              <a:xfrm>
                <a:off x="995092" y="1866225"/>
                <a:ext cx="398506" cy="30777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7158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3662541"/>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endParaRPr lang="en-US" sz="200" dirty="0">
                  <a:cs typeface="Calibri" panose="020F0502020204030204" pitchFamily="34" charset="0"/>
                </a:endParaRPr>
              </a:p>
              <a:p>
                <a:endParaRPr lang="en-US" sz="1900" dirty="0">
                  <a:cs typeface="Calibri" panose="020F0502020204030204" pitchFamily="34" charset="0"/>
                </a:endParaRPr>
              </a:p>
              <a:p>
                <a:endParaRPr lang="en-US" sz="1900" dirty="0"/>
              </a:p>
              <a:p>
                <a:endParaRPr lang="en-US" sz="1900" dirty="0"/>
              </a:p>
              <a:p>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3662541"/>
              </a:xfrm>
              <a:prstGeom prst="rect">
                <a:avLst/>
              </a:prstGeom>
              <a:blipFill>
                <a:blip r:embed="rId3"/>
                <a:stretch>
                  <a:fillRect l="-470" t="-1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38</a:t>
            </a:fld>
            <a:endParaRPr lang="en-US" dirty="0"/>
          </a:p>
        </p:txBody>
      </p:sp>
      <p:sp>
        <p:nvSpPr>
          <p:cNvPr id="35"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grpSp>
        <p:nvGrpSpPr>
          <p:cNvPr id="3" name="Group 2">
            <a:extLst>
              <a:ext uri="{FF2B5EF4-FFF2-40B4-BE49-F238E27FC236}">
                <a16:creationId xmlns:a16="http://schemas.microsoft.com/office/drawing/2014/main" id="{61626D02-10AD-BACE-A0AF-1D9BF5B2361B}"/>
              </a:ext>
            </a:extLst>
          </p:cNvPr>
          <p:cNvGrpSpPr/>
          <p:nvPr/>
        </p:nvGrpSpPr>
        <p:grpSpPr>
          <a:xfrm>
            <a:off x="7360376" y="5690402"/>
            <a:ext cx="4015495" cy="778271"/>
            <a:chOff x="7360376" y="5690402"/>
            <a:chExt cx="4015495" cy="778271"/>
          </a:xfrm>
        </p:grpSpPr>
        <p:sp>
          <p:nvSpPr>
            <p:cNvPr id="15" name="TextBox 14">
              <a:extLst>
                <a:ext uri="{FF2B5EF4-FFF2-40B4-BE49-F238E27FC236}">
                  <a16:creationId xmlns:a16="http://schemas.microsoft.com/office/drawing/2014/main" id="{94874CE0-EA15-4424-96D1-95560F923B6E}"/>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17" name="Rectangle 16">
              <a:extLst>
                <a:ext uri="{FF2B5EF4-FFF2-40B4-BE49-F238E27FC236}">
                  <a16:creationId xmlns:a16="http://schemas.microsoft.com/office/drawing/2014/main" id="{CCB58635-8074-4F3E-A8F6-345DD414EABC}"/>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02226DD-D157-4BDE-947D-F435EC345BB6}"/>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18" name="TextBox 17">
                  <a:extLst>
                    <a:ext uri="{FF2B5EF4-FFF2-40B4-BE49-F238E27FC236}">
                      <a16:creationId xmlns:a16="http://schemas.microsoft.com/office/drawing/2014/main" id="{802226DD-D157-4BDE-947D-F435EC345BB6}"/>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8"/>
                  <a:stretch>
                    <a:fillRect/>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AE35C54D-EC9A-B021-3D47-35B87DD1CAFF}"/>
              </a:ext>
            </a:extLst>
          </p:cNvPr>
          <p:cNvPicPr>
            <a:picLocks noChangeAspect="1"/>
          </p:cNvPicPr>
          <p:nvPr/>
        </p:nvPicPr>
        <p:blipFill>
          <a:blip r:embed="rId9"/>
          <a:stretch>
            <a:fillRect/>
          </a:stretch>
        </p:blipFill>
        <p:spPr>
          <a:xfrm>
            <a:off x="292714" y="1501353"/>
            <a:ext cx="1404757" cy="2055657"/>
          </a:xfrm>
          <a:prstGeom prst="rect">
            <a:avLst/>
          </a:prstGeom>
        </p:spPr>
      </p:pic>
      <p:grpSp>
        <p:nvGrpSpPr>
          <p:cNvPr id="14" name="Group 13">
            <a:extLst>
              <a:ext uri="{FF2B5EF4-FFF2-40B4-BE49-F238E27FC236}">
                <a16:creationId xmlns:a16="http://schemas.microsoft.com/office/drawing/2014/main" id="{67AF5E10-08F6-C940-80C8-2E35FACAE044}"/>
              </a:ext>
            </a:extLst>
          </p:cNvPr>
          <p:cNvGrpSpPr/>
          <p:nvPr/>
        </p:nvGrpSpPr>
        <p:grpSpPr>
          <a:xfrm>
            <a:off x="1740502" y="990877"/>
            <a:ext cx="3164873" cy="2572731"/>
            <a:chOff x="3703172" y="745468"/>
            <a:chExt cx="4396199" cy="3810432"/>
          </a:xfrm>
        </p:grpSpPr>
        <p:sp>
          <p:nvSpPr>
            <p:cNvPr id="19" name="TextBox 18">
              <a:extLst>
                <a:ext uri="{FF2B5EF4-FFF2-40B4-BE49-F238E27FC236}">
                  <a16:creationId xmlns:a16="http://schemas.microsoft.com/office/drawing/2014/main" id="{CB47A881-7455-988A-2C19-5172BFCE4FEC}"/>
                </a:ext>
              </a:extLst>
            </p:cNvPr>
            <p:cNvSpPr txBox="1"/>
            <p:nvPr/>
          </p:nvSpPr>
          <p:spPr>
            <a:xfrm>
              <a:off x="7914640" y="782320"/>
              <a:ext cx="184731" cy="369332"/>
            </a:xfrm>
            <a:prstGeom prst="rect">
              <a:avLst/>
            </a:prstGeom>
            <a:noFill/>
          </p:spPr>
          <p:txBody>
            <a:bodyPr wrap="none" rtlCol="0">
              <a:spAutoFit/>
            </a:bodyPr>
            <a:lstStyle/>
            <a:p>
              <a:endParaRPr lang="en-US" dirty="0"/>
            </a:p>
          </p:txBody>
        </p:sp>
        <p:grpSp>
          <p:nvGrpSpPr>
            <p:cNvPr id="20" name="Group 19">
              <a:extLst>
                <a:ext uri="{FF2B5EF4-FFF2-40B4-BE49-F238E27FC236}">
                  <a16:creationId xmlns:a16="http://schemas.microsoft.com/office/drawing/2014/main" id="{1ACA77EC-F5FA-9E6F-7645-A132831D7F44}"/>
                </a:ext>
              </a:extLst>
            </p:cNvPr>
            <p:cNvGrpSpPr/>
            <p:nvPr/>
          </p:nvGrpSpPr>
          <p:grpSpPr>
            <a:xfrm>
              <a:off x="3970336" y="1220608"/>
              <a:ext cx="3389585" cy="3335291"/>
              <a:chOff x="1231306" y="360164"/>
              <a:chExt cx="2871531" cy="2740782"/>
            </a:xfrm>
          </p:grpSpPr>
          <p:cxnSp>
            <p:nvCxnSpPr>
              <p:cNvPr id="42" name="Straight Connector 41">
                <a:extLst>
                  <a:ext uri="{FF2B5EF4-FFF2-40B4-BE49-F238E27FC236}">
                    <a16:creationId xmlns:a16="http://schemas.microsoft.com/office/drawing/2014/main" id="{FC87E106-7A92-FBD1-80F8-181C41F7DF99}"/>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6F4958-D0E3-160A-23F6-B963EAE4F469}"/>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E85FBD-EC7E-4BF7-A296-195163CDB46D}"/>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1CAE09-EFFD-6D14-5C98-8FA816A6B835}"/>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3ACB6B-5622-5D22-22BF-33EB88DC035E}"/>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6FE6B9-34B5-7ADC-AA93-0519379BDADF}"/>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5CE4FE-8876-C74A-7FC5-7226159D0D15}"/>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929B01-9D59-B0EA-3ACB-01042A0E4FD7}"/>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F0A840-3EC9-C3F4-68F4-7DEB9788F6E7}"/>
                  </a:ext>
                </a:extLst>
              </p:cNvPr>
              <p:cNvCxnSpPr>
                <a:cxnSpLocks/>
              </p:cNvCxnSpPr>
              <p:nvPr/>
            </p:nvCxnSpPr>
            <p:spPr>
              <a:xfrm>
                <a:off x="1250608" y="2895754"/>
                <a:ext cx="28522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C9379D-D050-A379-34B7-B27E8075A9E8}"/>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7FF6C5-EC2A-FDF3-39A4-DFDF11C4D11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E6F314-AEBF-B963-9AF2-3D6FDF7FA6F7}"/>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036C2DE-5DF6-84A0-B333-1706583C650F}"/>
                </a:ext>
              </a:extLst>
            </p:cNvPr>
            <p:cNvGrpSpPr/>
            <p:nvPr/>
          </p:nvGrpSpPr>
          <p:grpSpPr>
            <a:xfrm>
              <a:off x="3970336" y="1220609"/>
              <a:ext cx="3382138" cy="3335291"/>
              <a:chOff x="1231306" y="360164"/>
              <a:chExt cx="2865223" cy="2740782"/>
            </a:xfrm>
          </p:grpSpPr>
          <p:cxnSp>
            <p:nvCxnSpPr>
              <p:cNvPr id="29" name="Straight Connector 28">
                <a:extLst>
                  <a:ext uri="{FF2B5EF4-FFF2-40B4-BE49-F238E27FC236}">
                    <a16:creationId xmlns:a16="http://schemas.microsoft.com/office/drawing/2014/main" id="{EB1C6F4C-00FB-C9F2-B0CA-75697314C122}"/>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5A902A-0383-1B6D-0F8E-29825AED57E8}"/>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1C4A56-8E82-CC4C-24AA-A7D1D00A86A5}"/>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9DAD9B-F581-B8E9-4C00-E781A55ED756}"/>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2B645C-E2D0-8C82-9F10-89E4236EE664}"/>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F4C561-0941-3020-5E6B-89CDA1594052}"/>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B9C644-A8EA-0539-08F7-F60577786841}"/>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C0330D-093A-96B7-0B0B-C12245632E1C}"/>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1D3732-F1E3-DE55-FBDF-D6D61D1F199A}"/>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43E20D-62BC-0631-9A15-1E983BFD1B7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DD1528B-1E47-7FD8-6510-C749EB1240E0}"/>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5760E83-2DA3-6BCF-90E8-F5A70C71DF77}"/>
                    </a:ext>
                  </a:extLst>
                </p:cNvPr>
                <p:cNvSpPr txBox="1"/>
                <p:nvPr/>
              </p:nvSpPr>
              <p:spPr>
                <a:xfrm flipH="1">
                  <a:off x="3703172" y="745468"/>
                  <a:ext cx="4113140" cy="501427"/>
                </a:xfrm>
                <a:prstGeom prst="rect">
                  <a:avLst/>
                </a:prstGeom>
                <a:noFill/>
              </p:spPr>
              <p:txBody>
                <a:bodyPr wrap="square" rtlCol="0">
                  <a:spAutoFit/>
                </a:bodyPr>
                <a:lstStyle/>
                <a:p>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0</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1</m:t>
                          </m:r>
                        </m:sub>
                      </m:sSub>
                    </m:oMath>
                  </a14:m>
                  <a:endParaRPr lang="en-US" sz="1600" dirty="0"/>
                </a:p>
              </p:txBody>
            </p:sp>
          </mc:Choice>
          <mc:Fallback xmlns="">
            <p:sp>
              <p:nvSpPr>
                <p:cNvPr id="28" name="TextBox 27">
                  <a:extLst>
                    <a:ext uri="{FF2B5EF4-FFF2-40B4-BE49-F238E27FC236}">
                      <a16:creationId xmlns:a16="http://schemas.microsoft.com/office/drawing/2014/main" id="{45760E83-2DA3-6BCF-90E8-F5A70C71DF77}"/>
                    </a:ext>
                  </a:extLst>
                </p:cNvPr>
                <p:cNvSpPr txBox="1">
                  <a:spLocks noRot="1" noChangeAspect="1" noMove="1" noResize="1" noEditPoints="1" noAdjustHandles="1" noChangeArrowheads="1" noChangeShapeType="1" noTextEdit="1"/>
                </p:cNvSpPr>
                <p:nvPr/>
              </p:nvSpPr>
              <p:spPr>
                <a:xfrm flipH="1">
                  <a:off x="3703172" y="745468"/>
                  <a:ext cx="4113140" cy="501427"/>
                </a:xfrm>
                <a:prstGeom prst="rect">
                  <a:avLst/>
                </a:prstGeom>
                <a:blipFill>
                  <a:blip r:embed="rId10"/>
                  <a:stretch>
                    <a:fillRect/>
                  </a:stretch>
                </a:blipFill>
              </p:spPr>
              <p:txBody>
                <a:bodyPr/>
                <a:lstStyle/>
                <a:p>
                  <a:r>
                    <a:rPr lang="en-US">
                      <a:noFill/>
                    </a:rPr>
                    <a:t> </a:t>
                  </a:r>
                </a:p>
              </p:txBody>
            </p:sp>
          </mc:Fallback>
        </mc:AlternateContent>
      </p:grpSp>
      <p:cxnSp>
        <p:nvCxnSpPr>
          <p:cNvPr id="4" name="Straight Arrow Connector 3">
            <a:extLst>
              <a:ext uri="{FF2B5EF4-FFF2-40B4-BE49-F238E27FC236}">
                <a16:creationId xmlns:a16="http://schemas.microsoft.com/office/drawing/2014/main" id="{43492165-36CA-33BA-DB66-4099591155AF}"/>
              </a:ext>
            </a:extLst>
          </p:cNvPr>
          <p:cNvCxnSpPr>
            <a:cxnSpLocks/>
          </p:cNvCxnSpPr>
          <p:nvPr/>
        </p:nvCxnSpPr>
        <p:spPr>
          <a:xfrm>
            <a:off x="1949239" y="2080801"/>
            <a:ext cx="2393326" cy="235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1E081A-BA1E-EBCF-D8A9-9FC79575C47C}"/>
                  </a:ext>
                </a:extLst>
              </p:cNvPr>
              <p:cNvSpPr txBox="1"/>
              <p:nvPr/>
            </p:nvSpPr>
            <p:spPr>
              <a:xfrm>
                <a:off x="2473636" y="1753331"/>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331E081A-BA1E-EBCF-D8A9-9FC79575C47C}"/>
                  </a:ext>
                </a:extLst>
              </p:cNvPr>
              <p:cNvSpPr txBox="1">
                <a:spLocks noRot="1" noChangeAspect="1" noMove="1" noResize="1" noEditPoints="1" noAdjustHandles="1" noChangeArrowheads="1" noChangeShapeType="1" noTextEdit="1"/>
              </p:cNvSpPr>
              <p:nvPr/>
            </p:nvSpPr>
            <p:spPr>
              <a:xfrm>
                <a:off x="2473636" y="1753331"/>
                <a:ext cx="3378569" cy="307777"/>
              </a:xfrm>
              <a:prstGeom prst="rect">
                <a:avLst/>
              </a:prstGeom>
              <a:blipFill>
                <a:blip r:embed="rId11"/>
                <a:stretch>
                  <a:fillRect l="-542" t="-4000" b="-20000"/>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6A8DF082-3970-F4F2-AE30-8B95C679A45A}"/>
              </a:ext>
            </a:extLst>
          </p:cNvPr>
          <p:cNvSpPr/>
          <p:nvPr/>
        </p:nvSpPr>
        <p:spPr>
          <a:xfrm>
            <a:off x="240147" y="1577793"/>
            <a:ext cx="1457323" cy="13226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D051E288-FC4D-9D12-4D7C-AF9A1D96395F}"/>
              </a:ext>
            </a:extLst>
          </p:cNvPr>
          <p:cNvGrpSpPr/>
          <p:nvPr/>
        </p:nvGrpSpPr>
        <p:grpSpPr>
          <a:xfrm>
            <a:off x="7123998" y="1290879"/>
            <a:ext cx="2363147" cy="2153568"/>
            <a:chOff x="7838240" y="1272651"/>
            <a:chExt cx="2363147" cy="2153568"/>
          </a:xfrm>
        </p:grpSpPr>
        <p:sp>
          <p:nvSpPr>
            <p:cNvPr id="57" name="TextBox 56">
              <a:extLst>
                <a:ext uri="{FF2B5EF4-FFF2-40B4-BE49-F238E27FC236}">
                  <a16:creationId xmlns:a16="http://schemas.microsoft.com/office/drawing/2014/main" id="{BA6D77E6-387A-BCA1-81F8-AAECBC5BFC5D}"/>
                </a:ext>
              </a:extLst>
            </p:cNvPr>
            <p:cNvSpPr txBox="1"/>
            <p:nvPr/>
          </p:nvSpPr>
          <p:spPr>
            <a:xfrm>
              <a:off x="7838240" y="1272651"/>
              <a:ext cx="2363147" cy="338554"/>
            </a:xfrm>
            <a:prstGeom prst="rect">
              <a:avLst/>
            </a:prstGeom>
            <a:noFill/>
          </p:spPr>
          <p:txBody>
            <a:bodyPr wrap="none" rtlCol="0">
              <a:spAutoFit/>
            </a:bodyPr>
            <a:lstStyle/>
            <a:p>
              <a:r>
                <a:rPr lang="en-US" sz="1600" dirty="0"/>
                <a:t>Controller time stepper</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BC6EAA8-E482-BB90-4059-7CA1556F08E2}"/>
                    </a:ext>
                  </a:extLst>
                </p:cNvPr>
                <p:cNvSpPr txBox="1"/>
                <p:nvPr/>
              </p:nvSpPr>
              <p:spPr>
                <a:xfrm>
                  <a:off x="7861367" y="1984978"/>
                  <a:ext cx="2153218"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endParaRPr lang="en-US" sz="1600" dirty="0"/>
                </a:p>
              </p:txBody>
            </p:sp>
          </mc:Choice>
          <mc:Fallback xmlns="">
            <p:sp>
              <p:nvSpPr>
                <p:cNvPr id="58" name="TextBox 57">
                  <a:extLst>
                    <a:ext uri="{FF2B5EF4-FFF2-40B4-BE49-F238E27FC236}">
                      <a16:creationId xmlns:a16="http://schemas.microsoft.com/office/drawing/2014/main" id="{FBC6EAA8-E482-BB90-4059-7CA1556F08E2}"/>
                    </a:ext>
                  </a:extLst>
                </p:cNvPr>
                <p:cNvSpPr txBox="1">
                  <a:spLocks noRot="1" noChangeAspect="1" noMove="1" noResize="1" noEditPoints="1" noAdjustHandles="1" noChangeArrowheads="1" noChangeShapeType="1" noTextEdit="1"/>
                </p:cNvSpPr>
                <p:nvPr/>
              </p:nvSpPr>
              <p:spPr>
                <a:xfrm>
                  <a:off x="7861367" y="1984978"/>
                  <a:ext cx="2153218" cy="338554"/>
                </a:xfrm>
                <a:prstGeom prst="rect">
                  <a:avLst/>
                </a:prstGeom>
                <a:blipFill>
                  <a:blip r:embed="rId12"/>
                  <a:stretch>
                    <a:fillRect l="-1412"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0FBF9DDC-3CBB-05B2-96E3-010F743DDE17}"/>
                    </a:ext>
                  </a:extLst>
                </p:cNvPr>
                <p:cNvSpPr txBox="1"/>
                <p:nvPr/>
              </p:nvSpPr>
              <p:spPr>
                <a:xfrm>
                  <a:off x="7861367" y="3087665"/>
                  <a:ext cx="2157963"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endParaRPr lang="en-US" sz="1600" dirty="0"/>
                </a:p>
              </p:txBody>
            </p:sp>
          </mc:Choice>
          <mc:Fallback xmlns="">
            <p:sp>
              <p:nvSpPr>
                <p:cNvPr id="59" name="TextBox 58">
                  <a:extLst>
                    <a:ext uri="{FF2B5EF4-FFF2-40B4-BE49-F238E27FC236}">
                      <a16:creationId xmlns:a16="http://schemas.microsoft.com/office/drawing/2014/main" id="{0FBF9DDC-3CBB-05B2-96E3-010F743DDE17}"/>
                    </a:ext>
                  </a:extLst>
                </p:cNvPr>
                <p:cNvSpPr txBox="1">
                  <a:spLocks noRot="1" noChangeAspect="1" noMove="1" noResize="1" noEditPoints="1" noAdjustHandles="1" noChangeArrowheads="1" noChangeShapeType="1" noTextEdit="1"/>
                </p:cNvSpPr>
                <p:nvPr/>
              </p:nvSpPr>
              <p:spPr>
                <a:xfrm>
                  <a:off x="7861367" y="3087665"/>
                  <a:ext cx="2157963" cy="338554"/>
                </a:xfrm>
                <a:prstGeom prst="rect">
                  <a:avLst/>
                </a:prstGeom>
                <a:blipFill>
                  <a:blip r:embed="rId13"/>
                  <a:stretch>
                    <a:fillRect l="-1412" t="-7143" b="-1964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E79C07B-1A23-3CA5-8FFB-A01557AAC49B}"/>
                  </a:ext>
                </a:extLst>
              </p:cNvPr>
              <p:cNvSpPr txBox="1"/>
              <p:nvPr/>
            </p:nvSpPr>
            <p:spPr>
              <a:xfrm>
                <a:off x="995092" y="1866225"/>
                <a:ext cx="3985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Γ</m:t>
                          </m:r>
                        </m:e>
                        <m:sub>
                          <m:r>
                            <a:rPr lang="en-US" sz="1400" b="0" i="1" smtClean="0">
                              <a:latin typeface="Cambria Math" panose="02040503050406030204" pitchFamily="18" charset="0"/>
                            </a:rPr>
                            <m:t>2</m:t>
                          </m:r>
                        </m:sub>
                      </m:sSub>
                    </m:oMath>
                  </m:oMathPara>
                </a14:m>
                <a:endParaRPr lang="en-US" sz="1400" dirty="0"/>
              </a:p>
            </p:txBody>
          </p:sp>
        </mc:Choice>
        <mc:Fallback xmlns="">
          <p:sp>
            <p:nvSpPr>
              <p:cNvPr id="8" name="TextBox 7">
                <a:extLst>
                  <a:ext uri="{FF2B5EF4-FFF2-40B4-BE49-F238E27FC236}">
                    <a16:creationId xmlns:a16="http://schemas.microsoft.com/office/drawing/2014/main" id="{AE79C07B-1A23-3CA5-8FFB-A01557AAC49B}"/>
                  </a:ext>
                </a:extLst>
              </p:cNvPr>
              <p:cNvSpPr txBox="1">
                <a:spLocks noRot="1" noChangeAspect="1" noMove="1" noResize="1" noEditPoints="1" noAdjustHandles="1" noChangeArrowheads="1" noChangeShapeType="1" noTextEdit="1"/>
              </p:cNvSpPr>
              <p:nvPr/>
            </p:nvSpPr>
            <p:spPr>
              <a:xfrm>
                <a:off x="995092" y="1866225"/>
                <a:ext cx="398506" cy="30777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406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601260"/>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dirty="0"/>
              </a:p>
              <a:p>
                <a:r>
                  <a:rPr lang="en-US" sz="1900" dirty="0">
                    <a:cs typeface="Calibri" panose="020F0502020204030204" pitchFamily="34" charset="0"/>
                  </a:rPr>
                  <a:t>.</a:t>
                </a:r>
              </a:p>
              <a:p>
                <a:endParaRPr lang="en-US" sz="200" dirty="0">
                  <a:cs typeface="Calibri" panose="020F0502020204030204" pitchFamily="34" charset="0"/>
                </a:endParaRPr>
              </a:p>
              <a:p>
                <a:endParaRPr lang="en-US" sz="1900" dirty="0">
                  <a:cs typeface="Calibri" panose="020F0502020204030204" pitchFamily="34" charset="0"/>
                </a:endParaRPr>
              </a:p>
              <a:p>
                <a:endParaRPr lang="en-US" sz="1900" dirty="0"/>
              </a:p>
              <a:p>
                <a:endParaRPr lang="en-US" sz="1900" dirty="0"/>
              </a:p>
              <a:p>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601260"/>
              </a:xfrm>
              <a:prstGeom prst="rect">
                <a:avLst/>
              </a:prstGeom>
              <a:blipFill>
                <a:blip r:embed="rId3"/>
                <a:stretch>
                  <a:fillRect l="-470" t="-796"/>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39</a:t>
            </a:fld>
            <a:endParaRPr lang="en-US" dirty="0"/>
          </a:p>
        </p:txBody>
      </p:sp>
      <p:sp>
        <p:nvSpPr>
          <p:cNvPr id="35"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grpSp>
        <p:nvGrpSpPr>
          <p:cNvPr id="3" name="Group 2">
            <a:extLst>
              <a:ext uri="{FF2B5EF4-FFF2-40B4-BE49-F238E27FC236}">
                <a16:creationId xmlns:a16="http://schemas.microsoft.com/office/drawing/2014/main" id="{61626D02-10AD-BACE-A0AF-1D9BF5B2361B}"/>
              </a:ext>
            </a:extLst>
          </p:cNvPr>
          <p:cNvGrpSpPr/>
          <p:nvPr/>
        </p:nvGrpSpPr>
        <p:grpSpPr>
          <a:xfrm>
            <a:off x="7360376" y="5690402"/>
            <a:ext cx="4015495" cy="778271"/>
            <a:chOff x="7360376" y="5690402"/>
            <a:chExt cx="4015495" cy="778271"/>
          </a:xfrm>
        </p:grpSpPr>
        <p:sp>
          <p:nvSpPr>
            <p:cNvPr id="15" name="TextBox 14">
              <a:extLst>
                <a:ext uri="{FF2B5EF4-FFF2-40B4-BE49-F238E27FC236}">
                  <a16:creationId xmlns:a16="http://schemas.microsoft.com/office/drawing/2014/main" id="{94874CE0-EA15-4424-96D1-95560F923B6E}"/>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17" name="Rectangle 16">
              <a:extLst>
                <a:ext uri="{FF2B5EF4-FFF2-40B4-BE49-F238E27FC236}">
                  <a16:creationId xmlns:a16="http://schemas.microsoft.com/office/drawing/2014/main" id="{CCB58635-8074-4F3E-A8F6-345DD414EABC}"/>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02226DD-D157-4BDE-947D-F435EC345BB6}"/>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18" name="TextBox 17">
                  <a:extLst>
                    <a:ext uri="{FF2B5EF4-FFF2-40B4-BE49-F238E27FC236}">
                      <a16:creationId xmlns:a16="http://schemas.microsoft.com/office/drawing/2014/main" id="{802226DD-D157-4BDE-947D-F435EC345BB6}"/>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8"/>
                  <a:stretch>
                    <a:fillRect/>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AE35C54D-EC9A-B021-3D47-35B87DD1CAFF}"/>
              </a:ext>
            </a:extLst>
          </p:cNvPr>
          <p:cNvPicPr>
            <a:picLocks noChangeAspect="1"/>
          </p:cNvPicPr>
          <p:nvPr/>
        </p:nvPicPr>
        <p:blipFill>
          <a:blip r:embed="rId9"/>
          <a:stretch>
            <a:fillRect/>
          </a:stretch>
        </p:blipFill>
        <p:spPr>
          <a:xfrm>
            <a:off x="292714" y="1501353"/>
            <a:ext cx="1404757" cy="2055657"/>
          </a:xfrm>
          <a:prstGeom prst="rect">
            <a:avLst/>
          </a:prstGeom>
        </p:spPr>
      </p:pic>
      <p:grpSp>
        <p:nvGrpSpPr>
          <p:cNvPr id="14" name="Group 13">
            <a:extLst>
              <a:ext uri="{FF2B5EF4-FFF2-40B4-BE49-F238E27FC236}">
                <a16:creationId xmlns:a16="http://schemas.microsoft.com/office/drawing/2014/main" id="{67AF5E10-08F6-C940-80C8-2E35FACAE044}"/>
              </a:ext>
            </a:extLst>
          </p:cNvPr>
          <p:cNvGrpSpPr/>
          <p:nvPr/>
        </p:nvGrpSpPr>
        <p:grpSpPr>
          <a:xfrm>
            <a:off x="1740502" y="990877"/>
            <a:ext cx="3164873" cy="2572731"/>
            <a:chOff x="3703172" y="745468"/>
            <a:chExt cx="4396199" cy="3810432"/>
          </a:xfrm>
        </p:grpSpPr>
        <p:sp>
          <p:nvSpPr>
            <p:cNvPr id="19" name="TextBox 18">
              <a:extLst>
                <a:ext uri="{FF2B5EF4-FFF2-40B4-BE49-F238E27FC236}">
                  <a16:creationId xmlns:a16="http://schemas.microsoft.com/office/drawing/2014/main" id="{CB47A881-7455-988A-2C19-5172BFCE4FEC}"/>
                </a:ext>
              </a:extLst>
            </p:cNvPr>
            <p:cNvSpPr txBox="1"/>
            <p:nvPr/>
          </p:nvSpPr>
          <p:spPr>
            <a:xfrm>
              <a:off x="7914640" y="782320"/>
              <a:ext cx="184731" cy="369332"/>
            </a:xfrm>
            <a:prstGeom prst="rect">
              <a:avLst/>
            </a:prstGeom>
            <a:noFill/>
          </p:spPr>
          <p:txBody>
            <a:bodyPr wrap="none" rtlCol="0">
              <a:spAutoFit/>
            </a:bodyPr>
            <a:lstStyle/>
            <a:p>
              <a:endParaRPr lang="en-US" dirty="0"/>
            </a:p>
          </p:txBody>
        </p:sp>
        <p:grpSp>
          <p:nvGrpSpPr>
            <p:cNvPr id="20" name="Group 19">
              <a:extLst>
                <a:ext uri="{FF2B5EF4-FFF2-40B4-BE49-F238E27FC236}">
                  <a16:creationId xmlns:a16="http://schemas.microsoft.com/office/drawing/2014/main" id="{1ACA77EC-F5FA-9E6F-7645-A132831D7F44}"/>
                </a:ext>
              </a:extLst>
            </p:cNvPr>
            <p:cNvGrpSpPr/>
            <p:nvPr/>
          </p:nvGrpSpPr>
          <p:grpSpPr>
            <a:xfrm>
              <a:off x="3970336" y="1220608"/>
              <a:ext cx="3389585" cy="3335291"/>
              <a:chOff x="1231306" y="360164"/>
              <a:chExt cx="2871531" cy="2740782"/>
            </a:xfrm>
          </p:grpSpPr>
          <p:cxnSp>
            <p:nvCxnSpPr>
              <p:cNvPr id="42" name="Straight Connector 41">
                <a:extLst>
                  <a:ext uri="{FF2B5EF4-FFF2-40B4-BE49-F238E27FC236}">
                    <a16:creationId xmlns:a16="http://schemas.microsoft.com/office/drawing/2014/main" id="{FC87E106-7A92-FBD1-80F8-181C41F7DF99}"/>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6F4958-D0E3-160A-23F6-B963EAE4F469}"/>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E85FBD-EC7E-4BF7-A296-195163CDB46D}"/>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1CAE09-EFFD-6D14-5C98-8FA816A6B835}"/>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3ACB6B-5622-5D22-22BF-33EB88DC035E}"/>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6FE6B9-34B5-7ADC-AA93-0519379BDADF}"/>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5CE4FE-8876-C74A-7FC5-7226159D0D15}"/>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929B01-9D59-B0EA-3ACB-01042A0E4FD7}"/>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F0A840-3EC9-C3F4-68F4-7DEB9788F6E7}"/>
                  </a:ext>
                </a:extLst>
              </p:cNvPr>
              <p:cNvCxnSpPr>
                <a:cxnSpLocks/>
              </p:cNvCxnSpPr>
              <p:nvPr/>
            </p:nvCxnSpPr>
            <p:spPr>
              <a:xfrm>
                <a:off x="1250608" y="2895754"/>
                <a:ext cx="28522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C9379D-D050-A379-34B7-B27E8075A9E8}"/>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7FF6C5-EC2A-FDF3-39A4-DFDF11C4D11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E6F314-AEBF-B963-9AF2-3D6FDF7FA6F7}"/>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036C2DE-5DF6-84A0-B333-1706583C650F}"/>
                </a:ext>
              </a:extLst>
            </p:cNvPr>
            <p:cNvGrpSpPr/>
            <p:nvPr/>
          </p:nvGrpSpPr>
          <p:grpSpPr>
            <a:xfrm>
              <a:off x="3970336" y="1220609"/>
              <a:ext cx="3382138" cy="3335291"/>
              <a:chOff x="1231306" y="360164"/>
              <a:chExt cx="2865223" cy="2740782"/>
            </a:xfrm>
          </p:grpSpPr>
          <p:cxnSp>
            <p:nvCxnSpPr>
              <p:cNvPr id="29" name="Straight Connector 28">
                <a:extLst>
                  <a:ext uri="{FF2B5EF4-FFF2-40B4-BE49-F238E27FC236}">
                    <a16:creationId xmlns:a16="http://schemas.microsoft.com/office/drawing/2014/main" id="{EB1C6F4C-00FB-C9F2-B0CA-75697314C122}"/>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5A902A-0383-1B6D-0F8E-29825AED57E8}"/>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1C4A56-8E82-CC4C-24AA-A7D1D00A86A5}"/>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9DAD9B-F581-B8E9-4C00-E781A55ED756}"/>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2B645C-E2D0-8C82-9F10-89E4236EE664}"/>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F4C561-0941-3020-5E6B-89CDA1594052}"/>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B9C644-A8EA-0539-08F7-F60577786841}"/>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C0330D-093A-96B7-0B0B-C12245632E1C}"/>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1D3732-F1E3-DE55-FBDF-D6D61D1F199A}"/>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43E20D-62BC-0631-9A15-1E983BFD1B7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DD1528B-1E47-7FD8-6510-C749EB1240E0}"/>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5760E83-2DA3-6BCF-90E8-F5A70C71DF77}"/>
                    </a:ext>
                  </a:extLst>
                </p:cNvPr>
                <p:cNvSpPr txBox="1"/>
                <p:nvPr/>
              </p:nvSpPr>
              <p:spPr>
                <a:xfrm flipH="1">
                  <a:off x="3703172" y="745468"/>
                  <a:ext cx="4113140" cy="501427"/>
                </a:xfrm>
                <a:prstGeom prst="rect">
                  <a:avLst/>
                </a:prstGeom>
                <a:noFill/>
              </p:spPr>
              <p:txBody>
                <a:bodyPr wrap="square" rtlCol="0">
                  <a:spAutoFit/>
                </a:bodyPr>
                <a:lstStyle/>
                <a:p>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0</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1</m:t>
                          </m:r>
                        </m:sub>
                      </m:sSub>
                    </m:oMath>
                  </a14:m>
                  <a:endParaRPr lang="en-US" sz="1600" dirty="0"/>
                </a:p>
              </p:txBody>
            </p:sp>
          </mc:Choice>
          <mc:Fallback xmlns="">
            <p:sp>
              <p:nvSpPr>
                <p:cNvPr id="28" name="TextBox 27">
                  <a:extLst>
                    <a:ext uri="{FF2B5EF4-FFF2-40B4-BE49-F238E27FC236}">
                      <a16:creationId xmlns:a16="http://schemas.microsoft.com/office/drawing/2014/main" id="{45760E83-2DA3-6BCF-90E8-F5A70C71DF77}"/>
                    </a:ext>
                  </a:extLst>
                </p:cNvPr>
                <p:cNvSpPr txBox="1">
                  <a:spLocks noRot="1" noChangeAspect="1" noMove="1" noResize="1" noEditPoints="1" noAdjustHandles="1" noChangeArrowheads="1" noChangeShapeType="1" noTextEdit="1"/>
                </p:cNvSpPr>
                <p:nvPr/>
              </p:nvSpPr>
              <p:spPr>
                <a:xfrm flipH="1">
                  <a:off x="3703172" y="745468"/>
                  <a:ext cx="4113140" cy="501427"/>
                </a:xfrm>
                <a:prstGeom prst="rect">
                  <a:avLst/>
                </a:prstGeom>
                <a:blipFill>
                  <a:blip r:embed="rId10"/>
                  <a:stretch>
                    <a:fillRect/>
                  </a:stretch>
                </a:blipFill>
              </p:spPr>
              <p:txBody>
                <a:bodyPr/>
                <a:lstStyle/>
                <a:p>
                  <a:r>
                    <a:rPr lang="en-US">
                      <a:noFill/>
                    </a:rPr>
                    <a:t> </a:t>
                  </a:r>
                </a:p>
              </p:txBody>
            </p:sp>
          </mc:Fallback>
        </mc:AlternateContent>
      </p:grpSp>
      <p:grpSp>
        <p:nvGrpSpPr>
          <p:cNvPr id="92" name="Group 91">
            <a:extLst>
              <a:ext uri="{FF2B5EF4-FFF2-40B4-BE49-F238E27FC236}">
                <a16:creationId xmlns:a16="http://schemas.microsoft.com/office/drawing/2014/main" id="{1DCB1EC1-BFC1-7594-6BA1-0537821FB93A}"/>
              </a:ext>
            </a:extLst>
          </p:cNvPr>
          <p:cNvGrpSpPr/>
          <p:nvPr/>
        </p:nvGrpSpPr>
        <p:grpSpPr>
          <a:xfrm>
            <a:off x="1857846" y="2107489"/>
            <a:ext cx="2565583" cy="1208267"/>
            <a:chOff x="3887313" y="2441217"/>
            <a:chExt cx="3553011" cy="1865521"/>
          </a:xfrm>
        </p:grpSpPr>
        <p:cxnSp>
          <p:nvCxnSpPr>
            <p:cNvPr id="82" name="Straight Arrow Connector 81">
              <a:extLst>
                <a:ext uri="{FF2B5EF4-FFF2-40B4-BE49-F238E27FC236}">
                  <a16:creationId xmlns:a16="http://schemas.microsoft.com/office/drawing/2014/main" id="{84B41402-28FB-7B69-2234-1F9E1074C63A}"/>
                </a:ext>
              </a:extLst>
            </p:cNvPr>
            <p:cNvCxnSpPr>
              <a:cxnSpLocks/>
            </p:cNvCxnSpPr>
            <p:nvPr/>
          </p:nvCxnSpPr>
          <p:spPr>
            <a:xfrm flipH="1">
              <a:off x="4006096" y="2441217"/>
              <a:ext cx="991918" cy="0"/>
            </a:xfrm>
            <a:prstGeom prst="straightConnector1">
              <a:avLst/>
            </a:prstGeom>
            <a:ln w="9525">
              <a:solidFill>
                <a:srgbClr val="FF9933"/>
              </a:solidFill>
              <a:prstDash val="sysDot"/>
              <a:headEnd type="stealth"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7974B49-C907-5C2D-AC43-586EF2D06F36}"/>
                </a:ext>
              </a:extLst>
            </p:cNvPr>
            <p:cNvCxnSpPr>
              <a:cxnSpLocks/>
            </p:cNvCxnSpPr>
            <p:nvPr/>
          </p:nvCxnSpPr>
          <p:spPr>
            <a:xfrm flipV="1">
              <a:off x="5039775" y="2491422"/>
              <a:ext cx="0" cy="1785905"/>
            </a:xfrm>
            <a:prstGeom prst="line">
              <a:avLst/>
            </a:prstGeom>
            <a:ln>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693ABC10-154B-DE13-88E1-AFEFF46D5E18}"/>
                </a:ext>
              </a:extLst>
            </p:cNvPr>
            <p:cNvCxnSpPr>
              <a:cxnSpLocks/>
            </p:cNvCxnSpPr>
            <p:nvPr/>
          </p:nvCxnSpPr>
          <p:spPr>
            <a:xfrm flipV="1">
              <a:off x="6288856" y="2547420"/>
              <a:ext cx="0" cy="1759318"/>
            </a:xfrm>
            <a:prstGeom prst="line">
              <a:avLst/>
            </a:prstGeom>
            <a:ln>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69DF6FD7-5450-9C94-AF6E-D365709152CE}"/>
                </a:ext>
              </a:extLst>
            </p:cNvPr>
            <p:cNvCxnSpPr>
              <a:cxnSpLocks/>
            </p:cNvCxnSpPr>
            <p:nvPr/>
          </p:nvCxnSpPr>
          <p:spPr>
            <a:xfrm>
              <a:off x="5028796" y="2443811"/>
              <a:ext cx="563887" cy="0"/>
            </a:xfrm>
            <a:prstGeom prst="straightConnector1">
              <a:avLst/>
            </a:prstGeom>
            <a:ln w="9525">
              <a:solidFill>
                <a:srgbClr val="FF9933"/>
              </a:solidFill>
              <a:prstDash val="sysDot"/>
              <a:headEnd type="stealth"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61225DE2-7F3D-8B6F-A201-6B29D5F23ACB}"/>
                </a:ext>
              </a:extLst>
            </p:cNvPr>
            <p:cNvCxnSpPr>
              <a:cxnSpLocks/>
            </p:cNvCxnSpPr>
            <p:nvPr/>
          </p:nvCxnSpPr>
          <p:spPr>
            <a:xfrm flipH="1" flipV="1">
              <a:off x="5668215" y="2444245"/>
              <a:ext cx="613197" cy="1266"/>
            </a:xfrm>
            <a:prstGeom prst="straightConnector1">
              <a:avLst/>
            </a:prstGeom>
            <a:ln w="9525">
              <a:solidFill>
                <a:srgbClr val="FF9933"/>
              </a:solidFill>
              <a:prstDash val="sysDot"/>
              <a:headEnd type="stealth"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BE531F5-26DE-66F9-4AEA-619CDF74D507}"/>
                </a:ext>
              </a:extLst>
            </p:cNvPr>
            <p:cNvCxnSpPr>
              <a:cxnSpLocks/>
            </p:cNvCxnSpPr>
            <p:nvPr/>
          </p:nvCxnSpPr>
          <p:spPr>
            <a:xfrm>
              <a:off x="6296300" y="2445511"/>
              <a:ext cx="1009310" cy="0"/>
            </a:xfrm>
            <a:prstGeom prst="straightConnector1">
              <a:avLst/>
            </a:prstGeom>
            <a:ln w="9525">
              <a:solidFill>
                <a:srgbClr val="FF9933"/>
              </a:solidFill>
              <a:prstDash val="sysDot"/>
              <a:headEnd type="stealth" w="lg" len="med"/>
              <a:tailEnd type="none" w="lg" len="med"/>
            </a:ln>
          </p:spPr>
          <p:style>
            <a:lnRef idx="1">
              <a:schemeClr val="accent1"/>
            </a:lnRef>
            <a:fillRef idx="0">
              <a:schemeClr val="accent1"/>
            </a:fillRef>
            <a:effectRef idx="0">
              <a:schemeClr val="accent1"/>
            </a:effectRef>
            <a:fontRef idx="minor">
              <a:schemeClr val="tx1"/>
            </a:fontRef>
          </p:style>
        </p:cxnSp>
        <p:sp>
          <p:nvSpPr>
            <p:cNvPr id="88" name="Down Arrow 63">
              <a:extLst>
                <a:ext uri="{FF2B5EF4-FFF2-40B4-BE49-F238E27FC236}">
                  <a16:creationId xmlns:a16="http://schemas.microsoft.com/office/drawing/2014/main" id="{7052F6F3-B33C-4992-136A-C5DC7136C6E9}"/>
                </a:ext>
              </a:extLst>
            </p:cNvPr>
            <p:cNvSpPr/>
            <p:nvPr/>
          </p:nvSpPr>
          <p:spPr>
            <a:xfrm>
              <a:off x="4944411" y="2923562"/>
              <a:ext cx="190732" cy="1175047"/>
            </a:xfrm>
            <a:prstGeom prst="downArrow">
              <a:avLst>
                <a:gd name="adj1" fmla="val 34388"/>
                <a:gd name="adj2" fmla="val 104639"/>
              </a:avLst>
            </a:prstGeom>
            <a:solidFill>
              <a:srgbClr val="FFCC99">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wn Arrow 64">
              <a:extLst>
                <a:ext uri="{FF2B5EF4-FFF2-40B4-BE49-F238E27FC236}">
                  <a16:creationId xmlns:a16="http://schemas.microsoft.com/office/drawing/2014/main" id="{88A8A4D3-65B9-F65C-53E5-91E5E0DC3516}"/>
                </a:ext>
              </a:extLst>
            </p:cNvPr>
            <p:cNvSpPr/>
            <p:nvPr/>
          </p:nvSpPr>
          <p:spPr>
            <a:xfrm>
              <a:off x="6191445" y="2923558"/>
              <a:ext cx="190732" cy="1175045"/>
            </a:xfrm>
            <a:prstGeom prst="downArrow">
              <a:avLst>
                <a:gd name="adj1" fmla="val 34388"/>
                <a:gd name="adj2" fmla="val 104639"/>
              </a:avLst>
            </a:prstGeom>
            <a:solidFill>
              <a:srgbClr val="FFCC99">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wn Arrow 65">
              <a:extLst>
                <a:ext uri="{FF2B5EF4-FFF2-40B4-BE49-F238E27FC236}">
                  <a16:creationId xmlns:a16="http://schemas.microsoft.com/office/drawing/2014/main" id="{1A20B56F-004C-C47D-64E1-90A2D22C90A9}"/>
                </a:ext>
              </a:extLst>
            </p:cNvPr>
            <p:cNvSpPr/>
            <p:nvPr/>
          </p:nvSpPr>
          <p:spPr>
            <a:xfrm>
              <a:off x="3887313" y="2941404"/>
              <a:ext cx="190732" cy="1172591"/>
            </a:xfrm>
            <a:prstGeom prst="downArrow">
              <a:avLst>
                <a:gd name="adj1" fmla="val 34388"/>
                <a:gd name="adj2" fmla="val 104639"/>
              </a:avLst>
            </a:prstGeom>
            <a:solidFill>
              <a:srgbClr val="FFCC99">
                <a:alpha val="26667"/>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Down Arrow 66">
              <a:extLst>
                <a:ext uri="{FF2B5EF4-FFF2-40B4-BE49-F238E27FC236}">
                  <a16:creationId xmlns:a16="http://schemas.microsoft.com/office/drawing/2014/main" id="{6ABD78DF-55B6-254D-FA00-FDA1CD31A829}"/>
                </a:ext>
              </a:extLst>
            </p:cNvPr>
            <p:cNvSpPr/>
            <p:nvPr/>
          </p:nvSpPr>
          <p:spPr>
            <a:xfrm>
              <a:off x="7249592" y="2925750"/>
              <a:ext cx="190732" cy="1175046"/>
            </a:xfrm>
            <a:prstGeom prst="downArrow">
              <a:avLst>
                <a:gd name="adj1" fmla="val 34388"/>
                <a:gd name="adj2" fmla="val 104639"/>
              </a:avLst>
            </a:prstGeom>
            <a:solidFill>
              <a:srgbClr val="FFCC99">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FBCE502A-1E42-B2AC-AE21-316A944027DE}"/>
                  </a:ext>
                </a:extLst>
              </p:cNvPr>
              <p:cNvSpPr txBox="1"/>
              <p:nvPr/>
            </p:nvSpPr>
            <p:spPr>
              <a:xfrm>
                <a:off x="2303498" y="3484119"/>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2</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93" name="TextBox 92">
                <a:extLst>
                  <a:ext uri="{FF2B5EF4-FFF2-40B4-BE49-F238E27FC236}">
                    <a16:creationId xmlns:a16="http://schemas.microsoft.com/office/drawing/2014/main" id="{FBCE502A-1E42-B2AC-AE21-316A944027DE}"/>
                  </a:ext>
                </a:extLst>
              </p:cNvPr>
              <p:cNvSpPr txBox="1">
                <a:spLocks noRot="1" noChangeAspect="1" noMove="1" noResize="1" noEditPoints="1" noAdjustHandles="1" noChangeArrowheads="1" noChangeShapeType="1" noTextEdit="1"/>
              </p:cNvSpPr>
              <p:nvPr/>
            </p:nvSpPr>
            <p:spPr>
              <a:xfrm>
                <a:off x="2303498" y="3484119"/>
                <a:ext cx="3378569" cy="307777"/>
              </a:xfrm>
              <a:prstGeom prst="rect">
                <a:avLst/>
              </a:prstGeom>
              <a:blipFill>
                <a:blip r:embed="rId11"/>
                <a:stretch>
                  <a:fillRect l="-5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4EFBB729-7CC7-7205-AA0E-D4E594840265}"/>
                  </a:ext>
                </a:extLst>
              </p:cNvPr>
              <p:cNvSpPr txBox="1"/>
              <p:nvPr/>
            </p:nvSpPr>
            <p:spPr>
              <a:xfrm>
                <a:off x="4439036" y="2549576"/>
                <a:ext cx="130283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1</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ea typeface="Cambria Math" panose="02040503050406030204" pitchFamily="18" charset="0"/>
                            <a:cs typeface="Calibri" panose="020F0502020204030204" pitchFamily="34" charset="0"/>
                          </a:rPr>
                          <m:t>2</m:t>
                        </m:r>
                      </m:sub>
                    </m:sSub>
                  </m:oMath>
                </a14:m>
                <a:r>
                  <a:rPr lang="en-US" sz="1400" dirty="0">
                    <a:latin typeface="Calibri" panose="020F0502020204030204" pitchFamily="34" charset="0"/>
                    <a:cs typeface="Calibri" panose="020F0502020204030204" pitchFamily="34" charset="0"/>
                  </a:rPr>
                  <a:t> </a:t>
                </a:r>
              </a:p>
            </p:txBody>
          </p:sp>
        </mc:Choice>
        <mc:Fallback xmlns="">
          <p:sp>
            <p:nvSpPr>
              <p:cNvPr id="94" name="TextBox 93">
                <a:extLst>
                  <a:ext uri="{FF2B5EF4-FFF2-40B4-BE49-F238E27FC236}">
                    <a16:creationId xmlns:a16="http://schemas.microsoft.com/office/drawing/2014/main" id="{4EFBB729-7CC7-7205-AA0E-D4E594840265}"/>
                  </a:ext>
                </a:extLst>
              </p:cNvPr>
              <p:cNvSpPr txBox="1">
                <a:spLocks noRot="1" noChangeAspect="1" noMove="1" noResize="1" noEditPoints="1" noAdjustHandles="1" noChangeArrowheads="1" noChangeShapeType="1" noTextEdit="1"/>
              </p:cNvSpPr>
              <p:nvPr/>
            </p:nvSpPr>
            <p:spPr>
              <a:xfrm>
                <a:off x="4439036" y="2549576"/>
                <a:ext cx="1302838" cy="523220"/>
              </a:xfrm>
              <a:prstGeom prst="rect">
                <a:avLst/>
              </a:prstGeom>
              <a:blipFill>
                <a:blip r:embed="rId12"/>
                <a:stretch>
                  <a:fillRect l="-1402" t="-2326" b="-11628"/>
                </a:stretch>
              </a:blipFill>
            </p:spPr>
            <p:txBody>
              <a:bodyPr/>
              <a:lstStyle/>
              <a:p>
                <a:r>
                  <a:rPr lang="en-US">
                    <a:noFill/>
                  </a:rPr>
                  <a:t> </a:t>
                </a:r>
              </a:p>
            </p:txBody>
          </p:sp>
        </mc:Fallback>
      </mc:AlternateContent>
      <p:cxnSp>
        <p:nvCxnSpPr>
          <p:cNvPr id="95" name="Straight Arrow Connector 94">
            <a:extLst>
              <a:ext uri="{FF2B5EF4-FFF2-40B4-BE49-F238E27FC236}">
                <a16:creationId xmlns:a16="http://schemas.microsoft.com/office/drawing/2014/main" id="{E05039F0-7F70-8FE0-61FF-99524E631D1B}"/>
              </a:ext>
            </a:extLst>
          </p:cNvPr>
          <p:cNvCxnSpPr>
            <a:cxnSpLocks/>
          </p:cNvCxnSpPr>
          <p:nvPr/>
        </p:nvCxnSpPr>
        <p:spPr>
          <a:xfrm>
            <a:off x="1926708" y="3509661"/>
            <a:ext cx="2393326" cy="235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6" name="Rectangle 95">
            <a:extLst>
              <a:ext uri="{FF2B5EF4-FFF2-40B4-BE49-F238E27FC236}">
                <a16:creationId xmlns:a16="http://schemas.microsoft.com/office/drawing/2014/main" id="{43CEA25B-0D2B-8477-90A5-5EE5F76495AB}"/>
              </a:ext>
            </a:extLst>
          </p:cNvPr>
          <p:cNvSpPr/>
          <p:nvPr/>
        </p:nvSpPr>
        <p:spPr>
          <a:xfrm>
            <a:off x="487052" y="2150678"/>
            <a:ext cx="969014" cy="14591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E34456A4-7055-74E3-A512-45C6453C68B3}"/>
              </a:ext>
            </a:extLst>
          </p:cNvPr>
          <p:cNvGrpSpPr/>
          <p:nvPr/>
        </p:nvGrpSpPr>
        <p:grpSpPr>
          <a:xfrm>
            <a:off x="7123998" y="1290879"/>
            <a:ext cx="2363147" cy="2153568"/>
            <a:chOff x="7838240" y="1272651"/>
            <a:chExt cx="2363147" cy="2153568"/>
          </a:xfrm>
        </p:grpSpPr>
        <p:sp>
          <p:nvSpPr>
            <p:cNvPr id="102" name="TextBox 101">
              <a:extLst>
                <a:ext uri="{FF2B5EF4-FFF2-40B4-BE49-F238E27FC236}">
                  <a16:creationId xmlns:a16="http://schemas.microsoft.com/office/drawing/2014/main" id="{E9AB3AEC-DAD7-09B0-64B2-D02101C4BF1A}"/>
                </a:ext>
              </a:extLst>
            </p:cNvPr>
            <p:cNvSpPr txBox="1"/>
            <p:nvPr/>
          </p:nvSpPr>
          <p:spPr>
            <a:xfrm>
              <a:off x="7838240" y="1272651"/>
              <a:ext cx="2363147" cy="338554"/>
            </a:xfrm>
            <a:prstGeom prst="rect">
              <a:avLst/>
            </a:prstGeom>
            <a:noFill/>
          </p:spPr>
          <p:txBody>
            <a:bodyPr wrap="none" rtlCol="0">
              <a:spAutoFit/>
            </a:bodyPr>
            <a:lstStyle/>
            <a:p>
              <a:r>
                <a:rPr lang="en-US" sz="1600" dirty="0"/>
                <a:t>Controller time stepper</a:t>
              </a:r>
            </a:p>
          </p:txBody>
        </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DBDD39C-6818-1C3A-F4CB-42268A489733}"/>
                    </a:ext>
                  </a:extLst>
                </p:cNvPr>
                <p:cNvSpPr txBox="1"/>
                <p:nvPr/>
              </p:nvSpPr>
              <p:spPr>
                <a:xfrm>
                  <a:off x="7861367" y="1984978"/>
                  <a:ext cx="2153218"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endParaRPr lang="en-US" sz="1600" dirty="0"/>
                </a:p>
              </p:txBody>
            </p:sp>
          </mc:Choice>
          <mc:Fallback xmlns="">
            <p:sp>
              <p:nvSpPr>
                <p:cNvPr id="103" name="TextBox 102">
                  <a:extLst>
                    <a:ext uri="{FF2B5EF4-FFF2-40B4-BE49-F238E27FC236}">
                      <a16:creationId xmlns:a16="http://schemas.microsoft.com/office/drawing/2014/main" id="{4DBDD39C-6818-1C3A-F4CB-42268A489733}"/>
                    </a:ext>
                  </a:extLst>
                </p:cNvPr>
                <p:cNvSpPr txBox="1">
                  <a:spLocks noRot="1" noChangeAspect="1" noMove="1" noResize="1" noEditPoints="1" noAdjustHandles="1" noChangeArrowheads="1" noChangeShapeType="1" noTextEdit="1"/>
                </p:cNvSpPr>
                <p:nvPr/>
              </p:nvSpPr>
              <p:spPr>
                <a:xfrm>
                  <a:off x="7861367" y="1984978"/>
                  <a:ext cx="2153218" cy="338554"/>
                </a:xfrm>
                <a:prstGeom prst="rect">
                  <a:avLst/>
                </a:prstGeom>
                <a:blipFill>
                  <a:blip r:embed="rId13"/>
                  <a:stretch>
                    <a:fillRect l="-1412"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99B957F4-550F-24F1-DB62-4D84EAF771A6}"/>
                    </a:ext>
                  </a:extLst>
                </p:cNvPr>
                <p:cNvSpPr txBox="1"/>
                <p:nvPr/>
              </p:nvSpPr>
              <p:spPr>
                <a:xfrm>
                  <a:off x="7861367" y="3087665"/>
                  <a:ext cx="2157963"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endParaRPr lang="en-US" sz="1600" dirty="0"/>
                </a:p>
              </p:txBody>
            </p:sp>
          </mc:Choice>
          <mc:Fallback xmlns="">
            <p:sp>
              <p:nvSpPr>
                <p:cNvPr id="104" name="TextBox 103">
                  <a:extLst>
                    <a:ext uri="{FF2B5EF4-FFF2-40B4-BE49-F238E27FC236}">
                      <a16:creationId xmlns:a16="http://schemas.microsoft.com/office/drawing/2014/main" id="{99B957F4-550F-24F1-DB62-4D84EAF771A6}"/>
                    </a:ext>
                  </a:extLst>
                </p:cNvPr>
                <p:cNvSpPr txBox="1">
                  <a:spLocks noRot="1" noChangeAspect="1" noMove="1" noResize="1" noEditPoints="1" noAdjustHandles="1" noChangeArrowheads="1" noChangeShapeType="1" noTextEdit="1"/>
                </p:cNvSpPr>
                <p:nvPr/>
              </p:nvSpPr>
              <p:spPr>
                <a:xfrm>
                  <a:off x="7861367" y="3087665"/>
                  <a:ext cx="2157963" cy="338554"/>
                </a:xfrm>
                <a:prstGeom prst="rect">
                  <a:avLst/>
                </a:prstGeom>
                <a:blipFill>
                  <a:blip r:embed="rId14"/>
                  <a:stretch>
                    <a:fillRect l="-1412" t="-7143" b="-1964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B4F07C9-686D-930C-93BB-D38CAF2F6E0D}"/>
                  </a:ext>
                </a:extLst>
              </p:cNvPr>
              <p:cNvSpPr txBox="1"/>
              <p:nvPr/>
            </p:nvSpPr>
            <p:spPr>
              <a:xfrm>
                <a:off x="995092" y="1866225"/>
                <a:ext cx="3985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Γ</m:t>
                          </m:r>
                        </m:e>
                        <m:sub>
                          <m:r>
                            <a:rPr lang="en-US" sz="1400" b="0" i="1" smtClean="0">
                              <a:latin typeface="Cambria Math" panose="02040503050406030204" pitchFamily="18" charset="0"/>
                            </a:rPr>
                            <m:t>2</m:t>
                          </m:r>
                        </m:sub>
                      </m:sSub>
                    </m:oMath>
                  </m:oMathPara>
                </a14:m>
                <a:endParaRPr lang="en-US" sz="1400" dirty="0"/>
              </a:p>
            </p:txBody>
          </p:sp>
        </mc:Choice>
        <mc:Fallback xmlns="">
          <p:sp>
            <p:nvSpPr>
              <p:cNvPr id="6" name="TextBox 5">
                <a:extLst>
                  <a:ext uri="{FF2B5EF4-FFF2-40B4-BE49-F238E27FC236}">
                    <a16:creationId xmlns:a16="http://schemas.microsoft.com/office/drawing/2014/main" id="{2B4F07C9-686D-930C-93BB-D38CAF2F6E0D}"/>
                  </a:ext>
                </a:extLst>
              </p:cNvPr>
              <p:cNvSpPr txBox="1">
                <a:spLocks noRot="1" noChangeAspect="1" noMove="1" noResize="1" noEditPoints="1" noAdjustHandles="1" noChangeArrowheads="1" noChangeShapeType="1" noTextEdit="1"/>
              </p:cNvSpPr>
              <p:nvPr/>
            </p:nvSpPr>
            <p:spPr>
              <a:xfrm>
                <a:off x="995092" y="1866225"/>
                <a:ext cx="398506" cy="30777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935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4</a:t>
            </a:fld>
            <a:endParaRPr lang="en-US" dirty="0"/>
          </a:p>
        </p:txBody>
      </p:sp>
      <p:sp>
        <p:nvSpPr>
          <p:cNvPr id="47" name="TextBox 46">
            <a:extLst>
              <a:ext uri="{FF2B5EF4-FFF2-40B4-BE49-F238E27FC236}">
                <a16:creationId xmlns:a16="http://schemas.microsoft.com/office/drawing/2014/main" id="{03E78A8F-85A5-8948-94A5-C230761C2842}"/>
              </a:ext>
            </a:extLst>
          </p:cNvPr>
          <p:cNvSpPr txBox="1"/>
          <p:nvPr/>
        </p:nvSpPr>
        <p:spPr>
          <a:xfrm>
            <a:off x="5385093" y="3972264"/>
            <a:ext cx="39597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0000"/>
                </a:solidFill>
                <a:cs typeface="Calibri"/>
              </a:rPr>
              <a:t>Monolithic (Lagrange multipliers)</a:t>
            </a:r>
          </a:p>
          <a:p>
            <a:pPr marL="285750" indent="-285750">
              <a:buFont typeface="Arial" panose="020B0604020202020204" pitchFamily="34" charset="0"/>
              <a:buChar char="•"/>
            </a:pPr>
            <a:r>
              <a:rPr lang="en-US" sz="1400" dirty="0">
                <a:solidFill>
                  <a:srgbClr val="000000"/>
                </a:solidFill>
                <a:cs typeface="Calibri"/>
              </a:rPr>
              <a:t>Partitioned (loose) coupling</a:t>
            </a:r>
          </a:p>
          <a:p>
            <a:pPr marL="285750" indent="-285750">
              <a:buFont typeface="Arial" panose="020B0604020202020204" pitchFamily="34" charset="0"/>
              <a:buChar char="•"/>
            </a:pPr>
            <a:r>
              <a:rPr lang="en-US" sz="1400" dirty="0">
                <a:solidFill>
                  <a:srgbClr val="000000"/>
                </a:solidFill>
                <a:cs typeface="Calibri"/>
              </a:rPr>
              <a:t>Iterative (Schwarz, optimization)</a:t>
            </a:r>
          </a:p>
        </p:txBody>
      </p:sp>
      <p:grpSp>
        <p:nvGrpSpPr>
          <p:cNvPr id="16" name="Group 15">
            <a:extLst>
              <a:ext uri="{FF2B5EF4-FFF2-40B4-BE49-F238E27FC236}">
                <a16:creationId xmlns:a16="http://schemas.microsoft.com/office/drawing/2014/main" id="{3FDA63DF-7C3E-E443-B84A-388E253F20B6}"/>
              </a:ext>
            </a:extLst>
          </p:cNvPr>
          <p:cNvGrpSpPr/>
          <p:nvPr/>
        </p:nvGrpSpPr>
        <p:grpSpPr>
          <a:xfrm>
            <a:off x="641424" y="2367530"/>
            <a:ext cx="1588534" cy="1087830"/>
            <a:chOff x="681448" y="1788720"/>
            <a:chExt cx="1588534" cy="1087830"/>
          </a:xfrm>
        </p:grpSpPr>
        <p:sp>
          <p:nvSpPr>
            <p:cNvPr id="19" name="AutoShape 17">
              <a:extLst>
                <a:ext uri="{FF2B5EF4-FFF2-40B4-BE49-F238E27FC236}">
                  <a16:creationId xmlns:a16="http://schemas.microsoft.com/office/drawing/2014/main" id="{FA4E105A-BEBF-8F4B-BDBB-063AD9002F1F}"/>
                </a:ext>
              </a:extLst>
            </p:cNvPr>
            <p:cNvSpPr>
              <a:spLocks noChangeAspect="1" noChangeArrowheads="1"/>
            </p:cNvSpPr>
            <p:nvPr/>
          </p:nvSpPr>
          <p:spPr bwMode="auto">
            <a:xfrm>
              <a:off x="681448" y="1788720"/>
              <a:ext cx="1588534" cy="1087830"/>
            </a:xfrm>
            <a:prstGeom prst="roundRect">
              <a:avLst>
                <a:gd name="adj" fmla="val 10260"/>
              </a:avLst>
            </a:prstGeom>
            <a:solidFill>
              <a:sysClr val="window" lastClr="FFFFFF"/>
            </a:solidFill>
            <a:ln w="25400" cap="flat" cmpd="sng" algn="ctr">
              <a:solidFill>
                <a:srgbClr val="726056"/>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AutoShape 17">
              <a:extLst>
                <a:ext uri="{FF2B5EF4-FFF2-40B4-BE49-F238E27FC236}">
                  <a16:creationId xmlns:a16="http://schemas.microsoft.com/office/drawing/2014/main" id="{197BBF4D-2602-B645-96B5-305427141C2F}"/>
                </a:ext>
              </a:extLst>
            </p:cNvPr>
            <p:cNvSpPr>
              <a:spLocks noChangeArrowheads="1"/>
            </p:cNvSpPr>
            <p:nvPr/>
          </p:nvSpPr>
          <p:spPr bwMode="auto">
            <a:xfrm>
              <a:off x="807067" y="1877239"/>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1</a:t>
              </a:r>
            </a:p>
          </p:txBody>
        </p:sp>
        <p:sp>
          <p:nvSpPr>
            <p:cNvPr id="21" name="AutoShape 17">
              <a:extLst>
                <a:ext uri="{FF2B5EF4-FFF2-40B4-BE49-F238E27FC236}">
                  <a16:creationId xmlns:a16="http://schemas.microsoft.com/office/drawing/2014/main" id="{48038D20-6216-254E-944B-2279D0A9B0CA}"/>
                </a:ext>
              </a:extLst>
            </p:cNvPr>
            <p:cNvSpPr>
              <a:spLocks noChangeArrowheads="1"/>
            </p:cNvSpPr>
            <p:nvPr/>
          </p:nvSpPr>
          <p:spPr bwMode="auto">
            <a:xfrm>
              <a:off x="1509482" y="1877422"/>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2</a:t>
              </a:r>
            </a:p>
          </p:txBody>
        </p:sp>
        <p:sp>
          <p:nvSpPr>
            <p:cNvPr id="22" name="AutoShape 17">
              <a:extLst>
                <a:ext uri="{FF2B5EF4-FFF2-40B4-BE49-F238E27FC236}">
                  <a16:creationId xmlns:a16="http://schemas.microsoft.com/office/drawing/2014/main" id="{AC400097-4705-034A-8C72-3A4B440AC77D}"/>
                </a:ext>
              </a:extLst>
            </p:cNvPr>
            <p:cNvSpPr>
              <a:spLocks noChangeArrowheads="1"/>
            </p:cNvSpPr>
            <p:nvPr/>
          </p:nvSpPr>
          <p:spPr bwMode="auto">
            <a:xfrm>
              <a:off x="807067" y="2352896"/>
              <a:ext cx="635418" cy="435134"/>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Times"/>
                  <a:ea typeface="+mn-ea"/>
                  <a:cs typeface="Times"/>
                </a:rPr>
                <a:t>M</a:t>
              </a:r>
              <a:r>
                <a:rPr kumimoji="0" lang="en-US" sz="1200" b="0" i="1" u="none" strike="noStrike" kern="0" cap="none" spc="0" normalizeH="0" baseline="-25000" noProof="0" dirty="0">
                  <a:ln>
                    <a:noFill/>
                  </a:ln>
                  <a:solidFill>
                    <a:prstClr val="white"/>
                  </a:solidFill>
                  <a:effectLst/>
                  <a:uLnTx/>
                  <a:uFillTx/>
                  <a:latin typeface="Times"/>
                  <a:ea typeface="+mn-ea"/>
                  <a:cs typeface="Times"/>
                </a:rPr>
                <a:t>3</a:t>
              </a:r>
              <a:endParaRPr kumimoji="0" lang="en-US" sz="4000" b="0" i="1" u="none" strike="noStrike" kern="0" cap="none" spc="0" normalizeH="0" baseline="-25000" noProof="0" dirty="0">
                <a:ln>
                  <a:noFill/>
                </a:ln>
                <a:solidFill>
                  <a:prstClr val="white"/>
                </a:solidFill>
                <a:effectLst/>
                <a:uLnTx/>
                <a:uFillTx/>
                <a:latin typeface="Times"/>
                <a:ea typeface="+mn-ea"/>
                <a:cs typeface="Times"/>
              </a:endParaRPr>
            </a:p>
          </p:txBody>
        </p:sp>
        <p:sp>
          <p:nvSpPr>
            <p:cNvPr id="23" name="AutoShape 17">
              <a:extLst>
                <a:ext uri="{FF2B5EF4-FFF2-40B4-BE49-F238E27FC236}">
                  <a16:creationId xmlns:a16="http://schemas.microsoft.com/office/drawing/2014/main" id="{39A79D6B-77F5-514C-8BD9-3648D9FEE8D4}"/>
                </a:ext>
              </a:extLst>
            </p:cNvPr>
            <p:cNvSpPr>
              <a:spLocks noChangeArrowheads="1"/>
            </p:cNvSpPr>
            <p:nvPr/>
          </p:nvSpPr>
          <p:spPr bwMode="auto">
            <a:xfrm>
              <a:off x="1509482" y="2353079"/>
              <a:ext cx="634882" cy="434769"/>
            </a:xfrm>
            <a:prstGeom prst="roundRect">
              <a:avLst>
                <a:gd name="adj" fmla="val 16667"/>
              </a:avLst>
            </a:prstGeom>
            <a:solidFill>
              <a:srgbClr val="726056"/>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white"/>
                  </a:solidFill>
                  <a:effectLst/>
                  <a:uLnTx/>
                  <a:uFillTx/>
                  <a:latin typeface="Times"/>
                  <a:ea typeface="+mn-ea"/>
                  <a:cs typeface="Times"/>
                </a:rPr>
                <a:t>M</a:t>
              </a:r>
              <a:r>
                <a:rPr kumimoji="0" lang="en-US" sz="1400" b="0" i="1" u="none" strike="noStrike" kern="0" cap="none" spc="0" normalizeH="0" baseline="-25000" noProof="0" dirty="0">
                  <a:ln>
                    <a:noFill/>
                  </a:ln>
                  <a:solidFill>
                    <a:prstClr val="white"/>
                  </a:solidFill>
                  <a:effectLst/>
                  <a:uLnTx/>
                  <a:uFillTx/>
                  <a:latin typeface="Times"/>
                  <a:ea typeface="+mn-ea"/>
                  <a:cs typeface="Times"/>
                </a:rPr>
                <a:t>4</a:t>
              </a:r>
            </a:p>
          </p:txBody>
        </p:sp>
      </p:grpSp>
      <p:grpSp>
        <p:nvGrpSpPr>
          <p:cNvPr id="24" name="Group 23">
            <a:extLst>
              <a:ext uri="{FF2B5EF4-FFF2-40B4-BE49-F238E27FC236}">
                <a16:creationId xmlns:a16="http://schemas.microsoft.com/office/drawing/2014/main" id="{669D5BF7-1767-354E-8F47-35F03B964595}"/>
              </a:ext>
            </a:extLst>
          </p:cNvPr>
          <p:cNvGrpSpPr/>
          <p:nvPr/>
        </p:nvGrpSpPr>
        <p:grpSpPr>
          <a:xfrm>
            <a:off x="3109884" y="2314366"/>
            <a:ext cx="1761697" cy="1194158"/>
            <a:chOff x="696262" y="3333655"/>
            <a:chExt cx="1761697" cy="1194158"/>
          </a:xfrm>
        </p:grpSpPr>
        <p:sp>
          <p:nvSpPr>
            <p:cNvPr id="25" name="AutoShape 17">
              <a:extLst>
                <a:ext uri="{FF2B5EF4-FFF2-40B4-BE49-F238E27FC236}">
                  <a16:creationId xmlns:a16="http://schemas.microsoft.com/office/drawing/2014/main" id="{55A4E8DF-3808-BC43-BF50-E247A0A78A24}"/>
                </a:ext>
              </a:extLst>
            </p:cNvPr>
            <p:cNvSpPr>
              <a:spLocks noChangeArrowheads="1"/>
            </p:cNvSpPr>
            <p:nvPr/>
          </p:nvSpPr>
          <p:spPr bwMode="auto">
            <a:xfrm>
              <a:off x="696262" y="4092679"/>
              <a:ext cx="635418" cy="435134"/>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26" name="AutoShape 17">
              <a:extLst>
                <a:ext uri="{FF2B5EF4-FFF2-40B4-BE49-F238E27FC236}">
                  <a16:creationId xmlns:a16="http://schemas.microsoft.com/office/drawing/2014/main" id="{74983DD6-3C3B-FE4D-8108-EC8FD3189A10}"/>
                </a:ext>
              </a:extLst>
            </p:cNvPr>
            <p:cNvSpPr>
              <a:spLocks noChangeArrowheads="1"/>
            </p:cNvSpPr>
            <p:nvPr/>
          </p:nvSpPr>
          <p:spPr bwMode="auto">
            <a:xfrm>
              <a:off x="1505636" y="3967135"/>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27" name="AutoShape 17">
              <a:extLst>
                <a:ext uri="{FF2B5EF4-FFF2-40B4-BE49-F238E27FC236}">
                  <a16:creationId xmlns:a16="http://schemas.microsoft.com/office/drawing/2014/main" id="{8C7F7153-8858-5547-8368-1D74F24B531E}"/>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28" name="AutoShape 17">
              <a:extLst>
                <a:ext uri="{FF2B5EF4-FFF2-40B4-BE49-F238E27FC236}">
                  <a16:creationId xmlns:a16="http://schemas.microsoft.com/office/drawing/2014/main" id="{20882266-9F09-1247-816B-505355F40644}"/>
                </a:ext>
              </a:extLst>
            </p:cNvPr>
            <p:cNvSpPr>
              <a:spLocks noChangeArrowheads="1"/>
            </p:cNvSpPr>
            <p:nvPr/>
          </p:nvSpPr>
          <p:spPr bwMode="auto">
            <a:xfrm>
              <a:off x="1284446" y="3452867"/>
              <a:ext cx="981724" cy="434769"/>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29" name="AutoShape 17">
              <a:extLst>
                <a:ext uri="{FF2B5EF4-FFF2-40B4-BE49-F238E27FC236}">
                  <a16:creationId xmlns:a16="http://schemas.microsoft.com/office/drawing/2014/main" id="{C1762A20-8DBE-4F4F-8196-AD76535291A0}"/>
                </a:ext>
              </a:extLst>
            </p:cNvPr>
            <p:cNvSpPr>
              <a:spLocks noChangeArrowheads="1"/>
            </p:cNvSpPr>
            <p:nvPr/>
          </p:nvSpPr>
          <p:spPr bwMode="auto">
            <a:xfrm>
              <a:off x="1823077" y="4309508"/>
              <a:ext cx="634882" cy="218305"/>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grpSp>
      <p:grpSp>
        <p:nvGrpSpPr>
          <p:cNvPr id="30" name="Group 29">
            <a:extLst>
              <a:ext uri="{FF2B5EF4-FFF2-40B4-BE49-F238E27FC236}">
                <a16:creationId xmlns:a16="http://schemas.microsoft.com/office/drawing/2014/main" id="{A3A96DE4-6114-9147-B611-C1B7ABDC34E2}"/>
              </a:ext>
            </a:extLst>
          </p:cNvPr>
          <p:cNvGrpSpPr/>
          <p:nvPr/>
        </p:nvGrpSpPr>
        <p:grpSpPr>
          <a:xfrm>
            <a:off x="5989957" y="2367530"/>
            <a:ext cx="1588534" cy="1087830"/>
            <a:chOff x="7125077" y="1982320"/>
            <a:chExt cx="1588534" cy="1087830"/>
          </a:xfrm>
        </p:grpSpPr>
        <p:sp>
          <p:nvSpPr>
            <p:cNvPr id="31" name="AutoShape 17">
              <a:extLst>
                <a:ext uri="{FF2B5EF4-FFF2-40B4-BE49-F238E27FC236}">
                  <a16:creationId xmlns:a16="http://schemas.microsoft.com/office/drawing/2014/main" id="{C1548C15-4814-D947-8C95-A651EFCB2637}"/>
                </a:ext>
              </a:extLst>
            </p:cNvPr>
            <p:cNvSpPr>
              <a:spLocks noChangeAspect="1" noChangeArrowheads="1"/>
            </p:cNvSpPr>
            <p:nvPr/>
          </p:nvSpPr>
          <p:spPr bwMode="auto">
            <a:xfrm>
              <a:off x="7125077" y="1982320"/>
              <a:ext cx="1588534" cy="1087830"/>
            </a:xfrm>
            <a:prstGeom prst="roundRect">
              <a:avLst>
                <a:gd name="adj" fmla="val 6700"/>
              </a:avLst>
            </a:prstGeom>
            <a:solidFill>
              <a:sysClr val="window" lastClr="FFFFFF"/>
            </a:solidFill>
            <a:ln w="25400" cap="flat" cmpd="sng" algn="ctr">
              <a:solidFill>
                <a:srgbClr val="103160"/>
              </a:solidFill>
              <a:prstDash val="solid"/>
              <a:headEnd/>
              <a:tailEnd/>
            </a:ln>
            <a:effectLst/>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32" name="AutoShape 17">
              <a:extLst>
                <a:ext uri="{FF2B5EF4-FFF2-40B4-BE49-F238E27FC236}">
                  <a16:creationId xmlns:a16="http://schemas.microsoft.com/office/drawing/2014/main" id="{4ED5D731-ED99-DF48-BEFE-0411906A4696}"/>
                </a:ext>
              </a:extLst>
            </p:cNvPr>
            <p:cNvSpPr>
              <a:spLocks noChangeArrowheads="1"/>
            </p:cNvSpPr>
            <p:nvPr/>
          </p:nvSpPr>
          <p:spPr bwMode="auto">
            <a:xfrm>
              <a:off x="7207613" y="2580820"/>
              <a:ext cx="635418" cy="435134"/>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3</a:t>
              </a:r>
            </a:p>
          </p:txBody>
        </p:sp>
        <p:sp>
          <p:nvSpPr>
            <p:cNvPr id="33" name="AutoShape 17">
              <a:extLst>
                <a:ext uri="{FF2B5EF4-FFF2-40B4-BE49-F238E27FC236}">
                  <a16:creationId xmlns:a16="http://schemas.microsoft.com/office/drawing/2014/main" id="{1F68446A-7FE5-584A-A994-B635CD4079C5}"/>
                </a:ext>
              </a:extLst>
            </p:cNvPr>
            <p:cNvSpPr>
              <a:spLocks noChangeArrowheads="1"/>
            </p:cNvSpPr>
            <p:nvPr/>
          </p:nvSpPr>
          <p:spPr bwMode="auto">
            <a:xfrm>
              <a:off x="8011160" y="253313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4</a:t>
              </a:r>
              <a:endParaRPr kumimoji="0" lang="en-US" sz="5400" b="0" i="1" u="none" strike="noStrike" kern="0" cap="none" spc="0" normalizeH="0" baseline="-25000" noProof="0" dirty="0">
                <a:ln>
                  <a:noFill/>
                </a:ln>
                <a:solidFill>
                  <a:prstClr val="white"/>
                </a:solidFill>
                <a:effectLst/>
                <a:uLnTx/>
                <a:uFillTx/>
                <a:latin typeface="Times"/>
                <a:ea typeface="+mn-ea"/>
                <a:cs typeface="Times"/>
              </a:endParaRPr>
            </a:p>
          </p:txBody>
        </p:sp>
        <p:sp>
          <p:nvSpPr>
            <p:cNvPr id="34" name="AutoShape 17">
              <a:extLst>
                <a:ext uri="{FF2B5EF4-FFF2-40B4-BE49-F238E27FC236}">
                  <a16:creationId xmlns:a16="http://schemas.microsoft.com/office/drawing/2014/main" id="{9FB0ED0E-E336-E64B-B0CB-E99EBD5EAD72}"/>
                </a:ext>
              </a:extLst>
            </p:cNvPr>
            <p:cNvSpPr>
              <a:spLocks noChangeArrowheads="1"/>
            </p:cNvSpPr>
            <p:nvPr/>
          </p:nvSpPr>
          <p:spPr bwMode="auto">
            <a:xfrm>
              <a:off x="8011160" y="2797649"/>
              <a:ext cx="634882" cy="218305"/>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5</a:t>
              </a:r>
            </a:p>
          </p:txBody>
        </p:sp>
        <p:sp>
          <p:nvSpPr>
            <p:cNvPr id="35" name="AutoShape 17">
              <a:extLst>
                <a:ext uri="{FF2B5EF4-FFF2-40B4-BE49-F238E27FC236}">
                  <a16:creationId xmlns:a16="http://schemas.microsoft.com/office/drawing/2014/main" id="{646843DA-ED21-4140-8E7C-260E50259053}"/>
                </a:ext>
              </a:extLst>
            </p:cNvPr>
            <p:cNvSpPr>
              <a:spLocks noChangeArrowheads="1"/>
            </p:cNvSpPr>
            <p:nvPr/>
          </p:nvSpPr>
          <p:spPr bwMode="auto">
            <a:xfrm>
              <a:off x="7664318" y="2055593"/>
              <a:ext cx="981724" cy="434769"/>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white"/>
                  </a:solidFill>
                  <a:effectLst/>
                  <a:uLnTx/>
                  <a:uFillTx/>
                  <a:latin typeface="Times"/>
                  <a:ea typeface="+mn-ea"/>
                  <a:cs typeface="Times"/>
                </a:rPr>
                <a:t>N</a:t>
              </a:r>
              <a:r>
                <a:rPr kumimoji="0" lang="en-US" sz="1100" b="0" i="1" u="none" strike="noStrike" kern="0" cap="none" spc="0" normalizeH="0" baseline="-25000" noProof="0" dirty="0">
                  <a:ln>
                    <a:noFill/>
                  </a:ln>
                  <a:solidFill>
                    <a:prstClr val="white"/>
                  </a:solidFill>
                  <a:effectLst/>
                  <a:uLnTx/>
                  <a:uFillTx/>
                  <a:latin typeface="Times"/>
                  <a:ea typeface="+mn-ea"/>
                  <a:cs typeface="Times"/>
                </a:rPr>
                <a:t>2</a:t>
              </a:r>
              <a:endParaRPr kumimoji="0" lang="en-US" sz="3600" b="0" i="1" u="none" strike="noStrike" kern="0" cap="none" spc="0" normalizeH="0" baseline="-25000" noProof="0" dirty="0">
                <a:ln>
                  <a:noFill/>
                </a:ln>
                <a:solidFill>
                  <a:prstClr val="white"/>
                </a:solidFill>
                <a:effectLst/>
                <a:uLnTx/>
                <a:uFillTx/>
                <a:latin typeface="Times"/>
                <a:ea typeface="+mn-ea"/>
                <a:cs typeface="Times"/>
              </a:endParaRPr>
            </a:p>
          </p:txBody>
        </p:sp>
        <p:sp>
          <p:nvSpPr>
            <p:cNvPr id="36" name="AutoShape 17">
              <a:extLst>
                <a:ext uri="{FF2B5EF4-FFF2-40B4-BE49-F238E27FC236}">
                  <a16:creationId xmlns:a16="http://schemas.microsoft.com/office/drawing/2014/main" id="{3C8D82BE-E463-6644-8865-00503E464370}"/>
                </a:ext>
              </a:extLst>
            </p:cNvPr>
            <p:cNvSpPr>
              <a:spLocks noChangeAspect="1" noChangeArrowheads="1"/>
            </p:cNvSpPr>
            <p:nvPr/>
          </p:nvSpPr>
          <p:spPr bwMode="auto">
            <a:xfrm>
              <a:off x="7207613" y="2055593"/>
              <a:ext cx="314248" cy="435132"/>
            </a:xfrm>
            <a:prstGeom prst="roundRect">
              <a:avLst>
                <a:gd name="adj" fmla="val 16667"/>
              </a:avLst>
            </a:prstGeom>
            <a:solidFill>
              <a:srgbClr val="103160"/>
            </a:solidFill>
            <a:ln w="25400" cap="flat" cmpd="sng" algn="ctr">
              <a:solidFill>
                <a:srgbClr val="103160"/>
              </a:solid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grpSp>
      <p:sp>
        <p:nvSpPr>
          <p:cNvPr id="37" name="Rectangle 36">
            <a:extLst>
              <a:ext uri="{FF2B5EF4-FFF2-40B4-BE49-F238E27FC236}">
                <a16:creationId xmlns:a16="http://schemas.microsoft.com/office/drawing/2014/main" id="{3F3194C8-2676-FF4C-8DBE-FD6445571AA8}"/>
              </a:ext>
            </a:extLst>
          </p:cNvPr>
          <p:cNvSpPr/>
          <p:nvPr/>
        </p:nvSpPr>
        <p:spPr>
          <a:xfrm>
            <a:off x="423266" y="3957362"/>
            <a:ext cx="2224475" cy="954107"/>
          </a:xfrm>
          <a:prstGeom prst="rect">
            <a:avLst/>
          </a:prstGeom>
        </p:spPr>
        <p:txBody>
          <a:bodyPr wrap="square">
            <a:spAutoFit/>
          </a:bodyPr>
          <a:lstStyle/>
          <a:p>
            <a:pPr marL="285750" indent="-285750">
              <a:buFont typeface="Arial" panose="020B0604020202020204" pitchFamily="34" charset="0"/>
              <a:buChar char="•"/>
            </a:pPr>
            <a:r>
              <a:rPr lang="en-US" sz="1400" dirty="0">
                <a:solidFill>
                  <a:prstClr val="black"/>
                </a:solidFill>
              </a:rPr>
              <a:t>PDEs, ODEs</a:t>
            </a:r>
          </a:p>
          <a:p>
            <a:pPr marL="285750" indent="-285750">
              <a:buFont typeface="Arial" panose="020B0604020202020204" pitchFamily="34" charset="0"/>
              <a:buChar char="•"/>
            </a:pPr>
            <a:r>
              <a:rPr lang="en-US" sz="1400" dirty="0">
                <a:solidFill>
                  <a:prstClr val="black"/>
                </a:solidFill>
              </a:rPr>
              <a:t>Nonlocal integral </a:t>
            </a:r>
          </a:p>
          <a:p>
            <a:pPr marL="285750" indent="-285750">
              <a:buFont typeface="Arial" panose="020B0604020202020204" pitchFamily="34" charset="0"/>
              <a:buChar char="•"/>
            </a:pPr>
            <a:r>
              <a:rPr lang="en-US" sz="1400" dirty="0">
                <a:solidFill>
                  <a:prstClr val="black"/>
                </a:solidFill>
              </a:rPr>
              <a:t>Classical DFT </a:t>
            </a:r>
          </a:p>
          <a:p>
            <a:pPr marL="285750" indent="-285750">
              <a:buFont typeface="Arial" panose="020B0604020202020204" pitchFamily="34" charset="0"/>
              <a:buChar char="•"/>
            </a:pPr>
            <a:r>
              <a:rPr lang="en-US" sz="1400" dirty="0">
                <a:solidFill>
                  <a:prstClr val="black"/>
                </a:solidFill>
              </a:rPr>
              <a:t>Atomistic, …</a:t>
            </a:r>
          </a:p>
        </p:txBody>
      </p:sp>
      <p:sp>
        <p:nvSpPr>
          <p:cNvPr id="38" name="Rectangle 37">
            <a:extLst>
              <a:ext uri="{FF2B5EF4-FFF2-40B4-BE49-F238E27FC236}">
                <a16:creationId xmlns:a16="http://schemas.microsoft.com/office/drawing/2014/main" id="{6FAE6784-1767-B445-A555-AB6CD78B4396}"/>
              </a:ext>
            </a:extLst>
          </p:cNvPr>
          <p:cNvSpPr/>
          <p:nvPr/>
        </p:nvSpPr>
        <p:spPr>
          <a:xfrm>
            <a:off x="2890548" y="3957362"/>
            <a:ext cx="2468613" cy="954107"/>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Mesh-based (FE, FV, FD)</a:t>
            </a:r>
          </a:p>
          <a:p>
            <a:pPr marL="285750" indent="-285750">
              <a:buFont typeface="Arial" panose="020B0604020202020204" pitchFamily="34" charset="0"/>
              <a:buChar char="•"/>
            </a:pPr>
            <a:r>
              <a:rPr lang="en-US" sz="1400" dirty="0">
                <a:solidFill>
                  <a:srgbClr val="000000"/>
                </a:solidFill>
              </a:rPr>
              <a:t>Meshless (SPH,  MLS)</a:t>
            </a:r>
          </a:p>
          <a:p>
            <a:pPr marL="285750" indent="-285750">
              <a:buFont typeface="Arial" panose="020B0604020202020204" pitchFamily="34" charset="0"/>
              <a:buChar char="•"/>
            </a:pPr>
            <a:r>
              <a:rPr lang="en-US" sz="1400" dirty="0">
                <a:solidFill>
                  <a:srgbClr val="000000"/>
                </a:solidFill>
              </a:rPr>
              <a:t>Implicit, explicit</a:t>
            </a:r>
          </a:p>
          <a:p>
            <a:pPr marL="285750" indent="-285750">
              <a:buFont typeface="Arial" panose="020B0604020202020204" pitchFamily="34" charset="0"/>
              <a:buChar char="•"/>
            </a:pPr>
            <a:r>
              <a:rPr lang="en-US" sz="1400" dirty="0">
                <a:solidFill>
                  <a:srgbClr val="000000"/>
                </a:solidFill>
              </a:rPr>
              <a:t>Eulerian, </a:t>
            </a:r>
            <a:r>
              <a:rPr lang="en-US" sz="1400" dirty="0" err="1">
                <a:solidFill>
                  <a:srgbClr val="000000"/>
                </a:solidFill>
              </a:rPr>
              <a:t>Lagrangian</a:t>
            </a:r>
            <a:r>
              <a:rPr lang="en-US" sz="1400" dirty="0">
                <a:solidFill>
                  <a:srgbClr val="000000"/>
                </a:solidFill>
              </a:rPr>
              <a:t>, …</a:t>
            </a:r>
          </a:p>
        </p:txBody>
      </p:sp>
      <p:sp>
        <p:nvSpPr>
          <p:cNvPr id="39" name="Right Arrow 38">
            <a:extLst>
              <a:ext uri="{FF2B5EF4-FFF2-40B4-BE49-F238E27FC236}">
                <a16:creationId xmlns:a16="http://schemas.microsoft.com/office/drawing/2014/main" id="{FCD0AAA3-8FE9-7542-AB51-AABA4ACF60E3}"/>
              </a:ext>
            </a:extLst>
          </p:cNvPr>
          <p:cNvSpPr/>
          <p:nvPr/>
        </p:nvSpPr>
        <p:spPr bwMode="auto">
          <a:xfrm>
            <a:off x="5278289" y="283528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0" name="Right Arrow 39">
            <a:extLst>
              <a:ext uri="{FF2B5EF4-FFF2-40B4-BE49-F238E27FC236}">
                <a16:creationId xmlns:a16="http://schemas.microsoft.com/office/drawing/2014/main" id="{52F58332-8E42-2545-A91C-FE8F54089D81}"/>
              </a:ext>
            </a:extLst>
          </p:cNvPr>
          <p:cNvSpPr/>
          <p:nvPr/>
        </p:nvSpPr>
        <p:spPr bwMode="auto">
          <a:xfrm>
            <a:off x="2372582" y="283528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41" name="TextBox 40">
            <a:extLst>
              <a:ext uri="{FF2B5EF4-FFF2-40B4-BE49-F238E27FC236}">
                <a16:creationId xmlns:a16="http://schemas.microsoft.com/office/drawing/2014/main" id="{32DEF498-C446-9242-A072-E5B5E0E075C8}"/>
              </a:ext>
            </a:extLst>
          </p:cNvPr>
          <p:cNvSpPr txBox="1"/>
          <p:nvPr/>
        </p:nvSpPr>
        <p:spPr>
          <a:xfrm>
            <a:off x="372550" y="3641150"/>
            <a:ext cx="2242922" cy="323165"/>
          </a:xfrm>
          <a:prstGeom prst="rect">
            <a:avLst/>
          </a:prstGeom>
          <a:noFill/>
        </p:spPr>
        <p:txBody>
          <a:bodyPr wrap="none" rtlCol="0">
            <a:spAutoFit/>
          </a:bodyPr>
          <a:lstStyle/>
          <a:p>
            <a:r>
              <a:rPr lang="en-US" sz="1500" b="1" dirty="0">
                <a:solidFill>
                  <a:srgbClr val="0070C0"/>
                </a:solidFill>
              </a:rPr>
              <a:t>Complex System Model</a:t>
            </a:r>
          </a:p>
        </p:txBody>
      </p:sp>
      <p:sp>
        <p:nvSpPr>
          <p:cNvPr id="42" name="TextBox 41">
            <a:extLst>
              <a:ext uri="{FF2B5EF4-FFF2-40B4-BE49-F238E27FC236}">
                <a16:creationId xmlns:a16="http://schemas.microsoft.com/office/drawing/2014/main" id="{3EE36C95-545F-7D42-9007-F94A31FDCEB1}"/>
              </a:ext>
            </a:extLst>
          </p:cNvPr>
          <p:cNvSpPr txBox="1"/>
          <p:nvPr/>
        </p:nvSpPr>
        <p:spPr>
          <a:xfrm>
            <a:off x="3135244" y="3648845"/>
            <a:ext cx="1952650" cy="323165"/>
          </a:xfrm>
          <a:prstGeom prst="rect">
            <a:avLst/>
          </a:prstGeom>
          <a:noFill/>
        </p:spPr>
        <p:txBody>
          <a:bodyPr wrap="none" rtlCol="0">
            <a:spAutoFit/>
          </a:bodyPr>
          <a:lstStyle/>
          <a:p>
            <a:r>
              <a:rPr lang="en-US" sz="1500" b="1" dirty="0">
                <a:solidFill>
                  <a:srgbClr val="0070C0"/>
                </a:solidFill>
              </a:rPr>
              <a:t>Traditional Methods</a:t>
            </a:r>
          </a:p>
        </p:txBody>
      </p:sp>
      <p:sp>
        <p:nvSpPr>
          <p:cNvPr id="43" name="TextBox 42">
            <a:extLst>
              <a:ext uri="{FF2B5EF4-FFF2-40B4-BE49-F238E27FC236}">
                <a16:creationId xmlns:a16="http://schemas.microsoft.com/office/drawing/2014/main" id="{D6DD0AF4-0972-264B-996A-4953C6EBA1BA}"/>
              </a:ext>
            </a:extLst>
          </p:cNvPr>
          <p:cNvSpPr txBox="1"/>
          <p:nvPr/>
        </p:nvSpPr>
        <p:spPr>
          <a:xfrm>
            <a:off x="5632245" y="3648845"/>
            <a:ext cx="2475358" cy="323165"/>
          </a:xfrm>
          <a:prstGeom prst="rect">
            <a:avLst/>
          </a:prstGeom>
          <a:noFill/>
        </p:spPr>
        <p:txBody>
          <a:bodyPr wrap="none" rtlCol="0">
            <a:spAutoFit/>
          </a:bodyPr>
          <a:lstStyle/>
          <a:p>
            <a:r>
              <a:rPr lang="en-US" sz="1500" b="1" dirty="0">
                <a:solidFill>
                  <a:srgbClr val="0070C0"/>
                </a:solidFill>
              </a:rPr>
              <a:t>Coupled Numerical Model</a:t>
            </a:r>
          </a:p>
        </p:txBody>
      </p:sp>
      <p:pic>
        <p:nvPicPr>
          <p:cNvPr id="45" name="Picture 44">
            <a:extLst>
              <a:ext uri="{FF2B5EF4-FFF2-40B4-BE49-F238E27FC236}">
                <a16:creationId xmlns:a16="http://schemas.microsoft.com/office/drawing/2014/main" id="{A27397ED-C2E0-BA44-BD8A-A4145D451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604" y="2124735"/>
            <a:ext cx="689227" cy="689227"/>
          </a:xfrm>
          <a:prstGeom prst="rect">
            <a:avLst/>
          </a:prstGeom>
        </p:spPr>
      </p:pic>
      <p:sp>
        <p:nvSpPr>
          <p:cNvPr id="71" name="Right Arrow 70">
            <a:extLst>
              <a:ext uri="{FF2B5EF4-FFF2-40B4-BE49-F238E27FC236}">
                <a16:creationId xmlns:a16="http://schemas.microsoft.com/office/drawing/2014/main" id="{6F2429FD-1E57-B94E-8E8F-111D872B28A7}"/>
              </a:ext>
            </a:extLst>
          </p:cNvPr>
          <p:cNvSpPr/>
          <p:nvPr/>
        </p:nvSpPr>
        <p:spPr bwMode="auto">
          <a:xfrm rot="10800000">
            <a:off x="8148422" y="2850527"/>
            <a:ext cx="350477" cy="152317"/>
          </a:xfrm>
          <a:prstGeom prst="rightArrow">
            <a:avLst>
              <a:gd name="adj1" fmla="val 43194"/>
              <a:gd name="adj2" fmla="val 114646"/>
            </a:avLst>
          </a:prstGeom>
          <a:solidFill>
            <a:schemeClr val="tx1"/>
          </a:solidFill>
          <a:ln w="12700" cap="flat" cmpd="sng" algn="ctr">
            <a:noFill/>
            <a:prstDash val="solid"/>
            <a:round/>
            <a:headEnd type="none" w="med" len="med"/>
            <a:tailEnd type="none" w="med" len="med"/>
          </a:ln>
          <a:effectLst/>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itchFamily="-108" charset="0"/>
            </a:endParaRPr>
          </a:p>
        </p:txBody>
      </p:sp>
      <p:sp>
        <p:nvSpPr>
          <p:cNvPr id="72" name="TextBox 71">
            <a:extLst>
              <a:ext uri="{FF2B5EF4-FFF2-40B4-BE49-F238E27FC236}">
                <a16:creationId xmlns:a16="http://schemas.microsoft.com/office/drawing/2014/main" id="{3E01C51F-CA50-8849-8B98-C27F497A9B0C}"/>
              </a:ext>
            </a:extLst>
          </p:cNvPr>
          <p:cNvSpPr txBox="1"/>
          <p:nvPr/>
        </p:nvSpPr>
        <p:spPr>
          <a:xfrm>
            <a:off x="8706533" y="3649424"/>
            <a:ext cx="3244671" cy="323165"/>
          </a:xfrm>
          <a:prstGeom prst="rect">
            <a:avLst/>
          </a:prstGeom>
          <a:noFill/>
        </p:spPr>
        <p:txBody>
          <a:bodyPr wrap="none" rtlCol="0">
            <a:spAutoFit/>
          </a:bodyPr>
          <a:lstStyle/>
          <a:p>
            <a:r>
              <a:rPr lang="en-US" sz="1500" b="1" dirty="0">
                <a:solidFill>
                  <a:srgbClr val="0070C0"/>
                </a:solidFill>
              </a:rPr>
              <a:t>Traditional + Data-Driven Methods</a:t>
            </a:r>
          </a:p>
        </p:txBody>
      </p:sp>
      <p:sp>
        <p:nvSpPr>
          <p:cNvPr id="73" name="Rectangle 72">
            <a:extLst>
              <a:ext uri="{FF2B5EF4-FFF2-40B4-BE49-F238E27FC236}">
                <a16:creationId xmlns:a16="http://schemas.microsoft.com/office/drawing/2014/main" id="{1E40DEB7-A1A9-4242-A06B-563E66176CD5}"/>
              </a:ext>
            </a:extLst>
          </p:cNvPr>
          <p:cNvSpPr/>
          <p:nvPr/>
        </p:nvSpPr>
        <p:spPr>
          <a:xfrm>
            <a:off x="8831806" y="3972602"/>
            <a:ext cx="2806978" cy="738664"/>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PINNs</a:t>
            </a:r>
          </a:p>
          <a:p>
            <a:pPr marL="285750" indent="-285750">
              <a:buFont typeface="Arial" panose="020B0604020202020204" pitchFamily="34" charset="0"/>
              <a:buChar char="•"/>
            </a:pPr>
            <a:r>
              <a:rPr lang="en-US" sz="1400" dirty="0">
                <a:solidFill>
                  <a:srgbClr val="000000"/>
                </a:solidFill>
              </a:rPr>
              <a:t>Neural ODEs</a:t>
            </a:r>
          </a:p>
          <a:p>
            <a:pPr marL="285750" indent="-285750">
              <a:buFont typeface="Arial" panose="020B0604020202020204" pitchFamily="34" charset="0"/>
              <a:buChar char="•"/>
            </a:pPr>
            <a:r>
              <a:rPr lang="en-US" sz="1400" dirty="0">
                <a:solidFill>
                  <a:srgbClr val="000000"/>
                </a:solidFill>
              </a:rPr>
              <a:t>Projection-based ROMs, …</a:t>
            </a:r>
          </a:p>
        </p:txBody>
      </p:sp>
      <p:pic>
        <p:nvPicPr>
          <p:cNvPr id="80" name="Picture 79">
            <a:extLst>
              <a:ext uri="{FF2B5EF4-FFF2-40B4-BE49-F238E27FC236}">
                <a16:creationId xmlns:a16="http://schemas.microsoft.com/office/drawing/2014/main" id="{9EB4FDA2-A43A-FE43-BC70-4175AD9E14B0}"/>
              </a:ext>
            </a:extLst>
          </p:cNvPr>
          <p:cNvPicPr>
            <a:picLocks noChangeAspect="1"/>
          </p:cNvPicPr>
          <p:nvPr/>
        </p:nvPicPr>
        <p:blipFill>
          <a:blip r:embed="rId4"/>
          <a:stretch>
            <a:fillRect/>
          </a:stretch>
        </p:blipFill>
        <p:spPr>
          <a:xfrm>
            <a:off x="8079820" y="2358616"/>
            <a:ext cx="457200" cy="431800"/>
          </a:xfrm>
          <a:prstGeom prst="rect">
            <a:avLst/>
          </a:prstGeom>
        </p:spPr>
      </p:pic>
      <p:sp>
        <p:nvSpPr>
          <p:cNvPr id="64" name="TextBox 63">
            <a:extLst>
              <a:ext uri="{FF2B5EF4-FFF2-40B4-BE49-F238E27FC236}">
                <a16:creationId xmlns:a16="http://schemas.microsoft.com/office/drawing/2014/main" id="{FDC87EE8-3A09-4C23-B0CD-0ED21FBC6E7A}"/>
              </a:ext>
            </a:extLst>
          </p:cNvPr>
          <p:cNvSpPr txBox="1"/>
          <p:nvPr/>
        </p:nvSpPr>
        <p:spPr>
          <a:xfrm>
            <a:off x="881082" y="1015609"/>
            <a:ext cx="6913608" cy="1015663"/>
          </a:xfrm>
          <a:prstGeom prst="rect">
            <a:avLst/>
          </a:prstGeom>
          <a:solidFill>
            <a:schemeClr val="accent2">
              <a:lumMod val="20000"/>
              <a:lumOff val="80000"/>
            </a:schemeClr>
          </a:solidFill>
        </p:spPr>
        <p:txBody>
          <a:bodyPr wrap="square" rtlCol="0">
            <a:spAutoFit/>
          </a:bodyPr>
          <a:lstStyle/>
          <a:p>
            <a:pPr algn="ctr"/>
            <a:r>
              <a:rPr lang="en-US" sz="2000" dirty="0"/>
              <a:t>There exist established </a:t>
            </a:r>
            <a:r>
              <a:rPr lang="en-US" sz="2000" b="1" dirty="0"/>
              <a:t>rigorous mathematical theories </a:t>
            </a:r>
            <a:r>
              <a:rPr lang="en-US" sz="2000" dirty="0"/>
              <a:t>for </a:t>
            </a:r>
            <a:r>
              <a:rPr lang="en-US" sz="2000" b="1" dirty="0"/>
              <a:t>coupling</a:t>
            </a:r>
            <a:r>
              <a:rPr lang="en-US" sz="2000" dirty="0"/>
              <a:t> multiscale/</a:t>
            </a:r>
            <a:r>
              <a:rPr lang="en-US" sz="2000" dirty="0" err="1"/>
              <a:t>multiphysics</a:t>
            </a:r>
            <a:r>
              <a:rPr lang="en-US" sz="2000" dirty="0"/>
              <a:t> components based on </a:t>
            </a:r>
            <a:r>
              <a:rPr lang="en-US" sz="2000" b="1" dirty="0"/>
              <a:t>traditional discretization methods </a:t>
            </a:r>
            <a:r>
              <a:rPr lang="en-US" sz="2000" dirty="0"/>
              <a:t>(FOMs/HFMs).</a:t>
            </a:r>
          </a:p>
        </p:txBody>
      </p:sp>
      <p:sp>
        <p:nvSpPr>
          <p:cNvPr id="2" name="TextBox 1">
            <a:extLst>
              <a:ext uri="{FF2B5EF4-FFF2-40B4-BE49-F238E27FC236}">
                <a16:creationId xmlns:a16="http://schemas.microsoft.com/office/drawing/2014/main" id="{FFB7AFC4-B577-496C-8049-983AF6728653}"/>
              </a:ext>
            </a:extLst>
          </p:cNvPr>
          <p:cNvSpPr txBox="1"/>
          <p:nvPr/>
        </p:nvSpPr>
        <p:spPr>
          <a:xfrm>
            <a:off x="111521" y="1107804"/>
            <a:ext cx="540212" cy="769441"/>
          </a:xfrm>
          <a:prstGeom prst="rect">
            <a:avLst/>
          </a:prstGeom>
          <a:noFill/>
        </p:spPr>
        <p:txBody>
          <a:bodyPr wrap="none" lIns="0" tIns="0" rIns="0" bIns="0" rtlCol="0">
            <a:spAutoFit/>
          </a:bodyPr>
          <a:lstStyle/>
          <a:p>
            <a:r>
              <a:rPr lang="en-US" sz="5000" dirty="0">
                <a:solidFill>
                  <a:srgbClr val="00B050"/>
                </a:solidFill>
                <a:sym typeface="Wingdings" panose="05000000000000000000" pitchFamily="2" charset="2"/>
              </a:rPr>
              <a:t></a:t>
            </a:r>
            <a:endParaRPr lang="en-US" sz="5000" dirty="0">
              <a:solidFill>
                <a:srgbClr val="00B050"/>
              </a:solidFill>
            </a:endParaRPr>
          </a:p>
        </p:txBody>
      </p:sp>
      <p:sp>
        <p:nvSpPr>
          <p:cNvPr id="6" name="Rectangle 5">
            <a:extLst>
              <a:ext uri="{FF2B5EF4-FFF2-40B4-BE49-F238E27FC236}">
                <a16:creationId xmlns:a16="http://schemas.microsoft.com/office/drawing/2014/main" id="{7B06BD71-0BB9-8773-FD8A-06C912EC0F7C}"/>
              </a:ext>
            </a:extLst>
          </p:cNvPr>
          <p:cNvSpPr/>
          <p:nvPr/>
        </p:nvSpPr>
        <p:spPr>
          <a:xfrm>
            <a:off x="203015" y="4969714"/>
            <a:ext cx="8082306" cy="1631216"/>
          </a:xfrm>
          <a:prstGeom prst="rect">
            <a:avLst/>
          </a:prstGeom>
          <a:solidFill>
            <a:schemeClr val="bg1"/>
          </a:solidFill>
          <a:ln>
            <a:noFill/>
          </a:ln>
        </p:spPr>
        <p:txBody>
          <a:bodyPr wrap="square">
            <a:spAutoFit/>
          </a:bodyPr>
          <a:lstStyle/>
          <a:p>
            <a:pPr marL="342900" indent="-342900">
              <a:spcAft>
                <a:spcPts val="600"/>
              </a:spcAft>
              <a:buClr>
                <a:schemeClr val="tx1"/>
              </a:buClr>
              <a:buFont typeface="Arial" panose="020B0604020202020204" pitchFamily="34" charset="0"/>
              <a:buChar char="•"/>
            </a:pPr>
            <a:r>
              <a:rPr lang="en-US" b="1" dirty="0">
                <a:solidFill>
                  <a:srgbClr val="0070C0"/>
                </a:solidFill>
              </a:rPr>
              <a:t>Deficiencies of data-driven models and couplings involving them:</a:t>
            </a:r>
          </a:p>
          <a:p>
            <a:pPr marL="800100" lvl="1" indent="-342900">
              <a:spcAft>
                <a:spcPts val="600"/>
              </a:spcAft>
              <a:buFont typeface="Wingdings" panose="05000000000000000000" pitchFamily="2" charset="2"/>
              <a:buChar char="Ø"/>
            </a:pPr>
            <a:r>
              <a:rPr lang="en-US" dirty="0"/>
              <a:t>Existing coupling methods for high-fidelity models </a:t>
            </a:r>
            <a:r>
              <a:rPr lang="en-US" b="1" dirty="0"/>
              <a:t>may not work </a:t>
            </a:r>
            <a:r>
              <a:rPr lang="en-US" dirty="0"/>
              <a:t>out-of-the-box when including </a:t>
            </a:r>
            <a:r>
              <a:rPr lang="en-US" b="1" dirty="0"/>
              <a:t>data-driven models</a:t>
            </a:r>
          </a:p>
          <a:p>
            <a:pPr marL="800100" lvl="1" indent="-342900">
              <a:spcAft>
                <a:spcPts val="600"/>
              </a:spcAft>
              <a:buFont typeface="Wingdings" panose="05000000000000000000" pitchFamily="2" charset="2"/>
              <a:buChar char="Ø"/>
            </a:pPr>
            <a:r>
              <a:rPr lang="en-US" b="1" dirty="0"/>
              <a:t>ROMs </a:t>
            </a:r>
            <a:r>
              <a:rPr lang="en-US" dirty="0"/>
              <a:t>can suffer from </a:t>
            </a:r>
            <a:r>
              <a:rPr lang="en-US" b="1" dirty="0"/>
              <a:t>lack of robustness</a:t>
            </a:r>
            <a:r>
              <a:rPr lang="en-US" dirty="0"/>
              <a:t>, </a:t>
            </a:r>
            <a:r>
              <a:rPr lang="en-US" b="1" dirty="0"/>
              <a:t>stability </a:t>
            </a:r>
            <a:r>
              <a:rPr lang="en-US" dirty="0"/>
              <a:t>and </a:t>
            </a:r>
            <a:r>
              <a:rPr lang="en-US" b="1" dirty="0"/>
              <a:t>accuracy, </a:t>
            </a:r>
            <a:r>
              <a:rPr lang="en-US" dirty="0"/>
              <a:t>and</a:t>
            </a:r>
            <a:r>
              <a:rPr lang="en-US" b="1" dirty="0"/>
              <a:t> cannot</a:t>
            </a:r>
            <a:r>
              <a:rPr lang="en-US" dirty="0"/>
              <a:t> be </a:t>
            </a:r>
            <a:r>
              <a:rPr lang="en-US" b="1" dirty="0"/>
              <a:t>easily refined </a:t>
            </a:r>
            <a:r>
              <a:rPr lang="en-US" dirty="0"/>
              <a:t>to achieve a specified accuracy</a:t>
            </a:r>
          </a:p>
        </p:txBody>
      </p:sp>
      <p:sp>
        <p:nvSpPr>
          <p:cNvPr id="93" name="Title 1">
            <a:extLst>
              <a:ext uri="{FF2B5EF4-FFF2-40B4-BE49-F238E27FC236}">
                <a16:creationId xmlns:a16="http://schemas.microsoft.com/office/drawing/2014/main" id="{FC6EE5A9-F928-4BF3-A50A-4AAEC01ADAB6}"/>
              </a:ext>
            </a:extLst>
          </p:cNvPr>
          <p:cNvSpPr>
            <a:spLocks noGrp="1"/>
          </p:cNvSpPr>
          <p:nvPr>
            <p:ph type="title"/>
          </p:nvPr>
        </p:nvSpPr>
        <p:spPr>
          <a:xfrm>
            <a:off x="720648" y="133742"/>
            <a:ext cx="8626671" cy="570225"/>
          </a:xfrm>
        </p:spPr>
        <p:txBody>
          <a:bodyPr/>
          <a:lstStyle/>
          <a:p>
            <a:r>
              <a:rPr lang="en-US" dirty="0"/>
              <a:t>Motivation: Multiscale &amp; Multiphysics Coupling                  for Predictive Digital Twins</a:t>
            </a:r>
          </a:p>
        </p:txBody>
      </p:sp>
      <p:sp>
        <p:nvSpPr>
          <p:cNvPr id="3" name="TextBox 2">
            <a:extLst>
              <a:ext uri="{FF2B5EF4-FFF2-40B4-BE49-F238E27FC236}">
                <a16:creationId xmlns:a16="http://schemas.microsoft.com/office/drawing/2014/main" id="{8C9FC6F1-91BD-4C60-A5F3-2DE087E37A13}"/>
              </a:ext>
            </a:extLst>
          </p:cNvPr>
          <p:cNvSpPr txBox="1"/>
          <p:nvPr/>
        </p:nvSpPr>
        <p:spPr>
          <a:xfrm>
            <a:off x="39561" y="5511364"/>
            <a:ext cx="626520" cy="861774"/>
          </a:xfrm>
          <a:prstGeom prst="rect">
            <a:avLst/>
          </a:prstGeom>
          <a:noFill/>
        </p:spPr>
        <p:txBody>
          <a:bodyPr wrap="square" rtlCol="0">
            <a:spAutoFit/>
          </a:bodyPr>
          <a:lstStyle/>
          <a:p>
            <a:r>
              <a:rPr lang="en-US" sz="5000" dirty="0">
                <a:solidFill>
                  <a:srgbClr val="FF0000"/>
                </a:solidFill>
                <a:sym typeface="Wingdings" panose="05000000000000000000" pitchFamily="2" charset="2"/>
              </a:rPr>
              <a:t></a:t>
            </a:r>
            <a:endParaRPr lang="en-US" sz="5000" dirty="0">
              <a:solidFill>
                <a:srgbClr val="FF0000"/>
              </a:solidFill>
            </a:endParaRPr>
          </a:p>
        </p:txBody>
      </p:sp>
      <p:pic>
        <p:nvPicPr>
          <p:cNvPr id="7" name="Picture 6">
            <a:extLst>
              <a:ext uri="{FF2B5EF4-FFF2-40B4-BE49-F238E27FC236}">
                <a16:creationId xmlns:a16="http://schemas.microsoft.com/office/drawing/2014/main" id="{F03DFB0A-67FC-6A51-3E15-AFBF5E66DE43}"/>
              </a:ext>
            </a:extLst>
          </p:cNvPr>
          <p:cNvPicPr>
            <a:picLocks noChangeAspect="1"/>
          </p:cNvPicPr>
          <p:nvPr/>
        </p:nvPicPr>
        <p:blipFill>
          <a:blip r:embed="rId5"/>
          <a:stretch>
            <a:fillRect/>
          </a:stretch>
        </p:blipFill>
        <p:spPr>
          <a:xfrm>
            <a:off x="7970987" y="5549499"/>
            <a:ext cx="4100624" cy="1146564"/>
          </a:xfrm>
          <a:prstGeom prst="rect">
            <a:avLst/>
          </a:prstGeom>
        </p:spPr>
      </p:pic>
      <p:sp>
        <p:nvSpPr>
          <p:cNvPr id="8" name="TextBox 7">
            <a:extLst>
              <a:ext uri="{FF2B5EF4-FFF2-40B4-BE49-F238E27FC236}">
                <a16:creationId xmlns:a16="http://schemas.microsoft.com/office/drawing/2014/main" id="{EDB704E0-8623-0B3B-3761-811A743D3570}"/>
              </a:ext>
            </a:extLst>
          </p:cNvPr>
          <p:cNvSpPr txBox="1"/>
          <p:nvPr/>
        </p:nvSpPr>
        <p:spPr>
          <a:xfrm>
            <a:off x="7887803" y="4767498"/>
            <a:ext cx="4207999" cy="784830"/>
          </a:xfrm>
          <a:prstGeom prst="rect">
            <a:avLst/>
          </a:prstGeom>
          <a:noFill/>
        </p:spPr>
        <p:txBody>
          <a:bodyPr wrap="square" rtlCol="0">
            <a:spAutoFit/>
          </a:bodyPr>
          <a:lstStyle/>
          <a:p>
            <a:pPr algn="ctr"/>
            <a:r>
              <a:rPr lang="en-US" sz="1500" b="1" dirty="0">
                <a:solidFill>
                  <a:srgbClr val="0070C0"/>
                </a:solidFill>
              </a:rPr>
              <a:t>Proposed solution: </a:t>
            </a:r>
            <a:r>
              <a:rPr lang="en-US" sz="1500" dirty="0"/>
              <a:t>domain decomposition- (DD-) based coupling via the Schwarz alternating method &amp; online model switching</a:t>
            </a:r>
          </a:p>
        </p:txBody>
      </p:sp>
      <p:sp>
        <p:nvSpPr>
          <p:cNvPr id="9" name="Rectangle 8">
            <a:extLst>
              <a:ext uri="{FF2B5EF4-FFF2-40B4-BE49-F238E27FC236}">
                <a16:creationId xmlns:a16="http://schemas.microsoft.com/office/drawing/2014/main" id="{06475FEF-5E56-2630-3E5F-8C48EDCDD43A}"/>
              </a:ext>
            </a:extLst>
          </p:cNvPr>
          <p:cNvSpPr/>
          <p:nvPr/>
        </p:nvSpPr>
        <p:spPr>
          <a:xfrm>
            <a:off x="7970986" y="4765315"/>
            <a:ext cx="4011765" cy="1930748"/>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0DB8354-4D6A-3FE4-9D1C-230BB7E9C056}"/>
              </a:ext>
            </a:extLst>
          </p:cNvPr>
          <p:cNvGrpSpPr/>
          <p:nvPr/>
        </p:nvGrpSpPr>
        <p:grpSpPr>
          <a:xfrm>
            <a:off x="9064437" y="2329606"/>
            <a:ext cx="1761697" cy="1194158"/>
            <a:chOff x="696262" y="3333655"/>
            <a:chExt cx="1761697" cy="1194158"/>
          </a:xfrm>
        </p:grpSpPr>
        <p:sp>
          <p:nvSpPr>
            <p:cNvPr id="13" name="AutoShape 17">
              <a:extLst>
                <a:ext uri="{FF2B5EF4-FFF2-40B4-BE49-F238E27FC236}">
                  <a16:creationId xmlns:a16="http://schemas.microsoft.com/office/drawing/2014/main" id="{8B372D24-2F71-C989-2FEC-3CB04D8C193B}"/>
                </a:ext>
              </a:extLst>
            </p:cNvPr>
            <p:cNvSpPr>
              <a:spLocks noChangeArrowheads="1"/>
            </p:cNvSpPr>
            <p:nvPr/>
          </p:nvSpPr>
          <p:spPr bwMode="auto">
            <a:xfrm>
              <a:off x="696262" y="4092679"/>
              <a:ext cx="635418" cy="435134"/>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DMD</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3</a:t>
              </a:r>
            </a:p>
          </p:txBody>
        </p:sp>
        <p:sp>
          <p:nvSpPr>
            <p:cNvPr id="14" name="AutoShape 17">
              <a:extLst>
                <a:ext uri="{FF2B5EF4-FFF2-40B4-BE49-F238E27FC236}">
                  <a16:creationId xmlns:a16="http://schemas.microsoft.com/office/drawing/2014/main" id="{59E84B23-06DC-A325-4852-96EF0BEE8650}"/>
                </a:ext>
              </a:extLst>
            </p:cNvPr>
            <p:cNvSpPr>
              <a:spLocks noChangeArrowheads="1"/>
            </p:cNvSpPr>
            <p:nvPr/>
          </p:nvSpPr>
          <p:spPr bwMode="auto">
            <a:xfrm>
              <a:off x="1505636" y="3967135"/>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ROM=N</a:t>
              </a:r>
              <a:r>
                <a:rPr kumimoji="0" lang="en-US" sz="1100" b="0" i="1" u="none" strike="noStrike" kern="0" cap="none" spc="0" normalizeH="0" baseline="-25000" noProof="0" dirty="0">
                  <a:ln>
                    <a:noFill/>
                  </a:ln>
                  <a:effectLst/>
                  <a:uLnTx/>
                  <a:uFillTx/>
                  <a:latin typeface="Times"/>
                  <a:ea typeface="+mn-ea"/>
                  <a:cs typeface="Times"/>
                </a:rPr>
                <a:t>4</a:t>
              </a:r>
              <a:endParaRPr kumimoji="0" lang="en-US" sz="5400" b="0" i="1" u="none" strike="noStrike" kern="0" cap="none" spc="0" normalizeH="0" baseline="-25000" noProof="0" dirty="0">
                <a:ln>
                  <a:noFill/>
                </a:ln>
                <a:effectLst/>
                <a:uLnTx/>
                <a:uFillTx/>
                <a:latin typeface="Times"/>
                <a:ea typeface="+mn-ea"/>
                <a:cs typeface="Times"/>
              </a:endParaRPr>
            </a:p>
          </p:txBody>
        </p:sp>
        <p:sp>
          <p:nvSpPr>
            <p:cNvPr id="15" name="AutoShape 17">
              <a:extLst>
                <a:ext uri="{FF2B5EF4-FFF2-40B4-BE49-F238E27FC236}">
                  <a16:creationId xmlns:a16="http://schemas.microsoft.com/office/drawing/2014/main" id="{F59A5056-746A-47CB-7541-31D48D9C3C4B}"/>
                </a:ext>
              </a:extLst>
            </p:cNvPr>
            <p:cNvSpPr>
              <a:spLocks noChangeAspect="1" noChangeArrowheads="1"/>
            </p:cNvSpPr>
            <p:nvPr/>
          </p:nvSpPr>
          <p:spPr bwMode="auto">
            <a:xfrm>
              <a:off x="807067" y="3333655"/>
              <a:ext cx="314248" cy="435132"/>
            </a:xfrm>
            <a:prstGeom prst="roundRect">
              <a:avLst>
                <a:gd name="adj" fmla="val 16667"/>
              </a:avLst>
            </a:prstGeom>
            <a:solidFill>
              <a:srgbClr val="103160"/>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white"/>
                  </a:solidFill>
                  <a:effectLst/>
                  <a:uLnTx/>
                  <a:uFillTx/>
                  <a:latin typeface="Times"/>
                  <a:ea typeface="+mn-ea"/>
                  <a:cs typeface="Times"/>
                </a:rPr>
                <a:t>N</a:t>
              </a:r>
              <a:r>
                <a:rPr kumimoji="0" lang="en-US" sz="1000" b="0" i="1" u="none" strike="noStrike" kern="0" cap="none" spc="0" normalizeH="0" baseline="-25000" noProof="0" dirty="0">
                  <a:ln>
                    <a:noFill/>
                  </a:ln>
                  <a:solidFill>
                    <a:prstClr val="white"/>
                  </a:solidFill>
                  <a:effectLst/>
                  <a:uLnTx/>
                  <a:uFillTx/>
                  <a:latin typeface="Times"/>
                  <a:ea typeface="+mn-ea"/>
                  <a:cs typeface="Times"/>
                </a:rPr>
                <a:t>1</a:t>
              </a:r>
              <a:endParaRPr kumimoji="0" lang="en-US" sz="2800" b="0" i="1" u="none" strike="noStrike" kern="0" cap="none" spc="0" normalizeH="0" baseline="-25000" noProof="0" dirty="0">
                <a:ln>
                  <a:noFill/>
                </a:ln>
                <a:solidFill>
                  <a:prstClr val="white"/>
                </a:solidFill>
                <a:effectLst/>
                <a:uLnTx/>
                <a:uFillTx/>
                <a:latin typeface="Times"/>
                <a:ea typeface="+mn-ea"/>
                <a:cs typeface="Times"/>
              </a:endParaRPr>
            </a:p>
          </p:txBody>
        </p:sp>
        <p:sp>
          <p:nvSpPr>
            <p:cNvPr id="17" name="AutoShape 17">
              <a:extLst>
                <a:ext uri="{FF2B5EF4-FFF2-40B4-BE49-F238E27FC236}">
                  <a16:creationId xmlns:a16="http://schemas.microsoft.com/office/drawing/2014/main" id="{091EC0A9-F9C0-3E69-DF02-78DED3EBC09D}"/>
                </a:ext>
              </a:extLst>
            </p:cNvPr>
            <p:cNvSpPr>
              <a:spLocks noChangeArrowheads="1"/>
            </p:cNvSpPr>
            <p:nvPr/>
          </p:nvSpPr>
          <p:spPr bwMode="auto">
            <a:xfrm>
              <a:off x="1284446" y="3452867"/>
              <a:ext cx="981724" cy="434769"/>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latin typeface="Times"/>
                  <a:cs typeface="Times"/>
                </a:rPr>
                <a:t>PINN</a:t>
              </a:r>
              <a:r>
                <a:rPr kumimoji="0" lang="en-US" sz="1100" b="0" i="1" u="none" strike="noStrike" kern="0" cap="none" spc="0" normalizeH="0" baseline="0" noProof="0" dirty="0">
                  <a:ln>
                    <a:noFill/>
                  </a:ln>
                  <a:effectLst/>
                  <a:uLnTx/>
                  <a:uFillTx/>
                  <a:latin typeface="Times"/>
                  <a:ea typeface="+mn-ea"/>
                  <a:cs typeface="Times"/>
                </a:rPr>
                <a:t>=N</a:t>
              </a:r>
              <a:r>
                <a:rPr kumimoji="0" lang="en-US" sz="1100" b="0" i="1" u="none" strike="noStrike" kern="0" cap="none" spc="0" normalizeH="0" baseline="-25000" noProof="0" dirty="0">
                  <a:ln>
                    <a:noFill/>
                  </a:ln>
                  <a:effectLst/>
                  <a:uLnTx/>
                  <a:uFillTx/>
                  <a:latin typeface="Times"/>
                  <a:ea typeface="+mn-ea"/>
                  <a:cs typeface="Times"/>
                </a:rPr>
                <a:t>2</a:t>
              </a:r>
              <a:endParaRPr kumimoji="0" lang="en-US" sz="3600" b="0" i="1" u="none" strike="noStrike" kern="0" cap="none" spc="0" normalizeH="0" baseline="-25000" noProof="0" dirty="0">
                <a:ln>
                  <a:noFill/>
                </a:ln>
                <a:effectLst/>
                <a:uLnTx/>
                <a:uFillTx/>
                <a:latin typeface="Times"/>
                <a:ea typeface="+mn-ea"/>
                <a:cs typeface="Times"/>
              </a:endParaRPr>
            </a:p>
          </p:txBody>
        </p:sp>
        <p:sp>
          <p:nvSpPr>
            <p:cNvPr id="18" name="AutoShape 17">
              <a:extLst>
                <a:ext uri="{FF2B5EF4-FFF2-40B4-BE49-F238E27FC236}">
                  <a16:creationId xmlns:a16="http://schemas.microsoft.com/office/drawing/2014/main" id="{0A635869-BAF9-A801-7B2A-545EC3526AD6}"/>
                </a:ext>
              </a:extLst>
            </p:cNvPr>
            <p:cNvSpPr>
              <a:spLocks noChangeArrowheads="1"/>
            </p:cNvSpPr>
            <p:nvPr/>
          </p:nvSpPr>
          <p:spPr bwMode="auto">
            <a:xfrm>
              <a:off x="1823077" y="4309508"/>
              <a:ext cx="634882" cy="218305"/>
            </a:xfrm>
            <a:prstGeom prst="roundRect">
              <a:avLst>
                <a:gd name="adj" fmla="val 16667"/>
              </a:avLst>
            </a:prstGeom>
            <a:solidFill>
              <a:schemeClr val="accent3"/>
            </a:solidFill>
            <a:ln w="25400" cap="flat" cmpd="sng" algn="ctr">
              <a:noFill/>
              <a:prstDash val="solid"/>
              <a:headEnd/>
              <a:tailEnd/>
            </a:ln>
            <a:effectLst/>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Times"/>
                  <a:ea typeface="+mn-ea"/>
                  <a:cs typeface="Times"/>
                </a:rPr>
                <a:t>UDE=N</a:t>
              </a:r>
              <a:r>
                <a:rPr kumimoji="0" lang="en-US" sz="1100" b="0" i="1" u="none" strike="noStrike" kern="0" cap="none" spc="0" normalizeH="0" baseline="-25000" noProof="0" dirty="0">
                  <a:ln>
                    <a:noFill/>
                  </a:ln>
                  <a:effectLst/>
                  <a:uLnTx/>
                  <a:uFillTx/>
                  <a:latin typeface="Times"/>
                  <a:ea typeface="+mn-ea"/>
                  <a:cs typeface="Times"/>
                </a:rPr>
                <a:t>5</a:t>
              </a:r>
            </a:p>
          </p:txBody>
        </p:sp>
      </p:grpSp>
      <p:sp>
        <p:nvSpPr>
          <p:cNvPr id="88" name="TextBox 87">
            <a:extLst>
              <a:ext uri="{FF2B5EF4-FFF2-40B4-BE49-F238E27FC236}">
                <a16:creationId xmlns:a16="http://schemas.microsoft.com/office/drawing/2014/main" id="{81FC513B-DF20-4298-AC15-099BA3BCBC18}"/>
              </a:ext>
            </a:extLst>
          </p:cNvPr>
          <p:cNvSpPr txBox="1"/>
          <p:nvPr/>
        </p:nvSpPr>
        <p:spPr>
          <a:xfrm>
            <a:off x="10731667" y="2406461"/>
            <a:ext cx="1247457" cy="369332"/>
          </a:xfrm>
          <a:prstGeom prst="rect">
            <a:avLst/>
          </a:prstGeom>
          <a:noFill/>
        </p:spPr>
        <p:txBody>
          <a:bodyPr wrap="none" rtlCol="0">
            <a:spAutoFit/>
          </a:bodyPr>
          <a:lstStyle/>
          <a:p>
            <a:r>
              <a:rPr lang="en-US" i="1" dirty="0"/>
              <a:t>Multiscale</a:t>
            </a:r>
          </a:p>
        </p:txBody>
      </p:sp>
      <p:pic>
        <p:nvPicPr>
          <p:cNvPr id="5" name="Picture 4">
            <a:extLst>
              <a:ext uri="{FF2B5EF4-FFF2-40B4-BE49-F238E27FC236}">
                <a16:creationId xmlns:a16="http://schemas.microsoft.com/office/drawing/2014/main" id="{182C4B75-D604-D174-EC92-8232A2A8E295}"/>
              </a:ext>
            </a:extLst>
          </p:cNvPr>
          <p:cNvPicPr>
            <a:picLocks noChangeAspect="1"/>
          </p:cNvPicPr>
          <p:nvPr/>
        </p:nvPicPr>
        <p:blipFill>
          <a:blip r:embed="rId6"/>
          <a:stretch>
            <a:fillRect/>
          </a:stretch>
        </p:blipFill>
        <p:spPr>
          <a:xfrm>
            <a:off x="8199496" y="245242"/>
            <a:ext cx="3751708" cy="2069124"/>
          </a:xfrm>
          <a:prstGeom prst="rect">
            <a:avLst/>
          </a:prstGeom>
        </p:spPr>
      </p:pic>
      <p:cxnSp>
        <p:nvCxnSpPr>
          <p:cNvPr id="11" name="Curved Connector 76">
            <a:extLst>
              <a:ext uri="{FF2B5EF4-FFF2-40B4-BE49-F238E27FC236}">
                <a16:creationId xmlns:a16="http://schemas.microsoft.com/office/drawing/2014/main" id="{925BEF29-F039-822E-7292-DBF475F656D7}"/>
              </a:ext>
            </a:extLst>
          </p:cNvPr>
          <p:cNvCxnSpPr>
            <a:cxnSpLocks/>
          </p:cNvCxnSpPr>
          <p:nvPr/>
        </p:nvCxnSpPr>
        <p:spPr>
          <a:xfrm rot="16200000" flipH="1">
            <a:off x="8087164" y="1427343"/>
            <a:ext cx="1499812" cy="676343"/>
          </a:xfrm>
          <a:prstGeom prst="curvedConnector3">
            <a:avLst>
              <a:gd name="adj1" fmla="val 105723"/>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76">
            <a:extLst>
              <a:ext uri="{FF2B5EF4-FFF2-40B4-BE49-F238E27FC236}">
                <a16:creationId xmlns:a16="http://schemas.microsoft.com/office/drawing/2014/main" id="{FA401278-ACE5-46A8-1759-4BFB8FCF002F}"/>
              </a:ext>
            </a:extLst>
          </p:cNvPr>
          <p:cNvCxnSpPr>
            <a:cxnSpLocks/>
          </p:cNvCxnSpPr>
          <p:nvPr/>
        </p:nvCxnSpPr>
        <p:spPr>
          <a:xfrm rot="16200000" flipH="1">
            <a:off x="8852012" y="2050440"/>
            <a:ext cx="1230632" cy="812966"/>
          </a:xfrm>
          <a:prstGeom prst="curvedConnector2">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Curved Connector 76">
            <a:extLst>
              <a:ext uri="{FF2B5EF4-FFF2-40B4-BE49-F238E27FC236}">
                <a16:creationId xmlns:a16="http://schemas.microsoft.com/office/drawing/2014/main" id="{717F3874-AF4E-8F21-069B-B04ADC16A693}"/>
              </a:ext>
            </a:extLst>
          </p:cNvPr>
          <p:cNvCxnSpPr>
            <a:cxnSpLocks/>
          </p:cNvCxnSpPr>
          <p:nvPr/>
        </p:nvCxnSpPr>
        <p:spPr>
          <a:xfrm rot="16200000" flipH="1">
            <a:off x="9317111" y="1622446"/>
            <a:ext cx="1135076" cy="517668"/>
          </a:xfrm>
          <a:prstGeom prst="curvedConnector3">
            <a:avLst>
              <a:gd name="adj1" fmla="val 67324"/>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76">
            <a:extLst>
              <a:ext uri="{FF2B5EF4-FFF2-40B4-BE49-F238E27FC236}">
                <a16:creationId xmlns:a16="http://schemas.microsoft.com/office/drawing/2014/main" id="{24B37659-BD3D-2511-BAAE-D966C65F5021}"/>
              </a:ext>
            </a:extLst>
          </p:cNvPr>
          <p:cNvCxnSpPr>
            <a:cxnSpLocks/>
          </p:cNvCxnSpPr>
          <p:nvPr/>
        </p:nvCxnSpPr>
        <p:spPr>
          <a:xfrm rot="16200000" flipH="1">
            <a:off x="8958841" y="1547318"/>
            <a:ext cx="2710643" cy="1023944"/>
          </a:xfrm>
          <a:prstGeom prst="curvedConnector4">
            <a:avLst>
              <a:gd name="adj1" fmla="val -19873"/>
              <a:gd name="adj2" fmla="val 122325"/>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Curved Connector 76">
            <a:extLst>
              <a:ext uri="{FF2B5EF4-FFF2-40B4-BE49-F238E27FC236}">
                <a16:creationId xmlns:a16="http://schemas.microsoft.com/office/drawing/2014/main" id="{8F7060B0-7D57-4CD8-5FC6-12ED2673D17D}"/>
              </a:ext>
            </a:extLst>
          </p:cNvPr>
          <p:cNvCxnSpPr>
            <a:cxnSpLocks/>
          </p:cNvCxnSpPr>
          <p:nvPr/>
        </p:nvCxnSpPr>
        <p:spPr>
          <a:xfrm rot="5400000">
            <a:off x="9011169" y="1594823"/>
            <a:ext cx="1764643" cy="1658105"/>
          </a:xfrm>
          <a:prstGeom prst="curvedConnector4">
            <a:avLst>
              <a:gd name="adj1" fmla="val 43835"/>
              <a:gd name="adj2" fmla="val 113787"/>
            </a:avLst>
          </a:prstGeom>
          <a:ln>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37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601260"/>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200" dirty="0">
                  <a:cs typeface="Calibri" panose="020F0502020204030204" pitchFamily="34" charset="0"/>
                </a:endParaRPr>
              </a:p>
              <a:p>
                <a:endParaRPr lang="en-US" sz="1900" dirty="0">
                  <a:cs typeface="Calibri" panose="020F0502020204030204" pitchFamily="34" charset="0"/>
                </a:endParaRPr>
              </a:p>
              <a:p>
                <a:endParaRPr lang="en-US" sz="1900" dirty="0"/>
              </a:p>
              <a:p>
                <a:endParaRPr lang="en-US" sz="1900" dirty="0"/>
              </a:p>
              <a:p>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601260"/>
              </a:xfrm>
              <a:prstGeom prst="rect">
                <a:avLst/>
              </a:prstGeom>
              <a:blipFill>
                <a:blip r:embed="rId3"/>
                <a:stretch>
                  <a:fillRect l="-470" t="-796"/>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40</a:t>
            </a:fld>
            <a:endParaRPr lang="en-US" dirty="0"/>
          </a:p>
        </p:txBody>
      </p:sp>
      <p:sp>
        <p:nvSpPr>
          <p:cNvPr id="35"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grpSp>
        <p:nvGrpSpPr>
          <p:cNvPr id="3" name="Group 2">
            <a:extLst>
              <a:ext uri="{FF2B5EF4-FFF2-40B4-BE49-F238E27FC236}">
                <a16:creationId xmlns:a16="http://schemas.microsoft.com/office/drawing/2014/main" id="{61626D02-10AD-BACE-A0AF-1D9BF5B2361B}"/>
              </a:ext>
            </a:extLst>
          </p:cNvPr>
          <p:cNvGrpSpPr/>
          <p:nvPr/>
        </p:nvGrpSpPr>
        <p:grpSpPr>
          <a:xfrm>
            <a:off x="7360376" y="5690402"/>
            <a:ext cx="4015495" cy="778271"/>
            <a:chOff x="7360376" y="5690402"/>
            <a:chExt cx="4015495" cy="778271"/>
          </a:xfrm>
        </p:grpSpPr>
        <p:sp>
          <p:nvSpPr>
            <p:cNvPr id="15" name="TextBox 14">
              <a:extLst>
                <a:ext uri="{FF2B5EF4-FFF2-40B4-BE49-F238E27FC236}">
                  <a16:creationId xmlns:a16="http://schemas.microsoft.com/office/drawing/2014/main" id="{94874CE0-EA15-4424-96D1-95560F923B6E}"/>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17" name="Rectangle 16">
              <a:extLst>
                <a:ext uri="{FF2B5EF4-FFF2-40B4-BE49-F238E27FC236}">
                  <a16:creationId xmlns:a16="http://schemas.microsoft.com/office/drawing/2014/main" id="{CCB58635-8074-4F3E-A8F6-345DD414EABC}"/>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02226DD-D157-4BDE-947D-F435EC345BB6}"/>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18" name="TextBox 17">
                  <a:extLst>
                    <a:ext uri="{FF2B5EF4-FFF2-40B4-BE49-F238E27FC236}">
                      <a16:creationId xmlns:a16="http://schemas.microsoft.com/office/drawing/2014/main" id="{802226DD-D157-4BDE-947D-F435EC345BB6}"/>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8"/>
                  <a:stretch>
                    <a:fillRect/>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AE35C54D-EC9A-B021-3D47-35B87DD1CAFF}"/>
              </a:ext>
            </a:extLst>
          </p:cNvPr>
          <p:cNvPicPr>
            <a:picLocks noChangeAspect="1"/>
          </p:cNvPicPr>
          <p:nvPr/>
        </p:nvPicPr>
        <p:blipFill>
          <a:blip r:embed="rId9"/>
          <a:stretch>
            <a:fillRect/>
          </a:stretch>
        </p:blipFill>
        <p:spPr>
          <a:xfrm>
            <a:off x="292714" y="1501353"/>
            <a:ext cx="1404757" cy="2055657"/>
          </a:xfrm>
          <a:prstGeom prst="rect">
            <a:avLst/>
          </a:prstGeom>
        </p:spPr>
      </p:pic>
      <p:grpSp>
        <p:nvGrpSpPr>
          <p:cNvPr id="14" name="Group 13">
            <a:extLst>
              <a:ext uri="{FF2B5EF4-FFF2-40B4-BE49-F238E27FC236}">
                <a16:creationId xmlns:a16="http://schemas.microsoft.com/office/drawing/2014/main" id="{67AF5E10-08F6-C940-80C8-2E35FACAE044}"/>
              </a:ext>
            </a:extLst>
          </p:cNvPr>
          <p:cNvGrpSpPr/>
          <p:nvPr/>
        </p:nvGrpSpPr>
        <p:grpSpPr>
          <a:xfrm>
            <a:off x="1740502" y="990877"/>
            <a:ext cx="3164873" cy="2572731"/>
            <a:chOff x="3703172" y="745468"/>
            <a:chExt cx="4396199" cy="3810432"/>
          </a:xfrm>
        </p:grpSpPr>
        <p:sp>
          <p:nvSpPr>
            <p:cNvPr id="19" name="TextBox 18">
              <a:extLst>
                <a:ext uri="{FF2B5EF4-FFF2-40B4-BE49-F238E27FC236}">
                  <a16:creationId xmlns:a16="http://schemas.microsoft.com/office/drawing/2014/main" id="{CB47A881-7455-988A-2C19-5172BFCE4FEC}"/>
                </a:ext>
              </a:extLst>
            </p:cNvPr>
            <p:cNvSpPr txBox="1"/>
            <p:nvPr/>
          </p:nvSpPr>
          <p:spPr>
            <a:xfrm>
              <a:off x="7914640" y="782320"/>
              <a:ext cx="184731" cy="369332"/>
            </a:xfrm>
            <a:prstGeom prst="rect">
              <a:avLst/>
            </a:prstGeom>
            <a:noFill/>
          </p:spPr>
          <p:txBody>
            <a:bodyPr wrap="none" rtlCol="0">
              <a:spAutoFit/>
            </a:bodyPr>
            <a:lstStyle/>
            <a:p>
              <a:endParaRPr lang="en-US" dirty="0"/>
            </a:p>
          </p:txBody>
        </p:sp>
        <p:grpSp>
          <p:nvGrpSpPr>
            <p:cNvPr id="20" name="Group 19">
              <a:extLst>
                <a:ext uri="{FF2B5EF4-FFF2-40B4-BE49-F238E27FC236}">
                  <a16:creationId xmlns:a16="http://schemas.microsoft.com/office/drawing/2014/main" id="{1ACA77EC-F5FA-9E6F-7645-A132831D7F44}"/>
                </a:ext>
              </a:extLst>
            </p:cNvPr>
            <p:cNvGrpSpPr/>
            <p:nvPr/>
          </p:nvGrpSpPr>
          <p:grpSpPr>
            <a:xfrm>
              <a:off x="3970336" y="1220608"/>
              <a:ext cx="3389585" cy="3335291"/>
              <a:chOff x="1231306" y="360164"/>
              <a:chExt cx="2871531" cy="2740782"/>
            </a:xfrm>
          </p:grpSpPr>
          <p:cxnSp>
            <p:nvCxnSpPr>
              <p:cNvPr id="42" name="Straight Connector 41">
                <a:extLst>
                  <a:ext uri="{FF2B5EF4-FFF2-40B4-BE49-F238E27FC236}">
                    <a16:creationId xmlns:a16="http://schemas.microsoft.com/office/drawing/2014/main" id="{FC87E106-7A92-FBD1-80F8-181C41F7DF99}"/>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6F4958-D0E3-160A-23F6-B963EAE4F469}"/>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E85FBD-EC7E-4BF7-A296-195163CDB46D}"/>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1CAE09-EFFD-6D14-5C98-8FA816A6B835}"/>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3ACB6B-5622-5D22-22BF-33EB88DC035E}"/>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6FE6B9-34B5-7ADC-AA93-0519379BDADF}"/>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5CE4FE-8876-C74A-7FC5-7226159D0D15}"/>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929B01-9D59-B0EA-3ACB-01042A0E4FD7}"/>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F0A840-3EC9-C3F4-68F4-7DEB9788F6E7}"/>
                  </a:ext>
                </a:extLst>
              </p:cNvPr>
              <p:cNvCxnSpPr>
                <a:cxnSpLocks/>
              </p:cNvCxnSpPr>
              <p:nvPr/>
            </p:nvCxnSpPr>
            <p:spPr>
              <a:xfrm>
                <a:off x="1250608" y="2895754"/>
                <a:ext cx="28522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C9379D-D050-A379-34B7-B27E8075A9E8}"/>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7FF6C5-EC2A-FDF3-39A4-DFDF11C4D11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E6F314-AEBF-B963-9AF2-3D6FDF7FA6F7}"/>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3036C2DE-5DF6-84A0-B333-1706583C650F}"/>
                </a:ext>
              </a:extLst>
            </p:cNvPr>
            <p:cNvGrpSpPr/>
            <p:nvPr/>
          </p:nvGrpSpPr>
          <p:grpSpPr>
            <a:xfrm>
              <a:off x="3970336" y="1220609"/>
              <a:ext cx="3382138" cy="3335291"/>
              <a:chOff x="1231306" y="360164"/>
              <a:chExt cx="2865223" cy="2740782"/>
            </a:xfrm>
          </p:grpSpPr>
          <p:cxnSp>
            <p:nvCxnSpPr>
              <p:cNvPr id="29" name="Straight Connector 28">
                <a:extLst>
                  <a:ext uri="{FF2B5EF4-FFF2-40B4-BE49-F238E27FC236}">
                    <a16:creationId xmlns:a16="http://schemas.microsoft.com/office/drawing/2014/main" id="{EB1C6F4C-00FB-C9F2-B0CA-75697314C122}"/>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5A902A-0383-1B6D-0F8E-29825AED57E8}"/>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1C4A56-8E82-CC4C-24AA-A7D1D00A86A5}"/>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9DAD9B-F581-B8E9-4C00-E781A55ED756}"/>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2B645C-E2D0-8C82-9F10-89E4236EE664}"/>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F4C561-0941-3020-5E6B-89CDA1594052}"/>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B9C644-A8EA-0539-08F7-F60577786841}"/>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C0330D-093A-96B7-0B0B-C12245632E1C}"/>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1D3732-F1E3-DE55-FBDF-D6D61D1F199A}"/>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43E20D-62BC-0631-9A15-1E983BFD1B7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DD1528B-1E47-7FD8-6510-C749EB1240E0}"/>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5760E83-2DA3-6BCF-90E8-F5A70C71DF77}"/>
                    </a:ext>
                  </a:extLst>
                </p:cNvPr>
                <p:cNvSpPr txBox="1"/>
                <p:nvPr/>
              </p:nvSpPr>
              <p:spPr>
                <a:xfrm flipH="1">
                  <a:off x="3703172" y="745468"/>
                  <a:ext cx="4113140" cy="501427"/>
                </a:xfrm>
                <a:prstGeom prst="rect">
                  <a:avLst/>
                </a:prstGeom>
                <a:noFill/>
              </p:spPr>
              <p:txBody>
                <a:bodyPr wrap="square" rtlCol="0">
                  <a:spAutoFit/>
                </a:bodyPr>
                <a:lstStyle/>
                <a:p>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0</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1</m:t>
                          </m:r>
                        </m:sub>
                      </m:sSub>
                    </m:oMath>
                  </a14:m>
                  <a:endParaRPr lang="en-US" sz="1600" dirty="0"/>
                </a:p>
              </p:txBody>
            </p:sp>
          </mc:Choice>
          <mc:Fallback xmlns="">
            <p:sp>
              <p:nvSpPr>
                <p:cNvPr id="28" name="TextBox 27">
                  <a:extLst>
                    <a:ext uri="{FF2B5EF4-FFF2-40B4-BE49-F238E27FC236}">
                      <a16:creationId xmlns:a16="http://schemas.microsoft.com/office/drawing/2014/main" id="{45760E83-2DA3-6BCF-90E8-F5A70C71DF77}"/>
                    </a:ext>
                  </a:extLst>
                </p:cNvPr>
                <p:cNvSpPr txBox="1">
                  <a:spLocks noRot="1" noChangeAspect="1" noMove="1" noResize="1" noEditPoints="1" noAdjustHandles="1" noChangeArrowheads="1" noChangeShapeType="1" noTextEdit="1"/>
                </p:cNvSpPr>
                <p:nvPr/>
              </p:nvSpPr>
              <p:spPr>
                <a:xfrm flipH="1">
                  <a:off x="3703172" y="745468"/>
                  <a:ext cx="4113140" cy="501427"/>
                </a:xfrm>
                <a:prstGeom prst="rect">
                  <a:avLst/>
                </a:prstGeom>
                <a:blipFill>
                  <a:blip r:embed="rId10"/>
                  <a:stretch>
                    <a:fillRect/>
                  </a:stretch>
                </a:blipFill>
              </p:spPr>
              <p:txBody>
                <a:bodyPr/>
                <a:lstStyle/>
                <a:p>
                  <a:r>
                    <a:rPr lang="en-US">
                      <a:noFill/>
                    </a:rPr>
                    <a:t> </a:t>
                  </a:r>
                </a:p>
              </p:txBody>
            </p:sp>
          </mc:Fallback>
        </mc:AlternateContent>
      </p:grpSp>
      <p:sp>
        <p:nvSpPr>
          <p:cNvPr id="55" name="Rectangle 54">
            <a:extLst>
              <a:ext uri="{FF2B5EF4-FFF2-40B4-BE49-F238E27FC236}">
                <a16:creationId xmlns:a16="http://schemas.microsoft.com/office/drawing/2014/main" id="{E734AA4D-E5B6-AD9C-F502-7408A4AEA872}"/>
              </a:ext>
            </a:extLst>
          </p:cNvPr>
          <p:cNvSpPr/>
          <p:nvPr/>
        </p:nvSpPr>
        <p:spPr>
          <a:xfrm>
            <a:off x="4140359" y="990877"/>
            <a:ext cx="422663" cy="267253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F4B2C4-97D9-B36A-42B2-70C70E4B2383}"/>
              </a:ext>
            </a:extLst>
          </p:cNvPr>
          <p:cNvGrpSpPr/>
          <p:nvPr/>
        </p:nvGrpSpPr>
        <p:grpSpPr>
          <a:xfrm>
            <a:off x="7123998" y="1290879"/>
            <a:ext cx="2363147" cy="2153568"/>
            <a:chOff x="7838240" y="1272651"/>
            <a:chExt cx="2363147" cy="2153568"/>
          </a:xfrm>
        </p:grpSpPr>
        <p:sp>
          <p:nvSpPr>
            <p:cNvPr id="10" name="TextBox 9">
              <a:extLst>
                <a:ext uri="{FF2B5EF4-FFF2-40B4-BE49-F238E27FC236}">
                  <a16:creationId xmlns:a16="http://schemas.microsoft.com/office/drawing/2014/main" id="{4F3EFEE7-1CFD-AFC6-8807-8AF9ED1DA33B}"/>
                </a:ext>
              </a:extLst>
            </p:cNvPr>
            <p:cNvSpPr txBox="1"/>
            <p:nvPr/>
          </p:nvSpPr>
          <p:spPr>
            <a:xfrm>
              <a:off x="7838240" y="1272651"/>
              <a:ext cx="2363147" cy="338554"/>
            </a:xfrm>
            <a:prstGeom prst="rect">
              <a:avLst/>
            </a:prstGeom>
            <a:noFill/>
          </p:spPr>
          <p:txBody>
            <a:bodyPr wrap="none" rtlCol="0">
              <a:spAutoFit/>
            </a:bodyPr>
            <a:lstStyle/>
            <a:p>
              <a:r>
                <a:rPr lang="en-US" sz="1600" dirty="0"/>
                <a:t>Controller time stepper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29D9414-2CD4-885A-3652-076B38762F0A}"/>
                    </a:ext>
                  </a:extLst>
                </p:cNvPr>
                <p:cNvSpPr txBox="1"/>
                <p:nvPr/>
              </p:nvSpPr>
              <p:spPr>
                <a:xfrm>
                  <a:off x="7861367" y="1984978"/>
                  <a:ext cx="2153218"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endParaRPr lang="en-US" sz="1600" dirty="0"/>
                </a:p>
              </p:txBody>
            </p:sp>
          </mc:Choice>
          <mc:Fallback xmlns="">
            <p:sp>
              <p:nvSpPr>
                <p:cNvPr id="11" name="TextBox 10">
                  <a:extLst>
                    <a:ext uri="{FF2B5EF4-FFF2-40B4-BE49-F238E27FC236}">
                      <a16:creationId xmlns:a16="http://schemas.microsoft.com/office/drawing/2014/main" id="{B29D9414-2CD4-885A-3652-076B38762F0A}"/>
                    </a:ext>
                  </a:extLst>
                </p:cNvPr>
                <p:cNvSpPr txBox="1">
                  <a:spLocks noRot="1" noChangeAspect="1" noMove="1" noResize="1" noEditPoints="1" noAdjustHandles="1" noChangeArrowheads="1" noChangeShapeType="1" noTextEdit="1"/>
                </p:cNvSpPr>
                <p:nvPr/>
              </p:nvSpPr>
              <p:spPr>
                <a:xfrm>
                  <a:off x="7861367" y="1984978"/>
                  <a:ext cx="2153218" cy="338554"/>
                </a:xfrm>
                <a:prstGeom prst="rect">
                  <a:avLst/>
                </a:prstGeom>
                <a:blipFill>
                  <a:blip r:embed="rId11"/>
                  <a:stretch>
                    <a:fillRect l="-1412"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AE963F-7838-0FBD-701E-87037C1AF14D}"/>
                    </a:ext>
                  </a:extLst>
                </p:cNvPr>
                <p:cNvSpPr txBox="1"/>
                <p:nvPr/>
              </p:nvSpPr>
              <p:spPr>
                <a:xfrm>
                  <a:off x="7861367" y="3087665"/>
                  <a:ext cx="2157963"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endParaRPr lang="en-US" sz="1600" dirty="0"/>
                </a:p>
              </p:txBody>
            </p:sp>
          </mc:Choice>
          <mc:Fallback xmlns="">
            <p:sp>
              <p:nvSpPr>
                <p:cNvPr id="13" name="TextBox 12">
                  <a:extLst>
                    <a:ext uri="{FF2B5EF4-FFF2-40B4-BE49-F238E27FC236}">
                      <a16:creationId xmlns:a16="http://schemas.microsoft.com/office/drawing/2014/main" id="{3BAE963F-7838-0FBD-701E-87037C1AF14D}"/>
                    </a:ext>
                  </a:extLst>
                </p:cNvPr>
                <p:cNvSpPr txBox="1">
                  <a:spLocks noRot="1" noChangeAspect="1" noMove="1" noResize="1" noEditPoints="1" noAdjustHandles="1" noChangeArrowheads="1" noChangeShapeType="1" noTextEdit="1"/>
                </p:cNvSpPr>
                <p:nvPr/>
              </p:nvSpPr>
              <p:spPr>
                <a:xfrm>
                  <a:off x="7861367" y="3087665"/>
                  <a:ext cx="2157963" cy="338554"/>
                </a:xfrm>
                <a:prstGeom prst="rect">
                  <a:avLst/>
                </a:prstGeom>
                <a:blipFill>
                  <a:blip r:embed="rId12"/>
                  <a:stretch>
                    <a:fillRect l="-1412" t="-7143" b="-1964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D30C434-335F-5B42-0E30-EFDCD0E973C6}"/>
                  </a:ext>
                </a:extLst>
              </p:cNvPr>
              <p:cNvSpPr txBox="1"/>
              <p:nvPr/>
            </p:nvSpPr>
            <p:spPr>
              <a:xfrm>
                <a:off x="995092" y="1866225"/>
                <a:ext cx="3985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Γ</m:t>
                          </m:r>
                        </m:e>
                        <m:sub>
                          <m:r>
                            <a:rPr lang="en-US" sz="1400" b="0" i="1" smtClean="0">
                              <a:latin typeface="Cambria Math" panose="02040503050406030204" pitchFamily="18" charset="0"/>
                            </a:rPr>
                            <m:t>2</m:t>
                          </m:r>
                        </m:sub>
                      </m:sSub>
                    </m:oMath>
                  </m:oMathPara>
                </a14:m>
                <a:endParaRPr lang="en-US" sz="1400" dirty="0"/>
              </a:p>
            </p:txBody>
          </p:sp>
        </mc:Choice>
        <mc:Fallback xmlns="">
          <p:sp>
            <p:nvSpPr>
              <p:cNvPr id="4" name="TextBox 3">
                <a:extLst>
                  <a:ext uri="{FF2B5EF4-FFF2-40B4-BE49-F238E27FC236}">
                    <a16:creationId xmlns:a16="http://schemas.microsoft.com/office/drawing/2014/main" id="{9D30C434-335F-5B42-0E30-EFDCD0E973C6}"/>
                  </a:ext>
                </a:extLst>
              </p:cNvPr>
              <p:cNvSpPr txBox="1">
                <a:spLocks noRot="1" noChangeAspect="1" noMove="1" noResize="1" noEditPoints="1" noAdjustHandles="1" noChangeArrowheads="1" noChangeShapeType="1" noTextEdit="1"/>
              </p:cNvSpPr>
              <p:nvPr/>
            </p:nvSpPr>
            <p:spPr>
              <a:xfrm>
                <a:off x="995092" y="1866225"/>
                <a:ext cx="398506" cy="307777"/>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5111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4924425"/>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200" dirty="0">
                  <a:cs typeface="Calibri" panose="020F0502020204030204" pitchFamily="34" charset="0"/>
                </a:endParaRPr>
              </a:p>
              <a:p>
                <a:endParaRPr lang="en-US" sz="200" dirty="0">
                  <a:cs typeface="Calibri" panose="020F0502020204030204" pitchFamily="34" charset="0"/>
                </a:endParaRPr>
              </a:p>
              <a:p>
                <a:pPr marL="342900" indent="-342900">
                  <a:buFont typeface="Arial" panose="020B0604020202020204" pitchFamily="34" charset="0"/>
                  <a:buChar char="•"/>
                </a:pPr>
                <a:r>
                  <a:rPr lang="en-US" sz="1900" dirty="0">
                    <a:cs typeface="Calibri" panose="020F0502020204030204" pitchFamily="34" charset="0"/>
                  </a:rPr>
                  <a:t>If </a:t>
                </a:r>
                <a:r>
                  <a:rPr lang="en-US" sz="1900" dirty="0" err="1">
                    <a:cs typeface="Calibri" panose="020F0502020204030204" pitchFamily="34" charset="0"/>
                  </a:rPr>
                  <a:t>unconverged</a:t>
                </a:r>
                <a:r>
                  <a:rPr lang="en-US" sz="1900" dirty="0">
                    <a:cs typeface="Calibri" panose="020F0502020204030204" pitchFamily="34" charset="0"/>
                  </a:rPr>
                  <a:t>, return to Step 1. </a:t>
                </a:r>
              </a:p>
              <a:p>
                <a:endParaRPr lang="en-US" sz="1900" dirty="0">
                  <a:cs typeface="Calibri" panose="020F0502020204030204" pitchFamily="34" charset="0"/>
                </a:endParaRPr>
              </a:p>
              <a:p>
                <a:endParaRPr lang="en-US" sz="1900" dirty="0"/>
              </a:p>
              <a:p>
                <a:endParaRPr lang="en-US" sz="1900" dirty="0"/>
              </a:p>
              <a:p>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4924425"/>
              </a:xfrm>
              <a:prstGeom prst="rect">
                <a:avLst/>
              </a:prstGeom>
              <a:blipFill>
                <a:blip r:embed="rId3"/>
                <a:stretch>
                  <a:fillRect l="-470" t="-743"/>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41</a:t>
            </a:fld>
            <a:endParaRPr lang="en-US" dirty="0"/>
          </a:p>
        </p:txBody>
      </p:sp>
      <p:sp>
        <p:nvSpPr>
          <p:cNvPr id="35"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grpSp>
        <p:nvGrpSpPr>
          <p:cNvPr id="3" name="Group 2">
            <a:extLst>
              <a:ext uri="{FF2B5EF4-FFF2-40B4-BE49-F238E27FC236}">
                <a16:creationId xmlns:a16="http://schemas.microsoft.com/office/drawing/2014/main" id="{61626D02-10AD-BACE-A0AF-1D9BF5B2361B}"/>
              </a:ext>
            </a:extLst>
          </p:cNvPr>
          <p:cNvGrpSpPr/>
          <p:nvPr/>
        </p:nvGrpSpPr>
        <p:grpSpPr>
          <a:xfrm>
            <a:off x="7360376" y="5690402"/>
            <a:ext cx="4015495" cy="778271"/>
            <a:chOff x="7360376" y="5690402"/>
            <a:chExt cx="4015495" cy="778271"/>
          </a:xfrm>
        </p:grpSpPr>
        <p:sp>
          <p:nvSpPr>
            <p:cNvPr id="15" name="TextBox 14">
              <a:extLst>
                <a:ext uri="{FF2B5EF4-FFF2-40B4-BE49-F238E27FC236}">
                  <a16:creationId xmlns:a16="http://schemas.microsoft.com/office/drawing/2014/main" id="{94874CE0-EA15-4424-96D1-95560F923B6E}"/>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17" name="Rectangle 16">
              <a:extLst>
                <a:ext uri="{FF2B5EF4-FFF2-40B4-BE49-F238E27FC236}">
                  <a16:creationId xmlns:a16="http://schemas.microsoft.com/office/drawing/2014/main" id="{CCB58635-8074-4F3E-A8F6-345DD414EABC}"/>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02226DD-D157-4BDE-947D-F435EC345BB6}"/>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18" name="TextBox 17">
                  <a:extLst>
                    <a:ext uri="{FF2B5EF4-FFF2-40B4-BE49-F238E27FC236}">
                      <a16:creationId xmlns:a16="http://schemas.microsoft.com/office/drawing/2014/main" id="{802226DD-D157-4BDE-947D-F435EC345BB6}"/>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8"/>
                  <a:stretch>
                    <a:fillRect/>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AE35C54D-EC9A-B021-3D47-35B87DD1CAFF}"/>
              </a:ext>
            </a:extLst>
          </p:cNvPr>
          <p:cNvPicPr>
            <a:picLocks noChangeAspect="1"/>
          </p:cNvPicPr>
          <p:nvPr/>
        </p:nvPicPr>
        <p:blipFill>
          <a:blip r:embed="rId9"/>
          <a:stretch>
            <a:fillRect/>
          </a:stretch>
        </p:blipFill>
        <p:spPr>
          <a:xfrm>
            <a:off x="292714" y="1501353"/>
            <a:ext cx="1404757" cy="2055657"/>
          </a:xfrm>
          <a:prstGeom prst="rect">
            <a:avLst/>
          </a:prstGeom>
        </p:spPr>
      </p:pic>
      <p:grpSp>
        <p:nvGrpSpPr>
          <p:cNvPr id="14" name="Group 13">
            <a:extLst>
              <a:ext uri="{FF2B5EF4-FFF2-40B4-BE49-F238E27FC236}">
                <a16:creationId xmlns:a16="http://schemas.microsoft.com/office/drawing/2014/main" id="{67AF5E10-08F6-C940-80C8-2E35FACAE044}"/>
              </a:ext>
            </a:extLst>
          </p:cNvPr>
          <p:cNvGrpSpPr/>
          <p:nvPr/>
        </p:nvGrpSpPr>
        <p:grpSpPr>
          <a:xfrm>
            <a:off x="1740502" y="990877"/>
            <a:ext cx="3164873" cy="2572731"/>
            <a:chOff x="3703172" y="745468"/>
            <a:chExt cx="4396199" cy="3810432"/>
          </a:xfrm>
        </p:grpSpPr>
        <p:sp>
          <p:nvSpPr>
            <p:cNvPr id="19" name="TextBox 18">
              <a:extLst>
                <a:ext uri="{FF2B5EF4-FFF2-40B4-BE49-F238E27FC236}">
                  <a16:creationId xmlns:a16="http://schemas.microsoft.com/office/drawing/2014/main" id="{CB47A881-7455-988A-2C19-5172BFCE4FEC}"/>
                </a:ext>
              </a:extLst>
            </p:cNvPr>
            <p:cNvSpPr txBox="1"/>
            <p:nvPr/>
          </p:nvSpPr>
          <p:spPr>
            <a:xfrm>
              <a:off x="7914640" y="782320"/>
              <a:ext cx="184731" cy="369332"/>
            </a:xfrm>
            <a:prstGeom prst="rect">
              <a:avLst/>
            </a:prstGeom>
            <a:noFill/>
          </p:spPr>
          <p:txBody>
            <a:bodyPr wrap="none" rtlCol="0">
              <a:spAutoFit/>
            </a:bodyPr>
            <a:lstStyle/>
            <a:p>
              <a:endParaRPr lang="en-US" dirty="0"/>
            </a:p>
          </p:txBody>
        </p:sp>
        <p:grpSp>
          <p:nvGrpSpPr>
            <p:cNvPr id="20" name="Group 19">
              <a:extLst>
                <a:ext uri="{FF2B5EF4-FFF2-40B4-BE49-F238E27FC236}">
                  <a16:creationId xmlns:a16="http://schemas.microsoft.com/office/drawing/2014/main" id="{1ACA77EC-F5FA-9E6F-7645-A132831D7F44}"/>
                </a:ext>
              </a:extLst>
            </p:cNvPr>
            <p:cNvGrpSpPr/>
            <p:nvPr/>
          </p:nvGrpSpPr>
          <p:grpSpPr>
            <a:xfrm>
              <a:off x="3970336" y="1220608"/>
              <a:ext cx="3389585" cy="3335291"/>
              <a:chOff x="1231306" y="360164"/>
              <a:chExt cx="2871531" cy="2740782"/>
            </a:xfrm>
          </p:grpSpPr>
          <p:cxnSp>
            <p:nvCxnSpPr>
              <p:cNvPr id="42" name="Straight Connector 41">
                <a:extLst>
                  <a:ext uri="{FF2B5EF4-FFF2-40B4-BE49-F238E27FC236}">
                    <a16:creationId xmlns:a16="http://schemas.microsoft.com/office/drawing/2014/main" id="{FC87E106-7A92-FBD1-80F8-181C41F7DF99}"/>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6F4958-D0E3-160A-23F6-B963EAE4F469}"/>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E85FBD-EC7E-4BF7-A296-195163CDB46D}"/>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1CAE09-EFFD-6D14-5C98-8FA816A6B835}"/>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93ACB6B-5622-5D22-22BF-33EB88DC035E}"/>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6FE6B9-34B5-7ADC-AA93-0519379BDADF}"/>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5CE4FE-8876-C74A-7FC5-7226159D0D15}"/>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929B01-9D59-B0EA-3ACB-01042A0E4FD7}"/>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F0A840-3EC9-C3F4-68F4-7DEB9788F6E7}"/>
                  </a:ext>
                </a:extLst>
              </p:cNvPr>
              <p:cNvCxnSpPr>
                <a:cxnSpLocks/>
              </p:cNvCxnSpPr>
              <p:nvPr/>
            </p:nvCxnSpPr>
            <p:spPr>
              <a:xfrm>
                <a:off x="1250608" y="2895754"/>
                <a:ext cx="28522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C9379D-D050-A379-34B7-B27E8075A9E8}"/>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17FF6C5-EC2A-FDF3-39A4-DFDF11C4D11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E6F314-AEBF-B963-9AF2-3D6FDF7FA6F7}"/>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700A34-272A-B5E8-043E-5F1977645FB6}"/>
                  </a:ext>
                </a:extLst>
              </p:cNvPr>
              <p:cNvCxnSpPr>
                <a:cxnSpLocks/>
              </p:cNvCxnSpPr>
              <p:nvPr/>
            </p:nvCxnSpPr>
            <p:spPr>
              <a:xfrm flipV="1">
                <a:off x="2633885" y="1319862"/>
                <a:ext cx="0" cy="1467571"/>
              </a:xfrm>
              <a:prstGeom prst="line">
                <a:avLst/>
              </a:prstGeom>
              <a:ln>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grpSp>
        <p:sp>
          <p:nvSpPr>
            <p:cNvPr id="22" name="Down Arrow 144">
              <a:extLst>
                <a:ext uri="{FF2B5EF4-FFF2-40B4-BE49-F238E27FC236}">
                  <a16:creationId xmlns:a16="http://schemas.microsoft.com/office/drawing/2014/main" id="{DFE80C0B-FBB1-1748-8BAF-1810C12ADFBE}"/>
                </a:ext>
              </a:extLst>
            </p:cNvPr>
            <p:cNvSpPr/>
            <p:nvPr/>
          </p:nvSpPr>
          <p:spPr>
            <a:xfrm rot="10800000">
              <a:off x="3889545" y="2819307"/>
              <a:ext cx="161581" cy="1192440"/>
            </a:xfrm>
            <a:prstGeom prst="downArrow">
              <a:avLst>
                <a:gd name="adj1" fmla="val 34388"/>
                <a:gd name="adj2" fmla="val 104639"/>
              </a:avLst>
            </a:prstGeom>
            <a:solidFill>
              <a:srgbClr val="92D050">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144">
              <a:extLst>
                <a:ext uri="{FF2B5EF4-FFF2-40B4-BE49-F238E27FC236}">
                  <a16:creationId xmlns:a16="http://schemas.microsoft.com/office/drawing/2014/main" id="{5025218E-8E59-53E2-9D1E-D59F28C99268}"/>
                </a:ext>
              </a:extLst>
            </p:cNvPr>
            <p:cNvSpPr/>
            <p:nvPr/>
          </p:nvSpPr>
          <p:spPr>
            <a:xfrm rot="10800000">
              <a:off x="5543738" y="2820781"/>
              <a:ext cx="161581" cy="1192440"/>
            </a:xfrm>
            <a:prstGeom prst="downArrow">
              <a:avLst>
                <a:gd name="adj1" fmla="val 34388"/>
                <a:gd name="adj2" fmla="val 104639"/>
              </a:avLst>
            </a:prstGeom>
            <a:solidFill>
              <a:srgbClr val="92D050">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144">
              <a:extLst>
                <a:ext uri="{FF2B5EF4-FFF2-40B4-BE49-F238E27FC236}">
                  <a16:creationId xmlns:a16="http://schemas.microsoft.com/office/drawing/2014/main" id="{A79BD682-EE14-BEA3-231C-8FE4968E8FD1}"/>
                </a:ext>
              </a:extLst>
            </p:cNvPr>
            <p:cNvSpPr/>
            <p:nvPr/>
          </p:nvSpPr>
          <p:spPr>
            <a:xfrm rot="10800000">
              <a:off x="7266023" y="2813384"/>
              <a:ext cx="161581" cy="1192440"/>
            </a:xfrm>
            <a:prstGeom prst="downArrow">
              <a:avLst>
                <a:gd name="adj1" fmla="val 34388"/>
                <a:gd name="adj2" fmla="val 104639"/>
              </a:avLst>
            </a:prstGeom>
            <a:solidFill>
              <a:srgbClr val="92D050">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C637198-C1F9-17D3-0862-FB0DE7C8AE87}"/>
                </a:ext>
              </a:extLst>
            </p:cNvPr>
            <p:cNvCxnSpPr>
              <a:cxnSpLocks/>
            </p:cNvCxnSpPr>
            <p:nvPr/>
          </p:nvCxnSpPr>
          <p:spPr>
            <a:xfrm>
              <a:off x="5055101" y="4379413"/>
              <a:ext cx="576836" cy="0"/>
            </a:xfrm>
            <a:prstGeom prst="straightConnector1">
              <a:avLst/>
            </a:prstGeom>
            <a:ln w="9525">
              <a:solidFill>
                <a:srgbClr val="00B050"/>
              </a:solidFill>
              <a:prstDash val="sysDash"/>
              <a:headEnd w="lg" len="med"/>
              <a:tailEnd type="stealth"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5AE599B-517B-ED00-27BE-63D77EA6D731}"/>
                </a:ext>
              </a:extLst>
            </p:cNvPr>
            <p:cNvCxnSpPr>
              <a:cxnSpLocks/>
            </p:cNvCxnSpPr>
            <p:nvPr/>
          </p:nvCxnSpPr>
          <p:spPr>
            <a:xfrm flipH="1">
              <a:off x="5631937" y="4379413"/>
              <a:ext cx="653453" cy="0"/>
            </a:xfrm>
            <a:prstGeom prst="straightConnector1">
              <a:avLst/>
            </a:prstGeom>
            <a:ln w="9525">
              <a:solidFill>
                <a:srgbClr val="00B050"/>
              </a:solidFill>
              <a:prstDash val="sysDash"/>
              <a:headEnd w="lg" len="med"/>
              <a:tailEnd type="stealth" w="lg"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3036C2DE-5DF6-84A0-B333-1706583C650F}"/>
                </a:ext>
              </a:extLst>
            </p:cNvPr>
            <p:cNvGrpSpPr/>
            <p:nvPr/>
          </p:nvGrpSpPr>
          <p:grpSpPr>
            <a:xfrm>
              <a:off x="3970336" y="1220609"/>
              <a:ext cx="3389584" cy="3335291"/>
              <a:chOff x="1231306" y="360164"/>
              <a:chExt cx="2871531" cy="2740782"/>
            </a:xfrm>
          </p:grpSpPr>
          <p:cxnSp>
            <p:nvCxnSpPr>
              <p:cNvPr id="29" name="Straight Connector 28">
                <a:extLst>
                  <a:ext uri="{FF2B5EF4-FFF2-40B4-BE49-F238E27FC236}">
                    <a16:creationId xmlns:a16="http://schemas.microsoft.com/office/drawing/2014/main" id="{EB1C6F4C-00FB-C9F2-B0CA-75697314C122}"/>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5A902A-0383-1B6D-0F8E-29825AED57E8}"/>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01C4A56-8E82-CC4C-24AA-A7D1D00A86A5}"/>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9DAD9B-F581-B8E9-4C00-E781A55ED756}"/>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2B645C-E2D0-8C82-9F10-89E4236EE664}"/>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F4C561-0941-3020-5E6B-89CDA1594052}"/>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B9C644-A8EA-0539-08F7-F60577786841}"/>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0C0330D-093A-96B7-0B0B-C12245632E1C}"/>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EB7BDEE-2F28-41A9-D48E-4443F9AD8162}"/>
                  </a:ext>
                </a:extLst>
              </p:cNvPr>
              <p:cNvCxnSpPr>
                <a:cxnSpLocks/>
              </p:cNvCxnSpPr>
              <p:nvPr/>
            </p:nvCxnSpPr>
            <p:spPr>
              <a:xfrm>
                <a:off x="1250608" y="2895754"/>
                <a:ext cx="28522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1D3732-F1E3-DE55-FBDF-D6D61D1F199A}"/>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43E20D-62BC-0631-9A15-1E983BFD1B7E}"/>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DD1528B-1E47-7FD8-6510-C749EB1240E0}"/>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5760E83-2DA3-6BCF-90E8-F5A70C71DF77}"/>
                    </a:ext>
                  </a:extLst>
                </p:cNvPr>
                <p:cNvSpPr txBox="1"/>
                <p:nvPr/>
              </p:nvSpPr>
              <p:spPr>
                <a:xfrm flipH="1">
                  <a:off x="3703172" y="745468"/>
                  <a:ext cx="4113140" cy="501427"/>
                </a:xfrm>
                <a:prstGeom prst="rect">
                  <a:avLst/>
                </a:prstGeom>
                <a:noFill/>
              </p:spPr>
              <p:txBody>
                <a:bodyPr wrap="square" rtlCol="0">
                  <a:spAutoFit/>
                </a:bodyPr>
                <a:lstStyle/>
                <a:p>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0</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1</m:t>
                          </m:r>
                        </m:sub>
                      </m:sSub>
                    </m:oMath>
                  </a14:m>
                  <a:endParaRPr lang="en-US" sz="1600" dirty="0"/>
                </a:p>
              </p:txBody>
            </p:sp>
          </mc:Choice>
          <mc:Fallback xmlns="">
            <p:sp>
              <p:nvSpPr>
                <p:cNvPr id="28" name="TextBox 27">
                  <a:extLst>
                    <a:ext uri="{FF2B5EF4-FFF2-40B4-BE49-F238E27FC236}">
                      <a16:creationId xmlns:a16="http://schemas.microsoft.com/office/drawing/2014/main" id="{45760E83-2DA3-6BCF-90E8-F5A70C71DF77}"/>
                    </a:ext>
                  </a:extLst>
                </p:cNvPr>
                <p:cNvSpPr txBox="1">
                  <a:spLocks noRot="1" noChangeAspect="1" noMove="1" noResize="1" noEditPoints="1" noAdjustHandles="1" noChangeArrowheads="1" noChangeShapeType="1" noTextEdit="1"/>
                </p:cNvSpPr>
                <p:nvPr/>
              </p:nvSpPr>
              <p:spPr>
                <a:xfrm flipH="1">
                  <a:off x="3703172" y="745468"/>
                  <a:ext cx="4113140" cy="501427"/>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A64F9B5-56BA-3B82-5F4D-39B8E234F0E8}"/>
                  </a:ext>
                </a:extLst>
              </p:cNvPr>
              <p:cNvSpPr txBox="1"/>
              <p:nvPr/>
            </p:nvSpPr>
            <p:spPr>
              <a:xfrm>
                <a:off x="4439036" y="2549576"/>
                <a:ext cx="130283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b="0" i="1" smtClean="0">
                            <a:latin typeface="Cambria Math" panose="02040503050406030204" pitchFamily="18" charset="0"/>
                            <a:ea typeface="Cambria Math" panose="02040503050406030204" pitchFamily="18" charset="0"/>
                            <a:cs typeface="Calibri" panose="020F0502020204030204" pitchFamily="34" charset="0"/>
                          </a:rPr>
                          <m:t>1</m:t>
                        </m:r>
                      </m:sub>
                    </m:sSub>
                  </m:oMath>
                </a14:m>
                <a:r>
                  <a:rPr lang="en-US" sz="1400" dirty="0">
                    <a:latin typeface="Calibri" panose="020F0502020204030204" pitchFamily="34" charset="0"/>
                    <a:cs typeface="Calibri" panose="020F0502020204030204" pitchFamily="34" charset="0"/>
                  </a:rPr>
                  <a:t> </a:t>
                </a:r>
              </a:p>
            </p:txBody>
          </p:sp>
        </mc:Choice>
        <mc:Fallback xmlns="">
          <p:sp>
            <p:nvSpPr>
              <p:cNvPr id="6" name="TextBox 5">
                <a:extLst>
                  <a:ext uri="{FF2B5EF4-FFF2-40B4-BE49-F238E27FC236}">
                    <a16:creationId xmlns:a16="http://schemas.microsoft.com/office/drawing/2014/main" id="{2A64F9B5-56BA-3B82-5F4D-39B8E234F0E8}"/>
                  </a:ext>
                </a:extLst>
              </p:cNvPr>
              <p:cNvSpPr txBox="1">
                <a:spLocks noRot="1" noChangeAspect="1" noMove="1" noResize="1" noEditPoints="1" noAdjustHandles="1" noChangeArrowheads="1" noChangeShapeType="1" noTextEdit="1"/>
              </p:cNvSpPr>
              <p:nvPr/>
            </p:nvSpPr>
            <p:spPr>
              <a:xfrm>
                <a:off x="4439036" y="2549576"/>
                <a:ext cx="1302838" cy="523220"/>
              </a:xfrm>
              <a:prstGeom prst="rect">
                <a:avLst/>
              </a:prstGeom>
              <a:blipFill>
                <a:blip r:embed="rId11"/>
                <a:stretch>
                  <a:fillRect l="-1402" t="-2326" b="-1162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72AC36C0-BCEC-42BF-CAEE-D1457F40C8F2}"/>
              </a:ext>
            </a:extLst>
          </p:cNvPr>
          <p:cNvCxnSpPr>
            <a:cxnSpLocks/>
          </p:cNvCxnSpPr>
          <p:nvPr/>
        </p:nvCxnSpPr>
        <p:spPr>
          <a:xfrm>
            <a:off x="1949239" y="2080801"/>
            <a:ext cx="2393326" cy="235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BB2076-A205-932D-6175-579A841BE14F}"/>
                  </a:ext>
                </a:extLst>
              </p:cNvPr>
              <p:cNvSpPr txBox="1"/>
              <p:nvPr/>
            </p:nvSpPr>
            <p:spPr>
              <a:xfrm>
                <a:off x="2473636" y="1753331"/>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8" name="TextBox 7">
                <a:extLst>
                  <a:ext uri="{FF2B5EF4-FFF2-40B4-BE49-F238E27FC236}">
                    <a16:creationId xmlns:a16="http://schemas.microsoft.com/office/drawing/2014/main" id="{D4BB2076-A205-932D-6175-579A841BE14F}"/>
                  </a:ext>
                </a:extLst>
              </p:cNvPr>
              <p:cNvSpPr txBox="1">
                <a:spLocks noRot="1" noChangeAspect="1" noMove="1" noResize="1" noEditPoints="1" noAdjustHandles="1" noChangeArrowheads="1" noChangeShapeType="1" noTextEdit="1"/>
              </p:cNvSpPr>
              <p:nvPr/>
            </p:nvSpPr>
            <p:spPr>
              <a:xfrm>
                <a:off x="2473636" y="1753331"/>
                <a:ext cx="3378569" cy="307777"/>
              </a:xfrm>
              <a:prstGeom prst="rect">
                <a:avLst/>
              </a:prstGeom>
              <a:blipFill>
                <a:blip r:embed="rId12"/>
                <a:stretch>
                  <a:fillRect l="-542" t="-4000" b="-20000"/>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F3D802F4-77CE-2367-5D2D-83F158D12185}"/>
              </a:ext>
            </a:extLst>
          </p:cNvPr>
          <p:cNvSpPr/>
          <p:nvPr/>
        </p:nvSpPr>
        <p:spPr>
          <a:xfrm>
            <a:off x="240147" y="1577793"/>
            <a:ext cx="1457323" cy="13226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54D43CFE-69E2-22DF-CFD4-4432839B7A07}"/>
              </a:ext>
            </a:extLst>
          </p:cNvPr>
          <p:cNvGrpSpPr/>
          <p:nvPr/>
        </p:nvGrpSpPr>
        <p:grpSpPr>
          <a:xfrm>
            <a:off x="7123998" y="1290879"/>
            <a:ext cx="2363147" cy="2153568"/>
            <a:chOff x="7838240" y="1272651"/>
            <a:chExt cx="2363147" cy="2153568"/>
          </a:xfrm>
        </p:grpSpPr>
        <p:sp>
          <p:nvSpPr>
            <p:cNvPr id="56" name="TextBox 55">
              <a:extLst>
                <a:ext uri="{FF2B5EF4-FFF2-40B4-BE49-F238E27FC236}">
                  <a16:creationId xmlns:a16="http://schemas.microsoft.com/office/drawing/2014/main" id="{A654602C-7601-3D21-1B4A-916CB21BD5B0}"/>
                </a:ext>
              </a:extLst>
            </p:cNvPr>
            <p:cNvSpPr txBox="1"/>
            <p:nvPr/>
          </p:nvSpPr>
          <p:spPr>
            <a:xfrm>
              <a:off x="7838240" y="1272651"/>
              <a:ext cx="2363147" cy="338554"/>
            </a:xfrm>
            <a:prstGeom prst="rect">
              <a:avLst/>
            </a:prstGeom>
            <a:noFill/>
          </p:spPr>
          <p:txBody>
            <a:bodyPr wrap="none" rtlCol="0">
              <a:spAutoFit/>
            </a:bodyPr>
            <a:lstStyle/>
            <a:p>
              <a:r>
                <a:rPr lang="en-US" sz="1600" dirty="0"/>
                <a:t>Controller time stepper</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54C2012-A942-8A62-F7F7-F15B932E2592}"/>
                    </a:ext>
                  </a:extLst>
                </p:cNvPr>
                <p:cNvSpPr txBox="1"/>
                <p:nvPr/>
              </p:nvSpPr>
              <p:spPr>
                <a:xfrm>
                  <a:off x="7861367" y="1984978"/>
                  <a:ext cx="2153218"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endParaRPr lang="en-US" sz="1600" dirty="0"/>
                </a:p>
              </p:txBody>
            </p:sp>
          </mc:Choice>
          <mc:Fallback xmlns="">
            <p:sp>
              <p:nvSpPr>
                <p:cNvPr id="57" name="TextBox 56">
                  <a:extLst>
                    <a:ext uri="{FF2B5EF4-FFF2-40B4-BE49-F238E27FC236}">
                      <a16:creationId xmlns:a16="http://schemas.microsoft.com/office/drawing/2014/main" id="{854C2012-A942-8A62-F7F7-F15B932E2592}"/>
                    </a:ext>
                  </a:extLst>
                </p:cNvPr>
                <p:cNvSpPr txBox="1">
                  <a:spLocks noRot="1" noChangeAspect="1" noMove="1" noResize="1" noEditPoints="1" noAdjustHandles="1" noChangeArrowheads="1" noChangeShapeType="1" noTextEdit="1"/>
                </p:cNvSpPr>
                <p:nvPr/>
              </p:nvSpPr>
              <p:spPr>
                <a:xfrm>
                  <a:off x="7861367" y="1984978"/>
                  <a:ext cx="2153218" cy="338554"/>
                </a:xfrm>
                <a:prstGeom prst="rect">
                  <a:avLst/>
                </a:prstGeom>
                <a:blipFill>
                  <a:blip r:embed="rId13"/>
                  <a:stretch>
                    <a:fillRect l="-1412"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B6B9CF0-A508-710C-685E-2CE5AAAC4BA6}"/>
                    </a:ext>
                  </a:extLst>
                </p:cNvPr>
                <p:cNvSpPr txBox="1"/>
                <p:nvPr/>
              </p:nvSpPr>
              <p:spPr>
                <a:xfrm>
                  <a:off x="7861367" y="3087665"/>
                  <a:ext cx="2157963"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endParaRPr lang="en-US" sz="1600" dirty="0"/>
                </a:p>
              </p:txBody>
            </p:sp>
          </mc:Choice>
          <mc:Fallback xmlns="">
            <p:sp>
              <p:nvSpPr>
                <p:cNvPr id="58" name="TextBox 57">
                  <a:extLst>
                    <a:ext uri="{FF2B5EF4-FFF2-40B4-BE49-F238E27FC236}">
                      <a16:creationId xmlns:a16="http://schemas.microsoft.com/office/drawing/2014/main" id="{3B6B9CF0-A508-710C-685E-2CE5AAAC4BA6}"/>
                    </a:ext>
                  </a:extLst>
                </p:cNvPr>
                <p:cNvSpPr txBox="1">
                  <a:spLocks noRot="1" noChangeAspect="1" noMove="1" noResize="1" noEditPoints="1" noAdjustHandles="1" noChangeArrowheads="1" noChangeShapeType="1" noTextEdit="1"/>
                </p:cNvSpPr>
                <p:nvPr/>
              </p:nvSpPr>
              <p:spPr>
                <a:xfrm>
                  <a:off x="7861367" y="3087665"/>
                  <a:ext cx="2157963" cy="338554"/>
                </a:xfrm>
                <a:prstGeom prst="rect">
                  <a:avLst/>
                </a:prstGeom>
                <a:blipFill>
                  <a:blip r:embed="rId14"/>
                  <a:stretch>
                    <a:fillRect l="-1412" t="-7143" b="-1964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E419DE2-0FF8-3ACF-2C04-1A6253CBB224}"/>
                  </a:ext>
                </a:extLst>
              </p:cNvPr>
              <p:cNvSpPr txBox="1"/>
              <p:nvPr/>
            </p:nvSpPr>
            <p:spPr>
              <a:xfrm>
                <a:off x="995092" y="1866225"/>
                <a:ext cx="3985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Γ</m:t>
                          </m:r>
                        </m:e>
                        <m:sub>
                          <m:r>
                            <a:rPr lang="en-US" sz="1400" b="0" i="1" smtClean="0">
                              <a:latin typeface="Cambria Math" panose="02040503050406030204" pitchFamily="18" charset="0"/>
                            </a:rPr>
                            <m:t>2</m:t>
                          </m:r>
                        </m:sub>
                      </m:sSub>
                    </m:oMath>
                  </m:oMathPara>
                </a14:m>
                <a:endParaRPr lang="en-US" sz="1400" dirty="0"/>
              </a:p>
            </p:txBody>
          </p:sp>
        </mc:Choice>
        <mc:Fallback xmlns="">
          <p:sp>
            <p:nvSpPr>
              <p:cNvPr id="4" name="TextBox 3">
                <a:extLst>
                  <a:ext uri="{FF2B5EF4-FFF2-40B4-BE49-F238E27FC236}">
                    <a16:creationId xmlns:a16="http://schemas.microsoft.com/office/drawing/2014/main" id="{1E419DE2-0FF8-3ACF-2C04-1A6253CBB224}"/>
                  </a:ext>
                </a:extLst>
              </p:cNvPr>
              <p:cNvSpPr txBox="1">
                <a:spLocks noRot="1" noChangeAspect="1" noMove="1" noResize="1" noEditPoints="1" noAdjustHandles="1" noChangeArrowheads="1" noChangeShapeType="1" noTextEdit="1"/>
              </p:cNvSpPr>
              <p:nvPr/>
            </p:nvSpPr>
            <p:spPr>
              <a:xfrm>
                <a:off x="995092" y="1866225"/>
                <a:ext cx="398506" cy="30777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45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D9532F9-C034-4B8D-A87A-67EE38BEBD56}"/>
                  </a:ext>
                </a:extLst>
              </p:cNvPr>
              <p:cNvSpPr txBox="1"/>
              <p:nvPr/>
            </p:nvSpPr>
            <p:spPr>
              <a:xfrm>
                <a:off x="337800" y="3746543"/>
                <a:ext cx="11669701" cy="5509200"/>
              </a:xfrm>
              <a:prstGeom prst="rect">
                <a:avLst/>
              </a:prstGeom>
              <a:noFill/>
            </p:spPr>
            <p:txBody>
              <a:bodyPr wrap="square" rtlCol="0">
                <a:spAutoFit/>
              </a:bodyPr>
              <a:lstStyle/>
              <a:p>
                <a:r>
                  <a:rPr lang="en-US" sz="1900" b="1" i="1" u="sng" dirty="0">
                    <a:cs typeface="Calibri" panose="020F0502020204030204" pitchFamily="34" charset="0"/>
                  </a:rPr>
                  <a:t>Step 0</a:t>
                </a:r>
                <a:r>
                  <a:rPr lang="en-US" sz="1900" b="1" i="1" dirty="0">
                    <a:cs typeface="Calibri" panose="020F0502020204030204" pitchFamily="34" charset="0"/>
                  </a:rPr>
                  <a:t>: </a:t>
                </a:r>
                <a:r>
                  <a:rPr lang="en-US" sz="1900" dirty="0">
                    <a:cs typeface="Calibri" panose="020F0502020204030204" pitchFamily="34" charset="0"/>
                  </a:rPr>
                  <a:t>Initialize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=0 </m:t>
                    </m:r>
                    <m:r>
                      <m:rPr>
                        <m:nor/>
                      </m:rPr>
                      <a:rPr lang="en-US" sz="1900" dirty="0">
                        <a:cs typeface="Calibri" panose="020F0502020204030204" pitchFamily="34" charset="0"/>
                      </a:rPr>
                      <m:t>(</m:t>
                    </m:r>
                    <m:r>
                      <m:rPr>
                        <m:nor/>
                      </m:rPr>
                      <a:rPr lang="en-US" sz="1900" dirty="0">
                        <a:cs typeface="Calibri" panose="020F0502020204030204" pitchFamily="34" charset="0"/>
                      </a:rPr>
                      <m:t>controller</m:t>
                    </m:r>
                    <m:r>
                      <m:rPr>
                        <m:nor/>
                      </m:rPr>
                      <a:rPr lang="en-US" sz="1900" dirty="0">
                        <a:cs typeface="Calibri" panose="020F0502020204030204" pitchFamily="34" charset="0"/>
                      </a:rPr>
                      <m:t> </m:t>
                    </m:r>
                    <m:r>
                      <m:rPr>
                        <m:nor/>
                      </m:rPr>
                      <a:rPr lang="en-US" sz="1900" dirty="0">
                        <a:cs typeface="Calibri" panose="020F0502020204030204" pitchFamily="34" charset="0"/>
                      </a:rPr>
                      <m:t>time</m:t>
                    </m:r>
                    <m:r>
                      <m:rPr>
                        <m:nor/>
                      </m:rPr>
                      <a:rPr lang="en-US" sz="1900" dirty="0">
                        <a:cs typeface="Calibri" panose="020F0502020204030204" pitchFamily="34" charset="0"/>
                      </a:rPr>
                      <m:t> </m:t>
                    </m:r>
                    <m:r>
                      <m:rPr>
                        <m:nor/>
                      </m:rPr>
                      <a:rPr lang="en-US" sz="1900" dirty="0">
                        <a:cs typeface="Calibri" panose="020F0502020204030204" pitchFamily="34" charset="0"/>
                      </a:rPr>
                      <m:t>index</m:t>
                    </m:r>
                    <m:r>
                      <m:rPr>
                        <m:nor/>
                      </m:rPr>
                      <a:rPr lang="en-US" sz="1900" dirty="0">
                        <a:cs typeface="Calibri" panose="020F0502020204030204" pitchFamily="34" charset="0"/>
                      </a:rPr>
                      <m:t>).</m:t>
                    </m:r>
                  </m:oMath>
                </a14:m>
                <a:endParaRPr lang="en-US" sz="1900" dirty="0">
                  <a:cs typeface="Calibri" panose="020F0502020204030204" pitchFamily="34" charset="0"/>
                </a:endParaRPr>
              </a:p>
              <a:p>
                <a:endParaRPr lang="en-US" sz="400" dirty="0">
                  <a:cs typeface="Calibri" panose="020F0502020204030204" pitchFamily="34" charset="0"/>
                </a:endParaRPr>
              </a:p>
              <a:p>
                <a:r>
                  <a:rPr lang="en-US" sz="1900" b="1" i="1" u="sng" dirty="0">
                    <a:cs typeface="Calibri" panose="020F0502020204030204" pitchFamily="34" charset="0"/>
                  </a:rPr>
                  <a:t>Step 1</a:t>
                </a:r>
                <a:r>
                  <a:rPr lang="en-US" sz="1900" b="1" i="1" dirty="0">
                    <a:cs typeface="Calibri" panose="020F0502020204030204" pitchFamily="34" charset="0"/>
                  </a:rPr>
                  <a:t>:</a:t>
                </a:r>
                <a:r>
                  <a:rPr lang="en-US" sz="1900" dirty="0">
                    <a:cs typeface="Calibri" panose="020F0502020204030204" pitchFamily="34" charset="0"/>
                  </a:rPr>
                  <a:t> 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1</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1</m:t>
                        </m:r>
                      </m:sub>
                    </m:sSub>
                    <m:r>
                      <a:rPr lang="en-US" sz="1900">
                        <a:latin typeface="Cambria Math" panose="02040503050406030204" pitchFamily="18" charset="0"/>
                      </a:rPr>
                      <m:t>.</m:t>
                    </m:r>
                  </m:oMath>
                </a14:m>
                <a:endParaRPr lang="en-US" sz="1900" dirty="0"/>
              </a:p>
              <a:p>
                <a:endParaRPr lang="en-US" sz="400" dirty="0"/>
              </a:p>
              <a:p>
                <a:r>
                  <a:rPr lang="en-US" sz="1900" b="1" i="1" u="sng" dirty="0">
                    <a:cs typeface="Calibri" panose="020F0502020204030204" pitchFamily="34" charset="0"/>
                  </a:rPr>
                  <a:t>Step 2</a:t>
                </a:r>
                <a:r>
                  <a:rPr lang="en-US" sz="1900" b="1" i="1" dirty="0">
                    <a:cs typeface="Calibri" panose="020F0502020204030204" pitchFamily="34" charset="0"/>
                  </a:rPr>
                  <a:t>:</a:t>
                </a:r>
                <a:r>
                  <a:rPr lang="en-US" sz="1900" i="1" dirty="0">
                    <a:cs typeface="Calibri" panose="020F0502020204030204" pitchFamily="34" charset="0"/>
                  </a:rPr>
                  <a:t> </a:t>
                </a:r>
                <a:r>
                  <a:rPr lang="en-US" sz="1900" dirty="0">
                    <a:cs typeface="Calibri" panose="020F0502020204030204" pitchFamily="34" charset="0"/>
                  </a:rPr>
                  <a:t>Advance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solution from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oMath>
                </a14:m>
                <a:r>
                  <a:rPr lang="en-US" sz="1900" dirty="0">
                    <a:cs typeface="Calibri" panose="020F0502020204030204" pitchFamily="34" charset="0"/>
                  </a:rPr>
                  <a:t> to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 using time-stepper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2</m:t>
                        </m:r>
                      </m:sub>
                    </m:sSub>
                  </m:oMath>
                </a14:m>
                <a:r>
                  <a:rPr lang="en-US" sz="1900" dirty="0">
                    <a:cs typeface="Calibri" panose="020F0502020204030204" pitchFamily="34" charset="0"/>
                  </a:rPr>
                  <a:t> with time-step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r>
                      <a:rPr lang="en-US" sz="1900">
                        <a:latin typeface="Cambria Math" panose="02040503050406030204" pitchFamily="18" charset="0"/>
                      </a:rPr>
                      <m:t>, </m:t>
                    </m:r>
                  </m:oMath>
                </a14:m>
                <a:r>
                  <a:rPr lang="en-US" sz="1900" dirty="0"/>
                  <a:t>using solution in </a:t>
                </a:r>
                <a14:m>
                  <m:oMath xmlns:m="http://schemas.openxmlformats.org/officeDocument/2006/math">
                    <m:sSub>
                      <m:sSubPr>
                        <m:ctrlPr>
                          <a:rPr lang="en-US" sz="1900" i="1">
                            <a:latin typeface="Cambria Math" panose="02040503050406030204" pitchFamily="18" charset="0"/>
                          </a:rPr>
                        </m:ctrlPr>
                      </m:sSubPr>
                      <m:e>
                        <m:r>
                          <m:rPr>
                            <m:sty m:val="p"/>
                          </m:rPr>
                          <a:rPr lang="el-GR" sz="1900" i="1">
                            <a:latin typeface="Cambria Math" panose="02040503050406030204" pitchFamily="18" charset="0"/>
                            <a:ea typeface="Cambria Math" panose="02040503050406030204" pitchFamily="18" charset="0"/>
                          </a:rPr>
                          <m:t>Ω</m:t>
                        </m:r>
                      </m:e>
                      <m:sub>
                        <m:r>
                          <a:rPr lang="en-US" sz="1900" i="1">
                            <a:latin typeface="Cambria Math" panose="02040503050406030204" pitchFamily="18" charset="0"/>
                          </a:rPr>
                          <m:t>1</m:t>
                        </m:r>
                      </m:sub>
                    </m:sSub>
                  </m:oMath>
                </a14:m>
                <a:r>
                  <a:rPr lang="en-US" sz="1900" dirty="0">
                    <a:cs typeface="Calibri" panose="020F0502020204030204" pitchFamily="34" charset="0"/>
                  </a:rPr>
                  <a:t> interpolated to </a:t>
                </a:r>
                <a14:m>
                  <m:oMath xmlns:m="http://schemas.openxmlformats.org/officeDocument/2006/math">
                    <m:sSub>
                      <m:sSubPr>
                        <m:ctrlPr>
                          <a:rPr lang="en-US" sz="1900" i="1">
                            <a:latin typeface="Cambria Math" panose="02040503050406030204" pitchFamily="18" charset="0"/>
                            <a:cs typeface="Calibri" panose="020F0502020204030204" pitchFamily="34" charset="0"/>
                          </a:rPr>
                        </m:ctrlPr>
                      </m:sSubPr>
                      <m:e>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Γ</m:t>
                        </m:r>
                      </m:e>
                      <m:sub>
                        <m:r>
                          <a:rPr lang="en-US" sz="1900" i="1">
                            <a:latin typeface="Cambria Math" panose="02040503050406030204" pitchFamily="18" charset="0"/>
                            <a:cs typeface="Calibri" panose="020F0502020204030204" pitchFamily="34" charset="0"/>
                          </a:rPr>
                          <m:t>2</m:t>
                        </m:r>
                      </m:sub>
                    </m:sSub>
                  </m:oMath>
                </a14:m>
                <a:r>
                  <a:rPr lang="en-US" sz="1900" dirty="0"/>
                  <a:t> at times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sub>
                    </m:sSub>
                    <m:r>
                      <a:rPr lang="en-US" sz="1900" i="1">
                        <a:latin typeface="Cambria Math" panose="02040503050406030204" pitchFamily="18" charset="0"/>
                      </a:rPr>
                      <m:t>+</m:t>
                    </m:r>
                    <m:r>
                      <a:rPr lang="en-US" sz="1900" i="1">
                        <a:latin typeface="Cambria Math" panose="02040503050406030204" pitchFamily="18" charset="0"/>
                      </a:rPr>
                      <m:t>𝑛</m:t>
                    </m:r>
                    <m:sSub>
                      <m:sSubPr>
                        <m:ctrlPr>
                          <a:rPr lang="en-US" sz="1900" i="1">
                            <a:latin typeface="Cambria Math" panose="02040503050406030204" pitchFamily="18" charset="0"/>
                          </a:rPr>
                        </m:ctrlPr>
                      </m:sSubPr>
                      <m:e>
                        <m:r>
                          <a:rPr lang="en-US" sz="1900" i="1">
                            <a:latin typeface="Cambria Math" panose="02040503050406030204" pitchFamily="18" charset="0"/>
                            <a:ea typeface="Cambria Math" panose="02040503050406030204" pitchFamily="18" charset="0"/>
                            <a:cs typeface="Calibri" panose="020F0502020204030204" pitchFamily="34" charset="0"/>
                          </a:rPr>
                          <m:t>𝛥</m:t>
                        </m:r>
                        <m:r>
                          <a:rPr lang="en-US" sz="1900" i="1">
                            <a:latin typeface="Cambria Math" panose="02040503050406030204" pitchFamily="18" charset="0"/>
                            <a:ea typeface="Cambria Math" panose="02040503050406030204" pitchFamily="18" charset="0"/>
                            <a:cs typeface="Calibri" panose="020F0502020204030204" pitchFamily="34" charset="0"/>
                          </a:rPr>
                          <m:t>𝑡</m:t>
                        </m:r>
                      </m:e>
                      <m:sub>
                        <m:r>
                          <a:rPr lang="en-US" sz="1900" i="1">
                            <a:latin typeface="Cambria Math" panose="02040503050406030204" pitchFamily="18" charset="0"/>
                          </a:rPr>
                          <m:t>2</m:t>
                        </m:r>
                      </m:sub>
                    </m:sSub>
                  </m:oMath>
                </a14:m>
                <a:r>
                  <a:rPr lang="en-US" sz="1900" dirty="0"/>
                  <a:t>.</a:t>
                </a:r>
              </a:p>
              <a:p>
                <a:endParaRPr lang="en-US" sz="400" dirty="0"/>
              </a:p>
              <a:p>
                <a:r>
                  <a:rPr lang="en-US" sz="1900" b="1" i="1" u="sng" dirty="0"/>
                  <a:t>Step 3</a:t>
                </a:r>
                <a:r>
                  <a:rPr lang="en-US" sz="1900" b="1" i="1" dirty="0"/>
                  <a:t>: </a:t>
                </a:r>
                <a:r>
                  <a:rPr lang="en-US" sz="1900" dirty="0"/>
                  <a:t>Check for convergence at time </a:t>
                </a:r>
                <a14:m>
                  <m:oMath xmlns:m="http://schemas.openxmlformats.org/officeDocument/2006/math">
                    <m:sSub>
                      <m:sSubPr>
                        <m:ctrlPr>
                          <a:rPr lang="en-US" sz="1900" i="1">
                            <a:latin typeface="Cambria Math" panose="02040503050406030204" pitchFamily="18" charset="0"/>
                          </a:rPr>
                        </m:ctrlPr>
                      </m:sSubPr>
                      <m:e>
                        <m:r>
                          <a:rPr lang="en-US" sz="1900" i="1">
                            <a:latin typeface="Cambria Math" panose="02040503050406030204" pitchFamily="18" charset="0"/>
                          </a:rPr>
                          <m:t>𝑇</m:t>
                        </m:r>
                      </m:e>
                      <m:sub>
                        <m:r>
                          <a:rPr lang="en-US" sz="1900" i="1">
                            <a:latin typeface="Cambria Math" panose="02040503050406030204" pitchFamily="18" charset="0"/>
                          </a:rPr>
                          <m:t>𝑖</m:t>
                        </m:r>
                        <m:r>
                          <a:rPr lang="en-US" sz="1900" i="1">
                            <a:latin typeface="Cambria Math" panose="02040503050406030204" pitchFamily="18" charset="0"/>
                          </a:rPr>
                          <m:t>+1</m:t>
                        </m:r>
                      </m:sub>
                    </m:sSub>
                  </m:oMath>
                </a14:m>
                <a:r>
                  <a:rPr lang="en-US" sz="1900" dirty="0">
                    <a:cs typeface="Calibri" panose="020F0502020204030204" pitchFamily="34" charset="0"/>
                  </a:rPr>
                  <a:t>.</a:t>
                </a:r>
              </a:p>
              <a:p>
                <a:endParaRPr lang="en-US" sz="200" dirty="0">
                  <a:cs typeface="Calibri" panose="020F0502020204030204" pitchFamily="34" charset="0"/>
                </a:endParaRPr>
              </a:p>
              <a:p>
                <a:endParaRPr lang="en-US" sz="200" dirty="0">
                  <a:cs typeface="Calibri" panose="020F0502020204030204" pitchFamily="34" charset="0"/>
                </a:endParaRPr>
              </a:p>
              <a:p>
                <a:pPr marL="342900" indent="-342900">
                  <a:buFont typeface="Arial" panose="020B0604020202020204" pitchFamily="34" charset="0"/>
                  <a:buChar char="•"/>
                </a:pPr>
                <a:r>
                  <a:rPr lang="en-US" sz="1900" dirty="0">
                    <a:cs typeface="Calibri" panose="020F0502020204030204" pitchFamily="34" charset="0"/>
                  </a:rPr>
                  <a:t>If </a:t>
                </a:r>
                <a:r>
                  <a:rPr lang="en-US" sz="1900" dirty="0" err="1">
                    <a:cs typeface="Calibri" panose="020F0502020204030204" pitchFamily="34" charset="0"/>
                  </a:rPr>
                  <a:t>unconverged</a:t>
                </a:r>
                <a:r>
                  <a:rPr lang="en-US" sz="1900" dirty="0">
                    <a:cs typeface="Calibri" panose="020F0502020204030204" pitchFamily="34" charset="0"/>
                  </a:rPr>
                  <a:t>, return to Step 1. </a:t>
                </a:r>
              </a:p>
              <a:p>
                <a:pPr marL="342900" indent="-342900">
                  <a:buFont typeface="Arial" panose="020B0604020202020204" pitchFamily="34" charset="0"/>
                  <a:buChar char="•"/>
                </a:pPr>
                <a:endParaRPr lang="en-US" sz="200" dirty="0">
                  <a:cs typeface="Calibri" panose="020F0502020204030204" pitchFamily="34" charset="0"/>
                </a:endParaRPr>
              </a:p>
              <a:p>
                <a:pPr marL="342900" indent="-342900">
                  <a:buFont typeface="Arial" panose="020B0604020202020204" pitchFamily="34" charset="0"/>
                  <a:buChar char="•"/>
                </a:pPr>
                <a:r>
                  <a:rPr lang="en-US" sz="1900" dirty="0">
                    <a:cs typeface="Calibri" panose="020F0502020204030204" pitchFamily="34" charset="0"/>
                  </a:rPr>
                  <a:t>If converged, set </a:t>
                </a:r>
                <a14:m>
                  <m:oMath xmlns:m="http://schemas.openxmlformats.org/officeDocument/2006/math">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 </m:t>
                    </m:r>
                    <m:r>
                      <a:rPr lang="en-US" sz="1900" i="1" dirty="0">
                        <a:latin typeface="Cambria Math" panose="02040503050406030204" pitchFamily="18" charset="0"/>
                        <a:cs typeface="Calibri" panose="020F0502020204030204" pitchFamily="34" charset="0"/>
                      </a:rPr>
                      <m:t>𝑖</m:t>
                    </m:r>
                    <m:r>
                      <a:rPr lang="en-US" sz="1900" i="1" dirty="0">
                        <a:latin typeface="Cambria Math" panose="02040503050406030204" pitchFamily="18" charset="0"/>
                        <a:cs typeface="Calibri" panose="020F0502020204030204" pitchFamily="34" charset="0"/>
                      </a:rPr>
                      <m:t>+1 </m:t>
                    </m:r>
                  </m:oMath>
                </a14:m>
                <a:r>
                  <a:rPr lang="en-US" sz="1900" dirty="0">
                    <a:cs typeface="Calibri" panose="020F0502020204030204" pitchFamily="34" charset="0"/>
                  </a:rPr>
                  <a:t>and return to Step 1.</a:t>
                </a:r>
              </a:p>
              <a:p>
                <a:pPr marL="342900" indent="-342900">
                  <a:buFont typeface="Arial" panose="020B0604020202020204" pitchFamily="34" charset="0"/>
                  <a:buChar char="•"/>
                </a:pPr>
                <a:endParaRPr lang="en-US" sz="1900" dirty="0">
                  <a:cs typeface="Calibri" panose="020F0502020204030204" pitchFamily="34" charset="0"/>
                </a:endParaRPr>
              </a:p>
              <a:p>
                <a:endParaRPr lang="en-US" sz="1900" dirty="0">
                  <a:cs typeface="Calibri" panose="020F0502020204030204" pitchFamily="34" charset="0"/>
                </a:endParaRPr>
              </a:p>
              <a:p>
                <a:endParaRPr lang="en-US" sz="1900" dirty="0"/>
              </a:p>
              <a:p>
                <a:endParaRPr lang="en-US" sz="1900" dirty="0"/>
              </a:p>
              <a:p>
                <a:endParaRPr lang="en-US" sz="1900" dirty="0">
                  <a:cs typeface="Calibri" panose="020F0502020204030204" pitchFamily="34" charset="0"/>
                </a:endParaRPr>
              </a:p>
              <a:p>
                <a:endParaRPr lang="en-US" sz="400" dirty="0">
                  <a:cs typeface="Calibri" panose="020F0502020204030204" pitchFamily="34" charset="0"/>
                </a:endParaRPr>
              </a:p>
              <a:p>
                <a:endParaRPr lang="en-US" sz="400" dirty="0">
                  <a:cs typeface="Calibri" panose="020F0502020204030204" pitchFamily="34" charset="0"/>
                </a:endParaRPr>
              </a:p>
              <a:p>
                <a:endParaRPr lang="en-US" sz="1900" i="1" dirty="0">
                  <a:cs typeface="Calibri" panose="020F0502020204030204" pitchFamily="34" charset="0"/>
                </a:endParaRPr>
              </a:p>
              <a:p>
                <a:endParaRPr lang="en-US" sz="1900" dirty="0"/>
              </a:p>
              <a:p>
                <a:endParaRPr lang="en-US" sz="1900" dirty="0">
                  <a:cs typeface="Calibri" panose="020F0502020204030204" pitchFamily="34" charset="0"/>
                </a:endParaRPr>
              </a:p>
              <a:p>
                <a:endParaRPr lang="en-US" sz="400" b="1" i="1" dirty="0">
                  <a:cs typeface="Calibri" panose="020F0502020204030204" pitchFamily="34" charset="0"/>
                </a:endParaRPr>
              </a:p>
              <a:p>
                <a:endParaRPr lang="en-US" sz="2000" b="1" i="1" dirty="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FD9532F9-C034-4B8D-A87A-67EE38BEBD56}"/>
                  </a:ext>
                </a:extLst>
              </p:cNvPr>
              <p:cNvSpPr txBox="1">
                <a:spLocks noRot="1" noChangeAspect="1" noMove="1" noResize="1" noEditPoints="1" noAdjustHandles="1" noChangeArrowheads="1" noChangeShapeType="1" noTextEdit="1"/>
              </p:cNvSpPr>
              <p:nvPr/>
            </p:nvSpPr>
            <p:spPr>
              <a:xfrm>
                <a:off x="337800" y="3746543"/>
                <a:ext cx="11669701" cy="5509200"/>
              </a:xfrm>
              <a:prstGeom prst="rect">
                <a:avLst/>
              </a:prstGeom>
              <a:blipFill>
                <a:blip r:embed="rId3"/>
                <a:stretch>
                  <a:fillRect l="-470" t="-664"/>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179058D1-D606-4011-9FC7-8ACC9D01F97D}"/>
              </a:ext>
            </a:extLst>
          </p:cNvPr>
          <p:cNvSpPr>
            <a:spLocks noGrp="1"/>
          </p:cNvSpPr>
          <p:nvPr>
            <p:ph type="sldNum" sz="quarter" idx="12"/>
          </p:nvPr>
        </p:nvSpPr>
        <p:spPr/>
        <p:txBody>
          <a:bodyPr/>
          <a:lstStyle/>
          <a:p>
            <a:fld id="{A5E55A7B-7854-E145-92D9-B491DF4BAE2D}" type="slidenum">
              <a:rPr lang="en-US" smtClean="0"/>
              <a:pPr/>
              <a:t>42</a:t>
            </a:fld>
            <a:endParaRPr lang="en-US" dirty="0"/>
          </a:p>
        </p:txBody>
      </p:sp>
      <p:sp>
        <p:nvSpPr>
          <p:cNvPr id="35" name="Title 1">
            <a:extLst>
              <a:ext uri="{FF2B5EF4-FFF2-40B4-BE49-F238E27FC236}">
                <a16:creationId xmlns:a16="http://schemas.microsoft.com/office/drawing/2014/main" id="{D7B5CCB3-C783-40A0-B8BC-66A4F44BE465}"/>
              </a:ext>
            </a:extLst>
          </p:cNvPr>
          <p:cNvSpPr>
            <a:spLocks noGrp="1"/>
          </p:cNvSpPr>
          <p:nvPr>
            <p:ph type="title"/>
          </p:nvPr>
        </p:nvSpPr>
        <p:spPr>
          <a:xfrm>
            <a:off x="720648" y="359772"/>
            <a:ext cx="10471608" cy="570225"/>
          </a:xfrm>
        </p:spPr>
        <p:txBody>
          <a:bodyPr/>
          <a:lstStyle/>
          <a:p>
            <a:r>
              <a:rPr lang="en-US" dirty="0"/>
              <a:t>Time-Advancement within the Schwarz Framework</a:t>
            </a:r>
          </a:p>
        </p:txBody>
      </p:sp>
      <p:grpSp>
        <p:nvGrpSpPr>
          <p:cNvPr id="3" name="Group 2">
            <a:extLst>
              <a:ext uri="{FF2B5EF4-FFF2-40B4-BE49-F238E27FC236}">
                <a16:creationId xmlns:a16="http://schemas.microsoft.com/office/drawing/2014/main" id="{61626D02-10AD-BACE-A0AF-1D9BF5B2361B}"/>
              </a:ext>
            </a:extLst>
          </p:cNvPr>
          <p:cNvGrpSpPr/>
          <p:nvPr/>
        </p:nvGrpSpPr>
        <p:grpSpPr>
          <a:xfrm>
            <a:off x="7360376" y="5690402"/>
            <a:ext cx="4015495" cy="778271"/>
            <a:chOff x="7360376" y="5690402"/>
            <a:chExt cx="4015495" cy="778271"/>
          </a:xfrm>
        </p:grpSpPr>
        <p:sp>
          <p:nvSpPr>
            <p:cNvPr id="15" name="TextBox 14">
              <a:extLst>
                <a:ext uri="{FF2B5EF4-FFF2-40B4-BE49-F238E27FC236}">
                  <a16:creationId xmlns:a16="http://schemas.microsoft.com/office/drawing/2014/main" id="{94874CE0-EA15-4424-96D1-95560F923B6E}"/>
                </a:ext>
              </a:extLst>
            </p:cNvPr>
            <p:cNvSpPr txBox="1"/>
            <p:nvPr/>
          </p:nvSpPr>
          <p:spPr>
            <a:xfrm>
              <a:off x="7360376" y="5892814"/>
              <a:ext cx="2316178" cy="369332"/>
            </a:xfrm>
            <a:prstGeom prst="rect">
              <a:avLst/>
            </a:prstGeom>
            <a:noFill/>
          </p:spPr>
          <p:txBody>
            <a:bodyPr wrap="square" rtlCol="0">
              <a:spAutoFit/>
            </a:bodyPr>
            <a:lstStyle/>
            <a:p>
              <a:r>
                <a:rPr lang="en-US" b="1" i="1" dirty="0">
                  <a:solidFill>
                    <a:srgbClr val="0070C0"/>
                  </a:solidFill>
                </a:rPr>
                <a:t>Model PDE:</a:t>
              </a:r>
            </a:p>
          </p:txBody>
        </p:sp>
        <p:sp>
          <p:nvSpPr>
            <p:cNvPr id="17" name="Rectangle 16">
              <a:extLst>
                <a:ext uri="{FF2B5EF4-FFF2-40B4-BE49-F238E27FC236}">
                  <a16:creationId xmlns:a16="http://schemas.microsoft.com/office/drawing/2014/main" id="{CCB58635-8074-4F3E-A8F6-345DD414EABC}"/>
                </a:ext>
              </a:extLst>
            </p:cNvPr>
            <p:cNvSpPr/>
            <p:nvPr/>
          </p:nvSpPr>
          <p:spPr>
            <a:xfrm>
              <a:off x="7360376" y="5690402"/>
              <a:ext cx="4015495" cy="77827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02226DD-D157-4BDE-947D-F435EC345BB6}"/>
                    </a:ext>
                  </a:extLst>
                </p:cNvPr>
                <p:cNvSpPr txBox="1"/>
                <p:nvPr/>
              </p:nvSpPr>
              <p:spPr>
                <a:xfrm>
                  <a:off x="8854091" y="5768549"/>
                  <a:ext cx="2521780" cy="617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r>
                                    <a:rPr lang="en-US" b="1" i="1" dirty="0">
                                      <a:latin typeface="Cambria Math" panose="02040503050406030204" pitchFamily="18" charset="0"/>
                                    </a:rPr>
                                    <m:t>𝑴</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int</m:t>
                                      </m:r>
                                    </m:sub>
                                  </m:sSub>
                                  <m:d>
                                    <m:dPr>
                                      <m:ctrlPr>
                                        <a:rPr lang="en-US" i="1" dirty="0">
                                          <a:latin typeface="Cambria Math" panose="02040503050406030204" pitchFamily="18" charset="0"/>
                                        </a:rPr>
                                      </m:ctrlPr>
                                    </m:dPr>
                                    <m:e>
                                      <m:r>
                                        <a:rPr lang="en-US" b="1" i="1" dirty="0">
                                          <a:latin typeface="Cambria Math" panose="02040503050406030204" pitchFamily="18" charset="0"/>
                                        </a:rPr>
                                        <m:t>𝒖</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𝒖</m:t>
                                          </m:r>
                                        </m:e>
                                      </m:acc>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𝒇</m:t>
                                      </m:r>
                                    </m:e>
                                    <m:sub>
                                      <m:r>
                                        <m:rPr>
                                          <m:sty m:val="p"/>
                                        </m:rPr>
                                        <a:rPr lang="en-US" dirty="0">
                                          <a:latin typeface="Cambria Math" panose="02040503050406030204" pitchFamily="18" charset="0"/>
                                        </a:rPr>
                                        <m:t>ext</m:t>
                                      </m:r>
                                    </m:sub>
                                  </m:sSub>
                                  <m:r>
                                    <m:rPr>
                                      <m:nor/>
                                    </m:rPr>
                                    <a:rPr lang="en-US" dirty="0"/>
                                    <m:t> </m:t>
                                  </m:r>
                                </m:e>
                              </m:mr>
                              <m:mr>
                                <m:e>
                                  <m:r>
                                    <a:rPr lang="en-US" b="1" i="1" dirty="0">
                                      <a:latin typeface="Cambria Math" panose="02040503050406030204" pitchFamily="18" charset="0"/>
                                    </a:rPr>
                                    <m:t>𝒖</m:t>
                                  </m:r>
                                  <m:d>
                                    <m:dPr>
                                      <m:ctrlPr>
                                        <a:rPr lang="en-US" b="1" i="1" dirty="0">
                                          <a:latin typeface="Cambria Math" panose="02040503050406030204" pitchFamily="18" charset="0"/>
                                        </a:rPr>
                                      </m:ctrlPr>
                                    </m:dPr>
                                    <m:e>
                                      <m:r>
                                        <a:rPr lang="en-US" b="1" i="1" dirty="0">
                                          <a:latin typeface="Cambria Math" panose="02040503050406030204" pitchFamily="18" charset="0"/>
                                        </a:rPr>
                                        <m:t>𝒙</m:t>
                                      </m:r>
                                      <m:r>
                                        <a:rPr lang="en-US" i="1" dirty="0">
                                          <a:latin typeface="Cambria Math" panose="02040503050406030204" pitchFamily="18" charset="0"/>
                                        </a:rPr>
                                        <m:t>,0</m:t>
                                      </m:r>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1" i="1" dirty="0">
                                          <a:latin typeface="Cambria Math" panose="02040503050406030204" pitchFamily="18" charset="0"/>
                                        </a:rPr>
                                        <m:t>𝒖</m:t>
                                      </m:r>
                                    </m:e>
                                    <m:sub>
                                      <m:r>
                                        <a:rPr lang="en-US" i="1" dirty="0">
                                          <a:latin typeface="Cambria Math" panose="02040503050406030204" pitchFamily="18" charset="0"/>
                                        </a:rPr>
                                        <m:t>0</m:t>
                                      </m:r>
                                    </m:sub>
                                  </m:sSub>
                                </m:e>
                              </m:mr>
                            </m:m>
                          </m:e>
                        </m:d>
                      </m:oMath>
                    </m:oMathPara>
                  </a14:m>
                  <a:endParaRPr lang="en-US" dirty="0"/>
                </a:p>
              </p:txBody>
            </p:sp>
          </mc:Choice>
          <mc:Fallback xmlns="">
            <p:sp>
              <p:nvSpPr>
                <p:cNvPr id="18" name="TextBox 17">
                  <a:extLst>
                    <a:ext uri="{FF2B5EF4-FFF2-40B4-BE49-F238E27FC236}">
                      <a16:creationId xmlns:a16="http://schemas.microsoft.com/office/drawing/2014/main" id="{802226DD-D157-4BDE-947D-F435EC345BB6}"/>
                    </a:ext>
                  </a:extLst>
                </p:cNvPr>
                <p:cNvSpPr txBox="1">
                  <a:spLocks noRot="1" noChangeAspect="1" noMove="1" noResize="1" noEditPoints="1" noAdjustHandles="1" noChangeArrowheads="1" noChangeShapeType="1" noTextEdit="1"/>
                </p:cNvSpPr>
                <p:nvPr/>
              </p:nvSpPr>
              <p:spPr>
                <a:xfrm>
                  <a:off x="8854091" y="5768549"/>
                  <a:ext cx="2521780" cy="617861"/>
                </a:xfrm>
                <a:prstGeom prst="rect">
                  <a:avLst/>
                </a:prstGeom>
                <a:blipFill>
                  <a:blip r:embed="rId8"/>
                  <a:stretch>
                    <a:fillRect/>
                  </a:stretch>
                </a:blipFill>
              </p:spPr>
              <p:txBody>
                <a:bodyPr/>
                <a:lstStyle/>
                <a:p>
                  <a:r>
                    <a:rPr lang="en-US">
                      <a:noFill/>
                    </a:rPr>
                    <a:t> </a:t>
                  </a:r>
                </a:p>
              </p:txBody>
            </p:sp>
          </mc:Fallback>
        </mc:AlternateContent>
      </p:grpSp>
      <p:pic>
        <p:nvPicPr>
          <p:cNvPr id="5" name="Picture 4">
            <a:extLst>
              <a:ext uri="{FF2B5EF4-FFF2-40B4-BE49-F238E27FC236}">
                <a16:creationId xmlns:a16="http://schemas.microsoft.com/office/drawing/2014/main" id="{AE35C54D-EC9A-B021-3D47-35B87DD1CAFF}"/>
              </a:ext>
            </a:extLst>
          </p:cNvPr>
          <p:cNvPicPr>
            <a:picLocks noChangeAspect="1"/>
          </p:cNvPicPr>
          <p:nvPr/>
        </p:nvPicPr>
        <p:blipFill>
          <a:blip r:embed="rId9"/>
          <a:stretch>
            <a:fillRect/>
          </a:stretch>
        </p:blipFill>
        <p:spPr>
          <a:xfrm>
            <a:off x="292714" y="1501353"/>
            <a:ext cx="1404757" cy="205565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A64F9B5-56BA-3B82-5F4D-39B8E234F0E8}"/>
                  </a:ext>
                </a:extLst>
              </p:cNvPr>
              <p:cNvSpPr txBox="1"/>
              <p:nvPr/>
            </p:nvSpPr>
            <p:spPr>
              <a:xfrm>
                <a:off x="3209877" y="2542115"/>
                <a:ext cx="1302838" cy="523220"/>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Interpolate from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ea typeface="Cambria Math" panose="02040503050406030204" pitchFamily="18" charset="0"/>
                          </a:rPr>
                          <m:t>2</m:t>
                        </m:r>
                      </m:sub>
                    </m:sSub>
                  </m:oMath>
                </a14:m>
                <a:r>
                  <a:rPr lang="en-US" sz="1400" dirty="0">
                    <a:latin typeface="Calibri" panose="020F0502020204030204" pitchFamily="34" charset="0"/>
                    <a:cs typeface="Calibri" panose="020F0502020204030204" pitchFamily="34" charset="0"/>
                  </a:rPr>
                  <a:t>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b="0" i="1" smtClean="0">
                            <a:latin typeface="Cambria Math" panose="02040503050406030204" pitchFamily="18" charset="0"/>
                            <a:ea typeface="Cambria Math" panose="02040503050406030204" pitchFamily="18" charset="0"/>
                            <a:cs typeface="Calibri" panose="020F0502020204030204" pitchFamily="34" charset="0"/>
                          </a:rPr>
                          <m:t>1</m:t>
                        </m:r>
                      </m:sub>
                    </m:sSub>
                  </m:oMath>
                </a14:m>
                <a:r>
                  <a:rPr lang="en-US" sz="1400" dirty="0">
                    <a:latin typeface="Calibri" panose="020F0502020204030204" pitchFamily="34" charset="0"/>
                    <a:cs typeface="Calibri" panose="020F0502020204030204" pitchFamily="34" charset="0"/>
                  </a:rPr>
                  <a:t> </a:t>
                </a:r>
              </a:p>
            </p:txBody>
          </p:sp>
        </mc:Choice>
        <mc:Fallback xmlns="">
          <p:sp>
            <p:nvSpPr>
              <p:cNvPr id="6" name="TextBox 5">
                <a:extLst>
                  <a:ext uri="{FF2B5EF4-FFF2-40B4-BE49-F238E27FC236}">
                    <a16:creationId xmlns:a16="http://schemas.microsoft.com/office/drawing/2014/main" id="{2A64F9B5-56BA-3B82-5F4D-39B8E234F0E8}"/>
                  </a:ext>
                </a:extLst>
              </p:cNvPr>
              <p:cNvSpPr txBox="1">
                <a:spLocks noRot="1" noChangeAspect="1" noMove="1" noResize="1" noEditPoints="1" noAdjustHandles="1" noChangeArrowheads="1" noChangeShapeType="1" noTextEdit="1"/>
              </p:cNvSpPr>
              <p:nvPr/>
            </p:nvSpPr>
            <p:spPr>
              <a:xfrm>
                <a:off x="3209877" y="2542115"/>
                <a:ext cx="1302838" cy="523220"/>
              </a:xfrm>
              <a:prstGeom prst="rect">
                <a:avLst/>
              </a:prstGeom>
              <a:blipFill>
                <a:blip r:embed="rId10"/>
                <a:stretch>
                  <a:fillRect l="-1408" t="-2326" b="-11628"/>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72AC36C0-BCEC-42BF-CAEE-D1457F40C8F2}"/>
              </a:ext>
            </a:extLst>
          </p:cNvPr>
          <p:cNvCxnSpPr>
            <a:cxnSpLocks/>
          </p:cNvCxnSpPr>
          <p:nvPr/>
        </p:nvCxnSpPr>
        <p:spPr>
          <a:xfrm>
            <a:off x="4377680" y="2100494"/>
            <a:ext cx="2393326" cy="2358"/>
          </a:xfrm>
          <a:prstGeom prst="straightConnector1">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BB2076-A205-932D-6175-579A841BE14F}"/>
                  </a:ext>
                </a:extLst>
              </p:cNvPr>
              <p:cNvSpPr txBox="1"/>
              <p:nvPr/>
            </p:nvSpPr>
            <p:spPr>
              <a:xfrm>
                <a:off x="4902077" y="1773024"/>
                <a:ext cx="337856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Integrate using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latin typeface="Calibri" panose="020F0502020204030204" pitchFamily="34" charset="0"/>
                  <a:cs typeface="Calibri" panose="020F0502020204030204" pitchFamily="34" charset="0"/>
                </a:endParaRPr>
              </a:p>
            </p:txBody>
          </p:sp>
        </mc:Choice>
        <mc:Fallback xmlns="">
          <p:sp>
            <p:nvSpPr>
              <p:cNvPr id="8" name="TextBox 7">
                <a:extLst>
                  <a:ext uri="{FF2B5EF4-FFF2-40B4-BE49-F238E27FC236}">
                    <a16:creationId xmlns:a16="http://schemas.microsoft.com/office/drawing/2014/main" id="{D4BB2076-A205-932D-6175-579A841BE14F}"/>
                  </a:ext>
                </a:extLst>
              </p:cNvPr>
              <p:cNvSpPr txBox="1">
                <a:spLocks noRot="1" noChangeAspect="1" noMove="1" noResize="1" noEditPoints="1" noAdjustHandles="1" noChangeArrowheads="1" noChangeShapeType="1" noTextEdit="1"/>
              </p:cNvSpPr>
              <p:nvPr/>
            </p:nvSpPr>
            <p:spPr>
              <a:xfrm>
                <a:off x="4902077" y="1773024"/>
                <a:ext cx="3378569" cy="307777"/>
              </a:xfrm>
              <a:prstGeom prst="rect">
                <a:avLst/>
              </a:prstGeom>
              <a:blipFill>
                <a:blip r:embed="rId11"/>
                <a:stretch>
                  <a:fillRect l="-542" t="-4000" b="-20000"/>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245BC096-F7BF-B860-127F-3D78B5C3BEEE}"/>
              </a:ext>
            </a:extLst>
          </p:cNvPr>
          <p:cNvGrpSpPr/>
          <p:nvPr/>
        </p:nvGrpSpPr>
        <p:grpSpPr>
          <a:xfrm>
            <a:off x="4168962" y="990877"/>
            <a:ext cx="3164873" cy="2572731"/>
            <a:chOff x="3703172" y="745468"/>
            <a:chExt cx="4396199" cy="3810432"/>
          </a:xfrm>
        </p:grpSpPr>
        <p:sp>
          <p:nvSpPr>
            <p:cNvPr id="9" name="TextBox 8">
              <a:extLst>
                <a:ext uri="{FF2B5EF4-FFF2-40B4-BE49-F238E27FC236}">
                  <a16:creationId xmlns:a16="http://schemas.microsoft.com/office/drawing/2014/main" id="{842E90A5-4D6D-1168-EB18-D66781B8DA14}"/>
                </a:ext>
              </a:extLst>
            </p:cNvPr>
            <p:cNvSpPr txBox="1"/>
            <p:nvPr/>
          </p:nvSpPr>
          <p:spPr>
            <a:xfrm>
              <a:off x="7914640" y="782320"/>
              <a:ext cx="184731" cy="369332"/>
            </a:xfrm>
            <a:prstGeom prst="rect">
              <a:avLst/>
            </a:prstGeom>
            <a:noFill/>
          </p:spPr>
          <p:txBody>
            <a:bodyPr wrap="none" rtlCol="0">
              <a:spAutoFit/>
            </a:bodyPr>
            <a:lstStyle/>
            <a:p>
              <a:endParaRPr lang="en-US" dirty="0"/>
            </a:p>
          </p:txBody>
        </p:sp>
        <p:grpSp>
          <p:nvGrpSpPr>
            <p:cNvPr id="10" name="Group 9">
              <a:extLst>
                <a:ext uri="{FF2B5EF4-FFF2-40B4-BE49-F238E27FC236}">
                  <a16:creationId xmlns:a16="http://schemas.microsoft.com/office/drawing/2014/main" id="{474A6E87-42EA-F9B5-199A-55CF7429B0B3}"/>
                </a:ext>
              </a:extLst>
            </p:cNvPr>
            <p:cNvGrpSpPr/>
            <p:nvPr/>
          </p:nvGrpSpPr>
          <p:grpSpPr>
            <a:xfrm>
              <a:off x="3970336" y="1220608"/>
              <a:ext cx="3389585" cy="3335291"/>
              <a:chOff x="1231306" y="360164"/>
              <a:chExt cx="2871531" cy="2740782"/>
            </a:xfrm>
          </p:grpSpPr>
          <p:cxnSp>
            <p:nvCxnSpPr>
              <p:cNvPr id="71" name="Straight Connector 70">
                <a:extLst>
                  <a:ext uri="{FF2B5EF4-FFF2-40B4-BE49-F238E27FC236}">
                    <a16:creationId xmlns:a16="http://schemas.microsoft.com/office/drawing/2014/main" id="{F9850F39-A46E-9276-79A4-737216704892}"/>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116DF3D-5B75-B542-1F56-1B923ACF6370}"/>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4B48DF-323E-1F58-F411-7C4928A5669B}"/>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B10714B-EF67-D8BE-7BA4-203081707668}"/>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00A6500-B12E-39FF-38C9-49A9F5BE2ABE}"/>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39E70CA-31D4-011A-97FF-B13ACF8AB291}"/>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2D8659C-9FC2-836C-5F43-40EB4CE38A0D}"/>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D63A6AA-EDF0-9826-E512-EA667C30A581}"/>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858571B-D35C-6BC4-28CD-A236F21B552A}"/>
                  </a:ext>
                </a:extLst>
              </p:cNvPr>
              <p:cNvCxnSpPr>
                <a:cxnSpLocks/>
              </p:cNvCxnSpPr>
              <p:nvPr/>
            </p:nvCxnSpPr>
            <p:spPr>
              <a:xfrm>
                <a:off x="1250608" y="2895754"/>
                <a:ext cx="28522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1846B09-8C3C-0356-36C4-64BA403E5C30}"/>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ADDD64B-0C5D-8516-1652-A86015BBEC89}"/>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E55E97C-2D6E-0CEC-2CFD-67DF5B350F45}"/>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1F53A03-B22F-DD16-E2EC-058BCA22618C}"/>
                  </a:ext>
                </a:extLst>
              </p:cNvPr>
              <p:cNvCxnSpPr>
                <a:cxnSpLocks/>
              </p:cNvCxnSpPr>
              <p:nvPr/>
            </p:nvCxnSpPr>
            <p:spPr>
              <a:xfrm flipV="1">
                <a:off x="2633885" y="1319862"/>
                <a:ext cx="0" cy="1467571"/>
              </a:xfrm>
              <a:prstGeom prst="line">
                <a:avLst/>
              </a:prstGeom>
              <a:ln>
                <a:solidFill>
                  <a:schemeClr val="tx1">
                    <a:lumMod val="50000"/>
                    <a:lumOff val="50000"/>
                  </a:schemeClr>
                </a:solidFill>
                <a:prstDash val="dash"/>
              </a:ln>
            </p:spPr>
            <p:style>
              <a:lnRef idx="1">
                <a:schemeClr val="dk1"/>
              </a:lnRef>
              <a:fillRef idx="0">
                <a:schemeClr val="dk1"/>
              </a:fillRef>
              <a:effectRef idx="0">
                <a:schemeClr val="dk1"/>
              </a:effectRef>
              <a:fontRef idx="minor">
                <a:schemeClr val="tx1"/>
              </a:fontRef>
            </p:style>
          </p:cxnSp>
        </p:grpSp>
        <p:sp>
          <p:nvSpPr>
            <p:cNvPr id="11" name="Down Arrow 144">
              <a:extLst>
                <a:ext uri="{FF2B5EF4-FFF2-40B4-BE49-F238E27FC236}">
                  <a16:creationId xmlns:a16="http://schemas.microsoft.com/office/drawing/2014/main" id="{ACA82011-1C03-77E1-A486-B2D4CB6215B2}"/>
                </a:ext>
              </a:extLst>
            </p:cNvPr>
            <p:cNvSpPr/>
            <p:nvPr/>
          </p:nvSpPr>
          <p:spPr>
            <a:xfrm rot="10800000">
              <a:off x="3889545" y="2819307"/>
              <a:ext cx="161581" cy="1192440"/>
            </a:xfrm>
            <a:prstGeom prst="downArrow">
              <a:avLst>
                <a:gd name="adj1" fmla="val 34388"/>
                <a:gd name="adj2" fmla="val 104639"/>
              </a:avLst>
            </a:prstGeom>
            <a:solidFill>
              <a:srgbClr val="92D050">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44">
              <a:extLst>
                <a:ext uri="{FF2B5EF4-FFF2-40B4-BE49-F238E27FC236}">
                  <a16:creationId xmlns:a16="http://schemas.microsoft.com/office/drawing/2014/main" id="{DA246BD0-E8ED-BE71-4670-5BD03C033018}"/>
                </a:ext>
              </a:extLst>
            </p:cNvPr>
            <p:cNvSpPr/>
            <p:nvPr/>
          </p:nvSpPr>
          <p:spPr>
            <a:xfrm rot="10800000">
              <a:off x="5543738" y="2820781"/>
              <a:ext cx="161581" cy="1192440"/>
            </a:xfrm>
            <a:prstGeom prst="downArrow">
              <a:avLst>
                <a:gd name="adj1" fmla="val 34388"/>
                <a:gd name="adj2" fmla="val 104639"/>
              </a:avLst>
            </a:prstGeom>
            <a:solidFill>
              <a:srgbClr val="92D050">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144">
              <a:extLst>
                <a:ext uri="{FF2B5EF4-FFF2-40B4-BE49-F238E27FC236}">
                  <a16:creationId xmlns:a16="http://schemas.microsoft.com/office/drawing/2014/main" id="{28E7A902-B44D-1BCB-3FF3-74E74A50C500}"/>
                </a:ext>
              </a:extLst>
            </p:cNvPr>
            <p:cNvSpPr/>
            <p:nvPr/>
          </p:nvSpPr>
          <p:spPr>
            <a:xfrm rot="10800000">
              <a:off x="7266023" y="2813384"/>
              <a:ext cx="161581" cy="1192440"/>
            </a:xfrm>
            <a:prstGeom prst="downArrow">
              <a:avLst>
                <a:gd name="adj1" fmla="val 34388"/>
                <a:gd name="adj2" fmla="val 104639"/>
              </a:avLst>
            </a:prstGeom>
            <a:solidFill>
              <a:srgbClr val="92D050">
                <a:alpha val="27000"/>
              </a:srgb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A4E03E73-599C-4660-8298-315EB076727B}"/>
                </a:ext>
              </a:extLst>
            </p:cNvPr>
            <p:cNvCxnSpPr>
              <a:cxnSpLocks/>
            </p:cNvCxnSpPr>
            <p:nvPr/>
          </p:nvCxnSpPr>
          <p:spPr>
            <a:xfrm>
              <a:off x="5055101" y="4379413"/>
              <a:ext cx="576836" cy="0"/>
            </a:xfrm>
            <a:prstGeom prst="straightConnector1">
              <a:avLst/>
            </a:prstGeom>
            <a:ln w="9525">
              <a:solidFill>
                <a:srgbClr val="00B050"/>
              </a:solidFill>
              <a:prstDash val="sysDash"/>
              <a:headEnd w="lg" len="med"/>
              <a:tailEnd type="stealth" w="lg"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3BC8CF8-8638-1727-198F-AB83637B7397}"/>
                </a:ext>
              </a:extLst>
            </p:cNvPr>
            <p:cNvCxnSpPr>
              <a:cxnSpLocks/>
            </p:cNvCxnSpPr>
            <p:nvPr/>
          </p:nvCxnSpPr>
          <p:spPr>
            <a:xfrm flipH="1">
              <a:off x="5631937" y="4379413"/>
              <a:ext cx="653453" cy="0"/>
            </a:xfrm>
            <a:prstGeom prst="straightConnector1">
              <a:avLst/>
            </a:prstGeom>
            <a:ln w="9525">
              <a:solidFill>
                <a:srgbClr val="00B050"/>
              </a:solidFill>
              <a:prstDash val="sysDash"/>
              <a:headEnd w="lg" len="med"/>
              <a:tailEnd type="stealth" w="lg" len="med"/>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20B72A6B-F385-14C8-EC62-879E5A80F201}"/>
                </a:ext>
              </a:extLst>
            </p:cNvPr>
            <p:cNvGrpSpPr/>
            <p:nvPr/>
          </p:nvGrpSpPr>
          <p:grpSpPr>
            <a:xfrm>
              <a:off x="3970336" y="1220609"/>
              <a:ext cx="3389584" cy="3335291"/>
              <a:chOff x="1231306" y="360164"/>
              <a:chExt cx="2871531" cy="2740782"/>
            </a:xfrm>
          </p:grpSpPr>
          <p:cxnSp>
            <p:nvCxnSpPr>
              <p:cNvPr id="59" name="Straight Connector 58">
                <a:extLst>
                  <a:ext uri="{FF2B5EF4-FFF2-40B4-BE49-F238E27FC236}">
                    <a16:creationId xmlns:a16="http://schemas.microsoft.com/office/drawing/2014/main" id="{3A257D39-9B6A-DAB6-22A5-A58C3AC6EA55}"/>
                  </a:ext>
                </a:extLst>
              </p:cNvPr>
              <p:cNvCxnSpPr>
                <a:cxnSpLocks/>
              </p:cNvCxnSpPr>
              <p:nvPr/>
            </p:nvCxnSpPr>
            <p:spPr>
              <a:xfrm>
                <a:off x="1241531"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356B926-705C-8CC0-3AD0-A77E15919ADA}"/>
                  </a:ext>
                </a:extLst>
              </p:cNvPr>
              <p:cNvCxnSpPr>
                <a:cxnSpLocks/>
              </p:cNvCxnSpPr>
              <p:nvPr/>
            </p:nvCxnSpPr>
            <p:spPr>
              <a:xfrm>
                <a:off x="1249962" y="565351"/>
                <a:ext cx="2837635" cy="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E0811D-3E46-76A2-D33E-0DDF8B912014}"/>
                  </a:ext>
                </a:extLst>
              </p:cNvPr>
              <p:cNvCxnSpPr>
                <a:cxnSpLocks/>
              </p:cNvCxnSpPr>
              <p:nvPr/>
            </p:nvCxnSpPr>
            <p:spPr>
              <a:xfrm>
                <a:off x="4095089" y="360164"/>
                <a:ext cx="0" cy="410377"/>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3B73F3B-1553-4D62-0FAC-32275484A7A7}"/>
                  </a:ext>
                </a:extLst>
              </p:cNvPr>
              <p:cNvCxnSpPr>
                <a:cxnSpLocks/>
              </p:cNvCxnSpPr>
              <p:nvPr/>
            </p:nvCxnSpPr>
            <p:spPr>
              <a:xfrm>
                <a:off x="1231306"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B662FD1-273B-E409-EB29-C9DE3AEEE88B}"/>
                  </a:ext>
                </a:extLst>
              </p:cNvPr>
              <p:cNvCxnSpPr>
                <a:cxnSpLocks/>
              </p:cNvCxnSpPr>
              <p:nvPr/>
            </p:nvCxnSpPr>
            <p:spPr>
              <a:xfrm>
                <a:off x="1243793" y="1445969"/>
                <a:ext cx="2825496"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B32382C-FA10-42C2-BA20-7B08472CF529}"/>
                  </a:ext>
                </a:extLst>
              </p:cNvPr>
              <p:cNvCxnSpPr>
                <a:cxnSpLocks/>
              </p:cNvCxnSpPr>
              <p:nvPr/>
            </p:nvCxnSpPr>
            <p:spPr>
              <a:xfrm>
                <a:off x="2642909" y="1341707"/>
                <a:ext cx="0" cy="208524"/>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81882D1-BE02-98D1-7BFE-ACA69CE4D8B0}"/>
                  </a:ext>
                </a:extLst>
              </p:cNvPr>
              <p:cNvCxnSpPr>
                <a:cxnSpLocks/>
              </p:cNvCxnSpPr>
              <p:nvPr/>
            </p:nvCxnSpPr>
            <p:spPr>
              <a:xfrm>
                <a:off x="4087595" y="1240783"/>
                <a:ext cx="0" cy="410377"/>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4376590-FC0B-44D6-3C5E-F6C479806685}"/>
                  </a:ext>
                </a:extLst>
              </p:cNvPr>
              <p:cNvCxnSpPr>
                <a:cxnSpLocks/>
              </p:cNvCxnSpPr>
              <p:nvPr/>
            </p:nvCxnSpPr>
            <p:spPr>
              <a:xfrm>
                <a:off x="1236882"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D6B23A1-6FEC-AE91-4F97-13F66F30D8D3}"/>
                  </a:ext>
                </a:extLst>
              </p:cNvPr>
              <p:cNvCxnSpPr>
                <a:cxnSpLocks/>
              </p:cNvCxnSpPr>
              <p:nvPr/>
            </p:nvCxnSpPr>
            <p:spPr>
              <a:xfrm>
                <a:off x="1250608" y="2895754"/>
                <a:ext cx="28522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C138A38-18A1-580D-1823-2134574312B8}"/>
                  </a:ext>
                </a:extLst>
              </p:cNvPr>
              <p:cNvCxnSpPr>
                <a:cxnSpLocks/>
              </p:cNvCxnSpPr>
              <p:nvPr/>
            </p:nvCxnSpPr>
            <p:spPr>
              <a:xfrm>
                <a:off x="4096529" y="2690569"/>
                <a:ext cx="0" cy="41037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539B98D-FCD5-0F6A-4F52-8759DEC86857}"/>
                  </a:ext>
                </a:extLst>
              </p:cNvPr>
              <p:cNvCxnSpPr>
                <a:cxnSpLocks/>
              </p:cNvCxnSpPr>
              <p:nvPr/>
            </p:nvCxnSpPr>
            <p:spPr>
              <a:xfrm>
                <a:off x="2114946"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29AA070-EB1D-172D-9DB9-CCCDA0C412BC}"/>
                  </a:ext>
                </a:extLst>
              </p:cNvPr>
              <p:cNvCxnSpPr>
                <a:cxnSpLocks/>
              </p:cNvCxnSpPr>
              <p:nvPr/>
            </p:nvCxnSpPr>
            <p:spPr>
              <a:xfrm>
                <a:off x="3196080" y="2794154"/>
                <a:ext cx="0" cy="2085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B4AA018-A0DA-A10A-642C-EE103FA68EEE}"/>
                    </a:ext>
                  </a:extLst>
                </p:cNvPr>
                <p:cNvSpPr txBox="1"/>
                <p:nvPr/>
              </p:nvSpPr>
              <p:spPr>
                <a:xfrm flipH="1">
                  <a:off x="3703172" y="745468"/>
                  <a:ext cx="4113140" cy="501427"/>
                </a:xfrm>
                <a:prstGeom prst="rect">
                  <a:avLst/>
                </a:prstGeom>
                <a:noFill/>
              </p:spPr>
              <p:txBody>
                <a:bodyPr wrap="square" rtlCol="0">
                  <a:spAutoFit/>
                </a:bodyPr>
                <a:lstStyle/>
                <a:p>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0</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1</m:t>
                          </m:r>
                        </m:sub>
                      </m:sSub>
                    </m:oMath>
                  </a14:m>
                  <a:endParaRPr lang="en-US" sz="1600" dirty="0"/>
                </a:p>
              </p:txBody>
            </p:sp>
          </mc:Choice>
          <mc:Fallback xmlns="">
            <p:sp>
              <p:nvSpPr>
                <p:cNvPr id="58" name="TextBox 57">
                  <a:extLst>
                    <a:ext uri="{FF2B5EF4-FFF2-40B4-BE49-F238E27FC236}">
                      <a16:creationId xmlns:a16="http://schemas.microsoft.com/office/drawing/2014/main" id="{1B4AA018-A0DA-A10A-642C-EE103FA68EEE}"/>
                    </a:ext>
                  </a:extLst>
                </p:cNvPr>
                <p:cNvSpPr txBox="1">
                  <a:spLocks noRot="1" noChangeAspect="1" noMove="1" noResize="1" noEditPoints="1" noAdjustHandles="1" noChangeArrowheads="1" noChangeShapeType="1" noTextEdit="1"/>
                </p:cNvSpPr>
                <p:nvPr/>
              </p:nvSpPr>
              <p:spPr>
                <a:xfrm flipH="1">
                  <a:off x="3703172" y="745468"/>
                  <a:ext cx="4113140" cy="501427"/>
                </a:xfrm>
                <a:prstGeom prst="rect">
                  <a:avLst/>
                </a:prstGeom>
                <a:blipFill>
                  <a:blip r:embed="rId12"/>
                  <a:stretch>
                    <a:fillRect/>
                  </a:stretch>
                </a:blipFill>
              </p:spPr>
              <p:txBody>
                <a:bodyPr/>
                <a:lstStyle/>
                <a:p>
                  <a:r>
                    <a:rPr lang="en-US">
                      <a:noFill/>
                    </a:rPr>
                    <a:t> </a:t>
                  </a:r>
                </a:p>
              </p:txBody>
            </p:sp>
          </mc:Fallback>
        </mc:AlternateContent>
      </p:grpSp>
      <p:sp>
        <p:nvSpPr>
          <p:cNvPr id="84" name="Rectangle 83">
            <a:extLst>
              <a:ext uri="{FF2B5EF4-FFF2-40B4-BE49-F238E27FC236}">
                <a16:creationId xmlns:a16="http://schemas.microsoft.com/office/drawing/2014/main" id="{6C84445E-765F-E983-D9C4-33D6329AEF3B}"/>
              </a:ext>
            </a:extLst>
          </p:cNvPr>
          <p:cNvSpPr/>
          <p:nvPr/>
        </p:nvSpPr>
        <p:spPr>
          <a:xfrm>
            <a:off x="240147" y="1577793"/>
            <a:ext cx="1457323" cy="13226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34CA8438-0AB8-656A-D8DA-E89D8D0D0CEF}"/>
              </a:ext>
            </a:extLst>
          </p:cNvPr>
          <p:cNvGrpSpPr/>
          <p:nvPr/>
        </p:nvGrpSpPr>
        <p:grpSpPr>
          <a:xfrm>
            <a:off x="7123998" y="1290879"/>
            <a:ext cx="2363147" cy="2153568"/>
            <a:chOff x="7838240" y="1272651"/>
            <a:chExt cx="2363147" cy="2153568"/>
          </a:xfrm>
        </p:grpSpPr>
        <p:sp>
          <p:nvSpPr>
            <p:cNvPr id="85" name="TextBox 84">
              <a:extLst>
                <a:ext uri="{FF2B5EF4-FFF2-40B4-BE49-F238E27FC236}">
                  <a16:creationId xmlns:a16="http://schemas.microsoft.com/office/drawing/2014/main" id="{0B10072F-EB08-DD43-474E-86578233D798}"/>
                </a:ext>
              </a:extLst>
            </p:cNvPr>
            <p:cNvSpPr txBox="1"/>
            <p:nvPr/>
          </p:nvSpPr>
          <p:spPr>
            <a:xfrm>
              <a:off x="7838240" y="1272651"/>
              <a:ext cx="2363147" cy="338554"/>
            </a:xfrm>
            <a:prstGeom prst="rect">
              <a:avLst/>
            </a:prstGeom>
            <a:noFill/>
          </p:spPr>
          <p:txBody>
            <a:bodyPr wrap="none" rtlCol="0">
              <a:spAutoFit/>
            </a:bodyPr>
            <a:lstStyle/>
            <a:p>
              <a:r>
                <a:rPr lang="en-US" sz="1600" dirty="0"/>
                <a:t>Controller time stepper</a:t>
              </a: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3EF8AA32-A96A-A730-8F43-D034DBD8E501}"/>
                    </a:ext>
                  </a:extLst>
                </p:cNvPr>
                <p:cNvSpPr txBox="1"/>
                <p:nvPr/>
              </p:nvSpPr>
              <p:spPr>
                <a:xfrm>
                  <a:off x="7861367" y="1984978"/>
                  <a:ext cx="2153218"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endParaRPr lang="en-US" sz="1600" dirty="0"/>
                </a:p>
              </p:txBody>
            </p:sp>
          </mc:Choice>
          <mc:Fallback xmlns="">
            <p:sp>
              <p:nvSpPr>
                <p:cNvPr id="86" name="TextBox 85">
                  <a:extLst>
                    <a:ext uri="{FF2B5EF4-FFF2-40B4-BE49-F238E27FC236}">
                      <a16:creationId xmlns:a16="http://schemas.microsoft.com/office/drawing/2014/main" id="{3EF8AA32-A96A-A730-8F43-D034DBD8E501}"/>
                    </a:ext>
                  </a:extLst>
                </p:cNvPr>
                <p:cNvSpPr txBox="1">
                  <a:spLocks noRot="1" noChangeAspect="1" noMove="1" noResize="1" noEditPoints="1" noAdjustHandles="1" noChangeArrowheads="1" noChangeShapeType="1" noTextEdit="1"/>
                </p:cNvSpPr>
                <p:nvPr/>
              </p:nvSpPr>
              <p:spPr>
                <a:xfrm>
                  <a:off x="7861367" y="1984978"/>
                  <a:ext cx="2153218" cy="338554"/>
                </a:xfrm>
                <a:prstGeom prst="rect">
                  <a:avLst/>
                </a:prstGeom>
                <a:blipFill>
                  <a:blip r:embed="rId13"/>
                  <a:stretch>
                    <a:fillRect l="-1412" t="-727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A76DF162-70C7-B1BC-7797-6710B03A88B6}"/>
                    </a:ext>
                  </a:extLst>
                </p:cNvPr>
                <p:cNvSpPr txBox="1"/>
                <p:nvPr/>
              </p:nvSpPr>
              <p:spPr>
                <a:xfrm>
                  <a:off x="7861367" y="3087665"/>
                  <a:ext cx="2157963" cy="338554"/>
                </a:xfrm>
                <a:prstGeom prst="rect">
                  <a:avLst/>
                </a:prstGeom>
                <a:noFill/>
              </p:spPr>
              <p:txBody>
                <a:bodyPr wrap="none" rtlCol="0">
                  <a:spAutoFit/>
                </a:bodyPr>
                <a:lstStyle/>
                <a:p>
                  <a:r>
                    <a:rPr lang="en-US" sz="1600" dirty="0"/>
                    <a:t>Time integrator in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endParaRPr lang="en-US" sz="1600" dirty="0"/>
                </a:p>
              </p:txBody>
            </p:sp>
          </mc:Choice>
          <mc:Fallback xmlns="">
            <p:sp>
              <p:nvSpPr>
                <p:cNvPr id="87" name="TextBox 86">
                  <a:extLst>
                    <a:ext uri="{FF2B5EF4-FFF2-40B4-BE49-F238E27FC236}">
                      <a16:creationId xmlns:a16="http://schemas.microsoft.com/office/drawing/2014/main" id="{A76DF162-70C7-B1BC-7797-6710B03A88B6}"/>
                    </a:ext>
                  </a:extLst>
                </p:cNvPr>
                <p:cNvSpPr txBox="1">
                  <a:spLocks noRot="1" noChangeAspect="1" noMove="1" noResize="1" noEditPoints="1" noAdjustHandles="1" noChangeArrowheads="1" noChangeShapeType="1" noTextEdit="1"/>
                </p:cNvSpPr>
                <p:nvPr/>
              </p:nvSpPr>
              <p:spPr>
                <a:xfrm>
                  <a:off x="7861367" y="3087665"/>
                  <a:ext cx="2157963" cy="338554"/>
                </a:xfrm>
                <a:prstGeom prst="rect">
                  <a:avLst/>
                </a:prstGeom>
                <a:blipFill>
                  <a:blip r:embed="rId14"/>
                  <a:stretch>
                    <a:fillRect l="-1412" t="-7143" b="-19643"/>
                  </a:stretch>
                </a:blipFill>
              </p:spPr>
              <p:txBody>
                <a:bodyPr/>
                <a:lstStyle/>
                <a:p>
                  <a:r>
                    <a:rPr lang="en-US">
                      <a:noFill/>
                    </a:rPr>
                    <a:t> </a:t>
                  </a:r>
                </a:p>
              </p:txBody>
            </p:sp>
          </mc:Fallback>
        </mc:AlternateContent>
      </p:grpSp>
      <p:sp>
        <p:nvSpPr>
          <p:cNvPr id="89" name="Rectangle 88">
            <a:extLst>
              <a:ext uri="{FF2B5EF4-FFF2-40B4-BE49-F238E27FC236}">
                <a16:creationId xmlns:a16="http://schemas.microsoft.com/office/drawing/2014/main" id="{AB67400A-6440-8C52-0260-A5D4772A0CBA}"/>
              </a:ext>
            </a:extLst>
          </p:cNvPr>
          <p:cNvSpPr/>
          <p:nvPr/>
        </p:nvSpPr>
        <p:spPr>
          <a:xfrm>
            <a:off x="9646039" y="1008144"/>
            <a:ext cx="2253247" cy="1077218"/>
          </a:xfrm>
          <a:prstGeom prst="rect">
            <a:avLst/>
          </a:prstGeom>
          <a:solidFill>
            <a:srgbClr val="CCCCFF"/>
          </a:solidFill>
        </p:spPr>
        <p:txBody>
          <a:bodyPr wrap="square">
            <a:spAutoFit/>
          </a:bodyPr>
          <a:lstStyle/>
          <a:p>
            <a:pPr algn="ctr">
              <a:defRPr/>
            </a:pPr>
            <a:r>
              <a:rPr lang="en-US" sz="1600" dirty="0">
                <a:cs typeface="Calibri" pitchFamily="34" charset="0"/>
              </a:rPr>
              <a:t>Can use </a:t>
            </a:r>
            <a:r>
              <a:rPr lang="en-US" sz="1600" b="1" i="1" dirty="0">
                <a:cs typeface="Calibri" pitchFamily="34" charset="0"/>
              </a:rPr>
              <a:t>different integrators </a:t>
            </a:r>
            <a:r>
              <a:rPr lang="en-US" sz="1600" dirty="0">
                <a:cs typeface="Calibri" pitchFamily="34" charset="0"/>
              </a:rPr>
              <a:t>with </a:t>
            </a:r>
            <a:r>
              <a:rPr lang="en-US" sz="1600" b="1" i="1" dirty="0">
                <a:cs typeface="Calibri" pitchFamily="34" charset="0"/>
              </a:rPr>
              <a:t>different time steps</a:t>
            </a:r>
            <a:r>
              <a:rPr lang="en-US" sz="1600" dirty="0">
                <a:cs typeface="Calibri" pitchFamily="34" charset="0"/>
              </a:rPr>
              <a:t> within each domain!</a:t>
            </a:r>
          </a:p>
        </p:txBody>
      </p:sp>
      <p:sp>
        <p:nvSpPr>
          <p:cNvPr id="90" name="Rectangle 89">
            <a:extLst>
              <a:ext uri="{FF2B5EF4-FFF2-40B4-BE49-F238E27FC236}">
                <a16:creationId xmlns:a16="http://schemas.microsoft.com/office/drawing/2014/main" id="{D84DD37B-DC61-938A-48B0-3DA6CC4CF7DC}"/>
              </a:ext>
            </a:extLst>
          </p:cNvPr>
          <p:cNvSpPr/>
          <p:nvPr/>
        </p:nvSpPr>
        <p:spPr>
          <a:xfrm>
            <a:off x="9562001" y="2298840"/>
            <a:ext cx="2438766" cy="1323439"/>
          </a:xfrm>
          <a:prstGeom prst="rect">
            <a:avLst/>
          </a:prstGeom>
          <a:solidFill>
            <a:schemeClr val="accent3">
              <a:lumMod val="20000"/>
              <a:lumOff val="80000"/>
            </a:schemeClr>
          </a:solidFill>
        </p:spPr>
        <p:txBody>
          <a:bodyPr wrap="square">
            <a:spAutoFit/>
          </a:bodyPr>
          <a:lstStyle/>
          <a:p>
            <a:pPr algn="ctr">
              <a:defRPr/>
            </a:pPr>
            <a:r>
              <a:rPr lang="en-US" sz="1600" dirty="0">
                <a:cs typeface="Calibri" pitchFamily="34" charset="0"/>
              </a:rPr>
              <a:t>Time-stepping procedure is </a:t>
            </a:r>
            <a:r>
              <a:rPr lang="en-US" sz="1600" b="1" i="1" dirty="0">
                <a:cs typeface="Calibri" pitchFamily="34" charset="0"/>
              </a:rPr>
              <a:t>equivalent</a:t>
            </a:r>
            <a:r>
              <a:rPr lang="en-US" sz="1600" dirty="0">
                <a:cs typeface="Calibri" pitchFamily="34" charset="0"/>
              </a:rPr>
              <a:t> to doing Schwarz on </a:t>
            </a:r>
            <a:r>
              <a:rPr lang="en-US" sz="1600" b="1" i="1" dirty="0">
                <a:cs typeface="Calibri" pitchFamily="34" charset="0"/>
              </a:rPr>
              <a:t>space-time domain </a:t>
            </a:r>
            <a:r>
              <a:rPr lang="en-US" sz="1600" dirty="0">
                <a:cs typeface="Calibri" pitchFamily="34" charset="0"/>
              </a:rPr>
              <a:t>[Mota, </a:t>
            </a:r>
            <a:r>
              <a:rPr lang="en-US" sz="1600" b="1" dirty="0">
                <a:cs typeface="Calibri" pitchFamily="34" charset="0"/>
              </a:rPr>
              <a:t>IT</a:t>
            </a:r>
            <a:r>
              <a:rPr lang="en-US" sz="1600" dirty="0">
                <a:cs typeface="Calibri" pitchFamily="34" charset="0"/>
              </a:rPr>
              <a:t>, </a:t>
            </a:r>
            <a:r>
              <a:rPr lang="en-US" sz="1600" i="1" dirty="0">
                <a:cs typeface="Calibri" pitchFamily="34" charset="0"/>
              </a:rPr>
              <a:t>et al. </a:t>
            </a:r>
            <a:r>
              <a:rPr lang="en-US" sz="1600" dirty="0">
                <a:cs typeface="Calibri" pitchFamily="34" charset="0"/>
              </a:rPr>
              <a:t>2022].</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C48A4BB-8819-718A-FB34-07DA50F05E48}"/>
                  </a:ext>
                </a:extLst>
              </p:cNvPr>
              <p:cNvSpPr txBox="1"/>
              <p:nvPr/>
            </p:nvSpPr>
            <p:spPr>
              <a:xfrm>
                <a:off x="995092" y="1866225"/>
                <a:ext cx="39850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sty m:val="p"/>
                            </m:rPr>
                            <a:rPr lang="el-GR" sz="1400" i="1" smtClean="0">
                              <a:latin typeface="Cambria Math" panose="02040503050406030204" pitchFamily="18" charset="0"/>
                              <a:ea typeface="Cambria Math" panose="02040503050406030204" pitchFamily="18" charset="0"/>
                            </a:rPr>
                            <m:t>Γ</m:t>
                          </m:r>
                        </m:e>
                        <m:sub>
                          <m:r>
                            <a:rPr lang="en-US" sz="1400" b="0" i="1" smtClean="0">
                              <a:latin typeface="Cambria Math" panose="02040503050406030204" pitchFamily="18" charset="0"/>
                            </a:rPr>
                            <m:t>2</m:t>
                          </m:r>
                        </m:sub>
                      </m:sSub>
                    </m:oMath>
                  </m:oMathPara>
                </a14:m>
                <a:endParaRPr lang="en-US" sz="1400" dirty="0"/>
              </a:p>
            </p:txBody>
          </p:sp>
        </mc:Choice>
        <mc:Fallback xmlns="">
          <p:sp>
            <p:nvSpPr>
              <p:cNvPr id="14" name="TextBox 13">
                <a:extLst>
                  <a:ext uri="{FF2B5EF4-FFF2-40B4-BE49-F238E27FC236}">
                    <a16:creationId xmlns:a16="http://schemas.microsoft.com/office/drawing/2014/main" id="{FC48A4BB-8819-718A-FB34-07DA50F05E48}"/>
                  </a:ext>
                </a:extLst>
              </p:cNvPr>
              <p:cNvSpPr txBox="1">
                <a:spLocks noRot="1" noChangeAspect="1" noMove="1" noResize="1" noEditPoints="1" noAdjustHandles="1" noChangeArrowheads="1" noChangeShapeType="1" noTextEdit="1"/>
              </p:cNvSpPr>
              <p:nvPr/>
            </p:nvSpPr>
            <p:spPr>
              <a:xfrm>
                <a:off x="995092" y="1866225"/>
                <a:ext cx="398506" cy="307777"/>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4989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43</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Projection-Based Model Order Reduction via the POD/</a:t>
            </a:r>
            <a:r>
              <a:rPr lang="en-US" dirty="0" err="1"/>
              <a:t>Galerkin</a:t>
            </a:r>
            <a:r>
              <a:rPr lang="en-US" dirty="0"/>
              <a:t> Method</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43</a:t>
            </a:fld>
            <a:endParaRPr lang="en-US" dirty="0"/>
          </a:p>
        </p:txBody>
      </p:sp>
      <mc:AlternateContent xmlns:mc="http://schemas.openxmlformats.org/markup-compatibility/2006" xmlns:a14="http://schemas.microsoft.com/office/drawing/2010/main">
        <mc:Choice Requires="a14">
          <p:sp>
            <p:nvSpPr>
              <p:cNvPr id="8" name="Content Placeholder 5">
                <a:extLst>
                  <a:ext uri="{FF2B5EF4-FFF2-40B4-BE49-F238E27FC236}">
                    <a16:creationId xmlns:a16="http://schemas.microsoft.com/office/drawing/2014/main" id="{CF1629D0-95ED-F74C-8DEB-0A5C2253BB5A}"/>
                  </a:ext>
                </a:extLst>
              </p:cNvPr>
              <p:cNvSpPr txBox="1">
                <a:spLocks/>
              </p:cNvSpPr>
              <p:nvPr/>
            </p:nvSpPr>
            <p:spPr>
              <a:xfrm>
                <a:off x="2860712" y="852410"/>
                <a:ext cx="8777609" cy="873420"/>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dirty="0">
                    <a:latin typeface="+mn-lt"/>
                  </a:rPr>
                  <a:t>Full Order Model (FOM): </a:t>
                </a:r>
                <a14:m>
                  <m:oMath xmlns:m="http://schemas.openxmlformats.org/officeDocument/2006/math">
                    <m:r>
                      <a:rPr lang="en-US" b="1" i="1" smtClean="0">
                        <a:latin typeface="Cambria Math" panose="02040503050406030204" pitchFamily="18" charset="0"/>
                      </a:rPr>
                      <m:t>𝑴</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b="0" i="1">
                                <a:latin typeface="Cambria Math" panose="02040503050406030204" pitchFamily="18" charset="0"/>
                              </a:rPr>
                              <m:t>𝑑</m:t>
                            </m:r>
                          </m:e>
                          <m:sup>
                            <m:r>
                              <a:rPr lang="en-US" b="0" i="1">
                                <a:latin typeface="Cambria Math" panose="02040503050406030204" pitchFamily="18" charset="0"/>
                              </a:rPr>
                              <m:t>2</m:t>
                            </m:r>
                          </m:sup>
                        </m:sSup>
                        <m:r>
                          <a:rPr lang="en-US" b="1" i="1" smtClean="0">
                            <a:latin typeface="Cambria Math" panose="02040503050406030204" pitchFamily="18" charset="0"/>
                          </a:rPr>
                          <m:t>𝒖</m:t>
                        </m:r>
                      </m:num>
                      <m:den>
                        <m:r>
                          <a:rPr lang="en-US" b="0" i="1" smtClean="0">
                            <a:latin typeface="Cambria Math" panose="02040503050406030204" pitchFamily="18" charset="0"/>
                          </a:rPr>
                          <m:t>𝑑</m:t>
                        </m:r>
                        <m:sSup>
                          <m:sSupPr>
                            <m:ctrlPr>
                              <a:rPr lang="en-US"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𝒇</m:t>
                        </m:r>
                      </m:e>
                      <m:sub>
                        <m:r>
                          <m:rPr>
                            <m:sty m:val="p"/>
                          </m:rPr>
                          <a:rPr lang="en-US" b="0" i="0" smtClean="0">
                            <a:latin typeface="Cambria Math" panose="02040503050406030204" pitchFamily="18" charset="0"/>
                          </a:rPr>
                          <m:t>int</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𝒖</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b="0" i="0" smtClean="0">
                            <a:latin typeface="Cambria Math" panose="02040503050406030204" pitchFamily="18" charset="0"/>
                          </a:rPr>
                          <m:t>ext</m:t>
                        </m:r>
                      </m:sub>
                    </m:sSub>
                  </m:oMath>
                </a14:m>
                <a:endParaRPr lang="en-US" dirty="0">
                  <a:latin typeface="+mn-lt"/>
                </a:endParaRPr>
              </a:p>
              <a:p>
                <a:pPr marL="0" indent="0">
                  <a:buNone/>
                </a:pPr>
                <a:endParaRPr lang="en-US" dirty="0">
                  <a:latin typeface="+mn-lt"/>
                </a:endParaRPr>
              </a:p>
              <a:p>
                <a:endParaRPr lang="en-US" dirty="0">
                  <a:latin typeface="+mn-lt"/>
                </a:endParaRPr>
              </a:p>
            </p:txBody>
          </p:sp>
        </mc:Choice>
        <mc:Fallback xmlns="">
          <p:sp>
            <p:nvSpPr>
              <p:cNvPr id="8" name="Content Placeholder 5">
                <a:extLst>
                  <a:ext uri="{FF2B5EF4-FFF2-40B4-BE49-F238E27FC236}">
                    <a16:creationId xmlns:a16="http://schemas.microsoft.com/office/drawing/2014/main" id="{CF1629D0-95ED-F74C-8DEB-0A5C2253BB5A}"/>
                  </a:ext>
                </a:extLst>
              </p:cNvPr>
              <p:cNvSpPr txBox="1">
                <a:spLocks noRot="1" noChangeAspect="1" noMove="1" noResize="1" noEditPoints="1" noAdjustHandles="1" noChangeArrowheads="1" noChangeShapeType="1" noTextEdit="1"/>
              </p:cNvSpPr>
              <p:nvPr/>
            </p:nvSpPr>
            <p:spPr>
              <a:xfrm>
                <a:off x="2860712" y="852410"/>
                <a:ext cx="8777609" cy="873420"/>
              </a:xfrm>
              <a:prstGeom prst="rect">
                <a:avLst/>
              </a:prstGeom>
              <a:blipFill>
                <a:blip r:embed="rId3"/>
                <a:stretch>
                  <a:fillRect l="-1736"/>
                </a:stretch>
              </a:blipFill>
            </p:spPr>
            <p:txBody>
              <a:bodyPr/>
              <a:lstStyle/>
              <a:p>
                <a:r>
                  <a:rPr lang="en-US">
                    <a:noFill/>
                  </a:rPr>
                  <a:t> </a:t>
                </a:r>
              </a:p>
            </p:txBody>
          </p:sp>
        </mc:Fallback>
      </mc:AlternateContent>
      <p:sp>
        <p:nvSpPr>
          <p:cNvPr id="9" name="Right Arrow 8">
            <a:extLst>
              <a:ext uri="{FF2B5EF4-FFF2-40B4-BE49-F238E27FC236}">
                <a16:creationId xmlns:a16="http://schemas.microsoft.com/office/drawing/2014/main" id="{D88858CE-E89A-384E-AE31-01332057A311}"/>
              </a:ext>
            </a:extLst>
          </p:cNvPr>
          <p:cNvSpPr/>
          <p:nvPr/>
        </p:nvSpPr>
        <p:spPr>
          <a:xfrm>
            <a:off x="3250113" y="2534893"/>
            <a:ext cx="306616" cy="307777"/>
          </a:xfrm>
          <a:prstGeom prst="rightArrow">
            <a:avLst>
              <a:gd name="adj1" fmla="val 50000"/>
              <a:gd name="adj2" fmla="val 482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1A47A8F-FE22-1C44-95E7-4447F404F311}"/>
              </a:ext>
            </a:extLst>
          </p:cNvPr>
          <p:cNvGrpSpPr/>
          <p:nvPr/>
        </p:nvGrpSpPr>
        <p:grpSpPr>
          <a:xfrm>
            <a:off x="9395606" y="1979383"/>
            <a:ext cx="1663700" cy="1194408"/>
            <a:chOff x="6050334" y="5224185"/>
            <a:chExt cx="1663700" cy="1194408"/>
          </a:xfrm>
        </p:grpSpPr>
        <p:pic>
          <p:nvPicPr>
            <p:cNvPr id="11" name="Picture 10">
              <a:extLst>
                <a:ext uri="{FF2B5EF4-FFF2-40B4-BE49-F238E27FC236}">
                  <a16:creationId xmlns:a16="http://schemas.microsoft.com/office/drawing/2014/main" id="{C8BC7EBA-BC1D-8A4A-92FB-6289996367C9}"/>
                </a:ext>
              </a:extLst>
            </p:cNvPr>
            <p:cNvPicPr>
              <a:picLocks noChangeAspect="1"/>
            </p:cNvPicPr>
            <p:nvPr/>
          </p:nvPicPr>
          <p:blipFill>
            <a:blip r:embed="rId4"/>
            <a:stretch>
              <a:fillRect/>
            </a:stretch>
          </p:blipFill>
          <p:spPr>
            <a:xfrm>
              <a:off x="6050334" y="5224185"/>
              <a:ext cx="1663700" cy="203200"/>
            </a:xfrm>
            <a:prstGeom prst="rect">
              <a:avLst/>
            </a:prstGeom>
          </p:spPr>
        </p:pic>
        <p:pic>
          <p:nvPicPr>
            <p:cNvPr id="12" name="Picture 11">
              <a:extLst>
                <a:ext uri="{FF2B5EF4-FFF2-40B4-BE49-F238E27FC236}">
                  <a16:creationId xmlns:a16="http://schemas.microsoft.com/office/drawing/2014/main" id="{D464407C-87FA-3B4C-96B2-7D167697D24F}"/>
                </a:ext>
              </a:extLst>
            </p:cNvPr>
            <p:cNvPicPr>
              <a:picLocks noChangeAspect="1"/>
            </p:cNvPicPr>
            <p:nvPr/>
          </p:nvPicPr>
          <p:blipFill>
            <a:blip r:embed="rId5"/>
            <a:stretch>
              <a:fillRect/>
            </a:stretch>
          </p:blipFill>
          <p:spPr>
            <a:xfrm>
              <a:off x="6181717" y="5453393"/>
              <a:ext cx="63500" cy="965200"/>
            </a:xfrm>
            <a:prstGeom prst="rect">
              <a:avLst/>
            </a:prstGeom>
          </p:spPr>
        </p:pic>
        <p:pic>
          <p:nvPicPr>
            <p:cNvPr id="13" name="Picture 12">
              <a:extLst>
                <a:ext uri="{FF2B5EF4-FFF2-40B4-BE49-F238E27FC236}">
                  <a16:creationId xmlns:a16="http://schemas.microsoft.com/office/drawing/2014/main" id="{EEF8DD96-772C-4540-92AB-8F6541963980}"/>
                </a:ext>
              </a:extLst>
            </p:cNvPr>
            <p:cNvPicPr>
              <a:picLocks noChangeAspect="1"/>
            </p:cNvPicPr>
            <p:nvPr/>
          </p:nvPicPr>
          <p:blipFill>
            <a:blip r:embed="rId6"/>
            <a:stretch>
              <a:fillRect/>
            </a:stretch>
          </p:blipFill>
          <p:spPr>
            <a:xfrm>
              <a:off x="6725781" y="5453393"/>
              <a:ext cx="63500" cy="965200"/>
            </a:xfrm>
            <a:prstGeom prst="rect">
              <a:avLst/>
            </a:prstGeom>
          </p:spPr>
        </p:pic>
        <p:pic>
          <p:nvPicPr>
            <p:cNvPr id="14" name="Picture 13">
              <a:extLst>
                <a:ext uri="{FF2B5EF4-FFF2-40B4-BE49-F238E27FC236}">
                  <a16:creationId xmlns:a16="http://schemas.microsoft.com/office/drawing/2014/main" id="{47C2C3A3-9D86-7F4B-B873-31142F09F063}"/>
                </a:ext>
              </a:extLst>
            </p:cNvPr>
            <p:cNvPicPr>
              <a:picLocks noChangeAspect="1"/>
            </p:cNvPicPr>
            <p:nvPr/>
          </p:nvPicPr>
          <p:blipFill>
            <a:blip r:embed="rId7"/>
            <a:stretch>
              <a:fillRect/>
            </a:stretch>
          </p:blipFill>
          <p:spPr>
            <a:xfrm>
              <a:off x="7148962" y="5453393"/>
              <a:ext cx="254000" cy="965200"/>
            </a:xfrm>
            <a:prstGeom prst="rect">
              <a:avLst/>
            </a:prstGeom>
          </p:spPr>
        </p:pic>
        <p:pic>
          <p:nvPicPr>
            <p:cNvPr id="15" name="Picture 14">
              <a:extLst>
                <a:ext uri="{FF2B5EF4-FFF2-40B4-BE49-F238E27FC236}">
                  <a16:creationId xmlns:a16="http://schemas.microsoft.com/office/drawing/2014/main" id="{1EE853F2-CD10-9B41-A415-8BEDC700F2F0}"/>
                </a:ext>
              </a:extLst>
            </p:cNvPr>
            <p:cNvPicPr>
              <a:picLocks noChangeAspect="1"/>
            </p:cNvPicPr>
            <p:nvPr/>
          </p:nvPicPr>
          <p:blipFill>
            <a:blip r:embed="rId8"/>
            <a:stretch>
              <a:fillRect/>
            </a:stretch>
          </p:blipFill>
          <p:spPr>
            <a:xfrm>
              <a:off x="7475318" y="5465485"/>
              <a:ext cx="50800" cy="266700"/>
            </a:xfrm>
            <a:prstGeom prst="rect">
              <a:avLst/>
            </a:prstGeom>
          </p:spPr>
        </p:pic>
      </p:grpSp>
      <p:pic>
        <p:nvPicPr>
          <p:cNvPr id="18" name="Picture 17">
            <a:extLst>
              <a:ext uri="{FF2B5EF4-FFF2-40B4-BE49-F238E27FC236}">
                <a16:creationId xmlns:a16="http://schemas.microsoft.com/office/drawing/2014/main" id="{B20809C6-0CA0-8146-85FD-DF15A43EE754}"/>
              </a:ext>
            </a:extLst>
          </p:cNvPr>
          <p:cNvPicPr>
            <a:picLocks noChangeAspect="1"/>
          </p:cNvPicPr>
          <p:nvPr/>
        </p:nvPicPr>
        <p:blipFill>
          <a:blip r:embed="rId9"/>
          <a:stretch>
            <a:fillRect/>
          </a:stretch>
        </p:blipFill>
        <p:spPr>
          <a:xfrm>
            <a:off x="2355323" y="4981574"/>
            <a:ext cx="2882900" cy="1282700"/>
          </a:xfrm>
          <a:prstGeom prst="rect">
            <a:avLst/>
          </a:prstGeom>
        </p:spPr>
      </p:pic>
      <p:grpSp>
        <p:nvGrpSpPr>
          <p:cNvPr id="19" name="Group 18">
            <a:extLst>
              <a:ext uri="{FF2B5EF4-FFF2-40B4-BE49-F238E27FC236}">
                <a16:creationId xmlns:a16="http://schemas.microsoft.com/office/drawing/2014/main" id="{4C8EC4E6-1213-A24A-9A26-21947460FC0C}"/>
              </a:ext>
            </a:extLst>
          </p:cNvPr>
          <p:cNvGrpSpPr/>
          <p:nvPr/>
        </p:nvGrpSpPr>
        <p:grpSpPr>
          <a:xfrm>
            <a:off x="969846" y="4980365"/>
            <a:ext cx="1330455" cy="1288095"/>
            <a:chOff x="773160" y="5202145"/>
            <a:chExt cx="1330455" cy="1288095"/>
          </a:xfrm>
        </p:grpSpPr>
        <p:grpSp>
          <p:nvGrpSpPr>
            <p:cNvPr id="20" name="Group 19">
              <a:extLst>
                <a:ext uri="{FF2B5EF4-FFF2-40B4-BE49-F238E27FC236}">
                  <a16:creationId xmlns:a16="http://schemas.microsoft.com/office/drawing/2014/main" id="{02F8CBD7-1F76-A945-9BDE-292CFB45317F}"/>
                </a:ext>
              </a:extLst>
            </p:cNvPr>
            <p:cNvGrpSpPr/>
            <p:nvPr/>
          </p:nvGrpSpPr>
          <p:grpSpPr>
            <a:xfrm>
              <a:off x="1274627" y="5202145"/>
              <a:ext cx="828988" cy="1288095"/>
              <a:chOff x="6994965" y="3205731"/>
              <a:chExt cx="828988" cy="1288095"/>
            </a:xfrm>
          </p:grpSpPr>
          <p:pic>
            <p:nvPicPr>
              <p:cNvPr id="22" name="Picture 21">
                <a:extLst>
                  <a:ext uri="{FF2B5EF4-FFF2-40B4-BE49-F238E27FC236}">
                    <a16:creationId xmlns:a16="http://schemas.microsoft.com/office/drawing/2014/main" id="{44825E05-A84C-4D49-8C53-4B9D67897D2F}"/>
                  </a:ext>
                </a:extLst>
              </p:cNvPr>
              <p:cNvPicPr>
                <a:picLocks noChangeAspect="1"/>
              </p:cNvPicPr>
              <p:nvPr/>
            </p:nvPicPr>
            <p:blipFill>
              <a:blip r:embed="rId10"/>
              <a:stretch>
                <a:fillRect/>
              </a:stretch>
            </p:blipFill>
            <p:spPr>
              <a:xfrm>
                <a:off x="7255734" y="3211126"/>
                <a:ext cx="292100" cy="1282700"/>
              </a:xfrm>
              <a:prstGeom prst="rect">
                <a:avLst/>
              </a:prstGeom>
            </p:spPr>
          </p:pic>
          <p:pic>
            <p:nvPicPr>
              <p:cNvPr id="23" name="Picture 22">
                <a:extLst>
                  <a:ext uri="{FF2B5EF4-FFF2-40B4-BE49-F238E27FC236}">
                    <a16:creationId xmlns:a16="http://schemas.microsoft.com/office/drawing/2014/main" id="{CA912C53-1FC1-354F-A0EC-BC278E923958}"/>
                  </a:ext>
                </a:extLst>
              </p:cNvPr>
              <p:cNvPicPr>
                <a:picLocks noChangeAspect="1"/>
              </p:cNvPicPr>
              <p:nvPr/>
            </p:nvPicPr>
            <p:blipFill>
              <a:blip r:embed="rId11"/>
              <a:stretch>
                <a:fillRect/>
              </a:stretch>
            </p:blipFill>
            <p:spPr>
              <a:xfrm>
                <a:off x="7529366" y="3205731"/>
                <a:ext cx="294587" cy="1280812"/>
              </a:xfrm>
              <a:prstGeom prst="rect">
                <a:avLst/>
              </a:prstGeom>
            </p:spPr>
          </p:pic>
          <p:pic>
            <p:nvPicPr>
              <p:cNvPr id="24" name="Picture 23">
                <a:extLst>
                  <a:ext uri="{FF2B5EF4-FFF2-40B4-BE49-F238E27FC236}">
                    <a16:creationId xmlns:a16="http://schemas.microsoft.com/office/drawing/2014/main" id="{C6E93666-4B6E-2E4B-996A-07DCC28A7B74}"/>
                  </a:ext>
                </a:extLst>
              </p:cNvPr>
              <p:cNvPicPr>
                <a:picLocks noChangeAspect="1"/>
              </p:cNvPicPr>
              <p:nvPr/>
            </p:nvPicPr>
            <p:blipFill>
              <a:blip r:embed="rId12"/>
              <a:stretch>
                <a:fillRect/>
              </a:stretch>
            </p:blipFill>
            <p:spPr>
              <a:xfrm>
                <a:off x="6994965" y="3210806"/>
                <a:ext cx="292100" cy="1282700"/>
              </a:xfrm>
              <a:prstGeom prst="rect">
                <a:avLst/>
              </a:prstGeom>
            </p:spPr>
          </p:pic>
        </p:grpSp>
        <p:pic>
          <p:nvPicPr>
            <p:cNvPr id="21" name="Picture 20">
              <a:extLst>
                <a:ext uri="{FF2B5EF4-FFF2-40B4-BE49-F238E27FC236}">
                  <a16:creationId xmlns:a16="http://schemas.microsoft.com/office/drawing/2014/main" id="{9213EA9F-1EA4-E440-9E2C-0DE01FAF7FC9}"/>
                </a:ext>
              </a:extLst>
            </p:cNvPr>
            <p:cNvPicPr>
              <a:picLocks noChangeAspect="1"/>
            </p:cNvPicPr>
            <p:nvPr/>
          </p:nvPicPr>
          <p:blipFill>
            <a:blip r:embed="rId13"/>
            <a:stretch>
              <a:fillRect/>
            </a:stretch>
          </p:blipFill>
          <p:spPr>
            <a:xfrm>
              <a:off x="773160" y="5536007"/>
              <a:ext cx="435934" cy="188050"/>
            </a:xfrm>
            <a:prstGeom prst="rect">
              <a:avLst/>
            </a:prstGeom>
          </p:spPr>
        </p:pic>
      </p:grpSp>
      <p:sp>
        <p:nvSpPr>
          <p:cNvPr id="25" name="TextBox 24">
            <a:extLst>
              <a:ext uri="{FF2B5EF4-FFF2-40B4-BE49-F238E27FC236}">
                <a16:creationId xmlns:a16="http://schemas.microsoft.com/office/drawing/2014/main" id="{364CD227-375D-4047-8997-3709496BD17B}"/>
              </a:ext>
            </a:extLst>
          </p:cNvPr>
          <p:cNvSpPr txBox="1"/>
          <p:nvPr/>
        </p:nvSpPr>
        <p:spPr>
          <a:xfrm>
            <a:off x="1145056" y="4492626"/>
            <a:ext cx="4214646" cy="338554"/>
          </a:xfrm>
          <a:prstGeom prst="rect">
            <a:avLst/>
          </a:prstGeom>
          <a:noFill/>
        </p:spPr>
        <p:txBody>
          <a:bodyPr wrap="square" rtlCol="0">
            <a:spAutoFit/>
          </a:bodyPr>
          <a:lstStyle/>
          <a:p>
            <a:pPr algn="ctr"/>
            <a:r>
              <a:rPr lang="en-US" sz="1600" dirty="0"/>
              <a:t>Proper Orthogonal Decomposition (POD):</a:t>
            </a:r>
          </a:p>
        </p:txBody>
      </p:sp>
      <p:sp>
        <p:nvSpPr>
          <p:cNvPr id="26" name="TextBox 25">
            <a:extLst>
              <a:ext uri="{FF2B5EF4-FFF2-40B4-BE49-F238E27FC236}">
                <a16:creationId xmlns:a16="http://schemas.microsoft.com/office/drawing/2014/main" id="{93ACDFA0-2D1D-904B-B8E3-D0C72E83E044}"/>
              </a:ext>
            </a:extLst>
          </p:cNvPr>
          <p:cNvSpPr txBox="1"/>
          <p:nvPr/>
        </p:nvSpPr>
        <p:spPr>
          <a:xfrm>
            <a:off x="709474" y="3341522"/>
            <a:ext cx="2098261" cy="523220"/>
          </a:xfrm>
          <a:prstGeom prst="rect">
            <a:avLst/>
          </a:prstGeom>
          <a:noFill/>
        </p:spPr>
        <p:txBody>
          <a:bodyPr wrap="square" rtlCol="0">
            <a:spAutoFit/>
          </a:bodyPr>
          <a:lstStyle/>
          <a:p>
            <a:pPr algn="ctr"/>
            <a:r>
              <a:rPr lang="en-US" sz="1400" dirty="0"/>
              <a:t>Solve ODE at different design points</a:t>
            </a:r>
          </a:p>
        </p:txBody>
      </p:sp>
      <p:grpSp>
        <p:nvGrpSpPr>
          <p:cNvPr id="27" name="Group 26">
            <a:extLst>
              <a:ext uri="{FF2B5EF4-FFF2-40B4-BE49-F238E27FC236}">
                <a16:creationId xmlns:a16="http://schemas.microsoft.com/office/drawing/2014/main" id="{31427FD6-8DA0-7E49-8CDF-E3AD524D9C75}"/>
              </a:ext>
            </a:extLst>
          </p:cNvPr>
          <p:cNvGrpSpPr/>
          <p:nvPr/>
        </p:nvGrpSpPr>
        <p:grpSpPr>
          <a:xfrm>
            <a:off x="366094" y="1348523"/>
            <a:ext cx="5589135" cy="2516219"/>
            <a:chOff x="169408" y="1792427"/>
            <a:chExt cx="5589135" cy="2294095"/>
          </a:xfrm>
        </p:grpSpPr>
        <p:sp>
          <p:nvSpPr>
            <p:cNvPr id="28" name="Rectangle 27">
              <a:extLst>
                <a:ext uri="{FF2B5EF4-FFF2-40B4-BE49-F238E27FC236}">
                  <a16:creationId xmlns:a16="http://schemas.microsoft.com/office/drawing/2014/main" id="{640CA836-0835-924B-B7EF-F78C48744FB6}"/>
                </a:ext>
              </a:extLst>
            </p:cNvPr>
            <p:cNvSpPr/>
            <p:nvPr/>
          </p:nvSpPr>
          <p:spPr>
            <a:xfrm>
              <a:off x="176609" y="1834317"/>
              <a:ext cx="5581934" cy="22522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85038E-4DCC-C141-8C9B-63DDBC513958}"/>
                </a:ext>
              </a:extLst>
            </p:cNvPr>
            <p:cNvSpPr txBox="1"/>
            <p:nvPr/>
          </p:nvSpPr>
          <p:spPr>
            <a:xfrm>
              <a:off x="169408" y="1792427"/>
              <a:ext cx="2194075" cy="420911"/>
            </a:xfrm>
            <a:prstGeom prst="rect">
              <a:avLst/>
            </a:prstGeom>
            <a:noFill/>
          </p:spPr>
          <p:txBody>
            <a:bodyPr wrap="square" rtlCol="0">
              <a:spAutoFit/>
            </a:bodyPr>
            <a:lstStyle/>
            <a:p>
              <a:r>
                <a:rPr lang="en-US" sz="2400" dirty="0">
                  <a:solidFill>
                    <a:srgbClr val="0070C0"/>
                  </a:solidFill>
                </a:rPr>
                <a:t>1. Acquisition</a:t>
              </a:r>
            </a:p>
          </p:txBody>
        </p:sp>
      </p:grpSp>
      <p:grpSp>
        <p:nvGrpSpPr>
          <p:cNvPr id="30" name="Group 29">
            <a:extLst>
              <a:ext uri="{FF2B5EF4-FFF2-40B4-BE49-F238E27FC236}">
                <a16:creationId xmlns:a16="http://schemas.microsoft.com/office/drawing/2014/main" id="{4024DAAF-DE05-3B43-9CB8-9FE0E6266686}"/>
              </a:ext>
            </a:extLst>
          </p:cNvPr>
          <p:cNvGrpSpPr/>
          <p:nvPr/>
        </p:nvGrpSpPr>
        <p:grpSpPr>
          <a:xfrm>
            <a:off x="366094" y="3883486"/>
            <a:ext cx="5589135" cy="2543652"/>
            <a:chOff x="169408" y="4105266"/>
            <a:chExt cx="5589135" cy="2501766"/>
          </a:xfrm>
        </p:grpSpPr>
        <p:sp>
          <p:nvSpPr>
            <p:cNvPr id="31" name="Rectangle 30">
              <a:extLst>
                <a:ext uri="{FF2B5EF4-FFF2-40B4-BE49-F238E27FC236}">
                  <a16:creationId xmlns:a16="http://schemas.microsoft.com/office/drawing/2014/main" id="{CCE2B41F-332C-D843-94DB-4D815FC50477}"/>
                </a:ext>
              </a:extLst>
            </p:cNvPr>
            <p:cNvSpPr/>
            <p:nvPr/>
          </p:nvSpPr>
          <p:spPr>
            <a:xfrm>
              <a:off x="176609" y="4130440"/>
              <a:ext cx="5581934" cy="2476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0E89F9E-85B7-764E-A577-39DC6ABB01D6}"/>
                </a:ext>
              </a:extLst>
            </p:cNvPr>
            <p:cNvSpPr txBox="1"/>
            <p:nvPr/>
          </p:nvSpPr>
          <p:spPr>
            <a:xfrm>
              <a:off x="169408" y="4105266"/>
              <a:ext cx="1741939" cy="461665"/>
            </a:xfrm>
            <a:prstGeom prst="rect">
              <a:avLst/>
            </a:prstGeom>
            <a:noFill/>
          </p:spPr>
          <p:txBody>
            <a:bodyPr wrap="square" rtlCol="0">
              <a:spAutoFit/>
            </a:bodyPr>
            <a:lstStyle/>
            <a:p>
              <a:r>
                <a:rPr lang="en-US" sz="2400" dirty="0">
                  <a:solidFill>
                    <a:srgbClr val="0070C0"/>
                  </a:solidFill>
                </a:rPr>
                <a:t>2. Learning</a:t>
              </a:r>
            </a:p>
          </p:txBody>
        </p:sp>
      </p:grpSp>
      <p:grpSp>
        <p:nvGrpSpPr>
          <p:cNvPr id="33" name="Group 32">
            <a:extLst>
              <a:ext uri="{FF2B5EF4-FFF2-40B4-BE49-F238E27FC236}">
                <a16:creationId xmlns:a16="http://schemas.microsoft.com/office/drawing/2014/main" id="{2A051604-5C13-1147-9068-E51B9BD4AC0B}"/>
              </a:ext>
            </a:extLst>
          </p:cNvPr>
          <p:cNvGrpSpPr/>
          <p:nvPr/>
        </p:nvGrpSpPr>
        <p:grpSpPr>
          <a:xfrm>
            <a:off x="6215998" y="1386792"/>
            <a:ext cx="5589135" cy="5036728"/>
            <a:chOff x="6350453" y="1843255"/>
            <a:chExt cx="5589135" cy="4781598"/>
          </a:xfrm>
        </p:grpSpPr>
        <p:sp>
          <p:nvSpPr>
            <p:cNvPr id="34" name="Rectangle 33">
              <a:extLst>
                <a:ext uri="{FF2B5EF4-FFF2-40B4-BE49-F238E27FC236}">
                  <a16:creationId xmlns:a16="http://schemas.microsoft.com/office/drawing/2014/main" id="{7F98F57E-A32B-6944-A6DB-127413F939CA}"/>
                </a:ext>
              </a:extLst>
            </p:cNvPr>
            <p:cNvSpPr/>
            <p:nvPr/>
          </p:nvSpPr>
          <p:spPr>
            <a:xfrm>
              <a:off x="6350453" y="1843255"/>
              <a:ext cx="5589135" cy="47815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5BC953A-0626-7346-A869-8DA41CA56FFE}"/>
                </a:ext>
              </a:extLst>
            </p:cNvPr>
            <p:cNvSpPr txBox="1"/>
            <p:nvPr/>
          </p:nvSpPr>
          <p:spPr>
            <a:xfrm>
              <a:off x="6373044" y="1865668"/>
              <a:ext cx="5095044" cy="438280"/>
            </a:xfrm>
            <a:prstGeom prst="rect">
              <a:avLst/>
            </a:prstGeom>
            <a:noFill/>
          </p:spPr>
          <p:txBody>
            <a:bodyPr wrap="square" rtlCol="0">
              <a:spAutoFit/>
            </a:bodyPr>
            <a:lstStyle/>
            <a:p>
              <a:r>
                <a:rPr lang="en-US" sz="2400" dirty="0">
                  <a:solidFill>
                    <a:srgbClr val="0070C0"/>
                  </a:solidFill>
                </a:rPr>
                <a:t>3. Projection-Based Reduction</a:t>
              </a:r>
            </a:p>
          </p:txBody>
        </p:sp>
      </p:grpSp>
      <p:grpSp>
        <p:nvGrpSpPr>
          <p:cNvPr id="36" name="Group 35">
            <a:extLst>
              <a:ext uri="{FF2B5EF4-FFF2-40B4-BE49-F238E27FC236}">
                <a16:creationId xmlns:a16="http://schemas.microsoft.com/office/drawing/2014/main" id="{048A6715-0104-9045-8C43-8CA9D3DF8BF7}"/>
              </a:ext>
            </a:extLst>
          </p:cNvPr>
          <p:cNvGrpSpPr/>
          <p:nvPr/>
        </p:nvGrpSpPr>
        <p:grpSpPr>
          <a:xfrm>
            <a:off x="3606861" y="1617456"/>
            <a:ext cx="1821559" cy="1773866"/>
            <a:chOff x="3431947" y="1719493"/>
            <a:chExt cx="1821559" cy="1773866"/>
          </a:xfrm>
        </p:grpSpPr>
        <p:sp>
          <p:nvSpPr>
            <p:cNvPr id="37" name="TextBox 36">
              <a:extLst>
                <a:ext uri="{FF2B5EF4-FFF2-40B4-BE49-F238E27FC236}">
                  <a16:creationId xmlns:a16="http://schemas.microsoft.com/office/drawing/2014/main" id="{0541826E-4434-264E-8738-700982C9FA29}"/>
                </a:ext>
              </a:extLst>
            </p:cNvPr>
            <p:cNvSpPr txBox="1"/>
            <p:nvPr/>
          </p:nvSpPr>
          <p:spPr>
            <a:xfrm>
              <a:off x="3486554" y="1719493"/>
              <a:ext cx="1078731" cy="415498"/>
            </a:xfrm>
            <a:prstGeom prst="rect">
              <a:avLst/>
            </a:prstGeom>
            <a:noFill/>
          </p:spPr>
          <p:txBody>
            <a:bodyPr wrap="square" rtlCol="0">
              <a:spAutoFit/>
            </a:bodyPr>
            <a:lstStyle/>
            <a:p>
              <a:pPr algn="ctr"/>
              <a:r>
                <a:rPr lang="en-US" sz="1050" dirty="0"/>
                <a:t>Number of time steps</a:t>
              </a:r>
            </a:p>
          </p:txBody>
        </p:sp>
        <p:grpSp>
          <p:nvGrpSpPr>
            <p:cNvPr id="38" name="Group 37">
              <a:extLst>
                <a:ext uri="{FF2B5EF4-FFF2-40B4-BE49-F238E27FC236}">
                  <a16:creationId xmlns:a16="http://schemas.microsoft.com/office/drawing/2014/main" id="{26030D47-CD87-5C4B-A9DF-ACAFB7C7DEC7}"/>
                </a:ext>
              </a:extLst>
            </p:cNvPr>
            <p:cNvGrpSpPr/>
            <p:nvPr/>
          </p:nvGrpSpPr>
          <p:grpSpPr>
            <a:xfrm>
              <a:off x="3431947" y="2147388"/>
              <a:ext cx="1821559" cy="1345971"/>
              <a:chOff x="3431947" y="2147388"/>
              <a:chExt cx="1821559" cy="1345971"/>
            </a:xfrm>
          </p:grpSpPr>
          <p:sp>
            <p:nvSpPr>
              <p:cNvPr id="39" name="TextBox 38">
                <a:extLst>
                  <a:ext uri="{FF2B5EF4-FFF2-40B4-BE49-F238E27FC236}">
                    <a16:creationId xmlns:a16="http://schemas.microsoft.com/office/drawing/2014/main" id="{512A3B5A-C536-2C49-B0D1-38A1B83E0C63}"/>
                  </a:ext>
                </a:extLst>
              </p:cNvPr>
              <p:cNvSpPr txBox="1"/>
              <p:nvPr/>
            </p:nvSpPr>
            <p:spPr>
              <a:xfrm rot="16200000">
                <a:off x="3016485" y="2662400"/>
                <a:ext cx="1246421" cy="415498"/>
              </a:xfrm>
              <a:prstGeom prst="rect">
                <a:avLst/>
              </a:prstGeom>
              <a:noFill/>
            </p:spPr>
            <p:txBody>
              <a:bodyPr wrap="square" rtlCol="0">
                <a:spAutoFit/>
              </a:bodyPr>
              <a:lstStyle/>
              <a:p>
                <a:pPr algn="ctr"/>
                <a:r>
                  <a:rPr lang="en-US" sz="1050" dirty="0"/>
                  <a:t>Number of State Variables</a:t>
                </a:r>
              </a:p>
            </p:txBody>
          </p:sp>
          <p:pic>
            <p:nvPicPr>
              <p:cNvPr id="40" name="Picture 39">
                <a:extLst>
                  <a:ext uri="{FF2B5EF4-FFF2-40B4-BE49-F238E27FC236}">
                    <a16:creationId xmlns:a16="http://schemas.microsoft.com/office/drawing/2014/main" id="{7A4E8510-F103-154A-832F-A4EB57DFD5AA}"/>
                  </a:ext>
                </a:extLst>
              </p:cNvPr>
              <p:cNvPicPr>
                <a:picLocks noChangeAspect="1"/>
              </p:cNvPicPr>
              <p:nvPr/>
            </p:nvPicPr>
            <p:blipFill>
              <a:blip r:embed="rId12"/>
              <a:stretch>
                <a:fillRect/>
              </a:stretch>
            </p:blipFill>
            <p:spPr>
              <a:xfrm>
                <a:off x="3878404" y="2206892"/>
                <a:ext cx="292100" cy="1282700"/>
              </a:xfrm>
              <a:prstGeom prst="rect">
                <a:avLst/>
              </a:prstGeom>
            </p:spPr>
          </p:pic>
          <p:pic>
            <p:nvPicPr>
              <p:cNvPr id="41" name="Picture 40">
                <a:extLst>
                  <a:ext uri="{FF2B5EF4-FFF2-40B4-BE49-F238E27FC236}">
                    <a16:creationId xmlns:a16="http://schemas.microsoft.com/office/drawing/2014/main" id="{D7F521F6-9B42-0745-B6F4-665E7A7E9FA0}"/>
                  </a:ext>
                </a:extLst>
              </p:cNvPr>
              <p:cNvPicPr>
                <a:picLocks noChangeAspect="1"/>
              </p:cNvPicPr>
              <p:nvPr/>
            </p:nvPicPr>
            <p:blipFill>
              <a:blip r:embed="rId11"/>
              <a:stretch>
                <a:fillRect/>
              </a:stretch>
            </p:blipFill>
            <p:spPr>
              <a:xfrm>
                <a:off x="4961406" y="2203079"/>
                <a:ext cx="292100" cy="1270000"/>
              </a:xfrm>
              <a:prstGeom prst="rect">
                <a:avLst/>
              </a:prstGeom>
            </p:spPr>
          </p:pic>
          <p:pic>
            <p:nvPicPr>
              <p:cNvPr id="42" name="Picture 41">
                <a:extLst>
                  <a:ext uri="{FF2B5EF4-FFF2-40B4-BE49-F238E27FC236}">
                    <a16:creationId xmlns:a16="http://schemas.microsoft.com/office/drawing/2014/main" id="{E0A17134-13C1-394D-BABF-87FF6BD1341F}"/>
                  </a:ext>
                </a:extLst>
              </p:cNvPr>
              <p:cNvPicPr>
                <a:picLocks noChangeAspect="1"/>
              </p:cNvPicPr>
              <p:nvPr/>
            </p:nvPicPr>
            <p:blipFill>
              <a:blip r:embed="rId10"/>
              <a:stretch>
                <a:fillRect/>
              </a:stretch>
            </p:blipFill>
            <p:spPr>
              <a:xfrm>
                <a:off x="4419235" y="2195391"/>
                <a:ext cx="292100" cy="1282700"/>
              </a:xfrm>
              <a:prstGeom prst="rect">
                <a:avLst/>
              </a:prstGeom>
            </p:spPr>
          </p:pic>
          <p:cxnSp>
            <p:nvCxnSpPr>
              <p:cNvPr id="43" name="Straight Arrow Connector 42">
                <a:extLst>
                  <a:ext uri="{FF2B5EF4-FFF2-40B4-BE49-F238E27FC236}">
                    <a16:creationId xmlns:a16="http://schemas.microsoft.com/office/drawing/2014/main" id="{03B90BE4-5584-E843-BF06-0584A856E841}"/>
                  </a:ext>
                </a:extLst>
              </p:cNvPr>
              <p:cNvCxnSpPr/>
              <p:nvPr/>
            </p:nvCxnSpPr>
            <p:spPr>
              <a:xfrm>
                <a:off x="3878404" y="2147388"/>
                <a:ext cx="2921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3030ACD-8D3E-3446-89D1-61E8F35F27B0}"/>
                  </a:ext>
                </a:extLst>
              </p:cNvPr>
              <p:cNvCxnSpPr>
                <a:cxnSpLocks/>
              </p:cNvCxnSpPr>
              <p:nvPr/>
            </p:nvCxnSpPr>
            <p:spPr>
              <a:xfrm>
                <a:off x="3816482" y="2210376"/>
                <a:ext cx="0" cy="12787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BCF4F874-DC83-1F41-A223-338EA355428E}"/>
              </a:ext>
            </a:extLst>
          </p:cNvPr>
          <p:cNvGrpSpPr/>
          <p:nvPr/>
        </p:nvGrpSpPr>
        <p:grpSpPr>
          <a:xfrm>
            <a:off x="509755" y="2013866"/>
            <a:ext cx="2654507" cy="1271187"/>
            <a:chOff x="5743106" y="1272423"/>
            <a:chExt cx="2654507" cy="1271187"/>
          </a:xfrm>
        </p:grpSpPr>
        <p:pic>
          <p:nvPicPr>
            <p:cNvPr id="46" name="Picture 45">
              <a:extLst>
                <a:ext uri="{FF2B5EF4-FFF2-40B4-BE49-F238E27FC236}">
                  <a16:creationId xmlns:a16="http://schemas.microsoft.com/office/drawing/2014/main" id="{7157D173-D8FD-B848-9321-BAD0AE9065DD}"/>
                </a:ext>
              </a:extLst>
            </p:cNvPr>
            <p:cNvPicPr>
              <a:picLocks noChangeAspect="1"/>
            </p:cNvPicPr>
            <p:nvPr/>
          </p:nvPicPr>
          <p:blipFill>
            <a:blip r:embed="rId14"/>
            <a:stretch>
              <a:fillRect/>
            </a:stretch>
          </p:blipFill>
          <p:spPr>
            <a:xfrm>
              <a:off x="6233063" y="1445570"/>
              <a:ext cx="1651000" cy="1028700"/>
            </a:xfrm>
            <a:prstGeom prst="rect">
              <a:avLst/>
            </a:prstGeom>
          </p:spPr>
        </p:pic>
        <p:pic>
          <p:nvPicPr>
            <p:cNvPr id="47" name="Picture 46">
              <a:extLst>
                <a:ext uri="{FF2B5EF4-FFF2-40B4-BE49-F238E27FC236}">
                  <a16:creationId xmlns:a16="http://schemas.microsoft.com/office/drawing/2014/main" id="{C4B317EB-12C5-3E48-94A7-758C7872744F}"/>
                </a:ext>
              </a:extLst>
            </p:cNvPr>
            <p:cNvPicPr>
              <a:picLocks noChangeAspect="1"/>
            </p:cNvPicPr>
            <p:nvPr/>
          </p:nvPicPr>
          <p:blipFill rotWithShape="1">
            <a:blip r:embed="rId15"/>
            <a:srcRect r="87451" b="57581"/>
            <a:stretch/>
          </p:blipFill>
          <p:spPr>
            <a:xfrm>
              <a:off x="5748815" y="1272423"/>
              <a:ext cx="431961" cy="600191"/>
            </a:xfrm>
            <a:prstGeom prst="rect">
              <a:avLst/>
            </a:prstGeom>
          </p:spPr>
        </p:pic>
        <p:pic>
          <p:nvPicPr>
            <p:cNvPr id="48" name="Picture 47">
              <a:extLst>
                <a:ext uri="{FF2B5EF4-FFF2-40B4-BE49-F238E27FC236}">
                  <a16:creationId xmlns:a16="http://schemas.microsoft.com/office/drawing/2014/main" id="{684309B5-1191-A24C-B9F1-55ED45B28162}"/>
                </a:ext>
              </a:extLst>
            </p:cNvPr>
            <p:cNvPicPr>
              <a:picLocks noChangeAspect="1"/>
            </p:cNvPicPr>
            <p:nvPr/>
          </p:nvPicPr>
          <p:blipFill rotWithShape="1">
            <a:blip r:embed="rId15"/>
            <a:srcRect l="35" t="52734" r="87416" b="4847"/>
            <a:stretch/>
          </p:blipFill>
          <p:spPr>
            <a:xfrm>
              <a:off x="5743106" y="1935487"/>
              <a:ext cx="437670" cy="608123"/>
            </a:xfrm>
            <a:prstGeom prst="rect">
              <a:avLst/>
            </a:prstGeom>
          </p:spPr>
        </p:pic>
        <p:pic>
          <p:nvPicPr>
            <p:cNvPr id="49" name="Picture 48">
              <a:extLst>
                <a:ext uri="{FF2B5EF4-FFF2-40B4-BE49-F238E27FC236}">
                  <a16:creationId xmlns:a16="http://schemas.microsoft.com/office/drawing/2014/main" id="{3D719F60-6119-AE4A-BE1C-7BAA7545F189}"/>
                </a:ext>
              </a:extLst>
            </p:cNvPr>
            <p:cNvPicPr>
              <a:picLocks noChangeAspect="1"/>
            </p:cNvPicPr>
            <p:nvPr/>
          </p:nvPicPr>
          <p:blipFill rotWithShape="1">
            <a:blip r:embed="rId15"/>
            <a:srcRect l="88421" t="54289" r="-970" b="3292"/>
            <a:stretch/>
          </p:blipFill>
          <p:spPr>
            <a:xfrm>
              <a:off x="7942061" y="1597065"/>
              <a:ext cx="455552" cy="632970"/>
            </a:xfrm>
            <a:prstGeom prst="rect">
              <a:avLst/>
            </a:prstGeom>
          </p:spPr>
        </p:pic>
        <p:cxnSp>
          <p:nvCxnSpPr>
            <p:cNvPr id="50" name="Straight Arrow Connector 49">
              <a:extLst>
                <a:ext uri="{FF2B5EF4-FFF2-40B4-BE49-F238E27FC236}">
                  <a16:creationId xmlns:a16="http://schemas.microsoft.com/office/drawing/2014/main" id="{3067F3F7-5406-A149-A46B-265F310C3684}"/>
                </a:ext>
              </a:extLst>
            </p:cNvPr>
            <p:cNvCxnSpPr>
              <a:stCxn id="47" idx="3"/>
            </p:cNvCxnSpPr>
            <p:nvPr/>
          </p:nvCxnSpPr>
          <p:spPr>
            <a:xfrm>
              <a:off x="6180776" y="1572519"/>
              <a:ext cx="966098" cy="703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D398552-E959-4740-8A27-149F41AA76B4}"/>
                </a:ext>
              </a:extLst>
            </p:cNvPr>
            <p:cNvCxnSpPr>
              <a:stCxn id="48" idx="3"/>
            </p:cNvCxnSpPr>
            <p:nvPr/>
          </p:nvCxnSpPr>
          <p:spPr>
            <a:xfrm flipV="1">
              <a:off x="6180776" y="1958620"/>
              <a:ext cx="550501" cy="2809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A92B4C4-6F24-B444-9B67-95403EE54954}"/>
                </a:ext>
              </a:extLst>
            </p:cNvPr>
            <p:cNvCxnSpPr>
              <a:cxnSpLocks/>
              <a:stCxn id="49" idx="1"/>
            </p:cNvCxnSpPr>
            <p:nvPr/>
          </p:nvCxnSpPr>
          <p:spPr>
            <a:xfrm flipH="1">
              <a:off x="7365075" y="1913550"/>
              <a:ext cx="576986" cy="259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C970D9D2-543D-6C42-8BF9-0326FE08103F}"/>
              </a:ext>
            </a:extLst>
          </p:cNvPr>
          <p:cNvSpPr txBox="1"/>
          <p:nvPr/>
        </p:nvSpPr>
        <p:spPr>
          <a:xfrm>
            <a:off x="3606860" y="3448240"/>
            <a:ext cx="2098261" cy="307777"/>
          </a:xfrm>
          <a:prstGeom prst="rect">
            <a:avLst/>
          </a:prstGeom>
          <a:noFill/>
        </p:spPr>
        <p:txBody>
          <a:bodyPr wrap="square" rtlCol="0">
            <a:spAutoFit/>
          </a:bodyPr>
          <a:lstStyle/>
          <a:p>
            <a:pPr algn="ctr"/>
            <a:r>
              <a:rPr lang="en-US" sz="1400" dirty="0"/>
              <a:t>Save solution data</a:t>
            </a:r>
          </a:p>
        </p:txBody>
      </p:sp>
      <p:grpSp>
        <p:nvGrpSpPr>
          <p:cNvPr id="59" name="Group 58">
            <a:extLst>
              <a:ext uri="{FF2B5EF4-FFF2-40B4-BE49-F238E27FC236}">
                <a16:creationId xmlns:a16="http://schemas.microsoft.com/office/drawing/2014/main" id="{A029032C-A2A6-C64C-AB77-8E9CF00C6126}"/>
              </a:ext>
            </a:extLst>
          </p:cNvPr>
          <p:cNvGrpSpPr/>
          <p:nvPr/>
        </p:nvGrpSpPr>
        <p:grpSpPr>
          <a:xfrm>
            <a:off x="6368399" y="1854296"/>
            <a:ext cx="5269922" cy="1389610"/>
            <a:chOff x="6502854" y="3436483"/>
            <a:chExt cx="5269922" cy="1389610"/>
          </a:xfrm>
        </p:grpSpPr>
        <p:sp>
          <p:nvSpPr>
            <p:cNvPr id="60" name="TextBox 59">
              <a:extLst>
                <a:ext uri="{FF2B5EF4-FFF2-40B4-BE49-F238E27FC236}">
                  <a16:creationId xmlns:a16="http://schemas.microsoft.com/office/drawing/2014/main" id="{130932DE-73B5-904B-BB68-A36F5AEDAEA8}"/>
                </a:ext>
              </a:extLst>
            </p:cNvPr>
            <p:cNvSpPr txBox="1"/>
            <p:nvPr/>
          </p:nvSpPr>
          <p:spPr>
            <a:xfrm>
              <a:off x="6602340" y="3565860"/>
              <a:ext cx="1747616" cy="923330"/>
            </a:xfrm>
            <a:prstGeom prst="rect">
              <a:avLst/>
            </a:prstGeom>
            <a:noFill/>
          </p:spPr>
          <p:txBody>
            <a:bodyPr wrap="square" rtlCol="0">
              <a:spAutoFit/>
            </a:bodyPr>
            <a:lstStyle/>
            <a:p>
              <a:r>
                <a:rPr lang="en-US" dirty="0"/>
                <a:t>Reduce the number of unknowns</a:t>
              </a:r>
            </a:p>
          </p:txBody>
        </p:sp>
        <p:sp>
          <p:nvSpPr>
            <p:cNvPr id="61" name="Rectangle 60">
              <a:extLst>
                <a:ext uri="{FF2B5EF4-FFF2-40B4-BE49-F238E27FC236}">
                  <a16:creationId xmlns:a16="http://schemas.microsoft.com/office/drawing/2014/main" id="{6CECA9EF-B087-8646-9A1C-411C31BB6D2A}"/>
                </a:ext>
              </a:extLst>
            </p:cNvPr>
            <p:cNvSpPr/>
            <p:nvPr/>
          </p:nvSpPr>
          <p:spPr>
            <a:xfrm>
              <a:off x="6502854" y="3436483"/>
              <a:ext cx="5269922" cy="138961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247E4F52-1C3D-374A-BDAA-C1D2AA515099}"/>
              </a:ext>
            </a:extLst>
          </p:cNvPr>
          <p:cNvGrpSpPr/>
          <p:nvPr/>
        </p:nvGrpSpPr>
        <p:grpSpPr>
          <a:xfrm>
            <a:off x="6368399" y="3376053"/>
            <a:ext cx="5269922" cy="1037445"/>
            <a:chOff x="6502854" y="4824395"/>
            <a:chExt cx="5269922" cy="1693209"/>
          </a:xfrm>
        </p:grpSpPr>
        <p:sp>
          <p:nvSpPr>
            <p:cNvPr id="63" name="TextBox 62">
              <a:extLst>
                <a:ext uri="{FF2B5EF4-FFF2-40B4-BE49-F238E27FC236}">
                  <a16:creationId xmlns:a16="http://schemas.microsoft.com/office/drawing/2014/main" id="{9A6C5A8B-7EC0-5143-8E2D-A21A41ED90F8}"/>
                </a:ext>
              </a:extLst>
            </p:cNvPr>
            <p:cNvSpPr txBox="1"/>
            <p:nvPr/>
          </p:nvSpPr>
          <p:spPr>
            <a:xfrm>
              <a:off x="6584130" y="4889676"/>
              <a:ext cx="1553241" cy="923330"/>
            </a:xfrm>
            <a:prstGeom prst="rect">
              <a:avLst/>
            </a:prstGeom>
            <a:noFill/>
          </p:spPr>
          <p:txBody>
            <a:bodyPr wrap="square" rtlCol="0">
              <a:spAutoFit/>
            </a:bodyPr>
            <a:lstStyle/>
            <a:p>
              <a:r>
                <a:rPr lang="en-US" dirty="0"/>
                <a:t>Perform </a:t>
              </a:r>
              <a:r>
                <a:rPr lang="en-US" dirty="0" err="1"/>
                <a:t>Galerkin</a:t>
              </a:r>
              <a:r>
                <a:rPr lang="en-US" dirty="0"/>
                <a:t> projection</a:t>
              </a:r>
            </a:p>
          </p:txBody>
        </p:sp>
        <p:sp>
          <p:nvSpPr>
            <p:cNvPr id="64" name="Rectangle 63">
              <a:extLst>
                <a:ext uri="{FF2B5EF4-FFF2-40B4-BE49-F238E27FC236}">
                  <a16:creationId xmlns:a16="http://schemas.microsoft.com/office/drawing/2014/main" id="{518398AA-A3AC-A645-B631-FBBBCA46EAA0}"/>
                </a:ext>
              </a:extLst>
            </p:cNvPr>
            <p:cNvSpPr/>
            <p:nvPr/>
          </p:nvSpPr>
          <p:spPr>
            <a:xfrm>
              <a:off x="6502854" y="4824395"/>
              <a:ext cx="5269922" cy="169320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3" name="TextBox 2"/>
              <p:cNvSpPr txBox="1"/>
              <p:nvPr/>
            </p:nvSpPr>
            <p:spPr>
              <a:xfrm>
                <a:off x="7928919" y="3446180"/>
                <a:ext cx="3768334" cy="524182"/>
              </a:xfrm>
              <a:prstGeom prst="rect">
                <a:avLst/>
              </a:prstGeom>
              <a:noFill/>
            </p:spPr>
            <p:txBody>
              <a:bodyPr wrap="square" rtlCol="0">
                <a:spAutoFit/>
              </a:bodyPr>
              <a:lstStyle/>
              <a:p>
                <a14:m>
                  <m:oMath xmlns:m="http://schemas.openxmlformats.org/officeDocument/2006/math">
                    <m:sSup>
                      <m:sSupPr>
                        <m:ctrlPr>
                          <a:rPr lang="en-US" i="1" smtClean="0">
                            <a:latin typeface="Cambria Math" panose="02040503050406030204" pitchFamily="18" charset="0"/>
                          </a:rPr>
                        </m:ctrlPr>
                      </m:sSupPr>
                      <m:e>
                        <m:r>
                          <a:rPr lang="el-GR" b="1" i="1" smtClean="0">
                            <a:latin typeface="Cambria Math" panose="02040503050406030204" pitchFamily="18" charset="0"/>
                            <a:ea typeface="Cambria Math" panose="02040503050406030204" pitchFamily="18" charset="0"/>
                          </a:rPr>
                          <m:t>𝜱</m:t>
                        </m:r>
                      </m:e>
                      <m:sup>
                        <m:r>
                          <a:rPr lang="en-US" b="0" i="1" smtClean="0">
                            <a:latin typeface="Cambria Math" panose="02040503050406030204" pitchFamily="18" charset="0"/>
                          </a:rPr>
                          <m:t>𝑇</m:t>
                        </m:r>
                      </m:sup>
                    </m:sSup>
                    <m:r>
                      <a:rPr lang="en-US" b="1" i="1" smtClean="0">
                        <a:latin typeface="Cambria Math" panose="02040503050406030204" pitchFamily="18" charset="0"/>
                      </a:rPr>
                      <m:t>𝑴</m:t>
                    </m:r>
                    <m:r>
                      <a:rPr lang="el-GR" b="1" i="1" smtClean="0">
                        <a:latin typeface="Cambria Math" panose="02040503050406030204" pitchFamily="18" charset="0"/>
                        <a:ea typeface="Cambria Math" panose="02040503050406030204" pitchFamily="18" charset="0"/>
                      </a:rPr>
                      <m:t>𝜱</m:t>
                    </m:r>
                    <m:f>
                      <m:fPr>
                        <m:ctrlPr>
                          <a:rPr lang="en-US"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acc>
                          <m:accPr>
                            <m:chr m:val="̂"/>
                            <m:ctrlPr>
                              <a:rPr lang="en-US" i="1" smtClean="0">
                                <a:latin typeface="Cambria Math" panose="02040503050406030204" pitchFamily="18" charset="0"/>
                              </a:rPr>
                            </m:ctrlPr>
                          </m:accPr>
                          <m:e>
                            <m:r>
                              <a:rPr lang="en-US" b="1" i="1" smtClean="0">
                                <a:latin typeface="Cambria Math" panose="02040503050406030204" pitchFamily="18" charset="0"/>
                              </a:rPr>
                              <m:t>𝒖</m:t>
                            </m:r>
                          </m:e>
                        </m:acc>
                      </m:num>
                      <m:den>
                        <m:r>
                          <a:rPr lang="en-US" i="1">
                            <a:latin typeface="Cambria Math" panose="02040503050406030204" pitchFamily="18" charset="0"/>
                          </a:rPr>
                          <m:t>𝑑</m:t>
                        </m:r>
                        <m:sSup>
                          <m:sSupPr>
                            <m:ctrlPr>
                              <a:rPr lang="en-US" i="1">
                                <a:latin typeface="Cambria Math" panose="02040503050406030204" pitchFamily="18" charset="0"/>
                              </a:rPr>
                            </m:ctrlPr>
                          </m:sSupPr>
                          <m:e>
                            <m:r>
                              <a:rPr lang="en-US" i="1">
                                <a:latin typeface="Cambria Math" panose="02040503050406030204" pitchFamily="18" charset="0"/>
                              </a:rPr>
                              <m:t>𝑡</m:t>
                            </m:r>
                          </m:e>
                          <m:sup>
                            <m:r>
                              <a:rPr lang="en-US" i="1">
                                <a:latin typeface="Cambria Math" panose="02040503050406030204" pitchFamily="18" charset="0"/>
                              </a:rPr>
                              <m:t>2</m:t>
                            </m:r>
                          </m:sup>
                        </m:sSup>
                      </m:den>
                    </m:f>
                  </m:oMath>
                </a14:m>
                <a:r>
                  <a:rPr lang="en-US" dirty="0"/>
                  <a:t> + </a:t>
                </a:r>
                <a14:m>
                  <m:oMath xmlns:m="http://schemas.openxmlformats.org/officeDocument/2006/math">
                    <m:sSup>
                      <m:sSupPr>
                        <m:ctrlPr>
                          <a:rPr lang="en-US" i="1">
                            <a:latin typeface="Cambria Math" panose="02040503050406030204" pitchFamily="18" charset="0"/>
                          </a:rPr>
                        </m:ctrlPr>
                      </m:sSupPr>
                      <m:e>
                        <m:r>
                          <a:rPr lang="el-GR" b="1" i="1">
                            <a:latin typeface="Cambria Math" panose="02040503050406030204" pitchFamily="18" charset="0"/>
                            <a:ea typeface="Cambria Math" panose="02040503050406030204" pitchFamily="18" charset="0"/>
                          </a:rPr>
                          <m:t>𝜱</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a:latin typeface="Cambria Math" panose="02040503050406030204" pitchFamily="18" charset="0"/>
                          </a:rPr>
                          <m:t>int</m:t>
                        </m:r>
                      </m:sub>
                    </m:sSub>
                    <m:d>
                      <m:dPr>
                        <m:ctrlPr>
                          <a:rPr lang="en-US"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smtClean="0">
                                <a:latin typeface="Cambria Math" panose="02040503050406030204" pitchFamily="18" charset="0"/>
                              </a:rPr>
                              <m:t>𝒖</m:t>
                            </m:r>
                          </m:e>
                        </m:acc>
                      </m:e>
                    </m:d>
                    <m:r>
                      <a:rPr lang="en-US" i="1">
                        <a:latin typeface="Cambria Math" panose="02040503050406030204" pitchFamily="18" charset="0"/>
                      </a:rPr>
                      <m:t>=</m:t>
                    </m:r>
                    <m:sSup>
                      <m:sSupPr>
                        <m:ctrlPr>
                          <a:rPr lang="en-US" i="1">
                            <a:latin typeface="Cambria Math" panose="02040503050406030204" pitchFamily="18" charset="0"/>
                          </a:rPr>
                        </m:ctrlPr>
                      </m:sSupPr>
                      <m:e>
                        <m:r>
                          <a:rPr lang="el-GR" b="1" i="1">
                            <a:latin typeface="Cambria Math" panose="02040503050406030204" pitchFamily="18" charset="0"/>
                            <a:ea typeface="Cambria Math" panose="02040503050406030204" pitchFamily="18" charset="0"/>
                          </a:rPr>
                          <m:t>𝜱</m:t>
                        </m:r>
                      </m:e>
                      <m:sup>
                        <m:r>
                          <a:rPr lang="en-US" i="1">
                            <a:latin typeface="Cambria Math" panose="02040503050406030204" pitchFamily="18" charset="0"/>
                          </a:rPr>
                          <m:t>𝑇</m:t>
                        </m:r>
                      </m:sup>
                    </m:sSup>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b="0" i="0" smtClean="0">
                            <a:latin typeface="Cambria Math" panose="02040503050406030204" pitchFamily="18" charset="0"/>
                          </a:rPr>
                          <m:t>ext</m:t>
                        </m:r>
                      </m:sub>
                    </m:sSub>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928919" y="3446180"/>
                <a:ext cx="3768334" cy="524182"/>
              </a:xfrm>
              <a:prstGeom prst="rect">
                <a:avLst/>
              </a:prstGeom>
              <a:blipFill>
                <a:blip r:embed="rId16"/>
                <a:stretch>
                  <a:fillRect b="-4651"/>
                </a:stretch>
              </a:blipFill>
            </p:spPr>
            <p:txBody>
              <a:bodyPr/>
              <a:lstStyle/>
              <a:p>
                <a:r>
                  <a:rPr lang="en-US">
                    <a:noFill/>
                  </a:rPr>
                  <a:t> </a:t>
                </a:r>
              </a:p>
            </p:txBody>
          </p:sp>
        </mc:Fallback>
      </mc:AlternateContent>
      <p:sp>
        <p:nvSpPr>
          <p:cNvPr id="89" name="Rectangle 88">
            <a:extLst>
              <a:ext uri="{FF2B5EF4-FFF2-40B4-BE49-F238E27FC236}">
                <a16:creationId xmlns:a16="http://schemas.microsoft.com/office/drawing/2014/main" id="{518398AA-A3AC-A645-B631-FBBBCA46EAA0}"/>
              </a:ext>
            </a:extLst>
          </p:cNvPr>
          <p:cNvSpPr/>
          <p:nvPr/>
        </p:nvSpPr>
        <p:spPr>
          <a:xfrm>
            <a:off x="6368399" y="4565898"/>
            <a:ext cx="5269922" cy="173435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9A6C5A8B-7EC0-5143-8E2D-A21A41ED90F8}"/>
              </a:ext>
            </a:extLst>
          </p:cNvPr>
          <p:cNvSpPr txBox="1"/>
          <p:nvPr/>
        </p:nvSpPr>
        <p:spPr>
          <a:xfrm>
            <a:off x="6408266" y="4589464"/>
            <a:ext cx="1785966" cy="923330"/>
          </a:xfrm>
          <a:prstGeom prst="rect">
            <a:avLst/>
          </a:prstGeom>
          <a:noFill/>
        </p:spPr>
        <p:txBody>
          <a:bodyPr wrap="square" rtlCol="0">
            <a:spAutoFit/>
          </a:bodyPr>
          <a:lstStyle/>
          <a:p>
            <a:r>
              <a:rPr lang="en-US" dirty="0"/>
              <a:t>Hyper-reduce nonlinear terms</a:t>
            </a:r>
          </a:p>
        </p:txBody>
      </p:sp>
      <p:grpSp>
        <p:nvGrpSpPr>
          <p:cNvPr id="91" name="Group 90">
            <a:extLst>
              <a:ext uri="{FF2B5EF4-FFF2-40B4-BE49-F238E27FC236}">
                <a16:creationId xmlns:a16="http://schemas.microsoft.com/office/drawing/2014/main" id="{46A00F36-9C40-F445-94D9-57D4913D50C3}"/>
              </a:ext>
            </a:extLst>
          </p:cNvPr>
          <p:cNvGrpSpPr/>
          <p:nvPr/>
        </p:nvGrpSpPr>
        <p:grpSpPr>
          <a:xfrm>
            <a:off x="10342040" y="5107414"/>
            <a:ext cx="990547" cy="1192836"/>
            <a:chOff x="10442220" y="5268011"/>
            <a:chExt cx="990547" cy="1192836"/>
          </a:xfrm>
        </p:grpSpPr>
        <p:pic>
          <p:nvPicPr>
            <p:cNvPr id="93" name="Picture 92">
              <a:extLst>
                <a:ext uri="{FF2B5EF4-FFF2-40B4-BE49-F238E27FC236}">
                  <a16:creationId xmlns:a16="http://schemas.microsoft.com/office/drawing/2014/main" id="{EFA1DE02-8A6B-D341-BD27-92F2A2CCCC2F}"/>
                </a:ext>
              </a:extLst>
            </p:cNvPr>
            <p:cNvPicPr>
              <a:picLocks noChangeAspect="1"/>
            </p:cNvPicPr>
            <p:nvPr/>
          </p:nvPicPr>
          <p:blipFill>
            <a:blip r:embed="rId5"/>
            <a:stretch>
              <a:fillRect/>
            </a:stretch>
          </p:blipFill>
          <p:spPr>
            <a:xfrm>
              <a:off x="10442220" y="5350292"/>
              <a:ext cx="69389" cy="1054715"/>
            </a:xfrm>
            <a:prstGeom prst="rect">
              <a:avLst/>
            </a:prstGeom>
          </p:spPr>
        </p:pic>
        <p:pic>
          <p:nvPicPr>
            <p:cNvPr id="94" name="Picture 93">
              <a:extLst>
                <a:ext uri="{FF2B5EF4-FFF2-40B4-BE49-F238E27FC236}">
                  <a16:creationId xmlns:a16="http://schemas.microsoft.com/office/drawing/2014/main" id="{3A9F98B2-2FFA-9D45-B373-4CBCA8E07E6B}"/>
                </a:ext>
              </a:extLst>
            </p:cNvPr>
            <p:cNvPicPr>
              <a:picLocks noChangeAspect="1"/>
            </p:cNvPicPr>
            <p:nvPr/>
          </p:nvPicPr>
          <p:blipFill>
            <a:blip r:embed="rId17"/>
            <a:stretch>
              <a:fillRect/>
            </a:stretch>
          </p:blipFill>
          <p:spPr>
            <a:xfrm>
              <a:off x="10557387" y="5329804"/>
              <a:ext cx="117961" cy="1131043"/>
            </a:xfrm>
            <a:prstGeom prst="rect">
              <a:avLst/>
            </a:prstGeom>
          </p:spPr>
        </p:pic>
        <p:pic>
          <p:nvPicPr>
            <p:cNvPr id="95" name="Picture 94">
              <a:extLst>
                <a:ext uri="{FF2B5EF4-FFF2-40B4-BE49-F238E27FC236}">
                  <a16:creationId xmlns:a16="http://schemas.microsoft.com/office/drawing/2014/main" id="{5E330464-557A-824E-8A9B-BDC9C9C572DF}"/>
                </a:ext>
              </a:extLst>
            </p:cNvPr>
            <p:cNvPicPr>
              <a:picLocks noChangeAspect="1"/>
            </p:cNvPicPr>
            <p:nvPr/>
          </p:nvPicPr>
          <p:blipFill>
            <a:blip r:embed="rId18"/>
            <a:stretch>
              <a:fillRect/>
            </a:stretch>
          </p:blipFill>
          <p:spPr>
            <a:xfrm>
              <a:off x="10678836" y="5345362"/>
              <a:ext cx="291434" cy="1054715"/>
            </a:xfrm>
            <a:prstGeom prst="rect">
              <a:avLst/>
            </a:prstGeom>
          </p:spPr>
        </p:pic>
        <p:pic>
          <p:nvPicPr>
            <p:cNvPr id="96" name="Picture 95">
              <a:extLst>
                <a:ext uri="{FF2B5EF4-FFF2-40B4-BE49-F238E27FC236}">
                  <a16:creationId xmlns:a16="http://schemas.microsoft.com/office/drawing/2014/main" id="{348C4376-0654-334E-9A08-4DCCC24D105C}"/>
                </a:ext>
              </a:extLst>
            </p:cNvPr>
            <p:cNvPicPr>
              <a:picLocks noChangeAspect="1"/>
            </p:cNvPicPr>
            <p:nvPr/>
          </p:nvPicPr>
          <p:blipFill>
            <a:blip r:embed="rId19"/>
            <a:stretch>
              <a:fillRect/>
            </a:stretch>
          </p:blipFill>
          <p:spPr>
            <a:xfrm>
              <a:off x="10993900" y="5345362"/>
              <a:ext cx="69389" cy="291434"/>
            </a:xfrm>
            <a:prstGeom prst="rect">
              <a:avLst/>
            </a:prstGeom>
          </p:spPr>
        </p:pic>
        <p:pic>
          <p:nvPicPr>
            <p:cNvPr id="97" name="Picture 96">
              <a:extLst>
                <a:ext uri="{FF2B5EF4-FFF2-40B4-BE49-F238E27FC236}">
                  <a16:creationId xmlns:a16="http://schemas.microsoft.com/office/drawing/2014/main" id="{EC56761B-27F5-B446-92FE-C61F197D5DEC}"/>
                </a:ext>
              </a:extLst>
            </p:cNvPr>
            <p:cNvPicPr>
              <a:picLocks noChangeAspect="1"/>
            </p:cNvPicPr>
            <p:nvPr/>
          </p:nvPicPr>
          <p:blipFill>
            <a:blip r:embed="rId20"/>
            <a:stretch>
              <a:fillRect/>
            </a:stretch>
          </p:blipFill>
          <p:spPr>
            <a:xfrm>
              <a:off x="11213735" y="5345362"/>
              <a:ext cx="69389" cy="222045"/>
            </a:xfrm>
            <a:prstGeom prst="rect">
              <a:avLst/>
            </a:prstGeom>
          </p:spPr>
        </p:pic>
        <p:pic>
          <p:nvPicPr>
            <p:cNvPr id="98" name="Picture 97">
              <a:extLst>
                <a:ext uri="{FF2B5EF4-FFF2-40B4-BE49-F238E27FC236}">
                  <a16:creationId xmlns:a16="http://schemas.microsoft.com/office/drawing/2014/main" id="{0215BF6C-761C-F74A-B55A-714C50A36447}"/>
                </a:ext>
              </a:extLst>
            </p:cNvPr>
            <p:cNvPicPr>
              <a:picLocks noChangeAspect="1"/>
            </p:cNvPicPr>
            <p:nvPr/>
          </p:nvPicPr>
          <p:blipFill>
            <a:blip r:embed="rId21"/>
            <a:stretch>
              <a:fillRect/>
            </a:stretch>
          </p:blipFill>
          <p:spPr>
            <a:xfrm>
              <a:off x="11335622" y="5268011"/>
              <a:ext cx="97145" cy="1124104"/>
            </a:xfrm>
            <a:prstGeom prst="rect">
              <a:avLst/>
            </a:prstGeom>
          </p:spPr>
        </p:pic>
      </p:grpSp>
      <p:pic>
        <p:nvPicPr>
          <p:cNvPr id="107" name="Picture 106">
            <a:extLst>
              <a:ext uri="{FF2B5EF4-FFF2-40B4-BE49-F238E27FC236}">
                <a16:creationId xmlns:a16="http://schemas.microsoft.com/office/drawing/2014/main" id="{5D3D39F7-3DB6-9A41-820E-77EAD74F5EA3}"/>
              </a:ext>
            </a:extLst>
          </p:cNvPr>
          <p:cNvPicPr>
            <a:picLocks noChangeAspect="1"/>
          </p:cNvPicPr>
          <p:nvPr/>
        </p:nvPicPr>
        <p:blipFill>
          <a:blip r:embed="rId22"/>
          <a:stretch>
            <a:fillRect/>
          </a:stretch>
        </p:blipFill>
        <p:spPr>
          <a:xfrm>
            <a:off x="9211330" y="5193585"/>
            <a:ext cx="1054714" cy="395518"/>
          </a:xfrm>
          <a:prstGeom prst="rect">
            <a:avLst/>
          </a:prstGeom>
        </p:spPr>
      </p:pic>
      <p:pic>
        <p:nvPicPr>
          <p:cNvPr id="108" name="Picture 107">
            <a:extLst>
              <a:ext uri="{FF2B5EF4-FFF2-40B4-BE49-F238E27FC236}">
                <a16:creationId xmlns:a16="http://schemas.microsoft.com/office/drawing/2014/main" id="{61AB5055-F37E-5248-8315-01A41201F5F0}"/>
              </a:ext>
            </a:extLst>
          </p:cNvPr>
          <p:cNvPicPr>
            <a:picLocks noChangeAspect="1"/>
          </p:cNvPicPr>
          <p:nvPr/>
        </p:nvPicPr>
        <p:blipFill>
          <a:blip r:embed="rId23"/>
          <a:stretch>
            <a:fillRect/>
          </a:stretch>
        </p:blipFill>
        <p:spPr>
          <a:xfrm>
            <a:off x="10345509" y="5274971"/>
            <a:ext cx="62450" cy="964509"/>
          </a:xfrm>
          <a:prstGeom prst="rect">
            <a:avLst/>
          </a:prstGeom>
        </p:spPr>
      </p:pic>
      <mc:AlternateContent xmlns:mc="http://schemas.openxmlformats.org/markup-compatibility/2006" xmlns:a14="http://schemas.microsoft.com/office/drawing/2010/main">
        <mc:Choice Requires="a14">
          <p:sp>
            <p:nvSpPr>
              <p:cNvPr id="109" name="Rectangle 108"/>
              <p:cNvSpPr/>
              <p:nvPr/>
            </p:nvSpPr>
            <p:spPr>
              <a:xfrm>
                <a:off x="7912251" y="4656791"/>
                <a:ext cx="342106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a:latin typeface="Cambria Math" panose="02040503050406030204" pitchFamily="18" charset="0"/>
                            </a:rPr>
                            <m:t>𝒇</m:t>
                          </m:r>
                        </m:e>
                        <m:sub>
                          <m:r>
                            <m:rPr>
                              <m:sty m:val="p"/>
                            </m:rPr>
                            <a:rPr lang="en-US">
                              <a:latin typeface="Cambria Math" panose="02040503050406030204" pitchFamily="18" charset="0"/>
                            </a:rPr>
                            <m:t>int</m:t>
                          </m:r>
                        </m:sub>
                      </m:sSub>
                      <m:d>
                        <m:dPr>
                          <m:ctrlPr>
                            <a:rPr lang="en-US"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smtClean="0">
                                  <a:latin typeface="Cambria Math" panose="02040503050406030204" pitchFamily="18" charset="0"/>
                                </a:rPr>
                                <m:t>𝒖</m:t>
                              </m:r>
                            </m:e>
                          </m:acc>
                        </m:e>
                      </m:d>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𝑨</m:t>
                      </m:r>
                      <m:r>
                        <a:rPr lang="en-US" b="1"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b="1" i="1">
                              <a:latin typeface="Cambria Math" panose="02040503050406030204" pitchFamily="18" charset="0"/>
                            </a:rPr>
                            <m:t>𝒇</m:t>
                          </m:r>
                        </m:e>
                        <m:sub>
                          <m:r>
                            <m:rPr>
                              <m:sty m:val="p"/>
                            </m:rPr>
                            <a:rPr lang="en-US">
                              <a:latin typeface="Cambria Math" panose="02040503050406030204" pitchFamily="18" charset="0"/>
                            </a:rPr>
                            <m:t>int</m:t>
                          </m:r>
                        </m:sub>
                      </m:sSub>
                      <m:d>
                        <m:dPr>
                          <m:ctrlPr>
                            <a:rPr lang="en-US" i="1">
                              <a:latin typeface="Cambria Math" panose="02040503050406030204" pitchFamily="18" charset="0"/>
                            </a:rPr>
                          </m:ctrlPr>
                        </m:dPr>
                        <m:e>
                          <m:r>
                            <a:rPr lang="el-GR" b="1" i="1">
                              <a:latin typeface="Cambria Math" panose="02040503050406030204" pitchFamily="18" charset="0"/>
                              <a:ea typeface="Cambria Math" panose="02040503050406030204" pitchFamily="18" charset="0"/>
                            </a:rPr>
                            <m:t>𝜱</m:t>
                          </m:r>
                          <m:acc>
                            <m:accPr>
                              <m:chr m:val="̂"/>
                              <m:ctrlPr>
                                <a:rPr lang="en-US" i="1">
                                  <a:latin typeface="Cambria Math" panose="02040503050406030204" pitchFamily="18" charset="0"/>
                                </a:rPr>
                              </m:ctrlPr>
                            </m:accPr>
                            <m:e>
                              <m:r>
                                <a:rPr lang="en-US" b="1" i="1" smtClean="0">
                                  <a:latin typeface="Cambria Math" panose="02040503050406030204" pitchFamily="18" charset="0"/>
                                </a:rPr>
                                <m:t>𝒖</m:t>
                              </m:r>
                            </m:e>
                          </m:acc>
                        </m:e>
                      </m:d>
                    </m:oMath>
                  </m:oMathPara>
                </a14:m>
                <a:endParaRPr lang="en-US" dirty="0"/>
              </a:p>
            </p:txBody>
          </p:sp>
        </mc:Choice>
        <mc:Fallback xmlns="">
          <p:sp>
            <p:nvSpPr>
              <p:cNvPr id="109" name="Rectangle 108"/>
              <p:cNvSpPr>
                <a:spLocks noRot="1" noChangeAspect="1" noMove="1" noResize="1" noEditPoints="1" noAdjustHandles="1" noChangeArrowheads="1" noChangeShapeType="1" noTextEdit="1"/>
              </p:cNvSpPr>
              <p:nvPr/>
            </p:nvSpPr>
            <p:spPr>
              <a:xfrm>
                <a:off x="7912251" y="4656791"/>
                <a:ext cx="3421065" cy="369332"/>
              </a:xfrm>
              <a:prstGeom prst="rect">
                <a:avLst/>
              </a:prstGeom>
              <a:blipFill>
                <a:blip r:embed="rId24"/>
                <a:stretch>
                  <a:fillRect t="-5000" r="-7308" b="-15000"/>
                </a:stretch>
              </a:blipFill>
            </p:spPr>
            <p:txBody>
              <a:bodyPr/>
              <a:lstStyle/>
              <a:p>
                <a:r>
                  <a:rPr lang="en-US">
                    <a:noFill/>
                  </a:rPr>
                  <a:t> </a:t>
                </a:r>
              </a:p>
            </p:txBody>
          </p:sp>
        </mc:Fallback>
      </mc:AlternateContent>
      <p:pic>
        <p:nvPicPr>
          <p:cNvPr id="110" name="Picture 109">
            <a:extLst>
              <a:ext uri="{FF2B5EF4-FFF2-40B4-BE49-F238E27FC236}">
                <a16:creationId xmlns:a16="http://schemas.microsoft.com/office/drawing/2014/main" id="{AD7C3F2D-761B-4EFB-BFE2-6B0FCD17F44B}"/>
              </a:ext>
            </a:extLst>
          </p:cNvPr>
          <p:cNvPicPr>
            <a:picLocks noChangeAspect="1"/>
          </p:cNvPicPr>
          <p:nvPr/>
        </p:nvPicPr>
        <p:blipFill>
          <a:blip r:embed="rId25"/>
          <a:stretch>
            <a:fillRect/>
          </a:stretch>
        </p:blipFill>
        <p:spPr>
          <a:xfrm>
            <a:off x="6477384" y="5477453"/>
            <a:ext cx="1012486" cy="586044"/>
          </a:xfrm>
          <a:prstGeom prst="rect">
            <a:avLst/>
          </a:prstGeom>
        </p:spPr>
      </p:pic>
      <p:pic>
        <p:nvPicPr>
          <p:cNvPr id="111" name="Picture 110">
            <a:extLst>
              <a:ext uri="{FF2B5EF4-FFF2-40B4-BE49-F238E27FC236}">
                <a16:creationId xmlns:a16="http://schemas.microsoft.com/office/drawing/2014/main" id="{1BC5B393-D193-48D4-A675-EA894C0F1C67}"/>
              </a:ext>
            </a:extLst>
          </p:cNvPr>
          <p:cNvPicPr>
            <a:picLocks noChangeAspect="1"/>
          </p:cNvPicPr>
          <p:nvPr/>
        </p:nvPicPr>
        <p:blipFill>
          <a:blip r:embed="rId26"/>
          <a:stretch>
            <a:fillRect/>
          </a:stretch>
        </p:blipFill>
        <p:spPr>
          <a:xfrm>
            <a:off x="7644630" y="5422239"/>
            <a:ext cx="1027448" cy="586044"/>
          </a:xfrm>
          <a:prstGeom prst="rect">
            <a:avLst/>
          </a:prstGeom>
        </p:spPr>
      </p:pic>
      <p:sp>
        <p:nvSpPr>
          <p:cNvPr id="112" name="TextBox 111">
            <a:extLst>
              <a:ext uri="{FF2B5EF4-FFF2-40B4-BE49-F238E27FC236}">
                <a16:creationId xmlns:a16="http://schemas.microsoft.com/office/drawing/2014/main" id="{BF4BA7D5-D11D-4283-A433-CFBA9DD44E3D}"/>
              </a:ext>
            </a:extLst>
          </p:cNvPr>
          <p:cNvSpPr txBox="1"/>
          <p:nvPr/>
        </p:nvSpPr>
        <p:spPr>
          <a:xfrm>
            <a:off x="6443184" y="6051154"/>
            <a:ext cx="2364215" cy="276999"/>
          </a:xfrm>
          <a:prstGeom prst="rect">
            <a:avLst/>
          </a:prstGeom>
          <a:noFill/>
        </p:spPr>
        <p:txBody>
          <a:bodyPr wrap="square" rtlCol="0">
            <a:spAutoFit/>
          </a:bodyPr>
          <a:lstStyle/>
          <a:p>
            <a:r>
              <a:rPr lang="en-US" sz="1200" dirty="0"/>
              <a:t>Hyper-reduction/sample mesh</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31E16D1-2E19-44C4-ACAE-B753327D3E13}"/>
                  </a:ext>
                </a:extLst>
              </p:cNvPr>
              <p:cNvSpPr txBox="1"/>
              <p:nvPr/>
            </p:nvSpPr>
            <p:spPr>
              <a:xfrm>
                <a:off x="9085278" y="1873157"/>
                <a:ext cx="2159626"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𝒖</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𝑡</m:t>
                          </m:r>
                        </m:e>
                      </m:d>
                      <m:r>
                        <a:rPr lang="en-US" sz="1600" b="0" i="1" smtClean="0">
                          <a:latin typeface="Cambria Math" panose="02040503050406030204" pitchFamily="18" charset="0"/>
                          <a:ea typeface="Cambria Math" panose="02040503050406030204" pitchFamily="18" charset="0"/>
                        </a:rPr>
                        <m:t>≈</m:t>
                      </m:r>
                      <m:acc>
                        <m:accPr>
                          <m:chr m:val="̃"/>
                          <m:ctrlPr>
                            <a:rPr lang="en-US" sz="1600" b="1" i="1" smtClean="0">
                              <a:latin typeface="Cambria Math" panose="02040503050406030204" pitchFamily="18" charset="0"/>
                              <a:ea typeface="Cambria Math" panose="02040503050406030204" pitchFamily="18" charset="0"/>
                            </a:rPr>
                          </m:ctrlPr>
                        </m:accPr>
                        <m:e>
                          <m:r>
                            <a:rPr lang="en-US" sz="1600" b="1" i="1" smtClean="0">
                              <a:latin typeface="Cambria Math" panose="02040503050406030204" pitchFamily="18" charset="0"/>
                              <a:ea typeface="Cambria Math" panose="02040503050406030204" pitchFamily="18" charset="0"/>
                            </a:rPr>
                            <m:t>𝒖</m:t>
                          </m:r>
                        </m:e>
                      </m:acc>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𝑡</m:t>
                          </m:r>
                        </m:e>
                      </m:d>
                      <m:r>
                        <a:rPr lang="en-US" sz="1600" b="0" i="1" smtClean="0">
                          <a:latin typeface="Cambria Math" panose="02040503050406030204" pitchFamily="18" charset="0"/>
                        </a:rPr>
                        <m:t>=</m:t>
                      </m:r>
                      <m:r>
                        <a:rPr lang="el-GR" sz="1600" b="1" i="1" smtClean="0">
                          <a:latin typeface="Cambria Math" panose="02040503050406030204" pitchFamily="18" charset="0"/>
                          <a:ea typeface="Cambria Math" panose="02040503050406030204" pitchFamily="18" charset="0"/>
                        </a:rPr>
                        <m:t>𝜱</m:t>
                      </m:r>
                      <m:acc>
                        <m:accPr>
                          <m:chr m:val="̂"/>
                          <m:ctrlPr>
                            <a:rPr lang="el-GR" sz="1600" b="1" i="1" smtClean="0">
                              <a:latin typeface="Cambria Math" panose="02040503050406030204" pitchFamily="18" charset="0"/>
                              <a:ea typeface="Cambria Math" panose="02040503050406030204" pitchFamily="18" charset="0"/>
                            </a:rPr>
                          </m:ctrlPr>
                        </m:accPr>
                        <m:e>
                          <m:r>
                            <a:rPr lang="en-US" sz="1600" b="1" i="1" smtClean="0">
                              <a:latin typeface="Cambria Math" panose="02040503050406030204" pitchFamily="18" charset="0"/>
                              <a:ea typeface="Cambria Math" panose="02040503050406030204" pitchFamily="18" charset="0"/>
                            </a:rPr>
                            <m:t>𝒖</m:t>
                          </m:r>
                        </m:e>
                      </m:acc>
                      <m:r>
                        <a:rPr lang="en-US" sz="1600" b="0" i="1" smtClean="0">
                          <a:latin typeface="Cambria Math" panose="02040503050406030204" pitchFamily="18" charset="0"/>
                        </a:rPr>
                        <m:t>(</m:t>
                      </m:r>
                      <m:r>
                        <a:rPr lang="en-US" sz="1600" b="0" i="1" smtClean="0">
                          <a:latin typeface="Cambria Math" panose="02040503050406030204" pitchFamily="18" charset="0"/>
                        </a:rPr>
                        <m:t>𝑡</m:t>
                      </m:r>
                      <m:r>
                        <a:rPr lang="en-US" sz="1600" b="0" i="1" smtClean="0">
                          <a:latin typeface="Cambria Math" panose="02040503050406030204" pitchFamily="18" charset="0"/>
                        </a:rPr>
                        <m:t>)</m:t>
                      </m:r>
                    </m:oMath>
                  </m:oMathPara>
                </a14:m>
                <a:endParaRPr lang="en-US" sz="1600" dirty="0"/>
              </a:p>
            </p:txBody>
          </p:sp>
        </mc:Choice>
        <mc:Fallback xmlns="">
          <p:sp>
            <p:nvSpPr>
              <p:cNvPr id="72" name="TextBox 71">
                <a:extLst>
                  <a:ext uri="{FF2B5EF4-FFF2-40B4-BE49-F238E27FC236}">
                    <a16:creationId xmlns:a16="http://schemas.microsoft.com/office/drawing/2014/main" id="{331E16D1-2E19-44C4-ACAE-B753327D3E13}"/>
                  </a:ext>
                </a:extLst>
              </p:cNvPr>
              <p:cNvSpPr txBox="1">
                <a:spLocks noRot="1" noChangeAspect="1" noMove="1" noResize="1" noEditPoints="1" noAdjustHandles="1" noChangeArrowheads="1" noChangeShapeType="1" noTextEdit="1"/>
              </p:cNvSpPr>
              <p:nvPr/>
            </p:nvSpPr>
            <p:spPr>
              <a:xfrm>
                <a:off x="9085278" y="1873157"/>
                <a:ext cx="2159626" cy="338554"/>
              </a:xfrm>
              <a:prstGeom prst="rect">
                <a:avLst/>
              </a:prstGeom>
              <a:blipFill>
                <a:blip r:embed="rId27"/>
                <a:stretch>
                  <a:fillRect r="-282" b="-10714"/>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EA48AC1-C87D-4C42-B1D0-14C960404C81}"/>
              </a:ext>
            </a:extLst>
          </p:cNvPr>
          <p:cNvSpPr txBox="1"/>
          <p:nvPr/>
        </p:nvSpPr>
        <p:spPr>
          <a:xfrm>
            <a:off x="1327800" y="6454794"/>
            <a:ext cx="10004787" cy="338554"/>
          </a:xfrm>
          <a:prstGeom prst="rect">
            <a:avLst/>
          </a:prstGeom>
          <a:noFill/>
        </p:spPr>
        <p:txBody>
          <a:bodyPr wrap="square" rtlCol="0">
            <a:spAutoFit/>
          </a:bodyPr>
          <a:lstStyle/>
          <a:p>
            <a:r>
              <a:rPr lang="en-US" sz="1600" dirty="0"/>
              <a:t>ROM = projection-based Reduced Order Model                                HROM = Hyper-reduced ROM    </a:t>
            </a:r>
          </a:p>
        </p:txBody>
      </p:sp>
      <p:sp>
        <p:nvSpPr>
          <p:cNvPr id="6" name="TextBox 5"/>
          <p:cNvSpPr txBox="1"/>
          <p:nvPr/>
        </p:nvSpPr>
        <p:spPr>
          <a:xfrm>
            <a:off x="8431648" y="4061637"/>
            <a:ext cx="2823210" cy="369332"/>
          </a:xfrm>
          <a:prstGeom prst="rect">
            <a:avLst/>
          </a:prstGeom>
          <a:noFill/>
        </p:spPr>
        <p:txBody>
          <a:bodyPr wrap="none" rtlCol="0">
            <a:spAutoFit/>
          </a:bodyPr>
          <a:lstStyle/>
          <a:p>
            <a:pPr algn="ctr"/>
            <a:r>
              <a:rPr lang="en-US" b="1" i="1" dirty="0">
                <a:solidFill>
                  <a:srgbClr val="FF0000"/>
                </a:solidFill>
              </a:rPr>
              <a:t>Disadvantage: </a:t>
            </a:r>
            <a:r>
              <a:rPr lang="en-US" i="1" dirty="0">
                <a:solidFill>
                  <a:srgbClr val="FF0000"/>
                </a:solidFill>
              </a:rPr>
              <a:t>intrusive!</a:t>
            </a:r>
          </a:p>
        </p:txBody>
      </p:sp>
    </p:spTree>
    <p:extLst>
      <p:ext uri="{BB962C8B-B14F-4D97-AF65-F5344CB8AC3E}">
        <p14:creationId xmlns:p14="http://schemas.microsoft.com/office/powerpoint/2010/main" val="223935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44</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Bolted Joint (Overlapping SAM, Predictive): Animations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44</a:t>
            </a:fld>
            <a:endParaRPr lang="en-US" dirty="0"/>
          </a:p>
        </p:txBody>
      </p:sp>
      <p:pic>
        <p:nvPicPr>
          <p:cNvPr id="8" name="bolted-joint-fom-fom-vs-rom-rom">
            <a:hlinkClick r:id="" action="ppaction://media"/>
            <a:extLst>
              <a:ext uri="{FF2B5EF4-FFF2-40B4-BE49-F238E27FC236}">
                <a16:creationId xmlns:a16="http://schemas.microsoft.com/office/drawing/2014/main" id="{8B834D6E-B4EC-A056-68C7-A29B7AEF9A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648" y="802777"/>
            <a:ext cx="10660051" cy="5885237"/>
          </a:xfrm>
          <a:prstGeom prst="rect">
            <a:avLst/>
          </a:prstGeom>
        </p:spPr>
      </p:pic>
      <p:sp>
        <p:nvSpPr>
          <p:cNvPr id="9" name="TextBox 8">
            <a:extLst>
              <a:ext uri="{FF2B5EF4-FFF2-40B4-BE49-F238E27FC236}">
                <a16:creationId xmlns:a16="http://schemas.microsoft.com/office/drawing/2014/main" id="{63A60BE3-38C8-ACCA-9BCE-E83DB8A078A9}"/>
              </a:ext>
            </a:extLst>
          </p:cNvPr>
          <p:cNvSpPr txBox="1"/>
          <p:nvPr/>
        </p:nvSpPr>
        <p:spPr>
          <a:xfrm>
            <a:off x="274648" y="3551375"/>
            <a:ext cx="1205779" cy="646331"/>
          </a:xfrm>
          <a:prstGeom prst="rect">
            <a:avLst/>
          </a:prstGeom>
          <a:noFill/>
        </p:spPr>
        <p:txBody>
          <a:bodyPr wrap="none" rtlCol="0">
            <a:spAutoFit/>
          </a:bodyPr>
          <a:lstStyle/>
          <a:p>
            <a:pPr algn="ctr"/>
            <a:r>
              <a:rPr lang="en-US" b="1" dirty="0"/>
              <a:t>FOM-FOM</a:t>
            </a:r>
          </a:p>
          <a:p>
            <a:pPr algn="ctr"/>
            <a:r>
              <a:rPr lang="en-US" b="1" dirty="0"/>
              <a:t>~53m</a:t>
            </a:r>
          </a:p>
        </p:txBody>
      </p:sp>
      <p:sp>
        <p:nvSpPr>
          <p:cNvPr id="10" name="TextBox 9">
            <a:extLst>
              <a:ext uri="{FF2B5EF4-FFF2-40B4-BE49-F238E27FC236}">
                <a16:creationId xmlns:a16="http://schemas.microsoft.com/office/drawing/2014/main" id="{15BAB990-E9EA-5A57-4C9D-EBF36AA5C5F2}"/>
              </a:ext>
            </a:extLst>
          </p:cNvPr>
          <p:cNvSpPr txBox="1"/>
          <p:nvPr/>
        </p:nvSpPr>
        <p:spPr>
          <a:xfrm>
            <a:off x="9861910" y="3560729"/>
            <a:ext cx="1715534" cy="646331"/>
          </a:xfrm>
          <a:prstGeom prst="rect">
            <a:avLst/>
          </a:prstGeom>
          <a:noFill/>
        </p:spPr>
        <p:txBody>
          <a:bodyPr wrap="none" rtlCol="0">
            <a:spAutoFit/>
          </a:bodyPr>
          <a:lstStyle/>
          <a:p>
            <a:pPr algn="ctr"/>
            <a:r>
              <a:rPr lang="en-US" b="1" dirty="0" err="1"/>
              <a:t>COpInf-COpInf</a:t>
            </a:r>
            <a:endParaRPr lang="en-US" b="1" dirty="0"/>
          </a:p>
          <a:p>
            <a:pPr algn="ctr"/>
            <a:r>
              <a:rPr lang="en-US" b="1" dirty="0"/>
              <a:t>~8.5m</a:t>
            </a:r>
          </a:p>
        </p:txBody>
      </p:sp>
      <p:sp>
        <p:nvSpPr>
          <p:cNvPr id="2" name="TextBox 1">
            <a:extLst>
              <a:ext uri="{FF2B5EF4-FFF2-40B4-BE49-F238E27FC236}">
                <a16:creationId xmlns:a16="http://schemas.microsoft.com/office/drawing/2014/main" id="{6E0A87F6-A6B4-F8E4-C471-4C2193EACB6C}"/>
              </a:ext>
            </a:extLst>
          </p:cNvPr>
          <p:cNvSpPr txBox="1"/>
          <p:nvPr/>
        </p:nvSpPr>
        <p:spPr>
          <a:xfrm>
            <a:off x="4668777" y="831612"/>
            <a:ext cx="2106667" cy="338554"/>
          </a:xfrm>
          <a:prstGeom prst="rect">
            <a:avLst/>
          </a:prstGeom>
          <a:noFill/>
        </p:spPr>
        <p:txBody>
          <a:bodyPr wrap="none" rtlCol="0">
            <a:spAutoFit/>
          </a:bodyPr>
          <a:lstStyle/>
          <a:p>
            <a:r>
              <a:rPr lang="en-US" sz="1600" dirty="0" err="1"/>
              <a:t>COpInf</a:t>
            </a:r>
            <a:r>
              <a:rPr lang="en-US" sz="1600" dirty="0"/>
              <a:t> = Cubic </a:t>
            </a:r>
            <a:r>
              <a:rPr lang="en-US" sz="1600" dirty="0" err="1"/>
              <a:t>OpInf</a:t>
            </a:r>
            <a:endParaRPr lang="en-US" sz="1600" dirty="0"/>
          </a:p>
        </p:txBody>
      </p:sp>
    </p:spTree>
    <p:extLst>
      <p:ext uri="{BB962C8B-B14F-4D97-AF65-F5344CB8AC3E}">
        <p14:creationId xmlns:p14="http://schemas.microsoft.com/office/powerpoint/2010/main" val="164545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45</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7" y="232553"/>
            <a:ext cx="11330182" cy="530536"/>
          </a:xfrm>
          <a:solidFill>
            <a:schemeClr val="bg1"/>
          </a:solidFill>
        </p:spPr>
        <p:txBody>
          <a:bodyPr/>
          <a:lstStyle/>
          <a:p>
            <a:r>
              <a:rPr lang="en-US" dirty="0"/>
              <a:t>Linear Elastic Wave Propagation (Non-Overlapping SAM, Reproductive)</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45</a:t>
            </a:fld>
            <a:endParaRPr lang="en-US" dirty="0"/>
          </a:p>
        </p:txBody>
      </p:sp>
      <p:grpSp>
        <p:nvGrpSpPr>
          <p:cNvPr id="9" name="Group 8">
            <a:extLst>
              <a:ext uri="{FF2B5EF4-FFF2-40B4-BE49-F238E27FC236}">
                <a16:creationId xmlns:a16="http://schemas.microsoft.com/office/drawing/2014/main" id="{8500203F-E3DC-A443-5275-9E9040A0FD04}"/>
              </a:ext>
            </a:extLst>
          </p:cNvPr>
          <p:cNvGrpSpPr/>
          <p:nvPr/>
        </p:nvGrpSpPr>
        <p:grpSpPr>
          <a:xfrm>
            <a:off x="6488974" y="1139400"/>
            <a:ext cx="5509810" cy="4361404"/>
            <a:chOff x="409074" y="1061555"/>
            <a:chExt cx="6400799" cy="5486400"/>
          </a:xfrm>
        </p:grpSpPr>
        <p:pic>
          <p:nvPicPr>
            <p:cNvPr id="10" name="Picture 9">
              <a:extLst>
                <a:ext uri="{FF2B5EF4-FFF2-40B4-BE49-F238E27FC236}">
                  <a16:creationId xmlns:a16="http://schemas.microsoft.com/office/drawing/2014/main" id="{E79CA011-1645-9BC7-2474-CE34ACFD4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74" y="4719155"/>
              <a:ext cx="6400799" cy="1828800"/>
            </a:xfrm>
            <a:prstGeom prst="rect">
              <a:avLst/>
            </a:prstGeom>
          </p:spPr>
        </p:pic>
        <p:pic>
          <p:nvPicPr>
            <p:cNvPr id="11" name="Picture 10">
              <a:extLst>
                <a:ext uri="{FF2B5EF4-FFF2-40B4-BE49-F238E27FC236}">
                  <a16:creationId xmlns:a16="http://schemas.microsoft.com/office/drawing/2014/main" id="{6E2E4464-D22B-B8DB-64F7-57C87AD94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074" y="1061555"/>
              <a:ext cx="6400799" cy="1828800"/>
            </a:xfrm>
            <a:prstGeom prst="rect">
              <a:avLst/>
            </a:prstGeom>
          </p:spPr>
        </p:pic>
        <p:pic>
          <p:nvPicPr>
            <p:cNvPr id="12" name="Picture 11">
              <a:extLst>
                <a:ext uri="{FF2B5EF4-FFF2-40B4-BE49-F238E27FC236}">
                  <a16:creationId xmlns:a16="http://schemas.microsoft.com/office/drawing/2014/main" id="{A9352966-E700-225E-EB4C-FDB9BEDEF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74" y="2890355"/>
              <a:ext cx="6400799" cy="1828800"/>
            </a:xfrm>
            <a:prstGeom prst="rect">
              <a:avLst/>
            </a:prstGeom>
          </p:spPr>
        </p:pic>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719BFE5-0067-B935-8C84-C04A846FF26B}"/>
                  </a:ext>
                </a:extLst>
              </p:cNvPr>
              <p:cNvSpPr txBox="1"/>
              <p:nvPr/>
            </p:nvSpPr>
            <p:spPr>
              <a:xfrm>
                <a:off x="366381" y="994241"/>
                <a:ext cx="5823404" cy="2492990"/>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1D linear elastic </a:t>
                </a:r>
                <a:r>
                  <a:rPr lang="en-US" sz="2000" b="1" i="1" dirty="0">
                    <a:cs typeface="Calibri" panose="020F0502020204030204" pitchFamily="34" charset="0"/>
                  </a:rPr>
                  <a:t>clamped beam </a:t>
                </a:r>
                <a:r>
                  <a:rPr lang="en-US" sz="2000" dirty="0">
                    <a:cs typeface="Calibri" panose="020F0502020204030204" pitchFamily="34" charset="0"/>
                  </a:rPr>
                  <a:t>with Gaussian initial condition for the displacement.</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Simple problem with analytical exact solution but very </a:t>
                </a:r>
                <a:r>
                  <a:rPr lang="en-US" sz="2000" b="1" i="1" dirty="0">
                    <a:cs typeface="Calibri" panose="020F0502020204030204" pitchFamily="34" charset="0"/>
                  </a:rPr>
                  <a:t>stringent test </a:t>
                </a:r>
                <a:r>
                  <a:rPr lang="en-US" sz="2000" dirty="0">
                    <a:cs typeface="Calibri" panose="020F0502020204030204" pitchFamily="34" charset="0"/>
                  </a:rPr>
                  <a:t>for discretization methods.</a:t>
                </a:r>
              </a:p>
              <a:p>
                <a:pPr marL="285750" indent="-285750">
                  <a:buFont typeface="Arial" panose="020B0604020202020204" pitchFamily="34" charset="0"/>
                  <a:buChar char="•"/>
                </a:pPr>
                <a:endParaRPr lang="en-US" sz="800"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Test non-overlapping SAM w/ </a:t>
                </a:r>
                <a:r>
                  <a:rPr lang="en-US" sz="2000" b="1" i="1" dirty="0">
                    <a:cs typeface="Calibri" panose="020F0502020204030204" pitchFamily="34" charset="0"/>
                  </a:rPr>
                  <a:t>2 subdomains</a:t>
                </a:r>
                <a:r>
                  <a:rPr lang="en-US" sz="2000" dirty="0">
                    <a:cs typeface="Calibri" panose="020F0502020204030204" pitchFamily="34" charset="0"/>
                  </a:rPr>
                  <a:t>:                     </a:t>
                </a:r>
                <a14:m>
                  <m:oMath xmlns:m="http://schemas.openxmlformats.org/officeDocument/2006/math">
                    <m:sSub>
                      <m:sSubPr>
                        <m:ctrlPr>
                          <a:rPr lang="el-GR" sz="2000" i="1">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l-GR" sz="2000" i="1">
                            <a:latin typeface="Cambria Math" panose="02040503050406030204" pitchFamily="18" charset="0"/>
                            <a:ea typeface="Cambria Math" panose="02040503050406030204" pitchFamily="18" charset="0"/>
                            <a:cs typeface="Calibri" panose="020F0502020204030204" pitchFamily="34" charset="0"/>
                          </a:rPr>
                          <m:t>Ω</m:t>
                        </m:r>
                      </m:e>
                      <m:sub>
                        <m:r>
                          <a:rPr lang="en-US" sz="2000" b="0" i="1" smtClean="0">
                            <a:latin typeface="Cambria Math" panose="02040503050406030204" pitchFamily="18" charset="0"/>
                            <a:ea typeface="Cambria Math" panose="02040503050406030204" pitchFamily="18" charset="0"/>
                            <a:cs typeface="Calibri" panose="020F0502020204030204" pitchFamily="34" charset="0"/>
                          </a:rPr>
                          <m:t>1</m:t>
                        </m:r>
                      </m:sub>
                    </m:sSub>
                    <m:r>
                      <a:rPr lang="en-US" sz="2000" b="0" i="1" smtClean="0">
                        <a:latin typeface="Cambria Math" panose="02040503050406030204" pitchFamily="18" charset="0"/>
                        <a:ea typeface="Cambria Math" panose="02040503050406030204" pitchFamily="18" charset="0"/>
                        <a:cs typeface="Calibri" panose="020F0502020204030204" pitchFamily="34" charset="0"/>
                      </a:rPr>
                      <m:t>= </m:t>
                    </m:r>
                    <m:d>
                      <m:dPr>
                        <m:ctrlPr>
                          <a:rPr lang="en-US" sz="2000" i="1">
                            <a:latin typeface="Cambria Math" panose="02040503050406030204" pitchFamily="18" charset="0"/>
                            <a:ea typeface="Cambria Math" panose="02040503050406030204" pitchFamily="18" charset="0"/>
                            <a:cs typeface="Calibri" panose="020F0502020204030204" pitchFamily="34" charset="0"/>
                          </a:rPr>
                        </m:ctrlPr>
                      </m:dPr>
                      <m:e>
                        <m:r>
                          <a:rPr lang="en-US" sz="2000" i="1">
                            <a:latin typeface="Cambria Math" panose="02040503050406030204" pitchFamily="18" charset="0"/>
                            <a:ea typeface="Cambria Math" panose="02040503050406030204" pitchFamily="18" charset="0"/>
                            <a:cs typeface="Calibri" panose="020F0502020204030204" pitchFamily="34" charset="0"/>
                          </a:rPr>
                          <m:t>0,0.</m:t>
                        </m:r>
                        <m:r>
                          <a:rPr lang="en-US" sz="2000" b="0" i="1" smtClean="0">
                            <a:latin typeface="Cambria Math" panose="02040503050406030204" pitchFamily="18" charset="0"/>
                            <a:ea typeface="Cambria Math" panose="02040503050406030204" pitchFamily="18" charset="0"/>
                            <a:cs typeface="Calibri" panose="020F0502020204030204" pitchFamily="34" charset="0"/>
                          </a:rPr>
                          <m:t>6</m:t>
                        </m:r>
                      </m:e>
                    </m:d>
                    <m:r>
                      <a:rPr lang="en-US" sz="2000" i="1">
                        <a:latin typeface="Cambria Math" panose="02040503050406030204" pitchFamily="18" charset="0"/>
                        <a:ea typeface="Cambria Math" panose="02040503050406030204" pitchFamily="18" charset="0"/>
                        <a:cs typeface="Calibri" panose="020F0502020204030204" pitchFamily="34" charset="0"/>
                      </a:rPr>
                      <m:t>,</m:t>
                    </m:r>
                    <m:sSub>
                      <m:sSubPr>
                        <m:ctrlPr>
                          <a:rPr lang="el-GR" sz="2000" i="1">
                            <a:latin typeface="Cambria Math" panose="02040503050406030204" pitchFamily="18" charset="0"/>
                            <a:ea typeface="Cambria Math" panose="02040503050406030204" pitchFamily="18" charset="0"/>
                            <a:cs typeface="Calibri" panose="020F0502020204030204" pitchFamily="34" charset="0"/>
                          </a:rPr>
                        </m:ctrlPr>
                      </m:sSubPr>
                      <m:e>
                        <m:r>
                          <m:rPr>
                            <m:sty m:val="p"/>
                          </m:rPr>
                          <a:rPr lang="el-GR" sz="2000" i="1">
                            <a:latin typeface="Cambria Math" panose="02040503050406030204" pitchFamily="18" charset="0"/>
                            <a:ea typeface="Cambria Math" panose="02040503050406030204" pitchFamily="18" charset="0"/>
                            <a:cs typeface="Calibri" panose="020F0502020204030204" pitchFamily="34" charset="0"/>
                          </a:rPr>
                          <m:t>Ω</m:t>
                        </m:r>
                      </m:e>
                      <m:sub>
                        <m:r>
                          <a:rPr lang="en-US" sz="2000" b="0" i="1" smtClean="0">
                            <a:latin typeface="Cambria Math" panose="02040503050406030204" pitchFamily="18" charset="0"/>
                            <a:ea typeface="Cambria Math" panose="02040503050406030204" pitchFamily="18" charset="0"/>
                            <a:cs typeface="Calibri" panose="020F0502020204030204" pitchFamily="34" charset="0"/>
                          </a:rPr>
                          <m:t>2</m:t>
                        </m:r>
                      </m:sub>
                    </m:sSub>
                    <m:r>
                      <a:rPr lang="en-US" sz="2000" i="1">
                        <a:latin typeface="Cambria Math" panose="02040503050406030204" pitchFamily="18" charset="0"/>
                        <a:ea typeface="Cambria Math" panose="02040503050406030204" pitchFamily="18" charset="0"/>
                        <a:cs typeface="Calibri" panose="020F0502020204030204" pitchFamily="34" charset="0"/>
                      </a:rPr>
                      <m:t>=</m:t>
                    </m:r>
                    <m:d>
                      <m:dPr>
                        <m:ctrlPr>
                          <a:rPr lang="en-US" sz="2000" i="1">
                            <a:latin typeface="Cambria Math" panose="02040503050406030204" pitchFamily="18" charset="0"/>
                            <a:ea typeface="Cambria Math" panose="02040503050406030204" pitchFamily="18" charset="0"/>
                            <a:cs typeface="Calibri" panose="020F0502020204030204" pitchFamily="34" charset="0"/>
                          </a:rPr>
                        </m:ctrlPr>
                      </m:dPr>
                      <m:e>
                        <m:r>
                          <a:rPr lang="en-US" sz="2000" b="0" i="1" smtClean="0">
                            <a:latin typeface="Cambria Math" panose="02040503050406030204" pitchFamily="18" charset="0"/>
                            <a:ea typeface="Cambria Math" panose="02040503050406030204" pitchFamily="18" charset="0"/>
                            <a:cs typeface="Calibri" panose="020F0502020204030204" pitchFamily="34" charset="0"/>
                          </a:rPr>
                          <m:t>0.6</m:t>
                        </m:r>
                        <m:r>
                          <a:rPr lang="en-US" sz="2000" i="1">
                            <a:latin typeface="Cambria Math" panose="02040503050406030204" pitchFamily="18" charset="0"/>
                            <a:ea typeface="Cambria Math" panose="02040503050406030204" pitchFamily="18" charset="0"/>
                            <a:cs typeface="Calibri" panose="020F0502020204030204" pitchFamily="34" charset="0"/>
                          </a:rPr>
                          <m:t>,1</m:t>
                        </m:r>
                      </m:e>
                    </m:d>
                    <m:r>
                      <a:rPr lang="en-US" sz="2000" b="0" i="0" smtClean="0">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ea typeface="Cambria Math" panose="02040503050406030204" pitchFamily="18" charset="0"/>
                    <a:cs typeface="Calibri" panose="020F0502020204030204" pitchFamily="34" charset="0"/>
                  </a:rPr>
                  <a:t> </a:t>
                </a:r>
                <a:endParaRPr lang="en-US" sz="2000" dirty="0">
                  <a:cs typeface="Calibri" panose="020F0502020204030204" pitchFamily="34" charset="0"/>
                </a:endParaRPr>
              </a:p>
            </p:txBody>
          </p:sp>
        </mc:Choice>
        <mc:Fallback xmlns="">
          <p:sp>
            <p:nvSpPr>
              <p:cNvPr id="17" name="TextBox 16">
                <a:extLst>
                  <a:ext uri="{FF2B5EF4-FFF2-40B4-BE49-F238E27FC236}">
                    <a16:creationId xmlns:a16="http://schemas.microsoft.com/office/drawing/2014/main" id="{F719BFE5-0067-B935-8C84-C04A846FF26B}"/>
                  </a:ext>
                </a:extLst>
              </p:cNvPr>
              <p:cNvSpPr txBox="1">
                <a:spLocks noRot="1" noChangeAspect="1" noMove="1" noResize="1" noEditPoints="1" noAdjustHandles="1" noChangeArrowheads="1" noChangeShapeType="1" noTextEdit="1"/>
              </p:cNvSpPr>
              <p:nvPr/>
            </p:nvSpPr>
            <p:spPr>
              <a:xfrm>
                <a:off x="366381" y="994241"/>
                <a:ext cx="5823404" cy="2492990"/>
              </a:xfrm>
              <a:prstGeom prst="rect">
                <a:avLst/>
              </a:prstGeom>
              <a:blipFill>
                <a:blip r:embed="rId6"/>
                <a:stretch>
                  <a:fillRect l="-942" t="-1467" r="-24188"/>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21B909DA-2D3B-75CD-C5DC-FFBE05B8004F}"/>
              </a:ext>
            </a:extLst>
          </p:cNvPr>
          <p:cNvSpPr txBox="1"/>
          <p:nvPr/>
        </p:nvSpPr>
        <p:spPr>
          <a:xfrm>
            <a:off x="7039269" y="5691131"/>
            <a:ext cx="4685898" cy="338554"/>
          </a:xfrm>
          <a:prstGeom prst="rect">
            <a:avLst/>
          </a:prstGeom>
          <a:noFill/>
        </p:spPr>
        <p:txBody>
          <a:bodyPr wrap="none" rtlCol="0">
            <a:spAutoFit/>
          </a:bodyPr>
          <a:lstStyle/>
          <a:p>
            <a:r>
              <a:rPr lang="en-US" sz="1600" i="1" dirty="0"/>
              <a:t>Above: </a:t>
            </a:r>
            <a:r>
              <a:rPr lang="en-US" sz="1600" dirty="0"/>
              <a:t>representative </a:t>
            </a:r>
            <a:r>
              <a:rPr lang="en-US" sz="1600" dirty="0" err="1"/>
              <a:t>OpInf</a:t>
            </a:r>
            <a:r>
              <a:rPr lang="en-US" sz="1600" dirty="0"/>
              <a:t>-FOM coupling result</a:t>
            </a:r>
          </a:p>
        </p:txBody>
      </p:sp>
      <p:pic>
        <p:nvPicPr>
          <p:cNvPr id="20" name="Picture 19">
            <a:extLst>
              <a:ext uri="{FF2B5EF4-FFF2-40B4-BE49-F238E27FC236}">
                <a16:creationId xmlns:a16="http://schemas.microsoft.com/office/drawing/2014/main" id="{2050D7E8-51A2-1B60-B54B-B102C86EDE73}"/>
              </a:ext>
            </a:extLst>
          </p:cNvPr>
          <p:cNvPicPr>
            <a:picLocks noChangeAspect="1"/>
          </p:cNvPicPr>
          <p:nvPr/>
        </p:nvPicPr>
        <p:blipFill>
          <a:blip r:embed="rId7"/>
          <a:stretch>
            <a:fillRect/>
          </a:stretch>
        </p:blipFill>
        <p:spPr>
          <a:xfrm>
            <a:off x="342810" y="3566895"/>
            <a:ext cx="5996569" cy="2138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Rounded Corners 20">
            <a:extLst>
              <a:ext uri="{FF2B5EF4-FFF2-40B4-BE49-F238E27FC236}">
                <a16:creationId xmlns:a16="http://schemas.microsoft.com/office/drawing/2014/main" id="{52C4A78F-9FBC-4313-CD64-20B21266F99C}"/>
              </a:ext>
            </a:extLst>
          </p:cNvPr>
          <p:cNvSpPr/>
          <p:nvPr/>
        </p:nvSpPr>
        <p:spPr>
          <a:xfrm>
            <a:off x="5801422" y="4660259"/>
            <a:ext cx="264804" cy="355830"/>
          </a:xfrm>
          <a:prstGeom prst="roundRect">
            <a:avLst/>
          </a:prstGeom>
          <a:solidFill>
            <a:srgbClr val="CCCCFF">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FAC07CE-7043-1469-746D-F307966A5FA5}"/>
              </a:ext>
            </a:extLst>
          </p:cNvPr>
          <p:cNvSpPr/>
          <p:nvPr/>
        </p:nvSpPr>
        <p:spPr>
          <a:xfrm>
            <a:off x="5801422" y="5326557"/>
            <a:ext cx="264804" cy="355830"/>
          </a:xfrm>
          <a:prstGeom prst="roundRect">
            <a:avLst/>
          </a:prstGeom>
          <a:solidFill>
            <a:srgbClr val="CCCCFF">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43BDA0F-0DFE-F40B-E499-220F0745AD7C}"/>
              </a:ext>
            </a:extLst>
          </p:cNvPr>
          <p:cNvSpPr txBox="1"/>
          <p:nvPr/>
        </p:nvSpPr>
        <p:spPr>
          <a:xfrm>
            <a:off x="239978" y="6044244"/>
            <a:ext cx="6545615" cy="646331"/>
          </a:xfrm>
          <a:prstGeom prst="rect">
            <a:avLst/>
          </a:prstGeom>
          <a:solidFill>
            <a:srgbClr val="CCCCFF"/>
          </a:solidFill>
        </p:spPr>
        <p:txBody>
          <a:bodyPr wrap="square" rtlCol="0">
            <a:spAutoFit/>
          </a:bodyPr>
          <a:lstStyle/>
          <a:p>
            <a:pPr algn="ctr"/>
            <a:r>
              <a:rPr lang="en-US" b="1" i="1" dirty="0"/>
              <a:t>Good accuracy </a:t>
            </a:r>
            <a:r>
              <a:rPr lang="en-US" dirty="0"/>
              <a:t>and</a:t>
            </a:r>
            <a:r>
              <a:rPr lang="en-US" b="1" i="1" dirty="0"/>
              <a:t> moderate speedups </a:t>
            </a:r>
            <a:r>
              <a:rPr lang="en-US" dirty="0"/>
              <a:t>over FOM-FOM coupling are possible. Larger speedups expected in </a:t>
            </a:r>
            <a:r>
              <a:rPr lang="en-US" b="1" i="1" dirty="0"/>
              <a:t>multi-D</a:t>
            </a:r>
            <a:r>
              <a:rPr lang="en-US" dirty="0"/>
              <a:t>.</a:t>
            </a:r>
          </a:p>
        </p:txBody>
      </p:sp>
      <p:sp>
        <p:nvSpPr>
          <p:cNvPr id="2" name="Rectangle: Rounded Corners 1">
            <a:extLst>
              <a:ext uri="{FF2B5EF4-FFF2-40B4-BE49-F238E27FC236}">
                <a16:creationId xmlns:a16="http://schemas.microsoft.com/office/drawing/2014/main" id="{71AB5254-FA8D-36D5-4938-DE08660ADF65}"/>
              </a:ext>
            </a:extLst>
          </p:cNvPr>
          <p:cNvSpPr/>
          <p:nvPr/>
        </p:nvSpPr>
        <p:spPr>
          <a:xfrm>
            <a:off x="5800616" y="4154132"/>
            <a:ext cx="264804" cy="208983"/>
          </a:xfrm>
          <a:prstGeom prst="roundRect">
            <a:avLst/>
          </a:prstGeom>
          <a:solidFill>
            <a:srgbClr val="CCCCFF">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FB2537B1-9B09-5ED6-AE9B-037AF453A5DD}"/>
              </a:ext>
            </a:extLst>
          </p:cNvPr>
          <p:cNvSpPr/>
          <p:nvPr/>
        </p:nvSpPr>
        <p:spPr>
          <a:xfrm>
            <a:off x="3780991" y="4418073"/>
            <a:ext cx="917758" cy="598016"/>
          </a:xfrm>
          <a:prstGeom prst="roundRect">
            <a:avLst/>
          </a:prstGeom>
          <a:solidFill>
            <a:srgbClr val="CCCCFF">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F2A1A3E-C41E-D8E2-593D-7A49B0D572F7}"/>
              </a:ext>
            </a:extLst>
          </p:cNvPr>
          <p:cNvSpPr/>
          <p:nvPr/>
        </p:nvSpPr>
        <p:spPr>
          <a:xfrm>
            <a:off x="3780991" y="5107674"/>
            <a:ext cx="917758" cy="598016"/>
          </a:xfrm>
          <a:prstGeom prst="roundRect">
            <a:avLst/>
          </a:prstGeom>
          <a:solidFill>
            <a:srgbClr val="CCCCFF">
              <a:alpha val="3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3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 grpId="0" animBg="1"/>
      <p:bldP spid="3"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46</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7" y="232553"/>
            <a:ext cx="11330182" cy="530536"/>
          </a:xfrm>
          <a:solidFill>
            <a:schemeClr val="bg1"/>
          </a:solidFill>
        </p:spPr>
        <p:txBody>
          <a:bodyPr/>
          <a:lstStyle/>
          <a:p>
            <a:r>
              <a:rPr lang="en-US" dirty="0"/>
              <a:t>Work in Progress</a:t>
            </a:r>
            <a:r>
              <a:rPr lang="en-US"/>
              <a:t>:  Accelerating </a:t>
            </a:r>
            <a:r>
              <a:rPr lang="en-US" dirty="0"/>
              <a:t>Non-Overlapping SAM                             via Transmission Condition Design</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46</a:t>
            </a:fld>
            <a:endParaRPr lang="en-US" dirty="0"/>
          </a:p>
        </p:txBody>
      </p:sp>
      <p:sp>
        <p:nvSpPr>
          <p:cNvPr id="2" name="TextBox 1">
            <a:extLst>
              <a:ext uri="{FF2B5EF4-FFF2-40B4-BE49-F238E27FC236}">
                <a16:creationId xmlns:a16="http://schemas.microsoft.com/office/drawing/2014/main" id="{DC2D70CF-0F8B-A512-7EDD-64DF00711C6E}"/>
              </a:ext>
            </a:extLst>
          </p:cNvPr>
          <p:cNvSpPr txBox="1"/>
          <p:nvPr/>
        </p:nvSpPr>
        <p:spPr>
          <a:xfrm>
            <a:off x="64951" y="1071010"/>
            <a:ext cx="807807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tx1"/>
              </a:buClr>
              <a:buFont typeface="Arial"/>
              <a:buChar char="•"/>
            </a:pPr>
            <a:r>
              <a:rPr lang="en-US" b="1" dirty="0">
                <a:solidFill>
                  <a:srgbClr val="0070C0"/>
                </a:solidFill>
              </a:rPr>
              <a:t>Risk: </a:t>
            </a:r>
            <a:r>
              <a:rPr lang="en-US" dirty="0"/>
              <a:t>non-overlapping Schwarz can be </a:t>
            </a:r>
            <a:r>
              <a:rPr lang="en-US" b="1" dirty="0"/>
              <a:t>slow to converge </a:t>
            </a:r>
            <a:r>
              <a:rPr lang="en-US" dirty="0"/>
              <a:t>w/ </a:t>
            </a:r>
            <a:r>
              <a:rPr lang="en-US" b="1" dirty="0"/>
              <a:t>Dirichlet-Neumann TCs</a:t>
            </a:r>
            <a:r>
              <a:rPr lang="en-US" dirty="0"/>
              <a:t>. </a:t>
            </a:r>
          </a:p>
          <a:p>
            <a:pPr marL="285750" indent="-285750">
              <a:buClr>
                <a:schemeClr val="tx1"/>
              </a:buClr>
              <a:buFont typeface="Arial"/>
              <a:buChar char="•"/>
            </a:pPr>
            <a:endParaRPr lang="en-US" sz="400" dirty="0"/>
          </a:p>
          <a:p>
            <a:pPr marL="285750" indent="-285750">
              <a:buClr>
                <a:schemeClr val="tx1"/>
              </a:buClr>
              <a:buFont typeface="Arial"/>
              <a:buChar char="•"/>
            </a:pPr>
            <a:r>
              <a:rPr lang="en-US" b="1" dirty="0">
                <a:solidFill>
                  <a:srgbClr val="0070C0"/>
                </a:solidFill>
              </a:rPr>
              <a:t>Mitigation:</a:t>
            </a:r>
            <a:r>
              <a:rPr lang="en-US" b="1" dirty="0"/>
              <a:t> </a:t>
            </a:r>
            <a:r>
              <a:rPr lang="en-US" dirty="0"/>
              <a:t>explore optimized </a:t>
            </a:r>
            <a:r>
              <a:rPr lang="en-US" b="1" dirty="0"/>
              <a:t>Robin-Robin</a:t>
            </a:r>
            <a:r>
              <a:rPr lang="en-US" dirty="0"/>
              <a:t> transmission conditions (TCs).</a:t>
            </a:r>
            <a:endParaRPr lang="en-US" b="1" dirty="0"/>
          </a:p>
        </p:txBody>
      </p:sp>
      <p:pic>
        <p:nvPicPr>
          <p:cNvPr id="3" name="Picture 2">
            <a:extLst>
              <a:ext uri="{FF2B5EF4-FFF2-40B4-BE49-F238E27FC236}">
                <a16:creationId xmlns:a16="http://schemas.microsoft.com/office/drawing/2014/main" id="{CDF9F912-7B8A-0E3D-67B3-84A885548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272" y="1191739"/>
            <a:ext cx="3827240" cy="3130969"/>
          </a:xfrm>
          <a:prstGeom prst="rect">
            <a:avLst/>
          </a:prstGeom>
        </p:spPr>
      </p:pic>
      <p:sp>
        <p:nvSpPr>
          <p:cNvPr id="6" name="TextBox 5">
            <a:extLst>
              <a:ext uri="{FF2B5EF4-FFF2-40B4-BE49-F238E27FC236}">
                <a16:creationId xmlns:a16="http://schemas.microsoft.com/office/drawing/2014/main" id="{EE2976C8-1908-E91D-88EB-F9C072016FA0}"/>
              </a:ext>
            </a:extLst>
          </p:cNvPr>
          <p:cNvSpPr txBox="1"/>
          <p:nvPr/>
        </p:nvSpPr>
        <p:spPr>
          <a:xfrm>
            <a:off x="208448" y="5444249"/>
            <a:ext cx="6577145" cy="1077218"/>
          </a:xfrm>
          <a:prstGeom prst="rect">
            <a:avLst/>
          </a:prstGeom>
          <a:solidFill>
            <a:schemeClr val="accent3">
              <a:lumMod val="20000"/>
              <a:lumOff val="80000"/>
            </a:schemeClr>
          </a:solidFill>
        </p:spPr>
        <p:txBody>
          <a:bodyPr wrap="square" rtlCol="0">
            <a:spAutoFit/>
          </a:bodyPr>
          <a:lstStyle/>
          <a:p>
            <a:pPr algn="ctr"/>
            <a:r>
              <a:rPr lang="en-US" sz="1600" dirty="0"/>
              <a:t>Non-overlapping SAM with </a:t>
            </a:r>
            <a:r>
              <a:rPr lang="en-US" sz="1600" b="1" dirty="0"/>
              <a:t>optimized Robin-Robin TCs </a:t>
            </a:r>
            <a:r>
              <a:rPr lang="en-US" sz="1600" dirty="0"/>
              <a:t>can give to </a:t>
            </a:r>
            <a:r>
              <a:rPr lang="en-US" sz="1600" b="1" dirty="0"/>
              <a:t>faster convergence (29% less Schwarz iterations),</a:t>
            </a:r>
            <a:r>
              <a:rPr lang="en-US" sz="1600" dirty="0"/>
              <a:t> </a:t>
            </a:r>
            <a:r>
              <a:rPr lang="en-US" sz="1600" b="1" dirty="0"/>
              <a:t>lower errors (by up to 25%), </a:t>
            </a:r>
            <a:r>
              <a:rPr lang="en-US" sz="1600" dirty="0"/>
              <a:t>and </a:t>
            </a:r>
            <a:r>
              <a:rPr lang="en-US" sz="1600" b="1" dirty="0"/>
              <a:t>more stable/accurate time-predictive ROMs </a:t>
            </a:r>
            <a:r>
              <a:rPr lang="en-US" sz="1600" dirty="0"/>
              <a:t>than non-overlapping SAM with Dirichlet-Neumann TCs.  </a:t>
            </a:r>
          </a:p>
        </p:txBody>
      </p:sp>
      <p:pic>
        <p:nvPicPr>
          <p:cNvPr id="9" name="Picture 8">
            <a:extLst>
              <a:ext uri="{FF2B5EF4-FFF2-40B4-BE49-F238E27FC236}">
                <a16:creationId xmlns:a16="http://schemas.microsoft.com/office/drawing/2014/main" id="{A2DCA2EB-3778-4198-1EBD-B67B31F96CB7}"/>
              </a:ext>
            </a:extLst>
          </p:cNvPr>
          <p:cNvPicPr>
            <a:picLocks noChangeAspect="1"/>
          </p:cNvPicPr>
          <p:nvPr/>
        </p:nvPicPr>
        <p:blipFill>
          <a:blip r:embed="rId4"/>
          <a:stretch>
            <a:fillRect/>
          </a:stretch>
        </p:blipFill>
        <p:spPr>
          <a:xfrm>
            <a:off x="6930083" y="4259073"/>
            <a:ext cx="5170397" cy="2478012"/>
          </a:xfrm>
          <a:prstGeom prst="rect">
            <a:avLst/>
          </a:prstGeom>
        </p:spPr>
      </p:pic>
      <p:pic>
        <p:nvPicPr>
          <p:cNvPr id="11" name="Picture 10">
            <a:extLst>
              <a:ext uri="{FF2B5EF4-FFF2-40B4-BE49-F238E27FC236}">
                <a16:creationId xmlns:a16="http://schemas.microsoft.com/office/drawing/2014/main" id="{3C39739E-FCA4-9A4C-CE26-B3453695D777}"/>
              </a:ext>
            </a:extLst>
          </p:cNvPr>
          <p:cNvPicPr>
            <a:picLocks noChangeAspect="1"/>
          </p:cNvPicPr>
          <p:nvPr/>
        </p:nvPicPr>
        <p:blipFill>
          <a:blip r:embed="rId5"/>
          <a:stretch>
            <a:fillRect/>
          </a:stretch>
        </p:blipFill>
        <p:spPr>
          <a:xfrm>
            <a:off x="557143" y="2231136"/>
            <a:ext cx="4079718" cy="2940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241EE24-BB0D-B478-34F1-BFFD0332E461}"/>
                  </a:ext>
                </a:extLst>
              </p:cNvPr>
              <p:cNvSpPr txBox="1"/>
              <p:nvPr/>
            </p:nvSpPr>
            <p:spPr>
              <a:xfrm>
                <a:off x="4752168" y="2410658"/>
                <a:ext cx="2064641" cy="604589"/>
              </a:xfrm>
              <a:prstGeom prst="rect">
                <a:avLst/>
              </a:prstGeom>
              <a:noFill/>
            </p:spPr>
            <p:txBody>
              <a:bodyPr wrap="square" rtlCol="0">
                <a:spAutoFit/>
              </a:bodyPr>
              <a:lstStyle/>
              <a:p>
                <a:pPr algn="ct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𝛼</m:t>
                        </m:r>
                      </m:e>
                      <m:sub>
                        <m:r>
                          <a:rPr lang="en-US" sz="1600" b="0" i="1" smtClean="0">
                            <a:latin typeface="Cambria Math" panose="02040503050406030204" pitchFamily="18" charset="0"/>
                          </a:rPr>
                          <m:t>𝑖𝑗</m:t>
                        </m:r>
                      </m:sub>
                    </m:sSub>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𝛽</m:t>
                        </m:r>
                      </m:e>
                      <m:sub>
                        <m:r>
                          <a:rPr lang="en-US" sz="1600" b="0" i="1" smtClean="0">
                            <a:latin typeface="Cambria Math" panose="02040503050406030204" pitchFamily="18" charset="0"/>
                          </a:rPr>
                          <m:t>𝑖𝑗</m:t>
                        </m:r>
                      </m:sub>
                    </m:sSub>
                    <m:r>
                      <a:rPr lang="en-US" sz="1600" b="0" i="1" smtClean="0">
                        <a:latin typeface="Cambria Math" panose="02040503050406030204" pitchFamily="18" charset="0"/>
                      </a:rPr>
                      <m:t>:</m:t>
                    </m:r>
                  </m:oMath>
                </a14:m>
                <a:r>
                  <a:rPr lang="en-US" sz="1600" dirty="0"/>
                  <a:t> tuning parameters</a:t>
                </a:r>
              </a:p>
            </p:txBody>
          </p:sp>
        </mc:Choice>
        <mc:Fallback xmlns="">
          <p:sp>
            <p:nvSpPr>
              <p:cNvPr id="12" name="TextBox 11">
                <a:extLst>
                  <a:ext uri="{FF2B5EF4-FFF2-40B4-BE49-F238E27FC236}">
                    <a16:creationId xmlns:a16="http://schemas.microsoft.com/office/drawing/2014/main" id="{E241EE24-BB0D-B478-34F1-BFFD0332E461}"/>
                  </a:ext>
                </a:extLst>
              </p:cNvPr>
              <p:cNvSpPr txBox="1">
                <a:spLocks noRot="1" noChangeAspect="1" noMove="1" noResize="1" noEditPoints="1" noAdjustHandles="1" noChangeArrowheads="1" noChangeShapeType="1" noTextEdit="1"/>
              </p:cNvSpPr>
              <p:nvPr/>
            </p:nvSpPr>
            <p:spPr>
              <a:xfrm>
                <a:off x="4752168" y="2410658"/>
                <a:ext cx="2064641" cy="604589"/>
              </a:xfrm>
              <a:prstGeom prst="rect">
                <a:avLst/>
              </a:prstGeom>
              <a:blipFill>
                <a:blip r:embed="rId6"/>
                <a:stretch>
                  <a:fillRect t="-4000" b="-1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C2DC8A1-73C8-1727-5734-66C569703FC1}"/>
                  </a:ext>
                </a:extLst>
              </p:cNvPr>
              <p:cNvSpPr txBox="1"/>
              <p:nvPr/>
            </p:nvSpPr>
            <p:spPr>
              <a:xfrm>
                <a:off x="4940015" y="3248760"/>
                <a:ext cx="1845578" cy="1343253"/>
              </a:xfrm>
              <a:prstGeom prst="rect">
                <a:avLst/>
              </a:prstGeom>
              <a:noFill/>
            </p:spPr>
            <p:txBody>
              <a:bodyPr wrap="square" rtlCol="0">
                <a:spAutoFit/>
              </a:bodyPr>
              <a:lstStyle/>
              <a:p>
                <a:pPr algn="ctr"/>
                <a:r>
                  <a:rPr lang="en-US" sz="1600" dirty="0">
                    <a:solidFill>
                      <a:srgbClr val="0070C0"/>
                    </a:solidFill>
                  </a:rPr>
                  <a:t>Automatic tuning of </a:t>
                </a:r>
                <a14:m>
                  <m:oMath xmlns:m="http://schemas.openxmlformats.org/officeDocument/2006/math">
                    <m:sSub>
                      <m:sSubPr>
                        <m:ctrlPr>
                          <a:rPr lang="en-US" sz="1600" i="1" smtClean="0">
                            <a:solidFill>
                              <a:srgbClr val="0070C0"/>
                            </a:solidFill>
                            <a:latin typeface="Cambria Math" panose="02040503050406030204" pitchFamily="18" charset="0"/>
                          </a:rPr>
                        </m:ctrlPr>
                      </m:sSubPr>
                      <m:e>
                        <m:r>
                          <a:rPr lang="en-US" sz="1600" i="1" smtClean="0">
                            <a:solidFill>
                              <a:srgbClr val="0070C0"/>
                            </a:solidFill>
                            <a:latin typeface="Cambria Math" panose="02040503050406030204" pitchFamily="18" charset="0"/>
                            <a:ea typeface="Cambria Math" panose="02040503050406030204" pitchFamily="18" charset="0"/>
                          </a:rPr>
                          <m:t>𝛼</m:t>
                        </m:r>
                      </m:e>
                      <m:sub>
                        <m:r>
                          <a:rPr lang="en-US" sz="1600" b="0" i="1" smtClean="0">
                            <a:solidFill>
                              <a:srgbClr val="0070C0"/>
                            </a:solidFill>
                            <a:latin typeface="Cambria Math" panose="02040503050406030204" pitchFamily="18" charset="0"/>
                          </a:rPr>
                          <m:t>𝑖𝑗</m:t>
                        </m:r>
                      </m:sub>
                    </m:sSub>
                    <m:r>
                      <a:rPr lang="en-US" sz="1600" b="0" i="1" smtClean="0">
                        <a:solidFill>
                          <a:srgbClr val="0070C0"/>
                        </a:solidFill>
                        <a:latin typeface="Cambria Math" panose="02040503050406030204" pitchFamily="18" charset="0"/>
                      </a:rPr>
                      <m:t>, </m:t>
                    </m:r>
                    <m:sSub>
                      <m:sSubPr>
                        <m:ctrlPr>
                          <a:rPr lang="en-US" sz="1600" b="0" i="1" smtClean="0">
                            <a:solidFill>
                              <a:srgbClr val="0070C0"/>
                            </a:solidFill>
                            <a:latin typeface="Cambria Math" panose="02040503050406030204" pitchFamily="18" charset="0"/>
                          </a:rPr>
                        </m:ctrlPr>
                      </m:sSubPr>
                      <m:e>
                        <m:r>
                          <a:rPr lang="en-US" sz="1600" b="0" i="1" smtClean="0">
                            <a:solidFill>
                              <a:srgbClr val="0070C0"/>
                            </a:solidFill>
                            <a:latin typeface="Cambria Math" panose="02040503050406030204" pitchFamily="18" charset="0"/>
                            <a:ea typeface="Cambria Math" panose="02040503050406030204" pitchFamily="18" charset="0"/>
                          </a:rPr>
                          <m:t>𝛽</m:t>
                        </m:r>
                      </m:e>
                      <m:sub>
                        <m:r>
                          <a:rPr lang="en-US" sz="1600" b="0" i="1" smtClean="0">
                            <a:solidFill>
                              <a:srgbClr val="0070C0"/>
                            </a:solidFill>
                            <a:latin typeface="Cambria Math" panose="02040503050406030204" pitchFamily="18" charset="0"/>
                          </a:rPr>
                          <m:t>𝑖𝑗</m:t>
                        </m:r>
                      </m:sub>
                    </m:sSub>
                  </m:oMath>
                </a14:m>
                <a:r>
                  <a:rPr lang="en-US" sz="1600" dirty="0">
                    <a:solidFill>
                      <a:srgbClr val="0070C0"/>
                    </a:solidFill>
                  </a:rPr>
                  <a:t> possible using </a:t>
                </a:r>
                <a:r>
                  <a:rPr lang="en-US" sz="1600" b="1" i="1" dirty="0">
                    <a:solidFill>
                      <a:srgbClr val="0070C0"/>
                    </a:solidFill>
                  </a:rPr>
                  <a:t>Bayesian optimization </a:t>
                </a:r>
                <a:r>
                  <a:rPr lang="en-US" sz="1600" dirty="0">
                    <a:solidFill>
                      <a:srgbClr val="0070C0"/>
                    </a:solidFill>
                  </a:rPr>
                  <a:t>via </a:t>
                </a:r>
                <a:r>
                  <a:rPr lang="en-US" sz="1600" b="1" i="1" dirty="0" err="1">
                    <a:solidFill>
                      <a:srgbClr val="0070C0"/>
                    </a:solidFill>
                  </a:rPr>
                  <a:t>GPTune</a:t>
                </a:r>
                <a:r>
                  <a:rPr lang="en-US" sz="1600" dirty="0">
                    <a:solidFill>
                      <a:srgbClr val="0070C0"/>
                    </a:solidFill>
                  </a:rPr>
                  <a:t>.</a:t>
                </a:r>
              </a:p>
            </p:txBody>
          </p:sp>
        </mc:Choice>
        <mc:Fallback xmlns="">
          <p:sp>
            <p:nvSpPr>
              <p:cNvPr id="13" name="TextBox 12">
                <a:extLst>
                  <a:ext uri="{FF2B5EF4-FFF2-40B4-BE49-F238E27FC236}">
                    <a16:creationId xmlns:a16="http://schemas.microsoft.com/office/drawing/2014/main" id="{1C2DC8A1-73C8-1727-5734-66C569703FC1}"/>
                  </a:ext>
                </a:extLst>
              </p:cNvPr>
              <p:cNvSpPr txBox="1">
                <a:spLocks noRot="1" noChangeAspect="1" noMove="1" noResize="1" noEditPoints="1" noAdjustHandles="1" noChangeArrowheads="1" noChangeShapeType="1" noTextEdit="1"/>
              </p:cNvSpPr>
              <p:nvPr/>
            </p:nvSpPr>
            <p:spPr>
              <a:xfrm>
                <a:off x="4940015" y="3248760"/>
                <a:ext cx="1845578" cy="1343253"/>
              </a:xfrm>
              <a:prstGeom prst="rect">
                <a:avLst/>
              </a:prstGeom>
              <a:blipFill>
                <a:blip r:embed="rId7"/>
                <a:stretch>
                  <a:fillRect t="-1818" r="-4290" b="-5000"/>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ABFB80DF-D74E-911E-CDB4-43A36B6B157A}"/>
              </a:ext>
            </a:extLst>
          </p:cNvPr>
          <p:cNvSpPr txBox="1"/>
          <p:nvPr/>
        </p:nvSpPr>
        <p:spPr>
          <a:xfrm>
            <a:off x="10575719" y="264287"/>
            <a:ext cx="1346598" cy="523220"/>
          </a:xfrm>
          <a:prstGeom prst="rect">
            <a:avLst/>
          </a:prstGeom>
          <a:noFill/>
        </p:spPr>
        <p:txBody>
          <a:bodyPr wrap="square" rtlCol="0">
            <a:spAutoFit/>
          </a:bodyPr>
          <a:lstStyle/>
          <a:p>
            <a:r>
              <a:rPr lang="en-US" sz="1400" dirty="0"/>
              <a:t>C. Rodriguez (Columbia U)</a:t>
            </a:r>
          </a:p>
        </p:txBody>
      </p:sp>
      <p:pic>
        <p:nvPicPr>
          <p:cNvPr id="16" name="Picture 2" descr="Headshot of Cameron Rodriguez">
            <a:extLst>
              <a:ext uri="{FF2B5EF4-FFF2-40B4-BE49-F238E27FC236}">
                <a16:creationId xmlns:a16="http://schemas.microsoft.com/office/drawing/2014/main" id="{FB3CBBDE-88C6-3977-F720-FE34951190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44890" y="64434"/>
            <a:ext cx="764539" cy="98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29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07FA1-0D81-F2E8-FCA0-E80FFBFF3D34}"/>
              </a:ext>
            </a:extLst>
          </p:cNvPr>
          <p:cNvSpPr>
            <a:spLocks noGrp="1"/>
          </p:cNvSpPr>
          <p:nvPr>
            <p:ph type="title"/>
          </p:nvPr>
        </p:nvSpPr>
        <p:spPr>
          <a:xfrm>
            <a:off x="720647" y="240503"/>
            <a:ext cx="11002650" cy="570225"/>
          </a:xfrm>
          <a:solidFill>
            <a:schemeClr val="bg1"/>
          </a:solidFill>
        </p:spPr>
        <p:txBody>
          <a:bodyPr/>
          <a:lstStyle/>
          <a:p>
            <a:r>
              <a:rPr lang="en-US" dirty="0"/>
              <a:t>References on SAM for FOM-ROM and ROM-ROM Coupling (cont’d)</a:t>
            </a:r>
          </a:p>
        </p:txBody>
      </p:sp>
      <p:sp>
        <p:nvSpPr>
          <p:cNvPr id="3" name="Slide Number Placeholder 2">
            <a:extLst>
              <a:ext uri="{FF2B5EF4-FFF2-40B4-BE49-F238E27FC236}">
                <a16:creationId xmlns:a16="http://schemas.microsoft.com/office/drawing/2014/main" id="{ECDF660F-01B7-27F0-B817-4B8E8F464A8B}"/>
              </a:ext>
            </a:extLst>
          </p:cNvPr>
          <p:cNvSpPr>
            <a:spLocks noGrp="1"/>
          </p:cNvSpPr>
          <p:nvPr>
            <p:ph type="sldNum" sz="quarter" idx="4"/>
          </p:nvPr>
        </p:nvSpPr>
        <p:spPr/>
        <p:txBody>
          <a:bodyPr/>
          <a:lstStyle/>
          <a:p>
            <a:fld id="{4FAB73BC-B049-4115-A692-8D63A059BFB8}" type="slidenum">
              <a:rPr lang="en-US" smtClean="0"/>
              <a:pPr/>
              <a:t>47</a:t>
            </a:fld>
            <a:endParaRPr lang="en-US" dirty="0"/>
          </a:p>
        </p:txBody>
      </p:sp>
      <p:sp>
        <p:nvSpPr>
          <p:cNvPr id="4" name="TextBox 3">
            <a:extLst>
              <a:ext uri="{FF2B5EF4-FFF2-40B4-BE49-F238E27FC236}">
                <a16:creationId xmlns:a16="http://schemas.microsoft.com/office/drawing/2014/main" id="{4F1A90DE-5599-99E0-FB12-CC51DF3AA2BB}"/>
              </a:ext>
            </a:extLst>
          </p:cNvPr>
          <p:cNvSpPr txBox="1"/>
          <p:nvPr/>
        </p:nvSpPr>
        <p:spPr>
          <a:xfrm>
            <a:off x="172958" y="991100"/>
            <a:ext cx="9873284" cy="4616648"/>
          </a:xfrm>
          <a:prstGeom prst="rect">
            <a:avLst/>
          </a:prstGeom>
          <a:noFill/>
        </p:spPr>
        <p:txBody>
          <a:bodyPr wrap="square" rtlCol="0">
            <a:spAutoFit/>
          </a:bodyPr>
          <a:lstStyle/>
          <a:p>
            <a:r>
              <a:rPr lang="en-US" sz="2000" b="1" dirty="0">
                <a:solidFill>
                  <a:srgbClr val="0070C0"/>
                </a:solidFill>
              </a:rPr>
              <a:t>Schwarz Couplings Involving Intrusive Projection-Based ROMs: </a:t>
            </a:r>
          </a:p>
          <a:p>
            <a:endParaRPr lang="en-US" sz="400" b="1" dirty="0">
              <a:solidFill>
                <a:srgbClr val="0070C0"/>
              </a:solidFill>
            </a:endParaRPr>
          </a:p>
          <a:p>
            <a:endParaRPr lang="en-US" sz="400" b="1" dirty="0">
              <a:solidFill>
                <a:srgbClr val="0070C0"/>
              </a:solidFill>
            </a:endParaRPr>
          </a:p>
          <a:p>
            <a:pPr marL="342900" indent="-342900">
              <a:buFont typeface="Arial" panose="020B0604020202020204" pitchFamily="34" charset="0"/>
              <a:buChar char="•"/>
            </a:pPr>
            <a:r>
              <a:rPr lang="en-US" dirty="0"/>
              <a:t>J. Barnett, </a:t>
            </a:r>
            <a:r>
              <a:rPr lang="en-US" b="1" dirty="0"/>
              <a:t>I. Tezaur</a:t>
            </a:r>
            <a:r>
              <a:rPr lang="en-US" dirty="0"/>
              <a:t>, A. Mota. “The Schwarz alternating method for the seamless coupling of nonlinear reduced order models and full order models”, CSRI Summer Proceedings 2023, Sandia National Laboratories. </a:t>
            </a:r>
            <a:r>
              <a:rPr lang="en-US" dirty="0">
                <a:hlinkClick r:id="rId3"/>
              </a:rPr>
              <a:t>https://arxiv.org/abs/2210.12551</a:t>
            </a:r>
            <a:r>
              <a:rPr lang="en-US" dirty="0"/>
              <a:t> </a:t>
            </a:r>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r>
              <a:rPr lang="en-US" dirty="0"/>
              <a:t>C. Wentland, F. Rizzi, J. Barnett, </a:t>
            </a:r>
            <a:r>
              <a:rPr lang="en-US" b="1" dirty="0"/>
              <a:t>I. Tezaur</a:t>
            </a:r>
            <a:r>
              <a:rPr lang="en-US" dirty="0"/>
              <a:t>. “The role of interface boundary conditions and sampling strategies for Schwarz-based coupling of projection-based reduced order models”, </a:t>
            </a:r>
            <a:r>
              <a:rPr lang="en-US" i="1" dirty="0"/>
              <a:t>J. </a:t>
            </a:r>
            <a:r>
              <a:rPr lang="en-US" i="1" dirty="0" err="1"/>
              <a:t>Comput</a:t>
            </a:r>
            <a:r>
              <a:rPr lang="en-US" i="1" dirty="0"/>
              <a:t>. Appl. Math., </a:t>
            </a:r>
            <a:r>
              <a:rPr lang="en-US" dirty="0"/>
              <a:t>465 116584, 2025</a:t>
            </a:r>
          </a:p>
          <a:p>
            <a:endParaRPr lang="en-US" sz="800" b="1" dirty="0">
              <a:solidFill>
                <a:srgbClr val="0070C0"/>
              </a:solidFill>
            </a:endParaRPr>
          </a:p>
          <a:p>
            <a:endParaRPr lang="en-US" sz="800" b="1" dirty="0">
              <a:solidFill>
                <a:srgbClr val="0070C0"/>
              </a:solidFill>
            </a:endParaRPr>
          </a:p>
          <a:p>
            <a:r>
              <a:rPr lang="en-US" sz="2000" b="1" dirty="0">
                <a:solidFill>
                  <a:srgbClr val="0070C0"/>
                </a:solidFill>
              </a:rPr>
              <a:t>Schwarz Couplings Involving Physics-Informed Neural Networks (PINNs):</a:t>
            </a:r>
          </a:p>
          <a:p>
            <a:endParaRPr lang="en-US" sz="400" b="1" dirty="0">
              <a:solidFill>
                <a:srgbClr val="0070C0"/>
              </a:solidFill>
            </a:endParaRPr>
          </a:p>
          <a:p>
            <a:pPr marL="342900" indent="-342900">
              <a:buFont typeface="Arial" panose="020B0604020202020204" pitchFamily="34" charset="0"/>
              <a:buChar char="•"/>
            </a:pPr>
            <a:r>
              <a:rPr lang="en-US" dirty="0"/>
              <a:t>W. Snyder, </a:t>
            </a:r>
            <a:r>
              <a:rPr lang="en-US" b="1" dirty="0"/>
              <a:t>I. Tezaur</a:t>
            </a:r>
            <a:r>
              <a:rPr lang="en-US" dirty="0"/>
              <a:t>, C. Wentland. “Domain decomposition-based coupling of PINNs via the Schwarz alternating method”, CSRI Summer Proceedings 2023, Sandia National Laboratories. </a:t>
            </a:r>
            <a:r>
              <a:rPr lang="en-US" dirty="0">
                <a:hlinkClick r:id="rId4"/>
              </a:rPr>
              <a:t>https://arxiv.org/abs/2311.00224</a:t>
            </a:r>
            <a:endParaRPr lang="en-US" b="1" dirty="0">
              <a:solidFill>
                <a:srgbClr val="0070C0"/>
              </a:solidFill>
            </a:endParaRPr>
          </a:p>
          <a:p>
            <a:endParaRPr lang="en-US" b="1" dirty="0">
              <a:solidFill>
                <a:srgbClr val="0070C0"/>
              </a:solidFill>
            </a:endParaRPr>
          </a:p>
          <a:p>
            <a:endParaRPr lang="en-US" b="1" dirty="0">
              <a:solidFill>
                <a:srgbClr val="0070C0"/>
              </a:solidFill>
            </a:endParaRPr>
          </a:p>
          <a:p>
            <a:pPr marL="342900" indent="-342900">
              <a:buFont typeface="Arial" panose="020B0604020202020204" pitchFamily="34" charset="0"/>
              <a:buChar char="•"/>
            </a:pPr>
            <a:endParaRPr lang="en-US" sz="200" dirty="0"/>
          </a:p>
          <a:p>
            <a:endParaRPr lang="en-US" sz="2200" b="1" dirty="0">
              <a:solidFill>
                <a:srgbClr val="0070C0"/>
              </a:solidFill>
            </a:endParaRPr>
          </a:p>
        </p:txBody>
      </p:sp>
      <p:pic>
        <p:nvPicPr>
          <p:cNvPr id="7" name="Picture 6">
            <a:extLst>
              <a:ext uri="{FF2B5EF4-FFF2-40B4-BE49-F238E27FC236}">
                <a16:creationId xmlns:a16="http://schemas.microsoft.com/office/drawing/2014/main" id="{DA2E93C9-B13A-9853-E543-CFAC62323F9A}"/>
              </a:ext>
            </a:extLst>
          </p:cNvPr>
          <p:cNvPicPr>
            <a:picLocks noChangeAspect="1"/>
          </p:cNvPicPr>
          <p:nvPr/>
        </p:nvPicPr>
        <p:blipFill>
          <a:blip r:embed="rId5"/>
          <a:stretch>
            <a:fillRect/>
          </a:stretch>
        </p:blipFill>
        <p:spPr>
          <a:xfrm>
            <a:off x="1328106" y="5248798"/>
            <a:ext cx="1173106" cy="1173106"/>
          </a:xfrm>
          <a:prstGeom prst="rect">
            <a:avLst/>
          </a:prstGeom>
        </p:spPr>
      </p:pic>
      <p:pic>
        <p:nvPicPr>
          <p:cNvPr id="8" name="Picture 7">
            <a:extLst>
              <a:ext uri="{FF2B5EF4-FFF2-40B4-BE49-F238E27FC236}">
                <a16:creationId xmlns:a16="http://schemas.microsoft.com/office/drawing/2014/main" id="{A051F78C-45CC-C380-C4F4-D77793025186}"/>
              </a:ext>
            </a:extLst>
          </p:cNvPr>
          <p:cNvPicPr>
            <a:picLocks noChangeAspect="1"/>
          </p:cNvPicPr>
          <p:nvPr/>
        </p:nvPicPr>
        <p:blipFill>
          <a:blip r:embed="rId6"/>
          <a:stretch>
            <a:fillRect/>
          </a:stretch>
        </p:blipFill>
        <p:spPr>
          <a:xfrm>
            <a:off x="2631635" y="5259118"/>
            <a:ext cx="1126182" cy="1180325"/>
          </a:xfrm>
          <a:prstGeom prst="rect">
            <a:avLst/>
          </a:prstGeom>
        </p:spPr>
      </p:pic>
      <p:pic>
        <p:nvPicPr>
          <p:cNvPr id="9" name="Picture 8">
            <a:extLst>
              <a:ext uri="{FF2B5EF4-FFF2-40B4-BE49-F238E27FC236}">
                <a16:creationId xmlns:a16="http://schemas.microsoft.com/office/drawing/2014/main" id="{1CAF0BAE-488A-6BD1-104F-B84A22C13219}"/>
              </a:ext>
            </a:extLst>
          </p:cNvPr>
          <p:cNvPicPr>
            <a:picLocks noChangeAspect="1"/>
          </p:cNvPicPr>
          <p:nvPr/>
        </p:nvPicPr>
        <p:blipFill>
          <a:blip r:embed="rId7"/>
          <a:stretch>
            <a:fillRect/>
          </a:stretch>
        </p:blipFill>
        <p:spPr>
          <a:xfrm>
            <a:off x="3907615" y="5239596"/>
            <a:ext cx="1199847" cy="1199847"/>
          </a:xfrm>
          <a:prstGeom prst="rect">
            <a:avLst/>
          </a:prstGeom>
        </p:spPr>
      </p:pic>
      <p:pic>
        <p:nvPicPr>
          <p:cNvPr id="10" name="Picture 9">
            <a:extLst>
              <a:ext uri="{FF2B5EF4-FFF2-40B4-BE49-F238E27FC236}">
                <a16:creationId xmlns:a16="http://schemas.microsoft.com/office/drawing/2014/main" id="{8E30CD66-B5A2-2016-A21E-4460126C0943}"/>
              </a:ext>
            </a:extLst>
          </p:cNvPr>
          <p:cNvPicPr>
            <a:picLocks noChangeAspect="1"/>
          </p:cNvPicPr>
          <p:nvPr/>
        </p:nvPicPr>
        <p:blipFill>
          <a:blip r:embed="rId8"/>
          <a:stretch>
            <a:fillRect/>
          </a:stretch>
        </p:blipFill>
        <p:spPr>
          <a:xfrm>
            <a:off x="6614545" y="5199717"/>
            <a:ext cx="1180325" cy="1180325"/>
          </a:xfrm>
          <a:prstGeom prst="rect">
            <a:avLst/>
          </a:prstGeom>
        </p:spPr>
      </p:pic>
      <p:pic>
        <p:nvPicPr>
          <p:cNvPr id="12" name="Picture 2" descr="Chris Wentland - Postdoc, Sandia National Labs | LinkedIn">
            <a:extLst>
              <a:ext uri="{FF2B5EF4-FFF2-40B4-BE49-F238E27FC236}">
                <a16:creationId xmlns:a16="http://schemas.microsoft.com/office/drawing/2014/main" id="{DC843994-A1C5-8390-6633-4368C5F59F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7236" y="5229429"/>
            <a:ext cx="1247985" cy="1173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0B5EA21-44DE-51B5-F005-5119565EA019}"/>
              </a:ext>
            </a:extLst>
          </p:cNvPr>
          <p:cNvPicPr>
            <a:picLocks noChangeAspect="1"/>
          </p:cNvPicPr>
          <p:nvPr/>
        </p:nvPicPr>
        <p:blipFill>
          <a:blip r:embed="rId10"/>
          <a:stretch>
            <a:fillRect/>
          </a:stretch>
        </p:blipFill>
        <p:spPr>
          <a:xfrm>
            <a:off x="9113958" y="5172959"/>
            <a:ext cx="1137232" cy="1137232"/>
          </a:xfrm>
          <a:prstGeom prst="rect">
            <a:avLst/>
          </a:prstGeom>
        </p:spPr>
      </p:pic>
      <p:pic>
        <p:nvPicPr>
          <p:cNvPr id="14" name="Picture 8" descr="Giulia Sambataro">
            <a:extLst>
              <a:ext uri="{FF2B5EF4-FFF2-40B4-BE49-F238E27FC236}">
                <a16:creationId xmlns:a16="http://schemas.microsoft.com/office/drawing/2014/main" id="{D54D8863-3363-079D-B353-4634B9BB8F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23450" y="5158649"/>
            <a:ext cx="1199847" cy="11998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FF8EA3-5798-07AA-0646-6ED0E0B4D500}"/>
              </a:ext>
            </a:extLst>
          </p:cNvPr>
          <p:cNvSpPr txBox="1"/>
          <p:nvPr/>
        </p:nvSpPr>
        <p:spPr>
          <a:xfrm>
            <a:off x="-361334" y="6495364"/>
            <a:ext cx="12299842" cy="338554"/>
          </a:xfrm>
          <a:prstGeom prst="rect">
            <a:avLst/>
          </a:prstGeom>
          <a:noFill/>
        </p:spPr>
        <p:txBody>
          <a:bodyPr wrap="none" rtlCol="0">
            <a:spAutoFit/>
          </a:bodyPr>
          <a:lstStyle/>
          <a:p>
            <a:r>
              <a:rPr lang="en-US" sz="1600" dirty="0"/>
              <a:t>         I. Tezaur     J. Barnett        I. Moore         E. Parish     C. Wentland      A. Gruber    C. Rodriguez   W. Snyder      G. Sambataro</a:t>
            </a:r>
          </a:p>
        </p:txBody>
      </p:sp>
      <p:pic>
        <p:nvPicPr>
          <p:cNvPr id="16" name="Picture 15">
            <a:extLst>
              <a:ext uri="{FF2B5EF4-FFF2-40B4-BE49-F238E27FC236}">
                <a16:creationId xmlns:a16="http://schemas.microsoft.com/office/drawing/2014/main" id="{085C636E-36C3-0A21-7B22-73A1EBC4E962}"/>
              </a:ext>
            </a:extLst>
          </p:cNvPr>
          <p:cNvPicPr>
            <a:picLocks noChangeAspect="1"/>
          </p:cNvPicPr>
          <p:nvPr/>
        </p:nvPicPr>
        <p:blipFill>
          <a:blip r:embed="rId12"/>
          <a:stretch>
            <a:fillRect/>
          </a:stretch>
        </p:blipFill>
        <p:spPr>
          <a:xfrm>
            <a:off x="128594" y="5206973"/>
            <a:ext cx="1124613" cy="1246221"/>
          </a:xfrm>
          <a:prstGeom prst="rect">
            <a:avLst/>
          </a:prstGeom>
        </p:spPr>
      </p:pic>
      <p:pic>
        <p:nvPicPr>
          <p:cNvPr id="5" name="Picture 2" descr="Headshot of Cameron Rodriguez">
            <a:extLst>
              <a:ext uri="{FF2B5EF4-FFF2-40B4-BE49-F238E27FC236}">
                <a16:creationId xmlns:a16="http://schemas.microsoft.com/office/drawing/2014/main" id="{1154E31F-9CC9-8CBC-68DC-D87F9E8238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4194" y="5116644"/>
            <a:ext cx="933842" cy="12418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F46294F-BF65-E7D5-1E3C-EC9D2F029A4B}"/>
              </a:ext>
            </a:extLst>
          </p:cNvPr>
          <p:cNvPicPr>
            <a:picLocks noChangeAspect="1"/>
          </p:cNvPicPr>
          <p:nvPr/>
        </p:nvPicPr>
        <p:blipFill>
          <a:blip r:embed="rId14"/>
          <a:stretch>
            <a:fillRect/>
          </a:stretch>
        </p:blipFill>
        <p:spPr>
          <a:xfrm>
            <a:off x="10251190" y="926050"/>
            <a:ext cx="1211368" cy="1211368"/>
          </a:xfrm>
          <a:prstGeom prst="rect">
            <a:avLst/>
          </a:prstGeom>
        </p:spPr>
      </p:pic>
      <p:pic>
        <p:nvPicPr>
          <p:cNvPr id="20" name="Picture 19">
            <a:extLst>
              <a:ext uri="{FF2B5EF4-FFF2-40B4-BE49-F238E27FC236}">
                <a16:creationId xmlns:a16="http://schemas.microsoft.com/office/drawing/2014/main" id="{EB210DB9-CBC8-991B-3884-B1103A7CC337}"/>
              </a:ext>
            </a:extLst>
          </p:cNvPr>
          <p:cNvPicPr>
            <a:picLocks noChangeAspect="1"/>
          </p:cNvPicPr>
          <p:nvPr/>
        </p:nvPicPr>
        <p:blipFill>
          <a:blip r:embed="rId15"/>
          <a:stretch>
            <a:fillRect/>
          </a:stretch>
        </p:blipFill>
        <p:spPr>
          <a:xfrm>
            <a:off x="10251190" y="2252740"/>
            <a:ext cx="1219200" cy="1219200"/>
          </a:xfrm>
          <a:prstGeom prst="rect">
            <a:avLst/>
          </a:prstGeom>
        </p:spPr>
      </p:pic>
      <p:pic>
        <p:nvPicPr>
          <p:cNvPr id="25" name="Picture 24">
            <a:extLst>
              <a:ext uri="{FF2B5EF4-FFF2-40B4-BE49-F238E27FC236}">
                <a16:creationId xmlns:a16="http://schemas.microsoft.com/office/drawing/2014/main" id="{39055189-5F13-3878-126F-D028C1C45000}"/>
              </a:ext>
            </a:extLst>
          </p:cNvPr>
          <p:cNvPicPr>
            <a:picLocks noChangeAspect="1"/>
          </p:cNvPicPr>
          <p:nvPr/>
        </p:nvPicPr>
        <p:blipFill>
          <a:blip r:embed="rId16"/>
          <a:stretch>
            <a:fillRect/>
          </a:stretch>
        </p:blipFill>
        <p:spPr>
          <a:xfrm>
            <a:off x="10255242" y="3590520"/>
            <a:ext cx="1219200" cy="1219200"/>
          </a:xfrm>
          <a:prstGeom prst="rect">
            <a:avLst/>
          </a:prstGeom>
        </p:spPr>
      </p:pic>
    </p:spTree>
    <p:extLst>
      <p:ext uri="{BB962C8B-B14F-4D97-AF65-F5344CB8AC3E}">
        <p14:creationId xmlns:p14="http://schemas.microsoft.com/office/powerpoint/2010/main" val="65723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3199-B615-4BCB-8E43-B3CE9310CBBF}"/>
              </a:ext>
            </a:extLst>
          </p:cNvPr>
          <p:cNvSpPr>
            <a:spLocks noGrp="1"/>
          </p:cNvSpPr>
          <p:nvPr>
            <p:ph type="title"/>
          </p:nvPr>
        </p:nvSpPr>
        <p:spPr/>
        <p:txBody>
          <a:bodyPr/>
          <a:lstStyle/>
          <a:p>
            <a:r>
              <a:rPr lang="en-US" dirty="0"/>
              <a:t>Current Research Directions</a:t>
            </a:r>
          </a:p>
        </p:txBody>
      </p:sp>
      <p:sp>
        <p:nvSpPr>
          <p:cNvPr id="3" name="Slide Number Placeholder 2">
            <a:extLst>
              <a:ext uri="{FF2B5EF4-FFF2-40B4-BE49-F238E27FC236}">
                <a16:creationId xmlns:a16="http://schemas.microsoft.com/office/drawing/2014/main" id="{907F806A-2151-EC49-6246-8991F7AAA357}"/>
              </a:ext>
            </a:extLst>
          </p:cNvPr>
          <p:cNvSpPr>
            <a:spLocks noGrp="1"/>
          </p:cNvSpPr>
          <p:nvPr>
            <p:ph type="sldNum" sz="quarter" idx="10"/>
          </p:nvPr>
        </p:nvSpPr>
        <p:spPr/>
        <p:txBody>
          <a:bodyPr/>
          <a:lstStyle/>
          <a:p>
            <a:fld id="{4FAB73BC-B049-4115-A692-8D63A059BFB8}" type="slidenum">
              <a:rPr lang="en-US" smtClean="0"/>
              <a:pPr/>
              <a:t>48</a:t>
            </a:fld>
            <a:endParaRPr lang="en-US" dirty="0"/>
          </a:p>
        </p:txBody>
      </p:sp>
      <p:sp>
        <p:nvSpPr>
          <p:cNvPr id="8" name="TextBox 7">
            <a:extLst>
              <a:ext uri="{FF2B5EF4-FFF2-40B4-BE49-F238E27FC236}">
                <a16:creationId xmlns:a16="http://schemas.microsoft.com/office/drawing/2014/main" id="{4977A042-61DD-A8DB-BC18-2F9C56A13A40}"/>
              </a:ext>
            </a:extLst>
          </p:cNvPr>
          <p:cNvSpPr txBox="1"/>
          <p:nvPr/>
        </p:nvSpPr>
        <p:spPr>
          <a:xfrm>
            <a:off x="210650" y="937696"/>
            <a:ext cx="7790350" cy="4647426"/>
          </a:xfrm>
          <a:prstGeom prst="rect">
            <a:avLst/>
          </a:prstGeom>
          <a:noFill/>
        </p:spPr>
        <p:txBody>
          <a:bodyPr wrap="square" rtlCol="0">
            <a:spAutoFit/>
          </a:bodyPr>
          <a:lstStyle/>
          <a:p>
            <a:r>
              <a:rPr lang="en-US" b="1" dirty="0">
                <a:solidFill>
                  <a:srgbClr val="0070C0"/>
                </a:solidFill>
              </a:rPr>
              <a:t>Production Applications</a:t>
            </a:r>
          </a:p>
          <a:p>
            <a:endParaRPr lang="en-US" sz="200" b="1" dirty="0">
              <a:solidFill>
                <a:srgbClr val="0070C0"/>
              </a:solidFill>
            </a:endParaRPr>
          </a:p>
          <a:p>
            <a:pPr marL="285750" indent="-285750">
              <a:buFont typeface="Arial" panose="020B0604020202020204" pitchFamily="34" charset="0"/>
              <a:buChar char="•"/>
            </a:pPr>
            <a:r>
              <a:rPr lang="en-US" sz="1600" dirty="0">
                <a:solidFill>
                  <a:schemeClr val="tx2">
                    <a:lumMod val="50000"/>
                  </a:schemeClr>
                </a:solidFill>
                <a:cs typeface="Calibri" panose="020F0502020204030204" pitchFamily="34" charset="0"/>
              </a:rPr>
              <a:t>4-way multiscale coupling in salt caverns for Strategic Petroleum Reserve (SPR)</a:t>
            </a:r>
            <a:endParaRPr lang="en-US" sz="1600" dirty="0">
              <a:solidFill>
                <a:schemeClr val="tx2">
                  <a:lumMod val="50000"/>
                </a:schemeClr>
              </a:solidFill>
              <a:highlight>
                <a:srgbClr val="FFFF00"/>
              </a:highlight>
              <a:cs typeface="Calibri" panose="020F0502020204030204" pitchFamily="34" charset="0"/>
            </a:endParaRPr>
          </a:p>
          <a:p>
            <a:pPr marL="285750" indent="-285750">
              <a:buFont typeface="Arial" panose="020B0604020202020204" pitchFamily="34" charset="0"/>
              <a:buChar char="•"/>
            </a:pPr>
            <a:endParaRPr lang="en-US" sz="2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r>
              <a:rPr lang="en-US" sz="1600" dirty="0">
                <a:solidFill>
                  <a:schemeClr val="tx2">
                    <a:lumMod val="50000"/>
                  </a:schemeClr>
                </a:solidFill>
                <a:cs typeface="Calibri" panose="020F0502020204030204" pitchFamily="34" charset="0"/>
              </a:rPr>
              <a:t>Schwarz coupling for J-integral around crack front on pressure vessel</a:t>
            </a:r>
          </a:p>
          <a:p>
            <a:pPr marL="285750" indent="-285750">
              <a:buFont typeface="Arial" panose="020B0604020202020204" pitchFamily="34" charset="0"/>
              <a:buChar char="•"/>
            </a:pPr>
            <a:endParaRPr lang="en-US" sz="2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r>
              <a:rPr lang="en-US" sz="1600" dirty="0">
                <a:solidFill>
                  <a:schemeClr val="tx2">
                    <a:lumMod val="50000"/>
                  </a:schemeClr>
                </a:solidFill>
                <a:cs typeface="Calibri" panose="020F0502020204030204" pitchFamily="34" charset="0"/>
              </a:rPr>
              <a:t>Multiscale coupling for </a:t>
            </a:r>
            <a:r>
              <a:rPr lang="en-US" sz="1600" dirty="0" err="1">
                <a:solidFill>
                  <a:schemeClr val="tx2">
                    <a:lumMod val="50000"/>
                  </a:schemeClr>
                </a:solidFill>
                <a:cs typeface="Calibri" panose="020F0502020204030204" pitchFamily="34" charset="0"/>
              </a:rPr>
              <a:t>stronglinks</a:t>
            </a:r>
            <a:endParaRPr lang="en-US" sz="16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endParaRPr lang="en-US" sz="2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r>
              <a:rPr lang="en-US" sz="1600" dirty="0">
                <a:solidFill>
                  <a:schemeClr val="tx2">
                    <a:lumMod val="50000"/>
                  </a:schemeClr>
                </a:solidFill>
                <a:cs typeface="Calibri" panose="020F0502020204030204" pitchFamily="34" charset="0"/>
              </a:rPr>
              <a:t>Schwarz </a:t>
            </a:r>
            <a:r>
              <a:rPr lang="en-US" sz="1600" dirty="0" err="1">
                <a:solidFill>
                  <a:schemeClr val="tx2">
                    <a:lumMod val="50000"/>
                  </a:schemeClr>
                </a:solidFill>
                <a:cs typeface="Calibri" panose="020F0502020204030204" pitchFamily="34" charset="0"/>
              </a:rPr>
              <a:t>multiphysics</a:t>
            </a:r>
            <a:r>
              <a:rPr lang="en-US" sz="1600" dirty="0">
                <a:solidFill>
                  <a:schemeClr val="tx2">
                    <a:lumMod val="50000"/>
                  </a:schemeClr>
                </a:solidFill>
                <a:cs typeface="Calibri" panose="020F0502020204030204" pitchFamily="34" charset="0"/>
              </a:rPr>
              <a:t> coupling for electronics package survivability</a:t>
            </a:r>
          </a:p>
          <a:p>
            <a:endParaRPr lang="en-US" sz="400" dirty="0">
              <a:solidFill>
                <a:schemeClr val="tx2">
                  <a:lumMod val="50000"/>
                </a:schemeClr>
              </a:solidFill>
              <a:cs typeface="Calibri" panose="020F0502020204030204" pitchFamily="34" charset="0"/>
            </a:endParaRPr>
          </a:p>
          <a:p>
            <a:endParaRPr lang="en-US" sz="400" dirty="0">
              <a:solidFill>
                <a:schemeClr val="tx2">
                  <a:lumMod val="50000"/>
                </a:schemeClr>
              </a:solidFill>
              <a:cs typeface="Calibri" panose="020F0502020204030204" pitchFamily="34" charset="0"/>
            </a:endParaRPr>
          </a:p>
          <a:p>
            <a:r>
              <a:rPr lang="en-US" sz="1800" b="1" dirty="0">
                <a:solidFill>
                  <a:srgbClr val="0070C0"/>
                </a:solidFill>
                <a:cs typeface="Calibri" panose="020F0502020204030204" pitchFamily="34" charset="0"/>
              </a:rPr>
              <a:t>Performance Improvements</a:t>
            </a:r>
          </a:p>
          <a:p>
            <a:endParaRPr lang="en-US" sz="200" b="1" dirty="0">
              <a:solidFill>
                <a:srgbClr val="0070C0"/>
              </a:solidFill>
              <a:cs typeface="Calibri" panose="020F0502020204030204" pitchFamily="34" charset="0"/>
            </a:endParaRPr>
          </a:p>
          <a:p>
            <a:pPr marL="285750" indent="-285750">
              <a:buFont typeface="Arial" panose="020B0604020202020204" pitchFamily="34" charset="0"/>
              <a:buChar char="•"/>
            </a:pPr>
            <a:r>
              <a:rPr lang="en-US" sz="1600" dirty="0">
                <a:solidFill>
                  <a:schemeClr val="tx2">
                    <a:lumMod val="50000"/>
                  </a:schemeClr>
                </a:solidFill>
                <a:cs typeface="Calibri" panose="020F0502020204030204" pitchFamily="34" charset="0"/>
              </a:rPr>
              <a:t>Acceleration of Schwarz</a:t>
            </a:r>
          </a:p>
          <a:p>
            <a:pPr marL="285750" indent="-285750">
              <a:buFont typeface="Arial" panose="020B0604020202020204" pitchFamily="34" charset="0"/>
              <a:buChar char="•"/>
            </a:pPr>
            <a:endParaRPr lang="en-US" sz="2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r>
              <a:rPr lang="en-US" sz="1600" dirty="0">
                <a:solidFill>
                  <a:schemeClr val="tx2">
                    <a:lumMod val="50000"/>
                  </a:schemeClr>
                </a:solidFill>
                <a:cs typeface="Calibri" panose="020F0502020204030204" pitchFamily="34" charset="0"/>
              </a:rPr>
              <a:t>Asynchronous additive Schwarz on GPUs</a:t>
            </a:r>
          </a:p>
          <a:p>
            <a:pPr marL="285750" indent="-285750">
              <a:buFont typeface="Arial" panose="020B0604020202020204" pitchFamily="34" charset="0"/>
              <a:buChar char="•"/>
            </a:pPr>
            <a:endParaRPr lang="en-US" dirty="0">
              <a:ea typeface="Calibri" panose="020F0502020204030204" pitchFamily="34" charset="0"/>
              <a:cs typeface="Calibri Light" panose="020F0302020204030204" pitchFamily="34" charset="0"/>
            </a:endParaRPr>
          </a:p>
          <a:p>
            <a:endParaRPr lang="en-US" sz="1800" dirty="0">
              <a:effectLst/>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endParaRPr lang="en-US" sz="18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endParaRPr lang="en-US" sz="18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endParaRPr lang="en-US" sz="18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endParaRPr lang="en-US" sz="18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endParaRPr lang="en-US" sz="18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endParaRPr lang="en-US" sz="1800" dirty="0">
              <a:solidFill>
                <a:schemeClr val="tx2">
                  <a:lumMod val="50000"/>
                </a:schemeClr>
              </a:solidFill>
              <a:cs typeface="Calibri" panose="020F0502020204030204" pitchFamily="34" charset="0"/>
            </a:endParaRPr>
          </a:p>
        </p:txBody>
      </p:sp>
      <p:pic>
        <p:nvPicPr>
          <p:cNvPr id="9" name="Picture 8">
            <a:extLst>
              <a:ext uri="{FF2B5EF4-FFF2-40B4-BE49-F238E27FC236}">
                <a16:creationId xmlns:a16="http://schemas.microsoft.com/office/drawing/2014/main" id="{3723D4B6-6228-8211-F3C2-9333A02BFB45}"/>
              </a:ext>
            </a:extLst>
          </p:cNvPr>
          <p:cNvPicPr>
            <a:picLocks noChangeAspect="1"/>
          </p:cNvPicPr>
          <p:nvPr/>
        </p:nvPicPr>
        <p:blipFill>
          <a:blip r:embed="rId3"/>
          <a:stretch>
            <a:fillRect/>
          </a:stretch>
        </p:blipFill>
        <p:spPr>
          <a:xfrm>
            <a:off x="7914119" y="5165728"/>
            <a:ext cx="4100624" cy="1146564"/>
          </a:xfrm>
          <a:prstGeom prst="rect">
            <a:avLst/>
          </a:prstGeom>
        </p:spPr>
      </p:pic>
      <p:pic>
        <p:nvPicPr>
          <p:cNvPr id="10" name="Picture 9" descr="Diagram&#10;&#10;Description automatically generated">
            <a:extLst>
              <a:ext uri="{FF2B5EF4-FFF2-40B4-BE49-F238E27FC236}">
                <a16:creationId xmlns:a16="http://schemas.microsoft.com/office/drawing/2014/main" id="{AC45ECE5-52B4-A5C5-22FF-64A975443772}"/>
              </a:ext>
            </a:extLst>
          </p:cNvPr>
          <p:cNvPicPr>
            <a:picLocks noChangeAspect="1"/>
          </p:cNvPicPr>
          <p:nvPr/>
        </p:nvPicPr>
        <p:blipFill>
          <a:blip r:embed="rId4"/>
          <a:stretch>
            <a:fillRect/>
          </a:stretch>
        </p:blipFill>
        <p:spPr>
          <a:xfrm>
            <a:off x="7783033" y="2569344"/>
            <a:ext cx="4100623" cy="2198170"/>
          </a:xfrm>
          <a:prstGeom prst="rect">
            <a:avLst/>
          </a:prstGeom>
        </p:spPr>
      </p:pic>
      <p:sp>
        <p:nvSpPr>
          <p:cNvPr id="12" name="TextBox 11">
            <a:extLst>
              <a:ext uri="{FF2B5EF4-FFF2-40B4-BE49-F238E27FC236}">
                <a16:creationId xmlns:a16="http://schemas.microsoft.com/office/drawing/2014/main" id="{DCAC8112-0FD6-75C3-9526-B858D2A81ABC}"/>
              </a:ext>
            </a:extLst>
          </p:cNvPr>
          <p:cNvSpPr txBox="1"/>
          <p:nvPr/>
        </p:nvSpPr>
        <p:spPr>
          <a:xfrm>
            <a:off x="192954" y="3331784"/>
            <a:ext cx="7476690" cy="3231654"/>
          </a:xfrm>
          <a:prstGeom prst="rect">
            <a:avLst/>
          </a:prstGeom>
          <a:noFill/>
        </p:spPr>
        <p:txBody>
          <a:bodyPr wrap="square">
            <a:spAutoFit/>
          </a:bodyPr>
          <a:lstStyle/>
          <a:p>
            <a:r>
              <a:rPr lang="en-US" sz="1800" b="1" dirty="0">
                <a:solidFill>
                  <a:srgbClr val="0070C0"/>
                </a:solidFill>
                <a:cs typeface="Calibri" panose="020F0502020204030204" pitchFamily="34" charset="0"/>
              </a:rPr>
              <a:t>Automated &amp; Adaptive Schwarz</a:t>
            </a:r>
            <a:endParaRPr lang="en-US" b="1" dirty="0">
              <a:solidFill>
                <a:srgbClr val="0070C0"/>
              </a:solidFill>
              <a:cs typeface="Calibri" panose="020F0502020204030204" pitchFamily="34" charset="0"/>
            </a:endParaRPr>
          </a:p>
          <a:p>
            <a:endParaRPr lang="en-US" sz="200" b="1" dirty="0">
              <a:solidFill>
                <a:srgbClr val="0070C0"/>
              </a:solidFill>
              <a:cs typeface="Calibri" panose="020F0502020204030204" pitchFamily="34" charset="0"/>
            </a:endParaRPr>
          </a:p>
          <a:p>
            <a:pPr marL="285750" indent="-285750">
              <a:buFont typeface="Arial" panose="020B0604020202020204" pitchFamily="34" charset="0"/>
              <a:buChar char="•"/>
            </a:pPr>
            <a:r>
              <a:rPr lang="en-US" sz="1600" dirty="0">
                <a:solidFill>
                  <a:schemeClr val="tx2">
                    <a:lumMod val="50000"/>
                  </a:schemeClr>
                </a:solidFill>
                <a:cs typeface="Calibri" panose="020F0502020204030204" pitchFamily="34" charset="0"/>
              </a:rPr>
              <a:t>Automated optimization of meshes/DD with multiple constraints</a:t>
            </a:r>
          </a:p>
          <a:p>
            <a:pPr marL="285750" indent="-285750">
              <a:buFont typeface="Arial" panose="020B0604020202020204" pitchFamily="34" charset="0"/>
              <a:buChar char="•"/>
            </a:pPr>
            <a:endParaRPr lang="en-US" sz="200" dirty="0">
              <a:solidFill>
                <a:schemeClr val="tx2">
                  <a:lumMod val="50000"/>
                </a:schemeClr>
              </a:solidFill>
              <a:cs typeface="Calibri" panose="020F0502020204030204" pitchFamily="34" charset="0"/>
            </a:endParaRPr>
          </a:p>
          <a:p>
            <a:pPr marL="285750" indent="-285750">
              <a:buFont typeface="Arial" panose="020B0604020202020204" pitchFamily="34" charset="0"/>
              <a:buChar char="•"/>
            </a:pPr>
            <a:r>
              <a:rPr lang="en-US" sz="1600" dirty="0">
                <a:effectLst/>
                <a:ea typeface="Calibri" panose="020F0502020204030204" pitchFamily="34" charset="0"/>
                <a:cs typeface="Calibri Light" panose="020F0302020204030204" pitchFamily="34" charset="0"/>
              </a:rPr>
              <a:t>Automated criteria to determine appropriate use of less refined or reduced-order models w/o sacrificing accuracy</a:t>
            </a:r>
          </a:p>
          <a:p>
            <a:endParaRPr lang="en-US" sz="400" dirty="0">
              <a:ea typeface="Calibri" panose="020F0502020204030204" pitchFamily="34" charset="0"/>
              <a:cs typeface="Calibri Light" panose="020F0302020204030204" pitchFamily="34" charset="0"/>
            </a:endParaRPr>
          </a:p>
          <a:p>
            <a:endParaRPr lang="en-US" sz="400" dirty="0">
              <a:ea typeface="Calibri" panose="020F0502020204030204" pitchFamily="34" charset="0"/>
              <a:cs typeface="Calibri Light" panose="020F0302020204030204" pitchFamily="34" charset="0"/>
            </a:endParaRPr>
          </a:p>
          <a:p>
            <a:r>
              <a:rPr lang="en-US" b="1" dirty="0">
                <a:solidFill>
                  <a:srgbClr val="0070C0"/>
                </a:solidFill>
                <a:ea typeface="Calibri" panose="020F0502020204030204" pitchFamily="34" charset="0"/>
                <a:cs typeface="Calibri Light" panose="020F0302020204030204" pitchFamily="34" charset="0"/>
              </a:rPr>
              <a:t>Schwarz for ROM/Data-Driven Model Coupling</a:t>
            </a:r>
          </a:p>
          <a:p>
            <a:endParaRPr lang="en-US" sz="200" b="1" dirty="0">
              <a:solidFill>
                <a:srgbClr val="0070C0"/>
              </a:solidFill>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sz="1600" dirty="0">
                <a:ea typeface="Calibri" panose="020F0502020204030204" pitchFamily="34" charset="0"/>
                <a:cs typeface="Calibri Light" panose="020F0302020204030204" pitchFamily="34" charset="0"/>
              </a:rPr>
              <a:t>Non-overlapping Schwarz + </a:t>
            </a:r>
            <a:r>
              <a:rPr lang="en-US" sz="1600" dirty="0" err="1">
                <a:ea typeface="Calibri" panose="020F0502020204030204" pitchFamily="34" charset="0"/>
                <a:cs typeface="Calibri Light" panose="020F0302020204030204" pitchFamily="34" charset="0"/>
              </a:rPr>
              <a:t>OpInf</a:t>
            </a:r>
            <a:endParaRPr lang="en-US" sz="16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sz="1600" dirty="0">
                <a:ea typeface="Calibri" panose="020F0502020204030204" pitchFamily="34" charset="0"/>
                <a:cs typeface="Calibri Light" panose="020F0302020204030204" pitchFamily="34" charset="0"/>
              </a:rPr>
              <a:t>Schwarz + Deep NN-based ROMs</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sz="1600" dirty="0">
                <a:ea typeface="Calibri" panose="020F0502020204030204" pitchFamily="34" charset="0"/>
                <a:cs typeface="Calibri Light" panose="020F0302020204030204" pitchFamily="34" charset="0"/>
              </a:rPr>
              <a:t>Schwarz + kernel-based ROMs</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sz="1600" dirty="0">
                <a:ea typeface="Calibri" panose="020F0502020204030204" pitchFamily="34" charset="0"/>
                <a:cs typeface="Calibri Light" panose="020F0302020204030204" pitchFamily="34" charset="0"/>
              </a:rPr>
              <a:t>Fully non-intrusive ROM-FOM coupling (w/ K. Willcox &amp; N. Aretz, UT Austin)</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sz="1600" dirty="0">
                <a:ea typeface="Calibri" panose="020F0502020204030204" pitchFamily="34" charset="0"/>
                <a:cs typeface="Calibri Light" panose="020F0302020204030204" pitchFamily="34" charset="0"/>
              </a:rPr>
              <a:t>On-the-fly switching between ROMs and FOMs</a:t>
            </a:r>
          </a:p>
          <a:p>
            <a:pPr marL="285750" indent="-285750">
              <a:buFont typeface="Arial" panose="020B0604020202020204" pitchFamily="34" charset="0"/>
              <a:buChar char="•"/>
            </a:pPr>
            <a:endParaRPr lang="en-US" sz="200" dirty="0">
              <a:ea typeface="Calibri" panose="020F0502020204030204" pitchFamily="34" charset="0"/>
              <a:cs typeface="Calibri Light" panose="020F0302020204030204" pitchFamily="34" charset="0"/>
            </a:endParaRPr>
          </a:p>
          <a:p>
            <a:pPr marL="285750" indent="-285750">
              <a:buFont typeface="Arial" panose="020B0604020202020204" pitchFamily="34" charset="0"/>
              <a:buChar char="•"/>
            </a:pPr>
            <a:r>
              <a:rPr lang="en-US" sz="1600" dirty="0">
                <a:ea typeface="Calibri" panose="020F0502020204030204" pitchFamily="34" charset="0"/>
                <a:cs typeface="Calibri Light" panose="020F0302020204030204" pitchFamily="34" charset="0"/>
              </a:rPr>
              <a:t>Implementation in SIERRA/SM</a:t>
            </a:r>
          </a:p>
        </p:txBody>
      </p:sp>
      <p:pic>
        <p:nvPicPr>
          <p:cNvPr id="4" name="Picture 3">
            <a:extLst>
              <a:ext uri="{FF2B5EF4-FFF2-40B4-BE49-F238E27FC236}">
                <a16:creationId xmlns:a16="http://schemas.microsoft.com/office/drawing/2014/main" id="{613BFC60-EA38-B7A6-0AD3-99B732270339}"/>
              </a:ext>
            </a:extLst>
          </p:cNvPr>
          <p:cNvPicPr>
            <a:picLocks noChangeAspect="1"/>
          </p:cNvPicPr>
          <p:nvPr/>
        </p:nvPicPr>
        <p:blipFill>
          <a:blip r:embed="rId5"/>
          <a:stretch>
            <a:fillRect/>
          </a:stretch>
        </p:blipFill>
        <p:spPr>
          <a:xfrm>
            <a:off x="6264077" y="2569344"/>
            <a:ext cx="1275869" cy="746619"/>
          </a:xfrm>
          <a:prstGeom prst="rect">
            <a:avLst/>
          </a:prstGeom>
        </p:spPr>
      </p:pic>
      <p:pic>
        <p:nvPicPr>
          <p:cNvPr id="5" name="Picture 4">
            <a:extLst>
              <a:ext uri="{FF2B5EF4-FFF2-40B4-BE49-F238E27FC236}">
                <a16:creationId xmlns:a16="http://schemas.microsoft.com/office/drawing/2014/main" id="{C44C7DB4-F708-FB84-89AA-FC7ACF9CC2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85118" y="-35511"/>
            <a:ext cx="4141931" cy="2260120"/>
          </a:xfrm>
          <a:prstGeom prst="rect">
            <a:avLst/>
          </a:prstGeom>
          <a:noFill/>
        </p:spPr>
      </p:pic>
      <p:sp>
        <p:nvSpPr>
          <p:cNvPr id="6" name="TextBox 5">
            <a:extLst>
              <a:ext uri="{FF2B5EF4-FFF2-40B4-BE49-F238E27FC236}">
                <a16:creationId xmlns:a16="http://schemas.microsoft.com/office/drawing/2014/main" id="{704DC1FB-3879-0462-3B52-B23FC1CE3ABF}"/>
              </a:ext>
            </a:extLst>
          </p:cNvPr>
          <p:cNvSpPr txBox="1"/>
          <p:nvPr/>
        </p:nvSpPr>
        <p:spPr>
          <a:xfrm>
            <a:off x="8020066" y="1900496"/>
            <a:ext cx="2991525" cy="523220"/>
          </a:xfrm>
          <a:prstGeom prst="rect">
            <a:avLst/>
          </a:prstGeom>
          <a:noFill/>
        </p:spPr>
        <p:txBody>
          <a:bodyPr wrap="none" rtlCol="0">
            <a:spAutoFit/>
          </a:bodyPr>
          <a:lstStyle/>
          <a:p>
            <a:pPr algn="ctr"/>
            <a:r>
              <a:rPr lang="en-US" sz="1400" i="1" dirty="0"/>
              <a:t>Schwarz for salt cavern coupling.  </a:t>
            </a:r>
          </a:p>
          <a:p>
            <a:pPr algn="ctr"/>
            <a:r>
              <a:rPr lang="en-US" sz="1400" i="1" dirty="0"/>
              <a:t>Courtesy of T. </a:t>
            </a:r>
            <a:r>
              <a:rPr lang="en-US" sz="1400" i="1"/>
              <a:t>Ross.</a:t>
            </a:r>
            <a:endParaRPr lang="en-US" sz="1400" i="1" dirty="0"/>
          </a:p>
        </p:txBody>
      </p:sp>
    </p:spTree>
    <p:extLst>
      <p:ext uri="{BB962C8B-B14F-4D97-AF65-F5344CB8AC3E}">
        <p14:creationId xmlns:p14="http://schemas.microsoft.com/office/powerpoint/2010/main" val="212979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10036632" y="6951167"/>
            <a:ext cx="522960" cy="292978"/>
          </a:xfrm>
        </p:spPr>
        <p:txBody>
          <a:bodyPr/>
          <a:lstStyle/>
          <a:p>
            <a:fld id="{A5E55A7B-7854-E145-92D9-B491DF4BAE2D}" type="slidenum">
              <a:rPr lang="en-US" smtClean="0"/>
              <a:pPr/>
              <a:t>49</a:t>
            </a:fld>
            <a:endParaRPr lang="en-US" dirty="0"/>
          </a:p>
        </p:txBody>
      </p:sp>
      <p:pic>
        <p:nvPicPr>
          <p:cNvPr id="4" name="Picture 3">
            <a:extLst>
              <a:ext uri="{FF2B5EF4-FFF2-40B4-BE49-F238E27FC236}">
                <a16:creationId xmlns:a16="http://schemas.microsoft.com/office/drawing/2014/main" id="{5DD4F4DA-1F42-7A48-BE3C-0DAD0E1BC5BE}"/>
              </a:ext>
            </a:extLst>
          </p:cNvPr>
          <p:cNvPicPr>
            <a:picLocks noChangeAspect="1"/>
          </p:cNvPicPr>
          <p:nvPr/>
        </p:nvPicPr>
        <p:blipFill>
          <a:blip r:embed="rId3"/>
          <a:stretch>
            <a:fillRect/>
          </a:stretch>
        </p:blipFill>
        <p:spPr>
          <a:xfrm>
            <a:off x="2970414" y="932781"/>
            <a:ext cx="6846247" cy="5471581"/>
          </a:xfrm>
          <a:prstGeom prst="rect">
            <a:avLst/>
          </a:prstGeom>
        </p:spPr>
      </p:pic>
      <p:sp>
        <p:nvSpPr>
          <p:cNvPr id="12" name="Title 1">
            <a:extLst>
              <a:ext uri="{FF2B5EF4-FFF2-40B4-BE49-F238E27FC236}">
                <a16:creationId xmlns:a16="http://schemas.microsoft.com/office/drawing/2014/main" id="{670F74DD-2EE2-2A4E-A243-0CBD309BB742}"/>
              </a:ext>
            </a:extLst>
          </p:cNvPr>
          <p:cNvSpPr txBox="1">
            <a:spLocks/>
          </p:cNvSpPr>
          <p:nvPr/>
        </p:nvSpPr>
        <p:spPr>
          <a:xfrm>
            <a:off x="5766073" y="1408577"/>
            <a:ext cx="3830813" cy="2015611"/>
          </a:xfrm>
          <a:prstGeom prst="rect">
            <a:avLst/>
          </a:prstGeom>
          <a:solidFill>
            <a:schemeClr val="bg1"/>
          </a:solidFill>
          <a:ln>
            <a:noFill/>
          </a:ln>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AS A </a:t>
            </a:r>
            <a:r>
              <a:rPr lang="en-US" sz="3000" b="1" i="1" dirty="0">
                <a:ln w="10160">
                  <a:solidFill>
                    <a:sysClr val="windowText" lastClr="000000"/>
                  </a:solidFill>
                  <a:prstDash val="solid"/>
                </a:ln>
                <a:solidFill>
                  <a:srgbClr val="FA6305"/>
                </a:solidFill>
                <a:effectLst>
                  <a:outerShdw blurRad="38100" dist="22860" dir="5400000" algn="tl" rotWithShape="0">
                    <a:srgbClr val="000000">
                      <a:alpha val="30000"/>
                    </a:srgbClr>
                  </a:outerShdw>
                </a:effectLst>
              </a:rPr>
              <a:t>PRECONDITIONER</a:t>
            </a:r>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 FOR THE LINEARIZED SYSTEM</a:t>
            </a:r>
          </a:p>
        </p:txBody>
      </p:sp>
      <p:sp>
        <p:nvSpPr>
          <p:cNvPr id="13" name="Title 1">
            <a:extLst>
              <a:ext uri="{FF2B5EF4-FFF2-40B4-BE49-F238E27FC236}">
                <a16:creationId xmlns:a16="http://schemas.microsoft.com/office/drawing/2014/main" id="{ED8438B1-8328-6D45-A0B7-0B9417F131E7}"/>
              </a:ext>
            </a:extLst>
          </p:cNvPr>
          <p:cNvSpPr txBox="1">
            <a:spLocks/>
          </p:cNvSpPr>
          <p:nvPr/>
        </p:nvSpPr>
        <p:spPr>
          <a:xfrm>
            <a:off x="5808114" y="3954184"/>
            <a:ext cx="3844897" cy="2004800"/>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AS A </a:t>
            </a:r>
            <a:r>
              <a:rPr lang="en-US" sz="3000" b="1" i="1" dirty="0">
                <a:ln w="10160">
                  <a:solidFill>
                    <a:sysClr val="windowText" lastClr="000000"/>
                  </a:solidFill>
                  <a:prstDash val="solid"/>
                </a:ln>
                <a:solidFill>
                  <a:srgbClr val="FA6305"/>
                </a:solidFill>
                <a:effectLst>
                  <a:outerShdw blurRad="38100" dist="22860" dir="5400000" algn="tl" rotWithShape="0">
                    <a:srgbClr val="000000">
                      <a:alpha val="30000"/>
                    </a:srgbClr>
                  </a:outerShdw>
                </a:effectLst>
              </a:rPr>
              <a:t>SOLVER</a:t>
            </a:r>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 FOR THE COUPLED</a:t>
            </a:r>
          </a:p>
          <a:p>
            <a:r>
              <a:rPr lang="en-US" sz="3000" b="1" dirty="0">
                <a:ln w="10160">
                  <a:solidFill>
                    <a:sysClr val="windowText" lastClr="000000"/>
                  </a:solidFill>
                  <a:prstDash val="solid"/>
                </a:ln>
                <a:solidFill>
                  <a:srgbClr val="E8B701"/>
                </a:solidFill>
                <a:effectLst>
                  <a:outerShdw blurRad="38100" dist="22860" dir="5400000" algn="tl" rotWithShape="0">
                    <a:srgbClr val="000000">
                      <a:alpha val="30000"/>
                    </a:srgbClr>
                  </a:outerShdw>
                </a:effectLst>
              </a:rPr>
              <a:t>FULLY NONLINEAR PROBLEM</a:t>
            </a:r>
          </a:p>
        </p:txBody>
      </p:sp>
      <p:sp>
        <p:nvSpPr>
          <p:cNvPr id="7" name="Title 1">
            <a:extLst>
              <a:ext uri="{FF2B5EF4-FFF2-40B4-BE49-F238E27FC236}">
                <a16:creationId xmlns:a16="http://schemas.microsoft.com/office/drawing/2014/main" id="{717A2B98-3BDE-41D4-9188-AA05CFB3A5EB}"/>
              </a:ext>
            </a:extLst>
          </p:cNvPr>
          <p:cNvSpPr>
            <a:spLocks noGrp="1"/>
          </p:cNvSpPr>
          <p:nvPr>
            <p:ph type="title"/>
          </p:nvPr>
        </p:nvSpPr>
        <p:spPr>
          <a:xfrm>
            <a:off x="720648" y="359772"/>
            <a:ext cx="10471608" cy="570225"/>
          </a:xfrm>
        </p:spPr>
        <p:txBody>
          <a:bodyPr/>
          <a:lstStyle/>
          <a:p>
            <a:r>
              <a:rPr lang="en-US" dirty="0"/>
              <a:t>How We Use the Schwarz Alternating Method</a:t>
            </a:r>
          </a:p>
        </p:txBody>
      </p:sp>
      <p:sp>
        <p:nvSpPr>
          <p:cNvPr id="2" name="Slide Number Placeholder 3">
            <a:extLst>
              <a:ext uri="{FF2B5EF4-FFF2-40B4-BE49-F238E27FC236}">
                <a16:creationId xmlns:a16="http://schemas.microsoft.com/office/drawing/2014/main" id="{20A2F712-FC31-F5A3-3A7E-524B55A42C3B}"/>
              </a:ext>
            </a:extLst>
          </p:cNvPr>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49</a:t>
            </a:fld>
            <a:endParaRPr lang="en-US" dirty="0"/>
          </a:p>
        </p:txBody>
      </p:sp>
    </p:spTree>
    <p:extLst>
      <p:ext uri="{BB962C8B-B14F-4D97-AF65-F5344CB8AC3E}">
        <p14:creationId xmlns:p14="http://schemas.microsoft.com/office/powerpoint/2010/main" val="407677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45303"/>
            <a:ext cx="10471608" cy="570225"/>
          </a:xfrm>
        </p:spPr>
        <p:txBody>
          <a:bodyPr/>
          <a:lstStyle/>
          <a:p>
            <a:r>
              <a:rPr lang="en-US" dirty="0"/>
              <a:t>Schwarz Alternating Method (SAM)</a:t>
            </a:r>
          </a:p>
        </p:txBody>
      </p:sp>
      <p:sp>
        <p:nvSpPr>
          <p:cNvPr id="6" name="Content Placeholder 2">
            <a:extLst>
              <a:ext uri="{FF2B5EF4-FFF2-40B4-BE49-F238E27FC236}">
                <a16:creationId xmlns:a16="http://schemas.microsoft.com/office/drawing/2014/main" id="{D8A0A0C0-1A94-405F-8A7F-0BAFE64EEDAF}"/>
              </a:ext>
            </a:extLst>
          </p:cNvPr>
          <p:cNvSpPr txBox="1">
            <a:spLocks/>
          </p:cNvSpPr>
          <p:nvPr/>
        </p:nvSpPr>
        <p:spPr bwMode="auto">
          <a:xfrm>
            <a:off x="75570" y="767788"/>
            <a:ext cx="9636253" cy="1626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2000" kern="1200" dirty="0">
                <a:latin typeface="+mn-lt"/>
                <a:cs typeface="Calibri" pitchFamily="34" charset="0"/>
              </a:rPr>
              <a:t>Proposed in 1870 by H. Schwarz for solving Laplace</a:t>
            </a:r>
            <a:r>
              <a:rPr lang="en-US" sz="2000" dirty="0">
                <a:latin typeface="+mn-lt"/>
                <a:cs typeface="Calibri" pitchFamily="34" charset="0"/>
              </a:rPr>
              <a:t> PDE</a:t>
            </a:r>
            <a:r>
              <a:rPr lang="en-US" sz="2000" kern="1200" dirty="0">
                <a:latin typeface="+mn-lt"/>
                <a:cs typeface="Calibri" pitchFamily="34" charset="0"/>
              </a:rPr>
              <a:t> on irregular domains.</a:t>
            </a:r>
          </a:p>
        </p:txBody>
      </p:sp>
      <p:pic>
        <p:nvPicPr>
          <p:cNvPr id="9" name="Picture 8" descr="schwarz.jpg">
            <a:extLst>
              <a:ext uri="{FF2B5EF4-FFF2-40B4-BE49-F238E27FC236}">
                <a16:creationId xmlns:a16="http://schemas.microsoft.com/office/drawing/2014/main" id="{963202EA-3D7F-44EB-9BB4-B9FA0964D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272" y="179277"/>
            <a:ext cx="1082378" cy="1488841"/>
          </a:xfrm>
          <a:prstGeom prst="rect">
            <a:avLst/>
          </a:prstGeom>
        </p:spPr>
      </p:pic>
      <p:sp>
        <p:nvSpPr>
          <p:cNvPr id="17" name="Rectangle 16">
            <a:extLst>
              <a:ext uri="{FF2B5EF4-FFF2-40B4-BE49-F238E27FC236}">
                <a16:creationId xmlns:a16="http://schemas.microsoft.com/office/drawing/2014/main" id="{57E1025A-7D5A-4C02-B9AF-9BCFFDAF8B40}"/>
              </a:ext>
            </a:extLst>
          </p:cNvPr>
          <p:cNvSpPr/>
          <p:nvPr/>
        </p:nvSpPr>
        <p:spPr>
          <a:xfrm>
            <a:off x="6959950" y="6377940"/>
            <a:ext cx="3797835" cy="369332"/>
          </a:xfrm>
          <a:prstGeom prst="rect">
            <a:avLst/>
          </a:prstGeom>
        </p:spPr>
        <p:txBody>
          <a:bodyPr wrap="none">
            <a:spAutoFit/>
          </a:bodyPr>
          <a:lstStyle/>
          <a:p>
            <a:r>
              <a:rPr lang="en-US" baseline="30000" dirty="0">
                <a:solidFill>
                  <a:schemeClr val="bg1"/>
                </a:solidFill>
              </a:rPr>
              <a:t>2</a:t>
            </a:r>
            <a:r>
              <a:rPr lang="en-US" dirty="0">
                <a:solidFill>
                  <a:schemeClr val="bg1"/>
                </a:solidFill>
              </a:rPr>
              <a:t>Lions, 1990. </a:t>
            </a:r>
            <a:r>
              <a:rPr lang="en-US" baseline="30000" dirty="0">
                <a:solidFill>
                  <a:schemeClr val="bg1"/>
                </a:solidFill>
              </a:rPr>
              <a:t>3</a:t>
            </a:r>
            <a:r>
              <a:rPr lang="en-US" dirty="0">
                <a:solidFill>
                  <a:schemeClr val="bg1"/>
                </a:solidFill>
              </a:rPr>
              <a:t>Zanolli </a:t>
            </a:r>
            <a:r>
              <a:rPr lang="en-US" i="1" dirty="0">
                <a:solidFill>
                  <a:schemeClr val="bg1"/>
                </a:solidFill>
              </a:rPr>
              <a:t>et al., </a:t>
            </a:r>
            <a:r>
              <a:rPr lang="en-US" dirty="0">
                <a:solidFill>
                  <a:schemeClr val="bg1"/>
                </a:solidFill>
              </a:rPr>
              <a:t>1987. </a:t>
            </a:r>
          </a:p>
        </p:txBody>
      </p:sp>
      <p:grpSp>
        <p:nvGrpSpPr>
          <p:cNvPr id="2" name="Group 1">
            <a:extLst>
              <a:ext uri="{FF2B5EF4-FFF2-40B4-BE49-F238E27FC236}">
                <a16:creationId xmlns:a16="http://schemas.microsoft.com/office/drawing/2014/main" id="{461E853B-0A16-F6D9-1F1E-A1CAA8663773}"/>
              </a:ext>
            </a:extLst>
          </p:cNvPr>
          <p:cNvGrpSpPr/>
          <p:nvPr/>
        </p:nvGrpSpPr>
        <p:grpSpPr>
          <a:xfrm>
            <a:off x="9003660" y="1720256"/>
            <a:ext cx="5667299" cy="3164147"/>
            <a:chOff x="8762578" y="1518969"/>
            <a:chExt cx="5667299" cy="3164147"/>
          </a:xfrm>
        </p:grpSpPr>
        <p:pic>
          <p:nvPicPr>
            <p:cNvPr id="3" name="Picture 2">
              <a:extLst>
                <a:ext uri="{FF2B5EF4-FFF2-40B4-BE49-F238E27FC236}">
                  <a16:creationId xmlns:a16="http://schemas.microsoft.com/office/drawing/2014/main" id="{A17EF9CF-55CB-4BC6-8856-9A0F58A1A4C4}"/>
                </a:ext>
              </a:extLst>
            </p:cNvPr>
            <p:cNvPicPr>
              <a:picLocks noChangeAspect="1"/>
            </p:cNvPicPr>
            <p:nvPr/>
          </p:nvPicPr>
          <p:blipFill>
            <a:blip r:embed="rId4"/>
            <a:stretch>
              <a:fillRect/>
            </a:stretch>
          </p:blipFill>
          <p:spPr>
            <a:xfrm>
              <a:off x="8762578" y="3082916"/>
              <a:ext cx="3122815" cy="1600200"/>
            </a:xfrm>
            <a:prstGeom prst="rect">
              <a:avLst/>
            </a:prstGeom>
          </p:spPr>
        </p:pic>
        <p:pic>
          <p:nvPicPr>
            <p:cNvPr id="13" name="Picture 12">
              <a:extLst>
                <a:ext uri="{FF2B5EF4-FFF2-40B4-BE49-F238E27FC236}">
                  <a16:creationId xmlns:a16="http://schemas.microsoft.com/office/drawing/2014/main" id="{52325D87-8E51-4DD2-B6AE-E124EFEAE38D}"/>
                </a:ext>
              </a:extLst>
            </p:cNvPr>
            <p:cNvPicPr>
              <a:picLocks noChangeAspect="1"/>
            </p:cNvPicPr>
            <p:nvPr/>
          </p:nvPicPr>
          <p:blipFill>
            <a:blip r:embed="rId5"/>
            <a:stretch>
              <a:fillRect/>
            </a:stretch>
          </p:blipFill>
          <p:spPr>
            <a:xfrm>
              <a:off x="8762578" y="1518969"/>
              <a:ext cx="3055658" cy="1600200"/>
            </a:xfrm>
            <a:prstGeom prst="rect">
              <a:avLst/>
            </a:prstGeom>
          </p:spPr>
        </p:pic>
        <p:sp>
          <p:nvSpPr>
            <p:cNvPr id="14" name="TextBox 13">
              <a:extLst>
                <a:ext uri="{FF2B5EF4-FFF2-40B4-BE49-F238E27FC236}">
                  <a16:creationId xmlns:a16="http://schemas.microsoft.com/office/drawing/2014/main" id="{6CF87F96-6331-40D0-8FCE-3C7FFC982044}"/>
                </a:ext>
              </a:extLst>
            </p:cNvPr>
            <p:cNvSpPr txBox="1"/>
            <p:nvPr/>
          </p:nvSpPr>
          <p:spPr>
            <a:xfrm>
              <a:off x="10360294" y="1655579"/>
              <a:ext cx="4069583" cy="338554"/>
            </a:xfrm>
            <a:prstGeom prst="rect">
              <a:avLst/>
            </a:prstGeom>
            <a:noFill/>
          </p:spPr>
          <p:txBody>
            <a:bodyPr wrap="square" rtlCol="0">
              <a:spAutoFit/>
            </a:bodyPr>
            <a:lstStyle/>
            <a:p>
              <a:r>
                <a:rPr lang="en-US" sz="1600" i="1" dirty="0">
                  <a:solidFill>
                    <a:srgbClr val="0070C0"/>
                  </a:solidFill>
                </a:rPr>
                <a:t>overlapping</a:t>
              </a:r>
            </a:p>
          </p:txBody>
        </p:sp>
        <p:sp>
          <p:nvSpPr>
            <p:cNvPr id="18" name="TextBox 17">
              <a:extLst>
                <a:ext uri="{FF2B5EF4-FFF2-40B4-BE49-F238E27FC236}">
                  <a16:creationId xmlns:a16="http://schemas.microsoft.com/office/drawing/2014/main" id="{45C15424-0FE5-4BD9-BD06-67EB2ED0F41D}"/>
                </a:ext>
              </a:extLst>
            </p:cNvPr>
            <p:cNvSpPr txBox="1"/>
            <p:nvPr/>
          </p:nvSpPr>
          <p:spPr>
            <a:xfrm>
              <a:off x="10167729" y="3189972"/>
              <a:ext cx="4069583" cy="338554"/>
            </a:xfrm>
            <a:prstGeom prst="rect">
              <a:avLst/>
            </a:prstGeom>
            <a:noFill/>
          </p:spPr>
          <p:txBody>
            <a:bodyPr wrap="square" rtlCol="0">
              <a:spAutoFit/>
            </a:bodyPr>
            <a:lstStyle/>
            <a:p>
              <a:r>
                <a:rPr lang="en-US" sz="1600" i="1" dirty="0">
                  <a:solidFill>
                    <a:srgbClr val="0070C0"/>
                  </a:solidFill>
                </a:rPr>
                <a:t>non-overlapping</a:t>
              </a:r>
            </a:p>
          </p:txBody>
        </p:sp>
      </p:grpSp>
      <p:sp>
        <p:nvSpPr>
          <p:cNvPr id="15" name="TextBox 14">
            <a:extLst>
              <a:ext uri="{FF2B5EF4-FFF2-40B4-BE49-F238E27FC236}">
                <a16:creationId xmlns:a16="http://schemas.microsoft.com/office/drawing/2014/main" id="{933AE594-6724-431A-8098-C94D45352009}"/>
              </a:ext>
            </a:extLst>
          </p:cNvPr>
          <p:cNvSpPr txBox="1"/>
          <p:nvPr/>
        </p:nvSpPr>
        <p:spPr>
          <a:xfrm>
            <a:off x="126965" y="4663374"/>
            <a:ext cx="9068430"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t>SAM most commonly used as a </a:t>
            </a:r>
            <a:r>
              <a:rPr lang="en-US" sz="2000" b="1" i="1" dirty="0"/>
              <a:t>preconditioner</a:t>
            </a:r>
            <a:r>
              <a:rPr lang="en-US" sz="2000" dirty="0"/>
              <a:t> for linear solvers.</a:t>
            </a:r>
          </a:p>
          <a:p>
            <a:endParaRPr lang="en-US" sz="2000" dirty="0"/>
          </a:p>
        </p:txBody>
      </p:sp>
      <p:sp>
        <p:nvSpPr>
          <p:cNvPr id="16" name="TextBox 15">
            <a:extLst>
              <a:ext uri="{FF2B5EF4-FFF2-40B4-BE49-F238E27FC236}">
                <a16:creationId xmlns:a16="http://schemas.microsoft.com/office/drawing/2014/main" id="{B5992900-F1B9-4D28-8B8E-9069C3B88433}"/>
              </a:ext>
            </a:extLst>
          </p:cNvPr>
          <p:cNvSpPr txBox="1"/>
          <p:nvPr/>
        </p:nvSpPr>
        <p:spPr>
          <a:xfrm>
            <a:off x="843729" y="5280481"/>
            <a:ext cx="6718781" cy="707886"/>
          </a:xfrm>
          <a:prstGeom prst="rect">
            <a:avLst/>
          </a:prstGeom>
          <a:solidFill>
            <a:srgbClr val="CCFFCC"/>
          </a:solidFill>
        </p:spPr>
        <p:txBody>
          <a:bodyPr wrap="square" lIns="91440" tIns="45720" rIns="91440" bIns="45720" rtlCol="0" anchor="t">
            <a:spAutoFit/>
          </a:bodyPr>
          <a:lstStyle/>
          <a:p>
            <a:pPr algn="ctr"/>
            <a:r>
              <a:rPr lang="en-US" sz="2000" b="1" u="sng" dirty="0">
                <a:cs typeface="Calibri"/>
              </a:rPr>
              <a:t>Idea behind this work</a:t>
            </a:r>
            <a:r>
              <a:rPr lang="en-US" sz="2000" b="1" dirty="0">
                <a:cs typeface="Calibri"/>
              </a:rPr>
              <a:t>: </a:t>
            </a:r>
            <a:r>
              <a:rPr lang="en-US" sz="2000" dirty="0">
                <a:cs typeface="Calibri"/>
              </a:rPr>
              <a:t>using SAM as a </a:t>
            </a:r>
            <a:r>
              <a:rPr lang="en-US" sz="2000" b="1" i="1" dirty="0">
                <a:cs typeface="Calibri"/>
              </a:rPr>
              <a:t>discretization/ coupling method </a:t>
            </a:r>
            <a:r>
              <a:rPr lang="en-US" sz="2000" dirty="0">
                <a:cs typeface="Calibri"/>
              </a:rPr>
              <a:t>for solving multiscale PDEs.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3D41122-2A71-4192-8365-409D47AA4BBB}"/>
                  </a:ext>
                </a:extLst>
              </p:cNvPr>
              <p:cNvSpPr txBox="1">
                <a:spLocks/>
              </p:cNvSpPr>
              <p:nvPr/>
            </p:nvSpPr>
            <p:spPr bwMode="auto">
              <a:xfrm>
                <a:off x="175890" y="2242714"/>
                <a:ext cx="8827770" cy="2141837"/>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900" b="1" i="1" dirty="0">
                    <a:latin typeface="+mn-lt"/>
                    <a:cs typeface="Calibri" pitchFamily="34" charset="0"/>
                  </a:rPr>
                  <a:t>Initialize:</a:t>
                </a:r>
              </a:p>
              <a:p>
                <a:pPr>
                  <a:buFont typeface="Arial" panose="020B0604020202020204" pitchFamily="34" charset="0"/>
                  <a:buChar char="•"/>
                  <a:defRPr/>
                </a:pPr>
                <a:r>
                  <a:rPr lang="en-US" sz="1900" dirty="0">
                    <a:latin typeface="+mn-lt"/>
                    <a:cs typeface="Calibri" pitchFamily="34" charset="0"/>
                  </a:rPr>
                  <a:t>Solve PDE by any method on </a:t>
                </a:r>
                <a14:m>
                  <m:oMath xmlns:m="http://schemas.openxmlformats.org/officeDocument/2006/math">
                    <m:sSub>
                      <m:sSubPr>
                        <m:ctrlPr>
                          <a:rPr lang="en-US" sz="1900" i="1" smtClean="0">
                            <a:latin typeface="Cambria Math" panose="02040503050406030204" pitchFamily="18" charset="0"/>
                            <a:cs typeface="Calibri" pitchFamily="34" charset="0"/>
                          </a:rPr>
                        </m:ctrlPr>
                      </m:sSubPr>
                      <m:e>
                        <m:r>
                          <m:rPr>
                            <m:sty m:val="p"/>
                          </m:rPr>
                          <a:rPr lang="el-GR" sz="1900" i="1" smtClean="0">
                            <a:latin typeface="Cambria Math" panose="02040503050406030204" pitchFamily="18" charset="0"/>
                            <a:ea typeface="Cambria Math" panose="02040503050406030204" pitchFamily="18" charset="0"/>
                            <a:cs typeface="Calibri" pitchFamily="34" charset="0"/>
                          </a:rPr>
                          <m:t>Ω</m:t>
                        </m:r>
                      </m:e>
                      <m:sub>
                        <m:r>
                          <a:rPr lang="en-US" sz="1900" b="0" i="1" smtClean="0">
                            <a:latin typeface="Cambria Math" panose="02040503050406030204" pitchFamily="18" charset="0"/>
                            <a:cs typeface="Calibri" pitchFamily="34" charset="0"/>
                          </a:rPr>
                          <m:t>1</m:t>
                        </m:r>
                      </m:sub>
                    </m:sSub>
                  </m:oMath>
                </a14:m>
                <a:r>
                  <a:rPr lang="en-US" sz="1900" dirty="0">
                    <a:latin typeface="+mn-lt"/>
                    <a:cs typeface="Calibri" pitchFamily="34" charset="0"/>
                  </a:rPr>
                  <a:t> w/ initial guess for transmission boundary conditions (BCs) on </a:t>
                </a:r>
                <a14:m>
                  <m:oMath xmlns:m="http://schemas.openxmlformats.org/officeDocument/2006/math">
                    <m:sSub>
                      <m:sSubPr>
                        <m:ctrlPr>
                          <a:rPr lang="en-US" sz="1900" i="1" smtClean="0">
                            <a:latin typeface="Cambria Math" panose="02040503050406030204" pitchFamily="18" charset="0"/>
                            <a:cs typeface="Calibri" pitchFamily="34" charset="0"/>
                          </a:rPr>
                        </m:ctrlPr>
                      </m:sSubPr>
                      <m:e>
                        <m:r>
                          <m:rPr>
                            <m:sty m:val="p"/>
                          </m:rPr>
                          <a:rPr lang="el-GR" sz="1900" i="1" smtClean="0">
                            <a:latin typeface="Cambria Math" panose="02040503050406030204" pitchFamily="18" charset="0"/>
                            <a:ea typeface="Cambria Math" panose="02040503050406030204" pitchFamily="18" charset="0"/>
                            <a:cs typeface="Calibri" pitchFamily="34" charset="0"/>
                          </a:rPr>
                          <m:t>Γ</m:t>
                        </m:r>
                      </m:e>
                      <m:sub>
                        <m:r>
                          <a:rPr lang="en-US" sz="1900" b="0" i="1" smtClean="0">
                            <a:latin typeface="Cambria Math" panose="02040503050406030204" pitchFamily="18" charset="0"/>
                            <a:cs typeface="Calibri" pitchFamily="34" charset="0"/>
                          </a:rPr>
                          <m:t>1</m:t>
                        </m:r>
                      </m:sub>
                    </m:sSub>
                  </m:oMath>
                </a14:m>
                <a:r>
                  <a:rPr lang="en-US" sz="1900" dirty="0">
                    <a:latin typeface="+mn-lt"/>
                    <a:cs typeface="Calibri" pitchFamily="34" charset="0"/>
                  </a:rPr>
                  <a:t>.</a:t>
                </a:r>
              </a:p>
              <a:p>
                <a:pPr marL="0" indent="0">
                  <a:buNone/>
                  <a:defRPr/>
                </a:pPr>
                <a:r>
                  <a:rPr lang="en-US" sz="1900" b="1" i="1" dirty="0">
                    <a:latin typeface="+mn-lt"/>
                    <a:cs typeface="Calibri" pitchFamily="34" charset="0"/>
                  </a:rPr>
                  <a:t>Iterate until convergence:</a:t>
                </a:r>
              </a:p>
              <a:p>
                <a:pPr>
                  <a:buFont typeface="Arial" panose="020B0604020202020204" pitchFamily="34" charset="0"/>
                  <a:buChar char="•"/>
                  <a:defRPr/>
                </a:pPr>
                <a:r>
                  <a:rPr lang="en-US" sz="1900" dirty="0">
                    <a:latin typeface="+mn-lt"/>
                    <a:cs typeface="Calibri" pitchFamily="34" charset="0"/>
                  </a:rPr>
                  <a:t>Solve PDE by any method in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b="0" i="1" smtClean="0">
                            <a:latin typeface="Cambria Math" panose="02040503050406030204" pitchFamily="18" charset="0"/>
                            <a:ea typeface="Cambria Math" panose="02040503050406030204" pitchFamily="18" charset="0"/>
                            <a:cs typeface="Calibri" pitchFamily="34" charset="0"/>
                          </a:rPr>
                          <m:t>2</m:t>
                        </m:r>
                      </m:sub>
                    </m:sSub>
                  </m:oMath>
                </a14:m>
                <a:r>
                  <a:rPr lang="en-US" sz="1900" baseline="-25000" dirty="0">
                    <a:latin typeface="+mn-lt"/>
                    <a:cs typeface="Wingdings 2" charset="2"/>
                  </a:rPr>
                  <a:t> </a:t>
                </a:r>
                <a:r>
                  <a:rPr lang="en-US" sz="1900" dirty="0">
                    <a:latin typeface="+mn-lt"/>
                    <a:cs typeface="Calibri" pitchFamily="34" charset="0"/>
                  </a:rPr>
                  <a:t>w/ BCs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Γ</m:t>
                        </m:r>
                      </m:e>
                      <m:sub>
                        <m:r>
                          <a:rPr lang="en-US" sz="1900" b="0" i="1" smtClean="0">
                            <a:latin typeface="Cambria Math" panose="02040503050406030204" pitchFamily="18" charset="0"/>
                            <a:cs typeface="Calibri" pitchFamily="34" charset="0"/>
                          </a:rPr>
                          <m:t>2</m:t>
                        </m:r>
                      </m:sub>
                    </m:sSub>
                  </m:oMath>
                </a14:m>
                <a:r>
                  <a:rPr lang="en-US" sz="1900" baseline="-25000" dirty="0">
                    <a:latin typeface="+mn-lt"/>
                    <a:cs typeface="Wingdings 2" charset="2"/>
                  </a:rPr>
                  <a:t> </a:t>
                </a:r>
                <a:r>
                  <a:rPr lang="en-US" sz="1900" dirty="0">
                    <a:latin typeface="+mn-lt"/>
                    <a:cs typeface="Calibri" pitchFamily="34" charset="0"/>
                  </a:rPr>
                  <a:t>from just-obtained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cs typeface="Calibri" pitchFamily="34" charset="0"/>
                          </a:rPr>
                          <m:t>1</m:t>
                        </m:r>
                      </m:sub>
                    </m:sSub>
                  </m:oMath>
                </a14:m>
                <a:r>
                  <a:rPr lang="en-US" sz="1900" dirty="0">
                    <a:latin typeface="+mn-lt"/>
                    <a:cs typeface="Calibri" pitchFamily="34" charset="0"/>
                  </a:rPr>
                  <a:t> solution.</a:t>
                </a:r>
              </a:p>
              <a:p>
                <a:pPr>
                  <a:buFont typeface="Arial" panose="020B0604020202020204" pitchFamily="34" charset="0"/>
                  <a:buChar char="•"/>
                  <a:defRPr/>
                </a:pPr>
                <a:r>
                  <a:rPr lang="en-US" sz="1900" dirty="0">
                    <a:latin typeface="+mn-lt"/>
                    <a:cs typeface="Calibri" pitchFamily="34" charset="0"/>
                  </a:rPr>
                  <a:t>Solve PDE by any method in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cs typeface="Calibri" pitchFamily="34" charset="0"/>
                          </a:rPr>
                          <m:t>1</m:t>
                        </m:r>
                      </m:sub>
                    </m:sSub>
                  </m:oMath>
                </a14:m>
                <a:r>
                  <a:rPr lang="en-US" sz="1900" baseline="-25000" dirty="0">
                    <a:latin typeface="+mn-lt"/>
                    <a:cs typeface="Wingdings 2" charset="2"/>
                  </a:rPr>
                  <a:t> </a:t>
                </a:r>
                <a:r>
                  <a:rPr lang="en-US" sz="1900" dirty="0">
                    <a:latin typeface="+mn-lt"/>
                    <a:cs typeface="Calibri" pitchFamily="34" charset="0"/>
                  </a:rPr>
                  <a:t>w/ BCs on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Γ</m:t>
                        </m:r>
                      </m:e>
                      <m:sub>
                        <m:r>
                          <a:rPr lang="en-US" sz="1900" i="1">
                            <a:latin typeface="Cambria Math" panose="02040503050406030204" pitchFamily="18" charset="0"/>
                            <a:cs typeface="Calibri" pitchFamily="34" charset="0"/>
                          </a:rPr>
                          <m:t>1</m:t>
                        </m:r>
                      </m:sub>
                    </m:sSub>
                  </m:oMath>
                </a14:m>
                <a:r>
                  <a:rPr lang="en-US" sz="1900" baseline="-25000" dirty="0">
                    <a:latin typeface="+mn-lt"/>
                    <a:cs typeface="Wingdings 2" charset="2"/>
                  </a:rPr>
                  <a:t> </a:t>
                </a:r>
                <a:r>
                  <a:rPr lang="en-US" sz="1900" dirty="0">
                    <a:latin typeface="+mn-lt"/>
                    <a:cs typeface="Calibri" pitchFamily="34" charset="0"/>
                  </a:rPr>
                  <a:t>from just-obtained</a:t>
                </a:r>
                <a:r>
                  <a:rPr lang="en-US" sz="1900" dirty="0">
                    <a:cs typeface="Calibri" pitchFamily="34" charset="0"/>
                  </a:rPr>
                  <a:t> </a:t>
                </a:r>
                <a14:m>
                  <m:oMath xmlns:m="http://schemas.openxmlformats.org/officeDocument/2006/math">
                    <m:sSub>
                      <m:sSubPr>
                        <m:ctrlPr>
                          <a:rPr lang="en-US" sz="1900" i="1">
                            <a:latin typeface="Cambria Math" panose="02040503050406030204" pitchFamily="18" charset="0"/>
                            <a:cs typeface="Calibri" pitchFamily="34" charset="0"/>
                          </a:rPr>
                        </m:ctrlPr>
                      </m:sSubPr>
                      <m:e>
                        <m:r>
                          <m:rPr>
                            <m:sty m:val="p"/>
                          </m:rPr>
                          <a:rPr lang="el-GR" sz="1900" i="1">
                            <a:latin typeface="Cambria Math" panose="02040503050406030204" pitchFamily="18" charset="0"/>
                            <a:ea typeface="Cambria Math" panose="02040503050406030204" pitchFamily="18" charset="0"/>
                            <a:cs typeface="Calibri" pitchFamily="34" charset="0"/>
                          </a:rPr>
                          <m:t>Ω</m:t>
                        </m:r>
                      </m:e>
                      <m:sub>
                        <m:r>
                          <a:rPr lang="en-US" sz="1900" i="1">
                            <a:latin typeface="Cambria Math" panose="02040503050406030204" pitchFamily="18" charset="0"/>
                            <a:ea typeface="Cambria Math" panose="02040503050406030204" pitchFamily="18" charset="0"/>
                            <a:cs typeface="Calibri" pitchFamily="34" charset="0"/>
                          </a:rPr>
                          <m:t>2</m:t>
                        </m:r>
                      </m:sub>
                    </m:sSub>
                  </m:oMath>
                </a14:m>
                <a:r>
                  <a:rPr lang="en-US" sz="1900" dirty="0">
                    <a:latin typeface="+mn-lt"/>
                    <a:cs typeface="Calibri" pitchFamily="34" charset="0"/>
                  </a:rPr>
                  <a:t> solution.</a:t>
                </a:r>
              </a:p>
            </p:txBody>
          </p:sp>
        </mc:Choice>
        <mc:Fallback xmlns="">
          <p:sp>
            <p:nvSpPr>
              <p:cNvPr id="8" name="Content Placeholder 2">
                <a:extLst>
                  <a:ext uri="{FF2B5EF4-FFF2-40B4-BE49-F238E27FC236}">
                    <a16:creationId xmlns:a16="http://schemas.microsoft.com/office/drawing/2014/main" id="{53D41122-2A71-4192-8365-409D47AA4BBB}"/>
                  </a:ext>
                </a:extLst>
              </p:cNvPr>
              <p:cNvSpPr txBox="1">
                <a:spLocks noRot="1" noChangeAspect="1" noMove="1" noResize="1" noEditPoints="1" noAdjustHandles="1" noChangeArrowheads="1" noChangeShapeType="1" noTextEdit="1"/>
              </p:cNvSpPr>
              <p:nvPr/>
            </p:nvSpPr>
            <p:spPr bwMode="auto">
              <a:xfrm>
                <a:off x="175890" y="2242714"/>
                <a:ext cx="8827770" cy="2141837"/>
              </a:xfrm>
              <a:prstGeom prst="rect">
                <a:avLst/>
              </a:prstGeom>
              <a:blipFill>
                <a:blip r:embed="rId6"/>
                <a:stretch>
                  <a:fillRect l="-621" t="-1416" b="-567"/>
                </a:stretch>
              </a:blipFill>
              <a:ln w="9525">
                <a:solidFill>
                  <a:schemeClr val="tx1"/>
                </a:solidFill>
                <a:miter lim="800000"/>
                <a:headEnd/>
                <a:tailEnd/>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B8B9569D-87E4-4567-A923-8B139D0B921B}"/>
              </a:ext>
            </a:extLst>
          </p:cNvPr>
          <p:cNvSpPr txBox="1"/>
          <p:nvPr/>
        </p:nvSpPr>
        <p:spPr>
          <a:xfrm>
            <a:off x="2905282" y="2054930"/>
            <a:ext cx="3096715" cy="400110"/>
          </a:xfrm>
          <a:prstGeom prst="rect">
            <a:avLst/>
          </a:prstGeom>
          <a:solidFill>
            <a:schemeClr val="bg1"/>
          </a:solidFill>
          <a:ln w="19050">
            <a:solidFill>
              <a:srgbClr val="0070C0"/>
            </a:solidFill>
          </a:ln>
        </p:spPr>
        <p:txBody>
          <a:bodyPr wrap="square" rtlCol="0">
            <a:spAutoFit/>
          </a:bodyPr>
          <a:lstStyle/>
          <a:p>
            <a:pPr algn="ctr"/>
            <a:r>
              <a:rPr lang="en-US" sz="2000" b="1" dirty="0">
                <a:solidFill>
                  <a:srgbClr val="0070C0"/>
                </a:solidFill>
                <a:cs typeface="Calibri" panose="020F0502020204030204" pitchFamily="34" charset="0"/>
              </a:rPr>
              <a:t>Basic Schwarz Algorithm</a:t>
            </a:r>
          </a:p>
        </p:txBody>
      </p:sp>
      <p:sp>
        <p:nvSpPr>
          <p:cNvPr id="7" name="Subtitle 2">
            <a:extLst>
              <a:ext uri="{FF2B5EF4-FFF2-40B4-BE49-F238E27FC236}">
                <a16:creationId xmlns:a16="http://schemas.microsoft.com/office/drawing/2014/main" id="{50246849-77D0-4BB4-BD3A-9AD6A03843B2}"/>
              </a:ext>
            </a:extLst>
          </p:cNvPr>
          <p:cNvSpPr txBox="1">
            <a:spLocks/>
          </p:cNvSpPr>
          <p:nvPr/>
        </p:nvSpPr>
        <p:spPr bwMode="auto">
          <a:xfrm>
            <a:off x="9774899" y="1323350"/>
            <a:ext cx="3294437"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400" dirty="0">
                <a:solidFill>
                  <a:schemeClr val="bg1"/>
                </a:solidFill>
                <a:latin typeface="+mn-lt"/>
              </a:rPr>
              <a:t>H. </a:t>
            </a:r>
            <a:r>
              <a:rPr lang="en-US" sz="1400" dirty="0">
                <a:latin typeface="+mn-lt"/>
              </a:rPr>
              <a:t>Sc</a:t>
            </a:r>
            <a:r>
              <a:rPr lang="en-US" sz="1400" dirty="0">
                <a:solidFill>
                  <a:schemeClr val="bg1"/>
                </a:solidFill>
                <a:latin typeface="+mn-lt"/>
              </a:rPr>
              <a:t>hwarz </a:t>
            </a:r>
          </a:p>
        </p:txBody>
      </p:sp>
      <p:sp>
        <p:nvSpPr>
          <p:cNvPr id="10" name="TextBox 9">
            <a:extLst>
              <a:ext uri="{FF2B5EF4-FFF2-40B4-BE49-F238E27FC236}">
                <a16:creationId xmlns:a16="http://schemas.microsoft.com/office/drawing/2014/main" id="{07AAF216-7F5D-43E0-A4A4-63164C079A63}"/>
              </a:ext>
            </a:extLst>
          </p:cNvPr>
          <p:cNvSpPr txBox="1"/>
          <p:nvPr/>
        </p:nvSpPr>
        <p:spPr>
          <a:xfrm>
            <a:off x="293620" y="1247073"/>
            <a:ext cx="8948351" cy="707886"/>
          </a:xfrm>
          <a:prstGeom prst="rect">
            <a:avLst/>
          </a:prstGeom>
          <a:solidFill>
            <a:srgbClr val="FFCC99"/>
          </a:solidFill>
        </p:spPr>
        <p:txBody>
          <a:bodyPr wrap="square" rtlCol="0">
            <a:spAutoFit/>
          </a:bodyPr>
          <a:lstStyle/>
          <a:p>
            <a:pPr algn="ctr"/>
            <a:r>
              <a:rPr lang="en-US" sz="2000" b="1" dirty="0">
                <a:cs typeface="Calibri" pitchFamily="34" charset="0"/>
              </a:rPr>
              <a:t>Crux of Method:</a:t>
            </a:r>
            <a:r>
              <a:rPr lang="en-US" sz="2000" dirty="0">
                <a:cs typeface="Calibri" pitchFamily="34" charset="0"/>
              </a:rPr>
              <a:t> if the solution is known in regularly shaped domains, use those as pieces to iteratively build a solution for the more complex domain.</a:t>
            </a:r>
          </a:p>
        </p:txBody>
      </p:sp>
      <p:pic>
        <p:nvPicPr>
          <p:cNvPr id="20" name="Picture 19">
            <a:extLst>
              <a:ext uri="{FF2B5EF4-FFF2-40B4-BE49-F238E27FC236}">
                <a16:creationId xmlns:a16="http://schemas.microsoft.com/office/drawing/2014/main" id="{57608E52-EE87-2102-9DBE-495D716B9216}"/>
              </a:ext>
            </a:extLst>
          </p:cNvPr>
          <p:cNvPicPr>
            <a:picLocks noChangeAspect="1"/>
          </p:cNvPicPr>
          <p:nvPr/>
        </p:nvPicPr>
        <p:blipFill>
          <a:blip r:embed="rId7"/>
          <a:stretch>
            <a:fillRect/>
          </a:stretch>
        </p:blipFill>
        <p:spPr>
          <a:xfrm>
            <a:off x="8456594" y="4955206"/>
            <a:ext cx="3580952" cy="1358730"/>
          </a:xfrm>
          <a:prstGeom prst="rect">
            <a:avLst/>
          </a:prstGeom>
        </p:spPr>
      </p:pic>
      <p:sp>
        <p:nvSpPr>
          <p:cNvPr id="11" name="TextBox 10">
            <a:extLst>
              <a:ext uri="{FF2B5EF4-FFF2-40B4-BE49-F238E27FC236}">
                <a16:creationId xmlns:a16="http://schemas.microsoft.com/office/drawing/2014/main" id="{50841865-920F-C3D1-12DD-47C265234D99}"/>
              </a:ext>
            </a:extLst>
          </p:cNvPr>
          <p:cNvSpPr txBox="1"/>
          <p:nvPr/>
        </p:nvSpPr>
        <p:spPr>
          <a:xfrm>
            <a:off x="8961903" y="6574936"/>
            <a:ext cx="3206327" cy="307777"/>
          </a:xfrm>
          <a:prstGeom prst="rect">
            <a:avLst/>
          </a:prstGeom>
          <a:noFill/>
        </p:spPr>
        <p:txBody>
          <a:bodyPr wrap="none" rtlCol="0">
            <a:spAutoFit/>
          </a:bodyPr>
          <a:lstStyle/>
          <a:p>
            <a:r>
              <a:rPr lang="en-US" sz="1400" dirty="0"/>
              <a:t>*Mota </a:t>
            </a:r>
            <a:r>
              <a:rPr lang="en-US" sz="1400" i="1" dirty="0"/>
              <a:t>et al.</a:t>
            </a:r>
            <a:r>
              <a:rPr lang="en-US" sz="1400" dirty="0"/>
              <a:t>, 2017; Mota </a:t>
            </a:r>
            <a:r>
              <a:rPr lang="en-US" sz="1400" i="1" dirty="0"/>
              <a:t>et al.</a:t>
            </a:r>
            <a:r>
              <a:rPr lang="en-US" sz="1400" dirty="0"/>
              <a:t>, 2022.</a:t>
            </a:r>
          </a:p>
        </p:txBody>
      </p:sp>
    </p:spTree>
    <p:extLst>
      <p:ext uri="{BB962C8B-B14F-4D97-AF65-F5344CB8AC3E}">
        <p14:creationId xmlns:p14="http://schemas.microsoft.com/office/powerpoint/2010/main" val="14481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2"/>
              <p:cNvSpPr txBox="1">
                <a:spLocks/>
              </p:cNvSpPr>
              <p:nvPr/>
            </p:nvSpPr>
            <p:spPr bwMode="auto">
              <a:xfrm>
                <a:off x="272527" y="1821520"/>
                <a:ext cx="8160544" cy="40637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1800" b="1" u="sng" dirty="0">
                    <a:solidFill>
                      <a:srgbClr val="0070C0"/>
                    </a:solidFill>
                    <a:latin typeface="+mn-lt"/>
                    <a:cs typeface="Calibri" pitchFamily="34" charset="0"/>
                  </a:rPr>
                  <a:t>S.L. </a:t>
                </a:r>
                <a:r>
                  <a:rPr lang="en-US" sz="1800" b="1" u="sng" dirty="0" err="1">
                    <a:solidFill>
                      <a:srgbClr val="0070C0"/>
                    </a:solidFill>
                    <a:latin typeface="+mn-lt"/>
                    <a:cs typeface="Calibri" pitchFamily="34" charset="0"/>
                  </a:rPr>
                  <a:t>Sobolev</a:t>
                </a:r>
                <a:r>
                  <a:rPr lang="en-US" sz="1800" b="1" u="sng" dirty="0">
                    <a:solidFill>
                      <a:srgbClr val="0070C0"/>
                    </a:solidFill>
                    <a:latin typeface="+mn-lt"/>
                    <a:cs typeface="Calibri" pitchFamily="34" charset="0"/>
                  </a:rPr>
                  <a:t> (1936)</a:t>
                </a:r>
                <a:r>
                  <a:rPr lang="en-US" sz="1800" u="sng" dirty="0">
                    <a:latin typeface="+mn-lt"/>
                    <a:cs typeface="Calibri" pitchFamily="34" charset="0"/>
                  </a:rPr>
                  <a:t>:</a:t>
                </a:r>
                <a:r>
                  <a:rPr lang="en-US" sz="1800" dirty="0">
                    <a:latin typeface="+mn-lt"/>
                    <a:cs typeface="Calibri" pitchFamily="34" charset="0"/>
                  </a:rPr>
                  <a:t>  posed Schwarz method for </a:t>
                </a:r>
                <a:r>
                  <a:rPr lang="en-US" sz="1800" b="1" i="1" dirty="0">
                    <a:latin typeface="+mn-lt"/>
                    <a:cs typeface="Calibri" pitchFamily="34" charset="0"/>
                  </a:rPr>
                  <a:t>linear elasticity </a:t>
                </a:r>
                <a:r>
                  <a:rPr lang="en-US" sz="1800" dirty="0">
                    <a:latin typeface="+mn-lt"/>
                    <a:cs typeface="Calibri" pitchFamily="34" charset="0"/>
                  </a:rPr>
                  <a:t>in </a:t>
                </a:r>
                <a:r>
                  <a:rPr lang="en-US" sz="1800" dirty="0" err="1">
                    <a:latin typeface="+mn-lt"/>
                    <a:cs typeface="Calibri" pitchFamily="34" charset="0"/>
                  </a:rPr>
                  <a:t>variational</a:t>
                </a:r>
                <a:r>
                  <a:rPr lang="en-US" sz="1800" dirty="0">
                    <a:latin typeface="+mn-lt"/>
                    <a:cs typeface="Calibri" pitchFamily="34" charset="0"/>
                  </a:rPr>
                  <a:t> form and </a:t>
                </a:r>
                <a:r>
                  <a:rPr lang="en-US" sz="1800" b="1" i="1" dirty="0">
                    <a:latin typeface="+mn-lt"/>
                    <a:cs typeface="Calibri" pitchFamily="34" charset="0"/>
                  </a:rPr>
                  <a:t>proved method’s convergence</a:t>
                </a:r>
                <a:r>
                  <a:rPr lang="en-US" sz="1800" dirty="0">
                    <a:latin typeface="+mn-lt"/>
                    <a:cs typeface="Calibri" pitchFamily="34" charset="0"/>
                  </a:rPr>
                  <a:t> by proposing a convergent sequence of energy </a:t>
                </a:r>
                <a:r>
                  <a:rPr lang="en-US" sz="1800" dirty="0" err="1">
                    <a:latin typeface="+mn-lt"/>
                    <a:cs typeface="Calibri" pitchFamily="34" charset="0"/>
                  </a:rPr>
                  <a:t>functionals</a:t>
                </a:r>
                <a:r>
                  <a:rPr lang="en-US" sz="1800" dirty="0">
                    <a:latin typeface="+mn-lt"/>
                    <a:cs typeface="Calibri" pitchFamily="34" charset="0"/>
                  </a:rPr>
                  <a:t>. </a:t>
                </a:r>
              </a:p>
              <a:p>
                <a:pPr>
                  <a:buFont typeface="Arial" panose="020B0604020202020204" pitchFamily="34" charset="0"/>
                  <a:buChar char="•"/>
                  <a:defRPr/>
                </a:pPr>
                <a:endParaRPr lang="en-US" sz="400" dirty="0">
                  <a:latin typeface="+mn-lt"/>
                  <a:cs typeface="Calibri" pitchFamily="34" charset="0"/>
                </a:endParaRPr>
              </a:p>
              <a:p>
                <a:pPr>
                  <a:buFont typeface="Arial" panose="020B0604020202020204" pitchFamily="34" charset="0"/>
                  <a:buChar char="•"/>
                  <a:defRPr/>
                </a:pPr>
                <a:r>
                  <a:rPr lang="en-US" sz="1800" b="1" u="sng" dirty="0">
                    <a:solidFill>
                      <a:srgbClr val="0070C0"/>
                    </a:solidFill>
                    <a:latin typeface="+mn-lt"/>
                    <a:cs typeface="Calibri" pitchFamily="34" charset="0"/>
                  </a:rPr>
                  <a:t>S.G. </a:t>
                </a:r>
                <a:r>
                  <a:rPr lang="en-US" sz="1800" b="1" u="sng" dirty="0" err="1">
                    <a:solidFill>
                      <a:srgbClr val="0070C0"/>
                    </a:solidFill>
                    <a:latin typeface="+mn-lt"/>
                    <a:cs typeface="Calibri" pitchFamily="34" charset="0"/>
                  </a:rPr>
                  <a:t>Mikhlin</a:t>
                </a:r>
                <a:r>
                  <a:rPr lang="en-US" sz="1800" b="1" u="sng" dirty="0">
                    <a:solidFill>
                      <a:srgbClr val="0070C0"/>
                    </a:solidFill>
                    <a:latin typeface="+mn-lt"/>
                    <a:cs typeface="Calibri" pitchFamily="34" charset="0"/>
                  </a:rPr>
                  <a:t> (1951):</a:t>
                </a:r>
                <a:r>
                  <a:rPr lang="en-US" sz="1800" dirty="0">
                    <a:latin typeface="+mn-lt"/>
                    <a:cs typeface="Calibri" pitchFamily="34" charset="0"/>
                  </a:rPr>
                  <a:t> </a:t>
                </a:r>
                <a:r>
                  <a:rPr lang="en-US" sz="1800" b="1" i="1" dirty="0">
                    <a:latin typeface="+mn-lt"/>
                    <a:cs typeface="Calibri" pitchFamily="34" charset="0"/>
                  </a:rPr>
                  <a:t>proved convergence </a:t>
                </a:r>
                <a:r>
                  <a:rPr lang="en-US" sz="1800" dirty="0">
                    <a:latin typeface="+mn-lt"/>
                    <a:cs typeface="Calibri" pitchFamily="34" charset="0"/>
                  </a:rPr>
                  <a:t>of Schwarz method for general linear elliptic PDEs.</a:t>
                </a:r>
              </a:p>
              <a:p>
                <a:pPr>
                  <a:buFont typeface="Arial" panose="020B0604020202020204" pitchFamily="34" charset="0"/>
                  <a:buChar char="•"/>
                  <a:defRPr/>
                </a:pPr>
                <a:endParaRPr lang="en-US" sz="400" dirty="0">
                  <a:latin typeface="+mn-lt"/>
                  <a:cs typeface="Calibri" pitchFamily="34" charset="0"/>
                </a:endParaRPr>
              </a:p>
              <a:p>
                <a:pPr>
                  <a:buFont typeface="Arial" panose="020B0604020202020204" pitchFamily="34" charset="0"/>
                  <a:buChar char="•"/>
                  <a:defRPr/>
                </a:pPr>
                <a:r>
                  <a:rPr lang="en-US" sz="1800" b="1" u="sng" dirty="0">
                    <a:solidFill>
                      <a:srgbClr val="0070C0"/>
                    </a:solidFill>
                    <a:latin typeface="+mn-lt"/>
                    <a:cs typeface="Calibri" pitchFamily="34" charset="0"/>
                  </a:rPr>
                  <a:t>P.-L. Lions (1988):</a:t>
                </a:r>
                <a:r>
                  <a:rPr lang="en-US" sz="1800" dirty="0">
                    <a:latin typeface="+mn-lt"/>
                    <a:cs typeface="Calibri" pitchFamily="34" charset="0"/>
                  </a:rPr>
                  <a:t> studied convergence of Schwarz for </a:t>
                </a:r>
                <a:r>
                  <a:rPr lang="en-US" sz="1800" b="1" i="1" dirty="0">
                    <a:latin typeface="+mn-lt"/>
                    <a:cs typeface="Calibri" pitchFamily="34" charset="0"/>
                  </a:rPr>
                  <a:t>nonlinear monotone elliptic problems </a:t>
                </a:r>
                <a:r>
                  <a:rPr lang="en-US" sz="1800" dirty="0">
                    <a:latin typeface="+mn-lt"/>
                    <a:cs typeface="Calibri" pitchFamily="34" charset="0"/>
                  </a:rPr>
                  <a:t>using max principle</a:t>
                </a:r>
                <a:r>
                  <a:rPr lang="en-US" sz="1800" b="1" i="1" dirty="0">
                    <a:latin typeface="+mn-lt"/>
                    <a:cs typeface="Calibri" pitchFamily="34" charset="0"/>
                  </a:rPr>
                  <a:t>.</a:t>
                </a:r>
              </a:p>
              <a:p>
                <a:pPr>
                  <a:buFont typeface="Arial" panose="020B0604020202020204" pitchFamily="34" charset="0"/>
                  <a:buChar char="•"/>
                  <a:defRPr/>
                </a:pPr>
                <a:endParaRPr lang="en-US" sz="400" b="1" u="sng" dirty="0">
                  <a:solidFill>
                    <a:srgbClr val="0070C0"/>
                  </a:solidFill>
                  <a:latin typeface="+mn-lt"/>
                  <a:cs typeface="Calibri" pitchFamily="34" charset="0"/>
                </a:endParaRPr>
              </a:p>
              <a:p>
                <a:pPr>
                  <a:buFont typeface="Arial" panose="020B0604020202020204" pitchFamily="34" charset="0"/>
                  <a:buChar char="•"/>
                  <a:defRPr/>
                </a:pPr>
                <a:r>
                  <a:rPr lang="en-US" sz="1800" b="1" u="sng" dirty="0">
                    <a:solidFill>
                      <a:srgbClr val="0070C0"/>
                    </a:solidFill>
                    <a:latin typeface="+mn-lt"/>
                    <a:cs typeface="Calibri" pitchFamily="34" charset="0"/>
                  </a:rPr>
                  <a:t>A. Mota, I. Tezaur, C. Alleman (2017):</a:t>
                </a:r>
                <a:r>
                  <a:rPr lang="en-US" sz="1800" dirty="0">
                    <a:latin typeface="+mn-lt"/>
                    <a:cs typeface="Calibri" pitchFamily="34" charset="0"/>
                  </a:rPr>
                  <a:t> proved </a:t>
                </a:r>
                <a:r>
                  <a:rPr lang="en-US" sz="1800" b="1" i="1" dirty="0">
                    <a:latin typeface="+mn-lt"/>
                    <a:cs typeface="Calibri" pitchFamily="34" charset="0"/>
                  </a:rPr>
                  <a:t>convergence </a:t>
                </a:r>
                <a:r>
                  <a:rPr lang="en-US" sz="1800" dirty="0">
                    <a:latin typeface="+mn-lt"/>
                    <a:cs typeface="Calibri" pitchFamily="34" charset="0"/>
                  </a:rPr>
                  <a:t>of the alternating Schwarz method for </a:t>
                </a:r>
                <a:r>
                  <a:rPr lang="en-US" sz="1800" b="1" i="1" dirty="0">
                    <a:latin typeface="+mn-lt"/>
                    <a:cs typeface="Calibri" pitchFamily="34" charset="0"/>
                  </a:rPr>
                  <a:t>finite deformation quasi-static nonlinear PDEs</a:t>
                </a:r>
                <a:r>
                  <a:rPr lang="en-US" sz="1800" dirty="0">
                    <a:latin typeface="+mn-lt"/>
                    <a:cs typeface="Calibri" pitchFamily="34" charset="0"/>
                  </a:rPr>
                  <a:t> (with energy functional </a:t>
                </a:r>
                <a14:m>
                  <m:oMath xmlns:m="http://schemas.openxmlformats.org/officeDocument/2006/math">
                    <m:r>
                      <a:rPr lang="el-GR" sz="1800" b="1" i="1" dirty="0">
                        <a:latin typeface="Cambria Math" panose="02040503050406030204" pitchFamily="18" charset="0"/>
                        <a:ea typeface="Cambria Math" panose="02040503050406030204" pitchFamily="18" charset="0"/>
                        <a:cs typeface="Calibri" pitchFamily="34" charset="0"/>
                      </a:rPr>
                      <m:t>𝜱</m:t>
                    </m:r>
                    <m:r>
                      <a:rPr lang="en-US" sz="1800" i="1" dirty="0">
                        <a:latin typeface="Cambria Math" panose="02040503050406030204" pitchFamily="18" charset="0"/>
                        <a:ea typeface="Cambria Math" panose="02040503050406030204" pitchFamily="18" charset="0"/>
                        <a:cs typeface="Calibri" pitchFamily="34" charset="0"/>
                      </a:rPr>
                      <m:t>[</m:t>
                    </m:r>
                    <m:r>
                      <a:rPr lang="en-US" sz="1800" b="1" i="1" dirty="0">
                        <a:latin typeface="Cambria Math" panose="02040503050406030204" pitchFamily="18" charset="0"/>
                        <a:ea typeface="Cambria Math" panose="02040503050406030204" pitchFamily="18" charset="0"/>
                        <a:cs typeface="Calibri" pitchFamily="34" charset="0"/>
                      </a:rPr>
                      <m:t>𝝋</m:t>
                    </m:r>
                    <m:r>
                      <a:rPr lang="en-US" sz="1800" i="1" dirty="0">
                        <a:latin typeface="Cambria Math" panose="02040503050406030204" pitchFamily="18" charset="0"/>
                        <a:ea typeface="Cambria Math" panose="02040503050406030204" pitchFamily="18" charset="0"/>
                        <a:cs typeface="Calibri" pitchFamily="34" charset="0"/>
                      </a:rPr>
                      <m:t>]</m:t>
                    </m:r>
                  </m:oMath>
                </a14:m>
                <a:r>
                  <a:rPr lang="en-US" sz="1800" dirty="0">
                    <a:latin typeface="+mn-lt"/>
                    <a:cs typeface="Calibri" pitchFamily="34" charset="0"/>
                  </a:rPr>
                  <a:t>) with a </a:t>
                </a:r>
                <a:r>
                  <a:rPr lang="en-US" sz="1800" b="1" i="1" dirty="0">
                    <a:latin typeface="+mn-lt"/>
                    <a:cs typeface="Calibri" pitchFamily="34" charset="0"/>
                  </a:rPr>
                  <a:t>geometric convergence rate.</a:t>
                </a:r>
                <a:endParaRPr lang="en-US" sz="1800" dirty="0">
                  <a:latin typeface="+mn-lt"/>
                  <a:cs typeface="Calibri" pitchFamily="34" charset="0"/>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bwMode="auto">
              <a:xfrm>
                <a:off x="272527" y="1821520"/>
                <a:ext cx="8160544" cy="4063778"/>
              </a:xfrm>
              <a:prstGeom prst="rect">
                <a:avLst/>
              </a:prstGeom>
              <a:blipFill>
                <a:blip r:embed="rId3"/>
                <a:stretch>
                  <a:fillRect l="-523" t="-1051" r="-897"/>
                </a:stretch>
              </a:blipFill>
              <a:ln w="9525">
                <a:noFill/>
                <a:miter lim="800000"/>
                <a:headEnd/>
                <a:tailEnd/>
              </a:ln>
            </p:spPr>
            <p:txBody>
              <a:bodyPr/>
              <a:lstStyle/>
              <a:p>
                <a:r>
                  <a:rPr lang="en-US">
                    <a:noFill/>
                  </a:rPr>
                  <a:t> </a:t>
                </a:r>
              </a:p>
            </p:txBody>
          </p:sp>
        </mc:Fallback>
      </mc:AlternateContent>
      <p:pic>
        <p:nvPicPr>
          <p:cNvPr id="7" name="Picture 6" descr="Mikhli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8615" y="2215615"/>
            <a:ext cx="1104250" cy="1276544"/>
          </a:xfrm>
          <a:prstGeom prst="rect">
            <a:avLst/>
          </a:prstGeom>
        </p:spPr>
      </p:pic>
      <p:sp>
        <p:nvSpPr>
          <p:cNvPr id="13" name="Subtitle 2"/>
          <p:cNvSpPr txBox="1">
            <a:spLocks/>
          </p:cNvSpPr>
          <p:nvPr/>
        </p:nvSpPr>
        <p:spPr bwMode="auto">
          <a:xfrm>
            <a:off x="7935791" y="3517728"/>
            <a:ext cx="2222951" cy="554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S.G. </a:t>
            </a:r>
            <a:r>
              <a:rPr lang="en-US" sz="1200" dirty="0" err="1">
                <a:latin typeface="+mn-lt"/>
              </a:rPr>
              <a:t>Mikhlin</a:t>
            </a:r>
            <a:r>
              <a:rPr lang="en-US" sz="1200" dirty="0">
                <a:latin typeface="+mn-lt"/>
              </a:rPr>
              <a:t> </a:t>
            </a:r>
          </a:p>
          <a:p>
            <a:pPr marL="0" indent="0" algn="ctr">
              <a:buNone/>
            </a:pPr>
            <a:r>
              <a:rPr lang="en-US" sz="1200" dirty="0">
                <a:latin typeface="+mn-lt"/>
              </a:rPr>
              <a:t>(1908 – 1990)</a:t>
            </a:r>
            <a:endParaRPr lang="en-US" sz="1200" i="1" dirty="0">
              <a:latin typeface="+mn-lt"/>
            </a:endParaRPr>
          </a:p>
        </p:txBody>
      </p:sp>
      <p:pic>
        <p:nvPicPr>
          <p:cNvPr id="9" name="Picture 8" descr="Sobolev_SL_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1975" y="250001"/>
            <a:ext cx="1946152" cy="1571519"/>
          </a:xfrm>
          <a:prstGeom prst="rect">
            <a:avLst/>
          </a:prstGeom>
        </p:spPr>
      </p:pic>
      <p:sp>
        <p:nvSpPr>
          <p:cNvPr id="14" name="Subtitle 2"/>
          <p:cNvSpPr txBox="1">
            <a:spLocks/>
          </p:cNvSpPr>
          <p:nvPr/>
        </p:nvSpPr>
        <p:spPr bwMode="auto">
          <a:xfrm>
            <a:off x="8719173" y="1799317"/>
            <a:ext cx="2991757"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S.L. </a:t>
            </a:r>
            <a:r>
              <a:rPr lang="en-US" sz="1200" dirty="0" err="1">
                <a:latin typeface="+mn-lt"/>
              </a:rPr>
              <a:t>Sobolev</a:t>
            </a:r>
            <a:r>
              <a:rPr lang="en-US" sz="1200" dirty="0">
                <a:latin typeface="+mn-lt"/>
              </a:rPr>
              <a:t> (1908 – 1989)</a:t>
            </a:r>
            <a:endParaRPr lang="en-US" sz="1200" i="1" dirty="0">
              <a:latin typeface="+mn-lt"/>
            </a:endParaRPr>
          </a:p>
        </p:txBody>
      </p:sp>
      <mc:AlternateContent xmlns:mc="http://schemas.openxmlformats.org/markup-compatibility/2006" xmlns:a14="http://schemas.microsoft.com/office/drawing/2010/main">
        <mc:Choice Requires="a14">
          <p:sp>
            <p:nvSpPr>
              <p:cNvPr id="2" name="TextBox 1"/>
              <p:cNvSpPr txBox="1"/>
              <p:nvPr/>
            </p:nvSpPr>
            <p:spPr>
              <a:xfrm>
                <a:off x="2520879" y="5495327"/>
                <a:ext cx="4141498" cy="963662"/>
              </a:xfrm>
              <a:prstGeom prst="rect">
                <a:avLst/>
              </a:prstGeom>
              <a:noFill/>
              <a:ln w="19050">
                <a:solidFill>
                  <a:srgbClr val="0070C0"/>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l-GR" sz="1700" b="1" i="1">
                          <a:latin typeface="Cambria Math" panose="02040503050406030204" pitchFamily="18" charset="0"/>
                          <a:ea typeface="Cambria Math" panose="02040503050406030204" pitchFamily="18" charset="0"/>
                        </a:rPr>
                        <m:t>𝜱</m:t>
                      </m:r>
                      <m:d>
                        <m:dPr>
                          <m:begChr m:val="["/>
                          <m:endChr m:val="]"/>
                          <m:ctrlPr>
                            <a:rPr lang="en-US" sz="1700" i="1">
                              <a:latin typeface="Cambria Math" panose="02040503050406030204" pitchFamily="18" charset="0"/>
                              <a:ea typeface="Cambria Math" panose="02040503050406030204" pitchFamily="18" charset="0"/>
                            </a:rPr>
                          </m:ctrlPr>
                        </m:dPr>
                        <m:e>
                          <m:r>
                            <a:rPr lang="en-US" sz="1700" b="1" i="1">
                              <a:latin typeface="Cambria Math" panose="02040503050406030204" pitchFamily="18" charset="0"/>
                              <a:ea typeface="Cambria Math" panose="02040503050406030204" pitchFamily="18" charset="0"/>
                            </a:rPr>
                            <m:t>𝝋</m:t>
                          </m:r>
                        </m:e>
                      </m:d>
                      <m:r>
                        <a:rPr lang="en-US" sz="1700" i="1">
                          <a:latin typeface="Cambria Math" panose="02040503050406030204" pitchFamily="18" charset="0"/>
                          <a:ea typeface="Cambria Math" panose="02040503050406030204" pitchFamily="18" charset="0"/>
                        </a:rPr>
                        <m:t>= </m:t>
                      </m:r>
                      <m:nary>
                        <m:naryPr>
                          <m:ctrlPr>
                            <a:rPr lang="en-US" sz="1700" i="1">
                              <a:latin typeface="Cambria Math" panose="02040503050406030204" pitchFamily="18" charset="0"/>
                              <a:ea typeface="Cambria Math" panose="02040503050406030204" pitchFamily="18" charset="0"/>
                            </a:rPr>
                          </m:ctrlPr>
                        </m:naryPr>
                        <m:sub>
                          <m:r>
                            <m:rPr>
                              <m:brk m:alnAt="23"/>
                            </m:rPr>
                            <a:rPr lang="en-US" sz="1700" i="1">
                              <a:latin typeface="Cambria Math" panose="02040503050406030204" pitchFamily="18" charset="0"/>
                              <a:ea typeface="Cambria Math" panose="02040503050406030204" pitchFamily="18" charset="0"/>
                            </a:rPr>
                            <m:t>𝐵</m:t>
                          </m:r>
                        </m:sub>
                        <m:sup/>
                        <m:e>
                          <m:r>
                            <a:rPr lang="en-US" sz="1700" i="1">
                              <a:latin typeface="Cambria Math" panose="02040503050406030204" pitchFamily="18" charset="0"/>
                              <a:ea typeface="Cambria Math" panose="02040503050406030204" pitchFamily="18" charset="0"/>
                            </a:rPr>
                            <m:t>𝐴</m:t>
                          </m:r>
                          <m:d>
                            <m:dPr>
                              <m:ctrlPr>
                                <a:rPr lang="en-US" sz="1700" i="1">
                                  <a:latin typeface="Cambria Math" panose="02040503050406030204" pitchFamily="18" charset="0"/>
                                  <a:ea typeface="Cambria Math" panose="02040503050406030204" pitchFamily="18" charset="0"/>
                                </a:rPr>
                              </m:ctrlPr>
                            </m:dPr>
                            <m:e>
                              <m:r>
                                <a:rPr lang="en-US" sz="1700" b="1" i="1">
                                  <a:latin typeface="Cambria Math" panose="02040503050406030204" pitchFamily="18" charset="0"/>
                                  <a:ea typeface="Cambria Math" panose="02040503050406030204" pitchFamily="18" charset="0"/>
                                </a:rPr>
                                <m:t>𝑭</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𝒁</m:t>
                              </m:r>
                            </m:e>
                          </m:d>
                          <m:r>
                            <a:rPr lang="en-US" sz="1700" i="1">
                              <a:latin typeface="Cambria Math" panose="02040503050406030204" pitchFamily="18" charset="0"/>
                              <a:ea typeface="Cambria Math" panose="02040503050406030204" pitchFamily="18" charset="0"/>
                            </a:rPr>
                            <m:t> </m:t>
                          </m:r>
                          <m:r>
                            <a:rPr lang="en-US" sz="1700" i="1">
                              <a:latin typeface="Cambria Math" panose="02040503050406030204" pitchFamily="18" charset="0"/>
                              <a:ea typeface="Cambria Math" panose="02040503050406030204" pitchFamily="18" charset="0"/>
                            </a:rPr>
                            <m:t>𝑑𝑉</m:t>
                          </m:r>
                          <m:r>
                            <a:rPr lang="en-US" sz="1700" i="1">
                              <a:latin typeface="Cambria Math" panose="02040503050406030204" pitchFamily="18" charset="0"/>
                              <a:ea typeface="Cambria Math" panose="02040503050406030204" pitchFamily="18" charset="0"/>
                            </a:rPr>
                            <m:t>−</m:t>
                          </m:r>
                        </m:e>
                      </m:nary>
                      <m:nary>
                        <m:naryPr>
                          <m:ctrlPr>
                            <a:rPr lang="en-US" sz="1700" i="1">
                              <a:latin typeface="Cambria Math" panose="02040503050406030204" pitchFamily="18" charset="0"/>
                              <a:ea typeface="Cambria Math" panose="02040503050406030204" pitchFamily="18" charset="0"/>
                            </a:rPr>
                          </m:ctrlPr>
                        </m:naryPr>
                        <m:sub>
                          <m:r>
                            <m:rPr>
                              <m:brk m:alnAt="23"/>
                            </m:rPr>
                            <a:rPr lang="en-US" sz="1700" i="1">
                              <a:latin typeface="Cambria Math" panose="02040503050406030204" pitchFamily="18" charset="0"/>
                              <a:ea typeface="Cambria Math" panose="02040503050406030204" pitchFamily="18" charset="0"/>
                            </a:rPr>
                            <m:t>𝐵</m:t>
                          </m:r>
                        </m:sub>
                        <m:sup/>
                        <m:e>
                          <m:r>
                            <a:rPr lang="en-US" sz="1700" b="1" i="1">
                              <a:latin typeface="Cambria Math" panose="02040503050406030204" pitchFamily="18" charset="0"/>
                              <a:ea typeface="Cambria Math" panose="02040503050406030204" pitchFamily="18" charset="0"/>
                            </a:rPr>
                            <m:t>𝑩</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𝝋</m:t>
                          </m:r>
                          <m:r>
                            <a:rPr lang="en-US" sz="1700" i="1">
                              <a:latin typeface="Cambria Math" panose="02040503050406030204" pitchFamily="18" charset="0"/>
                              <a:ea typeface="Cambria Math" panose="02040503050406030204" pitchFamily="18" charset="0"/>
                            </a:rPr>
                            <m:t> </m:t>
                          </m:r>
                          <m:r>
                            <a:rPr lang="en-US" sz="1700" i="1">
                              <a:latin typeface="Cambria Math" panose="02040503050406030204" pitchFamily="18" charset="0"/>
                              <a:ea typeface="Cambria Math" panose="02040503050406030204" pitchFamily="18" charset="0"/>
                            </a:rPr>
                            <m:t>𝑑𝑉</m:t>
                          </m:r>
                        </m:e>
                      </m:nary>
                    </m:oMath>
                  </m:oMathPara>
                </a14:m>
                <a:endParaRPr lang="en-US" sz="1700" dirty="0"/>
              </a:p>
              <a:p>
                <a:pPr algn="ct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ea typeface="Cambria Math" panose="02040503050406030204" pitchFamily="18" charset="0"/>
                        </a:rPr>
                        <m:t>𝛻</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𝑷</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𝑩</m:t>
                      </m:r>
                      <m:r>
                        <a:rPr lang="en-US" sz="1700" i="1">
                          <a:latin typeface="Cambria Math" panose="02040503050406030204" pitchFamily="18" charset="0"/>
                          <a:ea typeface="Cambria Math" panose="02040503050406030204" pitchFamily="18" charset="0"/>
                        </a:rPr>
                        <m:t>=</m:t>
                      </m:r>
                      <m:r>
                        <a:rPr lang="en-US" sz="1700" b="1" i="1">
                          <a:latin typeface="Cambria Math" panose="02040503050406030204" pitchFamily="18" charset="0"/>
                          <a:ea typeface="Cambria Math" panose="02040503050406030204" pitchFamily="18" charset="0"/>
                        </a:rPr>
                        <m:t>𝟎</m:t>
                      </m:r>
                    </m:oMath>
                  </m:oMathPara>
                </a14:m>
                <a:endParaRPr lang="en-US" sz="1700" dirty="0"/>
              </a:p>
            </p:txBody>
          </p:sp>
        </mc:Choice>
        <mc:Fallback xmlns="">
          <p:sp>
            <p:nvSpPr>
              <p:cNvPr id="2" name="TextBox 1"/>
              <p:cNvSpPr txBox="1">
                <a:spLocks noRot="1" noChangeAspect="1" noMove="1" noResize="1" noEditPoints="1" noAdjustHandles="1" noChangeArrowheads="1" noChangeShapeType="1" noTextEdit="1"/>
              </p:cNvSpPr>
              <p:nvPr/>
            </p:nvSpPr>
            <p:spPr>
              <a:xfrm>
                <a:off x="2520879" y="5495327"/>
                <a:ext cx="4141498" cy="963662"/>
              </a:xfrm>
              <a:prstGeom prst="rect">
                <a:avLst/>
              </a:prstGeom>
              <a:blipFill>
                <a:blip r:embed="rId6"/>
                <a:stretch>
                  <a:fillRect/>
                </a:stretch>
              </a:blipFill>
              <a:ln w="19050">
                <a:solidFill>
                  <a:srgbClr val="0070C0"/>
                </a:solidFill>
              </a:ln>
            </p:spPr>
            <p:txBody>
              <a:bodyPr/>
              <a:lstStyle/>
              <a:p>
                <a:r>
                  <a:rPr lang="en-US">
                    <a:noFill/>
                  </a:rPr>
                  <a:t> </a:t>
                </a:r>
              </a:p>
            </p:txBody>
          </p:sp>
        </mc:Fallback>
      </mc:AlternateContent>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0152" y="4979991"/>
            <a:ext cx="872785" cy="1078992"/>
          </a:xfrm>
          <a:prstGeom prst="rect">
            <a:avLst/>
          </a:prstGeom>
        </p:spPr>
      </p:pic>
      <p:pic>
        <p:nvPicPr>
          <p:cNvPr id="11" name="Picture 10"/>
          <p:cNvPicPr>
            <a:picLocks noChangeAspect="1"/>
          </p:cNvPicPr>
          <p:nvPr/>
        </p:nvPicPr>
        <p:blipFill>
          <a:blip r:embed="rId8"/>
          <a:stretch>
            <a:fillRect/>
          </a:stretch>
        </p:blipFill>
        <p:spPr>
          <a:xfrm>
            <a:off x="10442937" y="4984399"/>
            <a:ext cx="1076399" cy="1074584"/>
          </a:xfrm>
          <a:prstGeom prst="rect">
            <a:avLst/>
          </a:prstGeom>
        </p:spPr>
      </p:pic>
      <p:sp>
        <p:nvSpPr>
          <p:cNvPr id="15" name="Subtitle 2"/>
          <p:cNvSpPr txBox="1">
            <a:spLocks/>
          </p:cNvSpPr>
          <p:nvPr/>
        </p:nvSpPr>
        <p:spPr bwMode="auto">
          <a:xfrm>
            <a:off x="8965177" y="6133634"/>
            <a:ext cx="2222951" cy="554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A. Mota, I. Tezaur, C. Alleman</a:t>
            </a:r>
            <a:endParaRPr lang="en-US" sz="1200" i="1" dirty="0">
              <a:latin typeface="+mn-lt"/>
            </a:endParaRPr>
          </a:p>
        </p:txBody>
      </p:sp>
      <p:sp>
        <p:nvSpPr>
          <p:cNvPr id="17" name="TextBox 16"/>
          <p:cNvSpPr txBox="1"/>
          <p:nvPr/>
        </p:nvSpPr>
        <p:spPr>
          <a:xfrm>
            <a:off x="1087208" y="880842"/>
            <a:ext cx="6845706" cy="646331"/>
          </a:xfrm>
          <a:prstGeom prst="rect">
            <a:avLst/>
          </a:prstGeom>
          <a:solidFill>
            <a:schemeClr val="accent3">
              <a:lumMod val="20000"/>
              <a:lumOff val="80000"/>
            </a:schemeClr>
          </a:solidFill>
        </p:spPr>
        <p:txBody>
          <a:bodyPr wrap="square" rtlCol="0">
            <a:spAutoFit/>
          </a:bodyPr>
          <a:lstStyle/>
          <a:p>
            <a:pPr algn="ctr"/>
            <a:r>
              <a:rPr lang="en-US" dirty="0"/>
              <a:t>Using the Schwarz alternating as a </a:t>
            </a:r>
            <a:r>
              <a:rPr lang="en-US" b="1" i="1" dirty="0"/>
              <a:t>discretization method </a:t>
            </a:r>
            <a:r>
              <a:rPr lang="en-US" dirty="0"/>
              <a:t>for PDEs is natural idea with a sound </a:t>
            </a:r>
            <a:r>
              <a:rPr lang="en-US" b="1" i="1" dirty="0"/>
              <a:t>theoretical foundation</a:t>
            </a:r>
            <a:r>
              <a:rPr lang="en-US" dirty="0"/>
              <a:t>.</a:t>
            </a:r>
          </a:p>
        </p:txBody>
      </p:sp>
      <p:sp>
        <p:nvSpPr>
          <p:cNvPr id="16" name="Title 1">
            <a:extLst>
              <a:ext uri="{FF2B5EF4-FFF2-40B4-BE49-F238E27FC236}">
                <a16:creationId xmlns:a16="http://schemas.microsoft.com/office/drawing/2014/main" id="{21D2F29D-FC37-4728-8E91-B88A20D53334}"/>
              </a:ext>
            </a:extLst>
          </p:cNvPr>
          <p:cNvSpPr txBox="1">
            <a:spLocks/>
          </p:cNvSpPr>
          <p:nvPr/>
        </p:nvSpPr>
        <p:spPr>
          <a:xfrm>
            <a:off x="791122" y="140360"/>
            <a:ext cx="6284068" cy="476619"/>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Theoretical Foundation</a:t>
            </a:r>
          </a:p>
        </p:txBody>
      </p:sp>
      <p:pic>
        <p:nvPicPr>
          <p:cNvPr id="12" name="Picture 11">
            <a:extLst>
              <a:ext uri="{FF2B5EF4-FFF2-40B4-BE49-F238E27FC236}">
                <a16:creationId xmlns:a16="http://schemas.microsoft.com/office/drawing/2014/main" id="{48BA7EAD-31AC-4C24-8FF1-650AF61DC385}"/>
              </a:ext>
            </a:extLst>
          </p:cNvPr>
          <p:cNvPicPr>
            <a:picLocks noChangeAspect="1"/>
          </p:cNvPicPr>
          <p:nvPr/>
        </p:nvPicPr>
        <p:blipFill>
          <a:blip r:embed="rId9"/>
          <a:stretch>
            <a:fillRect/>
          </a:stretch>
        </p:blipFill>
        <p:spPr>
          <a:xfrm>
            <a:off x="8575451" y="5010491"/>
            <a:ext cx="994701" cy="1043461"/>
          </a:xfrm>
          <a:prstGeom prst="rect">
            <a:avLst/>
          </a:prstGeom>
        </p:spPr>
      </p:pic>
      <p:pic>
        <p:nvPicPr>
          <p:cNvPr id="5" name="Picture 4">
            <a:extLst>
              <a:ext uri="{FF2B5EF4-FFF2-40B4-BE49-F238E27FC236}">
                <a16:creationId xmlns:a16="http://schemas.microsoft.com/office/drawing/2014/main" id="{404E4C6C-020B-49D3-ACB2-38F1CF940EB8}"/>
              </a:ext>
            </a:extLst>
          </p:cNvPr>
          <p:cNvPicPr>
            <a:picLocks noChangeAspect="1"/>
          </p:cNvPicPr>
          <p:nvPr/>
        </p:nvPicPr>
        <p:blipFill>
          <a:blip r:embed="rId10"/>
          <a:stretch>
            <a:fillRect/>
          </a:stretch>
        </p:blipFill>
        <p:spPr>
          <a:xfrm>
            <a:off x="9787063" y="2383216"/>
            <a:ext cx="1508760" cy="2139696"/>
          </a:xfrm>
          <a:prstGeom prst="rect">
            <a:avLst/>
          </a:prstGeom>
        </p:spPr>
      </p:pic>
      <p:sp>
        <p:nvSpPr>
          <p:cNvPr id="18" name="Subtitle 2">
            <a:extLst>
              <a:ext uri="{FF2B5EF4-FFF2-40B4-BE49-F238E27FC236}">
                <a16:creationId xmlns:a16="http://schemas.microsoft.com/office/drawing/2014/main" id="{ED380E77-7437-4AA6-AE4C-C73D41E88712}"/>
              </a:ext>
            </a:extLst>
          </p:cNvPr>
          <p:cNvSpPr txBox="1">
            <a:spLocks/>
          </p:cNvSpPr>
          <p:nvPr/>
        </p:nvSpPr>
        <p:spPr bwMode="auto">
          <a:xfrm>
            <a:off x="9072801" y="4530709"/>
            <a:ext cx="2991757" cy="419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1200" dirty="0">
                <a:latin typeface="+mn-lt"/>
              </a:rPr>
              <a:t>P.- L. Lions (1956-)</a:t>
            </a:r>
          </a:p>
        </p:txBody>
      </p:sp>
      <p:sp>
        <p:nvSpPr>
          <p:cNvPr id="3" name="Slide Number Placeholder 2">
            <a:extLst>
              <a:ext uri="{FF2B5EF4-FFF2-40B4-BE49-F238E27FC236}">
                <a16:creationId xmlns:a16="http://schemas.microsoft.com/office/drawing/2014/main" id="{27B04FFB-4C63-4480-A3B7-1FE9CFF404D9}"/>
              </a:ext>
            </a:extLst>
          </p:cNvPr>
          <p:cNvSpPr>
            <a:spLocks noGrp="1"/>
          </p:cNvSpPr>
          <p:nvPr>
            <p:ph type="sldNum" sz="quarter" idx="12"/>
          </p:nvPr>
        </p:nvSpPr>
        <p:spPr/>
        <p:txBody>
          <a:bodyPr/>
          <a:lstStyle/>
          <a:p>
            <a:fld id="{A5E55A7B-7854-E145-92D9-B491DF4BAE2D}" type="slidenum">
              <a:rPr lang="en-US" smtClean="0"/>
              <a:pPr/>
              <a:t>50</a:t>
            </a:fld>
            <a:endParaRPr lang="en-US" dirty="0"/>
          </a:p>
        </p:txBody>
      </p:sp>
    </p:spTree>
    <p:extLst>
      <p:ext uri="{BB962C8B-B14F-4D97-AF65-F5344CB8AC3E}">
        <p14:creationId xmlns:p14="http://schemas.microsoft.com/office/powerpoint/2010/main" val="245730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5933777" y="973957"/>
            <a:ext cx="2119746" cy="2743200"/>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8276256" y="1008033"/>
            <a:ext cx="2119746" cy="2743200"/>
          </a:xfrm>
          <a:prstGeom prst="rect">
            <a:avLst/>
          </a:prstGeom>
        </p:spPr>
      </p:pic>
      <p:pic>
        <p:nvPicPr>
          <p:cNvPr id="7" name="Picture 6"/>
          <p:cNvPicPr>
            <a:picLocks/>
          </p:cNvPicPr>
          <p:nvPr/>
        </p:nvPicPr>
        <p:blipFill>
          <a:blip r:embed="rId5">
            <a:extLst>
              <a:ext uri="{28A0092B-C50C-407E-A947-70E740481C1C}">
                <a14:useLocalDpi xmlns:a14="http://schemas.microsoft.com/office/drawing/2010/main" val="0"/>
              </a:ext>
            </a:extLst>
          </a:blip>
          <a:stretch>
            <a:fillRect/>
          </a:stretch>
        </p:blipFill>
        <p:spPr>
          <a:xfrm>
            <a:off x="1550091" y="3730221"/>
            <a:ext cx="2119746" cy="2743200"/>
          </a:xfrm>
          <a:prstGeom prst="rect">
            <a:avLst/>
          </a:prstGeom>
        </p:spPr>
      </p:pic>
      <p:pic>
        <p:nvPicPr>
          <p:cNvPr id="9" name="Picture 8"/>
          <p:cNvPicPr>
            <a:picLocks/>
          </p:cNvPicPr>
          <p:nvPr/>
        </p:nvPicPr>
        <p:blipFill>
          <a:blip r:embed="rId6">
            <a:extLst>
              <a:ext uri="{28A0092B-C50C-407E-A947-70E740481C1C}">
                <a14:useLocalDpi xmlns:a14="http://schemas.microsoft.com/office/drawing/2010/main" val="0"/>
              </a:ext>
            </a:extLst>
          </a:blip>
          <a:stretch>
            <a:fillRect/>
          </a:stretch>
        </p:blipFill>
        <p:spPr>
          <a:xfrm>
            <a:off x="3814031" y="3717157"/>
            <a:ext cx="2119746" cy="2743200"/>
          </a:xfrm>
          <a:prstGeom prst="rect">
            <a:avLst/>
          </a:prstGeom>
        </p:spPr>
      </p:pic>
      <p:pic>
        <p:nvPicPr>
          <p:cNvPr id="10" name="Picture 9"/>
          <p:cNvPicPr>
            <a:picLocks/>
          </p:cNvPicPr>
          <p:nvPr/>
        </p:nvPicPr>
        <p:blipFill>
          <a:blip r:embed="rId7">
            <a:extLst>
              <a:ext uri="{28A0092B-C50C-407E-A947-70E740481C1C}">
                <a14:useLocalDpi xmlns:a14="http://schemas.microsoft.com/office/drawing/2010/main" val="0"/>
              </a:ext>
            </a:extLst>
          </a:blip>
          <a:stretch>
            <a:fillRect/>
          </a:stretch>
        </p:blipFill>
        <p:spPr>
          <a:xfrm>
            <a:off x="6002269" y="3717157"/>
            <a:ext cx="2119746" cy="2743200"/>
          </a:xfrm>
          <a:prstGeom prst="rect">
            <a:avLst/>
          </a:prstGeom>
        </p:spPr>
      </p:pic>
      <p:pic>
        <p:nvPicPr>
          <p:cNvPr id="11" name="Picture 10"/>
          <p:cNvPicPr>
            <a:picLocks/>
          </p:cNvPicPr>
          <p:nvPr/>
        </p:nvPicPr>
        <p:blipFill>
          <a:blip r:embed="rId8">
            <a:extLst>
              <a:ext uri="{28A0092B-C50C-407E-A947-70E740481C1C}">
                <a14:useLocalDpi xmlns:a14="http://schemas.microsoft.com/office/drawing/2010/main" val="0"/>
              </a:ext>
            </a:extLst>
          </a:blip>
          <a:stretch>
            <a:fillRect/>
          </a:stretch>
        </p:blipFill>
        <p:spPr>
          <a:xfrm>
            <a:off x="8258444" y="3734195"/>
            <a:ext cx="2119747" cy="2743200"/>
          </a:xfrm>
          <a:prstGeom prst="rect">
            <a:avLst/>
          </a:prstGeom>
        </p:spPr>
      </p:pic>
      <p:pic>
        <p:nvPicPr>
          <p:cNvPr id="13" name="Picture 12"/>
          <p:cNvPicPr>
            <a:picLocks/>
          </p:cNvPicPr>
          <p:nvPr/>
        </p:nvPicPr>
        <p:blipFill>
          <a:blip r:embed="rId9">
            <a:extLst>
              <a:ext uri="{28A0092B-C50C-407E-A947-70E740481C1C}">
                <a14:useLocalDpi xmlns:a14="http://schemas.microsoft.com/office/drawing/2010/main" val="0"/>
              </a:ext>
            </a:extLst>
          </a:blip>
          <a:stretch>
            <a:fillRect/>
          </a:stretch>
        </p:blipFill>
        <p:spPr>
          <a:xfrm>
            <a:off x="1515845" y="990995"/>
            <a:ext cx="2119746" cy="2743200"/>
          </a:xfrm>
          <a:prstGeom prst="rect">
            <a:avLst/>
          </a:prstGeom>
        </p:spPr>
      </p:pic>
      <p:pic>
        <p:nvPicPr>
          <p:cNvPr id="14" name="Picture 13"/>
          <p:cNvPicPr>
            <a:picLocks/>
          </p:cNvPicPr>
          <p:nvPr/>
        </p:nvPicPr>
        <p:blipFill>
          <a:blip r:embed="rId10">
            <a:extLst>
              <a:ext uri="{28A0092B-C50C-407E-A947-70E740481C1C}">
                <a14:useLocalDpi xmlns:a14="http://schemas.microsoft.com/office/drawing/2010/main" val="0"/>
              </a:ext>
            </a:extLst>
          </a:blip>
          <a:stretch>
            <a:fillRect/>
          </a:stretch>
        </p:blipFill>
        <p:spPr>
          <a:xfrm>
            <a:off x="3814031" y="973957"/>
            <a:ext cx="2119746" cy="2743200"/>
          </a:xfrm>
          <a:prstGeom prst="rect">
            <a:avLst/>
          </a:prstGeom>
        </p:spPr>
      </p:pic>
      <p:sp>
        <p:nvSpPr>
          <p:cNvPr id="12" name="Title 1"/>
          <p:cNvSpPr txBox="1">
            <a:spLocks/>
          </p:cNvSpPr>
          <p:nvPr/>
        </p:nvSpPr>
        <p:spPr>
          <a:xfrm>
            <a:off x="781876" y="220960"/>
            <a:ext cx="10973349" cy="458815"/>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Theory: Overlapping SAM for Quasistatic Multiscale Coupling*</a:t>
            </a:r>
          </a:p>
        </p:txBody>
      </p:sp>
      <p:sp>
        <p:nvSpPr>
          <p:cNvPr id="15" name="TextBox 14">
            <a:extLst>
              <a:ext uri="{FF2B5EF4-FFF2-40B4-BE49-F238E27FC236}">
                <a16:creationId xmlns:a16="http://schemas.microsoft.com/office/drawing/2014/main" id="{292298E0-95BC-490E-B8EA-1DB91E98A09D}"/>
              </a:ext>
            </a:extLst>
          </p:cNvPr>
          <p:cNvSpPr txBox="1"/>
          <p:nvPr/>
        </p:nvSpPr>
        <p:spPr>
          <a:xfrm>
            <a:off x="422157" y="6407998"/>
            <a:ext cx="10595409" cy="369332"/>
          </a:xfrm>
          <a:prstGeom prst="rect">
            <a:avLst/>
          </a:prstGeom>
          <a:noFill/>
        </p:spPr>
        <p:txBody>
          <a:bodyPr wrap="square" rtlCol="0">
            <a:spAutoFit/>
          </a:bodyPr>
          <a:lstStyle/>
          <a:p>
            <a:r>
              <a:rPr lang="en-US" dirty="0"/>
              <a:t>* Mota, </a:t>
            </a:r>
            <a:r>
              <a:rPr lang="en-US" b="1" dirty="0"/>
              <a:t>IT,</a:t>
            </a:r>
            <a:r>
              <a:rPr lang="en-US" dirty="0"/>
              <a:t> </a:t>
            </a:r>
            <a:r>
              <a:rPr lang="en-US" i="1" dirty="0"/>
              <a:t>et al.</a:t>
            </a:r>
            <a:r>
              <a:rPr lang="en-US" dirty="0"/>
              <a:t>, 2017</a:t>
            </a:r>
            <a:r>
              <a:rPr lang="en-US" dirty="0">
                <a:cs typeface="Calibri" panose="020F0502020204030204" pitchFamily="34" charset="0"/>
              </a:rPr>
              <a:t>.</a:t>
            </a:r>
            <a:endParaRPr lang="en-US" dirty="0"/>
          </a:p>
        </p:txBody>
      </p:sp>
      <p:pic>
        <p:nvPicPr>
          <p:cNvPr id="16" name="Picture 15">
            <a:extLst>
              <a:ext uri="{FF2B5EF4-FFF2-40B4-BE49-F238E27FC236}">
                <a16:creationId xmlns:a16="http://schemas.microsoft.com/office/drawing/2014/main" id="{E00E6AD6-1213-4CA1-9F67-727194F9A1EB}"/>
              </a:ext>
            </a:extLst>
          </p:cNvPr>
          <p:cNvPicPr>
            <a:picLocks noChangeAspect="1"/>
          </p:cNvPicPr>
          <p:nvPr/>
        </p:nvPicPr>
        <p:blipFill>
          <a:blip r:embed="rId11"/>
          <a:stretch>
            <a:fillRect/>
          </a:stretch>
        </p:blipFill>
        <p:spPr>
          <a:xfrm>
            <a:off x="1562711" y="2677036"/>
            <a:ext cx="8623578" cy="1637755"/>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DF9C8403-9032-47BD-857B-1DD2AE59CD52}"/>
              </a:ext>
            </a:extLst>
          </p:cNvPr>
          <p:cNvSpPr>
            <a:spLocks noGrp="1"/>
          </p:cNvSpPr>
          <p:nvPr>
            <p:ph type="sldNum" sz="quarter" idx="12"/>
          </p:nvPr>
        </p:nvSpPr>
        <p:spPr/>
        <p:txBody>
          <a:bodyPr/>
          <a:lstStyle/>
          <a:p>
            <a:fld id="{A5E55A7B-7854-E145-92D9-B491DF4BAE2D}" type="slidenum">
              <a:rPr lang="en-US" smtClean="0"/>
              <a:pPr/>
              <a:t>51</a:t>
            </a:fld>
            <a:endParaRPr lang="en-US" dirty="0"/>
          </a:p>
        </p:txBody>
      </p:sp>
      <p:pic>
        <p:nvPicPr>
          <p:cNvPr id="3" name="Picture 2">
            <a:extLst>
              <a:ext uri="{FF2B5EF4-FFF2-40B4-BE49-F238E27FC236}">
                <a16:creationId xmlns:a16="http://schemas.microsoft.com/office/drawing/2014/main" id="{3C077849-627A-85A4-D5E0-556ACEA2B45A}"/>
              </a:ext>
            </a:extLst>
          </p:cNvPr>
          <p:cNvPicPr>
            <a:picLocks noChangeAspect="1"/>
          </p:cNvPicPr>
          <p:nvPr/>
        </p:nvPicPr>
        <p:blipFill>
          <a:blip r:embed="rId12"/>
          <a:stretch>
            <a:fillRect/>
          </a:stretch>
        </p:blipFill>
        <p:spPr>
          <a:xfrm>
            <a:off x="10566516" y="2834640"/>
            <a:ext cx="1194157" cy="1188720"/>
          </a:xfrm>
          <a:prstGeom prst="rect">
            <a:avLst/>
          </a:prstGeom>
        </p:spPr>
      </p:pic>
    </p:spTree>
    <p:extLst>
      <p:ext uri="{BB962C8B-B14F-4D97-AF65-F5344CB8AC3E}">
        <p14:creationId xmlns:p14="http://schemas.microsoft.com/office/powerpoint/2010/main" val="54560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77092" y="257274"/>
            <a:ext cx="10459092" cy="307777"/>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Theory: Overlapping SAM for Dynamic Multiscale Coupling* </a:t>
            </a:r>
            <a:br>
              <a:rPr lang="en-US" sz="2800" dirty="0">
                <a:solidFill>
                  <a:schemeClr val="tx1"/>
                </a:solidFill>
                <a:latin typeface="Gill Sans MT" panose="020B0502020104020203" pitchFamily="34" charset="0"/>
              </a:rPr>
            </a:br>
            <a:endParaRPr lang="en-US" sz="2800" dirty="0">
              <a:solidFill>
                <a:schemeClr val="tx1"/>
              </a:solidFill>
              <a:latin typeface="Gill Sans MT" panose="020B0502020104020203" pitchFamily="34" charset="0"/>
            </a:endParaRPr>
          </a:p>
          <a:p>
            <a:br>
              <a:rPr lang="en-US" sz="2800" dirty="0">
                <a:solidFill>
                  <a:schemeClr val="tx1"/>
                </a:solidFill>
                <a:latin typeface="Gill Sans MT" panose="020B0502020104020203" pitchFamily="34" charset="0"/>
              </a:rPr>
            </a:br>
            <a:endParaRPr lang="en-US" sz="2800" dirty="0">
              <a:solidFill>
                <a:schemeClr val="tx1"/>
              </a:solidFill>
              <a:latin typeface="Gill Sans MT" panose="020B0502020104020203"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101BB6B-0467-4503-868B-DA7D896A16A2}"/>
                  </a:ext>
                </a:extLst>
              </p:cNvPr>
              <p:cNvSpPr txBox="1"/>
              <p:nvPr/>
            </p:nvSpPr>
            <p:spPr>
              <a:xfrm>
                <a:off x="366944" y="990380"/>
                <a:ext cx="11571627" cy="3035639"/>
              </a:xfrm>
              <a:prstGeom prst="rect">
                <a:avLst/>
              </a:prstGeom>
              <a:noFill/>
            </p:spPr>
            <p:txBody>
              <a:bodyPr wrap="square" rtlCol="0">
                <a:spAutoFit/>
              </a:bodyPr>
              <a:lstStyle/>
              <a:p>
                <a:pPr marL="285750" indent="-285750">
                  <a:buFont typeface="Arial" panose="020B0604020202020204" pitchFamily="34" charset="0"/>
                  <a:buChar char="•"/>
                </a:pPr>
                <a:r>
                  <a:rPr lang="en-US" sz="2000" dirty="0">
                    <a:cs typeface="Calibri" panose="020F0502020204030204" pitchFamily="34" charset="0"/>
                  </a:rPr>
                  <a:t>Like for </a:t>
                </a:r>
                <a:r>
                  <a:rPr lang="en-US" sz="2000" dirty="0" err="1">
                    <a:cs typeface="Calibri" panose="020F0502020204030204" pitchFamily="34" charset="0"/>
                  </a:rPr>
                  <a:t>quasistatics</a:t>
                </a:r>
                <a:r>
                  <a:rPr lang="en-US" sz="2000" dirty="0">
                    <a:cs typeface="Calibri" panose="020F0502020204030204" pitchFamily="34" charset="0"/>
                  </a:rPr>
                  <a:t>, dynamic alternating Schwarz method converges provided each single-domain problem is </a:t>
                </a:r>
                <a:r>
                  <a:rPr lang="en-US" sz="2000" b="1" i="1" dirty="0">
                    <a:cs typeface="Calibri" panose="020F0502020204030204" pitchFamily="34" charset="0"/>
                  </a:rPr>
                  <a:t>well-posed</a:t>
                </a:r>
                <a:r>
                  <a:rPr lang="en-US" sz="2000" dirty="0">
                    <a:cs typeface="Calibri" panose="020F0502020204030204" pitchFamily="34" charset="0"/>
                  </a:rPr>
                  <a:t> and </a:t>
                </a:r>
                <a:r>
                  <a:rPr lang="en-US" sz="2000" b="1" i="1" dirty="0">
                    <a:cs typeface="Calibri" panose="020F0502020204030204" pitchFamily="34" charset="0"/>
                  </a:rPr>
                  <a:t>overlap region </a:t>
                </a:r>
                <a:r>
                  <a:rPr lang="en-US" sz="2000" dirty="0">
                    <a:cs typeface="Calibri" panose="020F0502020204030204" pitchFamily="34" charset="0"/>
                  </a:rPr>
                  <a:t>is </a:t>
                </a:r>
                <a:r>
                  <a:rPr lang="en-US" sz="2000" b="1" i="1" dirty="0">
                    <a:cs typeface="Calibri" panose="020F0502020204030204" pitchFamily="34" charset="0"/>
                  </a:rPr>
                  <a:t>non-empty</a:t>
                </a:r>
                <a:r>
                  <a:rPr lang="en-US" sz="2000" i="1" dirty="0">
                    <a:cs typeface="Calibri" panose="020F0502020204030204" pitchFamily="34" charset="0"/>
                  </a:rPr>
                  <a:t>, </a:t>
                </a:r>
                <a:r>
                  <a:rPr lang="en-US" sz="2000" dirty="0">
                    <a:cs typeface="Calibri" panose="020F0502020204030204" pitchFamily="34" charset="0"/>
                  </a:rPr>
                  <a:t>under some </a:t>
                </a:r>
                <a:r>
                  <a:rPr lang="en-US" sz="2000" b="1" i="1" dirty="0">
                    <a:cs typeface="Calibri" panose="020F0502020204030204" pitchFamily="34" charset="0"/>
                  </a:rPr>
                  <a:t>conditions</a:t>
                </a:r>
                <a:r>
                  <a:rPr lang="en-US" sz="2000" dirty="0">
                    <a:cs typeface="Calibri" panose="020F0502020204030204" pitchFamily="34" charset="0"/>
                  </a:rPr>
                  <a:t> on </a:t>
                </a:r>
                <a14:m>
                  <m:oMath xmlns:m="http://schemas.openxmlformats.org/officeDocument/2006/math">
                    <m:r>
                      <m:rPr>
                        <m:sty m:val="p"/>
                      </m:rPr>
                      <a:rPr lang="el-GR" sz="2000" i="1">
                        <a:latin typeface="Cambria Math" panose="02040503050406030204" pitchFamily="18" charset="0"/>
                        <a:ea typeface="Cambria Math" panose="02040503050406030204" pitchFamily="18" charset="0"/>
                        <a:cs typeface="Calibri" panose="020F0502020204030204" pitchFamily="34" charset="0"/>
                      </a:rPr>
                      <m:t>Δ</m:t>
                    </m:r>
                    <m:r>
                      <a:rPr lang="en-US" sz="2000" i="1">
                        <a:latin typeface="Cambria Math" panose="02040503050406030204" pitchFamily="18" charset="0"/>
                        <a:ea typeface="Cambria Math" panose="02040503050406030204" pitchFamily="18" charset="0"/>
                        <a:cs typeface="Calibri" panose="020F0502020204030204" pitchFamily="34" charset="0"/>
                      </a:rPr>
                      <m:t>𝑡</m:t>
                    </m:r>
                  </m:oMath>
                </a14:m>
                <a:r>
                  <a:rPr lang="en-US" sz="2000" dirty="0">
                    <a:cs typeface="Calibri" panose="020F0502020204030204" pitchFamily="34" charset="0"/>
                  </a:rPr>
                  <a:t>.  </a:t>
                </a:r>
              </a:p>
              <a:p>
                <a:pPr marL="285750" indent="-285750">
                  <a:buFont typeface="Arial" panose="020B0604020202020204" pitchFamily="34" charset="0"/>
                  <a:buChar char="•"/>
                </a:pPr>
                <a:endParaRPr lang="en-US" sz="1000" dirty="0">
                  <a:cs typeface="Calibri" panose="020F0502020204030204" pitchFamily="34" charset="0"/>
                </a:endParaRPr>
              </a:p>
              <a:p>
                <a:pPr marL="285750" indent="-285750">
                  <a:buFont typeface="Arial" panose="020B0604020202020204" pitchFamily="34" charset="0"/>
                  <a:buChar char="•"/>
                </a:pPr>
                <a:r>
                  <a:rPr lang="en-US" sz="2000" b="1" i="1" dirty="0">
                    <a:cs typeface="Calibri" panose="020F0502020204030204" pitchFamily="34" charset="0"/>
                  </a:rPr>
                  <a:t>Well-</a:t>
                </a:r>
                <a:r>
                  <a:rPr lang="en-US" sz="2000" b="1" i="1" dirty="0" err="1">
                    <a:cs typeface="Calibri" panose="020F0502020204030204" pitchFamily="34" charset="0"/>
                  </a:rPr>
                  <a:t>posedness</a:t>
                </a:r>
                <a:r>
                  <a:rPr lang="en-US" sz="2000" dirty="0">
                    <a:cs typeface="Calibri" panose="020F0502020204030204" pitchFamily="34" charset="0"/>
                  </a:rPr>
                  <a:t> for the dynamic problem requires that action functional </a:t>
                </a:r>
                <a14:m>
                  <m:oMath xmlns:m="http://schemas.openxmlformats.org/officeDocument/2006/math">
                    <m:r>
                      <a:rPr lang="en-US" sz="2000" i="1" dirty="0">
                        <a:latin typeface="Cambria Math" panose="02040503050406030204" pitchFamily="18" charset="0"/>
                        <a:ea typeface="Cambria Math" panose="02040503050406030204" pitchFamily="18" charset="0"/>
                      </a:rPr>
                      <m:t>𝑆</m:t>
                    </m:r>
                    <m:d>
                      <m:dPr>
                        <m:begChr m:val="["/>
                        <m:endChr m:val="]"/>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𝝋</m:t>
                        </m:r>
                      </m:e>
                    </m:d>
                    <m:r>
                      <a:rPr lang="en-US" sz="2000" i="1">
                        <a:latin typeface="Cambria Math" panose="02040503050406030204" pitchFamily="18" charset="0"/>
                        <a:ea typeface="Cambria Math" panose="02040503050406030204" pitchFamily="18" charset="0"/>
                      </a:rPr>
                      <m:t>≔</m:t>
                    </m:r>
                    <m:nary>
                      <m:naryPr>
                        <m:ctrlPr>
                          <a:rPr lang="en-US" sz="2000" i="1">
                            <a:latin typeface="Cambria Math" panose="02040503050406030204" pitchFamily="18" charset="0"/>
                            <a:ea typeface="Cambria Math" panose="02040503050406030204" pitchFamily="18" charset="0"/>
                          </a:rPr>
                        </m:ctrlPr>
                      </m:naryPr>
                      <m:sub>
                        <m:r>
                          <a:rPr lang="en-US" sz="2000" i="1">
                            <a:latin typeface="Cambria Math" panose="02040503050406030204" pitchFamily="18" charset="0"/>
                            <a:ea typeface="Cambria Math" panose="02040503050406030204" pitchFamily="18" charset="0"/>
                          </a:rPr>
                          <m:t>𝐼</m:t>
                        </m:r>
                      </m:sub>
                      <m:sup/>
                      <m:e>
                        <m:nary>
                          <m:naryPr>
                            <m:ctrlPr>
                              <a:rPr lang="en-US" sz="2000" i="1">
                                <a:latin typeface="Cambria Math" panose="02040503050406030204" pitchFamily="18" charset="0"/>
                                <a:ea typeface="Cambria Math" panose="02040503050406030204" pitchFamily="18" charset="0"/>
                              </a:rPr>
                            </m:ctrlPr>
                          </m:naryPr>
                          <m:sub>
                            <m:r>
                              <m:rPr>
                                <m:sty m:val="p"/>
                              </m:rPr>
                              <a:rPr lang="el-GR" sz="2000" i="1">
                                <a:latin typeface="Cambria Math" panose="02040503050406030204" pitchFamily="18" charset="0"/>
                                <a:ea typeface="Cambria Math" panose="02040503050406030204" pitchFamily="18" charset="0"/>
                              </a:rPr>
                              <m:t>Ω</m:t>
                            </m:r>
                          </m:sub>
                          <m:sup/>
                          <m:e>
                            <m:r>
                              <a:rPr lang="en-US" sz="2000" i="1">
                                <a:latin typeface="Cambria Math" panose="02040503050406030204" pitchFamily="18" charset="0"/>
                                <a:ea typeface="Cambria Math" panose="02040503050406030204" pitchFamily="18" charset="0"/>
                              </a:rPr>
                              <m:t>𝐿</m:t>
                            </m:r>
                          </m:e>
                        </m:nary>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cs typeface="Calibri" pitchFamily="34" charset="0"/>
                              </a:rPr>
                              <m:t>𝝋</m:t>
                            </m:r>
                            <m:r>
                              <a:rPr lang="en-US" sz="2000" i="1">
                                <a:latin typeface="Cambria Math" panose="02040503050406030204" pitchFamily="18" charset="0"/>
                                <a:ea typeface="Cambria Math" panose="02040503050406030204" pitchFamily="18" charset="0"/>
                                <a:cs typeface="Calibri" pitchFamily="34" charset="0"/>
                              </a:rPr>
                              <m:t>,</m:t>
                            </m:r>
                            <m:acc>
                              <m:accPr>
                                <m:chr m:val="̇"/>
                                <m:ctrlPr>
                                  <a:rPr lang="en-US" sz="2000" i="1">
                                    <a:latin typeface="Cambria Math" panose="02040503050406030204" pitchFamily="18" charset="0"/>
                                    <a:ea typeface="Cambria Math" panose="02040503050406030204" pitchFamily="18" charset="0"/>
                                    <a:cs typeface="Calibri" pitchFamily="34" charset="0"/>
                                  </a:rPr>
                                </m:ctrlPr>
                              </m:accPr>
                              <m:e>
                                <m:r>
                                  <a:rPr lang="en-US" sz="2000" b="1" i="1">
                                    <a:latin typeface="Cambria Math" panose="02040503050406030204" pitchFamily="18" charset="0"/>
                                    <a:ea typeface="Cambria Math" panose="02040503050406030204" pitchFamily="18" charset="0"/>
                                    <a:cs typeface="Calibri" pitchFamily="34" charset="0"/>
                                  </a:rPr>
                                  <m:t>𝝋</m:t>
                                </m:r>
                              </m:e>
                            </m:acc>
                          </m:e>
                        </m:d>
                        <m:r>
                          <a:rPr lang="en-US" sz="2000" i="1">
                            <a:latin typeface="Cambria Math" panose="02040503050406030204" pitchFamily="18" charset="0"/>
                            <a:ea typeface="Cambria Math" panose="02040503050406030204" pitchFamily="18" charset="0"/>
                            <a:cs typeface="Calibri" pitchFamily="34" charset="0"/>
                          </a:rPr>
                          <m:t>𝑑𝑉𝑑𝑡</m:t>
                        </m:r>
                      </m:e>
                    </m:nary>
                  </m:oMath>
                </a14:m>
                <a:r>
                  <a:rPr lang="en-US" sz="2000" dirty="0">
                    <a:cs typeface="Calibri" panose="020F0502020204030204" pitchFamily="34" charset="0"/>
                  </a:rPr>
                  <a:t> be </a:t>
                </a:r>
                <a:r>
                  <a:rPr lang="en-US" sz="2000" b="1" i="1" dirty="0">
                    <a:cs typeface="Calibri" panose="020F0502020204030204" pitchFamily="34" charset="0"/>
                  </a:rPr>
                  <a:t>strictly convex </a:t>
                </a:r>
                <a:r>
                  <a:rPr lang="en-US" sz="2000" dirty="0">
                    <a:cs typeface="Calibri" panose="020F0502020204030204" pitchFamily="34" charset="0"/>
                  </a:rPr>
                  <a:t>or </a:t>
                </a:r>
                <a:r>
                  <a:rPr lang="en-US" sz="2000" b="1" i="1" dirty="0">
                    <a:cs typeface="Calibri" panose="020F0502020204030204" pitchFamily="34" charset="0"/>
                  </a:rPr>
                  <a:t>strictly concave</a:t>
                </a:r>
                <a:r>
                  <a:rPr lang="en-US" sz="2000" dirty="0">
                    <a:cs typeface="Calibri" panose="020F0502020204030204" pitchFamily="34" charset="0"/>
                  </a:rPr>
                  <a:t>, where </a:t>
                </a:r>
                <a14:m>
                  <m:oMath xmlns:m="http://schemas.openxmlformats.org/officeDocument/2006/math">
                    <m:r>
                      <a:rPr lang="en-US" sz="2000" i="1">
                        <a:latin typeface="Cambria Math" panose="02040503050406030204" pitchFamily="18" charset="0"/>
                      </a:rPr>
                      <m:t>𝐿</m:t>
                    </m:r>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cs typeface="Calibri" pitchFamily="34" charset="0"/>
                          </a:rPr>
                          <m:t>𝝋</m:t>
                        </m:r>
                        <m:r>
                          <a:rPr lang="en-US" sz="2000" i="1">
                            <a:latin typeface="Cambria Math" panose="02040503050406030204" pitchFamily="18" charset="0"/>
                            <a:ea typeface="Cambria Math" panose="02040503050406030204" pitchFamily="18" charset="0"/>
                            <a:cs typeface="Calibri" pitchFamily="34" charset="0"/>
                          </a:rPr>
                          <m:t>,</m:t>
                        </m:r>
                        <m:acc>
                          <m:accPr>
                            <m:chr m:val="̇"/>
                            <m:ctrlPr>
                              <a:rPr lang="en-US" sz="2000" b="1" i="1">
                                <a:latin typeface="Cambria Math" panose="02040503050406030204" pitchFamily="18" charset="0"/>
                                <a:ea typeface="Cambria Math" panose="02040503050406030204" pitchFamily="18" charset="0"/>
                                <a:cs typeface="Calibri" pitchFamily="34" charset="0"/>
                              </a:rPr>
                            </m:ctrlPr>
                          </m:accPr>
                          <m:e>
                            <m:r>
                              <a:rPr lang="en-US" sz="2000" b="1" i="1">
                                <a:latin typeface="Cambria Math" panose="02040503050406030204" pitchFamily="18" charset="0"/>
                                <a:ea typeface="Cambria Math" panose="02040503050406030204" pitchFamily="18" charset="0"/>
                                <a:cs typeface="Calibri" pitchFamily="34" charset="0"/>
                              </a:rPr>
                              <m:t>𝝋</m:t>
                            </m:r>
                          </m:e>
                        </m:acc>
                      </m:e>
                    </m:d>
                    <m:r>
                      <a:rPr lang="en-US" sz="2000">
                        <a:latin typeface="Cambria Math" panose="02040503050406030204" pitchFamily="18" charset="0"/>
                        <a:ea typeface="Cambria Math" panose="02040503050406030204" pitchFamily="18" charset="0"/>
                        <a:cs typeface="Calibri" pitchFamily="34" charset="0"/>
                      </a:rPr>
                      <m:t>≔</m:t>
                    </m:r>
                  </m:oMath>
                </a14:m>
                <a:r>
                  <a:rPr lang="en-US" sz="2000" dirty="0">
                    <a:cs typeface="Calibri" panose="020F0502020204030204" pitchFamily="34" charset="0"/>
                  </a:rPr>
                  <a:t> </a:t>
                </a:r>
                <a14:m>
                  <m:oMath xmlns:m="http://schemas.openxmlformats.org/officeDocument/2006/math">
                    <m:r>
                      <a:rPr lang="en-US" sz="2000" i="1">
                        <a:latin typeface="Cambria Math" panose="02040503050406030204" pitchFamily="18" charset="0"/>
                      </a:rPr>
                      <m:t>𝑇</m:t>
                    </m:r>
                    <m:d>
                      <m:dPr>
                        <m:ctrlPr>
                          <a:rPr lang="en-US" sz="2000" i="1">
                            <a:latin typeface="Cambria Math" panose="02040503050406030204" pitchFamily="18" charset="0"/>
                            <a:ea typeface="Cambria Math" panose="02040503050406030204" pitchFamily="18" charset="0"/>
                          </a:rPr>
                        </m:ctrlPr>
                      </m:dPr>
                      <m:e>
                        <m:acc>
                          <m:accPr>
                            <m:chr m:val="̇"/>
                            <m:ctrlPr>
                              <a:rPr lang="en-US" sz="2000" b="1" i="1">
                                <a:latin typeface="Cambria Math" panose="02040503050406030204" pitchFamily="18" charset="0"/>
                                <a:ea typeface="Cambria Math" panose="02040503050406030204" pitchFamily="18" charset="0"/>
                                <a:cs typeface="Calibri" pitchFamily="34" charset="0"/>
                              </a:rPr>
                            </m:ctrlPr>
                          </m:accPr>
                          <m:e>
                            <m:r>
                              <a:rPr lang="en-US" sz="2000" b="1" i="1">
                                <a:latin typeface="Cambria Math" panose="02040503050406030204" pitchFamily="18" charset="0"/>
                                <a:ea typeface="Cambria Math" panose="02040503050406030204" pitchFamily="18" charset="0"/>
                                <a:cs typeface="Calibri" pitchFamily="34" charset="0"/>
                              </a:rPr>
                              <m:t>𝝋</m:t>
                            </m:r>
                          </m:e>
                        </m:acc>
                      </m:e>
                    </m:d>
                    <m:r>
                      <a:rPr lang="en-US" sz="2000" i="1">
                        <a:latin typeface="Cambria Math" panose="02040503050406030204" pitchFamily="18" charset="0"/>
                        <a:ea typeface="Cambria Math" panose="02040503050406030204" pitchFamily="18" charset="0"/>
                        <a:cs typeface="Calibri" pitchFamily="34" charset="0"/>
                      </a:rPr>
                      <m:t>+</m:t>
                    </m:r>
                    <m:r>
                      <a:rPr lang="en-US" sz="2000" i="1">
                        <a:latin typeface="Cambria Math" panose="02040503050406030204" pitchFamily="18" charset="0"/>
                      </a:rPr>
                      <m:t>𝑉</m:t>
                    </m:r>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cs typeface="Calibri" pitchFamily="34" charset="0"/>
                          </a:rPr>
                          <m:t>𝝋</m:t>
                        </m:r>
                      </m:e>
                    </m:d>
                    <m:r>
                      <a:rPr lang="en-US" sz="2000">
                        <a:latin typeface="Cambria Math" panose="02040503050406030204" pitchFamily="18" charset="0"/>
                        <a:ea typeface="Cambria Math" panose="02040503050406030204" pitchFamily="18" charset="0"/>
                        <a:cs typeface="Calibri" pitchFamily="34" charset="0"/>
                      </a:rPr>
                      <m:t> </m:t>
                    </m:r>
                  </m:oMath>
                </a14:m>
                <a:r>
                  <a:rPr lang="en-US" sz="2000" dirty="0">
                    <a:cs typeface="Calibri" panose="020F0502020204030204" pitchFamily="34" charset="0"/>
                  </a:rPr>
                  <a:t>is the </a:t>
                </a:r>
                <a:r>
                  <a:rPr lang="en-US" sz="2000" dirty="0" err="1">
                    <a:cs typeface="Calibri" panose="020F0502020204030204" pitchFamily="34" charset="0"/>
                  </a:rPr>
                  <a:t>Lagrangian</a:t>
                </a:r>
                <a:r>
                  <a:rPr lang="en-US" sz="2000" dirty="0">
                    <a:cs typeface="Calibri" panose="020F0502020204030204" pitchFamily="34" charset="0"/>
                  </a:rPr>
                  <a:t>.</a:t>
                </a:r>
              </a:p>
              <a:p>
                <a:pPr marL="285750" indent="-285750">
                  <a:buFont typeface="Arial" panose="020B0604020202020204" pitchFamily="34" charset="0"/>
                  <a:buChar char="•"/>
                </a:pPr>
                <a:endParaRPr lang="en-US" sz="200" dirty="0">
                  <a:cs typeface="Calibri" panose="020F0502020204030204" pitchFamily="34" charset="0"/>
                </a:endParaRPr>
              </a:p>
              <a:p>
                <a:pPr marL="285750" indent="-285750">
                  <a:buFont typeface="Arial" panose="020B0604020202020204" pitchFamily="34" charset="0"/>
                  <a:buChar char="•"/>
                </a:pPr>
                <a:endParaRPr lang="en-US" sz="200" dirty="0">
                  <a:cs typeface="Calibri" panose="020F0502020204030204" pitchFamily="34" charset="0"/>
                </a:endParaRPr>
              </a:p>
              <a:p>
                <a:pPr marL="285750" indent="-285750">
                  <a:buFont typeface="Arial" panose="020B0604020202020204" pitchFamily="34" charset="0"/>
                  <a:buChar char="•"/>
                </a:pPr>
                <a:endParaRPr lang="en-US" sz="200" dirty="0">
                  <a:cs typeface="Calibri" panose="020F0502020204030204" pitchFamily="34" charset="0"/>
                </a:endParaRPr>
              </a:p>
              <a:p>
                <a:pPr marL="800100" lvl="1" indent="-342900">
                  <a:buFont typeface="Wingdings" panose="05000000000000000000" pitchFamily="2" charset="2"/>
                  <a:buChar char="Ø"/>
                </a:pPr>
                <a:r>
                  <a:rPr lang="en-US" sz="2000" dirty="0">
                    <a:cs typeface="Calibri" panose="020F0502020204030204" pitchFamily="34" charset="0"/>
                  </a:rPr>
                  <a:t>This is studied by looking at its second variation </a:t>
                </a:r>
                <a14:m>
                  <m:oMath xmlns:m="http://schemas.openxmlformats.org/officeDocument/2006/math">
                    <m:sSup>
                      <m:sSupPr>
                        <m:ctrlPr>
                          <a:rPr lang="en-US" sz="2000" i="1">
                            <a:latin typeface="Cambria Math" panose="02040503050406030204" pitchFamily="18" charset="0"/>
                            <a:cs typeface="Calibri" panose="020F0502020204030204" pitchFamily="34" charset="0"/>
                          </a:rPr>
                        </m:ctrlPr>
                      </m:sSupPr>
                      <m:e>
                        <m:r>
                          <a:rPr lang="en-US" sz="2000" i="1">
                            <a:latin typeface="Cambria Math" panose="02040503050406030204" pitchFamily="18" charset="0"/>
                            <a:ea typeface="Cambria Math" panose="02040503050406030204" pitchFamily="18" charset="0"/>
                            <a:cs typeface="Calibri" panose="020F0502020204030204" pitchFamily="34" charset="0"/>
                          </a:rPr>
                          <m:t>𝛿</m:t>
                        </m:r>
                      </m:e>
                      <m:sup>
                        <m:r>
                          <a:rPr lang="en-US" sz="2000" i="1">
                            <a:latin typeface="Cambria Math" panose="02040503050406030204" pitchFamily="18" charset="0"/>
                            <a:cs typeface="Calibri" panose="020F0502020204030204" pitchFamily="34" charset="0"/>
                          </a:rPr>
                          <m:t>2</m:t>
                        </m:r>
                      </m:sup>
                    </m:sSup>
                    <m:r>
                      <a:rPr lang="en-US" sz="2000" i="1">
                        <a:latin typeface="Cambria Math" panose="02040503050406030204" pitchFamily="18" charset="0"/>
                        <a:cs typeface="Calibri" panose="020F0502020204030204" pitchFamily="34" charset="0"/>
                      </a:rPr>
                      <m:t>𝑆</m:t>
                    </m:r>
                    <m:r>
                      <m:rPr>
                        <m:nor/>
                      </m:rPr>
                      <a:rPr lang="en-US" sz="2000">
                        <a:cs typeface="Calibri" panose="020F0502020204030204" pitchFamily="34" charset="0"/>
                      </a:rPr>
                      <m:t>[</m:t>
                    </m:r>
                    <m:sSub>
                      <m:sSubPr>
                        <m:ctrlPr>
                          <a:rPr lang="en-US" sz="2000" i="1">
                            <a:latin typeface="Cambria Math" panose="02040503050406030204" pitchFamily="18" charset="0"/>
                            <a:cs typeface="Calibri" panose="020F0502020204030204" pitchFamily="34" charset="0"/>
                          </a:rPr>
                        </m:ctrlPr>
                      </m:sSubPr>
                      <m:e>
                        <m:r>
                          <a:rPr lang="en-US" sz="2000" b="1" i="1">
                            <a:latin typeface="Cambria Math" panose="02040503050406030204" pitchFamily="18" charset="0"/>
                            <a:ea typeface="Cambria Math" panose="02040503050406030204" pitchFamily="18" charset="0"/>
                            <a:cs typeface="Calibri" panose="020F0502020204030204" pitchFamily="34" charset="0"/>
                          </a:rPr>
                          <m:t>𝝋</m:t>
                        </m:r>
                      </m:e>
                      <m:sub>
                        <m:r>
                          <a:rPr lang="en-US" sz="2000" i="1">
                            <a:latin typeface="Cambria Math" panose="02040503050406030204" pitchFamily="18" charset="0"/>
                            <a:cs typeface="Calibri" panose="020F0502020204030204" pitchFamily="34" charset="0"/>
                          </a:rPr>
                          <m:t>h</m:t>
                        </m:r>
                      </m:sub>
                    </m:sSub>
                    <m:r>
                      <m:rPr>
                        <m:nor/>
                      </m:rPr>
                      <a:rPr lang="en-US" sz="2000">
                        <a:cs typeface="Calibri" panose="020F0502020204030204" pitchFamily="34" charset="0"/>
                      </a:rPr>
                      <m:t>]</m:t>
                    </m:r>
                  </m:oMath>
                </a14:m>
                <a:endParaRPr lang="en-US" sz="2000" dirty="0">
                  <a:cs typeface="Calibri" panose="020F0502020204030204" pitchFamily="34" charset="0"/>
                </a:endParaRPr>
              </a:p>
              <a:p>
                <a:endParaRPr lang="en-US" sz="800" dirty="0">
                  <a:cs typeface="Calibri" panose="020F0502020204030204" pitchFamily="34" charset="0"/>
                </a:endParaRPr>
              </a:p>
              <a:p>
                <a:pPr marL="285750" indent="-285750">
                  <a:buFont typeface="Arial" panose="020B0604020202020204" pitchFamily="34" charset="0"/>
                  <a:buChar char="•"/>
                </a:pPr>
                <a:r>
                  <a:rPr lang="en-US" sz="2000" dirty="0">
                    <a:cs typeface="Calibri" panose="020F0502020204030204" pitchFamily="34" charset="0"/>
                  </a:rPr>
                  <a:t>We can show assuming a </a:t>
                </a:r>
                <a:r>
                  <a:rPr lang="en-US" sz="2000" b="1" i="1" dirty="0">
                    <a:cs typeface="Calibri" panose="020F0502020204030204" pitchFamily="34" charset="0"/>
                  </a:rPr>
                  <a:t>Newmark</a:t>
                </a:r>
                <a:r>
                  <a:rPr lang="en-US" sz="2000" dirty="0">
                    <a:cs typeface="Calibri" panose="020F0502020204030204" pitchFamily="34" charset="0"/>
                  </a:rPr>
                  <a:t> time-integration scheme that for the </a:t>
                </a:r>
                <a:r>
                  <a:rPr lang="en-US" sz="2000" b="1" i="1" dirty="0">
                    <a:cs typeface="Calibri" panose="020F0502020204030204" pitchFamily="34" charset="0"/>
                  </a:rPr>
                  <a:t>fully-discrete</a:t>
                </a:r>
                <a:r>
                  <a:rPr lang="en-US" sz="2000" dirty="0">
                    <a:cs typeface="Calibri" panose="020F0502020204030204" pitchFamily="34" charset="0"/>
                  </a:rPr>
                  <a:t> problem:</a:t>
                </a:r>
              </a:p>
              <a:p>
                <a:endParaRPr lang="en-US" dirty="0">
                  <a:cs typeface="Calibri" panose="020F0502020204030204" pitchFamily="34" charset="0"/>
                </a:endParaRPr>
              </a:p>
            </p:txBody>
          </p:sp>
        </mc:Choice>
        <mc:Fallback xmlns="">
          <p:sp>
            <p:nvSpPr>
              <p:cNvPr id="2" name="TextBox 1">
                <a:extLst>
                  <a:ext uri="{FF2B5EF4-FFF2-40B4-BE49-F238E27FC236}">
                    <a16:creationId xmlns:a16="http://schemas.microsoft.com/office/drawing/2014/main" id="{8101BB6B-0467-4503-868B-DA7D896A16A2}"/>
                  </a:ext>
                </a:extLst>
              </p:cNvPr>
              <p:cNvSpPr txBox="1">
                <a:spLocks noRot="1" noChangeAspect="1" noMove="1" noResize="1" noEditPoints="1" noAdjustHandles="1" noChangeArrowheads="1" noChangeShapeType="1" noTextEdit="1"/>
              </p:cNvSpPr>
              <p:nvPr/>
            </p:nvSpPr>
            <p:spPr>
              <a:xfrm>
                <a:off x="366944" y="990380"/>
                <a:ext cx="11571627" cy="3035639"/>
              </a:xfrm>
              <a:prstGeom prst="rect">
                <a:avLst/>
              </a:prstGeom>
              <a:blipFill>
                <a:blip r:embed="rId3"/>
                <a:stretch>
                  <a:fillRect l="-474" t="-1205" r="-9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9785A4A-3A2C-46C8-90A5-83CA19EB9C09}"/>
                  </a:ext>
                </a:extLst>
              </p:cNvPr>
              <p:cNvSpPr txBox="1"/>
              <p:nvPr/>
            </p:nvSpPr>
            <p:spPr>
              <a:xfrm>
                <a:off x="4019514" y="3939153"/>
                <a:ext cx="3943350" cy="752129"/>
              </a:xfrm>
              <a:prstGeom prst="rect">
                <a:avLst/>
              </a:prstGeom>
              <a:solidFill>
                <a:srgbClr val="CCECFF"/>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1900" i="1">
                              <a:latin typeface="Cambria Math" panose="02040503050406030204" pitchFamily="18" charset="0"/>
                              <a:cs typeface="Calibri" panose="020F0502020204030204" pitchFamily="34" charset="0"/>
                            </a:rPr>
                          </m:ctrlPr>
                        </m:sSupPr>
                        <m:e>
                          <m:r>
                            <a:rPr lang="en-US" sz="1900" i="1">
                              <a:latin typeface="Cambria Math" panose="02040503050406030204" pitchFamily="18" charset="0"/>
                              <a:ea typeface="Cambria Math" panose="02040503050406030204" pitchFamily="18" charset="0"/>
                              <a:cs typeface="Calibri" panose="020F0502020204030204" pitchFamily="34" charset="0"/>
                            </a:rPr>
                            <m:t>𝛿</m:t>
                          </m:r>
                        </m:e>
                        <m:sup>
                          <m:r>
                            <a:rPr lang="en-US" sz="1900" i="1">
                              <a:latin typeface="Cambria Math" panose="02040503050406030204" pitchFamily="18" charset="0"/>
                              <a:cs typeface="Calibri" panose="020F0502020204030204" pitchFamily="34" charset="0"/>
                            </a:rPr>
                            <m:t>2</m:t>
                          </m:r>
                        </m:sup>
                      </m:sSup>
                      <m:r>
                        <a:rPr lang="en-US" sz="1900" i="1">
                          <a:latin typeface="Cambria Math" panose="02040503050406030204" pitchFamily="18" charset="0"/>
                          <a:cs typeface="Calibri" panose="020F0502020204030204" pitchFamily="34" charset="0"/>
                        </a:rPr>
                        <m:t>𝑆</m:t>
                      </m:r>
                      <m:r>
                        <m:rPr>
                          <m:nor/>
                        </m:rPr>
                        <a:rPr lang="en-US" sz="1900">
                          <a:latin typeface="Cambria Math" panose="02040503050406030204" pitchFamily="18" charset="0"/>
                          <a:cs typeface="Calibri" panose="020F0502020204030204" pitchFamily="34" charset="0"/>
                        </a:rPr>
                        <m:t>[</m:t>
                      </m:r>
                      <m:sSub>
                        <m:sSubPr>
                          <m:ctrlPr>
                            <a:rPr lang="en-US" sz="1900" i="1">
                              <a:latin typeface="Cambria Math" panose="02040503050406030204" pitchFamily="18" charset="0"/>
                              <a:cs typeface="Calibri" panose="020F0502020204030204" pitchFamily="34" charset="0"/>
                            </a:rPr>
                          </m:ctrlPr>
                        </m:sSubPr>
                        <m:e>
                          <m:r>
                            <a:rPr lang="en-US" sz="1900" b="1" i="1">
                              <a:latin typeface="Cambria Math" panose="02040503050406030204" pitchFamily="18" charset="0"/>
                              <a:ea typeface="Cambria Math" panose="02040503050406030204" pitchFamily="18" charset="0"/>
                              <a:cs typeface="Calibri" panose="020F0502020204030204" pitchFamily="34" charset="0"/>
                            </a:rPr>
                            <m:t>𝝋</m:t>
                          </m:r>
                        </m:e>
                        <m:sub>
                          <m:r>
                            <a:rPr lang="en-US" sz="1900" i="1">
                              <a:latin typeface="Cambria Math" panose="02040503050406030204" pitchFamily="18" charset="0"/>
                              <a:cs typeface="Calibri" panose="020F0502020204030204" pitchFamily="34" charset="0"/>
                            </a:rPr>
                            <m:t>h</m:t>
                          </m:r>
                        </m:sub>
                      </m:sSub>
                      <m:r>
                        <m:rPr>
                          <m:nor/>
                        </m:rPr>
                        <a:rPr lang="en-US" sz="1900">
                          <a:latin typeface="Cambria Math" panose="02040503050406030204" pitchFamily="18" charset="0"/>
                          <a:cs typeface="Calibri" panose="020F0502020204030204" pitchFamily="34" charset="0"/>
                        </a:rPr>
                        <m:t>]=</m:t>
                      </m:r>
                      <m:sSup>
                        <m:sSupPr>
                          <m:ctrlPr>
                            <a:rPr lang="en-US" sz="1900" b="1" i="1">
                              <a:latin typeface="Cambria Math" panose="02040503050406030204" pitchFamily="18" charset="0"/>
                              <a:cs typeface="Calibri" panose="020F0502020204030204" pitchFamily="34" charset="0"/>
                            </a:rPr>
                          </m:ctrlPr>
                        </m:sSupPr>
                        <m:e>
                          <m:r>
                            <a:rPr lang="en-US" sz="1900" b="1" i="1">
                              <a:latin typeface="Cambria Math" panose="02040503050406030204" pitchFamily="18" charset="0"/>
                              <a:cs typeface="Calibri" panose="020F0502020204030204" pitchFamily="34" charset="0"/>
                            </a:rPr>
                            <m:t>𝒙</m:t>
                          </m:r>
                        </m:e>
                        <m:sup>
                          <m:r>
                            <a:rPr lang="en-US" sz="1900" i="1">
                              <a:latin typeface="Cambria Math" panose="02040503050406030204" pitchFamily="18" charset="0"/>
                              <a:cs typeface="Calibri" panose="020F0502020204030204" pitchFamily="34" charset="0"/>
                            </a:rPr>
                            <m:t>𝑇</m:t>
                          </m:r>
                        </m:sup>
                      </m:sSup>
                      <m:d>
                        <m:dPr>
                          <m:begChr m:val="["/>
                          <m:endChr m:val="]"/>
                          <m:ctrlPr>
                            <a:rPr lang="en-US" sz="1900" i="1">
                              <a:latin typeface="Cambria Math" panose="02040503050406030204" pitchFamily="18" charset="0"/>
                              <a:cs typeface="Calibri" panose="020F0502020204030204" pitchFamily="34" charset="0"/>
                            </a:rPr>
                          </m:ctrlPr>
                        </m:dPr>
                        <m:e>
                          <m:f>
                            <m:fPr>
                              <m:ctrlPr>
                                <a:rPr lang="en-US" sz="1900" i="1">
                                  <a:latin typeface="Cambria Math" panose="02040503050406030204" pitchFamily="18" charset="0"/>
                                  <a:cs typeface="Calibri" panose="020F0502020204030204" pitchFamily="34" charset="0"/>
                                </a:rPr>
                              </m:ctrlPr>
                            </m:fPr>
                            <m:num>
                              <m:sSup>
                                <m:sSupPr>
                                  <m:ctrlPr>
                                    <a:rPr lang="en-US" sz="1900" i="1">
                                      <a:latin typeface="Cambria Math" panose="02040503050406030204" pitchFamily="18" charset="0"/>
                                      <a:cs typeface="Calibri" panose="020F0502020204030204" pitchFamily="34" charset="0"/>
                                    </a:rPr>
                                  </m:ctrlPr>
                                </m:sSupPr>
                                <m:e>
                                  <m:r>
                                    <a:rPr lang="en-US" sz="1900" i="1">
                                      <a:latin typeface="Cambria Math" panose="02040503050406030204" pitchFamily="18" charset="0"/>
                                      <a:ea typeface="Cambria Math" panose="02040503050406030204" pitchFamily="18" charset="0"/>
                                      <a:cs typeface="Calibri" panose="020F0502020204030204" pitchFamily="34" charset="0"/>
                                    </a:rPr>
                                    <m:t>𝛾</m:t>
                                  </m:r>
                                </m:e>
                                <m:sup>
                                  <m:r>
                                    <a:rPr lang="en-US" sz="1900" i="1">
                                      <a:latin typeface="Cambria Math" panose="02040503050406030204" pitchFamily="18" charset="0"/>
                                      <a:cs typeface="Calibri" panose="020F0502020204030204" pitchFamily="34" charset="0"/>
                                    </a:rPr>
                                    <m:t>2</m:t>
                                  </m:r>
                                </m:sup>
                              </m:sSup>
                            </m:num>
                            <m:den>
                              <m:sSup>
                                <m:sSupPr>
                                  <m:ctrlPr>
                                    <a:rPr lang="en-US" sz="1900" i="1">
                                      <a:latin typeface="Cambria Math" panose="02040503050406030204" pitchFamily="18" charset="0"/>
                                      <a:cs typeface="Calibri" panose="020F0502020204030204" pitchFamily="34" charset="0"/>
                                    </a:rPr>
                                  </m:ctrlPr>
                                </m:sSupPr>
                                <m:e>
                                  <m:r>
                                    <a:rPr lang="en-US" sz="1900" i="1">
                                      <a:latin typeface="Cambria Math" panose="02040503050406030204" pitchFamily="18" charset="0"/>
                                      <a:cs typeface="Calibri" panose="020F0502020204030204" pitchFamily="34" charset="0"/>
                                    </a:rPr>
                                    <m:t>(</m:t>
                                  </m:r>
                                  <m:r>
                                    <a:rPr lang="en-US" sz="1900" i="1">
                                      <a:latin typeface="Cambria Math" panose="02040503050406030204" pitchFamily="18" charset="0"/>
                                      <a:ea typeface="Cambria Math" panose="02040503050406030204" pitchFamily="18" charset="0"/>
                                      <a:cs typeface="Calibri" panose="020F0502020204030204" pitchFamily="34" charset="0"/>
                                    </a:rPr>
                                    <m:t>𝛽</m:t>
                                  </m:r>
                                  <m:r>
                                    <m:rPr>
                                      <m:sty m:val="p"/>
                                    </m:rPr>
                                    <a:rPr lang="el-GR" sz="1900" i="1">
                                      <a:latin typeface="Cambria Math" panose="02040503050406030204" pitchFamily="18" charset="0"/>
                                      <a:ea typeface="Cambria Math" panose="02040503050406030204" pitchFamily="18" charset="0"/>
                                      <a:cs typeface="Calibri" panose="020F0502020204030204" pitchFamily="34" charset="0"/>
                                    </a:rPr>
                                    <m:t>Δ</m:t>
                                  </m:r>
                                  <m:r>
                                    <a:rPr lang="en-US" sz="1900" i="1">
                                      <a:latin typeface="Cambria Math" panose="02040503050406030204" pitchFamily="18" charset="0"/>
                                      <a:ea typeface="Cambria Math" panose="02040503050406030204" pitchFamily="18" charset="0"/>
                                      <a:cs typeface="Calibri" panose="020F0502020204030204" pitchFamily="34" charset="0"/>
                                    </a:rPr>
                                    <m:t>𝑡</m:t>
                                  </m:r>
                                  <m:r>
                                    <a:rPr lang="en-US" sz="1900" i="1">
                                      <a:latin typeface="Cambria Math" panose="02040503050406030204" pitchFamily="18" charset="0"/>
                                      <a:ea typeface="Cambria Math" panose="02040503050406030204" pitchFamily="18" charset="0"/>
                                      <a:cs typeface="Calibri" panose="020F0502020204030204" pitchFamily="34" charset="0"/>
                                    </a:rPr>
                                    <m:t>)</m:t>
                                  </m:r>
                                </m:e>
                                <m:sup>
                                  <m:r>
                                    <a:rPr lang="en-US" sz="1900" i="1">
                                      <a:latin typeface="Cambria Math" panose="02040503050406030204" pitchFamily="18" charset="0"/>
                                      <a:cs typeface="Calibri" panose="020F0502020204030204" pitchFamily="34" charset="0"/>
                                    </a:rPr>
                                    <m:t>2</m:t>
                                  </m:r>
                                </m:sup>
                              </m:sSup>
                            </m:den>
                          </m:f>
                          <m:r>
                            <a:rPr lang="en-US" sz="1900" b="1" i="1">
                              <a:latin typeface="Cambria Math" panose="02040503050406030204" pitchFamily="18" charset="0"/>
                              <a:cs typeface="Calibri" panose="020F0502020204030204" pitchFamily="34" charset="0"/>
                            </a:rPr>
                            <m:t>𝑴</m:t>
                          </m:r>
                          <m:r>
                            <a:rPr lang="en-US" sz="1900" i="1">
                              <a:latin typeface="Cambria Math" panose="02040503050406030204" pitchFamily="18" charset="0"/>
                              <a:cs typeface="Calibri" panose="020F0502020204030204" pitchFamily="34" charset="0"/>
                            </a:rPr>
                            <m:t>−</m:t>
                          </m:r>
                          <m:r>
                            <a:rPr lang="en-US" sz="1900" b="1" i="1">
                              <a:latin typeface="Cambria Math" panose="02040503050406030204" pitchFamily="18" charset="0"/>
                              <a:cs typeface="Calibri" panose="020F0502020204030204" pitchFamily="34" charset="0"/>
                            </a:rPr>
                            <m:t>𝑲</m:t>
                          </m:r>
                        </m:e>
                      </m:d>
                      <m:r>
                        <a:rPr lang="en-US" sz="1900" b="1" i="1">
                          <a:latin typeface="Cambria Math" panose="02040503050406030204" pitchFamily="18" charset="0"/>
                          <a:cs typeface="Calibri" panose="020F0502020204030204" pitchFamily="34" charset="0"/>
                        </a:rPr>
                        <m:t>𝒙</m:t>
                      </m:r>
                    </m:oMath>
                  </m:oMathPara>
                </a14:m>
                <a:endParaRPr lang="en-US" sz="1900" b="1" dirty="0"/>
              </a:p>
            </p:txBody>
          </p:sp>
        </mc:Choice>
        <mc:Fallback xmlns="">
          <p:sp>
            <p:nvSpPr>
              <p:cNvPr id="3" name="TextBox 2">
                <a:extLst>
                  <a:ext uri="{FF2B5EF4-FFF2-40B4-BE49-F238E27FC236}">
                    <a16:creationId xmlns:a16="http://schemas.microsoft.com/office/drawing/2014/main" id="{B9785A4A-3A2C-46C8-90A5-83CA19EB9C09}"/>
                  </a:ext>
                </a:extLst>
              </p:cNvPr>
              <p:cNvSpPr txBox="1">
                <a:spLocks noRot="1" noChangeAspect="1" noMove="1" noResize="1" noEditPoints="1" noAdjustHandles="1" noChangeArrowheads="1" noChangeShapeType="1" noTextEdit="1"/>
              </p:cNvSpPr>
              <p:nvPr/>
            </p:nvSpPr>
            <p:spPr>
              <a:xfrm>
                <a:off x="4019514" y="3939153"/>
                <a:ext cx="3943350" cy="7521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C5DBA36-7845-4201-A505-0367FA14A1B2}"/>
                  </a:ext>
                </a:extLst>
              </p:cNvPr>
              <p:cNvSpPr txBox="1"/>
              <p:nvPr/>
            </p:nvSpPr>
            <p:spPr>
              <a:xfrm>
                <a:off x="805810" y="4979212"/>
                <a:ext cx="9694377" cy="1145763"/>
              </a:xfrm>
              <a:prstGeom prst="rect">
                <a:avLst/>
              </a:prstGeom>
              <a:noFill/>
            </p:spPr>
            <p:txBody>
              <a:bodyPr wrap="square" rtlCol="0">
                <a:spAutoFit/>
              </a:bodyPr>
              <a:lstStyle/>
              <a:p>
                <a:pPr marL="285750" indent="-285750">
                  <a:buFont typeface="Wingdings" panose="05000000000000000000" pitchFamily="2" charset="2"/>
                  <a:buChar char="Ø"/>
                </a:pPr>
                <a14:m>
                  <m:oMath xmlns:m="http://schemas.openxmlformats.org/officeDocument/2006/math">
                    <m:sSup>
                      <m:sSupPr>
                        <m:ctrlPr>
                          <a:rPr lang="en-US" sz="2000" i="1">
                            <a:latin typeface="Cambria Math" panose="02040503050406030204" pitchFamily="18" charset="0"/>
                            <a:cs typeface="Calibri" panose="020F0502020204030204" pitchFamily="34" charset="0"/>
                          </a:rPr>
                        </m:ctrlPr>
                      </m:sSupPr>
                      <m:e>
                        <m:r>
                          <a:rPr lang="en-US" sz="2000" i="1">
                            <a:latin typeface="Cambria Math" panose="02040503050406030204" pitchFamily="18" charset="0"/>
                            <a:ea typeface="Cambria Math" panose="02040503050406030204" pitchFamily="18" charset="0"/>
                            <a:cs typeface="Calibri" panose="020F0502020204030204" pitchFamily="34" charset="0"/>
                          </a:rPr>
                          <m:t>𝛿</m:t>
                        </m:r>
                      </m:e>
                      <m:sup>
                        <m:r>
                          <a:rPr lang="en-US" sz="2000" i="1">
                            <a:latin typeface="Cambria Math" panose="02040503050406030204" pitchFamily="18" charset="0"/>
                            <a:cs typeface="Calibri" panose="020F0502020204030204" pitchFamily="34" charset="0"/>
                          </a:rPr>
                          <m:t>2</m:t>
                        </m:r>
                      </m:sup>
                    </m:sSup>
                    <m:r>
                      <a:rPr lang="en-US" sz="2000" i="1">
                        <a:latin typeface="Cambria Math" panose="02040503050406030204" pitchFamily="18" charset="0"/>
                        <a:cs typeface="Calibri" panose="020F0502020204030204" pitchFamily="34" charset="0"/>
                      </a:rPr>
                      <m:t>𝑆</m:t>
                    </m:r>
                    <m:r>
                      <m:rPr>
                        <m:nor/>
                      </m:rPr>
                      <a:rPr lang="en-US" sz="2000">
                        <a:cs typeface="Calibri" panose="020F0502020204030204" pitchFamily="34" charset="0"/>
                      </a:rPr>
                      <m:t>[</m:t>
                    </m:r>
                    <m:sSub>
                      <m:sSubPr>
                        <m:ctrlPr>
                          <a:rPr lang="en-US" sz="2000" i="1">
                            <a:latin typeface="Cambria Math" panose="02040503050406030204" pitchFamily="18" charset="0"/>
                            <a:cs typeface="Calibri" panose="020F0502020204030204" pitchFamily="34" charset="0"/>
                          </a:rPr>
                        </m:ctrlPr>
                      </m:sSubPr>
                      <m:e>
                        <m:r>
                          <a:rPr lang="en-US" sz="2000" b="1" i="1">
                            <a:latin typeface="Cambria Math" panose="02040503050406030204" pitchFamily="18" charset="0"/>
                            <a:ea typeface="Cambria Math" panose="02040503050406030204" pitchFamily="18" charset="0"/>
                            <a:cs typeface="Calibri" panose="020F0502020204030204" pitchFamily="34" charset="0"/>
                          </a:rPr>
                          <m:t>𝝋</m:t>
                        </m:r>
                      </m:e>
                      <m:sub>
                        <m:r>
                          <a:rPr lang="en-US" sz="2000" i="1">
                            <a:latin typeface="Cambria Math" panose="02040503050406030204" pitchFamily="18" charset="0"/>
                            <a:cs typeface="Calibri" panose="020F0502020204030204" pitchFamily="34" charset="0"/>
                          </a:rPr>
                          <m:t>h</m:t>
                        </m:r>
                      </m:sub>
                    </m:sSub>
                    <m:r>
                      <m:rPr>
                        <m:nor/>
                      </m:rPr>
                      <a:rPr lang="en-US" sz="2000">
                        <a:cs typeface="Calibri" panose="020F0502020204030204" pitchFamily="34" charset="0"/>
                      </a:rPr>
                      <m:t>]</m:t>
                    </m:r>
                  </m:oMath>
                </a14:m>
                <a:r>
                  <a:rPr lang="en-US" sz="2000" dirty="0">
                    <a:cs typeface="Calibri" panose="020F0502020204030204" pitchFamily="34" charset="0"/>
                  </a:rPr>
                  <a:t> can always be made positive by choosing a </a:t>
                </a:r>
                <a:r>
                  <a:rPr lang="en-US" sz="2000" b="1" i="1" dirty="0">
                    <a:cs typeface="Calibri" panose="020F0502020204030204" pitchFamily="34" charset="0"/>
                  </a:rPr>
                  <a:t>sufficiently small</a:t>
                </a:r>
                <a:r>
                  <a:rPr lang="en-US" sz="2000" dirty="0">
                    <a:cs typeface="Calibri" panose="020F0502020204030204" pitchFamily="34" charset="0"/>
                  </a:rPr>
                  <a:t> </a:t>
                </a:r>
                <a14:m>
                  <m:oMath xmlns:m="http://schemas.openxmlformats.org/officeDocument/2006/math">
                    <m:r>
                      <m:rPr>
                        <m:sty m:val="p"/>
                      </m:rPr>
                      <a:rPr lang="el-GR" sz="2000" i="1">
                        <a:latin typeface="Cambria Math" panose="02040503050406030204" pitchFamily="18" charset="0"/>
                        <a:ea typeface="Cambria Math" panose="02040503050406030204" pitchFamily="18" charset="0"/>
                        <a:cs typeface="Calibri" panose="020F0502020204030204" pitchFamily="34" charset="0"/>
                      </a:rPr>
                      <m:t>Δ</m:t>
                    </m:r>
                    <m:r>
                      <a:rPr lang="en-US" sz="2000" i="1">
                        <a:latin typeface="Cambria Math" panose="02040503050406030204" pitchFamily="18" charset="0"/>
                        <a:ea typeface="Cambria Math" panose="02040503050406030204" pitchFamily="18" charset="0"/>
                        <a:cs typeface="Calibri" panose="020F0502020204030204" pitchFamily="34" charset="0"/>
                      </a:rPr>
                      <m:t>𝑡</m:t>
                    </m:r>
                  </m:oMath>
                </a14:m>
                <a:endParaRPr lang="en-US" sz="2000" dirty="0">
                  <a:cs typeface="Calibri" panose="020F0502020204030204" pitchFamily="34" charset="0"/>
                </a:endParaRPr>
              </a:p>
              <a:p>
                <a:pPr marL="285750" indent="-285750">
                  <a:buFont typeface="Wingdings" panose="05000000000000000000" pitchFamily="2" charset="2"/>
                  <a:buChar char="Ø"/>
                </a:pPr>
                <a:endParaRPr lang="en-US" sz="800" dirty="0">
                  <a:cs typeface="Calibri" panose="020F0502020204030204" pitchFamily="34" charset="0"/>
                </a:endParaRPr>
              </a:p>
              <a:p>
                <a:pPr marL="285750" indent="-285750">
                  <a:buFont typeface="Wingdings" panose="05000000000000000000" pitchFamily="2" charset="2"/>
                  <a:buChar char="Ø"/>
                </a:pPr>
                <a:r>
                  <a:rPr lang="en-US" sz="2000" dirty="0">
                    <a:cs typeface="Calibri" panose="020F0502020204030204" pitchFamily="34" charset="0"/>
                  </a:rPr>
                  <a:t>Numerical experiments reveal that </a:t>
                </a:r>
                <a14:m>
                  <m:oMath xmlns:m="http://schemas.openxmlformats.org/officeDocument/2006/math">
                    <m:r>
                      <m:rPr>
                        <m:sty m:val="p"/>
                      </m:rPr>
                      <a:rPr lang="el-GR" sz="2000" i="1">
                        <a:latin typeface="Cambria Math" panose="02040503050406030204" pitchFamily="18" charset="0"/>
                        <a:ea typeface="Cambria Math" panose="02040503050406030204" pitchFamily="18" charset="0"/>
                        <a:cs typeface="Calibri" panose="020F0502020204030204" pitchFamily="34" charset="0"/>
                      </a:rPr>
                      <m:t>Δ</m:t>
                    </m:r>
                    <m:r>
                      <a:rPr lang="en-US" sz="2000" i="1">
                        <a:latin typeface="Cambria Math" panose="02040503050406030204" pitchFamily="18" charset="0"/>
                        <a:ea typeface="Cambria Math" panose="02040503050406030204" pitchFamily="18" charset="0"/>
                        <a:cs typeface="Calibri" panose="020F0502020204030204" pitchFamily="34" charset="0"/>
                      </a:rPr>
                      <m:t>𝑡</m:t>
                    </m:r>
                  </m:oMath>
                </a14:m>
                <a:r>
                  <a:rPr lang="en-US" sz="2000" dirty="0">
                    <a:cs typeface="Calibri" panose="020F0502020204030204" pitchFamily="34" charset="0"/>
                  </a:rPr>
                  <a:t> requirements for </a:t>
                </a:r>
                <a:r>
                  <a:rPr lang="en-US" sz="2000" b="1" i="1" dirty="0">
                    <a:cs typeface="Calibri" panose="020F0502020204030204" pitchFamily="34" charset="0"/>
                  </a:rPr>
                  <a:t>stability/accuracy </a:t>
                </a:r>
                <a:r>
                  <a:rPr lang="en-US" sz="2000" dirty="0">
                    <a:cs typeface="Calibri" panose="020F0502020204030204" pitchFamily="34" charset="0"/>
                  </a:rPr>
                  <a:t>typically lead to automatic satisfaction of this bound. </a:t>
                </a:r>
              </a:p>
            </p:txBody>
          </p:sp>
        </mc:Choice>
        <mc:Fallback xmlns="">
          <p:sp>
            <p:nvSpPr>
              <p:cNvPr id="4" name="TextBox 3">
                <a:extLst>
                  <a:ext uri="{FF2B5EF4-FFF2-40B4-BE49-F238E27FC236}">
                    <a16:creationId xmlns:a16="http://schemas.microsoft.com/office/drawing/2014/main" id="{AC5DBA36-7845-4201-A505-0367FA14A1B2}"/>
                  </a:ext>
                </a:extLst>
              </p:cNvPr>
              <p:cNvSpPr txBox="1">
                <a:spLocks noRot="1" noChangeAspect="1" noMove="1" noResize="1" noEditPoints="1" noAdjustHandles="1" noChangeArrowheads="1" noChangeShapeType="1" noTextEdit="1"/>
              </p:cNvSpPr>
              <p:nvPr/>
            </p:nvSpPr>
            <p:spPr>
              <a:xfrm>
                <a:off x="805810" y="4979212"/>
                <a:ext cx="9694377" cy="1145763"/>
              </a:xfrm>
              <a:prstGeom prst="rect">
                <a:avLst/>
              </a:prstGeom>
              <a:blipFill>
                <a:blip r:embed="rId5"/>
                <a:stretch>
                  <a:fillRect l="-566" t="-3723" b="-744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E0FB893-6A0C-4059-95E9-9F23F21A4B03}"/>
              </a:ext>
            </a:extLst>
          </p:cNvPr>
          <p:cNvSpPr txBox="1"/>
          <p:nvPr/>
        </p:nvSpPr>
        <p:spPr>
          <a:xfrm>
            <a:off x="167467" y="6431449"/>
            <a:ext cx="10332720" cy="369332"/>
          </a:xfrm>
          <a:prstGeom prst="rect">
            <a:avLst/>
          </a:prstGeom>
          <a:noFill/>
        </p:spPr>
        <p:txBody>
          <a:bodyPr wrap="square" rtlCol="0">
            <a:spAutoFit/>
          </a:bodyPr>
          <a:lstStyle/>
          <a:p>
            <a:r>
              <a:rPr lang="en-US" dirty="0">
                <a:cs typeface="Calibri" panose="020F0502020204030204" pitchFamily="34" charset="0"/>
              </a:rPr>
              <a:t>* Mota, </a:t>
            </a:r>
            <a:r>
              <a:rPr lang="en-US" b="1" dirty="0">
                <a:cs typeface="Calibri" panose="020F0502020204030204" pitchFamily="34" charset="0"/>
              </a:rPr>
              <a:t>IT</a:t>
            </a:r>
            <a:r>
              <a:rPr lang="en-US" dirty="0">
                <a:cs typeface="Calibri" panose="020F0502020204030204" pitchFamily="34" charset="0"/>
              </a:rPr>
              <a:t>, </a:t>
            </a:r>
            <a:r>
              <a:rPr lang="en-US" i="1" dirty="0">
                <a:cs typeface="Calibri" panose="020F0502020204030204" pitchFamily="34" charset="0"/>
              </a:rPr>
              <a:t>et al.</a:t>
            </a:r>
            <a:r>
              <a:rPr lang="en-US" dirty="0">
                <a:cs typeface="Calibri" panose="020F0502020204030204" pitchFamily="34" charset="0"/>
              </a:rPr>
              <a:t>, 2022.</a:t>
            </a:r>
          </a:p>
        </p:txBody>
      </p:sp>
      <p:sp>
        <p:nvSpPr>
          <p:cNvPr id="6" name="Slide Number Placeholder 5">
            <a:extLst>
              <a:ext uri="{FF2B5EF4-FFF2-40B4-BE49-F238E27FC236}">
                <a16:creationId xmlns:a16="http://schemas.microsoft.com/office/drawing/2014/main" id="{9F74F7EF-88B2-4AE3-A7BC-ACC21AD5F1A2}"/>
              </a:ext>
            </a:extLst>
          </p:cNvPr>
          <p:cNvSpPr>
            <a:spLocks noGrp="1"/>
          </p:cNvSpPr>
          <p:nvPr>
            <p:ph type="sldNum" sz="quarter" idx="12"/>
          </p:nvPr>
        </p:nvSpPr>
        <p:spPr/>
        <p:txBody>
          <a:bodyPr/>
          <a:lstStyle/>
          <a:p>
            <a:fld id="{A5E55A7B-7854-E145-92D9-B491DF4BAE2D}" type="slidenum">
              <a:rPr lang="en-US" smtClean="0"/>
              <a:pPr/>
              <a:t>52</a:t>
            </a:fld>
            <a:endParaRPr lang="en-US" dirty="0"/>
          </a:p>
        </p:txBody>
      </p:sp>
      <p:pic>
        <p:nvPicPr>
          <p:cNvPr id="7" name="Picture 6">
            <a:extLst>
              <a:ext uri="{FF2B5EF4-FFF2-40B4-BE49-F238E27FC236}">
                <a16:creationId xmlns:a16="http://schemas.microsoft.com/office/drawing/2014/main" id="{7AE91D98-848E-8F29-F523-76D7021FDB53}"/>
              </a:ext>
            </a:extLst>
          </p:cNvPr>
          <p:cNvPicPr>
            <a:picLocks noChangeAspect="1"/>
          </p:cNvPicPr>
          <p:nvPr/>
        </p:nvPicPr>
        <p:blipFill>
          <a:blip r:embed="rId6"/>
          <a:stretch>
            <a:fillRect/>
          </a:stretch>
        </p:blipFill>
        <p:spPr>
          <a:xfrm>
            <a:off x="10500187" y="4421502"/>
            <a:ext cx="1197726" cy="1188720"/>
          </a:xfrm>
          <a:prstGeom prst="rect">
            <a:avLst/>
          </a:prstGeom>
        </p:spPr>
      </p:pic>
    </p:spTree>
    <p:extLst>
      <p:ext uri="{BB962C8B-B14F-4D97-AF65-F5344CB8AC3E}">
        <p14:creationId xmlns:p14="http://schemas.microsoft.com/office/powerpoint/2010/main" val="360974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BAA224BF-E5E3-05EC-13FC-522A514B1563}"/>
              </a:ext>
            </a:extLst>
          </p:cNvPr>
          <p:cNvGrpSpPr/>
          <p:nvPr/>
        </p:nvGrpSpPr>
        <p:grpSpPr>
          <a:xfrm>
            <a:off x="256032" y="1241721"/>
            <a:ext cx="9953115" cy="2864007"/>
            <a:chOff x="256032" y="1049049"/>
            <a:chExt cx="9953115" cy="2864007"/>
          </a:xfrm>
        </p:grpSpPr>
        <p:sp>
          <p:nvSpPr>
            <p:cNvPr id="5" name="TextBox 4">
              <a:extLst>
                <a:ext uri="{FF2B5EF4-FFF2-40B4-BE49-F238E27FC236}">
                  <a16:creationId xmlns:a16="http://schemas.microsoft.com/office/drawing/2014/main" id="{52854C8A-0B80-4841-BB33-70092436AE64}"/>
                </a:ext>
              </a:extLst>
            </p:cNvPr>
            <p:cNvSpPr txBox="1"/>
            <p:nvPr/>
          </p:nvSpPr>
          <p:spPr>
            <a:xfrm>
              <a:off x="256032" y="1049049"/>
              <a:ext cx="5241073" cy="400110"/>
            </a:xfrm>
            <a:prstGeom prst="rect">
              <a:avLst/>
            </a:prstGeom>
            <a:noFill/>
          </p:spPr>
          <p:txBody>
            <a:bodyPr wrap="square" rtlCol="0">
              <a:spAutoFit/>
            </a:bodyPr>
            <a:lstStyle/>
            <a:p>
              <a:r>
                <a:rPr lang="en-US" sz="2000" b="1" dirty="0">
                  <a:solidFill>
                    <a:srgbClr val="0070C0"/>
                  </a:solidFill>
                </a:rPr>
                <a:t>Multiplicative Overlapping Schwarz</a:t>
              </a:r>
            </a:p>
          </p:txBody>
        </p:sp>
        <p:sp>
          <p:nvSpPr>
            <p:cNvPr id="2" name="TextBox 1">
              <a:extLst>
                <a:ext uri="{FF2B5EF4-FFF2-40B4-BE49-F238E27FC236}">
                  <a16:creationId xmlns:a16="http://schemas.microsoft.com/office/drawing/2014/main" id="{41F7B149-7E68-9F02-A1F1-FA64AE862355}"/>
                </a:ext>
              </a:extLst>
            </p:cNvPr>
            <p:cNvSpPr txBox="1"/>
            <p:nvPr/>
          </p:nvSpPr>
          <p:spPr>
            <a:xfrm>
              <a:off x="4968074" y="1053414"/>
              <a:ext cx="5241073" cy="400110"/>
            </a:xfrm>
            <a:prstGeom prst="rect">
              <a:avLst/>
            </a:prstGeom>
            <a:noFill/>
          </p:spPr>
          <p:txBody>
            <a:bodyPr wrap="square" rtlCol="0">
              <a:spAutoFit/>
            </a:bodyPr>
            <a:lstStyle/>
            <a:p>
              <a:r>
                <a:rPr lang="en-US" sz="2000" b="1" dirty="0">
                  <a:solidFill>
                    <a:srgbClr val="0070C0"/>
                  </a:solidFill>
                </a:rPr>
                <a:t>Additive Overlapping Schwarz</a:t>
              </a:r>
            </a:p>
          </p:txBody>
        </p:sp>
        <p:cxnSp>
          <p:nvCxnSpPr>
            <p:cNvPr id="39" name="Straight Connector 38">
              <a:extLst>
                <a:ext uri="{FF2B5EF4-FFF2-40B4-BE49-F238E27FC236}">
                  <a16:creationId xmlns:a16="http://schemas.microsoft.com/office/drawing/2014/main" id="{67C6BD39-23E9-BF73-174E-834F0B60DF07}"/>
                </a:ext>
              </a:extLst>
            </p:cNvPr>
            <p:cNvCxnSpPr>
              <a:cxnSpLocks/>
            </p:cNvCxnSpPr>
            <p:nvPr/>
          </p:nvCxnSpPr>
          <p:spPr>
            <a:xfrm>
              <a:off x="4727448" y="1049049"/>
              <a:ext cx="0" cy="2864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53</a:t>
            </a:fld>
            <a:endParaRPr lang="en-US" dirty="0"/>
          </a:p>
        </p:txBody>
      </p:sp>
      <p:sp>
        <p:nvSpPr>
          <p:cNvPr id="14" name="Title 1">
            <a:extLst>
              <a:ext uri="{FF2B5EF4-FFF2-40B4-BE49-F238E27FC236}">
                <a16:creationId xmlns:a16="http://schemas.microsoft.com/office/drawing/2014/main" id="{FC6EE5A9-F928-4BF3-A50A-4AAEC01ADAB6}"/>
              </a:ext>
            </a:extLst>
          </p:cNvPr>
          <p:cNvSpPr>
            <a:spLocks noGrp="1"/>
          </p:cNvSpPr>
          <p:nvPr>
            <p:ph type="title"/>
          </p:nvPr>
        </p:nvSpPr>
        <p:spPr>
          <a:xfrm>
            <a:off x="720648" y="359772"/>
            <a:ext cx="10471608" cy="570225"/>
          </a:xfrm>
        </p:spPr>
        <p:txBody>
          <a:bodyPr/>
          <a:lstStyle/>
          <a:p>
            <a:r>
              <a:rPr lang="en-US" dirty="0"/>
              <a:t>Additional Parallelism via Additive Schwarz</a:t>
            </a:r>
          </a:p>
        </p:txBody>
      </p:sp>
      <p:pic>
        <p:nvPicPr>
          <p:cNvPr id="31" name="Picture 30">
            <a:extLst>
              <a:ext uri="{FF2B5EF4-FFF2-40B4-BE49-F238E27FC236}">
                <a16:creationId xmlns:a16="http://schemas.microsoft.com/office/drawing/2014/main" id="{72D46ECF-96E3-4ECB-8AE4-88C71CD74623}"/>
              </a:ext>
            </a:extLst>
          </p:cNvPr>
          <p:cNvPicPr>
            <a:picLocks noChangeAspect="1"/>
          </p:cNvPicPr>
          <p:nvPr/>
        </p:nvPicPr>
        <p:blipFill>
          <a:blip r:embed="rId3"/>
          <a:stretch>
            <a:fillRect/>
          </a:stretch>
        </p:blipFill>
        <p:spPr>
          <a:xfrm>
            <a:off x="8977246" y="2127191"/>
            <a:ext cx="3055658" cy="1600200"/>
          </a:xfrm>
          <a:prstGeom prst="rect">
            <a:avLst/>
          </a:prstGeom>
        </p:spPr>
      </p:pic>
      <p:sp>
        <p:nvSpPr>
          <p:cNvPr id="44" name="TextBox 43">
            <a:extLst>
              <a:ext uri="{FF2B5EF4-FFF2-40B4-BE49-F238E27FC236}">
                <a16:creationId xmlns:a16="http://schemas.microsoft.com/office/drawing/2014/main" id="{7FEA2B08-2EDF-DE62-C716-9C4EA66CFD41}"/>
              </a:ext>
            </a:extLst>
          </p:cNvPr>
          <p:cNvSpPr txBox="1"/>
          <p:nvPr/>
        </p:nvSpPr>
        <p:spPr>
          <a:xfrm>
            <a:off x="274649" y="4392924"/>
            <a:ext cx="11553163" cy="2400657"/>
          </a:xfrm>
          <a:prstGeom prst="rect">
            <a:avLst/>
          </a:prstGeom>
          <a:noFill/>
        </p:spPr>
        <p:txBody>
          <a:bodyPr wrap="none" rtlCol="0">
            <a:spAutoFit/>
          </a:bodyPr>
          <a:lstStyle/>
          <a:p>
            <a:pPr marL="285750" indent="-285750">
              <a:buFont typeface="Arial" panose="020B0604020202020204" pitchFamily="34" charset="0"/>
              <a:buChar char="•"/>
            </a:pPr>
            <a:r>
              <a:rPr lang="en-US" sz="2000" b="1" dirty="0"/>
              <a:t>Multiplicative Schwarz</a:t>
            </a:r>
            <a:r>
              <a:rPr lang="en-US" sz="2000" dirty="0"/>
              <a:t>: solves subdomain problems </a:t>
            </a:r>
            <a:r>
              <a:rPr lang="en-US" sz="2000" b="1" dirty="0"/>
              <a:t>sequentially</a:t>
            </a:r>
            <a:r>
              <a:rPr lang="en-US" sz="2000" dirty="0"/>
              <a:t> (in serial)</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sz="2000" b="1" dirty="0"/>
              <a:t>Additive Schwarz</a:t>
            </a:r>
            <a:r>
              <a:rPr lang="en-US" sz="2000" dirty="0"/>
              <a:t>: advance subdomains in </a:t>
            </a:r>
            <a:r>
              <a:rPr lang="en-US" sz="2000" b="1" dirty="0"/>
              <a:t>parallel</a:t>
            </a:r>
            <a:r>
              <a:rPr lang="en-US" sz="2000" dirty="0"/>
              <a:t>, communicate boundary condition data later</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Typically requires a few more </a:t>
            </a:r>
            <a:r>
              <a:rPr lang="en-US" sz="2000" b="1" dirty="0"/>
              <a:t>Schwarz iterations</a:t>
            </a:r>
            <a:r>
              <a:rPr lang="en-US" sz="2000" dirty="0"/>
              <a:t>, but does not degrade </a:t>
            </a:r>
            <a:r>
              <a:rPr lang="en-US" sz="2000" b="1" dirty="0"/>
              <a:t>accuracy</a:t>
            </a:r>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endParaRPr lang="en-US" sz="200" dirty="0"/>
          </a:p>
          <a:p>
            <a:pPr marL="800100" lvl="1" indent="-342900">
              <a:buFont typeface="Wingdings" panose="05000000000000000000" pitchFamily="2" charset="2"/>
              <a:buChar char="Ø"/>
            </a:pPr>
            <a:r>
              <a:rPr lang="en-US" sz="2000" b="1" dirty="0"/>
              <a:t>Parallelism</a:t>
            </a:r>
            <a:r>
              <a:rPr lang="en-US" sz="2000" dirty="0"/>
              <a:t> helps balance additional </a:t>
            </a:r>
            <a:r>
              <a:rPr lang="en-US" sz="2000" b="1" dirty="0"/>
              <a:t>cost</a:t>
            </a:r>
            <a:r>
              <a:rPr lang="en-US" sz="2000" dirty="0"/>
              <a:t> due to Schwarz iterations</a:t>
            </a:r>
          </a:p>
          <a:p>
            <a:pPr marL="800100" lvl="1" indent="-342900">
              <a:buFont typeface="Wingdings" panose="05000000000000000000" pitchFamily="2" charset="2"/>
              <a:buChar char="Ø"/>
            </a:pPr>
            <a:endParaRPr lang="en-US" sz="400" dirty="0"/>
          </a:p>
          <a:p>
            <a:pPr marL="800100" lvl="1" indent="-342900">
              <a:buFont typeface="Wingdings" panose="05000000000000000000" pitchFamily="2" charset="2"/>
              <a:buChar char="Ø"/>
            </a:pPr>
            <a:endParaRPr lang="en-US" sz="400" dirty="0"/>
          </a:p>
          <a:p>
            <a:pPr marL="800100" lvl="1" indent="-342900">
              <a:buFont typeface="Wingdings" panose="05000000000000000000" pitchFamily="2" charset="2"/>
              <a:buChar char="Ø"/>
            </a:pPr>
            <a:r>
              <a:rPr lang="en-US" sz="2000" dirty="0"/>
              <a:t>Applicable to both </a:t>
            </a:r>
            <a:r>
              <a:rPr lang="en-US" sz="2000" b="1" dirty="0"/>
              <a:t>overlapping</a:t>
            </a:r>
            <a:r>
              <a:rPr lang="en-US" sz="2000" dirty="0"/>
              <a:t> and</a:t>
            </a:r>
            <a:r>
              <a:rPr lang="en-US" sz="2000" b="1" dirty="0"/>
              <a:t> non-overlapping </a:t>
            </a:r>
            <a:r>
              <a:rPr lang="en-US" sz="2000" dirty="0"/>
              <a:t>Schwarz</a:t>
            </a:r>
          </a:p>
          <a:p>
            <a:pPr marL="742950" lvl="1" indent="-285750">
              <a:buFont typeface="Arial" panose="020B0604020202020204" pitchFamily="34" charset="0"/>
              <a:buChar char="•"/>
            </a:pPr>
            <a:endParaRPr lang="en-US" sz="20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EBF6908-FDC2-7B59-176B-F35F12AEFACD}"/>
                  </a:ext>
                </a:extLst>
              </p:cNvPr>
              <p:cNvSpPr txBox="1"/>
              <p:nvPr/>
            </p:nvSpPr>
            <p:spPr>
              <a:xfrm>
                <a:off x="-415751" y="1708621"/>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1</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r>
                                <m:rPr>
                                  <m:nor/>
                                </m:rPr>
                                <a:rPr lang="en-US" sz="1600" dirty="0">
                                  <a:latin typeface="Calibri" panose="020F0502020204030204" pitchFamily="34" charset="0"/>
                                  <a:cs typeface="Calibri" panose="020F0502020204030204" pitchFamily="34" charset="0"/>
                                </a:rPr>
                                <m:t> </m:t>
                              </m:r>
                              <m:sSub>
                                <m:sSubPr>
                                  <m:ctrlPr>
                                    <a:rPr lang="en-US" sz="1600" i="1" dirty="0">
                                      <a:latin typeface="Cambria Math" panose="02040503050406030204" pitchFamily="18" charset="0"/>
                                      <a:cs typeface="Calibri" panose="020F0502020204030204" pitchFamily="34" charset="0"/>
                                    </a:rPr>
                                  </m:ctrlPr>
                                </m:sSubPr>
                                <m:e>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cs typeface="Calibri" panose="020F0502020204030204" pitchFamily="34" charset="0"/>
                                    </a:rPr>
                                    <m:t>1</m:t>
                                  </m:r>
                                </m:sub>
                              </m:sSub>
                              <m:r>
                                <m:rPr>
                                  <m:nor/>
                                </m:rPr>
                                <a:rPr lang="en-US" sz="1600" dirty="0"/>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1</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1</m:t>
                                  </m:r>
                                </m:sub>
                              </m:sSub>
                              <m:r>
                                <m:rPr>
                                  <m:nor/>
                                </m:rPr>
                                <a:rPr lang="en-US" sz="1600" dirty="0">
                                  <a:ea typeface="Cambria Math" panose="02040503050406030204" pitchFamily="18" charset="0"/>
                                </a:rPr>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m:t>
                                  </m:r>
                                </m:sup>
                              </m:sSubSup>
                              <m:r>
                                <a:rPr lang="en-US" sz="1600" i="1">
                                  <a:latin typeface="Cambria Math" panose="02040503050406030204" pitchFamily="18" charset="0"/>
                                </a:rPr>
                                <m:t>  </m:t>
                              </m:r>
                              <m:r>
                                <m:rPr>
                                  <m:nor/>
                                </m:rPr>
                                <a:rPr lang="en-US" sz="1600">
                                  <a:latin typeface="Cambria Math" panose="02040503050406030204" pitchFamily="18" charset="0"/>
                                </a:rPr>
                                <m:t>                    </m:t>
                              </m:r>
                              <m:r>
                                <m:rPr>
                                  <m:nor/>
                                </m:rPr>
                                <a:rPr lang="en-US" sz="1600" dirty="0">
                                  <a:latin typeface="Calibri" panose="020F0502020204030204" pitchFamily="34" charset="0"/>
                                  <a:cs typeface="Calibri" panose="020F0502020204030204" pitchFamily="34" charset="0"/>
                                </a:rPr>
                                <m:t>on</m:t>
                              </m:r>
                              <m:r>
                                <a:rPr lang="en-US" sz="1600" i="1" dirty="0">
                                  <a:latin typeface="Cambria Math" panose="02040503050406030204" pitchFamily="18" charset="0"/>
                                  <a:cs typeface="Calibri" panose="020F0502020204030204" pitchFamily="34" charset="0"/>
                                </a:rPr>
                                <m:t>  </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3" name="TextBox 2">
                <a:extLst>
                  <a:ext uri="{FF2B5EF4-FFF2-40B4-BE49-F238E27FC236}">
                    <a16:creationId xmlns:a16="http://schemas.microsoft.com/office/drawing/2014/main" id="{5EBF6908-FDC2-7B59-176B-F35F12AEFACD}"/>
                  </a:ext>
                </a:extLst>
              </p:cNvPr>
              <p:cNvSpPr txBox="1">
                <a:spLocks noRot="1" noChangeAspect="1" noMove="1" noResize="1" noEditPoints="1" noAdjustHandles="1" noChangeArrowheads="1" noChangeShapeType="1" noTextEdit="1"/>
              </p:cNvSpPr>
              <p:nvPr/>
            </p:nvSpPr>
            <p:spPr>
              <a:xfrm>
                <a:off x="-415751" y="1708621"/>
                <a:ext cx="5178175" cy="120218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C1E6395-27F0-80DC-1B90-019D19F3A261}"/>
                  </a:ext>
                </a:extLst>
              </p:cNvPr>
              <p:cNvSpPr txBox="1"/>
              <p:nvPr/>
            </p:nvSpPr>
            <p:spPr>
              <a:xfrm>
                <a:off x="-415751" y="2920450"/>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2</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cs typeface="Calibri" panose="020F0502020204030204" pitchFamily="34" charset="0"/>
                                    </a:rPr>
                                    <m:t> </m:t>
                                  </m:r>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2</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r>
                                <m:rPr>
                                  <m:nor/>
                                </m:rPr>
                                <a:rPr lang="en-US" sz="1600" dirty="0">
                                  <a:ea typeface="Cambria Math" panose="02040503050406030204" pitchFamily="18" charset="0"/>
                                </a:rPr>
                                <m:t> </m:t>
                              </m:r>
                            </m:e>
                            <m:e>
                              <m:sSubSup>
                                <m:sSubSupPr>
                                  <m:ctrlPr>
                                    <a:rPr lang="en-US" sz="1600" i="1" smtClean="0">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2</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ea typeface="Cambria Math" panose="02040503050406030204" pitchFamily="18" charset="0"/>
                                </a:rPr>
                                <m:t>=</m:t>
                              </m:r>
                              <m:sSubSup>
                                <m:sSubSupPr>
                                  <m:ctrlPr>
                                    <a:rPr lang="en-US" sz="1600" i="1">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1</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rPr>
                                <m:t>  </m:t>
                              </m:r>
                              <m:r>
                                <m:rPr>
                                  <m:nor/>
                                </m:rPr>
                                <a:rPr lang="en-US" sz="1600">
                                  <a:solidFill>
                                    <a:srgbClr val="FF0000"/>
                                  </a:solidFill>
                                  <a:latin typeface="Cambria Math" panose="02040503050406030204" pitchFamily="18" charset="0"/>
                                </a:rPr>
                                <m:t>               </m:t>
                              </m:r>
                              <m:r>
                                <m:rPr>
                                  <m:nor/>
                                </m:rPr>
                                <a:rPr lang="en-US" sz="1600" dirty="0">
                                  <a:solidFill>
                                    <a:srgbClr val="FF0000"/>
                                  </a:solidFill>
                                  <a:latin typeface="Calibri" panose="020F0502020204030204" pitchFamily="34" charset="0"/>
                                  <a:cs typeface="Calibri" panose="020F0502020204030204" pitchFamily="34" charset="0"/>
                                </a:rPr>
                                <m:t>on</m:t>
                              </m:r>
                              <m:r>
                                <a:rPr lang="en-US" sz="1600" i="1" dirty="0">
                                  <a:solidFill>
                                    <a:srgbClr val="FF0000"/>
                                  </a:solidFill>
                                  <a:latin typeface="Cambria Math" panose="02040503050406030204" pitchFamily="18" charset="0"/>
                                  <a:cs typeface="Calibri" panose="020F0502020204030204" pitchFamily="34" charset="0"/>
                                </a:rPr>
                                <m:t>  </m:t>
                              </m:r>
                              <m:sSub>
                                <m:sSubPr>
                                  <m:ctrlPr>
                                    <a:rPr lang="en-US" sz="1600" i="1" dirty="0">
                                      <a:solidFill>
                                        <a:srgbClr val="FF0000"/>
                                      </a:solidFill>
                                      <a:latin typeface="Cambria Math" panose="02040503050406030204" pitchFamily="18" charset="0"/>
                                      <a:ea typeface="Cambria Math" panose="02040503050406030204" pitchFamily="18" charset="0"/>
                                    </a:rPr>
                                  </m:ctrlPr>
                                </m:sSubPr>
                                <m:e>
                                  <m:r>
                                    <m:rPr>
                                      <m:sty m:val="p"/>
                                    </m:rPr>
                                    <a:rPr lang="el-GR" sz="1600" i="1" dirty="0">
                                      <a:solidFill>
                                        <a:srgbClr val="FF0000"/>
                                      </a:solidFill>
                                      <a:latin typeface="Cambria Math" panose="02040503050406030204" pitchFamily="18" charset="0"/>
                                      <a:ea typeface="Cambria Math" panose="02040503050406030204" pitchFamily="18" charset="0"/>
                                    </a:rPr>
                                    <m:t>Γ</m:t>
                                  </m:r>
                                </m:e>
                                <m:sub>
                                  <m:r>
                                    <a:rPr lang="en-US" sz="1600" i="1" dirty="0">
                                      <a:solidFill>
                                        <a:srgbClr val="FF0000"/>
                                      </a:solidFill>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6" name="TextBox 5">
                <a:extLst>
                  <a:ext uri="{FF2B5EF4-FFF2-40B4-BE49-F238E27FC236}">
                    <a16:creationId xmlns:a16="http://schemas.microsoft.com/office/drawing/2014/main" id="{6C1E6395-27F0-80DC-1B90-019D19F3A261}"/>
                  </a:ext>
                </a:extLst>
              </p:cNvPr>
              <p:cNvSpPr txBox="1">
                <a:spLocks noRot="1" noChangeAspect="1" noMove="1" noResize="1" noEditPoints="1" noAdjustHandles="1" noChangeArrowheads="1" noChangeShapeType="1" noTextEdit="1"/>
              </p:cNvSpPr>
              <p:nvPr/>
            </p:nvSpPr>
            <p:spPr>
              <a:xfrm>
                <a:off x="-415751" y="2920450"/>
                <a:ext cx="5178175" cy="12021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4D58E8-5740-5013-4438-87B80E7462FF}"/>
                  </a:ext>
                </a:extLst>
              </p:cNvPr>
              <p:cNvSpPr txBox="1"/>
              <p:nvPr/>
            </p:nvSpPr>
            <p:spPr>
              <a:xfrm>
                <a:off x="4105809" y="1670303"/>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1</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r>
                                <m:rPr>
                                  <m:nor/>
                                </m:rPr>
                                <a:rPr lang="en-US" sz="1600" dirty="0">
                                  <a:latin typeface="Calibri" panose="020F0502020204030204" pitchFamily="34" charset="0"/>
                                  <a:cs typeface="Calibri" panose="020F0502020204030204" pitchFamily="34" charset="0"/>
                                </a:rPr>
                                <m:t> </m:t>
                              </m:r>
                              <m:sSub>
                                <m:sSubPr>
                                  <m:ctrlPr>
                                    <a:rPr lang="en-US" sz="1600" i="1" dirty="0">
                                      <a:latin typeface="Cambria Math" panose="02040503050406030204" pitchFamily="18" charset="0"/>
                                      <a:cs typeface="Calibri" panose="020F0502020204030204" pitchFamily="34" charset="0"/>
                                    </a:rPr>
                                  </m:ctrlPr>
                                </m:sSubPr>
                                <m:e>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cs typeface="Calibri" panose="020F0502020204030204" pitchFamily="34" charset="0"/>
                                    </a:rPr>
                                    <m:t>1</m:t>
                                  </m:r>
                                </m:sub>
                              </m:sSub>
                              <m:r>
                                <m:rPr>
                                  <m:nor/>
                                </m:rPr>
                                <a:rPr lang="en-US" sz="1600" dirty="0"/>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1</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1</m:t>
                                  </m:r>
                                </m:sub>
                              </m:sSub>
                              <m:r>
                                <m:rPr>
                                  <m:nor/>
                                </m:rPr>
                                <a:rPr lang="en-US" sz="1600" dirty="0">
                                  <a:ea typeface="Cambria Math" panose="02040503050406030204" pitchFamily="18" charset="0"/>
                                </a:rPr>
                                <m:t> </m:t>
                              </m:r>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1</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m:t>
                                  </m:r>
                                </m:sup>
                              </m:sSubSup>
                              <m:r>
                                <a:rPr lang="en-US" sz="1600" i="1">
                                  <a:latin typeface="Cambria Math" panose="02040503050406030204" pitchFamily="18" charset="0"/>
                                </a:rPr>
                                <m:t>  </m:t>
                              </m:r>
                              <m:r>
                                <m:rPr>
                                  <m:nor/>
                                </m:rPr>
                                <a:rPr lang="en-US" sz="1600">
                                  <a:latin typeface="Cambria Math" panose="02040503050406030204" pitchFamily="18" charset="0"/>
                                </a:rPr>
                                <m:t>                    </m:t>
                              </m:r>
                              <m:r>
                                <m:rPr>
                                  <m:nor/>
                                </m:rPr>
                                <a:rPr lang="en-US" sz="1600" dirty="0">
                                  <a:latin typeface="Calibri" panose="020F0502020204030204" pitchFamily="34" charset="0"/>
                                  <a:cs typeface="Calibri" panose="020F0502020204030204" pitchFamily="34" charset="0"/>
                                </a:rPr>
                                <m:t>on</m:t>
                              </m:r>
                              <m:r>
                                <a:rPr lang="en-US" sz="1600" i="1" dirty="0">
                                  <a:latin typeface="Cambria Math" panose="02040503050406030204" pitchFamily="18" charset="0"/>
                                  <a:cs typeface="Calibri" panose="020F0502020204030204" pitchFamily="34" charset="0"/>
                                </a:rPr>
                                <m:t>  </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3A4D58E8-5740-5013-4438-87B80E7462FF}"/>
                  </a:ext>
                </a:extLst>
              </p:cNvPr>
              <p:cNvSpPr txBox="1">
                <a:spLocks noRot="1" noChangeAspect="1" noMove="1" noResize="1" noEditPoints="1" noAdjustHandles="1" noChangeArrowheads="1" noChangeShapeType="1" noTextEdit="1"/>
              </p:cNvSpPr>
              <p:nvPr/>
            </p:nvSpPr>
            <p:spPr>
              <a:xfrm>
                <a:off x="4105809" y="1670303"/>
                <a:ext cx="5178175" cy="120218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C89DA4-987B-DCB7-E65A-74F2FDDE6EBA}"/>
                  </a:ext>
                </a:extLst>
              </p:cNvPr>
              <p:cNvSpPr txBox="1"/>
              <p:nvPr/>
            </p:nvSpPr>
            <p:spPr>
              <a:xfrm>
                <a:off x="4105808" y="2857905"/>
                <a:ext cx="5178175" cy="12021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m:rPr>
                                  <m:sty m:val="p"/>
                                </m:rPr>
                                <a:rPr lang="en-US" sz="1600" dirty="0">
                                  <a:latin typeface="Cambria Math" panose="02040503050406030204" pitchFamily="18" charset="0"/>
                                </a:rPr>
                                <m:t>Div</m:t>
                              </m:r>
                              <m:r>
                                <a:rPr lang="en-US" sz="1600" dirty="0">
                                  <a:latin typeface="Cambria Math" panose="02040503050406030204" pitchFamily="18" charset="0"/>
                                </a:rPr>
                                <m:t> </m:t>
                              </m:r>
                              <m:sSubSup>
                                <m:sSubSupPr>
                                  <m:ctrlPr>
                                    <a:rPr lang="en-US" sz="1600" i="1" dirty="0">
                                      <a:latin typeface="Cambria Math" panose="02040503050406030204" pitchFamily="18" charset="0"/>
                                    </a:rPr>
                                  </m:ctrlPr>
                                </m:sSubSupPr>
                                <m:e>
                                  <m:r>
                                    <a:rPr lang="en-US" sz="1600" b="1" i="1" dirty="0">
                                      <a:latin typeface="Cambria Math" panose="02040503050406030204" pitchFamily="18" charset="0"/>
                                    </a:rPr>
                                    <m:t>𝑷</m:t>
                                  </m:r>
                                </m:e>
                                <m:sub>
                                  <m:r>
                                    <a:rPr lang="en-US" sz="1600" i="1" dirty="0">
                                      <a:latin typeface="Cambria Math" panose="02040503050406030204" pitchFamily="18" charset="0"/>
                                    </a:rPr>
                                    <m:t>2</m:t>
                                  </m:r>
                                </m:sub>
                                <m:sup>
                                  <m:r>
                                    <a:rPr lang="en-US" sz="1600" i="1" dirty="0">
                                      <a:latin typeface="Cambria Math" panose="02040503050406030204" pitchFamily="18" charset="0"/>
                                    </a:rPr>
                                    <m:t>(</m:t>
                                  </m:r>
                                  <m:r>
                                    <a:rPr lang="en-US" sz="1600" i="1" dirty="0">
                                      <a:latin typeface="Cambria Math" panose="02040503050406030204" pitchFamily="18" charset="0"/>
                                    </a:rPr>
                                    <m:t>𝑛</m:t>
                                  </m:r>
                                  <m:r>
                                    <a:rPr lang="en-US" sz="1600" i="1" dirty="0">
                                      <a:latin typeface="Cambria Math" panose="02040503050406030204" pitchFamily="18" charset="0"/>
                                    </a:rPr>
                                    <m:t>+1)</m:t>
                                  </m:r>
                                </m:sup>
                              </m:sSubSup>
                              <m:r>
                                <a:rPr lang="en-US" sz="1600" dirty="0">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𝜌</m:t>
                              </m:r>
                              <m:r>
                                <a:rPr lang="en-US" sz="1600" b="1" i="1">
                                  <a:latin typeface="Cambria Math" panose="02040503050406030204" pitchFamily="18" charset="0"/>
                                  <a:ea typeface="Cambria Math" panose="02040503050406030204" pitchFamily="18" charset="0"/>
                                </a:rPr>
                                <m:t>𝑩</m:t>
                              </m:r>
                              <m:r>
                                <a:rPr lang="en-US" sz="1600" b="1"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𝑡</m:t>
                                  </m:r>
                                </m:e>
                                <m:sub>
                                  <m:r>
                                    <a:rPr lang="en-US" sz="1600" i="1">
                                      <a:latin typeface="Cambria Math" panose="02040503050406030204" pitchFamily="18" charset="0"/>
                                      <a:ea typeface="Cambria Math" panose="02040503050406030204" pitchFamily="18" charset="0"/>
                                    </a:rPr>
                                    <m:t>𝑖</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𝟎</m:t>
                              </m:r>
                              <m:r>
                                <a:rPr lang="en-US" sz="1600" i="1">
                                  <a:latin typeface="Cambria Math" panose="02040503050406030204" pitchFamily="18" charset="0"/>
                                  <a:ea typeface="Cambria Math" panose="02040503050406030204" pitchFamily="18" charset="0"/>
                                </a:rPr>
                                <m:t> </m:t>
                              </m:r>
                              <m:r>
                                <m:rPr>
                                  <m:nor/>
                                </m:rPr>
                                <a:rPr lang="en-US" sz="1600" dirty="0"/>
                                <m:t>, </m:t>
                              </m:r>
                              <m:r>
                                <m:rPr>
                                  <m:nor/>
                                </m:rPr>
                                <a:rPr lang="en-US" sz="1600" dirty="0">
                                  <a:latin typeface="Calibri" panose="020F0502020204030204" pitchFamily="34" charset="0"/>
                                  <a:cs typeface="Calibri" panose="020F0502020204030204" pitchFamily="34" charset="0"/>
                                </a:rPr>
                                <m:t>in</m:t>
                              </m:r>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cs typeface="Calibri" panose="020F0502020204030204" pitchFamily="34" charset="0"/>
                                    </a:rPr>
                                    <m:t> </m:t>
                                  </m:r>
                                  <m:r>
                                    <m:rPr>
                                      <m:sty m:val="p"/>
                                    </m:rPr>
                                    <a:rPr lang="el-GR" sz="1600" i="1" dirty="0">
                                      <a:latin typeface="Cambria Math" panose="02040503050406030204" pitchFamily="18" charset="0"/>
                                      <a:ea typeface="Cambria Math" panose="02040503050406030204" pitchFamily="18" charset="0"/>
                                      <a:cs typeface="Calibri" panose="020F0502020204030204" pitchFamily="34" charset="0"/>
                                    </a:rPr>
                                    <m:t>Ω</m:t>
                                  </m:r>
                                </m:e>
                                <m:sub>
                                  <m:r>
                                    <a:rPr lang="en-US" sz="16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600" i="1">
                                      <a:latin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rPr>
                                    <m:t>2</m:t>
                                  </m:r>
                                </m:sub>
                                <m:sup>
                                  <m:r>
                                    <a:rPr lang="en-US" sz="1600" i="1">
                                      <a:latin typeface="Cambria Math" panose="02040503050406030204" pitchFamily="18" charset="0"/>
                                    </a:rPr>
                                    <m:t>(</m:t>
                                  </m:r>
                                  <m:r>
                                    <a:rPr lang="en-US" sz="1600" i="1">
                                      <a:latin typeface="Cambria Math" panose="02040503050406030204" pitchFamily="18" charset="0"/>
                                    </a:rPr>
                                    <m:t>𝑛</m:t>
                                  </m:r>
                                  <m:r>
                                    <a:rPr lang="en-US" sz="1600" i="1">
                                      <a:latin typeface="Cambria Math" panose="02040503050406030204" pitchFamily="18" charset="0"/>
                                    </a:rPr>
                                    <m:t>+1)</m:t>
                                  </m:r>
                                </m:sup>
                              </m:sSubSup>
                              <m:r>
                                <a:rPr lang="en-US" sz="1600"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𝝌</m:t>
                              </m:r>
                              <m:r>
                                <m:rPr>
                                  <m:nor/>
                                </m:rPr>
                                <a:rPr lang="en-US" sz="1600" dirty="0"/>
                                <m:t>,            </m:t>
                              </m:r>
                              <m:r>
                                <m:rPr>
                                  <m:nor/>
                                </m:rPr>
                                <a:rPr lang="en-US" sz="1600" dirty="0">
                                  <a:latin typeface="Calibri" panose="020F0502020204030204" pitchFamily="34" charset="0"/>
                                  <a:cs typeface="Calibri" panose="020F0502020204030204" pitchFamily="34" charset="0"/>
                                </a:rPr>
                                <m:t>on</m:t>
                              </m:r>
                              <m:r>
                                <m:rPr>
                                  <m:nor/>
                                </m:rPr>
                                <a:rPr lang="en-US" sz="1600" dirty="0"/>
                                <m:t> </m:t>
                              </m:r>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Ω</m:t>
                                  </m:r>
                                </m:e>
                                <m:sub>
                                  <m:r>
                                    <a:rPr lang="en-US" sz="1600" i="1" dirty="0">
                                      <a:latin typeface="Cambria Math" panose="02040503050406030204" pitchFamily="18" charset="0"/>
                                      <a:ea typeface="Cambria Math" panose="02040503050406030204" pitchFamily="18" charset="0"/>
                                    </a:rPr>
                                    <m:t>2</m:t>
                                  </m:r>
                                </m:sub>
                              </m:sSub>
                              <m:r>
                                <a:rPr lang="en-US" sz="1600" i="1" dirty="0">
                                  <a:latin typeface="Cambria Math" panose="02040503050406030204" pitchFamily="18" charset="0"/>
                                  <a:ea typeface="Cambria Math" panose="02040503050406030204" pitchFamily="18" charset="0"/>
                                </a:rPr>
                                <m:t>\</m:t>
                              </m:r>
                              <m:sSub>
                                <m:sSubPr>
                                  <m:ctrlPr>
                                    <a:rPr lang="en-US" sz="1600" i="1" dirty="0">
                                      <a:latin typeface="Cambria Math" panose="02040503050406030204" pitchFamily="18" charset="0"/>
                                      <a:ea typeface="Cambria Math" panose="02040503050406030204" pitchFamily="18" charset="0"/>
                                    </a:rPr>
                                  </m:ctrlPr>
                                </m:sSubPr>
                                <m:e>
                                  <m:r>
                                    <m:rPr>
                                      <m:sty m:val="p"/>
                                    </m:rPr>
                                    <a:rPr lang="el-GR" sz="1600" i="1" dirty="0">
                                      <a:latin typeface="Cambria Math" panose="02040503050406030204" pitchFamily="18" charset="0"/>
                                      <a:ea typeface="Cambria Math" panose="02040503050406030204" pitchFamily="18" charset="0"/>
                                    </a:rPr>
                                    <m:t>Γ</m:t>
                                  </m:r>
                                </m:e>
                                <m:sub>
                                  <m:r>
                                    <a:rPr lang="en-US" sz="1600" i="1" dirty="0">
                                      <a:latin typeface="Cambria Math" panose="02040503050406030204" pitchFamily="18" charset="0"/>
                                      <a:ea typeface="Cambria Math" panose="02040503050406030204" pitchFamily="18" charset="0"/>
                                    </a:rPr>
                                    <m:t>2</m:t>
                                  </m:r>
                                </m:sub>
                              </m:sSub>
                              <m:r>
                                <m:rPr>
                                  <m:nor/>
                                </m:rPr>
                                <a:rPr lang="en-US" sz="1600" dirty="0">
                                  <a:ea typeface="Cambria Math" panose="02040503050406030204" pitchFamily="18" charset="0"/>
                                </a:rPr>
                                <m:t> </m:t>
                              </m:r>
                            </m:e>
                            <m:e>
                              <m:sSubSup>
                                <m:sSubSupPr>
                                  <m:ctrlPr>
                                    <a:rPr lang="en-US" sz="1600" i="1" smtClean="0">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2</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+1)</m:t>
                                  </m:r>
                                </m:sup>
                              </m:sSubSup>
                              <m:r>
                                <a:rPr lang="en-US" sz="1600" i="1">
                                  <a:solidFill>
                                    <a:srgbClr val="FF0000"/>
                                  </a:solidFill>
                                  <a:latin typeface="Cambria Math" panose="02040503050406030204" pitchFamily="18" charset="0"/>
                                  <a:ea typeface="Cambria Math" panose="02040503050406030204" pitchFamily="18" charset="0"/>
                                </a:rPr>
                                <m:t>=</m:t>
                              </m:r>
                              <m:sSubSup>
                                <m:sSubSupPr>
                                  <m:ctrlPr>
                                    <a:rPr lang="en-US" sz="1600" i="1">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ea typeface="Cambria Math" panose="02040503050406030204" pitchFamily="18" charset="0"/>
                                    </a:rPr>
                                    <m:t>𝝋</m:t>
                                  </m:r>
                                </m:e>
                                <m:sub>
                                  <m:r>
                                    <a:rPr lang="en-US" sz="1600" i="1">
                                      <a:solidFill>
                                        <a:srgbClr val="FF0000"/>
                                      </a:solidFill>
                                      <a:latin typeface="Cambria Math" panose="02040503050406030204" pitchFamily="18" charset="0"/>
                                      <a:ea typeface="Cambria Math" panose="02040503050406030204" pitchFamily="18" charset="0"/>
                                    </a:rPr>
                                    <m:t>1</m:t>
                                  </m:r>
                                </m:sub>
                                <m:sup>
                                  <m:r>
                                    <a:rPr lang="en-US" sz="1600" i="1">
                                      <a:solidFill>
                                        <a:srgbClr val="FF0000"/>
                                      </a:solidFill>
                                      <a:latin typeface="Cambria Math" panose="02040503050406030204" pitchFamily="18" charset="0"/>
                                    </a:rPr>
                                    <m:t>(</m:t>
                                  </m:r>
                                  <m:r>
                                    <a:rPr lang="en-US" sz="1600" i="1">
                                      <a:solidFill>
                                        <a:srgbClr val="FF0000"/>
                                      </a:solidFill>
                                      <a:latin typeface="Cambria Math" panose="02040503050406030204" pitchFamily="18" charset="0"/>
                                    </a:rPr>
                                    <m:t>𝑛</m:t>
                                  </m:r>
                                  <m:r>
                                    <a:rPr lang="en-US" sz="1600" i="1">
                                      <a:solidFill>
                                        <a:srgbClr val="FF0000"/>
                                      </a:solidFill>
                                      <a:latin typeface="Cambria Math" panose="02040503050406030204" pitchFamily="18" charset="0"/>
                                    </a:rPr>
                                    <m:t>)</m:t>
                                  </m:r>
                                </m:sup>
                              </m:sSubSup>
                              <m:r>
                                <a:rPr lang="en-US" sz="1600" i="1">
                                  <a:solidFill>
                                    <a:srgbClr val="FF0000"/>
                                  </a:solidFill>
                                  <a:latin typeface="Cambria Math" panose="02040503050406030204" pitchFamily="18" charset="0"/>
                                </a:rPr>
                                <m:t>  </m:t>
                              </m:r>
                              <m:r>
                                <m:rPr>
                                  <m:nor/>
                                </m:rPr>
                                <a:rPr lang="en-US" sz="1600">
                                  <a:solidFill>
                                    <a:srgbClr val="FF0000"/>
                                  </a:solidFill>
                                  <a:latin typeface="Cambria Math" panose="02040503050406030204" pitchFamily="18" charset="0"/>
                                </a:rPr>
                                <m:t>               </m:t>
                              </m:r>
                              <m:r>
                                <m:rPr>
                                  <m:nor/>
                                </m:rPr>
                                <a:rPr lang="en-US" sz="1600" dirty="0">
                                  <a:solidFill>
                                    <a:srgbClr val="FF0000"/>
                                  </a:solidFill>
                                  <a:latin typeface="Calibri" panose="020F0502020204030204" pitchFamily="34" charset="0"/>
                                  <a:cs typeface="Calibri" panose="020F0502020204030204" pitchFamily="34" charset="0"/>
                                </a:rPr>
                                <m:t>on</m:t>
                              </m:r>
                              <m:r>
                                <a:rPr lang="en-US" sz="1600" i="1" dirty="0">
                                  <a:solidFill>
                                    <a:srgbClr val="FF0000"/>
                                  </a:solidFill>
                                  <a:latin typeface="Cambria Math" panose="02040503050406030204" pitchFamily="18" charset="0"/>
                                  <a:cs typeface="Calibri" panose="020F0502020204030204" pitchFamily="34" charset="0"/>
                                </a:rPr>
                                <m:t>  </m:t>
                              </m:r>
                              <m:sSub>
                                <m:sSubPr>
                                  <m:ctrlPr>
                                    <a:rPr lang="en-US" sz="1600" i="1" dirty="0">
                                      <a:solidFill>
                                        <a:srgbClr val="FF0000"/>
                                      </a:solidFill>
                                      <a:latin typeface="Cambria Math" panose="02040503050406030204" pitchFamily="18" charset="0"/>
                                      <a:ea typeface="Cambria Math" panose="02040503050406030204" pitchFamily="18" charset="0"/>
                                    </a:rPr>
                                  </m:ctrlPr>
                                </m:sSubPr>
                                <m:e>
                                  <m:r>
                                    <m:rPr>
                                      <m:sty m:val="p"/>
                                    </m:rPr>
                                    <a:rPr lang="el-GR" sz="1600" i="1" dirty="0">
                                      <a:solidFill>
                                        <a:srgbClr val="FF0000"/>
                                      </a:solidFill>
                                      <a:latin typeface="Cambria Math" panose="02040503050406030204" pitchFamily="18" charset="0"/>
                                      <a:ea typeface="Cambria Math" panose="02040503050406030204" pitchFamily="18" charset="0"/>
                                    </a:rPr>
                                    <m:t>Γ</m:t>
                                  </m:r>
                                </m:e>
                                <m:sub>
                                  <m:r>
                                    <a:rPr lang="en-US" sz="1600" i="1" dirty="0">
                                      <a:solidFill>
                                        <a:srgbClr val="FF0000"/>
                                      </a:solidFill>
                                      <a:latin typeface="Cambria Math" panose="02040503050406030204" pitchFamily="18" charset="0"/>
                                      <a:ea typeface="Cambria Math" panose="02040503050406030204" pitchFamily="18" charset="0"/>
                                    </a:rPr>
                                    <m:t>2</m:t>
                                  </m:r>
                                </m:sub>
                              </m:sSub>
                            </m:e>
                          </m:eqArr>
                        </m:e>
                      </m:d>
                    </m:oMath>
                  </m:oMathPara>
                </a14:m>
                <a:endParaRPr lang="en-US" sz="1600" dirty="0">
                  <a:latin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B8C89DA4-987B-DCB7-E65A-74F2FDDE6EBA}"/>
                  </a:ext>
                </a:extLst>
              </p:cNvPr>
              <p:cNvSpPr txBox="1">
                <a:spLocks noRot="1" noChangeAspect="1" noMove="1" noResize="1" noEditPoints="1" noAdjustHandles="1" noChangeArrowheads="1" noChangeShapeType="1" noTextEdit="1"/>
              </p:cNvSpPr>
              <p:nvPr/>
            </p:nvSpPr>
            <p:spPr>
              <a:xfrm>
                <a:off x="4105808" y="2857905"/>
                <a:ext cx="5178175" cy="1202189"/>
              </a:xfrm>
              <a:prstGeom prst="rect">
                <a:avLst/>
              </a:prstGeom>
              <a:blipFill>
                <a:blip r:embed="rId7"/>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082CCF0A-B8A5-46E3-BE51-E7949D8B48CA}"/>
              </a:ext>
            </a:extLst>
          </p:cNvPr>
          <p:cNvGrpSpPr/>
          <p:nvPr/>
        </p:nvGrpSpPr>
        <p:grpSpPr>
          <a:xfrm>
            <a:off x="9439491" y="869335"/>
            <a:ext cx="2304285" cy="945643"/>
            <a:chOff x="4855220" y="1031235"/>
            <a:chExt cx="2136311" cy="945643"/>
          </a:xfrm>
        </p:grpSpPr>
        <p:grpSp>
          <p:nvGrpSpPr>
            <p:cNvPr id="15" name="Group 14">
              <a:extLst>
                <a:ext uri="{FF2B5EF4-FFF2-40B4-BE49-F238E27FC236}">
                  <a16:creationId xmlns:a16="http://schemas.microsoft.com/office/drawing/2014/main" id="{6BCF90B2-39DF-B9D8-3852-913216E46728}"/>
                </a:ext>
              </a:extLst>
            </p:cNvPr>
            <p:cNvGrpSpPr/>
            <p:nvPr/>
          </p:nvGrpSpPr>
          <p:grpSpPr>
            <a:xfrm>
              <a:off x="4855220" y="1031235"/>
              <a:ext cx="2136311" cy="945643"/>
              <a:chOff x="7102437" y="3377795"/>
              <a:chExt cx="2848414" cy="1260856"/>
            </a:xfrm>
          </p:grpSpPr>
          <p:sp>
            <p:nvSpPr>
              <p:cNvPr id="17" name="TextBox 16">
                <a:extLst>
                  <a:ext uri="{FF2B5EF4-FFF2-40B4-BE49-F238E27FC236}">
                    <a16:creationId xmlns:a16="http://schemas.microsoft.com/office/drawing/2014/main" id="{52320F55-0489-9102-B8CE-C9387446C7D1}"/>
                  </a:ext>
                </a:extLst>
              </p:cNvPr>
              <p:cNvSpPr txBox="1"/>
              <p:nvPr/>
            </p:nvSpPr>
            <p:spPr>
              <a:xfrm>
                <a:off x="7102437" y="3415188"/>
                <a:ext cx="1962614" cy="451405"/>
              </a:xfrm>
              <a:prstGeom prst="rect">
                <a:avLst/>
              </a:prstGeom>
              <a:noFill/>
            </p:spPr>
            <p:txBody>
              <a:bodyPr wrap="square" rtlCol="0">
                <a:spAutoFit/>
              </a:bodyPr>
              <a:lstStyle/>
              <a:p>
                <a:r>
                  <a:rPr lang="en-US" sz="1600" b="1" i="1" dirty="0">
                    <a:solidFill>
                      <a:srgbClr val="0070C0"/>
                    </a:solidFill>
                    <a:cs typeface="Calibri" panose="020F0502020204030204" pitchFamily="34" charset="0"/>
                  </a:rPr>
                  <a:t>Model PDE:</a:t>
                </a:r>
              </a:p>
            </p:txBody>
          </p:sp>
          <p:sp>
            <p:nvSpPr>
              <p:cNvPr id="18" name="Rectangle 17">
                <a:extLst>
                  <a:ext uri="{FF2B5EF4-FFF2-40B4-BE49-F238E27FC236}">
                    <a16:creationId xmlns:a16="http://schemas.microsoft.com/office/drawing/2014/main" id="{91E0CD8F-8F02-AAD2-E0F0-1C3A8FE5DDD9}"/>
                  </a:ext>
                </a:extLst>
              </p:cNvPr>
              <p:cNvSpPr/>
              <p:nvPr/>
            </p:nvSpPr>
            <p:spPr>
              <a:xfrm>
                <a:off x="7102437" y="3377795"/>
                <a:ext cx="2848414" cy="126085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9154C40-D89F-A511-2E0A-09F42AD06E0D}"/>
                    </a:ext>
                  </a:extLst>
                </p:cNvPr>
                <p:cNvSpPr txBox="1"/>
                <p:nvPr/>
              </p:nvSpPr>
              <p:spPr>
                <a:xfrm>
                  <a:off x="4966965" y="1403127"/>
                  <a:ext cx="1952073" cy="51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i="1" dirty="0">
                                    <a:latin typeface="Cambria Math" panose="02040503050406030204" pitchFamily="18" charset="0"/>
                                  </a:rPr>
                                  <m:t> </m:t>
                                </m:r>
                                <m:r>
                                  <a:rPr lang="en-US" sz="1500" b="1" i="1" dirty="0">
                                    <a:latin typeface="Cambria Math" panose="02040503050406030204" pitchFamily="18" charset="0"/>
                                  </a:rPr>
                                  <m:t>𝑷</m:t>
                                </m:r>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m:t> </m:t>
                                </m:r>
                                <m:r>
                                  <m:rPr>
                                    <m:sty m:val="p"/>
                                    <m:brk m:alnAt="23"/>
                                  </m:rPr>
                                  <a:rPr lang="el-GR" sz="1500" i="1">
                                    <a:latin typeface="Cambria Math" panose="02040503050406030204" pitchFamily="18" charset="0"/>
                                    <a:ea typeface="Cambria Math" panose="02040503050406030204" pitchFamily="18" charset="0"/>
                                  </a:rPr>
                                  <m:t>Ω</m:t>
                                </m:r>
                              </m:e>
                              <m:e>
                                <m:r>
                                  <a:rPr lang="en-US" sz="1500" b="1" i="1">
                                    <a:latin typeface="Cambria Math" panose="02040503050406030204" pitchFamily="18" charset="0"/>
                                    <a:ea typeface="Cambria Math" panose="02040503050406030204" pitchFamily="18" charset="0"/>
                                  </a:rPr>
                                  <m:t>𝝋</m:t>
                                </m:r>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r>
                                  <m:rPr>
                                    <m:sty m:val="p"/>
                                    <m:brk m:alnAt="23"/>
                                  </m:rPr>
                                  <a:rPr lang="el-GR" sz="1500" i="1">
                                    <a:latin typeface="Cambria Math" panose="02040503050406030204" pitchFamily="18" charset="0"/>
                                    <a:ea typeface="Cambria Math" panose="02040503050406030204" pitchFamily="18" charset="0"/>
                                  </a:rPr>
                                  <m:t>Ω</m:t>
                                </m:r>
                              </m:e>
                            </m:eqArr>
                          </m:e>
                        </m:d>
                      </m:oMath>
                    </m:oMathPara>
                  </a14:m>
                  <a:endParaRPr lang="en-US" sz="1500" dirty="0"/>
                </a:p>
              </p:txBody>
            </p:sp>
          </mc:Choice>
          <mc:Fallback xmlns="">
            <p:sp>
              <p:nvSpPr>
                <p:cNvPr id="16" name="TextBox 15">
                  <a:extLst>
                    <a:ext uri="{FF2B5EF4-FFF2-40B4-BE49-F238E27FC236}">
                      <a16:creationId xmlns:a16="http://schemas.microsoft.com/office/drawing/2014/main" id="{39154C40-D89F-A511-2E0A-09F42AD06E0D}"/>
                    </a:ext>
                  </a:extLst>
                </p:cNvPr>
                <p:cNvSpPr txBox="1">
                  <a:spLocks noRot="1" noChangeAspect="1" noMove="1" noResize="1" noEditPoints="1" noAdjustHandles="1" noChangeArrowheads="1" noChangeShapeType="1" noTextEdit="1"/>
                </p:cNvSpPr>
                <p:nvPr/>
              </p:nvSpPr>
              <p:spPr>
                <a:xfrm>
                  <a:off x="4966965" y="1403127"/>
                  <a:ext cx="1952073" cy="514885"/>
                </a:xfrm>
                <a:prstGeom prst="rect">
                  <a:avLst/>
                </a:prstGeom>
                <a:blipFill>
                  <a:blip r:embed="rId8"/>
                  <a:stretch>
                    <a:fillRect/>
                  </a:stretch>
                </a:blipFill>
              </p:spPr>
              <p:txBody>
                <a:bodyPr/>
                <a:lstStyle/>
                <a:p>
                  <a:r>
                    <a:rPr lang="en-US">
                      <a:noFill/>
                    </a:rPr>
                    <a:t> </a:t>
                  </a:r>
                </a:p>
              </p:txBody>
            </p:sp>
          </mc:Fallback>
        </mc:AlternateContent>
      </p:grpSp>
      <p:sp>
        <p:nvSpPr>
          <p:cNvPr id="7" name="Rectangle 6">
            <a:extLst>
              <a:ext uri="{FF2B5EF4-FFF2-40B4-BE49-F238E27FC236}">
                <a16:creationId xmlns:a16="http://schemas.microsoft.com/office/drawing/2014/main" id="{E520F428-B03F-D560-A013-566DF7C1D2D3}"/>
              </a:ext>
            </a:extLst>
          </p:cNvPr>
          <p:cNvSpPr/>
          <p:nvPr/>
        </p:nvSpPr>
        <p:spPr>
          <a:xfrm>
            <a:off x="256032" y="1200282"/>
            <a:ext cx="4471416" cy="3000526"/>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56F1463-4C50-3EDE-8932-084F5D37A1AE}"/>
              </a:ext>
            </a:extLst>
          </p:cNvPr>
          <p:cNvSpPr txBox="1"/>
          <p:nvPr/>
        </p:nvSpPr>
        <p:spPr>
          <a:xfrm>
            <a:off x="3147208" y="875143"/>
            <a:ext cx="1053494" cy="338554"/>
          </a:xfrm>
          <a:prstGeom prst="rect">
            <a:avLst/>
          </a:prstGeom>
          <a:noFill/>
        </p:spPr>
        <p:txBody>
          <a:bodyPr wrap="none" rtlCol="0">
            <a:spAutoFit/>
          </a:bodyPr>
          <a:lstStyle/>
          <a:p>
            <a:r>
              <a:rPr lang="en-US" sz="1600" b="1" i="1" dirty="0">
                <a:solidFill>
                  <a:schemeClr val="accent1"/>
                </a:solidFill>
              </a:rPr>
              <a:t>This talk</a:t>
            </a:r>
          </a:p>
        </p:txBody>
      </p:sp>
    </p:spTree>
    <p:extLst>
      <p:ext uri="{BB962C8B-B14F-4D97-AF65-F5344CB8AC3E}">
        <p14:creationId xmlns:p14="http://schemas.microsoft.com/office/powerpoint/2010/main" val="84418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30061" y="195303"/>
            <a:ext cx="7752435" cy="607474"/>
          </a:xfrm>
          <a:prstGeom prst="rect">
            <a:avLst/>
          </a:prstGeom>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How to Apply Schwarz to Dynamics?</a:t>
            </a:r>
          </a:p>
          <a:p>
            <a:br>
              <a:rPr lang="en-US" sz="2800" dirty="0">
                <a:solidFill>
                  <a:schemeClr val="tx1"/>
                </a:solidFill>
                <a:latin typeface="Gill Sans MT" panose="020B0502020104020203" pitchFamily="34" charset="0"/>
              </a:rPr>
            </a:br>
            <a:endParaRPr lang="en-US" sz="2800" dirty="0">
              <a:solidFill>
                <a:schemeClr val="tx1"/>
              </a:solidFill>
              <a:latin typeface="Gill Sans MT" panose="020B0502020104020203" pitchFamily="34" charset="0"/>
            </a:endParaRPr>
          </a:p>
        </p:txBody>
      </p:sp>
      <p:sp>
        <p:nvSpPr>
          <p:cNvPr id="6" name="Content Placeholder 2"/>
          <p:cNvSpPr txBox="1">
            <a:spLocks/>
          </p:cNvSpPr>
          <p:nvPr/>
        </p:nvSpPr>
        <p:spPr bwMode="auto">
          <a:xfrm>
            <a:off x="275422" y="1301980"/>
            <a:ext cx="7061812" cy="19039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2200" dirty="0">
                <a:latin typeface="Calibri" pitchFamily="34" charset="0"/>
                <a:cs typeface="Calibri" pitchFamily="34" charset="0"/>
              </a:rPr>
              <a:t>In the literature the Schwarz method is applied to dynamics by using </a:t>
            </a:r>
            <a:r>
              <a:rPr lang="en-US" sz="2200" b="1" i="1" dirty="0">
                <a:latin typeface="Calibri" pitchFamily="34" charset="0"/>
                <a:cs typeface="Calibri" pitchFamily="34" charset="0"/>
              </a:rPr>
              <a:t>space-time </a:t>
            </a:r>
            <a:r>
              <a:rPr lang="en-US" sz="2200" b="1" i="1" dirty="0" err="1">
                <a:latin typeface="Calibri" pitchFamily="34" charset="0"/>
                <a:cs typeface="Calibri" pitchFamily="34" charset="0"/>
              </a:rPr>
              <a:t>discretizations</a:t>
            </a:r>
            <a:r>
              <a:rPr lang="en-US" sz="2200" dirty="0">
                <a:latin typeface="Calibri" pitchFamily="34" charset="0"/>
                <a:cs typeface="Calibri" pitchFamily="34" charset="0"/>
              </a:rPr>
              <a:t>.</a:t>
            </a:r>
          </a:p>
        </p:txBody>
      </p:sp>
      <p:pic>
        <p:nvPicPr>
          <p:cNvPr id="10" name="Picture 9" descr="SpaceTime-Nonmatch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810" y="964408"/>
            <a:ext cx="3509893" cy="3977691"/>
          </a:xfrm>
          <a:prstGeom prst="rect">
            <a:avLst/>
          </a:prstGeom>
        </p:spPr>
      </p:pic>
      <p:sp>
        <p:nvSpPr>
          <p:cNvPr id="11" name="TextBox 10"/>
          <p:cNvSpPr txBox="1"/>
          <p:nvPr/>
        </p:nvSpPr>
        <p:spPr>
          <a:xfrm>
            <a:off x="7656298" y="5159376"/>
            <a:ext cx="3148969" cy="523220"/>
          </a:xfrm>
          <a:prstGeom prst="rect">
            <a:avLst/>
          </a:prstGeom>
          <a:noFill/>
        </p:spPr>
        <p:txBody>
          <a:bodyPr wrap="square" rtlCol="0">
            <a:spAutoFit/>
          </a:bodyPr>
          <a:lstStyle/>
          <a:p>
            <a:pPr algn="ctr"/>
            <a:r>
              <a:rPr lang="en-US" sz="1400" dirty="0">
                <a:latin typeface="Calibri"/>
                <a:cs typeface="Calibri"/>
              </a:rPr>
              <a:t>Overlapping non-matching meshes and time steps in dynamics.</a:t>
            </a:r>
          </a:p>
        </p:txBody>
      </p:sp>
      <p:sp>
        <p:nvSpPr>
          <p:cNvPr id="2" name="Slide Number Placeholder 1">
            <a:extLst>
              <a:ext uri="{FF2B5EF4-FFF2-40B4-BE49-F238E27FC236}">
                <a16:creationId xmlns:a16="http://schemas.microsoft.com/office/drawing/2014/main" id="{B321D136-EEC1-4F91-A9B2-85DF6F58D851}"/>
              </a:ext>
            </a:extLst>
          </p:cNvPr>
          <p:cNvSpPr>
            <a:spLocks noGrp="1"/>
          </p:cNvSpPr>
          <p:nvPr>
            <p:ph type="sldNum" sz="quarter" idx="12"/>
          </p:nvPr>
        </p:nvSpPr>
        <p:spPr/>
        <p:txBody>
          <a:bodyPr/>
          <a:lstStyle/>
          <a:p>
            <a:fld id="{A5E55A7B-7854-E145-92D9-B491DF4BAE2D}" type="slidenum">
              <a:rPr lang="en-US" smtClean="0"/>
              <a:pPr/>
              <a:t>54</a:t>
            </a:fld>
            <a:endParaRPr lang="en-US" dirty="0"/>
          </a:p>
        </p:txBody>
      </p:sp>
      <p:sp>
        <p:nvSpPr>
          <p:cNvPr id="3" name="TextBox 2">
            <a:extLst>
              <a:ext uri="{FF2B5EF4-FFF2-40B4-BE49-F238E27FC236}">
                <a16:creationId xmlns:a16="http://schemas.microsoft.com/office/drawing/2014/main" id="{FC3C7089-81A0-CE6F-2140-86EB7BB7A9DD}"/>
              </a:ext>
            </a:extLst>
          </p:cNvPr>
          <p:cNvSpPr txBox="1"/>
          <p:nvPr/>
        </p:nvSpPr>
        <p:spPr>
          <a:xfrm>
            <a:off x="730061" y="2622756"/>
            <a:ext cx="5395892" cy="2092881"/>
          </a:xfrm>
          <a:prstGeom prst="rect">
            <a:avLst/>
          </a:prstGeom>
          <a:noFill/>
          <a:ln w="19050">
            <a:solidFill>
              <a:srgbClr val="000000"/>
            </a:solidFill>
          </a:ln>
        </p:spPr>
        <p:txBody>
          <a:bodyPr wrap="square" rtlCol="0">
            <a:spAutoFit/>
          </a:bodyPr>
          <a:lstStyle/>
          <a:p>
            <a:endParaRPr lang="en-US" sz="1000" b="1" dirty="0">
              <a:solidFill>
                <a:srgbClr val="006600"/>
              </a:solidFill>
              <a:latin typeface="Calibri" panose="020F0502020204030204" pitchFamily="34" charset="0"/>
              <a:cs typeface="Calibri" panose="020F0502020204030204" pitchFamily="34" charset="0"/>
            </a:endParaRPr>
          </a:p>
          <a:p>
            <a:pPr algn="ctr"/>
            <a:r>
              <a:rPr lang="en-US" sz="2200" b="1" dirty="0">
                <a:solidFill>
                  <a:srgbClr val="006600"/>
                </a:solidFill>
                <a:latin typeface="Calibri" panose="020F0502020204030204" pitchFamily="34" charset="0"/>
                <a:cs typeface="Calibri" panose="020F0502020204030204" pitchFamily="34" charset="0"/>
              </a:rPr>
              <a:t>Pro </a:t>
            </a:r>
            <a:r>
              <a:rPr lang="en-US" sz="2200" b="1" dirty="0">
                <a:solidFill>
                  <a:srgbClr val="006600"/>
                </a:solidFill>
                <a:latin typeface="Calibri" panose="020F0502020204030204" pitchFamily="34" charset="0"/>
                <a:cs typeface="Calibri" panose="020F0502020204030204" pitchFamily="34" charset="0"/>
                <a:sym typeface="Wingdings" panose="05000000000000000000" pitchFamily="2" charset="2"/>
              </a:rPr>
              <a:t></a:t>
            </a:r>
            <a:r>
              <a:rPr lang="en-US" sz="2200" dirty="0">
                <a:solidFill>
                  <a:srgbClr val="006600"/>
                </a:solidFill>
                <a:latin typeface="Calibri" panose="020F0502020204030204" pitchFamily="34" charset="0"/>
                <a:cs typeface="Calibri" panose="020F0502020204030204" pitchFamily="34" charset="0"/>
              </a:rPr>
              <a:t>: Can use </a:t>
            </a:r>
            <a:r>
              <a:rPr lang="en-US" sz="2200" b="1" i="1" dirty="0">
                <a:solidFill>
                  <a:srgbClr val="006600"/>
                </a:solidFill>
                <a:latin typeface="Calibri" panose="020F0502020204030204" pitchFamily="34" charset="0"/>
                <a:cs typeface="Calibri" panose="020F0502020204030204" pitchFamily="34" charset="0"/>
              </a:rPr>
              <a:t>non-matching</a:t>
            </a:r>
            <a:r>
              <a:rPr lang="en-US" sz="2200" dirty="0">
                <a:solidFill>
                  <a:srgbClr val="006600"/>
                </a:solidFill>
                <a:latin typeface="Calibri" panose="020F0502020204030204" pitchFamily="34" charset="0"/>
                <a:cs typeface="Calibri" panose="020F0502020204030204" pitchFamily="34" charset="0"/>
              </a:rPr>
              <a:t> meshes and time-steps (see right figure).</a:t>
            </a:r>
          </a:p>
          <a:p>
            <a:endParaRPr lang="en-US" sz="2200" dirty="0">
              <a:latin typeface="Calibri" panose="020F0502020204030204" pitchFamily="34" charset="0"/>
              <a:cs typeface="Calibri" panose="020F0502020204030204" pitchFamily="34" charset="0"/>
            </a:endParaRPr>
          </a:p>
          <a:p>
            <a:pPr algn="ctr"/>
            <a:r>
              <a:rPr lang="en-US" sz="2200" b="1" dirty="0">
                <a:solidFill>
                  <a:srgbClr val="C00000"/>
                </a:solidFill>
                <a:latin typeface="Calibri" panose="020F0502020204030204" pitchFamily="34" charset="0"/>
                <a:cs typeface="Calibri" panose="020F0502020204030204" pitchFamily="34" charset="0"/>
              </a:rPr>
              <a:t>Con </a:t>
            </a:r>
            <a:r>
              <a:rPr lang="en-US" sz="22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r>
              <a:rPr lang="en-US" sz="2200" dirty="0">
                <a:solidFill>
                  <a:srgbClr val="C00000"/>
                </a:solidFill>
                <a:latin typeface="Calibri" panose="020F0502020204030204" pitchFamily="34" charset="0"/>
                <a:cs typeface="Calibri" panose="020F0502020204030204" pitchFamily="34" charset="0"/>
              </a:rPr>
              <a:t>: </a:t>
            </a:r>
            <a:r>
              <a:rPr lang="en-US" sz="2200" b="1" i="1" dirty="0">
                <a:solidFill>
                  <a:srgbClr val="C00000"/>
                </a:solidFill>
                <a:latin typeface="Calibri" panose="020F0502020204030204" pitchFamily="34" charset="0"/>
                <a:cs typeface="Calibri" pitchFamily="34" charset="0"/>
              </a:rPr>
              <a:t>Unfeasible</a:t>
            </a:r>
            <a:r>
              <a:rPr lang="en-US" sz="2200" dirty="0">
                <a:solidFill>
                  <a:srgbClr val="C00000"/>
                </a:solidFill>
                <a:latin typeface="Calibri" panose="020F0502020204030204" pitchFamily="34" charset="0"/>
                <a:cs typeface="Calibri" pitchFamily="34" charset="0"/>
              </a:rPr>
              <a:t> given the design of our current codes and size of simulations.</a:t>
            </a:r>
          </a:p>
          <a:p>
            <a:endParaRPr lang="en-US" sz="1000" dirty="0">
              <a:solidFill>
                <a:srgbClr val="C00000"/>
              </a:solidFill>
              <a:latin typeface="Calibri" panose="020F0502020204030204" pitchFamily="34" charset="0"/>
              <a:cs typeface="Calibri" pitchFamily="34" charset="0"/>
            </a:endParaRPr>
          </a:p>
        </p:txBody>
      </p:sp>
      <p:sp>
        <p:nvSpPr>
          <p:cNvPr id="8" name="TextBox 7">
            <a:extLst>
              <a:ext uri="{FF2B5EF4-FFF2-40B4-BE49-F238E27FC236}">
                <a16:creationId xmlns:a16="http://schemas.microsoft.com/office/drawing/2014/main" id="{86B8C61F-1538-BD6E-131C-CC54C6A23B98}"/>
              </a:ext>
            </a:extLst>
          </p:cNvPr>
          <p:cNvSpPr txBox="1"/>
          <p:nvPr/>
        </p:nvSpPr>
        <p:spPr>
          <a:xfrm>
            <a:off x="2113324" y="5199839"/>
            <a:ext cx="3272581" cy="646331"/>
          </a:xfrm>
          <a:prstGeom prst="rect">
            <a:avLst/>
          </a:prstGeom>
          <a:solidFill>
            <a:schemeClr val="bg1"/>
          </a:solidFill>
        </p:spPr>
        <p:txBody>
          <a:bodyPr wrap="square" rtlCol="0">
            <a:spAutoFit/>
          </a:bodyPr>
          <a:lstStyle/>
          <a:p>
            <a:pPr algn="ctr"/>
            <a:r>
              <a:rPr lang="en-US" i="1" dirty="0">
                <a:solidFill>
                  <a:srgbClr val="0070C0"/>
                </a:solidFill>
              </a:rPr>
              <a:t>Ease of implementation is a very important requirement!</a:t>
            </a:r>
          </a:p>
        </p:txBody>
      </p:sp>
      <p:pic>
        <p:nvPicPr>
          <p:cNvPr id="9" name="Picture 8">
            <a:extLst>
              <a:ext uri="{FF2B5EF4-FFF2-40B4-BE49-F238E27FC236}">
                <a16:creationId xmlns:a16="http://schemas.microsoft.com/office/drawing/2014/main" id="{7C7FA40D-85DE-6EA9-DF52-F655911CC9EB}"/>
              </a:ext>
            </a:extLst>
          </p:cNvPr>
          <p:cNvPicPr>
            <a:picLocks noChangeAspect="1"/>
          </p:cNvPicPr>
          <p:nvPr/>
        </p:nvPicPr>
        <p:blipFill>
          <a:blip r:embed="rId4">
            <a:duotone>
              <a:srgbClr val="00ADD0">
                <a:shade val="45000"/>
                <a:satMod val="135000"/>
              </a:srgbClr>
              <a:prstClr val="white"/>
            </a:duotone>
            <a:extLst>
              <a:ext uri="{BEBA8EAE-BF5A-486C-A8C5-ECC9F3942E4B}">
                <a14:imgProps xmlns:a14="http://schemas.microsoft.com/office/drawing/2010/main">
                  <a14:imgLayer r:embed="rId5">
                    <a14:imgEffect>
                      <a14:backgroundRemoval t="6338" b="89789" l="9155" r="91197">
                        <a14:foregroundMark x1="42958" y1="8099" x2="42254" y2="9155"/>
                        <a14:foregroundMark x1="89437" y1="39085" x2="90493" y2="57746"/>
                        <a14:foregroundMark x1="90493" y1="54225" x2="91901" y2="55634"/>
                        <a14:foregroundMark x1="45070" y1="9859" x2="38732" y2="10211"/>
                        <a14:foregroundMark x1="45423" y1="9155" x2="42254" y2="7746"/>
                        <a14:foregroundMark x1="42254" y1="8099" x2="46831" y2="8803"/>
                        <a14:foregroundMark x1="48944" y1="27817" x2="53521" y2="37676"/>
                        <a14:foregroundMark x1="51761" y1="65845" x2="51761" y2="65845"/>
                        <a14:foregroundMark x1="42958" y1="8099" x2="42958" y2="8099"/>
                        <a14:foregroundMark x1="44718" y1="6338" x2="44718" y2="6338"/>
                      </a14:backgroundRemoval>
                    </a14:imgEffect>
                  </a14:imgLayer>
                </a14:imgProps>
              </a:ext>
            </a:extLst>
          </a:blip>
          <a:stretch>
            <a:fillRect/>
          </a:stretch>
        </p:blipFill>
        <p:spPr>
          <a:xfrm>
            <a:off x="1474325" y="5153561"/>
            <a:ext cx="784986" cy="784986"/>
          </a:xfrm>
          <a:prstGeom prst="rect">
            <a:avLst/>
          </a:prstGeom>
        </p:spPr>
      </p:pic>
    </p:spTree>
    <p:extLst>
      <p:ext uri="{BB962C8B-B14F-4D97-AF65-F5344CB8AC3E}">
        <p14:creationId xmlns:p14="http://schemas.microsoft.com/office/powerpoint/2010/main" val="399773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3"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1DF4CA-2E01-397B-10D7-211F9BC25559}"/>
              </a:ext>
            </a:extLst>
          </p:cNvPr>
          <p:cNvPicPr>
            <a:picLocks noChangeAspect="1"/>
          </p:cNvPicPr>
          <p:nvPr/>
        </p:nvPicPr>
        <p:blipFill>
          <a:blip r:embed="rId2"/>
          <a:stretch>
            <a:fillRect/>
          </a:stretch>
        </p:blipFill>
        <p:spPr>
          <a:xfrm>
            <a:off x="315699" y="911522"/>
            <a:ext cx="1801598" cy="3647137"/>
          </a:xfrm>
          <a:prstGeom prst="rect">
            <a:avLst/>
          </a:prstGeom>
        </p:spPr>
      </p:pic>
      <p:pic>
        <p:nvPicPr>
          <p:cNvPr id="9" name="Picture 8">
            <a:extLst>
              <a:ext uri="{FF2B5EF4-FFF2-40B4-BE49-F238E27FC236}">
                <a16:creationId xmlns:a16="http://schemas.microsoft.com/office/drawing/2014/main" id="{C3B45E17-9A67-F830-2300-C65971D0D45C}"/>
              </a:ext>
            </a:extLst>
          </p:cNvPr>
          <p:cNvPicPr>
            <a:picLocks noChangeAspect="1"/>
          </p:cNvPicPr>
          <p:nvPr/>
        </p:nvPicPr>
        <p:blipFill>
          <a:blip r:embed="rId3"/>
          <a:stretch>
            <a:fillRect/>
          </a:stretch>
        </p:blipFill>
        <p:spPr>
          <a:xfrm>
            <a:off x="2307180" y="911521"/>
            <a:ext cx="1778727" cy="3647137"/>
          </a:xfrm>
          <a:prstGeom prst="rect">
            <a:avLst/>
          </a:prstGeom>
        </p:spPr>
      </p:pic>
      <p:sp>
        <p:nvSpPr>
          <p:cNvPr id="12" name="TextBox 11">
            <a:extLst>
              <a:ext uri="{FF2B5EF4-FFF2-40B4-BE49-F238E27FC236}">
                <a16:creationId xmlns:a16="http://schemas.microsoft.com/office/drawing/2014/main" id="{3551FE31-4CF2-10B4-9760-22CFD41620AB}"/>
              </a:ext>
            </a:extLst>
          </p:cNvPr>
          <p:cNvSpPr txBox="1"/>
          <p:nvPr/>
        </p:nvSpPr>
        <p:spPr>
          <a:xfrm>
            <a:off x="405512" y="4558659"/>
            <a:ext cx="1441420" cy="338554"/>
          </a:xfrm>
          <a:prstGeom prst="rect">
            <a:avLst/>
          </a:prstGeom>
          <a:noFill/>
        </p:spPr>
        <p:txBody>
          <a:bodyPr wrap="none" rtlCol="0">
            <a:spAutoFit/>
          </a:bodyPr>
          <a:lstStyle/>
          <a:p>
            <a:r>
              <a:rPr lang="en-US" sz="1600" dirty="0"/>
              <a:t>2 subdomains</a:t>
            </a:r>
          </a:p>
        </p:txBody>
      </p:sp>
      <p:sp>
        <p:nvSpPr>
          <p:cNvPr id="13" name="TextBox 12">
            <a:extLst>
              <a:ext uri="{FF2B5EF4-FFF2-40B4-BE49-F238E27FC236}">
                <a16:creationId xmlns:a16="http://schemas.microsoft.com/office/drawing/2014/main" id="{A8E34673-C213-B277-6936-0E84332043D9}"/>
              </a:ext>
            </a:extLst>
          </p:cNvPr>
          <p:cNvSpPr txBox="1"/>
          <p:nvPr/>
        </p:nvSpPr>
        <p:spPr>
          <a:xfrm>
            <a:off x="2444320" y="4558659"/>
            <a:ext cx="1441420" cy="338554"/>
          </a:xfrm>
          <a:prstGeom prst="rect">
            <a:avLst/>
          </a:prstGeom>
          <a:noFill/>
        </p:spPr>
        <p:txBody>
          <a:bodyPr wrap="none" rtlCol="0">
            <a:spAutoFit/>
          </a:bodyPr>
          <a:lstStyle/>
          <a:p>
            <a:r>
              <a:rPr lang="en-US" sz="1600" dirty="0"/>
              <a:t>4 subdomains</a:t>
            </a:r>
          </a:p>
        </p:txBody>
      </p:sp>
      <p:sp>
        <p:nvSpPr>
          <p:cNvPr id="14" name="TextBox 13">
            <a:extLst>
              <a:ext uri="{FF2B5EF4-FFF2-40B4-BE49-F238E27FC236}">
                <a16:creationId xmlns:a16="http://schemas.microsoft.com/office/drawing/2014/main" id="{40226583-113E-A9D3-A7E7-1DA22E85AEF5}"/>
              </a:ext>
            </a:extLst>
          </p:cNvPr>
          <p:cNvSpPr txBox="1"/>
          <p:nvPr/>
        </p:nvSpPr>
        <p:spPr>
          <a:xfrm>
            <a:off x="4539787" y="4558659"/>
            <a:ext cx="1441420" cy="338554"/>
          </a:xfrm>
          <a:prstGeom prst="rect">
            <a:avLst/>
          </a:prstGeom>
          <a:noFill/>
        </p:spPr>
        <p:txBody>
          <a:bodyPr wrap="none" rtlCol="0">
            <a:spAutoFit/>
          </a:bodyPr>
          <a:lstStyle/>
          <a:p>
            <a:r>
              <a:rPr lang="en-US" sz="1600" dirty="0"/>
              <a:t>8 subdomains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FFE0C2-5EB7-524E-533B-FFCB74878C55}"/>
                  </a:ext>
                </a:extLst>
              </p:cNvPr>
              <p:cNvSpPr txBox="1"/>
              <p:nvPr/>
            </p:nvSpPr>
            <p:spPr>
              <a:xfrm>
                <a:off x="162355" y="5075078"/>
                <a:ext cx="11075621" cy="1723549"/>
              </a:xfrm>
              <a:prstGeom prst="rect">
                <a:avLst/>
              </a:prstGeom>
              <a:noFill/>
            </p:spPr>
            <p:txBody>
              <a:bodyPr wrap="square" rtlCol="0">
                <a:spAutoFit/>
              </a:bodyPr>
              <a:lstStyle/>
              <a:p>
                <a:pPr marL="285750" indent="-285750">
                  <a:buFont typeface="Arial" panose="020B0604020202020204" pitchFamily="34" charset="0"/>
                  <a:buChar char="•"/>
                </a:pPr>
                <a:r>
                  <a:rPr lang="en-US" dirty="0"/>
                  <a:t>Overlapping SAM scaling study from 2 to 8 subdomains</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Linear elastic cuboid problem, pulled from top at rate of </a:t>
                </a:r>
                <a14:m>
                  <m:oMath xmlns:m="http://schemas.openxmlformats.org/officeDocument/2006/math">
                    <m:r>
                      <a:rPr lang="en-US" b="0" i="1" smtClean="0">
                        <a:latin typeface="Cambria Math" panose="02040503050406030204" pitchFamily="18" charset="0"/>
                      </a:rPr>
                      <m:t>0.5−0.5</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𝑡</m:t>
                            </m:r>
                          </m:e>
                        </m:d>
                      </m:e>
                    </m:func>
                  </m:oMath>
                </a14:m>
                <a:endParaRPr lang="en-US" dirty="0">
                  <a:ea typeface="Cambria Math" panose="02040503050406030204" pitchFamily="18" charset="0"/>
                </a:endParaRP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Overlap size varied: 0.4, 0.2 (above) and 0.1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Same mesh resolution of 0.1 in all subdomains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Linear convergence observed </a:t>
                </a:r>
                <a:r>
                  <a:rPr lang="en-US" dirty="0" err="1"/>
                  <a:t>w.r.t.</a:t>
                </a:r>
                <a:r>
                  <a:rPr lang="en-US" dirty="0"/>
                  <a:t> # subdomains</a:t>
                </a:r>
              </a:p>
            </p:txBody>
          </p:sp>
        </mc:Choice>
        <mc:Fallback xmlns="">
          <p:sp>
            <p:nvSpPr>
              <p:cNvPr id="15" name="TextBox 14">
                <a:extLst>
                  <a:ext uri="{FF2B5EF4-FFF2-40B4-BE49-F238E27FC236}">
                    <a16:creationId xmlns:a16="http://schemas.microsoft.com/office/drawing/2014/main" id="{78FFE0C2-5EB7-524E-533B-FFCB74878C55}"/>
                  </a:ext>
                </a:extLst>
              </p:cNvPr>
              <p:cNvSpPr txBox="1">
                <a:spLocks noRot="1" noChangeAspect="1" noMove="1" noResize="1" noEditPoints="1" noAdjustHandles="1" noChangeArrowheads="1" noChangeShapeType="1" noTextEdit="1"/>
              </p:cNvSpPr>
              <p:nvPr/>
            </p:nvSpPr>
            <p:spPr>
              <a:xfrm>
                <a:off x="162355" y="5075078"/>
                <a:ext cx="11075621" cy="1723549"/>
              </a:xfrm>
              <a:prstGeom prst="rect">
                <a:avLst/>
              </a:prstGeom>
              <a:blipFill>
                <a:blip r:embed="rId5"/>
                <a:stretch>
                  <a:fillRect l="-385" t="-2482" b="-4610"/>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3638404-5DCC-05C2-978F-952EA22EF8AF}"/>
              </a:ext>
            </a:extLst>
          </p:cNvPr>
          <p:cNvSpPr txBox="1"/>
          <p:nvPr/>
        </p:nvSpPr>
        <p:spPr>
          <a:xfrm>
            <a:off x="781238" y="170213"/>
            <a:ext cx="7481343" cy="477054"/>
          </a:xfrm>
          <a:prstGeom prst="rect">
            <a:avLst/>
          </a:prstGeom>
          <a:noFill/>
        </p:spPr>
        <p:txBody>
          <a:bodyPr wrap="none" rtlCol="0">
            <a:spAutoFit/>
          </a:bodyPr>
          <a:lstStyle/>
          <a:p>
            <a:r>
              <a:rPr lang="en-US" sz="2500" dirty="0"/>
              <a:t>Scaling with Respect to the Number of Subdomains</a:t>
            </a:r>
          </a:p>
        </p:txBody>
      </p:sp>
      <p:graphicFrame>
        <p:nvGraphicFramePr>
          <p:cNvPr id="2" name="Object 1">
            <a:extLst>
              <a:ext uri="{FF2B5EF4-FFF2-40B4-BE49-F238E27FC236}">
                <a16:creationId xmlns:a16="http://schemas.microsoft.com/office/drawing/2014/main" id="{81465881-CDD5-D43F-8218-F57CDC5EDD8F}"/>
              </a:ext>
            </a:extLst>
          </p:cNvPr>
          <p:cNvGraphicFramePr>
            <a:graphicFrameLocks noChangeAspect="1"/>
          </p:cNvGraphicFramePr>
          <p:nvPr>
            <p:extLst>
              <p:ext uri="{D42A27DB-BD31-4B8C-83A1-F6EECF244321}">
                <p14:modId xmlns:p14="http://schemas.microsoft.com/office/powerpoint/2010/main" val="3108037994"/>
              </p:ext>
            </p:extLst>
          </p:nvPr>
        </p:nvGraphicFramePr>
        <p:xfrm>
          <a:off x="4212764" y="921147"/>
          <a:ext cx="1883236" cy="3637512"/>
        </p:xfrm>
        <a:graphic>
          <a:graphicData uri="http://schemas.openxmlformats.org/presentationml/2006/ole">
            <mc:AlternateContent xmlns:mc="http://schemas.openxmlformats.org/markup-compatibility/2006">
              <mc:Choice xmlns:v="urn:schemas-microsoft-com:vml" Requires="v">
                <p:oleObj r:id="rId6" imgW="3730671" imgH="7205359" progId="">
                  <p:embed/>
                </p:oleObj>
              </mc:Choice>
              <mc:Fallback>
                <p:oleObj r:id="rId6" imgW="3730671" imgH="7205359" progId="">
                  <p:embed/>
                  <p:pic>
                    <p:nvPicPr>
                      <p:cNvPr id="2" name="Object 1">
                        <a:extLst>
                          <a:ext uri="{FF2B5EF4-FFF2-40B4-BE49-F238E27FC236}">
                            <a16:creationId xmlns:a16="http://schemas.microsoft.com/office/drawing/2014/main" id="{81465881-CDD5-D43F-8218-F57CDC5EDD8F}"/>
                          </a:ext>
                        </a:extLst>
                      </p:cNvPr>
                      <p:cNvPicPr/>
                      <p:nvPr/>
                    </p:nvPicPr>
                    <p:blipFill>
                      <a:blip r:embed="rId7"/>
                      <a:stretch>
                        <a:fillRect/>
                      </a:stretch>
                    </p:blipFill>
                    <p:spPr>
                      <a:xfrm>
                        <a:off x="4212764" y="921147"/>
                        <a:ext cx="1883236" cy="3637512"/>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20471E1-D3A9-234A-725D-DC70B61919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6248" y="722127"/>
            <a:ext cx="5320053" cy="4004040"/>
          </a:xfrm>
          <a:prstGeom prst="rect">
            <a:avLst/>
          </a:prstGeom>
        </p:spPr>
      </p:pic>
      <p:sp>
        <p:nvSpPr>
          <p:cNvPr id="6" name="TextBox 5">
            <a:extLst>
              <a:ext uri="{FF2B5EF4-FFF2-40B4-BE49-F238E27FC236}">
                <a16:creationId xmlns:a16="http://schemas.microsoft.com/office/drawing/2014/main" id="{5EB1E23E-DA26-562C-55F4-8D2C6D55E00B}"/>
              </a:ext>
            </a:extLst>
          </p:cNvPr>
          <p:cNvSpPr txBox="1"/>
          <p:nvPr/>
        </p:nvSpPr>
        <p:spPr>
          <a:xfrm>
            <a:off x="9272170" y="5333868"/>
            <a:ext cx="2604131" cy="923330"/>
          </a:xfrm>
          <a:prstGeom prst="rect">
            <a:avLst/>
          </a:prstGeom>
          <a:noFill/>
        </p:spPr>
        <p:txBody>
          <a:bodyPr wrap="square" rtlCol="0">
            <a:spAutoFit/>
          </a:bodyPr>
          <a:lstStyle/>
          <a:p>
            <a:pPr algn="ctr"/>
            <a:r>
              <a:rPr lang="en-US" i="1" dirty="0">
                <a:solidFill>
                  <a:srgbClr val="0070C0"/>
                </a:solidFill>
              </a:rPr>
              <a:t>Generally, we do not target cases with &gt;5-6 subdomains</a:t>
            </a:r>
          </a:p>
        </p:txBody>
      </p:sp>
      <p:pic>
        <p:nvPicPr>
          <p:cNvPr id="8" name="Picture 7">
            <a:extLst>
              <a:ext uri="{FF2B5EF4-FFF2-40B4-BE49-F238E27FC236}">
                <a16:creationId xmlns:a16="http://schemas.microsoft.com/office/drawing/2014/main" id="{F912A341-1C73-DF8A-22F7-2C7B1AB1A0A9}"/>
              </a:ext>
            </a:extLst>
          </p:cNvPr>
          <p:cNvPicPr>
            <a:picLocks noChangeAspect="1"/>
          </p:cNvPicPr>
          <p:nvPr/>
        </p:nvPicPr>
        <p:blipFill>
          <a:blip r:embed="rId9">
            <a:duotone>
              <a:srgbClr val="00ADD0">
                <a:shade val="45000"/>
                <a:satMod val="135000"/>
              </a:srgbClr>
              <a:prstClr val="white"/>
            </a:duotone>
            <a:extLst>
              <a:ext uri="{BEBA8EAE-BF5A-486C-A8C5-ECC9F3942E4B}">
                <a14:imgProps xmlns:a14="http://schemas.microsoft.com/office/drawing/2010/main">
                  <a14:imgLayer r:embed="rId10">
                    <a14:imgEffect>
                      <a14:backgroundRemoval t="6338" b="89789" l="9155" r="91197">
                        <a14:foregroundMark x1="42958" y1="8099" x2="42254" y2="9155"/>
                        <a14:foregroundMark x1="89437" y1="39085" x2="90493" y2="57746"/>
                        <a14:foregroundMark x1="90493" y1="54225" x2="91901" y2="55634"/>
                        <a14:foregroundMark x1="45070" y1="9859" x2="38732" y2="10211"/>
                        <a14:foregroundMark x1="45423" y1="9155" x2="42254" y2="7746"/>
                        <a14:foregroundMark x1="42254" y1="8099" x2="46831" y2="8803"/>
                        <a14:foregroundMark x1="48944" y1="27817" x2="53521" y2="37676"/>
                        <a14:foregroundMark x1="51761" y1="65845" x2="51761" y2="65845"/>
                        <a14:foregroundMark x1="42958" y1="8099" x2="42958" y2="8099"/>
                        <a14:foregroundMark x1="44718" y1="6338" x2="44718" y2="6338"/>
                      </a14:backgroundRemoval>
                    </a14:imgEffect>
                  </a14:imgLayer>
                </a14:imgProps>
              </a:ext>
            </a:extLst>
          </a:blip>
          <a:stretch>
            <a:fillRect/>
          </a:stretch>
        </p:blipFill>
        <p:spPr>
          <a:xfrm>
            <a:off x="8570343" y="5449857"/>
            <a:ext cx="784986" cy="784986"/>
          </a:xfrm>
          <a:prstGeom prst="rect">
            <a:avLst/>
          </a:prstGeom>
        </p:spPr>
      </p:pic>
      <p:sp>
        <p:nvSpPr>
          <p:cNvPr id="4" name="Slide Number Placeholder 3">
            <a:extLst>
              <a:ext uri="{FF2B5EF4-FFF2-40B4-BE49-F238E27FC236}">
                <a16:creationId xmlns:a16="http://schemas.microsoft.com/office/drawing/2014/main" id="{F8068AE4-70E4-0C6E-E700-FFE36E0203D1}"/>
              </a:ext>
            </a:extLst>
          </p:cNvPr>
          <p:cNvSpPr>
            <a:spLocks noGrp="1"/>
          </p:cNvSpPr>
          <p:nvPr>
            <p:ph type="sldNum" sz="quarter" idx="12"/>
          </p:nvPr>
        </p:nvSpPr>
        <p:spPr>
          <a:xfrm>
            <a:off x="64951" y="437652"/>
            <a:ext cx="419397" cy="365125"/>
          </a:xfrm>
        </p:spPr>
        <p:txBody>
          <a:bodyPr/>
          <a:lstStyle/>
          <a:p>
            <a:fld id="{A5E55A7B-7854-E145-92D9-B491DF4BAE2D}" type="slidenum">
              <a:rPr lang="en-US" smtClean="0"/>
              <a:pPr/>
              <a:t>55</a:t>
            </a:fld>
            <a:endParaRPr lang="en-US" dirty="0"/>
          </a:p>
        </p:txBody>
      </p:sp>
    </p:spTree>
    <p:extLst>
      <p:ext uri="{BB962C8B-B14F-4D97-AF65-F5344CB8AC3E}">
        <p14:creationId xmlns:p14="http://schemas.microsoft.com/office/powerpoint/2010/main" val="406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56</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Schwarz Extensions to FOM-ROM and ROM-ROM Couplings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56</a:t>
            </a:fld>
            <a:endParaRPr lang="en-US" dirty="0"/>
          </a:p>
        </p:txBody>
      </p:sp>
      <p:sp>
        <p:nvSpPr>
          <p:cNvPr id="8" name="TextBox 7">
            <a:extLst>
              <a:ext uri="{FF2B5EF4-FFF2-40B4-BE49-F238E27FC236}">
                <a16:creationId xmlns:a16="http://schemas.microsoft.com/office/drawing/2014/main" id="{38D52781-F021-4DA5-84BC-0E26EC4A5161}"/>
              </a:ext>
            </a:extLst>
          </p:cNvPr>
          <p:cNvSpPr txBox="1"/>
          <p:nvPr/>
        </p:nvSpPr>
        <p:spPr>
          <a:xfrm>
            <a:off x="169382" y="812182"/>
            <a:ext cx="12116797" cy="7140416"/>
          </a:xfrm>
          <a:prstGeom prst="rect">
            <a:avLst/>
          </a:prstGeom>
          <a:noFill/>
        </p:spPr>
        <p:txBody>
          <a:bodyPr wrap="square">
            <a:spAutoFit/>
          </a:bodyPr>
          <a:lstStyle/>
          <a:p>
            <a:r>
              <a:rPr lang="en-US" sz="2000" b="1" i="1" dirty="0">
                <a:solidFill>
                  <a:srgbClr val="0070C0"/>
                </a:solidFill>
              </a:rPr>
              <a:t>Choice of domain decomposition</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000" b="1" dirty="0"/>
              <a:t>Overlapping</a:t>
            </a:r>
            <a:r>
              <a:rPr lang="en-US" sz="2000" dirty="0"/>
              <a:t> vs. </a:t>
            </a:r>
            <a:r>
              <a:rPr lang="en-US" sz="2000" b="1" dirty="0"/>
              <a:t>non-overlapping </a:t>
            </a:r>
            <a:r>
              <a:rPr lang="en-US" sz="2000" dirty="0"/>
              <a:t>domain decomposition?</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Non-overlapping more flexible but typically requires more Schwarz iterations</a:t>
            </a:r>
          </a:p>
          <a:p>
            <a:pPr marL="800100" lvl="1" indent="-342900">
              <a:buFont typeface="Wingdings" panose="05000000000000000000" pitchFamily="2" charset="2"/>
              <a:buChar char="Ø"/>
            </a:pPr>
            <a:endParaRPr lang="en-US" sz="400" dirty="0"/>
          </a:p>
          <a:p>
            <a:pPr marL="342900" indent="-342900">
              <a:buFont typeface="Arial" panose="020B0604020202020204" pitchFamily="34" charset="0"/>
              <a:buChar char="•"/>
            </a:pPr>
            <a:r>
              <a:rPr lang="en-US" sz="2000" b="1" dirty="0"/>
              <a:t>FOM</a:t>
            </a:r>
            <a:r>
              <a:rPr lang="en-US" sz="2000" dirty="0"/>
              <a:t> vs. </a:t>
            </a:r>
            <a:r>
              <a:rPr lang="en-US" sz="2000" b="1" dirty="0"/>
              <a:t>ROM</a:t>
            </a:r>
            <a:r>
              <a:rPr lang="en-US" sz="2000" dirty="0"/>
              <a:t> subdomain assignment?</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Do not assign ROM to subdomains where they have no hope of approximating solution</a:t>
            </a:r>
          </a:p>
          <a:p>
            <a:pPr lvl="1"/>
            <a:endParaRPr lang="en-US" sz="400" dirty="0"/>
          </a:p>
          <a:p>
            <a:r>
              <a:rPr lang="en-US" sz="2000" b="1" i="1" dirty="0">
                <a:solidFill>
                  <a:srgbClr val="0070C0"/>
                </a:solidFill>
              </a:rPr>
              <a:t>Snapshot collection and reduced basis construction</a:t>
            </a:r>
          </a:p>
          <a:p>
            <a:endParaRPr lang="en-US" sz="400" b="1" i="1" dirty="0">
              <a:solidFill>
                <a:srgbClr val="0070C0"/>
              </a:solidFill>
            </a:endParaRPr>
          </a:p>
          <a:p>
            <a:pPr marL="342900" indent="-342900">
              <a:buFont typeface="Arial" panose="020B0604020202020204" pitchFamily="34" charset="0"/>
              <a:buChar char="•"/>
            </a:pPr>
            <a:r>
              <a:rPr lang="en-US" sz="2000" dirty="0"/>
              <a:t>Are subdomains </a:t>
            </a:r>
            <a:r>
              <a:rPr lang="en-US" sz="2000" b="1" dirty="0"/>
              <a:t>simulated independently </a:t>
            </a:r>
            <a:r>
              <a:rPr lang="en-US" sz="2000" dirty="0"/>
              <a:t>in each subdomains or together?</a:t>
            </a:r>
          </a:p>
          <a:p>
            <a:endParaRPr lang="en-US" sz="400" b="1" dirty="0">
              <a:solidFill>
                <a:srgbClr val="0070C0"/>
              </a:solidFill>
            </a:endParaRPr>
          </a:p>
          <a:p>
            <a:endParaRPr lang="en-US" sz="400" b="1" dirty="0">
              <a:solidFill>
                <a:srgbClr val="0070C0"/>
              </a:solidFill>
            </a:endParaRPr>
          </a:p>
          <a:p>
            <a:r>
              <a:rPr lang="en-US" sz="2000" b="1" i="1" dirty="0">
                <a:solidFill>
                  <a:srgbClr val="0070C0"/>
                </a:solidFill>
              </a:rPr>
              <a:t>Enforcement of boundary conditions (BCs) in ROM at Schwarz boundaries</a:t>
            </a:r>
          </a:p>
          <a:p>
            <a:endParaRPr lang="en-US" sz="400" b="1" i="1" dirty="0">
              <a:solidFill>
                <a:srgbClr val="0070C0"/>
              </a:solidFill>
            </a:endParaRPr>
          </a:p>
          <a:p>
            <a:pPr marL="342900" indent="-342900">
              <a:buFont typeface="Arial" panose="020B0604020202020204" pitchFamily="34" charset="0"/>
              <a:buChar char="•"/>
            </a:pPr>
            <a:r>
              <a:rPr lang="en-US" sz="2000" b="1" dirty="0"/>
              <a:t>Strong </a:t>
            </a:r>
            <a:r>
              <a:rPr lang="en-US" sz="2000" dirty="0"/>
              <a:t>vs. </a:t>
            </a:r>
            <a:r>
              <a:rPr lang="en-US" sz="2000" b="1" dirty="0"/>
              <a:t>weak</a:t>
            </a:r>
            <a:r>
              <a:rPr lang="en-US" sz="2000" dirty="0"/>
              <a:t> BC enforcement?</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Strong BC enforcement difficult for some models (e.g., cell-centered finite volume, PINNs)</a:t>
            </a:r>
          </a:p>
          <a:p>
            <a:pPr marL="800100" lvl="1" indent="-342900">
              <a:buFont typeface="Wingdings" panose="05000000000000000000" pitchFamily="2" charset="2"/>
              <a:buChar char="Ø"/>
            </a:pPr>
            <a:endParaRPr lang="en-US" sz="400" dirty="0"/>
          </a:p>
          <a:p>
            <a:pPr marL="342900" indent="-342900">
              <a:buFont typeface="Arial" panose="020B0604020202020204" pitchFamily="34" charset="0"/>
              <a:buChar char="•"/>
            </a:pPr>
            <a:r>
              <a:rPr lang="en-US" sz="2000" b="1" dirty="0"/>
              <a:t>Optimizing parameters </a:t>
            </a:r>
            <a:r>
              <a:rPr lang="en-US" sz="2000" dirty="0"/>
              <a:t>in Schwarz BCs for non-overlapping Schwarz?</a:t>
            </a:r>
          </a:p>
          <a:p>
            <a:pPr marL="342900" indent="-342900">
              <a:buFont typeface="Arial" panose="020B0604020202020204" pitchFamily="34" charset="0"/>
              <a:buChar char="•"/>
            </a:pPr>
            <a:endParaRPr lang="en-US" sz="400" b="1" i="1" dirty="0"/>
          </a:p>
          <a:p>
            <a:r>
              <a:rPr lang="en-US" sz="2000" b="1" i="1" dirty="0">
                <a:solidFill>
                  <a:srgbClr val="0070C0"/>
                </a:solidFill>
              </a:rPr>
              <a:t>Choice of hyper-reduction</a:t>
            </a:r>
          </a:p>
          <a:p>
            <a:endParaRPr lang="en-US" sz="400" b="1" i="1" dirty="0">
              <a:solidFill>
                <a:srgbClr val="0070C0"/>
              </a:solidFill>
            </a:endParaRPr>
          </a:p>
          <a:p>
            <a:pPr marL="342900" indent="-342900">
              <a:buFont typeface="Arial" panose="020B0604020202020204" pitchFamily="34" charset="0"/>
              <a:buChar char="•"/>
            </a:pPr>
            <a:r>
              <a:rPr lang="en-US" sz="2000" dirty="0"/>
              <a:t>What </a:t>
            </a:r>
            <a:r>
              <a:rPr lang="en-US" sz="2000" b="1" dirty="0"/>
              <a:t>hyper-reduction </a:t>
            </a:r>
            <a:r>
              <a:rPr lang="en-US" sz="2000" dirty="0"/>
              <a:t>method to use?</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Application may require particular method (e.g., ECSW for solid mechanics problems)</a:t>
            </a:r>
          </a:p>
          <a:p>
            <a:pPr marL="800100" lvl="1" indent="-342900">
              <a:buFont typeface="Wingdings" panose="05000000000000000000" pitchFamily="2" charset="2"/>
              <a:buChar char="Ø"/>
            </a:pPr>
            <a:endParaRPr lang="en-US" sz="400" dirty="0"/>
          </a:p>
          <a:p>
            <a:pPr marL="342900" indent="-342900">
              <a:buFont typeface="Arial" panose="020B0604020202020204" pitchFamily="34" charset="0"/>
              <a:buChar char="•"/>
            </a:pPr>
            <a:r>
              <a:rPr lang="en-US" sz="2000" dirty="0"/>
              <a:t>How to </a:t>
            </a:r>
            <a:r>
              <a:rPr lang="en-US" sz="2000" b="1" dirty="0"/>
              <a:t>sample Schwarz boundaries </a:t>
            </a:r>
            <a:r>
              <a:rPr lang="en-US" sz="2000" dirty="0"/>
              <a:t>in applying hyper-reduction?</a:t>
            </a:r>
          </a:p>
          <a:p>
            <a:pPr marL="342900" indent="-342900">
              <a:buFont typeface="Arial" panose="020B0604020202020204" pitchFamily="34" charset="0"/>
              <a:buChar char="•"/>
            </a:pPr>
            <a:endParaRPr lang="en-US" sz="400" dirty="0"/>
          </a:p>
          <a:p>
            <a:pPr marL="800100" lvl="1" indent="-342900">
              <a:buFont typeface="Wingdings" panose="05000000000000000000" pitchFamily="2" charset="2"/>
              <a:buChar char="Ø"/>
            </a:pPr>
            <a:r>
              <a:rPr lang="en-US" sz="2000" dirty="0"/>
              <a:t>Need to have enough sample mesh points at Schwarz boundaries to apply Schwarz</a:t>
            </a:r>
          </a:p>
          <a:p>
            <a:pPr marL="342900" indent="-342900">
              <a:buFont typeface="Arial" panose="020B0604020202020204" pitchFamily="34" charset="0"/>
              <a:buChar char="•"/>
            </a:pPr>
            <a:endParaRPr lang="en-US" sz="400" dirty="0"/>
          </a:p>
          <a:p>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p:spTree>
    <p:extLst>
      <p:ext uri="{BB962C8B-B14F-4D97-AF65-F5344CB8AC3E}">
        <p14:creationId xmlns:p14="http://schemas.microsoft.com/office/powerpoint/2010/main" val="253889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9" end="1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21" end="2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3" end="2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25" end="2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27" end="2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9" end="2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notched-cyl-fom-fom-and-fom-opinf-M30_reg1em6">
            <a:hlinkClick r:id="" action="ppaction://media"/>
            <a:extLst>
              <a:ext uri="{FF2B5EF4-FFF2-40B4-BE49-F238E27FC236}">
                <a16:creationId xmlns:a16="http://schemas.microsoft.com/office/drawing/2014/main" id="{CFFE399E-539B-1D57-8094-081DA5196E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82167" y="2797154"/>
            <a:ext cx="4287046" cy="3054096"/>
          </a:xfrm>
          <a:prstGeom prst="rect">
            <a:avLst/>
          </a:prstGeom>
        </p:spPr>
      </p:pic>
      <p:pic>
        <p:nvPicPr>
          <p:cNvPr id="8" name="Picture 7">
            <a:extLst>
              <a:ext uri="{FF2B5EF4-FFF2-40B4-BE49-F238E27FC236}">
                <a16:creationId xmlns:a16="http://schemas.microsoft.com/office/drawing/2014/main" id="{48944AC9-A446-4D7F-02E7-C21C48729D10}"/>
              </a:ext>
            </a:extLst>
          </p:cNvPr>
          <p:cNvPicPr>
            <a:picLocks noChangeAspect="1"/>
          </p:cNvPicPr>
          <p:nvPr/>
        </p:nvPicPr>
        <p:blipFill>
          <a:blip r:embed="rId6"/>
          <a:stretch>
            <a:fillRect/>
          </a:stretch>
        </p:blipFill>
        <p:spPr>
          <a:xfrm>
            <a:off x="7479508" y="156749"/>
            <a:ext cx="4289705" cy="3055889"/>
          </a:xfrm>
          <a:prstGeom prst="rect">
            <a:avLst/>
          </a:prstGeom>
        </p:spPr>
      </p:pic>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57</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3D Linear Elastic Notched Cylinder Problem</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57</a:t>
            </a:fld>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2D4177B-1FC6-BA8D-9379-CC92C7B06B9B}"/>
                  </a:ext>
                </a:extLst>
              </p:cNvPr>
              <p:cNvSpPr txBox="1"/>
              <p:nvPr/>
            </p:nvSpPr>
            <p:spPr>
              <a:xfrm>
                <a:off x="64951" y="856506"/>
                <a:ext cx="7306022" cy="2215991"/>
              </a:xfrm>
              <a:prstGeom prst="rect">
                <a:avLst/>
              </a:prstGeom>
              <a:noFill/>
            </p:spPr>
            <p:txBody>
              <a:bodyPr wrap="square" rtlCol="0">
                <a:spAutoFit/>
              </a:bodyPr>
              <a:lstStyle/>
              <a:p>
                <a:pPr marL="285750" indent="-285750">
                  <a:buFont typeface="Arial" panose="020B0604020202020204" pitchFamily="34" charset="0"/>
                  <a:buChar char="•"/>
                </a:pPr>
                <a:r>
                  <a:rPr lang="en-US" dirty="0"/>
                  <a:t>Geometry is </a:t>
                </a:r>
                <a:r>
                  <a:rPr lang="en-US" b="1" i="1" dirty="0"/>
                  <a:t>linear elastic notched cylinder </a:t>
                </a:r>
                <a:r>
                  <a:rPr lang="en-US" dirty="0"/>
                  <a:t>pulled from top </a:t>
                </a:r>
                <a:r>
                  <a:rPr lang="en-US" b="1" i="1" dirty="0"/>
                  <a:t>dynamically</a:t>
                </a:r>
                <a:r>
                  <a:rPr lang="en-US" dirty="0"/>
                  <a:t> to time </a:t>
                </a:r>
                <a14:m>
                  <m:oMath xmlns:m="http://schemas.openxmlformats.org/officeDocument/2006/math">
                    <m:sSub>
                      <m:sSubPr>
                        <m:ctrlPr>
                          <a:rPr lang="en-US" i="1" smtClean="0">
                            <a:latin typeface="Cambria Math" panose="02040503050406030204" pitchFamily="18" charset="0"/>
                            <a:ea typeface="Cambria Math" panose="02040503050406030204" pitchFamily="18" charset="0"/>
                            <a:cs typeface="Calibri" panose="020F0502020204030204" pitchFamily="34" charset="0"/>
                          </a:rPr>
                        </m:ctrlPr>
                      </m:sSubPr>
                      <m:e>
                        <m:r>
                          <a:rPr lang="en-US" b="0" i="1" smtClean="0">
                            <a:latin typeface="Cambria Math" panose="02040503050406030204" pitchFamily="18" charset="0"/>
                            <a:ea typeface="Cambria Math" panose="02040503050406030204" pitchFamily="18" charset="0"/>
                            <a:cs typeface="Calibri" panose="020F0502020204030204" pitchFamily="34" charset="0"/>
                          </a:rPr>
                          <m:t>𝑇</m:t>
                        </m:r>
                      </m:e>
                      <m:sub>
                        <m:r>
                          <a:rPr lang="en-US" b="0" i="1" smtClean="0">
                            <a:latin typeface="Cambria Math" panose="02040503050406030204" pitchFamily="18" charset="0"/>
                            <a:ea typeface="Cambria Math" panose="02040503050406030204" pitchFamily="18" charset="0"/>
                            <a:cs typeface="Calibri" panose="020F0502020204030204" pitchFamily="34" charset="0"/>
                          </a:rPr>
                          <m:t>𝑚𝑎𝑥</m:t>
                        </m:r>
                      </m:sub>
                    </m:sSub>
                    <m:r>
                      <a:rPr lang="en-US" i="1">
                        <a:latin typeface="Cambria Math" panose="02040503050406030204" pitchFamily="18" charset="0"/>
                        <a:ea typeface="Cambria Math" panose="02040503050406030204" pitchFamily="18" charset="0"/>
                        <a:cs typeface="Calibri" panose="020F0502020204030204" pitchFamily="34" charset="0"/>
                      </a:rPr>
                      <m:t>=</m:t>
                    </m:r>
                    <m:r>
                      <a:rPr lang="en-US" b="0" i="1" smtClean="0">
                        <a:latin typeface="Cambria Math" panose="02040503050406030204" pitchFamily="18" charset="0"/>
                        <a:ea typeface="Cambria Math" panose="02040503050406030204" pitchFamily="18" charset="0"/>
                        <a:cs typeface="Calibri" panose="020F0502020204030204" pitchFamily="34" charset="0"/>
                      </a:rPr>
                      <m:t>1.5</m:t>
                    </m:r>
                  </m:oMath>
                </a14:m>
                <a:r>
                  <a:rPr lang="en-US" dirty="0"/>
                  <a:t> at rate of </a:t>
                </a:r>
                <a14:m>
                  <m:oMath xmlns:m="http://schemas.openxmlformats.org/officeDocument/2006/math">
                    <m:r>
                      <a:rPr lang="en-US" i="1" dirty="0" smtClean="0">
                        <a:latin typeface="Cambria Math" panose="02040503050406030204" pitchFamily="18" charset="0"/>
                      </a:rPr>
                      <m:t>0.0064</m:t>
                    </m:r>
                    <m:r>
                      <a:rPr lang="en-US" i="1" dirty="0" smtClean="0">
                        <a:latin typeface="Cambria Math" panose="02040503050406030204" pitchFamily="18" charset="0"/>
                      </a:rPr>
                      <m:t>𝑡</m:t>
                    </m:r>
                    <m:r>
                      <a:rPr lang="en-US" b="0" i="0" dirty="0" smtClean="0">
                        <a:latin typeface="Cambria Math" panose="02040503050406030204" pitchFamily="18" charset="0"/>
                      </a:rPr>
                      <m:t> </m:t>
                    </m:r>
                  </m:oMath>
                </a14:m>
                <a:r>
                  <a:rPr lang="en-US" dirty="0"/>
                  <a:t>with </a:t>
                </a:r>
                <a14:m>
                  <m:oMath xmlns:m="http://schemas.openxmlformats.org/officeDocument/2006/math">
                    <m:r>
                      <a:rPr lang="en-US" i="1">
                        <a:latin typeface="Cambria Math" panose="02040503050406030204" pitchFamily="18" charset="0"/>
                        <a:ea typeface="Cambria Math" panose="02040503050406030204" pitchFamily="18" charset="0"/>
                        <a:cs typeface="Calibri" panose="020F0502020204030204" pitchFamily="34" charset="0"/>
                      </a:rPr>
                      <m:t>∆</m:t>
                    </m:r>
                    <m:r>
                      <a:rPr lang="en-US" i="1">
                        <a:latin typeface="Cambria Math" panose="02040503050406030204" pitchFamily="18" charset="0"/>
                        <a:ea typeface="Cambria Math" panose="02040503050406030204" pitchFamily="18" charset="0"/>
                        <a:cs typeface="Calibri" panose="020F0502020204030204" pitchFamily="34" charset="0"/>
                      </a:rPr>
                      <m:t>𝑡</m:t>
                    </m:r>
                    <m:r>
                      <a:rPr lang="en-US" i="1">
                        <a:latin typeface="Cambria Math" panose="02040503050406030204" pitchFamily="18" charset="0"/>
                        <a:ea typeface="Cambria Math" panose="02040503050406030204" pitchFamily="18" charset="0"/>
                        <a:cs typeface="Calibri" panose="020F0502020204030204" pitchFamily="34" charset="0"/>
                      </a:rPr>
                      <m:t>=0.005</m:t>
                    </m:r>
                  </m:oMath>
                </a14:m>
                <a:endParaRPr lang="en-US"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dirty="0"/>
                  <a:t>Demonstration of SAM’s ability to </a:t>
                </a:r>
                <a:r>
                  <a:rPr lang="en-US" b="1" i="1" dirty="0"/>
                  <a:t>couple</a:t>
                </a:r>
                <a:r>
                  <a:rPr lang="en-US" dirty="0"/>
                  <a:t> </a:t>
                </a:r>
                <a:r>
                  <a:rPr lang="en-US" b="1" i="1" dirty="0"/>
                  <a:t>disparate meshes</a:t>
                </a:r>
                <a:r>
                  <a:rPr lang="en-US" dirty="0"/>
                  <a:t>, </a:t>
                </a:r>
                <a:r>
                  <a:rPr lang="en-US" b="1" i="1" dirty="0"/>
                  <a:t>element types </a:t>
                </a:r>
                <a:r>
                  <a:rPr lang="en-US" dirty="0"/>
                  <a:t>and </a:t>
                </a:r>
                <a:r>
                  <a:rPr lang="en-US" b="1" i="1" dirty="0"/>
                  <a:t>models</a:t>
                </a:r>
                <a:r>
                  <a:rPr lang="en-US" dirty="0"/>
                  <a:t>: TET10 + FOM (notched region) and HEX8 + Linear </a:t>
                </a:r>
                <a:r>
                  <a:rPr lang="en-US" dirty="0" err="1"/>
                  <a:t>OpInf</a:t>
                </a:r>
                <a:r>
                  <a:rPr lang="en-US" dirty="0"/>
                  <a:t> with </a:t>
                </a:r>
                <a14:m>
                  <m:oMath xmlns:m="http://schemas.openxmlformats.org/officeDocument/2006/math">
                    <m:r>
                      <a:rPr lang="en-US" i="1" dirty="0" smtClean="0">
                        <a:latin typeface="Cambria Math" panose="02040503050406030204" pitchFamily="18" charset="0"/>
                      </a:rPr>
                      <m:t>𝑀</m:t>
                    </m:r>
                    <m:r>
                      <a:rPr lang="en-US" i="1" dirty="0" smtClean="0">
                        <a:latin typeface="Cambria Math" panose="02040503050406030204" pitchFamily="18" charset="0"/>
                      </a:rPr>
                      <m:t>=30 </m:t>
                    </m:r>
                  </m:oMath>
                </a14:m>
                <a:r>
                  <a:rPr lang="en-US" dirty="0"/>
                  <a:t>modes (top region) </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b="1" i="1" dirty="0"/>
                  <a:t>Linear </a:t>
                </a:r>
                <a:r>
                  <a:rPr lang="en-US" b="1" i="1" dirty="0" err="1"/>
                  <a:t>OpInf</a:t>
                </a:r>
                <a:r>
                  <a:rPr lang="en-US" b="1" i="1" dirty="0"/>
                  <a:t> </a:t>
                </a:r>
                <a:r>
                  <a:rPr lang="en-US" dirty="0"/>
                  <a:t>trained on </a:t>
                </a:r>
                <a14:m>
                  <m:oMath xmlns:m="http://schemas.openxmlformats.org/officeDocument/2006/math">
                    <m:r>
                      <a:rPr lang="en-US" i="1" dirty="0" smtClean="0">
                        <a:latin typeface="Cambria Math" panose="02040503050406030204" pitchFamily="18" charset="0"/>
                      </a:rPr>
                      <m:t>301</m:t>
                    </m:r>
                  </m:oMath>
                </a14:m>
                <a:r>
                  <a:rPr lang="en-US" dirty="0"/>
                  <a:t> snapshots in time</a:t>
                </a:r>
              </a:p>
              <a:p>
                <a:pPr marL="285750" indent="-285750">
                  <a:buFont typeface="Arial" panose="020B0604020202020204" pitchFamily="34" charset="0"/>
                  <a:buChar char="•"/>
                </a:pPr>
                <a:endParaRPr lang="en-US" sz="200" i="1" dirty="0"/>
              </a:p>
              <a:p>
                <a:pPr marL="285750" indent="-285750">
                  <a:buFont typeface="Arial" panose="020B0604020202020204" pitchFamily="34" charset="0"/>
                  <a:buChar char="•"/>
                </a:pPr>
                <a:endParaRPr lang="en-US" sz="200" i="1" dirty="0"/>
              </a:p>
              <a:p>
                <a:pPr marL="285750" indent="-285750">
                  <a:buFont typeface="Arial" panose="020B0604020202020204" pitchFamily="34" charset="0"/>
                  <a:buChar char="•"/>
                </a:pPr>
                <a:r>
                  <a:rPr lang="en-US" b="1" i="1" dirty="0"/>
                  <a:t>Reproductive</a:t>
                </a:r>
                <a:r>
                  <a:rPr lang="en-US" dirty="0"/>
                  <a:t> problem for now</a:t>
                </a:r>
              </a:p>
            </p:txBody>
          </p:sp>
        </mc:Choice>
        <mc:Fallback xmlns="">
          <p:sp>
            <p:nvSpPr>
              <p:cNvPr id="2" name="TextBox 1">
                <a:extLst>
                  <a:ext uri="{FF2B5EF4-FFF2-40B4-BE49-F238E27FC236}">
                    <a16:creationId xmlns:a16="http://schemas.microsoft.com/office/drawing/2014/main" id="{A2D4177B-1FC6-BA8D-9379-CC92C7B06B9B}"/>
                  </a:ext>
                </a:extLst>
              </p:cNvPr>
              <p:cNvSpPr txBox="1">
                <a:spLocks noRot="1" noChangeAspect="1" noMove="1" noResize="1" noEditPoints="1" noAdjustHandles="1" noChangeArrowheads="1" noChangeShapeType="1" noTextEdit="1"/>
              </p:cNvSpPr>
              <p:nvPr/>
            </p:nvSpPr>
            <p:spPr>
              <a:xfrm>
                <a:off x="64951" y="856506"/>
                <a:ext cx="7306022" cy="2215991"/>
              </a:xfrm>
              <a:prstGeom prst="rect">
                <a:avLst/>
              </a:prstGeom>
              <a:blipFill>
                <a:blip r:embed="rId7"/>
                <a:stretch>
                  <a:fillRect l="-584" t="-1928" r="-83" b="-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1AACE22C-CB8F-138F-37A1-878F1D4582C0}"/>
                  </a:ext>
                </a:extLst>
              </p:cNvPr>
              <p:cNvGraphicFramePr>
                <a:graphicFrameLocks noGrp="1"/>
              </p:cNvGraphicFramePr>
              <p:nvPr/>
            </p:nvGraphicFramePr>
            <p:xfrm>
              <a:off x="274648" y="4476608"/>
              <a:ext cx="6740212" cy="2148840"/>
            </p:xfrm>
            <a:graphic>
              <a:graphicData uri="http://schemas.openxmlformats.org/drawingml/2006/table">
                <a:tbl>
                  <a:tblPr firstRow="1" bandRow="1">
                    <a:tableStyleId>{5C22544A-7EE6-4342-B048-85BDC9FD1C3A}</a:tableStyleId>
                  </a:tblPr>
                  <a:tblGrid>
                    <a:gridCol w="2481199">
                      <a:extLst>
                        <a:ext uri="{9D8B030D-6E8A-4147-A177-3AD203B41FA5}">
                          <a16:colId xmlns:a16="http://schemas.microsoft.com/office/drawing/2014/main" val="1714620423"/>
                        </a:ext>
                      </a:extLst>
                    </a:gridCol>
                    <a:gridCol w="1655839">
                      <a:extLst>
                        <a:ext uri="{9D8B030D-6E8A-4147-A177-3AD203B41FA5}">
                          <a16:colId xmlns:a16="http://schemas.microsoft.com/office/drawing/2014/main" val="67083922"/>
                        </a:ext>
                      </a:extLst>
                    </a:gridCol>
                    <a:gridCol w="1291023">
                      <a:extLst>
                        <a:ext uri="{9D8B030D-6E8A-4147-A177-3AD203B41FA5}">
                          <a16:colId xmlns:a16="http://schemas.microsoft.com/office/drawing/2014/main" val="1560683578"/>
                        </a:ext>
                      </a:extLst>
                    </a:gridCol>
                    <a:gridCol w="1312151">
                      <a:extLst>
                        <a:ext uri="{9D8B030D-6E8A-4147-A177-3AD203B41FA5}">
                          <a16:colId xmlns:a16="http://schemas.microsoft.com/office/drawing/2014/main" val="2271666470"/>
                        </a:ext>
                      </a:extLst>
                    </a:gridCol>
                  </a:tblGrid>
                  <a:tr h="175373">
                    <a:tc>
                      <a:txBody>
                        <a:bodyPr/>
                        <a:lstStyle/>
                        <a:p>
                          <a:pPr algn="ctr"/>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Mean/max # Schwarz </a:t>
                          </a:r>
                          <a:r>
                            <a:rPr lang="en-US" sz="1500" dirty="0" err="1">
                              <a:solidFill>
                                <a:schemeClr val="tx1"/>
                              </a:solidFill>
                              <a:latin typeface="+mn-lt"/>
                            </a:rPr>
                            <a:t>iters</a:t>
                          </a:r>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Max </a:t>
                          </a:r>
                          <a14:m>
                            <m:oMath xmlns:m="http://schemas.openxmlformats.org/officeDocument/2006/math">
                              <m:r>
                                <a:rPr lang="en-US" sz="1500" i="1" dirty="0" smtClean="0">
                                  <a:solidFill>
                                    <a:schemeClr val="tx1"/>
                                  </a:solidFill>
                                  <a:latin typeface="Cambria Math" panose="02040503050406030204" pitchFamily="18" charset="0"/>
                                </a:rPr>
                                <m:t>𝑧</m:t>
                              </m:r>
                            </m:oMath>
                          </a14:m>
                          <a:r>
                            <a:rPr lang="en-US" sz="1500" dirty="0">
                              <a:solidFill>
                                <a:schemeClr val="tx1"/>
                              </a:solidFill>
                              <a:latin typeface="+mn-lt"/>
                            </a:rPr>
                            <a:t>-</a:t>
                          </a:r>
                          <a:r>
                            <a:rPr lang="en-US" sz="1500" dirty="0" err="1">
                              <a:solidFill>
                                <a:schemeClr val="tx1"/>
                              </a:solidFill>
                              <a:latin typeface="+mn-lt"/>
                            </a:rPr>
                            <a:t>disp</a:t>
                          </a:r>
                          <a:r>
                            <a:rPr lang="en-US" sz="1500" dirty="0">
                              <a:solidFill>
                                <a:schemeClr val="tx1"/>
                              </a:solidFill>
                              <a:latin typeface="+mn-lt"/>
                            </a:rPr>
                            <a:t> </a:t>
                          </a:r>
                          <a:r>
                            <a:rPr lang="en-US" sz="1500" dirty="0" err="1">
                              <a:solidFill>
                                <a:schemeClr val="tx1"/>
                              </a:solidFill>
                              <a:latin typeface="+mn-lt"/>
                            </a:rPr>
                            <a:t>rel</a:t>
                          </a:r>
                          <a:r>
                            <a:rPr lang="en-US" sz="1500" dirty="0">
                              <a:solidFill>
                                <a:schemeClr val="tx1"/>
                              </a:solidFill>
                              <a:latin typeface="+mn-lt"/>
                            </a:rPr>
                            <a:t> error </a:t>
                          </a:r>
                          <a14:m>
                            <m:oMath xmlns:m="http://schemas.openxmlformats.org/officeDocument/2006/math">
                              <m:sSub>
                                <m:sSubPr>
                                  <m:ctrlPr>
                                    <a:rPr lang="en-US" sz="1500" i="1" smtClean="0">
                                      <a:solidFill>
                                        <a:schemeClr val="tx1"/>
                                      </a:solidFill>
                                      <a:latin typeface="Cambria Math" panose="02040503050406030204" pitchFamily="18" charset="0"/>
                                    </a:rPr>
                                  </m:ctrlPr>
                                </m:sSubPr>
                                <m:e>
                                  <m:r>
                                    <m:rPr>
                                      <m:sty m:val="p"/>
                                    </m:rPr>
                                    <a:rPr lang="el-GR" sz="1500" i="1" smtClean="0">
                                      <a:solidFill>
                                        <a:schemeClr val="tx1"/>
                                      </a:solidFill>
                                      <a:latin typeface="Cambria Math" panose="02040503050406030204" pitchFamily="18" charset="0"/>
                                      <a:ea typeface="Cambria Math" panose="02040503050406030204" pitchFamily="18" charset="0"/>
                                    </a:rPr>
                                    <m:t>Ω</m:t>
                                  </m:r>
                                </m:e>
                                <m:sub>
                                  <m:r>
                                    <a:rPr lang="en-US" sz="1500" b="0" i="1" smtClean="0">
                                      <a:solidFill>
                                        <a:schemeClr val="tx1"/>
                                      </a:solidFill>
                                      <a:latin typeface="Cambria Math" panose="02040503050406030204" pitchFamily="18" charset="0"/>
                                    </a:rPr>
                                    <m:t>1</m:t>
                                  </m:r>
                                </m:sub>
                              </m:sSub>
                            </m:oMath>
                          </a14:m>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Max </a:t>
                          </a:r>
                          <a14:m>
                            <m:oMath xmlns:m="http://schemas.openxmlformats.org/officeDocument/2006/math">
                              <m:r>
                                <a:rPr lang="en-US" sz="1500" i="1" dirty="0" smtClean="0">
                                  <a:solidFill>
                                    <a:schemeClr val="tx1"/>
                                  </a:solidFill>
                                  <a:latin typeface="Cambria Math" panose="02040503050406030204" pitchFamily="18" charset="0"/>
                                </a:rPr>
                                <m:t>𝑧</m:t>
                              </m:r>
                            </m:oMath>
                          </a14:m>
                          <a:r>
                            <a:rPr lang="en-US" sz="1500" dirty="0">
                              <a:solidFill>
                                <a:schemeClr val="tx1"/>
                              </a:solidFill>
                              <a:latin typeface="+mn-lt"/>
                            </a:rPr>
                            <a:t>-</a:t>
                          </a:r>
                          <a:r>
                            <a:rPr lang="en-US" sz="1500" dirty="0" err="1">
                              <a:solidFill>
                                <a:schemeClr val="tx1"/>
                              </a:solidFill>
                              <a:latin typeface="+mn-lt"/>
                            </a:rPr>
                            <a:t>disp</a:t>
                          </a:r>
                          <a:r>
                            <a:rPr lang="en-US" sz="1500" dirty="0">
                              <a:solidFill>
                                <a:schemeClr val="tx1"/>
                              </a:solidFill>
                              <a:latin typeface="+mn-lt"/>
                            </a:rPr>
                            <a:t> </a:t>
                          </a:r>
                          <a:r>
                            <a:rPr lang="en-US" sz="1500" dirty="0" err="1">
                              <a:solidFill>
                                <a:schemeClr val="tx1"/>
                              </a:solidFill>
                              <a:latin typeface="+mn-lt"/>
                            </a:rPr>
                            <a:t>rel</a:t>
                          </a:r>
                          <a:r>
                            <a:rPr lang="en-US" sz="1500" dirty="0">
                              <a:solidFill>
                                <a:schemeClr val="tx1"/>
                              </a:solidFill>
                              <a:latin typeface="+mn-lt"/>
                            </a:rPr>
                            <a:t> error </a:t>
                          </a:r>
                          <a14:m>
                            <m:oMath xmlns:m="http://schemas.openxmlformats.org/officeDocument/2006/math">
                              <m:sSub>
                                <m:sSubPr>
                                  <m:ctrlPr>
                                    <a:rPr lang="en-US" sz="1500" i="1" smtClean="0">
                                      <a:solidFill>
                                        <a:schemeClr val="tx1"/>
                                      </a:solidFill>
                                      <a:latin typeface="Cambria Math" panose="02040503050406030204" pitchFamily="18" charset="0"/>
                                    </a:rPr>
                                  </m:ctrlPr>
                                </m:sSubPr>
                                <m:e>
                                  <m:r>
                                    <m:rPr>
                                      <m:sty m:val="p"/>
                                    </m:rPr>
                                    <a:rPr lang="el-GR" sz="1500" i="1" smtClean="0">
                                      <a:solidFill>
                                        <a:schemeClr val="tx1"/>
                                      </a:solidFill>
                                      <a:latin typeface="Cambria Math" panose="02040503050406030204" pitchFamily="18" charset="0"/>
                                      <a:ea typeface="Cambria Math" panose="02040503050406030204" pitchFamily="18" charset="0"/>
                                    </a:rPr>
                                    <m:t>Ω</m:t>
                                  </m:r>
                                </m:e>
                                <m:sub>
                                  <m:r>
                                    <a:rPr lang="en-US" sz="1500" b="0" i="1" smtClean="0">
                                      <a:solidFill>
                                        <a:schemeClr val="tx1"/>
                                      </a:solidFill>
                                      <a:latin typeface="Cambria Math" panose="02040503050406030204" pitchFamily="18" charset="0"/>
                                    </a:rPr>
                                    <m:t>2</m:t>
                                  </m:r>
                                </m:sub>
                              </m:sSub>
                            </m:oMath>
                          </a14:m>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9607354"/>
                      </a:ext>
                    </a:extLst>
                  </a:tr>
                  <a:tr h="0">
                    <a:tc>
                      <a:txBody>
                        <a:bodyPr/>
                        <a:lstStyle/>
                        <a:p>
                          <a:pPr algn="ctr"/>
                          <a:r>
                            <a:rPr lang="en-US" sz="1500" dirty="0">
                              <a:solidFill>
                                <a:schemeClr val="tx1"/>
                              </a:solidFill>
                              <a:latin typeface="+mn-lt"/>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latin typeface="+mn-lt"/>
                            </a:rPr>
                            <a:t>5.83/9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500" i="1" dirty="0" smtClean="0">
                                    <a:solidFill>
                                      <a:schemeClr val="tx1"/>
                                    </a:solidFill>
                                    <a:latin typeface="Cambria Math" panose="02040503050406030204" pitchFamily="18" charset="0"/>
                                  </a:rPr>
                                  <m:t>−</m:t>
                                </m:r>
                              </m:oMath>
                            </m:oMathPara>
                          </a14:m>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500" i="1" dirty="0" smtClean="0">
                                    <a:solidFill>
                                      <a:schemeClr val="tx1"/>
                                    </a:solidFill>
                                    <a:latin typeface="Cambria Math" panose="02040503050406030204" pitchFamily="18" charset="0"/>
                                  </a:rPr>
                                  <m:t>−</m:t>
                                </m:r>
                              </m:oMath>
                            </m:oMathPara>
                          </a14:m>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01145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latin typeface="+mn-lt"/>
                            </a:rPr>
                            <a:t>FOM-</a:t>
                          </a:r>
                          <a:r>
                            <a:rPr lang="en-US" sz="1500" dirty="0" err="1">
                              <a:solidFill>
                                <a:schemeClr val="tx1"/>
                              </a:solidFill>
                              <a:latin typeface="+mn-lt"/>
                            </a:rPr>
                            <a:t>OpInf</a:t>
                          </a:r>
                          <a:r>
                            <a:rPr lang="en-US" sz="1500" dirty="0">
                              <a:solidFill>
                                <a:schemeClr val="tx1"/>
                              </a:solidFill>
                              <a:latin typeface="+mn-lt"/>
                            </a:rPr>
                            <a:t> (</a:t>
                          </a:r>
                          <a14:m>
                            <m:oMath xmlns:m="http://schemas.openxmlformats.org/officeDocument/2006/math">
                              <m:r>
                                <a:rPr lang="en-US" sz="1500" i="1" smtClean="0">
                                  <a:latin typeface="Cambria Math" panose="02040503050406030204" pitchFamily="18" charset="0"/>
                                  <a:ea typeface="Cambria Math" panose="02040503050406030204" pitchFamily="18" charset="0"/>
                                  <a:cs typeface="Calibri" panose="020F0502020204030204" pitchFamily="34" charset="0"/>
                                </a:rPr>
                                <m:t>𝛾</m:t>
                              </m:r>
                              <m:r>
                                <a:rPr lang="en-US" sz="1500" b="0" i="1" smtClean="0">
                                  <a:latin typeface="Cambria Math" panose="02040503050406030204" pitchFamily="18" charset="0"/>
                                  <a:ea typeface="Cambria Math" panose="02040503050406030204" pitchFamily="18" charset="0"/>
                                  <a:cs typeface="Calibri" panose="020F0502020204030204" pitchFamily="34" charset="0"/>
                                </a:rPr>
                                <m:t>=1</m:t>
                              </m:r>
                              <m:r>
                                <a:rPr lang="en-US" sz="1500" i="1">
                                  <a:latin typeface="Cambria Math" panose="02040503050406030204" pitchFamily="18" charset="0"/>
                                  <a:ea typeface="Cambria Math" panose="02040503050406030204" pitchFamily="18" charset="0"/>
                                  <a:cs typeface="Calibri" panose="020F0502020204030204" pitchFamily="34" charset="0"/>
                                </a:rPr>
                                <m:t>×</m:t>
                              </m:r>
                              <m:sSup>
                                <m:sSupPr>
                                  <m:ctrlPr>
                                    <a:rPr lang="en-US" sz="1500" i="1">
                                      <a:latin typeface="Cambria Math" panose="02040503050406030204" pitchFamily="18" charset="0"/>
                                      <a:ea typeface="Cambria Math" panose="02040503050406030204" pitchFamily="18" charset="0"/>
                                      <a:cs typeface="Calibri" panose="020F0502020204030204" pitchFamily="34" charset="0"/>
                                    </a:rPr>
                                  </m:ctrlPr>
                                </m:sSupPr>
                                <m:e>
                                  <m:r>
                                    <a:rPr lang="en-US" sz="1500" i="1">
                                      <a:latin typeface="Cambria Math" panose="02040503050406030204" pitchFamily="18" charset="0"/>
                                      <a:ea typeface="Cambria Math" panose="02040503050406030204" pitchFamily="18" charset="0"/>
                                      <a:cs typeface="Calibri" panose="020F0502020204030204" pitchFamily="34" charset="0"/>
                                    </a:rPr>
                                    <m:t>10</m:t>
                                  </m:r>
                                </m:e>
                                <m:sup>
                                  <m:r>
                                    <a:rPr lang="en-US" sz="1500" i="1">
                                      <a:latin typeface="Cambria Math" panose="02040503050406030204" pitchFamily="18" charset="0"/>
                                      <a:ea typeface="Cambria Math" panose="02040503050406030204" pitchFamily="18" charset="0"/>
                                      <a:cs typeface="Calibri" panose="020F0502020204030204" pitchFamily="34" charset="0"/>
                                    </a:rPr>
                                    <m:t>−</m:t>
                                  </m:r>
                                  <m:r>
                                    <a:rPr lang="en-US" sz="1500" b="0" i="1" smtClean="0">
                                      <a:latin typeface="Cambria Math" panose="02040503050406030204" pitchFamily="18" charset="0"/>
                                      <a:ea typeface="Cambria Math" panose="02040503050406030204" pitchFamily="18" charset="0"/>
                                      <a:cs typeface="Calibri" panose="020F0502020204030204" pitchFamily="34" charset="0"/>
                                    </a:rPr>
                                    <m:t>6</m:t>
                                  </m:r>
                                </m:sup>
                              </m:sSup>
                            </m:oMath>
                          </a14:m>
                          <a:r>
                            <a:rPr lang="en-US" sz="1500" dirty="0">
                              <a:solidFill>
                                <a:schemeClr val="tx1"/>
                              </a:solidFill>
                              <a:latin typeface="+mn-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5.09/8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2.9e-3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4.2e-3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03883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latin typeface="+mn-lt"/>
                            </a:rPr>
                            <a:t>FOM-</a:t>
                          </a:r>
                          <a:r>
                            <a:rPr lang="en-US" sz="1500" dirty="0" err="1">
                              <a:solidFill>
                                <a:schemeClr val="tx1"/>
                              </a:solidFill>
                              <a:latin typeface="+mn-lt"/>
                            </a:rPr>
                            <a:t>OpInf</a:t>
                          </a:r>
                          <a:r>
                            <a:rPr lang="en-US" sz="1500" dirty="0">
                              <a:solidFill>
                                <a:schemeClr val="tx1"/>
                              </a:solidFill>
                              <a:latin typeface="+mn-lt"/>
                            </a:rPr>
                            <a:t> </a:t>
                          </a:r>
                          <a:r>
                            <a:rPr lang="en-US" sz="1400" dirty="0">
                              <a:solidFill>
                                <a:schemeClr val="tx1"/>
                              </a:solidFill>
                              <a:latin typeface="+mn-lt"/>
                            </a:rPr>
                            <a:t>(</a:t>
                          </a:r>
                          <a14:m>
                            <m:oMath xmlns:m="http://schemas.openxmlformats.org/officeDocument/2006/math">
                              <m:r>
                                <a:rPr lang="en-US" sz="1400" i="1" smtClean="0">
                                  <a:latin typeface="Cambria Math" panose="02040503050406030204" pitchFamily="18" charset="0"/>
                                  <a:ea typeface="Cambria Math" panose="02040503050406030204" pitchFamily="18" charset="0"/>
                                  <a:cs typeface="Calibri" panose="020F0502020204030204" pitchFamily="34" charset="0"/>
                                </a:rPr>
                                <m:t>𝛾</m:t>
                              </m:r>
                              <m:r>
                                <a:rPr lang="en-US" sz="1400" b="0" i="1" smtClean="0">
                                  <a:latin typeface="Cambria Math" panose="02040503050406030204" pitchFamily="18" charset="0"/>
                                  <a:ea typeface="Cambria Math" panose="02040503050406030204" pitchFamily="18" charset="0"/>
                                  <a:cs typeface="Calibri" panose="020F0502020204030204" pitchFamily="34" charset="0"/>
                                </a:rPr>
                                <m:t>=1</m:t>
                              </m:r>
                              <m:r>
                                <a:rPr lang="en-US" sz="1400" i="1">
                                  <a:latin typeface="Cambria Math" panose="02040503050406030204" pitchFamily="18" charset="0"/>
                                  <a:ea typeface="Cambria Math" panose="02040503050406030204" pitchFamily="18" charset="0"/>
                                  <a:cs typeface="Calibri" panose="020F0502020204030204" pitchFamily="34" charset="0"/>
                                </a:rPr>
                                <m:t>×</m:t>
                              </m:r>
                              <m:sSup>
                                <m:sSupPr>
                                  <m:ctrlPr>
                                    <a:rPr lang="en-US" sz="1400" i="1">
                                      <a:latin typeface="Cambria Math" panose="02040503050406030204" pitchFamily="18" charset="0"/>
                                      <a:ea typeface="Cambria Math" panose="02040503050406030204" pitchFamily="18" charset="0"/>
                                      <a:cs typeface="Calibri" panose="020F0502020204030204" pitchFamily="34" charset="0"/>
                                    </a:rPr>
                                  </m:ctrlPr>
                                </m:sSupPr>
                                <m:e>
                                  <m:r>
                                    <a:rPr lang="en-US" sz="1400" i="1">
                                      <a:latin typeface="Cambria Math" panose="02040503050406030204" pitchFamily="18" charset="0"/>
                                      <a:ea typeface="Cambria Math" panose="02040503050406030204" pitchFamily="18" charset="0"/>
                                      <a:cs typeface="Calibri" panose="020F0502020204030204" pitchFamily="34" charset="0"/>
                                    </a:rPr>
                                    <m:t>10</m:t>
                                  </m:r>
                                </m:e>
                                <m:sup>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b="0" i="1" smtClean="0">
                                      <a:latin typeface="Cambria Math" panose="02040503050406030204" pitchFamily="18" charset="0"/>
                                      <a:ea typeface="Cambria Math" panose="02040503050406030204" pitchFamily="18" charset="0"/>
                                      <a:cs typeface="Calibri" panose="020F0502020204030204" pitchFamily="34" charset="0"/>
                                    </a:rPr>
                                    <m:t>7</m:t>
                                  </m:r>
                                </m:sup>
                              </m:sSup>
                            </m:oMath>
                          </a14:m>
                          <a:r>
                            <a:rPr lang="en-US" sz="1400" dirty="0">
                              <a:solidFill>
                                <a:schemeClr val="tx1"/>
                              </a:solidFill>
                              <a:latin typeface="+mn-lt"/>
                            </a:rPr>
                            <a:t>)</a:t>
                          </a:r>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5.48/9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3.8e-4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4.3e-4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6435144"/>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latin typeface="+mn-lt"/>
                            </a:rPr>
                            <a:t>FOM-</a:t>
                          </a:r>
                          <a:r>
                            <a:rPr lang="en-US" sz="1500" dirty="0" err="1">
                              <a:solidFill>
                                <a:schemeClr val="tx1"/>
                              </a:solidFill>
                              <a:latin typeface="+mn-lt"/>
                            </a:rPr>
                            <a:t>OpInf</a:t>
                          </a:r>
                          <a:r>
                            <a:rPr lang="en-US" sz="1500" dirty="0">
                              <a:solidFill>
                                <a:schemeClr val="tx1"/>
                              </a:solidFill>
                              <a:latin typeface="+mn-lt"/>
                            </a:rPr>
                            <a:t> (</a:t>
                          </a:r>
                          <a14:m>
                            <m:oMath xmlns:m="http://schemas.openxmlformats.org/officeDocument/2006/math">
                              <m:r>
                                <a:rPr lang="en-US" sz="1400" i="1" smtClean="0">
                                  <a:latin typeface="Cambria Math" panose="02040503050406030204" pitchFamily="18" charset="0"/>
                                  <a:ea typeface="Cambria Math" panose="02040503050406030204" pitchFamily="18" charset="0"/>
                                  <a:cs typeface="Calibri" panose="020F0502020204030204" pitchFamily="34" charset="0"/>
                                </a:rPr>
                                <m:t>𝛾</m:t>
                              </m:r>
                              <m:r>
                                <a:rPr lang="en-US" sz="1400" b="0" i="1" smtClean="0">
                                  <a:latin typeface="Cambria Math" panose="02040503050406030204" pitchFamily="18" charset="0"/>
                                  <a:ea typeface="Cambria Math" panose="02040503050406030204" pitchFamily="18" charset="0"/>
                                  <a:cs typeface="Calibri" panose="020F0502020204030204" pitchFamily="34" charset="0"/>
                                </a:rPr>
                                <m:t>=1</m:t>
                              </m:r>
                              <m:r>
                                <a:rPr lang="en-US" sz="1400" i="1">
                                  <a:latin typeface="Cambria Math" panose="02040503050406030204" pitchFamily="18" charset="0"/>
                                  <a:ea typeface="Cambria Math" panose="02040503050406030204" pitchFamily="18" charset="0"/>
                                  <a:cs typeface="Calibri" panose="020F0502020204030204" pitchFamily="34" charset="0"/>
                                </a:rPr>
                                <m:t>×</m:t>
                              </m:r>
                              <m:sSup>
                                <m:sSupPr>
                                  <m:ctrlPr>
                                    <a:rPr lang="en-US" sz="1400" i="1">
                                      <a:latin typeface="Cambria Math" panose="02040503050406030204" pitchFamily="18" charset="0"/>
                                      <a:ea typeface="Cambria Math" panose="02040503050406030204" pitchFamily="18" charset="0"/>
                                      <a:cs typeface="Calibri" panose="020F0502020204030204" pitchFamily="34" charset="0"/>
                                    </a:rPr>
                                  </m:ctrlPr>
                                </m:sSupPr>
                                <m:e>
                                  <m:r>
                                    <a:rPr lang="en-US" sz="1400" i="1">
                                      <a:latin typeface="Cambria Math" panose="02040503050406030204" pitchFamily="18" charset="0"/>
                                      <a:ea typeface="Cambria Math" panose="02040503050406030204" pitchFamily="18" charset="0"/>
                                      <a:cs typeface="Calibri" panose="020F0502020204030204" pitchFamily="34" charset="0"/>
                                    </a:rPr>
                                    <m:t>10</m:t>
                                  </m:r>
                                </m:e>
                                <m:sup>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b="0" i="1" smtClean="0">
                                      <a:latin typeface="Cambria Math" panose="02040503050406030204" pitchFamily="18" charset="0"/>
                                      <a:ea typeface="Cambria Math" panose="02040503050406030204" pitchFamily="18" charset="0"/>
                                      <a:cs typeface="Calibri" panose="020F0502020204030204" pitchFamily="34" charset="0"/>
                                    </a:rPr>
                                    <m:t>8</m:t>
                                  </m:r>
                                </m:sup>
                              </m:sSup>
                            </m:oMath>
                          </a14:m>
                          <a:r>
                            <a:rPr lang="en-US" sz="1400" dirty="0">
                              <a:solidFill>
                                <a:schemeClr val="tx1"/>
                              </a:solidFill>
                              <a:latin typeface="+mn-lt"/>
                            </a:rPr>
                            <a:t>)</a:t>
                          </a:r>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5.54/9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1.3e-4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2.2e-4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305613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mn-lt"/>
                            </a:rPr>
                            <a:t>FOM-</a:t>
                          </a:r>
                          <a:r>
                            <a:rPr lang="en-US" sz="1500" b="0" dirty="0" err="1">
                              <a:solidFill>
                                <a:schemeClr val="tx1"/>
                              </a:solidFill>
                              <a:latin typeface="+mn-lt"/>
                            </a:rPr>
                            <a:t>OpInf</a:t>
                          </a:r>
                          <a:r>
                            <a:rPr lang="en-US" sz="1500" b="0" dirty="0">
                              <a:solidFill>
                                <a:schemeClr val="tx1"/>
                              </a:solidFill>
                              <a:latin typeface="+mn-lt"/>
                            </a:rPr>
                            <a:t> </a:t>
                          </a:r>
                          <a:r>
                            <a:rPr lang="en-US" sz="1400" dirty="0">
                              <a:solidFill>
                                <a:schemeClr val="tx1"/>
                              </a:solidFill>
                              <a:latin typeface="+mn-lt"/>
                            </a:rPr>
                            <a:t>(</a:t>
                          </a:r>
                          <a14:m>
                            <m:oMath xmlns:m="http://schemas.openxmlformats.org/officeDocument/2006/math">
                              <m:r>
                                <a:rPr lang="en-US" sz="1400" i="1" smtClean="0">
                                  <a:latin typeface="Cambria Math" panose="02040503050406030204" pitchFamily="18" charset="0"/>
                                  <a:ea typeface="Cambria Math" panose="02040503050406030204" pitchFamily="18" charset="0"/>
                                  <a:cs typeface="Calibri" panose="020F0502020204030204" pitchFamily="34" charset="0"/>
                                </a:rPr>
                                <m:t>𝛾</m:t>
                              </m:r>
                              <m:r>
                                <a:rPr lang="en-US" sz="1400" b="0" i="1" smtClean="0">
                                  <a:latin typeface="Cambria Math" panose="02040503050406030204" pitchFamily="18" charset="0"/>
                                  <a:ea typeface="Cambria Math" panose="02040503050406030204" pitchFamily="18" charset="0"/>
                                  <a:cs typeface="Calibri" panose="020F0502020204030204" pitchFamily="34" charset="0"/>
                                </a:rPr>
                                <m:t>=1</m:t>
                              </m:r>
                              <m:r>
                                <a:rPr lang="en-US" sz="1400" i="1">
                                  <a:latin typeface="Cambria Math" panose="02040503050406030204" pitchFamily="18" charset="0"/>
                                  <a:ea typeface="Cambria Math" panose="02040503050406030204" pitchFamily="18" charset="0"/>
                                  <a:cs typeface="Calibri" panose="020F0502020204030204" pitchFamily="34" charset="0"/>
                                </a:rPr>
                                <m:t>×</m:t>
                              </m:r>
                              <m:sSup>
                                <m:sSupPr>
                                  <m:ctrlPr>
                                    <a:rPr lang="en-US" sz="1400" i="1">
                                      <a:latin typeface="Cambria Math" panose="02040503050406030204" pitchFamily="18" charset="0"/>
                                      <a:ea typeface="Cambria Math" panose="02040503050406030204" pitchFamily="18" charset="0"/>
                                      <a:cs typeface="Calibri" panose="020F0502020204030204" pitchFamily="34" charset="0"/>
                                    </a:rPr>
                                  </m:ctrlPr>
                                </m:sSupPr>
                                <m:e>
                                  <m:r>
                                    <a:rPr lang="en-US" sz="1400" i="1">
                                      <a:latin typeface="Cambria Math" panose="02040503050406030204" pitchFamily="18" charset="0"/>
                                      <a:ea typeface="Cambria Math" panose="02040503050406030204" pitchFamily="18" charset="0"/>
                                      <a:cs typeface="Calibri" panose="020F0502020204030204" pitchFamily="34" charset="0"/>
                                    </a:rPr>
                                    <m:t>10</m:t>
                                  </m:r>
                                </m:e>
                                <m:sup>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b="0" i="1" smtClean="0">
                                      <a:latin typeface="Cambria Math" panose="02040503050406030204" pitchFamily="18" charset="0"/>
                                      <a:ea typeface="Cambria Math" panose="02040503050406030204" pitchFamily="18" charset="0"/>
                                      <a:cs typeface="Calibri" panose="020F0502020204030204" pitchFamily="34" charset="0"/>
                                    </a:rPr>
                                    <m:t>9</m:t>
                                  </m:r>
                                </m:sup>
                              </m:sSup>
                            </m:oMath>
                          </a14:m>
                          <a:r>
                            <a:rPr lang="en-US" sz="1400" dirty="0">
                              <a:solidFill>
                                <a:schemeClr val="tx1"/>
                              </a:solidFill>
                              <a:latin typeface="+mn-lt"/>
                            </a:rPr>
                            <a:t>)</a:t>
                          </a:r>
                          <a:endParaRPr lang="en-US" sz="150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dirty="0">
                              <a:solidFill>
                                <a:schemeClr val="tx1"/>
                              </a:solidFill>
                              <a:latin typeface="+mn-lt"/>
                            </a:rPr>
                            <a:t>5.52/9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dirty="0">
                              <a:solidFill>
                                <a:schemeClr val="tx1"/>
                              </a:solidFill>
                              <a:latin typeface="+mn-lt"/>
                            </a:rPr>
                            <a:t>3.1e-5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dirty="0">
                              <a:solidFill>
                                <a:schemeClr val="tx1"/>
                              </a:solidFill>
                              <a:latin typeface="+mn-lt"/>
                            </a:rPr>
                            <a:t>3.6e-5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973029"/>
                      </a:ext>
                    </a:extLst>
                  </a:tr>
                </a:tbl>
              </a:graphicData>
            </a:graphic>
          </p:graphicFrame>
        </mc:Choice>
        <mc:Fallback xmlns="">
          <p:graphicFrame>
            <p:nvGraphicFramePr>
              <p:cNvPr id="11" name="Table 10">
                <a:extLst>
                  <a:ext uri="{FF2B5EF4-FFF2-40B4-BE49-F238E27FC236}">
                    <a16:creationId xmlns:a16="http://schemas.microsoft.com/office/drawing/2014/main" id="{1AACE22C-CB8F-138F-37A1-878F1D4582C0}"/>
                  </a:ext>
                </a:extLst>
              </p:cNvPr>
              <p:cNvGraphicFramePr>
                <a:graphicFrameLocks noGrp="1"/>
              </p:cNvGraphicFramePr>
              <p:nvPr>
                <p:extLst>
                  <p:ext uri="{D42A27DB-BD31-4B8C-83A1-F6EECF244321}">
                    <p14:modId xmlns:p14="http://schemas.microsoft.com/office/powerpoint/2010/main" val="1255343895"/>
                  </p:ext>
                </p:extLst>
              </p:nvPr>
            </p:nvGraphicFramePr>
            <p:xfrm>
              <a:off x="274648" y="4476608"/>
              <a:ext cx="6740212" cy="2148840"/>
            </p:xfrm>
            <a:graphic>
              <a:graphicData uri="http://schemas.openxmlformats.org/drawingml/2006/table">
                <a:tbl>
                  <a:tblPr firstRow="1" bandRow="1">
                    <a:tableStyleId>{5C22544A-7EE6-4342-B048-85BDC9FD1C3A}</a:tableStyleId>
                  </a:tblPr>
                  <a:tblGrid>
                    <a:gridCol w="2481199">
                      <a:extLst>
                        <a:ext uri="{9D8B030D-6E8A-4147-A177-3AD203B41FA5}">
                          <a16:colId xmlns:a16="http://schemas.microsoft.com/office/drawing/2014/main" val="1714620423"/>
                        </a:ext>
                      </a:extLst>
                    </a:gridCol>
                    <a:gridCol w="1655839">
                      <a:extLst>
                        <a:ext uri="{9D8B030D-6E8A-4147-A177-3AD203B41FA5}">
                          <a16:colId xmlns:a16="http://schemas.microsoft.com/office/drawing/2014/main" val="67083922"/>
                        </a:ext>
                      </a:extLst>
                    </a:gridCol>
                    <a:gridCol w="1291023">
                      <a:extLst>
                        <a:ext uri="{9D8B030D-6E8A-4147-A177-3AD203B41FA5}">
                          <a16:colId xmlns:a16="http://schemas.microsoft.com/office/drawing/2014/main" val="1560683578"/>
                        </a:ext>
                      </a:extLst>
                    </a:gridCol>
                    <a:gridCol w="1312151">
                      <a:extLst>
                        <a:ext uri="{9D8B030D-6E8A-4147-A177-3AD203B41FA5}">
                          <a16:colId xmlns:a16="http://schemas.microsoft.com/office/drawing/2014/main" val="2271666470"/>
                        </a:ext>
                      </a:extLst>
                    </a:gridCol>
                  </a:tblGrid>
                  <a:tr h="548640">
                    <a:tc>
                      <a:txBody>
                        <a:bodyPr/>
                        <a:lstStyle/>
                        <a:p>
                          <a:pPr algn="ctr"/>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Mean/max # Schwarz </a:t>
                          </a:r>
                          <a:r>
                            <a:rPr lang="en-US" sz="1500" dirty="0" err="1">
                              <a:solidFill>
                                <a:schemeClr val="tx1"/>
                              </a:solidFill>
                              <a:latin typeface="+mn-lt"/>
                            </a:rPr>
                            <a:t>iters</a:t>
                          </a:r>
                          <a:endParaRPr lang="en-US" sz="15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320755" t="-2222" r="-102358" b="-304444"/>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14884" t="-2222" r="-930" b="-304444"/>
                          </a:stretch>
                        </a:blipFill>
                      </a:tcPr>
                    </a:tc>
                    <a:extLst>
                      <a:ext uri="{0D108BD9-81ED-4DB2-BD59-A6C34878D82A}">
                        <a16:rowId xmlns:a16="http://schemas.microsoft.com/office/drawing/2014/main" val="1409607354"/>
                      </a:ext>
                    </a:extLst>
                  </a:tr>
                  <a:tr h="320040">
                    <a:tc>
                      <a:txBody>
                        <a:bodyPr/>
                        <a:lstStyle/>
                        <a:p>
                          <a:pPr algn="ctr"/>
                          <a:r>
                            <a:rPr lang="en-US" sz="1500" dirty="0">
                              <a:solidFill>
                                <a:schemeClr val="tx1"/>
                              </a:solidFill>
                              <a:latin typeface="+mn-lt"/>
                            </a:rPr>
                            <a:t>FOM-FOM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latin typeface="+mn-lt"/>
                            </a:rPr>
                            <a:t>5.83/9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320755" t="-173585" r="-102358" b="-416981"/>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14884" t="-173585" r="-930" b="-416981"/>
                          </a:stretch>
                        </a:blipFill>
                      </a:tcPr>
                    </a:tc>
                    <a:extLst>
                      <a:ext uri="{0D108BD9-81ED-4DB2-BD59-A6C34878D82A}">
                        <a16:rowId xmlns:a16="http://schemas.microsoft.com/office/drawing/2014/main" val="428011455"/>
                      </a:ext>
                    </a:extLst>
                  </a:tr>
                  <a:tr h="320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6" t="-278846" r="-172236" b="-325000"/>
                          </a:stretch>
                        </a:blipFill>
                      </a:tcPr>
                    </a:tc>
                    <a:tc>
                      <a:txBody>
                        <a:bodyPr/>
                        <a:lstStyle/>
                        <a:p>
                          <a:pPr algn="ctr"/>
                          <a:r>
                            <a:rPr lang="en-US" sz="1500" dirty="0">
                              <a:solidFill>
                                <a:schemeClr val="tx1"/>
                              </a:solidFill>
                              <a:latin typeface="+mn-lt"/>
                            </a:rPr>
                            <a:t>5.09/8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2.9e-3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4.2e-3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038834"/>
                      </a:ext>
                    </a:extLst>
                  </a:tr>
                  <a:tr h="320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6" t="-371698" r="-172236" b="-218868"/>
                          </a:stretch>
                        </a:blipFill>
                      </a:tcPr>
                    </a:tc>
                    <a:tc>
                      <a:txBody>
                        <a:bodyPr/>
                        <a:lstStyle/>
                        <a:p>
                          <a:pPr algn="ctr"/>
                          <a:r>
                            <a:rPr lang="en-US" sz="1500" dirty="0">
                              <a:solidFill>
                                <a:schemeClr val="tx1"/>
                              </a:solidFill>
                              <a:latin typeface="+mn-lt"/>
                            </a:rPr>
                            <a:t>5.48/9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3.8e-4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4.3e-4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6435144"/>
                      </a:ext>
                    </a:extLst>
                  </a:tr>
                  <a:tr h="320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6" t="-480769" r="-172236" b="-123077"/>
                          </a:stretch>
                        </a:blipFill>
                      </a:tcPr>
                    </a:tc>
                    <a:tc>
                      <a:txBody>
                        <a:bodyPr/>
                        <a:lstStyle/>
                        <a:p>
                          <a:pPr algn="ctr"/>
                          <a:r>
                            <a:rPr lang="en-US" sz="1500" dirty="0">
                              <a:solidFill>
                                <a:schemeClr val="tx1"/>
                              </a:solidFill>
                              <a:latin typeface="+mn-lt"/>
                            </a:rPr>
                            <a:t>5.54/9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1.3e-4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dirty="0">
                              <a:solidFill>
                                <a:schemeClr val="tx1"/>
                              </a:solidFill>
                              <a:latin typeface="+mn-lt"/>
                            </a:rPr>
                            <a:t>2.2e-4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3056131"/>
                      </a:ext>
                    </a:extLst>
                  </a:tr>
                  <a:tr h="3200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46" t="-569811" r="-172236" b="-20755"/>
                          </a:stretch>
                        </a:blipFill>
                      </a:tcPr>
                    </a:tc>
                    <a:tc>
                      <a:txBody>
                        <a:bodyPr/>
                        <a:lstStyle/>
                        <a:p>
                          <a:pPr algn="ctr"/>
                          <a:r>
                            <a:rPr lang="en-US" sz="1500" b="0" dirty="0">
                              <a:solidFill>
                                <a:schemeClr val="tx1"/>
                              </a:solidFill>
                              <a:latin typeface="+mn-lt"/>
                            </a:rPr>
                            <a:t>5.52/9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dirty="0">
                              <a:solidFill>
                                <a:schemeClr val="tx1"/>
                              </a:solidFill>
                              <a:latin typeface="+mn-lt"/>
                            </a:rPr>
                            <a:t>3.1e-5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500" b="0" dirty="0">
                              <a:solidFill>
                                <a:schemeClr val="tx1"/>
                              </a:solidFill>
                              <a:latin typeface="+mn-lt"/>
                            </a:rPr>
                            <a:t>3.6e-5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9973029"/>
                      </a:ext>
                    </a:extLst>
                  </a:tr>
                </a:tbl>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43408C4-45C3-1636-7E5D-68F108A89BCD}"/>
                  </a:ext>
                </a:extLst>
              </p:cNvPr>
              <p:cNvSpPr txBox="1"/>
              <p:nvPr/>
            </p:nvSpPr>
            <p:spPr>
              <a:xfrm>
                <a:off x="274648" y="3198952"/>
                <a:ext cx="6740212" cy="923330"/>
              </a:xfrm>
              <a:prstGeom prst="rect">
                <a:avLst/>
              </a:prstGeom>
              <a:solidFill>
                <a:schemeClr val="accent2">
                  <a:lumMod val="20000"/>
                  <a:lumOff val="80000"/>
                </a:schemeClr>
              </a:solidFill>
            </p:spPr>
            <p:txBody>
              <a:bodyPr wrap="square" rtlCol="0">
                <a:spAutoFit/>
              </a:bodyPr>
              <a:lstStyle/>
              <a:p>
                <a:pPr algn="ctr"/>
                <a:r>
                  <a:rPr lang="en-US" b="1" i="1" dirty="0"/>
                  <a:t>Key result: </a:t>
                </a:r>
                <a:r>
                  <a:rPr lang="en-US" b="1" dirty="0"/>
                  <a:t>regularization parameter </a:t>
                </a:r>
                <a14:m>
                  <m:oMath xmlns:m="http://schemas.openxmlformats.org/officeDocument/2006/math">
                    <m:r>
                      <a:rPr lang="en-US" i="1" smtClean="0">
                        <a:latin typeface="Cambria Math" panose="02040503050406030204" pitchFamily="18" charset="0"/>
                        <a:ea typeface="Cambria Math" panose="02040503050406030204" pitchFamily="18" charset="0"/>
                        <a:cs typeface="Calibri" panose="020F0502020204030204" pitchFamily="34" charset="0"/>
                      </a:rPr>
                      <m:t>𝛾</m:t>
                    </m:r>
                    <m:r>
                      <a:rPr lang="en-US" i="1" smtClean="0">
                        <a:latin typeface="Cambria Math" panose="02040503050406030204" pitchFamily="18" charset="0"/>
                        <a:ea typeface="Cambria Math" panose="02040503050406030204" pitchFamily="18" charset="0"/>
                        <a:cs typeface="Calibri" panose="020F0502020204030204" pitchFamily="34" charset="0"/>
                      </a:rPr>
                      <m:t> </m:t>
                    </m:r>
                  </m:oMath>
                </a14:m>
                <a:r>
                  <a:rPr lang="en-US" dirty="0"/>
                  <a:t>influences </a:t>
                </a:r>
                <a:r>
                  <a:rPr lang="en-US" b="1" dirty="0"/>
                  <a:t>accuracy</a:t>
                </a:r>
                <a:r>
                  <a:rPr lang="en-US" dirty="0"/>
                  <a:t> &amp; </a:t>
                </a:r>
                <a:r>
                  <a:rPr lang="en-US" b="1" dirty="0"/>
                  <a:t>convergence</a:t>
                </a:r>
                <a:r>
                  <a:rPr lang="en-US" dirty="0"/>
                  <a:t>.  Coupled models are remarkably </a:t>
                </a:r>
                <a:r>
                  <a:rPr lang="en-US" b="1" dirty="0"/>
                  <a:t>accurate</a:t>
                </a:r>
                <a:r>
                  <a:rPr lang="en-US" dirty="0"/>
                  <a:t>!  Schwarz is </a:t>
                </a:r>
                <a:r>
                  <a:rPr lang="en-US" b="1" i="1" dirty="0"/>
                  <a:t>not</a:t>
                </a:r>
                <a:r>
                  <a:rPr lang="en-US" b="1" dirty="0"/>
                  <a:t> </a:t>
                </a:r>
                <a:r>
                  <a:rPr lang="en-US" dirty="0"/>
                  <a:t>introducing </a:t>
                </a:r>
                <a:r>
                  <a:rPr lang="en-US" b="1" dirty="0"/>
                  <a:t>coupling error/artifacts</a:t>
                </a:r>
                <a:r>
                  <a:rPr lang="en-US" dirty="0"/>
                  <a:t>.</a:t>
                </a:r>
              </a:p>
            </p:txBody>
          </p:sp>
        </mc:Choice>
        <mc:Fallback xmlns="">
          <p:sp>
            <p:nvSpPr>
              <p:cNvPr id="12" name="TextBox 11">
                <a:extLst>
                  <a:ext uri="{FF2B5EF4-FFF2-40B4-BE49-F238E27FC236}">
                    <a16:creationId xmlns:a16="http://schemas.microsoft.com/office/drawing/2014/main" id="{443408C4-45C3-1636-7E5D-68F108A89BCD}"/>
                  </a:ext>
                </a:extLst>
              </p:cNvPr>
              <p:cNvSpPr txBox="1">
                <a:spLocks noRot="1" noChangeAspect="1" noMove="1" noResize="1" noEditPoints="1" noAdjustHandles="1" noChangeArrowheads="1" noChangeShapeType="1" noTextEdit="1"/>
              </p:cNvSpPr>
              <p:nvPr/>
            </p:nvSpPr>
            <p:spPr>
              <a:xfrm>
                <a:off x="274648" y="3198952"/>
                <a:ext cx="6740212" cy="923330"/>
              </a:xfrm>
              <a:prstGeom prst="rect">
                <a:avLst/>
              </a:prstGeom>
              <a:blipFill>
                <a:blip r:embed="rId10"/>
                <a:stretch>
                  <a:fillRect l="-181" t="-4636" r="-1175" b="-92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D9D73A7-A476-9132-7C06-4A59EC1E8829}"/>
                  </a:ext>
                </a:extLst>
              </p:cNvPr>
              <p:cNvSpPr txBox="1"/>
              <p:nvPr/>
            </p:nvSpPr>
            <p:spPr>
              <a:xfrm>
                <a:off x="7733287" y="2666188"/>
                <a:ext cx="1810688" cy="338554"/>
              </a:xfrm>
              <a:prstGeom prst="rect">
                <a:avLst/>
              </a:prstGeom>
              <a:noFill/>
            </p:spPr>
            <p:txBody>
              <a:bodyPr wrap="none" rtlCol="0">
                <a:spAutoFit/>
              </a:bodyPr>
              <a:lstStyle/>
              <a:p>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1</m:t>
                        </m:r>
                      </m:sub>
                    </m:sSub>
                  </m:oMath>
                </a14:m>
                <a:r>
                  <a:rPr lang="en-US" sz="1600" dirty="0"/>
                  <a:t> (TET10 + FOM)</a:t>
                </a:r>
              </a:p>
            </p:txBody>
          </p:sp>
        </mc:Choice>
        <mc:Fallback xmlns="">
          <p:sp>
            <p:nvSpPr>
              <p:cNvPr id="14" name="TextBox 13">
                <a:extLst>
                  <a:ext uri="{FF2B5EF4-FFF2-40B4-BE49-F238E27FC236}">
                    <a16:creationId xmlns:a16="http://schemas.microsoft.com/office/drawing/2014/main" id="{AD9D73A7-A476-9132-7C06-4A59EC1E8829}"/>
                  </a:ext>
                </a:extLst>
              </p:cNvPr>
              <p:cNvSpPr txBox="1">
                <a:spLocks noRot="1" noChangeAspect="1" noMove="1" noResize="1" noEditPoints="1" noAdjustHandles="1" noChangeArrowheads="1" noChangeShapeType="1" noTextEdit="1"/>
              </p:cNvSpPr>
              <p:nvPr/>
            </p:nvSpPr>
            <p:spPr>
              <a:xfrm>
                <a:off x="7733287" y="2666188"/>
                <a:ext cx="1810688" cy="338554"/>
              </a:xfrm>
              <a:prstGeom prst="rect">
                <a:avLst/>
              </a:prstGeom>
              <a:blipFill>
                <a:blip r:embed="rId11"/>
                <a:stretch>
                  <a:fillRect t="-7143" r="-337" b="-1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476130A-CC60-CB8D-3ABB-F5D55A3C5FEF}"/>
                  </a:ext>
                </a:extLst>
              </p:cNvPr>
              <p:cNvSpPr txBox="1"/>
              <p:nvPr/>
            </p:nvSpPr>
            <p:spPr>
              <a:xfrm>
                <a:off x="9797754" y="2696976"/>
                <a:ext cx="1828257" cy="338554"/>
              </a:xfrm>
              <a:prstGeom prst="rect">
                <a:avLst/>
              </a:prstGeom>
              <a:noFill/>
            </p:spPr>
            <p:txBody>
              <a:bodyPr wrap="none" rtlCol="0">
                <a:spAutoFit/>
              </a:bodyPr>
              <a:lstStyle/>
              <a:p>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Ω</m:t>
                        </m:r>
                      </m:e>
                      <m:sub>
                        <m:r>
                          <a:rPr lang="en-US" sz="1600" b="0" i="1" smtClean="0">
                            <a:latin typeface="Cambria Math" panose="02040503050406030204" pitchFamily="18" charset="0"/>
                          </a:rPr>
                          <m:t>2</m:t>
                        </m:r>
                      </m:sub>
                    </m:sSub>
                  </m:oMath>
                </a14:m>
                <a:r>
                  <a:rPr lang="en-US" sz="1600" dirty="0"/>
                  <a:t> (HEX8 + </a:t>
                </a:r>
                <a:r>
                  <a:rPr lang="en-US" sz="1600" dirty="0" err="1"/>
                  <a:t>OpInf</a:t>
                </a:r>
                <a:r>
                  <a:rPr lang="en-US" sz="1600" dirty="0"/>
                  <a:t>)</a:t>
                </a:r>
              </a:p>
            </p:txBody>
          </p:sp>
        </mc:Choice>
        <mc:Fallback xmlns="">
          <p:sp>
            <p:nvSpPr>
              <p:cNvPr id="15" name="TextBox 14">
                <a:extLst>
                  <a:ext uri="{FF2B5EF4-FFF2-40B4-BE49-F238E27FC236}">
                    <a16:creationId xmlns:a16="http://schemas.microsoft.com/office/drawing/2014/main" id="{A476130A-CC60-CB8D-3ABB-F5D55A3C5FEF}"/>
                  </a:ext>
                </a:extLst>
              </p:cNvPr>
              <p:cNvSpPr txBox="1">
                <a:spLocks noRot="1" noChangeAspect="1" noMove="1" noResize="1" noEditPoints="1" noAdjustHandles="1" noChangeArrowheads="1" noChangeShapeType="1" noTextEdit="1"/>
              </p:cNvSpPr>
              <p:nvPr/>
            </p:nvSpPr>
            <p:spPr>
              <a:xfrm>
                <a:off x="9797754" y="2696976"/>
                <a:ext cx="1828257" cy="338554"/>
              </a:xfrm>
              <a:prstGeom prst="rect">
                <a:avLst/>
              </a:prstGeom>
              <a:blipFill>
                <a:blip r:embed="rId12"/>
                <a:stretch>
                  <a:fillRect t="-7143" r="-333" b="-1964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E93B75B6-E51F-AEC2-7E1D-6907B41875A7}"/>
              </a:ext>
            </a:extLst>
          </p:cNvPr>
          <p:cNvSpPr txBox="1"/>
          <p:nvPr/>
        </p:nvSpPr>
        <p:spPr>
          <a:xfrm>
            <a:off x="8044644" y="5774639"/>
            <a:ext cx="1035861" cy="338554"/>
          </a:xfrm>
          <a:prstGeom prst="rect">
            <a:avLst/>
          </a:prstGeom>
          <a:noFill/>
        </p:spPr>
        <p:txBody>
          <a:bodyPr wrap="none" rtlCol="0">
            <a:spAutoFit/>
          </a:bodyPr>
          <a:lstStyle/>
          <a:p>
            <a:r>
              <a:rPr lang="en-US" sz="1600" dirty="0"/>
              <a:t>FOM-FOM</a:t>
            </a:r>
          </a:p>
        </p:txBody>
      </p:sp>
      <p:sp>
        <p:nvSpPr>
          <p:cNvPr id="17" name="TextBox 16">
            <a:extLst>
              <a:ext uri="{FF2B5EF4-FFF2-40B4-BE49-F238E27FC236}">
                <a16:creationId xmlns:a16="http://schemas.microsoft.com/office/drawing/2014/main" id="{42F798AF-B68A-F28A-C93E-1AD27FDB4680}"/>
              </a:ext>
            </a:extLst>
          </p:cNvPr>
          <p:cNvSpPr txBox="1"/>
          <p:nvPr/>
        </p:nvSpPr>
        <p:spPr>
          <a:xfrm>
            <a:off x="10139449" y="5771474"/>
            <a:ext cx="1144865" cy="338554"/>
          </a:xfrm>
          <a:prstGeom prst="rect">
            <a:avLst/>
          </a:prstGeom>
          <a:noFill/>
        </p:spPr>
        <p:txBody>
          <a:bodyPr wrap="none" rtlCol="0">
            <a:spAutoFit/>
          </a:bodyPr>
          <a:lstStyle/>
          <a:p>
            <a:r>
              <a:rPr lang="en-US" sz="1600" dirty="0"/>
              <a:t>FOM-</a:t>
            </a:r>
            <a:r>
              <a:rPr lang="en-US" sz="1600" dirty="0" err="1"/>
              <a:t>OpInf</a:t>
            </a:r>
            <a:endParaRPr lang="en-US" sz="1600"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E316B62-5018-53F1-35DA-C4844DDC0B00}"/>
                  </a:ext>
                </a:extLst>
              </p:cNvPr>
              <p:cNvSpPr txBox="1"/>
              <p:nvPr/>
            </p:nvSpPr>
            <p:spPr>
              <a:xfrm>
                <a:off x="7438758" y="6151812"/>
                <a:ext cx="4621817" cy="584775"/>
              </a:xfrm>
              <a:prstGeom prst="rect">
                <a:avLst/>
              </a:prstGeom>
              <a:noFill/>
            </p:spPr>
            <p:txBody>
              <a:bodyPr wrap="square" rtlCol="0">
                <a:spAutoFit/>
              </a:bodyPr>
              <a:lstStyle/>
              <a:p>
                <a:pPr algn="ctr"/>
                <a:r>
                  <a:rPr lang="en-US" sz="1600" i="1" dirty="0"/>
                  <a:t>Movies above</a:t>
                </a:r>
                <a:r>
                  <a:rPr lang="en-US" sz="1600" dirty="0"/>
                  <a:t>: </a:t>
                </a:r>
                <a14:m>
                  <m:oMath xmlns:m="http://schemas.openxmlformats.org/officeDocument/2006/math">
                    <m:r>
                      <a:rPr lang="en-US" sz="1600" i="1" dirty="0" smtClean="0">
                        <a:latin typeface="Cambria Math" panose="02040503050406030204" pitchFamily="18" charset="0"/>
                      </a:rPr>
                      <m:t>𝑧</m:t>
                    </m:r>
                  </m:oMath>
                </a14:m>
                <a:r>
                  <a:rPr lang="en-US" sz="1600" dirty="0"/>
                  <a:t>-displacement solutions for FOM-FOM and FOM-</a:t>
                </a:r>
                <a:r>
                  <a:rPr lang="en-US" sz="1600" dirty="0" err="1"/>
                  <a:t>OpInf</a:t>
                </a:r>
                <a:r>
                  <a:rPr lang="en-US" sz="1600" dirty="0"/>
                  <a:t> (</a:t>
                </a:r>
                <a14:m>
                  <m:oMath xmlns:m="http://schemas.openxmlformats.org/officeDocument/2006/math">
                    <m:r>
                      <a:rPr lang="en-US" sz="1600" i="1" dirty="0" smtClean="0">
                        <a:latin typeface="Cambria Math" panose="02040503050406030204" pitchFamily="18" charset="0"/>
                      </a:rPr>
                      <m:t>𝑀</m:t>
                    </m:r>
                    <m:r>
                      <a:rPr lang="en-US" sz="1600" i="1" dirty="0" smtClean="0">
                        <a:latin typeface="Cambria Math" panose="02040503050406030204" pitchFamily="18" charset="0"/>
                      </a:rPr>
                      <m:t>=30</m:t>
                    </m:r>
                  </m:oMath>
                </a14:m>
                <a:r>
                  <a:rPr lang="en-US" sz="1600" dirty="0"/>
                  <a:t>,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𝛾</m:t>
                    </m:r>
                    <m:r>
                      <a:rPr lang="en-US" sz="1600" b="0" i="1" smtClean="0">
                        <a:latin typeface="Cambria Math" panose="02040503050406030204" pitchFamily="18" charset="0"/>
                        <a:ea typeface="Cambria Math" panose="02040503050406030204" pitchFamily="18" charset="0"/>
                        <a:cs typeface="Calibri" panose="020F0502020204030204" pitchFamily="34" charset="0"/>
                      </a:rPr>
                      <m:t>=1</m:t>
                    </m:r>
                    <m:r>
                      <a:rPr lang="en-US" sz="1600" i="1">
                        <a:latin typeface="Cambria Math" panose="02040503050406030204" pitchFamily="18" charset="0"/>
                        <a:ea typeface="Cambria Math" panose="02040503050406030204" pitchFamily="18" charset="0"/>
                        <a:cs typeface="Calibri" panose="020F0502020204030204" pitchFamily="34" charset="0"/>
                      </a:rPr>
                      <m:t>×</m:t>
                    </m:r>
                    <m:sSup>
                      <m:sSupPr>
                        <m:ctrlPr>
                          <a:rPr lang="en-US" sz="1600" i="1">
                            <a:latin typeface="Cambria Math" panose="02040503050406030204" pitchFamily="18" charset="0"/>
                            <a:ea typeface="Cambria Math" panose="02040503050406030204" pitchFamily="18" charset="0"/>
                            <a:cs typeface="Calibri" panose="020F0502020204030204" pitchFamily="34" charset="0"/>
                          </a:rPr>
                        </m:ctrlPr>
                      </m:sSupPr>
                      <m:e>
                        <m:r>
                          <a:rPr lang="en-US" sz="1600" i="1">
                            <a:latin typeface="Cambria Math" panose="02040503050406030204" pitchFamily="18" charset="0"/>
                            <a:ea typeface="Cambria Math" panose="02040503050406030204" pitchFamily="18" charset="0"/>
                            <a:cs typeface="Calibri" panose="020F0502020204030204" pitchFamily="34" charset="0"/>
                          </a:rPr>
                          <m:t>10</m:t>
                        </m:r>
                      </m:e>
                      <m:sup>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6</m:t>
                        </m:r>
                      </m:sup>
                    </m:sSup>
                  </m:oMath>
                </a14:m>
                <a:r>
                  <a:rPr lang="en-US" sz="1600" dirty="0"/>
                  <a:t>)</a:t>
                </a:r>
              </a:p>
            </p:txBody>
          </p:sp>
        </mc:Choice>
        <mc:Fallback xmlns="">
          <p:sp>
            <p:nvSpPr>
              <p:cNvPr id="18" name="TextBox 17">
                <a:extLst>
                  <a:ext uri="{FF2B5EF4-FFF2-40B4-BE49-F238E27FC236}">
                    <a16:creationId xmlns:a16="http://schemas.microsoft.com/office/drawing/2014/main" id="{4E316B62-5018-53F1-35DA-C4844DDC0B00}"/>
                  </a:ext>
                </a:extLst>
              </p:cNvPr>
              <p:cNvSpPr txBox="1">
                <a:spLocks noRot="1" noChangeAspect="1" noMove="1" noResize="1" noEditPoints="1" noAdjustHandles="1" noChangeArrowheads="1" noChangeShapeType="1" noTextEdit="1"/>
              </p:cNvSpPr>
              <p:nvPr/>
            </p:nvSpPr>
            <p:spPr>
              <a:xfrm>
                <a:off x="7438758" y="6151812"/>
                <a:ext cx="4621817" cy="584775"/>
              </a:xfrm>
              <a:prstGeom prst="rect">
                <a:avLst/>
              </a:prstGeom>
              <a:blipFill>
                <a:blip r:embed="rId13"/>
                <a:stretch>
                  <a:fillRect l="-528" t="-4167" r="-660" b="-11458"/>
                </a:stretch>
              </a:blipFill>
            </p:spPr>
            <p:txBody>
              <a:bodyPr/>
              <a:lstStyle/>
              <a:p>
                <a:r>
                  <a:rPr lang="en-US">
                    <a:noFill/>
                  </a:rPr>
                  <a:t> </a:t>
                </a:r>
              </a:p>
            </p:txBody>
          </p:sp>
        </mc:Fallback>
      </mc:AlternateContent>
    </p:spTree>
    <p:extLst>
      <p:ext uri="{BB962C8B-B14F-4D97-AF65-F5344CB8AC3E}">
        <p14:creationId xmlns:p14="http://schemas.microsoft.com/office/powerpoint/2010/main" val="20460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A11B2E-9982-8F63-99BE-71CD19E3660C}"/>
              </a:ext>
            </a:extLst>
          </p:cNvPr>
          <p:cNvSpPr>
            <a:spLocks noGrp="1"/>
          </p:cNvSpPr>
          <p:nvPr>
            <p:ph type="sldNum" sz="quarter" idx="12"/>
          </p:nvPr>
        </p:nvSpPr>
        <p:spPr/>
        <p:txBody>
          <a:bodyPr/>
          <a:lstStyle/>
          <a:p>
            <a:fld id="{6113E31D-E2AB-40D1-8B51-AFA5AFEF393A}" type="slidenum">
              <a:rPr lang="en-US" smtClean="0"/>
              <a:t>58</a:t>
            </a:fld>
            <a:endParaRPr lang="en-US" dirty="0"/>
          </a:p>
        </p:txBody>
      </p:sp>
      <p:pic>
        <p:nvPicPr>
          <p:cNvPr id="6" name="Picture 5">
            <a:extLst>
              <a:ext uri="{FF2B5EF4-FFF2-40B4-BE49-F238E27FC236}">
                <a16:creationId xmlns:a16="http://schemas.microsoft.com/office/drawing/2014/main" id="{26771627-2166-3DE2-826F-BEEF8DC25E07}"/>
              </a:ext>
            </a:extLst>
          </p:cNvPr>
          <p:cNvPicPr>
            <a:picLocks noChangeAspect="1"/>
          </p:cNvPicPr>
          <p:nvPr/>
        </p:nvPicPr>
        <p:blipFill>
          <a:blip r:embed="rId2"/>
          <a:stretch>
            <a:fillRect/>
          </a:stretch>
        </p:blipFill>
        <p:spPr>
          <a:xfrm>
            <a:off x="629629" y="197389"/>
            <a:ext cx="11497420" cy="5304379"/>
          </a:xfrm>
          <a:prstGeom prst="rect">
            <a:avLst/>
          </a:prstGeom>
        </p:spPr>
      </p:pic>
    </p:spTree>
    <p:extLst>
      <p:ext uri="{BB962C8B-B14F-4D97-AF65-F5344CB8AC3E}">
        <p14:creationId xmlns:p14="http://schemas.microsoft.com/office/powerpoint/2010/main" val="37665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E93AA6-0212-8CB4-49B1-283F8DE8DDD5}"/>
              </a:ext>
            </a:extLst>
          </p:cNvPr>
          <p:cNvSpPr>
            <a:spLocks noGrp="1"/>
          </p:cNvSpPr>
          <p:nvPr>
            <p:ph type="sldNum" sz="quarter" idx="12"/>
          </p:nvPr>
        </p:nvSpPr>
        <p:spPr/>
        <p:txBody>
          <a:bodyPr/>
          <a:lstStyle/>
          <a:p>
            <a:fld id="{6113E31D-E2AB-40D1-8B51-AFA5AFEF393A}" type="slidenum">
              <a:rPr lang="en-US" smtClean="0"/>
              <a:t>59</a:t>
            </a:fld>
            <a:endParaRPr lang="en-US" dirty="0"/>
          </a:p>
        </p:txBody>
      </p:sp>
      <p:pic>
        <p:nvPicPr>
          <p:cNvPr id="6" name="Picture 5">
            <a:extLst>
              <a:ext uri="{FF2B5EF4-FFF2-40B4-BE49-F238E27FC236}">
                <a16:creationId xmlns:a16="http://schemas.microsoft.com/office/drawing/2014/main" id="{6A2F5143-0D17-6FD3-E242-3DB16BF2F58D}"/>
              </a:ext>
            </a:extLst>
          </p:cNvPr>
          <p:cNvPicPr>
            <a:picLocks noChangeAspect="1"/>
          </p:cNvPicPr>
          <p:nvPr/>
        </p:nvPicPr>
        <p:blipFill>
          <a:blip r:embed="rId2"/>
          <a:stretch>
            <a:fillRect/>
          </a:stretch>
        </p:blipFill>
        <p:spPr>
          <a:xfrm>
            <a:off x="624688" y="200045"/>
            <a:ext cx="11171975" cy="6457909"/>
          </a:xfrm>
          <a:prstGeom prst="rect">
            <a:avLst/>
          </a:prstGeom>
        </p:spPr>
      </p:pic>
    </p:spTree>
    <p:extLst>
      <p:ext uri="{BB962C8B-B14F-4D97-AF65-F5344CB8AC3E}">
        <p14:creationId xmlns:p14="http://schemas.microsoft.com/office/powerpoint/2010/main" val="363609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CC152D-E1DD-4F19-AE0F-28F8A4C5A83F}"/>
              </a:ext>
            </a:extLst>
          </p:cNvPr>
          <p:cNvSpPr>
            <a:spLocks noGrp="1"/>
          </p:cNvSpPr>
          <p:nvPr>
            <p:ph type="sldNum" sz="quarter" idx="12"/>
          </p:nvPr>
        </p:nvSpPr>
        <p:spPr/>
        <p:txBody>
          <a:bodyPr/>
          <a:lstStyle/>
          <a:p>
            <a:fld id="{A5E55A7B-7854-E145-92D9-B491DF4BAE2D}" type="slidenum">
              <a:rPr lang="en-US" smtClean="0"/>
              <a:pPr/>
              <a:t>6</a:t>
            </a:fld>
            <a:endParaRPr lang="en-US" dirty="0"/>
          </a:p>
        </p:txBody>
      </p:sp>
      <p:sp>
        <p:nvSpPr>
          <p:cNvPr id="5" name="TextBox 4">
            <a:extLst>
              <a:ext uri="{FF2B5EF4-FFF2-40B4-BE49-F238E27FC236}">
                <a16:creationId xmlns:a16="http://schemas.microsoft.com/office/drawing/2014/main" id="{52854C8A-0B80-4841-BB33-70092436AE64}"/>
              </a:ext>
            </a:extLst>
          </p:cNvPr>
          <p:cNvSpPr txBox="1"/>
          <p:nvPr/>
        </p:nvSpPr>
        <p:spPr>
          <a:xfrm>
            <a:off x="172401" y="800600"/>
            <a:ext cx="4236537" cy="369332"/>
          </a:xfrm>
          <a:prstGeom prst="rect">
            <a:avLst/>
          </a:prstGeom>
          <a:noFill/>
        </p:spPr>
        <p:txBody>
          <a:bodyPr wrap="square" rtlCol="0">
            <a:spAutoFit/>
          </a:bodyPr>
          <a:lstStyle/>
          <a:p>
            <a:r>
              <a:rPr lang="en-US" b="1" dirty="0">
                <a:solidFill>
                  <a:srgbClr val="0070C0"/>
                </a:solidFill>
                <a:cs typeface="Calibri" panose="020F0502020204030204" pitchFamily="34" charset="0"/>
              </a:rPr>
              <a:t>Overlapping Domain Decomposition</a:t>
            </a:r>
          </a:p>
        </p:txBody>
      </p:sp>
      <p:sp>
        <p:nvSpPr>
          <p:cNvPr id="17" name="TextBox 16">
            <a:extLst>
              <a:ext uri="{FF2B5EF4-FFF2-40B4-BE49-F238E27FC236}">
                <a16:creationId xmlns:a16="http://schemas.microsoft.com/office/drawing/2014/main" id="{17E5410A-D35B-425E-A27C-1D80F745CE15}"/>
              </a:ext>
            </a:extLst>
          </p:cNvPr>
          <p:cNvSpPr txBox="1"/>
          <p:nvPr/>
        </p:nvSpPr>
        <p:spPr>
          <a:xfrm>
            <a:off x="225992" y="3641686"/>
            <a:ext cx="4801628" cy="369332"/>
          </a:xfrm>
          <a:prstGeom prst="rect">
            <a:avLst/>
          </a:prstGeom>
          <a:noFill/>
        </p:spPr>
        <p:txBody>
          <a:bodyPr wrap="square" rtlCol="0">
            <a:spAutoFit/>
          </a:bodyPr>
          <a:lstStyle/>
          <a:p>
            <a:r>
              <a:rPr lang="en-US" b="1" dirty="0">
                <a:solidFill>
                  <a:srgbClr val="0070C0"/>
                </a:solidFill>
                <a:cs typeface="Calibri" panose="020F0502020204030204" pitchFamily="34" charset="0"/>
              </a:rPr>
              <a:t>Non-overlapping Domain Decomposition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A5527C-D2A7-4309-AD8C-1C9B99B2C42A}"/>
                  </a:ext>
                </a:extLst>
              </p:cNvPr>
              <p:cNvSpPr txBox="1"/>
              <p:nvPr/>
            </p:nvSpPr>
            <p:spPr>
              <a:xfrm>
                <a:off x="8029651" y="3885798"/>
                <a:ext cx="3908054" cy="2769989"/>
              </a:xfrm>
              <a:prstGeom prst="rect">
                <a:avLst/>
              </a:prstGeom>
              <a:noFill/>
            </p:spPr>
            <p:txBody>
              <a:bodyPr wrap="square" rtlCol="0">
                <a:spAutoFit/>
              </a:bodyPr>
              <a:lstStyle/>
              <a:p>
                <a:pPr marL="214313" indent="-214313">
                  <a:buFont typeface="Arial" panose="020B0604020202020204" pitchFamily="34" charset="0"/>
                  <a:buChar char="•"/>
                </a:pPr>
                <a:r>
                  <a:rPr lang="en-US" dirty="0">
                    <a:cs typeface="Calibri" panose="020F0502020204030204" pitchFamily="34" charset="0"/>
                  </a:rPr>
                  <a:t>Relevant for multi-material and </a:t>
                </a:r>
                <a:r>
                  <a:rPr lang="en-US" dirty="0" err="1">
                    <a:cs typeface="Calibri" panose="020F0502020204030204" pitchFamily="34" charset="0"/>
                  </a:rPr>
                  <a:t>multiphysics</a:t>
                </a:r>
                <a:r>
                  <a:rPr lang="en-US" dirty="0">
                    <a:cs typeface="Calibri" panose="020F0502020204030204" pitchFamily="34" charset="0"/>
                  </a:rPr>
                  <a:t> coupling </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r>
                  <a:rPr lang="en-US" dirty="0">
                    <a:cs typeface="Calibri" panose="020F0502020204030204" pitchFamily="34" charset="0"/>
                  </a:rPr>
                  <a:t>Alternating Dirichlet-Neumann transmission BCs [</a:t>
                </a:r>
                <a:r>
                  <a:rPr lang="en-US" dirty="0" err="1">
                    <a:cs typeface="Calibri" panose="020F0502020204030204" pitchFamily="34" charset="0"/>
                  </a:rPr>
                  <a:t>Zanolli</a:t>
                </a:r>
                <a:r>
                  <a:rPr lang="en-US" dirty="0">
                    <a:cs typeface="Calibri" panose="020F0502020204030204" pitchFamily="34" charset="0"/>
                  </a:rPr>
                  <a:t> </a:t>
                </a:r>
                <a:r>
                  <a:rPr lang="en-US" i="1" dirty="0">
                    <a:cs typeface="Calibri" panose="020F0502020204030204" pitchFamily="34" charset="0"/>
                  </a:rPr>
                  <a:t>et al., </a:t>
                </a:r>
                <a:r>
                  <a:rPr lang="en-US" dirty="0">
                    <a:cs typeface="Calibri" panose="020F0502020204030204" pitchFamily="34" charset="0"/>
                  </a:rPr>
                  <a:t>1987]</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r>
                  <a:rPr lang="en-US" dirty="0">
                    <a:cs typeface="Calibri" panose="020F0502020204030204" pitchFamily="34" charset="0"/>
                  </a:rPr>
                  <a:t>Robin-Robin transmission BCs also lead to convergence [Lions,1990] </a:t>
                </a:r>
              </a:p>
              <a:p>
                <a:pPr marL="214313" indent="-214313">
                  <a:buFont typeface="Arial" panose="020B0604020202020204" pitchFamily="34" charset="0"/>
                  <a:buChar char="•"/>
                </a:pPr>
                <a:endParaRPr lang="en-US" sz="400" dirty="0">
                  <a:cs typeface="Calibri" panose="020F0502020204030204" pitchFamily="34" charset="0"/>
                </a:endParaRPr>
              </a:p>
              <a:p>
                <a:pPr marL="214313" indent="-214313">
                  <a:buFont typeface="Arial" panose="020B0604020202020204" pitchFamily="34" charset="0"/>
                  <a:buChar char="•"/>
                </a:pPr>
                <a14:m>
                  <m:oMath xmlns:m="http://schemas.openxmlformats.org/officeDocument/2006/math">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0,1</m:t>
                        </m:r>
                      </m:e>
                    </m:d>
                    <m:r>
                      <a:rPr lang="en-US">
                        <a:latin typeface="Cambria Math" panose="02040503050406030204" pitchFamily="18" charset="0"/>
                        <a:ea typeface="Cambria Math" panose="02040503050406030204" pitchFamily="18" charset="0"/>
                      </a:rPr>
                      <m:t>: </m:t>
                    </m:r>
                  </m:oMath>
                </a14:m>
                <a:r>
                  <a:rPr lang="en-US" dirty="0">
                    <a:cs typeface="Calibri" panose="020F0502020204030204" pitchFamily="34" charset="0"/>
                  </a:rPr>
                  <a:t>relaxation parameter (can help convergence)</a:t>
                </a:r>
              </a:p>
            </p:txBody>
          </p:sp>
        </mc:Choice>
        <mc:Fallback xmlns="">
          <p:sp>
            <p:nvSpPr>
              <p:cNvPr id="8" name="TextBox 7">
                <a:extLst>
                  <a:ext uri="{FF2B5EF4-FFF2-40B4-BE49-F238E27FC236}">
                    <a16:creationId xmlns:a16="http://schemas.microsoft.com/office/drawing/2014/main" id="{EEA5527C-D2A7-4309-AD8C-1C9B99B2C42A}"/>
                  </a:ext>
                </a:extLst>
              </p:cNvPr>
              <p:cNvSpPr txBox="1">
                <a:spLocks noRot="1" noChangeAspect="1" noMove="1" noResize="1" noEditPoints="1" noAdjustHandles="1" noChangeArrowheads="1" noChangeShapeType="1" noTextEdit="1"/>
              </p:cNvSpPr>
              <p:nvPr/>
            </p:nvSpPr>
            <p:spPr>
              <a:xfrm>
                <a:off x="8029651" y="3885798"/>
                <a:ext cx="3908054" cy="2769989"/>
              </a:xfrm>
              <a:prstGeom prst="rect">
                <a:avLst/>
              </a:prstGeom>
              <a:blipFill>
                <a:blip r:embed="rId3"/>
                <a:stretch>
                  <a:fillRect l="-936" t="-1319" r="-1404" b="-2198"/>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022134EF-CCAF-4096-9D7F-1D1D65D454F7}"/>
              </a:ext>
            </a:extLst>
          </p:cNvPr>
          <p:cNvPicPr>
            <a:picLocks noChangeAspect="1"/>
          </p:cNvPicPr>
          <p:nvPr/>
        </p:nvPicPr>
        <p:blipFill>
          <a:blip r:embed="rId4"/>
          <a:stretch>
            <a:fillRect/>
          </a:stretch>
        </p:blipFill>
        <p:spPr>
          <a:xfrm>
            <a:off x="3865523" y="4464469"/>
            <a:ext cx="2342111" cy="1200150"/>
          </a:xfrm>
          <a:prstGeom prst="rect">
            <a:avLst/>
          </a:prstGeom>
        </p:spPr>
      </p:pic>
      <p:pic>
        <p:nvPicPr>
          <p:cNvPr id="31" name="Picture 30">
            <a:extLst>
              <a:ext uri="{FF2B5EF4-FFF2-40B4-BE49-F238E27FC236}">
                <a16:creationId xmlns:a16="http://schemas.microsoft.com/office/drawing/2014/main" id="{72D46ECF-96E3-4ECB-8AE4-88C71CD74623}"/>
              </a:ext>
            </a:extLst>
          </p:cNvPr>
          <p:cNvPicPr>
            <a:picLocks noChangeAspect="1"/>
          </p:cNvPicPr>
          <p:nvPr/>
        </p:nvPicPr>
        <p:blipFill>
          <a:blip r:embed="rId5"/>
          <a:stretch>
            <a:fillRect/>
          </a:stretch>
        </p:blipFill>
        <p:spPr>
          <a:xfrm>
            <a:off x="3915889" y="1721395"/>
            <a:ext cx="2291744" cy="1200150"/>
          </a:xfrm>
          <a:prstGeom prst="rect">
            <a:avLst/>
          </a:prstGeom>
        </p:spPr>
      </p:pic>
      <p:sp>
        <p:nvSpPr>
          <p:cNvPr id="32" name="TextBox 31">
            <a:extLst>
              <a:ext uri="{FF2B5EF4-FFF2-40B4-BE49-F238E27FC236}">
                <a16:creationId xmlns:a16="http://schemas.microsoft.com/office/drawing/2014/main" id="{B3B285D9-A6E8-4355-B3AD-464C5F574CED}"/>
              </a:ext>
            </a:extLst>
          </p:cNvPr>
          <p:cNvSpPr txBox="1"/>
          <p:nvPr/>
        </p:nvSpPr>
        <p:spPr>
          <a:xfrm>
            <a:off x="8029651" y="2223936"/>
            <a:ext cx="3469904" cy="923330"/>
          </a:xfrm>
          <a:prstGeom prst="rect">
            <a:avLst/>
          </a:prstGeom>
          <a:noFill/>
        </p:spPr>
        <p:txBody>
          <a:bodyPr wrap="square" rtlCol="0">
            <a:spAutoFit/>
          </a:bodyPr>
          <a:lstStyle/>
          <a:p>
            <a:pPr marL="214313" indent="-214313">
              <a:buFont typeface="Arial" panose="020B0604020202020204" pitchFamily="34" charset="0"/>
              <a:buChar char="•"/>
            </a:pPr>
            <a:r>
              <a:rPr lang="en-US" dirty="0">
                <a:cs typeface="Calibri" panose="020F0502020204030204" pitchFamily="34" charset="0"/>
              </a:rPr>
              <a:t>Dirichlet-Dirichlet transmission BCs [Schwarz, 1870; Lions, 1988]</a:t>
            </a:r>
          </a:p>
        </p:txBody>
      </p:sp>
      <p:cxnSp>
        <p:nvCxnSpPr>
          <p:cNvPr id="3" name="Straight Connector 2">
            <a:extLst>
              <a:ext uri="{FF2B5EF4-FFF2-40B4-BE49-F238E27FC236}">
                <a16:creationId xmlns:a16="http://schemas.microsoft.com/office/drawing/2014/main" id="{F3B200B5-C9EE-4F97-AEDE-12D0992CFF5F}"/>
              </a:ext>
            </a:extLst>
          </p:cNvPr>
          <p:cNvCxnSpPr>
            <a:cxnSpLocks/>
          </p:cNvCxnSpPr>
          <p:nvPr/>
        </p:nvCxnSpPr>
        <p:spPr>
          <a:xfrm>
            <a:off x="225992" y="3507286"/>
            <a:ext cx="11711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06ADB048-97DB-477C-A58B-23AF464706FD}"/>
              </a:ext>
            </a:extLst>
          </p:cNvPr>
          <p:cNvSpPr txBox="1">
            <a:spLocks/>
          </p:cNvSpPr>
          <p:nvPr/>
        </p:nvSpPr>
        <p:spPr>
          <a:xfrm>
            <a:off x="753105" y="96542"/>
            <a:ext cx="9545008" cy="649182"/>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Domain Decomposition (DD)-based Coupling via SAM</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91E96DB-D33F-4C27-A352-665AAF35FB2A}"/>
                  </a:ext>
                </a:extLst>
              </p:cNvPr>
              <p:cNvSpPr txBox="1"/>
              <p:nvPr/>
            </p:nvSpPr>
            <p:spPr>
              <a:xfrm>
                <a:off x="-748689" y="1180800"/>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1</m:t>
                                  </m:r>
                                </m:sub>
                              </m:sSub>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m:t>
                                  </m:r>
                                </m:sup>
                              </m:sSubSup>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e>
                          </m:eqArr>
                        </m:e>
                      </m:d>
                    </m:oMath>
                  </m:oMathPara>
                </a14:m>
                <a:endParaRPr lang="en-US" sz="1500" dirty="0">
                  <a:latin typeface="Cambria Math" panose="02040503050406030204" pitchFamily="18" charset="0"/>
                </a:endParaRPr>
              </a:p>
            </p:txBody>
          </p:sp>
        </mc:Choice>
        <mc:Fallback xmlns="">
          <p:sp>
            <p:nvSpPr>
              <p:cNvPr id="22" name="TextBox 21">
                <a:extLst>
                  <a:ext uri="{FF2B5EF4-FFF2-40B4-BE49-F238E27FC236}">
                    <a16:creationId xmlns:a16="http://schemas.microsoft.com/office/drawing/2014/main" id="{691E96DB-D33F-4C27-A352-665AAF35FB2A}"/>
                  </a:ext>
                </a:extLst>
              </p:cNvPr>
              <p:cNvSpPr txBox="1">
                <a:spLocks noRot="1" noChangeAspect="1" noMove="1" noResize="1" noEditPoints="1" noAdjustHandles="1" noChangeArrowheads="1" noChangeShapeType="1" noTextEdit="1"/>
              </p:cNvSpPr>
              <p:nvPr/>
            </p:nvSpPr>
            <p:spPr>
              <a:xfrm>
                <a:off x="-748689" y="1180800"/>
                <a:ext cx="5178175" cy="11328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AC3B890-B757-40A3-9F1C-763BC3883EB4}"/>
                  </a:ext>
                </a:extLst>
              </p:cNvPr>
              <p:cNvSpPr txBox="1"/>
              <p:nvPr/>
            </p:nvSpPr>
            <p:spPr>
              <a:xfrm>
                <a:off x="-783665" y="2239110"/>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ea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Γ</m:t>
                                  </m:r>
                                </m:e>
                                <m:sub>
                                  <m:r>
                                    <a:rPr lang="en-US" sz="1500" i="1" dirty="0">
                                      <a:latin typeface="Cambria Math" panose="02040503050406030204" pitchFamily="18" charset="0"/>
                                      <a:ea typeface="Cambria Math" panose="02040503050406030204" pitchFamily="18" charset="0"/>
                                    </a:rPr>
                                    <m:t>2</m:t>
                                  </m:r>
                                </m:sub>
                              </m:sSub>
                            </m:e>
                          </m:eqArr>
                        </m:e>
                      </m:d>
                    </m:oMath>
                  </m:oMathPara>
                </a14:m>
                <a:endParaRPr lang="en-US" sz="1500" dirty="0">
                  <a:latin typeface="Cambria Math" panose="02040503050406030204" pitchFamily="18" charset="0"/>
                </a:endParaRPr>
              </a:p>
            </p:txBody>
          </p:sp>
        </mc:Choice>
        <mc:Fallback xmlns="">
          <p:sp>
            <p:nvSpPr>
              <p:cNvPr id="23" name="TextBox 22">
                <a:extLst>
                  <a:ext uri="{FF2B5EF4-FFF2-40B4-BE49-F238E27FC236}">
                    <a16:creationId xmlns:a16="http://schemas.microsoft.com/office/drawing/2014/main" id="{6AC3B890-B757-40A3-9F1C-763BC3883EB4}"/>
                  </a:ext>
                </a:extLst>
              </p:cNvPr>
              <p:cNvSpPr txBox="1">
                <a:spLocks noRot="1" noChangeAspect="1" noMove="1" noResize="1" noEditPoints="1" noAdjustHandles="1" noChangeArrowheads="1" noChangeShapeType="1" noTextEdit="1"/>
              </p:cNvSpPr>
              <p:nvPr/>
            </p:nvSpPr>
            <p:spPr>
              <a:xfrm>
                <a:off x="-783665" y="2239110"/>
                <a:ext cx="5178175" cy="113281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ABE0943-1F5E-42C5-A639-B7C44C98FE04}"/>
                  </a:ext>
                </a:extLst>
              </p:cNvPr>
              <p:cNvSpPr txBox="1"/>
              <p:nvPr/>
            </p:nvSpPr>
            <p:spPr>
              <a:xfrm>
                <a:off x="-769237" y="3992489"/>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b="1" i="1">
                                      <a:latin typeface="Cambria Math" panose="02040503050406030204" pitchFamily="18" charset="0"/>
                                      <a:ea typeface="Cambria Math" panose="02040503050406030204" pitchFamily="18" charset="0"/>
                                    </a:rPr>
                                    <m:t>𝝀</m:t>
                                  </m:r>
                                </m:e>
                                <m:sub>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b>
                              </m:sSub>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m:rPr>
                                  <m:nor/>
                                </m:rPr>
                                <a:rPr lang="en-US" sz="1500" dirty="0">
                                  <a:latin typeface="Calibri" panose="020F0502020204030204" pitchFamily="34"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27" name="TextBox 26">
                <a:extLst>
                  <a:ext uri="{FF2B5EF4-FFF2-40B4-BE49-F238E27FC236}">
                    <a16:creationId xmlns:a16="http://schemas.microsoft.com/office/drawing/2014/main" id="{2ABE0943-1F5E-42C5-A639-B7C44C98FE04}"/>
                  </a:ext>
                </a:extLst>
              </p:cNvPr>
              <p:cNvSpPr txBox="1">
                <a:spLocks noRot="1" noChangeAspect="1" noMove="1" noResize="1" noEditPoints="1" noAdjustHandles="1" noChangeArrowheads="1" noChangeShapeType="1" noTextEdit="1"/>
              </p:cNvSpPr>
              <p:nvPr/>
            </p:nvSpPr>
            <p:spPr>
              <a:xfrm>
                <a:off x="-769237" y="3992489"/>
                <a:ext cx="5178175" cy="113281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9569548-CA25-468D-AC82-C67F22C0F4E5}"/>
                  </a:ext>
                </a:extLst>
              </p:cNvPr>
              <p:cNvSpPr txBox="1"/>
              <p:nvPr/>
            </p:nvSpPr>
            <p:spPr>
              <a:xfrm>
                <a:off x="-793939" y="5095881"/>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smtClean="0">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e>
                            <m:e>
                              <m:sSubSup>
                                <m:sSubSupPr>
                                  <m:ctrlPr>
                                    <a:rPr lang="en-US" sz="1500" i="1" dirty="0">
                                      <a:latin typeface="Cambria Math" panose="02040503050406030204" pitchFamily="18" charset="0"/>
                                    </a:rPr>
                                  </m:ctrlPr>
                                </m:sSubSupPr>
                                <m:e>
                                  <m:r>
                                    <a:rPr lang="en-US" sz="1500" b="1" i="1" dirty="0" smtClean="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rPr>
                                <m:t>𝒏</m:t>
                              </m:r>
                              <m:r>
                                <a:rPr lang="en-US" sz="1500" i="1">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smtClean="0">
                                      <a:latin typeface="Cambria Math" panose="02040503050406030204" pitchFamily="18" charset="0"/>
                                    </a:rPr>
                                    <m:t>𝑷</m:t>
                                  </m:r>
                                </m:e>
                                <m:sub>
                                  <m:r>
                                    <a:rPr lang="en-US" sz="1500" b="0" i="1" dirty="0" smtClean="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a:latin typeface="Cambria Math" panose="02040503050406030204" pitchFamily="18" charset="0"/>
                                </a:rPr>
                                <m:t>𝒏</m:t>
                              </m:r>
                              <m:r>
                                <m:rPr>
                                  <m:nor/>
                                </m:rPr>
                                <a:rPr lang="en-US" sz="1500" dirty="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28" name="TextBox 27">
                <a:extLst>
                  <a:ext uri="{FF2B5EF4-FFF2-40B4-BE49-F238E27FC236}">
                    <a16:creationId xmlns:a16="http://schemas.microsoft.com/office/drawing/2014/main" id="{49569548-CA25-468D-AC82-C67F22C0F4E5}"/>
                  </a:ext>
                </a:extLst>
              </p:cNvPr>
              <p:cNvSpPr txBox="1">
                <a:spLocks noRot="1" noChangeAspect="1" noMove="1" noResize="1" noEditPoints="1" noAdjustHandles="1" noChangeArrowheads="1" noChangeShapeType="1" noTextEdit="1"/>
              </p:cNvSpPr>
              <p:nvPr/>
            </p:nvSpPr>
            <p:spPr>
              <a:xfrm>
                <a:off x="-793939" y="5095881"/>
                <a:ext cx="5178175" cy="113281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BCB37E-7DDF-4524-844C-58C09BBCF1BE}"/>
                  </a:ext>
                </a:extLst>
              </p:cNvPr>
              <p:cNvSpPr txBox="1"/>
              <p:nvPr/>
            </p:nvSpPr>
            <p:spPr>
              <a:xfrm>
                <a:off x="178559" y="6194423"/>
                <a:ext cx="439118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i="1">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𝜃</m:t>
                      </m:r>
                      <m:sSubSup>
                        <m:sSubSupPr>
                          <m:ctrlPr>
                            <a:rPr lang="en-US" sz="1600"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𝑛</m:t>
                          </m:r>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r>
                            <a:rPr lang="en-US" sz="1600" i="1">
                              <a:latin typeface="Cambria Math" panose="02040503050406030204" pitchFamily="18" charset="0"/>
                              <a:ea typeface="Cambria Math" panose="02040503050406030204" pitchFamily="18" charset="0"/>
                            </a:rPr>
                            <m:t>𝜃</m:t>
                          </m:r>
                        </m:e>
                      </m:d>
                      <m:sSub>
                        <m:sSubPr>
                          <m:ctrlPr>
                            <a:rPr lang="en-US" sz="1600"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sub>
                      </m:sSub>
                      <m:r>
                        <a:rPr lang="en-US" sz="1600" i="1">
                          <a:latin typeface="Cambria Math" panose="02040503050406030204" pitchFamily="18" charset="0"/>
                        </a:rPr>
                        <m:t>, </m:t>
                      </m:r>
                      <m:r>
                        <m:rPr>
                          <m:sty m:val="p"/>
                        </m:rPr>
                        <a:rPr lang="en-US" sz="1600">
                          <a:latin typeface="Cambria Math" panose="02040503050406030204" pitchFamily="18" charset="0"/>
                        </a:rPr>
                        <m:t>on</m:t>
                      </m:r>
                      <m:r>
                        <a:rPr lang="en-US" sz="1600" i="1">
                          <a:latin typeface="Cambria Math" panose="02040503050406030204" pitchFamily="18" charset="0"/>
                        </a:rPr>
                        <m:t>  </m:t>
                      </m:r>
                      <m:r>
                        <m:rPr>
                          <m:sty m:val="p"/>
                        </m:rPr>
                        <a:rPr lang="el-GR" sz="1600" i="1" dirty="0">
                          <a:latin typeface="Cambria Math" panose="02040503050406030204" pitchFamily="18" charset="0"/>
                          <a:ea typeface="Cambria Math" panose="02040503050406030204" pitchFamily="18" charset="0"/>
                        </a:rPr>
                        <m:t>Γ</m:t>
                      </m:r>
                      <m:r>
                        <a:rPr lang="en-US" sz="1600" i="1" dirty="0">
                          <a:latin typeface="Cambria Math" panose="02040503050406030204" pitchFamily="18" charset="0"/>
                          <a:ea typeface="Cambria Math" panose="02040503050406030204" pitchFamily="18" charset="0"/>
                        </a:rPr>
                        <m:t>,</m:t>
                      </m:r>
                      <m:r>
                        <a:rPr lang="en-US" sz="1600" dirty="0">
                          <a:latin typeface="Cambria Math" panose="02040503050406030204" pitchFamily="18" charset="0"/>
                          <a:ea typeface="Cambria Math" panose="02040503050406030204" pitchFamily="18" charset="0"/>
                        </a:rPr>
                        <m:t> </m:t>
                      </m:r>
                      <m:r>
                        <m:rPr>
                          <m:sty m:val="p"/>
                        </m:rPr>
                        <a:rPr lang="en-US" sz="1600" dirty="0">
                          <a:latin typeface="Cambria Math" panose="02040503050406030204" pitchFamily="18" charset="0"/>
                          <a:ea typeface="Cambria Math" panose="02040503050406030204" pitchFamily="18" charset="0"/>
                        </a:rPr>
                        <m:t>for</m:t>
                      </m:r>
                      <m:r>
                        <a:rPr lang="en-US" sz="1600" i="1" dirty="0">
                          <a:latin typeface="Cambria Math" panose="02040503050406030204" pitchFamily="18" charset="0"/>
                          <a:ea typeface="Cambria Math" panose="02040503050406030204" pitchFamily="18" charset="0"/>
                        </a:rPr>
                        <m:t> </m:t>
                      </m:r>
                      <m:r>
                        <a:rPr lang="en-US" sz="1600" i="1" dirty="0">
                          <a:latin typeface="Cambria Math" panose="02040503050406030204" pitchFamily="18" charset="0"/>
                          <a:ea typeface="Cambria Math" panose="02040503050406030204" pitchFamily="18" charset="0"/>
                        </a:rPr>
                        <m:t>𝑛</m:t>
                      </m:r>
                      <m:r>
                        <a:rPr lang="en-US" sz="1600" i="1" dirty="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9" name="TextBox 8">
                <a:extLst>
                  <a:ext uri="{FF2B5EF4-FFF2-40B4-BE49-F238E27FC236}">
                    <a16:creationId xmlns:a16="http://schemas.microsoft.com/office/drawing/2014/main" id="{6EBCB37E-7DDF-4524-844C-58C09BBCF1BE}"/>
                  </a:ext>
                </a:extLst>
              </p:cNvPr>
              <p:cNvSpPr txBox="1">
                <a:spLocks noRot="1" noChangeAspect="1" noMove="1" noResize="1" noEditPoints="1" noAdjustHandles="1" noChangeArrowheads="1" noChangeShapeType="1" noTextEdit="1"/>
              </p:cNvSpPr>
              <p:nvPr/>
            </p:nvSpPr>
            <p:spPr>
              <a:xfrm>
                <a:off x="178559" y="6194423"/>
                <a:ext cx="4391183" cy="400110"/>
              </a:xfrm>
              <a:prstGeom prst="rect">
                <a:avLst/>
              </a:prstGeom>
              <a:blipFill>
                <a:blip r:embed="rId10"/>
                <a:stretch>
                  <a:fillRect b="-151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F63D6EB5-C27B-A89E-2905-3EEEE8016574}"/>
              </a:ext>
            </a:extLst>
          </p:cNvPr>
          <p:cNvGrpSpPr/>
          <p:nvPr/>
        </p:nvGrpSpPr>
        <p:grpSpPr>
          <a:xfrm>
            <a:off x="9145970" y="679587"/>
            <a:ext cx="2304285" cy="945643"/>
            <a:chOff x="4855220" y="1031235"/>
            <a:chExt cx="2136311" cy="945643"/>
          </a:xfrm>
        </p:grpSpPr>
        <p:grpSp>
          <p:nvGrpSpPr>
            <p:cNvPr id="7" name="Group 6">
              <a:extLst>
                <a:ext uri="{FF2B5EF4-FFF2-40B4-BE49-F238E27FC236}">
                  <a16:creationId xmlns:a16="http://schemas.microsoft.com/office/drawing/2014/main" id="{B2FD73BB-866D-6A26-9E1B-094ED1D1DA25}"/>
                </a:ext>
              </a:extLst>
            </p:cNvPr>
            <p:cNvGrpSpPr/>
            <p:nvPr/>
          </p:nvGrpSpPr>
          <p:grpSpPr>
            <a:xfrm>
              <a:off x="4855220" y="1031235"/>
              <a:ext cx="2136311" cy="945643"/>
              <a:chOff x="7102437" y="3377795"/>
              <a:chExt cx="2848414" cy="1260856"/>
            </a:xfrm>
          </p:grpSpPr>
          <p:sp>
            <p:nvSpPr>
              <p:cNvPr id="12" name="TextBox 11">
                <a:extLst>
                  <a:ext uri="{FF2B5EF4-FFF2-40B4-BE49-F238E27FC236}">
                    <a16:creationId xmlns:a16="http://schemas.microsoft.com/office/drawing/2014/main" id="{85D0B4D1-3F0F-1FC5-D8F1-354BEECBE243}"/>
                  </a:ext>
                </a:extLst>
              </p:cNvPr>
              <p:cNvSpPr txBox="1"/>
              <p:nvPr/>
            </p:nvSpPr>
            <p:spPr>
              <a:xfrm>
                <a:off x="7102437" y="3415188"/>
                <a:ext cx="1962614" cy="451405"/>
              </a:xfrm>
              <a:prstGeom prst="rect">
                <a:avLst/>
              </a:prstGeom>
              <a:noFill/>
            </p:spPr>
            <p:txBody>
              <a:bodyPr wrap="square" rtlCol="0">
                <a:spAutoFit/>
              </a:bodyPr>
              <a:lstStyle/>
              <a:p>
                <a:r>
                  <a:rPr lang="en-US" sz="1600" b="1" i="1" dirty="0">
                    <a:solidFill>
                      <a:srgbClr val="0070C0"/>
                    </a:solidFill>
                    <a:cs typeface="Calibri" panose="020F0502020204030204" pitchFamily="34" charset="0"/>
                  </a:rPr>
                  <a:t>Model PDE:</a:t>
                </a:r>
              </a:p>
            </p:txBody>
          </p:sp>
          <p:sp>
            <p:nvSpPr>
              <p:cNvPr id="13" name="Rectangle 12">
                <a:extLst>
                  <a:ext uri="{FF2B5EF4-FFF2-40B4-BE49-F238E27FC236}">
                    <a16:creationId xmlns:a16="http://schemas.microsoft.com/office/drawing/2014/main" id="{8993A335-56F4-622F-9531-670961B8E886}"/>
                  </a:ext>
                </a:extLst>
              </p:cNvPr>
              <p:cNvSpPr/>
              <p:nvPr/>
            </p:nvSpPr>
            <p:spPr>
              <a:xfrm>
                <a:off x="7102437" y="3377795"/>
                <a:ext cx="2848414" cy="126085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732AF62-1811-6BBA-F89E-1CA077255D89}"/>
                    </a:ext>
                  </a:extLst>
                </p:cNvPr>
                <p:cNvSpPr txBox="1"/>
                <p:nvPr/>
              </p:nvSpPr>
              <p:spPr>
                <a:xfrm>
                  <a:off x="4966965" y="1403127"/>
                  <a:ext cx="1952073" cy="51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i="1" dirty="0">
                                    <a:latin typeface="Cambria Math" panose="02040503050406030204" pitchFamily="18" charset="0"/>
                                  </a:rPr>
                                  <m:t> </m:t>
                                </m:r>
                                <m:r>
                                  <a:rPr lang="en-US" sz="1500" b="1" i="1" dirty="0">
                                    <a:latin typeface="Cambria Math" panose="02040503050406030204" pitchFamily="18" charset="0"/>
                                  </a:rPr>
                                  <m:t>𝑷</m:t>
                                </m:r>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m:t> </m:t>
                                </m:r>
                                <m:r>
                                  <m:rPr>
                                    <m:sty m:val="p"/>
                                    <m:brk m:alnAt="23"/>
                                  </m:rPr>
                                  <a:rPr lang="el-GR" sz="1500" i="1">
                                    <a:latin typeface="Cambria Math" panose="02040503050406030204" pitchFamily="18" charset="0"/>
                                    <a:ea typeface="Cambria Math" panose="02040503050406030204" pitchFamily="18" charset="0"/>
                                  </a:rPr>
                                  <m:t>Ω</m:t>
                                </m:r>
                              </m:e>
                              <m:e>
                                <m:r>
                                  <a:rPr lang="en-US" sz="1500" b="1" i="1">
                                    <a:latin typeface="Cambria Math" panose="02040503050406030204" pitchFamily="18" charset="0"/>
                                    <a:ea typeface="Cambria Math" panose="02040503050406030204" pitchFamily="18" charset="0"/>
                                  </a:rPr>
                                  <m:t>𝝋</m:t>
                                </m:r>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r>
                                  <m:rPr>
                                    <m:sty m:val="p"/>
                                    <m:brk m:alnAt="23"/>
                                  </m:rPr>
                                  <a:rPr lang="el-GR" sz="1500" i="1">
                                    <a:latin typeface="Cambria Math" panose="02040503050406030204" pitchFamily="18" charset="0"/>
                                    <a:ea typeface="Cambria Math" panose="02040503050406030204" pitchFamily="18" charset="0"/>
                                  </a:rPr>
                                  <m:t>Ω</m:t>
                                </m:r>
                              </m:e>
                            </m:eqArr>
                          </m:e>
                        </m:d>
                      </m:oMath>
                    </m:oMathPara>
                  </a14:m>
                  <a:endParaRPr lang="en-US" sz="1500" dirty="0"/>
                </a:p>
              </p:txBody>
            </p:sp>
          </mc:Choice>
          <mc:Fallback xmlns="">
            <p:sp>
              <p:nvSpPr>
                <p:cNvPr id="11" name="TextBox 10">
                  <a:extLst>
                    <a:ext uri="{FF2B5EF4-FFF2-40B4-BE49-F238E27FC236}">
                      <a16:creationId xmlns:a16="http://schemas.microsoft.com/office/drawing/2014/main" id="{4732AF62-1811-6BBA-F89E-1CA077255D89}"/>
                    </a:ext>
                  </a:extLst>
                </p:cNvPr>
                <p:cNvSpPr txBox="1">
                  <a:spLocks noRot="1" noChangeAspect="1" noMove="1" noResize="1" noEditPoints="1" noAdjustHandles="1" noChangeArrowheads="1" noChangeShapeType="1" noTextEdit="1"/>
                </p:cNvSpPr>
                <p:nvPr/>
              </p:nvSpPr>
              <p:spPr>
                <a:xfrm>
                  <a:off x="4966965" y="1403127"/>
                  <a:ext cx="1952073" cy="514885"/>
                </a:xfrm>
                <a:prstGeom prst="rect">
                  <a:avLst/>
                </a:prstGeom>
                <a:blipFill>
                  <a:blip r:embed="rId11"/>
                  <a:stretch>
                    <a:fillRect/>
                  </a:stretch>
                </a:blipFill>
              </p:spPr>
              <p:txBody>
                <a:bodyPr/>
                <a:lstStyle/>
                <a:p>
                  <a:r>
                    <a:rPr lang="en-US">
                      <a:noFill/>
                    </a:rPr>
                    <a:t> </a:t>
                  </a:r>
                </a:p>
              </p:txBody>
            </p:sp>
          </mc:Fallback>
        </mc:AlternateContent>
      </p:grpSp>
      <p:sp>
        <p:nvSpPr>
          <p:cNvPr id="2" name="TextBox 1">
            <a:extLst>
              <a:ext uri="{FF2B5EF4-FFF2-40B4-BE49-F238E27FC236}">
                <a16:creationId xmlns:a16="http://schemas.microsoft.com/office/drawing/2014/main" id="{606759A4-8924-2A4D-E156-8C3F53E78CC4}"/>
              </a:ext>
            </a:extLst>
          </p:cNvPr>
          <p:cNvSpPr txBox="1"/>
          <p:nvPr/>
        </p:nvSpPr>
        <p:spPr>
          <a:xfrm>
            <a:off x="5349396" y="3885798"/>
            <a:ext cx="2519451" cy="646331"/>
          </a:xfrm>
          <a:prstGeom prst="rect">
            <a:avLst/>
          </a:prstGeom>
          <a:solidFill>
            <a:srgbClr val="CCCCFF"/>
          </a:solidFill>
          <a:ln>
            <a:solidFill>
              <a:srgbClr val="CCCCFF"/>
            </a:solidFill>
          </a:ln>
        </p:spPr>
        <p:txBody>
          <a:bodyPr wrap="square" rtlCol="0">
            <a:spAutoFit/>
          </a:bodyPr>
          <a:lstStyle/>
          <a:p>
            <a:pPr algn="ctr"/>
            <a:r>
              <a:rPr lang="en-US" i="1" dirty="0"/>
              <a:t>More </a:t>
            </a:r>
            <a:r>
              <a:rPr lang="en-US" b="1" i="1" dirty="0"/>
              <a:t>flexible</a:t>
            </a:r>
            <a:r>
              <a:rPr lang="en-US" i="1" dirty="0"/>
              <a:t> but </a:t>
            </a:r>
            <a:r>
              <a:rPr lang="en-US" b="1" i="1" dirty="0"/>
              <a:t>slower</a:t>
            </a:r>
            <a:r>
              <a:rPr lang="en-US" i="1" dirty="0"/>
              <a:t> to converge</a:t>
            </a:r>
          </a:p>
        </p:txBody>
      </p:sp>
      <p:sp>
        <p:nvSpPr>
          <p:cNvPr id="10" name="TextBox 9">
            <a:extLst>
              <a:ext uri="{FF2B5EF4-FFF2-40B4-BE49-F238E27FC236}">
                <a16:creationId xmlns:a16="http://schemas.microsoft.com/office/drawing/2014/main" id="{F1417573-7878-67CC-5B60-514455F2D49F}"/>
              </a:ext>
            </a:extLst>
          </p:cNvPr>
          <p:cNvSpPr txBox="1"/>
          <p:nvPr/>
        </p:nvSpPr>
        <p:spPr>
          <a:xfrm>
            <a:off x="5230891" y="1046186"/>
            <a:ext cx="2798760" cy="646331"/>
          </a:xfrm>
          <a:prstGeom prst="rect">
            <a:avLst/>
          </a:prstGeom>
          <a:solidFill>
            <a:schemeClr val="accent2">
              <a:lumMod val="20000"/>
              <a:lumOff val="80000"/>
            </a:schemeClr>
          </a:solidFill>
        </p:spPr>
        <p:txBody>
          <a:bodyPr wrap="square" rtlCol="0">
            <a:spAutoFit/>
          </a:bodyPr>
          <a:lstStyle/>
          <a:p>
            <a:pPr algn="ctr"/>
            <a:r>
              <a:rPr lang="en-US" i="1" dirty="0"/>
              <a:t>Easier </a:t>
            </a:r>
            <a:r>
              <a:rPr lang="en-US" b="1" i="1" dirty="0"/>
              <a:t>implementation </a:t>
            </a:r>
            <a:r>
              <a:rPr lang="en-US" i="1" dirty="0"/>
              <a:t>and </a:t>
            </a:r>
            <a:r>
              <a:rPr lang="en-US" b="1" i="1" dirty="0"/>
              <a:t>faster convergence</a:t>
            </a:r>
          </a:p>
        </p:txBody>
      </p:sp>
    </p:spTree>
    <p:extLst>
      <p:ext uri="{BB962C8B-B14F-4D97-AF65-F5344CB8AC3E}">
        <p14:creationId xmlns:p14="http://schemas.microsoft.com/office/powerpoint/2010/main" val="358045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274FFA-5090-402C-C0D1-C5DF8EA25A7F}"/>
              </a:ext>
            </a:extLst>
          </p:cNvPr>
          <p:cNvSpPr>
            <a:spLocks noGrp="1"/>
          </p:cNvSpPr>
          <p:nvPr>
            <p:ph type="sldNum" sz="quarter" idx="12"/>
          </p:nvPr>
        </p:nvSpPr>
        <p:spPr/>
        <p:txBody>
          <a:bodyPr/>
          <a:lstStyle/>
          <a:p>
            <a:fld id="{6113E31D-E2AB-40D1-8B51-AFA5AFEF393A}" type="slidenum">
              <a:rPr lang="en-US" smtClean="0"/>
              <a:t>60</a:t>
            </a:fld>
            <a:endParaRPr lang="en-US" dirty="0"/>
          </a:p>
        </p:txBody>
      </p:sp>
      <p:pic>
        <p:nvPicPr>
          <p:cNvPr id="6" name="Picture 5">
            <a:extLst>
              <a:ext uri="{FF2B5EF4-FFF2-40B4-BE49-F238E27FC236}">
                <a16:creationId xmlns:a16="http://schemas.microsoft.com/office/drawing/2014/main" id="{5EAAFD54-95A8-641A-F78E-43B69D38F22A}"/>
              </a:ext>
            </a:extLst>
          </p:cNvPr>
          <p:cNvPicPr>
            <a:picLocks noChangeAspect="1"/>
          </p:cNvPicPr>
          <p:nvPr/>
        </p:nvPicPr>
        <p:blipFill>
          <a:blip r:embed="rId2"/>
          <a:stretch>
            <a:fillRect/>
          </a:stretch>
        </p:blipFill>
        <p:spPr>
          <a:xfrm>
            <a:off x="674798" y="175638"/>
            <a:ext cx="11452251" cy="6506723"/>
          </a:xfrm>
          <a:prstGeom prst="rect">
            <a:avLst/>
          </a:prstGeom>
        </p:spPr>
      </p:pic>
    </p:spTree>
    <p:extLst>
      <p:ext uri="{BB962C8B-B14F-4D97-AF65-F5344CB8AC3E}">
        <p14:creationId xmlns:p14="http://schemas.microsoft.com/office/powerpoint/2010/main" val="60997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BBE599-4210-0C66-B52C-5F2418C09577}"/>
              </a:ext>
            </a:extLst>
          </p:cNvPr>
          <p:cNvSpPr>
            <a:spLocks noGrp="1"/>
          </p:cNvSpPr>
          <p:nvPr>
            <p:ph type="sldNum" sz="quarter" idx="4"/>
          </p:nvPr>
        </p:nvSpPr>
        <p:spPr/>
        <p:txBody>
          <a:bodyPr/>
          <a:lstStyle/>
          <a:p>
            <a:fld id="{4FAB73BC-B049-4115-A692-8D63A059BFB8}" type="slidenum">
              <a:rPr lang="en-US" smtClean="0"/>
              <a:pPr/>
              <a:t>61</a:t>
            </a:fld>
            <a:endParaRPr lang="en-US" dirty="0"/>
          </a:p>
        </p:txBody>
      </p:sp>
      <p:sp>
        <p:nvSpPr>
          <p:cNvPr id="4" name="Title 1">
            <a:extLst>
              <a:ext uri="{FF2B5EF4-FFF2-40B4-BE49-F238E27FC236}">
                <a16:creationId xmlns:a16="http://schemas.microsoft.com/office/drawing/2014/main" id="{FD1FB1AD-1D13-B6F1-E854-9B2A4C09AD47}"/>
              </a:ext>
            </a:extLst>
          </p:cNvPr>
          <p:cNvSpPr txBox="1">
            <a:spLocks/>
          </p:cNvSpPr>
          <p:nvPr/>
        </p:nvSpPr>
        <p:spPr>
          <a:xfrm>
            <a:off x="617358" y="108307"/>
            <a:ext cx="10444342" cy="622713"/>
          </a:xfrm>
          <a:prstGeom prst="rect">
            <a:avLst/>
          </a:prstGeom>
          <a:solidFill>
            <a:schemeClr val="bg1"/>
          </a:solidFill>
        </p:spPr>
        <p:txBody>
          <a:bodyPr vert="horz" lIns="91440" tIns="45720" rIns="91440" bIns="45720" rtlCol="0" anchor="b">
            <a:noAutofit/>
          </a:bodyPr>
          <a:lstStyle>
            <a:lvl1pPr algn="l" defTabSz="914354" rtl="0" eaLnBrk="1" latinLnBrk="0" hangingPunct="1">
              <a:lnSpc>
                <a:spcPct val="85000"/>
              </a:lnSpc>
              <a:spcBef>
                <a:spcPct val="0"/>
              </a:spcBef>
              <a:buNone/>
              <a:defRPr sz="2400" b="0" i="0" kern="1200" spc="100" baseline="0">
                <a:solidFill>
                  <a:schemeClr val="bg2">
                    <a:lumMod val="25000"/>
                  </a:schemeClr>
                </a:solidFill>
                <a:latin typeface="Gill Sans MT" charset="0"/>
                <a:ea typeface="Gill Sans MT" charset="0"/>
                <a:cs typeface="Gill Sans MT" charset="0"/>
              </a:defRPr>
            </a:lvl1pPr>
          </a:lstStyle>
          <a:p>
            <a:r>
              <a:rPr lang="en-US" sz="2800" dirty="0"/>
              <a:t>Work in Progress: Accelerating Non-Overlapping Schwarz</a:t>
            </a:r>
            <a:endParaRPr lang="en-US" sz="2800" dirty="0">
              <a:solidFill>
                <a:schemeClr val="tx1"/>
              </a:solidFill>
            </a:endParaRPr>
          </a:p>
        </p:txBody>
      </p:sp>
      <p:sp>
        <p:nvSpPr>
          <p:cNvPr id="2" name="TextBox 1">
            <a:extLst>
              <a:ext uri="{FF2B5EF4-FFF2-40B4-BE49-F238E27FC236}">
                <a16:creationId xmlns:a16="http://schemas.microsoft.com/office/drawing/2014/main" id="{86C2EB89-5AED-97F3-6D6E-1AA432B41EDC}"/>
              </a:ext>
            </a:extLst>
          </p:cNvPr>
          <p:cNvSpPr txBox="1"/>
          <p:nvPr/>
        </p:nvSpPr>
        <p:spPr>
          <a:xfrm>
            <a:off x="0" y="782348"/>
            <a:ext cx="122898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tx1"/>
              </a:buClr>
              <a:buFont typeface="Arial"/>
              <a:buChar char="•"/>
            </a:pPr>
            <a:r>
              <a:rPr lang="en-US" sz="2000" b="1" dirty="0">
                <a:solidFill>
                  <a:srgbClr val="0070C0"/>
                </a:solidFill>
              </a:rPr>
              <a:t>Risk: </a:t>
            </a:r>
            <a:r>
              <a:rPr lang="en-US" sz="2000" dirty="0"/>
              <a:t>non-overlapping Schwarz can be </a:t>
            </a:r>
            <a:r>
              <a:rPr lang="en-US" sz="2000" b="1" dirty="0"/>
              <a:t>slow to converge </a:t>
            </a:r>
            <a:r>
              <a:rPr lang="en-US" sz="2000" dirty="0"/>
              <a:t>w/ </a:t>
            </a:r>
            <a:r>
              <a:rPr lang="en-US" sz="2000" b="1" dirty="0"/>
              <a:t>Dirichlet-Neumann TCs</a:t>
            </a:r>
            <a:r>
              <a:rPr lang="en-US" sz="2000" dirty="0"/>
              <a:t>. </a:t>
            </a:r>
          </a:p>
          <a:p>
            <a:pPr marL="285750" indent="-285750">
              <a:buClr>
                <a:schemeClr val="tx1"/>
              </a:buClr>
              <a:buFont typeface="Arial"/>
              <a:buChar char="•"/>
            </a:pPr>
            <a:endParaRPr lang="en-US" sz="400" dirty="0"/>
          </a:p>
          <a:p>
            <a:pPr>
              <a:buClr>
                <a:schemeClr val="tx1"/>
              </a:buClr>
            </a:pPr>
            <a:endParaRPr lang="en-US" sz="400" dirty="0"/>
          </a:p>
          <a:p>
            <a:pPr marL="285750" indent="-285750">
              <a:buClr>
                <a:schemeClr val="tx1"/>
              </a:buClr>
              <a:buFont typeface="Arial"/>
              <a:buChar char="•"/>
            </a:pPr>
            <a:r>
              <a:rPr lang="en-US" sz="2000" b="1" dirty="0">
                <a:solidFill>
                  <a:srgbClr val="0070C0"/>
                </a:solidFill>
              </a:rPr>
              <a:t>Mitigation:</a:t>
            </a:r>
            <a:r>
              <a:rPr lang="en-US" sz="2000" b="1" dirty="0"/>
              <a:t> </a:t>
            </a:r>
            <a:r>
              <a:rPr lang="en-US" sz="2000" dirty="0"/>
              <a:t>explore accelerating Dirichlet-Neumann Schwarz via </a:t>
            </a:r>
            <a:r>
              <a:rPr lang="en-US" sz="2000" b="1" dirty="0"/>
              <a:t>Aitken</a:t>
            </a:r>
            <a:r>
              <a:rPr lang="en-US" sz="2000" dirty="0"/>
              <a:t> and </a:t>
            </a:r>
            <a:r>
              <a:rPr lang="en-US" sz="2000" b="1" dirty="0"/>
              <a:t>Anderson acceleration</a:t>
            </a:r>
            <a:r>
              <a:rPr lang="en-US" sz="2000" dirty="0"/>
              <a:t>.</a:t>
            </a:r>
            <a:endParaRPr lang="en-US" sz="2000" b="1" dirty="0"/>
          </a:p>
        </p:txBody>
      </p:sp>
      <p:grpSp>
        <p:nvGrpSpPr>
          <p:cNvPr id="11" name="Group 10">
            <a:extLst>
              <a:ext uri="{FF2B5EF4-FFF2-40B4-BE49-F238E27FC236}">
                <a16:creationId xmlns:a16="http://schemas.microsoft.com/office/drawing/2014/main" id="{678A07CB-0309-F732-CB99-A77D32D5DC47}"/>
              </a:ext>
            </a:extLst>
          </p:cNvPr>
          <p:cNvGrpSpPr/>
          <p:nvPr/>
        </p:nvGrpSpPr>
        <p:grpSpPr>
          <a:xfrm>
            <a:off x="-512122" y="2006143"/>
            <a:ext cx="5202877" cy="2236203"/>
            <a:chOff x="-650144" y="2359885"/>
            <a:chExt cx="5202877" cy="2236203"/>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1A3EE0-7010-5D0E-C911-AC48B28CCD0E}"/>
                    </a:ext>
                  </a:extLst>
                </p:cNvPr>
                <p:cNvSpPr txBox="1"/>
                <p:nvPr/>
              </p:nvSpPr>
              <p:spPr>
                <a:xfrm>
                  <a:off x="-625442" y="2359885"/>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 </m:t>
                                    </m:r>
                                    <m:r>
                                      <a:rPr lang="en-US" sz="1500" b="1" i="1" dirty="0">
                                        <a:latin typeface="Cambria Math" panose="02040503050406030204" pitchFamily="18" charset="0"/>
                                      </a:rPr>
                                      <m:t>𝑷</m:t>
                                    </m:r>
                                  </m:e>
                                  <m:sub>
                                    <m:r>
                                      <a:rPr lang="en-US" sz="1500" i="1" dirty="0">
                                        <a:latin typeface="Cambria Math" panose="02040503050406030204" pitchFamily="18" charset="0"/>
                                      </a:rPr>
                                      <m:t>1</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r>
                                  <m:rPr>
                                    <m:nor/>
                                  </m:rPr>
                                  <a:rPr lang="en-US" sz="1500" dirty="0">
                                    <a:latin typeface="Calibri" panose="020F0502020204030204" pitchFamily="34" charset="0"/>
                                    <a:cs typeface="Calibri" panose="020F0502020204030204" pitchFamily="34" charset="0"/>
                                  </a:rPr>
                                  <m:t> </m:t>
                                </m:r>
                                <m:sSub>
                                  <m:sSubPr>
                                    <m:ctrlPr>
                                      <a:rPr lang="en-US" sz="1500" i="1" dirty="0">
                                        <a:latin typeface="Cambria Math" panose="02040503050406030204" pitchFamily="18" charset="0"/>
                                        <a:cs typeface="Calibri" panose="020F0502020204030204" pitchFamily="34" charset="0"/>
                                      </a:rPr>
                                    </m:ctrlPr>
                                  </m:sSubPr>
                                  <m:e>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cs typeface="Calibri" panose="020F0502020204030204" pitchFamily="34" charset="0"/>
                                      </a:rPr>
                                      <m:t>1</m:t>
                                    </m:r>
                                  </m:sub>
                                </m:sSub>
                                <m:r>
                                  <m:rPr>
                                    <m:nor/>
                                  </m:rPr>
                                  <a:rPr lang="en-US" sz="1500" dirty="0"/>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1</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r>
                                  <m:rPr>
                                    <m:nor/>
                                  </m:rPr>
                                  <a:rPr lang="en-US" sz="1500" dirty="0">
                                    <a:ea typeface="Cambria Math" panose="02040503050406030204" pitchFamily="18" charset="0"/>
                                  </a:rPr>
                                  <m:t> </m:t>
                                </m:r>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1</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b="1" i="1">
                                        <a:latin typeface="Cambria Math" panose="02040503050406030204" pitchFamily="18" charset="0"/>
                                        <a:ea typeface="Cambria Math" panose="02040503050406030204" pitchFamily="18" charset="0"/>
                                      </a:rPr>
                                      <m:t>𝝀</m:t>
                                    </m:r>
                                  </m:e>
                                  <m:sub>
                                    <m:r>
                                      <a:rPr lang="en-US" sz="1500" i="1">
                                        <a:latin typeface="Cambria Math" panose="02040503050406030204" pitchFamily="18" charset="0"/>
                                        <a:ea typeface="Cambria Math" panose="02040503050406030204" pitchFamily="18" charset="0"/>
                                      </a:rPr>
                                      <m:t>𝑛</m:t>
                                    </m:r>
                                    <m:r>
                                      <a:rPr lang="en-US" sz="1500" i="1">
                                        <a:latin typeface="Cambria Math" panose="02040503050406030204" pitchFamily="18" charset="0"/>
                                        <a:ea typeface="Cambria Math" panose="02040503050406030204" pitchFamily="18" charset="0"/>
                                      </a:rPr>
                                      <m:t>+1</m:t>
                                    </m:r>
                                  </m:sub>
                                </m:sSub>
                                <m:r>
                                  <a:rPr lang="en-US" sz="1500" i="1">
                                    <a:latin typeface="Cambria Math" panose="02040503050406030204" pitchFamily="18" charset="0"/>
                                  </a:rPr>
                                  <m:t>  </m:t>
                                </m:r>
                                <m:r>
                                  <m:rPr>
                                    <m:nor/>
                                  </m:rPr>
                                  <a:rPr lang="en-US" sz="150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m:rPr>
                                    <m:nor/>
                                  </m:rPr>
                                  <a:rPr lang="en-US" sz="1500" dirty="0">
                                    <a:latin typeface="Calibri" panose="020F0502020204030204" pitchFamily="34"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571A3EE0-7010-5D0E-C911-AC48B28CCD0E}"/>
                    </a:ext>
                  </a:extLst>
                </p:cNvPr>
                <p:cNvSpPr txBox="1">
                  <a:spLocks noRot="1" noChangeAspect="1" noMove="1" noResize="1" noEditPoints="1" noAdjustHandles="1" noChangeArrowheads="1" noChangeShapeType="1" noTextEdit="1"/>
                </p:cNvSpPr>
                <p:nvPr/>
              </p:nvSpPr>
              <p:spPr>
                <a:xfrm>
                  <a:off x="-625442" y="2359885"/>
                  <a:ext cx="5178175" cy="11328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A1016DB-8F9C-E1A2-4760-724E74C03B9A}"/>
                    </a:ext>
                  </a:extLst>
                </p:cNvPr>
                <p:cNvSpPr txBox="1"/>
                <p:nvPr/>
              </p:nvSpPr>
              <p:spPr>
                <a:xfrm>
                  <a:off x="-650144" y="3463277"/>
                  <a:ext cx="5178175" cy="1132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500" i="1">
                                <a:latin typeface="Cambria Math" panose="02040503050406030204" pitchFamily="18" charset="0"/>
                              </a:rPr>
                            </m:ctrlPr>
                          </m:dPr>
                          <m:e>
                            <m:eqArr>
                              <m:eqArrPr>
                                <m:ctrlPr>
                                  <a:rPr lang="en-US" sz="1500" i="1">
                                    <a:latin typeface="Cambria Math" panose="02040503050406030204" pitchFamily="18" charset="0"/>
                                  </a:rPr>
                                </m:ctrlPr>
                              </m:eqArrPr>
                              <m:e>
                                <m:r>
                                  <m:rPr>
                                    <m:sty m:val="p"/>
                                  </m:rPr>
                                  <a:rPr lang="en-US" sz="1500" dirty="0">
                                    <a:latin typeface="Cambria Math" panose="02040503050406030204" pitchFamily="18" charset="0"/>
                                  </a:rPr>
                                  <m:t>Div</m:t>
                                </m:r>
                                <m:r>
                                  <a:rPr lang="en-US" sz="1500" dirty="0">
                                    <a:latin typeface="Cambria Math" panose="02040503050406030204" pitchFamily="18" charset="0"/>
                                  </a:rPr>
                                  <m:t> </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dirty="0">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𝜌</m:t>
                                </m:r>
                                <m:r>
                                  <a:rPr lang="en-US" sz="1500" b="1" i="1">
                                    <a:latin typeface="Cambria Math" panose="02040503050406030204" pitchFamily="18" charset="0"/>
                                    <a:ea typeface="Cambria Math" panose="02040503050406030204" pitchFamily="18" charset="0"/>
                                  </a:rPr>
                                  <m:t>𝑩</m:t>
                                </m:r>
                                <m:r>
                                  <a:rPr lang="en-US" sz="1500" b="1"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𝑡</m:t>
                                    </m:r>
                                  </m:e>
                                  <m:sub>
                                    <m:r>
                                      <a:rPr lang="en-US" sz="1500" i="1">
                                        <a:latin typeface="Cambria Math" panose="02040503050406030204" pitchFamily="18" charset="0"/>
                                        <a:ea typeface="Cambria Math" panose="02040503050406030204" pitchFamily="18" charset="0"/>
                                      </a:rPr>
                                      <m:t>𝑖</m:t>
                                    </m:r>
                                  </m:sub>
                                </m:sSub>
                                <m:r>
                                  <a:rPr lang="en-US" sz="1500" b="1"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𝟎</m:t>
                                </m:r>
                                <m:r>
                                  <a:rPr lang="en-US" sz="1500" i="1">
                                    <a:latin typeface="Cambria Math" panose="02040503050406030204" pitchFamily="18" charset="0"/>
                                    <a:ea typeface="Cambria Math" panose="02040503050406030204" pitchFamily="18" charset="0"/>
                                  </a:rPr>
                                  <m:t> </m:t>
                                </m:r>
                                <m:r>
                                  <m:rPr>
                                    <m:nor/>
                                  </m:rPr>
                                  <a:rPr lang="en-US" sz="1500" dirty="0"/>
                                  <m:t>, </m:t>
                                </m:r>
                                <m:r>
                                  <m:rPr>
                                    <m:nor/>
                                  </m:rPr>
                                  <a:rPr lang="en-US" sz="1500" dirty="0">
                                    <a:latin typeface="Calibri" panose="020F0502020204030204" pitchFamily="34" charset="0"/>
                                    <a:cs typeface="Calibri" panose="020F0502020204030204" pitchFamily="34" charset="0"/>
                                  </a:rPr>
                                  <m:t>in</m:t>
                                </m:r>
                                <m:sSub>
                                  <m:sSubPr>
                                    <m:ctrlPr>
                                      <a:rPr lang="en-US" sz="1500" i="1" dirty="0">
                                        <a:latin typeface="Cambria Math" panose="02040503050406030204" pitchFamily="18" charset="0"/>
                                        <a:cs typeface="Calibri" panose="020F0502020204030204" pitchFamily="34" charset="0"/>
                                      </a:rPr>
                                    </m:ctrlPr>
                                  </m:sSubPr>
                                  <m:e>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cs typeface="Calibri" panose="020F0502020204030204" pitchFamily="34" charset="0"/>
                                      </a:rPr>
                                      <m:t>Ω</m:t>
                                    </m:r>
                                  </m:e>
                                  <m:sub>
                                    <m:r>
                                      <a:rPr lang="en-US" sz="1500" i="1" dirty="0">
                                        <a:latin typeface="Cambria Math" panose="02040503050406030204" pitchFamily="18" charset="0"/>
                                        <a:ea typeface="Cambria Math" panose="02040503050406030204" pitchFamily="18" charset="0"/>
                                        <a:cs typeface="Calibri" panose="020F0502020204030204" pitchFamily="34" charset="0"/>
                                      </a:rPr>
                                      <m:t>2</m:t>
                                    </m:r>
                                  </m:sub>
                                </m:sSub>
                              </m:e>
                              <m:e>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𝝋</m:t>
                                    </m:r>
                                  </m:e>
                                  <m:sub>
                                    <m:r>
                                      <a:rPr lang="en-US" sz="1500" i="1">
                                        <a:latin typeface="Cambria Math" panose="02040503050406030204" pitchFamily="18" charset="0"/>
                                      </a:rPr>
                                      <m:t>2</m:t>
                                    </m:r>
                                  </m:sub>
                                  <m:sup>
                                    <m:r>
                                      <a:rPr lang="en-US" sz="1500" i="1">
                                        <a:latin typeface="Cambria Math" panose="02040503050406030204" pitchFamily="18" charset="0"/>
                                      </a:rPr>
                                      <m:t>(</m:t>
                                    </m:r>
                                    <m:r>
                                      <a:rPr lang="en-US" sz="1500" i="1">
                                        <a:latin typeface="Cambria Math" panose="02040503050406030204" pitchFamily="18" charset="0"/>
                                      </a:rPr>
                                      <m:t>𝑛</m:t>
                                    </m:r>
                                    <m:r>
                                      <a:rPr lang="en-US" sz="1500" i="1">
                                        <a:latin typeface="Cambria Math" panose="02040503050406030204" pitchFamily="18" charset="0"/>
                                      </a:rPr>
                                      <m:t>+1)</m:t>
                                    </m:r>
                                  </m:sup>
                                </m:sSubSup>
                                <m:r>
                                  <a:rPr lang="en-US" sz="1500" i="1">
                                    <a:latin typeface="Cambria Math" panose="02040503050406030204" pitchFamily="18" charset="0"/>
                                    <a:ea typeface="Cambria Math" panose="02040503050406030204" pitchFamily="18" charset="0"/>
                                  </a:rPr>
                                  <m:t>=</m:t>
                                </m:r>
                                <m:r>
                                  <a:rPr lang="en-US" sz="1500" b="1" i="1">
                                    <a:latin typeface="Cambria Math" panose="02040503050406030204" pitchFamily="18" charset="0"/>
                                    <a:ea typeface="Cambria Math" panose="02040503050406030204" pitchFamily="18" charset="0"/>
                                  </a:rPr>
                                  <m:t>𝝌</m:t>
                                </m:r>
                                <m:r>
                                  <m:rPr>
                                    <m:nor/>
                                  </m:rPr>
                                  <a:rPr lang="en-US" sz="1500" dirty="0"/>
                                  <m:t>,              </m:t>
                                </m:r>
                                <m:r>
                                  <m:rPr>
                                    <m:nor/>
                                  </m:rPr>
                                  <a:rPr lang="en-US" sz="1500" dirty="0">
                                    <a:latin typeface="Calibri" panose="020F0502020204030204" pitchFamily="34" charset="0"/>
                                    <a:cs typeface="Calibri" panose="020F0502020204030204" pitchFamily="34" charset="0"/>
                                  </a:rPr>
                                  <m:t>on</m:t>
                                </m:r>
                                <m:r>
                                  <m:rPr>
                                    <m:nor/>
                                  </m:rPr>
                                  <a:rPr lang="en-US" sz="1500" dirty="0"/>
                                  <m:t> </m:t>
                                </m:r>
                                <m:r>
                                  <a:rPr lang="en-US" sz="1500" i="1" dirty="0">
                                    <a:latin typeface="Cambria Math" panose="02040503050406030204" pitchFamily="18" charset="0"/>
                                    <a:ea typeface="Cambria Math" panose="02040503050406030204" pitchFamily="18" charset="0"/>
                                  </a:rPr>
                                  <m:t>𝜕</m:t>
                                </m:r>
                                <m:sSub>
                                  <m:sSubPr>
                                    <m:ctrlPr>
                                      <a:rPr lang="en-US" sz="1500" i="1" dirty="0">
                                        <a:latin typeface="Cambria Math" panose="02040503050406030204" pitchFamily="18" charset="0"/>
                                        <a:ea typeface="Cambria Math" panose="02040503050406030204" pitchFamily="18" charset="0"/>
                                      </a:rPr>
                                    </m:ctrlPr>
                                  </m:sSubPr>
                                  <m:e>
                                    <m:r>
                                      <m:rPr>
                                        <m:sty m:val="p"/>
                                      </m:rPr>
                                      <a:rPr lang="el-GR" sz="1500" i="1" dirty="0">
                                        <a:latin typeface="Cambria Math" panose="02040503050406030204" pitchFamily="18" charset="0"/>
                                        <a:ea typeface="Cambria Math" panose="02040503050406030204" pitchFamily="18" charset="0"/>
                                      </a:rPr>
                                      <m:t>Ω</m:t>
                                    </m:r>
                                  </m:e>
                                  <m:sub>
                                    <m:r>
                                      <a:rPr lang="en-US" sz="1500" i="1" dirty="0">
                                        <a:latin typeface="Cambria Math" panose="02040503050406030204" pitchFamily="18" charset="0"/>
                                        <a:ea typeface="Cambria Math" panose="02040503050406030204" pitchFamily="18" charset="0"/>
                                      </a:rPr>
                                      <m:t>2</m:t>
                                    </m:r>
                                  </m:sub>
                                </m:sSub>
                                <m:r>
                                  <a:rPr lang="en-US" sz="1500" i="1" dirty="0">
                                    <a:latin typeface="Cambria Math" panose="02040503050406030204" pitchFamily="18" charset="0"/>
                                    <a:ea typeface="Cambria Math" panose="02040503050406030204" pitchFamily="18" charset="0"/>
                                  </a:rPr>
                                  <m:t>\</m:t>
                                </m:r>
                                <m:r>
                                  <m:rPr>
                                    <m:sty m:val="p"/>
                                  </m:rPr>
                                  <a:rPr lang="el-GR" sz="1500" i="1" dirty="0">
                                    <a:latin typeface="Cambria Math" panose="02040503050406030204" pitchFamily="18" charset="0"/>
                                    <a:ea typeface="Cambria Math" panose="02040503050406030204" pitchFamily="18" charset="0"/>
                                  </a:rPr>
                                  <m:t>Γ</m:t>
                                </m:r>
                              </m:e>
                              <m:e>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a:latin typeface="Cambria Math" panose="02040503050406030204" pitchFamily="18" charset="0"/>
                                  </a:rPr>
                                  <m:t>𝒏</m:t>
                                </m:r>
                                <m:r>
                                  <a:rPr lang="en-US" sz="1500" i="1">
                                    <a:latin typeface="Cambria Math" panose="02040503050406030204" pitchFamily="18" charset="0"/>
                                    <a:ea typeface="Cambria Math" panose="02040503050406030204" pitchFamily="18" charset="0"/>
                                  </a:rPr>
                                  <m:t>=</m:t>
                                </m:r>
                                <m:sSubSup>
                                  <m:sSubSupPr>
                                    <m:ctrlPr>
                                      <a:rPr lang="en-US" sz="1500" i="1" dirty="0">
                                        <a:latin typeface="Cambria Math" panose="02040503050406030204" pitchFamily="18" charset="0"/>
                                      </a:rPr>
                                    </m:ctrlPr>
                                  </m:sSubSupPr>
                                  <m:e>
                                    <m:r>
                                      <a:rPr lang="en-US" sz="1500" b="1" i="1" dirty="0">
                                        <a:latin typeface="Cambria Math" panose="02040503050406030204" pitchFamily="18" charset="0"/>
                                      </a:rPr>
                                      <m:t>𝑷</m:t>
                                    </m:r>
                                  </m:e>
                                  <m:sub>
                                    <m:r>
                                      <a:rPr lang="en-US" sz="1500" i="1" dirty="0">
                                        <a:latin typeface="Cambria Math" panose="02040503050406030204" pitchFamily="18" charset="0"/>
                                      </a:rPr>
                                      <m:t>2</m:t>
                                    </m:r>
                                  </m:sub>
                                  <m:sup>
                                    <m:r>
                                      <a:rPr lang="en-US" sz="1500" i="1" dirty="0">
                                        <a:latin typeface="Cambria Math" panose="02040503050406030204" pitchFamily="18" charset="0"/>
                                      </a:rPr>
                                      <m:t>(</m:t>
                                    </m:r>
                                    <m:r>
                                      <a:rPr lang="en-US" sz="1500" i="1" dirty="0">
                                        <a:latin typeface="Cambria Math" panose="02040503050406030204" pitchFamily="18" charset="0"/>
                                      </a:rPr>
                                      <m:t>𝑛</m:t>
                                    </m:r>
                                    <m:r>
                                      <a:rPr lang="en-US" sz="1500" i="1" dirty="0">
                                        <a:latin typeface="Cambria Math" panose="02040503050406030204" pitchFamily="18" charset="0"/>
                                      </a:rPr>
                                      <m:t>+1)</m:t>
                                    </m:r>
                                  </m:sup>
                                </m:sSubSup>
                                <m:r>
                                  <a:rPr lang="en-US" sz="1500" b="1" i="1" dirty="0">
                                    <a:latin typeface="Cambria Math" panose="02040503050406030204" pitchFamily="18" charset="0"/>
                                  </a:rPr>
                                  <m:t>𝒏</m:t>
                                </m:r>
                                <m:r>
                                  <m:rPr>
                                    <m:nor/>
                                  </m:rPr>
                                  <a:rPr lang="en-US" sz="1500" dirty="0">
                                    <a:latin typeface="Cambria Math" panose="02040503050406030204" pitchFamily="18" charset="0"/>
                                  </a:rPr>
                                  <m:t>,             </m:t>
                                </m:r>
                                <m:r>
                                  <m:rPr>
                                    <m:nor/>
                                  </m:rPr>
                                  <a:rPr lang="en-US" sz="1500" dirty="0">
                                    <a:latin typeface="Calibri" panose="020F0502020204030204" pitchFamily="34" charset="0"/>
                                    <a:cs typeface="Calibri" panose="020F0502020204030204" pitchFamily="34" charset="0"/>
                                  </a:rPr>
                                  <m:t>on</m:t>
                                </m:r>
                                <m:r>
                                  <a:rPr lang="en-US" sz="1500" i="1" dirty="0">
                                    <a:latin typeface="Cambria Math" panose="02040503050406030204" pitchFamily="18" charset="0"/>
                                    <a:cs typeface="Calibri" panose="020F0502020204030204" pitchFamily="34" charset="0"/>
                                  </a:rPr>
                                  <m:t>  </m:t>
                                </m:r>
                                <m:r>
                                  <m:rPr>
                                    <m:sty m:val="p"/>
                                  </m:rPr>
                                  <a:rPr lang="el-GR" sz="1500" i="1" dirty="0">
                                    <a:latin typeface="Cambria Math" panose="02040503050406030204" pitchFamily="18" charset="0"/>
                                    <a:ea typeface="Cambria Math" panose="02040503050406030204" pitchFamily="18" charset="0"/>
                                  </a:rPr>
                                  <m:t>Γ</m:t>
                                </m:r>
                              </m:e>
                            </m:eqArr>
                          </m:e>
                        </m:d>
                      </m:oMath>
                    </m:oMathPara>
                  </a14:m>
                  <a:endParaRPr lang="en-US" sz="1500" dirty="0">
                    <a:latin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5A1016DB-8F9C-E1A2-4760-724E74C03B9A}"/>
                    </a:ext>
                  </a:extLst>
                </p:cNvPr>
                <p:cNvSpPr txBox="1">
                  <a:spLocks noRot="1" noChangeAspect="1" noMove="1" noResize="1" noEditPoints="1" noAdjustHandles="1" noChangeArrowheads="1" noChangeShapeType="1" noTextEdit="1"/>
                </p:cNvSpPr>
                <p:nvPr/>
              </p:nvSpPr>
              <p:spPr>
                <a:xfrm>
                  <a:off x="-650144" y="3463277"/>
                  <a:ext cx="5178175" cy="1132811"/>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6DB2081-1E3A-0F4F-A9DC-5355AA826A93}"/>
                  </a:ext>
                </a:extLst>
              </p:cNvPr>
              <p:cNvSpPr txBox="1"/>
              <p:nvPr/>
            </p:nvSpPr>
            <p:spPr>
              <a:xfrm>
                <a:off x="274649" y="4316215"/>
                <a:ext cx="5803768" cy="830164"/>
              </a:xfrm>
              <a:prstGeom prst="rect">
                <a:avLst/>
              </a:prstGeom>
              <a:noFill/>
            </p:spPr>
            <p:txBody>
              <a:bodyPr wrap="none" rtlCol="0">
                <a:spAutoFit/>
              </a:bodyPr>
              <a:lstStyle/>
              <a:p>
                <a:r>
                  <a:rPr lang="en-US" sz="1600" i="1" dirty="0"/>
                  <a:t>Classical relaxation: </a:t>
                </a:r>
                <a14:m>
                  <m:oMath xmlns:m="http://schemas.openxmlformats.org/officeDocument/2006/math">
                    <m:sSub>
                      <m:sSubPr>
                        <m:ctrlPr>
                          <a:rPr lang="en-US" sz="1600" i="1" smtClean="0">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i="1">
                        <a:latin typeface="Cambria Math" panose="02040503050406030204" pitchFamily="18" charset="0"/>
                      </a:rPr>
                      <m:t>=</m:t>
                    </m:r>
                    <m:r>
                      <a:rPr lang="en-US" sz="1600" i="1">
                        <a:latin typeface="Cambria Math" panose="02040503050406030204" pitchFamily="18" charset="0"/>
                        <a:ea typeface="Cambria Math" panose="02040503050406030204" pitchFamily="18" charset="0"/>
                      </a:rPr>
                      <m:t>𝜃</m:t>
                    </m:r>
                    <m:sSubSup>
                      <m:sSubSupPr>
                        <m:ctrlPr>
                          <a:rPr lang="en-US" sz="1600"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𝑛</m:t>
                        </m:r>
                        <m:r>
                          <a:rPr lang="en-US" sz="1600" i="1">
                            <a:latin typeface="Cambria Math" panose="02040503050406030204" pitchFamily="18" charset="0"/>
                            <a:ea typeface="Cambria Math" panose="02040503050406030204" pitchFamily="18" charset="0"/>
                          </a:rPr>
                          <m:t>)</m:t>
                        </m:r>
                      </m:sup>
                    </m:sSubSup>
                    <m:r>
                      <a:rPr lang="en-US" sz="1600" i="1">
                        <a:latin typeface="Cambria Math" panose="02040503050406030204" pitchFamily="18" charset="0"/>
                        <a:ea typeface="Cambria Math" panose="02040503050406030204" pitchFamily="18" charset="0"/>
                      </a:rPr>
                      <m:t>+</m:t>
                    </m:r>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1−</m:t>
                        </m:r>
                        <m:r>
                          <a:rPr lang="en-US" sz="1600" i="1">
                            <a:latin typeface="Cambria Math" panose="02040503050406030204" pitchFamily="18" charset="0"/>
                            <a:ea typeface="Cambria Math" panose="02040503050406030204" pitchFamily="18" charset="0"/>
                          </a:rPr>
                          <m:t>𝜃</m:t>
                        </m:r>
                      </m:e>
                    </m:d>
                    <m:sSub>
                      <m:sSubPr>
                        <m:ctrlPr>
                          <a:rPr lang="en-US" sz="1600"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sub>
                    </m:sSub>
                    <m:r>
                      <a:rPr lang="en-US" sz="1600" i="1">
                        <a:latin typeface="Cambria Math" panose="02040503050406030204" pitchFamily="18" charset="0"/>
                      </a:rPr>
                      <m:t>, </m:t>
                    </m:r>
                    <m:r>
                      <m:rPr>
                        <m:sty m:val="p"/>
                      </m:rPr>
                      <a:rPr lang="en-US" sz="1600">
                        <a:latin typeface="Cambria Math" panose="02040503050406030204" pitchFamily="18" charset="0"/>
                      </a:rPr>
                      <m:t>on</m:t>
                    </m:r>
                    <m:r>
                      <a:rPr lang="en-US" sz="1600" i="1">
                        <a:latin typeface="Cambria Math" panose="02040503050406030204" pitchFamily="18" charset="0"/>
                      </a:rPr>
                      <m:t>  </m:t>
                    </m:r>
                    <m:r>
                      <m:rPr>
                        <m:sty m:val="p"/>
                      </m:rPr>
                      <a:rPr lang="el-GR" sz="1600" i="1" dirty="0">
                        <a:latin typeface="Cambria Math" panose="02040503050406030204" pitchFamily="18" charset="0"/>
                        <a:ea typeface="Cambria Math" panose="02040503050406030204" pitchFamily="18" charset="0"/>
                      </a:rPr>
                      <m:t>Γ</m:t>
                    </m:r>
                    <m:r>
                      <a:rPr lang="en-US" sz="1600" i="1" dirty="0">
                        <a:latin typeface="Cambria Math" panose="02040503050406030204" pitchFamily="18" charset="0"/>
                        <a:ea typeface="Cambria Math" panose="02040503050406030204" pitchFamily="18" charset="0"/>
                      </a:rPr>
                      <m:t>,</m:t>
                    </m:r>
                    <m:r>
                      <a:rPr lang="en-US" sz="1600" dirty="0">
                        <a:latin typeface="Cambria Math" panose="02040503050406030204" pitchFamily="18" charset="0"/>
                        <a:ea typeface="Cambria Math" panose="02040503050406030204" pitchFamily="18" charset="0"/>
                      </a:rPr>
                      <m:t> </m:t>
                    </m:r>
                    <m:r>
                      <m:rPr>
                        <m:sty m:val="p"/>
                      </m:rPr>
                      <a:rPr lang="en-US" sz="1600" dirty="0">
                        <a:latin typeface="Cambria Math" panose="02040503050406030204" pitchFamily="18" charset="0"/>
                        <a:ea typeface="Cambria Math" panose="02040503050406030204" pitchFamily="18" charset="0"/>
                      </a:rPr>
                      <m:t>for</m:t>
                    </m:r>
                    <m:r>
                      <a:rPr lang="en-US" sz="1600" i="1" dirty="0">
                        <a:latin typeface="Cambria Math" panose="02040503050406030204" pitchFamily="18" charset="0"/>
                        <a:ea typeface="Cambria Math" panose="02040503050406030204" pitchFamily="18" charset="0"/>
                      </a:rPr>
                      <m:t> </m:t>
                    </m:r>
                    <m:r>
                      <a:rPr lang="en-US" sz="1600" i="1" dirty="0">
                        <a:latin typeface="Cambria Math" panose="02040503050406030204" pitchFamily="18" charset="0"/>
                        <a:ea typeface="Cambria Math" panose="02040503050406030204" pitchFamily="18" charset="0"/>
                      </a:rPr>
                      <m:t>𝑛</m:t>
                    </m:r>
                    <m:r>
                      <a:rPr lang="en-US" sz="1600" i="1" dirty="0">
                        <a:latin typeface="Cambria Math" panose="02040503050406030204" pitchFamily="18" charset="0"/>
                        <a:ea typeface="Cambria Math" panose="02040503050406030204" pitchFamily="18" charset="0"/>
                      </a:rPr>
                      <m:t>≥1</m:t>
                    </m:r>
                  </m:oMath>
                </a14:m>
                <a:endParaRPr lang="en-US" sz="1600" dirty="0"/>
              </a:p>
              <a:p>
                <a:endParaRPr lang="en-US" sz="400" dirty="0"/>
              </a:p>
              <a:p>
                <a:r>
                  <a:rPr lang="en-US" sz="1600" i="1" dirty="0"/>
                  <a:t>Aitken acceleration</a:t>
                </a:r>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b="0" i="1" smtClean="0">
                        <a:latin typeface="Cambria Math" panose="02040503050406030204" pitchFamily="18" charset="0"/>
                      </a:rPr>
                      <m:t>=</m:t>
                    </m:r>
                  </m:oMath>
                </a14:m>
                <a:r>
                  <a:rPr lang="en-US" sz="1600" dirty="0">
                    <a:ea typeface="Cambria Math" panose="02040503050406030204" pitchFamily="18" charset="0"/>
                  </a:rPr>
                  <a:t> </a:t>
                </a:r>
                <a14:m>
                  <m:oMath xmlns:m="http://schemas.openxmlformats.org/officeDocument/2006/math">
                    <m:sSubSup>
                      <m:sSubSupPr>
                        <m:ctrlPr>
                          <a:rPr lang="en-US" sz="1600"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b="0" i="1" smtClean="0">
                            <a:latin typeface="Cambria Math" panose="02040503050406030204" pitchFamily="18" charset="0"/>
                            <a:ea typeface="Cambria Math" panose="02040503050406030204" pitchFamily="18" charset="0"/>
                          </a:rPr>
                          <m:t>1</m:t>
                        </m:r>
                      </m:sub>
                      <m:sup>
                        <m:r>
                          <a:rPr lang="en-US" sz="1600" i="1">
                            <a:latin typeface="Cambria Math" panose="02040503050406030204" pitchFamily="18" charset="0"/>
                            <a:ea typeface="Cambria Math" panose="02040503050406030204" pitchFamily="18" charset="0"/>
                          </a:rPr>
                          <m:t>(</m:t>
                        </m:r>
                        <m:r>
                          <a:rPr lang="en-US" sz="1600" i="1">
                            <a:latin typeface="Cambria Math" panose="02040503050406030204" pitchFamily="18" charset="0"/>
                            <a:ea typeface="Cambria Math" panose="02040503050406030204" pitchFamily="18" charset="0"/>
                          </a:rPr>
                          <m:t>𝑛</m:t>
                        </m:r>
                        <m:r>
                          <a:rPr lang="en-US" sz="1600" i="1">
                            <a:latin typeface="Cambria Math" panose="02040503050406030204" pitchFamily="18" charset="0"/>
                            <a:ea typeface="Cambria Math" panose="02040503050406030204" pitchFamily="18" charset="0"/>
                          </a:rPr>
                          <m:t>)</m:t>
                        </m:r>
                      </m:sup>
                    </m:sSubSup>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𝜃</m:t>
                        </m:r>
                      </m:e>
                      <m:sup>
                        <m:d>
                          <m:dPr>
                            <m:ctrlPr>
                              <a:rPr lang="en-US" sz="1600" b="0" i="1" smtClean="0">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𝑛</m:t>
                            </m:r>
                            <m:r>
                              <a:rPr lang="en-US" sz="1600" b="0" i="1" smtClean="0">
                                <a:latin typeface="Cambria Math" panose="02040503050406030204" pitchFamily="18" charset="0"/>
                                <a:ea typeface="Cambria Math" panose="02040503050406030204" pitchFamily="18" charset="0"/>
                              </a:rPr>
                              <m:t>−1</m:t>
                            </m:r>
                          </m:e>
                        </m:d>
                      </m:sup>
                    </m:sSup>
                    <m:d>
                      <m:dPr>
                        <m:ctrlPr>
                          <a:rPr lang="en-US" sz="1600" b="0" i="1" smtClean="0">
                            <a:latin typeface="Cambria Math" panose="02040503050406030204" pitchFamily="18" charset="0"/>
                            <a:ea typeface="Cambria Math" panose="02040503050406030204" pitchFamily="18" charset="0"/>
                          </a:rPr>
                        </m:ctrlPr>
                      </m:dPr>
                      <m:e>
                        <m:sSubSup>
                          <m:sSubSupPr>
                            <m:ctrlPr>
                              <a:rPr lang="en-US" sz="1600"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2</m:t>
                            </m:r>
                          </m:sub>
                          <m:sup>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𝑛</m:t>
                                </m:r>
                                <m:r>
                                  <a:rPr lang="en-US" sz="1600" i="1">
                                    <a:latin typeface="Cambria Math" panose="02040503050406030204" pitchFamily="18" charset="0"/>
                                    <a:ea typeface="Cambria Math" panose="02040503050406030204" pitchFamily="18" charset="0"/>
                                  </a:rPr>
                                  <m:t>−1</m:t>
                                </m:r>
                              </m:e>
                            </m:d>
                          </m:sup>
                        </m:sSubSup>
                        <m:r>
                          <a:rPr lang="en-US" sz="1600" i="1">
                            <a:latin typeface="Cambria Math" panose="02040503050406030204" pitchFamily="18" charset="0"/>
                            <a:ea typeface="Cambria Math" panose="02040503050406030204" pitchFamily="18" charset="0"/>
                          </a:rPr>
                          <m:t>−</m:t>
                        </m:r>
                        <m:sSubSup>
                          <m:sSubSupPr>
                            <m:ctrlPr>
                              <a:rPr lang="en-US" sz="1600"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𝝋</m:t>
                            </m:r>
                          </m:e>
                          <m:sub>
                            <m:r>
                              <a:rPr lang="en-US" sz="1600" i="1">
                                <a:latin typeface="Cambria Math" panose="02040503050406030204" pitchFamily="18" charset="0"/>
                                <a:ea typeface="Cambria Math" panose="02040503050406030204" pitchFamily="18" charset="0"/>
                              </a:rPr>
                              <m:t>1</m:t>
                            </m:r>
                          </m:sub>
                          <m:sup>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𝑛</m:t>
                                </m:r>
                                <m:r>
                                  <a:rPr lang="en-US" sz="1600" i="1">
                                    <a:latin typeface="Cambria Math" panose="02040503050406030204" pitchFamily="18" charset="0"/>
                                    <a:ea typeface="Cambria Math" panose="02040503050406030204" pitchFamily="18" charset="0"/>
                                  </a:rPr>
                                  <m:t>−1</m:t>
                                </m:r>
                              </m:e>
                            </m:d>
                          </m:sup>
                        </m:sSubSup>
                      </m:e>
                    </m:d>
                  </m:oMath>
                </a14:m>
                <a:endParaRPr lang="en-US" sz="1600" dirty="0"/>
              </a:p>
            </p:txBody>
          </p:sp>
        </mc:Choice>
        <mc:Fallback xmlns="">
          <p:sp>
            <p:nvSpPr>
              <p:cNvPr id="9" name="TextBox 8">
                <a:extLst>
                  <a:ext uri="{FF2B5EF4-FFF2-40B4-BE49-F238E27FC236}">
                    <a16:creationId xmlns:a16="http://schemas.microsoft.com/office/drawing/2014/main" id="{36DB2081-1E3A-0F4F-A9DC-5355AA826A93}"/>
                  </a:ext>
                </a:extLst>
              </p:cNvPr>
              <p:cNvSpPr txBox="1">
                <a:spLocks noRot="1" noChangeAspect="1" noMove="1" noResize="1" noEditPoints="1" noAdjustHandles="1" noChangeArrowheads="1" noChangeShapeType="1" noTextEdit="1"/>
              </p:cNvSpPr>
              <p:nvPr/>
            </p:nvSpPr>
            <p:spPr>
              <a:xfrm>
                <a:off x="274649" y="4316215"/>
                <a:ext cx="5803768" cy="830164"/>
              </a:xfrm>
              <a:prstGeom prst="rect">
                <a:avLst/>
              </a:prstGeom>
              <a:blipFill>
                <a:blip r:embed="rId5"/>
                <a:stretch>
                  <a:fillRect l="-525" b="-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130E38-1B00-C0EE-9C4D-311A15D9A590}"/>
                  </a:ext>
                </a:extLst>
              </p:cNvPr>
              <p:cNvSpPr txBox="1"/>
              <p:nvPr/>
            </p:nvSpPr>
            <p:spPr>
              <a:xfrm>
                <a:off x="1372842" y="5169446"/>
                <a:ext cx="4840876" cy="809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panose="02040503050406030204" pitchFamily="18" charset="0"/>
                            </a:rPr>
                          </m:ctrlPr>
                        </m:sSupPr>
                        <m:e>
                          <m:r>
                            <a:rPr lang="en-US" sz="1400" i="1" smtClean="0">
                              <a:latin typeface="Cambria Math" panose="02040503050406030204" pitchFamily="18" charset="0"/>
                              <a:ea typeface="Cambria Math" panose="02040503050406030204" pitchFamily="18" charset="0"/>
                            </a:rPr>
                            <m:t>𝜃</m:t>
                          </m:r>
                        </m:e>
                        <m:sup>
                          <m:r>
                            <a:rPr lang="en-US" sz="1400" b="0" i="1" smtClean="0">
                              <a:latin typeface="Cambria Math" panose="02040503050406030204" pitchFamily="18" charset="0"/>
                            </a:rPr>
                            <m:t>(</m:t>
                          </m:r>
                          <m:r>
                            <a:rPr lang="en-US" sz="1400" b="0" i="1" smtClean="0">
                              <a:latin typeface="Cambria Math" panose="02040503050406030204" pitchFamily="18" charset="0"/>
                            </a:rPr>
                            <m:t>𝑛</m:t>
                          </m:r>
                          <m:r>
                            <a:rPr lang="en-US" sz="1400" b="0" i="1" smtClean="0">
                              <a:latin typeface="Cambria Math" panose="02040503050406030204" pitchFamily="18" charset="0"/>
                            </a:rPr>
                            <m:t>)</m:t>
                          </m:r>
                        </m:sup>
                      </m:sSup>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d>
                            <m:dPr>
                              <m:ctrlPr>
                                <a:rPr lang="en-US" sz="1400" b="0" i="1" smtClean="0">
                                  <a:latin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b="0" i="1" smtClean="0">
                                      <a:latin typeface="Cambria Math" panose="02040503050406030204" pitchFamily="18" charset="0"/>
                                      <a:ea typeface="Cambria Math" panose="02040503050406030204" pitchFamily="18" charset="0"/>
                                    </a:rPr>
                                    <m:t>2</m:t>
                                  </m:r>
                                </m:sub>
                                <m:sup>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m:t>
                                  </m:r>
                                </m:sup>
                              </m:sSubSup>
                              <m:r>
                                <a:rPr lang="en-US" sz="1400" b="0" i="1" smtClean="0">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i="1">
                                      <a:latin typeface="Cambria Math" panose="02040503050406030204" pitchFamily="18" charset="0"/>
                                      <a:ea typeface="Cambria Math" panose="02040503050406030204" pitchFamily="18" charset="0"/>
                                    </a:rPr>
                                    <m:t>1</m:t>
                                  </m:r>
                                </m:sub>
                                <m:sup>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𝑛</m:t>
                                      </m:r>
                                    </m:e>
                                  </m:d>
                                </m:sup>
                              </m:sSubSup>
                              <m:r>
                                <a:rPr lang="en-US" sz="1400" b="0" i="1" smtClean="0">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b="0" i="1" smtClean="0">
                                      <a:latin typeface="Cambria Math" panose="02040503050406030204" pitchFamily="18" charset="0"/>
                                      <a:ea typeface="Cambria Math" panose="02040503050406030204" pitchFamily="18" charset="0"/>
                                    </a:rPr>
                                    <m:t>2</m:t>
                                  </m:r>
                                </m:sub>
                                <m:sup>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−1</m:t>
                                      </m:r>
                                    </m:e>
                                  </m:d>
                                </m:sup>
                              </m:sSubSup>
                              <m:r>
                                <a:rPr lang="en-US" sz="1400" b="0" i="1" smtClean="0">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𝑛</m:t>
                                  </m:r>
                                  <m:r>
                                    <a:rPr lang="en-US" sz="1400" b="0" i="1" smtClean="0">
                                      <a:latin typeface="Cambria Math" panose="02040503050406030204" pitchFamily="18" charset="0"/>
                                      <a:ea typeface="Cambria Math" panose="02040503050406030204" pitchFamily="18" charset="0"/>
                                    </a:rPr>
                                    <m:t>−1</m:t>
                                  </m:r>
                                  <m:r>
                                    <a:rPr lang="en-US" sz="1400" i="1">
                                      <a:latin typeface="Cambria Math" panose="02040503050406030204" pitchFamily="18" charset="0"/>
                                      <a:ea typeface="Cambria Math" panose="02040503050406030204" pitchFamily="18" charset="0"/>
                                    </a:rPr>
                                    <m:t>)</m:t>
                                  </m:r>
                                </m:sup>
                              </m:sSubSup>
                            </m:e>
                          </m:d>
                          <m:r>
                            <a:rPr lang="en-US" sz="1400" b="0" i="1" smtClean="0">
                              <a:latin typeface="Cambria Math" panose="02040503050406030204" pitchFamily="18" charset="0"/>
                              <a:ea typeface="Cambria Math" panose="02040503050406030204" pitchFamily="18" charset="0"/>
                            </a:rPr>
                            <m:t>∙</m:t>
                          </m:r>
                          <m:d>
                            <m:dPr>
                              <m:ctrlPr>
                                <a:rPr lang="en-US" sz="1400" i="1">
                                  <a:latin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i="1">
                                      <a:latin typeface="Cambria Math" panose="02040503050406030204" pitchFamily="18" charset="0"/>
                                      <a:ea typeface="Cambria Math" panose="02040503050406030204" pitchFamily="18" charset="0"/>
                                    </a:rPr>
                                    <m:t>1</m:t>
                                  </m:r>
                                </m:sub>
                                <m:sup>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𝑛</m:t>
                                      </m:r>
                                    </m:e>
                                  </m:d>
                                </m:sup>
                              </m:sSubSup>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−1)</m:t>
                                  </m:r>
                                </m:sup>
                              </m:sSubSup>
                            </m:e>
                          </m:d>
                        </m:num>
                        <m:den>
                          <m:sSup>
                            <m:sSupPr>
                              <m:ctrlPr>
                                <a:rPr lang="en-US" sz="1400" b="0" i="1" smtClean="0">
                                  <a:latin typeface="Cambria Math" panose="02040503050406030204" pitchFamily="18" charset="0"/>
                                </a:rPr>
                              </m:ctrlPr>
                            </m:sSupPr>
                            <m:e>
                              <m:d>
                                <m:dPr>
                                  <m:begChr m:val="‖"/>
                                  <m:endChr m:val="‖"/>
                                  <m:ctrlPr>
                                    <a:rPr lang="en-US" sz="1400" b="0" i="1" smtClean="0">
                                      <a:latin typeface="Cambria Math" panose="02040503050406030204" pitchFamily="18" charset="0"/>
                                    </a:rPr>
                                  </m:ctrlPr>
                                </m:dPr>
                                <m:e>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i="1">
                                          <a:latin typeface="Cambria Math" panose="02040503050406030204" pitchFamily="18" charset="0"/>
                                          <a:ea typeface="Cambria Math" panose="02040503050406030204" pitchFamily="18" charset="0"/>
                                        </a:rPr>
                                        <m:t>2</m:t>
                                      </m:r>
                                    </m:sub>
                                    <m:sup>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m:t>
                                      </m:r>
                                    </m:sup>
                                  </m:sSubSup>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i="1">
                                          <a:latin typeface="Cambria Math" panose="02040503050406030204" pitchFamily="18" charset="0"/>
                                          <a:ea typeface="Cambria Math" panose="02040503050406030204" pitchFamily="18" charset="0"/>
                                        </a:rPr>
                                        <m:t>1</m:t>
                                      </m:r>
                                    </m:sub>
                                    <m:sup>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𝑛</m:t>
                                          </m:r>
                                        </m:e>
                                      </m:d>
                                    </m:sup>
                                  </m:sSubSup>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i="1">
                                          <a:latin typeface="Cambria Math" panose="02040503050406030204" pitchFamily="18" charset="0"/>
                                          <a:ea typeface="Cambria Math" panose="02040503050406030204" pitchFamily="18" charset="0"/>
                                        </a:rPr>
                                        <m:t>2</m:t>
                                      </m:r>
                                    </m:sub>
                                    <m:sup>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−1</m:t>
                                          </m:r>
                                        </m:e>
                                      </m:d>
                                    </m:sup>
                                  </m:sSubSup>
                                  <m:r>
                                    <a:rPr lang="en-US" sz="1400" i="1">
                                      <a:latin typeface="Cambria Math" panose="02040503050406030204" pitchFamily="18" charset="0"/>
                                      <a:ea typeface="Cambria Math" panose="02040503050406030204" pitchFamily="18" charset="0"/>
                                    </a:rPr>
                                    <m:t>−</m:t>
                                  </m:r>
                                  <m:sSubSup>
                                    <m:sSubSupPr>
                                      <m:ctrlPr>
                                        <a:rPr lang="en-US" sz="1400" i="1">
                                          <a:latin typeface="Cambria Math" panose="02040503050406030204" pitchFamily="18" charset="0"/>
                                          <a:ea typeface="Cambria Math" panose="02040503050406030204" pitchFamily="18" charset="0"/>
                                        </a:rPr>
                                      </m:ctrlPr>
                                    </m:sSubSupPr>
                                    <m:e>
                                      <m:r>
                                        <a:rPr lang="en-US" sz="1400" b="1" i="1">
                                          <a:latin typeface="Cambria Math" panose="02040503050406030204" pitchFamily="18" charset="0"/>
                                          <a:ea typeface="Cambria Math" panose="02040503050406030204" pitchFamily="18" charset="0"/>
                                        </a:rPr>
                                        <m:t>𝝋</m:t>
                                      </m:r>
                                    </m:e>
                                    <m:sub>
                                      <m:r>
                                        <a:rPr lang="en-US" sz="1400" i="1">
                                          <a:latin typeface="Cambria Math" panose="02040503050406030204" pitchFamily="18" charset="0"/>
                                          <a:ea typeface="Cambria Math" panose="02040503050406030204" pitchFamily="18" charset="0"/>
                                        </a:rPr>
                                        <m:t>1</m:t>
                                      </m:r>
                                    </m:sub>
                                    <m:sup>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𝑛</m:t>
                                      </m:r>
                                      <m:r>
                                        <a:rPr lang="en-US" sz="1400" i="1">
                                          <a:latin typeface="Cambria Math" panose="02040503050406030204" pitchFamily="18" charset="0"/>
                                          <a:ea typeface="Cambria Math" panose="02040503050406030204" pitchFamily="18" charset="0"/>
                                        </a:rPr>
                                        <m:t>−1)</m:t>
                                      </m:r>
                                    </m:sup>
                                  </m:sSubSup>
                                </m:e>
                              </m:d>
                            </m:e>
                            <m:sup>
                              <m:r>
                                <a:rPr lang="en-US" sz="1400" b="0" i="1" smtClean="0">
                                  <a:latin typeface="Cambria Math" panose="02040503050406030204" pitchFamily="18" charset="0"/>
                                </a:rPr>
                                <m:t>2</m:t>
                              </m:r>
                            </m:sup>
                          </m:sSup>
                        </m:den>
                      </m:f>
                    </m:oMath>
                  </m:oMathPara>
                </a14:m>
                <a:endParaRPr lang="en-US" sz="1400" dirty="0"/>
              </a:p>
            </p:txBody>
          </p:sp>
        </mc:Choice>
        <mc:Fallback xmlns="">
          <p:sp>
            <p:nvSpPr>
              <p:cNvPr id="10" name="TextBox 9">
                <a:extLst>
                  <a:ext uri="{FF2B5EF4-FFF2-40B4-BE49-F238E27FC236}">
                    <a16:creationId xmlns:a16="http://schemas.microsoft.com/office/drawing/2014/main" id="{69130E38-1B00-C0EE-9C4D-311A15D9A590}"/>
                  </a:ext>
                </a:extLst>
              </p:cNvPr>
              <p:cNvSpPr txBox="1">
                <a:spLocks noRot="1" noChangeAspect="1" noMove="1" noResize="1" noEditPoints="1" noAdjustHandles="1" noChangeArrowheads="1" noChangeShapeType="1" noTextEdit="1"/>
              </p:cNvSpPr>
              <p:nvPr/>
            </p:nvSpPr>
            <p:spPr>
              <a:xfrm>
                <a:off x="1372842" y="5169446"/>
                <a:ext cx="4840876" cy="80900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1C6F43-93BB-E699-433B-8B54D50674DA}"/>
                  </a:ext>
                </a:extLst>
              </p:cNvPr>
              <p:cNvSpPr txBox="1"/>
              <p:nvPr/>
            </p:nvSpPr>
            <p:spPr>
              <a:xfrm>
                <a:off x="274649" y="6049261"/>
                <a:ext cx="6642618" cy="714042"/>
              </a:xfrm>
              <a:prstGeom prst="rect">
                <a:avLst/>
              </a:prstGeom>
              <a:noFill/>
            </p:spPr>
            <p:txBody>
              <a:bodyPr wrap="square">
                <a:spAutoFit/>
              </a:bodyPr>
              <a:lstStyle/>
              <a:p>
                <a:r>
                  <a:rPr lang="en-US" sz="1600" i="1" dirty="0"/>
                  <a:t>Anderson acceleration: </a:t>
                </a:r>
                <a14:m>
                  <m:oMath xmlns:m="http://schemas.openxmlformats.org/officeDocument/2006/math">
                    <m:sSub>
                      <m:sSubPr>
                        <m:ctrlPr>
                          <a:rPr lang="en-US" sz="1600" i="1" smtClean="0">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i="1">
                            <a:latin typeface="Cambria Math" panose="02040503050406030204" pitchFamily="18" charset="0"/>
                          </a:rPr>
                          <m:t>𝑛</m:t>
                        </m:r>
                        <m:r>
                          <a:rPr lang="en-US" sz="1600" i="1">
                            <a:latin typeface="Cambria Math" panose="02040503050406030204" pitchFamily="18" charset="0"/>
                          </a:rPr>
                          <m:t>+1</m:t>
                        </m:r>
                      </m:sub>
                    </m:sSub>
                    <m:r>
                      <a:rPr lang="en-US" sz="1600" b="0" i="1" smtClean="0">
                        <a:latin typeface="Cambria Math" panose="02040503050406030204" pitchFamily="18" charset="0"/>
                      </a:rPr>
                      <m:t>=</m:t>
                    </m:r>
                    <m:nary>
                      <m:naryPr>
                        <m:chr m:val="∑"/>
                        <m:ctrlPr>
                          <a:rPr lang="en-US" sz="1600" b="0" i="1" smtClean="0">
                            <a:latin typeface="Cambria Math" panose="02040503050406030204" pitchFamily="18" charset="0"/>
                          </a:rPr>
                        </m:ctrlPr>
                      </m:naryPr>
                      <m:sub>
                        <m:r>
                          <m:rPr>
                            <m:brk m:alnAt="23"/>
                          </m:rPr>
                          <a:rPr lang="en-US" sz="1600" b="0" i="1" smtClean="0">
                            <a:latin typeface="Cambria Math" panose="02040503050406030204" pitchFamily="18" charset="0"/>
                          </a:rPr>
                          <m:t>𝑗</m:t>
                        </m:r>
                        <m:r>
                          <a:rPr lang="en-US" sz="1600" b="0" i="1" smtClean="0">
                            <a:latin typeface="Cambria Math" panose="02040503050406030204" pitchFamily="18" charset="0"/>
                          </a:rPr>
                          <m:t>=0</m:t>
                        </m:r>
                      </m:sub>
                      <m:sup>
                        <m:r>
                          <a:rPr lang="en-US" sz="1600" b="0" i="1" smtClean="0">
                            <a:latin typeface="Cambria Math" panose="02040503050406030204" pitchFamily="18" charset="0"/>
                          </a:rPr>
                          <m:t>𝑚</m:t>
                        </m:r>
                      </m:sup>
                      <m:e>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𝜃</m:t>
                            </m:r>
                          </m:e>
                          <m:sup>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𝑛</m:t>
                                </m:r>
                              </m:e>
                            </m:d>
                          </m:sup>
                        </m:sSup>
                        <m:r>
                          <a:rPr lang="en-US" sz="1600" b="0" i="1" smtClean="0">
                            <a:latin typeface="Cambria Math" panose="02040503050406030204" pitchFamily="18" charset="0"/>
                            <a:ea typeface="Cambria Math" panose="02040503050406030204" pitchFamily="18" charset="0"/>
                          </a:rPr>
                          <m:t>𝑇</m:t>
                        </m:r>
                        <m:d>
                          <m:dPr>
                            <m:ctrlPr>
                              <a:rPr lang="en-US" sz="1600" b="0" i="1" smtClean="0">
                                <a:latin typeface="Cambria Math" panose="02040503050406030204" pitchFamily="18" charset="0"/>
                                <a:ea typeface="Cambria Math" panose="02040503050406030204" pitchFamily="18" charset="0"/>
                              </a:rPr>
                            </m:ctrlPr>
                          </m:dPr>
                          <m:e>
                            <m:sSub>
                              <m:sSubPr>
                                <m:ctrlPr>
                                  <a:rPr lang="en-US" sz="1600" i="1">
                                    <a:latin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𝝀</m:t>
                                </m:r>
                              </m:e>
                              <m:sub>
                                <m:r>
                                  <a:rPr lang="en-US" sz="1600" b="0" i="1" smtClean="0">
                                    <a:latin typeface="Cambria Math" panose="02040503050406030204" pitchFamily="18" charset="0"/>
                                    <a:ea typeface="Cambria Math" panose="02040503050406030204" pitchFamily="18" charset="0"/>
                                  </a:rPr>
                                  <m:t>𝑘</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𝑚</m:t>
                                </m:r>
                                <m:r>
                                  <a:rPr lang="en-US" sz="1600" i="1">
                                    <a:latin typeface="Cambria Math" panose="02040503050406030204" pitchFamily="18" charset="0"/>
                                  </a:rPr>
                                  <m:t>+</m:t>
                                </m:r>
                                <m:r>
                                  <a:rPr lang="en-US" sz="1600" b="0" i="1" smtClean="0">
                                    <a:latin typeface="Cambria Math" panose="02040503050406030204" pitchFamily="18" charset="0"/>
                                  </a:rPr>
                                  <m:t>𝑗</m:t>
                                </m:r>
                              </m:sub>
                            </m:sSub>
                          </m:e>
                        </m:d>
                        <m:r>
                          <a:rPr lang="en-US" sz="1600" b="0" i="1" smtClean="0">
                            <a:latin typeface="Cambria Math" panose="02040503050406030204" pitchFamily="18" charset="0"/>
                          </a:rPr>
                          <m:t>,  </m:t>
                        </m:r>
                      </m:e>
                    </m:nary>
                  </m:oMath>
                </a14:m>
                <a:endParaRPr lang="en-US" sz="1600" dirty="0"/>
              </a:p>
              <a:p>
                <a:endParaRPr lang="en-US" sz="400" dirty="0"/>
              </a:p>
              <a:p>
                <a:r>
                  <a:rPr lang="en-US" sz="1600" dirty="0">
                    <a:ea typeface="Cambria Math" panose="02040503050406030204" pitchFamily="18" charset="0"/>
                  </a:rPr>
                  <a:t>	 	    </a:t>
                </a:r>
                <a14:m>
                  <m:oMath xmlns:m="http://schemas.openxmlformats.org/officeDocument/2006/math">
                    <m:sSup>
                      <m:sSupPr>
                        <m:ctrlPr>
                          <a:rPr lang="en-US" sz="1600" i="1">
                            <a:latin typeface="Cambria Math" panose="02040503050406030204" pitchFamily="18" charset="0"/>
                            <a:ea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𝜃</m:t>
                        </m:r>
                      </m:e>
                      <m:sup>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𝑛</m:t>
                            </m:r>
                          </m:e>
                        </m:d>
                      </m:sup>
                    </m:sSup>
                  </m:oMath>
                </a14:m>
                <a:r>
                  <a:rPr lang="en-US" sz="1600" dirty="0"/>
                  <a:t> from optimization problem</a:t>
                </a:r>
              </a:p>
            </p:txBody>
          </p:sp>
        </mc:Choice>
        <mc:Fallback xmlns="">
          <p:sp>
            <p:nvSpPr>
              <p:cNvPr id="13" name="TextBox 12">
                <a:extLst>
                  <a:ext uri="{FF2B5EF4-FFF2-40B4-BE49-F238E27FC236}">
                    <a16:creationId xmlns:a16="http://schemas.microsoft.com/office/drawing/2014/main" id="{EC1C6F43-93BB-E699-433B-8B54D50674DA}"/>
                  </a:ext>
                </a:extLst>
              </p:cNvPr>
              <p:cNvSpPr txBox="1">
                <a:spLocks noRot="1" noChangeAspect="1" noMove="1" noResize="1" noEditPoints="1" noAdjustHandles="1" noChangeArrowheads="1" noChangeShapeType="1" noTextEdit="1"/>
              </p:cNvSpPr>
              <p:nvPr/>
            </p:nvSpPr>
            <p:spPr>
              <a:xfrm>
                <a:off x="274649" y="6049261"/>
                <a:ext cx="6642618" cy="714042"/>
              </a:xfrm>
              <a:prstGeom prst="rect">
                <a:avLst/>
              </a:prstGeom>
              <a:blipFill>
                <a:blip r:embed="rId7"/>
                <a:stretch>
                  <a:fillRect l="-459" t="-48718" b="-31624"/>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CCDE73BE-BE20-14EE-F502-50983D4B62F3}"/>
              </a:ext>
            </a:extLst>
          </p:cNvPr>
          <p:cNvPicPr>
            <a:picLocks noChangeAspect="1"/>
          </p:cNvPicPr>
          <p:nvPr/>
        </p:nvPicPr>
        <p:blipFill>
          <a:blip r:embed="rId8"/>
          <a:stretch>
            <a:fillRect/>
          </a:stretch>
        </p:blipFill>
        <p:spPr>
          <a:xfrm>
            <a:off x="7595382" y="4421311"/>
            <a:ext cx="4321969" cy="2286000"/>
          </a:xfrm>
          <a:prstGeom prst="rect">
            <a:avLst/>
          </a:prstGeom>
        </p:spPr>
      </p:pic>
      <p:pic>
        <p:nvPicPr>
          <p:cNvPr id="19" name="Picture 18">
            <a:extLst>
              <a:ext uri="{FF2B5EF4-FFF2-40B4-BE49-F238E27FC236}">
                <a16:creationId xmlns:a16="http://schemas.microsoft.com/office/drawing/2014/main" id="{8DF1455F-4657-D345-0CB8-C730E01FC190}"/>
              </a:ext>
            </a:extLst>
          </p:cNvPr>
          <p:cNvPicPr>
            <a:picLocks noChangeAspect="1"/>
          </p:cNvPicPr>
          <p:nvPr/>
        </p:nvPicPr>
        <p:blipFill>
          <a:blip r:embed="rId9"/>
          <a:stretch>
            <a:fillRect/>
          </a:stretch>
        </p:blipFill>
        <p:spPr>
          <a:xfrm>
            <a:off x="7525949" y="1889717"/>
            <a:ext cx="4251403" cy="2286000"/>
          </a:xfrm>
          <a:prstGeom prst="rect">
            <a:avLst/>
          </a:prstGeom>
        </p:spPr>
      </p:pic>
      <p:sp>
        <p:nvSpPr>
          <p:cNvPr id="24" name="Rectangle 23">
            <a:extLst>
              <a:ext uri="{FF2B5EF4-FFF2-40B4-BE49-F238E27FC236}">
                <a16:creationId xmlns:a16="http://schemas.microsoft.com/office/drawing/2014/main" id="{013D2C56-07D9-F266-05C7-EA63252CE054}"/>
              </a:ext>
            </a:extLst>
          </p:cNvPr>
          <p:cNvSpPr/>
          <p:nvPr/>
        </p:nvSpPr>
        <p:spPr>
          <a:xfrm>
            <a:off x="10561320" y="2095399"/>
            <a:ext cx="1000760" cy="7748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FB96062-E4C7-6253-89A2-1A05710D4489}"/>
                  </a:ext>
                </a:extLst>
              </p:cNvPr>
              <p:cNvSpPr txBox="1"/>
              <p:nvPr/>
            </p:nvSpPr>
            <p:spPr>
              <a:xfrm>
                <a:off x="10573693" y="2061543"/>
                <a:ext cx="990728" cy="877163"/>
              </a:xfrm>
              <a:prstGeom prst="rect">
                <a:avLst/>
              </a:prstGeom>
              <a:noFill/>
            </p:spPr>
            <p:txBody>
              <a:bodyPr wrap="square" rtlCol="0">
                <a:spAutoFit/>
              </a:bodyPr>
              <a:lstStyle/>
              <a:p>
                <a:r>
                  <a:rPr lang="en-US" sz="900" dirty="0"/>
                  <a:t>Relax</a:t>
                </a:r>
              </a:p>
              <a:p>
                <a:endParaRPr lang="en-US" sz="100" dirty="0"/>
              </a:p>
              <a:p>
                <a:r>
                  <a:rPr lang="en-US" sz="900" dirty="0"/>
                  <a:t>Aitken</a:t>
                </a:r>
              </a:p>
              <a:p>
                <a:endParaRPr lang="en-US" sz="100" dirty="0"/>
              </a:p>
              <a:p>
                <a:r>
                  <a:rPr lang="en-US" sz="900" dirty="0"/>
                  <a:t>Anderson </a:t>
                </a:r>
                <a14:m>
                  <m:oMath xmlns:m="http://schemas.openxmlformats.org/officeDocument/2006/math">
                    <m:r>
                      <a:rPr lang="en-US" sz="900" i="1" dirty="0" smtClean="0">
                        <a:latin typeface="Cambria Math" panose="02040503050406030204" pitchFamily="18" charset="0"/>
                      </a:rPr>
                      <m:t>𝑚</m:t>
                    </m:r>
                  </m:oMath>
                </a14:m>
                <a:r>
                  <a:rPr lang="en-US" sz="900" dirty="0"/>
                  <a:t>=1</a:t>
                </a:r>
              </a:p>
              <a:p>
                <a:endParaRPr lang="en-US" sz="100" dirty="0"/>
              </a:p>
              <a:p>
                <a:endParaRPr lang="en-US" sz="100" dirty="0"/>
              </a:p>
              <a:p>
                <a:r>
                  <a:rPr lang="en-US" sz="900" dirty="0"/>
                  <a:t>Anderson </a:t>
                </a:r>
                <a14:m>
                  <m:oMath xmlns:m="http://schemas.openxmlformats.org/officeDocument/2006/math">
                    <m:r>
                      <a:rPr lang="en-US" sz="900" i="1" dirty="0" smtClean="0">
                        <a:latin typeface="Cambria Math" panose="02040503050406030204" pitchFamily="18" charset="0"/>
                      </a:rPr>
                      <m:t>𝑚</m:t>
                    </m:r>
                  </m:oMath>
                </a14:m>
                <a:r>
                  <a:rPr lang="en-US" sz="900" dirty="0"/>
                  <a:t>=2</a:t>
                </a:r>
              </a:p>
              <a:p>
                <a:endParaRPr lang="en-US" sz="100" dirty="0"/>
              </a:p>
              <a:p>
                <a:endParaRPr lang="en-US" sz="100" dirty="0"/>
              </a:p>
              <a:p>
                <a:r>
                  <a:rPr lang="en-US" sz="900" dirty="0"/>
                  <a:t>Anderson </a:t>
                </a:r>
                <a14:m>
                  <m:oMath xmlns:m="http://schemas.openxmlformats.org/officeDocument/2006/math">
                    <m:r>
                      <a:rPr lang="en-US" sz="900" i="1" dirty="0" smtClean="0">
                        <a:latin typeface="Cambria Math" panose="02040503050406030204" pitchFamily="18" charset="0"/>
                      </a:rPr>
                      <m:t>𝑚</m:t>
                    </m:r>
                  </m:oMath>
                </a14:m>
                <a:r>
                  <a:rPr lang="en-US" sz="900" dirty="0"/>
                  <a:t>=3</a:t>
                </a:r>
              </a:p>
            </p:txBody>
          </p:sp>
        </mc:Choice>
        <mc:Fallback xmlns="">
          <p:sp>
            <p:nvSpPr>
              <p:cNvPr id="22" name="TextBox 21">
                <a:extLst>
                  <a:ext uri="{FF2B5EF4-FFF2-40B4-BE49-F238E27FC236}">
                    <a16:creationId xmlns:a16="http://schemas.microsoft.com/office/drawing/2014/main" id="{0FB96062-E4C7-6253-89A2-1A05710D4489}"/>
                  </a:ext>
                </a:extLst>
              </p:cNvPr>
              <p:cNvSpPr txBox="1">
                <a:spLocks noRot="1" noChangeAspect="1" noMove="1" noResize="1" noEditPoints="1" noAdjustHandles="1" noChangeArrowheads="1" noChangeShapeType="1" noTextEdit="1"/>
              </p:cNvSpPr>
              <p:nvPr/>
            </p:nvSpPr>
            <p:spPr>
              <a:xfrm>
                <a:off x="10573693" y="2061543"/>
                <a:ext cx="990728" cy="877163"/>
              </a:xfrm>
              <a:prstGeom prst="rect">
                <a:avLst/>
              </a:prstGeom>
              <a:blipFill>
                <a:blip r:embed="rId10"/>
                <a:stretch>
                  <a:fillRect b="-2083"/>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6F908153-7D2D-A869-DAA9-9792483F5EE8}"/>
              </a:ext>
            </a:extLst>
          </p:cNvPr>
          <p:cNvSpPr/>
          <p:nvPr/>
        </p:nvSpPr>
        <p:spPr>
          <a:xfrm>
            <a:off x="10632440" y="4566920"/>
            <a:ext cx="1010920" cy="797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29B79FC-1592-7E45-4081-28B7D6A38E8E}"/>
                  </a:ext>
                </a:extLst>
              </p:cNvPr>
              <p:cNvSpPr txBox="1"/>
              <p:nvPr/>
            </p:nvSpPr>
            <p:spPr>
              <a:xfrm>
                <a:off x="10632440" y="4545730"/>
                <a:ext cx="990728" cy="877163"/>
              </a:xfrm>
              <a:prstGeom prst="rect">
                <a:avLst/>
              </a:prstGeom>
              <a:noFill/>
            </p:spPr>
            <p:txBody>
              <a:bodyPr wrap="square" rtlCol="0">
                <a:spAutoFit/>
              </a:bodyPr>
              <a:lstStyle/>
              <a:p>
                <a:r>
                  <a:rPr lang="en-US" sz="900" dirty="0"/>
                  <a:t>Relax</a:t>
                </a:r>
              </a:p>
              <a:p>
                <a:endParaRPr lang="en-US" sz="100" dirty="0"/>
              </a:p>
              <a:p>
                <a:r>
                  <a:rPr lang="en-US" sz="900" dirty="0"/>
                  <a:t>Aitken</a:t>
                </a:r>
              </a:p>
              <a:p>
                <a:endParaRPr lang="en-US" sz="100" dirty="0"/>
              </a:p>
              <a:p>
                <a:r>
                  <a:rPr lang="en-US" sz="900" dirty="0"/>
                  <a:t>Anderson </a:t>
                </a:r>
                <a14:m>
                  <m:oMath xmlns:m="http://schemas.openxmlformats.org/officeDocument/2006/math">
                    <m:r>
                      <a:rPr lang="en-US" sz="900" i="1" dirty="0" smtClean="0">
                        <a:latin typeface="Cambria Math" panose="02040503050406030204" pitchFamily="18" charset="0"/>
                      </a:rPr>
                      <m:t>𝑚</m:t>
                    </m:r>
                  </m:oMath>
                </a14:m>
                <a:r>
                  <a:rPr lang="en-US" sz="900" dirty="0"/>
                  <a:t>=1</a:t>
                </a:r>
              </a:p>
              <a:p>
                <a:endParaRPr lang="en-US" sz="100" dirty="0"/>
              </a:p>
              <a:p>
                <a:endParaRPr lang="en-US" sz="100" dirty="0"/>
              </a:p>
              <a:p>
                <a:r>
                  <a:rPr lang="en-US" sz="900" dirty="0"/>
                  <a:t>Anderson </a:t>
                </a:r>
                <a14:m>
                  <m:oMath xmlns:m="http://schemas.openxmlformats.org/officeDocument/2006/math">
                    <m:r>
                      <a:rPr lang="en-US" sz="900" i="1" dirty="0" smtClean="0">
                        <a:latin typeface="Cambria Math" panose="02040503050406030204" pitchFamily="18" charset="0"/>
                      </a:rPr>
                      <m:t>𝑚</m:t>
                    </m:r>
                  </m:oMath>
                </a14:m>
                <a:r>
                  <a:rPr lang="en-US" sz="900" dirty="0"/>
                  <a:t>=2</a:t>
                </a:r>
              </a:p>
              <a:p>
                <a:endParaRPr lang="en-US" sz="100" dirty="0"/>
              </a:p>
              <a:p>
                <a:endParaRPr lang="en-US" sz="100" dirty="0"/>
              </a:p>
              <a:p>
                <a:r>
                  <a:rPr lang="en-US" sz="900" dirty="0"/>
                  <a:t>Anderson </a:t>
                </a:r>
                <a14:m>
                  <m:oMath xmlns:m="http://schemas.openxmlformats.org/officeDocument/2006/math">
                    <m:r>
                      <a:rPr lang="en-US" sz="900" i="1" dirty="0" smtClean="0">
                        <a:latin typeface="Cambria Math" panose="02040503050406030204" pitchFamily="18" charset="0"/>
                      </a:rPr>
                      <m:t>𝑚</m:t>
                    </m:r>
                  </m:oMath>
                </a14:m>
                <a:r>
                  <a:rPr lang="en-US" sz="900" dirty="0"/>
                  <a:t>=3</a:t>
                </a:r>
              </a:p>
            </p:txBody>
          </p:sp>
        </mc:Choice>
        <mc:Fallback xmlns="">
          <p:sp>
            <p:nvSpPr>
              <p:cNvPr id="25" name="TextBox 24">
                <a:extLst>
                  <a:ext uri="{FF2B5EF4-FFF2-40B4-BE49-F238E27FC236}">
                    <a16:creationId xmlns:a16="http://schemas.microsoft.com/office/drawing/2014/main" id="{529B79FC-1592-7E45-4081-28B7D6A38E8E}"/>
                  </a:ext>
                </a:extLst>
              </p:cNvPr>
              <p:cNvSpPr txBox="1">
                <a:spLocks noRot="1" noChangeAspect="1" noMove="1" noResize="1" noEditPoints="1" noAdjustHandles="1" noChangeArrowheads="1" noChangeShapeType="1" noTextEdit="1"/>
              </p:cNvSpPr>
              <p:nvPr/>
            </p:nvSpPr>
            <p:spPr>
              <a:xfrm>
                <a:off x="10632440" y="4545730"/>
                <a:ext cx="990728" cy="877163"/>
              </a:xfrm>
              <a:prstGeom prst="rect">
                <a:avLst/>
              </a:prstGeom>
              <a:blipFill>
                <a:blip r:embed="rId11"/>
                <a:stretch>
                  <a:fillRect b="-1389"/>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C85EE8F2-0408-037B-E442-7766CEB1847C}"/>
              </a:ext>
            </a:extLst>
          </p:cNvPr>
          <p:cNvSpPr txBox="1"/>
          <p:nvPr/>
        </p:nvSpPr>
        <p:spPr>
          <a:xfrm>
            <a:off x="64951" y="1617897"/>
            <a:ext cx="4988866" cy="400110"/>
          </a:xfrm>
          <a:prstGeom prst="rect">
            <a:avLst/>
          </a:prstGeom>
          <a:noFill/>
        </p:spPr>
        <p:txBody>
          <a:bodyPr wrap="none" rtlCol="0">
            <a:spAutoFit/>
          </a:bodyPr>
          <a:lstStyle/>
          <a:p>
            <a:pPr algn="ctr"/>
            <a:r>
              <a:rPr lang="en-US" sz="2000" b="1" dirty="0">
                <a:latin typeface="Calibri" panose="020F0502020204030204" pitchFamily="34" charset="0"/>
                <a:cs typeface="Calibri" panose="020F0502020204030204" pitchFamily="34" charset="0"/>
              </a:rPr>
              <a:t>Non-overlapping Dirichlet-Neumann Schwarz</a:t>
            </a:r>
          </a:p>
        </p:txBody>
      </p:sp>
      <p:sp>
        <p:nvSpPr>
          <p:cNvPr id="28" name="Rectangle 27">
            <a:extLst>
              <a:ext uri="{FF2B5EF4-FFF2-40B4-BE49-F238E27FC236}">
                <a16:creationId xmlns:a16="http://schemas.microsoft.com/office/drawing/2014/main" id="{2D4948DA-BE8A-CDA6-943A-A98E4B6D0D04}"/>
              </a:ext>
            </a:extLst>
          </p:cNvPr>
          <p:cNvSpPr/>
          <p:nvPr/>
        </p:nvSpPr>
        <p:spPr>
          <a:xfrm>
            <a:off x="274649" y="4753864"/>
            <a:ext cx="6185418" cy="1295397"/>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8" descr="Giulia Sambataro">
            <a:extLst>
              <a:ext uri="{FF2B5EF4-FFF2-40B4-BE49-F238E27FC236}">
                <a16:creationId xmlns:a16="http://schemas.microsoft.com/office/drawing/2014/main" id="{45998BCC-E0E0-D0C5-800C-6C9B913382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33304" y="23638"/>
            <a:ext cx="977326" cy="9773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E4986F-F47A-92C6-F57C-7AD9C9966981}"/>
              </a:ext>
            </a:extLst>
          </p:cNvPr>
          <p:cNvSpPr txBox="1"/>
          <p:nvPr/>
        </p:nvSpPr>
        <p:spPr>
          <a:xfrm>
            <a:off x="10305213" y="985262"/>
            <a:ext cx="1282723" cy="307777"/>
          </a:xfrm>
          <a:prstGeom prst="rect">
            <a:avLst/>
          </a:prstGeom>
          <a:noFill/>
        </p:spPr>
        <p:txBody>
          <a:bodyPr wrap="none" rtlCol="0">
            <a:spAutoFit/>
          </a:bodyPr>
          <a:lstStyle/>
          <a:p>
            <a:r>
              <a:rPr lang="en-US" sz="1400" dirty="0"/>
              <a:t>G. Sambataro</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11116A5-CB6A-7315-D7A6-4E948285C512}"/>
                  </a:ext>
                </a:extLst>
              </p:cNvPr>
              <p:cNvSpPr txBox="1"/>
              <p:nvPr/>
            </p:nvSpPr>
            <p:spPr>
              <a:xfrm>
                <a:off x="6523642" y="2199508"/>
                <a:ext cx="6094562" cy="3488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600" i="1" smtClean="0">
                              <a:latin typeface="Cambria Math" panose="02040503050406030204" pitchFamily="18" charset="0"/>
                            </a:rPr>
                          </m:ctrlPr>
                        </m:sSupPr>
                        <m:e>
                          <m:r>
                            <a:rPr lang="en-US" sz="1600" i="1" smtClean="0">
                              <a:solidFill>
                                <a:schemeClr val="tx1"/>
                              </a:solidFill>
                              <a:latin typeface="Cambria Math" panose="02040503050406030204" pitchFamily="18" charset="0"/>
                              <a:ea typeface="Cambria Math" panose="02040503050406030204" pitchFamily="18" charset="0"/>
                            </a:rPr>
                            <m:t>𝜃</m:t>
                          </m:r>
                        </m:e>
                        <m:sup>
                          <m:r>
                            <a:rPr lang="en-US" sz="1600" b="0" i="1" smtClean="0">
                              <a:latin typeface="Cambria Math" panose="02040503050406030204" pitchFamily="18" charset="0"/>
                            </a:rPr>
                            <m:t>(0)</m:t>
                          </m:r>
                        </m:sup>
                      </m:sSup>
                      <m:r>
                        <a:rPr lang="en-US" sz="1600" b="0" i="1" smtClean="0">
                          <a:latin typeface="Cambria Math" panose="02040503050406030204" pitchFamily="18" charset="0"/>
                        </a:rPr>
                        <m:t>=0.2</m:t>
                      </m:r>
                    </m:oMath>
                  </m:oMathPara>
                </a14:m>
                <a:endParaRPr lang="en-US" sz="1600" dirty="0"/>
              </a:p>
            </p:txBody>
          </p:sp>
        </mc:Choice>
        <mc:Fallback xmlns="">
          <p:sp>
            <p:nvSpPr>
              <p:cNvPr id="14" name="TextBox 13">
                <a:extLst>
                  <a:ext uri="{FF2B5EF4-FFF2-40B4-BE49-F238E27FC236}">
                    <a16:creationId xmlns:a16="http://schemas.microsoft.com/office/drawing/2014/main" id="{911116A5-CB6A-7315-D7A6-4E948285C512}"/>
                  </a:ext>
                </a:extLst>
              </p:cNvPr>
              <p:cNvSpPr txBox="1">
                <a:spLocks noRot="1" noChangeAspect="1" noMove="1" noResize="1" noEditPoints="1" noAdjustHandles="1" noChangeArrowheads="1" noChangeShapeType="1" noTextEdit="1"/>
              </p:cNvSpPr>
              <p:nvPr/>
            </p:nvSpPr>
            <p:spPr>
              <a:xfrm>
                <a:off x="6523642" y="2199508"/>
                <a:ext cx="6094562" cy="34881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D5133C6-7949-D148-2423-97D8A6B21D22}"/>
                  </a:ext>
                </a:extLst>
              </p:cNvPr>
              <p:cNvSpPr txBox="1"/>
              <p:nvPr/>
            </p:nvSpPr>
            <p:spPr>
              <a:xfrm>
                <a:off x="9144719" y="4669061"/>
                <a:ext cx="6094562" cy="348813"/>
              </a:xfrm>
              <a:prstGeom prst="rect">
                <a:avLst/>
              </a:prstGeom>
              <a:noFill/>
            </p:spPr>
            <p:txBody>
              <a:bodyPr wrap="square">
                <a:spAutoFit/>
              </a:bodyPr>
              <a:lstStyle/>
              <a:p>
                <a14:m>
                  <m:oMath xmlns:m="http://schemas.openxmlformats.org/officeDocument/2006/math">
                    <m:sSup>
                      <m:sSupPr>
                        <m:ctrlPr>
                          <a:rPr lang="en-US" sz="1600" i="1" smtClean="0">
                            <a:latin typeface="Cambria Math" panose="02040503050406030204" pitchFamily="18" charset="0"/>
                          </a:rPr>
                        </m:ctrlPr>
                      </m:sSupPr>
                      <m:e>
                        <m:r>
                          <a:rPr lang="en-US" sz="1600" i="1" smtClean="0">
                            <a:solidFill>
                              <a:schemeClr val="tx1"/>
                            </a:solidFill>
                            <a:latin typeface="Cambria Math" panose="02040503050406030204" pitchFamily="18" charset="0"/>
                            <a:ea typeface="Cambria Math" panose="02040503050406030204" pitchFamily="18" charset="0"/>
                          </a:rPr>
                          <m:t>𝜃</m:t>
                        </m:r>
                      </m:e>
                      <m:sup>
                        <m:r>
                          <a:rPr lang="en-US" sz="1600" b="0" i="1" smtClean="0">
                            <a:latin typeface="Cambria Math" panose="02040503050406030204" pitchFamily="18" charset="0"/>
                          </a:rPr>
                          <m:t>(0)</m:t>
                        </m:r>
                      </m:sup>
                    </m:sSup>
                    <m:r>
                      <a:rPr lang="en-US" sz="1600" b="0" i="1" smtClean="0">
                        <a:latin typeface="Cambria Math" panose="02040503050406030204" pitchFamily="18" charset="0"/>
                      </a:rPr>
                      <m:t>=0.</m:t>
                    </m:r>
                  </m:oMath>
                </a14:m>
                <a:r>
                  <a:rPr lang="en-US" sz="1600" dirty="0"/>
                  <a:t>5</a:t>
                </a:r>
              </a:p>
            </p:txBody>
          </p:sp>
        </mc:Choice>
        <mc:Fallback xmlns="">
          <p:sp>
            <p:nvSpPr>
              <p:cNvPr id="15" name="TextBox 14">
                <a:extLst>
                  <a:ext uri="{FF2B5EF4-FFF2-40B4-BE49-F238E27FC236}">
                    <a16:creationId xmlns:a16="http://schemas.microsoft.com/office/drawing/2014/main" id="{4D5133C6-7949-D148-2423-97D8A6B21D22}"/>
                  </a:ext>
                </a:extLst>
              </p:cNvPr>
              <p:cNvSpPr txBox="1">
                <a:spLocks noRot="1" noChangeAspect="1" noMove="1" noResize="1" noEditPoints="1" noAdjustHandles="1" noChangeArrowheads="1" noChangeShapeType="1" noTextEdit="1"/>
              </p:cNvSpPr>
              <p:nvPr/>
            </p:nvSpPr>
            <p:spPr>
              <a:xfrm>
                <a:off x="9144719" y="4669061"/>
                <a:ext cx="6094562" cy="348813"/>
              </a:xfrm>
              <a:prstGeom prst="rect">
                <a:avLst/>
              </a:prstGeom>
              <a:blipFill>
                <a:blip r:embed="rId17"/>
                <a:stretch>
                  <a:fillRect t="-3509" b="-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9AD2DAA-EF88-3EC7-21AD-F534A792762D}"/>
                  </a:ext>
                </a:extLst>
              </p:cNvPr>
              <p:cNvSpPr txBox="1"/>
              <p:nvPr/>
            </p:nvSpPr>
            <p:spPr>
              <a:xfrm>
                <a:off x="4044448" y="2071274"/>
                <a:ext cx="3297228" cy="1323439"/>
              </a:xfrm>
              <a:prstGeom prst="rect">
                <a:avLst/>
              </a:prstGeom>
              <a:solidFill>
                <a:srgbClr val="CCCCFF"/>
              </a:solidFill>
            </p:spPr>
            <p:txBody>
              <a:bodyPr wrap="square" rtlCol="0">
                <a:spAutoFit/>
              </a:bodyPr>
              <a:lstStyle/>
              <a:p>
                <a:pPr algn="ctr"/>
                <a:r>
                  <a:rPr lang="en-US" sz="2000" b="1" dirty="0"/>
                  <a:t>Aitken acceleration </a:t>
                </a:r>
                <a:r>
                  <a:rPr lang="en-US" sz="2000" dirty="0"/>
                  <a:t>can </a:t>
                </a:r>
                <a:r>
                  <a:rPr lang="en-US" sz="2000" b="1" dirty="0"/>
                  <a:t>reduce</a:t>
                </a:r>
                <a:r>
                  <a:rPr lang="en-US" sz="2000" dirty="0"/>
                  <a:t> the # of Schwarz iterations by </a:t>
                </a:r>
                <a:r>
                  <a:rPr lang="en-US" sz="2000" b="1" dirty="0"/>
                  <a:t>3</a:t>
                </a:r>
                <a14:m>
                  <m:oMath xmlns:m="http://schemas.openxmlformats.org/officeDocument/2006/math">
                    <m:r>
                      <a:rPr lang="en-US" sz="2000" b="1" i="1" smtClean="0">
                        <a:latin typeface="Cambria Math" panose="02040503050406030204" pitchFamily="18" charset="0"/>
                        <a:ea typeface="Cambria Math" panose="02040503050406030204" pitchFamily="18" charset="0"/>
                      </a:rPr>
                      <m:t>×</m:t>
                    </m:r>
                  </m:oMath>
                </a14:m>
                <a:r>
                  <a:rPr lang="en-US" sz="2000" dirty="0"/>
                  <a:t> and has virtually </a:t>
                </a:r>
                <a:r>
                  <a:rPr lang="en-US" sz="2000" b="1" dirty="0"/>
                  <a:t>no tuning knobs</a:t>
                </a:r>
                <a:r>
                  <a:rPr lang="en-US" sz="2000" dirty="0"/>
                  <a:t>.</a:t>
                </a:r>
              </a:p>
            </p:txBody>
          </p:sp>
        </mc:Choice>
        <mc:Fallback xmlns="">
          <p:sp>
            <p:nvSpPr>
              <p:cNvPr id="8" name="TextBox 7">
                <a:extLst>
                  <a:ext uri="{FF2B5EF4-FFF2-40B4-BE49-F238E27FC236}">
                    <a16:creationId xmlns:a16="http://schemas.microsoft.com/office/drawing/2014/main" id="{E9AD2DAA-EF88-3EC7-21AD-F534A792762D}"/>
                  </a:ext>
                </a:extLst>
              </p:cNvPr>
              <p:cNvSpPr txBox="1">
                <a:spLocks noRot="1" noChangeAspect="1" noMove="1" noResize="1" noEditPoints="1" noAdjustHandles="1" noChangeArrowheads="1" noChangeShapeType="1" noTextEdit="1"/>
              </p:cNvSpPr>
              <p:nvPr/>
            </p:nvSpPr>
            <p:spPr>
              <a:xfrm>
                <a:off x="4044448" y="2071274"/>
                <a:ext cx="3297228" cy="1323439"/>
              </a:xfrm>
              <a:prstGeom prst="rect">
                <a:avLst/>
              </a:prstGeom>
              <a:blipFill>
                <a:blip r:embed="rId18"/>
                <a:stretch>
                  <a:fillRect l="-185" t="-3226" r="-370" b="-6912"/>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5B29E979-DB64-6935-5D25-49C91B9DABDF}"/>
              </a:ext>
            </a:extLst>
          </p:cNvPr>
          <p:cNvPicPr>
            <a:picLocks noChangeAspect="1"/>
          </p:cNvPicPr>
          <p:nvPr/>
        </p:nvPicPr>
        <p:blipFill>
          <a:blip r:embed="rId19">
            <a:duotone>
              <a:srgbClr val="00ADD0">
                <a:shade val="45000"/>
                <a:satMod val="135000"/>
              </a:srgbClr>
              <a:prstClr val="white"/>
            </a:duotone>
            <a:extLst>
              <a:ext uri="{BEBA8EAE-BF5A-486C-A8C5-ECC9F3942E4B}">
                <a14:imgProps xmlns:a14="http://schemas.microsoft.com/office/drawing/2010/main">
                  <a14:imgLayer r:embed="rId20">
                    <a14:imgEffect>
                      <a14:backgroundRemoval t="6338" b="89789" l="9155" r="91197">
                        <a14:foregroundMark x1="42958" y1="8099" x2="42254" y2="9155"/>
                        <a14:foregroundMark x1="89437" y1="39085" x2="90493" y2="57746"/>
                        <a14:foregroundMark x1="90493" y1="54225" x2="91901" y2="55634"/>
                        <a14:foregroundMark x1="45070" y1="9859" x2="38732" y2="10211"/>
                        <a14:foregroundMark x1="45423" y1="9155" x2="42254" y2="7746"/>
                        <a14:foregroundMark x1="42254" y1="8099" x2="46831" y2="8803"/>
                        <a14:foregroundMark x1="48944" y1="27817" x2="53521" y2="37676"/>
                        <a14:foregroundMark x1="51761" y1="65845" x2="51761" y2="65845"/>
                        <a14:foregroundMark x1="42958" y1="8099" x2="42958" y2="8099"/>
                        <a14:foregroundMark x1="44718" y1="6338" x2="44718" y2="6338"/>
                      </a14:backgroundRemoval>
                    </a14:imgEffect>
                  </a14:imgLayer>
                </a14:imgProps>
              </a:ext>
            </a:extLst>
          </a:blip>
          <a:stretch>
            <a:fillRect/>
          </a:stretch>
        </p:blipFill>
        <p:spPr>
          <a:xfrm>
            <a:off x="4065340" y="3504312"/>
            <a:ext cx="784986" cy="784986"/>
          </a:xfrm>
          <a:prstGeom prst="rect">
            <a:avLst/>
          </a:prstGeom>
        </p:spPr>
      </p:pic>
      <p:sp>
        <p:nvSpPr>
          <p:cNvPr id="30" name="TextBox 29">
            <a:extLst>
              <a:ext uri="{FF2B5EF4-FFF2-40B4-BE49-F238E27FC236}">
                <a16:creationId xmlns:a16="http://schemas.microsoft.com/office/drawing/2014/main" id="{CE9F1E6E-4F3B-02D9-293D-E953449A41B3}"/>
              </a:ext>
            </a:extLst>
          </p:cNvPr>
          <p:cNvSpPr txBox="1"/>
          <p:nvPr/>
        </p:nvSpPr>
        <p:spPr>
          <a:xfrm>
            <a:off x="4690755" y="3576603"/>
            <a:ext cx="2604131" cy="646331"/>
          </a:xfrm>
          <a:prstGeom prst="rect">
            <a:avLst/>
          </a:prstGeom>
          <a:noFill/>
        </p:spPr>
        <p:txBody>
          <a:bodyPr wrap="square" rtlCol="0">
            <a:spAutoFit/>
          </a:bodyPr>
          <a:lstStyle/>
          <a:p>
            <a:pPr algn="ctr"/>
            <a:r>
              <a:rPr lang="en-US" i="1" dirty="0">
                <a:solidFill>
                  <a:srgbClr val="0070C0"/>
                </a:solidFill>
              </a:rPr>
              <a:t>Minimal tuning knobs improves usability.</a:t>
            </a:r>
          </a:p>
        </p:txBody>
      </p:sp>
    </p:spTree>
    <p:extLst>
      <p:ext uri="{BB962C8B-B14F-4D97-AF65-F5344CB8AC3E}">
        <p14:creationId xmlns:p14="http://schemas.microsoft.com/office/powerpoint/2010/main" val="114310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animBg="1"/>
      <p:bldP spid="3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F791F7CB-6958-AC8F-8942-946B65A52A94}"/>
              </a:ext>
            </a:extLst>
          </p:cNvPr>
          <p:cNvSpPr txBox="1"/>
          <p:nvPr/>
        </p:nvSpPr>
        <p:spPr>
          <a:xfrm>
            <a:off x="156958" y="1118197"/>
            <a:ext cx="6193386" cy="5078313"/>
          </a:xfrm>
          <a:prstGeom prst="rect">
            <a:avLst/>
          </a:prstGeom>
          <a:noFill/>
        </p:spPr>
        <p:txBody>
          <a:bodyPr wrap="square">
            <a:spAutoFit/>
          </a:bodyPr>
          <a:lstStyle/>
          <a:p>
            <a:r>
              <a:rPr lang="en-US" b="1" dirty="0">
                <a:solidFill>
                  <a:srgbClr val="0070C0"/>
                </a:solidFill>
              </a:rPr>
              <a:t>Motivation: </a:t>
            </a:r>
            <a:r>
              <a:rPr lang="en-US" dirty="0"/>
              <a:t>finite deformation mechanics </a:t>
            </a:r>
            <a:r>
              <a:rPr lang="en-US" b="1" i="1" dirty="0"/>
              <a:t>does not </a:t>
            </a:r>
            <a:r>
              <a:rPr lang="en-US" dirty="0"/>
              <a:t>admit a </a:t>
            </a:r>
            <a:r>
              <a:rPr lang="en-US" b="1" i="1" dirty="0"/>
              <a:t>polynomial structure</a:t>
            </a:r>
          </a:p>
          <a:p>
            <a:endParaRPr lang="en-US" sz="400" dirty="0"/>
          </a:p>
          <a:p>
            <a:pPr marL="285750" indent="-285750">
              <a:buFont typeface="Arial" panose="020B0604020202020204" pitchFamily="34" charset="0"/>
              <a:buChar char="•"/>
            </a:pPr>
            <a:r>
              <a:rPr lang="en-US" dirty="0"/>
              <a:t>Limits capacity of polynomial-based </a:t>
            </a:r>
            <a:r>
              <a:rPr lang="en-US" dirty="0" err="1"/>
              <a:t>OpInf</a:t>
            </a:r>
            <a:r>
              <a:rPr lang="en-US" dirty="0"/>
              <a:t> models</a:t>
            </a:r>
          </a:p>
          <a:p>
            <a:endParaRPr lang="en-US" sz="400" dirty="0">
              <a:solidFill>
                <a:srgbClr val="0070C0"/>
              </a:solidFill>
            </a:endParaRPr>
          </a:p>
          <a:p>
            <a:endParaRPr lang="en-US" sz="400" dirty="0">
              <a:solidFill>
                <a:srgbClr val="0070C0"/>
              </a:solidFill>
            </a:endParaRPr>
          </a:p>
          <a:p>
            <a:r>
              <a:rPr lang="en-US" b="1" dirty="0">
                <a:solidFill>
                  <a:srgbClr val="0070C0"/>
                </a:solidFill>
              </a:rPr>
              <a:t>Approach: </a:t>
            </a:r>
            <a:r>
              <a:rPr lang="en-US" dirty="0"/>
              <a:t>Develop a </a:t>
            </a:r>
            <a:r>
              <a:rPr lang="en-US" b="1" i="1" dirty="0"/>
              <a:t>neural-network</a:t>
            </a:r>
            <a:r>
              <a:rPr lang="en-US" dirty="0"/>
              <a:t>-based </a:t>
            </a:r>
            <a:r>
              <a:rPr lang="en-US" b="1" i="1" dirty="0" err="1"/>
              <a:t>OpInf</a:t>
            </a:r>
            <a:r>
              <a:rPr lang="en-US" dirty="0"/>
              <a:t> model-reduction strategy </a:t>
            </a:r>
          </a:p>
          <a:p>
            <a:endParaRPr lang="en-US" sz="400" dirty="0"/>
          </a:p>
          <a:p>
            <a:pPr marL="285750" indent="-285750">
              <a:buFont typeface="Arial" panose="020B0604020202020204" pitchFamily="34" charset="0"/>
              <a:buChar char="•"/>
            </a:pPr>
            <a:r>
              <a:rPr lang="en-US" dirty="0"/>
              <a:t>Can represent </a:t>
            </a:r>
            <a:r>
              <a:rPr lang="en-US" b="1" i="1" dirty="0"/>
              <a:t>general nonlinearities</a:t>
            </a:r>
          </a:p>
          <a:p>
            <a:pPr marL="285750" indent="-285750">
              <a:buFont typeface="Arial" panose="020B0604020202020204" pitchFamily="34" charset="0"/>
              <a:buChar char="•"/>
            </a:pPr>
            <a:endParaRPr lang="en-US" sz="200" b="1" i="1" dirty="0"/>
          </a:p>
          <a:p>
            <a:pPr marL="285750" indent="-285750">
              <a:buFont typeface="Arial" panose="020B0604020202020204" pitchFamily="34" charset="0"/>
              <a:buChar char="•"/>
            </a:pPr>
            <a:r>
              <a:rPr lang="en-US" dirty="0"/>
              <a:t>Enforces </a:t>
            </a:r>
            <a:r>
              <a:rPr lang="en-US" b="1" i="1" dirty="0"/>
              <a:t>structure</a:t>
            </a:r>
            <a:r>
              <a:rPr lang="en-US" dirty="0"/>
              <a:t> by designing NN operators to parameterize a positive definite stiffness matrix</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b="1" i="1" dirty="0"/>
              <a:t>Fully differentiable ML software </a:t>
            </a:r>
            <a:r>
              <a:rPr lang="en-US" dirty="0"/>
              <a:t>enables standard and dynamics-constrained training</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r>
              <a:rPr lang="en-US" b="1" dirty="0">
                <a:solidFill>
                  <a:srgbClr val="00B050"/>
                </a:solidFill>
              </a:rPr>
              <a:t>Pros: </a:t>
            </a:r>
            <a:r>
              <a:rPr lang="en-US" dirty="0"/>
              <a:t>Enables accurate models for </a:t>
            </a:r>
            <a:r>
              <a:rPr lang="en-US" b="1" i="1" dirty="0"/>
              <a:t>strong nonlinearities</a:t>
            </a:r>
          </a:p>
          <a:p>
            <a:endParaRPr lang="en-US" sz="400" dirty="0"/>
          </a:p>
          <a:p>
            <a:endParaRPr lang="en-US" sz="400" dirty="0"/>
          </a:p>
          <a:p>
            <a:r>
              <a:rPr lang="en-US" b="1" dirty="0">
                <a:solidFill>
                  <a:srgbClr val="FF0000"/>
                </a:solidFill>
              </a:rPr>
              <a:t>Cons: </a:t>
            </a:r>
            <a:r>
              <a:rPr lang="en-US" dirty="0"/>
              <a:t>Higher </a:t>
            </a:r>
            <a:r>
              <a:rPr lang="en-US" b="1" i="1" dirty="0"/>
              <a:t>offline cost</a:t>
            </a:r>
          </a:p>
          <a:p>
            <a:endParaRPr lang="en-US" dirty="0"/>
          </a:p>
          <a:p>
            <a:endParaRPr lang="en-US" dirty="0"/>
          </a:p>
          <a:p>
            <a:endParaRPr lang="en-US" dirty="0"/>
          </a:p>
          <a:p>
            <a:endParaRPr lang="en-US" dirty="0"/>
          </a:p>
        </p:txBody>
      </p:sp>
      <p:sp>
        <p:nvSpPr>
          <p:cNvPr id="59" name="Rectangle 58">
            <a:extLst>
              <a:ext uri="{FF2B5EF4-FFF2-40B4-BE49-F238E27FC236}">
                <a16:creationId xmlns:a16="http://schemas.microsoft.com/office/drawing/2014/main" id="{832AC35E-168D-EECF-DAA1-D214120C672B}"/>
              </a:ext>
            </a:extLst>
          </p:cNvPr>
          <p:cNvSpPr/>
          <p:nvPr/>
        </p:nvSpPr>
        <p:spPr>
          <a:xfrm>
            <a:off x="6488234" y="1310605"/>
            <a:ext cx="5463250" cy="2765972"/>
          </a:xfrm>
          <a:prstGeom prst="rect">
            <a:avLst/>
          </a:prstGeom>
          <a:no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8FC3B06F-84E8-DDAD-A8B3-734F35F0C039}"/>
              </a:ext>
            </a:extLst>
          </p:cNvPr>
          <p:cNvSpPr/>
          <p:nvPr/>
        </p:nvSpPr>
        <p:spPr>
          <a:xfrm>
            <a:off x="6488234" y="4192571"/>
            <a:ext cx="5463250" cy="2560609"/>
          </a:xfrm>
          <a:prstGeom prst="rect">
            <a:avLst/>
          </a:prstGeom>
          <a:solidFill>
            <a:schemeClr val="bg1"/>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62</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186617"/>
            <a:ext cx="10471608" cy="570225"/>
          </a:xfrm>
        </p:spPr>
        <p:txBody>
          <a:bodyPr/>
          <a:lstStyle/>
          <a:p>
            <a:r>
              <a:rPr lang="en-US" dirty="0"/>
              <a:t>Work in Progress: SAM-based Coupling for Non-                      Intrusive NN-based Models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62</a:t>
            </a:fld>
            <a:endParaRPr lang="en-US" dirty="0"/>
          </a:p>
        </p:txBody>
      </p:sp>
      <p:grpSp>
        <p:nvGrpSpPr>
          <p:cNvPr id="3" name="Group 2">
            <a:extLst>
              <a:ext uri="{FF2B5EF4-FFF2-40B4-BE49-F238E27FC236}">
                <a16:creationId xmlns:a16="http://schemas.microsoft.com/office/drawing/2014/main" id="{39E5A1DF-BF6C-4D55-EC9C-8A220CEBE95B}"/>
              </a:ext>
            </a:extLst>
          </p:cNvPr>
          <p:cNvGrpSpPr/>
          <p:nvPr/>
        </p:nvGrpSpPr>
        <p:grpSpPr>
          <a:xfrm>
            <a:off x="379317" y="5128129"/>
            <a:ext cx="5997901" cy="1729871"/>
            <a:chOff x="64951" y="4032685"/>
            <a:chExt cx="5987624" cy="1739459"/>
          </a:xfrm>
        </p:grpSpPr>
        <p:pic>
          <p:nvPicPr>
            <p:cNvPr id="6" name="Picture 5">
              <a:extLst>
                <a:ext uri="{FF2B5EF4-FFF2-40B4-BE49-F238E27FC236}">
                  <a16:creationId xmlns:a16="http://schemas.microsoft.com/office/drawing/2014/main" id="{058780D4-A879-5368-4C7E-20575BB00323}"/>
                </a:ext>
              </a:extLst>
            </p:cNvPr>
            <p:cNvPicPr>
              <a:picLocks noChangeAspect="1"/>
            </p:cNvPicPr>
            <p:nvPr/>
          </p:nvPicPr>
          <p:blipFill>
            <a:blip r:embed="rId3"/>
            <a:srcRect t="26861" b="15654"/>
            <a:stretch/>
          </p:blipFill>
          <p:spPr>
            <a:xfrm>
              <a:off x="64951" y="4032685"/>
              <a:ext cx="4936844" cy="1739459"/>
            </a:xfrm>
            <a:prstGeom prst="rect">
              <a:avLst/>
            </a:prstGeom>
          </p:spPr>
        </p:pic>
        <p:sp>
          <p:nvSpPr>
            <p:cNvPr id="9" name="TextBox 8">
              <a:extLst>
                <a:ext uri="{FF2B5EF4-FFF2-40B4-BE49-F238E27FC236}">
                  <a16:creationId xmlns:a16="http://schemas.microsoft.com/office/drawing/2014/main" id="{CB7F5015-6C00-E630-957A-2435162735E6}"/>
                </a:ext>
              </a:extLst>
            </p:cNvPr>
            <p:cNvSpPr txBox="1"/>
            <p:nvPr/>
          </p:nvSpPr>
          <p:spPr>
            <a:xfrm>
              <a:off x="4850450" y="4527120"/>
              <a:ext cx="1040487" cy="340430"/>
            </a:xfrm>
            <a:prstGeom prst="rect">
              <a:avLst/>
            </a:prstGeom>
            <a:noFill/>
          </p:spPr>
          <p:txBody>
            <a:bodyPr wrap="none" rtlCol="0">
              <a:spAutoFit/>
            </a:bodyPr>
            <a:lstStyle/>
            <a:p>
              <a:r>
                <a:rPr lang="en-US" sz="1600" dirty="0"/>
                <a:t>FOM-FOM</a:t>
              </a:r>
            </a:p>
          </p:txBody>
        </p:sp>
        <p:sp>
          <p:nvSpPr>
            <p:cNvPr id="13" name="TextBox 12">
              <a:extLst>
                <a:ext uri="{FF2B5EF4-FFF2-40B4-BE49-F238E27FC236}">
                  <a16:creationId xmlns:a16="http://schemas.microsoft.com/office/drawing/2014/main" id="{A08CF5DD-3021-2EFD-D5F8-EF0917EFB75B}"/>
                </a:ext>
              </a:extLst>
            </p:cNvPr>
            <p:cNvSpPr txBox="1"/>
            <p:nvPr/>
          </p:nvSpPr>
          <p:spPr>
            <a:xfrm>
              <a:off x="4789445" y="4113185"/>
              <a:ext cx="1183998" cy="340430"/>
            </a:xfrm>
            <a:prstGeom prst="rect">
              <a:avLst/>
            </a:prstGeom>
            <a:noFill/>
          </p:spPr>
          <p:txBody>
            <a:bodyPr wrap="none" rtlCol="0">
              <a:spAutoFit/>
            </a:bodyPr>
            <a:lstStyle/>
            <a:p>
              <a:r>
                <a:rPr lang="en-US" sz="1600" dirty="0"/>
                <a:t>FOM-SP NN</a:t>
              </a:r>
            </a:p>
          </p:txBody>
        </p:sp>
        <p:sp>
          <p:nvSpPr>
            <p:cNvPr id="14" name="TextBox 13">
              <a:extLst>
                <a:ext uri="{FF2B5EF4-FFF2-40B4-BE49-F238E27FC236}">
                  <a16:creationId xmlns:a16="http://schemas.microsoft.com/office/drawing/2014/main" id="{1F2904D1-43BC-CA76-33E4-798724B6C516}"/>
                </a:ext>
              </a:extLst>
            </p:cNvPr>
            <p:cNvSpPr txBox="1"/>
            <p:nvPr/>
          </p:nvSpPr>
          <p:spPr>
            <a:xfrm>
              <a:off x="4767249" y="4936772"/>
              <a:ext cx="1285326" cy="340430"/>
            </a:xfrm>
            <a:prstGeom prst="rect">
              <a:avLst/>
            </a:prstGeom>
            <a:noFill/>
          </p:spPr>
          <p:txBody>
            <a:bodyPr wrap="none" rtlCol="0">
              <a:spAutoFit/>
            </a:bodyPr>
            <a:lstStyle/>
            <a:p>
              <a:r>
                <a:rPr lang="en-US" sz="1600" dirty="0"/>
                <a:t>FOM-</a:t>
              </a:r>
              <a:r>
                <a:rPr lang="en-US" sz="1600" dirty="0" err="1"/>
                <a:t>QOpInf</a:t>
              </a:r>
              <a:endParaRPr lang="en-US" sz="1600" dirty="0"/>
            </a:p>
          </p:txBody>
        </p:sp>
      </p:grpSp>
      <p:sp>
        <p:nvSpPr>
          <p:cNvPr id="55" name="TextBox 54">
            <a:extLst>
              <a:ext uri="{FF2B5EF4-FFF2-40B4-BE49-F238E27FC236}">
                <a16:creationId xmlns:a16="http://schemas.microsoft.com/office/drawing/2014/main" id="{04C45BF4-6800-12EB-A955-00FA56D12533}"/>
              </a:ext>
            </a:extLst>
          </p:cNvPr>
          <p:cNvSpPr txBox="1"/>
          <p:nvPr/>
        </p:nvSpPr>
        <p:spPr>
          <a:xfrm>
            <a:off x="6589578" y="4534377"/>
            <a:ext cx="3126062" cy="307777"/>
          </a:xfrm>
          <a:prstGeom prst="rect">
            <a:avLst/>
          </a:prstGeom>
          <a:noFill/>
        </p:spPr>
        <p:txBody>
          <a:bodyPr wrap="square" rtlCol="0">
            <a:spAutoFit/>
          </a:bodyPr>
          <a:lstStyle/>
          <a:p>
            <a:r>
              <a:rPr lang="en-US" sz="1400" b="1" i="1" dirty="0"/>
              <a:t>Offline (traditional) training</a:t>
            </a:r>
          </a:p>
        </p:txBody>
      </p:sp>
      <p:sp>
        <p:nvSpPr>
          <p:cNvPr id="56" name="TextBox 55">
            <a:extLst>
              <a:ext uri="{FF2B5EF4-FFF2-40B4-BE49-F238E27FC236}">
                <a16:creationId xmlns:a16="http://schemas.microsoft.com/office/drawing/2014/main" id="{BD811464-BEAE-72F8-6544-42BD422B2A4D}"/>
              </a:ext>
            </a:extLst>
          </p:cNvPr>
          <p:cNvSpPr txBox="1"/>
          <p:nvPr/>
        </p:nvSpPr>
        <p:spPr>
          <a:xfrm>
            <a:off x="6613655" y="5486177"/>
            <a:ext cx="4391100" cy="307777"/>
          </a:xfrm>
          <a:prstGeom prst="rect">
            <a:avLst/>
          </a:prstGeom>
          <a:noFill/>
        </p:spPr>
        <p:txBody>
          <a:bodyPr wrap="square" rtlCol="0">
            <a:spAutoFit/>
          </a:bodyPr>
          <a:lstStyle/>
          <a:p>
            <a:r>
              <a:rPr lang="en-US" sz="1400" b="1" i="1" dirty="0"/>
              <a:t>Dynamics-constrained training (rollout)</a:t>
            </a:r>
          </a:p>
        </p:txBody>
      </p:sp>
      <p:sp>
        <p:nvSpPr>
          <p:cNvPr id="57" name="TextBox 56">
            <a:extLst>
              <a:ext uri="{FF2B5EF4-FFF2-40B4-BE49-F238E27FC236}">
                <a16:creationId xmlns:a16="http://schemas.microsoft.com/office/drawing/2014/main" id="{34588005-4E3B-89E5-A077-179A7AB9E048}"/>
              </a:ext>
            </a:extLst>
          </p:cNvPr>
          <p:cNvSpPr txBox="1"/>
          <p:nvPr/>
        </p:nvSpPr>
        <p:spPr>
          <a:xfrm>
            <a:off x="8023654" y="4211399"/>
            <a:ext cx="2767247" cy="369332"/>
          </a:xfrm>
          <a:prstGeom prst="rect">
            <a:avLst/>
          </a:prstGeom>
          <a:noFill/>
        </p:spPr>
        <p:txBody>
          <a:bodyPr wrap="square" rtlCol="0">
            <a:spAutoFit/>
          </a:bodyPr>
          <a:lstStyle/>
          <a:p>
            <a:r>
              <a:rPr lang="en-US" b="1" i="1" dirty="0">
                <a:solidFill>
                  <a:srgbClr val="0070C0"/>
                </a:solidFill>
              </a:rPr>
              <a:t>Training paradigms</a:t>
            </a:r>
          </a:p>
        </p:txBody>
      </p:sp>
      <p:sp>
        <p:nvSpPr>
          <p:cNvPr id="60" name="TextBox 59">
            <a:extLst>
              <a:ext uri="{FF2B5EF4-FFF2-40B4-BE49-F238E27FC236}">
                <a16:creationId xmlns:a16="http://schemas.microsoft.com/office/drawing/2014/main" id="{8B204785-85BF-E279-71D5-0E32E2639BE6}"/>
              </a:ext>
            </a:extLst>
          </p:cNvPr>
          <p:cNvSpPr txBox="1"/>
          <p:nvPr/>
        </p:nvSpPr>
        <p:spPr>
          <a:xfrm>
            <a:off x="7974402" y="1330910"/>
            <a:ext cx="3678622" cy="369332"/>
          </a:xfrm>
          <a:prstGeom prst="rect">
            <a:avLst/>
          </a:prstGeom>
          <a:noFill/>
        </p:spPr>
        <p:txBody>
          <a:bodyPr wrap="square" rtlCol="0">
            <a:spAutoFit/>
          </a:bodyPr>
          <a:lstStyle/>
          <a:p>
            <a:r>
              <a:rPr lang="en-US" b="1" i="1" dirty="0">
                <a:solidFill>
                  <a:srgbClr val="0070C0"/>
                </a:solidFill>
              </a:rPr>
              <a:t>NN modeling strategy</a:t>
            </a:r>
          </a:p>
        </p:txBody>
      </p:sp>
      <p:sp>
        <p:nvSpPr>
          <p:cNvPr id="74" name="TextBox 73">
            <a:extLst>
              <a:ext uri="{FF2B5EF4-FFF2-40B4-BE49-F238E27FC236}">
                <a16:creationId xmlns:a16="http://schemas.microsoft.com/office/drawing/2014/main" id="{D02B554A-E072-394E-0B5F-0994F9B4100E}"/>
              </a:ext>
            </a:extLst>
          </p:cNvPr>
          <p:cNvSpPr txBox="1"/>
          <p:nvPr/>
        </p:nvSpPr>
        <p:spPr>
          <a:xfrm>
            <a:off x="6507911" y="2764495"/>
            <a:ext cx="5328175" cy="307777"/>
          </a:xfrm>
          <a:prstGeom prst="rect">
            <a:avLst/>
          </a:prstGeom>
          <a:noFill/>
        </p:spPr>
        <p:txBody>
          <a:bodyPr wrap="square" rtlCol="0">
            <a:spAutoFit/>
          </a:bodyPr>
          <a:lstStyle/>
          <a:p>
            <a:r>
              <a:rPr lang="en-US" sz="1400" b="1" i="1" dirty="0"/>
              <a:t>Structure is enforced via SPD parameterization of stiffness:</a:t>
            </a:r>
          </a:p>
        </p:txBody>
      </p:sp>
      <p:grpSp>
        <p:nvGrpSpPr>
          <p:cNvPr id="82" name="Group 81">
            <a:extLst>
              <a:ext uri="{FF2B5EF4-FFF2-40B4-BE49-F238E27FC236}">
                <a16:creationId xmlns:a16="http://schemas.microsoft.com/office/drawing/2014/main" id="{273DDC9F-9598-F2D4-FB14-D057706DB26C}"/>
              </a:ext>
            </a:extLst>
          </p:cNvPr>
          <p:cNvGrpSpPr/>
          <p:nvPr/>
        </p:nvGrpSpPr>
        <p:grpSpPr>
          <a:xfrm>
            <a:off x="6959545" y="2122858"/>
            <a:ext cx="4876541" cy="554552"/>
            <a:chOff x="6922807" y="1883878"/>
            <a:chExt cx="4876541" cy="554552"/>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E058939-1164-14B3-60E1-12BCA735301E}"/>
                    </a:ext>
                  </a:extLst>
                </p:cNvPr>
                <p:cNvSpPr txBox="1"/>
                <p:nvPr/>
              </p:nvSpPr>
              <p:spPr>
                <a:xfrm>
                  <a:off x="7086858" y="1883878"/>
                  <a:ext cx="4712490" cy="313612"/>
                </a:xfrm>
                <a:prstGeom prst="rect">
                  <a:avLst/>
                </a:prstGeom>
                <a:noFill/>
              </p:spPr>
              <p:txBody>
                <a:bodyPr wrap="square">
                  <a:spAutoFit/>
                </a:bodyPr>
                <a:lstStyle/>
                <a:p>
                  <a:r>
                    <a:rPr lang="en-US" sz="1400" b="1" dirty="0"/>
                    <a:t> </a:t>
                  </a:r>
                  <a14:m>
                    <m:oMath xmlns:m="http://schemas.openxmlformats.org/officeDocument/2006/math">
                      <m:acc>
                        <m:accPr>
                          <m:chr m:val="̂"/>
                          <m:ctrlPr>
                            <a:rPr lang="en-US" sz="1400" b="1" i="1" smtClean="0">
                              <a:solidFill>
                                <a:srgbClr val="0070C0"/>
                              </a:solidFill>
                              <a:latin typeface="Cambria Math" panose="02040503050406030204" pitchFamily="18" charset="0"/>
                            </a:rPr>
                          </m:ctrlPr>
                        </m:accPr>
                        <m:e>
                          <m:r>
                            <a:rPr lang="en-US" sz="1400" b="1" i="1" smtClean="0">
                              <a:solidFill>
                                <a:srgbClr val="0070C0"/>
                              </a:solidFill>
                              <a:latin typeface="Cambria Math" panose="02040503050406030204" pitchFamily="18" charset="0"/>
                            </a:rPr>
                            <m:t>𝑲</m:t>
                          </m:r>
                        </m:e>
                      </m:acc>
                    </m:oMath>
                  </a14:m>
                  <a:r>
                    <a:rPr lang="en-US" sz="1400" dirty="0"/>
                    <a:t>, </a:t>
                  </a:r>
                  <a14:m>
                    <m:oMath xmlns:m="http://schemas.openxmlformats.org/officeDocument/2006/math">
                      <m:acc>
                        <m:accPr>
                          <m:chr m:val="̂"/>
                          <m:ctrlPr>
                            <a:rPr lang="en-US" sz="1400" b="1" i="1">
                              <a:solidFill>
                                <a:srgbClr val="0070C0"/>
                              </a:solidFill>
                              <a:latin typeface="Cambria Math" panose="02040503050406030204" pitchFamily="18" charset="0"/>
                            </a:rPr>
                          </m:ctrlPr>
                        </m:accPr>
                        <m:e>
                          <m:r>
                            <a:rPr lang="en-US" sz="1400" b="1" i="1">
                              <a:solidFill>
                                <a:srgbClr val="0070C0"/>
                              </a:solidFill>
                              <a:latin typeface="Cambria Math" panose="02040503050406030204" pitchFamily="18" charset="0"/>
                            </a:rPr>
                            <m:t>𝑩</m:t>
                          </m:r>
                        </m:e>
                      </m:acc>
                      <m:r>
                        <a:rPr lang="en-US" sz="1400" b="1" i="1" smtClean="0">
                          <a:solidFill>
                            <a:srgbClr val="0070C0"/>
                          </a:solidFill>
                          <a:latin typeface="Cambria Math" panose="02040503050406030204" pitchFamily="18" charset="0"/>
                        </a:rPr>
                        <m:t> </m:t>
                      </m:r>
                    </m:oMath>
                  </a14:m>
                  <a:r>
                    <a:rPr lang="en-US" sz="1400" dirty="0"/>
                    <a:t>: NN models for stiffness and boundary forcings </a:t>
                  </a:r>
                </a:p>
              </p:txBody>
            </p:sp>
          </mc:Choice>
          <mc:Fallback xmlns="">
            <p:sp>
              <p:nvSpPr>
                <p:cNvPr id="31" name="TextBox 30">
                  <a:extLst>
                    <a:ext uri="{FF2B5EF4-FFF2-40B4-BE49-F238E27FC236}">
                      <a16:creationId xmlns:a16="http://schemas.microsoft.com/office/drawing/2014/main" id="{0E058939-1164-14B3-60E1-12BCA735301E}"/>
                    </a:ext>
                  </a:extLst>
                </p:cNvPr>
                <p:cNvSpPr txBox="1">
                  <a:spLocks noRot="1" noChangeAspect="1" noMove="1" noResize="1" noEditPoints="1" noAdjustHandles="1" noChangeArrowheads="1" noChangeShapeType="1" noTextEdit="1"/>
                </p:cNvSpPr>
                <p:nvPr/>
              </p:nvSpPr>
              <p:spPr>
                <a:xfrm>
                  <a:off x="7086858" y="1883878"/>
                  <a:ext cx="4712490" cy="313612"/>
                </a:xfrm>
                <a:prstGeom prst="rect">
                  <a:avLst/>
                </a:prstGeom>
                <a:blipFill>
                  <a:blip r:embed="rId4"/>
                  <a:stretch>
                    <a:fillRect t="-3922"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09417A66-7F45-DD20-D05F-C54F36B3673A}"/>
                    </a:ext>
                  </a:extLst>
                </p:cNvPr>
                <p:cNvSpPr txBox="1"/>
                <p:nvPr/>
              </p:nvSpPr>
              <p:spPr>
                <a:xfrm>
                  <a:off x="6922807" y="2130653"/>
                  <a:ext cx="4346775" cy="307777"/>
                </a:xfrm>
                <a:prstGeom prst="rect">
                  <a:avLst/>
                </a:prstGeom>
                <a:noFill/>
              </p:spPr>
              <p:txBody>
                <a:bodyPr wrap="square">
                  <a:spAutoFit/>
                </a:bodyPr>
                <a:lstStyle/>
                <a:p>
                  <a14:m>
                    <m:oMath xmlns:m="http://schemas.openxmlformats.org/officeDocument/2006/math">
                      <m:sSub>
                        <m:sSubPr>
                          <m:ctrlPr>
                            <a:rPr lang="en-US" sz="1400" b="0" i="1" smtClean="0">
                              <a:solidFill>
                                <a:srgbClr val="FF0000"/>
                              </a:solidFill>
                              <a:latin typeface="Cambria Math" panose="02040503050406030204" pitchFamily="18" charset="0"/>
                            </a:rPr>
                          </m:ctrlPr>
                        </m:sSubPr>
                        <m:e>
                          <m:r>
                            <a:rPr lang="en-US" sz="1400" b="1" i="1" smtClean="0">
                              <a:solidFill>
                                <a:srgbClr val="FF0000"/>
                              </a:solidFill>
                              <a:latin typeface="Cambria Math" panose="02040503050406030204" pitchFamily="18" charset="0"/>
                            </a:rPr>
                            <m:t>𝒘</m:t>
                          </m:r>
                        </m:e>
                        <m:sub>
                          <m:r>
                            <a:rPr lang="en-US" sz="1400" b="0" i="1" smtClean="0">
                              <a:solidFill>
                                <a:srgbClr val="FF0000"/>
                              </a:solidFill>
                              <a:latin typeface="Cambria Math" panose="02040503050406030204" pitchFamily="18" charset="0"/>
                            </a:rPr>
                            <m:t>𝐾</m:t>
                          </m:r>
                        </m:sub>
                      </m:sSub>
                    </m:oMath>
                  </a14:m>
                  <a:r>
                    <a:rPr lang="en-US" sz="1400" b="1" dirty="0"/>
                    <a:t>, </a:t>
                  </a:r>
                  <a14:m>
                    <m:oMath xmlns:m="http://schemas.openxmlformats.org/officeDocument/2006/math">
                      <m:sSub>
                        <m:sSubPr>
                          <m:ctrlPr>
                            <a:rPr lang="en-US" sz="1400" i="1">
                              <a:solidFill>
                                <a:srgbClr val="FF0000"/>
                              </a:solidFill>
                              <a:latin typeface="Cambria Math" panose="02040503050406030204" pitchFamily="18" charset="0"/>
                            </a:rPr>
                          </m:ctrlPr>
                        </m:sSubPr>
                        <m:e>
                          <m:r>
                            <a:rPr lang="en-US" sz="1400" b="1" i="1">
                              <a:solidFill>
                                <a:srgbClr val="FF0000"/>
                              </a:solidFill>
                              <a:latin typeface="Cambria Math" panose="02040503050406030204" pitchFamily="18" charset="0"/>
                            </a:rPr>
                            <m:t>𝒘</m:t>
                          </m:r>
                        </m:e>
                        <m:sub>
                          <m:r>
                            <a:rPr lang="en-US" sz="1400" i="1">
                              <a:solidFill>
                                <a:srgbClr val="FF0000"/>
                              </a:solidFill>
                              <a:latin typeface="Cambria Math" panose="02040503050406030204" pitchFamily="18" charset="0"/>
                            </a:rPr>
                            <m:t>𝐵</m:t>
                          </m:r>
                        </m:sub>
                      </m:sSub>
                    </m:oMath>
                  </a14:m>
                  <a:r>
                    <a:rPr lang="en-US" sz="1400" b="1" dirty="0"/>
                    <a:t> </a:t>
                  </a:r>
                  <a:r>
                    <a:rPr lang="en-US" sz="1400" dirty="0"/>
                    <a:t>:</a:t>
                  </a:r>
                  <a:r>
                    <a:rPr lang="en-US" sz="1400" b="1" dirty="0"/>
                    <a:t> </a:t>
                  </a:r>
                  <a:r>
                    <a:rPr lang="en-US" sz="1400" dirty="0"/>
                    <a:t>Learnable parameters</a:t>
                  </a:r>
                </a:p>
              </p:txBody>
            </p:sp>
          </mc:Choice>
          <mc:Fallback xmlns="">
            <p:sp>
              <p:nvSpPr>
                <p:cNvPr id="81" name="TextBox 80">
                  <a:extLst>
                    <a:ext uri="{FF2B5EF4-FFF2-40B4-BE49-F238E27FC236}">
                      <a16:creationId xmlns:a16="http://schemas.microsoft.com/office/drawing/2014/main" id="{09417A66-7F45-DD20-D05F-C54F36B3673A}"/>
                    </a:ext>
                  </a:extLst>
                </p:cNvPr>
                <p:cNvSpPr txBox="1">
                  <a:spLocks noRot="1" noChangeAspect="1" noMove="1" noResize="1" noEditPoints="1" noAdjustHandles="1" noChangeArrowheads="1" noChangeShapeType="1" noTextEdit="1"/>
                </p:cNvSpPr>
                <p:nvPr/>
              </p:nvSpPr>
              <p:spPr>
                <a:xfrm>
                  <a:off x="6922807" y="2130653"/>
                  <a:ext cx="4346775" cy="307777"/>
                </a:xfrm>
                <a:prstGeom prst="rect">
                  <a:avLst/>
                </a:prstGeom>
                <a:blipFill>
                  <a:blip r:embed="rId5"/>
                  <a:stretch>
                    <a:fillRect t="-5882" b="-17647"/>
                  </a:stretch>
                </a:blipFill>
              </p:spPr>
              <p:txBody>
                <a:bodyPr/>
                <a:lstStyle/>
                <a:p>
                  <a:r>
                    <a:rPr lang="en-US">
                      <a:noFill/>
                    </a:rPr>
                    <a:t> </a:t>
                  </a:r>
                </a:p>
              </p:txBody>
            </p:sp>
          </mc:Fallback>
        </mc:AlternateContent>
      </p:grpSp>
      <p:sp>
        <p:nvSpPr>
          <p:cNvPr id="85" name="TextBox 84">
            <a:extLst>
              <a:ext uri="{FF2B5EF4-FFF2-40B4-BE49-F238E27FC236}">
                <a16:creationId xmlns:a16="http://schemas.microsoft.com/office/drawing/2014/main" id="{4C149AC3-269A-3B17-943F-94296DE26A12}"/>
              </a:ext>
            </a:extLst>
          </p:cNvPr>
          <p:cNvSpPr txBox="1"/>
          <p:nvPr/>
        </p:nvSpPr>
        <p:spPr>
          <a:xfrm>
            <a:off x="6510158" y="3710705"/>
            <a:ext cx="5245547" cy="307777"/>
          </a:xfrm>
          <a:prstGeom prst="rect">
            <a:avLst/>
          </a:prstGeom>
          <a:noFill/>
        </p:spPr>
        <p:txBody>
          <a:bodyPr wrap="square" rtlCol="0">
            <a:spAutoFit/>
          </a:bodyPr>
          <a:lstStyle/>
          <a:p>
            <a:r>
              <a:rPr lang="en-US" sz="1400" b="1" i="1" dirty="0"/>
              <a:t>Future work: </a:t>
            </a:r>
            <a:r>
              <a:rPr lang="en-US" sz="1400" dirty="0"/>
              <a:t>Hamiltonian parameterizations</a:t>
            </a:r>
          </a:p>
        </p:txBody>
      </p:sp>
      <p:sp>
        <p:nvSpPr>
          <p:cNvPr id="86" name="TextBox 85">
            <a:extLst>
              <a:ext uri="{FF2B5EF4-FFF2-40B4-BE49-F238E27FC236}">
                <a16:creationId xmlns:a16="http://schemas.microsoft.com/office/drawing/2014/main" id="{BBC7A0F2-6A91-87ED-08A4-2348038114C4}"/>
              </a:ext>
            </a:extLst>
          </p:cNvPr>
          <p:cNvSpPr txBox="1"/>
          <p:nvPr/>
        </p:nvSpPr>
        <p:spPr>
          <a:xfrm>
            <a:off x="6510158" y="3414097"/>
            <a:ext cx="5245547" cy="307777"/>
          </a:xfrm>
          <a:prstGeom prst="rect">
            <a:avLst/>
          </a:prstGeom>
          <a:noFill/>
        </p:spPr>
        <p:txBody>
          <a:bodyPr wrap="square" rtlCol="0">
            <a:spAutoFit/>
          </a:bodyPr>
          <a:lstStyle/>
          <a:p>
            <a:r>
              <a:rPr lang="en-US" sz="1400" dirty="0"/>
              <a:t>Enforced structure significantly improves performance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52ED6D-1008-53FD-C7C0-F142248B43D9}"/>
                  </a:ext>
                </a:extLst>
              </p:cNvPr>
              <p:cNvSpPr txBox="1"/>
              <p:nvPr/>
            </p:nvSpPr>
            <p:spPr>
              <a:xfrm>
                <a:off x="6915334" y="1743865"/>
                <a:ext cx="4324709" cy="39094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acc>
                            <m:accPr>
                              <m:chr m:val="̈"/>
                              <m:ctrlPr>
                                <a:rPr lang="en-US" i="1" smtClean="0">
                                  <a:latin typeface="Cambria Math" panose="02040503050406030204" pitchFamily="18" charset="0"/>
                                </a:rPr>
                              </m:ctrlPr>
                            </m:acc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e>
                          </m:acc>
                        </m:e>
                        <m:sup>
                          <m:r>
                            <a:rPr lang="en-US" b="0" i="1" smtClean="0">
                              <a:latin typeface="Cambria Math" panose="02040503050406030204" pitchFamily="18" charset="0"/>
                            </a:rPr>
                            <m:t>𝑁𝑁</m:t>
                          </m:r>
                        </m:sup>
                      </m:sSup>
                      <m:r>
                        <a:rPr lang="en-US" b="0" i="1" smtClean="0">
                          <a:latin typeface="Cambria Math" panose="02040503050406030204" pitchFamily="18" charset="0"/>
                        </a:rPr>
                        <m:t>+</m:t>
                      </m:r>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𝑲</m:t>
                          </m:r>
                        </m:e>
                      </m:acc>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e>
                            <m:sup>
                              <m:r>
                                <a:rPr lang="en-US" b="0" i="1" smtClean="0">
                                  <a:latin typeface="Cambria Math" panose="02040503050406030204" pitchFamily="18" charset="0"/>
                                </a:rPr>
                                <m:t>𝑁𝑁</m:t>
                              </m:r>
                            </m:sup>
                          </m:sSup>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𝒘</m:t>
                              </m:r>
                            </m:e>
                            <m:sub>
                              <m:r>
                                <a:rPr lang="en-US" b="0" i="1" smtClean="0">
                                  <a:solidFill>
                                    <a:srgbClr val="FF0000"/>
                                  </a:solidFill>
                                  <a:latin typeface="Cambria Math" panose="02040503050406030204" pitchFamily="18" charset="0"/>
                                </a:rPr>
                                <m:t>𝐾</m:t>
                              </m:r>
                            </m:sub>
                          </m:sSub>
                        </m:e>
                      </m:d>
                      <m:r>
                        <a:rPr lang="en-US" b="0" i="1" smtClean="0">
                          <a:latin typeface="Cambria Math" panose="02040503050406030204" pitchFamily="18" charset="0"/>
                        </a:rPr>
                        <m:t>−</m:t>
                      </m:r>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𝑩</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panose="02040503050406030204" pitchFamily="18" charset="0"/>
                                </a:rPr>
                                <m:t>𝒖</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e>
                            <m:sup>
                              <m:r>
                                <a:rPr lang="en-US" b="0" i="1" smtClean="0">
                                  <a:latin typeface="Cambria Math" panose="02040503050406030204" pitchFamily="18" charset="0"/>
                                </a:rPr>
                                <m:t>𝑁𝑁</m:t>
                              </m:r>
                            </m:sup>
                          </m:sSup>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𝒘</m:t>
                              </m:r>
                            </m:e>
                            <m:sub>
                              <m:r>
                                <a:rPr lang="en-US" b="0" i="1" smtClean="0">
                                  <a:solidFill>
                                    <a:srgbClr val="FF0000"/>
                                  </a:solidFill>
                                  <a:latin typeface="Cambria Math" panose="02040503050406030204" pitchFamily="18" charset="0"/>
                                </a:rPr>
                                <m:t>𝐵</m:t>
                              </m:r>
                            </m:sub>
                          </m:sSub>
                        </m:e>
                      </m:d>
                      <m:r>
                        <a:rPr lang="en-US" b="0" i="1" smtClean="0">
                          <a:latin typeface="Cambria Math" panose="02040503050406030204" pitchFamily="18" charset="0"/>
                        </a:rPr>
                        <m:t>=</m:t>
                      </m:r>
                      <m:r>
                        <a:rPr lang="en-US" b="1" i="1" smtClean="0">
                          <a:latin typeface="Cambria Math" panose="02040503050406030204" pitchFamily="18" charset="0"/>
                        </a:rPr>
                        <m:t>𝟎</m:t>
                      </m:r>
                    </m:oMath>
                  </m:oMathPara>
                </a14:m>
                <a:endParaRPr lang="en-US" b="1" dirty="0"/>
              </a:p>
            </p:txBody>
          </p:sp>
        </mc:Choice>
        <mc:Fallback xmlns="">
          <p:sp>
            <p:nvSpPr>
              <p:cNvPr id="2" name="TextBox 1">
                <a:extLst>
                  <a:ext uri="{FF2B5EF4-FFF2-40B4-BE49-F238E27FC236}">
                    <a16:creationId xmlns:a16="http://schemas.microsoft.com/office/drawing/2014/main" id="{2452ED6D-1008-53FD-C7C0-F142248B43D9}"/>
                  </a:ext>
                </a:extLst>
              </p:cNvPr>
              <p:cNvSpPr txBox="1">
                <a:spLocks noRot="1" noChangeAspect="1" noMove="1" noResize="1" noEditPoints="1" noAdjustHandles="1" noChangeArrowheads="1" noChangeShapeType="1" noTextEdit="1"/>
              </p:cNvSpPr>
              <p:nvPr/>
            </p:nvSpPr>
            <p:spPr>
              <a:xfrm>
                <a:off x="6915334" y="1743865"/>
                <a:ext cx="4324709" cy="390941"/>
              </a:xfrm>
              <a:prstGeom prst="rect">
                <a:avLst/>
              </a:prstGeom>
              <a:blipFill>
                <a:blip r:embed="rId6"/>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0CCE56-0693-2C4E-3F1E-3FD2CC5C21DE}"/>
                  </a:ext>
                </a:extLst>
              </p:cNvPr>
              <p:cNvSpPr txBox="1"/>
              <p:nvPr/>
            </p:nvSpPr>
            <p:spPr>
              <a:xfrm>
                <a:off x="8428218" y="3037039"/>
                <a:ext cx="1282915" cy="3767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𝑲</m:t>
                          </m:r>
                        </m:e>
                      </m:acc>
                      <m:r>
                        <a:rPr lang="en-US" b="0" i="1" smtClean="0">
                          <a:solidFill>
                            <a:srgbClr val="0070C0"/>
                          </a:solidFill>
                          <a:latin typeface="Cambria Math" panose="02040503050406030204" pitchFamily="18" charset="0"/>
                        </a:rPr>
                        <m:t>=</m:t>
                      </m:r>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𝑳</m:t>
                          </m:r>
                        </m:e>
                      </m:acc>
                      <m:acc>
                        <m:accPr>
                          <m:chr m:val="̂"/>
                          <m:ctrlPr>
                            <a:rPr lang="en-US" b="1"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𝑫</m:t>
                          </m:r>
                        </m:e>
                      </m:acc>
                      <m:sSup>
                        <m:sSupPr>
                          <m:ctrlPr>
                            <a:rPr lang="en-US" i="1" smtClean="0">
                              <a:solidFill>
                                <a:srgbClr val="0070C0"/>
                              </a:solidFill>
                              <a:latin typeface="Cambria Math" panose="02040503050406030204" pitchFamily="18" charset="0"/>
                            </a:rPr>
                          </m:ctrlPr>
                        </m:sSupPr>
                        <m:e>
                          <m:acc>
                            <m:accPr>
                              <m:chr m:val="̂"/>
                              <m:ctrlPr>
                                <a:rPr lang="en-US" i="1" smtClean="0">
                                  <a:solidFill>
                                    <a:srgbClr val="0070C0"/>
                                  </a:solidFill>
                                  <a:latin typeface="Cambria Math" panose="02040503050406030204" pitchFamily="18" charset="0"/>
                                </a:rPr>
                              </m:ctrlPr>
                            </m:accPr>
                            <m:e>
                              <m:r>
                                <a:rPr lang="en-US" b="1" i="1" smtClean="0">
                                  <a:solidFill>
                                    <a:srgbClr val="0070C0"/>
                                  </a:solidFill>
                                  <a:latin typeface="Cambria Math" panose="02040503050406030204" pitchFamily="18" charset="0"/>
                                </a:rPr>
                                <m:t>𝑳</m:t>
                              </m:r>
                            </m:e>
                          </m:acc>
                        </m:e>
                        <m:sup>
                          <m:r>
                            <a:rPr lang="en-US" b="0" i="1" smtClean="0">
                              <a:solidFill>
                                <a:srgbClr val="0070C0"/>
                              </a:solidFill>
                              <a:latin typeface="Cambria Math" panose="02040503050406030204" pitchFamily="18" charset="0"/>
                            </a:rPr>
                            <m:t>𝑇</m:t>
                          </m:r>
                        </m:sup>
                      </m:sSup>
                    </m:oMath>
                  </m:oMathPara>
                </a14:m>
                <a:endParaRPr lang="en-US" dirty="0">
                  <a:solidFill>
                    <a:srgbClr val="0070C0"/>
                  </a:solidFill>
                </a:endParaRPr>
              </a:p>
            </p:txBody>
          </p:sp>
        </mc:Choice>
        <mc:Fallback xmlns="">
          <p:sp>
            <p:nvSpPr>
              <p:cNvPr id="8" name="TextBox 7">
                <a:extLst>
                  <a:ext uri="{FF2B5EF4-FFF2-40B4-BE49-F238E27FC236}">
                    <a16:creationId xmlns:a16="http://schemas.microsoft.com/office/drawing/2014/main" id="{920CCE56-0693-2C4E-3F1E-3FD2CC5C21DE}"/>
                  </a:ext>
                </a:extLst>
              </p:cNvPr>
              <p:cNvSpPr txBox="1">
                <a:spLocks noRot="1" noChangeAspect="1" noMove="1" noResize="1" noEditPoints="1" noAdjustHandles="1" noChangeArrowheads="1" noChangeShapeType="1" noTextEdit="1"/>
              </p:cNvSpPr>
              <p:nvPr/>
            </p:nvSpPr>
            <p:spPr>
              <a:xfrm>
                <a:off x="8428218" y="3037039"/>
                <a:ext cx="1282915" cy="376770"/>
              </a:xfrm>
              <a:prstGeom prst="rect">
                <a:avLst/>
              </a:prstGeom>
              <a:blipFill>
                <a:blip r:embed="rId7"/>
                <a:stretch>
                  <a:fillRect r="-7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0B4B63-DF04-A83A-0244-5F3389FCFB5B}"/>
                  </a:ext>
                </a:extLst>
              </p:cNvPr>
              <p:cNvSpPr txBox="1"/>
              <p:nvPr/>
            </p:nvSpPr>
            <p:spPr>
              <a:xfrm>
                <a:off x="6657754" y="4932145"/>
                <a:ext cx="5178331" cy="322268"/>
              </a:xfrm>
              <a:prstGeom prst="rect">
                <a:avLst/>
              </a:prstGeom>
              <a:solidFill>
                <a:schemeClr val="bg1"/>
              </a:solidFill>
            </p:spPr>
            <p:txBody>
              <a:bodyPr wrap="square" lIns="0" tIns="0" rIns="0" bIns="0" rtlCol="0">
                <a:spAutoFit/>
              </a:bodyPr>
              <a:lstStyle/>
              <a:p>
                <a14:m>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panose="02040503050406030204" pitchFamily="18" charset="0"/>
                          </a:rPr>
                          <m:t>𝑚𝑖𝑛</m:t>
                        </m:r>
                      </m:e>
                      <m:sub>
                        <m:sSub>
                          <m:sSubPr>
                            <m:ctrlPr>
                              <a:rPr lang="en-US" sz="1900" i="1" smtClean="0">
                                <a:latin typeface="Cambria Math" panose="02040503050406030204" pitchFamily="18" charset="0"/>
                              </a:rPr>
                            </m:ctrlPr>
                          </m:sSubPr>
                          <m:e>
                            <m:r>
                              <a:rPr lang="en-US" sz="1900" b="1" i="1" smtClean="0">
                                <a:latin typeface="Cambria Math" panose="02040503050406030204" pitchFamily="18" charset="0"/>
                              </a:rPr>
                              <m:t>𝒘</m:t>
                            </m:r>
                          </m:e>
                          <m:sub>
                            <m:r>
                              <a:rPr lang="en-US" sz="1900" b="0" i="1" smtClean="0">
                                <a:latin typeface="Cambria Math" panose="02040503050406030204" pitchFamily="18" charset="0"/>
                              </a:rPr>
                              <m:t>𝐾</m:t>
                            </m:r>
                          </m:sub>
                        </m:sSub>
                        <m:r>
                          <a:rPr lang="en-US" sz="1900" b="0" i="1" smtClean="0">
                            <a:latin typeface="Cambria Math" panose="02040503050406030204" pitchFamily="18" charset="0"/>
                          </a:rPr>
                          <m:t>,</m:t>
                        </m:r>
                        <m:sSub>
                          <m:sSubPr>
                            <m:ctrlPr>
                              <a:rPr lang="en-US" sz="1900" b="1" i="1" smtClean="0">
                                <a:latin typeface="Cambria Math" panose="02040503050406030204" pitchFamily="18" charset="0"/>
                              </a:rPr>
                            </m:ctrlPr>
                          </m:sSubPr>
                          <m:e>
                            <m:r>
                              <a:rPr lang="en-US" sz="1900" b="1" i="1" smtClean="0">
                                <a:latin typeface="Cambria Math" panose="02040503050406030204" pitchFamily="18" charset="0"/>
                              </a:rPr>
                              <m:t>𝒘</m:t>
                            </m:r>
                          </m:e>
                          <m:sub>
                            <m:r>
                              <a:rPr lang="en-US" sz="1900" b="0" i="1" smtClean="0">
                                <a:latin typeface="Cambria Math" panose="02040503050406030204" pitchFamily="18" charset="0"/>
                              </a:rPr>
                              <m:t>𝐵</m:t>
                            </m:r>
                          </m:sub>
                        </m:sSub>
                        <m:r>
                          <a:rPr lang="en-US" sz="1900" b="0" i="1" smtClean="0">
                            <a:latin typeface="Cambria Math" panose="02040503050406030204" pitchFamily="18" charset="0"/>
                          </a:rPr>
                          <m:t> </m:t>
                        </m:r>
                      </m:sub>
                    </m:sSub>
                  </m:oMath>
                </a14:m>
                <a:r>
                  <a:rPr lang="en-US" sz="1900" dirty="0"/>
                  <a:t> </a:t>
                </a:r>
                <a14:m>
                  <m:oMath xmlns:m="http://schemas.openxmlformats.org/officeDocument/2006/math">
                    <m:nary>
                      <m:naryPr>
                        <m:chr m:val="∑"/>
                        <m:limLoc m:val="subSup"/>
                        <m:ctrlPr>
                          <a:rPr lang="en-US" sz="1900" i="1">
                            <a:latin typeface="Cambria Math" panose="02040503050406030204" pitchFamily="18" charset="0"/>
                          </a:rPr>
                        </m:ctrlPr>
                      </m:naryPr>
                      <m:sub>
                        <m:r>
                          <m:rPr>
                            <m:brk m:alnAt="25"/>
                          </m:rPr>
                          <a:rPr lang="en-US" sz="1900" i="1">
                            <a:latin typeface="Cambria Math" panose="02040503050406030204" pitchFamily="18" charset="0"/>
                          </a:rPr>
                          <m:t>𝑖</m:t>
                        </m:r>
                        <m:r>
                          <a:rPr lang="en-US" sz="1900" i="1">
                            <a:latin typeface="Cambria Math" panose="02040503050406030204" pitchFamily="18" charset="0"/>
                          </a:rPr>
                          <m:t>=1</m:t>
                        </m:r>
                      </m:sub>
                      <m:sup>
                        <m:r>
                          <a:rPr lang="en-US" sz="1900" i="1">
                            <a:latin typeface="Cambria Math" panose="02040503050406030204" pitchFamily="18" charset="0"/>
                          </a:rPr>
                          <m:t>𝑁</m:t>
                        </m:r>
                      </m:sup>
                      <m:e>
                        <m:r>
                          <a:rPr lang="en-US" sz="1900" i="1">
                            <a:latin typeface="Cambria Math" panose="02040503050406030204" pitchFamily="18" charset="0"/>
                          </a:rPr>
                          <m:t>(</m:t>
                        </m:r>
                        <m:sSub>
                          <m:sSubPr>
                            <m:ctrlPr>
                              <a:rPr lang="en-US" sz="1900" i="1">
                                <a:latin typeface="Cambria Math" panose="02040503050406030204" pitchFamily="18" charset="0"/>
                              </a:rPr>
                            </m:ctrlPr>
                          </m:sSubPr>
                          <m:e>
                            <m:acc>
                              <m:accPr>
                                <m:chr m:val="̈"/>
                                <m:ctrlPr>
                                  <a:rPr lang="en-US" sz="1900" i="1">
                                    <a:latin typeface="Cambria Math" panose="02040503050406030204" pitchFamily="18" charset="0"/>
                                  </a:rPr>
                                </m:ctrlPr>
                              </m:accPr>
                              <m:e>
                                <m:acc>
                                  <m:accPr>
                                    <m:chr m:val="̂"/>
                                    <m:ctrlPr>
                                      <a:rPr lang="en-US" sz="1900" i="1">
                                        <a:latin typeface="Cambria Math" panose="02040503050406030204" pitchFamily="18" charset="0"/>
                                      </a:rPr>
                                    </m:ctrlPr>
                                  </m:accPr>
                                  <m:e>
                                    <m:r>
                                      <a:rPr lang="en-US" sz="1900" b="1" i="1">
                                        <a:latin typeface="Cambria Math" panose="02040503050406030204" pitchFamily="18" charset="0"/>
                                      </a:rPr>
                                      <m:t>𝒒</m:t>
                                    </m:r>
                                  </m:e>
                                </m:acc>
                              </m:e>
                            </m:acc>
                          </m:e>
                          <m:sub>
                            <m:r>
                              <a:rPr lang="en-US" sz="1900" i="1">
                                <a:latin typeface="Cambria Math" panose="02040503050406030204" pitchFamily="18" charset="0"/>
                              </a:rPr>
                              <m:t>𝑖</m:t>
                            </m:r>
                          </m:sub>
                        </m:sSub>
                        <m:r>
                          <a:rPr lang="en-US" sz="1900" i="1">
                            <a:latin typeface="Cambria Math" panose="02040503050406030204" pitchFamily="18" charset="0"/>
                          </a:rPr>
                          <m:t>+</m:t>
                        </m:r>
                        <m:acc>
                          <m:accPr>
                            <m:chr m:val="̂"/>
                            <m:ctrlPr>
                              <a:rPr lang="en-US" sz="1900" i="1">
                                <a:latin typeface="Cambria Math" panose="02040503050406030204" pitchFamily="18" charset="0"/>
                              </a:rPr>
                            </m:ctrlPr>
                          </m:accPr>
                          <m:e>
                            <m:r>
                              <a:rPr lang="en-US" sz="1900" b="1" i="1">
                                <a:latin typeface="Cambria Math" panose="02040503050406030204" pitchFamily="18" charset="0"/>
                              </a:rPr>
                              <m:t>𝑲</m:t>
                            </m:r>
                          </m:e>
                        </m:acc>
                        <m:d>
                          <m:dPr>
                            <m:ctrlPr>
                              <a:rPr lang="en-US" sz="1900" i="1">
                                <a:latin typeface="Cambria Math" panose="02040503050406030204" pitchFamily="18" charset="0"/>
                              </a:rPr>
                            </m:ctrlPr>
                          </m:dPr>
                          <m:e>
                            <m:sSub>
                              <m:sSubPr>
                                <m:ctrlPr>
                                  <a:rPr lang="en-US" sz="1900" i="1">
                                    <a:latin typeface="Cambria Math" panose="02040503050406030204" pitchFamily="18" charset="0"/>
                                  </a:rPr>
                                </m:ctrlPr>
                              </m:sSubPr>
                              <m:e>
                                <m:acc>
                                  <m:accPr>
                                    <m:chr m:val="̂"/>
                                    <m:ctrlPr>
                                      <a:rPr lang="en-US" sz="1900" i="1">
                                        <a:latin typeface="Cambria Math" panose="02040503050406030204" pitchFamily="18" charset="0"/>
                                      </a:rPr>
                                    </m:ctrlPr>
                                  </m:accPr>
                                  <m:e>
                                    <m:r>
                                      <a:rPr lang="en-US" sz="1900" b="1" i="1">
                                        <a:latin typeface="Cambria Math" panose="02040503050406030204" pitchFamily="18" charset="0"/>
                                      </a:rPr>
                                      <m:t>𝒒</m:t>
                                    </m:r>
                                  </m:e>
                                </m:acc>
                              </m:e>
                              <m:sub>
                                <m:r>
                                  <a:rPr lang="en-US" sz="1900" i="1">
                                    <a:latin typeface="Cambria Math" panose="02040503050406030204" pitchFamily="18" charset="0"/>
                                  </a:rPr>
                                  <m:t>𝑖</m:t>
                                </m:r>
                              </m:sub>
                            </m:sSub>
                            <m:r>
                              <a:rPr lang="en-US" sz="1900" i="1">
                                <a:latin typeface="Cambria Math" panose="02040503050406030204" pitchFamily="18" charset="0"/>
                              </a:rPr>
                              <m:t>;</m:t>
                            </m:r>
                            <m:sSub>
                              <m:sSubPr>
                                <m:ctrlPr>
                                  <a:rPr lang="en-US" sz="1900" i="1">
                                    <a:latin typeface="Cambria Math" panose="02040503050406030204" pitchFamily="18" charset="0"/>
                                  </a:rPr>
                                </m:ctrlPr>
                              </m:sSubPr>
                              <m:e>
                                <m:r>
                                  <a:rPr lang="en-US" sz="1900" b="1" i="1">
                                    <a:latin typeface="Cambria Math" panose="02040503050406030204" pitchFamily="18" charset="0"/>
                                  </a:rPr>
                                  <m:t>𝒘</m:t>
                                </m:r>
                              </m:e>
                              <m:sub>
                                <m:r>
                                  <a:rPr lang="en-US" sz="1900" i="1">
                                    <a:latin typeface="Cambria Math" panose="02040503050406030204" pitchFamily="18" charset="0"/>
                                  </a:rPr>
                                  <m:t>𝐾</m:t>
                                </m:r>
                              </m:sub>
                            </m:sSub>
                          </m:e>
                        </m:d>
                        <m:r>
                          <a:rPr lang="en-US" sz="1900" i="1">
                            <a:latin typeface="Cambria Math" panose="02040503050406030204" pitchFamily="18" charset="0"/>
                          </a:rPr>
                          <m:t>−</m:t>
                        </m:r>
                        <m:acc>
                          <m:accPr>
                            <m:chr m:val="̂"/>
                            <m:ctrlPr>
                              <a:rPr lang="en-US" sz="1900" i="1">
                                <a:latin typeface="Cambria Math" panose="02040503050406030204" pitchFamily="18" charset="0"/>
                              </a:rPr>
                            </m:ctrlPr>
                          </m:accPr>
                          <m:e>
                            <m:r>
                              <a:rPr lang="en-US" sz="1900" b="1" i="1">
                                <a:latin typeface="Cambria Math" panose="02040503050406030204" pitchFamily="18" charset="0"/>
                              </a:rPr>
                              <m:t>𝑩</m:t>
                            </m:r>
                          </m:e>
                        </m:acc>
                        <m:d>
                          <m:dPr>
                            <m:ctrlPr>
                              <a:rPr lang="en-US" sz="1900" i="1">
                                <a:latin typeface="Cambria Math" panose="02040503050406030204" pitchFamily="18" charset="0"/>
                              </a:rPr>
                            </m:ctrlPr>
                          </m:dPr>
                          <m:e>
                            <m:sSub>
                              <m:sSubPr>
                                <m:ctrlPr>
                                  <a:rPr lang="en-US" sz="1900" i="1">
                                    <a:latin typeface="Cambria Math" panose="02040503050406030204" pitchFamily="18" charset="0"/>
                                  </a:rPr>
                                </m:ctrlPr>
                              </m:sSubPr>
                              <m:e>
                                <m:r>
                                  <a:rPr lang="en-US" sz="1900" b="1" i="1">
                                    <a:latin typeface="Cambria Math" panose="02040503050406030204" pitchFamily="18" charset="0"/>
                                  </a:rPr>
                                  <m:t>𝒖</m:t>
                                </m:r>
                              </m:e>
                              <m:sub>
                                <m:r>
                                  <a:rPr lang="en-US" sz="1900" i="1">
                                    <a:latin typeface="Cambria Math" panose="02040503050406030204" pitchFamily="18" charset="0"/>
                                  </a:rPr>
                                  <m:t>𝑖</m:t>
                                </m:r>
                              </m:sub>
                            </m:sSub>
                            <m:r>
                              <a:rPr lang="en-US" sz="1900" i="1">
                                <a:latin typeface="Cambria Math" panose="02040503050406030204" pitchFamily="18" charset="0"/>
                              </a:rPr>
                              <m:t>,</m:t>
                            </m:r>
                            <m:sSub>
                              <m:sSubPr>
                                <m:ctrlPr>
                                  <a:rPr lang="en-US" sz="1900" i="1">
                                    <a:latin typeface="Cambria Math" panose="02040503050406030204" pitchFamily="18" charset="0"/>
                                  </a:rPr>
                                </m:ctrlPr>
                              </m:sSubPr>
                              <m:e>
                                <m:acc>
                                  <m:accPr>
                                    <m:chr m:val="̂"/>
                                    <m:ctrlPr>
                                      <a:rPr lang="en-US" sz="1900" b="1" i="1">
                                        <a:latin typeface="Cambria Math" panose="02040503050406030204" pitchFamily="18" charset="0"/>
                                      </a:rPr>
                                    </m:ctrlPr>
                                  </m:accPr>
                                  <m:e>
                                    <m:r>
                                      <a:rPr lang="en-US" sz="1900" b="1" i="1">
                                        <a:latin typeface="Cambria Math" panose="02040503050406030204" pitchFamily="18" charset="0"/>
                                      </a:rPr>
                                      <m:t>𝒒</m:t>
                                    </m:r>
                                  </m:e>
                                </m:acc>
                              </m:e>
                              <m:sub>
                                <m:r>
                                  <a:rPr lang="en-US" sz="1900" i="1">
                                    <a:latin typeface="Cambria Math" panose="02040503050406030204" pitchFamily="18" charset="0"/>
                                  </a:rPr>
                                  <m:t>𝑖</m:t>
                                </m:r>
                              </m:sub>
                            </m:sSub>
                            <m:r>
                              <a:rPr lang="en-US" sz="1900" i="1">
                                <a:latin typeface="Cambria Math" panose="02040503050406030204" pitchFamily="18" charset="0"/>
                              </a:rPr>
                              <m:t>;</m:t>
                            </m:r>
                            <m:sSub>
                              <m:sSubPr>
                                <m:ctrlPr>
                                  <a:rPr lang="en-US" sz="1900" i="1">
                                    <a:latin typeface="Cambria Math" panose="02040503050406030204" pitchFamily="18" charset="0"/>
                                  </a:rPr>
                                </m:ctrlPr>
                              </m:sSubPr>
                              <m:e>
                                <m:r>
                                  <a:rPr lang="en-US" sz="1900" b="1" i="1">
                                    <a:latin typeface="Cambria Math" panose="02040503050406030204" pitchFamily="18" charset="0"/>
                                  </a:rPr>
                                  <m:t>𝒘</m:t>
                                </m:r>
                              </m:e>
                              <m:sub>
                                <m:r>
                                  <a:rPr lang="en-US" sz="1900" i="1">
                                    <a:latin typeface="Cambria Math" panose="02040503050406030204" pitchFamily="18" charset="0"/>
                                  </a:rPr>
                                  <m:t>𝐵</m:t>
                                </m:r>
                              </m:sub>
                            </m:sSub>
                          </m:e>
                        </m:d>
                        <m:r>
                          <a:rPr lang="en-US" sz="1900" i="1">
                            <a:latin typeface="Cambria Math" panose="02040503050406030204" pitchFamily="18" charset="0"/>
                          </a:rPr>
                          <m:t>)</m:t>
                        </m:r>
                        <m:r>
                          <a:rPr lang="en-US" sz="1900" i="1" baseline="30000">
                            <a:latin typeface="Cambria Math" panose="02040503050406030204" pitchFamily="18" charset="0"/>
                          </a:rPr>
                          <m:t>2</m:t>
                        </m:r>
                      </m:e>
                    </m:nary>
                  </m:oMath>
                </a14:m>
                <a:endParaRPr lang="en-US" sz="1900" dirty="0"/>
              </a:p>
            </p:txBody>
          </p:sp>
        </mc:Choice>
        <mc:Fallback xmlns="">
          <p:sp>
            <p:nvSpPr>
              <p:cNvPr id="10" name="TextBox 9">
                <a:extLst>
                  <a:ext uri="{FF2B5EF4-FFF2-40B4-BE49-F238E27FC236}">
                    <a16:creationId xmlns:a16="http://schemas.microsoft.com/office/drawing/2014/main" id="{0A0B4B63-DF04-A83A-0244-5F3389FCFB5B}"/>
                  </a:ext>
                </a:extLst>
              </p:cNvPr>
              <p:cNvSpPr txBox="1">
                <a:spLocks noRot="1" noChangeAspect="1" noMove="1" noResize="1" noEditPoints="1" noAdjustHandles="1" noChangeArrowheads="1" noChangeShapeType="1" noTextEdit="1"/>
              </p:cNvSpPr>
              <p:nvPr/>
            </p:nvSpPr>
            <p:spPr>
              <a:xfrm>
                <a:off x="6657754" y="4932145"/>
                <a:ext cx="5178331" cy="322268"/>
              </a:xfrm>
              <a:prstGeom prst="rect">
                <a:avLst/>
              </a:prstGeom>
              <a:blipFill>
                <a:blip r:embed="rId8"/>
                <a:stretch>
                  <a:fillRect l="-1647" t="-150943" b="-226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0A7F619-13F7-CB5B-DB3F-253B1BD0A6E4}"/>
                  </a:ext>
                </a:extLst>
              </p:cNvPr>
              <p:cNvSpPr txBox="1"/>
              <p:nvPr/>
            </p:nvSpPr>
            <p:spPr>
              <a:xfrm>
                <a:off x="6657754" y="5854413"/>
                <a:ext cx="5178331" cy="745653"/>
              </a:xfrm>
              <a:prstGeom prst="rect">
                <a:avLst/>
              </a:prstGeom>
              <a:solidFill>
                <a:schemeClr val="bg1"/>
              </a:solidFill>
            </p:spPr>
            <p:txBody>
              <a:bodyPr wrap="square" rtlCol="0">
                <a:spAutoFit/>
              </a:bodyPr>
              <a:lstStyle/>
              <a:p>
                <a14:m>
                  <m:oMath xmlns:m="http://schemas.openxmlformats.org/officeDocument/2006/math">
                    <m:sSub>
                      <m:sSubPr>
                        <m:ctrlPr>
                          <a:rPr lang="en-US" sz="1900" i="1" smtClean="0">
                            <a:latin typeface="Cambria Math" panose="02040503050406030204" pitchFamily="18" charset="0"/>
                          </a:rPr>
                        </m:ctrlPr>
                      </m:sSubPr>
                      <m:e>
                        <m:r>
                          <a:rPr lang="en-US" sz="1900" b="0" i="1" smtClean="0">
                            <a:latin typeface="Cambria Math" panose="02040503050406030204" pitchFamily="18" charset="0"/>
                          </a:rPr>
                          <m:t>𝑚𝑖𝑛</m:t>
                        </m:r>
                      </m:e>
                      <m:sub>
                        <m:sSub>
                          <m:sSubPr>
                            <m:ctrlPr>
                              <a:rPr lang="en-US" sz="1900" i="1">
                                <a:latin typeface="Cambria Math" panose="02040503050406030204" pitchFamily="18" charset="0"/>
                              </a:rPr>
                            </m:ctrlPr>
                          </m:sSubPr>
                          <m:e>
                            <m:r>
                              <a:rPr lang="en-US" sz="1900" b="1" i="1">
                                <a:latin typeface="Cambria Math" panose="02040503050406030204" pitchFamily="18" charset="0"/>
                              </a:rPr>
                              <m:t>𝒘</m:t>
                            </m:r>
                          </m:e>
                          <m:sub>
                            <m:r>
                              <a:rPr lang="en-US" sz="1900" i="1">
                                <a:latin typeface="Cambria Math" panose="02040503050406030204" pitchFamily="18" charset="0"/>
                              </a:rPr>
                              <m:t>𝐾</m:t>
                            </m:r>
                          </m:sub>
                        </m:sSub>
                        <m:r>
                          <a:rPr lang="en-US" sz="1900" i="1">
                            <a:latin typeface="Cambria Math" panose="02040503050406030204" pitchFamily="18" charset="0"/>
                          </a:rPr>
                          <m:t>,</m:t>
                        </m:r>
                        <m:sSub>
                          <m:sSubPr>
                            <m:ctrlPr>
                              <a:rPr lang="en-US" sz="1900" b="1" i="1">
                                <a:latin typeface="Cambria Math" panose="02040503050406030204" pitchFamily="18" charset="0"/>
                              </a:rPr>
                            </m:ctrlPr>
                          </m:sSubPr>
                          <m:e>
                            <m:r>
                              <a:rPr lang="en-US" sz="1900" b="1" i="1">
                                <a:latin typeface="Cambria Math" panose="02040503050406030204" pitchFamily="18" charset="0"/>
                              </a:rPr>
                              <m:t>𝒘</m:t>
                            </m:r>
                          </m:e>
                          <m:sub>
                            <m:r>
                              <a:rPr lang="en-US" sz="1900" i="1">
                                <a:latin typeface="Cambria Math" panose="02040503050406030204" pitchFamily="18" charset="0"/>
                              </a:rPr>
                              <m:t>𝐵</m:t>
                            </m:r>
                          </m:sub>
                        </m:sSub>
                      </m:sub>
                    </m:sSub>
                  </m:oMath>
                </a14:m>
                <a:r>
                  <a:rPr lang="en-US" sz="1900" dirty="0"/>
                  <a:t> </a:t>
                </a:r>
                <a14:m>
                  <m:oMath xmlns:m="http://schemas.openxmlformats.org/officeDocument/2006/math">
                    <m:nary>
                      <m:naryPr>
                        <m:chr m:val="∑"/>
                        <m:limLoc m:val="subSup"/>
                        <m:ctrlPr>
                          <a:rPr lang="en-US" sz="1900" i="1">
                            <a:latin typeface="Cambria Math" panose="02040503050406030204" pitchFamily="18" charset="0"/>
                          </a:rPr>
                        </m:ctrlPr>
                      </m:naryPr>
                      <m:sub>
                        <m:r>
                          <m:rPr>
                            <m:brk m:alnAt="25"/>
                          </m:rPr>
                          <a:rPr lang="en-US" sz="1900" i="1">
                            <a:latin typeface="Cambria Math" panose="02040503050406030204" pitchFamily="18" charset="0"/>
                          </a:rPr>
                          <m:t>𝑖</m:t>
                        </m:r>
                        <m:r>
                          <a:rPr lang="en-US" sz="1900" i="1">
                            <a:latin typeface="Cambria Math" panose="02040503050406030204" pitchFamily="18" charset="0"/>
                          </a:rPr>
                          <m:t>=1</m:t>
                        </m:r>
                      </m:sub>
                      <m:sup>
                        <m:r>
                          <a:rPr lang="en-US" sz="1900" i="1">
                            <a:latin typeface="Cambria Math" panose="02040503050406030204" pitchFamily="18" charset="0"/>
                          </a:rPr>
                          <m:t>𝑁</m:t>
                        </m:r>
                      </m:sup>
                      <m:e>
                        <m:r>
                          <a:rPr lang="en-US" sz="1900" i="1">
                            <a:latin typeface="Cambria Math" panose="02040503050406030204" pitchFamily="18" charset="0"/>
                          </a:rPr>
                          <m:t>(</m:t>
                        </m:r>
                        <m:acc>
                          <m:accPr>
                            <m:chr m:val="̂"/>
                            <m:ctrlPr>
                              <a:rPr lang="en-US" sz="1900" b="1" i="1" smtClean="0">
                                <a:latin typeface="Cambria Math" panose="02040503050406030204" pitchFamily="18" charset="0"/>
                              </a:rPr>
                            </m:ctrlPr>
                          </m:accPr>
                          <m:e>
                            <m:r>
                              <a:rPr lang="en-US" sz="1900" b="1" i="1" smtClean="0">
                                <a:latin typeface="Cambria Math" panose="02040503050406030204" pitchFamily="18" charset="0"/>
                              </a:rPr>
                              <m:t>𝒒</m:t>
                            </m:r>
                          </m:e>
                        </m:acc>
                        <m:d>
                          <m:dPr>
                            <m:ctrlPr>
                              <a:rPr lang="en-US" sz="1900" b="0" i="1" smtClean="0">
                                <a:latin typeface="Cambria Math" panose="02040503050406030204" pitchFamily="18" charset="0"/>
                              </a:rPr>
                            </m:ctrlPr>
                          </m:dPr>
                          <m:e>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𝑡</m:t>
                                </m:r>
                              </m:e>
                              <m:sub>
                                <m:r>
                                  <a:rPr lang="en-US" sz="1900" b="0" i="1" smtClean="0">
                                    <a:latin typeface="Cambria Math" panose="02040503050406030204" pitchFamily="18" charset="0"/>
                                  </a:rPr>
                                  <m:t>𝑖</m:t>
                                </m:r>
                              </m:sub>
                            </m:sSub>
                          </m:e>
                        </m:d>
                        <m:r>
                          <m:rPr>
                            <m:brk m:alnAt="1"/>
                          </m:rPr>
                          <a:rPr lang="en-US" sz="1900" b="0" i="1" smtClean="0">
                            <a:latin typeface="Cambria Math" panose="02040503050406030204" pitchFamily="18" charset="0"/>
                          </a:rPr>
                          <m:t>−</m:t>
                        </m:r>
                        <m:sSup>
                          <m:sSupPr>
                            <m:ctrlPr>
                              <a:rPr lang="en-US" sz="1900" b="0" i="1" smtClean="0">
                                <a:latin typeface="Cambria Math" panose="02040503050406030204" pitchFamily="18" charset="0"/>
                              </a:rPr>
                            </m:ctrlPr>
                          </m:sSupPr>
                          <m:e>
                            <m:acc>
                              <m:accPr>
                                <m:chr m:val="̂"/>
                                <m:ctrlPr>
                                  <a:rPr lang="en-US" sz="1900" b="1" i="1" smtClean="0">
                                    <a:latin typeface="Cambria Math" panose="02040503050406030204" pitchFamily="18" charset="0"/>
                                  </a:rPr>
                                </m:ctrlPr>
                              </m:accPr>
                              <m:e>
                                <m:r>
                                  <a:rPr lang="en-US" sz="1900" b="1" i="1" smtClean="0">
                                    <a:latin typeface="Cambria Math" panose="02040503050406030204" pitchFamily="18" charset="0"/>
                                  </a:rPr>
                                  <m:t>𝒒</m:t>
                                </m:r>
                              </m:e>
                            </m:acc>
                          </m:e>
                          <m:sup>
                            <m:r>
                              <a:rPr lang="en-US" sz="1900" b="0" i="1" smtClean="0">
                                <a:latin typeface="Cambria Math" panose="02040503050406030204" pitchFamily="18" charset="0"/>
                              </a:rPr>
                              <m:t>𝑁𝑁</m:t>
                            </m:r>
                          </m:sup>
                        </m:sSup>
                        <m:r>
                          <m:rPr>
                            <m:brk m:alnAt="1"/>
                          </m:rPr>
                          <a:rPr lang="en-US" sz="1900" b="0" i="1" smtClean="0">
                            <a:latin typeface="Cambria Math" panose="02040503050406030204" pitchFamily="18" charset="0"/>
                          </a:rPr>
                          <m:t>(</m:t>
                        </m:r>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𝑡</m:t>
                            </m:r>
                          </m:e>
                          <m:sub>
                            <m:r>
                              <a:rPr lang="en-US" sz="1900" b="0" i="1" smtClean="0">
                                <a:latin typeface="Cambria Math" panose="02040503050406030204" pitchFamily="18" charset="0"/>
                              </a:rPr>
                              <m:t>𝑖</m:t>
                            </m:r>
                          </m:sub>
                        </m:sSub>
                        <m:r>
                          <m:rPr>
                            <m:brk m:alnAt="1"/>
                          </m:rPr>
                          <a:rPr lang="en-US" sz="1900" b="0" i="1" smtClean="0">
                            <a:latin typeface="Cambria Math" panose="02040503050406030204" pitchFamily="18" charset="0"/>
                          </a:rPr>
                          <m:t>)</m:t>
                        </m:r>
                        <m:r>
                          <a:rPr lang="en-US" sz="1900" i="1">
                            <a:latin typeface="Cambria Math" panose="02040503050406030204" pitchFamily="18" charset="0"/>
                          </a:rPr>
                          <m:t>)</m:t>
                        </m:r>
                        <m:r>
                          <a:rPr lang="en-US" sz="1900" i="1" baseline="30000">
                            <a:latin typeface="Cambria Math" panose="02040503050406030204" pitchFamily="18" charset="0"/>
                          </a:rPr>
                          <m:t>2</m:t>
                        </m:r>
                      </m:e>
                    </m:nary>
                  </m:oMath>
                </a14:m>
                <a:endParaRPr lang="en-US" sz="1900" baseline="30000" dirty="0"/>
              </a:p>
              <a:p>
                <a:endParaRPr lang="en-US" sz="200" baseline="30000" dirty="0"/>
              </a:p>
              <a:p>
                <a:r>
                  <a:rPr lang="en-US" sz="1900" dirty="0" err="1"/>
                  <a:t>s.t.</a:t>
                </a:r>
                <a:r>
                  <a:rPr lang="en-US" sz="1900" dirty="0"/>
                  <a:t> </a:t>
                </a:r>
                <a14:m>
                  <m:oMath xmlns:m="http://schemas.openxmlformats.org/officeDocument/2006/math">
                    <m:sSup>
                      <m:sSupPr>
                        <m:ctrlPr>
                          <a:rPr lang="en-US" sz="1900" i="1" smtClean="0">
                            <a:latin typeface="Cambria Math" panose="02040503050406030204" pitchFamily="18" charset="0"/>
                          </a:rPr>
                        </m:ctrlPr>
                      </m:sSupPr>
                      <m:e>
                        <m:acc>
                          <m:accPr>
                            <m:chr m:val="̈"/>
                            <m:ctrlPr>
                              <a:rPr lang="en-US" sz="1900" i="1" smtClean="0">
                                <a:latin typeface="Cambria Math" panose="02040503050406030204" pitchFamily="18" charset="0"/>
                              </a:rPr>
                            </m:ctrlPr>
                          </m:accPr>
                          <m:e>
                            <m:acc>
                              <m:accPr>
                                <m:chr m:val="̂"/>
                                <m:ctrlPr>
                                  <a:rPr lang="en-US" sz="1900" b="1" i="1" smtClean="0">
                                    <a:latin typeface="Cambria Math" panose="02040503050406030204" pitchFamily="18" charset="0"/>
                                  </a:rPr>
                                </m:ctrlPr>
                              </m:accPr>
                              <m:e>
                                <m:r>
                                  <a:rPr lang="en-US" sz="1900" b="1" i="1" smtClean="0">
                                    <a:latin typeface="Cambria Math" panose="02040503050406030204" pitchFamily="18" charset="0"/>
                                  </a:rPr>
                                  <m:t>𝒒</m:t>
                                </m:r>
                              </m:e>
                            </m:acc>
                          </m:e>
                        </m:acc>
                      </m:e>
                      <m:sup>
                        <m:r>
                          <a:rPr lang="en-US" sz="1900" b="0" i="1" smtClean="0">
                            <a:latin typeface="Cambria Math" panose="02040503050406030204" pitchFamily="18" charset="0"/>
                          </a:rPr>
                          <m:t>𝑁𝑁</m:t>
                        </m:r>
                      </m:sup>
                    </m:sSup>
                    <m:r>
                      <a:rPr lang="en-US" sz="1900" b="0" i="1" smtClean="0">
                        <a:latin typeface="Cambria Math" panose="02040503050406030204" pitchFamily="18" charset="0"/>
                      </a:rPr>
                      <m:t>+</m:t>
                    </m:r>
                    <m:acc>
                      <m:accPr>
                        <m:chr m:val="̂"/>
                        <m:ctrlPr>
                          <a:rPr lang="en-US" sz="1900" b="1" i="1" smtClean="0">
                            <a:latin typeface="Cambria Math" panose="02040503050406030204" pitchFamily="18" charset="0"/>
                          </a:rPr>
                        </m:ctrlPr>
                      </m:accPr>
                      <m:e>
                        <m:r>
                          <a:rPr lang="en-US" sz="1900" b="1" i="1" smtClean="0">
                            <a:latin typeface="Cambria Math" panose="02040503050406030204" pitchFamily="18" charset="0"/>
                          </a:rPr>
                          <m:t>𝑲</m:t>
                        </m:r>
                      </m:e>
                    </m:acc>
                    <m:d>
                      <m:dPr>
                        <m:ctrlPr>
                          <a:rPr lang="en-US" sz="1900" b="0" i="1" smtClean="0">
                            <a:latin typeface="Cambria Math" panose="02040503050406030204" pitchFamily="18" charset="0"/>
                          </a:rPr>
                        </m:ctrlPr>
                      </m:dPr>
                      <m:e>
                        <m:sSup>
                          <m:sSupPr>
                            <m:ctrlPr>
                              <a:rPr lang="en-US" sz="1900" b="0" i="1" smtClean="0">
                                <a:latin typeface="Cambria Math" panose="02040503050406030204" pitchFamily="18" charset="0"/>
                              </a:rPr>
                            </m:ctrlPr>
                          </m:sSupPr>
                          <m:e>
                            <m:acc>
                              <m:accPr>
                                <m:chr m:val="̂"/>
                                <m:ctrlPr>
                                  <a:rPr lang="en-US" sz="1900" b="1" i="1" smtClean="0">
                                    <a:latin typeface="Cambria Math" panose="02040503050406030204" pitchFamily="18" charset="0"/>
                                  </a:rPr>
                                </m:ctrlPr>
                              </m:accPr>
                              <m:e>
                                <m:r>
                                  <a:rPr lang="en-US" sz="1900" b="1" i="1" smtClean="0">
                                    <a:latin typeface="Cambria Math" panose="02040503050406030204" pitchFamily="18" charset="0"/>
                                  </a:rPr>
                                  <m:t>𝒒</m:t>
                                </m:r>
                              </m:e>
                            </m:acc>
                          </m:e>
                          <m:sup>
                            <m:r>
                              <a:rPr lang="en-US" sz="1900" b="0" i="1" smtClean="0">
                                <a:latin typeface="Cambria Math" panose="02040503050406030204" pitchFamily="18" charset="0"/>
                              </a:rPr>
                              <m:t>𝑁𝑁</m:t>
                            </m:r>
                          </m:sup>
                        </m:sSup>
                        <m:r>
                          <a:rPr lang="en-US" sz="1900" b="0" i="1" smtClean="0">
                            <a:latin typeface="Cambria Math" panose="02040503050406030204" pitchFamily="18" charset="0"/>
                          </a:rPr>
                          <m:t>;</m:t>
                        </m:r>
                        <m:sSub>
                          <m:sSubPr>
                            <m:ctrlPr>
                              <a:rPr lang="en-US" sz="1900" b="0" i="1" smtClean="0">
                                <a:latin typeface="Cambria Math" panose="02040503050406030204" pitchFamily="18" charset="0"/>
                              </a:rPr>
                            </m:ctrlPr>
                          </m:sSubPr>
                          <m:e>
                            <m:r>
                              <a:rPr lang="en-US" sz="1900" b="1" i="1" smtClean="0">
                                <a:latin typeface="Cambria Math" panose="02040503050406030204" pitchFamily="18" charset="0"/>
                              </a:rPr>
                              <m:t>𝒘</m:t>
                            </m:r>
                          </m:e>
                          <m:sub>
                            <m:r>
                              <a:rPr lang="en-US" sz="1900" b="0" i="1" smtClean="0">
                                <a:latin typeface="Cambria Math" panose="02040503050406030204" pitchFamily="18" charset="0"/>
                              </a:rPr>
                              <m:t>𝐾</m:t>
                            </m:r>
                          </m:sub>
                        </m:sSub>
                      </m:e>
                    </m:d>
                    <m:r>
                      <a:rPr lang="en-US" sz="1900" b="0" i="1" smtClean="0">
                        <a:latin typeface="Cambria Math" panose="02040503050406030204" pitchFamily="18" charset="0"/>
                      </a:rPr>
                      <m:t>−</m:t>
                    </m:r>
                    <m:acc>
                      <m:accPr>
                        <m:chr m:val="̂"/>
                        <m:ctrlPr>
                          <a:rPr lang="en-US" sz="1900" b="1" i="1" smtClean="0">
                            <a:latin typeface="Cambria Math" panose="02040503050406030204" pitchFamily="18" charset="0"/>
                          </a:rPr>
                        </m:ctrlPr>
                      </m:accPr>
                      <m:e>
                        <m:r>
                          <a:rPr lang="en-US" sz="1900" b="1" i="1" smtClean="0">
                            <a:latin typeface="Cambria Math" panose="02040503050406030204" pitchFamily="18" charset="0"/>
                          </a:rPr>
                          <m:t>𝑩</m:t>
                        </m:r>
                      </m:e>
                    </m:acc>
                    <m:d>
                      <m:dPr>
                        <m:ctrlPr>
                          <a:rPr lang="en-US" sz="1900" b="0" i="1" smtClean="0">
                            <a:latin typeface="Cambria Math" panose="02040503050406030204" pitchFamily="18" charset="0"/>
                          </a:rPr>
                        </m:ctrlPr>
                      </m:dPr>
                      <m:e>
                        <m:sSub>
                          <m:sSubPr>
                            <m:ctrlPr>
                              <a:rPr lang="en-US" sz="1900" b="0" i="1" smtClean="0">
                                <a:latin typeface="Cambria Math" panose="02040503050406030204" pitchFamily="18" charset="0"/>
                              </a:rPr>
                            </m:ctrlPr>
                          </m:sSubPr>
                          <m:e>
                            <m:r>
                              <a:rPr lang="en-US" sz="1900" b="1" i="1" smtClean="0">
                                <a:latin typeface="Cambria Math" panose="02040503050406030204" pitchFamily="18" charset="0"/>
                              </a:rPr>
                              <m:t>𝒖</m:t>
                            </m:r>
                          </m:e>
                          <m:sub>
                            <m:r>
                              <a:rPr lang="en-US" sz="1900" b="0" i="1" smtClean="0">
                                <a:latin typeface="Cambria Math" panose="02040503050406030204" pitchFamily="18" charset="0"/>
                              </a:rPr>
                              <m:t>𝑖</m:t>
                            </m:r>
                          </m:sub>
                        </m:sSub>
                        <m:r>
                          <a:rPr lang="en-US" sz="1900" b="0" i="1" smtClean="0">
                            <a:latin typeface="Cambria Math" panose="02040503050406030204" pitchFamily="18" charset="0"/>
                          </a:rPr>
                          <m:t>,</m:t>
                        </m:r>
                        <m:sSup>
                          <m:sSupPr>
                            <m:ctrlPr>
                              <a:rPr lang="en-US" sz="1900" b="0" i="1" smtClean="0">
                                <a:latin typeface="Cambria Math" panose="02040503050406030204" pitchFamily="18" charset="0"/>
                              </a:rPr>
                            </m:ctrlPr>
                          </m:sSupPr>
                          <m:e>
                            <m:acc>
                              <m:accPr>
                                <m:chr m:val="̂"/>
                                <m:ctrlPr>
                                  <a:rPr lang="en-US" sz="1900" b="1" i="1" smtClean="0">
                                    <a:latin typeface="Cambria Math" panose="02040503050406030204" pitchFamily="18" charset="0"/>
                                  </a:rPr>
                                </m:ctrlPr>
                              </m:accPr>
                              <m:e>
                                <m:r>
                                  <a:rPr lang="en-US" sz="1900" b="1" i="1" smtClean="0">
                                    <a:latin typeface="Cambria Math" panose="02040503050406030204" pitchFamily="18" charset="0"/>
                                  </a:rPr>
                                  <m:t>𝒒</m:t>
                                </m:r>
                              </m:e>
                            </m:acc>
                          </m:e>
                          <m:sup>
                            <m:r>
                              <a:rPr lang="en-US" sz="1900" b="0" i="1" smtClean="0">
                                <a:latin typeface="Cambria Math" panose="02040503050406030204" pitchFamily="18" charset="0"/>
                              </a:rPr>
                              <m:t>𝑁𝑁</m:t>
                            </m:r>
                          </m:sup>
                        </m:sSup>
                        <m:r>
                          <a:rPr lang="en-US" sz="1900" b="0" i="1" smtClean="0">
                            <a:latin typeface="Cambria Math" panose="02040503050406030204" pitchFamily="18" charset="0"/>
                          </a:rPr>
                          <m:t>;</m:t>
                        </m:r>
                        <m:sSub>
                          <m:sSubPr>
                            <m:ctrlPr>
                              <a:rPr lang="en-US" sz="1900" b="0" i="1" smtClean="0">
                                <a:latin typeface="Cambria Math" panose="02040503050406030204" pitchFamily="18" charset="0"/>
                              </a:rPr>
                            </m:ctrlPr>
                          </m:sSubPr>
                          <m:e>
                            <m:r>
                              <a:rPr lang="en-US" sz="1900" b="1" i="1" smtClean="0">
                                <a:latin typeface="Cambria Math" panose="02040503050406030204" pitchFamily="18" charset="0"/>
                              </a:rPr>
                              <m:t>𝒘</m:t>
                            </m:r>
                          </m:e>
                          <m:sub>
                            <m:r>
                              <a:rPr lang="en-US" sz="1900" b="0" i="1" smtClean="0">
                                <a:latin typeface="Cambria Math" panose="02040503050406030204" pitchFamily="18" charset="0"/>
                              </a:rPr>
                              <m:t>𝐵</m:t>
                            </m:r>
                          </m:sub>
                        </m:sSub>
                      </m:e>
                    </m:d>
                    <m:r>
                      <a:rPr lang="en-US" sz="1900" b="0" i="1" smtClean="0">
                        <a:latin typeface="Cambria Math" panose="02040503050406030204" pitchFamily="18" charset="0"/>
                      </a:rPr>
                      <m:t>=</m:t>
                    </m:r>
                    <m:r>
                      <a:rPr lang="en-US" sz="1900" b="1" i="1" smtClean="0">
                        <a:latin typeface="Cambria Math" panose="02040503050406030204" pitchFamily="18" charset="0"/>
                      </a:rPr>
                      <m:t>𝟎</m:t>
                    </m:r>
                  </m:oMath>
                </a14:m>
                <a:endParaRPr lang="en-US" sz="1900" b="1" dirty="0"/>
              </a:p>
            </p:txBody>
          </p:sp>
        </mc:Choice>
        <mc:Fallback xmlns="">
          <p:sp>
            <p:nvSpPr>
              <p:cNvPr id="11" name="TextBox 10">
                <a:extLst>
                  <a:ext uri="{FF2B5EF4-FFF2-40B4-BE49-F238E27FC236}">
                    <a16:creationId xmlns:a16="http://schemas.microsoft.com/office/drawing/2014/main" id="{50A7F619-13F7-CB5B-DB3F-253B1BD0A6E4}"/>
                  </a:ext>
                </a:extLst>
              </p:cNvPr>
              <p:cNvSpPr txBox="1">
                <a:spLocks noRot="1" noChangeAspect="1" noMove="1" noResize="1" noEditPoints="1" noAdjustHandles="1" noChangeArrowheads="1" noChangeShapeType="1" noTextEdit="1"/>
              </p:cNvSpPr>
              <p:nvPr/>
            </p:nvSpPr>
            <p:spPr>
              <a:xfrm>
                <a:off x="6657754" y="5854413"/>
                <a:ext cx="5178331" cy="745653"/>
              </a:xfrm>
              <a:prstGeom prst="rect">
                <a:avLst/>
              </a:prstGeom>
              <a:blipFill>
                <a:blip r:embed="rId9"/>
                <a:stretch>
                  <a:fillRect l="-1059" t="-60163" b="-4552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64E5F78A-C7CA-89C7-3E2B-E97D81C80D54}"/>
              </a:ext>
            </a:extLst>
          </p:cNvPr>
          <p:cNvPicPr>
            <a:picLocks noChangeAspect="1"/>
          </p:cNvPicPr>
          <p:nvPr/>
        </p:nvPicPr>
        <p:blipFill>
          <a:blip r:embed="rId10"/>
          <a:stretch>
            <a:fillRect/>
          </a:stretch>
        </p:blipFill>
        <p:spPr>
          <a:xfrm>
            <a:off x="9171245" y="42629"/>
            <a:ext cx="967962" cy="967962"/>
          </a:xfrm>
          <a:prstGeom prst="rect">
            <a:avLst/>
          </a:prstGeom>
        </p:spPr>
      </p:pic>
      <p:pic>
        <p:nvPicPr>
          <p:cNvPr id="15" name="Picture 14">
            <a:extLst>
              <a:ext uri="{FF2B5EF4-FFF2-40B4-BE49-F238E27FC236}">
                <a16:creationId xmlns:a16="http://schemas.microsoft.com/office/drawing/2014/main" id="{40F8E614-1769-2620-64A7-5C14B17ED871}"/>
              </a:ext>
            </a:extLst>
          </p:cNvPr>
          <p:cNvPicPr>
            <a:picLocks noChangeAspect="1"/>
          </p:cNvPicPr>
          <p:nvPr/>
        </p:nvPicPr>
        <p:blipFill>
          <a:blip r:embed="rId11"/>
          <a:stretch>
            <a:fillRect/>
          </a:stretch>
        </p:blipFill>
        <p:spPr>
          <a:xfrm>
            <a:off x="10354107" y="46993"/>
            <a:ext cx="952213" cy="952213"/>
          </a:xfrm>
          <a:prstGeom prst="rect">
            <a:avLst/>
          </a:prstGeom>
        </p:spPr>
      </p:pic>
      <p:sp>
        <p:nvSpPr>
          <p:cNvPr id="16" name="TextBox 15">
            <a:extLst>
              <a:ext uri="{FF2B5EF4-FFF2-40B4-BE49-F238E27FC236}">
                <a16:creationId xmlns:a16="http://schemas.microsoft.com/office/drawing/2014/main" id="{DB3D0D00-2D11-225C-6C18-D3A8F2D5AA55}"/>
              </a:ext>
            </a:extLst>
          </p:cNvPr>
          <p:cNvSpPr txBox="1"/>
          <p:nvPr/>
        </p:nvSpPr>
        <p:spPr>
          <a:xfrm>
            <a:off x="9274695" y="1007026"/>
            <a:ext cx="2033890" cy="307777"/>
          </a:xfrm>
          <a:prstGeom prst="rect">
            <a:avLst/>
          </a:prstGeom>
          <a:noFill/>
        </p:spPr>
        <p:txBody>
          <a:bodyPr wrap="none" rtlCol="0">
            <a:spAutoFit/>
          </a:bodyPr>
          <a:lstStyle/>
          <a:p>
            <a:r>
              <a:rPr lang="en-US" sz="1400" dirty="0"/>
              <a:t>E. Parish       A. Gruber</a:t>
            </a:r>
          </a:p>
        </p:txBody>
      </p:sp>
    </p:spTree>
    <p:extLst>
      <p:ext uri="{BB962C8B-B14F-4D97-AF65-F5344CB8AC3E}">
        <p14:creationId xmlns:p14="http://schemas.microsoft.com/office/powerpoint/2010/main" val="360806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97061" y="217527"/>
            <a:ext cx="6161524" cy="416091"/>
          </a:xfrm>
          <a:prstGeom prst="rect">
            <a:avLst/>
          </a:prstGeom>
          <a:solidFill>
            <a:schemeClr val="bg1"/>
          </a:solidFill>
        </p:spPr>
        <p:txBody>
          <a:bodyPr>
            <a:noAutofit/>
          </a:bodyPr>
          <a:lstStyle>
            <a:lvl1pPr algn="l" rtl="0" eaLnBrk="1" fontAlgn="base" hangingPunct="1">
              <a:spcBef>
                <a:spcPct val="0"/>
              </a:spcBef>
              <a:spcAft>
                <a:spcPct val="0"/>
              </a:spcAft>
              <a:defRPr sz="400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a:lstStyle>
          <a:p>
            <a:r>
              <a:rPr lang="en-US" sz="2800" dirty="0">
                <a:solidFill>
                  <a:schemeClr val="tx1"/>
                </a:solidFill>
                <a:latin typeface="Gill Sans MT" panose="020B0502020104020203" pitchFamily="34" charset="0"/>
              </a:rPr>
              <a:t>Summary</a:t>
            </a:r>
          </a:p>
        </p:txBody>
      </p:sp>
      <p:sp>
        <p:nvSpPr>
          <p:cNvPr id="4" name="TextBox 3">
            <a:extLst>
              <a:ext uri="{FF2B5EF4-FFF2-40B4-BE49-F238E27FC236}">
                <a16:creationId xmlns:a16="http://schemas.microsoft.com/office/drawing/2014/main" id="{02737A99-896A-4922-978C-83F4C7286269}"/>
              </a:ext>
            </a:extLst>
          </p:cNvPr>
          <p:cNvSpPr txBox="1"/>
          <p:nvPr/>
        </p:nvSpPr>
        <p:spPr>
          <a:xfrm>
            <a:off x="1621921" y="958590"/>
            <a:ext cx="8556211" cy="707886"/>
          </a:xfrm>
          <a:prstGeom prst="rect">
            <a:avLst/>
          </a:prstGeom>
          <a:solidFill>
            <a:srgbClr val="CCFFCC"/>
          </a:solidFill>
        </p:spPr>
        <p:txBody>
          <a:bodyPr wrap="square" rtlCol="0">
            <a:spAutoFit/>
          </a:bodyPr>
          <a:lstStyle/>
          <a:p>
            <a:pPr algn="ctr"/>
            <a:r>
              <a:rPr lang="en-US" sz="2000" dirty="0">
                <a:ea typeface="Calibri" panose="020F0502020204030204" pitchFamily="34" charset="0"/>
              </a:rPr>
              <a:t>The </a:t>
            </a:r>
            <a:r>
              <a:rPr lang="en-US" sz="2000" b="1" dirty="0">
                <a:ea typeface="Calibri" panose="020F0502020204030204" pitchFamily="34" charset="0"/>
              </a:rPr>
              <a:t>Schwarz alternating method</a:t>
            </a:r>
            <a:r>
              <a:rPr lang="en-US" sz="2000" dirty="0">
                <a:ea typeface="Calibri" panose="020F0502020204030204" pitchFamily="34" charset="0"/>
              </a:rPr>
              <a:t> has been developed for concurrent multiscale coupling of </a:t>
            </a:r>
            <a:r>
              <a:rPr lang="en-US" sz="2000" b="1" dirty="0">
                <a:ea typeface="Calibri" panose="020F0502020204030204" pitchFamily="34" charset="0"/>
              </a:rPr>
              <a:t>conventional</a:t>
            </a:r>
            <a:r>
              <a:rPr lang="en-US" sz="2000" dirty="0">
                <a:ea typeface="Calibri" panose="020F0502020204030204" pitchFamily="34" charset="0"/>
              </a:rPr>
              <a:t> and </a:t>
            </a:r>
            <a:r>
              <a:rPr lang="en-US" sz="2000" b="1" dirty="0">
                <a:ea typeface="Calibri" panose="020F0502020204030204" pitchFamily="34" charset="0"/>
              </a:rPr>
              <a:t>data-driven models</a:t>
            </a:r>
            <a:r>
              <a:rPr lang="en-US" sz="2000" dirty="0">
                <a:ea typeface="Calibri" panose="020F0502020204030204" pitchFamily="34" charset="0"/>
              </a:rPr>
              <a:t>.</a:t>
            </a:r>
            <a:endParaRPr lang="en-US" sz="2000" dirty="0"/>
          </a:p>
        </p:txBody>
      </p:sp>
      <p:grpSp>
        <p:nvGrpSpPr>
          <p:cNvPr id="16" name="Group 15">
            <a:extLst>
              <a:ext uri="{FF2B5EF4-FFF2-40B4-BE49-F238E27FC236}">
                <a16:creationId xmlns:a16="http://schemas.microsoft.com/office/drawing/2014/main" id="{C8A54937-61DD-93C9-F103-BD1691EDA97E}"/>
              </a:ext>
            </a:extLst>
          </p:cNvPr>
          <p:cNvGrpSpPr/>
          <p:nvPr/>
        </p:nvGrpSpPr>
        <p:grpSpPr>
          <a:xfrm>
            <a:off x="207277" y="1991448"/>
            <a:ext cx="11443342" cy="5163115"/>
            <a:chOff x="276796" y="1963914"/>
            <a:chExt cx="11443342" cy="4598267"/>
          </a:xfrm>
        </p:grpSpPr>
        <p:grpSp>
          <p:nvGrpSpPr>
            <p:cNvPr id="7" name="Group 6">
              <a:extLst>
                <a:ext uri="{FF2B5EF4-FFF2-40B4-BE49-F238E27FC236}">
                  <a16:creationId xmlns:a16="http://schemas.microsoft.com/office/drawing/2014/main" id="{C27D2A43-52EF-482A-A6B5-C7E5492AE8BF}"/>
                </a:ext>
              </a:extLst>
            </p:cNvPr>
            <p:cNvGrpSpPr/>
            <p:nvPr/>
          </p:nvGrpSpPr>
          <p:grpSpPr>
            <a:xfrm>
              <a:off x="276796" y="1963914"/>
              <a:ext cx="11443342" cy="4598267"/>
              <a:chOff x="138061" y="1556361"/>
              <a:chExt cx="10611394" cy="4598267"/>
            </a:xfrm>
          </p:grpSpPr>
          <p:sp>
            <p:nvSpPr>
              <p:cNvPr id="6" name="Content Placeholder 2"/>
              <p:cNvSpPr txBox="1">
                <a:spLocks/>
              </p:cNvSpPr>
              <p:nvPr/>
            </p:nvSpPr>
            <p:spPr bwMode="auto">
              <a:xfrm>
                <a:off x="176084" y="1556361"/>
                <a:ext cx="10573371" cy="4598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Courier New" panose="02070309020205020404" pitchFamily="49" charset="0"/>
                  <a:buChar char="o"/>
                  <a:defRPr/>
                </a:pPr>
                <a:r>
                  <a:rPr lang="en-US" sz="2000" dirty="0">
                    <a:solidFill>
                      <a:srgbClr val="4F664A"/>
                    </a:solidFill>
                    <a:latin typeface="+mn-lt"/>
                  </a:rPr>
                  <a:t>Coupling is </a:t>
                </a:r>
                <a:r>
                  <a:rPr lang="en-US" sz="2000" b="1" i="1" dirty="0">
                    <a:solidFill>
                      <a:srgbClr val="4F664A"/>
                    </a:solidFill>
                    <a:latin typeface="+mn-lt"/>
                  </a:rPr>
                  <a:t>concurrent</a:t>
                </a:r>
                <a:r>
                  <a:rPr lang="en-US" sz="2000" dirty="0">
                    <a:solidFill>
                      <a:srgbClr val="4F664A"/>
                    </a:solidFill>
                    <a:latin typeface="+mn-lt"/>
                  </a:rPr>
                  <a:t> (two-way).</a:t>
                </a:r>
              </a:p>
              <a:p>
                <a:pPr marL="0" indent="0">
                  <a:buNone/>
                  <a:defRPr/>
                </a:pPr>
                <a:endParaRPr lang="en-US" sz="800" dirty="0">
                  <a:solidFill>
                    <a:srgbClr val="4F664A"/>
                  </a:solidFill>
                  <a:latin typeface="+mn-lt"/>
                </a:endParaRPr>
              </a:p>
              <a:p>
                <a:pPr>
                  <a:buFont typeface="Courier New" panose="02070309020205020404" pitchFamily="49" charset="0"/>
                  <a:buChar char="o"/>
                  <a:defRPr/>
                </a:pPr>
                <a:r>
                  <a:rPr lang="en-US" sz="2000" b="1" i="1" dirty="0">
                    <a:solidFill>
                      <a:srgbClr val="4F664A"/>
                    </a:solidFill>
                    <a:latin typeface="+mn-lt"/>
                  </a:rPr>
                  <a:t>Ease of implementation </a:t>
                </a:r>
                <a:r>
                  <a:rPr lang="en-US" sz="2000" dirty="0">
                    <a:solidFill>
                      <a:srgbClr val="4F664A"/>
                    </a:solidFill>
                    <a:latin typeface="+mn-lt"/>
                  </a:rPr>
                  <a:t>into existing massively-parallel HPC codes.</a:t>
                </a:r>
                <a:endParaRPr lang="en-US" sz="2000" b="1" i="1" dirty="0">
                  <a:solidFill>
                    <a:srgbClr val="4F664A"/>
                  </a:solidFill>
                  <a:latin typeface="+mn-lt"/>
                </a:endParaRPr>
              </a:p>
              <a:p>
                <a:pPr>
                  <a:buFont typeface="Courier New" panose="02070309020205020404" pitchFamily="49" charset="0"/>
                  <a:buChar char="o"/>
                  <a:defRPr/>
                </a:pPr>
                <a:endParaRPr lang="en-US" sz="800" b="1" i="1" dirty="0">
                  <a:solidFill>
                    <a:srgbClr val="4F664A"/>
                  </a:solidFill>
                  <a:latin typeface="+mn-lt"/>
                </a:endParaRPr>
              </a:p>
              <a:p>
                <a:pPr>
                  <a:buFont typeface="Courier New" panose="02070309020205020404" pitchFamily="49" charset="0"/>
                  <a:buChar char="o"/>
                  <a:defRPr/>
                </a:pPr>
                <a:r>
                  <a:rPr lang="en-US" sz="2000" b="1" i="1" dirty="0">
                    <a:solidFill>
                      <a:srgbClr val="4F664A"/>
                    </a:solidFill>
                    <a:latin typeface="+mn-lt"/>
                  </a:rPr>
                  <a:t>“Plug-and-play” framework</a:t>
                </a:r>
                <a:r>
                  <a:rPr lang="en-US" sz="2000" dirty="0">
                    <a:solidFill>
                      <a:srgbClr val="4F664A"/>
                    </a:solidFill>
                    <a:latin typeface="+mn-lt"/>
                  </a:rPr>
                  <a:t>: simplifies task of meshing complex geometries! </a:t>
                </a:r>
              </a:p>
              <a:p>
                <a:pPr>
                  <a:buFont typeface="Courier New" panose="02070309020205020404" pitchFamily="49" charset="0"/>
                  <a:buChar char="o"/>
                  <a:defRPr/>
                </a:pPr>
                <a:endParaRPr lang="en-US" sz="400" dirty="0">
                  <a:solidFill>
                    <a:srgbClr val="4F664A"/>
                  </a:solidFill>
                  <a:latin typeface="+mn-lt"/>
                </a:endParaRPr>
              </a:p>
              <a:p>
                <a:pPr lvl="1">
                  <a:buClrTx/>
                  <a:buFont typeface="Wingdings" panose="05000000000000000000" pitchFamily="2" charset="2"/>
                  <a:buChar char="Ø"/>
                  <a:defRPr/>
                </a:pPr>
                <a:r>
                  <a:rPr lang="en-US" dirty="0">
                    <a:solidFill>
                      <a:srgbClr val="4F664A"/>
                    </a:solidFill>
                    <a:latin typeface="+mn-lt"/>
                  </a:rPr>
                  <a:t>Ability to couple regions with </a:t>
                </a:r>
                <a:r>
                  <a:rPr lang="en-US" b="1" i="1" dirty="0">
                    <a:solidFill>
                      <a:srgbClr val="4F664A"/>
                    </a:solidFill>
                    <a:latin typeface="+mn-lt"/>
                  </a:rPr>
                  <a:t>different non-conformal meshes</a:t>
                </a:r>
                <a:r>
                  <a:rPr lang="en-US" dirty="0">
                    <a:solidFill>
                      <a:srgbClr val="4F664A"/>
                    </a:solidFill>
                    <a:latin typeface="+mn-lt"/>
                  </a:rPr>
                  <a:t>, </a:t>
                </a:r>
                <a:r>
                  <a:rPr lang="en-US" b="1" i="1" dirty="0">
                    <a:solidFill>
                      <a:srgbClr val="4F664A"/>
                    </a:solidFill>
                    <a:latin typeface="+mn-lt"/>
                  </a:rPr>
                  <a:t>different element types</a:t>
                </a:r>
                <a:r>
                  <a:rPr lang="en-US" i="1" dirty="0">
                    <a:solidFill>
                      <a:srgbClr val="4F664A"/>
                    </a:solidFill>
                    <a:latin typeface="+mn-lt"/>
                  </a:rPr>
                  <a:t> </a:t>
                </a:r>
                <a:r>
                  <a:rPr lang="en-US" dirty="0">
                    <a:solidFill>
                      <a:srgbClr val="4F664A"/>
                    </a:solidFill>
                    <a:latin typeface="+mn-lt"/>
                  </a:rPr>
                  <a:t>and </a:t>
                </a:r>
                <a:r>
                  <a:rPr lang="en-US" b="1" i="1" dirty="0">
                    <a:solidFill>
                      <a:srgbClr val="4F664A"/>
                    </a:solidFill>
                    <a:latin typeface="+mn-lt"/>
                  </a:rPr>
                  <a:t>different levels of refinement.</a:t>
                </a:r>
              </a:p>
              <a:p>
                <a:pPr lvl="1">
                  <a:buClrTx/>
                  <a:buFont typeface="Wingdings" panose="05000000000000000000" pitchFamily="2" charset="2"/>
                  <a:buChar char="Ø"/>
                  <a:defRPr/>
                </a:pPr>
                <a:endParaRPr lang="en-US" sz="400" b="1" i="1" dirty="0">
                  <a:solidFill>
                    <a:srgbClr val="4F664A"/>
                  </a:solidFill>
                  <a:latin typeface="+mn-lt"/>
                </a:endParaRPr>
              </a:p>
              <a:p>
                <a:pPr lvl="1">
                  <a:buClrTx/>
                  <a:buFont typeface="Wingdings" panose="05000000000000000000" pitchFamily="2" charset="2"/>
                  <a:buChar char="Ø"/>
                  <a:defRPr/>
                </a:pPr>
                <a:r>
                  <a:rPr lang="en-US" dirty="0">
                    <a:solidFill>
                      <a:srgbClr val="4F664A"/>
                    </a:solidFill>
                    <a:latin typeface="+mn-lt"/>
                  </a:rPr>
                  <a:t>Ability to use </a:t>
                </a:r>
                <a:r>
                  <a:rPr lang="en-US" b="1" i="1" dirty="0">
                    <a:solidFill>
                      <a:srgbClr val="4F664A"/>
                    </a:solidFill>
                    <a:latin typeface="+mn-lt"/>
                  </a:rPr>
                  <a:t>different solvers (including ROM/FOM) </a:t>
                </a:r>
                <a:r>
                  <a:rPr lang="en-US" dirty="0">
                    <a:solidFill>
                      <a:srgbClr val="4F664A"/>
                    </a:solidFill>
                    <a:latin typeface="+mn-lt"/>
                  </a:rPr>
                  <a:t>and </a:t>
                </a:r>
                <a:r>
                  <a:rPr lang="en-US" b="1" i="1" dirty="0">
                    <a:solidFill>
                      <a:srgbClr val="4F664A"/>
                    </a:solidFill>
                    <a:latin typeface="+mn-lt"/>
                  </a:rPr>
                  <a:t>time-integrators </a:t>
                </a:r>
                <a:r>
                  <a:rPr lang="en-US" dirty="0">
                    <a:solidFill>
                      <a:srgbClr val="4F664A"/>
                    </a:solidFill>
                    <a:latin typeface="+mn-lt"/>
                  </a:rPr>
                  <a:t>in different regions.               </a:t>
                </a:r>
                <a:endParaRPr lang="en-US" sz="2400" dirty="0">
                  <a:solidFill>
                    <a:srgbClr val="4F664A"/>
                  </a:solidFill>
                  <a:latin typeface="+mn-lt"/>
                </a:endParaRPr>
              </a:p>
              <a:p>
                <a:pPr lvl="1">
                  <a:buClrTx/>
                  <a:buFont typeface="Wingdings" panose="05000000000000000000" pitchFamily="2" charset="2"/>
                  <a:buChar char="Ø"/>
                  <a:defRPr/>
                </a:pPr>
                <a:endParaRPr lang="en-US" sz="800" dirty="0">
                  <a:solidFill>
                    <a:srgbClr val="4F664A"/>
                  </a:solidFill>
                  <a:latin typeface="+mn-lt"/>
                </a:endParaRPr>
              </a:p>
              <a:p>
                <a:pPr marL="285750" indent="-285750">
                  <a:buFont typeface="Courier New" panose="02070309020205020404" pitchFamily="49" charset="0"/>
                  <a:buChar char="o"/>
                  <a:defRPr/>
                </a:pPr>
                <a:r>
                  <a:rPr lang="en-US" sz="2000" b="1" i="1" dirty="0">
                    <a:solidFill>
                      <a:srgbClr val="4F664A"/>
                    </a:solidFill>
                    <a:latin typeface="+mn-lt"/>
                  </a:rPr>
                  <a:t>Scalable, fast, robust </a:t>
                </a:r>
                <a:r>
                  <a:rPr lang="en-US" sz="2000" dirty="0">
                    <a:solidFill>
                      <a:srgbClr val="4F664A"/>
                    </a:solidFill>
                    <a:latin typeface="+mn-lt"/>
                  </a:rPr>
                  <a:t>on </a:t>
                </a:r>
                <a:r>
                  <a:rPr lang="en-US" sz="2000" b="1" i="1" dirty="0">
                    <a:solidFill>
                      <a:srgbClr val="4F664A"/>
                    </a:solidFill>
                    <a:latin typeface="+mn-lt"/>
                  </a:rPr>
                  <a:t>real</a:t>
                </a:r>
                <a:r>
                  <a:rPr lang="en-US" sz="2000" dirty="0">
                    <a:solidFill>
                      <a:srgbClr val="4F664A"/>
                    </a:solidFill>
                    <a:latin typeface="+mn-lt"/>
                  </a:rPr>
                  <a:t> engineering problems</a:t>
                </a:r>
              </a:p>
              <a:p>
                <a:pPr marL="285750" indent="-285750">
                  <a:buFont typeface="Courier New" panose="02070309020205020404" pitchFamily="49" charset="0"/>
                  <a:buChar char="o"/>
                  <a:defRPr/>
                </a:pPr>
                <a:endParaRPr lang="en-US" sz="400" dirty="0">
                  <a:solidFill>
                    <a:srgbClr val="4F664A"/>
                  </a:solidFill>
                  <a:latin typeface="+mn-lt"/>
                </a:endParaRPr>
              </a:p>
              <a:p>
                <a:pPr marL="285750" indent="-285750">
                  <a:buFont typeface="Courier New" panose="02070309020205020404" pitchFamily="49" charset="0"/>
                  <a:buChar char="o"/>
                  <a:defRPr/>
                </a:pPr>
                <a:r>
                  <a:rPr lang="en-US" sz="2000" dirty="0">
                    <a:solidFill>
                      <a:srgbClr val="4F664A"/>
                    </a:solidFill>
                    <a:latin typeface="+mn-lt"/>
                  </a:rPr>
                  <a:t>Coupling does not introduce </a:t>
                </a:r>
                <a:r>
                  <a:rPr lang="en-US" sz="2000" b="1" i="1" dirty="0">
                    <a:solidFill>
                      <a:srgbClr val="4F664A"/>
                    </a:solidFill>
                    <a:latin typeface="+mn-lt"/>
                  </a:rPr>
                  <a:t>nonphysical artifacts.</a:t>
                </a:r>
              </a:p>
              <a:p>
                <a:pPr marL="0" indent="0">
                  <a:buNone/>
                  <a:defRPr/>
                </a:pPr>
                <a:endParaRPr lang="en-US" sz="400" b="1" i="1" dirty="0">
                  <a:solidFill>
                    <a:srgbClr val="4F664A"/>
                  </a:solidFill>
                  <a:latin typeface="+mn-lt"/>
                </a:endParaRPr>
              </a:p>
              <a:p>
                <a:pPr marL="285750" indent="-285750">
                  <a:buFont typeface="Courier New" panose="02070309020205020404" pitchFamily="49" charset="0"/>
                  <a:buChar char="o"/>
                  <a:defRPr/>
                </a:pPr>
                <a:r>
                  <a:rPr lang="en-US" sz="2000" b="1" i="1" dirty="0">
                    <a:solidFill>
                      <a:srgbClr val="4F664A"/>
                    </a:solidFill>
                    <a:latin typeface="+mn-lt"/>
                  </a:rPr>
                  <a:t>Theoretical</a:t>
                </a:r>
                <a:r>
                  <a:rPr lang="en-US" sz="2000" dirty="0">
                    <a:solidFill>
                      <a:srgbClr val="4F664A"/>
                    </a:solidFill>
                    <a:latin typeface="+mn-lt"/>
                  </a:rPr>
                  <a:t> convergence properties/guarantees</a:t>
                </a:r>
                <a:r>
                  <a:rPr lang="en-US" sz="2000" dirty="0">
                    <a:solidFill>
                      <a:srgbClr val="4F664A"/>
                    </a:solidFill>
                    <a:latin typeface="+mn-lt"/>
                    <a:sym typeface="Wingdings" panose="05000000000000000000" pitchFamily="2" charset="2"/>
                  </a:rPr>
                  <a:t>.</a:t>
                </a:r>
              </a:p>
              <a:p>
                <a:pPr marL="285750" indent="-285750">
                  <a:buFont typeface="Courier New" panose="02070309020205020404" pitchFamily="49" charset="0"/>
                  <a:buChar char="o"/>
                  <a:defRPr/>
                </a:pPr>
                <a:endParaRPr lang="en-US" sz="400" dirty="0">
                  <a:solidFill>
                    <a:srgbClr val="4F664A"/>
                  </a:solidFill>
                  <a:latin typeface="+mn-lt"/>
                  <a:sym typeface="Wingdings" panose="05000000000000000000" pitchFamily="2" charset="2"/>
                </a:endParaRPr>
              </a:p>
              <a:p>
                <a:pPr marL="285750" indent="-285750">
                  <a:buFont typeface="Courier New" panose="02070309020205020404" pitchFamily="49" charset="0"/>
                  <a:buChar char="o"/>
                  <a:defRPr/>
                </a:pPr>
                <a:endParaRPr lang="en-US" sz="2000" dirty="0">
                  <a:solidFill>
                    <a:schemeClr val="accent2">
                      <a:lumMod val="50000"/>
                    </a:schemeClr>
                  </a:solidFill>
                  <a:latin typeface="+mn-lt"/>
                </a:endParaRPr>
              </a:p>
              <a:p>
                <a:pPr marL="285750" indent="-285750">
                  <a:buFont typeface="Courier New" panose="02070309020205020404" pitchFamily="49" charset="0"/>
                  <a:buChar char="o"/>
                  <a:defRPr/>
                </a:pPr>
                <a:endParaRPr lang="en-US" sz="1900" dirty="0">
                  <a:solidFill>
                    <a:srgbClr val="4F664A"/>
                  </a:solidFill>
                  <a:latin typeface="+mn-lt"/>
                </a:endParaRPr>
              </a:p>
              <a:p>
                <a:pPr>
                  <a:buFont typeface="Courier New" panose="02070309020205020404" pitchFamily="49" charset="0"/>
                  <a:buChar char="o"/>
                  <a:defRPr/>
                </a:pPr>
                <a:endParaRPr lang="en-US" sz="2000" b="1" i="1" dirty="0">
                  <a:solidFill>
                    <a:srgbClr val="4F664A"/>
                  </a:solidFill>
                  <a:latin typeface="+mn-lt"/>
                </a:endParaRPr>
              </a:p>
              <a:p>
                <a:pPr>
                  <a:buFont typeface="Wingdings" panose="05000000000000000000" pitchFamily="2" charset="2"/>
                  <a:buChar char="q"/>
                  <a:defRPr/>
                </a:pPr>
                <a:endParaRPr lang="en-US" sz="2000" dirty="0">
                  <a:solidFill>
                    <a:srgbClr val="4F664A"/>
                  </a:solidFill>
                  <a:latin typeface="+mn-lt"/>
                </a:endParaRPr>
              </a:p>
              <a:p>
                <a:pPr>
                  <a:buFont typeface="Wingdings" panose="05000000000000000000" pitchFamily="2" charset="2"/>
                  <a:buChar char="q"/>
                  <a:defRPr/>
                </a:pPr>
                <a:endParaRPr lang="en-US" sz="2000" dirty="0">
                  <a:solidFill>
                    <a:srgbClr val="4F664A"/>
                  </a:solidFill>
                  <a:latin typeface="+mn-lt"/>
                </a:endParaRPr>
              </a:p>
              <a:p>
                <a:pPr>
                  <a:defRPr/>
                </a:pPr>
                <a:endParaRPr lang="en-US" sz="2000" dirty="0">
                  <a:solidFill>
                    <a:srgbClr val="4F664A"/>
                  </a:solidFill>
                  <a:latin typeface="+mn-lt"/>
                </a:endParaRPr>
              </a:p>
              <a:p>
                <a:pPr>
                  <a:defRPr/>
                </a:pPr>
                <a:endParaRPr lang="en-US" sz="2000" dirty="0">
                  <a:solidFill>
                    <a:srgbClr val="4F664A"/>
                  </a:solidFill>
                  <a:latin typeface="+mn-lt"/>
                </a:endParaRPr>
              </a:p>
            </p:txBody>
          </p:sp>
          <p:sp>
            <p:nvSpPr>
              <p:cNvPr id="2" name="TextBox 1">
                <a:extLst>
                  <a:ext uri="{FF2B5EF4-FFF2-40B4-BE49-F238E27FC236}">
                    <a16:creationId xmlns:a16="http://schemas.microsoft.com/office/drawing/2014/main" id="{426D2FD8-B1AA-43A6-B9D8-0564E48363F8}"/>
                  </a:ext>
                </a:extLst>
              </p:cNvPr>
              <p:cNvSpPr txBox="1"/>
              <p:nvPr/>
            </p:nvSpPr>
            <p:spPr>
              <a:xfrm>
                <a:off x="152193" y="1556361"/>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9" name="TextBox 8">
                <a:extLst>
                  <a:ext uri="{FF2B5EF4-FFF2-40B4-BE49-F238E27FC236}">
                    <a16:creationId xmlns:a16="http://schemas.microsoft.com/office/drawing/2014/main" id="{4E28ECC9-AE40-41FC-86F0-15578093CBB5}"/>
                  </a:ext>
                </a:extLst>
              </p:cNvPr>
              <p:cNvSpPr txBox="1"/>
              <p:nvPr/>
            </p:nvSpPr>
            <p:spPr>
              <a:xfrm>
                <a:off x="152190" y="1992003"/>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0" name="TextBox 9">
                <a:extLst>
                  <a:ext uri="{FF2B5EF4-FFF2-40B4-BE49-F238E27FC236}">
                    <a16:creationId xmlns:a16="http://schemas.microsoft.com/office/drawing/2014/main" id="{3D52487F-914C-4D41-89B5-975A1CBC35FA}"/>
                  </a:ext>
                </a:extLst>
              </p:cNvPr>
              <p:cNvSpPr txBox="1"/>
              <p:nvPr/>
            </p:nvSpPr>
            <p:spPr>
              <a:xfrm>
                <a:off x="152190" y="2430662"/>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1" name="TextBox 10">
                <a:extLst>
                  <a:ext uri="{FF2B5EF4-FFF2-40B4-BE49-F238E27FC236}">
                    <a16:creationId xmlns:a16="http://schemas.microsoft.com/office/drawing/2014/main" id="{6B19369E-8E5D-4A6B-A3A5-F7D4E99C9DE2}"/>
                  </a:ext>
                </a:extLst>
              </p:cNvPr>
              <p:cNvSpPr txBox="1"/>
              <p:nvPr/>
            </p:nvSpPr>
            <p:spPr>
              <a:xfrm>
                <a:off x="544078" y="2830154"/>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2" name="TextBox 11">
                <a:extLst>
                  <a:ext uri="{FF2B5EF4-FFF2-40B4-BE49-F238E27FC236}">
                    <a16:creationId xmlns:a16="http://schemas.microsoft.com/office/drawing/2014/main" id="{EE101475-1096-4BEF-A21C-54859C3D2D3F}"/>
                  </a:ext>
                </a:extLst>
              </p:cNvPr>
              <p:cNvSpPr txBox="1"/>
              <p:nvPr/>
            </p:nvSpPr>
            <p:spPr>
              <a:xfrm>
                <a:off x="544076" y="3495246"/>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
            <p:nvSpPr>
              <p:cNvPr id="13" name="TextBox 12">
                <a:extLst>
                  <a:ext uri="{FF2B5EF4-FFF2-40B4-BE49-F238E27FC236}">
                    <a16:creationId xmlns:a16="http://schemas.microsoft.com/office/drawing/2014/main" id="{4746C9CB-4A6D-4233-B152-2895B3B62D43}"/>
                  </a:ext>
                </a:extLst>
              </p:cNvPr>
              <p:cNvSpPr txBox="1"/>
              <p:nvPr/>
            </p:nvSpPr>
            <p:spPr>
              <a:xfrm>
                <a:off x="138061" y="5007488"/>
                <a:ext cx="391886"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grpSp>
        <p:sp>
          <p:nvSpPr>
            <p:cNvPr id="14" name="TextBox 13">
              <a:extLst>
                <a:ext uri="{FF2B5EF4-FFF2-40B4-BE49-F238E27FC236}">
                  <a16:creationId xmlns:a16="http://schemas.microsoft.com/office/drawing/2014/main" id="{469636FC-2C47-4CD5-9215-2E129C3F8C10}"/>
                </a:ext>
              </a:extLst>
            </p:cNvPr>
            <p:cNvSpPr txBox="1"/>
            <p:nvPr/>
          </p:nvSpPr>
          <p:spPr>
            <a:xfrm>
              <a:off x="276796" y="5039051"/>
              <a:ext cx="422610" cy="43088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grpSp>
      <p:sp>
        <p:nvSpPr>
          <p:cNvPr id="3" name="Slide Number Placeholder 2">
            <a:extLst>
              <a:ext uri="{FF2B5EF4-FFF2-40B4-BE49-F238E27FC236}">
                <a16:creationId xmlns:a16="http://schemas.microsoft.com/office/drawing/2014/main" id="{53FC834E-927C-4DC6-825B-2E5BF8D055DC}"/>
              </a:ext>
            </a:extLst>
          </p:cNvPr>
          <p:cNvSpPr>
            <a:spLocks noGrp="1"/>
          </p:cNvSpPr>
          <p:nvPr>
            <p:ph type="sldNum" sz="quarter" idx="12"/>
          </p:nvPr>
        </p:nvSpPr>
        <p:spPr/>
        <p:txBody>
          <a:bodyPr/>
          <a:lstStyle/>
          <a:p>
            <a:fld id="{A5E55A7B-7854-E145-92D9-B491DF4BAE2D}" type="slidenum">
              <a:rPr lang="en-US" smtClean="0"/>
              <a:pPr/>
              <a:t>63</a:t>
            </a:fld>
            <a:endParaRPr lang="en-US" dirty="0"/>
          </a:p>
        </p:txBody>
      </p:sp>
      <p:sp>
        <p:nvSpPr>
          <p:cNvPr id="8" name="TextBox 7">
            <a:extLst>
              <a:ext uri="{FF2B5EF4-FFF2-40B4-BE49-F238E27FC236}">
                <a16:creationId xmlns:a16="http://schemas.microsoft.com/office/drawing/2014/main" id="{D3CF5336-5331-9711-11D7-99147D2AFAFC}"/>
              </a:ext>
            </a:extLst>
          </p:cNvPr>
          <p:cNvSpPr txBox="1"/>
          <p:nvPr/>
        </p:nvSpPr>
        <p:spPr>
          <a:xfrm>
            <a:off x="194857" y="4989734"/>
            <a:ext cx="422610" cy="483817"/>
          </a:xfrm>
          <a:prstGeom prst="rect">
            <a:avLst/>
          </a:prstGeom>
          <a:solidFill>
            <a:schemeClr val="bg1"/>
          </a:solidFill>
        </p:spPr>
        <p:txBody>
          <a:bodyPr wrap="square" rtlCol="0">
            <a:spAutoFit/>
          </a:bodyPr>
          <a:lstStyle/>
          <a:p>
            <a:r>
              <a:rPr lang="en-US" sz="2200" dirty="0">
                <a:solidFill>
                  <a:srgbClr val="006600"/>
                </a:solidFill>
                <a:sym typeface="Wingdings" panose="05000000000000000000" pitchFamily="2" charset="2"/>
              </a:rPr>
              <a:t></a:t>
            </a:r>
            <a:endParaRPr lang="en-US" sz="2200" dirty="0">
              <a:solidFill>
                <a:srgbClr val="006600"/>
              </a:solidFill>
            </a:endParaRPr>
          </a:p>
        </p:txBody>
      </p:sp>
    </p:spTree>
    <p:extLst>
      <p:ext uri="{BB962C8B-B14F-4D97-AF65-F5344CB8AC3E}">
        <p14:creationId xmlns:p14="http://schemas.microsoft.com/office/powerpoint/2010/main" val="115602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7</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7" y="312786"/>
            <a:ext cx="11050355" cy="617211"/>
          </a:xfrm>
        </p:spPr>
        <p:txBody>
          <a:bodyPr/>
          <a:lstStyle/>
          <a:p>
            <a:r>
              <a:rPr lang="en-US" dirty="0"/>
              <a:t>Non-Intrusive Model Order Reduction via Operator Inference (</a:t>
            </a:r>
            <a:r>
              <a:rPr lang="en-US" dirty="0" err="1"/>
              <a:t>OpInf</a:t>
            </a:r>
            <a:r>
              <a:rPr lang="en-US" dirty="0"/>
              <a:t>)*</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7</a:t>
            </a:fld>
            <a:endParaRPr lang="en-US" dirty="0"/>
          </a:p>
        </p:txBody>
      </p:sp>
      <p:sp>
        <p:nvSpPr>
          <p:cNvPr id="10" name="TextBox 9">
            <a:extLst>
              <a:ext uri="{FF2B5EF4-FFF2-40B4-BE49-F238E27FC236}">
                <a16:creationId xmlns:a16="http://schemas.microsoft.com/office/drawing/2014/main" id="{0ABC5664-A4C5-B246-D675-3FF3060418DA}"/>
              </a:ext>
            </a:extLst>
          </p:cNvPr>
          <p:cNvSpPr txBox="1"/>
          <p:nvPr/>
        </p:nvSpPr>
        <p:spPr>
          <a:xfrm>
            <a:off x="312872" y="1265062"/>
            <a:ext cx="4953899" cy="1323439"/>
          </a:xfrm>
          <a:prstGeom prst="rect">
            <a:avLst/>
          </a:prstGeom>
          <a:solidFill>
            <a:schemeClr val="accent2">
              <a:lumMod val="20000"/>
              <a:lumOff val="80000"/>
            </a:schemeClr>
          </a:solidFill>
        </p:spPr>
        <p:txBody>
          <a:bodyPr wrap="square" rtlCol="0">
            <a:spAutoFit/>
          </a:bodyPr>
          <a:lstStyle/>
          <a:p>
            <a:pPr algn="ctr"/>
            <a:r>
              <a:rPr lang="en-US" sz="2000" b="1" u="sng" dirty="0"/>
              <a:t>Key Idea Behind </a:t>
            </a:r>
            <a:r>
              <a:rPr lang="en-US" sz="2000" b="1" u="sng" dirty="0" err="1"/>
              <a:t>OpInf</a:t>
            </a:r>
            <a:r>
              <a:rPr lang="en-US" sz="2000" dirty="0"/>
              <a:t>: circumvent the burden of implementing intrusive ROMs in HPC codes by </a:t>
            </a:r>
            <a:r>
              <a:rPr lang="en-US" sz="2000" b="1" dirty="0"/>
              <a:t>combining projection-based ROM</a:t>
            </a:r>
            <a:r>
              <a:rPr lang="en-US" sz="2000" dirty="0"/>
              <a:t> and </a:t>
            </a:r>
            <a:r>
              <a:rPr lang="en-US" sz="2000" b="1" dirty="0"/>
              <a:t>machine learning (ML)</a:t>
            </a:r>
            <a:r>
              <a:rPr lang="en-US" sz="2000" dirty="0"/>
              <a:t>.</a:t>
            </a:r>
          </a:p>
        </p:txBody>
      </p:sp>
      <p:sp>
        <p:nvSpPr>
          <p:cNvPr id="94" name="TextBox 93">
            <a:extLst>
              <a:ext uri="{FF2B5EF4-FFF2-40B4-BE49-F238E27FC236}">
                <a16:creationId xmlns:a16="http://schemas.microsoft.com/office/drawing/2014/main" id="{F71B34F7-2A8A-1FA4-0DDB-9D7A9FC8A681}"/>
              </a:ext>
            </a:extLst>
          </p:cNvPr>
          <p:cNvSpPr txBox="1"/>
          <p:nvPr/>
        </p:nvSpPr>
        <p:spPr>
          <a:xfrm>
            <a:off x="178897" y="2821153"/>
            <a:ext cx="5221851" cy="3830857"/>
          </a:xfrm>
          <a:prstGeom prst="rect">
            <a:avLst/>
          </a:prstGeom>
          <a:noFill/>
        </p:spPr>
        <p:txBody>
          <a:bodyPr wrap="square" rtlCol="0">
            <a:spAutoFit/>
          </a:bodyPr>
          <a:lstStyle/>
          <a:p>
            <a:r>
              <a:rPr lang="en-US" sz="2000" b="1" dirty="0">
                <a:solidFill>
                  <a:srgbClr val="0070C0"/>
                </a:solidFill>
              </a:rPr>
              <a:t>Nuances: </a:t>
            </a:r>
          </a:p>
          <a:p>
            <a:endParaRPr lang="en-US" sz="400" b="1" dirty="0">
              <a:solidFill>
                <a:srgbClr val="0070C0"/>
              </a:solidFill>
            </a:endParaRPr>
          </a:p>
          <a:p>
            <a:endParaRPr lang="en-US" sz="400" b="1" dirty="0">
              <a:solidFill>
                <a:srgbClr val="0070C0"/>
              </a:solidFill>
            </a:endParaRPr>
          </a:p>
          <a:p>
            <a:pPr marL="285750" indent="-285750">
              <a:buFont typeface="Arial" panose="020B0604020202020204" pitchFamily="34" charset="0"/>
              <a:buChar char="•"/>
            </a:pPr>
            <a:r>
              <a:rPr lang="en-US" dirty="0" err="1"/>
              <a:t>OpInf</a:t>
            </a:r>
            <a:r>
              <a:rPr lang="en-US" dirty="0"/>
              <a:t> can be applied to </a:t>
            </a:r>
            <a:r>
              <a:rPr lang="en-US" b="1" dirty="0"/>
              <a:t>nonlinear problems </a:t>
            </a:r>
            <a:r>
              <a:rPr lang="en-US" dirty="0"/>
              <a:t>by transforming the nonlinear PDEs into PDEs with a polynomial functional form (</a:t>
            </a:r>
            <a:r>
              <a:rPr lang="en-US" b="1" dirty="0"/>
              <a:t>“lifting”</a:t>
            </a:r>
            <a:r>
              <a:rPr lang="en-US" dirty="0"/>
              <a:t> [Qian </a:t>
            </a:r>
            <a:r>
              <a:rPr lang="en-US" i="1" dirty="0"/>
              <a:t>et al., </a:t>
            </a:r>
            <a:r>
              <a:rPr lang="en-US" dirty="0"/>
              <a:t>2019]) or assuming a </a:t>
            </a:r>
            <a:r>
              <a:rPr lang="en-US" b="1" dirty="0"/>
              <a:t>polynomial functional form</a:t>
            </a:r>
            <a:r>
              <a:rPr lang="en-US" dirty="0"/>
              <a:t> for the ROM</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dirty="0"/>
              <a:t>The </a:t>
            </a:r>
            <a:r>
              <a:rPr lang="en-US" dirty="0" err="1"/>
              <a:t>OpInf</a:t>
            </a:r>
            <a:r>
              <a:rPr lang="en-US" dirty="0"/>
              <a:t> least-squares (LS) minimization problem often requires </a:t>
            </a:r>
            <a:r>
              <a:rPr lang="en-US" b="1" dirty="0"/>
              <a:t>regularization</a:t>
            </a:r>
            <a:r>
              <a:rPr lang="en-US" dirty="0"/>
              <a:t> to be solvable, e.g., Tikhonov regularization </a:t>
            </a:r>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endParaRPr lang="en-US" sz="400" dirty="0"/>
          </a:p>
          <a:p>
            <a:pPr marL="285750" indent="-285750">
              <a:buFont typeface="Arial" panose="020B0604020202020204" pitchFamily="34" charset="0"/>
              <a:buChar char="•"/>
            </a:pPr>
            <a:r>
              <a:rPr lang="en-US" b="1" dirty="0"/>
              <a:t>Structure preservation </a:t>
            </a:r>
            <a:r>
              <a:rPr lang="en-US" dirty="0"/>
              <a:t>(e.g., symmetry constraints) can be incorporated into the </a:t>
            </a:r>
            <a:r>
              <a:rPr lang="en-US" dirty="0" err="1"/>
              <a:t>OpInf</a:t>
            </a:r>
            <a:r>
              <a:rPr lang="en-US" dirty="0"/>
              <a:t> LS minimization problem </a:t>
            </a:r>
          </a:p>
        </p:txBody>
      </p:sp>
      <p:grpSp>
        <p:nvGrpSpPr>
          <p:cNvPr id="2" name="Group 1">
            <a:extLst>
              <a:ext uri="{FF2B5EF4-FFF2-40B4-BE49-F238E27FC236}">
                <a16:creationId xmlns:a16="http://schemas.microsoft.com/office/drawing/2014/main" id="{804F04BA-A948-AE62-D716-E7EDE363A759}"/>
              </a:ext>
            </a:extLst>
          </p:cNvPr>
          <p:cNvGrpSpPr/>
          <p:nvPr/>
        </p:nvGrpSpPr>
        <p:grpSpPr>
          <a:xfrm>
            <a:off x="5732273" y="1527251"/>
            <a:ext cx="7673501" cy="4584296"/>
            <a:chOff x="5799860" y="1028751"/>
            <a:chExt cx="7673501" cy="4584296"/>
          </a:xfrm>
        </p:grpSpPr>
        <p:grpSp>
          <p:nvGrpSpPr>
            <p:cNvPr id="92" name="Group 91">
              <a:extLst>
                <a:ext uri="{FF2B5EF4-FFF2-40B4-BE49-F238E27FC236}">
                  <a16:creationId xmlns:a16="http://schemas.microsoft.com/office/drawing/2014/main" id="{356CA937-755B-6E75-A9A0-484D44E909FB}"/>
                </a:ext>
              </a:extLst>
            </p:cNvPr>
            <p:cNvGrpSpPr/>
            <p:nvPr/>
          </p:nvGrpSpPr>
          <p:grpSpPr>
            <a:xfrm>
              <a:off x="5799860" y="1028751"/>
              <a:ext cx="6365710" cy="4584296"/>
              <a:chOff x="5743674" y="1172163"/>
              <a:chExt cx="6365710" cy="4584296"/>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C5EEC5A-8483-72CE-4BA5-2D11036DA613}"/>
                      </a:ext>
                    </a:extLst>
                  </p:cNvPr>
                  <p:cNvSpPr txBox="1"/>
                  <p:nvPr/>
                </p:nvSpPr>
                <p:spPr>
                  <a:xfrm>
                    <a:off x="5743674" y="1172163"/>
                    <a:ext cx="3380457" cy="677108"/>
                  </a:xfrm>
                  <a:prstGeom prst="rect">
                    <a:avLst/>
                  </a:prstGeom>
                  <a:noFill/>
                  <a:ln w="19050">
                    <a:solidFill>
                      <a:srgbClr val="0070C0"/>
                    </a:solidFill>
                  </a:ln>
                </p:spPr>
                <p:txBody>
                  <a:bodyPr wrap="square">
                    <a:spAutoFit/>
                  </a:bodyPr>
                  <a:lstStyle/>
                  <a:p>
                    <a:pPr algn="ctr"/>
                    <a:r>
                      <a:rPr lang="en-US" b="1" dirty="0"/>
                      <a:t>FOM:    </a:t>
                    </a:r>
                  </a:p>
                  <a:p>
                    <a:pPr algn="ctr"/>
                    <a:endParaRPr lang="en-US" sz="200" b="1" dirty="0"/>
                  </a:p>
                  <a:p>
                    <a:pPr algn="ctr"/>
                    <a:r>
                      <a:rPr lang="en-US" b="1" dirty="0"/>
                      <a:t> </a:t>
                    </a:r>
                    <a14:m>
                      <m:oMath xmlns:m="http://schemas.openxmlformats.org/officeDocument/2006/math">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r>
                          <a:rPr lang="en-US" b="0" i="1" smtClean="0">
                            <a:latin typeface="Cambria Math" panose="02040503050406030204" pitchFamily="18" charset="0"/>
                          </a:rPr>
                          <m:t>+</m:t>
                        </m:r>
                        <m:r>
                          <a:rPr lang="en-US" b="1" i="1" smtClean="0">
                            <a:latin typeface="Cambria Math" panose="02040503050406030204" pitchFamily="18" charset="0"/>
                          </a:rPr>
                          <m:t>𝑨𝒒</m:t>
                        </m:r>
                        <m:r>
                          <a:rPr lang="en-US" b="0" i="1" smtClean="0">
                            <a:latin typeface="Cambria Math" panose="02040503050406030204" pitchFamily="18" charset="0"/>
                          </a:rPr>
                          <m:t>+</m:t>
                        </m:r>
                        <m:r>
                          <a:rPr lang="en-US" b="1" i="1" smtClean="0">
                            <a:latin typeface="Cambria Math" panose="02040503050406030204" pitchFamily="18" charset="0"/>
                          </a:rPr>
                          <m:t>𝑯</m:t>
                        </m:r>
                        <m:d>
                          <m:dPr>
                            <m:ctrlPr>
                              <a:rPr lang="en-US" b="0" i="1" smtClean="0">
                                <a:latin typeface="Cambria Math" panose="02040503050406030204" pitchFamily="18" charset="0"/>
                              </a:rPr>
                            </m:ctrlPr>
                          </m:dPr>
                          <m:e>
                            <m:r>
                              <a:rPr lang="en-US" b="1" i="1" smtClean="0">
                                <a:latin typeface="Cambria Math" panose="02040503050406030204" pitchFamily="18" charset="0"/>
                              </a:rPr>
                              <m:t>𝒒</m:t>
                            </m:r>
                            <m:r>
                              <a:rPr lang="en-US" b="1" i="1" smtClean="0">
                                <a:latin typeface="Cambria Math" panose="02040503050406030204" pitchFamily="18" charset="0"/>
                              </a:rPr>
                              <m:t> ⨂</m:t>
                            </m:r>
                            <m:r>
                              <a:rPr lang="en-US" b="1" i="1">
                                <a:latin typeface="Cambria Math" panose="02040503050406030204" pitchFamily="18" charset="0"/>
                              </a:rPr>
                              <m:t>𝒒</m:t>
                            </m:r>
                          </m:e>
                        </m:d>
                        <m:r>
                          <a:rPr lang="en-US" b="0" i="1" smtClean="0">
                            <a:latin typeface="Cambria Math" panose="02040503050406030204" pitchFamily="18" charset="0"/>
                            <a:ea typeface="Cambria Math" panose="02040503050406030204" pitchFamily="18" charset="0"/>
                            <a:cs typeface="Calibri" panose="020F0502020204030204" pitchFamily="34" charset="0"/>
                          </a:rPr>
                          <m:t>+</m:t>
                        </m:r>
                        <m:r>
                          <a:rPr lang="en-US" b="1" i="1" dirty="0" smtClean="0">
                            <a:latin typeface="Cambria Math" panose="02040503050406030204" pitchFamily="18" charset="0"/>
                            <a:ea typeface="Cambria Math" panose="02040503050406030204" pitchFamily="18" charset="0"/>
                            <a:cs typeface="Calibri" panose="020F0502020204030204" pitchFamily="34" charset="0"/>
                          </a:rPr>
                          <m:t>𝑩𝒖</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oMath>
                    </a14:m>
                    <a:endParaRPr lang="en-US" b="1" dirty="0"/>
                  </a:p>
                </p:txBody>
              </p:sp>
            </mc:Choice>
            <mc:Fallback xmlns="">
              <p:sp>
                <p:nvSpPr>
                  <p:cNvPr id="13" name="TextBox 12">
                    <a:extLst>
                      <a:ext uri="{FF2B5EF4-FFF2-40B4-BE49-F238E27FC236}">
                        <a16:creationId xmlns:a16="http://schemas.microsoft.com/office/drawing/2014/main" id="{9C5EEC5A-8483-72CE-4BA5-2D11036DA613}"/>
                      </a:ext>
                    </a:extLst>
                  </p:cNvPr>
                  <p:cNvSpPr txBox="1">
                    <a:spLocks noRot="1" noChangeAspect="1" noMove="1" noResize="1" noEditPoints="1" noAdjustHandles="1" noChangeArrowheads="1" noChangeShapeType="1" noTextEdit="1"/>
                  </p:cNvSpPr>
                  <p:nvPr/>
                </p:nvSpPr>
                <p:spPr>
                  <a:xfrm>
                    <a:off x="5743674" y="1172163"/>
                    <a:ext cx="3380457" cy="677108"/>
                  </a:xfrm>
                  <a:prstGeom prst="rect">
                    <a:avLst/>
                  </a:prstGeom>
                  <a:blipFill>
                    <a:blip r:embed="rId3"/>
                    <a:stretch>
                      <a:fillRect t="-4386" b="-5263"/>
                    </a:stretch>
                  </a:blipFill>
                  <a:ln w="1905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CD94573-28F0-C5FC-FB0B-BDF78614CC47}"/>
                      </a:ext>
                    </a:extLst>
                  </p:cNvPr>
                  <p:cNvSpPr txBox="1"/>
                  <p:nvPr/>
                </p:nvSpPr>
                <p:spPr>
                  <a:xfrm>
                    <a:off x="5743675" y="5057742"/>
                    <a:ext cx="3156424" cy="698717"/>
                  </a:xfrm>
                  <a:prstGeom prst="rect">
                    <a:avLst/>
                  </a:prstGeom>
                  <a:noFill/>
                  <a:ln w="19050">
                    <a:solidFill>
                      <a:srgbClr val="0070C0"/>
                    </a:solidFill>
                  </a:ln>
                </p:spPr>
                <p:txBody>
                  <a:bodyPr wrap="square">
                    <a:spAutoFit/>
                  </a:bodyPr>
                  <a:lstStyle/>
                  <a:p>
                    <a:pPr algn="ctr"/>
                    <a:r>
                      <a:rPr lang="en-US" b="1" dirty="0"/>
                      <a:t>OpInf ROM:</a:t>
                    </a:r>
                  </a:p>
                  <a:p>
                    <a:pPr algn="ctr"/>
                    <a:endParaRPr lang="en-US" sz="200" b="1" dirty="0"/>
                  </a:p>
                  <a:p>
                    <a:pPr algn="ctr"/>
                    <a14:m>
                      <m:oMath xmlns:m="http://schemas.openxmlformats.org/officeDocument/2006/math">
                        <m:acc>
                          <m:accPr>
                            <m:chr m:val="̇"/>
                            <m:ctrlPr>
                              <a:rPr lang="en-US" sz="1800" b="1" i="1" smtClean="0">
                                <a:effectLst/>
                                <a:latin typeface="Cambria Math" panose="02040503050406030204" pitchFamily="18" charset="0"/>
                                <a:ea typeface="Yu Mincho" panose="02020400000000000000" pitchFamily="18" charset="-128"/>
                                <a:cs typeface="Calibri" panose="020F0502020204030204" pitchFamily="34" charset="0"/>
                              </a:rPr>
                            </m:ctrlPr>
                          </m:accPr>
                          <m:e>
                            <m:acc>
                              <m:accPr>
                                <m:chr m:val="̂"/>
                                <m:ctrlPr>
                                  <a:rPr lang="en-US" sz="1800" b="1" i="1" smtClean="0">
                                    <a:solidFill>
                                      <a:schemeClr val="tx1"/>
                                    </a:solidFill>
                                    <a:effectLst/>
                                    <a:latin typeface="Cambria Math" panose="02040503050406030204" pitchFamily="18" charset="0"/>
                                    <a:ea typeface="Yu Mincho" panose="02020400000000000000" pitchFamily="18" charset="-128"/>
                                    <a:cs typeface="Calibri" panose="020F0502020204030204" pitchFamily="34" charset="0"/>
                                  </a:rPr>
                                </m:ctrlPr>
                              </m:accPr>
                              <m:e>
                                <m:r>
                                  <a:rPr lang="en-US" sz="1800" b="1" i="1">
                                    <a:solidFill>
                                      <a:schemeClr val="tx1"/>
                                    </a:solidFill>
                                    <a:effectLst/>
                                    <a:latin typeface="Cambria Math" panose="02040503050406030204" pitchFamily="18" charset="0"/>
                                    <a:ea typeface="Yu Mincho" panose="02020400000000000000" pitchFamily="18" charset="-128"/>
                                    <a:cs typeface="Calibri" panose="020F0502020204030204" pitchFamily="34" charset="0"/>
                                  </a:rPr>
                                  <m:t>𝒒</m:t>
                                </m:r>
                              </m:e>
                            </m:acc>
                          </m:e>
                        </m:acc>
                        <m:r>
                          <a:rPr lang="en-US" sz="1800" b="1" i="1">
                            <a:effectLst/>
                            <a:latin typeface="Cambria Math" panose="02040503050406030204" pitchFamily="18" charset="0"/>
                            <a:ea typeface="Yu Mincho" panose="02020400000000000000" pitchFamily="18" charset="-128"/>
                            <a:cs typeface="Calibri" panose="020F0502020204030204" pitchFamily="34" charset="0"/>
                          </a:rPr>
                          <m:t>+</m:t>
                        </m:r>
                        <m:acc>
                          <m:accPr>
                            <m:chr m:val="̂"/>
                            <m:ctrlPr>
                              <a:rPr lang="en-US" sz="1800" b="1" i="1" smtClean="0">
                                <a:solidFill>
                                  <a:srgbClr val="7030A0"/>
                                </a:solidFill>
                                <a:effectLst/>
                                <a:latin typeface="Cambria Math" panose="02040503050406030204" pitchFamily="18" charset="0"/>
                                <a:ea typeface="Yu Mincho" panose="02020400000000000000" pitchFamily="18" charset="-128"/>
                                <a:cs typeface="Calibri" panose="020F0502020204030204" pitchFamily="34" charset="0"/>
                              </a:rPr>
                            </m:ctrlPr>
                          </m:accPr>
                          <m:e>
                            <m:r>
                              <a:rPr lang="en-US" sz="1800" b="1" i="1" smtClean="0">
                                <a:solidFill>
                                  <a:srgbClr val="7030A0"/>
                                </a:solidFill>
                                <a:effectLst/>
                                <a:latin typeface="Cambria Math" panose="02040503050406030204" pitchFamily="18" charset="0"/>
                                <a:ea typeface="Yu Mincho" panose="02020400000000000000" pitchFamily="18" charset="-128"/>
                                <a:cs typeface="Calibri" panose="020F0502020204030204" pitchFamily="34" charset="0"/>
                              </a:rPr>
                              <m:t>𝑨</m:t>
                            </m:r>
                          </m:e>
                        </m:acc>
                        <m:acc>
                          <m:accPr>
                            <m:chr m:val="̂"/>
                            <m:ctrlPr>
                              <a:rPr lang="en-US" sz="1800" b="1" i="1">
                                <a:effectLst/>
                                <a:latin typeface="Cambria Math" panose="02040503050406030204" pitchFamily="18" charset="0"/>
                                <a:ea typeface="Yu Mincho" panose="02020400000000000000" pitchFamily="18" charset="-128"/>
                                <a:cs typeface="Calibri" panose="020F0502020204030204" pitchFamily="34" charset="0"/>
                              </a:rPr>
                            </m:ctrlPr>
                          </m:accPr>
                          <m:e>
                            <m:r>
                              <a:rPr lang="en-US" sz="1800" b="1" i="1">
                                <a:effectLst/>
                                <a:latin typeface="Cambria Math" panose="02040503050406030204" pitchFamily="18" charset="0"/>
                                <a:ea typeface="Yu Mincho" panose="02020400000000000000" pitchFamily="18" charset="-128"/>
                                <a:cs typeface="Calibri" panose="020F0502020204030204" pitchFamily="34" charset="0"/>
                              </a:rPr>
                              <m:t>𝒒</m:t>
                            </m:r>
                          </m:e>
                        </m:acc>
                        <m:r>
                          <a:rPr lang="en-US" sz="1800" i="1">
                            <a:effectLst/>
                            <a:latin typeface="Cambria Math" panose="02040503050406030204" pitchFamily="18" charset="0"/>
                            <a:ea typeface="Yu Mincho" panose="02020400000000000000" pitchFamily="18" charset="-128"/>
                            <a:cs typeface="Calibri" panose="020F0502020204030204" pitchFamily="34" charset="0"/>
                          </a:rPr>
                          <m:t>+</m:t>
                        </m:r>
                        <m:acc>
                          <m:accPr>
                            <m:chr m:val="̂"/>
                            <m:ctrlPr>
                              <a:rPr lang="en-US" sz="1800" b="1" i="1" dirty="0" smtClean="0">
                                <a:solidFill>
                                  <a:srgbClr val="7030A0"/>
                                </a:solidFill>
                                <a:effectLst/>
                                <a:latin typeface="Cambria Math" panose="02040503050406030204" pitchFamily="18" charset="0"/>
                                <a:ea typeface="Yu Mincho" panose="02020400000000000000" pitchFamily="18" charset="-128"/>
                                <a:cs typeface="Calibri" panose="020F0502020204030204" pitchFamily="34" charset="0"/>
                              </a:rPr>
                            </m:ctrlPr>
                          </m:accPr>
                          <m:e>
                            <m:r>
                              <a:rPr lang="en-US" sz="1800" b="1" i="1" dirty="0" smtClean="0">
                                <a:solidFill>
                                  <a:srgbClr val="7030A0"/>
                                </a:solidFill>
                                <a:effectLst/>
                                <a:latin typeface="Cambria Math" panose="02040503050406030204" pitchFamily="18" charset="0"/>
                                <a:ea typeface="Yu Mincho" panose="02020400000000000000" pitchFamily="18" charset="-128"/>
                                <a:cs typeface="Calibri" panose="020F0502020204030204" pitchFamily="34" charset="0"/>
                              </a:rPr>
                              <m:t>𝑯</m:t>
                            </m:r>
                          </m:e>
                        </m:acc>
                        <m:d>
                          <m:dPr>
                            <m:ctrlPr>
                              <a:rPr lang="en-US" sz="1800" b="1" i="1" smtClean="0">
                                <a:effectLst/>
                                <a:latin typeface="Cambria Math" panose="02040503050406030204" pitchFamily="18" charset="0"/>
                                <a:ea typeface="Yu Mincho" panose="02020400000000000000" pitchFamily="18" charset="-128"/>
                                <a:cs typeface="Calibri" panose="020F0502020204030204" pitchFamily="34" charset="0"/>
                              </a:rPr>
                            </m:ctrlPr>
                          </m:dPr>
                          <m:e>
                            <m:acc>
                              <m:accPr>
                                <m:chr m:val="̂"/>
                                <m:ctrlPr>
                                  <a:rPr lang="en-US" sz="1800" b="1" i="1" smtClean="0">
                                    <a:effectLst/>
                                    <a:latin typeface="Cambria Math" panose="02040503050406030204" pitchFamily="18" charset="0"/>
                                    <a:ea typeface="Yu Mincho" panose="02020400000000000000" pitchFamily="18" charset="-128"/>
                                    <a:cs typeface="Calibri" panose="020F0502020204030204" pitchFamily="34" charset="0"/>
                                  </a:rPr>
                                </m:ctrlPr>
                              </m:accPr>
                              <m:e>
                                <m:r>
                                  <a:rPr lang="en-US" sz="1800" b="1" i="1" smtClean="0">
                                    <a:effectLst/>
                                    <a:latin typeface="Cambria Math" panose="02040503050406030204" pitchFamily="18" charset="0"/>
                                    <a:ea typeface="Yu Mincho" panose="02020400000000000000" pitchFamily="18" charset="-128"/>
                                    <a:cs typeface="Calibri" panose="020F0502020204030204" pitchFamily="34" charset="0"/>
                                  </a:rPr>
                                  <m:t>𝒒</m:t>
                                </m:r>
                                <m:r>
                                  <a:rPr lang="en-US" sz="1800" b="1" i="1" smtClean="0">
                                    <a:effectLst/>
                                    <a:latin typeface="Cambria Math" panose="02040503050406030204" pitchFamily="18" charset="0"/>
                                    <a:ea typeface="Yu Mincho" panose="02020400000000000000" pitchFamily="18" charset="-128"/>
                                    <a:cs typeface="Calibri" panose="020F0502020204030204" pitchFamily="34" charset="0"/>
                                  </a:rPr>
                                  <m:t> </m:t>
                                </m:r>
                              </m:e>
                            </m:acc>
                            <m:r>
                              <a:rPr lang="en-US" sz="1800" b="1" i="1" smtClean="0">
                                <a:effectLst/>
                                <a:latin typeface="Cambria Math" panose="02040503050406030204" pitchFamily="18" charset="0"/>
                                <a:ea typeface="Cambria Math" panose="02040503050406030204" pitchFamily="18" charset="0"/>
                                <a:cs typeface="Calibri" panose="020F0502020204030204" pitchFamily="34" charset="0"/>
                              </a:rPr>
                              <m:t>⨂</m:t>
                            </m:r>
                            <m:acc>
                              <m:accPr>
                                <m:chr m:val="̂"/>
                                <m:ctrlPr>
                                  <a:rPr lang="en-US" sz="1800" b="1" i="1" smtClean="0">
                                    <a:effectLst/>
                                    <a:latin typeface="Cambria Math" panose="02040503050406030204" pitchFamily="18" charset="0"/>
                                    <a:ea typeface="Cambria Math" panose="02040503050406030204" pitchFamily="18" charset="0"/>
                                    <a:cs typeface="Calibri" panose="020F0502020204030204" pitchFamily="34" charset="0"/>
                                  </a:rPr>
                                </m:ctrlPr>
                              </m:accPr>
                              <m:e>
                                <m:r>
                                  <a:rPr lang="en-US" sz="1800" b="1" i="1" smtClean="0">
                                    <a:effectLst/>
                                    <a:latin typeface="Cambria Math" panose="02040503050406030204" pitchFamily="18" charset="0"/>
                                    <a:ea typeface="Cambria Math" panose="02040503050406030204" pitchFamily="18" charset="0"/>
                                    <a:cs typeface="Calibri" panose="020F0502020204030204" pitchFamily="34" charset="0"/>
                                  </a:rPr>
                                  <m:t> </m:t>
                                </m:r>
                                <m:r>
                                  <a:rPr lang="en-US" sz="1800" b="1" i="1" smtClean="0">
                                    <a:effectLst/>
                                    <a:latin typeface="Cambria Math" panose="02040503050406030204" pitchFamily="18" charset="0"/>
                                    <a:ea typeface="Cambria Math" panose="02040503050406030204" pitchFamily="18" charset="0"/>
                                    <a:cs typeface="Calibri" panose="020F0502020204030204" pitchFamily="34" charset="0"/>
                                  </a:rPr>
                                  <m:t>𝒒</m:t>
                                </m:r>
                              </m:e>
                            </m:acc>
                          </m:e>
                        </m:d>
                        <m:r>
                          <a:rPr lang="en-US" sz="1800" b="0" i="1" smtClean="0">
                            <a:effectLst/>
                            <a:latin typeface="Cambria Math" panose="02040503050406030204" pitchFamily="18" charset="0"/>
                            <a:ea typeface="Cambria Math" panose="02040503050406030204" pitchFamily="18" charset="0"/>
                            <a:cs typeface="Calibri" panose="020F0502020204030204" pitchFamily="34" charset="0"/>
                          </a:rPr>
                          <m:t>+</m:t>
                        </m:r>
                        <m:acc>
                          <m:accPr>
                            <m:chr m:val="̂"/>
                            <m:ctrlPr>
                              <a:rPr lang="en-US" b="1" i="1">
                                <a:solidFill>
                                  <a:srgbClr val="7030A0"/>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𝑩</m:t>
                            </m:r>
                          </m:e>
                        </m:acc>
                        <m:r>
                          <a:rPr lang="en-US" b="1" i="1" smtClean="0">
                            <a:solidFill>
                              <a:schemeClr val="tx1"/>
                            </a:solidFill>
                            <a:latin typeface="Cambria Math" panose="02040503050406030204" pitchFamily="18" charset="0"/>
                            <a:ea typeface="Yu Mincho" panose="02020400000000000000" pitchFamily="18" charset="-128"/>
                            <a:cs typeface="Calibri" panose="020F0502020204030204" pitchFamily="34" charset="0"/>
                          </a:rPr>
                          <m:t>𝒖</m:t>
                        </m:r>
                        <m:r>
                          <a:rPr lang="en-US" sz="1800" i="1">
                            <a:effectLst/>
                            <a:latin typeface="Cambria Math" panose="02040503050406030204" pitchFamily="18" charset="0"/>
                            <a:ea typeface="Yu Mincho" panose="02020400000000000000" pitchFamily="18" charset="-128"/>
                            <a:cs typeface="Calibri" panose="020F0502020204030204" pitchFamily="34" charset="0"/>
                          </a:rPr>
                          <m:t>=</m:t>
                        </m:r>
                        <m:r>
                          <a:rPr lang="en-US" sz="1800" b="1" i="1" smtClean="0">
                            <a:effectLst/>
                            <a:latin typeface="Cambria Math" panose="02040503050406030204" pitchFamily="18" charset="0"/>
                            <a:ea typeface="Yu Mincho" panose="02020400000000000000" pitchFamily="18" charset="-128"/>
                            <a:cs typeface="Calibri" panose="020F0502020204030204" pitchFamily="34" charset="0"/>
                          </a:rPr>
                          <m:t>𝟎</m:t>
                        </m:r>
                      </m:oMath>
                    </a14:m>
                    <a:r>
                      <a:rPr lang="en-US" dirty="0"/>
                      <a:t> </a:t>
                    </a:r>
                  </a:p>
                </p:txBody>
              </p:sp>
            </mc:Choice>
            <mc:Fallback xmlns="">
              <p:sp>
                <p:nvSpPr>
                  <p:cNvPr id="15" name="TextBox 14">
                    <a:extLst>
                      <a:ext uri="{FF2B5EF4-FFF2-40B4-BE49-F238E27FC236}">
                        <a16:creationId xmlns:a16="http://schemas.microsoft.com/office/drawing/2014/main" id="{7CD94573-28F0-C5FC-FB0B-BDF78614CC47}"/>
                      </a:ext>
                    </a:extLst>
                  </p:cNvPr>
                  <p:cNvSpPr txBox="1">
                    <a:spLocks noRot="1" noChangeAspect="1" noMove="1" noResize="1" noEditPoints="1" noAdjustHandles="1" noChangeArrowheads="1" noChangeShapeType="1" noTextEdit="1"/>
                  </p:cNvSpPr>
                  <p:nvPr/>
                </p:nvSpPr>
                <p:spPr>
                  <a:xfrm>
                    <a:off x="5743675" y="5057742"/>
                    <a:ext cx="3156424" cy="698717"/>
                  </a:xfrm>
                  <a:prstGeom prst="rect">
                    <a:avLst/>
                  </a:prstGeom>
                  <a:blipFill>
                    <a:blip r:embed="rId4"/>
                    <a:stretch>
                      <a:fillRect t="-5128" b="-2564"/>
                    </a:stretch>
                  </a:blipFill>
                  <a:ln w="19050">
                    <a:solidFill>
                      <a:srgbClr val="0070C0"/>
                    </a:solidFill>
                  </a:ln>
                </p:spPr>
                <p:txBody>
                  <a:bodyPr/>
                  <a:lstStyle/>
                  <a:p>
                    <a:r>
                      <a:rPr lang="en-US">
                        <a:noFill/>
                      </a:rPr>
                      <a:t> </a:t>
                    </a:r>
                  </a:p>
                </p:txBody>
              </p:sp>
            </mc:Fallback>
          </mc:AlternateContent>
          <p:cxnSp>
            <p:nvCxnSpPr>
              <p:cNvPr id="56" name="Straight Arrow Connector 55">
                <a:extLst>
                  <a:ext uri="{FF2B5EF4-FFF2-40B4-BE49-F238E27FC236}">
                    <a16:creationId xmlns:a16="http://schemas.microsoft.com/office/drawing/2014/main" id="{BFA1F610-594E-B3D0-D31E-F4DA015B6A6C}"/>
                  </a:ext>
                </a:extLst>
              </p:cNvPr>
              <p:cNvCxnSpPr>
                <a:cxnSpLocks/>
                <a:stCxn id="13" idx="2"/>
                <a:endCxn id="54" idx="0"/>
              </p:cNvCxnSpPr>
              <p:nvPr/>
            </p:nvCxnSpPr>
            <p:spPr>
              <a:xfrm>
                <a:off x="7433903" y="1849271"/>
                <a:ext cx="1" cy="1009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D9A7A3E-53C1-55F3-9AE9-6301D63D0F14}"/>
                  </a:ext>
                </a:extLst>
              </p:cNvPr>
              <p:cNvCxnSpPr>
                <a:cxnSpLocks/>
              </p:cNvCxnSpPr>
              <p:nvPr/>
            </p:nvCxnSpPr>
            <p:spPr>
              <a:xfrm>
                <a:off x="6759888" y="3519599"/>
                <a:ext cx="3005" cy="15027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D90588C-F7E2-F63E-6295-7B1148D35972}"/>
                      </a:ext>
                    </a:extLst>
                  </p:cNvPr>
                  <p:cNvSpPr txBox="1"/>
                  <p:nvPr/>
                </p:nvSpPr>
                <p:spPr>
                  <a:xfrm>
                    <a:off x="7568915" y="2079634"/>
                    <a:ext cx="1842314" cy="369332"/>
                  </a:xfrm>
                  <a:prstGeom prst="rect">
                    <a:avLst/>
                  </a:prstGeom>
                  <a:noFill/>
                </p:spPr>
                <p:txBody>
                  <a:bodyPr wrap="square" rtlCol="0">
                    <a:spAutoFit/>
                  </a:bodyPr>
                  <a:lstStyle/>
                  <a:p>
                    <a:pPr algn="ctr"/>
                    <a:r>
                      <a:rPr lang="en-US" dirty="0"/>
                      <a:t>snapshots of </a:t>
                    </a:r>
                    <a14:m>
                      <m:oMath xmlns:m="http://schemas.openxmlformats.org/officeDocument/2006/math">
                        <m:r>
                          <a:rPr lang="en-US" b="1" i="1" dirty="0" smtClean="0">
                            <a:latin typeface="Cambria Math" panose="02040503050406030204" pitchFamily="18" charset="0"/>
                          </a:rPr>
                          <m:t>𝒒</m:t>
                        </m:r>
                      </m:oMath>
                    </a14:m>
                    <a:endParaRPr lang="en-US" b="1" dirty="0"/>
                  </a:p>
                </p:txBody>
              </p:sp>
            </mc:Choice>
            <mc:Fallback xmlns="">
              <p:sp>
                <p:nvSpPr>
                  <p:cNvPr id="59" name="TextBox 58">
                    <a:extLst>
                      <a:ext uri="{FF2B5EF4-FFF2-40B4-BE49-F238E27FC236}">
                        <a16:creationId xmlns:a16="http://schemas.microsoft.com/office/drawing/2014/main" id="{8D90588C-F7E2-F63E-6295-7B1148D35972}"/>
                      </a:ext>
                    </a:extLst>
                  </p:cNvPr>
                  <p:cNvSpPr txBox="1">
                    <a:spLocks noRot="1" noChangeAspect="1" noMove="1" noResize="1" noEditPoints="1" noAdjustHandles="1" noChangeArrowheads="1" noChangeShapeType="1" noTextEdit="1"/>
                  </p:cNvSpPr>
                  <p:nvPr/>
                </p:nvSpPr>
                <p:spPr>
                  <a:xfrm>
                    <a:off x="7568915" y="2079634"/>
                    <a:ext cx="1842314" cy="369332"/>
                  </a:xfrm>
                  <a:prstGeom prst="rect">
                    <a:avLst/>
                  </a:prstGeom>
                  <a:blipFill>
                    <a:blip r:embed="rId5"/>
                    <a:stretch>
                      <a:fillRect t="-11475" b="-22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CA593FC-3F97-BA82-CF08-B094C148ED02}"/>
                      </a:ext>
                    </a:extLst>
                  </p:cNvPr>
                  <p:cNvSpPr txBox="1"/>
                  <p:nvPr/>
                </p:nvSpPr>
                <p:spPr>
                  <a:xfrm>
                    <a:off x="6780300" y="3558776"/>
                    <a:ext cx="5329084" cy="872611"/>
                  </a:xfrm>
                  <a:prstGeom prst="rect">
                    <a:avLst/>
                  </a:prstGeom>
                  <a:noFill/>
                </p:spPr>
                <p:txBody>
                  <a:bodyPr wrap="square" rtlCol="0">
                    <a:spAutoFit/>
                  </a:bodyPr>
                  <a:lstStyle/>
                  <a:p>
                    <a:pPr algn="ctr"/>
                    <a:endParaRPr lang="en-US" i="1" dirty="0">
                      <a:latin typeface="Cambria Math" panose="02040503050406030204" pitchFamily="18" charset="0"/>
                      <a:ea typeface="Yu Mincho" panose="02020400000000000000" pitchFamily="18" charset="-128"/>
                    </a:endParaRPr>
                  </a:p>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Yu Mincho" panose="02020400000000000000" pitchFamily="18" charset="-128"/>
                                </a:rPr>
                              </m:ctrlPr>
                            </m:sSubPr>
                            <m:e>
                              <m:r>
                                <m:rPr>
                                  <m:sty m:val="p"/>
                                </m:rPr>
                                <a:rPr lang="en-US">
                                  <a:latin typeface="Cambria Math" panose="02040503050406030204" pitchFamily="18" charset="0"/>
                                  <a:ea typeface="Yu Mincho" panose="02020400000000000000" pitchFamily="18" charset="-128"/>
                                  <a:cs typeface="Arial" panose="020B0604020202020204" pitchFamily="34" charset="0"/>
                                </a:rPr>
                                <m:t>min</m:t>
                              </m:r>
                              <m:r>
                                <a:rPr lang="en-US" b="0" i="1" smtClean="0">
                                  <a:latin typeface="Cambria Math" panose="02040503050406030204" pitchFamily="18" charset="0"/>
                                  <a:ea typeface="Yu Mincho" panose="02020400000000000000" pitchFamily="18" charset="-128"/>
                                  <a:cs typeface="Arial" panose="020B0604020202020204" pitchFamily="34" charset="0"/>
                                </a:rPr>
                                <m:t> </m:t>
                              </m:r>
                            </m:e>
                            <m:sub>
                              <m:acc>
                                <m:accPr>
                                  <m:chr m:val="̂"/>
                                  <m:ctrlPr>
                                    <a:rPr lang="en-US" b="1" i="1" smtClean="0">
                                      <a:solidFill>
                                        <a:srgbClr val="7030A0"/>
                                      </a:solidFill>
                                      <a:latin typeface="Cambria Math" panose="02040503050406030204" pitchFamily="18" charset="0"/>
                                      <a:ea typeface="Yu Mincho" panose="02020400000000000000" pitchFamily="18" charset="-128"/>
                                    </a:rPr>
                                  </m:ctrlPr>
                                </m:accPr>
                                <m:e>
                                  <m:r>
                                    <a:rPr lang="en-US" b="1" i="1">
                                      <a:solidFill>
                                        <a:srgbClr val="7030A0"/>
                                      </a:solidFill>
                                      <a:latin typeface="Cambria Math" panose="02040503050406030204" pitchFamily="18" charset="0"/>
                                      <a:ea typeface="Yu Mincho" panose="02020400000000000000" pitchFamily="18" charset="-128"/>
                                    </a:rPr>
                                    <m:t>𝑨</m:t>
                                  </m:r>
                                </m:e>
                              </m:acc>
                              <m:r>
                                <a:rPr lang="en-US" i="1">
                                  <a:solidFill>
                                    <a:srgbClr val="7030A0"/>
                                  </a:solidFill>
                                  <a:latin typeface="Cambria Math" panose="02040503050406030204" pitchFamily="18" charset="0"/>
                                  <a:ea typeface="Yu Mincho" panose="02020400000000000000" pitchFamily="18" charset="-128"/>
                                  <a:cs typeface="Arial" panose="020B0604020202020204" pitchFamily="34" charset="0"/>
                                </a:rPr>
                                <m:t>,</m:t>
                              </m:r>
                              <m:acc>
                                <m:accPr>
                                  <m:chr m:val="̂"/>
                                  <m:ctrlPr>
                                    <a:rPr lang="en-US" b="1" i="1">
                                      <a:solidFill>
                                        <a:srgbClr val="7030A0"/>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𝑯</m:t>
                                  </m:r>
                                </m:e>
                              </m:acc>
                              <m:r>
                                <a:rPr lang="en-US"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m:t>
                              </m:r>
                              <m:acc>
                                <m:accPr>
                                  <m:chr m:val="̂"/>
                                  <m:ctrlPr>
                                    <a:rPr lang="en-US" b="1" i="1">
                                      <a:solidFill>
                                        <a:srgbClr val="7030A0"/>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𝑩</m:t>
                                  </m:r>
                                </m:e>
                              </m:acc>
                            </m:sub>
                          </m:sSub>
                          <m:sSubSup>
                            <m:sSubSupPr>
                              <m:ctrlPr>
                                <a:rPr lang="en-US" i="1">
                                  <a:latin typeface="Cambria Math" panose="02040503050406030204" pitchFamily="18" charset="0"/>
                                  <a:ea typeface="Yu Mincho" panose="02020400000000000000" pitchFamily="18" charset="-128"/>
                                </a:rPr>
                              </m:ctrlPr>
                            </m:sSubSupPr>
                            <m:e>
                              <m:d>
                                <m:dPr>
                                  <m:begChr m:val="‖"/>
                                  <m:endChr m:val="‖"/>
                                  <m:ctrlPr>
                                    <a:rPr lang="en-US" i="1">
                                      <a:latin typeface="Cambria Math" panose="02040503050406030204" pitchFamily="18" charset="0"/>
                                      <a:ea typeface="Yu Mincho" panose="02020400000000000000" pitchFamily="18" charset="-128"/>
                                    </a:rPr>
                                  </m:ctrlPr>
                                </m:dPr>
                                <m:e>
                                  <m:sSup>
                                    <m:sSupPr>
                                      <m:ctrlPr>
                                        <a:rPr lang="en-US" i="1">
                                          <a:latin typeface="Cambria Math" panose="02040503050406030204" pitchFamily="18" charset="0"/>
                                          <a:ea typeface="Yu Mincho" panose="02020400000000000000" pitchFamily="18" charset="-128"/>
                                        </a:rPr>
                                      </m:ctrlPr>
                                    </m:sSupPr>
                                    <m:e>
                                      <m:acc>
                                        <m:accPr>
                                          <m:chr m:val="̇"/>
                                          <m:ctrlPr>
                                            <a:rPr lang="en-US" i="1">
                                              <a:latin typeface="Cambria Math" panose="02040503050406030204" pitchFamily="18" charset="0"/>
                                              <a:ea typeface="Yu Mincho" panose="02020400000000000000" pitchFamily="18" charset="-128"/>
                                            </a:rPr>
                                          </m:ctrlPr>
                                        </m:accPr>
                                        <m:e>
                                          <m:acc>
                                            <m:accPr>
                                              <m:chr m:val="̂"/>
                                              <m:ctrlPr>
                                                <a:rPr lang="en-US" i="1" smtClean="0">
                                                  <a:solidFill>
                                                    <a:schemeClr val="accent1"/>
                                                  </a:solidFill>
                                                  <a:latin typeface="Cambria Math" panose="02040503050406030204" pitchFamily="18" charset="0"/>
                                                  <a:ea typeface="Yu Mincho" panose="02020400000000000000" pitchFamily="18" charset="-128"/>
                                                </a:rPr>
                                              </m:ctrlPr>
                                            </m:accPr>
                                            <m:e>
                                              <m:r>
                                                <a:rPr lang="en-US" b="1" i="1">
                                                  <a:solidFill>
                                                    <a:schemeClr val="accent1"/>
                                                  </a:solidFill>
                                                  <a:latin typeface="Cambria Math" panose="02040503050406030204" pitchFamily="18" charset="0"/>
                                                  <a:ea typeface="Yu Mincho" panose="02020400000000000000" pitchFamily="18" charset="-128"/>
                                                  <a:cs typeface="Arial" panose="020B0604020202020204" pitchFamily="34" charset="0"/>
                                                </a:rPr>
                                                <m:t>𝑸</m:t>
                                              </m:r>
                                            </m:e>
                                          </m:acc>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r>
                                    <a:rPr lang="en-US" i="1">
                                      <a:latin typeface="Cambria Math" panose="02040503050406030204" pitchFamily="18" charset="0"/>
                                      <a:ea typeface="Yu Mincho" panose="02020400000000000000" pitchFamily="18" charset="-128"/>
                                      <a:cs typeface="Arial" panose="020B0604020202020204" pitchFamily="34" charset="0"/>
                                    </a:rPr>
                                    <m:t>+</m:t>
                                  </m:r>
                                  <m:sSup>
                                    <m:sSupPr>
                                      <m:ctrlPr>
                                        <a:rPr lang="en-US" i="1">
                                          <a:latin typeface="Cambria Math" panose="02040503050406030204" pitchFamily="18" charset="0"/>
                                          <a:ea typeface="Yu Mincho" panose="02020400000000000000" pitchFamily="18" charset="-128"/>
                                        </a:rPr>
                                      </m:ctrlPr>
                                    </m:sSupPr>
                                    <m:e>
                                      <m:acc>
                                        <m:accPr>
                                          <m:chr m:val="̂"/>
                                          <m:ctrlPr>
                                            <a:rPr lang="en-US" b="1" i="1" smtClean="0">
                                              <a:solidFill>
                                                <a:schemeClr val="accent1"/>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a:solidFill>
                                                <a:schemeClr val="accent1"/>
                                              </a:solidFill>
                                              <a:latin typeface="Cambria Math" panose="02040503050406030204" pitchFamily="18" charset="0"/>
                                              <a:ea typeface="Yu Mincho" panose="02020400000000000000" pitchFamily="18" charset="-128"/>
                                              <a:cs typeface="Calibri" panose="020F0502020204030204" pitchFamily="34" charset="0"/>
                                            </a:rPr>
                                            <m:t>𝑸</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sSup>
                                    <m:sSupPr>
                                      <m:ctrlPr>
                                        <a:rPr lang="en-US" i="1">
                                          <a:latin typeface="Cambria Math" panose="02040503050406030204" pitchFamily="18" charset="0"/>
                                          <a:ea typeface="Yu Mincho" panose="02020400000000000000" pitchFamily="18" charset="-128"/>
                                        </a:rPr>
                                      </m:ctrlPr>
                                    </m:sSupPr>
                                    <m:e>
                                      <m:acc>
                                        <m:accPr>
                                          <m:chr m:val="̂"/>
                                          <m:ctrlPr>
                                            <a:rPr lang="en-US" b="1" i="1">
                                              <a:latin typeface="Cambria Math" panose="02040503050406030204" pitchFamily="18" charset="0"/>
                                              <a:ea typeface="Yu Mincho" panose="02020400000000000000" pitchFamily="18" charset="-128"/>
                                              <a:cs typeface="Calibri" panose="020F0502020204030204" pitchFamily="34" charset="0"/>
                                            </a:rPr>
                                          </m:ctrlPr>
                                        </m:accPr>
                                        <m:e>
                                          <m:r>
                                            <a:rPr lang="en-US" b="1" i="1">
                                              <a:latin typeface="Cambria Math" panose="02040503050406030204" pitchFamily="18" charset="0"/>
                                              <a:ea typeface="Yu Mincho" panose="02020400000000000000" pitchFamily="18" charset="-128"/>
                                              <a:cs typeface="Calibri" panose="020F0502020204030204" pitchFamily="34" charset="0"/>
                                            </a:rPr>
                                            <m:t>𝑨</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r>
                                    <a:rPr lang="en-US" i="1">
                                      <a:latin typeface="Cambria Math" panose="02040503050406030204" pitchFamily="18" charset="0"/>
                                      <a:ea typeface="Yu Mincho" panose="02020400000000000000" pitchFamily="18" charset="-128"/>
                                      <a:cs typeface="Arial" panose="020B0604020202020204" pitchFamily="34" charset="0"/>
                                    </a:rPr>
                                    <m:t>+</m:t>
                                  </m:r>
                                  <m:sSup>
                                    <m:sSupPr>
                                      <m:ctrlPr>
                                        <a:rPr lang="en-US" i="1">
                                          <a:latin typeface="Cambria Math" panose="02040503050406030204" pitchFamily="18" charset="0"/>
                                          <a:ea typeface="Yu Mincho" panose="02020400000000000000" pitchFamily="18" charset="-128"/>
                                          <a:cs typeface="Arial" panose="020B0604020202020204" pitchFamily="34" charset="0"/>
                                        </a:rPr>
                                      </m:ctrlPr>
                                    </m:sSupPr>
                                    <m:e>
                                      <m:r>
                                        <a:rPr lang="en-US" i="1">
                                          <a:latin typeface="Cambria Math" panose="02040503050406030204" pitchFamily="18" charset="0"/>
                                          <a:ea typeface="Yu Mincho" panose="02020400000000000000" pitchFamily="18" charset="-128"/>
                                          <a:cs typeface="Arial" panose="020B0604020202020204" pitchFamily="34" charset="0"/>
                                        </a:rPr>
                                        <m:t>(</m:t>
                                      </m:r>
                                      <m:acc>
                                        <m:accPr>
                                          <m:chr m:val="̂"/>
                                          <m:ctrlPr>
                                            <a:rPr lang="en-US" b="1"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ctrlPr>
                                        </m:accPr>
                                        <m:e>
                                          <m:r>
                                            <a:rPr lang="en-US" b="1" i="1">
                                              <a:solidFill>
                                                <a:schemeClr val="accent1"/>
                                              </a:solidFill>
                                              <a:latin typeface="Cambria Math" panose="02040503050406030204" pitchFamily="18" charset="0"/>
                                              <a:ea typeface="Yu Mincho" panose="02020400000000000000" pitchFamily="18" charset="-128"/>
                                              <a:cs typeface="Arial" panose="020B0604020202020204" pitchFamily="34" charset="0"/>
                                            </a:rPr>
                                            <m:t>𝑸</m:t>
                                          </m:r>
                                        </m:e>
                                      </m:acc>
                                      <m:r>
                                        <a:rPr lang="en-US" b="0"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t> </m:t>
                                      </m:r>
                                      <m:r>
                                        <a:rPr lang="en-US" i="1">
                                          <a:latin typeface="Cambria Math" panose="02040503050406030204" pitchFamily="18" charset="0"/>
                                          <a:ea typeface="Cambria Math" panose="02040503050406030204" pitchFamily="18" charset="0"/>
                                        </a:rPr>
                                        <m:t>⨂</m:t>
                                      </m:r>
                                      <m:acc>
                                        <m:accPr>
                                          <m:chr m:val="̂"/>
                                          <m:ctrlPr>
                                            <a:rPr lang="en-US" b="1"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ctrlPr>
                                        </m:accPr>
                                        <m:e>
                                          <m:r>
                                            <a:rPr lang="en-US" b="1"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t> </m:t>
                                          </m:r>
                                          <m:r>
                                            <a:rPr lang="en-US" b="1" i="1">
                                              <a:solidFill>
                                                <a:schemeClr val="accent1"/>
                                              </a:solidFill>
                                              <a:latin typeface="Cambria Math" panose="02040503050406030204" pitchFamily="18" charset="0"/>
                                              <a:ea typeface="Yu Mincho" panose="02020400000000000000" pitchFamily="18" charset="-128"/>
                                              <a:cs typeface="Arial" panose="020B0604020202020204" pitchFamily="34" charset="0"/>
                                            </a:rPr>
                                            <m:t>𝑸</m:t>
                                          </m:r>
                                        </m:e>
                                      </m:acc>
                                      <m:r>
                                        <a:rPr lang="en-US" i="1">
                                          <a:latin typeface="Cambria Math" panose="02040503050406030204" pitchFamily="18" charset="0"/>
                                          <a:ea typeface="Yu Mincho" panose="02020400000000000000" pitchFamily="18" charset="-128"/>
                                          <a:cs typeface="Arial" panose="020B0604020202020204" pitchFamily="34" charset="0"/>
                                        </a:rPr>
                                        <m:t>)</m:t>
                                      </m:r>
                                    </m:e>
                                    <m:sup>
                                      <m:r>
                                        <a:rPr lang="en-US" i="1">
                                          <a:latin typeface="Cambria Math" panose="02040503050406030204" pitchFamily="18" charset="0"/>
                                          <a:ea typeface="Yu Mincho" panose="02020400000000000000" pitchFamily="18" charset="-128"/>
                                          <a:cs typeface="Arial" panose="020B0604020202020204" pitchFamily="34" charset="0"/>
                                        </a:rPr>
                                        <m:t>𝑇</m:t>
                                      </m:r>
                                    </m:sup>
                                  </m:sSup>
                                  <m:sSup>
                                    <m:sSupPr>
                                      <m:ctrlPr>
                                        <a:rPr lang="en-US" i="1">
                                          <a:latin typeface="Cambria Math" panose="02040503050406030204" pitchFamily="18" charset="0"/>
                                          <a:ea typeface="Yu Mincho" panose="02020400000000000000" pitchFamily="18" charset="-128"/>
                                          <a:cs typeface="Arial" panose="020B0604020202020204" pitchFamily="34" charset="0"/>
                                        </a:rPr>
                                      </m:ctrlPr>
                                    </m:sSupPr>
                                    <m:e>
                                      <m:acc>
                                        <m:accPr>
                                          <m:chr m:val="̂"/>
                                          <m:ctrlPr>
                                            <a:rPr lang="en-US" b="1" i="1">
                                              <a:latin typeface="Cambria Math" panose="02040503050406030204" pitchFamily="18" charset="0"/>
                                              <a:ea typeface="Yu Mincho" panose="02020400000000000000" pitchFamily="18" charset="-128"/>
                                              <a:cs typeface="Arial" panose="020B0604020202020204" pitchFamily="34" charset="0"/>
                                            </a:rPr>
                                          </m:ctrlPr>
                                        </m:accPr>
                                        <m:e>
                                          <m:r>
                                            <a:rPr lang="en-US" b="1" i="1">
                                              <a:latin typeface="Cambria Math" panose="02040503050406030204" pitchFamily="18" charset="0"/>
                                              <a:ea typeface="Yu Mincho" panose="02020400000000000000" pitchFamily="18" charset="-128"/>
                                              <a:cs typeface="Arial" panose="020B0604020202020204" pitchFamily="34" charset="0"/>
                                            </a:rPr>
                                            <m:t>𝑯</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r>
                                    <a:rPr lang="en-US" b="0" i="1" smtClean="0">
                                      <a:latin typeface="Cambria Math" panose="02040503050406030204" pitchFamily="18" charset="0"/>
                                      <a:ea typeface="Yu Mincho" panose="02020400000000000000" pitchFamily="18" charset="-128"/>
                                      <a:cs typeface="Arial" panose="020B0604020202020204" pitchFamily="34" charset="0"/>
                                    </a:rPr>
                                    <m:t>+</m:t>
                                  </m:r>
                                  <m:sSup>
                                    <m:sSupPr>
                                      <m:ctrlPr>
                                        <a:rPr lang="en-US" i="1">
                                          <a:latin typeface="Cambria Math" panose="02040503050406030204" pitchFamily="18" charset="0"/>
                                          <a:ea typeface="Yu Mincho" panose="02020400000000000000" pitchFamily="18" charset="-128"/>
                                        </a:rPr>
                                      </m:ctrlPr>
                                    </m:sSupPr>
                                    <m:e>
                                      <m:acc>
                                        <m:accPr>
                                          <m:chr m:val="̂"/>
                                          <m:ctrlPr>
                                            <a:rPr lang="en-US" b="1" i="1">
                                              <a:solidFill>
                                                <a:schemeClr val="accent1"/>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solidFill>
                                                <a:schemeClr val="accent1"/>
                                              </a:solidFill>
                                              <a:latin typeface="Cambria Math" panose="02040503050406030204" pitchFamily="18" charset="0"/>
                                              <a:ea typeface="Yu Mincho" panose="02020400000000000000" pitchFamily="18" charset="-128"/>
                                              <a:cs typeface="Calibri" panose="020F0502020204030204" pitchFamily="34" charset="0"/>
                                            </a:rPr>
                                            <m:t>𝑼</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sSup>
                                    <m:sSupPr>
                                      <m:ctrlPr>
                                        <a:rPr lang="en-US" i="1">
                                          <a:latin typeface="Cambria Math" panose="02040503050406030204" pitchFamily="18" charset="0"/>
                                          <a:ea typeface="Yu Mincho" panose="02020400000000000000" pitchFamily="18" charset="-128"/>
                                        </a:rPr>
                                      </m:ctrlPr>
                                    </m:sSupPr>
                                    <m:e>
                                      <m:acc>
                                        <m:accPr>
                                          <m:chr m:val="̂"/>
                                          <m:ctrlPr>
                                            <a:rPr lang="en-US" b="1" i="1">
                                              <a:latin typeface="Cambria Math" panose="02040503050406030204" pitchFamily="18" charset="0"/>
                                              <a:ea typeface="Yu Mincho" panose="02020400000000000000" pitchFamily="18" charset="-128"/>
                                              <a:cs typeface="Calibri" panose="020F0502020204030204" pitchFamily="34" charset="0"/>
                                            </a:rPr>
                                          </m:ctrlPr>
                                        </m:accPr>
                                        <m:e>
                                          <m:r>
                                            <a:rPr lang="en-US" b="1" i="1" smtClean="0">
                                              <a:latin typeface="Cambria Math" panose="02040503050406030204" pitchFamily="18" charset="0"/>
                                              <a:ea typeface="Yu Mincho" panose="02020400000000000000" pitchFamily="18" charset="-128"/>
                                              <a:cs typeface="Calibri" panose="020F0502020204030204" pitchFamily="34" charset="0"/>
                                            </a:rPr>
                                            <m:t>𝑩</m:t>
                                          </m:r>
                                        </m:e>
                                      </m:acc>
                                    </m:e>
                                    <m:sup>
                                      <m:r>
                                        <a:rPr lang="en-US" i="1">
                                          <a:latin typeface="Cambria Math" panose="02040503050406030204" pitchFamily="18" charset="0"/>
                                          <a:ea typeface="Yu Mincho" panose="02020400000000000000" pitchFamily="18" charset="-128"/>
                                          <a:cs typeface="Arial" panose="020B0604020202020204" pitchFamily="34" charset="0"/>
                                        </a:rPr>
                                        <m:t>𝑇</m:t>
                                      </m:r>
                                    </m:sup>
                                  </m:sSup>
                                </m:e>
                              </m:d>
                            </m:e>
                            <m:sub>
                              <m:r>
                                <a:rPr lang="en-US" i="1">
                                  <a:latin typeface="Cambria Math" panose="02040503050406030204" pitchFamily="18" charset="0"/>
                                  <a:ea typeface="Yu Mincho" panose="02020400000000000000" pitchFamily="18" charset="-128"/>
                                  <a:cs typeface="Arial" panose="020B0604020202020204" pitchFamily="34" charset="0"/>
                                </a:rPr>
                                <m:t>𝐹</m:t>
                              </m:r>
                            </m:sub>
                            <m:sup>
                              <m:r>
                                <a:rPr lang="en-US" i="1">
                                  <a:latin typeface="Cambria Math" panose="02040503050406030204" pitchFamily="18" charset="0"/>
                                  <a:ea typeface="Yu Mincho" panose="02020400000000000000" pitchFamily="18" charset="-128"/>
                                  <a:cs typeface="Arial" panose="020B0604020202020204" pitchFamily="34" charset="0"/>
                                </a:rPr>
                                <m:t>2</m:t>
                              </m:r>
                            </m:sup>
                          </m:sSubSup>
                        </m:oMath>
                      </m:oMathPara>
                    </a14:m>
                    <a:endParaRPr lang="en-US" b="1" dirty="0"/>
                  </a:p>
                </p:txBody>
              </p:sp>
            </mc:Choice>
            <mc:Fallback xmlns="">
              <p:sp>
                <p:nvSpPr>
                  <p:cNvPr id="64" name="TextBox 63">
                    <a:extLst>
                      <a:ext uri="{FF2B5EF4-FFF2-40B4-BE49-F238E27FC236}">
                        <a16:creationId xmlns:a16="http://schemas.microsoft.com/office/drawing/2014/main" id="{ECA593FC-3F97-BA82-CF08-B094C148ED02}"/>
                      </a:ext>
                    </a:extLst>
                  </p:cNvPr>
                  <p:cNvSpPr txBox="1">
                    <a:spLocks noRot="1" noChangeAspect="1" noMove="1" noResize="1" noEditPoints="1" noAdjustHandles="1" noChangeArrowheads="1" noChangeShapeType="1" noTextEdit="1"/>
                  </p:cNvSpPr>
                  <p:nvPr/>
                </p:nvSpPr>
                <p:spPr>
                  <a:xfrm>
                    <a:off x="6780300" y="3558776"/>
                    <a:ext cx="5329084" cy="87261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5C4B290-23A1-AA78-ED3F-6F6A5B75BB48}"/>
                      </a:ext>
                    </a:extLst>
                  </p:cNvPr>
                  <p:cNvSpPr txBox="1"/>
                  <p:nvPr/>
                </p:nvSpPr>
                <p:spPr>
                  <a:xfrm>
                    <a:off x="5920414" y="2858628"/>
                    <a:ext cx="3026979" cy="923330"/>
                  </a:xfrm>
                  <a:prstGeom prst="rect">
                    <a:avLst/>
                  </a:prstGeom>
                  <a:solidFill>
                    <a:schemeClr val="bg1"/>
                  </a:solidFill>
                  <a:ln w="19050">
                    <a:solidFill>
                      <a:srgbClr val="0070C0"/>
                    </a:solidFill>
                  </a:ln>
                </p:spPr>
                <p:txBody>
                  <a:bodyPr wrap="square">
                    <a:spAutoFit/>
                  </a:bodyPr>
                  <a:lstStyle/>
                  <a:p>
                    <a:pPr algn="ctr"/>
                    <a:r>
                      <a:rPr lang="en-US" b="1" dirty="0"/>
                      <a:t>Reduced basis </a:t>
                    </a:r>
                    <a14:m>
                      <m:oMath xmlns:m="http://schemas.openxmlformats.org/officeDocument/2006/math">
                        <m:r>
                          <a:rPr lang="el-GR" b="1" i="1" smtClean="0">
                            <a:latin typeface="Cambria Math" panose="02040503050406030204" pitchFamily="18" charset="0"/>
                            <a:ea typeface="Cambria Math" panose="02040503050406030204" pitchFamily="18" charset="0"/>
                          </a:rPr>
                          <m:t>𝜱</m:t>
                        </m:r>
                        <m:r>
                          <a:rPr lang="en-US" b="0" i="1" smtClean="0">
                            <a:latin typeface="Cambria Math" panose="02040503050406030204" pitchFamily="18" charset="0"/>
                            <a:ea typeface="Cambria Math" panose="02040503050406030204" pitchFamily="18" charset="0"/>
                          </a:rPr>
                          <m:t> </m:t>
                        </m:r>
                      </m:oMath>
                    </a14:m>
                    <a:endParaRPr lang="en-US" dirty="0"/>
                  </a:p>
                  <a:p>
                    <a:pPr algn="ctr"/>
                    <a:r>
                      <a:rPr lang="en-US" dirty="0"/>
                      <a:t>(e.g., linear POD or quadratic manifold basis)</a:t>
                    </a:r>
                  </a:p>
                </p:txBody>
              </p:sp>
            </mc:Choice>
            <mc:Fallback xmlns="">
              <p:sp>
                <p:nvSpPr>
                  <p:cNvPr id="54" name="TextBox 53">
                    <a:extLst>
                      <a:ext uri="{FF2B5EF4-FFF2-40B4-BE49-F238E27FC236}">
                        <a16:creationId xmlns:a16="http://schemas.microsoft.com/office/drawing/2014/main" id="{C5C4B290-23A1-AA78-ED3F-6F6A5B75BB48}"/>
                      </a:ext>
                    </a:extLst>
                  </p:cNvPr>
                  <p:cNvSpPr txBox="1">
                    <a:spLocks noRot="1" noChangeAspect="1" noMove="1" noResize="1" noEditPoints="1" noAdjustHandles="1" noChangeArrowheads="1" noChangeShapeType="1" noTextEdit="1"/>
                  </p:cNvSpPr>
                  <p:nvPr/>
                </p:nvSpPr>
                <p:spPr>
                  <a:xfrm>
                    <a:off x="5920414" y="2858628"/>
                    <a:ext cx="3026979" cy="923330"/>
                  </a:xfrm>
                  <a:prstGeom prst="rect">
                    <a:avLst/>
                  </a:prstGeom>
                  <a:blipFill>
                    <a:blip r:embed="rId7"/>
                    <a:stretch>
                      <a:fillRect t="-3896" b="-7792"/>
                    </a:stretch>
                  </a:blipFill>
                  <a:ln w="1905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111643A-9271-167B-EF34-02B3051404A6}"/>
                      </a:ext>
                    </a:extLst>
                  </p:cNvPr>
                  <p:cNvSpPr txBox="1"/>
                  <p:nvPr/>
                </p:nvSpPr>
                <p:spPr>
                  <a:xfrm>
                    <a:off x="9201097" y="2874804"/>
                    <a:ext cx="2156118" cy="745910"/>
                  </a:xfrm>
                  <a:prstGeom prst="rect">
                    <a:avLst/>
                  </a:prstGeom>
                  <a:noFill/>
                </p:spPr>
                <p:txBody>
                  <a:bodyPr wrap="square" rtlCol="0">
                    <a:spAutoFit/>
                  </a:bodyPr>
                  <a:lstStyle/>
                  <a:p>
                    <a:pPr algn="ctr"/>
                    <a14:m>
                      <m:oMath xmlns:m="http://schemas.openxmlformats.org/officeDocument/2006/math">
                        <m:acc>
                          <m:accPr>
                            <m:chr m:val="̂"/>
                            <m:ctrlPr>
                              <a:rPr lang="en-US" sz="1400" b="1" i="1" smtClean="0">
                                <a:solidFill>
                                  <a:schemeClr val="accent1"/>
                                </a:solidFill>
                                <a:latin typeface="Cambria Math" panose="02040503050406030204" pitchFamily="18" charset="0"/>
                                <a:ea typeface="Yu Mincho" panose="02020400000000000000" pitchFamily="18" charset="-128"/>
                                <a:cs typeface="Arial" panose="020B0604020202020204" pitchFamily="34" charset="0"/>
                              </a:rPr>
                            </m:ctrlPr>
                          </m:accPr>
                          <m:e>
                            <m:r>
                              <a:rPr lang="en-US" sz="1400" b="1" i="1">
                                <a:solidFill>
                                  <a:schemeClr val="accent1"/>
                                </a:solidFill>
                                <a:latin typeface="Cambria Math" panose="02040503050406030204" pitchFamily="18" charset="0"/>
                                <a:ea typeface="Yu Mincho" panose="02020400000000000000" pitchFamily="18" charset="-128"/>
                                <a:cs typeface="Arial" panose="020B0604020202020204" pitchFamily="34" charset="0"/>
                              </a:rPr>
                              <m:t>𝑸</m:t>
                            </m:r>
                          </m:e>
                        </m:acc>
                      </m:oMath>
                    </a14:m>
                    <a:r>
                      <a:rPr lang="en-US" sz="1400" i="1" dirty="0">
                        <a:solidFill>
                          <a:schemeClr val="accent1"/>
                        </a:solidFill>
                      </a:rPr>
                      <a:t>: snapshots generated from projected simulation data</a:t>
                    </a:r>
                    <a:r>
                      <a:rPr lang="en-US" sz="1400" b="1" dirty="0"/>
                      <a:t> </a:t>
                    </a:r>
                    <a14:m>
                      <m:oMath xmlns:m="http://schemas.openxmlformats.org/officeDocument/2006/math">
                        <m:r>
                          <a:rPr lang="en-US" sz="1400" b="1" i="1" dirty="0" smtClean="0">
                            <a:solidFill>
                              <a:schemeClr val="accent1"/>
                            </a:solidFill>
                            <a:latin typeface="Cambria Math" panose="02040503050406030204" pitchFamily="18" charset="0"/>
                          </a:rPr>
                          <m:t>𝒒</m:t>
                        </m:r>
                      </m:oMath>
                    </a14:m>
                    <a:r>
                      <a:rPr lang="en-US" sz="1400" i="1" dirty="0">
                        <a:solidFill>
                          <a:schemeClr val="accent1"/>
                        </a:solidFill>
                      </a:rPr>
                      <a:t> </a:t>
                    </a:r>
                  </a:p>
                </p:txBody>
              </p:sp>
            </mc:Choice>
            <mc:Fallback xmlns="">
              <p:sp>
                <p:nvSpPr>
                  <p:cNvPr id="68" name="TextBox 67">
                    <a:extLst>
                      <a:ext uri="{FF2B5EF4-FFF2-40B4-BE49-F238E27FC236}">
                        <a16:creationId xmlns:a16="http://schemas.microsoft.com/office/drawing/2014/main" id="{7111643A-9271-167B-EF34-02B3051404A6}"/>
                      </a:ext>
                    </a:extLst>
                  </p:cNvPr>
                  <p:cNvSpPr txBox="1">
                    <a:spLocks noRot="1" noChangeAspect="1" noMove="1" noResize="1" noEditPoints="1" noAdjustHandles="1" noChangeArrowheads="1" noChangeShapeType="1" noTextEdit="1"/>
                  </p:cNvSpPr>
                  <p:nvPr/>
                </p:nvSpPr>
                <p:spPr>
                  <a:xfrm>
                    <a:off x="9201097" y="2874804"/>
                    <a:ext cx="2156118" cy="745910"/>
                  </a:xfrm>
                  <a:prstGeom prst="rect">
                    <a:avLst/>
                  </a:prstGeom>
                  <a:blipFill>
                    <a:blip r:embed="rId8"/>
                    <a:stretch>
                      <a:fillRect r="-847" b="-6504"/>
                    </a:stretch>
                  </a:blipFill>
                </p:spPr>
                <p:txBody>
                  <a:bodyPr/>
                  <a:lstStyle/>
                  <a:p>
                    <a:r>
                      <a:rPr lang="en-US">
                        <a:noFill/>
                      </a:rPr>
                      <a:t> </a:t>
                    </a:r>
                  </a:p>
                </p:txBody>
              </p:sp>
            </mc:Fallback>
          </mc:AlternateContent>
          <p:cxnSp>
            <p:nvCxnSpPr>
              <p:cNvPr id="70" name="Straight Connector 69">
                <a:extLst>
                  <a:ext uri="{FF2B5EF4-FFF2-40B4-BE49-F238E27FC236}">
                    <a16:creationId xmlns:a16="http://schemas.microsoft.com/office/drawing/2014/main" id="{68492A28-639F-4B45-2B35-2D86D313A59C}"/>
                  </a:ext>
                </a:extLst>
              </p:cNvPr>
              <p:cNvCxnSpPr>
                <a:cxnSpLocks/>
              </p:cNvCxnSpPr>
              <p:nvPr/>
            </p:nvCxnSpPr>
            <p:spPr>
              <a:xfrm flipH="1">
                <a:off x="9684932" y="3620714"/>
                <a:ext cx="420053" cy="34209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86EC878-836C-5C00-2BC9-CC952FEC7E83}"/>
                      </a:ext>
                    </a:extLst>
                  </p:cNvPr>
                  <p:cNvSpPr txBox="1"/>
                  <p:nvPr/>
                </p:nvSpPr>
                <p:spPr>
                  <a:xfrm>
                    <a:off x="9194062" y="4915948"/>
                    <a:ext cx="2156118" cy="745140"/>
                  </a:xfrm>
                  <a:prstGeom prst="rect">
                    <a:avLst/>
                  </a:prstGeom>
                  <a:noFill/>
                </p:spPr>
                <p:txBody>
                  <a:bodyPr wrap="square" rtlCol="0">
                    <a:spAutoFit/>
                  </a:bodyPr>
                  <a:lstStyle/>
                  <a:p>
                    <a:pPr algn="ctr"/>
                    <a14:m>
                      <m:oMath xmlns:m="http://schemas.openxmlformats.org/officeDocument/2006/math">
                        <m:acc>
                          <m:accPr>
                            <m:chr m:val="̂"/>
                            <m:ctrlPr>
                              <a:rPr lang="en-US" sz="1400" b="1" i="1" smtClean="0">
                                <a:solidFill>
                                  <a:srgbClr val="7030A0"/>
                                </a:solidFill>
                                <a:latin typeface="Cambria Math" panose="02040503050406030204" pitchFamily="18" charset="0"/>
                                <a:ea typeface="Yu Mincho" panose="02020400000000000000" pitchFamily="18" charset="-128"/>
                              </a:rPr>
                            </m:ctrlPr>
                          </m:accPr>
                          <m:e>
                            <m:r>
                              <a:rPr lang="en-US" sz="1400" b="1" i="1">
                                <a:solidFill>
                                  <a:srgbClr val="7030A0"/>
                                </a:solidFill>
                                <a:latin typeface="Cambria Math" panose="02040503050406030204" pitchFamily="18" charset="0"/>
                                <a:ea typeface="Yu Mincho" panose="02020400000000000000" pitchFamily="18" charset="-128"/>
                              </a:rPr>
                              <m:t>𝑨</m:t>
                            </m:r>
                          </m:e>
                        </m:acc>
                        <m:r>
                          <a:rPr lang="en-US" sz="1400" i="1">
                            <a:solidFill>
                              <a:srgbClr val="7030A0"/>
                            </a:solidFill>
                            <a:latin typeface="Cambria Math" panose="02040503050406030204" pitchFamily="18" charset="0"/>
                            <a:ea typeface="Yu Mincho" panose="02020400000000000000" pitchFamily="18" charset="-128"/>
                            <a:cs typeface="Arial" panose="020B0604020202020204" pitchFamily="34" charset="0"/>
                          </a:rPr>
                          <m:t>,</m:t>
                        </m:r>
                        <m:acc>
                          <m:accPr>
                            <m:chr m:val="̂"/>
                            <m:ctrlPr>
                              <a:rPr lang="en-US" sz="1400" b="1" i="1">
                                <a:solidFill>
                                  <a:srgbClr val="7030A0"/>
                                </a:solidFill>
                                <a:latin typeface="Cambria Math" panose="02040503050406030204" pitchFamily="18" charset="0"/>
                                <a:ea typeface="Yu Mincho" panose="02020400000000000000" pitchFamily="18" charset="-128"/>
                                <a:cs typeface="Calibri" panose="020F0502020204030204" pitchFamily="34" charset="0"/>
                              </a:rPr>
                            </m:ctrlPr>
                          </m:accPr>
                          <m:e>
                            <m:r>
                              <a:rPr lang="en-US" sz="1400" b="1" i="1">
                                <a:solidFill>
                                  <a:srgbClr val="7030A0"/>
                                </a:solidFill>
                                <a:latin typeface="Cambria Math" panose="02040503050406030204" pitchFamily="18" charset="0"/>
                                <a:ea typeface="Yu Mincho" panose="02020400000000000000" pitchFamily="18" charset="-128"/>
                                <a:cs typeface="Calibri" panose="020F0502020204030204" pitchFamily="34" charset="0"/>
                              </a:rPr>
                              <m:t>𝑯</m:t>
                            </m:r>
                          </m:e>
                        </m:acc>
                        <m:r>
                          <a:rPr lang="en-US" sz="1400"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m:t>
                        </m:r>
                        <m:acc>
                          <m:accPr>
                            <m:chr m:val="̂"/>
                            <m:ctrlPr>
                              <a:rPr lang="en-US" sz="1400" b="1" i="1">
                                <a:solidFill>
                                  <a:srgbClr val="7030A0"/>
                                </a:solidFill>
                                <a:latin typeface="Cambria Math" panose="02040503050406030204" pitchFamily="18" charset="0"/>
                                <a:ea typeface="Yu Mincho" panose="02020400000000000000" pitchFamily="18" charset="-128"/>
                                <a:cs typeface="Calibri" panose="020F0502020204030204" pitchFamily="34" charset="0"/>
                              </a:rPr>
                            </m:ctrlPr>
                          </m:accPr>
                          <m:e>
                            <m:r>
                              <a:rPr lang="en-US" sz="1400" b="1" i="1" smtClean="0">
                                <a:solidFill>
                                  <a:srgbClr val="7030A0"/>
                                </a:solidFill>
                                <a:latin typeface="Cambria Math" panose="02040503050406030204" pitchFamily="18" charset="0"/>
                                <a:ea typeface="Yu Mincho" panose="02020400000000000000" pitchFamily="18" charset="-128"/>
                                <a:cs typeface="Calibri" panose="020F0502020204030204" pitchFamily="34" charset="0"/>
                              </a:rPr>
                              <m:t>𝑩</m:t>
                            </m:r>
                          </m:e>
                        </m:acc>
                      </m:oMath>
                    </a14:m>
                    <a:r>
                      <a:rPr lang="en-US" sz="1400" i="1" dirty="0">
                        <a:solidFill>
                          <a:srgbClr val="7030A0"/>
                        </a:solidFill>
                      </a:rPr>
                      <a:t>: low-dimensional operators defining ROM dynamical system</a:t>
                    </a:r>
                  </a:p>
                </p:txBody>
              </p:sp>
            </mc:Choice>
            <mc:Fallback xmlns="">
              <p:sp>
                <p:nvSpPr>
                  <p:cNvPr id="76" name="TextBox 75">
                    <a:extLst>
                      <a:ext uri="{FF2B5EF4-FFF2-40B4-BE49-F238E27FC236}">
                        <a16:creationId xmlns:a16="http://schemas.microsoft.com/office/drawing/2014/main" id="{986EC878-836C-5C00-2BC9-CC952FEC7E83}"/>
                      </a:ext>
                    </a:extLst>
                  </p:cNvPr>
                  <p:cNvSpPr txBox="1">
                    <a:spLocks noRot="1" noChangeAspect="1" noMove="1" noResize="1" noEditPoints="1" noAdjustHandles="1" noChangeArrowheads="1" noChangeShapeType="1" noTextEdit="1"/>
                  </p:cNvSpPr>
                  <p:nvPr/>
                </p:nvSpPr>
                <p:spPr>
                  <a:xfrm>
                    <a:off x="9194062" y="4915948"/>
                    <a:ext cx="2156118" cy="745140"/>
                  </a:xfrm>
                  <a:prstGeom prst="rect">
                    <a:avLst/>
                  </a:prstGeom>
                  <a:blipFill>
                    <a:blip r:embed="rId9"/>
                    <a:stretch>
                      <a:fillRect t="-813" r="-2550" b="-6504"/>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2A7761DD-D472-9742-0617-E0CFFED1B382}"/>
                  </a:ext>
                </a:extLst>
              </p:cNvPr>
              <p:cNvCxnSpPr>
                <a:cxnSpLocks/>
              </p:cNvCxnSpPr>
              <p:nvPr/>
            </p:nvCxnSpPr>
            <p:spPr>
              <a:xfrm>
                <a:off x="7808317" y="4366647"/>
                <a:ext cx="1385745" cy="655708"/>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2700B1FB-B9B8-40B7-275F-097CF2B7CBE7}"/>
                  </a:ext>
                </a:extLst>
              </p:cNvPr>
              <p:cNvSpPr txBox="1"/>
              <p:nvPr/>
            </p:nvSpPr>
            <p:spPr>
              <a:xfrm>
                <a:off x="9411229" y="1239197"/>
                <a:ext cx="2391761" cy="830997"/>
              </a:xfrm>
              <a:prstGeom prst="rect">
                <a:avLst/>
              </a:prstGeom>
              <a:noFill/>
            </p:spPr>
            <p:txBody>
              <a:bodyPr wrap="square" rtlCol="0">
                <a:spAutoFit/>
              </a:bodyPr>
              <a:lstStyle/>
              <a:p>
                <a:pPr algn="ctr"/>
                <a:r>
                  <a:rPr lang="en-US" sz="1600" dirty="0"/>
                  <a:t>* [Peherstorfer &amp; Willcox, 2016] + many subsequent refs</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3E81E6-8F8C-7FC1-BF6B-77BB8D2D0FFC}"/>
                    </a:ext>
                  </a:extLst>
                </p:cNvPr>
                <p:cNvSpPr txBox="1"/>
                <p:nvPr/>
              </p:nvSpPr>
              <p:spPr>
                <a:xfrm>
                  <a:off x="7378073" y="4214455"/>
                  <a:ext cx="6095288" cy="506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𝛾</m:t>
                        </m:r>
                        <m:d>
                          <m:dPr>
                            <m:ctrlPr>
                              <a:rPr lang="en-US" i="1" smtClean="0">
                                <a:latin typeface="Cambria Math" panose="02040503050406030204" pitchFamily="18" charset="0"/>
                                <a:ea typeface="Cambria Math" panose="02040503050406030204" pitchFamily="18" charset="0"/>
                              </a:rPr>
                            </m:ctrlPr>
                          </m:dPr>
                          <m:e>
                            <m:sSub>
                              <m:sSubPr>
                                <m:ctrlPr>
                                  <a:rPr lang="en-US" i="1" smtClean="0">
                                    <a:solidFill>
                                      <a:schemeClr val="tx1"/>
                                    </a:solidFill>
                                    <a:latin typeface="Cambria Math" panose="02040503050406030204" pitchFamily="18" charset="0"/>
                                    <a:ea typeface="Cambria Math" panose="02040503050406030204" pitchFamily="18" charset="0"/>
                                  </a:rPr>
                                </m:ctrlPr>
                              </m:sSubPr>
                              <m:e>
                                <m:d>
                                  <m:dPr>
                                    <m:begChr m:val="‖"/>
                                    <m:endChr m:val="‖"/>
                                    <m:ctrlPr>
                                      <a:rPr lang="en-US" i="1">
                                        <a:solidFill>
                                          <a:schemeClr val="tx1"/>
                                        </a:solidFill>
                                        <a:latin typeface="Cambria Math" panose="02040503050406030204" pitchFamily="18" charset="0"/>
                                        <a:ea typeface="Cambria Math" panose="02040503050406030204" pitchFamily="18" charset="0"/>
                                      </a:rPr>
                                    </m:ctrlPr>
                                  </m:dPr>
                                  <m:e>
                                    <m:acc>
                                      <m:accPr>
                                        <m:chr m:val="̂"/>
                                        <m:ctrlPr>
                                          <a:rPr lang="en-US" b="1" i="1">
                                            <a:solidFill>
                                              <a:schemeClr val="tx1"/>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a:solidFill>
                                              <a:schemeClr val="tx1"/>
                                            </a:solidFill>
                                            <a:latin typeface="Cambria Math" panose="02040503050406030204" pitchFamily="18" charset="0"/>
                                            <a:ea typeface="Yu Mincho" panose="02020400000000000000" pitchFamily="18" charset="-128"/>
                                            <a:cs typeface="Calibri" panose="020F0502020204030204" pitchFamily="34" charset="0"/>
                                          </a:rPr>
                                          <m:t>𝑨</m:t>
                                        </m:r>
                                      </m:e>
                                    </m:acc>
                                  </m:e>
                                </m:d>
                              </m:e>
                              <m:sub>
                                <m:r>
                                  <a:rPr lang="en-US" i="1">
                                    <a:solidFill>
                                      <a:schemeClr val="tx1"/>
                                    </a:solidFill>
                                    <a:latin typeface="Cambria Math" panose="02040503050406030204" pitchFamily="18" charset="0"/>
                                    <a:ea typeface="Cambria Math" panose="02040503050406030204" pitchFamily="18" charset="0"/>
                                  </a:rPr>
                                  <m:t>𝐹</m:t>
                                </m:r>
                              </m:sub>
                            </m:sSub>
                            <m:r>
                              <a:rPr lang="en-US" i="1" dirty="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d>
                                  <m:dPr>
                                    <m:begChr m:val="‖"/>
                                    <m:endChr m:val="‖"/>
                                    <m:ctrlPr>
                                      <a:rPr lang="en-US" i="1">
                                        <a:solidFill>
                                          <a:schemeClr val="tx1"/>
                                        </a:solidFill>
                                        <a:latin typeface="Cambria Math" panose="02040503050406030204" pitchFamily="18" charset="0"/>
                                        <a:ea typeface="Cambria Math" panose="02040503050406030204" pitchFamily="18" charset="0"/>
                                      </a:rPr>
                                    </m:ctrlPr>
                                  </m:dPr>
                                  <m:e>
                                    <m:acc>
                                      <m:accPr>
                                        <m:chr m:val="̂"/>
                                        <m:ctrlPr>
                                          <a:rPr lang="en-US" b="1" i="1">
                                            <a:solidFill>
                                              <a:schemeClr val="tx1"/>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a:solidFill>
                                              <a:schemeClr val="tx1"/>
                                            </a:solidFill>
                                            <a:latin typeface="Cambria Math" panose="02040503050406030204" pitchFamily="18" charset="0"/>
                                            <a:ea typeface="Yu Mincho" panose="02020400000000000000" pitchFamily="18" charset="-128"/>
                                            <a:cs typeface="Calibri" panose="020F0502020204030204" pitchFamily="34" charset="0"/>
                                          </a:rPr>
                                          <m:t>𝑯</m:t>
                                        </m:r>
                                      </m:e>
                                    </m:acc>
                                  </m:e>
                                </m:d>
                              </m:e>
                              <m:sub>
                                <m:r>
                                  <a:rPr lang="en-US" i="1">
                                    <a:solidFill>
                                      <a:schemeClr val="tx1"/>
                                    </a:solidFill>
                                    <a:latin typeface="Cambria Math" panose="02040503050406030204" pitchFamily="18" charset="0"/>
                                    <a:ea typeface="Cambria Math" panose="02040503050406030204" pitchFamily="18" charset="0"/>
                                  </a:rPr>
                                  <m:t>𝐹</m:t>
                                </m:r>
                              </m:sub>
                            </m:sSub>
                            <m:r>
                              <a:rPr lang="en-US" i="1">
                                <a:solidFill>
                                  <a:schemeClr val="tx1"/>
                                </a:solidFill>
                                <a:latin typeface="Cambria Math" panose="02040503050406030204" pitchFamily="18" charset="0"/>
                                <a:ea typeface="Yu Mincho" panose="02020400000000000000" pitchFamily="18" charset="-128"/>
                                <a:cs typeface="Calibri" panose="020F0502020204030204" pitchFamily="34" charset="0"/>
                              </a:rPr>
                              <m:t>+</m:t>
                            </m:r>
                            <m:sSub>
                              <m:sSubPr>
                                <m:ctrlPr>
                                  <a:rPr lang="en-US" i="1">
                                    <a:solidFill>
                                      <a:schemeClr val="tx1"/>
                                    </a:solidFill>
                                    <a:latin typeface="Cambria Math" panose="02040503050406030204" pitchFamily="18" charset="0"/>
                                    <a:ea typeface="Cambria Math" panose="02040503050406030204" pitchFamily="18" charset="0"/>
                                  </a:rPr>
                                </m:ctrlPr>
                              </m:sSubPr>
                              <m:e>
                                <m:d>
                                  <m:dPr>
                                    <m:begChr m:val="‖"/>
                                    <m:endChr m:val="‖"/>
                                    <m:ctrlPr>
                                      <a:rPr lang="en-US" i="1">
                                        <a:solidFill>
                                          <a:schemeClr val="tx1"/>
                                        </a:solidFill>
                                        <a:latin typeface="Cambria Math" panose="02040503050406030204" pitchFamily="18" charset="0"/>
                                        <a:ea typeface="Cambria Math" panose="02040503050406030204" pitchFamily="18" charset="0"/>
                                      </a:rPr>
                                    </m:ctrlPr>
                                  </m:dPr>
                                  <m:e>
                                    <m:acc>
                                      <m:accPr>
                                        <m:chr m:val="̂"/>
                                        <m:ctrlPr>
                                          <a:rPr lang="en-US" b="1" i="1">
                                            <a:solidFill>
                                              <a:schemeClr val="tx1"/>
                                            </a:solidFill>
                                            <a:latin typeface="Cambria Math" panose="02040503050406030204" pitchFamily="18" charset="0"/>
                                            <a:ea typeface="Yu Mincho" panose="02020400000000000000" pitchFamily="18" charset="-128"/>
                                            <a:cs typeface="Calibri" panose="020F0502020204030204" pitchFamily="34" charset="0"/>
                                          </a:rPr>
                                        </m:ctrlPr>
                                      </m:accPr>
                                      <m:e>
                                        <m:r>
                                          <a:rPr lang="en-US" b="1" i="1">
                                            <a:solidFill>
                                              <a:schemeClr val="tx1"/>
                                            </a:solidFill>
                                            <a:latin typeface="Cambria Math" panose="02040503050406030204" pitchFamily="18" charset="0"/>
                                            <a:ea typeface="Yu Mincho" panose="02020400000000000000" pitchFamily="18" charset="-128"/>
                                            <a:cs typeface="Calibri" panose="020F0502020204030204" pitchFamily="34" charset="0"/>
                                          </a:rPr>
                                          <m:t>𝑩</m:t>
                                        </m:r>
                                      </m:e>
                                    </m:acc>
                                  </m:e>
                                </m:d>
                              </m:e>
                              <m:sub>
                                <m:r>
                                  <a:rPr lang="en-US" i="1">
                                    <a:solidFill>
                                      <a:schemeClr val="tx1"/>
                                    </a:solidFill>
                                    <a:latin typeface="Cambria Math" panose="02040503050406030204" pitchFamily="18" charset="0"/>
                                    <a:ea typeface="Cambria Math" panose="02040503050406030204" pitchFamily="18" charset="0"/>
                                  </a:rPr>
                                  <m:t>𝐹</m:t>
                                </m:r>
                              </m:sub>
                            </m:sSub>
                          </m:e>
                        </m:d>
                      </m:oMath>
                    </m:oMathPara>
                  </a14:m>
                  <a:endParaRPr lang="en-US" dirty="0"/>
                </a:p>
              </p:txBody>
            </p:sp>
          </mc:Choice>
          <mc:Fallback xmlns="">
            <p:sp>
              <p:nvSpPr>
                <p:cNvPr id="3" name="TextBox 2">
                  <a:extLst>
                    <a:ext uri="{FF2B5EF4-FFF2-40B4-BE49-F238E27FC236}">
                      <a16:creationId xmlns:a16="http://schemas.microsoft.com/office/drawing/2014/main" id="{C23E81E6-8F8C-7FC1-BF6B-77BB8D2D0FFC}"/>
                    </a:ext>
                  </a:extLst>
                </p:cNvPr>
                <p:cNvSpPr txBox="1">
                  <a:spLocks noRot="1" noChangeAspect="1" noMove="1" noResize="1" noEditPoints="1" noAdjustHandles="1" noChangeArrowheads="1" noChangeShapeType="1" noTextEdit="1"/>
                </p:cNvSpPr>
                <p:nvPr/>
              </p:nvSpPr>
              <p:spPr>
                <a:xfrm>
                  <a:off x="7378073" y="4214455"/>
                  <a:ext cx="6095288" cy="506870"/>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574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8</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Overlapping SAM-based Coupling for Non-Intrusive </a:t>
            </a:r>
            <a:r>
              <a:rPr lang="en-US" dirty="0" err="1"/>
              <a:t>OpInf</a:t>
            </a:r>
            <a:r>
              <a:rPr lang="en-US" dirty="0"/>
              <a:t> ROMs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8</a:t>
            </a:fld>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82264E-E793-579B-5CE4-38FD8AAAA126}"/>
                  </a:ext>
                </a:extLst>
              </p:cNvPr>
              <p:cNvSpPr txBox="1"/>
              <p:nvPr/>
            </p:nvSpPr>
            <p:spPr>
              <a:xfrm>
                <a:off x="8080891" y="3283606"/>
                <a:ext cx="3578672" cy="637162"/>
              </a:xfrm>
              <a:prstGeom prst="rect">
                <a:avLst/>
              </a:prstGeom>
              <a:noFill/>
            </p:spPr>
            <p:txBody>
              <a:bodyPr wrap="none" lIns="0" tIns="0" rIns="0" bIns="0" rtlCol="0">
                <a:spAutoFit/>
              </a:bodyPr>
              <a:lstStyle/>
              <a:p>
                <a:pPr algn="ctr"/>
                <a:r>
                  <a:rPr lang="en-US" b="1" dirty="0" err="1"/>
                  <a:t>OpInf</a:t>
                </a:r>
                <a:r>
                  <a:rPr lang="en-US" b="1" dirty="0"/>
                  <a:t> ROM in </a:t>
                </a:r>
                <a14:m>
                  <m:oMath xmlns:m="http://schemas.openxmlformats.org/officeDocument/2006/math">
                    <m:sSub>
                      <m:sSubPr>
                        <m:ctrlPr>
                          <a:rPr lang="en-US" sz="1800" i="1" smtClean="0">
                            <a:latin typeface="Cambria Math" panose="02040503050406030204" pitchFamily="18" charset="0"/>
                          </a:rPr>
                        </m:ctrlPr>
                      </m:sSubPr>
                      <m:e>
                        <m:r>
                          <m:rPr>
                            <m:sty m:val="p"/>
                          </m:rPr>
                          <a:rPr lang="el-GR" sz="1800" i="1">
                            <a:latin typeface="Cambria Math" panose="02040503050406030204" pitchFamily="18" charset="0"/>
                            <a:ea typeface="Cambria Math" panose="02040503050406030204" pitchFamily="18" charset="0"/>
                          </a:rPr>
                          <m:t>Ω</m:t>
                        </m:r>
                      </m:e>
                      <m:sub>
                        <m:r>
                          <a:rPr lang="en-US" sz="1800" i="1">
                            <a:latin typeface="Cambria Math" panose="02040503050406030204" pitchFamily="18" charset="0"/>
                          </a:rPr>
                          <m:t>𝑖</m:t>
                        </m:r>
                      </m:sub>
                    </m:sSub>
                  </m:oMath>
                </a14:m>
                <a:r>
                  <a:rPr lang="en-US" b="1" dirty="0"/>
                  <a:t>:</a:t>
                </a:r>
              </a:p>
              <a:p>
                <a:pPr algn="ctr"/>
                <a:endParaRPr lang="en-US" sz="400" i="1" dirty="0">
                  <a:latin typeface="Cambria Math" panose="02040503050406030204" pitchFamily="18" charset="0"/>
                </a:endParaRPr>
              </a:p>
              <a:p>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𝑨</m:t>
                            </m:r>
                          </m:e>
                        </m:acc>
                      </m:e>
                      <m:sub>
                        <m:r>
                          <a:rPr lang="en-US" i="1" dirty="0">
                            <a:latin typeface="Cambria Math" panose="02040503050406030204" pitchFamily="18" charset="0"/>
                          </a:rPr>
                          <m:t>𝑖</m:t>
                        </m:r>
                      </m:sub>
                    </m:sSub>
                    <m:sSub>
                      <m:sSubPr>
                        <m:ctrlPr>
                          <a:rPr lang="en-US" b="1" i="1" dirty="0" smtClean="0">
                            <a:latin typeface="Cambria Math" panose="02040503050406030204" pitchFamily="18" charset="0"/>
                          </a:rPr>
                        </m:ctrlPr>
                      </m:sSubPr>
                      <m:e>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𝒒</m:t>
                            </m:r>
                          </m:e>
                        </m:acc>
                      </m:e>
                      <m:sub>
                        <m:r>
                          <a:rPr lang="en-US" b="0" i="1" dirty="0" smtClean="0">
                            <a:latin typeface="Cambria Math" panose="02040503050406030204" pitchFamily="18" charset="0"/>
                          </a:rPr>
                          <m:t>𝑖</m:t>
                        </m:r>
                      </m:sub>
                    </m:sSub>
                    <m:r>
                      <a:rPr lang="en-US" b="1" i="1" dirty="0" smtClean="0">
                        <a:latin typeface="Cambria Math" panose="02040503050406030204" pitchFamily="18" charset="0"/>
                      </a:rPr>
                      <m:t>+</m:t>
                    </m:r>
                  </m:oMath>
                </a14:m>
                <a:r>
                  <a:rPr lang="en-US" b="1" dirty="0"/>
                  <a:t> </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𝑯</m:t>
                            </m:r>
                          </m:e>
                        </m:acc>
                      </m:e>
                      <m:sub>
                        <m:r>
                          <a:rPr lang="en-US" i="1" dirty="0">
                            <a:latin typeface="Cambria Math" panose="02040503050406030204" pitchFamily="18" charset="0"/>
                          </a:rPr>
                          <m:t>𝑖</m:t>
                        </m:r>
                      </m:sub>
                    </m:sSub>
                  </m:oMath>
                </a14:m>
                <a:r>
                  <a:rPr lang="en-US" dirty="0"/>
                  <a:t>(</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 </m:t>
                    </m:r>
                    <m:r>
                      <a:rPr lang="en-US" b="1" i="1">
                        <a:latin typeface="Cambria Math" panose="02040503050406030204" pitchFamily="18" charset="0"/>
                        <a:ea typeface="Cambria Math" panose="02040503050406030204" pitchFamily="18" charset="0"/>
                        <a:cs typeface="Calibri" panose="020F0502020204030204" pitchFamily="34" charset="0"/>
                      </a:rPr>
                      <m:t>⨂</m:t>
                    </m:r>
                    <m:sSub>
                      <m:sSubPr>
                        <m:ctrlPr>
                          <a:rPr lang="en-US" b="1" i="1" dirty="0">
                            <a:latin typeface="Cambria Math" panose="02040503050406030204" pitchFamily="18" charset="0"/>
                          </a:rPr>
                        </m:ctrlPr>
                      </m:sSubPr>
                      <m:e>
                        <m:r>
                          <a:rPr lang="en-US" b="1" i="1" dirty="0" smtClean="0">
                            <a:latin typeface="Cambria Math" panose="02040503050406030204" pitchFamily="18" charset="0"/>
                          </a:rPr>
                          <m:t> </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m:t>
                    </m:r>
                    <m:r>
                      <a:rPr lang="en-US" b="1" i="1" dirty="0" smtClean="0">
                        <a:solidFill>
                          <a:schemeClr val="bg1"/>
                        </a:solidFill>
                        <a:latin typeface="Cambria Math" panose="02040503050406030204" pitchFamily="18" charset="0"/>
                      </a:rPr>
                      <m:t>+</m:t>
                    </m:r>
                    <m:sSub>
                      <m:sSubPr>
                        <m:ctrlPr>
                          <a:rPr lang="en-US" b="1" i="1" dirty="0">
                            <a:solidFill>
                              <a:schemeClr val="bg1"/>
                            </a:solidFill>
                            <a:latin typeface="Cambria Math" panose="02040503050406030204" pitchFamily="18" charset="0"/>
                          </a:rPr>
                        </m:ctrlPr>
                      </m:sSubPr>
                      <m:e>
                        <m:acc>
                          <m:accPr>
                            <m:chr m:val="̂"/>
                            <m:ctrlPr>
                              <a:rPr lang="en-US" b="1" i="1" dirty="0">
                                <a:solidFill>
                                  <a:schemeClr val="bg1"/>
                                </a:solidFill>
                                <a:latin typeface="Cambria Math" panose="02040503050406030204" pitchFamily="18" charset="0"/>
                              </a:rPr>
                            </m:ctrlPr>
                          </m:accPr>
                          <m:e>
                            <m:r>
                              <a:rPr lang="en-US" b="1" i="1" dirty="0">
                                <a:solidFill>
                                  <a:schemeClr val="bg1"/>
                                </a:solidFill>
                                <a:latin typeface="Cambria Math" panose="02040503050406030204" pitchFamily="18" charset="0"/>
                              </a:rPr>
                              <m:t>𝑩</m:t>
                            </m:r>
                          </m:e>
                        </m:acc>
                      </m:e>
                      <m:sub>
                        <m:r>
                          <a:rPr lang="en-US" i="1" dirty="0">
                            <a:solidFill>
                              <a:schemeClr val="bg1"/>
                            </a:solidFill>
                            <a:latin typeface="Cambria Math" panose="02040503050406030204" pitchFamily="18" charset="0"/>
                          </a:rPr>
                          <m:t>𝑖</m:t>
                        </m:r>
                      </m:sub>
                    </m:sSub>
                    <m:sSub>
                      <m:sSubPr>
                        <m:ctrlPr>
                          <a:rPr lang="en-US" b="1" i="1" dirty="0">
                            <a:solidFill>
                              <a:schemeClr val="bg1"/>
                            </a:solidFill>
                            <a:latin typeface="Cambria Math" panose="02040503050406030204" pitchFamily="18" charset="0"/>
                          </a:rPr>
                        </m:ctrlPr>
                      </m:sSubPr>
                      <m:e>
                        <m:r>
                          <a:rPr lang="en-US" b="1" i="1" dirty="0">
                            <a:solidFill>
                              <a:schemeClr val="bg1"/>
                            </a:solidFill>
                            <a:latin typeface="Cambria Math" panose="02040503050406030204" pitchFamily="18" charset="0"/>
                          </a:rPr>
                          <m:t>𝒈</m:t>
                        </m:r>
                      </m:e>
                      <m:sub>
                        <m:r>
                          <a:rPr lang="en-US" i="1" dirty="0">
                            <a:solidFill>
                              <a:schemeClr val="bg1"/>
                            </a:solidFill>
                            <a:latin typeface="Cambria Math" panose="02040503050406030204" pitchFamily="18" charset="0"/>
                          </a:rPr>
                          <m:t>𝑖</m:t>
                        </m:r>
                      </m:sub>
                    </m:sSub>
                    <m:r>
                      <a:rPr lang="en-US" b="1" i="1" dirty="0" smtClean="0">
                        <a:latin typeface="Cambria Math" panose="02040503050406030204" pitchFamily="18" charset="0"/>
                      </a:rPr>
                      <m:t>=</m:t>
                    </m:r>
                    <m:r>
                      <a:rPr lang="en-US" b="1" i="1" dirty="0" smtClean="0">
                        <a:latin typeface="Cambria Math" panose="02040503050406030204" pitchFamily="18" charset="0"/>
                      </a:rPr>
                      <m:t>𝟎</m:t>
                    </m:r>
                  </m:oMath>
                </a14:m>
                <a:endParaRPr lang="en-US" dirty="0"/>
              </a:p>
            </p:txBody>
          </p:sp>
        </mc:Choice>
        <mc:Fallback xmlns="">
          <p:sp>
            <p:nvSpPr>
              <p:cNvPr id="10" name="TextBox 9">
                <a:extLst>
                  <a:ext uri="{FF2B5EF4-FFF2-40B4-BE49-F238E27FC236}">
                    <a16:creationId xmlns:a16="http://schemas.microsoft.com/office/drawing/2014/main" id="{CE82264E-E793-579B-5CE4-38FD8AAAA126}"/>
                  </a:ext>
                </a:extLst>
              </p:cNvPr>
              <p:cNvSpPr txBox="1">
                <a:spLocks noRot="1" noChangeAspect="1" noMove="1" noResize="1" noEditPoints="1" noAdjustHandles="1" noChangeArrowheads="1" noChangeShapeType="1" noTextEdit="1"/>
              </p:cNvSpPr>
              <p:nvPr/>
            </p:nvSpPr>
            <p:spPr>
              <a:xfrm>
                <a:off x="8080891" y="3283606"/>
                <a:ext cx="3578672" cy="637162"/>
              </a:xfrm>
              <a:prstGeom prst="rect">
                <a:avLst/>
              </a:prstGeom>
              <a:blipFill>
                <a:blip r:embed="rId3"/>
                <a:stretch>
                  <a:fillRect l="-2555" t="-13462" r="-1533" b="-21154"/>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FDD575D2-15BD-D708-CE8F-B8F13F785486}"/>
              </a:ext>
            </a:extLst>
          </p:cNvPr>
          <p:cNvPicPr>
            <a:picLocks noChangeAspect="1"/>
          </p:cNvPicPr>
          <p:nvPr/>
        </p:nvPicPr>
        <p:blipFill>
          <a:blip r:embed="rId4"/>
          <a:stretch>
            <a:fillRect/>
          </a:stretch>
        </p:blipFill>
        <p:spPr>
          <a:xfrm>
            <a:off x="8078139" y="951811"/>
            <a:ext cx="1763065" cy="1714981"/>
          </a:xfrm>
          <a:prstGeom prst="rect">
            <a:avLst/>
          </a:prstGeom>
        </p:spPr>
      </p:pic>
      <p:pic>
        <p:nvPicPr>
          <p:cNvPr id="17" name="Picture 16">
            <a:extLst>
              <a:ext uri="{FF2B5EF4-FFF2-40B4-BE49-F238E27FC236}">
                <a16:creationId xmlns:a16="http://schemas.microsoft.com/office/drawing/2014/main" id="{9608DE61-2A6E-8873-C010-DD162ECDE35B}"/>
              </a:ext>
            </a:extLst>
          </p:cNvPr>
          <p:cNvPicPr>
            <a:picLocks noChangeAspect="1"/>
          </p:cNvPicPr>
          <p:nvPr/>
        </p:nvPicPr>
        <p:blipFill>
          <a:blip r:embed="rId5"/>
          <a:stretch>
            <a:fillRect/>
          </a:stretch>
        </p:blipFill>
        <p:spPr>
          <a:xfrm>
            <a:off x="9895101" y="934078"/>
            <a:ext cx="1750448" cy="1750448"/>
          </a:xfrm>
          <a:prstGeom prst="rect">
            <a:avLst/>
          </a:prstGeom>
        </p:spPr>
      </p:pic>
      <p:sp>
        <p:nvSpPr>
          <p:cNvPr id="19" name="Rectangle 18">
            <a:extLst>
              <a:ext uri="{FF2B5EF4-FFF2-40B4-BE49-F238E27FC236}">
                <a16:creationId xmlns:a16="http://schemas.microsoft.com/office/drawing/2014/main" id="{7E3A35F5-BA5F-93C9-6B05-7AA3AFA3A33E}"/>
              </a:ext>
            </a:extLst>
          </p:cNvPr>
          <p:cNvSpPr/>
          <p:nvPr/>
        </p:nvSpPr>
        <p:spPr>
          <a:xfrm>
            <a:off x="7899400" y="3179914"/>
            <a:ext cx="3920067" cy="1905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88D81F-EFC6-9F64-0DEC-00AAC2749557}"/>
                  </a:ext>
                </a:extLst>
              </p:cNvPr>
              <p:cNvSpPr txBox="1"/>
              <p:nvPr/>
            </p:nvSpPr>
            <p:spPr>
              <a:xfrm>
                <a:off x="57410" y="694636"/>
                <a:ext cx="8526598" cy="5632632"/>
              </a:xfrm>
              <a:prstGeom prst="rect">
                <a:avLst/>
              </a:prstGeom>
              <a:noFill/>
            </p:spPr>
            <p:txBody>
              <a:bodyPr wrap="square">
                <a:spAutoFit/>
              </a:bodyPr>
              <a:lstStyle/>
              <a:p>
                <a:pPr marL="342900" indent="-342900">
                  <a:buFont typeface="Arial" panose="020B0604020202020204" pitchFamily="34" charset="0"/>
                  <a:buChar char="•"/>
                </a:pPr>
                <a:endParaRPr lang="en-US" sz="400" dirty="0"/>
              </a:p>
              <a:p>
                <a:r>
                  <a:rPr lang="en-US" sz="2000" b="1" dirty="0">
                    <a:solidFill>
                      <a:srgbClr val="0070C0"/>
                    </a:solidFill>
                  </a:rPr>
                  <a:t>Offline stage:</a:t>
                </a:r>
              </a:p>
              <a:p>
                <a:endParaRPr lang="en-US" sz="400" b="1" dirty="0">
                  <a:solidFill>
                    <a:srgbClr val="0070C0"/>
                  </a:solidFill>
                </a:endParaRPr>
              </a:p>
              <a:p>
                <a:endParaRPr lang="en-US" sz="400" b="1" dirty="0">
                  <a:solidFill>
                    <a:srgbClr val="0070C0"/>
                  </a:solidFill>
                </a:endParaRPr>
              </a:p>
              <a:p>
                <a:pPr marL="342900" indent="-342900">
                  <a:buFont typeface="Arial" panose="020B0604020202020204" pitchFamily="34" charset="0"/>
                  <a:buChar char="•"/>
                </a:pPr>
                <a:r>
                  <a:rPr lang="en-US" dirty="0"/>
                  <a:t>Create </a:t>
                </a:r>
                <a:r>
                  <a:rPr lang="en-US" b="1" dirty="0"/>
                  <a:t>DD </a:t>
                </a:r>
                <a:r>
                  <a:rPr lang="en-US" dirty="0"/>
                  <a:t>of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Ω</m:t>
                    </m:r>
                  </m:oMath>
                </a14:m>
                <a:r>
                  <a:rPr lang="en-US" dirty="0"/>
                  <a:t> into </a:t>
                </a:r>
                <a14:m>
                  <m:oMath xmlns:m="http://schemas.openxmlformats.org/officeDocument/2006/math">
                    <m:r>
                      <a:rPr lang="en-US" b="0" i="1" smtClean="0">
                        <a:latin typeface="Cambria Math" panose="02040503050406030204" pitchFamily="18" charset="0"/>
                      </a:rPr>
                      <m:t>𝑑</m:t>
                    </m:r>
                  </m:oMath>
                </a14:m>
                <a:r>
                  <a:rPr lang="en-US" dirty="0"/>
                  <a:t> </a:t>
                </a:r>
                <a:r>
                  <a:rPr lang="en-US" b="1" dirty="0"/>
                  <a:t>overlapping</a:t>
                </a:r>
                <a:r>
                  <a:rPr lang="en-US" dirty="0"/>
                  <a:t> </a:t>
                </a:r>
                <a:r>
                  <a:rPr lang="en-US" b="1" dirty="0"/>
                  <a:t>subdomains </a:t>
                </a:r>
                <a14:m>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Perform a SAM-coupled </a:t>
                </a:r>
                <a:r>
                  <a:rPr lang="en-US" b="1" dirty="0"/>
                  <a:t>all-FOM simulation </a:t>
                </a:r>
                <a:r>
                  <a:rPr lang="en-US" dirty="0"/>
                  <a:t>on </a:t>
                </a:r>
                <a14:m>
                  <m:oMath xmlns:m="http://schemas.openxmlformats.org/officeDocument/2006/math">
                    <m:nary>
                      <m:naryPr>
                        <m:chr m:val="⋃"/>
                        <m:limLoc m:val="subSup"/>
                        <m:supHide m:val="on"/>
                        <m:ctrlPr>
                          <a:rPr lang="en-US" i="1" smtClean="0">
                            <a:latin typeface="Cambria Math" panose="02040503050406030204" pitchFamily="18" charset="0"/>
                          </a:rPr>
                        </m:ctrlPr>
                      </m:naryPr>
                      <m:sub>
                        <m:r>
                          <m:rPr>
                            <m:brk m:alnAt="9"/>
                          </m:rPr>
                          <a:rPr lang="en-US" b="0" i="1" smtClean="0">
                            <a:latin typeface="Cambria Math" panose="02040503050406030204" pitchFamily="18" charset="0"/>
                          </a:rPr>
                          <m:t>𝑖</m:t>
                        </m:r>
                      </m:sub>
                      <m:sup/>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e>
                    </m:nary>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Compute </a:t>
                </a:r>
                <a:r>
                  <a:rPr lang="en-US" b="1" dirty="0"/>
                  <a:t>POD basis </a:t>
                </a:r>
                <a14:m>
                  <m:oMath xmlns:m="http://schemas.openxmlformats.org/officeDocument/2006/math">
                    <m:sSub>
                      <m:sSubPr>
                        <m:ctrlPr>
                          <a:rPr lang="en-US" i="1" smtClean="0">
                            <a:latin typeface="Cambria Math" panose="02040503050406030204" pitchFamily="18" charset="0"/>
                          </a:rPr>
                        </m:ctrlPr>
                      </m:sSubPr>
                      <m:e>
                        <m:r>
                          <a:rPr lang="el-GR" b="1" i="1" smtClean="0">
                            <a:latin typeface="Cambria Math" panose="02040503050406030204" pitchFamily="18" charset="0"/>
                            <a:ea typeface="Cambria Math" panose="02040503050406030204" pitchFamily="18" charset="0"/>
                          </a:rPr>
                          <m:t>𝜱</m:t>
                        </m:r>
                      </m:e>
                      <m:sub>
                        <m:r>
                          <a:rPr lang="en-US" b="0" i="1" smtClean="0">
                            <a:latin typeface="Cambria Math" panose="02040503050406030204" pitchFamily="18" charset="0"/>
                          </a:rPr>
                          <m:t>𝑖</m:t>
                        </m:r>
                      </m:sub>
                    </m:sSub>
                    <m:r>
                      <a:rPr lang="en-US" b="0" i="1" smtClean="0">
                        <a:latin typeface="Cambria Math" panose="02040503050406030204" pitchFamily="18" charset="0"/>
                      </a:rPr>
                      <m:t> </m:t>
                    </m:r>
                  </m:oMath>
                </a14:m>
                <a:r>
                  <a:rPr lang="en-US" dirty="0"/>
                  <a:t>on each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b="0"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r>
                  <a:rPr lang="en-US" dirty="0"/>
                  <a:t>Assume a </a:t>
                </a:r>
                <a:r>
                  <a:rPr lang="en-US" b="1" dirty="0"/>
                  <a:t>functional form </a:t>
                </a:r>
                <a:r>
                  <a:rPr lang="en-US" dirty="0"/>
                  <a:t>for your ROM in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r>
                  <a:rPr lang="en-US" dirty="0"/>
                  <a:t>, informed by the                         functional form of the corresponding FOM</a:t>
                </a:r>
              </a:p>
              <a:p>
                <a:pPr marL="342900" indent="-342900">
                  <a:buFont typeface="Arial" panose="020B0604020202020204" pitchFamily="34" charset="0"/>
                  <a:buChar char="•"/>
                </a:pPr>
                <a:endParaRPr lang="en-US" sz="400" dirty="0"/>
              </a:p>
              <a:p>
                <a:pPr marL="800100" lvl="1" indent="-342900">
                  <a:buClr>
                    <a:schemeClr val="tx1"/>
                  </a:buClr>
                  <a:buFont typeface="Wingdings" panose="05000000000000000000" pitchFamily="2" charset="2"/>
                  <a:buChar char="Ø"/>
                </a:pPr>
                <a:r>
                  <a:rPr lang="en-US" b="1" i="1" dirty="0">
                    <a:solidFill>
                      <a:srgbClr val="0070C0"/>
                    </a:solidFill>
                  </a:rPr>
                  <a:t>Key question</a:t>
                </a:r>
                <a:r>
                  <a:rPr lang="en-US" i="1" dirty="0">
                    <a:solidFill>
                      <a:srgbClr val="0070C0"/>
                    </a:solidFill>
                  </a:rPr>
                  <a:t>: how to impose Schwarz BCs in </a:t>
                </a:r>
                <a:r>
                  <a:rPr lang="en-US" i="1" dirty="0" err="1">
                    <a:solidFill>
                      <a:srgbClr val="0070C0"/>
                    </a:solidFill>
                  </a:rPr>
                  <a:t>OpInf</a:t>
                </a:r>
                <a:r>
                  <a:rPr lang="en-US" i="1" dirty="0">
                    <a:solidFill>
                      <a:srgbClr val="0070C0"/>
                    </a:solidFill>
                  </a:rPr>
                  <a:t> ROMs?</a:t>
                </a:r>
              </a:p>
              <a:p>
                <a:pPr marL="800100" lvl="1" indent="-342900">
                  <a:buClr>
                    <a:schemeClr val="tx1"/>
                  </a:buClr>
                  <a:buFont typeface="Wingdings" panose="05000000000000000000" pitchFamily="2" charset="2"/>
                  <a:buChar char="Ø"/>
                </a:pPr>
                <a:endParaRPr lang="en-US" sz="400" i="1" dirty="0">
                  <a:solidFill>
                    <a:srgbClr val="0070C0"/>
                  </a:solidFill>
                </a:endParaRPr>
              </a:p>
              <a:p>
                <a:pPr marL="1257300" lvl="2" indent="-342900">
                  <a:buClr>
                    <a:schemeClr val="tx1"/>
                  </a:buClr>
                  <a:buFont typeface="Wingdings" panose="05000000000000000000" pitchFamily="2" charset="2"/>
                  <a:buChar char="v"/>
                </a:pPr>
                <a:endParaRPr lang="en-US" sz="400" dirty="0">
                  <a:solidFill>
                    <a:schemeClr val="tx1"/>
                  </a:solidFill>
                </a:endParaRPr>
              </a:p>
              <a:p>
                <a:pPr marL="342900" indent="-342900">
                  <a:buClr>
                    <a:schemeClr val="tx1"/>
                  </a:buClr>
                  <a:buFont typeface="Courier New" panose="02070309020205020404" pitchFamily="49" charset="0"/>
                  <a:buChar char="o"/>
                </a:pPr>
                <a:endParaRPr lang="en-US" sz="2000" dirty="0">
                  <a:solidFill>
                    <a:schemeClr val="tx1"/>
                  </a:solidFill>
                </a:endParaRPr>
              </a:p>
              <a:p>
                <a:pPr marL="1714500" lvl="3" indent="-342900">
                  <a:buClr>
                    <a:schemeClr val="tx1"/>
                  </a:buClr>
                  <a:buFont typeface="Courier New" panose="02070309020205020404" pitchFamily="49" charset="0"/>
                  <a:buChar char="o"/>
                </a:pPr>
                <a:endParaRPr lang="en-US" sz="2000" dirty="0">
                  <a:solidFill>
                    <a:schemeClr val="tx1"/>
                  </a:solidFill>
                </a:endParaRPr>
              </a:p>
              <a:p>
                <a:pPr marL="342900" indent="-342900">
                  <a:buFont typeface="Arial" panose="020B0604020202020204" pitchFamily="34" charset="0"/>
                  <a:buChar char="•"/>
                </a:pPr>
                <a:endParaRPr lang="en-US" sz="2000" dirty="0"/>
              </a:p>
              <a:p>
                <a:pPr marL="1257300" lvl="2" indent="-342900">
                  <a:buFont typeface="Wingdings" panose="05000000000000000000" pitchFamily="2" charset="2"/>
                  <a:buChar char="v"/>
                </a:pPr>
                <a:endParaRPr lang="en-US" sz="2000" dirty="0"/>
              </a:p>
              <a:p>
                <a:pPr marL="1257300" lvl="2" indent="-342900">
                  <a:buFont typeface="Wingdings" panose="05000000000000000000" pitchFamily="2" charset="2"/>
                  <a:buChar char="v"/>
                </a:pPr>
                <a:endParaRPr lang="en-US" sz="2000" dirty="0"/>
              </a:p>
              <a:p>
                <a:pPr marL="800100" lvl="1" indent="-342900">
                  <a:buFont typeface="Wingdings" panose="05000000000000000000" pitchFamily="2" charset="2"/>
                  <a:buChar char="Ø"/>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Choice>
        <mc:Fallback xmlns="">
          <p:sp>
            <p:nvSpPr>
              <p:cNvPr id="3" name="TextBox 2">
                <a:extLst>
                  <a:ext uri="{FF2B5EF4-FFF2-40B4-BE49-F238E27FC236}">
                    <a16:creationId xmlns:a16="http://schemas.microsoft.com/office/drawing/2014/main" id="{1388D81F-EFC6-9F64-0DEC-00AAC2749557}"/>
                  </a:ext>
                </a:extLst>
              </p:cNvPr>
              <p:cNvSpPr txBox="1">
                <a:spLocks noRot="1" noChangeAspect="1" noMove="1" noResize="1" noEditPoints="1" noAdjustHandles="1" noChangeArrowheads="1" noChangeShapeType="1" noTextEdit="1"/>
              </p:cNvSpPr>
              <p:nvPr/>
            </p:nvSpPr>
            <p:spPr>
              <a:xfrm>
                <a:off x="57410" y="694636"/>
                <a:ext cx="8526598" cy="5632632"/>
              </a:xfrm>
              <a:prstGeom prst="rect">
                <a:avLst/>
              </a:prstGeom>
              <a:blipFill>
                <a:blip r:embed="rId6"/>
                <a:stretch>
                  <a:fillRect l="-715" r="-2216"/>
                </a:stretch>
              </a:blipFill>
            </p:spPr>
            <p:txBody>
              <a:bodyPr/>
              <a:lstStyle/>
              <a:p>
                <a:r>
                  <a:rPr lang="en-US">
                    <a:noFill/>
                  </a:rPr>
                  <a:t> </a:t>
                </a:r>
              </a:p>
            </p:txBody>
          </p:sp>
        </mc:Fallback>
      </mc:AlternateContent>
    </p:spTree>
    <p:extLst>
      <p:ext uri="{BB962C8B-B14F-4D97-AF65-F5344CB8AC3E}">
        <p14:creationId xmlns:p14="http://schemas.microsoft.com/office/powerpoint/2010/main" val="22686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FD5723-502C-46C5-A627-0508C05AAF47}"/>
              </a:ext>
            </a:extLst>
          </p:cNvPr>
          <p:cNvSpPr>
            <a:spLocks noGrp="1"/>
          </p:cNvSpPr>
          <p:nvPr>
            <p:ph type="sldNum" sz="quarter" idx="12"/>
          </p:nvPr>
        </p:nvSpPr>
        <p:spPr/>
        <p:txBody>
          <a:bodyPr/>
          <a:lstStyle/>
          <a:p>
            <a:fld id="{6113E31D-E2AB-40D1-8B51-AFA5AFEF393A}" type="slidenum">
              <a:rPr lang="en-US" smtClean="0"/>
              <a:t>9</a:t>
            </a:fld>
            <a:endParaRPr lang="en-US" dirty="0"/>
          </a:p>
        </p:txBody>
      </p:sp>
      <p:sp>
        <p:nvSpPr>
          <p:cNvPr id="5" name="Title 1">
            <a:extLst>
              <a:ext uri="{FF2B5EF4-FFF2-40B4-BE49-F238E27FC236}">
                <a16:creationId xmlns:a16="http://schemas.microsoft.com/office/drawing/2014/main" id="{FC6EE5A9-F928-4BF3-A50A-4AAEC01ADAB6}"/>
              </a:ext>
            </a:extLst>
          </p:cNvPr>
          <p:cNvSpPr>
            <a:spLocks noGrp="1"/>
          </p:cNvSpPr>
          <p:nvPr>
            <p:ph type="title"/>
          </p:nvPr>
        </p:nvSpPr>
        <p:spPr>
          <a:xfrm>
            <a:off x="720648" y="232552"/>
            <a:ext cx="10471608" cy="570225"/>
          </a:xfrm>
        </p:spPr>
        <p:txBody>
          <a:bodyPr/>
          <a:lstStyle/>
          <a:p>
            <a:r>
              <a:rPr lang="en-US" dirty="0"/>
              <a:t>Overlapping SAM-based Coupling for Non-Intrusive </a:t>
            </a:r>
            <a:r>
              <a:rPr lang="en-US" dirty="0" err="1"/>
              <a:t>OpInf</a:t>
            </a:r>
            <a:r>
              <a:rPr lang="en-US" dirty="0"/>
              <a:t> ROMs</a:t>
            </a:r>
          </a:p>
        </p:txBody>
      </p:sp>
      <p:sp>
        <p:nvSpPr>
          <p:cNvPr id="7" name="Slide Number Placeholder 3"/>
          <p:cNvSpPr txBox="1">
            <a:spLocks/>
          </p:cNvSpPr>
          <p:nvPr/>
        </p:nvSpPr>
        <p:spPr>
          <a:xfrm>
            <a:off x="64951" y="437652"/>
            <a:ext cx="419397" cy="365125"/>
          </a:xfrm>
          <a:prstGeom prst="rect">
            <a:avLst/>
          </a:prstGeom>
        </p:spPr>
        <p:txBody>
          <a:bodyPr vert="horz" lIns="91440" tIns="45720" rIns="91440" bIns="45720" rtlCol="0" anchor="ctr"/>
          <a:lstStyle>
            <a:defPPr>
              <a:defRPr lang="en-US"/>
            </a:defPPr>
            <a:lvl1pPr marL="0" algn="r" defTabSz="457200" rtl="0" eaLnBrk="1" latinLnBrk="0" hangingPunct="1">
              <a:defRPr sz="1400" kern="1200">
                <a:solidFill>
                  <a:schemeClr val="bg2">
                    <a:lumMod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113E31D-E2AB-40D1-8B51-AFA5AFEF393A}" type="slidenum">
              <a:rPr lang="en-US" smtClean="0"/>
              <a:pPr/>
              <a:t>9</a:t>
            </a:fld>
            <a:endParaRPr lang="en-US" dirty="0"/>
          </a:p>
        </p:txBody>
      </p:sp>
      <p:grpSp>
        <p:nvGrpSpPr>
          <p:cNvPr id="18" name="Group 17">
            <a:extLst>
              <a:ext uri="{FF2B5EF4-FFF2-40B4-BE49-F238E27FC236}">
                <a16:creationId xmlns:a16="http://schemas.microsoft.com/office/drawing/2014/main" id="{E4DFAF5B-9FF7-508B-5AFD-C6946FF5FAD2}"/>
              </a:ext>
            </a:extLst>
          </p:cNvPr>
          <p:cNvGrpSpPr/>
          <p:nvPr/>
        </p:nvGrpSpPr>
        <p:grpSpPr>
          <a:xfrm>
            <a:off x="8080891" y="3279468"/>
            <a:ext cx="3594750" cy="1682026"/>
            <a:chOff x="8408056" y="2825526"/>
            <a:chExt cx="3594750" cy="1682026"/>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E82264E-E793-579B-5CE4-38FD8AAAA126}"/>
                    </a:ext>
                  </a:extLst>
                </p:cNvPr>
                <p:cNvSpPr txBox="1"/>
                <p:nvPr/>
              </p:nvSpPr>
              <p:spPr>
                <a:xfrm>
                  <a:off x="8408056" y="2825526"/>
                  <a:ext cx="3578672" cy="637162"/>
                </a:xfrm>
                <a:prstGeom prst="rect">
                  <a:avLst/>
                </a:prstGeom>
                <a:noFill/>
              </p:spPr>
              <p:txBody>
                <a:bodyPr wrap="none" lIns="0" tIns="0" rIns="0" bIns="0" rtlCol="0">
                  <a:spAutoFit/>
                </a:bodyPr>
                <a:lstStyle/>
                <a:p>
                  <a:pPr algn="ctr"/>
                  <a:r>
                    <a:rPr lang="en-US" b="1" dirty="0"/>
                    <a:t>OpInf ROM + Schwarz BCs in </a:t>
                  </a:r>
                  <a14:m>
                    <m:oMath xmlns:m="http://schemas.openxmlformats.org/officeDocument/2006/math">
                      <m:sSub>
                        <m:sSubPr>
                          <m:ctrlPr>
                            <a:rPr lang="en-US" sz="1800" i="1" smtClean="0">
                              <a:latin typeface="Cambria Math" panose="02040503050406030204" pitchFamily="18" charset="0"/>
                            </a:rPr>
                          </m:ctrlPr>
                        </m:sSubPr>
                        <m:e>
                          <m:r>
                            <m:rPr>
                              <m:sty m:val="p"/>
                            </m:rPr>
                            <a:rPr lang="el-GR" sz="1800" i="1">
                              <a:latin typeface="Cambria Math" panose="02040503050406030204" pitchFamily="18" charset="0"/>
                              <a:ea typeface="Cambria Math" panose="02040503050406030204" pitchFamily="18" charset="0"/>
                            </a:rPr>
                            <m:t>Ω</m:t>
                          </m:r>
                        </m:e>
                        <m:sub>
                          <m:r>
                            <a:rPr lang="en-US" sz="1800" i="1">
                              <a:latin typeface="Cambria Math" panose="02040503050406030204" pitchFamily="18" charset="0"/>
                            </a:rPr>
                            <m:t>𝑖</m:t>
                          </m:r>
                        </m:sub>
                      </m:sSub>
                    </m:oMath>
                  </a14:m>
                  <a:r>
                    <a:rPr lang="en-US" b="1" dirty="0"/>
                    <a:t>:</a:t>
                  </a:r>
                </a:p>
                <a:p>
                  <a:pPr algn="ctr"/>
                  <a:endParaRPr lang="en-US" sz="200" i="1" dirty="0">
                    <a:latin typeface="Cambria Math" panose="02040503050406030204" pitchFamily="18" charset="0"/>
                  </a:endParaRPr>
                </a:p>
                <a:p>
                  <a:pPr algn="ctr"/>
                  <a:endParaRPr lang="en-US" sz="200" i="1" dirty="0">
                    <a:latin typeface="Cambria Math" panose="02040503050406030204" pitchFamily="18" charset="0"/>
                  </a:endParaRPr>
                </a:p>
                <a:p>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𝒒</m:t>
                                  </m:r>
                                </m:e>
                              </m:acc>
                            </m:e>
                          </m:acc>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𝑨</m:t>
                              </m:r>
                            </m:e>
                          </m:acc>
                        </m:e>
                        <m:sub>
                          <m:r>
                            <a:rPr lang="en-US" i="1" dirty="0">
                              <a:latin typeface="Cambria Math" panose="02040503050406030204" pitchFamily="18" charset="0"/>
                            </a:rPr>
                            <m:t>𝑖</m:t>
                          </m:r>
                        </m:sub>
                      </m:sSub>
                      <m:sSub>
                        <m:sSubPr>
                          <m:ctrlPr>
                            <a:rPr lang="en-US" b="1" i="1" dirty="0" smtClean="0">
                              <a:latin typeface="Cambria Math" panose="02040503050406030204" pitchFamily="18" charset="0"/>
                            </a:rPr>
                          </m:ctrlPr>
                        </m:sSubPr>
                        <m:e>
                          <m:acc>
                            <m:accPr>
                              <m:chr m:val="̂"/>
                              <m:ctrlPr>
                                <a:rPr lang="en-US" b="1" i="1" dirty="0" smtClean="0">
                                  <a:latin typeface="Cambria Math" panose="02040503050406030204" pitchFamily="18" charset="0"/>
                                </a:rPr>
                              </m:ctrlPr>
                            </m:accPr>
                            <m:e>
                              <m:r>
                                <a:rPr lang="en-US" b="1" i="1" dirty="0" smtClean="0">
                                  <a:latin typeface="Cambria Math" panose="02040503050406030204" pitchFamily="18" charset="0"/>
                                </a:rPr>
                                <m:t>𝒒</m:t>
                              </m:r>
                            </m:e>
                          </m:acc>
                        </m:e>
                        <m:sub>
                          <m:r>
                            <a:rPr lang="en-US" b="0" i="1" dirty="0" smtClean="0">
                              <a:latin typeface="Cambria Math" panose="02040503050406030204" pitchFamily="18" charset="0"/>
                            </a:rPr>
                            <m:t>𝑖</m:t>
                          </m:r>
                        </m:sub>
                      </m:sSub>
                      <m:r>
                        <a:rPr lang="en-US" b="1" i="1" dirty="0" smtClean="0">
                          <a:latin typeface="Cambria Math" panose="02040503050406030204" pitchFamily="18" charset="0"/>
                        </a:rPr>
                        <m:t>+</m:t>
                      </m:r>
                    </m:oMath>
                  </a14:m>
                  <a:r>
                    <a:rPr lang="en-US" b="1" dirty="0"/>
                    <a:t> </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𝑯</m:t>
                              </m:r>
                            </m:e>
                          </m:acc>
                        </m:e>
                        <m:sub>
                          <m:r>
                            <a:rPr lang="en-US" i="1" dirty="0">
                              <a:latin typeface="Cambria Math" panose="02040503050406030204" pitchFamily="18" charset="0"/>
                            </a:rPr>
                            <m:t>𝑖</m:t>
                          </m:r>
                        </m:sub>
                      </m:sSub>
                    </m:oMath>
                  </a14:m>
                  <a:r>
                    <a:rPr lang="en-US" dirty="0"/>
                    <a:t>(</a:t>
                  </a:r>
                  <a14:m>
                    <m:oMath xmlns:m="http://schemas.openxmlformats.org/officeDocument/2006/math">
                      <m:sSub>
                        <m:sSubPr>
                          <m:ctrlPr>
                            <a:rPr lang="en-US" b="1"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 </m:t>
                      </m:r>
                      <m:r>
                        <a:rPr lang="en-US" b="1" i="1">
                          <a:latin typeface="Cambria Math" panose="02040503050406030204" pitchFamily="18" charset="0"/>
                          <a:ea typeface="Cambria Math" panose="02040503050406030204" pitchFamily="18" charset="0"/>
                          <a:cs typeface="Calibri" panose="020F0502020204030204" pitchFamily="34" charset="0"/>
                        </a:rPr>
                        <m:t>⨂</m:t>
                      </m:r>
                      <m:sSub>
                        <m:sSubPr>
                          <m:ctrlPr>
                            <a:rPr lang="en-US" b="1" i="1" dirty="0">
                              <a:latin typeface="Cambria Math" panose="02040503050406030204" pitchFamily="18" charset="0"/>
                            </a:rPr>
                          </m:ctrlPr>
                        </m:sSubPr>
                        <m:e>
                          <m:r>
                            <a:rPr lang="en-US" b="1" i="1" dirty="0" smtClean="0">
                              <a:latin typeface="Cambria Math" panose="02040503050406030204" pitchFamily="18" charset="0"/>
                            </a:rPr>
                            <m:t> </m:t>
                          </m:r>
                          <m:acc>
                            <m:accPr>
                              <m:chr m:val="̂"/>
                              <m:ctrlPr>
                                <a:rPr lang="en-US" b="1" i="1" dirty="0">
                                  <a:latin typeface="Cambria Math" panose="02040503050406030204" pitchFamily="18" charset="0"/>
                                </a:rPr>
                              </m:ctrlPr>
                            </m:accPr>
                            <m:e>
                              <m:r>
                                <a:rPr lang="en-US" b="1" i="1" dirty="0">
                                  <a:latin typeface="Cambria Math" panose="02040503050406030204" pitchFamily="18" charset="0"/>
                                </a:rPr>
                                <m:t>𝒒</m:t>
                              </m:r>
                            </m:e>
                          </m:acc>
                        </m:e>
                        <m:sub>
                          <m:r>
                            <a:rPr lang="en-US" b="0" i="1" dirty="0">
                              <a:latin typeface="Cambria Math" panose="02040503050406030204" pitchFamily="18" charset="0"/>
                            </a:rPr>
                            <m:t>𝑖</m:t>
                          </m:r>
                        </m:sub>
                      </m:sSub>
                      <m:r>
                        <a:rPr lang="en-US" b="1" i="1" dirty="0" smtClean="0">
                          <a:latin typeface="Cambria Math" panose="02040503050406030204" pitchFamily="18" charset="0"/>
                        </a:rPr>
                        <m:t>)+</m:t>
                      </m:r>
                      <m:sSub>
                        <m:sSubPr>
                          <m:ctrlPr>
                            <a:rPr lang="en-US" b="1" i="1" dirty="0">
                              <a:solidFill>
                                <a:schemeClr val="accent1"/>
                              </a:solidFill>
                              <a:latin typeface="Cambria Math" panose="02040503050406030204" pitchFamily="18" charset="0"/>
                            </a:rPr>
                          </m:ctrlPr>
                        </m:sSubPr>
                        <m:e>
                          <m:acc>
                            <m:accPr>
                              <m:chr m:val="̂"/>
                              <m:ctrlPr>
                                <a:rPr lang="en-US" b="1" i="1" dirty="0">
                                  <a:solidFill>
                                    <a:schemeClr val="accent1"/>
                                  </a:solidFill>
                                  <a:latin typeface="Cambria Math" panose="02040503050406030204" pitchFamily="18" charset="0"/>
                                </a:rPr>
                              </m:ctrlPr>
                            </m:accPr>
                            <m:e>
                              <m:r>
                                <a:rPr lang="en-US" b="1" i="1" dirty="0">
                                  <a:solidFill>
                                    <a:schemeClr val="accent1"/>
                                  </a:solidFill>
                                  <a:latin typeface="Cambria Math" panose="02040503050406030204" pitchFamily="18" charset="0"/>
                                </a:rPr>
                                <m:t>𝑩</m:t>
                              </m:r>
                            </m:e>
                          </m:acc>
                        </m:e>
                        <m:sub>
                          <m:r>
                            <a:rPr lang="en-US" i="1" dirty="0">
                              <a:solidFill>
                                <a:schemeClr val="accent1"/>
                              </a:solidFill>
                              <a:latin typeface="Cambria Math" panose="02040503050406030204" pitchFamily="18" charset="0"/>
                            </a:rPr>
                            <m:t>𝑖</m:t>
                          </m:r>
                        </m:sub>
                      </m:sSub>
                      <m:sSub>
                        <m:sSubPr>
                          <m:ctrlPr>
                            <a:rPr lang="en-US" b="1" i="1" dirty="0">
                              <a:solidFill>
                                <a:schemeClr val="accent1"/>
                              </a:solidFill>
                              <a:latin typeface="Cambria Math" panose="02040503050406030204" pitchFamily="18" charset="0"/>
                            </a:rPr>
                          </m:ctrlPr>
                        </m:sSubPr>
                        <m:e>
                          <m:r>
                            <a:rPr lang="en-US" b="1" i="1" dirty="0">
                              <a:solidFill>
                                <a:schemeClr val="accent1"/>
                              </a:solidFill>
                              <a:latin typeface="Cambria Math" panose="02040503050406030204" pitchFamily="18" charset="0"/>
                            </a:rPr>
                            <m:t>𝒈</m:t>
                          </m:r>
                        </m:e>
                        <m:sub>
                          <m:r>
                            <a:rPr lang="en-US" i="1" dirty="0">
                              <a:solidFill>
                                <a:schemeClr val="accent1"/>
                              </a:solidFill>
                              <a:latin typeface="Cambria Math" panose="02040503050406030204" pitchFamily="18" charset="0"/>
                            </a:rPr>
                            <m:t>𝑖</m:t>
                          </m:r>
                        </m:sub>
                      </m:sSub>
                      <m:r>
                        <a:rPr lang="en-US" b="1" i="1" dirty="0" smtClean="0">
                          <a:latin typeface="Cambria Math" panose="02040503050406030204" pitchFamily="18" charset="0"/>
                        </a:rPr>
                        <m:t>=</m:t>
                      </m:r>
                      <m:r>
                        <a:rPr lang="en-US" b="1" i="1" dirty="0" smtClean="0">
                          <a:latin typeface="Cambria Math" panose="02040503050406030204" pitchFamily="18" charset="0"/>
                        </a:rPr>
                        <m:t>𝟎</m:t>
                      </m:r>
                    </m:oMath>
                  </a14:m>
                  <a:endParaRPr lang="en-US" dirty="0"/>
                </a:p>
              </p:txBody>
            </p:sp>
          </mc:Choice>
          <mc:Fallback xmlns="">
            <p:sp>
              <p:nvSpPr>
                <p:cNvPr id="10" name="TextBox 9">
                  <a:extLst>
                    <a:ext uri="{FF2B5EF4-FFF2-40B4-BE49-F238E27FC236}">
                      <a16:creationId xmlns:a16="http://schemas.microsoft.com/office/drawing/2014/main" id="{CE82264E-E793-579B-5CE4-38FD8AAAA126}"/>
                    </a:ext>
                  </a:extLst>
                </p:cNvPr>
                <p:cNvSpPr txBox="1">
                  <a:spLocks noRot="1" noChangeAspect="1" noMove="1" noResize="1" noEditPoints="1" noAdjustHandles="1" noChangeArrowheads="1" noChangeShapeType="1" noTextEdit="1"/>
                </p:cNvSpPr>
                <p:nvPr/>
              </p:nvSpPr>
              <p:spPr>
                <a:xfrm>
                  <a:off x="8408056" y="2825526"/>
                  <a:ext cx="3578672" cy="637162"/>
                </a:xfrm>
                <a:prstGeom prst="rect">
                  <a:avLst/>
                </a:prstGeom>
                <a:blipFill>
                  <a:blip r:embed="rId3"/>
                  <a:stretch>
                    <a:fillRect l="-2555" t="-13462" r="-1533" b="-21154"/>
                  </a:stretch>
                </a:blipFill>
              </p:spPr>
              <p:txBody>
                <a:bodyPr/>
                <a:lstStyle/>
                <a:p>
                  <a:r>
                    <a:rPr lang="en-US">
                      <a:noFill/>
                    </a:rPr>
                    <a:t> </a:t>
                  </a:r>
                </a:p>
              </p:txBody>
            </p:sp>
          </mc:Fallback>
        </mc:AlternateContent>
        <p:sp>
          <p:nvSpPr>
            <p:cNvPr id="11" name="Left Brace 10">
              <a:extLst>
                <a:ext uri="{FF2B5EF4-FFF2-40B4-BE49-F238E27FC236}">
                  <a16:creationId xmlns:a16="http://schemas.microsoft.com/office/drawing/2014/main" id="{2BD305B5-B428-545A-EC4A-7B13E130CC1B}"/>
                </a:ext>
              </a:extLst>
            </p:cNvPr>
            <p:cNvSpPr/>
            <p:nvPr/>
          </p:nvSpPr>
          <p:spPr>
            <a:xfrm rot="16200000">
              <a:off x="11148870" y="3339142"/>
              <a:ext cx="285472" cy="5740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62290ED3-953C-A7D3-91A5-6A9D5B914525}"/>
                </a:ext>
              </a:extLst>
            </p:cNvPr>
            <p:cNvSpPr txBox="1"/>
            <p:nvPr/>
          </p:nvSpPr>
          <p:spPr>
            <a:xfrm>
              <a:off x="10580406" y="3768888"/>
              <a:ext cx="1422400" cy="738664"/>
            </a:xfrm>
            <a:prstGeom prst="rect">
              <a:avLst/>
            </a:prstGeom>
            <a:noFill/>
          </p:spPr>
          <p:txBody>
            <a:bodyPr wrap="square" rtlCol="0">
              <a:spAutoFit/>
            </a:bodyPr>
            <a:lstStyle/>
            <a:p>
              <a:pPr algn="ctr"/>
              <a:r>
                <a:rPr lang="en-US" sz="1400" dirty="0">
                  <a:solidFill>
                    <a:schemeClr val="accent1"/>
                  </a:solidFill>
                </a:rPr>
                <a:t>Schwarz Dirichlet BC term</a:t>
              </a:r>
            </a:p>
          </p:txBody>
        </p:sp>
      </p:grpSp>
      <p:pic>
        <p:nvPicPr>
          <p:cNvPr id="15" name="Picture 14">
            <a:extLst>
              <a:ext uri="{FF2B5EF4-FFF2-40B4-BE49-F238E27FC236}">
                <a16:creationId xmlns:a16="http://schemas.microsoft.com/office/drawing/2014/main" id="{FDD575D2-15BD-D708-CE8F-B8F13F785486}"/>
              </a:ext>
            </a:extLst>
          </p:cNvPr>
          <p:cNvPicPr>
            <a:picLocks noChangeAspect="1"/>
          </p:cNvPicPr>
          <p:nvPr/>
        </p:nvPicPr>
        <p:blipFill>
          <a:blip r:embed="rId4"/>
          <a:stretch>
            <a:fillRect/>
          </a:stretch>
        </p:blipFill>
        <p:spPr>
          <a:xfrm>
            <a:off x="8078139" y="951811"/>
            <a:ext cx="1763065" cy="1714981"/>
          </a:xfrm>
          <a:prstGeom prst="rect">
            <a:avLst/>
          </a:prstGeom>
        </p:spPr>
      </p:pic>
      <p:pic>
        <p:nvPicPr>
          <p:cNvPr id="17" name="Picture 16">
            <a:extLst>
              <a:ext uri="{FF2B5EF4-FFF2-40B4-BE49-F238E27FC236}">
                <a16:creationId xmlns:a16="http://schemas.microsoft.com/office/drawing/2014/main" id="{9608DE61-2A6E-8873-C010-DD162ECDE35B}"/>
              </a:ext>
            </a:extLst>
          </p:cNvPr>
          <p:cNvPicPr>
            <a:picLocks noChangeAspect="1"/>
          </p:cNvPicPr>
          <p:nvPr/>
        </p:nvPicPr>
        <p:blipFill>
          <a:blip r:embed="rId5"/>
          <a:stretch>
            <a:fillRect/>
          </a:stretch>
        </p:blipFill>
        <p:spPr>
          <a:xfrm>
            <a:off x="9895101" y="934078"/>
            <a:ext cx="1750448" cy="1750448"/>
          </a:xfrm>
          <a:prstGeom prst="rect">
            <a:avLst/>
          </a:prstGeom>
        </p:spPr>
      </p:pic>
      <p:sp>
        <p:nvSpPr>
          <p:cNvPr id="19" name="Rectangle 18">
            <a:extLst>
              <a:ext uri="{FF2B5EF4-FFF2-40B4-BE49-F238E27FC236}">
                <a16:creationId xmlns:a16="http://schemas.microsoft.com/office/drawing/2014/main" id="{7E3A35F5-BA5F-93C9-6B05-7AA3AFA3A33E}"/>
              </a:ext>
            </a:extLst>
          </p:cNvPr>
          <p:cNvSpPr/>
          <p:nvPr/>
        </p:nvSpPr>
        <p:spPr>
          <a:xfrm>
            <a:off x="7899400" y="3175776"/>
            <a:ext cx="3920067" cy="1905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C24189-D851-305B-6FC2-5F0F525D957E}"/>
              </a:ext>
            </a:extLst>
          </p:cNvPr>
          <p:cNvSpPr txBox="1"/>
          <p:nvPr/>
        </p:nvSpPr>
        <p:spPr>
          <a:xfrm>
            <a:off x="8118780" y="4092596"/>
            <a:ext cx="2168103" cy="830997"/>
          </a:xfrm>
          <a:prstGeom prst="rect">
            <a:avLst/>
          </a:prstGeom>
          <a:solidFill>
            <a:schemeClr val="bg2"/>
          </a:solidFill>
        </p:spPr>
        <p:txBody>
          <a:bodyPr wrap="square" rtlCol="0">
            <a:spAutoFit/>
          </a:bodyPr>
          <a:lstStyle/>
          <a:p>
            <a:pPr algn="ctr"/>
            <a:r>
              <a:rPr lang="en-US" sz="1600" dirty="0"/>
              <a:t>Motivated by implementation of </a:t>
            </a:r>
            <a:r>
              <a:rPr lang="en-US" sz="1600" b="1" dirty="0"/>
              <a:t>Dirichlet BCs </a:t>
            </a:r>
            <a:r>
              <a:rPr lang="en-US" sz="1600" dirty="0"/>
              <a:t>in </a:t>
            </a:r>
            <a:r>
              <a:rPr lang="en-US" sz="1600" b="1" dirty="0"/>
              <a:t>FEM</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E334FE4-4199-A0BC-FDCA-7A04B4BD64BE}"/>
                  </a:ext>
                </a:extLst>
              </p:cNvPr>
              <p:cNvSpPr txBox="1"/>
              <p:nvPr/>
            </p:nvSpPr>
            <p:spPr>
              <a:xfrm>
                <a:off x="57410" y="694636"/>
                <a:ext cx="8526598" cy="6101414"/>
              </a:xfrm>
              <a:prstGeom prst="rect">
                <a:avLst/>
              </a:prstGeom>
              <a:noFill/>
            </p:spPr>
            <p:txBody>
              <a:bodyPr wrap="square">
                <a:spAutoFit/>
              </a:bodyPr>
              <a:lstStyle/>
              <a:p>
                <a:pPr marL="342900" indent="-342900">
                  <a:buFont typeface="Arial" panose="020B0604020202020204" pitchFamily="34" charset="0"/>
                  <a:buChar char="•"/>
                </a:pPr>
                <a:endParaRPr lang="en-US" sz="400" dirty="0"/>
              </a:p>
              <a:p>
                <a:r>
                  <a:rPr lang="en-US" sz="2000" b="1" dirty="0">
                    <a:solidFill>
                      <a:srgbClr val="0070C0"/>
                    </a:solidFill>
                  </a:rPr>
                  <a:t>Offline stage:</a:t>
                </a:r>
              </a:p>
              <a:p>
                <a:endParaRPr lang="en-US" sz="400" b="1" dirty="0">
                  <a:solidFill>
                    <a:srgbClr val="0070C0"/>
                  </a:solidFill>
                </a:endParaRPr>
              </a:p>
              <a:p>
                <a:endParaRPr lang="en-US" sz="400" b="1" dirty="0">
                  <a:solidFill>
                    <a:srgbClr val="0070C0"/>
                  </a:solidFill>
                </a:endParaRPr>
              </a:p>
              <a:p>
                <a:pPr marL="342900" indent="-342900">
                  <a:buFont typeface="Arial" panose="020B0604020202020204" pitchFamily="34" charset="0"/>
                  <a:buChar char="•"/>
                </a:pPr>
                <a:r>
                  <a:rPr lang="en-US" dirty="0"/>
                  <a:t>Create </a:t>
                </a:r>
                <a:r>
                  <a:rPr lang="en-US" b="1" dirty="0"/>
                  <a:t>DD </a:t>
                </a:r>
                <a:r>
                  <a:rPr lang="en-US" dirty="0"/>
                  <a:t>of </a:t>
                </a:r>
                <a14:m>
                  <m:oMath xmlns:m="http://schemas.openxmlformats.org/officeDocument/2006/math">
                    <m:r>
                      <m:rPr>
                        <m:sty m:val="p"/>
                      </m:rPr>
                      <a:rPr lang="el-GR" i="1">
                        <a:latin typeface="Cambria Math" panose="02040503050406030204" pitchFamily="18" charset="0"/>
                        <a:ea typeface="Cambria Math" panose="02040503050406030204" pitchFamily="18" charset="0"/>
                      </a:rPr>
                      <m:t>Ω</m:t>
                    </m:r>
                  </m:oMath>
                </a14:m>
                <a:r>
                  <a:rPr lang="en-US" dirty="0"/>
                  <a:t> into </a:t>
                </a:r>
                <a14:m>
                  <m:oMath xmlns:m="http://schemas.openxmlformats.org/officeDocument/2006/math">
                    <m:r>
                      <a:rPr lang="en-US" i="1">
                        <a:latin typeface="Cambria Math" panose="02040503050406030204" pitchFamily="18" charset="0"/>
                      </a:rPr>
                      <m:t>𝑑</m:t>
                    </m:r>
                  </m:oMath>
                </a14:m>
                <a:r>
                  <a:rPr lang="en-US" dirty="0"/>
                  <a:t> </a:t>
                </a:r>
                <a:r>
                  <a:rPr lang="en-US" b="1" dirty="0"/>
                  <a:t>overlapping</a:t>
                </a:r>
                <a:r>
                  <a:rPr lang="en-US" dirty="0"/>
                  <a:t> </a:t>
                </a:r>
                <a:r>
                  <a:rPr lang="en-US" b="1" dirty="0"/>
                  <a:t>subdomains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Perform a SAM-coupled </a:t>
                </a:r>
                <a:r>
                  <a:rPr lang="en-US" b="1" dirty="0"/>
                  <a:t>all-FOM simulation </a:t>
                </a:r>
                <a:r>
                  <a:rPr lang="en-US" dirty="0"/>
                  <a:t>on </a:t>
                </a:r>
                <a14:m>
                  <m:oMath xmlns:m="http://schemas.openxmlformats.org/officeDocument/2006/math">
                    <m:nary>
                      <m:naryPr>
                        <m:chr m:val="⋃"/>
                        <m:limLoc m:val="subSup"/>
                        <m:supHide m:val="on"/>
                        <m:ctrlPr>
                          <a:rPr lang="en-US" i="1">
                            <a:latin typeface="Cambria Math" panose="02040503050406030204" pitchFamily="18" charset="0"/>
                          </a:rPr>
                        </m:ctrlPr>
                      </m:naryPr>
                      <m:sub>
                        <m:r>
                          <m:rPr>
                            <m:brk m:alnAt="9"/>
                          </m:rPr>
                          <a:rPr lang="en-US" i="1">
                            <a:latin typeface="Cambria Math" panose="02040503050406030204" pitchFamily="18" charset="0"/>
                          </a:rPr>
                          <m:t>𝑖</m:t>
                        </m:r>
                      </m:sub>
                      <m:sup/>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e>
                    </m:nary>
                  </m:oMath>
                </a14:m>
                <a:endParaRPr lang="en-US"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dirty="0"/>
                  <a:t>Compute </a:t>
                </a:r>
                <a:r>
                  <a:rPr lang="en-US" b="1" dirty="0"/>
                  <a:t>POD basis </a:t>
                </a:r>
                <a14:m>
                  <m:oMath xmlns:m="http://schemas.openxmlformats.org/officeDocument/2006/math">
                    <m:sSub>
                      <m:sSubPr>
                        <m:ctrlPr>
                          <a:rPr lang="en-US"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𝜱</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on each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endParaRPr lang="en-US"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endParaRPr lang="en-US" sz="400" b="0" dirty="0"/>
              </a:p>
              <a:p>
                <a:pPr marL="342900" indent="-342900">
                  <a:buFont typeface="Arial" panose="020B0604020202020204" pitchFamily="34" charset="0"/>
                  <a:buChar char="•"/>
                </a:pPr>
                <a:r>
                  <a:rPr lang="en-US" dirty="0"/>
                  <a:t>Assume a </a:t>
                </a:r>
                <a:r>
                  <a:rPr lang="en-US" b="1" dirty="0"/>
                  <a:t>functional form </a:t>
                </a:r>
                <a:r>
                  <a:rPr lang="en-US" dirty="0"/>
                  <a:t>for your ROM in </a:t>
                </a:r>
                <a14:m>
                  <m:oMath xmlns:m="http://schemas.openxmlformats.org/officeDocument/2006/math">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n-US" i="1">
                            <a:latin typeface="Cambria Math" panose="02040503050406030204" pitchFamily="18" charset="0"/>
                          </a:rPr>
                          <m:t>𝑖</m:t>
                        </m:r>
                      </m:sub>
                    </m:sSub>
                  </m:oMath>
                </a14:m>
                <a:r>
                  <a:rPr lang="en-US" dirty="0"/>
                  <a:t>, informed by the                         functional form of the corresponding FOM</a:t>
                </a:r>
              </a:p>
              <a:p>
                <a:pPr marL="342900" indent="-342900">
                  <a:buFont typeface="Arial" panose="020B0604020202020204" pitchFamily="34" charset="0"/>
                  <a:buChar char="•"/>
                </a:pPr>
                <a:endParaRPr lang="en-US" sz="400" dirty="0"/>
              </a:p>
              <a:p>
                <a:pPr marL="800100" lvl="1" indent="-342900">
                  <a:buClr>
                    <a:schemeClr val="tx1"/>
                  </a:buClr>
                  <a:buFont typeface="Wingdings" panose="05000000000000000000" pitchFamily="2" charset="2"/>
                  <a:buChar char="Ø"/>
                </a:pPr>
                <a:r>
                  <a:rPr lang="en-US" b="1" i="1" dirty="0">
                    <a:solidFill>
                      <a:srgbClr val="0070C0"/>
                    </a:solidFill>
                  </a:rPr>
                  <a:t>Key question</a:t>
                </a:r>
                <a:r>
                  <a:rPr lang="en-US" i="1" dirty="0">
                    <a:solidFill>
                      <a:srgbClr val="0070C0"/>
                    </a:solidFill>
                  </a:rPr>
                  <a:t>: how to impose Schwarz BCs in </a:t>
                </a:r>
                <a:r>
                  <a:rPr lang="en-US" i="1" dirty="0" err="1">
                    <a:solidFill>
                      <a:srgbClr val="0070C0"/>
                    </a:solidFill>
                  </a:rPr>
                  <a:t>OpInf</a:t>
                </a:r>
                <a:r>
                  <a:rPr lang="en-US" i="1" dirty="0">
                    <a:solidFill>
                      <a:srgbClr val="0070C0"/>
                    </a:solidFill>
                  </a:rPr>
                  <a:t> ROMs?</a:t>
                </a:r>
              </a:p>
              <a:p>
                <a:pPr marL="800100" lvl="1" indent="-342900">
                  <a:buClr>
                    <a:schemeClr val="tx1"/>
                  </a:buClr>
                  <a:buFont typeface="Wingdings" panose="05000000000000000000" pitchFamily="2" charset="2"/>
                  <a:buChar char="Ø"/>
                </a:pPr>
                <a:endParaRPr lang="en-US" sz="400" i="1" dirty="0">
                  <a:solidFill>
                    <a:srgbClr val="0070C0"/>
                  </a:solidFill>
                </a:endParaRPr>
              </a:p>
              <a:p>
                <a:pPr marL="1257300" lvl="2" indent="-342900">
                  <a:buClr>
                    <a:schemeClr val="tx1"/>
                  </a:buClr>
                  <a:buFont typeface="Wingdings" panose="05000000000000000000" pitchFamily="2" charset="2"/>
                  <a:buChar char="v"/>
                </a:pPr>
                <a:r>
                  <a:rPr lang="en-US" i="1" dirty="0">
                    <a:solidFill>
                      <a:schemeClr val="accent1"/>
                    </a:solidFill>
                  </a:rPr>
                  <a:t>Boundary transmission enters through </a:t>
                </a:r>
                <a:r>
                  <a:rPr lang="en-US" b="1" i="1" dirty="0">
                    <a:solidFill>
                      <a:schemeClr val="accent1"/>
                    </a:solidFill>
                  </a:rPr>
                  <a:t>learned source                            term</a:t>
                </a:r>
                <a:r>
                  <a:rPr lang="en-US" i="1" dirty="0">
                    <a:solidFill>
                      <a:schemeClr val="accent1"/>
                    </a:solidFill>
                  </a:rPr>
                  <a:t> </a:t>
                </a:r>
                <a14:m>
                  <m:oMath xmlns:m="http://schemas.openxmlformats.org/officeDocument/2006/math">
                    <m:sSub>
                      <m:sSubPr>
                        <m:ctrlPr>
                          <a:rPr lang="en-US" b="1" i="1" dirty="0" smtClean="0">
                            <a:solidFill>
                              <a:schemeClr val="accent1"/>
                            </a:solidFill>
                            <a:latin typeface="Cambria Math" panose="02040503050406030204" pitchFamily="18" charset="0"/>
                          </a:rPr>
                        </m:ctrlPr>
                      </m:sSubPr>
                      <m:e>
                        <m:acc>
                          <m:accPr>
                            <m:chr m:val="̂"/>
                            <m:ctrlPr>
                              <a:rPr lang="en-US" b="1" i="1" dirty="0" smtClean="0">
                                <a:solidFill>
                                  <a:schemeClr val="accent1"/>
                                </a:solidFill>
                                <a:latin typeface="Cambria Math" panose="02040503050406030204" pitchFamily="18" charset="0"/>
                              </a:rPr>
                            </m:ctrlPr>
                          </m:accPr>
                          <m:e>
                            <m:r>
                              <a:rPr lang="en-US" b="1" i="1" dirty="0" smtClean="0">
                                <a:solidFill>
                                  <a:schemeClr val="accent1"/>
                                </a:solidFill>
                                <a:latin typeface="Cambria Math" panose="02040503050406030204" pitchFamily="18" charset="0"/>
                              </a:rPr>
                              <m:t>𝑩</m:t>
                            </m:r>
                          </m:e>
                        </m:acc>
                      </m:e>
                      <m:sub>
                        <m:r>
                          <a:rPr lang="en-US" b="0" i="1" dirty="0" smtClean="0">
                            <a:solidFill>
                              <a:schemeClr val="accent1"/>
                            </a:solidFill>
                            <a:latin typeface="Cambria Math" panose="02040503050406030204" pitchFamily="18" charset="0"/>
                          </a:rPr>
                          <m:t>𝑖</m:t>
                        </m:r>
                      </m:sub>
                    </m:sSub>
                    <m:sSub>
                      <m:sSubPr>
                        <m:ctrlPr>
                          <a:rPr lang="en-US" b="1" i="1" dirty="0" smtClean="0">
                            <a:solidFill>
                              <a:schemeClr val="accent1"/>
                            </a:solidFill>
                            <a:latin typeface="Cambria Math" panose="02040503050406030204" pitchFamily="18" charset="0"/>
                          </a:rPr>
                        </m:ctrlPr>
                      </m:sSubPr>
                      <m:e>
                        <m:r>
                          <a:rPr lang="en-US" b="1" i="1" dirty="0" smtClean="0">
                            <a:solidFill>
                              <a:schemeClr val="accent1"/>
                            </a:solidFill>
                            <a:latin typeface="Cambria Math" panose="02040503050406030204" pitchFamily="18" charset="0"/>
                          </a:rPr>
                          <m:t>𝒈</m:t>
                        </m:r>
                      </m:e>
                      <m:sub>
                        <m:r>
                          <a:rPr lang="en-US" b="0" i="1" dirty="0" smtClean="0">
                            <a:solidFill>
                              <a:schemeClr val="accent1"/>
                            </a:solidFill>
                            <a:latin typeface="Cambria Math" panose="02040503050406030204" pitchFamily="18" charset="0"/>
                          </a:rPr>
                          <m:t>𝑖</m:t>
                        </m:r>
                      </m:sub>
                    </m:sSub>
                  </m:oMath>
                </a14:m>
                <a:r>
                  <a:rPr lang="en-US" b="1" i="1" dirty="0">
                    <a:solidFill>
                      <a:schemeClr val="accent1"/>
                    </a:solidFill>
                  </a:rPr>
                  <a:t> </a:t>
                </a:r>
                <a:r>
                  <a:rPr lang="en-US" i="1" dirty="0">
                    <a:solidFill>
                      <a:schemeClr val="accent1"/>
                    </a:solidFill>
                  </a:rPr>
                  <a:t>added to </a:t>
                </a:r>
                <a:r>
                  <a:rPr lang="en-US" i="1" dirty="0" err="1">
                    <a:solidFill>
                      <a:schemeClr val="accent1"/>
                    </a:solidFill>
                  </a:rPr>
                  <a:t>OpInf</a:t>
                </a:r>
                <a:r>
                  <a:rPr lang="en-US" i="1" dirty="0">
                    <a:solidFill>
                      <a:schemeClr val="accent1"/>
                    </a:solidFill>
                  </a:rPr>
                  <a:t> ROM dynamical system</a:t>
                </a:r>
              </a:p>
              <a:p>
                <a:pPr marL="1257300" lvl="2" indent="-342900">
                  <a:buClr>
                    <a:schemeClr val="tx1"/>
                  </a:buClr>
                  <a:buFont typeface="Wingdings" panose="05000000000000000000" pitchFamily="2" charset="2"/>
                  <a:buChar char="v"/>
                </a:pPr>
                <a:endParaRPr lang="en-US" sz="400" i="1" dirty="0">
                  <a:solidFill>
                    <a:schemeClr val="accent1"/>
                  </a:solidFill>
                </a:endParaRPr>
              </a:p>
              <a:p>
                <a:pPr marL="1257300" lvl="2" indent="-342900">
                  <a:buClr>
                    <a:schemeClr val="tx1"/>
                  </a:buClr>
                  <a:buFont typeface="Wingdings" panose="05000000000000000000" pitchFamily="2" charset="2"/>
                  <a:buChar char="v"/>
                </a:pPr>
                <a:endParaRPr lang="en-US" sz="400" dirty="0">
                  <a:solidFill>
                    <a:schemeClr val="tx1"/>
                  </a:solidFill>
                </a:endParaRPr>
              </a:p>
              <a:p>
                <a:pPr marL="342900" indent="-342900">
                  <a:buClr>
                    <a:schemeClr val="tx1"/>
                  </a:buClr>
                  <a:buFont typeface="Courier New" panose="02070309020205020404" pitchFamily="49" charset="0"/>
                  <a:buChar char="o"/>
                </a:pPr>
                <a:endParaRPr lang="en-US" sz="2000" dirty="0">
                  <a:solidFill>
                    <a:schemeClr val="tx1"/>
                  </a:solidFill>
                </a:endParaRPr>
              </a:p>
              <a:p>
                <a:pPr marL="1714500" lvl="3" indent="-342900">
                  <a:buClr>
                    <a:schemeClr val="tx1"/>
                  </a:buClr>
                  <a:buFont typeface="Courier New" panose="02070309020205020404" pitchFamily="49" charset="0"/>
                  <a:buChar char="o"/>
                </a:pPr>
                <a:endParaRPr lang="en-US" sz="2000" dirty="0">
                  <a:solidFill>
                    <a:schemeClr val="tx1"/>
                  </a:solidFill>
                </a:endParaRPr>
              </a:p>
              <a:p>
                <a:pPr marL="342900" indent="-342900">
                  <a:buFont typeface="Arial" panose="020B0604020202020204" pitchFamily="34" charset="0"/>
                  <a:buChar char="•"/>
                </a:pPr>
                <a:endParaRPr lang="en-US" sz="2000" dirty="0"/>
              </a:p>
              <a:p>
                <a:pPr marL="1257300" lvl="2" indent="-342900">
                  <a:buFont typeface="Wingdings" panose="05000000000000000000" pitchFamily="2" charset="2"/>
                  <a:buChar char="v"/>
                </a:pPr>
                <a:endParaRPr lang="en-US" sz="2000" dirty="0"/>
              </a:p>
              <a:p>
                <a:pPr marL="1257300" lvl="2" indent="-342900">
                  <a:buFont typeface="Wingdings" panose="05000000000000000000" pitchFamily="2" charset="2"/>
                  <a:buChar char="v"/>
                </a:pPr>
                <a:endParaRPr lang="en-US" sz="2000" dirty="0"/>
              </a:p>
              <a:p>
                <a:pPr marL="800100" lvl="1" indent="-342900">
                  <a:buFont typeface="Wingdings" panose="05000000000000000000" pitchFamily="2" charset="2"/>
                  <a:buChar char="Ø"/>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Choice>
        <mc:Fallback xmlns="">
          <p:sp>
            <p:nvSpPr>
              <p:cNvPr id="2" name="TextBox 1">
                <a:extLst>
                  <a:ext uri="{FF2B5EF4-FFF2-40B4-BE49-F238E27FC236}">
                    <a16:creationId xmlns:a16="http://schemas.microsoft.com/office/drawing/2014/main" id="{1E334FE4-4199-A0BC-FDCA-7A04B4BD64BE}"/>
                  </a:ext>
                </a:extLst>
              </p:cNvPr>
              <p:cNvSpPr txBox="1">
                <a:spLocks noRot="1" noChangeAspect="1" noMove="1" noResize="1" noEditPoints="1" noAdjustHandles="1" noChangeArrowheads="1" noChangeShapeType="1" noTextEdit="1"/>
              </p:cNvSpPr>
              <p:nvPr/>
            </p:nvSpPr>
            <p:spPr>
              <a:xfrm>
                <a:off x="57410" y="694636"/>
                <a:ext cx="8526598" cy="6101414"/>
              </a:xfrm>
              <a:prstGeom prst="rect">
                <a:avLst/>
              </a:prstGeom>
              <a:blipFill>
                <a:blip r:embed="rId6"/>
                <a:stretch>
                  <a:fillRect l="-715" r="-5289"/>
                </a:stretch>
              </a:blipFill>
            </p:spPr>
            <p:txBody>
              <a:bodyPr/>
              <a:lstStyle/>
              <a:p>
                <a:r>
                  <a:rPr lang="en-US">
                    <a:noFill/>
                  </a:rPr>
                  <a:t> </a:t>
                </a:r>
              </a:p>
            </p:txBody>
          </p:sp>
        </mc:Fallback>
      </mc:AlternateContent>
    </p:spTree>
    <p:extLst>
      <p:ext uri="{BB962C8B-B14F-4D97-AF65-F5344CB8AC3E}">
        <p14:creationId xmlns:p14="http://schemas.microsoft.com/office/powerpoint/2010/main" val="10240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32205F344AD540AEE0C5988AC246EC" ma:contentTypeVersion="2" ma:contentTypeDescription="Create a new document." ma:contentTypeScope="" ma:versionID="a5ef081f47514053affda75db6dc7d0a">
  <xsd:schema xmlns:xsd="http://www.w3.org/2001/XMLSchema" xmlns:xs="http://www.w3.org/2001/XMLSchema" xmlns:p="http://schemas.microsoft.com/office/2006/metadata/properties" xmlns:ns2="317de2d1-d151-4649-898e-e6a41747d2a4" targetNamespace="http://schemas.microsoft.com/office/2006/metadata/properties" ma:root="true" ma:fieldsID="182108b4fd5ff5324528874d0fe37308" ns2:_="">
    <xsd:import namespace="317de2d1-d151-4649-898e-e6a41747d2a4"/>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de2d1-d151-4649-898e-e6a41747d2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4BE96C-99EB-4C6D-8E16-05FD71FC41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7de2d1-d151-4649-898e-e6a41747d2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232DC6-85BC-484A-8F19-80A048D5322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17de2d1-d151-4649-898e-e6a41747d2a4"/>
    <ds:schemaRef ds:uri="http://www.w3.org/XML/1998/namespace"/>
    <ds:schemaRef ds:uri="http://purl.org/dc/dcmitype/"/>
  </ds:schemaRefs>
</ds:datastoreItem>
</file>

<file path=customXml/itemProps3.xml><?xml version="1.0" encoding="utf-8"?>
<ds:datastoreItem xmlns:ds="http://schemas.openxmlformats.org/officeDocument/2006/customXml" ds:itemID="{57ACEA40-233A-4B3D-80C3-A05A4A6EFA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Sandia2018_16x9_1</Template>
  <TotalTime>62998</TotalTime>
  <Words>8507</Words>
  <Application>Microsoft Office PowerPoint</Application>
  <PresentationFormat>Widescreen</PresentationFormat>
  <Paragraphs>1814</Paragraphs>
  <Slides>63</Slides>
  <Notes>58</Notes>
  <HiddenSlides>0</HiddenSlides>
  <MMClips>15</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0</vt:i4>
      </vt:variant>
      <vt:variant>
        <vt:lpstr>Slide Titles</vt:lpstr>
      </vt:variant>
      <vt:variant>
        <vt:i4>63</vt:i4>
      </vt:variant>
    </vt:vector>
  </HeadingPairs>
  <TitlesOfParts>
    <vt:vector size="76" baseType="lpstr">
      <vt:lpstr>Aptos</vt:lpstr>
      <vt:lpstr>Arial</vt:lpstr>
      <vt:lpstr>Calibri</vt:lpstr>
      <vt:lpstr>Cambria Math</vt:lpstr>
      <vt:lpstr>Copperplate Gothic Bold</vt:lpstr>
      <vt:lpstr>Courier New</vt:lpstr>
      <vt:lpstr>Garamond</vt:lpstr>
      <vt:lpstr>Gill Sans MT</vt:lpstr>
      <vt:lpstr>Symbol</vt:lpstr>
      <vt:lpstr>Times</vt:lpstr>
      <vt:lpstr>Trebuchet MS</vt:lpstr>
      <vt:lpstr>Wingdings</vt:lpstr>
      <vt:lpstr>Sandia Theme (White Background)</vt:lpstr>
      <vt:lpstr>(Towards) Adaptive Hybrid Domain Decomposition-Based Modeling via Operator Inference and the Schwarz Alternating Method</vt:lpstr>
      <vt:lpstr>Motivation: Multiscale &amp; Multiphysics Coupling                  for Predictive Digital Twins</vt:lpstr>
      <vt:lpstr>Motivation: Multiscale &amp; Multiphysics Coupling                  for Predictive Digital Twins</vt:lpstr>
      <vt:lpstr>Motivation: Multiscale &amp; Multiphysics Coupling                  for Predictive Digital Twins</vt:lpstr>
      <vt:lpstr>Schwarz Alternating Method (SAM)</vt:lpstr>
      <vt:lpstr>PowerPoint Presentation</vt:lpstr>
      <vt:lpstr>Non-Intrusive Model Order Reduction via Operator Inference (OpInf)*</vt:lpstr>
      <vt:lpstr>Overlapping SAM-based Coupling for Non-Intrusive OpInf ROMs</vt:lpstr>
      <vt:lpstr>Overlapping SAM-based Coupling for Non-Intrusive OpInf ROMs</vt:lpstr>
      <vt:lpstr>Overlapping SAM-based Coupling for Non-Intrusive OpInf ROMs</vt:lpstr>
      <vt:lpstr>Overlapping SAM-based Coupling for Non-Intrusive OpInf ROMs</vt:lpstr>
      <vt:lpstr>Overlapping SAM-based Coupling for Non-Intrusive OpInf ROMs</vt:lpstr>
      <vt:lpstr>Tension Specimen (Overlapping SAM, Predictive)</vt:lpstr>
      <vt:lpstr>Tension Specimen (Overlapping SAM, Predictive)</vt:lpstr>
      <vt:lpstr>Tension Specimen (Overlapping SAM, Predictive)</vt:lpstr>
      <vt:lpstr>Tension Specimen (Overlapping SAM, Predictive)</vt:lpstr>
      <vt:lpstr>Torsion (Overlapping SAM, Reproductive &amp; Predictive)</vt:lpstr>
      <vt:lpstr>PowerPoint Presentation</vt:lpstr>
      <vt:lpstr>Torsion (Overlapping SAM, Reproductive &amp; Predictive)</vt:lpstr>
      <vt:lpstr>Bolted Joint (Overlapping SAM, Reproductive)</vt:lpstr>
      <vt:lpstr>Bolted Joint (Overlapping SAM, Predictive): Displacements </vt:lpstr>
      <vt:lpstr>Bolted Joint (Overlapping SAM, Predictive): von Mises Stresses</vt:lpstr>
      <vt:lpstr>Non-overlapping SAM-based Coupling for Non-Intrusive OpInf ROMs</vt:lpstr>
      <vt:lpstr>Non-overlapping SAM-based Coupling for Non-Intrusive OpInf ROMs</vt:lpstr>
      <vt:lpstr>Non-overlapping SAM-based Coupling for Non-Intrusive OpInf ROMs</vt:lpstr>
      <vt:lpstr>Torsion problem (Non-Overlapping SAM, Predictive &amp; Reproductive)</vt:lpstr>
      <vt:lpstr>Towards adaptive SAM-based coupling</vt:lpstr>
      <vt:lpstr>PowerPoint Presentation</vt:lpstr>
      <vt:lpstr>References on SAM for FOM-ROM and ROM-ROM Coupling</vt:lpstr>
      <vt:lpstr>PowerPoint Presentation</vt:lpstr>
      <vt:lpstr>Other References on SAM for FOM-ROM and ROM-ROM Coupling</vt:lpstr>
      <vt:lpstr>Start of Backup Slides</vt:lpstr>
      <vt:lpstr>PowerPoint Presentation</vt:lpstr>
      <vt:lpstr>PowerPoint Presentation</vt:lpstr>
      <vt:lpstr>Projects on Coupling for Predictive Hybrid Models</vt:lpstr>
      <vt:lpstr>Projects on Coupling for Predictive Hybrid Models</vt:lpstr>
      <vt:lpstr>Time-Advancement within the Schwarz Framework</vt:lpstr>
      <vt:lpstr>Time-Advancement within the Schwarz Framework</vt:lpstr>
      <vt:lpstr>Time-Advancement within the Schwarz Framework</vt:lpstr>
      <vt:lpstr>Time-Advancement within the Schwarz Framework</vt:lpstr>
      <vt:lpstr>Time-Advancement within the Schwarz Framework</vt:lpstr>
      <vt:lpstr>Time-Advancement within the Schwarz Framework</vt:lpstr>
      <vt:lpstr>Projection-Based Model Order Reduction via the POD/Galerkin Method</vt:lpstr>
      <vt:lpstr>Bolted Joint (Overlapping SAM, Predictive): Animations</vt:lpstr>
      <vt:lpstr>Linear Elastic Wave Propagation (Non-Overlapping SAM, Reproductive)</vt:lpstr>
      <vt:lpstr>Work in Progress:  Accelerating Non-Overlapping SAM                             via Transmission Condition Design</vt:lpstr>
      <vt:lpstr>References on SAM for FOM-ROM and ROM-ROM Coupling (cont’d)</vt:lpstr>
      <vt:lpstr>Current Research Directions</vt:lpstr>
      <vt:lpstr>How We Use the Schwarz Alternating Method</vt:lpstr>
      <vt:lpstr>PowerPoint Presentation</vt:lpstr>
      <vt:lpstr>PowerPoint Presentation</vt:lpstr>
      <vt:lpstr>PowerPoint Presentation</vt:lpstr>
      <vt:lpstr>Additional Parallelism via Additive Schwarz</vt:lpstr>
      <vt:lpstr>PowerPoint Presentation</vt:lpstr>
      <vt:lpstr>PowerPoint Presentation</vt:lpstr>
      <vt:lpstr>Schwarz Extensions to FOM-ROM and ROM-ROM Couplings</vt:lpstr>
      <vt:lpstr>3D Linear Elastic Notched Cylinder Problem</vt:lpstr>
      <vt:lpstr>PowerPoint Presentation</vt:lpstr>
      <vt:lpstr>PowerPoint Presentation</vt:lpstr>
      <vt:lpstr>PowerPoint Presentation</vt:lpstr>
      <vt:lpstr>PowerPoint Presentation</vt:lpstr>
      <vt:lpstr>Work in Progress: SAM-based Coupling for Non-                      Intrusive NN-based Models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Tezaur, Irina</cp:lastModifiedBy>
  <cp:revision>1115</cp:revision>
  <cp:lastPrinted>2019-08-07T18:49:35Z</cp:lastPrinted>
  <dcterms:created xsi:type="dcterms:W3CDTF">2017-10-14T01:15:26Z</dcterms:created>
  <dcterms:modified xsi:type="dcterms:W3CDTF">2026-07-15T20:03:51Z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0x0101005332205F344AD540AEE0C5988AC246EC</vt:lpwstr>
  </property>
</Properties>
</file>