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36576000" cy="27432000"/>
  <p:notesSz cx="6858000" cy="9144000"/>
  <p:defaultTextStyle>
    <a:defPPr>
      <a:defRPr lang="en-US"/>
    </a:defPPr>
    <a:lvl1pPr marL="0" algn="l" defTabSz="3072318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59" algn="l" defTabSz="3072318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18" algn="l" defTabSz="3072318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477" algn="l" defTabSz="3072318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636" algn="l" defTabSz="3072318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795" algn="l" defTabSz="3072318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6954" algn="l" defTabSz="3072318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114" algn="l" defTabSz="3072318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273" algn="l" defTabSz="3072318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76"/>
    <a:srgbClr val="B4C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87DAAF-BD27-F140-B9B0-4CE9B44CDED4}" v="11" dt="2026-03-13T13:12:27.7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72" autoAdjust="0"/>
    <p:restoredTop sz="94633"/>
  </p:normalViewPr>
  <p:slideViewPr>
    <p:cSldViewPr snapToGrid="0" snapToObjects="1">
      <p:cViewPr>
        <p:scale>
          <a:sx n="33" d="100"/>
          <a:sy n="33" d="100"/>
        </p:scale>
        <p:origin x="1614" y="-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0" d="100"/>
          <a:sy n="150" d="100"/>
        </p:scale>
        <p:origin x="544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A8635-719F-B94C-A0BB-D77C10F788F1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ED7F8-C41B-E14C-BE82-FE1DCA59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49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37D22-20B9-364E-B4D8-E9F9B2E2B538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9959A-D1B0-DA47-86FF-396E280DF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11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M Title and 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BA2482E-5FEC-2CE9-2310-5BE9F92D2C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506118"/>
            <a:ext cx="36576000" cy="1703093"/>
          </a:xfrm>
        </p:spPr>
        <p:txBody>
          <a:bodyPr anchor="t">
            <a:normAutofit/>
          </a:bodyPr>
          <a:lstStyle>
            <a:lvl1pPr algn="ctr">
              <a:defRPr sz="8800" cap="all" spc="50" baseline="0">
                <a:solidFill>
                  <a:schemeClr val="tx2"/>
                </a:solidFill>
                <a:latin typeface="Exo 2" pitchFamily="2" charset="77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1460506"/>
            <a:ext cx="31546800" cy="5302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7302500"/>
            <a:ext cx="31546800" cy="17405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25425406"/>
            <a:ext cx="82296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120B0-2207-4844-8ED1-48AD4D06A120}" type="datetimeFigureOut">
              <a:rPr lang="en-US" smtClean="0"/>
              <a:pPr/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0" y="25425406"/>
            <a:ext cx="123444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0" y="25425406"/>
            <a:ext cx="82296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95916-94EF-2D41-8470-87A7F50C4C2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36576000" cy="27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0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3657600" rtl="0" eaLnBrk="1" latinLnBrk="0" hangingPunct="1">
        <a:lnSpc>
          <a:spcPct val="90000"/>
        </a:lnSpc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0" indent="-914400" algn="l" defTabSz="3657600" rtl="0" eaLnBrk="1" latinLnBrk="0" hangingPunct="1">
        <a:lnSpc>
          <a:spcPct val="90000"/>
        </a:lnSpc>
        <a:spcBef>
          <a:spcPts val="40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emf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90371-05CF-F0F6-4FE2-48925A602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14A76C3-6C40-D781-BC3C-210D30D1EE06}"/>
              </a:ext>
            </a:extLst>
          </p:cNvPr>
          <p:cNvSpPr/>
          <p:nvPr/>
        </p:nvSpPr>
        <p:spPr>
          <a:xfrm>
            <a:off x="372797" y="10272922"/>
            <a:ext cx="10019896" cy="55007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00C680A-6134-5DF2-1D22-72B73D0122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037" y="4617032"/>
            <a:ext cx="35764963" cy="1703093"/>
          </a:xfrm>
        </p:spPr>
        <p:txBody>
          <a:bodyPr anchor="t">
            <a:noAutofit/>
          </a:bodyPr>
          <a:lstStyle>
            <a:lvl1pPr algn="ctr">
              <a:defRPr sz="8800" cap="all" spc="50" baseline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algn="l"/>
            <a:r>
              <a:rPr lang="en-US" dirty="0">
                <a:latin typeface="Exo 2" pitchFamily="2" charset="77"/>
              </a:rPr>
              <a:t>Non-intrusive coupling of reduced-order and </a:t>
            </a:r>
            <a:br>
              <a:rPr lang="en-US" dirty="0">
                <a:latin typeface="Exo 2" pitchFamily="2" charset="77"/>
              </a:rPr>
            </a:br>
            <a:r>
              <a:rPr lang="en-US" dirty="0">
                <a:latin typeface="Exo 2" pitchFamily="2" charset="77"/>
              </a:rPr>
              <a:t>full-order models with adaptive domain decomposition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DCF25C-4CEC-90D7-1E16-A5C2350A0DDC}"/>
              </a:ext>
            </a:extLst>
          </p:cNvPr>
          <p:cNvSpPr txBox="1"/>
          <p:nvPr/>
        </p:nvSpPr>
        <p:spPr>
          <a:xfrm>
            <a:off x="6629400" y="25018474"/>
            <a:ext cx="6500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Sandia National Laboratories is a </a:t>
            </a:r>
            <a:r>
              <a:rPr lang="en-US" sz="1000" b="0" i="0" kern="1200" dirty="0" err="1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multimission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laboratory managed and operated by National Technology &amp; Engineering Solutions of Sandia, LLC, a wholly owned subsidiary of Honeywell International Inc., for the U.S. Department of Energy’s National Nuclear Security Administration under contract DE-NA0003525. 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1387B3C-6DF2-B10F-ED4D-35E50C7B448D}"/>
              </a:ext>
            </a:extLst>
          </p:cNvPr>
          <p:cNvSpPr txBox="1">
            <a:spLocks/>
          </p:cNvSpPr>
          <p:nvPr/>
        </p:nvSpPr>
        <p:spPr>
          <a:xfrm>
            <a:off x="6605010" y="25666746"/>
            <a:ext cx="3111446" cy="197591"/>
          </a:xfrm>
          <a:prstGeom prst="rect">
            <a:avLst/>
          </a:prstGeom>
        </p:spPr>
        <p:txBody>
          <a:bodyPr/>
          <a:lstStyle>
            <a:lvl1pPr marL="0" indent="0" algn="l" defTabSz="3657600" rtl="0" eaLnBrk="1" latinLnBrk="0" hangingPunct="1">
              <a:lnSpc>
                <a:spcPct val="90000"/>
              </a:lnSpc>
              <a:spcBef>
                <a:spcPts val="4000"/>
              </a:spcBef>
              <a:buFont typeface="Arial" panose="020B0604020202020204" pitchFamily="34" charset="0"/>
              <a:buNone/>
              <a:defRPr sz="900" kern="1200" cap="all" spc="50" baseline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1828800" indent="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 marL="3657600" indent="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 marL="5486400" indent="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 marL="7315200" indent="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  <a:lvl6pPr marL="100584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add SAND XXXX-XXXX 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B92034-7CE9-6A25-983A-A13505F44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9955" y="24453232"/>
            <a:ext cx="3447311" cy="1684482"/>
          </a:xfrm>
          <a:prstGeom prst="rect">
            <a:avLst/>
          </a:prstGeom>
        </p:spPr>
      </p:pic>
      <p:pic>
        <p:nvPicPr>
          <p:cNvPr id="10" name="Picture 9" descr="A black and orange sign with text&#10;&#10;AI-generated content may be incorrect.">
            <a:extLst>
              <a:ext uri="{FF2B5EF4-FFF2-40B4-BE49-F238E27FC236}">
                <a16:creationId xmlns:a16="http://schemas.microsoft.com/office/drawing/2014/main" id="{D08CBD8C-207C-77D9-641F-52C0F3EEF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7158" y="24964888"/>
            <a:ext cx="1670842" cy="7018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97AE1C-3E55-D052-9ED1-AD2ECB1FA7D1}"/>
              </a:ext>
            </a:extLst>
          </p:cNvPr>
          <p:cNvSpPr txBox="1"/>
          <p:nvPr/>
        </p:nvSpPr>
        <p:spPr>
          <a:xfrm>
            <a:off x="811037" y="7454292"/>
            <a:ext cx="296226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Nicole Aretz</a:t>
            </a: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Karen Willcox, Irina </a:t>
            </a:r>
            <a:r>
              <a:rPr lang="en-US" sz="4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Tezaur</a:t>
            </a:r>
            <a:endParaRPr lang="en-US" sz="4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Oden Institute for Computational Engineering and Sciences, University of Texas at Austin</a:t>
            </a:r>
          </a:p>
          <a:p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Sandia National Laboratories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0C80F2-1E5C-D839-FB2E-949B0AD1855B}"/>
              </a:ext>
            </a:extLst>
          </p:cNvPr>
          <p:cNvSpPr txBox="1"/>
          <p:nvPr/>
        </p:nvSpPr>
        <p:spPr>
          <a:xfrm>
            <a:off x="4207381" y="7454292"/>
            <a:ext cx="843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76FEEF-67A3-7D5F-0D42-1F345C2A347B}"/>
              </a:ext>
            </a:extLst>
          </p:cNvPr>
          <p:cNvSpPr txBox="1"/>
          <p:nvPr/>
        </p:nvSpPr>
        <p:spPr>
          <a:xfrm>
            <a:off x="8330323" y="7454292"/>
            <a:ext cx="843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624FBF-0133-BB2E-8EB0-9CA19B9D560A}"/>
              </a:ext>
            </a:extLst>
          </p:cNvPr>
          <p:cNvSpPr txBox="1"/>
          <p:nvPr/>
        </p:nvSpPr>
        <p:spPr>
          <a:xfrm>
            <a:off x="12031469" y="7454291"/>
            <a:ext cx="843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4D1D16-A506-0DF8-EEE2-D7B584F64DC9}"/>
              </a:ext>
            </a:extLst>
          </p:cNvPr>
          <p:cNvSpPr txBox="1"/>
          <p:nvPr/>
        </p:nvSpPr>
        <p:spPr>
          <a:xfrm>
            <a:off x="811037" y="8230840"/>
            <a:ext cx="843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0A0288-1CE7-A304-2D08-68F553DA0C04}"/>
              </a:ext>
            </a:extLst>
          </p:cNvPr>
          <p:cNvSpPr txBox="1"/>
          <p:nvPr/>
        </p:nvSpPr>
        <p:spPr>
          <a:xfrm>
            <a:off x="811037" y="8954702"/>
            <a:ext cx="843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3BB391-EF79-6A41-A89B-2A4C80A82AFB}"/>
              </a:ext>
            </a:extLst>
          </p:cNvPr>
          <p:cNvSpPr txBox="1"/>
          <p:nvPr/>
        </p:nvSpPr>
        <p:spPr>
          <a:xfrm>
            <a:off x="372797" y="16283989"/>
            <a:ext cx="10019896" cy="7848300"/>
          </a:xfrm>
          <a:prstGeom prst="rect">
            <a:avLst/>
          </a:prstGeom>
          <a:solidFill>
            <a:srgbClr val="B4C6CF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ACE21F7-BE8A-0D50-66D9-6DFCE4F27E2E}"/>
              </a:ext>
            </a:extLst>
          </p:cNvPr>
          <p:cNvSpPr/>
          <p:nvPr/>
        </p:nvSpPr>
        <p:spPr>
          <a:xfrm>
            <a:off x="24010453" y="20223813"/>
            <a:ext cx="12192750" cy="39703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40BDD89-7E7A-9A1A-29F4-6F66BF32CC1E}"/>
              </a:ext>
            </a:extLst>
          </p:cNvPr>
          <p:cNvSpPr/>
          <p:nvPr/>
        </p:nvSpPr>
        <p:spPr>
          <a:xfrm>
            <a:off x="10651712" y="10272921"/>
            <a:ext cx="13075964" cy="138593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FE16A4-ECAF-16EF-7E16-146D81C3CDEA}"/>
              </a:ext>
            </a:extLst>
          </p:cNvPr>
          <p:cNvGrpSpPr/>
          <p:nvPr/>
        </p:nvGrpSpPr>
        <p:grpSpPr>
          <a:xfrm>
            <a:off x="15624275" y="13224109"/>
            <a:ext cx="7927218" cy="3666046"/>
            <a:chOff x="17430808" y="14362917"/>
            <a:chExt cx="7927218" cy="3666046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4E0D22E-596A-A142-7413-CDC5104A4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430808" y="14362917"/>
              <a:ext cx="7927218" cy="271194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95CF748-8075-7E1E-9D66-1011BD597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453522" y="17222537"/>
              <a:ext cx="1216765" cy="66026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6674004-D197-C5A5-8D28-7A38E81CB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860107" y="16847047"/>
              <a:ext cx="1509165" cy="63196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0C60DDC-8919-8CC9-A012-905F403B2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528028" y="17085735"/>
              <a:ext cx="2678768" cy="943228"/>
            </a:xfrm>
            <a:prstGeom prst="rect">
              <a:avLst/>
            </a:prstGeom>
          </p:spPr>
        </p:pic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8A9ACEC1-02A2-6308-11ED-D648223BDE29}"/>
                </a:ext>
              </a:extLst>
            </p:cNvPr>
            <p:cNvCxnSpPr>
              <a:cxnSpLocks/>
            </p:cNvCxnSpPr>
            <p:nvPr/>
          </p:nvCxnSpPr>
          <p:spPr>
            <a:xfrm>
              <a:off x="20887944" y="17557349"/>
              <a:ext cx="148132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DAB6901-CEA2-FC5A-5A24-D96F7942A275}"/>
              </a:ext>
            </a:extLst>
          </p:cNvPr>
          <p:cNvGrpSpPr/>
          <p:nvPr/>
        </p:nvGrpSpPr>
        <p:grpSpPr>
          <a:xfrm>
            <a:off x="10791345" y="16584379"/>
            <a:ext cx="4910193" cy="4149109"/>
            <a:chOff x="27686483" y="15902469"/>
            <a:chExt cx="5309427" cy="4486461"/>
          </a:xfrm>
        </p:grpSpPr>
        <p:pic>
          <p:nvPicPr>
            <p:cNvPr id="25" name="Εικόνα 21">
              <a:extLst>
                <a:ext uri="{FF2B5EF4-FFF2-40B4-BE49-F238E27FC236}">
                  <a16:creationId xmlns:a16="http://schemas.microsoft.com/office/drawing/2014/main" id="{EF815774-7040-C218-097D-EA5D0731D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b="4679"/>
            <a:stretch>
              <a:fillRect/>
            </a:stretch>
          </p:blipFill>
          <p:spPr>
            <a:xfrm>
              <a:off x="27686483" y="15902469"/>
              <a:ext cx="5309427" cy="448646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Εικόνα 14">
              <a:extLst>
                <a:ext uri="{FF2B5EF4-FFF2-40B4-BE49-F238E27FC236}">
                  <a16:creationId xmlns:a16="http://schemas.microsoft.com/office/drawing/2014/main" id="{BCEF6939-EE42-1BBD-6247-18CE525C8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12436" y="18332015"/>
              <a:ext cx="1601972" cy="1458022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D7C15D6-77D6-D20F-6920-4819A9637F6B}"/>
                </a:ext>
              </a:extLst>
            </p:cNvPr>
            <p:cNvSpPr txBox="1"/>
            <p:nvPr/>
          </p:nvSpPr>
          <p:spPr>
            <a:xfrm>
              <a:off x="29764245" y="17389745"/>
              <a:ext cx="1512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OpInf</a:t>
              </a:r>
              <a:r>
                <a:rPr lang="en-US" sz="18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ROM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A56248E-5131-AC88-937A-6421618B80D6}"/>
                </a:ext>
              </a:extLst>
            </p:cNvPr>
            <p:cNvSpPr txBox="1"/>
            <p:nvPr/>
          </p:nvSpPr>
          <p:spPr>
            <a:xfrm>
              <a:off x="29419335" y="19400183"/>
              <a:ext cx="1105559" cy="399361"/>
            </a:xfrm>
            <a:prstGeom prst="rect">
              <a:avLst/>
            </a:prstGeom>
            <a:solidFill>
              <a:schemeClr val="bg1">
                <a:alpha val="50156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sFOM</a:t>
              </a:r>
              <a:endPara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18" name="Picture 17" descr="A comparison of the different ice regions&#10;&#10;AI-generated content may be incorrect.">
            <a:extLst>
              <a:ext uri="{FF2B5EF4-FFF2-40B4-BE49-F238E27FC236}">
                <a16:creationId xmlns:a16="http://schemas.microsoft.com/office/drawing/2014/main" id="{32E6A344-F3CA-29B3-B797-251435F10C8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8784" t="10007" r="50874" b="9844"/>
          <a:stretch>
            <a:fillRect/>
          </a:stretch>
        </p:blipFill>
        <p:spPr>
          <a:xfrm>
            <a:off x="10826003" y="20702700"/>
            <a:ext cx="3135509" cy="3234923"/>
          </a:xfrm>
          <a:prstGeom prst="rect">
            <a:avLst/>
          </a:prstGeom>
        </p:spPr>
      </p:pic>
      <p:pic>
        <p:nvPicPr>
          <p:cNvPr id="19" name="Picture 18" descr="A comparison of the different ice regions&#10;&#10;AI-generated content may be incorrect.">
            <a:extLst>
              <a:ext uri="{FF2B5EF4-FFF2-40B4-BE49-F238E27FC236}">
                <a16:creationId xmlns:a16="http://schemas.microsoft.com/office/drawing/2014/main" id="{444A1CEF-2802-5FBD-4528-455E1FBEA19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52984" t="10007" r="6674" b="9844"/>
          <a:stretch>
            <a:fillRect/>
          </a:stretch>
        </p:blipFill>
        <p:spPr>
          <a:xfrm>
            <a:off x="13822303" y="20702699"/>
            <a:ext cx="3135509" cy="3234923"/>
          </a:xfrm>
          <a:prstGeom prst="rect">
            <a:avLst/>
          </a:prstGeom>
        </p:spPr>
      </p:pic>
      <p:pic>
        <p:nvPicPr>
          <p:cNvPr id="20" name="Εικόνα 4">
            <a:extLst>
              <a:ext uri="{FF2B5EF4-FFF2-40B4-BE49-F238E27FC236}">
                <a16:creationId xmlns:a16="http://schemas.microsoft.com/office/drawing/2014/main" id="{BE8E6CC3-6316-1A2C-8162-CEAC1C5CE98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935"/>
          <a:stretch/>
        </p:blipFill>
        <p:spPr>
          <a:xfrm>
            <a:off x="17142132" y="20795767"/>
            <a:ext cx="6292572" cy="32349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88FF7AA-0F50-3731-77BE-DCC89AE507BE}"/>
                  </a:ext>
                </a:extLst>
              </p:cNvPr>
              <p:cNvSpPr txBox="1"/>
              <p:nvPr/>
            </p:nvSpPr>
            <p:spPr>
              <a:xfrm>
                <a:off x="15841171" y="16912851"/>
                <a:ext cx="7683706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Applied to an ice-thickness model of the Pine Island Glacier in Western Antarctica with varying melt parameters, we achieve below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1%</m:t>
                    </m:r>
                  </m:oMath>
                </a14:m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error 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8×</m:t>
                    </m:r>
                  </m:oMath>
                </a14:m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speed-up. Moreover, we accurately predict the grounding line between floating and grounded ice.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88FF7AA-0F50-3731-77BE-DCC89AE50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1171" y="16912851"/>
                <a:ext cx="7683706" cy="3539430"/>
              </a:xfrm>
              <a:prstGeom prst="rect">
                <a:avLst/>
              </a:prstGeom>
              <a:blipFill>
                <a:blip r:embed="rId12"/>
                <a:stretch>
                  <a:fillRect l="-2063" t="-2238" b="-4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CADE7554-AB74-3CB5-DFB0-3F3648A1CA4F}"/>
              </a:ext>
            </a:extLst>
          </p:cNvPr>
          <p:cNvSpPr/>
          <p:nvPr/>
        </p:nvSpPr>
        <p:spPr>
          <a:xfrm>
            <a:off x="23980420" y="10278812"/>
            <a:ext cx="12253642" cy="97249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SCHWARZ ALTERNATING METHOD FOR OPINF COUPLING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107EA1C-3012-A691-5CE0-AF007E84A920}"/>
              </a:ext>
            </a:extLst>
          </p:cNvPr>
          <p:cNvSpPr txBox="1"/>
          <p:nvPr/>
        </p:nvSpPr>
        <p:spPr>
          <a:xfrm>
            <a:off x="24523058" y="15262984"/>
            <a:ext cx="11044912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Schwarz enables the seamless coupling of disparate models (FOM, </a:t>
            </a:r>
            <a:r>
              <a:rPr lang="en-US" sz="32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OpInf</a:t>
            </a:r>
            <a: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 meshes, solvers and time-steppers.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DBC47D-6230-6BE9-C44C-AB41951C1FFE}"/>
              </a:ext>
            </a:extLst>
          </p:cNvPr>
          <p:cNvSpPr txBox="1"/>
          <p:nvPr/>
        </p:nvSpPr>
        <p:spPr>
          <a:xfrm>
            <a:off x="545996" y="10272921"/>
            <a:ext cx="982294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MOTIVATION for ROM-FOM coupling</a:t>
            </a:r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Reduced-order models [ROMs] achieve significant computational speed-up through projection onto low-dimensional reduced spaces but are only as expressive as their reduced spaces. Meanwhile, full-order models [FOMs] are highly expressive but computationally slow. </a:t>
            </a:r>
          </a:p>
          <a:p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Objective: </a:t>
            </a: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Attain computational efficiency at the target accuracy through adaptive, local ROM-FOM coupling.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9124A3-EE43-1A04-2315-FE397A373204}"/>
              </a:ext>
            </a:extLst>
          </p:cNvPr>
          <p:cNvSpPr txBox="1"/>
          <p:nvPr/>
        </p:nvSpPr>
        <p:spPr>
          <a:xfrm>
            <a:off x="527433" y="16255476"/>
            <a:ext cx="9708059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GOALS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ROM-FOM coupling with adaptive subdomains: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ROM for computational speed-up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</a:t>
            </a:r>
            <a:r>
              <a:rPr lang="en-US" sz="3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</a:t>
            </a: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FOM for under-resolved features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Retrain ROM on generated FOM data online to improve resolution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Adjust the FOM subdomain for comp. speed-up</a:t>
            </a:r>
          </a:p>
          <a:p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Non-intrusive ROMs for modular components:</a:t>
            </a:r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Offline: Train bubble-ROM for reference components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 on individual or assembled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Online: Assemble complex geometry via 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 everything non-intrusive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 error guarantees if possible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2134EA-7628-DF20-3321-1FD145020E63}"/>
              </a:ext>
            </a:extLst>
          </p:cNvPr>
          <p:cNvSpPr txBox="1"/>
          <p:nvPr/>
        </p:nvSpPr>
        <p:spPr>
          <a:xfrm>
            <a:off x="10821619" y="10238059"/>
            <a:ext cx="1272987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NON-INTRUSIVE COUPLING OF OPINF AND </a:t>
            </a:r>
            <a:r>
              <a:rPr lang="en-US" sz="32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sFOM</a:t>
            </a: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MODELS</a:t>
            </a:r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3200" b="1" dirty="0">
                <a:solidFill>
                  <a:srgbClr val="0053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Operator Inference </a:t>
            </a: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</a:t>
            </a:r>
            <a:r>
              <a:rPr lang="en-US" sz="3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OpInf</a:t>
            </a: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1] learns a ROM on a chosen low-dimensional subspace by leveraging the structure of the</a:t>
            </a:r>
          </a:p>
          <a:p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governing equations.</a:t>
            </a:r>
          </a:p>
          <a:p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en-US" sz="3200" b="1" dirty="0">
                <a:solidFill>
                  <a:srgbClr val="0053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Sparse FOM inference </a:t>
            </a: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</a:t>
            </a:r>
            <a:r>
              <a:rPr lang="en-US" sz="3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sFOM</a:t>
            </a: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2] imposes a sparsity pattern to learn full-order dynamics.</a:t>
            </a:r>
          </a:p>
          <a:p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[3] we combine both</a:t>
            </a:r>
          </a:p>
          <a:p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approaches to</a:t>
            </a:r>
          </a:p>
          <a:p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approximate dynamical </a:t>
            </a:r>
          </a:p>
          <a:p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systems with spatially </a:t>
            </a:r>
          </a:p>
          <a:p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localized features.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10A63B-3426-1720-8A29-F067EE941421}"/>
              </a:ext>
            </a:extLst>
          </p:cNvPr>
          <p:cNvSpPr txBox="1"/>
          <p:nvPr/>
        </p:nvSpPr>
        <p:spPr>
          <a:xfrm>
            <a:off x="24204526" y="20373234"/>
            <a:ext cx="1171724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REFERENCES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[1]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Peherstorfer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Willcox (2016). Data-driven operator inference for nonintrusive projection-based model reduction.</a:t>
            </a:r>
          </a:p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[2]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Gkimisis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Richter, Benner (2024). Adjacency-based, non-intrusive model reduction for vortex-induced vibrations.</a:t>
            </a:r>
          </a:p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[3]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Gkimisis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Aretz,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Tezzele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Richter, Benner, Willcox (2025). Non-intrusive reduced-order modeling for dynamical systems with spatially localized features.</a:t>
            </a:r>
          </a:p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[4]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Tezaur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Parish, Gruber, Moore, Wentland, Mota (2026, submitted). Hybrid coupling with operator inference and the Schwarz alternating method.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7E5641F-80EA-C676-36F1-6DD706178D4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508224" y="11287762"/>
            <a:ext cx="2815153" cy="182224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509DA523-9A61-51DB-8B65-B3CD7B39BDA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4282009" y="11074777"/>
                <a:ext cx="8192221" cy="35169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02E54"/>
                  </a:buClr>
                  <a:buFont typeface="Wingdings" pitchFamily="-111" charset="2"/>
                  <a:buChar char="§"/>
                  <a:defRPr sz="2400">
                    <a:solidFill>
                      <a:schemeClr val="tx1"/>
                    </a:solidFill>
                    <a:latin typeface="Calibri"/>
                    <a:ea typeface="ＭＳ Ｐゴシック" charset="-128"/>
                    <a:cs typeface="Calibri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00000"/>
                  </a:buClr>
                  <a:buFont typeface="Wingdings" pitchFamily="-111" charset="2"/>
                  <a:buChar char="§"/>
                  <a:defRPr sz="2000">
                    <a:solidFill>
                      <a:schemeClr val="tx1"/>
                    </a:solidFill>
                    <a:latin typeface="Calibri"/>
                    <a:ea typeface="ＭＳ Ｐゴシック" pitchFamily="-112" charset="-128"/>
                    <a:cs typeface="Calibri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9E8C78"/>
                  </a:buClr>
                  <a:buFont typeface="Wingdings" pitchFamily="-111" charset="2"/>
                  <a:buChar char="§"/>
                  <a:defRPr>
                    <a:solidFill>
                      <a:schemeClr val="tx1"/>
                    </a:solidFill>
                    <a:latin typeface="Calibri"/>
                    <a:ea typeface="ＭＳ Ｐゴシック" pitchFamily="-112" charset="-128"/>
                    <a:cs typeface="Calibri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>
                    <a:solidFill>
                      <a:schemeClr val="tx1"/>
                    </a:solidFill>
                    <a:latin typeface="Calibri"/>
                    <a:ea typeface="ＭＳ Ｐゴシック" pitchFamily="-112" charset="-128"/>
                    <a:cs typeface="Calibri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alibri"/>
                    <a:ea typeface="ＭＳ Ｐゴシック" pitchFamily="-112" charset="-128"/>
                    <a:cs typeface="Calibri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  <a:defRPr/>
                </a:pPr>
                <a:r>
                  <a:rPr lang="en-US" sz="3200" b="1" dirty="0">
                    <a:solidFill>
                      <a:schemeClr val="tx2">
                        <a:lumMod val="7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Basic Schwarz algorithm for coupling</a:t>
                </a:r>
              </a:p>
              <a:p>
                <a:pPr>
                  <a:buFont typeface="Arial" panose="020B0604020202020204" pitchFamily="34" charset="0"/>
                  <a:buChar char="•"/>
                  <a:defRPr/>
                </a:pP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Decompose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Ω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Ω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∪</m:t>
                    </m:r>
                  </m:oMath>
                </a14:m>
                <a:r>
                  <a:rPr lang="en-US" sz="3200" dirty="0"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Ω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baseline="-25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endParaRPr lang="en-US" sz="3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  <a:defRPr/>
                </a:pP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Solve PDE by any method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baseline="-25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w/ BCs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Γ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baseline="-25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from just-obtained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Ω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solution.</a:t>
                </a:r>
              </a:p>
              <a:p>
                <a:pPr>
                  <a:buFont typeface="Arial" panose="020B0604020202020204" pitchFamily="34" charset="0"/>
                  <a:buChar char="•"/>
                  <a:defRPr/>
                </a:pP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Solve PDE by any method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Ω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baseline="-25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w/ BCs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Γ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baseline="-25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from just-obtained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Ω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solution.</a:t>
                </a:r>
              </a:p>
              <a:p>
                <a:pPr>
                  <a:buFont typeface="Arial" panose="020B0604020202020204" pitchFamily="34" charset="0"/>
                  <a:buChar char="•"/>
                  <a:defRPr/>
                </a:pP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Iterate until convergence</a:t>
                </a:r>
              </a:p>
            </p:txBody>
          </p:sp>
        </mc:Choice>
        <mc:Fallback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509DA523-9A61-51DB-8B65-B3CD7B39B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282009" y="11074777"/>
                <a:ext cx="8192221" cy="3516908"/>
              </a:xfrm>
              <a:prstGeom prst="rect">
                <a:avLst/>
              </a:prstGeom>
              <a:blipFill>
                <a:blip r:embed="rId14"/>
                <a:stretch>
                  <a:fillRect l="-1860" t="-2253" b="-1646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728EC1E-5CCA-DF97-C2A3-DA35F03179AF}"/>
                  </a:ext>
                </a:extLst>
              </p:cNvPr>
              <p:cNvSpPr txBox="1"/>
              <p:nvPr/>
            </p:nvSpPr>
            <p:spPr>
              <a:xfrm>
                <a:off x="27366621" y="16583446"/>
                <a:ext cx="5393055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Schwarz has achieved  meshing simplification &amp; successful FOM-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OpInf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coupling for complex solid mechanics problems, with speedups up to 106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×</m:t>
                    </m:r>
                  </m:oMath>
                </a14:m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[4].</a:t>
                </a:r>
              </a:p>
            </p:txBody>
          </p:sp>
        </mc:Choice>
        <mc:Fallback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728EC1E-5CCA-DF97-C2A3-DA35F0317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6621" y="16583446"/>
                <a:ext cx="5393055" cy="3046988"/>
              </a:xfrm>
              <a:prstGeom prst="rect">
                <a:avLst/>
              </a:prstGeom>
              <a:blipFill>
                <a:blip r:embed="rId15"/>
                <a:stretch>
                  <a:fillRect l="-2825" t="-2600" r="-791" b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523BE697-91F4-1E30-C310-41361FC1CB18}"/>
              </a:ext>
            </a:extLst>
          </p:cNvPr>
          <p:cNvGrpSpPr/>
          <p:nvPr/>
        </p:nvGrpSpPr>
        <p:grpSpPr>
          <a:xfrm>
            <a:off x="32093782" y="13204069"/>
            <a:ext cx="3920067" cy="1887650"/>
            <a:chOff x="32066136" y="13218962"/>
            <a:chExt cx="3920067" cy="1887650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6EFE1738-F6BB-5B29-8772-5096FAD1D871}"/>
                </a:ext>
              </a:extLst>
            </p:cNvPr>
            <p:cNvGrpSpPr/>
            <p:nvPr/>
          </p:nvGrpSpPr>
          <p:grpSpPr>
            <a:xfrm>
              <a:off x="32066136" y="13218962"/>
              <a:ext cx="3920067" cy="1845253"/>
              <a:chOff x="32195760" y="13698640"/>
              <a:chExt cx="3920067" cy="1845253"/>
            </a:xfrm>
            <a:noFill/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B79809CE-B5DC-9647-2D30-B568E99FD6A5}"/>
                  </a:ext>
                </a:extLst>
              </p:cNvPr>
              <p:cNvGrpSpPr/>
              <p:nvPr/>
            </p:nvGrpSpPr>
            <p:grpSpPr>
              <a:xfrm>
                <a:off x="32195760" y="13698640"/>
                <a:ext cx="3920067" cy="1845253"/>
                <a:chOff x="25736297" y="14272296"/>
                <a:chExt cx="3920067" cy="1905000"/>
              </a:xfrm>
              <a:grpFill/>
            </p:grpSpPr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A33A6814-86BE-22FC-1156-3CFDD2638F52}"/>
                    </a:ext>
                  </a:extLst>
                </p:cNvPr>
                <p:cNvGrpSpPr/>
                <p:nvPr/>
              </p:nvGrpSpPr>
              <p:grpSpPr>
                <a:xfrm>
                  <a:off x="25866579" y="14905976"/>
                  <a:ext cx="3520680" cy="835054"/>
                  <a:chOff x="8356847" y="3355514"/>
                  <a:chExt cx="3520680" cy="835054"/>
                </a:xfrm>
                <a:grpFill/>
              </p:grpSpPr>
              <p:sp>
                <p:nvSpPr>
                  <p:cNvPr id="34" name="Left Brace 33">
                    <a:extLst>
                      <a:ext uri="{FF2B5EF4-FFF2-40B4-BE49-F238E27FC236}">
                        <a16:creationId xmlns:a16="http://schemas.microsoft.com/office/drawing/2014/main" id="{D324130B-64A3-C489-F963-E634B45AADD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0842606" y="3202686"/>
                    <a:ext cx="170893" cy="476549"/>
                  </a:xfrm>
                  <a:prstGeom prst="leftBrace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95BB091E-077A-2FAB-F998-DD05030711FD}"/>
                      </a:ext>
                    </a:extLst>
                  </p:cNvPr>
                  <p:cNvSpPr txBox="1"/>
                  <p:nvPr/>
                </p:nvSpPr>
                <p:spPr>
                  <a:xfrm>
                    <a:off x="10455127" y="3471219"/>
                    <a:ext cx="1422400" cy="523220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dirty="0">
                        <a:solidFill>
                          <a:schemeClr val="accent1"/>
                        </a:solidFill>
                      </a:rPr>
                      <a:t>Learned Schwarz Dirichlet BC term</a:t>
                    </a:r>
                  </a:p>
                </p:txBody>
              </p:sp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9067663D-AAD8-7A1E-9130-498FDAF01CBF}"/>
                      </a:ext>
                    </a:extLst>
                  </p:cNvPr>
                  <p:cNvSpPr txBox="1"/>
                  <p:nvPr/>
                </p:nvSpPr>
                <p:spPr>
                  <a:xfrm>
                    <a:off x="8356847" y="3451904"/>
                    <a:ext cx="2079733" cy="738664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dirty="0" err="1"/>
                      <a:t>OpInf</a:t>
                    </a:r>
                    <a:r>
                      <a:rPr lang="en-US" sz="1400" dirty="0"/>
                      <a:t> BC implementation is motivated </a:t>
                    </a:r>
                    <a:r>
                      <a:rPr lang="en-US" sz="1400" b="1" dirty="0"/>
                      <a:t>Dirichlet BC </a:t>
                    </a:r>
                    <a:r>
                      <a:rPr lang="en-US" sz="1400" dirty="0"/>
                      <a:t>treatment</a:t>
                    </a:r>
                    <a:r>
                      <a:rPr lang="en-US" sz="1400" b="1" dirty="0"/>
                      <a:t> </a:t>
                    </a:r>
                    <a:r>
                      <a:rPr lang="en-US" sz="1400" dirty="0"/>
                      <a:t>in </a:t>
                    </a:r>
                    <a:r>
                      <a:rPr lang="en-US" sz="1400" b="1" dirty="0"/>
                      <a:t>FEM</a:t>
                    </a:r>
                  </a:p>
                </p:txBody>
              </p:sp>
            </p:grp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B85727FA-35F5-D5C9-F38B-9781D807A514}"/>
                    </a:ext>
                  </a:extLst>
                </p:cNvPr>
                <p:cNvSpPr/>
                <p:nvPr/>
              </p:nvSpPr>
              <p:spPr>
                <a:xfrm>
                  <a:off x="25736297" y="14272296"/>
                  <a:ext cx="3920067" cy="1905000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54" name="TextBox 53">
                      <a:extLst>
                        <a:ext uri="{FF2B5EF4-FFF2-40B4-BE49-F238E27FC236}">
                          <a16:creationId xmlns:a16="http://schemas.microsoft.com/office/drawing/2014/main" id="{7989DCB2-B30E-0A62-DC3E-69B586D6DD9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955458" y="14375988"/>
                      <a:ext cx="3503331" cy="511743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lang="en-US" sz="1600" b="1" dirty="0"/>
                        <a:t>OpInf ROM + Schwarz BCs in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/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600" i="1"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1600" i="1"/>
                                <m:t>𝑖</m:t>
                              </m:r>
                            </m:sub>
                          </m:sSub>
                        </m:oMath>
                      </a14:m>
                      <a:r>
                        <a:rPr lang="en-US" sz="1600" b="1" dirty="0"/>
                        <a:t>:</a:t>
                      </a:r>
                    </a:p>
                    <a:p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/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1600" i="1" smtClean="0"/>
                                  </m:ctrlPr>
                                </m:acc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b="1" i="1" smtClean="0"/>
                                      </m:ctrlPr>
                                    </m:accPr>
                                    <m:e>
                                      <m:r>
                                        <a:rPr lang="en-US" sz="1600" b="1" i="1" smtClean="0"/>
                                        <m:t>𝒒</m:t>
                                      </m:r>
                                    </m:e>
                                  </m:acc>
                                </m:e>
                              </m:acc>
                            </m:e>
                            <m:sub>
                              <m:r>
                                <a:rPr lang="en-US" sz="1600" b="0" i="1" smtClean="0"/>
                                <m:t>𝑖</m:t>
                              </m:r>
                            </m:sub>
                          </m:sSub>
                          <m:r>
                            <a:rPr lang="en-US" sz="1600" b="0" i="1" smtClean="0"/>
                            <m:t>+</m:t>
                          </m:r>
                          <m:sSub>
                            <m:sSubPr>
                              <m:ctrlPr>
                                <a:rPr lang="en-US" sz="1600" b="1" i="1" dirty="0"/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b="1" i="1" dirty="0"/>
                                  </m:ctrlPr>
                                </m:accPr>
                                <m:e>
                                  <m:r>
                                    <a:rPr lang="en-US" sz="1600" b="1" i="1" dirty="0"/>
                                    <m:t>𝑨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i="1" dirty="0"/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1" i="1" dirty="0" smtClean="0"/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b="1" i="1" dirty="0" smtClean="0"/>
                                  </m:ctrlPr>
                                </m:accPr>
                                <m:e>
                                  <m:r>
                                    <a:rPr lang="en-US" sz="1600" b="1" i="1" dirty="0" smtClean="0"/>
                                    <m:t>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0" i="1" dirty="0" smtClean="0"/>
                                <m:t>𝑖</m:t>
                              </m:r>
                            </m:sub>
                          </m:sSub>
                          <m:r>
                            <a:rPr lang="en-US" sz="1600" b="1" i="1" dirty="0" smtClean="0"/>
                            <m:t>+</m:t>
                          </m:r>
                        </m:oMath>
                      </a14:m>
                      <a:r>
                        <a:rPr lang="en-US" sz="1600" b="1" dirty="0"/>
                        <a:t>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dirty="0"/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b="1" i="1" dirty="0"/>
                                  </m:ctrlPr>
                                </m:accPr>
                                <m:e>
                                  <m:r>
                                    <a:rPr lang="en-US" sz="1600" b="1" i="1" dirty="0"/>
                                    <m:t>𝑯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i="1" dirty="0"/>
                                <m:t>𝑖</m:t>
                              </m:r>
                            </m:sub>
                          </m:sSub>
                        </m:oMath>
                      </a14:m>
                      <a:r>
                        <a:rPr lang="en-US" sz="1600" dirty="0"/>
                        <a:t>(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dirty="0"/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b="1" i="1" dirty="0"/>
                                  </m:ctrlPr>
                                </m:accPr>
                                <m:e>
                                  <m:r>
                                    <a:rPr lang="en-US" sz="1600" b="1" i="1" dirty="0"/>
                                    <m:t>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0" i="1" dirty="0"/>
                                <m:t>𝑖</m:t>
                              </m:r>
                            </m:sub>
                          </m:sSub>
                          <m:r>
                            <a:rPr lang="en-US" sz="1600" b="1" i="1" dirty="0" smtClean="0"/>
                            <m:t> </m:t>
                          </m:r>
                          <m:r>
                            <a:rPr lang="en-US" sz="1600" b="1" i="1"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⨂</m:t>
                          </m:r>
                          <m:sSub>
                            <m:sSubPr>
                              <m:ctrlPr>
                                <a:rPr lang="en-US" sz="1600" b="1" i="1" dirty="0"/>
                              </m:ctrlPr>
                            </m:sSubPr>
                            <m:e>
                              <m:r>
                                <a:rPr lang="en-US" sz="1600" b="1" i="1" dirty="0" smtClean="0"/>
                                <m:t>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1600" b="1" i="1" dirty="0"/>
                                  </m:ctrlPr>
                                </m:accPr>
                                <m:e>
                                  <m:r>
                                    <a:rPr lang="en-US" sz="1600" b="1" i="1" dirty="0"/>
                                    <m:t>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0" i="1" dirty="0"/>
                                <m:t>𝑖</m:t>
                              </m:r>
                            </m:sub>
                          </m:sSub>
                          <m:r>
                            <a:rPr lang="en-US" sz="1600" b="1" i="1" dirty="0" smtClean="0"/>
                            <m:t>)+</m:t>
                          </m:r>
                          <m:sSub>
                            <m:sSubPr>
                              <m:ctrlPr>
                                <a:rPr lang="en-US" sz="1600" b="1" i="1" dirty="0">
                                  <a:solidFill>
                                    <a:schemeClr val="accent1"/>
                                  </a:solidFill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600" b="1" i="1" dirty="0">
                                      <a:solidFill>
                                        <a:schemeClr val="accent1"/>
                                      </a:solidFill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1600" b="1" i="1" dirty="0">
                                          <a:solidFill>
                                            <a:schemeClr val="accent1"/>
                                          </a:solidFill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b="1" i="1" dirty="0">
                                          <a:solidFill>
                                            <a:schemeClr val="accent1"/>
                                          </a:solidFill>
                                        </a:rPr>
                                        <m:t>𝑩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b="0" i="1" dirty="0">
                                      <a:solidFill>
                                        <a:schemeClr val="accent1"/>
                                      </a:solidFill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600" b="1" i="1" dirty="0">
                                  <a:solidFill>
                                    <a:schemeClr val="accent1"/>
                                  </a:solidFill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US" sz="1600" i="1" dirty="0">
                                  <a:solidFill>
                                    <a:schemeClr val="accent1"/>
                                  </a:solidFill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 b="1" i="1" dirty="0" smtClean="0"/>
                            <m:t>=</m:t>
                          </m:r>
                          <m:r>
                            <a:rPr lang="en-US" sz="1600" b="1" i="1" dirty="0" smtClean="0"/>
                            <m:t>𝟎</m:t>
                          </m:r>
                        </m:oMath>
                      </a14:m>
                      <a:endParaRPr lang="en-US" sz="1600" dirty="0"/>
                    </a:p>
                  </p:txBody>
                </p:sp>
              </mc:Choice>
              <mc:Fallback>
                <p:sp>
                  <p:nvSpPr>
                    <p:cNvPr id="54" name="TextBox 53">
                      <a:extLst>
                        <a:ext uri="{FF2B5EF4-FFF2-40B4-BE49-F238E27FC236}">
                          <a16:creationId xmlns:a16="http://schemas.microsoft.com/office/drawing/2014/main" id="{7989DCB2-B30E-0A62-DC3E-69B586D6DD9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955458" y="14375988"/>
                      <a:ext cx="3503331" cy="511743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l="-1910" t="-10714" b="-26190"/>
                      </a:stretch>
                    </a:blipFill>
                    <a:ln>
                      <a:solidFill>
                        <a:schemeClr val="bg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922C0907-477D-23CD-E9C5-0014AF728905}"/>
                      </a:ext>
                    </a:extLst>
                  </p:cNvPr>
                  <p:cNvSpPr txBox="1"/>
                  <p:nvPr/>
                </p:nvSpPr>
                <p:spPr>
                  <a:xfrm>
                    <a:off x="32223406" y="15172165"/>
                    <a:ext cx="3784819" cy="314253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dirty="0" smtClean="0"/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400" b="1" i="1" dirty="0"/>
                                </m:ctrlPr>
                              </m:accPr>
                              <m:e>
                                <m:r>
                                  <a:rPr lang="en-US" sz="1400" b="1" i="1" dirty="0"/>
                                  <m:t>𝑨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i="1" dirty="0"/>
                              <m:t>𝑖</m:t>
                            </m:r>
                          </m:sub>
                        </m:sSub>
                        <m:r>
                          <a:rPr lang="en-US" sz="1400" b="1" i="1" dirty="0" smtClean="0"/>
                          <m:t>,</m:t>
                        </m:r>
                        <m:sSub>
                          <m:sSubPr>
                            <m:ctrlPr>
                              <a:rPr lang="en-US" sz="1400" b="1" i="1" dirty="0"/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400" b="1" i="1" dirty="0"/>
                                </m:ctrlPr>
                              </m:accPr>
                              <m:e>
                                <m:r>
                                  <a:rPr lang="en-US" sz="1400" b="1" i="1" dirty="0"/>
                                  <m:t>𝑯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i="1" dirty="0"/>
                              <m:t>𝑖</m:t>
                            </m:r>
                          </m:sub>
                        </m:sSub>
                      </m:oMath>
                    </a14:m>
                    <a:r>
                      <a:rPr lang="en-US" sz="1400" dirty="0"/>
                      <a:t>,</a:t>
                    </a:r>
                    <a:r>
                      <a:rPr lang="en-US" sz="1400" b="1" dirty="0">
                        <a:solidFill>
                          <a:schemeClr val="accent1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dirty="0" smtClean="0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1400" b="1" i="1" dirty="0">
                                    <a:solidFill>
                                      <a:schemeClr val="tx1"/>
                                    </a:solidFill>
                                  </a:rPr>
                                </m:ctrlPr>
                              </m:accPr>
                              <m:e>
                                <m:r>
                                  <a:rPr lang="en-US" sz="1400" b="1" i="1" dirty="0">
                                    <a:solidFill>
                                      <a:schemeClr val="tx1"/>
                                    </a:solidFill>
                                  </a:rPr>
                                  <m:t>𝑩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i="1" dirty="0">
                                <a:solidFill>
                                  <a:schemeClr val="tx1"/>
                                </a:solidFill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US" sz="1400" dirty="0"/>
                      <a:t>: learned operators,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400" b="1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b="1" i="1" dirty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1" i="1" dirty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1400" dirty="0"/>
                      <a:t>: </a:t>
                    </a:r>
                    <a:r>
                      <a:rPr lang="en-US" sz="1400" dirty="0" err="1"/>
                      <a:t>OpInf</a:t>
                    </a:r>
                    <a:r>
                      <a:rPr lang="en-US" sz="1400" dirty="0"/>
                      <a:t> solution</a:t>
                    </a:r>
                  </a:p>
                </p:txBody>
              </p:sp>
            </mc:Choice>
            <mc:Fallback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922C0907-477D-23CD-E9C5-0014AF72890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223406" y="15172165"/>
                    <a:ext cx="3784819" cy="314253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18868"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331FE0B-8E18-D43F-FEE4-2B8B4968A14B}"/>
                </a:ext>
              </a:extLst>
            </p:cNvPr>
            <p:cNvSpPr/>
            <p:nvPr/>
          </p:nvSpPr>
          <p:spPr>
            <a:xfrm>
              <a:off x="32115818" y="13265532"/>
              <a:ext cx="3672810" cy="1841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42B85C0-74B5-A013-0003-3AA23C281F62}"/>
              </a:ext>
            </a:extLst>
          </p:cNvPr>
          <p:cNvGrpSpPr/>
          <p:nvPr/>
        </p:nvGrpSpPr>
        <p:grpSpPr>
          <a:xfrm>
            <a:off x="32560847" y="16494699"/>
            <a:ext cx="3533605" cy="3106153"/>
            <a:chOff x="32603412" y="16494699"/>
            <a:chExt cx="3533605" cy="3106153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56931A08-BDC3-9281-C444-A56CA76BF021}"/>
                </a:ext>
              </a:extLst>
            </p:cNvPr>
            <p:cNvGrpSpPr/>
            <p:nvPr/>
          </p:nvGrpSpPr>
          <p:grpSpPr>
            <a:xfrm>
              <a:off x="32625997" y="16952926"/>
              <a:ext cx="3420634" cy="2509580"/>
              <a:chOff x="32548934" y="17005306"/>
              <a:chExt cx="3420634" cy="2509580"/>
            </a:xfrm>
          </p:grpSpPr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9F964FAE-C079-A33B-ACE8-69B0BD508A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2548934" y="17005306"/>
                <a:ext cx="1605398" cy="998676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573C8DBD-1766-C518-1811-B423DE0FB1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362754" y="17010014"/>
                <a:ext cx="1606814" cy="999557"/>
              </a:xfrm>
              <a:prstGeom prst="rect">
                <a:avLst/>
              </a:prstGeom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EA1B1855-7C24-FE5D-E287-C3220E3144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742274" y="18779918"/>
                <a:ext cx="1320086" cy="734968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10DE28EC-6053-C175-E00F-58D580F298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486155" y="18767637"/>
                <a:ext cx="1321161" cy="734968"/>
              </a:xfrm>
              <a:prstGeom prst="rect">
                <a:avLst/>
              </a:prstGeom>
            </p:spPr>
          </p:pic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0FA6DDC-DA8E-8B0F-A56A-20A5818B759A}"/>
                  </a:ext>
                </a:extLst>
              </p:cNvPr>
              <p:cNvSpPr txBox="1"/>
              <p:nvPr/>
            </p:nvSpPr>
            <p:spPr>
              <a:xfrm>
                <a:off x="32815564" y="18252082"/>
                <a:ext cx="10721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FOM-FOM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8DFAFF5-9215-50AE-6F7C-695C8C20CC4E}"/>
                  </a:ext>
                </a:extLst>
              </p:cNvPr>
              <p:cNvSpPr txBox="1"/>
              <p:nvPr/>
            </p:nvSpPr>
            <p:spPr>
              <a:xfrm>
                <a:off x="34688501" y="18258733"/>
                <a:ext cx="10721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FOM-</a:t>
                </a:r>
                <a:r>
                  <a:rPr lang="en-US" sz="1400" dirty="0" err="1"/>
                  <a:t>OpInf</a:t>
                </a:r>
                <a:endParaRPr lang="en-US" sz="1400" dirty="0"/>
              </a:p>
            </p:txBody>
          </p:sp>
        </p:grp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9DA83D0-68EB-C24E-5059-F3430E77E052}"/>
                </a:ext>
              </a:extLst>
            </p:cNvPr>
            <p:cNvSpPr/>
            <p:nvPr/>
          </p:nvSpPr>
          <p:spPr>
            <a:xfrm>
              <a:off x="32603412" y="16494699"/>
              <a:ext cx="3533605" cy="31061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CA9612F-3974-0AE7-F92C-99590972D23F}"/>
              </a:ext>
            </a:extLst>
          </p:cNvPr>
          <p:cNvGrpSpPr/>
          <p:nvPr/>
        </p:nvGrpSpPr>
        <p:grpSpPr>
          <a:xfrm>
            <a:off x="24054530" y="16584379"/>
            <a:ext cx="3297019" cy="3106151"/>
            <a:chOff x="24114808" y="16494700"/>
            <a:chExt cx="3297019" cy="3106151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9E492EA-E3EC-1C68-9933-F54CEE7E268E}"/>
                </a:ext>
              </a:extLst>
            </p:cNvPr>
            <p:cNvGrpSpPr/>
            <p:nvPr/>
          </p:nvGrpSpPr>
          <p:grpSpPr>
            <a:xfrm>
              <a:off x="24114808" y="16511467"/>
              <a:ext cx="3297019" cy="2953978"/>
              <a:chOff x="24144546" y="14958989"/>
              <a:chExt cx="4511426" cy="4282938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C6FCA6A6-25AC-62CE-A4B8-ADBA09AE9E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815679" y="14958989"/>
                <a:ext cx="2913477" cy="2514790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01C4E762-6072-F05C-B70B-27DFD91D6E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409886" y="17438713"/>
                <a:ext cx="2004750" cy="1803214"/>
              </a:xfrm>
              <a:prstGeom prst="rect">
                <a:avLst/>
              </a:prstGeom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DFC96A23-E55B-66A5-EE45-3A348E40BC2F}"/>
                      </a:ext>
                    </a:extLst>
                  </p:cNvPr>
                  <p:cNvSpPr txBox="1"/>
                  <p:nvPr/>
                </p:nvSpPr>
                <p:spPr>
                  <a:xfrm>
                    <a:off x="24144546" y="17336826"/>
                    <a:ext cx="1128583" cy="3385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DFC96A23-E55B-66A5-EE45-3A348E40BC2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44546" y="17336826"/>
                    <a:ext cx="1128583" cy="338555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b="-3846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FBD2B358-FC84-9D1A-E695-7E76630E52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672725" y="17379550"/>
                <a:ext cx="202799" cy="21992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83367CB6-5511-235D-FAD2-10F1929719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4501" y="17385672"/>
                <a:ext cx="225928" cy="2476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F40F284B-3EAB-E851-9040-81D604A70D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791786" y="17766716"/>
                <a:ext cx="1515014" cy="1147207"/>
              </a:xfrm>
              <a:prstGeom prst="rect">
                <a:avLst/>
              </a:prstGeom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C745F94B-FC67-9809-5C59-D0127443E419}"/>
                      </a:ext>
                    </a:extLst>
                  </p:cNvPr>
                  <p:cNvSpPr txBox="1"/>
                  <p:nvPr/>
                </p:nvSpPr>
                <p:spPr>
                  <a:xfrm>
                    <a:off x="27527388" y="17430200"/>
                    <a:ext cx="1128584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C745F94B-FC67-9809-5C59-D0127443E41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527388" y="17430200"/>
                    <a:ext cx="1128584" cy="338554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b="-3947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9D48488B-1174-AF2A-FACB-6886B89A4D22}"/>
                </a:ext>
              </a:extLst>
            </p:cNvPr>
            <p:cNvSpPr/>
            <p:nvPr/>
          </p:nvSpPr>
          <p:spPr>
            <a:xfrm>
              <a:off x="24189003" y="16494700"/>
              <a:ext cx="3148630" cy="31061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4C97853B-8B64-1C3B-C61A-1E136468806C}"/>
              </a:ext>
            </a:extLst>
          </p:cNvPr>
          <p:cNvSpPr txBox="1"/>
          <p:nvPr/>
        </p:nvSpPr>
        <p:spPr>
          <a:xfrm>
            <a:off x="24149973" y="19360757"/>
            <a:ext cx="1072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FOM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F16DDE0-60E7-188A-FAE1-49B69B1E748F}"/>
              </a:ext>
            </a:extLst>
          </p:cNvPr>
          <p:cNvSpPr txBox="1"/>
          <p:nvPr/>
        </p:nvSpPr>
        <p:spPr>
          <a:xfrm>
            <a:off x="26597822" y="19334436"/>
            <a:ext cx="1072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OpInf</a:t>
            </a:r>
            <a:endParaRPr lang="en-US" sz="1400" dirty="0"/>
          </a:p>
        </p:txBody>
      </p:sp>
      <p:sp>
        <p:nvSpPr>
          <p:cNvPr id="92" name="Left Brace 91">
            <a:extLst>
              <a:ext uri="{FF2B5EF4-FFF2-40B4-BE49-F238E27FC236}">
                <a16:creationId xmlns:a16="http://schemas.microsoft.com/office/drawing/2014/main" id="{DAA84AC1-26DA-6BA1-066D-1049963C3535}"/>
              </a:ext>
            </a:extLst>
          </p:cNvPr>
          <p:cNvSpPr/>
          <p:nvPr/>
        </p:nvSpPr>
        <p:spPr>
          <a:xfrm rot="16200000">
            <a:off x="34738429" y="13687795"/>
            <a:ext cx="150024" cy="4765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8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Sandia 2018">
      <a:dk1>
        <a:srgbClr val="000000"/>
      </a:dk1>
      <a:lt1>
        <a:srgbClr val="FFFFFF"/>
      </a:lt1>
      <a:dk2>
        <a:srgbClr val="005376"/>
      </a:dk2>
      <a:lt2>
        <a:srgbClr val="E7E6E6"/>
      </a:lt2>
      <a:accent1>
        <a:srgbClr val="008E74"/>
      </a:accent1>
      <a:accent2>
        <a:srgbClr val="6CB312"/>
      </a:accent2>
      <a:accent3>
        <a:srgbClr val="FFA033"/>
      </a:accent3>
      <a:accent4>
        <a:srgbClr val="A92C00"/>
      </a:accent4>
      <a:accent5>
        <a:srgbClr val="7D0D7C"/>
      </a:accent5>
      <a:accent6>
        <a:srgbClr val="00ADD0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10404</TotalTime>
  <Words>592</Words>
  <Application>Microsoft Office PowerPoint</Application>
  <PresentationFormat>Custom</PresentationFormat>
  <Paragraphs>72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Cambria Math</vt:lpstr>
      <vt:lpstr>Exo 2</vt:lpstr>
      <vt:lpstr>Open Sans</vt:lpstr>
      <vt:lpstr>Office Theme</vt:lpstr>
      <vt:lpstr>Non-intrusive coupling of reduced-order and  full-order models with adaptive domain decomposition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up to two lines – 88pt Gill Sans Title up to two lines – 88pt Gill Sans</dc:title>
  <dc:creator>Microsoft Office User</dc:creator>
  <cp:lastModifiedBy>Tezaur, Irina Kalashnikova</cp:lastModifiedBy>
  <cp:revision>24</cp:revision>
  <dcterms:created xsi:type="dcterms:W3CDTF">2017-11-21T18:42:46Z</dcterms:created>
  <dcterms:modified xsi:type="dcterms:W3CDTF">2026-03-13T18:17:06Z</dcterms:modified>
</cp:coreProperties>
</file>